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3" r:id="rId9"/>
    <p:sldId id="262" r:id="rId10"/>
    <p:sldId id="264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A72D6-C239-4D1B-9173-A465E5B8AFEA}" type="datetimeFigureOut">
              <a:rPr lang="en-GB" smtClean="0"/>
              <a:t>25/11/2019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33E422-BF8B-4F90-AE1E-75DF5E3A0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619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Pwy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dweud</a:t>
            </a:r>
            <a:r>
              <a:rPr lang="en-GB" dirty="0"/>
              <a:t> </a:t>
            </a:r>
            <a:r>
              <a:rPr lang="en-GB" dirty="0" err="1"/>
              <a:t>wrthai</a:t>
            </a:r>
            <a:r>
              <a:rPr lang="en-GB" dirty="0"/>
              <a:t> pa </a:t>
            </a:r>
            <a:r>
              <a:rPr lang="en-GB" dirty="0" err="1"/>
              <a:t>iaith</a:t>
            </a:r>
            <a:r>
              <a:rPr lang="en-GB" dirty="0"/>
              <a:t> </a:t>
            </a:r>
            <a:r>
              <a:rPr lang="en-GB" dirty="0" err="1"/>
              <a:t>roedd</a:t>
            </a:r>
            <a:r>
              <a:rPr lang="en-GB" dirty="0"/>
              <a:t> plant yn </a:t>
            </a:r>
            <a:r>
              <a:rPr lang="en-GB" dirty="0" err="1"/>
              <a:t>oes</a:t>
            </a:r>
            <a:r>
              <a:rPr lang="en-GB" dirty="0"/>
              <a:t> y </a:t>
            </a:r>
            <a:r>
              <a:rPr lang="en-GB" dirty="0" err="1"/>
              <a:t>Tyduriaid</a:t>
            </a:r>
            <a:r>
              <a:rPr lang="en-GB" dirty="0"/>
              <a:t> yn </a:t>
            </a:r>
            <a:r>
              <a:rPr lang="en-GB" dirty="0" err="1"/>
              <a:t>dysgu</a:t>
            </a:r>
            <a:r>
              <a:rPr lang="en-GB" dirty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3E422-BF8B-4F90-AE1E-75DF5E3A0BF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01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GB" dirty="0"/>
              <a:t>Ty </a:t>
            </a:r>
            <a:r>
              <a:rPr lang="en-GB" dirty="0" err="1"/>
              <a:t>bach</a:t>
            </a:r>
            <a:r>
              <a:rPr lang="en-GB" dirty="0"/>
              <a:t> y </a:t>
            </a:r>
            <a:r>
              <a:rPr lang="en-GB" dirty="0" err="1"/>
              <a:t>tuduriaid</a:t>
            </a:r>
            <a:endParaRPr lang="en-GB" dirty="0"/>
          </a:p>
          <a:p>
            <a:pPr marL="171450" indent="-171450">
              <a:buFontTx/>
              <a:buChar char="-"/>
            </a:pPr>
            <a:r>
              <a:rPr lang="en-GB" dirty="0"/>
              <a:t>Darn o </a:t>
            </a:r>
            <a:r>
              <a:rPr lang="en-GB" dirty="0" err="1"/>
              <a:t>bren</a:t>
            </a:r>
            <a:r>
              <a:rPr lang="en-GB" dirty="0"/>
              <a:t> ar ben </a:t>
            </a:r>
            <a:r>
              <a:rPr lang="en-GB" dirty="0" err="1"/>
              <a:t>bowlen</a:t>
            </a:r>
            <a:r>
              <a:rPr lang="en-GB" dirty="0"/>
              <a:t> ar y </a:t>
            </a:r>
            <a:r>
              <a:rPr lang="en-GB" dirty="0" err="1"/>
              <a:t>llawr</a:t>
            </a:r>
            <a:endParaRPr lang="en-GB" dirty="0"/>
          </a:p>
          <a:p>
            <a:pPr marL="171450" indent="-171450">
              <a:buFontTx/>
              <a:buChar char="-"/>
            </a:pPr>
            <a:r>
              <a:rPr lang="en-GB" dirty="0"/>
              <a:t>I </a:t>
            </a:r>
            <a:r>
              <a:rPr lang="en-GB" dirty="0" err="1"/>
              <a:t>lanhau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hun</a:t>
            </a:r>
            <a:r>
              <a:rPr lang="en-GB" dirty="0"/>
              <a:t> </a:t>
            </a:r>
            <a:r>
              <a:rPr lang="en-GB" dirty="0" err="1"/>
              <a:t>roedden</a:t>
            </a:r>
            <a:r>
              <a:rPr lang="en-GB" dirty="0"/>
              <a:t> </a:t>
            </a:r>
            <a:r>
              <a:rPr lang="en-GB" dirty="0" err="1"/>
              <a:t>nhw</a:t>
            </a:r>
            <a:r>
              <a:rPr lang="en-GB" dirty="0"/>
              <a:t> yn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dail</a:t>
            </a:r>
            <a:r>
              <a:rPr lang="en-GB" dirty="0"/>
              <a:t> neu </a:t>
            </a:r>
            <a:r>
              <a:rPr lang="en-GB" dirty="0" err="1"/>
              <a:t>byddai’r</a:t>
            </a:r>
            <a:r>
              <a:rPr lang="en-GB" dirty="0"/>
              <a:t> </a:t>
            </a:r>
            <a:r>
              <a:rPr lang="en-GB" dirty="0" err="1"/>
              <a:t>pobl</a:t>
            </a:r>
            <a:r>
              <a:rPr lang="en-GB" dirty="0"/>
              <a:t> </a:t>
            </a:r>
            <a:r>
              <a:rPr lang="en-GB" dirty="0" err="1"/>
              <a:t>cyfoethog</a:t>
            </a:r>
            <a:r>
              <a:rPr lang="en-GB" dirty="0"/>
              <a:t> yn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gwlan</a:t>
            </a:r>
            <a:r>
              <a:rPr lang="en-GB" dirty="0"/>
              <a:t> </a:t>
            </a:r>
            <a:r>
              <a:rPr lang="en-GB" dirty="0" err="1"/>
              <a:t>defaid</a:t>
            </a:r>
            <a:r>
              <a:rPr lang="en-GB" dirty="0"/>
              <a:t>.</a:t>
            </a:r>
          </a:p>
          <a:p>
            <a:pPr marL="171450" indent="-171450">
              <a:buFontTx/>
              <a:buChar char="-"/>
            </a:pPr>
            <a:r>
              <a:rPr lang="en-GB" dirty="0" err="1"/>
              <a:t>Roedd</a:t>
            </a:r>
            <a:r>
              <a:rPr lang="en-GB" dirty="0"/>
              <a:t> y </a:t>
            </a:r>
            <a:r>
              <a:rPr lang="en-GB" dirty="0" err="1"/>
              <a:t>pobl</a:t>
            </a:r>
            <a:r>
              <a:rPr lang="en-GB" dirty="0"/>
              <a:t> </a:t>
            </a:r>
            <a:r>
              <a:rPr lang="en-GB" dirty="0" err="1"/>
              <a:t>cyfoethog</a:t>
            </a:r>
            <a:r>
              <a:rPr lang="en-GB" dirty="0"/>
              <a:t> yn </a:t>
            </a:r>
            <a:r>
              <a:rPr lang="en-GB" dirty="0" err="1"/>
              <a:t>defnyddio</a:t>
            </a:r>
            <a:r>
              <a:rPr lang="en-GB" dirty="0"/>
              <a:t> ty </a:t>
            </a:r>
            <a:r>
              <a:rPr lang="en-GB" dirty="0" err="1"/>
              <a:t>bach</a:t>
            </a:r>
            <a:r>
              <a:rPr lang="en-GB" dirty="0"/>
              <a:t> </a:t>
            </a:r>
            <a:r>
              <a:rPr lang="en-GB" dirty="0" err="1"/>
              <a:t>fwy</a:t>
            </a:r>
            <a:r>
              <a:rPr lang="en-GB" dirty="0"/>
              <a:t> </a:t>
            </a:r>
            <a:r>
              <a:rPr lang="en-GB" dirty="0" err="1"/>
              <a:t>preifat</a:t>
            </a:r>
            <a:r>
              <a:rPr lang="en-GB" dirty="0"/>
              <a:t> </a:t>
            </a:r>
            <a:r>
              <a:rPr lang="en-GB" dirty="0" err="1"/>
              <a:t>ond</a:t>
            </a:r>
            <a:r>
              <a:rPr lang="en-GB" dirty="0"/>
              <a:t> </a:t>
            </a:r>
            <a:r>
              <a:rPr lang="en-GB" dirty="0" err="1"/>
              <a:t>doedd</a:t>
            </a:r>
            <a:r>
              <a:rPr lang="en-GB" dirty="0"/>
              <a:t> dim yn </a:t>
            </a:r>
            <a:r>
              <a:rPr lang="en-GB" dirty="0" err="1"/>
              <a:t>rhy</a:t>
            </a:r>
            <a:r>
              <a:rPr lang="en-GB" dirty="0"/>
              <a:t> </a:t>
            </a:r>
            <a:r>
              <a:rPr lang="en-GB" dirty="0" err="1"/>
              <a:t>preifat</a:t>
            </a:r>
            <a:r>
              <a:rPr lang="en-GB" dirty="0"/>
              <a:t>.</a:t>
            </a:r>
          </a:p>
          <a:p>
            <a:pPr marL="171450" indent="-171450">
              <a:buFontTx/>
              <a:buChar char="-"/>
            </a:pPr>
            <a:r>
              <a:rPr lang="en-GB" dirty="0" err="1"/>
              <a:t>Doedd</a:t>
            </a:r>
            <a:r>
              <a:rPr lang="en-GB" dirty="0"/>
              <a:t> </a:t>
            </a:r>
            <a:r>
              <a:rPr lang="en-GB" dirty="0" err="1"/>
              <a:t>braidd</a:t>
            </a:r>
            <a:r>
              <a:rPr lang="en-GB" dirty="0"/>
              <a:t> dim </a:t>
            </a:r>
            <a:r>
              <a:rPr lang="en-GB" dirty="0" err="1"/>
              <a:t>o’r</a:t>
            </a:r>
            <a:r>
              <a:rPr lang="en-GB" dirty="0"/>
              <a:t> tai yn </a:t>
            </a:r>
            <a:r>
              <a:rPr lang="en-GB" dirty="0" err="1"/>
              <a:t>cael</a:t>
            </a:r>
            <a:r>
              <a:rPr lang="en-GB" dirty="0"/>
              <a:t> tai </a:t>
            </a:r>
            <a:r>
              <a:rPr lang="en-GB" dirty="0" err="1"/>
              <a:t>bach</a:t>
            </a:r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3E422-BF8B-4F90-AE1E-75DF5E3A0BF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13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Llyfr</a:t>
            </a:r>
            <a:endParaRPr lang="en-GB" dirty="0"/>
          </a:p>
          <a:p>
            <a:r>
              <a:rPr lang="en-GB" dirty="0"/>
              <a:t>Sword - </a:t>
            </a:r>
            <a:r>
              <a:rPr lang="en-GB" dirty="0" err="1"/>
              <a:t>clefydd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3E422-BF8B-4F90-AE1E-75DF5E3A0BF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015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Un – </a:t>
            </a:r>
            <a:r>
              <a:rPr lang="en-GB" dirty="0" err="1"/>
              <a:t>unus</a:t>
            </a:r>
            <a:endParaRPr lang="en-GB" dirty="0"/>
          </a:p>
          <a:p>
            <a:r>
              <a:rPr lang="en-GB" dirty="0" err="1"/>
              <a:t>Dau</a:t>
            </a:r>
            <a:r>
              <a:rPr lang="en-GB" dirty="0"/>
              <a:t> – duo</a:t>
            </a:r>
          </a:p>
          <a:p>
            <a:r>
              <a:rPr lang="en-GB" dirty="0"/>
              <a:t>Tri – </a:t>
            </a:r>
            <a:r>
              <a:rPr lang="en-GB" dirty="0" err="1"/>
              <a:t>tres</a:t>
            </a:r>
            <a:endParaRPr lang="en-GB" dirty="0"/>
          </a:p>
          <a:p>
            <a:r>
              <a:rPr lang="en-GB" dirty="0" err="1"/>
              <a:t>Pedwar</a:t>
            </a:r>
            <a:r>
              <a:rPr lang="en-GB" dirty="0"/>
              <a:t> – </a:t>
            </a:r>
            <a:r>
              <a:rPr lang="en-GB" dirty="0" err="1"/>
              <a:t>quattuor</a:t>
            </a:r>
            <a:endParaRPr lang="en-GB" dirty="0"/>
          </a:p>
          <a:p>
            <a:r>
              <a:rPr lang="en-GB" dirty="0"/>
              <a:t>Pump - </a:t>
            </a:r>
            <a:r>
              <a:rPr lang="en-GB" dirty="0" err="1"/>
              <a:t>quinque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3E422-BF8B-4F90-AE1E-75DF5E3A0BF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58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Dwylo</a:t>
            </a:r>
            <a:r>
              <a:rPr lang="en-GB" dirty="0"/>
              <a:t> – </a:t>
            </a:r>
            <a:r>
              <a:rPr lang="en-GB" dirty="0" err="1"/>
              <a:t>manus</a:t>
            </a:r>
            <a:endParaRPr lang="en-GB" dirty="0"/>
          </a:p>
          <a:p>
            <a:r>
              <a:rPr lang="en-GB" dirty="0" err="1"/>
              <a:t>Traed</a:t>
            </a:r>
            <a:r>
              <a:rPr lang="en-GB" dirty="0"/>
              <a:t> – pedes</a:t>
            </a:r>
          </a:p>
          <a:p>
            <a:r>
              <a:rPr lang="en-GB" dirty="0" err="1"/>
              <a:t>Gwallt</a:t>
            </a:r>
            <a:r>
              <a:rPr lang="en-GB" dirty="0"/>
              <a:t> – </a:t>
            </a:r>
            <a:r>
              <a:rPr lang="en-GB" dirty="0" err="1"/>
              <a:t>crines</a:t>
            </a:r>
            <a:endParaRPr lang="en-GB" dirty="0"/>
          </a:p>
          <a:p>
            <a:r>
              <a:rPr lang="en-GB" dirty="0" err="1"/>
              <a:t>Llygaid</a:t>
            </a:r>
            <a:r>
              <a:rPr lang="en-GB" dirty="0"/>
              <a:t> – oculus</a:t>
            </a:r>
          </a:p>
          <a:p>
            <a:r>
              <a:rPr lang="en-GB" dirty="0" err="1"/>
              <a:t>Trwyn</a:t>
            </a:r>
            <a:r>
              <a:rPr lang="en-GB" dirty="0"/>
              <a:t> – nasus</a:t>
            </a:r>
          </a:p>
          <a:p>
            <a:r>
              <a:rPr lang="en-GB" dirty="0" err="1"/>
              <a:t>Ceg</a:t>
            </a:r>
            <a:r>
              <a:rPr lang="en-GB" dirty="0"/>
              <a:t> - </a:t>
            </a:r>
            <a:r>
              <a:rPr lang="en-GB" dirty="0" err="1"/>
              <a:t>os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3E422-BF8B-4F90-AE1E-75DF5E3A0BF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5452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Coch</a:t>
            </a:r>
            <a:r>
              <a:rPr lang="en-GB" dirty="0"/>
              <a:t> – </a:t>
            </a:r>
            <a:r>
              <a:rPr lang="en-GB" dirty="0" err="1"/>
              <a:t>ruber</a:t>
            </a:r>
            <a:endParaRPr lang="en-GB" dirty="0"/>
          </a:p>
          <a:p>
            <a:r>
              <a:rPr lang="en-GB" dirty="0" err="1"/>
              <a:t>Gwyrdd</a:t>
            </a:r>
            <a:r>
              <a:rPr lang="en-GB" dirty="0"/>
              <a:t> – </a:t>
            </a:r>
            <a:r>
              <a:rPr lang="en-GB" dirty="0" err="1"/>
              <a:t>viridis</a:t>
            </a:r>
            <a:endParaRPr lang="en-GB" dirty="0"/>
          </a:p>
          <a:p>
            <a:r>
              <a:rPr lang="en-GB" dirty="0" err="1"/>
              <a:t>Glas</a:t>
            </a:r>
            <a:r>
              <a:rPr lang="en-GB" dirty="0"/>
              <a:t> – caeruleus</a:t>
            </a:r>
          </a:p>
          <a:p>
            <a:r>
              <a:rPr lang="en-GB" dirty="0"/>
              <a:t>Gwyn – </a:t>
            </a:r>
            <a:r>
              <a:rPr lang="en-GB" dirty="0" err="1"/>
              <a:t>albus</a:t>
            </a:r>
            <a:endParaRPr lang="en-GB" dirty="0"/>
          </a:p>
          <a:p>
            <a:r>
              <a:rPr lang="en-GB" dirty="0" err="1"/>
              <a:t>Llwyd</a:t>
            </a:r>
            <a:r>
              <a:rPr lang="en-GB" dirty="0"/>
              <a:t> – </a:t>
            </a:r>
            <a:r>
              <a:rPr lang="en-GB" dirty="0" err="1"/>
              <a:t>ravus</a:t>
            </a:r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3E422-BF8B-4F90-AE1E-75DF5E3A0BF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4657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Llun</a:t>
            </a:r>
            <a:r>
              <a:rPr lang="en-GB" dirty="0"/>
              <a:t> – </a:t>
            </a:r>
            <a:r>
              <a:rPr lang="en-GB" dirty="0" err="1"/>
              <a:t>lunae</a:t>
            </a:r>
            <a:r>
              <a:rPr lang="en-GB" dirty="0"/>
              <a:t> dies</a:t>
            </a:r>
          </a:p>
          <a:p>
            <a:r>
              <a:rPr lang="en-GB" dirty="0" err="1"/>
              <a:t>Mawrth</a:t>
            </a:r>
            <a:r>
              <a:rPr lang="en-GB" dirty="0"/>
              <a:t> – </a:t>
            </a:r>
            <a:r>
              <a:rPr lang="en-GB" dirty="0" err="1"/>
              <a:t>martis</a:t>
            </a:r>
            <a:r>
              <a:rPr lang="en-GB" dirty="0"/>
              <a:t> dies</a:t>
            </a:r>
          </a:p>
          <a:p>
            <a:r>
              <a:rPr lang="en-GB" dirty="0" err="1"/>
              <a:t>Mercher</a:t>
            </a:r>
            <a:r>
              <a:rPr lang="en-GB" dirty="0"/>
              <a:t> – </a:t>
            </a:r>
            <a:r>
              <a:rPr lang="en-GB" dirty="0" err="1"/>
              <a:t>maercuri</a:t>
            </a:r>
            <a:r>
              <a:rPr lang="en-GB" dirty="0"/>
              <a:t> dies</a:t>
            </a:r>
          </a:p>
          <a:p>
            <a:r>
              <a:rPr lang="en-GB" dirty="0" err="1"/>
              <a:t>Iau</a:t>
            </a:r>
            <a:r>
              <a:rPr lang="en-GB" dirty="0"/>
              <a:t> – </a:t>
            </a:r>
            <a:r>
              <a:rPr lang="en-GB" dirty="0" err="1"/>
              <a:t>iovis</a:t>
            </a:r>
            <a:r>
              <a:rPr lang="en-GB" dirty="0"/>
              <a:t> dies</a:t>
            </a:r>
          </a:p>
          <a:p>
            <a:r>
              <a:rPr lang="en-GB" dirty="0" err="1"/>
              <a:t>Gwener</a:t>
            </a:r>
            <a:r>
              <a:rPr lang="en-GB" dirty="0"/>
              <a:t> – veneris dies</a:t>
            </a:r>
          </a:p>
          <a:p>
            <a:r>
              <a:rPr lang="en-GB" dirty="0" err="1"/>
              <a:t>Sadwrn</a:t>
            </a:r>
            <a:r>
              <a:rPr lang="en-GB" dirty="0"/>
              <a:t> – </a:t>
            </a:r>
            <a:r>
              <a:rPr lang="en-GB" dirty="0" err="1"/>
              <a:t>saturni</a:t>
            </a:r>
            <a:r>
              <a:rPr lang="en-GB" dirty="0"/>
              <a:t> dies</a:t>
            </a:r>
            <a:endParaRPr lang="en-GB" b="0" dirty="0"/>
          </a:p>
          <a:p>
            <a:r>
              <a:rPr lang="en-GB" b="0" dirty="0"/>
              <a:t>Sul – soli dies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33E422-BF8B-4F90-AE1E-75DF5E3A0BF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26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ogle.co.uk/url?sa=i&amp;rct=j&amp;q=&amp;esrc=s&amp;source=images&amp;cd=&amp;ved=2ahUKEwiy8Pnv04DmAhUSHxoKHe95Ae4QjRx6BAgBEAQ&amp;url=http%3A%2F%2Fniceclipart.com%2F13346%2Fman.html&amp;psig=AOvVaw2lSEcVLYt2qhdE_8U2hgcq&amp;ust=1574609537674522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ilanguages.org/latin_vocabulary.php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BBAA7-63AA-46A1-B902-974ED415D8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Iaith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y </a:t>
            </a:r>
            <a:r>
              <a:rPr lang="en-GB" dirty="0" err="1"/>
              <a:t>Tuduriaid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8246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C6F198E-F7A1-4125-910D-641C0C2A7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7C3A25-D9A7-4F2D-B44C-FA8EB24C7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668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8B50E5-C1ED-4228-95EF-DE31D80428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076" y="1429810"/>
            <a:ext cx="4195845" cy="3535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8E8515E-B8C8-482A-A9B5-CE57BC080A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55E8CEF-6EE1-480C-A05A-8C2BA93BE902}"/>
              </a:ext>
            </a:extLst>
          </p:cNvPr>
          <p:cNvSpPr/>
          <p:nvPr/>
        </p:nvSpPr>
        <p:spPr>
          <a:xfrm>
            <a:off x="785586" y="1146853"/>
            <a:ext cx="2529113" cy="1078820"/>
          </a:xfrm>
          <a:prstGeom prst="roundRect">
            <a:avLst/>
          </a:prstGeom>
          <a:solidFill>
            <a:srgbClr val="6699FF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38AD72B5-F0B0-4D61-BD98-76FD2D7185C8}"/>
              </a:ext>
            </a:extLst>
          </p:cNvPr>
          <p:cNvSpPr txBox="1"/>
          <p:nvPr/>
        </p:nvSpPr>
        <p:spPr>
          <a:xfrm>
            <a:off x="910770" y="1258884"/>
            <a:ext cx="22787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000" b="1" dirty="0" err="1"/>
              <a:t>Sut</a:t>
            </a:r>
            <a:r>
              <a:rPr lang="en-GB" sz="5000" b="1" dirty="0"/>
              <a:t>?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C638B00-04FA-4AB9-8B08-19585633E4E0}"/>
              </a:ext>
            </a:extLst>
          </p:cNvPr>
          <p:cNvSpPr/>
          <p:nvPr/>
        </p:nvSpPr>
        <p:spPr>
          <a:xfrm>
            <a:off x="914629" y="3831326"/>
            <a:ext cx="2529113" cy="1108517"/>
          </a:xfrm>
          <a:prstGeom prst="roundRect">
            <a:avLst/>
          </a:prstGeom>
          <a:solidFill>
            <a:srgbClr val="6699FF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47DBAEBF-82AB-4FF1-8E2E-C49DA2449B26}"/>
              </a:ext>
            </a:extLst>
          </p:cNvPr>
          <p:cNvSpPr txBox="1"/>
          <p:nvPr/>
        </p:nvSpPr>
        <p:spPr>
          <a:xfrm>
            <a:off x="1062793" y="3887212"/>
            <a:ext cx="22787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000" b="1" dirty="0" err="1"/>
              <a:t>Pwy</a:t>
            </a:r>
            <a:r>
              <a:rPr lang="en-GB" sz="5000" b="1" dirty="0"/>
              <a:t>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4838EF8-6E4A-44B4-9A3B-7D32F3791F50}"/>
              </a:ext>
            </a:extLst>
          </p:cNvPr>
          <p:cNvSpPr/>
          <p:nvPr/>
        </p:nvSpPr>
        <p:spPr>
          <a:xfrm>
            <a:off x="8857342" y="3773848"/>
            <a:ext cx="2549072" cy="1108517"/>
          </a:xfrm>
          <a:prstGeom prst="roundRect">
            <a:avLst/>
          </a:prstGeom>
          <a:solidFill>
            <a:srgbClr val="6699FF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EACEE3EA-7D00-4682-AE94-818E9B39A813}"/>
              </a:ext>
            </a:extLst>
          </p:cNvPr>
          <p:cNvSpPr txBox="1"/>
          <p:nvPr/>
        </p:nvSpPr>
        <p:spPr>
          <a:xfrm>
            <a:off x="9022866" y="3876750"/>
            <a:ext cx="22787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000" b="1" dirty="0" err="1"/>
              <a:t>Pryd</a:t>
            </a:r>
            <a:r>
              <a:rPr lang="en-GB" sz="5000" b="1" dirty="0"/>
              <a:t>?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71B79CB-6E68-40CA-8A1F-EAF0C3E2A17B}"/>
              </a:ext>
            </a:extLst>
          </p:cNvPr>
          <p:cNvSpPr/>
          <p:nvPr/>
        </p:nvSpPr>
        <p:spPr>
          <a:xfrm>
            <a:off x="8745285" y="1278770"/>
            <a:ext cx="2529113" cy="1116965"/>
          </a:xfrm>
          <a:prstGeom prst="roundRect">
            <a:avLst/>
          </a:prstGeom>
          <a:solidFill>
            <a:srgbClr val="6699FF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27229BEF-702B-4486-BC32-55C99DD4C66B}"/>
              </a:ext>
            </a:extLst>
          </p:cNvPr>
          <p:cNvSpPr txBox="1"/>
          <p:nvPr/>
        </p:nvSpPr>
        <p:spPr>
          <a:xfrm>
            <a:off x="8910082" y="1406365"/>
            <a:ext cx="22787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000" b="1" dirty="0"/>
              <a:t>Pam?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C59BF92-4AC9-4CBA-8D3A-9140AD2B08CC}"/>
              </a:ext>
            </a:extLst>
          </p:cNvPr>
          <p:cNvSpPr/>
          <p:nvPr/>
        </p:nvSpPr>
        <p:spPr>
          <a:xfrm>
            <a:off x="4955223" y="5110742"/>
            <a:ext cx="2529113" cy="962162"/>
          </a:xfrm>
          <a:prstGeom prst="roundRect">
            <a:avLst/>
          </a:prstGeom>
          <a:solidFill>
            <a:srgbClr val="6699FF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9" name="TextBox 13">
            <a:extLst>
              <a:ext uri="{FF2B5EF4-FFF2-40B4-BE49-F238E27FC236}">
                <a16:creationId xmlns:a16="http://schemas.microsoft.com/office/drawing/2014/main" id="{7AA8B4A5-6B0E-4C9E-BEF6-EFAC670F3F11}"/>
              </a:ext>
            </a:extLst>
          </p:cNvPr>
          <p:cNvSpPr txBox="1"/>
          <p:nvPr/>
        </p:nvSpPr>
        <p:spPr>
          <a:xfrm>
            <a:off x="5080407" y="5160936"/>
            <a:ext cx="22787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000" b="1" dirty="0" err="1"/>
              <a:t>Ble</a:t>
            </a:r>
            <a:r>
              <a:rPr lang="en-GB" sz="50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0180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A55A-02E1-4123-9C4E-06099C323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Lladin</a:t>
            </a:r>
            <a:endParaRPr lang="en-GB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1FBEB-4DE8-4244-93BB-09F5F06224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2800" u="sng" dirty="0"/>
              <a:t>Rheolau – </a:t>
            </a:r>
          </a:p>
          <a:p>
            <a:r>
              <a:rPr lang="cy-GB" sz="2800" dirty="0"/>
              <a:t>Mae ‘u’ yn lladin yn swnio fel ‘w’.</a:t>
            </a:r>
          </a:p>
          <a:p>
            <a:r>
              <a:rPr lang="cy-GB" sz="2800" dirty="0"/>
              <a:t>Mae ‘v’ hefyd yn swnio fel ‘w’.</a:t>
            </a:r>
          </a:p>
          <a:p>
            <a:r>
              <a:rPr lang="cy-GB" sz="2800" dirty="0"/>
              <a:t>Llythrennau sydd â llinell bach ar ei ben yn golygu rydych chi’n rhoi mwy o bwyslais ar y llythyren a mae hefyd yn hirach.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793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lipart man">
            <a:hlinkClick r:id="rId2"/>
            <a:extLst>
              <a:ext uri="{FF2B5EF4-FFF2-40B4-BE49-F238E27FC236}">
                <a16:creationId xmlns:a16="http://schemas.microsoft.com/office/drawing/2014/main" id="{D59E991A-E408-41CC-8AC2-9817F8A72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053" y="743309"/>
            <a:ext cx="3749256" cy="374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A2FFA9-E72B-4C08-B7CA-B00385629E8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690"/>
          <a:stretch/>
        </p:blipFill>
        <p:spPr>
          <a:xfrm>
            <a:off x="8036915" y="577610"/>
            <a:ext cx="1600787" cy="39149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19587F-ADF8-4DBC-91B7-089E42DD2689}"/>
              </a:ext>
            </a:extLst>
          </p:cNvPr>
          <p:cNvSpPr txBox="1"/>
          <p:nvPr/>
        </p:nvSpPr>
        <p:spPr>
          <a:xfrm>
            <a:off x="2449902" y="5020574"/>
            <a:ext cx="2777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800" dirty="0"/>
              <a:t>Vir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6C8048-8B03-4992-8BCD-C77C8C0DACEF}"/>
              </a:ext>
            </a:extLst>
          </p:cNvPr>
          <p:cNvSpPr txBox="1"/>
          <p:nvPr/>
        </p:nvSpPr>
        <p:spPr>
          <a:xfrm>
            <a:off x="8281358" y="5020573"/>
            <a:ext cx="3692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Femina</a:t>
            </a:r>
            <a:endParaRPr lang="en-GB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D090199-9906-4451-B89B-80BD2EE811E5}"/>
              </a:ext>
            </a:extLst>
          </p:cNvPr>
          <p:cNvCxnSpPr>
            <a:cxnSpLocks/>
          </p:cNvCxnSpPr>
          <p:nvPr/>
        </p:nvCxnSpPr>
        <p:spPr>
          <a:xfrm>
            <a:off x="8729931" y="5279366"/>
            <a:ext cx="1418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4985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04BA07-9E81-4B63-A493-6642F3EBC77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DFB"/>
              </a:clrFrom>
              <a:clrTo>
                <a:srgbClr val="FEFD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80353" y="854015"/>
            <a:ext cx="4000500" cy="2286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714370-545F-43E6-85EF-0009B8FC355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1245" y="254479"/>
            <a:ext cx="3414265" cy="34142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48E4B0-5D5F-4910-AE47-5848B1A60160}"/>
              </a:ext>
            </a:extLst>
          </p:cNvPr>
          <p:cNvSpPr txBox="1"/>
          <p:nvPr/>
        </p:nvSpPr>
        <p:spPr>
          <a:xfrm>
            <a:off x="2449902" y="5020574"/>
            <a:ext cx="2777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4800" dirty="0"/>
              <a:t>Liber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B6789E-A35C-4617-8543-3654C02076D3}"/>
              </a:ext>
            </a:extLst>
          </p:cNvPr>
          <p:cNvSpPr txBox="1"/>
          <p:nvPr/>
        </p:nvSpPr>
        <p:spPr>
          <a:xfrm>
            <a:off x="8281358" y="5020573"/>
            <a:ext cx="3692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Gladius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632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23A9DD-74AE-4EC6-B45B-889EDF91518F}"/>
              </a:ext>
            </a:extLst>
          </p:cNvPr>
          <p:cNvSpPr txBox="1"/>
          <p:nvPr/>
        </p:nvSpPr>
        <p:spPr>
          <a:xfrm>
            <a:off x="1673525" y="2669876"/>
            <a:ext cx="9126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hlinkClick r:id="rId2"/>
              </a:rPr>
              <a:t>http://ilanguages.org/latin_vocabulary.php</a:t>
            </a:r>
            <a:r>
              <a:rPr lang="en-GB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2715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2CBA9-362D-47CF-ADE5-E140CB1CE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Rhifau</a:t>
            </a:r>
            <a:endParaRPr lang="en-GB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695E6B-DF7C-427F-A154-4F568E59C08D}"/>
              </a:ext>
            </a:extLst>
          </p:cNvPr>
          <p:cNvSpPr/>
          <p:nvPr/>
        </p:nvSpPr>
        <p:spPr>
          <a:xfrm>
            <a:off x="7956665" y="2346234"/>
            <a:ext cx="16270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Unus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FB82B42-3B4B-4B3C-8A57-AE16B49CADF0}"/>
              </a:ext>
            </a:extLst>
          </p:cNvPr>
          <p:cNvSpPr/>
          <p:nvPr/>
        </p:nvSpPr>
        <p:spPr>
          <a:xfrm>
            <a:off x="5086502" y="3429926"/>
            <a:ext cx="14318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Duo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242C8EE-141D-4424-B7BA-9D037D794031}"/>
              </a:ext>
            </a:extLst>
          </p:cNvPr>
          <p:cNvSpPr/>
          <p:nvPr/>
        </p:nvSpPr>
        <p:spPr>
          <a:xfrm>
            <a:off x="1451579" y="2505670"/>
            <a:ext cx="1374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176397-62AA-4825-9FEE-1B5BAFDDB3F4}"/>
              </a:ext>
            </a:extLst>
          </p:cNvPr>
          <p:cNvSpPr/>
          <p:nvPr/>
        </p:nvSpPr>
        <p:spPr>
          <a:xfrm>
            <a:off x="8153674" y="4193683"/>
            <a:ext cx="2860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Quattuor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6D1744-9D57-42E3-A53D-6E35E672145A}"/>
              </a:ext>
            </a:extLst>
          </p:cNvPr>
          <p:cNvSpPr/>
          <p:nvPr/>
        </p:nvSpPr>
        <p:spPr>
          <a:xfrm>
            <a:off x="826696" y="4306449"/>
            <a:ext cx="26244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Quinque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8569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7CCE6-602C-447C-9D75-ED1DDE79A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Rhannau’r</a:t>
            </a:r>
            <a:r>
              <a:rPr lang="en-GB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0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corff</a:t>
            </a:r>
            <a:endParaRPr lang="en-GB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44011BE-80A2-4FE6-9001-822954F40C71}"/>
              </a:ext>
            </a:extLst>
          </p:cNvPr>
          <p:cNvSpPr/>
          <p:nvPr/>
        </p:nvSpPr>
        <p:spPr>
          <a:xfrm>
            <a:off x="1193761" y="2505670"/>
            <a:ext cx="19716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Manus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695794-9F0C-4F39-84D1-744B4765E68F}"/>
              </a:ext>
            </a:extLst>
          </p:cNvPr>
          <p:cNvSpPr/>
          <p:nvPr/>
        </p:nvSpPr>
        <p:spPr>
          <a:xfrm>
            <a:off x="8507302" y="2346233"/>
            <a:ext cx="1802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Pedes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40C291-59A3-4850-B9AD-FF4126B0125A}"/>
              </a:ext>
            </a:extLst>
          </p:cNvPr>
          <p:cNvSpPr/>
          <p:nvPr/>
        </p:nvSpPr>
        <p:spPr>
          <a:xfrm>
            <a:off x="9162045" y="4080917"/>
            <a:ext cx="20457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Crines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9A533C-C179-4582-BC57-76F3D3EE2DDD}"/>
              </a:ext>
            </a:extLst>
          </p:cNvPr>
          <p:cNvSpPr/>
          <p:nvPr/>
        </p:nvSpPr>
        <p:spPr>
          <a:xfrm>
            <a:off x="1193761" y="4080917"/>
            <a:ext cx="2169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Oculus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535B4D8-7E5E-4DC8-8D58-53F0BF439E0C}"/>
              </a:ext>
            </a:extLst>
          </p:cNvPr>
          <p:cNvSpPr/>
          <p:nvPr/>
        </p:nvSpPr>
        <p:spPr>
          <a:xfrm>
            <a:off x="5146862" y="2967335"/>
            <a:ext cx="1898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Nasus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5CE4D2F-39DE-4EC0-A1C2-5DCA8DF910F4}"/>
              </a:ext>
            </a:extLst>
          </p:cNvPr>
          <p:cNvSpPr/>
          <p:nvPr/>
        </p:nvSpPr>
        <p:spPr>
          <a:xfrm>
            <a:off x="6096000" y="4542582"/>
            <a:ext cx="10214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Os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7134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2BEC3-BBCD-45C8-9C57-3AEE2D829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Lliwiau</a:t>
            </a:r>
            <a:endParaRPr lang="en-GB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DB69F4-5528-43B2-8FDC-9A0E9201C853}"/>
              </a:ext>
            </a:extLst>
          </p:cNvPr>
          <p:cNvSpPr/>
          <p:nvPr/>
        </p:nvSpPr>
        <p:spPr>
          <a:xfrm>
            <a:off x="8509560" y="2311728"/>
            <a:ext cx="1901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Ruber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284D8F-12C0-4498-BE58-7D7E6A7EB171}"/>
              </a:ext>
            </a:extLst>
          </p:cNvPr>
          <p:cNvSpPr/>
          <p:nvPr/>
        </p:nvSpPr>
        <p:spPr>
          <a:xfrm>
            <a:off x="1185965" y="4330309"/>
            <a:ext cx="1952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Viridis</a:t>
            </a:r>
            <a:endParaRPr lang="en-US" sz="5400" b="0" cap="none" spc="0" dirty="0">
              <a:ln w="0">
                <a:solidFill>
                  <a:srgbClr val="00B050"/>
                </a:solidFill>
              </a:ln>
              <a:solidFill>
                <a:srgbClr val="00B05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A6CFC9-CB7D-4D28-894E-F9FDE800B09C}"/>
              </a:ext>
            </a:extLst>
          </p:cNvPr>
          <p:cNvSpPr/>
          <p:nvPr/>
        </p:nvSpPr>
        <p:spPr>
          <a:xfrm>
            <a:off x="7709375" y="4330309"/>
            <a:ext cx="3018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Caeruleus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56E4FA-16EE-49B4-B6CF-19D5EAA064DC}"/>
              </a:ext>
            </a:extLst>
          </p:cNvPr>
          <p:cNvSpPr/>
          <p:nvPr/>
        </p:nvSpPr>
        <p:spPr>
          <a:xfrm>
            <a:off x="1812151" y="2311728"/>
            <a:ext cx="1757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>
                  <a:solidFill>
                    <a:schemeClr val="tx1"/>
                  </a:solidFill>
                </a:ln>
                <a:noFill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Albus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1F6F9D-5D54-4A55-8313-A2B587492D30}"/>
              </a:ext>
            </a:extLst>
          </p:cNvPr>
          <p:cNvSpPr/>
          <p:nvPr/>
        </p:nvSpPr>
        <p:spPr>
          <a:xfrm>
            <a:off x="4959985" y="3105358"/>
            <a:ext cx="17889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bg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Ravus</a:t>
            </a:r>
            <a:endParaRPr lang="en-US" sz="5400" b="0" cap="none" spc="0" dirty="0">
              <a:ln w="0"/>
              <a:solidFill>
                <a:schemeClr val="bg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5940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C8921-6445-4A0C-A52E-509434EE5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Dyddiau’r</a:t>
            </a:r>
            <a:r>
              <a:rPr lang="en-GB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wythnos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0D9FF8-AD04-4587-8EAF-5D261C07D365}"/>
              </a:ext>
            </a:extLst>
          </p:cNvPr>
          <p:cNvSpPr/>
          <p:nvPr/>
        </p:nvSpPr>
        <p:spPr>
          <a:xfrm>
            <a:off x="1048939" y="2225463"/>
            <a:ext cx="29514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lunae</a:t>
            </a:r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dies</a:t>
            </a:r>
            <a:endParaRPr lang="en-GB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C5EF-8A95-4C02-A89F-2496E4BAE56B}"/>
              </a:ext>
            </a:extLst>
          </p:cNvPr>
          <p:cNvSpPr/>
          <p:nvPr/>
        </p:nvSpPr>
        <p:spPr>
          <a:xfrm>
            <a:off x="901751" y="3058837"/>
            <a:ext cx="3245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martis</a:t>
            </a:r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dies</a:t>
            </a:r>
            <a:endParaRPr lang="en-GB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2E6336-D157-4CA2-9227-A6B1112320A4}"/>
              </a:ext>
            </a:extLst>
          </p:cNvPr>
          <p:cNvSpPr/>
          <p:nvPr/>
        </p:nvSpPr>
        <p:spPr>
          <a:xfrm>
            <a:off x="538189" y="3892211"/>
            <a:ext cx="39729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maercuri</a:t>
            </a:r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dies</a:t>
            </a:r>
            <a:endParaRPr lang="en-GB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10325F-9E3E-48B2-B27E-6508148E4693}"/>
              </a:ext>
            </a:extLst>
          </p:cNvPr>
          <p:cNvSpPr/>
          <p:nvPr/>
        </p:nvSpPr>
        <p:spPr>
          <a:xfrm>
            <a:off x="1048939" y="4807066"/>
            <a:ext cx="2728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iovis</a:t>
            </a:r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dies</a:t>
            </a:r>
            <a:endParaRPr lang="en-GB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8A649B-10F5-4BAA-811F-280D2DFAA05E}"/>
              </a:ext>
            </a:extLst>
          </p:cNvPr>
          <p:cNvSpPr/>
          <p:nvPr/>
        </p:nvSpPr>
        <p:spPr>
          <a:xfrm>
            <a:off x="6455913" y="2225463"/>
            <a:ext cx="3471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veneris dies</a:t>
            </a:r>
            <a:endParaRPr lang="en-GB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B72148-85A6-4CEE-BB67-14FBE9C70BF2}"/>
              </a:ext>
            </a:extLst>
          </p:cNvPr>
          <p:cNvSpPr/>
          <p:nvPr/>
        </p:nvSpPr>
        <p:spPr>
          <a:xfrm>
            <a:off x="6536641" y="3247543"/>
            <a:ext cx="3390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saturni</a:t>
            </a:r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dies</a:t>
            </a:r>
            <a:endParaRPr lang="en-GB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508D35-1F6A-4734-8F43-B2B61809E6DD}"/>
              </a:ext>
            </a:extLst>
          </p:cNvPr>
          <p:cNvSpPr/>
          <p:nvPr/>
        </p:nvSpPr>
        <p:spPr>
          <a:xfrm>
            <a:off x="7015938" y="4405938"/>
            <a:ext cx="24320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soli dies</a:t>
            </a:r>
            <a:endParaRPr lang="en-GB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8845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FB396B8-16D7-431D-8237-490708CC358E}"/>
              </a:ext>
            </a:extLst>
          </p:cNvPr>
          <p:cNvSpPr/>
          <p:nvPr/>
        </p:nvSpPr>
        <p:spPr>
          <a:xfrm>
            <a:off x="2139351" y="2346385"/>
            <a:ext cx="8729932" cy="294743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88CC7C-FB5C-4E02-A198-064A6D299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Dyddiad</a:t>
            </a:r>
            <a:r>
              <a:rPr lang="en-GB" dirty="0"/>
              <a:t> – Y </a:t>
            </a:r>
            <a:r>
              <a:rPr lang="en-GB" dirty="0" err="1"/>
              <a:t>pumed</a:t>
            </a:r>
            <a:r>
              <a:rPr lang="en-GB" dirty="0"/>
              <a:t> ar </a:t>
            </a:r>
            <a:r>
              <a:rPr lang="en-GB" dirty="0" err="1"/>
              <a:t>hugain</a:t>
            </a:r>
            <a:r>
              <a:rPr lang="en-GB" dirty="0"/>
              <a:t> o </a:t>
            </a:r>
            <a:r>
              <a:rPr lang="en-GB" dirty="0" err="1"/>
              <a:t>Dachwedd</a:t>
            </a:r>
            <a:r>
              <a:rPr lang="en-GB" dirty="0"/>
              <a:t> 2019.</a:t>
            </a:r>
            <a:br>
              <a:rPr lang="en-GB" dirty="0"/>
            </a:br>
            <a:r>
              <a:rPr lang="en-GB" dirty="0"/>
              <a:t>Nod: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geiriau</a:t>
            </a:r>
            <a:r>
              <a:rPr lang="en-GB" dirty="0"/>
              <a:t> </a:t>
            </a:r>
            <a:r>
              <a:rPr lang="en-GB" dirty="0" err="1"/>
              <a:t>lladin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y </a:t>
            </a:r>
            <a:r>
              <a:rPr lang="en-GB" dirty="0" err="1"/>
              <a:t>tuduriaid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03345-BCE1-43F5-A395-C2A59CB595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518913"/>
            <a:ext cx="9603275" cy="29474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y-GB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Meini prawf llwyddiant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cy-GB" sz="2800" dirty="0"/>
              <a:t> Adnabod rhifau 1-5 yn lladin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cy-GB" sz="2800" dirty="0"/>
              <a:t> Adnabod dyddiau’r wythnos yn lladin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cy-GB" sz="2800" dirty="0"/>
              <a:t> Gallu labelu y corf yn defnyddio geiriau lladin</a:t>
            </a:r>
          </a:p>
        </p:txBody>
      </p:sp>
    </p:spTree>
    <p:extLst>
      <p:ext uri="{BB962C8B-B14F-4D97-AF65-F5344CB8AC3E}">
        <p14:creationId xmlns:p14="http://schemas.microsoft.com/office/powerpoint/2010/main" val="4048135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E3B01B-2C4E-4D50-B10F-BBD866433629}"/>
              </a:ext>
            </a:extLst>
          </p:cNvPr>
          <p:cNvSpPr txBox="1"/>
          <p:nvPr/>
        </p:nvSpPr>
        <p:spPr>
          <a:xfrm>
            <a:off x="914400" y="465826"/>
            <a:ext cx="4364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err="1"/>
              <a:t>Rhifau</a:t>
            </a:r>
            <a:endParaRPr lang="en-GB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5B582D-64E0-4C0D-B360-B31F8EFAFD6C}"/>
              </a:ext>
            </a:extLst>
          </p:cNvPr>
          <p:cNvSpPr txBox="1"/>
          <p:nvPr/>
        </p:nvSpPr>
        <p:spPr>
          <a:xfrm>
            <a:off x="7349706" y="465826"/>
            <a:ext cx="4502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/>
              <a:t>Dyddiau’r</a:t>
            </a:r>
            <a:r>
              <a:rPr lang="en-GB" sz="2800" u="sng" dirty="0"/>
              <a:t> wythnos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9DF40B-1D40-4E6C-B08C-CD929027358D}"/>
              </a:ext>
            </a:extLst>
          </p:cNvPr>
          <p:cNvSpPr txBox="1"/>
          <p:nvPr/>
        </p:nvSpPr>
        <p:spPr>
          <a:xfrm>
            <a:off x="500332" y="1362974"/>
            <a:ext cx="4140679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3600" dirty="0" err="1"/>
              <a:t>Quattuor</a:t>
            </a:r>
            <a:endParaRPr lang="en-GB" sz="3600" dirty="0"/>
          </a:p>
          <a:p>
            <a:r>
              <a:rPr lang="en-GB" sz="3600" dirty="0"/>
              <a:t>Duo</a:t>
            </a:r>
          </a:p>
          <a:p>
            <a:r>
              <a:rPr lang="en-GB" sz="3600" dirty="0" err="1"/>
              <a:t>Unus</a:t>
            </a:r>
            <a:endParaRPr lang="en-GB" sz="3600" dirty="0"/>
          </a:p>
          <a:p>
            <a:r>
              <a:rPr lang="en-GB" sz="3600" dirty="0" err="1"/>
              <a:t>Quinque</a:t>
            </a:r>
            <a:endParaRPr lang="en-GB" sz="3600" dirty="0"/>
          </a:p>
          <a:p>
            <a:r>
              <a:rPr lang="en-GB" sz="3600" dirty="0"/>
              <a:t>Tres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94D4D1-E53F-4620-8A7B-0527079BA859}"/>
              </a:ext>
            </a:extLst>
          </p:cNvPr>
          <p:cNvSpPr txBox="1"/>
          <p:nvPr/>
        </p:nvSpPr>
        <p:spPr>
          <a:xfrm>
            <a:off x="6987396" y="1207698"/>
            <a:ext cx="4140679" cy="4247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 err="1"/>
              <a:t>Mercuri</a:t>
            </a:r>
            <a:r>
              <a:rPr lang="en-GB" sz="3600" dirty="0"/>
              <a:t> dies</a:t>
            </a:r>
          </a:p>
          <a:p>
            <a:r>
              <a:rPr lang="en-GB" sz="3600" dirty="0" err="1"/>
              <a:t>Saturni</a:t>
            </a:r>
            <a:r>
              <a:rPr lang="en-GB" sz="3600" dirty="0"/>
              <a:t> dies</a:t>
            </a:r>
          </a:p>
          <a:p>
            <a:r>
              <a:rPr lang="en-GB" sz="3600" dirty="0" err="1"/>
              <a:t>Lunae</a:t>
            </a:r>
            <a:r>
              <a:rPr lang="en-GB" sz="3600" dirty="0"/>
              <a:t> dies</a:t>
            </a:r>
          </a:p>
          <a:p>
            <a:r>
              <a:rPr lang="en-GB" sz="3600" dirty="0" err="1"/>
              <a:t>Iovis</a:t>
            </a:r>
            <a:r>
              <a:rPr lang="en-GB" sz="3600" dirty="0"/>
              <a:t> dies</a:t>
            </a:r>
          </a:p>
          <a:p>
            <a:r>
              <a:rPr lang="en-GB" sz="3600" dirty="0"/>
              <a:t>Soli dies</a:t>
            </a:r>
          </a:p>
          <a:p>
            <a:r>
              <a:rPr lang="en-GB" sz="3600" dirty="0" err="1"/>
              <a:t>Martis</a:t>
            </a:r>
            <a:r>
              <a:rPr lang="en-GB" sz="3600" dirty="0"/>
              <a:t> dies</a:t>
            </a:r>
          </a:p>
          <a:p>
            <a:r>
              <a:rPr lang="en-GB" sz="3600" dirty="0"/>
              <a:t>Veneris dies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967058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330</Words>
  <Application>Microsoft Office PowerPoint</Application>
  <PresentationFormat>Widescreen</PresentationFormat>
  <Paragraphs>101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Gill Sans MT</vt:lpstr>
      <vt:lpstr>Wingdings</vt:lpstr>
      <vt:lpstr>Gallery</vt:lpstr>
      <vt:lpstr>Iaith  y Tuduriaid</vt:lpstr>
      <vt:lpstr>PowerPoint Presentation</vt:lpstr>
      <vt:lpstr>Lladin</vt:lpstr>
      <vt:lpstr>PowerPoint Presentation</vt:lpstr>
      <vt:lpstr>PowerPoint Presentation</vt:lpstr>
      <vt:lpstr>PowerPoint Presentation</vt:lpstr>
      <vt:lpstr>Rhifau</vt:lpstr>
      <vt:lpstr>Rhannau’r corff</vt:lpstr>
      <vt:lpstr>Lliwiau</vt:lpstr>
      <vt:lpstr>Dyddiau’r wythnos</vt:lpstr>
      <vt:lpstr>Dyddiad – Y pumed ar hugain o Dachwedd 2019. Nod: Dysgu geiriau lladin oes y tuduriaid.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Iaith  y Tuduriaid</dc:title>
  <dc:creator>Lauren Cole</dc:creator>
  <cp:lastModifiedBy>Lauren Cole</cp:lastModifiedBy>
  <cp:revision>8</cp:revision>
  <dcterms:created xsi:type="dcterms:W3CDTF">2019-11-23T14:14:53Z</dcterms:created>
  <dcterms:modified xsi:type="dcterms:W3CDTF">2019-11-25T11:31:40Z</dcterms:modified>
</cp:coreProperties>
</file>