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57" r:id="rId3"/>
    <p:sldId id="273" r:id="rId4"/>
    <p:sldId id="272" r:id="rId5"/>
    <p:sldId id="268" r:id="rId6"/>
    <p:sldId id="269" r:id="rId7"/>
    <p:sldId id="270" r:id="rId8"/>
    <p:sldId id="271" r:id="rId9"/>
    <p:sldId id="262" r:id="rId10"/>
    <p:sldId id="265" r:id="rId11"/>
    <p:sldId id="263" r:id="rId12"/>
    <p:sldId id="264" r:id="rId13"/>
  </p:sldIdLst>
  <p:sldSz cx="12188825" cy="6858000"/>
  <p:notesSz cx="6797675" cy="9928225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E16F69-A96D-4055-B9A0-2A387F779BE0}" v="25" dt="2023-03-12T15:33:11.7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4298" autoAdjust="0"/>
  </p:normalViewPr>
  <p:slideViewPr>
    <p:cSldViewPr showGuides="1">
      <p:cViewPr varScale="1">
        <p:scale>
          <a:sx n="82" d="100"/>
          <a:sy n="82" d="100"/>
        </p:scale>
        <p:origin x="1710" y="90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86" d="100"/>
          <a:sy n="86" d="100"/>
        </p:scale>
        <p:origin x="386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r Rahim" userId="55de06aa7ed7da9e" providerId="LiveId" clId="{7EE16F69-A96D-4055-B9A0-2A387F779BE0}"/>
    <pc:docChg chg="modSld">
      <pc:chgData name="Abdur Rahim" userId="55de06aa7ed7da9e" providerId="LiveId" clId="{7EE16F69-A96D-4055-B9A0-2A387F779BE0}" dt="2023-03-12T15:33:11.735" v="24"/>
      <pc:docMkLst>
        <pc:docMk/>
      </pc:docMkLst>
      <pc:sldChg chg="modAnim">
        <pc:chgData name="Abdur Rahim" userId="55de06aa7ed7da9e" providerId="LiveId" clId="{7EE16F69-A96D-4055-B9A0-2A387F779BE0}" dt="2023-03-12T15:33:11.735" v="24"/>
        <pc:sldMkLst>
          <pc:docMk/>
          <pc:sldMk cId="2853958460" sldId="26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3FB8B52-C867-425C-8792-C3B07EFA1608}" type="datetime1">
              <a:rPr lang="en-GB" smtClean="0"/>
              <a:t>12/03/2023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A4CBEF8-5CDE-472B-839B-B8BB0C881006}" type="slidenum">
              <a:rPr lang="en-GB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2DD4411-70EE-42C4-ABE4-F830A05721BC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B98AFB-CB0D-4DFE-87B9-B4B0D0DE73CD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64428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6BB98AFB-CB0D-4DFE-87B9-B4B0D0DE73C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6BB98AFB-CB0D-4DFE-87B9-B4B0D0DE73C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386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96233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3438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51695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7560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932391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B98AFB-CB0D-4DFE-87B9-B4B0D0DE73C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602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BB98AFB-CB0D-4DFE-87B9-B4B0D0DE73C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9925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BB98AFB-CB0D-4DFE-87B9-B4B0D0DE73C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1063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BB98AFB-CB0D-4DFE-87B9-B4B0D0DE73C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972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533400"/>
            <a:ext cx="5029200" cy="2514601"/>
          </a:xfrm>
        </p:spPr>
        <p:txBody>
          <a:bodyPr rtlCol="0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2" y="3403600"/>
            <a:ext cx="5029201" cy="1397000"/>
          </a:xfrm>
        </p:spPr>
        <p:txBody>
          <a:bodyPr rtlCol="0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5213" y="6432551"/>
            <a:ext cx="5653087" cy="273049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32612" y="6432551"/>
            <a:ext cx="1371600" cy="273049"/>
          </a:xfrm>
        </p:spPr>
        <p:txBody>
          <a:bodyPr rtlCol="0"/>
          <a:lstStyle/>
          <a:p>
            <a:pPr rtl="0"/>
            <a:fld id="{5D6D08E2-DAC4-4596-9FD1-A6132FAADFAF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2812" y="6432551"/>
            <a:ext cx="1219201" cy="273049"/>
          </a:xfrm>
        </p:spPr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23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5CAA829-3320-4775-83B0-B67B43069945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4" y="533400"/>
            <a:ext cx="8686800" cy="2286000"/>
          </a:xfrm>
        </p:spPr>
        <p:txBody>
          <a:bodyPr rtlCol="0" anchor="b">
            <a:normAutofit/>
          </a:bodyPr>
          <a:lstStyle>
            <a:lvl1pPr algn="l">
              <a:defRPr sz="5400" b="1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3124200"/>
            <a:ext cx="8686800" cy="1371600"/>
          </a:xfrm>
        </p:spPr>
        <p:txBody>
          <a:bodyPr rtlCol="0" anchor="t">
            <a:normAutofit/>
          </a:bodyPr>
          <a:lstStyle>
            <a:lvl1pPr marL="0" indent="0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DAF106-C826-40EB-93DE-352B1F408416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2563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8800"/>
            <a:ext cx="4251960" cy="4191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4598" y="1828800"/>
            <a:ext cx="4251960" cy="4191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202033-D375-487F-9A5B-FEFC871BE789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4050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1" y="533400"/>
            <a:ext cx="8686802" cy="106680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1828799"/>
            <a:ext cx="4251960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5213" y="2590800"/>
            <a:ext cx="4251960" cy="3429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00053" y="1828799"/>
            <a:ext cx="4251960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00053" y="2590800"/>
            <a:ext cx="4251960" cy="34290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0B649DD-B5E2-4477-B954-5932388BE144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048C4-B381-4F53-8114-7240B398EBF9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7030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D735D9-B441-43EC-B5AF-A18FAF27059E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8826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rtlCol="0" anchor="b">
            <a:normAutofit/>
          </a:bodyPr>
          <a:lstStyle>
            <a:lvl1pPr algn="l">
              <a:defRPr sz="36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3" y="533400"/>
            <a:ext cx="5867400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D26EAE-ECD4-4E0C-9CCC-DE81572F8E7B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0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rtlCol="0" anchor="b">
            <a:noAutofit/>
          </a:bodyPr>
          <a:lstStyle>
            <a:lvl1pPr algn="l">
              <a:defRPr sz="3600" b="1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2" y="533400"/>
            <a:ext cx="5780173" cy="5791200"/>
          </a:xfrm>
          <a:ln w="50800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28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67BB3A-8379-4BD1-B730-8886577304F3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4147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61412" y="533400"/>
            <a:ext cx="2362201" cy="54864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5213" y="533400"/>
            <a:ext cx="7467599" cy="54864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2656AD-9AE9-4832-A617-16B5DFAAD1C0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AEAE4A8-A6E5-453E-B946-FB774B73F48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543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F2E8E59-BAD5-49AA-8611-2D46CE9F6A4A}" type="datetime1">
              <a:rPr lang="en-GB" noProof="0" smtClean="0"/>
              <a:t>12/03/2023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AAEAE4A8-A6E5-453E-B946-FB774B73F48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pngimg.com/download/32292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D6E2A9B-1DAE-DB81-BA6E-3917B2D2FF12}"/>
              </a:ext>
            </a:extLst>
          </p:cNvPr>
          <p:cNvPicPr>
            <a:picLocks noChangeAspect="1"/>
          </p:cNvPicPr>
          <p:nvPr/>
        </p:nvPicPr>
        <p:blipFill>
          <a:blip/>
          <a:srcRect/>
          <a:stretch/>
        </p:blipFill>
        <p:spPr>
          <a:xfrm>
            <a:off x="2665413" y="0"/>
            <a:ext cx="6858000" cy="6858000"/>
          </a:xfrm>
          <a:prstGeom prst="rect">
            <a:avLst/>
          </a:prstGeom>
        </p:spPr>
      </p:pic>
      <p:pic>
        <p:nvPicPr>
          <p:cNvPr id="17" name="Picture 16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F68EB1AD-8048-C2E2-8E1F-9628863931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5662" y="1843087"/>
            <a:ext cx="2857500" cy="31718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A63A6A2-A9F0-A243-58E4-544A2CB7E2F9}"/>
              </a:ext>
            </a:extLst>
          </p:cNvPr>
          <p:cNvSpPr txBox="1"/>
          <p:nvPr/>
        </p:nvSpPr>
        <p:spPr>
          <a:xfrm>
            <a:off x="2665413" y="6927250"/>
            <a:ext cx="6858000" cy="2308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900" dirty="0">
                <a:hlinkClick r:id="rId4" tooltip="https://pngimg.com/download/3229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2967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A3FE097-C485-BAA5-0745-3C387D7A06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820" y="188640"/>
            <a:ext cx="12188826" cy="167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kumimoji="0" lang="en-GB" altLang="en-US" sz="3200" b="0" i="0" u="none" strike="noStrike" cap="none" normalizeH="0" baseline="0" dirty="0" bmk="">
                <a:ln>
                  <a:noFill/>
                </a:ln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niversity Of Wales Trinity Saint David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 bmk="">
                <a:ln>
                  <a:noFill/>
                </a:ln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Carmarthen Business School (IMH)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3" descr="University of Wales Trinity Saint David in The United Kingdom : Reviews &amp;  Rankings | Student Reviews &amp; University Rankings EDUopinions">
            <a:extLst>
              <a:ext uri="{FF2B5EF4-FFF2-40B4-BE49-F238E27FC236}">
                <a16:creationId xmlns:a16="http://schemas.microsoft.com/office/drawing/2014/main" id="{CA318B78-FEA7-B3C1-95F7-C3B26035B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6" y="260648"/>
            <a:ext cx="2376264" cy="2347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402CC8DA-58EE-4C45-2968-170F4318C3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084" y="1937982"/>
            <a:ext cx="10921945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Calibri" panose="020F050202020403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Abdur Rahim Roap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1911044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BA Leadership &amp; Management Skills for the Workplace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November 2022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Independent Project BMSK007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402CC8DA-58EE-4C45-2968-170F4318C3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780" y="2413337"/>
            <a:ext cx="10921945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800" b="1" dirty="0">
                <a:latin typeface="Arial Black" panose="020B0A0402010202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“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To create a strategic plan designed to enable a Cardiff-based ‘catering-trade’ wholesaler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 to navigate the current challenging economic environment and build a sustainable future”</a:t>
            </a: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Calibri" panose="020F0502020204030204" pitchFamily="34" charset="0"/>
              <a:cs typeface="Tahoma" panose="020B0604030504040204" pitchFamily="34" charset="0"/>
            </a:endParaRPr>
          </a:p>
        </p:txBody>
      </p:sp>
      <p:sp>
        <p:nvSpPr>
          <p:cNvPr id="2" name="Arrow: Pentagon 1">
            <a:extLst>
              <a:ext uri="{FF2B5EF4-FFF2-40B4-BE49-F238E27FC236}">
                <a16:creationId xmlns:a16="http://schemas.microsoft.com/office/drawing/2014/main" id="{0E4C20A7-BC9A-69ED-28B2-2EE6A77C405F}"/>
              </a:ext>
            </a:extLst>
          </p:cNvPr>
          <p:cNvSpPr>
            <a:spLocks/>
          </p:cNvSpPr>
          <p:nvPr/>
        </p:nvSpPr>
        <p:spPr>
          <a:xfrm>
            <a:off x="909836" y="850955"/>
            <a:ext cx="5400600" cy="792088"/>
          </a:xfrm>
          <a:prstGeom prst="homePlate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2544B7A-2DEF-388B-DF78-FE739DA6BF80}"/>
              </a:ext>
            </a:extLst>
          </p:cNvPr>
          <p:cNvSpPr txBox="1">
            <a:spLocks/>
          </p:cNvSpPr>
          <p:nvPr/>
        </p:nvSpPr>
        <p:spPr bwMode="auto">
          <a:xfrm>
            <a:off x="909836" y="576243"/>
            <a:ext cx="8976336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000" b="1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 Problem Statement</a:t>
            </a:r>
          </a:p>
        </p:txBody>
      </p:sp>
    </p:spTree>
    <p:extLst>
      <p:ext uri="{BB962C8B-B14F-4D97-AF65-F5344CB8AC3E}">
        <p14:creationId xmlns:p14="http://schemas.microsoft.com/office/powerpoint/2010/main" val="6262163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47FE9A21-0FDF-193F-7958-6354ACC39C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6435"/>
            <a:ext cx="12251069" cy="5672949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7C70999-D776-B94A-77E6-7AAA245C0E7F}"/>
              </a:ext>
            </a:extLst>
          </p:cNvPr>
          <p:cNvGrpSpPr/>
          <p:nvPr/>
        </p:nvGrpSpPr>
        <p:grpSpPr>
          <a:xfrm>
            <a:off x="881017" y="4574207"/>
            <a:ext cx="9247153" cy="1208244"/>
            <a:chOff x="941957" y="492564"/>
            <a:chExt cx="8686801" cy="1208244"/>
          </a:xfrm>
        </p:grpSpPr>
        <p:sp>
          <p:nvSpPr>
            <p:cNvPr id="7" name="Arrow: Pentagon 6">
              <a:extLst>
                <a:ext uri="{FF2B5EF4-FFF2-40B4-BE49-F238E27FC236}">
                  <a16:creationId xmlns:a16="http://schemas.microsoft.com/office/drawing/2014/main" id="{E96AC863-E580-3D24-EE79-8F4CACA439DF}"/>
                </a:ext>
              </a:extLst>
            </p:cNvPr>
            <p:cNvSpPr>
              <a:spLocks/>
            </p:cNvSpPr>
            <p:nvPr/>
          </p:nvSpPr>
          <p:spPr>
            <a:xfrm>
              <a:off x="1053852" y="908720"/>
              <a:ext cx="4608512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itle 1">
              <a:extLst>
                <a:ext uri="{FF2B5EF4-FFF2-40B4-BE49-F238E27FC236}">
                  <a16:creationId xmlns:a16="http://schemas.microsoft.com/office/drawing/2014/main" id="{CC672622-7166-0D8F-734B-EAE1E9543EE0}"/>
                </a:ext>
              </a:extLst>
            </p:cNvPr>
            <p:cNvSpPr>
              <a:spLocks noGrp="1"/>
            </p:cNvSpPr>
            <p:nvPr>
              <p:ph type="title"/>
            </p:nvPr>
          </p:nvSpPr>
          <p:spPr>
            <a:xfrm>
              <a:off x="941957" y="492564"/>
              <a:ext cx="8686801" cy="1066800"/>
            </a:xfrm>
          </p:spPr>
          <p:txBody>
            <a:bodyPr rtlCol="0"/>
            <a:lstStyle/>
            <a:p>
              <a:pPr rtl="0"/>
              <a:r>
                <a:rPr lang="en-gb" dirty="0"/>
                <a:t> Presentation Outline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AACA1D3-F6D5-9FF3-9926-5A61EBE1BAAE}"/>
              </a:ext>
            </a:extLst>
          </p:cNvPr>
          <p:cNvSpPr txBox="1"/>
          <p:nvPr/>
        </p:nvSpPr>
        <p:spPr>
          <a:xfrm>
            <a:off x="10128170" y="6207419"/>
            <a:ext cx="1512168" cy="369332"/>
          </a:xfrm>
          <a:prstGeom prst="rect">
            <a:avLst/>
          </a:prstGeom>
          <a:noFill/>
          <a:ln w="53975"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+mj-lt"/>
              </a:rPr>
              <a:t>The Issue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CF5669-E315-E20A-77E8-A243817D846D}"/>
              </a:ext>
            </a:extLst>
          </p:cNvPr>
          <p:cNvSpPr txBox="1"/>
          <p:nvPr/>
        </p:nvSpPr>
        <p:spPr>
          <a:xfrm>
            <a:off x="6526460" y="2585871"/>
            <a:ext cx="1512168" cy="369332"/>
          </a:xfrm>
          <a:prstGeom prst="rect">
            <a:avLst/>
          </a:prstGeom>
          <a:noFill/>
          <a:ln w="53975"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b="1" dirty="0">
                <a:latin typeface="+mj-lt"/>
              </a:rPr>
              <a:t>The Reason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81A5A9-000B-49BA-6205-77288E25C312}"/>
              </a:ext>
            </a:extLst>
          </p:cNvPr>
          <p:cNvSpPr txBox="1"/>
          <p:nvPr/>
        </p:nvSpPr>
        <p:spPr>
          <a:xfrm>
            <a:off x="1000130" y="2052997"/>
            <a:ext cx="1512168" cy="369332"/>
          </a:xfrm>
          <a:prstGeom prst="rect">
            <a:avLst/>
          </a:prstGeom>
          <a:noFill/>
          <a:ln w="53975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b="1" dirty="0">
                <a:latin typeface="+mj-lt"/>
              </a:rPr>
              <a:t>The Options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C88AB4-DCF0-ED89-8453-2DB81AB80495}"/>
              </a:ext>
            </a:extLst>
          </p:cNvPr>
          <p:cNvSpPr txBox="1"/>
          <p:nvPr/>
        </p:nvSpPr>
        <p:spPr>
          <a:xfrm>
            <a:off x="280764" y="380988"/>
            <a:ext cx="1648571" cy="369332"/>
          </a:xfrm>
          <a:prstGeom prst="rect">
            <a:avLst/>
          </a:prstGeom>
          <a:noFill/>
          <a:ln w="53975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b="1" dirty="0">
                <a:latin typeface="+mj-lt"/>
              </a:rPr>
              <a:t>The Future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2391FE6-CBCC-39FB-B909-E7FFAA41EB1B}"/>
              </a:ext>
            </a:extLst>
          </p:cNvPr>
          <p:cNvSpPr txBox="1"/>
          <p:nvPr/>
        </p:nvSpPr>
        <p:spPr>
          <a:xfrm>
            <a:off x="3453024" y="833712"/>
            <a:ext cx="1648571" cy="369332"/>
          </a:xfrm>
          <a:prstGeom prst="rect">
            <a:avLst/>
          </a:prstGeom>
          <a:noFill/>
          <a:ln w="53975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b="1" dirty="0">
                <a:latin typeface="+mj-lt"/>
              </a:rPr>
              <a:t>The Remedy</a:t>
            </a:r>
          </a:p>
        </p:txBody>
      </p:sp>
      <p:pic>
        <p:nvPicPr>
          <p:cNvPr id="19" name="Graphic 18" descr="Race Flag with solid fill">
            <a:extLst>
              <a:ext uri="{FF2B5EF4-FFF2-40B4-BE49-F238E27FC236}">
                <a16:creationId xmlns:a16="http://schemas.microsoft.com/office/drawing/2014/main" id="{FCB67CEA-386B-3A64-0EF7-8D91871FD9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8003" y="829235"/>
            <a:ext cx="1134091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55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EC77CF4-5719-6682-82BA-518FA77C7CFC}"/>
              </a:ext>
            </a:extLst>
          </p:cNvPr>
          <p:cNvGrpSpPr/>
          <p:nvPr/>
        </p:nvGrpSpPr>
        <p:grpSpPr>
          <a:xfrm>
            <a:off x="1036959" y="404664"/>
            <a:ext cx="4767770" cy="1167408"/>
            <a:chOff x="1023796" y="533400"/>
            <a:chExt cx="4638568" cy="1167408"/>
          </a:xfrm>
        </p:grpSpPr>
        <p:sp>
          <p:nvSpPr>
            <p:cNvPr id="5" name="Arrow: Pentagon 4">
              <a:extLst>
                <a:ext uri="{FF2B5EF4-FFF2-40B4-BE49-F238E27FC236}">
                  <a16:creationId xmlns:a16="http://schemas.microsoft.com/office/drawing/2014/main" id="{7E727B15-E44C-BABC-7387-6B1A29BDC2EC}"/>
                </a:ext>
              </a:extLst>
            </p:cNvPr>
            <p:cNvSpPr>
              <a:spLocks/>
            </p:cNvSpPr>
            <p:nvPr/>
          </p:nvSpPr>
          <p:spPr>
            <a:xfrm>
              <a:off x="1053852" y="908720"/>
              <a:ext cx="4608512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itle 1">
              <a:extLst>
                <a:ext uri="{FF2B5EF4-FFF2-40B4-BE49-F238E27FC236}">
                  <a16:creationId xmlns:a16="http://schemas.microsoft.com/office/drawing/2014/main" id="{2CDD9138-80C4-D66A-0C3E-240CF791741D}"/>
                </a:ext>
              </a:extLst>
            </p:cNvPr>
            <p:cNvSpPr>
              <a:spLocks noGrp="1"/>
            </p:cNvSpPr>
            <p:nvPr>
              <p:ph type="title"/>
            </p:nvPr>
          </p:nvSpPr>
          <p:spPr>
            <a:xfrm>
              <a:off x="1023796" y="533400"/>
              <a:ext cx="3949080" cy="1066800"/>
            </a:xfrm>
          </p:spPr>
          <p:txBody>
            <a:bodyPr rtlCol="0"/>
            <a:lstStyle/>
            <a:p>
              <a:pPr rtl="0"/>
              <a:r>
                <a:rPr lang="en-GB" dirty="0"/>
                <a:t> Today’s Situation</a:t>
              </a:r>
              <a:endParaRPr lang="en-gb" dirty="0"/>
            </a:p>
          </p:txBody>
        </p:sp>
      </p:grp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56AA9D5C-D7FA-1F1E-A9BE-3A070D8EFBA1}"/>
              </a:ext>
            </a:extLst>
          </p:cNvPr>
          <p:cNvSpPr/>
          <p:nvPr/>
        </p:nvSpPr>
        <p:spPr>
          <a:xfrm>
            <a:off x="5096036" y="3015876"/>
            <a:ext cx="1656184" cy="1080120"/>
          </a:xfrm>
          <a:prstGeom prst="rightArrow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90D588C-95EB-CD4B-D19F-4AD28273A2D9}"/>
              </a:ext>
            </a:extLst>
          </p:cNvPr>
          <p:cNvGrpSpPr/>
          <p:nvPr/>
        </p:nvGrpSpPr>
        <p:grpSpPr>
          <a:xfrm>
            <a:off x="991580" y="2216712"/>
            <a:ext cx="4104456" cy="3381324"/>
            <a:chOff x="991580" y="2216712"/>
            <a:chExt cx="4104456" cy="338132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42D11A3-C6A4-ECCB-36A8-A5D3382BB9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668136" y="2216712"/>
              <a:ext cx="2914108" cy="267844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B63F4A0-F14C-197F-9AAC-59C2CB698C5E}"/>
                </a:ext>
              </a:extLst>
            </p:cNvPr>
            <p:cNvSpPr txBox="1"/>
            <p:nvPr/>
          </p:nvSpPr>
          <p:spPr>
            <a:xfrm>
              <a:off x="991580" y="5136371"/>
              <a:ext cx="4104456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 Black" panose="020B0A04020102020204" pitchFamily="34" charset="0"/>
                </a:rPr>
                <a:t>RECESSION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50F7732-DF0E-FFF8-1D1C-B9D914B49CF5}"/>
              </a:ext>
            </a:extLst>
          </p:cNvPr>
          <p:cNvGrpSpPr/>
          <p:nvPr/>
        </p:nvGrpSpPr>
        <p:grpSpPr>
          <a:xfrm>
            <a:off x="6626892" y="1970667"/>
            <a:ext cx="5184576" cy="3619541"/>
            <a:chOff x="6626892" y="1970667"/>
            <a:chExt cx="5184576" cy="361954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4E578BE-3F9A-51BC-0718-A4DC70853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922504" y="1970667"/>
              <a:ext cx="4456916" cy="291666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effectLst>
              <a:softEdge rad="0"/>
            </a:effectLst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9DB395A-517E-BBD3-15F4-BF98E7A061F6}"/>
                </a:ext>
              </a:extLst>
            </p:cNvPr>
            <p:cNvSpPr txBox="1"/>
            <p:nvPr/>
          </p:nvSpPr>
          <p:spPr>
            <a:xfrm>
              <a:off x="6626892" y="5128543"/>
              <a:ext cx="5184576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 Black" panose="020B0A04020102020204" pitchFamily="34" charset="0"/>
                </a:rPr>
                <a:t>UNPREDICTABLE FUTURE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395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D40B0386-64DA-CA3A-72B3-F53A5E02CA07}"/>
              </a:ext>
            </a:extLst>
          </p:cNvPr>
          <p:cNvGrpSpPr/>
          <p:nvPr/>
        </p:nvGrpSpPr>
        <p:grpSpPr>
          <a:xfrm>
            <a:off x="948144" y="332656"/>
            <a:ext cx="9577064" cy="1204927"/>
            <a:chOff x="1032305" y="495881"/>
            <a:chExt cx="8976336" cy="1204927"/>
          </a:xfrm>
        </p:grpSpPr>
        <p:sp>
          <p:nvSpPr>
            <p:cNvPr id="5" name="Arrow: Pentagon 4">
              <a:extLst>
                <a:ext uri="{FF2B5EF4-FFF2-40B4-BE49-F238E27FC236}">
                  <a16:creationId xmlns:a16="http://schemas.microsoft.com/office/drawing/2014/main" id="{EDEC5329-8018-78BD-D686-F668A6D7A7BB}"/>
                </a:ext>
              </a:extLst>
            </p:cNvPr>
            <p:cNvSpPr>
              <a:spLocks/>
            </p:cNvSpPr>
            <p:nvPr/>
          </p:nvSpPr>
          <p:spPr>
            <a:xfrm>
              <a:off x="1053852" y="908720"/>
              <a:ext cx="4608512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itle 1">
              <a:extLst>
                <a:ext uri="{FF2B5EF4-FFF2-40B4-BE49-F238E27FC236}">
                  <a16:creationId xmlns:a16="http://schemas.microsoft.com/office/drawing/2014/main" id="{A3234324-7746-9EF9-E363-E2E3733BB71D}"/>
                </a:ext>
              </a:extLst>
            </p:cNvPr>
            <p:cNvSpPr>
              <a:spLocks noGrp="1"/>
            </p:cNvSpPr>
            <p:nvPr>
              <p:ph type="title"/>
            </p:nvPr>
          </p:nvSpPr>
          <p:spPr>
            <a:xfrm>
              <a:off x="1032305" y="495881"/>
              <a:ext cx="8976336" cy="1066800"/>
            </a:xfrm>
          </p:spPr>
          <p:txBody>
            <a:bodyPr rtlCol="0"/>
            <a:lstStyle/>
            <a:p>
              <a:pPr rtl="0"/>
              <a:r>
                <a:rPr lang="en-gb" dirty="0"/>
                <a:t> Goal and Objective</a:t>
              </a:r>
            </a:p>
          </p:txBody>
        </p:sp>
      </p:grp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CF73356-7FC0-A7CE-B1C8-1AD9D24E8D12}"/>
              </a:ext>
            </a:extLst>
          </p:cNvPr>
          <p:cNvSpPr/>
          <p:nvPr/>
        </p:nvSpPr>
        <p:spPr>
          <a:xfrm>
            <a:off x="5158308" y="3268285"/>
            <a:ext cx="1656184" cy="1080120"/>
          </a:xfrm>
          <a:prstGeom prst="rightArrow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00746AE-5306-9787-5A79-BC4A3018FF5A}"/>
              </a:ext>
            </a:extLst>
          </p:cNvPr>
          <p:cNvGrpSpPr/>
          <p:nvPr/>
        </p:nvGrpSpPr>
        <p:grpSpPr>
          <a:xfrm>
            <a:off x="445132" y="2348880"/>
            <a:ext cx="4712950" cy="3527231"/>
            <a:chOff x="445132" y="2348880"/>
            <a:chExt cx="4712950" cy="352723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D93F5CD-2C39-177C-5BF9-60ADD47564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84937" y="2348880"/>
              <a:ext cx="4457347" cy="288032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7A6DC7D-93FB-D3B8-0799-401EB893D4D4}"/>
                </a:ext>
              </a:extLst>
            </p:cNvPr>
            <p:cNvSpPr txBox="1"/>
            <p:nvPr/>
          </p:nvSpPr>
          <p:spPr>
            <a:xfrm>
              <a:off x="445132" y="5414446"/>
              <a:ext cx="4712950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 Black" panose="020B0A04020102020204" pitchFamily="34" charset="0"/>
                </a:rPr>
                <a:t>COMPETITIVE ADVANTGE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D8EEC2C-06B0-0F5F-84DD-1BD13336539B}"/>
              </a:ext>
            </a:extLst>
          </p:cNvPr>
          <p:cNvGrpSpPr/>
          <p:nvPr/>
        </p:nvGrpSpPr>
        <p:grpSpPr>
          <a:xfrm>
            <a:off x="7030516" y="2348880"/>
            <a:ext cx="4296848" cy="3527232"/>
            <a:chOff x="7030516" y="2348880"/>
            <a:chExt cx="4296848" cy="3527232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C7E2D947-810B-413D-B71B-0DE31E1C22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7030516" y="2348880"/>
              <a:ext cx="4296848" cy="2808312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C31B0BD-54DF-47A7-3DBB-F14825D3F2A8}"/>
                </a:ext>
              </a:extLst>
            </p:cNvPr>
            <p:cNvSpPr txBox="1"/>
            <p:nvPr/>
          </p:nvSpPr>
          <p:spPr>
            <a:xfrm>
              <a:off x="7030743" y="5414447"/>
              <a:ext cx="4104456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 Black" panose="020B0A04020102020204" pitchFamily="34" charset="0"/>
                </a:rPr>
                <a:t>STRATEGY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985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59DBF8D-BF09-D225-EA46-1CF7074B962C}"/>
              </a:ext>
            </a:extLst>
          </p:cNvPr>
          <p:cNvGrpSpPr/>
          <p:nvPr/>
        </p:nvGrpSpPr>
        <p:grpSpPr>
          <a:xfrm>
            <a:off x="1011268" y="202500"/>
            <a:ext cx="12491084" cy="1191275"/>
            <a:chOff x="1032305" y="495881"/>
            <a:chExt cx="8976336" cy="1191275"/>
          </a:xfrm>
        </p:grpSpPr>
        <p:sp>
          <p:nvSpPr>
            <p:cNvPr id="5" name="Arrow: Pentagon 4">
              <a:extLst>
                <a:ext uri="{FF2B5EF4-FFF2-40B4-BE49-F238E27FC236}">
                  <a16:creationId xmlns:a16="http://schemas.microsoft.com/office/drawing/2014/main" id="{CB098FF3-57FC-AFDB-2313-917538D2F64A}"/>
                </a:ext>
              </a:extLst>
            </p:cNvPr>
            <p:cNvSpPr>
              <a:spLocks/>
            </p:cNvSpPr>
            <p:nvPr/>
          </p:nvSpPr>
          <p:spPr>
            <a:xfrm>
              <a:off x="1053852" y="895068"/>
              <a:ext cx="4608512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itle 1">
              <a:extLst>
                <a:ext uri="{FF2B5EF4-FFF2-40B4-BE49-F238E27FC236}">
                  <a16:creationId xmlns:a16="http://schemas.microsoft.com/office/drawing/2014/main" id="{2BC597AF-9A3D-0041-1AAD-85EE7A6B1451}"/>
                </a:ext>
              </a:extLst>
            </p:cNvPr>
            <p:cNvSpPr>
              <a:spLocks noGrp="1"/>
            </p:cNvSpPr>
            <p:nvPr>
              <p:ph type="title"/>
            </p:nvPr>
          </p:nvSpPr>
          <p:spPr>
            <a:xfrm>
              <a:off x="1032305" y="495881"/>
              <a:ext cx="8976336" cy="1066800"/>
            </a:xfrm>
          </p:spPr>
          <p:txBody>
            <a:bodyPr rtlCol="0"/>
            <a:lstStyle/>
            <a:p>
              <a:pPr rtl="0"/>
              <a:r>
                <a:rPr lang="en-gb" dirty="0"/>
                <a:t> The Mechanic’s of Strategy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E74547D5-B256-73B7-8B5E-88CAC009A46D}"/>
              </a:ext>
            </a:extLst>
          </p:cNvPr>
          <p:cNvSpPr txBox="1"/>
          <p:nvPr/>
        </p:nvSpPr>
        <p:spPr>
          <a:xfrm>
            <a:off x="765820" y="1787153"/>
            <a:ext cx="99791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Theories, models and frameworks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31C3CEB-9CB3-C44F-5A12-FA82F88756B2}"/>
              </a:ext>
            </a:extLst>
          </p:cNvPr>
          <p:cNvGrpSpPr/>
          <p:nvPr/>
        </p:nvGrpSpPr>
        <p:grpSpPr>
          <a:xfrm>
            <a:off x="1011268" y="2775806"/>
            <a:ext cx="8289648" cy="815062"/>
            <a:chOff x="1011268" y="2775806"/>
            <a:chExt cx="8289648" cy="815062"/>
          </a:xfrm>
        </p:grpSpPr>
        <p:sp>
          <p:nvSpPr>
            <p:cNvPr id="8" name="Flowchart: Connector 7">
              <a:extLst>
                <a:ext uri="{FF2B5EF4-FFF2-40B4-BE49-F238E27FC236}">
                  <a16:creationId xmlns:a16="http://schemas.microsoft.com/office/drawing/2014/main" id="{88DE6E96-8B90-22B4-A933-15332ADC222A}"/>
                </a:ext>
              </a:extLst>
            </p:cNvPr>
            <p:cNvSpPr/>
            <p:nvPr/>
          </p:nvSpPr>
          <p:spPr>
            <a:xfrm>
              <a:off x="1011268" y="2775806"/>
              <a:ext cx="834112" cy="815062"/>
            </a:xfrm>
            <a:prstGeom prst="flowChartConnector">
              <a:avLst/>
            </a:prstGeom>
            <a:solidFill>
              <a:srgbClr val="FF0000"/>
            </a:solidFill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890E4C9-5C1E-6B23-FCC5-D8D718F69152}"/>
                </a:ext>
              </a:extLst>
            </p:cNvPr>
            <p:cNvGrpSpPr/>
            <p:nvPr/>
          </p:nvGrpSpPr>
          <p:grpSpPr>
            <a:xfrm>
              <a:off x="2650456" y="2775806"/>
              <a:ext cx="6650460" cy="792088"/>
              <a:chOff x="2650456" y="2775806"/>
              <a:chExt cx="6650460" cy="792088"/>
            </a:xfrm>
          </p:grpSpPr>
          <p:sp>
            <p:nvSpPr>
              <p:cNvPr id="3" name="Arrow: Pentagon 2">
                <a:extLst>
                  <a:ext uri="{FF2B5EF4-FFF2-40B4-BE49-F238E27FC236}">
                    <a16:creationId xmlns:a16="http://schemas.microsoft.com/office/drawing/2014/main" id="{A3CB5BD6-6568-E833-1A2A-C0AE4245E72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2887908" y="2775806"/>
                <a:ext cx="6413008" cy="792088"/>
              </a:xfrm>
              <a:prstGeom prst="homePlat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D7BE8B1-5FA9-7064-D654-60BF15BCFC80}"/>
                  </a:ext>
                </a:extLst>
              </p:cNvPr>
              <p:cNvSpPr txBox="1"/>
              <p:nvPr/>
            </p:nvSpPr>
            <p:spPr>
              <a:xfrm>
                <a:off x="2650456" y="2963921"/>
                <a:ext cx="396044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Mintzberg 5P’s</a:t>
                </a:r>
              </a:p>
            </p:txBody>
          </p:sp>
        </p:grp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34725C2-53D0-5B7E-22AE-67D4069AD7AA}"/>
              </a:ext>
            </a:extLst>
          </p:cNvPr>
          <p:cNvGrpSpPr/>
          <p:nvPr/>
        </p:nvGrpSpPr>
        <p:grpSpPr>
          <a:xfrm>
            <a:off x="1011268" y="4811750"/>
            <a:ext cx="8289648" cy="815062"/>
            <a:chOff x="1011268" y="4811750"/>
            <a:chExt cx="8289648" cy="815062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65E34026-D8C7-28ED-6005-D4C901715706}"/>
                </a:ext>
              </a:extLst>
            </p:cNvPr>
            <p:cNvGrpSpPr/>
            <p:nvPr/>
          </p:nvGrpSpPr>
          <p:grpSpPr>
            <a:xfrm>
              <a:off x="2650456" y="4811750"/>
              <a:ext cx="6650460" cy="792088"/>
              <a:chOff x="2650456" y="4811750"/>
              <a:chExt cx="6650460" cy="792088"/>
            </a:xfrm>
          </p:grpSpPr>
          <p:sp>
            <p:nvSpPr>
              <p:cNvPr id="10" name="Arrow: Pentagon 9">
                <a:extLst>
                  <a:ext uri="{FF2B5EF4-FFF2-40B4-BE49-F238E27FC236}">
                    <a16:creationId xmlns:a16="http://schemas.microsoft.com/office/drawing/2014/main" id="{E6A694D7-62EB-CA2E-E28A-00084BD0852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2887908" y="4811750"/>
                <a:ext cx="6413008" cy="792088"/>
              </a:xfrm>
              <a:prstGeom prst="homePlate">
                <a:avLst/>
              </a:prstGeom>
              <a:solidFill>
                <a:srgbClr val="00B050"/>
              </a:solidFill>
              <a:ln>
                <a:noFill/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D79712A1-83E9-8CA5-1B46-92624858DE5B}"/>
                  </a:ext>
                </a:extLst>
              </p:cNvPr>
              <p:cNvSpPr txBox="1"/>
              <p:nvPr/>
            </p:nvSpPr>
            <p:spPr>
              <a:xfrm>
                <a:off x="2650456" y="4988449"/>
                <a:ext cx="47743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    Competitive advantage</a:t>
                </a:r>
              </a:p>
            </p:txBody>
          </p:sp>
        </p:grpSp>
        <p:sp>
          <p:nvSpPr>
            <p:cNvPr id="15" name="Flowchart: Connector 14">
              <a:extLst>
                <a:ext uri="{FF2B5EF4-FFF2-40B4-BE49-F238E27FC236}">
                  <a16:creationId xmlns:a16="http://schemas.microsoft.com/office/drawing/2014/main" id="{90460F80-6103-7756-711D-36E1FE50BCFF}"/>
                </a:ext>
              </a:extLst>
            </p:cNvPr>
            <p:cNvSpPr/>
            <p:nvPr/>
          </p:nvSpPr>
          <p:spPr>
            <a:xfrm>
              <a:off x="1011268" y="4811750"/>
              <a:ext cx="834112" cy="815062"/>
            </a:xfrm>
            <a:prstGeom prst="flowChartConnector">
              <a:avLst/>
            </a:prstGeom>
            <a:solidFill>
              <a:srgbClr val="00B050"/>
            </a:solidFill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28FB00F-42B5-C174-47C2-3F6A9CFD9815}"/>
              </a:ext>
            </a:extLst>
          </p:cNvPr>
          <p:cNvGrpSpPr/>
          <p:nvPr/>
        </p:nvGrpSpPr>
        <p:grpSpPr>
          <a:xfrm>
            <a:off x="1011268" y="3767567"/>
            <a:ext cx="8683544" cy="815062"/>
            <a:chOff x="1011268" y="3801641"/>
            <a:chExt cx="8683544" cy="815062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43191FC-64B2-3241-F0E9-93C5D1A89967}"/>
                </a:ext>
              </a:extLst>
            </p:cNvPr>
            <p:cNvGrpSpPr/>
            <p:nvPr/>
          </p:nvGrpSpPr>
          <p:grpSpPr>
            <a:xfrm>
              <a:off x="2650456" y="3813128"/>
              <a:ext cx="7044356" cy="792088"/>
              <a:chOff x="2650456" y="3810973"/>
              <a:chExt cx="7044356" cy="792088"/>
            </a:xfrm>
          </p:grpSpPr>
          <p:sp>
            <p:nvSpPr>
              <p:cNvPr id="22" name="Arrow: Pentagon 21">
                <a:extLst>
                  <a:ext uri="{FF2B5EF4-FFF2-40B4-BE49-F238E27FC236}">
                    <a16:creationId xmlns:a16="http://schemas.microsoft.com/office/drawing/2014/main" id="{89482B09-BB83-8CA5-6263-6D0A7366F57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2887908" y="3810973"/>
                <a:ext cx="6413008" cy="792088"/>
              </a:xfrm>
              <a:prstGeom prst="homePlate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AB8D49A-8EA3-9CE8-2C25-A23EE8F8E236}"/>
                  </a:ext>
                </a:extLst>
              </p:cNvPr>
              <p:cNvSpPr txBox="1"/>
              <p:nvPr/>
            </p:nvSpPr>
            <p:spPr>
              <a:xfrm>
                <a:off x="2650456" y="3976185"/>
                <a:ext cx="7044356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Johnson and Scholes’ Game Theory</a:t>
                </a:r>
              </a:p>
            </p:txBody>
          </p:sp>
        </p:grpSp>
        <p:sp>
          <p:nvSpPr>
            <p:cNvPr id="24" name="Flowchart: Connector 23">
              <a:extLst>
                <a:ext uri="{FF2B5EF4-FFF2-40B4-BE49-F238E27FC236}">
                  <a16:creationId xmlns:a16="http://schemas.microsoft.com/office/drawing/2014/main" id="{502C1C8D-91D2-1012-AA59-874334267120}"/>
                </a:ext>
              </a:extLst>
            </p:cNvPr>
            <p:cNvSpPr/>
            <p:nvPr/>
          </p:nvSpPr>
          <p:spPr>
            <a:xfrm>
              <a:off x="1011268" y="3801641"/>
              <a:ext cx="834112" cy="815062"/>
            </a:xfrm>
            <a:prstGeom prst="flowChartConnector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2511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9EBFC9EC-3128-D22E-9FC8-9873B44738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276" y="1979967"/>
            <a:ext cx="7190267" cy="515302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F26214E5-FE52-8DAA-2F34-067265FDED3E}"/>
              </a:ext>
            </a:extLst>
          </p:cNvPr>
          <p:cNvGrpSpPr/>
          <p:nvPr/>
        </p:nvGrpSpPr>
        <p:grpSpPr>
          <a:xfrm>
            <a:off x="1169414" y="404663"/>
            <a:ext cx="13105456" cy="1224137"/>
            <a:chOff x="1032305" y="495880"/>
            <a:chExt cx="8976336" cy="1224137"/>
          </a:xfrm>
        </p:grpSpPr>
        <p:sp>
          <p:nvSpPr>
            <p:cNvPr id="5" name="Arrow: Pentagon 4">
              <a:extLst>
                <a:ext uri="{FF2B5EF4-FFF2-40B4-BE49-F238E27FC236}">
                  <a16:creationId xmlns:a16="http://schemas.microsoft.com/office/drawing/2014/main" id="{966C8B93-7F37-12D0-1A93-39D327F537A9}"/>
                </a:ext>
              </a:extLst>
            </p:cNvPr>
            <p:cNvSpPr>
              <a:spLocks/>
            </p:cNvSpPr>
            <p:nvPr/>
          </p:nvSpPr>
          <p:spPr>
            <a:xfrm>
              <a:off x="1052842" y="927929"/>
              <a:ext cx="4608512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itle 1">
              <a:extLst>
                <a:ext uri="{FF2B5EF4-FFF2-40B4-BE49-F238E27FC236}">
                  <a16:creationId xmlns:a16="http://schemas.microsoft.com/office/drawing/2014/main" id="{3CBA17C7-A518-1F2D-D21B-53F91663A12D}"/>
                </a:ext>
              </a:extLst>
            </p:cNvPr>
            <p:cNvSpPr>
              <a:spLocks noGrp="1"/>
            </p:cNvSpPr>
            <p:nvPr>
              <p:ph type="title"/>
            </p:nvPr>
          </p:nvSpPr>
          <p:spPr>
            <a:xfrm>
              <a:off x="1032305" y="495880"/>
              <a:ext cx="8976336" cy="1143255"/>
            </a:xfrm>
          </p:spPr>
          <p:txBody>
            <a:bodyPr rtlCol="0"/>
            <a:lstStyle/>
            <a:p>
              <a:pPr rtl="0"/>
              <a:r>
                <a:rPr lang="en-gb" dirty="0"/>
                <a:t> The Practicalities of Strategy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7AA8F89-9F81-25B8-8C52-5E3D337F3713}"/>
              </a:ext>
            </a:extLst>
          </p:cNvPr>
          <p:cNvSpPr txBox="1"/>
          <p:nvPr/>
        </p:nvSpPr>
        <p:spPr>
          <a:xfrm>
            <a:off x="837828" y="2020449"/>
            <a:ext cx="99791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approach, the method and the future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E979C6E-EA5B-8B9D-882F-C848175FCEE4}"/>
              </a:ext>
            </a:extLst>
          </p:cNvPr>
          <p:cNvGrpSpPr/>
          <p:nvPr/>
        </p:nvGrpSpPr>
        <p:grpSpPr>
          <a:xfrm>
            <a:off x="1011828" y="2975870"/>
            <a:ext cx="7570889" cy="815062"/>
            <a:chOff x="981844" y="2756048"/>
            <a:chExt cx="7570889" cy="81506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A6DABE3-E203-E395-6376-E70E6195B188}"/>
                </a:ext>
              </a:extLst>
            </p:cNvPr>
            <p:cNvSpPr txBox="1"/>
            <p:nvPr/>
          </p:nvSpPr>
          <p:spPr>
            <a:xfrm>
              <a:off x="2660506" y="2932746"/>
              <a:ext cx="5892227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Management and employee buy-in</a:t>
              </a:r>
            </a:p>
          </p:txBody>
        </p:sp>
        <p:sp>
          <p:nvSpPr>
            <p:cNvPr id="2" name="Flowchart: Connector 1">
              <a:extLst>
                <a:ext uri="{FF2B5EF4-FFF2-40B4-BE49-F238E27FC236}">
                  <a16:creationId xmlns:a16="http://schemas.microsoft.com/office/drawing/2014/main" id="{72AB874E-B851-97A3-9AFE-931279CE75FA}"/>
                </a:ext>
              </a:extLst>
            </p:cNvPr>
            <p:cNvSpPr/>
            <p:nvPr/>
          </p:nvSpPr>
          <p:spPr>
            <a:xfrm>
              <a:off x="981844" y="2756048"/>
              <a:ext cx="834112" cy="815062"/>
            </a:xfrm>
            <a:prstGeom prst="flowChartConnector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65FDB7-8CDE-005A-4A8B-FE4605E9D9C3}"/>
              </a:ext>
            </a:extLst>
          </p:cNvPr>
          <p:cNvGrpSpPr/>
          <p:nvPr/>
        </p:nvGrpSpPr>
        <p:grpSpPr>
          <a:xfrm>
            <a:off x="1011828" y="4314332"/>
            <a:ext cx="4156529" cy="815062"/>
            <a:chOff x="1011828" y="3824140"/>
            <a:chExt cx="4156529" cy="81506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3D5A9E9-5340-1F7C-64B6-EBF8F70C79C9}"/>
                </a:ext>
              </a:extLst>
            </p:cNvPr>
            <p:cNvSpPr txBox="1"/>
            <p:nvPr/>
          </p:nvSpPr>
          <p:spPr>
            <a:xfrm>
              <a:off x="2660506" y="4000838"/>
              <a:ext cx="2507851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1">
              <a:spAutoFit/>
            </a:bodyPr>
            <a:lstStyle/>
            <a:p>
              <a:r>
                <a:rPr lang="en-GB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Resources</a:t>
              </a:r>
            </a:p>
          </p:txBody>
        </p:sp>
        <p:sp>
          <p:nvSpPr>
            <p:cNvPr id="3" name="Flowchart: Connector 2">
              <a:extLst>
                <a:ext uri="{FF2B5EF4-FFF2-40B4-BE49-F238E27FC236}">
                  <a16:creationId xmlns:a16="http://schemas.microsoft.com/office/drawing/2014/main" id="{F897C4AC-19A3-23A6-F6B5-2CA5D20CD7D7}"/>
                </a:ext>
              </a:extLst>
            </p:cNvPr>
            <p:cNvSpPr/>
            <p:nvPr/>
          </p:nvSpPr>
          <p:spPr>
            <a:xfrm>
              <a:off x="1011828" y="3824140"/>
              <a:ext cx="834112" cy="815062"/>
            </a:xfrm>
            <a:prstGeom prst="flowChartConnector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33412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text, sign, outdoor, several&#10;&#10;Description automatically generated">
            <a:extLst>
              <a:ext uri="{FF2B5EF4-FFF2-40B4-BE49-F238E27FC236}">
                <a16:creationId xmlns:a16="http://schemas.microsoft.com/office/drawing/2014/main" id="{2F370E73-165F-B046-26B8-5868DF02C5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704" y="93471"/>
            <a:ext cx="4108716" cy="6143841"/>
          </a:xfrm>
          <a:prstGeom prst="rect">
            <a:avLst/>
          </a:prstGeom>
        </p:spPr>
      </p:pic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CA069578-E3D0-5E56-8B4F-BA788EAE74E5}"/>
              </a:ext>
            </a:extLst>
          </p:cNvPr>
          <p:cNvSpPr>
            <a:spLocks/>
          </p:cNvSpPr>
          <p:nvPr/>
        </p:nvSpPr>
        <p:spPr>
          <a:xfrm>
            <a:off x="5878388" y="605721"/>
            <a:ext cx="4896544" cy="792088"/>
          </a:xfrm>
          <a:prstGeom prst="homePlate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2" y="251376"/>
            <a:ext cx="8686801" cy="1066800"/>
          </a:xfrm>
        </p:spPr>
        <p:txBody>
          <a:bodyPr rtlCol="0"/>
          <a:lstStyle/>
          <a:p>
            <a:pPr rtl="0"/>
            <a:r>
              <a:rPr lang="en-gb" dirty="0"/>
              <a:t>Available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2044" y="2111867"/>
            <a:ext cx="8686801" cy="4191000"/>
          </a:xfrm>
        </p:spPr>
        <p:txBody>
          <a:bodyPr rtlCol="0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Downsizing of business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Reskilling of employees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Redeployment of employees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Contracted hours and hybrid working options for employees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 marketing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Expansion, acquisitions and mergers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Benchmarking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42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dancing&#10;&#10;Description automatically generated with low confidence">
            <a:extLst>
              <a:ext uri="{FF2B5EF4-FFF2-40B4-BE49-F238E27FC236}">
                <a16:creationId xmlns:a16="http://schemas.microsoft.com/office/drawing/2014/main" id="{C59B94D2-614C-9B15-AE28-87993737843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2564" y="3805525"/>
            <a:ext cx="3683755" cy="2648501"/>
          </a:xfrm>
          <a:prstGeom prst="rect">
            <a:avLst/>
          </a:prstGeom>
        </p:spPr>
      </p:pic>
      <p:pic>
        <p:nvPicPr>
          <p:cNvPr id="4" name="Picture 3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D901C9C-DC4E-98C7-ACD1-3ED8BB2D51C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18" y="4047167"/>
            <a:ext cx="5037090" cy="2596655"/>
          </a:xfrm>
          <a:prstGeom prst="rect">
            <a:avLst/>
          </a:prstGeom>
        </p:spPr>
      </p:pic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064209B1-5D77-D006-E856-415C45ED6710}"/>
              </a:ext>
            </a:extLst>
          </p:cNvPr>
          <p:cNvSpPr>
            <a:spLocks/>
          </p:cNvSpPr>
          <p:nvPr/>
        </p:nvSpPr>
        <p:spPr>
          <a:xfrm>
            <a:off x="904052" y="791351"/>
            <a:ext cx="4896544" cy="792088"/>
          </a:xfrm>
          <a:prstGeom prst="homePlate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0" y="400297"/>
            <a:ext cx="8686801" cy="1066800"/>
          </a:xfrm>
        </p:spPr>
        <p:txBody>
          <a:bodyPr rtlCol="0"/>
          <a:lstStyle/>
          <a:p>
            <a:pPr rtl="0"/>
            <a:r>
              <a:rPr lang="en-gb" dirty="0"/>
              <a:t>Recommendation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60B7998-29E2-3F9F-EC47-235085733671}"/>
              </a:ext>
            </a:extLst>
          </p:cNvPr>
          <p:cNvGrpSpPr/>
          <p:nvPr/>
        </p:nvGrpSpPr>
        <p:grpSpPr>
          <a:xfrm>
            <a:off x="1197868" y="2475430"/>
            <a:ext cx="11563656" cy="1154089"/>
            <a:chOff x="1202285" y="2465399"/>
            <a:chExt cx="11563656" cy="1154089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F26A0A2-D65B-DD7E-5A9D-51DDBEF6FA9E}"/>
                </a:ext>
              </a:extLst>
            </p:cNvPr>
            <p:cNvSpPr txBox="1"/>
            <p:nvPr/>
          </p:nvSpPr>
          <p:spPr>
            <a:xfrm>
              <a:off x="1202285" y="2734756"/>
              <a:ext cx="11563656" cy="65857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square">
              <a:spAutoFit/>
            </a:bodyPr>
            <a:lstStyle/>
            <a:p>
              <a:pPr marL="571500" lvl="0" indent="-571500">
                <a:lnSpc>
                  <a:spcPct val="107000"/>
                </a:lnSpc>
                <a:buFont typeface="Arial" panose="020B0604020202020204" pitchFamily="34" charset="0"/>
                <a:buChar char="•"/>
              </a:pPr>
              <a:r>
                <a:rPr lang="en-GB" sz="3600" dirty="0">
                  <a:effectLst/>
                  <a:latin typeface="Arial Black" panose="020B0A040201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Redeployment of employees </a:t>
              </a:r>
            </a:p>
          </p:txBody>
        </p:sp>
        <p:pic>
          <p:nvPicPr>
            <p:cNvPr id="18" name="Graphic 17" descr="Checkmark with solid fill">
              <a:extLst>
                <a:ext uri="{FF2B5EF4-FFF2-40B4-BE49-F238E27FC236}">
                  <a16:creationId xmlns:a16="http://schemas.microsoft.com/office/drawing/2014/main" id="{69825C64-E5AC-0135-F100-4F4AB76BBC6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304441" y="2465399"/>
              <a:ext cx="1154089" cy="1154089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8A2E2A3-EAE4-B1CB-861F-10D7E3E1526E}"/>
              </a:ext>
            </a:extLst>
          </p:cNvPr>
          <p:cNvGrpSpPr/>
          <p:nvPr/>
        </p:nvGrpSpPr>
        <p:grpSpPr>
          <a:xfrm>
            <a:off x="1197868" y="3228480"/>
            <a:ext cx="11563656" cy="1154089"/>
            <a:chOff x="1197868" y="3228480"/>
            <a:chExt cx="11563656" cy="1154089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16886C9-5E60-2262-7099-7C6FAFAB1D76}"/>
                </a:ext>
              </a:extLst>
            </p:cNvPr>
            <p:cNvSpPr txBox="1"/>
            <p:nvPr/>
          </p:nvSpPr>
          <p:spPr>
            <a:xfrm>
              <a:off x="1197868" y="3577799"/>
              <a:ext cx="11563656" cy="65857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square">
              <a:spAutoFit/>
            </a:bodyPr>
            <a:lstStyle/>
            <a:p>
              <a:pPr marL="571500" lvl="0" indent="-571500">
                <a:lnSpc>
                  <a:spcPct val="107000"/>
                </a:lnSpc>
                <a:buFont typeface="Arial" panose="020B0604020202020204" pitchFamily="34" charset="0"/>
                <a:buChar char="•"/>
              </a:pPr>
              <a:r>
                <a:rPr lang="en-GB" sz="3600" dirty="0">
                  <a:effectLst/>
                  <a:latin typeface="Arial Black" panose="020B0A040201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Increase marketing</a:t>
              </a:r>
            </a:p>
          </p:txBody>
        </p:sp>
        <p:pic>
          <p:nvPicPr>
            <p:cNvPr id="19" name="Graphic 18" descr="Checkmark with solid fill">
              <a:extLst>
                <a:ext uri="{FF2B5EF4-FFF2-40B4-BE49-F238E27FC236}">
                  <a16:creationId xmlns:a16="http://schemas.microsoft.com/office/drawing/2014/main" id="{AAAEE931-19D2-B983-8980-AC9F915F8C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126313" y="3228480"/>
              <a:ext cx="1154089" cy="1154089"/>
            </a:xfrm>
            <a:prstGeom prst="rect">
              <a:avLst/>
            </a:prstGeom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7ED2CA4-255F-9FD6-0CEC-2216F850AAC3}"/>
              </a:ext>
            </a:extLst>
          </p:cNvPr>
          <p:cNvGrpSpPr/>
          <p:nvPr/>
        </p:nvGrpSpPr>
        <p:grpSpPr>
          <a:xfrm>
            <a:off x="1197868" y="1663576"/>
            <a:ext cx="11563656" cy="1154089"/>
            <a:chOff x="1197868" y="1663576"/>
            <a:chExt cx="11563656" cy="1154089"/>
          </a:xfrm>
        </p:grpSpPr>
        <p:pic>
          <p:nvPicPr>
            <p:cNvPr id="20" name="Graphic 19" descr="Checkmark with solid fill">
              <a:extLst>
                <a:ext uri="{FF2B5EF4-FFF2-40B4-BE49-F238E27FC236}">
                  <a16:creationId xmlns:a16="http://schemas.microsoft.com/office/drawing/2014/main" id="{E795C1E1-9867-A5F9-63D3-6E1B709E603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150352" y="1663576"/>
              <a:ext cx="1154089" cy="1154089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C2F983A-48E3-16F6-3321-4DD3E4B8820A}"/>
                </a:ext>
              </a:extLst>
            </p:cNvPr>
            <p:cNvSpPr txBox="1"/>
            <p:nvPr/>
          </p:nvSpPr>
          <p:spPr>
            <a:xfrm>
              <a:off x="1197868" y="1931054"/>
              <a:ext cx="11563656" cy="65857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pPr marL="571500" lvl="0" indent="-571500">
                <a:lnSpc>
                  <a:spcPct val="107000"/>
                </a:lnSpc>
                <a:buFont typeface="Arial" panose="020B0604020202020204" pitchFamily="34" charset="0"/>
                <a:buChar char="•"/>
              </a:pPr>
              <a:r>
                <a:rPr lang="en-GB" sz="3600" dirty="0">
                  <a:effectLst/>
                  <a:latin typeface="Arial Black" panose="020B0A040201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Reskilling of employees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1270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E8AE935-9EDB-D18B-C4A6-7EEF46B839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89" y="205133"/>
            <a:ext cx="7652240" cy="6038039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C8B2D1F2-306D-4868-E260-1FCF8DD55D4F}"/>
              </a:ext>
            </a:extLst>
          </p:cNvPr>
          <p:cNvGrpSpPr/>
          <p:nvPr/>
        </p:nvGrpSpPr>
        <p:grpSpPr>
          <a:xfrm>
            <a:off x="8320048" y="614828"/>
            <a:ext cx="2421528" cy="792088"/>
            <a:chOff x="590934" y="908720"/>
            <a:chExt cx="2421528" cy="792088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115912DD-D9D5-5A1F-29A4-5EC8AEC6C391}"/>
                </a:ext>
              </a:extLst>
            </p:cNvPr>
            <p:cNvSpPr>
              <a:spLocks/>
            </p:cNvSpPr>
            <p:nvPr/>
          </p:nvSpPr>
          <p:spPr>
            <a:xfrm flipH="1" flipV="1">
              <a:off x="590934" y="908720"/>
              <a:ext cx="2364903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itle 1">
              <a:extLst>
                <a:ext uri="{FF2B5EF4-FFF2-40B4-BE49-F238E27FC236}">
                  <a16:creationId xmlns:a16="http://schemas.microsoft.com/office/drawing/2014/main" id="{673ADAF3-4EB7-E8B4-5CA5-652628E089AD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1007598" y="908720"/>
              <a:ext cx="2004864" cy="727038"/>
            </a:xfrm>
            <a:prstGeom prst="rect">
              <a:avLst/>
            </a:prstGeom>
          </p:spPr>
          <p:txBody>
            <a:bodyPr vert="horz" lIns="91440" tIns="45720" rIns="91440" bIns="45720" rtlCol="0" anchor="b">
              <a:normAutofit/>
            </a:bodyPr>
            <a:lstStyle>
              <a:lvl1pPr algn="l" defTabSz="914400" rtl="0" eaLnBrk="1" latinLnBrk="0" hangingPunct="1">
                <a:lnSpc>
                  <a:spcPct val="80000"/>
                </a:lnSpc>
                <a:spcBef>
                  <a:spcPct val="0"/>
                </a:spcBef>
                <a:buNone/>
                <a:defRPr sz="3600" b="1" kern="120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GB" dirty="0"/>
                <a:t>B</a:t>
              </a:r>
              <a:r>
                <a:rPr lang="en-gb" dirty="0"/>
                <a:t>enefits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110CA5C-D7C3-B6A1-BC85-C42B1D0E8884}"/>
              </a:ext>
            </a:extLst>
          </p:cNvPr>
          <p:cNvGrpSpPr/>
          <p:nvPr/>
        </p:nvGrpSpPr>
        <p:grpSpPr>
          <a:xfrm>
            <a:off x="5915094" y="1816611"/>
            <a:ext cx="4981865" cy="3450336"/>
            <a:chOff x="5915094" y="1816611"/>
            <a:chExt cx="4981865" cy="3450336"/>
          </a:xfrm>
        </p:grpSpPr>
        <p:pic>
          <p:nvPicPr>
            <p:cNvPr id="20" name="Picture 19" descr="A close-up of a street sign&#10;&#10;Description automatically generated with medium confidence">
              <a:extLst>
                <a:ext uri="{FF2B5EF4-FFF2-40B4-BE49-F238E27FC236}">
                  <a16:creationId xmlns:a16="http://schemas.microsoft.com/office/drawing/2014/main" id="{28ACA029-9473-D3F8-05D0-A01DA553C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08039" y="1816611"/>
              <a:ext cx="2788920" cy="3450336"/>
            </a:xfrm>
            <a:prstGeom prst="rect">
              <a:avLst/>
            </a:prstGeom>
          </p:spPr>
        </p:pic>
        <p:sp>
          <p:nvSpPr>
            <p:cNvPr id="12" name="Equals 11">
              <a:extLst>
                <a:ext uri="{FF2B5EF4-FFF2-40B4-BE49-F238E27FC236}">
                  <a16:creationId xmlns:a16="http://schemas.microsoft.com/office/drawing/2014/main" id="{568357E2-AF1F-12E4-260B-6174D9B4CB26}"/>
                </a:ext>
              </a:extLst>
            </p:cNvPr>
            <p:cNvSpPr/>
            <p:nvPr/>
          </p:nvSpPr>
          <p:spPr>
            <a:xfrm>
              <a:off x="5915094" y="2492896"/>
              <a:ext cx="1872208" cy="1080120"/>
            </a:xfrm>
            <a:prstGeom prst="mathEqual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924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EGO, toy, vector graphics&#10;&#10;Description automatically generated">
            <a:extLst>
              <a:ext uri="{FF2B5EF4-FFF2-40B4-BE49-F238E27FC236}">
                <a16:creationId xmlns:a16="http://schemas.microsoft.com/office/drawing/2014/main" id="{4933AD02-3CC6-9EC2-AF51-4F156283E5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306" y="2678121"/>
            <a:ext cx="4774236" cy="3313698"/>
          </a:xfrm>
          <a:prstGeom prst="rect">
            <a:avLst/>
          </a:prstGeom>
        </p:spPr>
      </p:pic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D723EA7-D5A4-96E2-295F-594120FB256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546" y="548680"/>
            <a:ext cx="5047954" cy="36958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862A48-5EAF-4CC9-C4FB-314667AC24AD}"/>
              </a:ext>
            </a:extLst>
          </p:cNvPr>
          <p:cNvSpPr txBox="1"/>
          <p:nvPr/>
        </p:nvSpPr>
        <p:spPr>
          <a:xfrm>
            <a:off x="-216025" y="2546189"/>
            <a:ext cx="12188825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4800" b="1" dirty="0">
                <a:latin typeface="Arial Black" panose="020B0A04020102020204" pitchFamily="34" charset="0"/>
                <a:cs typeface="Arial" panose="020B0604020202020204" pitchFamily="34" charset="0"/>
              </a:rPr>
              <a:t>RESILIENCE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A350A6-FE3A-0AD2-DE95-EAF546C6426E}"/>
              </a:ext>
            </a:extLst>
          </p:cNvPr>
          <p:cNvSpPr txBox="1"/>
          <p:nvPr/>
        </p:nvSpPr>
        <p:spPr>
          <a:xfrm>
            <a:off x="-9306" y="3863475"/>
            <a:ext cx="12198131" cy="267765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 rtl="0"/>
            <a:r>
              <a:rPr lang="en-GB" sz="3200" b="1" dirty="0">
                <a:latin typeface="Arial Black" panose="020B0A04020102020204" pitchFamily="34" charset="0"/>
              </a:rPr>
              <a:t>“No battle plan ever survives contact with the enemy.”</a:t>
            </a:r>
            <a:br>
              <a:rPr lang="en-GB" sz="3200" b="1" dirty="0">
                <a:latin typeface="Arial Black" panose="020B0A040201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Helmuth von Moltke the Elder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latin typeface="Arial Black" panose="020B0A04020102020204" pitchFamily="34" charset="0"/>
              </a:rPr>
              <a:t>Si vis pacem, para bellum</a:t>
            </a:r>
          </a:p>
          <a:p>
            <a:pPr algn="ctr"/>
            <a:r>
              <a:rPr lang="en-GB" dirty="0"/>
              <a:t>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Publius Flavius Vegetius Renatus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</a:p>
          <a:p>
            <a:pPr algn="ctr"/>
            <a:endParaRPr lang="en-GB" dirty="0">
              <a:latin typeface="Arial Black" panose="020B0A04020102020204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1201C81-32D9-87AA-905A-3FF645364F66}"/>
              </a:ext>
            </a:extLst>
          </p:cNvPr>
          <p:cNvGrpSpPr/>
          <p:nvPr/>
        </p:nvGrpSpPr>
        <p:grpSpPr>
          <a:xfrm>
            <a:off x="981844" y="404664"/>
            <a:ext cx="8906551" cy="1183741"/>
            <a:chOff x="5318706" y="94855"/>
            <a:chExt cx="8906551" cy="1183741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66D903AB-EB41-BA43-6450-B994FC899B3A}"/>
                </a:ext>
              </a:extLst>
            </p:cNvPr>
            <p:cNvSpPr>
              <a:spLocks/>
            </p:cNvSpPr>
            <p:nvPr/>
          </p:nvSpPr>
          <p:spPr>
            <a:xfrm>
              <a:off x="5318706" y="486508"/>
              <a:ext cx="4896544" cy="792088"/>
            </a:xfrm>
            <a:prstGeom prst="homePlate">
              <a:avLst/>
            </a:prstGeom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itle 1">
              <a:extLst>
                <a:ext uri="{FF2B5EF4-FFF2-40B4-BE49-F238E27FC236}">
                  <a16:creationId xmlns:a16="http://schemas.microsoft.com/office/drawing/2014/main" id="{7652BAFC-44E8-FBFF-36E7-847305C059B5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5538456" y="94855"/>
              <a:ext cx="8686801" cy="1066800"/>
            </a:xfrm>
            <a:prstGeom prst="rect">
              <a:avLst/>
            </a:prstGeom>
          </p:spPr>
          <p:txBody>
            <a:bodyPr vert="horz" lIns="91440" tIns="45720" rIns="91440" bIns="45720" rtlCol="0" anchor="b">
              <a:normAutofit/>
            </a:bodyPr>
            <a:lstStyle>
              <a:lvl1pPr algn="l" defTabSz="914400" rtl="0" eaLnBrk="1" latinLnBrk="0" hangingPunct="1">
                <a:lnSpc>
                  <a:spcPct val="80000"/>
                </a:lnSpc>
                <a:spcBef>
                  <a:spcPct val="0"/>
                </a:spcBef>
                <a:buNone/>
                <a:defRPr sz="3600" b="1" kern="1200">
                  <a:solidFill>
                    <a:schemeClr val="accent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GB" dirty="0"/>
                <a:t>S</a:t>
              </a:r>
              <a:r>
                <a:rPr lang="en-gb" dirty="0"/>
                <a:t>ustainable Future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8454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theme/theme1.xml><?xml version="1.0" encoding="utf-8"?>
<a:theme xmlns:a="http://schemas.openxmlformats.org/drawingml/2006/main" name="Business strategy presentation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1418031_TF03460663_Win32" id="{2D88DB2E-82EB-477F-95CB-E7FD4A353D30}" vid="{C3D70AAC-1DE6-4010-AA0C-A3734722F8D5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</Template>
  <TotalTime>0</TotalTime>
  <Words>218</Words>
  <Application>Microsoft Office PowerPoint</Application>
  <PresentationFormat>Custom</PresentationFormat>
  <Paragraphs>63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Century Gothic</vt:lpstr>
      <vt:lpstr>Palatino Linotype</vt:lpstr>
      <vt:lpstr>Symbol</vt:lpstr>
      <vt:lpstr>Tahoma</vt:lpstr>
      <vt:lpstr>Business strategy presentation</vt:lpstr>
      <vt:lpstr>PowerPoint Presentation</vt:lpstr>
      <vt:lpstr>PowerPoint Presentation</vt:lpstr>
      <vt:lpstr>PowerPoint Presentation</vt:lpstr>
      <vt:lpstr> Presentation Outline</vt:lpstr>
      <vt:lpstr> Today’s Situation</vt:lpstr>
      <vt:lpstr> Goal and Objective</vt:lpstr>
      <vt:lpstr> The Mechanic’s of Strategy</vt:lpstr>
      <vt:lpstr> The Practicalities of Strategy</vt:lpstr>
      <vt:lpstr>Available Options</vt:lpstr>
      <vt:lpstr>Recommendation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Abdur Rahim</dc:creator>
  <cp:lastModifiedBy>Abdur Rahim</cp:lastModifiedBy>
  <cp:revision>6</cp:revision>
  <cp:lastPrinted>2023-01-25T16:29:07Z</cp:lastPrinted>
  <dcterms:created xsi:type="dcterms:W3CDTF">2023-01-01T15:55:55Z</dcterms:created>
  <dcterms:modified xsi:type="dcterms:W3CDTF">2023-03-12T15:33:21Z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