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64" r:id="rId3"/>
    <p:sldId id="257"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74" autoAdjust="0"/>
    <p:restoredTop sz="94660"/>
  </p:normalViewPr>
  <p:slideViewPr>
    <p:cSldViewPr snapToGrid="0" showGuides="1">
      <p:cViewPr>
        <p:scale>
          <a:sx n="100" d="100"/>
          <a:sy n="100" d="100"/>
        </p:scale>
        <p:origin x="-58" y="-5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AD0436-39EA-4A17-B88D-CFD3FAE33764}" type="datetimeFigureOut">
              <a:rPr lang="en-US" smtClean="0"/>
              <a:t>5/23/2023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0BA560-604D-4BBC-BD5C-609095EA2564}" type="slidenum">
              <a:rPr lang="en-US" smtClean="0"/>
              <a:t>‹#›</a:t>
            </a:fld>
            <a:endParaRPr lang="en-US"/>
          </a:p>
        </p:txBody>
      </p:sp>
    </p:spTree>
    <p:extLst>
      <p:ext uri="{BB962C8B-B14F-4D97-AF65-F5344CB8AC3E}">
        <p14:creationId xmlns:p14="http://schemas.microsoft.com/office/powerpoint/2010/main" val="27897706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50BA560-604D-4BBC-BD5C-609095EA2564}" type="slidenum">
              <a:rPr lang="en-US" smtClean="0"/>
              <a:t>2</a:t>
            </a:fld>
            <a:endParaRPr lang="en-US"/>
          </a:p>
        </p:txBody>
      </p:sp>
    </p:spTree>
    <p:extLst>
      <p:ext uri="{BB962C8B-B14F-4D97-AF65-F5344CB8AC3E}">
        <p14:creationId xmlns:p14="http://schemas.microsoft.com/office/powerpoint/2010/main" val="11114439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Marriott International have several hotel brands and Sheraton is one of them. Sheraton Hotel was established back in the year 1937. It offers upscale accommodations along with high end amenities and exceptional services to customers. The locations of the hotels under the brand Sheraton are commonly in resort destinations and prime city areas (</a:t>
            </a:r>
            <a:r>
              <a:rPr lang="en-US" sz="1200" kern="1200" dirty="0" err="1" smtClean="0">
                <a:solidFill>
                  <a:schemeClr val="tx1"/>
                </a:solidFill>
                <a:effectLst/>
                <a:latin typeface="+mn-lt"/>
                <a:ea typeface="+mn-ea"/>
                <a:cs typeface="+mn-cs"/>
              </a:rPr>
              <a:t>Bagdan</a:t>
            </a:r>
            <a:r>
              <a:rPr lang="en-US" sz="1200" kern="1200" dirty="0" smtClean="0">
                <a:solidFill>
                  <a:schemeClr val="tx1"/>
                </a:solidFill>
                <a:effectLst/>
                <a:latin typeface="+mn-lt"/>
                <a:ea typeface="+mn-ea"/>
                <a:cs typeface="+mn-cs"/>
              </a:rPr>
              <a:t>, 2012). These hotels are first choices and priority for leisure travelers and business people for their luxury services and locations. </a:t>
            </a:r>
          </a:p>
          <a:p>
            <a:endParaRPr lang="en-US" dirty="0"/>
          </a:p>
        </p:txBody>
      </p:sp>
      <p:sp>
        <p:nvSpPr>
          <p:cNvPr id="4" name="Slide Number Placeholder 3"/>
          <p:cNvSpPr>
            <a:spLocks noGrp="1"/>
          </p:cNvSpPr>
          <p:nvPr>
            <p:ph type="sldNum" sz="quarter" idx="10"/>
          </p:nvPr>
        </p:nvSpPr>
        <p:spPr/>
        <p:txBody>
          <a:bodyPr/>
          <a:lstStyle/>
          <a:p>
            <a:fld id="{B50BA560-604D-4BBC-BD5C-609095EA2564}" type="slidenum">
              <a:rPr lang="en-US" smtClean="0"/>
              <a:t>3</a:t>
            </a:fld>
            <a:endParaRPr lang="en-US"/>
          </a:p>
        </p:txBody>
      </p:sp>
    </p:spTree>
    <p:extLst>
      <p:ext uri="{BB962C8B-B14F-4D97-AF65-F5344CB8AC3E}">
        <p14:creationId xmlns:p14="http://schemas.microsoft.com/office/powerpoint/2010/main" val="3734780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Business professionals and leisure travelers are two of the most common type of customers of Sheraton hotel. These people look for comfortable as well as luxury hotel experiences and for this reason, Sheraton hotel is a priority choice for them. Most of the customers of Sheraton hotel are honored members of the Marriott </a:t>
            </a:r>
            <a:r>
              <a:rPr lang="en-US" sz="1200" kern="1200" dirty="0" err="1" smtClean="0">
                <a:solidFill>
                  <a:schemeClr val="tx1"/>
                </a:solidFill>
                <a:effectLst/>
                <a:latin typeface="+mn-lt"/>
                <a:ea typeface="+mn-ea"/>
                <a:cs typeface="+mn-cs"/>
              </a:rPr>
              <a:t>Bonvoy</a:t>
            </a:r>
            <a:r>
              <a:rPr lang="en-US" sz="1200" kern="1200" dirty="0" smtClean="0">
                <a:solidFill>
                  <a:schemeClr val="tx1"/>
                </a:solidFill>
                <a:effectLst/>
                <a:latin typeface="+mn-lt"/>
                <a:ea typeface="+mn-ea"/>
                <a:cs typeface="+mn-cs"/>
              </a:rPr>
              <a:t> rewards program (</a:t>
            </a:r>
            <a:r>
              <a:rPr lang="en-US" sz="1200" kern="1200" dirty="0" err="1" smtClean="0">
                <a:solidFill>
                  <a:schemeClr val="tx1"/>
                </a:solidFill>
                <a:effectLst/>
                <a:latin typeface="+mn-lt"/>
                <a:ea typeface="+mn-ea"/>
                <a:cs typeface="+mn-cs"/>
              </a:rPr>
              <a:t>Peelen</a:t>
            </a:r>
            <a:r>
              <a:rPr lang="en-US" sz="1200" kern="1200" dirty="0" smtClean="0">
                <a:solidFill>
                  <a:schemeClr val="tx1"/>
                </a:solidFill>
                <a:effectLst/>
                <a:latin typeface="+mn-lt"/>
                <a:ea typeface="+mn-ea"/>
                <a:cs typeface="+mn-cs"/>
              </a:rPr>
              <a:t> and </a:t>
            </a:r>
            <a:r>
              <a:rPr lang="en-US" sz="1200" kern="1200" dirty="0" err="1" smtClean="0">
                <a:solidFill>
                  <a:schemeClr val="tx1"/>
                </a:solidFill>
                <a:effectLst/>
                <a:latin typeface="+mn-lt"/>
                <a:ea typeface="+mn-ea"/>
                <a:cs typeface="+mn-cs"/>
              </a:rPr>
              <a:t>Beltman</a:t>
            </a:r>
            <a:r>
              <a:rPr lang="en-US" sz="1200" kern="1200" dirty="0" smtClean="0">
                <a:solidFill>
                  <a:schemeClr val="tx1"/>
                </a:solidFill>
                <a:effectLst/>
                <a:latin typeface="+mn-lt"/>
                <a:ea typeface="+mn-ea"/>
                <a:cs typeface="+mn-cs"/>
              </a:rPr>
              <a:t>, 2013). There exist exclusive offers and benefits available for customers of this loyalty program whenever they are receiving any hotel services from Sheraton or any other hotels of Marriott International. Event planners and professional meeting arrangements are common source of customers and booking for this hotel brand as well. Different types of events and conferences are often arranged in this hotel. There are extensive event and meeting facilities available in Sheraton hotels. There are outdoor event spaces, conference rooms, ballrooms in this hotel brand which support customers to arrange successful meetings and events. </a:t>
            </a:r>
          </a:p>
          <a:p>
            <a:endParaRPr lang="en-US" dirty="0"/>
          </a:p>
        </p:txBody>
      </p:sp>
      <p:sp>
        <p:nvSpPr>
          <p:cNvPr id="4" name="Slide Number Placeholder 3"/>
          <p:cNvSpPr>
            <a:spLocks noGrp="1"/>
          </p:cNvSpPr>
          <p:nvPr>
            <p:ph type="sldNum" sz="quarter" idx="10"/>
          </p:nvPr>
        </p:nvSpPr>
        <p:spPr/>
        <p:txBody>
          <a:bodyPr/>
          <a:lstStyle/>
          <a:p>
            <a:fld id="{B50BA560-604D-4BBC-BD5C-609095EA2564}" type="slidenum">
              <a:rPr lang="en-US" smtClean="0"/>
              <a:t>4</a:t>
            </a:fld>
            <a:endParaRPr lang="en-US"/>
          </a:p>
        </p:txBody>
      </p:sp>
    </p:spTree>
    <p:extLst>
      <p:ext uri="{BB962C8B-B14F-4D97-AF65-F5344CB8AC3E}">
        <p14:creationId xmlns:p14="http://schemas.microsoft.com/office/powerpoint/2010/main" val="35254931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Different types of hotel services and facilities are available in Sheraton hotel for the customers. These services are developed and designed to satisfy the needs and preferences of high end customers and accomplish desired level of customer satisfaction and loyalty among the customers. The hotel have 5 major types of services and facilities available for their customers (Young, 2006). These include upscale accommodation, dining and entertainment facilities, spa and fitness facilities, meeting and event facilities and concierge facilities. Well-appointed as well as spacious guest rooms and suites are available at Sheraton hotels for the customers and guests. There are plush bedding, modern amenities and high quality linen available in the rooms for guests. Mini fridges, flat screen TV and complimentary Wi-Fi services are available to customers. On-site restaurants and bars are available in most of the Sheraton hotel brands (</a:t>
            </a:r>
            <a:r>
              <a:rPr lang="en-US" sz="1200" kern="1200" dirty="0" err="1" smtClean="0">
                <a:solidFill>
                  <a:schemeClr val="tx1"/>
                </a:solidFill>
                <a:effectLst/>
                <a:latin typeface="+mn-lt"/>
                <a:ea typeface="+mn-ea"/>
                <a:cs typeface="+mn-cs"/>
              </a:rPr>
              <a:t>Hamidianpour</a:t>
            </a:r>
            <a:r>
              <a:rPr lang="en-US" sz="1200" kern="1200" dirty="0" smtClean="0">
                <a:solidFill>
                  <a:schemeClr val="tx1"/>
                </a:solidFill>
                <a:effectLst/>
                <a:latin typeface="+mn-lt"/>
                <a:ea typeface="+mn-ea"/>
                <a:cs typeface="+mn-cs"/>
              </a:rPr>
              <a:t> and </a:t>
            </a:r>
            <a:r>
              <a:rPr lang="en-US" sz="1200" kern="1200" dirty="0" err="1" smtClean="0">
                <a:solidFill>
                  <a:schemeClr val="tx1"/>
                </a:solidFill>
                <a:effectLst/>
                <a:latin typeface="+mn-lt"/>
                <a:ea typeface="+mn-ea"/>
                <a:cs typeface="+mn-cs"/>
              </a:rPr>
              <a:t>Nafchi</a:t>
            </a:r>
            <a:r>
              <a:rPr lang="en-US" sz="1200" kern="1200" dirty="0" smtClean="0">
                <a:solidFill>
                  <a:schemeClr val="tx1"/>
                </a:solidFill>
                <a:effectLst/>
                <a:latin typeface="+mn-lt"/>
                <a:ea typeface="+mn-ea"/>
                <a:cs typeface="+mn-cs"/>
              </a:rPr>
              <a:t>, 2014). These offer wide range of different types of cuisines and drinks to the customers in accordance with their choices and preferences. There are also several different types of entertainment options such as comedy shows, live music and other different types of entertainments. Different types of fitness and spa services are also available in Sheraton hotel for customers. Full service spas are available for customers. These include body scrubs, body massage, facials and other popular spa services. Fitness facilities such as yoga studios, gyms and swimming pools are available in most of the hotels under the Sheraton brand. Extensive meeting arrangements and event facilities are considered as very important service types of Sheraton hotels. These arrangements are designed for accommodating different types of events and programs according to the choices, preferences, needs and requirements of the customers. Large conferences, conventions, intimate board meeting can be arranged for customers upon their requests and needs. Personalized concierge services are available for guests and customers in Sheraton hotels (Jung, </a:t>
            </a:r>
            <a:r>
              <a:rPr lang="en-US" sz="1200" kern="1200" dirty="0" err="1" smtClean="0">
                <a:solidFill>
                  <a:schemeClr val="tx1"/>
                </a:solidFill>
                <a:effectLst/>
                <a:latin typeface="+mn-lt"/>
                <a:ea typeface="+mn-ea"/>
                <a:cs typeface="+mn-cs"/>
              </a:rPr>
              <a:t>Ineson</a:t>
            </a:r>
            <a:r>
              <a:rPr lang="en-US" sz="1200" kern="1200" dirty="0" smtClean="0">
                <a:solidFill>
                  <a:schemeClr val="tx1"/>
                </a:solidFill>
                <a:effectLst/>
                <a:latin typeface="+mn-lt"/>
                <a:ea typeface="+mn-ea"/>
                <a:cs typeface="+mn-cs"/>
              </a:rPr>
              <a:t> and Green, 2013). These services are designed for assisting and supporting the guests and customers with their travel preferences as well as needs. Booking of required transportation, making restaurant reservations, booking tickets to events and programs nearby, arranging tours, entertainment activities booking are important types of concierge services available at these hotels for their customers and guests. </a:t>
            </a:r>
          </a:p>
          <a:p>
            <a:endParaRPr lang="en-US" dirty="0"/>
          </a:p>
        </p:txBody>
      </p:sp>
      <p:sp>
        <p:nvSpPr>
          <p:cNvPr id="4" name="Slide Number Placeholder 3"/>
          <p:cNvSpPr>
            <a:spLocks noGrp="1"/>
          </p:cNvSpPr>
          <p:nvPr>
            <p:ph type="sldNum" sz="quarter" idx="10"/>
          </p:nvPr>
        </p:nvSpPr>
        <p:spPr/>
        <p:txBody>
          <a:bodyPr/>
          <a:lstStyle/>
          <a:p>
            <a:fld id="{B50BA560-604D-4BBC-BD5C-609095EA2564}" type="slidenum">
              <a:rPr lang="en-US" smtClean="0"/>
              <a:t>5</a:t>
            </a:fld>
            <a:endParaRPr lang="en-US"/>
          </a:p>
        </p:txBody>
      </p:sp>
    </p:spTree>
    <p:extLst>
      <p:ext uri="{BB962C8B-B14F-4D97-AF65-F5344CB8AC3E}">
        <p14:creationId xmlns:p14="http://schemas.microsoft.com/office/powerpoint/2010/main" val="30785803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Guest services have high importance in the hotel service industry for accomplishing the desired level of satisfaction and loyalty among the customers. Guest services are crucial for ensuring an enjoyable as well as memorable experience for the customers. There exist high level of competition in the hospitality industry (Kim and Kim, 2005). Arranging and offering personalized experiences and exceptional services support business organizations like Sheraton hotel to increase competitiveness level by differentiating themselves from the other businesses operating within the same industry and location. Guests and customers of luxury hotels normally expect high quality and exceptional services along with attention to detail from the hotel services and for these reasons, it is very important to design these in accordance with the time and preferences of the customers. This hotels are effectively building loyal customer bases with their high quality services. Another important function of the guest services are the increasing of customer retention rate because customers are most likely to return and book services from the same hotel if they receive high quality services (So, King, Sparks and Wang, 2013). Last but not the least, exceptional and high quality services are important for luxury hotels such as Sheraton because customers are willing to pay premium prices for exceptional services and hotel service experiences which eventually supports the business to accomplish desired growth and performance (</a:t>
            </a:r>
            <a:r>
              <a:rPr lang="en-US" sz="1200" kern="1200" dirty="0" err="1" smtClean="0">
                <a:solidFill>
                  <a:schemeClr val="tx1"/>
                </a:solidFill>
                <a:effectLst/>
                <a:latin typeface="+mn-lt"/>
                <a:ea typeface="+mn-ea"/>
                <a:cs typeface="+mn-cs"/>
              </a:rPr>
              <a:t>Jayawardena</a:t>
            </a:r>
            <a:r>
              <a:rPr lang="en-US" sz="1200" kern="1200" dirty="0" smtClean="0">
                <a:solidFill>
                  <a:schemeClr val="tx1"/>
                </a:solidFill>
                <a:effectLst/>
                <a:latin typeface="+mn-lt"/>
                <a:ea typeface="+mn-ea"/>
                <a:cs typeface="+mn-cs"/>
              </a:rPr>
              <a:t>, 2022). </a:t>
            </a:r>
          </a:p>
          <a:p>
            <a:endParaRPr lang="en-US" dirty="0"/>
          </a:p>
        </p:txBody>
      </p:sp>
      <p:sp>
        <p:nvSpPr>
          <p:cNvPr id="4" name="Slide Number Placeholder 3"/>
          <p:cNvSpPr>
            <a:spLocks noGrp="1"/>
          </p:cNvSpPr>
          <p:nvPr>
            <p:ph type="sldNum" sz="quarter" idx="10"/>
          </p:nvPr>
        </p:nvSpPr>
        <p:spPr/>
        <p:txBody>
          <a:bodyPr/>
          <a:lstStyle/>
          <a:p>
            <a:fld id="{B50BA560-604D-4BBC-BD5C-609095EA2564}" type="slidenum">
              <a:rPr lang="en-US" smtClean="0"/>
              <a:t>6</a:t>
            </a:fld>
            <a:endParaRPr lang="en-US"/>
          </a:p>
        </p:txBody>
      </p:sp>
    </p:spTree>
    <p:extLst>
      <p:ext uri="{BB962C8B-B14F-4D97-AF65-F5344CB8AC3E}">
        <p14:creationId xmlns:p14="http://schemas.microsoft.com/office/powerpoint/2010/main" val="3345154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One of the core values of hotel business organizations is hospitality (Freeland and </a:t>
            </a:r>
            <a:r>
              <a:rPr lang="en-US" sz="1200" kern="1200" dirty="0" err="1" smtClean="0">
                <a:solidFill>
                  <a:schemeClr val="tx1"/>
                </a:solidFill>
                <a:effectLst/>
                <a:latin typeface="+mn-lt"/>
                <a:ea typeface="+mn-ea"/>
                <a:cs typeface="+mn-cs"/>
              </a:rPr>
              <a:t>Carnicom</a:t>
            </a:r>
            <a:r>
              <a:rPr lang="en-US" sz="1200" kern="1200" dirty="0" smtClean="0">
                <a:solidFill>
                  <a:schemeClr val="tx1"/>
                </a:solidFill>
                <a:effectLst/>
                <a:latin typeface="+mn-lt"/>
                <a:ea typeface="+mn-ea"/>
                <a:cs typeface="+mn-cs"/>
              </a:rPr>
              <a:t>, 2021). It is the quality of the services provided by the hotels to their customers. Hospitality is quite important for Sheraton hotel as well. They can create and develop warm as well as welcoming environment for the guess and customers (</a:t>
            </a:r>
            <a:r>
              <a:rPr lang="en-US" sz="1200" kern="1200" dirty="0" err="1" smtClean="0">
                <a:solidFill>
                  <a:schemeClr val="tx1"/>
                </a:solidFill>
                <a:effectLst/>
                <a:latin typeface="+mn-lt"/>
                <a:ea typeface="+mn-ea"/>
                <a:cs typeface="+mn-cs"/>
              </a:rPr>
              <a:t>Borsay</a:t>
            </a:r>
            <a:r>
              <a:rPr lang="en-US" sz="1200" kern="1200" dirty="0" smtClean="0">
                <a:solidFill>
                  <a:schemeClr val="tx1"/>
                </a:solidFill>
                <a:effectLst/>
                <a:latin typeface="+mn-lt"/>
                <a:ea typeface="+mn-ea"/>
                <a:cs typeface="+mn-cs"/>
              </a:rPr>
              <a:t> and Heal, 2021). Accomplishing repeat business with higher customer loyalty and customer retention rate, word of mouth referrals, positive reviews in both online and offline platforms are possible benefits and advantages of effective hospitality (</a:t>
            </a:r>
            <a:r>
              <a:rPr lang="en-US" sz="1200" kern="1200" dirty="0" err="1" smtClean="0">
                <a:solidFill>
                  <a:schemeClr val="tx1"/>
                </a:solidFill>
                <a:effectLst/>
                <a:latin typeface="+mn-lt"/>
                <a:ea typeface="+mn-ea"/>
                <a:cs typeface="+mn-cs"/>
              </a:rPr>
              <a:t>Borsay</a:t>
            </a:r>
            <a:r>
              <a:rPr lang="en-US" sz="1200" kern="1200" dirty="0" smtClean="0">
                <a:solidFill>
                  <a:schemeClr val="tx1"/>
                </a:solidFill>
                <a:effectLst/>
                <a:latin typeface="+mn-lt"/>
                <a:ea typeface="+mn-ea"/>
                <a:cs typeface="+mn-cs"/>
              </a:rPr>
              <a:t> and Heal, 2021). Hotels like Sheraton meet the expectations of the customers and guests by developing the most effective service design and facilities to serve customers and by ensuring highest level of customer service. </a:t>
            </a:r>
          </a:p>
          <a:p>
            <a:endParaRPr lang="en-US" dirty="0"/>
          </a:p>
        </p:txBody>
      </p:sp>
      <p:sp>
        <p:nvSpPr>
          <p:cNvPr id="4" name="Slide Number Placeholder 3"/>
          <p:cNvSpPr>
            <a:spLocks noGrp="1"/>
          </p:cNvSpPr>
          <p:nvPr>
            <p:ph type="sldNum" sz="quarter" idx="10"/>
          </p:nvPr>
        </p:nvSpPr>
        <p:spPr/>
        <p:txBody>
          <a:bodyPr/>
          <a:lstStyle/>
          <a:p>
            <a:fld id="{B50BA560-604D-4BBC-BD5C-609095EA2564}" type="slidenum">
              <a:rPr lang="en-US" smtClean="0"/>
              <a:t>7</a:t>
            </a:fld>
            <a:endParaRPr lang="en-US"/>
          </a:p>
        </p:txBody>
      </p:sp>
    </p:spTree>
    <p:extLst>
      <p:ext uri="{BB962C8B-B14F-4D97-AF65-F5344CB8AC3E}">
        <p14:creationId xmlns:p14="http://schemas.microsoft.com/office/powerpoint/2010/main" val="16155139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Exceptional accommodation, recreation services, amenities are offered and provided to high end customers for premium prices by Sheraton hotel. The hotel experiences high level of competition from others operating within the same industry. The hotel can develop and maintain a stronger and more positive brand image and reputation by maintaining and improving customer service quality and overall experience of customers. </a:t>
            </a:r>
          </a:p>
          <a:p>
            <a:endParaRPr lang="en-US" dirty="0"/>
          </a:p>
        </p:txBody>
      </p:sp>
      <p:sp>
        <p:nvSpPr>
          <p:cNvPr id="4" name="Slide Number Placeholder 3"/>
          <p:cNvSpPr>
            <a:spLocks noGrp="1"/>
          </p:cNvSpPr>
          <p:nvPr>
            <p:ph type="sldNum" sz="quarter" idx="10"/>
          </p:nvPr>
        </p:nvSpPr>
        <p:spPr/>
        <p:txBody>
          <a:bodyPr/>
          <a:lstStyle/>
          <a:p>
            <a:fld id="{B50BA560-604D-4BBC-BD5C-609095EA2564}" type="slidenum">
              <a:rPr lang="en-US" smtClean="0"/>
              <a:t>8</a:t>
            </a:fld>
            <a:endParaRPr lang="en-US"/>
          </a:p>
        </p:txBody>
      </p:sp>
    </p:spTree>
    <p:extLst>
      <p:ext uri="{BB962C8B-B14F-4D97-AF65-F5344CB8AC3E}">
        <p14:creationId xmlns:p14="http://schemas.microsoft.com/office/powerpoint/2010/main" val="26064154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8BE402E0-FF8C-4037-A7A2-68E039F08523}" type="datetimeFigureOut">
              <a:rPr lang="en-US" smtClean="0"/>
              <a:t>5/23/2023</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0DFA638A-0F5D-4053-9258-06350E19217A}"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45688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BE402E0-FF8C-4037-A7A2-68E039F08523}" type="datetimeFigureOut">
              <a:rPr lang="en-US" smtClean="0"/>
              <a:t>5/23/2023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FA638A-0F5D-4053-9258-06350E19217A}" type="slidenum">
              <a:rPr lang="en-US" smtClean="0"/>
              <a:t>‹#›</a:t>
            </a:fld>
            <a:endParaRPr lang="en-US"/>
          </a:p>
        </p:txBody>
      </p:sp>
    </p:spTree>
    <p:extLst>
      <p:ext uri="{BB962C8B-B14F-4D97-AF65-F5344CB8AC3E}">
        <p14:creationId xmlns:p14="http://schemas.microsoft.com/office/powerpoint/2010/main" val="21132724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BE402E0-FF8C-4037-A7A2-68E039F08523}" type="datetimeFigureOut">
              <a:rPr lang="en-US" smtClean="0"/>
              <a:t>5/23/2023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FA638A-0F5D-4053-9258-06350E19217A}"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251125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BE402E0-FF8C-4037-A7A2-68E039F08523}" type="datetimeFigureOut">
              <a:rPr lang="en-US" smtClean="0"/>
              <a:t>5/23/2023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DFA638A-0F5D-4053-9258-06350E19217A}" type="slidenum">
              <a:rPr lang="en-US" smtClean="0"/>
              <a:t>‹#›</a:t>
            </a:fld>
            <a:endParaRPr lang="en-US"/>
          </a:p>
        </p:txBody>
      </p:sp>
    </p:spTree>
    <p:extLst>
      <p:ext uri="{BB962C8B-B14F-4D97-AF65-F5344CB8AC3E}">
        <p14:creationId xmlns:p14="http://schemas.microsoft.com/office/powerpoint/2010/main" val="13228172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BE402E0-FF8C-4037-A7A2-68E039F08523}" type="datetimeFigureOut">
              <a:rPr lang="en-US" smtClean="0"/>
              <a:t>5/23/2023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DFA638A-0F5D-4053-9258-06350E19217A}"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706906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BE402E0-FF8C-4037-A7A2-68E039F08523}" type="datetimeFigureOut">
              <a:rPr lang="en-US" smtClean="0"/>
              <a:t>5/23/2023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DFA638A-0F5D-4053-9258-06350E19217A}"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604479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E402E0-FF8C-4037-A7A2-68E039F08523}" type="datetimeFigureOut">
              <a:rPr lang="en-US" smtClean="0"/>
              <a:t>5/23/2023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DFA638A-0F5D-4053-9258-06350E19217A}" type="slidenum">
              <a:rPr lang="en-US" smtClean="0"/>
              <a:t>‹#›</a:t>
            </a:fld>
            <a:endParaRPr lang="en-US"/>
          </a:p>
        </p:txBody>
      </p:sp>
    </p:spTree>
    <p:extLst>
      <p:ext uri="{BB962C8B-B14F-4D97-AF65-F5344CB8AC3E}">
        <p14:creationId xmlns:p14="http://schemas.microsoft.com/office/powerpoint/2010/main" val="38774072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BE402E0-FF8C-4037-A7A2-68E039F08523}" type="datetimeFigureOut">
              <a:rPr lang="en-US" smtClean="0"/>
              <a:t>5/23/2023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DFA638A-0F5D-4053-9258-06350E19217A}"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20802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BE402E0-FF8C-4037-A7A2-68E039F08523}" type="datetimeFigureOut">
              <a:rPr lang="en-US" smtClean="0"/>
              <a:t>5/23/2023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DFA638A-0F5D-4053-9258-06350E19217A}" type="slidenum">
              <a:rPr lang="en-US" smtClean="0"/>
              <a:t>‹#›</a:t>
            </a:fld>
            <a:endParaRPr lang="en-US"/>
          </a:p>
        </p:txBody>
      </p:sp>
    </p:spTree>
    <p:extLst>
      <p:ext uri="{BB962C8B-B14F-4D97-AF65-F5344CB8AC3E}">
        <p14:creationId xmlns:p14="http://schemas.microsoft.com/office/powerpoint/2010/main" val="3528267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BE402E0-FF8C-4037-A7A2-68E039F08523}" type="datetimeFigureOut">
              <a:rPr lang="en-US" smtClean="0"/>
              <a:t>5/23/2023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DFA638A-0F5D-4053-9258-06350E19217A}" type="slidenum">
              <a:rPr lang="en-US" smtClean="0"/>
              <a:t>‹#›</a:t>
            </a:fld>
            <a:endParaRPr lang="en-US"/>
          </a:p>
        </p:txBody>
      </p:sp>
    </p:spTree>
    <p:extLst>
      <p:ext uri="{BB962C8B-B14F-4D97-AF65-F5344CB8AC3E}">
        <p14:creationId xmlns:p14="http://schemas.microsoft.com/office/powerpoint/2010/main" val="17709611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BE402E0-FF8C-4037-A7A2-68E039F08523}" type="datetimeFigureOut">
              <a:rPr lang="en-US" smtClean="0"/>
              <a:t>5/23/2023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FA638A-0F5D-4053-9258-06350E19217A}"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784642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BE402E0-FF8C-4037-A7A2-68E039F08523}" type="datetimeFigureOut">
              <a:rPr lang="en-US" smtClean="0"/>
              <a:t>5/23/2023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FA638A-0F5D-4053-9258-06350E19217A}"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13889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BE402E0-FF8C-4037-A7A2-68E039F08523}" type="datetimeFigureOut">
              <a:rPr lang="en-US" smtClean="0"/>
              <a:t>5/23/2023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FA638A-0F5D-4053-9258-06350E19217A}" type="slidenum">
              <a:rPr lang="en-US" smtClean="0"/>
              <a:t>‹#›</a:t>
            </a:fld>
            <a:endParaRPr lang="en-US"/>
          </a:p>
        </p:txBody>
      </p:sp>
    </p:spTree>
    <p:extLst>
      <p:ext uri="{BB962C8B-B14F-4D97-AF65-F5344CB8AC3E}">
        <p14:creationId xmlns:p14="http://schemas.microsoft.com/office/powerpoint/2010/main" val="14720705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BE402E0-FF8C-4037-A7A2-68E039F08523}" type="datetimeFigureOut">
              <a:rPr lang="en-US" smtClean="0"/>
              <a:t>5/23/2023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FA638A-0F5D-4053-9258-06350E19217A}"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783490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BE402E0-FF8C-4037-A7A2-68E039F08523}" type="datetimeFigureOut">
              <a:rPr lang="en-US" smtClean="0"/>
              <a:t>5/23/2023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FA638A-0F5D-4053-9258-06350E19217A}"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126653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BE402E0-FF8C-4037-A7A2-68E039F08523}" type="datetimeFigureOut">
              <a:rPr lang="en-US" smtClean="0"/>
              <a:t>5/23/2023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FA638A-0F5D-4053-9258-06350E19217A}"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262677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BE402E0-FF8C-4037-A7A2-68E039F08523}" type="datetimeFigureOut">
              <a:rPr lang="en-US" smtClean="0"/>
              <a:t>5/23/2023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FA638A-0F5D-4053-9258-06350E19217A}"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01137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BE402E0-FF8C-4037-A7A2-68E039F08523}" type="datetimeFigureOut">
              <a:rPr lang="en-US" smtClean="0"/>
              <a:t>5/23/2023</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DFA638A-0F5D-4053-9258-06350E19217A}" type="slidenum">
              <a:rPr lang="en-US" smtClean="0"/>
              <a:t>‹#›</a:t>
            </a:fld>
            <a:endParaRPr lang="en-US"/>
          </a:p>
        </p:txBody>
      </p:sp>
    </p:spTree>
    <p:extLst>
      <p:ext uri="{BB962C8B-B14F-4D97-AF65-F5344CB8AC3E}">
        <p14:creationId xmlns:p14="http://schemas.microsoft.com/office/powerpoint/2010/main" val="27699705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61260" y="1638300"/>
            <a:ext cx="7353300" cy="1859279"/>
          </a:xfrm>
        </p:spPr>
        <p:txBody>
          <a:bodyPr/>
          <a:lstStyle/>
          <a:p>
            <a:r>
              <a:rPr lang="en-US" sz="2600" dirty="0"/>
              <a:t>Student Name: Cristian Rogoz</a:t>
            </a:r>
            <a:r>
              <a:rPr lang="en-GB" sz="2600" dirty="0"/>
              <a:t/>
            </a:r>
            <a:br>
              <a:rPr lang="en-GB" sz="2600" dirty="0"/>
            </a:br>
            <a:r>
              <a:rPr lang="en-US" sz="2600" dirty="0"/>
              <a:t>Student ID: 2220458</a:t>
            </a:r>
            <a:r>
              <a:rPr lang="en-GB" sz="2600" dirty="0"/>
              <a:t/>
            </a:r>
            <a:br>
              <a:rPr lang="en-GB" sz="2600" dirty="0"/>
            </a:br>
            <a:r>
              <a:rPr lang="en-US" sz="2600" dirty="0" smtClean="0"/>
              <a:t>Module: </a:t>
            </a:r>
            <a:r>
              <a:rPr lang="en-US" sz="2600" dirty="0"/>
              <a:t>Hospitality and Guest </a:t>
            </a:r>
            <a:r>
              <a:rPr lang="en-US" sz="2600" dirty="0" smtClean="0"/>
              <a:t>Services (BMIH4003)</a:t>
            </a:r>
            <a:r>
              <a:rPr lang="en-US" sz="2600" dirty="0"/>
              <a:t/>
            </a:r>
            <a:br>
              <a:rPr lang="en-US" sz="2600" dirty="0"/>
            </a:br>
            <a:r>
              <a:rPr lang="en-US" sz="2600" dirty="0"/>
              <a:t>Lecturer’s name: Luciana </a:t>
            </a:r>
            <a:r>
              <a:rPr lang="en-US" sz="2600" dirty="0" err="1" smtClean="0"/>
              <a:t>Suardi</a:t>
            </a:r>
            <a:endParaRPr lang="en-US" sz="2600" dirty="0"/>
          </a:p>
        </p:txBody>
      </p:sp>
      <p:sp>
        <p:nvSpPr>
          <p:cNvPr id="3" name="Subtitle 2"/>
          <p:cNvSpPr>
            <a:spLocks noGrp="1"/>
          </p:cNvSpPr>
          <p:nvPr>
            <p:ph type="subTitle" idx="1"/>
          </p:nvPr>
        </p:nvSpPr>
        <p:spPr>
          <a:xfrm>
            <a:off x="2430780" y="4152900"/>
            <a:ext cx="7406640" cy="1219199"/>
          </a:xfrm>
        </p:spPr>
        <p:txBody>
          <a:bodyPr>
            <a:normAutofit/>
          </a:bodyPr>
          <a:lstStyle/>
          <a:p>
            <a:r>
              <a:rPr lang="en-US" dirty="0"/>
              <a:t>Assignment Title: Presentation </a:t>
            </a:r>
            <a:r>
              <a:rPr lang="en-US" dirty="0" smtClean="0"/>
              <a:t>on The </a:t>
            </a:r>
            <a:r>
              <a:rPr lang="en-US" dirty="0"/>
              <a:t>role and importance of quality service, hospitality, and guest services within the hotel </a:t>
            </a:r>
            <a:r>
              <a:rPr lang="en-US" dirty="0" smtClean="0"/>
              <a:t>Industry</a:t>
            </a:r>
          </a:p>
        </p:txBody>
      </p:sp>
    </p:spTree>
    <p:extLst>
      <p:ext uri="{BB962C8B-B14F-4D97-AF65-F5344CB8AC3E}">
        <p14:creationId xmlns:p14="http://schemas.microsoft.com/office/powerpoint/2010/main" val="34528623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Table of contents </a:t>
            </a:r>
            <a:endParaRPr lang="en-US" dirty="0"/>
          </a:p>
        </p:txBody>
      </p:sp>
      <p:grpSp>
        <p:nvGrpSpPr>
          <p:cNvPr id="3" name="Group 4"/>
          <p:cNvGrpSpPr>
            <a:grpSpLocks noChangeAspect="1"/>
          </p:cNvGrpSpPr>
          <p:nvPr/>
        </p:nvGrpSpPr>
        <p:grpSpPr bwMode="auto">
          <a:xfrm>
            <a:off x="1508125" y="2728913"/>
            <a:ext cx="9418638" cy="3194050"/>
            <a:chOff x="950" y="1719"/>
            <a:chExt cx="5933" cy="2012"/>
          </a:xfrm>
        </p:grpSpPr>
        <p:sp>
          <p:nvSpPr>
            <p:cNvPr id="4" name="AutoShape 3"/>
            <p:cNvSpPr>
              <a:spLocks noChangeAspect="1" noChangeArrowheads="1" noTextEdit="1"/>
            </p:cNvSpPr>
            <p:nvPr/>
          </p:nvSpPr>
          <p:spPr bwMode="auto">
            <a:xfrm>
              <a:off x="950" y="1719"/>
              <a:ext cx="5833" cy="2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 name="Rectangle 5"/>
            <p:cNvSpPr>
              <a:spLocks noChangeArrowheads="1"/>
            </p:cNvSpPr>
            <p:nvPr/>
          </p:nvSpPr>
          <p:spPr bwMode="auto">
            <a:xfrm>
              <a:off x="950" y="1724"/>
              <a:ext cx="816"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Introduction</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7" name="Rectangle 6"/>
            <p:cNvSpPr>
              <a:spLocks noChangeArrowheads="1"/>
            </p:cNvSpPr>
            <p:nvPr/>
          </p:nvSpPr>
          <p:spPr bwMode="auto">
            <a:xfrm>
              <a:off x="1667" y="1724"/>
              <a:ext cx="103"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 </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8" name="Rectangle 7"/>
            <p:cNvSpPr>
              <a:spLocks noChangeArrowheads="1"/>
            </p:cNvSpPr>
            <p:nvPr/>
          </p:nvSpPr>
          <p:spPr bwMode="auto">
            <a:xfrm>
              <a:off x="1689" y="1724"/>
              <a:ext cx="1342"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9" name="Rectangle 8"/>
            <p:cNvSpPr>
              <a:spLocks noChangeArrowheads="1"/>
            </p:cNvSpPr>
            <p:nvPr/>
          </p:nvSpPr>
          <p:spPr bwMode="auto">
            <a:xfrm>
              <a:off x="2934" y="1724"/>
              <a:ext cx="1342"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0" name="Rectangle 9"/>
            <p:cNvSpPr>
              <a:spLocks noChangeArrowheads="1"/>
            </p:cNvSpPr>
            <p:nvPr/>
          </p:nvSpPr>
          <p:spPr bwMode="auto">
            <a:xfrm>
              <a:off x="4179" y="1724"/>
              <a:ext cx="1342"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1" name="Rectangle 10"/>
            <p:cNvSpPr>
              <a:spLocks noChangeArrowheads="1"/>
            </p:cNvSpPr>
            <p:nvPr/>
          </p:nvSpPr>
          <p:spPr bwMode="auto">
            <a:xfrm>
              <a:off x="5424" y="1724"/>
              <a:ext cx="1342"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2" name="Rectangle 11"/>
            <p:cNvSpPr>
              <a:spLocks noChangeArrowheads="1"/>
            </p:cNvSpPr>
            <p:nvPr/>
          </p:nvSpPr>
          <p:spPr bwMode="auto">
            <a:xfrm>
              <a:off x="6669" y="1724"/>
              <a:ext cx="103"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 </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3" name="Rectangle 12"/>
            <p:cNvSpPr>
              <a:spLocks noChangeArrowheads="1"/>
            </p:cNvSpPr>
            <p:nvPr/>
          </p:nvSpPr>
          <p:spPr bwMode="auto">
            <a:xfrm>
              <a:off x="6703" y="1724"/>
              <a:ext cx="142"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3</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4" name="Rectangle 13"/>
            <p:cNvSpPr>
              <a:spLocks noChangeArrowheads="1"/>
            </p:cNvSpPr>
            <p:nvPr/>
          </p:nvSpPr>
          <p:spPr bwMode="auto">
            <a:xfrm>
              <a:off x="6780" y="1724"/>
              <a:ext cx="103"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 </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5" name="Rectangle 14"/>
            <p:cNvSpPr>
              <a:spLocks noChangeArrowheads="1"/>
            </p:cNvSpPr>
            <p:nvPr/>
          </p:nvSpPr>
          <p:spPr bwMode="auto">
            <a:xfrm>
              <a:off x="950" y="2011"/>
              <a:ext cx="1151"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Main Consumers</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6" name="Rectangle 15"/>
            <p:cNvSpPr>
              <a:spLocks noChangeArrowheads="1"/>
            </p:cNvSpPr>
            <p:nvPr/>
          </p:nvSpPr>
          <p:spPr bwMode="auto">
            <a:xfrm>
              <a:off x="1987" y="2011"/>
              <a:ext cx="103"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 </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7" name="Rectangle 16"/>
            <p:cNvSpPr>
              <a:spLocks noChangeArrowheads="1"/>
            </p:cNvSpPr>
            <p:nvPr/>
          </p:nvSpPr>
          <p:spPr bwMode="auto">
            <a:xfrm>
              <a:off x="2000" y="2011"/>
              <a:ext cx="1342"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8" name="Rectangle 17"/>
            <p:cNvSpPr>
              <a:spLocks noChangeArrowheads="1"/>
            </p:cNvSpPr>
            <p:nvPr/>
          </p:nvSpPr>
          <p:spPr bwMode="auto">
            <a:xfrm>
              <a:off x="3245" y="2011"/>
              <a:ext cx="1342"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9" name="Rectangle 18"/>
            <p:cNvSpPr>
              <a:spLocks noChangeArrowheads="1"/>
            </p:cNvSpPr>
            <p:nvPr/>
          </p:nvSpPr>
          <p:spPr bwMode="auto">
            <a:xfrm>
              <a:off x="4490" y="2011"/>
              <a:ext cx="1342"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rgbClr val="000000"/>
                  </a:solidFill>
                  <a:effectLst/>
                  <a:latin typeface="Arial" pitchFamily="34" charset="0"/>
                  <a:cs typeface="Arial" pitchFamily="34" charset="0"/>
                </a:rPr>
                <a:t>................................</a:t>
              </a:r>
              <a:endParaRPr kumimoji="0" lang="en-US" alt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20" name="Rectangle 19"/>
            <p:cNvSpPr>
              <a:spLocks noChangeArrowheads="1"/>
            </p:cNvSpPr>
            <p:nvPr/>
          </p:nvSpPr>
          <p:spPr bwMode="auto">
            <a:xfrm>
              <a:off x="5735" y="2011"/>
              <a:ext cx="1024"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1" name="Rectangle 20"/>
            <p:cNvSpPr>
              <a:spLocks noChangeArrowheads="1"/>
            </p:cNvSpPr>
            <p:nvPr/>
          </p:nvSpPr>
          <p:spPr bwMode="auto">
            <a:xfrm>
              <a:off x="6669" y="2011"/>
              <a:ext cx="103"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 </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2" name="Rectangle 21"/>
            <p:cNvSpPr>
              <a:spLocks noChangeArrowheads="1"/>
            </p:cNvSpPr>
            <p:nvPr/>
          </p:nvSpPr>
          <p:spPr bwMode="auto">
            <a:xfrm>
              <a:off x="6703" y="2011"/>
              <a:ext cx="142"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4</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3" name="Rectangle 22"/>
            <p:cNvSpPr>
              <a:spLocks noChangeArrowheads="1"/>
            </p:cNvSpPr>
            <p:nvPr/>
          </p:nvSpPr>
          <p:spPr bwMode="auto">
            <a:xfrm>
              <a:off x="6780" y="2011"/>
              <a:ext cx="103"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 </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4" name="Rectangle 23"/>
            <p:cNvSpPr>
              <a:spLocks noChangeArrowheads="1"/>
            </p:cNvSpPr>
            <p:nvPr/>
          </p:nvSpPr>
          <p:spPr bwMode="auto">
            <a:xfrm>
              <a:off x="950" y="2299"/>
              <a:ext cx="2551"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rgbClr val="000000"/>
                  </a:solidFill>
                  <a:effectLst/>
                  <a:latin typeface="Arial" pitchFamily="34" charset="0"/>
                  <a:cs typeface="Arial" pitchFamily="34" charset="0"/>
                </a:rPr>
                <a:t>Nature, scope and role of the guest </a:t>
              </a:r>
              <a:r>
                <a:rPr kumimoji="0" lang="en-US" altLang="en-US" sz="1800" b="0" i="0" u="none" strike="noStrike" cap="none" normalizeH="0" baseline="0" dirty="0" err="1" smtClean="0">
                  <a:ln>
                    <a:noFill/>
                  </a:ln>
                  <a:solidFill>
                    <a:srgbClr val="000000"/>
                  </a:solidFill>
                  <a:effectLst/>
                  <a:latin typeface="Arial" pitchFamily="34" charset="0"/>
                  <a:cs typeface="Arial" pitchFamily="34" charset="0"/>
                </a:rPr>
                <a:t>ser</a:t>
              </a:r>
              <a:endParaRPr kumimoji="0" lang="en-US" alt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25" name="Rectangle 24"/>
            <p:cNvSpPr>
              <a:spLocks noChangeArrowheads="1"/>
            </p:cNvSpPr>
            <p:nvPr/>
          </p:nvSpPr>
          <p:spPr bwMode="auto">
            <a:xfrm>
              <a:off x="3442" y="2299"/>
              <a:ext cx="127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rgbClr val="000000"/>
                  </a:solidFill>
                  <a:effectLst/>
                  <a:latin typeface="Arial" pitchFamily="34" charset="0"/>
                  <a:cs typeface="Arial" pitchFamily="34" charset="0"/>
                </a:rPr>
                <a:t>vices and facilities</a:t>
              </a:r>
              <a:endParaRPr kumimoji="0" lang="en-US" alt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26" name="Rectangle 25"/>
            <p:cNvSpPr>
              <a:spLocks noChangeArrowheads="1"/>
            </p:cNvSpPr>
            <p:nvPr/>
          </p:nvSpPr>
          <p:spPr bwMode="auto">
            <a:xfrm>
              <a:off x="4428" y="2299"/>
              <a:ext cx="103"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 </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7" name="Rectangle 26"/>
            <p:cNvSpPr>
              <a:spLocks noChangeArrowheads="1"/>
            </p:cNvSpPr>
            <p:nvPr/>
          </p:nvSpPr>
          <p:spPr bwMode="auto">
            <a:xfrm>
              <a:off x="4451" y="2299"/>
              <a:ext cx="1293"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lang="en-US" altLang="en-US" dirty="0">
                  <a:solidFill>
                    <a:srgbClr val="000000"/>
                  </a:solidFill>
                </a:rPr>
                <a:t> </a:t>
              </a:r>
              <a:r>
                <a:rPr lang="en-US" altLang="en-US" dirty="0" smtClean="0">
                  <a:solidFill>
                    <a:srgbClr val="000000"/>
                  </a:solidFill>
                </a:rPr>
                <a:t>  ..</a:t>
              </a:r>
              <a:r>
                <a:rPr kumimoji="0" lang="en-US" altLang="en-US" sz="1800" b="0" i="0" u="none" strike="noStrike" cap="none" normalizeH="0" baseline="0" dirty="0" smtClean="0">
                  <a:ln>
                    <a:noFill/>
                  </a:ln>
                  <a:solidFill>
                    <a:srgbClr val="000000"/>
                  </a:solidFill>
                  <a:effectLst/>
                  <a:latin typeface="Arial" pitchFamily="34" charset="0"/>
                  <a:cs typeface="Arial" pitchFamily="34" charset="0"/>
                </a:rPr>
                <a:t>...</a:t>
              </a:r>
              <a:r>
                <a:rPr lang="en-US" altLang="en-US" dirty="0" smtClean="0">
                  <a:solidFill>
                    <a:srgbClr val="000000"/>
                  </a:solidFill>
                </a:rPr>
                <a:t>...</a:t>
              </a:r>
              <a:r>
                <a:rPr kumimoji="0" lang="en-US" altLang="en-US" sz="1800" b="0" i="0" u="none" strike="noStrike" cap="none" normalizeH="0" baseline="0" dirty="0" smtClean="0">
                  <a:ln>
                    <a:noFill/>
                  </a:ln>
                  <a:solidFill>
                    <a:srgbClr val="000000"/>
                  </a:solidFill>
                  <a:effectLst/>
                  <a:latin typeface="Arial" pitchFamily="34" charset="0"/>
                  <a:cs typeface="Arial" pitchFamily="34" charset="0"/>
                </a:rPr>
                <a:t>.....................</a:t>
              </a:r>
              <a:endParaRPr kumimoji="0" lang="en-US" alt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28" name="Rectangle 27"/>
            <p:cNvSpPr>
              <a:spLocks noChangeArrowheads="1"/>
            </p:cNvSpPr>
            <p:nvPr/>
          </p:nvSpPr>
          <p:spPr bwMode="auto">
            <a:xfrm>
              <a:off x="5696" y="2299"/>
              <a:ext cx="1062"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9" name="Rectangle 28"/>
            <p:cNvSpPr>
              <a:spLocks noChangeArrowheads="1"/>
            </p:cNvSpPr>
            <p:nvPr/>
          </p:nvSpPr>
          <p:spPr bwMode="auto">
            <a:xfrm>
              <a:off x="6669" y="2299"/>
              <a:ext cx="103"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 </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0" name="Rectangle 29"/>
            <p:cNvSpPr>
              <a:spLocks noChangeArrowheads="1"/>
            </p:cNvSpPr>
            <p:nvPr/>
          </p:nvSpPr>
          <p:spPr bwMode="auto">
            <a:xfrm>
              <a:off x="6703" y="2299"/>
              <a:ext cx="142"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5</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1" name="Rectangle 30"/>
            <p:cNvSpPr>
              <a:spLocks noChangeArrowheads="1"/>
            </p:cNvSpPr>
            <p:nvPr/>
          </p:nvSpPr>
          <p:spPr bwMode="auto">
            <a:xfrm>
              <a:off x="6780" y="2299"/>
              <a:ext cx="103"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 </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2" name="Rectangle 31"/>
            <p:cNvSpPr>
              <a:spLocks noChangeArrowheads="1"/>
            </p:cNvSpPr>
            <p:nvPr/>
          </p:nvSpPr>
          <p:spPr bwMode="auto">
            <a:xfrm>
              <a:off x="950" y="2585"/>
              <a:ext cx="2303"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Role and function of guest services</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3" name="Rectangle 32"/>
            <p:cNvSpPr>
              <a:spLocks noChangeArrowheads="1"/>
            </p:cNvSpPr>
            <p:nvPr/>
          </p:nvSpPr>
          <p:spPr bwMode="auto">
            <a:xfrm>
              <a:off x="3085" y="2585"/>
              <a:ext cx="103"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 </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4" name="Rectangle 33"/>
            <p:cNvSpPr>
              <a:spLocks noChangeArrowheads="1"/>
            </p:cNvSpPr>
            <p:nvPr/>
          </p:nvSpPr>
          <p:spPr bwMode="auto">
            <a:xfrm>
              <a:off x="3090" y="2585"/>
              <a:ext cx="1293"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lang="en-US" altLang="en-US" dirty="0">
                  <a:solidFill>
                    <a:srgbClr val="000000"/>
                  </a:solidFill>
                </a:rPr>
                <a:t> </a:t>
              </a:r>
              <a:r>
                <a:rPr lang="en-US" altLang="en-US" dirty="0" smtClean="0">
                  <a:solidFill>
                    <a:srgbClr val="000000"/>
                  </a:solidFill>
                </a:rPr>
                <a:t> .</a:t>
              </a:r>
              <a:r>
                <a:rPr kumimoji="0" lang="en-US" altLang="en-US" sz="1800" b="0" i="0" u="none" strike="noStrike" cap="none" normalizeH="0" baseline="0" dirty="0" smtClean="0">
                  <a:ln>
                    <a:noFill/>
                  </a:ln>
                  <a:solidFill>
                    <a:srgbClr val="000000"/>
                  </a:solidFill>
                  <a:effectLst/>
                  <a:latin typeface="Arial" pitchFamily="34" charset="0"/>
                  <a:cs typeface="Arial" pitchFamily="34" charset="0"/>
                </a:rPr>
                <a:t>.............................</a:t>
              </a:r>
              <a:endParaRPr kumimoji="0" lang="en-US" alt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35" name="Rectangle 34"/>
            <p:cNvSpPr>
              <a:spLocks noChangeArrowheads="1"/>
            </p:cNvSpPr>
            <p:nvPr/>
          </p:nvSpPr>
          <p:spPr bwMode="auto">
            <a:xfrm>
              <a:off x="4335" y="2585"/>
              <a:ext cx="1342"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rgbClr val="000000"/>
                  </a:solidFill>
                  <a:effectLst/>
                  <a:latin typeface="Arial" pitchFamily="34" charset="0"/>
                  <a:cs typeface="Arial" pitchFamily="34" charset="0"/>
                </a:rPr>
                <a:t>................................</a:t>
              </a:r>
              <a:endParaRPr kumimoji="0" lang="en-US" alt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36" name="Rectangle 35"/>
            <p:cNvSpPr>
              <a:spLocks noChangeArrowheads="1"/>
            </p:cNvSpPr>
            <p:nvPr/>
          </p:nvSpPr>
          <p:spPr bwMode="auto">
            <a:xfrm>
              <a:off x="5580" y="2585"/>
              <a:ext cx="1182"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7" name="Rectangle 36"/>
            <p:cNvSpPr>
              <a:spLocks noChangeArrowheads="1"/>
            </p:cNvSpPr>
            <p:nvPr/>
          </p:nvSpPr>
          <p:spPr bwMode="auto">
            <a:xfrm>
              <a:off x="6669" y="2585"/>
              <a:ext cx="103"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 </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8" name="Rectangle 37"/>
            <p:cNvSpPr>
              <a:spLocks noChangeArrowheads="1"/>
            </p:cNvSpPr>
            <p:nvPr/>
          </p:nvSpPr>
          <p:spPr bwMode="auto">
            <a:xfrm>
              <a:off x="6703" y="2585"/>
              <a:ext cx="142"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6</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9" name="Rectangle 38"/>
            <p:cNvSpPr>
              <a:spLocks noChangeArrowheads="1"/>
            </p:cNvSpPr>
            <p:nvPr/>
          </p:nvSpPr>
          <p:spPr bwMode="auto">
            <a:xfrm>
              <a:off x="6780" y="2585"/>
              <a:ext cx="103"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 </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40" name="Rectangle 39"/>
            <p:cNvSpPr>
              <a:spLocks noChangeArrowheads="1"/>
            </p:cNvSpPr>
            <p:nvPr/>
          </p:nvSpPr>
          <p:spPr bwMode="auto">
            <a:xfrm>
              <a:off x="950" y="2873"/>
              <a:ext cx="4734"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Importance of hospitality and how hotels meet/exceed guest expectations</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41" name="Rectangle 40"/>
            <p:cNvSpPr>
              <a:spLocks noChangeArrowheads="1"/>
            </p:cNvSpPr>
            <p:nvPr/>
          </p:nvSpPr>
          <p:spPr bwMode="auto">
            <a:xfrm>
              <a:off x="5403" y="2873"/>
              <a:ext cx="103"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 </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42" name="Rectangle 41"/>
            <p:cNvSpPr>
              <a:spLocks noChangeArrowheads="1"/>
            </p:cNvSpPr>
            <p:nvPr/>
          </p:nvSpPr>
          <p:spPr bwMode="auto">
            <a:xfrm>
              <a:off x="5424" y="2873"/>
              <a:ext cx="1293"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lang="en-US" altLang="en-US" dirty="0">
                  <a:solidFill>
                    <a:srgbClr val="000000"/>
                  </a:solidFill>
                </a:rPr>
                <a:t> </a:t>
              </a:r>
              <a:r>
                <a:rPr lang="en-US" altLang="en-US" dirty="0" smtClean="0">
                  <a:solidFill>
                    <a:srgbClr val="000000"/>
                  </a:solidFill>
                </a:rPr>
                <a:t>    ...</a:t>
              </a:r>
              <a:r>
                <a:rPr kumimoji="0" lang="en-US" altLang="en-US" sz="1800" b="0" i="0" u="none" strike="noStrike" cap="none" normalizeH="0" baseline="0" dirty="0" smtClean="0">
                  <a:ln>
                    <a:noFill/>
                  </a:ln>
                  <a:solidFill>
                    <a:srgbClr val="000000"/>
                  </a:solidFill>
                  <a:effectLst/>
                  <a:latin typeface="Arial" pitchFamily="34" charset="0"/>
                  <a:cs typeface="Arial" pitchFamily="34" charset="0"/>
                </a:rPr>
                <a:t>........................</a:t>
              </a:r>
              <a:endParaRPr kumimoji="0" lang="en-US" alt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43" name="Rectangle 42"/>
            <p:cNvSpPr>
              <a:spLocks noChangeArrowheads="1"/>
            </p:cNvSpPr>
            <p:nvPr/>
          </p:nvSpPr>
          <p:spPr bwMode="auto">
            <a:xfrm>
              <a:off x="6669" y="2873"/>
              <a:ext cx="103"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 </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44" name="Rectangle 43"/>
            <p:cNvSpPr>
              <a:spLocks noChangeArrowheads="1"/>
            </p:cNvSpPr>
            <p:nvPr/>
          </p:nvSpPr>
          <p:spPr bwMode="auto">
            <a:xfrm>
              <a:off x="6703" y="2873"/>
              <a:ext cx="142"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7</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45" name="Rectangle 44"/>
            <p:cNvSpPr>
              <a:spLocks noChangeArrowheads="1"/>
            </p:cNvSpPr>
            <p:nvPr/>
          </p:nvSpPr>
          <p:spPr bwMode="auto">
            <a:xfrm>
              <a:off x="6780" y="2873"/>
              <a:ext cx="103"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 </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46" name="Rectangle 45"/>
            <p:cNvSpPr>
              <a:spLocks noChangeArrowheads="1"/>
            </p:cNvSpPr>
            <p:nvPr/>
          </p:nvSpPr>
          <p:spPr bwMode="auto">
            <a:xfrm>
              <a:off x="950" y="3159"/>
              <a:ext cx="775"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Conclusion</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47" name="Rectangle 46"/>
            <p:cNvSpPr>
              <a:spLocks noChangeArrowheads="1"/>
            </p:cNvSpPr>
            <p:nvPr/>
          </p:nvSpPr>
          <p:spPr bwMode="auto">
            <a:xfrm>
              <a:off x="1629" y="3159"/>
              <a:ext cx="103"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 </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48" name="Rectangle 47"/>
            <p:cNvSpPr>
              <a:spLocks noChangeArrowheads="1"/>
            </p:cNvSpPr>
            <p:nvPr/>
          </p:nvSpPr>
          <p:spPr bwMode="auto">
            <a:xfrm>
              <a:off x="1650" y="3159"/>
              <a:ext cx="1342"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49" name="Rectangle 48"/>
            <p:cNvSpPr>
              <a:spLocks noChangeArrowheads="1"/>
            </p:cNvSpPr>
            <p:nvPr/>
          </p:nvSpPr>
          <p:spPr bwMode="auto">
            <a:xfrm>
              <a:off x="2895" y="3159"/>
              <a:ext cx="1342"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50" name="Rectangle 49"/>
            <p:cNvSpPr>
              <a:spLocks noChangeArrowheads="1"/>
            </p:cNvSpPr>
            <p:nvPr/>
          </p:nvSpPr>
          <p:spPr bwMode="auto">
            <a:xfrm>
              <a:off x="4140" y="3159"/>
              <a:ext cx="1342"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51" name="Rectangle 50"/>
            <p:cNvSpPr>
              <a:spLocks noChangeArrowheads="1"/>
            </p:cNvSpPr>
            <p:nvPr/>
          </p:nvSpPr>
          <p:spPr bwMode="auto">
            <a:xfrm>
              <a:off x="5385" y="3159"/>
              <a:ext cx="1342"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52" name="Rectangle 51"/>
            <p:cNvSpPr>
              <a:spLocks noChangeArrowheads="1"/>
            </p:cNvSpPr>
            <p:nvPr/>
          </p:nvSpPr>
          <p:spPr bwMode="auto">
            <a:xfrm>
              <a:off x="6630" y="3159"/>
              <a:ext cx="103"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53" name="Rectangle 52"/>
            <p:cNvSpPr>
              <a:spLocks noChangeArrowheads="1"/>
            </p:cNvSpPr>
            <p:nvPr/>
          </p:nvSpPr>
          <p:spPr bwMode="auto">
            <a:xfrm>
              <a:off x="6669" y="3159"/>
              <a:ext cx="103"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 </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54" name="Rectangle 53"/>
            <p:cNvSpPr>
              <a:spLocks noChangeArrowheads="1"/>
            </p:cNvSpPr>
            <p:nvPr/>
          </p:nvSpPr>
          <p:spPr bwMode="auto">
            <a:xfrm>
              <a:off x="6703" y="3159"/>
              <a:ext cx="142"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8</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55" name="Rectangle 54"/>
            <p:cNvSpPr>
              <a:spLocks noChangeArrowheads="1"/>
            </p:cNvSpPr>
            <p:nvPr/>
          </p:nvSpPr>
          <p:spPr bwMode="auto">
            <a:xfrm>
              <a:off x="6780" y="3159"/>
              <a:ext cx="103"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 </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56" name="Rectangle 55"/>
            <p:cNvSpPr>
              <a:spLocks noChangeArrowheads="1"/>
            </p:cNvSpPr>
            <p:nvPr/>
          </p:nvSpPr>
          <p:spPr bwMode="auto">
            <a:xfrm>
              <a:off x="950" y="3447"/>
              <a:ext cx="799"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References</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57" name="Rectangle 56"/>
            <p:cNvSpPr>
              <a:spLocks noChangeArrowheads="1"/>
            </p:cNvSpPr>
            <p:nvPr/>
          </p:nvSpPr>
          <p:spPr bwMode="auto">
            <a:xfrm>
              <a:off x="1652" y="3447"/>
              <a:ext cx="103"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Arial" pitchFamily="34" charset="0"/>
                  <a:cs typeface="Arial" pitchFamily="34" charset="0"/>
                </a:rPr>
                <a:t> </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58" name="Rectangle 57"/>
            <p:cNvSpPr>
              <a:spLocks noChangeArrowheads="1"/>
            </p:cNvSpPr>
            <p:nvPr/>
          </p:nvSpPr>
          <p:spPr bwMode="auto">
            <a:xfrm>
              <a:off x="1689" y="3447"/>
              <a:ext cx="5142"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rgbClr val="000000"/>
                  </a:solidFill>
                  <a:effectLst/>
                  <a:latin typeface="Arial" pitchFamily="34" charset="0"/>
                  <a:cs typeface="Arial" pitchFamily="34" charset="0"/>
                </a:rPr>
                <a:t>..............................................................................................................................9</a:t>
              </a:r>
              <a:endParaRPr kumimoji="0" lang="en-US" alt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59" name="Rectangle 58"/>
            <p:cNvSpPr>
              <a:spLocks noChangeArrowheads="1"/>
            </p:cNvSpPr>
            <p:nvPr/>
          </p:nvSpPr>
          <p:spPr bwMode="auto">
            <a:xfrm>
              <a:off x="1924" y="3439"/>
              <a:ext cx="106" cy="2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rgbClr val="000000"/>
                  </a:solidFill>
                  <a:effectLst/>
                  <a:latin typeface="Calibri" pitchFamily="34" charset="0"/>
                  <a:cs typeface="Arial" pitchFamily="34" charset="0"/>
                </a:rPr>
                <a:t> </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grpSp>
    </p:spTree>
    <p:extLst>
      <p:ext uri="{BB962C8B-B14F-4D97-AF65-F5344CB8AC3E}">
        <p14:creationId xmlns:p14="http://schemas.microsoft.com/office/powerpoint/2010/main" val="67163136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sz="half" idx="1"/>
          </p:nvPr>
        </p:nvSpPr>
        <p:spPr/>
        <p:txBody>
          <a:bodyPr>
            <a:normAutofit fontScale="85000" lnSpcReduction="20000"/>
          </a:bodyPr>
          <a:lstStyle/>
          <a:p>
            <a:r>
              <a:rPr lang="en-US" dirty="0"/>
              <a:t>Marriott International have several hotel brands and Sheraton is one of them. Sheraton Hotel was established back in the year 1937. </a:t>
            </a:r>
            <a:endParaRPr lang="en-US" dirty="0" smtClean="0"/>
          </a:p>
          <a:p>
            <a:r>
              <a:rPr lang="en-US" dirty="0" smtClean="0"/>
              <a:t>It </a:t>
            </a:r>
            <a:r>
              <a:rPr lang="en-US" dirty="0"/>
              <a:t>offers upscale accommodations along with high end amenities and exceptional services to customers. </a:t>
            </a:r>
            <a:endParaRPr lang="en-US" dirty="0" smtClean="0"/>
          </a:p>
          <a:p>
            <a:r>
              <a:rPr lang="en-US" dirty="0" smtClean="0"/>
              <a:t>The </a:t>
            </a:r>
            <a:r>
              <a:rPr lang="en-US" dirty="0"/>
              <a:t>locations of the hotels under the brand Sheraton are commonly in resort destinations and prime city areas (</a:t>
            </a:r>
            <a:r>
              <a:rPr lang="en-US" dirty="0" err="1"/>
              <a:t>Bagdan</a:t>
            </a:r>
            <a:r>
              <a:rPr lang="en-US" dirty="0"/>
              <a:t>, 2012). </a:t>
            </a:r>
          </a:p>
        </p:txBody>
      </p:sp>
      <p:pic>
        <p:nvPicPr>
          <p:cNvPr id="1026" name="Picture 2" descr="Sheraton Dallas Hotel by the Galleria, USA - www.trivago.com"/>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6181725" y="2983016"/>
            <a:ext cx="4718050" cy="24651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233710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Main </a:t>
            </a:r>
            <a:r>
              <a:rPr lang="en-US" dirty="0" smtClean="0"/>
              <a:t>Consumers</a:t>
            </a:r>
            <a:endParaRPr lang="en-US" dirty="0"/>
          </a:p>
        </p:txBody>
      </p:sp>
      <p:sp>
        <p:nvSpPr>
          <p:cNvPr id="3" name="Content Placeholder 2"/>
          <p:cNvSpPr>
            <a:spLocks noGrp="1"/>
          </p:cNvSpPr>
          <p:nvPr>
            <p:ph sz="half" idx="1"/>
          </p:nvPr>
        </p:nvSpPr>
        <p:spPr/>
        <p:txBody>
          <a:bodyPr/>
          <a:lstStyle/>
          <a:p>
            <a:r>
              <a:rPr lang="en-US" dirty="0"/>
              <a:t>Most of the customers of Sheraton hotel are honored members of the Marriott </a:t>
            </a:r>
            <a:r>
              <a:rPr lang="en-US" dirty="0" err="1"/>
              <a:t>Bonvoy</a:t>
            </a:r>
            <a:r>
              <a:rPr lang="en-US" dirty="0"/>
              <a:t> rewards program (</a:t>
            </a:r>
            <a:r>
              <a:rPr lang="en-US" dirty="0" err="1"/>
              <a:t>Peelen</a:t>
            </a:r>
            <a:r>
              <a:rPr lang="en-US" dirty="0"/>
              <a:t> and </a:t>
            </a:r>
            <a:r>
              <a:rPr lang="en-US" dirty="0" err="1"/>
              <a:t>Beltman</a:t>
            </a:r>
            <a:r>
              <a:rPr lang="en-US" dirty="0"/>
              <a:t>, 2013). </a:t>
            </a:r>
            <a:endParaRPr lang="en-US" dirty="0" smtClean="0"/>
          </a:p>
          <a:p>
            <a:r>
              <a:rPr lang="en-US" dirty="0"/>
              <a:t>Business professionals and leisure travelers are two of the most common type of customers of Sheraton hotel. </a:t>
            </a:r>
          </a:p>
        </p:txBody>
      </p:sp>
      <p:pic>
        <p:nvPicPr>
          <p:cNvPr id="2050" name="Picture 2" descr="Hotel Rooms and Suites in Manila | Sheraton Manila Hotel"/>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6181725" y="2889538"/>
            <a:ext cx="4718050" cy="26521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140791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Nature, scope and role of the guest services and facilities </a:t>
            </a:r>
          </a:p>
        </p:txBody>
      </p:sp>
      <p:sp>
        <p:nvSpPr>
          <p:cNvPr id="3" name="Content Placeholder 2"/>
          <p:cNvSpPr>
            <a:spLocks noGrp="1"/>
          </p:cNvSpPr>
          <p:nvPr>
            <p:ph sz="half" idx="1"/>
          </p:nvPr>
        </p:nvSpPr>
        <p:spPr/>
        <p:txBody>
          <a:bodyPr>
            <a:normAutofit fontScale="85000" lnSpcReduction="10000"/>
          </a:bodyPr>
          <a:lstStyle/>
          <a:p>
            <a:r>
              <a:rPr lang="en-US" dirty="0"/>
              <a:t>The hotel have 5 major types of services and facilities available for their customers (Young, 2006). </a:t>
            </a:r>
            <a:endParaRPr lang="en-US" dirty="0" smtClean="0"/>
          </a:p>
          <a:p>
            <a:r>
              <a:rPr lang="en-US" dirty="0" smtClean="0"/>
              <a:t>These </a:t>
            </a:r>
            <a:r>
              <a:rPr lang="en-US" dirty="0"/>
              <a:t>include upscale accommodation, dining and entertainment facilities, spa and fitness facilities, meeting and event facilities and concierge facilities. </a:t>
            </a:r>
            <a:endParaRPr lang="en-US" dirty="0" smtClean="0"/>
          </a:p>
          <a:p>
            <a:r>
              <a:rPr lang="en-US" dirty="0" smtClean="0"/>
              <a:t>Well-appointed </a:t>
            </a:r>
            <a:r>
              <a:rPr lang="en-US" dirty="0"/>
              <a:t>as well as spacious guest rooms and suites are available at Sheraton hotels for the customers and guests.</a:t>
            </a:r>
          </a:p>
        </p:txBody>
      </p:sp>
      <p:pic>
        <p:nvPicPr>
          <p:cNvPr id="3074" name="Picture 2" descr="How to Deliver 5-Star Customer Service: Tips for Hospitality Leaders |  Career Charge | USF CTPE Blog"/>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81725" y="2940458"/>
            <a:ext cx="4718050" cy="25502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539960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Role and function of guest services </a:t>
            </a:r>
          </a:p>
        </p:txBody>
      </p:sp>
      <p:sp>
        <p:nvSpPr>
          <p:cNvPr id="3" name="Content Placeholder 2"/>
          <p:cNvSpPr>
            <a:spLocks noGrp="1"/>
          </p:cNvSpPr>
          <p:nvPr>
            <p:ph sz="half" idx="1"/>
          </p:nvPr>
        </p:nvSpPr>
        <p:spPr/>
        <p:txBody>
          <a:bodyPr>
            <a:normAutofit fontScale="85000" lnSpcReduction="20000"/>
          </a:bodyPr>
          <a:lstStyle/>
          <a:p>
            <a:r>
              <a:rPr lang="en-US" dirty="0"/>
              <a:t>Guest services have high importance in the hotel service industry for accomplishing the desired level of satisfaction and loyalty among the customers. </a:t>
            </a:r>
            <a:endParaRPr lang="en-US" dirty="0" smtClean="0"/>
          </a:p>
          <a:p>
            <a:r>
              <a:rPr lang="en-US" dirty="0" smtClean="0"/>
              <a:t>Guest </a:t>
            </a:r>
            <a:r>
              <a:rPr lang="en-US" dirty="0"/>
              <a:t>services are crucial for ensuring an enjoyable as well as memorable experience for the customers. </a:t>
            </a:r>
            <a:endParaRPr lang="en-US" dirty="0" smtClean="0"/>
          </a:p>
          <a:p>
            <a:r>
              <a:rPr lang="en-US" dirty="0" smtClean="0"/>
              <a:t>There </a:t>
            </a:r>
            <a:r>
              <a:rPr lang="en-US" dirty="0"/>
              <a:t>exist high level of competition in the hospitality industry (Kim and Kim, 2005). </a:t>
            </a:r>
          </a:p>
        </p:txBody>
      </p:sp>
      <p:pic>
        <p:nvPicPr>
          <p:cNvPr id="4098" name="Picture 2" descr="21 Common Customer Complaints in Hospitality &amp; Hotels - How to Avoid Them -  Kapture CRM"/>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81725" y="2740111"/>
            <a:ext cx="4718050" cy="2950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4866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Importance of hospitality and how hotels meet/exceed guest </a:t>
            </a:r>
            <a:r>
              <a:rPr lang="en-US" dirty="0" smtClean="0"/>
              <a:t>expectations</a:t>
            </a:r>
            <a:endParaRPr lang="en-US" dirty="0"/>
          </a:p>
        </p:txBody>
      </p:sp>
      <p:sp>
        <p:nvSpPr>
          <p:cNvPr id="3" name="Content Placeholder 2"/>
          <p:cNvSpPr>
            <a:spLocks noGrp="1"/>
          </p:cNvSpPr>
          <p:nvPr>
            <p:ph sz="half" idx="1"/>
          </p:nvPr>
        </p:nvSpPr>
        <p:spPr/>
        <p:txBody>
          <a:bodyPr>
            <a:normAutofit fontScale="85000" lnSpcReduction="10000"/>
          </a:bodyPr>
          <a:lstStyle/>
          <a:p>
            <a:r>
              <a:rPr lang="en-US" dirty="0"/>
              <a:t>One of the core values of hotel business organizations is hospitality (Freeland and </a:t>
            </a:r>
            <a:r>
              <a:rPr lang="en-US" dirty="0" err="1"/>
              <a:t>Carnicom</a:t>
            </a:r>
            <a:r>
              <a:rPr lang="en-US" dirty="0"/>
              <a:t>, 2021). </a:t>
            </a:r>
            <a:endParaRPr lang="en-US" dirty="0" smtClean="0"/>
          </a:p>
          <a:p>
            <a:r>
              <a:rPr lang="en-US" dirty="0" smtClean="0"/>
              <a:t>It </a:t>
            </a:r>
            <a:r>
              <a:rPr lang="en-US" dirty="0"/>
              <a:t>is the quality of the services provided by the hotels to their customers. </a:t>
            </a:r>
            <a:endParaRPr lang="en-US" dirty="0" smtClean="0"/>
          </a:p>
          <a:p>
            <a:r>
              <a:rPr lang="en-US" dirty="0" smtClean="0"/>
              <a:t>Hospitality </a:t>
            </a:r>
            <a:r>
              <a:rPr lang="en-US" dirty="0"/>
              <a:t>is quite important for Sheraton hotel as well. They can create and develop warm as well as welcoming environment for the guess and customers (</a:t>
            </a:r>
            <a:r>
              <a:rPr lang="en-US" dirty="0" err="1"/>
              <a:t>Borsay</a:t>
            </a:r>
            <a:r>
              <a:rPr lang="en-US" dirty="0"/>
              <a:t> and Heal, 2021). </a:t>
            </a:r>
          </a:p>
        </p:txBody>
      </p:sp>
      <p:pic>
        <p:nvPicPr>
          <p:cNvPr id="5122" name="Picture 2" descr="The Importance of Customer Experience in the Hospitality Industry - The  Hospitality Daily"/>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81725" y="2774998"/>
            <a:ext cx="4718050" cy="28812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8560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Conclusion</a:t>
            </a:r>
            <a:endParaRPr lang="en-US" dirty="0"/>
          </a:p>
        </p:txBody>
      </p:sp>
      <p:sp>
        <p:nvSpPr>
          <p:cNvPr id="3" name="Content Placeholder 2"/>
          <p:cNvSpPr>
            <a:spLocks noGrp="1"/>
          </p:cNvSpPr>
          <p:nvPr>
            <p:ph sz="half" idx="1"/>
          </p:nvPr>
        </p:nvSpPr>
        <p:spPr/>
        <p:txBody>
          <a:bodyPr>
            <a:normAutofit fontScale="85000" lnSpcReduction="20000"/>
          </a:bodyPr>
          <a:lstStyle/>
          <a:p>
            <a:r>
              <a:rPr lang="en-US" dirty="0"/>
              <a:t>Exceptional accommodation, recreation services, amenities are offered and provided to high end customers for premium prices by Sheraton hotel. The hotel experiences high level of competition from others operating within the same industry. </a:t>
            </a:r>
            <a:endParaRPr lang="en-US" dirty="0" smtClean="0"/>
          </a:p>
          <a:p>
            <a:r>
              <a:rPr lang="en-US" dirty="0" smtClean="0"/>
              <a:t>The </a:t>
            </a:r>
            <a:r>
              <a:rPr lang="en-US" dirty="0"/>
              <a:t>hotel can develop and maintain a stronger and more positive brand image and reputation by maintaining and improving customer service quality and overall experience of customers. </a:t>
            </a:r>
          </a:p>
          <a:p>
            <a:endParaRPr lang="en-US" dirty="0"/>
          </a:p>
        </p:txBody>
      </p:sp>
      <p:pic>
        <p:nvPicPr>
          <p:cNvPr id="6146" name="Picture 2" descr="5 customer service skills to help you love your job"/>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6181725" y="2642923"/>
            <a:ext cx="4718050" cy="31453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06725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 </a:t>
            </a:r>
            <a:endParaRPr lang="en-US" dirty="0"/>
          </a:p>
        </p:txBody>
      </p:sp>
      <p:sp>
        <p:nvSpPr>
          <p:cNvPr id="3" name="Content Placeholder 2"/>
          <p:cNvSpPr>
            <a:spLocks noGrp="1"/>
          </p:cNvSpPr>
          <p:nvPr>
            <p:ph sz="half" idx="1"/>
          </p:nvPr>
        </p:nvSpPr>
        <p:spPr>
          <a:xfrm>
            <a:off x="1298448" y="2560320"/>
            <a:ext cx="9455988" cy="3310128"/>
          </a:xfrm>
        </p:spPr>
        <p:txBody>
          <a:bodyPr>
            <a:normAutofit fontScale="47500" lnSpcReduction="20000"/>
          </a:bodyPr>
          <a:lstStyle/>
          <a:p>
            <a:pPr marL="457200" indent="-457200">
              <a:buFont typeface="+mj-lt"/>
              <a:buAutoNum type="arabicPeriod"/>
            </a:pPr>
            <a:r>
              <a:rPr lang="en-US" dirty="0" err="1"/>
              <a:t>Bagdan</a:t>
            </a:r>
            <a:r>
              <a:rPr lang="en-US" dirty="0"/>
              <a:t>, P., 2012. </a:t>
            </a:r>
            <a:r>
              <a:rPr lang="en-US" i="1" dirty="0"/>
              <a:t>Guest service in the hospitality industry</a:t>
            </a:r>
            <a:r>
              <a:rPr lang="en-US" dirty="0"/>
              <a:t>. 1st ed. Hoboken: Wiley</a:t>
            </a:r>
            <a:r>
              <a:rPr lang="en-US" dirty="0" smtClean="0"/>
              <a:t>.</a:t>
            </a:r>
          </a:p>
          <a:p>
            <a:pPr marL="457200" indent="-457200">
              <a:buFont typeface="+mj-lt"/>
              <a:buAutoNum type="arabicPeriod"/>
            </a:pPr>
            <a:r>
              <a:rPr lang="en-US" dirty="0" err="1"/>
              <a:t>Peelen</a:t>
            </a:r>
            <a:r>
              <a:rPr lang="en-US" dirty="0"/>
              <a:t>, E. and </a:t>
            </a:r>
            <a:r>
              <a:rPr lang="en-US" dirty="0" err="1"/>
              <a:t>Beltman</a:t>
            </a:r>
            <a:r>
              <a:rPr lang="en-US" dirty="0"/>
              <a:t>, R., 2013. </a:t>
            </a:r>
            <a:r>
              <a:rPr lang="en-US" i="1" dirty="0"/>
              <a:t>Customer relationship management</a:t>
            </a:r>
            <a:r>
              <a:rPr lang="en-US" dirty="0"/>
              <a:t>. Harlow: Pearson Education</a:t>
            </a:r>
            <a:r>
              <a:rPr lang="en-US" dirty="0" smtClean="0"/>
              <a:t>.</a:t>
            </a:r>
          </a:p>
          <a:p>
            <a:pPr marL="457200" indent="-457200">
              <a:buFont typeface="+mj-lt"/>
              <a:buAutoNum type="arabicPeriod"/>
            </a:pPr>
            <a:r>
              <a:rPr lang="en-US" dirty="0"/>
              <a:t>Young, T., 2006. </a:t>
            </a:r>
            <a:r>
              <a:rPr lang="en-US" i="1" dirty="0"/>
              <a:t>Successful project management</a:t>
            </a:r>
            <a:r>
              <a:rPr lang="en-US" dirty="0"/>
              <a:t>. 2nd ed. London: </a:t>
            </a:r>
            <a:r>
              <a:rPr lang="en-US" dirty="0" err="1"/>
              <a:t>Kogan</a:t>
            </a:r>
            <a:r>
              <a:rPr lang="en-US" dirty="0"/>
              <a:t> Page Ltd., pp.1-10</a:t>
            </a:r>
            <a:r>
              <a:rPr lang="en-US" dirty="0" smtClean="0"/>
              <a:t>.</a:t>
            </a:r>
          </a:p>
          <a:p>
            <a:pPr marL="457200" indent="-457200">
              <a:buFont typeface="+mj-lt"/>
              <a:buAutoNum type="arabicPeriod"/>
            </a:pPr>
            <a:r>
              <a:rPr lang="en-US" dirty="0" err="1"/>
              <a:t>Hamidianpour</a:t>
            </a:r>
            <a:r>
              <a:rPr lang="en-US" dirty="0"/>
              <a:t>, F. and </a:t>
            </a:r>
            <a:r>
              <a:rPr lang="en-US" dirty="0" err="1"/>
              <a:t>Nafchi</a:t>
            </a:r>
            <a:r>
              <a:rPr lang="en-US" dirty="0"/>
              <a:t>, S., 2014. Hotel Guests’ Loyalty and the Effects of Relationship Quality: The Case of Four and Five Star Hotels in Shiraz. </a:t>
            </a:r>
            <a:r>
              <a:rPr lang="en-US" i="1" dirty="0"/>
              <a:t>Asia. Jour. Rese. </a:t>
            </a:r>
            <a:r>
              <a:rPr lang="en-US" i="1" dirty="0" err="1"/>
              <a:t>Busi</a:t>
            </a:r>
            <a:r>
              <a:rPr lang="en-US" i="1" dirty="0"/>
              <a:t>. Econ. and </a:t>
            </a:r>
            <a:r>
              <a:rPr lang="en-US" i="1" dirty="0" err="1"/>
              <a:t>Manag</a:t>
            </a:r>
            <a:r>
              <a:rPr lang="en-US" i="1" dirty="0"/>
              <a:t>.</a:t>
            </a:r>
            <a:r>
              <a:rPr lang="en-US" dirty="0"/>
              <a:t>, 4(9), p.184</a:t>
            </a:r>
            <a:r>
              <a:rPr lang="en-US" dirty="0" smtClean="0"/>
              <a:t>.</a:t>
            </a:r>
          </a:p>
          <a:p>
            <a:pPr marL="457200" indent="-457200">
              <a:buFont typeface="+mj-lt"/>
              <a:buAutoNum type="arabicPeriod"/>
            </a:pPr>
            <a:r>
              <a:rPr lang="en-US" dirty="0"/>
              <a:t>Jung, T., </a:t>
            </a:r>
            <a:r>
              <a:rPr lang="en-US" dirty="0" err="1"/>
              <a:t>Ineson</a:t>
            </a:r>
            <a:r>
              <a:rPr lang="en-US" dirty="0"/>
              <a:t>, E. and Green, E., 2013. Online social networking: Relationship marketing in UK hotels. </a:t>
            </a:r>
            <a:r>
              <a:rPr lang="en-US" i="1" dirty="0"/>
              <a:t>Journal of Marketing Management</a:t>
            </a:r>
            <a:r>
              <a:rPr lang="en-US" dirty="0"/>
              <a:t>, 29(3-4), pp.393-420</a:t>
            </a:r>
            <a:r>
              <a:rPr lang="en-US" dirty="0" smtClean="0"/>
              <a:t>.</a:t>
            </a:r>
          </a:p>
          <a:p>
            <a:pPr marL="457200" indent="-457200">
              <a:buFont typeface="+mj-lt"/>
              <a:buAutoNum type="arabicPeriod"/>
            </a:pPr>
            <a:r>
              <a:rPr lang="en-US" dirty="0"/>
              <a:t>Kim, H. and Kim, W., 2005. The relationship between brand equity and firms’ performance in luxury hotels and chain restaurants. </a:t>
            </a:r>
            <a:r>
              <a:rPr lang="en-US" i="1" dirty="0"/>
              <a:t>Tourism Management</a:t>
            </a:r>
            <a:r>
              <a:rPr lang="en-US" dirty="0"/>
              <a:t>, 26(4), pp.549-560</a:t>
            </a:r>
            <a:r>
              <a:rPr lang="en-US" dirty="0" smtClean="0"/>
              <a:t>.</a:t>
            </a:r>
          </a:p>
          <a:p>
            <a:pPr marL="457200" indent="-457200">
              <a:buFont typeface="+mj-lt"/>
              <a:buAutoNum type="arabicPeriod"/>
            </a:pPr>
            <a:r>
              <a:rPr lang="en-US" dirty="0"/>
              <a:t>So, K., King, C., Sparks, B. and Wang, Y., 2013. The influence of customer brand identification on hotel brand evaluation and loyalty development. </a:t>
            </a:r>
            <a:r>
              <a:rPr lang="en-US" i="1" dirty="0"/>
              <a:t>International Journal of Hospitality Management</a:t>
            </a:r>
            <a:r>
              <a:rPr lang="en-US" dirty="0"/>
              <a:t>, 34, pp.31-41</a:t>
            </a:r>
            <a:r>
              <a:rPr lang="en-US" dirty="0" smtClean="0"/>
              <a:t>.</a:t>
            </a:r>
          </a:p>
          <a:p>
            <a:pPr marL="457200" indent="-457200">
              <a:buFont typeface="+mj-lt"/>
              <a:buAutoNum type="arabicPeriod"/>
            </a:pPr>
            <a:r>
              <a:rPr lang="en-US" dirty="0" err="1"/>
              <a:t>Borsay</a:t>
            </a:r>
            <a:r>
              <a:rPr lang="en-US" dirty="0"/>
              <a:t>, P. and Heal, F., 2021. Hospitality in Early Year. </a:t>
            </a:r>
            <a:r>
              <a:rPr lang="en-US" i="1" dirty="0"/>
              <a:t>The travel and hotel industries' History Review</a:t>
            </a:r>
            <a:r>
              <a:rPr lang="en-US" dirty="0"/>
              <a:t>, 44(3), p.532</a:t>
            </a:r>
            <a:r>
              <a:rPr lang="en-US" dirty="0" smtClean="0"/>
              <a:t>.</a:t>
            </a:r>
          </a:p>
          <a:p>
            <a:pPr marL="457200" indent="-457200">
              <a:buFont typeface="+mj-lt"/>
              <a:buAutoNum type="arabicPeriod"/>
            </a:pPr>
            <a:r>
              <a:rPr lang="en-US" dirty="0"/>
              <a:t>Freeland, E. and </a:t>
            </a:r>
            <a:r>
              <a:rPr lang="en-US" dirty="0" err="1"/>
              <a:t>Carnicom</a:t>
            </a:r>
            <a:r>
              <a:rPr lang="en-US" dirty="0"/>
              <a:t>, C., 2021. </a:t>
            </a:r>
            <a:r>
              <a:rPr lang="en-US" i="1" dirty="0"/>
              <a:t>The Lockdown Effect on Hotel industries' economy</a:t>
            </a:r>
            <a:r>
              <a:rPr lang="en-US" dirty="0"/>
              <a:t>. 9th ed. Port Townsend WA: Feral House</a:t>
            </a:r>
            <a:r>
              <a:rPr lang="en-US" dirty="0" smtClean="0"/>
              <a:t>.</a:t>
            </a:r>
          </a:p>
          <a:p>
            <a:pPr marL="457200" indent="-457200">
              <a:buFont typeface="+mj-lt"/>
              <a:buAutoNum type="arabicPeriod"/>
            </a:pPr>
            <a:r>
              <a:rPr lang="en-US" dirty="0" err="1"/>
              <a:t>Jayawardena</a:t>
            </a:r>
            <a:r>
              <a:rPr lang="en-US" dirty="0"/>
              <a:t>, C., 2022. The hospitality and tourism industry in worldwide. </a:t>
            </a:r>
            <a:r>
              <a:rPr lang="en-US" i="1" dirty="0"/>
              <a:t>Worldwide Hospitality and Tourism Themes</a:t>
            </a:r>
            <a:r>
              <a:rPr lang="en-US" dirty="0"/>
              <a:t>, 9(4), pp.471-485.</a:t>
            </a:r>
            <a:endParaRPr lang="en-US" dirty="0" smtClean="0"/>
          </a:p>
          <a:p>
            <a:pPr marL="457200" indent="-457200">
              <a:buFont typeface="+mj-lt"/>
              <a:buAutoNum type="arabicPeriod"/>
            </a:pPr>
            <a:endParaRPr lang="en-US" dirty="0"/>
          </a:p>
        </p:txBody>
      </p:sp>
    </p:spTree>
    <p:extLst>
      <p:ext uri="{BB962C8B-B14F-4D97-AF65-F5344CB8AC3E}">
        <p14:creationId xmlns:p14="http://schemas.microsoft.com/office/powerpoint/2010/main" val="253224955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86</TotalTime>
  <Words>1611</Words>
  <Application>Microsoft Office PowerPoint</Application>
  <PresentationFormat>Custom</PresentationFormat>
  <Paragraphs>103</Paragraphs>
  <Slides>9</Slides>
  <Notes>7</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Organic</vt:lpstr>
      <vt:lpstr>Student Name: Cristian Rogoz Student ID: 2220458 Module: Hospitality and Guest Services (BMIH4003) Lecturer’s name: Luciana Suardi</vt:lpstr>
      <vt:lpstr>Table of contents </vt:lpstr>
      <vt:lpstr>Introduction</vt:lpstr>
      <vt:lpstr>Main Consumers</vt:lpstr>
      <vt:lpstr>Nature, scope and role of the guest services and facilities </vt:lpstr>
      <vt:lpstr>Role and function of guest services </vt:lpstr>
      <vt:lpstr>Importance of hospitality and how hotels meet/exceed guest expectations</vt:lpstr>
      <vt:lpstr>Conclusion</vt:lpstr>
      <vt:lpstr>References </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Cristi Rogoz</cp:lastModifiedBy>
  <cp:revision>8</cp:revision>
  <dcterms:created xsi:type="dcterms:W3CDTF">2023-05-12T04:34:12Z</dcterms:created>
  <dcterms:modified xsi:type="dcterms:W3CDTF">2023-05-23T08:21:34Z</dcterms:modified>
</cp:coreProperties>
</file>