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81" r:id="rId1"/>
  </p:sldMasterIdLst>
  <p:notesMasterIdLst>
    <p:notesMasterId r:id="rId23"/>
  </p:notesMasterIdLst>
  <p:sldIdLst>
    <p:sldId id="256" r:id="rId2"/>
    <p:sldId id="258" r:id="rId3"/>
    <p:sldId id="257" r:id="rId4"/>
    <p:sldId id="259" r:id="rId5"/>
    <p:sldId id="260" r:id="rId6"/>
    <p:sldId id="262" r:id="rId7"/>
    <p:sldId id="263" r:id="rId8"/>
    <p:sldId id="264" r:id="rId9"/>
    <p:sldId id="267" r:id="rId10"/>
    <p:sldId id="265" r:id="rId11"/>
    <p:sldId id="266" r:id="rId12"/>
    <p:sldId id="268" r:id="rId13"/>
    <p:sldId id="269" r:id="rId14"/>
    <p:sldId id="270" r:id="rId15"/>
    <p:sldId id="271" r:id="rId16"/>
    <p:sldId id="272" r:id="rId17"/>
    <p:sldId id="274" r:id="rId18"/>
    <p:sldId id="275" r:id="rId19"/>
    <p:sldId id="273"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99"/>
    <p:restoredTop sz="94667"/>
  </p:normalViewPr>
  <p:slideViewPr>
    <p:cSldViewPr snapToGrid="0" snapToObjects="1">
      <p:cViewPr varScale="1">
        <p:scale>
          <a:sx n="104" d="100"/>
          <a:sy n="104" d="100"/>
        </p:scale>
        <p:origin x="240" y="20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122485-3AAF-FB4F-9B07-3A9815C667FE}" type="datetimeFigureOut">
              <a:rPr lang="en-US" smtClean="0"/>
              <a:t>2/19/19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ABEAEE-1A20-2F46-BB9A-017EE8E1FA8C}" type="slidenum">
              <a:rPr lang="en-US" smtClean="0"/>
              <a:t>‹#›</a:t>
            </a:fld>
            <a:endParaRPr lang="en-US"/>
          </a:p>
        </p:txBody>
      </p:sp>
    </p:spTree>
    <p:extLst>
      <p:ext uri="{BB962C8B-B14F-4D97-AF65-F5344CB8AC3E}">
        <p14:creationId xmlns:p14="http://schemas.microsoft.com/office/powerpoint/2010/main" val="730090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59DB306-698E-CB44-B46F-51FD7C9A9D64}"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9DB306-698E-CB44-B46F-51FD7C9A9D64}"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59DB306-698E-CB44-B46F-51FD7C9A9D64}"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59DB306-698E-CB44-B46F-51FD7C9A9D64}" type="datetimeFigureOut">
              <a:rPr lang="en-US" smtClean="0"/>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59DB306-698E-CB44-B46F-51FD7C9A9D64}" type="datetimeFigureOut">
              <a:rPr lang="en-US" smtClean="0"/>
              <a:t>2/19/19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59DB306-698E-CB44-B46F-51FD7C9A9D64}" type="datetimeFigureOut">
              <a:rPr lang="en-US" smtClean="0"/>
              <a:t>2/19/19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9DB306-698E-CB44-B46F-51FD7C9A9D64}" type="datetimeFigureOut">
              <a:rPr lang="en-US" smtClean="0"/>
              <a:t>2/19/19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9DB306-698E-CB44-B46F-51FD7C9A9D64}" type="datetimeFigureOut">
              <a:rPr lang="en-US" smtClean="0"/>
              <a:t>2/19/19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59DB306-698E-CB44-B46F-51FD7C9A9D64}" type="datetimeFigureOut">
              <a:rPr lang="en-US" smtClean="0"/>
              <a:t>2/19/19</a:t>
            </a:fld>
            <a:endParaRPr lang="en-US"/>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9DB306-698E-CB44-B46F-51FD7C9A9D64}"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59DB306-698E-CB44-B46F-51FD7C9A9D64}" type="datetimeFigureOut">
              <a:rPr lang="en-US" smtClean="0"/>
              <a:t>2/19/19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8689FA-FF93-CC45-B5A8-18C66AE7E6C6}"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9DB306-698E-CB44-B46F-51FD7C9A9D64}" type="datetimeFigureOut">
              <a:rPr lang="en-US" smtClean="0"/>
              <a:t>2/19/19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8689FA-FF93-CC45-B5A8-18C66AE7E6C6}" type="slidenum">
              <a:rPr lang="en-US" smtClean="0"/>
              <a:t>‹#›</a:t>
            </a:fld>
            <a:endParaRPr lang="en-US"/>
          </a:p>
        </p:txBody>
      </p:sp>
    </p:spTree>
    <p:extLst>
      <p:ext uri="{BB962C8B-B14F-4D97-AF65-F5344CB8AC3E}">
        <p14:creationId xmlns:p14="http://schemas.microsoft.com/office/powerpoint/2010/main" val="658944755"/>
      </p:ext>
    </p:extLst>
  </p:cSld>
  <p:clrMap bg1="lt1" tx1="dk1" bg2="lt2" tx2="dk2" accent1="accent1" accent2="accent2" accent3="accent3" accent4="accent4" accent5="accent5" accent6="accent6" hlink="hlink" folHlink="folHlink"/>
  <p:sldLayoutIdLst>
    <p:sldLayoutId id="2147484182" r:id="rId1"/>
    <p:sldLayoutId id="2147484183" r:id="rId2"/>
    <p:sldLayoutId id="2147484184" r:id="rId3"/>
    <p:sldLayoutId id="2147484185" r:id="rId4"/>
    <p:sldLayoutId id="2147484186" r:id="rId5"/>
    <p:sldLayoutId id="2147484187" r:id="rId6"/>
    <p:sldLayoutId id="2147484188" r:id="rId7"/>
    <p:sldLayoutId id="2147484189" r:id="rId8"/>
    <p:sldLayoutId id="2147484190" r:id="rId9"/>
    <p:sldLayoutId id="2147484191" r:id="rId10"/>
    <p:sldLayoutId id="21474841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 Id="rId3" Type="http://schemas.openxmlformats.org/officeDocument/2006/relationships/image" Target="../media/image4.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 Id="rId3" Type="http://schemas.openxmlformats.org/officeDocument/2006/relationships/image" Target="../media/image6.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tiff"/><Relationship Id="rId3" Type="http://schemas.openxmlformats.org/officeDocument/2006/relationships/image" Target="../media/image13.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4.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 Id="rId3" Type="http://schemas.openxmlformats.org/officeDocument/2006/relationships/image" Target="../media/image17.tiff"/></Relationships>
</file>

<file path=ppt/slides/_rels/slide14.xml.rels><?xml version="1.0" encoding="UTF-8" standalone="yes"?>
<Relationships xmlns="http://schemas.openxmlformats.org/package/2006/relationships"><Relationship Id="rId3" Type="http://schemas.openxmlformats.org/officeDocument/2006/relationships/image" Target="../media/image19.tiff"/><Relationship Id="rId4" Type="http://schemas.openxmlformats.org/officeDocument/2006/relationships/image" Target="../media/image20.jpeg"/><Relationship Id="rId1" Type="http://schemas.openxmlformats.org/officeDocument/2006/relationships/slideLayout" Target="../slideLayouts/slideLayout7.xml"/><Relationship Id="rId2" Type="http://schemas.openxmlformats.org/officeDocument/2006/relationships/image" Target="../media/image18.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1.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youtu.be/vdIk9ysWJXQ"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 Id="rId3" Type="http://schemas.openxmlformats.org/officeDocument/2006/relationships/image" Target="../media/image25.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gov.wales/docs/dcells/publications/150225-successful-futures-en.pdf" TargetMode="External"/><Relationship Id="rId4" Type="http://schemas.openxmlformats.org/officeDocument/2006/relationships/hyperlink" Target="https://gov.wales/docs/desh/publications/160425positive-planning-implementation-plan-december-2015-en.pdf" TargetMode="External"/><Relationship Id="rId5" Type="http://schemas.openxmlformats.org/officeDocument/2006/relationships/hyperlink" Target="https://dera.ioe.ac.uk/4817/7/pri_excel_enjoy_strat_Redacted.pdf" TargetMode="External"/><Relationship Id="rId1" Type="http://schemas.openxmlformats.org/officeDocument/2006/relationships/slideLayout" Target="../slideLayouts/slideLayout7.xml"/><Relationship Id="rId2" Type="http://schemas.openxmlformats.org/officeDocument/2006/relationships/hyperlink" Target="https://curriculum.gov.mt/en/Assessment/Assessment-for-Learning/Documents/What_is_AF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088992"/>
          </a:xfrm>
        </p:spPr>
        <p:txBody>
          <a:bodyPr>
            <a:normAutofit/>
          </a:bodyPr>
          <a:lstStyle/>
          <a:p>
            <a:r>
              <a:rPr lang="en-US" dirty="0" smtClean="0"/>
              <a:t>Assessment for Learnin</a:t>
            </a:r>
            <a:r>
              <a:rPr lang="en-US" dirty="0"/>
              <a:t>g</a:t>
            </a:r>
          </a:p>
        </p:txBody>
      </p:sp>
      <p:sp>
        <p:nvSpPr>
          <p:cNvPr id="3" name="Subtitle 2"/>
          <p:cNvSpPr>
            <a:spLocks noGrp="1"/>
          </p:cNvSpPr>
          <p:nvPr>
            <p:ph type="subTitle" idx="1"/>
          </p:nvPr>
        </p:nvSpPr>
        <p:spPr>
          <a:xfrm>
            <a:off x="1524000" y="2332653"/>
            <a:ext cx="9144000" cy="2925147"/>
          </a:xfrm>
        </p:spPr>
        <p:txBody>
          <a:bodyPr/>
          <a:lstStyle/>
          <a:p>
            <a:endParaRPr lang="en-US" dirty="0"/>
          </a:p>
        </p:txBody>
      </p:sp>
      <p:pic>
        <p:nvPicPr>
          <p:cNvPr id="5" name="Picture 4"/>
          <p:cNvPicPr>
            <a:picLocks noChangeAspect="1"/>
          </p:cNvPicPr>
          <p:nvPr/>
        </p:nvPicPr>
        <p:blipFill>
          <a:blip r:embed="rId2"/>
          <a:stretch>
            <a:fillRect/>
          </a:stretch>
        </p:blipFill>
        <p:spPr>
          <a:xfrm>
            <a:off x="2032000" y="2332653"/>
            <a:ext cx="8128000" cy="2925148"/>
          </a:xfrm>
          <a:prstGeom prst="rect">
            <a:avLst/>
          </a:prstGeom>
        </p:spPr>
      </p:pic>
      <p:sp>
        <p:nvSpPr>
          <p:cNvPr id="4" name="TextBox 3"/>
          <p:cNvSpPr txBox="1"/>
          <p:nvPr/>
        </p:nvSpPr>
        <p:spPr>
          <a:xfrm>
            <a:off x="6820930" y="6487297"/>
            <a:ext cx="5263977" cy="369332"/>
          </a:xfrm>
          <a:prstGeom prst="rect">
            <a:avLst/>
          </a:prstGeom>
          <a:noFill/>
        </p:spPr>
        <p:txBody>
          <a:bodyPr wrap="square" rtlCol="0">
            <a:spAutoFit/>
          </a:bodyPr>
          <a:lstStyle/>
          <a:p>
            <a:r>
              <a:rPr lang="en-US" dirty="0" smtClean="0"/>
              <a:t>Assessment </a:t>
            </a:r>
            <a:r>
              <a:rPr lang="en-US" dirty="0"/>
              <a:t>C</a:t>
            </a:r>
            <a:r>
              <a:rPr lang="en-US" dirty="0" smtClean="0"/>
              <a:t>o-</a:t>
            </a:r>
            <a:r>
              <a:rPr lang="en-US" dirty="0" err="1" smtClean="0"/>
              <a:t>ordinator</a:t>
            </a:r>
            <a:r>
              <a:rPr lang="en-US" dirty="0" smtClean="0"/>
              <a:t>  -  </a:t>
            </a:r>
            <a:r>
              <a:rPr lang="en-US" dirty="0" err="1" smtClean="0"/>
              <a:t>Mrs</a:t>
            </a:r>
            <a:r>
              <a:rPr lang="en-US" dirty="0" smtClean="0"/>
              <a:t> Lisa Francis Williams</a:t>
            </a:r>
            <a:endParaRPr lang="en-US" dirty="0"/>
          </a:p>
        </p:txBody>
      </p:sp>
    </p:spTree>
    <p:extLst>
      <p:ext uri="{BB962C8B-B14F-4D97-AF65-F5344CB8AC3E}">
        <p14:creationId xmlns:p14="http://schemas.microsoft.com/office/powerpoint/2010/main" val="8537490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092200"/>
          </a:xfrm>
        </p:spPr>
        <p:txBody>
          <a:bodyPr/>
          <a:lstStyle/>
          <a:p>
            <a:r>
              <a:rPr lang="en-US" dirty="0" smtClean="0"/>
              <a:t>                          </a:t>
            </a:r>
            <a:r>
              <a:rPr lang="en-US" b="1" u="sng" dirty="0" smtClean="0"/>
              <a:t>Learning Objectives</a:t>
            </a:r>
            <a:endParaRPr lang="en-US" b="1" u="sng" dirty="0"/>
          </a:p>
        </p:txBody>
      </p:sp>
      <p:sp>
        <p:nvSpPr>
          <p:cNvPr id="5" name="Rectangle 4"/>
          <p:cNvSpPr/>
          <p:nvPr/>
        </p:nvSpPr>
        <p:spPr>
          <a:xfrm>
            <a:off x="1136822" y="1915297"/>
            <a:ext cx="10070757" cy="4154984"/>
          </a:xfrm>
          <a:prstGeom prst="rect">
            <a:avLst/>
          </a:prstGeom>
        </p:spPr>
        <p:txBody>
          <a:bodyPr wrap="square">
            <a:spAutoFit/>
          </a:bodyPr>
          <a:lstStyle/>
          <a:p>
            <a:pPr marL="285750" indent="-285750">
              <a:buFont typeface="Arial" charset="0"/>
              <a:buChar char="•"/>
            </a:pPr>
            <a:r>
              <a:rPr lang="en-US" sz="2400" dirty="0" smtClean="0"/>
              <a:t>What is Assessment for Learning?</a:t>
            </a:r>
          </a:p>
          <a:p>
            <a:pPr marL="285750" indent="-285750">
              <a:buFont typeface="Arial" charset="0"/>
              <a:buChar char="•"/>
            </a:pPr>
            <a:endParaRPr lang="en-US" sz="2400" dirty="0" smtClean="0"/>
          </a:p>
          <a:p>
            <a:pPr marL="285750" indent="-285750">
              <a:buFont typeface="Arial" charset="0"/>
              <a:buChar char="•"/>
            </a:pPr>
            <a:r>
              <a:rPr lang="en-US" sz="2400" dirty="0" smtClean="0"/>
              <a:t>Why introduce Assessment for learning?</a:t>
            </a:r>
          </a:p>
          <a:p>
            <a:pPr marL="285750" indent="-285750">
              <a:buFont typeface="Arial" charset="0"/>
              <a:buChar char="•"/>
            </a:pPr>
            <a:endParaRPr lang="en-US" sz="2400" dirty="0" smtClean="0"/>
          </a:p>
          <a:p>
            <a:pPr marL="285750" indent="-285750">
              <a:buFont typeface="Arial" charset="0"/>
              <a:buChar char="•"/>
            </a:pPr>
            <a:r>
              <a:rPr lang="en-US" sz="2400" dirty="0" smtClean="0"/>
              <a:t>Understand the main principles and practices of Assessment for Learning.</a:t>
            </a:r>
          </a:p>
          <a:p>
            <a:pPr marL="285750" indent="-285750">
              <a:buFont typeface="Arial" charset="0"/>
              <a:buChar char="•"/>
            </a:pPr>
            <a:endParaRPr lang="en-US" sz="2400" dirty="0" smtClean="0"/>
          </a:p>
          <a:p>
            <a:pPr marL="285750" indent="-285750">
              <a:buFont typeface="Arial" charset="0"/>
              <a:buChar char="•"/>
            </a:pPr>
            <a:r>
              <a:rPr lang="en-US" sz="2400" dirty="0" smtClean="0"/>
              <a:t>Introduce the main key strategies within the Assessment for learning framework.</a:t>
            </a:r>
          </a:p>
          <a:p>
            <a:pPr marL="285750" indent="-285750">
              <a:buFont typeface="Arial" charset="0"/>
              <a:buChar char="•"/>
            </a:pPr>
            <a:endParaRPr lang="en-US" sz="2400" dirty="0" smtClean="0"/>
          </a:p>
          <a:p>
            <a:pPr marL="285750" indent="-285750">
              <a:buFont typeface="Arial" charset="0"/>
              <a:buChar char="•"/>
            </a:pPr>
            <a:r>
              <a:rPr lang="en-US" sz="2400" dirty="0" smtClean="0"/>
              <a:t>Provide a clear in-depth outlook of the benefits and the effectiveness Assessment </a:t>
            </a:r>
            <a:r>
              <a:rPr lang="en-US" sz="2400" dirty="0"/>
              <a:t>for Learning will have </a:t>
            </a:r>
            <a:r>
              <a:rPr lang="en-US" sz="2400" dirty="0" smtClean="0"/>
              <a:t>on </a:t>
            </a:r>
            <a:r>
              <a:rPr lang="en-US" sz="2400" dirty="0"/>
              <a:t>teaching and learning</a:t>
            </a:r>
            <a:r>
              <a:rPr lang="en-US" sz="2400" dirty="0" smtClean="0"/>
              <a:t>. </a:t>
            </a:r>
            <a:endParaRPr lang="en-US" sz="2400" dirty="0"/>
          </a:p>
        </p:txBody>
      </p:sp>
      <p:pic>
        <p:nvPicPr>
          <p:cNvPr id="3" name="Picture 2"/>
          <p:cNvPicPr>
            <a:picLocks noChangeAspect="1"/>
          </p:cNvPicPr>
          <p:nvPr/>
        </p:nvPicPr>
        <p:blipFill>
          <a:blip r:embed="rId2"/>
          <a:stretch>
            <a:fillRect/>
          </a:stretch>
        </p:blipFill>
        <p:spPr>
          <a:xfrm>
            <a:off x="8738630" y="165100"/>
            <a:ext cx="2857500" cy="2857500"/>
          </a:xfrm>
          <a:prstGeom prst="rect">
            <a:avLst/>
          </a:prstGeom>
        </p:spPr>
      </p:pic>
    </p:spTree>
    <p:extLst>
      <p:ext uri="{BB962C8B-B14F-4D97-AF65-F5344CB8AC3E}">
        <p14:creationId xmlns:p14="http://schemas.microsoft.com/office/powerpoint/2010/main" val="6816924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A9F529C3-C941-49FD-8C67-82F134F64B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 xmlns:a16="http://schemas.microsoft.com/office/drawing/2014/main" id="{20586029-32A0-47E5-9AEC-AE3ABA6B94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643467" y="2336964"/>
            <a:ext cx="5294716" cy="2184070"/>
          </a:xfrm>
          <a:prstGeom prst="rect">
            <a:avLst/>
          </a:prstGeom>
        </p:spPr>
      </p:pic>
      <p:cxnSp>
        <p:nvCxnSpPr>
          <p:cNvPr id="22" name="Straight Connector 21">
            <a:extLst>
              <a:ext uri="{FF2B5EF4-FFF2-40B4-BE49-F238E27FC236}">
                <a16:creationId xmlns="" xmlns:a16="http://schemas.microsoft.com/office/drawing/2014/main" id="{8C730EAB-A532-4295-A302-FB4B90DB9F5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rotWithShape="1">
          <a:blip r:embed="rId3"/>
          <a:srcRect t="5267" b="19733"/>
          <a:stretch/>
        </p:blipFill>
        <p:spPr>
          <a:xfrm>
            <a:off x="6253817" y="1939861"/>
            <a:ext cx="5294715" cy="2978277"/>
          </a:xfrm>
          <a:prstGeom prst="rect">
            <a:avLst/>
          </a:prstGeom>
        </p:spPr>
      </p:pic>
    </p:spTree>
    <p:extLst>
      <p:ext uri="{BB962C8B-B14F-4D97-AF65-F5344CB8AC3E}">
        <p14:creationId xmlns:p14="http://schemas.microsoft.com/office/powerpoint/2010/main" val="36762087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 xmlns:a16="http://schemas.microsoft.com/office/drawing/2014/main" id="{AFA67CD3-AB4E-4A7A-BEB8-53C445D8C44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 xmlns:a16="http://schemas.microsoft.com/office/drawing/2014/main" id="{07CF545F-9C2E-4446-97CD-AD92990C2B68}"/>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8" name="Title 7"/>
          <p:cNvSpPr>
            <a:spLocks noGrp="1"/>
          </p:cNvSpPr>
          <p:nvPr>
            <p:ph type="ctrTitle"/>
          </p:nvPr>
        </p:nvSpPr>
        <p:spPr>
          <a:xfrm>
            <a:off x="6090176" y="170602"/>
            <a:ext cx="4977976" cy="1454051"/>
          </a:xfrm>
        </p:spPr>
        <p:txBody>
          <a:bodyPr vert="horz" lIns="91440" tIns="45720" rIns="91440" bIns="45720" rtlCol="0" anchor="ctr">
            <a:normAutofit/>
          </a:bodyPr>
          <a:lstStyle/>
          <a:p>
            <a:pPr algn="l"/>
            <a:r>
              <a:rPr lang="en-US" sz="4400" b="1" u="sng" kern="1200">
                <a:solidFill>
                  <a:srgbClr val="000000"/>
                </a:solidFill>
                <a:latin typeface="+mj-lt"/>
                <a:ea typeface="+mj-ea"/>
                <a:cs typeface="+mj-cs"/>
              </a:rPr>
              <a:t>What is Assessment for learning?</a:t>
            </a:r>
          </a:p>
        </p:txBody>
      </p:sp>
      <p:sp>
        <p:nvSpPr>
          <p:cNvPr id="17" name="Freeform 62">
            <a:extLst>
              <a:ext uri="{FF2B5EF4-FFF2-40B4-BE49-F238E27FC236}">
                <a16:creationId xmlns="" xmlns:a16="http://schemas.microsoft.com/office/drawing/2014/main" id="{339C8D78-A644-462F-B674-F440635E53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3"/>
          <a:stretch>
            <a:fillRect/>
          </a:stretch>
        </p:blipFill>
        <p:spPr>
          <a:xfrm>
            <a:off x="429349" y="2063842"/>
            <a:ext cx="3661831" cy="2750515"/>
          </a:xfrm>
          <a:prstGeom prst="rect">
            <a:avLst/>
          </a:prstGeom>
        </p:spPr>
      </p:pic>
      <p:sp>
        <p:nvSpPr>
          <p:cNvPr id="7" name="Subtitle 6"/>
          <p:cNvSpPr>
            <a:spLocks noGrp="1"/>
          </p:cNvSpPr>
          <p:nvPr>
            <p:ph type="subTitle" idx="1"/>
          </p:nvPr>
        </p:nvSpPr>
        <p:spPr>
          <a:xfrm>
            <a:off x="6090574" y="2421682"/>
            <a:ext cx="4977578" cy="3639289"/>
          </a:xfrm>
        </p:spPr>
        <p:txBody>
          <a:bodyPr vert="horz" lIns="91440" tIns="45720" rIns="91440" bIns="45720" rtlCol="0" anchor="ctr">
            <a:noAutofit/>
          </a:bodyPr>
          <a:lstStyle/>
          <a:p>
            <a:pPr marL="342900" indent="-228600" algn="l">
              <a:buFont typeface="Arial" panose="020B0604020202020204" pitchFamily="34" charset="0"/>
              <a:buChar char="•"/>
            </a:pPr>
            <a:endParaRPr lang="en-US" sz="1800" dirty="0">
              <a:solidFill>
                <a:srgbClr val="000000"/>
              </a:solidFill>
            </a:endParaRPr>
          </a:p>
          <a:p>
            <a:pPr marL="342900" indent="-228600" algn="l">
              <a:buFont typeface="Arial" panose="020B0604020202020204" pitchFamily="34" charset="0"/>
              <a:buChar char="•"/>
            </a:pPr>
            <a:r>
              <a:rPr lang="en-US" sz="1800" dirty="0">
                <a:solidFill>
                  <a:srgbClr val="000000"/>
                </a:solidFill>
              </a:rPr>
              <a:t>Often referred to as formative assessment. </a:t>
            </a:r>
          </a:p>
          <a:p>
            <a:pPr marL="342900" indent="-228600" algn="l">
              <a:buFont typeface="Arial" panose="020B0604020202020204" pitchFamily="34" charset="0"/>
              <a:buChar char="•"/>
            </a:pPr>
            <a:r>
              <a:rPr lang="en-US" sz="1800" dirty="0">
                <a:solidFill>
                  <a:srgbClr val="000000"/>
                </a:solidFill>
              </a:rPr>
              <a:t>It is on- going, fluid and constant.</a:t>
            </a:r>
          </a:p>
          <a:p>
            <a:pPr marL="342900" indent="-228600" algn="l">
              <a:buFont typeface="Arial" panose="020B0604020202020204" pitchFamily="34" charset="0"/>
              <a:buChar char="•"/>
            </a:pPr>
            <a:r>
              <a:rPr lang="en-US" sz="1800" dirty="0">
                <a:solidFill>
                  <a:srgbClr val="000000"/>
                </a:solidFill>
              </a:rPr>
              <a:t>AFL purpose is to support and facilitate learning effectively. </a:t>
            </a:r>
          </a:p>
          <a:p>
            <a:pPr marL="342900" indent="-228600" algn="l">
              <a:buFont typeface="Arial" panose="020B0604020202020204" pitchFamily="34" charset="0"/>
              <a:buChar char="•"/>
            </a:pPr>
            <a:r>
              <a:rPr lang="en-US" sz="1800" dirty="0">
                <a:solidFill>
                  <a:srgbClr val="000000"/>
                </a:solidFill>
              </a:rPr>
              <a:t>Measure the learners understanding, so that teaching can be adapted accordingly.</a:t>
            </a:r>
          </a:p>
          <a:p>
            <a:pPr marL="342900" indent="-228600" algn="l">
              <a:buFont typeface="Arial" panose="020B0604020202020204" pitchFamily="34" charset="0"/>
              <a:buChar char="•"/>
            </a:pPr>
            <a:r>
              <a:rPr lang="en-US" sz="1800" dirty="0">
                <a:solidFill>
                  <a:srgbClr val="000000"/>
                </a:solidFill>
              </a:rPr>
              <a:t>Has immediate impact, which will promote further learning.</a:t>
            </a:r>
          </a:p>
          <a:p>
            <a:pPr marL="342900" indent="-228600" algn="l">
              <a:buFont typeface="Arial" panose="020B0604020202020204" pitchFamily="34" charset="0"/>
              <a:buChar char="•"/>
            </a:pPr>
            <a:r>
              <a:rPr lang="en-US" sz="1800" dirty="0">
                <a:solidFill>
                  <a:srgbClr val="000000"/>
                </a:solidFill>
              </a:rPr>
              <a:t>AFL is an important part of the learning PROCESS.</a:t>
            </a:r>
          </a:p>
          <a:p>
            <a:pPr marL="342900" indent="-228600" algn="l">
              <a:buFont typeface="Arial" panose="020B0604020202020204" pitchFamily="34" charset="0"/>
              <a:buChar char="•"/>
            </a:pPr>
            <a:r>
              <a:rPr lang="en-US" sz="1800" dirty="0">
                <a:solidFill>
                  <a:srgbClr val="000000"/>
                </a:solidFill>
              </a:rPr>
              <a:t>AFL approach involves both the learner and the teacher.</a:t>
            </a:r>
          </a:p>
          <a:p>
            <a:pPr marL="342900" indent="-228600" algn="l">
              <a:buFont typeface="Arial" panose="020B0604020202020204" pitchFamily="34" charset="0"/>
              <a:buChar char="•"/>
            </a:pPr>
            <a:r>
              <a:rPr lang="en-US" sz="1800" dirty="0">
                <a:solidFill>
                  <a:srgbClr val="000000"/>
                </a:solidFill>
              </a:rPr>
              <a:t>Supports and empowers the learners to be in control of their own learning.</a:t>
            </a:r>
          </a:p>
          <a:p>
            <a:pPr marL="342900" indent="-228600" algn="l">
              <a:buFont typeface="Arial" panose="020B0604020202020204" pitchFamily="34" charset="0"/>
              <a:buChar char="•"/>
            </a:pPr>
            <a:endParaRPr lang="en-US" sz="1800" dirty="0">
              <a:solidFill>
                <a:srgbClr val="000000"/>
              </a:solidFill>
            </a:endParaRPr>
          </a:p>
        </p:txBody>
      </p:sp>
      <p:sp>
        <p:nvSpPr>
          <p:cNvPr id="3" name="TextBox 2"/>
          <p:cNvSpPr txBox="1"/>
          <p:nvPr/>
        </p:nvSpPr>
        <p:spPr>
          <a:xfrm>
            <a:off x="9860692" y="6490531"/>
            <a:ext cx="1630472" cy="369332"/>
          </a:xfrm>
          <a:prstGeom prst="rect">
            <a:avLst/>
          </a:prstGeom>
          <a:noFill/>
        </p:spPr>
        <p:txBody>
          <a:bodyPr wrap="square" rtlCol="0">
            <a:spAutoFit/>
          </a:bodyPr>
          <a:lstStyle/>
          <a:p>
            <a:r>
              <a:rPr lang="en-US" sz="1600" dirty="0" smtClean="0"/>
              <a:t>Gardner (2012</a:t>
            </a:r>
            <a:r>
              <a:rPr lang="en-US" dirty="0" smtClean="0"/>
              <a:t>)</a:t>
            </a:r>
            <a:endParaRPr lang="en-US" dirty="0"/>
          </a:p>
        </p:txBody>
      </p:sp>
    </p:spTree>
    <p:extLst>
      <p:ext uri="{BB962C8B-B14F-4D97-AF65-F5344CB8AC3E}">
        <p14:creationId xmlns:p14="http://schemas.microsoft.com/office/powerpoint/2010/main" val="420342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1978" y="667265"/>
            <a:ext cx="10873946" cy="5724644"/>
          </a:xfrm>
          <a:prstGeom prst="rect">
            <a:avLst/>
          </a:prstGeom>
          <a:noFill/>
        </p:spPr>
        <p:txBody>
          <a:bodyPr wrap="square" rtlCol="0">
            <a:spAutoFit/>
          </a:bodyPr>
          <a:lstStyle/>
          <a:p>
            <a:endParaRPr lang="en-US" dirty="0"/>
          </a:p>
          <a:p>
            <a:endParaRPr lang="en-US" dirty="0" smtClean="0"/>
          </a:p>
          <a:p>
            <a:endParaRPr lang="en-US" dirty="0"/>
          </a:p>
          <a:p>
            <a:r>
              <a:rPr lang="en-US" sz="2400" dirty="0" smtClean="0"/>
              <a:t>“assessment is integral to successful learning and the education process. The most important purpose of assessment is to inform learning and teaching. When used well, assessment encompasses several forms and techniques to inform and enhance learning and to enable learners to take great ownership of their own learning and development. It should be used as a powerful learning and teaching tool.”</a:t>
            </a:r>
          </a:p>
          <a:p>
            <a:endParaRPr lang="en-US" sz="2400" dirty="0"/>
          </a:p>
          <a:p>
            <a:endParaRPr lang="en-US" sz="2400" dirty="0" smtClean="0"/>
          </a:p>
          <a:p>
            <a:endParaRPr lang="en-US" sz="2400" dirty="0"/>
          </a:p>
          <a:p>
            <a:endParaRPr lang="en-US" sz="2400" dirty="0" smtClean="0"/>
          </a:p>
          <a:p>
            <a:endParaRPr lang="en-US" sz="2400" dirty="0"/>
          </a:p>
          <a:p>
            <a:endParaRPr lang="en-US" sz="2400" dirty="0" smtClean="0"/>
          </a:p>
          <a:p>
            <a:endParaRPr lang="en-US" sz="2400" dirty="0"/>
          </a:p>
          <a:p>
            <a:r>
              <a:rPr lang="en-US" sz="2400" dirty="0" smtClean="0"/>
              <a:t>                                                                               </a:t>
            </a:r>
            <a:r>
              <a:rPr lang="en-US" sz="1600" dirty="0" smtClean="0"/>
              <a:t>Welsh Government Implementation Plan (2015)</a:t>
            </a:r>
            <a:endParaRPr lang="en-US" sz="1600" dirty="0"/>
          </a:p>
        </p:txBody>
      </p:sp>
      <p:pic>
        <p:nvPicPr>
          <p:cNvPr id="2" name="Picture 1"/>
          <p:cNvPicPr>
            <a:picLocks noChangeAspect="1"/>
          </p:cNvPicPr>
          <p:nvPr/>
        </p:nvPicPr>
        <p:blipFill>
          <a:blip r:embed="rId2"/>
          <a:stretch>
            <a:fillRect/>
          </a:stretch>
        </p:blipFill>
        <p:spPr>
          <a:xfrm>
            <a:off x="939114" y="3595816"/>
            <a:ext cx="5048763" cy="2693774"/>
          </a:xfrm>
          <a:prstGeom prst="rect">
            <a:avLst/>
          </a:prstGeom>
        </p:spPr>
      </p:pic>
    </p:spTree>
    <p:extLst>
      <p:ext uri="{BB962C8B-B14F-4D97-AF65-F5344CB8AC3E}">
        <p14:creationId xmlns:p14="http://schemas.microsoft.com/office/powerpoint/2010/main" val="15203842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199"/>
          </a:xfrm>
        </p:spPr>
        <p:txBody>
          <a:bodyPr>
            <a:normAutofit fontScale="90000"/>
          </a:bodyPr>
          <a:lstStyle/>
          <a:p>
            <a:r>
              <a:rPr lang="en-US" dirty="0" smtClean="0"/>
              <a:t>      </a:t>
            </a:r>
            <a:r>
              <a:rPr lang="en-US" u="sng" dirty="0" smtClean="0"/>
              <a:t>Assessment for Learning: 10 </a:t>
            </a:r>
            <a:r>
              <a:rPr lang="en-US" i="1" u="sng" dirty="0" smtClean="0"/>
              <a:t>Principles</a:t>
            </a:r>
            <a:r>
              <a:rPr lang="en-US" i="1" dirty="0" smtClean="0"/>
              <a:t>.</a:t>
            </a:r>
            <a:endParaRPr lang="en-US" i="1" dirty="0"/>
          </a:p>
        </p:txBody>
      </p:sp>
      <p:sp>
        <p:nvSpPr>
          <p:cNvPr id="3" name="Content Placeholder 2"/>
          <p:cNvSpPr>
            <a:spLocks noGrp="1"/>
          </p:cNvSpPr>
          <p:nvPr>
            <p:ph idx="1"/>
          </p:nvPr>
        </p:nvSpPr>
        <p:spPr>
          <a:xfrm>
            <a:off x="838200" y="1735522"/>
            <a:ext cx="10099431" cy="4718031"/>
          </a:xfrm>
        </p:spPr>
        <p:txBody>
          <a:bodyPr>
            <a:normAutofit/>
          </a:bodyPr>
          <a:lstStyle/>
          <a:p>
            <a:pPr marL="0" lvl="0" indent="0">
              <a:lnSpc>
                <a:spcPct val="100000"/>
              </a:lnSpc>
              <a:spcBef>
                <a:spcPts val="0"/>
              </a:spcBef>
              <a:buNone/>
              <a:defRPr/>
            </a:pPr>
            <a:r>
              <a:rPr lang="en-US" dirty="0"/>
              <a:t>*</a:t>
            </a:r>
            <a:r>
              <a:rPr lang="en-US" dirty="0" smtClean="0"/>
              <a:t>Is </a:t>
            </a:r>
            <a:r>
              <a:rPr lang="en-US" dirty="0"/>
              <a:t>part of effective planning;</a:t>
            </a:r>
          </a:p>
          <a:p>
            <a:pPr marL="0" lvl="0" indent="0">
              <a:lnSpc>
                <a:spcPct val="100000"/>
              </a:lnSpc>
              <a:spcBef>
                <a:spcPts val="0"/>
              </a:spcBef>
              <a:buNone/>
              <a:defRPr/>
            </a:pPr>
            <a:r>
              <a:rPr lang="en-US" dirty="0" smtClean="0"/>
              <a:t>*Focuses </a:t>
            </a:r>
            <a:r>
              <a:rPr lang="en-US" dirty="0"/>
              <a:t>on how students learn;</a:t>
            </a:r>
          </a:p>
          <a:p>
            <a:pPr marL="0" lvl="0" indent="0">
              <a:lnSpc>
                <a:spcPct val="100000"/>
              </a:lnSpc>
              <a:spcBef>
                <a:spcPts val="0"/>
              </a:spcBef>
              <a:buNone/>
              <a:defRPr/>
            </a:pPr>
            <a:r>
              <a:rPr lang="en-US" dirty="0" smtClean="0"/>
              <a:t>*Is </a:t>
            </a:r>
            <a:r>
              <a:rPr lang="en-US" dirty="0"/>
              <a:t>central to classroom </a:t>
            </a:r>
            <a:r>
              <a:rPr lang="en-US" dirty="0" smtClean="0"/>
              <a:t>practice; </a:t>
            </a:r>
          </a:p>
          <a:p>
            <a:pPr marL="0" lvl="0" indent="0">
              <a:lnSpc>
                <a:spcPct val="100000"/>
              </a:lnSpc>
              <a:spcBef>
                <a:spcPts val="0"/>
              </a:spcBef>
              <a:buNone/>
              <a:defRPr/>
            </a:pPr>
            <a:r>
              <a:rPr lang="en-US" dirty="0" smtClean="0"/>
              <a:t>*Is </a:t>
            </a:r>
            <a:r>
              <a:rPr lang="en-US" dirty="0"/>
              <a:t>a key professional </a:t>
            </a:r>
            <a:r>
              <a:rPr lang="en-US" dirty="0" smtClean="0"/>
              <a:t>skill;</a:t>
            </a:r>
          </a:p>
          <a:p>
            <a:pPr marL="0" lvl="0" indent="0">
              <a:lnSpc>
                <a:spcPct val="100000"/>
              </a:lnSpc>
              <a:spcBef>
                <a:spcPts val="0"/>
              </a:spcBef>
              <a:buNone/>
              <a:defRPr/>
            </a:pPr>
            <a:r>
              <a:rPr lang="en-US" dirty="0" smtClean="0"/>
              <a:t>*Is </a:t>
            </a:r>
            <a:r>
              <a:rPr lang="en-US" dirty="0"/>
              <a:t>sensitive and </a:t>
            </a:r>
            <a:r>
              <a:rPr lang="en-US" dirty="0" smtClean="0"/>
              <a:t>constructive;</a:t>
            </a:r>
          </a:p>
          <a:p>
            <a:pPr marL="0" lvl="0" indent="0">
              <a:lnSpc>
                <a:spcPct val="100000"/>
              </a:lnSpc>
              <a:spcBef>
                <a:spcPts val="0"/>
              </a:spcBef>
              <a:buNone/>
              <a:defRPr/>
            </a:pPr>
            <a:r>
              <a:rPr lang="en-US" dirty="0" smtClean="0"/>
              <a:t>*Fosters motivation;</a:t>
            </a:r>
          </a:p>
          <a:p>
            <a:pPr marL="0" lvl="0" indent="0">
              <a:lnSpc>
                <a:spcPct val="100000"/>
              </a:lnSpc>
              <a:spcBef>
                <a:spcPts val="0"/>
              </a:spcBef>
              <a:buNone/>
              <a:defRPr/>
            </a:pPr>
            <a:r>
              <a:rPr lang="en-US" dirty="0" smtClean="0"/>
              <a:t>*Promotes </a:t>
            </a:r>
            <a:r>
              <a:rPr lang="en-US" dirty="0"/>
              <a:t>understanding of goals and </a:t>
            </a:r>
            <a:r>
              <a:rPr lang="en-US" dirty="0" smtClean="0"/>
              <a:t>criteria;</a:t>
            </a:r>
          </a:p>
          <a:p>
            <a:pPr marL="0" lvl="0" indent="0">
              <a:lnSpc>
                <a:spcPct val="100000"/>
              </a:lnSpc>
              <a:spcBef>
                <a:spcPts val="0"/>
              </a:spcBef>
              <a:buNone/>
              <a:defRPr/>
            </a:pPr>
            <a:r>
              <a:rPr lang="en-US" dirty="0" smtClean="0"/>
              <a:t>*Helps </a:t>
            </a:r>
            <a:r>
              <a:rPr lang="en-US" dirty="0"/>
              <a:t>learners know how to </a:t>
            </a:r>
            <a:r>
              <a:rPr lang="en-US" dirty="0" smtClean="0"/>
              <a:t>improve;</a:t>
            </a:r>
          </a:p>
          <a:p>
            <a:pPr marL="0" lvl="0" indent="0">
              <a:lnSpc>
                <a:spcPct val="100000"/>
              </a:lnSpc>
              <a:spcBef>
                <a:spcPts val="0"/>
              </a:spcBef>
              <a:buNone/>
              <a:defRPr/>
            </a:pPr>
            <a:r>
              <a:rPr lang="en-US" dirty="0" smtClean="0"/>
              <a:t>*Develops </a:t>
            </a:r>
            <a:r>
              <a:rPr lang="en-US" dirty="0"/>
              <a:t>the capacity for </a:t>
            </a:r>
            <a:r>
              <a:rPr lang="en-US" dirty="0" smtClean="0"/>
              <a:t>self-assessment;</a:t>
            </a:r>
          </a:p>
          <a:p>
            <a:pPr marL="0" lvl="0" indent="0">
              <a:lnSpc>
                <a:spcPct val="100000"/>
              </a:lnSpc>
              <a:spcBef>
                <a:spcPts val="0"/>
              </a:spcBef>
              <a:buNone/>
              <a:defRPr/>
            </a:pPr>
            <a:r>
              <a:rPr lang="en-US" dirty="0" smtClean="0"/>
              <a:t>*Recognizes </a:t>
            </a:r>
            <a:r>
              <a:rPr lang="en-US" dirty="0"/>
              <a:t>all educational achievement.    </a:t>
            </a:r>
            <a:r>
              <a:rPr lang="en-US" sz="1800" dirty="0"/>
              <a:t>(ARG,2002)</a:t>
            </a:r>
            <a:endParaRPr lang="en-US" dirty="0"/>
          </a:p>
          <a:p>
            <a:pPr marL="0" lvl="0" indent="0">
              <a:lnSpc>
                <a:spcPct val="100000"/>
              </a:lnSpc>
              <a:spcBef>
                <a:spcPts val="0"/>
              </a:spcBef>
              <a:buNone/>
              <a:defRPr/>
            </a:pPr>
            <a:endParaRPr lang="en-US" dirty="0"/>
          </a:p>
        </p:txBody>
      </p:sp>
      <p:sp>
        <p:nvSpPr>
          <p:cNvPr id="5" name="TextBox 4"/>
          <p:cNvSpPr txBox="1"/>
          <p:nvPr/>
        </p:nvSpPr>
        <p:spPr>
          <a:xfrm>
            <a:off x="9811264" y="6289589"/>
            <a:ext cx="2199503" cy="338554"/>
          </a:xfrm>
          <a:prstGeom prst="rect">
            <a:avLst/>
          </a:prstGeom>
          <a:noFill/>
        </p:spPr>
        <p:txBody>
          <a:bodyPr wrap="square" rtlCol="0">
            <a:spAutoFit/>
          </a:bodyPr>
          <a:lstStyle/>
          <a:p>
            <a:r>
              <a:rPr lang="en-US" sz="1600" dirty="0" smtClean="0"/>
              <a:t>Gardner (2012)</a:t>
            </a:r>
            <a:endParaRPr lang="en-US" sz="1600" dirty="0"/>
          </a:p>
        </p:txBody>
      </p:sp>
      <p:pic>
        <p:nvPicPr>
          <p:cNvPr id="4" name="Picture 3"/>
          <p:cNvPicPr>
            <a:picLocks noChangeAspect="1"/>
          </p:cNvPicPr>
          <p:nvPr/>
        </p:nvPicPr>
        <p:blipFill>
          <a:blip r:embed="rId2"/>
          <a:stretch>
            <a:fillRect/>
          </a:stretch>
        </p:blipFill>
        <p:spPr>
          <a:xfrm>
            <a:off x="8496300" y="1050324"/>
            <a:ext cx="2857500" cy="2847975"/>
          </a:xfrm>
          <a:prstGeom prst="rect">
            <a:avLst/>
          </a:prstGeom>
        </p:spPr>
      </p:pic>
    </p:spTree>
    <p:extLst>
      <p:ext uri="{BB962C8B-B14F-4D97-AF65-F5344CB8AC3E}">
        <p14:creationId xmlns:p14="http://schemas.microsoft.com/office/powerpoint/2010/main" val="6579180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08767"/>
          </a:xfrm>
        </p:spPr>
        <p:txBody>
          <a:bodyPr>
            <a:noAutofit/>
          </a:bodyPr>
          <a:lstStyle/>
          <a:p>
            <a:r>
              <a:rPr lang="en-US" sz="3200" b="1" u="sng" dirty="0" smtClean="0"/>
              <a:t>How to integrate and develop Assessment for learning in the Primary School classroom</a:t>
            </a:r>
            <a:r>
              <a:rPr lang="en-US" sz="3200" u="sng" dirty="0" smtClean="0"/>
              <a:t>.</a:t>
            </a:r>
            <a:endParaRPr lang="en-US" sz="3200" u="sng" dirty="0"/>
          </a:p>
        </p:txBody>
      </p:sp>
      <p:sp>
        <p:nvSpPr>
          <p:cNvPr id="3" name="Content Placeholder 2"/>
          <p:cNvSpPr>
            <a:spLocks noGrp="1"/>
          </p:cNvSpPr>
          <p:nvPr>
            <p:ph idx="1"/>
          </p:nvPr>
        </p:nvSpPr>
        <p:spPr>
          <a:xfrm>
            <a:off x="838200" y="1322173"/>
            <a:ext cx="10515600" cy="3793524"/>
          </a:xfrm>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Role of the teacher;</a:t>
            </a:r>
          </a:p>
          <a:p>
            <a:pPr marL="0" marR="0" lvl="0" indent="0" defTabSz="914400" eaLnBrk="1" fontAlgn="auto" latinLnBrk="0" hangingPunct="1">
              <a:lnSpc>
                <a:spcPct val="100000"/>
              </a:lnSpc>
              <a:spcBef>
                <a:spcPts val="0"/>
              </a:spcBef>
              <a:spcAft>
                <a:spcPts val="0"/>
              </a:spcAft>
              <a:buClrTx/>
              <a:buSzTx/>
              <a:buFontTx/>
              <a:buNone/>
              <a:tabLst/>
              <a:defRPr/>
            </a:pPr>
            <a:endParaRPr lang="en-US" sz="2400" dirty="0"/>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identify learners strengths and weaknesses.</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facilitate, encourage and motivate the learner.</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guide and observe the learner and give time and opportunities for their own   </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   learning.</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talk, question and discuss in groups or one to one.</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share learning intentions and success criteria.</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give and encourage formative feedback.</a:t>
            </a:r>
          </a:p>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*To activate learners as resources for each other.</a:t>
            </a:r>
            <a:endParaRPr lang="en-US" sz="2400" dirty="0"/>
          </a:p>
        </p:txBody>
      </p:sp>
      <p:sp>
        <p:nvSpPr>
          <p:cNvPr id="4" name="TextBox 3"/>
          <p:cNvSpPr txBox="1"/>
          <p:nvPr/>
        </p:nvSpPr>
        <p:spPr>
          <a:xfrm>
            <a:off x="8530968" y="6462584"/>
            <a:ext cx="3430373" cy="338554"/>
          </a:xfrm>
          <a:prstGeom prst="rect">
            <a:avLst/>
          </a:prstGeom>
          <a:noFill/>
        </p:spPr>
        <p:txBody>
          <a:bodyPr wrap="square" rtlCol="0">
            <a:spAutoFit/>
          </a:bodyPr>
          <a:lstStyle/>
          <a:p>
            <a:r>
              <a:rPr lang="en-US" sz="1600" smtClean="0"/>
              <a:t>Christodoulou (2016)  </a:t>
            </a:r>
            <a:r>
              <a:rPr lang="en-US" sz="1600" dirty="0" err="1" smtClean="0"/>
              <a:t>Gadsby</a:t>
            </a:r>
            <a:r>
              <a:rPr lang="en-US" sz="1600" dirty="0" smtClean="0"/>
              <a:t> (2012)</a:t>
            </a:r>
            <a:endParaRPr lang="en-US" sz="1600" dirty="0"/>
          </a:p>
        </p:txBody>
      </p:sp>
      <p:pic>
        <p:nvPicPr>
          <p:cNvPr id="5" name="Picture 4"/>
          <p:cNvPicPr>
            <a:picLocks noChangeAspect="1"/>
          </p:cNvPicPr>
          <p:nvPr/>
        </p:nvPicPr>
        <p:blipFill>
          <a:blip r:embed="rId2"/>
          <a:stretch>
            <a:fillRect/>
          </a:stretch>
        </p:blipFill>
        <p:spPr>
          <a:xfrm>
            <a:off x="8530968" y="3753022"/>
            <a:ext cx="2686050" cy="1619250"/>
          </a:xfrm>
          <a:prstGeom prst="rect">
            <a:avLst/>
          </a:prstGeom>
        </p:spPr>
      </p:pic>
    </p:spTree>
    <p:extLst>
      <p:ext uri="{BB962C8B-B14F-4D97-AF65-F5344CB8AC3E}">
        <p14:creationId xmlns:p14="http://schemas.microsoft.com/office/powerpoint/2010/main" val="10229938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63A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TASK </a:t>
            </a:r>
          </a:p>
        </p:txBody>
      </p:sp>
      <p:pic>
        <p:nvPicPr>
          <p:cNvPr id="6" name="Picture 5"/>
          <p:cNvPicPr>
            <a:picLocks noChangeAspect="1"/>
          </p:cNvPicPr>
          <p:nvPr/>
        </p:nvPicPr>
        <p:blipFill>
          <a:blip r:embed="rId2"/>
          <a:stretch>
            <a:fillRect/>
          </a:stretch>
        </p:blipFill>
        <p:spPr>
          <a:xfrm>
            <a:off x="4038600" y="1624587"/>
            <a:ext cx="7188199" cy="3605437"/>
          </a:xfrm>
          <a:prstGeom prst="rect">
            <a:avLst/>
          </a:prstGeom>
        </p:spPr>
      </p:pic>
    </p:spTree>
    <p:extLst>
      <p:ext uri="{BB962C8B-B14F-4D97-AF65-F5344CB8AC3E}">
        <p14:creationId xmlns:p14="http://schemas.microsoft.com/office/powerpoint/2010/main" val="939624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82A5F716-98EF-42EF-A471-87C6DFDCC7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0" name="Freeform: Shape 9">
            <a:extLst>
              <a:ext uri="{FF2B5EF4-FFF2-40B4-BE49-F238E27FC236}">
                <a16:creationId xmlns:a16="http://schemas.microsoft.com/office/drawing/2014/main" xmlns="" id="{B87687D8-4EF1-4EF2-BF7E-74BB4A3D18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 name="Picture 2"/>
          <p:cNvPicPr>
            <a:picLocks noChangeAspect="1"/>
          </p:cNvPicPr>
          <p:nvPr/>
        </p:nvPicPr>
        <p:blipFill rotWithShape="1">
          <a:blip r:embed="rId2"/>
          <a:srcRect b="2818"/>
          <a:stretch/>
        </p:blipFill>
        <p:spPr>
          <a:xfrm>
            <a:off x="2354578" y="544297"/>
            <a:ext cx="7761924" cy="5343065"/>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5054592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04335" y="284205"/>
            <a:ext cx="8600303" cy="1384995"/>
          </a:xfrm>
          <a:prstGeom prst="rect">
            <a:avLst/>
          </a:prstGeom>
          <a:noFill/>
        </p:spPr>
        <p:txBody>
          <a:bodyPr wrap="square" rtlCol="0">
            <a:spAutoFit/>
          </a:bodyPr>
          <a:lstStyle/>
          <a:p>
            <a:r>
              <a:rPr lang="en-US" sz="2800" dirty="0" smtClean="0"/>
              <a:t>The important message to take from the task is that children need to KNOW and UNDERSTAND what’s EXPECTED of them, otherwise how can they get it RIGHT?</a:t>
            </a:r>
            <a:endParaRPr lang="en-US" sz="2800" dirty="0"/>
          </a:p>
        </p:txBody>
      </p:sp>
      <p:pic>
        <p:nvPicPr>
          <p:cNvPr id="6" name="Picture 5"/>
          <p:cNvPicPr>
            <a:picLocks noChangeAspect="1"/>
          </p:cNvPicPr>
          <p:nvPr/>
        </p:nvPicPr>
        <p:blipFill>
          <a:blip r:embed="rId2"/>
          <a:stretch>
            <a:fillRect/>
          </a:stretch>
        </p:blipFill>
        <p:spPr>
          <a:xfrm>
            <a:off x="9189651" y="76589"/>
            <a:ext cx="2400300" cy="1800225"/>
          </a:xfrm>
          <a:prstGeom prst="rect">
            <a:avLst/>
          </a:prstGeom>
        </p:spPr>
      </p:pic>
      <p:sp>
        <p:nvSpPr>
          <p:cNvPr id="7" name="TextBox 6"/>
          <p:cNvSpPr txBox="1"/>
          <p:nvPr/>
        </p:nvSpPr>
        <p:spPr>
          <a:xfrm>
            <a:off x="3484605" y="3175686"/>
            <a:ext cx="6746790" cy="1815882"/>
          </a:xfrm>
          <a:prstGeom prst="rect">
            <a:avLst/>
          </a:prstGeom>
          <a:noFill/>
        </p:spPr>
        <p:txBody>
          <a:bodyPr wrap="square" rtlCol="0">
            <a:spAutoFit/>
          </a:bodyPr>
          <a:lstStyle/>
          <a:p>
            <a:r>
              <a:rPr lang="en-US" sz="2800" dirty="0" smtClean="0"/>
              <a:t>If children and young people are to develop the capacity to learn throughout life, they need to be able to reflect and diagnose their own progress and further needs.</a:t>
            </a:r>
            <a:endParaRPr lang="en-US" sz="2800" dirty="0"/>
          </a:p>
        </p:txBody>
      </p:sp>
      <p:sp>
        <p:nvSpPr>
          <p:cNvPr id="8" name="TextBox 7"/>
          <p:cNvSpPr txBox="1"/>
          <p:nvPr/>
        </p:nvSpPr>
        <p:spPr>
          <a:xfrm>
            <a:off x="9625914" y="6499654"/>
            <a:ext cx="2273643" cy="338554"/>
          </a:xfrm>
          <a:prstGeom prst="rect">
            <a:avLst/>
          </a:prstGeom>
          <a:noFill/>
        </p:spPr>
        <p:txBody>
          <a:bodyPr wrap="square" rtlCol="0">
            <a:spAutoFit/>
          </a:bodyPr>
          <a:lstStyle/>
          <a:p>
            <a:r>
              <a:rPr lang="en-US" sz="1600" dirty="0" smtClean="0"/>
              <a:t>Donaldson (2015)</a:t>
            </a:r>
            <a:endParaRPr lang="en-US" sz="1600" dirty="0"/>
          </a:p>
        </p:txBody>
      </p:sp>
      <p:pic>
        <p:nvPicPr>
          <p:cNvPr id="9" name="Picture 8"/>
          <p:cNvPicPr>
            <a:picLocks noChangeAspect="1"/>
          </p:cNvPicPr>
          <p:nvPr/>
        </p:nvPicPr>
        <p:blipFill>
          <a:blip r:embed="rId3"/>
          <a:stretch>
            <a:fillRect/>
          </a:stretch>
        </p:blipFill>
        <p:spPr>
          <a:xfrm>
            <a:off x="230316" y="4817420"/>
            <a:ext cx="2447925" cy="1866900"/>
          </a:xfrm>
          <a:prstGeom prst="rect">
            <a:avLst/>
          </a:prstGeom>
        </p:spPr>
      </p:pic>
    </p:spTree>
    <p:extLst>
      <p:ext uri="{BB962C8B-B14F-4D97-AF65-F5344CB8AC3E}">
        <p14:creationId xmlns:p14="http://schemas.microsoft.com/office/powerpoint/2010/main" val="11575007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5127031" cy="1676603"/>
          </a:xfrm>
        </p:spPr>
        <p:txBody>
          <a:bodyPr vert="horz" lIns="91440" tIns="45720" rIns="91440" bIns="45720" rtlCol="0" anchor="ctr">
            <a:normAutofit/>
          </a:bodyPr>
          <a:lstStyle/>
          <a:p>
            <a:r>
              <a:rPr lang="en-US" sz="3700" b="1" u="sng" dirty="0"/>
              <a:t>Why are Learning Objectives and Success Criteria Important</a:t>
            </a:r>
            <a:r>
              <a:rPr lang="en-US" sz="3700" dirty="0"/>
              <a:t>?</a:t>
            </a:r>
          </a:p>
        </p:txBody>
      </p:sp>
      <p:sp>
        <p:nvSpPr>
          <p:cNvPr id="4" name="TextBox 3"/>
          <p:cNvSpPr txBox="1"/>
          <p:nvPr/>
        </p:nvSpPr>
        <p:spPr>
          <a:xfrm>
            <a:off x="437915" y="2432500"/>
            <a:ext cx="5127029" cy="3785419"/>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400" dirty="0"/>
              <a:t>If learners are to take more responsibility for their own </a:t>
            </a:r>
            <a:r>
              <a:rPr lang="en-US" sz="2400" dirty="0" smtClean="0"/>
              <a:t>learning;</a:t>
            </a:r>
            <a:endParaRPr lang="en-US" sz="2400" dirty="0"/>
          </a:p>
          <a:p>
            <a:pPr indent="-228600">
              <a:lnSpc>
                <a:spcPct val="90000"/>
              </a:lnSpc>
              <a:spcAft>
                <a:spcPts val="600"/>
              </a:spcAft>
              <a:buFont typeface="Arial" panose="020B0604020202020204" pitchFamily="34" charset="0"/>
              <a:buChar char="•"/>
            </a:pPr>
            <a:r>
              <a:rPr lang="en-US" sz="2400" dirty="0"/>
              <a:t>They need to know WHAT they are going to </a:t>
            </a:r>
            <a:r>
              <a:rPr lang="en-US" sz="2400" dirty="0" smtClean="0"/>
              <a:t>learn</a:t>
            </a:r>
            <a:endParaRPr lang="en-US" sz="2400" dirty="0"/>
          </a:p>
          <a:p>
            <a:pPr indent="-228600">
              <a:lnSpc>
                <a:spcPct val="90000"/>
              </a:lnSpc>
              <a:spcAft>
                <a:spcPts val="600"/>
              </a:spcAft>
              <a:buFont typeface="Arial" panose="020B0604020202020204" pitchFamily="34" charset="0"/>
              <a:buChar char="•"/>
            </a:pPr>
            <a:r>
              <a:rPr lang="en-US" sz="2400" dirty="0"/>
              <a:t>HOW </a:t>
            </a:r>
            <a:r>
              <a:rPr lang="en-US" sz="2400" dirty="0" smtClean="0"/>
              <a:t>they will </a:t>
            </a:r>
            <a:r>
              <a:rPr lang="en-US" sz="2400" dirty="0"/>
              <a:t>recognise when they have succeeded </a:t>
            </a:r>
          </a:p>
          <a:p>
            <a:pPr indent="-228600">
              <a:lnSpc>
                <a:spcPct val="90000"/>
              </a:lnSpc>
              <a:spcAft>
                <a:spcPts val="600"/>
              </a:spcAft>
              <a:buFont typeface="Arial" panose="020B0604020202020204" pitchFamily="34" charset="0"/>
              <a:buChar char="•"/>
            </a:pPr>
            <a:r>
              <a:rPr lang="en-US" sz="2400" dirty="0"/>
              <a:t>WHY they are learning it in the first </a:t>
            </a:r>
            <a:r>
              <a:rPr lang="en-US" sz="2400" dirty="0" smtClean="0"/>
              <a:t>place</a:t>
            </a:r>
            <a:endParaRPr lang="en-US" sz="2400" dirty="0"/>
          </a:p>
          <a:p>
            <a:pPr indent="-228600">
              <a:lnSpc>
                <a:spcPct val="90000"/>
              </a:lnSpc>
              <a:spcAft>
                <a:spcPts val="600"/>
              </a:spcAft>
              <a:buFont typeface="Arial" panose="020B0604020202020204" pitchFamily="34" charset="0"/>
              <a:buChar char="•"/>
            </a:pPr>
            <a:r>
              <a:rPr lang="en-US" sz="2400" dirty="0"/>
              <a:t>“The learning outcome would be the learning that </a:t>
            </a:r>
            <a:r>
              <a:rPr lang="en-US" sz="2400" dirty="0" smtClean="0"/>
              <a:t>takes </a:t>
            </a:r>
            <a:r>
              <a:rPr lang="en-US" sz="2400" dirty="0"/>
              <a:t>place, not the completed work”.</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r>
              <a:rPr lang="en-US" sz="2400" dirty="0"/>
              <a:t>                                                                  </a:t>
            </a:r>
            <a:r>
              <a:rPr lang="en-US" sz="1700" dirty="0"/>
              <a:t>                                                 Briggs et al (2008)</a:t>
            </a:r>
          </a:p>
        </p:txBody>
      </p:sp>
      <p:pic>
        <p:nvPicPr>
          <p:cNvPr id="5" name="Picture 4"/>
          <p:cNvPicPr>
            <a:picLocks noChangeAspect="1"/>
          </p:cNvPicPr>
          <p:nvPr/>
        </p:nvPicPr>
        <p:blipFill rotWithShape="1">
          <a:blip r:embed="rId2"/>
          <a:srcRect r="10242"/>
          <a:stretch/>
        </p:blipFill>
        <p:spPr>
          <a:xfrm>
            <a:off x="7068065" y="1964724"/>
            <a:ext cx="3546389" cy="3076834"/>
          </a:xfrm>
          <a:prstGeom prst="rect">
            <a:avLst/>
          </a:prstGeom>
          <a:effectLst/>
        </p:spPr>
      </p:pic>
    </p:spTree>
    <p:extLst>
      <p:ext uri="{BB962C8B-B14F-4D97-AF65-F5344CB8AC3E}">
        <p14:creationId xmlns:p14="http://schemas.microsoft.com/office/powerpoint/2010/main" val="36083386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957" y="240582"/>
            <a:ext cx="10515600" cy="784053"/>
          </a:xfrm>
        </p:spPr>
        <p:txBody>
          <a:bodyPr/>
          <a:lstStyle/>
          <a:p>
            <a:r>
              <a:rPr lang="en-US" b="1" dirty="0" smtClean="0"/>
              <a:t>                   Formative assessment</a:t>
            </a:r>
            <a:endParaRPr lang="en-US" b="1" dirty="0"/>
          </a:p>
        </p:txBody>
      </p:sp>
      <p:sp>
        <p:nvSpPr>
          <p:cNvPr id="3" name="TextBox 2"/>
          <p:cNvSpPr txBox="1"/>
          <p:nvPr/>
        </p:nvSpPr>
        <p:spPr>
          <a:xfrm>
            <a:off x="716692" y="1643449"/>
            <a:ext cx="10478530" cy="3693319"/>
          </a:xfrm>
          <a:prstGeom prst="rect">
            <a:avLst/>
          </a:prstGeom>
          <a:noFill/>
        </p:spPr>
        <p:txBody>
          <a:bodyPr wrap="square" rtlCol="0">
            <a:spAutoFit/>
          </a:bodyPr>
          <a:lstStyle/>
          <a:p>
            <a:r>
              <a:rPr lang="en-US" i="1" dirty="0" smtClean="0"/>
              <a:t>Role of the teacher in the Primary school setting</a:t>
            </a:r>
            <a:r>
              <a:rPr lang="en-US" dirty="0" smtClean="0"/>
              <a:t>,</a:t>
            </a:r>
          </a:p>
          <a:p>
            <a:endParaRPr lang="en-US" dirty="0"/>
          </a:p>
          <a:p>
            <a:r>
              <a:rPr lang="en-US" dirty="0" smtClean="0"/>
              <a:t>*When planning a lesson there should be a clear set of learning objectives. ( to be most effective they should be discussed and visible to the learners  at all times).</a:t>
            </a:r>
          </a:p>
          <a:p>
            <a:endParaRPr lang="en-US" dirty="0"/>
          </a:p>
          <a:p>
            <a:r>
              <a:rPr lang="en-US" dirty="0" smtClean="0"/>
              <a:t>*Expectations not only on the work needed to complete but more importantly on what you want them to learn.</a:t>
            </a:r>
          </a:p>
          <a:p>
            <a:endParaRPr lang="en-US" dirty="0"/>
          </a:p>
          <a:p>
            <a:r>
              <a:rPr lang="en-US" dirty="0" smtClean="0"/>
              <a:t>*Only then you can assess children’s learning against the learning objectives set.</a:t>
            </a:r>
          </a:p>
          <a:p>
            <a:endParaRPr lang="en-US" dirty="0"/>
          </a:p>
          <a:p>
            <a:r>
              <a:rPr lang="en-US" dirty="0" smtClean="0"/>
              <a:t>*Learning outcomes should be achievable by the learner.</a:t>
            </a:r>
          </a:p>
          <a:p>
            <a:endParaRPr lang="en-US" dirty="0"/>
          </a:p>
          <a:p>
            <a:endParaRPr lang="en-US" dirty="0"/>
          </a:p>
        </p:txBody>
      </p:sp>
      <p:sp>
        <p:nvSpPr>
          <p:cNvPr id="12" name="TextBox 11"/>
          <p:cNvSpPr txBox="1"/>
          <p:nvPr/>
        </p:nvSpPr>
        <p:spPr>
          <a:xfrm>
            <a:off x="6425514" y="6413157"/>
            <a:ext cx="5474043" cy="338554"/>
          </a:xfrm>
          <a:prstGeom prst="rect">
            <a:avLst/>
          </a:prstGeom>
          <a:noFill/>
        </p:spPr>
        <p:txBody>
          <a:bodyPr wrap="square" rtlCol="0">
            <a:spAutoFit/>
          </a:bodyPr>
          <a:lstStyle/>
          <a:p>
            <a:r>
              <a:rPr lang="en-US" sz="1600" dirty="0" smtClean="0"/>
              <a:t>Briggs et al (2008) Excellence and Enjoyment (2008)</a:t>
            </a:r>
            <a:endParaRPr lang="en-US" sz="1600" dirty="0"/>
          </a:p>
        </p:txBody>
      </p:sp>
      <p:pic>
        <p:nvPicPr>
          <p:cNvPr id="14" name="Picture 13"/>
          <p:cNvPicPr>
            <a:picLocks noChangeAspect="1"/>
          </p:cNvPicPr>
          <p:nvPr/>
        </p:nvPicPr>
        <p:blipFill>
          <a:blip r:embed="rId2"/>
          <a:stretch>
            <a:fillRect/>
          </a:stretch>
        </p:blipFill>
        <p:spPr>
          <a:xfrm>
            <a:off x="8789773" y="3490108"/>
            <a:ext cx="2743200" cy="2857500"/>
          </a:xfrm>
          <a:prstGeom prst="rect">
            <a:avLst/>
          </a:prstGeom>
        </p:spPr>
      </p:pic>
    </p:spTree>
    <p:extLst>
      <p:ext uri="{BB962C8B-B14F-4D97-AF65-F5344CB8AC3E}">
        <p14:creationId xmlns:p14="http://schemas.microsoft.com/office/powerpoint/2010/main" val="7281276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57845966-6EFC-468A-9CC7-BAB4B9585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2E5A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xmlns="" id="{75554383-98AF-4A47-BB65-705FAAA4BE6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1">
            <a:extLst>
              <a:ext uri="{FF2B5EF4-FFF2-40B4-BE49-F238E27FC236}">
                <a16:creationId xmlns:a16="http://schemas.microsoft.com/office/drawing/2014/main" xmlns="" id="{ADAD1991-FFD1-4E94-ABAB-7560D33008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p:cNvPicPr>
            <a:picLocks noChangeAspect="1"/>
          </p:cNvPicPr>
          <p:nvPr/>
        </p:nvPicPr>
        <p:blipFill>
          <a:blip r:embed="rId3"/>
          <a:stretch>
            <a:fillRect/>
          </a:stretch>
        </p:blipFill>
        <p:spPr>
          <a:xfrm>
            <a:off x="3236181" y="1757477"/>
            <a:ext cx="5462546" cy="3386778"/>
          </a:xfrm>
          <a:prstGeom prst="rect">
            <a:avLst/>
          </a:prstGeom>
        </p:spPr>
      </p:pic>
    </p:spTree>
    <p:extLst>
      <p:ext uri="{BB962C8B-B14F-4D97-AF65-F5344CB8AC3E}">
        <p14:creationId xmlns:p14="http://schemas.microsoft.com/office/powerpoint/2010/main" val="3349048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7169" y="234778"/>
            <a:ext cx="2209258" cy="523220"/>
          </a:xfrm>
          <a:prstGeom prst="rect">
            <a:avLst/>
          </a:prstGeom>
          <a:noFill/>
        </p:spPr>
        <p:txBody>
          <a:bodyPr wrap="square" rtlCol="0">
            <a:spAutoFit/>
          </a:bodyPr>
          <a:lstStyle/>
          <a:p>
            <a:r>
              <a:rPr lang="en-US" sz="2800" b="1" u="sng" smtClean="0"/>
              <a:t>Afl</a:t>
            </a:r>
            <a:r>
              <a:rPr lang="en-US" sz="2800" b="1" u="sng" dirty="0" smtClean="0"/>
              <a:t> Strategies</a:t>
            </a:r>
            <a:endParaRPr lang="en-US" sz="2800" b="1" u="sng" dirty="0"/>
          </a:p>
        </p:txBody>
      </p:sp>
      <p:sp>
        <p:nvSpPr>
          <p:cNvPr id="7" name="TextBox 6"/>
          <p:cNvSpPr txBox="1"/>
          <p:nvPr/>
        </p:nvSpPr>
        <p:spPr>
          <a:xfrm>
            <a:off x="554153" y="884461"/>
            <a:ext cx="3027405" cy="6001643"/>
          </a:xfrm>
          <a:prstGeom prst="rect">
            <a:avLst/>
          </a:prstGeom>
          <a:noFill/>
        </p:spPr>
        <p:txBody>
          <a:bodyPr wrap="square" rtlCol="0">
            <a:spAutoFit/>
          </a:bodyPr>
          <a:lstStyle/>
          <a:p>
            <a:r>
              <a:rPr lang="en-US" sz="2400" u="sng" dirty="0" smtClean="0"/>
              <a:t>Self/Peer Evaluation </a:t>
            </a:r>
          </a:p>
          <a:p>
            <a:endParaRPr lang="en-US" sz="2400" dirty="0" smtClean="0"/>
          </a:p>
          <a:p>
            <a:r>
              <a:rPr lang="en-US" sz="2400" dirty="0" smtClean="0"/>
              <a:t>An effective way of involving the learner. </a:t>
            </a:r>
          </a:p>
          <a:p>
            <a:endParaRPr lang="en-US" sz="2400" dirty="0"/>
          </a:p>
          <a:p>
            <a:r>
              <a:rPr lang="en-US" sz="2400" dirty="0" smtClean="0"/>
              <a:t>Visual/gauges levels of understanding</a:t>
            </a:r>
          </a:p>
          <a:p>
            <a:endParaRPr lang="en-US" sz="2400" dirty="0"/>
          </a:p>
          <a:p>
            <a:r>
              <a:rPr lang="en-US" sz="2400" dirty="0" smtClean="0"/>
              <a:t>Promotes self-evaluation</a:t>
            </a:r>
          </a:p>
          <a:p>
            <a:endParaRPr lang="en-US" sz="2400" dirty="0"/>
          </a:p>
          <a:p>
            <a:r>
              <a:rPr lang="en-US" sz="2400" dirty="0" smtClean="0"/>
              <a:t>On target- LO/SC</a:t>
            </a:r>
          </a:p>
          <a:p>
            <a:endParaRPr lang="en-US" sz="2400" dirty="0"/>
          </a:p>
          <a:p>
            <a:r>
              <a:rPr lang="en-US" sz="2400" dirty="0" smtClean="0"/>
              <a:t>Explores how and why learning has or has not taken place</a:t>
            </a:r>
            <a:endParaRPr lang="en-US" sz="2400" dirty="0"/>
          </a:p>
        </p:txBody>
      </p:sp>
      <p:pic>
        <p:nvPicPr>
          <p:cNvPr id="10" name="Picture 9"/>
          <p:cNvPicPr>
            <a:picLocks noChangeAspect="1"/>
          </p:cNvPicPr>
          <p:nvPr/>
        </p:nvPicPr>
        <p:blipFill>
          <a:blip r:embed="rId2"/>
          <a:stretch>
            <a:fillRect/>
          </a:stretch>
        </p:blipFill>
        <p:spPr>
          <a:xfrm>
            <a:off x="9443916" y="360757"/>
            <a:ext cx="2400300" cy="3390900"/>
          </a:xfrm>
          <a:prstGeom prst="rect">
            <a:avLst/>
          </a:prstGeom>
        </p:spPr>
      </p:pic>
      <p:pic>
        <p:nvPicPr>
          <p:cNvPr id="12" name="Picture 11"/>
          <p:cNvPicPr>
            <a:picLocks noChangeAspect="1"/>
          </p:cNvPicPr>
          <p:nvPr/>
        </p:nvPicPr>
        <p:blipFill>
          <a:blip r:embed="rId3"/>
          <a:stretch>
            <a:fillRect/>
          </a:stretch>
        </p:blipFill>
        <p:spPr>
          <a:xfrm>
            <a:off x="6816428" y="615936"/>
            <a:ext cx="2236573" cy="2497017"/>
          </a:xfrm>
          <a:prstGeom prst="rect">
            <a:avLst/>
          </a:prstGeom>
        </p:spPr>
      </p:pic>
      <p:pic>
        <p:nvPicPr>
          <p:cNvPr id="1026" name="Picture 2" descr="mage result for assessment for learning thumb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8697" y="2823562"/>
            <a:ext cx="3043117" cy="151227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3798277" y="4913237"/>
            <a:ext cx="7866501" cy="923330"/>
          </a:xfrm>
          <a:prstGeom prst="rect">
            <a:avLst/>
          </a:prstGeom>
          <a:noFill/>
        </p:spPr>
        <p:txBody>
          <a:bodyPr wrap="square" rtlCol="0">
            <a:spAutoFit/>
          </a:bodyPr>
          <a:lstStyle/>
          <a:p>
            <a:r>
              <a:rPr lang="en-US" dirty="0" smtClean="0"/>
              <a:t>“peer assessment gives children a central role in learning and is a really important shift from the teacher having all the responsibility for assessment”.                                  </a:t>
            </a:r>
          </a:p>
          <a:p>
            <a:endParaRPr lang="en-US" dirty="0"/>
          </a:p>
        </p:txBody>
      </p:sp>
      <p:sp>
        <p:nvSpPr>
          <p:cNvPr id="15" name="TextBox 14"/>
          <p:cNvSpPr txBox="1"/>
          <p:nvPr/>
        </p:nvSpPr>
        <p:spPr>
          <a:xfrm>
            <a:off x="9443916" y="5560541"/>
            <a:ext cx="2566852" cy="338554"/>
          </a:xfrm>
          <a:prstGeom prst="rect">
            <a:avLst/>
          </a:prstGeom>
          <a:noFill/>
        </p:spPr>
        <p:txBody>
          <a:bodyPr wrap="square" rtlCol="0">
            <a:spAutoFit/>
          </a:bodyPr>
          <a:lstStyle/>
          <a:p>
            <a:r>
              <a:rPr lang="en-US" sz="1600" dirty="0" smtClean="0"/>
              <a:t>Black and William(1998)</a:t>
            </a:r>
            <a:endParaRPr lang="en-US" sz="1600" dirty="0"/>
          </a:p>
        </p:txBody>
      </p:sp>
      <p:sp>
        <p:nvSpPr>
          <p:cNvPr id="16" name="TextBox 15"/>
          <p:cNvSpPr txBox="1"/>
          <p:nvPr/>
        </p:nvSpPr>
        <p:spPr>
          <a:xfrm>
            <a:off x="7883611" y="6299205"/>
            <a:ext cx="4127157" cy="338554"/>
          </a:xfrm>
          <a:prstGeom prst="rect">
            <a:avLst/>
          </a:prstGeom>
          <a:noFill/>
        </p:spPr>
        <p:txBody>
          <a:bodyPr wrap="square" rtlCol="0">
            <a:spAutoFit/>
          </a:bodyPr>
          <a:lstStyle/>
          <a:p>
            <a:r>
              <a:rPr lang="en-US" sz="1600" dirty="0" err="1" smtClean="0"/>
              <a:t>Wragg</a:t>
            </a:r>
            <a:r>
              <a:rPr lang="en-US" sz="1600" dirty="0" smtClean="0"/>
              <a:t>(2001) Black (1998) Hall (2003)</a:t>
            </a:r>
            <a:endParaRPr lang="en-US" sz="1600" dirty="0"/>
          </a:p>
        </p:txBody>
      </p:sp>
    </p:spTree>
    <p:extLst>
      <p:ext uri="{BB962C8B-B14F-4D97-AF65-F5344CB8AC3E}">
        <p14:creationId xmlns:p14="http://schemas.microsoft.com/office/powerpoint/2010/main" val="5320817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642996" y="5416062"/>
            <a:ext cx="10906008" cy="270569"/>
          </a:xfrm>
          <a:prstGeom prst="rect">
            <a:avLst/>
          </a:prstGeom>
        </p:spPr>
        <p:txBody>
          <a:bodyPr vert="horz" lIns="91440" tIns="45720" rIns="91440" bIns="45720" rtlCol="0" anchor="b">
            <a:noAutofit/>
          </a:bodyPr>
          <a:lstStyle/>
          <a:p>
            <a:pPr algn="ctr">
              <a:lnSpc>
                <a:spcPct val="90000"/>
              </a:lnSpc>
              <a:spcBef>
                <a:spcPct val="0"/>
              </a:spcBef>
              <a:spcAft>
                <a:spcPts val="600"/>
              </a:spcAft>
            </a:pPr>
            <a:r>
              <a:rPr lang="en-US" sz="2000" u="sng" dirty="0" smtClean="0">
                <a:latin typeface="+mj-lt"/>
                <a:ea typeface="+mj-ea"/>
                <a:cs typeface="+mj-cs"/>
              </a:rPr>
              <a:t>Feedback is a key part of </a:t>
            </a:r>
            <a:r>
              <a:rPr lang="en-US" sz="2000" u="sng" dirty="0" err="1" smtClean="0">
                <a:latin typeface="+mj-lt"/>
                <a:ea typeface="+mj-ea"/>
                <a:cs typeface="+mj-cs"/>
              </a:rPr>
              <a:t>Afl</a:t>
            </a:r>
            <a:r>
              <a:rPr lang="en-US" sz="2000" u="sng" dirty="0" smtClean="0">
                <a:latin typeface="+mj-lt"/>
                <a:ea typeface="+mj-ea"/>
                <a:cs typeface="+mj-cs"/>
              </a:rPr>
              <a:t> to help them learn more effectively </a:t>
            </a:r>
            <a:endParaRPr lang="en-US" sz="2000" u="sng" dirty="0">
              <a:latin typeface="+mj-lt"/>
              <a:ea typeface="+mj-ea"/>
              <a:cs typeface="+mj-cs"/>
            </a:endParaRPr>
          </a:p>
        </p:txBody>
      </p:sp>
      <p:pic>
        <p:nvPicPr>
          <p:cNvPr id="8" name="Picture 7"/>
          <p:cNvPicPr>
            <a:picLocks noChangeAspect="1"/>
          </p:cNvPicPr>
          <p:nvPr/>
        </p:nvPicPr>
        <p:blipFill>
          <a:blip r:embed="rId2"/>
          <a:stretch>
            <a:fillRect/>
          </a:stretch>
        </p:blipFill>
        <p:spPr>
          <a:xfrm>
            <a:off x="4332788" y="332284"/>
            <a:ext cx="3526424" cy="2298525"/>
          </a:xfrm>
          <a:prstGeom prst="rect">
            <a:avLst/>
          </a:prstGeom>
        </p:spPr>
      </p:pic>
      <p:cxnSp>
        <p:nvCxnSpPr>
          <p:cNvPr id="13" name="Straight Connector 12">
            <a:extLst>
              <a:ext uri="{FF2B5EF4-FFF2-40B4-BE49-F238E27FC236}">
                <a16:creationId xmlns="" xmlns:a16="http://schemas.microsoft.com/office/drawing/2014/main" id="{8F880EF2-DF79-4D9D-8F11-E91D48C79741}"/>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C42E1C"/>
            </a:solidFill>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284205" y="148281"/>
            <a:ext cx="5115697" cy="400110"/>
          </a:xfrm>
          <a:prstGeom prst="rect">
            <a:avLst/>
          </a:prstGeom>
          <a:noFill/>
        </p:spPr>
        <p:txBody>
          <a:bodyPr wrap="square" rtlCol="0">
            <a:spAutoFit/>
          </a:bodyPr>
          <a:lstStyle/>
          <a:p>
            <a:r>
              <a:rPr lang="en-US" sz="2000" dirty="0" smtClean="0"/>
              <a:t>Strategies continued,,,,</a:t>
            </a:r>
            <a:endParaRPr lang="en-US" sz="2000" dirty="0"/>
          </a:p>
        </p:txBody>
      </p:sp>
      <p:sp>
        <p:nvSpPr>
          <p:cNvPr id="11" name="TextBox 10"/>
          <p:cNvSpPr txBox="1"/>
          <p:nvPr/>
        </p:nvSpPr>
        <p:spPr>
          <a:xfrm>
            <a:off x="1758779" y="2373430"/>
            <a:ext cx="10301416" cy="2862322"/>
          </a:xfrm>
          <a:prstGeom prst="rect">
            <a:avLst/>
          </a:prstGeom>
          <a:noFill/>
        </p:spPr>
        <p:txBody>
          <a:bodyPr wrap="square" rtlCol="0">
            <a:spAutoFit/>
          </a:bodyPr>
          <a:lstStyle/>
          <a:p>
            <a:r>
              <a:rPr lang="en-US" dirty="0" smtClean="0"/>
              <a:t>Effective feedback should:</a:t>
            </a:r>
          </a:p>
          <a:p>
            <a:endParaRPr lang="en-US" dirty="0" smtClean="0"/>
          </a:p>
          <a:p>
            <a:r>
              <a:rPr lang="en-US" dirty="0"/>
              <a:t>*</a:t>
            </a:r>
            <a:r>
              <a:rPr lang="en-US" dirty="0" smtClean="0"/>
              <a:t>Relate to the learning objective and/or success criteria.</a:t>
            </a:r>
          </a:p>
          <a:p>
            <a:r>
              <a:rPr lang="en-US" dirty="0" smtClean="0"/>
              <a:t>*Be positive and constructive.</a:t>
            </a:r>
          </a:p>
          <a:p>
            <a:r>
              <a:rPr lang="en-US" dirty="0" smtClean="0"/>
              <a:t>*Involve the learners at some level.</a:t>
            </a:r>
          </a:p>
          <a:p>
            <a:r>
              <a:rPr lang="en-US" dirty="0" smtClean="0"/>
              <a:t>*Provide opportunities for the learner to improve their work.</a:t>
            </a:r>
          </a:p>
          <a:p>
            <a:r>
              <a:rPr lang="en-US" dirty="0" smtClean="0"/>
              <a:t>*Impact on future teaching and learning.</a:t>
            </a:r>
          </a:p>
          <a:p>
            <a:r>
              <a:rPr lang="en-US" dirty="0" smtClean="0"/>
              <a:t>*Differentiate according to the learning needs of each individual. </a:t>
            </a:r>
          </a:p>
          <a:p>
            <a:r>
              <a:rPr lang="en-US" dirty="0" smtClean="0"/>
              <a:t>*Be developmental across the age range.</a:t>
            </a:r>
          </a:p>
          <a:p>
            <a:r>
              <a:rPr lang="en-US" dirty="0" smtClean="0"/>
              <a:t>*Avoid explicit ability.</a:t>
            </a:r>
          </a:p>
        </p:txBody>
      </p:sp>
      <p:sp>
        <p:nvSpPr>
          <p:cNvPr id="12" name="TextBox 11"/>
          <p:cNvSpPr txBox="1"/>
          <p:nvPr/>
        </p:nvSpPr>
        <p:spPr>
          <a:xfrm>
            <a:off x="8625016" y="6437870"/>
            <a:ext cx="3435179" cy="338554"/>
          </a:xfrm>
          <a:prstGeom prst="rect">
            <a:avLst/>
          </a:prstGeom>
          <a:noFill/>
        </p:spPr>
        <p:txBody>
          <a:bodyPr wrap="square" rtlCol="0">
            <a:spAutoFit/>
          </a:bodyPr>
          <a:lstStyle/>
          <a:p>
            <a:r>
              <a:rPr lang="en-US" sz="1600" dirty="0" err="1" smtClean="0"/>
              <a:t>Gadsby</a:t>
            </a:r>
            <a:r>
              <a:rPr lang="en-US" sz="1600" dirty="0" smtClean="0"/>
              <a:t> (2012)  </a:t>
            </a:r>
            <a:r>
              <a:rPr lang="en-US" sz="1600" dirty="0" err="1" smtClean="0"/>
              <a:t>Headington</a:t>
            </a:r>
            <a:r>
              <a:rPr lang="en-US" sz="1600" dirty="0" smtClean="0"/>
              <a:t> (2000)</a:t>
            </a:r>
            <a:endParaRPr lang="en-US" sz="1600" dirty="0"/>
          </a:p>
        </p:txBody>
      </p:sp>
    </p:spTree>
    <p:extLst>
      <p:ext uri="{BB962C8B-B14F-4D97-AF65-F5344CB8AC3E}">
        <p14:creationId xmlns:p14="http://schemas.microsoft.com/office/powerpoint/2010/main" val="8841758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266092" y="773723"/>
            <a:ext cx="9442939" cy="523220"/>
          </a:xfrm>
          <a:prstGeom prst="rect">
            <a:avLst/>
          </a:prstGeom>
          <a:noFill/>
        </p:spPr>
        <p:txBody>
          <a:bodyPr wrap="square" rtlCol="0">
            <a:spAutoFit/>
          </a:bodyPr>
          <a:lstStyle/>
          <a:p>
            <a:r>
              <a:rPr lang="en-US" sz="2800" u="sng" dirty="0" smtClean="0"/>
              <a:t>Providing feedback that moves learning forward</a:t>
            </a:r>
            <a:endParaRPr lang="en-US" sz="2800" u="sng" dirty="0"/>
          </a:p>
        </p:txBody>
      </p:sp>
      <p:sp>
        <p:nvSpPr>
          <p:cNvPr id="9" name="TextBox 8"/>
          <p:cNvSpPr txBox="1"/>
          <p:nvPr/>
        </p:nvSpPr>
        <p:spPr>
          <a:xfrm>
            <a:off x="7491046" y="6383215"/>
            <a:ext cx="4360985" cy="369332"/>
          </a:xfrm>
          <a:prstGeom prst="rect">
            <a:avLst/>
          </a:prstGeom>
          <a:noFill/>
        </p:spPr>
        <p:txBody>
          <a:bodyPr wrap="square" rtlCol="0">
            <a:spAutoFit/>
          </a:bodyPr>
          <a:lstStyle/>
          <a:p>
            <a:r>
              <a:rPr lang="en-US" dirty="0" smtClean="0"/>
              <a:t>Dr. Dylan </a:t>
            </a:r>
            <a:r>
              <a:rPr lang="en-US" dirty="0" err="1" smtClean="0"/>
              <a:t>Wiliam</a:t>
            </a:r>
            <a:r>
              <a:rPr lang="en-US" dirty="0" smtClean="0"/>
              <a:t> ( 2018)</a:t>
            </a:r>
            <a:endParaRPr lang="en-US" dirty="0"/>
          </a:p>
        </p:txBody>
      </p:sp>
      <p:sp>
        <p:nvSpPr>
          <p:cNvPr id="12" name="TextBox 11"/>
          <p:cNvSpPr txBox="1"/>
          <p:nvPr/>
        </p:nvSpPr>
        <p:spPr>
          <a:xfrm>
            <a:off x="4040660" y="3124889"/>
            <a:ext cx="6153664" cy="369332"/>
          </a:xfrm>
          <a:prstGeom prst="rect">
            <a:avLst/>
          </a:prstGeom>
          <a:noFill/>
        </p:spPr>
        <p:txBody>
          <a:bodyPr wrap="square" rtlCol="0">
            <a:spAutoFit/>
          </a:bodyPr>
          <a:lstStyle/>
          <a:p>
            <a:r>
              <a:rPr lang="en-US" dirty="0" smtClean="0">
                <a:hlinkClick r:id="rId2"/>
              </a:rPr>
              <a:t>https://youtu.be/vdIk9ysWJXQ</a:t>
            </a:r>
            <a:endParaRPr lang="en-US" dirty="0" smtClean="0"/>
          </a:p>
        </p:txBody>
      </p:sp>
    </p:spTree>
    <p:extLst>
      <p:ext uri="{BB962C8B-B14F-4D97-AF65-F5344CB8AC3E}">
        <p14:creationId xmlns:p14="http://schemas.microsoft.com/office/powerpoint/2010/main" val="19807547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54643" y="1587814"/>
            <a:ext cx="6019800" cy="1879600"/>
          </a:xfrm>
          <a:prstGeom prst="rect">
            <a:avLst/>
          </a:prstGeom>
        </p:spPr>
      </p:pic>
      <p:sp>
        <p:nvSpPr>
          <p:cNvPr id="3" name="TextBox 2"/>
          <p:cNvSpPr txBox="1"/>
          <p:nvPr/>
        </p:nvSpPr>
        <p:spPr>
          <a:xfrm>
            <a:off x="3007920" y="578013"/>
            <a:ext cx="6435969" cy="461665"/>
          </a:xfrm>
          <a:prstGeom prst="rect">
            <a:avLst/>
          </a:prstGeom>
          <a:noFill/>
        </p:spPr>
        <p:txBody>
          <a:bodyPr wrap="square" rtlCol="0">
            <a:spAutoFit/>
          </a:bodyPr>
          <a:lstStyle/>
          <a:p>
            <a:r>
              <a:rPr lang="en-US" sz="2400" u="sng" dirty="0" smtClean="0"/>
              <a:t>Assessment </a:t>
            </a:r>
            <a:r>
              <a:rPr lang="en-US" sz="2400" i="1" u="sng" dirty="0" smtClean="0"/>
              <a:t>throughout </a:t>
            </a:r>
            <a:r>
              <a:rPr lang="en-US" sz="2400" u="sng" dirty="0" smtClean="0"/>
              <a:t>the learning process</a:t>
            </a:r>
            <a:endParaRPr lang="en-US" sz="2400" i="1" u="sng" dirty="0"/>
          </a:p>
        </p:txBody>
      </p:sp>
      <p:sp>
        <p:nvSpPr>
          <p:cNvPr id="4" name="TextBox 3"/>
          <p:cNvSpPr txBox="1"/>
          <p:nvPr/>
        </p:nvSpPr>
        <p:spPr>
          <a:xfrm>
            <a:off x="4245178" y="3637662"/>
            <a:ext cx="3521676" cy="369332"/>
          </a:xfrm>
          <a:prstGeom prst="rect">
            <a:avLst/>
          </a:prstGeom>
          <a:noFill/>
        </p:spPr>
        <p:txBody>
          <a:bodyPr wrap="square" rtlCol="0">
            <a:spAutoFit/>
          </a:bodyPr>
          <a:lstStyle/>
          <a:p>
            <a:r>
              <a:rPr lang="en-US" u="sng" dirty="0" smtClean="0"/>
              <a:t>’Feedback for everybody</a:t>
            </a:r>
            <a:r>
              <a:rPr lang="en-US" dirty="0" smtClean="0"/>
              <a:t>’</a:t>
            </a:r>
            <a:endParaRPr lang="en-US" dirty="0"/>
          </a:p>
        </p:txBody>
      </p:sp>
      <p:sp>
        <p:nvSpPr>
          <p:cNvPr id="5" name="TextBox 4"/>
          <p:cNvSpPr txBox="1"/>
          <p:nvPr/>
        </p:nvSpPr>
        <p:spPr>
          <a:xfrm>
            <a:off x="1293893" y="1376926"/>
            <a:ext cx="2637217" cy="400110"/>
          </a:xfrm>
          <a:prstGeom prst="rect">
            <a:avLst/>
          </a:prstGeom>
          <a:noFill/>
        </p:spPr>
        <p:txBody>
          <a:bodyPr wrap="square" rtlCol="0">
            <a:spAutoFit/>
          </a:bodyPr>
          <a:lstStyle/>
          <a:p>
            <a:r>
              <a:rPr lang="en-US" sz="2000" dirty="0" smtClean="0"/>
              <a:t>Stop/check</a:t>
            </a:r>
            <a:endParaRPr lang="en-US" sz="2000" dirty="0"/>
          </a:p>
        </p:txBody>
      </p:sp>
      <p:sp>
        <p:nvSpPr>
          <p:cNvPr id="6" name="TextBox 5"/>
          <p:cNvSpPr txBox="1"/>
          <p:nvPr/>
        </p:nvSpPr>
        <p:spPr>
          <a:xfrm>
            <a:off x="9752808" y="2379643"/>
            <a:ext cx="1729946" cy="400110"/>
          </a:xfrm>
          <a:prstGeom prst="rect">
            <a:avLst/>
          </a:prstGeom>
          <a:noFill/>
        </p:spPr>
        <p:txBody>
          <a:bodyPr wrap="square" rtlCol="0">
            <a:spAutoFit/>
          </a:bodyPr>
          <a:lstStyle/>
          <a:p>
            <a:r>
              <a:rPr lang="en-US" sz="2000" dirty="0" smtClean="0"/>
              <a:t>Re-focus</a:t>
            </a:r>
            <a:endParaRPr lang="en-US" sz="2000" dirty="0"/>
          </a:p>
        </p:txBody>
      </p:sp>
      <p:sp>
        <p:nvSpPr>
          <p:cNvPr id="7" name="TextBox 6"/>
          <p:cNvSpPr txBox="1"/>
          <p:nvPr/>
        </p:nvSpPr>
        <p:spPr>
          <a:xfrm>
            <a:off x="527773" y="3264505"/>
            <a:ext cx="2365369" cy="400110"/>
          </a:xfrm>
          <a:prstGeom prst="rect">
            <a:avLst/>
          </a:prstGeom>
          <a:noFill/>
        </p:spPr>
        <p:txBody>
          <a:bodyPr wrap="square" rtlCol="0">
            <a:spAutoFit/>
          </a:bodyPr>
          <a:lstStyle/>
          <a:p>
            <a:r>
              <a:rPr lang="en-US" sz="2000" dirty="0" smtClean="0"/>
              <a:t>Stay on task</a:t>
            </a:r>
            <a:endParaRPr lang="en-US" sz="2000" dirty="0"/>
          </a:p>
        </p:txBody>
      </p:sp>
      <p:sp>
        <p:nvSpPr>
          <p:cNvPr id="8" name="TextBox 7"/>
          <p:cNvSpPr txBox="1"/>
          <p:nvPr/>
        </p:nvSpPr>
        <p:spPr>
          <a:xfrm>
            <a:off x="8022862" y="4109880"/>
            <a:ext cx="3892379" cy="400110"/>
          </a:xfrm>
          <a:prstGeom prst="rect">
            <a:avLst/>
          </a:prstGeom>
          <a:noFill/>
        </p:spPr>
        <p:txBody>
          <a:bodyPr wrap="square" rtlCol="0">
            <a:spAutoFit/>
          </a:bodyPr>
          <a:lstStyle/>
          <a:p>
            <a:r>
              <a:rPr lang="en-US" sz="2000" dirty="0" smtClean="0"/>
              <a:t>Less chance of things going wrong</a:t>
            </a:r>
            <a:endParaRPr lang="en-US" sz="2000" dirty="0"/>
          </a:p>
        </p:txBody>
      </p:sp>
      <p:sp>
        <p:nvSpPr>
          <p:cNvPr id="9" name="TextBox 8"/>
          <p:cNvSpPr txBox="1"/>
          <p:nvPr/>
        </p:nvSpPr>
        <p:spPr>
          <a:xfrm>
            <a:off x="1413898" y="4158739"/>
            <a:ext cx="3534032" cy="400110"/>
          </a:xfrm>
          <a:prstGeom prst="rect">
            <a:avLst/>
          </a:prstGeom>
          <a:noFill/>
        </p:spPr>
        <p:txBody>
          <a:bodyPr wrap="square" rtlCol="0">
            <a:spAutoFit/>
          </a:bodyPr>
          <a:lstStyle/>
          <a:p>
            <a:r>
              <a:rPr lang="en-US" sz="2000" dirty="0" smtClean="0"/>
              <a:t>Open dialogue/ask questions</a:t>
            </a:r>
            <a:endParaRPr lang="en-US" sz="2000" dirty="0"/>
          </a:p>
        </p:txBody>
      </p:sp>
      <p:sp>
        <p:nvSpPr>
          <p:cNvPr id="10" name="TextBox 9"/>
          <p:cNvSpPr txBox="1"/>
          <p:nvPr/>
        </p:nvSpPr>
        <p:spPr>
          <a:xfrm>
            <a:off x="9221467" y="1491926"/>
            <a:ext cx="2471352" cy="400110"/>
          </a:xfrm>
          <a:prstGeom prst="rect">
            <a:avLst/>
          </a:prstGeom>
          <a:noFill/>
        </p:spPr>
        <p:txBody>
          <a:bodyPr wrap="square" rtlCol="0">
            <a:spAutoFit/>
          </a:bodyPr>
          <a:lstStyle/>
          <a:p>
            <a:r>
              <a:rPr lang="en-US" sz="2000" dirty="0" smtClean="0"/>
              <a:t>Allows thinking time</a:t>
            </a:r>
            <a:endParaRPr lang="en-US" sz="2000" dirty="0"/>
          </a:p>
        </p:txBody>
      </p:sp>
      <p:sp>
        <p:nvSpPr>
          <p:cNvPr id="12" name="TextBox 11"/>
          <p:cNvSpPr txBox="1"/>
          <p:nvPr/>
        </p:nvSpPr>
        <p:spPr>
          <a:xfrm>
            <a:off x="412999" y="2272792"/>
            <a:ext cx="2594919" cy="400110"/>
          </a:xfrm>
          <a:prstGeom prst="rect">
            <a:avLst/>
          </a:prstGeom>
          <a:noFill/>
        </p:spPr>
        <p:txBody>
          <a:bodyPr wrap="square" rtlCol="0">
            <a:spAutoFit/>
          </a:bodyPr>
          <a:lstStyle/>
          <a:p>
            <a:r>
              <a:rPr lang="en-US" sz="2000" dirty="0" smtClean="0"/>
              <a:t>Scaffolds learning</a:t>
            </a:r>
            <a:endParaRPr lang="en-US" sz="2000" dirty="0"/>
          </a:p>
        </p:txBody>
      </p:sp>
      <p:sp>
        <p:nvSpPr>
          <p:cNvPr id="13" name="TextBox 12"/>
          <p:cNvSpPr txBox="1"/>
          <p:nvPr/>
        </p:nvSpPr>
        <p:spPr>
          <a:xfrm>
            <a:off x="8554202" y="3222163"/>
            <a:ext cx="3361039" cy="400110"/>
          </a:xfrm>
          <a:prstGeom prst="rect">
            <a:avLst/>
          </a:prstGeom>
          <a:noFill/>
        </p:spPr>
        <p:txBody>
          <a:bodyPr wrap="square" rtlCol="0">
            <a:spAutoFit/>
          </a:bodyPr>
          <a:lstStyle/>
          <a:p>
            <a:r>
              <a:rPr lang="en-US" sz="2000" dirty="0" smtClean="0"/>
              <a:t>Enables more independence</a:t>
            </a:r>
            <a:endParaRPr lang="en-US" sz="2000" dirty="0"/>
          </a:p>
        </p:txBody>
      </p:sp>
      <p:sp>
        <p:nvSpPr>
          <p:cNvPr id="14" name="TextBox 13"/>
          <p:cNvSpPr txBox="1"/>
          <p:nvPr/>
        </p:nvSpPr>
        <p:spPr>
          <a:xfrm>
            <a:off x="8892350" y="6519446"/>
            <a:ext cx="5600938" cy="338554"/>
          </a:xfrm>
          <a:prstGeom prst="rect">
            <a:avLst/>
          </a:prstGeom>
          <a:noFill/>
        </p:spPr>
        <p:txBody>
          <a:bodyPr wrap="square" rtlCol="0">
            <a:spAutoFit/>
          </a:bodyPr>
          <a:lstStyle/>
          <a:p>
            <a:r>
              <a:rPr lang="en-US" sz="1600" dirty="0" smtClean="0"/>
              <a:t>Briggs et al (2008) Black(2003)</a:t>
            </a:r>
            <a:endParaRPr lang="en-US" sz="1600" dirty="0"/>
          </a:p>
        </p:txBody>
      </p:sp>
    </p:spTree>
    <p:extLst>
      <p:ext uri="{BB962C8B-B14F-4D97-AF65-F5344CB8AC3E}">
        <p14:creationId xmlns:p14="http://schemas.microsoft.com/office/powerpoint/2010/main" val="305474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p:nvSpPr>
        <p:spPr>
          <a:xfrm>
            <a:off x="4965430" y="629268"/>
            <a:ext cx="6586491" cy="7299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dirty="0">
                <a:latin typeface="+mj-lt"/>
                <a:ea typeface="+mj-ea"/>
                <a:cs typeface="+mj-cs"/>
              </a:rPr>
              <a:t>Strategy advantages</a:t>
            </a:r>
          </a:p>
        </p:txBody>
      </p:sp>
      <p:pic>
        <p:nvPicPr>
          <p:cNvPr id="6" name="Picture 5"/>
          <p:cNvPicPr>
            <a:picLocks noChangeAspect="1"/>
          </p:cNvPicPr>
          <p:nvPr/>
        </p:nvPicPr>
        <p:blipFill rotWithShape="1">
          <a:blip r:embed="rId2"/>
          <a:srcRect l="18859" r="13548"/>
          <a:stretch/>
        </p:blipFill>
        <p:spPr>
          <a:xfrm>
            <a:off x="20" y="10"/>
            <a:ext cx="4635571" cy="6857990"/>
          </a:xfrm>
          <a:prstGeom prst="rect">
            <a:avLst/>
          </a:prstGeom>
          <a:effectLst/>
        </p:spPr>
      </p:pic>
      <p:cxnSp>
        <p:nvCxnSpPr>
          <p:cNvPr id="11" name="Straight Connector 10">
            <a:extLst>
              <a:ext uri="{FF2B5EF4-FFF2-40B4-BE49-F238E27FC236}">
                <a16:creationId xmlns="" xmlns:a16="http://schemas.microsoft.com/office/drawing/2014/main" id="{A7F400EE-A8A5-48AF-B4D6-291B52C6F0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7AC421"/>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4965431" y="2115118"/>
            <a:ext cx="6586489" cy="410870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dirty="0"/>
              <a:t>Improve learning</a:t>
            </a:r>
          </a:p>
          <a:p>
            <a:pPr indent="-228600">
              <a:lnSpc>
                <a:spcPct val="90000"/>
              </a:lnSpc>
              <a:spcAft>
                <a:spcPts val="600"/>
              </a:spcAft>
              <a:buFont typeface="Arial" panose="020B0604020202020204" pitchFamily="34" charset="0"/>
              <a:buChar char="•"/>
            </a:pPr>
            <a:r>
              <a:rPr lang="en-US" sz="1600" dirty="0"/>
              <a:t>Can be adapted to different ages and stages</a:t>
            </a:r>
          </a:p>
          <a:p>
            <a:pPr indent="-228600">
              <a:lnSpc>
                <a:spcPct val="90000"/>
              </a:lnSpc>
              <a:spcAft>
                <a:spcPts val="600"/>
              </a:spcAft>
              <a:buFont typeface="Arial" panose="020B0604020202020204" pitchFamily="34" charset="0"/>
              <a:buChar char="•"/>
            </a:pPr>
            <a:r>
              <a:rPr lang="en-US" sz="1600" dirty="0"/>
              <a:t>Moves learning forward- understanding LO/SC</a:t>
            </a:r>
          </a:p>
          <a:p>
            <a:pPr indent="-228600">
              <a:lnSpc>
                <a:spcPct val="90000"/>
              </a:lnSpc>
              <a:spcAft>
                <a:spcPts val="600"/>
              </a:spcAft>
              <a:buFont typeface="Arial" panose="020B0604020202020204" pitchFamily="34" charset="0"/>
              <a:buChar char="•"/>
            </a:pPr>
            <a:r>
              <a:rPr lang="en-US" sz="1600" dirty="0"/>
              <a:t>Progression</a:t>
            </a:r>
          </a:p>
          <a:p>
            <a:pPr indent="-228600">
              <a:lnSpc>
                <a:spcPct val="90000"/>
              </a:lnSpc>
              <a:spcAft>
                <a:spcPts val="600"/>
              </a:spcAft>
              <a:buFont typeface="Arial" panose="020B0604020202020204" pitchFamily="34" charset="0"/>
              <a:buChar char="•"/>
            </a:pPr>
            <a:r>
              <a:rPr lang="en-US" sz="1600" dirty="0"/>
              <a:t>Motivate and empower teachers and learners</a:t>
            </a:r>
          </a:p>
          <a:p>
            <a:pPr indent="-228600">
              <a:lnSpc>
                <a:spcPct val="90000"/>
              </a:lnSpc>
              <a:spcAft>
                <a:spcPts val="600"/>
              </a:spcAft>
              <a:buFont typeface="Arial" panose="020B0604020202020204" pitchFamily="34" charset="0"/>
              <a:buChar char="•"/>
            </a:pPr>
            <a:r>
              <a:rPr lang="en-US" sz="1600" dirty="0"/>
              <a:t>Improve self confidence</a:t>
            </a:r>
          </a:p>
          <a:p>
            <a:pPr indent="-228600">
              <a:lnSpc>
                <a:spcPct val="90000"/>
              </a:lnSpc>
              <a:spcAft>
                <a:spcPts val="600"/>
              </a:spcAft>
              <a:buFont typeface="Arial" panose="020B0604020202020204" pitchFamily="34" charset="0"/>
              <a:buChar char="•"/>
            </a:pPr>
            <a:r>
              <a:rPr lang="en-US" sz="1600" dirty="0"/>
              <a:t>Adaptable to children of all abilities </a:t>
            </a:r>
            <a:r>
              <a:rPr lang="en-US" sz="1600" dirty="0" err="1"/>
              <a:t>ie</a:t>
            </a:r>
            <a:r>
              <a:rPr lang="en-US" sz="1600" dirty="0"/>
              <a:t> ALN</a:t>
            </a:r>
          </a:p>
          <a:p>
            <a:pPr indent="-228600">
              <a:lnSpc>
                <a:spcPct val="90000"/>
              </a:lnSpc>
              <a:spcAft>
                <a:spcPts val="600"/>
              </a:spcAft>
              <a:buFont typeface="Arial" panose="020B0604020202020204" pitchFamily="34" charset="0"/>
              <a:buChar char="•"/>
            </a:pPr>
            <a:r>
              <a:rPr lang="en-US" sz="1600" dirty="0"/>
              <a:t>Help shape teaching and their planning</a:t>
            </a:r>
          </a:p>
          <a:p>
            <a:pPr indent="-228600">
              <a:lnSpc>
                <a:spcPct val="90000"/>
              </a:lnSpc>
              <a:spcAft>
                <a:spcPts val="600"/>
              </a:spcAft>
              <a:buFont typeface="Arial" panose="020B0604020202020204" pitchFamily="34" charset="0"/>
              <a:buChar char="•"/>
            </a:pPr>
            <a:r>
              <a:rPr lang="en-US" sz="1600" dirty="0"/>
              <a:t>Current achievements/ scaffold/ learners level</a:t>
            </a:r>
          </a:p>
          <a:p>
            <a:pPr indent="-228600">
              <a:lnSpc>
                <a:spcPct val="90000"/>
              </a:lnSpc>
              <a:spcAft>
                <a:spcPts val="600"/>
              </a:spcAft>
              <a:buFont typeface="Arial" panose="020B0604020202020204" pitchFamily="34" charset="0"/>
              <a:buChar char="•"/>
            </a:pPr>
            <a:r>
              <a:rPr lang="en-US" sz="1600" dirty="0"/>
              <a:t>Support and develop reflective practice</a:t>
            </a:r>
          </a:p>
          <a:p>
            <a:pPr indent="-228600">
              <a:lnSpc>
                <a:spcPct val="90000"/>
              </a:lnSpc>
              <a:spcAft>
                <a:spcPts val="600"/>
              </a:spcAft>
              <a:buFont typeface="Arial" panose="020B0604020202020204" pitchFamily="34" charset="0"/>
              <a:buChar char="•"/>
            </a:pPr>
            <a:r>
              <a:rPr lang="en-US" sz="1600" dirty="0"/>
              <a:t>Learners will gain knowledge and skills to peer assess/ self assess/feedback </a:t>
            </a:r>
          </a:p>
          <a:p>
            <a:pPr indent="-228600">
              <a:lnSpc>
                <a:spcPct val="90000"/>
              </a:lnSpc>
              <a:spcAft>
                <a:spcPts val="600"/>
              </a:spcAft>
              <a:buFont typeface="Arial" panose="020B0604020202020204" pitchFamily="34" charset="0"/>
              <a:buChar char="•"/>
            </a:pPr>
            <a:r>
              <a:rPr lang="en-US" sz="1600" dirty="0"/>
              <a:t>Transferable throughout the whole school</a:t>
            </a:r>
            <a:r>
              <a:rPr lang="en-US" sz="1600" dirty="0" smtClean="0"/>
              <a:t>.</a:t>
            </a:r>
          </a:p>
          <a:p>
            <a:pPr indent="-228600">
              <a:lnSpc>
                <a:spcPct val="90000"/>
              </a:lnSpc>
              <a:spcAft>
                <a:spcPts val="600"/>
              </a:spcAft>
              <a:buFont typeface="Arial" panose="020B0604020202020204" pitchFamily="34" charset="0"/>
              <a:buChar char="•"/>
            </a:pPr>
            <a:r>
              <a:rPr lang="en-US" sz="1600" dirty="0" smtClean="0"/>
              <a:t>Change classroom culture/move forward from marks and grades.</a:t>
            </a:r>
            <a:endParaRPr lang="en-US" sz="1600" dirty="0"/>
          </a:p>
        </p:txBody>
      </p:sp>
      <p:sp>
        <p:nvSpPr>
          <p:cNvPr id="4" name="TextBox 3"/>
          <p:cNvSpPr txBox="1"/>
          <p:nvPr/>
        </p:nvSpPr>
        <p:spPr>
          <a:xfrm>
            <a:off x="7624118" y="6462584"/>
            <a:ext cx="4567881" cy="307777"/>
          </a:xfrm>
          <a:prstGeom prst="rect">
            <a:avLst/>
          </a:prstGeom>
          <a:noFill/>
        </p:spPr>
        <p:txBody>
          <a:bodyPr wrap="square" rtlCol="0">
            <a:spAutoFit/>
          </a:bodyPr>
          <a:lstStyle/>
          <a:p>
            <a:r>
              <a:rPr lang="en-US" sz="1400" dirty="0" smtClean="0"/>
              <a:t>Black et al (2004) Garner (2012) Welsh Government (2015)</a:t>
            </a:r>
            <a:endParaRPr lang="en-US" sz="1400" dirty="0"/>
          </a:p>
        </p:txBody>
      </p:sp>
    </p:spTree>
    <p:extLst>
      <p:ext uri="{BB962C8B-B14F-4D97-AF65-F5344CB8AC3E}">
        <p14:creationId xmlns:p14="http://schemas.microsoft.com/office/powerpoint/2010/main" val="39356503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 xmlns:a16="http://schemas.microsoft.com/office/drawing/2014/main" id="{35555856-9970-4BC3-9AA9-6A917F53AFB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 xmlns:a16="http://schemas.microsoft.com/office/drawing/2014/main" id="{7F487851-BFAF-46D8-A1ED-50CAD6E46F59}"/>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4" name="TextBox 3"/>
          <p:cNvSpPr txBox="1"/>
          <p:nvPr/>
        </p:nvSpPr>
        <p:spPr>
          <a:xfrm>
            <a:off x="963669" y="399216"/>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u="sng" kern="1200" dirty="0">
                <a:solidFill>
                  <a:srgbClr val="000000"/>
                </a:solidFill>
                <a:latin typeface="+mj-lt"/>
                <a:ea typeface="+mj-ea"/>
                <a:cs typeface="+mj-cs"/>
              </a:rPr>
              <a:t>Conclusion </a:t>
            </a:r>
          </a:p>
        </p:txBody>
      </p:sp>
      <p:sp>
        <p:nvSpPr>
          <p:cNvPr id="14" name="Freeform 50">
            <a:extLst>
              <a:ext uri="{FF2B5EF4-FFF2-40B4-BE49-F238E27FC236}">
                <a16:creationId xmlns="" xmlns:a16="http://schemas.microsoft.com/office/drawing/2014/main" id="{13722DD7-BA73-4776-93A3-94491FEF726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p:cNvPicPr>
            <a:picLocks noChangeAspect="1"/>
          </p:cNvPicPr>
          <p:nvPr/>
        </p:nvPicPr>
        <p:blipFill>
          <a:blip r:embed="rId3"/>
          <a:stretch>
            <a:fillRect/>
          </a:stretch>
        </p:blipFill>
        <p:spPr>
          <a:xfrm>
            <a:off x="7709770" y="2330654"/>
            <a:ext cx="4141760" cy="3111091"/>
          </a:xfrm>
          <a:prstGeom prst="rect">
            <a:avLst/>
          </a:prstGeom>
        </p:spPr>
      </p:pic>
      <p:sp>
        <p:nvSpPr>
          <p:cNvPr id="2" name="TextBox 1"/>
          <p:cNvSpPr txBox="1"/>
          <p:nvPr/>
        </p:nvSpPr>
        <p:spPr>
          <a:xfrm>
            <a:off x="351692" y="1336431"/>
            <a:ext cx="5744308" cy="4801314"/>
          </a:xfrm>
          <a:prstGeom prst="rect">
            <a:avLst/>
          </a:prstGeom>
          <a:noFill/>
        </p:spPr>
        <p:txBody>
          <a:bodyPr wrap="square" rtlCol="0">
            <a:spAutoFit/>
          </a:bodyPr>
          <a:lstStyle/>
          <a:p>
            <a:r>
              <a:rPr lang="en-US" dirty="0" smtClean="0"/>
              <a:t>In conclusion promoting children’s learning should be the key principal and aim of our </a:t>
            </a:r>
            <a:r>
              <a:rPr lang="en-US" dirty="0"/>
              <a:t>P</a:t>
            </a:r>
            <a:r>
              <a:rPr lang="en-US" dirty="0" smtClean="0"/>
              <a:t>rimary Schools. </a:t>
            </a:r>
            <a:r>
              <a:rPr lang="en-US" dirty="0" err="1" smtClean="0"/>
              <a:t>Afl</a:t>
            </a:r>
            <a:r>
              <a:rPr lang="en-US" dirty="0" smtClean="0"/>
              <a:t> allows our children to take an educational journey. It is a process and a true reflection on each individuals ability. However our current standardized testing will continue to generate data needed by the government but is just a snapshot in a child’s learning and not a true picture. There could be many factors on a child’s performance during a test which we need to be aware of.</a:t>
            </a:r>
          </a:p>
          <a:p>
            <a:endParaRPr lang="en-US" dirty="0"/>
          </a:p>
          <a:p>
            <a:r>
              <a:rPr lang="en-US" dirty="0" smtClean="0"/>
              <a:t>I hope to have met my learning objectives with you all today.</a:t>
            </a:r>
          </a:p>
          <a:p>
            <a:r>
              <a:rPr lang="en-US" dirty="0" smtClean="0"/>
              <a:t>*More clear what </a:t>
            </a:r>
            <a:r>
              <a:rPr lang="en-US" dirty="0" err="1" smtClean="0"/>
              <a:t>Afl</a:t>
            </a:r>
            <a:r>
              <a:rPr lang="en-US" dirty="0" smtClean="0"/>
              <a:t> is.</a:t>
            </a:r>
          </a:p>
          <a:p>
            <a:r>
              <a:rPr lang="en-US" dirty="0" smtClean="0"/>
              <a:t>*Clear understanding of main principles and </a:t>
            </a:r>
            <a:r>
              <a:rPr lang="en-US" dirty="0" err="1" smtClean="0"/>
              <a:t>Afl</a:t>
            </a:r>
            <a:r>
              <a:rPr lang="en-US" dirty="0" smtClean="0"/>
              <a:t> practices.</a:t>
            </a:r>
          </a:p>
          <a:p>
            <a:r>
              <a:rPr lang="en-US" dirty="0" smtClean="0"/>
              <a:t>*More informed on </a:t>
            </a:r>
            <a:r>
              <a:rPr lang="en-US" dirty="0" err="1" smtClean="0"/>
              <a:t>Afl</a:t>
            </a:r>
            <a:r>
              <a:rPr lang="en-US" dirty="0" smtClean="0"/>
              <a:t> key strategies.</a:t>
            </a:r>
          </a:p>
          <a:p>
            <a:r>
              <a:rPr lang="en-US" dirty="0" smtClean="0"/>
              <a:t>*Aware of the benefits and how effective </a:t>
            </a:r>
            <a:r>
              <a:rPr lang="en-US" dirty="0" err="1" smtClean="0"/>
              <a:t>Afl</a:t>
            </a:r>
            <a:r>
              <a:rPr lang="en-US" dirty="0" smtClean="0"/>
              <a:t> will have on teachers pupils and the whole school.</a:t>
            </a:r>
            <a:endParaRPr lang="en-US" dirty="0"/>
          </a:p>
        </p:txBody>
      </p:sp>
      <p:sp>
        <p:nvSpPr>
          <p:cNvPr id="3" name="TextBox 2"/>
          <p:cNvSpPr txBox="1"/>
          <p:nvPr/>
        </p:nvSpPr>
        <p:spPr>
          <a:xfrm>
            <a:off x="351692" y="6351373"/>
            <a:ext cx="6147962" cy="369332"/>
          </a:xfrm>
          <a:prstGeom prst="rect">
            <a:avLst/>
          </a:prstGeom>
          <a:noFill/>
        </p:spPr>
        <p:txBody>
          <a:bodyPr wrap="square" rtlCol="0">
            <a:spAutoFit/>
          </a:bodyPr>
          <a:lstStyle/>
          <a:p>
            <a:r>
              <a:rPr lang="en-US" dirty="0" smtClean="0"/>
              <a:t>“Lets get excited about AFL”</a:t>
            </a:r>
            <a:endParaRPr lang="en-US" dirty="0"/>
          </a:p>
        </p:txBody>
      </p:sp>
    </p:spTree>
    <p:extLst>
      <p:ext uri="{BB962C8B-B14F-4D97-AF65-F5344CB8AC3E}">
        <p14:creationId xmlns:p14="http://schemas.microsoft.com/office/powerpoint/2010/main" val="6379588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83211" y="98855"/>
            <a:ext cx="5214551" cy="461665"/>
          </a:xfrm>
          <a:prstGeom prst="rect">
            <a:avLst/>
          </a:prstGeom>
          <a:noFill/>
        </p:spPr>
        <p:txBody>
          <a:bodyPr wrap="square" rtlCol="0">
            <a:spAutoFit/>
          </a:bodyPr>
          <a:lstStyle/>
          <a:p>
            <a:r>
              <a:rPr lang="en-US" sz="2400" b="1" u="sng" dirty="0" smtClean="0"/>
              <a:t>REFERENCES</a:t>
            </a:r>
            <a:endParaRPr lang="en-US" sz="2400" b="1" u="sng" dirty="0"/>
          </a:p>
        </p:txBody>
      </p:sp>
      <p:sp>
        <p:nvSpPr>
          <p:cNvPr id="4" name="TextBox 3"/>
          <p:cNvSpPr txBox="1"/>
          <p:nvPr/>
        </p:nvSpPr>
        <p:spPr>
          <a:xfrm>
            <a:off x="333632" y="803189"/>
            <a:ext cx="11615352" cy="6093976"/>
          </a:xfrm>
          <a:prstGeom prst="rect">
            <a:avLst/>
          </a:prstGeom>
          <a:noFill/>
        </p:spPr>
        <p:txBody>
          <a:bodyPr wrap="square" rtlCol="0">
            <a:spAutoFit/>
          </a:bodyPr>
          <a:lstStyle/>
          <a:p>
            <a:r>
              <a:rPr lang="en-US" sz="1600" dirty="0" smtClean="0"/>
              <a:t>Black, P.J., &amp; </a:t>
            </a:r>
            <a:r>
              <a:rPr lang="en-US" sz="1600" dirty="0" err="1" smtClean="0"/>
              <a:t>Kings’s</a:t>
            </a:r>
            <a:r>
              <a:rPr lang="en-US" sz="1600" dirty="0" smtClean="0"/>
              <a:t> College, London. Department of Education Professional Studies. (2002). Working inside the black box: Assessment for learning in the classroom. London: Department of Education and Professional Studies, Kings College, London.</a:t>
            </a:r>
          </a:p>
          <a:p>
            <a:endParaRPr lang="en-US" sz="1600" dirty="0"/>
          </a:p>
          <a:p>
            <a:r>
              <a:rPr lang="en-US" sz="1600" dirty="0" smtClean="0"/>
              <a:t>Black, P.J., et al (2003) Assessment for Learning: Putting it into practice. Maidenhead. Open University Press.</a:t>
            </a:r>
          </a:p>
          <a:p>
            <a:endParaRPr lang="en-US" sz="1600" dirty="0"/>
          </a:p>
          <a:p>
            <a:r>
              <a:rPr lang="en-US" sz="1600" dirty="0" smtClean="0"/>
              <a:t>Briggs, M. (2008). Assessment for learning and teaching in primary schools (2</a:t>
            </a:r>
            <a:r>
              <a:rPr lang="en-US" sz="1600" baseline="30000" dirty="0" smtClean="0"/>
              <a:t>nd</a:t>
            </a:r>
            <a:r>
              <a:rPr lang="en-US" sz="1600" dirty="0" smtClean="0"/>
              <a:t> ed., Achieving QTS). Exeter. Learning Matters.</a:t>
            </a:r>
          </a:p>
          <a:p>
            <a:endParaRPr lang="en-US" sz="1600" dirty="0"/>
          </a:p>
          <a:p>
            <a:r>
              <a:rPr lang="en-US" sz="1600" dirty="0" smtClean="0"/>
              <a:t>Christodoulou, D. (2016). Making good progress? : The future of Assessment for Learning. Oxford. University Press.</a:t>
            </a:r>
          </a:p>
          <a:p>
            <a:endParaRPr lang="en-US" sz="1600" dirty="0"/>
          </a:p>
          <a:p>
            <a:r>
              <a:rPr lang="en-US" sz="1600" dirty="0" err="1" smtClean="0"/>
              <a:t>Gadsby</a:t>
            </a:r>
            <a:r>
              <a:rPr lang="en-US" sz="1600" dirty="0" smtClean="0"/>
              <a:t>, C. (2012) Perfect Assessment for Learning. Wales. Independent Thinking Press.</a:t>
            </a:r>
          </a:p>
          <a:p>
            <a:endParaRPr lang="en-US" sz="1600" dirty="0"/>
          </a:p>
          <a:p>
            <a:r>
              <a:rPr lang="en-US" sz="1600" dirty="0" smtClean="0"/>
              <a:t>Gardner, J. (2012). Assessment and learning (2</a:t>
            </a:r>
            <a:r>
              <a:rPr lang="en-US" sz="1600" baseline="30000" dirty="0" smtClean="0"/>
              <a:t>nd</a:t>
            </a:r>
            <a:r>
              <a:rPr lang="en-US" sz="1600" dirty="0" smtClean="0"/>
              <a:t> ed.) London. Sage.</a:t>
            </a:r>
          </a:p>
          <a:p>
            <a:endParaRPr lang="en-US" sz="1600" dirty="0"/>
          </a:p>
          <a:p>
            <a:r>
              <a:rPr lang="en-US" sz="1600" dirty="0" smtClean="0"/>
              <a:t>Hall, K., &amp; Burke, W. (2003). Making formative assessment work: Effective practice in the primary classroom. Maidenhead. Open University Press.</a:t>
            </a:r>
          </a:p>
          <a:p>
            <a:endParaRPr lang="en-US" sz="1600" dirty="0"/>
          </a:p>
          <a:p>
            <a:r>
              <a:rPr lang="en-US" sz="1600" dirty="0" err="1" smtClean="0"/>
              <a:t>Headington</a:t>
            </a:r>
            <a:r>
              <a:rPr lang="en-US" sz="1600" dirty="0" smtClean="0"/>
              <a:t>, R. (2000). Monitoring, assessment, recording and accountability: Meeting the Standards. London. Davis Fulton.</a:t>
            </a:r>
          </a:p>
          <a:p>
            <a:endParaRPr lang="en-US" sz="1600" dirty="0"/>
          </a:p>
          <a:p>
            <a:r>
              <a:rPr lang="en-US" sz="1600" dirty="0" err="1" smtClean="0"/>
              <a:t>Wragg</a:t>
            </a:r>
            <a:r>
              <a:rPr lang="en-US" sz="1600" dirty="0" smtClean="0"/>
              <a:t>, E. (2001). Assessment and learning in the primary school. London. </a:t>
            </a:r>
            <a:r>
              <a:rPr lang="en-US" sz="1600" dirty="0" err="1" smtClean="0"/>
              <a:t>RoutledgeFalmer</a:t>
            </a:r>
            <a:r>
              <a:rPr lang="en-US" sz="1600" dirty="0" smtClean="0"/>
              <a:t>.</a:t>
            </a:r>
          </a:p>
          <a:p>
            <a:endParaRPr lang="en-US" sz="1600" dirty="0"/>
          </a:p>
          <a:p>
            <a:endParaRPr lang="en-US" sz="1600" dirty="0" smtClean="0"/>
          </a:p>
          <a:p>
            <a:endParaRPr lang="en-US" dirty="0" smtClean="0"/>
          </a:p>
          <a:p>
            <a:endParaRPr lang="en-US" dirty="0"/>
          </a:p>
          <a:p>
            <a:endParaRPr lang="en-US" dirty="0"/>
          </a:p>
        </p:txBody>
      </p:sp>
    </p:spTree>
    <p:extLst>
      <p:ext uri="{BB962C8B-B14F-4D97-AF65-F5344CB8AC3E}">
        <p14:creationId xmlns:p14="http://schemas.microsoft.com/office/powerpoint/2010/main" val="10323068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82065" y="197708"/>
            <a:ext cx="3682313" cy="461665"/>
          </a:xfrm>
          <a:prstGeom prst="rect">
            <a:avLst/>
          </a:prstGeom>
          <a:noFill/>
        </p:spPr>
        <p:txBody>
          <a:bodyPr wrap="square" rtlCol="0">
            <a:spAutoFit/>
          </a:bodyPr>
          <a:lstStyle/>
          <a:p>
            <a:r>
              <a:rPr lang="en-US" sz="2400" b="1" dirty="0" smtClean="0"/>
              <a:t>Websites</a:t>
            </a:r>
            <a:endParaRPr lang="en-US" sz="2400" b="1" dirty="0"/>
          </a:p>
        </p:txBody>
      </p:sp>
      <p:sp>
        <p:nvSpPr>
          <p:cNvPr id="3" name="TextBox 2"/>
          <p:cNvSpPr txBox="1"/>
          <p:nvPr/>
        </p:nvSpPr>
        <p:spPr>
          <a:xfrm>
            <a:off x="273909" y="1161535"/>
            <a:ext cx="11918091" cy="3416320"/>
          </a:xfrm>
          <a:prstGeom prst="rect">
            <a:avLst/>
          </a:prstGeom>
          <a:noFill/>
        </p:spPr>
        <p:txBody>
          <a:bodyPr wrap="square" rtlCol="0">
            <a:spAutoFit/>
          </a:bodyPr>
          <a:lstStyle/>
          <a:p>
            <a:r>
              <a:rPr lang="en-US" dirty="0" smtClean="0">
                <a:hlinkClick r:id="rId2"/>
              </a:rPr>
              <a:t>https://curriculum.gov.mt/en/Assessment/Assessment-for-Learning/Documents/What_is_AFL.pdf</a:t>
            </a:r>
            <a:r>
              <a:rPr lang="en-US" dirty="0" smtClean="0"/>
              <a:t> </a:t>
            </a:r>
          </a:p>
          <a:p>
            <a:r>
              <a:rPr lang="en-US" dirty="0" smtClean="0"/>
              <a:t>(Accessed: 8</a:t>
            </a:r>
            <a:r>
              <a:rPr lang="en-US" baseline="30000" dirty="0" smtClean="0"/>
              <a:t>th</a:t>
            </a:r>
            <a:r>
              <a:rPr lang="en-US" dirty="0" smtClean="0"/>
              <a:t> February 2019)  </a:t>
            </a:r>
            <a:endParaRPr lang="en-US" dirty="0"/>
          </a:p>
          <a:p>
            <a:endParaRPr lang="en-US" dirty="0"/>
          </a:p>
          <a:p>
            <a:r>
              <a:rPr lang="en-US" dirty="0" smtClean="0">
                <a:hlinkClick r:id="rId3"/>
              </a:rPr>
              <a:t>https://gov.wales/docs/dcells/publications/150225-successful-futures-en.pdf</a:t>
            </a:r>
            <a:endParaRPr lang="en-US" dirty="0" smtClean="0"/>
          </a:p>
          <a:p>
            <a:r>
              <a:rPr lang="en-US" dirty="0" smtClean="0"/>
              <a:t>(Accessed: 8</a:t>
            </a:r>
            <a:r>
              <a:rPr lang="en-US" baseline="30000" dirty="0" smtClean="0"/>
              <a:t>th</a:t>
            </a:r>
            <a:r>
              <a:rPr lang="en-US" dirty="0" smtClean="0"/>
              <a:t> February 2019)</a:t>
            </a:r>
          </a:p>
          <a:p>
            <a:endParaRPr lang="en-US" dirty="0"/>
          </a:p>
          <a:p>
            <a:r>
              <a:rPr lang="en-US" dirty="0" smtClean="0">
                <a:hlinkClick r:id="rId4"/>
              </a:rPr>
              <a:t>https://gov.wales/docs/desh/publications/160425positive-planning-implementation-plan-december-2015-en.pdf</a:t>
            </a:r>
            <a:endParaRPr lang="en-US" dirty="0" smtClean="0"/>
          </a:p>
          <a:p>
            <a:r>
              <a:rPr lang="en-US" dirty="0" smtClean="0"/>
              <a:t>(Accessed: 11</a:t>
            </a:r>
            <a:r>
              <a:rPr lang="en-US" baseline="30000" dirty="0" smtClean="0"/>
              <a:t>th</a:t>
            </a:r>
            <a:r>
              <a:rPr lang="en-US" dirty="0" smtClean="0"/>
              <a:t> February 2019)</a:t>
            </a:r>
          </a:p>
          <a:p>
            <a:endParaRPr lang="en-US" dirty="0"/>
          </a:p>
          <a:p>
            <a:r>
              <a:rPr lang="en-US" dirty="0" smtClean="0">
                <a:hlinkClick r:id="rId5"/>
              </a:rPr>
              <a:t>https://dera.ioe.ac.uk/4817/7/pri_excel_enjoy_strat_Redacted.pdf</a:t>
            </a:r>
            <a:endParaRPr lang="en-US" dirty="0" smtClean="0"/>
          </a:p>
          <a:p>
            <a:r>
              <a:rPr lang="en-US" dirty="0" smtClean="0"/>
              <a:t>(Accessed: 11</a:t>
            </a:r>
            <a:r>
              <a:rPr lang="en-US" baseline="30000" dirty="0" smtClean="0"/>
              <a:t>th</a:t>
            </a:r>
            <a:r>
              <a:rPr lang="en-US" dirty="0" smtClean="0"/>
              <a:t> February 2019)</a:t>
            </a:r>
          </a:p>
          <a:p>
            <a:endParaRPr lang="en-US" dirty="0"/>
          </a:p>
        </p:txBody>
      </p:sp>
    </p:spTree>
    <p:extLst>
      <p:ext uri="{BB962C8B-B14F-4D97-AF65-F5344CB8AC3E}">
        <p14:creationId xmlns:p14="http://schemas.microsoft.com/office/powerpoint/2010/main" val="19246879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sessment for learning 12345" id="{3BE82AD4-52BE-B14B-B416-0E58F35D3462}" vid="{D72B7758-3BD4-694B-9FC6-B4CBFA41BDF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2313</TotalTime>
  <Words>1406</Words>
  <Application>Microsoft Macintosh PowerPoint</Application>
  <PresentationFormat>Widescreen</PresentationFormat>
  <Paragraphs>181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Rockwell</vt:lpstr>
      <vt:lpstr>Office Theme</vt:lpstr>
      <vt:lpstr>Assessment for Learning</vt:lpstr>
      <vt:lpstr>                          Learning Objectives</vt:lpstr>
      <vt:lpstr>PowerPoint Presentation</vt:lpstr>
      <vt:lpstr>What is Assessment for learning?</vt:lpstr>
      <vt:lpstr>PowerPoint Presentation</vt:lpstr>
      <vt:lpstr>      Assessment for Learning: 10 Principles.</vt:lpstr>
      <vt:lpstr>How to integrate and develop Assessment for learning in the Primary School classroom.</vt:lpstr>
      <vt:lpstr>PowerPoint Presentation</vt:lpstr>
      <vt:lpstr>PowerPoint Presentation</vt:lpstr>
      <vt:lpstr>PowerPoint Presentation</vt:lpstr>
      <vt:lpstr>Why are Learning Objectives and Success Criteria Important?</vt:lpstr>
      <vt:lpstr>                   Formative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lisawilliams9440@gmail.com</dc:creator>
  <cp:lastModifiedBy>lisawilliams9440@gmail.com</cp:lastModifiedBy>
  <cp:revision>105</cp:revision>
  <cp:lastPrinted>2019-02-19T08:22:59Z</cp:lastPrinted>
  <dcterms:created xsi:type="dcterms:W3CDTF">2019-02-15T12:51:53Z</dcterms:created>
  <dcterms:modified xsi:type="dcterms:W3CDTF">2019-02-19T19:59:30Z</dcterms:modified>
</cp:coreProperties>
</file>