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2" r:id="rId1"/>
  </p:sldMasterIdLst>
  <p:notesMasterIdLst>
    <p:notesMasterId r:id="rId13"/>
  </p:notesMasterIdLst>
  <p:sldIdLst>
    <p:sldId id="470" r:id="rId2"/>
    <p:sldId id="469" r:id="rId3"/>
    <p:sldId id="471" r:id="rId4"/>
    <p:sldId id="485" r:id="rId5"/>
    <p:sldId id="486" r:id="rId6"/>
    <p:sldId id="487" r:id="rId7"/>
    <p:sldId id="476" r:id="rId8"/>
    <p:sldId id="488" r:id="rId9"/>
    <p:sldId id="489" r:id="rId10"/>
    <p:sldId id="484" r:id="rId11"/>
    <p:sldId id="48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5CAE7"/>
    <a:srgbClr val="87C5E7"/>
    <a:srgbClr val="5DCBA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843"/>
    <p:restoredTop sz="93415"/>
  </p:normalViewPr>
  <p:slideViewPr>
    <p:cSldViewPr snapToGrid="0">
      <p:cViewPr varScale="1">
        <p:scale>
          <a:sx n="60" d="100"/>
          <a:sy n="60" d="100"/>
        </p:scale>
        <p:origin x="176"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9D1259-52DA-AA40-962D-9F0BE0E9B7FB}" type="datetimeFigureOut">
              <a:rPr lang="en-US" smtClean="0"/>
              <a:t>5/24/23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9729DB-BC4C-B245-8AF9-4C3D6DB5926F}" type="slidenum">
              <a:rPr lang="en-US" smtClean="0"/>
              <a:t>‹#›</a:t>
            </a:fld>
            <a:endParaRPr lang="en-US"/>
          </a:p>
        </p:txBody>
      </p:sp>
    </p:spTree>
    <p:extLst>
      <p:ext uri="{BB962C8B-B14F-4D97-AF65-F5344CB8AC3E}">
        <p14:creationId xmlns:p14="http://schemas.microsoft.com/office/powerpoint/2010/main" val="2037758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2ED47-BD2B-4410-B765-3F01A647013B}" type="slidenum">
              <a:rPr lang="en-GB" smtClean="0"/>
              <a:t>2</a:t>
            </a:fld>
            <a:endParaRPr lang="en-GB"/>
          </a:p>
        </p:txBody>
      </p:sp>
    </p:spTree>
    <p:extLst>
      <p:ext uri="{BB962C8B-B14F-4D97-AF65-F5344CB8AC3E}">
        <p14:creationId xmlns:p14="http://schemas.microsoft.com/office/powerpoint/2010/main" val="148545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6ED4D5D1-C312-3642-8BD6-D72C9FAE4C1D}" type="datetimeFigureOut">
              <a:rPr lang="en-US" smtClean="0"/>
              <a:t>5/24/23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5BB34C8-5EB0-244F-828C-B4B5D1AA541D}" type="slidenum">
              <a:rPr lang="en-US" smtClean="0"/>
              <a:t>‹#›</a:t>
            </a:fld>
            <a:endParaRPr lang="en-US"/>
          </a:p>
        </p:txBody>
      </p:sp>
    </p:spTree>
    <p:extLst>
      <p:ext uri="{BB962C8B-B14F-4D97-AF65-F5344CB8AC3E}">
        <p14:creationId xmlns:p14="http://schemas.microsoft.com/office/powerpoint/2010/main" val="770120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ED4D5D1-C312-3642-8BD6-D72C9FAE4C1D}" type="datetimeFigureOut">
              <a:rPr lang="en-US" smtClean="0"/>
              <a:t>5/24/23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5BB34C8-5EB0-244F-828C-B4B5D1AA541D}" type="slidenum">
              <a:rPr lang="en-US" smtClean="0"/>
              <a:t>‹#›</a:t>
            </a:fld>
            <a:endParaRPr lang="en-US"/>
          </a:p>
        </p:txBody>
      </p:sp>
    </p:spTree>
    <p:extLst>
      <p:ext uri="{BB962C8B-B14F-4D97-AF65-F5344CB8AC3E}">
        <p14:creationId xmlns:p14="http://schemas.microsoft.com/office/powerpoint/2010/main" val="3406108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6ED4D5D1-C312-3642-8BD6-D72C9FAE4C1D}" type="datetimeFigureOut">
              <a:rPr lang="en-US" smtClean="0"/>
              <a:t>5/24/23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5BB34C8-5EB0-244F-828C-B4B5D1AA541D}" type="slidenum">
              <a:rPr lang="en-US" smtClean="0"/>
              <a:t>‹#›</a:t>
            </a:fld>
            <a:endParaRPr lang="en-US"/>
          </a:p>
        </p:txBody>
      </p:sp>
    </p:spTree>
    <p:extLst>
      <p:ext uri="{BB962C8B-B14F-4D97-AF65-F5344CB8AC3E}">
        <p14:creationId xmlns:p14="http://schemas.microsoft.com/office/powerpoint/2010/main" val="18374955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6ED4D5D1-C312-3642-8BD6-D72C9FAE4C1D}" type="datetimeFigureOut">
              <a:rPr lang="en-US" smtClean="0"/>
              <a:t>5/24/23</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5BB34C8-5EB0-244F-828C-B4B5D1AA541D}" type="slidenum">
              <a:rPr lang="en-US" smtClean="0"/>
              <a:t>‹#›</a:t>
            </a:fld>
            <a:endParaRPr lang="en-US"/>
          </a:p>
        </p:txBody>
      </p:sp>
    </p:spTree>
    <p:extLst>
      <p:ext uri="{BB962C8B-B14F-4D97-AF65-F5344CB8AC3E}">
        <p14:creationId xmlns:p14="http://schemas.microsoft.com/office/powerpoint/2010/main" val="22969579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6ED4D5D1-C312-3642-8BD6-D72C9FAE4C1D}" type="datetimeFigureOut">
              <a:rPr lang="en-US" smtClean="0"/>
              <a:t>5/24/23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5BB34C8-5EB0-244F-828C-B4B5D1AA541D}"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204330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ED4D5D1-C312-3642-8BD6-D72C9FAE4C1D}" type="datetimeFigureOut">
              <a:rPr lang="en-US" smtClean="0"/>
              <a:t>5/24/23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5BB34C8-5EB0-244F-828C-B4B5D1AA541D}" type="slidenum">
              <a:rPr lang="en-US" smtClean="0"/>
              <a:t>‹#›</a:t>
            </a:fld>
            <a:endParaRPr lang="en-US"/>
          </a:p>
        </p:txBody>
      </p:sp>
    </p:spTree>
    <p:extLst>
      <p:ext uri="{BB962C8B-B14F-4D97-AF65-F5344CB8AC3E}">
        <p14:creationId xmlns:p14="http://schemas.microsoft.com/office/powerpoint/2010/main" val="6943189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D4D5D1-C312-3642-8BD6-D72C9FAE4C1D}" type="datetimeFigureOut">
              <a:rPr lang="en-US" smtClean="0"/>
              <a:t>5/24/23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5BB34C8-5EB0-244F-828C-B4B5D1AA541D}" type="slidenum">
              <a:rPr lang="en-US" smtClean="0"/>
              <a:t>‹#›</a:t>
            </a:fld>
            <a:endParaRPr lang="en-US"/>
          </a:p>
        </p:txBody>
      </p:sp>
    </p:spTree>
    <p:extLst>
      <p:ext uri="{BB962C8B-B14F-4D97-AF65-F5344CB8AC3E}">
        <p14:creationId xmlns:p14="http://schemas.microsoft.com/office/powerpoint/2010/main" val="413636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6ED4D5D1-C312-3642-8BD6-D72C9FAE4C1D}" type="datetimeFigureOut">
              <a:rPr lang="en-US" smtClean="0"/>
              <a:t>5/24/23</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45BB34C8-5EB0-244F-828C-B4B5D1AA541D}" type="slidenum">
              <a:rPr lang="en-US" smtClean="0"/>
              <a:t>‹#›</a:t>
            </a:fld>
            <a:endParaRPr lang="en-US"/>
          </a:p>
        </p:txBody>
      </p:sp>
    </p:spTree>
    <p:extLst>
      <p:ext uri="{BB962C8B-B14F-4D97-AF65-F5344CB8AC3E}">
        <p14:creationId xmlns:p14="http://schemas.microsoft.com/office/powerpoint/2010/main" val="1694840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6ED4D5D1-C312-3642-8BD6-D72C9FAE4C1D}" type="datetimeFigureOut">
              <a:rPr lang="en-US" smtClean="0"/>
              <a:t>5/24/23</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45BB34C8-5EB0-244F-828C-B4B5D1AA541D}" type="slidenum">
              <a:rPr lang="en-US" smtClean="0"/>
              <a:t>‹#›</a:t>
            </a:fld>
            <a:endParaRPr lang="en-US"/>
          </a:p>
        </p:txBody>
      </p:sp>
    </p:spTree>
    <p:extLst>
      <p:ext uri="{BB962C8B-B14F-4D97-AF65-F5344CB8AC3E}">
        <p14:creationId xmlns:p14="http://schemas.microsoft.com/office/powerpoint/2010/main" val="4120721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ED4D5D1-C312-3642-8BD6-D72C9FAE4C1D}" type="datetimeFigureOut">
              <a:rPr lang="en-US" smtClean="0"/>
              <a:t>5/24/23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BB34C8-5EB0-244F-828C-B4B5D1AA541D}" type="slidenum">
              <a:rPr lang="en-US" smtClean="0"/>
              <a:t>‹#›</a:t>
            </a:fld>
            <a:endParaRPr lang="en-US"/>
          </a:p>
        </p:txBody>
      </p:sp>
    </p:spTree>
    <p:extLst>
      <p:ext uri="{BB962C8B-B14F-4D97-AF65-F5344CB8AC3E}">
        <p14:creationId xmlns:p14="http://schemas.microsoft.com/office/powerpoint/2010/main" val="3495617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ED4D5D1-C312-3642-8BD6-D72C9FAE4C1D}" type="datetimeFigureOut">
              <a:rPr lang="en-US" smtClean="0"/>
              <a:t>5/24/23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BB34C8-5EB0-244F-828C-B4B5D1AA541D}" type="slidenum">
              <a:rPr lang="en-US" smtClean="0"/>
              <a:t>‹#›</a:t>
            </a:fld>
            <a:endParaRPr lang="en-US"/>
          </a:p>
        </p:txBody>
      </p:sp>
    </p:spTree>
    <p:extLst>
      <p:ext uri="{BB962C8B-B14F-4D97-AF65-F5344CB8AC3E}">
        <p14:creationId xmlns:p14="http://schemas.microsoft.com/office/powerpoint/2010/main" val="31422694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5146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tint val="95000"/>
            <a:satMod val="170000"/>
            <a:alpha val="71452"/>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6ED4D5D1-C312-3642-8BD6-D72C9FAE4C1D}" type="datetimeFigureOut">
              <a:rPr lang="en-US" smtClean="0"/>
              <a:t>5/24/23</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45BB34C8-5EB0-244F-828C-B4B5D1AA541D}" type="slidenum">
              <a:rPr lang="en-US" smtClean="0"/>
              <a:t>‹#›</a:t>
            </a:fld>
            <a:endParaRPr lang="en-US"/>
          </a:p>
        </p:txBody>
      </p:sp>
    </p:spTree>
    <p:extLst>
      <p:ext uri="{BB962C8B-B14F-4D97-AF65-F5344CB8AC3E}">
        <p14:creationId xmlns:p14="http://schemas.microsoft.com/office/powerpoint/2010/main" val="3898325108"/>
      </p:ext>
    </p:extLst>
  </p:cSld>
  <p:clrMap bg1="dk1" tx1="lt1" bg2="dk2" tx2="lt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png"/><Relationship Id="rId2" Type="http://schemas.openxmlformats.org/officeDocument/2006/relationships/image" Target="../media/image11.png"/><Relationship Id="rId1" Type="http://schemas.openxmlformats.org/officeDocument/2006/relationships/slideLayout" Target="../slideLayouts/slideLayout12.xml"/><Relationship Id="rId6" Type="http://schemas.openxmlformats.org/officeDocument/2006/relationships/image" Target="../media/image15.pn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8" Type="http://schemas.openxmlformats.org/officeDocument/2006/relationships/hyperlink" Target="https://www.glion.edu/magazine/hospitality-important-businesses/#:~:text=It%20will%20help%20your%20business%20grow&amp;text=It%20is%20also%20important%20to,and%20creating%20a%20positive%20impact" TargetMode="External"/><Relationship Id="rId13" Type="http://schemas.openxmlformats.org/officeDocument/2006/relationships/hyperlink" Target="https://www.sixsenses.com/en/about-us/history" TargetMode="External"/><Relationship Id="rId3" Type="http://schemas.openxmlformats.org/officeDocument/2006/relationships/hyperlink" Target="https://www.booking.com/reviews/mv/hotel/six-senses-laamu.en-gb.html" TargetMode="External"/><Relationship Id="rId7" Type="http://schemas.openxmlformats.org/officeDocument/2006/relationships/hyperlink" Target="https://www.ehl.edu/en/what-is-hospitality" TargetMode="External"/><Relationship Id="rId12" Type="http://schemas.openxmlformats.org/officeDocument/2006/relationships/hyperlink" Target="https://www.sixsenses.com/en" TargetMode="External"/><Relationship Id="rId17" Type="http://schemas.openxmlformats.org/officeDocument/2006/relationships/hyperlink" Target="https://sixthsense513094188.wordpress.com/" TargetMode="External"/><Relationship Id="rId2" Type="http://schemas.openxmlformats.org/officeDocument/2006/relationships/hyperlink" Target="https://doi.org/10.33776/et.v11i1.5056" TargetMode="External"/><Relationship Id="rId16" Type="http://schemas.openxmlformats.org/officeDocument/2006/relationships/hyperlink" Target="https://www.tripadvisor.co.uk/Hotel_Review-g667128-d23341248-Reviews-Six_Senses_Ibiza-Portinatx_Sant_Joan_de_Labritja_Ibiza_Balearic_Islands.html" TargetMode="External"/><Relationship Id="rId1" Type="http://schemas.openxmlformats.org/officeDocument/2006/relationships/slideLayout" Target="../slideLayouts/slideLayout12.xml"/><Relationship Id="rId6" Type="http://schemas.openxmlformats.org/officeDocument/2006/relationships/hyperlink" Target="https://www.youtube.com/watch?v=qkU3uwWyAn8&amp;list=RDLVqkU3uwWyAn8&amp;start_radio=1&amp;rv=qkU3uwWyAn8&amp;t=92" TargetMode="External"/><Relationship Id="rId11" Type="http://schemas.openxmlformats.org/officeDocument/2006/relationships/hyperlink" Target="https://quotesgram.com/img/home-away-from-home-quotes/165181/" TargetMode="External"/><Relationship Id="rId5" Type="http://schemas.openxmlformats.org/officeDocument/2006/relationships/hyperlink" Target="https://cpp-luxury.com/in-conversation-with-neil-jacobs-ceo-six-senses-hotels-resorts-spas-exclusive-interview/" TargetMode="External"/><Relationship Id="rId15" Type="http://schemas.openxmlformats.org/officeDocument/2006/relationships/hyperlink" Target="https://www.sixsenses.com/en/about-us" TargetMode="External"/><Relationship Id="rId10" Type="http://schemas.openxmlformats.org/officeDocument/2006/relationships/hyperlink" Target="https://www.ihg.com/hotels/gb/en/reservation" TargetMode="External"/><Relationship Id="rId4" Type="http://schemas.openxmlformats.org/officeDocument/2006/relationships/hyperlink" Target="https://www.proquest.com/docview/2755571497?accountid=130472&amp;parentSessionId=544Ljlf6YUsQeDyUUZYfrh1UQEHoDV%2FgEB7b0vIST3s%3D&amp;pq-origsite=primo" TargetMode="External"/><Relationship Id="rId9" Type="http://schemas.openxmlformats.org/officeDocument/2006/relationships/hyperlink" Target="https://books.google.co.uk/books?hl=en&amp;lr=&amp;id=POxeEAAAQBAJ&amp;oi=fnd&amp;pg=PP1&amp;dq=customer+service&amp;ots=bZzSUHl1Bz&amp;sig=_oiFbMxKVAh8Vk0Ygu1Dq_O5sdE&amp;redir_esc=y" TargetMode="External"/><Relationship Id="rId14" Type="http://schemas.openxmlformats.org/officeDocument/2006/relationships/hyperlink" Target="https://www.sixsenses.com/en/new-opening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3F05B2-1797-735B-B712-E03AB0607926}"/>
              </a:ext>
            </a:extLst>
          </p:cNvPr>
          <p:cNvSpPr txBox="1"/>
          <p:nvPr/>
        </p:nvSpPr>
        <p:spPr>
          <a:xfrm>
            <a:off x="794916" y="735955"/>
            <a:ext cx="11397084" cy="5386090"/>
          </a:xfrm>
          <a:prstGeom prst="rect">
            <a:avLst/>
          </a:prstGeom>
          <a:noFill/>
        </p:spPr>
        <p:txBody>
          <a:bodyPr wrap="square" rtlCol="0">
            <a:spAutoFit/>
          </a:bodyPr>
          <a:lstStyle/>
          <a:p>
            <a:pPr algn="ctr"/>
            <a:r>
              <a:rPr lang="en-GB" sz="4000" dirty="0">
                <a:solidFill>
                  <a:srgbClr val="222222"/>
                </a:solidFill>
                <a:effectLst/>
                <a:latin typeface="Arial" panose="020B0604020202020204" pitchFamily="34" charset="0"/>
                <a:ea typeface="Calibri" panose="020F0502020204030204" pitchFamily="34" charset="0"/>
                <a:cs typeface="Arial" panose="020B0604020202020204" pitchFamily="34" charset="0"/>
              </a:rPr>
              <a:t>Title:</a:t>
            </a:r>
            <a:r>
              <a:rPr lang="en-GB" sz="40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GB" sz="4000" b="1" i="1" dirty="0">
                <a:solidFill>
                  <a:schemeClr val="bg1"/>
                </a:solidFill>
                <a:effectLst/>
                <a:latin typeface="Arial" panose="020B0604020202020204" pitchFamily="34" charset="0"/>
                <a:cs typeface="Arial" panose="020B0604020202020204" pitchFamily="34" charset="0"/>
              </a:rPr>
              <a:t>The Role &amp; Importance of Hospitality &amp; Guest Services within the Hotel Industry.</a:t>
            </a:r>
            <a:endParaRPr lang="en-GB" sz="4000" b="1" i="1" dirty="0">
              <a:solidFill>
                <a:schemeClr val="bg1"/>
              </a:solidFill>
              <a:latin typeface="Arial" panose="020B0604020202020204" pitchFamily="34" charset="0"/>
              <a:cs typeface="Arial" panose="020B0604020202020204" pitchFamily="34" charset="0"/>
            </a:endParaRPr>
          </a:p>
          <a:p>
            <a:pPr algn="ctr"/>
            <a:endParaRPr lang="en-GB" sz="4000" dirty="0">
              <a:effectLst/>
              <a:latin typeface="Arial" panose="020B0604020202020204" pitchFamily="34" charset="0"/>
              <a:ea typeface="Calibri" panose="020F0502020204030204" pitchFamily="34" charset="0"/>
              <a:cs typeface="Arial" panose="020B0604020202020204" pitchFamily="34" charset="0"/>
            </a:endParaRPr>
          </a:p>
          <a:p>
            <a:pPr algn="ctr"/>
            <a:r>
              <a:rPr lang="en-GB" sz="18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gn="ctr"/>
            <a:r>
              <a:rPr lang="en-GB" sz="3200" b="1" dirty="0">
                <a:solidFill>
                  <a:schemeClr val="bg1"/>
                </a:solidFill>
                <a:effectLst/>
                <a:latin typeface="Arial" panose="020B0604020202020204" pitchFamily="34" charset="0"/>
                <a:cs typeface="Arial" panose="020B0604020202020204" pitchFamily="34" charset="0"/>
              </a:rPr>
              <a:t>Hospitality &amp; Guest Services BMIH4003</a:t>
            </a:r>
            <a:r>
              <a:rPr lang="en-GB" sz="3200" dirty="0">
                <a:solidFill>
                  <a:schemeClr val="bg1"/>
                </a:solidFill>
                <a:effectLst/>
                <a:latin typeface="Arial" panose="020B0604020202020204" pitchFamily="34" charset="0"/>
                <a:cs typeface="Arial" panose="020B0604020202020204" pitchFamily="34" charset="0"/>
              </a:rPr>
              <a:t> </a:t>
            </a:r>
            <a:endParaRPr lang="en-GB" sz="4800" dirty="0">
              <a:solidFill>
                <a:schemeClr val="bg1"/>
              </a:solidFill>
              <a:latin typeface="Arial" panose="020B0604020202020204" pitchFamily="34" charset="0"/>
              <a:cs typeface="Arial" panose="020B0604020202020204" pitchFamily="34" charset="0"/>
            </a:endParaRPr>
          </a:p>
          <a:p>
            <a:pPr algn="ctr"/>
            <a:r>
              <a:rPr lang="en-GB" sz="3200" dirty="0">
                <a:solidFill>
                  <a:schemeClr val="bg1"/>
                </a:solidFill>
                <a:effectLst/>
                <a:latin typeface="Arial" panose="020B0604020202020204" pitchFamily="34" charset="0"/>
                <a:ea typeface="Calibri" panose="020F0502020204030204" pitchFamily="34" charset="0"/>
                <a:cs typeface="Arial" panose="020B0604020202020204" pitchFamily="34" charset="0"/>
              </a:rPr>
              <a:t>Lecturer: </a:t>
            </a:r>
            <a:r>
              <a:rPr lang="en-GB" sz="3200" b="1" dirty="0">
                <a:solidFill>
                  <a:schemeClr val="bg1"/>
                </a:solidFill>
                <a:effectLst/>
                <a:latin typeface="CIDFont+F1"/>
              </a:rPr>
              <a:t>Charlotte Joyner </a:t>
            </a:r>
            <a:endParaRPr lang="en-GB" sz="3200" b="1" dirty="0">
              <a:solidFill>
                <a:schemeClr val="bg1"/>
              </a:solidFill>
            </a:endParaRPr>
          </a:p>
          <a:p>
            <a:pPr algn="ctr"/>
            <a:r>
              <a:rPr lang="en-GB" sz="32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endParaRPr lang="en-GB" sz="3200" dirty="0">
              <a:effectLst/>
              <a:latin typeface="Arial" panose="020B0604020202020204" pitchFamily="34" charset="0"/>
              <a:ea typeface="Calibri" panose="020F0502020204030204" pitchFamily="34" charset="0"/>
              <a:cs typeface="Arial" panose="020B0604020202020204" pitchFamily="34" charset="0"/>
            </a:endParaRPr>
          </a:p>
          <a:p>
            <a:pPr algn="ctr"/>
            <a:r>
              <a:rPr lang="en-GB" sz="3200" dirty="0">
                <a:solidFill>
                  <a:srgbClr val="222222"/>
                </a:solidFill>
                <a:effectLst/>
                <a:latin typeface="Arial" panose="020B0604020202020204" pitchFamily="34" charset="0"/>
                <a:ea typeface="Calibri" panose="020F0502020204030204" pitchFamily="34" charset="0"/>
                <a:cs typeface="Arial" panose="020B0604020202020204" pitchFamily="34" charset="0"/>
              </a:rPr>
              <a:t>Student: </a:t>
            </a:r>
            <a:r>
              <a:rPr lang="en-GB" sz="32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Ala </a:t>
            </a:r>
            <a:r>
              <a:rPr lang="en-GB" sz="3200" b="1"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Vicol-Tcaci</a:t>
            </a:r>
            <a:endParaRPr lang="en-GB" sz="3200" dirty="0">
              <a:effectLst/>
              <a:latin typeface="Arial" panose="020B0604020202020204" pitchFamily="34" charset="0"/>
              <a:ea typeface="Calibri" panose="020F0502020204030204" pitchFamily="34" charset="0"/>
              <a:cs typeface="Arial" panose="020B0604020202020204" pitchFamily="34" charset="0"/>
            </a:endParaRPr>
          </a:p>
          <a:p>
            <a:pPr algn="ctr"/>
            <a:r>
              <a:rPr lang="en-GB" sz="3200" dirty="0">
                <a:solidFill>
                  <a:srgbClr val="222222"/>
                </a:solidFill>
                <a:effectLst/>
                <a:latin typeface="Arial" panose="020B0604020202020204" pitchFamily="34" charset="0"/>
                <a:ea typeface="Calibri" panose="020F0502020204030204" pitchFamily="34" charset="0"/>
                <a:cs typeface="Arial" panose="020B0604020202020204" pitchFamily="34" charset="0"/>
              </a:rPr>
              <a:t>Student ID number: </a:t>
            </a:r>
            <a:r>
              <a:rPr lang="en-GB" sz="32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2233810</a:t>
            </a:r>
            <a:endParaRPr lang="en-GB" sz="3200" dirty="0">
              <a:effectLst/>
              <a:latin typeface="Arial" panose="020B0604020202020204" pitchFamily="34" charset="0"/>
              <a:ea typeface="Calibri" panose="020F0502020204030204" pitchFamily="34" charset="0"/>
              <a:cs typeface="Arial" panose="020B0604020202020204" pitchFamily="34" charset="0"/>
            </a:endParaRPr>
          </a:p>
          <a:p>
            <a:pPr algn="ct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gn="ctr"/>
            <a:r>
              <a:rPr lang="en-US" sz="2800" dirty="0">
                <a:solidFill>
                  <a:schemeClr val="bg1"/>
                </a:solidFill>
                <a:latin typeface="Arial" panose="020B0604020202020204" pitchFamily="34" charset="0"/>
                <a:cs typeface="Arial" panose="020B0604020202020204" pitchFamily="34" charset="0"/>
              </a:rPr>
              <a:t>Date: 25 May 2023</a:t>
            </a:r>
          </a:p>
        </p:txBody>
      </p:sp>
    </p:spTree>
    <p:extLst>
      <p:ext uri="{BB962C8B-B14F-4D97-AF65-F5344CB8AC3E}">
        <p14:creationId xmlns:p14="http://schemas.microsoft.com/office/powerpoint/2010/main" val="1760981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DAB3124-9D7E-2FB1-85BE-22D103304008}"/>
              </a:ext>
            </a:extLst>
          </p:cNvPr>
          <p:cNvSpPr/>
          <p:nvPr/>
        </p:nvSpPr>
        <p:spPr>
          <a:xfrm>
            <a:off x="803968" y="701285"/>
            <a:ext cx="9674846" cy="6740307"/>
          </a:xfrm>
          <a:prstGeom prst="rect">
            <a:avLst/>
          </a:prstGeom>
          <a:noFill/>
        </p:spPr>
        <p:txBody>
          <a:bodyPr wrap="square" lIns="91440" tIns="45720" rIns="91440" bIns="45720">
            <a:spAutoFit/>
            <a:scene3d>
              <a:camera prst="isometricOffAxis1Right"/>
              <a:lightRig rig="threePt" dir="t"/>
            </a:scene3d>
            <a:sp3d extrusionH="57150">
              <a:bevelT w="38100" h="38100" prst="angle"/>
            </a:sp3d>
          </a:bodyPr>
          <a:lstStyle/>
          <a:p>
            <a:pPr algn="ctr"/>
            <a:r>
              <a:rPr lang="en-US" sz="5400" dirty="0"/>
              <a:t>I’m not asking my employees “did you put the doily under the glass?”. I’m asking them “did you find out how your guests was feeling and </a:t>
            </a:r>
            <a:r>
              <a:rPr lang="en-US" sz="4800" dirty="0">
                <a:latin typeface="Arial" panose="020B0604020202020204" pitchFamily="34" charset="0"/>
                <a:cs typeface="Arial" panose="020B0604020202020204" pitchFamily="34" charset="0"/>
              </a:rPr>
              <a:t>work</a:t>
            </a:r>
            <a:r>
              <a:rPr lang="en-US" sz="5400" dirty="0"/>
              <a:t> and making a connection with them?”.  Said Ricard </a:t>
            </a:r>
            <a:r>
              <a:rPr lang="en-US" sz="5400" dirty="0" err="1"/>
              <a:t>Casimiro</a:t>
            </a:r>
            <a:endParaRPr lang="en-US" sz="5400" dirty="0"/>
          </a:p>
          <a:p>
            <a:pPr algn="ctr"/>
            <a:endParaRPr lang="en-US" sz="5400" b="1" dirty="0">
              <a:ln w="6600">
                <a:solidFill>
                  <a:schemeClr val="accent2"/>
                </a:solidFill>
                <a:prstDash val="solid"/>
              </a:ln>
              <a:solidFill>
                <a:srgbClr val="FFFFFF"/>
              </a:solidFill>
              <a:effectLst>
                <a:outerShdw dist="38100" dir="2700000" algn="tl" rotWithShape="0">
                  <a:schemeClr val="accent2"/>
                </a:outerShdw>
                <a:reflection blurRad="6350" stA="60000" endA="900" endPos="58000" dir="5400000" sy="-100000" algn="bl" rotWithShape="0"/>
              </a:effectLst>
            </a:endParaRPr>
          </a:p>
        </p:txBody>
      </p:sp>
      <p:sp>
        <p:nvSpPr>
          <p:cNvPr id="6" name="TextBox 5">
            <a:extLst>
              <a:ext uri="{FF2B5EF4-FFF2-40B4-BE49-F238E27FC236}">
                <a16:creationId xmlns:a16="http://schemas.microsoft.com/office/drawing/2014/main" id="{1A7448BF-4EEF-CCFA-25D8-75EE470E2F96}"/>
              </a:ext>
            </a:extLst>
          </p:cNvPr>
          <p:cNvSpPr txBox="1"/>
          <p:nvPr/>
        </p:nvSpPr>
        <p:spPr>
          <a:xfrm>
            <a:off x="9354207" y="6011743"/>
            <a:ext cx="2249214" cy="479130"/>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(Glion, 2023)</a:t>
            </a:r>
          </a:p>
        </p:txBody>
      </p:sp>
    </p:spTree>
    <p:extLst>
      <p:ext uri="{BB962C8B-B14F-4D97-AF65-F5344CB8AC3E}">
        <p14:creationId xmlns:p14="http://schemas.microsoft.com/office/powerpoint/2010/main" val="43673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042ED07-90ED-05B2-F50C-B1C7C907FD6D}"/>
              </a:ext>
            </a:extLst>
          </p:cNvPr>
          <p:cNvSpPr txBox="1"/>
          <p:nvPr/>
        </p:nvSpPr>
        <p:spPr>
          <a:xfrm>
            <a:off x="802888" y="398004"/>
            <a:ext cx="9065079"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Content table:</a:t>
            </a:r>
          </a:p>
        </p:txBody>
      </p:sp>
      <p:sp>
        <p:nvSpPr>
          <p:cNvPr id="10" name="TextBox 9">
            <a:extLst>
              <a:ext uri="{FF2B5EF4-FFF2-40B4-BE49-F238E27FC236}">
                <a16:creationId xmlns:a16="http://schemas.microsoft.com/office/drawing/2014/main" id="{B5E4EF90-5079-3EB9-6D6C-4D02A5F6875A}"/>
              </a:ext>
            </a:extLst>
          </p:cNvPr>
          <p:cNvSpPr txBox="1"/>
          <p:nvPr/>
        </p:nvSpPr>
        <p:spPr>
          <a:xfrm>
            <a:off x="448159" y="1080289"/>
            <a:ext cx="9300116" cy="6001643"/>
          </a:xfrm>
          <a:prstGeom prst="rect">
            <a:avLst/>
          </a:prstGeom>
          <a:noFill/>
        </p:spPr>
        <p:txBody>
          <a:bodyPr wrap="square" rtlCol="0">
            <a:spAutoFit/>
          </a:bodyPr>
          <a:lstStyle/>
          <a:p>
            <a:pPr marL="285750" indent="-285750">
              <a:buFont typeface="Wingdings" pitchFamily="2" charset="2"/>
              <a:buChar char="Ø"/>
            </a:pPr>
            <a:r>
              <a:rPr lang="en-US" sz="3200" i="1" dirty="0">
                <a:solidFill>
                  <a:schemeClr val="bg1"/>
                </a:solidFill>
                <a:latin typeface="Arial" panose="020B0604020202020204" pitchFamily="34" charset="0"/>
                <a:cs typeface="Arial" panose="020B0604020202020204" pitchFamily="34" charset="0"/>
              </a:rPr>
              <a:t>Introduction</a:t>
            </a:r>
          </a:p>
          <a:p>
            <a:pPr marL="285750" indent="-285750">
              <a:buFont typeface="Wingdings" pitchFamily="2" charset="2"/>
              <a:buChar char="Ø"/>
            </a:pPr>
            <a:r>
              <a:rPr lang="en-US" sz="3200" i="1" dirty="0">
                <a:solidFill>
                  <a:schemeClr val="bg1"/>
                </a:solidFill>
                <a:latin typeface="Arial" panose="020B0604020202020204" pitchFamily="34" charset="0"/>
                <a:cs typeface="Arial" panose="020B0604020202020204" pitchFamily="34" charset="0"/>
              </a:rPr>
              <a:t>What is </a:t>
            </a:r>
            <a:r>
              <a:rPr lang="en-US" sz="3200" dirty="0">
                <a:solidFill>
                  <a:schemeClr val="bg1"/>
                </a:solidFill>
                <a:latin typeface="Arial" panose="020B0604020202020204" pitchFamily="34" charset="0"/>
                <a:cs typeface="Arial" panose="020B0604020202020204" pitchFamily="34" charset="0"/>
              </a:rPr>
              <a:t>Hospitalit</a:t>
            </a:r>
            <a:r>
              <a:rPr lang="en-US" sz="3200" i="1" dirty="0">
                <a:solidFill>
                  <a:schemeClr val="bg1"/>
                </a:solidFill>
                <a:latin typeface="Arial" panose="020B0604020202020204" pitchFamily="34" charset="0"/>
                <a:cs typeface="Arial" panose="020B0604020202020204" pitchFamily="34" charset="0"/>
              </a:rPr>
              <a:t>y &amp; the importance of Hospitality</a:t>
            </a:r>
          </a:p>
          <a:p>
            <a:pPr marL="285750" indent="-285750">
              <a:buFont typeface="Wingdings" pitchFamily="2" charset="2"/>
              <a:buChar char="Ø"/>
            </a:pPr>
            <a:r>
              <a:rPr lang="en-US" sz="3200" i="1" dirty="0">
                <a:solidFill>
                  <a:schemeClr val="bg1"/>
                </a:solidFill>
                <a:latin typeface="Arial" panose="020B0604020202020204" pitchFamily="34" charset="0"/>
                <a:cs typeface="Arial" panose="020B0604020202020204" pitchFamily="34" charset="0"/>
              </a:rPr>
              <a:t>What is service and how a. good quality service lead to a customer satisfaction</a:t>
            </a:r>
          </a:p>
          <a:p>
            <a:pPr marL="285750" indent="-285750">
              <a:buFont typeface="Wingdings" pitchFamily="2" charset="2"/>
              <a:buChar char="Ø"/>
            </a:pPr>
            <a:r>
              <a:rPr lang="en-US" sz="3200" i="1" dirty="0">
                <a:solidFill>
                  <a:schemeClr val="bg1"/>
                </a:solidFill>
                <a:latin typeface="Arial" panose="020B0604020202020204" pitchFamily="34" charset="0"/>
                <a:cs typeface="Arial" panose="020B0604020202020204" pitchFamily="34" charset="0"/>
              </a:rPr>
              <a:t>The priorities and the main groups of guests of Six Senses</a:t>
            </a:r>
          </a:p>
          <a:p>
            <a:pPr marL="285750" indent="-285750">
              <a:buFont typeface="Wingdings" pitchFamily="2" charset="2"/>
              <a:buChar char="Ø"/>
            </a:pPr>
            <a:r>
              <a:rPr lang="en-GB" sz="3200" i="1" dirty="0">
                <a:solidFill>
                  <a:schemeClr val="bg1"/>
                </a:solidFill>
                <a:latin typeface="Arial" panose="020B0604020202020204" pitchFamily="34" charset="0"/>
                <a:ea typeface="Calibri" panose="020F0502020204030204" pitchFamily="34" charset="0"/>
                <a:cs typeface="Arial" panose="020B0604020202020204" pitchFamily="34" charset="0"/>
              </a:rPr>
              <a:t>The </a:t>
            </a:r>
            <a:r>
              <a:rPr lang="en-GB" sz="32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values and offers at Six Senses</a:t>
            </a:r>
            <a:r>
              <a:rPr lang="en-GB" sz="3200" i="1" dirty="0">
                <a:solidFill>
                  <a:schemeClr val="bg1"/>
                </a:solidFill>
                <a:effectLst/>
                <a:latin typeface="Arial" panose="020B0604020202020204" pitchFamily="34" charset="0"/>
                <a:cs typeface="Arial" panose="020B0604020202020204" pitchFamily="34" charset="0"/>
              </a:rPr>
              <a:t> </a:t>
            </a:r>
            <a:endParaRPr lang="en-US" sz="3200" i="1" dirty="0">
              <a:solidFill>
                <a:schemeClr val="bg1"/>
              </a:solidFill>
              <a:latin typeface="Arial" panose="020B0604020202020204" pitchFamily="34" charset="0"/>
              <a:cs typeface="Arial" panose="020B0604020202020204" pitchFamily="34" charset="0"/>
            </a:endParaRPr>
          </a:p>
          <a:p>
            <a:pPr marL="285750" indent="-285750">
              <a:buFont typeface="Wingdings" pitchFamily="2" charset="2"/>
              <a:buChar char="Ø"/>
            </a:pPr>
            <a:r>
              <a:rPr lang="en-US" sz="3200" i="1" dirty="0">
                <a:solidFill>
                  <a:schemeClr val="bg1"/>
                </a:solidFill>
                <a:latin typeface="Arial" panose="020B0604020202020204" pitchFamily="34" charset="0"/>
                <a:cs typeface="Arial" panose="020B0604020202020204" pitchFamily="34" charset="0"/>
              </a:rPr>
              <a:t>Conclusion</a:t>
            </a:r>
          </a:p>
          <a:p>
            <a:pPr marL="285750" indent="-285750">
              <a:buFont typeface="Wingdings" pitchFamily="2" charset="2"/>
              <a:buChar char="Ø"/>
            </a:pPr>
            <a:r>
              <a:rPr lang="en-US" sz="3200" i="1" dirty="0">
                <a:solidFill>
                  <a:schemeClr val="bg1"/>
                </a:solidFill>
                <a:latin typeface="Arial" panose="020B0604020202020204" pitchFamily="34" charset="0"/>
                <a:cs typeface="Arial" panose="020B0604020202020204" pitchFamily="34" charset="0"/>
              </a:rPr>
              <a:t>References</a:t>
            </a:r>
          </a:p>
          <a:p>
            <a:pPr marL="285750" indent="-285750">
              <a:buFont typeface="Wingdings" pitchFamily="2" charset="2"/>
              <a:buChar char="Ø"/>
            </a:pPr>
            <a:endParaRPr lang="en-US" sz="3200" dirty="0">
              <a:solidFill>
                <a:schemeClr val="bg1"/>
              </a:solidFill>
              <a:latin typeface="Arial" panose="020B0604020202020204" pitchFamily="34" charset="0"/>
              <a:cs typeface="Arial" panose="020B0604020202020204" pitchFamily="34" charset="0"/>
            </a:endParaRPr>
          </a:p>
          <a:p>
            <a:pPr marL="285750" indent="-285750">
              <a:buFont typeface="Wingdings" pitchFamily="2" charset="2"/>
              <a:buChar char="Ø"/>
            </a:pPr>
            <a:endParaRPr lang="en-US" sz="3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0186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EFE0C51-851E-0EE5-E460-CE155D23078D}"/>
              </a:ext>
            </a:extLst>
          </p:cNvPr>
          <p:cNvSpPr txBox="1"/>
          <p:nvPr/>
        </p:nvSpPr>
        <p:spPr>
          <a:xfrm>
            <a:off x="154064" y="691562"/>
            <a:ext cx="7393616" cy="2308324"/>
          </a:xfrm>
          <a:prstGeom prst="rect">
            <a:avLst/>
          </a:prstGeom>
          <a:noFill/>
        </p:spPr>
        <p:txBody>
          <a:bodyPr wrap="square" rtlCol="0">
            <a:spAutoFit/>
          </a:bodyPr>
          <a:lstStyle/>
          <a:p>
            <a:pPr>
              <a:buFont typeface="Wingdings" pitchFamily="2" charset="2"/>
              <a:buChar char="v"/>
            </a:pPr>
            <a:r>
              <a:rPr lang="en-US" sz="2400" dirty="0">
                <a:solidFill>
                  <a:schemeClr val="bg1"/>
                </a:solidFill>
                <a:latin typeface="Arial" panose="020B0604020202020204" pitchFamily="34" charset="0"/>
                <a:cs typeface="Arial" panose="020B0604020202020204" pitchFamily="34" charset="0"/>
              </a:rPr>
              <a:t>   Six Senses, Resorts and SPA is one of the luxury hotels of InterContinental Hotels Group (IHG, 2023).</a:t>
            </a:r>
          </a:p>
          <a:p>
            <a:pPr>
              <a:buFont typeface="Wingdings" pitchFamily="2" charset="2"/>
              <a:buChar char="v"/>
            </a:pPr>
            <a:r>
              <a:rPr lang="en-US" sz="2400" dirty="0">
                <a:solidFill>
                  <a:schemeClr val="bg1"/>
                </a:solidFill>
                <a:latin typeface="Arial" panose="020B0604020202020204" pitchFamily="34" charset="0"/>
                <a:cs typeface="Arial" panose="020B0604020202020204" pitchFamily="34" charset="0"/>
              </a:rPr>
              <a:t>   Six Senses started its development in 1995 (Six Senses, 2023a).</a:t>
            </a:r>
          </a:p>
          <a:p>
            <a:pPr>
              <a:buFont typeface="Wingdings" pitchFamily="2" charset="2"/>
              <a:buChar char="v"/>
            </a:pPr>
            <a:r>
              <a:rPr lang="en-US" sz="2400" dirty="0">
                <a:solidFill>
                  <a:schemeClr val="bg1"/>
                </a:solidFill>
                <a:latin typeface="Arial" panose="020B0604020202020204" pitchFamily="34" charset="0"/>
                <a:cs typeface="Arial" panose="020B0604020202020204" pitchFamily="34" charset="0"/>
              </a:rPr>
              <a:t>   Extended across the world: Asia and Pacific, Europa, Middle East, and Africa (Six Senses, 2023c). </a:t>
            </a:r>
          </a:p>
        </p:txBody>
      </p:sp>
      <p:pic>
        <p:nvPicPr>
          <p:cNvPr id="7" name="Picture 6">
            <a:extLst>
              <a:ext uri="{FF2B5EF4-FFF2-40B4-BE49-F238E27FC236}">
                <a16:creationId xmlns:a16="http://schemas.microsoft.com/office/drawing/2014/main" id="{E6BDFF24-3AF6-AEF0-FE96-8FD481508AE1}"/>
              </a:ext>
            </a:extLst>
          </p:cNvPr>
          <p:cNvPicPr>
            <a:picLocks noChangeAspect="1"/>
          </p:cNvPicPr>
          <p:nvPr/>
        </p:nvPicPr>
        <p:blipFill>
          <a:blip r:embed="rId2"/>
          <a:stretch>
            <a:fillRect/>
          </a:stretch>
        </p:blipFill>
        <p:spPr>
          <a:xfrm>
            <a:off x="7822294" y="211850"/>
            <a:ext cx="4129310" cy="2856528"/>
          </a:xfrm>
          <a:prstGeom prst="rect">
            <a:avLst/>
          </a:prstGeom>
        </p:spPr>
      </p:pic>
      <p:pic>
        <p:nvPicPr>
          <p:cNvPr id="9" name="Picture 8" descr="A map of the world&#10;&#10;Description automatically generated with medium confidence">
            <a:extLst>
              <a:ext uri="{FF2B5EF4-FFF2-40B4-BE49-F238E27FC236}">
                <a16:creationId xmlns:a16="http://schemas.microsoft.com/office/drawing/2014/main" id="{414B7EC2-F23F-CA08-F19E-E9330905B437}"/>
              </a:ext>
            </a:extLst>
          </p:cNvPr>
          <p:cNvPicPr>
            <a:picLocks noChangeAspect="1"/>
          </p:cNvPicPr>
          <p:nvPr/>
        </p:nvPicPr>
        <p:blipFill>
          <a:blip r:embed="rId3"/>
          <a:stretch>
            <a:fillRect/>
          </a:stretch>
        </p:blipFill>
        <p:spPr>
          <a:xfrm>
            <a:off x="6308655" y="3280172"/>
            <a:ext cx="5642949" cy="3378335"/>
          </a:xfrm>
          <a:prstGeom prst="rect">
            <a:avLst/>
          </a:prstGeom>
        </p:spPr>
      </p:pic>
      <p:sp>
        <p:nvSpPr>
          <p:cNvPr id="10" name="TextBox 9">
            <a:extLst>
              <a:ext uri="{FF2B5EF4-FFF2-40B4-BE49-F238E27FC236}">
                <a16:creationId xmlns:a16="http://schemas.microsoft.com/office/drawing/2014/main" id="{D04A39D0-7503-A215-3032-7A78DA5DA53F}"/>
              </a:ext>
            </a:extLst>
          </p:cNvPr>
          <p:cNvSpPr txBox="1"/>
          <p:nvPr/>
        </p:nvSpPr>
        <p:spPr>
          <a:xfrm>
            <a:off x="154064" y="3089135"/>
            <a:ext cx="6192395" cy="1938992"/>
          </a:xfrm>
          <a:prstGeom prst="rect">
            <a:avLst/>
          </a:prstGeom>
          <a:noFill/>
        </p:spPr>
        <p:txBody>
          <a:bodyPr wrap="square" rtlCol="0">
            <a:spAutoFit/>
          </a:bodyPr>
          <a:lstStyle/>
          <a:p>
            <a:pPr marL="285750" indent="-285750">
              <a:buFont typeface="Wingdings" pitchFamily="2" charset="2"/>
              <a:buChar char="v"/>
            </a:pPr>
            <a:r>
              <a:rPr lang="en-US" sz="2400" dirty="0">
                <a:solidFill>
                  <a:schemeClr val="bg1"/>
                </a:solidFill>
                <a:latin typeface="Arial" panose="020B0604020202020204" pitchFamily="34" charset="0"/>
                <a:cs typeface="Arial" panose="020B0604020202020204" pitchFamily="34" charset="0"/>
              </a:rPr>
              <a:t>   22 Hotels, Resorts and SPA (Six Senses, 2023c).</a:t>
            </a:r>
          </a:p>
          <a:p>
            <a:pPr marL="285750" indent="-285750">
              <a:buFont typeface="Wingdings" pitchFamily="2" charset="2"/>
              <a:buChar char="v"/>
            </a:pPr>
            <a:r>
              <a:rPr lang="en-US" sz="2400" dirty="0">
                <a:solidFill>
                  <a:schemeClr val="bg1"/>
                </a:solidFill>
                <a:latin typeface="Arial" panose="020B0604020202020204" pitchFamily="34" charset="0"/>
                <a:cs typeface="Arial" panose="020B0604020202020204" pitchFamily="34" charset="0"/>
              </a:rPr>
              <a:t>   New openings in 2023 are in Maldives, Saudi Arabia, and London (Six Senses, 2023b).</a:t>
            </a:r>
            <a:endParaRPr lang="en-US" sz="2400" dirty="0"/>
          </a:p>
        </p:txBody>
      </p:sp>
    </p:spTree>
    <p:extLst>
      <p:ext uri="{BB962C8B-B14F-4D97-AF65-F5344CB8AC3E}">
        <p14:creationId xmlns:p14="http://schemas.microsoft.com/office/powerpoint/2010/main" val="31568375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EEE2CB-57B0-1D2F-CA18-39C7E886CCF7}"/>
              </a:ext>
            </a:extLst>
          </p:cNvPr>
          <p:cNvSpPr txBox="1"/>
          <p:nvPr/>
        </p:nvSpPr>
        <p:spPr>
          <a:xfrm>
            <a:off x="306088" y="2011137"/>
            <a:ext cx="11448986" cy="1200329"/>
          </a:xfrm>
          <a:prstGeom prst="rect">
            <a:avLst/>
          </a:prstGeom>
          <a:noFill/>
        </p:spPr>
        <p:txBody>
          <a:bodyPr wrap="square" rtlCol="0">
            <a:spAutoFit/>
          </a:bodyPr>
          <a:lstStyle/>
          <a:p>
            <a:pPr marL="342900" indent="-342900">
              <a:buFont typeface="Wingdings" pitchFamily="2" charset="2"/>
              <a:buChar char="§"/>
            </a:pPr>
            <a:r>
              <a:rPr lang="en-US" sz="2400" dirty="0">
                <a:solidFill>
                  <a:schemeClr val="bg1"/>
                </a:solidFill>
                <a:latin typeface="Arial" panose="020B0604020202020204" pitchFamily="34" charset="0"/>
                <a:cs typeface="Arial" panose="020B0604020202020204" pitchFamily="34" charset="0"/>
              </a:rPr>
              <a:t>“Hospitality” derives from </a:t>
            </a:r>
            <a:r>
              <a:rPr lang="en-US" sz="2400" i="1" dirty="0" err="1">
                <a:solidFill>
                  <a:schemeClr val="bg1"/>
                </a:solidFill>
                <a:latin typeface="Arial" panose="020B0604020202020204" pitchFamily="34" charset="0"/>
                <a:cs typeface="Arial" panose="020B0604020202020204" pitchFamily="34" charset="0"/>
              </a:rPr>
              <a:t>hospes</a:t>
            </a:r>
            <a:r>
              <a:rPr lang="en-US" sz="2400" dirty="0">
                <a:solidFill>
                  <a:schemeClr val="bg1"/>
                </a:solidFill>
                <a:latin typeface="Arial" panose="020B0604020202020204" pitchFamily="34" charset="0"/>
                <a:cs typeface="Arial" panose="020B0604020202020204" pitchFamily="34" charset="0"/>
              </a:rPr>
              <a:t> which in Latin means visitor or stranger. </a:t>
            </a:r>
          </a:p>
          <a:p>
            <a:pPr marL="342900" indent="-342900">
              <a:buFont typeface="Wingdings" pitchFamily="2" charset="2"/>
              <a:buChar char="§"/>
            </a:pPr>
            <a:r>
              <a:rPr lang="en-US" sz="2400" dirty="0">
                <a:solidFill>
                  <a:schemeClr val="bg1"/>
                </a:solidFill>
                <a:latin typeface="Arial" panose="020B0604020202020204" pitchFamily="34" charset="0"/>
                <a:cs typeface="Arial" panose="020B0604020202020204" pitchFamily="34" charset="0"/>
              </a:rPr>
              <a:t>Hospitality means to offer “a home away from home”.</a:t>
            </a:r>
          </a:p>
          <a:p>
            <a:pPr algn="r"/>
            <a:r>
              <a:rPr lang="en-GB" sz="2400" b="0" i="0" u="none" strike="noStrike" dirty="0">
                <a:effectLst/>
                <a:latin typeface="Arial" panose="020B0604020202020204" pitchFamily="34" charset="0"/>
                <a:cs typeface="Arial" panose="020B0604020202020204" pitchFamily="34" charset="0"/>
              </a:rPr>
              <a:t>(EHL Hospitality Business School</a:t>
            </a:r>
            <a:r>
              <a:rPr lang="en-US" sz="2400" b="0" i="0" u="none" strike="noStrike" dirty="0">
                <a:effectLst/>
                <a:latin typeface="Arial" panose="020B0604020202020204" pitchFamily="34" charset="0"/>
                <a:cs typeface="Arial" panose="020B0604020202020204" pitchFamily="34" charset="0"/>
              </a:rPr>
              <a:t>, 2023)</a:t>
            </a:r>
          </a:p>
        </p:txBody>
      </p:sp>
      <p:pic>
        <p:nvPicPr>
          <p:cNvPr id="4" name="Picture 3" descr="A picture containing text, pillow, throw pillow, cushion&#10;&#10;Description automatically generated">
            <a:extLst>
              <a:ext uri="{FF2B5EF4-FFF2-40B4-BE49-F238E27FC236}">
                <a16:creationId xmlns:a16="http://schemas.microsoft.com/office/drawing/2014/main" id="{67A4206B-0018-0411-A04E-C935213D4CE5}"/>
              </a:ext>
            </a:extLst>
          </p:cNvPr>
          <p:cNvPicPr>
            <a:picLocks noChangeAspect="1"/>
          </p:cNvPicPr>
          <p:nvPr/>
        </p:nvPicPr>
        <p:blipFill>
          <a:blip r:embed="rId2"/>
          <a:stretch>
            <a:fillRect/>
          </a:stretch>
        </p:blipFill>
        <p:spPr>
          <a:xfrm>
            <a:off x="182521" y="3429000"/>
            <a:ext cx="4974046" cy="2684517"/>
          </a:xfrm>
          <a:prstGeom prst="rect">
            <a:avLst/>
          </a:prstGeom>
        </p:spPr>
      </p:pic>
      <p:sp>
        <p:nvSpPr>
          <p:cNvPr id="5" name="TextBox 4">
            <a:extLst>
              <a:ext uri="{FF2B5EF4-FFF2-40B4-BE49-F238E27FC236}">
                <a16:creationId xmlns:a16="http://schemas.microsoft.com/office/drawing/2014/main" id="{CC051830-6488-BA88-F0B5-A97DE9758F86}"/>
              </a:ext>
            </a:extLst>
          </p:cNvPr>
          <p:cNvSpPr txBox="1"/>
          <p:nvPr/>
        </p:nvSpPr>
        <p:spPr>
          <a:xfrm>
            <a:off x="3083811" y="6146385"/>
            <a:ext cx="2200602" cy="369332"/>
          </a:xfrm>
          <a:prstGeom prst="rect">
            <a:avLst/>
          </a:prstGeom>
          <a:noFill/>
        </p:spPr>
        <p:txBody>
          <a:bodyPr wrap="none" rtlCol="0">
            <a:spAutoFit/>
          </a:bodyPr>
          <a:lstStyle/>
          <a:p>
            <a:r>
              <a:rPr lang="en-US" dirty="0"/>
              <a:t>(Quotes Gram, 2023)</a:t>
            </a:r>
          </a:p>
        </p:txBody>
      </p:sp>
      <p:sp>
        <p:nvSpPr>
          <p:cNvPr id="3" name="TextBox 2">
            <a:extLst>
              <a:ext uri="{FF2B5EF4-FFF2-40B4-BE49-F238E27FC236}">
                <a16:creationId xmlns:a16="http://schemas.microsoft.com/office/drawing/2014/main" id="{0999DF58-58E1-895D-3E73-902089C314D3}"/>
              </a:ext>
            </a:extLst>
          </p:cNvPr>
          <p:cNvSpPr txBox="1"/>
          <p:nvPr/>
        </p:nvSpPr>
        <p:spPr>
          <a:xfrm>
            <a:off x="5284413" y="3290852"/>
            <a:ext cx="6725066" cy="3046988"/>
          </a:xfrm>
          <a:prstGeom prst="rect">
            <a:avLst/>
          </a:prstGeom>
          <a:noFill/>
        </p:spPr>
        <p:txBody>
          <a:bodyPr wrap="square" rtlCol="0">
            <a:spAutoFit/>
          </a:bodyPr>
          <a:lstStyle/>
          <a:p>
            <a:pPr marL="342900" indent="-342900">
              <a:buFont typeface="Wingdings" pitchFamily="2" charset="2"/>
              <a:buChar char="§"/>
            </a:pPr>
            <a:r>
              <a:rPr lang="en-US" sz="2400" dirty="0">
                <a:solidFill>
                  <a:schemeClr val="bg1"/>
                </a:solidFill>
                <a:latin typeface="Arial" panose="020B0604020202020204" pitchFamily="34" charset="0"/>
                <a:cs typeface="Arial" panose="020B0604020202020204" pitchFamily="34" charset="0"/>
              </a:rPr>
              <a:t>Hospitality is one of the fastest growing industries in the world.</a:t>
            </a:r>
          </a:p>
          <a:p>
            <a:pPr marL="342900" indent="-342900">
              <a:buFont typeface="Wingdings" pitchFamily="2" charset="2"/>
              <a:buChar char="§"/>
            </a:pPr>
            <a:r>
              <a:rPr lang="en-US" sz="2400" b="0" i="0" u="none" strike="noStrike" dirty="0">
                <a:solidFill>
                  <a:schemeClr val="bg1"/>
                </a:solidFill>
                <a:effectLst/>
                <a:latin typeface="Arial" panose="020B0604020202020204" pitchFamily="34" charset="0"/>
                <a:cs typeface="Arial" panose="020B0604020202020204" pitchFamily="34" charset="0"/>
              </a:rPr>
              <a:t>Whatever it is, a hotel, a restaurant, a resort, a bar or a casino there are two important things to do to develop your business:</a:t>
            </a:r>
          </a:p>
          <a:p>
            <a:pPr marL="457200" indent="-457200">
              <a:buAutoNum type="arabicPeriod"/>
            </a:pPr>
            <a:r>
              <a:rPr lang="en-US" sz="2400" dirty="0">
                <a:solidFill>
                  <a:schemeClr val="bg1"/>
                </a:solidFill>
                <a:latin typeface="Arial" panose="020B0604020202020204" pitchFamily="34" charset="0"/>
                <a:cs typeface="Arial" panose="020B0604020202020204" pitchFamily="34" charset="0"/>
              </a:rPr>
              <a:t>to offer a good service</a:t>
            </a:r>
          </a:p>
          <a:p>
            <a:pPr marL="457200" indent="-457200">
              <a:buAutoNum type="arabicPeriod"/>
            </a:pPr>
            <a:r>
              <a:rPr lang="en-US" sz="2400" dirty="0">
                <a:solidFill>
                  <a:schemeClr val="bg1"/>
                </a:solidFill>
                <a:latin typeface="Arial" panose="020B0604020202020204" pitchFamily="34" charset="0"/>
                <a:cs typeface="Arial" panose="020B0604020202020204" pitchFamily="34" charset="0"/>
              </a:rPr>
              <a:t>t</a:t>
            </a:r>
            <a:r>
              <a:rPr lang="en-US" sz="2400" b="0" i="0" u="none" strike="noStrike" dirty="0">
                <a:solidFill>
                  <a:schemeClr val="bg1"/>
                </a:solidFill>
                <a:effectLst/>
                <a:latin typeface="Arial" panose="020B0604020202020204" pitchFamily="34" charset="0"/>
                <a:cs typeface="Arial" panose="020B0604020202020204" pitchFamily="34" charset="0"/>
              </a:rPr>
              <a:t>o provide an </a:t>
            </a:r>
            <a:r>
              <a:rPr lang="en-US" sz="2400" dirty="0">
                <a:solidFill>
                  <a:schemeClr val="bg1"/>
                </a:solidFill>
                <a:latin typeface="Arial" panose="020B0604020202020204" pitchFamily="34" charset="0"/>
                <a:cs typeface="Arial" panose="020B0604020202020204" pitchFamily="34" charset="0"/>
              </a:rPr>
              <a:t>e</a:t>
            </a:r>
            <a:r>
              <a:rPr lang="en-US" sz="2400" b="0" i="0" u="none" strike="noStrike" dirty="0">
                <a:solidFill>
                  <a:schemeClr val="bg1"/>
                </a:solidFill>
                <a:effectLst/>
                <a:latin typeface="Arial" panose="020B0604020202020204" pitchFamily="34" charset="0"/>
                <a:cs typeface="Arial" panose="020B0604020202020204" pitchFamily="34" charset="0"/>
              </a:rPr>
              <a:t>fficient hospitality.</a:t>
            </a:r>
            <a:r>
              <a:rPr lang="en-GB" sz="2400" dirty="0">
                <a:solidFill>
                  <a:schemeClr val="bg1"/>
                </a:solidFill>
                <a:latin typeface="Arial" panose="020B0604020202020204" pitchFamily="34" charset="0"/>
                <a:cs typeface="Arial" panose="020B0604020202020204" pitchFamily="34" charset="0"/>
              </a:rPr>
              <a:t> </a:t>
            </a:r>
          </a:p>
          <a:p>
            <a:r>
              <a:rPr lang="en-GB" sz="2400" dirty="0">
                <a:solidFill>
                  <a:schemeClr val="bg1"/>
                </a:solidFill>
                <a:latin typeface="Arial" panose="020B0604020202020204" pitchFamily="34" charset="0"/>
                <a:cs typeface="Arial" panose="020B0604020202020204" pitchFamily="34" charset="0"/>
              </a:rPr>
              <a:t>                                                       </a:t>
            </a:r>
            <a:r>
              <a:rPr lang="en-GB" sz="2400" b="0" i="0" u="none" strike="noStrike" dirty="0">
                <a:effectLst/>
                <a:latin typeface="Arial" panose="020B0604020202020204" pitchFamily="34" charset="0"/>
                <a:cs typeface="Arial" panose="020B0604020202020204" pitchFamily="34" charset="0"/>
              </a:rPr>
              <a:t>(Glion, 2023).</a:t>
            </a:r>
            <a:endParaRPr lang="en-US" sz="2400" b="0" i="0" u="none" strike="noStrike" dirty="0">
              <a:effectLst/>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F7C739CF-9FEB-A52B-F492-B4873DEBE349}"/>
              </a:ext>
            </a:extLst>
          </p:cNvPr>
          <p:cNvSpPr/>
          <p:nvPr/>
        </p:nvSpPr>
        <p:spPr>
          <a:xfrm>
            <a:off x="2175566" y="655777"/>
            <a:ext cx="9674846" cy="1077218"/>
          </a:xfrm>
          <a:prstGeom prst="rect">
            <a:avLst/>
          </a:prstGeom>
          <a:noFill/>
        </p:spPr>
        <p:txBody>
          <a:bodyPr wrap="square" lIns="91440" tIns="45720" rIns="91440" bIns="45720">
            <a:spAutoFit/>
            <a:scene3d>
              <a:camera prst="isometricOffAxis1Right"/>
              <a:lightRig rig="threePt" dir="t"/>
            </a:scene3d>
            <a:sp3d extrusionH="57150">
              <a:bevelT w="38100" h="38100" prst="angle"/>
            </a:sp3d>
          </a:bodyPr>
          <a:lstStyle/>
          <a:p>
            <a:pPr algn="ctr"/>
            <a:r>
              <a:rPr lang="en-US" sz="3200" b="1" dirty="0">
                <a:ln w="6600">
                  <a:solidFill>
                    <a:schemeClr val="accent2"/>
                  </a:solidFill>
                  <a:prstDash val="solid"/>
                </a:ln>
                <a:solidFill>
                  <a:schemeClr val="bg1"/>
                </a:solidFill>
                <a:effectLst>
                  <a:outerShdw dist="38100" dir="2700000" algn="tl" rotWithShape="0">
                    <a:schemeClr val="accent2"/>
                  </a:outerShdw>
                  <a:reflection blurRad="6350" stA="60000" endA="900" endPos="58000" dir="5400000" sy="-100000" algn="bl" rotWithShape="0"/>
                </a:effectLst>
                <a:latin typeface="Arial" panose="020B0604020202020204" pitchFamily="34" charset="0"/>
                <a:cs typeface="Arial" panose="020B0604020202020204" pitchFamily="34" charset="0"/>
              </a:rPr>
              <a:t>Hospitality is a big word but is build from small moments (Dolce, 2018).</a:t>
            </a:r>
          </a:p>
        </p:txBody>
      </p:sp>
    </p:spTree>
    <p:extLst>
      <p:ext uri="{BB962C8B-B14F-4D97-AF65-F5344CB8AC3E}">
        <p14:creationId xmlns:p14="http://schemas.microsoft.com/office/powerpoint/2010/main" val="2918671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iagram of customer satisfaction&#10;&#10;Description automatically generated with medium confidence">
            <a:extLst>
              <a:ext uri="{FF2B5EF4-FFF2-40B4-BE49-F238E27FC236}">
                <a16:creationId xmlns:a16="http://schemas.microsoft.com/office/drawing/2014/main" id="{7AAF02B3-C4C4-5EC7-71A9-13312BB291B6}"/>
              </a:ext>
            </a:extLst>
          </p:cNvPr>
          <p:cNvPicPr>
            <a:picLocks noChangeAspect="1"/>
          </p:cNvPicPr>
          <p:nvPr/>
        </p:nvPicPr>
        <p:blipFill>
          <a:blip r:embed="rId2"/>
          <a:stretch>
            <a:fillRect/>
          </a:stretch>
        </p:blipFill>
        <p:spPr>
          <a:xfrm>
            <a:off x="135659" y="96982"/>
            <a:ext cx="6431395" cy="6632796"/>
          </a:xfrm>
          <a:prstGeom prst="rect">
            <a:avLst/>
          </a:prstGeom>
        </p:spPr>
      </p:pic>
      <p:sp>
        <p:nvSpPr>
          <p:cNvPr id="7" name="TextBox 6">
            <a:extLst>
              <a:ext uri="{FF2B5EF4-FFF2-40B4-BE49-F238E27FC236}">
                <a16:creationId xmlns:a16="http://schemas.microsoft.com/office/drawing/2014/main" id="{6987C1AA-31CD-2D3D-C1D5-8F93CC8E21BB}"/>
              </a:ext>
            </a:extLst>
          </p:cNvPr>
          <p:cNvSpPr txBox="1"/>
          <p:nvPr/>
        </p:nvSpPr>
        <p:spPr>
          <a:xfrm>
            <a:off x="6953218" y="2801906"/>
            <a:ext cx="5238782" cy="2308324"/>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According to </a:t>
            </a:r>
            <a:r>
              <a:rPr lang="en-GB" sz="1800" b="0" i="0" u="none" strike="noStrike" dirty="0" err="1">
                <a:effectLst/>
                <a:latin typeface="Arial" panose="020B0604020202020204" pitchFamily="34" charset="0"/>
                <a:cs typeface="Arial" panose="020B0604020202020204" pitchFamily="34" charset="0"/>
              </a:rPr>
              <a:t>Alzoubi</a:t>
            </a:r>
            <a:r>
              <a:rPr lang="en-GB" sz="1800" b="0" i="0" u="none" strike="noStrike" dirty="0">
                <a:effectLst/>
                <a:latin typeface="Arial" panose="020B0604020202020204" pitchFamily="34" charset="0"/>
                <a:cs typeface="Arial" panose="020B0604020202020204" pitchFamily="34" charset="0"/>
              </a:rPr>
              <a:t> Et. al. (2021) </a:t>
            </a:r>
            <a:r>
              <a:rPr lang="en-GB" sz="1800" b="0" i="0" u="none" strike="noStrike" dirty="0">
                <a:solidFill>
                  <a:schemeClr val="bg1"/>
                </a:solidFill>
                <a:effectLst/>
                <a:latin typeface="Arial" panose="020B0604020202020204" pitchFamily="34" charset="0"/>
                <a:cs typeface="Arial" panose="020B0604020202020204" pitchFamily="34" charset="0"/>
              </a:rPr>
              <a:t>United Arab Emirates in collaboration with advisories from over the world investigated the UAE hospitality sector in the context of </a:t>
            </a:r>
            <a:r>
              <a:rPr lang="en-GB" sz="1800" dirty="0">
                <a:solidFill>
                  <a:schemeClr val="bg1"/>
                </a:solidFill>
                <a:effectLst/>
                <a:latin typeface="Arial" panose="020B0604020202020204" pitchFamily="34" charset="0"/>
                <a:cs typeface="Arial" panose="020B0604020202020204" pitchFamily="34" charset="0"/>
              </a:rPr>
              <a:t>“service dimensions, customer service, and customer loyalty”. </a:t>
            </a:r>
          </a:p>
          <a:p>
            <a:r>
              <a:rPr lang="en-GB" dirty="0">
                <a:solidFill>
                  <a:schemeClr val="bg1"/>
                </a:solidFill>
                <a:latin typeface="Arial" panose="020B0604020202020204" pitchFamily="34" charset="0"/>
                <a:cs typeface="Arial" panose="020B0604020202020204" pitchFamily="34" charset="0"/>
              </a:rPr>
              <a:t>After all, the author creates a theoretical framework about how quality service led to customer’s loyalty.</a:t>
            </a:r>
          </a:p>
        </p:txBody>
      </p:sp>
      <p:sp>
        <p:nvSpPr>
          <p:cNvPr id="8" name="TextBox 7">
            <a:extLst>
              <a:ext uri="{FF2B5EF4-FFF2-40B4-BE49-F238E27FC236}">
                <a16:creationId xmlns:a16="http://schemas.microsoft.com/office/drawing/2014/main" id="{6B03DB51-93B0-453D-90C5-CBD4ACC244FD}"/>
              </a:ext>
            </a:extLst>
          </p:cNvPr>
          <p:cNvSpPr txBox="1"/>
          <p:nvPr/>
        </p:nvSpPr>
        <p:spPr>
          <a:xfrm>
            <a:off x="6953218" y="580633"/>
            <a:ext cx="4665238" cy="1477328"/>
          </a:xfrm>
          <a:prstGeom prst="rect">
            <a:avLst/>
          </a:prstGeom>
          <a:noFill/>
        </p:spPr>
        <p:txBody>
          <a:bodyPr wrap="square" rtlCol="0">
            <a:spAutoFit/>
          </a:bodyPr>
          <a:lstStyle/>
          <a:p>
            <a:r>
              <a:rPr lang="en-US" dirty="0">
                <a:solidFill>
                  <a:schemeClr val="bg1"/>
                </a:solidFill>
              </a:rPr>
              <a:t>”Customer service is the practice of delivering products and services to both internal and external customers via the efforts of employees or through the provision of an appropriate </a:t>
            </a:r>
            <a:r>
              <a:rPr lang="en-US" dirty="0" err="1">
                <a:solidFill>
                  <a:schemeClr val="bg1"/>
                </a:solidFill>
              </a:rPr>
              <a:t>servicescape</a:t>
            </a:r>
            <a:r>
              <a:rPr lang="en-US" dirty="0">
                <a:solidFill>
                  <a:schemeClr val="bg1"/>
                </a:solidFill>
              </a:rPr>
              <a:t>” </a:t>
            </a:r>
            <a:r>
              <a:rPr lang="en-US" dirty="0"/>
              <a:t>(</a:t>
            </a:r>
            <a:r>
              <a:rPr lang="en-GB" sz="1800" b="0" i="0" u="none" strike="noStrike" dirty="0">
                <a:effectLst/>
                <a:latin typeface="Arial" panose="020B0604020202020204" pitchFamily="34" charset="0"/>
              </a:rPr>
              <a:t>Hudson Hudson, 2022).</a:t>
            </a:r>
            <a:endParaRPr lang="en-US" dirty="0">
              <a:solidFill>
                <a:schemeClr val="bg1"/>
              </a:solidFill>
            </a:endParaRPr>
          </a:p>
        </p:txBody>
      </p:sp>
    </p:spTree>
    <p:extLst>
      <p:ext uri="{BB962C8B-B14F-4D97-AF65-F5344CB8AC3E}">
        <p14:creationId xmlns:p14="http://schemas.microsoft.com/office/powerpoint/2010/main" val="31779677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148E5F-BA2F-809E-FC33-E1FA9996708B}"/>
              </a:ext>
            </a:extLst>
          </p:cNvPr>
          <p:cNvSpPr txBox="1"/>
          <p:nvPr/>
        </p:nvSpPr>
        <p:spPr>
          <a:xfrm>
            <a:off x="235527" y="209572"/>
            <a:ext cx="12055642" cy="646331"/>
          </a:xfrm>
          <a:prstGeom prst="rect">
            <a:avLst/>
          </a:prstGeom>
          <a:noFill/>
        </p:spPr>
        <p:txBody>
          <a:bodyPr wrap="square" rtlCol="0">
            <a:spAutoFit/>
          </a:bodyPr>
          <a:lstStyle/>
          <a:p>
            <a:pPr marL="285750" indent="-285750">
              <a:buFont typeface="Wingdings" pitchFamily="2" charset="2"/>
              <a:buChar char="v"/>
            </a:pPr>
            <a:r>
              <a:rPr lang="en-US" dirty="0">
                <a:solidFill>
                  <a:schemeClr val="bg1"/>
                </a:solidFill>
                <a:latin typeface="Arial" panose="020B0604020202020204" pitchFamily="34" charset="0"/>
                <a:cs typeface="Arial" panose="020B0604020202020204" pitchFamily="34" charset="0"/>
              </a:rPr>
              <a:t>   The main groups of guests of Six Senses are millennials, families, and couples </a:t>
            </a:r>
            <a:r>
              <a:rPr lang="en-US" dirty="0"/>
              <a:t>(Word Press, 2023).</a:t>
            </a:r>
          </a:p>
          <a:p>
            <a:pPr marL="285750" indent="-285750">
              <a:buFont typeface="Wingdings" pitchFamily="2" charset="2"/>
              <a:buChar char="v"/>
            </a:pPr>
            <a:r>
              <a:rPr lang="en-US" sz="1800" dirty="0">
                <a:solidFill>
                  <a:schemeClr val="bg1"/>
                </a:solidFill>
                <a:latin typeface="Arial" panose="020B0604020202020204" pitchFamily="34" charset="0"/>
                <a:cs typeface="Arial" panose="020B0604020202020204" pitchFamily="34" charset="0"/>
              </a:rPr>
              <a:t>   The priority of the business from the beginning was wellness and sustainability </a:t>
            </a:r>
            <a:r>
              <a:rPr lang="en-US" sz="1800" dirty="0">
                <a:latin typeface="Arial" panose="020B0604020202020204" pitchFamily="34" charset="0"/>
                <a:cs typeface="Arial" panose="020B0604020202020204" pitchFamily="34" charset="0"/>
              </a:rPr>
              <a:t>(Six Senses, 2023a).</a:t>
            </a:r>
          </a:p>
        </p:txBody>
      </p:sp>
      <p:sp>
        <p:nvSpPr>
          <p:cNvPr id="4" name="TextBox 3">
            <a:extLst>
              <a:ext uri="{FF2B5EF4-FFF2-40B4-BE49-F238E27FC236}">
                <a16:creationId xmlns:a16="http://schemas.microsoft.com/office/drawing/2014/main" id="{7ECF769B-5428-3E69-EA99-691501E90A2E}"/>
              </a:ext>
            </a:extLst>
          </p:cNvPr>
          <p:cNvSpPr txBox="1"/>
          <p:nvPr/>
        </p:nvSpPr>
        <p:spPr>
          <a:xfrm>
            <a:off x="6740599" y="5536164"/>
            <a:ext cx="3416970" cy="307777"/>
          </a:xfrm>
          <a:prstGeom prst="rect">
            <a:avLst/>
          </a:prstGeom>
          <a:noFill/>
        </p:spPr>
        <p:txBody>
          <a:bodyPr wrap="square" rtlCol="0">
            <a:spAutoFit/>
          </a:bodyPr>
          <a:lstStyle/>
          <a:p>
            <a:r>
              <a:rPr lang="en-US" sz="1400" dirty="0">
                <a:solidFill>
                  <a:schemeClr val="bg1"/>
                </a:solidFill>
                <a:latin typeface="Arial" panose="020B0604020202020204" pitchFamily="34" charset="0"/>
                <a:cs typeface="Arial" panose="020B0604020202020204" pitchFamily="34" charset="0"/>
              </a:rPr>
              <a:t>Six. Senses Ibiza (Trip Adviser, 2023).</a:t>
            </a:r>
          </a:p>
        </p:txBody>
      </p:sp>
      <p:pic>
        <p:nvPicPr>
          <p:cNvPr id="6" name="Picture 5" descr="A picture containing text, font, web page, website&#10;&#10;Description automatically generated">
            <a:extLst>
              <a:ext uri="{FF2B5EF4-FFF2-40B4-BE49-F238E27FC236}">
                <a16:creationId xmlns:a16="http://schemas.microsoft.com/office/drawing/2014/main" id="{EE20F788-3298-6236-443D-303398A62671}"/>
              </a:ext>
            </a:extLst>
          </p:cNvPr>
          <p:cNvPicPr>
            <a:picLocks noChangeAspect="1"/>
          </p:cNvPicPr>
          <p:nvPr/>
        </p:nvPicPr>
        <p:blipFill>
          <a:blip r:embed="rId2"/>
          <a:stretch>
            <a:fillRect/>
          </a:stretch>
        </p:blipFill>
        <p:spPr>
          <a:xfrm>
            <a:off x="1059939" y="2078788"/>
            <a:ext cx="8829127" cy="3261318"/>
          </a:xfrm>
          <a:prstGeom prst="rect">
            <a:avLst/>
          </a:prstGeom>
        </p:spPr>
      </p:pic>
    </p:spTree>
    <p:extLst>
      <p:ext uri="{BB962C8B-B14F-4D97-AF65-F5344CB8AC3E}">
        <p14:creationId xmlns:p14="http://schemas.microsoft.com/office/powerpoint/2010/main" val="12943346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AB19FA1-1EEF-9E54-519D-C677E6ED2CFF}"/>
              </a:ext>
            </a:extLst>
          </p:cNvPr>
          <p:cNvSpPr txBox="1"/>
          <p:nvPr/>
        </p:nvSpPr>
        <p:spPr>
          <a:xfrm>
            <a:off x="152190" y="4426232"/>
            <a:ext cx="3418913" cy="1292662"/>
          </a:xfrm>
          <a:prstGeom prst="rect">
            <a:avLst/>
          </a:prstGeom>
          <a:noFill/>
        </p:spPr>
        <p:txBody>
          <a:bodyPr wrap="square" rtlCol="0">
            <a:spAutoFit/>
          </a:bodyPr>
          <a:lstStyle/>
          <a:p>
            <a:pPr algn="ctr"/>
            <a:r>
              <a:rPr lang="en-GB" sz="2000" b="0" i="0" u="none" strike="noStrike" dirty="0">
                <a:effectLst/>
                <a:latin typeface="Arial" panose="020B0604020202020204" pitchFamily="34" charset="0"/>
                <a:cs typeface="Arial" panose="020B0604020202020204" pitchFamily="34" charset="0"/>
              </a:rPr>
              <a:t>“Sustainable is not something that we do; it is who we are”</a:t>
            </a:r>
          </a:p>
          <a:p>
            <a:pPr algn="ctr"/>
            <a:endParaRPr lang="en-US" dirty="0"/>
          </a:p>
        </p:txBody>
      </p:sp>
      <p:pic>
        <p:nvPicPr>
          <p:cNvPr id="4" name="Picture 3" descr="A picture containing text, clipart, cartoon, mammal&#10;&#10;Description automatically generated">
            <a:extLst>
              <a:ext uri="{FF2B5EF4-FFF2-40B4-BE49-F238E27FC236}">
                <a16:creationId xmlns:a16="http://schemas.microsoft.com/office/drawing/2014/main" id="{AABA03E0-92CA-EC54-A877-1F8F32FCF694}"/>
              </a:ext>
            </a:extLst>
          </p:cNvPr>
          <p:cNvPicPr>
            <a:picLocks noChangeAspect="1"/>
          </p:cNvPicPr>
          <p:nvPr/>
        </p:nvPicPr>
        <p:blipFill>
          <a:blip r:embed="rId2"/>
          <a:stretch>
            <a:fillRect/>
          </a:stretch>
        </p:blipFill>
        <p:spPr>
          <a:xfrm>
            <a:off x="152190" y="125966"/>
            <a:ext cx="1819299" cy="2698877"/>
          </a:xfrm>
          <a:prstGeom prst="rect">
            <a:avLst/>
          </a:prstGeom>
        </p:spPr>
      </p:pic>
      <p:pic>
        <p:nvPicPr>
          <p:cNvPr id="6" name="Picture 5" descr="A black and white image of carrots and onions&#10;&#10;Description automatically generated with low confidence">
            <a:extLst>
              <a:ext uri="{FF2B5EF4-FFF2-40B4-BE49-F238E27FC236}">
                <a16:creationId xmlns:a16="http://schemas.microsoft.com/office/drawing/2014/main" id="{83F12222-2CFE-B0CF-4F91-8C7DDC98B0D1}"/>
              </a:ext>
            </a:extLst>
          </p:cNvPr>
          <p:cNvPicPr>
            <a:picLocks noChangeAspect="1"/>
          </p:cNvPicPr>
          <p:nvPr/>
        </p:nvPicPr>
        <p:blipFill>
          <a:blip r:embed="rId3"/>
          <a:stretch>
            <a:fillRect/>
          </a:stretch>
        </p:blipFill>
        <p:spPr>
          <a:xfrm>
            <a:off x="2106783" y="1847804"/>
            <a:ext cx="1770467" cy="2558144"/>
          </a:xfrm>
          <a:prstGeom prst="rect">
            <a:avLst/>
          </a:prstGeom>
        </p:spPr>
      </p:pic>
      <p:pic>
        <p:nvPicPr>
          <p:cNvPr id="8" name="Picture 7" descr="A picture containing food, meal, cuisine, dish&#10;&#10;Description automatically generated">
            <a:extLst>
              <a:ext uri="{FF2B5EF4-FFF2-40B4-BE49-F238E27FC236}">
                <a16:creationId xmlns:a16="http://schemas.microsoft.com/office/drawing/2014/main" id="{A6545D40-8D89-73AD-50E4-420433E05C13}"/>
              </a:ext>
            </a:extLst>
          </p:cNvPr>
          <p:cNvPicPr>
            <a:picLocks noChangeAspect="1"/>
          </p:cNvPicPr>
          <p:nvPr/>
        </p:nvPicPr>
        <p:blipFill>
          <a:blip r:embed="rId4"/>
          <a:stretch>
            <a:fillRect/>
          </a:stretch>
        </p:blipFill>
        <p:spPr>
          <a:xfrm>
            <a:off x="4227497" y="1864133"/>
            <a:ext cx="2179936" cy="3787200"/>
          </a:xfrm>
          <a:prstGeom prst="rect">
            <a:avLst/>
          </a:prstGeom>
        </p:spPr>
      </p:pic>
      <p:pic>
        <p:nvPicPr>
          <p:cNvPr id="10" name="Picture 9" descr="A group of men wearing grass skirts&#10;&#10;Description automatically generated">
            <a:extLst>
              <a:ext uri="{FF2B5EF4-FFF2-40B4-BE49-F238E27FC236}">
                <a16:creationId xmlns:a16="http://schemas.microsoft.com/office/drawing/2014/main" id="{3CEEF2F7-D38C-1322-5A33-11D2F000CF4E}"/>
              </a:ext>
            </a:extLst>
          </p:cNvPr>
          <p:cNvPicPr>
            <a:picLocks noChangeAspect="1"/>
          </p:cNvPicPr>
          <p:nvPr/>
        </p:nvPicPr>
        <p:blipFill>
          <a:blip r:embed="rId5"/>
          <a:stretch>
            <a:fillRect/>
          </a:stretch>
        </p:blipFill>
        <p:spPr>
          <a:xfrm>
            <a:off x="9275097" y="125966"/>
            <a:ext cx="2764713" cy="4348064"/>
          </a:xfrm>
          <a:prstGeom prst="rect">
            <a:avLst/>
          </a:prstGeom>
        </p:spPr>
      </p:pic>
      <p:pic>
        <p:nvPicPr>
          <p:cNvPr id="12" name="Picture 11" descr="A picture containing text, clipart, cartoon, drawing&#10;&#10;Description automatically generated">
            <a:extLst>
              <a:ext uri="{FF2B5EF4-FFF2-40B4-BE49-F238E27FC236}">
                <a16:creationId xmlns:a16="http://schemas.microsoft.com/office/drawing/2014/main" id="{2F977191-E8AF-9113-FDEB-19DB6A86A28A}"/>
              </a:ext>
            </a:extLst>
          </p:cNvPr>
          <p:cNvPicPr>
            <a:picLocks noChangeAspect="1"/>
          </p:cNvPicPr>
          <p:nvPr/>
        </p:nvPicPr>
        <p:blipFill>
          <a:blip r:embed="rId6"/>
          <a:stretch>
            <a:fillRect/>
          </a:stretch>
        </p:blipFill>
        <p:spPr>
          <a:xfrm>
            <a:off x="6743132" y="1847804"/>
            <a:ext cx="2247148" cy="3458157"/>
          </a:xfrm>
          <a:prstGeom prst="rect">
            <a:avLst/>
          </a:prstGeom>
        </p:spPr>
      </p:pic>
      <p:sp>
        <p:nvSpPr>
          <p:cNvPr id="3" name="TextBox 2">
            <a:extLst>
              <a:ext uri="{FF2B5EF4-FFF2-40B4-BE49-F238E27FC236}">
                <a16:creationId xmlns:a16="http://schemas.microsoft.com/office/drawing/2014/main" id="{85AA6A8E-7CAA-4B76-7E82-F0AEAD16147B}"/>
              </a:ext>
            </a:extLst>
          </p:cNvPr>
          <p:cNvSpPr txBox="1"/>
          <p:nvPr/>
        </p:nvSpPr>
        <p:spPr>
          <a:xfrm>
            <a:off x="176536" y="5531705"/>
            <a:ext cx="4251785" cy="1200329"/>
          </a:xfrm>
          <a:prstGeom prst="rect">
            <a:avLst/>
          </a:prstGeom>
          <a:noFill/>
        </p:spPr>
        <p:txBody>
          <a:bodyPr wrap="square" rtlCol="0">
            <a:spAutoFit/>
          </a:bodyPr>
          <a:lstStyle/>
          <a:p>
            <a:r>
              <a:rPr lang="en-GB" dirty="0">
                <a:solidFill>
                  <a:srgbClr val="000000"/>
                </a:solidFill>
                <a:latin typeface="Arial" panose="020B0604020202020204" pitchFamily="34" charset="0"/>
                <a:ea typeface="Times New Roman" panose="02020603050405020304" pitchFamily="18" charset="0"/>
              </a:rPr>
              <a:t>In </a:t>
            </a:r>
            <a:r>
              <a:rPr lang="en-GB" sz="1800" dirty="0">
                <a:solidFill>
                  <a:srgbClr val="000000"/>
                </a:solidFill>
                <a:effectLst/>
                <a:latin typeface="Arial" panose="020B0604020202020204" pitchFamily="34" charset="0"/>
                <a:ea typeface="Times New Roman" panose="02020603050405020304" pitchFamily="18" charset="0"/>
              </a:rPr>
              <a:t>2021 Six Senses started to collaborate with the United States Coalition on Sustainability and </a:t>
            </a:r>
            <a:r>
              <a:rPr lang="en-GB" sz="1800" dirty="0" err="1">
                <a:solidFill>
                  <a:srgbClr val="000000"/>
                </a:solidFill>
                <a:effectLst/>
                <a:latin typeface="Arial" panose="020B0604020202020204" pitchFamily="34" charset="0"/>
                <a:ea typeface="Times New Roman" panose="02020603050405020304" pitchFamily="18" charset="0"/>
              </a:rPr>
              <a:t>SustainChain</a:t>
            </a:r>
            <a:r>
              <a:rPr lang="en-GB" sz="1800" dirty="0">
                <a:effectLst/>
                <a:latin typeface="Arial" panose="020B0604020202020204" pitchFamily="34" charset="0"/>
                <a:ea typeface="Times New Roman" panose="02020603050405020304" pitchFamily="18" charset="0"/>
              </a:rPr>
              <a:t> (Business World, 2023).</a:t>
            </a:r>
            <a:endParaRPr lang="en-US" dirty="0"/>
          </a:p>
        </p:txBody>
      </p:sp>
      <p:sp>
        <p:nvSpPr>
          <p:cNvPr id="7" name="TextBox 6">
            <a:extLst>
              <a:ext uri="{FF2B5EF4-FFF2-40B4-BE49-F238E27FC236}">
                <a16:creationId xmlns:a16="http://schemas.microsoft.com/office/drawing/2014/main" id="{782EF742-AF13-D52F-6A87-E2BE3702E435}"/>
              </a:ext>
            </a:extLst>
          </p:cNvPr>
          <p:cNvSpPr txBox="1"/>
          <p:nvPr/>
        </p:nvSpPr>
        <p:spPr>
          <a:xfrm>
            <a:off x="4741520" y="5761040"/>
            <a:ext cx="7394566" cy="1015663"/>
          </a:xfrm>
          <a:prstGeom prst="rect">
            <a:avLst/>
          </a:prstGeom>
          <a:noFill/>
        </p:spPr>
        <p:txBody>
          <a:bodyPr wrap="square">
            <a:spAutoFit/>
          </a:bodyPr>
          <a:lstStyle/>
          <a:p>
            <a:r>
              <a:rPr lang="en-GB" sz="2000" dirty="0">
                <a:solidFill>
                  <a:srgbClr val="000000"/>
                </a:solidFill>
                <a:latin typeface="Arial" panose="020B0604020202020204" pitchFamily="34" charset="0"/>
                <a:ea typeface="Times New Roman" panose="02020603050405020304" pitchFamily="18" charset="0"/>
              </a:rPr>
              <a:t>A</a:t>
            </a:r>
            <a:r>
              <a:rPr lang="en-GB" sz="2000" dirty="0">
                <a:solidFill>
                  <a:srgbClr val="000000"/>
                </a:solidFill>
                <a:effectLst/>
                <a:latin typeface="Arial" panose="020B0604020202020204" pitchFamily="34" charset="0"/>
                <a:ea typeface="Times New Roman" panose="02020603050405020304" pitchFamily="18" charset="0"/>
              </a:rPr>
              <a:t>ccording to Neil Jacobs sleep program at Six Senses “adds a new dimension to business travel and holidays’’ </a:t>
            </a:r>
          </a:p>
          <a:p>
            <a:pPr algn="r"/>
            <a:r>
              <a:rPr lang="en-GB" sz="2000" dirty="0">
                <a:effectLst/>
                <a:latin typeface="Arial" panose="020B0604020202020204" pitchFamily="34" charset="0"/>
                <a:ea typeface="Times New Roman" panose="02020603050405020304" pitchFamily="18" charset="0"/>
              </a:rPr>
              <a:t>(CPP-LUXURY, 2023). </a:t>
            </a:r>
            <a:endParaRPr lang="en-US" sz="2000" dirty="0"/>
          </a:p>
        </p:txBody>
      </p:sp>
      <p:sp>
        <p:nvSpPr>
          <p:cNvPr id="9" name="TextBox 8">
            <a:extLst>
              <a:ext uri="{FF2B5EF4-FFF2-40B4-BE49-F238E27FC236}">
                <a16:creationId xmlns:a16="http://schemas.microsoft.com/office/drawing/2014/main" id="{FE0F7EA2-7A46-B3D5-8820-3B3CA993D2FC}"/>
              </a:ext>
            </a:extLst>
          </p:cNvPr>
          <p:cNvSpPr txBox="1"/>
          <p:nvPr/>
        </p:nvSpPr>
        <p:spPr>
          <a:xfrm>
            <a:off x="2614296" y="-62001"/>
            <a:ext cx="6038833" cy="523220"/>
          </a:xfrm>
          <a:prstGeom prst="rect">
            <a:avLst/>
          </a:prstGeom>
          <a:noFill/>
        </p:spPr>
        <p:txBody>
          <a:bodyPr wrap="none" rtlCol="0">
            <a:spAutoFit/>
          </a:bodyPr>
          <a:lstStyle/>
          <a:p>
            <a:r>
              <a:rPr lang="en-GB" sz="2800" i="1" dirty="0">
                <a:solidFill>
                  <a:schemeClr val="bg1"/>
                </a:solidFill>
                <a:latin typeface="Arial" panose="020B0604020202020204" pitchFamily="34" charset="0"/>
                <a:ea typeface="Calibri" panose="020F0502020204030204" pitchFamily="34" charset="0"/>
                <a:cs typeface="Arial" panose="020B0604020202020204" pitchFamily="34" charset="0"/>
              </a:rPr>
              <a:t>The </a:t>
            </a:r>
            <a:r>
              <a:rPr lang="en-GB" sz="28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values and offers at Six Senses</a:t>
            </a:r>
            <a:r>
              <a:rPr lang="en-GB" sz="2800" i="1" dirty="0">
                <a:solidFill>
                  <a:schemeClr val="bg1"/>
                </a:solidFill>
                <a:effectLst/>
                <a:latin typeface="Arial" panose="020B0604020202020204" pitchFamily="34" charset="0"/>
                <a:cs typeface="Arial" panose="020B0604020202020204" pitchFamily="34" charset="0"/>
              </a:rPr>
              <a:t> </a:t>
            </a:r>
            <a:endParaRPr lang="en-US" sz="2800" i="1" dirty="0">
              <a:solidFill>
                <a:schemeClr val="bg1"/>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6A5088E9-71AB-A68F-E47D-6496C1803FCB}"/>
              </a:ext>
            </a:extLst>
          </p:cNvPr>
          <p:cNvSpPr txBox="1"/>
          <p:nvPr/>
        </p:nvSpPr>
        <p:spPr>
          <a:xfrm>
            <a:off x="1971489" y="431220"/>
            <a:ext cx="7303608" cy="1415772"/>
          </a:xfrm>
          <a:prstGeom prst="rect">
            <a:avLst/>
          </a:prstGeom>
          <a:noFill/>
        </p:spPr>
        <p:txBody>
          <a:bodyPr wrap="square" rtlCol="0">
            <a:spAutoFit/>
          </a:bodyPr>
          <a:lstStyle/>
          <a:p>
            <a:pPr algn="l"/>
            <a:r>
              <a:rPr lang="en-GB" b="1" i="1" u="none" strike="noStrike" dirty="0">
                <a:effectLst/>
                <a:latin typeface="Arial" panose="020B0604020202020204" pitchFamily="34" charset="0"/>
                <a:cs typeface="Arial" panose="020B0604020202020204" pitchFamily="34" charset="0"/>
              </a:rPr>
              <a:t>"Of course hospitality is never just about a place to stay. We want our places and spaces to help you reconnect and explore what it means to be mentally, physically, spiritually and emotionally happy.”</a:t>
            </a:r>
          </a:p>
          <a:p>
            <a:pPr algn="r"/>
            <a:r>
              <a:rPr lang="en-GB" sz="1400" b="1" i="1" dirty="0">
                <a:solidFill>
                  <a:schemeClr val="bg1"/>
                </a:solidFill>
                <a:latin typeface="Arial" panose="020B0604020202020204" pitchFamily="34" charset="0"/>
                <a:cs typeface="Arial" panose="020B0604020202020204" pitchFamily="34" charset="0"/>
              </a:rPr>
              <a:t>Neil Jacobs, Chief Executive Officer.</a:t>
            </a:r>
            <a:endParaRPr lang="en-GB" sz="1400" b="1" i="1" u="none" strike="noStrike" dirty="0">
              <a:solidFill>
                <a:schemeClr val="bg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8225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ree, outdoor, water, swimming pool&#10;&#10;Description automatically generated">
            <a:extLst>
              <a:ext uri="{FF2B5EF4-FFF2-40B4-BE49-F238E27FC236}">
                <a16:creationId xmlns:a16="http://schemas.microsoft.com/office/drawing/2014/main" id="{B1294D76-B7D1-72A8-2B27-A4F06031C782}"/>
              </a:ext>
            </a:extLst>
          </p:cNvPr>
          <p:cNvPicPr>
            <a:picLocks noChangeAspect="1"/>
          </p:cNvPicPr>
          <p:nvPr/>
        </p:nvPicPr>
        <p:blipFill>
          <a:blip r:embed="rId2"/>
          <a:stretch>
            <a:fillRect/>
          </a:stretch>
        </p:blipFill>
        <p:spPr>
          <a:xfrm>
            <a:off x="9090379" y="3345631"/>
            <a:ext cx="2719380" cy="2757659"/>
          </a:xfrm>
          <a:prstGeom prst="rect">
            <a:avLst/>
          </a:prstGeom>
        </p:spPr>
      </p:pic>
      <p:pic>
        <p:nvPicPr>
          <p:cNvPr id="6" name="Picture 5" descr="A person meditating on the beach&#10;&#10;Description automatically generated with low confidence">
            <a:extLst>
              <a:ext uri="{FF2B5EF4-FFF2-40B4-BE49-F238E27FC236}">
                <a16:creationId xmlns:a16="http://schemas.microsoft.com/office/drawing/2014/main" id="{3FD4291B-80E3-62FF-78C9-58BC1F80B5E1}"/>
              </a:ext>
            </a:extLst>
          </p:cNvPr>
          <p:cNvPicPr>
            <a:picLocks noChangeAspect="1"/>
          </p:cNvPicPr>
          <p:nvPr/>
        </p:nvPicPr>
        <p:blipFill>
          <a:blip r:embed="rId3"/>
          <a:stretch>
            <a:fillRect/>
          </a:stretch>
        </p:blipFill>
        <p:spPr>
          <a:xfrm rot="865561">
            <a:off x="4945125" y="155459"/>
            <a:ext cx="1893114" cy="2243838"/>
          </a:xfrm>
          <a:prstGeom prst="rect">
            <a:avLst/>
          </a:prstGeom>
        </p:spPr>
      </p:pic>
      <p:pic>
        <p:nvPicPr>
          <p:cNvPr id="8" name="Picture 7" descr="A person running in the sun&#10;&#10;Description automatically generated with low confidence">
            <a:extLst>
              <a:ext uri="{FF2B5EF4-FFF2-40B4-BE49-F238E27FC236}">
                <a16:creationId xmlns:a16="http://schemas.microsoft.com/office/drawing/2014/main" id="{D3464746-6BE7-78FD-B4D6-9A7EE60E596D}"/>
              </a:ext>
            </a:extLst>
          </p:cNvPr>
          <p:cNvPicPr>
            <a:picLocks noChangeAspect="1"/>
          </p:cNvPicPr>
          <p:nvPr/>
        </p:nvPicPr>
        <p:blipFill>
          <a:blip r:embed="rId4"/>
          <a:stretch>
            <a:fillRect/>
          </a:stretch>
        </p:blipFill>
        <p:spPr>
          <a:xfrm rot="20807305">
            <a:off x="3230945" y="122325"/>
            <a:ext cx="1780872" cy="2735463"/>
          </a:xfrm>
          <a:prstGeom prst="rect">
            <a:avLst/>
          </a:prstGeom>
        </p:spPr>
      </p:pic>
      <p:pic>
        <p:nvPicPr>
          <p:cNvPr id="10" name="Picture 9" descr="A group of people lying on the floor in a room with a tree&#10;&#10;Description automatically generated with low confidence">
            <a:extLst>
              <a:ext uri="{FF2B5EF4-FFF2-40B4-BE49-F238E27FC236}">
                <a16:creationId xmlns:a16="http://schemas.microsoft.com/office/drawing/2014/main" id="{E04E6E91-C095-5E7F-7BDE-5054C6EFA5D1}"/>
              </a:ext>
            </a:extLst>
          </p:cNvPr>
          <p:cNvPicPr>
            <a:picLocks noChangeAspect="1"/>
          </p:cNvPicPr>
          <p:nvPr/>
        </p:nvPicPr>
        <p:blipFill>
          <a:blip r:embed="rId5"/>
          <a:stretch>
            <a:fillRect/>
          </a:stretch>
        </p:blipFill>
        <p:spPr>
          <a:xfrm>
            <a:off x="9166297" y="163285"/>
            <a:ext cx="2871256" cy="2878679"/>
          </a:xfrm>
          <a:prstGeom prst="rect">
            <a:avLst/>
          </a:prstGeom>
        </p:spPr>
      </p:pic>
      <p:pic>
        <p:nvPicPr>
          <p:cNvPr id="14" name="Picture 13" descr="A picture containing text, screenshot, document, font&#10;&#10;Description automatically generated">
            <a:extLst>
              <a:ext uri="{FF2B5EF4-FFF2-40B4-BE49-F238E27FC236}">
                <a16:creationId xmlns:a16="http://schemas.microsoft.com/office/drawing/2014/main" id="{A55D947C-4A6A-80DA-A779-3EB4D6BF2454}"/>
              </a:ext>
            </a:extLst>
          </p:cNvPr>
          <p:cNvPicPr>
            <a:picLocks noChangeAspect="1"/>
          </p:cNvPicPr>
          <p:nvPr/>
        </p:nvPicPr>
        <p:blipFill>
          <a:blip r:embed="rId6"/>
          <a:stretch>
            <a:fillRect/>
          </a:stretch>
        </p:blipFill>
        <p:spPr>
          <a:xfrm>
            <a:off x="1" y="0"/>
            <a:ext cx="3169162" cy="6580414"/>
          </a:xfrm>
          <a:prstGeom prst="rect">
            <a:avLst/>
          </a:prstGeom>
        </p:spPr>
      </p:pic>
      <p:sp>
        <p:nvSpPr>
          <p:cNvPr id="15" name="TextBox 14">
            <a:extLst>
              <a:ext uri="{FF2B5EF4-FFF2-40B4-BE49-F238E27FC236}">
                <a16:creationId xmlns:a16="http://schemas.microsoft.com/office/drawing/2014/main" id="{D1D00CE6-0616-655A-CC8A-B8A35FA8116F}"/>
              </a:ext>
            </a:extLst>
          </p:cNvPr>
          <p:cNvSpPr txBox="1"/>
          <p:nvPr/>
        </p:nvSpPr>
        <p:spPr>
          <a:xfrm>
            <a:off x="-14908" y="6510049"/>
            <a:ext cx="3382977" cy="369332"/>
          </a:xfrm>
          <a:prstGeom prst="rect">
            <a:avLst/>
          </a:prstGeom>
          <a:noFill/>
        </p:spPr>
        <p:txBody>
          <a:bodyPr wrap="none" rtlCol="0">
            <a:spAutoFit/>
          </a:bodyPr>
          <a:lstStyle/>
          <a:p>
            <a:r>
              <a:rPr lang="en-US" dirty="0"/>
              <a:t>Six Senses </a:t>
            </a:r>
            <a:r>
              <a:rPr lang="en-US" dirty="0" err="1"/>
              <a:t>Laamu</a:t>
            </a:r>
            <a:r>
              <a:rPr lang="en-US" dirty="0"/>
              <a:t> (Booking, 2023).</a:t>
            </a:r>
          </a:p>
        </p:txBody>
      </p:sp>
      <p:pic>
        <p:nvPicPr>
          <p:cNvPr id="17" name="Picture 16" descr="A young child planting a plant&#10;&#10;Description automatically generated with low confidence">
            <a:extLst>
              <a:ext uri="{FF2B5EF4-FFF2-40B4-BE49-F238E27FC236}">
                <a16:creationId xmlns:a16="http://schemas.microsoft.com/office/drawing/2014/main" id="{E01B67A3-183B-5637-99CB-BDE0913BEC92}"/>
              </a:ext>
            </a:extLst>
          </p:cNvPr>
          <p:cNvPicPr>
            <a:picLocks noChangeAspect="1"/>
          </p:cNvPicPr>
          <p:nvPr/>
        </p:nvPicPr>
        <p:blipFill>
          <a:blip r:embed="rId7"/>
          <a:stretch>
            <a:fillRect/>
          </a:stretch>
        </p:blipFill>
        <p:spPr>
          <a:xfrm rot="848730">
            <a:off x="7073694" y="2212429"/>
            <a:ext cx="2137872" cy="2644723"/>
          </a:xfrm>
          <a:prstGeom prst="rect">
            <a:avLst/>
          </a:prstGeom>
        </p:spPr>
      </p:pic>
      <p:pic>
        <p:nvPicPr>
          <p:cNvPr id="19" name="Picture 18" descr="A person swimming in the water with a school of fish&#10;&#10;Description automatically generated with low confidence">
            <a:extLst>
              <a:ext uri="{FF2B5EF4-FFF2-40B4-BE49-F238E27FC236}">
                <a16:creationId xmlns:a16="http://schemas.microsoft.com/office/drawing/2014/main" id="{A6DE5F76-49BB-BEE6-71D3-08A762203500}"/>
              </a:ext>
            </a:extLst>
          </p:cNvPr>
          <p:cNvPicPr>
            <a:picLocks noChangeAspect="1"/>
          </p:cNvPicPr>
          <p:nvPr/>
        </p:nvPicPr>
        <p:blipFill>
          <a:blip r:embed="rId8"/>
          <a:stretch>
            <a:fillRect/>
          </a:stretch>
        </p:blipFill>
        <p:spPr>
          <a:xfrm rot="690627">
            <a:off x="3258775" y="2282451"/>
            <a:ext cx="2103405" cy="2644722"/>
          </a:xfrm>
          <a:prstGeom prst="rect">
            <a:avLst/>
          </a:prstGeom>
        </p:spPr>
      </p:pic>
      <p:pic>
        <p:nvPicPr>
          <p:cNvPr id="21" name="Picture 20" descr="A picture containing sky, outdoor, person, clothing&#10;&#10;Description automatically generated">
            <a:extLst>
              <a:ext uri="{FF2B5EF4-FFF2-40B4-BE49-F238E27FC236}">
                <a16:creationId xmlns:a16="http://schemas.microsoft.com/office/drawing/2014/main" id="{E347F180-2D7C-1F6A-6AA9-246D7D9EF4BE}"/>
              </a:ext>
            </a:extLst>
          </p:cNvPr>
          <p:cNvPicPr>
            <a:picLocks noChangeAspect="1"/>
          </p:cNvPicPr>
          <p:nvPr/>
        </p:nvPicPr>
        <p:blipFill>
          <a:blip r:embed="rId9"/>
          <a:stretch>
            <a:fillRect/>
          </a:stretch>
        </p:blipFill>
        <p:spPr>
          <a:xfrm rot="20835389">
            <a:off x="5190963" y="2451128"/>
            <a:ext cx="1950602" cy="2807923"/>
          </a:xfrm>
          <a:prstGeom prst="rect">
            <a:avLst/>
          </a:prstGeom>
        </p:spPr>
      </p:pic>
      <p:pic>
        <p:nvPicPr>
          <p:cNvPr id="23" name="Picture 22" descr="A person surfing in a wave&#10;&#10;Description automatically generated with low confidence">
            <a:extLst>
              <a:ext uri="{FF2B5EF4-FFF2-40B4-BE49-F238E27FC236}">
                <a16:creationId xmlns:a16="http://schemas.microsoft.com/office/drawing/2014/main" id="{2CA74B65-79C1-D197-8A1E-C766279B07E3}"/>
              </a:ext>
            </a:extLst>
          </p:cNvPr>
          <p:cNvPicPr>
            <a:picLocks noChangeAspect="1"/>
          </p:cNvPicPr>
          <p:nvPr/>
        </p:nvPicPr>
        <p:blipFill>
          <a:blip r:embed="rId10"/>
          <a:stretch>
            <a:fillRect/>
          </a:stretch>
        </p:blipFill>
        <p:spPr>
          <a:xfrm>
            <a:off x="7215744" y="24304"/>
            <a:ext cx="1625700" cy="2236865"/>
          </a:xfrm>
          <a:prstGeom prst="rect">
            <a:avLst/>
          </a:prstGeom>
        </p:spPr>
      </p:pic>
      <p:pic>
        <p:nvPicPr>
          <p:cNvPr id="25" name="Picture 24" descr="A picture containing outdoor, person, bird, gallinaceous bird&#10;&#10;Description automatically generated">
            <a:extLst>
              <a:ext uri="{FF2B5EF4-FFF2-40B4-BE49-F238E27FC236}">
                <a16:creationId xmlns:a16="http://schemas.microsoft.com/office/drawing/2014/main" id="{D4CBA291-DD34-EF2E-33FE-555D49394487}"/>
              </a:ext>
            </a:extLst>
          </p:cNvPr>
          <p:cNvPicPr>
            <a:picLocks noChangeAspect="1"/>
          </p:cNvPicPr>
          <p:nvPr/>
        </p:nvPicPr>
        <p:blipFill>
          <a:blip r:embed="rId11"/>
          <a:stretch>
            <a:fillRect/>
          </a:stretch>
        </p:blipFill>
        <p:spPr>
          <a:xfrm>
            <a:off x="3368069" y="4483808"/>
            <a:ext cx="1798541" cy="2263065"/>
          </a:xfrm>
          <a:prstGeom prst="rect">
            <a:avLst/>
          </a:prstGeom>
        </p:spPr>
      </p:pic>
      <p:pic>
        <p:nvPicPr>
          <p:cNvPr id="27" name="Picture 26" descr="A person sitting on a rock&#10;&#10;Description automatically generated">
            <a:extLst>
              <a:ext uri="{FF2B5EF4-FFF2-40B4-BE49-F238E27FC236}">
                <a16:creationId xmlns:a16="http://schemas.microsoft.com/office/drawing/2014/main" id="{43249D76-303B-36F4-134D-63D8FCEFAFB4}"/>
              </a:ext>
            </a:extLst>
          </p:cNvPr>
          <p:cNvPicPr>
            <a:picLocks noChangeAspect="1"/>
          </p:cNvPicPr>
          <p:nvPr/>
        </p:nvPicPr>
        <p:blipFill>
          <a:blip r:embed="rId12"/>
          <a:stretch>
            <a:fillRect/>
          </a:stretch>
        </p:blipFill>
        <p:spPr>
          <a:xfrm>
            <a:off x="6099007" y="4701962"/>
            <a:ext cx="2521947" cy="1992752"/>
          </a:xfrm>
          <a:prstGeom prst="rect">
            <a:avLst/>
          </a:prstGeom>
        </p:spPr>
      </p:pic>
      <p:sp>
        <p:nvSpPr>
          <p:cNvPr id="28" name="TextBox 27">
            <a:extLst>
              <a:ext uri="{FF2B5EF4-FFF2-40B4-BE49-F238E27FC236}">
                <a16:creationId xmlns:a16="http://schemas.microsoft.com/office/drawing/2014/main" id="{24021CF5-2C3D-6059-9FF1-89E320322EDA}"/>
              </a:ext>
            </a:extLst>
          </p:cNvPr>
          <p:cNvSpPr txBox="1"/>
          <p:nvPr/>
        </p:nvSpPr>
        <p:spPr>
          <a:xfrm>
            <a:off x="9729250" y="6325382"/>
            <a:ext cx="1745350" cy="369332"/>
          </a:xfrm>
          <a:prstGeom prst="rect">
            <a:avLst/>
          </a:prstGeom>
          <a:noFill/>
        </p:spPr>
        <p:txBody>
          <a:bodyPr wrap="none" rtlCol="0">
            <a:spAutoFit/>
          </a:bodyPr>
          <a:lstStyle/>
          <a:p>
            <a:r>
              <a:rPr lang="en-US" dirty="0"/>
              <a:t>Six Senses, 2023.</a:t>
            </a:r>
          </a:p>
        </p:txBody>
      </p:sp>
    </p:spTree>
    <p:extLst>
      <p:ext uri="{BB962C8B-B14F-4D97-AF65-F5344CB8AC3E}">
        <p14:creationId xmlns:p14="http://schemas.microsoft.com/office/powerpoint/2010/main" val="42838514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A8C8FC-7754-D309-C42E-FCC8238E77D5}"/>
              </a:ext>
            </a:extLst>
          </p:cNvPr>
          <p:cNvSpPr txBox="1"/>
          <p:nvPr/>
        </p:nvSpPr>
        <p:spPr>
          <a:xfrm>
            <a:off x="569343" y="293298"/>
            <a:ext cx="2064989" cy="523220"/>
          </a:xfrm>
          <a:prstGeom prst="rect">
            <a:avLst/>
          </a:prstGeom>
          <a:noFill/>
        </p:spPr>
        <p:txBody>
          <a:bodyPr wrap="none" rtlCol="0">
            <a:spAutoFit/>
          </a:bodyPr>
          <a:lstStyle/>
          <a:p>
            <a:r>
              <a:rPr lang="en-US" sz="2800" dirty="0">
                <a:solidFill>
                  <a:schemeClr val="bg1"/>
                </a:solidFill>
                <a:latin typeface="Arial" panose="020B0604020202020204" pitchFamily="34" charset="0"/>
                <a:cs typeface="Arial" panose="020B0604020202020204" pitchFamily="34" charset="0"/>
              </a:rPr>
              <a:t>Conclusion.</a:t>
            </a:r>
          </a:p>
        </p:txBody>
      </p:sp>
      <p:sp>
        <p:nvSpPr>
          <p:cNvPr id="6" name="Rectangle 5">
            <a:extLst>
              <a:ext uri="{FF2B5EF4-FFF2-40B4-BE49-F238E27FC236}">
                <a16:creationId xmlns:a16="http://schemas.microsoft.com/office/drawing/2014/main" id="{E1800E55-0017-A1A8-1947-2BDB5AEACFC0}"/>
              </a:ext>
            </a:extLst>
          </p:cNvPr>
          <p:cNvSpPr/>
          <p:nvPr/>
        </p:nvSpPr>
        <p:spPr>
          <a:xfrm>
            <a:off x="1258576" y="4259516"/>
            <a:ext cx="9674846" cy="1754326"/>
          </a:xfrm>
          <a:prstGeom prst="rect">
            <a:avLst/>
          </a:prstGeom>
          <a:noFill/>
        </p:spPr>
        <p:txBody>
          <a:bodyPr wrap="square" lIns="91440" tIns="45720" rIns="91440" bIns="45720">
            <a:spAutoFit/>
            <a:scene3d>
              <a:camera prst="isometricOffAxis1Right"/>
              <a:lightRig rig="threePt" dir="t"/>
            </a:scene3d>
            <a:sp3d extrusionH="57150">
              <a:bevelT w="38100" h="38100" prst="angle"/>
            </a:sp3d>
          </a:bodyPr>
          <a:lstStyle/>
          <a:p>
            <a:pPr algn="ctr"/>
            <a:r>
              <a:rPr lang="en-US" sz="5400" b="1" dirty="0">
                <a:ln w="6600">
                  <a:solidFill>
                    <a:schemeClr val="accent2"/>
                  </a:solidFill>
                  <a:prstDash val="solid"/>
                </a:ln>
                <a:solidFill>
                  <a:srgbClr val="FFFFFF"/>
                </a:solidFill>
                <a:effectLst>
                  <a:outerShdw dist="38100" dir="2700000" algn="tl" rotWithShape="0">
                    <a:schemeClr val="accent2"/>
                  </a:outerShdw>
                  <a:reflection blurRad="6350" stA="60000" endA="900" endPos="58000" dir="5400000" sy="-100000" algn="bl" rotWithShape="0"/>
                </a:effectLst>
                <a:latin typeface="Arial" panose="020B0604020202020204" pitchFamily="34" charset="0"/>
                <a:cs typeface="Arial" panose="020B0604020202020204" pitchFamily="34" charset="0"/>
              </a:rPr>
              <a:t>THANK YOU FOR YOUR ATTENTION!</a:t>
            </a:r>
            <a:endParaRPr lang="en-US" sz="5400" b="1" dirty="0">
              <a:ln w="6600">
                <a:solidFill>
                  <a:schemeClr val="accent2"/>
                </a:solidFill>
                <a:prstDash val="solid"/>
              </a:ln>
              <a:solidFill>
                <a:srgbClr val="FFFFFF"/>
              </a:solidFill>
              <a:effectLst>
                <a:outerShdw dist="38100" dir="2700000" algn="tl" rotWithShape="0">
                  <a:schemeClr val="accent2"/>
                </a:outerShdw>
                <a:reflection blurRad="6350" stA="60000" endA="900" endPos="58000" dir="5400000" sy="-100000" algn="bl" rotWithShape="0"/>
              </a:effectLst>
            </a:endParaRPr>
          </a:p>
        </p:txBody>
      </p:sp>
      <p:sp>
        <p:nvSpPr>
          <p:cNvPr id="3" name="TextBox 2">
            <a:extLst>
              <a:ext uri="{FF2B5EF4-FFF2-40B4-BE49-F238E27FC236}">
                <a16:creationId xmlns:a16="http://schemas.microsoft.com/office/drawing/2014/main" id="{DCB43558-388F-9B0C-5CB2-491A26357AF5}"/>
              </a:ext>
            </a:extLst>
          </p:cNvPr>
          <p:cNvSpPr txBox="1"/>
          <p:nvPr/>
        </p:nvSpPr>
        <p:spPr>
          <a:xfrm>
            <a:off x="483781" y="844158"/>
            <a:ext cx="11224437" cy="2308324"/>
          </a:xfrm>
          <a:prstGeom prst="rect">
            <a:avLst/>
          </a:prstGeom>
          <a:noFill/>
        </p:spPr>
        <p:txBody>
          <a:bodyPr wrap="square" rtlCol="0">
            <a:spAutoFit/>
          </a:bodyPr>
          <a:lstStyle/>
          <a:p>
            <a:pPr algn="just"/>
            <a:r>
              <a:rPr lang="en-GB" sz="2400" dirty="0">
                <a:effectLst/>
                <a:latin typeface="Arial" panose="020B0604020202020204" pitchFamily="34" charset="0"/>
                <a:ea typeface="Calibri" panose="020F0502020204030204" pitchFamily="34" charset="0"/>
                <a:cs typeface="Times New Roman" panose="02020603050405020304" pitchFamily="18" charset="0"/>
              </a:rPr>
              <a:t>On a final note, Hospitality Industry is a vast field which includes large areas of knowledge. Based on example of Six Senses a successful business was achieved from the ability of company to create an ideal balance between man and the nature. For offering an excellent service Six Senses blended the nature and local cultures and hand it to the customers. Hospitality is not just about to respond to the primary five senses of guests it is about to fulfil their psychological needs.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870423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C891E97-FD10-10C9-8192-B587D9B0140B}"/>
              </a:ext>
            </a:extLst>
          </p:cNvPr>
          <p:cNvSpPr txBox="1"/>
          <p:nvPr/>
        </p:nvSpPr>
        <p:spPr>
          <a:xfrm>
            <a:off x="191399" y="0"/>
            <a:ext cx="3365180" cy="1077218"/>
          </a:xfrm>
          <a:prstGeom prst="rect">
            <a:avLst/>
          </a:prstGeom>
          <a:noFill/>
        </p:spPr>
        <p:txBody>
          <a:bodyPr wrap="square" rtlCol="0">
            <a:spAutoFit/>
          </a:bodyPr>
          <a:lstStyle/>
          <a:p>
            <a:r>
              <a:rPr lang="en-GB" sz="3200" b="1" dirty="0">
                <a:effectLst/>
                <a:latin typeface="Arial" panose="020B0604020202020204" pitchFamily="34" charset="0"/>
                <a:ea typeface="Calibri" panose="020F0502020204030204" pitchFamily="34" charset="0"/>
                <a:cs typeface="Arial" panose="020B0604020202020204" pitchFamily="34" charset="0"/>
              </a:rPr>
              <a:t>References:</a:t>
            </a:r>
            <a:endParaRPr lang="en-GB" sz="3200" dirty="0">
              <a:effectLst/>
              <a:latin typeface="Arial" panose="020B0604020202020204" pitchFamily="34" charset="0"/>
              <a:ea typeface="Calibri" panose="020F050202020403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B4B53AF5-AEAF-2E2F-D17C-21DB6E995854}"/>
              </a:ext>
            </a:extLst>
          </p:cNvPr>
          <p:cNvSpPr txBox="1"/>
          <p:nvPr/>
        </p:nvSpPr>
        <p:spPr>
          <a:xfrm>
            <a:off x="0" y="713706"/>
            <a:ext cx="12192000" cy="5909310"/>
          </a:xfrm>
          <a:prstGeom prst="rect">
            <a:avLst/>
          </a:prstGeom>
          <a:noFill/>
        </p:spPr>
        <p:txBody>
          <a:bodyPr wrap="square" rtlCol="0">
            <a:spAutoFit/>
          </a:bodyPr>
          <a:lstStyle/>
          <a:p>
            <a:pPr marL="342900" lvl="0" indent="-342900">
              <a:buFont typeface="Wingdings" pitchFamily="2" charset="2"/>
              <a:buChar char="v"/>
              <a:tabLst>
                <a:tab pos="457200" algn="l"/>
              </a:tabLst>
            </a:pPr>
            <a:r>
              <a:rPr lang="en-GB" sz="1400" dirty="0" err="1">
                <a:effectLst/>
                <a:latin typeface="Arial" panose="020B0604020202020204" pitchFamily="34" charset="0"/>
                <a:ea typeface="Calibri" panose="020F0502020204030204" pitchFamily="34" charset="0"/>
                <a:cs typeface="Arial" panose="020B0604020202020204" pitchFamily="34" charset="0"/>
              </a:rPr>
              <a:t>Alzoubi</a:t>
            </a:r>
            <a:r>
              <a:rPr lang="en-GB" sz="1400" dirty="0">
                <a:effectLst/>
                <a:latin typeface="Arial" panose="020B0604020202020204" pitchFamily="34" charset="0"/>
                <a:ea typeface="Calibri" panose="020F0502020204030204" pitchFamily="34" charset="0"/>
                <a:cs typeface="Arial" panose="020B0604020202020204" pitchFamily="34" charset="0"/>
              </a:rPr>
              <a:t>, H. M., </a:t>
            </a:r>
            <a:r>
              <a:rPr lang="en-GB" sz="1400" dirty="0" err="1">
                <a:effectLst/>
                <a:latin typeface="Arial" panose="020B0604020202020204" pitchFamily="34" charset="0"/>
                <a:ea typeface="Calibri" panose="020F0502020204030204" pitchFamily="34" charset="0"/>
                <a:cs typeface="Arial" panose="020B0604020202020204" pitchFamily="34" charset="0"/>
              </a:rPr>
              <a:t>Vij</a:t>
            </a:r>
            <a:r>
              <a:rPr lang="en-GB" sz="1400" dirty="0">
                <a:effectLst/>
                <a:latin typeface="Arial" panose="020B0604020202020204" pitchFamily="34" charset="0"/>
                <a:ea typeface="Calibri" panose="020F0502020204030204" pitchFamily="34" charset="0"/>
                <a:cs typeface="Arial" panose="020B0604020202020204" pitchFamily="34" charset="0"/>
              </a:rPr>
              <a:t>, M., </a:t>
            </a:r>
            <a:r>
              <a:rPr lang="en-GB" sz="1400" dirty="0" err="1">
                <a:effectLst/>
                <a:latin typeface="Arial" panose="020B0604020202020204" pitchFamily="34" charset="0"/>
                <a:ea typeface="Calibri" panose="020F0502020204030204" pitchFamily="34" charset="0"/>
                <a:cs typeface="Arial" panose="020B0604020202020204" pitchFamily="34" charset="0"/>
              </a:rPr>
              <a:t>Vij</a:t>
            </a:r>
            <a:r>
              <a:rPr lang="en-GB" sz="1400" dirty="0">
                <a:effectLst/>
                <a:latin typeface="Arial" panose="020B0604020202020204" pitchFamily="34" charset="0"/>
                <a:ea typeface="Calibri" panose="020F0502020204030204" pitchFamily="34" charset="0"/>
                <a:cs typeface="Arial" panose="020B0604020202020204" pitchFamily="34" charset="0"/>
              </a:rPr>
              <a:t>, A. and </a:t>
            </a:r>
            <a:r>
              <a:rPr lang="en-GB" sz="1400" dirty="0" err="1">
                <a:effectLst/>
                <a:latin typeface="Arial" panose="020B0604020202020204" pitchFamily="34" charset="0"/>
                <a:ea typeface="Calibri" panose="020F0502020204030204" pitchFamily="34" charset="0"/>
                <a:cs typeface="Arial" panose="020B0604020202020204" pitchFamily="34" charset="0"/>
              </a:rPr>
              <a:t>Hanaysha</a:t>
            </a:r>
            <a:r>
              <a:rPr lang="en-GB" sz="1400" dirty="0">
                <a:effectLst/>
                <a:latin typeface="Arial" panose="020B0604020202020204" pitchFamily="34" charset="0"/>
                <a:ea typeface="Calibri" panose="020F0502020204030204" pitchFamily="34" charset="0"/>
                <a:cs typeface="Arial" panose="020B0604020202020204" pitchFamily="34" charset="0"/>
              </a:rPr>
              <a:t>, J. R. (2021) “WHAT LEADS GUESTS TO SATISFACTION AND LOYALTY IN UAE FIVE-STAR HOTELS? AHP ANALYSIS TO SERVICE QUALITY DIMENSIONS”, </a:t>
            </a:r>
            <a:r>
              <a:rPr lang="en-GB" sz="1400" i="1" dirty="0">
                <a:effectLst/>
                <a:latin typeface="Arial" panose="020B0604020202020204" pitchFamily="34" charset="0"/>
                <a:ea typeface="Calibri" panose="020F0502020204030204" pitchFamily="34" charset="0"/>
                <a:cs typeface="Arial" panose="020B0604020202020204" pitchFamily="34" charset="0"/>
              </a:rPr>
              <a:t>ENLIGHTENING TOURISM. A PATHMAKING JOURNAL</a:t>
            </a:r>
            <a:r>
              <a:rPr lang="en-GB" sz="1400" dirty="0">
                <a:effectLst/>
                <a:latin typeface="Arial" panose="020B0604020202020204" pitchFamily="34" charset="0"/>
                <a:ea typeface="Calibri" panose="020F0502020204030204" pitchFamily="34" charset="0"/>
                <a:cs typeface="Arial" panose="020B0604020202020204" pitchFamily="34" charset="0"/>
              </a:rPr>
              <a:t>, 11(1), pp. 102-135. Available at: </a:t>
            </a:r>
            <a:r>
              <a:rPr lang="en-GB" sz="1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2"/>
              </a:rPr>
              <a:t>https://doi.org/10.33776/et.v11i1.5056</a:t>
            </a:r>
            <a:r>
              <a:rPr lang="en-GB" sz="1400" dirty="0">
                <a:effectLst/>
                <a:latin typeface="Arial" panose="020B0604020202020204" pitchFamily="34" charset="0"/>
                <a:ea typeface="Calibri" panose="020F0502020204030204" pitchFamily="34" charset="0"/>
                <a:cs typeface="Arial" panose="020B0604020202020204" pitchFamily="34" charset="0"/>
              </a:rPr>
              <a:t> (Accessed: 17 May2023).</a:t>
            </a:r>
          </a:p>
          <a:p>
            <a:pPr marL="342900" lvl="0" indent="-342900">
              <a:buFont typeface="Wingdings" pitchFamily="2" charset="2"/>
              <a:buChar char="v"/>
              <a:tabLst>
                <a:tab pos="457200" algn="l"/>
              </a:tabLst>
            </a:pPr>
            <a:r>
              <a:rPr lang="en-GB" sz="1400" dirty="0">
                <a:latin typeface="Arial" panose="020B0604020202020204" pitchFamily="34" charset="0"/>
                <a:ea typeface="Calibri" panose="020F0502020204030204" pitchFamily="34" charset="0"/>
                <a:cs typeface="Arial" panose="020B0604020202020204" pitchFamily="34" charset="0"/>
              </a:rPr>
              <a:t>Booking (2023) </a:t>
            </a:r>
            <a:r>
              <a:rPr lang="en-GB" sz="1400" i="1" dirty="0">
                <a:latin typeface="Arial" panose="020B0604020202020204" pitchFamily="34" charset="0"/>
                <a:ea typeface="Calibri" panose="020F0502020204030204" pitchFamily="34" charset="0"/>
                <a:cs typeface="Arial" panose="020B0604020202020204" pitchFamily="34" charset="0"/>
              </a:rPr>
              <a:t>Six Senses </a:t>
            </a:r>
            <a:r>
              <a:rPr lang="en-GB" sz="1400" i="1" dirty="0" err="1">
                <a:latin typeface="Arial" panose="020B0604020202020204" pitchFamily="34" charset="0"/>
                <a:ea typeface="Calibri" panose="020F0502020204030204" pitchFamily="34" charset="0"/>
                <a:cs typeface="Arial" panose="020B0604020202020204" pitchFamily="34" charset="0"/>
              </a:rPr>
              <a:t>Laamu</a:t>
            </a:r>
            <a:r>
              <a:rPr lang="en-GB" sz="1400" dirty="0">
                <a:latin typeface="Arial" panose="020B0604020202020204" pitchFamily="34" charset="0"/>
                <a:ea typeface="Calibri" panose="020F0502020204030204" pitchFamily="34" charset="0"/>
                <a:cs typeface="Arial" panose="020B0604020202020204" pitchFamily="34" charset="0"/>
              </a:rPr>
              <a:t>. Available at: </a:t>
            </a:r>
            <a:r>
              <a:rPr lang="en-GB" sz="1400" dirty="0">
                <a:latin typeface="Arial" panose="020B0604020202020204" pitchFamily="34" charset="0"/>
                <a:ea typeface="Calibri" panose="020F0502020204030204" pitchFamily="34" charset="0"/>
                <a:cs typeface="Arial" panose="020B0604020202020204" pitchFamily="34" charset="0"/>
                <a:hlinkClick r:id="rId3"/>
              </a:rPr>
              <a:t>https://www.booking.com/reviews/mv/hotel/six-senses-laamu.en-gb.html</a:t>
            </a:r>
            <a:r>
              <a:rPr lang="en-GB" sz="1400" dirty="0">
                <a:latin typeface="Arial" panose="020B0604020202020204" pitchFamily="34" charset="0"/>
                <a:ea typeface="Calibri" panose="020F0502020204030204" pitchFamily="34" charset="0"/>
                <a:cs typeface="Arial" panose="020B0604020202020204" pitchFamily="34" charset="0"/>
              </a:rPr>
              <a:t> (Accessed: 24 May 2023).</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itchFamily="2" charset="2"/>
              <a:buChar char="v"/>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Business World (2023) `Six Senses celebrates plastic freedom this holiday season’, </a:t>
            </a:r>
            <a:r>
              <a:rPr lang="en-GB" sz="1400" i="1" dirty="0">
                <a:effectLst/>
                <a:latin typeface="Arial" panose="020B0604020202020204" pitchFamily="34" charset="0"/>
                <a:ea typeface="Times New Roman" panose="02020603050405020304" pitchFamily="18" charset="0"/>
                <a:cs typeface="Arial" panose="020B0604020202020204" pitchFamily="34" charset="0"/>
              </a:rPr>
              <a:t>New Delhi</a:t>
            </a:r>
            <a:r>
              <a:rPr lang="en-GB" sz="14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4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4"/>
              </a:rPr>
              <a:t>https://www.proquest.com/docview/2755571497?accountid=130472&amp;parentSessionId=544Ljlf6YUsQeDyUUZYfrh1UQEHoDV%2FgEB7b0vIST3s%3D&amp;pq-origsite=primo</a:t>
            </a:r>
            <a:r>
              <a:rPr lang="en-GB" sz="1400" dirty="0">
                <a:effectLst/>
                <a:latin typeface="Arial" panose="020B0604020202020204" pitchFamily="34" charset="0"/>
                <a:ea typeface="Times New Roman" panose="02020603050405020304" pitchFamily="18" charset="0"/>
                <a:cs typeface="Arial" panose="020B0604020202020204" pitchFamily="34" charset="0"/>
              </a:rPr>
              <a:t> (Accessed: 18 May 2023).</a:t>
            </a:r>
          </a:p>
          <a:p>
            <a:pPr marL="342900" indent="-342900">
              <a:buFont typeface="Wingdings" pitchFamily="2" charset="2"/>
              <a:buChar char="v"/>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CPP-LUXURY (2023) `In conversation with Neil Jacobs, CEO Six Senses Hotels Resorts Spas (Exclusive interview)’,</a:t>
            </a:r>
            <a:r>
              <a:rPr lang="en-GB" sz="1400" i="1" dirty="0">
                <a:effectLst/>
                <a:latin typeface="Arial" panose="020B0604020202020204" pitchFamily="34" charset="0"/>
                <a:ea typeface="Times New Roman" panose="02020603050405020304" pitchFamily="18" charset="0"/>
                <a:cs typeface="Arial" panose="020B0604020202020204" pitchFamily="34" charset="0"/>
              </a:rPr>
              <a:t> Leaders</a:t>
            </a:r>
            <a:r>
              <a:rPr lang="en-GB" sz="14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4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5"/>
              </a:rPr>
              <a:t>https://cpp-luxury.com/in-conversation-with-neil-jacobs-ceo-six-senses-hotels-resorts-spas-exclusive-interview/</a:t>
            </a:r>
            <a:r>
              <a:rPr lang="en-GB" sz="1400" dirty="0">
                <a:effectLst/>
                <a:latin typeface="Arial" panose="020B0604020202020204" pitchFamily="34" charset="0"/>
                <a:ea typeface="Times New Roman" panose="02020603050405020304" pitchFamily="18" charset="0"/>
                <a:cs typeface="Arial" panose="020B0604020202020204" pitchFamily="34" charset="0"/>
              </a:rPr>
              <a:t> (Accessed: 18 May 2023).</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buFont typeface="Wingdings" pitchFamily="2" charset="2"/>
              <a:buChar char="v"/>
              <a:tabLst>
                <a:tab pos="457200" algn="l"/>
              </a:tabLst>
            </a:pPr>
            <a:r>
              <a:rPr lang="en-GB" sz="1400" dirty="0">
                <a:effectLst/>
                <a:latin typeface="Arial" panose="020B0604020202020204" pitchFamily="34" charset="0"/>
                <a:ea typeface="Calibri" panose="020F0502020204030204" pitchFamily="34" charset="0"/>
                <a:cs typeface="Arial" panose="020B0604020202020204" pitchFamily="34" charset="0"/>
              </a:rPr>
              <a:t>Dolce, A. (2018) “Service Isn't Same As Hospitality” [Video</a:t>
            </a:r>
            <a:r>
              <a:rPr lang="en-GB" sz="1400" b="1" dirty="0">
                <a:effectLst/>
                <a:latin typeface="Arial" panose="020B0604020202020204" pitchFamily="34" charset="0"/>
                <a:ea typeface="Calibri" panose="020F0502020204030204" pitchFamily="34" charset="0"/>
                <a:cs typeface="Arial" panose="020B0604020202020204" pitchFamily="34" charset="0"/>
              </a:rPr>
              <a:t>]</a:t>
            </a:r>
            <a:r>
              <a:rPr lang="en-GB" sz="1400" dirty="0">
                <a:effectLst/>
                <a:latin typeface="Arial" panose="020B0604020202020204" pitchFamily="34" charset="0"/>
                <a:ea typeface="Calibri" panose="020F0502020204030204" pitchFamily="34" charset="0"/>
                <a:cs typeface="Arial" panose="020B0604020202020204" pitchFamily="34" charset="0"/>
              </a:rPr>
              <a:t> Available at: </a:t>
            </a:r>
            <a:r>
              <a:rPr lang="en-GB" sz="1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6"/>
              </a:rPr>
              <a:t>https://www.youtube.com/watch?v=qkU3uwWyAn8&amp;list=RDLVqkU3uwWyAn8&amp;start_radio=1&amp;rv=qkU3uwWyAn8&amp;t=92</a:t>
            </a:r>
            <a:r>
              <a:rPr lang="en-GB" sz="1400" dirty="0">
                <a:effectLst/>
                <a:latin typeface="Arial" panose="020B0604020202020204" pitchFamily="34" charset="0"/>
                <a:ea typeface="Calibri" panose="020F0502020204030204" pitchFamily="34" charset="0"/>
                <a:cs typeface="Arial" panose="020B0604020202020204" pitchFamily="34" charset="0"/>
              </a:rPr>
              <a:t> (Accessed: 18 May).</a:t>
            </a:r>
          </a:p>
          <a:p>
            <a:pPr marL="342900" lvl="0" indent="-342900">
              <a:buFont typeface="Wingdings" pitchFamily="2" charset="2"/>
              <a:buChar char="v"/>
              <a:tabLst>
                <a:tab pos="457200" algn="l"/>
              </a:tabLst>
            </a:pPr>
            <a:r>
              <a:rPr lang="en-GB" sz="1400" dirty="0">
                <a:effectLst/>
                <a:latin typeface="Arial" panose="020B0604020202020204" pitchFamily="34" charset="0"/>
                <a:ea typeface="Calibri" panose="020F0502020204030204" pitchFamily="34" charset="0"/>
                <a:cs typeface="Arial" panose="020B0604020202020204" pitchFamily="34" charset="0"/>
              </a:rPr>
              <a:t>EHL Hospitality Business School (2023) </a:t>
            </a:r>
            <a:r>
              <a:rPr lang="en-GB" sz="1400" i="1" dirty="0">
                <a:effectLst/>
                <a:latin typeface="Arial" panose="020B0604020202020204" pitchFamily="34" charset="0"/>
                <a:ea typeface="Calibri" panose="020F0502020204030204" pitchFamily="34" charset="0"/>
                <a:cs typeface="Arial" panose="020B0604020202020204" pitchFamily="34" charset="0"/>
              </a:rPr>
              <a:t>Home. </a:t>
            </a:r>
            <a:r>
              <a:rPr lang="en-GB" sz="1400" dirty="0">
                <a:effectLst/>
                <a:latin typeface="Arial" panose="020B0604020202020204" pitchFamily="34" charset="0"/>
                <a:ea typeface="Calibri" panose="020F0502020204030204" pitchFamily="34" charset="0"/>
                <a:cs typeface="Arial" panose="020B0604020202020204" pitchFamily="34" charset="0"/>
              </a:rPr>
              <a:t>Available at: </a:t>
            </a:r>
            <a:r>
              <a:rPr lang="en-GB" sz="1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7"/>
              </a:rPr>
              <a:t>https://www.ehl.edu/en/what-is-hospitality</a:t>
            </a:r>
            <a:r>
              <a:rPr lang="en-GB" sz="1400" dirty="0">
                <a:effectLst/>
                <a:latin typeface="Arial" panose="020B0604020202020204" pitchFamily="34" charset="0"/>
                <a:ea typeface="Calibri" panose="020F0502020204030204" pitchFamily="34" charset="0"/>
                <a:cs typeface="Arial" panose="020B0604020202020204" pitchFamily="34" charset="0"/>
              </a:rPr>
              <a:t> (Accessed: 16 May 2023).</a:t>
            </a:r>
          </a:p>
          <a:p>
            <a:pPr marL="342900" lvl="0" indent="-342900">
              <a:buFont typeface="Wingdings" pitchFamily="2" charset="2"/>
              <a:buChar char="v"/>
              <a:tabLst>
                <a:tab pos="457200" algn="l"/>
              </a:tabLst>
            </a:pPr>
            <a:r>
              <a:rPr lang="en-GB" sz="1400" dirty="0">
                <a:effectLst/>
                <a:latin typeface="Arial" panose="020B0604020202020204" pitchFamily="34" charset="0"/>
                <a:ea typeface="Calibri" panose="020F0502020204030204" pitchFamily="34" charset="0"/>
                <a:cs typeface="Arial" panose="020B0604020202020204" pitchFamily="34" charset="0"/>
              </a:rPr>
              <a:t>Glion, (2023) </a:t>
            </a:r>
            <a:r>
              <a:rPr lang="en-GB" sz="1400" i="1" dirty="0">
                <a:effectLst/>
                <a:latin typeface="Arial" panose="020B0604020202020204" pitchFamily="34" charset="0"/>
                <a:ea typeface="Calibri" panose="020F0502020204030204" pitchFamily="34" charset="0"/>
                <a:cs typeface="Arial" panose="020B0604020202020204" pitchFamily="34" charset="0"/>
              </a:rPr>
              <a:t>Magazine. ‘Why the hospitality is important in businesses?’. Available at: </a:t>
            </a:r>
            <a:r>
              <a:rPr lang="en-GB" sz="1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8"/>
              </a:rPr>
              <a:t>https://www.glion.edu/magazine/hospitality-important-businesses/#:~:text=It%20will%20help%20your%20business%20grow&amp;text=It%20is%20also%20important%20to,and%20creating%20a%20positive%20impact</a:t>
            </a:r>
            <a:r>
              <a:rPr lang="en-GB" sz="1400" dirty="0">
                <a:effectLst/>
                <a:latin typeface="Arial" panose="020B0604020202020204" pitchFamily="34" charset="0"/>
                <a:ea typeface="Calibri" panose="020F0502020204030204" pitchFamily="34" charset="0"/>
                <a:cs typeface="Arial" panose="020B0604020202020204" pitchFamily="34" charset="0"/>
              </a:rPr>
              <a:t> (Accessed: 6 May 2023).</a:t>
            </a:r>
          </a:p>
          <a:p>
            <a:pPr marL="342900" lvl="0" indent="-342900">
              <a:buFont typeface="Wingdings" pitchFamily="2" charset="2"/>
              <a:buChar char="v"/>
              <a:tabLst>
                <a:tab pos="457200" algn="l"/>
              </a:tabLst>
            </a:pPr>
            <a:r>
              <a:rPr lang="en-GB" sz="1400" dirty="0">
                <a:effectLst/>
                <a:latin typeface="Arial" panose="020B0604020202020204" pitchFamily="34" charset="0"/>
                <a:ea typeface="Calibri" panose="020F0502020204030204" pitchFamily="34" charset="0"/>
                <a:cs typeface="Arial" panose="020B0604020202020204" pitchFamily="34" charset="0"/>
              </a:rPr>
              <a:t>Hudson, S. and Hudson, L. (2022) </a:t>
            </a:r>
            <a:r>
              <a:rPr lang="en-GB" sz="1400" i="1" dirty="0">
                <a:effectLst/>
                <a:latin typeface="Arial" panose="020B0604020202020204" pitchFamily="34" charset="0"/>
                <a:ea typeface="Calibri" panose="020F0502020204030204" pitchFamily="34" charset="0"/>
                <a:cs typeface="Arial" panose="020B0604020202020204" pitchFamily="34" charset="0"/>
              </a:rPr>
              <a:t>Customer service for hospitality and tourism</a:t>
            </a:r>
            <a:r>
              <a:rPr lang="en-GB" sz="1400" dirty="0">
                <a:effectLst/>
                <a:latin typeface="Arial" panose="020B0604020202020204" pitchFamily="34" charset="0"/>
                <a:ea typeface="Calibri" panose="020F0502020204030204" pitchFamily="34" charset="0"/>
                <a:cs typeface="Arial" panose="020B0604020202020204" pitchFamily="34" charset="0"/>
              </a:rPr>
              <a:t> p. 5. Goodfellow Publishers Ltd. Available at: </a:t>
            </a:r>
            <a:r>
              <a:rPr lang="en-GB" sz="1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9"/>
              </a:rPr>
              <a:t>https://books.google.co.uk/books?hl=en&amp;lr=&amp;id=POxeEAAAQBAJ&amp;oi=fnd&amp;pg=PP1&amp;dq=customer+service&amp;ots=bZzSUHl1Bz&amp;sig=_oiFbMxKVAh8Vk0Ygu1Dq_O5sdE&amp;redir_esc=y#v=onepage&amp;q=customer%20service&amp;f=false</a:t>
            </a:r>
            <a:r>
              <a:rPr lang="en-GB" sz="1400" dirty="0">
                <a:effectLst/>
                <a:latin typeface="Arial" panose="020B0604020202020204" pitchFamily="34" charset="0"/>
                <a:ea typeface="Calibri" panose="020F0502020204030204" pitchFamily="34" charset="0"/>
                <a:cs typeface="Arial" panose="020B0604020202020204" pitchFamily="34" charset="0"/>
              </a:rPr>
              <a:t> (Accessed: 18 May 2023).</a:t>
            </a:r>
          </a:p>
          <a:p>
            <a:pPr marL="342900" lvl="0" indent="-342900">
              <a:buFont typeface="Wingdings" pitchFamily="2" charset="2"/>
              <a:buChar char="v"/>
              <a:tabLst>
                <a:tab pos="457200" algn="l"/>
              </a:tabLst>
            </a:pPr>
            <a:r>
              <a:rPr lang="en-GB" sz="1400" dirty="0">
                <a:effectLst/>
                <a:latin typeface="Arial" panose="020B0604020202020204" pitchFamily="34" charset="0"/>
                <a:ea typeface="Calibri" panose="020F0502020204030204" pitchFamily="34" charset="0"/>
                <a:cs typeface="Arial" panose="020B0604020202020204" pitchFamily="34" charset="0"/>
              </a:rPr>
              <a:t>InterContinental Hotels Group (IHG) (2023) </a:t>
            </a:r>
            <a:r>
              <a:rPr lang="en-GB" sz="1400" i="1" dirty="0">
                <a:effectLst/>
                <a:latin typeface="Arial" panose="020B0604020202020204" pitchFamily="34" charset="0"/>
                <a:ea typeface="Calibri" panose="020F0502020204030204" pitchFamily="34" charset="0"/>
                <a:cs typeface="Arial" panose="020B0604020202020204" pitchFamily="34" charset="0"/>
              </a:rPr>
              <a:t>Our Brands. </a:t>
            </a:r>
            <a:r>
              <a:rPr lang="en-GB" sz="1400" dirty="0">
                <a:effectLst/>
                <a:latin typeface="Arial" panose="020B0604020202020204" pitchFamily="34" charset="0"/>
                <a:ea typeface="Calibri" panose="020F0502020204030204" pitchFamily="34" charset="0"/>
                <a:cs typeface="Arial" panose="020B0604020202020204" pitchFamily="34" charset="0"/>
              </a:rPr>
              <a:t>Available at: </a:t>
            </a:r>
            <a:r>
              <a:rPr lang="en-GB" sz="1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10"/>
              </a:rPr>
              <a:t>https://www.ihg.com/hotels/gb/en/reservation</a:t>
            </a:r>
            <a:r>
              <a:rPr lang="en-GB" sz="1400" dirty="0">
                <a:effectLst/>
                <a:latin typeface="Arial" panose="020B0604020202020204" pitchFamily="34" charset="0"/>
                <a:ea typeface="Calibri" panose="020F0502020204030204" pitchFamily="34" charset="0"/>
                <a:cs typeface="Arial" panose="020B0604020202020204" pitchFamily="34" charset="0"/>
              </a:rPr>
              <a:t> (Accessed: 15 May 2023).</a:t>
            </a:r>
          </a:p>
          <a:p>
            <a:pPr marL="342900" lvl="0" indent="-342900">
              <a:buFont typeface="Wingdings" pitchFamily="2" charset="2"/>
              <a:buChar char="v"/>
              <a:tabLst>
                <a:tab pos="457200" algn="l"/>
              </a:tabLst>
            </a:pPr>
            <a:r>
              <a:rPr lang="en-US" sz="1400" dirty="0">
                <a:effectLst/>
                <a:latin typeface="Arial" panose="020B0604020202020204" pitchFamily="34" charset="0"/>
                <a:ea typeface="Calibri" panose="020F0502020204030204" pitchFamily="34" charset="0"/>
                <a:cs typeface="Arial" panose="020B0604020202020204" pitchFamily="34" charset="0"/>
              </a:rPr>
              <a:t>Quotes Gram (2023). Available at: </a:t>
            </a:r>
            <a:r>
              <a:rPr lang="en-US" sz="1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11"/>
              </a:rPr>
              <a:t>https://quotesgram.com/img/home-away-from-home-quotes/165181/</a:t>
            </a:r>
            <a:r>
              <a:rPr lang="en-GB" sz="1400" dirty="0">
                <a:effectLst/>
                <a:latin typeface="Arial" panose="020B0604020202020204" pitchFamily="34" charset="0"/>
                <a:ea typeface="Calibri" panose="020F0502020204030204" pitchFamily="34" charset="0"/>
                <a:cs typeface="Arial" panose="020B0604020202020204" pitchFamily="34" charset="0"/>
              </a:rPr>
              <a:t> </a:t>
            </a:r>
            <a:r>
              <a:rPr lang="en-US" sz="1400" dirty="0">
                <a:effectLst/>
                <a:latin typeface="Arial" panose="020B0604020202020204" pitchFamily="34" charset="0"/>
                <a:ea typeface="Calibri" panose="020F0502020204030204" pitchFamily="34" charset="0"/>
                <a:cs typeface="Arial" panose="020B0604020202020204" pitchFamily="34" charset="0"/>
              </a:rPr>
              <a:t>(Accessed: 17 May 2023).</a:t>
            </a:r>
          </a:p>
          <a:p>
            <a:pPr marL="342900" lvl="0" indent="-342900">
              <a:buFont typeface="Wingdings" pitchFamily="2" charset="2"/>
              <a:buChar char="v"/>
              <a:tabLst>
                <a:tab pos="457200" algn="l"/>
              </a:tabLst>
            </a:pPr>
            <a:r>
              <a:rPr lang="en-US" sz="1400" dirty="0">
                <a:latin typeface="Arial" panose="020B0604020202020204" pitchFamily="34" charset="0"/>
                <a:ea typeface="Calibri" panose="020F0502020204030204" pitchFamily="34" charset="0"/>
                <a:cs typeface="Arial" panose="020B0604020202020204" pitchFamily="34" charset="0"/>
              </a:rPr>
              <a:t>Six Senses (2023). Available at: </a:t>
            </a:r>
            <a:r>
              <a:rPr lang="en-US" sz="1400" dirty="0">
                <a:latin typeface="Arial" panose="020B0604020202020204" pitchFamily="34" charset="0"/>
                <a:ea typeface="Calibri" panose="020F0502020204030204" pitchFamily="34" charset="0"/>
                <a:cs typeface="Arial" panose="020B0604020202020204" pitchFamily="34" charset="0"/>
                <a:hlinkClick r:id="rId12"/>
              </a:rPr>
              <a:t>https://www.sixsenses.com/en</a:t>
            </a:r>
            <a:r>
              <a:rPr lang="en-US" sz="1400" dirty="0">
                <a:latin typeface="Arial" panose="020B0604020202020204" pitchFamily="34" charset="0"/>
                <a:ea typeface="Calibri" panose="020F0502020204030204" pitchFamily="34" charset="0"/>
                <a:cs typeface="Arial" panose="020B0604020202020204" pitchFamily="34" charset="0"/>
              </a:rPr>
              <a:t> (Accessed: 24 May 2023).</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buFont typeface="Wingdings" pitchFamily="2" charset="2"/>
              <a:buChar char="v"/>
              <a:tabLst>
                <a:tab pos="457200" algn="l"/>
              </a:tabLst>
            </a:pPr>
            <a:r>
              <a:rPr lang="en-GB" sz="1400" dirty="0">
                <a:effectLst/>
                <a:latin typeface="Arial" panose="020B0604020202020204" pitchFamily="34" charset="0"/>
                <a:ea typeface="Calibri" panose="020F0502020204030204" pitchFamily="34" charset="0"/>
                <a:cs typeface="Arial" panose="020B0604020202020204" pitchFamily="34" charset="0"/>
              </a:rPr>
              <a:t>Six Senses (2022a) </a:t>
            </a:r>
            <a:r>
              <a:rPr lang="en-GB" sz="1400" i="1" dirty="0">
                <a:effectLst/>
                <a:latin typeface="Arial" panose="020B0604020202020204" pitchFamily="34" charset="0"/>
                <a:ea typeface="Calibri" panose="020F0502020204030204" pitchFamily="34" charset="0"/>
                <a:cs typeface="Arial" panose="020B0604020202020204" pitchFamily="34" charset="0"/>
              </a:rPr>
              <a:t>History</a:t>
            </a:r>
            <a:r>
              <a:rPr lang="en-GB" sz="1400" dirty="0">
                <a:effectLst/>
                <a:latin typeface="Arial" panose="020B0604020202020204" pitchFamily="34" charset="0"/>
                <a:ea typeface="Calibri" panose="020F0502020204030204" pitchFamily="34" charset="0"/>
                <a:cs typeface="Arial" panose="020B0604020202020204" pitchFamily="34" charset="0"/>
              </a:rPr>
              <a:t>. Available at: </a:t>
            </a:r>
            <a:r>
              <a:rPr lang="en-GB" sz="1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13"/>
              </a:rPr>
              <a:t>https://www.sixsenses.com/en/about-us/history</a:t>
            </a:r>
            <a:r>
              <a:rPr lang="en-GB" sz="1400" dirty="0">
                <a:effectLst/>
                <a:latin typeface="Arial" panose="020B0604020202020204" pitchFamily="34" charset="0"/>
                <a:ea typeface="Calibri" panose="020F0502020204030204" pitchFamily="34" charset="0"/>
                <a:cs typeface="Arial" panose="020B0604020202020204" pitchFamily="34" charset="0"/>
              </a:rPr>
              <a:t> (Accessed: 15 May 2023).</a:t>
            </a:r>
          </a:p>
          <a:p>
            <a:pPr marL="342900" lvl="0" indent="-342900">
              <a:buFont typeface="Wingdings" pitchFamily="2" charset="2"/>
              <a:buChar char="v"/>
              <a:tabLst>
                <a:tab pos="457200" algn="l"/>
              </a:tabLst>
            </a:pPr>
            <a:r>
              <a:rPr lang="en-GB" sz="1400" dirty="0">
                <a:effectLst/>
                <a:latin typeface="Arial" panose="020B0604020202020204" pitchFamily="34" charset="0"/>
                <a:ea typeface="Calibri" panose="020F0502020204030204" pitchFamily="34" charset="0"/>
                <a:cs typeface="Arial" panose="020B0604020202020204" pitchFamily="34" charset="0"/>
              </a:rPr>
              <a:t>Six Senses (2023b) New openings. Available at: </a:t>
            </a:r>
            <a:r>
              <a:rPr lang="en-GB" sz="1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14"/>
              </a:rPr>
              <a:t>https://www.sixsenses.com/en/new-openings</a:t>
            </a:r>
            <a:r>
              <a:rPr lang="en-GB" sz="1400" dirty="0">
                <a:effectLst/>
                <a:latin typeface="Arial" panose="020B0604020202020204" pitchFamily="34" charset="0"/>
                <a:ea typeface="Calibri" panose="020F0502020204030204" pitchFamily="34" charset="0"/>
                <a:cs typeface="Arial" panose="020B0604020202020204" pitchFamily="34" charset="0"/>
              </a:rPr>
              <a:t> (Accessed: 15 May 2023).</a:t>
            </a:r>
          </a:p>
          <a:p>
            <a:pPr marL="342900" lvl="0" indent="-342900">
              <a:buFont typeface="Wingdings" pitchFamily="2" charset="2"/>
              <a:buChar char="v"/>
              <a:tabLst>
                <a:tab pos="457200" algn="l"/>
              </a:tabLst>
            </a:pPr>
            <a:r>
              <a:rPr lang="en-GB" sz="1400" dirty="0">
                <a:effectLst/>
                <a:latin typeface="Arial" panose="020B0604020202020204" pitchFamily="34" charset="0"/>
                <a:ea typeface="Calibri" panose="020F0502020204030204" pitchFamily="34" charset="0"/>
                <a:cs typeface="Arial" panose="020B0604020202020204" pitchFamily="34" charset="0"/>
              </a:rPr>
              <a:t>Six Senses (2023c) </a:t>
            </a:r>
            <a:r>
              <a:rPr lang="en-GB" sz="1400" i="1" dirty="0">
                <a:effectLst/>
                <a:latin typeface="Arial" panose="020B0604020202020204" pitchFamily="34" charset="0"/>
                <a:ea typeface="Calibri" panose="020F0502020204030204" pitchFamily="34" charset="0"/>
                <a:cs typeface="Arial" panose="020B0604020202020204" pitchFamily="34" charset="0"/>
              </a:rPr>
              <a:t>About Us</a:t>
            </a:r>
            <a:r>
              <a:rPr lang="en-GB" sz="1400" dirty="0">
                <a:effectLst/>
                <a:latin typeface="Arial" panose="020B0604020202020204" pitchFamily="34" charset="0"/>
                <a:ea typeface="Calibri" panose="020F0502020204030204" pitchFamily="34" charset="0"/>
                <a:cs typeface="Arial" panose="020B0604020202020204" pitchFamily="34" charset="0"/>
              </a:rPr>
              <a:t>. Available at: </a:t>
            </a:r>
            <a:r>
              <a:rPr lang="en-GB" sz="1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15"/>
              </a:rPr>
              <a:t>https://www.sixsenses.com/en/about-us</a:t>
            </a:r>
            <a:r>
              <a:rPr lang="en-GB" sz="1400" dirty="0">
                <a:effectLst/>
                <a:latin typeface="Arial" panose="020B0604020202020204" pitchFamily="34" charset="0"/>
                <a:ea typeface="Calibri" panose="020F0502020204030204" pitchFamily="34" charset="0"/>
                <a:cs typeface="Arial" panose="020B0604020202020204" pitchFamily="34" charset="0"/>
              </a:rPr>
              <a:t> (Accessed: 15 May 2023).</a:t>
            </a:r>
          </a:p>
          <a:p>
            <a:pPr marL="342900" lvl="0" indent="-342900">
              <a:buFont typeface="Wingdings" pitchFamily="2" charset="2"/>
              <a:buChar char="v"/>
              <a:tabLst>
                <a:tab pos="457200" algn="l"/>
              </a:tabLst>
            </a:pPr>
            <a:r>
              <a:rPr lang="en-US" sz="1400" dirty="0">
                <a:effectLst/>
                <a:latin typeface="Arial" panose="020B0604020202020204" pitchFamily="34" charset="0"/>
                <a:ea typeface="Calibri" panose="020F0502020204030204" pitchFamily="34" charset="0"/>
                <a:cs typeface="Arial" panose="020B0604020202020204" pitchFamily="34" charset="0"/>
              </a:rPr>
              <a:t>Trip Adviser (2023) </a:t>
            </a:r>
            <a:r>
              <a:rPr lang="en-US" sz="1400" i="1" dirty="0">
                <a:effectLst/>
                <a:latin typeface="Arial" panose="020B0604020202020204" pitchFamily="34" charset="0"/>
                <a:ea typeface="Calibri" panose="020F0502020204030204" pitchFamily="34" charset="0"/>
                <a:cs typeface="Arial" panose="020B0604020202020204" pitchFamily="34" charset="0"/>
              </a:rPr>
              <a:t>Six Senses Ibiza. </a:t>
            </a:r>
            <a:r>
              <a:rPr lang="en-US" sz="1400" dirty="0">
                <a:effectLst/>
                <a:latin typeface="Arial" panose="020B0604020202020204" pitchFamily="34" charset="0"/>
                <a:ea typeface="Calibri" panose="020F0502020204030204" pitchFamily="34" charset="0"/>
                <a:cs typeface="Arial" panose="020B0604020202020204" pitchFamily="34" charset="0"/>
              </a:rPr>
              <a:t>Available at: </a:t>
            </a:r>
            <a:r>
              <a:rPr lang="en-US" sz="1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16"/>
              </a:rPr>
              <a:t>https://www.tripadvisor.co.uk/Hotel_Review-g667128-d23341248-Reviews-Six_Senses_Ibiza-Portinatx_Sant_Joan_de_Labritja_Ibiza_Balearic_Islands.html</a:t>
            </a:r>
            <a:r>
              <a:rPr lang="en-US" sz="1400" dirty="0">
                <a:effectLst/>
                <a:latin typeface="Arial" panose="020B0604020202020204" pitchFamily="34" charset="0"/>
                <a:ea typeface="Calibri" panose="020F0502020204030204" pitchFamily="34" charset="0"/>
                <a:cs typeface="Arial" panose="020B0604020202020204" pitchFamily="34" charset="0"/>
              </a:rPr>
              <a:t> (Accessed: 17 May 2023).</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buFont typeface="Wingdings" pitchFamily="2" charset="2"/>
              <a:buChar char="v"/>
              <a:tabLst>
                <a:tab pos="457200" algn="l"/>
              </a:tabLst>
            </a:pPr>
            <a:r>
              <a:rPr lang="en-GB" sz="1400" dirty="0">
                <a:effectLst/>
                <a:latin typeface="Arial" panose="020B0604020202020204" pitchFamily="34" charset="0"/>
                <a:ea typeface="Calibri" panose="020F0502020204030204" pitchFamily="34" charset="0"/>
                <a:cs typeface="Arial" panose="020B0604020202020204" pitchFamily="34" charset="0"/>
              </a:rPr>
              <a:t>Word Press (2023) </a:t>
            </a:r>
            <a:r>
              <a:rPr lang="en-GB" sz="1400" i="1" dirty="0">
                <a:effectLst/>
                <a:latin typeface="Arial" panose="020B0604020202020204" pitchFamily="34" charset="0"/>
                <a:ea typeface="Calibri" panose="020F0502020204030204" pitchFamily="34" charset="0"/>
                <a:cs typeface="Arial" panose="020B0604020202020204" pitchFamily="34" charset="0"/>
              </a:rPr>
              <a:t>Blogmarketing9113BC_10.3</a:t>
            </a:r>
            <a:r>
              <a:rPr lang="en-GB" sz="1400" dirty="0">
                <a:effectLst/>
                <a:latin typeface="Arial" panose="020B0604020202020204" pitchFamily="34" charset="0"/>
                <a:ea typeface="Calibri" panose="020F0502020204030204" pitchFamily="34" charset="0"/>
                <a:cs typeface="Arial" panose="020B0604020202020204" pitchFamily="34" charset="0"/>
              </a:rPr>
              <a:t>. Available at: </a:t>
            </a:r>
            <a:r>
              <a:rPr lang="en-GB" sz="14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17"/>
              </a:rPr>
              <a:t>https://sixthsense513094188.wordpress.com</a:t>
            </a:r>
            <a:r>
              <a:rPr lang="en-GB" sz="1400" dirty="0">
                <a:effectLst/>
                <a:latin typeface="Arial" panose="020B0604020202020204" pitchFamily="34" charset="0"/>
                <a:ea typeface="Calibri" panose="020F0502020204030204" pitchFamily="34" charset="0"/>
                <a:cs typeface="Arial" panose="020B0604020202020204" pitchFamily="34" charset="0"/>
              </a:rPr>
              <a:t> (Accessed: 16 May 2023).</a:t>
            </a:r>
          </a:p>
        </p:txBody>
      </p:sp>
    </p:spTree>
    <p:extLst>
      <p:ext uri="{BB962C8B-B14F-4D97-AF65-F5344CB8AC3E}">
        <p14:creationId xmlns:p14="http://schemas.microsoft.com/office/powerpoint/2010/main" val="1863138316"/>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{2B1AB352-02D3-7748-A645-51EB56BA29E7}tf10001120</Template>
  <TotalTime>9315</TotalTime>
  <Words>1439</Words>
  <Application>Microsoft Macintosh PowerPoint</Application>
  <PresentationFormat>Widescreen</PresentationFormat>
  <Paragraphs>71</Paragraphs>
  <Slides>11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CIDFont+F1</vt:lpstr>
      <vt:lpstr>Gill Sans MT</vt:lpstr>
      <vt:lpstr>Wingdings</vt:lpstr>
      <vt:lpstr>Parcel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Ala Vicol Tcaci (2233810)</dc:creator>
  <cp:lastModifiedBy>Ala Vicol Tcaci (2233810)</cp:lastModifiedBy>
  <cp:revision>12</cp:revision>
  <dcterms:created xsi:type="dcterms:W3CDTF">2023-03-06T21:47:31Z</dcterms:created>
  <dcterms:modified xsi:type="dcterms:W3CDTF">2023-05-24T14:48:24Z</dcterms:modified>
</cp:coreProperties>
</file>