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3" r:id="rId7"/>
    <p:sldId id="262" r:id="rId8"/>
    <p:sldId id="264" r:id="rId9"/>
    <p:sldId id="265" r:id="rId10"/>
    <p:sldId id="266" r:id="rId11"/>
    <p:sldId id="267" r:id="rId12"/>
    <p:sldId id="268" r:id="rId13"/>
    <p:sldId id="25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88005F-8DE9-40D1-A62E-9976E99BA7E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4023459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88005F-8DE9-40D1-A62E-9976E99BA7E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132002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88005F-8DE9-40D1-A62E-9976E99BA7E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355249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88005F-8DE9-40D1-A62E-9976E99BA7ED}"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287019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88005F-8DE9-40D1-A62E-9976E99BA7ED}" type="datetimeFigureOut">
              <a:rPr lang="en-GB" smtClean="0"/>
              <a:t>02/12/2019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1369188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88005F-8DE9-40D1-A62E-9976E99BA7ED}" type="datetimeFigureOut">
              <a:rPr lang="en-GB" smtClean="0"/>
              <a:t>02/12/2019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4109567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88005F-8DE9-40D1-A62E-9976E99BA7ED}" type="datetimeFigureOut">
              <a:rPr lang="en-GB" smtClean="0"/>
              <a:t>02/12/2019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495066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88005F-8DE9-40D1-A62E-9976E99BA7ED}"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3479561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88005F-8DE9-40D1-A62E-9976E99BA7ED}"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1103722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88005F-8DE9-40D1-A62E-9976E99BA7E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1430871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88005F-8DE9-40D1-A62E-9976E99BA7E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772AA5-4B73-4BCA-9886-27E9DFF77469}" type="slidenum">
              <a:rPr lang="en-GB" smtClean="0"/>
              <a:t>‹#›</a:t>
            </a:fld>
            <a:endParaRPr lang="en-GB"/>
          </a:p>
        </p:txBody>
      </p:sp>
    </p:spTree>
    <p:extLst>
      <p:ext uri="{BB962C8B-B14F-4D97-AF65-F5344CB8AC3E}">
        <p14:creationId xmlns:p14="http://schemas.microsoft.com/office/powerpoint/2010/main" val="1044499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88005F-8DE9-40D1-A62E-9976E99BA7ED}" type="datetimeFigureOut">
              <a:rPr lang="en-GB" smtClean="0"/>
              <a:t>02/12/2019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72AA5-4B73-4BCA-9886-27E9DFF77469}" type="slidenum">
              <a:rPr lang="en-GB" smtClean="0"/>
              <a:t>‹#›</a:t>
            </a:fld>
            <a:endParaRPr lang="en-GB"/>
          </a:p>
        </p:txBody>
      </p:sp>
    </p:spTree>
    <p:extLst>
      <p:ext uri="{BB962C8B-B14F-4D97-AF65-F5344CB8AC3E}">
        <p14:creationId xmlns:p14="http://schemas.microsoft.com/office/powerpoint/2010/main" val="5160954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wav"/><Relationship Id="rId1" Type="http://schemas.microsoft.com/office/2007/relationships/media" Target="../media/media4.wav"/><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wav"/><Relationship Id="rId1" Type="http://schemas.microsoft.com/office/2007/relationships/media" Target="../media/media5.wav"/><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av"/><Relationship Id="rId1" Type="http://schemas.microsoft.com/office/2007/relationships/media" Target="../media/media7.wav"/><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wav"/><Relationship Id="rId1" Type="http://schemas.microsoft.com/office/2007/relationships/media" Target="../media/media8.wav"/><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av"/><Relationship Id="rId1" Type="http://schemas.microsoft.com/office/2007/relationships/media" Target="../media/media10.wav"/><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wav"/><Relationship Id="rId1" Type="http://schemas.microsoft.com/office/2007/relationships/media" Target="../media/media11.wav"/><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wav"/><Relationship Id="rId1" Type="http://schemas.microsoft.com/office/2007/relationships/media" Target="../media/media12.wav"/><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hyperlink" Target="https://www.gocogroup.com/media/1433/gocompare_ar_18.pdf" TargetMode="External"/><Relationship Id="rId13" Type="http://schemas.openxmlformats.org/officeDocument/2006/relationships/hyperlink" Target="https://www.vanguardngr.com/2016/10/impact-entrepreneurship-economic-growth-development/" TargetMode="External"/><Relationship Id="rId18" Type="http://schemas.openxmlformats.org/officeDocument/2006/relationships/hyperlink" Target="https://tradeandinvest.wales/tech/fintech" TargetMode="External"/><Relationship Id="rId3" Type="http://schemas.openxmlformats.org/officeDocument/2006/relationships/slideLayout" Target="../slideLayouts/slideLayout2.xml"/><Relationship Id="rId21" Type="http://schemas.openxmlformats.org/officeDocument/2006/relationships/image" Target="../media/image1.png"/><Relationship Id="rId7" Type="http://schemas.openxmlformats.org/officeDocument/2006/relationships/hyperlink" Target="https://www.sciencedirect.com/science/article/pii/S0148296313004220" TargetMode="External"/><Relationship Id="rId12" Type="http://schemas.openxmlformats.org/officeDocument/2006/relationships/hyperlink" Target="https://moodle.uwtsd.ac.uk/pluginfile.php/77072/mod_resource/content/1/Entrepreneurship%20and%20Economic%20Development.pdf" TargetMode="External"/><Relationship Id="rId17" Type="http://schemas.openxmlformats.org/officeDocument/2006/relationships/hyperlink" Target="https://www.telegraph.co.uk/business/risk-insights/price-comparison-sites/#:~:targetText=It's%20estimated%20that%20more%20than,a%20wider%20range%20of%20products" TargetMode="External"/><Relationship Id="rId2" Type="http://schemas.openxmlformats.org/officeDocument/2006/relationships/audio" Target="../media/media13.wav"/><Relationship Id="rId16" Type="http://schemas.openxmlformats.org/officeDocument/2006/relationships/hyperlink" Target="https://www.theguardian.com/business/shortcuts/2014/dec/09/go-compare-founder-hayley-parsons-44m-takeover-deal" TargetMode="External"/><Relationship Id="rId20" Type="http://schemas.openxmlformats.org/officeDocument/2006/relationships/hyperlink" Target="https://www.enterpriseresearch.ac.uk/wp-content/uploads/2015/07/ERC-ResPap33_WrightZhara.pdf" TargetMode="External"/><Relationship Id="rId1" Type="http://schemas.microsoft.com/office/2007/relationships/media" Target="../media/media13.wav"/><Relationship Id="rId6" Type="http://schemas.openxmlformats.org/officeDocument/2006/relationships/hyperlink" Target="https://www.greatbritishentrepreneurawards.com/news/hayley-parsons-obe-a-natural-business-talent/" TargetMode="External"/><Relationship Id="rId11" Type="http://schemas.openxmlformats.org/officeDocument/2006/relationships/hyperlink" Target="https://www.walesonline.co.uk/business/business-news/newport-based-gocompare-lays-about-15497233" TargetMode="External"/><Relationship Id="rId5" Type="http://schemas.openxmlformats.org/officeDocument/2006/relationships/hyperlink" Target="https://www.bbc.co.uk/news/uk-wales-46522457" TargetMode="External"/><Relationship Id="rId15" Type="http://schemas.openxmlformats.org/officeDocument/2006/relationships/hyperlink" Target="https://www.entrepreneur.com/article/283616" TargetMode="External"/><Relationship Id="rId10" Type="http://schemas.openxmlformats.org/officeDocument/2006/relationships/hyperlink" Target="https://wales247.co.uk/welsh-entrepreneur-hayley-parsons-joins-the-industrial-strategy-council/" TargetMode="External"/><Relationship Id="rId19" Type="http://schemas.openxmlformats.org/officeDocument/2006/relationships/hyperlink" Target="https://tradeandinvest.wales/inside-story/qa-hayley-parsons-gocompare" TargetMode="External"/><Relationship Id="rId4" Type="http://schemas.openxmlformats.org/officeDocument/2006/relationships/hyperlink" Target="https://www.independent.co.uk/news/business/analysis-and-features/uk-startups-gender-bias-women-entrepreneurs-virgin-a9064806.html" TargetMode="External"/><Relationship Id="rId9" Type="http://schemas.openxmlformats.org/officeDocument/2006/relationships/hyperlink" Target="https://www.gocogroup.com/careers/gofurther-academy/" TargetMode="External"/><Relationship Id="rId14" Type="http://schemas.openxmlformats.org/officeDocument/2006/relationships/hyperlink" Target="https://cdn11.contentlive.co.uk/954673b02df7428481a8d59a1117e6b1:static/pdf/7525_rose_review_final_final.pdf?versionId=nCd5uShyUKgX5i19JWq.dvT1s1xAjVu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12777"/>
            <a:ext cx="7772400" cy="2187674"/>
          </a:xfrm>
        </p:spPr>
        <p:txBody>
          <a:bodyPr>
            <a:normAutofit fontScale="90000"/>
          </a:bodyPr>
          <a:lstStyle/>
          <a:p>
            <a:r>
              <a:rPr lang="en-GB" b="1" dirty="0" smtClean="0">
                <a:latin typeface="Arial" panose="020B0604020202020204" pitchFamily="34" charset="0"/>
                <a:cs typeface="Arial" panose="020B0604020202020204" pitchFamily="34" charset="0"/>
              </a:rPr>
              <a:t>Hayley Parsons</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
            </a:r>
            <a:br>
              <a:rPr lang="en-GB" b="1"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Social and Economic Impact in Wales and Beyond</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87624" y="4869160"/>
            <a:ext cx="6400800" cy="1752600"/>
          </a:xfrm>
        </p:spPr>
        <p:txBody>
          <a:bodyPr/>
          <a:lstStyle/>
          <a:p>
            <a:r>
              <a:rPr lang="en-GB" sz="2400" i="1" dirty="0" smtClean="0">
                <a:solidFill>
                  <a:schemeClr val="tx1"/>
                </a:solidFill>
                <a:latin typeface="Arial" panose="020B0604020202020204" pitchFamily="34" charset="0"/>
                <a:cs typeface="Arial" panose="020B0604020202020204" pitchFamily="34" charset="0"/>
              </a:rPr>
              <a:t>Jordan Evans</a:t>
            </a:r>
          </a:p>
          <a:p>
            <a:r>
              <a:rPr lang="en-GB" sz="2400" i="1" dirty="0" smtClean="0">
                <a:solidFill>
                  <a:schemeClr val="tx1"/>
                </a:solidFill>
                <a:latin typeface="Arial" panose="020B0604020202020204" pitchFamily="34" charset="0"/>
                <a:cs typeface="Arial" panose="020B0604020202020204" pitchFamily="34" charset="0"/>
              </a:rPr>
              <a:t>SBMA7111D</a:t>
            </a:r>
          </a:p>
          <a:p>
            <a:r>
              <a:rPr lang="en-GB" sz="2400" i="1" dirty="0" smtClean="0">
                <a:solidFill>
                  <a:schemeClr val="tx1"/>
                </a:solidFill>
                <a:latin typeface="Arial" panose="020B0604020202020204" pitchFamily="34" charset="0"/>
                <a:cs typeface="Arial" panose="020B0604020202020204" pitchFamily="34" charset="0"/>
              </a:rPr>
              <a:t>Entrepreneurship</a:t>
            </a:r>
          </a:p>
          <a:p>
            <a:endParaRPr lang="en-GB" i="1" dirty="0">
              <a:solidFill>
                <a:schemeClr val="tx1"/>
              </a:solidFill>
              <a:latin typeface="Arial" panose="020B0604020202020204" pitchFamily="34" charset="0"/>
              <a:cs typeface="Arial" panose="020B0604020202020204" pitchFamily="34" charset="0"/>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10896949"/>
      </p:ext>
    </p:extLst>
  </p:cSld>
  <p:clrMapOvr>
    <a:masterClrMapping/>
  </p:clrMapOvr>
  <mc:AlternateContent xmlns:mc="http://schemas.openxmlformats.org/markup-compatibility/2006">
    <mc:Choice xmlns:p14="http://schemas.microsoft.com/office/powerpoint/2010/main" Requires="p14">
      <p:transition spd="slow" p14:dur="2000" advTm="19676"/>
    </mc:Choice>
    <mc:Fallback>
      <p:transition spd="slow" advTm="19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Background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2400" dirty="0" smtClean="0">
                <a:latin typeface="Arial" panose="020B0604020202020204" pitchFamily="34" charset="0"/>
                <a:cs typeface="Arial" panose="020B0604020202020204" pitchFamily="34" charset="0"/>
              </a:rPr>
              <a:t>Hayley Parsons identified her enterprise opportunity following years of experience in the insurance sector, eventually identifying a significant gap in the market which she subsequently exploited and launched </a:t>
            </a:r>
            <a:r>
              <a:rPr lang="en-GB" sz="2400" dirty="0" err="1" smtClean="0">
                <a:latin typeface="Arial" panose="020B0604020202020204" pitchFamily="34" charset="0"/>
                <a:cs typeface="Arial" panose="020B0604020202020204" pitchFamily="34" charset="0"/>
              </a:rPr>
              <a:t>GoCompare</a:t>
            </a:r>
            <a:r>
              <a:rPr lang="en-GB" sz="2400" dirty="0" smtClean="0">
                <a:latin typeface="Arial" panose="020B0604020202020204" pitchFamily="34" charset="0"/>
                <a:cs typeface="Arial" panose="020B0604020202020204" pitchFamily="34" charset="0"/>
              </a:rPr>
              <a:t> in 2006, growing the business substantially before selling her stake in 2015.</a:t>
            </a:r>
          </a:p>
          <a:p>
            <a:pPr marL="0" indent="0">
              <a:buNone/>
            </a:pPr>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Since leaving </a:t>
            </a:r>
            <a:r>
              <a:rPr lang="en-GB" sz="2400" dirty="0" err="1" smtClean="0">
                <a:latin typeface="Arial" panose="020B0604020202020204" pitchFamily="34" charset="0"/>
                <a:cs typeface="Arial" panose="020B0604020202020204" pitchFamily="34" charset="0"/>
              </a:rPr>
              <a:t>GoCompare</a:t>
            </a:r>
            <a:r>
              <a:rPr lang="en-GB" sz="2400" dirty="0" smtClean="0">
                <a:latin typeface="Arial" panose="020B0604020202020204" pitchFamily="34" charset="0"/>
                <a:cs typeface="Arial" panose="020B0604020202020204" pitchFamily="34" charset="0"/>
              </a:rPr>
              <a:t>, Hayley has focused on investing in companies and mentoring entrepreneurs in Wales.</a:t>
            </a:r>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974153753"/>
      </p:ext>
    </p:extLst>
  </p:cSld>
  <p:clrMapOvr>
    <a:masterClrMapping/>
  </p:clrMapOvr>
  <mc:AlternateContent xmlns:mc="http://schemas.openxmlformats.org/markup-compatibility/2006">
    <mc:Choice xmlns:p14="http://schemas.microsoft.com/office/powerpoint/2010/main" Requires="p14">
      <p:transition spd="slow" p14:dur="2000" advTm="40372"/>
    </mc:Choice>
    <mc:Fallback>
      <p:transition spd="slow" advTm="40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856"/>
            <a:ext cx="8229600" cy="1143000"/>
          </a:xfrm>
        </p:spPr>
        <p:txBody>
          <a:bodyPr>
            <a:noAutofit/>
          </a:bodyPr>
          <a:lstStyle/>
          <a:p>
            <a:r>
              <a:rPr lang="en-GB" sz="2800" b="1" dirty="0" smtClean="0">
                <a:latin typeface="Arial" panose="020B0604020202020204" pitchFamily="34" charset="0"/>
                <a:cs typeface="Arial" panose="020B0604020202020204" pitchFamily="34" charset="0"/>
              </a:rPr>
              <a:t>Entrepreneurship and Economic Development</a:t>
            </a:r>
            <a:endParaRPr lang="en-GB"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1052736"/>
            <a:ext cx="8229600" cy="4525963"/>
          </a:xfrm>
        </p:spPr>
        <p:txBody>
          <a:bodyPr>
            <a:noAutofit/>
          </a:bodyPr>
          <a:lstStyle/>
          <a:p>
            <a:pPr marL="0" indent="0">
              <a:buNone/>
            </a:pPr>
            <a:r>
              <a:rPr lang="en-GB" sz="1600" dirty="0">
                <a:latin typeface="Arial" panose="020B0604020202020204" pitchFamily="34" charset="0"/>
                <a:cs typeface="Arial" panose="020B0604020202020204" pitchFamily="34" charset="0"/>
              </a:rPr>
              <a:t>Entrepreneurs drive economic growth via the following ways</a:t>
            </a:r>
            <a:r>
              <a:rPr lang="en-GB" sz="1600" dirty="0" smtClean="0">
                <a:latin typeface="Arial" panose="020B0604020202020204" pitchFamily="34" charset="0"/>
                <a:cs typeface="Arial" panose="020B0604020202020204" pitchFamily="34" charset="0"/>
              </a:rPr>
              <a:t>:</a:t>
            </a:r>
          </a:p>
          <a:p>
            <a:pPr marL="0" indent="0">
              <a:buNone/>
            </a:pPr>
            <a:endParaRPr lang="en-GB" sz="1600" dirty="0">
              <a:latin typeface="Arial" panose="020B0604020202020204" pitchFamily="34" charset="0"/>
              <a:cs typeface="Arial" panose="020B0604020202020204" pitchFamily="34" charset="0"/>
            </a:endParaRPr>
          </a:p>
          <a:p>
            <a:pPr marL="514350" lvl="0" indent="-514350">
              <a:buFont typeface="+mj-lt"/>
              <a:buAutoNum type="arabicPeriod"/>
            </a:pPr>
            <a:r>
              <a:rPr lang="en-GB" sz="1600" dirty="0">
                <a:latin typeface="Arial" panose="020B0604020202020204" pitchFamily="34" charset="0"/>
                <a:cs typeface="Arial" panose="020B0604020202020204" pitchFamily="34" charset="0"/>
              </a:rPr>
              <a:t>Investing in products and services that people need in response to unmet needs and demands in the market;</a:t>
            </a:r>
          </a:p>
          <a:p>
            <a:pPr marL="514350" lvl="0" indent="-514350">
              <a:buFont typeface="+mj-lt"/>
              <a:buAutoNum type="arabicPeriod"/>
            </a:pPr>
            <a:r>
              <a:rPr lang="en-GB" sz="1600" dirty="0">
                <a:latin typeface="Arial" panose="020B0604020202020204" pitchFamily="34" charset="0"/>
                <a:cs typeface="Arial" panose="020B0604020202020204" pitchFamily="34" charset="0"/>
              </a:rPr>
              <a:t>Providing employment opportunities which support communities through increasing the quality of life and overall standard of living;</a:t>
            </a:r>
          </a:p>
          <a:p>
            <a:pPr marL="514350" lvl="0" indent="-514350">
              <a:buFont typeface="+mj-lt"/>
              <a:buAutoNum type="arabicPeriod"/>
            </a:pPr>
            <a:r>
              <a:rPr lang="en-GB" sz="1600" dirty="0">
                <a:latin typeface="Arial" panose="020B0604020202020204" pitchFamily="34" charset="0"/>
                <a:cs typeface="Arial" panose="020B0604020202020204" pitchFamily="34" charset="0"/>
              </a:rPr>
              <a:t>Commerce and regional economic integration - when new businesses export goods and services to nearby regions, these enterprises contribute directly to a region’s productivity and earnings;</a:t>
            </a:r>
          </a:p>
          <a:p>
            <a:pPr marL="514350" lvl="0" indent="-514350">
              <a:buFont typeface="+mj-lt"/>
              <a:buAutoNum type="arabicPeriod"/>
            </a:pPr>
            <a:r>
              <a:rPr lang="en-GB" sz="1600" dirty="0">
                <a:latin typeface="Arial" panose="020B0604020202020204" pitchFamily="34" charset="0"/>
                <a:cs typeface="Arial" panose="020B0604020202020204" pitchFamily="34" charset="0"/>
              </a:rPr>
              <a:t>New technologies promote efficiency - economic growth is generally driven by new technologies and their creative applications;</a:t>
            </a:r>
          </a:p>
          <a:p>
            <a:pPr marL="514350" lvl="0" indent="-514350">
              <a:buFont typeface="+mj-lt"/>
              <a:buAutoNum type="arabicPeriod"/>
            </a:pPr>
            <a:r>
              <a:rPr lang="en-GB" sz="1600" dirty="0">
                <a:latin typeface="Arial" panose="020B0604020202020204" pitchFamily="34" charset="0"/>
                <a:cs typeface="Arial" panose="020B0604020202020204" pitchFamily="34" charset="0"/>
              </a:rPr>
              <a:t>Addressing environmental challenges - reliable access to innovations such as irrigation technology, electricity, and urban infrastructure increase productivity and enhances economic development;</a:t>
            </a:r>
          </a:p>
          <a:p>
            <a:pPr marL="514350" lvl="0" indent="-514350">
              <a:buFont typeface="+mj-lt"/>
              <a:buAutoNum type="arabicPeriod"/>
            </a:pPr>
            <a:r>
              <a:rPr lang="en-GB" sz="1600" dirty="0">
                <a:latin typeface="Arial" panose="020B0604020202020204" pitchFamily="34" charset="0"/>
                <a:cs typeface="Arial" panose="020B0604020202020204" pitchFamily="34" charset="0"/>
              </a:rPr>
              <a:t>Impacting on socio-economic objectives - innovative business practices create efficiency and conserve resources.</a:t>
            </a:r>
          </a:p>
          <a:p>
            <a:pPr marL="0" indent="0">
              <a:buNone/>
            </a:pPr>
            <a:endParaRPr lang="en-GB" sz="1600" dirty="0" smtClean="0">
              <a:latin typeface="Arial" panose="020B0604020202020204" pitchFamily="34" charset="0"/>
              <a:cs typeface="Arial" panose="020B0604020202020204" pitchFamily="34" charset="0"/>
            </a:endParaRPr>
          </a:p>
          <a:p>
            <a:pPr marL="0" indent="0">
              <a:buNone/>
            </a:pPr>
            <a:r>
              <a:rPr lang="en-GB" sz="1600" dirty="0" smtClean="0">
                <a:latin typeface="Arial" panose="020B0604020202020204" pitchFamily="34" charset="0"/>
                <a:cs typeface="Arial" panose="020B0604020202020204" pitchFamily="34" charset="0"/>
              </a:rPr>
              <a:t>Under </a:t>
            </a:r>
            <a:r>
              <a:rPr lang="en-GB" sz="1600" dirty="0">
                <a:latin typeface="Arial" panose="020B0604020202020204" pitchFamily="34" charset="0"/>
                <a:cs typeface="Arial" panose="020B0604020202020204" pitchFamily="34" charset="0"/>
              </a:rPr>
              <a:t>the right conditions, entrepreneurs have the power to help regional areas prosper economically, and they also serve society as they help engineer innovative solutions to problems and challenges (</a:t>
            </a:r>
            <a:r>
              <a:rPr lang="en-GB" sz="1600" dirty="0" err="1">
                <a:latin typeface="Arial" panose="020B0604020202020204" pitchFamily="34" charset="0"/>
                <a:cs typeface="Arial" panose="020B0604020202020204" pitchFamily="34" charset="0"/>
              </a:rPr>
              <a:t>Sappin</a:t>
            </a:r>
            <a:r>
              <a:rPr lang="en-GB" sz="1600" dirty="0">
                <a:latin typeface="Arial" panose="020B0604020202020204" pitchFamily="34" charset="0"/>
                <a:cs typeface="Arial" panose="020B0604020202020204" pitchFamily="34" charset="0"/>
              </a:rPr>
              <a:t>, 2016).</a:t>
            </a:r>
          </a:p>
          <a:p>
            <a:endParaRPr lang="en-GB" sz="16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3402227"/>
      </p:ext>
    </p:extLst>
  </p:cSld>
  <p:clrMapOvr>
    <a:masterClrMapping/>
  </p:clrMapOvr>
  <mc:AlternateContent xmlns:mc="http://schemas.openxmlformats.org/markup-compatibility/2006">
    <mc:Choice xmlns:p14="http://schemas.microsoft.com/office/powerpoint/2010/main" Requires="p14">
      <p:transition spd="slow" p14:dur="2000" advTm="72433"/>
    </mc:Choice>
    <mc:Fallback>
      <p:transition spd="slow" advTm="72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Economic Impact of </a:t>
            </a:r>
            <a:r>
              <a:rPr lang="en-GB" b="1" dirty="0" err="1" smtClean="0">
                <a:latin typeface="Arial" panose="020B0604020202020204" pitchFamily="34" charset="0"/>
                <a:cs typeface="Arial" panose="020B0604020202020204" pitchFamily="34" charset="0"/>
              </a:rPr>
              <a:t>GoCompare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sz="2600" dirty="0" smtClean="0">
                <a:latin typeface="Arial" panose="020B0604020202020204" pitchFamily="34" charset="0"/>
                <a:cs typeface="Arial" panose="020B0604020202020204" pitchFamily="34" charset="0"/>
              </a:rPr>
              <a:t>As of 2018, </a:t>
            </a:r>
            <a:r>
              <a:rPr lang="en-GB" sz="2600" dirty="0" err="1" smtClean="0">
                <a:latin typeface="Arial" panose="020B0604020202020204" pitchFamily="34" charset="0"/>
                <a:cs typeface="Arial" panose="020B0604020202020204" pitchFamily="34" charset="0"/>
              </a:rPr>
              <a:t>GoCompare</a:t>
            </a:r>
            <a:r>
              <a:rPr lang="en-GB" sz="2600" dirty="0" smtClean="0">
                <a:latin typeface="Arial" panose="020B0604020202020204" pitchFamily="34" charset="0"/>
                <a:cs typeface="Arial" panose="020B0604020202020204" pitchFamily="34" charset="0"/>
              </a:rPr>
              <a:t> employs approximately 260 people at its Newport head office, across various departments and in highly-skilled, technology-focused roles (</a:t>
            </a:r>
            <a:r>
              <a:rPr lang="en-GB" sz="2600" dirty="0" err="1" smtClean="0">
                <a:latin typeface="Arial" panose="020B0604020202020204" pitchFamily="34" charset="0"/>
                <a:cs typeface="Arial" panose="020B0604020202020204" pitchFamily="34" charset="0"/>
              </a:rPr>
              <a:t>Knapman</a:t>
            </a:r>
            <a:r>
              <a:rPr lang="en-GB" sz="2600" dirty="0" smtClean="0">
                <a:latin typeface="Arial" panose="020B0604020202020204" pitchFamily="34" charset="0"/>
                <a:cs typeface="Arial" panose="020B0604020202020204" pitchFamily="34" charset="0"/>
              </a:rPr>
              <a:t>, 2018). </a:t>
            </a:r>
          </a:p>
          <a:p>
            <a:r>
              <a:rPr lang="en-GB" sz="2600" dirty="0" smtClean="0">
                <a:latin typeface="Arial" panose="020B0604020202020204" pitchFamily="34" charset="0"/>
                <a:cs typeface="Arial" panose="020B0604020202020204" pitchFamily="34" charset="0"/>
              </a:rPr>
              <a:t>The company also invests in the </a:t>
            </a:r>
            <a:r>
              <a:rPr lang="en-GB" sz="2600" dirty="0" err="1" smtClean="0">
                <a:latin typeface="Arial" panose="020B0604020202020204" pitchFamily="34" charset="0"/>
                <a:cs typeface="Arial" panose="020B0604020202020204" pitchFamily="34" charset="0"/>
              </a:rPr>
              <a:t>GoFurther</a:t>
            </a:r>
            <a:r>
              <a:rPr lang="en-GB" sz="2600" dirty="0" smtClean="0">
                <a:latin typeface="Arial" panose="020B0604020202020204" pitchFamily="34" charset="0"/>
                <a:cs typeface="Arial" panose="020B0604020202020204" pitchFamily="34" charset="0"/>
              </a:rPr>
              <a:t> Academy which offers a range of programmes including sponsorships, graduate schemes, internships, apprenticeships and work placements/experiences, which helps to create a suitable pool of candidates to meet the future needs of businesses in south Wales (</a:t>
            </a:r>
            <a:r>
              <a:rPr lang="en-GB" sz="2600" dirty="0" err="1" smtClean="0">
                <a:latin typeface="Arial" panose="020B0604020202020204" pitchFamily="34" charset="0"/>
                <a:cs typeface="Arial" panose="020B0604020202020204" pitchFamily="34" charset="0"/>
              </a:rPr>
              <a:t>GoCompare</a:t>
            </a:r>
            <a:r>
              <a:rPr lang="en-GB" sz="2600" dirty="0" smtClean="0">
                <a:latin typeface="Arial" panose="020B0604020202020204" pitchFamily="34" charset="0"/>
                <a:cs typeface="Arial" panose="020B0604020202020204" pitchFamily="34" charset="0"/>
              </a:rPr>
              <a:t>, 2019).</a:t>
            </a:r>
          </a:p>
          <a:p>
            <a:r>
              <a:rPr lang="en-GB" sz="2600" dirty="0" smtClean="0">
                <a:latin typeface="Arial" panose="020B0604020202020204" pitchFamily="34" charset="0"/>
                <a:cs typeface="Arial" panose="020B0604020202020204" pitchFamily="34" charset="0"/>
              </a:rPr>
              <a:t>Latest financial statements show that the </a:t>
            </a:r>
            <a:r>
              <a:rPr lang="en-GB" sz="2600" dirty="0" err="1" smtClean="0">
                <a:latin typeface="Arial" panose="020B0604020202020204" pitchFamily="34" charset="0"/>
                <a:cs typeface="Arial" panose="020B0604020202020204" pitchFamily="34" charset="0"/>
              </a:rPr>
              <a:t>GoCompare</a:t>
            </a:r>
            <a:r>
              <a:rPr lang="en-GB" sz="2600" dirty="0" smtClean="0">
                <a:latin typeface="Arial" panose="020B0604020202020204" pitchFamily="34" charset="0"/>
                <a:cs typeface="Arial" panose="020B0604020202020204" pitchFamily="34" charset="0"/>
              </a:rPr>
              <a:t> Group had a revenue of £152.6m and an operating profit of £37.5m in 2018 (</a:t>
            </a:r>
            <a:r>
              <a:rPr lang="en-GB" sz="2600" dirty="0" err="1" smtClean="0">
                <a:latin typeface="Arial" panose="020B0604020202020204" pitchFamily="34" charset="0"/>
                <a:cs typeface="Arial" panose="020B0604020202020204" pitchFamily="34" charset="0"/>
              </a:rPr>
              <a:t>GoCompare</a:t>
            </a:r>
            <a:r>
              <a:rPr lang="en-GB" sz="2600" dirty="0" smtClean="0">
                <a:latin typeface="Arial" panose="020B0604020202020204" pitchFamily="34" charset="0"/>
                <a:cs typeface="Arial" panose="020B0604020202020204" pitchFamily="34" charset="0"/>
              </a:rPr>
              <a:t>, 2019).</a:t>
            </a:r>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462994748"/>
      </p:ext>
    </p:extLst>
  </p:cSld>
  <p:clrMapOvr>
    <a:masterClrMapping/>
  </p:clrMapOvr>
  <mc:AlternateContent xmlns:mc="http://schemas.openxmlformats.org/markup-compatibility/2006">
    <mc:Choice xmlns:p14="http://schemas.microsoft.com/office/powerpoint/2010/main" Requires="p14">
      <p:transition spd="slow" p14:dur="2000" advTm="50409"/>
    </mc:Choice>
    <mc:Fallback>
      <p:transition spd="slow" advTm="50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Wales’ Fintech Sector</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1800" dirty="0" smtClean="0">
                <a:latin typeface="Arial" panose="020B0604020202020204" pitchFamily="34" charset="0"/>
                <a:cs typeface="Arial" panose="020B0604020202020204" pitchFamily="34" charset="0"/>
              </a:rPr>
              <a:t>Wales’ Fintech sector is worth an estimated £8.2bn to the Welsh economy and it continues to grow, with almost 44,000 people actively employed within the Digital Economy in Wales, and main hubs focused around Cardiff and Newport in the south, Swansea in the west and Wrexham in the north.</a:t>
            </a:r>
          </a:p>
          <a:p>
            <a:r>
              <a:rPr lang="en-GB" sz="1800" dirty="0" smtClean="0">
                <a:latin typeface="Arial" panose="020B0604020202020204" pitchFamily="34" charset="0"/>
                <a:cs typeface="Arial" panose="020B0604020202020204" pitchFamily="34" charset="0"/>
              </a:rPr>
              <a:t>The thriving tech ecosystem with its growing supply chain combined with entrepreneurial universities provides a firm foundation for the Fintech sector to thrive in Wales. This vibrant innovation community allows start-ups, investors and large corporations to meet and share ideas (Trade and Invest Wales, 2019), which is a major economic benefit for Wales.</a:t>
            </a:r>
          </a:p>
          <a:p>
            <a:r>
              <a:rPr lang="en-GB" sz="1800" dirty="0" err="1" smtClean="0">
                <a:latin typeface="Arial" panose="020B0604020202020204" pitchFamily="34" charset="0"/>
                <a:cs typeface="Arial" panose="020B0604020202020204" pitchFamily="34" charset="0"/>
              </a:rPr>
              <a:t>GoCompare</a:t>
            </a:r>
            <a:r>
              <a:rPr lang="en-GB" sz="1800" dirty="0" smtClean="0">
                <a:latin typeface="Arial" panose="020B0604020202020204" pitchFamily="34" charset="0"/>
                <a:cs typeface="Arial" panose="020B0604020202020204" pitchFamily="34" charset="0"/>
              </a:rPr>
              <a:t> has had a significant contribution to the sector in Wales since its inception, and continues to do so through to the present day. Once founded, </a:t>
            </a:r>
            <a:r>
              <a:rPr lang="en-GB" sz="1800" dirty="0" err="1" smtClean="0">
                <a:latin typeface="Arial" panose="020B0604020202020204" pitchFamily="34" charset="0"/>
                <a:cs typeface="Arial" panose="020B0604020202020204" pitchFamily="34" charset="0"/>
              </a:rPr>
              <a:t>GoCompare</a:t>
            </a:r>
            <a:r>
              <a:rPr lang="en-GB" sz="1800" dirty="0" smtClean="0">
                <a:latin typeface="Arial" panose="020B0604020202020204" pitchFamily="34" charset="0"/>
                <a:cs typeface="Arial" panose="020B0604020202020204" pitchFamily="34" charset="0"/>
              </a:rPr>
              <a:t> offered a service that people wanted, utilising technology to promote efficiency, thus fulfilling an unmet demand that resulted in the business being a huge success, again reiterating </a:t>
            </a:r>
            <a:r>
              <a:rPr lang="en-GB" sz="1800" dirty="0" err="1" smtClean="0">
                <a:latin typeface="Arial" panose="020B0604020202020204" pitchFamily="34" charset="0"/>
                <a:cs typeface="Arial" panose="020B0604020202020204" pitchFamily="34" charset="0"/>
              </a:rPr>
              <a:t>Sappin’s</a:t>
            </a:r>
            <a:r>
              <a:rPr lang="en-GB" sz="1800" dirty="0" smtClean="0">
                <a:latin typeface="Arial" panose="020B0604020202020204" pitchFamily="34" charset="0"/>
                <a:cs typeface="Arial" panose="020B0604020202020204" pitchFamily="34" charset="0"/>
              </a:rPr>
              <a:t> explanation of how entrepreneurs </a:t>
            </a:r>
            <a:endParaRPr lang="en-GB" sz="1800" dirty="0">
              <a:latin typeface="Arial" panose="020B0604020202020204" pitchFamily="34" charset="0"/>
              <a:cs typeface="Arial" panose="020B0604020202020204"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463144725"/>
      </p:ext>
    </p:extLst>
  </p:cSld>
  <p:clrMapOvr>
    <a:masterClrMapping/>
  </p:clrMapOvr>
  <mc:AlternateContent xmlns:mc="http://schemas.openxmlformats.org/markup-compatibility/2006">
    <mc:Choice xmlns:p14="http://schemas.microsoft.com/office/powerpoint/2010/main" Requires="p14">
      <p:transition spd="slow" p14:dur="2000" advTm="43097"/>
    </mc:Choice>
    <mc:Fallback>
      <p:transition spd="slow" advTm="43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Investing and Mentoring</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Hayley is currently an angel investor (a member of the Inspire Growth Wales investment consortium), and mentors entrepreneurs and start-up businesses, as well as working with the Welsh Government and other partners on Be The Spark (Trade and Invest Wales, 2017), which links Welsh business with prominent entrepreneurs in order to grow (Be The Spark, 2019). Hayley is therefore able to lend her financial capital and entrepreneurial skillset in order to indirectly stimulate and grow the economy in Wales, all in a capacity outside of the company she founded.</a:t>
            </a:r>
          </a:p>
          <a:p>
            <a:endParaRPr lang="en-GB" dirty="0">
              <a:latin typeface="Arial" panose="020B0604020202020204" pitchFamily="34" charset="0"/>
              <a:cs typeface="Arial" panose="020B0604020202020204"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613643069"/>
      </p:ext>
    </p:extLst>
  </p:cSld>
  <p:clrMapOvr>
    <a:masterClrMapping/>
  </p:clrMapOvr>
  <mc:AlternateContent xmlns:mc="http://schemas.openxmlformats.org/markup-compatibility/2006">
    <mc:Choice xmlns:p14="http://schemas.microsoft.com/office/powerpoint/2010/main" Requires="p14">
      <p:transition spd="slow" p14:dur="2000" advTm="23456"/>
    </mc:Choice>
    <mc:Fallback>
      <p:transition spd="slow" advTm="23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Industrial Strategy Council</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Industrial Strategy and its impact on the economy. The Council also recommends a series of success measures for the implementation of the Industrial Strategy, which aims to boost productivity by backing businesses to create good jobs and increase the earning power of people throughout the UK (Gregory, 2018).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appointment allows Hayley to have real influence on the economy and economic policy, not only for Wales but for the UK also, and again shows her ability to continue to have an economic impact outside of </a:t>
            </a:r>
            <a:r>
              <a:rPr lang="en-GB" dirty="0" err="1">
                <a:latin typeface="Arial" panose="020B0604020202020204" pitchFamily="34" charset="0"/>
                <a:cs typeface="Arial" panose="020B0604020202020204" pitchFamily="34" charset="0"/>
              </a:rPr>
              <a:t>GoCompare</a:t>
            </a:r>
            <a:r>
              <a:rPr lang="en-GB" dirty="0">
                <a:latin typeface="Arial" panose="020B0604020202020204" pitchFamily="34" charset="0"/>
                <a:cs typeface="Arial" panose="020B0604020202020204" pitchFamily="34" charset="0"/>
              </a:rPr>
              <a:t> by utilising her skills and experience.</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621002104"/>
      </p:ext>
    </p:extLst>
  </p:cSld>
  <p:clrMapOvr>
    <a:masterClrMapping/>
  </p:clrMapOvr>
  <mc:AlternateContent xmlns:mc="http://schemas.openxmlformats.org/markup-compatibility/2006">
    <mc:Choice xmlns:p14="http://schemas.microsoft.com/office/powerpoint/2010/main" Requires="p14">
      <p:transition spd="slow" p14:dur="2000" advTm="17966"/>
    </mc:Choice>
    <mc:Fallback>
      <p:transition spd="slow" advTm="1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Social </a:t>
            </a:r>
            <a:r>
              <a:rPr lang="en-GB" b="1" dirty="0" smtClean="0">
                <a:latin typeface="Arial" panose="020B0604020202020204" pitchFamily="34" charset="0"/>
                <a:cs typeface="Arial" panose="020B0604020202020204" pitchFamily="34" charset="0"/>
              </a:rPr>
              <a:t>Changes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Entrepreneurship can often extend passed just economic benefits, bringing about positive social development for a particular community and region.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610866085"/>
      </p:ext>
    </p:extLst>
  </p:cSld>
  <p:clrMapOvr>
    <a:masterClrMapping/>
  </p:clrMapOvr>
  <mc:AlternateContent xmlns:mc="http://schemas.openxmlformats.org/markup-compatibility/2006">
    <mc:Choice xmlns:p14="http://schemas.microsoft.com/office/powerpoint/2010/main" Requires="p14">
      <p:transition spd="slow" p14:dur="2000" advTm="17901"/>
    </mc:Choice>
    <mc:Fallback>
      <p:transition spd="slow" advTm="17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GB" b="1" dirty="0">
                <a:latin typeface="Arial" panose="020B0604020202020204" pitchFamily="34" charset="0"/>
                <a:cs typeface="Arial" panose="020B0604020202020204" pitchFamily="34" charset="0"/>
              </a:rPr>
              <a:t>Social Impact of Wales’ Fintech Sector</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r>
              <a:rPr lang="en-GB" dirty="0"/>
              <a:t>In addition to the economic impact of the Welsh Fintech sector as mentioned in the previous section, this also creates a social impact in that south Wales is increasingly becoming well-known nationally and internationally for its tech ecosystem, as well as a thriving community for start-ups and businesses to meet and exchange knowledge. </a:t>
            </a:r>
            <a:endParaRPr lang="en-GB" dirty="0" smtClean="0"/>
          </a:p>
          <a:p>
            <a:r>
              <a:rPr lang="en-GB" dirty="0" smtClean="0"/>
              <a:t>Similarly </a:t>
            </a:r>
            <a:r>
              <a:rPr lang="en-GB" dirty="0"/>
              <a:t>to Silicon Valley in California but on a smaller scale, the sector, of which </a:t>
            </a:r>
            <a:r>
              <a:rPr lang="en-GB" dirty="0" err="1"/>
              <a:t>GoCompare</a:t>
            </a:r>
            <a:r>
              <a:rPr lang="en-GB" dirty="0"/>
              <a:t> is a key part of, has impacted on society in south Wales, with Hayley being a figurehead for the company during her tenure.</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118478772"/>
      </p:ext>
    </p:extLst>
  </p:cSld>
  <p:clrMapOvr>
    <a:masterClrMapping/>
  </p:clrMapOvr>
  <mc:AlternateContent xmlns:mc="http://schemas.openxmlformats.org/markup-compatibility/2006">
    <mc:Choice xmlns:p14="http://schemas.microsoft.com/office/powerpoint/2010/main" Requires="p14">
      <p:transition spd="slow" p14:dur="2000" advTm="54074"/>
    </mc:Choice>
    <mc:Fallback>
      <p:transition spd="slow" advTm="54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A Female </a:t>
            </a:r>
            <a:r>
              <a:rPr lang="en-GB" b="1" dirty="0" smtClean="0">
                <a:latin typeface="Arial" panose="020B0604020202020204" pitchFamily="34" charset="0"/>
                <a:cs typeface="Arial" panose="020B0604020202020204" pitchFamily="34" charset="0"/>
              </a:rPr>
              <a:t>Entrepreneur</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Approximately 13% of senior people on UK investment teams are women, and almost half of investment teams have no women at all, contributing to a stark gender imbalance in the businesses that investors decide to fund, with just one in five of founded by a woman. The distinct gender bias women face can put many female entrepreneurs off starting their own business, costing the UK £250bn of economic value (Chapman, 2019).</a:t>
            </a:r>
          </a:p>
          <a:p>
            <a:r>
              <a:rPr lang="en-GB" dirty="0">
                <a:latin typeface="Arial" panose="020B0604020202020204" pitchFamily="34" charset="0"/>
                <a:cs typeface="Arial" panose="020B0604020202020204" pitchFamily="34" charset="0"/>
              </a:rPr>
              <a:t>The Alison Rose Review of Female Entrepreneurship in 2019 stated that women are less likely than men to know other entrepreneurs or to have access to sponsors, mentors or professional support networks. Therefore, Hayley Parsons is a great role model for female entrepreneurs, showcasing what is possible to achieve, and would have likely inspired many women to start their own enterprise themselves.</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61088673"/>
      </p:ext>
    </p:extLst>
  </p:cSld>
  <p:clrMapOvr>
    <a:masterClrMapping/>
  </p:clrMapOvr>
  <mc:AlternateContent xmlns:mc="http://schemas.openxmlformats.org/markup-compatibility/2006">
    <mc:Choice xmlns:p14="http://schemas.microsoft.com/office/powerpoint/2010/main" Requires="p14">
      <p:transition spd="slow" p14:dur="2000" advTm="59119"/>
    </mc:Choice>
    <mc:Fallback>
      <p:transition spd="slow" advTm="5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GB" b="1" dirty="0">
                <a:latin typeface="Arial" panose="020B0604020202020204" pitchFamily="34" charset="0"/>
                <a:cs typeface="Arial" panose="020B0604020202020204" pitchFamily="34" charset="0"/>
              </a:rPr>
              <a:t>Inspiring Fellow Entrepreneurs</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Hayley’s work as an investor and mentor to Wales’ entrepreneurs via various projects is also helping to foster a culture of entrepreneurial spirit in the south Wales area, as well as develop entrepreneurial skills in the region. With Wales being bottom of the UK nation and region economy table in 2017 (Dickins, 2018), any interventions which can bring about a social shift that highlights entrepreneurship as a viable option for people is welcomed, given the economic benefits stated in the previous section. </a:t>
            </a:r>
          </a:p>
          <a:p>
            <a:r>
              <a:rPr lang="en-GB" dirty="0">
                <a:latin typeface="Arial" panose="020B0604020202020204" pitchFamily="34" charset="0"/>
                <a:cs typeface="Arial" panose="020B0604020202020204" pitchFamily="34" charset="0"/>
              </a:rPr>
              <a:t>Indeed, improving the quality of entrepreneurial ability means not only improving the skills and education of entrepreneurs, but focuses on the innovative abilities of entrepreneurs also (</a:t>
            </a:r>
            <a:r>
              <a:rPr lang="en-GB" dirty="0" err="1">
                <a:latin typeface="Arial" panose="020B0604020202020204" pitchFamily="34" charset="0"/>
                <a:cs typeface="Arial" panose="020B0604020202020204" pitchFamily="34" charset="0"/>
              </a:rPr>
              <a:t>Naudé</a:t>
            </a:r>
            <a:r>
              <a:rPr lang="en-GB" dirty="0">
                <a:latin typeface="Arial" panose="020B0604020202020204" pitchFamily="34" charset="0"/>
                <a:cs typeface="Arial" panose="020B0604020202020204" pitchFamily="34" charset="0"/>
              </a:rPr>
              <a:t>, 2010), and is something the Welsh Government should continue to focus on through its various initiatives.</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83802672"/>
      </p:ext>
    </p:extLst>
  </p:cSld>
  <p:clrMapOvr>
    <a:masterClrMapping/>
  </p:clrMapOvr>
  <mc:AlternateContent xmlns:mc="http://schemas.openxmlformats.org/markup-compatibility/2006">
    <mc:Choice xmlns:p14="http://schemas.microsoft.com/office/powerpoint/2010/main" Requires="p14">
      <p:transition spd="slow" p14:dur="2000" advTm="47927"/>
    </mc:Choice>
    <mc:Fallback>
      <p:transition spd="slow" advTm="47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Changing Consumer Habits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As was stated in Assignment 1, prior to launching </a:t>
            </a:r>
            <a:r>
              <a:rPr lang="en-GB" dirty="0" err="1">
                <a:latin typeface="Arial" panose="020B0604020202020204" pitchFamily="34" charset="0"/>
                <a:cs typeface="Arial" panose="020B0604020202020204" pitchFamily="34" charset="0"/>
              </a:rPr>
              <a:t>GoCompare</a:t>
            </a:r>
            <a:r>
              <a:rPr lang="en-GB" dirty="0">
                <a:latin typeface="Arial" panose="020B0604020202020204" pitchFamily="34" charset="0"/>
                <a:cs typeface="Arial" panose="020B0604020202020204" pitchFamily="34" charset="0"/>
              </a:rPr>
              <a:t>, Hayley felt that the comparison site model at the time wasn’t consumer-focused enough, knowing how she wanted a website to look and work, which revolved around being transparent about what the customer was getting for their money. The subsequent launch of the business disrupted and changed the insurance market permanently, forcing competitors to adapt and evolve (Trade and Invest Wales, 2017), similar to Schumpeter’s disruptive view of entrepreneurship. </a:t>
            </a:r>
          </a:p>
          <a:p>
            <a:r>
              <a:rPr lang="en-GB" dirty="0">
                <a:latin typeface="Arial" panose="020B0604020202020204" pitchFamily="34" charset="0"/>
                <a:cs typeface="Arial" panose="020B0604020202020204" pitchFamily="34" charset="0"/>
              </a:rPr>
              <a:t>It is now estimated that approximately 11 million people use price comparison websites (The Telegraph, 2018), a huge social shift from the 90s and early 00s when searching for insurance was a time-consuming process, and </a:t>
            </a:r>
            <a:r>
              <a:rPr lang="en-GB" dirty="0" err="1">
                <a:latin typeface="Arial" panose="020B0604020202020204" pitchFamily="34" charset="0"/>
                <a:cs typeface="Arial" panose="020B0604020202020204" pitchFamily="34" charset="0"/>
              </a:rPr>
              <a:t>GoCompare</a:t>
            </a:r>
            <a:r>
              <a:rPr lang="en-GB" dirty="0">
                <a:latin typeface="Arial" panose="020B0604020202020204" pitchFamily="34" charset="0"/>
                <a:cs typeface="Arial" panose="020B0604020202020204" pitchFamily="34" charset="0"/>
              </a:rPr>
              <a:t> was and continues to be a huge catalyst for this change.</a:t>
            </a:r>
          </a:p>
          <a:p>
            <a:r>
              <a:rPr lang="en-GB" dirty="0">
                <a:latin typeface="Arial" panose="020B0604020202020204" pitchFamily="34" charset="0"/>
                <a:cs typeface="Arial" panose="020B0604020202020204" pitchFamily="34" charset="0"/>
              </a:rPr>
              <a:t>Furthermore, the innovative marketing campaigns using opera singer </a:t>
            </a:r>
            <a:r>
              <a:rPr lang="en-GB" dirty="0" err="1">
                <a:latin typeface="Arial" panose="020B0604020202020204" pitchFamily="34" charset="0"/>
                <a:cs typeface="Arial" panose="020B0604020202020204" pitchFamily="34" charset="0"/>
              </a:rPr>
              <a:t>Gio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Compario</a:t>
            </a:r>
            <a:r>
              <a:rPr lang="en-GB" dirty="0">
                <a:latin typeface="Arial" panose="020B0604020202020204" pitchFamily="34" charset="0"/>
                <a:cs typeface="Arial" panose="020B0604020202020204" pitchFamily="34" charset="0"/>
              </a:rPr>
              <a:t> are well known throughout the UK (The Guardian, 2014), with competitors utilising a similar approach to their marketing (e.g. Compare the </a:t>
            </a:r>
            <a:r>
              <a:rPr lang="en-GB" dirty="0" err="1">
                <a:latin typeface="Arial" panose="020B0604020202020204" pitchFamily="34" charset="0"/>
                <a:cs typeface="Arial" panose="020B0604020202020204" pitchFamily="34" charset="0"/>
              </a:rPr>
              <a:t>Meerkat</a:t>
            </a:r>
            <a:r>
              <a:rPr lang="en-GB" dirty="0">
                <a:latin typeface="Arial" panose="020B0604020202020204" pitchFamily="34" charset="0"/>
                <a:cs typeface="Arial" panose="020B0604020202020204" pitchFamily="34" charset="0"/>
              </a:rPr>
              <a:t>), all of which have had a social impact on the country.</a:t>
            </a:r>
          </a:p>
          <a:p>
            <a:endParaRPr lang="en-GB" b="1"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16383653"/>
      </p:ext>
    </p:extLst>
  </p:cSld>
  <p:clrMapOvr>
    <a:masterClrMapping/>
  </p:clrMapOvr>
  <mc:AlternateContent xmlns:mc="http://schemas.openxmlformats.org/markup-compatibility/2006">
    <mc:Choice xmlns:p14="http://schemas.microsoft.com/office/powerpoint/2010/main" Requires="p14">
      <p:transition spd="slow" p14:dur="2000" advTm="92561"/>
    </mc:Choice>
    <mc:Fallback>
      <p:transition spd="slow" advTm="92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562074"/>
          </a:xfrm>
        </p:spPr>
        <p:txBody>
          <a:bodyPr>
            <a:normAutofit fontScale="90000"/>
          </a:bodyPr>
          <a:lstStyle/>
          <a:p>
            <a:r>
              <a:rPr lang="en-GB" sz="3200" b="1" dirty="0" smtClean="0">
                <a:latin typeface="Arial" panose="020B0604020202020204" pitchFamily="34" charset="0"/>
                <a:cs typeface="Arial" panose="020B0604020202020204" pitchFamily="34" charset="0"/>
              </a:rPr>
              <a:t>References</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95536" y="836712"/>
            <a:ext cx="8229600" cy="5328592"/>
          </a:xfrm>
        </p:spPr>
        <p:txBody>
          <a:bodyPr>
            <a:normAutofit fontScale="25000" lnSpcReduction="20000"/>
          </a:bodyPr>
          <a:lstStyle/>
          <a:p>
            <a:r>
              <a:rPr lang="en-GB" sz="4000" dirty="0">
                <a:latin typeface="Arial" panose="020B0604020202020204" pitchFamily="34" charset="0"/>
                <a:cs typeface="Arial" panose="020B0604020202020204" pitchFamily="34" charset="0"/>
              </a:rPr>
              <a:t>Chapman, B. (2019) ‘Female entrepreneurs are battling Britain’s £250bn gender bias problem’, Independent. Available at </a:t>
            </a:r>
            <a:r>
              <a:rPr lang="en-GB" sz="4000" u="sng" dirty="0">
                <a:latin typeface="Arial" panose="020B0604020202020204" pitchFamily="34" charset="0"/>
                <a:cs typeface="Arial" panose="020B0604020202020204" pitchFamily="34" charset="0"/>
                <a:hlinkClick r:id="rId4"/>
              </a:rPr>
              <a:t>https://www.independent.co.uk/news/business/analysis-and-features/uk-startups-gender-bias-women-entrepreneurs-virgin-a9064806.html</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Dickins, S. (2018) ‘Wales remains bottom of UK nation and region economy table’, BBC. Available at </a:t>
            </a:r>
            <a:r>
              <a:rPr lang="en-GB" sz="4000" u="sng" dirty="0">
                <a:latin typeface="Arial" panose="020B0604020202020204" pitchFamily="34" charset="0"/>
                <a:cs typeface="Arial" panose="020B0604020202020204" pitchFamily="34" charset="0"/>
                <a:hlinkClick r:id="rId5"/>
              </a:rPr>
              <a:t>https://www.bbc.co.uk/news/uk-wales-46522457</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Entrepreneurs Magazine. Available at </a:t>
            </a:r>
            <a:r>
              <a:rPr lang="en-GB" sz="4000" u="sng" dirty="0">
                <a:latin typeface="Arial" panose="020B0604020202020204" pitchFamily="34" charset="0"/>
                <a:cs typeface="Arial" panose="020B0604020202020204" pitchFamily="34" charset="0"/>
                <a:hlinkClick r:id="rId6"/>
              </a:rPr>
              <a:t>https://www.greatbritishentrepreneurawards.com/news/hayley-parsons-obe-a-natural-business-talent/</a:t>
            </a:r>
            <a:r>
              <a:rPr lang="en-GB" sz="4000" dirty="0">
                <a:latin typeface="Arial" panose="020B0604020202020204" pitchFamily="34" charset="0"/>
                <a:cs typeface="Arial" panose="020B0604020202020204" pitchFamily="34" charset="0"/>
              </a:rPr>
              <a:t> [Accessed: 20</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Galindo, M. &amp; Mendez, M. (2014) ‘Entrepreneurship, economic growth, and innovation: Are feedback effects at work?. Journal of Business Research, Volume 67, Issue 5, May 2014, Pages 825-829. Available at </a:t>
            </a:r>
            <a:r>
              <a:rPr lang="en-GB" sz="4000" u="sng" dirty="0">
                <a:latin typeface="Arial" panose="020B0604020202020204" pitchFamily="34" charset="0"/>
                <a:cs typeface="Arial" panose="020B0604020202020204" pitchFamily="34" charset="0"/>
                <a:hlinkClick r:id="rId7"/>
              </a:rPr>
              <a:t>https://www.sciencedirect.com/science/article/pii/S0148296313004220</a:t>
            </a:r>
            <a:r>
              <a:rPr lang="en-GB" sz="4000" dirty="0">
                <a:latin typeface="Arial" panose="020B0604020202020204" pitchFamily="34" charset="0"/>
                <a:cs typeface="Arial" panose="020B0604020202020204" pitchFamily="34" charset="0"/>
              </a:rPr>
              <a:t> [Accessed: 25</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r>
              <a:rPr lang="en-GB" sz="4000" dirty="0" err="1">
                <a:latin typeface="Arial" panose="020B0604020202020204" pitchFamily="34" charset="0"/>
                <a:cs typeface="Arial" panose="020B0604020202020204" pitchFamily="34" charset="0"/>
              </a:rPr>
              <a:t>GoCompare</a:t>
            </a:r>
            <a:r>
              <a:rPr lang="en-GB" sz="4000" dirty="0">
                <a:latin typeface="Arial" panose="020B0604020202020204" pitchFamily="34" charset="0"/>
                <a:cs typeface="Arial" panose="020B0604020202020204" pitchFamily="34" charset="0"/>
              </a:rPr>
              <a:t> Group (2019) ‘Annual Report and Accounts 2018’. Available at </a:t>
            </a:r>
            <a:r>
              <a:rPr lang="en-GB" sz="4000" u="sng" dirty="0">
                <a:latin typeface="Arial" panose="020B0604020202020204" pitchFamily="34" charset="0"/>
                <a:cs typeface="Arial" panose="020B0604020202020204" pitchFamily="34" charset="0"/>
                <a:hlinkClick r:id="rId8"/>
              </a:rPr>
              <a:t>https://www.gocogroup.com/media/1433/gocompare_ar_18.pdf</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err="1">
                <a:latin typeface="Arial" panose="020B0604020202020204" pitchFamily="34" charset="0"/>
                <a:cs typeface="Arial" panose="020B0604020202020204" pitchFamily="34" charset="0"/>
              </a:rPr>
              <a:t>GoComapre</a:t>
            </a:r>
            <a:r>
              <a:rPr lang="en-GB" sz="4000" dirty="0">
                <a:latin typeface="Arial" panose="020B0604020202020204" pitchFamily="34" charset="0"/>
                <a:cs typeface="Arial" panose="020B0604020202020204" pitchFamily="34" charset="0"/>
              </a:rPr>
              <a:t> (2019) ‘The </a:t>
            </a:r>
            <a:r>
              <a:rPr lang="en-GB" sz="4000" dirty="0" err="1">
                <a:latin typeface="Arial" panose="020B0604020202020204" pitchFamily="34" charset="0"/>
                <a:cs typeface="Arial" panose="020B0604020202020204" pitchFamily="34" charset="0"/>
              </a:rPr>
              <a:t>GoFurther</a:t>
            </a:r>
            <a:r>
              <a:rPr lang="en-GB" sz="4000" dirty="0">
                <a:latin typeface="Arial" panose="020B0604020202020204" pitchFamily="34" charset="0"/>
                <a:cs typeface="Arial" panose="020B0604020202020204" pitchFamily="34" charset="0"/>
              </a:rPr>
              <a:t> Academy – Bridging the gap between education and the workplace’. Available at </a:t>
            </a:r>
            <a:r>
              <a:rPr lang="en-GB" sz="4000" u="sng" dirty="0">
                <a:latin typeface="Arial" panose="020B0604020202020204" pitchFamily="34" charset="0"/>
                <a:cs typeface="Arial" panose="020B0604020202020204" pitchFamily="34" charset="0"/>
                <a:hlinkClick r:id="rId9"/>
              </a:rPr>
              <a:t>https://www.gocogroup.com/careers/gofurther-academy/</a:t>
            </a:r>
            <a:r>
              <a:rPr lang="en-GB" sz="4000" dirty="0">
                <a:latin typeface="Arial" panose="020B0604020202020204" pitchFamily="34" charset="0"/>
                <a:cs typeface="Arial" panose="020B0604020202020204" pitchFamily="34" charset="0"/>
              </a:rPr>
              <a:t> [Accessed: 28</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Gregory, R. (2018) ‘Welsh Entrepreneur Hayley Parsons Joins The Industrial Strategy Council’, Wales247.co.uk. Available at </a:t>
            </a:r>
            <a:r>
              <a:rPr lang="en-GB" sz="4000" u="sng" dirty="0">
                <a:latin typeface="Arial" panose="020B0604020202020204" pitchFamily="34" charset="0"/>
                <a:cs typeface="Arial" panose="020B0604020202020204" pitchFamily="34" charset="0"/>
                <a:hlinkClick r:id="rId10"/>
              </a:rPr>
              <a:t>https://wales247.co.uk/welsh-entrepreneur-hayley-parsons-joins-the-industrial-strategy-council/</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err="1">
                <a:latin typeface="Arial" panose="020B0604020202020204" pitchFamily="34" charset="0"/>
                <a:cs typeface="Arial" panose="020B0604020202020204" pitchFamily="34" charset="0"/>
              </a:rPr>
              <a:t>Knapman</a:t>
            </a:r>
            <a:r>
              <a:rPr lang="en-GB" sz="4000" dirty="0">
                <a:latin typeface="Arial" panose="020B0604020202020204" pitchFamily="34" charset="0"/>
                <a:cs typeface="Arial" panose="020B0604020202020204" pitchFamily="34" charset="0"/>
              </a:rPr>
              <a:t>, J. (2018) ‘Newport-based </a:t>
            </a:r>
            <a:r>
              <a:rPr lang="en-GB" sz="4000" dirty="0" err="1">
                <a:latin typeface="Arial" panose="020B0604020202020204" pitchFamily="34" charset="0"/>
                <a:cs typeface="Arial" panose="020B0604020202020204" pitchFamily="34" charset="0"/>
              </a:rPr>
              <a:t>GoCompare</a:t>
            </a:r>
            <a:r>
              <a:rPr lang="en-GB" sz="4000" dirty="0">
                <a:latin typeface="Arial" panose="020B0604020202020204" pitchFamily="34" charset="0"/>
                <a:cs typeface="Arial" panose="020B0604020202020204" pitchFamily="34" charset="0"/>
              </a:rPr>
              <a:t> lays off 'about 20' people before Christmas’, </a:t>
            </a:r>
            <a:r>
              <a:rPr lang="en-GB" sz="4000" dirty="0" err="1">
                <a:latin typeface="Arial" panose="020B0604020202020204" pitchFamily="34" charset="0"/>
                <a:cs typeface="Arial" panose="020B0604020202020204" pitchFamily="34" charset="0"/>
              </a:rPr>
              <a:t>WalesOnline</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1"/>
              </a:rPr>
              <a:t>https://www.walesonline.co.uk/business/business-news/newport-based-gocompare-lays-about-15497233</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err="1">
                <a:latin typeface="Arial" panose="020B0604020202020204" pitchFamily="34" charset="0"/>
                <a:cs typeface="Arial" panose="020B0604020202020204" pitchFamily="34" charset="0"/>
              </a:rPr>
              <a:t>Naudé</a:t>
            </a:r>
            <a:r>
              <a:rPr lang="en-GB" sz="4000" dirty="0">
                <a:latin typeface="Arial" panose="020B0604020202020204" pitchFamily="34" charset="0"/>
                <a:cs typeface="Arial" panose="020B0604020202020204" pitchFamily="34" charset="0"/>
              </a:rPr>
              <a:t>, W. (2010) ‘Entrepreneurship and Economic Development’. Available at </a:t>
            </a:r>
            <a:r>
              <a:rPr lang="en-GB" sz="4000" u="sng" dirty="0">
                <a:latin typeface="Arial" panose="020B0604020202020204" pitchFamily="34" charset="0"/>
                <a:cs typeface="Arial" panose="020B0604020202020204" pitchFamily="34" charset="0"/>
                <a:hlinkClick r:id="rId12"/>
              </a:rPr>
              <a:t>https://moodle.uwtsd.ac.uk/pluginfile.php/77072/mod_resource/content/1/Entrepreneurship%20and%20Economic%20Development.pdf</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err="1">
                <a:latin typeface="Arial" panose="020B0604020202020204" pitchFamily="34" charset="0"/>
                <a:cs typeface="Arial" panose="020B0604020202020204" pitchFamily="34" charset="0"/>
              </a:rPr>
              <a:t>Osalor</a:t>
            </a:r>
            <a:r>
              <a:rPr lang="en-GB" sz="4000" dirty="0">
                <a:latin typeface="Arial" panose="020B0604020202020204" pitchFamily="34" charset="0"/>
                <a:cs typeface="Arial" panose="020B0604020202020204" pitchFamily="34" charset="0"/>
              </a:rPr>
              <a:t>, P. (2016) ‘The impact of entrepreneurship on economic growth, Development’, Vanguard. Available at </a:t>
            </a:r>
            <a:r>
              <a:rPr lang="en-GB" sz="4000" u="sng" dirty="0">
                <a:latin typeface="Arial" panose="020B0604020202020204" pitchFamily="34" charset="0"/>
                <a:cs typeface="Arial" panose="020B0604020202020204" pitchFamily="34" charset="0"/>
                <a:hlinkClick r:id="rId13"/>
              </a:rPr>
              <a:t>https://www.vanguardngr.com/2016/10/impact-entrepreneurship-economic-growth-development/</a:t>
            </a:r>
            <a:r>
              <a:rPr lang="en-GB" sz="4000" dirty="0">
                <a:latin typeface="Arial" panose="020B0604020202020204" pitchFamily="34" charset="0"/>
                <a:cs typeface="Arial" panose="020B0604020202020204" pitchFamily="34" charset="0"/>
              </a:rPr>
              <a:t> [Accessed: 26</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Rose, A. (2019) ‘The Alison Rose Review of Female Entrepreneurship’. Available at </a:t>
            </a:r>
            <a:r>
              <a:rPr lang="en-GB" sz="4000" u="sng" dirty="0">
                <a:latin typeface="Arial" panose="020B0604020202020204" pitchFamily="34" charset="0"/>
                <a:cs typeface="Arial" panose="020B0604020202020204" pitchFamily="34" charset="0"/>
                <a:hlinkClick r:id="rId14"/>
              </a:rPr>
              <a:t>https://cdn11.contentlive.co.uk/954673b02df7428481a8d59a1117e6b1:static/pdf/7525_rose_review_final_final.pdf?versionId=nCd5uShyUKgX5i19JWq.dvT1s1xAjVur</a:t>
            </a:r>
            <a:r>
              <a:rPr lang="en-GB" sz="4000" dirty="0">
                <a:latin typeface="Arial" panose="020B0604020202020204" pitchFamily="34" charset="0"/>
                <a:cs typeface="Arial" panose="020B0604020202020204" pitchFamily="34" charset="0"/>
              </a:rPr>
              <a:t> [Accessed: 25</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r>
              <a:rPr lang="en-GB" sz="4000" dirty="0" err="1">
                <a:latin typeface="Arial" panose="020B0604020202020204" pitchFamily="34" charset="0"/>
                <a:cs typeface="Arial" panose="020B0604020202020204" pitchFamily="34" charset="0"/>
              </a:rPr>
              <a:t>Sappin</a:t>
            </a:r>
            <a:r>
              <a:rPr lang="en-GB" sz="4000" dirty="0">
                <a:latin typeface="Arial" panose="020B0604020202020204" pitchFamily="34" charset="0"/>
                <a:cs typeface="Arial" panose="020B0604020202020204" pitchFamily="34" charset="0"/>
              </a:rPr>
              <a:t>, E. (2016) ‘7 Ways Entrepreneurs Drive Economic Development’, Entrepreneur. Available at </a:t>
            </a:r>
            <a:r>
              <a:rPr lang="en-GB" sz="4000" u="sng" dirty="0">
                <a:latin typeface="Arial" panose="020B0604020202020204" pitchFamily="34" charset="0"/>
                <a:cs typeface="Arial" panose="020B0604020202020204" pitchFamily="34" charset="0"/>
                <a:hlinkClick r:id="rId15"/>
              </a:rPr>
              <a:t>https://www.entrepreneur.com/article/283616</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a:t>
            </a:r>
          </a:p>
          <a:p>
            <a:r>
              <a:rPr lang="en-GB" sz="4000" dirty="0">
                <a:latin typeface="Arial" panose="020B0604020202020204" pitchFamily="34" charset="0"/>
                <a:cs typeface="Arial" panose="020B0604020202020204" pitchFamily="34" charset="0"/>
              </a:rPr>
              <a:t>The Guardian (2014) ‘Go Compare: can anyone compare to founder Hayley Parsons?’. Available at </a:t>
            </a:r>
            <a:r>
              <a:rPr lang="en-GB" sz="4000" u="sng" dirty="0">
                <a:latin typeface="Arial" panose="020B0604020202020204" pitchFamily="34" charset="0"/>
                <a:cs typeface="Arial" panose="020B0604020202020204" pitchFamily="34" charset="0"/>
                <a:hlinkClick r:id="rId16"/>
              </a:rPr>
              <a:t>https://www.theguardian.com/business/shortcuts/2014/dec/09/go-compare-founder-hayley-parsons-44m-takeover-deal</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The Telegraph (2018) ‘Everything you need to know about price comparison sites’. Available at </a:t>
            </a:r>
            <a:r>
              <a:rPr lang="en-GB" sz="4000" u="sng" dirty="0">
                <a:latin typeface="Arial" panose="020B0604020202020204" pitchFamily="34" charset="0"/>
                <a:cs typeface="Arial" panose="020B0604020202020204" pitchFamily="34" charset="0"/>
                <a:hlinkClick r:id="rId17"/>
              </a:rPr>
              <a:t>https://www.telegraph.co.uk/business/risk-insights/price-comparison-sites/#:~:targetText=It's%20estimated%20that%20more%20than,a%20wider%20range%20of%20products</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Trade and Invest Wales (2019) ‘This is Wales. This is Fintech’. Available at </a:t>
            </a:r>
            <a:r>
              <a:rPr lang="en-GB" sz="4000" u="sng" dirty="0">
                <a:latin typeface="Arial" panose="020B0604020202020204" pitchFamily="34" charset="0"/>
                <a:cs typeface="Arial" panose="020B0604020202020204" pitchFamily="34" charset="0"/>
                <a:hlinkClick r:id="rId18"/>
              </a:rPr>
              <a:t>https://tradeandinvest.wales/tech/fintech</a:t>
            </a:r>
            <a:r>
              <a:rPr lang="en-GB" sz="4000" dirty="0">
                <a:latin typeface="Arial" panose="020B0604020202020204" pitchFamily="34" charset="0"/>
                <a:cs typeface="Arial" panose="020B0604020202020204" pitchFamily="34" charset="0"/>
              </a:rPr>
              <a:t> [Accessed: 20</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Trade and Invest Wales (2017) ‘Q&amp;A with Hayley Parsons (</a:t>
            </a:r>
            <a:r>
              <a:rPr lang="en-GB" sz="4000" dirty="0" err="1">
                <a:latin typeface="Arial" panose="020B0604020202020204" pitchFamily="34" charset="0"/>
                <a:cs typeface="Arial" panose="020B0604020202020204" pitchFamily="34" charset="0"/>
              </a:rPr>
              <a:t>GoCompare</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9"/>
              </a:rPr>
              <a:t>https://tradeandinvest.wales/inside-story/qa-hayley-parsons-gocompare</a:t>
            </a:r>
            <a:r>
              <a:rPr lang="en-GB" sz="4000" dirty="0">
                <a:latin typeface="Arial" panose="020B0604020202020204" pitchFamily="34" charset="0"/>
                <a:cs typeface="Arial" panose="020B0604020202020204" pitchFamily="34" charset="0"/>
              </a:rPr>
              <a:t> [Accessed: 21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November 2019].</a:t>
            </a:r>
          </a:p>
          <a:p>
            <a:r>
              <a:rPr lang="en-GB" sz="4000" dirty="0">
                <a:latin typeface="Arial" panose="020B0604020202020204" pitchFamily="34" charset="0"/>
                <a:cs typeface="Arial" panose="020B0604020202020204" pitchFamily="34" charset="0"/>
              </a:rPr>
              <a:t>Zahra, S. &amp; Wright, M. (2015) ‘Understanding the social role of entrepreneurship’, Enterprise Research Centre. Available at </a:t>
            </a:r>
            <a:r>
              <a:rPr lang="en-GB" sz="4000" u="sng" dirty="0">
                <a:latin typeface="Arial" panose="020B0604020202020204" pitchFamily="34" charset="0"/>
                <a:cs typeface="Arial" panose="020B0604020202020204" pitchFamily="34" charset="0"/>
                <a:hlinkClick r:id="rId20"/>
              </a:rPr>
              <a:t>https://www.enterpriseresearch.ac.uk/wp-content/uploads/2015/07/ERC-ResPap33_WrightZhara.pdf</a:t>
            </a:r>
            <a:r>
              <a:rPr lang="en-GB" sz="4000" dirty="0">
                <a:latin typeface="Arial" panose="020B0604020202020204" pitchFamily="34" charset="0"/>
                <a:cs typeface="Arial" panose="020B0604020202020204" pitchFamily="34" charset="0"/>
              </a:rPr>
              <a:t> [Accessed: 25</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November 2019].</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21"/>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3802801"/>
      </p:ext>
    </p:extLst>
  </p:cSld>
  <p:clrMapOvr>
    <a:masterClrMapping/>
  </p:clrMapOvr>
  <mc:AlternateContent xmlns:mc="http://schemas.openxmlformats.org/markup-compatibility/2006">
    <mc:Choice xmlns:p14="http://schemas.microsoft.com/office/powerpoint/2010/main" Requires="p14">
      <p:transition spd="slow" p14:dur="2000" advTm="62587"/>
    </mc:Choice>
    <mc:Fallback>
      <p:transition spd="slow" advTm="62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1883</Words>
  <Application>Microsoft Office PowerPoint</Application>
  <PresentationFormat>On-screen Show (4:3)</PresentationFormat>
  <Paragraphs>65</Paragraphs>
  <Slides>13</Slides>
  <Notes>0</Notes>
  <HiddenSlides>0</HiddenSlides>
  <MMClips>13</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Hayley Parsons  Social and Economic Impact in Wales and Beyond</vt:lpstr>
      <vt:lpstr>Background</vt:lpstr>
      <vt:lpstr>Entrepreneurship and Economic Development</vt:lpstr>
      <vt:lpstr>Economic Impact of GoCompare</vt:lpstr>
      <vt:lpstr>Wales’ Fintech Sector</vt:lpstr>
      <vt:lpstr>Investing and Mentoring</vt:lpstr>
      <vt:lpstr>Industrial Strategy Council</vt:lpstr>
      <vt:lpstr>Social Changes</vt:lpstr>
      <vt:lpstr>Social Impact of Wales’ Fintech Sector </vt:lpstr>
      <vt:lpstr>A Female Entrepreneur</vt:lpstr>
      <vt:lpstr>Inspiring Fellow Entrepreneurs </vt:lpstr>
      <vt:lpstr>Changing Consumer Habits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Hayley Parsons  Social and Economic Impact in Wales and Beyond</dc:title>
  <dc:creator>jordan</dc:creator>
  <cp:lastModifiedBy>jordan</cp:lastModifiedBy>
  <cp:revision>5</cp:revision>
  <dcterms:created xsi:type="dcterms:W3CDTF">2019-12-02T17:48:03Z</dcterms:created>
  <dcterms:modified xsi:type="dcterms:W3CDTF">2019-12-02T18:50:04Z</dcterms:modified>
</cp:coreProperties>
</file>