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 id="2147483698" r:id="rId2"/>
  </p:sldMasterIdLst>
  <p:notesMasterIdLst>
    <p:notesMasterId r:id="rId71"/>
  </p:notesMasterIdLst>
  <p:sldIdLst>
    <p:sldId id="361" r:id="rId3"/>
    <p:sldId id="257" r:id="rId4"/>
    <p:sldId id="258" r:id="rId5"/>
    <p:sldId id="290" r:id="rId6"/>
    <p:sldId id="291" r:id="rId7"/>
    <p:sldId id="292" r:id="rId8"/>
    <p:sldId id="259" r:id="rId9"/>
    <p:sldId id="293" r:id="rId10"/>
    <p:sldId id="294" r:id="rId11"/>
    <p:sldId id="295" r:id="rId12"/>
    <p:sldId id="296" r:id="rId13"/>
    <p:sldId id="297" r:id="rId14"/>
    <p:sldId id="298" r:id="rId15"/>
    <p:sldId id="306" r:id="rId16"/>
    <p:sldId id="364" r:id="rId17"/>
    <p:sldId id="308" r:id="rId18"/>
    <p:sldId id="263" r:id="rId19"/>
    <p:sldId id="264" r:id="rId20"/>
    <p:sldId id="265" r:id="rId21"/>
    <p:sldId id="266" r:id="rId22"/>
    <p:sldId id="267" r:id="rId23"/>
    <p:sldId id="268" r:id="rId24"/>
    <p:sldId id="269" r:id="rId25"/>
    <p:sldId id="270" r:id="rId26"/>
    <p:sldId id="271" r:id="rId27"/>
    <p:sldId id="272" r:id="rId28"/>
    <p:sldId id="274" r:id="rId29"/>
    <p:sldId id="363" r:id="rId30"/>
    <p:sldId id="275" r:id="rId31"/>
    <p:sldId id="276" r:id="rId32"/>
    <p:sldId id="277" r:id="rId33"/>
    <p:sldId id="278" r:id="rId34"/>
    <p:sldId id="279" r:id="rId35"/>
    <p:sldId id="280" r:id="rId36"/>
    <p:sldId id="281" r:id="rId37"/>
    <p:sldId id="282" r:id="rId38"/>
    <p:sldId id="283" r:id="rId39"/>
    <p:sldId id="284" r:id="rId40"/>
    <p:sldId id="285" r:id="rId41"/>
    <p:sldId id="286" r:id="rId42"/>
    <p:sldId id="287" r:id="rId43"/>
    <p:sldId id="288" r:id="rId44"/>
    <p:sldId id="289" r:id="rId45"/>
    <p:sldId id="367" r:id="rId46"/>
    <p:sldId id="300" r:id="rId47"/>
    <p:sldId id="301" r:id="rId48"/>
    <p:sldId id="302" r:id="rId49"/>
    <p:sldId id="303" r:id="rId50"/>
    <p:sldId id="304" r:id="rId51"/>
    <p:sldId id="309" r:id="rId52"/>
    <p:sldId id="310" r:id="rId53"/>
    <p:sldId id="311" r:id="rId54"/>
    <p:sldId id="312" r:id="rId55"/>
    <p:sldId id="365" r:id="rId56"/>
    <p:sldId id="314" r:id="rId57"/>
    <p:sldId id="315" r:id="rId58"/>
    <p:sldId id="305" r:id="rId59"/>
    <p:sldId id="316" r:id="rId60"/>
    <p:sldId id="317" r:id="rId61"/>
    <p:sldId id="318" r:id="rId62"/>
    <p:sldId id="319" r:id="rId63"/>
    <p:sldId id="320" r:id="rId64"/>
    <p:sldId id="321" r:id="rId65"/>
    <p:sldId id="322" r:id="rId66"/>
    <p:sldId id="323" r:id="rId67"/>
    <p:sldId id="324" r:id="rId68"/>
    <p:sldId id="325" r:id="rId69"/>
    <p:sldId id="326" r:id="rId70"/>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y9T/KQWPfe/80KxSDdFHw==" hashData="GALA/WpTOUGU2gy3IEkIqrmANiyT7f9JKgTa1qOeM0ynYlZnstqOHbLIYsSXFrc1fXBRnXAMLdA1P7QZxCcmE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791B7"/>
    <a:srgbClr val="66BEDE"/>
    <a:srgbClr val="376D95"/>
    <a:srgbClr val="669EC6"/>
    <a:srgbClr val="3B4457"/>
    <a:srgbClr val="667696"/>
    <a:srgbClr val="2C68BD"/>
    <a:srgbClr val="6286C0"/>
    <a:srgbClr val="A0B2CD"/>
    <a:srgbClr val="0035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726" autoAdjust="0"/>
  </p:normalViewPr>
  <p:slideViewPr>
    <p:cSldViewPr snapToGrid="0">
      <p:cViewPr varScale="1">
        <p:scale>
          <a:sx n="48" d="100"/>
          <a:sy n="48" d="100"/>
        </p:scale>
        <p:origin x="13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11.jpg"/><Relationship Id="rId1" Type="http://schemas.openxmlformats.org/officeDocument/2006/relationships/image" Target="../media/image10.jpg"/></Relationships>
</file>

<file path=ppt/diagrams/_rels/drawing1.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11.jpg"/><Relationship Id="rId1" Type="http://schemas.openxmlformats.org/officeDocument/2006/relationships/image" Target="../media/image10.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1F15E7-CF09-4E43-AF2D-321DFA308269}" type="doc">
      <dgm:prSet loTypeId="urn:microsoft.com/office/officeart/2005/8/layout/pList2" loCatId="list" qsTypeId="urn:microsoft.com/office/officeart/2005/8/quickstyle/simple1" qsCatId="simple" csTypeId="urn:microsoft.com/office/officeart/2005/8/colors/accent1_2" csCatId="accent1" phldr="1"/>
      <dgm:spPr/>
    </dgm:pt>
    <dgm:pt modelId="{B590CD3B-EB87-49D9-A901-413519F8559E}">
      <dgm:prSet phldrT="[Text]" custT="1"/>
      <dgm:spPr/>
      <dgm:t>
        <a:bodyPr/>
        <a:lstStyle/>
        <a:p>
          <a:pPr>
            <a:buFontTx/>
            <a:buNone/>
          </a:pPr>
          <a:r>
            <a:rPr lang="en-GB" altLang="en-US" sz="2000" dirty="0">
              <a:solidFill>
                <a:schemeClr val="bg1"/>
              </a:solidFill>
            </a:rPr>
            <a:t>Refers to the process by which a person comes to support terrorism and extremist ideologies associated with terrorist groups. </a:t>
          </a:r>
        </a:p>
      </dgm:t>
    </dgm:pt>
    <dgm:pt modelId="{C45D3AC6-E6C6-47A2-AC58-B74CA51B51F4}" type="parTrans" cxnId="{1CB344E8-F3F4-4587-B341-4D37A00C4369}">
      <dgm:prSet/>
      <dgm:spPr/>
      <dgm:t>
        <a:bodyPr/>
        <a:lstStyle/>
        <a:p>
          <a:endParaRPr lang="en-GB"/>
        </a:p>
      </dgm:t>
    </dgm:pt>
    <dgm:pt modelId="{5827D298-9EEE-4DF3-A1CB-D864D8AF38F5}" type="sibTrans" cxnId="{1CB344E8-F3F4-4587-B341-4D37A00C4369}">
      <dgm:prSet/>
      <dgm:spPr/>
      <dgm:t>
        <a:bodyPr/>
        <a:lstStyle/>
        <a:p>
          <a:endParaRPr lang="en-GB"/>
        </a:p>
      </dgm:t>
    </dgm:pt>
    <dgm:pt modelId="{0760C2BD-90E3-4EC5-85BD-75E7AD2AE858}">
      <dgm:prSet phldrT="[Text]" custT="1"/>
      <dgm:spPr/>
      <dgm:t>
        <a:bodyPr/>
        <a:lstStyle/>
        <a:p>
          <a:pPr>
            <a:buFontTx/>
            <a:buNone/>
          </a:pPr>
          <a:r>
            <a:rPr lang="en-GB" altLang="en-US" sz="2000" dirty="0">
              <a:solidFill>
                <a:schemeClr val="bg1"/>
              </a:solidFill>
            </a:rPr>
            <a:t>Vocal or active opposition to fundamental British values, including democracy, the rule of law, individual liberty and mutual respect and tolerance of different faiths and beliefs. </a:t>
          </a:r>
          <a:endParaRPr lang="en-GB" altLang="en-US" sz="2000" b="1" dirty="0">
            <a:solidFill>
              <a:schemeClr val="bg1"/>
            </a:solidFill>
          </a:endParaRPr>
        </a:p>
      </dgm:t>
    </dgm:pt>
    <dgm:pt modelId="{11A82B37-2095-4D5C-B636-36E3EECF112F}" type="parTrans" cxnId="{ACD62AEE-DB1D-45DD-B631-11B022FAD373}">
      <dgm:prSet/>
      <dgm:spPr/>
      <dgm:t>
        <a:bodyPr/>
        <a:lstStyle/>
        <a:p>
          <a:endParaRPr lang="en-GB"/>
        </a:p>
      </dgm:t>
    </dgm:pt>
    <dgm:pt modelId="{3B614EB3-CC92-4A5B-A861-072ABB1BEEAF}" type="sibTrans" cxnId="{ACD62AEE-DB1D-45DD-B631-11B022FAD373}">
      <dgm:prSet/>
      <dgm:spPr/>
      <dgm:t>
        <a:bodyPr/>
        <a:lstStyle/>
        <a:p>
          <a:endParaRPr lang="en-GB"/>
        </a:p>
      </dgm:t>
    </dgm:pt>
    <dgm:pt modelId="{FD32DCCC-1BC7-45BD-B3A3-491379066343}">
      <dgm:prSet phldrT="[Text]" custT="1"/>
      <dgm:spPr>
        <a:ln>
          <a:solidFill>
            <a:schemeClr val="lt1">
              <a:hueOff val="0"/>
              <a:satOff val="0"/>
              <a:lumOff val="0"/>
            </a:schemeClr>
          </a:solidFill>
        </a:ln>
      </dgm:spPr>
      <dgm:t>
        <a:bodyPr/>
        <a:lstStyle/>
        <a:p>
          <a:r>
            <a:rPr lang="en-GB" altLang="en-US" sz="2000" dirty="0">
              <a:solidFill>
                <a:schemeClr val="bg1"/>
              </a:solidFill>
            </a:rPr>
            <a:t>C.T. interventions may take a variety of approaches. CT policing makes use of many overt and covert methods to intervene in a persons path to extremist activity.</a:t>
          </a:r>
        </a:p>
      </dgm:t>
    </dgm:pt>
    <dgm:pt modelId="{1FD5823A-9A32-46B4-9EBA-21DC3D41DD8E}" type="parTrans" cxnId="{4B2D4EAB-CB35-482C-9CEE-1369154241BA}">
      <dgm:prSet/>
      <dgm:spPr/>
      <dgm:t>
        <a:bodyPr/>
        <a:lstStyle/>
        <a:p>
          <a:endParaRPr lang="en-GB"/>
        </a:p>
      </dgm:t>
    </dgm:pt>
    <dgm:pt modelId="{15D2C170-AAE8-489C-8D9B-DAE0168CF137}" type="sibTrans" cxnId="{4B2D4EAB-CB35-482C-9CEE-1369154241BA}">
      <dgm:prSet/>
      <dgm:spPr/>
      <dgm:t>
        <a:bodyPr/>
        <a:lstStyle/>
        <a:p>
          <a:endParaRPr lang="en-GB"/>
        </a:p>
      </dgm:t>
    </dgm:pt>
    <dgm:pt modelId="{85360425-059F-441E-983A-9FD5161CDD7B}" type="pres">
      <dgm:prSet presAssocID="{921F15E7-CF09-4E43-AF2D-321DFA308269}" presName="Name0" presStyleCnt="0">
        <dgm:presLayoutVars>
          <dgm:dir/>
          <dgm:resizeHandles val="exact"/>
        </dgm:presLayoutVars>
      </dgm:prSet>
      <dgm:spPr/>
    </dgm:pt>
    <dgm:pt modelId="{8BD43C9A-05C9-44D6-9450-DBADBA18DE69}" type="pres">
      <dgm:prSet presAssocID="{921F15E7-CF09-4E43-AF2D-321DFA308269}" presName="bkgdShp" presStyleLbl="alignAccFollowNode1" presStyleIdx="0" presStyleCnt="1"/>
      <dgm:spPr/>
    </dgm:pt>
    <dgm:pt modelId="{C2977446-8E3E-4FC7-806D-2094780CDE2C}" type="pres">
      <dgm:prSet presAssocID="{921F15E7-CF09-4E43-AF2D-321DFA308269}" presName="linComp" presStyleCnt="0"/>
      <dgm:spPr/>
    </dgm:pt>
    <dgm:pt modelId="{0DEEB808-4F6B-4A2A-89BA-EBE8A869EE2D}" type="pres">
      <dgm:prSet presAssocID="{B590CD3B-EB87-49D9-A901-413519F8559E}" presName="compNode" presStyleCnt="0"/>
      <dgm:spPr/>
    </dgm:pt>
    <dgm:pt modelId="{BC4894DE-7C7D-4258-A9A7-B7BDF4EB8B04}" type="pres">
      <dgm:prSet presAssocID="{B590CD3B-EB87-49D9-A901-413519F8559E}" presName="node" presStyleLbl="node1" presStyleIdx="0" presStyleCnt="3">
        <dgm:presLayoutVars>
          <dgm:bulletEnabled val="1"/>
        </dgm:presLayoutVars>
      </dgm:prSet>
      <dgm:spPr/>
    </dgm:pt>
    <dgm:pt modelId="{D7B319D8-BDA1-4C97-B3AC-46FCCF2070ED}" type="pres">
      <dgm:prSet presAssocID="{B590CD3B-EB87-49D9-A901-413519F8559E}" presName="invisiNode" presStyleLbl="node1" presStyleIdx="0" presStyleCnt="3"/>
      <dgm:spPr/>
    </dgm:pt>
    <dgm:pt modelId="{01050C9D-A7C6-41F6-A610-1AF8C5671673}" type="pres">
      <dgm:prSet presAssocID="{B590CD3B-EB87-49D9-A901-413519F8559E}"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4000" b="-14000"/>
          </a:stretch>
        </a:blipFill>
      </dgm:spPr>
    </dgm:pt>
    <dgm:pt modelId="{C6359E62-D3BD-4605-8CCE-C70A51DDF08D}" type="pres">
      <dgm:prSet presAssocID="{5827D298-9EEE-4DF3-A1CB-D864D8AF38F5}" presName="sibTrans" presStyleLbl="sibTrans2D1" presStyleIdx="0" presStyleCnt="0"/>
      <dgm:spPr/>
    </dgm:pt>
    <dgm:pt modelId="{E9E49942-C880-4DBB-8BB1-4042149E3DC8}" type="pres">
      <dgm:prSet presAssocID="{0760C2BD-90E3-4EC5-85BD-75E7AD2AE858}" presName="compNode" presStyleCnt="0"/>
      <dgm:spPr/>
    </dgm:pt>
    <dgm:pt modelId="{15E8A486-E638-40E1-870A-DCD5CB027554}" type="pres">
      <dgm:prSet presAssocID="{0760C2BD-90E3-4EC5-85BD-75E7AD2AE858}" presName="node" presStyleLbl="node1" presStyleIdx="1" presStyleCnt="3">
        <dgm:presLayoutVars>
          <dgm:bulletEnabled val="1"/>
        </dgm:presLayoutVars>
      </dgm:prSet>
      <dgm:spPr/>
    </dgm:pt>
    <dgm:pt modelId="{3ADF2DF8-DFD0-43AF-B417-7EE9D9CF76A0}" type="pres">
      <dgm:prSet presAssocID="{0760C2BD-90E3-4EC5-85BD-75E7AD2AE858}" presName="invisiNode" presStyleLbl="node1" presStyleIdx="1" presStyleCnt="3"/>
      <dgm:spPr/>
    </dgm:pt>
    <dgm:pt modelId="{AA5476FA-7A71-4999-B8D9-D1E4F1A6F9AF}" type="pres">
      <dgm:prSet presAssocID="{0760C2BD-90E3-4EC5-85BD-75E7AD2AE858}"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28000" b="-28000"/>
          </a:stretch>
        </a:blipFill>
      </dgm:spPr>
    </dgm:pt>
    <dgm:pt modelId="{D890FDF8-9DA3-4AB6-87C6-4BB47CA2FE25}" type="pres">
      <dgm:prSet presAssocID="{3B614EB3-CC92-4A5B-A861-072ABB1BEEAF}" presName="sibTrans" presStyleLbl="sibTrans2D1" presStyleIdx="0" presStyleCnt="0"/>
      <dgm:spPr/>
    </dgm:pt>
    <dgm:pt modelId="{839B7B2F-FD89-4A1C-BC96-3EF3B5E3E8D3}" type="pres">
      <dgm:prSet presAssocID="{FD32DCCC-1BC7-45BD-B3A3-491379066343}" presName="compNode" presStyleCnt="0"/>
      <dgm:spPr/>
    </dgm:pt>
    <dgm:pt modelId="{1249C176-D726-4C68-9405-1E3E89262165}" type="pres">
      <dgm:prSet presAssocID="{FD32DCCC-1BC7-45BD-B3A3-491379066343}" presName="node" presStyleLbl="node1" presStyleIdx="2" presStyleCnt="3">
        <dgm:presLayoutVars>
          <dgm:bulletEnabled val="1"/>
        </dgm:presLayoutVars>
      </dgm:prSet>
      <dgm:spPr/>
    </dgm:pt>
    <dgm:pt modelId="{C09DEA4B-54CC-4FFB-8E9F-7B17F4DC9762}" type="pres">
      <dgm:prSet presAssocID="{FD32DCCC-1BC7-45BD-B3A3-491379066343}" presName="invisiNode" presStyleLbl="node1" presStyleIdx="2" presStyleCnt="3"/>
      <dgm:spPr/>
    </dgm:pt>
    <dgm:pt modelId="{662D0833-BF00-4D41-9DAB-F907C6EDA6AC}" type="pres">
      <dgm:prSet presAssocID="{FD32DCCC-1BC7-45BD-B3A3-491379066343}" presName="imagNode" presStyleLbl="fgImgPlace1" presStyleIdx="2" presStyleCnt="3"/>
      <dgm:spPr>
        <a:blipFill>
          <a:blip xmlns:r="http://schemas.openxmlformats.org/officeDocument/2006/relationships" r:embed="rId3"/>
          <a:srcRect/>
          <a:stretch>
            <a:fillRect t="-56000" b="-56000"/>
          </a:stretch>
        </a:blipFill>
      </dgm:spPr>
    </dgm:pt>
  </dgm:ptLst>
  <dgm:cxnLst>
    <dgm:cxn modelId="{AE0A8E2D-98DD-4F2A-BC87-10CCE0B15281}" type="presOf" srcId="{0760C2BD-90E3-4EC5-85BD-75E7AD2AE858}" destId="{15E8A486-E638-40E1-870A-DCD5CB027554}" srcOrd="0" destOrd="0" presId="urn:microsoft.com/office/officeart/2005/8/layout/pList2"/>
    <dgm:cxn modelId="{C40DABA3-2BC2-416E-B38D-540F5BD2756D}" type="presOf" srcId="{3B614EB3-CC92-4A5B-A861-072ABB1BEEAF}" destId="{D890FDF8-9DA3-4AB6-87C6-4BB47CA2FE25}" srcOrd="0" destOrd="0" presId="urn:microsoft.com/office/officeart/2005/8/layout/pList2"/>
    <dgm:cxn modelId="{4B2D4EAB-CB35-482C-9CEE-1369154241BA}" srcId="{921F15E7-CF09-4E43-AF2D-321DFA308269}" destId="{FD32DCCC-1BC7-45BD-B3A3-491379066343}" srcOrd="2" destOrd="0" parTransId="{1FD5823A-9A32-46B4-9EBA-21DC3D41DD8E}" sibTransId="{15D2C170-AAE8-489C-8D9B-DAE0168CF137}"/>
    <dgm:cxn modelId="{4B5CB9B1-2B95-4809-BCEC-498CFA9653F9}" type="presOf" srcId="{5827D298-9EEE-4DF3-A1CB-D864D8AF38F5}" destId="{C6359E62-D3BD-4605-8CCE-C70A51DDF08D}" srcOrd="0" destOrd="0" presId="urn:microsoft.com/office/officeart/2005/8/layout/pList2"/>
    <dgm:cxn modelId="{9CDB86BC-7206-460A-9791-AFA3B512A4E1}" type="presOf" srcId="{FD32DCCC-1BC7-45BD-B3A3-491379066343}" destId="{1249C176-D726-4C68-9405-1E3E89262165}" srcOrd="0" destOrd="0" presId="urn:microsoft.com/office/officeart/2005/8/layout/pList2"/>
    <dgm:cxn modelId="{E0E4ADCE-AAAA-406D-82B4-8E1F24D7F9C1}" type="presOf" srcId="{921F15E7-CF09-4E43-AF2D-321DFA308269}" destId="{85360425-059F-441E-983A-9FD5161CDD7B}" srcOrd="0" destOrd="0" presId="urn:microsoft.com/office/officeart/2005/8/layout/pList2"/>
    <dgm:cxn modelId="{A858D2DA-A776-439D-84DE-17A8F6C61A90}" type="presOf" srcId="{B590CD3B-EB87-49D9-A901-413519F8559E}" destId="{BC4894DE-7C7D-4258-A9A7-B7BDF4EB8B04}" srcOrd="0" destOrd="0" presId="urn:microsoft.com/office/officeart/2005/8/layout/pList2"/>
    <dgm:cxn modelId="{1CB344E8-F3F4-4587-B341-4D37A00C4369}" srcId="{921F15E7-CF09-4E43-AF2D-321DFA308269}" destId="{B590CD3B-EB87-49D9-A901-413519F8559E}" srcOrd="0" destOrd="0" parTransId="{C45D3AC6-E6C6-47A2-AC58-B74CA51B51F4}" sibTransId="{5827D298-9EEE-4DF3-A1CB-D864D8AF38F5}"/>
    <dgm:cxn modelId="{ACD62AEE-DB1D-45DD-B631-11B022FAD373}" srcId="{921F15E7-CF09-4E43-AF2D-321DFA308269}" destId="{0760C2BD-90E3-4EC5-85BD-75E7AD2AE858}" srcOrd="1" destOrd="0" parTransId="{11A82B37-2095-4D5C-B636-36E3EECF112F}" sibTransId="{3B614EB3-CC92-4A5B-A861-072ABB1BEEAF}"/>
    <dgm:cxn modelId="{CEB7AFAA-EDAE-4E06-A44F-A647D0A8692E}" type="presParOf" srcId="{85360425-059F-441E-983A-9FD5161CDD7B}" destId="{8BD43C9A-05C9-44D6-9450-DBADBA18DE69}" srcOrd="0" destOrd="0" presId="urn:microsoft.com/office/officeart/2005/8/layout/pList2"/>
    <dgm:cxn modelId="{7F434612-8567-448C-B14C-45BFB5BD8791}" type="presParOf" srcId="{85360425-059F-441E-983A-9FD5161CDD7B}" destId="{C2977446-8E3E-4FC7-806D-2094780CDE2C}" srcOrd="1" destOrd="0" presId="urn:microsoft.com/office/officeart/2005/8/layout/pList2"/>
    <dgm:cxn modelId="{3632A754-F191-4E04-A2D7-A6D61BBB809E}" type="presParOf" srcId="{C2977446-8E3E-4FC7-806D-2094780CDE2C}" destId="{0DEEB808-4F6B-4A2A-89BA-EBE8A869EE2D}" srcOrd="0" destOrd="0" presId="urn:microsoft.com/office/officeart/2005/8/layout/pList2"/>
    <dgm:cxn modelId="{D79B4E23-877E-45F1-A5D7-21EF84F0263E}" type="presParOf" srcId="{0DEEB808-4F6B-4A2A-89BA-EBE8A869EE2D}" destId="{BC4894DE-7C7D-4258-A9A7-B7BDF4EB8B04}" srcOrd="0" destOrd="0" presId="urn:microsoft.com/office/officeart/2005/8/layout/pList2"/>
    <dgm:cxn modelId="{15727549-9473-4DD8-88EA-7E47CC707A56}" type="presParOf" srcId="{0DEEB808-4F6B-4A2A-89BA-EBE8A869EE2D}" destId="{D7B319D8-BDA1-4C97-B3AC-46FCCF2070ED}" srcOrd="1" destOrd="0" presId="urn:microsoft.com/office/officeart/2005/8/layout/pList2"/>
    <dgm:cxn modelId="{3EAE6B74-5BBB-4C8E-A7A2-933F4B5B9687}" type="presParOf" srcId="{0DEEB808-4F6B-4A2A-89BA-EBE8A869EE2D}" destId="{01050C9D-A7C6-41F6-A610-1AF8C5671673}" srcOrd="2" destOrd="0" presId="urn:microsoft.com/office/officeart/2005/8/layout/pList2"/>
    <dgm:cxn modelId="{77FD12D4-6873-4940-8853-9D3E2A578825}" type="presParOf" srcId="{C2977446-8E3E-4FC7-806D-2094780CDE2C}" destId="{C6359E62-D3BD-4605-8CCE-C70A51DDF08D}" srcOrd="1" destOrd="0" presId="urn:microsoft.com/office/officeart/2005/8/layout/pList2"/>
    <dgm:cxn modelId="{3502A602-D2AB-4524-A0BE-742053236963}" type="presParOf" srcId="{C2977446-8E3E-4FC7-806D-2094780CDE2C}" destId="{E9E49942-C880-4DBB-8BB1-4042149E3DC8}" srcOrd="2" destOrd="0" presId="urn:microsoft.com/office/officeart/2005/8/layout/pList2"/>
    <dgm:cxn modelId="{C54AA054-6A99-43BA-95A7-A7D0C24186D3}" type="presParOf" srcId="{E9E49942-C880-4DBB-8BB1-4042149E3DC8}" destId="{15E8A486-E638-40E1-870A-DCD5CB027554}" srcOrd="0" destOrd="0" presId="urn:microsoft.com/office/officeart/2005/8/layout/pList2"/>
    <dgm:cxn modelId="{D656E062-72CC-4EF4-8D8A-E7C7F1C0E6E0}" type="presParOf" srcId="{E9E49942-C880-4DBB-8BB1-4042149E3DC8}" destId="{3ADF2DF8-DFD0-43AF-B417-7EE9D9CF76A0}" srcOrd="1" destOrd="0" presId="urn:microsoft.com/office/officeart/2005/8/layout/pList2"/>
    <dgm:cxn modelId="{D040972A-8C25-432E-BB16-8204B208AA4B}" type="presParOf" srcId="{E9E49942-C880-4DBB-8BB1-4042149E3DC8}" destId="{AA5476FA-7A71-4999-B8D9-D1E4F1A6F9AF}" srcOrd="2" destOrd="0" presId="urn:microsoft.com/office/officeart/2005/8/layout/pList2"/>
    <dgm:cxn modelId="{33B36F94-D3C4-4438-86F3-33B28A60F49F}" type="presParOf" srcId="{C2977446-8E3E-4FC7-806D-2094780CDE2C}" destId="{D890FDF8-9DA3-4AB6-87C6-4BB47CA2FE25}" srcOrd="3" destOrd="0" presId="urn:microsoft.com/office/officeart/2005/8/layout/pList2"/>
    <dgm:cxn modelId="{F00D2854-87B9-4F95-B366-F94CB6D375FD}" type="presParOf" srcId="{C2977446-8E3E-4FC7-806D-2094780CDE2C}" destId="{839B7B2F-FD89-4A1C-BC96-3EF3B5E3E8D3}" srcOrd="4" destOrd="0" presId="urn:microsoft.com/office/officeart/2005/8/layout/pList2"/>
    <dgm:cxn modelId="{FF3AB607-5089-46B9-8375-3A69C5F91E8D}" type="presParOf" srcId="{839B7B2F-FD89-4A1C-BC96-3EF3B5E3E8D3}" destId="{1249C176-D726-4C68-9405-1E3E89262165}" srcOrd="0" destOrd="0" presId="urn:microsoft.com/office/officeart/2005/8/layout/pList2"/>
    <dgm:cxn modelId="{68AE27D0-1750-4B71-8D8E-BCDF0AA26E19}" type="presParOf" srcId="{839B7B2F-FD89-4A1C-BC96-3EF3B5E3E8D3}" destId="{C09DEA4B-54CC-4FFB-8E9F-7B17F4DC9762}" srcOrd="1" destOrd="0" presId="urn:microsoft.com/office/officeart/2005/8/layout/pList2"/>
    <dgm:cxn modelId="{4F202A7B-4115-4EF3-9D86-8390682D7FCD}" type="presParOf" srcId="{839B7B2F-FD89-4A1C-BC96-3EF3B5E3E8D3}" destId="{662D0833-BF00-4D41-9DAB-F907C6EDA6AC}" srcOrd="2" destOrd="0" presId="urn:microsoft.com/office/officeart/2005/8/layout/p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2CD639-79A0-48EC-8092-74203DCF080B}"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US"/>
        </a:p>
      </dgm:t>
    </dgm:pt>
    <dgm:pt modelId="{871EB7EF-662A-48E2-9739-AED99BF6376E}">
      <dgm:prSet phldrT="[Text]"/>
      <dgm:spPr>
        <a:solidFill>
          <a:srgbClr val="0070C0"/>
        </a:solidFill>
        <a:ln>
          <a:noFill/>
        </a:ln>
        <a:effectLst>
          <a:outerShdw blurRad="107950" dist="12700" dir="5400000" algn="ctr">
            <a:srgbClr val="000000"/>
          </a:outerShdw>
        </a:effectLst>
        <a:sp3d contourW="44450" prstMaterial="matte">
          <a:bevelT w="63500" h="63500" prst="artDeco"/>
          <a:contourClr>
            <a:srgbClr val="FFFFFF"/>
          </a:contourClr>
        </a:sp3d>
      </dgm:spPr>
      <dgm:t>
        <a:bodyPr/>
        <a:lstStyle/>
        <a:p>
          <a:r>
            <a:rPr lang="en-US" b="1" dirty="0">
              <a:solidFill>
                <a:schemeClr val="bg1"/>
              </a:solidFill>
            </a:rPr>
            <a:t>National Security</a:t>
          </a:r>
        </a:p>
      </dgm:t>
    </dgm:pt>
    <dgm:pt modelId="{F19FFF5E-9236-4FE4-88BD-748CC9FBE209}" type="parTrans" cxnId="{653104B0-DFA3-4369-A7FF-0D04C4949511}">
      <dgm:prSet/>
      <dgm:spPr/>
      <dgm:t>
        <a:bodyPr/>
        <a:lstStyle/>
        <a:p>
          <a:endParaRPr lang="en-US"/>
        </a:p>
      </dgm:t>
    </dgm:pt>
    <dgm:pt modelId="{E48F3DE5-E186-4DAC-972D-081950A137B9}" type="sibTrans" cxnId="{653104B0-DFA3-4369-A7FF-0D04C4949511}">
      <dgm:prSet/>
      <dgm:spPr/>
      <dgm:t>
        <a:bodyPr/>
        <a:lstStyle/>
        <a:p>
          <a:endParaRPr lang="en-US"/>
        </a:p>
      </dgm:t>
    </dgm:pt>
    <dgm:pt modelId="{998C0B20-48F4-464A-BD70-8ACBC661DCB4}">
      <dgm:prSet phldrT="[Text]" custT="1"/>
      <dgm:spPr>
        <a:solidFill>
          <a:srgbClr val="9751CB"/>
        </a:solidFill>
        <a:ln>
          <a:solidFill>
            <a:srgbClr val="7030A0"/>
          </a:solidFill>
        </a:ln>
        <a:effectLst>
          <a:outerShdw blurRad="107950" dist="12700" dir="5400000" algn="ctr">
            <a:srgbClr val="000000"/>
          </a:outerShdw>
        </a:effectLst>
        <a:sp3d contourW="44450" prstMaterial="matte">
          <a:bevelT w="63500" h="63500" prst="artDeco"/>
          <a:contourClr>
            <a:srgbClr val="FFFFFF"/>
          </a:contourClr>
        </a:sp3d>
      </dgm:spPr>
      <dgm:t>
        <a:bodyPr/>
        <a:lstStyle/>
        <a:p>
          <a:r>
            <a:rPr lang="en-GB" sz="1200" b="1" dirty="0">
              <a:solidFill>
                <a:schemeClr val="bg1"/>
              </a:solidFill>
            </a:rPr>
            <a:t>The UK system of Government </a:t>
          </a:r>
          <a:endParaRPr lang="en-US" sz="1200" b="1" dirty="0">
            <a:solidFill>
              <a:schemeClr val="bg1"/>
            </a:solidFill>
          </a:endParaRPr>
        </a:p>
      </dgm:t>
    </dgm:pt>
    <dgm:pt modelId="{6F1DA1F9-9B80-4062-A550-1BB24DC90288}" type="parTrans" cxnId="{DCB26A67-985B-411D-87B0-DB43FF579112}">
      <dgm:prSet/>
      <dgm:spPr/>
      <dgm:t>
        <a:bodyPr/>
        <a:lstStyle/>
        <a:p>
          <a:endParaRPr lang="en-US"/>
        </a:p>
      </dgm:t>
    </dgm:pt>
    <dgm:pt modelId="{38F080AB-BD23-4D3D-A3E3-96CAA0D0889D}" type="sibTrans" cxnId="{DCB26A67-985B-411D-87B0-DB43FF579112}">
      <dgm:prSet/>
      <dgm:spPr>
        <a:ln>
          <a:noFill/>
        </a:ln>
        <a:effectLst>
          <a:outerShdw blurRad="107950" dist="12700" dir="5400000" algn="ctr">
            <a:srgbClr val="000000"/>
          </a:outerShdw>
        </a:effectLst>
        <a:sp3d contourW="44450" prstMaterial="matte">
          <a:bevelT w="63500" h="63500" prst="artDeco"/>
          <a:contourClr>
            <a:srgbClr val="FFFFFF"/>
          </a:contourClr>
        </a:sp3d>
      </dgm:spPr>
      <dgm:t>
        <a:bodyPr/>
        <a:lstStyle/>
        <a:p>
          <a:endParaRPr lang="en-US"/>
        </a:p>
      </dgm:t>
    </dgm:pt>
    <dgm:pt modelId="{8688563A-5FD2-4FDB-8FAF-CFE250E91BFD}">
      <dgm:prSet phldrT="[Text]" custT="1"/>
      <dgm:spPr>
        <a:solidFill>
          <a:srgbClr val="FFFF99"/>
        </a:solidFill>
        <a:ln>
          <a:solidFill>
            <a:srgbClr val="FFFF00"/>
          </a:solidFill>
        </a:ln>
        <a:effectLst>
          <a:outerShdw blurRad="107950" dist="12700" dir="5400000" algn="ctr">
            <a:srgbClr val="000000"/>
          </a:outerShdw>
        </a:effectLst>
        <a:sp3d contourW="44450" prstMaterial="matte">
          <a:bevelT w="63500" h="63500" prst="artDeco"/>
          <a:contourClr>
            <a:srgbClr val="FFFFFF"/>
          </a:contourClr>
        </a:sp3d>
      </dgm:spPr>
      <dgm:t>
        <a:bodyPr/>
        <a:lstStyle/>
        <a:p>
          <a:r>
            <a:rPr lang="en-GB" sz="1200" b="0" dirty="0">
              <a:solidFill>
                <a:srgbClr val="002060"/>
              </a:solidFill>
            </a:rPr>
            <a:t>People, their rights and freedoms </a:t>
          </a:r>
          <a:endParaRPr lang="en-US" sz="1200" b="0" dirty="0">
            <a:solidFill>
              <a:srgbClr val="002060"/>
            </a:solidFill>
          </a:endParaRPr>
        </a:p>
      </dgm:t>
    </dgm:pt>
    <dgm:pt modelId="{CE2D3F7F-AA1A-4FCE-B361-48EB7E2851AA}" type="parTrans" cxnId="{37C4D8E4-830C-4064-ACA1-4AEDC00031A3}">
      <dgm:prSet/>
      <dgm:spPr/>
      <dgm:t>
        <a:bodyPr/>
        <a:lstStyle/>
        <a:p>
          <a:endParaRPr lang="en-US"/>
        </a:p>
      </dgm:t>
    </dgm:pt>
    <dgm:pt modelId="{E533A0D2-F892-4171-9F15-09A5B0CEEEA1}" type="sibTrans" cxnId="{37C4D8E4-830C-4064-ACA1-4AEDC00031A3}">
      <dgm:prSet/>
      <dgm:spPr>
        <a:ln>
          <a:noFill/>
        </a:ln>
        <a:effectLst>
          <a:outerShdw blurRad="107950" dist="12700" dir="5400000" algn="ctr">
            <a:srgbClr val="000000"/>
          </a:outerShdw>
        </a:effectLst>
        <a:sp3d contourW="44450" prstMaterial="matte">
          <a:bevelT w="63500" h="63500" prst="artDeco"/>
          <a:contourClr>
            <a:srgbClr val="FFFFFF"/>
          </a:contourClr>
        </a:sp3d>
      </dgm:spPr>
      <dgm:t>
        <a:bodyPr/>
        <a:lstStyle/>
        <a:p>
          <a:endParaRPr lang="en-US"/>
        </a:p>
      </dgm:t>
    </dgm:pt>
    <dgm:pt modelId="{5A4AF9AD-BA14-419F-8095-BF2736E7A0D7}">
      <dgm:prSet phldrT="[Text]" custT="1"/>
      <dgm:spPr>
        <a:solidFill>
          <a:srgbClr val="FF9999"/>
        </a:solidFill>
        <a:ln>
          <a:solidFill>
            <a:srgbClr val="FF7C80"/>
          </a:solidFill>
        </a:ln>
        <a:effectLst>
          <a:outerShdw blurRad="107950" dist="12700" dir="5400000" algn="ctr">
            <a:srgbClr val="000000"/>
          </a:outerShdw>
        </a:effectLst>
        <a:sp3d contourW="44450" prstMaterial="matte">
          <a:bevelT w="63500" h="63500" prst="artDeco"/>
          <a:contourClr>
            <a:srgbClr val="FFFFFF"/>
          </a:contourClr>
        </a:sp3d>
      </dgm:spPr>
      <dgm:t>
        <a:bodyPr/>
        <a:lstStyle/>
        <a:p>
          <a:r>
            <a:rPr lang="en-GB" sz="1200" b="1" dirty="0">
              <a:solidFill>
                <a:schemeClr val="bg1"/>
              </a:solidFill>
            </a:rPr>
            <a:t>Economic wellbeing</a:t>
          </a:r>
          <a:r>
            <a:rPr lang="en-GB" sz="1200" dirty="0">
              <a:solidFill>
                <a:schemeClr val="bg1"/>
              </a:solidFill>
            </a:rPr>
            <a:t> </a:t>
          </a:r>
          <a:endParaRPr lang="en-US" sz="1200" dirty="0">
            <a:solidFill>
              <a:schemeClr val="bg1"/>
            </a:solidFill>
          </a:endParaRPr>
        </a:p>
      </dgm:t>
    </dgm:pt>
    <dgm:pt modelId="{CBDAEEFE-C915-4BBD-A820-02793ACE3815}" type="parTrans" cxnId="{E3F89DCD-CDD0-4FE9-A505-FAD28FB0EC37}">
      <dgm:prSet/>
      <dgm:spPr/>
      <dgm:t>
        <a:bodyPr/>
        <a:lstStyle/>
        <a:p>
          <a:endParaRPr lang="en-US"/>
        </a:p>
      </dgm:t>
    </dgm:pt>
    <dgm:pt modelId="{FEC3BD83-249A-43DC-9340-EC1409461C41}" type="sibTrans" cxnId="{E3F89DCD-CDD0-4FE9-A505-FAD28FB0EC37}">
      <dgm:prSet/>
      <dgm:spPr>
        <a:ln>
          <a:noFill/>
        </a:ln>
        <a:effectLst>
          <a:outerShdw blurRad="107950" dist="12700" dir="5400000" algn="ctr">
            <a:srgbClr val="000000"/>
          </a:outerShdw>
        </a:effectLst>
        <a:sp3d contourW="44450" prstMaterial="matte">
          <a:bevelT w="63500" h="63500" prst="artDeco"/>
          <a:contourClr>
            <a:srgbClr val="FFFFFF"/>
          </a:contourClr>
        </a:sp3d>
      </dgm:spPr>
      <dgm:t>
        <a:bodyPr/>
        <a:lstStyle/>
        <a:p>
          <a:endParaRPr lang="en-US"/>
        </a:p>
      </dgm:t>
    </dgm:pt>
    <dgm:pt modelId="{A7A89878-59E1-4C37-A085-FAEB45BEC834}">
      <dgm:prSet phldrT="[Text]" custT="1"/>
      <dgm:spPr>
        <a:solidFill>
          <a:srgbClr val="33CAFF"/>
        </a:solidFill>
        <a:ln>
          <a:solidFill>
            <a:srgbClr val="00B0F0"/>
          </a:solidFill>
        </a:ln>
        <a:effectLst>
          <a:outerShdw blurRad="50800" dist="38100" dir="5400000" algn="t" rotWithShape="0">
            <a:prstClr val="black">
              <a:alpha val="40000"/>
            </a:prstClr>
          </a:outerShdw>
        </a:effectLst>
      </dgm:spPr>
      <dgm:t>
        <a:bodyPr/>
        <a:lstStyle/>
        <a:p>
          <a:r>
            <a:rPr lang="en-GB" sz="1200" b="1" dirty="0">
              <a:solidFill>
                <a:schemeClr val="bg1"/>
              </a:solidFill>
            </a:rPr>
            <a:t>Infrastructure and assets</a:t>
          </a:r>
          <a:r>
            <a:rPr lang="en-GB" sz="1200" dirty="0">
              <a:solidFill>
                <a:schemeClr val="bg1"/>
              </a:solidFill>
            </a:rPr>
            <a:t> </a:t>
          </a:r>
          <a:endParaRPr lang="en-US" sz="1200" dirty="0">
            <a:solidFill>
              <a:schemeClr val="bg1"/>
            </a:solidFill>
          </a:endParaRPr>
        </a:p>
      </dgm:t>
    </dgm:pt>
    <dgm:pt modelId="{7CC15A0B-C668-44F4-BDA4-5E89EEA79EB5}" type="parTrans" cxnId="{15273208-D601-4847-A351-96AD288D9008}">
      <dgm:prSet/>
      <dgm:spPr/>
      <dgm:t>
        <a:bodyPr/>
        <a:lstStyle/>
        <a:p>
          <a:endParaRPr lang="en-US"/>
        </a:p>
      </dgm:t>
    </dgm:pt>
    <dgm:pt modelId="{C2F39D82-85A9-437E-A014-12181F677637}" type="sibTrans" cxnId="{15273208-D601-4847-A351-96AD288D9008}">
      <dgm:prSet/>
      <dgm:spPr>
        <a:ln>
          <a:noFill/>
        </a:ln>
        <a:effectLst>
          <a:outerShdw blurRad="107950" dist="12700" dir="5400000" algn="ctr">
            <a:srgbClr val="000000"/>
          </a:outerShdw>
        </a:effectLst>
        <a:sp3d contourW="44450" prstMaterial="matte">
          <a:bevelT w="63500" h="63500" prst="artDeco"/>
          <a:contourClr>
            <a:srgbClr val="FFFFFF"/>
          </a:contourClr>
        </a:sp3d>
      </dgm:spPr>
      <dgm:t>
        <a:bodyPr/>
        <a:lstStyle/>
        <a:p>
          <a:endParaRPr lang="en-US"/>
        </a:p>
      </dgm:t>
    </dgm:pt>
    <dgm:pt modelId="{BB3B9E16-31E4-4F2F-8B7D-2722FF0FF5CB}">
      <dgm:prSet phldrT="[Text]" custT="1"/>
      <dgm:spPr>
        <a:solidFill>
          <a:srgbClr val="B2DE82"/>
        </a:solidFill>
        <a:ln>
          <a:solidFill>
            <a:srgbClr val="92D050"/>
          </a:solidFill>
        </a:ln>
        <a:effectLst>
          <a:outerShdw blurRad="107950" dist="12700" dir="5400000" algn="ctr">
            <a:srgbClr val="000000"/>
          </a:outerShdw>
        </a:effectLst>
        <a:sp3d contourW="44450" prstMaterial="matte">
          <a:bevelT w="63500" h="63500" prst="artDeco"/>
          <a:contourClr>
            <a:srgbClr val="FFFFFF"/>
          </a:contourClr>
        </a:sp3d>
      </dgm:spPr>
      <dgm:t>
        <a:bodyPr/>
        <a:lstStyle/>
        <a:p>
          <a:r>
            <a:rPr lang="en-GB" sz="1200" b="1" dirty="0">
              <a:solidFill>
                <a:schemeClr val="bg1"/>
              </a:solidFill>
            </a:rPr>
            <a:t>International co-operation, Defence and Security capabilities</a:t>
          </a:r>
          <a:endParaRPr lang="en-US" sz="1200" dirty="0">
            <a:solidFill>
              <a:schemeClr val="bg1"/>
            </a:solidFill>
          </a:endParaRPr>
        </a:p>
      </dgm:t>
    </dgm:pt>
    <dgm:pt modelId="{D0DE990D-C4B5-4FB5-85A0-0B49E620D3F3}" type="parTrans" cxnId="{40027CA2-27DC-42A0-A831-400BBC428202}">
      <dgm:prSet/>
      <dgm:spPr/>
      <dgm:t>
        <a:bodyPr/>
        <a:lstStyle/>
        <a:p>
          <a:endParaRPr lang="en-US"/>
        </a:p>
      </dgm:t>
    </dgm:pt>
    <dgm:pt modelId="{599ACF88-5501-44CA-94AB-72D8B6437DBA}" type="sibTrans" cxnId="{40027CA2-27DC-42A0-A831-400BBC428202}">
      <dgm:prSet/>
      <dgm:spPr>
        <a:ln>
          <a:noFill/>
        </a:ln>
        <a:effectLst>
          <a:outerShdw blurRad="107950" dist="12700" dir="5400000" algn="ctr">
            <a:srgbClr val="000000"/>
          </a:outerShdw>
        </a:effectLst>
        <a:sp3d contourW="44450" prstMaterial="matte">
          <a:bevelT w="63500" h="63500" prst="artDeco"/>
          <a:contourClr>
            <a:srgbClr val="FFFFFF"/>
          </a:contourClr>
        </a:sp3d>
      </dgm:spPr>
      <dgm:t>
        <a:bodyPr/>
        <a:lstStyle/>
        <a:p>
          <a:endParaRPr lang="en-US"/>
        </a:p>
      </dgm:t>
    </dgm:pt>
    <dgm:pt modelId="{C3898AA7-CCED-40D2-9C84-8C7A82E40803}" type="pres">
      <dgm:prSet presAssocID="{D92CD639-79A0-48EC-8092-74203DCF080B}" presName="Name0" presStyleCnt="0">
        <dgm:presLayoutVars>
          <dgm:chMax val="1"/>
          <dgm:dir/>
          <dgm:animLvl val="ctr"/>
          <dgm:resizeHandles val="exact"/>
        </dgm:presLayoutVars>
      </dgm:prSet>
      <dgm:spPr/>
    </dgm:pt>
    <dgm:pt modelId="{36189BBC-BF40-4823-8604-9DA14DAC2D75}" type="pres">
      <dgm:prSet presAssocID="{871EB7EF-662A-48E2-9739-AED99BF6376E}" presName="centerShape" presStyleLbl="node0" presStyleIdx="0" presStyleCnt="1"/>
      <dgm:spPr/>
    </dgm:pt>
    <dgm:pt modelId="{CD52B073-BFDC-4909-AD25-3F27578E52C5}" type="pres">
      <dgm:prSet presAssocID="{998C0B20-48F4-464A-BD70-8ACBC661DCB4}" presName="node" presStyleLbl="node1" presStyleIdx="0" presStyleCnt="5">
        <dgm:presLayoutVars>
          <dgm:bulletEnabled val="1"/>
        </dgm:presLayoutVars>
      </dgm:prSet>
      <dgm:spPr/>
    </dgm:pt>
    <dgm:pt modelId="{6A4C4DB7-F130-4E86-B2FF-80F8CCE118A2}" type="pres">
      <dgm:prSet presAssocID="{998C0B20-48F4-464A-BD70-8ACBC661DCB4}" presName="dummy" presStyleCnt="0"/>
      <dgm:spPr>
        <a:ln>
          <a:noFill/>
        </a:ln>
        <a:effectLst>
          <a:outerShdw blurRad="107950" dist="12700" dir="5400000" algn="ctr">
            <a:srgbClr val="000000"/>
          </a:outerShdw>
        </a:effectLst>
        <a:sp3d contourW="44450" prstMaterial="matte">
          <a:bevelT w="63500" h="63500" prst="artDeco"/>
          <a:contourClr>
            <a:srgbClr val="FFFFFF"/>
          </a:contourClr>
        </a:sp3d>
      </dgm:spPr>
    </dgm:pt>
    <dgm:pt modelId="{9091B38E-DF6C-4CC5-AEAD-38A14EF1CD27}" type="pres">
      <dgm:prSet presAssocID="{38F080AB-BD23-4D3D-A3E3-96CAA0D0889D}" presName="sibTrans" presStyleLbl="sibTrans2D1" presStyleIdx="0" presStyleCnt="5"/>
      <dgm:spPr/>
    </dgm:pt>
    <dgm:pt modelId="{51BF51EB-7811-4848-A39E-824975159124}" type="pres">
      <dgm:prSet presAssocID="{8688563A-5FD2-4FDB-8FAF-CFE250E91BFD}" presName="node" presStyleLbl="node1" presStyleIdx="1" presStyleCnt="5">
        <dgm:presLayoutVars>
          <dgm:bulletEnabled val="1"/>
        </dgm:presLayoutVars>
      </dgm:prSet>
      <dgm:spPr/>
    </dgm:pt>
    <dgm:pt modelId="{B1BE3CEC-9D72-4ABA-B5FC-7C8F0B9969F3}" type="pres">
      <dgm:prSet presAssocID="{8688563A-5FD2-4FDB-8FAF-CFE250E91BFD}" presName="dummy" presStyleCnt="0"/>
      <dgm:spPr>
        <a:ln>
          <a:noFill/>
        </a:ln>
        <a:effectLst>
          <a:outerShdw blurRad="107950" dist="12700" dir="5400000" algn="ctr">
            <a:srgbClr val="000000"/>
          </a:outerShdw>
        </a:effectLst>
        <a:sp3d contourW="44450" prstMaterial="matte">
          <a:bevelT w="63500" h="63500" prst="artDeco"/>
          <a:contourClr>
            <a:srgbClr val="FFFFFF"/>
          </a:contourClr>
        </a:sp3d>
      </dgm:spPr>
    </dgm:pt>
    <dgm:pt modelId="{6E4FC6D0-7FAF-4DFD-AA07-1EBF42DEAB77}" type="pres">
      <dgm:prSet presAssocID="{E533A0D2-F892-4171-9F15-09A5B0CEEEA1}" presName="sibTrans" presStyleLbl="sibTrans2D1" presStyleIdx="1" presStyleCnt="5"/>
      <dgm:spPr/>
    </dgm:pt>
    <dgm:pt modelId="{BAD7DCFB-1F46-42CF-8437-E61CA6360A4F}" type="pres">
      <dgm:prSet presAssocID="{5A4AF9AD-BA14-419F-8095-BF2736E7A0D7}" presName="node" presStyleLbl="node1" presStyleIdx="2" presStyleCnt="5">
        <dgm:presLayoutVars>
          <dgm:bulletEnabled val="1"/>
        </dgm:presLayoutVars>
      </dgm:prSet>
      <dgm:spPr/>
    </dgm:pt>
    <dgm:pt modelId="{29A4002C-C795-406F-A916-3C48F027D895}" type="pres">
      <dgm:prSet presAssocID="{5A4AF9AD-BA14-419F-8095-BF2736E7A0D7}" presName="dummy" presStyleCnt="0"/>
      <dgm:spPr>
        <a:ln>
          <a:noFill/>
        </a:ln>
        <a:effectLst>
          <a:outerShdw blurRad="107950" dist="12700" dir="5400000" algn="ctr">
            <a:srgbClr val="000000"/>
          </a:outerShdw>
        </a:effectLst>
        <a:sp3d contourW="44450" prstMaterial="matte">
          <a:bevelT w="63500" h="63500" prst="artDeco"/>
          <a:contourClr>
            <a:srgbClr val="FFFFFF"/>
          </a:contourClr>
        </a:sp3d>
      </dgm:spPr>
    </dgm:pt>
    <dgm:pt modelId="{C875E892-C2BE-4376-8E5B-6DE755C33EC0}" type="pres">
      <dgm:prSet presAssocID="{FEC3BD83-249A-43DC-9340-EC1409461C41}" presName="sibTrans" presStyleLbl="sibTrans2D1" presStyleIdx="2" presStyleCnt="5"/>
      <dgm:spPr/>
    </dgm:pt>
    <dgm:pt modelId="{1B7E19D4-AC20-4CD9-8236-E4CF351B2611}" type="pres">
      <dgm:prSet presAssocID="{A7A89878-59E1-4C37-A085-FAEB45BEC834}" presName="node" presStyleLbl="node1" presStyleIdx="3" presStyleCnt="5">
        <dgm:presLayoutVars>
          <dgm:bulletEnabled val="1"/>
        </dgm:presLayoutVars>
      </dgm:prSet>
      <dgm:spPr/>
    </dgm:pt>
    <dgm:pt modelId="{5B5FFCA6-D6DE-4121-BEA6-01DBBDD92BF1}" type="pres">
      <dgm:prSet presAssocID="{A7A89878-59E1-4C37-A085-FAEB45BEC834}" presName="dummy" presStyleCnt="0"/>
      <dgm:spPr>
        <a:ln>
          <a:noFill/>
        </a:ln>
        <a:effectLst>
          <a:outerShdw blurRad="107950" dist="12700" dir="5400000" algn="ctr">
            <a:srgbClr val="000000"/>
          </a:outerShdw>
        </a:effectLst>
        <a:sp3d contourW="44450" prstMaterial="matte">
          <a:bevelT w="63500" h="63500" prst="artDeco"/>
          <a:contourClr>
            <a:srgbClr val="FFFFFF"/>
          </a:contourClr>
        </a:sp3d>
      </dgm:spPr>
    </dgm:pt>
    <dgm:pt modelId="{DD53B355-B9E9-4CC4-B4A3-B63330973758}" type="pres">
      <dgm:prSet presAssocID="{C2F39D82-85A9-437E-A014-12181F677637}" presName="sibTrans" presStyleLbl="sibTrans2D1" presStyleIdx="3" presStyleCnt="5"/>
      <dgm:spPr/>
    </dgm:pt>
    <dgm:pt modelId="{188EFD53-0671-480F-8CA2-A2E20B5A3242}" type="pres">
      <dgm:prSet presAssocID="{BB3B9E16-31E4-4F2F-8B7D-2722FF0FF5CB}" presName="node" presStyleLbl="node1" presStyleIdx="4" presStyleCnt="5">
        <dgm:presLayoutVars>
          <dgm:bulletEnabled val="1"/>
        </dgm:presLayoutVars>
      </dgm:prSet>
      <dgm:spPr/>
    </dgm:pt>
    <dgm:pt modelId="{3C3753DA-3C53-4F10-9D43-2707D14E2CDF}" type="pres">
      <dgm:prSet presAssocID="{BB3B9E16-31E4-4F2F-8B7D-2722FF0FF5CB}" presName="dummy" presStyleCnt="0"/>
      <dgm:spPr>
        <a:ln>
          <a:noFill/>
        </a:ln>
        <a:effectLst>
          <a:outerShdw blurRad="107950" dist="12700" dir="5400000" algn="ctr">
            <a:srgbClr val="000000"/>
          </a:outerShdw>
        </a:effectLst>
        <a:sp3d contourW="44450" prstMaterial="matte">
          <a:bevelT w="63500" h="63500" prst="artDeco"/>
          <a:contourClr>
            <a:srgbClr val="FFFFFF"/>
          </a:contourClr>
        </a:sp3d>
      </dgm:spPr>
    </dgm:pt>
    <dgm:pt modelId="{226D561D-90ED-4CDB-B8CC-764CFE69E4A5}" type="pres">
      <dgm:prSet presAssocID="{599ACF88-5501-44CA-94AB-72D8B6437DBA}" presName="sibTrans" presStyleLbl="sibTrans2D1" presStyleIdx="4" presStyleCnt="5"/>
      <dgm:spPr/>
    </dgm:pt>
  </dgm:ptLst>
  <dgm:cxnLst>
    <dgm:cxn modelId="{7A51AC02-3C9A-4418-8FAB-D9358429A32F}" type="presOf" srcId="{998C0B20-48F4-464A-BD70-8ACBC661DCB4}" destId="{CD52B073-BFDC-4909-AD25-3F27578E52C5}" srcOrd="0" destOrd="0" presId="urn:microsoft.com/office/officeart/2005/8/layout/radial6"/>
    <dgm:cxn modelId="{15273208-D601-4847-A351-96AD288D9008}" srcId="{871EB7EF-662A-48E2-9739-AED99BF6376E}" destId="{A7A89878-59E1-4C37-A085-FAEB45BEC834}" srcOrd="3" destOrd="0" parTransId="{7CC15A0B-C668-44F4-BDA4-5E89EEA79EB5}" sibTransId="{C2F39D82-85A9-437E-A014-12181F677637}"/>
    <dgm:cxn modelId="{3034DD1E-9922-4D7A-A05A-39EE9349D89B}" type="presOf" srcId="{A7A89878-59E1-4C37-A085-FAEB45BEC834}" destId="{1B7E19D4-AC20-4CD9-8236-E4CF351B2611}" srcOrd="0" destOrd="0" presId="urn:microsoft.com/office/officeart/2005/8/layout/radial6"/>
    <dgm:cxn modelId="{8E4ED934-58F6-4517-B82F-20F3CDF40422}" type="presOf" srcId="{E533A0D2-F892-4171-9F15-09A5B0CEEEA1}" destId="{6E4FC6D0-7FAF-4DFD-AA07-1EBF42DEAB77}" srcOrd="0" destOrd="0" presId="urn:microsoft.com/office/officeart/2005/8/layout/radial6"/>
    <dgm:cxn modelId="{5494833C-0AFC-4EF3-8385-EFC7A1ABB03A}" type="presOf" srcId="{8688563A-5FD2-4FDB-8FAF-CFE250E91BFD}" destId="{51BF51EB-7811-4848-A39E-824975159124}" srcOrd="0" destOrd="0" presId="urn:microsoft.com/office/officeart/2005/8/layout/radial6"/>
    <dgm:cxn modelId="{91DEB63C-BB4F-4809-AD76-C656239A93DA}" type="presOf" srcId="{D92CD639-79A0-48EC-8092-74203DCF080B}" destId="{C3898AA7-CCED-40D2-9C84-8C7A82E40803}" srcOrd="0" destOrd="0" presId="urn:microsoft.com/office/officeart/2005/8/layout/radial6"/>
    <dgm:cxn modelId="{268BEE5B-9F1B-4AE7-A29D-F3E0BC47832F}" type="presOf" srcId="{BB3B9E16-31E4-4F2F-8B7D-2722FF0FF5CB}" destId="{188EFD53-0671-480F-8CA2-A2E20B5A3242}" srcOrd="0" destOrd="0" presId="urn:microsoft.com/office/officeart/2005/8/layout/radial6"/>
    <dgm:cxn modelId="{FC6AF145-5C04-4640-B02A-606DBAD793E1}" type="presOf" srcId="{38F080AB-BD23-4D3D-A3E3-96CAA0D0889D}" destId="{9091B38E-DF6C-4CC5-AEAD-38A14EF1CD27}" srcOrd="0" destOrd="0" presId="urn:microsoft.com/office/officeart/2005/8/layout/radial6"/>
    <dgm:cxn modelId="{2CB45846-FB60-423C-9682-D63D863E089B}" type="presOf" srcId="{FEC3BD83-249A-43DC-9340-EC1409461C41}" destId="{C875E892-C2BE-4376-8E5B-6DE755C33EC0}" srcOrd="0" destOrd="0" presId="urn:microsoft.com/office/officeart/2005/8/layout/radial6"/>
    <dgm:cxn modelId="{DCB26A67-985B-411D-87B0-DB43FF579112}" srcId="{871EB7EF-662A-48E2-9739-AED99BF6376E}" destId="{998C0B20-48F4-464A-BD70-8ACBC661DCB4}" srcOrd="0" destOrd="0" parTransId="{6F1DA1F9-9B80-4062-A550-1BB24DC90288}" sibTransId="{38F080AB-BD23-4D3D-A3E3-96CAA0D0889D}"/>
    <dgm:cxn modelId="{90D3109A-CC7A-4305-884D-07F791A779E2}" type="presOf" srcId="{599ACF88-5501-44CA-94AB-72D8B6437DBA}" destId="{226D561D-90ED-4CDB-B8CC-764CFE69E4A5}" srcOrd="0" destOrd="0" presId="urn:microsoft.com/office/officeart/2005/8/layout/radial6"/>
    <dgm:cxn modelId="{40027CA2-27DC-42A0-A831-400BBC428202}" srcId="{871EB7EF-662A-48E2-9739-AED99BF6376E}" destId="{BB3B9E16-31E4-4F2F-8B7D-2722FF0FF5CB}" srcOrd="4" destOrd="0" parTransId="{D0DE990D-C4B5-4FB5-85A0-0B49E620D3F3}" sibTransId="{599ACF88-5501-44CA-94AB-72D8B6437DBA}"/>
    <dgm:cxn modelId="{B4BA7DAE-8542-4272-9A19-A7FBF7AA32E7}" type="presOf" srcId="{5A4AF9AD-BA14-419F-8095-BF2736E7A0D7}" destId="{BAD7DCFB-1F46-42CF-8437-E61CA6360A4F}" srcOrd="0" destOrd="0" presId="urn:microsoft.com/office/officeart/2005/8/layout/radial6"/>
    <dgm:cxn modelId="{653104B0-DFA3-4369-A7FF-0D04C4949511}" srcId="{D92CD639-79A0-48EC-8092-74203DCF080B}" destId="{871EB7EF-662A-48E2-9739-AED99BF6376E}" srcOrd="0" destOrd="0" parTransId="{F19FFF5E-9236-4FE4-88BD-748CC9FBE209}" sibTransId="{E48F3DE5-E186-4DAC-972D-081950A137B9}"/>
    <dgm:cxn modelId="{9DAA15B5-7FD7-44D7-A968-0255FC55902F}" type="presOf" srcId="{C2F39D82-85A9-437E-A014-12181F677637}" destId="{DD53B355-B9E9-4CC4-B4A3-B63330973758}" srcOrd="0" destOrd="0" presId="urn:microsoft.com/office/officeart/2005/8/layout/radial6"/>
    <dgm:cxn modelId="{DAA565C1-7F24-44B2-AF9D-6F590C9ABBA3}" type="presOf" srcId="{871EB7EF-662A-48E2-9739-AED99BF6376E}" destId="{36189BBC-BF40-4823-8604-9DA14DAC2D75}" srcOrd="0" destOrd="0" presId="urn:microsoft.com/office/officeart/2005/8/layout/radial6"/>
    <dgm:cxn modelId="{E3F89DCD-CDD0-4FE9-A505-FAD28FB0EC37}" srcId="{871EB7EF-662A-48E2-9739-AED99BF6376E}" destId="{5A4AF9AD-BA14-419F-8095-BF2736E7A0D7}" srcOrd="2" destOrd="0" parTransId="{CBDAEEFE-C915-4BBD-A820-02793ACE3815}" sibTransId="{FEC3BD83-249A-43DC-9340-EC1409461C41}"/>
    <dgm:cxn modelId="{37C4D8E4-830C-4064-ACA1-4AEDC00031A3}" srcId="{871EB7EF-662A-48E2-9739-AED99BF6376E}" destId="{8688563A-5FD2-4FDB-8FAF-CFE250E91BFD}" srcOrd="1" destOrd="0" parTransId="{CE2D3F7F-AA1A-4FCE-B361-48EB7E2851AA}" sibTransId="{E533A0D2-F892-4171-9F15-09A5B0CEEEA1}"/>
    <dgm:cxn modelId="{627AD12D-9DE0-4D82-BC11-65F393E5A048}" type="presParOf" srcId="{C3898AA7-CCED-40D2-9C84-8C7A82E40803}" destId="{36189BBC-BF40-4823-8604-9DA14DAC2D75}" srcOrd="0" destOrd="0" presId="urn:microsoft.com/office/officeart/2005/8/layout/radial6"/>
    <dgm:cxn modelId="{F7B3A766-9A8C-4B82-9E02-01E6A15FED58}" type="presParOf" srcId="{C3898AA7-CCED-40D2-9C84-8C7A82E40803}" destId="{CD52B073-BFDC-4909-AD25-3F27578E52C5}" srcOrd="1" destOrd="0" presId="urn:microsoft.com/office/officeart/2005/8/layout/radial6"/>
    <dgm:cxn modelId="{443F9C6E-19B4-466D-9D61-8A836645094A}" type="presParOf" srcId="{C3898AA7-CCED-40D2-9C84-8C7A82E40803}" destId="{6A4C4DB7-F130-4E86-B2FF-80F8CCE118A2}" srcOrd="2" destOrd="0" presId="urn:microsoft.com/office/officeart/2005/8/layout/radial6"/>
    <dgm:cxn modelId="{9B312D63-062E-4FBB-BB2B-2FFBF38E19EB}" type="presParOf" srcId="{C3898AA7-CCED-40D2-9C84-8C7A82E40803}" destId="{9091B38E-DF6C-4CC5-AEAD-38A14EF1CD27}" srcOrd="3" destOrd="0" presId="urn:microsoft.com/office/officeart/2005/8/layout/radial6"/>
    <dgm:cxn modelId="{95F83696-F0B2-43E6-9B6B-8F47635BFB4B}" type="presParOf" srcId="{C3898AA7-CCED-40D2-9C84-8C7A82E40803}" destId="{51BF51EB-7811-4848-A39E-824975159124}" srcOrd="4" destOrd="0" presId="urn:microsoft.com/office/officeart/2005/8/layout/radial6"/>
    <dgm:cxn modelId="{2DDD0D06-6E08-45D8-839B-459E630F9E43}" type="presParOf" srcId="{C3898AA7-CCED-40D2-9C84-8C7A82E40803}" destId="{B1BE3CEC-9D72-4ABA-B5FC-7C8F0B9969F3}" srcOrd="5" destOrd="0" presId="urn:microsoft.com/office/officeart/2005/8/layout/radial6"/>
    <dgm:cxn modelId="{7E0D0DD5-3E91-406D-B6DE-F1C5B37DAF96}" type="presParOf" srcId="{C3898AA7-CCED-40D2-9C84-8C7A82E40803}" destId="{6E4FC6D0-7FAF-4DFD-AA07-1EBF42DEAB77}" srcOrd="6" destOrd="0" presId="urn:microsoft.com/office/officeart/2005/8/layout/radial6"/>
    <dgm:cxn modelId="{8ACF9907-E524-4CDD-AC0B-834E2C672E46}" type="presParOf" srcId="{C3898AA7-CCED-40D2-9C84-8C7A82E40803}" destId="{BAD7DCFB-1F46-42CF-8437-E61CA6360A4F}" srcOrd="7" destOrd="0" presId="urn:microsoft.com/office/officeart/2005/8/layout/radial6"/>
    <dgm:cxn modelId="{5A5A3AFE-AEA6-4C0F-83A3-8623B36DE46C}" type="presParOf" srcId="{C3898AA7-CCED-40D2-9C84-8C7A82E40803}" destId="{29A4002C-C795-406F-A916-3C48F027D895}" srcOrd="8" destOrd="0" presId="urn:microsoft.com/office/officeart/2005/8/layout/radial6"/>
    <dgm:cxn modelId="{AD398E8A-E1D8-42ED-B903-4EDC6226910F}" type="presParOf" srcId="{C3898AA7-CCED-40D2-9C84-8C7A82E40803}" destId="{C875E892-C2BE-4376-8E5B-6DE755C33EC0}" srcOrd="9" destOrd="0" presId="urn:microsoft.com/office/officeart/2005/8/layout/radial6"/>
    <dgm:cxn modelId="{D3CC63CE-F44A-4740-B245-395CBCADFA5F}" type="presParOf" srcId="{C3898AA7-CCED-40D2-9C84-8C7A82E40803}" destId="{1B7E19D4-AC20-4CD9-8236-E4CF351B2611}" srcOrd="10" destOrd="0" presId="urn:microsoft.com/office/officeart/2005/8/layout/radial6"/>
    <dgm:cxn modelId="{0B52F0B0-1F44-419A-A46F-9BEEB7729FF7}" type="presParOf" srcId="{C3898AA7-CCED-40D2-9C84-8C7A82E40803}" destId="{5B5FFCA6-D6DE-4121-BEA6-01DBBDD92BF1}" srcOrd="11" destOrd="0" presId="urn:microsoft.com/office/officeart/2005/8/layout/radial6"/>
    <dgm:cxn modelId="{36CF5F06-7799-4EC3-A437-86B0DFF19606}" type="presParOf" srcId="{C3898AA7-CCED-40D2-9C84-8C7A82E40803}" destId="{DD53B355-B9E9-4CC4-B4A3-B63330973758}" srcOrd="12" destOrd="0" presId="urn:microsoft.com/office/officeart/2005/8/layout/radial6"/>
    <dgm:cxn modelId="{FB443F46-2AC2-4AC7-A2CC-7074AD5FCFE3}" type="presParOf" srcId="{C3898AA7-CCED-40D2-9C84-8C7A82E40803}" destId="{188EFD53-0671-480F-8CA2-A2E20B5A3242}" srcOrd="13" destOrd="0" presId="urn:microsoft.com/office/officeart/2005/8/layout/radial6"/>
    <dgm:cxn modelId="{16153B1A-179C-47DD-9658-9FFDBF106F3F}" type="presParOf" srcId="{C3898AA7-CCED-40D2-9C84-8C7A82E40803}" destId="{3C3753DA-3C53-4F10-9D43-2707D14E2CDF}" srcOrd="14" destOrd="0" presId="urn:microsoft.com/office/officeart/2005/8/layout/radial6"/>
    <dgm:cxn modelId="{89B931B1-6CCB-4FCD-A87A-615A8F65BC94}" type="presParOf" srcId="{C3898AA7-CCED-40D2-9C84-8C7A82E40803}" destId="{226D561D-90ED-4CDB-B8CC-764CFE69E4A5}" srcOrd="15" destOrd="0" presId="urn:microsoft.com/office/officeart/2005/8/layout/radial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43C9A-05C9-44D6-9450-DBADBA18DE69}">
      <dsp:nvSpPr>
        <dsp:cNvPr id="0" name=""/>
        <dsp:cNvSpPr/>
      </dsp:nvSpPr>
      <dsp:spPr>
        <a:xfrm>
          <a:off x="0" y="0"/>
          <a:ext cx="11753331" cy="20038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050C9D-A7C6-41F6-A610-1AF8C5671673}">
      <dsp:nvSpPr>
        <dsp:cNvPr id="0" name=""/>
        <dsp:cNvSpPr/>
      </dsp:nvSpPr>
      <dsp:spPr>
        <a:xfrm>
          <a:off x="352599" y="267176"/>
          <a:ext cx="3452540" cy="1469470"/>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4000" b="-1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4894DE-7C7D-4258-A9A7-B7BDF4EB8B04}">
      <dsp:nvSpPr>
        <dsp:cNvPr id="0" name=""/>
        <dsp:cNvSpPr/>
      </dsp:nvSpPr>
      <dsp:spPr>
        <a:xfrm rot="10800000">
          <a:off x="352599" y="2003823"/>
          <a:ext cx="3452540" cy="244911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FontTx/>
            <a:buNone/>
          </a:pPr>
          <a:r>
            <a:rPr lang="en-GB" altLang="en-US" sz="2000" kern="1200" dirty="0">
              <a:solidFill>
                <a:schemeClr val="bg1"/>
              </a:solidFill>
            </a:rPr>
            <a:t>Refers to the process by which a person comes to support terrorism and extremist ideologies associated with terrorist groups. </a:t>
          </a:r>
        </a:p>
      </dsp:txBody>
      <dsp:txXfrm rot="10800000">
        <a:off x="427918" y="2003823"/>
        <a:ext cx="3301902" cy="2373798"/>
      </dsp:txXfrm>
    </dsp:sp>
    <dsp:sp modelId="{AA5476FA-7A71-4999-B8D9-D1E4F1A6F9AF}">
      <dsp:nvSpPr>
        <dsp:cNvPr id="0" name=""/>
        <dsp:cNvSpPr/>
      </dsp:nvSpPr>
      <dsp:spPr>
        <a:xfrm>
          <a:off x="4150395" y="267176"/>
          <a:ext cx="3452540" cy="1469470"/>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8000" b="-2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E8A486-E638-40E1-870A-DCD5CB027554}">
      <dsp:nvSpPr>
        <dsp:cNvPr id="0" name=""/>
        <dsp:cNvSpPr/>
      </dsp:nvSpPr>
      <dsp:spPr>
        <a:xfrm rot="10800000">
          <a:off x="4150395" y="2003823"/>
          <a:ext cx="3452540" cy="244911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FontTx/>
            <a:buNone/>
          </a:pPr>
          <a:r>
            <a:rPr lang="en-GB" altLang="en-US" sz="2000" kern="1200" dirty="0">
              <a:solidFill>
                <a:schemeClr val="bg1"/>
              </a:solidFill>
            </a:rPr>
            <a:t>Vocal or active opposition to fundamental British values, including democracy, the rule of law, individual liberty and mutual respect and tolerance of different faiths and beliefs. </a:t>
          </a:r>
          <a:endParaRPr lang="en-GB" altLang="en-US" sz="2000" b="1" kern="1200" dirty="0">
            <a:solidFill>
              <a:schemeClr val="bg1"/>
            </a:solidFill>
          </a:endParaRPr>
        </a:p>
      </dsp:txBody>
      <dsp:txXfrm rot="10800000">
        <a:off x="4225714" y="2003823"/>
        <a:ext cx="3301902" cy="2373798"/>
      </dsp:txXfrm>
    </dsp:sp>
    <dsp:sp modelId="{662D0833-BF00-4D41-9DAB-F907C6EDA6AC}">
      <dsp:nvSpPr>
        <dsp:cNvPr id="0" name=""/>
        <dsp:cNvSpPr/>
      </dsp:nvSpPr>
      <dsp:spPr>
        <a:xfrm>
          <a:off x="7948190" y="267176"/>
          <a:ext cx="3452540" cy="1469470"/>
        </a:xfrm>
        <a:prstGeom prst="roundRect">
          <a:avLst>
            <a:gd name="adj" fmla="val 10000"/>
          </a:avLst>
        </a:prstGeom>
        <a:blipFill>
          <a:blip xmlns:r="http://schemas.openxmlformats.org/officeDocument/2006/relationships" r:embed="rId3"/>
          <a:srcRect/>
          <a:stretch>
            <a:fillRect t="-56000" b="-5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49C176-D726-4C68-9405-1E3E89262165}">
      <dsp:nvSpPr>
        <dsp:cNvPr id="0" name=""/>
        <dsp:cNvSpPr/>
      </dsp:nvSpPr>
      <dsp:spPr>
        <a:xfrm rot="10800000">
          <a:off x="7948190" y="2003823"/>
          <a:ext cx="3452540" cy="2449117"/>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GB" altLang="en-US" sz="2000" kern="1200" dirty="0">
              <a:solidFill>
                <a:schemeClr val="bg1"/>
              </a:solidFill>
            </a:rPr>
            <a:t>C.T. interventions may take a variety of approaches. CT policing makes use of many overt and covert methods to intervene in a persons path to extremist activity.</a:t>
          </a:r>
        </a:p>
      </dsp:txBody>
      <dsp:txXfrm rot="10800000">
        <a:off x="8023509" y="2003823"/>
        <a:ext cx="3301902" cy="2373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D561D-90ED-4CDB-B8CC-764CFE69E4A5}">
      <dsp:nvSpPr>
        <dsp:cNvPr id="0" name=""/>
        <dsp:cNvSpPr/>
      </dsp:nvSpPr>
      <dsp:spPr>
        <a:xfrm>
          <a:off x="2298687" y="605655"/>
          <a:ext cx="4038630" cy="4038630"/>
        </a:xfrm>
        <a:prstGeom prst="blockArc">
          <a:avLst>
            <a:gd name="adj1" fmla="val 11880000"/>
            <a:gd name="adj2" fmla="val 16200000"/>
            <a:gd name="adj3" fmla="val 4641"/>
          </a:avLst>
        </a:prstGeom>
        <a:solidFill>
          <a:schemeClr val="accent1">
            <a:tint val="60000"/>
            <a:hueOff val="0"/>
            <a:satOff val="0"/>
            <a:lumOff val="0"/>
            <a:alphaOff val="0"/>
          </a:schemeClr>
        </a:solidFill>
        <a:ln>
          <a:noFill/>
        </a:ln>
        <a:effectLst>
          <a:outerShdw blurRad="107950" dist="12700" dir="5400000" algn="ctr" rotWithShape="0">
            <a:srgbClr val="000000"/>
          </a:outerShdw>
        </a:effectLst>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sp>
    <dsp:sp modelId="{DD53B355-B9E9-4CC4-B4A3-B63330973758}">
      <dsp:nvSpPr>
        <dsp:cNvPr id="0" name=""/>
        <dsp:cNvSpPr/>
      </dsp:nvSpPr>
      <dsp:spPr>
        <a:xfrm>
          <a:off x="2298687" y="605655"/>
          <a:ext cx="4038630" cy="4038630"/>
        </a:xfrm>
        <a:prstGeom prst="blockArc">
          <a:avLst>
            <a:gd name="adj1" fmla="val 7560000"/>
            <a:gd name="adj2" fmla="val 11880000"/>
            <a:gd name="adj3" fmla="val 4641"/>
          </a:avLst>
        </a:prstGeom>
        <a:solidFill>
          <a:schemeClr val="accent1">
            <a:tint val="60000"/>
            <a:hueOff val="0"/>
            <a:satOff val="0"/>
            <a:lumOff val="0"/>
            <a:alphaOff val="0"/>
          </a:schemeClr>
        </a:solidFill>
        <a:ln>
          <a:noFill/>
        </a:ln>
        <a:effectLst>
          <a:outerShdw blurRad="107950" dist="12700" dir="5400000" algn="ctr" rotWithShape="0">
            <a:srgbClr val="000000"/>
          </a:outerShdw>
        </a:effectLst>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sp>
    <dsp:sp modelId="{C875E892-C2BE-4376-8E5B-6DE755C33EC0}">
      <dsp:nvSpPr>
        <dsp:cNvPr id="0" name=""/>
        <dsp:cNvSpPr/>
      </dsp:nvSpPr>
      <dsp:spPr>
        <a:xfrm>
          <a:off x="2298687" y="605655"/>
          <a:ext cx="4038630" cy="4038630"/>
        </a:xfrm>
        <a:prstGeom prst="blockArc">
          <a:avLst>
            <a:gd name="adj1" fmla="val 3240000"/>
            <a:gd name="adj2" fmla="val 7560000"/>
            <a:gd name="adj3" fmla="val 4641"/>
          </a:avLst>
        </a:prstGeom>
        <a:solidFill>
          <a:schemeClr val="accent1">
            <a:tint val="60000"/>
            <a:hueOff val="0"/>
            <a:satOff val="0"/>
            <a:lumOff val="0"/>
            <a:alphaOff val="0"/>
          </a:schemeClr>
        </a:solidFill>
        <a:ln>
          <a:noFill/>
        </a:ln>
        <a:effectLst>
          <a:outerShdw blurRad="107950" dist="12700" dir="5400000" algn="ctr" rotWithShape="0">
            <a:srgbClr val="000000"/>
          </a:outerShdw>
        </a:effectLst>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sp>
    <dsp:sp modelId="{6E4FC6D0-7FAF-4DFD-AA07-1EBF42DEAB77}">
      <dsp:nvSpPr>
        <dsp:cNvPr id="0" name=""/>
        <dsp:cNvSpPr/>
      </dsp:nvSpPr>
      <dsp:spPr>
        <a:xfrm>
          <a:off x="2298687" y="605655"/>
          <a:ext cx="4038630" cy="4038630"/>
        </a:xfrm>
        <a:prstGeom prst="blockArc">
          <a:avLst>
            <a:gd name="adj1" fmla="val 20520000"/>
            <a:gd name="adj2" fmla="val 3240000"/>
            <a:gd name="adj3" fmla="val 4641"/>
          </a:avLst>
        </a:prstGeom>
        <a:solidFill>
          <a:schemeClr val="accent1">
            <a:tint val="60000"/>
            <a:hueOff val="0"/>
            <a:satOff val="0"/>
            <a:lumOff val="0"/>
            <a:alphaOff val="0"/>
          </a:schemeClr>
        </a:solidFill>
        <a:ln>
          <a:noFill/>
        </a:ln>
        <a:effectLst>
          <a:outerShdw blurRad="107950" dist="12700" dir="5400000" algn="ctr" rotWithShape="0">
            <a:srgbClr val="000000"/>
          </a:outerShdw>
        </a:effectLst>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sp>
    <dsp:sp modelId="{9091B38E-DF6C-4CC5-AEAD-38A14EF1CD27}">
      <dsp:nvSpPr>
        <dsp:cNvPr id="0" name=""/>
        <dsp:cNvSpPr/>
      </dsp:nvSpPr>
      <dsp:spPr>
        <a:xfrm>
          <a:off x="2298687" y="605655"/>
          <a:ext cx="4038630" cy="4038630"/>
        </a:xfrm>
        <a:prstGeom prst="blockArc">
          <a:avLst>
            <a:gd name="adj1" fmla="val 16200000"/>
            <a:gd name="adj2" fmla="val 20520000"/>
            <a:gd name="adj3" fmla="val 4641"/>
          </a:avLst>
        </a:prstGeom>
        <a:solidFill>
          <a:schemeClr val="accent1">
            <a:tint val="60000"/>
            <a:hueOff val="0"/>
            <a:satOff val="0"/>
            <a:lumOff val="0"/>
            <a:alphaOff val="0"/>
          </a:schemeClr>
        </a:solidFill>
        <a:ln>
          <a:noFill/>
        </a:ln>
        <a:effectLst>
          <a:outerShdw blurRad="107950" dist="12700" dir="5400000" algn="ctr" rotWithShape="0">
            <a:srgbClr val="000000"/>
          </a:outerShdw>
        </a:effectLst>
        <a:sp3d contourW="44450" prstMaterial="matte">
          <a:bevelT w="63500" h="63500" prst="artDeco"/>
          <a:contourClr>
            <a:srgbClr val="FFFFFF"/>
          </a:contourClr>
        </a:sp3d>
      </dsp:spPr>
      <dsp:style>
        <a:lnRef idx="0">
          <a:scrgbClr r="0" g="0" b="0"/>
        </a:lnRef>
        <a:fillRef idx="1">
          <a:scrgbClr r="0" g="0" b="0"/>
        </a:fillRef>
        <a:effectRef idx="0">
          <a:scrgbClr r="0" g="0" b="0"/>
        </a:effectRef>
        <a:fontRef idx="minor">
          <a:schemeClr val="lt1"/>
        </a:fontRef>
      </dsp:style>
    </dsp:sp>
    <dsp:sp modelId="{36189BBC-BF40-4823-8604-9DA14DAC2D75}">
      <dsp:nvSpPr>
        <dsp:cNvPr id="0" name=""/>
        <dsp:cNvSpPr/>
      </dsp:nvSpPr>
      <dsp:spPr>
        <a:xfrm>
          <a:off x="3388198" y="1695167"/>
          <a:ext cx="1859608" cy="1859608"/>
        </a:xfrm>
        <a:prstGeom prst="ellipse">
          <a:avLst/>
        </a:prstGeom>
        <a:solidFill>
          <a:srgbClr val="0070C0"/>
        </a:solidFill>
        <a:ln w="12700" cap="flat" cmpd="sng" algn="ctr">
          <a:noFill/>
          <a:prstDash val="solid"/>
          <a:miter lim="800000"/>
        </a:ln>
        <a:effectLst>
          <a:outerShdw blurRad="107950" dist="12700" dir="5400000" algn="ctr" rotWithShape="0">
            <a:srgbClr val="000000"/>
          </a:outerShdw>
        </a:effectLst>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b="1" kern="1200" dirty="0">
              <a:solidFill>
                <a:schemeClr val="bg1"/>
              </a:solidFill>
            </a:rPr>
            <a:t>National Security</a:t>
          </a:r>
        </a:p>
      </dsp:txBody>
      <dsp:txXfrm>
        <a:off x="3660531" y="1967500"/>
        <a:ext cx="1314942" cy="1314942"/>
      </dsp:txXfrm>
    </dsp:sp>
    <dsp:sp modelId="{CD52B073-BFDC-4909-AD25-3F27578E52C5}">
      <dsp:nvSpPr>
        <dsp:cNvPr id="0" name=""/>
        <dsp:cNvSpPr/>
      </dsp:nvSpPr>
      <dsp:spPr>
        <a:xfrm>
          <a:off x="3667139" y="1655"/>
          <a:ext cx="1301725" cy="1301725"/>
        </a:xfrm>
        <a:prstGeom prst="ellipse">
          <a:avLst/>
        </a:prstGeom>
        <a:solidFill>
          <a:srgbClr val="9751CB"/>
        </a:solidFill>
        <a:ln w="12700" cap="flat" cmpd="sng" algn="ctr">
          <a:solidFill>
            <a:srgbClr val="7030A0"/>
          </a:solidFill>
          <a:prstDash val="solid"/>
          <a:miter lim="800000"/>
        </a:ln>
        <a:effectLst>
          <a:outerShdw blurRad="107950" dist="12700" dir="5400000" algn="ctr" rotWithShape="0">
            <a:srgbClr val="000000"/>
          </a:outerShdw>
        </a:effectLst>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rPr>
            <a:t>The UK system of Government </a:t>
          </a:r>
          <a:endParaRPr lang="en-US" sz="1200" b="1" kern="1200" dirty="0">
            <a:solidFill>
              <a:schemeClr val="bg1"/>
            </a:solidFill>
          </a:endParaRPr>
        </a:p>
      </dsp:txBody>
      <dsp:txXfrm>
        <a:off x="3857772" y="192288"/>
        <a:ext cx="920459" cy="920459"/>
      </dsp:txXfrm>
    </dsp:sp>
    <dsp:sp modelId="{51BF51EB-7811-4848-A39E-824975159124}">
      <dsp:nvSpPr>
        <dsp:cNvPr id="0" name=""/>
        <dsp:cNvSpPr/>
      </dsp:nvSpPr>
      <dsp:spPr>
        <a:xfrm>
          <a:off x="5543054" y="1364586"/>
          <a:ext cx="1301725" cy="1301725"/>
        </a:xfrm>
        <a:prstGeom prst="ellipse">
          <a:avLst/>
        </a:prstGeom>
        <a:solidFill>
          <a:srgbClr val="FFFF99"/>
        </a:solidFill>
        <a:ln w="12700" cap="flat" cmpd="sng" algn="ctr">
          <a:solidFill>
            <a:srgbClr val="FFFF00"/>
          </a:solidFill>
          <a:prstDash val="solid"/>
          <a:miter lim="800000"/>
        </a:ln>
        <a:effectLst>
          <a:outerShdw blurRad="107950" dist="12700" dir="5400000" algn="ctr" rotWithShape="0">
            <a:srgbClr val="000000"/>
          </a:outerShdw>
        </a:effectLst>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kern="1200" dirty="0">
              <a:solidFill>
                <a:srgbClr val="002060"/>
              </a:solidFill>
            </a:rPr>
            <a:t>People, their rights and freedoms </a:t>
          </a:r>
          <a:endParaRPr lang="en-US" sz="1200" b="0" kern="1200" dirty="0">
            <a:solidFill>
              <a:srgbClr val="002060"/>
            </a:solidFill>
          </a:endParaRPr>
        </a:p>
      </dsp:txBody>
      <dsp:txXfrm>
        <a:off x="5733687" y="1555219"/>
        <a:ext cx="920459" cy="920459"/>
      </dsp:txXfrm>
    </dsp:sp>
    <dsp:sp modelId="{BAD7DCFB-1F46-42CF-8437-E61CA6360A4F}">
      <dsp:nvSpPr>
        <dsp:cNvPr id="0" name=""/>
        <dsp:cNvSpPr/>
      </dsp:nvSpPr>
      <dsp:spPr>
        <a:xfrm>
          <a:off x="4826518" y="3569856"/>
          <a:ext cx="1301725" cy="1301725"/>
        </a:xfrm>
        <a:prstGeom prst="ellipse">
          <a:avLst/>
        </a:prstGeom>
        <a:solidFill>
          <a:srgbClr val="FF9999"/>
        </a:solidFill>
        <a:ln w="12700" cap="flat" cmpd="sng" algn="ctr">
          <a:solidFill>
            <a:srgbClr val="FF7C80"/>
          </a:solidFill>
          <a:prstDash val="solid"/>
          <a:miter lim="800000"/>
        </a:ln>
        <a:effectLst>
          <a:outerShdw blurRad="107950" dist="12700" dir="5400000" algn="ctr" rotWithShape="0">
            <a:srgbClr val="000000"/>
          </a:outerShdw>
        </a:effectLst>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rPr>
            <a:t>Economic wellbeing</a:t>
          </a:r>
          <a:r>
            <a:rPr lang="en-GB" sz="1200" kern="1200" dirty="0">
              <a:solidFill>
                <a:schemeClr val="bg1"/>
              </a:solidFill>
            </a:rPr>
            <a:t> </a:t>
          </a:r>
          <a:endParaRPr lang="en-US" sz="1200" kern="1200" dirty="0">
            <a:solidFill>
              <a:schemeClr val="bg1"/>
            </a:solidFill>
          </a:endParaRPr>
        </a:p>
      </dsp:txBody>
      <dsp:txXfrm>
        <a:off x="5017151" y="3760489"/>
        <a:ext cx="920459" cy="920459"/>
      </dsp:txXfrm>
    </dsp:sp>
    <dsp:sp modelId="{1B7E19D4-AC20-4CD9-8236-E4CF351B2611}">
      <dsp:nvSpPr>
        <dsp:cNvPr id="0" name=""/>
        <dsp:cNvSpPr/>
      </dsp:nvSpPr>
      <dsp:spPr>
        <a:xfrm>
          <a:off x="2507760" y="3569856"/>
          <a:ext cx="1301725" cy="1301725"/>
        </a:xfrm>
        <a:prstGeom prst="ellipse">
          <a:avLst/>
        </a:prstGeom>
        <a:solidFill>
          <a:srgbClr val="33CAFF"/>
        </a:solidFill>
        <a:ln w="12700" cap="flat" cmpd="sng" algn="ctr">
          <a:solidFill>
            <a:srgbClr val="00B0F0"/>
          </a:solidFill>
          <a:prstDash val="solid"/>
          <a:miter lim="800000"/>
        </a:ln>
        <a:effectLst>
          <a:outerShdw blurRad="50800" dist="38100" dir="5400000" algn="t"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rPr>
            <a:t>Infrastructure and assets</a:t>
          </a:r>
          <a:r>
            <a:rPr lang="en-GB" sz="1200" kern="1200" dirty="0">
              <a:solidFill>
                <a:schemeClr val="bg1"/>
              </a:solidFill>
            </a:rPr>
            <a:t> </a:t>
          </a:r>
          <a:endParaRPr lang="en-US" sz="1200" kern="1200" dirty="0">
            <a:solidFill>
              <a:schemeClr val="bg1"/>
            </a:solidFill>
          </a:endParaRPr>
        </a:p>
      </dsp:txBody>
      <dsp:txXfrm>
        <a:off x="2698393" y="3760489"/>
        <a:ext cx="920459" cy="920459"/>
      </dsp:txXfrm>
    </dsp:sp>
    <dsp:sp modelId="{188EFD53-0671-480F-8CA2-A2E20B5A3242}">
      <dsp:nvSpPr>
        <dsp:cNvPr id="0" name=""/>
        <dsp:cNvSpPr/>
      </dsp:nvSpPr>
      <dsp:spPr>
        <a:xfrm>
          <a:off x="1791224" y="1364586"/>
          <a:ext cx="1301725" cy="1301725"/>
        </a:xfrm>
        <a:prstGeom prst="ellipse">
          <a:avLst/>
        </a:prstGeom>
        <a:solidFill>
          <a:srgbClr val="B2DE82"/>
        </a:solidFill>
        <a:ln w="12700" cap="flat" cmpd="sng" algn="ctr">
          <a:solidFill>
            <a:srgbClr val="92D050"/>
          </a:solidFill>
          <a:prstDash val="solid"/>
          <a:miter lim="800000"/>
        </a:ln>
        <a:effectLst>
          <a:outerShdw blurRad="107950" dist="12700" dir="5400000" algn="ctr" rotWithShape="0">
            <a:srgbClr val="000000"/>
          </a:outerShdw>
        </a:effectLst>
        <a:sp3d contourW="44450" prstMaterial="matte">
          <a:bevelT w="63500" h="63500" prst="artDeco"/>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rPr>
            <a:t>International co-operation, Defence and Security capabilities</a:t>
          </a:r>
          <a:endParaRPr lang="en-US" sz="1200" kern="1200" dirty="0">
            <a:solidFill>
              <a:schemeClr val="bg1"/>
            </a:solidFill>
          </a:endParaRPr>
        </a:p>
      </dsp:txBody>
      <dsp:txXfrm>
        <a:off x="1981857" y="1555219"/>
        <a:ext cx="920459" cy="920459"/>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fld id="{C67BD030-D623-4EB4-8591-8C47B2F0F2AB}" type="datetimeFigureOut">
              <a:rPr lang="en-GB" smtClean="0"/>
              <a:t>18/10/2022</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4DDD74B0-6C33-40BC-A342-495A2C0BE41F}" type="slidenum">
              <a:rPr lang="en-GB" smtClean="0"/>
              <a:t>‹#›</a:t>
            </a:fld>
            <a:endParaRPr lang="en-GB"/>
          </a:p>
        </p:txBody>
      </p:sp>
    </p:spTree>
    <p:extLst>
      <p:ext uri="{BB962C8B-B14F-4D97-AF65-F5344CB8AC3E}">
        <p14:creationId xmlns:p14="http://schemas.microsoft.com/office/powerpoint/2010/main" val="1889123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Push%20and%20Pull.VOB"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Channel%20Video.VOB"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Push%20and%20Pull.VOB"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Channel%20Video.VOB"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npcc.police.uk/StaySafeAssets/FINAL%20MPS168715%20Run%20Tell%20Hide%20A5%20Lflt%20Blk%20Eng%20v3.pdf"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hyperlink" Target="https://youtu.be/PaKUg3Ic5K0"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0070C0"/>
                </a:solidFill>
                <a:effectLst/>
                <a:latin typeface="+mn-lt"/>
                <a:ea typeface="Times New Roman" panose="02020603050405020304" pitchFamily="18" charset="0"/>
              </a:rPr>
              <a:t>Maslow: </a:t>
            </a:r>
            <a:r>
              <a:rPr lang="en-GB" sz="1100" dirty="0">
                <a:effectLst/>
                <a:latin typeface="+mn-lt"/>
                <a:ea typeface="Times New Roman" panose="02020603050405020304" pitchFamily="18" charset="0"/>
              </a:rPr>
              <a:t>– learners needs.</a:t>
            </a:r>
          </a:p>
          <a:p>
            <a:r>
              <a:rPr lang="en-GB" sz="1100" dirty="0">
                <a:effectLst/>
                <a:latin typeface="+mn-lt"/>
                <a:ea typeface="Times New Roman" panose="02020603050405020304" pitchFamily="18" charset="0"/>
              </a:rPr>
              <a:t>Deck clearing-any issues to resolve?</a:t>
            </a:r>
          </a:p>
          <a:p>
            <a:r>
              <a:rPr lang="en-GB" sz="1100" b="1" dirty="0">
                <a:effectLst/>
                <a:latin typeface="+mn-lt"/>
                <a:ea typeface="Times New Roman" panose="02020603050405020304" pitchFamily="18" charset="0"/>
              </a:rPr>
              <a:t> </a:t>
            </a:r>
            <a:endParaRPr lang="en-GB" sz="1100" dirty="0">
              <a:effectLst/>
              <a:latin typeface="+mn-lt"/>
              <a:ea typeface="Times New Roman" panose="02020603050405020304" pitchFamily="18" charset="0"/>
            </a:endParaRPr>
          </a:p>
          <a:p>
            <a:r>
              <a:rPr lang="en-GB" sz="1100" dirty="0">
                <a:effectLst/>
                <a:latin typeface="+mn-lt"/>
                <a:ea typeface="Times New Roman" panose="02020603050405020304" pitchFamily="18" charset="0"/>
              </a:rPr>
              <a:t>The trainer should provide warning at this stage that this can be an emotive lesson. Part of the lesson will discuss atrocities that has affected large parts of the population and Police. </a:t>
            </a:r>
            <a:br>
              <a:rPr lang="en-GB" sz="1100" dirty="0">
                <a:effectLst/>
                <a:latin typeface="+mn-lt"/>
                <a:ea typeface="Times New Roman" panose="02020603050405020304" pitchFamily="18" charset="0"/>
              </a:rPr>
            </a:br>
            <a:endParaRPr lang="en-GB" sz="1100" dirty="0">
              <a:effectLst/>
              <a:latin typeface="+mn-lt"/>
              <a:ea typeface="Times New Roman" panose="02020603050405020304" pitchFamily="18" charset="0"/>
            </a:endParaRPr>
          </a:p>
          <a:p>
            <a:r>
              <a:rPr lang="en-GB" sz="1100" b="1" dirty="0">
                <a:solidFill>
                  <a:srgbClr val="0070C0"/>
                </a:solidFill>
                <a:effectLst/>
                <a:latin typeface="+mn-lt"/>
                <a:ea typeface="Times New Roman" panose="02020603050405020304" pitchFamily="18" charset="0"/>
              </a:rPr>
              <a:t>Gestalt</a:t>
            </a:r>
            <a:r>
              <a:rPr lang="en-GB" sz="1100" dirty="0">
                <a:solidFill>
                  <a:srgbClr val="0070C0"/>
                </a:solidFill>
                <a:effectLst/>
                <a:latin typeface="+mn-lt"/>
                <a:ea typeface="Times New Roman" panose="02020603050405020304" pitchFamily="18" charset="0"/>
              </a:rPr>
              <a:t> -</a:t>
            </a:r>
            <a:r>
              <a:rPr lang="en-GB" sz="1100" dirty="0">
                <a:effectLst/>
                <a:latin typeface="+mn-lt"/>
                <a:ea typeface="Times New Roman" panose="02020603050405020304" pitchFamily="18" charset="0"/>
              </a:rPr>
              <a:t> verbal outline of aims and objectives.</a:t>
            </a:r>
          </a:p>
          <a:p>
            <a:endParaRPr lang="en-GB" altLang="en-US" sz="1100" b="1" dirty="0">
              <a:latin typeface="+mn-lt"/>
            </a:endParaRPr>
          </a:p>
          <a:p>
            <a:r>
              <a:rPr lang="en-GB" altLang="en-US" sz="1100" b="1" dirty="0">
                <a:latin typeface="+mn-lt"/>
              </a:rPr>
              <a:t>Aim</a:t>
            </a:r>
            <a:r>
              <a:rPr lang="en-GB" altLang="en-US" sz="1100" dirty="0">
                <a:latin typeface="+mn-lt"/>
              </a:rPr>
              <a:t>:  </a:t>
            </a:r>
            <a:endParaRPr lang="en-GB" altLang="en-US" sz="1100" b="1"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rgbClr val="000000"/>
                </a:solidFill>
                <a:effectLst/>
                <a:latin typeface="+mn-lt"/>
                <a:ea typeface="Times New Roman" panose="02020603050405020304" pitchFamily="18" charset="0"/>
              </a:rPr>
              <a:t>To provide students a broad understanding of Counter terrorism and their place in front line policing to combat terrorism and protect our communities. </a:t>
            </a:r>
            <a:endParaRPr lang="en-GB" sz="1100" dirty="0">
              <a:effectLst/>
              <a:latin typeface="+mn-lt"/>
              <a:ea typeface="Times New Roman" panose="02020603050405020304" pitchFamily="18" charset="0"/>
            </a:endParaRPr>
          </a:p>
          <a:p>
            <a:r>
              <a:rPr lang="en-GB" altLang="en-US" sz="1100" dirty="0">
                <a:latin typeface="+mn-lt"/>
              </a:rPr>
              <a:t> </a:t>
            </a:r>
            <a:r>
              <a:rPr lang="en-GB" altLang="en-US" sz="1100" b="1" dirty="0">
                <a:latin typeface="+mn-lt"/>
              </a:rPr>
              <a:t> </a:t>
            </a:r>
            <a:endParaRPr lang="en-GB" altLang="en-US" sz="1100" dirty="0">
              <a:latin typeface="+mn-lt"/>
            </a:endParaRPr>
          </a:p>
          <a:p>
            <a:r>
              <a:rPr lang="en-GB" altLang="en-US" sz="1100" b="1" dirty="0">
                <a:latin typeface="+mn-lt"/>
              </a:rPr>
              <a:t>Objectives:</a:t>
            </a:r>
            <a:r>
              <a:rPr lang="en-GB" altLang="en-US" sz="1100" dirty="0">
                <a:latin typeface="+mn-lt"/>
              </a:rPr>
              <a:t> </a:t>
            </a:r>
          </a:p>
          <a:p>
            <a:r>
              <a:rPr lang="en-GB" altLang="en-US" sz="1100" dirty="0">
                <a:latin typeface="+mn-lt"/>
              </a:rPr>
              <a:t>At the end of this lesson, students should be able to:</a:t>
            </a:r>
          </a:p>
          <a:p>
            <a:endParaRPr lang="en-GB" sz="1100" dirty="0">
              <a:solidFill>
                <a:srgbClr val="000000"/>
              </a:solidFill>
              <a:latin typeface="+mn-lt"/>
            </a:endParaRPr>
          </a:p>
          <a:p>
            <a:pPr marL="342900" lvl="0" indent="-342900">
              <a:buFont typeface="+mj-lt"/>
              <a:buAutoNum type="arabicPeriod"/>
            </a:pPr>
            <a:r>
              <a:rPr lang="en-GB" sz="1100" b="1" dirty="0">
                <a:effectLst/>
                <a:latin typeface="+mn-lt"/>
                <a:ea typeface="Times New Roman" panose="02020603050405020304" pitchFamily="18" charset="0"/>
              </a:rPr>
              <a:t>State</a:t>
            </a:r>
            <a:r>
              <a:rPr lang="en-GB" sz="1100" dirty="0">
                <a:effectLst/>
                <a:latin typeface="+mn-lt"/>
                <a:ea typeface="Times New Roman" panose="02020603050405020304" pitchFamily="18" charset="0"/>
              </a:rPr>
              <a:t> key counter terrorism terminology/concepts</a:t>
            </a:r>
          </a:p>
          <a:p>
            <a:pPr marL="342900" lvl="0" indent="-342900">
              <a:buFont typeface="+mj-lt"/>
              <a:buAutoNum type="arabicPeriod"/>
            </a:pPr>
            <a:r>
              <a:rPr lang="en-GB" sz="1100" b="1" dirty="0">
                <a:effectLst/>
                <a:latin typeface="+mn-lt"/>
                <a:ea typeface="Times New Roman" panose="02020603050405020304" pitchFamily="18" charset="0"/>
              </a:rPr>
              <a:t>Identify</a:t>
            </a:r>
            <a:r>
              <a:rPr lang="en-GB" sz="1100" dirty="0">
                <a:effectLst/>
                <a:latin typeface="+mn-lt"/>
                <a:ea typeface="Times New Roman" panose="02020603050405020304" pitchFamily="18" charset="0"/>
              </a:rPr>
              <a:t> key legislation relevant to counter-terrorism policing</a:t>
            </a:r>
          </a:p>
          <a:p>
            <a:pPr marL="342900" lvl="0" indent="-342900">
              <a:buFont typeface="+mj-lt"/>
              <a:buAutoNum type="arabicPeriod"/>
            </a:pPr>
            <a:r>
              <a:rPr lang="en-GB" sz="1100" b="1" dirty="0">
                <a:effectLst/>
                <a:latin typeface="+mn-lt"/>
                <a:ea typeface="Times New Roman" panose="02020603050405020304" pitchFamily="18" charset="0"/>
              </a:rPr>
              <a:t>Understand</a:t>
            </a:r>
            <a:r>
              <a:rPr lang="en-GB" sz="1100" dirty="0">
                <a:effectLst/>
                <a:latin typeface="+mn-lt"/>
                <a:ea typeface="Times New Roman" panose="02020603050405020304" pitchFamily="18" charset="0"/>
              </a:rPr>
              <a:t> the function of key counter-terrorism operations that impact on front-line policing</a:t>
            </a:r>
          </a:p>
          <a:p>
            <a:pPr marL="342900" lvl="0" indent="-342900">
              <a:buFont typeface="+mj-lt"/>
              <a:buAutoNum type="arabicPeriod"/>
            </a:pPr>
            <a:r>
              <a:rPr lang="en-GB" sz="1100" b="1" dirty="0">
                <a:effectLst/>
                <a:latin typeface="+mn-lt"/>
                <a:ea typeface="Times New Roman" panose="02020603050405020304" pitchFamily="18" charset="0"/>
              </a:rPr>
              <a:t>Explain</a:t>
            </a:r>
            <a:r>
              <a:rPr lang="en-GB" sz="1100" dirty="0">
                <a:effectLst/>
                <a:latin typeface="+mn-lt"/>
                <a:ea typeface="Times New Roman" panose="02020603050405020304" pitchFamily="18" charset="0"/>
              </a:rPr>
              <a:t> the role of front-line local policing in gathering intelligence that can combat terrorism</a:t>
            </a:r>
          </a:p>
          <a:p>
            <a:pPr marL="342900" lvl="0" indent="-342900">
              <a:buFont typeface="+mj-lt"/>
              <a:buAutoNum type="arabicPeriod"/>
            </a:pPr>
            <a:r>
              <a:rPr lang="en-GB" sz="1100" b="1" dirty="0">
                <a:effectLst/>
                <a:latin typeface="+mn-lt"/>
                <a:ea typeface="Times New Roman" panose="02020603050405020304" pitchFamily="18" charset="0"/>
              </a:rPr>
              <a:t>Describe</a:t>
            </a:r>
            <a:r>
              <a:rPr lang="en-GB" sz="1100" dirty="0">
                <a:effectLst/>
                <a:latin typeface="+mn-lt"/>
                <a:ea typeface="Times New Roman" panose="02020603050405020304" pitchFamily="18" charset="0"/>
              </a:rPr>
              <a:t> the role of front-line policing in identifying vulnerabilities in a counter-terrorism context and taking appropriate action for safeguarding</a:t>
            </a:r>
          </a:p>
          <a:p>
            <a:pPr marL="342900" lvl="0" indent="-342900">
              <a:buFont typeface="+mj-lt"/>
              <a:buAutoNum type="arabicPeriod"/>
            </a:pPr>
            <a:r>
              <a:rPr lang="en-GB" sz="1100" b="1" dirty="0">
                <a:effectLst/>
                <a:latin typeface="+mn-lt"/>
                <a:ea typeface="Times New Roman" panose="02020603050405020304" pitchFamily="18" charset="0"/>
              </a:rPr>
              <a:t>Identify </a:t>
            </a:r>
            <a:r>
              <a:rPr lang="en-GB" sz="1100" dirty="0">
                <a:effectLst/>
                <a:latin typeface="+mn-lt"/>
                <a:ea typeface="Times New Roman" panose="02020603050405020304" pitchFamily="18" charset="0"/>
              </a:rPr>
              <a:t>appropriate actions to maintain vigilance &amp; personal safety</a:t>
            </a:r>
          </a:p>
          <a:p>
            <a:pPr marL="342900" lvl="0" indent="-342900">
              <a:buFont typeface="+mj-lt"/>
              <a:buAutoNum type="arabicPeriod"/>
            </a:pPr>
            <a:endParaRPr lang="en-GB" sz="1100" dirty="0">
              <a:effectLst/>
              <a:latin typeface="+mn-lt"/>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100" b="1" dirty="0">
                <a:effectLst/>
                <a:latin typeface="+mn-lt"/>
                <a:ea typeface="Times New Roman" panose="02020603050405020304" pitchFamily="18" charset="0"/>
              </a:rPr>
              <a:t>NB. </a:t>
            </a:r>
            <a:r>
              <a:rPr lang="en-GB" sz="1100" i="1" dirty="0">
                <a:effectLst/>
                <a:latin typeface="+mn-lt"/>
                <a:ea typeface="Times New Roman" panose="02020603050405020304" pitchFamily="18" charset="0"/>
              </a:rPr>
              <a:t>Knowledge Check – Counter Terrorism Year 1, V1</a:t>
            </a:r>
            <a:r>
              <a:rPr lang="en-GB" sz="1100" b="1" dirty="0">
                <a:effectLst/>
                <a:latin typeface="+mn-lt"/>
                <a:ea typeface="Times New Roman" panose="02020603050405020304" pitchFamily="18" charset="0"/>
              </a:rPr>
              <a:t> to be used to consolidate learning</a:t>
            </a:r>
            <a:br>
              <a:rPr lang="en-GB" sz="1100" b="1" dirty="0">
                <a:effectLst/>
                <a:latin typeface="+mn-lt"/>
                <a:ea typeface="Times New Roman" panose="02020603050405020304" pitchFamily="18" charset="0"/>
              </a:rPr>
            </a:br>
            <a:br>
              <a:rPr lang="en-GB" sz="1100" b="1" dirty="0">
                <a:effectLst/>
                <a:latin typeface="+mn-lt"/>
                <a:ea typeface="Times New Roman" panose="02020603050405020304" pitchFamily="18" charset="0"/>
              </a:rPr>
            </a:br>
            <a:r>
              <a:rPr lang="en-GB" sz="1100" b="1" dirty="0">
                <a:effectLst/>
                <a:latin typeface="+mn-lt"/>
                <a:ea typeface="Times New Roman" panose="02020603050405020304" pitchFamily="18" charset="0"/>
              </a:rPr>
              <a:t>Handouts:</a:t>
            </a:r>
            <a:br>
              <a:rPr lang="en-GB" sz="1100" b="1" dirty="0">
                <a:effectLst/>
                <a:latin typeface="+mn-lt"/>
                <a:ea typeface="Times New Roman" panose="02020603050405020304" pitchFamily="18" charset="0"/>
              </a:rPr>
            </a:br>
            <a:r>
              <a:rPr lang="en-GB" sz="1100" b="1" dirty="0">
                <a:effectLst/>
                <a:latin typeface="+mn-lt"/>
                <a:ea typeface="Times New Roman" panose="02020603050405020304" pitchFamily="18" charset="0"/>
              </a:rPr>
              <a:t>HO</a:t>
            </a:r>
            <a:r>
              <a:rPr lang="en-GB" sz="1100" dirty="0">
                <a:effectLst/>
                <a:latin typeface="+mn-lt"/>
                <a:ea typeface="Times New Roman" panose="02020603050405020304" pitchFamily="18" charset="0"/>
              </a:rPr>
              <a:t> - Contest 2018 – V1</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100" b="1" dirty="0">
                <a:effectLst/>
                <a:latin typeface="+mn-lt"/>
                <a:ea typeface="Times New Roman" panose="02020603050405020304" pitchFamily="18" charset="0"/>
              </a:rPr>
              <a:t>HO -</a:t>
            </a:r>
            <a:r>
              <a:rPr lang="en-GB" sz="1100" dirty="0">
                <a:effectLst/>
                <a:latin typeface="+mn-lt"/>
                <a:ea typeface="Times New Roman" panose="02020603050405020304" pitchFamily="18" charset="0"/>
              </a:rPr>
              <a:t> PREVENT Referral Stat Bulletin 2017  - V1</a:t>
            </a:r>
          </a:p>
          <a:p>
            <a:pPr marL="0" lvl="0" indent="0">
              <a:buFont typeface="+mj-lt"/>
              <a:buNone/>
            </a:pPr>
            <a:r>
              <a:rPr lang="en-GB" sz="1100" b="1" dirty="0">
                <a:effectLst/>
                <a:latin typeface="+mn-lt"/>
                <a:ea typeface="Times New Roman" panose="02020603050405020304" pitchFamily="18" charset="0"/>
              </a:rPr>
              <a:t>HO</a:t>
            </a:r>
            <a:r>
              <a:rPr lang="en-GB" sz="1100" dirty="0">
                <a:effectLst/>
                <a:latin typeface="+mn-lt"/>
                <a:ea typeface="Times New Roman" panose="02020603050405020304" pitchFamily="18" charset="0"/>
              </a:rPr>
              <a:t> - CT Threshold Matrix - V1</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HO</a:t>
            </a:r>
            <a:r>
              <a:rPr lang="en-GB" sz="1100" dirty="0">
                <a:effectLst/>
                <a:latin typeface="+mn-lt"/>
                <a:ea typeface="Times New Roman" panose="02020603050405020304" pitchFamily="18" charset="0"/>
              </a:rPr>
              <a:t> - CT Threshold Matrix Definitions - V1</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HO</a:t>
            </a:r>
            <a:r>
              <a:rPr lang="en-GB" sz="1100" dirty="0">
                <a:effectLst/>
                <a:latin typeface="+mn-lt"/>
                <a:ea typeface="Times New Roman" panose="02020603050405020304" pitchFamily="18" charset="0"/>
              </a:rPr>
              <a:t> - STAY SAFE Aide-Memoire - V1</a:t>
            </a:r>
          </a:p>
          <a:p>
            <a:pPr marL="0" lvl="0" indent="0">
              <a:buFont typeface="+mj-lt"/>
              <a:buNone/>
            </a:pPr>
            <a:endParaRPr lang="en-GB" sz="1100" dirty="0">
              <a:effectLst/>
              <a:latin typeface="+mn-lt"/>
            </a:endParaRPr>
          </a:p>
          <a:p>
            <a:pPr eaLnBrk="1" hangingPunct="1">
              <a:lnSpc>
                <a:spcPct val="150000"/>
              </a:lnSpc>
              <a:spcBef>
                <a:spcPct val="0"/>
              </a:spcBef>
            </a:pPr>
            <a:r>
              <a:rPr lang="en-GB" sz="1100" b="1" dirty="0">
                <a:effectLst/>
                <a:latin typeface="+mn-lt"/>
              </a:rPr>
              <a:t>Videos</a:t>
            </a:r>
            <a:br>
              <a:rPr lang="en-GB" sz="1100" b="0" dirty="0">
                <a:effectLst/>
                <a:latin typeface="+mn-lt"/>
              </a:rPr>
            </a:br>
            <a:r>
              <a:rPr lang="en-GB" sz="1100" b="1" dirty="0">
                <a:effectLst/>
                <a:latin typeface="+mn-lt"/>
              </a:rPr>
              <a:t>Slide 11</a:t>
            </a:r>
            <a:r>
              <a:rPr lang="en-GB" sz="1100" b="0" dirty="0">
                <a:effectLst/>
                <a:latin typeface="+mn-lt"/>
              </a:rPr>
              <a:t> has two videos available:</a:t>
            </a:r>
            <a:br>
              <a:rPr lang="en-GB" sz="1100" b="0" dirty="0">
                <a:effectLst/>
                <a:latin typeface="+mn-lt"/>
              </a:rPr>
            </a:br>
            <a:r>
              <a:rPr lang="en-GB" altLang="en-US" sz="1100" dirty="0">
                <a:solidFill>
                  <a:srgbClr val="2D2D8A"/>
                </a:solidFill>
                <a:latin typeface="+mn-lt"/>
                <a:hlinkClick r:id="rId3" action="ppaction://hlinkfile"/>
              </a:rPr>
              <a:t>Work with those at risk</a:t>
            </a:r>
            <a:r>
              <a:rPr lang="en-GB" altLang="en-US" sz="1100" dirty="0">
                <a:solidFill>
                  <a:srgbClr val="2D2D8A"/>
                </a:solidFill>
                <a:latin typeface="+mn-lt"/>
              </a:rPr>
              <a:t> (Push &amp; Pull)</a:t>
            </a:r>
          </a:p>
          <a:p>
            <a:pPr eaLnBrk="1" hangingPunct="1">
              <a:lnSpc>
                <a:spcPct val="150000"/>
              </a:lnSpc>
              <a:spcBef>
                <a:spcPct val="0"/>
              </a:spcBef>
            </a:pPr>
            <a:r>
              <a:rPr lang="en-GB" altLang="en-US" sz="1100" dirty="0">
                <a:solidFill>
                  <a:srgbClr val="2D2D8A"/>
                </a:solidFill>
                <a:latin typeface="+mn-lt"/>
                <a:hlinkClick r:id="rId4" action="ppaction://hlinkfile"/>
              </a:rPr>
              <a:t>Channel Panel</a:t>
            </a:r>
            <a:r>
              <a:rPr lang="en-GB" altLang="en-US" sz="1100" dirty="0">
                <a:solidFill>
                  <a:srgbClr val="2D2D8A"/>
                </a:solidFill>
                <a:latin typeface="+mn-lt"/>
              </a:rPr>
              <a:t> (Channel)</a:t>
            </a:r>
            <a:br>
              <a:rPr lang="en-GB" altLang="en-US" sz="1100" dirty="0">
                <a:solidFill>
                  <a:srgbClr val="2D2D8A"/>
                </a:solidFill>
                <a:latin typeface="+mn-lt"/>
              </a:rPr>
            </a:br>
            <a:r>
              <a:rPr lang="en-GB" altLang="en-US" sz="1100" dirty="0">
                <a:solidFill>
                  <a:srgbClr val="2D2D8A"/>
                </a:solidFill>
                <a:latin typeface="+mn-lt"/>
              </a:rPr>
              <a:t>These can be found in the All Wales PEQF Drive</a:t>
            </a:r>
          </a:p>
          <a:p>
            <a:pPr marL="0" lvl="0" indent="0">
              <a:buFont typeface="+mj-lt"/>
              <a:buNone/>
            </a:pPr>
            <a:r>
              <a:rPr lang="en-GB" sz="1100" b="1" dirty="0">
                <a:effectLst/>
                <a:latin typeface="+mn-lt"/>
              </a:rPr>
              <a:t>Slide 30 &amp; 33</a:t>
            </a:r>
            <a:r>
              <a:rPr lang="en-GB" sz="1100" b="0" dirty="0">
                <a:effectLst/>
                <a:latin typeface="+mn-lt"/>
              </a:rPr>
              <a:t> have embedded videos</a:t>
            </a:r>
            <a:br>
              <a:rPr lang="en-GB" sz="1100" b="0" dirty="0">
                <a:effectLst/>
                <a:latin typeface="+mn-lt"/>
              </a:rPr>
            </a:br>
            <a:r>
              <a:rPr lang="en-GB" sz="1100" b="1" dirty="0">
                <a:effectLst/>
                <a:latin typeface="+mn-lt"/>
              </a:rPr>
              <a:t>Slide 57</a:t>
            </a:r>
            <a:r>
              <a:rPr lang="en-GB" sz="1100" b="0" dirty="0">
                <a:effectLst/>
                <a:latin typeface="+mn-lt"/>
              </a:rPr>
              <a:t> you tube linked video</a:t>
            </a:r>
          </a:p>
          <a:p>
            <a:r>
              <a:rPr lang="en-GB" sz="1800" i="1"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DD74B0-6C33-40BC-A342-495A2C0BE41F}" type="slidenum">
              <a:rPr lang="en-GB" smtClean="0"/>
              <a:t>1</a:t>
            </a:fld>
            <a:endParaRPr lang="en-GB"/>
          </a:p>
        </p:txBody>
      </p:sp>
    </p:spTree>
    <p:extLst>
      <p:ext uri="{BB962C8B-B14F-4D97-AF65-F5344CB8AC3E}">
        <p14:creationId xmlns:p14="http://schemas.microsoft.com/office/powerpoint/2010/main" val="2668489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rgbClr val="FF0000"/>
                </a:solidFill>
                <a:effectLst/>
                <a:latin typeface="+mn-lt"/>
                <a:ea typeface="Times New Roman" panose="02020603050405020304" pitchFamily="18" charset="0"/>
              </a:rPr>
              <a:t>QTS</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Q. What is Counter Terrorism?</a:t>
            </a:r>
            <a:r>
              <a:rPr lang="en-GB" sz="1100" dirty="0">
                <a:effectLst/>
                <a:latin typeface="+mn-lt"/>
                <a:ea typeface="Times New Roman" panose="02020603050405020304" pitchFamily="18" charset="0"/>
              </a:rPr>
              <a:t> (Plenary discussion) </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A.</a:t>
            </a:r>
            <a:r>
              <a:rPr lang="en-GB" sz="1100" dirty="0">
                <a:effectLst/>
                <a:latin typeface="+mn-lt"/>
                <a:ea typeface="Times New Roman" panose="02020603050405020304" pitchFamily="18" charset="0"/>
              </a:rPr>
              <a:t> </a:t>
            </a:r>
            <a:r>
              <a:rPr lang="en-GB" sz="1100" dirty="0">
                <a:solidFill>
                  <a:srgbClr val="444444"/>
                </a:solidFill>
                <a:effectLst/>
                <a:latin typeface="+mn-lt"/>
                <a:ea typeface="Times New Roman" panose="02020603050405020304" pitchFamily="18" charset="0"/>
              </a:rPr>
              <a:t>Tactics, techniques, and strategy that Government, Military, Law Enforcement, Business, and Intelligence agencies use to combat or prevent terrorism</a:t>
            </a:r>
            <a:r>
              <a:rPr lang="en-GB" sz="1100" dirty="0">
                <a:effectLst/>
                <a:latin typeface="+mn-lt"/>
                <a:ea typeface="Times New Roman" panose="02020603050405020304" pitchFamily="18" charset="0"/>
              </a:rPr>
              <a:t>.</a:t>
            </a:r>
          </a:p>
          <a:p>
            <a:r>
              <a:rPr lang="en-GB" sz="1100" dirty="0">
                <a:effectLst/>
                <a:latin typeface="+mn-lt"/>
                <a:ea typeface="Times New Roman" panose="02020603050405020304" pitchFamily="18" charset="0"/>
              </a:rPr>
              <a:t> </a:t>
            </a:r>
          </a:p>
          <a:p>
            <a:r>
              <a:rPr lang="en-GB" sz="1100" b="1" dirty="0">
                <a:solidFill>
                  <a:srgbClr val="FF0000"/>
                </a:solidFill>
                <a:effectLst/>
                <a:latin typeface="+mn-lt"/>
                <a:ea typeface="Times New Roman" panose="02020603050405020304" pitchFamily="18" charset="0"/>
              </a:rPr>
              <a:t>QTS</a:t>
            </a:r>
            <a:endParaRPr lang="en-GB" sz="1100" dirty="0">
              <a:effectLst/>
              <a:latin typeface="+mn-lt"/>
              <a:ea typeface="Times New Roman" panose="02020603050405020304" pitchFamily="18" charset="0"/>
            </a:endParaRPr>
          </a:p>
          <a:p>
            <a:r>
              <a:rPr lang="en-GB" sz="1100" b="1" dirty="0">
                <a:effectLst/>
                <a:latin typeface="+mn-lt"/>
                <a:ea typeface="Times New Roman" panose="02020603050405020304" pitchFamily="18" charset="0"/>
              </a:rPr>
              <a:t>Q. What is the CONTEST Strategy?</a:t>
            </a:r>
            <a:endParaRPr lang="en-GB" sz="1100" dirty="0">
              <a:effectLst/>
              <a:latin typeface="+mn-lt"/>
              <a:ea typeface="Times New Roman" panose="02020603050405020304" pitchFamily="18" charset="0"/>
            </a:endParaRPr>
          </a:p>
          <a:p>
            <a:pPr eaLnBrk="1" hangingPunct="1">
              <a:spcBef>
                <a:spcPct val="0"/>
              </a:spcBef>
            </a:pPr>
            <a:r>
              <a:rPr lang="en-US" altLang="en-US" sz="1100" dirty="0">
                <a:solidFill>
                  <a:schemeClr val="tx1"/>
                </a:solidFill>
                <a:latin typeface="+mn-lt"/>
              </a:rPr>
              <a:t>The National Government Strategy to deal with Terrorism is called CONTEST.  The aim of CONTEST is to reduce the risk to the UK and its interests overseas from terrorism.  If you use a search engine and type in CONTEST you will be able to view the government strategy in detail.  This is via a hyperlink to the document itself. </a:t>
            </a:r>
            <a:br>
              <a:rPr lang="en-US" altLang="en-US" sz="1100" dirty="0">
                <a:solidFill>
                  <a:schemeClr val="tx1"/>
                </a:solidFill>
                <a:latin typeface="+mn-lt"/>
              </a:rPr>
            </a:br>
            <a:br>
              <a:rPr lang="en-US" altLang="en-US" sz="1100" dirty="0">
                <a:solidFill>
                  <a:schemeClr val="tx1"/>
                </a:solidFill>
                <a:latin typeface="+mn-lt"/>
              </a:rPr>
            </a:br>
            <a:endParaRPr lang="en-US" altLang="en-US" sz="1100" dirty="0">
              <a:solidFill>
                <a:schemeClr val="tx1"/>
              </a:solidFill>
              <a:latin typeface="+mn-lt"/>
            </a:endParaRPr>
          </a:p>
          <a:p>
            <a:pPr eaLnBrk="1" hangingPunct="1">
              <a:spcBef>
                <a:spcPct val="0"/>
              </a:spcBef>
            </a:pPr>
            <a:r>
              <a:rPr lang="en-US" altLang="en-US" sz="1100" u="sng" dirty="0">
                <a:solidFill>
                  <a:schemeClr val="tx1"/>
                </a:solidFill>
                <a:latin typeface="+mn-lt"/>
              </a:rPr>
              <a:t>(https://assets.publishing.service.gov.uk/government/uploads/system/uploads/attachment_data/file/716907/140618_CCS207_CCS0218929798-1_CONTEST_3.0_WEB.pdf)</a:t>
            </a:r>
          </a:p>
          <a:p>
            <a:pPr>
              <a:spcBef>
                <a:spcPct val="0"/>
              </a:spcBef>
            </a:pPr>
            <a:br>
              <a:rPr lang="en-GB" altLang="en-US" sz="1100" dirty="0">
                <a:solidFill>
                  <a:schemeClr val="tx1"/>
                </a:solidFill>
                <a:latin typeface="+mn-lt"/>
              </a:rPr>
            </a:br>
            <a:r>
              <a:rPr lang="en-US" altLang="en-US" sz="1100" dirty="0">
                <a:solidFill>
                  <a:schemeClr val="tx1"/>
                </a:solidFill>
                <a:latin typeface="+mn-lt"/>
              </a:rPr>
              <a:t>Essentially the CONTEST document is made up of 4 P’s. </a:t>
            </a:r>
            <a:r>
              <a:rPr lang="en-US" altLang="en-US" sz="1100" u="sng" dirty="0">
                <a:solidFill>
                  <a:schemeClr val="tx1"/>
                </a:solidFill>
                <a:latin typeface="+mn-lt"/>
              </a:rPr>
              <a:t>Do not discuss this into much detail as this will be covered in next slide.</a:t>
            </a:r>
          </a:p>
          <a:p>
            <a:pPr marL="185766" indent="-185766">
              <a:spcBef>
                <a:spcPct val="0"/>
              </a:spcBef>
              <a:buFont typeface="Arial" panose="020B0604020202020204" pitchFamily="34" charset="0"/>
              <a:buChar char="•"/>
            </a:pPr>
            <a:endParaRPr lang="en-US" altLang="en-US" sz="1100" b="1" dirty="0">
              <a:solidFill>
                <a:schemeClr val="tx1"/>
              </a:solidFill>
              <a:latin typeface="+mn-lt"/>
            </a:endParaRPr>
          </a:p>
          <a:p>
            <a:pPr marL="185766" indent="-185766">
              <a:spcBef>
                <a:spcPct val="0"/>
              </a:spcBef>
              <a:buFont typeface="Arial" panose="020B0604020202020204" pitchFamily="34" charset="0"/>
              <a:buChar char="•"/>
            </a:pPr>
            <a:r>
              <a:rPr lang="en-US" altLang="en-US" sz="1100" b="1" dirty="0">
                <a:solidFill>
                  <a:schemeClr val="tx1"/>
                </a:solidFill>
                <a:latin typeface="+mn-lt"/>
              </a:rPr>
              <a:t>Pursue</a:t>
            </a:r>
            <a:r>
              <a:rPr lang="en-US" altLang="en-US" sz="1100" dirty="0">
                <a:solidFill>
                  <a:schemeClr val="tx1"/>
                </a:solidFill>
                <a:latin typeface="+mn-lt"/>
              </a:rPr>
              <a:t> focuses on the investigation/prosecution side - evidence gathering. Example – just think about all the terrorists which have been in the media over the last 12 months)  </a:t>
            </a:r>
          </a:p>
          <a:p>
            <a:pPr marL="185766" indent="-185766">
              <a:spcBef>
                <a:spcPct val="0"/>
              </a:spcBef>
              <a:buFont typeface="Arial" panose="020B0604020202020204" pitchFamily="34" charset="0"/>
              <a:buChar char="•"/>
            </a:pPr>
            <a:r>
              <a:rPr lang="en-US" altLang="en-US" sz="1100" b="1" dirty="0">
                <a:solidFill>
                  <a:schemeClr val="tx1"/>
                </a:solidFill>
                <a:latin typeface="+mn-lt"/>
              </a:rPr>
              <a:t>Protect</a:t>
            </a:r>
            <a:r>
              <a:rPr lang="en-US" altLang="en-US" sz="1100" dirty="0">
                <a:solidFill>
                  <a:schemeClr val="tx1"/>
                </a:solidFill>
                <a:latin typeface="+mn-lt"/>
              </a:rPr>
              <a:t> looks at crowded buildings / iconic places in relation to building / personal security. (Example – Airports no longer allow pick up/drop off immediately outside terminal.  Glasgow airport attack 2008)  </a:t>
            </a:r>
          </a:p>
          <a:p>
            <a:pPr marL="185766" indent="-185766">
              <a:spcBef>
                <a:spcPct val="0"/>
              </a:spcBef>
              <a:buFont typeface="Arial" panose="020B0604020202020204" pitchFamily="34" charset="0"/>
              <a:buChar char="•"/>
            </a:pPr>
            <a:r>
              <a:rPr lang="en-US" altLang="en-US" sz="1100" b="1" dirty="0">
                <a:solidFill>
                  <a:schemeClr val="tx1"/>
                </a:solidFill>
                <a:latin typeface="+mn-lt"/>
              </a:rPr>
              <a:t>Prepare</a:t>
            </a:r>
            <a:r>
              <a:rPr lang="en-US" altLang="en-US" sz="1100" dirty="0">
                <a:solidFill>
                  <a:schemeClr val="tx1"/>
                </a:solidFill>
                <a:latin typeface="+mn-lt"/>
              </a:rPr>
              <a:t> is all about testing and exercising both internally and externally with the public. (Example – Trafford Shopping Centre Manchester, testing of an active shooter and the police/military response.) </a:t>
            </a:r>
          </a:p>
          <a:p>
            <a:pPr marL="185766" indent="-185766">
              <a:spcBef>
                <a:spcPct val="0"/>
              </a:spcBef>
              <a:buFont typeface="Arial" panose="020B0604020202020204" pitchFamily="34" charset="0"/>
              <a:buChar char="•"/>
            </a:pPr>
            <a:r>
              <a:rPr lang="en-US" altLang="en-US" sz="1100" b="1" dirty="0">
                <a:solidFill>
                  <a:schemeClr val="tx1"/>
                </a:solidFill>
                <a:latin typeface="+mn-lt"/>
              </a:rPr>
              <a:t>Prevent</a:t>
            </a:r>
            <a:r>
              <a:rPr lang="en-US" altLang="en-US" sz="1100" dirty="0">
                <a:solidFill>
                  <a:schemeClr val="tx1"/>
                </a:solidFill>
                <a:latin typeface="+mn-lt"/>
              </a:rPr>
              <a:t> with its main purpose to stop people from becoming terrorists or supporting terrorism.  This will be covered in more detail throughout this presentation.</a:t>
            </a:r>
          </a:p>
          <a:p>
            <a:pPr marL="185766" indent="-185766">
              <a:spcBef>
                <a:spcPct val="0"/>
              </a:spcBef>
              <a:buFont typeface="Arial" panose="020B0604020202020204" pitchFamily="34" charset="0"/>
              <a:buChar char="•"/>
            </a:pPr>
            <a:endParaRPr lang="en-US" altLang="en-US" sz="1100" dirty="0">
              <a:solidFill>
                <a:schemeClr val="tx1"/>
              </a:solidFill>
              <a:latin typeface="+mn-lt"/>
            </a:endParaRPr>
          </a:p>
          <a:p>
            <a:pPr>
              <a:spcBef>
                <a:spcPct val="0"/>
              </a:spcBef>
            </a:pPr>
            <a:r>
              <a:rPr lang="en-US" altLang="en-US" sz="1100" dirty="0">
                <a:solidFill>
                  <a:schemeClr val="tx1"/>
                </a:solidFill>
                <a:latin typeface="+mn-lt"/>
              </a:rPr>
              <a:t>We will look into PREVENT at the end of this section in much more detail as Police have a huge role in this section. We need to </a:t>
            </a:r>
            <a:r>
              <a:rPr lang="en-GB" altLang="en-US" sz="1100" dirty="0">
                <a:solidFill>
                  <a:schemeClr val="tx1"/>
                </a:solidFill>
                <a:latin typeface="+mn-lt"/>
              </a:rPr>
              <a:t>understand our role as front-line officers, so that we can identify vulnerabilities in a counter-terrorism context and take appropriate action for safeguarding.</a:t>
            </a:r>
          </a:p>
          <a:p>
            <a:pPr>
              <a:spcBef>
                <a:spcPct val="0"/>
              </a:spcBef>
            </a:pPr>
            <a:endParaRPr lang="en-GB" altLang="en-US" sz="1100" dirty="0">
              <a:solidFill>
                <a:schemeClr val="tx1"/>
              </a:solidFill>
              <a:latin typeface="+mn-lt"/>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GB" sz="1100" b="1" dirty="0">
                <a:effectLst/>
                <a:latin typeface="+mn-lt"/>
                <a:ea typeface="Times New Roman" panose="02020603050405020304" pitchFamily="18" charset="0"/>
              </a:rPr>
              <a:t>HO</a:t>
            </a:r>
            <a:r>
              <a:rPr lang="en-GB" sz="1100" dirty="0">
                <a:effectLst/>
                <a:latin typeface="+mn-lt"/>
                <a:ea typeface="Times New Roman" panose="02020603050405020304" pitchFamily="18" charset="0"/>
              </a:rPr>
              <a:t> - Contest 2018 – V1</a:t>
            </a:r>
          </a:p>
        </p:txBody>
      </p:sp>
      <p:sp>
        <p:nvSpPr>
          <p:cNvPr id="4" name="Slide Number Placeholder 3"/>
          <p:cNvSpPr>
            <a:spLocks noGrp="1"/>
          </p:cNvSpPr>
          <p:nvPr>
            <p:ph type="sldNum" sz="quarter" idx="5"/>
          </p:nvPr>
        </p:nvSpPr>
        <p:spPr/>
        <p:txBody>
          <a:bodyPr/>
          <a:lstStyle/>
          <a:p>
            <a:fld id="{4DDD74B0-6C33-40BC-A342-495A2C0BE41F}" type="slidenum">
              <a:rPr lang="en-GB" smtClean="0"/>
              <a:t>2</a:t>
            </a:fld>
            <a:endParaRPr lang="en-GB"/>
          </a:p>
        </p:txBody>
      </p:sp>
    </p:spTree>
    <p:extLst>
      <p:ext uri="{BB962C8B-B14F-4D97-AF65-F5344CB8AC3E}">
        <p14:creationId xmlns:p14="http://schemas.microsoft.com/office/powerpoint/2010/main" val="3959615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100" b="1" dirty="0">
                <a:effectLst/>
                <a:latin typeface="+mn-lt"/>
                <a:ea typeface="Times New Roman" panose="02020603050405020304" pitchFamily="18" charset="0"/>
                <a:cs typeface="Arial" panose="020B0604020202020204" pitchFamily="34" charset="0"/>
              </a:rPr>
              <a:t>QTS.</a:t>
            </a:r>
            <a:br>
              <a:rPr lang="en-GB" sz="1100" b="1" dirty="0">
                <a:effectLst/>
                <a:latin typeface="+mn-lt"/>
                <a:ea typeface="Times New Roman" panose="02020603050405020304" pitchFamily="18" charset="0"/>
                <a:cs typeface="Arial" panose="020B0604020202020204" pitchFamily="34" charset="0"/>
              </a:rPr>
            </a:br>
            <a:r>
              <a:rPr lang="en-GB" sz="1100" b="1" dirty="0">
                <a:effectLst/>
                <a:latin typeface="+mn-lt"/>
                <a:ea typeface="Times New Roman" panose="02020603050405020304" pitchFamily="18" charset="0"/>
                <a:cs typeface="Arial" panose="020B0604020202020204" pitchFamily="34" charset="0"/>
              </a:rPr>
              <a:t>Q. Trainer to ask students what each one is and ask for a brief example of how each section works. </a:t>
            </a:r>
          </a:p>
          <a:p>
            <a:pPr eaLnBrk="1" hangingPunct="1">
              <a:spcBef>
                <a:spcPct val="0"/>
              </a:spcBef>
            </a:pPr>
            <a:endParaRPr lang="en-GB" altLang="en-US" sz="1100" dirty="0">
              <a:solidFill>
                <a:schemeClr val="tx1"/>
              </a:solidFill>
              <a:latin typeface="+mn-lt"/>
            </a:endParaRPr>
          </a:p>
          <a:p>
            <a:pPr eaLnBrk="1" hangingPunct="1">
              <a:spcBef>
                <a:spcPct val="0"/>
              </a:spcBef>
            </a:pPr>
            <a:r>
              <a:rPr lang="en-GB" altLang="en-US" sz="1100" dirty="0">
                <a:solidFill>
                  <a:schemeClr val="tx1"/>
                </a:solidFill>
                <a:latin typeface="+mn-lt"/>
              </a:rPr>
              <a:t>Trainer to give examples of how Protect, Prepare, Prevent and Pursue have become implemented….</a:t>
            </a:r>
          </a:p>
          <a:p>
            <a:pPr eaLnBrk="1" hangingPunct="1">
              <a:spcBef>
                <a:spcPct val="0"/>
              </a:spcBef>
            </a:pPr>
            <a:endParaRPr lang="en-GB" altLang="en-US" sz="1100" b="1" dirty="0">
              <a:solidFill>
                <a:schemeClr val="tx1"/>
              </a:solidFill>
              <a:latin typeface="+mn-lt"/>
            </a:endParaRPr>
          </a:p>
          <a:p>
            <a:pPr eaLnBrk="1" hangingPunct="1">
              <a:spcBef>
                <a:spcPct val="0"/>
              </a:spcBef>
            </a:pPr>
            <a:r>
              <a:rPr lang="en-GB" altLang="en-US" sz="1100" b="1" dirty="0">
                <a:solidFill>
                  <a:schemeClr val="tx1"/>
                </a:solidFill>
                <a:latin typeface="+mn-lt"/>
              </a:rPr>
              <a:t>Protect </a:t>
            </a:r>
            <a:r>
              <a:rPr lang="en-GB" altLang="en-US" sz="1100" dirty="0">
                <a:solidFill>
                  <a:schemeClr val="tx1"/>
                </a:solidFill>
                <a:latin typeface="+mn-lt"/>
              </a:rPr>
              <a:t>– e.g. Bollards fitted on Westminster Bridge in June 2017 just 24 hours after a terrorist attack to protect the public.</a:t>
            </a:r>
          </a:p>
          <a:p>
            <a:pPr eaLnBrk="1" hangingPunct="1">
              <a:spcBef>
                <a:spcPct val="0"/>
              </a:spcBef>
            </a:pPr>
            <a:r>
              <a:rPr lang="en-GB" altLang="en-US" sz="1100" i="1" u="sng" dirty="0">
                <a:solidFill>
                  <a:schemeClr val="tx1"/>
                </a:solidFill>
                <a:latin typeface="+mn-lt"/>
              </a:rPr>
              <a:t>https://www.bbc.co.uk/news/uk-england-london-40165169</a:t>
            </a:r>
            <a:br>
              <a:rPr lang="en-GB" altLang="en-US" sz="1100" i="1" u="sng" dirty="0">
                <a:solidFill>
                  <a:schemeClr val="tx1"/>
                </a:solidFill>
                <a:latin typeface="+mn-lt"/>
              </a:rPr>
            </a:br>
            <a:endParaRPr lang="en-GB" altLang="en-US" sz="1100" i="1" u="sng" dirty="0">
              <a:solidFill>
                <a:schemeClr val="tx1"/>
              </a:solidFill>
              <a:latin typeface="+mn-lt"/>
            </a:endParaRPr>
          </a:p>
          <a:p>
            <a:pPr eaLnBrk="1" hangingPunct="1">
              <a:spcBef>
                <a:spcPct val="0"/>
              </a:spcBef>
            </a:pPr>
            <a:r>
              <a:rPr lang="en-US" altLang="en-US" sz="1100" dirty="0">
                <a:latin typeface="+mn-lt"/>
              </a:rPr>
              <a:t>Example:– Airports no longer allow pick up / drop off immediately outside terminal. For example  Glasgow airport attack 2008</a:t>
            </a:r>
            <a:br>
              <a:rPr lang="en-GB" altLang="en-US" sz="1100" i="1" u="sng" dirty="0">
                <a:solidFill>
                  <a:schemeClr val="tx1"/>
                </a:solidFill>
                <a:latin typeface="+mn-lt"/>
              </a:rPr>
            </a:br>
            <a:endParaRPr lang="en-GB" altLang="en-US" sz="1100" i="1" u="sng" dirty="0">
              <a:solidFill>
                <a:schemeClr val="tx1"/>
              </a:solidFill>
              <a:latin typeface="+mn-lt"/>
            </a:endParaRPr>
          </a:p>
          <a:p>
            <a:pPr eaLnBrk="1" hangingPunct="1">
              <a:spcBef>
                <a:spcPct val="0"/>
              </a:spcBef>
            </a:pPr>
            <a:r>
              <a:rPr lang="en-GB" altLang="en-US" sz="1100" b="1" dirty="0">
                <a:solidFill>
                  <a:schemeClr val="tx1"/>
                </a:solidFill>
                <a:latin typeface="+mn-lt"/>
              </a:rPr>
              <a:t>Prepare </a:t>
            </a:r>
            <a:r>
              <a:rPr lang="en-GB" altLang="en-US" sz="1100" dirty="0">
                <a:solidFill>
                  <a:schemeClr val="tx1"/>
                </a:solidFill>
                <a:latin typeface="+mn-lt"/>
              </a:rPr>
              <a:t>– e.g. Training exercises to allow business to check their response plans</a:t>
            </a:r>
          </a:p>
          <a:p>
            <a:pPr eaLnBrk="1" hangingPunct="1">
              <a:spcBef>
                <a:spcPct val="0"/>
              </a:spcBef>
            </a:pPr>
            <a:r>
              <a:rPr lang="en-GB" altLang="en-US" sz="1100" u="sng" dirty="0">
                <a:solidFill>
                  <a:schemeClr val="tx1"/>
                </a:solidFill>
                <a:latin typeface="+mn-lt"/>
              </a:rPr>
              <a:t>https://www.manchestereveningnews.co.uk/news/greater-manchester-news/mock-terror-training-exercise-manchester-16145963</a:t>
            </a:r>
            <a:br>
              <a:rPr lang="en-GB" altLang="en-US" sz="1100" u="sng" dirty="0">
                <a:solidFill>
                  <a:schemeClr val="tx1"/>
                </a:solidFill>
                <a:latin typeface="+mn-lt"/>
              </a:rPr>
            </a:br>
            <a:br>
              <a:rPr lang="en-GB" altLang="en-US" sz="1100" u="sng" dirty="0">
                <a:solidFill>
                  <a:schemeClr val="tx1"/>
                </a:solidFill>
                <a:latin typeface="+mn-lt"/>
              </a:rPr>
            </a:br>
            <a:r>
              <a:rPr lang="en-US" altLang="en-US" sz="1100" dirty="0">
                <a:latin typeface="+mn-lt"/>
              </a:rPr>
              <a:t>Example: Trafford Shopping Centre Manchester, testing of an active shooter and the police / military response</a:t>
            </a:r>
            <a:endParaRPr lang="en-GB" altLang="en-US" sz="1100" u="sng" dirty="0">
              <a:solidFill>
                <a:schemeClr val="tx1"/>
              </a:solidFill>
              <a:latin typeface="+mn-lt"/>
            </a:endParaRPr>
          </a:p>
          <a:p>
            <a:pPr eaLnBrk="1" hangingPunct="1">
              <a:spcBef>
                <a:spcPct val="0"/>
              </a:spcBef>
            </a:pPr>
            <a:endParaRPr lang="en-GB" altLang="en-US" sz="1100" dirty="0">
              <a:solidFill>
                <a:schemeClr val="tx1"/>
              </a:solidFill>
              <a:latin typeface="+mn-lt"/>
            </a:endParaRPr>
          </a:p>
          <a:p>
            <a:pPr eaLnBrk="1" hangingPunct="1">
              <a:spcBef>
                <a:spcPct val="0"/>
              </a:spcBef>
            </a:pPr>
            <a:r>
              <a:rPr lang="en-GB" altLang="en-US" sz="1100" b="1" dirty="0">
                <a:solidFill>
                  <a:schemeClr val="tx1"/>
                </a:solidFill>
                <a:latin typeface="+mn-lt"/>
              </a:rPr>
              <a:t>Prevent</a:t>
            </a:r>
            <a:r>
              <a:rPr lang="en-GB" altLang="en-US" sz="1100" dirty="0">
                <a:solidFill>
                  <a:schemeClr val="tx1"/>
                </a:solidFill>
                <a:latin typeface="+mn-lt"/>
              </a:rPr>
              <a:t> – e.g. Safeguarding in schools, Community members working with the police</a:t>
            </a:r>
          </a:p>
          <a:p>
            <a:pPr eaLnBrk="1" hangingPunct="1">
              <a:spcBef>
                <a:spcPct val="0"/>
              </a:spcBef>
            </a:pPr>
            <a:r>
              <a:rPr lang="en-GB" altLang="en-US" sz="1100" u="sng" dirty="0">
                <a:solidFill>
                  <a:schemeClr val="tx1"/>
                </a:solidFill>
                <a:latin typeface="+mn-lt"/>
              </a:rPr>
              <a:t>https://www.theguardian.com/world/2015/feb/05/uk-mentors-steer-youth-away-from-radicalisation</a:t>
            </a:r>
          </a:p>
          <a:p>
            <a:pPr eaLnBrk="1" hangingPunct="1">
              <a:spcBef>
                <a:spcPct val="0"/>
              </a:spcBef>
            </a:pPr>
            <a:endParaRPr lang="en-GB" altLang="en-US" sz="1100" b="1" dirty="0">
              <a:solidFill>
                <a:schemeClr val="tx1"/>
              </a:solidFill>
              <a:latin typeface="+mn-lt"/>
            </a:endParaRPr>
          </a:p>
          <a:p>
            <a:pPr eaLnBrk="1" hangingPunct="1">
              <a:spcBef>
                <a:spcPct val="0"/>
              </a:spcBef>
            </a:pPr>
            <a:r>
              <a:rPr lang="en-GB" altLang="en-US" sz="1100" b="1" dirty="0">
                <a:solidFill>
                  <a:schemeClr val="tx1"/>
                </a:solidFill>
                <a:latin typeface="+mn-lt"/>
              </a:rPr>
              <a:t>We will go into this in much more detail in the coming slides.</a:t>
            </a:r>
          </a:p>
          <a:p>
            <a:pPr eaLnBrk="1" hangingPunct="1">
              <a:spcBef>
                <a:spcPct val="0"/>
              </a:spcBef>
            </a:pPr>
            <a:endParaRPr lang="en-GB" altLang="en-US" sz="1100" b="1" dirty="0">
              <a:solidFill>
                <a:schemeClr val="tx1"/>
              </a:solidFill>
              <a:latin typeface="+mn-lt"/>
            </a:endParaRPr>
          </a:p>
          <a:p>
            <a:pPr eaLnBrk="1" hangingPunct="1">
              <a:spcBef>
                <a:spcPct val="0"/>
              </a:spcBef>
            </a:pPr>
            <a:r>
              <a:rPr lang="en-GB" altLang="en-US" sz="1100" b="1" dirty="0">
                <a:solidFill>
                  <a:schemeClr val="tx1"/>
                </a:solidFill>
                <a:latin typeface="+mn-lt"/>
              </a:rPr>
              <a:t>Pursue</a:t>
            </a:r>
            <a:r>
              <a:rPr lang="en-GB" altLang="en-US" sz="1100" dirty="0">
                <a:solidFill>
                  <a:schemeClr val="tx1"/>
                </a:solidFill>
                <a:latin typeface="+mn-lt"/>
              </a:rPr>
              <a:t> – e.g. Arresting Terrorists</a:t>
            </a:r>
          </a:p>
          <a:p>
            <a:pPr eaLnBrk="1" hangingPunct="1">
              <a:spcBef>
                <a:spcPct val="0"/>
              </a:spcBef>
            </a:pPr>
            <a:r>
              <a:rPr lang="en-GB" altLang="en-US" sz="1100" u="sng" dirty="0">
                <a:solidFill>
                  <a:schemeClr val="tx1"/>
                </a:solidFill>
                <a:latin typeface="+mn-lt"/>
              </a:rPr>
              <a:t>https://www.bbc.co.uk/news/uk-england-manchester-51926162</a:t>
            </a:r>
          </a:p>
          <a:p>
            <a:endParaRPr lang="en-GB" sz="1100" dirty="0">
              <a:latin typeface="+mn-lt"/>
            </a:endParaRPr>
          </a:p>
          <a:p>
            <a:r>
              <a:rPr lang="en-GB" sz="1100" dirty="0">
                <a:latin typeface="+mn-lt"/>
              </a:rPr>
              <a:t>Example:</a:t>
            </a:r>
            <a:r>
              <a:rPr lang="en-US" altLang="en-US" sz="1100" dirty="0">
                <a:latin typeface="+mn-lt"/>
              </a:rPr>
              <a:t> just think about all the terrorists which have been in the media over the last few years</a:t>
            </a:r>
            <a:endParaRPr lang="en-GB" sz="1100" dirty="0">
              <a:latin typeface="+mn-lt"/>
            </a:endParaRP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3</a:t>
            </a:fld>
            <a:endParaRPr lang="en-GB"/>
          </a:p>
        </p:txBody>
      </p:sp>
    </p:spTree>
    <p:extLst>
      <p:ext uri="{BB962C8B-B14F-4D97-AF65-F5344CB8AC3E}">
        <p14:creationId xmlns:p14="http://schemas.microsoft.com/office/powerpoint/2010/main" val="2506584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dirty="0"/>
              <a:t>PREVENT, is an important arm of the 4 P’s and one that Front Line Officers have a key role in, in their day to day lives and duties.</a:t>
            </a:r>
          </a:p>
          <a:p>
            <a:endParaRPr lang="en-GB" sz="1100" dirty="0"/>
          </a:p>
          <a:p>
            <a:pPr defTabSz="990752">
              <a:defRPr/>
            </a:pPr>
            <a:r>
              <a:rPr lang="en-US" altLang="en-US" sz="1100" dirty="0"/>
              <a:t>What is Prevent? That is the question you may be asking.  </a:t>
            </a:r>
            <a:br>
              <a:rPr lang="en-US" altLang="en-US" sz="1100" dirty="0"/>
            </a:br>
            <a:br>
              <a:rPr lang="en-US" altLang="en-US" sz="1100" dirty="0"/>
            </a:br>
            <a:r>
              <a:rPr lang="en-US" altLang="en-US" sz="1100" dirty="0"/>
              <a:t>Prevent is the initial Counter Terrorism (CT) concern stage which is there to safeguard individuals.    As you can see from the board Prevent is about reducing the threat to the UK by stopping those people from becoming Terrorists or supporting Terrorism</a:t>
            </a:r>
            <a:r>
              <a:rPr lang="en-US" altLang="en-US" sz="1100" b="1" dirty="0"/>
              <a:t> .</a:t>
            </a:r>
            <a:endParaRPr lang="en-GB" altLang="en-US" sz="1100" dirty="0"/>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4</a:t>
            </a:fld>
            <a:endParaRPr lang="en-GB"/>
          </a:p>
        </p:txBody>
      </p:sp>
    </p:spTree>
    <p:extLst>
      <p:ext uri="{BB962C8B-B14F-4D97-AF65-F5344CB8AC3E}">
        <p14:creationId xmlns:p14="http://schemas.microsoft.com/office/powerpoint/2010/main" val="2076872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eaLnBrk="1" hangingPunct="1">
              <a:spcBef>
                <a:spcPct val="0"/>
              </a:spcBef>
            </a:pPr>
            <a:r>
              <a:rPr lang="en-GB" altLang="en-US" sz="1100" dirty="0"/>
              <a:t>Since the Prevent Strategy was introduced in 2006 the </a:t>
            </a:r>
            <a:r>
              <a:rPr lang="en-GB" altLang="en-US" sz="1100" b="1" dirty="0"/>
              <a:t>UK Police Service has played a vital role in stopping people getting drawn into terrorism and violent extremism</a:t>
            </a:r>
            <a:r>
              <a:rPr lang="en-GB" altLang="en-US" sz="1100" dirty="0"/>
              <a:t>. This unique contribution has been essential in boosting the UK’s ability to counter the threat posed by terrorists, whilst at the same time helping build stronger and safer neighbourhoods. Whilst the CTSA 2015 is the primary piece of legislation we use, in 2018 an update was provided.</a:t>
            </a:r>
          </a:p>
          <a:p>
            <a:pPr eaLnBrk="1" hangingPunct="1">
              <a:spcBef>
                <a:spcPct val="0"/>
              </a:spcBef>
            </a:pPr>
            <a:endParaRPr lang="en-GB" altLang="en-US" sz="1100" dirty="0"/>
          </a:p>
          <a:p>
            <a:pPr eaLnBrk="1" hangingPunct="1">
              <a:spcBef>
                <a:spcPct val="0"/>
              </a:spcBef>
            </a:pPr>
            <a:r>
              <a:rPr lang="en-GB" altLang="en-US" sz="1100" b="1" u="sng" dirty="0"/>
              <a:t>TACKLING CAUSES OF RADICALISATION</a:t>
            </a:r>
          </a:p>
          <a:p>
            <a:pPr eaLnBrk="1" hangingPunct="1">
              <a:spcBef>
                <a:spcPct val="0"/>
              </a:spcBef>
            </a:pPr>
            <a:endParaRPr lang="en-GB" altLang="en-US" sz="1100" b="1" u="sng" dirty="0"/>
          </a:p>
          <a:p>
            <a:pPr eaLnBrk="1" hangingPunct="1">
              <a:spcBef>
                <a:spcPct val="0"/>
              </a:spcBef>
            </a:pPr>
            <a:r>
              <a:rPr lang="en-GB" altLang="en-US" sz="1100" dirty="0"/>
              <a:t>Working online and offline to empower communities and individuals. This includes using our CEU (Community Engagement Unit) colleagues who work to achieve this goal.</a:t>
            </a:r>
          </a:p>
          <a:p>
            <a:pPr eaLnBrk="1" hangingPunct="1">
              <a:spcBef>
                <a:spcPct val="0"/>
              </a:spcBef>
            </a:pPr>
            <a:endParaRPr lang="en-GB" altLang="en-US" sz="1100" dirty="0"/>
          </a:p>
          <a:p>
            <a:pPr eaLnBrk="1" hangingPunct="1">
              <a:spcBef>
                <a:spcPct val="0"/>
              </a:spcBef>
            </a:pPr>
            <a:r>
              <a:rPr lang="en-GB" altLang="en-US" sz="1100" b="1" u="sng" dirty="0"/>
              <a:t>EARLY INTERVENTION</a:t>
            </a:r>
          </a:p>
          <a:p>
            <a:pPr eaLnBrk="1" hangingPunct="1">
              <a:spcBef>
                <a:spcPct val="0"/>
              </a:spcBef>
            </a:pPr>
            <a:endParaRPr lang="en-GB" altLang="en-US" sz="1100" b="1" u="sng" dirty="0"/>
          </a:p>
          <a:p>
            <a:pPr eaLnBrk="1" hangingPunct="1">
              <a:spcBef>
                <a:spcPct val="0"/>
              </a:spcBef>
            </a:pPr>
            <a:r>
              <a:rPr lang="en-GB" altLang="en-US" sz="1100" dirty="0"/>
              <a:t>Using safeguarding principles provides tailored multi-agency support to those identified as most at risk to radicalisation. This is where Prevents main workload sits. Early intervention trying to provide support at the earliest point.</a:t>
            </a:r>
          </a:p>
          <a:p>
            <a:pPr eaLnBrk="1" hangingPunct="1">
              <a:spcBef>
                <a:spcPct val="0"/>
              </a:spcBef>
            </a:pPr>
            <a:endParaRPr lang="en-GB" altLang="en-US" sz="1100" dirty="0"/>
          </a:p>
          <a:p>
            <a:pPr eaLnBrk="1" hangingPunct="1">
              <a:spcBef>
                <a:spcPct val="0"/>
              </a:spcBef>
            </a:pPr>
            <a:r>
              <a:rPr lang="en-GB" altLang="en-US" sz="1100" b="1" u="sng" dirty="0"/>
              <a:t>REHABILITATION</a:t>
            </a:r>
          </a:p>
          <a:p>
            <a:pPr eaLnBrk="1" hangingPunct="1">
              <a:spcBef>
                <a:spcPct val="0"/>
              </a:spcBef>
            </a:pPr>
            <a:endParaRPr lang="en-GB" altLang="en-US" sz="1100" b="1" u="sng" dirty="0"/>
          </a:p>
          <a:p>
            <a:pPr eaLnBrk="1" hangingPunct="1">
              <a:spcBef>
                <a:spcPct val="0"/>
              </a:spcBef>
            </a:pPr>
            <a:r>
              <a:rPr lang="en-GB" altLang="en-US" sz="1100" dirty="0"/>
              <a:t>Provide support to those already engaged to disengage and rehabilitate.  Prevent also has a key role here.</a:t>
            </a:r>
          </a:p>
        </p:txBody>
      </p:sp>
      <p:sp>
        <p:nvSpPr>
          <p:cNvPr id="4" name="Slide Number Placeholder 3"/>
          <p:cNvSpPr>
            <a:spLocks noGrp="1"/>
          </p:cNvSpPr>
          <p:nvPr>
            <p:ph type="sldNum" sz="quarter" idx="5"/>
          </p:nvPr>
        </p:nvSpPr>
        <p:spPr/>
        <p:txBody>
          <a:bodyPr/>
          <a:lstStyle/>
          <a:p>
            <a:fld id="{4DDD74B0-6C33-40BC-A342-495A2C0BE41F}" type="slidenum">
              <a:rPr lang="en-GB" smtClean="0"/>
              <a:t>5</a:t>
            </a:fld>
            <a:endParaRPr lang="en-GB"/>
          </a:p>
        </p:txBody>
      </p:sp>
    </p:spTree>
    <p:extLst>
      <p:ext uri="{BB962C8B-B14F-4D97-AF65-F5344CB8AC3E}">
        <p14:creationId xmlns:p14="http://schemas.microsoft.com/office/powerpoint/2010/main" val="1084310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b="1" dirty="0"/>
              <a:t>Working together Prevent and Pursue.</a:t>
            </a:r>
          </a:p>
          <a:p>
            <a:r>
              <a:rPr lang="en-GB" altLang="en-US" sz="1100" dirty="0"/>
              <a:t>The shift in the nature of the terrorist threat has led to a deeper consideration of the links and touch-points between the four ‘P’ work strands of CONTEST. We recognise our capabilities and resources need to be increasingly interconnected, working across the ‘P’ work strands to ensure we are generating the maximum impact to help prevent, detect and disrupt terrorist attacks, and where attacks do get through, to limit the impact and recover swiftly. The links between the Prevent and Pursue work strands are particularly important and can be seen clearly in our approaches to managing the risks from terrorist travellers and prisoners, and to multi-agency working. As shown in the diagram, our Prevent work to rehabilitate and reintegrate those who have already engaged in terrorism complements Pursue work to stop terrorist attacks happening in the UK and overseas. </a:t>
            </a:r>
          </a:p>
          <a:p>
            <a:endParaRPr lang="en-GB" altLang="en-US" sz="1100" dirty="0"/>
          </a:p>
          <a:p>
            <a:r>
              <a:rPr lang="en-GB" altLang="en-US" sz="1100" dirty="0"/>
              <a:t>Prevent and Pursue have much in common and compliment each other both seeking to stop acts of terrorism through intervention or disruption of the individuals or networks (5 mins) It is important however to recognise that Prevent is the early intervention program to stop people going into Pursue.</a:t>
            </a:r>
          </a:p>
          <a:p>
            <a:endParaRPr lang="en-GB" altLang="en-US" sz="1100" dirty="0"/>
          </a:p>
          <a:p>
            <a:pPr eaLnBrk="1" hangingPunct="1">
              <a:spcBef>
                <a:spcPct val="0"/>
              </a:spcBef>
            </a:pPr>
            <a:r>
              <a:rPr lang="en-US" altLang="en-US" sz="1100" dirty="0"/>
              <a:t>Prevent looks at the 3 I’s and has a responsibility to look to rehabilitate individuals:</a:t>
            </a:r>
          </a:p>
          <a:p>
            <a:pPr eaLnBrk="1" hangingPunct="1">
              <a:spcBef>
                <a:spcPct val="0"/>
              </a:spcBef>
            </a:pPr>
            <a:endParaRPr lang="en-US" altLang="en-US" sz="1100" dirty="0"/>
          </a:p>
          <a:p>
            <a:pPr eaLnBrk="1" hangingPunct="1">
              <a:spcBef>
                <a:spcPct val="0"/>
              </a:spcBef>
            </a:pPr>
            <a:r>
              <a:rPr lang="en-US" altLang="en-US" sz="1100" b="1" dirty="0"/>
              <a:t>IDEOLOGICAL</a:t>
            </a:r>
          </a:p>
          <a:p>
            <a:pPr eaLnBrk="1" hangingPunct="1">
              <a:spcBef>
                <a:spcPct val="0"/>
              </a:spcBef>
            </a:pPr>
            <a:r>
              <a:rPr lang="en-US" altLang="en-US" sz="1100" dirty="0"/>
              <a:t>Prevent Challenges corrosive Ideology’s (an ideology is a set of opinions or beliefs of a group or an individual</a:t>
            </a:r>
            <a:r>
              <a:rPr lang="en-GB" altLang="en-US" sz="1100" dirty="0"/>
              <a:t>)</a:t>
            </a:r>
            <a:r>
              <a:rPr lang="en-US" altLang="en-US" sz="1100" dirty="0"/>
              <a:t> – those who promote an Ideological challenge through a political context or religious one. Prevent looks to counter that Ideological narrative and challenge it. </a:t>
            </a:r>
          </a:p>
          <a:p>
            <a:pPr eaLnBrk="1" hangingPunct="1">
              <a:spcBef>
                <a:spcPct val="0"/>
              </a:spcBef>
            </a:pPr>
            <a:endParaRPr lang="en-US" altLang="en-US" sz="1100" b="1" dirty="0"/>
          </a:p>
          <a:p>
            <a:pPr eaLnBrk="1" hangingPunct="1">
              <a:spcBef>
                <a:spcPct val="0"/>
              </a:spcBef>
            </a:pPr>
            <a:r>
              <a:rPr lang="en-US" altLang="en-US" sz="1100" b="1" dirty="0"/>
              <a:t>INSTITUTIONS</a:t>
            </a:r>
          </a:p>
          <a:p>
            <a:pPr eaLnBrk="1" hangingPunct="1">
              <a:spcBef>
                <a:spcPct val="0"/>
              </a:spcBef>
            </a:pPr>
            <a:r>
              <a:rPr lang="en-US" altLang="en-US" sz="1100" dirty="0"/>
              <a:t>The other I is Institutions where places are used as platform to help Individuals and the Ideology. As the name suggests this is all about Prevention.</a:t>
            </a:r>
          </a:p>
          <a:p>
            <a:pPr eaLnBrk="1" hangingPunct="1">
              <a:spcBef>
                <a:spcPct val="0"/>
              </a:spcBef>
            </a:pPr>
            <a:r>
              <a:rPr lang="en-US" altLang="en-US" sz="1100" dirty="0"/>
              <a:t>Community cohesion is paramount.</a:t>
            </a:r>
          </a:p>
          <a:p>
            <a:pPr eaLnBrk="1" hangingPunct="1">
              <a:spcBef>
                <a:spcPct val="0"/>
              </a:spcBef>
            </a:pPr>
            <a:endParaRPr lang="en-US" altLang="en-US" sz="1100" b="1" dirty="0"/>
          </a:p>
          <a:p>
            <a:pPr eaLnBrk="1" hangingPunct="1">
              <a:spcBef>
                <a:spcPct val="0"/>
              </a:spcBef>
            </a:pPr>
            <a:r>
              <a:rPr lang="en-US" altLang="en-US" sz="1100" b="1" dirty="0"/>
              <a:t>INDIVIDUALS</a:t>
            </a:r>
          </a:p>
          <a:p>
            <a:pPr eaLnBrk="1" hangingPunct="1">
              <a:spcBef>
                <a:spcPct val="0"/>
              </a:spcBef>
            </a:pPr>
            <a:r>
              <a:rPr lang="en-US" altLang="en-US" sz="1100" dirty="0"/>
              <a:t>Prevents main workload however deals with Individuals. The core aim is to support the individual from being drawn into terrorism.</a:t>
            </a:r>
          </a:p>
          <a:p>
            <a:endParaRPr lang="en-GB" altLang="en-US" sz="1100" b="1" dirty="0"/>
          </a:p>
          <a:p>
            <a:r>
              <a:rPr lang="en-GB" altLang="en-US" sz="1100" b="1" dirty="0"/>
              <a:t>The Desistance and Disengagement Programme (DDP) (Sec 129 - Contest 4.0)</a:t>
            </a:r>
          </a:p>
          <a:p>
            <a:pPr eaLnBrk="1" hangingPunct="1">
              <a:spcBef>
                <a:spcPct val="0"/>
              </a:spcBef>
            </a:pPr>
            <a:r>
              <a:rPr lang="en-US" altLang="en-US" sz="1100" dirty="0"/>
              <a:t>Put simply the DDP program focuses on those individuals who have committed terrorist offences and helping these individuals be rehabilitated. </a:t>
            </a:r>
          </a:p>
        </p:txBody>
      </p:sp>
      <p:sp>
        <p:nvSpPr>
          <p:cNvPr id="4" name="Slide Number Placeholder 3"/>
          <p:cNvSpPr>
            <a:spLocks noGrp="1"/>
          </p:cNvSpPr>
          <p:nvPr>
            <p:ph type="sldNum" sz="quarter" idx="5"/>
          </p:nvPr>
        </p:nvSpPr>
        <p:spPr/>
        <p:txBody>
          <a:bodyPr/>
          <a:lstStyle/>
          <a:p>
            <a:fld id="{4DDD74B0-6C33-40BC-A342-495A2C0BE41F}" type="slidenum">
              <a:rPr lang="en-GB" smtClean="0"/>
              <a:t>6</a:t>
            </a:fld>
            <a:endParaRPr lang="en-GB"/>
          </a:p>
        </p:txBody>
      </p:sp>
    </p:spTree>
    <p:extLst>
      <p:ext uri="{BB962C8B-B14F-4D97-AF65-F5344CB8AC3E}">
        <p14:creationId xmlns:p14="http://schemas.microsoft.com/office/powerpoint/2010/main" val="3549131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FF0000"/>
                </a:solidFill>
                <a:effectLst/>
                <a:latin typeface="+mn-lt"/>
                <a:ea typeface="Times New Roman" panose="02020603050405020304" pitchFamily="18" charset="0"/>
              </a:rPr>
              <a:t>Group Activity 1</a:t>
            </a:r>
            <a:endParaRPr lang="en-GB" sz="1100" dirty="0">
              <a:effectLst/>
              <a:latin typeface="+mn-lt"/>
              <a:ea typeface="Times New Roman" panose="02020603050405020304" pitchFamily="18" charset="0"/>
            </a:endParaRPr>
          </a:p>
          <a:p>
            <a:r>
              <a:rPr lang="en-GB" sz="1100" dirty="0">
                <a:solidFill>
                  <a:srgbClr val="000000"/>
                </a:solidFill>
                <a:effectLst/>
                <a:latin typeface="+mn-lt"/>
                <a:ea typeface="Times New Roman" panose="02020603050405020304" pitchFamily="18" charset="0"/>
              </a:rPr>
              <a:t>Before showing this slide, trainer to split students into 3 groups. Each group to be given one term:</a:t>
            </a:r>
            <a:endParaRPr lang="en-GB" sz="1100" dirty="0">
              <a:effectLst/>
              <a:latin typeface="+mn-lt"/>
              <a:ea typeface="Times New Roman" panose="02020603050405020304" pitchFamily="18" charset="0"/>
            </a:endParaRPr>
          </a:p>
          <a:p>
            <a:r>
              <a:rPr lang="en-GB" sz="1100" dirty="0">
                <a:solidFill>
                  <a:srgbClr val="000000"/>
                </a:solidFill>
                <a:effectLst/>
                <a:latin typeface="+mn-lt"/>
                <a:ea typeface="Times New Roman" panose="02020603050405020304" pitchFamily="18" charset="0"/>
              </a:rPr>
              <a:t>Radicalisation</a:t>
            </a:r>
            <a:br>
              <a:rPr lang="en-GB" sz="1100" dirty="0">
                <a:solidFill>
                  <a:srgbClr val="000000"/>
                </a:solidFill>
                <a:effectLst/>
                <a:latin typeface="+mn-lt"/>
                <a:ea typeface="Times New Roman" panose="02020603050405020304" pitchFamily="18" charset="0"/>
              </a:rPr>
            </a:br>
            <a:r>
              <a:rPr lang="en-GB" sz="1100" dirty="0">
                <a:solidFill>
                  <a:srgbClr val="000000"/>
                </a:solidFill>
                <a:effectLst/>
                <a:latin typeface="+mn-lt"/>
                <a:ea typeface="Times New Roman" panose="02020603050405020304" pitchFamily="18" charset="0"/>
              </a:rPr>
              <a:t>Extremism</a:t>
            </a:r>
            <a:endParaRPr lang="en-GB" sz="1100" dirty="0">
              <a:effectLst/>
              <a:latin typeface="+mn-lt"/>
              <a:ea typeface="Times New Roman" panose="02020603050405020304" pitchFamily="18" charset="0"/>
            </a:endParaRPr>
          </a:p>
          <a:p>
            <a:r>
              <a:rPr lang="en-GB" sz="1100" dirty="0">
                <a:solidFill>
                  <a:srgbClr val="000000"/>
                </a:solidFill>
                <a:effectLst/>
                <a:latin typeface="+mn-lt"/>
                <a:ea typeface="Times New Roman" panose="02020603050405020304" pitchFamily="18" charset="0"/>
              </a:rPr>
              <a:t>Interventions</a:t>
            </a:r>
            <a:endParaRPr lang="en-GB" sz="1100" dirty="0">
              <a:effectLst/>
              <a:latin typeface="+mn-lt"/>
              <a:ea typeface="Times New Roman" panose="02020603050405020304" pitchFamily="18" charset="0"/>
            </a:endParaRPr>
          </a:p>
          <a:p>
            <a:r>
              <a:rPr lang="en-GB" sz="1100" dirty="0">
                <a:solidFill>
                  <a:srgbClr val="000000"/>
                </a:solidFill>
                <a:effectLst/>
                <a:latin typeface="+mn-lt"/>
                <a:ea typeface="Times New Roman" panose="02020603050405020304" pitchFamily="18" charset="0"/>
              </a:rPr>
              <a:t>Each group to define their term, come up with an example(s) and report back to the group.</a:t>
            </a:r>
            <a:endParaRPr lang="en-GB" sz="1100" dirty="0">
              <a:effectLst/>
              <a:latin typeface="+mn-lt"/>
              <a:ea typeface="Times New Roman" panose="02020603050405020304" pitchFamily="18" charset="0"/>
            </a:endParaRPr>
          </a:p>
          <a:p>
            <a:pPr marL="0" marR="0" lvl="0" indent="0" algn="l" defTabSz="914400" rtl="0" eaLnBrk="1" fontAlgn="auto" latinLnBrk="0" hangingPunct="1">
              <a:lnSpc>
                <a:spcPct val="107000"/>
              </a:lnSpc>
              <a:spcBef>
                <a:spcPts val="0"/>
              </a:spcBef>
              <a:spcAft>
                <a:spcPts val="867"/>
              </a:spcAft>
              <a:buClrTx/>
              <a:buSzTx/>
              <a:buFontTx/>
              <a:buNone/>
              <a:tabLst/>
              <a:defRPr/>
            </a:pPr>
            <a:br>
              <a:rPr lang="en-GB" sz="1100" b="1" dirty="0">
                <a:latin typeface="+mn-lt"/>
                <a:ea typeface="Calibri" panose="020F0502020204030204" pitchFamily="34" charset="0"/>
                <a:cs typeface="Times New Roman" panose="02020603050405020304" pitchFamily="18" charset="0"/>
              </a:rPr>
            </a:br>
            <a:r>
              <a:rPr lang="en-GB" sz="1100" dirty="0">
                <a:effectLst/>
                <a:latin typeface="+mn-lt"/>
                <a:ea typeface="Times New Roman" panose="02020603050405020304" pitchFamily="18" charset="0"/>
              </a:rPr>
              <a:t>Students in groups will research each term and define it with examples. At the end of the allocated time students are to report back their findings to the rest of the class.</a:t>
            </a:r>
          </a:p>
          <a:p>
            <a:pPr>
              <a:lnSpc>
                <a:spcPct val="107000"/>
              </a:lnSpc>
              <a:spcAft>
                <a:spcPts val="867"/>
              </a:spcAft>
            </a:pPr>
            <a:br>
              <a:rPr lang="en-GB" sz="1100" b="1" dirty="0">
                <a:latin typeface="+mn-lt"/>
                <a:ea typeface="Calibri" panose="020F0502020204030204" pitchFamily="34" charset="0"/>
                <a:cs typeface="Times New Roman" panose="02020603050405020304" pitchFamily="18" charset="0"/>
              </a:rPr>
            </a:br>
            <a:r>
              <a:rPr lang="en-GB" sz="1100" b="1" dirty="0">
                <a:latin typeface="+mn-lt"/>
                <a:ea typeface="Calibri" panose="020F0502020204030204" pitchFamily="34" charset="0"/>
                <a:cs typeface="Times New Roman" panose="02020603050405020304" pitchFamily="18" charset="0"/>
              </a:rPr>
              <a:t>Use slide to debrief</a:t>
            </a:r>
            <a:br>
              <a:rPr lang="en-GB" sz="1100" b="1" dirty="0">
                <a:latin typeface="+mn-lt"/>
                <a:ea typeface="Calibri" panose="020F0502020204030204" pitchFamily="34" charset="0"/>
                <a:cs typeface="Times New Roman" panose="02020603050405020304" pitchFamily="18" charset="0"/>
              </a:rPr>
            </a:br>
            <a:endParaRPr lang="en-GB" sz="1100" b="1" dirty="0">
              <a:latin typeface="+mn-lt"/>
              <a:ea typeface="Calibri" panose="020F0502020204030204" pitchFamily="34" charset="0"/>
              <a:cs typeface="Times New Roman" panose="02020603050405020304" pitchFamily="18" charset="0"/>
            </a:endParaRPr>
          </a:p>
          <a:p>
            <a:pPr>
              <a:lnSpc>
                <a:spcPct val="107000"/>
              </a:lnSpc>
              <a:spcAft>
                <a:spcPts val="867"/>
              </a:spcAft>
            </a:pPr>
            <a:r>
              <a:rPr lang="en-GB" sz="1100" b="1" dirty="0">
                <a:latin typeface="+mn-lt"/>
                <a:ea typeface="Calibri" panose="020F0502020204030204" pitchFamily="34" charset="0"/>
                <a:cs typeface="Times New Roman" panose="02020603050405020304" pitchFamily="18" charset="0"/>
              </a:rPr>
              <a:t>Extremism</a:t>
            </a:r>
            <a:r>
              <a:rPr lang="en-GB" sz="1100" dirty="0">
                <a:latin typeface="+mn-lt"/>
                <a:ea typeface="Calibri" panose="020F0502020204030204" pitchFamily="34" charset="0"/>
                <a:cs typeface="Times New Roman" panose="02020603050405020304" pitchFamily="18" charset="0"/>
              </a:rPr>
              <a:t> emanates from a wide spectrum of causes; international, regional and domestic. </a:t>
            </a: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The term Domestic Extremism has been discontinued (April 2020) together with the terms Extreme Left and Extreme Right Wing terrorism and has been replaced with; </a:t>
            </a:r>
            <a:br>
              <a:rPr lang="en-GB" sz="1100" dirty="0">
                <a:latin typeface="+mn-lt"/>
                <a:ea typeface="Calibri" panose="020F0502020204030204" pitchFamily="34" charset="0"/>
                <a:cs typeface="Times New Roman" panose="02020603050405020304" pitchFamily="18" charset="0"/>
              </a:rPr>
            </a:b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Left, Anarchist, Single Issue Terrorism - LASIT </a:t>
            </a:r>
          </a:p>
          <a:p>
            <a:pPr marL="371532" indent="-371532">
              <a:lnSpc>
                <a:spcPct val="107000"/>
              </a:lnSpc>
              <a:spcAft>
                <a:spcPts val="867"/>
              </a:spcAft>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Right Wing Terrorism </a:t>
            </a:r>
          </a:p>
          <a:p>
            <a:pPr>
              <a:lnSpc>
                <a:spcPct val="107000"/>
              </a:lnSpc>
              <a:spcAft>
                <a:spcPts val="867"/>
              </a:spcAft>
            </a:pP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We also include in our definition of extremism calls for the death of members of our armed forces, whether in this country or overseas.</a:t>
            </a:r>
          </a:p>
          <a:p>
            <a:pPr>
              <a:lnSpc>
                <a:spcPct val="107000"/>
              </a:lnSpc>
              <a:spcAft>
                <a:spcPts val="867"/>
              </a:spcAft>
            </a:pPr>
            <a:br>
              <a:rPr lang="en-GB" sz="1100" b="1" dirty="0">
                <a:latin typeface="+mn-lt"/>
                <a:ea typeface="Calibri" panose="020F0502020204030204" pitchFamily="34" charset="0"/>
                <a:cs typeface="Times New Roman" panose="02020603050405020304" pitchFamily="18" charset="0"/>
              </a:rPr>
            </a:br>
            <a:r>
              <a:rPr lang="en-GB" sz="1100" b="1" dirty="0">
                <a:latin typeface="+mn-lt"/>
                <a:ea typeface="Calibri" panose="020F0502020204030204" pitchFamily="34" charset="0"/>
                <a:cs typeface="Times New Roman" panose="02020603050405020304" pitchFamily="18" charset="0"/>
              </a:rPr>
              <a:t>Interventions</a:t>
            </a:r>
            <a:r>
              <a:rPr lang="en-GB" sz="1100" dirty="0">
                <a:latin typeface="+mn-lt"/>
                <a:ea typeface="Calibri" panose="020F0502020204030204" pitchFamily="34" charset="0"/>
                <a:cs typeface="Times New Roman" panose="02020603050405020304" pitchFamily="18" charset="0"/>
              </a:rPr>
              <a:t> are designed to prevent something, especially a system, event or process, from continuing as expected.</a:t>
            </a:r>
          </a:p>
          <a:p>
            <a:pPr>
              <a:lnSpc>
                <a:spcPct val="107000"/>
              </a:lnSpc>
              <a:spcAft>
                <a:spcPts val="867"/>
              </a:spcAft>
            </a:pP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Areas of Interventions could be:</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Lifestyle </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Behaviour</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Vehicles </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Travel</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Business</a:t>
            </a:r>
          </a:p>
          <a:p>
            <a:pPr marL="371532" indent="-371532">
              <a:lnSpc>
                <a:spcPct val="107000"/>
              </a:lnSpc>
              <a:spcAft>
                <a:spcPts val="867"/>
              </a:spcAft>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Crime</a:t>
            </a:r>
            <a:br>
              <a:rPr lang="en-GB" sz="1100" dirty="0">
                <a:latin typeface="+mn-lt"/>
                <a:ea typeface="Calibri" panose="020F0502020204030204" pitchFamily="34" charset="0"/>
                <a:cs typeface="Times New Roman" panose="02020603050405020304" pitchFamily="18" charset="0"/>
              </a:rPr>
            </a:b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Physical Interventions could include:</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Referral to Prevent</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Seize and forfeiture of money</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Arrest or process for non CT related matters</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Removal of an asset which facilitates the activity i.e. having a vehicle impounded by Roads Policing Officers where offences using that vehicle have been committed</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Removal of travel documents</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Arrest for C.T. offences and remanded into custody.</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Using a combination of tactics to disrupt a single or multiple elements of the targets lifestyle.</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Engagement with the full range of agencies and partners who are supporting the disruption</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Using each disruption as an opportunity for further intelligence gathering and refreshing the plan </a:t>
            </a:r>
          </a:p>
          <a:p>
            <a:pPr marL="371532" indent="-371532">
              <a:lnSpc>
                <a:spcPct val="107000"/>
              </a:lnSpc>
              <a:spcAft>
                <a:spcPts val="867"/>
              </a:spcAft>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The co-ordination and timing in the use of the tactics</a:t>
            </a:r>
          </a:p>
          <a:p>
            <a:pPr>
              <a:lnSpc>
                <a:spcPct val="107000"/>
              </a:lnSpc>
              <a:spcAft>
                <a:spcPts val="867"/>
              </a:spcAft>
            </a:pP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Please see menu of disruptions document for additional information, this document accompanies this presentation and lesson plan.</a:t>
            </a:r>
            <a:br>
              <a:rPr lang="en-GB" sz="1100" dirty="0">
                <a:latin typeface="+mn-lt"/>
                <a:ea typeface="Calibri" panose="020F0502020204030204" pitchFamily="34" charset="0"/>
                <a:cs typeface="Times New Roman" panose="02020603050405020304" pitchFamily="18" charset="0"/>
              </a:rPr>
            </a:b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Link this topic to the lesson which follows = 5 Identifying Vulnerabilities  –  We will be exploring some themes relating to vulnerabilities in that lesson.</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7</a:t>
            </a:fld>
            <a:endParaRPr lang="en-GB"/>
          </a:p>
        </p:txBody>
      </p:sp>
    </p:spTree>
    <p:extLst>
      <p:ext uri="{BB962C8B-B14F-4D97-AF65-F5344CB8AC3E}">
        <p14:creationId xmlns:p14="http://schemas.microsoft.com/office/powerpoint/2010/main" val="1927521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dirty="0"/>
              <a:t>Trainer to engage with group for this slide and ask on each click if the image is known to them and why?</a:t>
            </a:r>
          </a:p>
          <a:p>
            <a:endParaRPr lang="en-GB" sz="1100" dirty="0"/>
          </a:p>
          <a:p>
            <a:r>
              <a:rPr lang="en-GB" sz="1100" b="1" dirty="0"/>
              <a:t>Click 1</a:t>
            </a:r>
            <a:r>
              <a:rPr lang="en-GB" sz="1100" dirty="0"/>
              <a:t> - Anders Behring Breivik - A terrorist who murdered 77 young people in Norway, who had produced a 1500 page manifest detailing his vision to rid the world of Islam. He dressed as a cop and casually massacred those young people. He continues to believe it was his human right to murder those people. He follows the ideology of someone from the far right which is referred to in the UK as Cultural Nationalism</a:t>
            </a:r>
          </a:p>
          <a:p>
            <a:endParaRPr lang="en-GB" sz="1100" dirty="0"/>
          </a:p>
          <a:p>
            <a:r>
              <a:rPr lang="en-GB" sz="1100" b="1" dirty="0"/>
              <a:t>Click 2 -</a:t>
            </a:r>
            <a:r>
              <a:rPr lang="en-GB" sz="1100" dirty="0"/>
              <a:t> </a:t>
            </a:r>
            <a:r>
              <a:rPr lang="en-GB" sz="1100" dirty="0" err="1"/>
              <a:t>Anjam</a:t>
            </a:r>
            <a:r>
              <a:rPr lang="en-GB" sz="1100" dirty="0"/>
              <a:t> </a:t>
            </a:r>
            <a:r>
              <a:rPr lang="en-GB" sz="1100" dirty="0" err="1"/>
              <a:t>Choudrey</a:t>
            </a:r>
            <a:r>
              <a:rPr lang="en-GB" sz="1100" dirty="0"/>
              <a:t>  - a British Islamist social and political Activist convicted of inviting support for terrorist organizations (DAESH – AKA ISIS). </a:t>
            </a:r>
            <a:r>
              <a:rPr lang="en-GB" sz="1100" dirty="0" err="1"/>
              <a:t>Choudrey</a:t>
            </a:r>
            <a:r>
              <a:rPr lang="en-GB" sz="1100" dirty="0"/>
              <a:t> is a clever man training as a Solicitor. He would very often challenge anyone who thought Prevent was a safeguarding process, stating that it targeted Muslims. A complete fabrication of what Prevent is about. He for many years walked very close to the illegal line of supporting a proscribed organization an offence under the terrorism Act 2000. He used his knowledge of the law and knew how far he could go and get away with making outlandish comments that boarded on inciting violence. He was convicted on 6th September 2016 for 5.5 years for supporting a Terrorist Organization.  Also in the back ground Michael </a:t>
            </a:r>
            <a:r>
              <a:rPr lang="en-GB" sz="1100" dirty="0" err="1"/>
              <a:t>Adebolajo</a:t>
            </a:r>
            <a:r>
              <a:rPr lang="en-GB" sz="1100" dirty="0"/>
              <a:t> one of the 2 killers of Lee Rigby in Woolwich in 2013. As you can see Michael was present at some of the rallies </a:t>
            </a:r>
            <a:r>
              <a:rPr lang="en-GB" sz="1100" dirty="0" err="1"/>
              <a:t>Choudrey</a:t>
            </a:r>
            <a:r>
              <a:rPr lang="en-GB" sz="1100" dirty="0"/>
              <a:t> ran. Michael is convicted of Murder not terrorism offences but is he was ever to leave prison he would be monitored. </a:t>
            </a:r>
          </a:p>
          <a:p>
            <a:endParaRPr lang="en-GB" sz="1100" dirty="0"/>
          </a:p>
          <a:p>
            <a:r>
              <a:rPr lang="en-GB" sz="1100" b="1" dirty="0"/>
              <a:t>Click 3 -</a:t>
            </a:r>
            <a:r>
              <a:rPr lang="en-GB" sz="1100" dirty="0"/>
              <a:t> The group Britain First a Cultural Nationalist group. This group involves several generations within families carrying on the narrative.</a:t>
            </a:r>
          </a:p>
          <a:p>
            <a:endParaRPr lang="en-GB" sz="1100" dirty="0"/>
          </a:p>
          <a:p>
            <a:r>
              <a:rPr lang="en-GB" sz="1100" b="1" dirty="0"/>
              <a:t>Click 4</a:t>
            </a:r>
            <a:r>
              <a:rPr lang="en-GB" sz="1100" dirty="0"/>
              <a:t> - ALF – Animal Liberation Front. Using Violence to promote their cause. Several individuals have used explosives to blow up animal testing </a:t>
            </a:r>
            <a:r>
              <a:rPr lang="en-GB" sz="1100" dirty="0" err="1"/>
              <a:t>centers</a:t>
            </a:r>
            <a:r>
              <a:rPr lang="en-GB" sz="1100" dirty="0"/>
              <a:t> and tried to murder scientists in the UK. This group would defined as extreme Left wing group. Other groups would be those protecting badgers, foxes also those campaigns against Nuclear power. </a:t>
            </a:r>
          </a:p>
          <a:p>
            <a:endParaRPr lang="en-GB" sz="1100" dirty="0"/>
          </a:p>
          <a:p>
            <a:r>
              <a:rPr lang="en-GB" sz="1100" b="1" dirty="0"/>
              <a:t>Click 5</a:t>
            </a:r>
            <a:r>
              <a:rPr lang="en-GB" sz="1100" dirty="0"/>
              <a:t> - The KKK – Believe it or not, there are groups in the </a:t>
            </a:r>
            <a:r>
              <a:rPr lang="en-GB" sz="1100" dirty="0" err="1"/>
              <a:t>Uk</a:t>
            </a:r>
            <a:r>
              <a:rPr lang="en-GB" sz="1100" dirty="0"/>
              <a:t> who align themselves to this Group. Highly racist and offensive, support for a group that would hang black people, unbelievable. In modern day Britain we have people that think like this.</a:t>
            </a:r>
          </a:p>
          <a:p>
            <a:endParaRPr lang="en-GB" sz="1100" dirty="0"/>
          </a:p>
          <a:p>
            <a:r>
              <a:rPr lang="en-GB" sz="1100" b="1" dirty="0"/>
              <a:t>Click 6</a:t>
            </a:r>
            <a:r>
              <a:rPr lang="en-GB" sz="1100" dirty="0"/>
              <a:t> - Alex Davies one of the founding members of NATIONAL ACTION. A group that was banned in DEC 2016.  This group follow a Nazi theme, securing the white race, White </a:t>
            </a:r>
            <a:r>
              <a:rPr lang="en-GB" sz="1100" dirty="0" err="1"/>
              <a:t>Supremisit</a:t>
            </a:r>
            <a:r>
              <a:rPr lang="en-GB" sz="1100" dirty="0"/>
              <a:t> group. NA are different in that they target Young intelligent students. They use messaging boards to recruit their followers. When individuals hit 25 they are asked not to attend demos, but to financially support, be supporters. They don’t have a rank structure like other groups they have managers, who help run the group. This group use University and College messaging boards to influence young people and advertise through these mediums as well as leafleting in cities around the country. They used many forms of social interaction online, such as open source mediums that me or you could easily access via our search engines, Google, Firefox Bing etc.</a:t>
            </a:r>
          </a:p>
          <a:p>
            <a:endParaRPr lang="en-GB" sz="1100" dirty="0"/>
          </a:p>
          <a:p>
            <a:r>
              <a:rPr lang="en-GB" sz="1100" b="1" dirty="0"/>
              <a:t>Click 7</a:t>
            </a:r>
            <a:r>
              <a:rPr lang="en-GB" sz="1100" dirty="0"/>
              <a:t> – Tommy Mair - In 16 June 2016, Jo Cox, the British Labour Party Member of Parliament for Batley and </a:t>
            </a:r>
            <a:r>
              <a:rPr lang="en-GB" sz="1100" dirty="0" err="1"/>
              <a:t>Spen</a:t>
            </a:r>
            <a:r>
              <a:rPr lang="en-GB" sz="1100" dirty="0"/>
              <a:t>, died after being shot and stabbed multiple times in Birstall, West Yorkshire, England, shortly before she was due to hold a constituency surgery. A 52-year-old local man named Thomas Mair was arrested in connection with Cox's death. On 23 November 2016, Mair was found guilty of murder and other offences connected to the killing. He was sentenced to life imprisonment with a whole life order.</a:t>
            </a:r>
          </a:p>
          <a:p>
            <a:endParaRPr lang="en-GB" sz="1100" dirty="0"/>
          </a:p>
          <a:p>
            <a:r>
              <a:rPr lang="en-GB" sz="1100" dirty="0"/>
              <a:t>Mair was a frequent user of his local library's computers, where he researched subjects such as the BNP, white supremacist, Nazism, the KKK, Waffen SS, Israel, public shooting, serial killers and matricide, as well as the Wikipedia pages of Ian </a:t>
            </a:r>
            <a:r>
              <a:rPr lang="en-GB" sz="1100" dirty="0" err="1"/>
              <a:t>Gow</a:t>
            </a:r>
            <a:r>
              <a:rPr lang="en-GB" sz="1100" dirty="0"/>
              <a:t> and William Hague. Mair was particularly fascinated by Norwegian far-right terrorist Anders Breivik, and kept newspaper clippings from the Daily Mail about the case. Although he had links with the National Front in the 1990s, and was recently seen at an EDL rally, both anti-fascists and supporters of various far-right organisations deny that Mair had ever "crossed their radar". Despite the presence of several fringe far-right groups in West Yorkshire and identification with extremist political figures, Mair appeared to have made little effort to make contact or involvement with local individuals or groups of a like mind</a:t>
            </a:r>
          </a:p>
          <a:p>
            <a:endParaRPr lang="en-GB" sz="1100" dirty="0"/>
          </a:p>
          <a:p>
            <a:r>
              <a:rPr lang="en-GB" sz="1100" b="1" dirty="0"/>
              <a:t>Click 8</a:t>
            </a:r>
            <a:r>
              <a:rPr lang="en-GB" sz="1100" dirty="0"/>
              <a:t> – Khalid Masood - On 22 March 2017 a terrorist attack in London began on Westminster Bridge, and continued into Parliament Square and the grounds of the Palace of Westminster. The attacker, identified as 52-year-old Briton Khalid Masood (born Adrian Russell Elms), drove a car into pedestrians on the pavement along the south side of Westminster Bridge and Bridge Street, resulting in more than 50 people being injured, four of them fatally. After the car crashed into the perimeter fence of the Palace grounds, he abandoned it and ran into New Palace Yard where he fatally stabbed an unarmed police officer (PC Keith Palmer). Masood was then shot by an armed police officer and died of his injuries at the scene. The whole attack lasted 82 seconds.</a:t>
            </a:r>
          </a:p>
          <a:p>
            <a:endParaRPr lang="en-GB" sz="1100" dirty="0"/>
          </a:p>
          <a:p>
            <a:r>
              <a:rPr lang="en-GB" sz="1100" b="1" dirty="0"/>
              <a:t>Click 9</a:t>
            </a:r>
            <a:r>
              <a:rPr lang="en-GB" sz="1100" dirty="0"/>
              <a:t> – Samantha Lewthwaite – wife of 7/7 bomber Jermaine Lindsay – suspected of being involved in Westgate attack – ‘ White widow’.  Rumoured to be a radicaliser and recruiter.</a:t>
            </a:r>
          </a:p>
          <a:p>
            <a:endParaRPr lang="en-GB" sz="1100" dirty="0"/>
          </a:p>
          <a:p>
            <a:r>
              <a:rPr lang="en-GB" sz="1100" b="1" dirty="0"/>
              <a:t>Click 10</a:t>
            </a:r>
            <a:r>
              <a:rPr lang="en-GB" sz="1100" dirty="0"/>
              <a:t> – Salman Ramadan Abedi On 22 May 2017, 22-year-old British Muslim detonated a shrapnel-laden homemade bomb at the exit of Manchester Arena in Manchester, England, following a concert by American singer Ariana Grande. </a:t>
            </a:r>
            <a:br>
              <a:rPr lang="en-GB" sz="1100" dirty="0"/>
            </a:br>
            <a:endParaRPr lang="en-GB" sz="1100" dirty="0"/>
          </a:p>
          <a:p>
            <a:r>
              <a:rPr lang="en-GB" sz="1100" dirty="0"/>
              <a:t>22 Victims died and hundreds injured. Abedi brother has also been convicted of the killings.</a:t>
            </a:r>
          </a:p>
          <a:p>
            <a:endParaRPr lang="en-GB" sz="1100" dirty="0"/>
          </a:p>
          <a:p>
            <a:r>
              <a:rPr lang="en-GB" sz="1100" b="1" dirty="0"/>
              <a:t>Click 11</a:t>
            </a:r>
            <a:r>
              <a:rPr lang="en-GB" sz="1100" dirty="0"/>
              <a:t> - </a:t>
            </a:r>
            <a:r>
              <a:rPr lang="en-GB" sz="1100" dirty="0" err="1"/>
              <a:t>Khuram</a:t>
            </a:r>
            <a:r>
              <a:rPr lang="en-GB" sz="1100" dirty="0"/>
              <a:t> </a:t>
            </a:r>
            <a:r>
              <a:rPr lang="en-GB" sz="1100" dirty="0" err="1"/>
              <a:t>Shazad</a:t>
            </a:r>
            <a:r>
              <a:rPr lang="en-GB" sz="1100" dirty="0"/>
              <a:t> Butt / Rachid </a:t>
            </a:r>
            <a:r>
              <a:rPr lang="en-GB" sz="1100" dirty="0" err="1"/>
              <a:t>Redouane</a:t>
            </a:r>
            <a:r>
              <a:rPr lang="en-GB" sz="1100" dirty="0"/>
              <a:t> / Youssef </a:t>
            </a:r>
            <a:r>
              <a:rPr lang="en-GB" sz="1100" dirty="0" err="1"/>
              <a:t>Zaghba</a:t>
            </a:r>
            <a:r>
              <a:rPr lang="en-GB" sz="1100" dirty="0"/>
              <a:t> - On 3 June 2017, an attack took place in the Southwark district of London, England, when a van mounted the pavement of London Bridge and was driven into pedestrians. The van crashed, and the three male occupants ran to the nearby Borough Market pub and restaurant area, where they stabbed people with long knives.  Eight people were killed and 48 were injured, including four unarmed police officers who attempted to stop the assailants. The three attackers, who wore fake explosive vests, were all shot dead by police.</a:t>
            </a:r>
          </a:p>
          <a:p>
            <a:endParaRPr lang="en-GB" sz="1100" dirty="0"/>
          </a:p>
          <a:p>
            <a:r>
              <a:rPr lang="en-GB" sz="1100" b="1" dirty="0"/>
              <a:t>Click 12</a:t>
            </a:r>
            <a:r>
              <a:rPr lang="en-GB" sz="1100" dirty="0"/>
              <a:t> – Darren Osborne - On 19 June 2017, a suspected terrorist named Darren Osborne drove a van into pedestrians in Finsbury Park, London, injuring at least ten people. This occurred near the Muslim Welfare House, 100 yards (90 m) from Finsbury Park Mosque. A man who had earlier collapsed and was receiving first aid died at the scene.  The incident was investigated by counter-terrorism police as a suspected terrorist attack. On 23 June 2017, Darren Osborne of Cardiff was charged with terrorism-related murder and attempted murder.   Victim = 51 year old </a:t>
            </a:r>
            <a:r>
              <a:rPr lang="en-GB" sz="1100" dirty="0" err="1"/>
              <a:t>Makram</a:t>
            </a:r>
            <a:r>
              <a:rPr lang="en-GB" sz="1100" dirty="0"/>
              <a:t> Ali.</a:t>
            </a:r>
          </a:p>
          <a:p>
            <a:endParaRPr lang="en-GB" sz="1100" dirty="0"/>
          </a:p>
          <a:p>
            <a:r>
              <a:rPr lang="en-GB" sz="1100" b="1" dirty="0"/>
              <a:t>Click 13</a:t>
            </a:r>
            <a:r>
              <a:rPr lang="en-GB" sz="1100" dirty="0"/>
              <a:t> – European/World Groups – Groups within Europe and indeed the world all influence the UK in very positive ways, but like every other element of life, there a fractions of a population that hold unsavoury ideas. Many groups from across the World seamlessly enhance the </a:t>
            </a:r>
            <a:r>
              <a:rPr lang="en-GB" sz="1100" dirty="0" err="1"/>
              <a:t>Uks</a:t>
            </a:r>
            <a:r>
              <a:rPr lang="en-GB" sz="1100" dirty="0"/>
              <a:t> Culture, but some hold extremist mind-sets. Within Prevent we look to challenge such groups whose purpose is to undermine our societal norms and disrupt their activity too. </a:t>
            </a:r>
          </a:p>
          <a:p>
            <a:endParaRPr lang="en-GB" sz="1100" dirty="0"/>
          </a:p>
          <a:p>
            <a:r>
              <a:rPr lang="en-GB" sz="1100" b="1" dirty="0"/>
              <a:t>Click 14</a:t>
            </a:r>
            <a:r>
              <a:rPr lang="en-GB" sz="1100" dirty="0"/>
              <a:t> – Ahmed Hassan – Parsons Green Bomber. His Mother and Father was reportedly killed in airstrikes whilst in Bagdad in Iraq and had no parents from the age of 6. Hassan hated the UK and sent his tutor messages asking why this(UK) country continued to bomb Iraq. More than 50 injured no deaths. Sentenced to a min of 34 years in jail. Hassan represents a significant case for Prevent as he was in Channel, something we cover later. However this case has changed UK Prevent Strategies significantly. </a:t>
            </a:r>
          </a:p>
          <a:p>
            <a:endParaRPr lang="en-GB" sz="1100" dirty="0"/>
          </a:p>
          <a:p>
            <a:r>
              <a:rPr lang="en-GB" sz="1100" b="1" dirty="0"/>
              <a:t>Click 15</a:t>
            </a:r>
            <a:r>
              <a:rPr lang="en-GB" sz="1100" dirty="0"/>
              <a:t> – All female Terror plot – </a:t>
            </a:r>
            <a:r>
              <a:rPr lang="en-GB" sz="1100" dirty="0" err="1"/>
              <a:t>Safaa</a:t>
            </a:r>
            <a:r>
              <a:rPr lang="en-GB" sz="1100" dirty="0"/>
              <a:t> </a:t>
            </a:r>
            <a:r>
              <a:rPr lang="en-GB" sz="1100" dirty="0" err="1"/>
              <a:t>Boular</a:t>
            </a:r>
            <a:r>
              <a:rPr lang="en-GB" sz="1100" dirty="0"/>
              <a:t>/ </a:t>
            </a:r>
            <a:r>
              <a:rPr lang="en-GB" sz="1100" dirty="0" err="1"/>
              <a:t>Rizlowne</a:t>
            </a:r>
            <a:r>
              <a:rPr lang="en-GB" sz="1100" dirty="0"/>
              <a:t> </a:t>
            </a:r>
            <a:r>
              <a:rPr lang="en-GB" sz="1100" dirty="0" err="1"/>
              <a:t>Boular</a:t>
            </a:r>
            <a:r>
              <a:rPr lang="en-GB" sz="1100" dirty="0"/>
              <a:t>/ Mina Dich / - First all female terror plot in UK. </a:t>
            </a:r>
            <a:r>
              <a:rPr lang="en-GB" sz="1100" dirty="0" err="1"/>
              <a:t>Safaa</a:t>
            </a:r>
            <a:r>
              <a:rPr lang="en-GB" sz="1100" dirty="0"/>
              <a:t> at the age of 16 met a ISIS fighter online and tried to go to Syria to Join ISIS to join him. He was reportedly killed in a airstrike and this intensified her desire to attack the UK. </a:t>
            </a:r>
            <a:r>
              <a:rPr lang="en-GB" sz="1100" dirty="0" err="1"/>
              <a:t>Safaa</a:t>
            </a:r>
            <a:r>
              <a:rPr lang="en-GB" sz="1100" dirty="0"/>
              <a:t> was arrested but passed on the mission to her sister </a:t>
            </a:r>
            <a:r>
              <a:rPr lang="en-GB" sz="1100" dirty="0" err="1"/>
              <a:t>Rizlowne</a:t>
            </a:r>
            <a:r>
              <a:rPr lang="en-GB" sz="1100" dirty="0"/>
              <a:t>. There mother Mina fully supported her girls who planned to attack either a museum in London or attack near to the houses of parliament. </a:t>
            </a:r>
          </a:p>
          <a:p>
            <a:endParaRPr lang="en-GB" sz="1100" dirty="0"/>
          </a:p>
          <a:p>
            <a:r>
              <a:rPr lang="en-GB" sz="1100" b="1" dirty="0"/>
              <a:t>Click 16</a:t>
            </a:r>
            <a:r>
              <a:rPr lang="en-GB" sz="1100" dirty="0"/>
              <a:t> - Andrew Dymock, 22, of Weymouth Street, Bath, was arrested on Wednesday morning by counter-terrorism officers. In all, Mr Dymock faces 15 charges: Five counts of encouraging terrorism, Four of disseminating terrorist publications, Two of terrorist fundraising , One of possessing material of use to a terrorist and Three of stirring up racial hatred.</a:t>
            </a:r>
          </a:p>
          <a:p>
            <a:br>
              <a:rPr lang="en-GB" sz="1100" dirty="0"/>
            </a:br>
            <a:r>
              <a:rPr lang="en-GB" sz="1100" dirty="0"/>
              <a:t>It is alleged that he used the System Resistance Network (SRN) website - which later became a site for the </a:t>
            </a:r>
            <a:r>
              <a:rPr lang="en-GB" sz="1100" dirty="0" err="1"/>
              <a:t>Sonnenkrieg</a:t>
            </a:r>
            <a:r>
              <a:rPr lang="en-GB" sz="1100" dirty="0"/>
              <a:t> Division - to upload articles that directly encouraged terrorist violence, with one post said to call for the extermination of Jewish people.</a:t>
            </a:r>
          </a:p>
          <a:p>
            <a:endParaRPr lang="en-GB" sz="1100" dirty="0"/>
          </a:p>
          <a:p>
            <a:r>
              <a:rPr lang="en-GB" sz="1100" b="1" dirty="0"/>
              <a:t>Click 17</a:t>
            </a:r>
            <a:r>
              <a:rPr lang="en-GB" sz="1100" dirty="0"/>
              <a:t> – Usman Khan – London attacker – Fishmongers – On rehabilitation programme and killed Jack and </a:t>
            </a:r>
            <a:r>
              <a:rPr lang="en-GB" sz="1100" dirty="0" err="1"/>
              <a:t>Sakia</a:t>
            </a:r>
            <a:r>
              <a:rPr lang="en-GB" sz="1100" dirty="0"/>
              <a:t> who were mentors helping turn peoples lives around. Khan was convicted in 2012 for plotting to commit a terrorist attack. Khan received an indeterminate sentence in 2012 with a minimum term of eight years. At sentencing, the judge said that Khan and his Stoke-on-Trent associates were "more serious jihadis" who operated "at a higher level of efficacy and commitment than the rest" —the other six convicts</a:t>
            </a:r>
          </a:p>
          <a:p>
            <a:endParaRPr lang="en-GB" sz="1100" dirty="0"/>
          </a:p>
          <a:p>
            <a:endParaRPr lang="en-GB" sz="1100" dirty="0"/>
          </a:p>
          <a:p>
            <a:r>
              <a:rPr lang="en-GB" sz="1100" b="1" dirty="0"/>
              <a:t>Additional Info </a:t>
            </a:r>
          </a:p>
          <a:p>
            <a:r>
              <a:rPr lang="en-GB" sz="1100" dirty="0"/>
              <a:t> </a:t>
            </a:r>
          </a:p>
          <a:p>
            <a:r>
              <a:rPr lang="en-GB" sz="1100" dirty="0"/>
              <a:t>Terms Left Wing and Ring Wing Extremism were replaced with </a:t>
            </a:r>
          </a:p>
          <a:p>
            <a:endParaRPr lang="en-GB" sz="1100" dirty="0"/>
          </a:p>
          <a:p>
            <a:r>
              <a:rPr lang="en-GB" sz="1100" dirty="0"/>
              <a:t>LASIT – Left Wing, Anarchist, Single Issue Terrorism.</a:t>
            </a:r>
          </a:p>
          <a:p>
            <a:endParaRPr lang="en-GB" sz="1100" dirty="0"/>
          </a:p>
          <a:p>
            <a:r>
              <a:rPr lang="en-GB" sz="1100" dirty="0"/>
              <a:t>Right Wing Terrorism Changes:</a:t>
            </a:r>
          </a:p>
          <a:p>
            <a:endParaRPr lang="en-GB" sz="1100" dirty="0"/>
          </a:p>
          <a:p>
            <a:r>
              <a:rPr lang="en-GB" sz="1100" dirty="0"/>
              <a:t>Cultural Nationalism: is a belief that “Western Culture” is under threat from mass migration into Europe and the lack of integration by certain ethnic and cultural groups.</a:t>
            </a:r>
          </a:p>
          <a:p>
            <a:r>
              <a:rPr lang="en-GB" sz="1100" dirty="0"/>
              <a:t>White Nationalism: is a belief that mass migration from the “non-white” world, and demographic change, poses an existential threat to the “White race” and “Western Culture”. Advocates a “White Homeland”. </a:t>
            </a:r>
          </a:p>
          <a:p>
            <a:r>
              <a:rPr lang="en-GB" sz="1100" dirty="0"/>
              <a:t>White Supremacism: is a belief that the “White Race” has certain physical and metal characteristics that makes it superior to other races. This can also include the belief in the spiritual superiority of the “White Race”.</a:t>
            </a:r>
          </a:p>
          <a:p>
            <a:endParaRPr lang="en-GB" sz="1100" dirty="0"/>
          </a:p>
          <a:p>
            <a:r>
              <a:rPr lang="en-GB" sz="1100" dirty="0"/>
              <a:t>Also of note that any evidence of individuals being engaged in or support for Irish Related Terrorism are routed through Prevent in the same way as any other form of terrorism.</a:t>
            </a:r>
          </a:p>
        </p:txBody>
      </p:sp>
      <p:sp>
        <p:nvSpPr>
          <p:cNvPr id="4" name="Slide Number Placeholder 3"/>
          <p:cNvSpPr>
            <a:spLocks noGrp="1"/>
          </p:cNvSpPr>
          <p:nvPr>
            <p:ph type="sldNum" sz="quarter" idx="5"/>
          </p:nvPr>
        </p:nvSpPr>
        <p:spPr/>
        <p:txBody>
          <a:bodyPr/>
          <a:lstStyle/>
          <a:p>
            <a:fld id="{4DDD74B0-6C33-40BC-A342-495A2C0BE41F}" type="slidenum">
              <a:rPr lang="en-GB" smtClean="0"/>
              <a:t>8</a:t>
            </a:fld>
            <a:endParaRPr lang="en-GB"/>
          </a:p>
        </p:txBody>
      </p:sp>
    </p:spTree>
    <p:extLst>
      <p:ext uri="{BB962C8B-B14F-4D97-AF65-F5344CB8AC3E}">
        <p14:creationId xmlns:p14="http://schemas.microsoft.com/office/powerpoint/2010/main" val="1125853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eaLnBrk="1" hangingPunct="1">
              <a:spcBef>
                <a:spcPct val="0"/>
              </a:spcBef>
            </a:pPr>
            <a:r>
              <a:rPr lang="en-GB" sz="1100" b="1" dirty="0">
                <a:solidFill>
                  <a:srgbClr val="FF0000"/>
                </a:solidFill>
                <a:effectLst/>
                <a:latin typeface="+mn-lt"/>
                <a:ea typeface="Times New Roman" panose="02020603050405020304" pitchFamily="18" charset="0"/>
              </a:rPr>
              <a:t>QTS</a:t>
            </a:r>
            <a:br>
              <a:rPr lang="en-GB" sz="1100" b="1" dirty="0">
                <a:solidFill>
                  <a:srgbClr val="FF0000"/>
                </a:solidFill>
                <a:effectLst/>
                <a:latin typeface="+mn-lt"/>
                <a:ea typeface="Times New Roman" panose="02020603050405020304" pitchFamily="18" charset="0"/>
              </a:rPr>
            </a:br>
            <a:r>
              <a:rPr lang="en-GB" sz="1100" b="1" dirty="0">
                <a:effectLst/>
                <a:latin typeface="+mn-lt"/>
                <a:ea typeface="Times New Roman" panose="02020603050405020304" pitchFamily="18" charset="0"/>
              </a:rPr>
              <a:t>Q. Who can refer people to PREVENT?</a:t>
            </a:r>
            <a:br>
              <a:rPr lang="en-GB" sz="1100" b="1" dirty="0">
                <a:effectLst/>
                <a:latin typeface="+mn-lt"/>
                <a:ea typeface="Times New Roman" panose="02020603050405020304" pitchFamily="18" charset="0"/>
              </a:rPr>
            </a:br>
            <a:endParaRPr lang="en-GB" altLang="en-US" sz="1100" dirty="0">
              <a:latin typeface="+mn-lt"/>
            </a:endParaRPr>
          </a:p>
          <a:p>
            <a:pPr eaLnBrk="1" hangingPunct="1">
              <a:spcBef>
                <a:spcPct val="0"/>
              </a:spcBef>
            </a:pPr>
            <a:r>
              <a:rPr lang="en-GB" altLang="en-US" sz="1100" dirty="0">
                <a:latin typeface="+mn-lt"/>
              </a:rPr>
              <a:t>Results displayed are the main people who refer into Prevent</a:t>
            </a:r>
          </a:p>
          <a:p>
            <a:pPr eaLnBrk="1" hangingPunct="1">
              <a:spcBef>
                <a:spcPct val="0"/>
              </a:spcBef>
            </a:pPr>
            <a:endParaRPr lang="en-GB" altLang="en-US" sz="1100" dirty="0">
              <a:latin typeface="+mn-lt"/>
            </a:endParaRPr>
          </a:p>
          <a:p>
            <a:pPr eaLnBrk="1" hangingPunct="1">
              <a:spcBef>
                <a:spcPct val="0"/>
              </a:spcBef>
            </a:pPr>
            <a:r>
              <a:rPr lang="en-GB" altLang="en-US" sz="1100" dirty="0">
                <a:latin typeface="+mn-lt"/>
              </a:rPr>
              <a:t>Explain that </a:t>
            </a:r>
            <a:r>
              <a:rPr lang="en-GB" altLang="en-US" sz="1100" u="sng" dirty="0">
                <a:latin typeface="+mn-lt"/>
              </a:rPr>
              <a:t>anyone</a:t>
            </a:r>
            <a:r>
              <a:rPr lang="en-GB" altLang="en-US" sz="1100" dirty="0">
                <a:latin typeface="+mn-lt"/>
              </a:rPr>
              <a:t> can make a referral.</a:t>
            </a:r>
          </a:p>
          <a:p>
            <a:pPr eaLnBrk="1" hangingPunct="1">
              <a:spcBef>
                <a:spcPct val="0"/>
              </a:spcBef>
            </a:pPr>
            <a:endParaRPr lang="en-GB" altLang="en-US" sz="1100" dirty="0">
              <a:latin typeface="+mn-lt"/>
            </a:endParaRPr>
          </a:p>
          <a:p>
            <a:r>
              <a:rPr lang="en-GB" altLang="en-US" sz="1100" b="1" dirty="0">
                <a:latin typeface="+mn-lt"/>
              </a:rPr>
              <a:t>**SWP &amp; GWENT OFFICERS Complete the same form via:**</a:t>
            </a:r>
            <a:br>
              <a:rPr lang="en-GB" altLang="en-US" sz="1100" dirty="0">
                <a:latin typeface="+mn-lt"/>
              </a:rPr>
            </a:br>
            <a:r>
              <a:rPr lang="en-GB" sz="1100" dirty="0">
                <a:latin typeface="+mn-lt"/>
              </a:rPr>
              <a:t>https://digitalservices.south-wales.police.uk/en/all-wales-prevent-partners-referral-form-english/ </a:t>
            </a:r>
          </a:p>
          <a:p>
            <a:endParaRPr lang="en-GB" sz="11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effectLst/>
                <a:latin typeface="+mn-lt"/>
                <a:ea typeface="Times New Roman" panose="02020603050405020304" pitchFamily="18" charset="0"/>
              </a:rPr>
              <a:t>HO -</a:t>
            </a:r>
            <a:r>
              <a:rPr lang="en-GB" sz="1100" dirty="0">
                <a:effectLst/>
                <a:latin typeface="+mn-lt"/>
                <a:ea typeface="Times New Roman" panose="02020603050405020304" pitchFamily="18" charset="0"/>
              </a:rPr>
              <a:t> PREVENT Referral Stat Bulletin 2017  - V1</a:t>
            </a:r>
            <a:endParaRPr lang="en-GB" altLang="en-US" sz="1100" dirty="0">
              <a:latin typeface="+mn-lt"/>
            </a:endParaRP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9</a:t>
            </a:fld>
            <a:endParaRPr lang="en-GB"/>
          </a:p>
        </p:txBody>
      </p:sp>
    </p:spTree>
    <p:extLst>
      <p:ext uri="{BB962C8B-B14F-4D97-AF65-F5344CB8AC3E}">
        <p14:creationId xmlns:p14="http://schemas.microsoft.com/office/powerpoint/2010/main" val="20455788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eaLnBrk="1" hangingPunct="1">
              <a:spcBef>
                <a:spcPct val="0"/>
              </a:spcBef>
            </a:pPr>
            <a:r>
              <a:rPr lang="en-GB" altLang="en-US" sz="1100" dirty="0"/>
              <a:t>Any new referral into Prevent will go through an initial triage assessment which must be completed in 5 days.</a:t>
            </a:r>
          </a:p>
          <a:p>
            <a:pPr eaLnBrk="1" hangingPunct="1">
              <a:spcBef>
                <a:spcPct val="0"/>
              </a:spcBef>
            </a:pPr>
            <a:endParaRPr lang="en-GB" altLang="en-US" sz="1100" b="1" u="sng" dirty="0"/>
          </a:p>
          <a:p>
            <a:pPr eaLnBrk="1" hangingPunct="1">
              <a:spcBef>
                <a:spcPct val="0"/>
              </a:spcBef>
            </a:pPr>
            <a:r>
              <a:rPr lang="en-GB" altLang="en-US" sz="1100" b="1" u="sng" dirty="0"/>
              <a:t>Closure / Re-Direct</a:t>
            </a:r>
          </a:p>
          <a:p>
            <a:pPr eaLnBrk="1" hangingPunct="1">
              <a:spcBef>
                <a:spcPct val="0"/>
              </a:spcBef>
            </a:pPr>
            <a:r>
              <a:rPr lang="en-GB" altLang="en-US" sz="1100" dirty="0"/>
              <a:t>The referral could be as it could be malicious or misinformed or it could be re-directed to another department/partner agency who are better placed to deal with the issues raised</a:t>
            </a:r>
          </a:p>
          <a:p>
            <a:pPr eaLnBrk="1" hangingPunct="1">
              <a:spcBef>
                <a:spcPct val="0"/>
              </a:spcBef>
            </a:pPr>
            <a:endParaRPr lang="en-GB" altLang="en-US" sz="1100" b="1" u="sng" dirty="0"/>
          </a:p>
          <a:p>
            <a:pPr eaLnBrk="1" hangingPunct="1">
              <a:spcBef>
                <a:spcPct val="0"/>
              </a:spcBef>
            </a:pPr>
            <a:r>
              <a:rPr lang="en-GB" altLang="en-US" sz="1100" b="1" u="sng" dirty="0"/>
              <a:t>Multi Agency Led</a:t>
            </a:r>
          </a:p>
          <a:p>
            <a:pPr eaLnBrk="1" hangingPunct="1">
              <a:spcBef>
                <a:spcPct val="0"/>
              </a:spcBef>
            </a:pPr>
            <a:r>
              <a:rPr lang="en-GB" altLang="en-US" sz="1100" dirty="0"/>
              <a:t>CHANNEL is a confidential, voluntary multi-agency safeguarding programme that supports people who are vulnerable to radicalisation.</a:t>
            </a:r>
          </a:p>
          <a:p>
            <a:pPr eaLnBrk="1" hangingPunct="1">
              <a:spcBef>
                <a:spcPct val="0"/>
              </a:spcBef>
            </a:pPr>
            <a:endParaRPr lang="en-GB" altLang="en-US" sz="1100" dirty="0"/>
          </a:p>
          <a:p>
            <a:pPr eaLnBrk="1" hangingPunct="1">
              <a:spcBef>
                <a:spcPct val="0"/>
              </a:spcBef>
            </a:pPr>
            <a:r>
              <a:rPr lang="en-GB" altLang="en-US" sz="1100" dirty="0"/>
              <a:t>It is run in every local authority in England and Wales and addresses all types of extremism including the extreme-right and Islamist-related. It is about early intervention to protect vulnerable children and adults who might be susceptible to being radicalised, which, if left unsupported, could lead to involvement in terrorist-related activity.</a:t>
            </a:r>
          </a:p>
          <a:p>
            <a:pPr eaLnBrk="1" hangingPunct="1">
              <a:spcBef>
                <a:spcPct val="0"/>
              </a:spcBef>
            </a:pPr>
            <a:endParaRPr lang="en-GB" altLang="en-US" sz="1100" dirty="0"/>
          </a:p>
          <a:p>
            <a:pPr eaLnBrk="1" hangingPunct="1">
              <a:spcBef>
                <a:spcPct val="0"/>
              </a:spcBef>
            </a:pPr>
            <a:r>
              <a:rPr lang="en-GB" altLang="en-US" sz="1100" dirty="0"/>
              <a:t>Anyone can make a referral if they are concerned about someone being radicalised. Referrals from the general public can be made to the local authority or the local police. The Channel panel – which is chaired by the local authority - and made up of representatives from different safeguarding areas including health, education, and the police– will meet to discuss the nature and extent of the potential vulnerability of the individual.</a:t>
            </a:r>
          </a:p>
          <a:p>
            <a:pPr eaLnBrk="1" hangingPunct="1">
              <a:spcBef>
                <a:spcPct val="0"/>
              </a:spcBef>
            </a:pPr>
            <a:endParaRPr lang="en-GB" altLang="en-US" sz="1100" dirty="0"/>
          </a:p>
          <a:p>
            <a:pPr eaLnBrk="1" hangingPunct="1">
              <a:spcBef>
                <a:spcPct val="0"/>
              </a:spcBef>
            </a:pPr>
            <a:r>
              <a:rPr lang="en-GB" altLang="en-US" sz="1100" dirty="0"/>
              <a:t>All referrals are carefully assessed. Sometimes the person doesn’t need any help at all, and the referral is closed. In other cases, the panel will offer the individual an appropriate support package tailored to their needs.</a:t>
            </a:r>
          </a:p>
          <a:p>
            <a:pPr eaLnBrk="1" hangingPunct="1">
              <a:spcBef>
                <a:spcPct val="0"/>
              </a:spcBef>
            </a:pPr>
            <a:endParaRPr lang="en-GB" altLang="en-US" sz="1100" dirty="0"/>
          </a:p>
          <a:p>
            <a:pPr eaLnBrk="1" hangingPunct="1">
              <a:spcBef>
                <a:spcPct val="0"/>
              </a:spcBef>
            </a:pPr>
            <a:r>
              <a:rPr lang="en-GB" altLang="en-US" sz="1100" dirty="0"/>
              <a:t>Support could include assistance with education or employment, health support, and ideological mentoring to provide vulnerable individuals with the skills to protect themselves from being drawn into committing terrorist-related activity or supporting terrorism.</a:t>
            </a:r>
          </a:p>
          <a:p>
            <a:pPr eaLnBrk="1" hangingPunct="1">
              <a:spcBef>
                <a:spcPct val="0"/>
              </a:spcBef>
            </a:pPr>
            <a:endParaRPr lang="en-GB" altLang="en-US" sz="1100" dirty="0"/>
          </a:p>
          <a:p>
            <a:pPr eaLnBrk="1" hangingPunct="1">
              <a:spcBef>
                <a:spcPct val="0"/>
              </a:spcBef>
            </a:pPr>
            <a:r>
              <a:rPr lang="en-GB" altLang="en-US" sz="1100" dirty="0"/>
              <a:t>Remember this multi agency approach requires consent, should consent not be granted then it will need to be managed in the Police led space.</a:t>
            </a:r>
          </a:p>
          <a:p>
            <a:pPr eaLnBrk="1" hangingPunct="1">
              <a:spcBef>
                <a:spcPct val="0"/>
              </a:spcBef>
            </a:pPr>
            <a:endParaRPr lang="en-GB" altLang="en-US" sz="1100" dirty="0"/>
          </a:p>
          <a:p>
            <a:pPr eaLnBrk="1" hangingPunct="1">
              <a:spcBef>
                <a:spcPct val="0"/>
              </a:spcBef>
            </a:pPr>
            <a:r>
              <a:rPr lang="en-GB" altLang="en-US" sz="1100" b="1" u="sng" dirty="0"/>
              <a:t>Police Led</a:t>
            </a:r>
          </a:p>
          <a:p>
            <a:pPr eaLnBrk="1" hangingPunct="1">
              <a:spcBef>
                <a:spcPct val="0"/>
              </a:spcBef>
            </a:pPr>
            <a:r>
              <a:rPr lang="en-GB" altLang="en-US" sz="1100" dirty="0"/>
              <a:t>This process is for those who don’t give consent or for those who following assessment would not meet the criteria for Multi Agency.  Partner agencies will also be involved and work with the police.  Various multi agency meetings can be held but this wont be under the guise of Channel.</a:t>
            </a:r>
          </a:p>
        </p:txBody>
      </p:sp>
      <p:sp>
        <p:nvSpPr>
          <p:cNvPr id="4" name="Slide Number Placeholder 3"/>
          <p:cNvSpPr>
            <a:spLocks noGrp="1"/>
          </p:cNvSpPr>
          <p:nvPr>
            <p:ph type="sldNum" sz="quarter" idx="5"/>
          </p:nvPr>
        </p:nvSpPr>
        <p:spPr/>
        <p:txBody>
          <a:bodyPr/>
          <a:lstStyle/>
          <a:p>
            <a:fld id="{4DDD74B0-6C33-40BC-A342-495A2C0BE41F}" type="slidenum">
              <a:rPr lang="en-GB" smtClean="0"/>
              <a:t>10</a:t>
            </a:fld>
            <a:endParaRPr lang="en-GB"/>
          </a:p>
        </p:txBody>
      </p:sp>
    </p:spTree>
    <p:extLst>
      <p:ext uri="{BB962C8B-B14F-4D97-AF65-F5344CB8AC3E}">
        <p14:creationId xmlns:p14="http://schemas.microsoft.com/office/powerpoint/2010/main" val="4125854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eaLnBrk="1" hangingPunct="1">
              <a:lnSpc>
                <a:spcPct val="150000"/>
              </a:lnSpc>
              <a:spcBef>
                <a:spcPct val="0"/>
              </a:spcBef>
            </a:pPr>
            <a:r>
              <a:rPr lang="en-GB" sz="1100" b="1" dirty="0"/>
              <a:t>**Videos if time allows**</a:t>
            </a:r>
            <a:br>
              <a:rPr lang="en-GB" sz="1100" b="1" dirty="0"/>
            </a:br>
            <a:r>
              <a:rPr lang="en-GB" altLang="en-US" sz="1100" dirty="0">
                <a:solidFill>
                  <a:srgbClr val="2D2D8A"/>
                </a:solidFill>
                <a:hlinkClick r:id="rId3" action="ppaction://hlinkfile"/>
              </a:rPr>
              <a:t>Work with those at risk</a:t>
            </a:r>
            <a:r>
              <a:rPr lang="en-GB" altLang="en-US" sz="1100" dirty="0">
                <a:solidFill>
                  <a:srgbClr val="2D2D8A"/>
                </a:solidFill>
              </a:rPr>
              <a:t> (Push &amp; Pull)</a:t>
            </a:r>
          </a:p>
          <a:p>
            <a:pPr eaLnBrk="1" hangingPunct="1">
              <a:lnSpc>
                <a:spcPct val="150000"/>
              </a:lnSpc>
              <a:spcBef>
                <a:spcPct val="0"/>
              </a:spcBef>
            </a:pPr>
            <a:r>
              <a:rPr lang="en-GB" altLang="en-US" sz="1100" dirty="0">
                <a:solidFill>
                  <a:srgbClr val="2D2D8A"/>
                </a:solidFill>
                <a:hlinkClick r:id="rId4" action="ppaction://hlinkfile"/>
              </a:rPr>
              <a:t>Channel Panel</a:t>
            </a:r>
            <a:r>
              <a:rPr lang="en-GB" altLang="en-US" sz="1100" dirty="0">
                <a:solidFill>
                  <a:srgbClr val="2D2D8A"/>
                </a:solidFill>
              </a:rPr>
              <a:t> (Channel)</a:t>
            </a:r>
            <a:br>
              <a:rPr lang="en-GB" altLang="en-US" sz="1100" dirty="0">
                <a:solidFill>
                  <a:srgbClr val="2D2D8A"/>
                </a:solidFill>
              </a:rPr>
            </a:br>
            <a:r>
              <a:rPr lang="en-GB" altLang="en-US" sz="1100" dirty="0">
                <a:solidFill>
                  <a:srgbClr val="2D2D8A"/>
                </a:solidFill>
              </a:rPr>
              <a:t>(These will need to be accessed via college learn for time being)</a:t>
            </a:r>
            <a:br>
              <a:rPr lang="en-GB" altLang="en-US" sz="1100" dirty="0">
                <a:solidFill>
                  <a:srgbClr val="2D2D8A"/>
                </a:solidFill>
              </a:rPr>
            </a:br>
            <a:br>
              <a:rPr lang="en-GB" altLang="en-US" sz="1100" dirty="0">
                <a:solidFill>
                  <a:srgbClr val="2D2D8A"/>
                </a:solidFill>
              </a:rPr>
            </a:br>
            <a:r>
              <a:rPr lang="en-GB" sz="1100" dirty="0"/>
              <a:t>Reiterate the Prevent strap line…..Prevent prevents people becoming terrorists or those supporting terrorism.</a:t>
            </a:r>
          </a:p>
          <a:p>
            <a:endParaRPr lang="en-GB" sz="1100" dirty="0"/>
          </a:p>
          <a:p>
            <a:r>
              <a:rPr lang="en-GB" sz="1100" dirty="0"/>
              <a:t>Prevent works with those who are vulnerable and are at risk of radicalisation and where concerns have been identified. These concerns arrive in the form of a referral such as emails, phone calls from colleagues, partners and members of the public. The key here is to have the information.</a:t>
            </a:r>
          </a:p>
          <a:p>
            <a:r>
              <a:rPr lang="en-GB" sz="1100" dirty="0"/>
              <a:t>Use the hyperlink to show a short 3 minute video which explains the ‘push and pull’ factors of how someone can be radicalised as explained by Chris Dean who is a Chartered Psychologist. (Chris describes this in a very simple manner.)</a:t>
            </a:r>
          </a:p>
          <a:p>
            <a:endParaRPr lang="en-GB" sz="1100" dirty="0"/>
          </a:p>
          <a:p>
            <a:r>
              <a:rPr lang="en-GB" sz="1100" dirty="0"/>
              <a:t>Prevent as discussed earlier works at the initial concern stage, where no Terrorism offences have been committed this is a safeguarding process.  Partner agency work is key, Prevent officers cannot work alone and partner agencies are heavily involved in dealing with Safeguarding concerns. This includes information from the British Security Services (MI5 and MI6)</a:t>
            </a:r>
          </a:p>
          <a:p>
            <a:endParaRPr lang="en-GB" sz="1100" dirty="0"/>
          </a:p>
          <a:p>
            <a:r>
              <a:rPr lang="en-GB" sz="1100" dirty="0"/>
              <a:t>If concerns around the individual require further work then partners are called on to help provide a safeguarding team around that person. This meeting is called a Channel Panel meeting. The meeting is multi Agency with lots of relevant partners. Use the hyperlink to play the Channel video (approx. 7 mins in length.) This process is a Voluntary one.</a:t>
            </a:r>
          </a:p>
          <a:p>
            <a:endParaRPr lang="en-GB" sz="1100" dirty="0"/>
          </a:p>
          <a:p>
            <a:r>
              <a:rPr lang="en-GB" sz="1100" dirty="0"/>
              <a:t>Once a meeting takes place and the Channel Chair (Local Authority rep)  has decided to accept the case as a Channel case, then one tactical option could be to use a intervention provider. These are specially trained individuals who have specific knowledge in that persons views i.e. a right wing specialist or an Islamist specialist. These people are subject matter experts who help provide a counter narrative to the ideology presented. Prevent officers look to match Intervention providers to the subject to give the best chance of success and diverting that person away from an extremist path.</a:t>
            </a:r>
          </a:p>
          <a:p>
            <a:endParaRPr lang="en-GB" sz="1100" dirty="0"/>
          </a:p>
          <a:p>
            <a:r>
              <a:rPr lang="en-GB" sz="1100" dirty="0"/>
              <a:t>When individuals have left the program, their risks reduced or dealt /managed with, they are then provided with ongoing support which can be with other partners. They are also followed up 6 and 12 months down the line.</a:t>
            </a:r>
          </a:p>
          <a:p>
            <a:endParaRPr lang="en-GB" sz="1100" dirty="0"/>
          </a:p>
          <a:p>
            <a:r>
              <a:rPr lang="en-GB" sz="1100" b="1" dirty="0"/>
              <a:t>Additional Info</a:t>
            </a:r>
          </a:p>
          <a:p>
            <a:r>
              <a:rPr lang="en-GB" sz="1100" dirty="0"/>
              <a:t>Prevent is a voluntary process, its working with individuals, not forcing this process on them.  If they don’t want to be part of Channel then officers may look at other options to deal with the individuals if concerns exist, such as disruption techniques or ask partners to monitor.</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11</a:t>
            </a:fld>
            <a:endParaRPr lang="en-GB"/>
          </a:p>
        </p:txBody>
      </p:sp>
    </p:spTree>
    <p:extLst>
      <p:ext uri="{BB962C8B-B14F-4D97-AF65-F5344CB8AC3E}">
        <p14:creationId xmlns:p14="http://schemas.microsoft.com/office/powerpoint/2010/main" val="2870238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FF0000"/>
                </a:solidFill>
                <a:effectLst/>
                <a:latin typeface="+mn-lt"/>
                <a:ea typeface="Times New Roman" panose="02020603050405020304" pitchFamily="18" charset="0"/>
              </a:rPr>
              <a:t>Activity 2 – Board blast</a:t>
            </a:r>
            <a:endParaRPr lang="en-GB" sz="1100" dirty="0">
              <a:effectLst/>
              <a:latin typeface="+mn-lt"/>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mn-lt"/>
                <a:ea typeface="Times New Roman" panose="02020603050405020304" pitchFamily="18" charset="0"/>
              </a:rPr>
              <a:t>Trainer to show sub-heading on the slide:</a:t>
            </a: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Emotional Changes, Verbal Changes, Physical Changes. </a:t>
            </a: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Trainer to ask the group questions around these to involve interaction and get the students to write possible indicators to help spot vulnerabilities. </a:t>
            </a:r>
            <a:r>
              <a:rPr lang="en-GB" sz="1100" b="1" dirty="0">
                <a:effectLst/>
                <a:latin typeface="+mn-lt"/>
                <a:ea typeface="Times New Roman" panose="02020603050405020304" pitchFamily="18" charset="0"/>
              </a:rPr>
              <a:t>Students</a:t>
            </a:r>
            <a:r>
              <a:rPr lang="en-GB" sz="1100" dirty="0">
                <a:effectLst/>
                <a:latin typeface="+mn-lt"/>
                <a:ea typeface="Times New Roman" panose="02020603050405020304" pitchFamily="18" charset="0"/>
              </a:rPr>
              <a:t> to come up to the white board / interactive TV and write possible indicators to spot vulnerabilities under each of the subheadings.</a:t>
            </a:r>
          </a:p>
          <a:p>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There should be endless responses however some of the most common are displayed on the slide when clicked.  </a:t>
            </a: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Other triggers are shown on slide 13.</a:t>
            </a: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endParaRPr lang="en-GB" altLang="en-US" sz="1100" dirty="0">
              <a:latin typeface="+mn-lt"/>
            </a:endParaRPr>
          </a:p>
          <a:p>
            <a:pPr eaLnBrk="1" hangingPunct="1">
              <a:spcBef>
                <a:spcPct val="0"/>
              </a:spcBef>
            </a:pPr>
            <a:r>
              <a:rPr lang="en-GB" altLang="en-US" sz="1100" b="1" dirty="0">
                <a:latin typeface="+mn-lt"/>
              </a:rPr>
              <a:t>**Facial Hair - If ‘Growing of beard’ topic is mentioned, presenter to keep this subject until the end** </a:t>
            </a:r>
          </a:p>
          <a:p>
            <a:pPr eaLnBrk="1" hangingPunct="1">
              <a:spcBef>
                <a:spcPct val="0"/>
              </a:spcBef>
            </a:pPr>
            <a:endParaRPr lang="en-GB" altLang="en-US" sz="1100" dirty="0">
              <a:latin typeface="+mn-lt"/>
            </a:endParaRPr>
          </a:p>
          <a:p>
            <a:pPr eaLnBrk="1" hangingPunct="1">
              <a:spcBef>
                <a:spcPct val="0"/>
              </a:spcBef>
            </a:pPr>
            <a:r>
              <a:rPr lang="en-GB" altLang="en-US" sz="1100" dirty="0">
                <a:latin typeface="+mn-lt"/>
              </a:rPr>
              <a:t>Run through each heading drawing out concerns. </a:t>
            </a:r>
            <a:br>
              <a:rPr lang="en-GB" altLang="en-US" sz="1100" dirty="0">
                <a:latin typeface="+mn-lt"/>
              </a:rPr>
            </a:br>
            <a:br>
              <a:rPr lang="en-GB" altLang="en-US" sz="1100" dirty="0">
                <a:latin typeface="+mn-lt"/>
              </a:rPr>
            </a:br>
            <a:r>
              <a:rPr lang="en-GB" altLang="en-US" sz="1100" b="1" dirty="0">
                <a:latin typeface="+mn-lt"/>
              </a:rPr>
              <a:t>**When talking about beard concern, it is important to explain that someone growing a beard may not be a concern, but this issue does come up and can lead to stereotypes being made and enforced, this must be avoided at all costs. **</a:t>
            </a:r>
          </a:p>
          <a:p>
            <a:pPr eaLnBrk="1" hangingPunct="1">
              <a:spcBef>
                <a:spcPct val="0"/>
              </a:spcBef>
            </a:pPr>
            <a:endParaRPr lang="en-GB" altLang="en-US" sz="1100" dirty="0">
              <a:latin typeface="+mn-lt"/>
            </a:endParaRPr>
          </a:p>
          <a:p>
            <a:pPr eaLnBrk="1" hangingPunct="1">
              <a:spcBef>
                <a:spcPct val="0"/>
              </a:spcBef>
            </a:pPr>
            <a:r>
              <a:rPr lang="en-US" altLang="en-US" sz="1100" dirty="0">
                <a:latin typeface="+mn-lt"/>
              </a:rPr>
              <a:t>Now a word of caution, these changes, emotional, verbal, physical and circumstantial could be just the normal changes we all experience at times. The prevent team are not looking at people with these normal changes. It’s about highlighting those changes that are not in context of that person, and something just doesn’t feel quite right. You may get challenged on these vulnerabilities and someone may say that their son / daughter / close friend could be described as the person noted on the board.  If they do, use this example.  </a:t>
            </a:r>
          </a:p>
          <a:p>
            <a:pPr eaLnBrk="1" hangingPunct="1">
              <a:spcBef>
                <a:spcPct val="0"/>
              </a:spcBef>
            </a:pPr>
            <a:endParaRPr lang="en-GB" altLang="en-US" sz="1100" dirty="0">
              <a:latin typeface="+mn-lt"/>
            </a:endParaRPr>
          </a:p>
          <a:p>
            <a:pPr eaLnBrk="1" hangingPunct="1">
              <a:spcBef>
                <a:spcPct val="0"/>
              </a:spcBef>
            </a:pPr>
            <a:r>
              <a:rPr lang="en-US" altLang="en-US" sz="1100" b="1" dirty="0">
                <a:latin typeface="+mn-lt"/>
              </a:rPr>
              <a:t>Example:</a:t>
            </a:r>
          </a:p>
          <a:p>
            <a:pPr eaLnBrk="1" hangingPunct="1">
              <a:spcBef>
                <a:spcPct val="0"/>
              </a:spcBef>
            </a:pPr>
            <a:r>
              <a:rPr lang="en-US" altLang="en-US" sz="1100" dirty="0">
                <a:latin typeface="+mn-lt"/>
              </a:rPr>
              <a:t>A young girl has changed her appearance and become a Goth; she has changed her friends and has a new boyfriend.  She also has a number of new body piercings.  She is very emotional one minute and then incredibly happy the next.  Verbally she is very argumentative, disagreeing with her parents regularly.   </a:t>
            </a:r>
          </a:p>
          <a:p>
            <a:pPr eaLnBrk="1" hangingPunct="1">
              <a:spcBef>
                <a:spcPct val="0"/>
              </a:spcBef>
            </a:pPr>
            <a:endParaRPr lang="en-GB" altLang="en-US" sz="1100" dirty="0">
              <a:latin typeface="+mn-lt"/>
            </a:endParaRPr>
          </a:p>
          <a:p>
            <a:pPr eaLnBrk="1" hangingPunct="1">
              <a:spcBef>
                <a:spcPct val="0"/>
              </a:spcBef>
            </a:pPr>
            <a:r>
              <a:rPr lang="en-US" altLang="en-US" sz="1100" dirty="0">
                <a:latin typeface="+mn-lt"/>
              </a:rPr>
              <a:t>In this case this is an example of a teenager who is still trying to find her place in society and understand where she fits in relation to her peers.  The reason why she is very emotional and argumentative is because of her exams.  </a:t>
            </a:r>
          </a:p>
          <a:p>
            <a:pPr eaLnBrk="1" hangingPunct="1">
              <a:spcBef>
                <a:spcPct val="0"/>
              </a:spcBef>
            </a:pPr>
            <a:endParaRPr lang="en-GB" altLang="en-US" sz="1100" dirty="0">
              <a:latin typeface="+mn-lt"/>
            </a:endParaRPr>
          </a:p>
          <a:p>
            <a:pPr eaLnBrk="1" hangingPunct="1">
              <a:spcBef>
                <a:spcPct val="0"/>
              </a:spcBef>
            </a:pPr>
            <a:r>
              <a:rPr lang="en-US" altLang="en-US" sz="1100" b="1" dirty="0">
                <a:latin typeface="+mn-lt"/>
              </a:rPr>
              <a:t>The point of this is that Prevent does not deal with the everyday changes that may occur in individuals, but those changes that when in context are of concern and unusual.</a:t>
            </a:r>
            <a:endParaRPr lang="en-GB" altLang="en-US" sz="1100" b="1" dirty="0">
              <a:latin typeface="+mn-lt"/>
            </a:endParaRP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12</a:t>
            </a:fld>
            <a:endParaRPr lang="en-GB"/>
          </a:p>
        </p:txBody>
      </p:sp>
    </p:spTree>
    <p:extLst>
      <p:ext uri="{BB962C8B-B14F-4D97-AF65-F5344CB8AC3E}">
        <p14:creationId xmlns:p14="http://schemas.microsoft.com/office/powerpoint/2010/main" val="26227829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13</a:t>
            </a:fld>
            <a:endParaRPr lang="en-GB"/>
          </a:p>
        </p:txBody>
      </p:sp>
    </p:spTree>
    <p:extLst>
      <p:ext uri="{BB962C8B-B14F-4D97-AF65-F5344CB8AC3E}">
        <p14:creationId xmlns:p14="http://schemas.microsoft.com/office/powerpoint/2010/main" val="15947426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eaLnBrk="1" hangingPunct="1">
              <a:spcBef>
                <a:spcPct val="0"/>
              </a:spcBef>
            </a:pPr>
            <a:r>
              <a:rPr lang="en-GB" altLang="en-US" sz="1100" b="1" dirty="0"/>
              <a:t>This is a real example:</a:t>
            </a:r>
          </a:p>
          <a:p>
            <a:pPr eaLnBrk="1" hangingPunct="1">
              <a:spcBef>
                <a:spcPct val="0"/>
              </a:spcBef>
            </a:pPr>
            <a:endParaRPr lang="en-GB" altLang="en-US" sz="1100" dirty="0"/>
          </a:p>
          <a:p>
            <a:pPr eaLnBrk="1" hangingPunct="1">
              <a:spcBef>
                <a:spcPct val="0"/>
              </a:spcBef>
            </a:pPr>
            <a:r>
              <a:rPr lang="en-GB" altLang="en-US" sz="1100" b="1" dirty="0"/>
              <a:t>Additional Info:</a:t>
            </a:r>
          </a:p>
          <a:p>
            <a:pPr eaLnBrk="1" hangingPunct="1">
              <a:spcBef>
                <a:spcPct val="0"/>
              </a:spcBef>
            </a:pPr>
            <a:r>
              <a:rPr lang="en-GB" altLang="en-US" sz="1100" dirty="0"/>
              <a:t>Referral came from Police Schools Officer.  They had been made aware by Head Teacher one of their 15 year old male pupils was making regular comments about how he could make a bomb.  He also openly showed support to the Columbine Massacre.</a:t>
            </a:r>
          </a:p>
          <a:p>
            <a:pPr eaLnBrk="1" hangingPunct="1">
              <a:spcBef>
                <a:spcPct val="0"/>
              </a:spcBef>
            </a:pPr>
            <a:endParaRPr lang="en-GB" altLang="en-US" sz="1100" dirty="0"/>
          </a:p>
          <a:p>
            <a:pPr eaLnBrk="1" hangingPunct="1">
              <a:spcBef>
                <a:spcPct val="0"/>
              </a:spcBef>
            </a:pPr>
            <a:r>
              <a:rPr lang="en-GB" altLang="en-US" sz="1100" dirty="0"/>
              <a:t>Following the referral into Prevent, Prevent staff visited male at his home address.  He spoke openly and proudly about his Right Wing views and also showed various material on his laptop which the visiting officers described as ‘alarming’.  Subsequently he was moved into CHANNEL where a collaborative approach was formed between Prevent, Safer School, School, Subjects Parents and the Local Authority.  It was agreed the subject would receive support from an Intervention Provider (IP).</a:t>
            </a:r>
          </a:p>
          <a:p>
            <a:pPr eaLnBrk="1" hangingPunct="1">
              <a:spcBef>
                <a:spcPct val="0"/>
              </a:spcBef>
            </a:pPr>
            <a:endParaRPr lang="en-GB" altLang="en-US" sz="1100" dirty="0"/>
          </a:p>
          <a:p>
            <a:pPr eaLnBrk="1" hangingPunct="1">
              <a:spcBef>
                <a:spcPct val="0"/>
              </a:spcBef>
            </a:pPr>
            <a:r>
              <a:rPr lang="en-GB" altLang="en-US" sz="1100" dirty="0"/>
              <a:t>The IP (during 3 sessions) was able to establish the individuals mind-set and therefore challenged his ideologies – therefore mitigating the risk.</a:t>
            </a:r>
          </a:p>
          <a:p>
            <a:pPr eaLnBrk="1" hangingPunct="1">
              <a:spcBef>
                <a:spcPct val="0"/>
              </a:spcBef>
            </a:pPr>
            <a:endParaRPr lang="en-GB" altLang="en-US" sz="1100" dirty="0"/>
          </a:p>
          <a:p>
            <a:pPr eaLnBrk="1" hangingPunct="1">
              <a:spcBef>
                <a:spcPct val="0"/>
              </a:spcBef>
            </a:pPr>
            <a:r>
              <a:rPr lang="en-GB" altLang="en-US" sz="1100" dirty="0"/>
              <a:t>The male himself regretted the comments he made, admitting he was just trying to impress his friends.  The male has been signposted back to the school for them to monitor.  The police involvement has ceased as the terrorism element has been mitigated.</a:t>
            </a:r>
          </a:p>
        </p:txBody>
      </p:sp>
      <p:sp>
        <p:nvSpPr>
          <p:cNvPr id="4" name="Slide Number Placeholder 3"/>
          <p:cNvSpPr>
            <a:spLocks noGrp="1"/>
          </p:cNvSpPr>
          <p:nvPr>
            <p:ph type="sldNum" sz="quarter" idx="5"/>
          </p:nvPr>
        </p:nvSpPr>
        <p:spPr/>
        <p:txBody>
          <a:bodyPr/>
          <a:lstStyle/>
          <a:p>
            <a:fld id="{4DDD74B0-6C33-40BC-A342-495A2C0BE41F}" type="slidenum">
              <a:rPr lang="en-GB" smtClean="0"/>
              <a:t>14</a:t>
            </a:fld>
            <a:endParaRPr lang="en-GB"/>
          </a:p>
        </p:txBody>
      </p:sp>
    </p:spTree>
    <p:extLst>
      <p:ext uri="{BB962C8B-B14F-4D97-AF65-F5344CB8AC3E}">
        <p14:creationId xmlns:p14="http://schemas.microsoft.com/office/powerpoint/2010/main" val="3594615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eaLnBrk="1" hangingPunct="1">
              <a:spcBef>
                <a:spcPct val="0"/>
              </a:spcBef>
            </a:pPr>
            <a:r>
              <a:rPr lang="en-GB" altLang="en-US" sz="1100" b="1" dirty="0"/>
              <a:t>This is a real example</a:t>
            </a:r>
          </a:p>
          <a:p>
            <a:pPr eaLnBrk="1" hangingPunct="1">
              <a:spcBef>
                <a:spcPct val="0"/>
              </a:spcBef>
            </a:pPr>
            <a:endParaRPr lang="en-GB" altLang="en-US" sz="1100" dirty="0"/>
          </a:p>
          <a:p>
            <a:pPr eaLnBrk="1" hangingPunct="1">
              <a:spcBef>
                <a:spcPct val="0"/>
              </a:spcBef>
            </a:pPr>
            <a:r>
              <a:rPr lang="en-GB" altLang="en-US" sz="1100" dirty="0"/>
              <a:t>Prevent referral as on screen.  Presenter to read through.</a:t>
            </a:r>
          </a:p>
          <a:p>
            <a:pPr eaLnBrk="1" hangingPunct="1">
              <a:spcBef>
                <a:spcPct val="0"/>
              </a:spcBef>
            </a:pPr>
            <a:endParaRPr lang="en-GB" altLang="en-US" sz="1100" dirty="0"/>
          </a:p>
          <a:p>
            <a:pPr eaLnBrk="1" hangingPunct="1">
              <a:spcBef>
                <a:spcPct val="0"/>
              </a:spcBef>
            </a:pPr>
            <a:r>
              <a:rPr lang="en-GB" altLang="en-US" sz="1100" b="1" dirty="0"/>
              <a:t>Additional Info:</a:t>
            </a:r>
          </a:p>
          <a:p>
            <a:pPr eaLnBrk="1" hangingPunct="1">
              <a:spcBef>
                <a:spcPct val="0"/>
              </a:spcBef>
            </a:pPr>
            <a:r>
              <a:rPr lang="en-GB" altLang="en-US" sz="1100" dirty="0"/>
              <a:t>This male was referred into Prevent and was assessed as Vulnerable and with having a CT element (Right Wing group – EDL).  He was accepted into Channel and a mental health assessment was organised.  The male was said to be of sound mind, however the dangers of his being associated with this right wing group were pointed out to him due to his ethnicity.  The male met the Mental Health nurse on several occasions and decided that being a flag bearer for this group was probably not a great idea.  This male was safeguarded.  This is an example of Prevent and potentially without any intervention could have led to a very different outcome.</a:t>
            </a:r>
          </a:p>
        </p:txBody>
      </p:sp>
      <p:sp>
        <p:nvSpPr>
          <p:cNvPr id="4" name="Slide Number Placeholder 3"/>
          <p:cNvSpPr>
            <a:spLocks noGrp="1"/>
          </p:cNvSpPr>
          <p:nvPr>
            <p:ph type="sldNum" sz="quarter" idx="5"/>
          </p:nvPr>
        </p:nvSpPr>
        <p:spPr/>
        <p:txBody>
          <a:bodyPr/>
          <a:lstStyle/>
          <a:p>
            <a:fld id="{4DDD74B0-6C33-40BC-A342-495A2C0BE41F}" type="slidenum">
              <a:rPr lang="en-GB" smtClean="0"/>
              <a:t>15</a:t>
            </a:fld>
            <a:endParaRPr lang="en-GB"/>
          </a:p>
        </p:txBody>
      </p:sp>
    </p:spTree>
    <p:extLst>
      <p:ext uri="{BB962C8B-B14F-4D97-AF65-F5344CB8AC3E}">
        <p14:creationId xmlns:p14="http://schemas.microsoft.com/office/powerpoint/2010/main" val="32236453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latin typeface="+mn-lt"/>
              </a:rPr>
              <a:t>Trainer to read each word out : Notice, Check and Share.</a:t>
            </a:r>
          </a:p>
          <a:p>
            <a:endParaRPr lang="en-GB" altLang="en-US" sz="1100" dirty="0">
              <a:latin typeface="+mn-lt"/>
            </a:endParaRPr>
          </a:p>
          <a:p>
            <a:r>
              <a:rPr lang="en-GB" altLang="en-US" sz="1100" dirty="0">
                <a:latin typeface="+mn-lt"/>
              </a:rPr>
              <a:t>NOTICE : We want Officers and Staff to firstly notice the concern, this could be through what's being said, what's being seen etc.</a:t>
            </a:r>
          </a:p>
          <a:p>
            <a:endParaRPr lang="en-GB" altLang="en-US" sz="1100" dirty="0">
              <a:latin typeface="+mn-lt"/>
            </a:endParaRPr>
          </a:p>
          <a:p>
            <a:r>
              <a:rPr lang="en-GB" altLang="en-US" sz="1100" dirty="0">
                <a:latin typeface="+mn-lt"/>
              </a:rPr>
              <a:t>CHECK : Once Officers or Staff have noticed the concern, we want them to Check the information they have at hand. It is important for staff to add context to the information. If the context cant be added, then a referral is still required.</a:t>
            </a:r>
          </a:p>
          <a:p>
            <a:endParaRPr lang="en-GB" altLang="en-US" sz="1100" dirty="0">
              <a:latin typeface="+mn-lt"/>
            </a:endParaRPr>
          </a:p>
          <a:p>
            <a:r>
              <a:rPr lang="en-GB" altLang="en-US" sz="1100" dirty="0">
                <a:latin typeface="+mn-lt"/>
              </a:rPr>
              <a:t>SHARE : Once the concern is Noticed and then Checked, then we want Officers and Staff to share there concerns. This is vitally important. If the sharing does not take place then the risk potentially stays with the person who has the information.</a:t>
            </a:r>
          </a:p>
          <a:p>
            <a:endParaRPr lang="en-GB" altLang="en-US" sz="1100" dirty="0">
              <a:latin typeface="+mn-lt"/>
            </a:endParaRPr>
          </a:p>
          <a:p>
            <a:r>
              <a:rPr lang="en-GB" altLang="en-US" sz="1100" dirty="0">
                <a:latin typeface="+mn-lt"/>
              </a:rPr>
              <a:t>So remember NOTICE, CHECK and SHARE.</a:t>
            </a:r>
            <a:br>
              <a:rPr lang="en-GB" altLang="en-US" sz="1100" dirty="0">
                <a:latin typeface="+mn-lt"/>
              </a:rPr>
            </a:br>
            <a:br>
              <a:rPr lang="en-GB" altLang="en-US" sz="1100" dirty="0">
                <a:latin typeface="+mn-lt"/>
              </a:rPr>
            </a:br>
            <a:r>
              <a:rPr lang="en-GB" sz="1100" b="1" dirty="0">
                <a:effectLst/>
                <a:latin typeface="+mn-lt"/>
                <a:ea typeface="Times New Roman" panose="02020603050405020304" pitchFamily="18" charset="0"/>
              </a:rPr>
              <a:t>HO</a:t>
            </a:r>
            <a:r>
              <a:rPr lang="en-GB" sz="1100" dirty="0">
                <a:effectLst/>
                <a:latin typeface="+mn-lt"/>
                <a:ea typeface="Times New Roman" panose="02020603050405020304" pitchFamily="18" charset="0"/>
              </a:rPr>
              <a:t> - CT Threshold Matrix - V1</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HO</a:t>
            </a:r>
            <a:r>
              <a:rPr lang="en-GB" sz="1100" dirty="0">
                <a:effectLst/>
                <a:latin typeface="+mn-lt"/>
                <a:ea typeface="Times New Roman" panose="02020603050405020304" pitchFamily="18" charset="0"/>
              </a:rPr>
              <a:t> - CT Threshold Matrix Definitions - V1</a:t>
            </a:r>
            <a:endParaRPr lang="en-GB" altLang="en-US" sz="1100" dirty="0">
              <a:latin typeface="+mn-lt"/>
            </a:endParaRPr>
          </a:p>
        </p:txBody>
      </p:sp>
      <p:sp>
        <p:nvSpPr>
          <p:cNvPr id="4" name="Slide Number Placeholder 3"/>
          <p:cNvSpPr>
            <a:spLocks noGrp="1"/>
          </p:cNvSpPr>
          <p:nvPr>
            <p:ph type="sldNum" sz="quarter" idx="5"/>
          </p:nvPr>
        </p:nvSpPr>
        <p:spPr/>
        <p:txBody>
          <a:bodyPr/>
          <a:lstStyle/>
          <a:p>
            <a:fld id="{4DDD74B0-6C33-40BC-A342-495A2C0BE41F}" type="slidenum">
              <a:rPr lang="en-GB" smtClean="0"/>
              <a:t>16</a:t>
            </a:fld>
            <a:endParaRPr lang="en-GB"/>
          </a:p>
        </p:txBody>
      </p:sp>
    </p:spTree>
    <p:extLst>
      <p:ext uri="{BB962C8B-B14F-4D97-AF65-F5344CB8AC3E}">
        <p14:creationId xmlns:p14="http://schemas.microsoft.com/office/powerpoint/2010/main" val="4893618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eaLnBrk="1" hangingPunct="1">
              <a:spcBef>
                <a:spcPct val="0"/>
              </a:spcBef>
            </a:pPr>
            <a:r>
              <a:rPr lang="en-GB" altLang="en-US" sz="1100" b="1" dirty="0"/>
              <a:t>Click one</a:t>
            </a:r>
          </a:p>
          <a:p>
            <a:pPr eaLnBrk="1" hangingPunct="1">
              <a:spcBef>
                <a:spcPct val="0"/>
              </a:spcBef>
            </a:pPr>
            <a:r>
              <a:rPr lang="en-GB" altLang="en-US" sz="1100" dirty="0"/>
              <a:t>January to June 1939 there were 127 bombings in which one person was killed and fifty-five injured. These were perpetrated by the Irish Republican Army (IRA).</a:t>
            </a:r>
          </a:p>
          <a:p>
            <a:pPr eaLnBrk="1" hangingPunct="1">
              <a:spcBef>
                <a:spcPct val="0"/>
              </a:spcBef>
            </a:pPr>
            <a:endParaRPr lang="en-GB" altLang="en-US" sz="1100" dirty="0"/>
          </a:p>
          <a:p>
            <a:pPr eaLnBrk="1" hangingPunct="1">
              <a:spcBef>
                <a:spcPct val="0"/>
              </a:spcBef>
            </a:pPr>
            <a:r>
              <a:rPr lang="en-GB" altLang="en-US" sz="1100" dirty="0"/>
              <a:t>In August a bicycle bomb in Coventry killed five and injured eighty. The Coventry bombing occurred weeks before the outbreak of WWII and as a result was quickly forgotten about.  However, throughout the duration of WWII the IRA undertook a number of active operations in England.</a:t>
            </a:r>
          </a:p>
          <a:p>
            <a:pPr eaLnBrk="1" hangingPunct="1">
              <a:spcBef>
                <a:spcPct val="0"/>
              </a:spcBef>
            </a:pPr>
            <a:endParaRPr lang="en-GB" altLang="en-US" sz="1100" dirty="0"/>
          </a:p>
          <a:p>
            <a:pPr eaLnBrk="1" hangingPunct="1">
              <a:spcBef>
                <a:spcPct val="0"/>
              </a:spcBef>
            </a:pPr>
            <a:r>
              <a:rPr lang="en-GB" altLang="en-US" sz="1100" b="1" dirty="0"/>
              <a:t>QTS:</a:t>
            </a:r>
            <a:br>
              <a:rPr lang="en-GB" altLang="en-US" sz="1100" b="1" dirty="0"/>
            </a:br>
            <a:r>
              <a:rPr lang="en-GB" altLang="en-US" sz="1100" dirty="0"/>
              <a:t>Trainer to pose the question to what the group believe would be the government response?</a:t>
            </a:r>
            <a:br>
              <a:rPr lang="en-GB" altLang="en-US" sz="1100" dirty="0"/>
            </a:br>
            <a:r>
              <a:rPr lang="en-GB" altLang="en-US" sz="1100" b="1" dirty="0"/>
              <a:t>Answer:</a:t>
            </a:r>
            <a:r>
              <a:rPr lang="en-GB" altLang="en-US" sz="1100" dirty="0"/>
              <a:t> </a:t>
            </a:r>
            <a:br>
              <a:rPr lang="en-GB" altLang="en-US" sz="1100" dirty="0"/>
            </a:br>
            <a:r>
              <a:rPr lang="en-GB" altLang="en-US" sz="1100" dirty="0"/>
              <a:t>The Prevention of Violence (Temporary Provision) Act of 1939. </a:t>
            </a:r>
            <a:br>
              <a:rPr lang="en-GB" altLang="en-US" sz="1100" dirty="0"/>
            </a:br>
            <a:br>
              <a:rPr lang="en-GB" altLang="en-US" sz="1100" dirty="0"/>
            </a:br>
            <a:r>
              <a:rPr lang="en-GB" altLang="en-US" sz="1100" dirty="0"/>
              <a:t>The Act was intended to last for two years, but it was reviewed yearly until 1954</a:t>
            </a:r>
          </a:p>
          <a:p>
            <a:pPr eaLnBrk="1" hangingPunct="1">
              <a:spcBef>
                <a:spcPct val="0"/>
              </a:spcBef>
            </a:pPr>
            <a:endParaRPr lang="en-GB" altLang="en-US" sz="1100" dirty="0"/>
          </a:p>
          <a:p>
            <a:pPr eaLnBrk="1" hangingPunct="1">
              <a:spcBef>
                <a:spcPct val="0"/>
              </a:spcBef>
            </a:pPr>
            <a:r>
              <a:rPr lang="en-GB" altLang="en-US" sz="1100" dirty="0"/>
              <a:t>The Act gave wide powers of search to the Police. The power of detention for five days (previously unheard of). Power of immediate deportation by the Home Secretary suspected IRA sympathisers could be required to register with the Police 	</a:t>
            </a:r>
          </a:p>
          <a:p>
            <a:pPr eaLnBrk="1" hangingPunct="1">
              <a:spcBef>
                <a:spcPct val="0"/>
              </a:spcBef>
            </a:pPr>
            <a:r>
              <a:rPr lang="en-GB" altLang="en-US" sz="1100" dirty="0"/>
              <a:t>As a result of these powers hundreds of Irishmen were deported to Ireland where the majority were immediately interned.  Many were jailed in England.  Two, Peter Barnes and Frank McCormick, were hanged for the Coventry Street bombings   </a:t>
            </a:r>
          </a:p>
          <a:p>
            <a:endParaRPr lang="en-GB" sz="1100" dirty="0"/>
          </a:p>
          <a:p>
            <a:pPr defTabSz="990752" fontAlgn="base">
              <a:lnSpc>
                <a:spcPct val="90000"/>
              </a:lnSpc>
              <a:spcBef>
                <a:spcPct val="20000"/>
              </a:spcBef>
              <a:spcAft>
                <a:spcPct val="0"/>
              </a:spcAft>
              <a:defRPr/>
            </a:pPr>
            <a:r>
              <a:rPr lang="en-GB" sz="1100" b="1" dirty="0"/>
              <a:t>Click 2</a:t>
            </a:r>
            <a:br>
              <a:rPr lang="en-GB" sz="1100" b="1" dirty="0"/>
            </a:br>
            <a:r>
              <a:rPr lang="en-GB" altLang="en-US" sz="1100" kern="0" dirty="0">
                <a:solidFill>
                  <a:srgbClr val="003F76"/>
                </a:solidFill>
                <a:cs typeface="Arial"/>
              </a:rPr>
              <a:t>British mainland subjected to a prolonged and substantial IRA campaign of terrorist attacks. Such as:</a:t>
            </a:r>
            <a:br>
              <a:rPr lang="en-GB" altLang="en-US" sz="1100" kern="0" dirty="0">
                <a:solidFill>
                  <a:srgbClr val="003F76"/>
                </a:solidFill>
                <a:cs typeface="Arial"/>
              </a:rPr>
            </a:br>
            <a:endParaRPr lang="en-GB" altLang="en-US" sz="1100" b="1" kern="0" dirty="0">
              <a:solidFill>
                <a:srgbClr val="003F76"/>
              </a:solidFill>
              <a:cs typeface="Arial"/>
            </a:endParaRPr>
          </a:p>
          <a:p>
            <a:pPr marL="185766" indent="-185766" defTabSz="990752" fontAlgn="base">
              <a:lnSpc>
                <a:spcPct val="90000"/>
              </a:lnSpc>
              <a:spcBef>
                <a:spcPct val="20000"/>
              </a:spcBef>
              <a:spcAft>
                <a:spcPct val="0"/>
              </a:spcAft>
              <a:buFont typeface="Arial" panose="020B0604020202020204" pitchFamily="34" charset="0"/>
              <a:buChar char="•"/>
              <a:defRPr/>
            </a:pPr>
            <a:r>
              <a:rPr lang="en-GB" altLang="en-US" sz="1100" dirty="0"/>
              <a:t>M62 coach bomb resulted in the death of nine soldiers and three civilians.</a:t>
            </a:r>
          </a:p>
          <a:p>
            <a:pPr eaLnBrk="1" hangingPunct="1">
              <a:spcBef>
                <a:spcPct val="0"/>
              </a:spcBef>
            </a:pPr>
            <a:r>
              <a:rPr lang="en-GB" altLang="en-US" sz="1100" dirty="0"/>
              <a:t>Birmingham Pub Bombings - 20:15hrs on Thursday 21</a:t>
            </a:r>
            <a:r>
              <a:rPr lang="en-GB" altLang="en-US" sz="1100" baseline="30000" dirty="0"/>
              <a:t>st</a:t>
            </a:r>
            <a:r>
              <a:rPr lang="en-GB" altLang="en-US" sz="1100" dirty="0"/>
              <a:t> Nov 1974 two IRA bombs exploded at pubs in Birmingham, the Mulberry Tree and the Tavern in the Town.  A few minutes earlier a man with an Irish accent had telephoned a warning to the local newspaper, the Birmingham Post.  However, it was far too late…</a:t>
            </a:r>
          </a:p>
          <a:p>
            <a:pPr eaLnBrk="1" hangingPunct="1">
              <a:spcBef>
                <a:spcPct val="0"/>
              </a:spcBef>
            </a:pPr>
            <a:endParaRPr lang="en-GB" altLang="en-US" sz="1100" dirty="0"/>
          </a:p>
          <a:p>
            <a:pPr eaLnBrk="1" hangingPunct="1">
              <a:spcBef>
                <a:spcPct val="0"/>
              </a:spcBef>
            </a:pPr>
            <a:r>
              <a:rPr lang="en-GB" altLang="en-US" sz="1100" dirty="0"/>
              <a:t>The explosions resulted in the death of nineteen people and injury to one hundred and eighty two…</a:t>
            </a:r>
          </a:p>
          <a:p>
            <a:pPr marL="185766" indent="-185766" defTabSz="990752" fontAlgn="base">
              <a:lnSpc>
                <a:spcPct val="90000"/>
              </a:lnSpc>
              <a:spcBef>
                <a:spcPct val="20000"/>
              </a:spcBef>
              <a:spcAft>
                <a:spcPct val="0"/>
              </a:spcAft>
              <a:buFont typeface="Arial" panose="020B0604020202020204" pitchFamily="34" charset="0"/>
              <a:buChar char="•"/>
              <a:defRPr/>
            </a:pPr>
            <a:endParaRPr lang="en-GB" altLang="en-US" sz="1100" dirty="0"/>
          </a:p>
          <a:p>
            <a:pPr eaLnBrk="1" hangingPunct="1">
              <a:spcBef>
                <a:spcPct val="0"/>
              </a:spcBef>
            </a:pPr>
            <a:r>
              <a:rPr lang="en-GB" altLang="en-US" sz="1100" dirty="0"/>
              <a:t>The nation was shocked at the carnage and the way in which the war in NI was being brought to the mainland…</a:t>
            </a:r>
          </a:p>
          <a:p>
            <a:pPr eaLnBrk="1" hangingPunct="1">
              <a:spcBef>
                <a:spcPct val="0"/>
              </a:spcBef>
            </a:pPr>
            <a:endParaRPr lang="en-GB" altLang="en-US" sz="1100" dirty="0"/>
          </a:p>
          <a:p>
            <a:pPr eaLnBrk="1" hangingPunct="1">
              <a:spcBef>
                <a:spcPct val="0"/>
              </a:spcBef>
            </a:pPr>
            <a:r>
              <a:rPr lang="en-GB" altLang="en-US" sz="1100" dirty="0"/>
              <a:t>Whilst the IRA intended taking the ‘troubles’ to the British public they undoubtedly did not intend the disaster of Birmingham.</a:t>
            </a:r>
          </a:p>
          <a:p>
            <a:pPr eaLnBrk="1" hangingPunct="1">
              <a:spcBef>
                <a:spcPct val="0"/>
              </a:spcBef>
            </a:pPr>
            <a:endParaRPr lang="en-GB" altLang="en-US" sz="1100" dirty="0"/>
          </a:p>
          <a:p>
            <a:pPr eaLnBrk="1" hangingPunct="1">
              <a:spcBef>
                <a:spcPct val="0"/>
              </a:spcBef>
            </a:pPr>
            <a:r>
              <a:rPr lang="en-GB" altLang="en-US" sz="1100" dirty="0"/>
              <a:t>The bombs were planted on the orders of the local IRA commander as a revenge attack.  He believed that the city had gloated over the death of James McDade, an IRA bomber who had blown himself up exactly one week before while planting a bomb at Coventry Telephone exchange.</a:t>
            </a:r>
          </a:p>
          <a:p>
            <a:pPr eaLnBrk="1" hangingPunct="1">
              <a:spcBef>
                <a:spcPct val="0"/>
              </a:spcBef>
            </a:pPr>
            <a:endParaRPr lang="en-GB" altLang="en-US" sz="1100" dirty="0"/>
          </a:p>
          <a:p>
            <a:pPr eaLnBrk="1" hangingPunct="1">
              <a:spcBef>
                <a:spcPct val="0"/>
              </a:spcBef>
            </a:pPr>
            <a:r>
              <a:rPr lang="en-GB" altLang="en-US" sz="1100" dirty="0"/>
              <a:t>The bombing in Birmingham is still have an impact to this day as the enquiry into the Birmingham Pub Bombings and the police investigation continues.</a:t>
            </a:r>
          </a:p>
          <a:p>
            <a:endParaRPr lang="en-GB" sz="1100" b="1" dirty="0"/>
          </a:p>
          <a:p>
            <a:r>
              <a:rPr lang="en-GB" altLang="en-US" sz="1100" b="1" kern="0" dirty="0">
                <a:solidFill>
                  <a:srgbClr val="003F76"/>
                </a:solidFill>
                <a:cs typeface="Arial"/>
              </a:rPr>
              <a:t>QTS:</a:t>
            </a:r>
            <a:br>
              <a:rPr lang="en-GB" altLang="en-US" sz="1100" b="1" kern="0" dirty="0">
                <a:solidFill>
                  <a:srgbClr val="003F76"/>
                </a:solidFill>
                <a:cs typeface="Arial"/>
              </a:rPr>
            </a:br>
            <a:r>
              <a:rPr lang="en-GB" altLang="en-US" sz="1100" kern="0" dirty="0">
                <a:solidFill>
                  <a:srgbClr val="003F76"/>
                </a:solidFill>
                <a:cs typeface="Arial"/>
              </a:rPr>
              <a:t>What was the Governments Response?</a:t>
            </a:r>
            <a:br>
              <a:rPr lang="en-GB" altLang="en-US" sz="1100" kern="0" dirty="0">
                <a:solidFill>
                  <a:srgbClr val="003F76"/>
                </a:solidFill>
                <a:cs typeface="Arial"/>
              </a:rPr>
            </a:br>
            <a:r>
              <a:rPr lang="en-GB" altLang="en-US" sz="1100" b="1" kern="0" dirty="0">
                <a:solidFill>
                  <a:srgbClr val="003F76"/>
                </a:solidFill>
                <a:cs typeface="Arial"/>
              </a:rPr>
              <a:t>Answer:</a:t>
            </a:r>
            <a:br>
              <a:rPr lang="en-GB" altLang="en-US" sz="1100" b="1" kern="0" dirty="0">
                <a:solidFill>
                  <a:srgbClr val="003F76"/>
                </a:solidFill>
                <a:cs typeface="Arial"/>
              </a:rPr>
            </a:br>
            <a:r>
              <a:rPr lang="en-GB" altLang="en-US" sz="1100" kern="0" dirty="0">
                <a:solidFill>
                  <a:srgbClr val="003F76"/>
                </a:solidFill>
                <a:cs typeface="Arial"/>
              </a:rPr>
              <a:t>Prevention of Terrorism (Temporary Provisions) Act 1974</a:t>
            </a:r>
          </a:p>
          <a:p>
            <a:endParaRPr lang="en-GB" sz="1100" dirty="0"/>
          </a:p>
          <a:p>
            <a:r>
              <a:rPr lang="en-GB" altLang="en-US" sz="1100" dirty="0"/>
              <a:t>Each time a disaster occurred such as:</a:t>
            </a:r>
            <a:endParaRPr lang="en-GB" sz="1100" dirty="0"/>
          </a:p>
          <a:p>
            <a:pPr marL="185766" indent="-185766">
              <a:buFont typeface="Arial" panose="020B0604020202020204" pitchFamily="34" charset="0"/>
              <a:buChar char="•"/>
            </a:pPr>
            <a:r>
              <a:rPr lang="en-GB" sz="1100" dirty="0"/>
              <a:t>Harrods Bombing</a:t>
            </a:r>
            <a:r>
              <a:rPr lang="en-GB" sz="1100" b="1" dirty="0"/>
              <a:t> - Click 3</a:t>
            </a:r>
          </a:p>
          <a:p>
            <a:pPr marL="185766" indent="-185766">
              <a:buFont typeface="Arial" panose="020B0604020202020204" pitchFamily="34" charset="0"/>
              <a:buChar char="•"/>
            </a:pPr>
            <a:r>
              <a:rPr lang="en-GB" sz="1100" dirty="0"/>
              <a:t>Lord Mountbatten Murdered by IRA</a:t>
            </a:r>
            <a:r>
              <a:rPr lang="en-GB" sz="1100" b="1" dirty="0"/>
              <a:t> – Click 4</a:t>
            </a:r>
          </a:p>
          <a:p>
            <a:pPr marL="185766" indent="-185766">
              <a:buFont typeface="Arial" panose="020B0604020202020204" pitchFamily="34" charset="0"/>
              <a:buChar char="•"/>
            </a:pPr>
            <a:r>
              <a:rPr lang="en-GB" sz="1100" dirty="0"/>
              <a:t>Hyde Park Bombing</a:t>
            </a:r>
            <a:r>
              <a:rPr lang="en-GB" sz="1100" b="1" dirty="0"/>
              <a:t> – Click 5</a:t>
            </a:r>
          </a:p>
          <a:p>
            <a:pPr marL="185766" indent="-185766">
              <a:buFont typeface="Arial" panose="020B0604020202020204" pitchFamily="34" charset="0"/>
              <a:buChar char="•"/>
            </a:pPr>
            <a:r>
              <a:rPr lang="en-GB" sz="1100" dirty="0"/>
              <a:t>Brighton Hotel Bombing (</a:t>
            </a:r>
            <a:r>
              <a:rPr lang="en-GB" sz="1100" dirty="0" err="1"/>
              <a:t>Concervatory</a:t>
            </a:r>
            <a:r>
              <a:rPr lang="en-GB" sz="1100" dirty="0"/>
              <a:t> Party Conference)</a:t>
            </a:r>
            <a:r>
              <a:rPr lang="en-GB" sz="1100" b="1" dirty="0"/>
              <a:t> - Click 6</a:t>
            </a:r>
          </a:p>
          <a:p>
            <a:pPr eaLnBrk="1" hangingPunct="1">
              <a:spcBef>
                <a:spcPct val="0"/>
              </a:spcBef>
            </a:pPr>
            <a:endParaRPr lang="en-GB" altLang="en-US" sz="1100" dirty="0"/>
          </a:p>
          <a:p>
            <a:pPr eaLnBrk="1" hangingPunct="1">
              <a:spcBef>
                <a:spcPct val="0"/>
              </a:spcBef>
            </a:pPr>
            <a:r>
              <a:rPr lang="en-GB" altLang="en-US" sz="1100" dirty="0"/>
              <a:t>The act updated:</a:t>
            </a:r>
          </a:p>
          <a:p>
            <a:pPr marL="185766" indent="-185766">
              <a:lnSpc>
                <a:spcPct val="90000"/>
              </a:lnSpc>
              <a:buFont typeface="Arial" panose="020B0604020202020204" pitchFamily="34" charset="0"/>
              <a:buChar char="•"/>
            </a:pPr>
            <a:r>
              <a:rPr lang="en-GB" altLang="en-US" sz="1100" dirty="0"/>
              <a:t>Prevention of Terrorism (Temporary Provisions) Act</a:t>
            </a:r>
            <a:r>
              <a:rPr lang="en-GB" altLang="en-US" sz="1100" b="1" dirty="0"/>
              <a:t> </a:t>
            </a:r>
            <a:r>
              <a:rPr lang="en-GB" altLang="en-US" sz="1100" dirty="0"/>
              <a:t>1976</a:t>
            </a:r>
          </a:p>
          <a:p>
            <a:pPr marL="185766" indent="-185766">
              <a:lnSpc>
                <a:spcPct val="90000"/>
              </a:lnSpc>
              <a:buFont typeface="Arial" panose="020B0604020202020204" pitchFamily="34" charset="0"/>
              <a:buChar char="•"/>
            </a:pPr>
            <a:r>
              <a:rPr lang="en-GB" altLang="en-US" sz="1100" dirty="0"/>
              <a:t>Prevention of Terrorism (Temporary Provisions) Act</a:t>
            </a:r>
            <a:r>
              <a:rPr lang="en-GB" altLang="en-US" sz="1100" b="1" dirty="0"/>
              <a:t> </a:t>
            </a:r>
            <a:r>
              <a:rPr lang="en-GB" altLang="en-US" sz="1100" dirty="0"/>
              <a:t>1984</a:t>
            </a:r>
          </a:p>
          <a:p>
            <a:pPr marL="185766" indent="-185766">
              <a:lnSpc>
                <a:spcPct val="90000"/>
              </a:lnSpc>
              <a:buFont typeface="Arial" panose="020B0604020202020204" pitchFamily="34" charset="0"/>
              <a:buChar char="•"/>
            </a:pPr>
            <a:r>
              <a:rPr lang="en-GB" altLang="en-US" sz="1100" dirty="0"/>
              <a:t>Prevention of Terrorism (Temporary Provisions) Act</a:t>
            </a:r>
            <a:r>
              <a:rPr lang="en-GB" altLang="en-US" sz="1100" b="1" dirty="0"/>
              <a:t> </a:t>
            </a:r>
            <a:r>
              <a:rPr lang="en-GB" altLang="en-US" sz="1100" dirty="0"/>
              <a:t>1989</a:t>
            </a:r>
          </a:p>
          <a:p>
            <a:pPr eaLnBrk="1" hangingPunct="1">
              <a:spcBef>
                <a:spcPct val="0"/>
              </a:spcBef>
            </a:pPr>
            <a:endParaRPr lang="en-GB" altLang="en-US" sz="1100" dirty="0"/>
          </a:p>
          <a:p>
            <a:pPr eaLnBrk="1" hangingPunct="1">
              <a:spcBef>
                <a:spcPct val="0"/>
              </a:spcBef>
            </a:pPr>
            <a:r>
              <a:rPr lang="en-GB" altLang="en-US" sz="1100" dirty="0"/>
              <a:t>The 1989 act was in force for 12 years, and was very much focused on countering Irish Related Terrorism (IRT) activity, until the introduction of The Terrorism Act 2000 on the 19</a:t>
            </a:r>
            <a:r>
              <a:rPr lang="en-GB" altLang="en-US" sz="1100" baseline="30000" dirty="0"/>
              <a:t>th</a:t>
            </a:r>
            <a:r>
              <a:rPr lang="en-GB" altLang="en-US" sz="1100" dirty="0"/>
              <a:t> February 2001. </a:t>
            </a:r>
          </a:p>
          <a:p>
            <a:pPr eaLnBrk="1" hangingPunct="1">
              <a:spcBef>
                <a:spcPct val="0"/>
              </a:spcBef>
            </a:pPr>
            <a:endParaRPr lang="en-GB" altLang="en-US" sz="1100" dirty="0"/>
          </a:p>
          <a:p>
            <a:pPr eaLnBrk="1" hangingPunct="1">
              <a:spcBef>
                <a:spcPct val="0"/>
              </a:spcBef>
            </a:pPr>
            <a:r>
              <a:rPr lang="en-GB" altLang="en-US" sz="1100" dirty="0"/>
              <a:t>The legislation throughout had a common theme – it was a temporary provision and as such had to be renewed on a regular basis.</a:t>
            </a:r>
          </a:p>
          <a:p>
            <a:pPr eaLnBrk="1" hangingPunct="1">
              <a:spcBef>
                <a:spcPct val="0"/>
              </a:spcBef>
            </a:pPr>
            <a:endParaRPr lang="en-GB" altLang="en-US" dirty="0"/>
          </a:p>
          <a:p>
            <a:endParaRPr lang="en-GB" b="1" dirty="0"/>
          </a:p>
        </p:txBody>
      </p:sp>
      <p:sp>
        <p:nvSpPr>
          <p:cNvPr id="4" name="Slide Number Placeholder 3"/>
          <p:cNvSpPr>
            <a:spLocks noGrp="1"/>
          </p:cNvSpPr>
          <p:nvPr>
            <p:ph type="sldNum" sz="quarter" idx="5"/>
          </p:nvPr>
        </p:nvSpPr>
        <p:spPr/>
        <p:txBody>
          <a:bodyPr/>
          <a:lstStyle/>
          <a:p>
            <a:fld id="{4DDD74B0-6C33-40BC-A342-495A2C0BE41F}" type="slidenum">
              <a:rPr lang="en-GB" smtClean="0"/>
              <a:t>17</a:t>
            </a:fld>
            <a:endParaRPr lang="en-GB"/>
          </a:p>
        </p:txBody>
      </p:sp>
    </p:spTree>
    <p:extLst>
      <p:ext uri="{BB962C8B-B14F-4D97-AF65-F5344CB8AC3E}">
        <p14:creationId xmlns:p14="http://schemas.microsoft.com/office/powerpoint/2010/main" val="34776562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eaLnBrk="1" hangingPunct="1">
              <a:spcBef>
                <a:spcPct val="0"/>
              </a:spcBef>
            </a:pPr>
            <a:r>
              <a:rPr lang="en-GB" altLang="en-US" sz="1100" dirty="0"/>
              <a:t>One of the ideas regarding the introduction of the 2000 Act was to bring terrorism legislation under one Act, making it simpler to use. Came into force on 19/02/2001 </a:t>
            </a:r>
            <a:endParaRPr lang="en-GB" altLang="en-US" sz="1100" b="1" dirty="0"/>
          </a:p>
          <a:p>
            <a:pPr eaLnBrk="1" hangingPunct="1">
              <a:lnSpc>
                <a:spcPct val="90000"/>
              </a:lnSpc>
              <a:spcBef>
                <a:spcPct val="0"/>
              </a:spcBef>
            </a:pPr>
            <a:r>
              <a:rPr lang="en-GB" altLang="en-US" sz="1100" b="1" dirty="0"/>
              <a:t>Places terrorism legislation on a permanent basis</a:t>
            </a:r>
          </a:p>
          <a:p>
            <a:pPr eaLnBrk="1" hangingPunct="1">
              <a:lnSpc>
                <a:spcPct val="90000"/>
              </a:lnSpc>
              <a:spcBef>
                <a:spcPct val="0"/>
              </a:spcBef>
            </a:pPr>
            <a:endParaRPr lang="en-GB" altLang="en-US" sz="1100" b="1" dirty="0"/>
          </a:p>
          <a:p>
            <a:pPr eaLnBrk="1" hangingPunct="1">
              <a:lnSpc>
                <a:spcPct val="90000"/>
              </a:lnSpc>
              <a:spcBef>
                <a:spcPct val="0"/>
              </a:spcBef>
            </a:pPr>
            <a:r>
              <a:rPr lang="en-GB" altLang="en-US" sz="1100" b="1" dirty="0"/>
              <a:t>Subject to annual review and report to Parliament,</a:t>
            </a:r>
          </a:p>
          <a:p>
            <a:pPr eaLnBrk="1" hangingPunct="1">
              <a:lnSpc>
                <a:spcPct val="90000"/>
              </a:lnSpc>
              <a:spcBef>
                <a:spcPct val="0"/>
              </a:spcBef>
            </a:pPr>
            <a:endParaRPr lang="en-GB" altLang="en-US" sz="1100" b="1" dirty="0"/>
          </a:p>
          <a:p>
            <a:pPr eaLnBrk="1" hangingPunct="1">
              <a:spcBef>
                <a:spcPct val="0"/>
              </a:spcBef>
            </a:pPr>
            <a:r>
              <a:rPr lang="en-GB" altLang="en-US" sz="1100" dirty="0"/>
              <a:t>However, history repeats its self and after the attacks on the World Trade Centre in New York and the Pentagon in Washington, The Anti-Terrorism, Crime and Security Act 2001 (ATCSA) was rushed through Parliament and came into force in November of that year.  At first glance the ATCSA 2001 is an amendment to possibly three Acts rolled into one. </a:t>
            </a:r>
          </a:p>
          <a:p>
            <a:pPr eaLnBrk="1" hangingPunct="1">
              <a:spcBef>
                <a:spcPct val="0"/>
              </a:spcBef>
            </a:pPr>
            <a:endParaRPr lang="en-GB" altLang="en-US" sz="1100" dirty="0"/>
          </a:p>
          <a:p>
            <a:pPr eaLnBrk="1" hangingPunct="1">
              <a:spcBef>
                <a:spcPct val="0"/>
              </a:spcBef>
            </a:pPr>
            <a:r>
              <a:rPr lang="en-GB" altLang="en-US" sz="1100" dirty="0"/>
              <a:t>The Anti-Terrorism section amends some of 2000 Act, in particular the extended powers of stop and search within Schedule 7, of the 2000 Act to include internal flights.</a:t>
            </a:r>
          </a:p>
          <a:p>
            <a:pPr eaLnBrk="1" hangingPunct="1">
              <a:spcBef>
                <a:spcPct val="0"/>
              </a:spcBef>
            </a:pPr>
            <a:endParaRPr lang="en-GB" altLang="en-US" sz="1100" dirty="0"/>
          </a:p>
          <a:p>
            <a:pPr eaLnBrk="1" hangingPunct="1">
              <a:spcBef>
                <a:spcPct val="0"/>
              </a:spcBef>
            </a:pPr>
            <a:r>
              <a:rPr lang="en-GB" altLang="en-US" sz="1100" dirty="0"/>
              <a:t>Immediately this came into force it watered down the initial concept of having simplified the terrorism legislation and things became more complicated with the introduction of The Prevention of Terrorism Act 2005.  This legislation created control orders – effectively a house arrest for suspected terrorists.  This was repealed and replaced with the Terrorism Prevention &amp; Investigation Measures Act 2011.</a:t>
            </a:r>
          </a:p>
          <a:p>
            <a:pPr eaLnBrk="1" hangingPunct="1">
              <a:spcBef>
                <a:spcPct val="0"/>
              </a:spcBef>
            </a:pPr>
            <a:endParaRPr lang="en-GB" altLang="en-US" sz="1100" dirty="0"/>
          </a:p>
          <a:p>
            <a:pPr eaLnBrk="1" hangingPunct="1">
              <a:spcBef>
                <a:spcPct val="0"/>
              </a:spcBef>
            </a:pPr>
            <a:r>
              <a:rPr lang="en-GB" altLang="en-US" sz="1100" b="1" dirty="0"/>
              <a:t>Yet it did not stop there, we now have The Terrorism Act 2006 which has introduced some 9 new terrorism offences and amends some of the 2000 Act powers.</a:t>
            </a:r>
          </a:p>
          <a:p>
            <a:pPr eaLnBrk="1" hangingPunct="1">
              <a:spcBef>
                <a:spcPct val="0"/>
              </a:spcBef>
            </a:pPr>
            <a:endParaRPr lang="en-GB" altLang="en-US" sz="1100" dirty="0"/>
          </a:p>
          <a:p>
            <a:pPr eaLnBrk="1" hangingPunct="1">
              <a:spcBef>
                <a:spcPct val="0"/>
              </a:spcBef>
            </a:pPr>
            <a:r>
              <a:rPr lang="en-GB" altLang="en-US" sz="1100" dirty="0"/>
              <a:t>And was likely to continue in this vain for some time to come, it was envisaged that sometime in 2007 a consolidation was to take place of all terrorism legislation to come under on Act – As you can see this never happened!</a:t>
            </a:r>
          </a:p>
          <a:p>
            <a:pPr eaLnBrk="1" hangingPunct="1">
              <a:spcBef>
                <a:spcPct val="0"/>
              </a:spcBef>
            </a:pPr>
            <a:endParaRPr lang="en-GB" altLang="en-US" sz="1100" dirty="0"/>
          </a:p>
          <a:p>
            <a:pPr eaLnBrk="1" hangingPunct="1">
              <a:spcBef>
                <a:spcPct val="0"/>
              </a:spcBef>
            </a:pPr>
            <a:r>
              <a:rPr lang="en-GB" altLang="en-US" sz="1100" dirty="0"/>
              <a:t>The CT Act 2008, introduced ‘Part IV’ notifications – A requirement for persons convicted under CT legislation to be registered.  Similar to Registered Sex Offenders, for example the need for them to live at approved premises, have their photographs taken and regularly updated, to report to a police station under certain circumstances.</a:t>
            </a:r>
          </a:p>
          <a:p>
            <a:pPr eaLnBrk="1" hangingPunct="1">
              <a:spcBef>
                <a:spcPct val="0"/>
              </a:spcBef>
            </a:pPr>
            <a:endParaRPr lang="en-GB" altLang="en-US" sz="1100" dirty="0"/>
          </a:p>
          <a:p>
            <a:pPr eaLnBrk="1" hangingPunct="1">
              <a:spcBef>
                <a:spcPct val="0"/>
              </a:spcBef>
            </a:pPr>
            <a:r>
              <a:rPr lang="en-GB" altLang="en-US" sz="1100" dirty="0"/>
              <a:t>The Terrorist Asset freezing etc. Act 2010 has little or no bearing on Police work and was introduced to allow the treasury to freeze bank accounts of suspected terrorists.  However, it is anti-terrorism legislation. </a:t>
            </a:r>
          </a:p>
          <a:p>
            <a:pPr eaLnBrk="1" hangingPunct="1">
              <a:spcBef>
                <a:spcPct val="0"/>
              </a:spcBef>
            </a:pPr>
            <a:endParaRPr lang="en-GB" altLang="en-US" sz="1100" dirty="0"/>
          </a:p>
          <a:p>
            <a:pPr eaLnBrk="1" hangingPunct="1">
              <a:spcBef>
                <a:spcPct val="0"/>
              </a:spcBef>
            </a:pPr>
            <a:r>
              <a:rPr lang="en-GB" altLang="en-US" sz="1100" dirty="0"/>
              <a:t>Terrorist Prevention &amp; Investigation Measures Act 2011 – the replacement for the Prevention Of Terrorism ACT 2005 – TPIMs replaced control orders. Persons who can not be charged and brought before a court may be subject to a TPIM measure i.e. relocate to a certain part of the country, restriction on association, restriction on mobile phones, restriction on bank accounts, restriction on computer use, restrictions on travel. </a:t>
            </a:r>
          </a:p>
          <a:p>
            <a:pPr eaLnBrk="1" hangingPunct="1">
              <a:spcBef>
                <a:spcPct val="0"/>
              </a:spcBef>
            </a:pPr>
            <a:endParaRPr lang="en-GB" altLang="en-US" sz="1100" dirty="0"/>
          </a:p>
          <a:p>
            <a:pPr eaLnBrk="1" hangingPunct="1">
              <a:spcBef>
                <a:spcPct val="0"/>
              </a:spcBef>
            </a:pPr>
            <a:r>
              <a:rPr lang="en-GB" altLang="en-US" sz="1100" dirty="0"/>
              <a:t>Anti-Social behaviour, Crime &amp; Policing Act 2014 – Although not obviously terrorism related, this piece of legislation had a massive impact upon Schedule 7 of the Terrorism Act and it created the accredited role of accredited Examining Officer and Review Officer in the Ports environment – as well as other CT Ports policing changes.  Also made changes to retention of CT suspect bio-data. </a:t>
            </a:r>
          </a:p>
          <a:p>
            <a:pPr eaLnBrk="1" hangingPunct="1">
              <a:spcBef>
                <a:spcPct val="0"/>
              </a:spcBef>
            </a:pPr>
            <a:endParaRPr lang="en-GB" altLang="en-US" sz="1100" dirty="0"/>
          </a:p>
          <a:p>
            <a:pPr eaLnBrk="1" hangingPunct="1">
              <a:spcBef>
                <a:spcPct val="0"/>
              </a:spcBef>
            </a:pPr>
            <a:r>
              <a:rPr lang="en-GB" altLang="en-US" sz="1100" dirty="0"/>
              <a:t>CT &amp; Security Act 2015 – this legislation made amendments to parts of the terrorism Act 2000 and Aviation Security Act 1982 to deal with travellers.  Most importantly it brought in a lot of PREVENT directives to Higher Education &amp; Further Education organisations.  </a:t>
            </a:r>
          </a:p>
          <a:p>
            <a:pPr eaLnBrk="1" hangingPunct="1">
              <a:spcBef>
                <a:spcPct val="0"/>
              </a:spcBef>
            </a:pPr>
            <a:r>
              <a:rPr lang="en-GB" altLang="en-US" sz="1100" dirty="0"/>
              <a:t>Also Schedule 1 – Ports power to temporary prevent persons suspected of terrorism related activity (taking place outside of the UK) from travelling by seizing their travel documents</a:t>
            </a:r>
          </a:p>
          <a:p>
            <a:pPr eaLnBrk="1" hangingPunct="1">
              <a:spcBef>
                <a:spcPct val="0"/>
              </a:spcBef>
            </a:pPr>
            <a:r>
              <a:rPr lang="en-GB" altLang="en-US" sz="1100" dirty="0"/>
              <a:t>Schedule 2 – Power to impose a temporary exclusion order on persons considered of risk from entering the country.</a:t>
            </a:r>
          </a:p>
          <a:p>
            <a:pPr eaLnBrk="1" hangingPunct="1">
              <a:spcBef>
                <a:spcPct val="0"/>
              </a:spcBef>
            </a:pPr>
            <a:endParaRPr lang="en-GB" altLang="en-US" sz="1100" dirty="0"/>
          </a:p>
          <a:p>
            <a:pPr eaLnBrk="1" hangingPunct="1">
              <a:spcBef>
                <a:spcPct val="0"/>
              </a:spcBef>
            </a:pPr>
            <a:r>
              <a:rPr lang="en-GB" altLang="en-US" sz="1100" dirty="0"/>
              <a:t>CT and Border Security Act 2019 – the main elements designed to give enhanced powers at ports have yet to be enacted (February 2020) as parliament are waiting for time and opportunity to enact it.</a:t>
            </a:r>
          </a:p>
        </p:txBody>
      </p:sp>
      <p:sp>
        <p:nvSpPr>
          <p:cNvPr id="4" name="Slide Number Placeholder 3"/>
          <p:cNvSpPr>
            <a:spLocks noGrp="1"/>
          </p:cNvSpPr>
          <p:nvPr>
            <p:ph type="sldNum" sz="quarter" idx="5"/>
          </p:nvPr>
        </p:nvSpPr>
        <p:spPr/>
        <p:txBody>
          <a:bodyPr/>
          <a:lstStyle/>
          <a:p>
            <a:fld id="{4DDD74B0-6C33-40BC-A342-495A2C0BE41F}" type="slidenum">
              <a:rPr lang="en-GB" smtClean="0"/>
              <a:t>18</a:t>
            </a:fld>
            <a:endParaRPr lang="en-GB"/>
          </a:p>
        </p:txBody>
      </p:sp>
    </p:spTree>
    <p:extLst>
      <p:ext uri="{BB962C8B-B14F-4D97-AF65-F5344CB8AC3E}">
        <p14:creationId xmlns:p14="http://schemas.microsoft.com/office/powerpoint/2010/main" val="4744994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FF0000"/>
                </a:solidFill>
                <a:effectLst/>
                <a:latin typeface="+mn-lt"/>
                <a:ea typeface="Times New Roman" panose="02020603050405020304" pitchFamily="18" charset="0"/>
              </a:rPr>
              <a:t>Group Activity 3</a:t>
            </a:r>
            <a:endParaRPr lang="en-GB" sz="1100" dirty="0">
              <a:effectLst/>
              <a:latin typeface="+mn-lt"/>
              <a:ea typeface="Times New Roman" panose="02020603050405020304" pitchFamily="18" charset="0"/>
            </a:endParaRPr>
          </a:p>
          <a:p>
            <a:r>
              <a:rPr lang="en-GB" sz="1100" dirty="0">
                <a:solidFill>
                  <a:srgbClr val="000000"/>
                </a:solidFill>
                <a:effectLst/>
                <a:latin typeface="+mn-lt"/>
                <a:ea typeface="Times New Roman" panose="02020603050405020304" pitchFamily="18" charset="0"/>
              </a:rPr>
              <a:t>Trainer to split class into 3 groups. Each group be given one of the following questions:</a:t>
            </a:r>
            <a:br>
              <a:rPr lang="en-GB" sz="1100" dirty="0">
                <a:solidFill>
                  <a:srgbClr val="000000"/>
                </a:solidFill>
                <a:effectLst/>
                <a:latin typeface="+mn-lt"/>
                <a:ea typeface="Times New Roman" panose="02020603050405020304" pitchFamily="18" charset="0"/>
              </a:rPr>
            </a:br>
            <a:r>
              <a:rPr lang="en-GB" sz="1100" dirty="0">
                <a:solidFill>
                  <a:srgbClr val="000000"/>
                </a:solidFill>
                <a:effectLst/>
                <a:latin typeface="+mn-lt"/>
                <a:ea typeface="Times New Roman" panose="02020603050405020304" pitchFamily="18" charset="0"/>
              </a:rPr>
              <a:t>What is Terrorism</a:t>
            </a:r>
            <a:br>
              <a:rPr lang="en-GB" sz="1100" dirty="0">
                <a:solidFill>
                  <a:srgbClr val="000000"/>
                </a:solidFill>
                <a:effectLst/>
                <a:latin typeface="+mn-lt"/>
                <a:ea typeface="Times New Roman" panose="02020603050405020304" pitchFamily="18" charset="0"/>
              </a:rPr>
            </a:br>
            <a:r>
              <a:rPr lang="en-GB" sz="1100" dirty="0">
                <a:solidFill>
                  <a:srgbClr val="000000"/>
                </a:solidFill>
                <a:effectLst/>
                <a:latin typeface="+mn-lt"/>
                <a:ea typeface="Times New Roman" panose="02020603050405020304" pitchFamily="18" charset="0"/>
              </a:rPr>
              <a:t>What is a Terrorist?</a:t>
            </a:r>
            <a:endParaRPr lang="en-GB" sz="1100" dirty="0">
              <a:effectLst/>
              <a:latin typeface="+mn-lt"/>
              <a:ea typeface="Times New Roman" panose="02020603050405020304" pitchFamily="18" charset="0"/>
            </a:endParaRPr>
          </a:p>
          <a:p>
            <a:r>
              <a:rPr lang="en-GB" sz="1100" dirty="0">
                <a:solidFill>
                  <a:srgbClr val="000000"/>
                </a:solidFill>
                <a:effectLst/>
                <a:latin typeface="+mn-lt"/>
                <a:ea typeface="Times New Roman" panose="02020603050405020304" pitchFamily="18" charset="0"/>
              </a:rPr>
              <a:t>What is S41(1) of TACT?</a:t>
            </a:r>
            <a:br>
              <a:rPr lang="en-GB" sz="1100" dirty="0">
                <a:solidFill>
                  <a:srgbClr val="000000"/>
                </a:solidFill>
                <a:effectLst/>
                <a:latin typeface="+mn-lt"/>
                <a:ea typeface="Times New Roman" panose="02020603050405020304" pitchFamily="18" charset="0"/>
              </a:rPr>
            </a:br>
            <a:endParaRPr lang="en-GB" sz="1100" dirty="0">
              <a:solidFill>
                <a:srgbClr val="000000"/>
              </a:solidFill>
              <a:effectLst/>
              <a:latin typeface="+mn-lt"/>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mn-lt"/>
                <a:ea typeface="Times New Roman" panose="02020603050405020304" pitchFamily="18" charset="0"/>
              </a:rPr>
              <a:t>Students in groups will research the question given to them and define it. At the end of the allocated time students are to report back their findings to the rest of the class.</a:t>
            </a:r>
          </a:p>
          <a:p>
            <a:br>
              <a:rPr lang="en-GB" sz="1100" dirty="0">
                <a:solidFill>
                  <a:srgbClr val="000000"/>
                </a:solidFill>
                <a:effectLst/>
                <a:latin typeface="+mn-lt"/>
              </a:rPr>
            </a:br>
            <a:r>
              <a:rPr lang="en-GB" sz="1100" dirty="0">
                <a:solidFill>
                  <a:srgbClr val="000000"/>
                </a:solidFill>
                <a:effectLst/>
                <a:latin typeface="+mn-lt"/>
                <a:ea typeface="Times New Roman" panose="02020603050405020304" pitchFamily="18" charset="0"/>
              </a:rPr>
              <a:t>Groups to report back. Trainer to use slides 19 to 25 to debrief</a:t>
            </a:r>
            <a:r>
              <a:rPr lang="en-GB" sz="1800" dirty="0">
                <a:solidFill>
                  <a:srgbClr val="000000"/>
                </a:solidFill>
                <a:effectLst/>
                <a:latin typeface="Calibri" panose="020F0502020204030204" pitchFamily="34" charset="0"/>
                <a:ea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19</a:t>
            </a:fld>
            <a:endParaRPr lang="en-GB"/>
          </a:p>
        </p:txBody>
      </p:sp>
    </p:spTree>
    <p:extLst>
      <p:ext uri="{BB962C8B-B14F-4D97-AF65-F5344CB8AC3E}">
        <p14:creationId xmlns:p14="http://schemas.microsoft.com/office/powerpoint/2010/main" val="23972405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Trainer to explain definition</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(a) involves serious violence against a person,</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(b) involves serious damage to property,</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(c) endangers a person's life, other than that of the person committing the action,</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(d) creates a serious risk to the health or safety of the public or a section of the public, or</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(e) is designed seriously to interfere with or seriously to disrupt an electronic system.</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use or threat is designed to influence the government or an international governmental organisation or to intimidate the public or a section of the public, </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for the purpose of advancing</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A Political, Racial, Religious or Ideological (PRRI) Cause.</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If the use or threat involves firearms or explosives to further a P.R.R.I Cause, then there is no requirement to either influence or intimidate.</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Section 1 of the Terrorism act 2000</a:t>
            </a:r>
            <a:r>
              <a:rPr lang="en-GB" sz="1100" dirty="0">
                <a:latin typeface="Calibri" panose="020F0502020204030204" pitchFamily="34" charset="0"/>
                <a:ea typeface="Calibri" panose="020F0502020204030204" pitchFamily="34" charset="0"/>
                <a:cs typeface="Times New Roman" panose="02020603050405020304" pitchFamily="18" charset="0"/>
              </a:rPr>
              <a:t> merely creates the definition of what terrorism is, it does not create an offence per se.</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However Terrorism is treated differently to other offences and not everything that fits this will be considered as terrorism – Animal Rights activity is a good example.  Animal Rights activity currently is considered to be extremism and is generally covered by crime policing powers i.e. criminal damage, offences against the person etc.</a:t>
            </a:r>
          </a:p>
        </p:txBody>
      </p:sp>
      <p:sp>
        <p:nvSpPr>
          <p:cNvPr id="4" name="Slide Number Placeholder 3"/>
          <p:cNvSpPr>
            <a:spLocks noGrp="1"/>
          </p:cNvSpPr>
          <p:nvPr>
            <p:ph type="sldNum" sz="quarter" idx="5"/>
          </p:nvPr>
        </p:nvSpPr>
        <p:spPr/>
        <p:txBody>
          <a:bodyPr/>
          <a:lstStyle/>
          <a:p>
            <a:fld id="{4DDD74B0-6C33-40BC-A342-495A2C0BE41F}" type="slidenum">
              <a:rPr lang="en-GB" smtClean="0"/>
              <a:t>20</a:t>
            </a:fld>
            <a:endParaRPr lang="en-GB"/>
          </a:p>
        </p:txBody>
      </p:sp>
    </p:spTree>
    <p:extLst>
      <p:ext uri="{BB962C8B-B14F-4D97-AF65-F5344CB8AC3E}">
        <p14:creationId xmlns:p14="http://schemas.microsoft.com/office/powerpoint/2010/main" val="36518098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fontAlgn="base">
              <a:spcBef>
                <a:spcPts val="466"/>
              </a:spcBef>
            </a:pPr>
            <a:r>
              <a:rPr lang="en-GB" sz="1100" b="1" dirty="0">
                <a:solidFill>
                  <a:srgbClr val="000000"/>
                </a:solidFill>
                <a:ea typeface="Times New Roman" panose="02020603050405020304" pitchFamily="18" charset="0"/>
                <a:cs typeface="Times New Roman" panose="02020603050405020304" pitchFamily="18" charset="0"/>
              </a:rPr>
              <a:t>Trainer to highlight</a:t>
            </a:r>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 40(1)(a) HAS committed specific offences, </a:t>
            </a:r>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or IS or HAS </a:t>
            </a:r>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been concerned in Commission Preparation or Instigation (CPI) of acts of TERRORISM.  </a:t>
            </a:r>
            <a:endParaRPr lang="en-GB" sz="1100" dirty="0">
              <a:ea typeface="Times New Roman" panose="02020603050405020304" pitchFamily="18" charset="0"/>
            </a:endParaRPr>
          </a:p>
          <a:p>
            <a:pPr fontAlgn="base">
              <a:spcBef>
                <a:spcPts val="466"/>
              </a:spcBef>
            </a:pPr>
            <a:r>
              <a:rPr lang="en-GB" sz="1100" dirty="0">
                <a:solidFill>
                  <a:srgbClr val="000000"/>
                </a:solidFill>
                <a:ea typeface="Times New Roman" panose="02020603050405020304" pitchFamily="18" charset="0"/>
                <a:cs typeface="Times New Roman" panose="02020603050405020304" pitchFamily="18" charset="0"/>
              </a:rPr>
              <a:t> </a:t>
            </a:r>
            <a:endParaRPr lang="en-GB" sz="1100" dirty="0">
              <a:ea typeface="Times New Roman" panose="02020603050405020304" pitchFamily="18" charset="0"/>
            </a:endParaRPr>
          </a:p>
          <a:p>
            <a:pPr fontAlgn="base">
              <a:spcBef>
                <a:spcPts val="466"/>
              </a:spcBef>
            </a:pPr>
            <a:r>
              <a:rPr lang="en-GB" sz="1100" b="1" dirty="0">
                <a:solidFill>
                  <a:srgbClr val="000000"/>
                </a:solidFill>
                <a:ea typeface="Times New Roman" panose="02020603050405020304" pitchFamily="18" charset="0"/>
                <a:cs typeface="Times New Roman" panose="02020603050405020304" pitchFamily="18" charset="0"/>
              </a:rPr>
              <a:t>QTS:</a:t>
            </a:r>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What does this mean?</a:t>
            </a:r>
            <a:endParaRPr lang="en-GB" sz="1100" dirty="0">
              <a:ea typeface="Times New Roman" panose="02020603050405020304" pitchFamily="18" charset="0"/>
            </a:endParaRPr>
          </a:p>
          <a:p>
            <a:pPr fontAlgn="base">
              <a:spcBef>
                <a:spcPts val="466"/>
              </a:spcBef>
            </a:pPr>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Get Students to try and define this</a:t>
            </a:r>
            <a:endParaRPr lang="en-GB" sz="1100" dirty="0">
              <a:ea typeface="Times New Roman" panose="02020603050405020304" pitchFamily="18" charset="0"/>
            </a:endParaRPr>
          </a:p>
          <a:p>
            <a:pPr fontAlgn="base"/>
            <a:br>
              <a:rPr lang="en-GB" sz="1100" u="sng" dirty="0">
                <a:solidFill>
                  <a:srgbClr val="000000"/>
                </a:solidFill>
                <a:ea typeface="Times New Roman" panose="02020603050405020304" pitchFamily="18" charset="0"/>
                <a:cs typeface="Times New Roman" panose="02020603050405020304" pitchFamily="18" charset="0"/>
              </a:rPr>
            </a:br>
            <a:r>
              <a:rPr lang="en-GB" sz="1100" b="1" u="sng" dirty="0">
                <a:solidFill>
                  <a:srgbClr val="000000"/>
                </a:solidFill>
                <a:ea typeface="Times New Roman" panose="02020603050405020304" pitchFamily="18" charset="0"/>
                <a:cs typeface="Times New Roman" panose="02020603050405020304" pitchFamily="18" charset="0"/>
              </a:rPr>
              <a:t>KEY POINTS</a:t>
            </a:r>
            <a:endParaRPr lang="en-GB" sz="1100" dirty="0">
              <a:ea typeface="Times New Roman" panose="02020603050405020304" pitchFamily="18" charset="0"/>
            </a:endParaRPr>
          </a:p>
          <a:p>
            <a:pPr fontAlgn="base"/>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They could not have kept it simple, there are two separate elements to this definition, </a:t>
            </a:r>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Section 40 subsection (1)(a) and section 40 subsection (1)(b). Either equate to the person being a terrorist and if you suspect the person of being a terrorist,  Section 41 gives you the power to arrest them.</a:t>
            </a:r>
            <a:br>
              <a:rPr lang="en-GB" sz="1100" dirty="0">
                <a:solidFill>
                  <a:srgbClr val="000000"/>
                </a:solidFill>
                <a:ea typeface="Times New Roman" panose="02020603050405020304" pitchFamily="18" charset="0"/>
                <a:cs typeface="Times New Roman" panose="02020603050405020304" pitchFamily="18" charset="0"/>
              </a:rPr>
            </a:br>
            <a:endParaRPr lang="en-GB" sz="1100" dirty="0">
              <a:ea typeface="Times New Roman" panose="02020603050405020304" pitchFamily="18" charset="0"/>
            </a:endParaRPr>
          </a:p>
          <a:p>
            <a:pPr fontAlgn="base"/>
            <a:r>
              <a:rPr lang="en-GB" sz="1100" dirty="0">
                <a:solidFill>
                  <a:srgbClr val="000000"/>
                </a:solidFill>
                <a:ea typeface="Times New Roman" panose="02020603050405020304" pitchFamily="18" charset="0"/>
                <a:cs typeface="Times New Roman" panose="02020603050405020304" pitchFamily="18" charset="0"/>
              </a:rPr>
              <a:t>Both require limited disclosure to the detained person on the grounds and reasons for the arrest.  It is quite possible that the arresting officer does not know anything about the circumstances behind the decision to arrest, and what information is about may have come from a sensitive source.</a:t>
            </a:r>
            <a:endParaRPr lang="en-GB" sz="1100" dirty="0">
              <a:ea typeface="Times New Roman" panose="02020603050405020304" pitchFamily="18" charset="0"/>
            </a:endParaRPr>
          </a:p>
          <a:p>
            <a:pPr fontAlgn="base"/>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Notice it only states a person who has committed an offence, in the past tense, not is about to or is committing.  </a:t>
            </a:r>
            <a:endParaRPr lang="en-GB" sz="1100" dirty="0">
              <a:ea typeface="Times New Roman" panose="02020603050405020304" pitchFamily="18" charset="0"/>
            </a:endParaRPr>
          </a:p>
          <a:p>
            <a:pPr fontAlgn="base"/>
            <a:br>
              <a:rPr lang="en-GB" sz="1100" dirty="0">
                <a:solidFill>
                  <a:srgbClr val="000000"/>
                </a:solidFill>
                <a:ea typeface="Times New Roman" panose="02020603050405020304" pitchFamily="18" charset="0"/>
                <a:cs typeface="Times New Roman" panose="02020603050405020304" pitchFamily="18" charset="0"/>
              </a:rPr>
            </a:br>
            <a:r>
              <a:rPr lang="en-GB" sz="1100" b="1" dirty="0">
                <a:solidFill>
                  <a:srgbClr val="000000"/>
                </a:solidFill>
                <a:ea typeface="Times New Roman" panose="02020603050405020304" pitchFamily="18" charset="0"/>
                <a:cs typeface="Times New Roman" panose="02020603050405020304" pitchFamily="18" charset="0"/>
              </a:rPr>
              <a:t>Highlight-</a:t>
            </a:r>
            <a:r>
              <a:rPr lang="en-GB" sz="1100" dirty="0">
                <a:solidFill>
                  <a:srgbClr val="000000"/>
                </a:solidFill>
                <a:ea typeface="Times New Roman" panose="02020603050405020304" pitchFamily="18" charset="0"/>
                <a:cs typeface="Times New Roman" panose="02020603050405020304" pitchFamily="18" charset="0"/>
              </a:rPr>
              <a:t>  </a:t>
            </a:r>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 S40(1)(a) is for specific offences, which are offences per se (see below a list of these offences). You can also be charged with these offences; all these offences require the consent of the Director of Public Prosecutions (DPP) before a charge can be laid before the person affected. It is recommended that the relevant </a:t>
            </a:r>
            <a:r>
              <a:rPr lang="en-GB" sz="1100" dirty="0" err="1">
                <a:solidFill>
                  <a:srgbClr val="000000"/>
                </a:solidFill>
                <a:ea typeface="Times New Roman" panose="02020603050405020304" pitchFamily="18" charset="0"/>
                <a:cs typeface="Times New Roman" panose="02020603050405020304" pitchFamily="18" charset="0"/>
              </a:rPr>
              <a:t>Sch</a:t>
            </a:r>
            <a:r>
              <a:rPr lang="en-GB" sz="1100" dirty="0">
                <a:solidFill>
                  <a:srgbClr val="000000"/>
                </a:solidFill>
                <a:ea typeface="Times New Roman" panose="02020603050405020304" pitchFamily="18" charset="0"/>
                <a:cs typeface="Times New Roman" panose="02020603050405020304" pitchFamily="18" charset="0"/>
              </a:rPr>
              <a:t> 5 TACT 2000 search warrant is sort in every case.</a:t>
            </a:r>
            <a:br>
              <a:rPr lang="en-GB" sz="1100" dirty="0">
                <a:solidFill>
                  <a:srgbClr val="000000"/>
                </a:solidFill>
                <a:ea typeface="Times New Roman" panose="02020603050405020304" pitchFamily="18" charset="0"/>
                <a:cs typeface="Times New Roman" panose="02020603050405020304" pitchFamily="18" charset="0"/>
              </a:rPr>
            </a:br>
            <a:endParaRPr lang="en-GB" sz="1100" dirty="0">
              <a:ea typeface="Times New Roman" panose="02020603050405020304" pitchFamily="18" charset="0"/>
            </a:endParaRPr>
          </a:p>
          <a:p>
            <a:pPr fontAlgn="base"/>
            <a:r>
              <a:rPr lang="en-GB" sz="1100" dirty="0">
                <a:solidFill>
                  <a:srgbClr val="000000"/>
                </a:solidFill>
                <a:ea typeface="Times New Roman" panose="02020603050405020304" pitchFamily="18" charset="0"/>
                <a:cs typeface="Times New Roman" panose="02020603050405020304" pitchFamily="18" charset="0"/>
              </a:rPr>
              <a:t>Section 40(1)(b).  C.P.I.  A far wider reaching part of the definition, not a specific offence requires suspicion.  Cannot be charged with CPI therefore it is not an offence per se. </a:t>
            </a:r>
            <a:endParaRPr lang="en-GB" sz="1100" dirty="0">
              <a:ea typeface="Times New Roman" panose="02020603050405020304" pitchFamily="18" charset="0"/>
            </a:endParaRPr>
          </a:p>
          <a:p>
            <a:pPr fontAlgn="base"/>
            <a:br>
              <a:rPr lang="en-GB" sz="1100" dirty="0">
                <a:solidFill>
                  <a:srgbClr val="000000"/>
                </a:solidFill>
                <a:ea typeface="Times New Roman" panose="02020603050405020304" pitchFamily="18" charset="0"/>
                <a:cs typeface="Times New Roman" panose="02020603050405020304" pitchFamily="18" charset="0"/>
              </a:rPr>
            </a:br>
            <a:r>
              <a:rPr lang="en-GB" sz="1100" dirty="0">
                <a:solidFill>
                  <a:srgbClr val="000000"/>
                </a:solidFill>
                <a:ea typeface="Times New Roman" panose="02020603050405020304" pitchFamily="18" charset="0"/>
                <a:cs typeface="Times New Roman" panose="02020603050405020304" pitchFamily="18" charset="0"/>
              </a:rPr>
              <a:t>You only need to tell the person arrested that they have been arrested on suspicion of being a terrorist. BUT be cautious, a person must be informed in simple terms why they are being detained. </a:t>
            </a:r>
            <a:br>
              <a:rPr lang="en-GB" sz="1100" dirty="0">
                <a:solidFill>
                  <a:srgbClr val="000000"/>
                </a:solidFill>
                <a:ea typeface="Times New Roman" panose="02020603050405020304" pitchFamily="18" charset="0"/>
                <a:cs typeface="Times New Roman" panose="02020603050405020304" pitchFamily="18" charset="0"/>
              </a:rPr>
            </a:br>
            <a:endParaRPr lang="en-GB" sz="1100" dirty="0">
              <a:ea typeface="Times New Roman" panose="02020603050405020304" pitchFamily="18" charset="0"/>
            </a:endParaRPr>
          </a:p>
          <a:p>
            <a:pPr fontAlgn="base"/>
            <a:r>
              <a:rPr lang="en-GB" sz="1100" dirty="0">
                <a:solidFill>
                  <a:srgbClr val="000000"/>
                </a:solidFill>
                <a:ea typeface="Times New Roman" panose="02020603050405020304" pitchFamily="18" charset="0"/>
                <a:cs typeface="Times New Roman" panose="02020603050405020304" pitchFamily="18" charset="0"/>
              </a:rPr>
              <a:t>List of offences referred to in Section 40(1)(a)</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S11</a:t>
            </a:r>
            <a:r>
              <a:rPr lang="en-GB" sz="1100" dirty="0">
                <a:solidFill>
                  <a:srgbClr val="000000"/>
                </a:solidFill>
                <a:ea typeface="Times New Roman" panose="02020603050405020304" pitchFamily="18" charset="0"/>
                <a:cs typeface="Times New Roman" panose="02020603050405020304" pitchFamily="18" charset="0"/>
              </a:rPr>
              <a:t> membership of proscribed organisation</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S12</a:t>
            </a:r>
            <a:r>
              <a:rPr lang="en-GB" sz="1100" dirty="0">
                <a:solidFill>
                  <a:srgbClr val="000000"/>
                </a:solidFill>
                <a:ea typeface="Times New Roman" panose="02020603050405020304" pitchFamily="18" charset="0"/>
                <a:cs typeface="Times New Roman" panose="02020603050405020304" pitchFamily="18" charset="0"/>
              </a:rPr>
              <a:t> supporting for proscribed organisation</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S15</a:t>
            </a:r>
            <a:r>
              <a:rPr lang="en-GB" sz="1100" dirty="0">
                <a:solidFill>
                  <a:srgbClr val="000000"/>
                </a:solidFill>
                <a:ea typeface="Times New Roman" panose="02020603050405020304" pitchFamily="18" charset="0"/>
                <a:cs typeface="Times New Roman" panose="02020603050405020304" pitchFamily="18" charset="0"/>
              </a:rPr>
              <a:t> fundraising for terrorism purposes </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S16</a:t>
            </a:r>
            <a:r>
              <a:rPr lang="en-GB" sz="1100" dirty="0">
                <a:solidFill>
                  <a:srgbClr val="000000"/>
                </a:solidFill>
                <a:ea typeface="Times New Roman" panose="02020603050405020304" pitchFamily="18" charset="0"/>
                <a:cs typeface="Times New Roman" panose="02020603050405020304" pitchFamily="18" charset="0"/>
              </a:rPr>
              <a:t> uses or possesses money or other property for purpose of terrorism</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S17</a:t>
            </a:r>
            <a:r>
              <a:rPr lang="en-GB" sz="1100" dirty="0">
                <a:solidFill>
                  <a:srgbClr val="000000"/>
                </a:solidFill>
                <a:ea typeface="Times New Roman" panose="02020603050405020304" pitchFamily="18" charset="0"/>
                <a:cs typeface="Times New Roman" panose="02020603050405020304" pitchFamily="18" charset="0"/>
              </a:rPr>
              <a:t> makes a funding arrangement for the purposes of terrorism</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S18</a:t>
            </a:r>
            <a:r>
              <a:rPr lang="en-GB" sz="1100" dirty="0">
                <a:solidFill>
                  <a:srgbClr val="000000"/>
                </a:solidFill>
                <a:ea typeface="Times New Roman" panose="02020603050405020304" pitchFamily="18" charset="0"/>
                <a:cs typeface="Times New Roman" panose="02020603050405020304" pitchFamily="18" charset="0"/>
              </a:rPr>
              <a:t> conducts money laundering for the purposes of terrorism</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S54</a:t>
            </a:r>
            <a:r>
              <a:rPr lang="en-GB" sz="1100" dirty="0">
                <a:solidFill>
                  <a:srgbClr val="000000"/>
                </a:solidFill>
                <a:ea typeface="Times New Roman" panose="02020603050405020304" pitchFamily="18" charset="0"/>
                <a:cs typeface="Times New Roman" panose="02020603050405020304" pitchFamily="18" charset="0"/>
              </a:rPr>
              <a:t> provides or receives weapons training for the purposes of terrorism</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S56</a:t>
            </a:r>
            <a:r>
              <a:rPr lang="en-GB" sz="1100" dirty="0">
                <a:solidFill>
                  <a:srgbClr val="000000"/>
                </a:solidFill>
                <a:ea typeface="Times New Roman" panose="02020603050405020304" pitchFamily="18" charset="0"/>
                <a:cs typeface="Times New Roman" panose="02020603050405020304" pitchFamily="18" charset="0"/>
              </a:rPr>
              <a:t> directs a terrorist organisation</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S57</a:t>
            </a:r>
            <a:r>
              <a:rPr lang="en-GB" sz="1100" dirty="0">
                <a:solidFill>
                  <a:srgbClr val="000000"/>
                </a:solidFill>
                <a:ea typeface="Times New Roman" panose="02020603050405020304" pitchFamily="18" charset="0"/>
                <a:cs typeface="Times New Roman" panose="02020603050405020304" pitchFamily="18" charset="0"/>
              </a:rPr>
              <a:t> possess an article for a terrorist purpose</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S58</a:t>
            </a:r>
            <a:r>
              <a:rPr lang="en-GB" sz="1100" dirty="0">
                <a:solidFill>
                  <a:srgbClr val="000000"/>
                </a:solidFill>
                <a:ea typeface="Times New Roman" panose="02020603050405020304" pitchFamily="18" charset="0"/>
                <a:cs typeface="Times New Roman" panose="02020603050405020304" pitchFamily="18" charset="0"/>
              </a:rPr>
              <a:t> collects information for a terrorist purpose</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S59</a:t>
            </a:r>
            <a:r>
              <a:rPr lang="en-GB" sz="1100" dirty="0">
                <a:solidFill>
                  <a:srgbClr val="000000"/>
                </a:solidFill>
                <a:ea typeface="Times New Roman" panose="02020603050405020304" pitchFamily="18" charset="0"/>
                <a:cs typeface="Times New Roman" panose="02020603050405020304" pitchFamily="18" charset="0"/>
              </a:rPr>
              <a:t> </a:t>
            </a:r>
            <a:r>
              <a:rPr lang="en-GB" sz="1100" b="1" dirty="0">
                <a:solidFill>
                  <a:srgbClr val="000000"/>
                </a:solidFill>
                <a:ea typeface="Times New Roman" panose="02020603050405020304" pitchFamily="18" charset="0"/>
                <a:cs typeface="Times New Roman" panose="02020603050405020304" pitchFamily="18" charset="0"/>
              </a:rPr>
              <a:t>– S61</a:t>
            </a:r>
            <a:r>
              <a:rPr lang="en-GB" sz="1100" dirty="0">
                <a:solidFill>
                  <a:srgbClr val="000000"/>
                </a:solidFill>
                <a:ea typeface="Times New Roman" panose="02020603050405020304" pitchFamily="18" charset="0"/>
                <a:cs typeface="Times New Roman" panose="02020603050405020304" pitchFamily="18" charset="0"/>
              </a:rPr>
              <a:t> inciting terrorism overseas</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S62</a:t>
            </a:r>
            <a:r>
              <a:rPr lang="en-GB" sz="1100" dirty="0">
                <a:solidFill>
                  <a:srgbClr val="000000"/>
                </a:solidFill>
                <a:ea typeface="Times New Roman" panose="02020603050405020304" pitchFamily="18" charset="0"/>
                <a:cs typeface="Times New Roman" panose="02020603050405020304" pitchFamily="18" charset="0"/>
              </a:rPr>
              <a:t> terrorist bombing - Jurisdiction – a person commits an offence in the UK if committing an act of terrorism out of the UK which would have been an offence within the UK</a:t>
            </a:r>
            <a:endParaRPr lang="en-GB" sz="1100" dirty="0">
              <a:ea typeface="Times New Roman" panose="02020603050405020304" pitchFamily="18" charset="0"/>
            </a:endParaRPr>
          </a:p>
          <a:p>
            <a:pPr fontAlgn="base"/>
            <a:r>
              <a:rPr lang="en-GB" sz="1100" b="1" dirty="0">
                <a:solidFill>
                  <a:srgbClr val="000000"/>
                </a:solidFill>
                <a:ea typeface="Times New Roman" panose="02020603050405020304" pitchFamily="18" charset="0"/>
                <a:cs typeface="Times New Roman" panose="02020603050405020304" pitchFamily="18" charset="0"/>
              </a:rPr>
              <a:t>S63</a:t>
            </a:r>
            <a:r>
              <a:rPr lang="en-GB" sz="1100" dirty="0">
                <a:solidFill>
                  <a:srgbClr val="000000"/>
                </a:solidFill>
                <a:ea typeface="Times New Roman" panose="02020603050405020304" pitchFamily="18" charset="0"/>
                <a:cs typeface="Times New Roman" panose="02020603050405020304" pitchFamily="18" charset="0"/>
              </a:rPr>
              <a:t> terrorist financing - Jurisdiction – a person commits an offence in the UK if committing an act of terrorism out of the UK which would have been an offence within the UK</a:t>
            </a:r>
            <a:endParaRPr lang="en-GB" sz="1100" dirty="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DD74B0-6C33-40BC-A342-495A2C0BE41F}" type="slidenum">
              <a:rPr lang="en-GB" smtClean="0"/>
              <a:t>21</a:t>
            </a:fld>
            <a:endParaRPr lang="en-GB"/>
          </a:p>
        </p:txBody>
      </p:sp>
    </p:spTree>
    <p:extLst>
      <p:ext uri="{BB962C8B-B14F-4D97-AF65-F5344CB8AC3E}">
        <p14:creationId xmlns:p14="http://schemas.microsoft.com/office/powerpoint/2010/main" val="13325343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lnSpc>
                <a:spcPct val="107000"/>
              </a:lnSpc>
              <a:spcAft>
                <a:spcPts val="867"/>
              </a:spcAft>
            </a:pPr>
            <a:r>
              <a:rPr lang="en-GB" sz="1100" b="1" u="sng" dirty="0">
                <a:latin typeface="Calibri" panose="020F0502020204030204" pitchFamily="34" charset="0"/>
                <a:ea typeface="Calibri" panose="020F0502020204030204" pitchFamily="34" charset="0"/>
                <a:cs typeface="Times New Roman" panose="02020603050405020304" pitchFamily="18" charset="0"/>
              </a:rPr>
              <a:t>KEY POINTS</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Trainer to explain that Terrorism Act has its own power of arrest and is outside of Section 24 PACE.</a:t>
            </a: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A Constable –</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b="1" dirty="0">
                <a:latin typeface="Calibri" panose="020F0502020204030204" pitchFamily="34" charset="0"/>
                <a:ea typeface="Calibri" panose="020F0502020204030204" pitchFamily="34" charset="0"/>
                <a:cs typeface="Times New Roman" panose="02020603050405020304" pitchFamily="18" charset="0"/>
              </a:rPr>
              <a:t>Constable ONLY</a:t>
            </a:r>
            <a:r>
              <a:rPr lang="en-GB" sz="1100" dirty="0">
                <a:latin typeface="Calibri" panose="020F0502020204030204" pitchFamily="34" charset="0"/>
                <a:ea typeface="Calibri" panose="020F0502020204030204" pitchFamily="34" charset="0"/>
                <a:cs typeface="Times New Roman" panose="02020603050405020304" pitchFamily="18" charset="0"/>
              </a:rPr>
              <a:t>. </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Obviously can be any rank including Chief Constable.</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Reasonably Suspects</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Has to be very good reason for arresting. The usual test for reasonably can be applied here.</a:t>
            </a: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A Terrorist.</a:t>
            </a:r>
            <a:r>
              <a:rPr lang="en-GB" sz="1100" dirty="0">
                <a:latin typeface="Calibri" panose="020F0502020204030204" pitchFamily="34" charset="0"/>
                <a:ea typeface="Calibri" panose="020F0502020204030204" pitchFamily="34" charset="0"/>
                <a:cs typeface="Times New Roman" panose="02020603050405020304" pitchFamily="18" charset="0"/>
              </a:rPr>
              <a:t>  </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Therefore, if you reasonably suspect a person is a terrorist, you can arrest them.  Its that simple. Or is it?</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power allows an officer to arrest a person under S41 anywhere in the United Kingdom, including Scotland and Northern Ireland but be aware of the limited search powers post arrest in Scotland.</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We will discuss a bit about </a:t>
            </a:r>
            <a:r>
              <a:rPr lang="en-GB" sz="1100" dirty="0" err="1">
                <a:latin typeface="Calibri" panose="020F0502020204030204" pitchFamily="34" charset="0"/>
                <a:ea typeface="Calibri" panose="020F0502020204030204" pitchFamily="34" charset="0"/>
                <a:cs typeface="Times New Roman" panose="02020603050405020304" pitchFamily="18" charset="0"/>
              </a:rPr>
              <a:t>Sch</a:t>
            </a:r>
            <a:r>
              <a:rPr lang="en-GB" sz="1100" dirty="0">
                <a:latin typeface="Calibri" panose="020F0502020204030204" pitchFamily="34" charset="0"/>
                <a:ea typeface="Calibri" panose="020F0502020204030204" pitchFamily="34" charset="0"/>
                <a:cs typeface="Times New Roman" panose="02020603050405020304" pitchFamily="18" charset="0"/>
              </a:rPr>
              <a:t> 8 in the next few slides….</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To arrest for this you must have good grounds to ‘REASONABLY SUSPECT’ not just in wrong place at wrong time.</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Now that you know that the power of arrest is different and is not for an offence.  You will now see that once a person is arrested for being a terrorist, their detention is treated differently to any other prisoner.</a:t>
            </a:r>
          </a:p>
        </p:txBody>
      </p:sp>
      <p:sp>
        <p:nvSpPr>
          <p:cNvPr id="4" name="Slide Number Placeholder 3"/>
          <p:cNvSpPr>
            <a:spLocks noGrp="1"/>
          </p:cNvSpPr>
          <p:nvPr>
            <p:ph type="sldNum" sz="quarter" idx="5"/>
          </p:nvPr>
        </p:nvSpPr>
        <p:spPr/>
        <p:txBody>
          <a:bodyPr/>
          <a:lstStyle/>
          <a:p>
            <a:fld id="{4DDD74B0-6C33-40BC-A342-495A2C0BE41F}" type="slidenum">
              <a:rPr lang="en-GB" smtClean="0"/>
              <a:t>22</a:t>
            </a:fld>
            <a:endParaRPr lang="en-GB"/>
          </a:p>
        </p:txBody>
      </p:sp>
    </p:spTree>
    <p:extLst>
      <p:ext uri="{BB962C8B-B14F-4D97-AF65-F5344CB8AC3E}">
        <p14:creationId xmlns:p14="http://schemas.microsoft.com/office/powerpoint/2010/main" val="38026889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Where a person is arrested using TACT powers then Schedule 8 of the TACT 2000 governs that detention and is covered by Code H (PACE) not Code C. Trainer to explain that the law relating to conditions of detention lies in the Terrorism Act, but the practical application and tactical delivery lies within the code of practice i.e. Code H.</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There are five TACT Custody Centres in UK – This is where prisoner(s) will end up.  These centres are designed to comfortably hold/process TACT prisoners with secure VTC to Westminster Mags Court. (Designation of custody facilities is in Schedule 8 Part 1, 1(1))</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PACE Code G relates to the statutory power of arrest under section 24 PACE 1984 and contains the necessity test for arrest. It does not apply to arrests under the TACT.  There must be some reasonable grounds for arrest for arrest under the TACT and objective grounds for suspicion.</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Custody records are handwritten – partly to prevent ‘hacking’ of the record, plus the level of detail recorded on these records far exceed the drop-down boxes in electronic custody records. The main reason for handwritten records is in forensic arrests to prevent cross contamination. </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Relevant time is the time of arrest or commencement of an examination at a port.  Also, once arrested the custody clock does not stop counting down - unlike PACE custody clock than will stop during hospital visits etc. (amendment to this will follow once the Counter Terrorism and Border Security Act 2019 becomes enacted in full)</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Reviews are conducted either by an Inspector or a Supt up to 48hrs.  At this point, prisoner is either charged, released or subject to a Warrant of Further Detention (</a:t>
            </a:r>
            <a:r>
              <a:rPr lang="en-GB" sz="1100" dirty="0" err="1">
                <a:latin typeface="Calibri" panose="020F0502020204030204" pitchFamily="34" charset="0"/>
                <a:ea typeface="Calibri" panose="020F0502020204030204" pitchFamily="34" charset="0"/>
                <a:cs typeface="Times New Roman" panose="02020603050405020304" pitchFamily="18" charset="0"/>
              </a:rPr>
              <a:t>WoFD</a:t>
            </a:r>
            <a:r>
              <a:rPr lang="en-GB" sz="1100" dirty="0">
                <a:latin typeface="Calibri" panose="020F0502020204030204" pitchFamily="34" charset="0"/>
                <a:ea typeface="Calibri" panose="020F0502020204030204" pitchFamily="34" charset="0"/>
                <a:cs typeface="Times New Roman" panose="02020603050405020304" pitchFamily="18" charset="0"/>
              </a:rPr>
              <a:t>). Where a </a:t>
            </a:r>
            <a:r>
              <a:rPr lang="en-GB" sz="1100" dirty="0" err="1">
                <a:latin typeface="Calibri" panose="020F0502020204030204" pitchFamily="34" charset="0"/>
                <a:ea typeface="Calibri" panose="020F0502020204030204" pitchFamily="34" charset="0"/>
                <a:cs typeface="Times New Roman" panose="02020603050405020304" pitchFamily="18" charset="0"/>
              </a:rPr>
              <a:t>WoFD</a:t>
            </a:r>
            <a:r>
              <a:rPr lang="en-GB" sz="1100" dirty="0">
                <a:latin typeface="Calibri" panose="020F0502020204030204" pitchFamily="34" charset="0"/>
                <a:ea typeface="Calibri" panose="020F0502020204030204" pitchFamily="34" charset="0"/>
                <a:cs typeface="Times New Roman" panose="02020603050405020304" pitchFamily="18" charset="0"/>
              </a:rPr>
              <a:t> has been granted it is accepted that the review has been conducted by the court and no further reviewing is required, although to demonstrate transparency and appropriate detention reviews are conducted in the ‘spirit of PACE’</a:t>
            </a:r>
          </a:p>
          <a:p>
            <a:pPr marL="371532" indent="-371532">
              <a:lnSpc>
                <a:spcPct val="107000"/>
              </a:lnSpc>
              <a:spcAft>
                <a:spcPts val="867"/>
              </a:spcAft>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Fingerprints and certain samples must only be taken by a Constable (any police officer).  TACT fingerprints are wet prints (with ink and paper) and are very detailed and can take a long time to obtain. Each print is reviewed at the time of them being taken by a fingerprint expert who is present and advises if they are to the required standard or should be taken again.</a:t>
            </a:r>
          </a:p>
        </p:txBody>
      </p:sp>
      <p:sp>
        <p:nvSpPr>
          <p:cNvPr id="4" name="Slide Number Placeholder 3"/>
          <p:cNvSpPr>
            <a:spLocks noGrp="1"/>
          </p:cNvSpPr>
          <p:nvPr>
            <p:ph type="sldNum" sz="quarter" idx="5"/>
          </p:nvPr>
        </p:nvSpPr>
        <p:spPr/>
        <p:txBody>
          <a:bodyPr/>
          <a:lstStyle/>
          <a:p>
            <a:fld id="{4DDD74B0-6C33-40BC-A342-495A2C0BE41F}" type="slidenum">
              <a:rPr lang="en-GB" smtClean="0"/>
              <a:t>23</a:t>
            </a:fld>
            <a:endParaRPr lang="en-GB"/>
          </a:p>
        </p:txBody>
      </p:sp>
    </p:spTree>
    <p:extLst>
      <p:ext uri="{BB962C8B-B14F-4D97-AF65-F5344CB8AC3E}">
        <p14:creationId xmlns:p14="http://schemas.microsoft.com/office/powerpoint/2010/main" val="25740470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Counter Terrorism Legislation Advisers (CTLA) will need information from Custody and other sources to complete the Warrant of Further Detention (</a:t>
            </a:r>
            <a:r>
              <a:rPr lang="en-GB" sz="1100" dirty="0" err="1">
                <a:latin typeface="Calibri" panose="020F0502020204030204" pitchFamily="34" charset="0"/>
                <a:ea typeface="Calibri" panose="020F0502020204030204" pitchFamily="34" charset="0"/>
                <a:cs typeface="Times New Roman" panose="02020603050405020304" pitchFamily="18" charset="0"/>
              </a:rPr>
              <a:t>WoFD</a:t>
            </a:r>
            <a:r>
              <a:rPr lang="en-GB" sz="1100" dirty="0">
                <a:latin typeface="Calibri" panose="020F0502020204030204" pitchFamily="34" charset="0"/>
                <a:ea typeface="Calibri" panose="020F0502020204030204" pitchFamily="34" charset="0"/>
                <a:cs typeface="Times New Roman" panose="02020603050405020304" pitchFamily="18" charset="0"/>
              </a:rPr>
              <a:t>).</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All forensic recovery from TACT scenes (including prisoner) will be obtained by specially trained Forensic Management Team Officers .  Force CSI Officers are not used, as the processes differ considerably.</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Monitored Consultations – If there concerns that a legal adviser is in league with the prisoner, a Chief Officer of police can authorise an Inspector to sit in the prisoners legal consultation.  Very extreme.</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There is no provision for either 47/3 bail or bail after charging.</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There are TACT trained Independent Custody Visitors (ICV) who are informed about every TACT arrest and may attend the custody unit.  ICV Code of Practice (CoP) refers</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The NTAD (National Terrorist Arrest Database) will be informed of all TACT arrests – NTAD brief the Home Secretary.</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Prisoners detained beyond 48hrs (and most are) will need held by a </a:t>
            </a:r>
            <a:r>
              <a:rPr lang="en-GB" sz="1100" dirty="0" err="1">
                <a:latin typeface="Calibri" panose="020F0502020204030204" pitchFamily="34" charset="0"/>
                <a:ea typeface="Calibri" panose="020F0502020204030204" pitchFamily="34" charset="0"/>
                <a:cs typeface="Times New Roman" panose="02020603050405020304" pitchFamily="18" charset="0"/>
              </a:rPr>
              <a:t>WoFD</a:t>
            </a:r>
            <a:r>
              <a:rPr lang="en-GB" sz="1100" dirty="0">
                <a:latin typeface="Calibri" panose="020F0502020204030204" pitchFamily="34" charset="0"/>
                <a:ea typeface="Calibri" panose="020F0502020204030204" pitchFamily="34" charset="0"/>
                <a:cs typeface="Times New Roman" panose="02020603050405020304" pitchFamily="18" charset="0"/>
              </a:rPr>
              <a:t>.  A 2</a:t>
            </a:r>
            <a:r>
              <a:rPr lang="en-GB" sz="1100" baseline="30000" dirty="0">
                <a:latin typeface="Calibri" panose="020F0502020204030204" pitchFamily="34" charset="0"/>
                <a:ea typeface="Calibri" panose="020F0502020204030204" pitchFamily="34" charset="0"/>
                <a:cs typeface="Times New Roman" panose="02020603050405020304" pitchFamily="18" charset="0"/>
              </a:rPr>
              <a:t>nd</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WoFD</a:t>
            </a:r>
            <a:r>
              <a:rPr lang="en-GB" sz="1100" dirty="0">
                <a:latin typeface="Calibri" panose="020F0502020204030204" pitchFamily="34" charset="0"/>
                <a:ea typeface="Calibri" panose="020F0502020204030204" pitchFamily="34" charset="0"/>
                <a:cs typeface="Times New Roman" panose="02020603050405020304" pitchFamily="18" charset="0"/>
              </a:rPr>
              <a:t> will need to be obtained to detain TACT prisoner(s) from 7days to 14 days.</a:t>
            </a:r>
          </a:p>
          <a:p>
            <a:pPr marL="371532" indent="-371532">
              <a:lnSpc>
                <a:spcPct val="107000"/>
              </a:lnSpc>
              <a:spcAft>
                <a:spcPts val="867"/>
              </a:spcAft>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The only Court in UK designated to deal with </a:t>
            </a:r>
            <a:r>
              <a:rPr lang="en-GB" sz="1100" dirty="0" err="1">
                <a:latin typeface="Calibri" panose="020F0502020204030204" pitchFamily="34" charset="0"/>
                <a:ea typeface="Calibri" panose="020F0502020204030204" pitchFamily="34" charset="0"/>
                <a:cs typeface="Times New Roman" panose="02020603050405020304" pitchFamily="18" charset="0"/>
              </a:rPr>
              <a:t>WoFD</a:t>
            </a:r>
            <a:r>
              <a:rPr lang="en-GB" sz="1100" dirty="0">
                <a:latin typeface="Calibri" panose="020F0502020204030204" pitchFamily="34" charset="0"/>
                <a:ea typeface="Calibri" panose="020F0502020204030204" pitchFamily="34" charset="0"/>
                <a:cs typeface="Times New Roman" panose="02020603050405020304" pitchFamily="18" charset="0"/>
              </a:rPr>
              <a:t> and other CT related matters is Westminster Magistrates Court.</a:t>
            </a:r>
          </a:p>
        </p:txBody>
      </p:sp>
      <p:sp>
        <p:nvSpPr>
          <p:cNvPr id="4" name="Slide Number Placeholder 3"/>
          <p:cNvSpPr>
            <a:spLocks noGrp="1"/>
          </p:cNvSpPr>
          <p:nvPr>
            <p:ph type="sldNum" sz="quarter" idx="5"/>
          </p:nvPr>
        </p:nvSpPr>
        <p:spPr/>
        <p:txBody>
          <a:bodyPr/>
          <a:lstStyle/>
          <a:p>
            <a:fld id="{4DDD74B0-6C33-40BC-A342-495A2C0BE41F}" type="slidenum">
              <a:rPr lang="en-GB" smtClean="0"/>
              <a:t>24</a:t>
            </a:fld>
            <a:endParaRPr lang="en-GB"/>
          </a:p>
        </p:txBody>
      </p:sp>
    </p:spTree>
    <p:extLst>
      <p:ext uri="{BB962C8B-B14F-4D97-AF65-F5344CB8AC3E}">
        <p14:creationId xmlns:p14="http://schemas.microsoft.com/office/powerpoint/2010/main" val="22781853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If an offence is committed which is contained in the terrorism act but is </a:t>
            </a:r>
            <a:r>
              <a:rPr lang="en-GB" sz="1100" b="1" dirty="0">
                <a:latin typeface="Calibri" panose="020F0502020204030204" pitchFamily="34" charset="0"/>
                <a:ea typeface="Calibri" panose="020F0502020204030204" pitchFamily="34" charset="0"/>
                <a:cs typeface="Times New Roman" panose="02020603050405020304" pitchFamily="18" charset="0"/>
              </a:rPr>
              <a:t>NOT</a:t>
            </a:r>
            <a:r>
              <a:rPr lang="en-GB" sz="1100" dirty="0">
                <a:latin typeface="Calibri" panose="020F0502020204030204" pitchFamily="34" charset="0"/>
                <a:ea typeface="Calibri" panose="020F0502020204030204" pitchFamily="34" charset="0"/>
                <a:cs typeface="Times New Roman" panose="02020603050405020304" pitchFamily="18" charset="0"/>
              </a:rPr>
              <a:t> one of the specified offences i.e.</a:t>
            </a:r>
          </a:p>
          <a:p>
            <a:pPr>
              <a:lnSpc>
                <a:spcPct val="107000"/>
              </a:lnSpc>
              <a:spcAft>
                <a:spcPts val="867"/>
              </a:spcAft>
            </a:pP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S11</a:t>
            </a:r>
            <a:r>
              <a:rPr lang="en-GB" sz="1100" dirty="0">
                <a:latin typeface="Calibri" panose="020F0502020204030204" pitchFamily="34" charset="0"/>
                <a:ea typeface="Calibri" panose="020F0502020204030204" pitchFamily="34" charset="0"/>
                <a:cs typeface="Times New Roman" panose="02020603050405020304" pitchFamily="18" charset="0"/>
              </a:rPr>
              <a:t> membership of proscribed organisation</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S12</a:t>
            </a:r>
            <a:r>
              <a:rPr lang="en-GB" sz="1100" dirty="0">
                <a:latin typeface="Calibri" panose="020F0502020204030204" pitchFamily="34" charset="0"/>
                <a:ea typeface="Calibri" panose="020F0502020204030204" pitchFamily="34" charset="0"/>
                <a:cs typeface="Times New Roman" panose="02020603050405020304" pitchFamily="18" charset="0"/>
              </a:rPr>
              <a:t> supporting for proscribed organisation</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S15</a:t>
            </a:r>
            <a:r>
              <a:rPr lang="en-GB" sz="1100" dirty="0">
                <a:latin typeface="Calibri" panose="020F0502020204030204" pitchFamily="34" charset="0"/>
                <a:ea typeface="Calibri" panose="020F0502020204030204" pitchFamily="34" charset="0"/>
                <a:cs typeface="Times New Roman" panose="02020603050405020304" pitchFamily="18" charset="0"/>
              </a:rPr>
              <a:t> fundraising for terrorism purposes </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S16</a:t>
            </a:r>
            <a:r>
              <a:rPr lang="en-GB" sz="1100" dirty="0">
                <a:latin typeface="Calibri" panose="020F0502020204030204" pitchFamily="34" charset="0"/>
                <a:ea typeface="Calibri" panose="020F0502020204030204" pitchFamily="34" charset="0"/>
                <a:cs typeface="Times New Roman" panose="02020603050405020304" pitchFamily="18" charset="0"/>
              </a:rPr>
              <a:t> uses or possesses money or other property for purpose of terrorism</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S17</a:t>
            </a:r>
            <a:r>
              <a:rPr lang="en-GB" sz="1100" dirty="0">
                <a:latin typeface="Calibri" panose="020F0502020204030204" pitchFamily="34" charset="0"/>
                <a:ea typeface="Calibri" panose="020F0502020204030204" pitchFamily="34" charset="0"/>
                <a:cs typeface="Times New Roman" panose="02020603050405020304" pitchFamily="18" charset="0"/>
              </a:rPr>
              <a:t> makes a funding arrangement for the purposes of terrorism</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S18</a:t>
            </a:r>
            <a:r>
              <a:rPr lang="en-GB" sz="1100" dirty="0">
                <a:latin typeface="Calibri" panose="020F0502020204030204" pitchFamily="34" charset="0"/>
                <a:ea typeface="Calibri" panose="020F0502020204030204" pitchFamily="34" charset="0"/>
                <a:cs typeface="Times New Roman" panose="02020603050405020304" pitchFamily="18" charset="0"/>
              </a:rPr>
              <a:t> conducts money laundering for the purposes of terrorism</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S54</a:t>
            </a:r>
            <a:r>
              <a:rPr lang="en-GB" sz="1100" dirty="0">
                <a:latin typeface="Calibri" panose="020F0502020204030204" pitchFamily="34" charset="0"/>
                <a:ea typeface="Calibri" panose="020F0502020204030204" pitchFamily="34" charset="0"/>
                <a:cs typeface="Times New Roman" panose="02020603050405020304" pitchFamily="18" charset="0"/>
              </a:rPr>
              <a:t> provides or receives weapons training for the purposes of terrorism</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S56</a:t>
            </a:r>
            <a:r>
              <a:rPr lang="en-GB" sz="1100" dirty="0">
                <a:latin typeface="Calibri" panose="020F0502020204030204" pitchFamily="34" charset="0"/>
                <a:ea typeface="Calibri" panose="020F0502020204030204" pitchFamily="34" charset="0"/>
                <a:cs typeface="Times New Roman" panose="02020603050405020304" pitchFamily="18" charset="0"/>
              </a:rPr>
              <a:t> directs a terrorist organisation</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S57</a:t>
            </a:r>
            <a:r>
              <a:rPr lang="en-GB" sz="1100" dirty="0">
                <a:latin typeface="Calibri" panose="020F0502020204030204" pitchFamily="34" charset="0"/>
                <a:ea typeface="Calibri" panose="020F0502020204030204" pitchFamily="34" charset="0"/>
                <a:cs typeface="Times New Roman" panose="02020603050405020304" pitchFamily="18" charset="0"/>
              </a:rPr>
              <a:t> possess an article for a terrorist purpose</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S58</a:t>
            </a:r>
            <a:r>
              <a:rPr lang="en-GB" sz="1100" dirty="0">
                <a:latin typeface="Calibri" panose="020F0502020204030204" pitchFamily="34" charset="0"/>
                <a:ea typeface="Calibri" panose="020F0502020204030204" pitchFamily="34" charset="0"/>
                <a:cs typeface="Times New Roman" panose="02020603050405020304" pitchFamily="18" charset="0"/>
              </a:rPr>
              <a:t> collects information for a terrorist purpose</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S59 – S61 </a:t>
            </a:r>
            <a:r>
              <a:rPr lang="en-GB" sz="1100" dirty="0">
                <a:latin typeface="Calibri" panose="020F0502020204030204" pitchFamily="34" charset="0"/>
                <a:ea typeface="Calibri" panose="020F0502020204030204" pitchFamily="34" charset="0"/>
                <a:cs typeface="Times New Roman" panose="02020603050405020304" pitchFamily="18" charset="0"/>
              </a:rPr>
              <a:t>inciting terrorism overseas</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S62</a:t>
            </a:r>
            <a:r>
              <a:rPr lang="en-GB" sz="1100" dirty="0">
                <a:latin typeface="Calibri" panose="020F0502020204030204" pitchFamily="34" charset="0"/>
                <a:ea typeface="Calibri" panose="020F0502020204030204" pitchFamily="34" charset="0"/>
                <a:cs typeface="Times New Roman" panose="02020603050405020304" pitchFamily="18" charset="0"/>
              </a:rPr>
              <a:t> terrorist bombing - Jurisdiction – a person commits an offence in the UK if committing an act of terrorism out of the UK which would have been an offence within the UK</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S63</a:t>
            </a:r>
            <a:r>
              <a:rPr lang="en-GB" sz="1100" dirty="0">
                <a:latin typeface="Calibri" panose="020F0502020204030204" pitchFamily="34" charset="0"/>
                <a:ea typeface="Calibri" panose="020F0502020204030204" pitchFamily="34" charset="0"/>
                <a:cs typeface="Times New Roman" panose="02020603050405020304" pitchFamily="18" charset="0"/>
              </a:rPr>
              <a:t> terrorist financing - Jurisdiction – a person commits an offence in the UK if committing an act of terrorism out of the UK which would have been an offence within the UK</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or you </a:t>
            </a:r>
            <a:r>
              <a:rPr lang="en-GB" sz="1100" b="1" dirty="0">
                <a:latin typeface="Calibri" panose="020F0502020204030204" pitchFamily="34" charset="0"/>
                <a:ea typeface="Calibri" panose="020F0502020204030204" pitchFamily="34" charset="0"/>
                <a:cs typeface="Times New Roman" panose="02020603050405020304" pitchFamily="18" charset="0"/>
              </a:rPr>
              <a:t>do NOT</a:t>
            </a:r>
            <a:r>
              <a:rPr lang="en-GB" sz="1100" dirty="0">
                <a:latin typeface="Calibri" panose="020F0502020204030204" pitchFamily="34" charset="0"/>
                <a:ea typeface="Calibri" panose="020F0502020204030204" pitchFamily="34" charset="0"/>
                <a:cs typeface="Times New Roman" panose="02020603050405020304" pitchFamily="18" charset="0"/>
              </a:rPr>
              <a:t> suspect the person to be engaged in the Commission Preparation or Instigation of an act of terrorism then you would use PACE detention conditions.</a:t>
            </a:r>
          </a:p>
          <a:p>
            <a:pPr>
              <a:lnSpc>
                <a:spcPct val="107000"/>
              </a:lnSpc>
              <a:spcAft>
                <a:spcPts val="867"/>
              </a:spcAft>
            </a:pP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i.e.</a:t>
            </a:r>
            <a:r>
              <a:rPr lang="en-GB" sz="1100" dirty="0">
                <a:latin typeface="Calibri" panose="020F0502020204030204" pitchFamily="34" charset="0"/>
                <a:ea typeface="Calibri" panose="020F0502020204030204" pitchFamily="34" charset="0"/>
                <a:cs typeface="Times New Roman" panose="02020603050405020304" pitchFamily="18" charset="0"/>
              </a:rPr>
              <a:t> a Terrorist cordon is in place and a person refuses to obey the directions of the constable – refuses to leave that cordon area. An offence under the terrorism act has been committed but it is not an offence that falls within the definition of a terrorist under section 40(1). The power of arrest under section 24 PACE would then be relevant and the provisions for detention in PACE Code C would apply.</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25</a:t>
            </a:fld>
            <a:endParaRPr lang="en-GB"/>
          </a:p>
        </p:txBody>
      </p:sp>
    </p:spTree>
    <p:extLst>
      <p:ext uri="{BB962C8B-B14F-4D97-AF65-F5344CB8AC3E}">
        <p14:creationId xmlns:p14="http://schemas.microsoft.com/office/powerpoint/2010/main" val="18891483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67"/>
              </a:spcAft>
              <a:buClrTx/>
              <a:buSzTx/>
              <a:buFontTx/>
              <a:buNone/>
              <a:tabLst/>
              <a:defRPr/>
            </a:pPr>
            <a:r>
              <a:rPr lang="en-GB" sz="1100" b="1" dirty="0">
                <a:solidFill>
                  <a:srgbClr val="FF0000"/>
                </a:solidFill>
                <a:effectLst/>
                <a:latin typeface="+mn-lt"/>
                <a:ea typeface="Times New Roman" panose="02020603050405020304" pitchFamily="18" charset="0"/>
              </a:rPr>
              <a:t>QTS:</a:t>
            </a:r>
            <a:br>
              <a:rPr lang="en-GB" sz="1100" b="1" dirty="0">
                <a:solidFill>
                  <a:srgbClr val="FF0000"/>
                </a:solidFill>
                <a:effectLst/>
                <a:latin typeface="+mn-lt"/>
                <a:ea typeface="Times New Roman" panose="02020603050405020304" pitchFamily="18" charset="0"/>
              </a:rPr>
            </a:br>
            <a:r>
              <a:rPr lang="en-GB" sz="1100" b="1" dirty="0">
                <a:effectLst/>
                <a:latin typeface="+mn-lt"/>
                <a:ea typeface="Times New Roman" panose="02020603050405020304" pitchFamily="18" charset="0"/>
              </a:rPr>
              <a:t>Q. Can you search someone who you suspect of terrorism?</a:t>
            </a:r>
          </a:p>
          <a:p>
            <a:pPr marL="0" marR="0" lvl="0" indent="0" algn="l" defTabSz="914400" rtl="0" eaLnBrk="1" fontAlgn="auto" latinLnBrk="0" hangingPunct="1">
              <a:lnSpc>
                <a:spcPct val="107000"/>
              </a:lnSpc>
              <a:spcBef>
                <a:spcPts val="0"/>
              </a:spcBef>
              <a:spcAft>
                <a:spcPts val="867"/>
              </a:spcAft>
              <a:buClrTx/>
              <a:buSzTx/>
              <a:buFontTx/>
              <a:buNone/>
              <a:tabLst/>
              <a:defRPr/>
            </a:pPr>
            <a:r>
              <a:rPr lang="en-GB" sz="1100" b="1" dirty="0">
                <a:effectLst/>
                <a:latin typeface="+mn-lt"/>
                <a:ea typeface="Times New Roman" panose="02020603050405020304" pitchFamily="18" charset="0"/>
              </a:rPr>
              <a:t>A. </a:t>
            </a:r>
            <a:r>
              <a:rPr lang="en-GB" sz="1100" dirty="0">
                <a:effectLst/>
                <a:latin typeface="+mn-lt"/>
                <a:ea typeface="Times New Roman" panose="02020603050405020304" pitchFamily="18" charset="0"/>
              </a:rPr>
              <a:t>Students may not know this but based on previous lessons they should responds, yes</a:t>
            </a:r>
            <a:br>
              <a:rPr lang="en-GB" sz="1100" b="1" dirty="0">
                <a:effectLst/>
                <a:latin typeface="+mn-lt"/>
                <a:ea typeface="Times New Roman" panose="02020603050405020304" pitchFamily="18" charset="0"/>
              </a:rPr>
            </a:br>
            <a:r>
              <a:rPr lang="en-GB" sz="1100" b="1" dirty="0">
                <a:effectLst/>
                <a:latin typeface="+mn-lt"/>
                <a:ea typeface="Times New Roman" panose="02020603050405020304" pitchFamily="18" charset="0"/>
              </a:rPr>
              <a:t>Q. What Powers would you use?</a:t>
            </a:r>
            <a:r>
              <a:rPr lang="en-GB" sz="1100" dirty="0">
                <a:effectLst/>
                <a:latin typeface="+mn-lt"/>
                <a:ea typeface="Times New Roman" panose="02020603050405020304" pitchFamily="18" charset="0"/>
              </a:rPr>
              <a:t>.</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A.</a:t>
            </a:r>
            <a:r>
              <a:rPr lang="en-GB" sz="1100" dirty="0">
                <a:effectLst/>
                <a:latin typeface="+mn-lt"/>
                <a:ea typeface="Times New Roman" panose="02020603050405020304" pitchFamily="18" charset="0"/>
              </a:rPr>
              <a:t> Students have touched on this in Stop &amp; Search Lesson. The answer expected is powers under TACT. S43, 43A &amp; 47. </a:t>
            </a:r>
          </a:p>
          <a:p>
            <a:pPr>
              <a:lnSpc>
                <a:spcPct val="107000"/>
              </a:lnSpc>
              <a:spcAft>
                <a:spcPts val="867"/>
              </a:spcAft>
            </a:pPr>
            <a:endParaRPr lang="en-GB" sz="1100" b="1" dirty="0">
              <a:latin typeface="+mn-lt"/>
              <a:ea typeface="Calibri" panose="020F0502020204030204" pitchFamily="34" charset="0"/>
              <a:cs typeface="Times New Roman" panose="02020603050405020304" pitchFamily="18" charset="0"/>
            </a:endParaRPr>
          </a:p>
          <a:p>
            <a:pPr>
              <a:lnSpc>
                <a:spcPct val="107000"/>
              </a:lnSpc>
              <a:spcAft>
                <a:spcPts val="867"/>
              </a:spcAft>
            </a:pPr>
            <a:r>
              <a:rPr lang="en-GB" sz="1100" b="1" dirty="0">
                <a:latin typeface="+mn-lt"/>
                <a:ea typeface="Calibri" panose="020F0502020204030204" pitchFamily="34" charset="0"/>
                <a:cs typeface="Times New Roman" panose="02020603050405020304" pitchFamily="18" charset="0"/>
              </a:rPr>
              <a:t>Sect 43</a:t>
            </a:r>
            <a:r>
              <a:rPr lang="en-GB" sz="1100" dirty="0">
                <a:latin typeface="+mn-lt"/>
                <a:ea typeface="Calibri" panose="020F0502020204030204" pitchFamily="34" charset="0"/>
                <a:cs typeface="Times New Roman" panose="02020603050405020304" pitchFamily="18" charset="0"/>
              </a:rPr>
              <a:t> now allows the search of a person who is reasonably suspected of terrorism and their vehicle.  Up until 2012, we could only stop and search a person under this power – we had not power to stop &amp; search the vehicle.</a:t>
            </a:r>
          </a:p>
          <a:p>
            <a:pPr>
              <a:lnSpc>
                <a:spcPct val="107000"/>
              </a:lnSpc>
              <a:spcAft>
                <a:spcPts val="867"/>
              </a:spcAft>
            </a:pPr>
            <a:r>
              <a:rPr lang="en-GB" sz="1100" b="1" dirty="0">
                <a:latin typeface="+mn-lt"/>
                <a:ea typeface="Calibri" panose="020F0502020204030204" pitchFamily="34" charset="0"/>
                <a:cs typeface="Times New Roman" panose="02020603050405020304" pitchFamily="18" charset="0"/>
              </a:rPr>
              <a:t>43A</a:t>
            </a:r>
            <a:r>
              <a:rPr lang="en-GB" sz="1100" dirty="0">
                <a:latin typeface="+mn-lt"/>
                <a:ea typeface="Calibri" panose="020F0502020204030204" pitchFamily="34" charset="0"/>
                <a:cs typeface="Times New Roman" panose="02020603050405020304" pitchFamily="18" charset="0"/>
              </a:rPr>
              <a:t> added a new power to stop vehicles that are reasonably suspected of being used for terrorist purposes – this vehicle can be searched and so can anyone has found within.  May be useful for Op Lightning vehicles, i.e., those engaged in hostile recon.</a:t>
            </a:r>
          </a:p>
          <a:p>
            <a:pPr>
              <a:lnSpc>
                <a:spcPct val="107000"/>
              </a:lnSpc>
              <a:spcAft>
                <a:spcPts val="867"/>
              </a:spcAft>
            </a:pPr>
            <a:r>
              <a:rPr lang="en-GB" sz="1100" b="1" dirty="0">
                <a:latin typeface="+mn-lt"/>
                <a:ea typeface="Calibri" panose="020F0502020204030204" pitchFamily="34" charset="0"/>
                <a:cs typeface="Times New Roman" panose="02020603050405020304" pitchFamily="18" charset="0"/>
              </a:rPr>
              <a:t>S47</a:t>
            </a:r>
            <a:r>
              <a:rPr lang="en-GB" sz="1100" dirty="0">
                <a:latin typeface="+mn-lt"/>
                <a:ea typeface="Calibri" panose="020F0502020204030204" pitchFamily="34" charset="0"/>
                <a:cs typeface="Times New Roman" panose="02020603050405020304" pitchFamily="18" charset="0"/>
              </a:rPr>
              <a:t> is a search power that allows officers to search with no suspicion. Only a ACC or Commander may authorise, in relation to a specified area or place, if the officer— </a:t>
            </a: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(a) reasonably suspects that an act of terrorism will take place; and </a:t>
            </a: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(b) considers that— </a:t>
            </a:r>
          </a:p>
          <a:p>
            <a:pPr marL="495376">
              <a:lnSpc>
                <a:spcPct val="107000"/>
              </a:lnSpc>
              <a:spcAft>
                <a:spcPts val="867"/>
              </a:spcAft>
            </a:pPr>
            <a:r>
              <a:rPr lang="en-GB" sz="1100" dirty="0">
                <a:latin typeface="+mn-lt"/>
                <a:ea typeface="Calibri" panose="020F0502020204030204" pitchFamily="34" charset="0"/>
                <a:cs typeface="Times New Roman" panose="02020603050405020304" pitchFamily="18" charset="0"/>
              </a:rPr>
              <a:t>(</a:t>
            </a:r>
            <a:r>
              <a:rPr lang="en-GB" sz="1100" dirty="0" err="1">
                <a:latin typeface="+mn-lt"/>
                <a:ea typeface="Calibri" panose="020F0502020204030204" pitchFamily="34" charset="0"/>
                <a:cs typeface="Times New Roman" panose="02020603050405020304" pitchFamily="18" charset="0"/>
              </a:rPr>
              <a:t>i</a:t>
            </a:r>
            <a:r>
              <a:rPr lang="en-GB" sz="1100" dirty="0">
                <a:latin typeface="+mn-lt"/>
                <a:ea typeface="Calibri" panose="020F0502020204030204" pitchFamily="34" charset="0"/>
                <a:cs typeface="Times New Roman" panose="02020603050405020304" pitchFamily="18" charset="0"/>
              </a:rPr>
              <a:t>) the authorisation is necessary to prevent such an act; </a:t>
            </a: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(ii) the specified area or place is no greater than is necessary to prevent such an act; and </a:t>
            </a: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(iii) the duration of the authorisation is no longer than is necessary to prevent such an act </a:t>
            </a:r>
          </a:p>
          <a:p>
            <a:pPr>
              <a:lnSpc>
                <a:spcPct val="107000"/>
              </a:lnSpc>
              <a:spcAft>
                <a:spcPts val="867"/>
              </a:spcAft>
            </a:pPr>
            <a:br>
              <a:rPr lang="en-GB" sz="1100" b="1" dirty="0">
                <a:latin typeface="+mn-lt"/>
                <a:ea typeface="Calibri" panose="020F0502020204030204" pitchFamily="34" charset="0"/>
                <a:cs typeface="Times New Roman" panose="02020603050405020304" pitchFamily="18" charset="0"/>
              </a:rPr>
            </a:br>
            <a:r>
              <a:rPr lang="en-GB" sz="1100" b="1" dirty="0">
                <a:latin typeface="+mn-lt"/>
                <a:ea typeface="Calibri" panose="020F0502020204030204" pitchFamily="34" charset="0"/>
                <a:cs typeface="Times New Roman" panose="02020603050405020304" pitchFamily="18" charset="0"/>
              </a:rPr>
              <a:t>Notes for S47:</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Constable in uniform</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Stop and search</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Vehicle (and driver, passengers, anything in or on vehicle or carried by driver/passenger), or</a:t>
            </a: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Pedestrian (and anything carried)</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For articles used in terrorism</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No suspicion required</a:t>
            </a:r>
          </a:p>
          <a:p>
            <a:pPr marL="371532" indent="-371532">
              <a:lnSpc>
                <a:spcPct val="107000"/>
              </a:lnSpc>
              <a:spcAft>
                <a:spcPts val="867"/>
              </a:spcAft>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Cannot remove clothing in public except: </a:t>
            </a:r>
            <a:r>
              <a:rPr lang="en-GB" sz="1100" b="1" dirty="0">
                <a:latin typeface="+mn-lt"/>
                <a:ea typeface="Calibri" panose="020F0502020204030204" pitchFamily="34" charset="0"/>
                <a:cs typeface="Times New Roman" panose="02020603050405020304" pitchFamily="18" charset="0"/>
              </a:rPr>
              <a:t>J</a:t>
            </a:r>
            <a:r>
              <a:rPr lang="en-GB" sz="1100" dirty="0">
                <a:latin typeface="+mn-lt"/>
                <a:ea typeface="Calibri" panose="020F0502020204030204" pitchFamily="34" charset="0"/>
                <a:cs typeface="Times New Roman" panose="02020603050405020304" pitchFamily="18" charset="0"/>
              </a:rPr>
              <a:t>acket, </a:t>
            </a:r>
            <a:r>
              <a:rPr lang="en-GB" sz="1100" b="1" dirty="0">
                <a:latin typeface="+mn-lt"/>
                <a:ea typeface="Calibri" panose="020F0502020204030204" pitchFamily="34" charset="0"/>
                <a:cs typeface="Times New Roman" panose="02020603050405020304" pitchFamily="18" charset="0"/>
              </a:rPr>
              <a:t>O</a:t>
            </a:r>
            <a:r>
              <a:rPr lang="en-GB" sz="1100" dirty="0">
                <a:latin typeface="+mn-lt"/>
                <a:ea typeface="Calibri" panose="020F0502020204030204" pitchFamily="34" charset="0"/>
                <a:cs typeface="Times New Roman" panose="02020603050405020304" pitchFamily="18" charset="0"/>
              </a:rPr>
              <a:t>uter Coat, </a:t>
            </a:r>
            <a:r>
              <a:rPr lang="en-GB" sz="1100" b="1" dirty="0">
                <a:latin typeface="+mn-lt"/>
                <a:ea typeface="Calibri" panose="020F0502020204030204" pitchFamily="34" charset="0"/>
                <a:cs typeface="Times New Roman" panose="02020603050405020304" pitchFamily="18" charset="0"/>
              </a:rPr>
              <a:t>G</a:t>
            </a:r>
            <a:r>
              <a:rPr lang="en-GB" sz="1100" dirty="0">
                <a:latin typeface="+mn-lt"/>
                <a:ea typeface="Calibri" panose="020F0502020204030204" pitchFamily="34" charset="0"/>
                <a:cs typeface="Times New Roman" panose="02020603050405020304" pitchFamily="18" charset="0"/>
              </a:rPr>
              <a:t>loves (</a:t>
            </a:r>
            <a:r>
              <a:rPr lang="en-GB" sz="1100" b="1" dirty="0">
                <a:latin typeface="+mn-lt"/>
                <a:ea typeface="Calibri" panose="020F0502020204030204" pitchFamily="34" charset="0"/>
                <a:cs typeface="Times New Roman" panose="02020603050405020304" pitchFamily="18" charset="0"/>
              </a:rPr>
              <a:t>JOG</a:t>
            </a:r>
            <a:r>
              <a:rPr lang="en-GB" sz="1100" dirty="0">
                <a:latin typeface="+mn-lt"/>
                <a:ea typeface="Calibri" panose="020F0502020204030204" pitchFamily="34" charset="0"/>
                <a:cs typeface="Times New Roman" panose="02020603050405020304" pitchFamily="18" charset="0"/>
              </a:rPr>
              <a:t>) &amp;</a:t>
            </a:r>
            <a:r>
              <a:rPr lang="en-GB" sz="1100" b="1" u="sng" dirty="0">
                <a:latin typeface="+mn-lt"/>
                <a:ea typeface="Calibri" panose="020F0502020204030204" pitchFamily="34" charset="0"/>
                <a:cs typeface="Times New Roman" panose="02020603050405020304" pitchFamily="18" charset="0"/>
              </a:rPr>
              <a:t> Headgear, footwear.</a:t>
            </a:r>
            <a:endParaRPr lang="en-GB" sz="1100" dirty="0">
              <a:latin typeface="+mn-lt"/>
              <a:ea typeface="Calibri" panose="020F0502020204030204" pitchFamily="34" charset="0"/>
              <a:cs typeface="Times New Roman" panose="02020603050405020304" pitchFamily="18" charset="0"/>
            </a:endParaRPr>
          </a:p>
          <a:p>
            <a:pPr marL="247688">
              <a:lnSpc>
                <a:spcPct val="107000"/>
              </a:lnSpc>
              <a:spcAft>
                <a:spcPts val="867"/>
              </a:spcAft>
            </a:pPr>
            <a:r>
              <a:rPr lang="en-GB" sz="1100" dirty="0">
                <a:latin typeface="+mn-lt"/>
                <a:ea typeface="Calibri" panose="020F0502020204030204" pitchFamily="34" charset="0"/>
                <a:cs typeface="Times New Roman" panose="02020603050405020304" pitchFamily="18" charset="0"/>
              </a:rPr>
              <a:t>THE POWERS ONLY APPLY FOR THE SPECIFIED AREA OR PLACE AS DESIGNATED BY THE AUTHORISING OFFICER.</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Can be enacted for 14 days duration</a:t>
            </a: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Times New Roman" panose="02020603050405020304" pitchFamily="18" charset="0"/>
              </a:rPr>
              <a:t>We must Inform Secretary of State as soon as practicable (who must confirm within 48hrs)</a:t>
            </a:r>
          </a:p>
          <a:p>
            <a:pPr marL="371532" indent="-371532">
              <a:lnSpc>
                <a:spcPct val="107000"/>
              </a:lnSpc>
              <a:spcAft>
                <a:spcPts val="867"/>
              </a:spcAft>
              <a:buFont typeface="Symbol" panose="05050102010706020507" pitchFamily="18" charset="2"/>
              <a:buChar char=""/>
            </a:pPr>
            <a:r>
              <a:rPr lang="en-GB" sz="1100" b="1" u="sng" dirty="0">
                <a:latin typeface="+mn-lt"/>
                <a:ea typeface="Calibri" panose="020F0502020204030204" pitchFamily="34" charset="0"/>
                <a:cs typeface="Times New Roman" panose="02020603050405020304" pitchFamily="18" charset="0"/>
              </a:rPr>
              <a:t>And have due regard to Code of Practice</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br>
              <a:rPr lang="en-GB" sz="1100" b="1" dirty="0">
                <a:latin typeface="+mn-lt"/>
                <a:ea typeface="Calibri" panose="020F0502020204030204" pitchFamily="34" charset="0"/>
                <a:cs typeface="Times New Roman" panose="02020603050405020304" pitchFamily="18" charset="0"/>
              </a:rPr>
            </a:br>
            <a:r>
              <a:rPr lang="en-GB" sz="1100" b="1" dirty="0">
                <a:latin typeface="+mn-lt"/>
                <a:ea typeface="Calibri" panose="020F0502020204030204" pitchFamily="34" charset="0"/>
                <a:cs typeface="Times New Roman" panose="02020603050405020304" pitchFamily="18" charset="0"/>
              </a:rPr>
              <a:t>Op Lightning</a:t>
            </a:r>
            <a:r>
              <a:rPr lang="en-GB" sz="1100" dirty="0">
                <a:latin typeface="+mn-lt"/>
                <a:ea typeface="Calibri" panose="020F0502020204030204" pitchFamily="34" charset="0"/>
                <a:cs typeface="Times New Roman" panose="02020603050405020304" pitchFamily="18" charset="0"/>
              </a:rPr>
              <a:t> is the national standing operation within the CT network to record those believed to be engaged in hostile reconnaissance, persons, vehicle, and circumstances are recorded as an Op Lightning Report, stored collated and disseminated to all the CT Network as intelligence.</a:t>
            </a:r>
          </a:p>
        </p:txBody>
      </p:sp>
      <p:sp>
        <p:nvSpPr>
          <p:cNvPr id="4" name="Slide Number Placeholder 3"/>
          <p:cNvSpPr>
            <a:spLocks noGrp="1"/>
          </p:cNvSpPr>
          <p:nvPr>
            <p:ph type="sldNum" sz="quarter" idx="5"/>
          </p:nvPr>
        </p:nvSpPr>
        <p:spPr/>
        <p:txBody>
          <a:bodyPr/>
          <a:lstStyle/>
          <a:p>
            <a:fld id="{4DDD74B0-6C33-40BC-A342-495A2C0BE41F}" type="slidenum">
              <a:rPr lang="en-GB" smtClean="0"/>
              <a:t>26</a:t>
            </a:fld>
            <a:endParaRPr lang="en-GB"/>
          </a:p>
        </p:txBody>
      </p:sp>
    </p:spTree>
    <p:extLst>
      <p:ext uri="{BB962C8B-B14F-4D97-AF65-F5344CB8AC3E}">
        <p14:creationId xmlns:p14="http://schemas.microsoft.com/office/powerpoint/2010/main" val="2270606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No other type of investigation has legislation that defines and introduces Cordons.  Not only can you have a legally imposed cordon during a Tact investigation, but it comes with its own, in emergencies a search power and prosecutable offences for persons not complying with a constable’s command within the boundaries of a cordon.</a:t>
            </a:r>
          </a:p>
          <a:p>
            <a:pPr marL="371532" indent="-371532">
              <a:lnSpc>
                <a:spcPct val="107000"/>
              </a:lnSpc>
              <a:buFont typeface="Symbol" panose="05050102010706020507" pitchFamily="18" charset="2"/>
              <a:buChar char=""/>
            </a:pPr>
            <a:r>
              <a:rPr lang="en-GB" sz="1100" b="1" dirty="0">
                <a:latin typeface="Calibri" panose="020F0502020204030204" pitchFamily="34" charset="0"/>
                <a:ea typeface="Calibri" panose="020F0502020204030204" pitchFamily="34" charset="0"/>
                <a:cs typeface="Times New Roman" panose="02020603050405020304" pitchFamily="18" charset="0"/>
              </a:rPr>
              <a:t>Terrorism Act 2000, Sect 33</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Defines  the designation of a Cordon.</a:t>
            </a:r>
          </a:p>
          <a:p>
            <a:pPr marL="371532" indent="-371532">
              <a:lnSpc>
                <a:spcPct val="107000"/>
              </a:lnSpc>
              <a:buFont typeface="Symbol" panose="05050102010706020507" pitchFamily="18" charset="2"/>
              <a:buChar char=""/>
            </a:pPr>
            <a:r>
              <a:rPr lang="en-GB" sz="1100" b="1" dirty="0">
                <a:latin typeface="Calibri" panose="020F0502020204030204" pitchFamily="34" charset="0"/>
                <a:ea typeface="Calibri" panose="020F0502020204030204" pitchFamily="34" charset="0"/>
                <a:cs typeface="Times New Roman" panose="02020603050405020304" pitchFamily="18" charset="0"/>
              </a:rPr>
              <a:t>Terrorism Act 2000, Sect 34</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Power to designate – person of the rank of Superintendent or in case of urgency, a Constable – ensuring that a Superintendent is informed asap.</a:t>
            </a:r>
          </a:p>
          <a:p>
            <a:pPr marL="371532" indent="-371532">
              <a:lnSpc>
                <a:spcPct val="107000"/>
              </a:lnSpc>
              <a:buFont typeface="Symbol" panose="05050102010706020507" pitchFamily="18" charset="2"/>
              <a:buChar char=""/>
            </a:pPr>
            <a:r>
              <a:rPr lang="en-GB" sz="1100" b="1" dirty="0">
                <a:latin typeface="Calibri" panose="020F0502020204030204" pitchFamily="34" charset="0"/>
                <a:ea typeface="Calibri" panose="020F0502020204030204" pitchFamily="34" charset="0"/>
                <a:cs typeface="Times New Roman" panose="02020603050405020304" pitchFamily="18" charset="0"/>
              </a:rPr>
              <a:t>Terrorism Act 2000, Sect 35</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Duration of cordon – 14 days extended to 28</a:t>
            </a:r>
          </a:p>
          <a:p>
            <a:pPr marL="371532" indent="-371532">
              <a:lnSpc>
                <a:spcPct val="107000"/>
              </a:lnSpc>
              <a:spcAft>
                <a:spcPts val="867"/>
              </a:spcAft>
              <a:buFont typeface="Symbol" panose="05050102010706020507" pitchFamily="18" charset="2"/>
              <a:buChar char=""/>
            </a:pPr>
            <a:r>
              <a:rPr lang="en-GB" sz="1100" b="1" dirty="0">
                <a:latin typeface="Calibri" panose="020F0502020204030204" pitchFamily="34" charset="0"/>
                <a:ea typeface="Calibri" panose="020F0502020204030204" pitchFamily="34" charset="0"/>
                <a:cs typeface="Times New Roman" panose="02020603050405020304" pitchFamily="18" charset="0"/>
              </a:rPr>
              <a:t>Terrorism Act 2000, Sect 36</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Police Powers – Regarding removal of persons/vehicles and/or restricting access.  Offences of failing to comply.</a:t>
            </a:r>
          </a:p>
        </p:txBody>
      </p:sp>
      <p:sp>
        <p:nvSpPr>
          <p:cNvPr id="4" name="Slide Number Placeholder 3"/>
          <p:cNvSpPr>
            <a:spLocks noGrp="1"/>
          </p:cNvSpPr>
          <p:nvPr>
            <p:ph type="sldNum" sz="quarter" idx="5"/>
          </p:nvPr>
        </p:nvSpPr>
        <p:spPr/>
        <p:txBody>
          <a:bodyPr/>
          <a:lstStyle/>
          <a:p>
            <a:fld id="{4DDD74B0-6C33-40BC-A342-495A2C0BE41F}" type="slidenum">
              <a:rPr lang="en-GB" smtClean="0"/>
              <a:t>27</a:t>
            </a:fld>
            <a:endParaRPr lang="en-GB"/>
          </a:p>
        </p:txBody>
      </p:sp>
    </p:spTree>
    <p:extLst>
      <p:ext uri="{BB962C8B-B14F-4D97-AF65-F5344CB8AC3E}">
        <p14:creationId xmlns:p14="http://schemas.microsoft.com/office/powerpoint/2010/main" val="13544877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We will now look at three </a:t>
            </a:r>
            <a:r>
              <a:rPr lang="en-GB" sz="1100" i="1" dirty="0">
                <a:latin typeface="Calibri" panose="020F0502020204030204" pitchFamily="34" charset="0"/>
                <a:ea typeface="Calibri" panose="020F0502020204030204" pitchFamily="34" charset="0"/>
                <a:cs typeface="Times New Roman" panose="02020603050405020304" pitchFamily="18" charset="0"/>
              </a:rPr>
              <a:t>(time depending, trainer must go through minimum of </a:t>
            </a:r>
            <a:r>
              <a:rPr lang="en-GB" sz="1100" b="1" i="1" u="sng" dirty="0">
                <a:latin typeface="Calibri" panose="020F0502020204030204" pitchFamily="34" charset="0"/>
                <a:ea typeface="Calibri" panose="020F0502020204030204" pitchFamily="34" charset="0"/>
                <a:cs typeface="Times New Roman" panose="02020603050405020304" pitchFamily="18" charset="0"/>
              </a:rPr>
              <a:t>one</a:t>
            </a:r>
            <a:r>
              <a:rPr lang="en-GB" sz="1100" i="1" dirty="0">
                <a:latin typeface="Calibri" panose="020F0502020204030204" pitchFamily="34" charset="0"/>
                <a:ea typeface="Calibri" panose="020F0502020204030204" pitchFamily="34" charset="0"/>
                <a:cs typeface="Times New Roman" panose="02020603050405020304" pitchFamily="18" charset="0"/>
              </a:rPr>
              <a:t>)</a:t>
            </a:r>
            <a:r>
              <a:rPr lang="en-GB" sz="1100" dirty="0">
                <a:latin typeface="Calibri" panose="020F0502020204030204" pitchFamily="34" charset="0"/>
                <a:ea typeface="Calibri" panose="020F0502020204030204" pitchFamily="34" charset="0"/>
                <a:cs typeface="Times New Roman" panose="02020603050405020304" pitchFamily="18" charset="0"/>
              </a:rPr>
              <a:t> modern counter-terrorism operations that have impacted on front-line policing.</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**HEALTH WARNING** </a:t>
            </a:r>
            <a:r>
              <a:rPr lang="en-GB" sz="1100" b="1" dirty="0">
                <a:latin typeface="Calibri" panose="020F0502020204030204" pitchFamily="34" charset="0"/>
                <a:ea typeface="Calibri" panose="020F0502020204030204" pitchFamily="34" charset="0"/>
                <a:cs typeface="Times New Roman" panose="02020603050405020304" pitchFamily="18" charset="0"/>
              </a:rPr>
              <a:t>The next few slides are recent events and includes pictures. This topic may illicit emotional responses from students, especially if friends or families were amongst victims. Trainer to be aware and warn students of this. </a:t>
            </a:r>
            <a:r>
              <a:rPr lang="en-GB" sz="11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**HEALTH WARNING**</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Three operations will be examined (mini summaries below):</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Operation Overt. 2006, plot to blow up transatlantic airplanes</a:t>
            </a:r>
          </a:p>
          <a:p>
            <a:pPr marL="371532" indent="-371532">
              <a:lnSpc>
                <a:spcPct val="107000"/>
              </a:lnSpc>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Operation </a:t>
            </a:r>
            <a:r>
              <a:rPr lang="en-GB" sz="1100" dirty="0" err="1">
                <a:latin typeface="Calibri" panose="020F0502020204030204" pitchFamily="34" charset="0"/>
                <a:ea typeface="Calibri" panose="020F0502020204030204" pitchFamily="34" charset="0"/>
                <a:cs typeface="Times New Roman" panose="02020603050405020304" pitchFamily="18" charset="0"/>
              </a:rPr>
              <a:t>Aggrace</a:t>
            </a:r>
            <a:r>
              <a:rPr lang="en-GB" sz="1100" dirty="0">
                <a:latin typeface="Calibri" panose="020F0502020204030204" pitchFamily="34" charset="0"/>
                <a:ea typeface="Calibri" panose="020F0502020204030204" pitchFamily="34" charset="0"/>
                <a:cs typeface="Times New Roman" panose="02020603050405020304" pitchFamily="18" charset="0"/>
              </a:rPr>
              <a:t>. 2017, plot to attack police officers</a:t>
            </a:r>
          </a:p>
          <a:p>
            <a:pPr marL="371532" indent="-371532">
              <a:lnSpc>
                <a:spcPct val="107000"/>
              </a:lnSpc>
              <a:spcAft>
                <a:spcPts val="867"/>
              </a:spcAft>
              <a:buFont typeface="Symbol" panose="05050102010706020507" pitchFamily="18" charset="2"/>
              <a:buChar char=""/>
            </a:pPr>
            <a:r>
              <a:rPr lang="en-GB" sz="1100" dirty="0">
                <a:latin typeface="Calibri" panose="020F0502020204030204" pitchFamily="34" charset="0"/>
                <a:ea typeface="Calibri" panose="020F0502020204030204" pitchFamily="34" charset="0"/>
                <a:cs typeface="Times New Roman" panose="02020603050405020304" pitchFamily="18" charset="0"/>
              </a:rPr>
              <a:t>London and Manchester 2017.</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Op Overt –</a:t>
            </a:r>
            <a:r>
              <a:rPr lang="en-GB" sz="1100" dirty="0">
                <a:latin typeface="Calibri" panose="020F0502020204030204" pitchFamily="34" charset="0"/>
                <a:ea typeface="Calibri" panose="020F0502020204030204" pitchFamily="34" charset="0"/>
                <a:cs typeface="Times New Roman" panose="02020603050405020304" pitchFamily="18" charset="0"/>
              </a:rPr>
              <a:t> some incredible changes were immediately implemented once this plot was revealed i.e., liquids were limited to 100ml at all airports.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This continues to this day re our air travel and the restrictions now placed upon each traveller. Some countries insisting on prior registration before entry that country is allowed. In addition, further offences and policies have been created to bolster up powers at ports and borders.</a:t>
            </a:r>
          </a:p>
          <a:p>
            <a:pPr>
              <a:lnSpc>
                <a:spcPct val="107000"/>
              </a:lnSpc>
              <a:spcAft>
                <a:spcPts val="867"/>
              </a:spcAft>
            </a:pP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Op </a:t>
            </a:r>
            <a:r>
              <a:rPr lang="en-GB" sz="1100" b="1" dirty="0" err="1">
                <a:latin typeface="Calibri" panose="020F0502020204030204" pitchFamily="34" charset="0"/>
                <a:ea typeface="Calibri" panose="020F0502020204030204" pitchFamily="34" charset="0"/>
                <a:cs typeface="Times New Roman" panose="02020603050405020304" pitchFamily="18" charset="0"/>
              </a:rPr>
              <a:t>Aggrace</a:t>
            </a:r>
            <a:r>
              <a:rPr lang="en-GB" sz="1100" b="1" dirty="0">
                <a:latin typeface="Calibri" panose="020F050202020403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 this and some other operations about the same time highlighted the change in terrorism targeting in that the police became ‘fair game’ for a random attack, this was legitimised and promoted in ISIS doctrine where calls to attack wherever and whenever the terrorist could.</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Attacks against the police have been seen across the world; Chechnya, Indonesia, France, Russia, Canada and UK a number of them fatal.</a:t>
            </a:r>
          </a:p>
          <a:p>
            <a:pPr>
              <a:lnSpc>
                <a:spcPct val="107000"/>
              </a:lnSpc>
              <a:spcAft>
                <a:spcPts val="867"/>
              </a:spcAft>
            </a:pP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Attacks in 2017 –</a:t>
            </a:r>
            <a:r>
              <a:rPr lang="en-GB" sz="1100" dirty="0">
                <a:latin typeface="Calibri" panose="020F0502020204030204" pitchFamily="34" charset="0"/>
                <a:ea typeface="Calibri" panose="020F0502020204030204" pitchFamily="34" charset="0"/>
                <a:cs typeface="Times New Roman" panose="02020603050405020304" pitchFamily="18" charset="0"/>
              </a:rPr>
              <a:t> the scale and frequency of the attacks of 2017 brought about changes within the CT Network. Front line policing became the actual target for terrorist attacks, and it was seen on a number of occasions that hostile reconnaissance had been conducted against police targets.</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Operational names are used by the police to differentiate between one operation and another, therefore keeping the policing activity separate and distinct. The names are given by centralised departments in police forces or specialist departments, these names being chosen at random from a constructed list within these forces and departments. In Counter Terrorism Policing the names are always one word. Colours, animals, and places are not used for operational names.</a:t>
            </a:r>
          </a:p>
        </p:txBody>
      </p:sp>
      <p:sp>
        <p:nvSpPr>
          <p:cNvPr id="4" name="Slide Number Placeholder 3"/>
          <p:cNvSpPr>
            <a:spLocks noGrp="1"/>
          </p:cNvSpPr>
          <p:nvPr>
            <p:ph type="sldNum" sz="quarter" idx="5"/>
          </p:nvPr>
        </p:nvSpPr>
        <p:spPr/>
        <p:txBody>
          <a:bodyPr/>
          <a:lstStyle/>
          <a:p>
            <a:fld id="{4DDD74B0-6C33-40BC-A342-495A2C0BE41F}" type="slidenum">
              <a:rPr lang="en-GB" smtClean="0"/>
              <a:t>28</a:t>
            </a:fld>
            <a:endParaRPr lang="en-GB"/>
          </a:p>
        </p:txBody>
      </p:sp>
    </p:spTree>
    <p:extLst>
      <p:ext uri="{BB962C8B-B14F-4D97-AF65-F5344CB8AC3E}">
        <p14:creationId xmlns:p14="http://schemas.microsoft.com/office/powerpoint/2010/main" val="17669882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lnSpc>
                <a:spcPct val="107000"/>
              </a:lnSpc>
              <a:spcAft>
                <a:spcPts val="867"/>
              </a:spcAft>
            </a:pPr>
            <a:r>
              <a:rPr lang="en-GB" sz="1100" b="1" dirty="0">
                <a:effectLst/>
                <a:latin typeface="Calibri" panose="020F0502020204030204" pitchFamily="34" charset="0"/>
                <a:ea typeface="Times New Roman" panose="02020603050405020304" pitchFamily="18" charset="0"/>
              </a:rPr>
              <a:t>Q. What can you tell me about Operation OVERT (August 2006 plan to board planes in UK?</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The following is abstracted from Wikipedia – March 2020.</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On 9 August 2006, British police arrested 24 people for questioning. The arrests were made in London, Birmingham, and High Wycombe, Buckinghamshire, in an overnight operation. Two of the arrests were made in the Birmingham area and five were made in High Wycombe; The key suspects were British-born Muslims, some of Pakistani descent. Three of the suspects were recent converts to Islam.</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Eight of the suspects were later charged with conspiracy to murder and commit acts of terrorism a further three with failing to disclose information about acts of terrorism and one youth with possession of articles related to a terrorist act. Others were released without charge.</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Police said they had been observing the plot evolve for months, and that the "investigation reached a critical point" on the night of 9 August 2006. when the decision was made to take urgent action in order to disrupt what was believed was being planned.</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A total of 69 searches of residences, businesses, vehicles and open spaces were carried out, which netted possible bomb-making equipment and chemicals including hydrogen peroxide, Deputy Assistant Commissioner Peter Clarke said on 21 August 2006. "As well as the bomb-making equipment, we have found more than 400 computers, 200 mobile telephones and 8,000 items of removable storage media such as memory sticks, CDs and DVDs," he said. "So far, from the computers alone, we have removed some 6,000 gigabytes of data." It will take "many months" for investigators to analyse all of the data, he said.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Police said they found a list of flights on a memory stick belonging to one of those arrested. The memory stick listed scheduled flights from three carriers – American Airlines, United Airlines and Air Canada.</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The plotters planned to use peroxide-based liquid explosives; the Metropolitan Police said that the plot involved acetone peroxide, (TATP), which is sensitive to heat, shock, and friction, and can be initiated with fire or an electrical charge and can also be used to produce improvised detonators.</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During the trial of the conspirators, the prosecution stated that each bomber would board a plane with the "necessary ingredients and equipment". They would then construct the devices mid-flight and detonate them. The hydrogen peroxide would be placed in 500 ml plastic bottles of the Oasis and Lucozade soft drinks.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A sugary drink powder, Tang, would be mixed with the hydrogen peroxide to colour it to resemble a normal soft drink. Hydrogen peroxide is widely available for use as hair bleach and along with the other ingredients can become explosive if mixed to a specific strength. The mixture would be injected into the bottles with a syringe. The bottle's cap would not have been removed and the hole would have been resealed, thereby allowing the device to resemble a normal, unopened drink bottle when screened by airport security. The use of liquid explosives with dissolved powder is similar to the composition used in the 21 July 2005 London bombings, using hydrogen peroxide and chapati flour, activated by a detonator.</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A second substance, a type of high explosive, would be hidden within an AA battery casing; this small explosive charge would detonate the main bomb. The charge would be detonated by linking the bottle of explosives to a light bulb and a disposable camera. The charge from the camera's flash unit would trigger the explosion.</a:t>
            </a:r>
          </a:p>
        </p:txBody>
      </p:sp>
      <p:sp>
        <p:nvSpPr>
          <p:cNvPr id="4" name="Slide Number Placeholder 3"/>
          <p:cNvSpPr>
            <a:spLocks noGrp="1"/>
          </p:cNvSpPr>
          <p:nvPr>
            <p:ph type="sldNum" sz="quarter" idx="5"/>
          </p:nvPr>
        </p:nvSpPr>
        <p:spPr/>
        <p:txBody>
          <a:bodyPr/>
          <a:lstStyle/>
          <a:p>
            <a:fld id="{4DDD74B0-6C33-40BC-A342-495A2C0BE41F}" type="slidenum">
              <a:rPr lang="en-GB" smtClean="0"/>
              <a:t>29</a:t>
            </a:fld>
            <a:endParaRPr lang="en-GB"/>
          </a:p>
        </p:txBody>
      </p:sp>
    </p:spTree>
    <p:extLst>
      <p:ext uri="{BB962C8B-B14F-4D97-AF65-F5344CB8AC3E}">
        <p14:creationId xmlns:p14="http://schemas.microsoft.com/office/powerpoint/2010/main" val="29725035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defTabSz="990752">
              <a:defRPr/>
            </a:pPr>
            <a:r>
              <a:rPr lang="en-GB" altLang="en-US" sz="1100" dirty="0"/>
              <a:t>This is a recreation of what the prosecution believed was to be the manner in which the bomb makers were to construct and use the devices on the airplanes.</a:t>
            </a:r>
          </a:p>
          <a:p>
            <a:pPr defTabSz="990752">
              <a:defRPr/>
            </a:pPr>
            <a:endParaRPr lang="en-GB" altLang="en-US" sz="1100" dirty="0"/>
          </a:p>
          <a:p>
            <a:pPr defTabSz="990752">
              <a:defRPr/>
            </a:pPr>
            <a:r>
              <a:rPr lang="en-GB" altLang="en-US" sz="1100" dirty="0"/>
              <a:t>Click on BBC image to run the clip.</a:t>
            </a:r>
          </a:p>
          <a:p>
            <a:pPr defTabSz="990752">
              <a:defRPr/>
            </a:pPr>
            <a:endParaRPr lang="en-GB" altLang="en-US" dirty="0"/>
          </a:p>
        </p:txBody>
      </p:sp>
      <p:sp>
        <p:nvSpPr>
          <p:cNvPr id="4" name="Slide Number Placeholder 3"/>
          <p:cNvSpPr>
            <a:spLocks noGrp="1"/>
          </p:cNvSpPr>
          <p:nvPr>
            <p:ph type="sldNum" sz="quarter" idx="5"/>
          </p:nvPr>
        </p:nvSpPr>
        <p:spPr/>
        <p:txBody>
          <a:bodyPr/>
          <a:lstStyle/>
          <a:p>
            <a:fld id="{4DDD74B0-6C33-40BC-A342-495A2C0BE41F}" type="slidenum">
              <a:rPr lang="en-GB" smtClean="0"/>
              <a:t>30</a:t>
            </a:fld>
            <a:endParaRPr lang="en-GB"/>
          </a:p>
        </p:txBody>
      </p:sp>
    </p:spTree>
    <p:extLst>
      <p:ext uri="{BB962C8B-B14F-4D97-AF65-F5344CB8AC3E}">
        <p14:creationId xmlns:p14="http://schemas.microsoft.com/office/powerpoint/2010/main" val="20240183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As a result of the actions of the bomb plotters, air travel throughout the world changed. Countries are now required to impose much stricter guidelines upon air travellers. No one who has taken a flight since 2006 will not have become impacted upon by this.</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31</a:t>
            </a:fld>
            <a:endParaRPr lang="en-GB"/>
          </a:p>
        </p:txBody>
      </p:sp>
    </p:spTree>
    <p:extLst>
      <p:ext uri="{BB962C8B-B14F-4D97-AF65-F5344CB8AC3E}">
        <p14:creationId xmlns:p14="http://schemas.microsoft.com/office/powerpoint/2010/main" val="36497040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FF0000"/>
                </a:solidFill>
                <a:effectLst/>
                <a:latin typeface="Calibri" panose="020F0502020204030204" pitchFamily="34" charset="0"/>
                <a:ea typeface="Times New Roman" panose="02020603050405020304" pitchFamily="18" charset="0"/>
              </a:rPr>
              <a:t>QTS:</a:t>
            </a:r>
            <a:r>
              <a:rPr lang="en-GB" sz="1100" b="1" dirty="0">
                <a:effectLst/>
                <a:latin typeface="Calibri" panose="020F0502020204030204" pitchFamily="34" charset="0"/>
                <a:ea typeface="Times New Roman" panose="02020603050405020304" pitchFamily="18" charset="0"/>
              </a:rPr>
              <a:t> </a:t>
            </a:r>
            <a:br>
              <a:rPr lang="en-GB" sz="1100" b="1" dirty="0">
                <a:effectLst/>
                <a:latin typeface="Calibri" panose="020F0502020204030204" pitchFamily="34" charset="0"/>
                <a:ea typeface="Times New Roman" panose="02020603050405020304" pitchFamily="18" charset="0"/>
              </a:rPr>
            </a:br>
            <a:r>
              <a:rPr lang="en-GB" sz="1100" b="1" dirty="0">
                <a:effectLst/>
                <a:latin typeface="Calibri" panose="020F0502020204030204" pitchFamily="34" charset="0"/>
                <a:ea typeface="Times New Roman" panose="02020603050405020304" pitchFamily="18" charset="0"/>
              </a:rPr>
              <a:t>Q. What can you tell me about Operation AGGRACE? (Planned Whitehall attack London 2017)</a:t>
            </a:r>
            <a:endParaRPr lang="en-GB" sz="1100" dirty="0"/>
          </a:p>
        </p:txBody>
      </p:sp>
      <p:sp>
        <p:nvSpPr>
          <p:cNvPr id="4" name="Slide Number Placeholder 3"/>
          <p:cNvSpPr>
            <a:spLocks noGrp="1"/>
          </p:cNvSpPr>
          <p:nvPr>
            <p:ph type="sldNum" sz="quarter" idx="5"/>
          </p:nvPr>
        </p:nvSpPr>
        <p:spPr/>
        <p:txBody>
          <a:bodyPr/>
          <a:lstStyle/>
          <a:p>
            <a:fld id="{4DDD74B0-6C33-40BC-A342-495A2C0BE41F}" type="slidenum">
              <a:rPr lang="en-GB" smtClean="0"/>
              <a:t>32</a:t>
            </a:fld>
            <a:endParaRPr lang="en-GB"/>
          </a:p>
        </p:txBody>
      </p:sp>
    </p:spTree>
    <p:extLst>
      <p:ext uri="{BB962C8B-B14F-4D97-AF65-F5344CB8AC3E}">
        <p14:creationId xmlns:p14="http://schemas.microsoft.com/office/powerpoint/2010/main" val="2818872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defTabSz="990752">
              <a:defRPr/>
            </a:pPr>
            <a:r>
              <a:rPr lang="en-GB" altLang="en-US" sz="1100" dirty="0"/>
              <a:t>Khalid Ali seen in March 2017 performing hostile reconnaissance in Whitehall at Downing street and talking to police officers. Consider if he was already armed with those knives at this point? How vulnerable are patrolling officers in these situations, consider what personal protective equipment (PPE) you make use of, consider your training to protect yourself.</a:t>
            </a:r>
          </a:p>
          <a:p>
            <a:endParaRPr lang="en-GB" sz="1100" dirty="0"/>
          </a:p>
          <a:p>
            <a:br>
              <a:rPr lang="en-GB" altLang="en-US" sz="1100" dirty="0"/>
            </a:br>
            <a:r>
              <a:rPr lang="en-GB" altLang="en-US" sz="1100" b="1" dirty="0"/>
              <a:t>**Click on the BBC CLIP to Play**</a:t>
            </a:r>
            <a:r>
              <a:rPr lang="en-GB" altLang="en-US" sz="1100" dirty="0"/>
              <a:t> </a:t>
            </a:r>
            <a:br>
              <a:rPr lang="en-GB" altLang="en-US" sz="1100" dirty="0"/>
            </a:br>
            <a:r>
              <a:rPr lang="en-GB" altLang="en-US" sz="1100" dirty="0"/>
              <a:t>A BBC clip showing the arrest of Khalid Ali and some background to his offending.</a:t>
            </a:r>
          </a:p>
          <a:p>
            <a:endParaRPr lang="en-GB" altLang="en-US" sz="1100" dirty="0"/>
          </a:p>
          <a:p>
            <a:r>
              <a:rPr lang="en-GB" altLang="en-US" sz="1100" dirty="0"/>
              <a:t>Following this operation and a number of other similar plots across the UK all police staff are now advised – and the advice is still current (March 2020) not to travel in uniform to and from work, to ensure you do not openly make it known where you work, how you travel to and </a:t>
            </a:r>
            <a:r>
              <a:rPr lang="en-GB" altLang="en-US" sz="1100" dirty="0" err="1"/>
              <a:t>fro</a:t>
            </a:r>
            <a:r>
              <a:rPr lang="en-GB" altLang="en-US" sz="1100" dirty="0"/>
              <a:t>. Police officers and staff must ensure their social media ‘footprint’ is sufficiently masked to provide the same level of security for the individual.</a:t>
            </a:r>
          </a:p>
        </p:txBody>
      </p:sp>
      <p:sp>
        <p:nvSpPr>
          <p:cNvPr id="4" name="Slide Number Placeholder 3"/>
          <p:cNvSpPr>
            <a:spLocks noGrp="1"/>
          </p:cNvSpPr>
          <p:nvPr>
            <p:ph type="sldNum" sz="quarter" idx="5"/>
          </p:nvPr>
        </p:nvSpPr>
        <p:spPr/>
        <p:txBody>
          <a:bodyPr/>
          <a:lstStyle/>
          <a:p>
            <a:fld id="{4DDD74B0-6C33-40BC-A342-495A2C0BE41F}" type="slidenum">
              <a:rPr lang="en-GB" smtClean="0"/>
              <a:t>33</a:t>
            </a:fld>
            <a:endParaRPr lang="en-GB"/>
          </a:p>
        </p:txBody>
      </p:sp>
    </p:spTree>
    <p:extLst>
      <p:ext uri="{BB962C8B-B14F-4D97-AF65-F5344CB8AC3E}">
        <p14:creationId xmlns:p14="http://schemas.microsoft.com/office/powerpoint/2010/main" val="13693819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The most devastating year on British soil since the 7/7 attacks of 2005 (52 fatalities, 700 injured)</a:t>
            </a:r>
          </a:p>
          <a:p>
            <a:endParaRPr lang="en-GB" altLang="en-US" sz="1100" dirty="0"/>
          </a:p>
          <a:p>
            <a:r>
              <a:rPr lang="en-GB" altLang="en-US" sz="1100" dirty="0"/>
              <a:t>2017 saw the return of the use of a bomb to attack the British public – Manchester arena, it also saw the low sophisticated attack of making use of a vehicle as a weapon and then conducted a knife attack.</a:t>
            </a:r>
          </a:p>
          <a:p>
            <a:endParaRPr lang="en-GB" altLang="en-US" sz="1100" dirty="0"/>
          </a:p>
          <a:p>
            <a:r>
              <a:rPr lang="en-GB" altLang="en-US" sz="1100" dirty="0"/>
              <a:t>The London Bridge attack saw also the use of fake suicide vests worn by the three attackers who remained at the attack site clearly waiting for the police to arrive and to be confronted by armed officers.</a:t>
            </a:r>
          </a:p>
        </p:txBody>
      </p:sp>
      <p:sp>
        <p:nvSpPr>
          <p:cNvPr id="4" name="Slide Number Placeholder 3"/>
          <p:cNvSpPr>
            <a:spLocks noGrp="1"/>
          </p:cNvSpPr>
          <p:nvPr>
            <p:ph type="sldNum" sz="quarter" idx="5"/>
          </p:nvPr>
        </p:nvSpPr>
        <p:spPr/>
        <p:txBody>
          <a:bodyPr/>
          <a:lstStyle/>
          <a:p>
            <a:fld id="{4DDD74B0-6C33-40BC-A342-495A2C0BE41F}" type="slidenum">
              <a:rPr lang="en-GB" smtClean="0"/>
              <a:t>34</a:t>
            </a:fld>
            <a:endParaRPr lang="en-GB"/>
          </a:p>
        </p:txBody>
      </p:sp>
    </p:spTree>
    <p:extLst>
      <p:ext uri="{BB962C8B-B14F-4D97-AF65-F5344CB8AC3E}">
        <p14:creationId xmlns:p14="http://schemas.microsoft.com/office/powerpoint/2010/main" val="29008604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defTabSz="990752">
              <a:defRPr/>
            </a:pPr>
            <a:r>
              <a:rPr lang="en-GB" altLang="en-US" sz="1100" dirty="0">
                <a:ea typeface="AngsanaUPC" panose="020B0502040204020203" pitchFamily="18" charset="-34"/>
              </a:rPr>
              <a:t>The first photo shows the direction of travel of the vehicle – orange arrow, the direction of travel of the attacker on foot – yellow arrow, the aftermath of the attack and the attending 1</a:t>
            </a:r>
            <a:r>
              <a:rPr lang="en-GB" altLang="en-US" sz="1100" baseline="30000" dirty="0">
                <a:ea typeface="AngsanaUPC" panose="020B0502040204020203" pitchFamily="18" charset="-34"/>
              </a:rPr>
              <a:t>st</a:t>
            </a:r>
            <a:r>
              <a:rPr lang="en-GB" altLang="en-US" sz="1100" dirty="0">
                <a:ea typeface="AngsanaUPC" panose="020B0502040204020203" pitchFamily="18" charset="-34"/>
              </a:rPr>
              <a:t> responders.</a:t>
            </a:r>
          </a:p>
          <a:p>
            <a:pPr defTabSz="990752">
              <a:defRPr/>
            </a:pPr>
            <a:endParaRPr lang="en-GB" altLang="en-US" sz="1100" dirty="0">
              <a:ea typeface="AngsanaUPC" panose="020B0502040204020203" pitchFamily="18" charset="-34"/>
            </a:endParaRPr>
          </a:p>
          <a:p>
            <a:r>
              <a:rPr lang="en-GB" altLang="en-US" sz="1100" dirty="0"/>
              <a:t>Photo depicts the scene on Westminster Bridge immediately following the attack. Police and Ambulance resources respond to assist the dying and wounded.</a:t>
            </a:r>
            <a:endParaRPr lang="en-GB" altLang="en-US" sz="1100" dirty="0">
              <a:ea typeface="AngsanaUPC" panose="020B0502040204020203" pitchFamily="18" charset="-34"/>
            </a:endParaRP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35</a:t>
            </a:fld>
            <a:endParaRPr lang="en-GB"/>
          </a:p>
        </p:txBody>
      </p:sp>
    </p:spTree>
    <p:extLst>
      <p:ext uri="{BB962C8B-B14F-4D97-AF65-F5344CB8AC3E}">
        <p14:creationId xmlns:p14="http://schemas.microsoft.com/office/powerpoint/2010/main" val="24368118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100’s of witnesses either came forward at the time of the incident or were spoken to at the location in the aftermath of the incident.</a:t>
            </a:r>
          </a:p>
          <a:p>
            <a:endParaRPr lang="en-GB" altLang="en-US" sz="1100" dirty="0"/>
          </a:p>
          <a:p>
            <a:r>
              <a:rPr lang="en-GB" altLang="en-US" sz="1100" dirty="0"/>
              <a:t>Many of those witnesses were tourists to the UK and could not provide lucid accounts in English.</a:t>
            </a:r>
          </a:p>
          <a:p>
            <a:endParaRPr lang="en-GB" altLang="en-US" sz="1100" dirty="0"/>
          </a:p>
          <a:p>
            <a:r>
              <a:rPr lang="en-GB" altLang="en-US" sz="1100" dirty="0"/>
              <a:t>Due to the fact that the Palace of Westminster was the target, hundreds of people were in that area</a:t>
            </a:r>
          </a:p>
          <a:p>
            <a:endParaRPr lang="en-GB" altLang="en-US" sz="1100" dirty="0"/>
          </a:p>
          <a:p>
            <a:r>
              <a:rPr lang="en-GB" altLang="en-US" sz="1100" dirty="0"/>
              <a:t>PC Keith Palmer confronted the attacker within the ground of parliament and suffered fatal injuries</a:t>
            </a:r>
          </a:p>
          <a:p>
            <a:endParaRPr lang="en-GB" altLang="en-US" sz="1100" dirty="0"/>
          </a:p>
          <a:p>
            <a:r>
              <a:rPr lang="en-GB" altLang="en-US" sz="1100" dirty="0"/>
              <a:t>As the accounts of what had happened continued to come in, so did the reports of more and more fatalities</a:t>
            </a:r>
          </a:p>
          <a:p>
            <a:endParaRPr lang="en-GB" altLang="en-US" sz="1100" dirty="0"/>
          </a:p>
          <a:p>
            <a:r>
              <a:rPr lang="en-GB" altLang="en-US" sz="1100" dirty="0"/>
              <a:t>Due to the uncertainty of the actual attack the Palace of Westminster was cleared, all MP’s and staff and all other witnesses were ushered into Westminster Abbey where a triage of those witnesses then took place.</a:t>
            </a:r>
          </a:p>
          <a:p>
            <a:endParaRPr lang="en-GB" altLang="en-US" sz="1100" dirty="0"/>
          </a:p>
          <a:p>
            <a:r>
              <a:rPr lang="en-GB" altLang="en-US" sz="1100" dirty="0"/>
              <a:t>Following the attacks bollards are now places along bridges crossing the River Thames plus other iconic places as vehicle mitigation barriers. This is an example of the work of the Protect Prepare officers of CT Policing.</a:t>
            </a:r>
          </a:p>
        </p:txBody>
      </p:sp>
      <p:sp>
        <p:nvSpPr>
          <p:cNvPr id="4" name="Slide Number Placeholder 3"/>
          <p:cNvSpPr>
            <a:spLocks noGrp="1"/>
          </p:cNvSpPr>
          <p:nvPr>
            <p:ph type="sldNum" sz="quarter" idx="5"/>
          </p:nvPr>
        </p:nvSpPr>
        <p:spPr/>
        <p:txBody>
          <a:bodyPr/>
          <a:lstStyle/>
          <a:p>
            <a:fld id="{4DDD74B0-6C33-40BC-A342-495A2C0BE41F}" type="slidenum">
              <a:rPr lang="en-GB" smtClean="0"/>
              <a:t>36</a:t>
            </a:fld>
            <a:endParaRPr lang="en-GB"/>
          </a:p>
        </p:txBody>
      </p:sp>
    </p:spTree>
    <p:extLst>
      <p:ext uri="{BB962C8B-B14F-4D97-AF65-F5344CB8AC3E}">
        <p14:creationId xmlns:p14="http://schemas.microsoft.com/office/powerpoint/2010/main" val="5609602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22</a:t>
            </a:r>
            <a:r>
              <a:rPr lang="en-GB" altLang="en-US" sz="1100" baseline="30000" dirty="0"/>
              <a:t>nd</a:t>
            </a:r>
            <a:r>
              <a:rPr lang="en-GB" altLang="en-US" sz="1100" dirty="0"/>
              <a:t> May 2017 at 10.31pm Salman Abedi detonated a person borne improvised explosive device (PBIED) within the foyer of the Manchester Arena during a concert.</a:t>
            </a:r>
          </a:p>
          <a:p>
            <a:endParaRPr lang="en-GB" altLang="en-US" sz="1100" dirty="0"/>
          </a:p>
          <a:p>
            <a:r>
              <a:rPr lang="en-GB" altLang="en-US" sz="1100" dirty="0"/>
              <a:t>22 people died as a result of the explosion, 139 wounded (half of which were children), hundreds more suffered psychological effects and trauma.</a:t>
            </a:r>
          </a:p>
          <a:p>
            <a:endParaRPr lang="en-GB" altLang="en-US" sz="1100" dirty="0"/>
          </a:p>
          <a:p>
            <a:r>
              <a:rPr lang="en-GB" altLang="en-US" sz="1100" dirty="0"/>
              <a:t>Salman Abedi was a local man, born in Manchester of Libyan ancestry, he acted with his brother Hashem Abedi to carry out the attack. Following extensive enquiries Hashem Abedi was returned to the UK from Libya to stand trial. He was convicted in March 2020 of his part in the murder of these 22 who had died.</a:t>
            </a:r>
          </a:p>
        </p:txBody>
      </p:sp>
      <p:sp>
        <p:nvSpPr>
          <p:cNvPr id="4" name="Slide Number Placeholder 3"/>
          <p:cNvSpPr>
            <a:spLocks noGrp="1"/>
          </p:cNvSpPr>
          <p:nvPr>
            <p:ph type="sldNum" sz="quarter" idx="5"/>
          </p:nvPr>
        </p:nvSpPr>
        <p:spPr/>
        <p:txBody>
          <a:bodyPr/>
          <a:lstStyle/>
          <a:p>
            <a:fld id="{4DDD74B0-6C33-40BC-A342-495A2C0BE41F}" type="slidenum">
              <a:rPr lang="en-GB" smtClean="0"/>
              <a:t>37</a:t>
            </a:fld>
            <a:endParaRPr lang="en-GB"/>
          </a:p>
        </p:txBody>
      </p:sp>
    </p:spTree>
    <p:extLst>
      <p:ext uri="{BB962C8B-B14F-4D97-AF65-F5344CB8AC3E}">
        <p14:creationId xmlns:p14="http://schemas.microsoft.com/office/powerpoint/2010/main" val="33533151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All the images of police officers dealing with the aftermath of the bombing were response or initial responders. The first response to a terrorist incident is nearly always a response officer or a first responder.</a:t>
            </a:r>
          </a:p>
          <a:p>
            <a:endParaRPr lang="en-GB" altLang="en-US" sz="1100" dirty="0"/>
          </a:p>
          <a:p>
            <a:r>
              <a:rPr lang="en-GB" altLang="en-US" sz="1100" dirty="0"/>
              <a:t>The actions on first arrival at the scene of a terrorist incident will be explored further in Lesson 7 – Provide a First Response to Potential Terrorist Incidents.</a:t>
            </a:r>
          </a:p>
          <a:p>
            <a:endParaRPr lang="en-GB" altLang="en-US" sz="1100" dirty="0"/>
          </a:p>
          <a:p>
            <a:r>
              <a:rPr lang="en-GB" altLang="en-US" sz="1100" dirty="0"/>
              <a:t>Assistant Commissioner Neil </a:t>
            </a:r>
            <a:r>
              <a:rPr lang="en-GB" altLang="en-US" sz="1100" dirty="0" err="1"/>
              <a:t>Basu</a:t>
            </a:r>
            <a:r>
              <a:rPr lang="en-GB" altLang="en-US" sz="1100" dirty="0"/>
              <a:t> (Head of Counter Terrorism Policing UK) has stated that it is his desire that every officer across the UK becomes a CT officer. The CT Network (some 8000+ in strength) can not tackle terrorism within the UK alone, it will take every officer thinking and considering whether what they are facing is potentially terrorist activity, terrorist planning or someone on the path of radicalisation. By acting together we can defeat terrorism – think Action Counters Terrorism (ACT campaign)</a:t>
            </a:r>
          </a:p>
          <a:p>
            <a:endParaRPr lang="en-GB" altLang="en-US" sz="1100" dirty="0"/>
          </a:p>
          <a:p>
            <a:r>
              <a:rPr lang="en-GB" altLang="en-US" sz="1100" dirty="0"/>
              <a:t>A link to the website re ACT is here https://act.campaign.gov.uk/ </a:t>
            </a:r>
          </a:p>
        </p:txBody>
      </p:sp>
      <p:sp>
        <p:nvSpPr>
          <p:cNvPr id="4" name="Slide Number Placeholder 3"/>
          <p:cNvSpPr>
            <a:spLocks noGrp="1"/>
          </p:cNvSpPr>
          <p:nvPr>
            <p:ph type="sldNum" sz="quarter" idx="5"/>
          </p:nvPr>
        </p:nvSpPr>
        <p:spPr/>
        <p:txBody>
          <a:bodyPr/>
          <a:lstStyle/>
          <a:p>
            <a:fld id="{4DDD74B0-6C33-40BC-A342-495A2C0BE41F}" type="slidenum">
              <a:rPr lang="en-GB" smtClean="0"/>
              <a:t>38</a:t>
            </a:fld>
            <a:endParaRPr lang="en-GB"/>
          </a:p>
        </p:txBody>
      </p:sp>
    </p:spTree>
    <p:extLst>
      <p:ext uri="{BB962C8B-B14F-4D97-AF65-F5344CB8AC3E}">
        <p14:creationId xmlns:p14="http://schemas.microsoft.com/office/powerpoint/2010/main" val="319401253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Hundreds of casualties to deal with immediately</a:t>
            </a:r>
          </a:p>
          <a:p>
            <a:r>
              <a:rPr lang="en-GB" altLang="en-US" sz="1100" dirty="0"/>
              <a:t>14,200 in attendance at the concert, all of whom are witnesses in some manner or other</a:t>
            </a:r>
          </a:p>
          <a:p>
            <a:r>
              <a:rPr lang="en-GB" altLang="en-US" sz="1100" dirty="0"/>
              <a:t>Greater Manchester Police requested assisted from neighbouring forces, then nationwide to respond to the investigation.</a:t>
            </a:r>
          </a:p>
          <a:p>
            <a:endParaRPr lang="en-GB" altLang="en-US" sz="1100" dirty="0"/>
          </a:p>
          <a:p>
            <a:r>
              <a:rPr lang="en-GB" altLang="en-US" sz="1100" dirty="0"/>
              <a:t>Statistics:</a:t>
            </a:r>
          </a:p>
          <a:p>
            <a:r>
              <a:rPr lang="en-GB" altLang="en-US" sz="1100" dirty="0"/>
              <a:t>17,678 exhibits seized in the investigation of which 847 were used at the trial of Hesham Abedi</a:t>
            </a:r>
          </a:p>
          <a:p>
            <a:r>
              <a:rPr lang="en-GB" altLang="en-US" sz="1100" dirty="0"/>
              <a:t>20,996 documents of which 1021 statements were used at the trial of Hesham Abedi</a:t>
            </a:r>
          </a:p>
          <a:p>
            <a:r>
              <a:rPr lang="en-GB" altLang="en-US" sz="1100" dirty="0"/>
              <a:t>1,274,800 finger print comparisons have been made</a:t>
            </a:r>
          </a:p>
          <a:p>
            <a:r>
              <a:rPr lang="en-GB" altLang="en-US" sz="1100" dirty="0"/>
              <a:t>+1500 days worth of CCTV reviewed</a:t>
            </a:r>
          </a:p>
          <a:p>
            <a:r>
              <a:rPr lang="en-GB" altLang="en-US" sz="1100" dirty="0"/>
              <a:t>721 digital exhibits seized (laptops, mobile phones, storage devices)</a:t>
            </a:r>
          </a:p>
          <a:p>
            <a:r>
              <a:rPr lang="en-GB" altLang="en-US" sz="1100" dirty="0"/>
              <a:t>15TB worth of data</a:t>
            </a:r>
          </a:p>
        </p:txBody>
      </p:sp>
      <p:sp>
        <p:nvSpPr>
          <p:cNvPr id="4" name="Slide Number Placeholder 3"/>
          <p:cNvSpPr>
            <a:spLocks noGrp="1"/>
          </p:cNvSpPr>
          <p:nvPr>
            <p:ph type="sldNum" sz="quarter" idx="5"/>
          </p:nvPr>
        </p:nvSpPr>
        <p:spPr/>
        <p:txBody>
          <a:bodyPr/>
          <a:lstStyle/>
          <a:p>
            <a:fld id="{4DDD74B0-6C33-40BC-A342-495A2C0BE41F}" type="slidenum">
              <a:rPr lang="en-GB" smtClean="0"/>
              <a:t>39</a:t>
            </a:fld>
            <a:endParaRPr lang="en-GB"/>
          </a:p>
        </p:txBody>
      </p:sp>
    </p:spTree>
    <p:extLst>
      <p:ext uri="{BB962C8B-B14F-4D97-AF65-F5344CB8AC3E}">
        <p14:creationId xmlns:p14="http://schemas.microsoft.com/office/powerpoint/2010/main" val="500969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London Bridge 21.58hrs on 3rd June 2017. </a:t>
            </a:r>
            <a:r>
              <a:rPr lang="en-GB" sz="1100" dirty="0" err="1">
                <a:latin typeface="Calibri" panose="020F0502020204030204" pitchFamily="34" charset="0"/>
                <a:ea typeface="Calibri" panose="020F0502020204030204" pitchFamily="34" charset="0"/>
                <a:cs typeface="Times New Roman" panose="02020603050405020304" pitchFamily="18" charset="0"/>
              </a:rPr>
              <a:t>Khuram</a:t>
            </a:r>
            <a:r>
              <a:rPr lang="en-GB" sz="1100" dirty="0">
                <a:latin typeface="Calibri" panose="020F0502020204030204" pitchFamily="34" charset="0"/>
                <a:ea typeface="Calibri" panose="020F0502020204030204" pitchFamily="34" charset="0"/>
                <a:cs typeface="Times New Roman" panose="02020603050405020304" pitchFamily="18" charset="0"/>
              </a:rPr>
              <a:t> Butt, Rachid </a:t>
            </a:r>
            <a:r>
              <a:rPr lang="en-GB" sz="1100" dirty="0" err="1">
                <a:latin typeface="Calibri" panose="020F0502020204030204" pitchFamily="34" charset="0"/>
                <a:ea typeface="Calibri" panose="020F0502020204030204" pitchFamily="34" charset="0"/>
                <a:cs typeface="Times New Roman" panose="02020603050405020304" pitchFamily="18" charset="0"/>
              </a:rPr>
              <a:t>Redouanne</a:t>
            </a:r>
            <a:r>
              <a:rPr lang="en-GB" sz="1100" dirty="0">
                <a:latin typeface="Calibri" panose="020F0502020204030204" pitchFamily="34" charset="0"/>
                <a:ea typeface="Calibri" panose="020F0502020204030204" pitchFamily="34" charset="0"/>
                <a:cs typeface="Times New Roman" panose="02020603050405020304" pitchFamily="18" charset="0"/>
              </a:rPr>
              <a:t>, Youssef </a:t>
            </a:r>
            <a:r>
              <a:rPr lang="en-GB" sz="1100" dirty="0" err="1">
                <a:latin typeface="Calibri" panose="020F0502020204030204" pitchFamily="34" charset="0"/>
                <a:ea typeface="Calibri" panose="020F0502020204030204" pitchFamily="34" charset="0"/>
                <a:cs typeface="Times New Roman" panose="02020603050405020304" pitchFamily="18" charset="0"/>
              </a:rPr>
              <a:t>Zaghba</a:t>
            </a:r>
            <a:r>
              <a:rPr lang="en-GB" sz="1100" dirty="0">
                <a:latin typeface="Calibri" panose="020F0502020204030204" pitchFamily="34" charset="0"/>
                <a:ea typeface="Calibri" panose="020F0502020204030204" pitchFamily="34" charset="0"/>
                <a:cs typeface="Times New Roman" panose="02020603050405020304" pitchFamily="18" charset="0"/>
              </a:rPr>
              <a:t> together in a hired Renault van drove over London Bridge deliberately driving at and over people before crashing the van. Then on foot walked towards and through Borough Market stabbing people indiscriminately.</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All three were confronted by armed police officers. They were shot dead.</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8 fatalities, dozens injured including four unarmed police officers who had confronted the attackers.</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Mass casualties across a wide area i.e., the bridge, Borough Market and streets nearby.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A chaotic scene with people fleeing the scene, many witnesses left the area and were unable to be traced. One individual was apparently spared by Rachid </a:t>
            </a:r>
            <a:r>
              <a:rPr lang="en-GB" sz="1100" dirty="0" err="1">
                <a:latin typeface="Calibri" panose="020F0502020204030204" pitchFamily="34" charset="0"/>
                <a:ea typeface="Calibri" panose="020F0502020204030204" pitchFamily="34" charset="0"/>
                <a:cs typeface="Times New Roman" panose="02020603050405020304" pitchFamily="18" charset="0"/>
              </a:rPr>
              <a:t>Redouanne</a:t>
            </a:r>
            <a:r>
              <a:rPr lang="en-GB" sz="1100" dirty="0">
                <a:latin typeface="Calibri" panose="020F0502020204030204" pitchFamily="34" charset="0"/>
                <a:ea typeface="Calibri" panose="020F0502020204030204" pitchFamily="34" charset="0"/>
                <a:cs typeface="Times New Roman" panose="02020603050405020304" pitchFamily="18" charset="0"/>
              </a:rPr>
              <a:t>, this individual has never been traced and therefore we do not know what the interaction was between the attacker and potential victim.</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All three attackers wore items which were intended to look like suicide vests, the responding officers would not know if these were in fact real or fake, therefore a full EOD process had to be carried out by the military and police EOD officers to render them safe.</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Glass wine bottles, filled with fuel with rags stuffed into them were found inside the rear of the van used by the attackers, these were never used and had been discarded by them. Should they have chosen to use the petrol bombs in the attack, the effects could have been even more devastating then they were.</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At 23.45hrs that same evening a stabbing took place at Vauxhall Station, it was not known whether this was connected and was this to be a pattern of other attackers? It turned out to be unrelated and was dealt with separately, however the police command had to keep an open mind of further enduring threats or even copycat attacks that might follow, triggered by this attack.</a:t>
            </a:r>
          </a:p>
        </p:txBody>
      </p:sp>
      <p:sp>
        <p:nvSpPr>
          <p:cNvPr id="4" name="Slide Number Placeholder 3"/>
          <p:cNvSpPr>
            <a:spLocks noGrp="1"/>
          </p:cNvSpPr>
          <p:nvPr>
            <p:ph type="sldNum" sz="quarter" idx="5"/>
          </p:nvPr>
        </p:nvSpPr>
        <p:spPr/>
        <p:txBody>
          <a:bodyPr/>
          <a:lstStyle/>
          <a:p>
            <a:fld id="{4DDD74B0-6C33-40BC-A342-495A2C0BE41F}" type="slidenum">
              <a:rPr lang="en-GB" smtClean="0"/>
              <a:t>40</a:t>
            </a:fld>
            <a:endParaRPr lang="en-GB"/>
          </a:p>
        </p:txBody>
      </p:sp>
    </p:spTree>
    <p:extLst>
      <p:ext uri="{BB962C8B-B14F-4D97-AF65-F5344CB8AC3E}">
        <p14:creationId xmlns:p14="http://schemas.microsoft.com/office/powerpoint/2010/main" val="186054394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The images clearly depict first responders arriving at the scene.</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attackers having driven over people on the bridge, then walked and ran through Borough Market (a very busy part of that area of London having bars, shops and stalls open till late at night with people visiting the market enjoying the summer evening), stabbing and slashing at the people with ceramic and kitchen knives which they had taped to their hands. </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Each attacker wore a fake suicide vest. It is unknown what the intention was in having these fake suicide vests, it might have been to cause greater fear and panic, or it might have been to encourage the police to back off, or even to shoot thereby created a ‘suicide by cop’ situation.</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bottom right pictures show the armed police having dealt with the attackers, on the body of this attacker can be seen the fake suicide vests worn by them.</a:t>
            </a:r>
            <a:endParaRPr lang="en-GB" sz="1100" dirty="0"/>
          </a:p>
        </p:txBody>
      </p:sp>
      <p:sp>
        <p:nvSpPr>
          <p:cNvPr id="4" name="Slide Number Placeholder 3"/>
          <p:cNvSpPr>
            <a:spLocks noGrp="1"/>
          </p:cNvSpPr>
          <p:nvPr>
            <p:ph type="sldNum" sz="quarter" idx="5"/>
          </p:nvPr>
        </p:nvSpPr>
        <p:spPr/>
        <p:txBody>
          <a:bodyPr/>
          <a:lstStyle/>
          <a:p>
            <a:fld id="{4DDD74B0-6C33-40BC-A342-495A2C0BE41F}" type="slidenum">
              <a:rPr lang="en-GB" smtClean="0"/>
              <a:t>41</a:t>
            </a:fld>
            <a:endParaRPr lang="en-GB"/>
          </a:p>
        </p:txBody>
      </p:sp>
    </p:spTree>
    <p:extLst>
      <p:ext uri="{BB962C8B-B14F-4D97-AF65-F5344CB8AC3E}">
        <p14:creationId xmlns:p14="http://schemas.microsoft.com/office/powerpoint/2010/main" val="10385032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FF0000"/>
                </a:solidFill>
                <a:effectLst/>
                <a:latin typeface="+mn-lt"/>
                <a:ea typeface="Times New Roman" panose="02020603050405020304" pitchFamily="18" charset="0"/>
              </a:rPr>
              <a:t>QTS:</a:t>
            </a:r>
            <a:r>
              <a:rPr lang="en-GB" sz="1100" dirty="0">
                <a:effectLst/>
                <a:latin typeface="+mn-lt"/>
                <a:ea typeface="Times New Roman" panose="02020603050405020304" pitchFamily="18" charset="0"/>
              </a:rPr>
              <a:t> </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Q. What did we learn?</a:t>
            </a:r>
            <a:endParaRPr lang="en-GB" sz="1100" dirty="0">
              <a:effectLst/>
              <a:latin typeface="+mn-lt"/>
              <a:ea typeface="Times New Roman" panose="02020603050405020304" pitchFamily="18" charset="0"/>
            </a:endParaRPr>
          </a:p>
          <a:p>
            <a:r>
              <a:rPr lang="en-GB" sz="1100" b="1" dirty="0">
                <a:effectLst/>
                <a:latin typeface="+mn-lt"/>
                <a:ea typeface="Times New Roman" panose="02020603050405020304" pitchFamily="18" charset="0"/>
              </a:rPr>
              <a:t>Q. What is Run Hide, Tell?</a:t>
            </a:r>
            <a:br>
              <a:rPr lang="en-GB" sz="1100" b="1" dirty="0">
                <a:effectLst/>
                <a:latin typeface="+mn-lt"/>
                <a:ea typeface="Times New Roman" panose="02020603050405020304" pitchFamily="18" charset="0"/>
              </a:rPr>
            </a:br>
            <a:r>
              <a:rPr lang="en-GB" sz="1100" b="1" dirty="0">
                <a:effectLst/>
                <a:latin typeface="+mn-lt"/>
                <a:ea typeface="Times New Roman" panose="02020603050405020304" pitchFamily="18" charset="0"/>
              </a:rPr>
              <a:t>Q. What is See, Tell, Act?</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Who is on the frontline? Response officers/first responders have been shown to be the intended targets of terrorist attacks or will be the first people onto the scene following an attack.</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Much has been learnt re the handling of mass witness triage, the obtaining of initial accounts particularly from those witnesses thought to be tier 1 witnesses (significant witnesses)</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The introduction of the Major Incident Police reporting platform MIPP, (see here for a link to that site https://mipp.police.uk/) has changed the manner in which the public can report into the police. Should a major incident be declared forces will open up a new ‘tile’ on the MIPP and will encourage the public to report into that site.</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Officers attending the incident and dealing with the public will also make use of the MIPP by downloading a document known as the Investigative Triage Form (ITF) or by completing the ITF online as part of the MIPP.</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Once recorded the data being received can be analysed immediately and officers directed to the witnesses providing the most relevant information/evidence.</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There have been many examples of close cooperation of police forces in the response to terrorist attacks in recent years, the successful response is one which is coordinated, targeted to achieve our common goals of – preservation of life, protection of property and the bringing of offenders to justice. Assistant Commissioner Neil </a:t>
            </a:r>
            <a:r>
              <a:rPr lang="en-GB" sz="1100" dirty="0" err="1">
                <a:latin typeface="+mn-lt"/>
                <a:ea typeface="Calibri" panose="020F0502020204030204" pitchFamily="34" charset="0"/>
                <a:cs typeface="Times New Roman" panose="02020603050405020304" pitchFamily="18" charset="0"/>
              </a:rPr>
              <a:t>Basu</a:t>
            </a:r>
            <a:r>
              <a:rPr lang="en-GB" sz="1100" dirty="0">
                <a:latin typeface="+mn-lt"/>
                <a:ea typeface="Calibri" panose="020F0502020204030204" pitchFamily="34" charset="0"/>
                <a:cs typeface="Times New Roman" panose="02020603050405020304" pitchFamily="18" charset="0"/>
              </a:rPr>
              <a:t>, charges us all to become CT officers, i.e. to have Counter Terrorism in mind when dealing with seemingly non CT incidents </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Run, Hide, Tell – this is a campaign which was delivered by the UK government following the London Bridge attack and is intended to inform the public what to do should they find themselves in a marauding attack situation. More info can be seen here </a:t>
            </a:r>
          </a:p>
          <a:p>
            <a:pPr>
              <a:lnSpc>
                <a:spcPct val="107000"/>
              </a:lnSpc>
              <a:spcAft>
                <a:spcPts val="867"/>
              </a:spcAft>
            </a:pPr>
            <a:r>
              <a:rPr lang="en-GB" sz="1100" u="sng" dirty="0">
                <a:solidFill>
                  <a:srgbClr val="0563C1"/>
                </a:solidFill>
                <a:latin typeface="+mn-lt"/>
                <a:ea typeface="Calibri" panose="020F0502020204030204" pitchFamily="34" charset="0"/>
                <a:cs typeface="Times New Roman" panose="02020603050405020304" pitchFamily="18" charset="0"/>
                <a:hlinkClick r:id="rId3"/>
              </a:rPr>
              <a:t>https://www.npcc.police.uk/StaySafeAssets/FINAL%20MPS168715%20Run%20Tell%20Hide%20A5%20Lflt%20Blk%20Eng%20v3.pdf</a:t>
            </a:r>
            <a:r>
              <a:rPr lang="en-GB" sz="1100" dirty="0">
                <a:latin typeface="+mn-lt"/>
                <a:ea typeface="Calibri" panose="020F0502020204030204" pitchFamily="34" charset="0"/>
                <a:cs typeface="Times New Roman" panose="02020603050405020304" pitchFamily="18" charset="0"/>
              </a:rPr>
              <a:t> </a:t>
            </a:r>
          </a:p>
          <a:p>
            <a:pPr>
              <a:lnSpc>
                <a:spcPct val="107000"/>
              </a:lnSpc>
              <a:spcAft>
                <a:spcPts val="867"/>
              </a:spcAft>
            </a:pPr>
            <a:br>
              <a:rPr lang="en-GB" sz="1100" b="1" dirty="0">
                <a:latin typeface="+mn-lt"/>
                <a:ea typeface="Calibri" panose="020F0502020204030204" pitchFamily="34" charset="0"/>
                <a:cs typeface="Times New Roman" panose="02020603050405020304" pitchFamily="18" charset="0"/>
              </a:rPr>
            </a:br>
            <a:r>
              <a:rPr lang="en-GB" sz="1100" b="1" dirty="0">
                <a:latin typeface="+mn-lt"/>
                <a:ea typeface="Calibri" panose="020F0502020204030204" pitchFamily="34" charset="0"/>
                <a:cs typeface="Times New Roman" panose="02020603050405020304" pitchFamily="18" charset="0"/>
              </a:rPr>
              <a:t>See, Tell, Act </a:t>
            </a:r>
            <a:r>
              <a:rPr lang="en-GB" sz="1100" dirty="0">
                <a:latin typeface="+mn-lt"/>
                <a:ea typeface="Calibri" panose="020F0502020204030204" pitchFamily="34" charset="0"/>
                <a:cs typeface="Times New Roman" panose="02020603050405020304" pitchFamily="18" charset="0"/>
              </a:rPr>
              <a:t>(unarmed police advice) – West Midlands Police March 2020. </a:t>
            </a:r>
          </a:p>
          <a:p>
            <a:pPr>
              <a:lnSpc>
                <a:spcPct val="107000"/>
              </a:lnSpc>
              <a:spcAft>
                <a:spcPts val="867"/>
              </a:spcAft>
            </a:pPr>
            <a:r>
              <a:rPr lang="en-GB" sz="1100" b="1" dirty="0">
                <a:latin typeface="+mn-lt"/>
                <a:ea typeface="Calibri" panose="020F0502020204030204" pitchFamily="34" charset="0"/>
                <a:cs typeface="Times New Roman" panose="02020603050405020304" pitchFamily="18" charset="0"/>
              </a:rPr>
              <a:t>See</a:t>
            </a:r>
            <a:br>
              <a:rPr lang="en-GB" sz="1100" b="1"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Maintain observations of the overall incident from a position of cover </a:t>
            </a: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Seek opportunities to re-locate in order to maintain and develop observations and situational awareness </a:t>
            </a: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Work in pairs where possible to maintain a 360 degree awareness of the developing incident </a:t>
            </a: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Identify other opportunities for observation such as localised CCTV control rooms or CCTV cameras </a:t>
            </a:r>
          </a:p>
          <a:p>
            <a:pPr>
              <a:lnSpc>
                <a:spcPct val="107000"/>
              </a:lnSpc>
              <a:spcAft>
                <a:spcPts val="867"/>
              </a:spcAft>
            </a:pPr>
            <a:br>
              <a:rPr lang="en-GB" sz="1100" dirty="0">
                <a:latin typeface="+mn-lt"/>
                <a:ea typeface="Calibri" panose="020F0502020204030204" pitchFamily="34" charset="0"/>
                <a:cs typeface="Times New Roman" panose="02020603050405020304" pitchFamily="18" charset="0"/>
              </a:rPr>
            </a:br>
            <a:r>
              <a:rPr lang="en-GB" sz="1100" b="1" dirty="0">
                <a:latin typeface="+mn-lt"/>
                <a:ea typeface="Calibri" panose="020F0502020204030204" pitchFamily="34" charset="0"/>
                <a:cs typeface="Times New Roman" panose="02020603050405020304" pitchFamily="18" charset="0"/>
              </a:rPr>
              <a:t>Tell</a:t>
            </a:r>
            <a:br>
              <a:rPr lang="en-GB" sz="1100" b="1"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Inform and communicate with the Force Control Centre and update them with your observations</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Speak to the public who have evacuated an area in order to gain information on the last sighting and direction of travel of subjects, and share this with Force Control Centre</a:t>
            </a:r>
          </a:p>
          <a:p>
            <a:pPr>
              <a:lnSpc>
                <a:spcPct val="107000"/>
              </a:lnSpc>
              <a:spcAft>
                <a:spcPts val="867"/>
              </a:spcAft>
            </a:pPr>
            <a:br>
              <a:rPr lang="en-GB" sz="1100" dirty="0">
                <a:latin typeface="+mn-lt"/>
                <a:ea typeface="Calibri" panose="020F0502020204030204" pitchFamily="34" charset="0"/>
                <a:cs typeface="Times New Roman" panose="02020603050405020304" pitchFamily="18" charset="0"/>
              </a:rPr>
            </a:br>
            <a:r>
              <a:rPr lang="en-GB" sz="1100" b="1" dirty="0">
                <a:latin typeface="+mn-lt"/>
                <a:ea typeface="Calibri" panose="020F0502020204030204" pitchFamily="34" charset="0"/>
                <a:cs typeface="Times New Roman" panose="02020603050405020304" pitchFamily="18" charset="0"/>
              </a:rPr>
              <a:t>Act</a:t>
            </a:r>
            <a:br>
              <a:rPr lang="en-GB" sz="1100" b="1"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Identify potential escape routes and utilise cover to enable an immediate evacuation of the observation points if required </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Give positive directions to the public to leave the area and prevent disorientated or unaware members of the public inadvertently accessing the areas of threat </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Identify safe access routes and a rendezvous point for armed officers in order to give a ‘face to face’ situational awareness briefing prior to their deployment forward </a:t>
            </a:r>
            <a:br>
              <a:rPr lang="en-GB" sz="1100" dirty="0">
                <a:latin typeface="+mn-lt"/>
                <a:ea typeface="Calibri" panose="020F0502020204030204" pitchFamily="34" charset="0"/>
                <a:cs typeface="Times New Roman" panose="02020603050405020304" pitchFamily="18" charset="0"/>
              </a:rPr>
            </a:br>
            <a:br>
              <a:rPr lang="en-GB" sz="1100" dirty="0">
                <a:latin typeface="+mn-lt"/>
                <a:ea typeface="Calibri" panose="020F0502020204030204" pitchFamily="34" charset="0"/>
                <a:cs typeface="Times New Roman" panose="02020603050405020304" pitchFamily="18" charset="0"/>
              </a:rPr>
            </a:br>
            <a:r>
              <a:rPr lang="en-GB" sz="1100" dirty="0">
                <a:latin typeface="+mn-lt"/>
                <a:ea typeface="Calibri" panose="020F0502020204030204" pitchFamily="34" charset="0"/>
                <a:cs typeface="Times New Roman" panose="02020603050405020304" pitchFamily="18" charset="0"/>
              </a:rPr>
              <a:t>Support the developing emergency service response within the Warm and Cold Zones</a:t>
            </a:r>
          </a:p>
          <a:p>
            <a:pPr>
              <a:lnSpc>
                <a:spcPct val="107000"/>
              </a:lnSpc>
              <a:spcAft>
                <a:spcPts val="867"/>
              </a:spcAft>
            </a:pPr>
            <a:r>
              <a:rPr lang="en-GB" sz="1100" dirty="0">
                <a:latin typeface="+mn-lt"/>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4DDD74B0-6C33-40BC-A342-495A2C0BE41F}" type="slidenum">
              <a:rPr lang="en-GB" smtClean="0"/>
              <a:t>42</a:t>
            </a:fld>
            <a:endParaRPr lang="en-GB"/>
          </a:p>
        </p:txBody>
      </p:sp>
    </p:spTree>
    <p:extLst>
      <p:ext uri="{BB962C8B-B14F-4D97-AF65-F5344CB8AC3E}">
        <p14:creationId xmlns:p14="http://schemas.microsoft.com/office/powerpoint/2010/main" val="15200616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67"/>
              </a:spcAft>
              <a:buClrTx/>
              <a:buSzTx/>
              <a:buFontTx/>
              <a:buNone/>
              <a:tabLst/>
              <a:defRPr/>
            </a:pPr>
            <a:r>
              <a:rPr lang="en-GB" sz="1100" b="1" dirty="0">
                <a:solidFill>
                  <a:srgbClr val="FF0000"/>
                </a:solidFill>
                <a:effectLst/>
                <a:latin typeface="Calibri" panose="020F0502020204030204" pitchFamily="34" charset="0"/>
                <a:ea typeface="Times New Roman" panose="02020603050405020304" pitchFamily="18" charset="0"/>
              </a:rPr>
              <a:t>Group Activity 4</a:t>
            </a:r>
            <a:br>
              <a:rPr lang="en-GB" sz="1100" b="1" dirty="0">
                <a:solidFill>
                  <a:srgbClr val="FF0000"/>
                </a:solidFill>
                <a:effectLst/>
                <a:latin typeface="Calibri" panose="020F0502020204030204" pitchFamily="34" charset="0"/>
                <a:ea typeface="Times New Roman" panose="02020603050405020304" pitchFamily="18" charset="0"/>
              </a:rPr>
            </a:br>
            <a:r>
              <a:rPr lang="en-GB" sz="1100" dirty="0">
                <a:effectLst/>
                <a:latin typeface="Calibri" panose="020F0502020204030204" pitchFamily="34" charset="0"/>
                <a:ea typeface="Times New Roman" panose="02020603050405020304" pitchFamily="18" charset="0"/>
              </a:rPr>
              <a:t>Trainer to split the class into groups and ask them what does each level mean to them? And what does it mean to their daily routine. Students then to report back.</a:t>
            </a:r>
            <a:br>
              <a:rPr lang="en-GB" sz="1100" dirty="0">
                <a:effectLst/>
                <a:latin typeface="Calibri" panose="020F0502020204030204" pitchFamily="34" charset="0"/>
                <a:ea typeface="Times New Roman" panose="02020603050405020304" pitchFamily="18" charset="0"/>
              </a:rPr>
            </a:br>
            <a:br>
              <a:rPr lang="en-GB" sz="1100" dirty="0">
                <a:effectLst/>
                <a:latin typeface="Calibri" panose="020F0502020204030204" pitchFamily="34" charset="0"/>
                <a:ea typeface="Times New Roman" panose="02020603050405020304" pitchFamily="18" charset="0"/>
              </a:rPr>
            </a:br>
            <a:r>
              <a:rPr lang="en-GB" sz="1100" dirty="0">
                <a:effectLst/>
                <a:latin typeface="Calibri" panose="020F0502020204030204" pitchFamily="34" charset="0"/>
                <a:ea typeface="Times New Roman" panose="02020603050405020304" pitchFamily="18" charset="0"/>
              </a:rPr>
              <a:t>Students will be divided into groups where they will discuss what the 5 threat levels mean and what it means to them.</a:t>
            </a:r>
            <a:br>
              <a:rPr lang="en-GB" sz="1100" dirty="0">
                <a:effectLst/>
                <a:latin typeface="Calibri" panose="020F0502020204030204" pitchFamily="34" charset="0"/>
                <a:ea typeface="Times New Roman" panose="02020603050405020304" pitchFamily="18" charset="0"/>
              </a:rPr>
            </a:br>
            <a:br>
              <a:rPr lang="en-GB" sz="1100" dirty="0">
                <a:effectLst/>
                <a:latin typeface="Calibri" panose="020F0502020204030204" pitchFamily="34" charset="0"/>
                <a:ea typeface="Times New Roman" panose="02020603050405020304" pitchFamily="18" charset="0"/>
              </a:rPr>
            </a:br>
            <a:r>
              <a:rPr lang="en-GB" sz="1100" dirty="0">
                <a:effectLst/>
                <a:latin typeface="Calibri" panose="020F0502020204030204" pitchFamily="34" charset="0"/>
                <a:ea typeface="Times New Roman" panose="02020603050405020304" pitchFamily="18" charset="0"/>
              </a:rPr>
              <a:t>They will then discuss their findings in open forum in class.</a:t>
            </a:r>
            <a:br>
              <a:rPr lang="en-GB" sz="1100" dirty="0">
                <a:effectLst/>
                <a:latin typeface="Calibri" panose="020F0502020204030204" pitchFamily="34" charset="0"/>
                <a:ea typeface="Times New Roman" panose="02020603050405020304" pitchFamily="18" charset="0"/>
              </a:rPr>
            </a:br>
            <a:br>
              <a:rPr lang="en-GB" sz="1100" dirty="0">
                <a:effectLst/>
                <a:latin typeface="Calibri" panose="020F0502020204030204" pitchFamily="34" charset="0"/>
                <a:ea typeface="Times New Roman" panose="02020603050405020304" pitchFamily="18" charset="0"/>
              </a:rPr>
            </a:br>
            <a:r>
              <a:rPr lang="en-GB" sz="1100" b="1" i="1" dirty="0">
                <a:latin typeface="Calibri" panose="020F0502020204030204" pitchFamily="34" charset="0"/>
                <a:ea typeface="Calibri" panose="020F0502020204030204" pitchFamily="34" charset="0"/>
                <a:cs typeface="Times New Roman" panose="02020603050405020304" pitchFamily="18" charset="0"/>
              </a:rPr>
              <a:t>**Trainer to check what the threat level is at the actual time of the delivery of this lesson and what that means to public, policing, and other security structures. **</a:t>
            </a:r>
          </a:p>
          <a:p>
            <a:pPr>
              <a:lnSpc>
                <a:spcPct val="107000"/>
              </a:lnSpc>
              <a:spcAft>
                <a:spcPts val="867"/>
              </a:spcAft>
            </a:pPr>
            <a:br>
              <a:rPr lang="en-GB" sz="1100" dirty="0">
                <a:effectLst/>
                <a:latin typeface="Calibri" panose="020F0502020204030204" pitchFamily="34" charset="0"/>
                <a:ea typeface="Times New Roman" panose="02020603050405020304" pitchFamily="18" charset="0"/>
              </a:rPr>
            </a:br>
            <a:br>
              <a:rPr lang="en-GB" sz="1100" dirty="0">
                <a:effectLst/>
                <a:latin typeface="Calibri" panose="020F0502020204030204" pitchFamily="34" charset="0"/>
                <a:ea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UK threat level is produced by the Joint Terrorism Analysis Centre. JTAC analyses and assesses all intelligence relating to international terrorism, at home and overseas. It sets threat levels and issues warnings of threats and other terrorist-related subjects for customers from a wide range of government departments and agencies,  as well as producing more in-depth reports on trends, terrorist networks and capabilities.</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JTAC brings together counter-terrorist expertise from the police, and government departments and agencies so information is analysed and processed on a shared basis.</a:t>
            </a: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five threat levels and the meanings – </a:t>
            </a: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Critical (an attack is expected imminently)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Severe (an attack is highly likely)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Substantial (an attack is a strong possibility)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Moderate (an attack is possible but not likely)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Low (an attack is unlikely)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threat level has only been raised to the highest level of ‘Critical’ once in the recent past – post the Manchester bombing in 2017. this was reduced to Severe within a couple of weeks.</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QTS: (Split Students into groups to report back) </a:t>
            </a: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What do the threat levels mean to you and your daily routine?</a:t>
            </a: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Take 10 mins to consider the various threat levels and the likely response by your organisation to them.</a:t>
            </a:r>
          </a:p>
          <a:p>
            <a:pPr>
              <a:lnSpc>
                <a:spcPct val="107000"/>
              </a:lnSpc>
              <a:spcAft>
                <a:spcPts val="867"/>
              </a:spcAft>
            </a:pP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Critical  - An attack is expected imminently.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The response is classed as exceptional and therefore  - ‘Maximum protective security measures to meet specific threats and to minimise vulnerability and risk. Critical may also be used if a nuclear attack is expected’</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Expect to see armed police and military guarding the UK strategic and tactically important infrastructure, government buildings, police stations, electrical power stations etc, also increased patrols in vulnerable areas, increased military presence to support policing, potential restriction on movement.</a:t>
            </a:r>
          </a:p>
          <a:p>
            <a:pPr>
              <a:lnSpc>
                <a:spcPct val="107000"/>
              </a:lnSpc>
              <a:spcAft>
                <a:spcPts val="867"/>
              </a:spcAft>
            </a:pP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Severe - An attack is highly likely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&amp; Substantial - An attack is a strong possibility.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The response is classed as Heightened and therefore – ‘Additional and sustainable protective security measures reflecting the broad nature of the threat combined with specific business and geographical vulnerabilities and judgements on acceptable risk’</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Expect to see an increased police and security presence at UK strategic locations, more visible police patrols.</a:t>
            </a:r>
          </a:p>
          <a:p>
            <a:pPr>
              <a:lnSpc>
                <a:spcPct val="107000"/>
              </a:lnSpc>
              <a:spcAft>
                <a:spcPts val="867"/>
              </a:spcAft>
            </a:pPr>
            <a:br>
              <a:rPr lang="en-GB" sz="1100" b="1" dirty="0">
                <a:latin typeface="Calibri" panose="020F0502020204030204" pitchFamily="34" charset="0"/>
                <a:ea typeface="Calibri" panose="020F0502020204030204" pitchFamily="34" charset="0"/>
                <a:cs typeface="Times New Roman" panose="02020603050405020304" pitchFamily="18" charset="0"/>
              </a:rPr>
            </a:br>
            <a:r>
              <a:rPr lang="en-GB" sz="1100" b="1" dirty="0">
                <a:latin typeface="Calibri" panose="020F0502020204030204" pitchFamily="34" charset="0"/>
                <a:ea typeface="Calibri" panose="020F0502020204030204" pitchFamily="34" charset="0"/>
                <a:cs typeface="Times New Roman" panose="02020603050405020304" pitchFamily="18" charset="0"/>
              </a:rPr>
              <a:t>Moderate - An attack is possible, but not likely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b="1" dirty="0">
                <a:latin typeface="Calibri" panose="020F0502020204030204" pitchFamily="34" charset="0"/>
                <a:ea typeface="Calibri" panose="020F0502020204030204" pitchFamily="34" charset="0"/>
                <a:cs typeface="Times New Roman" panose="02020603050405020304" pitchFamily="18" charset="0"/>
              </a:rPr>
              <a:t>&amp; Low - An attack is unlikely.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Routine protective security measures appropriate to the business concerned. </a:t>
            </a:r>
          </a:p>
          <a:p>
            <a:pPr>
              <a:lnSpc>
                <a:spcPct val="107000"/>
              </a:lnSpc>
              <a:spcAft>
                <a:spcPts val="867"/>
              </a:spcAft>
            </a:pPr>
            <a:r>
              <a:rPr lang="en-GB" sz="1100" dirty="0">
                <a:latin typeface="Calibri" panose="020F0502020204030204" pitchFamily="34" charset="0"/>
                <a:ea typeface="Calibri" panose="020F0502020204030204" pitchFamily="34" charset="0"/>
                <a:cs typeface="Times New Roman" panose="02020603050405020304" pitchFamily="18" charset="0"/>
              </a:rPr>
              <a:t>Expect, usual operating procedures, restriction on access to certain locations or access via security checks. Business as usual routines.</a:t>
            </a:r>
          </a:p>
        </p:txBody>
      </p:sp>
      <p:sp>
        <p:nvSpPr>
          <p:cNvPr id="4" name="Slide Number Placeholder 3"/>
          <p:cNvSpPr>
            <a:spLocks noGrp="1"/>
          </p:cNvSpPr>
          <p:nvPr>
            <p:ph type="sldNum" sz="quarter" idx="5"/>
          </p:nvPr>
        </p:nvSpPr>
        <p:spPr/>
        <p:txBody>
          <a:bodyPr/>
          <a:lstStyle/>
          <a:p>
            <a:fld id="{4DDD74B0-6C33-40BC-A342-495A2C0BE41F}" type="slidenum">
              <a:rPr lang="en-GB" smtClean="0"/>
              <a:t>43</a:t>
            </a:fld>
            <a:endParaRPr lang="en-GB"/>
          </a:p>
        </p:txBody>
      </p:sp>
    </p:spTree>
    <p:extLst>
      <p:ext uri="{BB962C8B-B14F-4D97-AF65-F5344CB8AC3E}">
        <p14:creationId xmlns:p14="http://schemas.microsoft.com/office/powerpoint/2010/main" val="184217914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FF0000"/>
                </a:solidFill>
                <a:effectLst/>
                <a:latin typeface="+mn-lt"/>
                <a:ea typeface="Times New Roman" panose="02020603050405020304" pitchFamily="18" charset="0"/>
              </a:rPr>
              <a:t>QTS:</a:t>
            </a:r>
            <a:br>
              <a:rPr lang="en-GB" sz="1100" b="1" dirty="0">
                <a:solidFill>
                  <a:srgbClr val="FF0000"/>
                </a:solidFill>
                <a:effectLst/>
                <a:latin typeface="+mn-lt"/>
                <a:ea typeface="Times New Roman" panose="02020603050405020304" pitchFamily="18" charset="0"/>
              </a:rPr>
            </a:br>
            <a:r>
              <a:rPr lang="en-GB" sz="1100" b="1" dirty="0">
                <a:effectLst/>
                <a:latin typeface="+mn-lt"/>
                <a:ea typeface="Times New Roman" panose="02020603050405020304" pitchFamily="18" charset="0"/>
              </a:rPr>
              <a:t>Q. What are the main 5 Policing purposes? (Answers on next slide)</a:t>
            </a:r>
            <a:endParaRPr lang="en-GB" sz="1100" dirty="0">
              <a:effectLst/>
              <a:latin typeface="+mn-lt"/>
              <a:ea typeface="Times New Roman" panose="02020603050405020304" pitchFamily="18" charset="0"/>
            </a:endParaRPr>
          </a:p>
          <a:p>
            <a:pPr marL="0" marR="0" lvl="0" indent="0" algn="l" defTabSz="914400" rtl="0" eaLnBrk="1" fontAlgn="auto" latinLnBrk="0" hangingPunct="1">
              <a:lnSpc>
                <a:spcPct val="107000"/>
              </a:lnSpc>
              <a:spcBef>
                <a:spcPts val="0"/>
              </a:spcBef>
              <a:spcAft>
                <a:spcPts val="867"/>
              </a:spcAft>
              <a:buClrTx/>
              <a:buSzTx/>
              <a:buFontTx/>
              <a:buNone/>
              <a:tabLst/>
              <a:defRPr/>
            </a:pPr>
            <a:r>
              <a:rPr lang="en-GB" sz="1100" b="1" dirty="0">
                <a:effectLst/>
                <a:latin typeface="+mn-lt"/>
                <a:ea typeface="Times New Roman" panose="02020603050405020304" pitchFamily="18" charset="0"/>
              </a:rPr>
              <a:t>A. </a:t>
            </a:r>
            <a:r>
              <a:rPr lang="en-GB" sz="1100" dirty="0">
                <a:effectLst/>
                <a:latin typeface="+mn-lt"/>
                <a:ea typeface="Times New Roman" panose="02020603050405020304" pitchFamily="18" charset="0"/>
              </a:rPr>
              <a:t>Protecting Life and Limb, Preserving Order, Preventing the commission of offences, Brining offenders to justice, Any duty or responsibility arising from common or statue law.</a:t>
            </a:r>
          </a:p>
          <a:p>
            <a:pPr>
              <a:lnSpc>
                <a:spcPct val="107000"/>
              </a:lnSpc>
              <a:spcAft>
                <a:spcPts val="867"/>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DD74B0-6C33-40BC-A342-495A2C0BE41F}" type="slidenum">
              <a:rPr lang="en-GB" smtClean="0"/>
              <a:t>44</a:t>
            </a:fld>
            <a:endParaRPr lang="en-GB"/>
          </a:p>
        </p:txBody>
      </p:sp>
    </p:spTree>
    <p:extLst>
      <p:ext uri="{BB962C8B-B14F-4D97-AF65-F5344CB8AC3E}">
        <p14:creationId xmlns:p14="http://schemas.microsoft.com/office/powerpoint/2010/main" val="19996990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t>Policing Purpose – Recap if required</a:t>
            </a:r>
          </a:p>
          <a:p>
            <a:endParaRPr lang="en-GB" sz="1100" dirty="0"/>
          </a:p>
          <a:p>
            <a:r>
              <a:rPr lang="en-GB" sz="1100" dirty="0"/>
              <a:t>The police collect information that is required for policing purposes.  Policing purposes provide the legal basis for the collection, recording, evaluation, sharing and retention of information and may include one, or a combination, of the following:</a:t>
            </a:r>
          </a:p>
          <a:p>
            <a:r>
              <a:rPr lang="en-GB" sz="1100" dirty="0"/>
              <a:t>Protecting life and property</a:t>
            </a:r>
          </a:p>
          <a:p>
            <a:r>
              <a:rPr lang="en-GB" sz="1100" dirty="0"/>
              <a:t>Preserving order</a:t>
            </a:r>
          </a:p>
          <a:p>
            <a:r>
              <a:rPr lang="en-GB" sz="1100" dirty="0"/>
              <a:t>Preventing the commission of offences</a:t>
            </a:r>
          </a:p>
          <a:p>
            <a:r>
              <a:rPr lang="en-GB" sz="1100" dirty="0"/>
              <a:t>Bringing offenders to justice</a:t>
            </a:r>
          </a:p>
          <a:p>
            <a:r>
              <a:rPr lang="en-GB" sz="1100" dirty="0"/>
              <a:t>Any duty or responsibility arising from common or statute law.</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45</a:t>
            </a:fld>
            <a:endParaRPr lang="en-GB"/>
          </a:p>
        </p:txBody>
      </p:sp>
    </p:spTree>
    <p:extLst>
      <p:ext uri="{BB962C8B-B14F-4D97-AF65-F5344CB8AC3E}">
        <p14:creationId xmlns:p14="http://schemas.microsoft.com/office/powerpoint/2010/main" val="27725231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mn-lt"/>
              </a:rPr>
              <a:t>Information is collected in one of three ways:</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100" b="1" dirty="0">
                <a:solidFill>
                  <a:srgbClr val="FF0000"/>
                </a:solidFill>
                <a:effectLst/>
                <a:latin typeface="+mn-lt"/>
                <a:ea typeface="Times New Roman" panose="02020603050405020304" pitchFamily="18" charset="0"/>
              </a:rPr>
            </a:br>
            <a:r>
              <a:rPr lang="en-GB" sz="1100" b="1" dirty="0">
                <a:solidFill>
                  <a:srgbClr val="FF0000"/>
                </a:solidFill>
                <a:effectLst/>
                <a:latin typeface="+mn-lt"/>
                <a:ea typeface="Times New Roman" panose="02020603050405020304" pitchFamily="18" charset="0"/>
              </a:rPr>
              <a:t>QTS.</a:t>
            </a:r>
            <a:br>
              <a:rPr lang="en-GB" sz="1100" b="1" dirty="0">
                <a:solidFill>
                  <a:srgbClr val="FF0000"/>
                </a:solidFill>
                <a:effectLst/>
                <a:latin typeface="+mn-lt"/>
                <a:ea typeface="Times New Roman" panose="02020603050405020304" pitchFamily="18" charset="0"/>
              </a:rPr>
            </a:br>
            <a:r>
              <a:rPr lang="en-GB" sz="1100" b="1" dirty="0">
                <a:effectLst/>
                <a:latin typeface="+mn-lt"/>
                <a:ea typeface="Times New Roman" panose="02020603050405020304" pitchFamily="18" charset="0"/>
              </a:rPr>
              <a:t>Q. What are these three ways?</a:t>
            </a:r>
            <a:endParaRPr lang="en-GB" sz="1100" dirty="0">
              <a:effectLst/>
              <a:latin typeface="+mn-lt"/>
              <a:ea typeface="Times New Roman" panose="02020603050405020304" pitchFamily="18" charset="0"/>
            </a:endParaRPr>
          </a:p>
          <a:p>
            <a:r>
              <a:rPr lang="en-GB" sz="1100" b="1" dirty="0">
                <a:latin typeface="+mn-lt"/>
              </a:rPr>
              <a:t>A. </a:t>
            </a:r>
            <a:r>
              <a:rPr lang="en-GB" sz="1100" b="0" dirty="0">
                <a:latin typeface="+mn-lt"/>
              </a:rPr>
              <a:t>Routine, Tasked, Volunteered</a:t>
            </a:r>
          </a:p>
          <a:p>
            <a:r>
              <a:rPr lang="en-GB" sz="1100" b="1" dirty="0">
                <a:effectLst/>
                <a:latin typeface="+mn-lt"/>
                <a:ea typeface="Times New Roman" panose="02020603050405020304" pitchFamily="18" charset="0"/>
              </a:rPr>
              <a:t>Q. Name some data sources that we use in the collection of information?</a:t>
            </a:r>
            <a:endParaRPr lang="en-GB" sz="1100" b="1" dirty="0">
              <a:latin typeface="+mn-lt"/>
            </a:endParaRPr>
          </a:p>
          <a:p>
            <a:r>
              <a:rPr lang="en-GB" sz="1100" b="1" dirty="0">
                <a:latin typeface="+mn-lt"/>
              </a:rPr>
              <a:t>A.</a:t>
            </a:r>
          </a:p>
          <a:p>
            <a:endParaRPr lang="en-GB" sz="1100" b="1" dirty="0">
              <a:latin typeface="+mn-lt"/>
            </a:endParaRPr>
          </a:p>
          <a:p>
            <a:r>
              <a:rPr lang="en-GB" sz="1100" b="1" dirty="0">
                <a:latin typeface="+mn-lt"/>
              </a:rPr>
              <a:t>Routine collection</a:t>
            </a:r>
          </a:p>
          <a:p>
            <a:r>
              <a:rPr lang="en-GB" sz="1100" dirty="0">
                <a:latin typeface="+mn-lt"/>
              </a:rPr>
              <a:t>A</a:t>
            </a:r>
            <a:r>
              <a:rPr lang="en-GB" sz="1100" baseline="0" dirty="0">
                <a:latin typeface="+mn-lt"/>
              </a:rPr>
              <a:t> by-product of general duties.  ACT Campaign – Officers need to be more alert to other threats and risk outside their normal remit.</a:t>
            </a:r>
            <a:endParaRPr lang="en-GB" sz="1100" dirty="0">
              <a:latin typeface="+mn-lt"/>
            </a:endParaRPr>
          </a:p>
          <a:p>
            <a:endParaRPr lang="en-GB" sz="1100" dirty="0">
              <a:latin typeface="+mn-lt"/>
            </a:endParaRPr>
          </a:p>
          <a:p>
            <a:r>
              <a:rPr lang="en-GB" sz="1100" b="1" dirty="0">
                <a:latin typeface="+mn-lt"/>
              </a:rPr>
              <a:t>Tasked information</a:t>
            </a:r>
          </a:p>
          <a:p>
            <a:r>
              <a:rPr lang="en-GB" sz="1100" dirty="0">
                <a:latin typeface="+mn-lt"/>
              </a:rPr>
              <a:t>Is the prioritised collection of information, for example, information concerned with problems and subjects (suspect or victim) identified in the Intelligence</a:t>
            </a:r>
            <a:r>
              <a:rPr lang="en-GB" sz="1100" baseline="0" dirty="0">
                <a:latin typeface="+mn-lt"/>
              </a:rPr>
              <a:t> R</a:t>
            </a:r>
            <a:r>
              <a:rPr lang="en-GB" sz="1100" dirty="0">
                <a:latin typeface="+mn-lt"/>
              </a:rPr>
              <a:t>equirement.</a:t>
            </a:r>
          </a:p>
          <a:p>
            <a:r>
              <a:rPr lang="en-GB" sz="1100" dirty="0">
                <a:latin typeface="+mn-lt"/>
              </a:rPr>
              <a:t>Tasked information may be accessed from many sources including:</a:t>
            </a:r>
          </a:p>
          <a:p>
            <a:r>
              <a:rPr lang="en-GB" sz="1100" dirty="0">
                <a:latin typeface="+mn-lt"/>
              </a:rPr>
              <a:t>internal and external databases</a:t>
            </a:r>
          </a:p>
          <a:p>
            <a:r>
              <a:rPr lang="en-GB" sz="1100" dirty="0">
                <a:latin typeface="+mn-lt"/>
              </a:rPr>
              <a:t>CCTV systems</a:t>
            </a:r>
          </a:p>
          <a:p>
            <a:r>
              <a:rPr lang="en-GB" sz="1100" u="none" dirty="0">
                <a:latin typeface="+mn-lt"/>
              </a:rPr>
              <a:t>Covert Human Intelligence Sources (CHIS)</a:t>
            </a:r>
          </a:p>
          <a:p>
            <a:r>
              <a:rPr lang="en-GB" sz="1100" dirty="0">
                <a:latin typeface="+mn-lt"/>
              </a:rPr>
              <a:t>automatic number plate recognition systems</a:t>
            </a:r>
          </a:p>
          <a:p>
            <a:endParaRPr lang="en-GB" sz="1100" dirty="0">
              <a:latin typeface="+mn-lt"/>
            </a:endParaRPr>
          </a:p>
          <a:p>
            <a:r>
              <a:rPr lang="en-GB" sz="1100" b="1" dirty="0">
                <a:latin typeface="+mn-lt"/>
              </a:rPr>
              <a:t>Volunteered information</a:t>
            </a:r>
            <a:r>
              <a:rPr lang="en-GB" sz="1100" dirty="0">
                <a:latin typeface="+mn-lt"/>
              </a:rPr>
              <a:t>.</a:t>
            </a:r>
          </a:p>
          <a:p>
            <a:r>
              <a:rPr lang="en-GB" sz="1100" dirty="0">
                <a:latin typeface="+mn-lt"/>
              </a:rPr>
              <a:t>Possibly</a:t>
            </a:r>
            <a:r>
              <a:rPr lang="en-GB" sz="1100" baseline="0" dirty="0">
                <a:latin typeface="+mn-lt"/>
              </a:rPr>
              <a:t> via crime stoppers, CHIS or a general meeting with a member of the public.  </a:t>
            </a:r>
          </a:p>
          <a:p>
            <a:endParaRPr lang="en-GB" sz="1100" baseline="0" dirty="0">
              <a:latin typeface="+mn-lt"/>
            </a:endParaRPr>
          </a:p>
          <a:p>
            <a:r>
              <a:rPr lang="en-GB" sz="1100" dirty="0">
                <a:latin typeface="+mn-lt"/>
              </a:rPr>
              <a:t>“We need families, friends, colleagues and communities to recognise early intervention is not ruining someone’s life but saving it, and potentially that of others, too.” </a:t>
            </a:r>
            <a:r>
              <a:rPr lang="en-GB" sz="1100" b="1" dirty="0" err="1">
                <a:solidFill>
                  <a:srgbClr val="002060"/>
                </a:solidFill>
                <a:latin typeface="+mn-lt"/>
              </a:rPr>
              <a:t>MetPol</a:t>
            </a:r>
            <a:r>
              <a:rPr lang="en-GB" sz="1100" b="1" dirty="0">
                <a:solidFill>
                  <a:srgbClr val="002060"/>
                </a:solidFill>
                <a:latin typeface="+mn-lt"/>
              </a:rPr>
              <a:t> Assistant Commissioner Neil </a:t>
            </a:r>
            <a:r>
              <a:rPr lang="en-GB" sz="1100" b="1" dirty="0" err="1">
                <a:solidFill>
                  <a:srgbClr val="002060"/>
                </a:solidFill>
                <a:latin typeface="+mn-lt"/>
              </a:rPr>
              <a:t>Basu</a:t>
            </a:r>
            <a:endParaRPr lang="en-GB" sz="1100" b="1" dirty="0">
              <a:solidFill>
                <a:srgbClr val="002060"/>
              </a:solidFill>
              <a:latin typeface="+mn-lt"/>
            </a:endParaRPr>
          </a:p>
          <a:p>
            <a:endParaRPr lang="en-GB" sz="1100" b="1" dirty="0">
              <a:solidFill>
                <a:srgbClr val="002060"/>
              </a:solidFill>
              <a:latin typeface="+mn-lt"/>
            </a:endParaRPr>
          </a:p>
          <a:p>
            <a:r>
              <a:rPr lang="en-GB" sz="1100" b="1" dirty="0">
                <a:solidFill>
                  <a:srgbClr val="002060"/>
                </a:solidFill>
                <a:latin typeface="+mn-lt"/>
              </a:rPr>
              <a:t>How approachable are you?</a:t>
            </a:r>
          </a:p>
          <a:p>
            <a:endParaRPr lang="en-GB" sz="1100" b="1" dirty="0">
              <a:solidFill>
                <a:srgbClr val="002060"/>
              </a:solidFill>
              <a:latin typeface="+mn-lt"/>
            </a:endParaRPr>
          </a:p>
          <a:p>
            <a:r>
              <a:rPr lang="en-GB" sz="1100" b="1" dirty="0">
                <a:solidFill>
                  <a:srgbClr val="002060"/>
                </a:solidFill>
                <a:latin typeface="+mn-lt"/>
              </a:rPr>
              <a:t>Good co-operation with the community and other Policing agencies is important.</a:t>
            </a:r>
            <a:endParaRPr lang="en-GB" sz="1100" dirty="0">
              <a:latin typeface="+mn-lt"/>
            </a:endParaRPr>
          </a:p>
        </p:txBody>
      </p:sp>
      <p:sp>
        <p:nvSpPr>
          <p:cNvPr id="4" name="Slide Number Placeholder 3"/>
          <p:cNvSpPr>
            <a:spLocks noGrp="1"/>
          </p:cNvSpPr>
          <p:nvPr>
            <p:ph type="sldNum" sz="quarter" idx="5"/>
          </p:nvPr>
        </p:nvSpPr>
        <p:spPr/>
        <p:txBody>
          <a:bodyPr/>
          <a:lstStyle/>
          <a:p>
            <a:fld id="{4DDD74B0-6C33-40BC-A342-495A2C0BE41F}" type="slidenum">
              <a:rPr lang="en-GB" smtClean="0"/>
              <a:t>46</a:t>
            </a:fld>
            <a:endParaRPr lang="en-GB"/>
          </a:p>
        </p:txBody>
      </p:sp>
    </p:spTree>
    <p:extLst>
      <p:ext uri="{BB962C8B-B14F-4D97-AF65-F5344CB8AC3E}">
        <p14:creationId xmlns:p14="http://schemas.microsoft.com/office/powerpoint/2010/main" val="171279606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spcBef>
                <a:spcPct val="50000"/>
              </a:spcBef>
            </a:pPr>
            <a:r>
              <a:rPr lang="en-GB" sz="1100" b="1" dirty="0"/>
              <a:t>The Intelligence Cycle – Recap if required</a:t>
            </a:r>
          </a:p>
          <a:p>
            <a:pPr>
              <a:spcBef>
                <a:spcPct val="50000"/>
              </a:spcBef>
            </a:pPr>
            <a:endParaRPr lang="en-GB" sz="1100" dirty="0"/>
          </a:p>
          <a:p>
            <a:pPr>
              <a:spcBef>
                <a:spcPct val="50000"/>
              </a:spcBef>
            </a:pPr>
            <a:r>
              <a:rPr lang="en-GB" sz="1100" b="1" dirty="0"/>
              <a:t>Text</a:t>
            </a:r>
            <a:r>
              <a:rPr lang="en-GB" sz="1100" dirty="0"/>
              <a:t>:  The collection, development and dissemination of intelligence allow decisions to be made about priorities and tactical options;</a:t>
            </a:r>
          </a:p>
          <a:p>
            <a:pPr>
              <a:spcBef>
                <a:spcPct val="50000"/>
              </a:spcBef>
            </a:pPr>
            <a:endParaRPr lang="en-GB" sz="1100" b="1" dirty="0"/>
          </a:p>
          <a:p>
            <a:pPr>
              <a:spcBef>
                <a:spcPct val="50000"/>
              </a:spcBef>
            </a:pPr>
            <a:r>
              <a:rPr lang="en-GB" sz="1100" b="1" dirty="0"/>
              <a:t>Trainer Note</a:t>
            </a:r>
            <a:r>
              <a:rPr lang="en-GB" sz="1100" dirty="0"/>
              <a:t>:  The collection, development and dissemination of intelligence allow decisions to be made about priorities and tactical options. Intelligence collection is a continuous process and there may be specific requirements for its recording and use.</a:t>
            </a:r>
            <a:endParaRPr lang="en-GB" altLang="en-US" sz="1100" dirty="0"/>
          </a:p>
          <a:p>
            <a:endParaRPr lang="en-GB" altLang="en-US" sz="1100" dirty="0"/>
          </a:p>
          <a:p>
            <a:r>
              <a:rPr lang="en-GB" altLang="en-US" sz="1100" b="1" dirty="0"/>
              <a:t>Click to reveal</a:t>
            </a:r>
            <a:r>
              <a:rPr lang="en-GB" altLang="en-US" sz="1100" dirty="0"/>
              <a:t>:  </a:t>
            </a:r>
          </a:p>
          <a:p>
            <a:endParaRPr lang="en-GB" altLang="en-US" sz="1100" dirty="0"/>
          </a:p>
          <a:p>
            <a:r>
              <a:rPr lang="en-GB" altLang="en-US" sz="1100" dirty="0"/>
              <a:t>DIRECTION</a:t>
            </a:r>
          </a:p>
          <a:p>
            <a:r>
              <a:rPr lang="en-GB" altLang="en-US" sz="1100" dirty="0"/>
              <a:t>COLLECTION</a:t>
            </a:r>
          </a:p>
          <a:p>
            <a:r>
              <a:rPr lang="en-GB" altLang="en-US" sz="1100" dirty="0"/>
              <a:t>PROCESS</a:t>
            </a:r>
          </a:p>
          <a:p>
            <a:r>
              <a:rPr lang="en-GB" altLang="en-US" sz="1100" dirty="0"/>
              <a:t>DISSEMINATION</a:t>
            </a:r>
          </a:p>
          <a:p>
            <a:endParaRPr lang="en-GB" altLang="en-US" sz="1100" dirty="0"/>
          </a:p>
          <a:p>
            <a:r>
              <a:rPr lang="en-GB" altLang="en-US" sz="1100" dirty="0"/>
              <a:t>Click to reveal speech bubbles x 4</a:t>
            </a:r>
          </a:p>
          <a:p>
            <a:pPr defTabSz="990752">
              <a:defRPr/>
            </a:pPr>
            <a:endParaRPr lang="en-GB" sz="1100" dirty="0">
              <a:solidFill>
                <a:schemeClr val="bg1"/>
              </a:solidFill>
            </a:endParaRPr>
          </a:p>
          <a:p>
            <a:pPr defTabSz="990752">
              <a:defRPr/>
            </a:pPr>
            <a:r>
              <a:rPr lang="en-GB" sz="1100" dirty="0">
                <a:solidFill>
                  <a:schemeClr val="bg1"/>
                </a:solidFill>
              </a:rPr>
              <a:t>Identify  Intel Requirement (IRs)</a:t>
            </a:r>
          </a:p>
          <a:p>
            <a:pPr defTabSz="990752">
              <a:defRPr/>
            </a:pPr>
            <a:r>
              <a:rPr lang="fr-FR" sz="1100" dirty="0">
                <a:solidFill>
                  <a:schemeClr val="bg1"/>
                </a:solidFill>
              </a:rPr>
              <a:t>Utilise a </a:t>
            </a:r>
            <a:r>
              <a:rPr lang="fr-FR" sz="1100" dirty="0" err="1">
                <a:solidFill>
                  <a:schemeClr val="bg1"/>
                </a:solidFill>
              </a:rPr>
              <a:t>suitable</a:t>
            </a:r>
            <a:r>
              <a:rPr lang="fr-FR" sz="1100" dirty="0">
                <a:solidFill>
                  <a:schemeClr val="bg1"/>
                </a:solidFill>
              </a:rPr>
              <a:t> Collection Asset</a:t>
            </a:r>
          </a:p>
          <a:p>
            <a:pPr defTabSz="990752">
              <a:defRPr/>
            </a:pPr>
            <a:r>
              <a:rPr lang="fr-FR" sz="1100" dirty="0" err="1">
                <a:solidFill>
                  <a:schemeClr val="bg1"/>
                </a:solidFill>
              </a:rPr>
              <a:t>Evaluate</a:t>
            </a:r>
            <a:r>
              <a:rPr lang="fr-FR" sz="1100" dirty="0">
                <a:solidFill>
                  <a:schemeClr val="bg1"/>
                </a:solidFill>
              </a:rPr>
              <a:t> and </a:t>
            </a:r>
            <a:r>
              <a:rPr lang="fr-FR" sz="1100" dirty="0" err="1">
                <a:solidFill>
                  <a:schemeClr val="bg1"/>
                </a:solidFill>
              </a:rPr>
              <a:t>Assess</a:t>
            </a:r>
            <a:r>
              <a:rPr lang="fr-FR" sz="1100" dirty="0">
                <a:solidFill>
                  <a:schemeClr val="bg1"/>
                </a:solidFill>
              </a:rPr>
              <a:t> Info/Intel </a:t>
            </a:r>
          </a:p>
          <a:p>
            <a:pPr defTabSz="990752">
              <a:defRPr/>
            </a:pPr>
            <a:r>
              <a:rPr lang="fr-FR" sz="1100" dirty="0" err="1">
                <a:solidFill>
                  <a:schemeClr val="bg1"/>
                </a:solidFill>
              </a:rPr>
              <a:t>Publish</a:t>
            </a:r>
            <a:r>
              <a:rPr lang="fr-FR" sz="1100" dirty="0">
                <a:solidFill>
                  <a:schemeClr val="bg1"/>
                </a:solidFill>
              </a:rPr>
              <a:t> the Intelligence Product</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47</a:t>
            </a:fld>
            <a:endParaRPr lang="en-GB"/>
          </a:p>
        </p:txBody>
      </p:sp>
    </p:spTree>
    <p:extLst>
      <p:ext uri="{BB962C8B-B14F-4D97-AF65-F5344CB8AC3E}">
        <p14:creationId xmlns:p14="http://schemas.microsoft.com/office/powerpoint/2010/main" val="14881982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t>QTS: </a:t>
            </a:r>
            <a:r>
              <a:rPr lang="en-GB" sz="1100" b="0" dirty="0"/>
              <a:t>What data sources can you think of?</a:t>
            </a:r>
            <a:endParaRPr lang="en-GB" sz="1100" b="0" baseline="0" dirty="0"/>
          </a:p>
          <a:p>
            <a:endParaRPr lang="en-GB" sz="1100" baseline="0" dirty="0"/>
          </a:p>
          <a:p>
            <a:r>
              <a:rPr lang="en-GB" sz="1100" b="1" baseline="0" dirty="0"/>
              <a:t>Click to reveal the list</a:t>
            </a:r>
            <a:r>
              <a:rPr lang="en-GB" sz="1100" baseline="0" dirty="0"/>
              <a:t>:</a:t>
            </a:r>
          </a:p>
          <a:p>
            <a:r>
              <a:rPr lang="en-GB" sz="1100" dirty="0"/>
              <a:t>Intelligence Requirements (IRs) can be focused on a variety of data sources, including;</a:t>
            </a:r>
          </a:p>
          <a:p>
            <a:r>
              <a:rPr lang="en-GB" sz="1100" dirty="0"/>
              <a:t>Community Intelligence.</a:t>
            </a:r>
          </a:p>
          <a:p>
            <a:r>
              <a:rPr lang="en-GB" sz="1100" dirty="0"/>
              <a:t>Open Source.</a:t>
            </a:r>
          </a:p>
          <a:p>
            <a:r>
              <a:rPr lang="en-GB" sz="1100" dirty="0"/>
              <a:t>Communications data.</a:t>
            </a:r>
          </a:p>
          <a:p>
            <a:r>
              <a:rPr lang="en-GB" sz="1100" dirty="0"/>
              <a:t>HUMINT (CHIS).</a:t>
            </a:r>
          </a:p>
          <a:p>
            <a:r>
              <a:rPr lang="en-GB" sz="1100" dirty="0"/>
              <a:t>Financial Intelligence.</a:t>
            </a:r>
          </a:p>
          <a:p>
            <a:r>
              <a:rPr lang="en-GB" sz="1100" dirty="0"/>
              <a:t>PREVENT/CHANNEL.</a:t>
            </a:r>
          </a:p>
          <a:p>
            <a:r>
              <a:rPr lang="en-GB" sz="1100" dirty="0"/>
              <a:t>Operational Coverage.</a:t>
            </a:r>
          </a:p>
          <a:p>
            <a:endParaRPr lang="en-GB" sz="1100" dirty="0"/>
          </a:p>
          <a:p>
            <a:r>
              <a:rPr lang="en-GB" sz="1100" b="1" dirty="0"/>
              <a:t>Notes</a:t>
            </a:r>
            <a:r>
              <a:rPr lang="en-GB" sz="1100" dirty="0"/>
              <a:t>:</a:t>
            </a:r>
            <a:r>
              <a:rPr lang="en-GB" sz="1100" baseline="0" dirty="0"/>
              <a:t>  </a:t>
            </a:r>
            <a:r>
              <a:rPr lang="en-GB" sz="1100" dirty="0"/>
              <a:t>A collection plan could be built (Spreadsheet) to hold the Intelligence Requirements (IRs) and the sources identified to answer them assigned the task.</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48</a:t>
            </a:fld>
            <a:endParaRPr lang="en-GB"/>
          </a:p>
        </p:txBody>
      </p:sp>
    </p:spTree>
    <p:extLst>
      <p:ext uri="{BB962C8B-B14F-4D97-AF65-F5344CB8AC3E}">
        <p14:creationId xmlns:p14="http://schemas.microsoft.com/office/powerpoint/2010/main" val="371638023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defTabSz="990752">
              <a:spcBef>
                <a:spcPct val="50000"/>
              </a:spcBef>
              <a:defRPr/>
            </a:pPr>
            <a:r>
              <a:rPr lang="en-GB" sz="1100" b="1" dirty="0">
                <a:solidFill>
                  <a:srgbClr val="002060"/>
                </a:solidFill>
              </a:rPr>
              <a:t>Potential Issues</a:t>
            </a:r>
            <a:r>
              <a:rPr lang="en-GB" sz="1100" dirty="0">
                <a:solidFill>
                  <a:srgbClr val="002060"/>
                </a:solidFill>
              </a:rPr>
              <a:t>:</a:t>
            </a:r>
            <a:endParaRPr lang="en-GB" sz="1100" kern="0" dirty="0">
              <a:solidFill>
                <a:srgbClr val="002060"/>
              </a:solidFill>
            </a:endParaRPr>
          </a:p>
          <a:p>
            <a:pPr>
              <a:spcBef>
                <a:spcPct val="50000"/>
              </a:spcBef>
            </a:pPr>
            <a:endParaRPr lang="en-GB" altLang="en-US" sz="1100" b="1" dirty="0">
              <a:solidFill>
                <a:srgbClr val="002060"/>
              </a:solidFill>
            </a:endParaRPr>
          </a:p>
          <a:p>
            <a:pPr>
              <a:spcBef>
                <a:spcPct val="50000"/>
              </a:spcBef>
            </a:pPr>
            <a:r>
              <a:rPr lang="en-GB" altLang="en-US" sz="1100" dirty="0">
                <a:solidFill>
                  <a:srgbClr val="002060"/>
                </a:solidFill>
              </a:rPr>
              <a:t>Developing and understanding the intelligence picture around emerging threats, Subjects of Interest (SOIs), managed location or Organised Crime Groups (OCGs) can be exposed to challenges such as;</a:t>
            </a:r>
          </a:p>
          <a:p>
            <a:pPr>
              <a:spcBef>
                <a:spcPct val="50000"/>
              </a:spcBef>
            </a:pPr>
            <a:endParaRPr lang="en-GB" altLang="en-US" sz="1100" b="1" dirty="0">
              <a:solidFill>
                <a:srgbClr val="002060"/>
              </a:solidFill>
            </a:endParaRPr>
          </a:p>
          <a:p>
            <a:pPr marL="371532" indent="-371532">
              <a:spcBef>
                <a:spcPct val="50000"/>
              </a:spcBef>
              <a:buFont typeface="Arial" panose="020B0604020202020204" pitchFamily="34" charset="0"/>
              <a:buChar char="•"/>
            </a:pPr>
            <a:r>
              <a:rPr lang="en-GB" altLang="en-US" sz="1100" dirty="0">
                <a:solidFill>
                  <a:srgbClr val="002060"/>
                </a:solidFill>
              </a:rPr>
              <a:t>Limited CT awareness not identifying CT relevant information.</a:t>
            </a:r>
          </a:p>
          <a:p>
            <a:pPr marL="371532" indent="-371532">
              <a:spcBef>
                <a:spcPct val="50000"/>
              </a:spcBef>
              <a:buFont typeface="Arial" panose="020B0604020202020204" pitchFamily="34" charset="0"/>
              <a:buChar char="•"/>
            </a:pPr>
            <a:r>
              <a:rPr lang="en-GB" altLang="en-US" sz="1100" dirty="0">
                <a:solidFill>
                  <a:srgbClr val="002060"/>
                </a:solidFill>
              </a:rPr>
              <a:t>Remoteness (Solo Working) likely to reduce Officer Briefing opportunities.</a:t>
            </a:r>
          </a:p>
          <a:p>
            <a:pPr marL="371532" indent="-371532">
              <a:spcBef>
                <a:spcPct val="50000"/>
              </a:spcBef>
              <a:buFont typeface="Arial" panose="020B0604020202020204" pitchFamily="34" charset="0"/>
              <a:buChar char="•"/>
            </a:pPr>
            <a:r>
              <a:rPr lang="en-GB" altLang="en-US" sz="1100" dirty="0">
                <a:solidFill>
                  <a:srgbClr val="002060"/>
                </a:solidFill>
              </a:rPr>
              <a:t>Lack of suitable briefing material to aid the collection and reporting effort.</a:t>
            </a:r>
          </a:p>
          <a:p>
            <a:pPr marL="371532" indent="-371532">
              <a:spcBef>
                <a:spcPct val="50000"/>
              </a:spcBef>
              <a:buFont typeface="Arial" panose="020B0604020202020204" pitchFamily="34" charset="0"/>
              <a:buChar char="•"/>
            </a:pPr>
            <a:endParaRPr lang="en-GB" altLang="en-US" sz="1100" dirty="0">
              <a:solidFill>
                <a:srgbClr val="002060"/>
              </a:solidFill>
            </a:endParaRPr>
          </a:p>
          <a:p>
            <a:pPr>
              <a:spcBef>
                <a:spcPct val="50000"/>
              </a:spcBef>
            </a:pPr>
            <a:r>
              <a:rPr lang="en-GB" altLang="en-US" sz="1100" b="1" dirty="0">
                <a:solidFill>
                  <a:srgbClr val="002060"/>
                </a:solidFill>
              </a:rPr>
              <a:t>“Community support is essential if the danger is to be reduced.   Communities defeat terrorism, and public information and action, including being vigilant, saves lives,”    </a:t>
            </a:r>
            <a:r>
              <a:rPr lang="en-GB" altLang="en-US" sz="1100" b="1" dirty="0" err="1">
                <a:solidFill>
                  <a:srgbClr val="002060"/>
                </a:solidFill>
              </a:rPr>
              <a:t>MetPol</a:t>
            </a:r>
            <a:r>
              <a:rPr lang="en-GB" altLang="en-US" sz="1100" b="1" dirty="0">
                <a:solidFill>
                  <a:srgbClr val="002060"/>
                </a:solidFill>
              </a:rPr>
              <a:t> Assistant Commissioner Neil </a:t>
            </a:r>
            <a:r>
              <a:rPr lang="en-GB" altLang="en-US" sz="1100" b="1" dirty="0" err="1">
                <a:solidFill>
                  <a:srgbClr val="002060"/>
                </a:solidFill>
              </a:rPr>
              <a:t>Basu</a:t>
            </a:r>
            <a:r>
              <a:rPr lang="en-GB" altLang="en-US" sz="1100" b="1" dirty="0">
                <a:solidFill>
                  <a:srgbClr val="002060"/>
                </a:solidFill>
              </a:rPr>
              <a:t> </a:t>
            </a:r>
          </a:p>
          <a:p>
            <a:pPr marL="371532" indent="-371532">
              <a:spcBef>
                <a:spcPct val="50000"/>
              </a:spcBef>
              <a:buFont typeface="Arial" panose="020B0604020202020204" pitchFamily="34" charset="0"/>
              <a:buChar char="•"/>
            </a:pPr>
            <a:endParaRPr lang="en-GB" altLang="en-US" sz="1100" dirty="0">
              <a:solidFill>
                <a:srgbClr val="002060"/>
              </a:solidFill>
            </a:endParaRPr>
          </a:p>
          <a:p>
            <a:pPr marL="371532" indent="-371532">
              <a:spcBef>
                <a:spcPct val="50000"/>
              </a:spcBef>
              <a:buFont typeface="Arial" panose="020B0604020202020204" pitchFamily="34" charset="0"/>
              <a:buChar char="•"/>
            </a:pPr>
            <a:r>
              <a:rPr lang="en-GB" altLang="en-US" sz="1100" dirty="0">
                <a:solidFill>
                  <a:srgbClr val="002060"/>
                </a:solidFill>
              </a:rPr>
              <a:t>Lack of clear direction can make the Intelligence cycle less effective.</a:t>
            </a:r>
          </a:p>
          <a:p>
            <a:pPr marL="371532" indent="-371532">
              <a:spcBef>
                <a:spcPct val="50000"/>
              </a:spcBef>
              <a:buFont typeface="Arial" panose="020B0604020202020204" pitchFamily="34" charset="0"/>
              <a:buChar char="•"/>
            </a:pPr>
            <a:r>
              <a:rPr lang="en-GB" altLang="en-US" sz="1100" dirty="0">
                <a:solidFill>
                  <a:srgbClr val="002060"/>
                </a:solidFill>
              </a:rPr>
              <a:t>Silo working likely to increase duplication of effort and missed opportunities to corroborate information.</a:t>
            </a:r>
          </a:p>
          <a:p>
            <a:pPr marL="371532" indent="-371532">
              <a:spcBef>
                <a:spcPct val="50000"/>
              </a:spcBef>
              <a:buFont typeface="Arial" panose="020B0604020202020204" pitchFamily="34" charset="0"/>
              <a:buChar char="•"/>
            </a:pPr>
            <a:r>
              <a:rPr lang="en-GB" altLang="en-US" sz="1100" dirty="0">
                <a:solidFill>
                  <a:srgbClr val="002060"/>
                </a:solidFill>
              </a:rPr>
              <a:t>A more ‘joined up’ approach required with clear direction and common Priority Intelligence Requirements identified and agreed.</a:t>
            </a:r>
          </a:p>
          <a:p>
            <a:endParaRPr lang="en-GB" altLang="en-US" sz="1100" dirty="0"/>
          </a:p>
          <a:p>
            <a:r>
              <a:rPr lang="en-GB" sz="1100" b="1" dirty="0" err="1"/>
              <a:t>MetPol</a:t>
            </a:r>
            <a:r>
              <a:rPr lang="en-GB" sz="1100" b="1" dirty="0"/>
              <a:t> Assistant Commissioner Neil </a:t>
            </a:r>
            <a:r>
              <a:rPr lang="en-GB" sz="1100" b="1" dirty="0" err="1"/>
              <a:t>Basu</a:t>
            </a:r>
            <a:r>
              <a:rPr lang="en-GB" sz="1100" b="1" dirty="0"/>
              <a:t> said the scale of the challenge meant that officers needed the public’s help to stop future attacks. 5 Feb 20</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49</a:t>
            </a:fld>
            <a:endParaRPr lang="en-GB"/>
          </a:p>
        </p:txBody>
      </p:sp>
    </p:spTree>
    <p:extLst>
      <p:ext uri="{BB962C8B-B14F-4D97-AF65-F5344CB8AC3E}">
        <p14:creationId xmlns:p14="http://schemas.microsoft.com/office/powerpoint/2010/main" val="90099502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a:spcBef>
                <a:spcPct val="50000"/>
              </a:spcBef>
            </a:pPr>
            <a:r>
              <a:rPr lang="en-GB" altLang="en-US" sz="1100" b="1" dirty="0">
                <a:solidFill>
                  <a:srgbClr val="002060"/>
                </a:solidFill>
              </a:rPr>
              <a:t>Every Police Officer and Staff member is encouraged to be alert to the threat and risk posed by potential acts of Terrorism..</a:t>
            </a:r>
          </a:p>
          <a:p>
            <a:endParaRPr lang="en-GB" altLang="en-US" sz="1100" dirty="0"/>
          </a:p>
          <a:p>
            <a:r>
              <a:rPr lang="en-GB" sz="1100" dirty="0"/>
              <a:t>https://act.campaign.gov.uk/</a:t>
            </a:r>
          </a:p>
          <a:p>
            <a:endParaRPr lang="en-GB" sz="1100" dirty="0"/>
          </a:p>
          <a:p>
            <a:r>
              <a:rPr lang="en-GB" sz="1100" b="1" baseline="0" dirty="0"/>
              <a:t>Prevention is better than the cure!!</a:t>
            </a:r>
            <a:endParaRPr lang="en-GB" sz="1100" b="1" dirty="0"/>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50</a:t>
            </a:fld>
            <a:endParaRPr lang="en-GB"/>
          </a:p>
        </p:txBody>
      </p:sp>
    </p:spTree>
    <p:extLst>
      <p:ext uri="{BB962C8B-B14F-4D97-AF65-F5344CB8AC3E}">
        <p14:creationId xmlns:p14="http://schemas.microsoft.com/office/powerpoint/2010/main" val="215489738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dirty="0"/>
              <a:t>The purpose of the IMS (Intelligence Management System) is to receive and store information, to inform patrol strategies, hotspots, offending behaviour, criminal links and associations, it informs an intelligence picture, ensuring that your NPU provides a safe and effectively patrolled environment for its communities</a:t>
            </a:r>
          </a:p>
          <a:p>
            <a:endParaRPr lang="en-GB" sz="1100" dirty="0"/>
          </a:p>
          <a:p>
            <a:r>
              <a:rPr lang="en-GB" sz="1100" dirty="0"/>
              <a:t>As well as informing current and potential future situations IMS provides an intelligence storage area that is easily interrogated and capable of retrieval at any given point</a:t>
            </a:r>
          </a:p>
          <a:p>
            <a:endParaRPr lang="en-GB" sz="1100" dirty="0"/>
          </a:p>
          <a:p>
            <a:r>
              <a:rPr lang="en-GB" sz="1100" dirty="0"/>
              <a:t>Information that you submit goes into a IMS queue to be reviewed. </a:t>
            </a:r>
            <a:r>
              <a:rPr lang="en-GB" sz="1100" dirty="0">
                <a:solidFill>
                  <a:srgbClr val="002060"/>
                </a:solidFill>
              </a:rPr>
              <a:t>(</a:t>
            </a:r>
            <a:r>
              <a:rPr lang="en-GB" sz="1100" b="1" dirty="0">
                <a:solidFill>
                  <a:srgbClr val="002060"/>
                </a:solidFill>
              </a:rPr>
              <a:t>C7 – CTU). </a:t>
            </a:r>
            <a:r>
              <a:rPr lang="en-GB" sz="1100" dirty="0"/>
              <a:t>It is then assessed and graded by Intelligence. On occasion (as in the case of an ongoing operation) this assessment is done by a dedicated intelligence professional.</a:t>
            </a:r>
          </a:p>
          <a:p>
            <a:endParaRPr lang="en-GB" sz="1100" dirty="0"/>
          </a:p>
          <a:p>
            <a:r>
              <a:rPr lang="en-GB" sz="1100" dirty="0"/>
              <a:t>Not all intelligence is developed at this stage, and the decision to develop immediately is based on whether there is anything time critical, high risk, or the opportunity to intervene.  Other intelligence is researched at a later time, and sometimes is used to corroborate other intelligence sources.  </a:t>
            </a:r>
          </a:p>
          <a:p>
            <a:pPr>
              <a:spcBef>
                <a:spcPct val="50000"/>
              </a:spcBef>
            </a:pPr>
            <a:endParaRPr lang="en-GB" altLang="en-US" sz="1100" dirty="0">
              <a:solidFill>
                <a:srgbClr val="002060"/>
              </a:solidFill>
            </a:endParaRPr>
          </a:p>
          <a:p>
            <a:r>
              <a:rPr lang="en-GB" altLang="en-US" sz="1100" dirty="0"/>
              <a:t>Information/Intel of CT or </a:t>
            </a:r>
            <a:r>
              <a:rPr lang="en-GB" altLang="en-US" sz="1100" b="1" dirty="0"/>
              <a:t>National</a:t>
            </a:r>
            <a:r>
              <a:rPr lang="en-GB" altLang="en-US" sz="1100" b="1" baseline="0" dirty="0"/>
              <a:t> Security </a:t>
            </a:r>
            <a:r>
              <a:rPr lang="en-GB" altLang="en-US" sz="1100" dirty="0"/>
              <a:t>relevance could be channelled via IMS on the C7</a:t>
            </a:r>
            <a:r>
              <a:rPr lang="en-GB" altLang="en-US" sz="1100" baseline="0" dirty="0"/>
              <a:t> Queue or potentially via the Force Confidential Unit.</a:t>
            </a:r>
          </a:p>
          <a:p>
            <a:br>
              <a:rPr lang="en-GB" sz="1100" baseline="0" dirty="0"/>
            </a:br>
            <a:endParaRPr lang="en-GB" sz="1100" baseline="0" dirty="0"/>
          </a:p>
          <a:p>
            <a:r>
              <a:rPr lang="en-GB" sz="1100" b="1" dirty="0"/>
              <a:t>Furtherance of a Legitimate Aim - National Security</a:t>
            </a:r>
          </a:p>
          <a:p>
            <a:r>
              <a:rPr lang="en-GB" sz="1100" dirty="0"/>
              <a:t>Legitimate aims that may be pursued by CTP when interfering with an individual’s Article 8 rights include action:</a:t>
            </a:r>
          </a:p>
          <a:p>
            <a:endParaRPr lang="en-GB" sz="1100" dirty="0"/>
          </a:p>
          <a:p>
            <a:r>
              <a:rPr lang="en-GB" sz="1100" dirty="0"/>
              <a:t>a)  for the prevention of disorder or crime;</a:t>
            </a:r>
          </a:p>
          <a:p>
            <a:r>
              <a:rPr lang="en-GB" sz="1100" dirty="0"/>
              <a:t>b)  in the interests of </a:t>
            </a:r>
            <a:r>
              <a:rPr lang="en-GB" sz="1100" b="1" dirty="0"/>
              <a:t>National Security</a:t>
            </a:r>
            <a:r>
              <a:rPr lang="en-GB" sz="1100" dirty="0"/>
              <a:t>;</a:t>
            </a:r>
          </a:p>
          <a:p>
            <a:r>
              <a:rPr lang="en-GB" sz="1100" dirty="0"/>
              <a:t>d)  in the interests of the economic well-being of the country;</a:t>
            </a:r>
          </a:p>
          <a:p>
            <a:r>
              <a:rPr lang="en-GB" sz="1100" dirty="0"/>
              <a:t>e)  for the protection of health or morals; or</a:t>
            </a:r>
          </a:p>
          <a:p>
            <a:r>
              <a:rPr lang="en-GB" sz="1100" dirty="0"/>
              <a:t>f)  for the protection of the rights and freedoms of others.</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51</a:t>
            </a:fld>
            <a:endParaRPr lang="en-GB"/>
          </a:p>
        </p:txBody>
      </p:sp>
    </p:spTree>
    <p:extLst>
      <p:ext uri="{BB962C8B-B14F-4D97-AF65-F5344CB8AC3E}">
        <p14:creationId xmlns:p14="http://schemas.microsoft.com/office/powerpoint/2010/main" val="7671499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lvl="1">
              <a:spcBef>
                <a:spcPts val="650"/>
              </a:spcBef>
              <a:spcAft>
                <a:spcPts val="650"/>
              </a:spcAft>
            </a:pPr>
            <a:r>
              <a:rPr lang="en-GB" sz="1100" dirty="0"/>
              <a:t>The following policy outline relating to national security as a legitimate aim is provided on a non-exhaustive basis. Where practitioners consider that they may be acting to safeguard national security but in a way that falls outside of the description, they should seek specific legal advice.</a:t>
            </a:r>
          </a:p>
          <a:p>
            <a:pPr marL="0" lvl="1">
              <a:spcBef>
                <a:spcPts val="650"/>
              </a:spcBef>
              <a:spcAft>
                <a:spcPts val="650"/>
              </a:spcAft>
            </a:pPr>
            <a:endParaRPr lang="en-GB" sz="1100" dirty="0"/>
          </a:p>
          <a:p>
            <a:pPr marL="0" lvl="1">
              <a:spcBef>
                <a:spcPts val="650"/>
              </a:spcBef>
              <a:spcAft>
                <a:spcPts val="650"/>
              </a:spcAft>
            </a:pPr>
            <a:r>
              <a:rPr lang="en-GB" sz="1100" dirty="0"/>
              <a:t>Whilst threats to national security evolve and develop over time, its key tenets can be more readily identified. In the context of safeguarding national security, as a legitimate aim being pursued by CTP through the use of NSIM, this includes acting to promote and protect:</a:t>
            </a:r>
          </a:p>
          <a:p>
            <a:pPr marL="0" lvl="1">
              <a:spcBef>
                <a:spcPts val="650"/>
              </a:spcBef>
              <a:spcAft>
                <a:spcPts val="650"/>
              </a:spcAft>
            </a:pPr>
            <a:endParaRPr lang="en-GB" sz="1100" dirty="0"/>
          </a:p>
          <a:p>
            <a:pPr marL="0" lvl="1">
              <a:spcBef>
                <a:spcPts val="650"/>
              </a:spcBef>
              <a:spcAft>
                <a:spcPts val="650"/>
              </a:spcAft>
            </a:pPr>
            <a:r>
              <a:rPr lang="en-GB" sz="1100" b="1" dirty="0"/>
              <a:t>The UK system of government </a:t>
            </a:r>
            <a:r>
              <a:rPr lang="en-GB" sz="1100" dirty="0"/>
              <a:t>– including protecting it from espionage, terrorism, sabotage, hostile activity by foreign states and activities intended to overthrow or undermine the system of parliamentary democracy by political, industrial or violent means.</a:t>
            </a:r>
          </a:p>
          <a:p>
            <a:pPr marL="0" lvl="1">
              <a:spcBef>
                <a:spcPts val="650"/>
              </a:spcBef>
              <a:spcAft>
                <a:spcPts val="650"/>
              </a:spcAft>
            </a:pPr>
            <a:endParaRPr lang="en-GB" sz="1100" b="1" dirty="0"/>
          </a:p>
          <a:p>
            <a:pPr marL="0" lvl="1">
              <a:spcBef>
                <a:spcPts val="650"/>
              </a:spcBef>
              <a:spcAft>
                <a:spcPts val="650"/>
              </a:spcAft>
            </a:pPr>
            <a:r>
              <a:rPr lang="en-GB" sz="1100" b="1" dirty="0"/>
              <a:t>People, their rights and freedoms </a:t>
            </a:r>
            <a:r>
              <a:rPr lang="en-GB" sz="1100" dirty="0"/>
              <a:t>– including taking such steps as are necessary for the protection of life and property, upholding human rights and the prevention, detection and prosecution of criminal activity as well as countering those who, through their actions, pose a risk to the UK and its way of life.</a:t>
            </a:r>
          </a:p>
          <a:p>
            <a:pPr marL="0" lvl="1">
              <a:spcBef>
                <a:spcPts val="650"/>
              </a:spcBef>
              <a:spcAft>
                <a:spcPts val="650"/>
              </a:spcAft>
            </a:pPr>
            <a:endParaRPr lang="en-GB" sz="1100" b="1" dirty="0"/>
          </a:p>
          <a:p>
            <a:pPr marL="0" lvl="1">
              <a:spcBef>
                <a:spcPts val="650"/>
              </a:spcBef>
              <a:spcAft>
                <a:spcPts val="650"/>
              </a:spcAft>
            </a:pPr>
            <a:r>
              <a:rPr lang="en-GB" sz="1100" b="1" dirty="0"/>
              <a:t>Economic wellbeing </a:t>
            </a:r>
            <a:r>
              <a:rPr lang="en-GB" sz="1100" dirty="0"/>
              <a:t>– including action to protect the economy and economic activity from threats such as espionage and hostile state activity as well as ensuring the effectiveness of the markets, industries and supply chains on which the UK depends.</a:t>
            </a:r>
          </a:p>
          <a:p>
            <a:pPr marL="0" lvl="1">
              <a:spcBef>
                <a:spcPts val="650"/>
              </a:spcBef>
              <a:spcAft>
                <a:spcPts val="650"/>
              </a:spcAft>
            </a:pPr>
            <a:endParaRPr lang="en-GB" sz="1100" dirty="0"/>
          </a:p>
          <a:p>
            <a:pPr marL="0" lvl="1">
              <a:spcBef>
                <a:spcPts val="650"/>
              </a:spcBef>
              <a:spcAft>
                <a:spcPts val="650"/>
              </a:spcAft>
            </a:pPr>
            <a:r>
              <a:rPr lang="en-GB" sz="1100" b="1" dirty="0"/>
              <a:t>Infrastructure and assets </a:t>
            </a:r>
            <a:r>
              <a:rPr lang="en-GB" sz="1100" dirty="0"/>
              <a:t>– including the protection and exploitation of both physical and non-physical assets and information as well as facilitating the defence and security of the UK and its critical national infrastructure.</a:t>
            </a:r>
          </a:p>
          <a:p>
            <a:pPr marL="0" lvl="1">
              <a:spcBef>
                <a:spcPts val="650"/>
              </a:spcBef>
              <a:spcAft>
                <a:spcPts val="650"/>
              </a:spcAft>
            </a:pPr>
            <a:endParaRPr lang="en-GB" sz="1100" dirty="0"/>
          </a:p>
          <a:p>
            <a:pPr marL="0" lvl="1">
              <a:spcBef>
                <a:spcPts val="650"/>
              </a:spcBef>
              <a:spcAft>
                <a:spcPts val="650"/>
              </a:spcAft>
            </a:pPr>
            <a:r>
              <a:rPr lang="en-GB" sz="1100" b="1" dirty="0"/>
              <a:t>International co-operation, defence and security capabilities </a:t>
            </a:r>
            <a:r>
              <a:rPr lang="en-GB" sz="1100" dirty="0"/>
              <a:t>– including the mutual sharing of information and working with partners and allies. This includes occasions where unilateral action or wider reciprocal co-operation between the UK and others is capable of promoting the UK’s law enforcement, defence, foreign policy and/or security objectives. </a:t>
            </a:r>
          </a:p>
        </p:txBody>
      </p:sp>
      <p:sp>
        <p:nvSpPr>
          <p:cNvPr id="4" name="Slide Number Placeholder 3"/>
          <p:cNvSpPr>
            <a:spLocks noGrp="1"/>
          </p:cNvSpPr>
          <p:nvPr>
            <p:ph type="sldNum" sz="quarter" idx="5"/>
          </p:nvPr>
        </p:nvSpPr>
        <p:spPr/>
        <p:txBody>
          <a:bodyPr/>
          <a:lstStyle/>
          <a:p>
            <a:fld id="{4DDD74B0-6C33-40BC-A342-495A2C0BE41F}" type="slidenum">
              <a:rPr lang="en-GB" smtClean="0"/>
              <a:t>52</a:t>
            </a:fld>
            <a:endParaRPr lang="en-GB"/>
          </a:p>
        </p:txBody>
      </p:sp>
    </p:spTree>
    <p:extLst>
      <p:ext uri="{BB962C8B-B14F-4D97-AF65-F5344CB8AC3E}">
        <p14:creationId xmlns:p14="http://schemas.microsoft.com/office/powerpoint/2010/main" val="25208925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GB" sz="1100" b="1" dirty="0">
                <a:solidFill>
                  <a:srgbClr val="FF0000"/>
                </a:solidFill>
                <a:effectLst/>
                <a:latin typeface="+mn-lt"/>
                <a:ea typeface="Times New Roman" panose="02020603050405020304" pitchFamily="18" charset="0"/>
              </a:rPr>
              <a:t>QTS.</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Q. How do you think CT-Policing use information and intelligence you gather?</a:t>
            </a:r>
            <a:endParaRPr lang="en-GB" sz="1100" dirty="0">
              <a:effectLst/>
              <a:latin typeface="+mn-lt"/>
              <a:ea typeface="Times New Roman" panose="02020603050405020304" pitchFamily="18" charset="0"/>
            </a:endParaRPr>
          </a:p>
          <a:p>
            <a:pPr>
              <a:lnSpc>
                <a:spcPct val="80000"/>
              </a:lnSpc>
            </a:pPr>
            <a:endParaRPr lang="en-GB" altLang="en-US" sz="1100" dirty="0">
              <a:latin typeface="+mn-lt"/>
            </a:endParaRPr>
          </a:p>
          <a:p>
            <a:pPr>
              <a:lnSpc>
                <a:spcPct val="80000"/>
              </a:lnSpc>
            </a:pPr>
            <a:r>
              <a:rPr lang="en-GB" altLang="en-US" sz="1100" dirty="0">
                <a:latin typeface="+mn-lt"/>
              </a:rPr>
              <a:t>A report that may come into the Fixed Intelligence Management Unit (FIMU) could have originated</a:t>
            </a:r>
            <a:r>
              <a:rPr lang="en-GB" altLang="en-US" sz="1100" baseline="0" dirty="0">
                <a:latin typeface="+mn-lt"/>
              </a:rPr>
              <a:t> from any Officer.  </a:t>
            </a:r>
            <a:endParaRPr lang="en-GB" altLang="en-US" sz="1100" dirty="0">
              <a:latin typeface="+mn-lt"/>
            </a:endParaRPr>
          </a:p>
          <a:p>
            <a:endParaRPr lang="en-GB" sz="1100" dirty="0">
              <a:latin typeface="+mn-lt"/>
            </a:endParaRPr>
          </a:p>
          <a:p>
            <a:r>
              <a:rPr lang="en-GB" sz="1100" dirty="0">
                <a:latin typeface="+mn-lt"/>
              </a:rPr>
              <a:t>That report would have been created on receipt of information volunteered</a:t>
            </a:r>
            <a:r>
              <a:rPr lang="en-GB" sz="1100" baseline="0" dirty="0">
                <a:latin typeface="+mn-lt"/>
              </a:rPr>
              <a:t> by a member of the public or other source.  A report was created using IMS and received by Force Intel.  On checking relevance and threat and risk, the content was deemed to be of interest to CT Policing and so was transferred to the CT Queue for the attention of the CTP FIMU.  The Force Confidential Unit might also play a part in ensuring material of CTP and National Security concern reaches the Counter Terrorism Unit. </a:t>
            </a:r>
            <a:endParaRPr lang="en-GB" sz="1100" dirty="0">
              <a:latin typeface="+mn-lt"/>
            </a:endParaRP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53</a:t>
            </a:fld>
            <a:endParaRPr lang="en-GB"/>
          </a:p>
        </p:txBody>
      </p:sp>
    </p:spTree>
    <p:extLst>
      <p:ext uri="{BB962C8B-B14F-4D97-AF65-F5344CB8AC3E}">
        <p14:creationId xmlns:p14="http://schemas.microsoft.com/office/powerpoint/2010/main" val="199131354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FF0000"/>
                </a:solidFill>
                <a:effectLst/>
                <a:latin typeface="+mn-lt"/>
                <a:ea typeface="Times New Roman" panose="02020603050405020304" pitchFamily="18" charset="0"/>
              </a:rPr>
              <a:t>Group Activity 5 - Board Blast</a:t>
            </a:r>
            <a:endParaRPr lang="en-GB" sz="1100" dirty="0">
              <a:effectLst/>
              <a:latin typeface="+mn-lt"/>
              <a:ea typeface="Times New Roman" panose="02020603050405020304" pitchFamily="18" charset="0"/>
            </a:endParaRPr>
          </a:p>
          <a:p>
            <a:r>
              <a:rPr lang="en-GB" sz="1100" dirty="0">
                <a:effectLst/>
                <a:latin typeface="+mn-lt"/>
                <a:ea typeface="Times New Roman" panose="02020603050405020304" pitchFamily="18" charset="0"/>
              </a:rPr>
              <a:t>Students to come up to the board and write what actions they would take when they first respond to a CT incident.</a:t>
            </a: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Students to write on board actions they would take when responding to a CT incident. Actions will be varied but will be based on normal investigations such as: </a:t>
            </a: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Golden Hour, METHANE, Cordons, Safe distances, First Aid, SEE – TELL – ACT</a:t>
            </a: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Trainer to debrief by using next slide, putting images on the board and discussing each one. The last Image it must be pointed out this is for Public advise only and Officers must: See | Tell | Act.</a:t>
            </a:r>
          </a:p>
          <a:p>
            <a:r>
              <a:rPr lang="en-GB" sz="1100" dirty="0">
                <a:effectLst/>
                <a:latin typeface="+mn-lt"/>
                <a:ea typeface="Times New Roman" panose="02020603050405020304" pitchFamily="18" charset="0"/>
              </a:rPr>
              <a:t> </a:t>
            </a:r>
            <a:endParaRPr lang="en-GB" sz="1100" dirty="0">
              <a:latin typeface="+mn-l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DDD74B0-6C33-40BC-A342-495A2C0BE41F}" type="slidenum">
              <a:rPr lang="en-GB" smtClean="0"/>
              <a:t>54</a:t>
            </a:fld>
            <a:endParaRPr lang="en-GB"/>
          </a:p>
        </p:txBody>
      </p:sp>
    </p:spTree>
    <p:extLst>
      <p:ext uri="{BB962C8B-B14F-4D97-AF65-F5344CB8AC3E}">
        <p14:creationId xmlns:p14="http://schemas.microsoft.com/office/powerpoint/2010/main" val="255942769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b="1" dirty="0"/>
              <a:t>Click 1 – GOLDEN HOUR</a:t>
            </a:r>
            <a:br>
              <a:rPr lang="en-GB" altLang="en-US" sz="1100" b="1" dirty="0"/>
            </a:br>
            <a:r>
              <a:rPr lang="en-GB" altLang="en-US" sz="1100" dirty="0"/>
              <a:t>It can not be underestimated how important the actions of our first responders are at all incidents. There is a principal of ‘the Golden Hour’ when investigating Serious Crime including Terrorism.</a:t>
            </a:r>
          </a:p>
          <a:p>
            <a:pPr>
              <a:defRPr/>
            </a:pPr>
            <a:r>
              <a:rPr lang="en-GB" altLang="en-US" sz="1100" dirty="0"/>
              <a:t>Actions taken early in an investigation have the potential to be extremely beneficial to an investigation. Likewise things that are missed or not followed through have the potential to be detrimental.</a:t>
            </a:r>
            <a:br>
              <a:rPr lang="en-GB" altLang="en-US" sz="1100" dirty="0"/>
            </a:br>
            <a:br>
              <a:rPr lang="en-GB" altLang="en-US" sz="1100" dirty="0"/>
            </a:br>
            <a:r>
              <a:rPr lang="en-GB" altLang="en-US" sz="1100" b="1" dirty="0"/>
              <a:t>Click 2 – METHANE – RECAP</a:t>
            </a:r>
            <a:br>
              <a:rPr lang="en-GB" altLang="en-US" sz="1100" b="1" dirty="0"/>
            </a:br>
            <a:r>
              <a:rPr lang="en-GB" altLang="en-US" sz="1100" b="1" dirty="0"/>
              <a:t>M</a:t>
            </a:r>
            <a:r>
              <a:rPr lang="en-GB" altLang="en-US" sz="1100" dirty="0"/>
              <a:t>ajor Incident</a:t>
            </a:r>
            <a:br>
              <a:rPr lang="en-GB" altLang="en-US" sz="1100" b="1" dirty="0"/>
            </a:br>
            <a:r>
              <a:rPr lang="en-GB" altLang="en-US" sz="1100" b="1" dirty="0"/>
              <a:t>E</a:t>
            </a:r>
            <a:r>
              <a:rPr lang="en-GB" altLang="en-US" sz="1100" dirty="0"/>
              <a:t>xact Location</a:t>
            </a:r>
            <a:br>
              <a:rPr lang="en-GB" altLang="en-US" sz="1100" b="1" dirty="0"/>
            </a:br>
            <a:r>
              <a:rPr lang="en-GB" altLang="en-US" sz="1100" b="1" dirty="0"/>
              <a:t>T</a:t>
            </a:r>
            <a:r>
              <a:rPr lang="en-GB" altLang="en-US" sz="1100" dirty="0"/>
              <a:t>ype of Incident</a:t>
            </a:r>
            <a:br>
              <a:rPr lang="en-GB" altLang="en-US" sz="1100" b="1" dirty="0"/>
            </a:br>
            <a:r>
              <a:rPr lang="en-GB" altLang="en-US" sz="1100" b="1" dirty="0"/>
              <a:t>H</a:t>
            </a:r>
            <a:r>
              <a:rPr lang="en-GB" altLang="en-US" sz="1100" dirty="0"/>
              <a:t>azards</a:t>
            </a:r>
            <a:br>
              <a:rPr lang="en-GB" altLang="en-US" sz="1100" b="1" dirty="0"/>
            </a:br>
            <a:r>
              <a:rPr lang="en-GB" altLang="en-US" sz="1100" b="1" dirty="0"/>
              <a:t>A</a:t>
            </a:r>
            <a:r>
              <a:rPr lang="en-GB" altLang="en-US" sz="1100" dirty="0"/>
              <a:t>ccess</a:t>
            </a:r>
            <a:br>
              <a:rPr lang="en-GB" altLang="en-US" sz="1100" b="1" dirty="0"/>
            </a:br>
            <a:r>
              <a:rPr lang="en-GB" altLang="en-US" sz="1100" b="1" dirty="0"/>
              <a:t>N</a:t>
            </a:r>
            <a:r>
              <a:rPr lang="en-GB" altLang="en-US" sz="1100" dirty="0"/>
              <a:t>umber, type, severity of casualties</a:t>
            </a:r>
            <a:br>
              <a:rPr lang="en-GB" altLang="en-US" sz="1100" b="1" dirty="0"/>
            </a:br>
            <a:r>
              <a:rPr lang="en-GB" altLang="en-US" sz="1100" b="1" dirty="0"/>
              <a:t>E</a:t>
            </a:r>
            <a:r>
              <a:rPr lang="en-GB" altLang="en-US" sz="1100" dirty="0"/>
              <a:t>mergency Services required</a:t>
            </a:r>
            <a:br>
              <a:rPr lang="en-GB" altLang="en-US" sz="1100" b="1" dirty="0"/>
            </a:br>
            <a:br>
              <a:rPr lang="en-GB" altLang="en-US" sz="1100" b="1" dirty="0"/>
            </a:br>
            <a:r>
              <a:rPr lang="en-GB" altLang="en-US" sz="1100" b="1" dirty="0"/>
              <a:t>Click 3 – CORDONS</a:t>
            </a:r>
            <a:br>
              <a:rPr lang="en-GB" altLang="en-US" sz="1100" b="1" dirty="0"/>
            </a:br>
            <a:r>
              <a:rPr lang="en-GB" sz="1100" dirty="0"/>
              <a:t>On arrival at an incident it might be considered necessary to put into place a cordon, these can be for a variety of reasons:</a:t>
            </a:r>
          </a:p>
          <a:p>
            <a:pPr lvl="1">
              <a:defRPr/>
            </a:pPr>
            <a:r>
              <a:rPr lang="en-GB" sz="1100" dirty="0"/>
              <a:t>Scene preservation</a:t>
            </a:r>
          </a:p>
          <a:p>
            <a:pPr lvl="1">
              <a:defRPr/>
            </a:pPr>
            <a:r>
              <a:rPr lang="en-GB" sz="1100" dirty="0"/>
              <a:t>Preservation of evidence</a:t>
            </a:r>
          </a:p>
          <a:p>
            <a:pPr lvl="1">
              <a:defRPr/>
            </a:pPr>
            <a:r>
              <a:rPr lang="en-GB" sz="1100" dirty="0"/>
              <a:t>Public safety</a:t>
            </a:r>
          </a:p>
          <a:p>
            <a:pPr lvl="1">
              <a:defRPr/>
            </a:pPr>
            <a:r>
              <a:rPr lang="en-GB" sz="1100" dirty="0"/>
              <a:t>Ensure privacy (i.e. casualties)</a:t>
            </a:r>
          </a:p>
          <a:p>
            <a:pPr marL="495376" lvl="1">
              <a:defRPr/>
            </a:pPr>
            <a:r>
              <a:rPr lang="en-GB" sz="1100" dirty="0"/>
              <a:t>Consider powers and necessity.</a:t>
            </a:r>
          </a:p>
          <a:p>
            <a:pPr marL="495376" lvl="1">
              <a:defRPr/>
            </a:pPr>
            <a:endParaRPr lang="en-GB" sz="1100" dirty="0"/>
          </a:p>
          <a:p>
            <a:pPr defTabSz="990752">
              <a:defRPr/>
            </a:pPr>
            <a:r>
              <a:rPr lang="en-GB" altLang="en-US" sz="1100" dirty="0"/>
              <a:t>For the purposes of a terrorist investigation a cordon may be placed and authorised… See the below Sections from the </a:t>
            </a:r>
            <a:r>
              <a:rPr lang="en-GB" altLang="en-US" sz="1100" b="1" dirty="0"/>
              <a:t>Terrorism Act 2000</a:t>
            </a:r>
          </a:p>
          <a:p>
            <a:r>
              <a:rPr lang="en-GB" altLang="en-US" sz="1100" b="1" dirty="0"/>
              <a:t>Section 33 Cordoned areas | Section 34 Power to designate | Section 35 Duration | Section 36 Police powers</a:t>
            </a:r>
          </a:p>
          <a:p>
            <a:endParaRPr lang="en-GB" altLang="en-US" sz="1100" b="1" dirty="0"/>
          </a:p>
          <a:p>
            <a:r>
              <a:rPr lang="en-GB" altLang="en-US" sz="1100" b="1" dirty="0"/>
              <a:t>Click 4 – Distances</a:t>
            </a:r>
            <a:br>
              <a:rPr lang="en-GB" altLang="en-US" sz="1100" b="1" dirty="0"/>
            </a:br>
            <a:r>
              <a:rPr lang="en-GB" altLang="en-US" sz="1100" dirty="0"/>
              <a:t>For suspicious items the distances that must be left surrounding the item are a minimum of:</a:t>
            </a:r>
          </a:p>
          <a:p>
            <a:pPr marL="185766" indent="-185766">
              <a:buFont typeface="Arial" panose="020B0604020202020204" pitchFamily="34" charset="0"/>
              <a:buChar char="•"/>
            </a:pPr>
            <a:r>
              <a:rPr lang="en-GB" altLang="en-US" sz="1100" dirty="0"/>
              <a:t>Small rucksack or briefcase 100 metres</a:t>
            </a:r>
          </a:p>
          <a:p>
            <a:pPr marL="185766" indent="-185766">
              <a:buFont typeface="Arial" panose="020B0604020202020204" pitchFamily="34" charset="0"/>
              <a:buChar char="•"/>
            </a:pPr>
            <a:r>
              <a:rPr lang="en-GB" altLang="en-US" sz="1100" dirty="0"/>
              <a:t>Small vehicle 200 metres</a:t>
            </a:r>
          </a:p>
          <a:p>
            <a:pPr marL="185766" indent="-185766">
              <a:buFont typeface="Arial" panose="020B0604020202020204" pitchFamily="34" charset="0"/>
              <a:buChar char="•"/>
            </a:pPr>
            <a:r>
              <a:rPr lang="en-GB" altLang="en-US" sz="1100" dirty="0"/>
              <a:t>Van or HGV 400 metres</a:t>
            </a:r>
          </a:p>
          <a:p>
            <a:endParaRPr lang="en-GB" altLang="en-US" sz="1100" b="1" dirty="0"/>
          </a:p>
          <a:p>
            <a:r>
              <a:rPr lang="en-GB" altLang="en-US" sz="1100" b="1" dirty="0"/>
              <a:t>Click 5 – Run, Hide Tell</a:t>
            </a:r>
            <a:br>
              <a:rPr lang="en-GB" altLang="en-US" sz="1100" b="1" dirty="0"/>
            </a:br>
            <a:r>
              <a:rPr lang="en-GB" altLang="en-US" sz="1100" b="1" dirty="0"/>
              <a:t>This is for civilians only….. Police must See, Tell, Act…. See next slide</a:t>
            </a:r>
            <a:endParaRPr lang="en-GB" sz="1100" dirty="0"/>
          </a:p>
        </p:txBody>
      </p:sp>
      <p:sp>
        <p:nvSpPr>
          <p:cNvPr id="4" name="Slide Number Placeholder 3"/>
          <p:cNvSpPr>
            <a:spLocks noGrp="1"/>
          </p:cNvSpPr>
          <p:nvPr>
            <p:ph type="sldNum" sz="quarter" idx="5"/>
          </p:nvPr>
        </p:nvSpPr>
        <p:spPr/>
        <p:txBody>
          <a:bodyPr/>
          <a:lstStyle/>
          <a:p>
            <a:fld id="{4DDD74B0-6C33-40BC-A342-495A2C0BE41F}" type="slidenum">
              <a:rPr lang="en-GB" smtClean="0"/>
              <a:t>55</a:t>
            </a:fld>
            <a:endParaRPr lang="en-GB"/>
          </a:p>
        </p:txBody>
      </p:sp>
    </p:spTree>
    <p:extLst>
      <p:ext uri="{BB962C8B-B14F-4D97-AF65-F5344CB8AC3E}">
        <p14:creationId xmlns:p14="http://schemas.microsoft.com/office/powerpoint/2010/main" val="32777848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effectLst/>
                <a:latin typeface="+mn-lt"/>
                <a:ea typeface="Times New Roman" panose="02020603050405020304" pitchFamily="18" charset="0"/>
              </a:rPr>
              <a:t>Trainer to put the words SEE | TELL | ACT on the screen and put it to the class what does each word mean. Using slide to debrief. </a:t>
            </a:r>
          </a:p>
          <a:p>
            <a:endParaRPr lang="en-GB" sz="1100" b="1" dirty="0">
              <a:latin typeface="+mn-lt"/>
            </a:endParaRPr>
          </a:p>
          <a:p>
            <a:r>
              <a:rPr lang="en-GB" sz="1100" b="1" dirty="0">
                <a:latin typeface="+mn-lt"/>
              </a:rPr>
              <a:t>See</a:t>
            </a:r>
          </a:p>
          <a:p>
            <a:pPr marL="185766" indent="-185766">
              <a:buFont typeface="Arial" panose="020B0604020202020204" pitchFamily="34" charset="0"/>
              <a:buChar char="•"/>
            </a:pPr>
            <a:r>
              <a:rPr lang="en-GB" sz="1100" dirty="0">
                <a:latin typeface="+mn-lt"/>
              </a:rPr>
              <a:t>Maintain observations of the overall incident from a position of cover </a:t>
            </a:r>
          </a:p>
          <a:p>
            <a:pPr marL="185766" indent="-185766">
              <a:buFont typeface="Arial" panose="020B0604020202020204" pitchFamily="34" charset="0"/>
              <a:buChar char="•"/>
            </a:pPr>
            <a:r>
              <a:rPr lang="en-GB" sz="1100" dirty="0">
                <a:latin typeface="+mn-lt"/>
              </a:rPr>
              <a:t>Seek opportunities to re-locate in order to maintain and develop observations and situational awareness </a:t>
            </a:r>
          </a:p>
          <a:p>
            <a:pPr marL="185766" indent="-185766">
              <a:buFont typeface="Arial" panose="020B0604020202020204" pitchFamily="34" charset="0"/>
              <a:buChar char="•"/>
            </a:pPr>
            <a:r>
              <a:rPr lang="en-GB" sz="1100" dirty="0">
                <a:latin typeface="+mn-lt"/>
              </a:rPr>
              <a:t>Work in pairs where possible to maintain a 360 degree awareness of the developing incident </a:t>
            </a:r>
          </a:p>
          <a:p>
            <a:pPr marL="185766" indent="-185766">
              <a:buFont typeface="Arial" panose="020B0604020202020204" pitchFamily="34" charset="0"/>
              <a:buChar char="•"/>
            </a:pPr>
            <a:r>
              <a:rPr lang="en-GB" sz="1100" dirty="0">
                <a:latin typeface="+mn-lt"/>
              </a:rPr>
              <a:t>Identify other opportunities for observation such as localised CCTV control rooms or CCTV cameras </a:t>
            </a:r>
          </a:p>
          <a:p>
            <a:r>
              <a:rPr lang="en-GB" sz="1100" b="1" dirty="0">
                <a:latin typeface="+mn-lt"/>
              </a:rPr>
              <a:t>Tell</a:t>
            </a:r>
          </a:p>
          <a:p>
            <a:pPr marL="185766" indent="-185766">
              <a:buFont typeface="Arial" panose="020B0604020202020204" pitchFamily="34" charset="0"/>
              <a:buChar char="•"/>
            </a:pPr>
            <a:r>
              <a:rPr lang="en-GB" sz="1100" dirty="0">
                <a:latin typeface="+mn-lt"/>
              </a:rPr>
              <a:t>Inform and communicate with the Force Control Centre and update them with your observations </a:t>
            </a:r>
          </a:p>
          <a:p>
            <a:pPr marL="185766" indent="-185766">
              <a:buFont typeface="Arial" panose="020B0604020202020204" pitchFamily="34" charset="0"/>
              <a:buChar char="•"/>
            </a:pPr>
            <a:r>
              <a:rPr lang="en-GB" sz="1100" dirty="0">
                <a:latin typeface="+mn-lt"/>
              </a:rPr>
              <a:t>Speak to the public who have evacuated an area in order to gain information on the last sighting and direction of travel of subjects, and share this with Force Control Centre</a:t>
            </a:r>
          </a:p>
          <a:p>
            <a:r>
              <a:rPr lang="en-GB" sz="1100" b="1" dirty="0">
                <a:latin typeface="+mn-lt"/>
              </a:rPr>
              <a:t>Act </a:t>
            </a:r>
          </a:p>
          <a:p>
            <a:pPr marL="185766" indent="-185766">
              <a:buFont typeface="Arial" panose="020B0604020202020204" pitchFamily="34" charset="0"/>
              <a:buChar char="•"/>
            </a:pPr>
            <a:r>
              <a:rPr lang="en-GB" sz="1100" dirty="0">
                <a:latin typeface="+mn-lt"/>
              </a:rPr>
              <a:t>Identify potential escape routes and utilise cover to enable an immediate evacuation of the observation points if required </a:t>
            </a:r>
          </a:p>
          <a:p>
            <a:pPr marL="185766" indent="-185766">
              <a:buFont typeface="Arial" panose="020B0604020202020204" pitchFamily="34" charset="0"/>
              <a:buChar char="•"/>
            </a:pPr>
            <a:r>
              <a:rPr lang="en-GB" sz="1100" dirty="0">
                <a:latin typeface="+mn-lt"/>
              </a:rPr>
              <a:t>Give positive directions to the public to leave the area and prevent disorientated or unaware members of the public inadvertently accessing the areas of threat </a:t>
            </a:r>
          </a:p>
          <a:p>
            <a:pPr marL="185766" indent="-185766">
              <a:buFont typeface="Arial" panose="020B0604020202020204" pitchFamily="34" charset="0"/>
              <a:buChar char="•"/>
            </a:pPr>
            <a:r>
              <a:rPr lang="en-GB" sz="1100" dirty="0">
                <a:latin typeface="+mn-lt"/>
              </a:rPr>
              <a:t>Identify safe access routes and a rendezvous point for armed officers in order to give a ‘face to face’ situational awareness briefing prior to their deployment forward </a:t>
            </a:r>
          </a:p>
          <a:p>
            <a:pPr marL="185766" indent="-185766">
              <a:buFont typeface="Arial" panose="020B0604020202020204" pitchFamily="34" charset="0"/>
              <a:buChar char="•"/>
            </a:pPr>
            <a:r>
              <a:rPr lang="en-GB" sz="1100" dirty="0">
                <a:latin typeface="+mn-lt"/>
              </a:rPr>
              <a:t>Support the developing emergency service response within the Warm and Cold Zones</a:t>
            </a:r>
          </a:p>
          <a:p>
            <a:endParaRPr lang="en-GB" sz="1100" dirty="0">
              <a:latin typeface="+mn-lt"/>
            </a:endParaRPr>
          </a:p>
          <a:p>
            <a:r>
              <a:rPr lang="en-GB" sz="1100" b="1" dirty="0">
                <a:latin typeface="+mn-lt"/>
              </a:rPr>
              <a:t>Activity</a:t>
            </a:r>
          </a:p>
          <a:p>
            <a:r>
              <a:rPr lang="en-GB" altLang="en-US" sz="1100" dirty="0">
                <a:latin typeface="+mn-lt"/>
              </a:rPr>
              <a:t>The class to consider arriving at the scene of a reported marauding attack in a shopping centre, they can hear gun fire and people screaming inside the shopping centre. People are fleeing and running at them. Take 10 mins to consider how to apply the See, Tell, Act principles in such circumstances.</a:t>
            </a:r>
          </a:p>
          <a:p>
            <a:br>
              <a:rPr lang="en-GB" altLang="en-US" sz="1100" dirty="0">
                <a:latin typeface="+mn-lt"/>
              </a:rPr>
            </a:br>
            <a:r>
              <a:rPr lang="en-GB" altLang="en-US" sz="1100" b="1" dirty="0">
                <a:latin typeface="+mn-lt"/>
              </a:rPr>
              <a:t>Notes</a:t>
            </a:r>
          </a:p>
          <a:p>
            <a:r>
              <a:rPr lang="en-GB" altLang="en-US" sz="1100" dirty="0">
                <a:latin typeface="+mn-lt"/>
              </a:rPr>
              <a:t>Zones – </a:t>
            </a:r>
          </a:p>
          <a:p>
            <a:r>
              <a:rPr lang="en-GB" altLang="en-US" sz="1100" dirty="0">
                <a:latin typeface="+mn-lt"/>
              </a:rPr>
              <a:t>Hot = the area of the hostile activity. Armed and suitable trained officers may work in this area</a:t>
            </a:r>
          </a:p>
          <a:p>
            <a:r>
              <a:rPr lang="en-GB" altLang="en-US" sz="1100" dirty="0">
                <a:latin typeface="+mn-lt"/>
              </a:rPr>
              <a:t>Warm = the area immediately adjacent to that hostile activity and where suitable protected and trained officers may work</a:t>
            </a:r>
          </a:p>
          <a:p>
            <a:r>
              <a:rPr lang="en-GB" altLang="en-US" sz="1100" dirty="0">
                <a:latin typeface="+mn-lt"/>
              </a:rPr>
              <a:t>Cold = the area outside of the warm zone which is relatively safe in the given circumstances.</a:t>
            </a:r>
          </a:p>
          <a:p>
            <a:r>
              <a:rPr lang="en-GB" altLang="en-US" sz="1100" dirty="0">
                <a:latin typeface="+mn-lt"/>
              </a:rPr>
              <a:t>NOTE – the zone may change rapidly from cold to warm to hot dependant on the hostile activity taking place</a:t>
            </a:r>
            <a:endParaRPr lang="en-GB" sz="1100" dirty="0">
              <a:latin typeface="+mn-lt"/>
            </a:endParaRP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56</a:t>
            </a:fld>
            <a:endParaRPr lang="en-GB"/>
          </a:p>
        </p:txBody>
      </p:sp>
    </p:spTree>
    <p:extLst>
      <p:ext uri="{BB962C8B-B14F-4D97-AF65-F5344CB8AC3E}">
        <p14:creationId xmlns:p14="http://schemas.microsoft.com/office/powerpoint/2010/main" val="310706843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dirty="0">
                <a:effectLst/>
                <a:latin typeface="+mn-lt"/>
                <a:ea typeface="Times New Roman" panose="02020603050405020304" pitchFamily="18" charset="0"/>
              </a:rPr>
              <a:t>Trainer to start this section with no other information other than the students need to watch the following film.</a:t>
            </a:r>
          </a:p>
          <a:p>
            <a:r>
              <a:rPr lang="en-GB" sz="1100" dirty="0">
                <a:effectLst/>
                <a:latin typeface="+mn-lt"/>
                <a:ea typeface="Times New Roman" panose="02020603050405020304" pitchFamily="18" charset="0"/>
              </a:rPr>
              <a:t> </a:t>
            </a:r>
          </a:p>
          <a:p>
            <a:r>
              <a:rPr lang="en-GB" sz="1100" u="sng" dirty="0">
                <a:solidFill>
                  <a:srgbClr val="0563C1"/>
                </a:solidFill>
                <a:effectLst/>
                <a:latin typeface="+mn-lt"/>
                <a:ea typeface="Times New Roman" panose="02020603050405020304" pitchFamily="18" charset="0"/>
                <a:hlinkClick r:id="rId3"/>
              </a:rPr>
              <a:t>https://youtu.be/PaKUg3Ic5K0</a:t>
            </a:r>
            <a:r>
              <a:rPr lang="en-GB" sz="1100" dirty="0">
                <a:effectLst/>
                <a:latin typeface="+mn-lt"/>
                <a:ea typeface="Times New Roman" panose="02020603050405020304" pitchFamily="18" charset="0"/>
              </a:rPr>
              <a:t> </a:t>
            </a:r>
          </a:p>
          <a:p>
            <a:r>
              <a:rPr lang="en-GB" sz="1100" dirty="0">
                <a:effectLst/>
                <a:latin typeface="+mn-lt"/>
                <a:ea typeface="Times New Roman" panose="02020603050405020304" pitchFamily="18" charset="0"/>
              </a:rPr>
              <a:t> </a:t>
            </a:r>
          </a:p>
          <a:p>
            <a:r>
              <a:rPr lang="en-GB" sz="1100" dirty="0">
                <a:effectLst/>
                <a:latin typeface="+mn-lt"/>
                <a:ea typeface="Times New Roman" panose="02020603050405020304" pitchFamily="18" charset="0"/>
              </a:rPr>
              <a:t>Trainer to play film and then invite comment from students.</a:t>
            </a:r>
          </a:p>
          <a:p>
            <a:r>
              <a:rPr lang="en-GB" sz="1100" dirty="0">
                <a:effectLst/>
                <a:latin typeface="+mn-lt"/>
                <a:ea typeface="Times New Roman" panose="02020603050405020304" pitchFamily="18" charset="0"/>
              </a:rPr>
              <a:t> </a:t>
            </a:r>
          </a:p>
          <a:p>
            <a:r>
              <a:rPr lang="en-GB" sz="1100" dirty="0">
                <a:effectLst/>
                <a:latin typeface="+mn-lt"/>
                <a:ea typeface="Times New Roman" panose="02020603050405020304" pitchFamily="18" charset="0"/>
              </a:rPr>
              <a:t>This will set the tone for the session. Students will identify that they make both themselves and the organisation vulnerable to either criminal (including terrorist group members) or foreign State security agencies either from deliberate actions or from poor security measures.</a:t>
            </a:r>
            <a:endParaRPr lang="en-GB" altLang="en-US" sz="1100" dirty="0">
              <a:latin typeface="+mn-lt"/>
            </a:endParaRPr>
          </a:p>
        </p:txBody>
      </p:sp>
      <p:sp>
        <p:nvSpPr>
          <p:cNvPr id="4" name="Slide Number Placeholder 3"/>
          <p:cNvSpPr>
            <a:spLocks noGrp="1"/>
          </p:cNvSpPr>
          <p:nvPr>
            <p:ph type="sldNum" sz="quarter" idx="5"/>
          </p:nvPr>
        </p:nvSpPr>
        <p:spPr/>
        <p:txBody>
          <a:bodyPr/>
          <a:lstStyle/>
          <a:p>
            <a:fld id="{4DDD74B0-6C33-40BC-A342-495A2C0BE41F}" type="slidenum">
              <a:rPr lang="en-GB" smtClean="0"/>
              <a:t>57</a:t>
            </a:fld>
            <a:endParaRPr lang="en-GB"/>
          </a:p>
        </p:txBody>
      </p:sp>
    </p:spTree>
    <p:extLst>
      <p:ext uri="{BB962C8B-B14F-4D97-AF65-F5344CB8AC3E}">
        <p14:creationId xmlns:p14="http://schemas.microsoft.com/office/powerpoint/2010/main" val="353452386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rgbClr val="FF0000"/>
                </a:solidFill>
                <a:effectLst/>
                <a:latin typeface="+mn-lt"/>
                <a:ea typeface="Times New Roman" panose="02020603050405020304" pitchFamily="18" charset="0"/>
              </a:rPr>
              <a:t>Group Activity 6</a:t>
            </a: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Student to be put into groups and to discuss how they would operate in a secure environment. Create a list of the important things they have considered then report back.</a:t>
            </a: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Students in their groups to discuss and create lists of how they would operate in a safe environment. Students will then have to be prepared to show their lists and discuss / defend them in open forum.</a:t>
            </a:r>
            <a:endParaRPr lang="en-GB" altLang="en-US" sz="1100" dirty="0">
              <a:latin typeface="+mn-lt"/>
            </a:endParaRPr>
          </a:p>
          <a:p>
            <a:endParaRPr lang="en-GB" altLang="en-US" dirty="0"/>
          </a:p>
          <a:p>
            <a:endParaRPr lang="en-GB" b="1" dirty="0"/>
          </a:p>
        </p:txBody>
      </p:sp>
      <p:sp>
        <p:nvSpPr>
          <p:cNvPr id="4" name="Slide Number Placeholder 3"/>
          <p:cNvSpPr>
            <a:spLocks noGrp="1"/>
          </p:cNvSpPr>
          <p:nvPr>
            <p:ph type="sldNum" sz="quarter" idx="5"/>
          </p:nvPr>
        </p:nvSpPr>
        <p:spPr/>
        <p:txBody>
          <a:bodyPr/>
          <a:lstStyle/>
          <a:p>
            <a:fld id="{4DDD74B0-6C33-40BC-A342-495A2C0BE41F}" type="slidenum">
              <a:rPr lang="en-GB" smtClean="0"/>
              <a:t>58</a:t>
            </a:fld>
            <a:endParaRPr lang="en-GB"/>
          </a:p>
        </p:txBody>
      </p:sp>
    </p:spTree>
    <p:extLst>
      <p:ext uri="{BB962C8B-B14F-4D97-AF65-F5344CB8AC3E}">
        <p14:creationId xmlns:p14="http://schemas.microsoft.com/office/powerpoint/2010/main" val="293691224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This is true.  Full details are withheld to protect individuals and the organisation.   The notebook was lost in Manchester and the consequences were relocation of Cover Human Intelligence Source (CHIS), protection of witnesses, additional security to the potential cost to the organisation of £4 million.</a:t>
            </a:r>
          </a:p>
          <a:p>
            <a:endParaRPr lang="en-GB" altLang="en-US" sz="1100" dirty="0"/>
          </a:p>
          <a:p>
            <a:r>
              <a:rPr lang="en-GB" altLang="en-US" sz="1100" dirty="0"/>
              <a:t>The individual involved raised the alarm immediately and through his honesty, measures were put in place to protect those involved.</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59</a:t>
            </a:fld>
            <a:endParaRPr lang="en-GB"/>
          </a:p>
        </p:txBody>
      </p:sp>
    </p:spTree>
    <p:extLst>
      <p:ext uri="{BB962C8B-B14F-4D97-AF65-F5344CB8AC3E}">
        <p14:creationId xmlns:p14="http://schemas.microsoft.com/office/powerpoint/2010/main" val="253162398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Again this one is true. </a:t>
            </a:r>
          </a:p>
          <a:p>
            <a:endParaRPr lang="en-GB" altLang="en-US" sz="1100" dirty="0"/>
          </a:p>
          <a:p>
            <a:r>
              <a:rPr lang="en-GB" altLang="en-US" sz="1100" dirty="0"/>
              <a:t>A "serious" security breach was reported after a civil servant lost top-secret documents containing the latest intelligence on al-Qaeda.  The Cabinet Office employee breached strict security rules when he left the papers on the seat of a train. </a:t>
            </a:r>
          </a:p>
          <a:p>
            <a:endParaRPr lang="en-GB" altLang="en-US" sz="1100" dirty="0"/>
          </a:p>
          <a:p>
            <a:r>
              <a:rPr lang="en-GB" altLang="en-US" sz="1100" dirty="0"/>
              <a:t>A fellow passenger spotted the envelope containing the files and gave it to the BBC, who handed them to the police.  The official was later suspended from his job, the Cabinet Office announced. </a:t>
            </a:r>
          </a:p>
          <a:p>
            <a:endParaRPr lang="en-GB" altLang="en-US" sz="1100" dirty="0"/>
          </a:p>
          <a:p>
            <a:r>
              <a:rPr lang="en-GB" altLang="en-US" sz="1100" dirty="0"/>
              <a:t>However, compared to the previous example, this individual failed to report this loss.</a:t>
            </a:r>
          </a:p>
          <a:p>
            <a:endParaRPr lang="en-GB" altLang="en-US" sz="1100" dirty="0"/>
          </a:p>
          <a:p>
            <a:r>
              <a:rPr lang="en-GB" altLang="en-US" sz="1100" dirty="0"/>
              <a:t>The purpose of these examples is to make students aware that mistakes do happen but in the counter terrorist environment these can have serious national security consequences.  Emphasise for students to ‘own up’ if they are ever in this situation.</a:t>
            </a:r>
          </a:p>
        </p:txBody>
      </p:sp>
      <p:sp>
        <p:nvSpPr>
          <p:cNvPr id="4" name="Slide Number Placeholder 3"/>
          <p:cNvSpPr>
            <a:spLocks noGrp="1"/>
          </p:cNvSpPr>
          <p:nvPr>
            <p:ph type="sldNum" sz="quarter" idx="5"/>
          </p:nvPr>
        </p:nvSpPr>
        <p:spPr/>
        <p:txBody>
          <a:bodyPr/>
          <a:lstStyle/>
          <a:p>
            <a:fld id="{4DDD74B0-6C33-40BC-A342-495A2C0BE41F}" type="slidenum">
              <a:rPr lang="en-GB" smtClean="0"/>
              <a:t>60</a:t>
            </a:fld>
            <a:endParaRPr lang="en-GB"/>
          </a:p>
        </p:txBody>
      </p:sp>
    </p:spTree>
    <p:extLst>
      <p:ext uri="{BB962C8B-B14F-4D97-AF65-F5344CB8AC3E}">
        <p14:creationId xmlns:p14="http://schemas.microsoft.com/office/powerpoint/2010/main" val="150222875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Ask students if they are familiar with the image?  </a:t>
            </a:r>
          </a:p>
          <a:p>
            <a:endParaRPr lang="en-GB" altLang="en-US" sz="1100" dirty="0"/>
          </a:p>
          <a:p>
            <a:pPr eaLnBrk="1" hangingPunct="1">
              <a:spcBef>
                <a:spcPct val="0"/>
              </a:spcBef>
            </a:pPr>
            <a:r>
              <a:rPr lang="en-GB" altLang="en-US" sz="1100" dirty="0"/>
              <a:t>On 8 April 2009, when Assistant Commissioner Bob Quick arrived at a briefing at 10 Downing Street he inadvertently exposed a document marked Secret, this was a briefing document re "Operation Pathway" this was seen by photographers and which compromised the counter-terrorist operation which the document concerned. This forced the police in the North West of England to strike sooner than planned, making twelve arrests within hours.  He resigned the following day.</a:t>
            </a:r>
          </a:p>
          <a:p>
            <a:endParaRPr lang="en-GB" altLang="en-US" sz="1100" dirty="0"/>
          </a:p>
          <a:p>
            <a:r>
              <a:rPr lang="en-GB" altLang="en-US" sz="1100" dirty="0"/>
              <a:t>The above images are from the internet and clearly show the contents of the document Mr Quick was carrying.  This mistake very </a:t>
            </a:r>
            <a:r>
              <a:rPr lang="en-GB" altLang="en-US" sz="1100" dirty="0" err="1"/>
              <a:t>publically</a:t>
            </a:r>
            <a:r>
              <a:rPr lang="en-GB" altLang="en-US" sz="1100" dirty="0"/>
              <a:t> cost him his job.</a:t>
            </a:r>
          </a:p>
        </p:txBody>
      </p:sp>
      <p:sp>
        <p:nvSpPr>
          <p:cNvPr id="4" name="Slide Number Placeholder 3"/>
          <p:cNvSpPr>
            <a:spLocks noGrp="1"/>
          </p:cNvSpPr>
          <p:nvPr>
            <p:ph type="sldNum" sz="quarter" idx="5"/>
          </p:nvPr>
        </p:nvSpPr>
        <p:spPr/>
        <p:txBody>
          <a:bodyPr/>
          <a:lstStyle/>
          <a:p>
            <a:fld id="{4DDD74B0-6C33-40BC-A342-495A2C0BE41F}" type="slidenum">
              <a:rPr lang="en-GB" smtClean="0"/>
              <a:t>61</a:t>
            </a:fld>
            <a:endParaRPr lang="en-GB"/>
          </a:p>
        </p:txBody>
      </p:sp>
    </p:spTree>
    <p:extLst>
      <p:ext uri="{BB962C8B-B14F-4D97-AF65-F5344CB8AC3E}">
        <p14:creationId xmlns:p14="http://schemas.microsoft.com/office/powerpoint/2010/main" val="405031660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solidFill>
                  <a:srgbClr val="FF0000"/>
                </a:solidFill>
                <a:effectLst/>
                <a:latin typeface="+mn-lt"/>
                <a:ea typeface="Times New Roman" panose="02020603050405020304" pitchFamily="18" charset="0"/>
              </a:rPr>
              <a:t>QTS:</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Q.</a:t>
            </a:r>
            <a:r>
              <a:rPr lang="en-GB" sz="1100" dirty="0">
                <a:effectLst/>
                <a:latin typeface="+mn-lt"/>
                <a:ea typeface="Times New Roman" panose="02020603050405020304" pitchFamily="18" charset="0"/>
              </a:rPr>
              <a:t> What are the consequences for our organisation from the previous examples?</a:t>
            </a:r>
            <a:br>
              <a:rPr lang="en-GB" sz="1100" dirty="0">
                <a:effectLst/>
                <a:latin typeface="+mn-lt"/>
                <a:ea typeface="Times New Roman" panose="02020603050405020304" pitchFamily="18" charset="0"/>
              </a:rPr>
            </a:br>
            <a:r>
              <a:rPr lang="en-GB" sz="1100" b="1" dirty="0">
                <a:effectLst/>
                <a:latin typeface="+mn-lt"/>
                <a:ea typeface="Times New Roman" panose="02020603050405020304" pitchFamily="18" charset="0"/>
              </a:rPr>
              <a:t>A. </a:t>
            </a:r>
            <a:r>
              <a:rPr lang="en-GB" sz="1100" dirty="0">
                <a:effectLst/>
                <a:latin typeface="+mn-lt"/>
                <a:ea typeface="Times New Roman" panose="02020603050405020304" pitchFamily="18" charset="0"/>
              </a:rPr>
              <a:t>Potential threat to employees or public | Threat to operation | Reduction in capability Integrity of unit | Loss of professional standing</a:t>
            </a:r>
            <a:br>
              <a:rPr lang="en-GB" sz="1100" dirty="0">
                <a:effectLst/>
                <a:latin typeface="+mn-lt"/>
                <a:ea typeface="Times New Roman" panose="02020603050405020304" pitchFamily="18" charset="0"/>
              </a:rPr>
            </a:br>
            <a:endParaRPr lang="en-GB" altLang="en-US" sz="1100" dirty="0">
              <a:latin typeface="+mn-lt"/>
            </a:endParaRPr>
          </a:p>
          <a:p>
            <a:r>
              <a:rPr lang="en-GB" altLang="en-US" sz="1100" dirty="0">
                <a:latin typeface="+mn-lt"/>
              </a:rPr>
              <a:t>All the bullet points speak for themselves.</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62</a:t>
            </a:fld>
            <a:endParaRPr lang="en-GB"/>
          </a:p>
        </p:txBody>
      </p:sp>
    </p:spTree>
    <p:extLst>
      <p:ext uri="{BB962C8B-B14F-4D97-AF65-F5344CB8AC3E}">
        <p14:creationId xmlns:p14="http://schemas.microsoft.com/office/powerpoint/2010/main" val="371955628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effectLst/>
                <a:latin typeface="Calibri" panose="020F0502020204030204" pitchFamily="34" charset="0"/>
                <a:ea typeface="Times New Roman" panose="02020603050405020304" pitchFamily="18" charset="0"/>
              </a:rPr>
              <a:t>Q.</a:t>
            </a:r>
            <a:r>
              <a:rPr lang="en-GB" sz="1100" dirty="0">
                <a:effectLst/>
                <a:latin typeface="Calibri" panose="020F0502020204030204" pitchFamily="34" charset="0"/>
                <a:ea typeface="Times New Roman" panose="02020603050405020304" pitchFamily="18" charset="0"/>
              </a:rPr>
              <a:t> What are the potential consequences for you if you were one of the officers in the previous examples?</a:t>
            </a:r>
            <a:br>
              <a:rPr lang="en-GB" sz="1100" dirty="0">
                <a:effectLst/>
                <a:latin typeface="Calibri" panose="020F0502020204030204" pitchFamily="34" charset="0"/>
                <a:ea typeface="Times New Roman" panose="02020603050405020304" pitchFamily="18" charset="0"/>
              </a:rPr>
            </a:br>
            <a:r>
              <a:rPr lang="en-GB" sz="1100" b="1" dirty="0">
                <a:effectLst/>
                <a:latin typeface="Calibri" panose="020F0502020204030204" pitchFamily="34" charset="0"/>
                <a:ea typeface="Times New Roman" panose="02020603050405020304" pitchFamily="18" charset="0"/>
              </a:rPr>
              <a:t>A. </a:t>
            </a:r>
            <a:r>
              <a:rPr lang="en-GB" sz="1100" dirty="0">
                <a:effectLst/>
                <a:latin typeface="Calibri" panose="020F0502020204030204" pitchFamily="34" charset="0"/>
                <a:ea typeface="Times New Roman" panose="02020603050405020304" pitchFamily="18" charset="0"/>
              </a:rPr>
              <a:t>Formal investigation | PSD consults IOPC | CPS engagement | Personal impact | Vetting removed |Imprisonment</a:t>
            </a:r>
            <a:br>
              <a:rPr lang="en-GB" sz="1100" dirty="0">
                <a:effectLst/>
                <a:latin typeface="Calibri" panose="020F0502020204030204" pitchFamily="34" charset="0"/>
                <a:ea typeface="Times New Roman" panose="02020603050405020304" pitchFamily="18" charset="0"/>
              </a:rPr>
            </a:br>
            <a:endParaRPr lang="en-GB" altLang="en-US" sz="1100" dirty="0"/>
          </a:p>
        </p:txBody>
      </p:sp>
      <p:sp>
        <p:nvSpPr>
          <p:cNvPr id="4" name="Slide Number Placeholder 3"/>
          <p:cNvSpPr>
            <a:spLocks noGrp="1"/>
          </p:cNvSpPr>
          <p:nvPr>
            <p:ph type="sldNum" sz="quarter" idx="5"/>
          </p:nvPr>
        </p:nvSpPr>
        <p:spPr/>
        <p:txBody>
          <a:bodyPr/>
          <a:lstStyle/>
          <a:p>
            <a:fld id="{4DDD74B0-6C33-40BC-A342-495A2C0BE41F}" type="slidenum">
              <a:rPr lang="en-GB" smtClean="0"/>
              <a:t>63</a:t>
            </a:fld>
            <a:endParaRPr lang="en-GB"/>
          </a:p>
        </p:txBody>
      </p:sp>
    </p:spTree>
    <p:extLst>
      <p:ext uri="{BB962C8B-B14F-4D97-AF65-F5344CB8AC3E}">
        <p14:creationId xmlns:p14="http://schemas.microsoft.com/office/powerpoint/2010/main" val="35410952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dirty="0">
                <a:effectLst/>
                <a:latin typeface="+mn-lt"/>
                <a:ea typeface="Times New Roman" panose="02020603050405020304" pitchFamily="18" charset="0"/>
              </a:rPr>
              <a:t>QTS.</a:t>
            </a:r>
            <a:br>
              <a:rPr lang="en-GB" sz="1100" b="1" dirty="0">
                <a:effectLst/>
                <a:latin typeface="+mn-lt"/>
                <a:ea typeface="Times New Roman" panose="02020603050405020304" pitchFamily="18" charset="0"/>
              </a:rPr>
            </a:br>
            <a:r>
              <a:rPr lang="en-GB" sz="1100" b="1" dirty="0" err="1">
                <a:effectLst/>
                <a:latin typeface="+mn-lt"/>
                <a:ea typeface="Times New Roman" panose="02020603050405020304" pitchFamily="18" charset="0"/>
              </a:rPr>
              <a:t>Q</a:t>
            </a:r>
            <a:r>
              <a:rPr lang="en-GB" sz="1100" b="1" dirty="0">
                <a:effectLst/>
                <a:latin typeface="+mn-lt"/>
                <a:ea typeface="Times New Roman" panose="02020603050405020304" pitchFamily="18" charset="0"/>
              </a:rPr>
              <a:t>. </a:t>
            </a:r>
            <a:r>
              <a:rPr lang="en-GB" sz="1100" dirty="0">
                <a:effectLst/>
                <a:latin typeface="+mn-lt"/>
                <a:ea typeface="Times New Roman" panose="02020603050405020304" pitchFamily="18" charset="0"/>
              </a:rPr>
              <a:t>Do you think social media is misused by police officers and staff deliberately or inadvertently</a:t>
            </a:r>
            <a:br>
              <a:rPr lang="en-GB" sz="1100" dirty="0">
                <a:effectLst/>
                <a:latin typeface="+mn-lt"/>
                <a:ea typeface="Times New Roman" panose="02020603050405020304" pitchFamily="18" charset="0"/>
              </a:rPr>
            </a:br>
            <a:endParaRPr lang="en-GB" sz="1100" dirty="0">
              <a:effectLst/>
              <a:latin typeface="+mn-lt"/>
              <a:ea typeface="Times New Roman" panose="02020603050405020304" pitchFamily="18" charset="0"/>
            </a:endParaRPr>
          </a:p>
          <a:p>
            <a:r>
              <a:rPr lang="en-GB" altLang="en-US" sz="1100" b="1" dirty="0">
                <a:effectLst/>
                <a:latin typeface="+mn-lt"/>
              </a:rPr>
              <a:t>Trainer to discuss the three </a:t>
            </a:r>
            <a:r>
              <a:rPr lang="en-GB" altLang="en-US" sz="1100" b="1" dirty="0" err="1">
                <a:effectLst/>
                <a:latin typeface="+mn-lt"/>
              </a:rPr>
              <a:t>artricles</a:t>
            </a:r>
            <a:r>
              <a:rPr lang="en-GB" altLang="en-US" sz="1100" b="1" dirty="0">
                <a:effectLst/>
                <a:latin typeface="+mn-lt"/>
              </a:rPr>
              <a:t>.</a:t>
            </a:r>
          </a:p>
          <a:p>
            <a:endParaRPr lang="en-GB" altLang="en-US" sz="1100" b="1" dirty="0">
              <a:latin typeface="+mn-lt"/>
            </a:endParaRPr>
          </a:p>
          <a:p>
            <a:r>
              <a:rPr lang="en-GB" altLang="en-US" sz="1100" b="1" dirty="0">
                <a:latin typeface="+mn-lt"/>
              </a:rPr>
              <a:t>Article 1 – August 2014</a:t>
            </a:r>
          </a:p>
          <a:p>
            <a:r>
              <a:rPr lang="en-GB" altLang="en-US" sz="1100" dirty="0">
                <a:latin typeface="+mn-lt"/>
              </a:rPr>
              <a:t>Hundreds of police officers have been investigated for breaching social media guidelines, research has revealed.</a:t>
            </a:r>
          </a:p>
          <a:p>
            <a:r>
              <a:rPr lang="en-GB" altLang="en-US" sz="1100" dirty="0">
                <a:latin typeface="+mn-lt"/>
              </a:rPr>
              <a:t>Freedom of Information requests by the Press Association found officers made racist comments online and asked crime victims to become Facebook friends</a:t>
            </a:r>
          </a:p>
          <a:p>
            <a:endParaRPr lang="en-GB" altLang="en-US" sz="1100" b="1" dirty="0">
              <a:latin typeface="+mn-lt"/>
            </a:endParaRPr>
          </a:p>
          <a:p>
            <a:r>
              <a:rPr lang="en-GB" altLang="en-US" sz="1100" b="1" dirty="0">
                <a:latin typeface="+mn-lt"/>
              </a:rPr>
              <a:t>Article 2 – September 2016</a:t>
            </a:r>
          </a:p>
          <a:p>
            <a:r>
              <a:rPr lang="en-GB" altLang="en-US" sz="1100" dirty="0">
                <a:latin typeface="+mn-lt"/>
              </a:rPr>
              <a:t>Dozens of police officers and staff have been investigated for misusing social media.</a:t>
            </a:r>
          </a:p>
          <a:p>
            <a:r>
              <a:rPr lang="en-GB" altLang="en-US" sz="1100" dirty="0">
                <a:latin typeface="+mn-lt"/>
              </a:rPr>
              <a:t>Avon and Somerset Police revealed 58 of its staff had been reported over the past four years, with one of them being sacked and six others resigning or retiring.</a:t>
            </a:r>
          </a:p>
          <a:p>
            <a:r>
              <a:rPr lang="en-GB" altLang="en-US" sz="1100" dirty="0">
                <a:latin typeface="+mn-lt"/>
              </a:rPr>
              <a:t>The allegations made against officers included ‘inappropriate contact, undermining public confidence in the police, homophobic comments and derogatory comments’.</a:t>
            </a:r>
          </a:p>
          <a:p>
            <a:r>
              <a:rPr lang="en-GB" altLang="en-US" sz="1100" dirty="0">
                <a:latin typeface="+mn-lt"/>
              </a:rPr>
              <a:t>‘Inappropriate’ videos or pictures were also posted.</a:t>
            </a:r>
          </a:p>
          <a:p>
            <a:endParaRPr lang="en-GB" altLang="en-US" sz="1100" b="1" dirty="0">
              <a:latin typeface="+mn-lt"/>
            </a:endParaRPr>
          </a:p>
          <a:p>
            <a:r>
              <a:rPr lang="en-GB" altLang="en-US" sz="1100" b="1" dirty="0">
                <a:latin typeface="+mn-lt"/>
              </a:rPr>
              <a:t>Article 3 – March 2017</a:t>
            </a:r>
          </a:p>
          <a:p>
            <a:r>
              <a:rPr lang="en-GB" altLang="en-US" sz="1100" dirty="0">
                <a:latin typeface="+mn-lt"/>
              </a:rPr>
              <a:t>Six Northern Ireland police officers have been disciplined for making "unprofessional" and "inappropriate" comments on social media in the last three years. </a:t>
            </a:r>
          </a:p>
          <a:p>
            <a:r>
              <a:rPr lang="en-GB" altLang="en-US" sz="1100" dirty="0">
                <a:latin typeface="+mn-lt"/>
              </a:rPr>
              <a:t>One officer was found to have posted homophobic comments about a colleague on Facebook, while another shared details of a threat briefing.</a:t>
            </a:r>
          </a:p>
          <a:p>
            <a:endParaRPr lang="en-GB" altLang="en-US" sz="1100" dirty="0">
              <a:latin typeface="+mn-lt"/>
            </a:endParaRPr>
          </a:p>
          <a:p>
            <a:r>
              <a:rPr lang="en-GB" altLang="en-US" sz="1100" dirty="0">
                <a:latin typeface="+mn-lt"/>
              </a:rPr>
              <a:t>Trainer could also use the examples of famous people/celebrities who have posted comments on social media platforms and have then had to issue retractions/apologies due to the nature of the item posted – some have been adjudged to be insensitive, offensive, racist, incorrect etc</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64</a:t>
            </a:fld>
            <a:endParaRPr lang="en-GB"/>
          </a:p>
        </p:txBody>
      </p:sp>
    </p:spTree>
    <p:extLst>
      <p:ext uri="{BB962C8B-B14F-4D97-AF65-F5344CB8AC3E}">
        <p14:creationId xmlns:p14="http://schemas.microsoft.com/office/powerpoint/2010/main" val="306898225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The volume of data available held on the internet on individuals is staggering.  Even those of us who try to be ‘secure.  But how secure is your information?</a:t>
            </a:r>
          </a:p>
          <a:p>
            <a:endParaRPr lang="en-GB" altLang="en-US" sz="1100" dirty="0"/>
          </a:p>
          <a:p>
            <a:pPr eaLnBrk="1" hangingPunct="1">
              <a:spcBef>
                <a:spcPct val="0"/>
              </a:spcBef>
            </a:pPr>
            <a:r>
              <a:rPr lang="en-GB" altLang="en-US" sz="1100" dirty="0"/>
              <a:t>Trainer to ensure that those present read their respective force policy on the use of Social media.  </a:t>
            </a:r>
          </a:p>
          <a:p>
            <a:endParaRPr lang="en-GB" altLang="en-US" sz="1100" dirty="0"/>
          </a:p>
          <a:p>
            <a:r>
              <a:rPr lang="en-GB" altLang="en-US" sz="1100" dirty="0"/>
              <a:t>Facebook – 2.37billion accounts (info as at February 2020)</a:t>
            </a:r>
          </a:p>
          <a:p>
            <a:endParaRPr lang="en-GB" altLang="en-US" sz="1100" dirty="0"/>
          </a:p>
          <a:p>
            <a:r>
              <a:rPr lang="en-GB" altLang="en-US" sz="1100" dirty="0"/>
              <a:t>Cyber malware attacks:</a:t>
            </a:r>
          </a:p>
          <a:p>
            <a:r>
              <a:rPr lang="en-GB" altLang="en-US" sz="1100" dirty="0"/>
              <a:t>2015 8.19billion</a:t>
            </a:r>
          </a:p>
          <a:p>
            <a:r>
              <a:rPr lang="en-GB" altLang="en-US" sz="1100" dirty="0"/>
              <a:t>2016 7.87billion</a:t>
            </a:r>
          </a:p>
          <a:p>
            <a:r>
              <a:rPr lang="en-GB" altLang="en-US" sz="1100" dirty="0"/>
              <a:t>2017 8.62billion</a:t>
            </a:r>
          </a:p>
          <a:p>
            <a:r>
              <a:rPr lang="en-GB" altLang="en-US" sz="1100" dirty="0"/>
              <a:t>2018 10.52billion</a:t>
            </a:r>
          </a:p>
          <a:p>
            <a:endParaRPr lang="en-GB" altLang="en-US" sz="1100" dirty="0"/>
          </a:p>
          <a:p>
            <a:r>
              <a:rPr lang="en-GB" altLang="en-US" sz="1100" dirty="0"/>
              <a:t>300% increase in cyber attacks since 2015 (Feb 2020)</a:t>
            </a:r>
          </a:p>
        </p:txBody>
      </p:sp>
      <p:sp>
        <p:nvSpPr>
          <p:cNvPr id="4" name="Slide Number Placeholder 3"/>
          <p:cNvSpPr>
            <a:spLocks noGrp="1"/>
          </p:cNvSpPr>
          <p:nvPr>
            <p:ph type="sldNum" sz="quarter" idx="5"/>
          </p:nvPr>
        </p:nvSpPr>
        <p:spPr/>
        <p:txBody>
          <a:bodyPr/>
          <a:lstStyle/>
          <a:p>
            <a:fld id="{4DDD74B0-6C33-40BC-A342-495A2C0BE41F}" type="slidenum">
              <a:rPr lang="en-GB" smtClean="0"/>
              <a:t>65</a:t>
            </a:fld>
            <a:endParaRPr lang="en-GB"/>
          </a:p>
        </p:txBody>
      </p:sp>
    </p:spTree>
    <p:extLst>
      <p:ext uri="{BB962C8B-B14F-4D97-AF65-F5344CB8AC3E}">
        <p14:creationId xmlns:p14="http://schemas.microsoft.com/office/powerpoint/2010/main" val="234231158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altLang="en-US" sz="1100" dirty="0"/>
              <a:t>This slide will emphasise some of the social media sites </a:t>
            </a:r>
            <a:r>
              <a:rPr lang="en-GB" altLang="en-US" sz="1100" b="1" u="sng" dirty="0"/>
              <a:t>routinely</a:t>
            </a:r>
            <a:r>
              <a:rPr lang="en-GB" altLang="en-US" sz="1100" dirty="0"/>
              <a:t> being used and how individuals share their daily lives with their network of friends.  For many social media users these regular daily updates are the norm and sometimes the sharing of operational information is completed inadvertently.  e.g. Bored at a crime scene cordon and clicking on ‘location’ setting before posting.</a:t>
            </a:r>
          </a:p>
          <a:p>
            <a:endParaRPr lang="en-GB" altLang="en-US" sz="1100" dirty="0"/>
          </a:p>
          <a:p>
            <a:r>
              <a:rPr lang="en-GB" altLang="en-US" sz="1100" dirty="0"/>
              <a:t>Legal firms and Insurance companies are expanding their intelligence departments using techniques like this to build profiles on individuals who put in fraudulent claims or claims they are concerned about.  For those who wish to exploit you they could adopt the same principles.  By entering very basic simple search engines like </a:t>
            </a:r>
            <a:r>
              <a:rPr lang="en-GB" altLang="en-US" sz="1100" dirty="0" err="1"/>
              <a:t>Pipl</a:t>
            </a:r>
            <a:r>
              <a:rPr lang="en-GB" altLang="en-US" sz="1100" dirty="0"/>
              <a:t> you can trace details of people.   </a:t>
            </a:r>
            <a:r>
              <a:rPr lang="en-GB" altLang="en-US" sz="1100" dirty="0" err="1"/>
              <a:t>Pipl</a:t>
            </a:r>
            <a:r>
              <a:rPr lang="en-GB" altLang="en-US" sz="1100" dirty="0"/>
              <a:t> works by searching against email addresses, names and usernames, and from these searches you can find things like </a:t>
            </a:r>
            <a:r>
              <a:rPr lang="en-GB" altLang="en-US" sz="1100" dirty="0" err="1"/>
              <a:t>facebook</a:t>
            </a:r>
            <a:r>
              <a:rPr lang="en-GB" altLang="en-US" sz="1100" dirty="0"/>
              <a:t> pages linked to an individual and other sites.  </a:t>
            </a:r>
          </a:p>
          <a:p>
            <a:pPr eaLnBrk="1" hangingPunct="1">
              <a:spcBef>
                <a:spcPct val="0"/>
              </a:spcBef>
            </a:pPr>
            <a:endParaRPr lang="en-GB" altLang="en-US" sz="1100" dirty="0"/>
          </a:p>
          <a:p>
            <a:pPr eaLnBrk="1" hangingPunct="1">
              <a:spcBef>
                <a:spcPct val="0"/>
              </a:spcBef>
            </a:pPr>
            <a:r>
              <a:rPr lang="en-GB" altLang="en-US" sz="1100" dirty="0"/>
              <a:t>Encourage students to try this next time they are on media device.  Just type in ‘</a:t>
            </a:r>
            <a:r>
              <a:rPr lang="en-GB" altLang="en-US" sz="1100" dirty="0" err="1"/>
              <a:t>Pipl</a:t>
            </a:r>
            <a:r>
              <a:rPr lang="en-GB" altLang="en-US" sz="1100" dirty="0"/>
              <a:t>’ into google and then enter their name or email address etc. </a:t>
            </a:r>
          </a:p>
          <a:p>
            <a:pPr eaLnBrk="1" hangingPunct="1">
              <a:spcBef>
                <a:spcPct val="0"/>
              </a:spcBef>
            </a:pPr>
            <a:endParaRPr lang="en-GB" altLang="en-US" sz="1100" dirty="0"/>
          </a:p>
          <a:p>
            <a:pPr eaLnBrk="1" hangingPunct="1">
              <a:spcBef>
                <a:spcPct val="0"/>
              </a:spcBef>
            </a:pPr>
            <a:r>
              <a:rPr lang="en-GB" altLang="en-US" sz="1100" dirty="0"/>
              <a:t>EMPHASISE for all students with social media accounts to look at how much information is attached to their profiles, what pictures they are posting and ensure the security features within any of the applications are set at the appropriate level.  </a:t>
            </a:r>
          </a:p>
          <a:p>
            <a:pPr eaLnBrk="1" hangingPunct="1">
              <a:spcBef>
                <a:spcPct val="0"/>
              </a:spcBef>
            </a:pPr>
            <a:r>
              <a:rPr lang="en-GB" altLang="en-US" sz="1100" dirty="0"/>
              <a:t>  </a:t>
            </a:r>
          </a:p>
        </p:txBody>
      </p:sp>
      <p:sp>
        <p:nvSpPr>
          <p:cNvPr id="4" name="Slide Number Placeholder 3"/>
          <p:cNvSpPr>
            <a:spLocks noGrp="1"/>
          </p:cNvSpPr>
          <p:nvPr>
            <p:ph type="sldNum" sz="quarter" idx="5"/>
          </p:nvPr>
        </p:nvSpPr>
        <p:spPr/>
        <p:txBody>
          <a:bodyPr/>
          <a:lstStyle/>
          <a:p>
            <a:fld id="{4DDD74B0-6C33-40BC-A342-495A2C0BE41F}" type="slidenum">
              <a:rPr lang="en-GB" smtClean="0"/>
              <a:t>66</a:t>
            </a:fld>
            <a:endParaRPr lang="en-GB"/>
          </a:p>
        </p:txBody>
      </p:sp>
    </p:spTree>
    <p:extLst>
      <p:ext uri="{BB962C8B-B14F-4D97-AF65-F5344CB8AC3E}">
        <p14:creationId xmlns:p14="http://schemas.microsoft.com/office/powerpoint/2010/main" val="148005894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rgbClr val="FF0000"/>
                </a:solidFill>
                <a:effectLst/>
                <a:latin typeface="+mn-lt"/>
                <a:ea typeface="Times New Roman" panose="02020603050405020304" pitchFamily="18" charset="0"/>
              </a:rPr>
              <a:t>Group Activity 7</a:t>
            </a:r>
            <a:br>
              <a:rPr lang="en-GB" sz="1100" b="1" dirty="0">
                <a:effectLst/>
                <a:latin typeface="+mn-lt"/>
                <a:ea typeface="Times New Roman" panose="02020603050405020304" pitchFamily="18" charset="0"/>
              </a:rPr>
            </a:br>
            <a:r>
              <a:rPr lang="en-GB" sz="1100" dirty="0">
                <a:effectLst/>
                <a:latin typeface="+mn-lt"/>
                <a:ea typeface="Times New Roman" panose="02020603050405020304" pitchFamily="18" charset="0"/>
              </a:rPr>
              <a:t>Trainer to put students into groups and ask them to consider what makes them easily identifiable as a Police Officer? What makes them a target? Then report back.</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altLang="en-US" sz="1100" dirty="0">
                <a:latin typeface="+mn-lt"/>
              </a:rPr>
            </a:br>
            <a:r>
              <a:rPr lang="en-GB" sz="1100" dirty="0">
                <a:effectLst/>
                <a:latin typeface="+mn-lt"/>
                <a:ea typeface="Times New Roman" panose="02020603050405020304" pitchFamily="18" charset="0"/>
              </a:rPr>
              <a:t>Students in groups to discuss what makes them easily identifiable as a Police Officer, what makes them a target. Report back their thoughts via pictures they can project onto the screen.</a:t>
            </a:r>
            <a:endParaRPr lang="en-GB" altLang="en-US" sz="1100" dirty="0">
              <a:latin typeface="+mn-lt"/>
            </a:endParaRPr>
          </a:p>
          <a:p>
            <a:pPr marL="185766" indent="-185766">
              <a:buFontTx/>
              <a:buChar char="•"/>
            </a:pPr>
            <a:endParaRPr lang="en-GB" altLang="en-US" sz="1100" dirty="0">
              <a:latin typeface="+mn-lt"/>
            </a:endParaRPr>
          </a:p>
          <a:p>
            <a:pPr marL="185766" indent="-185766">
              <a:buFontTx/>
              <a:buChar char="•"/>
            </a:pPr>
            <a:r>
              <a:rPr lang="en-GB" altLang="en-US" sz="1100" dirty="0">
                <a:latin typeface="+mn-lt"/>
              </a:rPr>
              <a:t>Fixated or deliberate targeting of officers/staff – </a:t>
            </a:r>
            <a:r>
              <a:rPr lang="en-GB" altLang="en-US" sz="1100" b="1" dirty="0">
                <a:latin typeface="+mn-lt"/>
              </a:rPr>
              <a:t>operations have existed where patrolling police officers are the actual target for attack</a:t>
            </a:r>
          </a:p>
          <a:p>
            <a:pPr marL="185766" indent="-185766">
              <a:buFontTx/>
              <a:buChar char="•"/>
            </a:pPr>
            <a:r>
              <a:rPr lang="en-GB" altLang="en-US" sz="1100" dirty="0">
                <a:latin typeface="+mn-lt"/>
              </a:rPr>
              <a:t>Part Uniform – </a:t>
            </a:r>
            <a:r>
              <a:rPr lang="en-GB" altLang="en-US" sz="1100" b="1" dirty="0">
                <a:latin typeface="+mn-lt"/>
              </a:rPr>
              <a:t>how do you travel to work – what identifies you – CHECK LOCAL POLICY, emphasise problems occur due to complacency i.e. people adhere for a few weeks then let the standard drop off. </a:t>
            </a:r>
          </a:p>
          <a:p>
            <a:pPr marL="185766" indent="-185766">
              <a:buFontTx/>
              <a:buChar char="•"/>
            </a:pPr>
            <a:r>
              <a:rPr lang="en-GB" altLang="en-US" sz="1100" dirty="0">
                <a:latin typeface="+mn-lt"/>
              </a:rPr>
              <a:t>Where is your car parked, would it identify you? – </a:t>
            </a:r>
            <a:r>
              <a:rPr lang="en-GB" altLang="en-US" sz="1100" b="1" dirty="0">
                <a:latin typeface="+mn-lt"/>
              </a:rPr>
              <a:t>what is your car reg number, some officers like to have ‘999’ </a:t>
            </a:r>
            <a:endParaRPr lang="en-GB" altLang="en-US" sz="1100" dirty="0">
              <a:latin typeface="+mn-lt"/>
            </a:endParaRPr>
          </a:p>
          <a:p>
            <a:pPr marL="185766" indent="-185766">
              <a:buFontTx/>
              <a:buChar char="•"/>
            </a:pPr>
            <a:r>
              <a:rPr lang="en-GB" altLang="en-US" sz="1100" dirty="0">
                <a:latin typeface="+mn-lt"/>
              </a:rPr>
              <a:t>Social media, friends, photos, comments – </a:t>
            </a:r>
            <a:r>
              <a:rPr lang="en-GB" altLang="en-US" sz="1100" b="1" dirty="0">
                <a:latin typeface="+mn-lt"/>
              </a:rPr>
              <a:t>what have you posted on your social media, pictures of work, comments on what sort of day you’re having, your location etc? do you tag people in photos, thus creating links across accounts making easier for hackers to gain even more information about you/your friends?</a:t>
            </a:r>
            <a:endParaRPr lang="en-GB" altLang="en-US" sz="1100" dirty="0">
              <a:latin typeface="+mn-lt"/>
            </a:endParaRPr>
          </a:p>
          <a:p>
            <a:pPr marL="185766" indent="-185766">
              <a:buFontTx/>
              <a:buChar char="•"/>
            </a:pPr>
            <a:r>
              <a:rPr lang="en-GB" altLang="en-US" sz="1100" dirty="0">
                <a:latin typeface="+mn-lt"/>
              </a:rPr>
              <a:t>Daily routine – </a:t>
            </a:r>
            <a:r>
              <a:rPr lang="en-GB" altLang="en-US" sz="1100" b="1" dirty="0">
                <a:latin typeface="+mn-lt"/>
              </a:rPr>
              <a:t>do you always travel the same route to work, the same train/bus, do you always park in the same place?</a:t>
            </a:r>
            <a:endParaRPr lang="en-GB" altLang="en-US" sz="1100" dirty="0">
              <a:latin typeface="+mn-lt"/>
            </a:endParaRPr>
          </a:p>
          <a:p>
            <a:pPr marL="185766" indent="-185766">
              <a:buFontTx/>
              <a:buChar char="•"/>
            </a:pPr>
            <a:r>
              <a:rPr lang="en-GB" altLang="en-US" sz="1100" dirty="0">
                <a:latin typeface="+mn-lt"/>
              </a:rPr>
              <a:t>The Whole picture – </a:t>
            </a:r>
            <a:r>
              <a:rPr lang="en-GB" altLang="en-US" sz="1100" b="1" dirty="0">
                <a:latin typeface="+mn-lt"/>
              </a:rPr>
              <a:t>take a step back and look at yourself from a terrorists point of view, from your online presence, your routine, your vehicle or your dress, what would they be able to learn about you.</a:t>
            </a:r>
          </a:p>
          <a:p>
            <a:pPr marL="185766" indent="-185766">
              <a:buFontTx/>
              <a:buChar char="•"/>
            </a:pPr>
            <a:r>
              <a:rPr lang="en-GB" altLang="en-US" sz="1100" dirty="0">
                <a:solidFill>
                  <a:srgbClr val="003F76"/>
                </a:solidFill>
                <a:latin typeface="+mn-lt"/>
              </a:rPr>
              <a:t>‘Gimme Three Rings’ - </a:t>
            </a:r>
            <a:r>
              <a:rPr lang="en-GB" altLang="en-US" sz="1100" b="1" dirty="0">
                <a:solidFill>
                  <a:srgbClr val="003F76"/>
                </a:solidFill>
                <a:latin typeface="+mn-lt"/>
              </a:rPr>
              <a:t>have you shared your phone number with the team/team leader, can they get hold of you if they need to? – when necessary agree a protocol of calling a friend when you have safely arrived at a location – consider the use of a codeword</a:t>
            </a:r>
          </a:p>
          <a:p>
            <a:endParaRPr lang="en-GB" dirty="0"/>
          </a:p>
        </p:txBody>
      </p:sp>
      <p:sp>
        <p:nvSpPr>
          <p:cNvPr id="4" name="Slide Number Placeholder 3"/>
          <p:cNvSpPr>
            <a:spLocks noGrp="1"/>
          </p:cNvSpPr>
          <p:nvPr>
            <p:ph type="sldNum" sz="quarter" idx="5"/>
          </p:nvPr>
        </p:nvSpPr>
        <p:spPr/>
        <p:txBody>
          <a:bodyPr/>
          <a:lstStyle/>
          <a:p>
            <a:fld id="{4DDD74B0-6C33-40BC-A342-495A2C0BE41F}" type="slidenum">
              <a:rPr lang="en-GB" smtClean="0"/>
              <a:t>67</a:t>
            </a:fld>
            <a:endParaRPr lang="en-GB"/>
          </a:p>
        </p:txBody>
      </p:sp>
    </p:spTree>
    <p:extLst>
      <p:ext uri="{BB962C8B-B14F-4D97-AF65-F5344CB8AC3E}">
        <p14:creationId xmlns:p14="http://schemas.microsoft.com/office/powerpoint/2010/main" val="189845226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2600" y="1279525"/>
            <a:ext cx="6140450" cy="3454400"/>
          </a:xfrm>
        </p:spPr>
      </p:sp>
      <p:sp>
        <p:nvSpPr>
          <p:cNvPr id="3" name="Notes Placeholder 2"/>
          <p:cNvSpPr>
            <a:spLocks noGrp="1"/>
          </p:cNvSpPr>
          <p:nvPr>
            <p:ph type="body" idx="1"/>
          </p:nvPr>
        </p:nvSpPr>
        <p:spPr/>
        <p:txBody>
          <a:bodyPr/>
          <a:lstStyle/>
          <a:p>
            <a:r>
              <a:rPr lang="en-GB" sz="1100" b="1" u="sng" dirty="0">
                <a:solidFill>
                  <a:srgbClr val="0070C0"/>
                </a:solidFill>
                <a:effectLst/>
                <a:latin typeface="+mn-lt"/>
                <a:ea typeface="Times New Roman" panose="02020603050405020304" pitchFamily="18" charset="0"/>
              </a:rPr>
              <a:t>Closure</a:t>
            </a:r>
            <a:endParaRPr lang="en-GB" sz="1100" dirty="0">
              <a:effectLst/>
              <a:latin typeface="+mn-lt"/>
              <a:ea typeface="Times New Roman" panose="02020603050405020304" pitchFamily="18" charset="0"/>
            </a:endParaRPr>
          </a:p>
          <a:p>
            <a:r>
              <a:rPr lang="en-GB" sz="1100" dirty="0">
                <a:effectLst/>
                <a:latin typeface="+mn-lt"/>
                <a:ea typeface="Times New Roman" panose="02020603050405020304" pitchFamily="18" charset="0"/>
              </a:rPr>
              <a:t>Ensure that the students are okay as this was an emotive subject.</a:t>
            </a:r>
          </a:p>
          <a:p>
            <a:r>
              <a:rPr lang="en-GB" sz="1100" dirty="0">
                <a:effectLst/>
                <a:latin typeface="+mn-lt"/>
                <a:ea typeface="Times New Roman" panose="02020603050405020304" pitchFamily="18" charset="0"/>
              </a:rPr>
              <a:t> </a:t>
            </a:r>
          </a:p>
          <a:p>
            <a:r>
              <a:rPr lang="en-GB" sz="1100" dirty="0">
                <a:effectLst/>
                <a:latin typeface="+mn-lt"/>
                <a:ea typeface="Times New Roman" panose="02020603050405020304" pitchFamily="18" charset="0"/>
              </a:rPr>
              <a:t>Recap of the objectives and aim from start of the lesson and ask if any questions.</a:t>
            </a: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r>
              <a:rPr lang="en-GB" altLang="en-US" sz="1100" b="1" dirty="0">
                <a:latin typeface="+mn-lt"/>
              </a:rPr>
              <a:t>Aim</a:t>
            </a:r>
            <a:r>
              <a:rPr lang="en-GB" altLang="en-US" sz="1100" dirty="0">
                <a:latin typeface="+mn-lt"/>
              </a:rPr>
              <a:t>:  </a:t>
            </a:r>
            <a:endParaRPr lang="en-GB" altLang="en-US" sz="1100" b="1"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rgbClr val="000000"/>
                </a:solidFill>
                <a:effectLst/>
                <a:latin typeface="+mn-lt"/>
                <a:ea typeface="Times New Roman" panose="02020603050405020304" pitchFamily="18" charset="0"/>
              </a:rPr>
              <a:t>To provide students a broad understanding of Counter terrorism and their place in front line policing to combat terrorism and protect our communities. </a:t>
            </a:r>
            <a:endParaRPr lang="en-GB" sz="1100" dirty="0">
              <a:effectLst/>
              <a:latin typeface="+mn-lt"/>
              <a:ea typeface="Times New Roman" panose="02020603050405020304" pitchFamily="18" charset="0"/>
            </a:endParaRPr>
          </a:p>
          <a:p>
            <a:r>
              <a:rPr lang="en-GB" altLang="en-US" sz="1100" dirty="0">
                <a:latin typeface="+mn-lt"/>
              </a:rPr>
              <a:t> </a:t>
            </a:r>
            <a:r>
              <a:rPr lang="en-GB" altLang="en-US" sz="1100" b="1" dirty="0">
                <a:latin typeface="+mn-lt"/>
              </a:rPr>
              <a:t> </a:t>
            </a:r>
            <a:endParaRPr lang="en-GB" altLang="en-US" sz="1100" dirty="0">
              <a:latin typeface="+mn-lt"/>
            </a:endParaRPr>
          </a:p>
          <a:p>
            <a:r>
              <a:rPr lang="en-GB" altLang="en-US" sz="1100" b="1" dirty="0">
                <a:latin typeface="+mn-lt"/>
              </a:rPr>
              <a:t>Objectives:</a:t>
            </a:r>
            <a:r>
              <a:rPr lang="en-GB" altLang="en-US" sz="1100" dirty="0">
                <a:latin typeface="+mn-lt"/>
              </a:rPr>
              <a:t> </a:t>
            </a:r>
          </a:p>
          <a:p>
            <a:r>
              <a:rPr lang="en-GB" altLang="en-US" sz="1100" dirty="0">
                <a:latin typeface="+mn-lt"/>
              </a:rPr>
              <a:t>At the end of this lesson, students should be able to:</a:t>
            </a:r>
          </a:p>
          <a:p>
            <a:endParaRPr lang="en-GB" sz="1100" dirty="0">
              <a:solidFill>
                <a:srgbClr val="000000"/>
              </a:solidFill>
              <a:latin typeface="+mn-lt"/>
            </a:endParaRPr>
          </a:p>
          <a:p>
            <a:pPr marL="342900" lvl="0" indent="-342900">
              <a:buFont typeface="+mj-lt"/>
              <a:buAutoNum type="arabicPeriod"/>
            </a:pPr>
            <a:r>
              <a:rPr lang="en-GB" sz="1100" b="1" dirty="0">
                <a:effectLst/>
                <a:latin typeface="+mn-lt"/>
                <a:ea typeface="Times New Roman" panose="02020603050405020304" pitchFamily="18" charset="0"/>
              </a:rPr>
              <a:t>State</a:t>
            </a:r>
            <a:r>
              <a:rPr lang="en-GB" sz="1100" dirty="0">
                <a:effectLst/>
                <a:latin typeface="+mn-lt"/>
                <a:ea typeface="Times New Roman" panose="02020603050405020304" pitchFamily="18" charset="0"/>
              </a:rPr>
              <a:t> key counter terrorism terminology/concepts</a:t>
            </a:r>
          </a:p>
          <a:p>
            <a:pPr marL="342900" lvl="0" indent="-342900">
              <a:buFont typeface="+mj-lt"/>
              <a:buAutoNum type="arabicPeriod"/>
            </a:pPr>
            <a:r>
              <a:rPr lang="en-GB" sz="1100" b="1" dirty="0">
                <a:effectLst/>
                <a:latin typeface="+mn-lt"/>
                <a:ea typeface="Times New Roman" panose="02020603050405020304" pitchFamily="18" charset="0"/>
              </a:rPr>
              <a:t>Identify</a:t>
            </a:r>
            <a:r>
              <a:rPr lang="en-GB" sz="1100" dirty="0">
                <a:effectLst/>
                <a:latin typeface="+mn-lt"/>
                <a:ea typeface="Times New Roman" panose="02020603050405020304" pitchFamily="18" charset="0"/>
              </a:rPr>
              <a:t> key legislation relevant to counter-terrorism policing</a:t>
            </a:r>
          </a:p>
          <a:p>
            <a:pPr marL="342900" lvl="0" indent="-342900">
              <a:buFont typeface="+mj-lt"/>
              <a:buAutoNum type="arabicPeriod"/>
            </a:pPr>
            <a:r>
              <a:rPr lang="en-GB" sz="1100" b="1" dirty="0">
                <a:effectLst/>
                <a:latin typeface="+mn-lt"/>
                <a:ea typeface="Times New Roman" panose="02020603050405020304" pitchFamily="18" charset="0"/>
              </a:rPr>
              <a:t>Understand</a:t>
            </a:r>
            <a:r>
              <a:rPr lang="en-GB" sz="1100" dirty="0">
                <a:effectLst/>
                <a:latin typeface="+mn-lt"/>
                <a:ea typeface="Times New Roman" panose="02020603050405020304" pitchFamily="18" charset="0"/>
              </a:rPr>
              <a:t> the function of key counter-terrorism operations that impact on front-line policing</a:t>
            </a:r>
          </a:p>
          <a:p>
            <a:pPr marL="342900" lvl="0" indent="-342900">
              <a:buFont typeface="+mj-lt"/>
              <a:buAutoNum type="arabicPeriod"/>
            </a:pPr>
            <a:r>
              <a:rPr lang="en-GB" sz="1100" b="1" dirty="0">
                <a:effectLst/>
                <a:latin typeface="+mn-lt"/>
                <a:ea typeface="Times New Roman" panose="02020603050405020304" pitchFamily="18" charset="0"/>
              </a:rPr>
              <a:t>Explain</a:t>
            </a:r>
            <a:r>
              <a:rPr lang="en-GB" sz="1100" dirty="0">
                <a:effectLst/>
                <a:latin typeface="+mn-lt"/>
                <a:ea typeface="Times New Roman" panose="02020603050405020304" pitchFamily="18" charset="0"/>
              </a:rPr>
              <a:t> the role of front-line local policing in gathering intelligence that can combat terrorism</a:t>
            </a:r>
          </a:p>
          <a:p>
            <a:pPr marL="342900" lvl="0" indent="-342900">
              <a:buFont typeface="+mj-lt"/>
              <a:buAutoNum type="arabicPeriod"/>
            </a:pPr>
            <a:r>
              <a:rPr lang="en-GB" sz="1100" b="1" dirty="0">
                <a:effectLst/>
                <a:latin typeface="+mn-lt"/>
                <a:ea typeface="Times New Roman" panose="02020603050405020304" pitchFamily="18" charset="0"/>
              </a:rPr>
              <a:t>Describe</a:t>
            </a:r>
            <a:r>
              <a:rPr lang="en-GB" sz="1100" dirty="0">
                <a:effectLst/>
                <a:latin typeface="+mn-lt"/>
                <a:ea typeface="Times New Roman" panose="02020603050405020304" pitchFamily="18" charset="0"/>
              </a:rPr>
              <a:t> the role of front-line policing in identifying vulnerabilities in a counter-terrorism context and taking appropriate action for safeguarding</a:t>
            </a:r>
          </a:p>
          <a:p>
            <a:pPr marL="342900" lvl="0" indent="-342900">
              <a:buFont typeface="+mj-lt"/>
              <a:buAutoNum type="arabicPeriod"/>
            </a:pPr>
            <a:r>
              <a:rPr lang="en-GB" sz="1100" b="1" dirty="0">
                <a:effectLst/>
                <a:latin typeface="+mn-lt"/>
                <a:ea typeface="Times New Roman" panose="02020603050405020304" pitchFamily="18" charset="0"/>
              </a:rPr>
              <a:t>Identify </a:t>
            </a:r>
            <a:r>
              <a:rPr lang="en-GB" sz="1100" dirty="0">
                <a:effectLst/>
                <a:latin typeface="+mn-lt"/>
                <a:ea typeface="Times New Roman" panose="02020603050405020304" pitchFamily="18" charset="0"/>
              </a:rPr>
              <a:t>appropriate actions to maintain vigilance &amp; personal safety</a:t>
            </a:r>
          </a:p>
          <a:p>
            <a:pPr marL="342900" lvl="0" indent="-342900">
              <a:buFont typeface="+mj-lt"/>
              <a:buAutoNum type="arabicPeriod"/>
            </a:pPr>
            <a:endParaRPr lang="en-GB" sz="1100" dirty="0">
              <a:effectLst/>
              <a:latin typeface="+mn-lt"/>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100" b="1" dirty="0">
                <a:effectLst/>
                <a:latin typeface="+mn-lt"/>
                <a:ea typeface="Times New Roman" panose="02020603050405020304" pitchFamily="18" charset="0"/>
              </a:rPr>
              <a:t>NB. </a:t>
            </a:r>
            <a:r>
              <a:rPr lang="en-GB" sz="1100" i="1" dirty="0">
                <a:effectLst/>
                <a:latin typeface="+mn-lt"/>
                <a:ea typeface="Times New Roman" panose="02020603050405020304" pitchFamily="18" charset="0"/>
              </a:rPr>
              <a:t>Knowledge Check – Counter Terrorism Year 1, V1</a:t>
            </a:r>
            <a:r>
              <a:rPr lang="en-GB" sz="1100" b="1" dirty="0">
                <a:effectLst/>
                <a:latin typeface="+mn-lt"/>
                <a:ea typeface="Times New Roman" panose="02020603050405020304" pitchFamily="18" charset="0"/>
              </a:rPr>
              <a:t> to be used to consolidate learning</a:t>
            </a:r>
            <a:br>
              <a:rPr lang="en-GB" sz="1100" b="1" dirty="0">
                <a:effectLst/>
                <a:latin typeface="+mn-lt"/>
                <a:ea typeface="Times New Roman" panose="02020603050405020304" pitchFamily="18" charset="0"/>
              </a:rPr>
            </a:b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Confirm again with students if everyone is ok and advise if students need to talk to speak to trainer after class.</a:t>
            </a:r>
            <a:br>
              <a:rPr lang="en-GB" sz="1100" dirty="0">
                <a:effectLst/>
                <a:latin typeface="+mn-lt"/>
                <a:ea typeface="Times New Roman" panose="02020603050405020304" pitchFamily="18" charset="0"/>
              </a:rPr>
            </a:br>
            <a:br>
              <a:rPr lang="en-GB" sz="1100" dirty="0">
                <a:effectLst/>
                <a:latin typeface="+mn-lt"/>
                <a:ea typeface="Times New Roman" panose="02020603050405020304" pitchFamily="18" charset="0"/>
              </a:rPr>
            </a:br>
            <a:r>
              <a:rPr lang="en-GB" sz="1100" dirty="0">
                <a:effectLst/>
                <a:latin typeface="+mn-lt"/>
                <a:ea typeface="Times New Roman" panose="02020603050405020304" pitchFamily="18" charset="0"/>
              </a:rPr>
              <a:t>Before allowing students to leave trainer to ask each student the following question.</a:t>
            </a:r>
          </a:p>
          <a:p>
            <a:r>
              <a:rPr lang="en-GB" sz="1100" dirty="0">
                <a:effectLst/>
                <a:latin typeface="+mn-lt"/>
                <a:ea typeface="Times New Roman" panose="02020603050405020304" pitchFamily="18" charset="0"/>
              </a:rPr>
              <a:t> </a:t>
            </a:r>
          </a:p>
          <a:p>
            <a:r>
              <a:rPr lang="en-GB" sz="1100" b="1" dirty="0">
                <a:solidFill>
                  <a:srgbClr val="FF0000"/>
                </a:solidFill>
                <a:effectLst/>
                <a:latin typeface="+mn-lt"/>
                <a:ea typeface="Times New Roman" panose="02020603050405020304" pitchFamily="18" charset="0"/>
              </a:rPr>
              <a:t>QTS:</a:t>
            </a:r>
            <a:endParaRPr lang="en-GB" sz="1100" dirty="0">
              <a:effectLst/>
              <a:latin typeface="+mn-lt"/>
              <a:ea typeface="Times New Roman" panose="02020603050405020304" pitchFamily="18" charset="0"/>
            </a:endParaRPr>
          </a:p>
          <a:p>
            <a:r>
              <a:rPr lang="en-GB" sz="1100" b="1" dirty="0">
                <a:effectLst/>
                <a:latin typeface="+mn-lt"/>
                <a:ea typeface="Times New Roman" panose="02020603050405020304" pitchFamily="18" charset="0"/>
              </a:rPr>
              <a:t>Q. What will you take away with you from this lesson?</a:t>
            </a:r>
            <a:endParaRPr lang="en-GB" sz="1100" dirty="0">
              <a:latin typeface="+mn-lt"/>
            </a:endParaRPr>
          </a:p>
        </p:txBody>
      </p:sp>
      <p:sp>
        <p:nvSpPr>
          <p:cNvPr id="4" name="Slide Number Placeholder 3"/>
          <p:cNvSpPr>
            <a:spLocks noGrp="1"/>
          </p:cNvSpPr>
          <p:nvPr>
            <p:ph type="sldNum" sz="quarter" idx="5"/>
          </p:nvPr>
        </p:nvSpPr>
        <p:spPr/>
        <p:txBody>
          <a:bodyPr/>
          <a:lstStyle/>
          <a:p>
            <a:fld id="{4DDD74B0-6C33-40BC-A342-495A2C0BE41F}" type="slidenum">
              <a:rPr lang="en-GB" smtClean="0"/>
              <a:t>68</a:t>
            </a:fld>
            <a:endParaRPr lang="en-GB"/>
          </a:p>
        </p:txBody>
      </p:sp>
    </p:spTree>
    <p:extLst>
      <p:ext uri="{BB962C8B-B14F-4D97-AF65-F5344CB8AC3E}">
        <p14:creationId xmlns:p14="http://schemas.microsoft.com/office/powerpoint/2010/main" val="1925197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3548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10901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0549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2499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18/10/2022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04051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4347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506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45183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44459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10816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33185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13B15E-346E-4A55-8158-900247E3AAA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21963575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13B15E-346E-4A55-8158-900247E3AAA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168134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13B15E-346E-4A55-8158-900247E3AAA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30304053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13B15E-346E-4A55-8158-900247E3AAAF}"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38973197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13B15E-346E-4A55-8158-900247E3AAAF}" type="datetimeFigureOut">
              <a:rPr lang="en-GB" smtClean="0"/>
              <a:t>18/10/2022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26555242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13B15E-346E-4A55-8158-900247E3AAAF}" type="datetimeFigureOut">
              <a:rPr lang="en-GB" smtClean="0"/>
              <a:t>18/10/2022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11678447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13B15E-346E-4A55-8158-900247E3AAAF}" type="datetimeFigureOut">
              <a:rPr lang="en-GB" smtClean="0"/>
              <a:t>18/10/2022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1651452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13B15E-346E-4A55-8158-900247E3AAAF}"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21113170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13B15E-346E-4A55-8158-900247E3AAAF}"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14401899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13B15E-346E-4A55-8158-900247E3AAA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1895954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13B15E-346E-4A55-8158-900247E3AAAF}"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B5443A-E1D2-407B-89DE-54A848C59F72}" type="slidenum">
              <a:rPr lang="en-GB" smtClean="0"/>
              <a:t>‹#›</a:t>
            </a:fld>
            <a:endParaRPr lang="en-GB"/>
          </a:p>
        </p:txBody>
      </p:sp>
    </p:spTree>
    <p:extLst>
      <p:ext uri="{BB962C8B-B14F-4D97-AF65-F5344CB8AC3E}">
        <p14:creationId xmlns:p14="http://schemas.microsoft.com/office/powerpoint/2010/main" val="1136770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13B15E-346E-4A55-8158-900247E3AAAF}" type="datetimeFigureOut">
              <a:rPr lang="en-GB" smtClean="0"/>
              <a:t>18/10/2022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B5443A-E1D2-407B-89DE-54A848C59F72}" type="slidenum">
              <a:rPr lang="en-GB" smtClean="0"/>
              <a:t>‹#›</a:t>
            </a:fld>
            <a:endParaRPr lang="en-GB"/>
          </a:p>
        </p:txBody>
      </p:sp>
      <p:sp>
        <p:nvSpPr>
          <p:cNvPr id="7" name="hl" descr=" ">
            <a:extLst>
              <a:ext uri="{FF2B5EF4-FFF2-40B4-BE49-F238E27FC236}">
                <a16:creationId xmlns:a16="http://schemas.microsoft.com/office/drawing/2014/main" id="{9F9B9ADF-DE8B-4D74-89A8-12F472547C70}"/>
              </a:ext>
            </a:extLst>
          </p:cNvPr>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a:extLst>
              <a:ext uri="{FF2B5EF4-FFF2-40B4-BE49-F238E27FC236}">
                <a16:creationId xmlns:a16="http://schemas.microsoft.com/office/drawing/2014/main" id="{BC84C1F6-ECF5-4697-9ADF-EB96FD66AFE8}"/>
              </a:ext>
            </a:extLst>
          </p:cNvPr>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777671041"/>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13B15E-346E-4A55-8158-900247E3AAAF}" type="datetimeFigureOut">
              <a:rPr lang="en-GB" smtClean="0"/>
              <a:t>18/10/2022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B5443A-E1D2-407B-89DE-54A848C59F72}" type="slidenum">
              <a:rPr lang="en-GB" smtClean="0"/>
              <a:t>‹#›</a:t>
            </a:fld>
            <a:endParaRPr lang="en-GB"/>
          </a:p>
        </p:txBody>
      </p:sp>
    </p:spTree>
    <p:extLst>
      <p:ext uri="{BB962C8B-B14F-4D97-AF65-F5344CB8AC3E}">
        <p14:creationId xmlns:p14="http://schemas.microsoft.com/office/powerpoint/2010/main" val="73005376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4.png"/><Relationship Id="rId7" Type="http://schemas.openxmlformats.org/officeDocument/2006/relationships/diagramData" Target="../diagrams/data1.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7.png"/><Relationship Id="rId11" Type="http://schemas.microsoft.com/office/2007/relationships/diagramDrawing" Target="../diagrams/drawing1.xml"/><Relationship Id="rId5" Type="http://schemas.openxmlformats.org/officeDocument/2006/relationships/image" Target="../media/image6.jpg"/><Relationship Id="rId10" Type="http://schemas.openxmlformats.org/officeDocument/2006/relationships/diagramColors" Target="../diagrams/colors1.xml"/><Relationship Id="rId4" Type="http://schemas.openxmlformats.org/officeDocument/2006/relationships/image" Target="../media/image5.png"/><Relationship Id="rId9"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jpeg"/><Relationship Id="rId18" Type="http://schemas.openxmlformats.org/officeDocument/2006/relationships/image" Target="../media/image28.jpeg"/><Relationship Id="rId3" Type="http://schemas.openxmlformats.org/officeDocument/2006/relationships/image" Target="../media/image13.jpeg"/><Relationship Id="rId7" Type="http://schemas.openxmlformats.org/officeDocument/2006/relationships/image" Target="../media/image17.png"/><Relationship Id="rId12" Type="http://schemas.openxmlformats.org/officeDocument/2006/relationships/image" Target="../media/image22.png"/><Relationship Id="rId17" Type="http://schemas.openxmlformats.org/officeDocument/2006/relationships/image" Target="../media/image27.jpeg"/><Relationship Id="rId2" Type="http://schemas.openxmlformats.org/officeDocument/2006/relationships/notesSlide" Target="../notesSlides/notesSlide8.xml"/><Relationship Id="rId16" Type="http://schemas.openxmlformats.org/officeDocument/2006/relationships/image" Target="../media/image26.jpeg"/><Relationship Id="rId1" Type="http://schemas.openxmlformats.org/officeDocument/2006/relationships/slideLayout" Target="../slideLayouts/slideLayout13.xml"/><Relationship Id="rId6" Type="http://schemas.openxmlformats.org/officeDocument/2006/relationships/image" Target="../media/image16.jpeg"/><Relationship Id="rId11" Type="http://schemas.openxmlformats.org/officeDocument/2006/relationships/image" Target="../media/image21.png"/><Relationship Id="rId5" Type="http://schemas.openxmlformats.org/officeDocument/2006/relationships/image" Target="../media/image15.jpeg"/><Relationship Id="rId15" Type="http://schemas.openxmlformats.org/officeDocument/2006/relationships/image" Target="../media/image25.png"/><Relationship Id="rId10" Type="http://schemas.openxmlformats.org/officeDocument/2006/relationships/image" Target="../media/image20.png"/><Relationship Id="rId19" Type="http://schemas.openxmlformats.org/officeDocument/2006/relationships/image" Target="../media/image29.jpeg"/><Relationship Id="rId4" Type="http://schemas.openxmlformats.org/officeDocument/2006/relationships/image" Target="../media/image14.jpeg"/><Relationship Id="rId9" Type="http://schemas.openxmlformats.org/officeDocument/2006/relationships/image" Target="../media/image19.jpeg"/><Relationship Id="rId1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4.png"/><Relationship Id="rId7" Type="http://schemas.openxmlformats.org/officeDocument/2006/relationships/hyperlink" Target="https://www.google.co.uk/url?sa=i&amp;rct=j&amp;q=&amp;esrc=s&amp;source=images&amp;cd=&amp;cad=rja&amp;uact=8&amp;ved=0ahUKEwiJztTirbjVAhWDEVAKHaS2CWAQjRwIBw&amp;url=https%3A%2F%2Fwww.pinterest.com%2Fexplore%2Fcolumbine-high-school-massacre%2F&amp;psig=AFQjCNE0MeQlmc0ur3jHLwqCI9sOv7bz7A&amp;ust=1501755748710382"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4.png"/><Relationship Id="rId7" Type="http://schemas.openxmlformats.org/officeDocument/2006/relationships/image" Target="../media/image35.jpeg"/><Relationship Id="rId12" Type="http://schemas.openxmlformats.org/officeDocument/2006/relationships/image" Target="../media/image40.jpe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7.png"/><Relationship Id="rId11" Type="http://schemas.openxmlformats.org/officeDocument/2006/relationships/image" Target="../media/image39.jpeg"/><Relationship Id="rId5" Type="http://schemas.openxmlformats.org/officeDocument/2006/relationships/image" Target="../media/image6.jpg"/><Relationship Id="rId10" Type="http://schemas.openxmlformats.org/officeDocument/2006/relationships/image" Target="../media/image38.png"/><Relationship Id="rId4" Type="http://schemas.openxmlformats.org/officeDocument/2006/relationships/image" Target="../media/image5.png"/><Relationship Id="rId9" Type="http://schemas.openxmlformats.org/officeDocument/2006/relationships/image" Target="../media/image37.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4.gif"/><Relationship Id="rId2" Type="http://schemas.openxmlformats.org/officeDocument/2006/relationships/notesSlide" Target="../notesSlides/notesSlide27.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7"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13.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8" Type="http://schemas.openxmlformats.org/officeDocument/2006/relationships/hyperlink" Target="file:///\\swp-net\data\work\ALLWALES-PEQF\Shared\Videos\Counter%20Terrorism\Year%201%20-%20Plane%20Device.wmv" TargetMode="External"/><Relationship Id="rId3" Type="http://schemas.openxmlformats.org/officeDocument/2006/relationships/image" Target="../media/image4.png"/><Relationship Id="rId7" Type="http://schemas.openxmlformats.org/officeDocument/2006/relationships/image" Target="../media/image48.png"/><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 Id="rId9" Type="http://schemas.openxmlformats.org/officeDocument/2006/relationships/image" Target="../media/image49.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50.jpeg"/><Relationship Id="rId2" Type="http://schemas.openxmlformats.org/officeDocument/2006/relationships/notesSlide" Target="../notesSlides/notesSlide31.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4.png"/><Relationship Id="rId7" Type="http://schemas.openxmlformats.org/officeDocument/2006/relationships/image" Target="../media/image51.jpeg"/><Relationship Id="rId2" Type="http://schemas.openxmlformats.org/officeDocument/2006/relationships/notesSlide" Target="../notesSlides/notesSlide33.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10" Type="http://schemas.openxmlformats.org/officeDocument/2006/relationships/image" Target="../media/image53.png"/><Relationship Id="rId4" Type="http://schemas.openxmlformats.org/officeDocument/2006/relationships/image" Target="../media/image5.png"/><Relationship Id="rId9" Type="http://schemas.openxmlformats.org/officeDocument/2006/relationships/hyperlink" Target="file:///\\swp-net\data\work\ALLWALES-PEQF\Shared\Videos\Counter%20Terrorism\Year%201%20-%20Op%20Aggrace.mp4"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4.png"/><Relationship Id="rId7" Type="http://schemas.openxmlformats.org/officeDocument/2006/relationships/image" Target="../media/image54.png"/><Relationship Id="rId2" Type="http://schemas.openxmlformats.org/officeDocument/2006/relationships/notesSlide" Target="../notesSlides/notesSlide35.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image" Target="../media/image4.png"/><Relationship Id="rId7" Type="http://schemas.openxmlformats.org/officeDocument/2006/relationships/image" Target="../media/image56.jpeg"/><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4.png"/><Relationship Id="rId7" Type="http://schemas.openxmlformats.org/officeDocument/2006/relationships/image" Target="../media/image58.jpeg"/><Relationship Id="rId2" Type="http://schemas.openxmlformats.org/officeDocument/2006/relationships/notesSlide" Target="../notesSlides/notesSlide38.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10" Type="http://schemas.openxmlformats.org/officeDocument/2006/relationships/image" Target="../media/image61.jpeg"/><Relationship Id="rId4" Type="http://schemas.openxmlformats.org/officeDocument/2006/relationships/image" Target="../media/image5.png"/><Relationship Id="rId9" Type="http://schemas.openxmlformats.org/officeDocument/2006/relationships/image" Target="../media/image60.jpeg"/></Relationships>
</file>

<file path=ppt/slides/_rels/slide39.xml.rels><?xml version="1.0" encoding="UTF-8" standalone="yes"?>
<Relationships xmlns="http://schemas.openxmlformats.org/package/2006/relationships"><Relationship Id="rId8" Type="http://schemas.openxmlformats.org/officeDocument/2006/relationships/image" Target="../media/image63.jpg"/><Relationship Id="rId3" Type="http://schemas.openxmlformats.org/officeDocument/2006/relationships/image" Target="../media/image4.png"/><Relationship Id="rId7" Type="http://schemas.openxmlformats.org/officeDocument/2006/relationships/image" Target="../media/image62.jpg"/><Relationship Id="rId2" Type="http://schemas.openxmlformats.org/officeDocument/2006/relationships/notesSlide" Target="../notesSlides/notesSlide39.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64.jpeg"/><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image" Target="../media/image4.png"/><Relationship Id="rId7" Type="http://schemas.openxmlformats.org/officeDocument/2006/relationships/image" Target="../media/image65.jpeg"/><Relationship Id="rId2" Type="http://schemas.openxmlformats.org/officeDocument/2006/relationships/notesSlide" Target="../notesSlides/notesSlide41.xml"/><Relationship Id="rId1" Type="http://schemas.openxmlformats.org/officeDocument/2006/relationships/slideLayout" Target="../slideLayouts/slideLayout13.xml"/><Relationship Id="rId6" Type="http://schemas.openxmlformats.org/officeDocument/2006/relationships/image" Target="../media/image7.png"/><Relationship Id="rId11" Type="http://schemas.openxmlformats.org/officeDocument/2006/relationships/image" Target="../media/image69.jpeg"/><Relationship Id="rId5" Type="http://schemas.openxmlformats.org/officeDocument/2006/relationships/image" Target="../media/image6.jpg"/><Relationship Id="rId10" Type="http://schemas.openxmlformats.org/officeDocument/2006/relationships/image" Target="../media/image68.jpeg"/><Relationship Id="rId4" Type="http://schemas.openxmlformats.org/officeDocument/2006/relationships/image" Target="../media/image5.png"/><Relationship Id="rId9" Type="http://schemas.openxmlformats.org/officeDocument/2006/relationships/image" Target="../media/image67.jpeg"/></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3.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4.xml"/><Relationship Id="rId1" Type="http://schemas.openxmlformats.org/officeDocument/2006/relationships/slideLayout" Target="../slideLayouts/slideLayout18.xml"/><Relationship Id="rId4" Type="http://schemas.openxmlformats.org/officeDocument/2006/relationships/image" Target="../media/image46.png"/></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5.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6.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7.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8.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image" Target="../media/image75.png"/><Relationship Id="rId3" Type="http://schemas.openxmlformats.org/officeDocument/2006/relationships/image" Target="../media/image4.png"/><Relationship Id="rId7" Type="http://schemas.openxmlformats.org/officeDocument/2006/relationships/image" Target="../media/image70.png"/><Relationship Id="rId12" Type="http://schemas.openxmlformats.org/officeDocument/2006/relationships/image" Target="../media/image74.jpeg"/><Relationship Id="rId2" Type="http://schemas.openxmlformats.org/officeDocument/2006/relationships/notesSlide" Target="../notesSlides/notesSlide48.xml"/><Relationship Id="rId1" Type="http://schemas.openxmlformats.org/officeDocument/2006/relationships/slideLayout" Target="../slideLayouts/slideLayout13.xml"/><Relationship Id="rId6" Type="http://schemas.openxmlformats.org/officeDocument/2006/relationships/image" Target="../media/image7.png"/><Relationship Id="rId11" Type="http://schemas.openxmlformats.org/officeDocument/2006/relationships/image" Target="../media/image73.png"/><Relationship Id="rId5" Type="http://schemas.openxmlformats.org/officeDocument/2006/relationships/image" Target="../media/image6.jpg"/><Relationship Id="rId10" Type="http://schemas.openxmlformats.org/officeDocument/2006/relationships/image" Target="../media/image72.jpeg"/><Relationship Id="rId4" Type="http://schemas.openxmlformats.org/officeDocument/2006/relationships/image" Target="../media/image5.png"/><Relationship Id="rId9" Type="http://schemas.openxmlformats.org/officeDocument/2006/relationships/image" Target="../media/image71.png"/><Relationship Id="rId14" Type="http://schemas.openxmlformats.org/officeDocument/2006/relationships/image" Target="../media/image76.png"/></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9.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77.png"/><Relationship Id="rId2" Type="http://schemas.openxmlformats.org/officeDocument/2006/relationships/notesSlide" Target="../notesSlides/notesSlide50.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1.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5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4.png"/><Relationship Id="rId7" Type="http://schemas.openxmlformats.org/officeDocument/2006/relationships/diagramData" Target="../diagrams/data2.xml"/><Relationship Id="rId2" Type="http://schemas.openxmlformats.org/officeDocument/2006/relationships/notesSlide" Target="../notesSlides/notesSlide52.xml"/><Relationship Id="rId1" Type="http://schemas.openxmlformats.org/officeDocument/2006/relationships/slideLayout" Target="../slideLayouts/slideLayout13.xml"/><Relationship Id="rId6" Type="http://schemas.openxmlformats.org/officeDocument/2006/relationships/image" Target="../media/image7.png"/><Relationship Id="rId11" Type="http://schemas.microsoft.com/office/2007/relationships/diagramDrawing" Target="../diagrams/drawing2.xml"/><Relationship Id="rId5" Type="http://schemas.openxmlformats.org/officeDocument/2006/relationships/image" Target="../media/image6.jpg"/><Relationship Id="rId10" Type="http://schemas.openxmlformats.org/officeDocument/2006/relationships/diagramColors" Target="../diagrams/colors2.xml"/><Relationship Id="rId4" Type="http://schemas.openxmlformats.org/officeDocument/2006/relationships/image" Target="../media/image5.png"/><Relationship Id="rId9" Type="http://schemas.openxmlformats.org/officeDocument/2006/relationships/diagramQuickStyle" Target="../diagrams/quickStyle2.xml"/></Relationships>
</file>

<file path=ppt/slides/_rels/slide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3.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5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4.xml"/><Relationship Id="rId1" Type="http://schemas.openxmlformats.org/officeDocument/2006/relationships/slideLayout" Target="../slideLayouts/slideLayout18.xml"/><Relationship Id="rId4" Type="http://schemas.openxmlformats.org/officeDocument/2006/relationships/image" Target="../media/image46.png"/></Relationships>
</file>

<file path=ppt/slides/_rels/slide55.xml.rels><?xml version="1.0" encoding="UTF-8" standalone="yes"?>
<Relationships xmlns="http://schemas.openxmlformats.org/package/2006/relationships"><Relationship Id="rId8" Type="http://schemas.openxmlformats.org/officeDocument/2006/relationships/image" Target="../media/image79.jpg"/><Relationship Id="rId3" Type="http://schemas.openxmlformats.org/officeDocument/2006/relationships/image" Target="../media/image78.jpg"/><Relationship Id="rId7" Type="http://schemas.openxmlformats.org/officeDocument/2006/relationships/image" Target="../media/image7.png"/><Relationship Id="rId2" Type="http://schemas.openxmlformats.org/officeDocument/2006/relationships/notesSlide" Target="../notesSlides/notesSlide55.xml"/><Relationship Id="rId1" Type="http://schemas.openxmlformats.org/officeDocument/2006/relationships/slideLayout" Target="../slideLayouts/slideLayout13.xml"/><Relationship Id="rId6" Type="http://schemas.openxmlformats.org/officeDocument/2006/relationships/image" Target="../media/image6.jpg"/><Relationship Id="rId11" Type="http://schemas.openxmlformats.org/officeDocument/2006/relationships/image" Target="../media/image82.jpg"/><Relationship Id="rId5" Type="http://schemas.openxmlformats.org/officeDocument/2006/relationships/image" Target="../media/image5.png"/><Relationship Id="rId10" Type="http://schemas.openxmlformats.org/officeDocument/2006/relationships/image" Target="../media/image81.jpg"/><Relationship Id="rId4" Type="http://schemas.openxmlformats.org/officeDocument/2006/relationships/image" Target="../media/image4.png"/><Relationship Id="rId9" Type="http://schemas.openxmlformats.org/officeDocument/2006/relationships/image" Target="../media/image80.jpg"/></Relationships>
</file>

<file path=ppt/slides/_rels/slide56.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4.png"/><Relationship Id="rId7" Type="http://schemas.openxmlformats.org/officeDocument/2006/relationships/image" Target="../media/image83.jpg"/><Relationship Id="rId2" Type="http://schemas.openxmlformats.org/officeDocument/2006/relationships/notesSlide" Target="../notesSlides/notesSlide56.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 Id="rId9" Type="http://schemas.openxmlformats.org/officeDocument/2006/relationships/image" Target="../media/image85.png"/></Relationships>
</file>

<file path=ppt/slides/_rels/slide57.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4.png"/><Relationship Id="rId7" Type="http://schemas.openxmlformats.org/officeDocument/2006/relationships/hyperlink" Target="https://youtu.be/PaKUg3Ic5K0" TargetMode="External"/><Relationship Id="rId2" Type="http://schemas.openxmlformats.org/officeDocument/2006/relationships/notesSlide" Target="../notesSlides/notesSlide57.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5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8.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5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7.png"/><Relationship Id="rId2" Type="http://schemas.openxmlformats.org/officeDocument/2006/relationships/notesSlide" Target="../notesSlides/notesSlide59.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7.png"/><Relationship Id="rId2" Type="http://schemas.openxmlformats.org/officeDocument/2006/relationships/notesSlide" Target="../notesSlides/notesSlide60.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8.jpeg"/><Relationship Id="rId2" Type="http://schemas.openxmlformats.org/officeDocument/2006/relationships/notesSlide" Target="../notesSlides/notesSlide61.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3.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4.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4.png"/><Relationship Id="rId7" Type="http://schemas.openxmlformats.org/officeDocument/2006/relationships/image" Target="../media/image89.png"/><Relationship Id="rId2" Type="http://schemas.openxmlformats.org/officeDocument/2006/relationships/notesSlide" Target="../notesSlides/notesSlide64.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 Id="rId9" Type="http://schemas.openxmlformats.org/officeDocument/2006/relationships/image" Target="../media/image91.png"/></Relationships>
</file>

<file path=ppt/slides/_rels/slide6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92.jpeg"/><Relationship Id="rId2" Type="http://schemas.openxmlformats.org/officeDocument/2006/relationships/notesSlide" Target="../notesSlides/notesSlide65.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6.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4.png"/><Relationship Id="rId7" Type="http://schemas.openxmlformats.org/officeDocument/2006/relationships/image" Target="../media/image93.jpeg"/><Relationship Id="rId12" Type="http://schemas.openxmlformats.org/officeDocument/2006/relationships/image" Target="../media/image98.png"/><Relationship Id="rId2" Type="http://schemas.openxmlformats.org/officeDocument/2006/relationships/notesSlide" Target="../notesSlides/notesSlide66.xml"/><Relationship Id="rId1" Type="http://schemas.openxmlformats.org/officeDocument/2006/relationships/slideLayout" Target="../slideLayouts/slideLayout13.xml"/><Relationship Id="rId6" Type="http://schemas.openxmlformats.org/officeDocument/2006/relationships/image" Target="../media/image7.png"/><Relationship Id="rId11" Type="http://schemas.openxmlformats.org/officeDocument/2006/relationships/image" Target="../media/image97.png"/><Relationship Id="rId5" Type="http://schemas.openxmlformats.org/officeDocument/2006/relationships/image" Target="../media/image6.jpg"/><Relationship Id="rId10" Type="http://schemas.openxmlformats.org/officeDocument/2006/relationships/image" Target="../media/image96.png"/><Relationship Id="rId4" Type="http://schemas.openxmlformats.org/officeDocument/2006/relationships/image" Target="../media/image5.png"/><Relationship Id="rId9" Type="http://schemas.openxmlformats.org/officeDocument/2006/relationships/image" Target="../media/image95.png"/></Relationships>
</file>

<file path=ppt/slides/_rels/slide6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7.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8.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99.jpg"/><Relationship Id="rId2" Type="http://schemas.openxmlformats.org/officeDocument/2006/relationships/notesSlide" Target="../notesSlides/notesSlide68.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904475"/>
            <a:ext cx="7287298" cy="1477328"/>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Counter Terrorism</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Year 1</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3" name="Picture 2" descr="A person holding an object&#10;&#10;Description automatically generated with low confidence">
            <a:extLst>
              <a:ext uri="{FF2B5EF4-FFF2-40B4-BE49-F238E27FC236}">
                <a16:creationId xmlns:a16="http://schemas.microsoft.com/office/drawing/2014/main" id="{436ED8E5-116C-4F0E-87AA-451EB4B2584B}"/>
              </a:ext>
            </a:extLst>
          </p:cNvPr>
          <p:cNvPicPr>
            <a:picLocks noChangeAspect="1"/>
          </p:cNvPicPr>
          <p:nvPr/>
        </p:nvPicPr>
        <p:blipFill rotWithShape="1">
          <a:blip r:embed="rId4">
            <a:grayscl/>
            <a:extLst>
              <a:ext uri="{28A0092B-C50C-407E-A947-70E740481C1C}">
                <a14:useLocalDpi xmlns:a14="http://schemas.microsoft.com/office/drawing/2010/main" val="0"/>
              </a:ext>
            </a:extLst>
          </a:blip>
          <a:srcRect l="25997"/>
          <a:stretch/>
        </p:blipFill>
        <p:spPr>
          <a:xfrm>
            <a:off x="1202074" y="1720800"/>
            <a:ext cx="2311859" cy="2106000"/>
          </a:xfrm>
          <a:prstGeom prst="parallelogram">
            <a:avLst>
              <a:gd name="adj" fmla="val 20158"/>
            </a:avLst>
          </a:prstGeom>
          <a:ln>
            <a:solidFill>
              <a:schemeClr val="tx1"/>
            </a:solidFill>
          </a:ln>
        </p:spPr>
      </p:pic>
      <p:pic>
        <p:nvPicPr>
          <p:cNvPr id="5" name="Picture 4" descr="A picture containing grass, person, outdoor&#10;&#10;Description automatically generated">
            <a:extLst>
              <a:ext uri="{FF2B5EF4-FFF2-40B4-BE49-F238E27FC236}">
                <a16:creationId xmlns:a16="http://schemas.microsoft.com/office/drawing/2014/main" id="{B49D818F-BA35-4CEB-B867-6A71B76A1B73}"/>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l="28821" r="13034"/>
          <a:stretch/>
        </p:blipFill>
        <p:spPr>
          <a:xfrm>
            <a:off x="4132706" y="657548"/>
            <a:ext cx="4353521" cy="4211659"/>
          </a:xfrm>
          <a:prstGeom prst="parallelogram">
            <a:avLst>
              <a:gd name="adj" fmla="val 21093"/>
            </a:avLst>
          </a:prstGeom>
          <a:ln>
            <a:solidFill>
              <a:schemeClr val="tx1"/>
            </a:solidFill>
          </a:ln>
        </p:spPr>
      </p:pic>
      <p:sp>
        <p:nvSpPr>
          <p:cNvPr id="2" name="TextBox 1">
            <a:extLst>
              <a:ext uri="{FF2B5EF4-FFF2-40B4-BE49-F238E27FC236}">
                <a16:creationId xmlns:a16="http://schemas.microsoft.com/office/drawing/2014/main" id="{C0D9DFB3-8A4B-4AB0-A1A1-B2B414064BDD}"/>
              </a:ext>
            </a:extLst>
          </p:cNvPr>
          <p:cNvSpPr txBox="1"/>
          <p:nvPr/>
        </p:nvSpPr>
        <p:spPr>
          <a:xfrm>
            <a:off x="11852449" y="6633461"/>
            <a:ext cx="375424" cy="215444"/>
          </a:xfrm>
          <a:prstGeom prst="rect">
            <a:avLst/>
          </a:prstGeom>
          <a:noFill/>
        </p:spPr>
        <p:txBody>
          <a:bodyPr wrap="none" rtlCol="0">
            <a:spAutoFit/>
          </a:bodyPr>
          <a:lstStyle/>
          <a:p>
            <a:r>
              <a:rPr lang="en-GB" sz="800" b="1" dirty="0">
                <a:solidFill>
                  <a:schemeClr val="bg1"/>
                </a:solidFill>
              </a:rPr>
              <a:t>V1.0</a:t>
            </a:r>
          </a:p>
        </p:txBody>
      </p:sp>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Rectangle 3">
            <a:extLst>
              <a:ext uri="{FF2B5EF4-FFF2-40B4-BE49-F238E27FC236}">
                <a16:creationId xmlns:a16="http://schemas.microsoft.com/office/drawing/2014/main" id="{4D242F25-322C-40AD-9E81-A7CE819E8CE3}"/>
              </a:ext>
            </a:extLst>
          </p:cNvPr>
          <p:cNvSpPr txBox="1">
            <a:spLocks noChangeArrowheads="1"/>
          </p:cNvSpPr>
          <p:nvPr/>
        </p:nvSpPr>
        <p:spPr>
          <a:xfrm>
            <a:off x="2895600" y="2917549"/>
            <a:ext cx="6400800" cy="17399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altLang="en-US" sz="3200" dirty="0"/>
              <a:t>UK Government Strategy to deal with terrorism within the UK and for UK interests abroad.</a:t>
            </a:r>
          </a:p>
        </p:txBody>
      </p:sp>
      <p:sp>
        <p:nvSpPr>
          <p:cNvPr id="13" name="TextBox 12">
            <a:extLst>
              <a:ext uri="{FF2B5EF4-FFF2-40B4-BE49-F238E27FC236}">
                <a16:creationId xmlns:a16="http://schemas.microsoft.com/office/drawing/2014/main" id="{9F16D85C-72D7-48D5-9094-005448ECC1D0}"/>
              </a:ext>
            </a:extLst>
          </p:cNvPr>
          <p:cNvSpPr txBox="1"/>
          <p:nvPr/>
        </p:nvSpPr>
        <p:spPr>
          <a:xfrm>
            <a:off x="2073289" y="883204"/>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Contest Strategy </a:t>
            </a:r>
          </a:p>
        </p:txBody>
      </p:sp>
    </p:spTree>
    <p:extLst>
      <p:ext uri="{BB962C8B-B14F-4D97-AF65-F5344CB8AC3E}">
        <p14:creationId xmlns:p14="http://schemas.microsoft.com/office/powerpoint/2010/main" val="2774680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pSp>
        <p:nvGrpSpPr>
          <p:cNvPr id="19" name="Group 18">
            <a:extLst>
              <a:ext uri="{FF2B5EF4-FFF2-40B4-BE49-F238E27FC236}">
                <a16:creationId xmlns:a16="http://schemas.microsoft.com/office/drawing/2014/main" id="{8F70D1F5-05E1-4905-9B07-5AF8624175EC}"/>
              </a:ext>
            </a:extLst>
          </p:cNvPr>
          <p:cNvGrpSpPr/>
          <p:nvPr/>
        </p:nvGrpSpPr>
        <p:grpSpPr>
          <a:xfrm>
            <a:off x="449940" y="1688121"/>
            <a:ext cx="1033200" cy="367656"/>
            <a:chOff x="58993" y="15157"/>
            <a:chExt cx="2153039" cy="367656"/>
          </a:xfrm>
        </p:grpSpPr>
        <p:sp>
          <p:nvSpPr>
            <p:cNvPr id="20" name="Rectangle: Top Corners Rounded 19">
              <a:extLst>
                <a:ext uri="{FF2B5EF4-FFF2-40B4-BE49-F238E27FC236}">
                  <a16:creationId xmlns:a16="http://schemas.microsoft.com/office/drawing/2014/main" id="{8604AC7E-9A6E-454C-8D02-08A1DCE6C6EF}"/>
                </a:ext>
              </a:extLst>
            </p:cNvPr>
            <p:cNvSpPr/>
            <p:nvPr/>
          </p:nvSpPr>
          <p:spPr>
            <a:xfrm>
              <a:off x="58993" y="15157"/>
              <a:ext cx="2153039" cy="367656"/>
            </a:xfrm>
            <a:prstGeom prst="round2SameRect">
              <a:avLst>
                <a:gd name="adj1" fmla="val 16670"/>
                <a:gd name="adj2" fmla="val 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1" name="Rectangle: Top Corners Rounded 4">
              <a:extLst>
                <a:ext uri="{FF2B5EF4-FFF2-40B4-BE49-F238E27FC236}">
                  <a16:creationId xmlns:a16="http://schemas.microsoft.com/office/drawing/2014/main" id="{01660709-193C-4908-AE63-0DAE6D3292CC}"/>
                </a:ext>
              </a:extLst>
            </p:cNvPr>
            <p:cNvSpPr txBox="1"/>
            <p:nvPr/>
          </p:nvSpPr>
          <p:spPr>
            <a:xfrm>
              <a:off x="76944" y="33108"/>
              <a:ext cx="2117137" cy="34970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6195" tIns="36195" rIns="36195" bIns="36195" numCol="1" spcCol="1270" anchor="ctr" anchorCtr="0">
              <a:noAutofit/>
            </a:bodyPr>
            <a:lstStyle/>
            <a:p>
              <a:pPr algn="ctr" defTabSz="844550">
                <a:lnSpc>
                  <a:spcPct val="90000"/>
                </a:lnSpc>
                <a:spcBef>
                  <a:spcPct val="0"/>
                </a:spcBef>
                <a:spcAft>
                  <a:spcPct val="35000"/>
                </a:spcAft>
              </a:pPr>
              <a:r>
                <a:rPr lang="en-GB" sz="1900" dirty="0"/>
                <a:t>P</a:t>
              </a:r>
            </a:p>
          </p:txBody>
        </p:sp>
      </p:grpSp>
      <p:grpSp>
        <p:nvGrpSpPr>
          <p:cNvPr id="22" name="Group 21">
            <a:extLst>
              <a:ext uri="{FF2B5EF4-FFF2-40B4-BE49-F238E27FC236}">
                <a16:creationId xmlns:a16="http://schemas.microsoft.com/office/drawing/2014/main" id="{97791F7F-0DF8-4080-9BFD-E29A1BA81B46}"/>
              </a:ext>
            </a:extLst>
          </p:cNvPr>
          <p:cNvGrpSpPr/>
          <p:nvPr/>
        </p:nvGrpSpPr>
        <p:grpSpPr>
          <a:xfrm>
            <a:off x="1619751" y="1700516"/>
            <a:ext cx="4397647" cy="379932"/>
            <a:chOff x="513695" y="-11866"/>
            <a:chExt cx="7767224" cy="379932"/>
          </a:xfrm>
        </p:grpSpPr>
        <p:sp>
          <p:nvSpPr>
            <p:cNvPr id="23" name="Rectangle 22">
              <a:extLst>
                <a:ext uri="{FF2B5EF4-FFF2-40B4-BE49-F238E27FC236}">
                  <a16:creationId xmlns:a16="http://schemas.microsoft.com/office/drawing/2014/main" id="{4E9E81DE-3F1F-4F7E-8C1D-8CB7F961B4E7}"/>
                </a:ext>
              </a:extLst>
            </p:cNvPr>
            <p:cNvSpPr/>
            <p:nvPr/>
          </p:nvSpPr>
          <p:spPr>
            <a:xfrm>
              <a:off x="2153039" y="410"/>
              <a:ext cx="6127880" cy="36765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4" name="TextBox 23">
              <a:extLst>
                <a:ext uri="{FF2B5EF4-FFF2-40B4-BE49-F238E27FC236}">
                  <a16:creationId xmlns:a16="http://schemas.microsoft.com/office/drawing/2014/main" id="{F85C76A6-E80F-46AE-9336-F1520C73E1F7}"/>
                </a:ext>
              </a:extLst>
            </p:cNvPr>
            <p:cNvSpPr txBox="1"/>
            <p:nvPr/>
          </p:nvSpPr>
          <p:spPr>
            <a:xfrm>
              <a:off x="513695" y="-11866"/>
              <a:ext cx="6127880" cy="367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b" anchorCtr="0">
              <a:noAutofit/>
            </a:bodyPr>
            <a:lstStyle/>
            <a:p>
              <a:pPr defTabSz="844550">
                <a:lnSpc>
                  <a:spcPct val="90000"/>
                </a:lnSpc>
                <a:spcBef>
                  <a:spcPct val="0"/>
                </a:spcBef>
                <a:spcAft>
                  <a:spcPct val="35000"/>
                </a:spcAft>
              </a:pPr>
              <a:r>
                <a:rPr lang="en-GB" sz="1900" b="1" dirty="0"/>
                <a:t>Protect</a:t>
              </a:r>
            </a:p>
          </p:txBody>
        </p:sp>
      </p:grpSp>
      <p:sp>
        <p:nvSpPr>
          <p:cNvPr id="25" name="Rectangle 24">
            <a:extLst>
              <a:ext uri="{FF2B5EF4-FFF2-40B4-BE49-F238E27FC236}">
                <a16:creationId xmlns:a16="http://schemas.microsoft.com/office/drawing/2014/main" id="{AA99ACA6-0F43-4784-98BB-6AD0B4AC081E}"/>
              </a:ext>
            </a:extLst>
          </p:cNvPr>
          <p:cNvSpPr/>
          <p:nvPr/>
        </p:nvSpPr>
        <p:spPr>
          <a:xfrm>
            <a:off x="446940" y="2060969"/>
            <a:ext cx="5629898" cy="1411101"/>
          </a:xfrm>
          <a:custGeom>
            <a:avLst/>
            <a:gdLst>
              <a:gd name="connsiteX0" fmla="*/ 0 w 5629898"/>
              <a:gd name="connsiteY0" fmla="*/ 0 h 1411101"/>
              <a:gd name="connsiteX1" fmla="*/ 619289 w 5629898"/>
              <a:gd name="connsiteY1" fmla="*/ 0 h 1411101"/>
              <a:gd name="connsiteX2" fmla="*/ 1013382 w 5629898"/>
              <a:gd name="connsiteY2" fmla="*/ 0 h 1411101"/>
              <a:gd name="connsiteX3" fmla="*/ 1520072 w 5629898"/>
              <a:gd name="connsiteY3" fmla="*/ 0 h 1411101"/>
              <a:gd name="connsiteX4" fmla="*/ 2195660 w 5629898"/>
              <a:gd name="connsiteY4" fmla="*/ 0 h 1411101"/>
              <a:gd name="connsiteX5" fmla="*/ 2758650 w 5629898"/>
              <a:gd name="connsiteY5" fmla="*/ 0 h 1411101"/>
              <a:gd name="connsiteX6" fmla="*/ 3377939 w 5629898"/>
              <a:gd name="connsiteY6" fmla="*/ 0 h 1411101"/>
              <a:gd name="connsiteX7" fmla="*/ 3884630 w 5629898"/>
              <a:gd name="connsiteY7" fmla="*/ 0 h 1411101"/>
              <a:gd name="connsiteX8" fmla="*/ 4447619 w 5629898"/>
              <a:gd name="connsiteY8" fmla="*/ 0 h 1411101"/>
              <a:gd name="connsiteX9" fmla="*/ 5123207 w 5629898"/>
              <a:gd name="connsiteY9" fmla="*/ 0 h 1411101"/>
              <a:gd name="connsiteX10" fmla="*/ 5629898 w 5629898"/>
              <a:gd name="connsiteY10" fmla="*/ 0 h 1411101"/>
              <a:gd name="connsiteX11" fmla="*/ 5629898 w 5629898"/>
              <a:gd name="connsiteY11" fmla="*/ 484478 h 1411101"/>
              <a:gd name="connsiteX12" fmla="*/ 5629898 w 5629898"/>
              <a:gd name="connsiteY12" fmla="*/ 926623 h 1411101"/>
              <a:gd name="connsiteX13" fmla="*/ 5629898 w 5629898"/>
              <a:gd name="connsiteY13" fmla="*/ 1411101 h 1411101"/>
              <a:gd name="connsiteX14" fmla="*/ 5066908 w 5629898"/>
              <a:gd name="connsiteY14" fmla="*/ 1411101 h 1411101"/>
              <a:gd name="connsiteX15" fmla="*/ 4503918 w 5629898"/>
              <a:gd name="connsiteY15" fmla="*/ 1411101 h 1411101"/>
              <a:gd name="connsiteX16" fmla="*/ 4053527 w 5629898"/>
              <a:gd name="connsiteY16" fmla="*/ 1411101 h 1411101"/>
              <a:gd name="connsiteX17" fmla="*/ 3490537 w 5629898"/>
              <a:gd name="connsiteY17" fmla="*/ 1411101 h 1411101"/>
              <a:gd name="connsiteX18" fmla="*/ 2927547 w 5629898"/>
              <a:gd name="connsiteY18" fmla="*/ 1411101 h 1411101"/>
              <a:gd name="connsiteX19" fmla="*/ 2364557 w 5629898"/>
              <a:gd name="connsiteY19" fmla="*/ 1411101 h 1411101"/>
              <a:gd name="connsiteX20" fmla="*/ 1801567 w 5629898"/>
              <a:gd name="connsiteY20" fmla="*/ 1411101 h 1411101"/>
              <a:gd name="connsiteX21" fmla="*/ 1294877 w 5629898"/>
              <a:gd name="connsiteY21" fmla="*/ 1411101 h 1411101"/>
              <a:gd name="connsiteX22" fmla="*/ 675588 w 5629898"/>
              <a:gd name="connsiteY22" fmla="*/ 1411101 h 1411101"/>
              <a:gd name="connsiteX23" fmla="*/ 0 w 5629898"/>
              <a:gd name="connsiteY23" fmla="*/ 1411101 h 1411101"/>
              <a:gd name="connsiteX24" fmla="*/ 0 w 5629898"/>
              <a:gd name="connsiteY24" fmla="*/ 912512 h 1411101"/>
              <a:gd name="connsiteX25" fmla="*/ 0 w 5629898"/>
              <a:gd name="connsiteY25" fmla="*/ 428034 h 1411101"/>
              <a:gd name="connsiteX26" fmla="*/ 0 w 5629898"/>
              <a:gd name="connsiteY26" fmla="*/ 0 h 1411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629898" h="1411101" fill="none" extrusionOk="0">
                <a:moveTo>
                  <a:pt x="0" y="0"/>
                </a:moveTo>
                <a:cubicBezTo>
                  <a:pt x="307086" y="-34955"/>
                  <a:pt x="474394" y="5808"/>
                  <a:pt x="619289" y="0"/>
                </a:cubicBezTo>
                <a:cubicBezTo>
                  <a:pt x="764184" y="-5808"/>
                  <a:pt x="900684" y="27124"/>
                  <a:pt x="1013382" y="0"/>
                </a:cubicBezTo>
                <a:cubicBezTo>
                  <a:pt x="1126080" y="-27124"/>
                  <a:pt x="1394215" y="137"/>
                  <a:pt x="1520072" y="0"/>
                </a:cubicBezTo>
                <a:cubicBezTo>
                  <a:pt x="1645929" y="-137"/>
                  <a:pt x="1933988" y="63374"/>
                  <a:pt x="2195660" y="0"/>
                </a:cubicBezTo>
                <a:cubicBezTo>
                  <a:pt x="2457332" y="-63374"/>
                  <a:pt x="2559765" y="48760"/>
                  <a:pt x="2758650" y="0"/>
                </a:cubicBezTo>
                <a:cubicBezTo>
                  <a:pt x="2957535" y="-48760"/>
                  <a:pt x="3133639" y="678"/>
                  <a:pt x="3377939" y="0"/>
                </a:cubicBezTo>
                <a:cubicBezTo>
                  <a:pt x="3622239" y="-678"/>
                  <a:pt x="3647778" y="12600"/>
                  <a:pt x="3884630" y="0"/>
                </a:cubicBezTo>
                <a:cubicBezTo>
                  <a:pt x="4121482" y="-12600"/>
                  <a:pt x="4307635" y="64964"/>
                  <a:pt x="4447619" y="0"/>
                </a:cubicBezTo>
                <a:cubicBezTo>
                  <a:pt x="4587603" y="-64964"/>
                  <a:pt x="4888826" y="64307"/>
                  <a:pt x="5123207" y="0"/>
                </a:cubicBezTo>
                <a:cubicBezTo>
                  <a:pt x="5357588" y="-64307"/>
                  <a:pt x="5386327" y="16487"/>
                  <a:pt x="5629898" y="0"/>
                </a:cubicBezTo>
                <a:cubicBezTo>
                  <a:pt x="5663513" y="198669"/>
                  <a:pt x="5625860" y="385180"/>
                  <a:pt x="5629898" y="484478"/>
                </a:cubicBezTo>
                <a:cubicBezTo>
                  <a:pt x="5633936" y="583776"/>
                  <a:pt x="5581166" y="714837"/>
                  <a:pt x="5629898" y="926623"/>
                </a:cubicBezTo>
                <a:cubicBezTo>
                  <a:pt x="5678630" y="1138410"/>
                  <a:pt x="5622131" y="1170361"/>
                  <a:pt x="5629898" y="1411101"/>
                </a:cubicBezTo>
                <a:cubicBezTo>
                  <a:pt x="5431388" y="1446851"/>
                  <a:pt x="5262190" y="1347758"/>
                  <a:pt x="5066908" y="1411101"/>
                </a:cubicBezTo>
                <a:cubicBezTo>
                  <a:pt x="4871626" y="1474444"/>
                  <a:pt x="4751094" y="1348042"/>
                  <a:pt x="4503918" y="1411101"/>
                </a:cubicBezTo>
                <a:cubicBezTo>
                  <a:pt x="4256742" y="1474160"/>
                  <a:pt x="4255513" y="1391669"/>
                  <a:pt x="4053527" y="1411101"/>
                </a:cubicBezTo>
                <a:cubicBezTo>
                  <a:pt x="3851541" y="1430533"/>
                  <a:pt x="3721899" y="1393557"/>
                  <a:pt x="3490537" y="1411101"/>
                </a:cubicBezTo>
                <a:cubicBezTo>
                  <a:pt x="3259175" y="1428645"/>
                  <a:pt x="3137142" y="1402439"/>
                  <a:pt x="2927547" y="1411101"/>
                </a:cubicBezTo>
                <a:cubicBezTo>
                  <a:pt x="2717952" y="1419763"/>
                  <a:pt x="2587606" y="1365549"/>
                  <a:pt x="2364557" y="1411101"/>
                </a:cubicBezTo>
                <a:cubicBezTo>
                  <a:pt x="2141508" y="1456653"/>
                  <a:pt x="2051290" y="1377468"/>
                  <a:pt x="1801567" y="1411101"/>
                </a:cubicBezTo>
                <a:cubicBezTo>
                  <a:pt x="1551844" y="1444734"/>
                  <a:pt x="1547949" y="1361999"/>
                  <a:pt x="1294877" y="1411101"/>
                </a:cubicBezTo>
                <a:cubicBezTo>
                  <a:pt x="1041805" y="1460203"/>
                  <a:pt x="933531" y="1401202"/>
                  <a:pt x="675588" y="1411101"/>
                </a:cubicBezTo>
                <a:cubicBezTo>
                  <a:pt x="417645" y="1421000"/>
                  <a:pt x="181515" y="1391701"/>
                  <a:pt x="0" y="1411101"/>
                </a:cubicBezTo>
                <a:cubicBezTo>
                  <a:pt x="-10935" y="1304967"/>
                  <a:pt x="7979" y="1109245"/>
                  <a:pt x="0" y="912512"/>
                </a:cubicBezTo>
                <a:cubicBezTo>
                  <a:pt x="-7979" y="715779"/>
                  <a:pt x="50777" y="541246"/>
                  <a:pt x="0" y="428034"/>
                </a:cubicBezTo>
                <a:cubicBezTo>
                  <a:pt x="-50777" y="314822"/>
                  <a:pt x="7598" y="145723"/>
                  <a:pt x="0" y="0"/>
                </a:cubicBezTo>
                <a:close/>
              </a:path>
              <a:path w="5629898" h="1411101" stroke="0" extrusionOk="0">
                <a:moveTo>
                  <a:pt x="0" y="0"/>
                </a:moveTo>
                <a:cubicBezTo>
                  <a:pt x="165857" y="-40236"/>
                  <a:pt x="318996" y="57436"/>
                  <a:pt x="506691" y="0"/>
                </a:cubicBezTo>
                <a:cubicBezTo>
                  <a:pt x="694386" y="-57436"/>
                  <a:pt x="756271" y="23267"/>
                  <a:pt x="900784" y="0"/>
                </a:cubicBezTo>
                <a:cubicBezTo>
                  <a:pt x="1045297" y="-23267"/>
                  <a:pt x="1336518" y="54676"/>
                  <a:pt x="1576371" y="0"/>
                </a:cubicBezTo>
                <a:cubicBezTo>
                  <a:pt x="1816224" y="-54676"/>
                  <a:pt x="1946332" y="49302"/>
                  <a:pt x="2083062" y="0"/>
                </a:cubicBezTo>
                <a:cubicBezTo>
                  <a:pt x="2219792" y="-49302"/>
                  <a:pt x="2370160" y="119"/>
                  <a:pt x="2589753" y="0"/>
                </a:cubicBezTo>
                <a:cubicBezTo>
                  <a:pt x="2809346" y="-119"/>
                  <a:pt x="3032306" y="16199"/>
                  <a:pt x="3265341" y="0"/>
                </a:cubicBezTo>
                <a:cubicBezTo>
                  <a:pt x="3498376" y="-16199"/>
                  <a:pt x="3603043" y="1524"/>
                  <a:pt x="3715733" y="0"/>
                </a:cubicBezTo>
                <a:cubicBezTo>
                  <a:pt x="3828423" y="-1524"/>
                  <a:pt x="4192529" y="66899"/>
                  <a:pt x="4391320" y="0"/>
                </a:cubicBezTo>
                <a:cubicBezTo>
                  <a:pt x="4590111" y="-66899"/>
                  <a:pt x="4898333" y="46676"/>
                  <a:pt x="5066908" y="0"/>
                </a:cubicBezTo>
                <a:cubicBezTo>
                  <a:pt x="5235483" y="-46676"/>
                  <a:pt x="5401485" y="37818"/>
                  <a:pt x="5629898" y="0"/>
                </a:cubicBezTo>
                <a:cubicBezTo>
                  <a:pt x="5687856" y="218412"/>
                  <a:pt x="5602980" y="271493"/>
                  <a:pt x="5629898" y="498589"/>
                </a:cubicBezTo>
                <a:cubicBezTo>
                  <a:pt x="5656816" y="725685"/>
                  <a:pt x="5587233" y="847979"/>
                  <a:pt x="5629898" y="983067"/>
                </a:cubicBezTo>
                <a:cubicBezTo>
                  <a:pt x="5672563" y="1118155"/>
                  <a:pt x="5623513" y="1229036"/>
                  <a:pt x="5629898" y="1411101"/>
                </a:cubicBezTo>
                <a:cubicBezTo>
                  <a:pt x="5499708" y="1469003"/>
                  <a:pt x="5194150" y="1349043"/>
                  <a:pt x="5066908" y="1411101"/>
                </a:cubicBezTo>
                <a:cubicBezTo>
                  <a:pt x="4939666" y="1473159"/>
                  <a:pt x="4804749" y="1373485"/>
                  <a:pt x="4616516" y="1411101"/>
                </a:cubicBezTo>
                <a:cubicBezTo>
                  <a:pt x="4428283" y="1448717"/>
                  <a:pt x="4274809" y="1384435"/>
                  <a:pt x="4053527" y="1411101"/>
                </a:cubicBezTo>
                <a:cubicBezTo>
                  <a:pt x="3832245" y="1437767"/>
                  <a:pt x="3707124" y="1373212"/>
                  <a:pt x="3377939" y="1411101"/>
                </a:cubicBezTo>
                <a:cubicBezTo>
                  <a:pt x="3048754" y="1448990"/>
                  <a:pt x="2962440" y="1378180"/>
                  <a:pt x="2814949" y="1411101"/>
                </a:cubicBezTo>
                <a:cubicBezTo>
                  <a:pt x="2667458" y="1444022"/>
                  <a:pt x="2562023" y="1404824"/>
                  <a:pt x="2420856" y="1411101"/>
                </a:cubicBezTo>
                <a:cubicBezTo>
                  <a:pt x="2279689" y="1417378"/>
                  <a:pt x="2074456" y="1372994"/>
                  <a:pt x="1970464" y="1411101"/>
                </a:cubicBezTo>
                <a:cubicBezTo>
                  <a:pt x="1866472" y="1449208"/>
                  <a:pt x="1457119" y="1403357"/>
                  <a:pt x="1294877" y="1411101"/>
                </a:cubicBezTo>
                <a:cubicBezTo>
                  <a:pt x="1132635" y="1418845"/>
                  <a:pt x="878322" y="1373631"/>
                  <a:pt x="731887" y="1411101"/>
                </a:cubicBezTo>
                <a:cubicBezTo>
                  <a:pt x="585452" y="1448571"/>
                  <a:pt x="208113" y="1324566"/>
                  <a:pt x="0" y="1411101"/>
                </a:cubicBezTo>
                <a:cubicBezTo>
                  <a:pt x="-11958" y="1200971"/>
                  <a:pt x="30203" y="1036774"/>
                  <a:pt x="0" y="940734"/>
                </a:cubicBezTo>
                <a:cubicBezTo>
                  <a:pt x="-30203" y="844694"/>
                  <a:pt x="13349" y="680931"/>
                  <a:pt x="0" y="512700"/>
                </a:cubicBezTo>
                <a:cubicBezTo>
                  <a:pt x="-13349" y="344469"/>
                  <a:pt x="56975" y="127846"/>
                  <a:pt x="0" y="0"/>
                </a:cubicBezTo>
                <a:close/>
              </a:path>
            </a:pathLst>
          </a:custGeom>
          <a:solidFill>
            <a:schemeClr val="accent1">
              <a:lumMod val="20000"/>
              <a:lumOff val="80000"/>
            </a:schemeClr>
          </a:solidFill>
          <a:ln w="25400">
            <a:solidFill>
              <a:schemeClr val="accent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nvGrpSpPr>
          <p:cNvPr id="26" name="Group 25">
            <a:extLst>
              <a:ext uri="{FF2B5EF4-FFF2-40B4-BE49-F238E27FC236}">
                <a16:creationId xmlns:a16="http://schemas.microsoft.com/office/drawing/2014/main" id="{B7597697-D51C-4A3C-B1C0-084A6CBFE34E}"/>
              </a:ext>
            </a:extLst>
          </p:cNvPr>
          <p:cNvGrpSpPr/>
          <p:nvPr/>
        </p:nvGrpSpPr>
        <p:grpSpPr>
          <a:xfrm>
            <a:off x="7423320" y="1459974"/>
            <a:ext cx="4614932" cy="582597"/>
            <a:chOff x="153869" y="410"/>
            <a:chExt cx="8127050" cy="569786"/>
          </a:xfrm>
        </p:grpSpPr>
        <p:sp>
          <p:nvSpPr>
            <p:cNvPr id="27" name="Rectangle 26">
              <a:extLst>
                <a:ext uri="{FF2B5EF4-FFF2-40B4-BE49-F238E27FC236}">
                  <a16:creationId xmlns:a16="http://schemas.microsoft.com/office/drawing/2014/main" id="{53C6597C-9854-4418-9DDC-D601AEBA7936}"/>
                </a:ext>
              </a:extLst>
            </p:cNvPr>
            <p:cNvSpPr/>
            <p:nvPr/>
          </p:nvSpPr>
          <p:spPr>
            <a:xfrm>
              <a:off x="2153039" y="410"/>
              <a:ext cx="6127880" cy="36765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8" name="TextBox 27">
              <a:extLst>
                <a:ext uri="{FF2B5EF4-FFF2-40B4-BE49-F238E27FC236}">
                  <a16:creationId xmlns:a16="http://schemas.microsoft.com/office/drawing/2014/main" id="{647F0B66-0EE2-42EF-A70E-BEE0804A52BD}"/>
                </a:ext>
              </a:extLst>
            </p:cNvPr>
            <p:cNvSpPr txBox="1"/>
            <p:nvPr/>
          </p:nvSpPr>
          <p:spPr>
            <a:xfrm>
              <a:off x="153869" y="202540"/>
              <a:ext cx="6127881" cy="367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b" anchorCtr="0">
              <a:noAutofit/>
            </a:bodyPr>
            <a:lstStyle/>
            <a:p>
              <a:pPr defTabSz="844550">
                <a:lnSpc>
                  <a:spcPct val="90000"/>
                </a:lnSpc>
                <a:spcBef>
                  <a:spcPct val="0"/>
                </a:spcBef>
                <a:spcAft>
                  <a:spcPct val="35000"/>
                </a:spcAft>
              </a:pPr>
              <a:r>
                <a:rPr lang="en-GB" sz="1900" b="1" dirty="0"/>
                <a:t>Prepare</a:t>
              </a:r>
            </a:p>
          </p:txBody>
        </p:sp>
      </p:grpSp>
      <p:grpSp>
        <p:nvGrpSpPr>
          <p:cNvPr id="2" name="Group 1">
            <a:extLst>
              <a:ext uri="{FF2B5EF4-FFF2-40B4-BE49-F238E27FC236}">
                <a16:creationId xmlns:a16="http://schemas.microsoft.com/office/drawing/2014/main" id="{A08FBDF3-C10E-4632-981B-C7CA6977F3F2}"/>
              </a:ext>
            </a:extLst>
          </p:cNvPr>
          <p:cNvGrpSpPr/>
          <p:nvPr/>
        </p:nvGrpSpPr>
        <p:grpSpPr>
          <a:xfrm>
            <a:off x="6214500" y="1719491"/>
            <a:ext cx="5630400" cy="1752579"/>
            <a:chOff x="6214500" y="1719491"/>
            <a:chExt cx="5630400" cy="1752579"/>
          </a:xfrm>
        </p:grpSpPr>
        <p:sp>
          <p:nvSpPr>
            <p:cNvPr id="17" name="Rectangle: Rounded Corners 16">
              <a:extLst>
                <a:ext uri="{FF2B5EF4-FFF2-40B4-BE49-F238E27FC236}">
                  <a16:creationId xmlns:a16="http://schemas.microsoft.com/office/drawing/2014/main" id="{279F1C30-EF0E-414E-85C2-D711B4BC8E4F}"/>
                </a:ext>
              </a:extLst>
            </p:cNvPr>
            <p:cNvSpPr/>
            <p:nvPr/>
          </p:nvSpPr>
          <p:spPr>
            <a:xfrm>
              <a:off x="6215253" y="1719491"/>
              <a:ext cx="1033200" cy="356400"/>
            </a:xfrm>
            <a:prstGeom prst="round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30" name="Rectangle 29">
              <a:extLst>
                <a:ext uri="{FF2B5EF4-FFF2-40B4-BE49-F238E27FC236}">
                  <a16:creationId xmlns:a16="http://schemas.microsoft.com/office/drawing/2014/main" id="{824CEDCE-5DF0-4494-8BFB-70890C5D6988}"/>
                </a:ext>
              </a:extLst>
            </p:cNvPr>
            <p:cNvSpPr/>
            <p:nvPr/>
          </p:nvSpPr>
          <p:spPr>
            <a:xfrm>
              <a:off x="6214500" y="2043405"/>
              <a:ext cx="5630400" cy="1428665"/>
            </a:xfrm>
            <a:custGeom>
              <a:avLst/>
              <a:gdLst>
                <a:gd name="connsiteX0" fmla="*/ 0 w 5630400"/>
                <a:gd name="connsiteY0" fmla="*/ 0 h 1428665"/>
                <a:gd name="connsiteX1" fmla="*/ 619344 w 5630400"/>
                <a:gd name="connsiteY1" fmla="*/ 0 h 1428665"/>
                <a:gd name="connsiteX2" fmla="*/ 1238688 w 5630400"/>
                <a:gd name="connsiteY2" fmla="*/ 0 h 1428665"/>
                <a:gd name="connsiteX3" fmla="*/ 1689120 w 5630400"/>
                <a:gd name="connsiteY3" fmla="*/ 0 h 1428665"/>
                <a:gd name="connsiteX4" fmla="*/ 2252160 w 5630400"/>
                <a:gd name="connsiteY4" fmla="*/ 0 h 1428665"/>
                <a:gd name="connsiteX5" fmla="*/ 2758896 w 5630400"/>
                <a:gd name="connsiteY5" fmla="*/ 0 h 1428665"/>
                <a:gd name="connsiteX6" fmla="*/ 3321936 w 5630400"/>
                <a:gd name="connsiteY6" fmla="*/ 0 h 1428665"/>
                <a:gd name="connsiteX7" fmla="*/ 3941280 w 5630400"/>
                <a:gd name="connsiteY7" fmla="*/ 0 h 1428665"/>
                <a:gd name="connsiteX8" fmla="*/ 4391712 w 5630400"/>
                <a:gd name="connsiteY8" fmla="*/ 0 h 1428665"/>
                <a:gd name="connsiteX9" fmla="*/ 4954752 w 5630400"/>
                <a:gd name="connsiteY9" fmla="*/ 0 h 1428665"/>
                <a:gd name="connsiteX10" fmla="*/ 5630400 w 5630400"/>
                <a:gd name="connsiteY10" fmla="*/ 0 h 1428665"/>
                <a:gd name="connsiteX11" fmla="*/ 5630400 w 5630400"/>
                <a:gd name="connsiteY11" fmla="*/ 504795 h 1428665"/>
                <a:gd name="connsiteX12" fmla="*/ 5630400 w 5630400"/>
                <a:gd name="connsiteY12" fmla="*/ 938157 h 1428665"/>
                <a:gd name="connsiteX13" fmla="*/ 5630400 w 5630400"/>
                <a:gd name="connsiteY13" fmla="*/ 1428665 h 1428665"/>
                <a:gd name="connsiteX14" fmla="*/ 4954752 w 5630400"/>
                <a:gd name="connsiteY14" fmla="*/ 1428665 h 1428665"/>
                <a:gd name="connsiteX15" fmla="*/ 4391712 w 5630400"/>
                <a:gd name="connsiteY15" fmla="*/ 1428665 h 1428665"/>
                <a:gd name="connsiteX16" fmla="*/ 3828672 w 5630400"/>
                <a:gd name="connsiteY16" fmla="*/ 1428665 h 1428665"/>
                <a:gd name="connsiteX17" fmla="*/ 3378240 w 5630400"/>
                <a:gd name="connsiteY17" fmla="*/ 1428665 h 1428665"/>
                <a:gd name="connsiteX18" fmla="*/ 2984112 w 5630400"/>
                <a:gd name="connsiteY18" fmla="*/ 1428665 h 1428665"/>
                <a:gd name="connsiteX19" fmla="*/ 2421072 w 5630400"/>
                <a:gd name="connsiteY19" fmla="*/ 1428665 h 1428665"/>
                <a:gd name="connsiteX20" fmla="*/ 1914336 w 5630400"/>
                <a:gd name="connsiteY20" fmla="*/ 1428665 h 1428665"/>
                <a:gd name="connsiteX21" fmla="*/ 1238688 w 5630400"/>
                <a:gd name="connsiteY21" fmla="*/ 1428665 h 1428665"/>
                <a:gd name="connsiteX22" fmla="*/ 675648 w 5630400"/>
                <a:gd name="connsiteY22" fmla="*/ 1428665 h 1428665"/>
                <a:gd name="connsiteX23" fmla="*/ 0 w 5630400"/>
                <a:gd name="connsiteY23" fmla="*/ 1428665 h 1428665"/>
                <a:gd name="connsiteX24" fmla="*/ 0 w 5630400"/>
                <a:gd name="connsiteY24" fmla="*/ 923870 h 1428665"/>
                <a:gd name="connsiteX25" fmla="*/ 0 w 5630400"/>
                <a:gd name="connsiteY25" fmla="*/ 447648 h 1428665"/>
                <a:gd name="connsiteX26" fmla="*/ 0 w 5630400"/>
                <a:gd name="connsiteY26" fmla="*/ 0 h 142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630400" h="1428665" fill="none" extrusionOk="0">
                  <a:moveTo>
                    <a:pt x="0" y="0"/>
                  </a:moveTo>
                  <a:cubicBezTo>
                    <a:pt x="276921" y="-843"/>
                    <a:pt x="343531" y="2526"/>
                    <a:pt x="619344" y="0"/>
                  </a:cubicBezTo>
                  <a:cubicBezTo>
                    <a:pt x="895157" y="-2526"/>
                    <a:pt x="1030493" y="53126"/>
                    <a:pt x="1238688" y="0"/>
                  </a:cubicBezTo>
                  <a:cubicBezTo>
                    <a:pt x="1446883" y="-53126"/>
                    <a:pt x="1483691" y="28751"/>
                    <a:pt x="1689120" y="0"/>
                  </a:cubicBezTo>
                  <a:cubicBezTo>
                    <a:pt x="1894549" y="-28751"/>
                    <a:pt x="2090779" y="57284"/>
                    <a:pt x="2252160" y="0"/>
                  </a:cubicBezTo>
                  <a:cubicBezTo>
                    <a:pt x="2413541" y="-57284"/>
                    <a:pt x="2544376" y="45970"/>
                    <a:pt x="2758896" y="0"/>
                  </a:cubicBezTo>
                  <a:cubicBezTo>
                    <a:pt x="2973416" y="-45970"/>
                    <a:pt x="3154846" y="54716"/>
                    <a:pt x="3321936" y="0"/>
                  </a:cubicBezTo>
                  <a:cubicBezTo>
                    <a:pt x="3489026" y="-54716"/>
                    <a:pt x="3805903" y="45807"/>
                    <a:pt x="3941280" y="0"/>
                  </a:cubicBezTo>
                  <a:cubicBezTo>
                    <a:pt x="4076657" y="-45807"/>
                    <a:pt x="4186147" y="4471"/>
                    <a:pt x="4391712" y="0"/>
                  </a:cubicBezTo>
                  <a:cubicBezTo>
                    <a:pt x="4597277" y="-4471"/>
                    <a:pt x="4833443" y="17735"/>
                    <a:pt x="4954752" y="0"/>
                  </a:cubicBezTo>
                  <a:cubicBezTo>
                    <a:pt x="5076061" y="-17735"/>
                    <a:pt x="5491048" y="58467"/>
                    <a:pt x="5630400" y="0"/>
                  </a:cubicBezTo>
                  <a:cubicBezTo>
                    <a:pt x="5660179" y="193713"/>
                    <a:pt x="5610982" y="342556"/>
                    <a:pt x="5630400" y="504795"/>
                  </a:cubicBezTo>
                  <a:cubicBezTo>
                    <a:pt x="5649818" y="667035"/>
                    <a:pt x="5624680" y="736360"/>
                    <a:pt x="5630400" y="938157"/>
                  </a:cubicBezTo>
                  <a:cubicBezTo>
                    <a:pt x="5636120" y="1139954"/>
                    <a:pt x="5576428" y="1274942"/>
                    <a:pt x="5630400" y="1428665"/>
                  </a:cubicBezTo>
                  <a:cubicBezTo>
                    <a:pt x="5442618" y="1466254"/>
                    <a:pt x="5176429" y="1406015"/>
                    <a:pt x="4954752" y="1428665"/>
                  </a:cubicBezTo>
                  <a:cubicBezTo>
                    <a:pt x="4733075" y="1451315"/>
                    <a:pt x="4603614" y="1383602"/>
                    <a:pt x="4391712" y="1428665"/>
                  </a:cubicBezTo>
                  <a:cubicBezTo>
                    <a:pt x="4179810" y="1473728"/>
                    <a:pt x="4081294" y="1405848"/>
                    <a:pt x="3828672" y="1428665"/>
                  </a:cubicBezTo>
                  <a:cubicBezTo>
                    <a:pt x="3576050" y="1451482"/>
                    <a:pt x="3477091" y="1417255"/>
                    <a:pt x="3378240" y="1428665"/>
                  </a:cubicBezTo>
                  <a:cubicBezTo>
                    <a:pt x="3279389" y="1440075"/>
                    <a:pt x="3120295" y="1411632"/>
                    <a:pt x="2984112" y="1428665"/>
                  </a:cubicBezTo>
                  <a:cubicBezTo>
                    <a:pt x="2847929" y="1445698"/>
                    <a:pt x="2624185" y="1375540"/>
                    <a:pt x="2421072" y="1428665"/>
                  </a:cubicBezTo>
                  <a:cubicBezTo>
                    <a:pt x="2217959" y="1481790"/>
                    <a:pt x="2142238" y="1375288"/>
                    <a:pt x="1914336" y="1428665"/>
                  </a:cubicBezTo>
                  <a:cubicBezTo>
                    <a:pt x="1686434" y="1482042"/>
                    <a:pt x="1527224" y="1410286"/>
                    <a:pt x="1238688" y="1428665"/>
                  </a:cubicBezTo>
                  <a:cubicBezTo>
                    <a:pt x="950152" y="1447044"/>
                    <a:pt x="842604" y="1379155"/>
                    <a:pt x="675648" y="1428665"/>
                  </a:cubicBezTo>
                  <a:cubicBezTo>
                    <a:pt x="508692" y="1478175"/>
                    <a:pt x="233685" y="1365674"/>
                    <a:pt x="0" y="1428665"/>
                  </a:cubicBezTo>
                  <a:cubicBezTo>
                    <a:pt x="-59858" y="1240321"/>
                    <a:pt x="39120" y="1068051"/>
                    <a:pt x="0" y="923870"/>
                  </a:cubicBezTo>
                  <a:cubicBezTo>
                    <a:pt x="-39120" y="779689"/>
                    <a:pt x="31334" y="596257"/>
                    <a:pt x="0" y="447648"/>
                  </a:cubicBezTo>
                  <a:cubicBezTo>
                    <a:pt x="-31334" y="299039"/>
                    <a:pt x="47411" y="177766"/>
                    <a:pt x="0" y="0"/>
                  </a:cubicBezTo>
                  <a:close/>
                </a:path>
                <a:path w="5630400" h="1428665" stroke="0" extrusionOk="0">
                  <a:moveTo>
                    <a:pt x="0" y="0"/>
                  </a:moveTo>
                  <a:cubicBezTo>
                    <a:pt x="140329" y="-44526"/>
                    <a:pt x="256531" y="43673"/>
                    <a:pt x="450432" y="0"/>
                  </a:cubicBezTo>
                  <a:cubicBezTo>
                    <a:pt x="644333" y="-43673"/>
                    <a:pt x="664208" y="2754"/>
                    <a:pt x="844560" y="0"/>
                  </a:cubicBezTo>
                  <a:cubicBezTo>
                    <a:pt x="1024912" y="-2754"/>
                    <a:pt x="1167719" y="11546"/>
                    <a:pt x="1351296" y="0"/>
                  </a:cubicBezTo>
                  <a:cubicBezTo>
                    <a:pt x="1534873" y="-11546"/>
                    <a:pt x="1670113" y="50286"/>
                    <a:pt x="1914336" y="0"/>
                  </a:cubicBezTo>
                  <a:cubicBezTo>
                    <a:pt x="2158559" y="-50286"/>
                    <a:pt x="2256858" y="21357"/>
                    <a:pt x="2533680" y="0"/>
                  </a:cubicBezTo>
                  <a:cubicBezTo>
                    <a:pt x="2810502" y="-21357"/>
                    <a:pt x="2821516" y="21347"/>
                    <a:pt x="2984112" y="0"/>
                  </a:cubicBezTo>
                  <a:cubicBezTo>
                    <a:pt x="3146708" y="-21347"/>
                    <a:pt x="3311842" y="48316"/>
                    <a:pt x="3490848" y="0"/>
                  </a:cubicBezTo>
                  <a:cubicBezTo>
                    <a:pt x="3669854" y="-48316"/>
                    <a:pt x="4026050" y="17197"/>
                    <a:pt x="4166496" y="0"/>
                  </a:cubicBezTo>
                  <a:cubicBezTo>
                    <a:pt x="4306942" y="-17197"/>
                    <a:pt x="4603301" y="45777"/>
                    <a:pt x="4785840" y="0"/>
                  </a:cubicBezTo>
                  <a:cubicBezTo>
                    <a:pt x="4968379" y="-45777"/>
                    <a:pt x="5340788" y="83641"/>
                    <a:pt x="5630400" y="0"/>
                  </a:cubicBezTo>
                  <a:cubicBezTo>
                    <a:pt x="5647881" y="103014"/>
                    <a:pt x="5586499" y="241564"/>
                    <a:pt x="5630400" y="447648"/>
                  </a:cubicBezTo>
                  <a:cubicBezTo>
                    <a:pt x="5674301" y="653732"/>
                    <a:pt x="5627359" y="741764"/>
                    <a:pt x="5630400" y="938157"/>
                  </a:cubicBezTo>
                  <a:cubicBezTo>
                    <a:pt x="5633441" y="1134550"/>
                    <a:pt x="5583458" y="1277153"/>
                    <a:pt x="5630400" y="1428665"/>
                  </a:cubicBezTo>
                  <a:cubicBezTo>
                    <a:pt x="5448279" y="1457877"/>
                    <a:pt x="5347573" y="1418025"/>
                    <a:pt x="5236272" y="1428665"/>
                  </a:cubicBezTo>
                  <a:cubicBezTo>
                    <a:pt x="5124971" y="1439305"/>
                    <a:pt x="4709550" y="1377286"/>
                    <a:pt x="4560624" y="1428665"/>
                  </a:cubicBezTo>
                  <a:cubicBezTo>
                    <a:pt x="4411698" y="1480044"/>
                    <a:pt x="4229549" y="1376816"/>
                    <a:pt x="4053888" y="1428665"/>
                  </a:cubicBezTo>
                  <a:cubicBezTo>
                    <a:pt x="3878227" y="1480514"/>
                    <a:pt x="3751851" y="1392182"/>
                    <a:pt x="3603456" y="1428665"/>
                  </a:cubicBezTo>
                  <a:cubicBezTo>
                    <a:pt x="3455061" y="1465148"/>
                    <a:pt x="3235996" y="1426516"/>
                    <a:pt x="3040416" y="1428665"/>
                  </a:cubicBezTo>
                  <a:cubicBezTo>
                    <a:pt x="2844836" y="1430814"/>
                    <a:pt x="2770986" y="1413226"/>
                    <a:pt x="2646288" y="1428665"/>
                  </a:cubicBezTo>
                  <a:cubicBezTo>
                    <a:pt x="2521590" y="1444104"/>
                    <a:pt x="2416673" y="1407524"/>
                    <a:pt x="2252160" y="1428665"/>
                  </a:cubicBezTo>
                  <a:cubicBezTo>
                    <a:pt x="2087647" y="1449806"/>
                    <a:pt x="1897642" y="1387156"/>
                    <a:pt x="1689120" y="1428665"/>
                  </a:cubicBezTo>
                  <a:cubicBezTo>
                    <a:pt x="1480598" y="1470174"/>
                    <a:pt x="1299464" y="1425835"/>
                    <a:pt x="1069776" y="1428665"/>
                  </a:cubicBezTo>
                  <a:cubicBezTo>
                    <a:pt x="840088" y="1431495"/>
                    <a:pt x="772879" y="1426265"/>
                    <a:pt x="506736" y="1428665"/>
                  </a:cubicBezTo>
                  <a:cubicBezTo>
                    <a:pt x="240593" y="1431065"/>
                    <a:pt x="176989" y="1370357"/>
                    <a:pt x="0" y="1428665"/>
                  </a:cubicBezTo>
                  <a:cubicBezTo>
                    <a:pt x="-38590" y="1262340"/>
                    <a:pt x="28271" y="1161477"/>
                    <a:pt x="0" y="966730"/>
                  </a:cubicBezTo>
                  <a:cubicBezTo>
                    <a:pt x="-28271" y="771983"/>
                    <a:pt x="18910" y="641585"/>
                    <a:pt x="0" y="504795"/>
                  </a:cubicBezTo>
                  <a:cubicBezTo>
                    <a:pt x="-18910" y="368005"/>
                    <a:pt x="22739" y="162508"/>
                    <a:pt x="0" y="0"/>
                  </a:cubicBezTo>
                  <a:close/>
                </a:path>
              </a:pathLst>
            </a:custGeom>
            <a:solidFill>
              <a:schemeClr val="accent6">
                <a:lumMod val="20000"/>
                <a:lumOff val="80000"/>
              </a:schemeClr>
            </a:solidFill>
            <a:ln w="25400">
              <a:solidFill>
                <a:schemeClr val="accent6"/>
              </a:solidFill>
              <a:extLst>
                <a:ext uri="{C807C97D-BFC1-408E-A445-0C87EB9F89A2}">
                  <ask:lineSketchStyleProps xmlns:ask="http://schemas.microsoft.com/office/drawing/2018/sketchyshapes" sd="1007475747">
                    <a:prstGeom prst="rect">
                      <a:avLst/>
                    </a:prstGeom>
                    <ask:type>
                      <ask:lineSketchScribble/>
                    </ask:type>
                  </ask:lineSketchStyleProps>
                </a:ext>
              </a:extLst>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grpSp>
        <p:nvGrpSpPr>
          <p:cNvPr id="32" name="Group 31">
            <a:extLst>
              <a:ext uri="{FF2B5EF4-FFF2-40B4-BE49-F238E27FC236}">
                <a16:creationId xmlns:a16="http://schemas.microsoft.com/office/drawing/2014/main" id="{00B8FF70-773C-4EAB-BE62-635CFCA00921}"/>
              </a:ext>
            </a:extLst>
          </p:cNvPr>
          <p:cNvGrpSpPr/>
          <p:nvPr/>
        </p:nvGrpSpPr>
        <p:grpSpPr>
          <a:xfrm>
            <a:off x="1634069" y="3563009"/>
            <a:ext cx="5468604" cy="421649"/>
            <a:chOff x="844011" y="410"/>
            <a:chExt cx="7436908" cy="421649"/>
          </a:xfrm>
        </p:grpSpPr>
        <p:sp>
          <p:nvSpPr>
            <p:cNvPr id="33" name="Rectangle 32">
              <a:extLst>
                <a:ext uri="{FF2B5EF4-FFF2-40B4-BE49-F238E27FC236}">
                  <a16:creationId xmlns:a16="http://schemas.microsoft.com/office/drawing/2014/main" id="{FC0305AB-AAAA-4416-B9E1-25BDCE4FCD51}"/>
                </a:ext>
              </a:extLst>
            </p:cNvPr>
            <p:cNvSpPr/>
            <p:nvPr/>
          </p:nvSpPr>
          <p:spPr>
            <a:xfrm>
              <a:off x="2153039" y="410"/>
              <a:ext cx="6127880" cy="36765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4" name="TextBox 33">
              <a:extLst>
                <a:ext uri="{FF2B5EF4-FFF2-40B4-BE49-F238E27FC236}">
                  <a16:creationId xmlns:a16="http://schemas.microsoft.com/office/drawing/2014/main" id="{405F75C4-DE5D-4A9D-840A-6C175D5D235F}"/>
                </a:ext>
              </a:extLst>
            </p:cNvPr>
            <p:cNvSpPr txBox="1"/>
            <p:nvPr/>
          </p:nvSpPr>
          <p:spPr>
            <a:xfrm>
              <a:off x="844011" y="54403"/>
              <a:ext cx="6288340" cy="367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b" anchorCtr="0">
              <a:noAutofit/>
            </a:bodyPr>
            <a:lstStyle/>
            <a:p>
              <a:pPr defTabSz="844550">
                <a:lnSpc>
                  <a:spcPct val="90000"/>
                </a:lnSpc>
                <a:spcBef>
                  <a:spcPct val="0"/>
                </a:spcBef>
                <a:spcAft>
                  <a:spcPct val="35000"/>
                </a:spcAft>
              </a:pPr>
              <a:r>
                <a:rPr lang="en-GB" sz="1900" b="1" dirty="0"/>
                <a:t>Prevent</a:t>
              </a:r>
            </a:p>
          </p:txBody>
        </p:sp>
      </p:grpSp>
      <p:grpSp>
        <p:nvGrpSpPr>
          <p:cNvPr id="3" name="Group 2">
            <a:extLst>
              <a:ext uri="{FF2B5EF4-FFF2-40B4-BE49-F238E27FC236}">
                <a16:creationId xmlns:a16="http://schemas.microsoft.com/office/drawing/2014/main" id="{27CB65E2-13C5-4431-91DE-6856C0F673E0}"/>
              </a:ext>
            </a:extLst>
          </p:cNvPr>
          <p:cNvGrpSpPr/>
          <p:nvPr/>
        </p:nvGrpSpPr>
        <p:grpSpPr>
          <a:xfrm>
            <a:off x="445147" y="3633971"/>
            <a:ext cx="5630492" cy="1730613"/>
            <a:chOff x="445147" y="3633971"/>
            <a:chExt cx="5630492" cy="1730613"/>
          </a:xfrm>
        </p:grpSpPr>
        <p:sp>
          <p:nvSpPr>
            <p:cNvPr id="16" name="Rectangle: Rounded Corners 15">
              <a:extLst>
                <a:ext uri="{FF2B5EF4-FFF2-40B4-BE49-F238E27FC236}">
                  <a16:creationId xmlns:a16="http://schemas.microsoft.com/office/drawing/2014/main" id="{8B685EC5-BD2A-4C18-93DE-266D190D7204}"/>
                </a:ext>
              </a:extLst>
            </p:cNvPr>
            <p:cNvSpPr/>
            <p:nvPr/>
          </p:nvSpPr>
          <p:spPr>
            <a:xfrm>
              <a:off x="445147" y="3633971"/>
              <a:ext cx="1033200" cy="356400"/>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36" name="Rectangle 35">
              <a:extLst>
                <a:ext uri="{FF2B5EF4-FFF2-40B4-BE49-F238E27FC236}">
                  <a16:creationId xmlns:a16="http://schemas.microsoft.com/office/drawing/2014/main" id="{656951DA-AA7C-41A8-9652-96679ADEF9C0}"/>
                </a:ext>
              </a:extLst>
            </p:cNvPr>
            <p:cNvSpPr/>
            <p:nvPr/>
          </p:nvSpPr>
          <p:spPr>
            <a:xfrm>
              <a:off x="445239" y="3953483"/>
              <a:ext cx="5630400" cy="1411101"/>
            </a:xfrm>
            <a:custGeom>
              <a:avLst/>
              <a:gdLst>
                <a:gd name="connsiteX0" fmla="*/ 0 w 5630400"/>
                <a:gd name="connsiteY0" fmla="*/ 0 h 1411101"/>
                <a:gd name="connsiteX1" fmla="*/ 506736 w 5630400"/>
                <a:gd name="connsiteY1" fmla="*/ 0 h 1411101"/>
                <a:gd name="connsiteX2" fmla="*/ 900864 w 5630400"/>
                <a:gd name="connsiteY2" fmla="*/ 0 h 1411101"/>
                <a:gd name="connsiteX3" fmla="*/ 1576512 w 5630400"/>
                <a:gd name="connsiteY3" fmla="*/ 0 h 1411101"/>
                <a:gd name="connsiteX4" fmla="*/ 1970640 w 5630400"/>
                <a:gd name="connsiteY4" fmla="*/ 0 h 1411101"/>
                <a:gd name="connsiteX5" fmla="*/ 2364768 w 5630400"/>
                <a:gd name="connsiteY5" fmla="*/ 0 h 1411101"/>
                <a:gd name="connsiteX6" fmla="*/ 2815200 w 5630400"/>
                <a:gd name="connsiteY6" fmla="*/ 0 h 1411101"/>
                <a:gd name="connsiteX7" fmla="*/ 3434544 w 5630400"/>
                <a:gd name="connsiteY7" fmla="*/ 0 h 1411101"/>
                <a:gd name="connsiteX8" fmla="*/ 4110192 w 5630400"/>
                <a:gd name="connsiteY8" fmla="*/ 0 h 1411101"/>
                <a:gd name="connsiteX9" fmla="*/ 4616928 w 5630400"/>
                <a:gd name="connsiteY9" fmla="*/ 0 h 1411101"/>
                <a:gd name="connsiteX10" fmla="*/ 5630400 w 5630400"/>
                <a:gd name="connsiteY10" fmla="*/ 0 h 1411101"/>
                <a:gd name="connsiteX11" fmla="*/ 5630400 w 5630400"/>
                <a:gd name="connsiteY11" fmla="*/ 470367 h 1411101"/>
                <a:gd name="connsiteX12" fmla="*/ 5630400 w 5630400"/>
                <a:gd name="connsiteY12" fmla="*/ 954845 h 1411101"/>
                <a:gd name="connsiteX13" fmla="*/ 5630400 w 5630400"/>
                <a:gd name="connsiteY13" fmla="*/ 1411101 h 1411101"/>
                <a:gd name="connsiteX14" fmla="*/ 5011056 w 5630400"/>
                <a:gd name="connsiteY14" fmla="*/ 1411101 h 1411101"/>
                <a:gd name="connsiteX15" fmla="*/ 4335408 w 5630400"/>
                <a:gd name="connsiteY15" fmla="*/ 1411101 h 1411101"/>
                <a:gd name="connsiteX16" fmla="*/ 3828672 w 5630400"/>
                <a:gd name="connsiteY16" fmla="*/ 1411101 h 1411101"/>
                <a:gd name="connsiteX17" fmla="*/ 3434544 w 5630400"/>
                <a:gd name="connsiteY17" fmla="*/ 1411101 h 1411101"/>
                <a:gd name="connsiteX18" fmla="*/ 2815200 w 5630400"/>
                <a:gd name="connsiteY18" fmla="*/ 1411101 h 1411101"/>
                <a:gd name="connsiteX19" fmla="*/ 2195856 w 5630400"/>
                <a:gd name="connsiteY19" fmla="*/ 1411101 h 1411101"/>
                <a:gd name="connsiteX20" fmla="*/ 1576512 w 5630400"/>
                <a:gd name="connsiteY20" fmla="*/ 1411101 h 1411101"/>
                <a:gd name="connsiteX21" fmla="*/ 1126080 w 5630400"/>
                <a:gd name="connsiteY21" fmla="*/ 1411101 h 1411101"/>
                <a:gd name="connsiteX22" fmla="*/ 619344 w 5630400"/>
                <a:gd name="connsiteY22" fmla="*/ 1411101 h 1411101"/>
                <a:gd name="connsiteX23" fmla="*/ 0 w 5630400"/>
                <a:gd name="connsiteY23" fmla="*/ 1411101 h 1411101"/>
                <a:gd name="connsiteX24" fmla="*/ 0 w 5630400"/>
                <a:gd name="connsiteY24" fmla="*/ 912512 h 1411101"/>
                <a:gd name="connsiteX25" fmla="*/ 0 w 5630400"/>
                <a:gd name="connsiteY25" fmla="*/ 484478 h 1411101"/>
                <a:gd name="connsiteX26" fmla="*/ 0 w 5630400"/>
                <a:gd name="connsiteY26" fmla="*/ 0 h 1411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630400" h="1411101" fill="none" extrusionOk="0">
                  <a:moveTo>
                    <a:pt x="0" y="0"/>
                  </a:moveTo>
                  <a:cubicBezTo>
                    <a:pt x="235060" y="-32307"/>
                    <a:pt x="382451" y="37826"/>
                    <a:pt x="506736" y="0"/>
                  </a:cubicBezTo>
                  <a:cubicBezTo>
                    <a:pt x="631021" y="-37826"/>
                    <a:pt x="741788" y="16101"/>
                    <a:pt x="900864" y="0"/>
                  </a:cubicBezTo>
                  <a:cubicBezTo>
                    <a:pt x="1059940" y="-16101"/>
                    <a:pt x="1410893" y="72488"/>
                    <a:pt x="1576512" y="0"/>
                  </a:cubicBezTo>
                  <a:cubicBezTo>
                    <a:pt x="1742131" y="-72488"/>
                    <a:pt x="1793463" y="15188"/>
                    <a:pt x="1970640" y="0"/>
                  </a:cubicBezTo>
                  <a:cubicBezTo>
                    <a:pt x="2147817" y="-15188"/>
                    <a:pt x="2274749" y="19239"/>
                    <a:pt x="2364768" y="0"/>
                  </a:cubicBezTo>
                  <a:cubicBezTo>
                    <a:pt x="2454787" y="-19239"/>
                    <a:pt x="2719132" y="51757"/>
                    <a:pt x="2815200" y="0"/>
                  </a:cubicBezTo>
                  <a:cubicBezTo>
                    <a:pt x="2911268" y="-51757"/>
                    <a:pt x="3216447" y="26284"/>
                    <a:pt x="3434544" y="0"/>
                  </a:cubicBezTo>
                  <a:cubicBezTo>
                    <a:pt x="3652641" y="-26284"/>
                    <a:pt x="3818436" y="66247"/>
                    <a:pt x="4110192" y="0"/>
                  </a:cubicBezTo>
                  <a:cubicBezTo>
                    <a:pt x="4401948" y="-66247"/>
                    <a:pt x="4505639" y="3101"/>
                    <a:pt x="4616928" y="0"/>
                  </a:cubicBezTo>
                  <a:cubicBezTo>
                    <a:pt x="4728217" y="-3101"/>
                    <a:pt x="5232960" y="109483"/>
                    <a:pt x="5630400" y="0"/>
                  </a:cubicBezTo>
                  <a:cubicBezTo>
                    <a:pt x="5661385" y="194216"/>
                    <a:pt x="5578197" y="367257"/>
                    <a:pt x="5630400" y="470367"/>
                  </a:cubicBezTo>
                  <a:cubicBezTo>
                    <a:pt x="5682603" y="573477"/>
                    <a:pt x="5601710" y="847071"/>
                    <a:pt x="5630400" y="954845"/>
                  </a:cubicBezTo>
                  <a:cubicBezTo>
                    <a:pt x="5659090" y="1062619"/>
                    <a:pt x="5606601" y="1235761"/>
                    <a:pt x="5630400" y="1411101"/>
                  </a:cubicBezTo>
                  <a:cubicBezTo>
                    <a:pt x="5414601" y="1448543"/>
                    <a:pt x="5172489" y="1364530"/>
                    <a:pt x="5011056" y="1411101"/>
                  </a:cubicBezTo>
                  <a:cubicBezTo>
                    <a:pt x="4849623" y="1457672"/>
                    <a:pt x="4475830" y="1330529"/>
                    <a:pt x="4335408" y="1411101"/>
                  </a:cubicBezTo>
                  <a:cubicBezTo>
                    <a:pt x="4194986" y="1491673"/>
                    <a:pt x="3936979" y="1360925"/>
                    <a:pt x="3828672" y="1411101"/>
                  </a:cubicBezTo>
                  <a:cubicBezTo>
                    <a:pt x="3720365" y="1461277"/>
                    <a:pt x="3587939" y="1376837"/>
                    <a:pt x="3434544" y="1411101"/>
                  </a:cubicBezTo>
                  <a:cubicBezTo>
                    <a:pt x="3281149" y="1445365"/>
                    <a:pt x="2971829" y="1372079"/>
                    <a:pt x="2815200" y="1411101"/>
                  </a:cubicBezTo>
                  <a:cubicBezTo>
                    <a:pt x="2658571" y="1450123"/>
                    <a:pt x="2457605" y="1382174"/>
                    <a:pt x="2195856" y="1411101"/>
                  </a:cubicBezTo>
                  <a:cubicBezTo>
                    <a:pt x="1934107" y="1440028"/>
                    <a:pt x="1792484" y="1381699"/>
                    <a:pt x="1576512" y="1411101"/>
                  </a:cubicBezTo>
                  <a:cubicBezTo>
                    <a:pt x="1360540" y="1440503"/>
                    <a:pt x="1256633" y="1369797"/>
                    <a:pt x="1126080" y="1411101"/>
                  </a:cubicBezTo>
                  <a:cubicBezTo>
                    <a:pt x="995527" y="1452405"/>
                    <a:pt x="807772" y="1389395"/>
                    <a:pt x="619344" y="1411101"/>
                  </a:cubicBezTo>
                  <a:cubicBezTo>
                    <a:pt x="430916" y="1432807"/>
                    <a:pt x="205721" y="1391171"/>
                    <a:pt x="0" y="1411101"/>
                  </a:cubicBezTo>
                  <a:cubicBezTo>
                    <a:pt x="-5199" y="1308367"/>
                    <a:pt x="56178" y="1149261"/>
                    <a:pt x="0" y="912512"/>
                  </a:cubicBezTo>
                  <a:cubicBezTo>
                    <a:pt x="-56178" y="675763"/>
                    <a:pt x="37984" y="658974"/>
                    <a:pt x="0" y="484478"/>
                  </a:cubicBezTo>
                  <a:cubicBezTo>
                    <a:pt x="-37984" y="309982"/>
                    <a:pt x="24663" y="172042"/>
                    <a:pt x="0" y="0"/>
                  </a:cubicBezTo>
                  <a:close/>
                </a:path>
                <a:path w="5630400" h="1411101" stroke="0" extrusionOk="0">
                  <a:moveTo>
                    <a:pt x="0" y="0"/>
                  </a:moveTo>
                  <a:cubicBezTo>
                    <a:pt x="158724" y="-19440"/>
                    <a:pt x="266782" y="50701"/>
                    <a:pt x="450432" y="0"/>
                  </a:cubicBezTo>
                  <a:cubicBezTo>
                    <a:pt x="634082" y="-50701"/>
                    <a:pt x="696332" y="22338"/>
                    <a:pt x="844560" y="0"/>
                  </a:cubicBezTo>
                  <a:cubicBezTo>
                    <a:pt x="992788" y="-22338"/>
                    <a:pt x="1211291" y="1644"/>
                    <a:pt x="1520208" y="0"/>
                  </a:cubicBezTo>
                  <a:cubicBezTo>
                    <a:pt x="1829125" y="-1644"/>
                    <a:pt x="1744361" y="15681"/>
                    <a:pt x="1914336" y="0"/>
                  </a:cubicBezTo>
                  <a:cubicBezTo>
                    <a:pt x="2084311" y="-15681"/>
                    <a:pt x="2294335" y="40979"/>
                    <a:pt x="2477376" y="0"/>
                  </a:cubicBezTo>
                  <a:cubicBezTo>
                    <a:pt x="2660417" y="-40979"/>
                    <a:pt x="2782737" y="36694"/>
                    <a:pt x="3040416" y="0"/>
                  </a:cubicBezTo>
                  <a:cubicBezTo>
                    <a:pt x="3298095" y="-36694"/>
                    <a:pt x="3384840" y="42883"/>
                    <a:pt x="3659760" y="0"/>
                  </a:cubicBezTo>
                  <a:cubicBezTo>
                    <a:pt x="3934680" y="-42883"/>
                    <a:pt x="3940144" y="37550"/>
                    <a:pt x="4110192" y="0"/>
                  </a:cubicBezTo>
                  <a:cubicBezTo>
                    <a:pt x="4280240" y="-37550"/>
                    <a:pt x="4392457" y="44208"/>
                    <a:pt x="4673232" y="0"/>
                  </a:cubicBezTo>
                  <a:cubicBezTo>
                    <a:pt x="4954007" y="-44208"/>
                    <a:pt x="5423844" y="4989"/>
                    <a:pt x="5630400" y="0"/>
                  </a:cubicBezTo>
                  <a:cubicBezTo>
                    <a:pt x="5659606" y="199045"/>
                    <a:pt x="5606246" y="235338"/>
                    <a:pt x="5630400" y="470367"/>
                  </a:cubicBezTo>
                  <a:cubicBezTo>
                    <a:pt x="5654554" y="705396"/>
                    <a:pt x="5582326" y="759184"/>
                    <a:pt x="5630400" y="898401"/>
                  </a:cubicBezTo>
                  <a:cubicBezTo>
                    <a:pt x="5678474" y="1037618"/>
                    <a:pt x="5600713" y="1230671"/>
                    <a:pt x="5630400" y="1411101"/>
                  </a:cubicBezTo>
                  <a:cubicBezTo>
                    <a:pt x="5519230" y="1458278"/>
                    <a:pt x="5365878" y="1389943"/>
                    <a:pt x="5236272" y="1411101"/>
                  </a:cubicBezTo>
                  <a:cubicBezTo>
                    <a:pt x="5106666" y="1432259"/>
                    <a:pt x="4868376" y="1359548"/>
                    <a:pt x="4560624" y="1411101"/>
                  </a:cubicBezTo>
                  <a:cubicBezTo>
                    <a:pt x="4252872" y="1462654"/>
                    <a:pt x="4262162" y="1353139"/>
                    <a:pt x="3997584" y="1411101"/>
                  </a:cubicBezTo>
                  <a:cubicBezTo>
                    <a:pt x="3733006" y="1469063"/>
                    <a:pt x="3768130" y="1395500"/>
                    <a:pt x="3547152" y="1411101"/>
                  </a:cubicBezTo>
                  <a:cubicBezTo>
                    <a:pt x="3326174" y="1426702"/>
                    <a:pt x="3250265" y="1380820"/>
                    <a:pt x="2984112" y="1411101"/>
                  </a:cubicBezTo>
                  <a:cubicBezTo>
                    <a:pt x="2717959" y="1441382"/>
                    <a:pt x="2711224" y="1358771"/>
                    <a:pt x="2533680" y="1411101"/>
                  </a:cubicBezTo>
                  <a:cubicBezTo>
                    <a:pt x="2356136" y="1463431"/>
                    <a:pt x="2160536" y="1399250"/>
                    <a:pt x="2026944" y="1411101"/>
                  </a:cubicBezTo>
                  <a:cubicBezTo>
                    <a:pt x="1893352" y="1422952"/>
                    <a:pt x="1491113" y="1402550"/>
                    <a:pt x="1351296" y="1411101"/>
                  </a:cubicBezTo>
                  <a:cubicBezTo>
                    <a:pt x="1211479" y="1419652"/>
                    <a:pt x="1001307" y="1400620"/>
                    <a:pt x="900864" y="1411101"/>
                  </a:cubicBezTo>
                  <a:cubicBezTo>
                    <a:pt x="800421" y="1421582"/>
                    <a:pt x="213310" y="1389147"/>
                    <a:pt x="0" y="1411101"/>
                  </a:cubicBezTo>
                  <a:cubicBezTo>
                    <a:pt x="-55003" y="1192250"/>
                    <a:pt x="7683" y="1115175"/>
                    <a:pt x="0" y="926623"/>
                  </a:cubicBezTo>
                  <a:cubicBezTo>
                    <a:pt x="-7683" y="738071"/>
                    <a:pt x="35769" y="644436"/>
                    <a:pt x="0" y="456256"/>
                  </a:cubicBezTo>
                  <a:cubicBezTo>
                    <a:pt x="-35769" y="268076"/>
                    <a:pt x="52602" y="99171"/>
                    <a:pt x="0" y="0"/>
                  </a:cubicBezTo>
                  <a:close/>
                </a:path>
              </a:pathLst>
            </a:custGeom>
            <a:solidFill>
              <a:schemeClr val="accent2">
                <a:lumMod val="20000"/>
                <a:lumOff val="80000"/>
              </a:schemeClr>
            </a:solidFill>
            <a:ln w="25400">
              <a:solidFill>
                <a:schemeClr val="accent2"/>
              </a:solidFill>
              <a:extLst>
                <a:ext uri="{C807C97D-BFC1-408E-A445-0C87EB9F89A2}">
                  <ask:lineSketchStyleProps xmlns:ask="http://schemas.microsoft.com/office/drawing/2018/sketchyshapes" sd="580155185">
                    <a:prstGeom prst="rect">
                      <a:avLst/>
                    </a:prstGeom>
                    <ask:type>
                      <ask:lineSketchScribble/>
                    </ask:type>
                  </ask:lineSketchStyleProps>
                </a:ext>
              </a:extLst>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grpSp>
        <p:nvGrpSpPr>
          <p:cNvPr id="38" name="Group 37">
            <a:extLst>
              <a:ext uri="{FF2B5EF4-FFF2-40B4-BE49-F238E27FC236}">
                <a16:creationId xmlns:a16="http://schemas.microsoft.com/office/drawing/2014/main" id="{6007B0FE-0561-415B-8C83-3D4B57BC95AE}"/>
              </a:ext>
            </a:extLst>
          </p:cNvPr>
          <p:cNvGrpSpPr/>
          <p:nvPr/>
        </p:nvGrpSpPr>
        <p:grpSpPr>
          <a:xfrm>
            <a:off x="7423320" y="3545021"/>
            <a:ext cx="4614932" cy="406487"/>
            <a:chOff x="302118" y="410"/>
            <a:chExt cx="7978801" cy="406487"/>
          </a:xfrm>
        </p:grpSpPr>
        <p:sp>
          <p:nvSpPr>
            <p:cNvPr id="39" name="Rectangle 38">
              <a:extLst>
                <a:ext uri="{FF2B5EF4-FFF2-40B4-BE49-F238E27FC236}">
                  <a16:creationId xmlns:a16="http://schemas.microsoft.com/office/drawing/2014/main" id="{CB0A99A6-DC80-4E16-A542-FE3D9AC9E344}"/>
                </a:ext>
              </a:extLst>
            </p:cNvPr>
            <p:cNvSpPr/>
            <p:nvPr/>
          </p:nvSpPr>
          <p:spPr>
            <a:xfrm>
              <a:off x="2153039" y="410"/>
              <a:ext cx="6127880" cy="36765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0" name="TextBox 39">
              <a:extLst>
                <a:ext uri="{FF2B5EF4-FFF2-40B4-BE49-F238E27FC236}">
                  <a16:creationId xmlns:a16="http://schemas.microsoft.com/office/drawing/2014/main" id="{A87E062D-6AC2-4A00-AC0F-80852DBEA731}"/>
                </a:ext>
              </a:extLst>
            </p:cNvPr>
            <p:cNvSpPr txBox="1"/>
            <p:nvPr/>
          </p:nvSpPr>
          <p:spPr>
            <a:xfrm>
              <a:off x="302118" y="39241"/>
              <a:ext cx="6127880" cy="367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b" anchorCtr="0">
              <a:noAutofit/>
            </a:bodyPr>
            <a:lstStyle/>
            <a:p>
              <a:pPr defTabSz="844550">
                <a:lnSpc>
                  <a:spcPct val="90000"/>
                </a:lnSpc>
                <a:spcBef>
                  <a:spcPct val="0"/>
                </a:spcBef>
                <a:spcAft>
                  <a:spcPct val="35000"/>
                </a:spcAft>
              </a:pPr>
              <a:r>
                <a:rPr lang="en-GB" sz="1900" b="1" dirty="0"/>
                <a:t>Pursue</a:t>
              </a:r>
            </a:p>
          </p:txBody>
        </p:sp>
      </p:grpSp>
      <p:grpSp>
        <p:nvGrpSpPr>
          <p:cNvPr id="11" name="Group 10">
            <a:extLst>
              <a:ext uri="{FF2B5EF4-FFF2-40B4-BE49-F238E27FC236}">
                <a16:creationId xmlns:a16="http://schemas.microsoft.com/office/drawing/2014/main" id="{542AD0F2-9715-4B09-8339-6DA30D23D263}"/>
              </a:ext>
            </a:extLst>
          </p:cNvPr>
          <p:cNvGrpSpPr/>
          <p:nvPr/>
        </p:nvGrpSpPr>
        <p:grpSpPr>
          <a:xfrm>
            <a:off x="6231361" y="3636738"/>
            <a:ext cx="5630400" cy="1742328"/>
            <a:chOff x="6231361" y="3636738"/>
            <a:chExt cx="5630400" cy="1742328"/>
          </a:xfrm>
        </p:grpSpPr>
        <p:sp>
          <p:nvSpPr>
            <p:cNvPr id="18" name="Rectangle: Rounded Corners 17">
              <a:extLst>
                <a:ext uri="{FF2B5EF4-FFF2-40B4-BE49-F238E27FC236}">
                  <a16:creationId xmlns:a16="http://schemas.microsoft.com/office/drawing/2014/main" id="{03866BF1-A8F3-4274-9BE1-BDC891D0D86B}"/>
                </a:ext>
              </a:extLst>
            </p:cNvPr>
            <p:cNvSpPr/>
            <p:nvPr/>
          </p:nvSpPr>
          <p:spPr>
            <a:xfrm>
              <a:off x="6231361" y="3636738"/>
              <a:ext cx="1033200" cy="356400"/>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43" name="TextBox 42">
              <a:extLst>
                <a:ext uri="{FF2B5EF4-FFF2-40B4-BE49-F238E27FC236}">
                  <a16:creationId xmlns:a16="http://schemas.microsoft.com/office/drawing/2014/main" id="{E1FD31A0-ECA8-4845-BB7B-9B053EB8CB81}"/>
                </a:ext>
              </a:extLst>
            </p:cNvPr>
            <p:cNvSpPr txBox="1"/>
            <p:nvPr/>
          </p:nvSpPr>
          <p:spPr>
            <a:xfrm>
              <a:off x="6231361" y="3950401"/>
              <a:ext cx="5630400" cy="1428665"/>
            </a:xfrm>
            <a:custGeom>
              <a:avLst/>
              <a:gdLst>
                <a:gd name="connsiteX0" fmla="*/ 0 w 5630400"/>
                <a:gd name="connsiteY0" fmla="*/ 0 h 1428665"/>
                <a:gd name="connsiteX1" fmla="*/ 563040 w 5630400"/>
                <a:gd name="connsiteY1" fmla="*/ 0 h 1428665"/>
                <a:gd name="connsiteX2" fmla="*/ 1182384 w 5630400"/>
                <a:gd name="connsiteY2" fmla="*/ 0 h 1428665"/>
                <a:gd name="connsiteX3" fmla="*/ 1801728 w 5630400"/>
                <a:gd name="connsiteY3" fmla="*/ 0 h 1428665"/>
                <a:gd name="connsiteX4" fmla="*/ 2195856 w 5630400"/>
                <a:gd name="connsiteY4" fmla="*/ 0 h 1428665"/>
                <a:gd name="connsiteX5" fmla="*/ 2589984 w 5630400"/>
                <a:gd name="connsiteY5" fmla="*/ 0 h 1428665"/>
                <a:gd name="connsiteX6" fmla="*/ 3209328 w 5630400"/>
                <a:gd name="connsiteY6" fmla="*/ 0 h 1428665"/>
                <a:gd name="connsiteX7" fmla="*/ 3772368 w 5630400"/>
                <a:gd name="connsiteY7" fmla="*/ 0 h 1428665"/>
                <a:gd name="connsiteX8" fmla="*/ 4222800 w 5630400"/>
                <a:gd name="connsiteY8" fmla="*/ 0 h 1428665"/>
                <a:gd name="connsiteX9" fmla="*/ 4616928 w 5630400"/>
                <a:gd name="connsiteY9" fmla="*/ 0 h 1428665"/>
                <a:gd name="connsiteX10" fmla="*/ 5630400 w 5630400"/>
                <a:gd name="connsiteY10" fmla="*/ 0 h 1428665"/>
                <a:gd name="connsiteX11" fmla="*/ 5630400 w 5630400"/>
                <a:gd name="connsiteY11" fmla="*/ 504795 h 1428665"/>
                <a:gd name="connsiteX12" fmla="*/ 5630400 w 5630400"/>
                <a:gd name="connsiteY12" fmla="*/ 952443 h 1428665"/>
                <a:gd name="connsiteX13" fmla="*/ 5630400 w 5630400"/>
                <a:gd name="connsiteY13" fmla="*/ 1428665 h 1428665"/>
                <a:gd name="connsiteX14" fmla="*/ 5123664 w 5630400"/>
                <a:gd name="connsiteY14" fmla="*/ 1428665 h 1428665"/>
                <a:gd name="connsiteX15" fmla="*/ 4448016 w 5630400"/>
                <a:gd name="connsiteY15" fmla="*/ 1428665 h 1428665"/>
                <a:gd name="connsiteX16" fmla="*/ 3941280 w 5630400"/>
                <a:gd name="connsiteY16" fmla="*/ 1428665 h 1428665"/>
                <a:gd name="connsiteX17" fmla="*/ 3434544 w 5630400"/>
                <a:gd name="connsiteY17" fmla="*/ 1428665 h 1428665"/>
                <a:gd name="connsiteX18" fmla="*/ 2758896 w 5630400"/>
                <a:gd name="connsiteY18" fmla="*/ 1428665 h 1428665"/>
                <a:gd name="connsiteX19" fmla="*/ 2083248 w 5630400"/>
                <a:gd name="connsiteY19" fmla="*/ 1428665 h 1428665"/>
                <a:gd name="connsiteX20" fmla="*/ 1463904 w 5630400"/>
                <a:gd name="connsiteY20" fmla="*/ 1428665 h 1428665"/>
                <a:gd name="connsiteX21" fmla="*/ 844560 w 5630400"/>
                <a:gd name="connsiteY21" fmla="*/ 1428665 h 1428665"/>
                <a:gd name="connsiteX22" fmla="*/ 0 w 5630400"/>
                <a:gd name="connsiteY22" fmla="*/ 1428665 h 1428665"/>
                <a:gd name="connsiteX23" fmla="*/ 0 w 5630400"/>
                <a:gd name="connsiteY23" fmla="*/ 966730 h 1428665"/>
                <a:gd name="connsiteX24" fmla="*/ 0 w 5630400"/>
                <a:gd name="connsiteY24" fmla="*/ 533368 h 1428665"/>
                <a:gd name="connsiteX25" fmla="*/ 0 w 5630400"/>
                <a:gd name="connsiteY25" fmla="*/ 0 h 1428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630400" h="1428665" fill="none" extrusionOk="0">
                  <a:moveTo>
                    <a:pt x="0" y="0"/>
                  </a:moveTo>
                  <a:cubicBezTo>
                    <a:pt x="161589" y="-1915"/>
                    <a:pt x="316855" y="7481"/>
                    <a:pt x="563040" y="0"/>
                  </a:cubicBezTo>
                  <a:cubicBezTo>
                    <a:pt x="809225" y="-7481"/>
                    <a:pt x="1025587" y="11060"/>
                    <a:pt x="1182384" y="0"/>
                  </a:cubicBezTo>
                  <a:cubicBezTo>
                    <a:pt x="1339181" y="-11060"/>
                    <a:pt x="1533599" y="15465"/>
                    <a:pt x="1801728" y="0"/>
                  </a:cubicBezTo>
                  <a:cubicBezTo>
                    <a:pt x="2069857" y="-15465"/>
                    <a:pt x="2050736" y="32945"/>
                    <a:pt x="2195856" y="0"/>
                  </a:cubicBezTo>
                  <a:cubicBezTo>
                    <a:pt x="2340976" y="-32945"/>
                    <a:pt x="2493373" y="14605"/>
                    <a:pt x="2589984" y="0"/>
                  </a:cubicBezTo>
                  <a:cubicBezTo>
                    <a:pt x="2686595" y="-14605"/>
                    <a:pt x="3005159" y="62354"/>
                    <a:pt x="3209328" y="0"/>
                  </a:cubicBezTo>
                  <a:cubicBezTo>
                    <a:pt x="3413497" y="-62354"/>
                    <a:pt x="3518737" y="16430"/>
                    <a:pt x="3772368" y="0"/>
                  </a:cubicBezTo>
                  <a:cubicBezTo>
                    <a:pt x="4025999" y="-16430"/>
                    <a:pt x="4001860" y="27518"/>
                    <a:pt x="4222800" y="0"/>
                  </a:cubicBezTo>
                  <a:cubicBezTo>
                    <a:pt x="4443740" y="-27518"/>
                    <a:pt x="4463152" y="19801"/>
                    <a:pt x="4616928" y="0"/>
                  </a:cubicBezTo>
                  <a:cubicBezTo>
                    <a:pt x="4770704" y="-19801"/>
                    <a:pt x="5294460" y="42387"/>
                    <a:pt x="5630400" y="0"/>
                  </a:cubicBezTo>
                  <a:cubicBezTo>
                    <a:pt x="5651370" y="233747"/>
                    <a:pt x="5618622" y="299536"/>
                    <a:pt x="5630400" y="504795"/>
                  </a:cubicBezTo>
                  <a:cubicBezTo>
                    <a:pt x="5642178" y="710054"/>
                    <a:pt x="5598623" y="814367"/>
                    <a:pt x="5630400" y="952443"/>
                  </a:cubicBezTo>
                  <a:cubicBezTo>
                    <a:pt x="5662177" y="1090519"/>
                    <a:pt x="5608231" y="1262181"/>
                    <a:pt x="5630400" y="1428665"/>
                  </a:cubicBezTo>
                  <a:cubicBezTo>
                    <a:pt x="5395102" y="1468558"/>
                    <a:pt x="5228008" y="1368024"/>
                    <a:pt x="5123664" y="1428665"/>
                  </a:cubicBezTo>
                  <a:cubicBezTo>
                    <a:pt x="5019320" y="1489306"/>
                    <a:pt x="4710373" y="1402321"/>
                    <a:pt x="4448016" y="1428665"/>
                  </a:cubicBezTo>
                  <a:cubicBezTo>
                    <a:pt x="4185659" y="1455009"/>
                    <a:pt x="4044576" y="1379769"/>
                    <a:pt x="3941280" y="1428665"/>
                  </a:cubicBezTo>
                  <a:cubicBezTo>
                    <a:pt x="3837984" y="1477561"/>
                    <a:pt x="3676808" y="1404771"/>
                    <a:pt x="3434544" y="1428665"/>
                  </a:cubicBezTo>
                  <a:cubicBezTo>
                    <a:pt x="3192280" y="1452559"/>
                    <a:pt x="2905215" y="1365349"/>
                    <a:pt x="2758896" y="1428665"/>
                  </a:cubicBezTo>
                  <a:cubicBezTo>
                    <a:pt x="2612577" y="1491981"/>
                    <a:pt x="2228625" y="1379597"/>
                    <a:pt x="2083248" y="1428665"/>
                  </a:cubicBezTo>
                  <a:cubicBezTo>
                    <a:pt x="1937871" y="1477733"/>
                    <a:pt x="1594090" y="1408132"/>
                    <a:pt x="1463904" y="1428665"/>
                  </a:cubicBezTo>
                  <a:cubicBezTo>
                    <a:pt x="1333718" y="1449198"/>
                    <a:pt x="1152439" y="1425489"/>
                    <a:pt x="844560" y="1428665"/>
                  </a:cubicBezTo>
                  <a:cubicBezTo>
                    <a:pt x="536681" y="1431841"/>
                    <a:pt x="318099" y="1333703"/>
                    <a:pt x="0" y="1428665"/>
                  </a:cubicBezTo>
                  <a:cubicBezTo>
                    <a:pt x="-17287" y="1318010"/>
                    <a:pt x="49551" y="1153126"/>
                    <a:pt x="0" y="966730"/>
                  </a:cubicBezTo>
                  <a:cubicBezTo>
                    <a:pt x="-49551" y="780334"/>
                    <a:pt x="8046" y="630908"/>
                    <a:pt x="0" y="533368"/>
                  </a:cubicBezTo>
                  <a:cubicBezTo>
                    <a:pt x="-8046" y="435828"/>
                    <a:pt x="33693" y="163557"/>
                    <a:pt x="0" y="0"/>
                  </a:cubicBezTo>
                  <a:close/>
                </a:path>
                <a:path w="5630400" h="1428665" stroke="0" extrusionOk="0">
                  <a:moveTo>
                    <a:pt x="0" y="0"/>
                  </a:moveTo>
                  <a:cubicBezTo>
                    <a:pt x="161940" y="-9730"/>
                    <a:pt x="371331" y="10345"/>
                    <a:pt x="506736" y="0"/>
                  </a:cubicBezTo>
                  <a:cubicBezTo>
                    <a:pt x="642141" y="-10345"/>
                    <a:pt x="867569" y="23426"/>
                    <a:pt x="1182384" y="0"/>
                  </a:cubicBezTo>
                  <a:cubicBezTo>
                    <a:pt x="1497199" y="-23426"/>
                    <a:pt x="1532265" y="27814"/>
                    <a:pt x="1801728" y="0"/>
                  </a:cubicBezTo>
                  <a:cubicBezTo>
                    <a:pt x="2071191" y="-27814"/>
                    <a:pt x="2167335" y="18094"/>
                    <a:pt x="2421072" y="0"/>
                  </a:cubicBezTo>
                  <a:cubicBezTo>
                    <a:pt x="2674809" y="-18094"/>
                    <a:pt x="2904657" y="45504"/>
                    <a:pt x="3040416" y="0"/>
                  </a:cubicBezTo>
                  <a:cubicBezTo>
                    <a:pt x="3176175" y="-45504"/>
                    <a:pt x="3331123" y="31790"/>
                    <a:pt x="3603456" y="0"/>
                  </a:cubicBezTo>
                  <a:cubicBezTo>
                    <a:pt x="3875789" y="-31790"/>
                    <a:pt x="4053188" y="30987"/>
                    <a:pt x="4222800" y="0"/>
                  </a:cubicBezTo>
                  <a:cubicBezTo>
                    <a:pt x="4392412" y="-30987"/>
                    <a:pt x="4584832" y="54277"/>
                    <a:pt x="4729536" y="0"/>
                  </a:cubicBezTo>
                  <a:cubicBezTo>
                    <a:pt x="4874240" y="-54277"/>
                    <a:pt x="5229802" y="9816"/>
                    <a:pt x="5630400" y="0"/>
                  </a:cubicBezTo>
                  <a:cubicBezTo>
                    <a:pt x="5665635" y="204956"/>
                    <a:pt x="5628474" y="279833"/>
                    <a:pt x="5630400" y="447648"/>
                  </a:cubicBezTo>
                  <a:cubicBezTo>
                    <a:pt x="5632326" y="615463"/>
                    <a:pt x="5595413" y="682863"/>
                    <a:pt x="5630400" y="909583"/>
                  </a:cubicBezTo>
                  <a:cubicBezTo>
                    <a:pt x="5665387" y="1136303"/>
                    <a:pt x="5572703" y="1220889"/>
                    <a:pt x="5630400" y="1428665"/>
                  </a:cubicBezTo>
                  <a:cubicBezTo>
                    <a:pt x="5467272" y="1461304"/>
                    <a:pt x="5277020" y="1423296"/>
                    <a:pt x="5123664" y="1428665"/>
                  </a:cubicBezTo>
                  <a:cubicBezTo>
                    <a:pt x="4970308" y="1434034"/>
                    <a:pt x="4882281" y="1427157"/>
                    <a:pt x="4673232" y="1428665"/>
                  </a:cubicBezTo>
                  <a:cubicBezTo>
                    <a:pt x="4464183" y="1430173"/>
                    <a:pt x="4326329" y="1385873"/>
                    <a:pt x="3997584" y="1428665"/>
                  </a:cubicBezTo>
                  <a:cubicBezTo>
                    <a:pt x="3668839" y="1471457"/>
                    <a:pt x="3703935" y="1364686"/>
                    <a:pt x="3434544" y="1428665"/>
                  </a:cubicBezTo>
                  <a:cubicBezTo>
                    <a:pt x="3165153" y="1492644"/>
                    <a:pt x="3004429" y="1356500"/>
                    <a:pt x="2758896" y="1428665"/>
                  </a:cubicBezTo>
                  <a:cubicBezTo>
                    <a:pt x="2513363" y="1500830"/>
                    <a:pt x="2360795" y="1374505"/>
                    <a:pt x="2139552" y="1428665"/>
                  </a:cubicBezTo>
                  <a:cubicBezTo>
                    <a:pt x="1918309" y="1482825"/>
                    <a:pt x="1726016" y="1401604"/>
                    <a:pt x="1520208" y="1428665"/>
                  </a:cubicBezTo>
                  <a:cubicBezTo>
                    <a:pt x="1314400" y="1455726"/>
                    <a:pt x="1228582" y="1390367"/>
                    <a:pt x="1069776" y="1428665"/>
                  </a:cubicBezTo>
                  <a:cubicBezTo>
                    <a:pt x="910970" y="1466963"/>
                    <a:pt x="394349" y="1334154"/>
                    <a:pt x="0" y="1428665"/>
                  </a:cubicBezTo>
                  <a:cubicBezTo>
                    <a:pt x="-812" y="1227883"/>
                    <a:pt x="18005" y="1134651"/>
                    <a:pt x="0" y="995303"/>
                  </a:cubicBezTo>
                  <a:cubicBezTo>
                    <a:pt x="-18005" y="855955"/>
                    <a:pt x="48218" y="734948"/>
                    <a:pt x="0" y="547655"/>
                  </a:cubicBezTo>
                  <a:cubicBezTo>
                    <a:pt x="-48218" y="360362"/>
                    <a:pt x="41029" y="213056"/>
                    <a:pt x="0" y="0"/>
                  </a:cubicBezTo>
                  <a:close/>
                </a:path>
              </a:pathLst>
            </a:custGeom>
            <a:solidFill>
              <a:schemeClr val="accent4">
                <a:lumMod val="20000"/>
                <a:lumOff val="80000"/>
              </a:schemeClr>
            </a:solidFill>
            <a:ln w="25400">
              <a:solidFill>
                <a:schemeClr val="accent4"/>
              </a:solidFill>
              <a:extLst>
                <a:ext uri="{C807C97D-BFC1-408E-A445-0C87EB9F89A2}">
                  <ask:lineSketchStyleProps xmlns:ask="http://schemas.microsoft.com/office/drawing/2018/sketchyshapes" sd="1373420861">
                    <a:prstGeom prst="rect">
                      <a:avLst/>
                    </a:prstGeom>
                    <ask:type>
                      <ask:lineSketchScribble/>
                    </ask:type>
                  </ask:lineSketchStyleProps>
                </a:ext>
              </a:extLst>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114300" lvl="1" indent="-114300" defTabSz="666750">
                <a:lnSpc>
                  <a:spcPct val="90000"/>
                </a:lnSpc>
                <a:spcBef>
                  <a:spcPct val="0"/>
                </a:spcBef>
                <a:spcAft>
                  <a:spcPct val="15000"/>
                </a:spcAft>
                <a:buChar char="•"/>
              </a:pPr>
              <a:endParaRPr lang="en-GB" sz="1500" dirty="0"/>
            </a:p>
          </p:txBody>
        </p:sp>
      </p:grpSp>
      <p:sp>
        <p:nvSpPr>
          <p:cNvPr id="44" name="TextBox 43">
            <a:extLst>
              <a:ext uri="{FF2B5EF4-FFF2-40B4-BE49-F238E27FC236}">
                <a16:creationId xmlns:a16="http://schemas.microsoft.com/office/drawing/2014/main" id="{AD3499E4-3732-40DA-83B1-62722A4E18CA}"/>
              </a:ext>
            </a:extLst>
          </p:cNvPr>
          <p:cNvSpPr txBox="1"/>
          <p:nvPr/>
        </p:nvSpPr>
        <p:spPr>
          <a:xfrm>
            <a:off x="511742" y="3990063"/>
            <a:ext cx="5472337" cy="1242967"/>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1" algn="ctr" defTabSz="666750">
              <a:lnSpc>
                <a:spcPct val="90000"/>
              </a:lnSpc>
              <a:spcBef>
                <a:spcPct val="0"/>
              </a:spcBef>
              <a:spcAft>
                <a:spcPct val="15000"/>
              </a:spcAft>
            </a:pPr>
            <a:br>
              <a:rPr lang="en-GB" sz="1600" dirty="0">
                <a:solidFill>
                  <a:srgbClr val="2E2C70"/>
                </a:solidFill>
                <a:latin typeface="Gotham"/>
              </a:rPr>
            </a:br>
            <a:r>
              <a:rPr lang="en-GB" sz="2200" dirty="0">
                <a:solidFill>
                  <a:schemeClr val="tx1"/>
                </a:solidFill>
              </a:rPr>
              <a:t>To stop people becoming terrorists in the first instance, to implement diversion and </a:t>
            </a:r>
            <a:r>
              <a:rPr lang="en-GB" sz="2200" dirty="0" err="1">
                <a:solidFill>
                  <a:schemeClr val="tx1"/>
                </a:solidFill>
              </a:rPr>
              <a:t>deradicalisation</a:t>
            </a:r>
            <a:r>
              <a:rPr lang="en-GB" sz="2200" dirty="0">
                <a:solidFill>
                  <a:schemeClr val="tx1"/>
                </a:solidFill>
              </a:rPr>
              <a:t> programmes.</a:t>
            </a:r>
          </a:p>
          <a:p>
            <a:pPr marL="0" lvl="1" algn="ctr" defTabSz="666750">
              <a:lnSpc>
                <a:spcPct val="90000"/>
              </a:lnSpc>
              <a:spcBef>
                <a:spcPct val="0"/>
              </a:spcBef>
              <a:spcAft>
                <a:spcPct val="15000"/>
              </a:spcAft>
            </a:pPr>
            <a:endParaRPr lang="en-GB" sz="1500" dirty="0">
              <a:solidFill>
                <a:schemeClr val="tx1"/>
              </a:solidFill>
            </a:endParaRPr>
          </a:p>
        </p:txBody>
      </p:sp>
      <p:sp>
        <p:nvSpPr>
          <p:cNvPr id="45" name="TextBox 44">
            <a:extLst>
              <a:ext uri="{FF2B5EF4-FFF2-40B4-BE49-F238E27FC236}">
                <a16:creationId xmlns:a16="http://schemas.microsoft.com/office/drawing/2014/main" id="{AFC60696-781D-4CC8-A407-76D377F415D8}"/>
              </a:ext>
            </a:extLst>
          </p:cNvPr>
          <p:cNvSpPr txBox="1"/>
          <p:nvPr/>
        </p:nvSpPr>
        <p:spPr>
          <a:xfrm>
            <a:off x="6356550" y="2087436"/>
            <a:ext cx="5036565" cy="1278614"/>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1" algn="ctr" defTabSz="666750">
              <a:lnSpc>
                <a:spcPct val="90000"/>
              </a:lnSpc>
              <a:spcBef>
                <a:spcPct val="0"/>
              </a:spcBef>
              <a:spcAft>
                <a:spcPct val="15000"/>
              </a:spcAft>
            </a:pPr>
            <a:br>
              <a:rPr lang="en-GB" sz="1600" dirty="0">
                <a:solidFill>
                  <a:srgbClr val="2E2C70"/>
                </a:solidFill>
                <a:latin typeface="Gotham"/>
              </a:rPr>
            </a:br>
            <a:r>
              <a:rPr lang="en-GB" sz="2200" dirty="0">
                <a:solidFill>
                  <a:schemeClr val="tx1"/>
                </a:solidFill>
                <a:ea typeface="Microsoft YaHei" panose="020B0503020204020204" pitchFamily="34" charset="-122"/>
              </a:rPr>
              <a:t>To mitigate the impact of a terrorist attack which can not be stopped, to enable a speedy recovery in the aftermath.</a:t>
            </a:r>
            <a:endParaRPr lang="en-GB" sz="1400" dirty="0">
              <a:solidFill>
                <a:schemeClr val="tx1"/>
              </a:solidFill>
              <a:ea typeface="Microsoft YaHei" panose="020B0503020204020204" pitchFamily="34" charset="-122"/>
            </a:endParaRPr>
          </a:p>
        </p:txBody>
      </p:sp>
      <p:sp>
        <p:nvSpPr>
          <p:cNvPr id="46" name="TextBox 45">
            <a:extLst>
              <a:ext uri="{FF2B5EF4-FFF2-40B4-BE49-F238E27FC236}">
                <a16:creationId xmlns:a16="http://schemas.microsoft.com/office/drawing/2014/main" id="{D3643BB3-AE9A-4F81-8D25-3881CF697197}"/>
              </a:ext>
            </a:extLst>
          </p:cNvPr>
          <p:cNvSpPr txBox="1"/>
          <p:nvPr/>
        </p:nvSpPr>
        <p:spPr>
          <a:xfrm>
            <a:off x="6271387" y="4029475"/>
            <a:ext cx="5472337" cy="959439"/>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1" algn="ctr" defTabSz="666750">
              <a:lnSpc>
                <a:spcPct val="90000"/>
              </a:lnSpc>
              <a:spcBef>
                <a:spcPct val="0"/>
              </a:spcBef>
              <a:spcAft>
                <a:spcPct val="15000"/>
              </a:spcAft>
            </a:pPr>
            <a:br>
              <a:rPr lang="en-GB" sz="1600" dirty="0">
                <a:solidFill>
                  <a:srgbClr val="2E2C70"/>
                </a:solidFill>
                <a:latin typeface="Gotham"/>
              </a:rPr>
            </a:br>
            <a:r>
              <a:rPr lang="en-GB" sz="2200" dirty="0">
                <a:solidFill>
                  <a:schemeClr val="tx1"/>
                </a:solidFill>
              </a:rPr>
              <a:t>To disrupt, detect and prosecute those engaged in terrorist activity.</a:t>
            </a:r>
          </a:p>
          <a:p>
            <a:pPr marL="0" lvl="1" algn="ctr" defTabSz="666750">
              <a:lnSpc>
                <a:spcPct val="90000"/>
              </a:lnSpc>
              <a:spcBef>
                <a:spcPct val="0"/>
              </a:spcBef>
              <a:spcAft>
                <a:spcPct val="15000"/>
              </a:spcAft>
            </a:pPr>
            <a:endParaRPr lang="en-GB" sz="1500" dirty="0">
              <a:solidFill>
                <a:schemeClr val="tx1"/>
              </a:solidFill>
            </a:endParaRPr>
          </a:p>
        </p:txBody>
      </p:sp>
      <p:sp>
        <p:nvSpPr>
          <p:cNvPr id="47" name="TextBox 46">
            <a:extLst>
              <a:ext uri="{FF2B5EF4-FFF2-40B4-BE49-F238E27FC236}">
                <a16:creationId xmlns:a16="http://schemas.microsoft.com/office/drawing/2014/main" id="{2BFF3912-89DD-4127-AE98-AAB102804251}"/>
              </a:ext>
            </a:extLst>
          </p:cNvPr>
          <p:cNvSpPr txBox="1"/>
          <p:nvPr/>
        </p:nvSpPr>
        <p:spPr>
          <a:xfrm>
            <a:off x="511743" y="2083270"/>
            <a:ext cx="5419846" cy="1149788"/>
          </a:xfrm>
          <a:prstGeom prst="rect">
            <a:avLst/>
          </a:prstGeom>
          <a:noFill/>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1" algn="ctr" defTabSz="666750">
              <a:lnSpc>
                <a:spcPct val="90000"/>
              </a:lnSpc>
              <a:spcBef>
                <a:spcPct val="0"/>
              </a:spcBef>
              <a:spcAft>
                <a:spcPct val="15000"/>
              </a:spcAft>
            </a:pPr>
            <a:br>
              <a:rPr lang="en-GB" sz="1600" dirty="0">
                <a:solidFill>
                  <a:srgbClr val="2E2C70"/>
                </a:solidFill>
                <a:latin typeface="Gotham"/>
              </a:rPr>
            </a:br>
            <a:r>
              <a:rPr lang="en-GB" sz="2200" dirty="0">
                <a:solidFill>
                  <a:schemeClr val="tx1"/>
                </a:solidFill>
              </a:rPr>
              <a:t>To strengthen the protection against terrorist attack in the UK to reduce our vulnerability to attack.</a:t>
            </a:r>
            <a:endParaRPr lang="en-GB" sz="1500" dirty="0">
              <a:solidFill>
                <a:schemeClr val="tx1"/>
              </a:solidFill>
            </a:endParaRPr>
          </a:p>
        </p:txBody>
      </p:sp>
      <p:sp>
        <p:nvSpPr>
          <p:cNvPr id="48" name="TextBox 47">
            <a:extLst>
              <a:ext uri="{FF2B5EF4-FFF2-40B4-BE49-F238E27FC236}">
                <a16:creationId xmlns:a16="http://schemas.microsoft.com/office/drawing/2014/main" id="{BE73F237-E8E6-47A9-B42B-44C17F184BA0}"/>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What are the four P’s? </a:t>
            </a:r>
          </a:p>
        </p:txBody>
      </p:sp>
    </p:spTree>
    <p:extLst>
      <p:ext uri="{BB962C8B-B14F-4D97-AF65-F5344CB8AC3E}">
        <p14:creationId xmlns:p14="http://schemas.microsoft.com/office/powerpoint/2010/main" val="3933598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2"/>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4"/>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P spid="45" grpId="0"/>
      <p:bldP spid="46" grpId="0"/>
      <p:bldP spid="4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3">
            <a:extLst>
              <a:ext uri="{FF2B5EF4-FFF2-40B4-BE49-F238E27FC236}">
                <a16:creationId xmlns:a16="http://schemas.microsoft.com/office/drawing/2014/main" id="{36A26C0A-FDB6-41B4-84D9-D62DAA421A5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14700" y="1402935"/>
            <a:ext cx="5562600" cy="295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Rectangle 3">
            <a:extLst>
              <a:ext uri="{FF2B5EF4-FFF2-40B4-BE49-F238E27FC236}">
                <a16:creationId xmlns:a16="http://schemas.microsoft.com/office/drawing/2014/main" id="{7DFFE795-8EBC-43E3-B819-8765FA9F880E}"/>
              </a:ext>
            </a:extLst>
          </p:cNvPr>
          <p:cNvSpPr>
            <a:spLocks noChangeArrowheads="1"/>
          </p:cNvSpPr>
          <p:nvPr/>
        </p:nvSpPr>
        <p:spPr bwMode="auto">
          <a:xfrm>
            <a:off x="1017647" y="4301489"/>
            <a:ext cx="1015670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bg1"/>
                </a:solidFill>
                <a:latin typeface="Arial" charset="0"/>
                <a:cs typeface="Arial" charset="0"/>
              </a:defRPr>
            </a:lvl1pPr>
            <a:lvl2pPr marL="742950" indent="-285750">
              <a:spcBef>
                <a:spcPct val="20000"/>
              </a:spcBef>
              <a:buChar char="–"/>
              <a:defRPr sz="2800">
                <a:solidFill>
                  <a:schemeClr val="bg1"/>
                </a:solidFill>
                <a:latin typeface="Arial" charset="0"/>
                <a:cs typeface="Arial" charset="0"/>
              </a:defRPr>
            </a:lvl2pPr>
            <a:lvl3pPr marL="1143000" indent="-228600">
              <a:spcBef>
                <a:spcPct val="20000"/>
              </a:spcBef>
              <a:buChar char="•"/>
              <a:defRPr sz="2400">
                <a:solidFill>
                  <a:schemeClr val="bg1"/>
                </a:solidFill>
                <a:latin typeface="Arial" charset="0"/>
                <a:cs typeface="Arial" charset="0"/>
              </a:defRPr>
            </a:lvl3pPr>
            <a:lvl4pPr marL="1600200" indent="-228600">
              <a:spcBef>
                <a:spcPct val="20000"/>
              </a:spcBef>
              <a:buChar char="–"/>
              <a:defRPr sz="2000">
                <a:solidFill>
                  <a:schemeClr val="bg1"/>
                </a:solidFill>
                <a:latin typeface="Arial" charset="0"/>
                <a:cs typeface="Arial" charset="0"/>
              </a:defRPr>
            </a:lvl4pPr>
            <a:lvl5pPr marL="2057400" indent="-228600">
              <a:spcBef>
                <a:spcPct val="20000"/>
              </a:spcBef>
              <a:buChar char="»"/>
              <a:defRPr sz="2000">
                <a:solidFill>
                  <a:schemeClr val="bg1"/>
                </a:solidFill>
                <a:latin typeface="Arial" charset="0"/>
                <a:cs typeface="Arial" charset="0"/>
              </a:defRPr>
            </a:lvl5pPr>
            <a:lvl6pPr marL="2514600" indent="-228600" eaLnBrk="0" fontAlgn="base" hangingPunct="0">
              <a:spcBef>
                <a:spcPct val="20000"/>
              </a:spcBef>
              <a:spcAft>
                <a:spcPct val="0"/>
              </a:spcAft>
              <a:buChar char="»"/>
              <a:defRPr sz="2000">
                <a:solidFill>
                  <a:schemeClr val="bg1"/>
                </a:solidFill>
                <a:latin typeface="Arial" charset="0"/>
                <a:cs typeface="Arial" charset="0"/>
              </a:defRPr>
            </a:lvl6pPr>
            <a:lvl7pPr marL="2971800" indent="-228600" eaLnBrk="0" fontAlgn="base" hangingPunct="0">
              <a:spcBef>
                <a:spcPct val="20000"/>
              </a:spcBef>
              <a:spcAft>
                <a:spcPct val="0"/>
              </a:spcAft>
              <a:buChar char="»"/>
              <a:defRPr sz="2000">
                <a:solidFill>
                  <a:schemeClr val="bg1"/>
                </a:solidFill>
                <a:latin typeface="Arial" charset="0"/>
                <a:cs typeface="Arial" charset="0"/>
              </a:defRPr>
            </a:lvl7pPr>
            <a:lvl8pPr marL="3429000" indent="-228600" eaLnBrk="0" fontAlgn="base" hangingPunct="0">
              <a:spcBef>
                <a:spcPct val="20000"/>
              </a:spcBef>
              <a:spcAft>
                <a:spcPct val="0"/>
              </a:spcAft>
              <a:buChar char="»"/>
              <a:defRPr sz="2000">
                <a:solidFill>
                  <a:schemeClr val="bg1"/>
                </a:solidFill>
                <a:latin typeface="Arial" charset="0"/>
                <a:cs typeface="Arial" charset="0"/>
              </a:defRPr>
            </a:lvl8pPr>
            <a:lvl9pPr marL="3886200" indent="-228600" eaLnBrk="0" fontAlgn="base" hangingPunct="0">
              <a:spcBef>
                <a:spcPct val="20000"/>
              </a:spcBef>
              <a:spcAft>
                <a:spcPct val="0"/>
              </a:spcAft>
              <a:buChar char="»"/>
              <a:defRPr sz="2000">
                <a:solidFill>
                  <a:schemeClr val="bg1"/>
                </a:solidFill>
                <a:latin typeface="Arial" charset="0"/>
                <a:cs typeface="Arial" charset="0"/>
              </a:defRPr>
            </a:lvl9pPr>
          </a:lstStyle>
          <a:p>
            <a:pPr algn="ctr" eaLnBrk="1" hangingPunct="1">
              <a:spcBef>
                <a:spcPct val="0"/>
              </a:spcBef>
              <a:buFontTx/>
              <a:buNone/>
              <a:defRPr/>
            </a:pPr>
            <a:r>
              <a:rPr lang="en-GB" altLang="en-US" dirty="0">
                <a:solidFill>
                  <a:schemeClr val="tx1"/>
                </a:solidFill>
                <a:latin typeface="+mn-lt"/>
              </a:rPr>
              <a:t>"The aim of the Prevent strategy is to reduce the threat to </a:t>
            </a:r>
            <a:r>
              <a:rPr lang="en-GB" altLang="en-US" sz="2800" dirty="0">
                <a:solidFill>
                  <a:schemeClr val="tx1"/>
                </a:solidFill>
                <a:latin typeface="+mn-lt"/>
              </a:rPr>
              <a:t>the</a:t>
            </a:r>
            <a:r>
              <a:rPr lang="en-GB" altLang="en-US" dirty="0">
                <a:solidFill>
                  <a:schemeClr val="tx1"/>
                </a:solidFill>
                <a:latin typeface="+mn-lt"/>
              </a:rPr>
              <a:t> UK from terrorism by stopping people becoming terrorists or supporting terrorism".</a:t>
            </a:r>
          </a:p>
        </p:txBody>
      </p:sp>
      <p:sp>
        <p:nvSpPr>
          <p:cNvPr id="13" name="TextBox 12">
            <a:extLst>
              <a:ext uri="{FF2B5EF4-FFF2-40B4-BE49-F238E27FC236}">
                <a16:creationId xmlns:a16="http://schemas.microsoft.com/office/drawing/2014/main" id="{00D8D304-72D8-4BD3-B0F2-36921E7B8725}"/>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PREVENT Awareness </a:t>
            </a:r>
          </a:p>
        </p:txBody>
      </p:sp>
    </p:spTree>
    <p:extLst>
      <p:ext uri="{BB962C8B-B14F-4D97-AF65-F5344CB8AC3E}">
        <p14:creationId xmlns:p14="http://schemas.microsoft.com/office/powerpoint/2010/main" val="3967198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3" name="TextBox 2">
            <a:extLst>
              <a:ext uri="{FF2B5EF4-FFF2-40B4-BE49-F238E27FC236}">
                <a16:creationId xmlns:a16="http://schemas.microsoft.com/office/drawing/2014/main" id="{E799BFDA-4C16-45F2-994D-26F780784963}"/>
              </a:ext>
            </a:extLst>
          </p:cNvPr>
          <p:cNvSpPr txBox="1">
            <a:spLocks noChangeArrowheads="1"/>
          </p:cNvSpPr>
          <p:nvPr/>
        </p:nvSpPr>
        <p:spPr bwMode="auto">
          <a:xfrm>
            <a:off x="1771020" y="1174891"/>
            <a:ext cx="4551363" cy="12001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r>
              <a:rPr lang="en-GB" altLang="en-US" sz="1800" b="1" u="sng" dirty="0">
                <a:solidFill>
                  <a:schemeClr val="tx1"/>
                </a:solidFill>
                <a:latin typeface="Arial" panose="020B0604020202020204" pitchFamily="34" charset="0"/>
              </a:rPr>
              <a:t>Rehabilitation</a:t>
            </a:r>
          </a:p>
          <a:p>
            <a:pPr>
              <a:spcBef>
                <a:spcPct val="0"/>
              </a:spcBef>
              <a:buFontTx/>
              <a:buNone/>
            </a:pPr>
            <a:r>
              <a:rPr lang="en-GB" altLang="en-US" sz="1800" dirty="0">
                <a:solidFill>
                  <a:schemeClr val="tx1"/>
                </a:solidFill>
                <a:latin typeface="Arial" panose="020B0604020202020204" pitchFamily="34" charset="0"/>
              </a:rPr>
              <a:t>Provide support to those already engaged to disengage and rehabilitate</a:t>
            </a:r>
          </a:p>
          <a:p>
            <a:pPr>
              <a:spcBef>
                <a:spcPct val="0"/>
              </a:spcBef>
              <a:buFontTx/>
              <a:buNone/>
            </a:pPr>
            <a:endParaRPr lang="en-GB" altLang="en-US" sz="1800" dirty="0">
              <a:solidFill>
                <a:schemeClr val="tx1"/>
              </a:solidFill>
              <a:latin typeface="Arial" panose="020B0604020202020204" pitchFamily="34" charset="0"/>
            </a:endParaRPr>
          </a:p>
        </p:txBody>
      </p:sp>
      <p:sp>
        <p:nvSpPr>
          <p:cNvPr id="14" name="TextBox 5">
            <a:extLst>
              <a:ext uri="{FF2B5EF4-FFF2-40B4-BE49-F238E27FC236}">
                <a16:creationId xmlns:a16="http://schemas.microsoft.com/office/drawing/2014/main" id="{8E8BA3F8-965F-4B63-B625-6EDC95E72C06}"/>
              </a:ext>
            </a:extLst>
          </p:cNvPr>
          <p:cNvSpPr txBox="1">
            <a:spLocks noChangeArrowheads="1"/>
          </p:cNvSpPr>
          <p:nvPr/>
        </p:nvSpPr>
        <p:spPr bwMode="auto">
          <a:xfrm>
            <a:off x="1772608" y="2394951"/>
            <a:ext cx="4048125"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r>
              <a:rPr lang="en-GB" altLang="en-US" sz="1800" b="1" u="sng" dirty="0">
                <a:solidFill>
                  <a:schemeClr val="tx1"/>
                </a:solidFill>
                <a:latin typeface="Arial" panose="020B0604020202020204" pitchFamily="34" charset="0"/>
              </a:rPr>
              <a:t>Early Intervention</a:t>
            </a:r>
          </a:p>
          <a:p>
            <a:pPr>
              <a:spcBef>
                <a:spcPct val="0"/>
              </a:spcBef>
              <a:buFontTx/>
              <a:buNone/>
            </a:pPr>
            <a:r>
              <a:rPr lang="en-GB" altLang="en-US" sz="1800" dirty="0">
                <a:solidFill>
                  <a:schemeClr val="tx1"/>
                </a:solidFill>
                <a:latin typeface="Arial" panose="020B0604020202020204" pitchFamily="34" charset="0"/>
              </a:rPr>
              <a:t>Using safeguarding principles provides tailored multi-agency support to those identified as most at risk to radicalisation</a:t>
            </a:r>
          </a:p>
        </p:txBody>
      </p:sp>
      <p:sp>
        <p:nvSpPr>
          <p:cNvPr id="15" name="TextBox 8">
            <a:extLst>
              <a:ext uri="{FF2B5EF4-FFF2-40B4-BE49-F238E27FC236}">
                <a16:creationId xmlns:a16="http://schemas.microsoft.com/office/drawing/2014/main" id="{C2B34FAC-2FB7-405E-A564-357A0360C527}"/>
              </a:ext>
            </a:extLst>
          </p:cNvPr>
          <p:cNvSpPr txBox="1">
            <a:spLocks noChangeArrowheads="1"/>
          </p:cNvSpPr>
          <p:nvPr/>
        </p:nvSpPr>
        <p:spPr bwMode="auto">
          <a:xfrm>
            <a:off x="1771018" y="4067425"/>
            <a:ext cx="332740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r>
              <a:rPr lang="en-GB" altLang="en-US" sz="1800" b="1" u="sng" dirty="0">
                <a:solidFill>
                  <a:schemeClr val="tx1"/>
                </a:solidFill>
                <a:latin typeface="Arial" panose="020B0604020202020204" pitchFamily="34" charset="0"/>
              </a:rPr>
              <a:t>Tackling Causes of </a:t>
            </a:r>
          </a:p>
          <a:p>
            <a:pPr>
              <a:spcBef>
                <a:spcPct val="0"/>
              </a:spcBef>
              <a:buFontTx/>
              <a:buNone/>
            </a:pPr>
            <a:r>
              <a:rPr lang="en-GB" altLang="en-US" sz="1800" b="1" u="sng" dirty="0">
                <a:solidFill>
                  <a:schemeClr val="tx1"/>
                </a:solidFill>
                <a:latin typeface="Arial" panose="020B0604020202020204" pitchFamily="34" charset="0"/>
              </a:rPr>
              <a:t>Radicalisation</a:t>
            </a:r>
          </a:p>
          <a:p>
            <a:pPr>
              <a:spcBef>
                <a:spcPct val="0"/>
              </a:spcBef>
              <a:buFontTx/>
              <a:buNone/>
            </a:pPr>
            <a:r>
              <a:rPr lang="en-GB" altLang="en-US" sz="1800" dirty="0">
                <a:solidFill>
                  <a:schemeClr val="tx1"/>
                </a:solidFill>
                <a:latin typeface="Arial" panose="020B0604020202020204" pitchFamily="34" charset="0"/>
              </a:rPr>
              <a:t>Working online and offline to empower communities and individuals</a:t>
            </a:r>
          </a:p>
        </p:txBody>
      </p:sp>
      <p:sp>
        <p:nvSpPr>
          <p:cNvPr id="18" name="TextBox 17">
            <a:extLst>
              <a:ext uri="{FF2B5EF4-FFF2-40B4-BE49-F238E27FC236}">
                <a16:creationId xmlns:a16="http://schemas.microsoft.com/office/drawing/2014/main" id="{0E79D9C4-C607-4332-A5E1-315C2E20D5DE}"/>
              </a:ext>
            </a:extLst>
          </p:cNvPr>
          <p:cNvSpPr txBox="1"/>
          <p:nvPr/>
        </p:nvSpPr>
        <p:spPr>
          <a:xfrm>
            <a:off x="1407087" y="382652"/>
            <a:ext cx="5045968"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PREVENT Awareness </a:t>
            </a:r>
          </a:p>
        </p:txBody>
      </p:sp>
      <p:sp>
        <p:nvSpPr>
          <p:cNvPr id="2" name="Trapezoid 1">
            <a:extLst>
              <a:ext uri="{FF2B5EF4-FFF2-40B4-BE49-F238E27FC236}">
                <a16:creationId xmlns:a16="http://schemas.microsoft.com/office/drawing/2014/main" id="{D0977EE5-38AD-4477-B3DB-ADB48363ECD9}"/>
              </a:ext>
            </a:extLst>
          </p:cNvPr>
          <p:cNvSpPr/>
          <p:nvPr/>
        </p:nvSpPr>
        <p:spPr>
          <a:xfrm>
            <a:off x="5133304" y="4178852"/>
            <a:ext cx="6389194" cy="1664203"/>
          </a:xfrm>
          <a:custGeom>
            <a:avLst/>
            <a:gdLst>
              <a:gd name="connsiteX0" fmla="*/ 0 w 6389194"/>
              <a:gd name="connsiteY0" fmla="*/ 1664203 h 1664203"/>
              <a:gd name="connsiteX1" fmla="*/ 240867 w 6389194"/>
              <a:gd name="connsiteY1" fmla="*/ 1231510 h 1664203"/>
              <a:gd name="connsiteX2" fmla="*/ 453942 w 6389194"/>
              <a:gd name="connsiteY2" fmla="*/ 848744 h 1664203"/>
              <a:gd name="connsiteX3" fmla="*/ 657753 w 6389194"/>
              <a:gd name="connsiteY3" fmla="*/ 482619 h 1664203"/>
              <a:gd name="connsiteX4" fmla="*/ 926412 w 6389194"/>
              <a:gd name="connsiteY4" fmla="*/ 0 h 1664203"/>
              <a:gd name="connsiteX5" fmla="*/ 1584186 w 6389194"/>
              <a:gd name="connsiteY5" fmla="*/ 0 h 1664203"/>
              <a:gd name="connsiteX6" fmla="*/ 2015141 w 6389194"/>
              <a:gd name="connsiteY6" fmla="*/ 0 h 1664203"/>
              <a:gd name="connsiteX7" fmla="*/ 2582187 w 6389194"/>
              <a:gd name="connsiteY7" fmla="*/ 0 h 1664203"/>
              <a:gd name="connsiteX8" fmla="*/ 3013142 w 6389194"/>
              <a:gd name="connsiteY8" fmla="*/ 0 h 1664203"/>
              <a:gd name="connsiteX9" fmla="*/ 3444097 w 6389194"/>
              <a:gd name="connsiteY9" fmla="*/ 0 h 1664203"/>
              <a:gd name="connsiteX10" fmla="*/ 3965780 w 6389194"/>
              <a:gd name="connsiteY10" fmla="*/ 0 h 1664203"/>
              <a:gd name="connsiteX11" fmla="*/ 4487462 w 6389194"/>
              <a:gd name="connsiteY11" fmla="*/ 0 h 1664203"/>
              <a:gd name="connsiteX12" fmla="*/ 4918418 w 6389194"/>
              <a:gd name="connsiteY12" fmla="*/ 0 h 1664203"/>
              <a:gd name="connsiteX13" fmla="*/ 5462782 w 6389194"/>
              <a:gd name="connsiteY13" fmla="*/ 0 h 1664203"/>
              <a:gd name="connsiteX14" fmla="*/ 5703649 w 6389194"/>
              <a:gd name="connsiteY14" fmla="*/ 432693 h 1664203"/>
              <a:gd name="connsiteX15" fmla="*/ 5953780 w 6389194"/>
              <a:gd name="connsiteY15" fmla="*/ 882028 h 1664203"/>
              <a:gd name="connsiteX16" fmla="*/ 6389194 w 6389194"/>
              <a:gd name="connsiteY16" fmla="*/ 1664203 h 1664203"/>
              <a:gd name="connsiteX17" fmla="*/ 5680574 w 6389194"/>
              <a:gd name="connsiteY17" fmla="*/ 1664203 h 1664203"/>
              <a:gd name="connsiteX18" fmla="*/ 5227522 w 6389194"/>
              <a:gd name="connsiteY18" fmla="*/ 1664203 h 1664203"/>
              <a:gd name="connsiteX19" fmla="*/ 4710578 w 6389194"/>
              <a:gd name="connsiteY19" fmla="*/ 1664203 h 1664203"/>
              <a:gd name="connsiteX20" fmla="*/ 4193635 w 6389194"/>
              <a:gd name="connsiteY20" fmla="*/ 1664203 h 1664203"/>
              <a:gd name="connsiteX21" fmla="*/ 3485015 w 6389194"/>
              <a:gd name="connsiteY21" fmla="*/ 1664203 h 1664203"/>
              <a:gd name="connsiteX22" fmla="*/ 3031963 w 6389194"/>
              <a:gd name="connsiteY22" fmla="*/ 1664203 h 1664203"/>
              <a:gd name="connsiteX23" fmla="*/ 2387235 w 6389194"/>
              <a:gd name="connsiteY23" fmla="*/ 1664203 h 1664203"/>
              <a:gd name="connsiteX24" fmla="*/ 1998075 w 6389194"/>
              <a:gd name="connsiteY24" fmla="*/ 1664203 h 1664203"/>
              <a:gd name="connsiteX25" fmla="*/ 1545023 w 6389194"/>
              <a:gd name="connsiteY25" fmla="*/ 1664203 h 1664203"/>
              <a:gd name="connsiteX26" fmla="*/ 964187 w 6389194"/>
              <a:gd name="connsiteY26" fmla="*/ 1664203 h 1664203"/>
              <a:gd name="connsiteX27" fmla="*/ 575027 w 6389194"/>
              <a:gd name="connsiteY27" fmla="*/ 1664203 h 1664203"/>
              <a:gd name="connsiteX28" fmla="*/ 0 w 6389194"/>
              <a:gd name="connsiteY28" fmla="*/ 1664203 h 1664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89194" h="1664203" fill="none" extrusionOk="0">
                <a:moveTo>
                  <a:pt x="0" y="1664203"/>
                </a:moveTo>
                <a:cubicBezTo>
                  <a:pt x="70627" y="1440117"/>
                  <a:pt x="221566" y="1366950"/>
                  <a:pt x="240867" y="1231510"/>
                </a:cubicBezTo>
                <a:cubicBezTo>
                  <a:pt x="260168" y="1096070"/>
                  <a:pt x="415403" y="965212"/>
                  <a:pt x="453942" y="848744"/>
                </a:cubicBezTo>
                <a:cubicBezTo>
                  <a:pt x="492481" y="732276"/>
                  <a:pt x="591055" y="679881"/>
                  <a:pt x="657753" y="482619"/>
                </a:cubicBezTo>
                <a:cubicBezTo>
                  <a:pt x="724451" y="285357"/>
                  <a:pt x="854723" y="160724"/>
                  <a:pt x="926412" y="0"/>
                </a:cubicBezTo>
                <a:cubicBezTo>
                  <a:pt x="1221927" y="-68899"/>
                  <a:pt x="1292450" y="19266"/>
                  <a:pt x="1584186" y="0"/>
                </a:cubicBezTo>
                <a:cubicBezTo>
                  <a:pt x="1875922" y="-19266"/>
                  <a:pt x="1881598" y="10719"/>
                  <a:pt x="2015141" y="0"/>
                </a:cubicBezTo>
                <a:cubicBezTo>
                  <a:pt x="2148684" y="-10719"/>
                  <a:pt x="2415616" y="60930"/>
                  <a:pt x="2582187" y="0"/>
                </a:cubicBezTo>
                <a:cubicBezTo>
                  <a:pt x="2748758" y="-60930"/>
                  <a:pt x="2845069" y="4256"/>
                  <a:pt x="3013142" y="0"/>
                </a:cubicBezTo>
                <a:cubicBezTo>
                  <a:pt x="3181215" y="-4256"/>
                  <a:pt x="3274537" y="21030"/>
                  <a:pt x="3444097" y="0"/>
                </a:cubicBezTo>
                <a:cubicBezTo>
                  <a:pt x="3613657" y="-21030"/>
                  <a:pt x="3745705" y="658"/>
                  <a:pt x="3965780" y="0"/>
                </a:cubicBezTo>
                <a:cubicBezTo>
                  <a:pt x="4185855" y="-658"/>
                  <a:pt x="4371151" y="36169"/>
                  <a:pt x="4487462" y="0"/>
                </a:cubicBezTo>
                <a:cubicBezTo>
                  <a:pt x="4603773" y="-36169"/>
                  <a:pt x="4765149" y="5191"/>
                  <a:pt x="4918418" y="0"/>
                </a:cubicBezTo>
                <a:cubicBezTo>
                  <a:pt x="5071687" y="-5191"/>
                  <a:pt x="5298150" y="41090"/>
                  <a:pt x="5462782" y="0"/>
                </a:cubicBezTo>
                <a:cubicBezTo>
                  <a:pt x="5569851" y="83276"/>
                  <a:pt x="5629900" y="331440"/>
                  <a:pt x="5703649" y="432693"/>
                </a:cubicBezTo>
                <a:cubicBezTo>
                  <a:pt x="5777398" y="533946"/>
                  <a:pt x="5844594" y="772270"/>
                  <a:pt x="5953780" y="882028"/>
                </a:cubicBezTo>
                <a:cubicBezTo>
                  <a:pt x="6062966" y="991785"/>
                  <a:pt x="6202881" y="1334324"/>
                  <a:pt x="6389194" y="1664203"/>
                </a:cubicBezTo>
                <a:cubicBezTo>
                  <a:pt x="6117162" y="1709052"/>
                  <a:pt x="5844131" y="1605103"/>
                  <a:pt x="5680574" y="1664203"/>
                </a:cubicBezTo>
                <a:cubicBezTo>
                  <a:pt x="5517017" y="1723303"/>
                  <a:pt x="5323484" y="1663232"/>
                  <a:pt x="5227522" y="1664203"/>
                </a:cubicBezTo>
                <a:cubicBezTo>
                  <a:pt x="5131560" y="1665174"/>
                  <a:pt x="4867583" y="1645447"/>
                  <a:pt x="4710578" y="1664203"/>
                </a:cubicBezTo>
                <a:cubicBezTo>
                  <a:pt x="4553573" y="1682959"/>
                  <a:pt x="4303489" y="1625532"/>
                  <a:pt x="4193635" y="1664203"/>
                </a:cubicBezTo>
                <a:cubicBezTo>
                  <a:pt x="4083781" y="1702874"/>
                  <a:pt x="3800542" y="1636952"/>
                  <a:pt x="3485015" y="1664203"/>
                </a:cubicBezTo>
                <a:cubicBezTo>
                  <a:pt x="3169488" y="1691454"/>
                  <a:pt x="3194134" y="1612109"/>
                  <a:pt x="3031963" y="1664203"/>
                </a:cubicBezTo>
                <a:cubicBezTo>
                  <a:pt x="2869792" y="1716297"/>
                  <a:pt x="2627546" y="1590649"/>
                  <a:pt x="2387235" y="1664203"/>
                </a:cubicBezTo>
                <a:cubicBezTo>
                  <a:pt x="2146924" y="1737757"/>
                  <a:pt x="2113523" y="1628112"/>
                  <a:pt x="1998075" y="1664203"/>
                </a:cubicBezTo>
                <a:cubicBezTo>
                  <a:pt x="1882627" y="1700294"/>
                  <a:pt x="1666245" y="1613004"/>
                  <a:pt x="1545023" y="1664203"/>
                </a:cubicBezTo>
                <a:cubicBezTo>
                  <a:pt x="1423801" y="1715402"/>
                  <a:pt x="1143235" y="1650202"/>
                  <a:pt x="964187" y="1664203"/>
                </a:cubicBezTo>
                <a:cubicBezTo>
                  <a:pt x="785139" y="1678204"/>
                  <a:pt x="713238" y="1644690"/>
                  <a:pt x="575027" y="1664203"/>
                </a:cubicBezTo>
                <a:cubicBezTo>
                  <a:pt x="436816" y="1683716"/>
                  <a:pt x="198097" y="1658941"/>
                  <a:pt x="0" y="1664203"/>
                </a:cubicBezTo>
                <a:close/>
              </a:path>
              <a:path w="6389194" h="1664203" stroke="0" extrusionOk="0">
                <a:moveTo>
                  <a:pt x="0" y="1664203"/>
                </a:moveTo>
                <a:cubicBezTo>
                  <a:pt x="54930" y="1548024"/>
                  <a:pt x="185674" y="1409395"/>
                  <a:pt x="250131" y="1214868"/>
                </a:cubicBezTo>
                <a:cubicBezTo>
                  <a:pt x="314588" y="1020341"/>
                  <a:pt x="417603" y="1011100"/>
                  <a:pt x="490998" y="782175"/>
                </a:cubicBezTo>
                <a:cubicBezTo>
                  <a:pt x="564393" y="553250"/>
                  <a:pt x="846658" y="332204"/>
                  <a:pt x="926412" y="0"/>
                </a:cubicBezTo>
                <a:cubicBezTo>
                  <a:pt x="1072912" y="-45910"/>
                  <a:pt x="1259700" y="11391"/>
                  <a:pt x="1448095" y="0"/>
                </a:cubicBezTo>
                <a:cubicBezTo>
                  <a:pt x="1636490" y="-11391"/>
                  <a:pt x="1840259" y="15551"/>
                  <a:pt x="2060505" y="0"/>
                </a:cubicBezTo>
                <a:cubicBezTo>
                  <a:pt x="2280751" y="-15551"/>
                  <a:pt x="2336412" y="26783"/>
                  <a:pt x="2491460" y="0"/>
                </a:cubicBezTo>
                <a:cubicBezTo>
                  <a:pt x="2646509" y="-26783"/>
                  <a:pt x="2834511" y="4342"/>
                  <a:pt x="2922415" y="0"/>
                </a:cubicBezTo>
                <a:cubicBezTo>
                  <a:pt x="3010319" y="-4342"/>
                  <a:pt x="3284605" y="60964"/>
                  <a:pt x="3534825" y="0"/>
                </a:cubicBezTo>
                <a:cubicBezTo>
                  <a:pt x="3785045" y="-60964"/>
                  <a:pt x="3904783" y="1651"/>
                  <a:pt x="4056507" y="0"/>
                </a:cubicBezTo>
                <a:cubicBezTo>
                  <a:pt x="4208231" y="-1651"/>
                  <a:pt x="4340275" y="39480"/>
                  <a:pt x="4487462" y="0"/>
                </a:cubicBezTo>
                <a:cubicBezTo>
                  <a:pt x="4634650" y="-39480"/>
                  <a:pt x="4823705" y="1916"/>
                  <a:pt x="4963781" y="0"/>
                </a:cubicBezTo>
                <a:cubicBezTo>
                  <a:pt x="5103857" y="-1916"/>
                  <a:pt x="5242733" y="54072"/>
                  <a:pt x="5462782" y="0"/>
                </a:cubicBezTo>
                <a:cubicBezTo>
                  <a:pt x="5594990" y="153056"/>
                  <a:pt x="5562110" y="251711"/>
                  <a:pt x="5712913" y="449335"/>
                </a:cubicBezTo>
                <a:cubicBezTo>
                  <a:pt x="5863716" y="646959"/>
                  <a:pt x="5843459" y="750369"/>
                  <a:pt x="5916724" y="815459"/>
                </a:cubicBezTo>
                <a:cubicBezTo>
                  <a:pt x="5989989" y="880549"/>
                  <a:pt x="6019529" y="1103649"/>
                  <a:pt x="6129799" y="1198226"/>
                </a:cubicBezTo>
                <a:cubicBezTo>
                  <a:pt x="6240069" y="1292803"/>
                  <a:pt x="6278843" y="1476979"/>
                  <a:pt x="6389194" y="1664203"/>
                </a:cubicBezTo>
                <a:cubicBezTo>
                  <a:pt x="6262858" y="1707294"/>
                  <a:pt x="6073157" y="1625302"/>
                  <a:pt x="5936142" y="1664203"/>
                </a:cubicBezTo>
                <a:cubicBezTo>
                  <a:pt x="5799127" y="1703104"/>
                  <a:pt x="5622611" y="1660209"/>
                  <a:pt x="5419198" y="1664203"/>
                </a:cubicBezTo>
                <a:cubicBezTo>
                  <a:pt x="5215785" y="1668197"/>
                  <a:pt x="5221602" y="1623636"/>
                  <a:pt x="5030038" y="1664203"/>
                </a:cubicBezTo>
                <a:cubicBezTo>
                  <a:pt x="4838474" y="1704770"/>
                  <a:pt x="4756654" y="1625028"/>
                  <a:pt x="4576986" y="1664203"/>
                </a:cubicBezTo>
                <a:cubicBezTo>
                  <a:pt x="4397318" y="1703378"/>
                  <a:pt x="4219477" y="1629808"/>
                  <a:pt x="4060042" y="1664203"/>
                </a:cubicBezTo>
                <a:cubicBezTo>
                  <a:pt x="3900607" y="1698598"/>
                  <a:pt x="3797715" y="1636317"/>
                  <a:pt x="3606990" y="1664203"/>
                </a:cubicBezTo>
                <a:cubicBezTo>
                  <a:pt x="3416265" y="1692089"/>
                  <a:pt x="3265200" y="1620485"/>
                  <a:pt x="3090047" y="1664203"/>
                </a:cubicBezTo>
                <a:cubicBezTo>
                  <a:pt x="2914894" y="1707921"/>
                  <a:pt x="2538489" y="1622796"/>
                  <a:pt x="2381427" y="1664203"/>
                </a:cubicBezTo>
                <a:cubicBezTo>
                  <a:pt x="2224365" y="1705610"/>
                  <a:pt x="1996547" y="1646848"/>
                  <a:pt x="1736699" y="1664203"/>
                </a:cubicBezTo>
                <a:cubicBezTo>
                  <a:pt x="1476851" y="1681558"/>
                  <a:pt x="1293851" y="1593392"/>
                  <a:pt x="1028079" y="1664203"/>
                </a:cubicBezTo>
                <a:cubicBezTo>
                  <a:pt x="762307" y="1735014"/>
                  <a:pt x="756210" y="1643636"/>
                  <a:pt x="638919" y="1664203"/>
                </a:cubicBezTo>
                <a:cubicBezTo>
                  <a:pt x="521628" y="1684770"/>
                  <a:pt x="146174" y="1610230"/>
                  <a:pt x="0" y="1664203"/>
                </a:cubicBezTo>
                <a:close/>
              </a:path>
            </a:pathLst>
          </a:custGeom>
          <a:solidFill>
            <a:srgbClr val="2C68BD"/>
          </a:solidFill>
          <a:ln w="25400">
            <a:solidFill>
              <a:srgbClr val="001249"/>
            </a:solidFill>
            <a:extLst>
              <a:ext uri="{C807C97D-BFC1-408E-A445-0C87EB9F89A2}">
                <ask:lineSketchStyleProps xmlns:ask="http://schemas.microsoft.com/office/drawing/2018/sketchyshapes" sd="156485460">
                  <a:prstGeom prst="trapezoid">
                    <a:avLst>
                      <a:gd name="adj" fmla="val 55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Tackle Causes of Radicalisation</a:t>
            </a:r>
          </a:p>
        </p:txBody>
      </p:sp>
      <p:sp>
        <p:nvSpPr>
          <p:cNvPr id="19" name="Trapezoid 18">
            <a:extLst>
              <a:ext uri="{FF2B5EF4-FFF2-40B4-BE49-F238E27FC236}">
                <a16:creationId xmlns:a16="http://schemas.microsoft.com/office/drawing/2014/main" id="{A4754114-73E8-4429-9032-BB103DEA5AE5}"/>
              </a:ext>
            </a:extLst>
          </p:cNvPr>
          <p:cNvSpPr/>
          <p:nvPr/>
        </p:nvSpPr>
        <p:spPr>
          <a:xfrm>
            <a:off x="6047620" y="2429332"/>
            <a:ext cx="4520123" cy="1664203"/>
          </a:xfrm>
          <a:custGeom>
            <a:avLst/>
            <a:gdLst>
              <a:gd name="connsiteX0" fmla="*/ 0 w 4520123"/>
              <a:gd name="connsiteY0" fmla="*/ 1664203 h 1664203"/>
              <a:gd name="connsiteX1" fmla="*/ 250131 w 4520123"/>
              <a:gd name="connsiteY1" fmla="*/ 1214868 h 1664203"/>
              <a:gd name="connsiteX2" fmla="*/ 490998 w 4520123"/>
              <a:gd name="connsiteY2" fmla="*/ 782175 h 1664203"/>
              <a:gd name="connsiteX3" fmla="*/ 722601 w 4520123"/>
              <a:gd name="connsiteY3" fmla="*/ 366125 h 1664203"/>
              <a:gd name="connsiteX4" fmla="*/ 926412 w 4520123"/>
              <a:gd name="connsiteY4" fmla="*/ 0 h 1664203"/>
              <a:gd name="connsiteX5" fmla="*/ 1513218 w 4520123"/>
              <a:gd name="connsiteY5" fmla="*/ 0 h 1664203"/>
              <a:gd name="connsiteX6" fmla="*/ 2073351 w 4520123"/>
              <a:gd name="connsiteY6" fmla="*/ 0 h 1664203"/>
              <a:gd name="connsiteX7" fmla="*/ 2553464 w 4520123"/>
              <a:gd name="connsiteY7" fmla="*/ 0 h 1664203"/>
              <a:gd name="connsiteX8" fmla="*/ 3113597 w 4520123"/>
              <a:gd name="connsiteY8" fmla="*/ 0 h 1664203"/>
              <a:gd name="connsiteX9" fmla="*/ 3593711 w 4520123"/>
              <a:gd name="connsiteY9" fmla="*/ 0 h 1664203"/>
              <a:gd name="connsiteX10" fmla="*/ 3834578 w 4520123"/>
              <a:gd name="connsiteY10" fmla="*/ 432693 h 1664203"/>
              <a:gd name="connsiteX11" fmla="*/ 4075445 w 4520123"/>
              <a:gd name="connsiteY11" fmla="*/ 865386 h 1664203"/>
              <a:gd name="connsiteX12" fmla="*/ 4520123 w 4520123"/>
              <a:gd name="connsiteY12" fmla="*/ 1664203 h 1664203"/>
              <a:gd name="connsiteX13" fmla="*/ 4000309 w 4520123"/>
              <a:gd name="connsiteY13" fmla="*/ 1664203 h 1664203"/>
              <a:gd name="connsiteX14" fmla="*/ 3390092 w 4520123"/>
              <a:gd name="connsiteY14" fmla="*/ 1664203 h 1664203"/>
              <a:gd name="connsiteX15" fmla="*/ 2915479 w 4520123"/>
              <a:gd name="connsiteY15" fmla="*/ 1664203 h 1664203"/>
              <a:gd name="connsiteX16" fmla="*/ 2350464 w 4520123"/>
              <a:gd name="connsiteY16" fmla="*/ 1664203 h 1664203"/>
              <a:gd name="connsiteX17" fmla="*/ 1740247 w 4520123"/>
              <a:gd name="connsiteY17" fmla="*/ 1664203 h 1664203"/>
              <a:gd name="connsiteX18" fmla="*/ 1310836 w 4520123"/>
              <a:gd name="connsiteY18" fmla="*/ 1664203 h 1664203"/>
              <a:gd name="connsiteX19" fmla="*/ 881424 w 4520123"/>
              <a:gd name="connsiteY19" fmla="*/ 1664203 h 1664203"/>
              <a:gd name="connsiteX20" fmla="*/ 0 w 4520123"/>
              <a:gd name="connsiteY20" fmla="*/ 1664203 h 1664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520123" h="1664203" fill="none" extrusionOk="0">
                <a:moveTo>
                  <a:pt x="0" y="1664203"/>
                </a:moveTo>
                <a:cubicBezTo>
                  <a:pt x="99263" y="1446652"/>
                  <a:pt x="206721" y="1407345"/>
                  <a:pt x="250131" y="1214868"/>
                </a:cubicBezTo>
                <a:cubicBezTo>
                  <a:pt x="293541" y="1022391"/>
                  <a:pt x="412320" y="966142"/>
                  <a:pt x="490998" y="782175"/>
                </a:cubicBezTo>
                <a:cubicBezTo>
                  <a:pt x="569677" y="598208"/>
                  <a:pt x="680833" y="466996"/>
                  <a:pt x="722601" y="366125"/>
                </a:cubicBezTo>
                <a:cubicBezTo>
                  <a:pt x="764369" y="265254"/>
                  <a:pt x="859955" y="195687"/>
                  <a:pt x="926412" y="0"/>
                </a:cubicBezTo>
                <a:cubicBezTo>
                  <a:pt x="1219060" y="-10665"/>
                  <a:pt x="1263716" y="21855"/>
                  <a:pt x="1513218" y="0"/>
                </a:cubicBezTo>
                <a:cubicBezTo>
                  <a:pt x="1762720" y="-21855"/>
                  <a:pt x="1870932" y="20213"/>
                  <a:pt x="2073351" y="0"/>
                </a:cubicBezTo>
                <a:cubicBezTo>
                  <a:pt x="2275770" y="-20213"/>
                  <a:pt x="2391982" y="52331"/>
                  <a:pt x="2553464" y="0"/>
                </a:cubicBezTo>
                <a:cubicBezTo>
                  <a:pt x="2714946" y="-52331"/>
                  <a:pt x="2975286" y="57181"/>
                  <a:pt x="3113597" y="0"/>
                </a:cubicBezTo>
                <a:cubicBezTo>
                  <a:pt x="3251908" y="-57181"/>
                  <a:pt x="3421048" y="49833"/>
                  <a:pt x="3593711" y="0"/>
                </a:cubicBezTo>
                <a:cubicBezTo>
                  <a:pt x="3715696" y="206705"/>
                  <a:pt x="3715152" y="238900"/>
                  <a:pt x="3834578" y="432693"/>
                </a:cubicBezTo>
                <a:cubicBezTo>
                  <a:pt x="3954004" y="626486"/>
                  <a:pt x="3962994" y="785162"/>
                  <a:pt x="4075445" y="865386"/>
                </a:cubicBezTo>
                <a:cubicBezTo>
                  <a:pt x="4187896" y="945610"/>
                  <a:pt x="4313945" y="1488452"/>
                  <a:pt x="4520123" y="1664203"/>
                </a:cubicBezTo>
                <a:cubicBezTo>
                  <a:pt x="4285707" y="1693793"/>
                  <a:pt x="4257582" y="1607533"/>
                  <a:pt x="4000309" y="1664203"/>
                </a:cubicBezTo>
                <a:cubicBezTo>
                  <a:pt x="3743036" y="1720873"/>
                  <a:pt x="3516276" y="1661208"/>
                  <a:pt x="3390092" y="1664203"/>
                </a:cubicBezTo>
                <a:cubicBezTo>
                  <a:pt x="3263908" y="1667198"/>
                  <a:pt x="3152220" y="1620526"/>
                  <a:pt x="2915479" y="1664203"/>
                </a:cubicBezTo>
                <a:cubicBezTo>
                  <a:pt x="2678738" y="1707880"/>
                  <a:pt x="2570060" y="1612525"/>
                  <a:pt x="2350464" y="1664203"/>
                </a:cubicBezTo>
                <a:cubicBezTo>
                  <a:pt x="2130869" y="1715881"/>
                  <a:pt x="2032245" y="1596531"/>
                  <a:pt x="1740247" y="1664203"/>
                </a:cubicBezTo>
                <a:cubicBezTo>
                  <a:pt x="1448249" y="1731875"/>
                  <a:pt x="1506197" y="1655378"/>
                  <a:pt x="1310836" y="1664203"/>
                </a:cubicBezTo>
                <a:cubicBezTo>
                  <a:pt x="1115475" y="1673028"/>
                  <a:pt x="1001417" y="1613347"/>
                  <a:pt x="881424" y="1664203"/>
                </a:cubicBezTo>
                <a:cubicBezTo>
                  <a:pt x="761431" y="1715059"/>
                  <a:pt x="276676" y="1638327"/>
                  <a:pt x="0" y="1664203"/>
                </a:cubicBezTo>
                <a:close/>
              </a:path>
              <a:path w="4520123" h="1664203" stroke="0" extrusionOk="0">
                <a:moveTo>
                  <a:pt x="0" y="1664203"/>
                </a:moveTo>
                <a:cubicBezTo>
                  <a:pt x="60950" y="1518174"/>
                  <a:pt x="211020" y="1387418"/>
                  <a:pt x="222339" y="1264794"/>
                </a:cubicBezTo>
                <a:cubicBezTo>
                  <a:pt x="233658" y="1142170"/>
                  <a:pt x="368386" y="1061123"/>
                  <a:pt x="426150" y="898670"/>
                </a:cubicBezTo>
                <a:cubicBezTo>
                  <a:pt x="483914" y="736217"/>
                  <a:pt x="614396" y="592957"/>
                  <a:pt x="676281" y="449335"/>
                </a:cubicBezTo>
                <a:cubicBezTo>
                  <a:pt x="738166" y="305713"/>
                  <a:pt x="864744" y="138932"/>
                  <a:pt x="926412" y="0"/>
                </a:cubicBezTo>
                <a:cubicBezTo>
                  <a:pt x="1172089" y="-15488"/>
                  <a:pt x="1308707" y="41160"/>
                  <a:pt x="1433199" y="0"/>
                </a:cubicBezTo>
                <a:cubicBezTo>
                  <a:pt x="1557691" y="-41160"/>
                  <a:pt x="1757007" y="26612"/>
                  <a:pt x="1913313" y="0"/>
                </a:cubicBezTo>
                <a:cubicBezTo>
                  <a:pt x="2069619" y="-26612"/>
                  <a:pt x="2328474" y="43887"/>
                  <a:pt x="2446772" y="0"/>
                </a:cubicBezTo>
                <a:cubicBezTo>
                  <a:pt x="2565070" y="-43887"/>
                  <a:pt x="2858556" y="33185"/>
                  <a:pt x="2980232" y="0"/>
                </a:cubicBezTo>
                <a:cubicBezTo>
                  <a:pt x="3101908" y="-33185"/>
                  <a:pt x="3350234" y="66723"/>
                  <a:pt x="3593711" y="0"/>
                </a:cubicBezTo>
                <a:cubicBezTo>
                  <a:pt x="3656731" y="96657"/>
                  <a:pt x="3697031" y="282886"/>
                  <a:pt x="3806786" y="382767"/>
                </a:cubicBezTo>
                <a:cubicBezTo>
                  <a:pt x="3916541" y="482648"/>
                  <a:pt x="3961925" y="717917"/>
                  <a:pt x="4038389" y="798817"/>
                </a:cubicBezTo>
                <a:cubicBezTo>
                  <a:pt x="4114853" y="879717"/>
                  <a:pt x="4169920" y="1055795"/>
                  <a:pt x="4260728" y="1198226"/>
                </a:cubicBezTo>
                <a:cubicBezTo>
                  <a:pt x="4351536" y="1340657"/>
                  <a:pt x="4452981" y="1550608"/>
                  <a:pt x="4520123" y="1664203"/>
                </a:cubicBezTo>
                <a:cubicBezTo>
                  <a:pt x="4314880" y="1689062"/>
                  <a:pt x="4017091" y="1650929"/>
                  <a:pt x="3864705" y="1664203"/>
                </a:cubicBezTo>
                <a:cubicBezTo>
                  <a:pt x="3712319" y="1677477"/>
                  <a:pt x="3407017" y="1637130"/>
                  <a:pt x="3209287" y="1664203"/>
                </a:cubicBezTo>
                <a:cubicBezTo>
                  <a:pt x="3011557" y="1691276"/>
                  <a:pt x="2800450" y="1614489"/>
                  <a:pt x="2644272" y="1664203"/>
                </a:cubicBezTo>
                <a:cubicBezTo>
                  <a:pt x="2488094" y="1713917"/>
                  <a:pt x="2247742" y="1611200"/>
                  <a:pt x="2124458" y="1664203"/>
                </a:cubicBezTo>
                <a:cubicBezTo>
                  <a:pt x="2001174" y="1717206"/>
                  <a:pt x="1844521" y="1664056"/>
                  <a:pt x="1695046" y="1664203"/>
                </a:cubicBezTo>
                <a:cubicBezTo>
                  <a:pt x="1545571" y="1664350"/>
                  <a:pt x="1448118" y="1632121"/>
                  <a:pt x="1220433" y="1664203"/>
                </a:cubicBezTo>
                <a:cubicBezTo>
                  <a:pt x="992748" y="1696285"/>
                  <a:pt x="897540" y="1636138"/>
                  <a:pt x="745820" y="1664203"/>
                </a:cubicBezTo>
                <a:cubicBezTo>
                  <a:pt x="594100" y="1692268"/>
                  <a:pt x="327805" y="1645120"/>
                  <a:pt x="0" y="1664203"/>
                </a:cubicBezTo>
                <a:close/>
              </a:path>
            </a:pathLst>
          </a:custGeom>
          <a:solidFill>
            <a:srgbClr val="6286C0"/>
          </a:solidFill>
          <a:ln w="25400">
            <a:extLst>
              <a:ext uri="{C807C97D-BFC1-408E-A445-0C87EB9F89A2}">
                <ask:lineSketchStyleProps xmlns:ask="http://schemas.microsoft.com/office/drawing/2018/sketchyshapes" sd="1219033472">
                  <a:prstGeom prst="trapezoid">
                    <a:avLst>
                      <a:gd name="adj" fmla="val 55667"/>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Early Intervention</a:t>
            </a:r>
            <a:br>
              <a:rPr lang="en-GB" b="1" dirty="0"/>
            </a:br>
            <a:r>
              <a:rPr lang="en-GB" dirty="0"/>
              <a:t>Safeguard and support those most at risk of radicalisation</a:t>
            </a:r>
            <a:endParaRPr lang="en-GB" b="1" dirty="0"/>
          </a:p>
        </p:txBody>
      </p:sp>
      <p:grpSp>
        <p:nvGrpSpPr>
          <p:cNvPr id="21" name="Group 20">
            <a:extLst>
              <a:ext uri="{FF2B5EF4-FFF2-40B4-BE49-F238E27FC236}">
                <a16:creationId xmlns:a16="http://schemas.microsoft.com/office/drawing/2014/main" id="{6B0FE4F0-AA6F-46F1-BE46-93D11DA22B5C}"/>
              </a:ext>
            </a:extLst>
          </p:cNvPr>
          <p:cNvGrpSpPr/>
          <p:nvPr/>
        </p:nvGrpSpPr>
        <p:grpSpPr>
          <a:xfrm>
            <a:off x="7027043" y="331514"/>
            <a:ext cx="2583768" cy="2199257"/>
            <a:chOff x="7676649" y="331514"/>
            <a:chExt cx="2583768" cy="2199257"/>
          </a:xfrm>
        </p:grpSpPr>
        <p:sp>
          <p:nvSpPr>
            <p:cNvPr id="11" name="Isosceles Triangle 10">
              <a:extLst>
                <a:ext uri="{FF2B5EF4-FFF2-40B4-BE49-F238E27FC236}">
                  <a16:creationId xmlns:a16="http://schemas.microsoft.com/office/drawing/2014/main" id="{88D9AA8A-14D8-4A2A-82CF-C725AD0D8EA2}"/>
                </a:ext>
              </a:extLst>
            </p:cNvPr>
            <p:cNvSpPr/>
            <p:nvPr/>
          </p:nvSpPr>
          <p:spPr>
            <a:xfrm>
              <a:off x="7676649" y="331514"/>
              <a:ext cx="2583768" cy="2023387"/>
            </a:xfrm>
            <a:custGeom>
              <a:avLst/>
              <a:gdLst>
                <a:gd name="connsiteX0" fmla="*/ 0 w 2583768"/>
                <a:gd name="connsiteY0" fmla="*/ 2023387 h 2023387"/>
                <a:gd name="connsiteX1" fmla="*/ 258377 w 2583768"/>
                <a:gd name="connsiteY1" fmla="*/ 1618710 h 2023387"/>
                <a:gd name="connsiteX2" fmla="*/ 503835 w 2583768"/>
                <a:gd name="connsiteY2" fmla="*/ 1234266 h 2023387"/>
                <a:gd name="connsiteX3" fmla="*/ 723455 w 2583768"/>
                <a:gd name="connsiteY3" fmla="*/ 890290 h 2023387"/>
                <a:gd name="connsiteX4" fmla="*/ 955994 w 2583768"/>
                <a:gd name="connsiteY4" fmla="*/ 526081 h 2023387"/>
                <a:gd name="connsiteX5" fmla="*/ 1291884 w 2583768"/>
                <a:gd name="connsiteY5" fmla="*/ 0 h 2023387"/>
                <a:gd name="connsiteX6" fmla="*/ 1537342 w 2583768"/>
                <a:gd name="connsiteY6" fmla="*/ 384444 h 2023387"/>
                <a:gd name="connsiteX7" fmla="*/ 1769881 w 2583768"/>
                <a:gd name="connsiteY7" fmla="*/ 748653 h 2023387"/>
                <a:gd name="connsiteX8" fmla="*/ 2041177 w 2583768"/>
                <a:gd name="connsiteY8" fmla="*/ 1173564 h 2023387"/>
                <a:gd name="connsiteX9" fmla="*/ 2299554 w 2583768"/>
                <a:gd name="connsiteY9" fmla="*/ 1578242 h 2023387"/>
                <a:gd name="connsiteX10" fmla="*/ 2583768 w 2583768"/>
                <a:gd name="connsiteY10" fmla="*/ 2023387 h 2023387"/>
                <a:gd name="connsiteX11" fmla="*/ 2015339 w 2583768"/>
                <a:gd name="connsiteY11" fmla="*/ 2023387 h 2023387"/>
                <a:gd name="connsiteX12" fmla="*/ 1472748 w 2583768"/>
                <a:gd name="connsiteY12" fmla="*/ 2023387 h 2023387"/>
                <a:gd name="connsiteX13" fmla="*/ 1007670 w 2583768"/>
                <a:gd name="connsiteY13" fmla="*/ 2023387 h 2023387"/>
                <a:gd name="connsiteX14" fmla="*/ 465078 w 2583768"/>
                <a:gd name="connsiteY14" fmla="*/ 2023387 h 2023387"/>
                <a:gd name="connsiteX15" fmla="*/ 0 w 2583768"/>
                <a:gd name="connsiteY15" fmla="*/ 2023387 h 2023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83768" h="2023387" fill="none" extrusionOk="0">
                  <a:moveTo>
                    <a:pt x="0" y="2023387"/>
                  </a:moveTo>
                  <a:cubicBezTo>
                    <a:pt x="43664" y="1908003"/>
                    <a:pt x="239998" y="1746571"/>
                    <a:pt x="258377" y="1618710"/>
                  </a:cubicBezTo>
                  <a:cubicBezTo>
                    <a:pt x="276755" y="1490849"/>
                    <a:pt x="393478" y="1424136"/>
                    <a:pt x="503835" y="1234266"/>
                  </a:cubicBezTo>
                  <a:cubicBezTo>
                    <a:pt x="614192" y="1044396"/>
                    <a:pt x="667676" y="1057017"/>
                    <a:pt x="723455" y="890290"/>
                  </a:cubicBezTo>
                  <a:cubicBezTo>
                    <a:pt x="779234" y="723563"/>
                    <a:pt x="917495" y="618056"/>
                    <a:pt x="955994" y="526081"/>
                  </a:cubicBezTo>
                  <a:cubicBezTo>
                    <a:pt x="994492" y="434106"/>
                    <a:pt x="1149997" y="230603"/>
                    <a:pt x="1291884" y="0"/>
                  </a:cubicBezTo>
                  <a:cubicBezTo>
                    <a:pt x="1405393" y="78379"/>
                    <a:pt x="1435650" y="294629"/>
                    <a:pt x="1537342" y="384444"/>
                  </a:cubicBezTo>
                  <a:cubicBezTo>
                    <a:pt x="1639034" y="474259"/>
                    <a:pt x="1667126" y="605830"/>
                    <a:pt x="1769881" y="748653"/>
                  </a:cubicBezTo>
                  <a:cubicBezTo>
                    <a:pt x="1872636" y="891476"/>
                    <a:pt x="1910555" y="1029965"/>
                    <a:pt x="2041177" y="1173564"/>
                  </a:cubicBezTo>
                  <a:cubicBezTo>
                    <a:pt x="2171798" y="1317163"/>
                    <a:pt x="2162347" y="1466453"/>
                    <a:pt x="2299554" y="1578242"/>
                  </a:cubicBezTo>
                  <a:cubicBezTo>
                    <a:pt x="2436761" y="1690031"/>
                    <a:pt x="2493260" y="1919199"/>
                    <a:pt x="2583768" y="2023387"/>
                  </a:cubicBezTo>
                  <a:cubicBezTo>
                    <a:pt x="2323334" y="2053353"/>
                    <a:pt x="2138171" y="1977956"/>
                    <a:pt x="2015339" y="2023387"/>
                  </a:cubicBezTo>
                  <a:cubicBezTo>
                    <a:pt x="1892507" y="2068818"/>
                    <a:pt x="1710917" y="1988731"/>
                    <a:pt x="1472748" y="2023387"/>
                  </a:cubicBezTo>
                  <a:cubicBezTo>
                    <a:pt x="1234579" y="2058043"/>
                    <a:pt x="1213160" y="1994912"/>
                    <a:pt x="1007670" y="2023387"/>
                  </a:cubicBezTo>
                  <a:cubicBezTo>
                    <a:pt x="802180" y="2051862"/>
                    <a:pt x="724300" y="1991374"/>
                    <a:pt x="465078" y="2023387"/>
                  </a:cubicBezTo>
                  <a:cubicBezTo>
                    <a:pt x="205856" y="2055400"/>
                    <a:pt x="178762" y="1971263"/>
                    <a:pt x="0" y="2023387"/>
                  </a:cubicBezTo>
                  <a:close/>
                </a:path>
                <a:path w="2583768" h="2023387" stroke="0" extrusionOk="0">
                  <a:moveTo>
                    <a:pt x="0" y="2023387"/>
                  </a:moveTo>
                  <a:cubicBezTo>
                    <a:pt x="80234" y="1889515"/>
                    <a:pt x="214169" y="1763376"/>
                    <a:pt x="245458" y="1638943"/>
                  </a:cubicBezTo>
                  <a:cubicBezTo>
                    <a:pt x="276748" y="1514510"/>
                    <a:pt x="415212" y="1397311"/>
                    <a:pt x="465078" y="1294968"/>
                  </a:cubicBezTo>
                  <a:cubicBezTo>
                    <a:pt x="514944" y="1192625"/>
                    <a:pt x="735325" y="970330"/>
                    <a:pt x="749293" y="849823"/>
                  </a:cubicBezTo>
                  <a:cubicBezTo>
                    <a:pt x="763261" y="729316"/>
                    <a:pt x="951279" y="564258"/>
                    <a:pt x="994751" y="465379"/>
                  </a:cubicBezTo>
                  <a:cubicBezTo>
                    <a:pt x="1038223" y="366500"/>
                    <a:pt x="1188705" y="248657"/>
                    <a:pt x="1291884" y="0"/>
                  </a:cubicBezTo>
                  <a:cubicBezTo>
                    <a:pt x="1364515" y="98278"/>
                    <a:pt x="1498556" y="335343"/>
                    <a:pt x="1576098" y="445145"/>
                  </a:cubicBezTo>
                  <a:cubicBezTo>
                    <a:pt x="1653640" y="554947"/>
                    <a:pt x="1670609" y="677111"/>
                    <a:pt x="1834475" y="849823"/>
                  </a:cubicBezTo>
                  <a:cubicBezTo>
                    <a:pt x="1998341" y="1022535"/>
                    <a:pt x="2021348" y="1172545"/>
                    <a:pt x="2092852" y="1254500"/>
                  </a:cubicBezTo>
                  <a:cubicBezTo>
                    <a:pt x="2164356" y="1336455"/>
                    <a:pt x="2237159" y="1488276"/>
                    <a:pt x="2325391" y="1618710"/>
                  </a:cubicBezTo>
                  <a:cubicBezTo>
                    <a:pt x="2413623" y="1749144"/>
                    <a:pt x="2485383" y="1966046"/>
                    <a:pt x="2583768" y="2023387"/>
                  </a:cubicBezTo>
                  <a:cubicBezTo>
                    <a:pt x="2366746" y="2039831"/>
                    <a:pt x="2323336" y="2005113"/>
                    <a:pt x="2067014" y="2023387"/>
                  </a:cubicBezTo>
                  <a:cubicBezTo>
                    <a:pt x="1810692" y="2041661"/>
                    <a:pt x="1821142" y="1970205"/>
                    <a:pt x="1576098" y="2023387"/>
                  </a:cubicBezTo>
                  <a:cubicBezTo>
                    <a:pt x="1331054" y="2076569"/>
                    <a:pt x="1160560" y="1966935"/>
                    <a:pt x="1007670" y="2023387"/>
                  </a:cubicBezTo>
                  <a:cubicBezTo>
                    <a:pt x="854780" y="2079839"/>
                    <a:pt x="715397" y="1968635"/>
                    <a:pt x="439241" y="2023387"/>
                  </a:cubicBezTo>
                  <a:cubicBezTo>
                    <a:pt x="163085" y="2078139"/>
                    <a:pt x="130908" y="1996974"/>
                    <a:pt x="0" y="2023387"/>
                  </a:cubicBezTo>
                  <a:close/>
                </a:path>
              </a:pathLst>
            </a:custGeom>
            <a:solidFill>
              <a:srgbClr val="A0B2CD"/>
            </a:solidFill>
            <a:ln w="25400">
              <a:solidFill>
                <a:srgbClr val="004388"/>
              </a:solidFill>
              <a:extLst>
                <a:ext uri="{C807C97D-BFC1-408E-A445-0C87EB9F89A2}">
                  <ask:lineSketchStyleProps xmlns:ask="http://schemas.microsoft.com/office/drawing/2018/sketchyshapes" sd="1219033472">
                    <a:prstGeom prst="triangle">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en-GB" b="1" dirty="0"/>
            </a:p>
          </p:txBody>
        </p:sp>
        <p:sp>
          <p:nvSpPr>
            <p:cNvPr id="20" name="TextBox 19">
              <a:extLst>
                <a:ext uri="{FF2B5EF4-FFF2-40B4-BE49-F238E27FC236}">
                  <a16:creationId xmlns:a16="http://schemas.microsoft.com/office/drawing/2014/main" id="{ECC38AEC-F948-4FCD-BE5F-70276CCF44DA}"/>
                </a:ext>
              </a:extLst>
            </p:cNvPr>
            <p:cNvSpPr txBox="1"/>
            <p:nvPr/>
          </p:nvSpPr>
          <p:spPr>
            <a:xfrm>
              <a:off x="7751106" y="1330442"/>
              <a:ext cx="2456121" cy="1200329"/>
            </a:xfrm>
            <a:prstGeom prst="rect">
              <a:avLst/>
            </a:prstGeom>
            <a:noFill/>
          </p:spPr>
          <p:txBody>
            <a:bodyPr wrap="square" rtlCol="0">
              <a:spAutoFit/>
            </a:bodyPr>
            <a:lstStyle/>
            <a:p>
              <a:pPr algn="ctr"/>
              <a:r>
                <a:rPr lang="en-GB" b="1" dirty="0">
                  <a:solidFill>
                    <a:schemeClr val="bg1"/>
                  </a:solidFill>
                </a:rPr>
                <a:t>Rehabilitation</a:t>
              </a:r>
              <a:br>
                <a:rPr lang="en-GB" b="1" dirty="0">
                  <a:solidFill>
                    <a:schemeClr val="bg1"/>
                  </a:solidFill>
                </a:rPr>
              </a:br>
              <a:r>
                <a:rPr lang="en-GB" dirty="0">
                  <a:solidFill>
                    <a:schemeClr val="bg1"/>
                  </a:solidFill>
                </a:rPr>
                <a:t>of those already engaged in terrorism</a:t>
              </a:r>
              <a:endParaRPr lang="en-GB" b="1" dirty="0">
                <a:solidFill>
                  <a:schemeClr val="bg1"/>
                </a:solidFill>
              </a:endParaRPr>
            </a:p>
            <a:p>
              <a:pPr algn="ctr"/>
              <a:endParaRPr lang="en-GB" dirty="0">
                <a:solidFill>
                  <a:schemeClr val="bg1"/>
                </a:solidFill>
              </a:endParaRPr>
            </a:p>
          </p:txBody>
        </p:sp>
      </p:grpSp>
    </p:spTree>
    <p:extLst>
      <p:ext uri="{BB962C8B-B14F-4D97-AF65-F5344CB8AC3E}">
        <p14:creationId xmlns:p14="http://schemas.microsoft.com/office/powerpoint/2010/main" val="1305163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5" grpId="0"/>
      <p:bldP spid="2" grpId="0" animBg="1"/>
      <p:bldP spid="1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
            <a:extLst>
              <a:ext uri="{FF2B5EF4-FFF2-40B4-BE49-F238E27FC236}">
                <a16:creationId xmlns:a16="http://schemas.microsoft.com/office/drawing/2014/main" id="{38834DEE-903E-4A79-B119-CF693F0CB4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74847" y="1428564"/>
            <a:ext cx="6842306" cy="442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TextBox 13">
            <a:extLst>
              <a:ext uri="{FF2B5EF4-FFF2-40B4-BE49-F238E27FC236}">
                <a16:creationId xmlns:a16="http://schemas.microsoft.com/office/drawing/2014/main" id="{91933637-8869-4803-A621-550E6FCAE6F5}"/>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PREVENT Awareness </a:t>
            </a:r>
          </a:p>
        </p:txBody>
      </p:sp>
    </p:spTree>
    <p:extLst>
      <p:ext uri="{BB962C8B-B14F-4D97-AF65-F5344CB8AC3E}">
        <p14:creationId xmlns:p14="http://schemas.microsoft.com/office/powerpoint/2010/main" val="1139104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itle 1">
            <a:extLst>
              <a:ext uri="{FF2B5EF4-FFF2-40B4-BE49-F238E27FC236}">
                <a16:creationId xmlns:a16="http://schemas.microsoft.com/office/drawing/2014/main" id="{5B324BFE-80B3-4DCC-80C1-23ACF2F452D9}"/>
              </a:ext>
            </a:extLst>
          </p:cNvPr>
          <p:cNvSpPr txBox="1">
            <a:spLocks/>
          </p:cNvSpPr>
          <p:nvPr/>
        </p:nvSpPr>
        <p:spPr bwMode="auto">
          <a:xfrm>
            <a:off x="457200" y="3032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003F76"/>
                </a:solidFill>
                <a:latin typeface="+mj-lt"/>
                <a:ea typeface="+mj-ea"/>
                <a:cs typeface="+mj-cs"/>
              </a:defRPr>
            </a:lvl1pPr>
            <a:lvl2pPr algn="ctr" rtl="0" eaLnBrk="0" fontAlgn="base" hangingPunct="0">
              <a:spcBef>
                <a:spcPct val="0"/>
              </a:spcBef>
              <a:spcAft>
                <a:spcPct val="0"/>
              </a:spcAft>
              <a:defRPr sz="4400">
                <a:solidFill>
                  <a:srgbClr val="003F76"/>
                </a:solidFill>
                <a:latin typeface="Calibri" pitchFamily="34" charset="0"/>
                <a:cs typeface="Arial" charset="0"/>
              </a:defRPr>
            </a:lvl2pPr>
            <a:lvl3pPr algn="ctr" rtl="0" eaLnBrk="0" fontAlgn="base" hangingPunct="0">
              <a:spcBef>
                <a:spcPct val="0"/>
              </a:spcBef>
              <a:spcAft>
                <a:spcPct val="0"/>
              </a:spcAft>
              <a:defRPr sz="4400">
                <a:solidFill>
                  <a:srgbClr val="003F76"/>
                </a:solidFill>
                <a:latin typeface="Calibri" pitchFamily="34" charset="0"/>
                <a:cs typeface="Arial" charset="0"/>
              </a:defRPr>
            </a:lvl3pPr>
            <a:lvl4pPr algn="ctr" rtl="0" eaLnBrk="0" fontAlgn="base" hangingPunct="0">
              <a:spcBef>
                <a:spcPct val="0"/>
              </a:spcBef>
              <a:spcAft>
                <a:spcPct val="0"/>
              </a:spcAft>
              <a:defRPr sz="4400">
                <a:solidFill>
                  <a:srgbClr val="003F76"/>
                </a:solidFill>
                <a:latin typeface="Calibri" pitchFamily="34" charset="0"/>
                <a:cs typeface="Arial" charset="0"/>
              </a:defRPr>
            </a:lvl4pPr>
            <a:lvl5pPr algn="ctr" rtl="0" eaLnBrk="0" fontAlgn="base" hangingPunct="0">
              <a:spcBef>
                <a:spcPct val="0"/>
              </a:spcBef>
              <a:spcAft>
                <a:spcPct val="0"/>
              </a:spcAft>
              <a:defRPr sz="4400">
                <a:solidFill>
                  <a:srgbClr val="003F76"/>
                </a:solidFill>
                <a:latin typeface="Calibri" pitchFamily="34" charset="0"/>
                <a:cs typeface="Arial" charset="0"/>
              </a:defRPr>
            </a:lvl5pPr>
            <a:lvl6pPr marL="457200" algn="ctr" rtl="0" fontAlgn="base">
              <a:spcBef>
                <a:spcPct val="0"/>
              </a:spcBef>
              <a:spcAft>
                <a:spcPct val="0"/>
              </a:spcAft>
              <a:defRPr sz="4400">
                <a:solidFill>
                  <a:srgbClr val="003F76"/>
                </a:solidFill>
                <a:latin typeface="Calibri" pitchFamily="34" charset="0"/>
                <a:cs typeface="Arial" charset="0"/>
              </a:defRPr>
            </a:lvl6pPr>
            <a:lvl7pPr marL="914400" algn="ctr" rtl="0" fontAlgn="base">
              <a:spcBef>
                <a:spcPct val="0"/>
              </a:spcBef>
              <a:spcAft>
                <a:spcPct val="0"/>
              </a:spcAft>
              <a:defRPr sz="4400">
                <a:solidFill>
                  <a:srgbClr val="003F76"/>
                </a:solidFill>
                <a:latin typeface="Calibri" pitchFamily="34" charset="0"/>
                <a:cs typeface="Arial" charset="0"/>
              </a:defRPr>
            </a:lvl7pPr>
            <a:lvl8pPr marL="1371600" algn="ctr" rtl="0" fontAlgn="base">
              <a:spcBef>
                <a:spcPct val="0"/>
              </a:spcBef>
              <a:spcAft>
                <a:spcPct val="0"/>
              </a:spcAft>
              <a:defRPr sz="4400">
                <a:solidFill>
                  <a:srgbClr val="003F76"/>
                </a:solidFill>
                <a:latin typeface="Calibri" pitchFamily="34" charset="0"/>
                <a:cs typeface="Arial" charset="0"/>
              </a:defRPr>
            </a:lvl8pPr>
            <a:lvl9pPr marL="1828800" algn="ctr" rtl="0" fontAlgn="base">
              <a:spcBef>
                <a:spcPct val="0"/>
              </a:spcBef>
              <a:spcAft>
                <a:spcPct val="0"/>
              </a:spcAft>
              <a:defRPr sz="4400">
                <a:solidFill>
                  <a:srgbClr val="003F76"/>
                </a:solidFill>
                <a:latin typeface="Calibri" pitchFamily="34" charset="0"/>
                <a:cs typeface="Arial" charset="0"/>
              </a:defRPr>
            </a:lvl9pPr>
          </a:lstStyle>
          <a:p>
            <a:r>
              <a:rPr lang="en-GB" altLang="en-US" kern="0" dirty="0"/>
              <a:t>Key Terms</a:t>
            </a:r>
          </a:p>
        </p:txBody>
      </p:sp>
      <p:sp>
        <p:nvSpPr>
          <p:cNvPr id="13" name="TextBox 12">
            <a:extLst>
              <a:ext uri="{FF2B5EF4-FFF2-40B4-BE49-F238E27FC236}">
                <a16:creationId xmlns:a16="http://schemas.microsoft.com/office/drawing/2014/main" id="{63176385-34BB-47C8-9ADC-EED16FA7658D}"/>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Key Terms </a:t>
            </a:r>
          </a:p>
        </p:txBody>
      </p:sp>
      <p:graphicFrame>
        <p:nvGraphicFramePr>
          <p:cNvPr id="2" name="Diagram 1">
            <a:extLst>
              <a:ext uri="{FF2B5EF4-FFF2-40B4-BE49-F238E27FC236}">
                <a16:creationId xmlns:a16="http://schemas.microsoft.com/office/drawing/2014/main" id="{035167A8-083A-4621-A31D-1E83E18C8D11}"/>
              </a:ext>
            </a:extLst>
          </p:cNvPr>
          <p:cNvGraphicFramePr/>
          <p:nvPr>
            <p:extLst>
              <p:ext uri="{D42A27DB-BD31-4B8C-83A1-F6EECF244321}">
                <p14:modId xmlns:p14="http://schemas.microsoft.com/office/powerpoint/2010/main" val="1276903853"/>
              </p:ext>
            </p:extLst>
          </p:nvPr>
        </p:nvGraphicFramePr>
        <p:xfrm>
          <a:off x="163734" y="1451184"/>
          <a:ext cx="11753331" cy="445294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 name="Rectangle 13">
            <a:extLst>
              <a:ext uri="{FF2B5EF4-FFF2-40B4-BE49-F238E27FC236}">
                <a16:creationId xmlns:a16="http://schemas.microsoft.com/office/drawing/2014/main" id="{966DDD61-1219-43EC-BF93-9AA94C13FFE1}"/>
              </a:ext>
            </a:extLst>
          </p:cNvPr>
          <p:cNvSpPr/>
          <p:nvPr/>
        </p:nvSpPr>
        <p:spPr>
          <a:xfrm>
            <a:off x="457200" y="1593317"/>
            <a:ext cx="3446200" cy="769441"/>
          </a:xfrm>
          <a:prstGeom prst="rect">
            <a:avLst/>
          </a:prstGeom>
          <a:noFill/>
        </p:spPr>
        <p:txBody>
          <a:bodyPr wrap="none" lIns="91440" tIns="45720" rIns="91440" bIns="45720">
            <a:spAutoFit/>
          </a:bodyPr>
          <a:lstStyle/>
          <a:p>
            <a:pPr algn="ctr"/>
            <a:r>
              <a:rPr lang="en-US" sz="4400" b="1" dirty="0" err="1">
                <a:ln>
                  <a:solidFill>
                    <a:schemeClr val="tx1">
                      <a:lumMod val="85000"/>
                      <a:lumOff val="15000"/>
                    </a:schemeClr>
                  </a:solidFill>
                </a:ln>
                <a:pattFill prst="dkUpDiag">
                  <a:fgClr>
                    <a:schemeClr val="bg2">
                      <a:lumMod val="50000"/>
                    </a:schemeClr>
                  </a:fgClr>
                  <a:bgClr>
                    <a:schemeClr val="tx1">
                      <a:lumMod val="95000"/>
                      <a:lumOff val="5000"/>
                    </a:schemeClr>
                  </a:bgClr>
                </a:pattFill>
                <a:effectLst>
                  <a:outerShdw blurRad="38100" dist="19050" dir="2700000" algn="tl" rotWithShape="0">
                    <a:schemeClr val="dk1">
                      <a:lumMod val="50000"/>
                      <a:alpha val="40000"/>
                    </a:schemeClr>
                  </a:outerShdw>
                </a:effectLst>
              </a:rPr>
              <a:t>Radicalisation</a:t>
            </a:r>
            <a:endParaRPr lang="en-US" sz="5400" b="1" dirty="0">
              <a:ln>
                <a:solidFill>
                  <a:schemeClr val="tx1">
                    <a:lumMod val="85000"/>
                    <a:lumOff val="15000"/>
                  </a:schemeClr>
                </a:solidFill>
              </a:ln>
              <a:pattFill prst="dkUpDiag">
                <a:fgClr>
                  <a:schemeClr val="bg2">
                    <a:lumMod val="50000"/>
                  </a:schemeClr>
                </a:fgClr>
                <a:bgClr>
                  <a:schemeClr val="tx1">
                    <a:lumMod val="95000"/>
                    <a:lumOff val="5000"/>
                  </a:schemeClr>
                </a:bgClr>
              </a:pattFill>
              <a:effectLst>
                <a:outerShdw blurRad="38100" dist="19050" dir="2700000" algn="tl" rotWithShape="0">
                  <a:schemeClr val="dk1">
                    <a:lumMod val="50000"/>
                    <a:alpha val="40000"/>
                  </a:schemeClr>
                </a:outerShdw>
              </a:effectLst>
            </a:endParaRPr>
          </a:p>
        </p:txBody>
      </p:sp>
      <p:sp>
        <p:nvSpPr>
          <p:cNvPr id="15" name="Rectangle 14">
            <a:extLst>
              <a:ext uri="{FF2B5EF4-FFF2-40B4-BE49-F238E27FC236}">
                <a16:creationId xmlns:a16="http://schemas.microsoft.com/office/drawing/2014/main" id="{34925520-871F-4544-B34F-32DC38C2E1FC}"/>
              </a:ext>
            </a:extLst>
          </p:cNvPr>
          <p:cNvSpPr/>
          <p:nvPr/>
        </p:nvSpPr>
        <p:spPr>
          <a:xfrm>
            <a:off x="4838724" y="1587582"/>
            <a:ext cx="2403351" cy="769441"/>
          </a:xfrm>
          <a:prstGeom prst="rect">
            <a:avLst/>
          </a:prstGeom>
          <a:noFill/>
        </p:spPr>
        <p:txBody>
          <a:bodyPr wrap="none" lIns="91440" tIns="45720" rIns="91440" bIns="45720">
            <a:spAutoFit/>
          </a:bodyPr>
          <a:lstStyle/>
          <a:p>
            <a:pPr algn="ctr"/>
            <a:r>
              <a:rPr lang="en-US" sz="4400" b="1" dirty="0">
                <a:ln>
                  <a:solidFill>
                    <a:schemeClr val="tx1">
                      <a:lumMod val="85000"/>
                      <a:lumOff val="15000"/>
                    </a:schemeClr>
                  </a:solidFill>
                </a:ln>
                <a:pattFill prst="dkUpDiag">
                  <a:fgClr>
                    <a:schemeClr val="tx1">
                      <a:lumMod val="65000"/>
                      <a:lumOff val="35000"/>
                    </a:schemeClr>
                  </a:fgClr>
                  <a:bgClr>
                    <a:schemeClr val="tx1">
                      <a:lumMod val="50000"/>
                      <a:lumOff val="50000"/>
                    </a:schemeClr>
                  </a:bgClr>
                </a:pattFill>
                <a:effectLst>
                  <a:outerShdw blurRad="38100" dist="19050" dir="2700000" algn="tl" rotWithShape="0">
                    <a:schemeClr val="dk1">
                      <a:lumMod val="50000"/>
                      <a:alpha val="40000"/>
                    </a:schemeClr>
                  </a:outerShdw>
                </a:effectLst>
              </a:rPr>
              <a:t>Extremist</a:t>
            </a:r>
            <a:endParaRPr lang="en-US" sz="5400" b="1" dirty="0">
              <a:ln>
                <a:solidFill>
                  <a:schemeClr val="tx1">
                    <a:lumMod val="85000"/>
                    <a:lumOff val="15000"/>
                  </a:schemeClr>
                </a:solidFill>
              </a:ln>
              <a:pattFill prst="dkUpDiag">
                <a:fgClr>
                  <a:schemeClr val="tx1">
                    <a:lumMod val="65000"/>
                    <a:lumOff val="35000"/>
                  </a:schemeClr>
                </a:fgClr>
                <a:bgClr>
                  <a:schemeClr val="tx1">
                    <a:lumMod val="50000"/>
                    <a:lumOff val="50000"/>
                  </a:schemeClr>
                </a:bgClr>
              </a:pattFill>
              <a:effectLst>
                <a:outerShdw blurRad="38100" dist="19050" dir="2700000" algn="tl" rotWithShape="0">
                  <a:schemeClr val="dk1">
                    <a:lumMod val="50000"/>
                    <a:alpha val="40000"/>
                  </a:schemeClr>
                </a:outerShdw>
              </a:effectLst>
            </a:endParaRPr>
          </a:p>
        </p:txBody>
      </p:sp>
      <p:sp>
        <p:nvSpPr>
          <p:cNvPr id="16" name="Rectangle 15">
            <a:extLst>
              <a:ext uri="{FF2B5EF4-FFF2-40B4-BE49-F238E27FC236}">
                <a16:creationId xmlns:a16="http://schemas.microsoft.com/office/drawing/2014/main" id="{41740B2D-1EAB-4843-98A5-979330534714}"/>
              </a:ext>
            </a:extLst>
          </p:cNvPr>
          <p:cNvSpPr/>
          <p:nvPr/>
        </p:nvSpPr>
        <p:spPr>
          <a:xfrm>
            <a:off x="8153493" y="1566925"/>
            <a:ext cx="3318474" cy="769441"/>
          </a:xfrm>
          <a:prstGeom prst="rect">
            <a:avLst/>
          </a:prstGeom>
          <a:noFill/>
        </p:spPr>
        <p:txBody>
          <a:bodyPr wrap="none" lIns="91440" tIns="45720" rIns="91440" bIns="45720">
            <a:spAutoFit/>
          </a:bodyPr>
          <a:lstStyle/>
          <a:p>
            <a:pPr algn="ctr"/>
            <a:r>
              <a:rPr lang="en-US" sz="4400" b="1" dirty="0">
                <a:ln>
                  <a:solidFill>
                    <a:schemeClr val="bg1">
                      <a:lumMod val="85000"/>
                    </a:schemeClr>
                  </a:solidFill>
                </a:ln>
                <a:pattFill prst="dkUpDiag">
                  <a:fgClr>
                    <a:schemeClr val="tx1">
                      <a:lumMod val="85000"/>
                      <a:lumOff val="15000"/>
                    </a:schemeClr>
                  </a:fgClr>
                  <a:bgClr>
                    <a:schemeClr val="tx1">
                      <a:lumMod val="75000"/>
                      <a:lumOff val="25000"/>
                    </a:schemeClr>
                  </a:bgClr>
                </a:pattFill>
                <a:effectLst>
                  <a:outerShdw blurRad="38100" dist="19050" dir="2700000" algn="tl" rotWithShape="0">
                    <a:schemeClr val="dk1">
                      <a:lumMod val="50000"/>
                      <a:alpha val="40000"/>
                    </a:schemeClr>
                  </a:outerShdw>
                </a:effectLst>
              </a:rPr>
              <a:t>Interventions</a:t>
            </a:r>
            <a:endParaRPr lang="en-US" sz="5400" b="1" dirty="0">
              <a:ln>
                <a:solidFill>
                  <a:schemeClr val="bg1">
                    <a:lumMod val="85000"/>
                  </a:schemeClr>
                </a:solidFill>
              </a:ln>
              <a:pattFill prst="dkUpDiag">
                <a:fgClr>
                  <a:schemeClr val="tx1">
                    <a:lumMod val="85000"/>
                    <a:lumOff val="15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Tree>
    <p:extLst>
      <p:ext uri="{BB962C8B-B14F-4D97-AF65-F5344CB8AC3E}">
        <p14:creationId xmlns:p14="http://schemas.microsoft.com/office/powerpoint/2010/main" val="779408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8BD43C9A-05C9-44D6-9450-DBADBA18DE6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01050C9D-A7C6-41F6-A610-1AF8C5671673}"/>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graphicEl>
                                              <a:dgm id="{BC4894DE-7C7D-4258-A9A7-B7BDF4EB8B04}"/>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graphicEl>
                                              <a:dgm id="{AA5476FA-7A71-4999-B8D9-D1E4F1A6F9AF}"/>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graphicEl>
                                              <a:dgm id="{15E8A486-E638-40E1-870A-DCD5CB02755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662D0833-BF00-4D41-9DAB-F907C6EDA6AC}"/>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graphicEl>
                                              <a:dgm id="{1249C176-D726-4C68-9405-1E3E8926216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14" grpId="0"/>
      <p:bldP spid="15" grpId="0"/>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4">
            <a:extLst>
              <a:ext uri="{FF2B5EF4-FFF2-40B4-BE49-F238E27FC236}">
                <a16:creationId xmlns:a16="http://schemas.microsoft.com/office/drawing/2014/main" id="{22E64FFD-ABB6-4C7D-B6B7-4A83ACAC7A1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8355" y="1636715"/>
            <a:ext cx="2365375" cy="147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6">
            <a:extLst>
              <a:ext uri="{FF2B5EF4-FFF2-40B4-BE49-F238E27FC236}">
                <a16:creationId xmlns:a16="http://schemas.microsoft.com/office/drawing/2014/main" id="{2C37468A-4716-412D-9D30-F88483352E5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81105" y="-1587"/>
            <a:ext cx="2481263"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7">
            <a:extLst>
              <a:ext uri="{FF2B5EF4-FFF2-40B4-BE49-F238E27FC236}">
                <a16:creationId xmlns:a16="http://schemas.microsoft.com/office/drawing/2014/main" id="{1B42EFD8-676F-47E4-A3A3-C97232908DB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541678" y="1504950"/>
            <a:ext cx="2039938" cy="153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8">
            <a:extLst>
              <a:ext uri="{FF2B5EF4-FFF2-40B4-BE49-F238E27FC236}">
                <a16:creationId xmlns:a16="http://schemas.microsoft.com/office/drawing/2014/main" id="{EC29833C-A6A7-4740-BFB0-92F6B4DA04C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508591" y="-1587"/>
            <a:ext cx="2163762" cy="153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a:extLst>
              <a:ext uri="{FF2B5EF4-FFF2-40B4-BE49-F238E27FC236}">
                <a16:creationId xmlns:a16="http://schemas.microsoft.com/office/drawing/2014/main" id="{6BA8122D-6CB6-4467-8E3A-0AD7074544AA}"/>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676616" y="4729165"/>
            <a:ext cx="1758950" cy="212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3">
            <a:extLst>
              <a:ext uri="{FF2B5EF4-FFF2-40B4-BE49-F238E27FC236}">
                <a16:creationId xmlns:a16="http://schemas.microsoft.com/office/drawing/2014/main" id="{60CDFC49-5FB9-4DE0-B599-CA51AA4ED06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06128" y="3087327"/>
            <a:ext cx="2578100"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 name="Picture 12" descr="\\home\user5$\561\WindowsProfile\Desktop\4ON_MANCBOMBER_PAB_2405_TempThumbnail1920x1080.jpg">
            <a:extLst>
              <a:ext uri="{FF2B5EF4-FFF2-40B4-BE49-F238E27FC236}">
                <a16:creationId xmlns:a16="http://schemas.microsoft.com/office/drawing/2014/main" id="{AAB24CA3-9A05-4D35-9758-43278AF55C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92705" y="4362450"/>
            <a:ext cx="2271713"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6">
            <a:extLst>
              <a:ext uri="{FF2B5EF4-FFF2-40B4-BE49-F238E27FC236}">
                <a16:creationId xmlns:a16="http://schemas.microsoft.com/office/drawing/2014/main" id="{47932EBF-E7AA-466C-84CD-C1F97C45062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093755" y="3100388"/>
            <a:ext cx="2251075" cy="16176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AutoShape 18" descr="Image result for national action alex davies">
            <a:extLst>
              <a:ext uri="{FF2B5EF4-FFF2-40B4-BE49-F238E27FC236}">
                <a16:creationId xmlns:a16="http://schemas.microsoft.com/office/drawing/2014/main" id="{8B0B139F-C177-407C-AD5D-CE7B59326BF2}"/>
              </a:ext>
            </a:extLst>
          </p:cNvPr>
          <p:cNvSpPr>
            <a:spLocks noChangeAspect="1" noChangeArrowheads="1"/>
          </p:cNvSpPr>
          <p:nvPr/>
        </p:nvSpPr>
        <p:spPr bwMode="auto">
          <a:xfrm>
            <a:off x="1680753"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US" altLang="en-US" sz="1800">
              <a:solidFill>
                <a:schemeClr val="tx1"/>
              </a:solidFill>
              <a:latin typeface="Arial" panose="020B0604020202020204" pitchFamily="34" charset="0"/>
            </a:endParaRPr>
          </a:p>
        </p:txBody>
      </p:sp>
      <p:pic>
        <p:nvPicPr>
          <p:cNvPr id="20" name="Picture 19">
            <a:extLst>
              <a:ext uri="{FF2B5EF4-FFF2-40B4-BE49-F238E27FC236}">
                <a16:creationId xmlns:a16="http://schemas.microsoft.com/office/drawing/2014/main" id="{81832EAA-B540-49D4-99D1-13776462213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381591" y="2924175"/>
            <a:ext cx="2290762" cy="1455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AutoShape 21" descr="Image result for anjem choudary michael preach">
            <a:extLst>
              <a:ext uri="{FF2B5EF4-FFF2-40B4-BE49-F238E27FC236}">
                <a16:creationId xmlns:a16="http://schemas.microsoft.com/office/drawing/2014/main" id="{C70BB337-B28D-4325-BBEA-57BD6BE053E5}"/>
              </a:ext>
            </a:extLst>
          </p:cNvPr>
          <p:cNvSpPr>
            <a:spLocks noChangeAspect="1" noChangeArrowheads="1"/>
          </p:cNvSpPr>
          <p:nvPr/>
        </p:nvSpPr>
        <p:spPr bwMode="auto">
          <a:xfrm>
            <a:off x="1833153" y="1603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US" altLang="en-US" sz="1800">
              <a:solidFill>
                <a:schemeClr val="tx1"/>
              </a:solidFill>
              <a:latin typeface="Arial" panose="020B0604020202020204" pitchFamily="34" charset="0"/>
            </a:endParaRPr>
          </a:p>
        </p:txBody>
      </p:sp>
      <p:pic>
        <p:nvPicPr>
          <p:cNvPr id="22" name="Picture 22">
            <a:extLst>
              <a:ext uri="{FF2B5EF4-FFF2-40B4-BE49-F238E27FC236}">
                <a16:creationId xmlns:a16="http://schemas.microsoft.com/office/drawing/2014/main" id="{6667FB12-CE31-47DB-97A6-22CCEAA2D6C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069816" y="4722815"/>
            <a:ext cx="1878012" cy="213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3" name="AutoShape 24" descr="Image result for national front">
            <a:extLst>
              <a:ext uri="{FF2B5EF4-FFF2-40B4-BE49-F238E27FC236}">
                <a16:creationId xmlns:a16="http://schemas.microsoft.com/office/drawing/2014/main" id="{BB3A84AC-5EA4-4100-BF57-718F8C6B8536}"/>
              </a:ext>
            </a:extLst>
          </p:cNvPr>
          <p:cNvSpPr>
            <a:spLocks noChangeAspect="1" noChangeArrowheads="1"/>
          </p:cNvSpPr>
          <p:nvPr/>
        </p:nvSpPr>
        <p:spPr bwMode="auto">
          <a:xfrm>
            <a:off x="1985553" y="3127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US" altLang="en-US" sz="1800">
              <a:solidFill>
                <a:schemeClr val="tx1"/>
              </a:solidFill>
              <a:latin typeface="Arial" panose="020B0604020202020204" pitchFamily="34" charset="0"/>
            </a:endParaRPr>
          </a:p>
        </p:txBody>
      </p:sp>
      <p:pic>
        <p:nvPicPr>
          <p:cNvPr id="24" name="Content Placeholder 7">
            <a:extLst>
              <a:ext uri="{FF2B5EF4-FFF2-40B4-BE49-F238E27FC236}">
                <a16:creationId xmlns:a16="http://schemas.microsoft.com/office/drawing/2014/main" id="{06ACF300-DBE1-4A9B-9382-EC2EB8D55029}"/>
              </a:ext>
            </a:extLst>
          </p:cNvPr>
          <p:cNvPicPr>
            <a:picLocks noGrp="1"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528355" y="4722815"/>
            <a:ext cx="1541463" cy="213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1">
            <a:extLst>
              <a:ext uri="{FF2B5EF4-FFF2-40B4-BE49-F238E27FC236}">
                <a16:creationId xmlns:a16="http://schemas.microsoft.com/office/drawing/2014/main" id="{19AEDF46-4652-476A-AFF8-563A289F38D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508591" y="1527177"/>
            <a:ext cx="2163762" cy="141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11">
            <a:extLst>
              <a:ext uri="{FF2B5EF4-FFF2-40B4-BE49-F238E27FC236}">
                <a16:creationId xmlns:a16="http://schemas.microsoft.com/office/drawing/2014/main" id="{D50E667F-E60E-4B86-B715-63A55ABB3EA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528353" y="7940"/>
            <a:ext cx="2952750"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Picture 2">
            <a:extLst>
              <a:ext uri="{FF2B5EF4-FFF2-40B4-BE49-F238E27FC236}">
                <a16:creationId xmlns:a16="http://schemas.microsoft.com/office/drawing/2014/main" id="{D74C2F40-6E64-444A-9288-486B700CCC6D}"/>
              </a:ext>
            </a:extLst>
          </p:cNvPr>
          <p:cNvSpPr>
            <a:spLocks noChangeAspect="1"/>
          </p:cNvSpPr>
          <p:nvPr/>
        </p:nvSpPr>
        <p:spPr bwMode="auto">
          <a:xfrm>
            <a:off x="6898868" y="2"/>
            <a:ext cx="1609725" cy="151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US" altLang="en-US" sz="1800">
              <a:solidFill>
                <a:schemeClr val="tx1"/>
              </a:solidFill>
              <a:latin typeface="Arial" panose="020B0604020202020204" pitchFamily="34" charset="0"/>
            </a:endParaRPr>
          </a:p>
        </p:txBody>
      </p:sp>
      <p:pic>
        <p:nvPicPr>
          <p:cNvPr id="28" name="Picture 5">
            <a:extLst>
              <a:ext uri="{FF2B5EF4-FFF2-40B4-BE49-F238E27FC236}">
                <a16:creationId xmlns:a16="http://schemas.microsoft.com/office/drawing/2014/main" id="{08E84B0B-AB5A-4060-A3FF-3A620E2E2FB1}"/>
              </a:ext>
            </a:extLst>
          </p:cNvPr>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4935128" y="4729165"/>
            <a:ext cx="1747838"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
            <a:extLst>
              <a:ext uri="{FF2B5EF4-FFF2-40B4-BE49-F238E27FC236}">
                <a16:creationId xmlns:a16="http://schemas.microsoft.com/office/drawing/2014/main" id="{B7B3ACA7-A0FD-4427-ABBC-C68E994F5270}"/>
              </a:ext>
            </a:extLst>
          </p:cNvPr>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6822668" y="0"/>
            <a:ext cx="1920875"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9">
            <a:extLst>
              <a:ext uri="{FF2B5EF4-FFF2-40B4-BE49-F238E27FC236}">
                <a16:creationId xmlns:a16="http://schemas.microsoft.com/office/drawing/2014/main" id="{A34719A8-E06D-4516-A79C-D78CE443A451}"/>
              </a:ext>
            </a:extLst>
          </p:cNvPr>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3919128" y="1635127"/>
            <a:ext cx="262255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30">
            <a:extLst>
              <a:ext uri="{FF2B5EF4-FFF2-40B4-BE49-F238E27FC236}">
                <a16:creationId xmlns:a16="http://schemas.microsoft.com/office/drawing/2014/main" id="{BE2A9D50-9503-407C-9CB5-EDD3BBE3E2F2}"/>
              </a:ext>
            </a:extLst>
          </p:cNvPr>
          <p:cNvPicPr>
            <a:picLocks noChangeAspect="1"/>
          </p:cNvPicPr>
          <p:nvPr/>
        </p:nvPicPr>
        <p:blipFill>
          <a:blip r:embed="rId19">
            <a:extLst>
              <a:ext uri="{28A0092B-C50C-407E-A947-70E740481C1C}">
                <a14:useLocalDpi xmlns:a14="http://schemas.microsoft.com/office/drawing/2010/main" val="0"/>
              </a:ext>
            </a:extLst>
          </a:blip>
          <a:srcRect r="1176" b="11375"/>
          <a:stretch>
            <a:fillRect/>
          </a:stretch>
        </p:blipFill>
        <p:spPr bwMode="auto">
          <a:xfrm>
            <a:off x="6354355" y="3057527"/>
            <a:ext cx="2081213" cy="169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8788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anim calcmode="lin" valueType="num">
                                      <p:cBhvr additive="base">
                                        <p:cTn id="19" dur="500" fill="hold"/>
                                        <p:tgtEl>
                                          <p:spTgt spid="30"/>
                                        </p:tgtEl>
                                        <p:attrNameLst>
                                          <p:attrName>ppt_x</p:attrName>
                                        </p:attrNameLst>
                                      </p:cBhvr>
                                      <p:tavLst>
                                        <p:tav tm="0">
                                          <p:val>
                                            <p:strVal val="#ppt_x"/>
                                          </p:val>
                                        </p:tav>
                                        <p:tav tm="100000">
                                          <p:val>
                                            <p:strVal val="#ppt_x"/>
                                          </p:val>
                                        </p:tav>
                                      </p:tavLst>
                                    </p:anim>
                                    <p:anim calcmode="lin" valueType="num">
                                      <p:cBhvr additive="base">
                                        <p:cTn id="20"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ppt_x"/>
                                          </p:val>
                                        </p:tav>
                                        <p:tav tm="100000">
                                          <p:val>
                                            <p:strVal val="#ppt_x"/>
                                          </p:val>
                                        </p:tav>
                                      </p:tavLst>
                                    </p:anim>
                                    <p:anim calcmode="lin" valueType="num">
                                      <p:cBhvr additive="base">
                                        <p:cTn id="3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additive="base">
                                        <p:cTn id="49" dur="500" fill="hold"/>
                                        <p:tgtEl>
                                          <p:spTgt spid="13"/>
                                        </p:tgtEl>
                                        <p:attrNameLst>
                                          <p:attrName>ppt_x</p:attrName>
                                        </p:attrNameLst>
                                      </p:cBhvr>
                                      <p:tavLst>
                                        <p:tav tm="0">
                                          <p:val>
                                            <p:strVal val="#ppt_x"/>
                                          </p:val>
                                        </p:tav>
                                        <p:tav tm="100000">
                                          <p:val>
                                            <p:strVal val="#ppt_x"/>
                                          </p:val>
                                        </p:tav>
                                      </p:tavLst>
                                    </p:anim>
                                    <p:anim calcmode="lin" valueType="num">
                                      <p:cBhvr additive="base">
                                        <p:cTn id="5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500" fill="hold"/>
                                        <p:tgtEl>
                                          <p:spTgt spid="15"/>
                                        </p:tgtEl>
                                        <p:attrNameLst>
                                          <p:attrName>ppt_x</p:attrName>
                                        </p:attrNameLst>
                                      </p:cBhvr>
                                      <p:tavLst>
                                        <p:tav tm="0">
                                          <p:val>
                                            <p:strVal val="#ppt_x"/>
                                          </p:val>
                                        </p:tav>
                                        <p:tav tm="100000">
                                          <p:val>
                                            <p:strVal val="#ppt_x"/>
                                          </p:val>
                                        </p:tav>
                                      </p:tavLst>
                                    </p:anim>
                                    <p:anim calcmode="lin" valueType="num">
                                      <p:cBhvr additive="base">
                                        <p:cTn id="5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7"/>
                                        </p:tgtEl>
                                        <p:attrNameLst>
                                          <p:attrName>style.visibility</p:attrName>
                                        </p:attrNameLst>
                                      </p:cBhvr>
                                      <p:to>
                                        <p:strVal val="visible"/>
                                      </p:to>
                                    </p:set>
                                    <p:anim calcmode="lin" valueType="num">
                                      <p:cBhvr additive="base">
                                        <p:cTn id="61" dur="500" fill="hold"/>
                                        <p:tgtEl>
                                          <p:spTgt spid="17"/>
                                        </p:tgtEl>
                                        <p:attrNameLst>
                                          <p:attrName>ppt_x</p:attrName>
                                        </p:attrNameLst>
                                      </p:cBhvr>
                                      <p:tavLst>
                                        <p:tav tm="0">
                                          <p:val>
                                            <p:strVal val="#ppt_x"/>
                                          </p:val>
                                        </p:tav>
                                        <p:tav tm="100000">
                                          <p:val>
                                            <p:strVal val="#ppt_x"/>
                                          </p:val>
                                        </p:tav>
                                      </p:tavLst>
                                    </p:anim>
                                    <p:anim calcmode="lin" valueType="num">
                                      <p:cBhvr additive="base">
                                        <p:cTn id="6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6"/>
                                        </p:tgtEl>
                                        <p:attrNameLst>
                                          <p:attrName>style.visibility</p:attrName>
                                        </p:attrNameLst>
                                      </p:cBhvr>
                                      <p:to>
                                        <p:strVal val="visible"/>
                                      </p:to>
                                    </p:set>
                                    <p:anim calcmode="lin" valueType="num">
                                      <p:cBhvr additive="base">
                                        <p:cTn id="67" dur="500" fill="hold"/>
                                        <p:tgtEl>
                                          <p:spTgt spid="16"/>
                                        </p:tgtEl>
                                        <p:attrNameLst>
                                          <p:attrName>ppt_x</p:attrName>
                                        </p:attrNameLst>
                                      </p:cBhvr>
                                      <p:tavLst>
                                        <p:tav tm="0">
                                          <p:val>
                                            <p:strVal val="#ppt_x"/>
                                          </p:val>
                                        </p:tav>
                                        <p:tav tm="100000">
                                          <p:val>
                                            <p:strVal val="#ppt_x"/>
                                          </p:val>
                                        </p:tav>
                                      </p:tavLst>
                                    </p:anim>
                                    <p:anim calcmode="lin" valueType="num">
                                      <p:cBhvr additive="base">
                                        <p:cTn id="6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4"/>
                                        </p:tgtEl>
                                        <p:attrNameLst>
                                          <p:attrName>style.visibility</p:attrName>
                                        </p:attrNameLst>
                                      </p:cBhvr>
                                      <p:to>
                                        <p:strVal val="visible"/>
                                      </p:to>
                                    </p:set>
                                    <p:anim calcmode="lin" valueType="num">
                                      <p:cBhvr additive="base">
                                        <p:cTn id="73" dur="500" fill="hold"/>
                                        <p:tgtEl>
                                          <p:spTgt spid="24"/>
                                        </p:tgtEl>
                                        <p:attrNameLst>
                                          <p:attrName>ppt_x</p:attrName>
                                        </p:attrNameLst>
                                      </p:cBhvr>
                                      <p:tavLst>
                                        <p:tav tm="0">
                                          <p:val>
                                            <p:strVal val="#ppt_x"/>
                                          </p:val>
                                        </p:tav>
                                        <p:tav tm="100000">
                                          <p:val>
                                            <p:strVal val="#ppt_x"/>
                                          </p:val>
                                        </p:tav>
                                      </p:tavLst>
                                    </p:anim>
                                    <p:anim calcmode="lin" valueType="num">
                                      <p:cBhvr additive="base">
                                        <p:cTn id="7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1"/>
                                        </p:tgtEl>
                                        <p:attrNameLst>
                                          <p:attrName>style.visibility</p:attrName>
                                        </p:attrNameLst>
                                      </p:cBhvr>
                                      <p:to>
                                        <p:strVal val="visible"/>
                                      </p:to>
                                    </p:set>
                                    <p:anim calcmode="lin" valueType="num">
                                      <p:cBhvr additive="base">
                                        <p:cTn id="79" dur="500" fill="hold"/>
                                        <p:tgtEl>
                                          <p:spTgt spid="31"/>
                                        </p:tgtEl>
                                        <p:attrNameLst>
                                          <p:attrName>ppt_x</p:attrName>
                                        </p:attrNameLst>
                                      </p:cBhvr>
                                      <p:tavLst>
                                        <p:tav tm="0">
                                          <p:val>
                                            <p:strVal val="#ppt_x"/>
                                          </p:val>
                                        </p:tav>
                                        <p:tav tm="100000">
                                          <p:val>
                                            <p:strVal val="#ppt_x"/>
                                          </p:val>
                                        </p:tav>
                                      </p:tavLst>
                                    </p:anim>
                                    <p:anim calcmode="lin" valueType="num">
                                      <p:cBhvr additive="base">
                                        <p:cTn id="8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5"/>
                                        </p:tgtEl>
                                        <p:attrNameLst>
                                          <p:attrName>style.visibility</p:attrName>
                                        </p:attrNameLst>
                                      </p:cBhvr>
                                      <p:to>
                                        <p:strVal val="visible"/>
                                      </p:to>
                                    </p:set>
                                    <p:anim calcmode="lin" valueType="num">
                                      <p:cBhvr additive="base">
                                        <p:cTn id="85" dur="500" fill="hold"/>
                                        <p:tgtEl>
                                          <p:spTgt spid="25"/>
                                        </p:tgtEl>
                                        <p:attrNameLst>
                                          <p:attrName>ppt_x</p:attrName>
                                        </p:attrNameLst>
                                      </p:cBhvr>
                                      <p:tavLst>
                                        <p:tav tm="0">
                                          <p:val>
                                            <p:strVal val="#ppt_x"/>
                                          </p:val>
                                        </p:tav>
                                        <p:tav tm="100000">
                                          <p:val>
                                            <p:strVal val="#ppt_x"/>
                                          </p:val>
                                        </p:tav>
                                      </p:tavLst>
                                    </p:anim>
                                    <p:anim calcmode="lin" valueType="num">
                                      <p:cBhvr additive="base">
                                        <p:cTn id="8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6"/>
                                        </p:tgtEl>
                                        <p:attrNameLst>
                                          <p:attrName>style.visibility</p:attrName>
                                        </p:attrNameLst>
                                      </p:cBhvr>
                                      <p:to>
                                        <p:strVal val="visible"/>
                                      </p:to>
                                    </p:set>
                                    <p:anim calcmode="lin" valueType="num">
                                      <p:cBhvr additive="base">
                                        <p:cTn id="91" dur="500" fill="hold"/>
                                        <p:tgtEl>
                                          <p:spTgt spid="26"/>
                                        </p:tgtEl>
                                        <p:attrNameLst>
                                          <p:attrName>ppt_x</p:attrName>
                                        </p:attrNameLst>
                                      </p:cBhvr>
                                      <p:tavLst>
                                        <p:tav tm="0">
                                          <p:val>
                                            <p:strVal val="#ppt_x"/>
                                          </p:val>
                                        </p:tav>
                                        <p:tav tm="100000">
                                          <p:val>
                                            <p:strVal val="#ppt_x"/>
                                          </p:val>
                                        </p:tav>
                                      </p:tavLst>
                                    </p:anim>
                                    <p:anim calcmode="lin" valueType="num">
                                      <p:cBhvr additive="base">
                                        <p:cTn id="9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28"/>
                                        </p:tgtEl>
                                        <p:attrNameLst>
                                          <p:attrName>style.visibility</p:attrName>
                                        </p:attrNameLst>
                                      </p:cBhvr>
                                      <p:to>
                                        <p:strVal val="visible"/>
                                      </p:to>
                                    </p:set>
                                    <p:anim calcmode="lin" valueType="num">
                                      <p:cBhvr additive="base">
                                        <p:cTn id="97" dur="500" fill="hold"/>
                                        <p:tgtEl>
                                          <p:spTgt spid="28"/>
                                        </p:tgtEl>
                                        <p:attrNameLst>
                                          <p:attrName>ppt_x</p:attrName>
                                        </p:attrNameLst>
                                      </p:cBhvr>
                                      <p:tavLst>
                                        <p:tav tm="0">
                                          <p:val>
                                            <p:strVal val="#ppt_x"/>
                                          </p:val>
                                        </p:tav>
                                        <p:tav tm="100000">
                                          <p:val>
                                            <p:strVal val="#ppt_x"/>
                                          </p:val>
                                        </p:tav>
                                      </p:tavLst>
                                    </p:anim>
                                    <p:anim calcmode="lin" valueType="num">
                                      <p:cBhvr additive="base">
                                        <p:cTn id="9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29"/>
                                        </p:tgtEl>
                                        <p:attrNameLst>
                                          <p:attrName>style.visibility</p:attrName>
                                        </p:attrNameLst>
                                      </p:cBhvr>
                                      <p:to>
                                        <p:strVal val="visible"/>
                                      </p:to>
                                    </p:set>
                                    <p:anim calcmode="lin" valueType="num">
                                      <p:cBhvr additive="base">
                                        <p:cTn id="103" dur="500" fill="hold"/>
                                        <p:tgtEl>
                                          <p:spTgt spid="29"/>
                                        </p:tgtEl>
                                        <p:attrNameLst>
                                          <p:attrName>ppt_x</p:attrName>
                                        </p:attrNameLst>
                                      </p:cBhvr>
                                      <p:tavLst>
                                        <p:tav tm="0">
                                          <p:val>
                                            <p:strVal val="#ppt_x"/>
                                          </p:val>
                                        </p:tav>
                                        <p:tav tm="100000">
                                          <p:val>
                                            <p:strVal val="#ppt_x"/>
                                          </p:val>
                                        </p:tav>
                                      </p:tavLst>
                                    </p:anim>
                                    <p:anim calcmode="lin" valueType="num">
                                      <p:cBhvr additive="base">
                                        <p:cTn id="10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F0ACED68-EB9A-4F2D-BF7B-32C92BF3E400}"/>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PREVENT Referral Process </a:t>
            </a:r>
          </a:p>
        </p:txBody>
      </p:sp>
      <p:sp>
        <p:nvSpPr>
          <p:cNvPr id="14" name="Content Placeholder 2">
            <a:extLst>
              <a:ext uri="{FF2B5EF4-FFF2-40B4-BE49-F238E27FC236}">
                <a16:creationId xmlns:a16="http://schemas.microsoft.com/office/drawing/2014/main" id="{5A80349D-80AA-41E6-8CF3-9EC07C3E8B74}"/>
              </a:ext>
            </a:extLst>
          </p:cNvPr>
          <p:cNvSpPr txBox="1">
            <a:spLocks/>
          </p:cNvSpPr>
          <p:nvPr/>
        </p:nvSpPr>
        <p:spPr bwMode="auto">
          <a:xfrm>
            <a:off x="1906183" y="5124710"/>
            <a:ext cx="7797800"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lgn="ctr">
              <a:buFontTx/>
              <a:buNone/>
            </a:pPr>
            <a:r>
              <a:rPr lang="en-GB" altLang="en-US" b="1" dirty="0">
                <a:solidFill>
                  <a:srgbClr val="2D2D8A"/>
                </a:solidFill>
              </a:rPr>
              <a:t>Anyone!</a:t>
            </a:r>
          </a:p>
          <a:p>
            <a:pPr algn="ctr">
              <a:buFontTx/>
              <a:buNone/>
            </a:pPr>
            <a:endParaRPr lang="en-GB" altLang="en-US" sz="2400" dirty="0"/>
          </a:p>
        </p:txBody>
      </p:sp>
      <p:sp>
        <p:nvSpPr>
          <p:cNvPr id="2" name="TextBox 1">
            <a:extLst>
              <a:ext uri="{FF2B5EF4-FFF2-40B4-BE49-F238E27FC236}">
                <a16:creationId xmlns:a16="http://schemas.microsoft.com/office/drawing/2014/main" id="{EA46A4BC-D103-4707-9CBA-069C2BAA93A0}"/>
              </a:ext>
            </a:extLst>
          </p:cNvPr>
          <p:cNvSpPr txBox="1"/>
          <p:nvPr/>
        </p:nvSpPr>
        <p:spPr>
          <a:xfrm>
            <a:off x="2630128" y="1919633"/>
            <a:ext cx="7488583" cy="3108543"/>
          </a:xfrm>
          <a:prstGeom prst="rect">
            <a:avLst/>
          </a:prstGeom>
          <a:noFill/>
        </p:spPr>
        <p:txBody>
          <a:bodyPr wrap="square" numCol="2" rtlCol="0">
            <a:spAutoFit/>
          </a:bodyPr>
          <a:lstStyle/>
          <a:p>
            <a:pPr marL="457200" indent="-457200">
              <a:buFont typeface="Arial" panose="020B0604020202020204" pitchFamily="34" charset="0"/>
              <a:buChar char="•"/>
            </a:pPr>
            <a:r>
              <a:rPr lang="en-GB" sz="2800" dirty="0"/>
              <a:t>Schools</a:t>
            </a:r>
          </a:p>
          <a:p>
            <a:pPr marL="457200" indent="-457200">
              <a:buFont typeface="Arial" panose="020B0604020202020204" pitchFamily="34" charset="0"/>
              <a:buChar char="•"/>
            </a:pPr>
            <a:r>
              <a:rPr lang="en-GB" sz="2800" dirty="0"/>
              <a:t>College</a:t>
            </a:r>
          </a:p>
          <a:p>
            <a:pPr marL="457200" indent="-457200">
              <a:buFont typeface="Arial" panose="020B0604020202020204" pitchFamily="34" charset="0"/>
              <a:buChar char="•"/>
            </a:pPr>
            <a:r>
              <a:rPr lang="en-GB" sz="2800" dirty="0"/>
              <a:t>Universities</a:t>
            </a:r>
          </a:p>
          <a:p>
            <a:pPr marL="457200" indent="-457200">
              <a:buFont typeface="Arial" panose="020B0604020202020204" pitchFamily="34" charset="0"/>
              <a:buChar char="•"/>
            </a:pPr>
            <a:r>
              <a:rPr lang="en-GB" sz="2800" dirty="0"/>
              <a:t>Doctors / Nurses</a:t>
            </a:r>
          </a:p>
          <a:p>
            <a:pPr marL="457200" indent="-457200">
              <a:buFont typeface="Arial" panose="020B0604020202020204" pitchFamily="34" charset="0"/>
              <a:buChar char="•"/>
            </a:pPr>
            <a:r>
              <a:rPr lang="en-GB" sz="2800" dirty="0"/>
              <a:t>Health Visitors</a:t>
            </a:r>
          </a:p>
          <a:p>
            <a:pPr marL="457200" indent="-457200">
              <a:buFont typeface="Arial" panose="020B0604020202020204" pitchFamily="34" charset="0"/>
              <a:buChar char="•"/>
            </a:pPr>
            <a:r>
              <a:rPr lang="en-GB" sz="2800" dirty="0"/>
              <a:t>Carers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Social Workers</a:t>
            </a:r>
          </a:p>
          <a:p>
            <a:pPr marL="457200" indent="-457200">
              <a:buFont typeface="Arial" panose="020B0604020202020204" pitchFamily="34" charset="0"/>
              <a:buChar char="•"/>
            </a:pPr>
            <a:r>
              <a:rPr lang="en-GB" sz="2800" dirty="0"/>
              <a:t>Prison Officers</a:t>
            </a:r>
          </a:p>
          <a:p>
            <a:pPr marL="457200" indent="-457200">
              <a:buFont typeface="Arial" panose="020B0604020202020204" pitchFamily="34" charset="0"/>
              <a:buChar char="•"/>
            </a:pPr>
            <a:r>
              <a:rPr lang="en-GB" sz="2800" dirty="0"/>
              <a:t>Probation Officers</a:t>
            </a:r>
          </a:p>
          <a:p>
            <a:pPr marL="457200" indent="-457200">
              <a:buFont typeface="Arial" panose="020B0604020202020204" pitchFamily="34" charset="0"/>
              <a:buChar char="•"/>
            </a:pPr>
            <a:r>
              <a:rPr lang="en-GB" sz="2800" dirty="0"/>
              <a:t>Community Members</a:t>
            </a:r>
          </a:p>
          <a:p>
            <a:pPr marL="457200" indent="-457200">
              <a:buFont typeface="Arial" panose="020B0604020202020204" pitchFamily="34" charset="0"/>
              <a:buChar char="•"/>
            </a:pPr>
            <a:r>
              <a:rPr lang="en-GB" sz="2800" dirty="0"/>
              <a:t>Family</a:t>
            </a:r>
          </a:p>
          <a:p>
            <a:pPr marL="457200" indent="-457200">
              <a:buFont typeface="Arial" panose="020B0604020202020204" pitchFamily="34" charset="0"/>
              <a:buChar char="•"/>
            </a:pPr>
            <a:r>
              <a:rPr lang="en-GB" sz="2800" dirty="0"/>
              <a:t>Police</a:t>
            </a:r>
          </a:p>
        </p:txBody>
      </p:sp>
    </p:spTree>
    <p:extLst>
      <p:ext uri="{BB962C8B-B14F-4D97-AF65-F5344CB8AC3E}">
        <p14:creationId xmlns:p14="http://schemas.microsoft.com/office/powerpoint/2010/main" val="3961322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Rounded Rectangle 5">
            <a:extLst>
              <a:ext uri="{FF2B5EF4-FFF2-40B4-BE49-F238E27FC236}">
                <a16:creationId xmlns:a16="http://schemas.microsoft.com/office/drawing/2014/main" id="{DB13E4FB-B423-459F-89EF-2DAAC8405373}"/>
              </a:ext>
            </a:extLst>
          </p:cNvPr>
          <p:cNvSpPr/>
          <p:nvPr/>
        </p:nvSpPr>
        <p:spPr>
          <a:xfrm>
            <a:off x="4152106" y="2134240"/>
            <a:ext cx="3887787" cy="1030288"/>
          </a:xfrm>
          <a:custGeom>
            <a:avLst/>
            <a:gdLst>
              <a:gd name="connsiteX0" fmla="*/ 0 w 3887787"/>
              <a:gd name="connsiteY0" fmla="*/ 171718 h 1030288"/>
              <a:gd name="connsiteX1" fmla="*/ 171718 w 3887787"/>
              <a:gd name="connsiteY1" fmla="*/ 0 h 1030288"/>
              <a:gd name="connsiteX2" fmla="*/ 797887 w 3887787"/>
              <a:gd name="connsiteY2" fmla="*/ 0 h 1030288"/>
              <a:gd name="connsiteX3" fmla="*/ 1282281 w 3887787"/>
              <a:gd name="connsiteY3" fmla="*/ 0 h 1030288"/>
              <a:gd name="connsiteX4" fmla="*/ 1873006 w 3887787"/>
              <a:gd name="connsiteY4" fmla="*/ 0 h 1030288"/>
              <a:gd name="connsiteX5" fmla="*/ 2392845 w 3887787"/>
              <a:gd name="connsiteY5" fmla="*/ 0 h 1030288"/>
              <a:gd name="connsiteX6" fmla="*/ 3019013 w 3887787"/>
              <a:gd name="connsiteY6" fmla="*/ 0 h 1030288"/>
              <a:gd name="connsiteX7" fmla="*/ 3716069 w 3887787"/>
              <a:gd name="connsiteY7" fmla="*/ 0 h 1030288"/>
              <a:gd name="connsiteX8" fmla="*/ 3887787 w 3887787"/>
              <a:gd name="connsiteY8" fmla="*/ 171718 h 1030288"/>
              <a:gd name="connsiteX9" fmla="*/ 3887787 w 3887787"/>
              <a:gd name="connsiteY9" fmla="*/ 515144 h 1030288"/>
              <a:gd name="connsiteX10" fmla="*/ 3887787 w 3887787"/>
              <a:gd name="connsiteY10" fmla="*/ 858570 h 1030288"/>
              <a:gd name="connsiteX11" fmla="*/ 3716069 w 3887787"/>
              <a:gd name="connsiteY11" fmla="*/ 1030288 h 1030288"/>
              <a:gd name="connsiteX12" fmla="*/ 3054457 w 3887787"/>
              <a:gd name="connsiteY12" fmla="*/ 1030288 h 1030288"/>
              <a:gd name="connsiteX13" fmla="*/ 2534619 w 3887787"/>
              <a:gd name="connsiteY13" fmla="*/ 1030288 h 1030288"/>
              <a:gd name="connsiteX14" fmla="*/ 2050224 w 3887787"/>
              <a:gd name="connsiteY14" fmla="*/ 1030288 h 1030288"/>
              <a:gd name="connsiteX15" fmla="*/ 1530386 w 3887787"/>
              <a:gd name="connsiteY15" fmla="*/ 1030288 h 1030288"/>
              <a:gd name="connsiteX16" fmla="*/ 975104 w 3887787"/>
              <a:gd name="connsiteY16" fmla="*/ 1030288 h 1030288"/>
              <a:gd name="connsiteX17" fmla="*/ 171718 w 3887787"/>
              <a:gd name="connsiteY17" fmla="*/ 1030288 h 1030288"/>
              <a:gd name="connsiteX18" fmla="*/ 0 w 3887787"/>
              <a:gd name="connsiteY18" fmla="*/ 858570 h 1030288"/>
              <a:gd name="connsiteX19" fmla="*/ 0 w 3887787"/>
              <a:gd name="connsiteY19" fmla="*/ 501407 h 1030288"/>
              <a:gd name="connsiteX20" fmla="*/ 0 w 3887787"/>
              <a:gd name="connsiteY20" fmla="*/ 171718 h 103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887787" h="1030288" fill="none" extrusionOk="0">
                <a:moveTo>
                  <a:pt x="0" y="171718"/>
                </a:moveTo>
                <a:cubicBezTo>
                  <a:pt x="10514" y="97699"/>
                  <a:pt x="70800" y="3207"/>
                  <a:pt x="171718" y="0"/>
                </a:cubicBezTo>
                <a:cubicBezTo>
                  <a:pt x="398068" y="-7770"/>
                  <a:pt x="556242" y="46355"/>
                  <a:pt x="797887" y="0"/>
                </a:cubicBezTo>
                <a:cubicBezTo>
                  <a:pt x="1039532" y="-46355"/>
                  <a:pt x="1125687" y="38333"/>
                  <a:pt x="1282281" y="0"/>
                </a:cubicBezTo>
                <a:cubicBezTo>
                  <a:pt x="1438875" y="-38333"/>
                  <a:pt x="1633103" y="51082"/>
                  <a:pt x="1873006" y="0"/>
                </a:cubicBezTo>
                <a:cubicBezTo>
                  <a:pt x="2112909" y="-51082"/>
                  <a:pt x="2273016" y="41412"/>
                  <a:pt x="2392845" y="0"/>
                </a:cubicBezTo>
                <a:cubicBezTo>
                  <a:pt x="2512674" y="-41412"/>
                  <a:pt x="2784894" y="18456"/>
                  <a:pt x="3019013" y="0"/>
                </a:cubicBezTo>
                <a:cubicBezTo>
                  <a:pt x="3253132" y="-18456"/>
                  <a:pt x="3543723" y="69770"/>
                  <a:pt x="3716069" y="0"/>
                </a:cubicBezTo>
                <a:cubicBezTo>
                  <a:pt x="3810250" y="2046"/>
                  <a:pt x="3886628" y="73230"/>
                  <a:pt x="3887787" y="171718"/>
                </a:cubicBezTo>
                <a:cubicBezTo>
                  <a:pt x="3918678" y="287520"/>
                  <a:pt x="3866263" y="385388"/>
                  <a:pt x="3887787" y="515144"/>
                </a:cubicBezTo>
                <a:cubicBezTo>
                  <a:pt x="3909311" y="644900"/>
                  <a:pt x="3857996" y="735031"/>
                  <a:pt x="3887787" y="858570"/>
                </a:cubicBezTo>
                <a:cubicBezTo>
                  <a:pt x="3880504" y="957491"/>
                  <a:pt x="3815638" y="1043109"/>
                  <a:pt x="3716069" y="1030288"/>
                </a:cubicBezTo>
                <a:cubicBezTo>
                  <a:pt x="3442646" y="1071335"/>
                  <a:pt x="3331277" y="982695"/>
                  <a:pt x="3054457" y="1030288"/>
                </a:cubicBezTo>
                <a:cubicBezTo>
                  <a:pt x="2777637" y="1077881"/>
                  <a:pt x="2674341" y="978695"/>
                  <a:pt x="2534619" y="1030288"/>
                </a:cubicBezTo>
                <a:cubicBezTo>
                  <a:pt x="2394897" y="1081881"/>
                  <a:pt x="2221024" y="984362"/>
                  <a:pt x="2050224" y="1030288"/>
                </a:cubicBezTo>
                <a:cubicBezTo>
                  <a:pt x="1879424" y="1076214"/>
                  <a:pt x="1704780" y="971550"/>
                  <a:pt x="1530386" y="1030288"/>
                </a:cubicBezTo>
                <a:cubicBezTo>
                  <a:pt x="1355992" y="1089026"/>
                  <a:pt x="1159771" y="995372"/>
                  <a:pt x="975104" y="1030288"/>
                </a:cubicBezTo>
                <a:cubicBezTo>
                  <a:pt x="790437" y="1065204"/>
                  <a:pt x="507854" y="954707"/>
                  <a:pt x="171718" y="1030288"/>
                </a:cubicBezTo>
                <a:cubicBezTo>
                  <a:pt x="73867" y="1033280"/>
                  <a:pt x="20285" y="957960"/>
                  <a:pt x="0" y="858570"/>
                </a:cubicBezTo>
                <a:cubicBezTo>
                  <a:pt x="-16179" y="761952"/>
                  <a:pt x="32119" y="605774"/>
                  <a:pt x="0" y="501407"/>
                </a:cubicBezTo>
                <a:cubicBezTo>
                  <a:pt x="-32119" y="397040"/>
                  <a:pt x="22787" y="305273"/>
                  <a:pt x="0" y="171718"/>
                </a:cubicBezTo>
                <a:close/>
              </a:path>
              <a:path w="3887787" h="1030288" stroke="0" extrusionOk="0">
                <a:moveTo>
                  <a:pt x="0" y="171718"/>
                </a:moveTo>
                <a:cubicBezTo>
                  <a:pt x="-6492" y="72877"/>
                  <a:pt x="55422" y="8054"/>
                  <a:pt x="171718" y="0"/>
                </a:cubicBezTo>
                <a:cubicBezTo>
                  <a:pt x="480761" y="-41777"/>
                  <a:pt x="554544" y="3639"/>
                  <a:pt x="833330" y="0"/>
                </a:cubicBezTo>
                <a:cubicBezTo>
                  <a:pt x="1112116" y="-3639"/>
                  <a:pt x="1223450" y="42094"/>
                  <a:pt x="1388612" y="0"/>
                </a:cubicBezTo>
                <a:cubicBezTo>
                  <a:pt x="1553774" y="-42094"/>
                  <a:pt x="1733581" y="12440"/>
                  <a:pt x="1908450" y="0"/>
                </a:cubicBezTo>
                <a:cubicBezTo>
                  <a:pt x="2083319" y="-12440"/>
                  <a:pt x="2226744" y="23221"/>
                  <a:pt x="2534619" y="0"/>
                </a:cubicBezTo>
                <a:cubicBezTo>
                  <a:pt x="2842494" y="-23221"/>
                  <a:pt x="2963974" y="40350"/>
                  <a:pt x="3089900" y="0"/>
                </a:cubicBezTo>
                <a:cubicBezTo>
                  <a:pt x="3215826" y="-40350"/>
                  <a:pt x="3448847" y="58272"/>
                  <a:pt x="3716069" y="0"/>
                </a:cubicBezTo>
                <a:cubicBezTo>
                  <a:pt x="3809528" y="-13145"/>
                  <a:pt x="3882454" y="84293"/>
                  <a:pt x="3887787" y="171718"/>
                </a:cubicBezTo>
                <a:cubicBezTo>
                  <a:pt x="3910892" y="286156"/>
                  <a:pt x="3869984" y="351839"/>
                  <a:pt x="3887787" y="501407"/>
                </a:cubicBezTo>
                <a:cubicBezTo>
                  <a:pt x="3905590" y="650975"/>
                  <a:pt x="3879691" y="705356"/>
                  <a:pt x="3887787" y="858570"/>
                </a:cubicBezTo>
                <a:cubicBezTo>
                  <a:pt x="3900222" y="971918"/>
                  <a:pt x="3813506" y="1057217"/>
                  <a:pt x="3716069" y="1030288"/>
                </a:cubicBezTo>
                <a:cubicBezTo>
                  <a:pt x="3601229" y="1032535"/>
                  <a:pt x="3413980" y="990955"/>
                  <a:pt x="3231674" y="1030288"/>
                </a:cubicBezTo>
                <a:cubicBezTo>
                  <a:pt x="3049369" y="1069621"/>
                  <a:pt x="2831892" y="977066"/>
                  <a:pt x="2570062" y="1030288"/>
                </a:cubicBezTo>
                <a:cubicBezTo>
                  <a:pt x="2308232" y="1083510"/>
                  <a:pt x="2281912" y="1003726"/>
                  <a:pt x="2050224" y="1030288"/>
                </a:cubicBezTo>
                <a:cubicBezTo>
                  <a:pt x="1818536" y="1056850"/>
                  <a:pt x="1684663" y="1003474"/>
                  <a:pt x="1459499" y="1030288"/>
                </a:cubicBezTo>
                <a:cubicBezTo>
                  <a:pt x="1234336" y="1057102"/>
                  <a:pt x="970845" y="962880"/>
                  <a:pt x="797887" y="1030288"/>
                </a:cubicBezTo>
                <a:cubicBezTo>
                  <a:pt x="624929" y="1097696"/>
                  <a:pt x="460294" y="1027846"/>
                  <a:pt x="171718" y="1030288"/>
                </a:cubicBezTo>
                <a:cubicBezTo>
                  <a:pt x="72837" y="1037519"/>
                  <a:pt x="10004" y="960841"/>
                  <a:pt x="0" y="858570"/>
                </a:cubicBezTo>
                <a:cubicBezTo>
                  <a:pt x="-13432" y="702745"/>
                  <a:pt x="8888" y="611423"/>
                  <a:pt x="0" y="528881"/>
                </a:cubicBezTo>
                <a:cubicBezTo>
                  <a:pt x="-8888" y="446339"/>
                  <a:pt x="40603" y="286908"/>
                  <a:pt x="0" y="171718"/>
                </a:cubicBezTo>
                <a:close/>
              </a:path>
            </a:pathLst>
          </a:custGeom>
          <a:solidFill>
            <a:schemeClr val="bg2">
              <a:lumMod val="90000"/>
            </a:schemeClr>
          </a:solidFill>
          <a:ln w="25400">
            <a:solidFill>
              <a:schemeClr val="bg2">
                <a:lumMod val="50000"/>
              </a:schemeClr>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solidFill>
                  <a:schemeClr val="tx1"/>
                </a:solidFill>
              </a:rPr>
              <a:t>Closure / Re-Direct</a:t>
            </a:r>
          </a:p>
        </p:txBody>
      </p:sp>
      <p:sp>
        <p:nvSpPr>
          <p:cNvPr id="12" name="Rounded Rectangle 6">
            <a:extLst>
              <a:ext uri="{FF2B5EF4-FFF2-40B4-BE49-F238E27FC236}">
                <a16:creationId xmlns:a16="http://schemas.microsoft.com/office/drawing/2014/main" id="{95F1AEFC-6796-4D2A-B5F7-16C873F6CC18}"/>
              </a:ext>
            </a:extLst>
          </p:cNvPr>
          <p:cNvSpPr/>
          <p:nvPr/>
        </p:nvSpPr>
        <p:spPr>
          <a:xfrm>
            <a:off x="4150518" y="3429640"/>
            <a:ext cx="3886200" cy="1031875"/>
          </a:xfrm>
          <a:custGeom>
            <a:avLst/>
            <a:gdLst>
              <a:gd name="connsiteX0" fmla="*/ 0 w 3886200"/>
              <a:gd name="connsiteY0" fmla="*/ 171983 h 1031875"/>
              <a:gd name="connsiteX1" fmla="*/ 171983 w 3886200"/>
              <a:gd name="connsiteY1" fmla="*/ 0 h 1031875"/>
              <a:gd name="connsiteX2" fmla="*/ 797778 w 3886200"/>
              <a:gd name="connsiteY2" fmla="*/ 0 h 1031875"/>
              <a:gd name="connsiteX3" fmla="*/ 1317305 w 3886200"/>
              <a:gd name="connsiteY3" fmla="*/ 0 h 1031875"/>
              <a:gd name="connsiteX4" fmla="*/ 1943100 w 3886200"/>
              <a:gd name="connsiteY4" fmla="*/ 0 h 1031875"/>
              <a:gd name="connsiteX5" fmla="*/ 2533472 w 3886200"/>
              <a:gd name="connsiteY5" fmla="*/ 0 h 1031875"/>
              <a:gd name="connsiteX6" fmla="*/ 3123845 w 3886200"/>
              <a:gd name="connsiteY6" fmla="*/ 0 h 1031875"/>
              <a:gd name="connsiteX7" fmla="*/ 3714217 w 3886200"/>
              <a:gd name="connsiteY7" fmla="*/ 0 h 1031875"/>
              <a:gd name="connsiteX8" fmla="*/ 3886200 w 3886200"/>
              <a:gd name="connsiteY8" fmla="*/ 171983 h 1031875"/>
              <a:gd name="connsiteX9" fmla="*/ 3886200 w 3886200"/>
              <a:gd name="connsiteY9" fmla="*/ 522817 h 1031875"/>
              <a:gd name="connsiteX10" fmla="*/ 3886200 w 3886200"/>
              <a:gd name="connsiteY10" fmla="*/ 859892 h 1031875"/>
              <a:gd name="connsiteX11" fmla="*/ 3714217 w 3886200"/>
              <a:gd name="connsiteY11" fmla="*/ 1031875 h 1031875"/>
              <a:gd name="connsiteX12" fmla="*/ 3230112 w 3886200"/>
              <a:gd name="connsiteY12" fmla="*/ 1031875 h 1031875"/>
              <a:gd name="connsiteX13" fmla="*/ 2568895 w 3886200"/>
              <a:gd name="connsiteY13" fmla="*/ 1031875 h 1031875"/>
              <a:gd name="connsiteX14" fmla="*/ 2013945 w 3886200"/>
              <a:gd name="connsiteY14" fmla="*/ 1031875 h 1031875"/>
              <a:gd name="connsiteX15" fmla="*/ 1423572 w 3886200"/>
              <a:gd name="connsiteY15" fmla="*/ 1031875 h 1031875"/>
              <a:gd name="connsiteX16" fmla="*/ 868622 w 3886200"/>
              <a:gd name="connsiteY16" fmla="*/ 1031875 h 1031875"/>
              <a:gd name="connsiteX17" fmla="*/ 171983 w 3886200"/>
              <a:gd name="connsiteY17" fmla="*/ 1031875 h 1031875"/>
              <a:gd name="connsiteX18" fmla="*/ 0 w 3886200"/>
              <a:gd name="connsiteY18" fmla="*/ 859892 h 1031875"/>
              <a:gd name="connsiteX19" fmla="*/ 0 w 3886200"/>
              <a:gd name="connsiteY19" fmla="*/ 536575 h 1031875"/>
              <a:gd name="connsiteX20" fmla="*/ 0 w 3886200"/>
              <a:gd name="connsiteY20" fmla="*/ 171983 h 103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886200" h="1031875" fill="none" extrusionOk="0">
                <a:moveTo>
                  <a:pt x="0" y="171983"/>
                </a:moveTo>
                <a:cubicBezTo>
                  <a:pt x="-1994" y="76632"/>
                  <a:pt x="66349" y="20617"/>
                  <a:pt x="171983" y="0"/>
                </a:cubicBezTo>
                <a:cubicBezTo>
                  <a:pt x="299268" y="-33807"/>
                  <a:pt x="489595" y="59070"/>
                  <a:pt x="797778" y="0"/>
                </a:cubicBezTo>
                <a:cubicBezTo>
                  <a:pt x="1105961" y="-59070"/>
                  <a:pt x="1128687" y="6277"/>
                  <a:pt x="1317305" y="0"/>
                </a:cubicBezTo>
                <a:cubicBezTo>
                  <a:pt x="1505923" y="-6277"/>
                  <a:pt x="1796291" y="6844"/>
                  <a:pt x="1943100" y="0"/>
                </a:cubicBezTo>
                <a:cubicBezTo>
                  <a:pt x="2089909" y="-6844"/>
                  <a:pt x="2304789" y="3318"/>
                  <a:pt x="2533472" y="0"/>
                </a:cubicBezTo>
                <a:cubicBezTo>
                  <a:pt x="2762155" y="-3318"/>
                  <a:pt x="2869263" y="46937"/>
                  <a:pt x="3123845" y="0"/>
                </a:cubicBezTo>
                <a:cubicBezTo>
                  <a:pt x="3378427" y="-46937"/>
                  <a:pt x="3532920" y="1185"/>
                  <a:pt x="3714217" y="0"/>
                </a:cubicBezTo>
                <a:cubicBezTo>
                  <a:pt x="3823680" y="-24246"/>
                  <a:pt x="3865411" y="74623"/>
                  <a:pt x="3886200" y="171983"/>
                </a:cubicBezTo>
                <a:cubicBezTo>
                  <a:pt x="3903983" y="315646"/>
                  <a:pt x="3847032" y="409714"/>
                  <a:pt x="3886200" y="522817"/>
                </a:cubicBezTo>
                <a:cubicBezTo>
                  <a:pt x="3925368" y="635920"/>
                  <a:pt x="3871845" y="733383"/>
                  <a:pt x="3886200" y="859892"/>
                </a:cubicBezTo>
                <a:cubicBezTo>
                  <a:pt x="3873847" y="978569"/>
                  <a:pt x="3824434" y="1027294"/>
                  <a:pt x="3714217" y="1031875"/>
                </a:cubicBezTo>
                <a:cubicBezTo>
                  <a:pt x="3586841" y="1034892"/>
                  <a:pt x="3462392" y="1025976"/>
                  <a:pt x="3230112" y="1031875"/>
                </a:cubicBezTo>
                <a:cubicBezTo>
                  <a:pt x="2997833" y="1037774"/>
                  <a:pt x="2865765" y="1019282"/>
                  <a:pt x="2568895" y="1031875"/>
                </a:cubicBezTo>
                <a:cubicBezTo>
                  <a:pt x="2272025" y="1044468"/>
                  <a:pt x="2231551" y="975906"/>
                  <a:pt x="2013945" y="1031875"/>
                </a:cubicBezTo>
                <a:cubicBezTo>
                  <a:pt x="1796339" y="1087844"/>
                  <a:pt x="1698212" y="999474"/>
                  <a:pt x="1423572" y="1031875"/>
                </a:cubicBezTo>
                <a:cubicBezTo>
                  <a:pt x="1148932" y="1064276"/>
                  <a:pt x="1087344" y="985295"/>
                  <a:pt x="868622" y="1031875"/>
                </a:cubicBezTo>
                <a:cubicBezTo>
                  <a:pt x="649900" y="1078455"/>
                  <a:pt x="445619" y="986843"/>
                  <a:pt x="171983" y="1031875"/>
                </a:cubicBezTo>
                <a:cubicBezTo>
                  <a:pt x="77667" y="1014087"/>
                  <a:pt x="-15893" y="970472"/>
                  <a:pt x="0" y="859892"/>
                </a:cubicBezTo>
                <a:cubicBezTo>
                  <a:pt x="-15712" y="708852"/>
                  <a:pt x="35346" y="623429"/>
                  <a:pt x="0" y="536575"/>
                </a:cubicBezTo>
                <a:cubicBezTo>
                  <a:pt x="-35346" y="449721"/>
                  <a:pt x="24444" y="249227"/>
                  <a:pt x="0" y="171983"/>
                </a:cubicBezTo>
                <a:close/>
              </a:path>
              <a:path w="3886200" h="1031875" stroke="0" extrusionOk="0">
                <a:moveTo>
                  <a:pt x="0" y="171983"/>
                </a:moveTo>
                <a:cubicBezTo>
                  <a:pt x="-6425" y="68985"/>
                  <a:pt x="99182" y="-12593"/>
                  <a:pt x="171983" y="0"/>
                </a:cubicBezTo>
                <a:cubicBezTo>
                  <a:pt x="397724" y="-3424"/>
                  <a:pt x="530902" y="44888"/>
                  <a:pt x="656088" y="0"/>
                </a:cubicBezTo>
                <a:cubicBezTo>
                  <a:pt x="781275" y="-44888"/>
                  <a:pt x="989691" y="18653"/>
                  <a:pt x="1140194" y="0"/>
                </a:cubicBezTo>
                <a:cubicBezTo>
                  <a:pt x="1290697" y="-18653"/>
                  <a:pt x="1457045" y="54189"/>
                  <a:pt x="1659721" y="0"/>
                </a:cubicBezTo>
                <a:cubicBezTo>
                  <a:pt x="1862397" y="-54189"/>
                  <a:pt x="2097243" y="9156"/>
                  <a:pt x="2214671" y="0"/>
                </a:cubicBezTo>
                <a:cubicBezTo>
                  <a:pt x="2332099" y="-9156"/>
                  <a:pt x="2632777" y="51520"/>
                  <a:pt x="2805044" y="0"/>
                </a:cubicBezTo>
                <a:cubicBezTo>
                  <a:pt x="2977311" y="-51520"/>
                  <a:pt x="3306848" y="92418"/>
                  <a:pt x="3714217" y="0"/>
                </a:cubicBezTo>
                <a:cubicBezTo>
                  <a:pt x="3802607" y="8774"/>
                  <a:pt x="3895272" y="53991"/>
                  <a:pt x="3886200" y="171983"/>
                </a:cubicBezTo>
                <a:cubicBezTo>
                  <a:pt x="3899250" y="265098"/>
                  <a:pt x="3885259" y="401877"/>
                  <a:pt x="3886200" y="515938"/>
                </a:cubicBezTo>
                <a:cubicBezTo>
                  <a:pt x="3887141" y="630000"/>
                  <a:pt x="3875704" y="713515"/>
                  <a:pt x="3886200" y="859892"/>
                </a:cubicBezTo>
                <a:cubicBezTo>
                  <a:pt x="3891379" y="952495"/>
                  <a:pt x="3798489" y="1036671"/>
                  <a:pt x="3714217" y="1031875"/>
                </a:cubicBezTo>
                <a:cubicBezTo>
                  <a:pt x="3454741" y="1070262"/>
                  <a:pt x="3390036" y="957703"/>
                  <a:pt x="3088422" y="1031875"/>
                </a:cubicBezTo>
                <a:cubicBezTo>
                  <a:pt x="2786809" y="1106047"/>
                  <a:pt x="2779174" y="1030341"/>
                  <a:pt x="2568895" y="1031875"/>
                </a:cubicBezTo>
                <a:cubicBezTo>
                  <a:pt x="2358616" y="1033409"/>
                  <a:pt x="2224194" y="982278"/>
                  <a:pt x="1978522" y="1031875"/>
                </a:cubicBezTo>
                <a:cubicBezTo>
                  <a:pt x="1732850" y="1081472"/>
                  <a:pt x="1542196" y="1025308"/>
                  <a:pt x="1388150" y="1031875"/>
                </a:cubicBezTo>
                <a:cubicBezTo>
                  <a:pt x="1234104" y="1038442"/>
                  <a:pt x="1029248" y="982618"/>
                  <a:pt x="762355" y="1031875"/>
                </a:cubicBezTo>
                <a:cubicBezTo>
                  <a:pt x="495462" y="1081132"/>
                  <a:pt x="306413" y="1013103"/>
                  <a:pt x="171983" y="1031875"/>
                </a:cubicBezTo>
                <a:cubicBezTo>
                  <a:pt x="79453" y="1026423"/>
                  <a:pt x="-17120" y="969063"/>
                  <a:pt x="0" y="859892"/>
                </a:cubicBezTo>
                <a:cubicBezTo>
                  <a:pt x="-28363" y="712845"/>
                  <a:pt x="26187" y="609090"/>
                  <a:pt x="0" y="529696"/>
                </a:cubicBezTo>
                <a:cubicBezTo>
                  <a:pt x="-26187" y="450302"/>
                  <a:pt x="11705" y="261093"/>
                  <a:pt x="0" y="171983"/>
                </a:cubicBezTo>
                <a:close/>
              </a:path>
            </a:pathLst>
          </a:custGeom>
          <a:solidFill>
            <a:schemeClr val="accent5">
              <a:lumMod val="20000"/>
              <a:lumOff val="80000"/>
            </a:schemeClr>
          </a:solidFill>
          <a:ln w="25400">
            <a:solidFill>
              <a:schemeClr val="accent5">
                <a:lumMod val="60000"/>
                <a:lumOff val="40000"/>
              </a:schemeClr>
            </a:solidFill>
            <a:extLst>
              <a:ext uri="{C807C97D-BFC1-408E-A445-0C87EB9F89A2}">
                <ask:lineSketchStyleProps xmlns:ask="http://schemas.microsoft.com/office/drawing/2018/sketchyshapes" sd="2362110430">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solidFill>
                  <a:schemeClr val="tx1"/>
                </a:solidFill>
              </a:rPr>
              <a:t>Multi Agency Led</a:t>
            </a:r>
          </a:p>
        </p:txBody>
      </p:sp>
      <p:sp>
        <p:nvSpPr>
          <p:cNvPr id="13" name="Rounded Rectangle 7">
            <a:extLst>
              <a:ext uri="{FF2B5EF4-FFF2-40B4-BE49-F238E27FC236}">
                <a16:creationId xmlns:a16="http://schemas.microsoft.com/office/drawing/2014/main" id="{AF60BFEC-F798-4BA2-8675-40073429FA81}"/>
              </a:ext>
            </a:extLst>
          </p:cNvPr>
          <p:cNvSpPr/>
          <p:nvPr/>
        </p:nvSpPr>
        <p:spPr>
          <a:xfrm>
            <a:off x="4150518" y="4725040"/>
            <a:ext cx="3887788" cy="1031875"/>
          </a:xfrm>
          <a:custGeom>
            <a:avLst/>
            <a:gdLst>
              <a:gd name="connsiteX0" fmla="*/ 0 w 3887788"/>
              <a:gd name="connsiteY0" fmla="*/ 171983 h 1031875"/>
              <a:gd name="connsiteX1" fmla="*/ 171983 w 3887788"/>
              <a:gd name="connsiteY1" fmla="*/ 0 h 1031875"/>
              <a:gd name="connsiteX2" fmla="*/ 656305 w 3887788"/>
              <a:gd name="connsiteY2" fmla="*/ 0 h 1031875"/>
              <a:gd name="connsiteX3" fmla="*/ 1140628 w 3887788"/>
              <a:gd name="connsiteY3" fmla="*/ 0 h 1031875"/>
              <a:gd name="connsiteX4" fmla="*/ 1624950 w 3887788"/>
              <a:gd name="connsiteY4" fmla="*/ 0 h 1031875"/>
              <a:gd name="connsiteX5" fmla="*/ 2180149 w 3887788"/>
              <a:gd name="connsiteY5" fmla="*/ 0 h 1031875"/>
              <a:gd name="connsiteX6" fmla="*/ 2770786 w 3887788"/>
              <a:gd name="connsiteY6" fmla="*/ 0 h 1031875"/>
              <a:gd name="connsiteX7" fmla="*/ 3715805 w 3887788"/>
              <a:gd name="connsiteY7" fmla="*/ 0 h 1031875"/>
              <a:gd name="connsiteX8" fmla="*/ 3887788 w 3887788"/>
              <a:gd name="connsiteY8" fmla="*/ 171983 h 1031875"/>
              <a:gd name="connsiteX9" fmla="*/ 3887788 w 3887788"/>
              <a:gd name="connsiteY9" fmla="*/ 515938 h 1031875"/>
              <a:gd name="connsiteX10" fmla="*/ 3887788 w 3887788"/>
              <a:gd name="connsiteY10" fmla="*/ 859892 h 1031875"/>
              <a:gd name="connsiteX11" fmla="*/ 3715805 w 3887788"/>
              <a:gd name="connsiteY11" fmla="*/ 1031875 h 1031875"/>
              <a:gd name="connsiteX12" fmla="*/ 3125168 w 3887788"/>
              <a:gd name="connsiteY12" fmla="*/ 1031875 h 1031875"/>
              <a:gd name="connsiteX13" fmla="*/ 2640846 w 3887788"/>
              <a:gd name="connsiteY13" fmla="*/ 1031875 h 1031875"/>
              <a:gd name="connsiteX14" fmla="*/ 2014770 w 3887788"/>
              <a:gd name="connsiteY14" fmla="*/ 1031875 h 1031875"/>
              <a:gd name="connsiteX15" fmla="*/ 1495010 w 3887788"/>
              <a:gd name="connsiteY15" fmla="*/ 1031875 h 1031875"/>
              <a:gd name="connsiteX16" fmla="*/ 1010688 w 3887788"/>
              <a:gd name="connsiteY16" fmla="*/ 1031875 h 1031875"/>
              <a:gd name="connsiteX17" fmla="*/ 171983 w 3887788"/>
              <a:gd name="connsiteY17" fmla="*/ 1031875 h 1031875"/>
              <a:gd name="connsiteX18" fmla="*/ 0 w 3887788"/>
              <a:gd name="connsiteY18" fmla="*/ 859892 h 1031875"/>
              <a:gd name="connsiteX19" fmla="*/ 0 w 3887788"/>
              <a:gd name="connsiteY19" fmla="*/ 522817 h 1031875"/>
              <a:gd name="connsiteX20" fmla="*/ 0 w 3887788"/>
              <a:gd name="connsiteY20" fmla="*/ 171983 h 103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887788" h="1031875" fill="none" extrusionOk="0">
                <a:moveTo>
                  <a:pt x="0" y="171983"/>
                </a:moveTo>
                <a:cubicBezTo>
                  <a:pt x="-8676" y="72821"/>
                  <a:pt x="74351" y="9342"/>
                  <a:pt x="171983" y="0"/>
                </a:cubicBezTo>
                <a:cubicBezTo>
                  <a:pt x="270861" y="-39702"/>
                  <a:pt x="536211" y="35307"/>
                  <a:pt x="656305" y="0"/>
                </a:cubicBezTo>
                <a:cubicBezTo>
                  <a:pt x="776399" y="-35307"/>
                  <a:pt x="938843" y="23817"/>
                  <a:pt x="1140628" y="0"/>
                </a:cubicBezTo>
                <a:cubicBezTo>
                  <a:pt x="1342413" y="-23817"/>
                  <a:pt x="1418319" y="23098"/>
                  <a:pt x="1624950" y="0"/>
                </a:cubicBezTo>
                <a:cubicBezTo>
                  <a:pt x="1831581" y="-23098"/>
                  <a:pt x="1921585" y="60700"/>
                  <a:pt x="2180149" y="0"/>
                </a:cubicBezTo>
                <a:cubicBezTo>
                  <a:pt x="2438713" y="-60700"/>
                  <a:pt x="2575910" y="15549"/>
                  <a:pt x="2770786" y="0"/>
                </a:cubicBezTo>
                <a:cubicBezTo>
                  <a:pt x="2965662" y="-15549"/>
                  <a:pt x="3319823" y="10290"/>
                  <a:pt x="3715805" y="0"/>
                </a:cubicBezTo>
                <a:cubicBezTo>
                  <a:pt x="3815101" y="1068"/>
                  <a:pt x="3868739" y="65704"/>
                  <a:pt x="3887788" y="171983"/>
                </a:cubicBezTo>
                <a:cubicBezTo>
                  <a:pt x="3909402" y="263884"/>
                  <a:pt x="3873176" y="426352"/>
                  <a:pt x="3887788" y="515938"/>
                </a:cubicBezTo>
                <a:cubicBezTo>
                  <a:pt x="3902400" y="605524"/>
                  <a:pt x="3873868" y="783926"/>
                  <a:pt x="3887788" y="859892"/>
                </a:cubicBezTo>
                <a:cubicBezTo>
                  <a:pt x="3885826" y="959887"/>
                  <a:pt x="3811731" y="1034105"/>
                  <a:pt x="3715805" y="1031875"/>
                </a:cubicBezTo>
                <a:cubicBezTo>
                  <a:pt x="3452723" y="1057422"/>
                  <a:pt x="3362360" y="1011085"/>
                  <a:pt x="3125168" y="1031875"/>
                </a:cubicBezTo>
                <a:cubicBezTo>
                  <a:pt x="2887976" y="1052665"/>
                  <a:pt x="2846138" y="1015526"/>
                  <a:pt x="2640846" y="1031875"/>
                </a:cubicBezTo>
                <a:cubicBezTo>
                  <a:pt x="2435554" y="1048224"/>
                  <a:pt x="2229161" y="983070"/>
                  <a:pt x="2014770" y="1031875"/>
                </a:cubicBezTo>
                <a:cubicBezTo>
                  <a:pt x="1800379" y="1080680"/>
                  <a:pt x="1660343" y="1027719"/>
                  <a:pt x="1495010" y="1031875"/>
                </a:cubicBezTo>
                <a:cubicBezTo>
                  <a:pt x="1329677" y="1036031"/>
                  <a:pt x="1223196" y="985624"/>
                  <a:pt x="1010688" y="1031875"/>
                </a:cubicBezTo>
                <a:cubicBezTo>
                  <a:pt x="798180" y="1078126"/>
                  <a:pt x="544846" y="984349"/>
                  <a:pt x="171983" y="1031875"/>
                </a:cubicBezTo>
                <a:cubicBezTo>
                  <a:pt x="85010" y="1008983"/>
                  <a:pt x="2091" y="964241"/>
                  <a:pt x="0" y="859892"/>
                </a:cubicBezTo>
                <a:cubicBezTo>
                  <a:pt x="-25230" y="707436"/>
                  <a:pt x="36645" y="642743"/>
                  <a:pt x="0" y="522817"/>
                </a:cubicBezTo>
                <a:cubicBezTo>
                  <a:pt x="-36645" y="402892"/>
                  <a:pt x="28006" y="247074"/>
                  <a:pt x="0" y="171983"/>
                </a:cubicBezTo>
                <a:close/>
              </a:path>
              <a:path w="3887788" h="1031875" stroke="0" extrusionOk="0">
                <a:moveTo>
                  <a:pt x="0" y="171983"/>
                </a:moveTo>
                <a:cubicBezTo>
                  <a:pt x="9004" y="66652"/>
                  <a:pt x="62247" y="-13901"/>
                  <a:pt x="171983" y="0"/>
                </a:cubicBezTo>
                <a:cubicBezTo>
                  <a:pt x="434033" y="-45200"/>
                  <a:pt x="525574" y="29175"/>
                  <a:pt x="762620" y="0"/>
                </a:cubicBezTo>
                <a:cubicBezTo>
                  <a:pt x="999666" y="-29175"/>
                  <a:pt x="1047463" y="42196"/>
                  <a:pt x="1282381" y="0"/>
                </a:cubicBezTo>
                <a:cubicBezTo>
                  <a:pt x="1517299" y="-42196"/>
                  <a:pt x="1576613" y="15253"/>
                  <a:pt x="1802141" y="0"/>
                </a:cubicBezTo>
                <a:cubicBezTo>
                  <a:pt x="2027669" y="-15253"/>
                  <a:pt x="2285972" y="19991"/>
                  <a:pt x="2428216" y="0"/>
                </a:cubicBezTo>
                <a:cubicBezTo>
                  <a:pt x="2570461" y="-19991"/>
                  <a:pt x="2790179" y="8400"/>
                  <a:pt x="3018853" y="0"/>
                </a:cubicBezTo>
                <a:cubicBezTo>
                  <a:pt x="3247527" y="-8400"/>
                  <a:pt x="3396148" y="72238"/>
                  <a:pt x="3715805" y="0"/>
                </a:cubicBezTo>
                <a:cubicBezTo>
                  <a:pt x="3792828" y="21573"/>
                  <a:pt x="3886675" y="101654"/>
                  <a:pt x="3887788" y="171983"/>
                </a:cubicBezTo>
                <a:cubicBezTo>
                  <a:pt x="3897082" y="308669"/>
                  <a:pt x="3878988" y="409650"/>
                  <a:pt x="3887788" y="509058"/>
                </a:cubicBezTo>
                <a:cubicBezTo>
                  <a:pt x="3896588" y="608466"/>
                  <a:pt x="3886026" y="744309"/>
                  <a:pt x="3887788" y="859892"/>
                </a:cubicBezTo>
                <a:cubicBezTo>
                  <a:pt x="3896399" y="965190"/>
                  <a:pt x="3826553" y="1023328"/>
                  <a:pt x="3715805" y="1031875"/>
                </a:cubicBezTo>
                <a:cubicBezTo>
                  <a:pt x="3456022" y="1085577"/>
                  <a:pt x="3427200" y="969398"/>
                  <a:pt x="3160606" y="1031875"/>
                </a:cubicBezTo>
                <a:cubicBezTo>
                  <a:pt x="2894012" y="1094352"/>
                  <a:pt x="2860069" y="1027457"/>
                  <a:pt x="2605407" y="1031875"/>
                </a:cubicBezTo>
                <a:cubicBezTo>
                  <a:pt x="2350745" y="1036293"/>
                  <a:pt x="2323707" y="1026582"/>
                  <a:pt x="2085647" y="1031875"/>
                </a:cubicBezTo>
                <a:cubicBezTo>
                  <a:pt x="1847587" y="1037168"/>
                  <a:pt x="1661577" y="982601"/>
                  <a:pt x="1530448" y="1031875"/>
                </a:cubicBezTo>
                <a:cubicBezTo>
                  <a:pt x="1399319" y="1081149"/>
                  <a:pt x="1266409" y="1013340"/>
                  <a:pt x="1010688" y="1031875"/>
                </a:cubicBezTo>
                <a:cubicBezTo>
                  <a:pt x="754967" y="1050410"/>
                  <a:pt x="433440" y="998394"/>
                  <a:pt x="171983" y="1031875"/>
                </a:cubicBezTo>
                <a:cubicBezTo>
                  <a:pt x="81599" y="1036505"/>
                  <a:pt x="-9735" y="968152"/>
                  <a:pt x="0" y="859892"/>
                </a:cubicBezTo>
                <a:cubicBezTo>
                  <a:pt x="-33509" y="739747"/>
                  <a:pt x="16595" y="686576"/>
                  <a:pt x="0" y="522817"/>
                </a:cubicBezTo>
                <a:cubicBezTo>
                  <a:pt x="-16595" y="359059"/>
                  <a:pt x="10886" y="345668"/>
                  <a:pt x="0" y="171983"/>
                </a:cubicBezTo>
                <a:close/>
              </a:path>
            </a:pathLst>
          </a:custGeom>
          <a:solidFill>
            <a:schemeClr val="accent2">
              <a:lumMod val="20000"/>
              <a:lumOff val="80000"/>
            </a:schemeClr>
          </a:solidFill>
          <a:ln w="25400">
            <a:solidFill>
              <a:schemeClr val="accent2">
                <a:lumMod val="60000"/>
                <a:lumOff val="40000"/>
              </a:schemeClr>
            </a:solidFill>
            <a:extLst>
              <a:ext uri="{C807C97D-BFC1-408E-A445-0C87EB9F89A2}">
                <ask:lineSketchStyleProps xmlns:ask="http://schemas.microsoft.com/office/drawing/2018/sketchyshapes" sd="3134638580">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solidFill>
                  <a:schemeClr val="tx1"/>
                </a:solidFill>
              </a:rPr>
              <a:t>Police Led</a:t>
            </a:r>
          </a:p>
        </p:txBody>
      </p:sp>
      <p:sp>
        <p:nvSpPr>
          <p:cNvPr id="14" name="Rectangle 13">
            <a:extLst>
              <a:ext uri="{FF2B5EF4-FFF2-40B4-BE49-F238E27FC236}">
                <a16:creationId xmlns:a16="http://schemas.microsoft.com/office/drawing/2014/main" id="{B54B6B05-D8AC-4522-BF2B-84803B17E2F7}"/>
              </a:ext>
            </a:extLst>
          </p:cNvPr>
          <p:cNvSpPr>
            <a:spLocks noChangeArrowheads="1"/>
          </p:cNvSpPr>
          <p:nvPr/>
        </p:nvSpPr>
        <p:spPr bwMode="auto">
          <a:xfrm>
            <a:off x="2843213" y="971550"/>
            <a:ext cx="16573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eaLnBrk="1" hangingPunct="1">
              <a:spcBef>
                <a:spcPct val="0"/>
              </a:spcBef>
              <a:buFontTx/>
              <a:buNone/>
            </a:pPr>
            <a:r>
              <a:rPr lang="en-GB" altLang="en-US" sz="1800">
                <a:solidFill>
                  <a:schemeClr val="bg1"/>
                </a:solidFill>
                <a:latin typeface="Arial" panose="020B0604020202020204" pitchFamily="34" charset="0"/>
              </a:rPr>
              <a:t>De-confliction</a:t>
            </a:r>
          </a:p>
        </p:txBody>
      </p:sp>
      <p:sp>
        <p:nvSpPr>
          <p:cNvPr id="15" name="Rectangle 15">
            <a:extLst>
              <a:ext uri="{FF2B5EF4-FFF2-40B4-BE49-F238E27FC236}">
                <a16:creationId xmlns:a16="http://schemas.microsoft.com/office/drawing/2014/main" id="{7419C6E5-8788-49A9-84FE-6284A38AC4C9}"/>
              </a:ext>
            </a:extLst>
          </p:cNvPr>
          <p:cNvSpPr>
            <a:spLocks noChangeArrowheads="1"/>
          </p:cNvSpPr>
          <p:nvPr/>
        </p:nvSpPr>
        <p:spPr bwMode="auto">
          <a:xfrm>
            <a:off x="4932363" y="838200"/>
            <a:ext cx="24479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eaLnBrk="1" hangingPunct="1">
              <a:spcBef>
                <a:spcPct val="0"/>
              </a:spcBef>
            </a:pPr>
            <a:r>
              <a:rPr lang="en-GB" altLang="en-US" sz="1800">
                <a:solidFill>
                  <a:schemeClr val="bg1"/>
                </a:solidFill>
                <a:latin typeface="Arial" panose="020B0604020202020204" pitchFamily="34" charset="0"/>
              </a:rPr>
              <a:t>I.T Checks</a:t>
            </a:r>
          </a:p>
          <a:p>
            <a:pPr eaLnBrk="1" hangingPunct="1">
              <a:spcBef>
                <a:spcPct val="0"/>
              </a:spcBef>
            </a:pPr>
            <a:r>
              <a:rPr lang="en-GB" altLang="en-US" sz="1800">
                <a:solidFill>
                  <a:schemeClr val="bg1"/>
                </a:solidFill>
                <a:latin typeface="Arial" panose="020B0604020202020204" pitchFamily="34" charset="0"/>
              </a:rPr>
              <a:t>Source Info</a:t>
            </a:r>
          </a:p>
        </p:txBody>
      </p:sp>
      <p:sp>
        <p:nvSpPr>
          <p:cNvPr id="16" name="Title 1">
            <a:extLst>
              <a:ext uri="{FF2B5EF4-FFF2-40B4-BE49-F238E27FC236}">
                <a16:creationId xmlns:a16="http://schemas.microsoft.com/office/drawing/2014/main" id="{E73C865D-A275-42DD-B29C-88E6C51E60A3}"/>
              </a:ext>
            </a:extLst>
          </p:cNvPr>
          <p:cNvSpPr txBox="1">
            <a:spLocks/>
          </p:cNvSpPr>
          <p:nvPr/>
        </p:nvSpPr>
        <p:spPr>
          <a:xfrm>
            <a:off x="2073289" y="1341438"/>
            <a:ext cx="8229600" cy="1143000"/>
          </a:xfrm>
          <a:prstGeom prst="rect">
            <a:avLst/>
          </a:prstGeom>
        </p:spPr>
        <p:txBody>
          <a:bodyPr/>
          <a:lstStyle>
            <a:lvl1pPr algn="ctr" rtl="0" eaLnBrk="0" fontAlgn="base" hangingPunct="0">
              <a:spcBef>
                <a:spcPct val="0"/>
              </a:spcBef>
              <a:spcAft>
                <a:spcPct val="0"/>
              </a:spcAft>
              <a:defRPr sz="4400">
                <a:solidFill>
                  <a:srgbClr val="003F76"/>
                </a:solidFill>
                <a:latin typeface="+mj-lt"/>
                <a:ea typeface="+mj-ea"/>
                <a:cs typeface="+mj-cs"/>
              </a:defRPr>
            </a:lvl1pPr>
            <a:lvl2pPr algn="ctr" rtl="0" eaLnBrk="0" fontAlgn="base" hangingPunct="0">
              <a:spcBef>
                <a:spcPct val="0"/>
              </a:spcBef>
              <a:spcAft>
                <a:spcPct val="0"/>
              </a:spcAft>
              <a:defRPr sz="4400">
                <a:solidFill>
                  <a:srgbClr val="003F76"/>
                </a:solidFill>
                <a:latin typeface="Calibri" pitchFamily="34" charset="0"/>
                <a:cs typeface="Arial" charset="0"/>
              </a:defRPr>
            </a:lvl2pPr>
            <a:lvl3pPr algn="ctr" rtl="0" eaLnBrk="0" fontAlgn="base" hangingPunct="0">
              <a:spcBef>
                <a:spcPct val="0"/>
              </a:spcBef>
              <a:spcAft>
                <a:spcPct val="0"/>
              </a:spcAft>
              <a:defRPr sz="4400">
                <a:solidFill>
                  <a:srgbClr val="003F76"/>
                </a:solidFill>
                <a:latin typeface="Calibri" pitchFamily="34" charset="0"/>
                <a:cs typeface="Arial" charset="0"/>
              </a:defRPr>
            </a:lvl3pPr>
            <a:lvl4pPr algn="ctr" rtl="0" eaLnBrk="0" fontAlgn="base" hangingPunct="0">
              <a:spcBef>
                <a:spcPct val="0"/>
              </a:spcBef>
              <a:spcAft>
                <a:spcPct val="0"/>
              </a:spcAft>
              <a:defRPr sz="4400">
                <a:solidFill>
                  <a:srgbClr val="003F76"/>
                </a:solidFill>
                <a:latin typeface="Calibri" pitchFamily="34" charset="0"/>
                <a:cs typeface="Arial" charset="0"/>
              </a:defRPr>
            </a:lvl4pPr>
            <a:lvl5pPr algn="ctr" rtl="0" eaLnBrk="0" fontAlgn="base" hangingPunct="0">
              <a:spcBef>
                <a:spcPct val="0"/>
              </a:spcBef>
              <a:spcAft>
                <a:spcPct val="0"/>
              </a:spcAft>
              <a:defRPr sz="4400">
                <a:solidFill>
                  <a:srgbClr val="003F76"/>
                </a:solidFill>
                <a:latin typeface="Calibri" pitchFamily="34" charset="0"/>
                <a:cs typeface="Arial" charset="0"/>
              </a:defRPr>
            </a:lvl5pPr>
            <a:lvl6pPr marL="457200" algn="ctr" rtl="0" eaLnBrk="1" fontAlgn="base" hangingPunct="1">
              <a:spcBef>
                <a:spcPct val="0"/>
              </a:spcBef>
              <a:spcAft>
                <a:spcPct val="0"/>
              </a:spcAft>
              <a:defRPr sz="4400">
                <a:solidFill>
                  <a:srgbClr val="003F76"/>
                </a:solidFill>
                <a:latin typeface="Calibri" pitchFamily="34" charset="0"/>
                <a:cs typeface="Arial" charset="0"/>
              </a:defRPr>
            </a:lvl6pPr>
            <a:lvl7pPr marL="914400" algn="ctr" rtl="0" eaLnBrk="1" fontAlgn="base" hangingPunct="1">
              <a:spcBef>
                <a:spcPct val="0"/>
              </a:spcBef>
              <a:spcAft>
                <a:spcPct val="0"/>
              </a:spcAft>
              <a:defRPr sz="4400">
                <a:solidFill>
                  <a:srgbClr val="003F76"/>
                </a:solidFill>
                <a:latin typeface="Calibri" pitchFamily="34" charset="0"/>
                <a:cs typeface="Arial" charset="0"/>
              </a:defRPr>
            </a:lvl7pPr>
            <a:lvl8pPr marL="1371600" algn="ctr" rtl="0" eaLnBrk="1" fontAlgn="base" hangingPunct="1">
              <a:spcBef>
                <a:spcPct val="0"/>
              </a:spcBef>
              <a:spcAft>
                <a:spcPct val="0"/>
              </a:spcAft>
              <a:defRPr sz="4400">
                <a:solidFill>
                  <a:srgbClr val="003F76"/>
                </a:solidFill>
                <a:latin typeface="Calibri" pitchFamily="34" charset="0"/>
                <a:cs typeface="Arial" charset="0"/>
              </a:defRPr>
            </a:lvl8pPr>
            <a:lvl9pPr marL="1828800" algn="ctr" rtl="0" eaLnBrk="1" fontAlgn="base" hangingPunct="1">
              <a:spcBef>
                <a:spcPct val="0"/>
              </a:spcBef>
              <a:spcAft>
                <a:spcPct val="0"/>
              </a:spcAft>
              <a:defRPr sz="4400">
                <a:solidFill>
                  <a:srgbClr val="003F76"/>
                </a:solidFill>
                <a:latin typeface="Calibri" pitchFamily="34" charset="0"/>
                <a:cs typeface="Arial" charset="0"/>
              </a:defRPr>
            </a:lvl9pPr>
          </a:lstStyle>
          <a:p>
            <a:pPr>
              <a:defRPr/>
            </a:pPr>
            <a:r>
              <a:rPr lang="en-GB" altLang="en-US" sz="3200" b="1" kern="0" dirty="0">
                <a:solidFill>
                  <a:schemeClr val="tx1"/>
                </a:solidFill>
                <a:latin typeface="+mn-lt"/>
              </a:rPr>
              <a:t>What happens once a referral reaches Prevent?</a:t>
            </a:r>
          </a:p>
        </p:txBody>
      </p:sp>
      <p:sp>
        <p:nvSpPr>
          <p:cNvPr id="17" name="TextBox 16">
            <a:extLst>
              <a:ext uri="{FF2B5EF4-FFF2-40B4-BE49-F238E27FC236}">
                <a16:creationId xmlns:a16="http://schemas.microsoft.com/office/drawing/2014/main" id="{7C30858E-919E-4C19-816D-A1233C27E13A}"/>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PREVENT Referral Process </a:t>
            </a:r>
          </a:p>
        </p:txBody>
      </p:sp>
    </p:spTree>
    <p:extLst>
      <p:ext uri="{BB962C8B-B14F-4D97-AF65-F5344CB8AC3E}">
        <p14:creationId xmlns:p14="http://schemas.microsoft.com/office/powerpoint/2010/main" val="1956004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Rectangle 10">
            <a:extLst>
              <a:ext uri="{FF2B5EF4-FFF2-40B4-BE49-F238E27FC236}">
                <a16:creationId xmlns:a16="http://schemas.microsoft.com/office/drawing/2014/main" id="{D56CD7C3-C470-4EE1-8869-FB73F76B95BE}"/>
              </a:ext>
            </a:extLst>
          </p:cNvPr>
          <p:cNvSpPr>
            <a:spLocks noChangeArrowheads="1"/>
          </p:cNvSpPr>
          <p:nvPr/>
        </p:nvSpPr>
        <p:spPr bwMode="auto">
          <a:xfrm>
            <a:off x="1587319" y="1484574"/>
            <a:ext cx="8642350" cy="4118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eaLnBrk="1" hangingPunct="1">
              <a:spcBef>
                <a:spcPct val="0"/>
              </a:spcBef>
            </a:pPr>
            <a:r>
              <a:rPr lang="en-GB" altLang="en-US" sz="2800" dirty="0">
                <a:solidFill>
                  <a:schemeClr val="tx1"/>
                </a:solidFill>
              </a:rPr>
              <a:t>Prevent people becoming terrorists or supporting terrorism</a:t>
            </a:r>
          </a:p>
          <a:p>
            <a:pPr eaLnBrk="1" hangingPunct="1">
              <a:lnSpc>
                <a:spcPct val="150000"/>
              </a:lnSpc>
              <a:spcBef>
                <a:spcPct val="0"/>
              </a:spcBef>
            </a:pPr>
            <a:r>
              <a:rPr lang="en-GB" altLang="en-US" sz="2800" dirty="0">
                <a:solidFill>
                  <a:srgbClr val="2D2D8A"/>
                </a:solidFill>
              </a:rPr>
              <a:t>Work with those at risk</a:t>
            </a:r>
          </a:p>
          <a:p>
            <a:pPr eaLnBrk="1" hangingPunct="1">
              <a:lnSpc>
                <a:spcPct val="150000"/>
              </a:lnSpc>
              <a:spcBef>
                <a:spcPct val="0"/>
              </a:spcBef>
            </a:pPr>
            <a:r>
              <a:rPr lang="en-GB" altLang="en-US" sz="2800" dirty="0">
                <a:solidFill>
                  <a:schemeClr val="tx1"/>
                </a:solidFill>
              </a:rPr>
              <a:t>Work with Partner Agencies</a:t>
            </a:r>
          </a:p>
          <a:p>
            <a:pPr eaLnBrk="1" hangingPunct="1">
              <a:lnSpc>
                <a:spcPct val="150000"/>
              </a:lnSpc>
              <a:spcBef>
                <a:spcPct val="0"/>
              </a:spcBef>
            </a:pPr>
            <a:r>
              <a:rPr lang="en-GB" altLang="en-US" sz="2800" dirty="0">
                <a:solidFill>
                  <a:srgbClr val="2D2D8A"/>
                </a:solidFill>
              </a:rPr>
              <a:t>Channel Panel</a:t>
            </a:r>
          </a:p>
          <a:p>
            <a:pPr eaLnBrk="1" hangingPunct="1">
              <a:lnSpc>
                <a:spcPct val="150000"/>
              </a:lnSpc>
              <a:spcBef>
                <a:spcPct val="0"/>
              </a:spcBef>
            </a:pPr>
            <a:r>
              <a:rPr lang="en-GB" altLang="en-US" sz="2800" dirty="0">
                <a:solidFill>
                  <a:schemeClr val="tx1"/>
                </a:solidFill>
              </a:rPr>
              <a:t>Intervention Providers</a:t>
            </a:r>
          </a:p>
          <a:p>
            <a:pPr eaLnBrk="1" hangingPunct="1">
              <a:lnSpc>
                <a:spcPct val="150000"/>
              </a:lnSpc>
              <a:spcBef>
                <a:spcPct val="0"/>
              </a:spcBef>
            </a:pPr>
            <a:r>
              <a:rPr lang="en-GB" altLang="en-US" sz="2800" dirty="0">
                <a:solidFill>
                  <a:schemeClr val="tx1"/>
                </a:solidFill>
              </a:rPr>
              <a:t>Ongoing support</a:t>
            </a:r>
          </a:p>
        </p:txBody>
      </p:sp>
      <p:sp>
        <p:nvSpPr>
          <p:cNvPr id="12" name="TextBox 11">
            <a:extLst>
              <a:ext uri="{FF2B5EF4-FFF2-40B4-BE49-F238E27FC236}">
                <a16:creationId xmlns:a16="http://schemas.microsoft.com/office/drawing/2014/main" id="{B352E466-5DD7-4559-875E-0B88A91060A1}"/>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What do PREVENT do? </a:t>
            </a:r>
          </a:p>
        </p:txBody>
      </p:sp>
      <p:pic>
        <p:nvPicPr>
          <p:cNvPr id="13" name="Picture 3">
            <a:extLst>
              <a:ext uri="{FF2B5EF4-FFF2-40B4-BE49-F238E27FC236}">
                <a16:creationId xmlns:a16="http://schemas.microsoft.com/office/drawing/2014/main" id="{35DA35BB-2537-4582-94B5-18134C80DDC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574987" y="2748306"/>
            <a:ext cx="3167063"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876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Rectangle 2">
            <a:extLst>
              <a:ext uri="{FF2B5EF4-FFF2-40B4-BE49-F238E27FC236}">
                <a16:creationId xmlns:a16="http://schemas.microsoft.com/office/drawing/2014/main" id="{7F65DDB2-1D3C-41C0-A820-6820709F23E6}"/>
              </a:ext>
            </a:extLst>
          </p:cNvPr>
          <p:cNvSpPr>
            <a:spLocks noChangeArrowheads="1"/>
          </p:cNvSpPr>
          <p:nvPr/>
        </p:nvSpPr>
        <p:spPr bwMode="auto">
          <a:xfrm>
            <a:off x="1470219" y="2278409"/>
            <a:ext cx="3941023" cy="646112"/>
          </a:xfrm>
          <a:custGeom>
            <a:avLst/>
            <a:gdLst>
              <a:gd name="connsiteX0" fmla="*/ 0 w 3941023"/>
              <a:gd name="connsiteY0" fmla="*/ 0 h 646112"/>
              <a:gd name="connsiteX1" fmla="*/ 484183 w 3941023"/>
              <a:gd name="connsiteY1" fmla="*/ 0 h 646112"/>
              <a:gd name="connsiteX2" fmla="*/ 1086596 w 3941023"/>
              <a:gd name="connsiteY2" fmla="*/ 0 h 646112"/>
              <a:gd name="connsiteX3" fmla="*/ 1610189 w 3941023"/>
              <a:gd name="connsiteY3" fmla="*/ 0 h 646112"/>
              <a:gd name="connsiteX4" fmla="*/ 2094372 w 3941023"/>
              <a:gd name="connsiteY4" fmla="*/ 0 h 646112"/>
              <a:gd name="connsiteX5" fmla="*/ 2696786 w 3941023"/>
              <a:gd name="connsiteY5" fmla="*/ 0 h 646112"/>
              <a:gd name="connsiteX6" fmla="*/ 3259789 w 3941023"/>
              <a:gd name="connsiteY6" fmla="*/ 0 h 646112"/>
              <a:gd name="connsiteX7" fmla="*/ 3941023 w 3941023"/>
              <a:gd name="connsiteY7" fmla="*/ 0 h 646112"/>
              <a:gd name="connsiteX8" fmla="*/ 3941023 w 3941023"/>
              <a:gd name="connsiteY8" fmla="*/ 335978 h 646112"/>
              <a:gd name="connsiteX9" fmla="*/ 3941023 w 3941023"/>
              <a:gd name="connsiteY9" fmla="*/ 646112 h 646112"/>
              <a:gd name="connsiteX10" fmla="*/ 3456840 w 3941023"/>
              <a:gd name="connsiteY10" fmla="*/ 646112 h 646112"/>
              <a:gd name="connsiteX11" fmla="*/ 3012068 w 3941023"/>
              <a:gd name="connsiteY11" fmla="*/ 646112 h 646112"/>
              <a:gd name="connsiteX12" fmla="*/ 2409654 w 3941023"/>
              <a:gd name="connsiteY12" fmla="*/ 646112 h 646112"/>
              <a:gd name="connsiteX13" fmla="*/ 1925471 w 3941023"/>
              <a:gd name="connsiteY13" fmla="*/ 646112 h 646112"/>
              <a:gd name="connsiteX14" fmla="*/ 1323058 w 3941023"/>
              <a:gd name="connsiteY14" fmla="*/ 646112 h 646112"/>
              <a:gd name="connsiteX15" fmla="*/ 681234 w 3941023"/>
              <a:gd name="connsiteY15" fmla="*/ 646112 h 646112"/>
              <a:gd name="connsiteX16" fmla="*/ 0 w 3941023"/>
              <a:gd name="connsiteY16" fmla="*/ 646112 h 646112"/>
              <a:gd name="connsiteX17" fmla="*/ 0 w 3941023"/>
              <a:gd name="connsiteY17" fmla="*/ 310134 h 646112"/>
              <a:gd name="connsiteX18" fmla="*/ 0 w 3941023"/>
              <a:gd name="connsiteY18" fmla="*/ 0 h 646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941023" h="646112" fill="none" extrusionOk="0">
                <a:moveTo>
                  <a:pt x="0" y="0"/>
                </a:moveTo>
                <a:cubicBezTo>
                  <a:pt x="203488" y="-23982"/>
                  <a:pt x="339658" y="25619"/>
                  <a:pt x="484183" y="0"/>
                </a:cubicBezTo>
                <a:cubicBezTo>
                  <a:pt x="628708" y="-25619"/>
                  <a:pt x="808620" y="33905"/>
                  <a:pt x="1086596" y="0"/>
                </a:cubicBezTo>
                <a:cubicBezTo>
                  <a:pt x="1364572" y="-33905"/>
                  <a:pt x="1395442" y="48103"/>
                  <a:pt x="1610189" y="0"/>
                </a:cubicBezTo>
                <a:cubicBezTo>
                  <a:pt x="1824936" y="-48103"/>
                  <a:pt x="1988581" y="46748"/>
                  <a:pt x="2094372" y="0"/>
                </a:cubicBezTo>
                <a:cubicBezTo>
                  <a:pt x="2200163" y="-46748"/>
                  <a:pt x="2457138" y="1945"/>
                  <a:pt x="2696786" y="0"/>
                </a:cubicBezTo>
                <a:cubicBezTo>
                  <a:pt x="2936434" y="-1945"/>
                  <a:pt x="3043020" y="11287"/>
                  <a:pt x="3259789" y="0"/>
                </a:cubicBezTo>
                <a:cubicBezTo>
                  <a:pt x="3476558" y="-11287"/>
                  <a:pt x="3649242" y="20914"/>
                  <a:pt x="3941023" y="0"/>
                </a:cubicBezTo>
                <a:cubicBezTo>
                  <a:pt x="3943239" y="167070"/>
                  <a:pt x="3901541" y="189976"/>
                  <a:pt x="3941023" y="335978"/>
                </a:cubicBezTo>
                <a:cubicBezTo>
                  <a:pt x="3980505" y="481980"/>
                  <a:pt x="3907010" y="554499"/>
                  <a:pt x="3941023" y="646112"/>
                </a:cubicBezTo>
                <a:cubicBezTo>
                  <a:pt x="3735677" y="693592"/>
                  <a:pt x="3637077" y="628991"/>
                  <a:pt x="3456840" y="646112"/>
                </a:cubicBezTo>
                <a:cubicBezTo>
                  <a:pt x="3276603" y="663233"/>
                  <a:pt x="3126476" y="639507"/>
                  <a:pt x="3012068" y="646112"/>
                </a:cubicBezTo>
                <a:cubicBezTo>
                  <a:pt x="2897660" y="652717"/>
                  <a:pt x="2607362" y="584745"/>
                  <a:pt x="2409654" y="646112"/>
                </a:cubicBezTo>
                <a:cubicBezTo>
                  <a:pt x="2211946" y="707479"/>
                  <a:pt x="2091597" y="612337"/>
                  <a:pt x="1925471" y="646112"/>
                </a:cubicBezTo>
                <a:cubicBezTo>
                  <a:pt x="1759345" y="679887"/>
                  <a:pt x="1569870" y="622420"/>
                  <a:pt x="1323058" y="646112"/>
                </a:cubicBezTo>
                <a:cubicBezTo>
                  <a:pt x="1076246" y="669804"/>
                  <a:pt x="973096" y="572148"/>
                  <a:pt x="681234" y="646112"/>
                </a:cubicBezTo>
                <a:cubicBezTo>
                  <a:pt x="389372" y="720076"/>
                  <a:pt x="319524" y="580678"/>
                  <a:pt x="0" y="646112"/>
                </a:cubicBezTo>
                <a:cubicBezTo>
                  <a:pt x="-34986" y="542993"/>
                  <a:pt x="3993" y="412614"/>
                  <a:pt x="0" y="310134"/>
                </a:cubicBezTo>
                <a:cubicBezTo>
                  <a:pt x="-3993" y="207654"/>
                  <a:pt x="5710" y="77978"/>
                  <a:pt x="0" y="0"/>
                </a:cubicBezTo>
                <a:close/>
              </a:path>
              <a:path w="3941023" h="646112" stroke="0" extrusionOk="0">
                <a:moveTo>
                  <a:pt x="0" y="0"/>
                </a:moveTo>
                <a:cubicBezTo>
                  <a:pt x="175661" y="-50657"/>
                  <a:pt x="380981" y="4921"/>
                  <a:pt x="523593" y="0"/>
                </a:cubicBezTo>
                <a:cubicBezTo>
                  <a:pt x="666205" y="-4921"/>
                  <a:pt x="821117" y="25013"/>
                  <a:pt x="968366" y="0"/>
                </a:cubicBezTo>
                <a:cubicBezTo>
                  <a:pt x="1115615" y="-25013"/>
                  <a:pt x="1441420" y="50499"/>
                  <a:pt x="1610189" y="0"/>
                </a:cubicBezTo>
                <a:cubicBezTo>
                  <a:pt x="1778958" y="-50499"/>
                  <a:pt x="2010919" y="8516"/>
                  <a:pt x="2133782" y="0"/>
                </a:cubicBezTo>
                <a:cubicBezTo>
                  <a:pt x="2256645" y="-8516"/>
                  <a:pt x="2444141" y="56434"/>
                  <a:pt x="2657376" y="0"/>
                </a:cubicBezTo>
                <a:cubicBezTo>
                  <a:pt x="2870611" y="-56434"/>
                  <a:pt x="3149783" y="72123"/>
                  <a:pt x="3299199" y="0"/>
                </a:cubicBezTo>
                <a:cubicBezTo>
                  <a:pt x="3448615" y="-72123"/>
                  <a:pt x="3762177" y="43244"/>
                  <a:pt x="3941023" y="0"/>
                </a:cubicBezTo>
                <a:cubicBezTo>
                  <a:pt x="3956350" y="104237"/>
                  <a:pt x="3910617" y="228474"/>
                  <a:pt x="3941023" y="335978"/>
                </a:cubicBezTo>
                <a:cubicBezTo>
                  <a:pt x="3971429" y="443482"/>
                  <a:pt x="3924575" y="525959"/>
                  <a:pt x="3941023" y="646112"/>
                </a:cubicBezTo>
                <a:cubicBezTo>
                  <a:pt x="3717852" y="675451"/>
                  <a:pt x="3668651" y="602995"/>
                  <a:pt x="3456840" y="646112"/>
                </a:cubicBezTo>
                <a:cubicBezTo>
                  <a:pt x="3245029" y="689229"/>
                  <a:pt x="3120025" y="609057"/>
                  <a:pt x="2893837" y="646112"/>
                </a:cubicBezTo>
                <a:cubicBezTo>
                  <a:pt x="2667649" y="683167"/>
                  <a:pt x="2606525" y="603594"/>
                  <a:pt x="2370244" y="646112"/>
                </a:cubicBezTo>
                <a:cubicBezTo>
                  <a:pt x="2133963" y="688630"/>
                  <a:pt x="2046441" y="637030"/>
                  <a:pt x="1728420" y="646112"/>
                </a:cubicBezTo>
                <a:cubicBezTo>
                  <a:pt x="1410399" y="655194"/>
                  <a:pt x="1341314" y="583101"/>
                  <a:pt x="1086596" y="646112"/>
                </a:cubicBezTo>
                <a:cubicBezTo>
                  <a:pt x="831878" y="709123"/>
                  <a:pt x="803152" y="621302"/>
                  <a:pt x="602414" y="646112"/>
                </a:cubicBezTo>
                <a:cubicBezTo>
                  <a:pt x="401676" y="670922"/>
                  <a:pt x="167647" y="631557"/>
                  <a:pt x="0" y="646112"/>
                </a:cubicBezTo>
                <a:cubicBezTo>
                  <a:pt x="-8051" y="493706"/>
                  <a:pt x="15893" y="472103"/>
                  <a:pt x="0" y="310134"/>
                </a:cubicBezTo>
                <a:cubicBezTo>
                  <a:pt x="-15893" y="148165"/>
                  <a:pt x="31623" y="105203"/>
                  <a:pt x="0" y="0"/>
                </a:cubicBezTo>
                <a:close/>
              </a:path>
            </a:pathLst>
          </a:custGeom>
          <a:solidFill>
            <a:schemeClr val="accent6">
              <a:lumMod val="20000"/>
              <a:lumOff val="80000"/>
            </a:schemeClr>
          </a:solidFill>
          <a:ln w="25400">
            <a:solidFill>
              <a:schemeClr val="accent6">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eaLnBrk="1" hangingPunct="1">
              <a:spcBef>
                <a:spcPct val="0"/>
              </a:spcBef>
              <a:buFontTx/>
              <a:buNone/>
            </a:pPr>
            <a:r>
              <a:rPr lang="en-GB" altLang="en-US" sz="3600" dirty="0">
                <a:solidFill>
                  <a:schemeClr val="tx1"/>
                </a:solidFill>
              </a:rPr>
              <a:t>Emotional Changes</a:t>
            </a:r>
            <a:endParaRPr lang="en-GB" altLang="en-US" sz="4000" dirty="0">
              <a:solidFill>
                <a:schemeClr val="tx1"/>
              </a:solidFill>
            </a:endParaRPr>
          </a:p>
        </p:txBody>
      </p:sp>
      <p:sp>
        <p:nvSpPr>
          <p:cNvPr id="12" name="Rectangle 3">
            <a:extLst>
              <a:ext uri="{FF2B5EF4-FFF2-40B4-BE49-F238E27FC236}">
                <a16:creationId xmlns:a16="http://schemas.microsoft.com/office/drawing/2014/main" id="{C6D3736C-ED9F-40D8-B27A-C093925960A9}"/>
              </a:ext>
            </a:extLst>
          </p:cNvPr>
          <p:cNvSpPr>
            <a:spLocks noChangeArrowheads="1"/>
          </p:cNvSpPr>
          <p:nvPr/>
        </p:nvSpPr>
        <p:spPr bwMode="auto">
          <a:xfrm>
            <a:off x="6867893" y="2264733"/>
            <a:ext cx="3062287" cy="646113"/>
          </a:xfrm>
          <a:custGeom>
            <a:avLst/>
            <a:gdLst>
              <a:gd name="connsiteX0" fmla="*/ 0 w 3062287"/>
              <a:gd name="connsiteY0" fmla="*/ 0 h 646113"/>
              <a:gd name="connsiteX1" fmla="*/ 479758 w 3062287"/>
              <a:gd name="connsiteY1" fmla="*/ 0 h 646113"/>
              <a:gd name="connsiteX2" fmla="*/ 898271 w 3062287"/>
              <a:gd name="connsiteY2" fmla="*/ 0 h 646113"/>
              <a:gd name="connsiteX3" fmla="*/ 1347406 w 3062287"/>
              <a:gd name="connsiteY3" fmla="*/ 0 h 646113"/>
              <a:gd name="connsiteX4" fmla="*/ 1888410 w 3062287"/>
              <a:gd name="connsiteY4" fmla="*/ 0 h 646113"/>
              <a:gd name="connsiteX5" fmla="*/ 2368169 w 3062287"/>
              <a:gd name="connsiteY5" fmla="*/ 0 h 646113"/>
              <a:gd name="connsiteX6" fmla="*/ 3062287 w 3062287"/>
              <a:gd name="connsiteY6" fmla="*/ 0 h 646113"/>
              <a:gd name="connsiteX7" fmla="*/ 3062287 w 3062287"/>
              <a:gd name="connsiteY7" fmla="*/ 329518 h 646113"/>
              <a:gd name="connsiteX8" fmla="*/ 3062287 w 3062287"/>
              <a:gd name="connsiteY8" fmla="*/ 646113 h 646113"/>
              <a:gd name="connsiteX9" fmla="*/ 2551906 w 3062287"/>
              <a:gd name="connsiteY9" fmla="*/ 646113 h 646113"/>
              <a:gd name="connsiteX10" fmla="*/ 2102770 w 3062287"/>
              <a:gd name="connsiteY10" fmla="*/ 646113 h 646113"/>
              <a:gd name="connsiteX11" fmla="*/ 1531144 w 3062287"/>
              <a:gd name="connsiteY11" fmla="*/ 646113 h 646113"/>
              <a:gd name="connsiteX12" fmla="*/ 1051385 w 3062287"/>
              <a:gd name="connsiteY12" fmla="*/ 646113 h 646113"/>
              <a:gd name="connsiteX13" fmla="*/ 632873 w 3062287"/>
              <a:gd name="connsiteY13" fmla="*/ 646113 h 646113"/>
              <a:gd name="connsiteX14" fmla="*/ 0 w 3062287"/>
              <a:gd name="connsiteY14" fmla="*/ 646113 h 646113"/>
              <a:gd name="connsiteX15" fmla="*/ 0 w 3062287"/>
              <a:gd name="connsiteY15" fmla="*/ 335979 h 646113"/>
              <a:gd name="connsiteX16" fmla="*/ 0 w 3062287"/>
              <a:gd name="connsiteY16" fmla="*/ 0 h 646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62287" h="646113" fill="none" extrusionOk="0">
                <a:moveTo>
                  <a:pt x="0" y="0"/>
                </a:moveTo>
                <a:cubicBezTo>
                  <a:pt x="153570" y="-26627"/>
                  <a:pt x="258535" y="10792"/>
                  <a:pt x="479758" y="0"/>
                </a:cubicBezTo>
                <a:cubicBezTo>
                  <a:pt x="700981" y="-10792"/>
                  <a:pt x="744372" y="41232"/>
                  <a:pt x="898271" y="0"/>
                </a:cubicBezTo>
                <a:cubicBezTo>
                  <a:pt x="1052170" y="-41232"/>
                  <a:pt x="1252265" y="13393"/>
                  <a:pt x="1347406" y="0"/>
                </a:cubicBezTo>
                <a:cubicBezTo>
                  <a:pt x="1442547" y="-13393"/>
                  <a:pt x="1684548" y="25878"/>
                  <a:pt x="1888410" y="0"/>
                </a:cubicBezTo>
                <a:cubicBezTo>
                  <a:pt x="2092272" y="-25878"/>
                  <a:pt x="2191900" y="12727"/>
                  <a:pt x="2368169" y="0"/>
                </a:cubicBezTo>
                <a:cubicBezTo>
                  <a:pt x="2544438" y="-12727"/>
                  <a:pt x="2919437" y="73577"/>
                  <a:pt x="3062287" y="0"/>
                </a:cubicBezTo>
                <a:cubicBezTo>
                  <a:pt x="3081637" y="158000"/>
                  <a:pt x="3031300" y="233148"/>
                  <a:pt x="3062287" y="329518"/>
                </a:cubicBezTo>
                <a:cubicBezTo>
                  <a:pt x="3093274" y="425888"/>
                  <a:pt x="3051969" y="557512"/>
                  <a:pt x="3062287" y="646113"/>
                </a:cubicBezTo>
                <a:cubicBezTo>
                  <a:pt x="2884668" y="689751"/>
                  <a:pt x="2721898" y="606524"/>
                  <a:pt x="2551906" y="646113"/>
                </a:cubicBezTo>
                <a:cubicBezTo>
                  <a:pt x="2381914" y="685702"/>
                  <a:pt x="2211189" y="605409"/>
                  <a:pt x="2102770" y="646113"/>
                </a:cubicBezTo>
                <a:cubicBezTo>
                  <a:pt x="1994351" y="686817"/>
                  <a:pt x="1773246" y="626938"/>
                  <a:pt x="1531144" y="646113"/>
                </a:cubicBezTo>
                <a:cubicBezTo>
                  <a:pt x="1289042" y="665288"/>
                  <a:pt x="1250199" y="629823"/>
                  <a:pt x="1051385" y="646113"/>
                </a:cubicBezTo>
                <a:cubicBezTo>
                  <a:pt x="852571" y="662403"/>
                  <a:pt x="764169" y="618788"/>
                  <a:pt x="632873" y="646113"/>
                </a:cubicBezTo>
                <a:cubicBezTo>
                  <a:pt x="501577" y="673438"/>
                  <a:pt x="230953" y="577281"/>
                  <a:pt x="0" y="646113"/>
                </a:cubicBezTo>
                <a:cubicBezTo>
                  <a:pt x="-11461" y="521139"/>
                  <a:pt x="167" y="409650"/>
                  <a:pt x="0" y="335979"/>
                </a:cubicBezTo>
                <a:cubicBezTo>
                  <a:pt x="-167" y="262308"/>
                  <a:pt x="37824" y="108420"/>
                  <a:pt x="0" y="0"/>
                </a:cubicBezTo>
                <a:close/>
              </a:path>
              <a:path w="3062287" h="646113" stroke="0" extrusionOk="0">
                <a:moveTo>
                  <a:pt x="0" y="0"/>
                </a:moveTo>
                <a:cubicBezTo>
                  <a:pt x="129297" y="-13633"/>
                  <a:pt x="254961" y="13927"/>
                  <a:pt x="479758" y="0"/>
                </a:cubicBezTo>
                <a:cubicBezTo>
                  <a:pt x="704555" y="-13927"/>
                  <a:pt x="781492" y="44701"/>
                  <a:pt x="898271" y="0"/>
                </a:cubicBezTo>
                <a:cubicBezTo>
                  <a:pt x="1015050" y="-44701"/>
                  <a:pt x="1187778" y="44803"/>
                  <a:pt x="1469898" y="0"/>
                </a:cubicBezTo>
                <a:cubicBezTo>
                  <a:pt x="1752018" y="-44803"/>
                  <a:pt x="1850916" y="39185"/>
                  <a:pt x="1949656" y="0"/>
                </a:cubicBezTo>
                <a:cubicBezTo>
                  <a:pt x="2048396" y="-39185"/>
                  <a:pt x="2251129" y="52991"/>
                  <a:pt x="2429414" y="0"/>
                </a:cubicBezTo>
                <a:cubicBezTo>
                  <a:pt x="2607699" y="-52991"/>
                  <a:pt x="2756688" y="36583"/>
                  <a:pt x="3062287" y="0"/>
                </a:cubicBezTo>
                <a:cubicBezTo>
                  <a:pt x="3077025" y="67651"/>
                  <a:pt x="3026155" y="198770"/>
                  <a:pt x="3062287" y="310134"/>
                </a:cubicBezTo>
                <a:cubicBezTo>
                  <a:pt x="3098419" y="421498"/>
                  <a:pt x="3035797" y="535599"/>
                  <a:pt x="3062287" y="646113"/>
                </a:cubicBezTo>
                <a:cubicBezTo>
                  <a:pt x="2964560" y="690075"/>
                  <a:pt x="2779662" y="599689"/>
                  <a:pt x="2613152" y="646113"/>
                </a:cubicBezTo>
                <a:cubicBezTo>
                  <a:pt x="2446643" y="692537"/>
                  <a:pt x="2310853" y="621035"/>
                  <a:pt x="2102770" y="646113"/>
                </a:cubicBezTo>
                <a:cubicBezTo>
                  <a:pt x="1894687" y="671191"/>
                  <a:pt x="1784045" y="645944"/>
                  <a:pt x="1592389" y="646113"/>
                </a:cubicBezTo>
                <a:cubicBezTo>
                  <a:pt x="1400733" y="646282"/>
                  <a:pt x="1239054" y="611041"/>
                  <a:pt x="1112631" y="646113"/>
                </a:cubicBezTo>
                <a:cubicBezTo>
                  <a:pt x="986208" y="681185"/>
                  <a:pt x="825814" y="587002"/>
                  <a:pt x="541004" y="646113"/>
                </a:cubicBezTo>
                <a:cubicBezTo>
                  <a:pt x="256194" y="705224"/>
                  <a:pt x="197841" y="601878"/>
                  <a:pt x="0" y="646113"/>
                </a:cubicBezTo>
                <a:cubicBezTo>
                  <a:pt x="-25993" y="498928"/>
                  <a:pt x="27748" y="448022"/>
                  <a:pt x="0" y="335979"/>
                </a:cubicBezTo>
                <a:cubicBezTo>
                  <a:pt x="-27748" y="223936"/>
                  <a:pt x="12754" y="122968"/>
                  <a:pt x="0" y="0"/>
                </a:cubicBezTo>
                <a:close/>
              </a:path>
            </a:pathLst>
          </a:custGeom>
          <a:solidFill>
            <a:schemeClr val="accent5">
              <a:lumMod val="20000"/>
              <a:lumOff val="80000"/>
            </a:schemeClr>
          </a:solidFill>
          <a:ln w="25400">
            <a:solidFill>
              <a:schemeClr val="accent5">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none">
            <a:spAutoFit/>
          </a:bodyPr>
          <a:lstStyle>
            <a:lvl1pPr>
              <a:spcBef>
                <a:spcPct val="20000"/>
              </a:spcBef>
              <a:buChar char="•"/>
              <a:defRPr sz="3200">
                <a:solidFill>
                  <a:schemeClr val="bg1"/>
                </a:solidFill>
                <a:latin typeface="Arial" charset="0"/>
                <a:cs typeface="Arial" charset="0"/>
              </a:defRPr>
            </a:lvl1pPr>
            <a:lvl2pPr marL="742950" indent="-285750">
              <a:spcBef>
                <a:spcPct val="20000"/>
              </a:spcBef>
              <a:buChar char="–"/>
              <a:defRPr sz="2800">
                <a:solidFill>
                  <a:schemeClr val="bg1"/>
                </a:solidFill>
                <a:latin typeface="Arial" charset="0"/>
                <a:cs typeface="Arial" charset="0"/>
              </a:defRPr>
            </a:lvl2pPr>
            <a:lvl3pPr marL="1143000" indent="-228600">
              <a:spcBef>
                <a:spcPct val="20000"/>
              </a:spcBef>
              <a:buChar char="•"/>
              <a:defRPr sz="2400">
                <a:solidFill>
                  <a:schemeClr val="bg1"/>
                </a:solidFill>
                <a:latin typeface="Arial" charset="0"/>
                <a:cs typeface="Arial" charset="0"/>
              </a:defRPr>
            </a:lvl3pPr>
            <a:lvl4pPr marL="1600200" indent="-228600">
              <a:spcBef>
                <a:spcPct val="20000"/>
              </a:spcBef>
              <a:buChar char="–"/>
              <a:defRPr sz="2000">
                <a:solidFill>
                  <a:schemeClr val="bg1"/>
                </a:solidFill>
                <a:latin typeface="Arial" charset="0"/>
                <a:cs typeface="Arial" charset="0"/>
              </a:defRPr>
            </a:lvl4pPr>
            <a:lvl5pPr marL="2057400" indent="-228600">
              <a:spcBef>
                <a:spcPct val="20000"/>
              </a:spcBef>
              <a:buChar char="»"/>
              <a:defRPr sz="2000">
                <a:solidFill>
                  <a:schemeClr val="bg1"/>
                </a:solidFill>
                <a:latin typeface="Arial" charset="0"/>
                <a:cs typeface="Arial" charset="0"/>
              </a:defRPr>
            </a:lvl5pPr>
            <a:lvl6pPr marL="2514600" indent="-228600" eaLnBrk="0" fontAlgn="base" hangingPunct="0">
              <a:spcBef>
                <a:spcPct val="20000"/>
              </a:spcBef>
              <a:spcAft>
                <a:spcPct val="0"/>
              </a:spcAft>
              <a:buChar char="»"/>
              <a:defRPr sz="2000">
                <a:solidFill>
                  <a:schemeClr val="bg1"/>
                </a:solidFill>
                <a:latin typeface="Arial" charset="0"/>
                <a:cs typeface="Arial" charset="0"/>
              </a:defRPr>
            </a:lvl6pPr>
            <a:lvl7pPr marL="2971800" indent="-228600" eaLnBrk="0" fontAlgn="base" hangingPunct="0">
              <a:spcBef>
                <a:spcPct val="20000"/>
              </a:spcBef>
              <a:spcAft>
                <a:spcPct val="0"/>
              </a:spcAft>
              <a:buChar char="»"/>
              <a:defRPr sz="2000">
                <a:solidFill>
                  <a:schemeClr val="bg1"/>
                </a:solidFill>
                <a:latin typeface="Arial" charset="0"/>
                <a:cs typeface="Arial" charset="0"/>
              </a:defRPr>
            </a:lvl7pPr>
            <a:lvl8pPr marL="3429000" indent="-228600" eaLnBrk="0" fontAlgn="base" hangingPunct="0">
              <a:spcBef>
                <a:spcPct val="20000"/>
              </a:spcBef>
              <a:spcAft>
                <a:spcPct val="0"/>
              </a:spcAft>
              <a:buChar char="»"/>
              <a:defRPr sz="2000">
                <a:solidFill>
                  <a:schemeClr val="bg1"/>
                </a:solidFill>
                <a:latin typeface="Arial" charset="0"/>
                <a:cs typeface="Arial" charset="0"/>
              </a:defRPr>
            </a:lvl8pPr>
            <a:lvl9pPr marL="3886200" indent="-228600" eaLnBrk="0" fontAlgn="base" hangingPunct="0">
              <a:spcBef>
                <a:spcPct val="20000"/>
              </a:spcBef>
              <a:spcAft>
                <a:spcPct val="0"/>
              </a:spcAft>
              <a:buChar char="»"/>
              <a:defRPr sz="2000">
                <a:solidFill>
                  <a:schemeClr val="bg1"/>
                </a:solidFill>
                <a:latin typeface="Arial" charset="0"/>
                <a:cs typeface="Arial" charset="0"/>
              </a:defRPr>
            </a:lvl9pPr>
          </a:lstStyle>
          <a:p>
            <a:pPr eaLnBrk="1" hangingPunct="1">
              <a:spcBef>
                <a:spcPct val="0"/>
              </a:spcBef>
              <a:buFontTx/>
              <a:buNone/>
              <a:defRPr/>
            </a:pPr>
            <a:r>
              <a:rPr lang="en-GB" altLang="en-US" sz="3600" dirty="0">
                <a:solidFill>
                  <a:schemeClr val="tx1"/>
                </a:solidFill>
                <a:latin typeface="+mn-lt"/>
              </a:rPr>
              <a:t>Verbal Changes</a:t>
            </a:r>
          </a:p>
        </p:txBody>
      </p:sp>
      <p:sp>
        <p:nvSpPr>
          <p:cNvPr id="13" name="Rectangle 4">
            <a:extLst>
              <a:ext uri="{FF2B5EF4-FFF2-40B4-BE49-F238E27FC236}">
                <a16:creationId xmlns:a16="http://schemas.microsoft.com/office/drawing/2014/main" id="{7460B5E2-FD56-4EE2-85F2-2281FAA61F2E}"/>
              </a:ext>
            </a:extLst>
          </p:cNvPr>
          <p:cNvSpPr>
            <a:spLocks noChangeArrowheads="1"/>
          </p:cNvSpPr>
          <p:nvPr/>
        </p:nvSpPr>
        <p:spPr bwMode="auto">
          <a:xfrm>
            <a:off x="2581488" y="4149725"/>
            <a:ext cx="6963340" cy="646113"/>
          </a:xfrm>
          <a:custGeom>
            <a:avLst/>
            <a:gdLst>
              <a:gd name="connsiteX0" fmla="*/ 0 w 6963340"/>
              <a:gd name="connsiteY0" fmla="*/ 0 h 646113"/>
              <a:gd name="connsiteX1" fmla="*/ 719545 w 6963340"/>
              <a:gd name="connsiteY1" fmla="*/ 0 h 646113"/>
              <a:gd name="connsiteX2" fmla="*/ 1439090 w 6963340"/>
              <a:gd name="connsiteY2" fmla="*/ 0 h 646113"/>
              <a:gd name="connsiteX3" fmla="*/ 2019369 w 6963340"/>
              <a:gd name="connsiteY3" fmla="*/ 0 h 646113"/>
              <a:gd name="connsiteX4" fmla="*/ 2669280 w 6963340"/>
              <a:gd name="connsiteY4" fmla="*/ 0 h 646113"/>
              <a:gd name="connsiteX5" fmla="*/ 3179925 w 6963340"/>
              <a:gd name="connsiteY5" fmla="*/ 0 h 646113"/>
              <a:gd name="connsiteX6" fmla="*/ 3760204 w 6963340"/>
              <a:gd name="connsiteY6" fmla="*/ 0 h 646113"/>
              <a:gd name="connsiteX7" fmla="*/ 4479749 w 6963340"/>
              <a:gd name="connsiteY7" fmla="*/ 0 h 646113"/>
              <a:gd name="connsiteX8" fmla="*/ 4920760 w 6963340"/>
              <a:gd name="connsiteY8" fmla="*/ 0 h 646113"/>
              <a:gd name="connsiteX9" fmla="*/ 5570672 w 6963340"/>
              <a:gd name="connsiteY9" fmla="*/ 0 h 646113"/>
              <a:gd name="connsiteX10" fmla="*/ 6011684 w 6963340"/>
              <a:gd name="connsiteY10" fmla="*/ 0 h 646113"/>
              <a:gd name="connsiteX11" fmla="*/ 6963340 w 6963340"/>
              <a:gd name="connsiteY11" fmla="*/ 0 h 646113"/>
              <a:gd name="connsiteX12" fmla="*/ 6963340 w 6963340"/>
              <a:gd name="connsiteY12" fmla="*/ 329518 h 646113"/>
              <a:gd name="connsiteX13" fmla="*/ 6963340 w 6963340"/>
              <a:gd name="connsiteY13" fmla="*/ 646113 h 646113"/>
              <a:gd name="connsiteX14" fmla="*/ 6243795 w 6963340"/>
              <a:gd name="connsiteY14" fmla="*/ 646113 h 646113"/>
              <a:gd name="connsiteX15" fmla="*/ 5663517 w 6963340"/>
              <a:gd name="connsiteY15" fmla="*/ 646113 h 646113"/>
              <a:gd name="connsiteX16" fmla="*/ 5083238 w 6963340"/>
              <a:gd name="connsiteY16" fmla="*/ 646113 h 646113"/>
              <a:gd name="connsiteX17" fmla="*/ 4502960 w 6963340"/>
              <a:gd name="connsiteY17" fmla="*/ 646113 h 646113"/>
              <a:gd name="connsiteX18" fmla="*/ 3922682 w 6963340"/>
              <a:gd name="connsiteY18" fmla="*/ 646113 h 646113"/>
              <a:gd name="connsiteX19" fmla="*/ 3412037 w 6963340"/>
              <a:gd name="connsiteY19" fmla="*/ 646113 h 646113"/>
              <a:gd name="connsiteX20" fmla="*/ 2762125 w 6963340"/>
              <a:gd name="connsiteY20" fmla="*/ 646113 h 646113"/>
              <a:gd name="connsiteX21" fmla="*/ 2181847 w 6963340"/>
              <a:gd name="connsiteY21" fmla="*/ 646113 h 646113"/>
              <a:gd name="connsiteX22" fmla="*/ 1462301 w 6963340"/>
              <a:gd name="connsiteY22" fmla="*/ 646113 h 646113"/>
              <a:gd name="connsiteX23" fmla="*/ 742756 w 6963340"/>
              <a:gd name="connsiteY23" fmla="*/ 646113 h 646113"/>
              <a:gd name="connsiteX24" fmla="*/ 0 w 6963340"/>
              <a:gd name="connsiteY24" fmla="*/ 646113 h 646113"/>
              <a:gd name="connsiteX25" fmla="*/ 0 w 6963340"/>
              <a:gd name="connsiteY25" fmla="*/ 316595 h 646113"/>
              <a:gd name="connsiteX26" fmla="*/ 0 w 6963340"/>
              <a:gd name="connsiteY26" fmla="*/ 0 h 646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963340" h="646113" fill="none" extrusionOk="0">
                <a:moveTo>
                  <a:pt x="0" y="0"/>
                </a:moveTo>
                <a:cubicBezTo>
                  <a:pt x="337293" y="-8294"/>
                  <a:pt x="508512" y="60608"/>
                  <a:pt x="719545" y="0"/>
                </a:cubicBezTo>
                <a:cubicBezTo>
                  <a:pt x="930579" y="-60608"/>
                  <a:pt x="1211150" y="41974"/>
                  <a:pt x="1439090" y="0"/>
                </a:cubicBezTo>
                <a:cubicBezTo>
                  <a:pt x="1667030" y="-41974"/>
                  <a:pt x="1756502" y="3341"/>
                  <a:pt x="2019369" y="0"/>
                </a:cubicBezTo>
                <a:cubicBezTo>
                  <a:pt x="2282236" y="-3341"/>
                  <a:pt x="2491677" y="61049"/>
                  <a:pt x="2669280" y="0"/>
                </a:cubicBezTo>
                <a:cubicBezTo>
                  <a:pt x="2846883" y="-61049"/>
                  <a:pt x="2930786" y="14611"/>
                  <a:pt x="3179925" y="0"/>
                </a:cubicBezTo>
                <a:cubicBezTo>
                  <a:pt x="3429065" y="-14611"/>
                  <a:pt x="3572171" y="25735"/>
                  <a:pt x="3760204" y="0"/>
                </a:cubicBezTo>
                <a:cubicBezTo>
                  <a:pt x="3948237" y="-25735"/>
                  <a:pt x="4305593" y="4224"/>
                  <a:pt x="4479749" y="0"/>
                </a:cubicBezTo>
                <a:cubicBezTo>
                  <a:pt x="4653906" y="-4224"/>
                  <a:pt x="4750845" y="51356"/>
                  <a:pt x="4920760" y="0"/>
                </a:cubicBezTo>
                <a:cubicBezTo>
                  <a:pt x="5090675" y="-51356"/>
                  <a:pt x="5324386" y="15060"/>
                  <a:pt x="5570672" y="0"/>
                </a:cubicBezTo>
                <a:cubicBezTo>
                  <a:pt x="5816958" y="-15060"/>
                  <a:pt x="5799996" y="3389"/>
                  <a:pt x="6011684" y="0"/>
                </a:cubicBezTo>
                <a:cubicBezTo>
                  <a:pt x="6223372" y="-3389"/>
                  <a:pt x="6675374" y="66664"/>
                  <a:pt x="6963340" y="0"/>
                </a:cubicBezTo>
                <a:cubicBezTo>
                  <a:pt x="6967537" y="134279"/>
                  <a:pt x="6961180" y="259394"/>
                  <a:pt x="6963340" y="329518"/>
                </a:cubicBezTo>
                <a:cubicBezTo>
                  <a:pt x="6965500" y="399642"/>
                  <a:pt x="6941973" y="500673"/>
                  <a:pt x="6963340" y="646113"/>
                </a:cubicBezTo>
                <a:cubicBezTo>
                  <a:pt x="6629181" y="663554"/>
                  <a:pt x="6564577" y="639241"/>
                  <a:pt x="6243795" y="646113"/>
                </a:cubicBezTo>
                <a:cubicBezTo>
                  <a:pt x="5923014" y="652985"/>
                  <a:pt x="5855375" y="588276"/>
                  <a:pt x="5663517" y="646113"/>
                </a:cubicBezTo>
                <a:cubicBezTo>
                  <a:pt x="5471659" y="703950"/>
                  <a:pt x="5244157" y="632175"/>
                  <a:pt x="5083238" y="646113"/>
                </a:cubicBezTo>
                <a:cubicBezTo>
                  <a:pt x="4922319" y="660051"/>
                  <a:pt x="4792653" y="612502"/>
                  <a:pt x="4502960" y="646113"/>
                </a:cubicBezTo>
                <a:cubicBezTo>
                  <a:pt x="4213267" y="679724"/>
                  <a:pt x="4046990" y="582562"/>
                  <a:pt x="3922682" y="646113"/>
                </a:cubicBezTo>
                <a:cubicBezTo>
                  <a:pt x="3798374" y="709664"/>
                  <a:pt x="3580763" y="640405"/>
                  <a:pt x="3412037" y="646113"/>
                </a:cubicBezTo>
                <a:cubicBezTo>
                  <a:pt x="3243311" y="651821"/>
                  <a:pt x="2989812" y="587067"/>
                  <a:pt x="2762125" y="646113"/>
                </a:cubicBezTo>
                <a:cubicBezTo>
                  <a:pt x="2534438" y="705159"/>
                  <a:pt x="2377108" y="588298"/>
                  <a:pt x="2181847" y="646113"/>
                </a:cubicBezTo>
                <a:cubicBezTo>
                  <a:pt x="1986586" y="703928"/>
                  <a:pt x="1612036" y="562821"/>
                  <a:pt x="1462301" y="646113"/>
                </a:cubicBezTo>
                <a:cubicBezTo>
                  <a:pt x="1312566" y="729405"/>
                  <a:pt x="895913" y="634126"/>
                  <a:pt x="742756" y="646113"/>
                </a:cubicBezTo>
                <a:cubicBezTo>
                  <a:pt x="589600" y="658100"/>
                  <a:pt x="299570" y="570392"/>
                  <a:pt x="0" y="646113"/>
                </a:cubicBezTo>
                <a:cubicBezTo>
                  <a:pt x="-18948" y="560515"/>
                  <a:pt x="13780" y="464408"/>
                  <a:pt x="0" y="316595"/>
                </a:cubicBezTo>
                <a:cubicBezTo>
                  <a:pt x="-13780" y="168782"/>
                  <a:pt x="31468" y="82430"/>
                  <a:pt x="0" y="0"/>
                </a:cubicBezTo>
                <a:close/>
              </a:path>
              <a:path w="6963340" h="646113" stroke="0" extrusionOk="0">
                <a:moveTo>
                  <a:pt x="0" y="0"/>
                </a:moveTo>
                <a:cubicBezTo>
                  <a:pt x="234766" y="-60862"/>
                  <a:pt x="407831" y="19782"/>
                  <a:pt x="510645" y="0"/>
                </a:cubicBezTo>
                <a:cubicBezTo>
                  <a:pt x="613459" y="-19782"/>
                  <a:pt x="735579" y="2489"/>
                  <a:pt x="882023" y="0"/>
                </a:cubicBezTo>
                <a:cubicBezTo>
                  <a:pt x="1028467" y="-2489"/>
                  <a:pt x="1262026" y="31984"/>
                  <a:pt x="1601568" y="0"/>
                </a:cubicBezTo>
                <a:cubicBezTo>
                  <a:pt x="1941110" y="-31984"/>
                  <a:pt x="1954232" y="27545"/>
                  <a:pt x="2112213" y="0"/>
                </a:cubicBezTo>
                <a:cubicBezTo>
                  <a:pt x="2270194" y="-27545"/>
                  <a:pt x="2397324" y="30720"/>
                  <a:pt x="2622858" y="0"/>
                </a:cubicBezTo>
                <a:cubicBezTo>
                  <a:pt x="2848392" y="-30720"/>
                  <a:pt x="3108882" y="14404"/>
                  <a:pt x="3342403" y="0"/>
                </a:cubicBezTo>
                <a:cubicBezTo>
                  <a:pt x="3575924" y="-14404"/>
                  <a:pt x="3694719" y="7620"/>
                  <a:pt x="3783415" y="0"/>
                </a:cubicBezTo>
                <a:cubicBezTo>
                  <a:pt x="3872111" y="-7620"/>
                  <a:pt x="4217872" y="63364"/>
                  <a:pt x="4502960" y="0"/>
                </a:cubicBezTo>
                <a:cubicBezTo>
                  <a:pt x="4788049" y="-63364"/>
                  <a:pt x="4930015" y="14824"/>
                  <a:pt x="5222505" y="0"/>
                </a:cubicBezTo>
                <a:cubicBezTo>
                  <a:pt x="5514996" y="-14824"/>
                  <a:pt x="5539668" y="3274"/>
                  <a:pt x="5802783" y="0"/>
                </a:cubicBezTo>
                <a:cubicBezTo>
                  <a:pt x="6065898" y="-3274"/>
                  <a:pt x="6662959" y="116124"/>
                  <a:pt x="6963340" y="0"/>
                </a:cubicBezTo>
                <a:cubicBezTo>
                  <a:pt x="6998779" y="142762"/>
                  <a:pt x="6956094" y="252026"/>
                  <a:pt x="6963340" y="316595"/>
                </a:cubicBezTo>
                <a:cubicBezTo>
                  <a:pt x="6970586" y="381164"/>
                  <a:pt x="6957793" y="558865"/>
                  <a:pt x="6963340" y="646113"/>
                </a:cubicBezTo>
                <a:cubicBezTo>
                  <a:pt x="6816236" y="693491"/>
                  <a:pt x="6658622" y="629347"/>
                  <a:pt x="6383062" y="646113"/>
                </a:cubicBezTo>
                <a:cubicBezTo>
                  <a:pt x="6107502" y="662879"/>
                  <a:pt x="6119456" y="644021"/>
                  <a:pt x="5942050" y="646113"/>
                </a:cubicBezTo>
                <a:cubicBezTo>
                  <a:pt x="5764644" y="648205"/>
                  <a:pt x="5515952" y="602935"/>
                  <a:pt x="5361772" y="646113"/>
                </a:cubicBezTo>
                <a:cubicBezTo>
                  <a:pt x="5207592" y="689291"/>
                  <a:pt x="4991732" y="583786"/>
                  <a:pt x="4642227" y="646113"/>
                </a:cubicBezTo>
                <a:cubicBezTo>
                  <a:pt x="4292723" y="708440"/>
                  <a:pt x="4282689" y="644242"/>
                  <a:pt x="4061948" y="646113"/>
                </a:cubicBezTo>
                <a:cubicBezTo>
                  <a:pt x="3841207" y="647984"/>
                  <a:pt x="3790518" y="615862"/>
                  <a:pt x="3690570" y="646113"/>
                </a:cubicBezTo>
                <a:cubicBezTo>
                  <a:pt x="3590622" y="676364"/>
                  <a:pt x="3448893" y="598266"/>
                  <a:pt x="3249559" y="646113"/>
                </a:cubicBezTo>
                <a:cubicBezTo>
                  <a:pt x="3050225" y="693960"/>
                  <a:pt x="2756757" y="579581"/>
                  <a:pt x="2530014" y="646113"/>
                </a:cubicBezTo>
                <a:cubicBezTo>
                  <a:pt x="2303271" y="712645"/>
                  <a:pt x="2197602" y="595952"/>
                  <a:pt x="1949735" y="646113"/>
                </a:cubicBezTo>
                <a:cubicBezTo>
                  <a:pt x="1701868" y="696274"/>
                  <a:pt x="1716484" y="644988"/>
                  <a:pt x="1508724" y="646113"/>
                </a:cubicBezTo>
                <a:cubicBezTo>
                  <a:pt x="1300964" y="647238"/>
                  <a:pt x="1086258" y="644811"/>
                  <a:pt x="928445" y="646113"/>
                </a:cubicBezTo>
                <a:cubicBezTo>
                  <a:pt x="770632" y="647415"/>
                  <a:pt x="701316" y="617900"/>
                  <a:pt x="557067" y="646113"/>
                </a:cubicBezTo>
                <a:cubicBezTo>
                  <a:pt x="412818" y="674326"/>
                  <a:pt x="112026" y="629670"/>
                  <a:pt x="0" y="646113"/>
                </a:cubicBezTo>
                <a:cubicBezTo>
                  <a:pt x="-24403" y="541540"/>
                  <a:pt x="11062" y="436068"/>
                  <a:pt x="0" y="323057"/>
                </a:cubicBezTo>
                <a:cubicBezTo>
                  <a:pt x="-11062" y="210046"/>
                  <a:pt x="21082" y="80753"/>
                  <a:pt x="0" y="0"/>
                </a:cubicBezTo>
                <a:close/>
              </a:path>
            </a:pathLst>
          </a:custGeom>
          <a:solidFill>
            <a:schemeClr val="accent2">
              <a:lumMod val="20000"/>
              <a:lumOff val="80000"/>
            </a:schemeClr>
          </a:solidFill>
          <a:ln w="25400">
            <a:solidFill>
              <a:schemeClr val="accent2">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lvl1pPr>
              <a:spcBef>
                <a:spcPct val="20000"/>
              </a:spcBef>
              <a:buChar char="•"/>
              <a:defRPr sz="3200">
                <a:solidFill>
                  <a:schemeClr val="bg1"/>
                </a:solidFill>
                <a:latin typeface="Arial" charset="0"/>
                <a:cs typeface="Arial" charset="0"/>
              </a:defRPr>
            </a:lvl1pPr>
            <a:lvl2pPr marL="742950" indent="-285750">
              <a:spcBef>
                <a:spcPct val="20000"/>
              </a:spcBef>
              <a:buChar char="–"/>
              <a:defRPr sz="2800">
                <a:solidFill>
                  <a:schemeClr val="bg1"/>
                </a:solidFill>
                <a:latin typeface="Arial" charset="0"/>
                <a:cs typeface="Arial" charset="0"/>
              </a:defRPr>
            </a:lvl2pPr>
            <a:lvl3pPr marL="1143000" indent="-228600">
              <a:spcBef>
                <a:spcPct val="20000"/>
              </a:spcBef>
              <a:buChar char="•"/>
              <a:defRPr sz="2400">
                <a:solidFill>
                  <a:schemeClr val="bg1"/>
                </a:solidFill>
                <a:latin typeface="Arial" charset="0"/>
                <a:cs typeface="Arial" charset="0"/>
              </a:defRPr>
            </a:lvl3pPr>
            <a:lvl4pPr marL="1600200" indent="-228600">
              <a:spcBef>
                <a:spcPct val="20000"/>
              </a:spcBef>
              <a:buChar char="–"/>
              <a:defRPr sz="2000">
                <a:solidFill>
                  <a:schemeClr val="bg1"/>
                </a:solidFill>
                <a:latin typeface="Arial" charset="0"/>
                <a:cs typeface="Arial" charset="0"/>
              </a:defRPr>
            </a:lvl4pPr>
            <a:lvl5pPr marL="2057400" indent="-228600">
              <a:spcBef>
                <a:spcPct val="20000"/>
              </a:spcBef>
              <a:buChar char="»"/>
              <a:defRPr sz="2000">
                <a:solidFill>
                  <a:schemeClr val="bg1"/>
                </a:solidFill>
                <a:latin typeface="Arial" charset="0"/>
                <a:cs typeface="Arial" charset="0"/>
              </a:defRPr>
            </a:lvl5pPr>
            <a:lvl6pPr marL="2514600" indent="-228600" eaLnBrk="0" fontAlgn="base" hangingPunct="0">
              <a:spcBef>
                <a:spcPct val="20000"/>
              </a:spcBef>
              <a:spcAft>
                <a:spcPct val="0"/>
              </a:spcAft>
              <a:buChar char="»"/>
              <a:defRPr sz="2000">
                <a:solidFill>
                  <a:schemeClr val="bg1"/>
                </a:solidFill>
                <a:latin typeface="Arial" charset="0"/>
                <a:cs typeface="Arial" charset="0"/>
              </a:defRPr>
            </a:lvl6pPr>
            <a:lvl7pPr marL="2971800" indent="-228600" eaLnBrk="0" fontAlgn="base" hangingPunct="0">
              <a:spcBef>
                <a:spcPct val="20000"/>
              </a:spcBef>
              <a:spcAft>
                <a:spcPct val="0"/>
              </a:spcAft>
              <a:buChar char="»"/>
              <a:defRPr sz="2000">
                <a:solidFill>
                  <a:schemeClr val="bg1"/>
                </a:solidFill>
                <a:latin typeface="Arial" charset="0"/>
                <a:cs typeface="Arial" charset="0"/>
              </a:defRPr>
            </a:lvl7pPr>
            <a:lvl8pPr marL="3429000" indent="-228600" eaLnBrk="0" fontAlgn="base" hangingPunct="0">
              <a:spcBef>
                <a:spcPct val="20000"/>
              </a:spcBef>
              <a:spcAft>
                <a:spcPct val="0"/>
              </a:spcAft>
              <a:buChar char="»"/>
              <a:defRPr sz="2000">
                <a:solidFill>
                  <a:schemeClr val="bg1"/>
                </a:solidFill>
                <a:latin typeface="Arial" charset="0"/>
                <a:cs typeface="Arial" charset="0"/>
              </a:defRPr>
            </a:lvl8pPr>
            <a:lvl9pPr marL="3886200" indent="-228600" eaLnBrk="0" fontAlgn="base" hangingPunct="0">
              <a:spcBef>
                <a:spcPct val="20000"/>
              </a:spcBef>
              <a:spcAft>
                <a:spcPct val="0"/>
              </a:spcAft>
              <a:buChar char="»"/>
              <a:defRPr sz="2000">
                <a:solidFill>
                  <a:schemeClr val="bg1"/>
                </a:solidFill>
                <a:latin typeface="Arial" charset="0"/>
                <a:cs typeface="Arial" charset="0"/>
              </a:defRPr>
            </a:lvl9pPr>
          </a:lstStyle>
          <a:p>
            <a:pPr eaLnBrk="1" hangingPunct="1">
              <a:spcBef>
                <a:spcPct val="0"/>
              </a:spcBef>
              <a:buFontTx/>
              <a:buNone/>
              <a:defRPr/>
            </a:pPr>
            <a:r>
              <a:rPr lang="en-GB" altLang="en-US" sz="3600" dirty="0">
                <a:solidFill>
                  <a:schemeClr val="tx1"/>
                </a:solidFill>
                <a:latin typeface="+mn-lt"/>
              </a:rPr>
              <a:t>Physical and Circumstantial Changes</a:t>
            </a:r>
          </a:p>
        </p:txBody>
      </p:sp>
      <p:sp>
        <p:nvSpPr>
          <p:cNvPr id="14" name="TextBox 13">
            <a:extLst>
              <a:ext uri="{FF2B5EF4-FFF2-40B4-BE49-F238E27FC236}">
                <a16:creationId xmlns:a16="http://schemas.microsoft.com/office/drawing/2014/main" id="{97CBF47A-0C0D-4386-8758-F9E993BC6394}"/>
              </a:ext>
            </a:extLst>
          </p:cNvPr>
          <p:cNvSpPr txBox="1">
            <a:spLocks noChangeArrowheads="1"/>
          </p:cNvSpPr>
          <p:nvPr/>
        </p:nvSpPr>
        <p:spPr bwMode="auto">
          <a:xfrm>
            <a:off x="1972161" y="3076582"/>
            <a:ext cx="266800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bg1"/>
                </a:solidFill>
                <a:latin typeface="Arial" charset="0"/>
                <a:cs typeface="Arial" charset="0"/>
              </a:defRPr>
            </a:lvl1pPr>
            <a:lvl2pPr marL="742950" indent="-285750">
              <a:spcBef>
                <a:spcPct val="20000"/>
              </a:spcBef>
              <a:buChar char="–"/>
              <a:defRPr sz="2800">
                <a:solidFill>
                  <a:schemeClr val="bg1"/>
                </a:solidFill>
                <a:latin typeface="Arial" charset="0"/>
                <a:cs typeface="Arial" charset="0"/>
              </a:defRPr>
            </a:lvl2pPr>
            <a:lvl3pPr marL="1143000" indent="-228600">
              <a:spcBef>
                <a:spcPct val="20000"/>
              </a:spcBef>
              <a:buChar char="•"/>
              <a:defRPr sz="2400">
                <a:solidFill>
                  <a:schemeClr val="bg1"/>
                </a:solidFill>
                <a:latin typeface="Arial" charset="0"/>
                <a:cs typeface="Arial" charset="0"/>
              </a:defRPr>
            </a:lvl3pPr>
            <a:lvl4pPr marL="1600200" indent="-228600">
              <a:spcBef>
                <a:spcPct val="20000"/>
              </a:spcBef>
              <a:buChar char="–"/>
              <a:defRPr sz="2000">
                <a:solidFill>
                  <a:schemeClr val="bg1"/>
                </a:solidFill>
                <a:latin typeface="Arial" charset="0"/>
                <a:cs typeface="Arial" charset="0"/>
              </a:defRPr>
            </a:lvl4pPr>
            <a:lvl5pPr marL="2057400" indent="-228600">
              <a:spcBef>
                <a:spcPct val="20000"/>
              </a:spcBef>
              <a:buChar char="»"/>
              <a:defRPr sz="2000">
                <a:solidFill>
                  <a:schemeClr val="bg1"/>
                </a:solidFill>
                <a:latin typeface="Arial" charset="0"/>
                <a:cs typeface="Arial" charset="0"/>
              </a:defRPr>
            </a:lvl5pPr>
            <a:lvl6pPr marL="2514600" indent="-228600" eaLnBrk="0" fontAlgn="base" hangingPunct="0">
              <a:spcBef>
                <a:spcPct val="20000"/>
              </a:spcBef>
              <a:spcAft>
                <a:spcPct val="0"/>
              </a:spcAft>
              <a:buChar char="»"/>
              <a:defRPr sz="2000">
                <a:solidFill>
                  <a:schemeClr val="bg1"/>
                </a:solidFill>
                <a:latin typeface="Arial" charset="0"/>
                <a:cs typeface="Arial" charset="0"/>
              </a:defRPr>
            </a:lvl6pPr>
            <a:lvl7pPr marL="2971800" indent="-228600" eaLnBrk="0" fontAlgn="base" hangingPunct="0">
              <a:spcBef>
                <a:spcPct val="20000"/>
              </a:spcBef>
              <a:spcAft>
                <a:spcPct val="0"/>
              </a:spcAft>
              <a:buChar char="»"/>
              <a:defRPr sz="2000">
                <a:solidFill>
                  <a:schemeClr val="bg1"/>
                </a:solidFill>
                <a:latin typeface="Arial" charset="0"/>
                <a:cs typeface="Arial" charset="0"/>
              </a:defRPr>
            </a:lvl7pPr>
            <a:lvl8pPr marL="3429000" indent="-228600" eaLnBrk="0" fontAlgn="base" hangingPunct="0">
              <a:spcBef>
                <a:spcPct val="20000"/>
              </a:spcBef>
              <a:spcAft>
                <a:spcPct val="0"/>
              </a:spcAft>
              <a:buChar char="»"/>
              <a:defRPr sz="2000">
                <a:solidFill>
                  <a:schemeClr val="bg1"/>
                </a:solidFill>
                <a:latin typeface="Arial" charset="0"/>
                <a:cs typeface="Arial" charset="0"/>
              </a:defRPr>
            </a:lvl8pPr>
            <a:lvl9pPr marL="3886200" indent="-228600" eaLnBrk="0" fontAlgn="base" hangingPunct="0">
              <a:spcBef>
                <a:spcPct val="20000"/>
              </a:spcBef>
              <a:spcAft>
                <a:spcPct val="0"/>
              </a:spcAft>
              <a:buChar char="»"/>
              <a:defRPr sz="2000">
                <a:solidFill>
                  <a:schemeClr val="bg1"/>
                </a:solidFill>
                <a:latin typeface="Arial" charset="0"/>
                <a:cs typeface="Arial" charset="0"/>
              </a:defRPr>
            </a:lvl9pPr>
          </a:lstStyle>
          <a:p>
            <a:pPr algn="ctr">
              <a:spcBef>
                <a:spcPct val="0"/>
              </a:spcBef>
              <a:buFontTx/>
              <a:buNone/>
              <a:defRPr/>
            </a:pPr>
            <a:r>
              <a:rPr lang="en-GB" altLang="en-US" sz="2400" dirty="0">
                <a:solidFill>
                  <a:schemeClr val="accent6">
                    <a:lumMod val="75000"/>
                  </a:schemeClr>
                </a:solidFill>
                <a:latin typeface="+mn-lt"/>
              </a:rPr>
              <a:t>Crying, Withdrawn, Angry, Depressed  </a:t>
            </a:r>
          </a:p>
        </p:txBody>
      </p:sp>
      <p:sp>
        <p:nvSpPr>
          <p:cNvPr id="15" name="TextBox 14">
            <a:extLst>
              <a:ext uri="{FF2B5EF4-FFF2-40B4-BE49-F238E27FC236}">
                <a16:creationId xmlns:a16="http://schemas.microsoft.com/office/drawing/2014/main" id="{8AC881C2-AB65-41FF-9596-C895A95A7F5D}"/>
              </a:ext>
            </a:extLst>
          </p:cNvPr>
          <p:cNvSpPr txBox="1">
            <a:spLocks noChangeArrowheads="1"/>
          </p:cNvSpPr>
          <p:nvPr/>
        </p:nvSpPr>
        <p:spPr bwMode="auto">
          <a:xfrm>
            <a:off x="6373657" y="3004090"/>
            <a:ext cx="42630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bg1"/>
                </a:solidFill>
                <a:latin typeface="Arial" charset="0"/>
                <a:cs typeface="Arial" charset="0"/>
              </a:defRPr>
            </a:lvl1pPr>
            <a:lvl2pPr marL="742950" indent="-285750">
              <a:spcBef>
                <a:spcPct val="20000"/>
              </a:spcBef>
              <a:buChar char="–"/>
              <a:defRPr sz="2800">
                <a:solidFill>
                  <a:schemeClr val="bg1"/>
                </a:solidFill>
                <a:latin typeface="Arial" charset="0"/>
                <a:cs typeface="Arial" charset="0"/>
              </a:defRPr>
            </a:lvl2pPr>
            <a:lvl3pPr marL="1143000" indent="-228600">
              <a:spcBef>
                <a:spcPct val="20000"/>
              </a:spcBef>
              <a:buChar char="•"/>
              <a:defRPr sz="2400">
                <a:solidFill>
                  <a:schemeClr val="bg1"/>
                </a:solidFill>
                <a:latin typeface="Arial" charset="0"/>
                <a:cs typeface="Arial" charset="0"/>
              </a:defRPr>
            </a:lvl3pPr>
            <a:lvl4pPr marL="1600200" indent="-228600">
              <a:spcBef>
                <a:spcPct val="20000"/>
              </a:spcBef>
              <a:buChar char="–"/>
              <a:defRPr sz="2000">
                <a:solidFill>
                  <a:schemeClr val="bg1"/>
                </a:solidFill>
                <a:latin typeface="Arial" charset="0"/>
                <a:cs typeface="Arial" charset="0"/>
              </a:defRPr>
            </a:lvl4pPr>
            <a:lvl5pPr marL="2057400" indent="-228600">
              <a:spcBef>
                <a:spcPct val="20000"/>
              </a:spcBef>
              <a:buChar char="»"/>
              <a:defRPr sz="2000">
                <a:solidFill>
                  <a:schemeClr val="bg1"/>
                </a:solidFill>
                <a:latin typeface="Arial" charset="0"/>
                <a:cs typeface="Arial" charset="0"/>
              </a:defRPr>
            </a:lvl5pPr>
            <a:lvl6pPr marL="2514600" indent="-228600" eaLnBrk="0" fontAlgn="base" hangingPunct="0">
              <a:spcBef>
                <a:spcPct val="20000"/>
              </a:spcBef>
              <a:spcAft>
                <a:spcPct val="0"/>
              </a:spcAft>
              <a:buChar char="»"/>
              <a:defRPr sz="2000">
                <a:solidFill>
                  <a:schemeClr val="bg1"/>
                </a:solidFill>
                <a:latin typeface="Arial" charset="0"/>
                <a:cs typeface="Arial" charset="0"/>
              </a:defRPr>
            </a:lvl6pPr>
            <a:lvl7pPr marL="2971800" indent="-228600" eaLnBrk="0" fontAlgn="base" hangingPunct="0">
              <a:spcBef>
                <a:spcPct val="20000"/>
              </a:spcBef>
              <a:spcAft>
                <a:spcPct val="0"/>
              </a:spcAft>
              <a:buChar char="»"/>
              <a:defRPr sz="2000">
                <a:solidFill>
                  <a:schemeClr val="bg1"/>
                </a:solidFill>
                <a:latin typeface="Arial" charset="0"/>
                <a:cs typeface="Arial" charset="0"/>
              </a:defRPr>
            </a:lvl7pPr>
            <a:lvl8pPr marL="3429000" indent="-228600" eaLnBrk="0" fontAlgn="base" hangingPunct="0">
              <a:spcBef>
                <a:spcPct val="20000"/>
              </a:spcBef>
              <a:spcAft>
                <a:spcPct val="0"/>
              </a:spcAft>
              <a:buChar char="»"/>
              <a:defRPr sz="2000">
                <a:solidFill>
                  <a:schemeClr val="bg1"/>
                </a:solidFill>
                <a:latin typeface="Arial" charset="0"/>
                <a:cs typeface="Arial" charset="0"/>
              </a:defRPr>
            </a:lvl8pPr>
            <a:lvl9pPr marL="3886200" indent="-228600" eaLnBrk="0" fontAlgn="base" hangingPunct="0">
              <a:spcBef>
                <a:spcPct val="20000"/>
              </a:spcBef>
              <a:spcAft>
                <a:spcPct val="0"/>
              </a:spcAft>
              <a:buChar char="»"/>
              <a:defRPr sz="2000">
                <a:solidFill>
                  <a:schemeClr val="bg1"/>
                </a:solidFill>
                <a:latin typeface="Arial" charset="0"/>
                <a:cs typeface="Arial" charset="0"/>
              </a:defRPr>
            </a:lvl9pPr>
          </a:lstStyle>
          <a:p>
            <a:pPr algn="ctr">
              <a:spcBef>
                <a:spcPct val="0"/>
              </a:spcBef>
              <a:buFontTx/>
              <a:buNone/>
              <a:defRPr/>
            </a:pPr>
            <a:r>
              <a:rPr lang="en-GB" altLang="en-US" sz="2400" dirty="0">
                <a:solidFill>
                  <a:schemeClr val="accent5">
                    <a:lumMod val="75000"/>
                  </a:schemeClr>
                </a:solidFill>
                <a:latin typeface="+mn-lt"/>
              </a:rPr>
              <a:t>Scripted speech, Argumentative, Inappropriate Language</a:t>
            </a:r>
          </a:p>
        </p:txBody>
      </p:sp>
      <p:sp>
        <p:nvSpPr>
          <p:cNvPr id="16" name="TextBox 15">
            <a:extLst>
              <a:ext uri="{FF2B5EF4-FFF2-40B4-BE49-F238E27FC236}">
                <a16:creationId xmlns:a16="http://schemas.microsoft.com/office/drawing/2014/main" id="{8FA95169-8BDA-4628-9FA9-024BE39BAE11}"/>
              </a:ext>
            </a:extLst>
          </p:cNvPr>
          <p:cNvSpPr txBox="1">
            <a:spLocks noChangeArrowheads="1"/>
          </p:cNvSpPr>
          <p:nvPr/>
        </p:nvSpPr>
        <p:spPr bwMode="auto">
          <a:xfrm>
            <a:off x="3011819" y="4948838"/>
            <a:ext cx="583599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bg1"/>
                </a:solidFill>
                <a:latin typeface="Arial" charset="0"/>
                <a:cs typeface="Arial" charset="0"/>
              </a:defRPr>
            </a:lvl1pPr>
            <a:lvl2pPr marL="742950" indent="-285750">
              <a:spcBef>
                <a:spcPct val="20000"/>
              </a:spcBef>
              <a:buChar char="–"/>
              <a:defRPr sz="2800">
                <a:solidFill>
                  <a:schemeClr val="bg1"/>
                </a:solidFill>
                <a:latin typeface="Arial" charset="0"/>
                <a:cs typeface="Arial" charset="0"/>
              </a:defRPr>
            </a:lvl2pPr>
            <a:lvl3pPr marL="1143000" indent="-228600">
              <a:spcBef>
                <a:spcPct val="20000"/>
              </a:spcBef>
              <a:buChar char="•"/>
              <a:defRPr sz="2400">
                <a:solidFill>
                  <a:schemeClr val="bg1"/>
                </a:solidFill>
                <a:latin typeface="Arial" charset="0"/>
                <a:cs typeface="Arial" charset="0"/>
              </a:defRPr>
            </a:lvl3pPr>
            <a:lvl4pPr marL="1600200" indent="-228600">
              <a:spcBef>
                <a:spcPct val="20000"/>
              </a:spcBef>
              <a:buChar char="–"/>
              <a:defRPr sz="2000">
                <a:solidFill>
                  <a:schemeClr val="bg1"/>
                </a:solidFill>
                <a:latin typeface="Arial" charset="0"/>
                <a:cs typeface="Arial" charset="0"/>
              </a:defRPr>
            </a:lvl4pPr>
            <a:lvl5pPr marL="2057400" indent="-228600">
              <a:spcBef>
                <a:spcPct val="20000"/>
              </a:spcBef>
              <a:buChar char="»"/>
              <a:defRPr sz="2000">
                <a:solidFill>
                  <a:schemeClr val="bg1"/>
                </a:solidFill>
                <a:latin typeface="Arial" charset="0"/>
                <a:cs typeface="Arial" charset="0"/>
              </a:defRPr>
            </a:lvl5pPr>
            <a:lvl6pPr marL="2514600" indent="-228600" eaLnBrk="0" fontAlgn="base" hangingPunct="0">
              <a:spcBef>
                <a:spcPct val="20000"/>
              </a:spcBef>
              <a:spcAft>
                <a:spcPct val="0"/>
              </a:spcAft>
              <a:buChar char="»"/>
              <a:defRPr sz="2000">
                <a:solidFill>
                  <a:schemeClr val="bg1"/>
                </a:solidFill>
                <a:latin typeface="Arial" charset="0"/>
                <a:cs typeface="Arial" charset="0"/>
              </a:defRPr>
            </a:lvl6pPr>
            <a:lvl7pPr marL="2971800" indent="-228600" eaLnBrk="0" fontAlgn="base" hangingPunct="0">
              <a:spcBef>
                <a:spcPct val="20000"/>
              </a:spcBef>
              <a:spcAft>
                <a:spcPct val="0"/>
              </a:spcAft>
              <a:buChar char="»"/>
              <a:defRPr sz="2000">
                <a:solidFill>
                  <a:schemeClr val="bg1"/>
                </a:solidFill>
                <a:latin typeface="Arial" charset="0"/>
                <a:cs typeface="Arial" charset="0"/>
              </a:defRPr>
            </a:lvl7pPr>
            <a:lvl8pPr marL="3429000" indent="-228600" eaLnBrk="0" fontAlgn="base" hangingPunct="0">
              <a:spcBef>
                <a:spcPct val="20000"/>
              </a:spcBef>
              <a:spcAft>
                <a:spcPct val="0"/>
              </a:spcAft>
              <a:buChar char="»"/>
              <a:defRPr sz="2000">
                <a:solidFill>
                  <a:schemeClr val="bg1"/>
                </a:solidFill>
                <a:latin typeface="Arial" charset="0"/>
                <a:cs typeface="Arial" charset="0"/>
              </a:defRPr>
            </a:lvl8pPr>
            <a:lvl9pPr marL="3886200" indent="-228600" eaLnBrk="0" fontAlgn="base" hangingPunct="0">
              <a:spcBef>
                <a:spcPct val="20000"/>
              </a:spcBef>
              <a:spcAft>
                <a:spcPct val="0"/>
              </a:spcAft>
              <a:buChar char="»"/>
              <a:defRPr sz="2000">
                <a:solidFill>
                  <a:schemeClr val="bg1"/>
                </a:solidFill>
                <a:latin typeface="Arial" charset="0"/>
                <a:cs typeface="Arial" charset="0"/>
              </a:defRPr>
            </a:lvl9pPr>
          </a:lstStyle>
          <a:p>
            <a:pPr algn="ctr">
              <a:spcBef>
                <a:spcPct val="0"/>
              </a:spcBef>
              <a:buFontTx/>
              <a:buNone/>
              <a:defRPr/>
            </a:pPr>
            <a:r>
              <a:rPr lang="en-GB" altLang="en-US" sz="2400" dirty="0">
                <a:solidFill>
                  <a:schemeClr val="accent2">
                    <a:lumMod val="75000"/>
                  </a:schemeClr>
                </a:solidFill>
                <a:latin typeface="+mn-lt"/>
              </a:rPr>
              <a:t>Change of clothing, Tattoos, New Friends,</a:t>
            </a:r>
          </a:p>
          <a:p>
            <a:pPr algn="ctr">
              <a:spcBef>
                <a:spcPct val="0"/>
              </a:spcBef>
              <a:buFontTx/>
              <a:buNone/>
              <a:defRPr/>
            </a:pPr>
            <a:r>
              <a:rPr lang="en-GB" altLang="en-US" sz="2400" dirty="0">
                <a:solidFill>
                  <a:schemeClr val="accent2">
                    <a:lumMod val="75000"/>
                  </a:schemeClr>
                </a:solidFill>
                <a:latin typeface="+mn-lt"/>
              </a:rPr>
              <a:t>Increased Internet use, Isolation, Facial Hair </a:t>
            </a:r>
          </a:p>
        </p:txBody>
      </p:sp>
      <p:sp>
        <p:nvSpPr>
          <p:cNvPr id="17" name="TextBox 16">
            <a:extLst>
              <a:ext uri="{FF2B5EF4-FFF2-40B4-BE49-F238E27FC236}">
                <a16:creationId xmlns:a16="http://schemas.microsoft.com/office/drawing/2014/main" id="{B20134FF-0960-483F-A2CF-F4B0D18964B7}"/>
              </a:ext>
            </a:extLst>
          </p:cNvPr>
          <p:cNvSpPr txBox="1"/>
          <p:nvPr/>
        </p:nvSpPr>
        <p:spPr>
          <a:xfrm>
            <a:off x="2073289" y="591660"/>
            <a:ext cx="8045422" cy="1200329"/>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altLang="en-US" sz="3600" b="1" dirty="0">
                <a:solidFill>
                  <a:schemeClr val="bg1"/>
                </a:solidFill>
              </a:rPr>
              <a:t>Identifying Vulnerabilities which give Cause for Concern</a:t>
            </a:r>
            <a:r>
              <a:rPr lang="en-GB" sz="3600" b="1" dirty="0">
                <a:solidFill>
                  <a:schemeClr val="bg1"/>
                </a:solidFill>
              </a:rPr>
              <a:t> </a:t>
            </a:r>
          </a:p>
        </p:txBody>
      </p:sp>
    </p:spTree>
    <p:extLst>
      <p:ext uri="{BB962C8B-B14F-4D97-AF65-F5344CB8AC3E}">
        <p14:creationId xmlns:p14="http://schemas.microsoft.com/office/powerpoint/2010/main" val="157427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p:bldP spid="15" grpId="0"/>
      <p:bldP spid="1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descr="Diagram&#10;&#10;Description automatically generated with low confidence">
            <a:extLst>
              <a:ext uri="{FF2B5EF4-FFF2-40B4-BE49-F238E27FC236}">
                <a16:creationId xmlns:a16="http://schemas.microsoft.com/office/drawing/2014/main" id="{5AAB5458-DAB1-46AE-B993-B69997D2C3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1210" y="1053872"/>
            <a:ext cx="9078592" cy="4991797"/>
          </a:xfrm>
          <a:prstGeom prst="rect">
            <a:avLst/>
          </a:prstGeom>
        </p:spPr>
      </p:pic>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TextBox 13">
            <a:extLst>
              <a:ext uri="{FF2B5EF4-FFF2-40B4-BE49-F238E27FC236}">
                <a16:creationId xmlns:a16="http://schemas.microsoft.com/office/drawing/2014/main" id="{ED1E9387-DBB4-4F36-B752-0DAF96C5B81F}"/>
              </a:ext>
            </a:extLst>
          </p:cNvPr>
          <p:cNvSpPr txBox="1"/>
          <p:nvPr/>
        </p:nvSpPr>
        <p:spPr>
          <a:xfrm>
            <a:off x="2073289" y="281106"/>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altLang="en-US" sz="3600" b="1" dirty="0">
                <a:solidFill>
                  <a:schemeClr val="bg1"/>
                </a:solidFill>
              </a:rPr>
              <a:t>Other Triggers……</a:t>
            </a:r>
            <a:endParaRPr lang="en-GB" sz="3600" b="1" dirty="0">
              <a:solidFill>
                <a:schemeClr val="bg1"/>
              </a:solidFill>
            </a:endParaRPr>
          </a:p>
        </p:txBody>
      </p:sp>
    </p:spTree>
    <p:extLst>
      <p:ext uri="{BB962C8B-B14F-4D97-AF65-F5344CB8AC3E}">
        <p14:creationId xmlns:p14="http://schemas.microsoft.com/office/powerpoint/2010/main" val="3873835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Rectangle 10">
            <a:extLst>
              <a:ext uri="{FF2B5EF4-FFF2-40B4-BE49-F238E27FC236}">
                <a16:creationId xmlns:a16="http://schemas.microsoft.com/office/drawing/2014/main" id="{30BD518F-5FAE-422A-A847-D5B4B9ADD5EF}"/>
              </a:ext>
            </a:extLst>
          </p:cNvPr>
          <p:cNvSpPr>
            <a:spLocks noChangeArrowheads="1"/>
          </p:cNvSpPr>
          <p:nvPr/>
        </p:nvSpPr>
        <p:spPr bwMode="auto">
          <a:xfrm>
            <a:off x="1125855" y="1741093"/>
            <a:ext cx="8594725" cy="4302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eaLnBrk="1" hangingPunct="1">
              <a:lnSpc>
                <a:spcPct val="80000"/>
              </a:lnSpc>
              <a:spcBef>
                <a:spcPct val="0"/>
              </a:spcBef>
            </a:pPr>
            <a:r>
              <a:rPr lang="en-GB" altLang="en-US" sz="2400" dirty="0">
                <a:solidFill>
                  <a:schemeClr val="tx1"/>
                </a:solidFill>
              </a:rPr>
              <a:t>Referral made by Police Schools Officer</a:t>
            </a:r>
          </a:p>
          <a:p>
            <a:pPr eaLnBrk="1" hangingPunct="1">
              <a:lnSpc>
                <a:spcPct val="80000"/>
              </a:lnSpc>
              <a:spcBef>
                <a:spcPct val="0"/>
              </a:spcBef>
            </a:pPr>
            <a:endParaRPr lang="en-GB" altLang="en-US" sz="2400" dirty="0">
              <a:solidFill>
                <a:schemeClr val="tx1"/>
              </a:solidFill>
            </a:endParaRPr>
          </a:p>
          <a:p>
            <a:pPr eaLnBrk="1" hangingPunct="1">
              <a:lnSpc>
                <a:spcPct val="80000"/>
              </a:lnSpc>
              <a:spcBef>
                <a:spcPct val="0"/>
              </a:spcBef>
            </a:pPr>
            <a:r>
              <a:rPr lang="en-GB" altLang="en-US" sz="2400" dirty="0">
                <a:solidFill>
                  <a:schemeClr val="tx1"/>
                </a:solidFill>
              </a:rPr>
              <a:t>15 year old school boy made comments about how easy                it was to make a bomb</a:t>
            </a:r>
          </a:p>
          <a:p>
            <a:pPr eaLnBrk="1" hangingPunct="1">
              <a:lnSpc>
                <a:spcPct val="80000"/>
              </a:lnSpc>
              <a:spcBef>
                <a:spcPct val="0"/>
              </a:spcBef>
            </a:pPr>
            <a:endParaRPr lang="en-GB" altLang="en-US" sz="2400" dirty="0">
              <a:solidFill>
                <a:schemeClr val="tx1"/>
              </a:solidFill>
            </a:endParaRPr>
          </a:p>
          <a:p>
            <a:pPr eaLnBrk="1" hangingPunct="1">
              <a:lnSpc>
                <a:spcPct val="80000"/>
              </a:lnSpc>
              <a:spcBef>
                <a:spcPct val="0"/>
              </a:spcBef>
            </a:pPr>
            <a:r>
              <a:rPr lang="en-GB" altLang="en-US" sz="2400" dirty="0">
                <a:solidFill>
                  <a:schemeClr val="tx1"/>
                </a:solidFill>
              </a:rPr>
              <a:t>Collaboration with partner agencies (Channel)</a:t>
            </a:r>
          </a:p>
          <a:p>
            <a:pPr eaLnBrk="1" hangingPunct="1">
              <a:lnSpc>
                <a:spcPct val="80000"/>
              </a:lnSpc>
              <a:spcBef>
                <a:spcPct val="0"/>
              </a:spcBef>
            </a:pPr>
            <a:endParaRPr lang="en-GB" altLang="en-US" sz="2400" dirty="0">
              <a:solidFill>
                <a:schemeClr val="tx1"/>
              </a:solidFill>
            </a:endParaRPr>
          </a:p>
          <a:p>
            <a:pPr eaLnBrk="1" hangingPunct="1">
              <a:lnSpc>
                <a:spcPct val="80000"/>
              </a:lnSpc>
              <a:spcBef>
                <a:spcPct val="0"/>
              </a:spcBef>
            </a:pPr>
            <a:r>
              <a:rPr lang="en-GB" altLang="en-US" sz="2400" dirty="0">
                <a:solidFill>
                  <a:schemeClr val="tx1"/>
                </a:solidFill>
              </a:rPr>
              <a:t>3 sessions with an Intervention Provider </a:t>
            </a:r>
          </a:p>
          <a:p>
            <a:pPr eaLnBrk="1" hangingPunct="1">
              <a:lnSpc>
                <a:spcPct val="80000"/>
              </a:lnSpc>
              <a:spcBef>
                <a:spcPct val="0"/>
              </a:spcBef>
            </a:pPr>
            <a:endParaRPr lang="en-GB" altLang="en-US" sz="2400" dirty="0">
              <a:solidFill>
                <a:schemeClr val="tx1"/>
              </a:solidFill>
            </a:endParaRPr>
          </a:p>
          <a:p>
            <a:pPr eaLnBrk="1" hangingPunct="1">
              <a:lnSpc>
                <a:spcPct val="80000"/>
              </a:lnSpc>
              <a:spcBef>
                <a:spcPct val="0"/>
              </a:spcBef>
            </a:pPr>
            <a:r>
              <a:rPr lang="en-GB" altLang="en-US" sz="2400" dirty="0">
                <a:solidFill>
                  <a:schemeClr val="tx1"/>
                </a:solidFill>
              </a:rPr>
              <a:t>Male regretted the comments he made admitting he was trying to impress friends</a:t>
            </a:r>
          </a:p>
          <a:p>
            <a:pPr eaLnBrk="1" hangingPunct="1">
              <a:lnSpc>
                <a:spcPct val="80000"/>
              </a:lnSpc>
              <a:spcBef>
                <a:spcPct val="0"/>
              </a:spcBef>
            </a:pPr>
            <a:endParaRPr lang="en-GB" altLang="en-US" sz="2400" dirty="0">
              <a:solidFill>
                <a:schemeClr val="tx1"/>
              </a:solidFill>
            </a:endParaRPr>
          </a:p>
          <a:p>
            <a:pPr eaLnBrk="1" hangingPunct="1">
              <a:lnSpc>
                <a:spcPct val="80000"/>
              </a:lnSpc>
              <a:spcBef>
                <a:spcPct val="0"/>
              </a:spcBef>
            </a:pPr>
            <a:r>
              <a:rPr lang="en-GB" altLang="en-US" sz="2400" dirty="0">
                <a:solidFill>
                  <a:schemeClr val="tx1"/>
                </a:solidFill>
              </a:rPr>
              <a:t>Subject signposted to school who will continue to monitor</a:t>
            </a:r>
          </a:p>
          <a:p>
            <a:pPr eaLnBrk="1" hangingPunct="1">
              <a:spcBef>
                <a:spcPct val="0"/>
              </a:spcBef>
            </a:pPr>
            <a:endParaRPr lang="en-GB" altLang="en-US" sz="2400" dirty="0">
              <a:solidFill>
                <a:srgbClr val="2D2D8A"/>
              </a:solidFill>
            </a:endParaRPr>
          </a:p>
        </p:txBody>
      </p:sp>
      <p:sp>
        <p:nvSpPr>
          <p:cNvPr id="12" name="AutoShape 5" descr="Image result for mental health">
            <a:extLst>
              <a:ext uri="{FF2B5EF4-FFF2-40B4-BE49-F238E27FC236}">
                <a16:creationId xmlns:a16="http://schemas.microsoft.com/office/drawing/2014/main" id="{B364BDBF-79FB-4B74-808F-32AAAC156E83}"/>
              </a:ext>
            </a:extLst>
          </p:cNvPr>
          <p:cNvSpPr>
            <a:spLocks noChangeAspect="1" noChangeArrowheads="1"/>
          </p:cNvSpPr>
          <p:nvPr/>
        </p:nvSpPr>
        <p:spPr bwMode="auto">
          <a:xfrm>
            <a:off x="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US" altLang="en-US" sz="1800">
              <a:solidFill>
                <a:schemeClr val="tx1"/>
              </a:solidFill>
              <a:latin typeface="Arial" panose="020B0604020202020204" pitchFamily="34" charset="0"/>
            </a:endParaRPr>
          </a:p>
        </p:txBody>
      </p:sp>
      <p:sp>
        <p:nvSpPr>
          <p:cNvPr id="13" name="AutoShape 7" descr="Image result for mental health">
            <a:extLst>
              <a:ext uri="{FF2B5EF4-FFF2-40B4-BE49-F238E27FC236}">
                <a16:creationId xmlns:a16="http://schemas.microsoft.com/office/drawing/2014/main" id="{A521C5B2-A004-4A63-BEE5-1541A4AB2C3C}"/>
              </a:ext>
            </a:extLst>
          </p:cNvPr>
          <p:cNvSpPr>
            <a:spLocks noChangeAspect="1" noChangeArrowheads="1"/>
          </p:cNvSpPr>
          <p:nvPr/>
        </p:nvSpPr>
        <p:spPr bwMode="auto">
          <a:xfrm>
            <a:off x="152400"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US" altLang="en-US" sz="1800">
              <a:solidFill>
                <a:schemeClr val="tx1"/>
              </a:solidFill>
              <a:latin typeface="Arial" panose="020B0604020202020204" pitchFamily="34" charset="0"/>
            </a:endParaRPr>
          </a:p>
        </p:txBody>
      </p:sp>
      <p:sp>
        <p:nvSpPr>
          <p:cNvPr id="16" name="TextBox 15">
            <a:extLst>
              <a:ext uri="{FF2B5EF4-FFF2-40B4-BE49-F238E27FC236}">
                <a16:creationId xmlns:a16="http://schemas.microsoft.com/office/drawing/2014/main" id="{E930CF4D-1A4B-4FEA-AD22-7F8FC740D9F8}"/>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Real Example </a:t>
            </a:r>
          </a:p>
        </p:txBody>
      </p:sp>
      <p:pic>
        <p:nvPicPr>
          <p:cNvPr id="14" name="Picture 9" descr="Image result for what caused this horrible transformation in 14 months terrorism">
            <a:hlinkClick r:id="rId7"/>
            <a:extLst>
              <a:ext uri="{FF2B5EF4-FFF2-40B4-BE49-F238E27FC236}">
                <a16:creationId xmlns:a16="http://schemas.microsoft.com/office/drawing/2014/main" id="{670EAF0A-A914-41C1-BE7D-4E94DE8EA0D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1606890">
            <a:off x="8856301" y="766657"/>
            <a:ext cx="2841695" cy="2186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4459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Rectangle 10">
            <a:extLst>
              <a:ext uri="{FF2B5EF4-FFF2-40B4-BE49-F238E27FC236}">
                <a16:creationId xmlns:a16="http://schemas.microsoft.com/office/drawing/2014/main" id="{30BD518F-5FAE-422A-A847-D5B4B9ADD5EF}"/>
              </a:ext>
            </a:extLst>
          </p:cNvPr>
          <p:cNvSpPr>
            <a:spLocks noChangeArrowheads="1"/>
          </p:cNvSpPr>
          <p:nvPr/>
        </p:nvSpPr>
        <p:spPr bwMode="auto">
          <a:xfrm>
            <a:off x="1072190" y="2029111"/>
            <a:ext cx="8594725" cy="3120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lnSpc>
                <a:spcPct val="80000"/>
              </a:lnSpc>
              <a:spcBef>
                <a:spcPct val="0"/>
              </a:spcBef>
            </a:pPr>
            <a:r>
              <a:rPr lang="en-GB" altLang="en-US" sz="2400" dirty="0">
                <a:solidFill>
                  <a:schemeClr val="tx1"/>
                </a:solidFill>
              </a:rPr>
              <a:t>Referred in by Neighbourhood Policing</a:t>
            </a:r>
          </a:p>
          <a:p>
            <a:pPr>
              <a:lnSpc>
                <a:spcPct val="80000"/>
              </a:lnSpc>
              <a:spcBef>
                <a:spcPct val="0"/>
              </a:spcBef>
            </a:pPr>
            <a:endParaRPr lang="en-GB" altLang="en-US" sz="2400" dirty="0">
              <a:solidFill>
                <a:schemeClr val="tx1"/>
              </a:solidFill>
            </a:endParaRPr>
          </a:p>
          <a:p>
            <a:pPr>
              <a:lnSpc>
                <a:spcPct val="80000"/>
              </a:lnSpc>
              <a:spcBef>
                <a:spcPct val="0"/>
              </a:spcBef>
            </a:pPr>
            <a:r>
              <a:rPr lang="en-GB" altLang="en-US" sz="2400" dirty="0">
                <a:solidFill>
                  <a:schemeClr val="tx1"/>
                </a:solidFill>
              </a:rPr>
              <a:t>Adult male with severe learning disability, living independently but thought of as extremely ‘suggestible’</a:t>
            </a:r>
          </a:p>
          <a:p>
            <a:pPr>
              <a:lnSpc>
                <a:spcPct val="80000"/>
              </a:lnSpc>
              <a:spcBef>
                <a:spcPct val="0"/>
              </a:spcBef>
            </a:pPr>
            <a:endParaRPr lang="en-GB" altLang="en-US" sz="2400" dirty="0">
              <a:solidFill>
                <a:schemeClr val="tx1"/>
              </a:solidFill>
            </a:endParaRPr>
          </a:p>
          <a:p>
            <a:pPr>
              <a:lnSpc>
                <a:spcPct val="80000"/>
              </a:lnSpc>
              <a:spcBef>
                <a:spcPct val="0"/>
              </a:spcBef>
            </a:pPr>
            <a:r>
              <a:rPr lang="en-GB" altLang="en-US" sz="2400" dirty="0">
                <a:solidFill>
                  <a:schemeClr val="tx1"/>
                </a:solidFill>
              </a:rPr>
              <a:t>Acting as a Flag bearer for a prominent right wing protest group</a:t>
            </a:r>
          </a:p>
          <a:p>
            <a:pPr>
              <a:lnSpc>
                <a:spcPct val="80000"/>
              </a:lnSpc>
              <a:spcBef>
                <a:spcPct val="0"/>
              </a:spcBef>
            </a:pPr>
            <a:endParaRPr lang="en-GB" altLang="en-US" sz="2400" dirty="0">
              <a:solidFill>
                <a:schemeClr val="tx1"/>
              </a:solidFill>
            </a:endParaRPr>
          </a:p>
          <a:p>
            <a:pPr>
              <a:lnSpc>
                <a:spcPct val="80000"/>
              </a:lnSpc>
              <a:spcBef>
                <a:spcPct val="0"/>
              </a:spcBef>
            </a:pPr>
            <a:r>
              <a:rPr lang="en-GB" altLang="en-US" sz="2400" dirty="0">
                <a:solidFill>
                  <a:schemeClr val="tx1"/>
                </a:solidFill>
              </a:rPr>
              <a:t>This male’s vulnerability is further heightened by the fact that the group are using him as he is of Black African ethnicity</a:t>
            </a:r>
          </a:p>
          <a:p>
            <a:pPr eaLnBrk="1" hangingPunct="1">
              <a:spcBef>
                <a:spcPct val="0"/>
              </a:spcBef>
            </a:pPr>
            <a:endParaRPr lang="en-GB" altLang="en-US" sz="2400" dirty="0">
              <a:solidFill>
                <a:srgbClr val="2D2D8A"/>
              </a:solidFill>
            </a:endParaRPr>
          </a:p>
        </p:txBody>
      </p:sp>
      <p:sp>
        <p:nvSpPr>
          <p:cNvPr id="12" name="AutoShape 5" descr="Image result for mental health">
            <a:extLst>
              <a:ext uri="{FF2B5EF4-FFF2-40B4-BE49-F238E27FC236}">
                <a16:creationId xmlns:a16="http://schemas.microsoft.com/office/drawing/2014/main" id="{B364BDBF-79FB-4B74-808F-32AAAC156E83}"/>
              </a:ext>
            </a:extLst>
          </p:cNvPr>
          <p:cNvSpPr>
            <a:spLocks noChangeAspect="1" noChangeArrowheads="1"/>
          </p:cNvSpPr>
          <p:nvPr/>
        </p:nvSpPr>
        <p:spPr bwMode="auto">
          <a:xfrm>
            <a:off x="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US" altLang="en-US" sz="1800">
              <a:solidFill>
                <a:schemeClr val="tx1"/>
              </a:solidFill>
              <a:latin typeface="Arial" panose="020B0604020202020204" pitchFamily="34" charset="0"/>
            </a:endParaRPr>
          </a:p>
        </p:txBody>
      </p:sp>
      <p:sp>
        <p:nvSpPr>
          <p:cNvPr id="13" name="AutoShape 7" descr="Image result for mental health">
            <a:extLst>
              <a:ext uri="{FF2B5EF4-FFF2-40B4-BE49-F238E27FC236}">
                <a16:creationId xmlns:a16="http://schemas.microsoft.com/office/drawing/2014/main" id="{A521C5B2-A004-4A63-BEE5-1541A4AB2C3C}"/>
              </a:ext>
            </a:extLst>
          </p:cNvPr>
          <p:cNvSpPr>
            <a:spLocks noChangeAspect="1" noChangeArrowheads="1"/>
          </p:cNvSpPr>
          <p:nvPr/>
        </p:nvSpPr>
        <p:spPr bwMode="auto">
          <a:xfrm>
            <a:off x="152400"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endParaRPr lang="en-US" altLang="en-US" sz="1800">
              <a:solidFill>
                <a:schemeClr val="tx1"/>
              </a:solidFill>
              <a:latin typeface="Arial" panose="020B0604020202020204" pitchFamily="34" charset="0"/>
            </a:endParaRPr>
          </a:p>
        </p:txBody>
      </p:sp>
      <p:sp>
        <p:nvSpPr>
          <p:cNvPr id="16" name="TextBox 15">
            <a:extLst>
              <a:ext uri="{FF2B5EF4-FFF2-40B4-BE49-F238E27FC236}">
                <a16:creationId xmlns:a16="http://schemas.microsoft.com/office/drawing/2014/main" id="{E930CF4D-1A4B-4FEA-AD22-7F8FC740D9F8}"/>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Real Example </a:t>
            </a:r>
          </a:p>
        </p:txBody>
      </p:sp>
      <p:pic>
        <p:nvPicPr>
          <p:cNvPr id="15" name="Picture 2">
            <a:extLst>
              <a:ext uri="{FF2B5EF4-FFF2-40B4-BE49-F238E27FC236}">
                <a16:creationId xmlns:a16="http://schemas.microsoft.com/office/drawing/2014/main" id="{AC52F219-3ACD-4225-AD02-E6853200C9F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646684">
            <a:off x="8431159" y="731619"/>
            <a:ext cx="3403651" cy="2042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3764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1" name="Picture 10">
            <a:extLst>
              <a:ext uri="{FF2B5EF4-FFF2-40B4-BE49-F238E27FC236}">
                <a16:creationId xmlns:a16="http://schemas.microsoft.com/office/drawing/2014/main" id="{5BA8C99E-A836-4117-8904-9B6C4C3BA7AE}"/>
              </a:ext>
            </a:extLst>
          </p:cNvPr>
          <p:cNvPicPr>
            <a:picLocks noChangeAspect="1"/>
          </p:cNvPicPr>
          <p:nvPr/>
        </p:nvPicPr>
        <p:blipFill>
          <a:blip r:embed="rId7">
            <a:extLst>
              <a:ext uri="{28A0092B-C50C-407E-A947-70E740481C1C}">
                <a14:useLocalDpi xmlns:a14="http://schemas.microsoft.com/office/drawing/2010/main" val="0"/>
              </a:ext>
            </a:extLst>
          </a:blip>
          <a:srcRect l="25723" t="16798" r="14426" b="15163"/>
          <a:stretch>
            <a:fillRect/>
          </a:stretch>
        </p:blipFill>
        <p:spPr bwMode="auto">
          <a:xfrm>
            <a:off x="2518727" y="311333"/>
            <a:ext cx="8280400" cy="542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6647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C34F0431-31C9-4385-9FD7-563B5CB3AACB}"/>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History of CT Legislation </a:t>
            </a:r>
          </a:p>
        </p:txBody>
      </p:sp>
      <p:pic>
        <p:nvPicPr>
          <p:cNvPr id="12" name="Content Placeholder 2">
            <a:extLst>
              <a:ext uri="{FF2B5EF4-FFF2-40B4-BE49-F238E27FC236}">
                <a16:creationId xmlns:a16="http://schemas.microsoft.com/office/drawing/2014/main" id="{20C4E22A-76E0-4592-8EDD-4829598F4827}"/>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a:stretch>
            <a:fillRect/>
          </a:stretch>
        </p:blipFill>
        <p:spPr>
          <a:xfrm>
            <a:off x="1191463" y="1507873"/>
            <a:ext cx="2730383" cy="1858654"/>
          </a:xfrm>
        </p:spPr>
      </p:pic>
      <p:pic>
        <p:nvPicPr>
          <p:cNvPr id="13" name="Content Placeholder 2">
            <a:extLst>
              <a:ext uri="{FF2B5EF4-FFF2-40B4-BE49-F238E27FC236}">
                <a16:creationId xmlns:a16="http://schemas.microsoft.com/office/drawing/2014/main" id="{0880B08C-31CD-4255-B6A8-2D62B9B831D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191464" y="3617402"/>
            <a:ext cx="2730383" cy="2048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descr="C:\Users\561\Desktop\harrods-bombing2.jpg">
            <a:extLst>
              <a:ext uri="{FF2B5EF4-FFF2-40B4-BE49-F238E27FC236}">
                <a16:creationId xmlns:a16="http://schemas.microsoft.com/office/drawing/2014/main" id="{B7F2E588-0573-4975-BA28-11806873BF5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99036" y="1920479"/>
            <a:ext cx="2109787" cy="348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3" descr="C:\Users\561\Desktop\hyde park.png">
            <a:extLst>
              <a:ext uri="{FF2B5EF4-FFF2-40B4-BE49-F238E27FC236}">
                <a16:creationId xmlns:a16="http://schemas.microsoft.com/office/drawing/2014/main" id="{47C46501-76A1-4A92-871D-C6587627874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34303" y="3964823"/>
            <a:ext cx="2428875" cy="1966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4" descr="C:\Users\561\Desktop\brighton.jpg">
            <a:extLst>
              <a:ext uri="{FF2B5EF4-FFF2-40B4-BE49-F238E27FC236}">
                <a16:creationId xmlns:a16="http://schemas.microsoft.com/office/drawing/2014/main" id="{5B550D52-4D28-49E5-A876-E4264287663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023410" y="1447861"/>
            <a:ext cx="1703387" cy="241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5" descr="C:\Users\561\Desktop\mountbatten.jpg">
            <a:extLst>
              <a:ext uri="{FF2B5EF4-FFF2-40B4-BE49-F238E27FC236}">
                <a16:creationId xmlns:a16="http://schemas.microsoft.com/office/drawing/2014/main" id="{3BA93B83-7957-4A69-9CB5-6B6F7DE7F25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083489" y="1408513"/>
            <a:ext cx="1365250" cy="225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7610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TextBox 11">
            <a:extLst>
              <a:ext uri="{FF2B5EF4-FFF2-40B4-BE49-F238E27FC236}">
                <a16:creationId xmlns:a16="http://schemas.microsoft.com/office/drawing/2014/main" id="{350B4050-1A19-40DE-8677-F6F0F0897F3F}"/>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Current Legislation </a:t>
            </a:r>
          </a:p>
        </p:txBody>
      </p:sp>
      <p:sp>
        <p:nvSpPr>
          <p:cNvPr id="13" name="Content Placeholder 2">
            <a:extLst>
              <a:ext uri="{FF2B5EF4-FFF2-40B4-BE49-F238E27FC236}">
                <a16:creationId xmlns:a16="http://schemas.microsoft.com/office/drawing/2014/main" id="{AB4817E8-793E-489F-A37D-8E0AB83EA91D}"/>
              </a:ext>
            </a:extLst>
          </p:cNvPr>
          <p:cNvSpPr>
            <a:spLocks noGrp="1"/>
          </p:cNvSpPr>
          <p:nvPr>
            <p:ph idx="1"/>
          </p:nvPr>
        </p:nvSpPr>
        <p:spPr>
          <a:xfrm>
            <a:off x="1760208" y="1554661"/>
            <a:ext cx="8671584" cy="4198439"/>
          </a:xfrm>
        </p:spPr>
        <p:txBody>
          <a:bodyPr>
            <a:normAutofit/>
          </a:bodyPr>
          <a:lstStyle/>
          <a:p>
            <a:pPr marL="0" indent="0" algn="ctr">
              <a:buNone/>
              <a:defRPr/>
            </a:pPr>
            <a:r>
              <a:rPr lang="en-GB" b="1" dirty="0"/>
              <a:t> </a:t>
            </a:r>
            <a:r>
              <a:rPr lang="en-GB" dirty="0"/>
              <a:t>Terrorism Act 2006 (previously 2000)</a:t>
            </a:r>
          </a:p>
          <a:p>
            <a:pPr marL="0" indent="0" algn="ctr">
              <a:buNone/>
              <a:defRPr/>
            </a:pPr>
            <a:r>
              <a:rPr lang="en-GB" dirty="0"/>
              <a:t>Anti-Terrorism, Crime &amp; Security Act 2001</a:t>
            </a:r>
          </a:p>
          <a:p>
            <a:pPr marL="0" indent="0" algn="ctr">
              <a:buNone/>
              <a:defRPr/>
            </a:pPr>
            <a:r>
              <a:rPr lang="en-GB" dirty="0"/>
              <a:t>Counter-Terrorism Act 2008</a:t>
            </a:r>
          </a:p>
          <a:p>
            <a:pPr marL="0" indent="0" algn="ctr">
              <a:buNone/>
              <a:defRPr/>
            </a:pPr>
            <a:r>
              <a:rPr lang="en-GB" dirty="0"/>
              <a:t>Terrorist Asset-Freezing etc. Act 2010</a:t>
            </a:r>
          </a:p>
          <a:p>
            <a:pPr marL="0" indent="0" algn="ctr">
              <a:buNone/>
              <a:defRPr/>
            </a:pPr>
            <a:r>
              <a:rPr lang="en-GB" dirty="0"/>
              <a:t>Terrorism Prevention &amp; Investigation Measures Act 2011</a:t>
            </a:r>
          </a:p>
          <a:p>
            <a:pPr marL="0" indent="0" algn="ctr">
              <a:buNone/>
              <a:defRPr/>
            </a:pPr>
            <a:r>
              <a:rPr lang="en-GB" dirty="0"/>
              <a:t>Anti-Social Behaviour, Crime &amp; Policing Act 2014</a:t>
            </a:r>
          </a:p>
          <a:p>
            <a:pPr marL="0" indent="0" algn="ctr">
              <a:buNone/>
              <a:defRPr/>
            </a:pPr>
            <a:r>
              <a:rPr lang="en-GB" dirty="0"/>
              <a:t>Counter-Terrorism &amp; Security Act 2015</a:t>
            </a:r>
          </a:p>
          <a:p>
            <a:pPr marL="0" indent="0" algn="ctr">
              <a:buNone/>
              <a:defRPr/>
            </a:pPr>
            <a:r>
              <a:rPr lang="en-GB" dirty="0"/>
              <a:t>Counter-Terrorism &amp; Border Security  Act 2019</a:t>
            </a:r>
          </a:p>
          <a:p>
            <a:pPr eaLnBrk="1" hangingPunct="1">
              <a:defRPr/>
            </a:pPr>
            <a:endParaRPr lang="en-GB" dirty="0"/>
          </a:p>
        </p:txBody>
      </p:sp>
    </p:spTree>
    <p:extLst>
      <p:ext uri="{BB962C8B-B14F-4D97-AF65-F5344CB8AC3E}">
        <p14:creationId xmlns:p14="http://schemas.microsoft.com/office/powerpoint/2010/main" val="2131958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F9B2597E-82EE-467A-A92F-FE7776B92A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45911" y="426674"/>
            <a:ext cx="5453846" cy="5453846"/>
          </a:xfrm>
          <a:prstGeom prst="rect">
            <a:avLst/>
          </a:prstGeom>
        </p:spPr>
      </p:pic>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9E345DB9-D2FA-4A23-8A85-77282C2ADC97}"/>
              </a:ext>
            </a:extLst>
          </p:cNvPr>
          <p:cNvSpPr txBox="1"/>
          <p:nvPr/>
        </p:nvSpPr>
        <p:spPr>
          <a:xfrm>
            <a:off x="476643" y="571445"/>
            <a:ext cx="3357355" cy="1200329"/>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What is Terrorism? </a:t>
            </a:r>
          </a:p>
        </p:txBody>
      </p:sp>
    </p:spTree>
    <p:extLst>
      <p:ext uri="{BB962C8B-B14F-4D97-AF65-F5344CB8AC3E}">
        <p14:creationId xmlns:p14="http://schemas.microsoft.com/office/powerpoint/2010/main" val="2314552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1A335B61-1B9D-4B55-BF95-DEE5C6BF7A1D}"/>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S1 of the Terrorism Act - 2000 </a:t>
            </a:r>
          </a:p>
        </p:txBody>
      </p:sp>
      <p:pic>
        <p:nvPicPr>
          <p:cNvPr id="3" name="Picture 2" descr="A picture containing text, toy&#10;&#10;Description automatically generated">
            <a:extLst>
              <a:ext uri="{FF2B5EF4-FFF2-40B4-BE49-F238E27FC236}">
                <a16:creationId xmlns:a16="http://schemas.microsoft.com/office/drawing/2014/main" id="{10E4B028-0DC5-4EC9-8C3F-CA5239D838C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839998">
            <a:off x="530613" y="234600"/>
            <a:ext cx="2155605" cy="1360449"/>
          </a:xfrm>
          <a:prstGeom prst="rect">
            <a:avLst/>
          </a:prstGeom>
        </p:spPr>
      </p:pic>
      <p:sp>
        <p:nvSpPr>
          <p:cNvPr id="12" name="Rectangle 3">
            <a:extLst>
              <a:ext uri="{FF2B5EF4-FFF2-40B4-BE49-F238E27FC236}">
                <a16:creationId xmlns:a16="http://schemas.microsoft.com/office/drawing/2014/main" id="{17756FB0-1202-4F4E-8C09-CFD512A1B95F}"/>
              </a:ext>
            </a:extLst>
          </p:cNvPr>
          <p:cNvSpPr>
            <a:spLocks noGrp="1" noChangeArrowheads="1"/>
          </p:cNvSpPr>
          <p:nvPr>
            <p:ph idx="1"/>
          </p:nvPr>
        </p:nvSpPr>
        <p:spPr>
          <a:xfrm>
            <a:off x="1275986" y="2701555"/>
            <a:ext cx="2928937" cy="1996553"/>
          </a:xfrm>
          <a:custGeom>
            <a:avLst/>
            <a:gdLst>
              <a:gd name="connsiteX0" fmla="*/ 0 w 2928937"/>
              <a:gd name="connsiteY0" fmla="*/ 0 h 1996553"/>
              <a:gd name="connsiteX1" fmla="*/ 497919 w 2928937"/>
              <a:gd name="connsiteY1" fmla="*/ 0 h 1996553"/>
              <a:gd name="connsiteX2" fmla="*/ 1083707 w 2928937"/>
              <a:gd name="connsiteY2" fmla="*/ 0 h 1996553"/>
              <a:gd name="connsiteX3" fmla="*/ 1698783 w 2928937"/>
              <a:gd name="connsiteY3" fmla="*/ 0 h 1996553"/>
              <a:gd name="connsiteX4" fmla="*/ 2196703 w 2928937"/>
              <a:gd name="connsiteY4" fmla="*/ 0 h 1996553"/>
              <a:gd name="connsiteX5" fmla="*/ 2928937 w 2928937"/>
              <a:gd name="connsiteY5" fmla="*/ 0 h 1996553"/>
              <a:gd name="connsiteX6" fmla="*/ 2928937 w 2928937"/>
              <a:gd name="connsiteY6" fmla="*/ 479173 h 1996553"/>
              <a:gd name="connsiteX7" fmla="*/ 2928937 w 2928937"/>
              <a:gd name="connsiteY7" fmla="*/ 938380 h 1996553"/>
              <a:gd name="connsiteX8" fmla="*/ 2928937 w 2928937"/>
              <a:gd name="connsiteY8" fmla="*/ 1437518 h 1996553"/>
              <a:gd name="connsiteX9" fmla="*/ 2928937 w 2928937"/>
              <a:gd name="connsiteY9" fmla="*/ 1996553 h 1996553"/>
              <a:gd name="connsiteX10" fmla="*/ 2313860 w 2928937"/>
              <a:gd name="connsiteY10" fmla="*/ 1996553 h 1996553"/>
              <a:gd name="connsiteX11" fmla="*/ 1669494 w 2928937"/>
              <a:gd name="connsiteY11" fmla="*/ 1996553 h 1996553"/>
              <a:gd name="connsiteX12" fmla="*/ 1054417 w 2928937"/>
              <a:gd name="connsiteY12" fmla="*/ 1996553 h 1996553"/>
              <a:gd name="connsiteX13" fmla="*/ 0 w 2928937"/>
              <a:gd name="connsiteY13" fmla="*/ 1996553 h 1996553"/>
              <a:gd name="connsiteX14" fmla="*/ 0 w 2928937"/>
              <a:gd name="connsiteY14" fmla="*/ 1457484 h 1996553"/>
              <a:gd name="connsiteX15" fmla="*/ 0 w 2928937"/>
              <a:gd name="connsiteY15" fmla="*/ 958345 h 1996553"/>
              <a:gd name="connsiteX16" fmla="*/ 0 w 2928937"/>
              <a:gd name="connsiteY16" fmla="*/ 459207 h 1996553"/>
              <a:gd name="connsiteX17" fmla="*/ 0 w 2928937"/>
              <a:gd name="connsiteY17" fmla="*/ 0 h 1996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28937" h="1996553" fill="none" extrusionOk="0">
                <a:moveTo>
                  <a:pt x="0" y="0"/>
                </a:moveTo>
                <a:cubicBezTo>
                  <a:pt x="135098" y="-28460"/>
                  <a:pt x="277410" y="53972"/>
                  <a:pt x="497919" y="0"/>
                </a:cubicBezTo>
                <a:cubicBezTo>
                  <a:pt x="718428" y="-53972"/>
                  <a:pt x="825501" y="53312"/>
                  <a:pt x="1083707" y="0"/>
                </a:cubicBezTo>
                <a:cubicBezTo>
                  <a:pt x="1341913" y="-53312"/>
                  <a:pt x="1413429" y="54094"/>
                  <a:pt x="1698783" y="0"/>
                </a:cubicBezTo>
                <a:cubicBezTo>
                  <a:pt x="1984137" y="-54094"/>
                  <a:pt x="2009097" y="30856"/>
                  <a:pt x="2196703" y="0"/>
                </a:cubicBezTo>
                <a:cubicBezTo>
                  <a:pt x="2384309" y="-30856"/>
                  <a:pt x="2776162" y="77509"/>
                  <a:pt x="2928937" y="0"/>
                </a:cubicBezTo>
                <a:cubicBezTo>
                  <a:pt x="2942853" y="222924"/>
                  <a:pt x="2916336" y="290605"/>
                  <a:pt x="2928937" y="479173"/>
                </a:cubicBezTo>
                <a:cubicBezTo>
                  <a:pt x="2941538" y="667741"/>
                  <a:pt x="2914545" y="720200"/>
                  <a:pt x="2928937" y="938380"/>
                </a:cubicBezTo>
                <a:cubicBezTo>
                  <a:pt x="2943329" y="1156560"/>
                  <a:pt x="2923436" y="1273010"/>
                  <a:pt x="2928937" y="1437518"/>
                </a:cubicBezTo>
                <a:cubicBezTo>
                  <a:pt x="2934438" y="1602026"/>
                  <a:pt x="2865787" y="1728025"/>
                  <a:pt x="2928937" y="1996553"/>
                </a:cubicBezTo>
                <a:cubicBezTo>
                  <a:pt x="2734846" y="2006475"/>
                  <a:pt x="2587830" y="1993261"/>
                  <a:pt x="2313860" y="1996553"/>
                </a:cubicBezTo>
                <a:cubicBezTo>
                  <a:pt x="2039890" y="1999845"/>
                  <a:pt x="1887276" y="1944372"/>
                  <a:pt x="1669494" y="1996553"/>
                </a:cubicBezTo>
                <a:cubicBezTo>
                  <a:pt x="1451712" y="2048734"/>
                  <a:pt x="1214961" y="1941496"/>
                  <a:pt x="1054417" y="1996553"/>
                </a:cubicBezTo>
                <a:cubicBezTo>
                  <a:pt x="893873" y="2051610"/>
                  <a:pt x="465026" y="1978741"/>
                  <a:pt x="0" y="1996553"/>
                </a:cubicBezTo>
                <a:cubicBezTo>
                  <a:pt x="-4789" y="1841284"/>
                  <a:pt x="46209" y="1724984"/>
                  <a:pt x="0" y="1457484"/>
                </a:cubicBezTo>
                <a:cubicBezTo>
                  <a:pt x="-46209" y="1189984"/>
                  <a:pt x="26275" y="1184957"/>
                  <a:pt x="0" y="958345"/>
                </a:cubicBezTo>
                <a:cubicBezTo>
                  <a:pt x="-26275" y="731733"/>
                  <a:pt x="57507" y="614100"/>
                  <a:pt x="0" y="459207"/>
                </a:cubicBezTo>
                <a:cubicBezTo>
                  <a:pt x="-57507" y="304314"/>
                  <a:pt x="32985" y="224339"/>
                  <a:pt x="0" y="0"/>
                </a:cubicBezTo>
                <a:close/>
              </a:path>
              <a:path w="2928937" h="1996553" stroke="0" extrusionOk="0">
                <a:moveTo>
                  <a:pt x="0" y="0"/>
                </a:moveTo>
                <a:cubicBezTo>
                  <a:pt x="119774" y="-58735"/>
                  <a:pt x="395525" y="55378"/>
                  <a:pt x="497919" y="0"/>
                </a:cubicBezTo>
                <a:cubicBezTo>
                  <a:pt x="600313" y="-55378"/>
                  <a:pt x="870602" y="37984"/>
                  <a:pt x="1083707" y="0"/>
                </a:cubicBezTo>
                <a:cubicBezTo>
                  <a:pt x="1296812" y="-37984"/>
                  <a:pt x="1587562" y="41448"/>
                  <a:pt x="1728073" y="0"/>
                </a:cubicBezTo>
                <a:cubicBezTo>
                  <a:pt x="1868584" y="-41448"/>
                  <a:pt x="2143274" y="65663"/>
                  <a:pt x="2284571" y="0"/>
                </a:cubicBezTo>
                <a:cubicBezTo>
                  <a:pt x="2425868" y="-65663"/>
                  <a:pt x="2750637" y="67871"/>
                  <a:pt x="2928937" y="0"/>
                </a:cubicBezTo>
                <a:cubicBezTo>
                  <a:pt x="2990406" y="224904"/>
                  <a:pt x="2873886" y="381681"/>
                  <a:pt x="2928937" y="519104"/>
                </a:cubicBezTo>
                <a:cubicBezTo>
                  <a:pt x="2983988" y="656527"/>
                  <a:pt x="2915317" y="883558"/>
                  <a:pt x="2928937" y="1018242"/>
                </a:cubicBezTo>
                <a:cubicBezTo>
                  <a:pt x="2942557" y="1152926"/>
                  <a:pt x="2890883" y="1302086"/>
                  <a:pt x="2928937" y="1477449"/>
                </a:cubicBezTo>
                <a:cubicBezTo>
                  <a:pt x="2966991" y="1652812"/>
                  <a:pt x="2920030" y="1860206"/>
                  <a:pt x="2928937" y="1996553"/>
                </a:cubicBezTo>
                <a:cubicBezTo>
                  <a:pt x="2740242" y="2048288"/>
                  <a:pt x="2605757" y="1967318"/>
                  <a:pt x="2401728" y="1996553"/>
                </a:cubicBezTo>
                <a:cubicBezTo>
                  <a:pt x="2197699" y="2025788"/>
                  <a:pt x="1965064" y="1980369"/>
                  <a:pt x="1845230" y="1996553"/>
                </a:cubicBezTo>
                <a:cubicBezTo>
                  <a:pt x="1725396" y="2012737"/>
                  <a:pt x="1380862" y="1969583"/>
                  <a:pt x="1259443" y="1996553"/>
                </a:cubicBezTo>
                <a:cubicBezTo>
                  <a:pt x="1138024" y="2023523"/>
                  <a:pt x="878590" y="1981117"/>
                  <a:pt x="702945" y="1996553"/>
                </a:cubicBezTo>
                <a:cubicBezTo>
                  <a:pt x="527300" y="2011989"/>
                  <a:pt x="178835" y="1926368"/>
                  <a:pt x="0" y="1996553"/>
                </a:cubicBezTo>
                <a:cubicBezTo>
                  <a:pt x="-52431" y="1790268"/>
                  <a:pt x="7882" y="1618350"/>
                  <a:pt x="0" y="1497415"/>
                </a:cubicBezTo>
                <a:cubicBezTo>
                  <a:pt x="-7882" y="1376480"/>
                  <a:pt x="9614" y="1145154"/>
                  <a:pt x="0" y="978311"/>
                </a:cubicBezTo>
                <a:cubicBezTo>
                  <a:pt x="-9614" y="811468"/>
                  <a:pt x="25933" y="727436"/>
                  <a:pt x="0" y="539069"/>
                </a:cubicBezTo>
                <a:cubicBezTo>
                  <a:pt x="-25933" y="350702"/>
                  <a:pt x="9093" y="110114"/>
                  <a:pt x="0" y="0"/>
                </a:cubicBezTo>
                <a:close/>
              </a:path>
            </a:pathLst>
          </a:custGeom>
          <a:solidFill>
            <a:schemeClr val="accent5">
              <a:lumMod val="20000"/>
              <a:lumOff val="80000"/>
            </a:schemeClr>
          </a:solidFill>
          <a:ln w="25400" cap="rnd">
            <a:solidFill>
              <a:schemeClr val="accent5">
                <a:lumMod val="60000"/>
                <a:lumOff val="40000"/>
              </a:schemeClr>
            </a:solidFill>
            <a:extLst>
              <a:ext uri="{C807C97D-BFC1-408E-A445-0C87EB9F89A2}">
                <ask:lineSketchStyleProps xmlns:ask="http://schemas.microsoft.com/office/drawing/2018/sketchyshapes" sd="2606772867">
                  <ask:type>
                    <ask:lineSketchScribble/>
                  </ask:type>
                </ask:lineSketchStyleProps>
              </a:ext>
            </a:extLst>
          </a:ln>
        </p:spPr>
        <p:txBody>
          <a:bodyPr>
            <a:noAutofit/>
          </a:bodyPr>
          <a:lstStyle/>
          <a:p>
            <a:pPr marL="0" indent="0" algn="ctr">
              <a:spcBef>
                <a:spcPct val="50000"/>
              </a:spcBef>
              <a:buNone/>
              <a:defRPr/>
            </a:pPr>
            <a:r>
              <a:rPr lang="en-GB" altLang="en-US" kern="1200" dirty="0"/>
              <a:t>Serious violence</a:t>
            </a:r>
            <a:br>
              <a:rPr lang="en-GB" altLang="en-US" kern="1200" dirty="0"/>
            </a:br>
            <a:r>
              <a:rPr lang="en-GB" altLang="en-US" kern="1200" dirty="0"/>
              <a:t>Serious damage</a:t>
            </a:r>
            <a:br>
              <a:rPr lang="en-GB" altLang="en-US" kern="1200" dirty="0"/>
            </a:br>
            <a:r>
              <a:rPr lang="en-GB" altLang="en-US" kern="1200" dirty="0"/>
              <a:t>Endangers</a:t>
            </a:r>
            <a:br>
              <a:rPr lang="en-GB" altLang="en-US" dirty="0"/>
            </a:br>
            <a:r>
              <a:rPr lang="en-GB" altLang="en-US" kern="1200" dirty="0"/>
              <a:t>Serious risk</a:t>
            </a:r>
            <a:br>
              <a:rPr lang="en-GB" altLang="en-US" kern="1200" dirty="0"/>
            </a:br>
            <a:r>
              <a:rPr lang="en-GB" altLang="en-US" kern="1200" dirty="0"/>
              <a:t>Serious electronic </a:t>
            </a:r>
          </a:p>
        </p:txBody>
      </p:sp>
      <p:sp>
        <p:nvSpPr>
          <p:cNvPr id="13" name="Text Box 4">
            <a:extLst>
              <a:ext uri="{FF2B5EF4-FFF2-40B4-BE49-F238E27FC236}">
                <a16:creationId xmlns:a16="http://schemas.microsoft.com/office/drawing/2014/main" id="{6BC42ECA-17D3-49AA-8CFC-707F72C759B3}"/>
              </a:ext>
            </a:extLst>
          </p:cNvPr>
          <p:cNvSpPr txBox="1">
            <a:spLocks noChangeArrowheads="1"/>
          </p:cNvSpPr>
          <p:nvPr/>
        </p:nvSpPr>
        <p:spPr bwMode="auto">
          <a:xfrm>
            <a:off x="5024586" y="3100378"/>
            <a:ext cx="2465387" cy="1169551"/>
          </a:xfrm>
          <a:custGeom>
            <a:avLst/>
            <a:gdLst>
              <a:gd name="connsiteX0" fmla="*/ 0 w 2465387"/>
              <a:gd name="connsiteY0" fmla="*/ 0 h 1169551"/>
              <a:gd name="connsiteX1" fmla="*/ 542385 w 2465387"/>
              <a:gd name="connsiteY1" fmla="*/ 0 h 1169551"/>
              <a:gd name="connsiteX2" fmla="*/ 1060116 w 2465387"/>
              <a:gd name="connsiteY2" fmla="*/ 0 h 1169551"/>
              <a:gd name="connsiteX3" fmla="*/ 1577848 w 2465387"/>
              <a:gd name="connsiteY3" fmla="*/ 0 h 1169551"/>
              <a:gd name="connsiteX4" fmla="*/ 1996963 w 2465387"/>
              <a:gd name="connsiteY4" fmla="*/ 0 h 1169551"/>
              <a:gd name="connsiteX5" fmla="*/ 2465387 w 2465387"/>
              <a:gd name="connsiteY5" fmla="*/ 0 h 1169551"/>
              <a:gd name="connsiteX6" fmla="*/ 2465387 w 2465387"/>
              <a:gd name="connsiteY6" fmla="*/ 596471 h 1169551"/>
              <a:gd name="connsiteX7" fmla="*/ 2465387 w 2465387"/>
              <a:gd name="connsiteY7" fmla="*/ 1169551 h 1169551"/>
              <a:gd name="connsiteX8" fmla="*/ 1972310 w 2465387"/>
              <a:gd name="connsiteY8" fmla="*/ 1169551 h 1169551"/>
              <a:gd name="connsiteX9" fmla="*/ 1553194 w 2465387"/>
              <a:gd name="connsiteY9" fmla="*/ 1169551 h 1169551"/>
              <a:gd name="connsiteX10" fmla="*/ 1134078 w 2465387"/>
              <a:gd name="connsiteY10" fmla="*/ 1169551 h 1169551"/>
              <a:gd name="connsiteX11" fmla="*/ 616347 w 2465387"/>
              <a:gd name="connsiteY11" fmla="*/ 1169551 h 1169551"/>
              <a:gd name="connsiteX12" fmla="*/ 0 w 2465387"/>
              <a:gd name="connsiteY12" fmla="*/ 1169551 h 1169551"/>
              <a:gd name="connsiteX13" fmla="*/ 0 w 2465387"/>
              <a:gd name="connsiteY13" fmla="*/ 561384 h 1169551"/>
              <a:gd name="connsiteX14" fmla="*/ 0 w 2465387"/>
              <a:gd name="connsiteY14" fmla="*/ 0 h 1169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65387" h="1169551" fill="none" extrusionOk="0">
                <a:moveTo>
                  <a:pt x="0" y="0"/>
                </a:moveTo>
                <a:cubicBezTo>
                  <a:pt x="110088" y="-31775"/>
                  <a:pt x="381135" y="58216"/>
                  <a:pt x="542385" y="0"/>
                </a:cubicBezTo>
                <a:cubicBezTo>
                  <a:pt x="703635" y="-58216"/>
                  <a:pt x="821616" y="28333"/>
                  <a:pt x="1060116" y="0"/>
                </a:cubicBezTo>
                <a:cubicBezTo>
                  <a:pt x="1298616" y="-28333"/>
                  <a:pt x="1441375" y="36676"/>
                  <a:pt x="1577848" y="0"/>
                </a:cubicBezTo>
                <a:cubicBezTo>
                  <a:pt x="1714321" y="-36676"/>
                  <a:pt x="1799283" y="37578"/>
                  <a:pt x="1996963" y="0"/>
                </a:cubicBezTo>
                <a:cubicBezTo>
                  <a:pt x="2194643" y="-37578"/>
                  <a:pt x="2330645" y="46716"/>
                  <a:pt x="2465387" y="0"/>
                </a:cubicBezTo>
                <a:cubicBezTo>
                  <a:pt x="2467826" y="272808"/>
                  <a:pt x="2458324" y="389041"/>
                  <a:pt x="2465387" y="596471"/>
                </a:cubicBezTo>
                <a:cubicBezTo>
                  <a:pt x="2472450" y="803901"/>
                  <a:pt x="2403856" y="1004325"/>
                  <a:pt x="2465387" y="1169551"/>
                </a:cubicBezTo>
                <a:cubicBezTo>
                  <a:pt x="2294528" y="1180573"/>
                  <a:pt x="2216894" y="1150614"/>
                  <a:pt x="1972310" y="1169551"/>
                </a:cubicBezTo>
                <a:cubicBezTo>
                  <a:pt x="1727726" y="1188488"/>
                  <a:pt x="1673923" y="1156770"/>
                  <a:pt x="1553194" y="1169551"/>
                </a:cubicBezTo>
                <a:cubicBezTo>
                  <a:pt x="1432465" y="1182332"/>
                  <a:pt x="1224118" y="1142839"/>
                  <a:pt x="1134078" y="1169551"/>
                </a:cubicBezTo>
                <a:cubicBezTo>
                  <a:pt x="1044038" y="1196263"/>
                  <a:pt x="770229" y="1114586"/>
                  <a:pt x="616347" y="1169551"/>
                </a:cubicBezTo>
                <a:cubicBezTo>
                  <a:pt x="462465" y="1224516"/>
                  <a:pt x="183979" y="1168666"/>
                  <a:pt x="0" y="1169551"/>
                </a:cubicBezTo>
                <a:cubicBezTo>
                  <a:pt x="-60745" y="990811"/>
                  <a:pt x="45122" y="831060"/>
                  <a:pt x="0" y="561384"/>
                </a:cubicBezTo>
                <a:cubicBezTo>
                  <a:pt x="-45122" y="291708"/>
                  <a:pt x="20185" y="139437"/>
                  <a:pt x="0" y="0"/>
                </a:cubicBezTo>
                <a:close/>
              </a:path>
              <a:path w="2465387" h="1169551" stroke="0" extrusionOk="0">
                <a:moveTo>
                  <a:pt x="0" y="0"/>
                </a:moveTo>
                <a:cubicBezTo>
                  <a:pt x="232970" y="-39066"/>
                  <a:pt x="257473" y="4516"/>
                  <a:pt x="468424" y="0"/>
                </a:cubicBezTo>
                <a:cubicBezTo>
                  <a:pt x="679375" y="-4516"/>
                  <a:pt x="692901" y="38991"/>
                  <a:pt x="887539" y="0"/>
                </a:cubicBezTo>
                <a:cubicBezTo>
                  <a:pt x="1082177" y="-38991"/>
                  <a:pt x="1200016" y="64229"/>
                  <a:pt x="1429924" y="0"/>
                </a:cubicBezTo>
                <a:cubicBezTo>
                  <a:pt x="1659832" y="-64229"/>
                  <a:pt x="1711046" y="9746"/>
                  <a:pt x="1898348" y="0"/>
                </a:cubicBezTo>
                <a:cubicBezTo>
                  <a:pt x="2085650" y="-9746"/>
                  <a:pt x="2202737" y="12796"/>
                  <a:pt x="2465387" y="0"/>
                </a:cubicBezTo>
                <a:cubicBezTo>
                  <a:pt x="2504501" y="204061"/>
                  <a:pt x="2436377" y="372047"/>
                  <a:pt x="2465387" y="608167"/>
                </a:cubicBezTo>
                <a:cubicBezTo>
                  <a:pt x="2494397" y="844287"/>
                  <a:pt x="2450268" y="1028222"/>
                  <a:pt x="2465387" y="1169551"/>
                </a:cubicBezTo>
                <a:cubicBezTo>
                  <a:pt x="2292348" y="1192888"/>
                  <a:pt x="2098252" y="1133417"/>
                  <a:pt x="1972310" y="1169551"/>
                </a:cubicBezTo>
                <a:cubicBezTo>
                  <a:pt x="1846368" y="1205685"/>
                  <a:pt x="1696162" y="1141162"/>
                  <a:pt x="1553194" y="1169551"/>
                </a:cubicBezTo>
                <a:cubicBezTo>
                  <a:pt x="1410226" y="1197940"/>
                  <a:pt x="1262349" y="1111407"/>
                  <a:pt x="1060116" y="1169551"/>
                </a:cubicBezTo>
                <a:cubicBezTo>
                  <a:pt x="857883" y="1227695"/>
                  <a:pt x="723444" y="1120262"/>
                  <a:pt x="567039" y="1169551"/>
                </a:cubicBezTo>
                <a:cubicBezTo>
                  <a:pt x="410634" y="1218840"/>
                  <a:pt x="217583" y="1103263"/>
                  <a:pt x="0" y="1169551"/>
                </a:cubicBezTo>
                <a:cubicBezTo>
                  <a:pt x="-26984" y="979932"/>
                  <a:pt x="23845" y="817146"/>
                  <a:pt x="0" y="561384"/>
                </a:cubicBezTo>
                <a:cubicBezTo>
                  <a:pt x="-23845" y="305622"/>
                  <a:pt x="3087" y="259886"/>
                  <a:pt x="0" y="0"/>
                </a:cubicBezTo>
                <a:close/>
              </a:path>
            </a:pathLst>
          </a:custGeom>
          <a:solidFill>
            <a:schemeClr val="bg2">
              <a:lumMod val="90000"/>
            </a:schemeClr>
          </a:solidFill>
          <a:ln w="25400">
            <a:solidFill>
              <a:schemeClr val="bg2">
                <a:lumMod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fontAlgn="base" hangingPunct="1">
              <a:spcBef>
                <a:spcPct val="50000"/>
              </a:spcBef>
              <a:spcAft>
                <a:spcPct val="0"/>
              </a:spcAft>
              <a:buNone/>
              <a:defRPr/>
            </a:pPr>
            <a:r>
              <a:rPr lang="en-GB" altLang="en-US" sz="2800" dirty="0">
                <a:solidFill>
                  <a:schemeClr val="tx1"/>
                </a:solidFill>
                <a:latin typeface="Calibri"/>
                <a:cs typeface="Arial" panose="020B0604020202020204" pitchFamily="34" charset="0"/>
              </a:rPr>
              <a:t>Influence or</a:t>
            </a:r>
          </a:p>
          <a:p>
            <a:pPr algn="ctr" eaLnBrk="1" fontAlgn="base" hangingPunct="1">
              <a:spcBef>
                <a:spcPct val="50000"/>
              </a:spcBef>
              <a:spcAft>
                <a:spcPct val="0"/>
              </a:spcAft>
              <a:buNone/>
              <a:defRPr/>
            </a:pPr>
            <a:r>
              <a:rPr lang="en-GB" altLang="en-US" sz="2800" dirty="0">
                <a:solidFill>
                  <a:schemeClr val="tx1"/>
                </a:solidFill>
                <a:latin typeface="Calibri"/>
                <a:cs typeface="Arial" panose="020B0604020202020204" pitchFamily="34" charset="0"/>
              </a:rPr>
              <a:t>Intimidate</a:t>
            </a:r>
          </a:p>
        </p:txBody>
      </p:sp>
      <p:sp>
        <p:nvSpPr>
          <p:cNvPr id="14" name="Text Box 5">
            <a:extLst>
              <a:ext uri="{FF2B5EF4-FFF2-40B4-BE49-F238E27FC236}">
                <a16:creationId xmlns:a16="http://schemas.microsoft.com/office/drawing/2014/main" id="{E7409756-7B7E-4C39-B688-BFAF69052C28}"/>
              </a:ext>
            </a:extLst>
          </p:cNvPr>
          <p:cNvSpPr txBox="1">
            <a:spLocks noChangeArrowheads="1"/>
          </p:cNvSpPr>
          <p:nvPr/>
        </p:nvSpPr>
        <p:spPr bwMode="auto">
          <a:xfrm>
            <a:off x="8505310" y="2837403"/>
            <a:ext cx="1886801" cy="1815882"/>
          </a:xfrm>
          <a:custGeom>
            <a:avLst/>
            <a:gdLst>
              <a:gd name="connsiteX0" fmla="*/ 0 w 1886801"/>
              <a:gd name="connsiteY0" fmla="*/ 0 h 1815882"/>
              <a:gd name="connsiteX1" fmla="*/ 471700 w 1886801"/>
              <a:gd name="connsiteY1" fmla="*/ 0 h 1815882"/>
              <a:gd name="connsiteX2" fmla="*/ 962269 w 1886801"/>
              <a:gd name="connsiteY2" fmla="*/ 0 h 1815882"/>
              <a:gd name="connsiteX3" fmla="*/ 1377365 w 1886801"/>
              <a:gd name="connsiteY3" fmla="*/ 0 h 1815882"/>
              <a:gd name="connsiteX4" fmla="*/ 1886801 w 1886801"/>
              <a:gd name="connsiteY4" fmla="*/ 0 h 1815882"/>
              <a:gd name="connsiteX5" fmla="*/ 1886801 w 1886801"/>
              <a:gd name="connsiteY5" fmla="*/ 472129 h 1815882"/>
              <a:gd name="connsiteX6" fmla="*/ 1886801 w 1886801"/>
              <a:gd name="connsiteY6" fmla="*/ 889782 h 1815882"/>
              <a:gd name="connsiteX7" fmla="*/ 1886801 w 1886801"/>
              <a:gd name="connsiteY7" fmla="*/ 1343753 h 1815882"/>
              <a:gd name="connsiteX8" fmla="*/ 1886801 w 1886801"/>
              <a:gd name="connsiteY8" fmla="*/ 1815882 h 1815882"/>
              <a:gd name="connsiteX9" fmla="*/ 1471705 w 1886801"/>
              <a:gd name="connsiteY9" fmla="*/ 1815882 h 1815882"/>
              <a:gd name="connsiteX10" fmla="*/ 981137 w 1886801"/>
              <a:gd name="connsiteY10" fmla="*/ 1815882 h 1815882"/>
              <a:gd name="connsiteX11" fmla="*/ 547172 w 1886801"/>
              <a:gd name="connsiteY11" fmla="*/ 1815882 h 1815882"/>
              <a:gd name="connsiteX12" fmla="*/ 0 w 1886801"/>
              <a:gd name="connsiteY12" fmla="*/ 1815882 h 1815882"/>
              <a:gd name="connsiteX13" fmla="*/ 0 w 1886801"/>
              <a:gd name="connsiteY13" fmla="*/ 1380070 h 1815882"/>
              <a:gd name="connsiteX14" fmla="*/ 0 w 1886801"/>
              <a:gd name="connsiteY14" fmla="*/ 926100 h 1815882"/>
              <a:gd name="connsiteX15" fmla="*/ 0 w 1886801"/>
              <a:gd name="connsiteY15" fmla="*/ 453971 h 1815882"/>
              <a:gd name="connsiteX16" fmla="*/ 0 w 1886801"/>
              <a:gd name="connsiteY16" fmla="*/ 0 h 181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6801" h="1815882" fill="none" extrusionOk="0">
                <a:moveTo>
                  <a:pt x="0" y="0"/>
                </a:moveTo>
                <a:cubicBezTo>
                  <a:pt x="146272" y="-49052"/>
                  <a:pt x="240752" y="6585"/>
                  <a:pt x="471700" y="0"/>
                </a:cubicBezTo>
                <a:cubicBezTo>
                  <a:pt x="702648" y="-6585"/>
                  <a:pt x="860056" y="50351"/>
                  <a:pt x="962269" y="0"/>
                </a:cubicBezTo>
                <a:cubicBezTo>
                  <a:pt x="1064482" y="-50351"/>
                  <a:pt x="1257268" y="17996"/>
                  <a:pt x="1377365" y="0"/>
                </a:cubicBezTo>
                <a:cubicBezTo>
                  <a:pt x="1497462" y="-17996"/>
                  <a:pt x="1705825" y="10829"/>
                  <a:pt x="1886801" y="0"/>
                </a:cubicBezTo>
                <a:cubicBezTo>
                  <a:pt x="1932650" y="212574"/>
                  <a:pt x="1856681" y="268115"/>
                  <a:pt x="1886801" y="472129"/>
                </a:cubicBezTo>
                <a:cubicBezTo>
                  <a:pt x="1916921" y="676143"/>
                  <a:pt x="1877968" y="744281"/>
                  <a:pt x="1886801" y="889782"/>
                </a:cubicBezTo>
                <a:cubicBezTo>
                  <a:pt x="1895634" y="1035283"/>
                  <a:pt x="1832783" y="1123080"/>
                  <a:pt x="1886801" y="1343753"/>
                </a:cubicBezTo>
                <a:cubicBezTo>
                  <a:pt x="1940819" y="1564426"/>
                  <a:pt x="1830540" y="1586925"/>
                  <a:pt x="1886801" y="1815882"/>
                </a:cubicBezTo>
                <a:cubicBezTo>
                  <a:pt x="1796487" y="1842279"/>
                  <a:pt x="1669871" y="1796433"/>
                  <a:pt x="1471705" y="1815882"/>
                </a:cubicBezTo>
                <a:cubicBezTo>
                  <a:pt x="1273539" y="1835331"/>
                  <a:pt x="1201490" y="1787000"/>
                  <a:pt x="981137" y="1815882"/>
                </a:cubicBezTo>
                <a:cubicBezTo>
                  <a:pt x="760784" y="1844764"/>
                  <a:pt x="637428" y="1807163"/>
                  <a:pt x="547172" y="1815882"/>
                </a:cubicBezTo>
                <a:cubicBezTo>
                  <a:pt x="456917" y="1824601"/>
                  <a:pt x="226209" y="1759793"/>
                  <a:pt x="0" y="1815882"/>
                </a:cubicBezTo>
                <a:cubicBezTo>
                  <a:pt x="-48171" y="1604864"/>
                  <a:pt x="51243" y="1502707"/>
                  <a:pt x="0" y="1380070"/>
                </a:cubicBezTo>
                <a:cubicBezTo>
                  <a:pt x="-51243" y="1257433"/>
                  <a:pt x="26190" y="1098139"/>
                  <a:pt x="0" y="926100"/>
                </a:cubicBezTo>
                <a:cubicBezTo>
                  <a:pt x="-26190" y="754061"/>
                  <a:pt x="24274" y="559695"/>
                  <a:pt x="0" y="453971"/>
                </a:cubicBezTo>
                <a:cubicBezTo>
                  <a:pt x="-24274" y="348247"/>
                  <a:pt x="40778" y="130964"/>
                  <a:pt x="0" y="0"/>
                </a:cubicBezTo>
                <a:close/>
              </a:path>
              <a:path w="1886801" h="1815882" stroke="0" extrusionOk="0">
                <a:moveTo>
                  <a:pt x="0" y="0"/>
                </a:moveTo>
                <a:cubicBezTo>
                  <a:pt x="187301" y="-43898"/>
                  <a:pt x="320081" y="37179"/>
                  <a:pt x="452832" y="0"/>
                </a:cubicBezTo>
                <a:cubicBezTo>
                  <a:pt x="585583" y="-37179"/>
                  <a:pt x="734474" y="11161"/>
                  <a:pt x="867928" y="0"/>
                </a:cubicBezTo>
                <a:cubicBezTo>
                  <a:pt x="1001382" y="-11161"/>
                  <a:pt x="1224565" y="31498"/>
                  <a:pt x="1377365" y="0"/>
                </a:cubicBezTo>
                <a:cubicBezTo>
                  <a:pt x="1530165" y="-31498"/>
                  <a:pt x="1765987" y="52789"/>
                  <a:pt x="1886801" y="0"/>
                </a:cubicBezTo>
                <a:cubicBezTo>
                  <a:pt x="1894877" y="87867"/>
                  <a:pt x="1840747" y="283413"/>
                  <a:pt x="1886801" y="435812"/>
                </a:cubicBezTo>
                <a:cubicBezTo>
                  <a:pt x="1932855" y="588211"/>
                  <a:pt x="1847517" y="655324"/>
                  <a:pt x="1886801" y="853465"/>
                </a:cubicBezTo>
                <a:cubicBezTo>
                  <a:pt x="1926085" y="1051606"/>
                  <a:pt x="1863848" y="1171033"/>
                  <a:pt x="1886801" y="1307435"/>
                </a:cubicBezTo>
                <a:cubicBezTo>
                  <a:pt x="1909754" y="1443837"/>
                  <a:pt x="1856348" y="1685441"/>
                  <a:pt x="1886801" y="1815882"/>
                </a:cubicBezTo>
                <a:cubicBezTo>
                  <a:pt x="1789796" y="1862514"/>
                  <a:pt x="1607465" y="1780894"/>
                  <a:pt x="1452837" y="1815882"/>
                </a:cubicBezTo>
                <a:cubicBezTo>
                  <a:pt x="1298209" y="1850870"/>
                  <a:pt x="1078994" y="1785352"/>
                  <a:pt x="981137" y="1815882"/>
                </a:cubicBezTo>
                <a:cubicBezTo>
                  <a:pt x="883280" y="1846412"/>
                  <a:pt x="703840" y="1778977"/>
                  <a:pt x="509436" y="1815882"/>
                </a:cubicBezTo>
                <a:cubicBezTo>
                  <a:pt x="315032" y="1852787"/>
                  <a:pt x="150922" y="1760792"/>
                  <a:pt x="0" y="1815882"/>
                </a:cubicBezTo>
                <a:cubicBezTo>
                  <a:pt x="-15974" y="1578270"/>
                  <a:pt x="39335" y="1451436"/>
                  <a:pt x="0" y="1325594"/>
                </a:cubicBezTo>
                <a:cubicBezTo>
                  <a:pt x="-39335" y="1199752"/>
                  <a:pt x="6168" y="998495"/>
                  <a:pt x="0" y="835306"/>
                </a:cubicBezTo>
                <a:cubicBezTo>
                  <a:pt x="-6168" y="672117"/>
                  <a:pt x="50515" y="317977"/>
                  <a:pt x="0" y="0"/>
                </a:cubicBezTo>
                <a:close/>
              </a:path>
            </a:pathLst>
          </a:custGeom>
          <a:solidFill>
            <a:schemeClr val="accent6">
              <a:lumMod val="20000"/>
              <a:lumOff val="80000"/>
            </a:schemeClr>
          </a:solidFill>
          <a:ln w="25400">
            <a:solidFill>
              <a:schemeClr val="accent6">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wrap="square">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fontAlgn="base" hangingPunct="1">
              <a:spcBef>
                <a:spcPct val="50000"/>
              </a:spcBef>
              <a:spcAft>
                <a:spcPct val="0"/>
              </a:spcAft>
              <a:buNone/>
              <a:defRPr/>
            </a:pPr>
            <a:r>
              <a:rPr lang="en-GB" altLang="en-US" sz="2800" dirty="0">
                <a:solidFill>
                  <a:schemeClr val="tx1"/>
                </a:solidFill>
                <a:latin typeface="Calibri"/>
                <a:cs typeface="Arial" panose="020B0604020202020204" pitchFamily="34" charset="0"/>
              </a:rPr>
              <a:t>Political</a:t>
            </a:r>
            <a:br>
              <a:rPr lang="en-GB" altLang="en-US" sz="2800" dirty="0">
                <a:solidFill>
                  <a:schemeClr val="tx1"/>
                </a:solidFill>
                <a:latin typeface="Calibri"/>
                <a:cs typeface="Arial" panose="020B0604020202020204" pitchFamily="34" charset="0"/>
              </a:rPr>
            </a:br>
            <a:r>
              <a:rPr lang="en-GB" altLang="en-US" sz="2800" dirty="0">
                <a:solidFill>
                  <a:schemeClr val="tx1"/>
                </a:solidFill>
                <a:latin typeface="Calibri"/>
                <a:cs typeface="Arial" panose="020B0604020202020204" pitchFamily="34" charset="0"/>
              </a:rPr>
              <a:t>Racial</a:t>
            </a:r>
            <a:br>
              <a:rPr lang="en-GB" altLang="en-US" sz="2800" dirty="0">
                <a:solidFill>
                  <a:schemeClr val="tx1"/>
                </a:solidFill>
                <a:latin typeface="Calibri"/>
                <a:cs typeface="Arial" panose="020B0604020202020204" pitchFamily="34" charset="0"/>
              </a:rPr>
            </a:br>
            <a:r>
              <a:rPr lang="en-GB" altLang="en-US" sz="2800" dirty="0">
                <a:solidFill>
                  <a:schemeClr val="tx1"/>
                </a:solidFill>
                <a:latin typeface="Calibri"/>
                <a:cs typeface="Arial" panose="020B0604020202020204" pitchFamily="34" charset="0"/>
              </a:rPr>
              <a:t>Religious</a:t>
            </a:r>
            <a:br>
              <a:rPr lang="en-GB" altLang="en-US" sz="2800" dirty="0">
                <a:solidFill>
                  <a:schemeClr val="tx1"/>
                </a:solidFill>
                <a:latin typeface="Calibri"/>
                <a:cs typeface="Arial" panose="020B0604020202020204" pitchFamily="34" charset="0"/>
              </a:rPr>
            </a:br>
            <a:r>
              <a:rPr lang="en-GB" altLang="en-US" sz="2800" dirty="0">
                <a:solidFill>
                  <a:schemeClr val="tx1"/>
                </a:solidFill>
                <a:latin typeface="Calibri"/>
                <a:cs typeface="Arial" panose="020B0604020202020204" pitchFamily="34" charset="0"/>
              </a:rPr>
              <a:t>Ideological</a:t>
            </a:r>
          </a:p>
        </p:txBody>
      </p:sp>
      <p:sp>
        <p:nvSpPr>
          <p:cNvPr id="15" name="Text Box 6">
            <a:extLst>
              <a:ext uri="{FF2B5EF4-FFF2-40B4-BE49-F238E27FC236}">
                <a16:creationId xmlns:a16="http://schemas.microsoft.com/office/drawing/2014/main" id="{BF09AF53-601F-4F8A-9B3B-102460C3580A}"/>
              </a:ext>
            </a:extLst>
          </p:cNvPr>
          <p:cNvSpPr txBox="1">
            <a:spLocks noChangeArrowheads="1"/>
          </p:cNvSpPr>
          <p:nvPr/>
        </p:nvSpPr>
        <p:spPr bwMode="auto">
          <a:xfrm>
            <a:off x="2743292" y="1401298"/>
            <a:ext cx="6705419" cy="954107"/>
          </a:xfrm>
          <a:custGeom>
            <a:avLst/>
            <a:gdLst>
              <a:gd name="connsiteX0" fmla="*/ 0 w 6705419"/>
              <a:gd name="connsiteY0" fmla="*/ 0 h 954107"/>
              <a:gd name="connsiteX1" fmla="*/ 692893 w 6705419"/>
              <a:gd name="connsiteY1" fmla="*/ 0 h 954107"/>
              <a:gd name="connsiteX2" fmla="*/ 1385787 w 6705419"/>
              <a:gd name="connsiteY2" fmla="*/ 0 h 954107"/>
              <a:gd name="connsiteX3" fmla="*/ 1944572 w 6705419"/>
              <a:gd name="connsiteY3" fmla="*/ 0 h 954107"/>
              <a:gd name="connsiteX4" fmla="*/ 2570411 w 6705419"/>
              <a:gd name="connsiteY4" fmla="*/ 0 h 954107"/>
              <a:gd name="connsiteX5" fmla="*/ 3062141 w 6705419"/>
              <a:gd name="connsiteY5" fmla="*/ 0 h 954107"/>
              <a:gd name="connsiteX6" fmla="*/ 3620926 w 6705419"/>
              <a:gd name="connsiteY6" fmla="*/ 0 h 954107"/>
              <a:gd name="connsiteX7" fmla="*/ 4313820 w 6705419"/>
              <a:gd name="connsiteY7" fmla="*/ 0 h 954107"/>
              <a:gd name="connsiteX8" fmla="*/ 4738496 w 6705419"/>
              <a:gd name="connsiteY8" fmla="*/ 0 h 954107"/>
              <a:gd name="connsiteX9" fmla="*/ 5364335 w 6705419"/>
              <a:gd name="connsiteY9" fmla="*/ 0 h 954107"/>
              <a:gd name="connsiteX10" fmla="*/ 5789012 w 6705419"/>
              <a:gd name="connsiteY10" fmla="*/ 0 h 954107"/>
              <a:gd name="connsiteX11" fmla="*/ 6705419 w 6705419"/>
              <a:gd name="connsiteY11" fmla="*/ 0 h 954107"/>
              <a:gd name="connsiteX12" fmla="*/ 6705419 w 6705419"/>
              <a:gd name="connsiteY12" fmla="*/ 486595 h 954107"/>
              <a:gd name="connsiteX13" fmla="*/ 6705419 w 6705419"/>
              <a:gd name="connsiteY13" fmla="*/ 954107 h 954107"/>
              <a:gd name="connsiteX14" fmla="*/ 6012526 w 6705419"/>
              <a:gd name="connsiteY14" fmla="*/ 954107 h 954107"/>
              <a:gd name="connsiteX15" fmla="*/ 5453741 w 6705419"/>
              <a:gd name="connsiteY15" fmla="*/ 954107 h 954107"/>
              <a:gd name="connsiteX16" fmla="*/ 4894956 w 6705419"/>
              <a:gd name="connsiteY16" fmla="*/ 954107 h 954107"/>
              <a:gd name="connsiteX17" fmla="*/ 4336171 w 6705419"/>
              <a:gd name="connsiteY17" fmla="*/ 954107 h 954107"/>
              <a:gd name="connsiteX18" fmla="*/ 3777386 w 6705419"/>
              <a:gd name="connsiteY18" fmla="*/ 954107 h 954107"/>
              <a:gd name="connsiteX19" fmla="*/ 3285655 w 6705419"/>
              <a:gd name="connsiteY19" fmla="*/ 954107 h 954107"/>
              <a:gd name="connsiteX20" fmla="*/ 2659816 w 6705419"/>
              <a:gd name="connsiteY20" fmla="*/ 954107 h 954107"/>
              <a:gd name="connsiteX21" fmla="*/ 2101031 w 6705419"/>
              <a:gd name="connsiteY21" fmla="*/ 954107 h 954107"/>
              <a:gd name="connsiteX22" fmla="*/ 1408138 w 6705419"/>
              <a:gd name="connsiteY22" fmla="*/ 954107 h 954107"/>
              <a:gd name="connsiteX23" fmla="*/ 715245 w 6705419"/>
              <a:gd name="connsiteY23" fmla="*/ 954107 h 954107"/>
              <a:gd name="connsiteX24" fmla="*/ 0 w 6705419"/>
              <a:gd name="connsiteY24" fmla="*/ 954107 h 954107"/>
              <a:gd name="connsiteX25" fmla="*/ 0 w 6705419"/>
              <a:gd name="connsiteY25" fmla="*/ 467512 h 954107"/>
              <a:gd name="connsiteX26" fmla="*/ 0 w 6705419"/>
              <a:gd name="connsiteY26" fmla="*/ 0 h 95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705419" h="954107" fill="none" extrusionOk="0">
                <a:moveTo>
                  <a:pt x="0" y="0"/>
                </a:moveTo>
                <a:cubicBezTo>
                  <a:pt x="192320" y="-17432"/>
                  <a:pt x="486776" y="59967"/>
                  <a:pt x="692893" y="0"/>
                </a:cubicBezTo>
                <a:cubicBezTo>
                  <a:pt x="899010" y="-59967"/>
                  <a:pt x="1070983" y="67913"/>
                  <a:pt x="1385787" y="0"/>
                </a:cubicBezTo>
                <a:cubicBezTo>
                  <a:pt x="1700591" y="-67913"/>
                  <a:pt x="1769526" y="300"/>
                  <a:pt x="1944572" y="0"/>
                </a:cubicBezTo>
                <a:cubicBezTo>
                  <a:pt x="2119619" y="-300"/>
                  <a:pt x="2373373" y="66441"/>
                  <a:pt x="2570411" y="0"/>
                </a:cubicBezTo>
                <a:cubicBezTo>
                  <a:pt x="2767449" y="-66441"/>
                  <a:pt x="2861834" y="8452"/>
                  <a:pt x="3062141" y="0"/>
                </a:cubicBezTo>
                <a:cubicBezTo>
                  <a:pt x="3262448" y="-8452"/>
                  <a:pt x="3406600" y="31531"/>
                  <a:pt x="3620926" y="0"/>
                </a:cubicBezTo>
                <a:cubicBezTo>
                  <a:pt x="3835252" y="-31531"/>
                  <a:pt x="4125084" y="28839"/>
                  <a:pt x="4313820" y="0"/>
                </a:cubicBezTo>
                <a:cubicBezTo>
                  <a:pt x="4502556" y="-28839"/>
                  <a:pt x="4577598" y="23336"/>
                  <a:pt x="4738496" y="0"/>
                </a:cubicBezTo>
                <a:cubicBezTo>
                  <a:pt x="4899394" y="-23336"/>
                  <a:pt x="5161879" y="7653"/>
                  <a:pt x="5364335" y="0"/>
                </a:cubicBezTo>
                <a:cubicBezTo>
                  <a:pt x="5566791" y="-7653"/>
                  <a:pt x="5668038" y="21562"/>
                  <a:pt x="5789012" y="0"/>
                </a:cubicBezTo>
                <a:cubicBezTo>
                  <a:pt x="5909986" y="-21562"/>
                  <a:pt x="6476505" y="52228"/>
                  <a:pt x="6705419" y="0"/>
                </a:cubicBezTo>
                <a:cubicBezTo>
                  <a:pt x="6720885" y="225827"/>
                  <a:pt x="6684597" y="384713"/>
                  <a:pt x="6705419" y="486595"/>
                </a:cubicBezTo>
                <a:cubicBezTo>
                  <a:pt x="6726241" y="588477"/>
                  <a:pt x="6664439" y="759151"/>
                  <a:pt x="6705419" y="954107"/>
                </a:cubicBezTo>
                <a:cubicBezTo>
                  <a:pt x="6467991" y="1009817"/>
                  <a:pt x="6247065" y="940134"/>
                  <a:pt x="6012526" y="954107"/>
                </a:cubicBezTo>
                <a:cubicBezTo>
                  <a:pt x="5777987" y="968080"/>
                  <a:pt x="5652025" y="892638"/>
                  <a:pt x="5453741" y="954107"/>
                </a:cubicBezTo>
                <a:cubicBezTo>
                  <a:pt x="5255457" y="1015576"/>
                  <a:pt x="5062204" y="900844"/>
                  <a:pt x="4894956" y="954107"/>
                </a:cubicBezTo>
                <a:cubicBezTo>
                  <a:pt x="4727709" y="1007370"/>
                  <a:pt x="4485754" y="918844"/>
                  <a:pt x="4336171" y="954107"/>
                </a:cubicBezTo>
                <a:cubicBezTo>
                  <a:pt x="4186588" y="989370"/>
                  <a:pt x="3960446" y="951774"/>
                  <a:pt x="3777386" y="954107"/>
                </a:cubicBezTo>
                <a:cubicBezTo>
                  <a:pt x="3594326" y="956440"/>
                  <a:pt x="3513446" y="939370"/>
                  <a:pt x="3285655" y="954107"/>
                </a:cubicBezTo>
                <a:cubicBezTo>
                  <a:pt x="3057864" y="968844"/>
                  <a:pt x="2890326" y="938923"/>
                  <a:pt x="2659816" y="954107"/>
                </a:cubicBezTo>
                <a:cubicBezTo>
                  <a:pt x="2429306" y="969291"/>
                  <a:pt x="2309575" y="893105"/>
                  <a:pt x="2101031" y="954107"/>
                </a:cubicBezTo>
                <a:cubicBezTo>
                  <a:pt x="1892488" y="1015109"/>
                  <a:pt x="1686473" y="915781"/>
                  <a:pt x="1408138" y="954107"/>
                </a:cubicBezTo>
                <a:cubicBezTo>
                  <a:pt x="1129803" y="992433"/>
                  <a:pt x="1046218" y="938943"/>
                  <a:pt x="715245" y="954107"/>
                </a:cubicBezTo>
                <a:cubicBezTo>
                  <a:pt x="384272" y="969271"/>
                  <a:pt x="157405" y="934375"/>
                  <a:pt x="0" y="954107"/>
                </a:cubicBezTo>
                <a:cubicBezTo>
                  <a:pt x="-9469" y="796379"/>
                  <a:pt x="42262" y="588353"/>
                  <a:pt x="0" y="467512"/>
                </a:cubicBezTo>
                <a:cubicBezTo>
                  <a:pt x="-42262" y="346672"/>
                  <a:pt x="11449" y="140669"/>
                  <a:pt x="0" y="0"/>
                </a:cubicBezTo>
                <a:close/>
              </a:path>
              <a:path w="6705419" h="954107" stroke="0" extrusionOk="0">
                <a:moveTo>
                  <a:pt x="0" y="0"/>
                </a:moveTo>
                <a:cubicBezTo>
                  <a:pt x="120294" y="-41299"/>
                  <a:pt x="294187" y="19602"/>
                  <a:pt x="491731" y="0"/>
                </a:cubicBezTo>
                <a:cubicBezTo>
                  <a:pt x="689275" y="-19602"/>
                  <a:pt x="715827" y="14372"/>
                  <a:pt x="849353" y="0"/>
                </a:cubicBezTo>
                <a:cubicBezTo>
                  <a:pt x="982879" y="-14372"/>
                  <a:pt x="1372489" y="61878"/>
                  <a:pt x="1542246" y="0"/>
                </a:cubicBezTo>
                <a:cubicBezTo>
                  <a:pt x="1712003" y="-61878"/>
                  <a:pt x="1803553" y="9416"/>
                  <a:pt x="2033977" y="0"/>
                </a:cubicBezTo>
                <a:cubicBezTo>
                  <a:pt x="2264401" y="-9416"/>
                  <a:pt x="2374326" y="3265"/>
                  <a:pt x="2525708" y="0"/>
                </a:cubicBezTo>
                <a:cubicBezTo>
                  <a:pt x="2677090" y="-3265"/>
                  <a:pt x="2984272" y="26835"/>
                  <a:pt x="3218601" y="0"/>
                </a:cubicBezTo>
                <a:cubicBezTo>
                  <a:pt x="3452930" y="-26835"/>
                  <a:pt x="3434557" y="36524"/>
                  <a:pt x="3643278" y="0"/>
                </a:cubicBezTo>
                <a:cubicBezTo>
                  <a:pt x="3851999" y="-36524"/>
                  <a:pt x="4072842" y="28303"/>
                  <a:pt x="4336171" y="0"/>
                </a:cubicBezTo>
                <a:cubicBezTo>
                  <a:pt x="4599500" y="-28303"/>
                  <a:pt x="4833763" y="78182"/>
                  <a:pt x="5029064" y="0"/>
                </a:cubicBezTo>
                <a:cubicBezTo>
                  <a:pt x="5224365" y="-78182"/>
                  <a:pt x="5475809" y="54545"/>
                  <a:pt x="5587849" y="0"/>
                </a:cubicBezTo>
                <a:cubicBezTo>
                  <a:pt x="5699890" y="-54545"/>
                  <a:pt x="6330917" y="5321"/>
                  <a:pt x="6705419" y="0"/>
                </a:cubicBezTo>
                <a:cubicBezTo>
                  <a:pt x="6731734" y="114345"/>
                  <a:pt x="6688256" y="317343"/>
                  <a:pt x="6705419" y="467512"/>
                </a:cubicBezTo>
                <a:cubicBezTo>
                  <a:pt x="6722582" y="617681"/>
                  <a:pt x="6663752" y="750809"/>
                  <a:pt x="6705419" y="954107"/>
                </a:cubicBezTo>
                <a:cubicBezTo>
                  <a:pt x="6527980" y="975423"/>
                  <a:pt x="6345406" y="920599"/>
                  <a:pt x="6146634" y="954107"/>
                </a:cubicBezTo>
                <a:cubicBezTo>
                  <a:pt x="5947862" y="987615"/>
                  <a:pt x="5818357" y="920522"/>
                  <a:pt x="5721958" y="954107"/>
                </a:cubicBezTo>
                <a:cubicBezTo>
                  <a:pt x="5625559" y="987692"/>
                  <a:pt x="5376692" y="943674"/>
                  <a:pt x="5163173" y="954107"/>
                </a:cubicBezTo>
                <a:cubicBezTo>
                  <a:pt x="4949654" y="964540"/>
                  <a:pt x="4628764" y="931021"/>
                  <a:pt x="4470279" y="954107"/>
                </a:cubicBezTo>
                <a:cubicBezTo>
                  <a:pt x="4311794" y="977193"/>
                  <a:pt x="4176251" y="947967"/>
                  <a:pt x="3911494" y="954107"/>
                </a:cubicBezTo>
                <a:cubicBezTo>
                  <a:pt x="3646738" y="960247"/>
                  <a:pt x="3692830" y="954018"/>
                  <a:pt x="3553872" y="954107"/>
                </a:cubicBezTo>
                <a:cubicBezTo>
                  <a:pt x="3414914" y="954196"/>
                  <a:pt x="3327882" y="923191"/>
                  <a:pt x="3129196" y="954107"/>
                </a:cubicBezTo>
                <a:cubicBezTo>
                  <a:pt x="2930510" y="985023"/>
                  <a:pt x="2685164" y="948159"/>
                  <a:pt x="2436302" y="954107"/>
                </a:cubicBezTo>
                <a:cubicBezTo>
                  <a:pt x="2187440" y="960055"/>
                  <a:pt x="2107320" y="904904"/>
                  <a:pt x="1877517" y="954107"/>
                </a:cubicBezTo>
                <a:cubicBezTo>
                  <a:pt x="1647714" y="1003310"/>
                  <a:pt x="1586461" y="923888"/>
                  <a:pt x="1452841" y="954107"/>
                </a:cubicBezTo>
                <a:cubicBezTo>
                  <a:pt x="1319221" y="984326"/>
                  <a:pt x="1070474" y="889319"/>
                  <a:pt x="894056" y="954107"/>
                </a:cubicBezTo>
                <a:cubicBezTo>
                  <a:pt x="717639" y="1018895"/>
                  <a:pt x="636582" y="923448"/>
                  <a:pt x="536434" y="954107"/>
                </a:cubicBezTo>
                <a:cubicBezTo>
                  <a:pt x="436286" y="984766"/>
                  <a:pt x="142509" y="944956"/>
                  <a:pt x="0" y="954107"/>
                </a:cubicBezTo>
                <a:cubicBezTo>
                  <a:pt x="-4346" y="743985"/>
                  <a:pt x="30599" y="636685"/>
                  <a:pt x="0" y="477054"/>
                </a:cubicBezTo>
                <a:cubicBezTo>
                  <a:pt x="-30599" y="317423"/>
                  <a:pt x="3263" y="117231"/>
                  <a:pt x="0" y="0"/>
                </a:cubicBezTo>
                <a:close/>
              </a:path>
            </a:pathLst>
          </a:custGeom>
          <a:solidFill>
            <a:schemeClr val="accent4">
              <a:lumMod val="20000"/>
              <a:lumOff val="80000"/>
            </a:schemeClr>
          </a:solidFill>
          <a:ln w="25400" cap="rnd">
            <a:solidFill>
              <a:schemeClr val="accent4">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wrap="square">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fontAlgn="base" hangingPunct="1">
              <a:spcBef>
                <a:spcPct val="50000"/>
              </a:spcBef>
              <a:spcAft>
                <a:spcPct val="0"/>
              </a:spcAft>
              <a:buNone/>
              <a:defRPr/>
            </a:pPr>
            <a:r>
              <a:rPr lang="en-GB" altLang="en-US" sz="2800" dirty="0">
                <a:solidFill>
                  <a:schemeClr val="tx1"/>
                </a:solidFill>
                <a:latin typeface="Calibri"/>
                <a:cs typeface="Arial" panose="020B0604020202020204" pitchFamily="34" charset="0"/>
              </a:rPr>
              <a:t>In this Act “terrorism” means </a:t>
            </a:r>
            <a:br>
              <a:rPr lang="en-GB" altLang="en-US" sz="2800" dirty="0">
                <a:solidFill>
                  <a:schemeClr val="tx1"/>
                </a:solidFill>
                <a:latin typeface="Calibri"/>
                <a:cs typeface="Arial" panose="020B0604020202020204" pitchFamily="34" charset="0"/>
              </a:rPr>
            </a:br>
            <a:r>
              <a:rPr lang="en-GB" altLang="en-US" sz="2800" dirty="0">
                <a:solidFill>
                  <a:schemeClr val="tx1"/>
                </a:solidFill>
                <a:latin typeface="Calibri"/>
                <a:cs typeface="Arial" panose="020B0604020202020204" pitchFamily="34" charset="0"/>
              </a:rPr>
              <a:t>the use or threat of “action” </a:t>
            </a:r>
          </a:p>
        </p:txBody>
      </p:sp>
      <p:sp>
        <p:nvSpPr>
          <p:cNvPr id="17" name="TextBox 16">
            <a:extLst>
              <a:ext uri="{FF2B5EF4-FFF2-40B4-BE49-F238E27FC236}">
                <a16:creationId xmlns:a16="http://schemas.microsoft.com/office/drawing/2014/main" id="{BD8AA4D5-1F32-40BA-98F2-81E8FD294C75}"/>
              </a:ext>
            </a:extLst>
          </p:cNvPr>
          <p:cNvSpPr txBox="1"/>
          <p:nvPr/>
        </p:nvSpPr>
        <p:spPr>
          <a:xfrm>
            <a:off x="4397596" y="3500486"/>
            <a:ext cx="446148" cy="461665"/>
          </a:xfrm>
          <a:prstGeom prst="rect">
            <a:avLst/>
          </a:prstGeom>
          <a:noFill/>
        </p:spPr>
        <p:txBody>
          <a:bodyPr wrap="none" rtlCol="0">
            <a:spAutoFit/>
          </a:bodyPr>
          <a:lstStyle/>
          <a:p>
            <a:r>
              <a:rPr lang="en-GB" sz="2400" dirty="0">
                <a:solidFill>
                  <a:srgbClr val="003F76"/>
                </a:solidFill>
              </a:rPr>
              <a:t>to</a:t>
            </a:r>
          </a:p>
        </p:txBody>
      </p:sp>
      <p:sp>
        <p:nvSpPr>
          <p:cNvPr id="18" name="TextBox 17">
            <a:extLst>
              <a:ext uri="{FF2B5EF4-FFF2-40B4-BE49-F238E27FC236}">
                <a16:creationId xmlns:a16="http://schemas.microsoft.com/office/drawing/2014/main" id="{8D860AEA-7BF5-4467-8385-013EB0382621}"/>
              </a:ext>
            </a:extLst>
          </p:cNvPr>
          <p:cNvSpPr txBox="1"/>
          <p:nvPr/>
        </p:nvSpPr>
        <p:spPr>
          <a:xfrm>
            <a:off x="7831568" y="3500486"/>
            <a:ext cx="332142" cy="461665"/>
          </a:xfrm>
          <a:prstGeom prst="rect">
            <a:avLst/>
          </a:prstGeom>
          <a:noFill/>
        </p:spPr>
        <p:txBody>
          <a:bodyPr wrap="none" rtlCol="0">
            <a:spAutoFit/>
          </a:bodyPr>
          <a:lstStyle/>
          <a:p>
            <a:r>
              <a:rPr lang="en-GB" sz="2400" dirty="0">
                <a:solidFill>
                  <a:srgbClr val="003F76"/>
                </a:solidFill>
              </a:rPr>
              <a:t>a</a:t>
            </a:r>
          </a:p>
        </p:txBody>
      </p:sp>
      <p:sp>
        <p:nvSpPr>
          <p:cNvPr id="19" name="TextBox 18">
            <a:extLst>
              <a:ext uri="{FF2B5EF4-FFF2-40B4-BE49-F238E27FC236}">
                <a16:creationId xmlns:a16="http://schemas.microsoft.com/office/drawing/2014/main" id="{9D678611-CB07-43ED-8304-567B94CC76BC}"/>
              </a:ext>
            </a:extLst>
          </p:cNvPr>
          <p:cNvSpPr txBox="1"/>
          <p:nvPr/>
        </p:nvSpPr>
        <p:spPr>
          <a:xfrm>
            <a:off x="12193175" y="3500486"/>
            <a:ext cx="895438" cy="461665"/>
          </a:xfrm>
          <a:prstGeom prst="rect">
            <a:avLst/>
          </a:prstGeom>
          <a:noFill/>
        </p:spPr>
        <p:txBody>
          <a:bodyPr wrap="none" rtlCol="0">
            <a:spAutoFit/>
          </a:bodyPr>
          <a:lstStyle/>
          <a:p>
            <a:r>
              <a:rPr lang="en-GB" sz="2400" dirty="0">
                <a:solidFill>
                  <a:srgbClr val="003F76"/>
                </a:solidFill>
              </a:rPr>
              <a:t>cause</a:t>
            </a:r>
            <a:endParaRPr lang="en-GB" dirty="0">
              <a:solidFill>
                <a:srgbClr val="003F76"/>
              </a:solidFill>
            </a:endParaRPr>
          </a:p>
        </p:txBody>
      </p:sp>
      <p:sp>
        <p:nvSpPr>
          <p:cNvPr id="20" name="TextBox 19">
            <a:extLst>
              <a:ext uri="{FF2B5EF4-FFF2-40B4-BE49-F238E27FC236}">
                <a16:creationId xmlns:a16="http://schemas.microsoft.com/office/drawing/2014/main" id="{C6EEEF6D-75C1-4BDC-A01B-68D874589C32}"/>
              </a:ext>
            </a:extLst>
          </p:cNvPr>
          <p:cNvSpPr txBox="1"/>
          <p:nvPr/>
        </p:nvSpPr>
        <p:spPr>
          <a:xfrm>
            <a:off x="5868445" y="4422454"/>
            <a:ext cx="973343" cy="461665"/>
          </a:xfrm>
          <a:prstGeom prst="rect">
            <a:avLst/>
          </a:prstGeom>
          <a:noFill/>
        </p:spPr>
        <p:txBody>
          <a:bodyPr wrap="none" rtlCol="0">
            <a:spAutoFit/>
          </a:bodyPr>
          <a:lstStyle/>
          <a:p>
            <a:r>
              <a:rPr lang="en-GB" sz="2400" dirty="0">
                <a:solidFill>
                  <a:srgbClr val="003F76"/>
                </a:solidFill>
              </a:rPr>
              <a:t>unless</a:t>
            </a:r>
            <a:endParaRPr lang="en-GB" dirty="0">
              <a:solidFill>
                <a:srgbClr val="003F76"/>
              </a:solidFill>
            </a:endParaRPr>
          </a:p>
        </p:txBody>
      </p:sp>
      <p:sp>
        <p:nvSpPr>
          <p:cNvPr id="21" name="TextBox 20">
            <a:extLst>
              <a:ext uri="{FF2B5EF4-FFF2-40B4-BE49-F238E27FC236}">
                <a16:creationId xmlns:a16="http://schemas.microsoft.com/office/drawing/2014/main" id="{4D2E3BC3-0F35-434D-AE96-14D6F93CE4C2}"/>
              </a:ext>
            </a:extLst>
          </p:cNvPr>
          <p:cNvSpPr txBox="1"/>
          <p:nvPr/>
        </p:nvSpPr>
        <p:spPr>
          <a:xfrm>
            <a:off x="-1443315" y="3500486"/>
            <a:ext cx="977319" cy="461665"/>
          </a:xfrm>
          <a:prstGeom prst="rect">
            <a:avLst/>
          </a:prstGeom>
          <a:noFill/>
        </p:spPr>
        <p:txBody>
          <a:bodyPr wrap="none" rtlCol="0">
            <a:spAutoFit/>
          </a:bodyPr>
          <a:lstStyle/>
          <a:p>
            <a:r>
              <a:rPr lang="en-GB" sz="2400" dirty="0">
                <a:solidFill>
                  <a:srgbClr val="003F76"/>
                </a:solidFill>
              </a:rPr>
              <a:t>where</a:t>
            </a:r>
          </a:p>
        </p:txBody>
      </p:sp>
      <p:sp>
        <p:nvSpPr>
          <p:cNvPr id="22" name="TextBox 21">
            <a:extLst>
              <a:ext uri="{FF2B5EF4-FFF2-40B4-BE49-F238E27FC236}">
                <a16:creationId xmlns:a16="http://schemas.microsoft.com/office/drawing/2014/main" id="{836EC545-1315-4B7C-AD0D-E033FF728498}"/>
              </a:ext>
            </a:extLst>
          </p:cNvPr>
          <p:cNvSpPr txBox="1"/>
          <p:nvPr/>
        </p:nvSpPr>
        <p:spPr>
          <a:xfrm>
            <a:off x="2215154" y="5001395"/>
            <a:ext cx="8520282" cy="954107"/>
          </a:xfrm>
          <a:custGeom>
            <a:avLst/>
            <a:gdLst>
              <a:gd name="connsiteX0" fmla="*/ 0 w 8520282"/>
              <a:gd name="connsiteY0" fmla="*/ 0 h 954107"/>
              <a:gd name="connsiteX1" fmla="*/ 738424 w 8520282"/>
              <a:gd name="connsiteY1" fmla="*/ 0 h 954107"/>
              <a:gd name="connsiteX2" fmla="*/ 1136038 w 8520282"/>
              <a:gd name="connsiteY2" fmla="*/ 0 h 954107"/>
              <a:gd name="connsiteX3" fmla="*/ 1704056 w 8520282"/>
              <a:gd name="connsiteY3" fmla="*/ 0 h 954107"/>
              <a:gd name="connsiteX4" fmla="*/ 2357278 w 8520282"/>
              <a:gd name="connsiteY4" fmla="*/ 0 h 954107"/>
              <a:gd name="connsiteX5" fmla="*/ 2669688 w 8520282"/>
              <a:gd name="connsiteY5" fmla="*/ 0 h 954107"/>
              <a:gd name="connsiteX6" fmla="*/ 2982099 w 8520282"/>
              <a:gd name="connsiteY6" fmla="*/ 0 h 954107"/>
              <a:gd name="connsiteX7" fmla="*/ 3720523 w 8520282"/>
              <a:gd name="connsiteY7" fmla="*/ 0 h 954107"/>
              <a:gd name="connsiteX8" fmla="*/ 4288542 w 8520282"/>
              <a:gd name="connsiteY8" fmla="*/ 0 h 954107"/>
              <a:gd name="connsiteX9" fmla="*/ 4600952 w 8520282"/>
              <a:gd name="connsiteY9" fmla="*/ 0 h 954107"/>
              <a:gd name="connsiteX10" fmla="*/ 5168971 w 8520282"/>
              <a:gd name="connsiteY10" fmla="*/ 0 h 954107"/>
              <a:gd name="connsiteX11" fmla="*/ 5907396 w 8520282"/>
              <a:gd name="connsiteY11" fmla="*/ 0 h 954107"/>
              <a:gd name="connsiteX12" fmla="*/ 6390212 w 8520282"/>
              <a:gd name="connsiteY12" fmla="*/ 0 h 954107"/>
              <a:gd name="connsiteX13" fmla="*/ 6873027 w 8520282"/>
              <a:gd name="connsiteY13" fmla="*/ 0 h 954107"/>
              <a:gd name="connsiteX14" fmla="*/ 7441046 w 8520282"/>
              <a:gd name="connsiteY14" fmla="*/ 0 h 954107"/>
              <a:gd name="connsiteX15" fmla="*/ 8520282 w 8520282"/>
              <a:gd name="connsiteY15" fmla="*/ 0 h 954107"/>
              <a:gd name="connsiteX16" fmla="*/ 8520282 w 8520282"/>
              <a:gd name="connsiteY16" fmla="*/ 486595 h 954107"/>
              <a:gd name="connsiteX17" fmla="*/ 8520282 w 8520282"/>
              <a:gd name="connsiteY17" fmla="*/ 954107 h 954107"/>
              <a:gd name="connsiteX18" fmla="*/ 8037466 w 8520282"/>
              <a:gd name="connsiteY18" fmla="*/ 954107 h 954107"/>
              <a:gd name="connsiteX19" fmla="*/ 7639853 w 8520282"/>
              <a:gd name="connsiteY19" fmla="*/ 954107 h 954107"/>
              <a:gd name="connsiteX20" fmla="*/ 6901428 w 8520282"/>
              <a:gd name="connsiteY20" fmla="*/ 954107 h 954107"/>
              <a:gd name="connsiteX21" fmla="*/ 6333410 w 8520282"/>
              <a:gd name="connsiteY21" fmla="*/ 954107 h 954107"/>
              <a:gd name="connsiteX22" fmla="*/ 6020999 w 8520282"/>
              <a:gd name="connsiteY22" fmla="*/ 954107 h 954107"/>
              <a:gd name="connsiteX23" fmla="*/ 5452980 w 8520282"/>
              <a:gd name="connsiteY23" fmla="*/ 954107 h 954107"/>
              <a:gd name="connsiteX24" fmla="*/ 4970165 w 8520282"/>
              <a:gd name="connsiteY24" fmla="*/ 954107 h 954107"/>
              <a:gd name="connsiteX25" fmla="*/ 4487349 w 8520282"/>
              <a:gd name="connsiteY25" fmla="*/ 954107 h 954107"/>
              <a:gd name="connsiteX26" fmla="*/ 4004533 w 8520282"/>
              <a:gd name="connsiteY26" fmla="*/ 954107 h 954107"/>
              <a:gd name="connsiteX27" fmla="*/ 3521717 w 8520282"/>
              <a:gd name="connsiteY27" fmla="*/ 954107 h 954107"/>
              <a:gd name="connsiteX28" fmla="*/ 2868495 w 8520282"/>
              <a:gd name="connsiteY28" fmla="*/ 954107 h 954107"/>
              <a:gd name="connsiteX29" fmla="*/ 2300476 w 8520282"/>
              <a:gd name="connsiteY29" fmla="*/ 954107 h 954107"/>
              <a:gd name="connsiteX30" fmla="*/ 1988066 w 8520282"/>
              <a:gd name="connsiteY30" fmla="*/ 954107 h 954107"/>
              <a:gd name="connsiteX31" fmla="*/ 1505250 w 8520282"/>
              <a:gd name="connsiteY31" fmla="*/ 954107 h 954107"/>
              <a:gd name="connsiteX32" fmla="*/ 852028 w 8520282"/>
              <a:gd name="connsiteY32" fmla="*/ 954107 h 954107"/>
              <a:gd name="connsiteX33" fmla="*/ 0 w 8520282"/>
              <a:gd name="connsiteY33" fmla="*/ 954107 h 954107"/>
              <a:gd name="connsiteX34" fmla="*/ 0 w 8520282"/>
              <a:gd name="connsiteY34" fmla="*/ 457971 h 954107"/>
              <a:gd name="connsiteX35" fmla="*/ 0 w 8520282"/>
              <a:gd name="connsiteY35" fmla="*/ 0 h 95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8520282" h="954107" fill="none" extrusionOk="0">
                <a:moveTo>
                  <a:pt x="0" y="0"/>
                </a:moveTo>
                <a:cubicBezTo>
                  <a:pt x="201459" y="-83739"/>
                  <a:pt x="502994" y="46992"/>
                  <a:pt x="738424" y="0"/>
                </a:cubicBezTo>
                <a:cubicBezTo>
                  <a:pt x="973854" y="-46992"/>
                  <a:pt x="983157" y="15183"/>
                  <a:pt x="1136038" y="0"/>
                </a:cubicBezTo>
                <a:cubicBezTo>
                  <a:pt x="1288919" y="-15183"/>
                  <a:pt x="1544087" y="32934"/>
                  <a:pt x="1704056" y="0"/>
                </a:cubicBezTo>
                <a:cubicBezTo>
                  <a:pt x="1864025" y="-32934"/>
                  <a:pt x="2074585" y="61578"/>
                  <a:pt x="2357278" y="0"/>
                </a:cubicBezTo>
                <a:cubicBezTo>
                  <a:pt x="2639971" y="-61578"/>
                  <a:pt x="2523211" y="36764"/>
                  <a:pt x="2669688" y="0"/>
                </a:cubicBezTo>
                <a:cubicBezTo>
                  <a:pt x="2816165" y="-36764"/>
                  <a:pt x="2878363" y="36288"/>
                  <a:pt x="2982099" y="0"/>
                </a:cubicBezTo>
                <a:cubicBezTo>
                  <a:pt x="3085835" y="-36288"/>
                  <a:pt x="3499065" y="30596"/>
                  <a:pt x="3720523" y="0"/>
                </a:cubicBezTo>
                <a:cubicBezTo>
                  <a:pt x="3941981" y="-30596"/>
                  <a:pt x="4102814" y="11174"/>
                  <a:pt x="4288542" y="0"/>
                </a:cubicBezTo>
                <a:cubicBezTo>
                  <a:pt x="4474270" y="-11174"/>
                  <a:pt x="4486366" y="28406"/>
                  <a:pt x="4600952" y="0"/>
                </a:cubicBezTo>
                <a:cubicBezTo>
                  <a:pt x="4715538" y="-28406"/>
                  <a:pt x="4957078" y="410"/>
                  <a:pt x="5168971" y="0"/>
                </a:cubicBezTo>
                <a:cubicBezTo>
                  <a:pt x="5380864" y="-410"/>
                  <a:pt x="5573568" y="48049"/>
                  <a:pt x="5907396" y="0"/>
                </a:cubicBezTo>
                <a:cubicBezTo>
                  <a:pt x="6241225" y="-48049"/>
                  <a:pt x="6293285" y="5336"/>
                  <a:pt x="6390212" y="0"/>
                </a:cubicBezTo>
                <a:cubicBezTo>
                  <a:pt x="6487139" y="-5336"/>
                  <a:pt x="6754859" y="3402"/>
                  <a:pt x="6873027" y="0"/>
                </a:cubicBezTo>
                <a:cubicBezTo>
                  <a:pt x="6991195" y="-3402"/>
                  <a:pt x="7194171" y="835"/>
                  <a:pt x="7441046" y="0"/>
                </a:cubicBezTo>
                <a:cubicBezTo>
                  <a:pt x="7687921" y="-835"/>
                  <a:pt x="8039719" y="51049"/>
                  <a:pt x="8520282" y="0"/>
                </a:cubicBezTo>
                <a:cubicBezTo>
                  <a:pt x="8570876" y="107167"/>
                  <a:pt x="8510097" y="323580"/>
                  <a:pt x="8520282" y="486595"/>
                </a:cubicBezTo>
                <a:cubicBezTo>
                  <a:pt x="8530467" y="649610"/>
                  <a:pt x="8502132" y="722525"/>
                  <a:pt x="8520282" y="954107"/>
                </a:cubicBezTo>
                <a:cubicBezTo>
                  <a:pt x="8350511" y="984451"/>
                  <a:pt x="8215162" y="903398"/>
                  <a:pt x="8037466" y="954107"/>
                </a:cubicBezTo>
                <a:cubicBezTo>
                  <a:pt x="7859770" y="1004816"/>
                  <a:pt x="7786802" y="916163"/>
                  <a:pt x="7639853" y="954107"/>
                </a:cubicBezTo>
                <a:cubicBezTo>
                  <a:pt x="7492904" y="992051"/>
                  <a:pt x="7181366" y="908387"/>
                  <a:pt x="6901428" y="954107"/>
                </a:cubicBezTo>
                <a:cubicBezTo>
                  <a:pt x="6621490" y="999827"/>
                  <a:pt x="6494778" y="933703"/>
                  <a:pt x="6333410" y="954107"/>
                </a:cubicBezTo>
                <a:cubicBezTo>
                  <a:pt x="6172042" y="974511"/>
                  <a:pt x="6090683" y="953805"/>
                  <a:pt x="6020999" y="954107"/>
                </a:cubicBezTo>
                <a:cubicBezTo>
                  <a:pt x="5951315" y="954409"/>
                  <a:pt x="5678454" y="911786"/>
                  <a:pt x="5452980" y="954107"/>
                </a:cubicBezTo>
                <a:cubicBezTo>
                  <a:pt x="5227506" y="996428"/>
                  <a:pt x="5126743" y="938989"/>
                  <a:pt x="4970165" y="954107"/>
                </a:cubicBezTo>
                <a:cubicBezTo>
                  <a:pt x="4813588" y="969225"/>
                  <a:pt x="4603738" y="911665"/>
                  <a:pt x="4487349" y="954107"/>
                </a:cubicBezTo>
                <a:cubicBezTo>
                  <a:pt x="4370960" y="996549"/>
                  <a:pt x="4218760" y="912799"/>
                  <a:pt x="4004533" y="954107"/>
                </a:cubicBezTo>
                <a:cubicBezTo>
                  <a:pt x="3790306" y="995415"/>
                  <a:pt x="3645999" y="900684"/>
                  <a:pt x="3521717" y="954107"/>
                </a:cubicBezTo>
                <a:cubicBezTo>
                  <a:pt x="3397435" y="1007530"/>
                  <a:pt x="3100463" y="929627"/>
                  <a:pt x="2868495" y="954107"/>
                </a:cubicBezTo>
                <a:cubicBezTo>
                  <a:pt x="2636527" y="978587"/>
                  <a:pt x="2468888" y="909041"/>
                  <a:pt x="2300476" y="954107"/>
                </a:cubicBezTo>
                <a:cubicBezTo>
                  <a:pt x="2132064" y="999173"/>
                  <a:pt x="2133456" y="946021"/>
                  <a:pt x="1988066" y="954107"/>
                </a:cubicBezTo>
                <a:cubicBezTo>
                  <a:pt x="1842676" y="962193"/>
                  <a:pt x="1691815" y="953934"/>
                  <a:pt x="1505250" y="954107"/>
                </a:cubicBezTo>
                <a:cubicBezTo>
                  <a:pt x="1318685" y="954280"/>
                  <a:pt x="1007268" y="934985"/>
                  <a:pt x="852028" y="954107"/>
                </a:cubicBezTo>
                <a:cubicBezTo>
                  <a:pt x="696788" y="973229"/>
                  <a:pt x="307452" y="897839"/>
                  <a:pt x="0" y="954107"/>
                </a:cubicBezTo>
                <a:cubicBezTo>
                  <a:pt x="-28231" y="719702"/>
                  <a:pt x="27331" y="640883"/>
                  <a:pt x="0" y="457971"/>
                </a:cubicBezTo>
                <a:cubicBezTo>
                  <a:pt x="-27331" y="275059"/>
                  <a:pt x="54035" y="164235"/>
                  <a:pt x="0" y="0"/>
                </a:cubicBezTo>
                <a:close/>
              </a:path>
              <a:path w="8520282" h="954107" stroke="0" extrusionOk="0">
                <a:moveTo>
                  <a:pt x="0" y="0"/>
                </a:moveTo>
                <a:cubicBezTo>
                  <a:pt x="143487" y="-54159"/>
                  <a:pt x="370142" y="48987"/>
                  <a:pt x="482816" y="0"/>
                </a:cubicBezTo>
                <a:cubicBezTo>
                  <a:pt x="595490" y="-48987"/>
                  <a:pt x="640516" y="14733"/>
                  <a:pt x="795226" y="0"/>
                </a:cubicBezTo>
                <a:cubicBezTo>
                  <a:pt x="949936" y="-14733"/>
                  <a:pt x="1339432" y="7178"/>
                  <a:pt x="1533651" y="0"/>
                </a:cubicBezTo>
                <a:cubicBezTo>
                  <a:pt x="1727870" y="-7178"/>
                  <a:pt x="1891336" y="29236"/>
                  <a:pt x="2016467" y="0"/>
                </a:cubicBezTo>
                <a:cubicBezTo>
                  <a:pt x="2141598" y="-29236"/>
                  <a:pt x="2327659" y="20656"/>
                  <a:pt x="2499283" y="0"/>
                </a:cubicBezTo>
                <a:cubicBezTo>
                  <a:pt x="2670907" y="-20656"/>
                  <a:pt x="2969634" y="28938"/>
                  <a:pt x="3237707" y="0"/>
                </a:cubicBezTo>
                <a:cubicBezTo>
                  <a:pt x="3505780" y="-28938"/>
                  <a:pt x="3446152" y="23776"/>
                  <a:pt x="3635320" y="0"/>
                </a:cubicBezTo>
                <a:cubicBezTo>
                  <a:pt x="3824488" y="-23776"/>
                  <a:pt x="4144473" y="61611"/>
                  <a:pt x="4373745" y="0"/>
                </a:cubicBezTo>
                <a:cubicBezTo>
                  <a:pt x="4603018" y="-61611"/>
                  <a:pt x="4854050" y="34527"/>
                  <a:pt x="5112169" y="0"/>
                </a:cubicBezTo>
                <a:cubicBezTo>
                  <a:pt x="5370288" y="-34527"/>
                  <a:pt x="5552328" y="36714"/>
                  <a:pt x="5680188" y="0"/>
                </a:cubicBezTo>
                <a:cubicBezTo>
                  <a:pt x="5808048" y="-36714"/>
                  <a:pt x="6240780" y="46881"/>
                  <a:pt x="6418612" y="0"/>
                </a:cubicBezTo>
                <a:cubicBezTo>
                  <a:pt x="6596444" y="-46881"/>
                  <a:pt x="6804038" y="2930"/>
                  <a:pt x="6901428" y="0"/>
                </a:cubicBezTo>
                <a:cubicBezTo>
                  <a:pt x="6998818" y="-2930"/>
                  <a:pt x="7153571" y="52304"/>
                  <a:pt x="7384244" y="0"/>
                </a:cubicBezTo>
                <a:cubicBezTo>
                  <a:pt x="7614917" y="-52304"/>
                  <a:pt x="7787312" y="61775"/>
                  <a:pt x="8037466" y="0"/>
                </a:cubicBezTo>
                <a:cubicBezTo>
                  <a:pt x="8287620" y="-61775"/>
                  <a:pt x="8282301" y="34758"/>
                  <a:pt x="8520282" y="0"/>
                </a:cubicBezTo>
                <a:cubicBezTo>
                  <a:pt x="8539887" y="117197"/>
                  <a:pt x="8479095" y="282564"/>
                  <a:pt x="8520282" y="496136"/>
                </a:cubicBezTo>
                <a:cubicBezTo>
                  <a:pt x="8561469" y="709708"/>
                  <a:pt x="8503807" y="845612"/>
                  <a:pt x="8520282" y="954107"/>
                </a:cubicBezTo>
                <a:cubicBezTo>
                  <a:pt x="8240246" y="974510"/>
                  <a:pt x="8048210" y="929272"/>
                  <a:pt x="7867060" y="954107"/>
                </a:cubicBezTo>
                <a:cubicBezTo>
                  <a:pt x="7685910" y="978942"/>
                  <a:pt x="7700379" y="931215"/>
                  <a:pt x="7554650" y="954107"/>
                </a:cubicBezTo>
                <a:cubicBezTo>
                  <a:pt x="7408921" y="976999"/>
                  <a:pt x="7268905" y="928616"/>
                  <a:pt x="7157037" y="954107"/>
                </a:cubicBezTo>
                <a:cubicBezTo>
                  <a:pt x="7045169" y="979598"/>
                  <a:pt x="6699628" y="866151"/>
                  <a:pt x="6418612" y="954107"/>
                </a:cubicBezTo>
                <a:cubicBezTo>
                  <a:pt x="6137596" y="1042063"/>
                  <a:pt x="6057376" y="938097"/>
                  <a:pt x="5850594" y="954107"/>
                </a:cubicBezTo>
                <a:cubicBezTo>
                  <a:pt x="5643812" y="970117"/>
                  <a:pt x="5533538" y="929306"/>
                  <a:pt x="5452980" y="954107"/>
                </a:cubicBezTo>
                <a:cubicBezTo>
                  <a:pt x="5372422" y="978908"/>
                  <a:pt x="5039463" y="918938"/>
                  <a:pt x="4884962" y="954107"/>
                </a:cubicBezTo>
                <a:cubicBezTo>
                  <a:pt x="4730461" y="989276"/>
                  <a:pt x="4647452" y="936209"/>
                  <a:pt x="4572551" y="954107"/>
                </a:cubicBezTo>
                <a:cubicBezTo>
                  <a:pt x="4497650" y="972005"/>
                  <a:pt x="4357553" y="953013"/>
                  <a:pt x="4260141" y="954107"/>
                </a:cubicBezTo>
                <a:cubicBezTo>
                  <a:pt x="4162729" y="955201"/>
                  <a:pt x="3844856" y="895426"/>
                  <a:pt x="3692122" y="954107"/>
                </a:cubicBezTo>
                <a:cubicBezTo>
                  <a:pt x="3539388" y="1012788"/>
                  <a:pt x="3415057" y="948058"/>
                  <a:pt x="3294509" y="954107"/>
                </a:cubicBezTo>
                <a:cubicBezTo>
                  <a:pt x="3173961" y="960156"/>
                  <a:pt x="2801025" y="913380"/>
                  <a:pt x="2641287" y="954107"/>
                </a:cubicBezTo>
                <a:cubicBezTo>
                  <a:pt x="2481549" y="994834"/>
                  <a:pt x="2396643" y="933502"/>
                  <a:pt x="2243674" y="954107"/>
                </a:cubicBezTo>
                <a:cubicBezTo>
                  <a:pt x="2090705" y="974712"/>
                  <a:pt x="1778392" y="915394"/>
                  <a:pt x="1590453" y="954107"/>
                </a:cubicBezTo>
                <a:cubicBezTo>
                  <a:pt x="1402514" y="992820"/>
                  <a:pt x="1387043" y="919305"/>
                  <a:pt x="1278042" y="954107"/>
                </a:cubicBezTo>
                <a:cubicBezTo>
                  <a:pt x="1169041" y="988909"/>
                  <a:pt x="835681" y="952911"/>
                  <a:pt x="624821" y="954107"/>
                </a:cubicBezTo>
                <a:cubicBezTo>
                  <a:pt x="413961" y="955303"/>
                  <a:pt x="140122" y="911670"/>
                  <a:pt x="0" y="954107"/>
                </a:cubicBezTo>
                <a:cubicBezTo>
                  <a:pt x="-22416" y="730842"/>
                  <a:pt x="36717" y="704813"/>
                  <a:pt x="0" y="505677"/>
                </a:cubicBezTo>
                <a:cubicBezTo>
                  <a:pt x="-36717" y="306541"/>
                  <a:pt x="49392" y="161080"/>
                  <a:pt x="0" y="0"/>
                </a:cubicBezTo>
                <a:close/>
              </a:path>
            </a:pathLst>
          </a:custGeom>
          <a:solidFill>
            <a:schemeClr val="accent2">
              <a:lumMod val="20000"/>
              <a:lumOff val="80000"/>
            </a:schemeClr>
          </a:solidFill>
          <a:ln w="25400">
            <a:solidFill>
              <a:schemeClr val="accent2">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none" rtlCol="0">
            <a:spAutoFit/>
          </a:bodyPr>
          <a:lstStyle/>
          <a:p>
            <a:pPr algn="ctr"/>
            <a:r>
              <a:rPr lang="en-GB" sz="2800" dirty="0">
                <a:latin typeface="arial" panose="020B0604020202020204" pitchFamily="34" charset="0"/>
              </a:rPr>
              <a:t>firearms or explosives are used, then it is terrorism </a:t>
            </a:r>
            <a:br>
              <a:rPr lang="en-GB" sz="2800" dirty="0">
                <a:latin typeface="arial" panose="020B0604020202020204" pitchFamily="34" charset="0"/>
              </a:rPr>
            </a:br>
            <a:r>
              <a:rPr lang="en-GB" sz="2800" dirty="0">
                <a:latin typeface="arial" panose="020B0604020202020204" pitchFamily="34" charset="0"/>
              </a:rPr>
              <a:t>whether or not PRRI is Influence / Intimidated </a:t>
            </a:r>
            <a:endParaRPr lang="en-GB" sz="2800" dirty="0"/>
          </a:p>
        </p:txBody>
      </p:sp>
    </p:spTree>
    <p:extLst>
      <p:ext uri="{BB962C8B-B14F-4D97-AF65-F5344CB8AC3E}">
        <p14:creationId xmlns:p14="http://schemas.microsoft.com/office/powerpoint/2010/main" val="3611073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bg/>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uiExpand="1" build="p" animBg="1"/>
      <p:bldP spid="13" grpId="0" animBg="1"/>
      <p:bldP spid="14" grpId="0" animBg="1"/>
      <p:bldP spid="15" grpId="0" animBg="1"/>
      <p:bldP spid="17" grpId="0"/>
      <p:bldP spid="18" grpId="0"/>
      <p:bldP spid="19" grpId="0"/>
      <p:bldP spid="20" grpId="0"/>
      <p:bldP spid="21" grpId="0"/>
      <p:bldP spid="2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D5E71336-6B1A-4682-A567-07841B78E26D}"/>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S40 of the Terrorism Act - 2000 </a:t>
            </a:r>
          </a:p>
        </p:txBody>
      </p:sp>
      <p:sp>
        <p:nvSpPr>
          <p:cNvPr id="12" name="Rectangle 3">
            <a:extLst>
              <a:ext uri="{FF2B5EF4-FFF2-40B4-BE49-F238E27FC236}">
                <a16:creationId xmlns:a16="http://schemas.microsoft.com/office/drawing/2014/main" id="{7C59436A-6CD7-44C2-89E3-BC14CEF7D4F1}"/>
              </a:ext>
            </a:extLst>
          </p:cNvPr>
          <p:cNvSpPr>
            <a:spLocks noGrp="1" noChangeArrowheads="1"/>
          </p:cNvSpPr>
          <p:nvPr>
            <p:ph idx="1"/>
          </p:nvPr>
        </p:nvSpPr>
        <p:spPr>
          <a:xfrm>
            <a:off x="1309821" y="2792159"/>
            <a:ext cx="3600000" cy="2700000"/>
          </a:xfrm>
          <a:custGeom>
            <a:avLst/>
            <a:gdLst>
              <a:gd name="connsiteX0" fmla="*/ 0 w 3600000"/>
              <a:gd name="connsiteY0" fmla="*/ 0 h 2700000"/>
              <a:gd name="connsiteX1" fmla="*/ 478286 w 3600000"/>
              <a:gd name="connsiteY1" fmla="*/ 0 h 2700000"/>
              <a:gd name="connsiteX2" fmla="*/ 1028571 w 3600000"/>
              <a:gd name="connsiteY2" fmla="*/ 0 h 2700000"/>
              <a:gd name="connsiteX3" fmla="*/ 1614857 w 3600000"/>
              <a:gd name="connsiteY3" fmla="*/ 0 h 2700000"/>
              <a:gd name="connsiteX4" fmla="*/ 2057143 w 3600000"/>
              <a:gd name="connsiteY4" fmla="*/ 0 h 2700000"/>
              <a:gd name="connsiteX5" fmla="*/ 2535429 w 3600000"/>
              <a:gd name="connsiteY5" fmla="*/ 0 h 2700000"/>
              <a:gd name="connsiteX6" fmla="*/ 3121714 w 3600000"/>
              <a:gd name="connsiteY6" fmla="*/ 0 h 2700000"/>
              <a:gd name="connsiteX7" fmla="*/ 3600000 w 3600000"/>
              <a:gd name="connsiteY7" fmla="*/ 0 h 2700000"/>
              <a:gd name="connsiteX8" fmla="*/ 3600000 w 3600000"/>
              <a:gd name="connsiteY8" fmla="*/ 540000 h 2700000"/>
              <a:gd name="connsiteX9" fmla="*/ 3600000 w 3600000"/>
              <a:gd name="connsiteY9" fmla="*/ 1134000 h 2700000"/>
              <a:gd name="connsiteX10" fmla="*/ 3600000 w 3600000"/>
              <a:gd name="connsiteY10" fmla="*/ 1701000 h 2700000"/>
              <a:gd name="connsiteX11" fmla="*/ 3600000 w 3600000"/>
              <a:gd name="connsiteY11" fmla="*/ 2187000 h 2700000"/>
              <a:gd name="connsiteX12" fmla="*/ 3600000 w 3600000"/>
              <a:gd name="connsiteY12" fmla="*/ 2700000 h 2700000"/>
              <a:gd name="connsiteX13" fmla="*/ 3013714 w 3600000"/>
              <a:gd name="connsiteY13" fmla="*/ 2700000 h 2700000"/>
              <a:gd name="connsiteX14" fmla="*/ 2499429 w 3600000"/>
              <a:gd name="connsiteY14" fmla="*/ 2700000 h 2700000"/>
              <a:gd name="connsiteX15" fmla="*/ 2021143 w 3600000"/>
              <a:gd name="connsiteY15" fmla="*/ 2700000 h 2700000"/>
              <a:gd name="connsiteX16" fmla="*/ 1470857 w 3600000"/>
              <a:gd name="connsiteY16" fmla="*/ 2700000 h 2700000"/>
              <a:gd name="connsiteX17" fmla="*/ 884571 w 3600000"/>
              <a:gd name="connsiteY17" fmla="*/ 2700000 h 2700000"/>
              <a:gd name="connsiteX18" fmla="*/ 0 w 3600000"/>
              <a:gd name="connsiteY18" fmla="*/ 2700000 h 2700000"/>
              <a:gd name="connsiteX19" fmla="*/ 0 w 3600000"/>
              <a:gd name="connsiteY19" fmla="*/ 2241000 h 2700000"/>
              <a:gd name="connsiteX20" fmla="*/ 0 w 3600000"/>
              <a:gd name="connsiteY20" fmla="*/ 1647000 h 2700000"/>
              <a:gd name="connsiteX21" fmla="*/ 0 w 3600000"/>
              <a:gd name="connsiteY21" fmla="*/ 1053000 h 2700000"/>
              <a:gd name="connsiteX22" fmla="*/ 0 w 3600000"/>
              <a:gd name="connsiteY22" fmla="*/ 459000 h 2700000"/>
              <a:gd name="connsiteX23" fmla="*/ 0 w 3600000"/>
              <a:gd name="connsiteY23" fmla="*/ 0 h 27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00000" h="2700000" fill="none" extrusionOk="0">
                <a:moveTo>
                  <a:pt x="0" y="0"/>
                </a:moveTo>
                <a:cubicBezTo>
                  <a:pt x="224238" y="-30117"/>
                  <a:pt x="370286" y="21929"/>
                  <a:pt x="478286" y="0"/>
                </a:cubicBezTo>
                <a:cubicBezTo>
                  <a:pt x="586286" y="-21929"/>
                  <a:pt x="876586" y="24233"/>
                  <a:pt x="1028571" y="0"/>
                </a:cubicBezTo>
                <a:cubicBezTo>
                  <a:pt x="1180557" y="-24233"/>
                  <a:pt x="1398740" y="16171"/>
                  <a:pt x="1614857" y="0"/>
                </a:cubicBezTo>
                <a:cubicBezTo>
                  <a:pt x="1830974" y="-16171"/>
                  <a:pt x="1935530" y="48029"/>
                  <a:pt x="2057143" y="0"/>
                </a:cubicBezTo>
                <a:cubicBezTo>
                  <a:pt x="2178756" y="-48029"/>
                  <a:pt x="2375694" y="25903"/>
                  <a:pt x="2535429" y="0"/>
                </a:cubicBezTo>
                <a:cubicBezTo>
                  <a:pt x="2695164" y="-25903"/>
                  <a:pt x="2991449" y="51204"/>
                  <a:pt x="3121714" y="0"/>
                </a:cubicBezTo>
                <a:cubicBezTo>
                  <a:pt x="3251980" y="-51204"/>
                  <a:pt x="3428550" y="40498"/>
                  <a:pt x="3600000" y="0"/>
                </a:cubicBezTo>
                <a:cubicBezTo>
                  <a:pt x="3658224" y="145061"/>
                  <a:pt x="3567763" y="325083"/>
                  <a:pt x="3600000" y="540000"/>
                </a:cubicBezTo>
                <a:cubicBezTo>
                  <a:pt x="3632237" y="754917"/>
                  <a:pt x="3533818" y="872682"/>
                  <a:pt x="3600000" y="1134000"/>
                </a:cubicBezTo>
                <a:cubicBezTo>
                  <a:pt x="3666182" y="1395318"/>
                  <a:pt x="3543303" y="1546445"/>
                  <a:pt x="3600000" y="1701000"/>
                </a:cubicBezTo>
                <a:cubicBezTo>
                  <a:pt x="3656697" y="1855555"/>
                  <a:pt x="3569132" y="1978588"/>
                  <a:pt x="3600000" y="2187000"/>
                </a:cubicBezTo>
                <a:cubicBezTo>
                  <a:pt x="3630868" y="2395412"/>
                  <a:pt x="3544697" y="2456014"/>
                  <a:pt x="3600000" y="2700000"/>
                </a:cubicBezTo>
                <a:cubicBezTo>
                  <a:pt x="3478197" y="2747604"/>
                  <a:pt x="3178212" y="2648157"/>
                  <a:pt x="3013714" y="2700000"/>
                </a:cubicBezTo>
                <a:cubicBezTo>
                  <a:pt x="2849216" y="2751843"/>
                  <a:pt x="2745622" y="2651160"/>
                  <a:pt x="2499429" y="2700000"/>
                </a:cubicBezTo>
                <a:cubicBezTo>
                  <a:pt x="2253236" y="2748840"/>
                  <a:pt x="2189080" y="2648225"/>
                  <a:pt x="2021143" y="2700000"/>
                </a:cubicBezTo>
                <a:cubicBezTo>
                  <a:pt x="1853206" y="2751775"/>
                  <a:pt x="1697880" y="2680815"/>
                  <a:pt x="1470857" y="2700000"/>
                </a:cubicBezTo>
                <a:cubicBezTo>
                  <a:pt x="1243834" y="2719185"/>
                  <a:pt x="1157967" y="2681421"/>
                  <a:pt x="884571" y="2700000"/>
                </a:cubicBezTo>
                <a:cubicBezTo>
                  <a:pt x="611175" y="2718579"/>
                  <a:pt x="307875" y="2596053"/>
                  <a:pt x="0" y="2700000"/>
                </a:cubicBezTo>
                <a:cubicBezTo>
                  <a:pt x="-31255" y="2475205"/>
                  <a:pt x="12128" y="2385173"/>
                  <a:pt x="0" y="2241000"/>
                </a:cubicBezTo>
                <a:cubicBezTo>
                  <a:pt x="-12128" y="2096827"/>
                  <a:pt x="30500" y="1887776"/>
                  <a:pt x="0" y="1647000"/>
                </a:cubicBezTo>
                <a:cubicBezTo>
                  <a:pt x="-30500" y="1406224"/>
                  <a:pt x="52471" y="1320259"/>
                  <a:pt x="0" y="1053000"/>
                </a:cubicBezTo>
                <a:cubicBezTo>
                  <a:pt x="-52471" y="785741"/>
                  <a:pt x="50787" y="644447"/>
                  <a:pt x="0" y="459000"/>
                </a:cubicBezTo>
                <a:cubicBezTo>
                  <a:pt x="-50787" y="273553"/>
                  <a:pt x="13581" y="154086"/>
                  <a:pt x="0" y="0"/>
                </a:cubicBezTo>
                <a:close/>
              </a:path>
              <a:path w="3600000" h="2700000" stroke="0" extrusionOk="0">
                <a:moveTo>
                  <a:pt x="0" y="0"/>
                </a:moveTo>
                <a:cubicBezTo>
                  <a:pt x="105150" y="-17096"/>
                  <a:pt x="251912" y="45674"/>
                  <a:pt x="406286" y="0"/>
                </a:cubicBezTo>
                <a:cubicBezTo>
                  <a:pt x="560660" y="-45674"/>
                  <a:pt x="728720" y="2556"/>
                  <a:pt x="920571" y="0"/>
                </a:cubicBezTo>
                <a:cubicBezTo>
                  <a:pt x="1112422" y="-2556"/>
                  <a:pt x="1269699" y="3908"/>
                  <a:pt x="1506857" y="0"/>
                </a:cubicBezTo>
                <a:cubicBezTo>
                  <a:pt x="1744015" y="-3908"/>
                  <a:pt x="1762195" y="4544"/>
                  <a:pt x="1985143" y="0"/>
                </a:cubicBezTo>
                <a:cubicBezTo>
                  <a:pt x="2208091" y="-4544"/>
                  <a:pt x="2251411" y="19963"/>
                  <a:pt x="2463429" y="0"/>
                </a:cubicBezTo>
                <a:cubicBezTo>
                  <a:pt x="2675447" y="-19963"/>
                  <a:pt x="2861811" y="39784"/>
                  <a:pt x="3013714" y="0"/>
                </a:cubicBezTo>
                <a:cubicBezTo>
                  <a:pt x="3165618" y="-39784"/>
                  <a:pt x="3422861" y="24219"/>
                  <a:pt x="3600000" y="0"/>
                </a:cubicBezTo>
                <a:cubicBezTo>
                  <a:pt x="3653309" y="254930"/>
                  <a:pt x="3564565" y="284337"/>
                  <a:pt x="3600000" y="540000"/>
                </a:cubicBezTo>
                <a:cubicBezTo>
                  <a:pt x="3635435" y="795663"/>
                  <a:pt x="3578373" y="828220"/>
                  <a:pt x="3600000" y="1026000"/>
                </a:cubicBezTo>
                <a:cubicBezTo>
                  <a:pt x="3621627" y="1223780"/>
                  <a:pt x="3549752" y="1407826"/>
                  <a:pt x="3600000" y="1512000"/>
                </a:cubicBezTo>
                <a:cubicBezTo>
                  <a:pt x="3650248" y="1616174"/>
                  <a:pt x="3558790" y="1786239"/>
                  <a:pt x="3600000" y="1998000"/>
                </a:cubicBezTo>
                <a:cubicBezTo>
                  <a:pt x="3641210" y="2209761"/>
                  <a:pt x="3544977" y="2387033"/>
                  <a:pt x="3600000" y="2700000"/>
                </a:cubicBezTo>
                <a:cubicBezTo>
                  <a:pt x="3434351" y="2711176"/>
                  <a:pt x="3317323" y="2655330"/>
                  <a:pt x="3049714" y="2700000"/>
                </a:cubicBezTo>
                <a:cubicBezTo>
                  <a:pt x="2782105" y="2744670"/>
                  <a:pt x="2792256" y="2682851"/>
                  <a:pt x="2607429" y="2700000"/>
                </a:cubicBezTo>
                <a:cubicBezTo>
                  <a:pt x="2422603" y="2717149"/>
                  <a:pt x="2205069" y="2686084"/>
                  <a:pt x="2093143" y="2700000"/>
                </a:cubicBezTo>
                <a:cubicBezTo>
                  <a:pt x="1981217" y="2713916"/>
                  <a:pt x="1838404" y="2643692"/>
                  <a:pt x="1614857" y="2700000"/>
                </a:cubicBezTo>
                <a:cubicBezTo>
                  <a:pt x="1391310" y="2756308"/>
                  <a:pt x="1407618" y="2655618"/>
                  <a:pt x="1208571" y="2700000"/>
                </a:cubicBezTo>
                <a:cubicBezTo>
                  <a:pt x="1009524" y="2744382"/>
                  <a:pt x="807484" y="2679243"/>
                  <a:pt x="622286" y="2700000"/>
                </a:cubicBezTo>
                <a:cubicBezTo>
                  <a:pt x="437088" y="2720757"/>
                  <a:pt x="160249" y="2672717"/>
                  <a:pt x="0" y="2700000"/>
                </a:cubicBezTo>
                <a:cubicBezTo>
                  <a:pt x="-16129" y="2519965"/>
                  <a:pt x="52287" y="2326282"/>
                  <a:pt x="0" y="2187000"/>
                </a:cubicBezTo>
                <a:cubicBezTo>
                  <a:pt x="-52287" y="2047718"/>
                  <a:pt x="59836" y="1810884"/>
                  <a:pt x="0" y="1620000"/>
                </a:cubicBezTo>
                <a:cubicBezTo>
                  <a:pt x="-59836" y="1429116"/>
                  <a:pt x="20280" y="1309622"/>
                  <a:pt x="0" y="1080000"/>
                </a:cubicBezTo>
                <a:cubicBezTo>
                  <a:pt x="-20280" y="850378"/>
                  <a:pt x="31134" y="757940"/>
                  <a:pt x="0" y="621000"/>
                </a:cubicBezTo>
                <a:cubicBezTo>
                  <a:pt x="-31134" y="484060"/>
                  <a:pt x="272" y="280916"/>
                  <a:pt x="0" y="0"/>
                </a:cubicBezTo>
                <a:close/>
              </a:path>
            </a:pathLst>
          </a:custGeom>
          <a:solidFill>
            <a:schemeClr val="accent5">
              <a:lumMod val="20000"/>
              <a:lumOff val="80000"/>
            </a:schemeClr>
          </a:solidFill>
          <a:ln w="25400" cap="rnd">
            <a:solidFill>
              <a:schemeClr val="accent5">
                <a:lumMod val="60000"/>
                <a:lumOff val="40000"/>
              </a:schemeClr>
            </a:solidFill>
            <a:extLst>
              <a:ext uri="{C807C97D-BFC1-408E-A445-0C87EB9F89A2}">
                <ask:lineSketchStyleProps xmlns:ask="http://schemas.microsoft.com/office/drawing/2018/sketchyshapes" sd="2606772867">
                  <ask:type>
                    <ask:lineSketchScribble/>
                  </ask:type>
                </ask:lineSketchStyleProps>
              </a:ext>
            </a:extLst>
          </a:ln>
        </p:spPr>
        <p:txBody>
          <a:bodyPr>
            <a:noAutofit/>
          </a:bodyPr>
          <a:lstStyle/>
          <a:p>
            <a:pPr marL="0" indent="0" algn="ctr">
              <a:spcBef>
                <a:spcPct val="50000"/>
              </a:spcBef>
              <a:buNone/>
              <a:defRPr/>
            </a:pPr>
            <a:r>
              <a:rPr lang="en-GB" altLang="en-US" dirty="0"/>
              <a:t>Has committed an offence under any of        sections:</a:t>
            </a:r>
            <a:br>
              <a:rPr lang="en-GB" altLang="en-US" dirty="0"/>
            </a:br>
            <a:br>
              <a:rPr lang="en-GB" altLang="en-US" dirty="0"/>
            </a:br>
            <a:r>
              <a:rPr lang="en-GB" altLang="en-US" dirty="0"/>
              <a:t>11, 12, 15 - 18, 54 and 56-63</a:t>
            </a:r>
          </a:p>
        </p:txBody>
      </p:sp>
      <p:sp>
        <p:nvSpPr>
          <p:cNvPr id="14" name="Text Box 5">
            <a:extLst>
              <a:ext uri="{FF2B5EF4-FFF2-40B4-BE49-F238E27FC236}">
                <a16:creationId xmlns:a16="http://schemas.microsoft.com/office/drawing/2014/main" id="{100959A3-7048-4B00-A6F4-D87C5D134C41}"/>
              </a:ext>
            </a:extLst>
          </p:cNvPr>
          <p:cNvSpPr txBox="1">
            <a:spLocks noChangeArrowheads="1"/>
          </p:cNvSpPr>
          <p:nvPr/>
        </p:nvSpPr>
        <p:spPr bwMode="auto">
          <a:xfrm>
            <a:off x="7282179" y="2742517"/>
            <a:ext cx="3600000" cy="2700000"/>
          </a:xfrm>
          <a:custGeom>
            <a:avLst/>
            <a:gdLst>
              <a:gd name="connsiteX0" fmla="*/ 0 w 3600000"/>
              <a:gd name="connsiteY0" fmla="*/ 0 h 2700000"/>
              <a:gd name="connsiteX1" fmla="*/ 406286 w 3600000"/>
              <a:gd name="connsiteY1" fmla="*/ 0 h 2700000"/>
              <a:gd name="connsiteX2" fmla="*/ 992571 w 3600000"/>
              <a:gd name="connsiteY2" fmla="*/ 0 h 2700000"/>
              <a:gd name="connsiteX3" fmla="*/ 1542857 w 3600000"/>
              <a:gd name="connsiteY3" fmla="*/ 0 h 2700000"/>
              <a:gd name="connsiteX4" fmla="*/ 1949143 w 3600000"/>
              <a:gd name="connsiteY4" fmla="*/ 0 h 2700000"/>
              <a:gd name="connsiteX5" fmla="*/ 2427429 w 3600000"/>
              <a:gd name="connsiteY5" fmla="*/ 0 h 2700000"/>
              <a:gd name="connsiteX6" fmla="*/ 3013714 w 3600000"/>
              <a:gd name="connsiteY6" fmla="*/ 0 h 2700000"/>
              <a:gd name="connsiteX7" fmla="*/ 3600000 w 3600000"/>
              <a:gd name="connsiteY7" fmla="*/ 0 h 2700000"/>
              <a:gd name="connsiteX8" fmla="*/ 3600000 w 3600000"/>
              <a:gd name="connsiteY8" fmla="*/ 567000 h 2700000"/>
              <a:gd name="connsiteX9" fmla="*/ 3600000 w 3600000"/>
              <a:gd name="connsiteY9" fmla="*/ 1026000 h 2700000"/>
              <a:gd name="connsiteX10" fmla="*/ 3600000 w 3600000"/>
              <a:gd name="connsiteY10" fmla="*/ 1512000 h 2700000"/>
              <a:gd name="connsiteX11" fmla="*/ 3600000 w 3600000"/>
              <a:gd name="connsiteY11" fmla="*/ 2079000 h 2700000"/>
              <a:gd name="connsiteX12" fmla="*/ 3600000 w 3600000"/>
              <a:gd name="connsiteY12" fmla="*/ 2700000 h 2700000"/>
              <a:gd name="connsiteX13" fmla="*/ 3193714 w 3600000"/>
              <a:gd name="connsiteY13" fmla="*/ 2700000 h 2700000"/>
              <a:gd name="connsiteX14" fmla="*/ 2787429 w 3600000"/>
              <a:gd name="connsiteY14" fmla="*/ 2700000 h 2700000"/>
              <a:gd name="connsiteX15" fmla="*/ 2237143 w 3600000"/>
              <a:gd name="connsiteY15" fmla="*/ 2700000 h 2700000"/>
              <a:gd name="connsiteX16" fmla="*/ 1830857 w 3600000"/>
              <a:gd name="connsiteY16" fmla="*/ 2700000 h 2700000"/>
              <a:gd name="connsiteX17" fmla="*/ 1316571 w 3600000"/>
              <a:gd name="connsiteY17" fmla="*/ 2700000 h 2700000"/>
              <a:gd name="connsiteX18" fmla="*/ 874286 w 3600000"/>
              <a:gd name="connsiteY18" fmla="*/ 2700000 h 2700000"/>
              <a:gd name="connsiteX19" fmla="*/ 0 w 3600000"/>
              <a:gd name="connsiteY19" fmla="*/ 2700000 h 2700000"/>
              <a:gd name="connsiteX20" fmla="*/ 0 w 3600000"/>
              <a:gd name="connsiteY20" fmla="*/ 2160000 h 2700000"/>
              <a:gd name="connsiteX21" fmla="*/ 0 w 3600000"/>
              <a:gd name="connsiteY21" fmla="*/ 1566000 h 2700000"/>
              <a:gd name="connsiteX22" fmla="*/ 0 w 3600000"/>
              <a:gd name="connsiteY22" fmla="*/ 1053000 h 2700000"/>
              <a:gd name="connsiteX23" fmla="*/ 0 w 3600000"/>
              <a:gd name="connsiteY23" fmla="*/ 540000 h 2700000"/>
              <a:gd name="connsiteX24" fmla="*/ 0 w 3600000"/>
              <a:gd name="connsiteY24" fmla="*/ 0 h 27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00000" h="2700000" fill="none" extrusionOk="0">
                <a:moveTo>
                  <a:pt x="0" y="0"/>
                </a:moveTo>
                <a:cubicBezTo>
                  <a:pt x="196036" y="-12208"/>
                  <a:pt x="244462" y="31335"/>
                  <a:pt x="406286" y="0"/>
                </a:cubicBezTo>
                <a:cubicBezTo>
                  <a:pt x="568110" y="-31335"/>
                  <a:pt x="765490" y="34307"/>
                  <a:pt x="992571" y="0"/>
                </a:cubicBezTo>
                <a:cubicBezTo>
                  <a:pt x="1219653" y="-34307"/>
                  <a:pt x="1337571" y="12461"/>
                  <a:pt x="1542857" y="0"/>
                </a:cubicBezTo>
                <a:cubicBezTo>
                  <a:pt x="1748143" y="-12461"/>
                  <a:pt x="1778104" y="11129"/>
                  <a:pt x="1949143" y="0"/>
                </a:cubicBezTo>
                <a:cubicBezTo>
                  <a:pt x="2120182" y="-11129"/>
                  <a:pt x="2218233" y="32395"/>
                  <a:pt x="2427429" y="0"/>
                </a:cubicBezTo>
                <a:cubicBezTo>
                  <a:pt x="2636625" y="-32395"/>
                  <a:pt x="2791447" y="45507"/>
                  <a:pt x="3013714" y="0"/>
                </a:cubicBezTo>
                <a:cubicBezTo>
                  <a:pt x="3235981" y="-45507"/>
                  <a:pt x="3340987" y="29319"/>
                  <a:pt x="3600000" y="0"/>
                </a:cubicBezTo>
                <a:cubicBezTo>
                  <a:pt x="3630209" y="270128"/>
                  <a:pt x="3547562" y="449920"/>
                  <a:pt x="3600000" y="567000"/>
                </a:cubicBezTo>
                <a:cubicBezTo>
                  <a:pt x="3652438" y="684080"/>
                  <a:pt x="3597535" y="840690"/>
                  <a:pt x="3600000" y="1026000"/>
                </a:cubicBezTo>
                <a:cubicBezTo>
                  <a:pt x="3602465" y="1211310"/>
                  <a:pt x="3589024" y="1291166"/>
                  <a:pt x="3600000" y="1512000"/>
                </a:cubicBezTo>
                <a:cubicBezTo>
                  <a:pt x="3610976" y="1732834"/>
                  <a:pt x="3596719" y="1948379"/>
                  <a:pt x="3600000" y="2079000"/>
                </a:cubicBezTo>
                <a:cubicBezTo>
                  <a:pt x="3603281" y="2209621"/>
                  <a:pt x="3589301" y="2447382"/>
                  <a:pt x="3600000" y="2700000"/>
                </a:cubicBezTo>
                <a:cubicBezTo>
                  <a:pt x="3448618" y="2737369"/>
                  <a:pt x="3319267" y="2665947"/>
                  <a:pt x="3193714" y="2700000"/>
                </a:cubicBezTo>
                <a:cubicBezTo>
                  <a:pt x="3068161" y="2734053"/>
                  <a:pt x="2924554" y="2697510"/>
                  <a:pt x="2787429" y="2700000"/>
                </a:cubicBezTo>
                <a:cubicBezTo>
                  <a:pt x="2650305" y="2702490"/>
                  <a:pt x="2362422" y="2649844"/>
                  <a:pt x="2237143" y="2700000"/>
                </a:cubicBezTo>
                <a:cubicBezTo>
                  <a:pt x="2111864" y="2750156"/>
                  <a:pt x="1957605" y="2663448"/>
                  <a:pt x="1830857" y="2700000"/>
                </a:cubicBezTo>
                <a:cubicBezTo>
                  <a:pt x="1704109" y="2736552"/>
                  <a:pt x="1566115" y="2656673"/>
                  <a:pt x="1316571" y="2700000"/>
                </a:cubicBezTo>
                <a:cubicBezTo>
                  <a:pt x="1067027" y="2743327"/>
                  <a:pt x="1035102" y="2650722"/>
                  <a:pt x="874286" y="2700000"/>
                </a:cubicBezTo>
                <a:cubicBezTo>
                  <a:pt x="713470" y="2749278"/>
                  <a:pt x="434823" y="2649855"/>
                  <a:pt x="0" y="2700000"/>
                </a:cubicBezTo>
                <a:cubicBezTo>
                  <a:pt x="-17595" y="2456150"/>
                  <a:pt x="34538" y="2363432"/>
                  <a:pt x="0" y="2160000"/>
                </a:cubicBezTo>
                <a:cubicBezTo>
                  <a:pt x="-34538" y="1956568"/>
                  <a:pt x="32542" y="1706320"/>
                  <a:pt x="0" y="1566000"/>
                </a:cubicBezTo>
                <a:cubicBezTo>
                  <a:pt x="-32542" y="1425680"/>
                  <a:pt x="33961" y="1183776"/>
                  <a:pt x="0" y="1053000"/>
                </a:cubicBezTo>
                <a:cubicBezTo>
                  <a:pt x="-33961" y="922224"/>
                  <a:pt x="11475" y="676448"/>
                  <a:pt x="0" y="540000"/>
                </a:cubicBezTo>
                <a:cubicBezTo>
                  <a:pt x="-11475" y="403552"/>
                  <a:pt x="49032" y="244540"/>
                  <a:pt x="0" y="0"/>
                </a:cubicBezTo>
                <a:close/>
              </a:path>
              <a:path w="3600000" h="2700000" stroke="0" extrusionOk="0">
                <a:moveTo>
                  <a:pt x="0" y="0"/>
                </a:moveTo>
                <a:cubicBezTo>
                  <a:pt x="226576" y="-10256"/>
                  <a:pt x="341025" y="46428"/>
                  <a:pt x="478286" y="0"/>
                </a:cubicBezTo>
                <a:cubicBezTo>
                  <a:pt x="615547" y="-46428"/>
                  <a:pt x="683595" y="22204"/>
                  <a:pt x="884571" y="0"/>
                </a:cubicBezTo>
                <a:cubicBezTo>
                  <a:pt x="1085547" y="-22204"/>
                  <a:pt x="1326180" y="12709"/>
                  <a:pt x="1470857" y="0"/>
                </a:cubicBezTo>
                <a:cubicBezTo>
                  <a:pt x="1615534" y="-12709"/>
                  <a:pt x="1807567" y="14469"/>
                  <a:pt x="1949143" y="0"/>
                </a:cubicBezTo>
                <a:cubicBezTo>
                  <a:pt x="2090719" y="-14469"/>
                  <a:pt x="2226764" y="34267"/>
                  <a:pt x="2427429" y="0"/>
                </a:cubicBezTo>
                <a:cubicBezTo>
                  <a:pt x="2628094" y="-34267"/>
                  <a:pt x="2849070" y="46575"/>
                  <a:pt x="3013714" y="0"/>
                </a:cubicBezTo>
                <a:cubicBezTo>
                  <a:pt x="3178358" y="-46575"/>
                  <a:pt x="3411980" y="42339"/>
                  <a:pt x="3600000" y="0"/>
                </a:cubicBezTo>
                <a:cubicBezTo>
                  <a:pt x="3601209" y="207464"/>
                  <a:pt x="3598135" y="437820"/>
                  <a:pt x="3600000" y="594000"/>
                </a:cubicBezTo>
                <a:cubicBezTo>
                  <a:pt x="3601865" y="750180"/>
                  <a:pt x="3583620" y="972221"/>
                  <a:pt x="3600000" y="1080000"/>
                </a:cubicBezTo>
                <a:cubicBezTo>
                  <a:pt x="3616380" y="1187779"/>
                  <a:pt x="3586677" y="1410574"/>
                  <a:pt x="3600000" y="1566000"/>
                </a:cubicBezTo>
                <a:cubicBezTo>
                  <a:pt x="3613323" y="1721426"/>
                  <a:pt x="3589269" y="1843572"/>
                  <a:pt x="3600000" y="2106000"/>
                </a:cubicBezTo>
                <a:cubicBezTo>
                  <a:pt x="3610731" y="2368428"/>
                  <a:pt x="3540586" y="2550358"/>
                  <a:pt x="3600000" y="2700000"/>
                </a:cubicBezTo>
                <a:cubicBezTo>
                  <a:pt x="3506875" y="2707752"/>
                  <a:pt x="3376191" y="2671447"/>
                  <a:pt x="3193714" y="2700000"/>
                </a:cubicBezTo>
                <a:cubicBezTo>
                  <a:pt x="3011237" y="2728553"/>
                  <a:pt x="2858591" y="2634487"/>
                  <a:pt x="2607429" y="2700000"/>
                </a:cubicBezTo>
                <a:cubicBezTo>
                  <a:pt x="2356267" y="2765513"/>
                  <a:pt x="2376959" y="2685282"/>
                  <a:pt x="2165143" y="2700000"/>
                </a:cubicBezTo>
                <a:cubicBezTo>
                  <a:pt x="1953327" y="2714718"/>
                  <a:pt x="1796768" y="2682789"/>
                  <a:pt x="1650857" y="2700000"/>
                </a:cubicBezTo>
                <a:cubicBezTo>
                  <a:pt x="1504946" y="2717211"/>
                  <a:pt x="1328747" y="2630573"/>
                  <a:pt x="1064571" y="2700000"/>
                </a:cubicBezTo>
                <a:cubicBezTo>
                  <a:pt x="800395" y="2769427"/>
                  <a:pt x="665460" y="2646914"/>
                  <a:pt x="550286" y="2700000"/>
                </a:cubicBezTo>
                <a:cubicBezTo>
                  <a:pt x="435113" y="2753086"/>
                  <a:pt x="196403" y="2686382"/>
                  <a:pt x="0" y="2700000"/>
                </a:cubicBezTo>
                <a:cubicBezTo>
                  <a:pt x="-25457" y="2538160"/>
                  <a:pt x="5086" y="2361880"/>
                  <a:pt x="0" y="2214000"/>
                </a:cubicBezTo>
                <a:cubicBezTo>
                  <a:pt x="-5086" y="2066120"/>
                  <a:pt x="50312" y="1861256"/>
                  <a:pt x="0" y="1701000"/>
                </a:cubicBezTo>
                <a:cubicBezTo>
                  <a:pt x="-50312" y="1540744"/>
                  <a:pt x="23209" y="1400821"/>
                  <a:pt x="0" y="1107000"/>
                </a:cubicBezTo>
                <a:cubicBezTo>
                  <a:pt x="-23209" y="813179"/>
                  <a:pt x="29284" y="764612"/>
                  <a:pt x="0" y="567000"/>
                </a:cubicBezTo>
                <a:cubicBezTo>
                  <a:pt x="-29284" y="369388"/>
                  <a:pt x="43587" y="131379"/>
                  <a:pt x="0" y="0"/>
                </a:cubicBezTo>
                <a:close/>
              </a:path>
            </a:pathLst>
          </a:custGeom>
          <a:solidFill>
            <a:schemeClr val="accent6">
              <a:lumMod val="20000"/>
              <a:lumOff val="80000"/>
            </a:schemeClr>
          </a:solidFill>
          <a:ln w="25400">
            <a:solidFill>
              <a:schemeClr val="accent6">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wrap="square">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lvl="0" algn="ctr" eaLnBrk="1" fontAlgn="base" hangingPunct="1">
              <a:spcBef>
                <a:spcPct val="50000"/>
              </a:spcBef>
              <a:spcAft>
                <a:spcPct val="0"/>
              </a:spcAft>
              <a:buNone/>
              <a:defRPr/>
            </a:pPr>
            <a:r>
              <a:rPr lang="en-GB" altLang="en-US" sz="2800" dirty="0">
                <a:solidFill>
                  <a:schemeClr val="tx1"/>
                </a:solidFill>
                <a:latin typeface="Calibri"/>
                <a:cs typeface="Arial" panose="020B0604020202020204" pitchFamily="34" charset="0"/>
              </a:rPr>
              <a:t>Is or has been concerned in the Commission,    Preparation or Instigation of acts of TERRORISM</a:t>
            </a:r>
          </a:p>
        </p:txBody>
      </p:sp>
      <p:sp>
        <p:nvSpPr>
          <p:cNvPr id="15" name="Text Box 6">
            <a:extLst>
              <a:ext uri="{FF2B5EF4-FFF2-40B4-BE49-F238E27FC236}">
                <a16:creationId xmlns:a16="http://schemas.microsoft.com/office/drawing/2014/main" id="{D15EC4DB-22F6-4104-9890-E7DF1EF20A6B}"/>
              </a:ext>
            </a:extLst>
          </p:cNvPr>
          <p:cNvSpPr txBox="1">
            <a:spLocks noChangeArrowheads="1"/>
          </p:cNvSpPr>
          <p:nvPr/>
        </p:nvSpPr>
        <p:spPr bwMode="auto">
          <a:xfrm>
            <a:off x="2743291" y="1830434"/>
            <a:ext cx="6705419" cy="523220"/>
          </a:xfrm>
          <a:custGeom>
            <a:avLst/>
            <a:gdLst>
              <a:gd name="connsiteX0" fmla="*/ 0 w 6705419"/>
              <a:gd name="connsiteY0" fmla="*/ 0 h 523220"/>
              <a:gd name="connsiteX1" fmla="*/ 357622 w 6705419"/>
              <a:gd name="connsiteY1" fmla="*/ 0 h 523220"/>
              <a:gd name="connsiteX2" fmla="*/ 983461 w 6705419"/>
              <a:gd name="connsiteY2" fmla="*/ 0 h 523220"/>
              <a:gd name="connsiteX3" fmla="*/ 1341084 w 6705419"/>
              <a:gd name="connsiteY3" fmla="*/ 0 h 523220"/>
              <a:gd name="connsiteX4" fmla="*/ 1832815 w 6705419"/>
              <a:gd name="connsiteY4" fmla="*/ 0 h 523220"/>
              <a:gd name="connsiteX5" fmla="*/ 2525708 w 6705419"/>
              <a:gd name="connsiteY5" fmla="*/ 0 h 523220"/>
              <a:gd name="connsiteX6" fmla="*/ 3084493 w 6705419"/>
              <a:gd name="connsiteY6" fmla="*/ 0 h 523220"/>
              <a:gd name="connsiteX7" fmla="*/ 3710332 w 6705419"/>
              <a:gd name="connsiteY7" fmla="*/ 0 h 523220"/>
              <a:gd name="connsiteX8" fmla="*/ 4202063 w 6705419"/>
              <a:gd name="connsiteY8" fmla="*/ 0 h 523220"/>
              <a:gd name="connsiteX9" fmla="*/ 4760847 w 6705419"/>
              <a:gd name="connsiteY9" fmla="*/ 0 h 523220"/>
              <a:gd name="connsiteX10" fmla="*/ 5453741 w 6705419"/>
              <a:gd name="connsiteY10" fmla="*/ 0 h 523220"/>
              <a:gd name="connsiteX11" fmla="*/ 5878417 w 6705419"/>
              <a:gd name="connsiteY11" fmla="*/ 0 h 523220"/>
              <a:gd name="connsiteX12" fmla="*/ 6705419 w 6705419"/>
              <a:gd name="connsiteY12" fmla="*/ 0 h 523220"/>
              <a:gd name="connsiteX13" fmla="*/ 6705419 w 6705419"/>
              <a:gd name="connsiteY13" fmla="*/ 523220 h 523220"/>
              <a:gd name="connsiteX14" fmla="*/ 6213688 w 6705419"/>
              <a:gd name="connsiteY14" fmla="*/ 523220 h 523220"/>
              <a:gd name="connsiteX15" fmla="*/ 5856066 w 6705419"/>
              <a:gd name="connsiteY15" fmla="*/ 523220 h 523220"/>
              <a:gd name="connsiteX16" fmla="*/ 5297281 w 6705419"/>
              <a:gd name="connsiteY16" fmla="*/ 523220 h 523220"/>
              <a:gd name="connsiteX17" fmla="*/ 4872604 w 6705419"/>
              <a:gd name="connsiteY17" fmla="*/ 523220 h 523220"/>
              <a:gd name="connsiteX18" fmla="*/ 4313820 w 6705419"/>
              <a:gd name="connsiteY18" fmla="*/ 523220 h 523220"/>
              <a:gd name="connsiteX19" fmla="*/ 3755035 w 6705419"/>
              <a:gd name="connsiteY19" fmla="*/ 523220 h 523220"/>
              <a:gd name="connsiteX20" fmla="*/ 3196250 w 6705419"/>
              <a:gd name="connsiteY20" fmla="*/ 523220 h 523220"/>
              <a:gd name="connsiteX21" fmla="*/ 2637465 w 6705419"/>
              <a:gd name="connsiteY21" fmla="*/ 523220 h 523220"/>
              <a:gd name="connsiteX22" fmla="*/ 2145734 w 6705419"/>
              <a:gd name="connsiteY22" fmla="*/ 523220 h 523220"/>
              <a:gd name="connsiteX23" fmla="*/ 1519895 w 6705419"/>
              <a:gd name="connsiteY23" fmla="*/ 523220 h 523220"/>
              <a:gd name="connsiteX24" fmla="*/ 961110 w 6705419"/>
              <a:gd name="connsiteY24" fmla="*/ 523220 h 523220"/>
              <a:gd name="connsiteX25" fmla="*/ 0 w 6705419"/>
              <a:gd name="connsiteY25" fmla="*/ 523220 h 523220"/>
              <a:gd name="connsiteX26" fmla="*/ 0 w 6705419"/>
              <a:gd name="connsiteY26"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705419" h="523220" fill="none" extrusionOk="0">
                <a:moveTo>
                  <a:pt x="0" y="0"/>
                </a:moveTo>
                <a:cubicBezTo>
                  <a:pt x="165895" y="-15939"/>
                  <a:pt x="200624" y="33746"/>
                  <a:pt x="357622" y="0"/>
                </a:cubicBezTo>
                <a:cubicBezTo>
                  <a:pt x="514620" y="-33746"/>
                  <a:pt x="727536" y="64381"/>
                  <a:pt x="983461" y="0"/>
                </a:cubicBezTo>
                <a:cubicBezTo>
                  <a:pt x="1239386" y="-64381"/>
                  <a:pt x="1174969" y="29406"/>
                  <a:pt x="1341084" y="0"/>
                </a:cubicBezTo>
                <a:cubicBezTo>
                  <a:pt x="1507199" y="-29406"/>
                  <a:pt x="1692937" y="7210"/>
                  <a:pt x="1832815" y="0"/>
                </a:cubicBezTo>
                <a:cubicBezTo>
                  <a:pt x="1972693" y="-7210"/>
                  <a:pt x="2214432" y="70911"/>
                  <a:pt x="2525708" y="0"/>
                </a:cubicBezTo>
                <a:cubicBezTo>
                  <a:pt x="2836984" y="-70911"/>
                  <a:pt x="2909447" y="300"/>
                  <a:pt x="3084493" y="0"/>
                </a:cubicBezTo>
                <a:cubicBezTo>
                  <a:pt x="3259540" y="-300"/>
                  <a:pt x="3513294" y="66441"/>
                  <a:pt x="3710332" y="0"/>
                </a:cubicBezTo>
                <a:cubicBezTo>
                  <a:pt x="3907370" y="-66441"/>
                  <a:pt x="3993808" y="1011"/>
                  <a:pt x="4202063" y="0"/>
                </a:cubicBezTo>
                <a:cubicBezTo>
                  <a:pt x="4410318" y="-1011"/>
                  <a:pt x="4553574" y="35364"/>
                  <a:pt x="4760847" y="0"/>
                </a:cubicBezTo>
                <a:cubicBezTo>
                  <a:pt x="4968120" y="-35364"/>
                  <a:pt x="5265005" y="28839"/>
                  <a:pt x="5453741" y="0"/>
                </a:cubicBezTo>
                <a:cubicBezTo>
                  <a:pt x="5642477" y="-28839"/>
                  <a:pt x="5717519" y="23336"/>
                  <a:pt x="5878417" y="0"/>
                </a:cubicBezTo>
                <a:cubicBezTo>
                  <a:pt x="6039315" y="-23336"/>
                  <a:pt x="6470084" y="78476"/>
                  <a:pt x="6705419" y="0"/>
                </a:cubicBezTo>
                <a:cubicBezTo>
                  <a:pt x="6753388" y="258649"/>
                  <a:pt x="6699101" y="294998"/>
                  <a:pt x="6705419" y="523220"/>
                </a:cubicBezTo>
                <a:cubicBezTo>
                  <a:pt x="6512913" y="525003"/>
                  <a:pt x="6441072" y="467226"/>
                  <a:pt x="6213688" y="523220"/>
                </a:cubicBezTo>
                <a:cubicBezTo>
                  <a:pt x="5986304" y="579214"/>
                  <a:pt x="5958806" y="495326"/>
                  <a:pt x="5856066" y="523220"/>
                </a:cubicBezTo>
                <a:cubicBezTo>
                  <a:pt x="5753326" y="551114"/>
                  <a:pt x="5427150" y="513825"/>
                  <a:pt x="5297281" y="523220"/>
                </a:cubicBezTo>
                <a:cubicBezTo>
                  <a:pt x="5167412" y="532615"/>
                  <a:pt x="5080630" y="472435"/>
                  <a:pt x="4872604" y="523220"/>
                </a:cubicBezTo>
                <a:cubicBezTo>
                  <a:pt x="4664578" y="574005"/>
                  <a:pt x="4510128" y="460889"/>
                  <a:pt x="4313820" y="523220"/>
                </a:cubicBezTo>
                <a:cubicBezTo>
                  <a:pt x="4117512" y="585551"/>
                  <a:pt x="3922283" y="469957"/>
                  <a:pt x="3755035" y="523220"/>
                </a:cubicBezTo>
                <a:cubicBezTo>
                  <a:pt x="3587788" y="576483"/>
                  <a:pt x="3345833" y="487957"/>
                  <a:pt x="3196250" y="523220"/>
                </a:cubicBezTo>
                <a:cubicBezTo>
                  <a:pt x="3046667" y="558483"/>
                  <a:pt x="2820525" y="520887"/>
                  <a:pt x="2637465" y="523220"/>
                </a:cubicBezTo>
                <a:cubicBezTo>
                  <a:pt x="2454405" y="525553"/>
                  <a:pt x="2373525" y="508483"/>
                  <a:pt x="2145734" y="523220"/>
                </a:cubicBezTo>
                <a:cubicBezTo>
                  <a:pt x="1917943" y="537957"/>
                  <a:pt x="1750405" y="508036"/>
                  <a:pt x="1519895" y="523220"/>
                </a:cubicBezTo>
                <a:cubicBezTo>
                  <a:pt x="1289385" y="538404"/>
                  <a:pt x="1169654" y="462218"/>
                  <a:pt x="961110" y="523220"/>
                </a:cubicBezTo>
                <a:cubicBezTo>
                  <a:pt x="752567" y="584222"/>
                  <a:pt x="390102" y="439541"/>
                  <a:pt x="0" y="523220"/>
                </a:cubicBezTo>
                <a:cubicBezTo>
                  <a:pt x="-25208" y="368202"/>
                  <a:pt x="61461" y="116653"/>
                  <a:pt x="0" y="0"/>
                </a:cubicBezTo>
                <a:close/>
              </a:path>
              <a:path w="6705419" h="523220" stroke="0" extrusionOk="0">
                <a:moveTo>
                  <a:pt x="0" y="0"/>
                </a:moveTo>
                <a:cubicBezTo>
                  <a:pt x="120294" y="-41299"/>
                  <a:pt x="294187" y="19602"/>
                  <a:pt x="491731" y="0"/>
                </a:cubicBezTo>
                <a:cubicBezTo>
                  <a:pt x="689275" y="-19602"/>
                  <a:pt x="715827" y="14372"/>
                  <a:pt x="849353" y="0"/>
                </a:cubicBezTo>
                <a:cubicBezTo>
                  <a:pt x="982879" y="-14372"/>
                  <a:pt x="1372489" y="61878"/>
                  <a:pt x="1542246" y="0"/>
                </a:cubicBezTo>
                <a:cubicBezTo>
                  <a:pt x="1712003" y="-61878"/>
                  <a:pt x="1803553" y="9416"/>
                  <a:pt x="2033977" y="0"/>
                </a:cubicBezTo>
                <a:cubicBezTo>
                  <a:pt x="2264401" y="-9416"/>
                  <a:pt x="2374326" y="3265"/>
                  <a:pt x="2525708" y="0"/>
                </a:cubicBezTo>
                <a:cubicBezTo>
                  <a:pt x="2677090" y="-3265"/>
                  <a:pt x="2984272" y="26835"/>
                  <a:pt x="3218601" y="0"/>
                </a:cubicBezTo>
                <a:cubicBezTo>
                  <a:pt x="3452930" y="-26835"/>
                  <a:pt x="3434557" y="36524"/>
                  <a:pt x="3643278" y="0"/>
                </a:cubicBezTo>
                <a:cubicBezTo>
                  <a:pt x="3851999" y="-36524"/>
                  <a:pt x="4072842" y="28303"/>
                  <a:pt x="4336171" y="0"/>
                </a:cubicBezTo>
                <a:cubicBezTo>
                  <a:pt x="4599500" y="-28303"/>
                  <a:pt x="4833763" y="78182"/>
                  <a:pt x="5029064" y="0"/>
                </a:cubicBezTo>
                <a:cubicBezTo>
                  <a:pt x="5224365" y="-78182"/>
                  <a:pt x="5475809" y="54545"/>
                  <a:pt x="5587849" y="0"/>
                </a:cubicBezTo>
                <a:cubicBezTo>
                  <a:pt x="5699890" y="-54545"/>
                  <a:pt x="6330917" y="5321"/>
                  <a:pt x="6705419" y="0"/>
                </a:cubicBezTo>
                <a:cubicBezTo>
                  <a:pt x="6720764" y="117811"/>
                  <a:pt x="6669952" y="373276"/>
                  <a:pt x="6705419" y="523220"/>
                </a:cubicBezTo>
                <a:cubicBezTo>
                  <a:pt x="6548381" y="535258"/>
                  <a:pt x="6511158" y="507915"/>
                  <a:pt x="6347797" y="523220"/>
                </a:cubicBezTo>
                <a:cubicBezTo>
                  <a:pt x="6184436" y="538525"/>
                  <a:pt x="5912848" y="441935"/>
                  <a:pt x="5654903" y="523220"/>
                </a:cubicBezTo>
                <a:cubicBezTo>
                  <a:pt x="5396958" y="604505"/>
                  <a:pt x="5326626" y="489635"/>
                  <a:pt x="5230227" y="523220"/>
                </a:cubicBezTo>
                <a:cubicBezTo>
                  <a:pt x="5133828" y="556805"/>
                  <a:pt x="4884961" y="512787"/>
                  <a:pt x="4671442" y="523220"/>
                </a:cubicBezTo>
                <a:cubicBezTo>
                  <a:pt x="4457923" y="533653"/>
                  <a:pt x="4135334" y="498165"/>
                  <a:pt x="3978549" y="523220"/>
                </a:cubicBezTo>
                <a:cubicBezTo>
                  <a:pt x="3821764" y="548275"/>
                  <a:pt x="3684521" y="517080"/>
                  <a:pt x="3419764" y="523220"/>
                </a:cubicBezTo>
                <a:cubicBezTo>
                  <a:pt x="3155008" y="529360"/>
                  <a:pt x="3204295" y="486412"/>
                  <a:pt x="3062141" y="523220"/>
                </a:cubicBezTo>
                <a:cubicBezTo>
                  <a:pt x="2919987" y="560028"/>
                  <a:pt x="2836151" y="492304"/>
                  <a:pt x="2637465" y="523220"/>
                </a:cubicBezTo>
                <a:cubicBezTo>
                  <a:pt x="2438779" y="554136"/>
                  <a:pt x="2189166" y="517122"/>
                  <a:pt x="1944572" y="523220"/>
                </a:cubicBezTo>
                <a:cubicBezTo>
                  <a:pt x="1699978" y="529318"/>
                  <a:pt x="1615590" y="474017"/>
                  <a:pt x="1385787" y="523220"/>
                </a:cubicBezTo>
                <a:cubicBezTo>
                  <a:pt x="1155984" y="572423"/>
                  <a:pt x="1101044" y="502097"/>
                  <a:pt x="961110" y="523220"/>
                </a:cubicBezTo>
                <a:cubicBezTo>
                  <a:pt x="821176" y="544343"/>
                  <a:pt x="435813" y="503807"/>
                  <a:pt x="0" y="523220"/>
                </a:cubicBezTo>
                <a:cubicBezTo>
                  <a:pt x="-41734" y="392704"/>
                  <a:pt x="47867" y="224582"/>
                  <a:pt x="0" y="0"/>
                </a:cubicBezTo>
                <a:close/>
              </a:path>
            </a:pathLst>
          </a:custGeom>
          <a:solidFill>
            <a:schemeClr val="accent4">
              <a:lumMod val="20000"/>
              <a:lumOff val="80000"/>
            </a:schemeClr>
          </a:solidFill>
          <a:ln w="25400" cap="rnd">
            <a:solidFill>
              <a:schemeClr val="accent4">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wrap="square">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fontAlgn="base" hangingPunct="1">
              <a:spcBef>
                <a:spcPct val="50000"/>
              </a:spcBef>
              <a:spcAft>
                <a:spcPct val="0"/>
              </a:spcAft>
              <a:buNone/>
              <a:defRPr/>
            </a:pPr>
            <a:r>
              <a:rPr lang="en-GB" altLang="en-US" sz="2800" dirty="0">
                <a:solidFill>
                  <a:schemeClr val="tx1"/>
                </a:solidFill>
                <a:latin typeface="Calibri"/>
                <a:cs typeface="Arial" panose="020B0604020202020204" pitchFamily="34" charset="0"/>
              </a:rPr>
              <a:t>A terrorist means a person who:</a:t>
            </a:r>
          </a:p>
        </p:txBody>
      </p:sp>
      <p:sp>
        <p:nvSpPr>
          <p:cNvPr id="16" name="TextBox 15">
            <a:extLst>
              <a:ext uri="{FF2B5EF4-FFF2-40B4-BE49-F238E27FC236}">
                <a16:creationId xmlns:a16="http://schemas.microsoft.com/office/drawing/2014/main" id="{F57FEAB7-B977-4EBC-A2CE-B8FED30C043F}"/>
              </a:ext>
            </a:extLst>
          </p:cNvPr>
          <p:cNvSpPr txBox="1"/>
          <p:nvPr/>
        </p:nvSpPr>
        <p:spPr>
          <a:xfrm>
            <a:off x="5869016" y="3626166"/>
            <a:ext cx="566181" cy="461665"/>
          </a:xfrm>
          <a:prstGeom prst="rect">
            <a:avLst/>
          </a:prstGeom>
          <a:noFill/>
        </p:spPr>
        <p:txBody>
          <a:bodyPr wrap="none" rtlCol="0">
            <a:spAutoFit/>
          </a:bodyPr>
          <a:lstStyle/>
          <a:p>
            <a:r>
              <a:rPr lang="en-GB" sz="2400" b="1" dirty="0">
                <a:solidFill>
                  <a:srgbClr val="003F76"/>
                </a:solidFill>
              </a:rPr>
              <a:t>OR</a:t>
            </a:r>
          </a:p>
        </p:txBody>
      </p:sp>
      <p:pic>
        <p:nvPicPr>
          <p:cNvPr id="21" name="Picture 20" descr="A picture containing text, toy&#10;&#10;Description automatically generated">
            <a:extLst>
              <a:ext uri="{FF2B5EF4-FFF2-40B4-BE49-F238E27FC236}">
                <a16:creationId xmlns:a16="http://schemas.microsoft.com/office/drawing/2014/main" id="{B3DD7829-BE9A-454B-B5C5-A90F28A4AC8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839998">
            <a:off x="530613" y="234600"/>
            <a:ext cx="2155605" cy="1360449"/>
          </a:xfrm>
          <a:prstGeom prst="rect">
            <a:avLst/>
          </a:prstGeom>
        </p:spPr>
      </p:pic>
    </p:spTree>
    <p:extLst>
      <p:ext uri="{BB962C8B-B14F-4D97-AF65-F5344CB8AC3E}">
        <p14:creationId xmlns:p14="http://schemas.microsoft.com/office/powerpoint/2010/main" val="1290126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bg/>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uiExpand="1" build="p" animBg="1"/>
      <p:bldP spid="14" grpId="0" animBg="1"/>
      <p:bldP spid="15" grpId="0" animBg="1"/>
      <p:bldP spid="1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5" name="TextBox 14">
            <a:extLst>
              <a:ext uri="{FF2B5EF4-FFF2-40B4-BE49-F238E27FC236}">
                <a16:creationId xmlns:a16="http://schemas.microsoft.com/office/drawing/2014/main" id="{987FBC1F-48D1-4CF9-B3D0-B878966A1506}"/>
              </a:ext>
            </a:extLst>
          </p:cNvPr>
          <p:cNvSpPr txBox="1"/>
          <p:nvPr/>
        </p:nvSpPr>
        <p:spPr>
          <a:xfrm>
            <a:off x="2073289" y="591660"/>
            <a:ext cx="8656624"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S41(1) of the Terrorism Act - 2000 </a:t>
            </a:r>
          </a:p>
        </p:txBody>
      </p:sp>
      <p:sp>
        <p:nvSpPr>
          <p:cNvPr id="16" name="Rectangle 3">
            <a:extLst>
              <a:ext uri="{FF2B5EF4-FFF2-40B4-BE49-F238E27FC236}">
                <a16:creationId xmlns:a16="http://schemas.microsoft.com/office/drawing/2014/main" id="{3512E94C-D91D-4C6E-A9DE-51579FF2B56C}"/>
              </a:ext>
            </a:extLst>
          </p:cNvPr>
          <p:cNvSpPr>
            <a:spLocks noGrp="1" noChangeArrowheads="1"/>
          </p:cNvSpPr>
          <p:nvPr>
            <p:ph idx="1"/>
          </p:nvPr>
        </p:nvSpPr>
        <p:spPr>
          <a:xfrm>
            <a:off x="2907571" y="2946099"/>
            <a:ext cx="6376854" cy="2404708"/>
          </a:xfrm>
          <a:custGeom>
            <a:avLst/>
            <a:gdLst>
              <a:gd name="connsiteX0" fmla="*/ 0 w 6376854"/>
              <a:gd name="connsiteY0" fmla="*/ 0 h 2404708"/>
              <a:gd name="connsiteX1" fmla="*/ 707251 w 6376854"/>
              <a:gd name="connsiteY1" fmla="*/ 0 h 2404708"/>
              <a:gd name="connsiteX2" fmla="*/ 1223197 w 6376854"/>
              <a:gd name="connsiteY2" fmla="*/ 0 h 2404708"/>
              <a:gd name="connsiteX3" fmla="*/ 1802911 w 6376854"/>
              <a:gd name="connsiteY3" fmla="*/ 0 h 2404708"/>
              <a:gd name="connsiteX4" fmla="*/ 2382625 w 6376854"/>
              <a:gd name="connsiteY4" fmla="*/ 0 h 2404708"/>
              <a:gd name="connsiteX5" fmla="*/ 2898570 w 6376854"/>
              <a:gd name="connsiteY5" fmla="*/ 0 h 2404708"/>
              <a:gd name="connsiteX6" fmla="*/ 3542053 w 6376854"/>
              <a:gd name="connsiteY6" fmla="*/ 0 h 2404708"/>
              <a:gd name="connsiteX7" fmla="*/ 4249304 w 6376854"/>
              <a:gd name="connsiteY7" fmla="*/ 0 h 2404708"/>
              <a:gd name="connsiteX8" fmla="*/ 4892786 w 6376854"/>
              <a:gd name="connsiteY8" fmla="*/ 0 h 2404708"/>
              <a:gd name="connsiteX9" fmla="*/ 5472500 w 6376854"/>
              <a:gd name="connsiteY9" fmla="*/ 0 h 2404708"/>
              <a:gd name="connsiteX10" fmla="*/ 6376854 w 6376854"/>
              <a:gd name="connsiteY10" fmla="*/ 0 h 2404708"/>
              <a:gd name="connsiteX11" fmla="*/ 6376854 w 6376854"/>
              <a:gd name="connsiteY11" fmla="*/ 432847 h 2404708"/>
              <a:gd name="connsiteX12" fmla="*/ 6376854 w 6376854"/>
              <a:gd name="connsiteY12" fmla="*/ 889742 h 2404708"/>
              <a:gd name="connsiteX13" fmla="*/ 6376854 w 6376854"/>
              <a:gd name="connsiteY13" fmla="*/ 1346636 h 2404708"/>
              <a:gd name="connsiteX14" fmla="*/ 6376854 w 6376854"/>
              <a:gd name="connsiteY14" fmla="*/ 1803531 h 2404708"/>
              <a:gd name="connsiteX15" fmla="*/ 6376854 w 6376854"/>
              <a:gd name="connsiteY15" fmla="*/ 2404708 h 2404708"/>
              <a:gd name="connsiteX16" fmla="*/ 5797140 w 6376854"/>
              <a:gd name="connsiteY16" fmla="*/ 2404708 h 2404708"/>
              <a:gd name="connsiteX17" fmla="*/ 5217426 w 6376854"/>
              <a:gd name="connsiteY17" fmla="*/ 2404708 h 2404708"/>
              <a:gd name="connsiteX18" fmla="*/ 4829018 w 6376854"/>
              <a:gd name="connsiteY18" fmla="*/ 2404708 h 2404708"/>
              <a:gd name="connsiteX19" fmla="*/ 4185535 w 6376854"/>
              <a:gd name="connsiteY19" fmla="*/ 2404708 h 2404708"/>
              <a:gd name="connsiteX20" fmla="*/ 3733358 w 6376854"/>
              <a:gd name="connsiteY20" fmla="*/ 2404708 h 2404708"/>
              <a:gd name="connsiteX21" fmla="*/ 3344950 w 6376854"/>
              <a:gd name="connsiteY21" fmla="*/ 2404708 h 2404708"/>
              <a:gd name="connsiteX22" fmla="*/ 2956541 w 6376854"/>
              <a:gd name="connsiteY22" fmla="*/ 2404708 h 2404708"/>
              <a:gd name="connsiteX23" fmla="*/ 2568133 w 6376854"/>
              <a:gd name="connsiteY23" fmla="*/ 2404708 h 2404708"/>
              <a:gd name="connsiteX24" fmla="*/ 1860882 w 6376854"/>
              <a:gd name="connsiteY24" fmla="*/ 2404708 h 2404708"/>
              <a:gd name="connsiteX25" fmla="*/ 1408705 w 6376854"/>
              <a:gd name="connsiteY25" fmla="*/ 2404708 h 2404708"/>
              <a:gd name="connsiteX26" fmla="*/ 1020297 w 6376854"/>
              <a:gd name="connsiteY26" fmla="*/ 2404708 h 2404708"/>
              <a:gd name="connsiteX27" fmla="*/ 0 w 6376854"/>
              <a:gd name="connsiteY27" fmla="*/ 2404708 h 2404708"/>
              <a:gd name="connsiteX28" fmla="*/ 0 w 6376854"/>
              <a:gd name="connsiteY28" fmla="*/ 1971861 h 2404708"/>
              <a:gd name="connsiteX29" fmla="*/ 0 w 6376854"/>
              <a:gd name="connsiteY29" fmla="*/ 1466872 h 2404708"/>
              <a:gd name="connsiteX30" fmla="*/ 0 w 6376854"/>
              <a:gd name="connsiteY30" fmla="*/ 985930 h 2404708"/>
              <a:gd name="connsiteX31" fmla="*/ 0 w 6376854"/>
              <a:gd name="connsiteY31" fmla="*/ 504989 h 2404708"/>
              <a:gd name="connsiteX32" fmla="*/ 0 w 6376854"/>
              <a:gd name="connsiteY32" fmla="*/ 0 h 2404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376854" h="2404708" fill="none" extrusionOk="0">
                <a:moveTo>
                  <a:pt x="0" y="0"/>
                </a:moveTo>
                <a:cubicBezTo>
                  <a:pt x="212050" y="-22057"/>
                  <a:pt x="521331" y="44402"/>
                  <a:pt x="707251" y="0"/>
                </a:cubicBezTo>
                <a:cubicBezTo>
                  <a:pt x="893171" y="-44402"/>
                  <a:pt x="970853" y="40278"/>
                  <a:pt x="1223197" y="0"/>
                </a:cubicBezTo>
                <a:cubicBezTo>
                  <a:pt x="1475541" y="-40278"/>
                  <a:pt x="1583269" y="51350"/>
                  <a:pt x="1802911" y="0"/>
                </a:cubicBezTo>
                <a:cubicBezTo>
                  <a:pt x="2022553" y="-51350"/>
                  <a:pt x="2128506" y="14259"/>
                  <a:pt x="2382625" y="0"/>
                </a:cubicBezTo>
                <a:cubicBezTo>
                  <a:pt x="2636744" y="-14259"/>
                  <a:pt x="2775937" y="39071"/>
                  <a:pt x="2898570" y="0"/>
                </a:cubicBezTo>
                <a:cubicBezTo>
                  <a:pt x="3021203" y="-39071"/>
                  <a:pt x="3233239" y="9216"/>
                  <a:pt x="3542053" y="0"/>
                </a:cubicBezTo>
                <a:cubicBezTo>
                  <a:pt x="3850867" y="-9216"/>
                  <a:pt x="4018188" y="35429"/>
                  <a:pt x="4249304" y="0"/>
                </a:cubicBezTo>
                <a:cubicBezTo>
                  <a:pt x="4480420" y="-35429"/>
                  <a:pt x="4739717" y="74337"/>
                  <a:pt x="4892786" y="0"/>
                </a:cubicBezTo>
                <a:cubicBezTo>
                  <a:pt x="5045855" y="-74337"/>
                  <a:pt x="5261341" y="31270"/>
                  <a:pt x="5472500" y="0"/>
                </a:cubicBezTo>
                <a:cubicBezTo>
                  <a:pt x="5683659" y="-31270"/>
                  <a:pt x="6121264" y="30810"/>
                  <a:pt x="6376854" y="0"/>
                </a:cubicBezTo>
                <a:cubicBezTo>
                  <a:pt x="6391253" y="112377"/>
                  <a:pt x="6329577" y="254400"/>
                  <a:pt x="6376854" y="432847"/>
                </a:cubicBezTo>
                <a:cubicBezTo>
                  <a:pt x="6424131" y="611294"/>
                  <a:pt x="6374327" y="711402"/>
                  <a:pt x="6376854" y="889742"/>
                </a:cubicBezTo>
                <a:cubicBezTo>
                  <a:pt x="6379381" y="1068083"/>
                  <a:pt x="6368840" y="1255029"/>
                  <a:pt x="6376854" y="1346636"/>
                </a:cubicBezTo>
                <a:cubicBezTo>
                  <a:pt x="6384868" y="1438243"/>
                  <a:pt x="6323165" y="1632902"/>
                  <a:pt x="6376854" y="1803531"/>
                </a:cubicBezTo>
                <a:cubicBezTo>
                  <a:pt x="6430543" y="1974160"/>
                  <a:pt x="6312182" y="2195391"/>
                  <a:pt x="6376854" y="2404708"/>
                </a:cubicBezTo>
                <a:cubicBezTo>
                  <a:pt x="6108367" y="2460604"/>
                  <a:pt x="5931824" y="2378292"/>
                  <a:pt x="5797140" y="2404708"/>
                </a:cubicBezTo>
                <a:cubicBezTo>
                  <a:pt x="5662456" y="2431124"/>
                  <a:pt x="5456099" y="2348835"/>
                  <a:pt x="5217426" y="2404708"/>
                </a:cubicBezTo>
                <a:cubicBezTo>
                  <a:pt x="4978753" y="2460581"/>
                  <a:pt x="4966843" y="2404624"/>
                  <a:pt x="4829018" y="2404708"/>
                </a:cubicBezTo>
                <a:cubicBezTo>
                  <a:pt x="4691193" y="2404792"/>
                  <a:pt x="4361429" y="2372675"/>
                  <a:pt x="4185535" y="2404708"/>
                </a:cubicBezTo>
                <a:cubicBezTo>
                  <a:pt x="4009641" y="2436741"/>
                  <a:pt x="3904869" y="2379846"/>
                  <a:pt x="3733358" y="2404708"/>
                </a:cubicBezTo>
                <a:cubicBezTo>
                  <a:pt x="3561847" y="2429570"/>
                  <a:pt x="3500149" y="2400409"/>
                  <a:pt x="3344950" y="2404708"/>
                </a:cubicBezTo>
                <a:cubicBezTo>
                  <a:pt x="3189751" y="2409007"/>
                  <a:pt x="3146384" y="2371370"/>
                  <a:pt x="2956541" y="2404708"/>
                </a:cubicBezTo>
                <a:cubicBezTo>
                  <a:pt x="2766698" y="2438046"/>
                  <a:pt x="2726344" y="2386142"/>
                  <a:pt x="2568133" y="2404708"/>
                </a:cubicBezTo>
                <a:cubicBezTo>
                  <a:pt x="2409922" y="2423274"/>
                  <a:pt x="2081087" y="2326416"/>
                  <a:pt x="1860882" y="2404708"/>
                </a:cubicBezTo>
                <a:cubicBezTo>
                  <a:pt x="1640677" y="2483000"/>
                  <a:pt x="1597354" y="2400137"/>
                  <a:pt x="1408705" y="2404708"/>
                </a:cubicBezTo>
                <a:cubicBezTo>
                  <a:pt x="1220056" y="2409279"/>
                  <a:pt x="1117855" y="2382128"/>
                  <a:pt x="1020297" y="2404708"/>
                </a:cubicBezTo>
                <a:cubicBezTo>
                  <a:pt x="922739" y="2427288"/>
                  <a:pt x="354947" y="2367464"/>
                  <a:pt x="0" y="2404708"/>
                </a:cubicBezTo>
                <a:cubicBezTo>
                  <a:pt x="-27249" y="2192142"/>
                  <a:pt x="1221" y="2080006"/>
                  <a:pt x="0" y="1971861"/>
                </a:cubicBezTo>
                <a:cubicBezTo>
                  <a:pt x="-1221" y="1863716"/>
                  <a:pt x="44765" y="1631889"/>
                  <a:pt x="0" y="1466872"/>
                </a:cubicBezTo>
                <a:cubicBezTo>
                  <a:pt x="-44765" y="1301855"/>
                  <a:pt x="9723" y="1216212"/>
                  <a:pt x="0" y="985930"/>
                </a:cubicBezTo>
                <a:cubicBezTo>
                  <a:pt x="-9723" y="755648"/>
                  <a:pt x="54812" y="601276"/>
                  <a:pt x="0" y="504989"/>
                </a:cubicBezTo>
                <a:cubicBezTo>
                  <a:pt x="-54812" y="408702"/>
                  <a:pt x="37391" y="116974"/>
                  <a:pt x="0" y="0"/>
                </a:cubicBezTo>
                <a:close/>
              </a:path>
              <a:path w="6376854" h="2404708" stroke="0" extrusionOk="0">
                <a:moveTo>
                  <a:pt x="0" y="0"/>
                </a:moveTo>
                <a:cubicBezTo>
                  <a:pt x="189728" y="-22170"/>
                  <a:pt x="235981" y="21213"/>
                  <a:pt x="388408" y="0"/>
                </a:cubicBezTo>
                <a:cubicBezTo>
                  <a:pt x="540835" y="-21213"/>
                  <a:pt x="833846" y="11567"/>
                  <a:pt x="968122" y="0"/>
                </a:cubicBezTo>
                <a:cubicBezTo>
                  <a:pt x="1102398" y="-11567"/>
                  <a:pt x="1529901" y="43867"/>
                  <a:pt x="1675373" y="0"/>
                </a:cubicBezTo>
                <a:cubicBezTo>
                  <a:pt x="1820845" y="-43867"/>
                  <a:pt x="2075675" y="54332"/>
                  <a:pt x="2191319" y="0"/>
                </a:cubicBezTo>
                <a:cubicBezTo>
                  <a:pt x="2306963" y="-54332"/>
                  <a:pt x="2534571" y="42969"/>
                  <a:pt x="2707264" y="0"/>
                </a:cubicBezTo>
                <a:cubicBezTo>
                  <a:pt x="2879958" y="-42969"/>
                  <a:pt x="3036501" y="45652"/>
                  <a:pt x="3350747" y="0"/>
                </a:cubicBezTo>
                <a:cubicBezTo>
                  <a:pt x="3664993" y="-45652"/>
                  <a:pt x="3595161" y="9341"/>
                  <a:pt x="3739155" y="0"/>
                </a:cubicBezTo>
                <a:cubicBezTo>
                  <a:pt x="3883149" y="-9341"/>
                  <a:pt x="4147617" y="22527"/>
                  <a:pt x="4318869" y="0"/>
                </a:cubicBezTo>
                <a:cubicBezTo>
                  <a:pt x="4490121" y="-22527"/>
                  <a:pt x="4703864" y="44262"/>
                  <a:pt x="5026120" y="0"/>
                </a:cubicBezTo>
                <a:cubicBezTo>
                  <a:pt x="5348376" y="-44262"/>
                  <a:pt x="5350079" y="4232"/>
                  <a:pt x="5542066" y="0"/>
                </a:cubicBezTo>
                <a:cubicBezTo>
                  <a:pt x="5734053" y="-4232"/>
                  <a:pt x="6099136" y="12766"/>
                  <a:pt x="6376854" y="0"/>
                </a:cubicBezTo>
                <a:cubicBezTo>
                  <a:pt x="6390863" y="166869"/>
                  <a:pt x="6345466" y="216593"/>
                  <a:pt x="6376854" y="432847"/>
                </a:cubicBezTo>
                <a:cubicBezTo>
                  <a:pt x="6408242" y="649101"/>
                  <a:pt x="6372745" y="800986"/>
                  <a:pt x="6376854" y="937836"/>
                </a:cubicBezTo>
                <a:cubicBezTo>
                  <a:pt x="6380963" y="1074686"/>
                  <a:pt x="6328412" y="1251714"/>
                  <a:pt x="6376854" y="1370684"/>
                </a:cubicBezTo>
                <a:cubicBezTo>
                  <a:pt x="6425296" y="1489654"/>
                  <a:pt x="6351861" y="1596168"/>
                  <a:pt x="6376854" y="1779484"/>
                </a:cubicBezTo>
                <a:cubicBezTo>
                  <a:pt x="6401847" y="1962800"/>
                  <a:pt x="6318720" y="2155439"/>
                  <a:pt x="6376854" y="2404708"/>
                </a:cubicBezTo>
                <a:cubicBezTo>
                  <a:pt x="6192944" y="2414537"/>
                  <a:pt x="6161971" y="2384900"/>
                  <a:pt x="5988446" y="2404708"/>
                </a:cubicBezTo>
                <a:cubicBezTo>
                  <a:pt x="5814921" y="2424516"/>
                  <a:pt x="5450462" y="2393588"/>
                  <a:pt x="5281195" y="2404708"/>
                </a:cubicBezTo>
                <a:cubicBezTo>
                  <a:pt x="5111928" y="2415828"/>
                  <a:pt x="4982969" y="2383005"/>
                  <a:pt x="4892786" y="2404708"/>
                </a:cubicBezTo>
                <a:cubicBezTo>
                  <a:pt x="4802603" y="2426411"/>
                  <a:pt x="4514972" y="2373744"/>
                  <a:pt x="4376841" y="2404708"/>
                </a:cubicBezTo>
                <a:cubicBezTo>
                  <a:pt x="4238711" y="2435672"/>
                  <a:pt x="3970583" y="2359485"/>
                  <a:pt x="3733358" y="2404708"/>
                </a:cubicBezTo>
                <a:cubicBezTo>
                  <a:pt x="3496133" y="2449931"/>
                  <a:pt x="3224696" y="2371661"/>
                  <a:pt x="3089876" y="2404708"/>
                </a:cubicBezTo>
                <a:cubicBezTo>
                  <a:pt x="2955056" y="2437755"/>
                  <a:pt x="2788644" y="2390106"/>
                  <a:pt x="2701467" y="2404708"/>
                </a:cubicBezTo>
                <a:cubicBezTo>
                  <a:pt x="2614290" y="2419310"/>
                  <a:pt x="2156468" y="2355502"/>
                  <a:pt x="1994216" y="2404708"/>
                </a:cubicBezTo>
                <a:cubicBezTo>
                  <a:pt x="1831964" y="2453914"/>
                  <a:pt x="1624567" y="2355242"/>
                  <a:pt x="1286965" y="2404708"/>
                </a:cubicBezTo>
                <a:cubicBezTo>
                  <a:pt x="949363" y="2454174"/>
                  <a:pt x="983145" y="2392600"/>
                  <a:pt x="898557" y="2404708"/>
                </a:cubicBezTo>
                <a:cubicBezTo>
                  <a:pt x="813969" y="2416816"/>
                  <a:pt x="336736" y="2358868"/>
                  <a:pt x="0" y="2404708"/>
                </a:cubicBezTo>
                <a:cubicBezTo>
                  <a:pt x="-49270" y="2282331"/>
                  <a:pt x="45786" y="2067841"/>
                  <a:pt x="0" y="1923766"/>
                </a:cubicBezTo>
                <a:cubicBezTo>
                  <a:pt x="-45786" y="1779691"/>
                  <a:pt x="42939" y="1653260"/>
                  <a:pt x="0" y="1466872"/>
                </a:cubicBezTo>
                <a:cubicBezTo>
                  <a:pt x="-42939" y="1280484"/>
                  <a:pt x="32777" y="1177782"/>
                  <a:pt x="0" y="1058072"/>
                </a:cubicBezTo>
                <a:cubicBezTo>
                  <a:pt x="-32777" y="938362"/>
                  <a:pt x="40357" y="670638"/>
                  <a:pt x="0" y="529036"/>
                </a:cubicBezTo>
                <a:cubicBezTo>
                  <a:pt x="-40357" y="387434"/>
                  <a:pt x="28774" y="198796"/>
                  <a:pt x="0" y="0"/>
                </a:cubicBezTo>
                <a:close/>
              </a:path>
            </a:pathLst>
          </a:custGeom>
          <a:solidFill>
            <a:schemeClr val="accent5">
              <a:lumMod val="20000"/>
              <a:lumOff val="80000"/>
            </a:schemeClr>
          </a:solidFill>
          <a:ln w="25400" cap="rnd">
            <a:solidFill>
              <a:schemeClr val="accent5">
                <a:lumMod val="60000"/>
                <a:lumOff val="40000"/>
              </a:schemeClr>
            </a:solidFill>
            <a:extLst>
              <a:ext uri="{C807C97D-BFC1-408E-A445-0C87EB9F89A2}">
                <ask:lineSketchStyleProps xmlns:ask="http://schemas.microsoft.com/office/drawing/2018/sketchyshapes" sd="2606772867">
                  <ask:type>
                    <ask:lineSketchScribble/>
                  </ask:type>
                </ask:lineSketchStyleProps>
              </a:ext>
            </a:extLst>
          </a:ln>
        </p:spPr>
        <p:txBody>
          <a:bodyPr>
            <a:noAutofit/>
          </a:bodyPr>
          <a:lstStyle/>
          <a:p>
            <a:pPr marL="0" indent="0" algn="ctr">
              <a:lnSpc>
                <a:spcPct val="100000"/>
              </a:lnSpc>
              <a:spcBef>
                <a:spcPct val="50000"/>
              </a:spcBef>
              <a:buNone/>
              <a:defRPr/>
            </a:pPr>
            <a:r>
              <a:rPr lang="en-GB" altLang="en-US" dirty="0"/>
              <a:t>A Constable may arrest without warrant a person whom they </a:t>
            </a:r>
            <a:br>
              <a:rPr lang="en-GB" altLang="en-US" dirty="0"/>
            </a:br>
            <a:r>
              <a:rPr lang="en-GB" altLang="en-US" b="1" u="sng" dirty="0"/>
              <a:t>REASONABLY SUSPECT </a:t>
            </a:r>
            <a:br>
              <a:rPr lang="en-GB" altLang="en-US" b="1" u="sng" dirty="0"/>
            </a:br>
            <a:r>
              <a:rPr lang="en-GB" altLang="en-US" dirty="0"/>
              <a:t>to be a</a:t>
            </a:r>
            <a:br>
              <a:rPr lang="en-GB" altLang="en-US" dirty="0"/>
            </a:br>
            <a:r>
              <a:rPr lang="en-GB" altLang="en-US" dirty="0"/>
              <a:t> </a:t>
            </a:r>
            <a:r>
              <a:rPr lang="en-GB" altLang="en-US" b="1" u="sng" dirty="0"/>
              <a:t>TERRORIST</a:t>
            </a:r>
            <a:r>
              <a:rPr lang="en-GB" altLang="en-US" dirty="0"/>
              <a:t>.</a:t>
            </a:r>
          </a:p>
        </p:txBody>
      </p:sp>
      <p:sp>
        <p:nvSpPr>
          <p:cNvPr id="18" name="Text Box 6">
            <a:extLst>
              <a:ext uri="{FF2B5EF4-FFF2-40B4-BE49-F238E27FC236}">
                <a16:creationId xmlns:a16="http://schemas.microsoft.com/office/drawing/2014/main" id="{60B16B7B-D2AC-4874-8791-F20E932AFCC3}"/>
              </a:ext>
            </a:extLst>
          </p:cNvPr>
          <p:cNvSpPr txBox="1">
            <a:spLocks noChangeArrowheads="1"/>
          </p:cNvSpPr>
          <p:nvPr/>
        </p:nvSpPr>
        <p:spPr bwMode="auto">
          <a:xfrm>
            <a:off x="2743291" y="1830434"/>
            <a:ext cx="6705419" cy="523220"/>
          </a:xfrm>
          <a:custGeom>
            <a:avLst/>
            <a:gdLst>
              <a:gd name="connsiteX0" fmla="*/ 0 w 6705419"/>
              <a:gd name="connsiteY0" fmla="*/ 0 h 523220"/>
              <a:gd name="connsiteX1" fmla="*/ 357622 w 6705419"/>
              <a:gd name="connsiteY1" fmla="*/ 0 h 523220"/>
              <a:gd name="connsiteX2" fmla="*/ 983461 w 6705419"/>
              <a:gd name="connsiteY2" fmla="*/ 0 h 523220"/>
              <a:gd name="connsiteX3" fmla="*/ 1341084 w 6705419"/>
              <a:gd name="connsiteY3" fmla="*/ 0 h 523220"/>
              <a:gd name="connsiteX4" fmla="*/ 1832815 w 6705419"/>
              <a:gd name="connsiteY4" fmla="*/ 0 h 523220"/>
              <a:gd name="connsiteX5" fmla="*/ 2525708 w 6705419"/>
              <a:gd name="connsiteY5" fmla="*/ 0 h 523220"/>
              <a:gd name="connsiteX6" fmla="*/ 3084493 w 6705419"/>
              <a:gd name="connsiteY6" fmla="*/ 0 h 523220"/>
              <a:gd name="connsiteX7" fmla="*/ 3710332 w 6705419"/>
              <a:gd name="connsiteY7" fmla="*/ 0 h 523220"/>
              <a:gd name="connsiteX8" fmla="*/ 4202063 w 6705419"/>
              <a:gd name="connsiteY8" fmla="*/ 0 h 523220"/>
              <a:gd name="connsiteX9" fmla="*/ 4760847 w 6705419"/>
              <a:gd name="connsiteY9" fmla="*/ 0 h 523220"/>
              <a:gd name="connsiteX10" fmla="*/ 5453741 w 6705419"/>
              <a:gd name="connsiteY10" fmla="*/ 0 h 523220"/>
              <a:gd name="connsiteX11" fmla="*/ 5878417 w 6705419"/>
              <a:gd name="connsiteY11" fmla="*/ 0 h 523220"/>
              <a:gd name="connsiteX12" fmla="*/ 6705419 w 6705419"/>
              <a:gd name="connsiteY12" fmla="*/ 0 h 523220"/>
              <a:gd name="connsiteX13" fmla="*/ 6705419 w 6705419"/>
              <a:gd name="connsiteY13" fmla="*/ 523220 h 523220"/>
              <a:gd name="connsiteX14" fmla="*/ 6213688 w 6705419"/>
              <a:gd name="connsiteY14" fmla="*/ 523220 h 523220"/>
              <a:gd name="connsiteX15" fmla="*/ 5856066 w 6705419"/>
              <a:gd name="connsiteY15" fmla="*/ 523220 h 523220"/>
              <a:gd name="connsiteX16" fmla="*/ 5297281 w 6705419"/>
              <a:gd name="connsiteY16" fmla="*/ 523220 h 523220"/>
              <a:gd name="connsiteX17" fmla="*/ 4872604 w 6705419"/>
              <a:gd name="connsiteY17" fmla="*/ 523220 h 523220"/>
              <a:gd name="connsiteX18" fmla="*/ 4313820 w 6705419"/>
              <a:gd name="connsiteY18" fmla="*/ 523220 h 523220"/>
              <a:gd name="connsiteX19" fmla="*/ 3755035 w 6705419"/>
              <a:gd name="connsiteY19" fmla="*/ 523220 h 523220"/>
              <a:gd name="connsiteX20" fmla="*/ 3196250 w 6705419"/>
              <a:gd name="connsiteY20" fmla="*/ 523220 h 523220"/>
              <a:gd name="connsiteX21" fmla="*/ 2637465 w 6705419"/>
              <a:gd name="connsiteY21" fmla="*/ 523220 h 523220"/>
              <a:gd name="connsiteX22" fmla="*/ 2145734 w 6705419"/>
              <a:gd name="connsiteY22" fmla="*/ 523220 h 523220"/>
              <a:gd name="connsiteX23" fmla="*/ 1519895 w 6705419"/>
              <a:gd name="connsiteY23" fmla="*/ 523220 h 523220"/>
              <a:gd name="connsiteX24" fmla="*/ 961110 w 6705419"/>
              <a:gd name="connsiteY24" fmla="*/ 523220 h 523220"/>
              <a:gd name="connsiteX25" fmla="*/ 0 w 6705419"/>
              <a:gd name="connsiteY25" fmla="*/ 523220 h 523220"/>
              <a:gd name="connsiteX26" fmla="*/ 0 w 6705419"/>
              <a:gd name="connsiteY26"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705419" h="523220" fill="none" extrusionOk="0">
                <a:moveTo>
                  <a:pt x="0" y="0"/>
                </a:moveTo>
                <a:cubicBezTo>
                  <a:pt x="165895" y="-15939"/>
                  <a:pt x="200624" y="33746"/>
                  <a:pt x="357622" y="0"/>
                </a:cubicBezTo>
                <a:cubicBezTo>
                  <a:pt x="514620" y="-33746"/>
                  <a:pt x="727536" y="64381"/>
                  <a:pt x="983461" y="0"/>
                </a:cubicBezTo>
                <a:cubicBezTo>
                  <a:pt x="1239386" y="-64381"/>
                  <a:pt x="1174969" y="29406"/>
                  <a:pt x="1341084" y="0"/>
                </a:cubicBezTo>
                <a:cubicBezTo>
                  <a:pt x="1507199" y="-29406"/>
                  <a:pt x="1692937" y="7210"/>
                  <a:pt x="1832815" y="0"/>
                </a:cubicBezTo>
                <a:cubicBezTo>
                  <a:pt x="1972693" y="-7210"/>
                  <a:pt x="2214432" y="70911"/>
                  <a:pt x="2525708" y="0"/>
                </a:cubicBezTo>
                <a:cubicBezTo>
                  <a:pt x="2836984" y="-70911"/>
                  <a:pt x="2909447" y="300"/>
                  <a:pt x="3084493" y="0"/>
                </a:cubicBezTo>
                <a:cubicBezTo>
                  <a:pt x="3259540" y="-300"/>
                  <a:pt x="3513294" y="66441"/>
                  <a:pt x="3710332" y="0"/>
                </a:cubicBezTo>
                <a:cubicBezTo>
                  <a:pt x="3907370" y="-66441"/>
                  <a:pt x="3993808" y="1011"/>
                  <a:pt x="4202063" y="0"/>
                </a:cubicBezTo>
                <a:cubicBezTo>
                  <a:pt x="4410318" y="-1011"/>
                  <a:pt x="4553574" y="35364"/>
                  <a:pt x="4760847" y="0"/>
                </a:cubicBezTo>
                <a:cubicBezTo>
                  <a:pt x="4968120" y="-35364"/>
                  <a:pt x="5265005" y="28839"/>
                  <a:pt x="5453741" y="0"/>
                </a:cubicBezTo>
                <a:cubicBezTo>
                  <a:pt x="5642477" y="-28839"/>
                  <a:pt x="5717519" y="23336"/>
                  <a:pt x="5878417" y="0"/>
                </a:cubicBezTo>
                <a:cubicBezTo>
                  <a:pt x="6039315" y="-23336"/>
                  <a:pt x="6470084" y="78476"/>
                  <a:pt x="6705419" y="0"/>
                </a:cubicBezTo>
                <a:cubicBezTo>
                  <a:pt x="6753388" y="258649"/>
                  <a:pt x="6699101" y="294998"/>
                  <a:pt x="6705419" y="523220"/>
                </a:cubicBezTo>
                <a:cubicBezTo>
                  <a:pt x="6512913" y="525003"/>
                  <a:pt x="6441072" y="467226"/>
                  <a:pt x="6213688" y="523220"/>
                </a:cubicBezTo>
                <a:cubicBezTo>
                  <a:pt x="5986304" y="579214"/>
                  <a:pt x="5958806" y="495326"/>
                  <a:pt x="5856066" y="523220"/>
                </a:cubicBezTo>
                <a:cubicBezTo>
                  <a:pt x="5753326" y="551114"/>
                  <a:pt x="5427150" y="513825"/>
                  <a:pt x="5297281" y="523220"/>
                </a:cubicBezTo>
                <a:cubicBezTo>
                  <a:pt x="5167412" y="532615"/>
                  <a:pt x="5080630" y="472435"/>
                  <a:pt x="4872604" y="523220"/>
                </a:cubicBezTo>
                <a:cubicBezTo>
                  <a:pt x="4664578" y="574005"/>
                  <a:pt x="4510128" y="460889"/>
                  <a:pt x="4313820" y="523220"/>
                </a:cubicBezTo>
                <a:cubicBezTo>
                  <a:pt x="4117512" y="585551"/>
                  <a:pt x="3922283" y="469957"/>
                  <a:pt x="3755035" y="523220"/>
                </a:cubicBezTo>
                <a:cubicBezTo>
                  <a:pt x="3587788" y="576483"/>
                  <a:pt x="3345833" y="487957"/>
                  <a:pt x="3196250" y="523220"/>
                </a:cubicBezTo>
                <a:cubicBezTo>
                  <a:pt x="3046667" y="558483"/>
                  <a:pt x="2820525" y="520887"/>
                  <a:pt x="2637465" y="523220"/>
                </a:cubicBezTo>
                <a:cubicBezTo>
                  <a:pt x="2454405" y="525553"/>
                  <a:pt x="2373525" y="508483"/>
                  <a:pt x="2145734" y="523220"/>
                </a:cubicBezTo>
                <a:cubicBezTo>
                  <a:pt x="1917943" y="537957"/>
                  <a:pt x="1750405" y="508036"/>
                  <a:pt x="1519895" y="523220"/>
                </a:cubicBezTo>
                <a:cubicBezTo>
                  <a:pt x="1289385" y="538404"/>
                  <a:pt x="1169654" y="462218"/>
                  <a:pt x="961110" y="523220"/>
                </a:cubicBezTo>
                <a:cubicBezTo>
                  <a:pt x="752567" y="584222"/>
                  <a:pt x="390102" y="439541"/>
                  <a:pt x="0" y="523220"/>
                </a:cubicBezTo>
                <a:cubicBezTo>
                  <a:pt x="-25208" y="368202"/>
                  <a:pt x="61461" y="116653"/>
                  <a:pt x="0" y="0"/>
                </a:cubicBezTo>
                <a:close/>
              </a:path>
              <a:path w="6705419" h="523220" stroke="0" extrusionOk="0">
                <a:moveTo>
                  <a:pt x="0" y="0"/>
                </a:moveTo>
                <a:cubicBezTo>
                  <a:pt x="120294" y="-41299"/>
                  <a:pt x="294187" y="19602"/>
                  <a:pt x="491731" y="0"/>
                </a:cubicBezTo>
                <a:cubicBezTo>
                  <a:pt x="689275" y="-19602"/>
                  <a:pt x="715827" y="14372"/>
                  <a:pt x="849353" y="0"/>
                </a:cubicBezTo>
                <a:cubicBezTo>
                  <a:pt x="982879" y="-14372"/>
                  <a:pt x="1372489" y="61878"/>
                  <a:pt x="1542246" y="0"/>
                </a:cubicBezTo>
                <a:cubicBezTo>
                  <a:pt x="1712003" y="-61878"/>
                  <a:pt x="1803553" y="9416"/>
                  <a:pt x="2033977" y="0"/>
                </a:cubicBezTo>
                <a:cubicBezTo>
                  <a:pt x="2264401" y="-9416"/>
                  <a:pt x="2374326" y="3265"/>
                  <a:pt x="2525708" y="0"/>
                </a:cubicBezTo>
                <a:cubicBezTo>
                  <a:pt x="2677090" y="-3265"/>
                  <a:pt x="2984272" y="26835"/>
                  <a:pt x="3218601" y="0"/>
                </a:cubicBezTo>
                <a:cubicBezTo>
                  <a:pt x="3452930" y="-26835"/>
                  <a:pt x="3434557" y="36524"/>
                  <a:pt x="3643278" y="0"/>
                </a:cubicBezTo>
                <a:cubicBezTo>
                  <a:pt x="3851999" y="-36524"/>
                  <a:pt x="4072842" y="28303"/>
                  <a:pt x="4336171" y="0"/>
                </a:cubicBezTo>
                <a:cubicBezTo>
                  <a:pt x="4599500" y="-28303"/>
                  <a:pt x="4833763" y="78182"/>
                  <a:pt x="5029064" y="0"/>
                </a:cubicBezTo>
                <a:cubicBezTo>
                  <a:pt x="5224365" y="-78182"/>
                  <a:pt x="5475809" y="54545"/>
                  <a:pt x="5587849" y="0"/>
                </a:cubicBezTo>
                <a:cubicBezTo>
                  <a:pt x="5699890" y="-54545"/>
                  <a:pt x="6330917" y="5321"/>
                  <a:pt x="6705419" y="0"/>
                </a:cubicBezTo>
                <a:cubicBezTo>
                  <a:pt x="6720764" y="117811"/>
                  <a:pt x="6669952" y="373276"/>
                  <a:pt x="6705419" y="523220"/>
                </a:cubicBezTo>
                <a:cubicBezTo>
                  <a:pt x="6548381" y="535258"/>
                  <a:pt x="6511158" y="507915"/>
                  <a:pt x="6347797" y="523220"/>
                </a:cubicBezTo>
                <a:cubicBezTo>
                  <a:pt x="6184436" y="538525"/>
                  <a:pt x="5912848" y="441935"/>
                  <a:pt x="5654903" y="523220"/>
                </a:cubicBezTo>
                <a:cubicBezTo>
                  <a:pt x="5396958" y="604505"/>
                  <a:pt x="5326626" y="489635"/>
                  <a:pt x="5230227" y="523220"/>
                </a:cubicBezTo>
                <a:cubicBezTo>
                  <a:pt x="5133828" y="556805"/>
                  <a:pt x="4884961" y="512787"/>
                  <a:pt x="4671442" y="523220"/>
                </a:cubicBezTo>
                <a:cubicBezTo>
                  <a:pt x="4457923" y="533653"/>
                  <a:pt x="4135334" y="498165"/>
                  <a:pt x="3978549" y="523220"/>
                </a:cubicBezTo>
                <a:cubicBezTo>
                  <a:pt x="3821764" y="548275"/>
                  <a:pt x="3684521" y="517080"/>
                  <a:pt x="3419764" y="523220"/>
                </a:cubicBezTo>
                <a:cubicBezTo>
                  <a:pt x="3155008" y="529360"/>
                  <a:pt x="3204295" y="486412"/>
                  <a:pt x="3062141" y="523220"/>
                </a:cubicBezTo>
                <a:cubicBezTo>
                  <a:pt x="2919987" y="560028"/>
                  <a:pt x="2836151" y="492304"/>
                  <a:pt x="2637465" y="523220"/>
                </a:cubicBezTo>
                <a:cubicBezTo>
                  <a:pt x="2438779" y="554136"/>
                  <a:pt x="2189166" y="517122"/>
                  <a:pt x="1944572" y="523220"/>
                </a:cubicBezTo>
                <a:cubicBezTo>
                  <a:pt x="1699978" y="529318"/>
                  <a:pt x="1615590" y="474017"/>
                  <a:pt x="1385787" y="523220"/>
                </a:cubicBezTo>
                <a:cubicBezTo>
                  <a:pt x="1155984" y="572423"/>
                  <a:pt x="1101044" y="502097"/>
                  <a:pt x="961110" y="523220"/>
                </a:cubicBezTo>
                <a:cubicBezTo>
                  <a:pt x="821176" y="544343"/>
                  <a:pt x="435813" y="503807"/>
                  <a:pt x="0" y="523220"/>
                </a:cubicBezTo>
                <a:cubicBezTo>
                  <a:pt x="-41734" y="392704"/>
                  <a:pt x="47867" y="224582"/>
                  <a:pt x="0" y="0"/>
                </a:cubicBezTo>
                <a:close/>
              </a:path>
            </a:pathLst>
          </a:custGeom>
          <a:solidFill>
            <a:schemeClr val="accent4">
              <a:lumMod val="20000"/>
              <a:lumOff val="80000"/>
            </a:schemeClr>
          </a:solidFill>
          <a:ln w="25400" cap="rnd">
            <a:solidFill>
              <a:schemeClr val="accent4">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wrap="square">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fontAlgn="base" hangingPunct="1">
              <a:spcBef>
                <a:spcPct val="50000"/>
              </a:spcBef>
              <a:spcAft>
                <a:spcPct val="0"/>
              </a:spcAft>
              <a:buNone/>
              <a:defRPr/>
            </a:pPr>
            <a:r>
              <a:rPr lang="en-GB" altLang="en-US" sz="2800" dirty="0">
                <a:solidFill>
                  <a:schemeClr val="tx1"/>
                </a:solidFill>
                <a:latin typeface="Calibri"/>
                <a:cs typeface="Arial" panose="020B0604020202020204" pitchFamily="34" charset="0"/>
              </a:rPr>
              <a:t>Power of Arrest</a:t>
            </a:r>
          </a:p>
        </p:txBody>
      </p:sp>
      <p:pic>
        <p:nvPicPr>
          <p:cNvPr id="20" name="Picture 19" descr="A picture containing text, toy&#10;&#10;Description automatically generated">
            <a:extLst>
              <a:ext uri="{FF2B5EF4-FFF2-40B4-BE49-F238E27FC236}">
                <a16:creationId xmlns:a16="http://schemas.microsoft.com/office/drawing/2014/main" id="{4F7A34E2-72E0-41F0-9226-BD0459C25A1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839998">
            <a:off x="530613" y="234600"/>
            <a:ext cx="2155605" cy="1360449"/>
          </a:xfrm>
          <a:prstGeom prst="rect">
            <a:avLst/>
          </a:prstGeom>
        </p:spPr>
      </p:pic>
    </p:spTree>
    <p:extLst>
      <p:ext uri="{BB962C8B-B14F-4D97-AF65-F5344CB8AC3E}">
        <p14:creationId xmlns:p14="http://schemas.microsoft.com/office/powerpoint/2010/main" val="98204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bg/>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uiExpand="1" build="p" animBg="1"/>
      <p:bldP spid="1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D414FDFF-BD51-45CA-A50D-344B4FD58E39}"/>
              </a:ext>
            </a:extLst>
          </p:cNvPr>
          <p:cNvSpPr txBox="1"/>
          <p:nvPr/>
        </p:nvSpPr>
        <p:spPr>
          <a:xfrm>
            <a:off x="2073289" y="591660"/>
            <a:ext cx="8656624"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Schedule 8 of TACT 2000 - Detention </a:t>
            </a:r>
          </a:p>
        </p:txBody>
      </p:sp>
      <p:sp>
        <p:nvSpPr>
          <p:cNvPr id="12" name="Content Placeholder 2">
            <a:extLst>
              <a:ext uri="{FF2B5EF4-FFF2-40B4-BE49-F238E27FC236}">
                <a16:creationId xmlns:a16="http://schemas.microsoft.com/office/drawing/2014/main" id="{10C3247F-FEDF-4322-8D7D-51AC5DF97440}"/>
              </a:ext>
            </a:extLst>
          </p:cNvPr>
          <p:cNvSpPr>
            <a:spLocks noGrp="1"/>
          </p:cNvSpPr>
          <p:nvPr>
            <p:ph idx="1"/>
          </p:nvPr>
        </p:nvSpPr>
        <p:spPr>
          <a:xfrm>
            <a:off x="862353" y="1437878"/>
            <a:ext cx="5112000" cy="4320000"/>
          </a:xfrm>
          <a:custGeom>
            <a:avLst/>
            <a:gdLst>
              <a:gd name="connsiteX0" fmla="*/ 0 w 5112000"/>
              <a:gd name="connsiteY0" fmla="*/ 0 h 4320000"/>
              <a:gd name="connsiteX1" fmla="*/ 516880 w 5112000"/>
              <a:gd name="connsiteY1" fmla="*/ 0 h 4320000"/>
              <a:gd name="connsiteX2" fmla="*/ 1136000 w 5112000"/>
              <a:gd name="connsiteY2" fmla="*/ 0 h 4320000"/>
              <a:gd name="connsiteX3" fmla="*/ 1601760 w 5112000"/>
              <a:gd name="connsiteY3" fmla="*/ 0 h 4320000"/>
              <a:gd name="connsiteX4" fmla="*/ 2169760 w 5112000"/>
              <a:gd name="connsiteY4" fmla="*/ 0 h 4320000"/>
              <a:gd name="connsiteX5" fmla="*/ 2788880 w 5112000"/>
              <a:gd name="connsiteY5" fmla="*/ 0 h 4320000"/>
              <a:gd name="connsiteX6" fmla="*/ 3203520 w 5112000"/>
              <a:gd name="connsiteY6" fmla="*/ 0 h 4320000"/>
              <a:gd name="connsiteX7" fmla="*/ 3618160 w 5112000"/>
              <a:gd name="connsiteY7" fmla="*/ 0 h 4320000"/>
              <a:gd name="connsiteX8" fmla="*/ 4288400 w 5112000"/>
              <a:gd name="connsiteY8" fmla="*/ 0 h 4320000"/>
              <a:gd name="connsiteX9" fmla="*/ 5112000 w 5112000"/>
              <a:gd name="connsiteY9" fmla="*/ 0 h 4320000"/>
              <a:gd name="connsiteX10" fmla="*/ 5112000 w 5112000"/>
              <a:gd name="connsiteY10" fmla="*/ 410400 h 4320000"/>
              <a:gd name="connsiteX11" fmla="*/ 5112000 w 5112000"/>
              <a:gd name="connsiteY11" fmla="*/ 907200 h 4320000"/>
              <a:gd name="connsiteX12" fmla="*/ 5112000 w 5112000"/>
              <a:gd name="connsiteY12" fmla="*/ 1490400 h 4320000"/>
              <a:gd name="connsiteX13" fmla="*/ 5112000 w 5112000"/>
              <a:gd name="connsiteY13" fmla="*/ 1944000 h 4320000"/>
              <a:gd name="connsiteX14" fmla="*/ 5112000 w 5112000"/>
              <a:gd name="connsiteY14" fmla="*/ 2484000 h 4320000"/>
              <a:gd name="connsiteX15" fmla="*/ 5112000 w 5112000"/>
              <a:gd name="connsiteY15" fmla="*/ 2894400 h 4320000"/>
              <a:gd name="connsiteX16" fmla="*/ 5112000 w 5112000"/>
              <a:gd name="connsiteY16" fmla="*/ 3520800 h 4320000"/>
              <a:gd name="connsiteX17" fmla="*/ 5112000 w 5112000"/>
              <a:gd name="connsiteY17" fmla="*/ 4320000 h 4320000"/>
              <a:gd name="connsiteX18" fmla="*/ 4441760 w 5112000"/>
              <a:gd name="connsiteY18" fmla="*/ 4320000 h 4320000"/>
              <a:gd name="connsiteX19" fmla="*/ 3822640 w 5112000"/>
              <a:gd name="connsiteY19" fmla="*/ 4320000 h 4320000"/>
              <a:gd name="connsiteX20" fmla="*/ 3356880 w 5112000"/>
              <a:gd name="connsiteY20" fmla="*/ 4320000 h 4320000"/>
              <a:gd name="connsiteX21" fmla="*/ 2686640 w 5112000"/>
              <a:gd name="connsiteY21" fmla="*/ 4320000 h 4320000"/>
              <a:gd name="connsiteX22" fmla="*/ 2118640 w 5112000"/>
              <a:gd name="connsiteY22" fmla="*/ 4320000 h 4320000"/>
              <a:gd name="connsiteX23" fmla="*/ 1704000 w 5112000"/>
              <a:gd name="connsiteY23" fmla="*/ 4320000 h 4320000"/>
              <a:gd name="connsiteX24" fmla="*/ 1136000 w 5112000"/>
              <a:gd name="connsiteY24" fmla="*/ 4320000 h 4320000"/>
              <a:gd name="connsiteX25" fmla="*/ 619120 w 5112000"/>
              <a:gd name="connsiteY25" fmla="*/ 4320000 h 4320000"/>
              <a:gd name="connsiteX26" fmla="*/ 0 w 5112000"/>
              <a:gd name="connsiteY26" fmla="*/ 4320000 h 4320000"/>
              <a:gd name="connsiteX27" fmla="*/ 0 w 5112000"/>
              <a:gd name="connsiteY27" fmla="*/ 3823200 h 4320000"/>
              <a:gd name="connsiteX28" fmla="*/ 0 w 5112000"/>
              <a:gd name="connsiteY28" fmla="*/ 3196800 h 4320000"/>
              <a:gd name="connsiteX29" fmla="*/ 0 w 5112000"/>
              <a:gd name="connsiteY29" fmla="*/ 2613600 h 4320000"/>
              <a:gd name="connsiteX30" fmla="*/ 0 w 5112000"/>
              <a:gd name="connsiteY30" fmla="*/ 2116800 h 4320000"/>
              <a:gd name="connsiteX31" fmla="*/ 0 w 5112000"/>
              <a:gd name="connsiteY31" fmla="*/ 1706400 h 4320000"/>
              <a:gd name="connsiteX32" fmla="*/ 0 w 5112000"/>
              <a:gd name="connsiteY32" fmla="*/ 1209600 h 4320000"/>
              <a:gd name="connsiteX33" fmla="*/ 0 w 5112000"/>
              <a:gd name="connsiteY33" fmla="*/ 626400 h 4320000"/>
              <a:gd name="connsiteX34" fmla="*/ 0 w 5112000"/>
              <a:gd name="connsiteY34" fmla="*/ 0 h 432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112000" h="4320000" fill="none" extrusionOk="0">
                <a:moveTo>
                  <a:pt x="0" y="0"/>
                </a:moveTo>
                <a:cubicBezTo>
                  <a:pt x="153078" y="-41873"/>
                  <a:pt x="300441" y="17846"/>
                  <a:pt x="516880" y="0"/>
                </a:cubicBezTo>
                <a:cubicBezTo>
                  <a:pt x="733319" y="-17846"/>
                  <a:pt x="942138" y="63035"/>
                  <a:pt x="1136000" y="0"/>
                </a:cubicBezTo>
                <a:cubicBezTo>
                  <a:pt x="1329862" y="-63035"/>
                  <a:pt x="1483388" y="25781"/>
                  <a:pt x="1601760" y="0"/>
                </a:cubicBezTo>
                <a:cubicBezTo>
                  <a:pt x="1720132" y="-25781"/>
                  <a:pt x="1958923" y="43322"/>
                  <a:pt x="2169760" y="0"/>
                </a:cubicBezTo>
                <a:cubicBezTo>
                  <a:pt x="2380597" y="-43322"/>
                  <a:pt x="2523821" y="20883"/>
                  <a:pt x="2788880" y="0"/>
                </a:cubicBezTo>
                <a:cubicBezTo>
                  <a:pt x="3053939" y="-20883"/>
                  <a:pt x="3088931" y="23341"/>
                  <a:pt x="3203520" y="0"/>
                </a:cubicBezTo>
                <a:cubicBezTo>
                  <a:pt x="3318109" y="-23341"/>
                  <a:pt x="3448834" y="8856"/>
                  <a:pt x="3618160" y="0"/>
                </a:cubicBezTo>
                <a:cubicBezTo>
                  <a:pt x="3787486" y="-8856"/>
                  <a:pt x="4061449" y="5739"/>
                  <a:pt x="4288400" y="0"/>
                </a:cubicBezTo>
                <a:cubicBezTo>
                  <a:pt x="4515351" y="-5739"/>
                  <a:pt x="4936759" y="14021"/>
                  <a:pt x="5112000" y="0"/>
                </a:cubicBezTo>
                <a:cubicBezTo>
                  <a:pt x="5132642" y="204063"/>
                  <a:pt x="5076315" y="206841"/>
                  <a:pt x="5112000" y="410400"/>
                </a:cubicBezTo>
                <a:cubicBezTo>
                  <a:pt x="5147685" y="613959"/>
                  <a:pt x="5084361" y="792431"/>
                  <a:pt x="5112000" y="907200"/>
                </a:cubicBezTo>
                <a:cubicBezTo>
                  <a:pt x="5139639" y="1021969"/>
                  <a:pt x="5072920" y="1218429"/>
                  <a:pt x="5112000" y="1490400"/>
                </a:cubicBezTo>
                <a:cubicBezTo>
                  <a:pt x="5151080" y="1762371"/>
                  <a:pt x="5107388" y="1837047"/>
                  <a:pt x="5112000" y="1944000"/>
                </a:cubicBezTo>
                <a:cubicBezTo>
                  <a:pt x="5116612" y="2050953"/>
                  <a:pt x="5100777" y="2285394"/>
                  <a:pt x="5112000" y="2484000"/>
                </a:cubicBezTo>
                <a:cubicBezTo>
                  <a:pt x="5123223" y="2682606"/>
                  <a:pt x="5092915" y="2697248"/>
                  <a:pt x="5112000" y="2894400"/>
                </a:cubicBezTo>
                <a:cubicBezTo>
                  <a:pt x="5131085" y="3091552"/>
                  <a:pt x="5108029" y="3347691"/>
                  <a:pt x="5112000" y="3520800"/>
                </a:cubicBezTo>
                <a:cubicBezTo>
                  <a:pt x="5115971" y="3693909"/>
                  <a:pt x="5083454" y="4054702"/>
                  <a:pt x="5112000" y="4320000"/>
                </a:cubicBezTo>
                <a:cubicBezTo>
                  <a:pt x="4784905" y="4375107"/>
                  <a:pt x="4663799" y="4295402"/>
                  <a:pt x="4441760" y="4320000"/>
                </a:cubicBezTo>
                <a:cubicBezTo>
                  <a:pt x="4219721" y="4344598"/>
                  <a:pt x="4085114" y="4306700"/>
                  <a:pt x="3822640" y="4320000"/>
                </a:cubicBezTo>
                <a:cubicBezTo>
                  <a:pt x="3560166" y="4333300"/>
                  <a:pt x="3476173" y="4312701"/>
                  <a:pt x="3356880" y="4320000"/>
                </a:cubicBezTo>
                <a:cubicBezTo>
                  <a:pt x="3237587" y="4327299"/>
                  <a:pt x="3002332" y="4278341"/>
                  <a:pt x="2686640" y="4320000"/>
                </a:cubicBezTo>
                <a:cubicBezTo>
                  <a:pt x="2370948" y="4361659"/>
                  <a:pt x="2327960" y="4254525"/>
                  <a:pt x="2118640" y="4320000"/>
                </a:cubicBezTo>
                <a:cubicBezTo>
                  <a:pt x="1909320" y="4385475"/>
                  <a:pt x="1856856" y="4294927"/>
                  <a:pt x="1704000" y="4320000"/>
                </a:cubicBezTo>
                <a:cubicBezTo>
                  <a:pt x="1551144" y="4345073"/>
                  <a:pt x="1266098" y="4306568"/>
                  <a:pt x="1136000" y="4320000"/>
                </a:cubicBezTo>
                <a:cubicBezTo>
                  <a:pt x="1005902" y="4333432"/>
                  <a:pt x="795351" y="4273434"/>
                  <a:pt x="619120" y="4320000"/>
                </a:cubicBezTo>
                <a:cubicBezTo>
                  <a:pt x="442889" y="4366566"/>
                  <a:pt x="307900" y="4301686"/>
                  <a:pt x="0" y="4320000"/>
                </a:cubicBezTo>
                <a:cubicBezTo>
                  <a:pt x="-15835" y="4138528"/>
                  <a:pt x="746" y="4067213"/>
                  <a:pt x="0" y="3823200"/>
                </a:cubicBezTo>
                <a:cubicBezTo>
                  <a:pt x="-746" y="3579187"/>
                  <a:pt x="69481" y="3443590"/>
                  <a:pt x="0" y="3196800"/>
                </a:cubicBezTo>
                <a:cubicBezTo>
                  <a:pt x="-69481" y="2950010"/>
                  <a:pt x="66798" y="2822554"/>
                  <a:pt x="0" y="2613600"/>
                </a:cubicBezTo>
                <a:cubicBezTo>
                  <a:pt x="-66798" y="2404646"/>
                  <a:pt x="28735" y="2242420"/>
                  <a:pt x="0" y="2116800"/>
                </a:cubicBezTo>
                <a:cubicBezTo>
                  <a:pt x="-28735" y="1991180"/>
                  <a:pt x="21985" y="1856463"/>
                  <a:pt x="0" y="1706400"/>
                </a:cubicBezTo>
                <a:cubicBezTo>
                  <a:pt x="-21985" y="1556337"/>
                  <a:pt x="36453" y="1437183"/>
                  <a:pt x="0" y="1209600"/>
                </a:cubicBezTo>
                <a:cubicBezTo>
                  <a:pt x="-36453" y="982017"/>
                  <a:pt x="53973" y="884826"/>
                  <a:pt x="0" y="626400"/>
                </a:cubicBezTo>
                <a:cubicBezTo>
                  <a:pt x="-53973" y="367974"/>
                  <a:pt x="26024" y="259785"/>
                  <a:pt x="0" y="0"/>
                </a:cubicBezTo>
                <a:close/>
              </a:path>
              <a:path w="5112000" h="4320000" stroke="0" extrusionOk="0">
                <a:moveTo>
                  <a:pt x="0" y="0"/>
                </a:moveTo>
                <a:cubicBezTo>
                  <a:pt x="199031" y="-7194"/>
                  <a:pt x="346112" y="20809"/>
                  <a:pt x="516880" y="0"/>
                </a:cubicBezTo>
                <a:cubicBezTo>
                  <a:pt x="687648" y="-20809"/>
                  <a:pt x="831460" y="19145"/>
                  <a:pt x="931520" y="0"/>
                </a:cubicBezTo>
                <a:cubicBezTo>
                  <a:pt x="1031580" y="-19145"/>
                  <a:pt x="1414364" y="60773"/>
                  <a:pt x="1601760" y="0"/>
                </a:cubicBezTo>
                <a:cubicBezTo>
                  <a:pt x="1789156" y="-60773"/>
                  <a:pt x="1951431" y="21410"/>
                  <a:pt x="2118640" y="0"/>
                </a:cubicBezTo>
                <a:cubicBezTo>
                  <a:pt x="2285849" y="-21410"/>
                  <a:pt x="2496510" y="49182"/>
                  <a:pt x="2635520" y="0"/>
                </a:cubicBezTo>
                <a:cubicBezTo>
                  <a:pt x="2774530" y="-49182"/>
                  <a:pt x="3143783" y="27300"/>
                  <a:pt x="3305760" y="0"/>
                </a:cubicBezTo>
                <a:cubicBezTo>
                  <a:pt x="3467737" y="-27300"/>
                  <a:pt x="3643084" y="46309"/>
                  <a:pt x="3771520" y="0"/>
                </a:cubicBezTo>
                <a:cubicBezTo>
                  <a:pt x="3899956" y="-46309"/>
                  <a:pt x="4157201" y="39697"/>
                  <a:pt x="4441760" y="0"/>
                </a:cubicBezTo>
                <a:cubicBezTo>
                  <a:pt x="4726319" y="-39697"/>
                  <a:pt x="4902859" y="49016"/>
                  <a:pt x="5112000" y="0"/>
                </a:cubicBezTo>
                <a:cubicBezTo>
                  <a:pt x="5142659" y="134827"/>
                  <a:pt x="5092197" y="309647"/>
                  <a:pt x="5112000" y="540000"/>
                </a:cubicBezTo>
                <a:cubicBezTo>
                  <a:pt x="5131803" y="770353"/>
                  <a:pt x="5101269" y="817572"/>
                  <a:pt x="5112000" y="1080000"/>
                </a:cubicBezTo>
                <a:cubicBezTo>
                  <a:pt x="5122731" y="1342428"/>
                  <a:pt x="5043514" y="1531750"/>
                  <a:pt x="5112000" y="1663200"/>
                </a:cubicBezTo>
                <a:cubicBezTo>
                  <a:pt x="5180486" y="1794650"/>
                  <a:pt x="5103031" y="1967268"/>
                  <a:pt x="5112000" y="2073600"/>
                </a:cubicBezTo>
                <a:cubicBezTo>
                  <a:pt x="5120969" y="2179932"/>
                  <a:pt x="5069161" y="2381843"/>
                  <a:pt x="5112000" y="2613600"/>
                </a:cubicBezTo>
                <a:cubicBezTo>
                  <a:pt x="5154839" y="2845357"/>
                  <a:pt x="5074613" y="3028143"/>
                  <a:pt x="5112000" y="3153600"/>
                </a:cubicBezTo>
                <a:cubicBezTo>
                  <a:pt x="5149387" y="3279057"/>
                  <a:pt x="5073441" y="3428703"/>
                  <a:pt x="5112000" y="3693600"/>
                </a:cubicBezTo>
                <a:cubicBezTo>
                  <a:pt x="5150559" y="3958497"/>
                  <a:pt x="5099959" y="4023036"/>
                  <a:pt x="5112000" y="4320000"/>
                </a:cubicBezTo>
                <a:cubicBezTo>
                  <a:pt x="4967047" y="4361125"/>
                  <a:pt x="4674709" y="4286344"/>
                  <a:pt x="4492880" y="4320000"/>
                </a:cubicBezTo>
                <a:cubicBezTo>
                  <a:pt x="4311051" y="4353656"/>
                  <a:pt x="4233788" y="4293667"/>
                  <a:pt x="4078240" y="4320000"/>
                </a:cubicBezTo>
                <a:cubicBezTo>
                  <a:pt x="3922692" y="4346333"/>
                  <a:pt x="3756758" y="4306961"/>
                  <a:pt x="3612480" y="4320000"/>
                </a:cubicBezTo>
                <a:cubicBezTo>
                  <a:pt x="3468202" y="4333039"/>
                  <a:pt x="3226739" y="4293962"/>
                  <a:pt x="2942240" y="4320000"/>
                </a:cubicBezTo>
                <a:cubicBezTo>
                  <a:pt x="2657741" y="4346038"/>
                  <a:pt x="2573550" y="4290853"/>
                  <a:pt x="2374240" y="4320000"/>
                </a:cubicBezTo>
                <a:cubicBezTo>
                  <a:pt x="2174930" y="4349147"/>
                  <a:pt x="2109452" y="4291421"/>
                  <a:pt x="1908480" y="4320000"/>
                </a:cubicBezTo>
                <a:cubicBezTo>
                  <a:pt x="1707508" y="4348579"/>
                  <a:pt x="1470186" y="4319206"/>
                  <a:pt x="1340480" y="4320000"/>
                </a:cubicBezTo>
                <a:cubicBezTo>
                  <a:pt x="1210774" y="4320794"/>
                  <a:pt x="1024085" y="4284264"/>
                  <a:pt x="925840" y="4320000"/>
                </a:cubicBezTo>
                <a:cubicBezTo>
                  <a:pt x="827595" y="4355736"/>
                  <a:pt x="630730" y="4306624"/>
                  <a:pt x="511200" y="4320000"/>
                </a:cubicBezTo>
                <a:cubicBezTo>
                  <a:pt x="391670" y="4333376"/>
                  <a:pt x="175148" y="4267136"/>
                  <a:pt x="0" y="4320000"/>
                </a:cubicBezTo>
                <a:cubicBezTo>
                  <a:pt x="-41507" y="4097589"/>
                  <a:pt x="45612" y="3993181"/>
                  <a:pt x="0" y="3866400"/>
                </a:cubicBezTo>
                <a:cubicBezTo>
                  <a:pt x="-45612" y="3739619"/>
                  <a:pt x="45134" y="3398177"/>
                  <a:pt x="0" y="3240000"/>
                </a:cubicBezTo>
                <a:cubicBezTo>
                  <a:pt x="-45134" y="3081823"/>
                  <a:pt x="21383" y="2941663"/>
                  <a:pt x="0" y="2743200"/>
                </a:cubicBezTo>
                <a:cubicBezTo>
                  <a:pt x="-21383" y="2544737"/>
                  <a:pt x="20517" y="2459129"/>
                  <a:pt x="0" y="2332800"/>
                </a:cubicBezTo>
                <a:cubicBezTo>
                  <a:pt x="-20517" y="2206471"/>
                  <a:pt x="34840" y="2000825"/>
                  <a:pt x="0" y="1749600"/>
                </a:cubicBezTo>
                <a:cubicBezTo>
                  <a:pt x="-34840" y="1498375"/>
                  <a:pt x="50504" y="1448086"/>
                  <a:pt x="0" y="1296000"/>
                </a:cubicBezTo>
                <a:cubicBezTo>
                  <a:pt x="-50504" y="1143914"/>
                  <a:pt x="62445" y="953073"/>
                  <a:pt x="0" y="712800"/>
                </a:cubicBezTo>
                <a:cubicBezTo>
                  <a:pt x="-62445" y="472527"/>
                  <a:pt x="4817" y="231336"/>
                  <a:pt x="0" y="0"/>
                </a:cubicBezTo>
                <a:close/>
              </a:path>
            </a:pathLst>
          </a:custGeom>
          <a:solidFill>
            <a:schemeClr val="accent6">
              <a:lumMod val="20000"/>
              <a:lumOff val="80000"/>
            </a:schemeClr>
          </a:solidFill>
          <a:ln w="25400">
            <a:solidFill>
              <a:schemeClr val="accent6">
                <a:lumMod val="60000"/>
                <a:lumOff val="40000"/>
              </a:schemeClr>
            </a:solidFill>
            <a:extLst>
              <a:ext uri="{C807C97D-BFC1-408E-A445-0C87EB9F89A2}">
                <ask:lineSketchStyleProps xmlns:ask="http://schemas.microsoft.com/office/drawing/2018/sketchyshapes" sd="1219033472">
                  <ask:type>
                    <ask:lineSketchScribble/>
                  </ask:type>
                </ask:lineSketchStyleProps>
              </a:ext>
            </a:extLst>
          </a:ln>
        </p:spPr>
        <p:txBody>
          <a:bodyPr anchor="ctr" anchorCtr="0">
            <a:normAutofit lnSpcReduction="10000"/>
          </a:bodyPr>
          <a:lstStyle/>
          <a:p>
            <a:pPr eaLnBrk="1" hangingPunct="1">
              <a:lnSpc>
                <a:spcPct val="130000"/>
              </a:lnSpc>
            </a:pPr>
            <a:r>
              <a:rPr lang="en-GB" altLang="en-US" sz="2400" dirty="0"/>
              <a:t>Schedule 8 TACT / PACE Code H</a:t>
            </a:r>
          </a:p>
          <a:p>
            <a:pPr eaLnBrk="1" hangingPunct="1">
              <a:lnSpc>
                <a:spcPct val="130000"/>
              </a:lnSpc>
            </a:pPr>
            <a:r>
              <a:rPr lang="en-GB" altLang="en-US" sz="2400" dirty="0"/>
              <a:t>Designated detention places</a:t>
            </a:r>
          </a:p>
          <a:p>
            <a:pPr eaLnBrk="1" hangingPunct="1">
              <a:lnSpc>
                <a:spcPct val="130000"/>
              </a:lnSpc>
            </a:pPr>
            <a:r>
              <a:rPr lang="en-GB" altLang="en-US" sz="2400" dirty="0"/>
              <a:t>Code G Necessity may not apply – arresting Officer authorises detention</a:t>
            </a:r>
          </a:p>
          <a:p>
            <a:pPr eaLnBrk="1" hangingPunct="1">
              <a:lnSpc>
                <a:spcPct val="130000"/>
              </a:lnSpc>
            </a:pPr>
            <a:r>
              <a:rPr lang="en-GB" altLang="en-US" sz="2400" dirty="0"/>
              <a:t>Handwritten Custody Records (best practice in forensic arrest)</a:t>
            </a:r>
          </a:p>
          <a:p>
            <a:pPr eaLnBrk="1" hangingPunct="1">
              <a:lnSpc>
                <a:spcPct val="130000"/>
              </a:lnSpc>
            </a:pPr>
            <a:r>
              <a:rPr lang="en-GB" altLang="en-US" sz="2400" dirty="0"/>
              <a:t>Relevant Time &amp; No stopping of clock (41(3)) </a:t>
            </a:r>
          </a:p>
        </p:txBody>
      </p:sp>
      <p:sp>
        <p:nvSpPr>
          <p:cNvPr id="13" name="Content Placeholder 2">
            <a:extLst>
              <a:ext uri="{FF2B5EF4-FFF2-40B4-BE49-F238E27FC236}">
                <a16:creationId xmlns:a16="http://schemas.microsoft.com/office/drawing/2014/main" id="{4800D0F6-BB36-4BCC-9E94-C129D67808D4}"/>
              </a:ext>
            </a:extLst>
          </p:cNvPr>
          <p:cNvSpPr txBox="1">
            <a:spLocks/>
          </p:cNvSpPr>
          <p:nvPr/>
        </p:nvSpPr>
        <p:spPr>
          <a:xfrm>
            <a:off x="6326445" y="1437878"/>
            <a:ext cx="5112000" cy="4320000"/>
          </a:xfrm>
          <a:custGeom>
            <a:avLst/>
            <a:gdLst>
              <a:gd name="connsiteX0" fmla="*/ 0 w 5112000"/>
              <a:gd name="connsiteY0" fmla="*/ 0 h 4320000"/>
              <a:gd name="connsiteX1" fmla="*/ 516880 w 5112000"/>
              <a:gd name="connsiteY1" fmla="*/ 0 h 4320000"/>
              <a:gd name="connsiteX2" fmla="*/ 1136000 w 5112000"/>
              <a:gd name="connsiteY2" fmla="*/ 0 h 4320000"/>
              <a:gd name="connsiteX3" fmla="*/ 1601760 w 5112000"/>
              <a:gd name="connsiteY3" fmla="*/ 0 h 4320000"/>
              <a:gd name="connsiteX4" fmla="*/ 2169760 w 5112000"/>
              <a:gd name="connsiteY4" fmla="*/ 0 h 4320000"/>
              <a:gd name="connsiteX5" fmla="*/ 2788880 w 5112000"/>
              <a:gd name="connsiteY5" fmla="*/ 0 h 4320000"/>
              <a:gd name="connsiteX6" fmla="*/ 3203520 w 5112000"/>
              <a:gd name="connsiteY6" fmla="*/ 0 h 4320000"/>
              <a:gd name="connsiteX7" fmla="*/ 3618160 w 5112000"/>
              <a:gd name="connsiteY7" fmla="*/ 0 h 4320000"/>
              <a:gd name="connsiteX8" fmla="*/ 4288400 w 5112000"/>
              <a:gd name="connsiteY8" fmla="*/ 0 h 4320000"/>
              <a:gd name="connsiteX9" fmla="*/ 5112000 w 5112000"/>
              <a:gd name="connsiteY9" fmla="*/ 0 h 4320000"/>
              <a:gd name="connsiteX10" fmla="*/ 5112000 w 5112000"/>
              <a:gd name="connsiteY10" fmla="*/ 410400 h 4320000"/>
              <a:gd name="connsiteX11" fmla="*/ 5112000 w 5112000"/>
              <a:gd name="connsiteY11" fmla="*/ 907200 h 4320000"/>
              <a:gd name="connsiteX12" fmla="*/ 5112000 w 5112000"/>
              <a:gd name="connsiteY12" fmla="*/ 1490400 h 4320000"/>
              <a:gd name="connsiteX13" fmla="*/ 5112000 w 5112000"/>
              <a:gd name="connsiteY13" fmla="*/ 1944000 h 4320000"/>
              <a:gd name="connsiteX14" fmla="*/ 5112000 w 5112000"/>
              <a:gd name="connsiteY14" fmla="*/ 2484000 h 4320000"/>
              <a:gd name="connsiteX15" fmla="*/ 5112000 w 5112000"/>
              <a:gd name="connsiteY15" fmla="*/ 2894400 h 4320000"/>
              <a:gd name="connsiteX16" fmla="*/ 5112000 w 5112000"/>
              <a:gd name="connsiteY16" fmla="*/ 3520800 h 4320000"/>
              <a:gd name="connsiteX17" fmla="*/ 5112000 w 5112000"/>
              <a:gd name="connsiteY17" fmla="*/ 4320000 h 4320000"/>
              <a:gd name="connsiteX18" fmla="*/ 4441760 w 5112000"/>
              <a:gd name="connsiteY18" fmla="*/ 4320000 h 4320000"/>
              <a:gd name="connsiteX19" fmla="*/ 3822640 w 5112000"/>
              <a:gd name="connsiteY19" fmla="*/ 4320000 h 4320000"/>
              <a:gd name="connsiteX20" fmla="*/ 3356880 w 5112000"/>
              <a:gd name="connsiteY20" fmla="*/ 4320000 h 4320000"/>
              <a:gd name="connsiteX21" fmla="*/ 2686640 w 5112000"/>
              <a:gd name="connsiteY21" fmla="*/ 4320000 h 4320000"/>
              <a:gd name="connsiteX22" fmla="*/ 2118640 w 5112000"/>
              <a:gd name="connsiteY22" fmla="*/ 4320000 h 4320000"/>
              <a:gd name="connsiteX23" fmla="*/ 1704000 w 5112000"/>
              <a:gd name="connsiteY23" fmla="*/ 4320000 h 4320000"/>
              <a:gd name="connsiteX24" fmla="*/ 1136000 w 5112000"/>
              <a:gd name="connsiteY24" fmla="*/ 4320000 h 4320000"/>
              <a:gd name="connsiteX25" fmla="*/ 619120 w 5112000"/>
              <a:gd name="connsiteY25" fmla="*/ 4320000 h 4320000"/>
              <a:gd name="connsiteX26" fmla="*/ 0 w 5112000"/>
              <a:gd name="connsiteY26" fmla="*/ 4320000 h 4320000"/>
              <a:gd name="connsiteX27" fmla="*/ 0 w 5112000"/>
              <a:gd name="connsiteY27" fmla="*/ 3823200 h 4320000"/>
              <a:gd name="connsiteX28" fmla="*/ 0 w 5112000"/>
              <a:gd name="connsiteY28" fmla="*/ 3196800 h 4320000"/>
              <a:gd name="connsiteX29" fmla="*/ 0 w 5112000"/>
              <a:gd name="connsiteY29" fmla="*/ 2613600 h 4320000"/>
              <a:gd name="connsiteX30" fmla="*/ 0 w 5112000"/>
              <a:gd name="connsiteY30" fmla="*/ 2116800 h 4320000"/>
              <a:gd name="connsiteX31" fmla="*/ 0 w 5112000"/>
              <a:gd name="connsiteY31" fmla="*/ 1706400 h 4320000"/>
              <a:gd name="connsiteX32" fmla="*/ 0 w 5112000"/>
              <a:gd name="connsiteY32" fmla="*/ 1209600 h 4320000"/>
              <a:gd name="connsiteX33" fmla="*/ 0 w 5112000"/>
              <a:gd name="connsiteY33" fmla="*/ 626400 h 4320000"/>
              <a:gd name="connsiteX34" fmla="*/ 0 w 5112000"/>
              <a:gd name="connsiteY34" fmla="*/ 0 h 432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112000" h="4320000" fill="none" extrusionOk="0">
                <a:moveTo>
                  <a:pt x="0" y="0"/>
                </a:moveTo>
                <a:cubicBezTo>
                  <a:pt x="153078" y="-41873"/>
                  <a:pt x="300441" y="17846"/>
                  <a:pt x="516880" y="0"/>
                </a:cubicBezTo>
                <a:cubicBezTo>
                  <a:pt x="733319" y="-17846"/>
                  <a:pt x="942138" y="63035"/>
                  <a:pt x="1136000" y="0"/>
                </a:cubicBezTo>
                <a:cubicBezTo>
                  <a:pt x="1329862" y="-63035"/>
                  <a:pt x="1483388" y="25781"/>
                  <a:pt x="1601760" y="0"/>
                </a:cubicBezTo>
                <a:cubicBezTo>
                  <a:pt x="1720132" y="-25781"/>
                  <a:pt x="1958923" y="43322"/>
                  <a:pt x="2169760" y="0"/>
                </a:cubicBezTo>
                <a:cubicBezTo>
                  <a:pt x="2380597" y="-43322"/>
                  <a:pt x="2523821" y="20883"/>
                  <a:pt x="2788880" y="0"/>
                </a:cubicBezTo>
                <a:cubicBezTo>
                  <a:pt x="3053939" y="-20883"/>
                  <a:pt x="3088931" y="23341"/>
                  <a:pt x="3203520" y="0"/>
                </a:cubicBezTo>
                <a:cubicBezTo>
                  <a:pt x="3318109" y="-23341"/>
                  <a:pt x="3448834" y="8856"/>
                  <a:pt x="3618160" y="0"/>
                </a:cubicBezTo>
                <a:cubicBezTo>
                  <a:pt x="3787486" y="-8856"/>
                  <a:pt x="4061449" y="5739"/>
                  <a:pt x="4288400" y="0"/>
                </a:cubicBezTo>
                <a:cubicBezTo>
                  <a:pt x="4515351" y="-5739"/>
                  <a:pt x="4936759" y="14021"/>
                  <a:pt x="5112000" y="0"/>
                </a:cubicBezTo>
                <a:cubicBezTo>
                  <a:pt x="5132642" y="204063"/>
                  <a:pt x="5076315" y="206841"/>
                  <a:pt x="5112000" y="410400"/>
                </a:cubicBezTo>
                <a:cubicBezTo>
                  <a:pt x="5147685" y="613959"/>
                  <a:pt x="5084361" y="792431"/>
                  <a:pt x="5112000" y="907200"/>
                </a:cubicBezTo>
                <a:cubicBezTo>
                  <a:pt x="5139639" y="1021969"/>
                  <a:pt x="5072920" y="1218429"/>
                  <a:pt x="5112000" y="1490400"/>
                </a:cubicBezTo>
                <a:cubicBezTo>
                  <a:pt x="5151080" y="1762371"/>
                  <a:pt x="5107388" y="1837047"/>
                  <a:pt x="5112000" y="1944000"/>
                </a:cubicBezTo>
                <a:cubicBezTo>
                  <a:pt x="5116612" y="2050953"/>
                  <a:pt x="5100777" y="2285394"/>
                  <a:pt x="5112000" y="2484000"/>
                </a:cubicBezTo>
                <a:cubicBezTo>
                  <a:pt x="5123223" y="2682606"/>
                  <a:pt x="5092915" y="2697248"/>
                  <a:pt x="5112000" y="2894400"/>
                </a:cubicBezTo>
                <a:cubicBezTo>
                  <a:pt x="5131085" y="3091552"/>
                  <a:pt x="5108029" y="3347691"/>
                  <a:pt x="5112000" y="3520800"/>
                </a:cubicBezTo>
                <a:cubicBezTo>
                  <a:pt x="5115971" y="3693909"/>
                  <a:pt x="5083454" y="4054702"/>
                  <a:pt x="5112000" y="4320000"/>
                </a:cubicBezTo>
                <a:cubicBezTo>
                  <a:pt x="4784905" y="4375107"/>
                  <a:pt x="4663799" y="4295402"/>
                  <a:pt x="4441760" y="4320000"/>
                </a:cubicBezTo>
                <a:cubicBezTo>
                  <a:pt x="4219721" y="4344598"/>
                  <a:pt x="4085114" y="4306700"/>
                  <a:pt x="3822640" y="4320000"/>
                </a:cubicBezTo>
                <a:cubicBezTo>
                  <a:pt x="3560166" y="4333300"/>
                  <a:pt x="3476173" y="4312701"/>
                  <a:pt x="3356880" y="4320000"/>
                </a:cubicBezTo>
                <a:cubicBezTo>
                  <a:pt x="3237587" y="4327299"/>
                  <a:pt x="3002332" y="4278341"/>
                  <a:pt x="2686640" y="4320000"/>
                </a:cubicBezTo>
                <a:cubicBezTo>
                  <a:pt x="2370948" y="4361659"/>
                  <a:pt x="2327960" y="4254525"/>
                  <a:pt x="2118640" y="4320000"/>
                </a:cubicBezTo>
                <a:cubicBezTo>
                  <a:pt x="1909320" y="4385475"/>
                  <a:pt x="1856856" y="4294927"/>
                  <a:pt x="1704000" y="4320000"/>
                </a:cubicBezTo>
                <a:cubicBezTo>
                  <a:pt x="1551144" y="4345073"/>
                  <a:pt x="1266098" y="4306568"/>
                  <a:pt x="1136000" y="4320000"/>
                </a:cubicBezTo>
                <a:cubicBezTo>
                  <a:pt x="1005902" y="4333432"/>
                  <a:pt x="795351" y="4273434"/>
                  <a:pt x="619120" y="4320000"/>
                </a:cubicBezTo>
                <a:cubicBezTo>
                  <a:pt x="442889" y="4366566"/>
                  <a:pt x="307900" y="4301686"/>
                  <a:pt x="0" y="4320000"/>
                </a:cubicBezTo>
                <a:cubicBezTo>
                  <a:pt x="-15835" y="4138528"/>
                  <a:pt x="746" y="4067213"/>
                  <a:pt x="0" y="3823200"/>
                </a:cubicBezTo>
                <a:cubicBezTo>
                  <a:pt x="-746" y="3579187"/>
                  <a:pt x="69481" y="3443590"/>
                  <a:pt x="0" y="3196800"/>
                </a:cubicBezTo>
                <a:cubicBezTo>
                  <a:pt x="-69481" y="2950010"/>
                  <a:pt x="66798" y="2822554"/>
                  <a:pt x="0" y="2613600"/>
                </a:cubicBezTo>
                <a:cubicBezTo>
                  <a:pt x="-66798" y="2404646"/>
                  <a:pt x="28735" y="2242420"/>
                  <a:pt x="0" y="2116800"/>
                </a:cubicBezTo>
                <a:cubicBezTo>
                  <a:pt x="-28735" y="1991180"/>
                  <a:pt x="21985" y="1856463"/>
                  <a:pt x="0" y="1706400"/>
                </a:cubicBezTo>
                <a:cubicBezTo>
                  <a:pt x="-21985" y="1556337"/>
                  <a:pt x="36453" y="1437183"/>
                  <a:pt x="0" y="1209600"/>
                </a:cubicBezTo>
                <a:cubicBezTo>
                  <a:pt x="-36453" y="982017"/>
                  <a:pt x="53973" y="884826"/>
                  <a:pt x="0" y="626400"/>
                </a:cubicBezTo>
                <a:cubicBezTo>
                  <a:pt x="-53973" y="367974"/>
                  <a:pt x="26024" y="259785"/>
                  <a:pt x="0" y="0"/>
                </a:cubicBezTo>
                <a:close/>
              </a:path>
              <a:path w="5112000" h="4320000" stroke="0" extrusionOk="0">
                <a:moveTo>
                  <a:pt x="0" y="0"/>
                </a:moveTo>
                <a:cubicBezTo>
                  <a:pt x="199031" y="-7194"/>
                  <a:pt x="346112" y="20809"/>
                  <a:pt x="516880" y="0"/>
                </a:cubicBezTo>
                <a:cubicBezTo>
                  <a:pt x="687648" y="-20809"/>
                  <a:pt x="831460" y="19145"/>
                  <a:pt x="931520" y="0"/>
                </a:cubicBezTo>
                <a:cubicBezTo>
                  <a:pt x="1031580" y="-19145"/>
                  <a:pt x="1414364" y="60773"/>
                  <a:pt x="1601760" y="0"/>
                </a:cubicBezTo>
                <a:cubicBezTo>
                  <a:pt x="1789156" y="-60773"/>
                  <a:pt x="1951431" y="21410"/>
                  <a:pt x="2118640" y="0"/>
                </a:cubicBezTo>
                <a:cubicBezTo>
                  <a:pt x="2285849" y="-21410"/>
                  <a:pt x="2496510" y="49182"/>
                  <a:pt x="2635520" y="0"/>
                </a:cubicBezTo>
                <a:cubicBezTo>
                  <a:pt x="2774530" y="-49182"/>
                  <a:pt x="3143783" y="27300"/>
                  <a:pt x="3305760" y="0"/>
                </a:cubicBezTo>
                <a:cubicBezTo>
                  <a:pt x="3467737" y="-27300"/>
                  <a:pt x="3643084" y="46309"/>
                  <a:pt x="3771520" y="0"/>
                </a:cubicBezTo>
                <a:cubicBezTo>
                  <a:pt x="3899956" y="-46309"/>
                  <a:pt x="4157201" y="39697"/>
                  <a:pt x="4441760" y="0"/>
                </a:cubicBezTo>
                <a:cubicBezTo>
                  <a:pt x="4726319" y="-39697"/>
                  <a:pt x="4902859" y="49016"/>
                  <a:pt x="5112000" y="0"/>
                </a:cubicBezTo>
                <a:cubicBezTo>
                  <a:pt x="5142659" y="134827"/>
                  <a:pt x="5092197" y="309647"/>
                  <a:pt x="5112000" y="540000"/>
                </a:cubicBezTo>
                <a:cubicBezTo>
                  <a:pt x="5131803" y="770353"/>
                  <a:pt x="5101269" y="817572"/>
                  <a:pt x="5112000" y="1080000"/>
                </a:cubicBezTo>
                <a:cubicBezTo>
                  <a:pt x="5122731" y="1342428"/>
                  <a:pt x="5043514" y="1531750"/>
                  <a:pt x="5112000" y="1663200"/>
                </a:cubicBezTo>
                <a:cubicBezTo>
                  <a:pt x="5180486" y="1794650"/>
                  <a:pt x="5103031" y="1967268"/>
                  <a:pt x="5112000" y="2073600"/>
                </a:cubicBezTo>
                <a:cubicBezTo>
                  <a:pt x="5120969" y="2179932"/>
                  <a:pt x="5069161" y="2381843"/>
                  <a:pt x="5112000" y="2613600"/>
                </a:cubicBezTo>
                <a:cubicBezTo>
                  <a:pt x="5154839" y="2845357"/>
                  <a:pt x="5074613" y="3028143"/>
                  <a:pt x="5112000" y="3153600"/>
                </a:cubicBezTo>
                <a:cubicBezTo>
                  <a:pt x="5149387" y="3279057"/>
                  <a:pt x="5073441" y="3428703"/>
                  <a:pt x="5112000" y="3693600"/>
                </a:cubicBezTo>
                <a:cubicBezTo>
                  <a:pt x="5150559" y="3958497"/>
                  <a:pt x="5099959" y="4023036"/>
                  <a:pt x="5112000" y="4320000"/>
                </a:cubicBezTo>
                <a:cubicBezTo>
                  <a:pt x="4967047" y="4361125"/>
                  <a:pt x="4674709" y="4286344"/>
                  <a:pt x="4492880" y="4320000"/>
                </a:cubicBezTo>
                <a:cubicBezTo>
                  <a:pt x="4311051" y="4353656"/>
                  <a:pt x="4233788" y="4293667"/>
                  <a:pt x="4078240" y="4320000"/>
                </a:cubicBezTo>
                <a:cubicBezTo>
                  <a:pt x="3922692" y="4346333"/>
                  <a:pt x="3756758" y="4306961"/>
                  <a:pt x="3612480" y="4320000"/>
                </a:cubicBezTo>
                <a:cubicBezTo>
                  <a:pt x="3468202" y="4333039"/>
                  <a:pt x="3226739" y="4293962"/>
                  <a:pt x="2942240" y="4320000"/>
                </a:cubicBezTo>
                <a:cubicBezTo>
                  <a:pt x="2657741" y="4346038"/>
                  <a:pt x="2573550" y="4290853"/>
                  <a:pt x="2374240" y="4320000"/>
                </a:cubicBezTo>
                <a:cubicBezTo>
                  <a:pt x="2174930" y="4349147"/>
                  <a:pt x="2109452" y="4291421"/>
                  <a:pt x="1908480" y="4320000"/>
                </a:cubicBezTo>
                <a:cubicBezTo>
                  <a:pt x="1707508" y="4348579"/>
                  <a:pt x="1470186" y="4319206"/>
                  <a:pt x="1340480" y="4320000"/>
                </a:cubicBezTo>
                <a:cubicBezTo>
                  <a:pt x="1210774" y="4320794"/>
                  <a:pt x="1024085" y="4284264"/>
                  <a:pt x="925840" y="4320000"/>
                </a:cubicBezTo>
                <a:cubicBezTo>
                  <a:pt x="827595" y="4355736"/>
                  <a:pt x="630730" y="4306624"/>
                  <a:pt x="511200" y="4320000"/>
                </a:cubicBezTo>
                <a:cubicBezTo>
                  <a:pt x="391670" y="4333376"/>
                  <a:pt x="175148" y="4267136"/>
                  <a:pt x="0" y="4320000"/>
                </a:cubicBezTo>
                <a:cubicBezTo>
                  <a:pt x="-41507" y="4097589"/>
                  <a:pt x="45612" y="3993181"/>
                  <a:pt x="0" y="3866400"/>
                </a:cubicBezTo>
                <a:cubicBezTo>
                  <a:pt x="-45612" y="3739619"/>
                  <a:pt x="45134" y="3398177"/>
                  <a:pt x="0" y="3240000"/>
                </a:cubicBezTo>
                <a:cubicBezTo>
                  <a:pt x="-45134" y="3081823"/>
                  <a:pt x="21383" y="2941663"/>
                  <a:pt x="0" y="2743200"/>
                </a:cubicBezTo>
                <a:cubicBezTo>
                  <a:pt x="-21383" y="2544737"/>
                  <a:pt x="20517" y="2459129"/>
                  <a:pt x="0" y="2332800"/>
                </a:cubicBezTo>
                <a:cubicBezTo>
                  <a:pt x="-20517" y="2206471"/>
                  <a:pt x="34840" y="2000825"/>
                  <a:pt x="0" y="1749600"/>
                </a:cubicBezTo>
                <a:cubicBezTo>
                  <a:pt x="-34840" y="1498375"/>
                  <a:pt x="50504" y="1448086"/>
                  <a:pt x="0" y="1296000"/>
                </a:cubicBezTo>
                <a:cubicBezTo>
                  <a:pt x="-50504" y="1143914"/>
                  <a:pt x="62445" y="953073"/>
                  <a:pt x="0" y="712800"/>
                </a:cubicBezTo>
                <a:cubicBezTo>
                  <a:pt x="-62445" y="472527"/>
                  <a:pt x="4817" y="231336"/>
                  <a:pt x="0" y="0"/>
                </a:cubicBezTo>
                <a:close/>
              </a:path>
            </a:pathLst>
          </a:custGeom>
          <a:solidFill>
            <a:schemeClr val="accent4">
              <a:lumMod val="20000"/>
              <a:lumOff val="80000"/>
            </a:schemeClr>
          </a:solidFill>
          <a:ln w="25400">
            <a:solidFill>
              <a:schemeClr val="accent4">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GB" altLang="en-US" sz="2400" dirty="0"/>
              <a:t>Reviews </a:t>
            </a:r>
          </a:p>
          <a:p>
            <a:pPr>
              <a:lnSpc>
                <a:spcPct val="110000"/>
              </a:lnSpc>
            </a:pPr>
            <a:r>
              <a:rPr lang="en-GB" altLang="en-US" sz="2400" dirty="0"/>
              <a:t>No PACE S18 or S32 – Only Schedule 5 TACT Warrant</a:t>
            </a:r>
          </a:p>
          <a:p>
            <a:pPr>
              <a:lnSpc>
                <a:spcPct val="110000"/>
              </a:lnSpc>
            </a:pPr>
            <a:r>
              <a:rPr lang="en-GB" altLang="en-US" sz="2400" dirty="0"/>
              <a:t>Fingerprints  (Constable only) &amp; Samples (Para 10)</a:t>
            </a:r>
          </a:p>
          <a:p>
            <a:pPr>
              <a:lnSpc>
                <a:spcPct val="110000"/>
              </a:lnSpc>
            </a:pPr>
            <a:r>
              <a:rPr lang="en-GB" altLang="en-US" sz="2400" dirty="0"/>
              <a:t>Additional Identification powers   (Para 2)</a:t>
            </a:r>
          </a:p>
          <a:p>
            <a:pPr>
              <a:lnSpc>
                <a:spcPct val="110000"/>
              </a:lnSpc>
            </a:pPr>
            <a:r>
              <a:rPr lang="en-GB" altLang="en-US" sz="2400" dirty="0"/>
              <a:t>Video recording of interviews only (Video CoP).</a:t>
            </a:r>
          </a:p>
        </p:txBody>
      </p:sp>
    </p:spTree>
    <p:extLst>
      <p:ext uri="{BB962C8B-B14F-4D97-AF65-F5344CB8AC3E}">
        <p14:creationId xmlns:p14="http://schemas.microsoft.com/office/powerpoint/2010/main" val="200579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animBg="1"/>
      <p:bldP spid="1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5" name="Content Placeholder 2">
            <a:extLst>
              <a:ext uri="{FF2B5EF4-FFF2-40B4-BE49-F238E27FC236}">
                <a16:creationId xmlns:a16="http://schemas.microsoft.com/office/drawing/2014/main" id="{F704CD39-4B54-409C-A927-799DE472DFBC}"/>
              </a:ext>
            </a:extLst>
          </p:cNvPr>
          <p:cNvSpPr>
            <a:spLocks noGrp="1"/>
          </p:cNvSpPr>
          <p:nvPr>
            <p:ph idx="1"/>
          </p:nvPr>
        </p:nvSpPr>
        <p:spPr>
          <a:xfrm>
            <a:off x="862353" y="1437878"/>
            <a:ext cx="5112000" cy="4320000"/>
          </a:xfrm>
          <a:custGeom>
            <a:avLst/>
            <a:gdLst>
              <a:gd name="connsiteX0" fmla="*/ 0 w 5112000"/>
              <a:gd name="connsiteY0" fmla="*/ 0 h 4320000"/>
              <a:gd name="connsiteX1" fmla="*/ 516880 w 5112000"/>
              <a:gd name="connsiteY1" fmla="*/ 0 h 4320000"/>
              <a:gd name="connsiteX2" fmla="*/ 1136000 w 5112000"/>
              <a:gd name="connsiteY2" fmla="*/ 0 h 4320000"/>
              <a:gd name="connsiteX3" fmla="*/ 1601760 w 5112000"/>
              <a:gd name="connsiteY3" fmla="*/ 0 h 4320000"/>
              <a:gd name="connsiteX4" fmla="*/ 2169760 w 5112000"/>
              <a:gd name="connsiteY4" fmla="*/ 0 h 4320000"/>
              <a:gd name="connsiteX5" fmla="*/ 2788880 w 5112000"/>
              <a:gd name="connsiteY5" fmla="*/ 0 h 4320000"/>
              <a:gd name="connsiteX6" fmla="*/ 3203520 w 5112000"/>
              <a:gd name="connsiteY6" fmla="*/ 0 h 4320000"/>
              <a:gd name="connsiteX7" fmla="*/ 3618160 w 5112000"/>
              <a:gd name="connsiteY7" fmla="*/ 0 h 4320000"/>
              <a:gd name="connsiteX8" fmla="*/ 4288400 w 5112000"/>
              <a:gd name="connsiteY8" fmla="*/ 0 h 4320000"/>
              <a:gd name="connsiteX9" fmla="*/ 5112000 w 5112000"/>
              <a:gd name="connsiteY9" fmla="*/ 0 h 4320000"/>
              <a:gd name="connsiteX10" fmla="*/ 5112000 w 5112000"/>
              <a:gd name="connsiteY10" fmla="*/ 410400 h 4320000"/>
              <a:gd name="connsiteX11" fmla="*/ 5112000 w 5112000"/>
              <a:gd name="connsiteY11" fmla="*/ 907200 h 4320000"/>
              <a:gd name="connsiteX12" fmla="*/ 5112000 w 5112000"/>
              <a:gd name="connsiteY12" fmla="*/ 1490400 h 4320000"/>
              <a:gd name="connsiteX13" fmla="*/ 5112000 w 5112000"/>
              <a:gd name="connsiteY13" fmla="*/ 1944000 h 4320000"/>
              <a:gd name="connsiteX14" fmla="*/ 5112000 w 5112000"/>
              <a:gd name="connsiteY14" fmla="*/ 2484000 h 4320000"/>
              <a:gd name="connsiteX15" fmla="*/ 5112000 w 5112000"/>
              <a:gd name="connsiteY15" fmla="*/ 2894400 h 4320000"/>
              <a:gd name="connsiteX16" fmla="*/ 5112000 w 5112000"/>
              <a:gd name="connsiteY16" fmla="*/ 3520800 h 4320000"/>
              <a:gd name="connsiteX17" fmla="*/ 5112000 w 5112000"/>
              <a:gd name="connsiteY17" fmla="*/ 4320000 h 4320000"/>
              <a:gd name="connsiteX18" fmla="*/ 4441760 w 5112000"/>
              <a:gd name="connsiteY18" fmla="*/ 4320000 h 4320000"/>
              <a:gd name="connsiteX19" fmla="*/ 3822640 w 5112000"/>
              <a:gd name="connsiteY19" fmla="*/ 4320000 h 4320000"/>
              <a:gd name="connsiteX20" fmla="*/ 3356880 w 5112000"/>
              <a:gd name="connsiteY20" fmla="*/ 4320000 h 4320000"/>
              <a:gd name="connsiteX21" fmla="*/ 2686640 w 5112000"/>
              <a:gd name="connsiteY21" fmla="*/ 4320000 h 4320000"/>
              <a:gd name="connsiteX22" fmla="*/ 2118640 w 5112000"/>
              <a:gd name="connsiteY22" fmla="*/ 4320000 h 4320000"/>
              <a:gd name="connsiteX23" fmla="*/ 1704000 w 5112000"/>
              <a:gd name="connsiteY23" fmla="*/ 4320000 h 4320000"/>
              <a:gd name="connsiteX24" fmla="*/ 1136000 w 5112000"/>
              <a:gd name="connsiteY24" fmla="*/ 4320000 h 4320000"/>
              <a:gd name="connsiteX25" fmla="*/ 619120 w 5112000"/>
              <a:gd name="connsiteY25" fmla="*/ 4320000 h 4320000"/>
              <a:gd name="connsiteX26" fmla="*/ 0 w 5112000"/>
              <a:gd name="connsiteY26" fmla="*/ 4320000 h 4320000"/>
              <a:gd name="connsiteX27" fmla="*/ 0 w 5112000"/>
              <a:gd name="connsiteY27" fmla="*/ 3823200 h 4320000"/>
              <a:gd name="connsiteX28" fmla="*/ 0 w 5112000"/>
              <a:gd name="connsiteY28" fmla="*/ 3196800 h 4320000"/>
              <a:gd name="connsiteX29" fmla="*/ 0 w 5112000"/>
              <a:gd name="connsiteY29" fmla="*/ 2613600 h 4320000"/>
              <a:gd name="connsiteX30" fmla="*/ 0 w 5112000"/>
              <a:gd name="connsiteY30" fmla="*/ 2116800 h 4320000"/>
              <a:gd name="connsiteX31" fmla="*/ 0 w 5112000"/>
              <a:gd name="connsiteY31" fmla="*/ 1706400 h 4320000"/>
              <a:gd name="connsiteX32" fmla="*/ 0 w 5112000"/>
              <a:gd name="connsiteY32" fmla="*/ 1209600 h 4320000"/>
              <a:gd name="connsiteX33" fmla="*/ 0 w 5112000"/>
              <a:gd name="connsiteY33" fmla="*/ 626400 h 4320000"/>
              <a:gd name="connsiteX34" fmla="*/ 0 w 5112000"/>
              <a:gd name="connsiteY34" fmla="*/ 0 h 432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112000" h="4320000" fill="none" extrusionOk="0">
                <a:moveTo>
                  <a:pt x="0" y="0"/>
                </a:moveTo>
                <a:cubicBezTo>
                  <a:pt x="153078" y="-41873"/>
                  <a:pt x="300441" y="17846"/>
                  <a:pt x="516880" y="0"/>
                </a:cubicBezTo>
                <a:cubicBezTo>
                  <a:pt x="733319" y="-17846"/>
                  <a:pt x="942138" y="63035"/>
                  <a:pt x="1136000" y="0"/>
                </a:cubicBezTo>
                <a:cubicBezTo>
                  <a:pt x="1329862" y="-63035"/>
                  <a:pt x="1483388" y="25781"/>
                  <a:pt x="1601760" y="0"/>
                </a:cubicBezTo>
                <a:cubicBezTo>
                  <a:pt x="1720132" y="-25781"/>
                  <a:pt x="1958923" y="43322"/>
                  <a:pt x="2169760" y="0"/>
                </a:cubicBezTo>
                <a:cubicBezTo>
                  <a:pt x="2380597" y="-43322"/>
                  <a:pt x="2523821" y="20883"/>
                  <a:pt x="2788880" y="0"/>
                </a:cubicBezTo>
                <a:cubicBezTo>
                  <a:pt x="3053939" y="-20883"/>
                  <a:pt x="3088931" y="23341"/>
                  <a:pt x="3203520" y="0"/>
                </a:cubicBezTo>
                <a:cubicBezTo>
                  <a:pt x="3318109" y="-23341"/>
                  <a:pt x="3448834" y="8856"/>
                  <a:pt x="3618160" y="0"/>
                </a:cubicBezTo>
                <a:cubicBezTo>
                  <a:pt x="3787486" y="-8856"/>
                  <a:pt x="4061449" y="5739"/>
                  <a:pt x="4288400" y="0"/>
                </a:cubicBezTo>
                <a:cubicBezTo>
                  <a:pt x="4515351" y="-5739"/>
                  <a:pt x="4936759" y="14021"/>
                  <a:pt x="5112000" y="0"/>
                </a:cubicBezTo>
                <a:cubicBezTo>
                  <a:pt x="5132642" y="204063"/>
                  <a:pt x="5076315" y="206841"/>
                  <a:pt x="5112000" y="410400"/>
                </a:cubicBezTo>
                <a:cubicBezTo>
                  <a:pt x="5147685" y="613959"/>
                  <a:pt x="5084361" y="792431"/>
                  <a:pt x="5112000" y="907200"/>
                </a:cubicBezTo>
                <a:cubicBezTo>
                  <a:pt x="5139639" y="1021969"/>
                  <a:pt x="5072920" y="1218429"/>
                  <a:pt x="5112000" y="1490400"/>
                </a:cubicBezTo>
                <a:cubicBezTo>
                  <a:pt x="5151080" y="1762371"/>
                  <a:pt x="5107388" y="1837047"/>
                  <a:pt x="5112000" y="1944000"/>
                </a:cubicBezTo>
                <a:cubicBezTo>
                  <a:pt x="5116612" y="2050953"/>
                  <a:pt x="5100777" y="2285394"/>
                  <a:pt x="5112000" y="2484000"/>
                </a:cubicBezTo>
                <a:cubicBezTo>
                  <a:pt x="5123223" y="2682606"/>
                  <a:pt x="5092915" y="2697248"/>
                  <a:pt x="5112000" y="2894400"/>
                </a:cubicBezTo>
                <a:cubicBezTo>
                  <a:pt x="5131085" y="3091552"/>
                  <a:pt x="5108029" y="3347691"/>
                  <a:pt x="5112000" y="3520800"/>
                </a:cubicBezTo>
                <a:cubicBezTo>
                  <a:pt x="5115971" y="3693909"/>
                  <a:pt x="5083454" y="4054702"/>
                  <a:pt x="5112000" y="4320000"/>
                </a:cubicBezTo>
                <a:cubicBezTo>
                  <a:pt x="4784905" y="4375107"/>
                  <a:pt x="4663799" y="4295402"/>
                  <a:pt x="4441760" y="4320000"/>
                </a:cubicBezTo>
                <a:cubicBezTo>
                  <a:pt x="4219721" y="4344598"/>
                  <a:pt x="4085114" y="4306700"/>
                  <a:pt x="3822640" y="4320000"/>
                </a:cubicBezTo>
                <a:cubicBezTo>
                  <a:pt x="3560166" y="4333300"/>
                  <a:pt x="3476173" y="4312701"/>
                  <a:pt x="3356880" y="4320000"/>
                </a:cubicBezTo>
                <a:cubicBezTo>
                  <a:pt x="3237587" y="4327299"/>
                  <a:pt x="3002332" y="4278341"/>
                  <a:pt x="2686640" y="4320000"/>
                </a:cubicBezTo>
                <a:cubicBezTo>
                  <a:pt x="2370948" y="4361659"/>
                  <a:pt x="2327960" y="4254525"/>
                  <a:pt x="2118640" y="4320000"/>
                </a:cubicBezTo>
                <a:cubicBezTo>
                  <a:pt x="1909320" y="4385475"/>
                  <a:pt x="1856856" y="4294927"/>
                  <a:pt x="1704000" y="4320000"/>
                </a:cubicBezTo>
                <a:cubicBezTo>
                  <a:pt x="1551144" y="4345073"/>
                  <a:pt x="1266098" y="4306568"/>
                  <a:pt x="1136000" y="4320000"/>
                </a:cubicBezTo>
                <a:cubicBezTo>
                  <a:pt x="1005902" y="4333432"/>
                  <a:pt x="795351" y="4273434"/>
                  <a:pt x="619120" y="4320000"/>
                </a:cubicBezTo>
                <a:cubicBezTo>
                  <a:pt x="442889" y="4366566"/>
                  <a:pt x="307900" y="4301686"/>
                  <a:pt x="0" y="4320000"/>
                </a:cubicBezTo>
                <a:cubicBezTo>
                  <a:pt x="-15835" y="4138528"/>
                  <a:pt x="746" y="4067213"/>
                  <a:pt x="0" y="3823200"/>
                </a:cubicBezTo>
                <a:cubicBezTo>
                  <a:pt x="-746" y="3579187"/>
                  <a:pt x="69481" y="3443590"/>
                  <a:pt x="0" y="3196800"/>
                </a:cubicBezTo>
                <a:cubicBezTo>
                  <a:pt x="-69481" y="2950010"/>
                  <a:pt x="66798" y="2822554"/>
                  <a:pt x="0" y="2613600"/>
                </a:cubicBezTo>
                <a:cubicBezTo>
                  <a:pt x="-66798" y="2404646"/>
                  <a:pt x="28735" y="2242420"/>
                  <a:pt x="0" y="2116800"/>
                </a:cubicBezTo>
                <a:cubicBezTo>
                  <a:pt x="-28735" y="1991180"/>
                  <a:pt x="21985" y="1856463"/>
                  <a:pt x="0" y="1706400"/>
                </a:cubicBezTo>
                <a:cubicBezTo>
                  <a:pt x="-21985" y="1556337"/>
                  <a:pt x="36453" y="1437183"/>
                  <a:pt x="0" y="1209600"/>
                </a:cubicBezTo>
                <a:cubicBezTo>
                  <a:pt x="-36453" y="982017"/>
                  <a:pt x="53973" y="884826"/>
                  <a:pt x="0" y="626400"/>
                </a:cubicBezTo>
                <a:cubicBezTo>
                  <a:pt x="-53973" y="367974"/>
                  <a:pt x="26024" y="259785"/>
                  <a:pt x="0" y="0"/>
                </a:cubicBezTo>
                <a:close/>
              </a:path>
              <a:path w="5112000" h="4320000" stroke="0" extrusionOk="0">
                <a:moveTo>
                  <a:pt x="0" y="0"/>
                </a:moveTo>
                <a:cubicBezTo>
                  <a:pt x="199031" y="-7194"/>
                  <a:pt x="346112" y="20809"/>
                  <a:pt x="516880" y="0"/>
                </a:cubicBezTo>
                <a:cubicBezTo>
                  <a:pt x="687648" y="-20809"/>
                  <a:pt x="831460" y="19145"/>
                  <a:pt x="931520" y="0"/>
                </a:cubicBezTo>
                <a:cubicBezTo>
                  <a:pt x="1031580" y="-19145"/>
                  <a:pt x="1414364" y="60773"/>
                  <a:pt x="1601760" y="0"/>
                </a:cubicBezTo>
                <a:cubicBezTo>
                  <a:pt x="1789156" y="-60773"/>
                  <a:pt x="1951431" y="21410"/>
                  <a:pt x="2118640" y="0"/>
                </a:cubicBezTo>
                <a:cubicBezTo>
                  <a:pt x="2285849" y="-21410"/>
                  <a:pt x="2496510" y="49182"/>
                  <a:pt x="2635520" y="0"/>
                </a:cubicBezTo>
                <a:cubicBezTo>
                  <a:pt x="2774530" y="-49182"/>
                  <a:pt x="3143783" y="27300"/>
                  <a:pt x="3305760" y="0"/>
                </a:cubicBezTo>
                <a:cubicBezTo>
                  <a:pt x="3467737" y="-27300"/>
                  <a:pt x="3643084" y="46309"/>
                  <a:pt x="3771520" y="0"/>
                </a:cubicBezTo>
                <a:cubicBezTo>
                  <a:pt x="3899956" y="-46309"/>
                  <a:pt x="4157201" y="39697"/>
                  <a:pt x="4441760" y="0"/>
                </a:cubicBezTo>
                <a:cubicBezTo>
                  <a:pt x="4726319" y="-39697"/>
                  <a:pt x="4902859" y="49016"/>
                  <a:pt x="5112000" y="0"/>
                </a:cubicBezTo>
                <a:cubicBezTo>
                  <a:pt x="5142659" y="134827"/>
                  <a:pt x="5092197" y="309647"/>
                  <a:pt x="5112000" y="540000"/>
                </a:cubicBezTo>
                <a:cubicBezTo>
                  <a:pt x="5131803" y="770353"/>
                  <a:pt x="5101269" y="817572"/>
                  <a:pt x="5112000" y="1080000"/>
                </a:cubicBezTo>
                <a:cubicBezTo>
                  <a:pt x="5122731" y="1342428"/>
                  <a:pt x="5043514" y="1531750"/>
                  <a:pt x="5112000" y="1663200"/>
                </a:cubicBezTo>
                <a:cubicBezTo>
                  <a:pt x="5180486" y="1794650"/>
                  <a:pt x="5103031" y="1967268"/>
                  <a:pt x="5112000" y="2073600"/>
                </a:cubicBezTo>
                <a:cubicBezTo>
                  <a:pt x="5120969" y="2179932"/>
                  <a:pt x="5069161" y="2381843"/>
                  <a:pt x="5112000" y="2613600"/>
                </a:cubicBezTo>
                <a:cubicBezTo>
                  <a:pt x="5154839" y="2845357"/>
                  <a:pt x="5074613" y="3028143"/>
                  <a:pt x="5112000" y="3153600"/>
                </a:cubicBezTo>
                <a:cubicBezTo>
                  <a:pt x="5149387" y="3279057"/>
                  <a:pt x="5073441" y="3428703"/>
                  <a:pt x="5112000" y="3693600"/>
                </a:cubicBezTo>
                <a:cubicBezTo>
                  <a:pt x="5150559" y="3958497"/>
                  <a:pt x="5099959" y="4023036"/>
                  <a:pt x="5112000" y="4320000"/>
                </a:cubicBezTo>
                <a:cubicBezTo>
                  <a:pt x="4967047" y="4361125"/>
                  <a:pt x="4674709" y="4286344"/>
                  <a:pt x="4492880" y="4320000"/>
                </a:cubicBezTo>
                <a:cubicBezTo>
                  <a:pt x="4311051" y="4353656"/>
                  <a:pt x="4233788" y="4293667"/>
                  <a:pt x="4078240" y="4320000"/>
                </a:cubicBezTo>
                <a:cubicBezTo>
                  <a:pt x="3922692" y="4346333"/>
                  <a:pt x="3756758" y="4306961"/>
                  <a:pt x="3612480" y="4320000"/>
                </a:cubicBezTo>
                <a:cubicBezTo>
                  <a:pt x="3468202" y="4333039"/>
                  <a:pt x="3226739" y="4293962"/>
                  <a:pt x="2942240" y="4320000"/>
                </a:cubicBezTo>
                <a:cubicBezTo>
                  <a:pt x="2657741" y="4346038"/>
                  <a:pt x="2573550" y="4290853"/>
                  <a:pt x="2374240" y="4320000"/>
                </a:cubicBezTo>
                <a:cubicBezTo>
                  <a:pt x="2174930" y="4349147"/>
                  <a:pt x="2109452" y="4291421"/>
                  <a:pt x="1908480" y="4320000"/>
                </a:cubicBezTo>
                <a:cubicBezTo>
                  <a:pt x="1707508" y="4348579"/>
                  <a:pt x="1470186" y="4319206"/>
                  <a:pt x="1340480" y="4320000"/>
                </a:cubicBezTo>
                <a:cubicBezTo>
                  <a:pt x="1210774" y="4320794"/>
                  <a:pt x="1024085" y="4284264"/>
                  <a:pt x="925840" y="4320000"/>
                </a:cubicBezTo>
                <a:cubicBezTo>
                  <a:pt x="827595" y="4355736"/>
                  <a:pt x="630730" y="4306624"/>
                  <a:pt x="511200" y="4320000"/>
                </a:cubicBezTo>
                <a:cubicBezTo>
                  <a:pt x="391670" y="4333376"/>
                  <a:pt x="175148" y="4267136"/>
                  <a:pt x="0" y="4320000"/>
                </a:cubicBezTo>
                <a:cubicBezTo>
                  <a:pt x="-41507" y="4097589"/>
                  <a:pt x="45612" y="3993181"/>
                  <a:pt x="0" y="3866400"/>
                </a:cubicBezTo>
                <a:cubicBezTo>
                  <a:pt x="-45612" y="3739619"/>
                  <a:pt x="45134" y="3398177"/>
                  <a:pt x="0" y="3240000"/>
                </a:cubicBezTo>
                <a:cubicBezTo>
                  <a:pt x="-45134" y="3081823"/>
                  <a:pt x="21383" y="2941663"/>
                  <a:pt x="0" y="2743200"/>
                </a:cubicBezTo>
                <a:cubicBezTo>
                  <a:pt x="-21383" y="2544737"/>
                  <a:pt x="20517" y="2459129"/>
                  <a:pt x="0" y="2332800"/>
                </a:cubicBezTo>
                <a:cubicBezTo>
                  <a:pt x="-20517" y="2206471"/>
                  <a:pt x="34840" y="2000825"/>
                  <a:pt x="0" y="1749600"/>
                </a:cubicBezTo>
                <a:cubicBezTo>
                  <a:pt x="-34840" y="1498375"/>
                  <a:pt x="50504" y="1448086"/>
                  <a:pt x="0" y="1296000"/>
                </a:cubicBezTo>
                <a:cubicBezTo>
                  <a:pt x="-50504" y="1143914"/>
                  <a:pt x="62445" y="953073"/>
                  <a:pt x="0" y="712800"/>
                </a:cubicBezTo>
                <a:cubicBezTo>
                  <a:pt x="-62445" y="472527"/>
                  <a:pt x="4817" y="231336"/>
                  <a:pt x="0" y="0"/>
                </a:cubicBezTo>
                <a:close/>
              </a:path>
            </a:pathLst>
          </a:custGeom>
          <a:solidFill>
            <a:schemeClr val="accent2">
              <a:lumMod val="20000"/>
              <a:lumOff val="80000"/>
            </a:schemeClr>
          </a:solidFill>
          <a:ln w="25400">
            <a:solidFill>
              <a:schemeClr val="accent2">
                <a:lumMod val="60000"/>
                <a:lumOff val="40000"/>
              </a:schemeClr>
            </a:solidFill>
            <a:extLst>
              <a:ext uri="{C807C97D-BFC1-408E-A445-0C87EB9F89A2}">
                <ask:lineSketchStyleProps xmlns:ask="http://schemas.microsoft.com/office/drawing/2018/sketchyshapes" sd="1219033472">
                  <ask:type>
                    <ask:lineSketchScribble/>
                  </ask:type>
                </ask:lineSketchStyleProps>
              </a:ext>
            </a:extLst>
          </a:ln>
        </p:spPr>
        <p:txBody>
          <a:bodyPr anchor="ctr" anchorCtr="0">
            <a:normAutofit/>
          </a:bodyPr>
          <a:lstStyle/>
          <a:p>
            <a:pPr>
              <a:lnSpc>
                <a:spcPct val="110000"/>
              </a:lnSpc>
            </a:pPr>
            <a:r>
              <a:rPr lang="en-GB" altLang="en-US" sz="2400" dirty="0"/>
              <a:t>Counter Terrorism Legislation Advisor (best practice)</a:t>
            </a:r>
          </a:p>
          <a:p>
            <a:pPr>
              <a:lnSpc>
                <a:spcPct val="110000"/>
              </a:lnSpc>
            </a:pPr>
            <a:r>
              <a:rPr lang="en-GB" altLang="en-US" sz="2400" dirty="0"/>
              <a:t>FMT’s – Not CSI’s (best practice)</a:t>
            </a:r>
          </a:p>
          <a:p>
            <a:pPr>
              <a:lnSpc>
                <a:spcPct val="110000"/>
              </a:lnSpc>
            </a:pPr>
            <a:r>
              <a:rPr lang="en-GB" altLang="en-US" sz="2400" dirty="0"/>
              <a:t>Monitored Consultations (Para 9, Schedule 8)</a:t>
            </a:r>
          </a:p>
          <a:p>
            <a:pPr>
              <a:lnSpc>
                <a:spcPct val="110000"/>
              </a:lnSpc>
            </a:pPr>
            <a:r>
              <a:rPr lang="en-GB" altLang="en-US" sz="2400" dirty="0"/>
              <a:t>No Bail</a:t>
            </a:r>
          </a:p>
          <a:p>
            <a:pPr>
              <a:lnSpc>
                <a:spcPct val="110000"/>
              </a:lnSpc>
            </a:pPr>
            <a:r>
              <a:rPr lang="en-GB" altLang="en-US" sz="2400" dirty="0"/>
              <a:t>TACT Independent Custody Visitors</a:t>
            </a:r>
          </a:p>
        </p:txBody>
      </p:sp>
      <p:sp>
        <p:nvSpPr>
          <p:cNvPr id="16" name="Content Placeholder 2">
            <a:extLst>
              <a:ext uri="{FF2B5EF4-FFF2-40B4-BE49-F238E27FC236}">
                <a16:creationId xmlns:a16="http://schemas.microsoft.com/office/drawing/2014/main" id="{AA7AC8B2-A894-4818-ABBC-B9569BFBC3BF}"/>
              </a:ext>
            </a:extLst>
          </p:cNvPr>
          <p:cNvSpPr txBox="1">
            <a:spLocks/>
          </p:cNvSpPr>
          <p:nvPr/>
        </p:nvSpPr>
        <p:spPr>
          <a:xfrm>
            <a:off x="6326445" y="1437878"/>
            <a:ext cx="5112000" cy="4320000"/>
          </a:xfrm>
          <a:custGeom>
            <a:avLst/>
            <a:gdLst>
              <a:gd name="connsiteX0" fmla="*/ 0 w 5112000"/>
              <a:gd name="connsiteY0" fmla="*/ 0 h 4320000"/>
              <a:gd name="connsiteX1" fmla="*/ 516880 w 5112000"/>
              <a:gd name="connsiteY1" fmla="*/ 0 h 4320000"/>
              <a:gd name="connsiteX2" fmla="*/ 1136000 w 5112000"/>
              <a:gd name="connsiteY2" fmla="*/ 0 h 4320000"/>
              <a:gd name="connsiteX3" fmla="*/ 1601760 w 5112000"/>
              <a:gd name="connsiteY3" fmla="*/ 0 h 4320000"/>
              <a:gd name="connsiteX4" fmla="*/ 2169760 w 5112000"/>
              <a:gd name="connsiteY4" fmla="*/ 0 h 4320000"/>
              <a:gd name="connsiteX5" fmla="*/ 2788880 w 5112000"/>
              <a:gd name="connsiteY5" fmla="*/ 0 h 4320000"/>
              <a:gd name="connsiteX6" fmla="*/ 3203520 w 5112000"/>
              <a:gd name="connsiteY6" fmla="*/ 0 h 4320000"/>
              <a:gd name="connsiteX7" fmla="*/ 3618160 w 5112000"/>
              <a:gd name="connsiteY7" fmla="*/ 0 h 4320000"/>
              <a:gd name="connsiteX8" fmla="*/ 4288400 w 5112000"/>
              <a:gd name="connsiteY8" fmla="*/ 0 h 4320000"/>
              <a:gd name="connsiteX9" fmla="*/ 5112000 w 5112000"/>
              <a:gd name="connsiteY9" fmla="*/ 0 h 4320000"/>
              <a:gd name="connsiteX10" fmla="*/ 5112000 w 5112000"/>
              <a:gd name="connsiteY10" fmla="*/ 410400 h 4320000"/>
              <a:gd name="connsiteX11" fmla="*/ 5112000 w 5112000"/>
              <a:gd name="connsiteY11" fmla="*/ 907200 h 4320000"/>
              <a:gd name="connsiteX12" fmla="*/ 5112000 w 5112000"/>
              <a:gd name="connsiteY12" fmla="*/ 1490400 h 4320000"/>
              <a:gd name="connsiteX13" fmla="*/ 5112000 w 5112000"/>
              <a:gd name="connsiteY13" fmla="*/ 1944000 h 4320000"/>
              <a:gd name="connsiteX14" fmla="*/ 5112000 w 5112000"/>
              <a:gd name="connsiteY14" fmla="*/ 2484000 h 4320000"/>
              <a:gd name="connsiteX15" fmla="*/ 5112000 w 5112000"/>
              <a:gd name="connsiteY15" fmla="*/ 2894400 h 4320000"/>
              <a:gd name="connsiteX16" fmla="*/ 5112000 w 5112000"/>
              <a:gd name="connsiteY16" fmla="*/ 3520800 h 4320000"/>
              <a:gd name="connsiteX17" fmla="*/ 5112000 w 5112000"/>
              <a:gd name="connsiteY17" fmla="*/ 4320000 h 4320000"/>
              <a:gd name="connsiteX18" fmla="*/ 4441760 w 5112000"/>
              <a:gd name="connsiteY18" fmla="*/ 4320000 h 4320000"/>
              <a:gd name="connsiteX19" fmla="*/ 3822640 w 5112000"/>
              <a:gd name="connsiteY19" fmla="*/ 4320000 h 4320000"/>
              <a:gd name="connsiteX20" fmla="*/ 3356880 w 5112000"/>
              <a:gd name="connsiteY20" fmla="*/ 4320000 h 4320000"/>
              <a:gd name="connsiteX21" fmla="*/ 2686640 w 5112000"/>
              <a:gd name="connsiteY21" fmla="*/ 4320000 h 4320000"/>
              <a:gd name="connsiteX22" fmla="*/ 2118640 w 5112000"/>
              <a:gd name="connsiteY22" fmla="*/ 4320000 h 4320000"/>
              <a:gd name="connsiteX23" fmla="*/ 1704000 w 5112000"/>
              <a:gd name="connsiteY23" fmla="*/ 4320000 h 4320000"/>
              <a:gd name="connsiteX24" fmla="*/ 1136000 w 5112000"/>
              <a:gd name="connsiteY24" fmla="*/ 4320000 h 4320000"/>
              <a:gd name="connsiteX25" fmla="*/ 619120 w 5112000"/>
              <a:gd name="connsiteY25" fmla="*/ 4320000 h 4320000"/>
              <a:gd name="connsiteX26" fmla="*/ 0 w 5112000"/>
              <a:gd name="connsiteY26" fmla="*/ 4320000 h 4320000"/>
              <a:gd name="connsiteX27" fmla="*/ 0 w 5112000"/>
              <a:gd name="connsiteY27" fmla="*/ 3823200 h 4320000"/>
              <a:gd name="connsiteX28" fmla="*/ 0 w 5112000"/>
              <a:gd name="connsiteY28" fmla="*/ 3196800 h 4320000"/>
              <a:gd name="connsiteX29" fmla="*/ 0 w 5112000"/>
              <a:gd name="connsiteY29" fmla="*/ 2613600 h 4320000"/>
              <a:gd name="connsiteX30" fmla="*/ 0 w 5112000"/>
              <a:gd name="connsiteY30" fmla="*/ 2116800 h 4320000"/>
              <a:gd name="connsiteX31" fmla="*/ 0 w 5112000"/>
              <a:gd name="connsiteY31" fmla="*/ 1706400 h 4320000"/>
              <a:gd name="connsiteX32" fmla="*/ 0 w 5112000"/>
              <a:gd name="connsiteY32" fmla="*/ 1209600 h 4320000"/>
              <a:gd name="connsiteX33" fmla="*/ 0 w 5112000"/>
              <a:gd name="connsiteY33" fmla="*/ 626400 h 4320000"/>
              <a:gd name="connsiteX34" fmla="*/ 0 w 5112000"/>
              <a:gd name="connsiteY34" fmla="*/ 0 h 432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112000" h="4320000" fill="none" extrusionOk="0">
                <a:moveTo>
                  <a:pt x="0" y="0"/>
                </a:moveTo>
                <a:cubicBezTo>
                  <a:pt x="153078" y="-41873"/>
                  <a:pt x="300441" y="17846"/>
                  <a:pt x="516880" y="0"/>
                </a:cubicBezTo>
                <a:cubicBezTo>
                  <a:pt x="733319" y="-17846"/>
                  <a:pt x="942138" y="63035"/>
                  <a:pt x="1136000" y="0"/>
                </a:cubicBezTo>
                <a:cubicBezTo>
                  <a:pt x="1329862" y="-63035"/>
                  <a:pt x="1483388" y="25781"/>
                  <a:pt x="1601760" y="0"/>
                </a:cubicBezTo>
                <a:cubicBezTo>
                  <a:pt x="1720132" y="-25781"/>
                  <a:pt x="1958923" y="43322"/>
                  <a:pt x="2169760" y="0"/>
                </a:cubicBezTo>
                <a:cubicBezTo>
                  <a:pt x="2380597" y="-43322"/>
                  <a:pt x="2523821" y="20883"/>
                  <a:pt x="2788880" y="0"/>
                </a:cubicBezTo>
                <a:cubicBezTo>
                  <a:pt x="3053939" y="-20883"/>
                  <a:pt x="3088931" y="23341"/>
                  <a:pt x="3203520" y="0"/>
                </a:cubicBezTo>
                <a:cubicBezTo>
                  <a:pt x="3318109" y="-23341"/>
                  <a:pt x="3448834" y="8856"/>
                  <a:pt x="3618160" y="0"/>
                </a:cubicBezTo>
                <a:cubicBezTo>
                  <a:pt x="3787486" y="-8856"/>
                  <a:pt x="4061449" y="5739"/>
                  <a:pt x="4288400" y="0"/>
                </a:cubicBezTo>
                <a:cubicBezTo>
                  <a:pt x="4515351" y="-5739"/>
                  <a:pt x="4936759" y="14021"/>
                  <a:pt x="5112000" y="0"/>
                </a:cubicBezTo>
                <a:cubicBezTo>
                  <a:pt x="5132642" y="204063"/>
                  <a:pt x="5076315" y="206841"/>
                  <a:pt x="5112000" y="410400"/>
                </a:cubicBezTo>
                <a:cubicBezTo>
                  <a:pt x="5147685" y="613959"/>
                  <a:pt x="5084361" y="792431"/>
                  <a:pt x="5112000" y="907200"/>
                </a:cubicBezTo>
                <a:cubicBezTo>
                  <a:pt x="5139639" y="1021969"/>
                  <a:pt x="5072920" y="1218429"/>
                  <a:pt x="5112000" y="1490400"/>
                </a:cubicBezTo>
                <a:cubicBezTo>
                  <a:pt x="5151080" y="1762371"/>
                  <a:pt x="5107388" y="1837047"/>
                  <a:pt x="5112000" y="1944000"/>
                </a:cubicBezTo>
                <a:cubicBezTo>
                  <a:pt x="5116612" y="2050953"/>
                  <a:pt x="5100777" y="2285394"/>
                  <a:pt x="5112000" y="2484000"/>
                </a:cubicBezTo>
                <a:cubicBezTo>
                  <a:pt x="5123223" y="2682606"/>
                  <a:pt x="5092915" y="2697248"/>
                  <a:pt x="5112000" y="2894400"/>
                </a:cubicBezTo>
                <a:cubicBezTo>
                  <a:pt x="5131085" y="3091552"/>
                  <a:pt x="5108029" y="3347691"/>
                  <a:pt x="5112000" y="3520800"/>
                </a:cubicBezTo>
                <a:cubicBezTo>
                  <a:pt x="5115971" y="3693909"/>
                  <a:pt x="5083454" y="4054702"/>
                  <a:pt x="5112000" y="4320000"/>
                </a:cubicBezTo>
                <a:cubicBezTo>
                  <a:pt x="4784905" y="4375107"/>
                  <a:pt x="4663799" y="4295402"/>
                  <a:pt x="4441760" y="4320000"/>
                </a:cubicBezTo>
                <a:cubicBezTo>
                  <a:pt x="4219721" y="4344598"/>
                  <a:pt x="4085114" y="4306700"/>
                  <a:pt x="3822640" y="4320000"/>
                </a:cubicBezTo>
                <a:cubicBezTo>
                  <a:pt x="3560166" y="4333300"/>
                  <a:pt x="3476173" y="4312701"/>
                  <a:pt x="3356880" y="4320000"/>
                </a:cubicBezTo>
                <a:cubicBezTo>
                  <a:pt x="3237587" y="4327299"/>
                  <a:pt x="3002332" y="4278341"/>
                  <a:pt x="2686640" y="4320000"/>
                </a:cubicBezTo>
                <a:cubicBezTo>
                  <a:pt x="2370948" y="4361659"/>
                  <a:pt x="2327960" y="4254525"/>
                  <a:pt x="2118640" y="4320000"/>
                </a:cubicBezTo>
                <a:cubicBezTo>
                  <a:pt x="1909320" y="4385475"/>
                  <a:pt x="1856856" y="4294927"/>
                  <a:pt x="1704000" y="4320000"/>
                </a:cubicBezTo>
                <a:cubicBezTo>
                  <a:pt x="1551144" y="4345073"/>
                  <a:pt x="1266098" y="4306568"/>
                  <a:pt x="1136000" y="4320000"/>
                </a:cubicBezTo>
                <a:cubicBezTo>
                  <a:pt x="1005902" y="4333432"/>
                  <a:pt x="795351" y="4273434"/>
                  <a:pt x="619120" y="4320000"/>
                </a:cubicBezTo>
                <a:cubicBezTo>
                  <a:pt x="442889" y="4366566"/>
                  <a:pt x="307900" y="4301686"/>
                  <a:pt x="0" y="4320000"/>
                </a:cubicBezTo>
                <a:cubicBezTo>
                  <a:pt x="-15835" y="4138528"/>
                  <a:pt x="746" y="4067213"/>
                  <a:pt x="0" y="3823200"/>
                </a:cubicBezTo>
                <a:cubicBezTo>
                  <a:pt x="-746" y="3579187"/>
                  <a:pt x="69481" y="3443590"/>
                  <a:pt x="0" y="3196800"/>
                </a:cubicBezTo>
                <a:cubicBezTo>
                  <a:pt x="-69481" y="2950010"/>
                  <a:pt x="66798" y="2822554"/>
                  <a:pt x="0" y="2613600"/>
                </a:cubicBezTo>
                <a:cubicBezTo>
                  <a:pt x="-66798" y="2404646"/>
                  <a:pt x="28735" y="2242420"/>
                  <a:pt x="0" y="2116800"/>
                </a:cubicBezTo>
                <a:cubicBezTo>
                  <a:pt x="-28735" y="1991180"/>
                  <a:pt x="21985" y="1856463"/>
                  <a:pt x="0" y="1706400"/>
                </a:cubicBezTo>
                <a:cubicBezTo>
                  <a:pt x="-21985" y="1556337"/>
                  <a:pt x="36453" y="1437183"/>
                  <a:pt x="0" y="1209600"/>
                </a:cubicBezTo>
                <a:cubicBezTo>
                  <a:pt x="-36453" y="982017"/>
                  <a:pt x="53973" y="884826"/>
                  <a:pt x="0" y="626400"/>
                </a:cubicBezTo>
                <a:cubicBezTo>
                  <a:pt x="-53973" y="367974"/>
                  <a:pt x="26024" y="259785"/>
                  <a:pt x="0" y="0"/>
                </a:cubicBezTo>
                <a:close/>
              </a:path>
              <a:path w="5112000" h="4320000" stroke="0" extrusionOk="0">
                <a:moveTo>
                  <a:pt x="0" y="0"/>
                </a:moveTo>
                <a:cubicBezTo>
                  <a:pt x="199031" y="-7194"/>
                  <a:pt x="346112" y="20809"/>
                  <a:pt x="516880" y="0"/>
                </a:cubicBezTo>
                <a:cubicBezTo>
                  <a:pt x="687648" y="-20809"/>
                  <a:pt x="831460" y="19145"/>
                  <a:pt x="931520" y="0"/>
                </a:cubicBezTo>
                <a:cubicBezTo>
                  <a:pt x="1031580" y="-19145"/>
                  <a:pt x="1414364" y="60773"/>
                  <a:pt x="1601760" y="0"/>
                </a:cubicBezTo>
                <a:cubicBezTo>
                  <a:pt x="1789156" y="-60773"/>
                  <a:pt x="1951431" y="21410"/>
                  <a:pt x="2118640" y="0"/>
                </a:cubicBezTo>
                <a:cubicBezTo>
                  <a:pt x="2285849" y="-21410"/>
                  <a:pt x="2496510" y="49182"/>
                  <a:pt x="2635520" y="0"/>
                </a:cubicBezTo>
                <a:cubicBezTo>
                  <a:pt x="2774530" y="-49182"/>
                  <a:pt x="3143783" y="27300"/>
                  <a:pt x="3305760" y="0"/>
                </a:cubicBezTo>
                <a:cubicBezTo>
                  <a:pt x="3467737" y="-27300"/>
                  <a:pt x="3643084" y="46309"/>
                  <a:pt x="3771520" y="0"/>
                </a:cubicBezTo>
                <a:cubicBezTo>
                  <a:pt x="3899956" y="-46309"/>
                  <a:pt x="4157201" y="39697"/>
                  <a:pt x="4441760" y="0"/>
                </a:cubicBezTo>
                <a:cubicBezTo>
                  <a:pt x="4726319" y="-39697"/>
                  <a:pt x="4902859" y="49016"/>
                  <a:pt x="5112000" y="0"/>
                </a:cubicBezTo>
                <a:cubicBezTo>
                  <a:pt x="5142659" y="134827"/>
                  <a:pt x="5092197" y="309647"/>
                  <a:pt x="5112000" y="540000"/>
                </a:cubicBezTo>
                <a:cubicBezTo>
                  <a:pt x="5131803" y="770353"/>
                  <a:pt x="5101269" y="817572"/>
                  <a:pt x="5112000" y="1080000"/>
                </a:cubicBezTo>
                <a:cubicBezTo>
                  <a:pt x="5122731" y="1342428"/>
                  <a:pt x="5043514" y="1531750"/>
                  <a:pt x="5112000" y="1663200"/>
                </a:cubicBezTo>
                <a:cubicBezTo>
                  <a:pt x="5180486" y="1794650"/>
                  <a:pt x="5103031" y="1967268"/>
                  <a:pt x="5112000" y="2073600"/>
                </a:cubicBezTo>
                <a:cubicBezTo>
                  <a:pt x="5120969" y="2179932"/>
                  <a:pt x="5069161" y="2381843"/>
                  <a:pt x="5112000" y="2613600"/>
                </a:cubicBezTo>
                <a:cubicBezTo>
                  <a:pt x="5154839" y="2845357"/>
                  <a:pt x="5074613" y="3028143"/>
                  <a:pt x="5112000" y="3153600"/>
                </a:cubicBezTo>
                <a:cubicBezTo>
                  <a:pt x="5149387" y="3279057"/>
                  <a:pt x="5073441" y="3428703"/>
                  <a:pt x="5112000" y="3693600"/>
                </a:cubicBezTo>
                <a:cubicBezTo>
                  <a:pt x="5150559" y="3958497"/>
                  <a:pt x="5099959" y="4023036"/>
                  <a:pt x="5112000" y="4320000"/>
                </a:cubicBezTo>
                <a:cubicBezTo>
                  <a:pt x="4967047" y="4361125"/>
                  <a:pt x="4674709" y="4286344"/>
                  <a:pt x="4492880" y="4320000"/>
                </a:cubicBezTo>
                <a:cubicBezTo>
                  <a:pt x="4311051" y="4353656"/>
                  <a:pt x="4233788" y="4293667"/>
                  <a:pt x="4078240" y="4320000"/>
                </a:cubicBezTo>
                <a:cubicBezTo>
                  <a:pt x="3922692" y="4346333"/>
                  <a:pt x="3756758" y="4306961"/>
                  <a:pt x="3612480" y="4320000"/>
                </a:cubicBezTo>
                <a:cubicBezTo>
                  <a:pt x="3468202" y="4333039"/>
                  <a:pt x="3226739" y="4293962"/>
                  <a:pt x="2942240" y="4320000"/>
                </a:cubicBezTo>
                <a:cubicBezTo>
                  <a:pt x="2657741" y="4346038"/>
                  <a:pt x="2573550" y="4290853"/>
                  <a:pt x="2374240" y="4320000"/>
                </a:cubicBezTo>
                <a:cubicBezTo>
                  <a:pt x="2174930" y="4349147"/>
                  <a:pt x="2109452" y="4291421"/>
                  <a:pt x="1908480" y="4320000"/>
                </a:cubicBezTo>
                <a:cubicBezTo>
                  <a:pt x="1707508" y="4348579"/>
                  <a:pt x="1470186" y="4319206"/>
                  <a:pt x="1340480" y="4320000"/>
                </a:cubicBezTo>
                <a:cubicBezTo>
                  <a:pt x="1210774" y="4320794"/>
                  <a:pt x="1024085" y="4284264"/>
                  <a:pt x="925840" y="4320000"/>
                </a:cubicBezTo>
                <a:cubicBezTo>
                  <a:pt x="827595" y="4355736"/>
                  <a:pt x="630730" y="4306624"/>
                  <a:pt x="511200" y="4320000"/>
                </a:cubicBezTo>
                <a:cubicBezTo>
                  <a:pt x="391670" y="4333376"/>
                  <a:pt x="175148" y="4267136"/>
                  <a:pt x="0" y="4320000"/>
                </a:cubicBezTo>
                <a:cubicBezTo>
                  <a:pt x="-41507" y="4097589"/>
                  <a:pt x="45612" y="3993181"/>
                  <a:pt x="0" y="3866400"/>
                </a:cubicBezTo>
                <a:cubicBezTo>
                  <a:pt x="-45612" y="3739619"/>
                  <a:pt x="45134" y="3398177"/>
                  <a:pt x="0" y="3240000"/>
                </a:cubicBezTo>
                <a:cubicBezTo>
                  <a:pt x="-45134" y="3081823"/>
                  <a:pt x="21383" y="2941663"/>
                  <a:pt x="0" y="2743200"/>
                </a:cubicBezTo>
                <a:cubicBezTo>
                  <a:pt x="-21383" y="2544737"/>
                  <a:pt x="20517" y="2459129"/>
                  <a:pt x="0" y="2332800"/>
                </a:cubicBezTo>
                <a:cubicBezTo>
                  <a:pt x="-20517" y="2206471"/>
                  <a:pt x="34840" y="2000825"/>
                  <a:pt x="0" y="1749600"/>
                </a:cubicBezTo>
                <a:cubicBezTo>
                  <a:pt x="-34840" y="1498375"/>
                  <a:pt x="50504" y="1448086"/>
                  <a:pt x="0" y="1296000"/>
                </a:cubicBezTo>
                <a:cubicBezTo>
                  <a:pt x="-50504" y="1143914"/>
                  <a:pt x="62445" y="953073"/>
                  <a:pt x="0" y="712800"/>
                </a:cubicBezTo>
                <a:cubicBezTo>
                  <a:pt x="-62445" y="472527"/>
                  <a:pt x="4817" y="231336"/>
                  <a:pt x="0" y="0"/>
                </a:cubicBezTo>
                <a:close/>
              </a:path>
            </a:pathLst>
          </a:custGeom>
          <a:solidFill>
            <a:schemeClr val="accent4">
              <a:lumMod val="20000"/>
              <a:lumOff val="80000"/>
            </a:schemeClr>
          </a:solidFill>
          <a:ln w="25400">
            <a:solidFill>
              <a:schemeClr val="accent4">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GB" altLang="en-US" sz="2400" dirty="0"/>
              <a:t>Home Secretary  </a:t>
            </a:r>
          </a:p>
          <a:p>
            <a:pPr>
              <a:lnSpc>
                <a:spcPct val="110000"/>
              </a:lnSpc>
            </a:pPr>
            <a:r>
              <a:rPr lang="en-GB" altLang="en-US" sz="2400" dirty="0"/>
              <a:t>48hrs &amp; Extensions of detention (Schedule Part III)</a:t>
            </a:r>
          </a:p>
          <a:p>
            <a:pPr>
              <a:lnSpc>
                <a:spcPct val="110000"/>
              </a:lnSpc>
            </a:pPr>
            <a:r>
              <a:rPr lang="en-GB" altLang="en-US" sz="2400" dirty="0"/>
              <a:t>7 days / 14 days – If longer required then legislated</a:t>
            </a:r>
          </a:p>
          <a:p>
            <a:pPr>
              <a:lnSpc>
                <a:spcPct val="110000"/>
              </a:lnSpc>
            </a:pPr>
            <a:r>
              <a:rPr lang="en-GB" altLang="en-US" sz="2400" dirty="0"/>
              <a:t>Judiciary for WOFD – Westminster Mags only</a:t>
            </a:r>
          </a:p>
          <a:p>
            <a:pPr>
              <a:lnSpc>
                <a:spcPct val="110000"/>
              </a:lnSpc>
            </a:pPr>
            <a:r>
              <a:rPr lang="en-GB" altLang="en-US" sz="2400" dirty="0"/>
              <a:t>Security issues.</a:t>
            </a:r>
          </a:p>
        </p:txBody>
      </p:sp>
      <p:sp>
        <p:nvSpPr>
          <p:cNvPr id="18" name="TextBox 17">
            <a:extLst>
              <a:ext uri="{FF2B5EF4-FFF2-40B4-BE49-F238E27FC236}">
                <a16:creationId xmlns:a16="http://schemas.microsoft.com/office/drawing/2014/main" id="{DA76AFAD-D397-45EA-9361-75FD03199EE7}"/>
              </a:ext>
            </a:extLst>
          </p:cNvPr>
          <p:cNvSpPr txBox="1"/>
          <p:nvPr/>
        </p:nvSpPr>
        <p:spPr>
          <a:xfrm>
            <a:off x="2073289" y="591660"/>
            <a:ext cx="8656624"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Schedule 8 of TACT 2000 - Detention </a:t>
            </a:r>
          </a:p>
        </p:txBody>
      </p:sp>
    </p:spTree>
    <p:extLst>
      <p:ext uri="{BB962C8B-B14F-4D97-AF65-F5344CB8AC3E}">
        <p14:creationId xmlns:p14="http://schemas.microsoft.com/office/powerpoint/2010/main" val="1753415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animBg="1"/>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Content Placeholder 2">
            <a:extLst>
              <a:ext uri="{FF2B5EF4-FFF2-40B4-BE49-F238E27FC236}">
                <a16:creationId xmlns:a16="http://schemas.microsoft.com/office/drawing/2014/main" id="{039EBDD4-8F46-4447-8C36-F022792F6232}"/>
              </a:ext>
            </a:extLst>
          </p:cNvPr>
          <p:cNvSpPr>
            <a:spLocks noGrp="1"/>
          </p:cNvSpPr>
          <p:nvPr>
            <p:ph idx="1"/>
          </p:nvPr>
        </p:nvSpPr>
        <p:spPr>
          <a:xfrm>
            <a:off x="1942450" y="2565276"/>
            <a:ext cx="8229600" cy="1727448"/>
          </a:xfrm>
        </p:spPr>
        <p:txBody>
          <a:bodyPr>
            <a:normAutofit/>
          </a:bodyPr>
          <a:lstStyle/>
          <a:p>
            <a:pPr marL="0" indent="0" algn="ctr">
              <a:buNone/>
            </a:pPr>
            <a:r>
              <a:rPr lang="en-GB" altLang="en-US" sz="3200" dirty="0"/>
              <a:t>Arrest are made under Section 24 PACE when not arresting under Section 41 TACT and therefore PACE Code C applies.</a:t>
            </a:r>
          </a:p>
        </p:txBody>
      </p:sp>
      <p:sp>
        <p:nvSpPr>
          <p:cNvPr id="13" name="TextBox 12">
            <a:extLst>
              <a:ext uri="{FF2B5EF4-FFF2-40B4-BE49-F238E27FC236}">
                <a16:creationId xmlns:a16="http://schemas.microsoft.com/office/drawing/2014/main" id="{1CB1316E-3980-4431-85F9-7A66A4C4D6A5}"/>
              </a:ext>
            </a:extLst>
          </p:cNvPr>
          <p:cNvSpPr txBox="1"/>
          <p:nvPr/>
        </p:nvSpPr>
        <p:spPr>
          <a:xfrm>
            <a:off x="2231721" y="609168"/>
            <a:ext cx="7713945" cy="1200329"/>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altLang="en-US" sz="3600" b="1" dirty="0">
                <a:solidFill>
                  <a:schemeClr val="bg1"/>
                </a:solidFill>
              </a:rPr>
              <a:t>I arrest for a CT Offence, but        it’s not a specified offence?</a:t>
            </a:r>
            <a:endParaRPr lang="en-GB" sz="3600" b="1" dirty="0">
              <a:solidFill>
                <a:schemeClr val="bg1"/>
              </a:solidFill>
            </a:endParaRPr>
          </a:p>
        </p:txBody>
      </p:sp>
      <p:pic>
        <p:nvPicPr>
          <p:cNvPr id="14" name="Picture 13" descr="Icon&#10;&#10;Description automatically generated with medium confidence">
            <a:extLst>
              <a:ext uri="{FF2B5EF4-FFF2-40B4-BE49-F238E27FC236}">
                <a16:creationId xmlns:a16="http://schemas.microsoft.com/office/drawing/2014/main" id="{682641FC-35A2-466F-97F6-99D27529CD0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88648" y="125706"/>
            <a:ext cx="2052753" cy="1522636"/>
          </a:xfrm>
          <a:prstGeom prst="rect">
            <a:avLst/>
          </a:prstGeom>
        </p:spPr>
      </p:pic>
    </p:spTree>
    <p:extLst>
      <p:ext uri="{BB962C8B-B14F-4D97-AF65-F5344CB8AC3E}">
        <p14:creationId xmlns:p14="http://schemas.microsoft.com/office/powerpoint/2010/main" val="140392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3723F6D0-F57E-4B0D-A53E-054D33F9B8C1}"/>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S43 &amp; S43A of TACT - 2000 </a:t>
            </a:r>
          </a:p>
        </p:txBody>
      </p:sp>
      <p:sp>
        <p:nvSpPr>
          <p:cNvPr id="12" name="Rectangle 3">
            <a:extLst>
              <a:ext uri="{FF2B5EF4-FFF2-40B4-BE49-F238E27FC236}">
                <a16:creationId xmlns:a16="http://schemas.microsoft.com/office/drawing/2014/main" id="{BB694765-6777-470A-B4A3-A5DEF2C6E3AC}"/>
              </a:ext>
            </a:extLst>
          </p:cNvPr>
          <p:cNvSpPr>
            <a:spLocks noGrp="1" noChangeArrowheads="1"/>
          </p:cNvSpPr>
          <p:nvPr>
            <p:ph idx="1"/>
          </p:nvPr>
        </p:nvSpPr>
        <p:spPr>
          <a:xfrm>
            <a:off x="1309821" y="2950017"/>
            <a:ext cx="3600000" cy="1800000"/>
          </a:xfrm>
          <a:custGeom>
            <a:avLst/>
            <a:gdLst>
              <a:gd name="connsiteX0" fmla="*/ 0 w 3600000"/>
              <a:gd name="connsiteY0" fmla="*/ 0 h 1800000"/>
              <a:gd name="connsiteX1" fmla="*/ 406286 w 3600000"/>
              <a:gd name="connsiteY1" fmla="*/ 0 h 1800000"/>
              <a:gd name="connsiteX2" fmla="*/ 884571 w 3600000"/>
              <a:gd name="connsiteY2" fmla="*/ 0 h 1800000"/>
              <a:gd name="connsiteX3" fmla="*/ 1434857 w 3600000"/>
              <a:gd name="connsiteY3" fmla="*/ 0 h 1800000"/>
              <a:gd name="connsiteX4" fmla="*/ 1985143 w 3600000"/>
              <a:gd name="connsiteY4" fmla="*/ 0 h 1800000"/>
              <a:gd name="connsiteX5" fmla="*/ 2571429 w 3600000"/>
              <a:gd name="connsiteY5" fmla="*/ 0 h 1800000"/>
              <a:gd name="connsiteX6" fmla="*/ 3013714 w 3600000"/>
              <a:gd name="connsiteY6" fmla="*/ 0 h 1800000"/>
              <a:gd name="connsiteX7" fmla="*/ 3600000 w 3600000"/>
              <a:gd name="connsiteY7" fmla="*/ 0 h 1800000"/>
              <a:gd name="connsiteX8" fmla="*/ 3600000 w 3600000"/>
              <a:gd name="connsiteY8" fmla="*/ 486000 h 1800000"/>
              <a:gd name="connsiteX9" fmla="*/ 3600000 w 3600000"/>
              <a:gd name="connsiteY9" fmla="*/ 900000 h 1800000"/>
              <a:gd name="connsiteX10" fmla="*/ 3600000 w 3600000"/>
              <a:gd name="connsiteY10" fmla="*/ 1296000 h 1800000"/>
              <a:gd name="connsiteX11" fmla="*/ 3600000 w 3600000"/>
              <a:gd name="connsiteY11" fmla="*/ 1800000 h 1800000"/>
              <a:gd name="connsiteX12" fmla="*/ 3049714 w 3600000"/>
              <a:gd name="connsiteY12" fmla="*/ 1800000 h 1800000"/>
              <a:gd name="connsiteX13" fmla="*/ 2499429 w 3600000"/>
              <a:gd name="connsiteY13" fmla="*/ 1800000 h 1800000"/>
              <a:gd name="connsiteX14" fmla="*/ 2057143 w 3600000"/>
              <a:gd name="connsiteY14" fmla="*/ 1800000 h 1800000"/>
              <a:gd name="connsiteX15" fmla="*/ 1470857 w 3600000"/>
              <a:gd name="connsiteY15" fmla="*/ 1800000 h 1800000"/>
              <a:gd name="connsiteX16" fmla="*/ 956571 w 3600000"/>
              <a:gd name="connsiteY16" fmla="*/ 1800000 h 1800000"/>
              <a:gd name="connsiteX17" fmla="*/ 478286 w 3600000"/>
              <a:gd name="connsiteY17" fmla="*/ 1800000 h 1800000"/>
              <a:gd name="connsiteX18" fmla="*/ 0 w 3600000"/>
              <a:gd name="connsiteY18" fmla="*/ 1800000 h 1800000"/>
              <a:gd name="connsiteX19" fmla="*/ 0 w 3600000"/>
              <a:gd name="connsiteY19" fmla="*/ 1314000 h 1800000"/>
              <a:gd name="connsiteX20" fmla="*/ 0 w 3600000"/>
              <a:gd name="connsiteY20" fmla="*/ 846000 h 1800000"/>
              <a:gd name="connsiteX21" fmla="*/ 0 w 3600000"/>
              <a:gd name="connsiteY21" fmla="*/ 0 h 18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00000" h="1800000" fill="none" extrusionOk="0">
                <a:moveTo>
                  <a:pt x="0" y="0"/>
                </a:moveTo>
                <a:cubicBezTo>
                  <a:pt x="139209" y="-40651"/>
                  <a:pt x="316285" y="17507"/>
                  <a:pt x="406286" y="0"/>
                </a:cubicBezTo>
                <a:cubicBezTo>
                  <a:pt x="496287" y="-17507"/>
                  <a:pt x="754239" y="3135"/>
                  <a:pt x="884571" y="0"/>
                </a:cubicBezTo>
                <a:cubicBezTo>
                  <a:pt x="1014903" y="-3135"/>
                  <a:pt x="1275133" y="2885"/>
                  <a:pt x="1434857" y="0"/>
                </a:cubicBezTo>
                <a:cubicBezTo>
                  <a:pt x="1594581" y="-2885"/>
                  <a:pt x="1827141" y="18840"/>
                  <a:pt x="1985143" y="0"/>
                </a:cubicBezTo>
                <a:cubicBezTo>
                  <a:pt x="2143145" y="-18840"/>
                  <a:pt x="2355312" y="16171"/>
                  <a:pt x="2571429" y="0"/>
                </a:cubicBezTo>
                <a:cubicBezTo>
                  <a:pt x="2787546" y="-16171"/>
                  <a:pt x="2899064" y="2828"/>
                  <a:pt x="3013714" y="0"/>
                </a:cubicBezTo>
                <a:cubicBezTo>
                  <a:pt x="3128364" y="-2828"/>
                  <a:pt x="3359253" y="65157"/>
                  <a:pt x="3600000" y="0"/>
                </a:cubicBezTo>
                <a:cubicBezTo>
                  <a:pt x="3637781" y="234257"/>
                  <a:pt x="3571928" y="298261"/>
                  <a:pt x="3600000" y="486000"/>
                </a:cubicBezTo>
                <a:cubicBezTo>
                  <a:pt x="3628072" y="673739"/>
                  <a:pt x="3574195" y="769997"/>
                  <a:pt x="3600000" y="900000"/>
                </a:cubicBezTo>
                <a:cubicBezTo>
                  <a:pt x="3625805" y="1030003"/>
                  <a:pt x="3567763" y="1130893"/>
                  <a:pt x="3600000" y="1296000"/>
                </a:cubicBezTo>
                <a:cubicBezTo>
                  <a:pt x="3632237" y="1461107"/>
                  <a:pt x="3548938" y="1633752"/>
                  <a:pt x="3600000" y="1800000"/>
                </a:cubicBezTo>
                <a:cubicBezTo>
                  <a:pt x="3486631" y="1856776"/>
                  <a:pt x="3188502" y="1766385"/>
                  <a:pt x="3049714" y="1800000"/>
                </a:cubicBezTo>
                <a:cubicBezTo>
                  <a:pt x="2910926" y="1833615"/>
                  <a:pt x="2634360" y="1788654"/>
                  <a:pt x="2499429" y="1800000"/>
                </a:cubicBezTo>
                <a:cubicBezTo>
                  <a:pt x="2364499" y="1811346"/>
                  <a:pt x="2246707" y="1777367"/>
                  <a:pt x="2057143" y="1800000"/>
                </a:cubicBezTo>
                <a:cubicBezTo>
                  <a:pt x="1867579" y="1822633"/>
                  <a:pt x="1635355" y="1748157"/>
                  <a:pt x="1470857" y="1800000"/>
                </a:cubicBezTo>
                <a:cubicBezTo>
                  <a:pt x="1306359" y="1851843"/>
                  <a:pt x="1206400" y="1759136"/>
                  <a:pt x="956571" y="1800000"/>
                </a:cubicBezTo>
                <a:cubicBezTo>
                  <a:pt x="706742" y="1840864"/>
                  <a:pt x="642911" y="1796978"/>
                  <a:pt x="478286" y="1800000"/>
                </a:cubicBezTo>
                <a:cubicBezTo>
                  <a:pt x="313661" y="1803022"/>
                  <a:pt x="149742" y="1745065"/>
                  <a:pt x="0" y="1800000"/>
                </a:cubicBezTo>
                <a:cubicBezTo>
                  <a:pt x="-25127" y="1697750"/>
                  <a:pt x="20749" y="1547874"/>
                  <a:pt x="0" y="1314000"/>
                </a:cubicBezTo>
                <a:cubicBezTo>
                  <a:pt x="-20749" y="1080126"/>
                  <a:pt x="24380" y="1024395"/>
                  <a:pt x="0" y="846000"/>
                </a:cubicBezTo>
                <a:cubicBezTo>
                  <a:pt x="-24380" y="667605"/>
                  <a:pt x="38048" y="357572"/>
                  <a:pt x="0" y="0"/>
                </a:cubicBezTo>
                <a:close/>
              </a:path>
              <a:path w="3600000" h="1800000" stroke="0" extrusionOk="0">
                <a:moveTo>
                  <a:pt x="0" y="0"/>
                </a:moveTo>
                <a:cubicBezTo>
                  <a:pt x="105150" y="-17096"/>
                  <a:pt x="251912" y="45674"/>
                  <a:pt x="406286" y="0"/>
                </a:cubicBezTo>
                <a:cubicBezTo>
                  <a:pt x="560660" y="-45674"/>
                  <a:pt x="728720" y="2556"/>
                  <a:pt x="920571" y="0"/>
                </a:cubicBezTo>
                <a:cubicBezTo>
                  <a:pt x="1112422" y="-2556"/>
                  <a:pt x="1269699" y="3908"/>
                  <a:pt x="1506857" y="0"/>
                </a:cubicBezTo>
                <a:cubicBezTo>
                  <a:pt x="1744015" y="-3908"/>
                  <a:pt x="1762195" y="4544"/>
                  <a:pt x="1985143" y="0"/>
                </a:cubicBezTo>
                <a:cubicBezTo>
                  <a:pt x="2208091" y="-4544"/>
                  <a:pt x="2251411" y="19963"/>
                  <a:pt x="2463429" y="0"/>
                </a:cubicBezTo>
                <a:cubicBezTo>
                  <a:pt x="2675447" y="-19963"/>
                  <a:pt x="2861811" y="39784"/>
                  <a:pt x="3013714" y="0"/>
                </a:cubicBezTo>
                <a:cubicBezTo>
                  <a:pt x="3165618" y="-39784"/>
                  <a:pt x="3422861" y="24219"/>
                  <a:pt x="3600000" y="0"/>
                </a:cubicBezTo>
                <a:cubicBezTo>
                  <a:pt x="3642509" y="128520"/>
                  <a:pt x="3596965" y="261334"/>
                  <a:pt x="3600000" y="450000"/>
                </a:cubicBezTo>
                <a:cubicBezTo>
                  <a:pt x="3603035" y="638666"/>
                  <a:pt x="3565413" y="657412"/>
                  <a:pt x="3600000" y="864000"/>
                </a:cubicBezTo>
                <a:cubicBezTo>
                  <a:pt x="3634587" y="1070588"/>
                  <a:pt x="3595112" y="1111196"/>
                  <a:pt x="3600000" y="1278000"/>
                </a:cubicBezTo>
                <a:cubicBezTo>
                  <a:pt x="3604888" y="1444804"/>
                  <a:pt x="3595510" y="1636315"/>
                  <a:pt x="3600000" y="1800000"/>
                </a:cubicBezTo>
                <a:cubicBezTo>
                  <a:pt x="3434653" y="1850518"/>
                  <a:pt x="3286985" y="1746625"/>
                  <a:pt x="3085714" y="1800000"/>
                </a:cubicBezTo>
                <a:cubicBezTo>
                  <a:pt x="2884443" y="1853375"/>
                  <a:pt x="2703394" y="1790548"/>
                  <a:pt x="2607429" y="1800000"/>
                </a:cubicBezTo>
                <a:cubicBezTo>
                  <a:pt x="2511464" y="1809452"/>
                  <a:pt x="2350768" y="1788495"/>
                  <a:pt x="2165143" y="1800000"/>
                </a:cubicBezTo>
                <a:cubicBezTo>
                  <a:pt x="1979518" y="1811505"/>
                  <a:pt x="1762783" y="1786084"/>
                  <a:pt x="1650857" y="1800000"/>
                </a:cubicBezTo>
                <a:cubicBezTo>
                  <a:pt x="1538931" y="1813916"/>
                  <a:pt x="1396118" y="1743692"/>
                  <a:pt x="1172571" y="1800000"/>
                </a:cubicBezTo>
                <a:cubicBezTo>
                  <a:pt x="949024" y="1856308"/>
                  <a:pt x="960555" y="1796210"/>
                  <a:pt x="766286" y="1800000"/>
                </a:cubicBezTo>
                <a:cubicBezTo>
                  <a:pt x="572018" y="1803790"/>
                  <a:pt x="259240" y="1737535"/>
                  <a:pt x="0" y="1800000"/>
                </a:cubicBezTo>
                <a:cubicBezTo>
                  <a:pt x="-12240" y="1646843"/>
                  <a:pt x="41564" y="1584415"/>
                  <a:pt x="0" y="1404000"/>
                </a:cubicBezTo>
                <a:cubicBezTo>
                  <a:pt x="-41564" y="1223585"/>
                  <a:pt x="19887" y="1076502"/>
                  <a:pt x="0" y="918000"/>
                </a:cubicBezTo>
                <a:cubicBezTo>
                  <a:pt x="-19887" y="759498"/>
                  <a:pt x="23116" y="549238"/>
                  <a:pt x="0" y="450000"/>
                </a:cubicBezTo>
                <a:cubicBezTo>
                  <a:pt x="-23116" y="350762"/>
                  <a:pt x="52680" y="215813"/>
                  <a:pt x="0" y="0"/>
                </a:cubicBezTo>
                <a:close/>
              </a:path>
            </a:pathLst>
          </a:custGeom>
          <a:solidFill>
            <a:schemeClr val="accent5">
              <a:lumMod val="20000"/>
              <a:lumOff val="80000"/>
            </a:schemeClr>
          </a:solidFill>
          <a:ln w="25400" cap="rnd">
            <a:solidFill>
              <a:schemeClr val="accent5">
                <a:lumMod val="60000"/>
                <a:lumOff val="40000"/>
              </a:schemeClr>
            </a:solidFill>
            <a:extLst>
              <a:ext uri="{C807C97D-BFC1-408E-A445-0C87EB9F89A2}">
                <ask:lineSketchStyleProps xmlns:ask="http://schemas.microsoft.com/office/drawing/2018/sketchyshapes" sd="2606772867">
                  <ask:type>
                    <ask:lineSketchScribble/>
                  </ask:type>
                </ask:lineSketchStyleProps>
              </a:ext>
            </a:extLst>
          </a:ln>
        </p:spPr>
        <p:txBody>
          <a:bodyPr anchor="ctr" anchorCtr="0">
            <a:noAutofit/>
          </a:bodyPr>
          <a:lstStyle/>
          <a:p>
            <a:pPr marL="0" indent="0" algn="ctr">
              <a:buNone/>
              <a:defRPr/>
            </a:pPr>
            <a:r>
              <a:rPr lang="en-GB" dirty="0"/>
              <a:t>Allows for stop search of both Individuals &amp; Vehicles</a:t>
            </a:r>
          </a:p>
        </p:txBody>
      </p:sp>
      <p:sp>
        <p:nvSpPr>
          <p:cNvPr id="13" name="Text Box 5">
            <a:extLst>
              <a:ext uri="{FF2B5EF4-FFF2-40B4-BE49-F238E27FC236}">
                <a16:creationId xmlns:a16="http://schemas.microsoft.com/office/drawing/2014/main" id="{5025B846-0F45-485B-A87D-448EA66179CA}"/>
              </a:ext>
            </a:extLst>
          </p:cNvPr>
          <p:cNvSpPr txBox="1">
            <a:spLocks noChangeArrowheads="1"/>
          </p:cNvSpPr>
          <p:nvPr/>
        </p:nvSpPr>
        <p:spPr bwMode="auto">
          <a:xfrm>
            <a:off x="7282179" y="3157521"/>
            <a:ext cx="3600000" cy="1384995"/>
          </a:xfrm>
          <a:custGeom>
            <a:avLst/>
            <a:gdLst>
              <a:gd name="connsiteX0" fmla="*/ 0 w 3600000"/>
              <a:gd name="connsiteY0" fmla="*/ 0 h 1384995"/>
              <a:gd name="connsiteX1" fmla="*/ 478286 w 3600000"/>
              <a:gd name="connsiteY1" fmla="*/ 0 h 1384995"/>
              <a:gd name="connsiteX2" fmla="*/ 920571 w 3600000"/>
              <a:gd name="connsiteY2" fmla="*/ 0 h 1384995"/>
              <a:gd name="connsiteX3" fmla="*/ 1470857 w 3600000"/>
              <a:gd name="connsiteY3" fmla="*/ 0 h 1384995"/>
              <a:gd name="connsiteX4" fmla="*/ 1985143 w 3600000"/>
              <a:gd name="connsiteY4" fmla="*/ 0 h 1384995"/>
              <a:gd name="connsiteX5" fmla="*/ 2499429 w 3600000"/>
              <a:gd name="connsiteY5" fmla="*/ 0 h 1384995"/>
              <a:gd name="connsiteX6" fmla="*/ 3085714 w 3600000"/>
              <a:gd name="connsiteY6" fmla="*/ 0 h 1384995"/>
              <a:gd name="connsiteX7" fmla="*/ 3600000 w 3600000"/>
              <a:gd name="connsiteY7" fmla="*/ 0 h 1384995"/>
              <a:gd name="connsiteX8" fmla="*/ 3600000 w 3600000"/>
              <a:gd name="connsiteY8" fmla="*/ 420115 h 1384995"/>
              <a:gd name="connsiteX9" fmla="*/ 3600000 w 3600000"/>
              <a:gd name="connsiteY9" fmla="*/ 895630 h 1384995"/>
              <a:gd name="connsiteX10" fmla="*/ 3600000 w 3600000"/>
              <a:gd name="connsiteY10" fmla="*/ 1384995 h 1384995"/>
              <a:gd name="connsiteX11" fmla="*/ 3049714 w 3600000"/>
              <a:gd name="connsiteY11" fmla="*/ 1384995 h 1384995"/>
              <a:gd name="connsiteX12" fmla="*/ 2499429 w 3600000"/>
              <a:gd name="connsiteY12" fmla="*/ 1384995 h 1384995"/>
              <a:gd name="connsiteX13" fmla="*/ 1913143 w 3600000"/>
              <a:gd name="connsiteY13" fmla="*/ 1384995 h 1384995"/>
              <a:gd name="connsiteX14" fmla="*/ 1434857 w 3600000"/>
              <a:gd name="connsiteY14" fmla="*/ 1384995 h 1384995"/>
              <a:gd name="connsiteX15" fmla="*/ 848571 w 3600000"/>
              <a:gd name="connsiteY15" fmla="*/ 1384995 h 1384995"/>
              <a:gd name="connsiteX16" fmla="*/ 0 w 3600000"/>
              <a:gd name="connsiteY16" fmla="*/ 1384995 h 1384995"/>
              <a:gd name="connsiteX17" fmla="*/ 0 w 3600000"/>
              <a:gd name="connsiteY17" fmla="*/ 964880 h 1384995"/>
              <a:gd name="connsiteX18" fmla="*/ 0 w 3600000"/>
              <a:gd name="connsiteY18" fmla="*/ 489365 h 1384995"/>
              <a:gd name="connsiteX19" fmla="*/ 0 w 3600000"/>
              <a:gd name="connsiteY19" fmla="*/ 0 h 1384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00000" h="1384995" fill="none" extrusionOk="0">
                <a:moveTo>
                  <a:pt x="0" y="0"/>
                </a:moveTo>
                <a:cubicBezTo>
                  <a:pt x="232752" y="-24812"/>
                  <a:pt x="284045" y="42400"/>
                  <a:pt x="478286" y="0"/>
                </a:cubicBezTo>
                <a:cubicBezTo>
                  <a:pt x="672527" y="-42400"/>
                  <a:pt x="711234" y="20687"/>
                  <a:pt x="920571" y="0"/>
                </a:cubicBezTo>
                <a:cubicBezTo>
                  <a:pt x="1129909" y="-20687"/>
                  <a:pt x="1224674" y="5225"/>
                  <a:pt x="1470857" y="0"/>
                </a:cubicBezTo>
                <a:cubicBezTo>
                  <a:pt x="1717040" y="-5225"/>
                  <a:pt x="1778533" y="11257"/>
                  <a:pt x="1985143" y="0"/>
                </a:cubicBezTo>
                <a:cubicBezTo>
                  <a:pt x="2191753" y="-11257"/>
                  <a:pt x="2362154" y="31855"/>
                  <a:pt x="2499429" y="0"/>
                </a:cubicBezTo>
                <a:cubicBezTo>
                  <a:pt x="2636704" y="-31855"/>
                  <a:pt x="2858633" y="34307"/>
                  <a:pt x="3085714" y="0"/>
                </a:cubicBezTo>
                <a:cubicBezTo>
                  <a:pt x="3312796" y="-34307"/>
                  <a:pt x="3414056" y="83"/>
                  <a:pt x="3600000" y="0"/>
                </a:cubicBezTo>
                <a:cubicBezTo>
                  <a:pt x="3615183" y="152035"/>
                  <a:pt x="3580643" y="311115"/>
                  <a:pt x="3600000" y="420115"/>
                </a:cubicBezTo>
                <a:cubicBezTo>
                  <a:pt x="3619357" y="529116"/>
                  <a:pt x="3590761" y="714986"/>
                  <a:pt x="3600000" y="895630"/>
                </a:cubicBezTo>
                <a:cubicBezTo>
                  <a:pt x="3609239" y="1076275"/>
                  <a:pt x="3570773" y="1187772"/>
                  <a:pt x="3600000" y="1384995"/>
                </a:cubicBezTo>
                <a:cubicBezTo>
                  <a:pt x="3440710" y="1406897"/>
                  <a:pt x="3298710" y="1322695"/>
                  <a:pt x="3049714" y="1384995"/>
                </a:cubicBezTo>
                <a:cubicBezTo>
                  <a:pt x="2800718" y="1447295"/>
                  <a:pt x="2741038" y="1374601"/>
                  <a:pt x="2499429" y="1384995"/>
                </a:cubicBezTo>
                <a:cubicBezTo>
                  <a:pt x="2257821" y="1395389"/>
                  <a:pt x="2061284" y="1322136"/>
                  <a:pt x="1913143" y="1384995"/>
                </a:cubicBezTo>
                <a:cubicBezTo>
                  <a:pt x="1765002" y="1447854"/>
                  <a:pt x="1631033" y="1369651"/>
                  <a:pt x="1434857" y="1384995"/>
                </a:cubicBezTo>
                <a:cubicBezTo>
                  <a:pt x="1238681" y="1400339"/>
                  <a:pt x="1008023" y="1341303"/>
                  <a:pt x="848571" y="1384995"/>
                </a:cubicBezTo>
                <a:cubicBezTo>
                  <a:pt x="689119" y="1428687"/>
                  <a:pt x="305825" y="1322889"/>
                  <a:pt x="0" y="1384995"/>
                </a:cubicBezTo>
                <a:cubicBezTo>
                  <a:pt x="-42548" y="1211036"/>
                  <a:pt x="4164" y="1140048"/>
                  <a:pt x="0" y="964880"/>
                </a:cubicBezTo>
                <a:cubicBezTo>
                  <a:pt x="-4164" y="789712"/>
                  <a:pt x="39810" y="704117"/>
                  <a:pt x="0" y="489365"/>
                </a:cubicBezTo>
                <a:cubicBezTo>
                  <a:pt x="-39810" y="274614"/>
                  <a:pt x="19532" y="205530"/>
                  <a:pt x="0" y="0"/>
                </a:cubicBezTo>
                <a:close/>
              </a:path>
              <a:path w="3600000" h="1384995" stroke="0" extrusionOk="0">
                <a:moveTo>
                  <a:pt x="0" y="0"/>
                </a:moveTo>
                <a:cubicBezTo>
                  <a:pt x="226576" y="-10256"/>
                  <a:pt x="341025" y="46428"/>
                  <a:pt x="478286" y="0"/>
                </a:cubicBezTo>
                <a:cubicBezTo>
                  <a:pt x="615547" y="-46428"/>
                  <a:pt x="683595" y="22204"/>
                  <a:pt x="884571" y="0"/>
                </a:cubicBezTo>
                <a:cubicBezTo>
                  <a:pt x="1085547" y="-22204"/>
                  <a:pt x="1326180" y="12709"/>
                  <a:pt x="1470857" y="0"/>
                </a:cubicBezTo>
                <a:cubicBezTo>
                  <a:pt x="1615534" y="-12709"/>
                  <a:pt x="1807567" y="14469"/>
                  <a:pt x="1949143" y="0"/>
                </a:cubicBezTo>
                <a:cubicBezTo>
                  <a:pt x="2090719" y="-14469"/>
                  <a:pt x="2226764" y="34267"/>
                  <a:pt x="2427429" y="0"/>
                </a:cubicBezTo>
                <a:cubicBezTo>
                  <a:pt x="2628094" y="-34267"/>
                  <a:pt x="2849070" y="46575"/>
                  <a:pt x="3013714" y="0"/>
                </a:cubicBezTo>
                <a:cubicBezTo>
                  <a:pt x="3178358" y="-46575"/>
                  <a:pt x="3411980" y="42339"/>
                  <a:pt x="3600000" y="0"/>
                </a:cubicBezTo>
                <a:cubicBezTo>
                  <a:pt x="3611382" y="149929"/>
                  <a:pt x="3585023" y="298643"/>
                  <a:pt x="3600000" y="489365"/>
                </a:cubicBezTo>
                <a:cubicBezTo>
                  <a:pt x="3614977" y="680087"/>
                  <a:pt x="3548257" y="713940"/>
                  <a:pt x="3600000" y="923330"/>
                </a:cubicBezTo>
                <a:cubicBezTo>
                  <a:pt x="3651743" y="1132721"/>
                  <a:pt x="3566925" y="1228326"/>
                  <a:pt x="3600000" y="1384995"/>
                </a:cubicBezTo>
                <a:cubicBezTo>
                  <a:pt x="3445842" y="1418187"/>
                  <a:pt x="3271583" y="1355974"/>
                  <a:pt x="3085714" y="1384995"/>
                </a:cubicBezTo>
                <a:cubicBezTo>
                  <a:pt x="2899845" y="1414016"/>
                  <a:pt x="2770380" y="1356178"/>
                  <a:pt x="2607429" y="1384995"/>
                </a:cubicBezTo>
                <a:cubicBezTo>
                  <a:pt x="2444478" y="1413812"/>
                  <a:pt x="2309363" y="1333345"/>
                  <a:pt x="2021143" y="1384995"/>
                </a:cubicBezTo>
                <a:cubicBezTo>
                  <a:pt x="1732923" y="1436645"/>
                  <a:pt x="1692970" y="1320471"/>
                  <a:pt x="1434857" y="1384995"/>
                </a:cubicBezTo>
                <a:cubicBezTo>
                  <a:pt x="1176744" y="1449519"/>
                  <a:pt x="1204387" y="1370277"/>
                  <a:pt x="992571" y="1384995"/>
                </a:cubicBezTo>
                <a:cubicBezTo>
                  <a:pt x="780755" y="1399713"/>
                  <a:pt x="616993" y="1360211"/>
                  <a:pt x="478286" y="1384995"/>
                </a:cubicBezTo>
                <a:cubicBezTo>
                  <a:pt x="339579" y="1409779"/>
                  <a:pt x="211817" y="1358301"/>
                  <a:pt x="0" y="1384995"/>
                </a:cubicBezTo>
                <a:cubicBezTo>
                  <a:pt x="-48289" y="1193434"/>
                  <a:pt x="21382" y="1050835"/>
                  <a:pt x="0" y="923330"/>
                </a:cubicBezTo>
                <a:cubicBezTo>
                  <a:pt x="-21382" y="795825"/>
                  <a:pt x="9312" y="605914"/>
                  <a:pt x="0" y="489365"/>
                </a:cubicBezTo>
                <a:cubicBezTo>
                  <a:pt x="-9312" y="372816"/>
                  <a:pt x="27032" y="196138"/>
                  <a:pt x="0" y="0"/>
                </a:cubicBezTo>
                <a:close/>
              </a:path>
            </a:pathLst>
          </a:custGeom>
          <a:solidFill>
            <a:schemeClr val="accent6">
              <a:lumMod val="20000"/>
              <a:lumOff val="80000"/>
            </a:schemeClr>
          </a:solidFill>
          <a:ln w="25400">
            <a:solidFill>
              <a:schemeClr val="accent6">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wrap="square" anchor="ctr" anchorCtr="0">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hangingPunct="1">
              <a:buNone/>
              <a:defRPr/>
            </a:pPr>
            <a:r>
              <a:rPr lang="en-GB" sz="2800" dirty="0">
                <a:solidFill>
                  <a:schemeClr val="tx1"/>
                </a:solidFill>
                <a:latin typeface="+mn-lt"/>
              </a:rPr>
              <a:t>Provides power to search person post arrest</a:t>
            </a:r>
          </a:p>
        </p:txBody>
      </p:sp>
      <p:sp>
        <p:nvSpPr>
          <p:cNvPr id="14" name="Text Box 6">
            <a:extLst>
              <a:ext uri="{FF2B5EF4-FFF2-40B4-BE49-F238E27FC236}">
                <a16:creationId xmlns:a16="http://schemas.microsoft.com/office/drawing/2014/main" id="{A2D8DD96-0F4F-491E-983B-F3C567DEA813}"/>
              </a:ext>
            </a:extLst>
          </p:cNvPr>
          <p:cNvSpPr txBox="1">
            <a:spLocks noChangeArrowheads="1"/>
          </p:cNvSpPr>
          <p:nvPr/>
        </p:nvSpPr>
        <p:spPr bwMode="auto">
          <a:xfrm>
            <a:off x="2743291" y="1830434"/>
            <a:ext cx="6705419" cy="523220"/>
          </a:xfrm>
          <a:custGeom>
            <a:avLst/>
            <a:gdLst>
              <a:gd name="connsiteX0" fmla="*/ 0 w 6705419"/>
              <a:gd name="connsiteY0" fmla="*/ 0 h 523220"/>
              <a:gd name="connsiteX1" fmla="*/ 357622 w 6705419"/>
              <a:gd name="connsiteY1" fmla="*/ 0 h 523220"/>
              <a:gd name="connsiteX2" fmla="*/ 983461 w 6705419"/>
              <a:gd name="connsiteY2" fmla="*/ 0 h 523220"/>
              <a:gd name="connsiteX3" fmla="*/ 1341084 w 6705419"/>
              <a:gd name="connsiteY3" fmla="*/ 0 h 523220"/>
              <a:gd name="connsiteX4" fmla="*/ 1832815 w 6705419"/>
              <a:gd name="connsiteY4" fmla="*/ 0 h 523220"/>
              <a:gd name="connsiteX5" fmla="*/ 2525708 w 6705419"/>
              <a:gd name="connsiteY5" fmla="*/ 0 h 523220"/>
              <a:gd name="connsiteX6" fmla="*/ 3084493 w 6705419"/>
              <a:gd name="connsiteY6" fmla="*/ 0 h 523220"/>
              <a:gd name="connsiteX7" fmla="*/ 3710332 w 6705419"/>
              <a:gd name="connsiteY7" fmla="*/ 0 h 523220"/>
              <a:gd name="connsiteX8" fmla="*/ 4202063 w 6705419"/>
              <a:gd name="connsiteY8" fmla="*/ 0 h 523220"/>
              <a:gd name="connsiteX9" fmla="*/ 4760847 w 6705419"/>
              <a:gd name="connsiteY9" fmla="*/ 0 h 523220"/>
              <a:gd name="connsiteX10" fmla="*/ 5453741 w 6705419"/>
              <a:gd name="connsiteY10" fmla="*/ 0 h 523220"/>
              <a:gd name="connsiteX11" fmla="*/ 5878417 w 6705419"/>
              <a:gd name="connsiteY11" fmla="*/ 0 h 523220"/>
              <a:gd name="connsiteX12" fmla="*/ 6705419 w 6705419"/>
              <a:gd name="connsiteY12" fmla="*/ 0 h 523220"/>
              <a:gd name="connsiteX13" fmla="*/ 6705419 w 6705419"/>
              <a:gd name="connsiteY13" fmla="*/ 523220 h 523220"/>
              <a:gd name="connsiteX14" fmla="*/ 6213688 w 6705419"/>
              <a:gd name="connsiteY14" fmla="*/ 523220 h 523220"/>
              <a:gd name="connsiteX15" fmla="*/ 5856066 w 6705419"/>
              <a:gd name="connsiteY15" fmla="*/ 523220 h 523220"/>
              <a:gd name="connsiteX16" fmla="*/ 5297281 w 6705419"/>
              <a:gd name="connsiteY16" fmla="*/ 523220 h 523220"/>
              <a:gd name="connsiteX17" fmla="*/ 4872604 w 6705419"/>
              <a:gd name="connsiteY17" fmla="*/ 523220 h 523220"/>
              <a:gd name="connsiteX18" fmla="*/ 4313820 w 6705419"/>
              <a:gd name="connsiteY18" fmla="*/ 523220 h 523220"/>
              <a:gd name="connsiteX19" fmla="*/ 3755035 w 6705419"/>
              <a:gd name="connsiteY19" fmla="*/ 523220 h 523220"/>
              <a:gd name="connsiteX20" fmla="*/ 3196250 w 6705419"/>
              <a:gd name="connsiteY20" fmla="*/ 523220 h 523220"/>
              <a:gd name="connsiteX21" fmla="*/ 2637465 w 6705419"/>
              <a:gd name="connsiteY21" fmla="*/ 523220 h 523220"/>
              <a:gd name="connsiteX22" fmla="*/ 2145734 w 6705419"/>
              <a:gd name="connsiteY22" fmla="*/ 523220 h 523220"/>
              <a:gd name="connsiteX23" fmla="*/ 1519895 w 6705419"/>
              <a:gd name="connsiteY23" fmla="*/ 523220 h 523220"/>
              <a:gd name="connsiteX24" fmla="*/ 961110 w 6705419"/>
              <a:gd name="connsiteY24" fmla="*/ 523220 h 523220"/>
              <a:gd name="connsiteX25" fmla="*/ 0 w 6705419"/>
              <a:gd name="connsiteY25" fmla="*/ 523220 h 523220"/>
              <a:gd name="connsiteX26" fmla="*/ 0 w 6705419"/>
              <a:gd name="connsiteY26"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705419" h="523220" fill="none" extrusionOk="0">
                <a:moveTo>
                  <a:pt x="0" y="0"/>
                </a:moveTo>
                <a:cubicBezTo>
                  <a:pt x="165895" y="-15939"/>
                  <a:pt x="200624" y="33746"/>
                  <a:pt x="357622" y="0"/>
                </a:cubicBezTo>
                <a:cubicBezTo>
                  <a:pt x="514620" y="-33746"/>
                  <a:pt x="727536" y="64381"/>
                  <a:pt x="983461" y="0"/>
                </a:cubicBezTo>
                <a:cubicBezTo>
                  <a:pt x="1239386" y="-64381"/>
                  <a:pt x="1174969" y="29406"/>
                  <a:pt x="1341084" y="0"/>
                </a:cubicBezTo>
                <a:cubicBezTo>
                  <a:pt x="1507199" y="-29406"/>
                  <a:pt x="1692937" y="7210"/>
                  <a:pt x="1832815" y="0"/>
                </a:cubicBezTo>
                <a:cubicBezTo>
                  <a:pt x="1972693" y="-7210"/>
                  <a:pt x="2214432" y="70911"/>
                  <a:pt x="2525708" y="0"/>
                </a:cubicBezTo>
                <a:cubicBezTo>
                  <a:pt x="2836984" y="-70911"/>
                  <a:pt x="2909447" y="300"/>
                  <a:pt x="3084493" y="0"/>
                </a:cubicBezTo>
                <a:cubicBezTo>
                  <a:pt x="3259540" y="-300"/>
                  <a:pt x="3513294" y="66441"/>
                  <a:pt x="3710332" y="0"/>
                </a:cubicBezTo>
                <a:cubicBezTo>
                  <a:pt x="3907370" y="-66441"/>
                  <a:pt x="3993808" y="1011"/>
                  <a:pt x="4202063" y="0"/>
                </a:cubicBezTo>
                <a:cubicBezTo>
                  <a:pt x="4410318" y="-1011"/>
                  <a:pt x="4553574" y="35364"/>
                  <a:pt x="4760847" y="0"/>
                </a:cubicBezTo>
                <a:cubicBezTo>
                  <a:pt x="4968120" y="-35364"/>
                  <a:pt x="5265005" y="28839"/>
                  <a:pt x="5453741" y="0"/>
                </a:cubicBezTo>
                <a:cubicBezTo>
                  <a:pt x="5642477" y="-28839"/>
                  <a:pt x="5717519" y="23336"/>
                  <a:pt x="5878417" y="0"/>
                </a:cubicBezTo>
                <a:cubicBezTo>
                  <a:pt x="6039315" y="-23336"/>
                  <a:pt x="6470084" y="78476"/>
                  <a:pt x="6705419" y="0"/>
                </a:cubicBezTo>
                <a:cubicBezTo>
                  <a:pt x="6753388" y="258649"/>
                  <a:pt x="6699101" y="294998"/>
                  <a:pt x="6705419" y="523220"/>
                </a:cubicBezTo>
                <a:cubicBezTo>
                  <a:pt x="6512913" y="525003"/>
                  <a:pt x="6441072" y="467226"/>
                  <a:pt x="6213688" y="523220"/>
                </a:cubicBezTo>
                <a:cubicBezTo>
                  <a:pt x="5986304" y="579214"/>
                  <a:pt x="5958806" y="495326"/>
                  <a:pt x="5856066" y="523220"/>
                </a:cubicBezTo>
                <a:cubicBezTo>
                  <a:pt x="5753326" y="551114"/>
                  <a:pt x="5427150" y="513825"/>
                  <a:pt x="5297281" y="523220"/>
                </a:cubicBezTo>
                <a:cubicBezTo>
                  <a:pt x="5167412" y="532615"/>
                  <a:pt x="5080630" y="472435"/>
                  <a:pt x="4872604" y="523220"/>
                </a:cubicBezTo>
                <a:cubicBezTo>
                  <a:pt x="4664578" y="574005"/>
                  <a:pt x="4510128" y="460889"/>
                  <a:pt x="4313820" y="523220"/>
                </a:cubicBezTo>
                <a:cubicBezTo>
                  <a:pt x="4117512" y="585551"/>
                  <a:pt x="3922283" y="469957"/>
                  <a:pt x="3755035" y="523220"/>
                </a:cubicBezTo>
                <a:cubicBezTo>
                  <a:pt x="3587788" y="576483"/>
                  <a:pt x="3345833" y="487957"/>
                  <a:pt x="3196250" y="523220"/>
                </a:cubicBezTo>
                <a:cubicBezTo>
                  <a:pt x="3046667" y="558483"/>
                  <a:pt x="2820525" y="520887"/>
                  <a:pt x="2637465" y="523220"/>
                </a:cubicBezTo>
                <a:cubicBezTo>
                  <a:pt x="2454405" y="525553"/>
                  <a:pt x="2373525" y="508483"/>
                  <a:pt x="2145734" y="523220"/>
                </a:cubicBezTo>
                <a:cubicBezTo>
                  <a:pt x="1917943" y="537957"/>
                  <a:pt x="1750405" y="508036"/>
                  <a:pt x="1519895" y="523220"/>
                </a:cubicBezTo>
                <a:cubicBezTo>
                  <a:pt x="1289385" y="538404"/>
                  <a:pt x="1169654" y="462218"/>
                  <a:pt x="961110" y="523220"/>
                </a:cubicBezTo>
                <a:cubicBezTo>
                  <a:pt x="752567" y="584222"/>
                  <a:pt x="390102" y="439541"/>
                  <a:pt x="0" y="523220"/>
                </a:cubicBezTo>
                <a:cubicBezTo>
                  <a:pt x="-25208" y="368202"/>
                  <a:pt x="61461" y="116653"/>
                  <a:pt x="0" y="0"/>
                </a:cubicBezTo>
                <a:close/>
              </a:path>
              <a:path w="6705419" h="523220" stroke="0" extrusionOk="0">
                <a:moveTo>
                  <a:pt x="0" y="0"/>
                </a:moveTo>
                <a:cubicBezTo>
                  <a:pt x="120294" y="-41299"/>
                  <a:pt x="294187" y="19602"/>
                  <a:pt x="491731" y="0"/>
                </a:cubicBezTo>
                <a:cubicBezTo>
                  <a:pt x="689275" y="-19602"/>
                  <a:pt x="715827" y="14372"/>
                  <a:pt x="849353" y="0"/>
                </a:cubicBezTo>
                <a:cubicBezTo>
                  <a:pt x="982879" y="-14372"/>
                  <a:pt x="1372489" y="61878"/>
                  <a:pt x="1542246" y="0"/>
                </a:cubicBezTo>
                <a:cubicBezTo>
                  <a:pt x="1712003" y="-61878"/>
                  <a:pt x="1803553" y="9416"/>
                  <a:pt x="2033977" y="0"/>
                </a:cubicBezTo>
                <a:cubicBezTo>
                  <a:pt x="2264401" y="-9416"/>
                  <a:pt x="2374326" y="3265"/>
                  <a:pt x="2525708" y="0"/>
                </a:cubicBezTo>
                <a:cubicBezTo>
                  <a:pt x="2677090" y="-3265"/>
                  <a:pt x="2984272" y="26835"/>
                  <a:pt x="3218601" y="0"/>
                </a:cubicBezTo>
                <a:cubicBezTo>
                  <a:pt x="3452930" y="-26835"/>
                  <a:pt x="3434557" y="36524"/>
                  <a:pt x="3643278" y="0"/>
                </a:cubicBezTo>
                <a:cubicBezTo>
                  <a:pt x="3851999" y="-36524"/>
                  <a:pt x="4072842" y="28303"/>
                  <a:pt x="4336171" y="0"/>
                </a:cubicBezTo>
                <a:cubicBezTo>
                  <a:pt x="4599500" y="-28303"/>
                  <a:pt x="4833763" y="78182"/>
                  <a:pt x="5029064" y="0"/>
                </a:cubicBezTo>
                <a:cubicBezTo>
                  <a:pt x="5224365" y="-78182"/>
                  <a:pt x="5475809" y="54545"/>
                  <a:pt x="5587849" y="0"/>
                </a:cubicBezTo>
                <a:cubicBezTo>
                  <a:pt x="5699890" y="-54545"/>
                  <a:pt x="6330917" y="5321"/>
                  <a:pt x="6705419" y="0"/>
                </a:cubicBezTo>
                <a:cubicBezTo>
                  <a:pt x="6720764" y="117811"/>
                  <a:pt x="6669952" y="373276"/>
                  <a:pt x="6705419" y="523220"/>
                </a:cubicBezTo>
                <a:cubicBezTo>
                  <a:pt x="6548381" y="535258"/>
                  <a:pt x="6511158" y="507915"/>
                  <a:pt x="6347797" y="523220"/>
                </a:cubicBezTo>
                <a:cubicBezTo>
                  <a:pt x="6184436" y="538525"/>
                  <a:pt x="5912848" y="441935"/>
                  <a:pt x="5654903" y="523220"/>
                </a:cubicBezTo>
                <a:cubicBezTo>
                  <a:pt x="5396958" y="604505"/>
                  <a:pt x="5326626" y="489635"/>
                  <a:pt x="5230227" y="523220"/>
                </a:cubicBezTo>
                <a:cubicBezTo>
                  <a:pt x="5133828" y="556805"/>
                  <a:pt x="4884961" y="512787"/>
                  <a:pt x="4671442" y="523220"/>
                </a:cubicBezTo>
                <a:cubicBezTo>
                  <a:pt x="4457923" y="533653"/>
                  <a:pt x="4135334" y="498165"/>
                  <a:pt x="3978549" y="523220"/>
                </a:cubicBezTo>
                <a:cubicBezTo>
                  <a:pt x="3821764" y="548275"/>
                  <a:pt x="3684521" y="517080"/>
                  <a:pt x="3419764" y="523220"/>
                </a:cubicBezTo>
                <a:cubicBezTo>
                  <a:pt x="3155008" y="529360"/>
                  <a:pt x="3204295" y="486412"/>
                  <a:pt x="3062141" y="523220"/>
                </a:cubicBezTo>
                <a:cubicBezTo>
                  <a:pt x="2919987" y="560028"/>
                  <a:pt x="2836151" y="492304"/>
                  <a:pt x="2637465" y="523220"/>
                </a:cubicBezTo>
                <a:cubicBezTo>
                  <a:pt x="2438779" y="554136"/>
                  <a:pt x="2189166" y="517122"/>
                  <a:pt x="1944572" y="523220"/>
                </a:cubicBezTo>
                <a:cubicBezTo>
                  <a:pt x="1699978" y="529318"/>
                  <a:pt x="1615590" y="474017"/>
                  <a:pt x="1385787" y="523220"/>
                </a:cubicBezTo>
                <a:cubicBezTo>
                  <a:pt x="1155984" y="572423"/>
                  <a:pt x="1101044" y="502097"/>
                  <a:pt x="961110" y="523220"/>
                </a:cubicBezTo>
                <a:cubicBezTo>
                  <a:pt x="821176" y="544343"/>
                  <a:pt x="435813" y="503807"/>
                  <a:pt x="0" y="523220"/>
                </a:cubicBezTo>
                <a:cubicBezTo>
                  <a:pt x="-41734" y="392704"/>
                  <a:pt x="47867" y="224582"/>
                  <a:pt x="0" y="0"/>
                </a:cubicBezTo>
                <a:close/>
              </a:path>
            </a:pathLst>
          </a:custGeom>
          <a:solidFill>
            <a:schemeClr val="accent4">
              <a:lumMod val="20000"/>
              <a:lumOff val="80000"/>
            </a:schemeClr>
          </a:solidFill>
          <a:ln w="25400" cap="rnd">
            <a:solidFill>
              <a:schemeClr val="accent4">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wrap="square">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fontAlgn="base" hangingPunct="1">
              <a:spcBef>
                <a:spcPct val="50000"/>
              </a:spcBef>
              <a:spcAft>
                <a:spcPct val="0"/>
              </a:spcAft>
              <a:buNone/>
              <a:defRPr/>
            </a:pPr>
            <a:r>
              <a:rPr lang="en-GB" altLang="en-US" sz="2800" dirty="0">
                <a:solidFill>
                  <a:schemeClr val="tx1"/>
                </a:solidFill>
                <a:latin typeface="Calibri"/>
                <a:cs typeface="Arial" panose="020B0604020202020204" pitchFamily="34" charset="0"/>
              </a:rPr>
              <a:t>Police Constable Power of Search</a:t>
            </a:r>
          </a:p>
        </p:txBody>
      </p:sp>
      <p:sp>
        <p:nvSpPr>
          <p:cNvPr id="15" name="TextBox 14">
            <a:extLst>
              <a:ext uri="{FF2B5EF4-FFF2-40B4-BE49-F238E27FC236}">
                <a16:creationId xmlns:a16="http://schemas.microsoft.com/office/drawing/2014/main" id="{E1EA6FCC-312E-4B5A-ABEB-C1B801462887}"/>
              </a:ext>
            </a:extLst>
          </p:cNvPr>
          <p:cNvSpPr txBox="1"/>
          <p:nvPr/>
        </p:nvSpPr>
        <p:spPr>
          <a:xfrm>
            <a:off x="5712720" y="3690712"/>
            <a:ext cx="766557" cy="461665"/>
          </a:xfrm>
          <a:prstGeom prst="rect">
            <a:avLst/>
          </a:prstGeom>
          <a:noFill/>
        </p:spPr>
        <p:txBody>
          <a:bodyPr wrap="none" rtlCol="0">
            <a:spAutoFit/>
          </a:bodyPr>
          <a:lstStyle/>
          <a:p>
            <a:r>
              <a:rPr lang="en-GB" sz="2400" b="1" dirty="0">
                <a:solidFill>
                  <a:srgbClr val="003F76"/>
                </a:solidFill>
              </a:rPr>
              <a:t>AND</a:t>
            </a:r>
          </a:p>
        </p:txBody>
      </p:sp>
      <p:pic>
        <p:nvPicPr>
          <p:cNvPr id="16" name="Picture 15" descr="A picture containing text, toy&#10;&#10;Description automatically generated">
            <a:extLst>
              <a:ext uri="{FF2B5EF4-FFF2-40B4-BE49-F238E27FC236}">
                <a16:creationId xmlns:a16="http://schemas.microsoft.com/office/drawing/2014/main" id="{27D93BF4-2D4D-4653-8EDE-64D2EF839C2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9839998">
            <a:off x="530613" y="234600"/>
            <a:ext cx="2155605" cy="1360449"/>
          </a:xfrm>
          <a:prstGeom prst="rect">
            <a:avLst/>
          </a:prstGeom>
        </p:spPr>
      </p:pic>
      <p:sp>
        <p:nvSpPr>
          <p:cNvPr id="17" name="TextBox 16">
            <a:extLst>
              <a:ext uri="{FF2B5EF4-FFF2-40B4-BE49-F238E27FC236}">
                <a16:creationId xmlns:a16="http://schemas.microsoft.com/office/drawing/2014/main" id="{F4189636-DA2C-41E6-888F-7F7C4C22D00E}"/>
              </a:ext>
            </a:extLst>
          </p:cNvPr>
          <p:cNvSpPr txBox="1"/>
          <p:nvPr/>
        </p:nvSpPr>
        <p:spPr>
          <a:xfrm>
            <a:off x="2597766" y="5061985"/>
            <a:ext cx="6996467" cy="369332"/>
          </a:xfrm>
          <a:prstGeom prst="rect">
            <a:avLst/>
          </a:prstGeom>
          <a:noFill/>
        </p:spPr>
        <p:txBody>
          <a:bodyPr wrap="none" rtlCol="0">
            <a:spAutoFit/>
          </a:bodyPr>
          <a:lstStyle/>
          <a:p>
            <a:r>
              <a:rPr lang="en-GB" b="1" dirty="0">
                <a:solidFill>
                  <a:srgbClr val="003F76"/>
                </a:solidFill>
              </a:rPr>
              <a:t>As amended by Protection of Freedoms Act 2012 to include the vehicle.</a:t>
            </a:r>
          </a:p>
        </p:txBody>
      </p:sp>
    </p:spTree>
    <p:extLst>
      <p:ext uri="{BB962C8B-B14F-4D97-AF65-F5344CB8AC3E}">
        <p14:creationId xmlns:p14="http://schemas.microsoft.com/office/powerpoint/2010/main" val="120714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bg/>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uiExpand="1" build="p" animBg="1"/>
      <p:bldP spid="13" grpId="0" animBg="1"/>
      <p:bldP spid="14" grpId="0" animBg="1"/>
      <p:bldP spid="15" grpId="0"/>
      <p:bldP spid="1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Content Placeholder 2">
            <a:extLst>
              <a:ext uri="{FF2B5EF4-FFF2-40B4-BE49-F238E27FC236}">
                <a16:creationId xmlns:a16="http://schemas.microsoft.com/office/drawing/2014/main" id="{ABF81A02-C59A-4178-BE7C-F2CA8F91DA6B}"/>
              </a:ext>
            </a:extLst>
          </p:cNvPr>
          <p:cNvSpPr>
            <a:spLocks noGrp="1"/>
          </p:cNvSpPr>
          <p:nvPr>
            <p:ph idx="1"/>
          </p:nvPr>
        </p:nvSpPr>
        <p:spPr>
          <a:xfrm>
            <a:off x="2172914" y="2125437"/>
            <a:ext cx="4674768" cy="3494314"/>
          </a:xfrm>
        </p:spPr>
        <p:txBody>
          <a:bodyPr>
            <a:normAutofit lnSpcReduction="10000"/>
          </a:bodyPr>
          <a:lstStyle/>
          <a:p>
            <a:pPr eaLnBrk="1" hangingPunct="1"/>
            <a:r>
              <a:rPr lang="en-GB" altLang="en-US" b="1" dirty="0"/>
              <a:t>S33</a:t>
            </a:r>
            <a:r>
              <a:rPr lang="en-GB" altLang="en-US" dirty="0"/>
              <a:t> – Defines a Cordon</a:t>
            </a:r>
          </a:p>
          <a:p>
            <a:pPr eaLnBrk="1" hangingPunct="1"/>
            <a:endParaRPr lang="en-GB" altLang="en-US" dirty="0"/>
          </a:p>
          <a:p>
            <a:pPr eaLnBrk="1" hangingPunct="1"/>
            <a:r>
              <a:rPr lang="en-GB" altLang="en-US" b="1" dirty="0"/>
              <a:t>S34</a:t>
            </a:r>
            <a:r>
              <a:rPr lang="en-GB" altLang="en-US" dirty="0"/>
              <a:t> – Powers to Designate</a:t>
            </a:r>
          </a:p>
          <a:p>
            <a:pPr eaLnBrk="1" hangingPunct="1"/>
            <a:endParaRPr lang="en-GB" altLang="en-US" dirty="0"/>
          </a:p>
          <a:p>
            <a:pPr eaLnBrk="1" hangingPunct="1"/>
            <a:r>
              <a:rPr lang="en-GB" altLang="en-US" b="1" dirty="0"/>
              <a:t>S35</a:t>
            </a:r>
            <a:r>
              <a:rPr lang="en-GB" altLang="en-US" dirty="0"/>
              <a:t> – Duration of Cordon</a:t>
            </a:r>
          </a:p>
          <a:p>
            <a:pPr eaLnBrk="1" hangingPunct="1"/>
            <a:endParaRPr lang="en-GB" altLang="en-US" dirty="0"/>
          </a:p>
          <a:p>
            <a:pPr eaLnBrk="1" hangingPunct="1"/>
            <a:r>
              <a:rPr lang="en-GB" altLang="en-US" b="1" dirty="0"/>
              <a:t>S36</a:t>
            </a:r>
            <a:r>
              <a:rPr lang="en-GB" altLang="en-US" dirty="0"/>
              <a:t> – Police Powers</a:t>
            </a:r>
          </a:p>
        </p:txBody>
      </p:sp>
      <p:pic>
        <p:nvPicPr>
          <p:cNvPr id="12" name="Picture 2" descr="https://media4.giphy.com/media/l2JdZ0iUahGMRORqw/200.gif#2">
            <a:extLst>
              <a:ext uri="{FF2B5EF4-FFF2-40B4-BE49-F238E27FC236}">
                <a16:creationId xmlns:a16="http://schemas.microsoft.com/office/drawing/2014/main" id="{A4459A3C-3DFE-4CFF-AE6E-47B6F1D2B3F4}"/>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7273164" y="2477287"/>
            <a:ext cx="3513075" cy="2614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E3B594FA-865F-4F2C-9695-B8F325425CCC}"/>
              </a:ext>
            </a:extLst>
          </p:cNvPr>
          <p:cNvSpPr txBox="1"/>
          <p:nvPr/>
        </p:nvSpPr>
        <p:spPr>
          <a:xfrm>
            <a:off x="2073289" y="59192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Cordons, S33 - 36 of TACT - 2000 </a:t>
            </a:r>
          </a:p>
        </p:txBody>
      </p:sp>
    </p:spTree>
    <p:extLst>
      <p:ext uri="{BB962C8B-B14F-4D97-AF65-F5344CB8AC3E}">
        <p14:creationId xmlns:p14="http://schemas.microsoft.com/office/powerpoint/2010/main" val="3313470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 y="2"/>
            <a:ext cx="12726441" cy="7158623"/>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2"/>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8442542" y="5112050"/>
            <a:ext cx="3745266"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7866485" y="5079585"/>
            <a:ext cx="4271221" cy="2031325"/>
          </a:xfrm>
          <a:prstGeom prst="rect">
            <a:avLst/>
          </a:prstGeom>
          <a:noFill/>
        </p:spPr>
        <p:txBody>
          <a:bodyPr wrap="square" rtlCol="0">
            <a:spAutoFit/>
          </a:bodyPr>
          <a:lstStyle/>
          <a:p>
            <a:pPr algn="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Impact on Policing</a:t>
            </a:r>
          </a:p>
          <a:p>
            <a:pPr algn="r"/>
            <a:r>
              <a:rPr lang="en-GB" sz="2300" b="1" dirty="0">
                <a:latin typeface="Arial Nova" panose="020B0504020202020204" pitchFamily="34" charset="0"/>
                <a:ea typeface="Tahoma" panose="020B0604030504040204" pitchFamily="34" charset="0"/>
                <a:cs typeface="Tahoma" panose="020B0604030504040204" pitchFamily="34" charset="0"/>
              </a:rPr>
              <a:t>Case Studies </a:t>
            </a:r>
            <a:br>
              <a:rPr lang="en-GB" sz="2300" b="1" dirty="0">
                <a:latin typeface="Arial Nova" panose="020B0504020202020204" pitchFamily="34" charset="0"/>
                <a:ea typeface="Tahoma" panose="020B0604030504040204" pitchFamily="34" charset="0"/>
                <a:cs typeface="Tahoma" panose="020B0604030504040204" pitchFamily="34" charset="0"/>
              </a:rPr>
            </a:br>
            <a:r>
              <a:rPr lang="en-GB" sz="1600" dirty="0">
                <a:latin typeface="Arial Nova" panose="020B0504020202020204" pitchFamily="34" charset="0"/>
                <a:ea typeface="Tahoma" panose="020B0604030504040204" pitchFamily="34" charset="0"/>
                <a:cs typeface="Tahoma" panose="020B0604030504040204" pitchFamily="34" charset="0"/>
              </a:rPr>
              <a:t>Operation Overt. 2006, </a:t>
            </a:r>
          </a:p>
          <a:p>
            <a:pPr algn="r"/>
            <a:r>
              <a:rPr lang="en-GB" sz="1600" dirty="0">
                <a:latin typeface="Arial Nova" panose="020B0504020202020204" pitchFamily="34" charset="0"/>
                <a:ea typeface="Tahoma" panose="020B0604030504040204" pitchFamily="34" charset="0"/>
                <a:cs typeface="Tahoma" panose="020B0604030504040204" pitchFamily="34" charset="0"/>
              </a:rPr>
              <a:t>Operation </a:t>
            </a:r>
            <a:r>
              <a:rPr lang="en-GB" sz="1600" dirty="0" err="1">
                <a:latin typeface="Arial Nova" panose="020B0504020202020204" pitchFamily="34" charset="0"/>
                <a:ea typeface="Tahoma" panose="020B0604030504040204" pitchFamily="34" charset="0"/>
                <a:cs typeface="Tahoma" panose="020B0604030504040204" pitchFamily="34" charset="0"/>
              </a:rPr>
              <a:t>Aggrace</a:t>
            </a:r>
            <a:r>
              <a:rPr lang="en-GB" sz="1600" dirty="0">
                <a:latin typeface="Arial Nova" panose="020B0504020202020204" pitchFamily="34" charset="0"/>
                <a:ea typeface="Tahoma" panose="020B0604030504040204" pitchFamily="34" charset="0"/>
                <a:cs typeface="Tahoma" panose="020B0604030504040204" pitchFamily="34" charset="0"/>
              </a:rPr>
              <a:t>. 2017,</a:t>
            </a:r>
          </a:p>
          <a:p>
            <a:pPr algn="r"/>
            <a:r>
              <a:rPr lang="en-GB" sz="1600" dirty="0">
                <a:latin typeface="Arial Nova" panose="020B0504020202020204" pitchFamily="34" charset="0"/>
                <a:ea typeface="Tahoma" panose="020B0604030504040204" pitchFamily="34" charset="0"/>
                <a:cs typeface="Tahoma" panose="020B0604030504040204" pitchFamily="34" charset="0"/>
              </a:rPr>
              <a:t>London and Manchester 2017.</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987933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
            <a:extLst>
              <a:ext uri="{FF2B5EF4-FFF2-40B4-BE49-F238E27FC236}">
                <a16:creationId xmlns:a16="http://schemas.microsoft.com/office/drawing/2014/main" id="{7D16B915-9392-4A68-B601-522B5476B1E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85422" y="3081403"/>
            <a:ext cx="2652830" cy="2652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Content Placeholder 2">
            <a:extLst>
              <a:ext uri="{FF2B5EF4-FFF2-40B4-BE49-F238E27FC236}">
                <a16:creationId xmlns:a16="http://schemas.microsoft.com/office/drawing/2014/main" id="{3686C571-5FA3-4F13-A203-C4667E4040D3}"/>
              </a:ext>
            </a:extLst>
          </p:cNvPr>
          <p:cNvSpPr>
            <a:spLocks noGrp="1"/>
          </p:cNvSpPr>
          <p:nvPr>
            <p:ph idx="1"/>
          </p:nvPr>
        </p:nvSpPr>
        <p:spPr>
          <a:xfrm>
            <a:off x="2031698" y="1512188"/>
            <a:ext cx="8229600" cy="4525963"/>
          </a:xfrm>
        </p:spPr>
        <p:txBody>
          <a:bodyPr>
            <a:normAutofit lnSpcReduction="10000"/>
          </a:bodyPr>
          <a:lstStyle/>
          <a:p>
            <a:pPr>
              <a:defRPr/>
            </a:pPr>
            <a:r>
              <a:rPr lang="en-GB" sz="2300" dirty="0"/>
              <a:t>August 2006, 24 men arrested for planning to board aeroplanes and blow them up using home made explosives</a:t>
            </a:r>
          </a:p>
          <a:p>
            <a:pPr>
              <a:defRPr/>
            </a:pPr>
            <a:r>
              <a:rPr lang="en-GB" sz="2300" dirty="0"/>
              <a:t>Immediate changes to passenger rules</a:t>
            </a:r>
          </a:p>
          <a:p>
            <a:pPr>
              <a:defRPr/>
            </a:pPr>
            <a:r>
              <a:rPr lang="en-GB" sz="2300" dirty="0"/>
              <a:t>Still current to this day – limited liquids on aeroplanes</a:t>
            </a:r>
          </a:p>
          <a:p>
            <a:pPr>
              <a:defRPr/>
            </a:pPr>
            <a:r>
              <a:rPr lang="en-GB" sz="2300" dirty="0"/>
              <a:t>Passenger manifests forwarded to Borders officers</a:t>
            </a:r>
          </a:p>
          <a:p>
            <a:pPr>
              <a:defRPr/>
            </a:pPr>
            <a:r>
              <a:rPr lang="en-GB" sz="2300" dirty="0"/>
              <a:t>Further offences at ports compelling people to comply or become arrested</a:t>
            </a:r>
          </a:p>
          <a:p>
            <a:pPr marL="0" indent="0">
              <a:buNone/>
              <a:defRPr/>
            </a:pPr>
            <a:br>
              <a:rPr lang="en-GB" sz="2300" b="1" dirty="0"/>
            </a:br>
            <a:r>
              <a:rPr lang="en-GB" sz="2300" b="1" dirty="0"/>
              <a:t>The Legacy of this enquiry for us all</a:t>
            </a:r>
          </a:p>
          <a:p>
            <a:pPr>
              <a:defRPr/>
            </a:pPr>
            <a:r>
              <a:rPr lang="en-GB" sz="2300" dirty="0"/>
              <a:t>Increased restriction on international travel – e.g. USA pre registration for all visitors</a:t>
            </a:r>
          </a:p>
          <a:p>
            <a:pPr>
              <a:defRPr/>
            </a:pPr>
            <a:r>
              <a:rPr lang="en-GB" sz="2300" dirty="0"/>
              <a:t>Further offences provided </a:t>
            </a:r>
          </a:p>
          <a:p>
            <a:pPr>
              <a:defRPr/>
            </a:pPr>
            <a:endParaRPr lang="en-GB" sz="2000" dirty="0"/>
          </a:p>
          <a:p>
            <a:pPr>
              <a:defRPr/>
            </a:pPr>
            <a:endParaRPr lang="en-GB" sz="2000" dirty="0"/>
          </a:p>
        </p:txBody>
      </p:sp>
      <p:sp>
        <p:nvSpPr>
          <p:cNvPr id="13" name="TextBox 12">
            <a:extLst>
              <a:ext uri="{FF2B5EF4-FFF2-40B4-BE49-F238E27FC236}">
                <a16:creationId xmlns:a16="http://schemas.microsoft.com/office/drawing/2014/main" id="{D4E85F85-57C8-45E2-B765-C3EBB4E758C3}"/>
              </a:ext>
            </a:extLst>
          </p:cNvPr>
          <p:cNvSpPr txBox="1"/>
          <p:nvPr/>
        </p:nvSpPr>
        <p:spPr>
          <a:xfrm>
            <a:off x="2073289" y="59192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Operation OVERT </a:t>
            </a:r>
          </a:p>
        </p:txBody>
      </p:sp>
    </p:spTree>
    <p:extLst>
      <p:ext uri="{BB962C8B-B14F-4D97-AF65-F5344CB8AC3E}">
        <p14:creationId xmlns:p14="http://schemas.microsoft.com/office/powerpoint/2010/main" val="2097445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9BCE1C24-2B8C-4B20-8B68-82E387ADA8EF}"/>
              </a:ext>
            </a:extLst>
          </p:cNvPr>
          <p:cNvSpPr txBox="1"/>
          <p:nvPr/>
        </p:nvSpPr>
        <p:spPr>
          <a:xfrm>
            <a:off x="2073289" y="303822"/>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Operation OVERT </a:t>
            </a:r>
          </a:p>
        </p:txBody>
      </p:sp>
      <p:pic>
        <p:nvPicPr>
          <p:cNvPr id="12" name="Content Placeholder 3">
            <a:extLst>
              <a:ext uri="{FF2B5EF4-FFF2-40B4-BE49-F238E27FC236}">
                <a16:creationId xmlns:a16="http://schemas.microsoft.com/office/drawing/2014/main" id="{6CF2F9C9-866D-41CA-8D7D-76C55CBF0AF4}"/>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a:stretch>
            <a:fillRect/>
          </a:stretch>
        </p:blipFill>
        <p:spPr>
          <a:xfrm>
            <a:off x="794209" y="1140151"/>
            <a:ext cx="4956175" cy="4073525"/>
          </a:xfrm>
        </p:spPr>
      </p:pic>
      <p:sp>
        <p:nvSpPr>
          <p:cNvPr id="2" name="TextBox 1">
            <a:extLst>
              <a:ext uri="{FF2B5EF4-FFF2-40B4-BE49-F238E27FC236}">
                <a16:creationId xmlns:a16="http://schemas.microsoft.com/office/drawing/2014/main" id="{3C69627D-F0D6-4EC1-8FAC-A6209185DBF0}"/>
              </a:ext>
            </a:extLst>
          </p:cNvPr>
          <p:cNvSpPr txBox="1"/>
          <p:nvPr/>
        </p:nvSpPr>
        <p:spPr>
          <a:xfrm>
            <a:off x="8198160" y="5378110"/>
            <a:ext cx="1832871" cy="462142"/>
          </a:xfrm>
          <a:custGeom>
            <a:avLst/>
            <a:gdLst>
              <a:gd name="connsiteX0" fmla="*/ 0 w 1832871"/>
              <a:gd name="connsiteY0" fmla="*/ 0 h 462142"/>
              <a:gd name="connsiteX1" fmla="*/ 439889 w 1832871"/>
              <a:gd name="connsiteY1" fmla="*/ 0 h 462142"/>
              <a:gd name="connsiteX2" fmla="*/ 898107 w 1832871"/>
              <a:gd name="connsiteY2" fmla="*/ 0 h 462142"/>
              <a:gd name="connsiteX3" fmla="*/ 1356325 w 1832871"/>
              <a:gd name="connsiteY3" fmla="*/ 0 h 462142"/>
              <a:gd name="connsiteX4" fmla="*/ 1832871 w 1832871"/>
              <a:gd name="connsiteY4" fmla="*/ 0 h 462142"/>
              <a:gd name="connsiteX5" fmla="*/ 1832871 w 1832871"/>
              <a:gd name="connsiteY5" fmla="*/ 462142 h 462142"/>
              <a:gd name="connsiteX6" fmla="*/ 1374653 w 1832871"/>
              <a:gd name="connsiteY6" fmla="*/ 462142 h 462142"/>
              <a:gd name="connsiteX7" fmla="*/ 953093 w 1832871"/>
              <a:gd name="connsiteY7" fmla="*/ 462142 h 462142"/>
              <a:gd name="connsiteX8" fmla="*/ 531533 w 1832871"/>
              <a:gd name="connsiteY8" fmla="*/ 462142 h 462142"/>
              <a:gd name="connsiteX9" fmla="*/ 0 w 1832871"/>
              <a:gd name="connsiteY9" fmla="*/ 462142 h 462142"/>
              <a:gd name="connsiteX10" fmla="*/ 0 w 1832871"/>
              <a:gd name="connsiteY10" fmla="*/ 0 h 46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2871" h="462142" fill="none" extrusionOk="0">
                <a:moveTo>
                  <a:pt x="0" y="0"/>
                </a:moveTo>
                <a:cubicBezTo>
                  <a:pt x="192315" y="-31951"/>
                  <a:pt x="336442" y="13837"/>
                  <a:pt x="439889" y="0"/>
                </a:cubicBezTo>
                <a:cubicBezTo>
                  <a:pt x="543336" y="-13837"/>
                  <a:pt x="752059" y="35315"/>
                  <a:pt x="898107" y="0"/>
                </a:cubicBezTo>
                <a:cubicBezTo>
                  <a:pt x="1044155" y="-35315"/>
                  <a:pt x="1215528" y="5896"/>
                  <a:pt x="1356325" y="0"/>
                </a:cubicBezTo>
                <a:cubicBezTo>
                  <a:pt x="1497122" y="-5896"/>
                  <a:pt x="1688588" y="38948"/>
                  <a:pt x="1832871" y="0"/>
                </a:cubicBezTo>
                <a:cubicBezTo>
                  <a:pt x="1850092" y="93933"/>
                  <a:pt x="1799936" y="359313"/>
                  <a:pt x="1832871" y="462142"/>
                </a:cubicBezTo>
                <a:cubicBezTo>
                  <a:pt x="1644555" y="496779"/>
                  <a:pt x="1540495" y="429808"/>
                  <a:pt x="1374653" y="462142"/>
                </a:cubicBezTo>
                <a:cubicBezTo>
                  <a:pt x="1208811" y="494476"/>
                  <a:pt x="1078575" y="457058"/>
                  <a:pt x="953093" y="462142"/>
                </a:cubicBezTo>
                <a:cubicBezTo>
                  <a:pt x="827611" y="467226"/>
                  <a:pt x="680604" y="454896"/>
                  <a:pt x="531533" y="462142"/>
                </a:cubicBezTo>
                <a:cubicBezTo>
                  <a:pt x="382462" y="469388"/>
                  <a:pt x="112566" y="437434"/>
                  <a:pt x="0" y="462142"/>
                </a:cubicBezTo>
                <a:cubicBezTo>
                  <a:pt x="-738" y="286156"/>
                  <a:pt x="24660" y="199218"/>
                  <a:pt x="0" y="0"/>
                </a:cubicBezTo>
                <a:close/>
              </a:path>
              <a:path w="1832871" h="462142" stroke="0" extrusionOk="0">
                <a:moveTo>
                  <a:pt x="0" y="0"/>
                </a:moveTo>
                <a:cubicBezTo>
                  <a:pt x="213987" y="-2440"/>
                  <a:pt x="246051" y="37647"/>
                  <a:pt x="439889" y="0"/>
                </a:cubicBezTo>
                <a:cubicBezTo>
                  <a:pt x="633727" y="-37647"/>
                  <a:pt x="743943" y="36542"/>
                  <a:pt x="843121" y="0"/>
                </a:cubicBezTo>
                <a:cubicBezTo>
                  <a:pt x="942299" y="-36542"/>
                  <a:pt x="1147274" y="38741"/>
                  <a:pt x="1337996" y="0"/>
                </a:cubicBezTo>
                <a:cubicBezTo>
                  <a:pt x="1528719" y="-38741"/>
                  <a:pt x="1626390" y="513"/>
                  <a:pt x="1832871" y="0"/>
                </a:cubicBezTo>
                <a:cubicBezTo>
                  <a:pt x="1852363" y="221191"/>
                  <a:pt x="1778071" y="319306"/>
                  <a:pt x="1832871" y="462142"/>
                </a:cubicBezTo>
                <a:cubicBezTo>
                  <a:pt x="1722984" y="467256"/>
                  <a:pt x="1540209" y="426071"/>
                  <a:pt x="1411311" y="462142"/>
                </a:cubicBezTo>
                <a:cubicBezTo>
                  <a:pt x="1282413" y="498213"/>
                  <a:pt x="1104274" y="422936"/>
                  <a:pt x="989750" y="462142"/>
                </a:cubicBezTo>
                <a:cubicBezTo>
                  <a:pt x="875226" y="501348"/>
                  <a:pt x="654207" y="415318"/>
                  <a:pt x="494875" y="462142"/>
                </a:cubicBezTo>
                <a:cubicBezTo>
                  <a:pt x="335543" y="508966"/>
                  <a:pt x="239732" y="449255"/>
                  <a:pt x="0" y="462142"/>
                </a:cubicBezTo>
                <a:cubicBezTo>
                  <a:pt x="-14359" y="350335"/>
                  <a:pt x="15599" y="95013"/>
                  <a:pt x="0" y="0"/>
                </a:cubicBezTo>
                <a:close/>
              </a:path>
            </a:pathLst>
          </a:custGeom>
          <a:solidFill>
            <a:schemeClr val="accent2">
              <a:lumMod val="20000"/>
              <a:lumOff val="80000"/>
            </a:schemeClr>
          </a:solidFill>
          <a:ln w="25400">
            <a:solidFill>
              <a:schemeClr val="accent2">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GB" sz="2400" dirty="0"/>
              <a:t>The Result?</a:t>
            </a:r>
            <a:endParaRPr lang="en-GB" dirty="0"/>
          </a:p>
        </p:txBody>
      </p:sp>
      <p:sp>
        <p:nvSpPr>
          <p:cNvPr id="14" name="TextBox 13">
            <a:extLst>
              <a:ext uri="{FF2B5EF4-FFF2-40B4-BE49-F238E27FC236}">
                <a16:creationId xmlns:a16="http://schemas.microsoft.com/office/drawing/2014/main" id="{119F6296-BD81-4712-B740-ADA20A86B15E}"/>
              </a:ext>
            </a:extLst>
          </p:cNvPr>
          <p:cNvSpPr txBox="1"/>
          <p:nvPr/>
        </p:nvSpPr>
        <p:spPr>
          <a:xfrm>
            <a:off x="1447339" y="5378350"/>
            <a:ext cx="3492652" cy="461665"/>
          </a:xfrm>
          <a:custGeom>
            <a:avLst/>
            <a:gdLst>
              <a:gd name="connsiteX0" fmla="*/ 0 w 3492652"/>
              <a:gd name="connsiteY0" fmla="*/ 0 h 461665"/>
              <a:gd name="connsiteX1" fmla="*/ 651962 w 3492652"/>
              <a:gd name="connsiteY1" fmla="*/ 0 h 461665"/>
              <a:gd name="connsiteX2" fmla="*/ 1268997 w 3492652"/>
              <a:gd name="connsiteY2" fmla="*/ 0 h 461665"/>
              <a:gd name="connsiteX3" fmla="*/ 1886032 w 3492652"/>
              <a:gd name="connsiteY3" fmla="*/ 0 h 461665"/>
              <a:gd name="connsiteX4" fmla="*/ 2363361 w 3492652"/>
              <a:gd name="connsiteY4" fmla="*/ 0 h 461665"/>
              <a:gd name="connsiteX5" fmla="*/ 2875617 w 3492652"/>
              <a:gd name="connsiteY5" fmla="*/ 0 h 461665"/>
              <a:gd name="connsiteX6" fmla="*/ 3492652 w 3492652"/>
              <a:gd name="connsiteY6" fmla="*/ 0 h 461665"/>
              <a:gd name="connsiteX7" fmla="*/ 3492652 w 3492652"/>
              <a:gd name="connsiteY7" fmla="*/ 461665 h 461665"/>
              <a:gd name="connsiteX8" fmla="*/ 2910543 w 3492652"/>
              <a:gd name="connsiteY8" fmla="*/ 461665 h 461665"/>
              <a:gd name="connsiteX9" fmla="*/ 2433214 w 3492652"/>
              <a:gd name="connsiteY9" fmla="*/ 461665 h 461665"/>
              <a:gd name="connsiteX10" fmla="*/ 1955885 w 3492652"/>
              <a:gd name="connsiteY10" fmla="*/ 461665 h 461665"/>
              <a:gd name="connsiteX11" fmla="*/ 1338850 w 3492652"/>
              <a:gd name="connsiteY11" fmla="*/ 461665 h 461665"/>
              <a:gd name="connsiteX12" fmla="*/ 826594 w 3492652"/>
              <a:gd name="connsiteY12" fmla="*/ 461665 h 461665"/>
              <a:gd name="connsiteX13" fmla="*/ 0 w 3492652"/>
              <a:gd name="connsiteY13" fmla="*/ 461665 h 461665"/>
              <a:gd name="connsiteX14" fmla="*/ 0 w 3492652"/>
              <a:gd name="connsiteY14"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92652" h="461665" fill="none" extrusionOk="0">
                <a:moveTo>
                  <a:pt x="0" y="0"/>
                </a:moveTo>
                <a:cubicBezTo>
                  <a:pt x="184111" y="-73808"/>
                  <a:pt x="409490" y="43443"/>
                  <a:pt x="651962" y="0"/>
                </a:cubicBezTo>
                <a:cubicBezTo>
                  <a:pt x="894434" y="-43443"/>
                  <a:pt x="1131979" y="6671"/>
                  <a:pt x="1268997" y="0"/>
                </a:cubicBezTo>
                <a:cubicBezTo>
                  <a:pt x="1406015" y="-6671"/>
                  <a:pt x="1690569" y="40676"/>
                  <a:pt x="1886032" y="0"/>
                </a:cubicBezTo>
                <a:cubicBezTo>
                  <a:pt x="2081495" y="-40676"/>
                  <a:pt x="2136061" y="56678"/>
                  <a:pt x="2363361" y="0"/>
                </a:cubicBezTo>
                <a:cubicBezTo>
                  <a:pt x="2590661" y="-56678"/>
                  <a:pt x="2772875" y="739"/>
                  <a:pt x="2875617" y="0"/>
                </a:cubicBezTo>
                <a:cubicBezTo>
                  <a:pt x="2978359" y="-739"/>
                  <a:pt x="3276631" y="43025"/>
                  <a:pt x="3492652" y="0"/>
                </a:cubicBezTo>
                <a:cubicBezTo>
                  <a:pt x="3534343" y="138604"/>
                  <a:pt x="3462514" y="291342"/>
                  <a:pt x="3492652" y="461665"/>
                </a:cubicBezTo>
                <a:cubicBezTo>
                  <a:pt x="3265689" y="469711"/>
                  <a:pt x="3161007" y="451024"/>
                  <a:pt x="2910543" y="461665"/>
                </a:cubicBezTo>
                <a:cubicBezTo>
                  <a:pt x="2660079" y="472306"/>
                  <a:pt x="2529308" y="413251"/>
                  <a:pt x="2433214" y="461665"/>
                </a:cubicBezTo>
                <a:cubicBezTo>
                  <a:pt x="2337120" y="510079"/>
                  <a:pt x="2093136" y="430541"/>
                  <a:pt x="1955885" y="461665"/>
                </a:cubicBezTo>
                <a:cubicBezTo>
                  <a:pt x="1818634" y="492789"/>
                  <a:pt x="1612841" y="403742"/>
                  <a:pt x="1338850" y="461665"/>
                </a:cubicBezTo>
                <a:cubicBezTo>
                  <a:pt x="1064860" y="519588"/>
                  <a:pt x="956465" y="404648"/>
                  <a:pt x="826594" y="461665"/>
                </a:cubicBezTo>
                <a:cubicBezTo>
                  <a:pt x="696723" y="518682"/>
                  <a:pt x="317069" y="446456"/>
                  <a:pt x="0" y="461665"/>
                </a:cubicBezTo>
                <a:cubicBezTo>
                  <a:pt x="-23612" y="333439"/>
                  <a:pt x="37761" y="122091"/>
                  <a:pt x="0" y="0"/>
                </a:cubicBezTo>
                <a:close/>
              </a:path>
              <a:path w="3492652" h="461665" stroke="0" extrusionOk="0">
                <a:moveTo>
                  <a:pt x="0" y="0"/>
                </a:moveTo>
                <a:cubicBezTo>
                  <a:pt x="111366" y="-32435"/>
                  <a:pt x="373698" y="17875"/>
                  <a:pt x="547182" y="0"/>
                </a:cubicBezTo>
                <a:cubicBezTo>
                  <a:pt x="720666" y="-17875"/>
                  <a:pt x="849695" y="47911"/>
                  <a:pt x="1024511" y="0"/>
                </a:cubicBezTo>
                <a:cubicBezTo>
                  <a:pt x="1199327" y="-47911"/>
                  <a:pt x="1381682" y="11738"/>
                  <a:pt x="1676473" y="0"/>
                </a:cubicBezTo>
                <a:cubicBezTo>
                  <a:pt x="1971264" y="-11738"/>
                  <a:pt x="2092343" y="52595"/>
                  <a:pt x="2223655" y="0"/>
                </a:cubicBezTo>
                <a:cubicBezTo>
                  <a:pt x="2354967" y="-52595"/>
                  <a:pt x="2498623" y="39469"/>
                  <a:pt x="2770837" y="0"/>
                </a:cubicBezTo>
                <a:cubicBezTo>
                  <a:pt x="3043051" y="-39469"/>
                  <a:pt x="3207683" y="46787"/>
                  <a:pt x="3492652" y="0"/>
                </a:cubicBezTo>
                <a:cubicBezTo>
                  <a:pt x="3514331" y="179957"/>
                  <a:pt x="3481651" y="253348"/>
                  <a:pt x="3492652" y="461665"/>
                </a:cubicBezTo>
                <a:cubicBezTo>
                  <a:pt x="3248492" y="529029"/>
                  <a:pt x="3106646" y="438682"/>
                  <a:pt x="2910543" y="461665"/>
                </a:cubicBezTo>
                <a:cubicBezTo>
                  <a:pt x="2714440" y="484648"/>
                  <a:pt x="2553024" y="408966"/>
                  <a:pt x="2433214" y="461665"/>
                </a:cubicBezTo>
                <a:cubicBezTo>
                  <a:pt x="2313404" y="514364"/>
                  <a:pt x="2036312" y="454919"/>
                  <a:pt x="1851106" y="461665"/>
                </a:cubicBezTo>
                <a:cubicBezTo>
                  <a:pt x="1665900" y="468411"/>
                  <a:pt x="1422047" y="410098"/>
                  <a:pt x="1268997" y="461665"/>
                </a:cubicBezTo>
                <a:cubicBezTo>
                  <a:pt x="1115947" y="513232"/>
                  <a:pt x="876098" y="431510"/>
                  <a:pt x="721815" y="461665"/>
                </a:cubicBezTo>
                <a:cubicBezTo>
                  <a:pt x="567532" y="491820"/>
                  <a:pt x="320585" y="379876"/>
                  <a:pt x="0" y="461665"/>
                </a:cubicBezTo>
                <a:cubicBezTo>
                  <a:pt x="-30186" y="313245"/>
                  <a:pt x="31560" y="111239"/>
                  <a:pt x="0" y="0"/>
                </a:cubicBezTo>
                <a:close/>
              </a:path>
            </a:pathLst>
          </a:custGeom>
          <a:solidFill>
            <a:schemeClr val="accent1">
              <a:lumMod val="20000"/>
              <a:lumOff val="80000"/>
            </a:schemeClr>
          </a:solidFill>
          <a:ln w="25400">
            <a:solidFill>
              <a:schemeClr val="accent1">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GB" sz="2400" dirty="0"/>
              <a:t>The mechanism planned?</a:t>
            </a:r>
            <a:endParaRPr lang="en-GB" dirty="0"/>
          </a:p>
        </p:txBody>
      </p:sp>
      <p:pic>
        <p:nvPicPr>
          <p:cNvPr id="15" name="Picture 14" descr="A picture containing sky, grass, outdoor, ground&#10;&#10;Description automatically generated">
            <a:hlinkClick r:id="rId8" action="ppaction://hlinkfile"/>
            <a:extLst>
              <a:ext uri="{FF2B5EF4-FFF2-40B4-BE49-F238E27FC236}">
                <a16:creationId xmlns:a16="http://schemas.microsoft.com/office/drawing/2014/main" id="{9AFC9089-8CE2-4D19-8985-67CBA0B395C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096000" y="1135023"/>
            <a:ext cx="5639587" cy="4058216"/>
          </a:xfrm>
          <a:prstGeom prst="rect">
            <a:avLst/>
          </a:prstGeom>
        </p:spPr>
      </p:pic>
    </p:spTree>
    <p:extLst>
      <p:ext uri="{BB962C8B-B14F-4D97-AF65-F5344CB8AC3E}">
        <p14:creationId xmlns:p14="http://schemas.microsoft.com/office/powerpoint/2010/main" val="3425251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TextBox 11">
            <a:extLst>
              <a:ext uri="{FF2B5EF4-FFF2-40B4-BE49-F238E27FC236}">
                <a16:creationId xmlns:a16="http://schemas.microsoft.com/office/drawing/2014/main" id="{5C2F8AA8-5DFE-40FC-AE55-512B796C3311}"/>
              </a:ext>
            </a:extLst>
          </p:cNvPr>
          <p:cNvSpPr txBox="1"/>
          <p:nvPr/>
        </p:nvSpPr>
        <p:spPr>
          <a:xfrm>
            <a:off x="2073289" y="59192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Operation OVERT </a:t>
            </a:r>
          </a:p>
        </p:txBody>
      </p:sp>
      <p:pic>
        <p:nvPicPr>
          <p:cNvPr id="13" name="Content Placeholder 3">
            <a:extLst>
              <a:ext uri="{FF2B5EF4-FFF2-40B4-BE49-F238E27FC236}">
                <a16:creationId xmlns:a16="http://schemas.microsoft.com/office/drawing/2014/main" id="{DE210D20-7980-4A5F-A8F0-5CF948746D3B}"/>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a:stretch>
            <a:fillRect/>
          </a:stretch>
        </p:blipFill>
        <p:spPr>
          <a:xfrm>
            <a:off x="5768235" y="1378878"/>
            <a:ext cx="6051550" cy="4525963"/>
          </a:xfrm>
        </p:spPr>
      </p:pic>
      <p:sp>
        <p:nvSpPr>
          <p:cNvPr id="3" name="TextBox 2">
            <a:extLst>
              <a:ext uri="{FF2B5EF4-FFF2-40B4-BE49-F238E27FC236}">
                <a16:creationId xmlns:a16="http://schemas.microsoft.com/office/drawing/2014/main" id="{16F980A9-3DCD-4A10-9F92-53EF25FE9FA3}"/>
              </a:ext>
            </a:extLst>
          </p:cNvPr>
          <p:cNvSpPr txBox="1"/>
          <p:nvPr/>
        </p:nvSpPr>
        <p:spPr>
          <a:xfrm>
            <a:off x="463655" y="1564365"/>
            <a:ext cx="4970494" cy="4154984"/>
          </a:xfrm>
          <a:custGeom>
            <a:avLst/>
            <a:gdLst>
              <a:gd name="connsiteX0" fmla="*/ 0 w 4970494"/>
              <a:gd name="connsiteY0" fmla="*/ 0 h 4154984"/>
              <a:gd name="connsiteX1" fmla="*/ 452867 w 4970494"/>
              <a:gd name="connsiteY1" fmla="*/ 0 h 4154984"/>
              <a:gd name="connsiteX2" fmla="*/ 1005144 w 4970494"/>
              <a:gd name="connsiteY2" fmla="*/ 0 h 4154984"/>
              <a:gd name="connsiteX3" fmla="*/ 1656831 w 4970494"/>
              <a:gd name="connsiteY3" fmla="*/ 0 h 4154984"/>
              <a:gd name="connsiteX4" fmla="*/ 2109699 w 4970494"/>
              <a:gd name="connsiteY4" fmla="*/ 0 h 4154984"/>
              <a:gd name="connsiteX5" fmla="*/ 2711681 w 4970494"/>
              <a:gd name="connsiteY5" fmla="*/ 0 h 4154984"/>
              <a:gd name="connsiteX6" fmla="*/ 3164548 w 4970494"/>
              <a:gd name="connsiteY6" fmla="*/ 0 h 4154984"/>
              <a:gd name="connsiteX7" fmla="*/ 3716825 w 4970494"/>
              <a:gd name="connsiteY7" fmla="*/ 0 h 4154984"/>
              <a:gd name="connsiteX8" fmla="*/ 4318807 w 4970494"/>
              <a:gd name="connsiteY8" fmla="*/ 0 h 4154984"/>
              <a:gd name="connsiteX9" fmla="*/ 4970494 w 4970494"/>
              <a:gd name="connsiteY9" fmla="*/ 0 h 4154984"/>
              <a:gd name="connsiteX10" fmla="*/ 4970494 w 4970494"/>
              <a:gd name="connsiteY10" fmla="*/ 468920 h 4154984"/>
              <a:gd name="connsiteX11" fmla="*/ 4970494 w 4970494"/>
              <a:gd name="connsiteY11" fmla="*/ 1062489 h 4154984"/>
              <a:gd name="connsiteX12" fmla="*/ 4970494 w 4970494"/>
              <a:gd name="connsiteY12" fmla="*/ 1739158 h 4154984"/>
              <a:gd name="connsiteX13" fmla="*/ 4970494 w 4970494"/>
              <a:gd name="connsiteY13" fmla="*/ 2374277 h 4154984"/>
              <a:gd name="connsiteX14" fmla="*/ 4970494 w 4970494"/>
              <a:gd name="connsiteY14" fmla="*/ 2926296 h 4154984"/>
              <a:gd name="connsiteX15" fmla="*/ 4970494 w 4970494"/>
              <a:gd name="connsiteY15" fmla="*/ 3561415 h 4154984"/>
              <a:gd name="connsiteX16" fmla="*/ 4970494 w 4970494"/>
              <a:gd name="connsiteY16" fmla="*/ 4154984 h 4154984"/>
              <a:gd name="connsiteX17" fmla="*/ 4418217 w 4970494"/>
              <a:gd name="connsiteY17" fmla="*/ 4154984 h 4154984"/>
              <a:gd name="connsiteX18" fmla="*/ 3766530 w 4970494"/>
              <a:gd name="connsiteY18" fmla="*/ 4154984 h 4154984"/>
              <a:gd name="connsiteX19" fmla="*/ 3114843 w 4970494"/>
              <a:gd name="connsiteY19" fmla="*/ 4154984 h 4154984"/>
              <a:gd name="connsiteX20" fmla="*/ 2512861 w 4970494"/>
              <a:gd name="connsiteY20" fmla="*/ 4154984 h 4154984"/>
              <a:gd name="connsiteX21" fmla="*/ 1910879 w 4970494"/>
              <a:gd name="connsiteY21" fmla="*/ 4154984 h 4154984"/>
              <a:gd name="connsiteX22" fmla="*/ 1308897 w 4970494"/>
              <a:gd name="connsiteY22" fmla="*/ 4154984 h 4154984"/>
              <a:gd name="connsiteX23" fmla="*/ 856030 w 4970494"/>
              <a:gd name="connsiteY23" fmla="*/ 4154984 h 4154984"/>
              <a:gd name="connsiteX24" fmla="*/ 0 w 4970494"/>
              <a:gd name="connsiteY24" fmla="*/ 4154984 h 4154984"/>
              <a:gd name="connsiteX25" fmla="*/ 0 w 4970494"/>
              <a:gd name="connsiteY25" fmla="*/ 3561415 h 4154984"/>
              <a:gd name="connsiteX26" fmla="*/ 0 w 4970494"/>
              <a:gd name="connsiteY26" fmla="*/ 3092495 h 4154984"/>
              <a:gd name="connsiteX27" fmla="*/ 0 w 4970494"/>
              <a:gd name="connsiteY27" fmla="*/ 2457376 h 4154984"/>
              <a:gd name="connsiteX28" fmla="*/ 0 w 4970494"/>
              <a:gd name="connsiteY28" fmla="*/ 1988457 h 4154984"/>
              <a:gd name="connsiteX29" fmla="*/ 0 w 4970494"/>
              <a:gd name="connsiteY29" fmla="*/ 1394887 h 4154984"/>
              <a:gd name="connsiteX30" fmla="*/ 0 w 4970494"/>
              <a:gd name="connsiteY30" fmla="*/ 718219 h 4154984"/>
              <a:gd name="connsiteX31" fmla="*/ 0 w 4970494"/>
              <a:gd name="connsiteY31" fmla="*/ 0 h 4154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970494" h="4154984" fill="none" extrusionOk="0">
                <a:moveTo>
                  <a:pt x="0" y="0"/>
                </a:moveTo>
                <a:cubicBezTo>
                  <a:pt x="223657" y="-4133"/>
                  <a:pt x="315631" y="26507"/>
                  <a:pt x="452867" y="0"/>
                </a:cubicBezTo>
                <a:cubicBezTo>
                  <a:pt x="590103" y="-26507"/>
                  <a:pt x="798548" y="56655"/>
                  <a:pt x="1005144" y="0"/>
                </a:cubicBezTo>
                <a:cubicBezTo>
                  <a:pt x="1211740" y="-56655"/>
                  <a:pt x="1484162" y="6611"/>
                  <a:pt x="1656831" y="0"/>
                </a:cubicBezTo>
                <a:cubicBezTo>
                  <a:pt x="1829500" y="-6611"/>
                  <a:pt x="2011494" y="30944"/>
                  <a:pt x="2109699" y="0"/>
                </a:cubicBezTo>
                <a:cubicBezTo>
                  <a:pt x="2207904" y="-30944"/>
                  <a:pt x="2583056" y="3662"/>
                  <a:pt x="2711681" y="0"/>
                </a:cubicBezTo>
                <a:cubicBezTo>
                  <a:pt x="2840306" y="-3662"/>
                  <a:pt x="2959913" y="33899"/>
                  <a:pt x="3164548" y="0"/>
                </a:cubicBezTo>
                <a:cubicBezTo>
                  <a:pt x="3369183" y="-33899"/>
                  <a:pt x="3541448" y="64433"/>
                  <a:pt x="3716825" y="0"/>
                </a:cubicBezTo>
                <a:cubicBezTo>
                  <a:pt x="3892202" y="-64433"/>
                  <a:pt x="4075920" y="64810"/>
                  <a:pt x="4318807" y="0"/>
                </a:cubicBezTo>
                <a:cubicBezTo>
                  <a:pt x="4561694" y="-64810"/>
                  <a:pt x="4683301" y="6068"/>
                  <a:pt x="4970494" y="0"/>
                </a:cubicBezTo>
                <a:cubicBezTo>
                  <a:pt x="5011654" y="174153"/>
                  <a:pt x="4919780" y="297288"/>
                  <a:pt x="4970494" y="468920"/>
                </a:cubicBezTo>
                <a:cubicBezTo>
                  <a:pt x="5021208" y="640552"/>
                  <a:pt x="4921745" y="771271"/>
                  <a:pt x="4970494" y="1062489"/>
                </a:cubicBezTo>
                <a:cubicBezTo>
                  <a:pt x="5019243" y="1353707"/>
                  <a:pt x="4926871" y="1592579"/>
                  <a:pt x="4970494" y="1739158"/>
                </a:cubicBezTo>
                <a:cubicBezTo>
                  <a:pt x="5014117" y="1885737"/>
                  <a:pt x="4915364" y="2071115"/>
                  <a:pt x="4970494" y="2374277"/>
                </a:cubicBezTo>
                <a:cubicBezTo>
                  <a:pt x="5025624" y="2677439"/>
                  <a:pt x="4918467" y="2811316"/>
                  <a:pt x="4970494" y="2926296"/>
                </a:cubicBezTo>
                <a:cubicBezTo>
                  <a:pt x="5022521" y="3041276"/>
                  <a:pt x="4896368" y="3354404"/>
                  <a:pt x="4970494" y="3561415"/>
                </a:cubicBezTo>
                <a:cubicBezTo>
                  <a:pt x="5044620" y="3768426"/>
                  <a:pt x="4935400" y="3903571"/>
                  <a:pt x="4970494" y="4154984"/>
                </a:cubicBezTo>
                <a:cubicBezTo>
                  <a:pt x="4706929" y="4170944"/>
                  <a:pt x="4631884" y="4144447"/>
                  <a:pt x="4418217" y="4154984"/>
                </a:cubicBezTo>
                <a:cubicBezTo>
                  <a:pt x="4204550" y="4165521"/>
                  <a:pt x="3958982" y="4141961"/>
                  <a:pt x="3766530" y="4154984"/>
                </a:cubicBezTo>
                <a:cubicBezTo>
                  <a:pt x="3574078" y="4168007"/>
                  <a:pt x="3365342" y="4092545"/>
                  <a:pt x="3114843" y="4154984"/>
                </a:cubicBezTo>
                <a:cubicBezTo>
                  <a:pt x="2864344" y="4217423"/>
                  <a:pt x="2708854" y="4099790"/>
                  <a:pt x="2512861" y="4154984"/>
                </a:cubicBezTo>
                <a:cubicBezTo>
                  <a:pt x="2316868" y="4210178"/>
                  <a:pt x="2047684" y="4108154"/>
                  <a:pt x="1910879" y="4154984"/>
                </a:cubicBezTo>
                <a:cubicBezTo>
                  <a:pt x="1774074" y="4201814"/>
                  <a:pt x="1585747" y="4109260"/>
                  <a:pt x="1308897" y="4154984"/>
                </a:cubicBezTo>
                <a:cubicBezTo>
                  <a:pt x="1032047" y="4200708"/>
                  <a:pt x="1024156" y="4102684"/>
                  <a:pt x="856030" y="4154984"/>
                </a:cubicBezTo>
                <a:cubicBezTo>
                  <a:pt x="687904" y="4207284"/>
                  <a:pt x="404611" y="4119149"/>
                  <a:pt x="0" y="4154984"/>
                </a:cubicBezTo>
                <a:cubicBezTo>
                  <a:pt x="-65488" y="3918662"/>
                  <a:pt x="20503" y="3745043"/>
                  <a:pt x="0" y="3561415"/>
                </a:cubicBezTo>
                <a:cubicBezTo>
                  <a:pt x="-20503" y="3377787"/>
                  <a:pt x="24406" y="3230798"/>
                  <a:pt x="0" y="3092495"/>
                </a:cubicBezTo>
                <a:cubicBezTo>
                  <a:pt x="-24406" y="2954192"/>
                  <a:pt x="45712" y="2691026"/>
                  <a:pt x="0" y="2457376"/>
                </a:cubicBezTo>
                <a:cubicBezTo>
                  <a:pt x="-45712" y="2223726"/>
                  <a:pt x="2338" y="2108413"/>
                  <a:pt x="0" y="1988457"/>
                </a:cubicBezTo>
                <a:cubicBezTo>
                  <a:pt x="-2338" y="1868501"/>
                  <a:pt x="5867" y="1533560"/>
                  <a:pt x="0" y="1394887"/>
                </a:cubicBezTo>
                <a:cubicBezTo>
                  <a:pt x="-5867" y="1256214"/>
                  <a:pt x="23715" y="909920"/>
                  <a:pt x="0" y="718219"/>
                </a:cubicBezTo>
                <a:cubicBezTo>
                  <a:pt x="-23715" y="526518"/>
                  <a:pt x="66208" y="330248"/>
                  <a:pt x="0" y="0"/>
                </a:cubicBezTo>
                <a:close/>
              </a:path>
              <a:path w="4970494" h="4154984" stroke="0" extrusionOk="0">
                <a:moveTo>
                  <a:pt x="0" y="0"/>
                </a:moveTo>
                <a:cubicBezTo>
                  <a:pt x="205894" y="-19283"/>
                  <a:pt x="354982" y="25446"/>
                  <a:pt x="502572" y="0"/>
                </a:cubicBezTo>
                <a:cubicBezTo>
                  <a:pt x="650162" y="-25446"/>
                  <a:pt x="757482" y="8847"/>
                  <a:pt x="905734" y="0"/>
                </a:cubicBezTo>
                <a:cubicBezTo>
                  <a:pt x="1053986" y="-8847"/>
                  <a:pt x="1321892" y="36096"/>
                  <a:pt x="1557421" y="0"/>
                </a:cubicBezTo>
                <a:cubicBezTo>
                  <a:pt x="1792950" y="-36096"/>
                  <a:pt x="1832155" y="15162"/>
                  <a:pt x="2059994" y="0"/>
                </a:cubicBezTo>
                <a:cubicBezTo>
                  <a:pt x="2287833" y="-15162"/>
                  <a:pt x="2355208" y="14117"/>
                  <a:pt x="2562566" y="0"/>
                </a:cubicBezTo>
                <a:cubicBezTo>
                  <a:pt x="2769924" y="-14117"/>
                  <a:pt x="3011266" y="46850"/>
                  <a:pt x="3214253" y="0"/>
                </a:cubicBezTo>
                <a:cubicBezTo>
                  <a:pt x="3417240" y="-46850"/>
                  <a:pt x="3515761" y="40479"/>
                  <a:pt x="3667120" y="0"/>
                </a:cubicBezTo>
                <a:cubicBezTo>
                  <a:pt x="3818479" y="-40479"/>
                  <a:pt x="4102104" y="53870"/>
                  <a:pt x="4318807" y="0"/>
                </a:cubicBezTo>
                <a:cubicBezTo>
                  <a:pt x="4535510" y="-53870"/>
                  <a:pt x="4818427" y="2925"/>
                  <a:pt x="4970494" y="0"/>
                </a:cubicBezTo>
                <a:cubicBezTo>
                  <a:pt x="5036630" y="249765"/>
                  <a:pt x="4952011" y="353209"/>
                  <a:pt x="4970494" y="593569"/>
                </a:cubicBezTo>
                <a:cubicBezTo>
                  <a:pt x="4988977" y="833929"/>
                  <a:pt x="4941323" y="990753"/>
                  <a:pt x="4970494" y="1187138"/>
                </a:cubicBezTo>
                <a:cubicBezTo>
                  <a:pt x="4999665" y="1383523"/>
                  <a:pt x="4962822" y="1538285"/>
                  <a:pt x="4970494" y="1822257"/>
                </a:cubicBezTo>
                <a:cubicBezTo>
                  <a:pt x="4978166" y="2106229"/>
                  <a:pt x="4949669" y="2121413"/>
                  <a:pt x="4970494" y="2291177"/>
                </a:cubicBezTo>
                <a:cubicBezTo>
                  <a:pt x="4991319" y="2460941"/>
                  <a:pt x="4900526" y="2669154"/>
                  <a:pt x="4970494" y="2884746"/>
                </a:cubicBezTo>
                <a:cubicBezTo>
                  <a:pt x="5040462" y="3100338"/>
                  <a:pt x="4912991" y="3342268"/>
                  <a:pt x="4970494" y="3478315"/>
                </a:cubicBezTo>
                <a:cubicBezTo>
                  <a:pt x="5027997" y="3614362"/>
                  <a:pt x="4954279" y="3929873"/>
                  <a:pt x="4970494" y="4154984"/>
                </a:cubicBezTo>
                <a:cubicBezTo>
                  <a:pt x="4700600" y="4193563"/>
                  <a:pt x="4566431" y="4117483"/>
                  <a:pt x="4368512" y="4154984"/>
                </a:cubicBezTo>
                <a:cubicBezTo>
                  <a:pt x="4170593" y="4192485"/>
                  <a:pt x="4068806" y="4092223"/>
                  <a:pt x="3816235" y="4154984"/>
                </a:cubicBezTo>
                <a:cubicBezTo>
                  <a:pt x="3563664" y="4217745"/>
                  <a:pt x="3613718" y="4142695"/>
                  <a:pt x="3413073" y="4154984"/>
                </a:cubicBezTo>
                <a:cubicBezTo>
                  <a:pt x="3212428" y="4167273"/>
                  <a:pt x="3133958" y="4140111"/>
                  <a:pt x="2960205" y="4154984"/>
                </a:cubicBezTo>
                <a:cubicBezTo>
                  <a:pt x="2786452" y="4169857"/>
                  <a:pt x="2459149" y="4145979"/>
                  <a:pt x="2308518" y="4154984"/>
                </a:cubicBezTo>
                <a:cubicBezTo>
                  <a:pt x="2157887" y="4163989"/>
                  <a:pt x="1890614" y="4115833"/>
                  <a:pt x="1756241" y="4154984"/>
                </a:cubicBezTo>
                <a:cubicBezTo>
                  <a:pt x="1621868" y="4194135"/>
                  <a:pt x="1456927" y="4148154"/>
                  <a:pt x="1303374" y="4154984"/>
                </a:cubicBezTo>
                <a:cubicBezTo>
                  <a:pt x="1149821" y="4161814"/>
                  <a:pt x="926988" y="4133082"/>
                  <a:pt x="751097" y="4154984"/>
                </a:cubicBezTo>
                <a:cubicBezTo>
                  <a:pt x="575206" y="4176886"/>
                  <a:pt x="172267" y="4123444"/>
                  <a:pt x="0" y="4154984"/>
                </a:cubicBezTo>
                <a:cubicBezTo>
                  <a:pt x="-30644" y="3930049"/>
                  <a:pt x="41605" y="3847179"/>
                  <a:pt x="0" y="3686064"/>
                </a:cubicBezTo>
                <a:cubicBezTo>
                  <a:pt x="-41605" y="3524949"/>
                  <a:pt x="55956" y="3324000"/>
                  <a:pt x="0" y="3050945"/>
                </a:cubicBezTo>
                <a:cubicBezTo>
                  <a:pt x="-55956" y="2777890"/>
                  <a:pt x="59505" y="2689554"/>
                  <a:pt x="0" y="2540476"/>
                </a:cubicBezTo>
                <a:cubicBezTo>
                  <a:pt x="-59505" y="2391398"/>
                  <a:pt x="25114" y="2077100"/>
                  <a:pt x="0" y="1863807"/>
                </a:cubicBezTo>
                <a:cubicBezTo>
                  <a:pt x="-25114" y="1650514"/>
                  <a:pt x="9892" y="1516650"/>
                  <a:pt x="0" y="1311788"/>
                </a:cubicBezTo>
                <a:cubicBezTo>
                  <a:pt x="-9892" y="1106926"/>
                  <a:pt x="49610" y="1060648"/>
                  <a:pt x="0" y="842868"/>
                </a:cubicBezTo>
                <a:cubicBezTo>
                  <a:pt x="-49610" y="625088"/>
                  <a:pt x="41717" y="350082"/>
                  <a:pt x="0" y="0"/>
                </a:cubicBezTo>
                <a:close/>
              </a:path>
            </a:pathLst>
          </a:custGeom>
          <a:solidFill>
            <a:schemeClr val="bg2">
              <a:lumMod val="90000"/>
            </a:schemeClr>
          </a:solidFill>
          <a:ln w="25400">
            <a:solidFill>
              <a:schemeClr val="bg2">
                <a:lumMod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nchor="ctr" anchorCtr="0">
            <a:spAutoFit/>
          </a:bodyPr>
          <a:lstStyle/>
          <a:p>
            <a:r>
              <a:rPr lang="en-GB" altLang="en-US" sz="2400" dirty="0"/>
              <a:t>The eight men accused of the plot to blow up transatlantic aircraft in a suicide attack.</a:t>
            </a:r>
          </a:p>
          <a:p>
            <a:endParaRPr lang="en-GB" altLang="en-US" sz="2400" b="1" dirty="0"/>
          </a:p>
          <a:p>
            <a:pPr algn="ctr"/>
            <a:r>
              <a:rPr lang="en-GB" altLang="en-US" sz="2400" b="1" dirty="0"/>
              <a:t>(top row, from the left) </a:t>
            </a:r>
            <a:r>
              <a:rPr lang="en-GB" altLang="en-US" sz="2400" b="1" dirty="0" err="1"/>
              <a:t>Waheed</a:t>
            </a:r>
            <a:r>
              <a:rPr lang="en-GB" altLang="en-US" sz="2400" b="1" dirty="0"/>
              <a:t> Zaman, Ibrahim Savant, Arafat </a:t>
            </a:r>
            <a:r>
              <a:rPr lang="en-GB" altLang="en-US" sz="2400" b="1" dirty="0" err="1"/>
              <a:t>Waheed</a:t>
            </a:r>
            <a:r>
              <a:rPr lang="en-GB" altLang="en-US" sz="2400" b="1" dirty="0"/>
              <a:t> Khan and Umar Islam </a:t>
            </a:r>
            <a:br>
              <a:rPr lang="en-GB" altLang="en-US" sz="2400" b="1" dirty="0"/>
            </a:br>
            <a:endParaRPr lang="en-GB" altLang="en-US" sz="2400" b="1" dirty="0"/>
          </a:p>
          <a:p>
            <a:pPr algn="ctr"/>
            <a:r>
              <a:rPr lang="en-GB" altLang="en-US" sz="2400" b="1" dirty="0"/>
              <a:t>(bottom row, from the left) Tanvir Hussain, Donald Stewart-Whyte, Abdulla Ahmed Ali and Assad Sarwar</a:t>
            </a:r>
            <a:endParaRPr lang="en-GB" sz="2400" dirty="0"/>
          </a:p>
        </p:txBody>
      </p:sp>
    </p:spTree>
    <p:extLst>
      <p:ext uri="{BB962C8B-B14F-4D97-AF65-F5344CB8AC3E}">
        <p14:creationId xmlns:p14="http://schemas.microsoft.com/office/powerpoint/2010/main" val="1151906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Content Placeholder 2">
            <a:extLst>
              <a:ext uri="{FF2B5EF4-FFF2-40B4-BE49-F238E27FC236}">
                <a16:creationId xmlns:a16="http://schemas.microsoft.com/office/drawing/2014/main" id="{4DB70315-59C9-4E58-9EA1-1EB4CE45775F}"/>
              </a:ext>
            </a:extLst>
          </p:cNvPr>
          <p:cNvSpPr>
            <a:spLocks noGrp="1"/>
          </p:cNvSpPr>
          <p:nvPr>
            <p:ph idx="1"/>
          </p:nvPr>
        </p:nvSpPr>
        <p:spPr>
          <a:xfrm>
            <a:off x="388178" y="1281669"/>
            <a:ext cx="5472000" cy="4525963"/>
          </a:xfrm>
          <a:custGeom>
            <a:avLst/>
            <a:gdLst>
              <a:gd name="connsiteX0" fmla="*/ 0 w 5472000"/>
              <a:gd name="connsiteY0" fmla="*/ 0 h 4525963"/>
              <a:gd name="connsiteX1" fmla="*/ 383040 w 5472000"/>
              <a:gd name="connsiteY1" fmla="*/ 0 h 4525963"/>
              <a:gd name="connsiteX2" fmla="*/ 984960 w 5472000"/>
              <a:gd name="connsiteY2" fmla="*/ 0 h 4525963"/>
              <a:gd name="connsiteX3" fmla="*/ 1532160 w 5472000"/>
              <a:gd name="connsiteY3" fmla="*/ 0 h 4525963"/>
              <a:gd name="connsiteX4" fmla="*/ 1969920 w 5472000"/>
              <a:gd name="connsiteY4" fmla="*/ 0 h 4525963"/>
              <a:gd name="connsiteX5" fmla="*/ 2462400 w 5472000"/>
              <a:gd name="connsiteY5" fmla="*/ 0 h 4525963"/>
              <a:gd name="connsiteX6" fmla="*/ 3119040 w 5472000"/>
              <a:gd name="connsiteY6" fmla="*/ 0 h 4525963"/>
              <a:gd name="connsiteX7" fmla="*/ 3775680 w 5472000"/>
              <a:gd name="connsiteY7" fmla="*/ 0 h 4525963"/>
              <a:gd name="connsiteX8" fmla="*/ 4377600 w 5472000"/>
              <a:gd name="connsiteY8" fmla="*/ 0 h 4525963"/>
              <a:gd name="connsiteX9" fmla="*/ 4815360 w 5472000"/>
              <a:gd name="connsiteY9" fmla="*/ 0 h 4525963"/>
              <a:gd name="connsiteX10" fmla="*/ 5472000 w 5472000"/>
              <a:gd name="connsiteY10" fmla="*/ 0 h 4525963"/>
              <a:gd name="connsiteX11" fmla="*/ 5472000 w 5472000"/>
              <a:gd name="connsiteY11" fmla="*/ 520486 h 4525963"/>
              <a:gd name="connsiteX12" fmla="*/ 5472000 w 5472000"/>
              <a:gd name="connsiteY12" fmla="*/ 950452 h 4525963"/>
              <a:gd name="connsiteX13" fmla="*/ 5472000 w 5472000"/>
              <a:gd name="connsiteY13" fmla="*/ 1606717 h 4525963"/>
              <a:gd name="connsiteX14" fmla="*/ 5472000 w 5472000"/>
              <a:gd name="connsiteY14" fmla="*/ 2127203 h 4525963"/>
              <a:gd name="connsiteX15" fmla="*/ 5472000 w 5472000"/>
              <a:gd name="connsiteY15" fmla="*/ 2647688 h 4525963"/>
              <a:gd name="connsiteX16" fmla="*/ 5472000 w 5472000"/>
              <a:gd name="connsiteY16" fmla="*/ 3303953 h 4525963"/>
              <a:gd name="connsiteX17" fmla="*/ 5472000 w 5472000"/>
              <a:gd name="connsiteY17" fmla="*/ 3869698 h 4525963"/>
              <a:gd name="connsiteX18" fmla="*/ 5472000 w 5472000"/>
              <a:gd name="connsiteY18" fmla="*/ 4525963 h 4525963"/>
              <a:gd name="connsiteX19" fmla="*/ 4924800 w 5472000"/>
              <a:gd name="connsiteY19" fmla="*/ 4525963 h 4525963"/>
              <a:gd name="connsiteX20" fmla="*/ 4541760 w 5472000"/>
              <a:gd name="connsiteY20" fmla="*/ 4525963 h 4525963"/>
              <a:gd name="connsiteX21" fmla="*/ 4049280 w 5472000"/>
              <a:gd name="connsiteY21" fmla="*/ 4525963 h 4525963"/>
              <a:gd name="connsiteX22" fmla="*/ 3611520 w 5472000"/>
              <a:gd name="connsiteY22" fmla="*/ 4525963 h 4525963"/>
              <a:gd name="connsiteX23" fmla="*/ 3064320 w 5472000"/>
              <a:gd name="connsiteY23" fmla="*/ 4525963 h 4525963"/>
              <a:gd name="connsiteX24" fmla="*/ 2681280 w 5472000"/>
              <a:gd name="connsiteY24" fmla="*/ 4525963 h 4525963"/>
              <a:gd name="connsiteX25" fmla="*/ 2024640 w 5472000"/>
              <a:gd name="connsiteY25" fmla="*/ 4525963 h 4525963"/>
              <a:gd name="connsiteX26" fmla="*/ 1477440 w 5472000"/>
              <a:gd name="connsiteY26" fmla="*/ 4525963 h 4525963"/>
              <a:gd name="connsiteX27" fmla="*/ 1094400 w 5472000"/>
              <a:gd name="connsiteY27" fmla="*/ 4525963 h 4525963"/>
              <a:gd name="connsiteX28" fmla="*/ 656640 w 5472000"/>
              <a:gd name="connsiteY28" fmla="*/ 4525963 h 4525963"/>
              <a:gd name="connsiteX29" fmla="*/ 0 w 5472000"/>
              <a:gd name="connsiteY29" fmla="*/ 4525963 h 4525963"/>
              <a:gd name="connsiteX30" fmla="*/ 0 w 5472000"/>
              <a:gd name="connsiteY30" fmla="*/ 3869698 h 4525963"/>
              <a:gd name="connsiteX31" fmla="*/ 0 w 5472000"/>
              <a:gd name="connsiteY31" fmla="*/ 3258693 h 4525963"/>
              <a:gd name="connsiteX32" fmla="*/ 0 w 5472000"/>
              <a:gd name="connsiteY32" fmla="*/ 2828727 h 4525963"/>
              <a:gd name="connsiteX33" fmla="*/ 0 w 5472000"/>
              <a:gd name="connsiteY33" fmla="*/ 2172462 h 4525963"/>
              <a:gd name="connsiteX34" fmla="*/ 0 w 5472000"/>
              <a:gd name="connsiteY34" fmla="*/ 1742496 h 4525963"/>
              <a:gd name="connsiteX35" fmla="*/ 0 w 5472000"/>
              <a:gd name="connsiteY35" fmla="*/ 1176750 h 4525963"/>
              <a:gd name="connsiteX36" fmla="*/ 0 w 5472000"/>
              <a:gd name="connsiteY36" fmla="*/ 701524 h 4525963"/>
              <a:gd name="connsiteX37" fmla="*/ 0 w 5472000"/>
              <a:gd name="connsiteY37" fmla="*/ 0 h 452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472000" h="4525963" fill="none" extrusionOk="0">
                <a:moveTo>
                  <a:pt x="0" y="0"/>
                </a:moveTo>
                <a:cubicBezTo>
                  <a:pt x="183989" y="-9905"/>
                  <a:pt x="253599" y="3583"/>
                  <a:pt x="383040" y="0"/>
                </a:cubicBezTo>
                <a:cubicBezTo>
                  <a:pt x="512481" y="-3583"/>
                  <a:pt x="698953" y="69379"/>
                  <a:pt x="984960" y="0"/>
                </a:cubicBezTo>
                <a:cubicBezTo>
                  <a:pt x="1270967" y="-69379"/>
                  <a:pt x="1328420" y="20348"/>
                  <a:pt x="1532160" y="0"/>
                </a:cubicBezTo>
                <a:cubicBezTo>
                  <a:pt x="1735900" y="-20348"/>
                  <a:pt x="1751282" y="1374"/>
                  <a:pt x="1969920" y="0"/>
                </a:cubicBezTo>
                <a:cubicBezTo>
                  <a:pt x="2188558" y="-1374"/>
                  <a:pt x="2259684" y="33222"/>
                  <a:pt x="2462400" y="0"/>
                </a:cubicBezTo>
                <a:cubicBezTo>
                  <a:pt x="2665116" y="-33222"/>
                  <a:pt x="2847089" y="24268"/>
                  <a:pt x="3119040" y="0"/>
                </a:cubicBezTo>
                <a:cubicBezTo>
                  <a:pt x="3390991" y="-24268"/>
                  <a:pt x="3542350" y="2640"/>
                  <a:pt x="3775680" y="0"/>
                </a:cubicBezTo>
                <a:cubicBezTo>
                  <a:pt x="4009010" y="-2640"/>
                  <a:pt x="4111549" y="37827"/>
                  <a:pt x="4377600" y="0"/>
                </a:cubicBezTo>
                <a:cubicBezTo>
                  <a:pt x="4643651" y="-37827"/>
                  <a:pt x="4675817" y="37070"/>
                  <a:pt x="4815360" y="0"/>
                </a:cubicBezTo>
                <a:cubicBezTo>
                  <a:pt x="4954903" y="-37070"/>
                  <a:pt x="5170294" y="27902"/>
                  <a:pt x="5472000" y="0"/>
                </a:cubicBezTo>
                <a:cubicBezTo>
                  <a:pt x="5472414" y="147945"/>
                  <a:pt x="5446092" y="384822"/>
                  <a:pt x="5472000" y="520486"/>
                </a:cubicBezTo>
                <a:cubicBezTo>
                  <a:pt x="5497908" y="656150"/>
                  <a:pt x="5446310" y="738878"/>
                  <a:pt x="5472000" y="950452"/>
                </a:cubicBezTo>
                <a:cubicBezTo>
                  <a:pt x="5497690" y="1162026"/>
                  <a:pt x="5446930" y="1316524"/>
                  <a:pt x="5472000" y="1606717"/>
                </a:cubicBezTo>
                <a:cubicBezTo>
                  <a:pt x="5497070" y="1896911"/>
                  <a:pt x="5418253" y="1963737"/>
                  <a:pt x="5472000" y="2127203"/>
                </a:cubicBezTo>
                <a:cubicBezTo>
                  <a:pt x="5525747" y="2290669"/>
                  <a:pt x="5457884" y="2419100"/>
                  <a:pt x="5472000" y="2647688"/>
                </a:cubicBezTo>
                <a:cubicBezTo>
                  <a:pt x="5486116" y="2876277"/>
                  <a:pt x="5459677" y="3149788"/>
                  <a:pt x="5472000" y="3303953"/>
                </a:cubicBezTo>
                <a:cubicBezTo>
                  <a:pt x="5484323" y="3458118"/>
                  <a:pt x="5420282" y="3693121"/>
                  <a:pt x="5472000" y="3869698"/>
                </a:cubicBezTo>
                <a:cubicBezTo>
                  <a:pt x="5523718" y="4046276"/>
                  <a:pt x="5434254" y="4200470"/>
                  <a:pt x="5472000" y="4525963"/>
                </a:cubicBezTo>
                <a:cubicBezTo>
                  <a:pt x="5291645" y="4574360"/>
                  <a:pt x="5087611" y="4500610"/>
                  <a:pt x="4924800" y="4525963"/>
                </a:cubicBezTo>
                <a:cubicBezTo>
                  <a:pt x="4761989" y="4551316"/>
                  <a:pt x="4720038" y="4519211"/>
                  <a:pt x="4541760" y="4525963"/>
                </a:cubicBezTo>
                <a:cubicBezTo>
                  <a:pt x="4363482" y="4532715"/>
                  <a:pt x="4274875" y="4517944"/>
                  <a:pt x="4049280" y="4525963"/>
                </a:cubicBezTo>
                <a:cubicBezTo>
                  <a:pt x="3823685" y="4533982"/>
                  <a:pt x="3733910" y="4517420"/>
                  <a:pt x="3611520" y="4525963"/>
                </a:cubicBezTo>
                <a:cubicBezTo>
                  <a:pt x="3489130" y="4534506"/>
                  <a:pt x="3207099" y="4505518"/>
                  <a:pt x="3064320" y="4525963"/>
                </a:cubicBezTo>
                <a:cubicBezTo>
                  <a:pt x="2921541" y="4546408"/>
                  <a:pt x="2782512" y="4509658"/>
                  <a:pt x="2681280" y="4525963"/>
                </a:cubicBezTo>
                <a:cubicBezTo>
                  <a:pt x="2580048" y="4542268"/>
                  <a:pt x="2304260" y="4491322"/>
                  <a:pt x="2024640" y="4525963"/>
                </a:cubicBezTo>
                <a:cubicBezTo>
                  <a:pt x="1745020" y="4560604"/>
                  <a:pt x="1661809" y="4523237"/>
                  <a:pt x="1477440" y="4525963"/>
                </a:cubicBezTo>
                <a:cubicBezTo>
                  <a:pt x="1293071" y="4528689"/>
                  <a:pt x="1185088" y="4514879"/>
                  <a:pt x="1094400" y="4525963"/>
                </a:cubicBezTo>
                <a:cubicBezTo>
                  <a:pt x="1003712" y="4537047"/>
                  <a:pt x="763733" y="4495725"/>
                  <a:pt x="656640" y="4525963"/>
                </a:cubicBezTo>
                <a:cubicBezTo>
                  <a:pt x="549547" y="4556201"/>
                  <a:pt x="297337" y="4502794"/>
                  <a:pt x="0" y="4525963"/>
                </a:cubicBezTo>
                <a:cubicBezTo>
                  <a:pt x="-72766" y="4254766"/>
                  <a:pt x="18667" y="4155075"/>
                  <a:pt x="0" y="3869698"/>
                </a:cubicBezTo>
                <a:cubicBezTo>
                  <a:pt x="-18667" y="3584322"/>
                  <a:pt x="4623" y="3496767"/>
                  <a:pt x="0" y="3258693"/>
                </a:cubicBezTo>
                <a:cubicBezTo>
                  <a:pt x="-4623" y="3020620"/>
                  <a:pt x="37031" y="2917995"/>
                  <a:pt x="0" y="2828727"/>
                </a:cubicBezTo>
                <a:cubicBezTo>
                  <a:pt x="-37031" y="2739459"/>
                  <a:pt x="15122" y="2317258"/>
                  <a:pt x="0" y="2172462"/>
                </a:cubicBezTo>
                <a:cubicBezTo>
                  <a:pt x="-15122" y="2027666"/>
                  <a:pt x="46343" y="1948029"/>
                  <a:pt x="0" y="1742496"/>
                </a:cubicBezTo>
                <a:cubicBezTo>
                  <a:pt x="-46343" y="1536963"/>
                  <a:pt x="44141" y="1338485"/>
                  <a:pt x="0" y="1176750"/>
                </a:cubicBezTo>
                <a:cubicBezTo>
                  <a:pt x="-44141" y="1015015"/>
                  <a:pt x="18870" y="846591"/>
                  <a:pt x="0" y="701524"/>
                </a:cubicBezTo>
                <a:cubicBezTo>
                  <a:pt x="-18870" y="556457"/>
                  <a:pt x="61259" y="271794"/>
                  <a:pt x="0" y="0"/>
                </a:cubicBezTo>
                <a:close/>
              </a:path>
              <a:path w="5472000" h="4525963" stroke="0" extrusionOk="0">
                <a:moveTo>
                  <a:pt x="0" y="0"/>
                </a:moveTo>
                <a:cubicBezTo>
                  <a:pt x="172710" y="-7339"/>
                  <a:pt x="330924" y="18633"/>
                  <a:pt x="437760" y="0"/>
                </a:cubicBezTo>
                <a:cubicBezTo>
                  <a:pt x="544596" y="-18633"/>
                  <a:pt x="769328" y="23368"/>
                  <a:pt x="1094400" y="0"/>
                </a:cubicBezTo>
                <a:cubicBezTo>
                  <a:pt x="1419472" y="-23368"/>
                  <a:pt x="1591898" y="67769"/>
                  <a:pt x="1751040" y="0"/>
                </a:cubicBezTo>
                <a:cubicBezTo>
                  <a:pt x="1910182" y="-67769"/>
                  <a:pt x="2116552" y="41741"/>
                  <a:pt x="2298240" y="0"/>
                </a:cubicBezTo>
                <a:cubicBezTo>
                  <a:pt x="2479928" y="-41741"/>
                  <a:pt x="2633124" y="1425"/>
                  <a:pt x="2900160" y="0"/>
                </a:cubicBezTo>
                <a:cubicBezTo>
                  <a:pt x="3167196" y="-1425"/>
                  <a:pt x="3248964" y="30244"/>
                  <a:pt x="3337920" y="0"/>
                </a:cubicBezTo>
                <a:cubicBezTo>
                  <a:pt x="3426876" y="-30244"/>
                  <a:pt x="3728734" y="54148"/>
                  <a:pt x="3885120" y="0"/>
                </a:cubicBezTo>
                <a:cubicBezTo>
                  <a:pt x="4041506" y="-54148"/>
                  <a:pt x="4089456" y="32536"/>
                  <a:pt x="4268160" y="0"/>
                </a:cubicBezTo>
                <a:cubicBezTo>
                  <a:pt x="4446864" y="-32536"/>
                  <a:pt x="4556691" y="24727"/>
                  <a:pt x="4705920" y="0"/>
                </a:cubicBezTo>
                <a:cubicBezTo>
                  <a:pt x="4855149" y="-24727"/>
                  <a:pt x="5210122" y="75357"/>
                  <a:pt x="5472000" y="0"/>
                </a:cubicBezTo>
                <a:cubicBezTo>
                  <a:pt x="5502686" y="319866"/>
                  <a:pt x="5419579" y="412015"/>
                  <a:pt x="5472000" y="656265"/>
                </a:cubicBezTo>
                <a:cubicBezTo>
                  <a:pt x="5524421" y="900515"/>
                  <a:pt x="5394263" y="1098489"/>
                  <a:pt x="5472000" y="1312529"/>
                </a:cubicBezTo>
                <a:cubicBezTo>
                  <a:pt x="5549737" y="1526569"/>
                  <a:pt x="5434529" y="1679135"/>
                  <a:pt x="5472000" y="1787755"/>
                </a:cubicBezTo>
                <a:cubicBezTo>
                  <a:pt x="5509471" y="1896375"/>
                  <a:pt x="5459881" y="2099564"/>
                  <a:pt x="5472000" y="2262981"/>
                </a:cubicBezTo>
                <a:cubicBezTo>
                  <a:pt x="5484119" y="2426398"/>
                  <a:pt x="5407962" y="2583675"/>
                  <a:pt x="5472000" y="2873987"/>
                </a:cubicBezTo>
                <a:cubicBezTo>
                  <a:pt x="5536038" y="3164299"/>
                  <a:pt x="5432418" y="3207631"/>
                  <a:pt x="5472000" y="3349213"/>
                </a:cubicBezTo>
                <a:cubicBezTo>
                  <a:pt x="5511582" y="3490795"/>
                  <a:pt x="5456237" y="3775964"/>
                  <a:pt x="5472000" y="3960218"/>
                </a:cubicBezTo>
                <a:cubicBezTo>
                  <a:pt x="5487763" y="4144473"/>
                  <a:pt x="5438552" y="4304390"/>
                  <a:pt x="5472000" y="4525963"/>
                </a:cubicBezTo>
                <a:cubicBezTo>
                  <a:pt x="5298451" y="4577254"/>
                  <a:pt x="5202885" y="4515955"/>
                  <a:pt x="5034240" y="4525963"/>
                </a:cubicBezTo>
                <a:cubicBezTo>
                  <a:pt x="4865595" y="4535971"/>
                  <a:pt x="4544657" y="4493880"/>
                  <a:pt x="4377600" y="4525963"/>
                </a:cubicBezTo>
                <a:cubicBezTo>
                  <a:pt x="4210543" y="4558046"/>
                  <a:pt x="4060132" y="4515599"/>
                  <a:pt x="3775680" y="4525963"/>
                </a:cubicBezTo>
                <a:cubicBezTo>
                  <a:pt x="3491228" y="4536327"/>
                  <a:pt x="3376620" y="4458346"/>
                  <a:pt x="3173760" y="4525963"/>
                </a:cubicBezTo>
                <a:cubicBezTo>
                  <a:pt x="2970900" y="4593580"/>
                  <a:pt x="2900355" y="4510466"/>
                  <a:pt x="2681280" y="4525963"/>
                </a:cubicBezTo>
                <a:cubicBezTo>
                  <a:pt x="2462205" y="4541460"/>
                  <a:pt x="2393787" y="4514158"/>
                  <a:pt x="2243520" y="4525963"/>
                </a:cubicBezTo>
                <a:cubicBezTo>
                  <a:pt x="2093253" y="4537768"/>
                  <a:pt x="1995392" y="4491812"/>
                  <a:pt x="1805760" y="4525963"/>
                </a:cubicBezTo>
                <a:cubicBezTo>
                  <a:pt x="1616128" y="4560114"/>
                  <a:pt x="1471672" y="4495449"/>
                  <a:pt x="1149120" y="4525963"/>
                </a:cubicBezTo>
                <a:cubicBezTo>
                  <a:pt x="826568" y="4556477"/>
                  <a:pt x="829044" y="4509540"/>
                  <a:pt x="547200" y="4525963"/>
                </a:cubicBezTo>
                <a:cubicBezTo>
                  <a:pt x="265356" y="4542386"/>
                  <a:pt x="226617" y="4465256"/>
                  <a:pt x="0" y="4525963"/>
                </a:cubicBezTo>
                <a:cubicBezTo>
                  <a:pt x="-6822" y="4314717"/>
                  <a:pt x="18570" y="4191592"/>
                  <a:pt x="0" y="3914958"/>
                </a:cubicBezTo>
                <a:cubicBezTo>
                  <a:pt x="-18570" y="3638324"/>
                  <a:pt x="4454" y="3628434"/>
                  <a:pt x="0" y="3484992"/>
                </a:cubicBezTo>
                <a:cubicBezTo>
                  <a:pt x="-4454" y="3341550"/>
                  <a:pt x="27308" y="3212856"/>
                  <a:pt x="0" y="2964506"/>
                </a:cubicBezTo>
                <a:cubicBezTo>
                  <a:pt x="-27308" y="2716156"/>
                  <a:pt x="15683" y="2727141"/>
                  <a:pt x="0" y="2534539"/>
                </a:cubicBezTo>
                <a:cubicBezTo>
                  <a:pt x="-15683" y="2341937"/>
                  <a:pt x="12960" y="2177149"/>
                  <a:pt x="0" y="1923534"/>
                </a:cubicBezTo>
                <a:cubicBezTo>
                  <a:pt x="-12960" y="1669920"/>
                  <a:pt x="40840" y="1528437"/>
                  <a:pt x="0" y="1312529"/>
                </a:cubicBezTo>
                <a:cubicBezTo>
                  <a:pt x="-40840" y="1096621"/>
                  <a:pt x="2571" y="858747"/>
                  <a:pt x="0" y="701524"/>
                </a:cubicBezTo>
                <a:cubicBezTo>
                  <a:pt x="-2571" y="544301"/>
                  <a:pt x="19185" y="321630"/>
                  <a:pt x="0" y="0"/>
                </a:cubicBezTo>
                <a:close/>
              </a:path>
            </a:pathLst>
          </a:custGeom>
          <a:solidFill>
            <a:schemeClr val="tx2">
              <a:lumMod val="20000"/>
              <a:lumOff val="80000"/>
            </a:schemeClr>
          </a:solidFill>
          <a:ln w="25400">
            <a:solidFill>
              <a:schemeClr val="tx2">
                <a:lumMod val="60000"/>
                <a:lumOff val="40000"/>
              </a:schemeClr>
            </a:solidFill>
            <a:extLst>
              <a:ext uri="{C807C97D-BFC1-408E-A445-0C87EB9F89A2}">
                <ask:lineSketchStyleProps xmlns:ask="http://schemas.microsoft.com/office/drawing/2018/sketchyshapes" sd="189555771">
                  <ask:type>
                    <ask:lineSketchScribble/>
                  </ask:type>
                </ask:lineSketchStyleProps>
              </a:ext>
            </a:extLst>
          </a:ln>
        </p:spPr>
        <p:txBody>
          <a:bodyPr anchor="ctr" anchorCtr="1">
            <a:normAutofit/>
          </a:bodyPr>
          <a:lstStyle/>
          <a:p>
            <a:pPr>
              <a:defRPr/>
            </a:pPr>
            <a:r>
              <a:rPr lang="en-GB" sz="2400" dirty="0"/>
              <a:t>Khalid Ali planning to mount an attack in Whitehall, London in April 2017</a:t>
            </a:r>
          </a:p>
          <a:p>
            <a:pPr>
              <a:defRPr/>
            </a:pPr>
            <a:r>
              <a:rPr lang="en-GB" sz="2400" dirty="0"/>
              <a:t>Somali/Ethiopian decent, living in London since 1992</a:t>
            </a:r>
          </a:p>
          <a:p>
            <a:pPr>
              <a:defRPr/>
            </a:pPr>
            <a:r>
              <a:rPr lang="en-GB" sz="2400" dirty="0"/>
              <a:t>Travelled with aid convoys to Al Qaeda training camps, had made and detonated bombs in Afghanistan </a:t>
            </a:r>
          </a:p>
          <a:p>
            <a:pPr>
              <a:defRPr/>
            </a:pPr>
            <a:r>
              <a:rPr lang="en-GB" sz="2400" dirty="0"/>
              <a:t>Performed hostile reconnaissance in central London – Downing Street, New Scotland Yard and the MI6 building at Vauxhall Cross.</a:t>
            </a:r>
            <a:endParaRPr lang="en-GB" sz="2000" dirty="0"/>
          </a:p>
        </p:txBody>
      </p:sp>
      <p:sp>
        <p:nvSpPr>
          <p:cNvPr id="13" name="TextBox 12">
            <a:extLst>
              <a:ext uri="{FF2B5EF4-FFF2-40B4-BE49-F238E27FC236}">
                <a16:creationId xmlns:a16="http://schemas.microsoft.com/office/drawing/2014/main" id="{8FF77812-6CD5-476D-9687-7B8A7C63116E}"/>
              </a:ext>
            </a:extLst>
          </p:cNvPr>
          <p:cNvSpPr txBox="1"/>
          <p:nvPr/>
        </p:nvSpPr>
        <p:spPr>
          <a:xfrm>
            <a:off x="2073289" y="39597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Operation AGGRACE </a:t>
            </a:r>
          </a:p>
        </p:txBody>
      </p:sp>
      <p:sp>
        <p:nvSpPr>
          <p:cNvPr id="14" name="Content Placeholder 2">
            <a:extLst>
              <a:ext uri="{FF2B5EF4-FFF2-40B4-BE49-F238E27FC236}">
                <a16:creationId xmlns:a16="http://schemas.microsoft.com/office/drawing/2014/main" id="{0A251CF2-6F89-480A-B8B0-32814DC5EFFC}"/>
              </a:ext>
            </a:extLst>
          </p:cNvPr>
          <p:cNvSpPr txBox="1">
            <a:spLocks/>
          </p:cNvSpPr>
          <p:nvPr/>
        </p:nvSpPr>
        <p:spPr>
          <a:xfrm>
            <a:off x="6331823" y="1281669"/>
            <a:ext cx="5472000" cy="4525963"/>
          </a:xfrm>
          <a:custGeom>
            <a:avLst/>
            <a:gdLst>
              <a:gd name="connsiteX0" fmla="*/ 0 w 5472000"/>
              <a:gd name="connsiteY0" fmla="*/ 0 h 4525963"/>
              <a:gd name="connsiteX1" fmla="*/ 437760 w 5472000"/>
              <a:gd name="connsiteY1" fmla="*/ 0 h 4525963"/>
              <a:gd name="connsiteX2" fmla="*/ 984960 w 5472000"/>
              <a:gd name="connsiteY2" fmla="*/ 0 h 4525963"/>
              <a:gd name="connsiteX3" fmla="*/ 1586880 w 5472000"/>
              <a:gd name="connsiteY3" fmla="*/ 0 h 4525963"/>
              <a:gd name="connsiteX4" fmla="*/ 1969920 w 5472000"/>
              <a:gd name="connsiteY4" fmla="*/ 0 h 4525963"/>
              <a:gd name="connsiteX5" fmla="*/ 2352960 w 5472000"/>
              <a:gd name="connsiteY5" fmla="*/ 0 h 4525963"/>
              <a:gd name="connsiteX6" fmla="*/ 3009600 w 5472000"/>
              <a:gd name="connsiteY6" fmla="*/ 0 h 4525963"/>
              <a:gd name="connsiteX7" fmla="*/ 3556800 w 5472000"/>
              <a:gd name="connsiteY7" fmla="*/ 0 h 4525963"/>
              <a:gd name="connsiteX8" fmla="*/ 3939840 w 5472000"/>
              <a:gd name="connsiteY8" fmla="*/ 0 h 4525963"/>
              <a:gd name="connsiteX9" fmla="*/ 4487040 w 5472000"/>
              <a:gd name="connsiteY9" fmla="*/ 0 h 4525963"/>
              <a:gd name="connsiteX10" fmla="*/ 5472000 w 5472000"/>
              <a:gd name="connsiteY10" fmla="*/ 0 h 4525963"/>
              <a:gd name="connsiteX11" fmla="*/ 5472000 w 5472000"/>
              <a:gd name="connsiteY11" fmla="*/ 520486 h 4525963"/>
              <a:gd name="connsiteX12" fmla="*/ 5472000 w 5472000"/>
              <a:gd name="connsiteY12" fmla="*/ 1086231 h 4525963"/>
              <a:gd name="connsiteX13" fmla="*/ 5472000 w 5472000"/>
              <a:gd name="connsiteY13" fmla="*/ 1516198 h 4525963"/>
              <a:gd name="connsiteX14" fmla="*/ 5472000 w 5472000"/>
              <a:gd name="connsiteY14" fmla="*/ 2172462 h 4525963"/>
              <a:gd name="connsiteX15" fmla="*/ 5472000 w 5472000"/>
              <a:gd name="connsiteY15" fmla="*/ 2738208 h 4525963"/>
              <a:gd name="connsiteX16" fmla="*/ 5472000 w 5472000"/>
              <a:gd name="connsiteY16" fmla="*/ 3394472 h 4525963"/>
              <a:gd name="connsiteX17" fmla="*/ 5472000 w 5472000"/>
              <a:gd name="connsiteY17" fmla="*/ 3914958 h 4525963"/>
              <a:gd name="connsiteX18" fmla="*/ 5472000 w 5472000"/>
              <a:gd name="connsiteY18" fmla="*/ 4525963 h 4525963"/>
              <a:gd name="connsiteX19" fmla="*/ 4924800 w 5472000"/>
              <a:gd name="connsiteY19" fmla="*/ 4525963 h 4525963"/>
              <a:gd name="connsiteX20" fmla="*/ 4377600 w 5472000"/>
              <a:gd name="connsiteY20" fmla="*/ 4525963 h 4525963"/>
              <a:gd name="connsiteX21" fmla="*/ 3994560 w 5472000"/>
              <a:gd name="connsiteY21" fmla="*/ 4525963 h 4525963"/>
              <a:gd name="connsiteX22" fmla="*/ 3447360 w 5472000"/>
              <a:gd name="connsiteY22" fmla="*/ 4525963 h 4525963"/>
              <a:gd name="connsiteX23" fmla="*/ 2954880 w 5472000"/>
              <a:gd name="connsiteY23" fmla="*/ 4525963 h 4525963"/>
              <a:gd name="connsiteX24" fmla="*/ 2462400 w 5472000"/>
              <a:gd name="connsiteY24" fmla="*/ 4525963 h 4525963"/>
              <a:gd name="connsiteX25" fmla="*/ 1969920 w 5472000"/>
              <a:gd name="connsiteY25" fmla="*/ 4525963 h 4525963"/>
              <a:gd name="connsiteX26" fmla="*/ 1477440 w 5472000"/>
              <a:gd name="connsiteY26" fmla="*/ 4525963 h 4525963"/>
              <a:gd name="connsiteX27" fmla="*/ 875520 w 5472000"/>
              <a:gd name="connsiteY27" fmla="*/ 4525963 h 4525963"/>
              <a:gd name="connsiteX28" fmla="*/ 0 w 5472000"/>
              <a:gd name="connsiteY28" fmla="*/ 4525963 h 4525963"/>
              <a:gd name="connsiteX29" fmla="*/ 0 w 5472000"/>
              <a:gd name="connsiteY29" fmla="*/ 4095997 h 4525963"/>
              <a:gd name="connsiteX30" fmla="*/ 0 w 5472000"/>
              <a:gd name="connsiteY30" fmla="*/ 3575511 h 4525963"/>
              <a:gd name="connsiteX31" fmla="*/ 0 w 5472000"/>
              <a:gd name="connsiteY31" fmla="*/ 2964506 h 4525963"/>
              <a:gd name="connsiteX32" fmla="*/ 0 w 5472000"/>
              <a:gd name="connsiteY32" fmla="*/ 2308241 h 4525963"/>
              <a:gd name="connsiteX33" fmla="*/ 0 w 5472000"/>
              <a:gd name="connsiteY33" fmla="*/ 1878275 h 4525963"/>
              <a:gd name="connsiteX34" fmla="*/ 0 w 5472000"/>
              <a:gd name="connsiteY34" fmla="*/ 1448308 h 4525963"/>
              <a:gd name="connsiteX35" fmla="*/ 0 w 5472000"/>
              <a:gd name="connsiteY35" fmla="*/ 792044 h 4525963"/>
              <a:gd name="connsiteX36" fmla="*/ 0 w 5472000"/>
              <a:gd name="connsiteY36" fmla="*/ 0 h 452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5472000" h="4525963" fill="none" extrusionOk="0">
                <a:moveTo>
                  <a:pt x="0" y="0"/>
                </a:moveTo>
                <a:cubicBezTo>
                  <a:pt x="152195" y="-1341"/>
                  <a:pt x="350031" y="686"/>
                  <a:pt x="437760" y="0"/>
                </a:cubicBezTo>
                <a:cubicBezTo>
                  <a:pt x="525489" y="-686"/>
                  <a:pt x="847522" y="65210"/>
                  <a:pt x="984960" y="0"/>
                </a:cubicBezTo>
                <a:cubicBezTo>
                  <a:pt x="1122398" y="-65210"/>
                  <a:pt x="1294699" y="46025"/>
                  <a:pt x="1586880" y="0"/>
                </a:cubicBezTo>
                <a:cubicBezTo>
                  <a:pt x="1879061" y="-46025"/>
                  <a:pt x="1866993" y="33623"/>
                  <a:pt x="1969920" y="0"/>
                </a:cubicBezTo>
                <a:cubicBezTo>
                  <a:pt x="2072847" y="-33623"/>
                  <a:pt x="2247342" y="23045"/>
                  <a:pt x="2352960" y="0"/>
                </a:cubicBezTo>
                <a:cubicBezTo>
                  <a:pt x="2458578" y="-23045"/>
                  <a:pt x="2863253" y="15819"/>
                  <a:pt x="3009600" y="0"/>
                </a:cubicBezTo>
                <a:cubicBezTo>
                  <a:pt x="3155947" y="-15819"/>
                  <a:pt x="3379162" y="24293"/>
                  <a:pt x="3556800" y="0"/>
                </a:cubicBezTo>
                <a:cubicBezTo>
                  <a:pt x="3734438" y="-24293"/>
                  <a:pt x="3802697" y="25323"/>
                  <a:pt x="3939840" y="0"/>
                </a:cubicBezTo>
                <a:cubicBezTo>
                  <a:pt x="4076983" y="-25323"/>
                  <a:pt x="4347193" y="12074"/>
                  <a:pt x="4487040" y="0"/>
                </a:cubicBezTo>
                <a:cubicBezTo>
                  <a:pt x="4626887" y="-12074"/>
                  <a:pt x="4984913" y="14657"/>
                  <a:pt x="5472000" y="0"/>
                </a:cubicBezTo>
                <a:cubicBezTo>
                  <a:pt x="5479567" y="195207"/>
                  <a:pt x="5422459" y="347215"/>
                  <a:pt x="5472000" y="520486"/>
                </a:cubicBezTo>
                <a:cubicBezTo>
                  <a:pt x="5521541" y="693757"/>
                  <a:pt x="5416862" y="864710"/>
                  <a:pt x="5472000" y="1086231"/>
                </a:cubicBezTo>
                <a:cubicBezTo>
                  <a:pt x="5527138" y="1307752"/>
                  <a:pt x="5461117" y="1396744"/>
                  <a:pt x="5472000" y="1516198"/>
                </a:cubicBezTo>
                <a:cubicBezTo>
                  <a:pt x="5482883" y="1635652"/>
                  <a:pt x="5451481" y="1975747"/>
                  <a:pt x="5472000" y="2172462"/>
                </a:cubicBezTo>
                <a:cubicBezTo>
                  <a:pt x="5492519" y="2369177"/>
                  <a:pt x="5448820" y="2519199"/>
                  <a:pt x="5472000" y="2738208"/>
                </a:cubicBezTo>
                <a:cubicBezTo>
                  <a:pt x="5495180" y="2957217"/>
                  <a:pt x="5402249" y="3089333"/>
                  <a:pt x="5472000" y="3394472"/>
                </a:cubicBezTo>
                <a:cubicBezTo>
                  <a:pt x="5541751" y="3699611"/>
                  <a:pt x="5455892" y="3671308"/>
                  <a:pt x="5472000" y="3914958"/>
                </a:cubicBezTo>
                <a:cubicBezTo>
                  <a:pt x="5488108" y="4158608"/>
                  <a:pt x="5422866" y="4377380"/>
                  <a:pt x="5472000" y="4525963"/>
                </a:cubicBezTo>
                <a:cubicBezTo>
                  <a:pt x="5302212" y="4531286"/>
                  <a:pt x="5135556" y="4462762"/>
                  <a:pt x="4924800" y="4525963"/>
                </a:cubicBezTo>
                <a:cubicBezTo>
                  <a:pt x="4714044" y="4589164"/>
                  <a:pt x="4591302" y="4516168"/>
                  <a:pt x="4377600" y="4525963"/>
                </a:cubicBezTo>
                <a:cubicBezTo>
                  <a:pt x="4163898" y="4535758"/>
                  <a:pt x="4087298" y="4495457"/>
                  <a:pt x="3994560" y="4525963"/>
                </a:cubicBezTo>
                <a:cubicBezTo>
                  <a:pt x="3901822" y="4556469"/>
                  <a:pt x="3572014" y="4502739"/>
                  <a:pt x="3447360" y="4525963"/>
                </a:cubicBezTo>
                <a:cubicBezTo>
                  <a:pt x="3322706" y="4549187"/>
                  <a:pt x="3127721" y="4517317"/>
                  <a:pt x="2954880" y="4525963"/>
                </a:cubicBezTo>
                <a:cubicBezTo>
                  <a:pt x="2782039" y="4534609"/>
                  <a:pt x="2581341" y="4468952"/>
                  <a:pt x="2462400" y="4525963"/>
                </a:cubicBezTo>
                <a:cubicBezTo>
                  <a:pt x="2343459" y="4582974"/>
                  <a:pt x="2092628" y="4519507"/>
                  <a:pt x="1969920" y="4525963"/>
                </a:cubicBezTo>
                <a:cubicBezTo>
                  <a:pt x="1847212" y="4532419"/>
                  <a:pt x="1598733" y="4507407"/>
                  <a:pt x="1477440" y="4525963"/>
                </a:cubicBezTo>
                <a:cubicBezTo>
                  <a:pt x="1356147" y="4544519"/>
                  <a:pt x="1087718" y="4468747"/>
                  <a:pt x="875520" y="4525963"/>
                </a:cubicBezTo>
                <a:cubicBezTo>
                  <a:pt x="663322" y="4583179"/>
                  <a:pt x="380658" y="4468687"/>
                  <a:pt x="0" y="4525963"/>
                </a:cubicBezTo>
                <a:cubicBezTo>
                  <a:pt x="-17600" y="4312009"/>
                  <a:pt x="45142" y="4200789"/>
                  <a:pt x="0" y="4095997"/>
                </a:cubicBezTo>
                <a:cubicBezTo>
                  <a:pt x="-45142" y="3991205"/>
                  <a:pt x="1016" y="3786271"/>
                  <a:pt x="0" y="3575511"/>
                </a:cubicBezTo>
                <a:cubicBezTo>
                  <a:pt x="-1016" y="3364751"/>
                  <a:pt x="62036" y="3187539"/>
                  <a:pt x="0" y="2964506"/>
                </a:cubicBezTo>
                <a:cubicBezTo>
                  <a:pt x="-62036" y="2741474"/>
                  <a:pt x="54970" y="2624367"/>
                  <a:pt x="0" y="2308241"/>
                </a:cubicBezTo>
                <a:cubicBezTo>
                  <a:pt x="-54970" y="1992115"/>
                  <a:pt x="32186" y="2062506"/>
                  <a:pt x="0" y="1878275"/>
                </a:cubicBezTo>
                <a:cubicBezTo>
                  <a:pt x="-32186" y="1694044"/>
                  <a:pt x="5935" y="1577020"/>
                  <a:pt x="0" y="1448308"/>
                </a:cubicBezTo>
                <a:cubicBezTo>
                  <a:pt x="-5935" y="1319596"/>
                  <a:pt x="21849" y="1083448"/>
                  <a:pt x="0" y="792044"/>
                </a:cubicBezTo>
                <a:cubicBezTo>
                  <a:pt x="-21849" y="500640"/>
                  <a:pt x="38451" y="221794"/>
                  <a:pt x="0" y="0"/>
                </a:cubicBezTo>
                <a:close/>
              </a:path>
              <a:path w="5472000" h="4525963" stroke="0" extrusionOk="0">
                <a:moveTo>
                  <a:pt x="0" y="0"/>
                </a:moveTo>
                <a:cubicBezTo>
                  <a:pt x="140616" y="-48253"/>
                  <a:pt x="341267" y="35209"/>
                  <a:pt x="492480" y="0"/>
                </a:cubicBezTo>
                <a:cubicBezTo>
                  <a:pt x="643693" y="-35209"/>
                  <a:pt x="760841" y="32499"/>
                  <a:pt x="875520" y="0"/>
                </a:cubicBezTo>
                <a:cubicBezTo>
                  <a:pt x="990199" y="-32499"/>
                  <a:pt x="1283630" y="293"/>
                  <a:pt x="1532160" y="0"/>
                </a:cubicBezTo>
                <a:cubicBezTo>
                  <a:pt x="1780690" y="-293"/>
                  <a:pt x="1823236" y="52245"/>
                  <a:pt x="2024640" y="0"/>
                </a:cubicBezTo>
                <a:cubicBezTo>
                  <a:pt x="2226044" y="-52245"/>
                  <a:pt x="2287215" y="44219"/>
                  <a:pt x="2517120" y="0"/>
                </a:cubicBezTo>
                <a:cubicBezTo>
                  <a:pt x="2747025" y="-44219"/>
                  <a:pt x="3021170" y="17681"/>
                  <a:pt x="3173760" y="0"/>
                </a:cubicBezTo>
                <a:cubicBezTo>
                  <a:pt x="3326350" y="-17681"/>
                  <a:pt x="3422772" y="6334"/>
                  <a:pt x="3611520" y="0"/>
                </a:cubicBezTo>
                <a:cubicBezTo>
                  <a:pt x="3800268" y="-6334"/>
                  <a:pt x="3980125" y="7345"/>
                  <a:pt x="4268160" y="0"/>
                </a:cubicBezTo>
                <a:cubicBezTo>
                  <a:pt x="4556195" y="-7345"/>
                  <a:pt x="4622771" y="49247"/>
                  <a:pt x="4924800" y="0"/>
                </a:cubicBezTo>
                <a:cubicBezTo>
                  <a:pt x="5226829" y="-49247"/>
                  <a:pt x="5292391" y="65245"/>
                  <a:pt x="5472000" y="0"/>
                </a:cubicBezTo>
                <a:cubicBezTo>
                  <a:pt x="5511896" y="192934"/>
                  <a:pt x="5419468" y="332056"/>
                  <a:pt x="5472000" y="656265"/>
                </a:cubicBezTo>
                <a:cubicBezTo>
                  <a:pt x="5524532" y="980475"/>
                  <a:pt x="5420171" y="1000142"/>
                  <a:pt x="5472000" y="1267270"/>
                </a:cubicBezTo>
                <a:cubicBezTo>
                  <a:pt x="5523829" y="1534399"/>
                  <a:pt x="5432867" y="1587777"/>
                  <a:pt x="5472000" y="1697236"/>
                </a:cubicBezTo>
                <a:cubicBezTo>
                  <a:pt x="5511133" y="1806695"/>
                  <a:pt x="5463418" y="2143259"/>
                  <a:pt x="5472000" y="2262982"/>
                </a:cubicBezTo>
                <a:cubicBezTo>
                  <a:pt x="5480582" y="2382705"/>
                  <a:pt x="5428305" y="2551084"/>
                  <a:pt x="5472000" y="2828727"/>
                </a:cubicBezTo>
                <a:cubicBezTo>
                  <a:pt x="5515695" y="3106371"/>
                  <a:pt x="5404721" y="3233973"/>
                  <a:pt x="5472000" y="3394472"/>
                </a:cubicBezTo>
                <a:cubicBezTo>
                  <a:pt x="5539279" y="3554971"/>
                  <a:pt x="5416383" y="3759955"/>
                  <a:pt x="5472000" y="4005477"/>
                </a:cubicBezTo>
                <a:cubicBezTo>
                  <a:pt x="5527617" y="4250999"/>
                  <a:pt x="5435814" y="4367489"/>
                  <a:pt x="5472000" y="4525963"/>
                </a:cubicBezTo>
                <a:cubicBezTo>
                  <a:pt x="5224011" y="4573452"/>
                  <a:pt x="5068217" y="4524130"/>
                  <a:pt x="4870080" y="4525963"/>
                </a:cubicBezTo>
                <a:cubicBezTo>
                  <a:pt x="4671943" y="4527796"/>
                  <a:pt x="4647037" y="4522390"/>
                  <a:pt x="4432320" y="4525963"/>
                </a:cubicBezTo>
                <a:cubicBezTo>
                  <a:pt x="4217603" y="4529536"/>
                  <a:pt x="3942851" y="4518894"/>
                  <a:pt x="3775680" y="4525963"/>
                </a:cubicBezTo>
                <a:cubicBezTo>
                  <a:pt x="3608509" y="4533032"/>
                  <a:pt x="3494243" y="4484528"/>
                  <a:pt x="3228480" y="4525963"/>
                </a:cubicBezTo>
                <a:cubicBezTo>
                  <a:pt x="2962717" y="4567398"/>
                  <a:pt x="2930775" y="4521500"/>
                  <a:pt x="2790720" y="4525963"/>
                </a:cubicBezTo>
                <a:cubicBezTo>
                  <a:pt x="2650665" y="4530426"/>
                  <a:pt x="2449401" y="4487153"/>
                  <a:pt x="2243520" y="4525963"/>
                </a:cubicBezTo>
                <a:cubicBezTo>
                  <a:pt x="2037639" y="4564773"/>
                  <a:pt x="1940538" y="4496419"/>
                  <a:pt x="1860480" y="4525963"/>
                </a:cubicBezTo>
                <a:cubicBezTo>
                  <a:pt x="1780422" y="4555507"/>
                  <a:pt x="1580305" y="4499425"/>
                  <a:pt x="1477440" y="4525963"/>
                </a:cubicBezTo>
                <a:cubicBezTo>
                  <a:pt x="1374575" y="4552501"/>
                  <a:pt x="1068938" y="4494699"/>
                  <a:pt x="930240" y="4525963"/>
                </a:cubicBezTo>
                <a:cubicBezTo>
                  <a:pt x="791542" y="4557227"/>
                  <a:pt x="693002" y="4508372"/>
                  <a:pt x="492480" y="4525963"/>
                </a:cubicBezTo>
                <a:cubicBezTo>
                  <a:pt x="291958" y="4543554"/>
                  <a:pt x="242841" y="4504068"/>
                  <a:pt x="0" y="4525963"/>
                </a:cubicBezTo>
                <a:cubicBezTo>
                  <a:pt x="-19072" y="4335855"/>
                  <a:pt x="34223" y="4254577"/>
                  <a:pt x="0" y="4050737"/>
                </a:cubicBezTo>
                <a:cubicBezTo>
                  <a:pt x="-34223" y="3846897"/>
                  <a:pt x="19998" y="3726175"/>
                  <a:pt x="0" y="3620770"/>
                </a:cubicBezTo>
                <a:cubicBezTo>
                  <a:pt x="-19998" y="3515365"/>
                  <a:pt x="64724" y="3229500"/>
                  <a:pt x="0" y="3009765"/>
                </a:cubicBezTo>
                <a:cubicBezTo>
                  <a:pt x="-64724" y="2790031"/>
                  <a:pt x="15770" y="2675264"/>
                  <a:pt x="0" y="2534539"/>
                </a:cubicBezTo>
                <a:cubicBezTo>
                  <a:pt x="-15770" y="2393814"/>
                  <a:pt x="6151" y="2119519"/>
                  <a:pt x="0" y="1923534"/>
                </a:cubicBezTo>
                <a:cubicBezTo>
                  <a:pt x="-6151" y="1727549"/>
                  <a:pt x="14820" y="1515539"/>
                  <a:pt x="0" y="1267270"/>
                </a:cubicBezTo>
                <a:cubicBezTo>
                  <a:pt x="-14820" y="1019001"/>
                  <a:pt x="21229" y="918107"/>
                  <a:pt x="0" y="746784"/>
                </a:cubicBezTo>
                <a:cubicBezTo>
                  <a:pt x="-21229" y="575461"/>
                  <a:pt x="30920" y="214565"/>
                  <a:pt x="0" y="0"/>
                </a:cubicBezTo>
                <a:close/>
              </a:path>
            </a:pathLst>
          </a:custGeom>
          <a:solidFill>
            <a:schemeClr val="accent4">
              <a:lumMod val="20000"/>
              <a:lumOff val="80000"/>
            </a:schemeClr>
          </a:solidFill>
          <a:ln w="25400">
            <a:solidFill>
              <a:schemeClr val="accent4">
                <a:lumMod val="60000"/>
                <a:lumOff val="4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lIns="91440" tIns="45720" rIns="91440" bIns="45720" rtlCol="0" anchor="ctr" anchorCtr="1">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sz="2400" dirty="0"/>
              <a:t>26th April he bought a set of knives, later that evening he disposed of the packaging into a neighbours bin. At this time his mother found the knives and hid them in different parts of the house fearing his intentions. An argument ensued and police were called. Ali then left the house and did not return.</a:t>
            </a:r>
          </a:p>
          <a:p>
            <a:pPr>
              <a:defRPr/>
            </a:pPr>
            <a:r>
              <a:rPr lang="en-GB" sz="2400" dirty="0"/>
              <a:t>27th April he rearmed himself, travelled to Westminster and it was feared was about to mount at attack upon police officers.</a:t>
            </a:r>
            <a:endParaRPr lang="en-GB" sz="2000" dirty="0"/>
          </a:p>
        </p:txBody>
      </p:sp>
    </p:spTree>
    <p:extLst>
      <p:ext uri="{BB962C8B-B14F-4D97-AF65-F5344CB8AC3E}">
        <p14:creationId xmlns:p14="http://schemas.microsoft.com/office/powerpoint/2010/main" val="232015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animBg="1"/>
      <p:bldP spid="14"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1" name="Picture 7">
            <a:extLst>
              <a:ext uri="{FF2B5EF4-FFF2-40B4-BE49-F238E27FC236}">
                <a16:creationId xmlns:a16="http://schemas.microsoft.com/office/drawing/2014/main" id="{1150628C-2E2F-44EF-85B0-D0BEDCA7FB6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871858" y="3829444"/>
            <a:ext cx="3711472" cy="208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Content Placeholder 6">
            <a:extLst>
              <a:ext uri="{FF2B5EF4-FFF2-40B4-BE49-F238E27FC236}">
                <a16:creationId xmlns:a16="http://schemas.microsoft.com/office/drawing/2014/main" id="{12655DD5-8464-4621-86DE-8FFB9D2B8CF7}"/>
              </a:ext>
            </a:extLst>
          </p:cNvPr>
          <p:cNvPicPr>
            <a:picLocks noGrp="1" noChangeAspect="1"/>
          </p:cNvPicPr>
          <p:nvPr>
            <p:ph idx="1"/>
          </p:nvPr>
        </p:nvPicPr>
        <p:blipFill>
          <a:blip r:embed="rId8">
            <a:extLst>
              <a:ext uri="{28A0092B-C50C-407E-A947-70E740481C1C}">
                <a14:useLocalDpi xmlns:a14="http://schemas.microsoft.com/office/drawing/2010/main" val="0"/>
              </a:ext>
            </a:extLst>
          </a:blip>
          <a:srcRect l="37558" t="36615" r="18826" b="13847"/>
          <a:stretch>
            <a:fillRect/>
          </a:stretch>
        </p:blipFill>
        <p:spPr>
          <a:xfrm>
            <a:off x="7863819" y="1183275"/>
            <a:ext cx="3719513" cy="2592388"/>
          </a:xfrm>
        </p:spPr>
      </p:pic>
      <p:sp>
        <p:nvSpPr>
          <p:cNvPr id="13" name="TextBox 12">
            <a:extLst>
              <a:ext uri="{FF2B5EF4-FFF2-40B4-BE49-F238E27FC236}">
                <a16:creationId xmlns:a16="http://schemas.microsoft.com/office/drawing/2014/main" id="{B0D52CA4-7CB3-48AB-A7D9-DC2D57C486FF}"/>
              </a:ext>
            </a:extLst>
          </p:cNvPr>
          <p:cNvSpPr txBox="1"/>
          <p:nvPr/>
        </p:nvSpPr>
        <p:spPr>
          <a:xfrm>
            <a:off x="2073289" y="39597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Operation AGGRACE </a:t>
            </a:r>
          </a:p>
        </p:txBody>
      </p:sp>
      <p:pic>
        <p:nvPicPr>
          <p:cNvPr id="3" name="Picture 2">
            <a:hlinkClick r:id="rId9" action="ppaction://hlinkfile"/>
            <a:extLst>
              <a:ext uri="{FF2B5EF4-FFF2-40B4-BE49-F238E27FC236}">
                <a16:creationId xmlns:a16="http://schemas.microsoft.com/office/drawing/2014/main" id="{31C73C6D-2158-4B68-BCA6-96848C830AA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61265" y="1638353"/>
            <a:ext cx="6706536" cy="3810532"/>
          </a:xfrm>
          <a:prstGeom prst="rect">
            <a:avLst/>
          </a:prstGeom>
        </p:spPr>
      </p:pic>
    </p:spTree>
    <p:extLst>
      <p:ext uri="{BB962C8B-B14F-4D97-AF65-F5344CB8AC3E}">
        <p14:creationId xmlns:p14="http://schemas.microsoft.com/office/powerpoint/2010/main" val="191788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FE8D5D45-2315-4C5D-A740-85A70AADA6D3}"/>
              </a:ext>
            </a:extLst>
          </p:cNvPr>
          <p:cNvSpPr txBox="1"/>
          <p:nvPr/>
        </p:nvSpPr>
        <p:spPr>
          <a:xfrm>
            <a:off x="2073289" y="39597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London &amp; Manchester 2017 </a:t>
            </a:r>
          </a:p>
        </p:txBody>
      </p:sp>
      <p:sp>
        <p:nvSpPr>
          <p:cNvPr id="12" name="Content Placeholder 2">
            <a:extLst>
              <a:ext uri="{FF2B5EF4-FFF2-40B4-BE49-F238E27FC236}">
                <a16:creationId xmlns:a16="http://schemas.microsoft.com/office/drawing/2014/main" id="{ECCB00C3-B5F7-4321-8D0B-DC888BE830D3}"/>
              </a:ext>
            </a:extLst>
          </p:cNvPr>
          <p:cNvSpPr>
            <a:spLocks noGrp="1"/>
          </p:cNvSpPr>
          <p:nvPr>
            <p:ph idx="1"/>
          </p:nvPr>
        </p:nvSpPr>
        <p:spPr>
          <a:xfrm>
            <a:off x="2073289" y="1354198"/>
            <a:ext cx="8229600" cy="4525963"/>
          </a:xfrm>
        </p:spPr>
        <p:txBody>
          <a:bodyPr/>
          <a:lstStyle/>
          <a:p>
            <a:r>
              <a:rPr lang="en-GB" altLang="en-US" sz="2600" dirty="0"/>
              <a:t>Westminster Bridge, Khalid MASOOD March 2017</a:t>
            </a:r>
          </a:p>
          <a:p>
            <a:pPr lvl="1"/>
            <a:r>
              <a:rPr lang="en-GB" altLang="en-US" sz="2600" dirty="0"/>
              <a:t>5 fatalities including PC Keith PALMER, dozens injured</a:t>
            </a:r>
          </a:p>
          <a:p>
            <a:endParaRPr lang="en-GB" altLang="en-US" sz="2600" dirty="0"/>
          </a:p>
          <a:p>
            <a:r>
              <a:rPr lang="en-GB" altLang="en-US" sz="2600" dirty="0"/>
              <a:t>Manchester Arena, Salman ABEDI May 2017</a:t>
            </a:r>
          </a:p>
          <a:p>
            <a:pPr lvl="1"/>
            <a:r>
              <a:rPr lang="en-GB" altLang="en-US" sz="2600" dirty="0"/>
              <a:t>22 fatalities, hundreds injured</a:t>
            </a:r>
          </a:p>
          <a:p>
            <a:endParaRPr lang="en-GB" altLang="en-US" sz="2600" dirty="0"/>
          </a:p>
          <a:p>
            <a:r>
              <a:rPr lang="en-GB" altLang="en-US" sz="2600" dirty="0"/>
              <a:t>London Bridge, </a:t>
            </a:r>
            <a:r>
              <a:rPr lang="en-GB" altLang="en-US" sz="2600" dirty="0" err="1"/>
              <a:t>Khuram</a:t>
            </a:r>
            <a:r>
              <a:rPr lang="en-GB" altLang="en-US" sz="2600" dirty="0"/>
              <a:t> BUTT, Rachid REDOUANNE, Youssef ZAGHBA June 2017</a:t>
            </a:r>
          </a:p>
          <a:p>
            <a:pPr lvl="1"/>
            <a:r>
              <a:rPr lang="en-GB" altLang="en-US" sz="2600" dirty="0"/>
              <a:t>8 fatalities, dozens injured</a:t>
            </a:r>
          </a:p>
          <a:p>
            <a:pPr lvl="1"/>
            <a:endParaRPr lang="en-GB" altLang="en-US" sz="2600" dirty="0"/>
          </a:p>
        </p:txBody>
      </p:sp>
    </p:spTree>
    <p:extLst>
      <p:ext uri="{BB962C8B-B14F-4D97-AF65-F5344CB8AC3E}">
        <p14:creationId xmlns:p14="http://schemas.microsoft.com/office/powerpoint/2010/main" val="138001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1" name="Content Placeholder 2">
            <a:extLst>
              <a:ext uri="{FF2B5EF4-FFF2-40B4-BE49-F238E27FC236}">
                <a16:creationId xmlns:a16="http://schemas.microsoft.com/office/drawing/2014/main" id="{A5418AEF-1BEB-482C-B1AA-13CE885BC8C1}"/>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a:stretch>
            <a:fillRect/>
          </a:stretch>
        </p:blipFill>
        <p:spPr>
          <a:xfrm>
            <a:off x="7980103" y="76083"/>
            <a:ext cx="3477702" cy="5826830"/>
          </a:xfrm>
        </p:spPr>
      </p:pic>
      <p:pic>
        <p:nvPicPr>
          <p:cNvPr id="12" name="Content Placeholder 7">
            <a:extLst>
              <a:ext uri="{FF2B5EF4-FFF2-40B4-BE49-F238E27FC236}">
                <a16:creationId xmlns:a16="http://schemas.microsoft.com/office/drawing/2014/main" id="{132E59AC-856F-4539-AAD8-3D36526795C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a:xfrm>
            <a:off x="904012" y="2339863"/>
            <a:ext cx="6134100" cy="3438525"/>
          </a:xfrm>
          <a:prstGeom prst="rect">
            <a:avLst/>
          </a:prstGeom>
        </p:spPr>
      </p:pic>
      <p:sp>
        <p:nvSpPr>
          <p:cNvPr id="13" name="TextBox 12">
            <a:extLst>
              <a:ext uri="{FF2B5EF4-FFF2-40B4-BE49-F238E27FC236}">
                <a16:creationId xmlns:a16="http://schemas.microsoft.com/office/drawing/2014/main" id="{5DB19684-E531-4920-98BD-4CF5FE73EF46}"/>
              </a:ext>
            </a:extLst>
          </p:cNvPr>
          <p:cNvSpPr txBox="1"/>
          <p:nvPr/>
        </p:nvSpPr>
        <p:spPr>
          <a:xfrm>
            <a:off x="1675851" y="512480"/>
            <a:ext cx="5072094" cy="1200329"/>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Westminster Bridge, London - March 2017 </a:t>
            </a:r>
          </a:p>
        </p:txBody>
      </p:sp>
    </p:spTree>
    <p:extLst>
      <p:ext uri="{BB962C8B-B14F-4D97-AF65-F5344CB8AC3E}">
        <p14:creationId xmlns:p14="http://schemas.microsoft.com/office/powerpoint/2010/main" val="1836166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Content Placeholder 2">
            <a:extLst>
              <a:ext uri="{FF2B5EF4-FFF2-40B4-BE49-F238E27FC236}">
                <a16:creationId xmlns:a16="http://schemas.microsoft.com/office/drawing/2014/main" id="{31A17179-325D-41A7-91C3-714960199F59}"/>
              </a:ext>
            </a:extLst>
          </p:cNvPr>
          <p:cNvSpPr>
            <a:spLocks noGrp="1"/>
          </p:cNvSpPr>
          <p:nvPr>
            <p:ph idx="1"/>
          </p:nvPr>
        </p:nvSpPr>
        <p:spPr>
          <a:xfrm>
            <a:off x="3513436" y="1479671"/>
            <a:ext cx="5324331" cy="4472183"/>
          </a:xfrm>
        </p:spPr>
        <p:txBody>
          <a:bodyPr>
            <a:normAutofit/>
          </a:bodyPr>
          <a:lstStyle/>
          <a:p>
            <a:pPr>
              <a:lnSpc>
                <a:spcPct val="130000"/>
              </a:lnSpc>
              <a:defRPr/>
            </a:pPr>
            <a:r>
              <a:rPr lang="en-GB" dirty="0"/>
              <a:t>Mass witnesses</a:t>
            </a:r>
          </a:p>
          <a:p>
            <a:pPr>
              <a:lnSpc>
                <a:spcPct val="130000"/>
              </a:lnSpc>
              <a:defRPr/>
            </a:pPr>
            <a:r>
              <a:rPr lang="en-GB" dirty="0"/>
              <a:t>Language barriers re witnesses</a:t>
            </a:r>
          </a:p>
          <a:p>
            <a:pPr>
              <a:lnSpc>
                <a:spcPct val="130000"/>
              </a:lnSpc>
              <a:defRPr/>
            </a:pPr>
            <a:r>
              <a:rPr lang="en-GB" dirty="0"/>
              <a:t>Iconic Target</a:t>
            </a:r>
          </a:p>
          <a:p>
            <a:pPr>
              <a:lnSpc>
                <a:spcPct val="130000"/>
              </a:lnSpc>
              <a:defRPr/>
            </a:pPr>
            <a:r>
              <a:rPr lang="en-GB" dirty="0"/>
              <a:t>Police Officer fatally wounded</a:t>
            </a:r>
          </a:p>
          <a:p>
            <a:pPr>
              <a:lnSpc>
                <a:spcPct val="130000"/>
              </a:lnSpc>
              <a:defRPr/>
            </a:pPr>
            <a:r>
              <a:rPr lang="en-GB" dirty="0"/>
              <a:t>Other fatalities being reported</a:t>
            </a:r>
          </a:p>
          <a:p>
            <a:pPr>
              <a:lnSpc>
                <a:spcPct val="130000"/>
              </a:lnSpc>
              <a:defRPr/>
            </a:pPr>
            <a:r>
              <a:rPr lang="en-GB" dirty="0"/>
              <a:t>Palace of Westminster evacuated</a:t>
            </a:r>
          </a:p>
          <a:p>
            <a:pPr marL="0" indent="0">
              <a:lnSpc>
                <a:spcPct val="130000"/>
              </a:lnSpc>
              <a:buNone/>
              <a:defRPr/>
            </a:pPr>
            <a:endParaRPr lang="en-GB" dirty="0"/>
          </a:p>
          <a:p>
            <a:pPr>
              <a:lnSpc>
                <a:spcPct val="130000"/>
              </a:lnSpc>
              <a:defRPr/>
            </a:pPr>
            <a:endParaRPr lang="en-GB" dirty="0"/>
          </a:p>
        </p:txBody>
      </p:sp>
      <p:sp>
        <p:nvSpPr>
          <p:cNvPr id="13" name="TextBox 12">
            <a:extLst>
              <a:ext uri="{FF2B5EF4-FFF2-40B4-BE49-F238E27FC236}">
                <a16:creationId xmlns:a16="http://schemas.microsoft.com/office/drawing/2014/main" id="{BAD20601-967C-4655-96B1-800FA43AC6CE}"/>
              </a:ext>
            </a:extLst>
          </p:cNvPr>
          <p:cNvSpPr txBox="1"/>
          <p:nvPr/>
        </p:nvSpPr>
        <p:spPr>
          <a:xfrm>
            <a:off x="1280485" y="677723"/>
            <a:ext cx="9631031"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Westminster Bridge, London - March 2017 </a:t>
            </a:r>
          </a:p>
        </p:txBody>
      </p:sp>
    </p:spTree>
    <p:extLst>
      <p:ext uri="{BB962C8B-B14F-4D97-AF65-F5344CB8AC3E}">
        <p14:creationId xmlns:p14="http://schemas.microsoft.com/office/powerpoint/2010/main" val="398759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B1A5E234-6931-4E88-946B-25AD52152340}"/>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Manchester Arena - May 2017 </a:t>
            </a:r>
          </a:p>
        </p:txBody>
      </p:sp>
      <p:pic>
        <p:nvPicPr>
          <p:cNvPr id="12" name="Picture 2">
            <a:extLst>
              <a:ext uri="{FF2B5EF4-FFF2-40B4-BE49-F238E27FC236}">
                <a16:creationId xmlns:a16="http://schemas.microsoft.com/office/drawing/2014/main" id="{E5415CA3-AC64-46E5-94E0-5338B32D2BF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805309" y="2390888"/>
            <a:ext cx="4919299" cy="3552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Content Placeholder 1">
            <a:extLst>
              <a:ext uri="{FF2B5EF4-FFF2-40B4-BE49-F238E27FC236}">
                <a16:creationId xmlns:a16="http://schemas.microsoft.com/office/drawing/2014/main" id="{A76C721F-13F6-442A-8F26-1A9D7BE191FE}"/>
              </a:ext>
            </a:extLst>
          </p:cNvPr>
          <p:cNvPicPr>
            <a:picLocks noGrp="1" noChangeAspect="1"/>
          </p:cNvPicPr>
          <p:nvPr>
            <p:ph idx="1"/>
          </p:nvPr>
        </p:nvPicPr>
        <p:blipFill>
          <a:blip r:embed="rId8">
            <a:extLst>
              <a:ext uri="{28A0092B-C50C-407E-A947-70E740481C1C}">
                <a14:useLocalDpi xmlns:a14="http://schemas.microsoft.com/office/drawing/2010/main" val="0"/>
              </a:ext>
            </a:extLst>
          </a:blip>
          <a:srcRect/>
          <a:stretch>
            <a:fillRect/>
          </a:stretch>
        </p:blipFill>
        <p:spPr>
          <a:xfrm>
            <a:off x="1808302" y="1385063"/>
            <a:ext cx="4819383" cy="3182450"/>
          </a:xfrm>
        </p:spPr>
      </p:pic>
    </p:spTree>
    <p:extLst>
      <p:ext uri="{BB962C8B-B14F-4D97-AF65-F5344CB8AC3E}">
        <p14:creationId xmlns:p14="http://schemas.microsoft.com/office/powerpoint/2010/main" val="8279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D3B7166F-C889-42AE-887E-09DDDC7BBDE8}"/>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Manchester Arena - May 2017 </a:t>
            </a:r>
          </a:p>
        </p:txBody>
      </p:sp>
      <p:pic>
        <p:nvPicPr>
          <p:cNvPr id="12" name="Content Placeholder 1">
            <a:extLst>
              <a:ext uri="{FF2B5EF4-FFF2-40B4-BE49-F238E27FC236}">
                <a16:creationId xmlns:a16="http://schemas.microsoft.com/office/drawing/2014/main" id="{599B3D0D-ED1D-4D47-99FB-3EEBC45E149D}"/>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a:stretch>
            <a:fillRect/>
          </a:stretch>
        </p:blipFill>
        <p:spPr>
          <a:xfrm>
            <a:off x="2597470" y="1765149"/>
            <a:ext cx="3246437" cy="2160588"/>
          </a:xfrm>
        </p:spPr>
      </p:pic>
      <p:pic>
        <p:nvPicPr>
          <p:cNvPr id="13" name="Picture 2">
            <a:extLst>
              <a:ext uri="{FF2B5EF4-FFF2-40B4-BE49-F238E27FC236}">
                <a16:creationId xmlns:a16="http://schemas.microsoft.com/office/drawing/2014/main" id="{5BE0C388-674E-4A33-8DBB-E46CC528D51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5621657" y="1338112"/>
            <a:ext cx="4079875" cy="2144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a:extLst>
              <a:ext uri="{FF2B5EF4-FFF2-40B4-BE49-F238E27FC236}">
                <a16:creationId xmlns:a16="http://schemas.microsoft.com/office/drawing/2014/main" id="{A67B419B-35D1-4847-97EF-A339AB47B119}"/>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455093" y="2901834"/>
            <a:ext cx="3773124" cy="2695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4">
            <a:extLst>
              <a:ext uri="{FF2B5EF4-FFF2-40B4-BE49-F238E27FC236}">
                <a16:creationId xmlns:a16="http://schemas.microsoft.com/office/drawing/2014/main" id="{13C94831-4729-4F0F-868E-6DE7070041E4}"/>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2205580" y="3382814"/>
            <a:ext cx="4675187" cy="261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5254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Content Placeholder 2">
            <a:extLst>
              <a:ext uri="{FF2B5EF4-FFF2-40B4-BE49-F238E27FC236}">
                <a16:creationId xmlns:a16="http://schemas.microsoft.com/office/drawing/2014/main" id="{8856CE42-2512-4516-AA51-63CDA749107F}"/>
              </a:ext>
            </a:extLst>
          </p:cNvPr>
          <p:cNvSpPr>
            <a:spLocks noGrp="1"/>
          </p:cNvSpPr>
          <p:nvPr>
            <p:ph idx="1"/>
          </p:nvPr>
        </p:nvSpPr>
        <p:spPr>
          <a:xfrm>
            <a:off x="979141" y="2332300"/>
            <a:ext cx="3938782" cy="2371701"/>
          </a:xfrm>
        </p:spPr>
        <p:txBody>
          <a:bodyPr/>
          <a:lstStyle/>
          <a:p>
            <a:pPr marL="0" indent="0" algn="ctr">
              <a:buNone/>
            </a:pPr>
            <a:r>
              <a:rPr lang="en-GB" altLang="en-US" dirty="0"/>
              <a:t>Mass Casualties</a:t>
            </a:r>
          </a:p>
          <a:p>
            <a:pPr marL="0" indent="0" algn="ctr">
              <a:buNone/>
            </a:pPr>
            <a:r>
              <a:rPr lang="en-GB" altLang="en-US" dirty="0"/>
              <a:t>Mass Witnesses</a:t>
            </a:r>
          </a:p>
          <a:p>
            <a:pPr marL="0" indent="0" algn="ctr">
              <a:buNone/>
            </a:pPr>
            <a:r>
              <a:rPr lang="en-GB" altLang="en-US" dirty="0"/>
              <a:t>Country Wide Response</a:t>
            </a:r>
          </a:p>
          <a:p>
            <a:pPr marL="0" indent="0" algn="ctr">
              <a:buNone/>
            </a:pPr>
            <a:r>
              <a:rPr lang="en-GB" altLang="en-US" dirty="0"/>
              <a:t>Person Borne IED</a:t>
            </a:r>
          </a:p>
          <a:p>
            <a:pPr marL="0" indent="0" algn="ctr">
              <a:buNone/>
            </a:pPr>
            <a:endParaRPr lang="en-GB" altLang="en-US" dirty="0"/>
          </a:p>
        </p:txBody>
      </p:sp>
      <p:sp>
        <p:nvSpPr>
          <p:cNvPr id="13" name="TextBox 12">
            <a:extLst>
              <a:ext uri="{FF2B5EF4-FFF2-40B4-BE49-F238E27FC236}">
                <a16:creationId xmlns:a16="http://schemas.microsoft.com/office/drawing/2014/main" id="{1D3D139F-BB98-4DB0-BEB9-E5CBD3C7E8ED}"/>
              </a:ext>
            </a:extLst>
          </p:cNvPr>
          <p:cNvSpPr txBox="1"/>
          <p:nvPr/>
        </p:nvSpPr>
        <p:spPr>
          <a:xfrm>
            <a:off x="2073289" y="591660"/>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Manchester Arena - May 2017 </a:t>
            </a:r>
          </a:p>
        </p:txBody>
      </p:sp>
      <p:pic>
        <p:nvPicPr>
          <p:cNvPr id="15" name="Picture 14" descr="A group of people kneeling next to a pile of flowers&#10;&#10;Description automatically generated with low confidence">
            <a:extLst>
              <a:ext uri="{FF2B5EF4-FFF2-40B4-BE49-F238E27FC236}">
                <a16:creationId xmlns:a16="http://schemas.microsoft.com/office/drawing/2014/main" id="{5493B6AA-1864-4530-8815-B077FA45821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06337" y="1549224"/>
            <a:ext cx="4933805" cy="3289203"/>
          </a:xfrm>
          <a:prstGeom prst="rect">
            <a:avLst/>
          </a:prstGeom>
        </p:spPr>
      </p:pic>
      <p:pic>
        <p:nvPicPr>
          <p:cNvPr id="3" name="Picture 2" descr="A statue surrounded by flowers&#10;&#10;Description automatically generated with low confidence">
            <a:extLst>
              <a:ext uri="{FF2B5EF4-FFF2-40B4-BE49-F238E27FC236}">
                <a16:creationId xmlns:a16="http://schemas.microsoft.com/office/drawing/2014/main" id="{C6052875-6D91-4221-AA02-7A110F01123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14204" y="2521550"/>
            <a:ext cx="3319753" cy="3319753"/>
          </a:xfrm>
          <a:prstGeom prst="rect">
            <a:avLst/>
          </a:prstGeom>
        </p:spPr>
      </p:pic>
    </p:spTree>
    <p:extLst>
      <p:ext uri="{BB962C8B-B14F-4D97-AF65-F5344CB8AC3E}">
        <p14:creationId xmlns:p14="http://schemas.microsoft.com/office/powerpoint/2010/main" val="3569814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0210A59C-C9C6-4DE1-8849-AA1C859F5E5E}"/>
              </a:ext>
            </a:extLst>
          </p:cNvPr>
          <p:cNvSpPr txBox="1"/>
          <p:nvPr/>
        </p:nvSpPr>
        <p:spPr>
          <a:xfrm>
            <a:off x="2073289" y="408778"/>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London Bridge, June 2017 </a:t>
            </a:r>
          </a:p>
        </p:txBody>
      </p:sp>
      <p:sp>
        <p:nvSpPr>
          <p:cNvPr id="12" name="Content Placeholder 2">
            <a:extLst>
              <a:ext uri="{FF2B5EF4-FFF2-40B4-BE49-F238E27FC236}">
                <a16:creationId xmlns:a16="http://schemas.microsoft.com/office/drawing/2014/main" id="{AC2099B7-3E78-47B4-BE8E-A4078D5A3969}"/>
              </a:ext>
            </a:extLst>
          </p:cNvPr>
          <p:cNvSpPr>
            <a:spLocks noGrp="1"/>
          </p:cNvSpPr>
          <p:nvPr>
            <p:ph idx="1"/>
          </p:nvPr>
        </p:nvSpPr>
        <p:spPr>
          <a:xfrm>
            <a:off x="6306143" y="2031273"/>
            <a:ext cx="5659437" cy="2671354"/>
          </a:xfrm>
        </p:spPr>
        <p:txBody>
          <a:bodyPr>
            <a:normAutofit lnSpcReduction="10000"/>
          </a:bodyPr>
          <a:lstStyle/>
          <a:p>
            <a:pPr algn="r"/>
            <a:r>
              <a:rPr lang="en-GB" altLang="en-US" dirty="0"/>
              <a:t>Mass Casualties</a:t>
            </a:r>
          </a:p>
          <a:p>
            <a:pPr algn="r"/>
            <a:r>
              <a:rPr lang="en-GB" altLang="en-US" dirty="0"/>
              <a:t>Mass Witnesses</a:t>
            </a:r>
          </a:p>
          <a:p>
            <a:pPr algn="r"/>
            <a:r>
              <a:rPr lang="en-GB" altLang="en-US" dirty="0"/>
              <a:t>Potential unexploded devices</a:t>
            </a:r>
          </a:p>
          <a:p>
            <a:pPr algn="r"/>
            <a:r>
              <a:rPr lang="en-GB" altLang="en-US" dirty="0"/>
              <a:t>‘petrol bombs’ found in the vehicle</a:t>
            </a:r>
          </a:p>
          <a:p>
            <a:pPr algn="r"/>
            <a:r>
              <a:rPr lang="en-GB" altLang="en-US" dirty="0"/>
              <a:t>Other attacks nearby – related/ unrelated</a:t>
            </a:r>
          </a:p>
        </p:txBody>
      </p:sp>
      <p:pic>
        <p:nvPicPr>
          <p:cNvPr id="13" name="Content Placeholder 1">
            <a:extLst>
              <a:ext uri="{FF2B5EF4-FFF2-40B4-BE49-F238E27FC236}">
                <a16:creationId xmlns:a16="http://schemas.microsoft.com/office/drawing/2014/main" id="{4D1B199E-5EFE-415C-8BE0-F22FC7A34D7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a:xfrm>
            <a:off x="608671" y="1182634"/>
            <a:ext cx="5659437" cy="4679950"/>
          </a:xfrm>
          <a:prstGeom prst="rect">
            <a:avLst/>
          </a:prstGeom>
        </p:spPr>
      </p:pic>
    </p:spTree>
    <p:extLst>
      <p:ext uri="{BB962C8B-B14F-4D97-AF65-F5344CB8AC3E}">
        <p14:creationId xmlns:p14="http://schemas.microsoft.com/office/powerpoint/2010/main" val="356997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E3312D1B-C555-441F-BACE-3C064F56D10A}"/>
              </a:ext>
            </a:extLst>
          </p:cNvPr>
          <p:cNvSpPr txBox="1"/>
          <p:nvPr/>
        </p:nvSpPr>
        <p:spPr>
          <a:xfrm>
            <a:off x="2073289" y="408778"/>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London Bridge, June 2017 </a:t>
            </a:r>
          </a:p>
        </p:txBody>
      </p:sp>
      <p:pic>
        <p:nvPicPr>
          <p:cNvPr id="12" name="Content Placeholder 1">
            <a:extLst>
              <a:ext uri="{FF2B5EF4-FFF2-40B4-BE49-F238E27FC236}">
                <a16:creationId xmlns:a16="http://schemas.microsoft.com/office/drawing/2014/main" id="{365066D1-B97D-4F1F-B28A-029ECADA1050}"/>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a:stretch>
            <a:fillRect/>
          </a:stretch>
        </p:blipFill>
        <p:spPr>
          <a:xfrm>
            <a:off x="2352677" y="1268860"/>
            <a:ext cx="3671887" cy="2443162"/>
          </a:xfrm>
        </p:spPr>
      </p:pic>
      <p:pic>
        <p:nvPicPr>
          <p:cNvPr id="13" name="Picture 3">
            <a:extLst>
              <a:ext uri="{FF2B5EF4-FFF2-40B4-BE49-F238E27FC236}">
                <a16:creationId xmlns:a16="http://schemas.microsoft.com/office/drawing/2014/main" id="{611571DC-117B-414A-8C06-0486B20B160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096002" y="1268860"/>
            <a:ext cx="3735387"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4">
            <a:extLst>
              <a:ext uri="{FF2B5EF4-FFF2-40B4-BE49-F238E27FC236}">
                <a16:creationId xmlns:a16="http://schemas.microsoft.com/office/drawing/2014/main" id="{7E8A6F79-32C3-4788-B6B5-14516CBD7424}"/>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322514" y="3697735"/>
            <a:ext cx="3186113"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5">
            <a:extLst>
              <a:ext uri="{FF2B5EF4-FFF2-40B4-BE49-F238E27FC236}">
                <a16:creationId xmlns:a16="http://schemas.microsoft.com/office/drawing/2014/main" id="{D67E9CEA-BEDF-411F-8549-26A65947B7EB}"/>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6311902" y="3162747"/>
            <a:ext cx="3519487" cy="2522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2">
            <a:extLst>
              <a:ext uri="{FF2B5EF4-FFF2-40B4-BE49-F238E27FC236}">
                <a16:creationId xmlns:a16="http://schemas.microsoft.com/office/drawing/2014/main" id="{1539FCE8-E086-4D8E-B6A6-6F21A731815A}"/>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5008564" y="2376937"/>
            <a:ext cx="2606675" cy="173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772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Content Placeholder 2">
            <a:extLst>
              <a:ext uri="{FF2B5EF4-FFF2-40B4-BE49-F238E27FC236}">
                <a16:creationId xmlns:a16="http://schemas.microsoft.com/office/drawing/2014/main" id="{FD1DB8C0-5BF5-4219-A97A-BFFBC5C92949}"/>
              </a:ext>
            </a:extLst>
          </p:cNvPr>
          <p:cNvSpPr>
            <a:spLocks noGrp="1"/>
          </p:cNvSpPr>
          <p:nvPr>
            <p:ph idx="1"/>
          </p:nvPr>
        </p:nvSpPr>
        <p:spPr>
          <a:xfrm>
            <a:off x="2431870" y="1870218"/>
            <a:ext cx="7328263" cy="3864017"/>
          </a:xfrm>
        </p:spPr>
        <p:txBody>
          <a:bodyPr/>
          <a:lstStyle/>
          <a:p>
            <a:pPr marL="0" indent="0" algn="ctr">
              <a:buNone/>
            </a:pPr>
            <a:r>
              <a:rPr lang="en-GB" altLang="en-US" dirty="0"/>
              <a:t>Who is on the front line?</a:t>
            </a:r>
          </a:p>
          <a:p>
            <a:pPr marL="0" indent="0" algn="ctr">
              <a:buNone/>
            </a:pPr>
            <a:r>
              <a:rPr lang="en-GB" altLang="en-US" dirty="0"/>
              <a:t>Who are the targets?</a:t>
            </a:r>
          </a:p>
          <a:p>
            <a:pPr marL="0" indent="0" algn="ctr">
              <a:buNone/>
            </a:pPr>
            <a:r>
              <a:rPr lang="en-GB" altLang="en-US" dirty="0"/>
              <a:t>Mass Witness Triage</a:t>
            </a:r>
          </a:p>
          <a:p>
            <a:pPr marL="0" indent="0" algn="ctr">
              <a:buNone/>
            </a:pPr>
            <a:r>
              <a:rPr lang="en-GB" altLang="en-US" dirty="0"/>
              <a:t>Working together as one network, one service</a:t>
            </a:r>
          </a:p>
          <a:p>
            <a:pPr marL="0" indent="0" algn="ctr">
              <a:buNone/>
            </a:pPr>
            <a:r>
              <a:rPr lang="en-GB" altLang="en-US" dirty="0"/>
              <a:t>Every Officer is a CT Officer</a:t>
            </a:r>
          </a:p>
          <a:p>
            <a:pPr marL="0" indent="0" algn="ctr">
              <a:buNone/>
            </a:pPr>
            <a:r>
              <a:rPr lang="en-GB" altLang="en-US" dirty="0"/>
              <a:t>Run, Hide, Tell</a:t>
            </a:r>
          </a:p>
          <a:p>
            <a:pPr marL="0" indent="0" algn="ctr">
              <a:buNone/>
            </a:pPr>
            <a:r>
              <a:rPr lang="en-GB" altLang="en-US" dirty="0"/>
              <a:t>See, Tell, Act (unarmed police advice)</a:t>
            </a:r>
          </a:p>
        </p:txBody>
      </p:sp>
      <p:sp>
        <p:nvSpPr>
          <p:cNvPr id="13" name="TextBox 12">
            <a:extLst>
              <a:ext uri="{FF2B5EF4-FFF2-40B4-BE49-F238E27FC236}">
                <a16:creationId xmlns:a16="http://schemas.microsoft.com/office/drawing/2014/main" id="{A7490B2D-740D-4044-BEC6-C23C30CA6FA0}"/>
              </a:ext>
            </a:extLst>
          </p:cNvPr>
          <p:cNvSpPr txBox="1"/>
          <p:nvPr/>
        </p:nvSpPr>
        <p:spPr>
          <a:xfrm>
            <a:off x="2073289" y="883204"/>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What did we learn? </a:t>
            </a:r>
          </a:p>
        </p:txBody>
      </p:sp>
    </p:spTree>
    <p:extLst>
      <p:ext uri="{BB962C8B-B14F-4D97-AF65-F5344CB8AC3E}">
        <p14:creationId xmlns:p14="http://schemas.microsoft.com/office/powerpoint/2010/main" val="150879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TextBox 11">
            <a:extLst>
              <a:ext uri="{FF2B5EF4-FFF2-40B4-BE49-F238E27FC236}">
                <a16:creationId xmlns:a16="http://schemas.microsoft.com/office/drawing/2014/main" id="{9270E0CC-88DE-49F1-92C0-D36A97754066}"/>
              </a:ext>
            </a:extLst>
          </p:cNvPr>
          <p:cNvSpPr txBox="1"/>
          <p:nvPr/>
        </p:nvSpPr>
        <p:spPr>
          <a:xfrm>
            <a:off x="5669282" y="802304"/>
            <a:ext cx="5191939"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Threat Levels </a:t>
            </a:r>
          </a:p>
        </p:txBody>
      </p:sp>
      <p:grpSp>
        <p:nvGrpSpPr>
          <p:cNvPr id="49" name="Group 48">
            <a:extLst>
              <a:ext uri="{FF2B5EF4-FFF2-40B4-BE49-F238E27FC236}">
                <a16:creationId xmlns:a16="http://schemas.microsoft.com/office/drawing/2014/main" id="{F7ACB135-67C2-43EC-8D2C-06B2F39ABFF2}"/>
              </a:ext>
            </a:extLst>
          </p:cNvPr>
          <p:cNvGrpSpPr/>
          <p:nvPr/>
        </p:nvGrpSpPr>
        <p:grpSpPr>
          <a:xfrm>
            <a:off x="1764283" y="802302"/>
            <a:ext cx="2768591" cy="1107996"/>
            <a:chOff x="1764281" y="802302"/>
            <a:chExt cx="2768591" cy="1107996"/>
          </a:xfrm>
        </p:grpSpPr>
        <p:sp>
          <p:nvSpPr>
            <p:cNvPr id="2" name="Rectangle 1">
              <a:extLst>
                <a:ext uri="{FF2B5EF4-FFF2-40B4-BE49-F238E27FC236}">
                  <a16:creationId xmlns:a16="http://schemas.microsoft.com/office/drawing/2014/main" id="{E3540064-863E-4E9A-9803-E1797E77E44C}"/>
                </a:ext>
              </a:extLst>
            </p:cNvPr>
            <p:cNvSpPr/>
            <p:nvPr/>
          </p:nvSpPr>
          <p:spPr>
            <a:xfrm>
              <a:off x="1789310" y="984120"/>
              <a:ext cx="2737605" cy="7632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5B5A7940-4A28-4C9B-9877-BFA30B611847}"/>
                </a:ext>
              </a:extLst>
            </p:cNvPr>
            <p:cNvSpPr txBox="1"/>
            <p:nvPr/>
          </p:nvSpPr>
          <p:spPr>
            <a:xfrm>
              <a:off x="1764281" y="802302"/>
              <a:ext cx="942463" cy="1107996"/>
            </a:xfrm>
            <a:prstGeom prst="rect">
              <a:avLst/>
            </a:prstGeom>
            <a:noFill/>
          </p:spPr>
          <p:txBody>
            <a:bodyPr wrap="square" rtlCol="0">
              <a:spAutoFit/>
            </a:bodyPr>
            <a:lstStyle/>
            <a:p>
              <a:r>
                <a:rPr lang="en-GB" sz="6600" b="1" spc="300" dirty="0">
                  <a:solidFill>
                    <a:schemeClr val="bg1"/>
                  </a:solidFill>
                </a:rPr>
                <a:t>5</a:t>
              </a:r>
              <a:endParaRPr lang="en-GB" b="1" spc="300" dirty="0">
                <a:solidFill>
                  <a:schemeClr val="bg1"/>
                </a:solidFill>
              </a:endParaRPr>
            </a:p>
          </p:txBody>
        </p:sp>
        <p:sp>
          <p:nvSpPr>
            <p:cNvPr id="14" name="TextBox 13">
              <a:extLst>
                <a:ext uri="{FF2B5EF4-FFF2-40B4-BE49-F238E27FC236}">
                  <a16:creationId xmlns:a16="http://schemas.microsoft.com/office/drawing/2014/main" id="{3DA2B8C8-BB28-4EFB-A465-B19925026BEF}"/>
                </a:ext>
              </a:extLst>
            </p:cNvPr>
            <p:cNvSpPr txBox="1"/>
            <p:nvPr/>
          </p:nvSpPr>
          <p:spPr>
            <a:xfrm flipH="1">
              <a:off x="2190277" y="980343"/>
              <a:ext cx="2342595" cy="830997"/>
            </a:xfrm>
            <a:prstGeom prst="rect">
              <a:avLst/>
            </a:prstGeom>
            <a:noFill/>
          </p:spPr>
          <p:txBody>
            <a:bodyPr wrap="square" rtlCol="0">
              <a:spAutoFit/>
            </a:bodyPr>
            <a:lstStyle/>
            <a:p>
              <a:r>
                <a:rPr lang="en-GB" sz="2400" spc="300" dirty="0">
                  <a:solidFill>
                    <a:schemeClr val="bg1"/>
                  </a:solidFill>
                </a:rPr>
                <a:t>THREAT</a:t>
              </a:r>
              <a:br>
                <a:rPr lang="en-GB" sz="2400" spc="300" dirty="0">
                  <a:solidFill>
                    <a:schemeClr val="bg1"/>
                  </a:solidFill>
                </a:rPr>
              </a:br>
              <a:r>
                <a:rPr lang="en-GB" sz="2400" spc="300" dirty="0">
                  <a:solidFill>
                    <a:schemeClr val="bg1"/>
                  </a:solidFill>
                </a:rPr>
                <a:t>LEVELS</a:t>
              </a:r>
            </a:p>
          </p:txBody>
        </p:sp>
      </p:grpSp>
      <p:grpSp>
        <p:nvGrpSpPr>
          <p:cNvPr id="50" name="Group 49">
            <a:extLst>
              <a:ext uri="{FF2B5EF4-FFF2-40B4-BE49-F238E27FC236}">
                <a16:creationId xmlns:a16="http://schemas.microsoft.com/office/drawing/2014/main" id="{8E9BE4E2-AC6E-4C8F-B374-C6050D167858}"/>
              </a:ext>
            </a:extLst>
          </p:cNvPr>
          <p:cNvGrpSpPr/>
          <p:nvPr/>
        </p:nvGrpSpPr>
        <p:grpSpPr>
          <a:xfrm>
            <a:off x="1762676" y="1848217"/>
            <a:ext cx="2762634" cy="430887"/>
            <a:chOff x="1762676" y="1848215"/>
            <a:chExt cx="2762634" cy="430887"/>
          </a:xfrm>
        </p:grpSpPr>
        <p:sp>
          <p:nvSpPr>
            <p:cNvPr id="16" name="Rectangle 15">
              <a:extLst>
                <a:ext uri="{FF2B5EF4-FFF2-40B4-BE49-F238E27FC236}">
                  <a16:creationId xmlns:a16="http://schemas.microsoft.com/office/drawing/2014/main" id="{1A60328C-9A22-47C6-8A8C-1E6A950F3EB0}"/>
                </a:ext>
              </a:extLst>
            </p:cNvPr>
            <p:cNvSpPr/>
            <p:nvPr/>
          </p:nvSpPr>
          <p:spPr>
            <a:xfrm>
              <a:off x="1789310" y="1926518"/>
              <a:ext cx="2736000" cy="277200"/>
            </a:xfrm>
            <a:prstGeom prst="rect">
              <a:avLst/>
            </a:prstGeom>
            <a:solidFill>
              <a:srgbClr val="EC17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BCBE5AC3-BF7C-49F5-A836-9D9D9DB411C6}"/>
                </a:ext>
              </a:extLst>
            </p:cNvPr>
            <p:cNvSpPr txBox="1"/>
            <p:nvPr/>
          </p:nvSpPr>
          <p:spPr>
            <a:xfrm>
              <a:off x="1762676" y="1848215"/>
              <a:ext cx="1850317" cy="430887"/>
            </a:xfrm>
            <a:prstGeom prst="rect">
              <a:avLst/>
            </a:prstGeom>
            <a:noFill/>
            <a:ln>
              <a:noFill/>
            </a:ln>
          </p:spPr>
          <p:txBody>
            <a:bodyPr wrap="square" rtlCol="0">
              <a:spAutoFit/>
            </a:bodyPr>
            <a:lstStyle/>
            <a:p>
              <a:r>
                <a:rPr lang="en-GB" sz="2200" b="1" spc="300" dirty="0">
                  <a:solidFill>
                    <a:schemeClr val="bg1"/>
                  </a:solidFill>
                </a:rPr>
                <a:t>CRITICAL</a:t>
              </a:r>
            </a:p>
          </p:txBody>
        </p:sp>
      </p:grpSp>
      <p:sp>
        <p:nvSpPr>
          <p:cNvPr id="21" name="TextBox 20">
            <a:extLst>
              <a:ext uri="{FF2B5EF4-FFF2-40B4-BE49-F238E27FC236}">
                <a16:creationId xmlns:a16="http://schemas.microsoft.com/office/drawing/2014/main" id="{D02F6E5C-F109-44E9-8D19-54F5C27E65E9}"/>
              </a:ext>
            </a:extLst>
          </p:cNvPr>
          <p:cNvSpPr txBox="1"/>
          <p:nvPr/>
        </p:nvSpPr>
        <p:spPr>
          <a:xfrm>
            <a:off x="1719225" y="2201724"/>
            <a:ext cx="2210912" cy="493277"/>
          </a:xfrm>
          <a:prstGeom prst="rect">
            <a:avLst/>
          </a:prstGeom>
          <a:noFill/>
        </p:spPr>
        <p:txBody>
          <a:bodyPr wrap="square" rtlCol="0">
            <a:spAutoFit/>
          </a:bodyPr>
          <a:lstStyle/>
          <a:p>
            <a:pPr>
              <a:lnSpc>
                <a:spcPct val="75000"/>
              </a:lnSpc>
            </a:pPr>
            <a:r>
              <a:rPr lang="en-GB" sz="1700" dirty="0"/>
              <a:t>An attack is expected imminently </a:t>
            </a:r>
          </a:p>
        </p:txBody>
      </p:sp>
      <p:grpSp>
        <p:nvGrpSpPr>
          <p:cNvPr id="51" name="Group 50">
            <a:extLst>
              <a:ext uri="{FF2B5EF4-FFF2-40B4-BE49-F238E27FC236}">
                <a16:creationId xmlns:a16="http://schemas.microsoft.com/office/drawing/2014/main" id="{0834B56D-F250-442B-AB73-C2EAC2BB0D64}"/>
              </a:ext>
            </a:extLst>
          </p:cNvPr>
          <p:cNvGrpSpPr/>
          <p:nvPr/>
        </p:nvGrpSpPr>
        <p:grpSpPr>
          <a:xfrm>
            <a:off x="1762677" y="2681208"/>
            <a:ext cx="2399035" cy="430887"/>
            <a:chOff x="1762675" y="2681206"/>
            <a:chExt cx="2399035" cy="430887"/>
          </a:xfrm>
        </p:grpSpPr>
        <p:sp>
          <p:nvSpPr>
            <p:cNvPr id="22" name="Rectangle 21">
              <a:extLst>
                <a:ext uri="{FF2B5EF4-FFF2-40B4-BE49-F238E27FC236}">
                  <a16:creationId xmlns:a16="http://schemas.microsoft.com/office/drawing/2014/main" id="{D76D4CED-8AB7-45CE-8438-2CC189F14BD4}"/>
                </a:ext>
              </a:extLst>
            </p:cNvPr>
            <p:cNvSpPr/>
            <p:nvPr/>
          </p:nvSpPr>
          <p:spPr>
            <a:xfrm>
              <a:off x="1789310" y="2753400"/>
              <a:ext cx="2372400" cy="270000"/>
            </a:xfrm>
            <a:prstGeom prst="rect">
              <a:avLst/>
            </a:prstGeom>
            <a:solidFill>
              <a:srgbClr val="FBA4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AC67EEF-17CA-459F-A8F2-89C56199BCEF}"/>
                </a:ext>
              </a:extLst>
            </p:cNvPr>
            <p:cNvSpPr txBox="1"/>
            <p:nvPr/>
          </p:nvSpPr>
          <p:spPr>
            <a:xfrm>
              <a:off x="1762675" y="2681206"/>
              <a:ext cx="1850317" cy="430887"/>
            </a:xfrm>
            <a:prstGeom prst="rect">
              <a:avLst/>
            </a:prstGeom>
            <a:noFill/>
            <a:ln>
              <a:noFill/>
            </a:ln>
          </p:spPr>
          <p:txBody>
            <a:bodyPr wrap="square" rtlCol="0">
              <a:spAutoFit/>
            </a:bodyPr>
            <a:lstStyle/>
            <a:p>
              <a:r>
                <a:rPr lang="en-GB" sz="2200" b="1" spc="300" dirty="0">
                  <a:solidFill>
                    <a:schemeClr val="bg1"/>
                  </a:solidFill>
                </a:rPr>
                <a:t>SEVERE</a:t>
              </a:r>
            </a:p>
          </p:txBody>
        </p:sp>
      </p:grpSp>
      <p:sp>
        <p:nvSpPr>
          <p:cNvPr id="25" name="TextBox 24">
            <a:extLst>
              <a:ext uri="{FF2B5EF4-FFF2-40B4-BE49-F238E27FC236}">
                <a16:creationId xmlns:a16="http://schemas.microsoft.com/office/drawing/2014/main" id="{7C852495-A01A-42C0-B8B2-5DCBBFCE2AD0}"/>
              </a:ext>
            </a:extLst>
          </p:cNvPr>
          <p:cNvSpPr txBox="1"/>
          <p:nvPr/>
        </p:nvSpPr>
        <p:spPr>
          <a:xfrm>
            <a:off x="1719225" y="3007162"/>
            <a:ext cx="2372400" cy="297069"/>
          </a:xfrm>
          <a:prstGeom prst="rect">
            <a:avLst/>
          </a:prstGeom>
          <a:noFill/>
        </p:spPr>
        <p:txBody>
          <a:bodyPr wrap="square" rtlCol="0">
            <a:spAutoFit/>
          </a:bodyPr>
          <a:lstStyle/>
          <a:p>
            <a:pPr>
              <a:lnSpc>
                <a:spcPct val="75000"/>
              </a:lnSpc>
            </a:pPr>
            <a:r>
              <a:rPr lang="en-GB" sz="1700" dirty="0"/>
              <a:t>An attack is highly likely </a:t>
            </a:r>
          </a:p>
        </p:txBody>
      </p:sp>
      <p:grpSp>
        <p:nvGrpSpPr>
          <p:cNvPr id="52" name="Group 51">
            <a:extLst>
              <a:ext uri="{FF2B5EF4-FFF2-40B4-BE49-F238E27FC236}">
                <a16:creationId xmlns:a16="http://schemas.microsoft.com/office/drawing/2014/main" id="{5122D668-041E-40FD-B4EF-CD97AC2A0D7F}"/>
              </a:ext>
            </a:extLst>
          </p:cNvPr>
          <p:cNvGrpSpPr/>
          <p:nvPr/>
        </p:nvGrpSpPr>
        <p:grpSpPr>
          <a:xfrm>
            <a:off x="1762674" y="3294055"/>
            <a:ext cx="2080800" cy="430887"/>
            <a:chOff x="1762674" y="3294053"/>
            <a:chExt cx="2080800" cy="430887"/>
          </a:xfrm>
        </p:grpSpPr>
        <p:sp>
          <p:nvSpPr>
            <p:cNvPr id="26" name="Rectangle 25">
              <a:extLst>
                <a:ext uri="{FF2B5EF4-FFF2-40B4-BE49-F238E27FC236}">
                  <a16:creationId xmlns:a16="http://schemas.microsoft.com/office/drawing/2014/main" id="{95066182-299D-4ECA-98BC-67DEF331906A}"/>
                </a:ext>
              </a:extLst>
            </p:cNvPr>
            <p:cNvSpPr/>
            <p:nvPr/>
          </p:nvSpPr>
          <p:spPr>
            <a:xfrm>
              <a:off x="1789310" y="3367450"/>
              <a:ext cx="1908000" cy="270000"/>
            </a:xfrm>
            <a:prstGeom prst="rect">
              <a:avLst/>
            </a:prstGeom>
            <a:solidFill>
              <a:srgbClr val="004B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C592B7FD-CD1E-4FCB-9F75-93CE80E19C10}"/>
                </a:ext>
              </a:extLst>
            </p:cNvPr>
            <p:cNvSpPr txBox="1"/>
            <p:nvPr/>
          </p:nvSpPr>
          <p:spPr>
            <a:xfrm>
              <a:off x="1762674" y="3294053"/>
              <a:ext cx="2080800" cy="430887"/>
            </a:xfrm>
            <a:prstGeom prst="rect">
              <a:avLst/>
            </a:prstGeom>
            <a:noFill/>
            <a:ln>
              <a:noFill/>
            </a:ln>
          </p:spPr>
          <p:txBody>
            <a:bodyPr wrap="square" rtlCol="0">
              <a:spAutoFit/>
            </a:bodyPr>
            <a:lstStyle/>
            <a:p>
              <a:r>
                <a:rPr lang="en-GB" sz="2200" b="1" spc="300" dirty="0">
                  <a:solidFill>
                    <a:schemeClr val="bg1"/>
                  </a:solidFill>
                </a:rPr>
                <a:t>SUBSTANIAL</a:t>
              </a:r>
            </a:p>
          </p:txBody>
        </p:sp>
      </p:grpSp>
      <p:sp>
        <p:nvSpPr>
          <p:cNvPr id="27" name="TextBox 26">
            <a:extLst>
              <a:ext uri="{FF2B5EF4-FFF2-40B4-BE49-F238E27FC236}">
                <a16:creationId xmlns:a16="http://schemas.microsoft.com/office/drawing/2014/main" id="{5FADAEC5-DFD3-468E-BE57-08D174ABA475}"/>
              </a:ext>
            </a:extLst>
          </p:cNvPr>
          <p:cNvSpPr txBox="1"/>
          <p:nvPr/>
        </p:nvSpPr>
        <p:spPr>
          <a:xfrm>
            <a:off x="1721878" y="3601801"/>
            <a:ext cx="2372400" cy="493277"/>
          </a:xfrm>
          <a:prstGeom prst="rect">
            <a:avLst/>
          </a:prstGeom>
          <a:noFill/>
        </p:spPr>
        <p:txBody>
          <a:bodyPr wrap="square" rtlCol="0">
            <a:spAutoFit/>
          </a:bodyPr>
          <a:lstStyle/>
          <a:p>
            <a:pPr>
              <a:lnSpc>
                <a:spcPct val="75000"/>
              </a:lnSpc>
            </a:pPr>
            <a:r>
              <a:rPr lang="en-GB" sz="1700" dirty="0"/>
              <a:t>An attack is a strong possibility </a:t>
            </a:r>
          </a:p>
        </p:txBody>
      </p:sp>
      <p:grpSp>
        <p:nvGrpSpPr>
          <p:cNvPr id="53" name="Group 52">
            <a:extLst>
              <a:ext uri="{FF2B5EF4-FFF2-40B4-BE49-F238E27FC236}">
                <a16:creationId xmlns:a16="http://schemas.microsoft.com/office/drawing/2014/main" id="{2F6C2FA1-B954-41B6-86BD-799141E055DA}"/>
              </a:ext>
            </a:extLst>
          </p:cNvPr>
          <p:cNvGrpSpPr/>
          <p:nvPr/>
        </p:nvGrpSpPr>
        <p:grpSpPr>
          <a:xfrm>
            <a:off x="1761649" y="4078712"/>
            <a:ext cx="1850317" cy="430887"/>
            <a:chOff x="1761647" y="4078710"/>
            <a:chExt cx="1850317" cy="430887"/>
          </a:xfrm>
        </p:grpSpPr>
        <p:sp>
          <p:nvSpPr>
            <p:cNvPr id="34" name="Rectangle 33">
              <a:extLst>
                <a:ext uri="{FF2B5EF4-FFF2-40B4-BE49-F238E27FC236}">
                  <a16:creationId xmlns:a16="http://schemas.microsoft.com/office/drawing/2014/main" id="{9E3EA4CB-F67B-4DDA-B650-9BA30F319463}"/>
                </a:ext>
              </a:extLst>
            </p:cNvPr>
            <p:cNvSpPr/>
            <p:nvPr/>
          </p:nvSpPr>
          <p:spPr>
            <a:xfrm>
              <a:off x="1788283" y="4152107"/>
              <a:ext cx="1692000" cy="270000"/>
            </a:xfrm>
            <a:prstGeom prst="rect">
              <a:avLst/>
            </a:prstGeom>
            <a:solidFill>
              <a:srgbClr val="01A5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CC2B5BC4-7FBB-43AF-BFDC-1D1913D9BA09}"/>
                </a:ext>
              </a:extLst>
            </p:cNvPr>
            <p:cNvSpPr txBox="1"/>
            <p:nvPr/>
          </p:nvSpPr>
          <p:spPr>
            <a:xfrm>
              <a:off x="1761647" y="4078710"/>
              <a:ext cx="1850317" cy="430887"/>
            </a:xfrm>
            <a:prstGeom prst="rect">
              <a:avLst/>
            </a:prstGeom>
            <a:noFill/>
            <a:ln>
              <a:noFill/>
            </a:ln>
          </p:spPr>
          <p:txBody>
            <a:bodyPr wrap="square" rtlCol="0">
              <a:spAutoFit/>
            </a:bodyPr>
            <a:lstStyle/>
            <a:p>
              <a:r>
                <a:rPr lang="en-GB" sz="2200" b="1" spc="300" dirty="0">
                  <a:solidFill>
                    <a:schemeClr val="bg1"/>
                  </a:solidFill>
                </a:rPr>
                <a:t>MODERATE</a:t>
              </a:r>
            </a:p>
          </p:txBody>
        </p:sp>
      </p:grpSp>
      <p:sp>
        <p:nvSpPr>
          <p:cNvPr id="35" name="TextBox 34">
            <a:extLst>
              <a:ext uri="{FF2B5EF4-FFF2-40B4-BE49-F238E27FC236}">
                <a16:creationId xmlns:a16="http://schemas.microsoft.com/office/drawing/2014/main" id="{2E63C8C6-4228-4B81-999E-74650EF9C9F4}"/>
              </a:ext>
            </a:extLst>
          </p:cNvPr>
          <p:cNvSpPr txBox="1"/>
          <p:nvPr/>
        </p:nvSpPr>
        <p:spPr>
          <a:xfrm>
            <a:off x="1720851" y="4386458"/>
            <a:ext cx="2372400" cy="493277"/>
          </a:xfrm>
          <a:prstGeom prst="rect">
            <a:avLst/>
          </a:prstGeom>
          <a:noFill/>
        </p:spPr>
        <p:txBody>
          <a:bodyPr wrap="square" rtlCol="0">
            <a:spAutoFit/>
          </a:bodyPr>
          <a:lstStyle/>
          <a:p>
            <a:pPr>
              <a:lnSpc>
                <a:spcPct val="75000"/>
              </a:lnSpc>
            </a:pPr>
            <a:r>
              <a:rPr lang="en-GB" sz="1700" dirty="0"/>
              <a:t>An attack is possible but not likely</a:t>
            </a:r>
          </a:p>
        </p:txBody>
      </p:sp>
      <p:grpSp>
        <p:nvGrpSpPr>
          <p:cNvPr id="54" name="Group 53">
            <a:extLst>
              <a:ext uri="{FF2B5EF4-FFF2-40B4-BE49-F238E27FC236}">
                <a16:creationId xmlns:a16="http://schemas.microsoft.com/office/drawing/2014/main" id="{3C190757-41BA-4301-81AE-BE3A12A9BC3C}"/>
              </a:ext>
            </a:extLst>
          </p:cNvPr>
          <p:cNvGrpSpPr/>
          <p:nvPr/>
        </p:nvGrpSpPr>
        <p:grpSpPr>
          <a:xfrm>
            <a:off x="1765947" y="4913681"/>
            <a:ext cx="1800000" cy="430887"/>
            <a:chOff x="1765947" y="4913679"/>
            <a:chExt cx="1800000" cy="430887"/>
          </a:xfrm>
        </p:grpSpPr>
        <p:sp>
          <p:nvSpPr>
            <p:cNvPr id="39" name="Rectangle 38">
              <a:extLst>
                <a:ext uri="{FF2B5EF4-FFF2-40B4-BE49-F238E27FC236}">
                  <a16:creationId xmlns:a16="http://schemas.microsoft.com/office/drawing/2014/main" id="{C64F1426-C1CF-4179-9B58-2B277B2EFEED}"/>
                </a:ext>
              </a:extLst>
            </p:cNvPr>
            <p:cNvSpPr/>
            <p:nvPr/>
          </p:nvSpPr>
          <p:spPr>
            <a:xfrm>
              <a:off x="1792583" y="4987076"/>
              <a:ext cx="1440000" cy="270000"/>
            </a:xfrm>
            <a:prstGeom prst="rect">
              <a:avLst/>
            </a:prstGeom>
            <a:solidFill>
              <a:srgbClr val="60BB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4BB7AFF3-50F2-4D5C-A796-DFEC851BDC4F}"/>
                </a:ext>
              </a:extLst>
            </p:cNvPr>
            <p:cNvSpPr txBox="1"/>
            <p:nvPr/>
          </p:nvSpPr>
          <p:spPr>
            <a:xfrm>
              <a:off x="1765947" y="4913679"/>
              <a:ext cx="1800000" cy="430887"/>
            </a:xfrm>
            <a:prstGeom prst="rect">
              <a:avLst/>
            </a:prstGeom>
            <a:noFill/>
            <a:ln>
              <a:noFill/>
            </a:ln>
          </p:spPr>
          <p:txBody>
            <a:bodyPr wrap="square" rtlCol="0">
              <a:spAutoFit/>
            </a:bodyPr>
            <a:lstStyle/>
            <a:p>
              <a:r>
                <a:rPr lang="en-GB" sz="2200" b="1" spc="300" dirty="0">
                  <a:solidFill>
                    <a:schemeClr val="bg1"/>
                  </a:solidFill>
                </a:rPr>
                <a:t>LOW</a:t>
              </a:r>
            </a:p>
          </p:txBody>
        </p:sp>
      </p:grpSp>
      <p:sp>
        <p:nvSpPr>
          <p:cNvPr id="40" name="TextBox 39">
            <a:extLst>
              <a:ext uri="{FF2B5EF4-FFF2-40B4-BE49-F238E27FC236}">
                <a16:creationId xmlns:a16="http://schemas.microsoft.com/office/drawing/2014/main" id="{E133B6F3-1360-4AA9-B980-B2FECD1E386A}"/>
              </a:ext>
            </a:extLst>
          </p:cNvPr>
          <p:cNvSpPr txBox="1"/>
          <p:nvPr/>
        </p:nvSpPr>
        <p:spPr>
          <a:xfrm>
            <a:off x="1725151" y="5221427"/>
            <a:ext cx="2372400" cy="297069"/>
          </a:xfrm>
          <a:prstGeom prst="rect">
            <a:avLst/>
          </a:prstGeom>
          <a:noFill/>
        </p:spPr>
        <p:txBody>
          <a:bodyPr wrap="square" rtlCol="0">
            <a:spAutoFit/>
          </a:bodyPr>
          <a:lstStyle/>
          <a:p>
            <a:pPr>
              <a:lnSpc>
                <a:spcPct val="75000"/>
              </a:lnSpc>
            </a:pPr>
            <a:r>
              <a:rPr lang="en-GB" sz="1700" dirty="0"/>
              <a:t>An attack is unlikely</a:t>
            </a:r>
          </a:p>
        </p:txBody>
      </p:sp>
      <p:sp>
        <p:nvSpPr>
          <p:cNvPr id="48" name="Content Placeholder 2">
            <a:extLst>
              <a:ext uri="{FF2B5EF4-FFF2-40B4-BE49-F238E27FC236}">
                <a16:creationId xmlns:a16="http://schemas.microsoft.com/office/drawing/2014/main" id="{546B0AD5-45C1-403B-A3BB-0EA8CF49CF2D}"/>
              </a:ext>
            </a:extLst>
          </p:cNvPr>
          <p:cNvSpPr>
            <a:spLocks noGrp="1"/>
          </p:cNvSpPr>
          <p:nvPr>
            <p:ph idx="1"/>
          </p:nvPr>
        </p:nvSpPr>
        <p:spPr>
          <a:xfrm>
            <a:off x="5965919" y="1926520"/>
            <a:ext cx="4765218" cy="3352199"/>
          </a:xfrm>
        </p:spPr>
        <p:txBody>
          <a:bodyPr/>
          <a:lstStyle/>
          <a:p>
            <a:r>
              <a:rPr lang="en-GB" altLang="en-US" dirty="0"/>
              <a:t>What would they mean to you and your daily routine?</a:t>
            </a:r>
          </a:p>
          <a:p>
            <a:endParaRPr lang="en-GB" altLang="en-US" dirty="0"/>
          </a:p>
          <a:p>
            <a:r>
              <a:rPr lang="en-GB" altLang="en-US" dirty="0"/>
              <a:t>Take 10 mins to consider the various threat levels and the likely response by your organisation to them.</a:t>
            </a:r>
          </a:p>
          <a:p>
            <a:endParaRPr lang="en-GB" altLang="en-US" dirty="0"/>
          </a:p>
        </p:txBody>
      </p:sp>
    </p:spTree>
    <p:extLst>
      <p:ext uri="{BB962C8B-B14F-4D97-AF65-F5344CB8AC3E}">
        <p14:creationId xmlns:p14="http://schemas.microsoft.com/office/powerpoint/2010/main" val="64010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8">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p:bldP spid="27" grpId="0"/>
      <p:bldP spid="35" grpId="0"/>
      <p:bldP spid="40" grpId="0"/>
      <p:bldP spid="48"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 y="2"/>
            <a:ext cx="12726441" cy="7158623"/>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2"/>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8442542" y="5112050"/>
            <a:ext cx="3745266"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7866485" y="5079585"/>
            <a:ext cx="4271221" cy="2031325"/>
          </a:xfrm>
          <a:prstGeom prst="rect">
            <a:avLst/>
          </a:prstGeom>
          <a:noFill/>
        </p:spPr>
        <p:txBody>
          <a:bodyPr wrap="square" rtlCol="0">
            <a:spAutoFit/>
          </a:bodyPr>
          <a:lstStyle/>
          <a:p>
            <a:pPr algn="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Intelligence </a:t>
            </a:r>
          </a:p>
          <a:p>
            <a:pPr algn="r"/>
            <a:r>
              <a:rPr lang="en-GB" sz="2300" b="1" dirty="0">
                <a:latin typeface="Arial Nova" panose="020B0504020202020204" pitchFamily="34" charset="0"/>
                <a:ea typeface="Tahoma" panose="020B0604030504040204" pitchFamily="34" charset="0"/>
                <a:cs typeface="Tahoma" panose="020B0604030504040204" pitchFamily="34" charset="0"/>
              </a:rPr>
              <a:t>Front Line </a:t>
            </a:r>
            <a:br>
              <a:rPr lang="en-GB" sz="2300" b="1" dirty="0">
                <a:latin typeface="Arial Nova" panose="020B0504020202020204" pitchFamily="34" charset="0"/>
                <a:ea typeface="Tahoma" panose="020B0604030504040204" pitchFamily="34" charset="0"/>
                <a:cs typeface="Tahoma" panose="020B0604030504040204" pitchFamily="34" charset="0"/>
              </a:rPr>
            </a:br>
            <a:r>
              <a:rPr lang="en-GB" sz="1600" b="1" dirty="0">
                <a:latin typeface="Arial Nova" panose="020B0504020202020204" pitchFamily="34" charset="0"/>
                <a:ea typeface="Tahoma" panose="020B0604030504040204" pitchFamily="34" charset="0"/>
                <a:cs typeface="Tahoma" panose="020B0604030504040204" pitchFamily="34" charset="0"/>
              </a:rPr>
              <a:t>I</a:t>
            </a:r>
            <a:r>
              <a:rPr lang="en-GB" sz="1600" dirty="0">
                <a:latin typeface="Arial Nova" panose="020B0504020202020204" pitchFamily="34" charset="0"/>
                <a:ea typeface="Tahoma" panose="020B0604030504040204" pitchFamily="34" charset="0"/>
                <a:cs typeface="Tahoma" panose="020B0604030504040204" pitchFamily="34" charset="0"/>
              </a:rPr>
              <a:t>mportance of Local Policing                         in gathering intelligence                                that can combat terrorism</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240504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TextBox 11">
            <a:extLst>
              <a:ext uri="{FF2B5EF4-FFF2-40B4-BE49-F238E27FC236}">
                <a16:creationId xmlns:a16="http://schemas.microsoft.com/office/drawing/2014/main" id="{AD873A3F-4895-49BC-AC73-0E64259FB96B}"/>
              </a:ext>
            </a:extLst>
          </p:cNvPr>
          <p:cNvSpPr txBox="1"/>
          <p:nvPr/>
        </p:nvSpPr>
        <p:spPr>
          <a:xfrm>
            <a:off x="2073289" y="564191"/>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Policing Purpose - Recap</a:t>
            </a:r>
          </a:p>
        </p:txBody>
      </p:sp>
      <p:sp>
        <p:nvSpPr>
          <p:cNvPr id="13" name="Subtitle 2">
            <a:extLst>
              <a:ext uri="{FF2B5EF4-FFF2-40B4-BE49-F238E27FC236}">
                <a16:creationId xmlns:a16="http://schemas.microsoft.com/office/drawing/2014/main" id="{D8F87DF0-6A4D-41D5-8281-8E8E02BB045D}"/>
              </a:ext>
            </a:extLst>
          </p:cNvPr>
          <p:cNvSpPr txBox="1">
            <a:spLocks/>
          </p:cNvSpPr>
          <p:nvPr/>
        </p:nvSpPr>
        <p:spPr>
          <a:xfrm>
            <a:off x="598624" y="1479869"/>
            <a:ext cx="11508774" cy="12944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defTabSz="898525">
              <a:spcBef>
                <a:spcPts val="600"/>
              </a:spcBef>
              <a:spcAft>
                <a:spcPts val="600"/>
              </a:spcAft>
              <a:buNone/>
              <a:tabLst>
                <a:tab pos="271463" algn="l"/>
              </a:tabLst>
            </a:pPr>
            <a:r>
              <a:rPr lang="en-GB" sz="2400" dirty="0"/>
              <a:t>The Police collect information that is required for policing purposes.  Policing purposes provide the legal basis for the collection, recording, evaluation, sharing and retention of information and may include one, or a combination, of the following;</a:t>
            </a:r>
          </a:p>
        </p:txBody>
      </p:sp>
      <p:sp>
        <p:nvSpPr>
          <p:cNvPr id="3" name="Rectangle 2">
            <a:extLst>
              <a:ext uri="{FF2B5EF4-FFF2-40B4-BE49-F238E27FC236}">
                <a16:creationId xmlns:a16="http://schemas.microsoft.com/office/drawing/2014/main" id="{72129997-838A-4FAC-9926-FAAEC6117685}"/>
              </a:ext>
            </a:extLst>
          </p:cNvPr>
          <p:cNvSpPr>
            <a:spLocks noChangeAspect="1"/>
          </p:cNvSpPr>
          <p:nvPr/>
        </p:nvSpPr>
        <p:spPr>
          <a:xfrm>
            <a:off x="1848323" y="2802341"/>
            <a:ext cx="2330733" cy="1399032"/>
          </a:xfrm>
          <a:custGeom>
            <a:avLst/>
            <a:gdLst>
              <a:gd name="connsiteX0" fmla="*/ 0 w 2330733"/>
              <a:gd name="connsiteY0" fmla="*/ 0 h 1399032"/>
              <a:gd name="connsiteX1" fmla="*/ 629298 w 2330733"/>
              <a:gd name="connsiteY1" fmla="*/ 0 h 1399032"/>
              <a:gd name="connsiteX2" fmla="*/ 1235288 w 2330733"/>
              <a:gd name="connsiteY2" fmla="*/ 0 h 1399032"/>
              <a:gd name="connsiteX3" fmla="*/ 2330733 w 2330733"/>
              <a:gd name="connsiteY3" fmla="*/ 0 h 1399032"/>
              <a:gd name="connsiteX4" fmla="*/ 2330733 w 2330733"/>
              <a:gd name="connsiteY4" fmla="*/ 424373 h 1399032"/>
              <a:gd name="connsiteX5" fmla="*/ 2330733 w 2330733"/>
              <a:gd name="connsiteY5" fmla="*/ 918698 h 1399032"/>
              <a:gd name="connsiteX6" fmla="*/ 2330733 w 2330733"/>
              <a:gd name="connsiteY6" fmla="*/ 1399032 h 1399032"/>
              <a:gd name="connsiteX7" fmla="*/ 1794664 w 2330733"/>
              <a:gd name="connsiteY7" fmla="*/ 1399032 h 1399032"/>
              <a:gd name="connsiteX8" fmla="*/ 1235288 w 2330733"/>
              <a:gd name="connsiteY8" fmla="*/ 1399032 h 1399032"/>
              <a:gd name="connsiteX9" fmla="*/ 722527 w 2330733"/>
              <a:gd name="connsiteY9" fmla="*/ 1399032 h 1399032"/>
              <a:gd name="connsiteX10" fmla="*/ 0 w 2330733"/>
              <a:gd name="connsiteY10" fmla="*/ 1399032 h 1399032"/>
              <a:gd name="connsiteX11" fmla="*/ 0 w 2330733"/>
              <a:gd name="connsiteY11" fmla="*/ 918698 h 1399032"/>
              <a:gd name="connsiteX12" fmla="*/ 0 w 2330733"/>
              <a:gd name="connsiteY12" fmla="*/ 494325 h 1399032"/>
              <a:gd name="connsiteX13" fmla="*/ 0 w 2330733"/>
              <a:gd name="connsiteY13" fmla="*/ 0 h 1399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0733" h="1399032" fill="none" extrusionOk="0">
                <a:moveTo>
                  <a:pt x="0" y="0"/>
                </a:moveTo>
                <a:cubicBezTo>
                  <a:pt x="293945" y="-29573"/>
                  <a:pt x="434710" y="29416"/>
                  <a:pt x="629298" y="0"/>
                </a:cubicBezTo>
                <a:cubicBezTo>
                  <a:pt x="823886" y="-29416"/>
                  <a:pt x="971617" y="29621"/>
                  <a:pt x="1235288" y="0"/>
                </a:cubicBezTo>
                <a:cubicBezTo>
                  <a:pt x="1498959" y="-29621"/>
                  <a:pt x="2103406" y="23795"/>
                  <a:pt x="2330733" y="0"/>
                </a:cubicBezTo>
                <a:cubicBezTo>
                  <a:pt x="2340099" y="182912"/>
                  <a:pt x="2303805" y="325071"/>
                  <a:pt x="2330733" y="424373"/>
                </a:cubicBezTo>
                <a:cubicBezTo>
                  <a:pt x="2357661" y="523675"/>
                  <a:pt x="2317573" y="725129"/>
                  <a:pt x="2330733" y="918698"/>
                </a:cubicBezTo>
                <a:cubicBezTo>
                  <a:pt x="2343893" y="1112268"/>
                  <a:pt x="2299921" y="1276376"/>
                  <a:pt x="2330733" y="1399032"/>
                </a:cubicBezTo>
                <a:cubicBezTo>
                  <a:pt x="2151213" y="1402396"/>
                  <a:pt x="2009140" y="1336033"/>
                  <a:pt x="1794664" y="1399032"/>
                </a:cubicBezTo>
                <a:cubicBezTo>
                  <a:pt x="1580188" y="1462031"/>
                  <a:pt x="1408243" y="1363528"/>
                  <a:pt x="1235288" y="1399032"/>
                </a:cubicBezTo>
                <a:cubicBezTo>
                  <a:pt x="1062333" y="1434536"/>
                  <a:pt x="830328" y="1376102"/>
                  <a:pt x="722527" y="1399032"/>
                </a:cubicBezTo>
                <a:cubicBezTo>
                  <a:pt x="614726" y="1421962"/>
                  <a:pt x="219049" y="1338317"/>
                  <a:pt x="0" y="1399032"/>
                </a:cubicBezTo>
                <a:cubicBezTo>
                  <a:pt x="-46864" y="1242425"/>
                  <a:pt x="40661" y="1103030"/>
                  <a:pt x="0" y="918698"/>
                </a:cubicBezTo>
                <a:cubicBezTo>
                  <a:pt x="-40661" y="734366"/>
                  <a:pt x="23576" y="593260"/>
                  <a:pt x="0" y="494325"/>
                </a:cubicBezTo>
                <a:cubicBezTo>
                  <a:pt x="-23576" y="395390"/>
                  <a:pt x="48628" y="233825"/>
                  <a:pt x="0" y="0"/>
                </a:cubicBezTo>
                <a:close/>
              </a:path>
              <a:path w="2330733" h="1399032" stroke="0" extrusionOk="0">
                <a:moveTo>
                  <a:pt x="0" y="0"/>
                </a:moveTo>
                <a:cubicBezTo>
                  <a:pt x="164917" y="-31457"/>
                  <a:pt x="397227" y="59615"/>
                  <a:pt x="559376" y="0"/>
                </a:cubicBezTo>
                <a:cubicBezTo>
                  <a:pt x="721525" y="-59615"/>
                  <a:pt x="953054" y="2337"/>
                  <a:pt x="1072137" y="0"/>
                </a:cubicBezTo>
                <a:cubicBezTo>
                  <a:pt x="1191220" y="-2337"/>
                  <a:pt x="1389623" y="73914"/>
                  <a:pt x="1701435" y="0"/>
                </a:cubicBezTo>
                <a:cubicBezTo>
                  <a:pt x="2013247" y="-73914"/>
                  <a:pt x="2136883" y="42091"/>
                  <a:pt x="2330733" y="0"/>
                </a:cubicBezTo>
                <a:cubicBezTo>
                  <a:pt x="2347261" y="135604"/>
                  <a:pt x="2287665" y="332468"/>
                  <a:pt x="2330733" y="452354"/>
                </a:cubicBezTo>
                <a:cubicBezTo>
                  <a:pt x="2373801" y="572240"/>
                  <a:pt x="2294523" y="796461"/>
                  <a:pt x="2330733" y="890717"/>
                </a:cubicBezTo>
                <a:cubicBezTo>
                  <a:pt x="2366943" y="984973"/>
                  <a:pt x="2278939" y="1282214"/>
                  <a:pt x="2330733" y="1399032"/>
                </a:cubicBezTo>
                <a:cubicBezTo>
                  <a:pt x="2209639" y="1435164"/>
                  <a:pt x="1882162" y="1378527"/>
                  <a:pt x="1748050" y="1399032"/>
                </a:cubicBezTo>
                <a:cubicBezTo>
                  <a:pt x="1613938" y="1419537"/>
                  <a:pt x="1466748" y="1367450"/>
                  <a:pt x="1235288" y="1399032"/>
                </a:cubicBezTo>
                <a:cubicBezTo>
                  <a:pt x="1003828" y="1430614"/>
                  <a:pt x="830192" y="1378541"/>
                  <a:pt x="652605" y="1399032"/>
                </a:cubicBezTo>
                <a:cubicBezTo>
                  <a:pt x="475018" y="1419523"/>
                  <a:pt x="303166" y="1367838"/>
                  <a:pt x="0" y="1399032"/>
                </a:cubicBezTo>
                <a:cubicBezTo>
                  <a:pt x="-31342" y="1190241"/>
                  <a:pt x="17441" y="1086075"/>
                  <a:pt x="0" y="946678"/>
                </a:cubicBezTo>
                <a:cubicBezTo>
                  <a:pt x="-17441" y="807281"/>
                  <a:pt x="16687" y="682091"/>
                  <a:pt x="0" y="494325"/>
                </a:cubicBezTo>
                <a:cubicBezTo>
                  <a:pt x="-16687" y="306559"/>
                  <a:pt x="26655" y="155181"/>
                  <a:pt x="0" y="0"/>
                </a:cubicBezTo>
                <a:close/>
              </a:path>
            </a:pathLst>
          </a:custGeom>
          <a:solidFill>
            <a:schemeClr val="accent5">
              <a:lumMod val="75000"/>
            </a:schemeClr>
          </a:solidFill>
          <a:ln w="25400">
            <a:solidFill>
              <a:schemeClr val="accent5">
                <a:lumMod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Protecting Life and Property</a:t>
            </a:r>
          </a:p>
        </p:txBody>
      </p:sp>
      <p:sp>
        <p:nvSpPr>
          <p:cNvPr id="14" name="Rectangle 13">
            <a:extLst>
              <a:ext uri="{FF2B5EF4-FFF2-40B4-BE49-F238E27FC236}">
                <a16:creationId xmlns:a16="http://schemas.microsoft.com/office/drawing/2014/main" id="{329CEF21-A18C-4519-A6F4-854B6531C534}"/>
              </a:ext>
            </a:extLst>
          </p:cNvPr>
          <p:cNvSpPr>
            <a:spLocks noChangeAspect="1"/>
          </p:cNvSpPr>
          <p:nvPr/>
        </p:nvSpPr>
        <p:spPr>
          <a:xfrm>
            <a:off x="4841270" y="2791364"/>
            <a:ext cx="2330733" cy="1399032"/>
          </a:xfrm>
          <a:custGeom>
            <a:avLst/>
            <a:gdLst>
              <a:gd name="connsiteX0" fmla="*/ 0 w 2330733"/>
              <a:gd name="connsiteY0" fmla="*/ 0 h 1399032"/>
              <a:gd name="connsiteX1" fmla="*/ 629298 w 2330733"/>
              <a:gd name="connsiteY1" fmla="*/ 0 h 1399032"/>
              <a:gd name="connsiteX2" fmla="*/ 1235288 w 2330733"/>
              <a:gd name="connsiteY2" fmla="*/ 0 h 1399032"/>
              <a:gd name="connsiteX3" fmla="*/ 2330733 w 2330733"/>
              <a:gd name="connsiteY3" fmla="*/ 0 h 1399032"/>
              <a:gd name="connsiteX4" fmla="*/ 2330733 w 2330733"/>
              <a:gd name="connsiteY4" fmla="*/ 424373 h 1399032"/>
              <a:gd name="connsiteX5" fmla="*/ 2330733 w 2330733"/>
              <a:gd name="connsiteY5" fmla="*/ 918698 h 1399032"/>
              <a:gd name="connsiteX6" fmla="*/ 2330733 w 2330733"/>
              <a:gd name="connsiteY6" fmla="*/ 1399032 h 1399032"/>
              <a:gd name="connsiteX7" fmla="*/ 1794664 w 2330733"/>
              <a:gd name="connsiteY7" fmla="*/ 1399032 h 1399032"/>
              <a:gd name="connsiteX8" fmla="*/ 1235288 w 2330733"/>
              <a:gd name="connsiteY8" fmla="*/ 1399032 h 1399032"/>
              <a:gd name="connsiteX9" fmla="*/ 722527 w 2330733"/>
              <a:gd name="connsiteY9" fmla="*/ 1399032 h 1399032"/>
              <a:gd name="connsiteX10" fmla="*/ 0 w 2330733"/>
              <a:gd name="connsiteY10" fmla="*/ 1399032 h 1399032"/>
              <a:gd name="connsiteX11" fmla="*/ 0 w 2330733"/>
              <a:gd name="connsiteY11" fmla="*/ 918698 h 1399032"/>
              <a:gd name="connsiteX12" fmla="*/ 0 w 2330733"/>
              <a:gd name="connsiteY12" fmla="*/ 494325 h 1399032"/>
              <a:gd name="connsiteX13" fmla="*/ 0 w 2330733"/>
              <a:gd name="connsiteY13" fmla="*/ 0 h 1399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0733" h="1399032" fill="none" extrusionOk="0">
                <a:moveTo>
                  <a:pt x="0" y="0"/>
                </a:moveTo>
                <a:cubicBezTo>
                  <a:pt x="293945" y="-29573"/>
                  <a:pt x="434710" y="29416"/>
                  <a:pt x="629298" y="0"/>
                </a:cubicBezTo>
                <a:cubicBezTo>
                  <a:pt x="823886" y="-29416"/>
                  <a:pt x="971617" y="29621"/>
                  <a:pt x="1235288" y="0"/>
                </a:cubicBezTo>
                <a:cubicBezTo>
                  <a:pt x="1498959" y="-29621"/>
                  <a:pt x="2103406" y="23795"/>
                  <a:pt x="2330733" y="0"/>
                </a:cubicBezTo>
                <a:cubicBezTo>
                  <a:pt x="2340099" y="182912"/>
                  <a:pt x="2303805" y="325071"/>
                  <a:pt x="2330733" y="424373"/>
                </a:cubicBezTo>
                <a:cubicBezTo>
                  <a:pt x="2357661" y="523675"/>
                  <a:pt x="2317573" y="725129"/>
                  <a:pt x="2330733" y="918698"/>
                </a:cubicBezTo>
                <a:cubicBezTo>
                  <a:pt x="2343893" y="1112268"/>
                  <a:pt x="2299921" y="1276376"/>
                  <a:pt x="2330733" y="1399032"/>
                </a:cubicBezTo>
                <a:cubicBezTo>
                  <a:pt x="2151213" y="1402396"/>
                  <a:pt x="2009140" y="1336033"/>
                  <a:pt x="1794664" y="1399032"/>
                </a:cubicBezTo>
                <a:cubicBezTo>
                  <a:pt x="1580188" y="1462031"/>
                  <a:pt x="1408243" y="1363528"/>
                  <a:pt x="1235288" y="1399032"/>
                </a:cubicBezTo>
                <a:cubicBezTo>
                  <a:pt x="1062333" y="1434536"/>
                  <a:pt x="830328" y="1376102"/>
                  <a:pt x="722527" y="1399032"/>
                </a:cubicBezTo>
                <a:cubicBezTo>
                  <a:pt x="614726" y="1421962"/>
                  <a:pt x="219049" y="1338317"/>
                  <a:pt x="0" y="1399032"/>
                </a:cubicBezTo>
                <a:cubicBezTo>
                  <a:pt x="-46864" y="1242425"/>
                  <a:pt x="40661" y="1103030"/>
                  <a:pt x="0" y="918698"/>
                </a:cubicBezTo>
                <a:cubicBezTo>
                  <a:pt x="-40661" y="734366"/>
                  <a:pt x="23576" y="593260"/>
                  <a:pt x="0" y="494325"/>
                </a:cubicBezTo>
                <a:cubicBezTo>
                  <a:pt x="-23576" y="395390"/>
                  <a:pt x="48628" y="233825"/>
                  <a:pt x="0" y="0"/>
                </a:cubicBezTo>
                <a:close/>
              </a:path>
              <a:path w="2330733" h="1399032" stroke="0" extrusionOk="0">
                <a:moveTo>
                  <a:pt x="0" y="0"/>
                </a:moveTo>
                <a:cubicBezTo>
                  <a:pt x="164917" y="-31457"/>
                  <a:pt x="397227" y="59615"/>
                  <a:pt x="559376" y="0"/>
                </a:cubicBezTo>
                <a:cubicBezTo>
                  <a:pt x="721525" y="-59615"/>
                  <a:pt x="953054" y="2337"/>
                  <a:pt x="1072137" y="0"/>
                </a:cubicBezTo>
                <a:cubicBezTo>
                  <a:pt x="1191220" y="-2337"/>
                  <a:pt x="1389623" y="73914"/>
                  <a:pt x="1701435" y="0"/>
                </a:cubicBezTo>
                <a:cubicBezTo>
                  <a:pt x="2013247" y="-73914"/>
                  <a:pt x="2136883" y="42091"/>
                  <a:pt x="2330733" y="0"/>
                </a:cubicBezTo>
                <a:cubicBezTo>
                  <a:pt x="2347261" y="135604"/>
                  <a:pt x="2287665" y="332468"/>
                  <a:pt x="2330733" y="452354"/>
                </a:cubicBezTo>
                <a:cubicBezTo>
                  <a:pt x="2373801" y="572240"/>
                  <a:pt x="2294523" y="796461"/>
                  <a:pt x="2330733" y="890717"/>
                </a:cubicBezTo>
                <a:cubicBezTo>
                  <a:pt x="2366943" y="984973"/>
                  <a:pt x="2278939" y="1282214"/>
                  <a:pt x="2330733" y="1399032"/>
                </a:cubicBezTo>
                <a:cubicBezTo>
                  <a:pt x="2209639" y="1435164"/>
                  <a:pt x="1882162" y="1378527"/>
                  <a:pt x="1748050" y="1399032"/>
                </a:cubicBezTo>
                <a:cubicBezTo>
                  <a:pt x="1613938" y="1419537"/>
                  <a:pt x="1466748" y="1367450"/>
                  <a:pt x="1235288" y="1399032"/>
                </a:cubicBezTo>
                <a:cubicBezTo>
                  <a:pt x="1003828" y="1430614"/>
                  <a:pt x="830192" y="1378541"/>
                  <a:pt x="652605" y="1399032"/>
                </a:cubicBezTo>
                <a:cubicBezTo>
                  <a:pt x="475018" y="1419523"/>
                  <a:pt x="303166" y="1367838"/>
                  <a:pt x="0" y="1399032"/>
                </a:cubicBezTo>
                <a:cubicBezTo>
                  <a:pt x="-31342" y="1190241"/>
                  <a:pt x="17441" y="1086075"/>
                  <a:pt x="0" y="946678"/>
                </a:cubicBezTo>
                <a:cubicBezTo>
                  <a:pt x="-17441" y="807281"/>
                  <a:pt x="16687" y="682091"/>
                  <a:pt x="0" y="494325"/>
                </a:cubicBezTo>
                <a:cubicBezTo>
                  <a:pt x="-16687" y="306559"/>
                  <a:pt x="26655" y="155181"/>
                  <a:pt x="0" y="0"/>
                </a:cubicBezTo>
                <a:close/>
              </a:path>
            </a:pathLst>
          </a:custGeom>
          <a:solidFill>
            <a:schemeClr val="accent6">
              <a:lumMod val="60000"/>
              <a:lumOff val="40000"/>
            </a:schemeClr>
          </a:solidFill>
          <a:ln w="25400">
            <a:solidFill>
              <a:schemeClr val="accent6">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Preserving Order</a:t>
            </a:r>
          </a:p>
        </p:txBody>
      </p:sp>
      <p:sp>
        <p:nvSpPr>
          <p:cNvPr id="15" name="Rectangle 14">
            <a:extLst>
              <a:ext uri="{FF2B5EF4-FFF2-40B4-BE49-F238E27FC236}">
                <a16:creationId xmlns:a16="http://schemas.microsoft.com/office/drawing/2014/main" id="{0C08CEC3-F29B-4660-9B90-CC23A08E51B2}"/>
              </a:ext>
            </a:extLst>
          </p:cNvPr>
          <p:cNvSpPr>
            <a:spLocks noChangeAspect="1"/>
          </p:cNvSpPr>
          <p:nvPr/>
        </p:nvSpPr>
        <p:spPr>
          <a:xfrm>
            <a:off x="3278736" y="4444450"/>
            <a:ext cx="2330733" cy="1399032"/>
          </a:xfrm>
          <a:custGeom>
            <a:avLst/>
            <a:gdLst>
              <a:gd name="connsiteX0" fmla="*/ 0 w 2330733"/>
              <a:gd name="connsiteY0" fmla="*/ 0 h 1399032"/>
              <a:gd name="connsiteX1" fmla="*/ 629298 w 2330733"/>
              <a:gd name="connsiteY1" fmla="*/ 0 h 1399032"/>
              <a:gd name="connsiteX2" fmla="*/ 1235288 w 2330733"/>
              <a:gd name="connsiteY2" fmla="*/ 0 h 1399032"/>
              <a:gd name="connsiteX3" fmla="*/ 2330733 w 2330733"/>
              <a:gd name="connsiteY3" fmla="*/ 0 h 1399032"/>
              <a:gd name="connsiteX4" fmla="*/ 2330733 w 2330733"/>
              <a:gd name="connsiteY4" fmla="*/ 424373 h 1399032"/>
              <a:gd name="connsiteX5" fmla="*/ 2330733 w 2330733"/>
              <a:gd name="connsiteY5" fmla="*/ 918698 h 1399032"/>
              <a:gd name="connsiteX6" fmla="*/ 2330733 w 2330733"/>
              <a:gd name="connsiteY6" fmla="*/ 1399032 h 1399032"/>
              <a:gd name="connsiteX7" fmla="*/ 1794664 w 2330733"/>
              <a:gd name="connsiteY7" fmla="*/ 1399032 h 1399032"/>
              <a:gd name="connsiteX8" fmla="*/ 1235288 w 2330733"/>
              <a:gd name="connsiteY8" fmla="*/ 1399032 h 1399032"/>
              <a:gd name="connsiteX9" fmla="*/ 722527 w 2330733"/>
              <a:gd name="connsiteY9" fmla="*/ 1399032 h 1399032"/>
              <a:gd name="connsiteX10" fmla="*/ 0 w 2330733"/>
              <a:gd name="connsiteY10" fmla="*/ 1399032 h 1399032"/>
              <a:gd name="connsiteX11" fmla="*/ 0 w 2330733"/>
              <a:gd name="connsiteY11" fmla="*/ 918698 h 1399032"/>
              <a:gd name="connsiteX12" fmla="*/ 0 w 2330733"/>
              <a:gd name="connsiteY12" fmla="*/ 494325 h 1399032"/>
              <a:gd name="connsiteX13" fmla="*/ 0 w 2330733"/>
              <a:gd name="connsiteY13" fmla="*/ 0 h 1399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0733" h="1399032" fill="none" extrusionOk="0">
                <a:moveTo>
                  <a:pt x="0" y="0"/>
                </a:moveTo>
                <a:cubicBezTo>
                  <a:pt x="293945" y="-29573"/>
                  <a:pt x="434710" y="29416"/>
                  <a:pt x="629298" y="0"/>
                </a:cubicBezTo>
                <a:cubicBezTo>
                  <a:pt x="823886" y="-29416"/>
                  <a:pt x="971617" y="29621"/>
                  <a:pt x="1235288" y="0"/>
                </a:cubicBezTo>
                <a:cubicBezTo>
                  <a:pt x="1498959" y="-29621"/>
                  <a:pt x="2103406" y="23795"/>
                  <a:pt x="2330733" y="0"/>
                </a:cubicBezTo>
                <a:cubicBezTo>
                  <a:pt x="2340099" y="182912"/>
                  <a:pt x="2303805" y="325071"/>
                  <a:pt x="2330733" y="424373"/>
                </a:cubicBezTo>
                <a:cubicBezTo>
                  <a:pt x="2357661" y="523675"/>
                  <a:pt x="2317573" y="725129"/>
                  <a:pt x="2330733" y="918698"/>
                </a:cubicBezTo>
                <a:cubicBezTo>
                  <a:pt x="2343893" y="1112268"/>
                  <a:pt x="2299921" y="1276376"/>
                  <a:pt x="2330733" y="1399032"/>
                </a:cubicBezTo>
                <a:cubicBezTo>
                  <a:pt x="2151213" y="1402396"/>
                  <a:pt x="2009140" y="1336033"/>
                  <a:pt x="1794664" y="1399032"/>
                </a:cubicBezTo>
                <a:cubicBezTo>
                  <a:pt x="1580188" y="1462031"/>
                  <a:pt x="1408243" y="1363528"/>
                  <a:pt x="1235288" y="1399032"/>
                </a:cubicBezTo>
                <a:cubicBezTo>
                  <a:pt x="1062333" y="1434536"/>
                  <a:pt x="830328" y="1376102"/>
                  <a:pt x="722527" y="1399032"/>
                </a:cubicBezTo>
                <a:cubicBezTo>
                  <a:pt x="614726" y="1421962"/>
                  <a:pt x="219049" y="1338317"/>
                  <a:pt x="0" y="1399032"/>
                </a:cubicBezTo>
                <a:cubicBezTo>
                  <a:pt x="-46864" y="1242425"/>
                  <a:pt x="40661" y="1103030"/>
                  <a:pt x="0" y="918698"/>
                </a:cubicBezTo>
                <a:cubicBezTo>
                  <a:pt x="-40661" y="734366"/>
                  <a:pt x="23576" y="593260"/>
                  <a:pt x="0" y="494325"/>
                </a:cubicBezTo>
                <a:cubicBezTo>
                  <a:pt x="-23576" y="395390"/>
                  <a:pt x="48628" y="233825"/>
                  <a:pt x="0" y="0"/>
                </a:cubicBezTo>
                <a:close/>
              </a:path>
              <a:path w="2330733" h="1399032" stroke="0" extrusionOk="0">
                <a:moveTo>
                  <a:pt x="0" y="0"/>
                </a:moveTo>
                <a:cubicBezTo>
                  <a:pt x="164917" y="-31457"/>
                  <a:pt x="397227" y="59615"/>
                  <a:pt x="559376" y="0"/>
                </a:cubicBezTo>
                <a:cubicBezTo>
                  <a:pt x="721525" y="-59615"/>
                  <a:pt x="953054" y="2337"/>
                  <a:pt x="1072137" y="0"/>
                </a:cubicBezTo>
                <a:cubicBezTo>
                  <a:pt x="1191220" y="-2337"/>
                  <a:pt x="1389623" y="73914"/>
                  <a:pt x="1701435" y="0"/>
                </a:cubicBezTo>
                <a:cubicBezTo>
                  <a:pt x="2013247" y="-73914"/>
                  <a:pt x="2136883" y="42091"/>
                  <a:pt x="2330733" y="0"/>
                </a:cubicBezTo>
                <a:cubicBezTo>
                  <a:pt x="2347261" y="135604"/>
                  <a:pt x="2287665" y="332468"/>
                  <a:pt x="2330733" y="452354"/>
                </a:cubicBezTo>
                <a:cubicBezTo>
                  <a:pt x="2373801" y="572240"/>
                  <a:pt x="2294523" y="796461"/>
                  <a:pt x="2330733" y="890717"/>
                </a:cubicBezTo>
                <a:cubicBezTo>
                  <a:pt x="2366943" y="984973"/>
                  <a:pt x="2278939" y="1282214"/>
                  <a:pt x="2330733" y="1399032"/>
                </a:cubicBezTo>
                <a:cubicBezTo>
                  <a:pt x="2209639" y="1435164"/>
                  <a:pt x="1882162" y="1378527"/>
                  <a:pt x="1748050" y="1399032"/>
                </a:cubicBezTo>
                <a:cubicBezTo>
                  <a:pt x="1613938" y="1419537"/>
                  <a:pt x="1466748" y="1367450"/>
                  <a:pt x="1235288" y="1399032"/>
                </a:cubicBezTo>
                <a:cubicBezTo>
                  <a:pt x="1003828" y="1430614"/>
                  <a:pt x="830192" y="1378541"/>
                  <a:pt x="652605" y="1399032"/>
                </a:cubicBezTo>
                <a:cubicBezTo>
                  <a:pt x="475018" y="1419523"/>
                  <a:pt x="303166" y="1367838"/>
                  <a:pt x="0" y="1399032"/>
                </a:cubicBezTo>
                <a:cubicBezTo>
                  <a:pt x="-31342" y="1190241"/>
                  <a:pt x="17441" y="1086075"/>
                  <a:pt x="0" y="946678"/>
                </a:cubicBezTo>
                <a:cubicBezTo>
                  <a:pt x="-17441" y="807281"/>
                  <a:pt x="16687" y="682091"/>
                  <a:pt x="0" y="494325"/>
                </a:cubicBezTo>
                <a:cubicBezTo>
                  <a:pt x="-16687" y="306559"/>
                  <a:pt x="26655" y="155181"/>
                  <a:pt x="0" y="0"/>
                </a:cubicBezTo>
                <a:close/>
              </a:path>
            </a:pathLst>
          </a:custGeom>
          <a:solidFill>
            <a:schemeClr val="accent6">
              <a:lumMod val="60000"/>
              <a:lumOff val="40000"/>
            </a:schemeClr>
          </a:solidFill>
          <a:ln w="25400">
            <a:solidFill>
              <a:schemeClr val="accent6">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Bringing Offenders to Justice</a:t>
            </a:r>
          </a:p>
        </p:txBody>
      </p:sp>
      <p:sp>
        <p:nvSpPr>
          <p:cNvPr id="16" name="Rectangle 15">
            <a:extLst>
              <a:ext uri="{FF2B5EF4-FFF2-40B4-BE49-F238E27FC236}">
                <a16:creationId xmlns:a16="http://schemas.microsoft.com/office/drawing/2014/main" id="{02DFFCC9-5217-4B12-8094-93F32CCABEBA}"/>
              </a:ext>
            </a:extLst>
          </p:cNvPr>
          <p:cNvSpPr>
            <a:spLocks noChangeAspect="1"/>
          </p:cNvSpPr>
          <p:nvPr/>
        </p:nvSpPr>
        <p:spPr>
          <a:xfrm>
            <a:off x="6375756" y="4472524"/>
            <a:ext cx="2376000" cy="1426204"/>
          </a:xfrm>
          <a:custGeom>
            <a:avLst/>
            <a:gdLst>
              <a:gd name="connsiteX0" fmla="*/ 0 w 2376000"/>
              <a:gd name="connsiteY0" fmla="*/ 0 h 1426204"/>
              <a:gd name="connsiteX1" fmla="*/ 641520 w 2376000"/>
              <a:gd name="connsiteY1" fmla="*/ 0 h 1426204"/>
              <a:gd name="connsiteX2" fmla="*/ 1259280 w 2376000"/>
              <a:gd name="connsiteY2" fmla="*/ 0 h 1426204"/>
              <a:gd name="connsiteX3" fmla="*/ 2376000 w 2376000"/>
              <a:gd name="connsiteY3" fmla="*/ 0 h 1426204"/>
              <a:gd name="connsiteX4" fmla="*/ 2376000 w 2376000"/>
              <a:gd name="connsiteY4" fmla="*/ 432615 h 1426204"/>
              <a:gd name="connsiteX5" fmla="*/ 2376000 w 2376000"/>
              <a:gd name="connsiteY5" fmla="*/ 936541 h 1426204"/>
              <a:gd name="connsiteX6" fmla="*/ 2376000 w 2376000"/>
              <a:gd name="connsiteY6" fmla="*/ 1426204 h 1426204"/>
              <a:gd name="connsiteX7" fmla="*/ 1829520 w 2376000"/>
              <a:gd name="connsiteY7" fmla="*/ 1426204 h 1426204"/>
              <a:gd name="connsiteX8" fmla="*/ 1259280 w 2376000"/>
              <a:gd name="connsiteY8" fmla="*/ 1426204 h 1426204"/>
              <a:gd name="connsiteX9" fmla="*/ 736560 w 2376000"/>
              <a:gd name="connsiteY9" fmla="*/ 1426204 h 1426204"/>
              <a:gd name="connsiteX10" fmla="*/ 0 w 2376000"/>
              <a:gd name="connsiteY10" fmla="*/ 1426204 h 1426204"/>
              <a:gd name="connsiteX11" fmla="*/ 0 w 2376000"/>
              <a:gd name="connsiteY11" fmla="*/ 936541 h 1426204"/>
              <a:gd name="connsiteX12" fmla="*/ 0 w 2376000"/>
              <a:gd name="connsiteY12" fmla="*/ 503925 h 1426204"/>
              <a:gd name="connsiteX13" fmla="*/ 0 w 2376000"/>
              <a:gd name="connsiteY13" fmla="*/ 0 h 1426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76000" h="1426204" fill="none" extrusionOk="0">
                <a:moveTo>
                  <a:pt x="0" y="0"/>
                </a:moveTo>
                <a:cubicBezTo>
                  <a:pt x="243203" y="-8787"/>
                  <a:pt x="430797" y="47292"/>
                  <a:pt x="641520" y="0"/>
                </a:cubicBezTo>
                <a:cubicBezTo>
                  <a:pt x="852243" y="-47292"/>
                  <a:pt x="1002209" y="55163"/>
                  <a:pt x="1259280" y="0"/>
                </a:cubicBezTo>
                <a:cubicBezTo>
                  <a:pt x="1516351" y="-55163"/>
                  <a:pt x="2047824" y="2882"/>
                  <a:pt x="2376000" y="0"/>
                </a:cubicBezTo>
                <a:cubicBezTo>
                  <a:pt x="2413064" y="115376"/>
                  <a:pt x="2366555" y="250476"/>
                  <a:pt x="2376000" y="432615"/>
                </a:cubicBezTo>
                <a:cubicBezTo>
                  <a:pt x="2385445" y="614754"/>
                  <a:pt x="2325336" y="758694"/>
                  <a:pt x="2376000" y="936541"/>
                </a:cubicBezTo>
                <a:cubicBezTo>
                  <a:pt x="2426664" y="1114388"/>
                  <a:pt x="2346429" y="1279705"/>
                  <a:pt x="2376000" y="1426204"/>
                </a:cubicBezTo>
                <a:cubicBezTo>
                  <a:pt x="2131545" y="1427961"/>
                  <a:pt x="2097060" y="1406510"/>
                  <a:pt x="1829520" y="1426204"/>
                </a:cubicBezTo>
                <a:cubicBezTo>
                  <a:pt x="1561980" y="1445898"/>
                  <a:pt x="1523409" y="1398169"/>
                  <a:pt x="1259280" y="1426204"/>
                </a:cubicBezTo>
                <a:cubicBezTo>
                  <a:pt x="995151" y="1454239"/>
                  <a:pt x="898313" y="1378809"/>
                  <a:pt x="736560" y="1426204"/>
                </a:cubicBezTo>
                <a:cubicBezTo>
                  <a:pt x="574807" y="1473599"/>
                  <a:pt x="311211" y="1395509"/>
                  <a:pt x="0" y="1426204"/>
                </a:cubicBezTo>
                <a:cubicBezTo>
                  <a:pt x="-377" y="1237250"/>
                  <a:pt x="20264" y="1079806"/>
                  <a:pt x="0" y="936541"/>
                </a:cubicBezTo>
                <a:cubicBezTo>
                  <a:pt x="-20264" y="793276"/>
                  <a:pt x="24100" y="694178"/>
                  <a:pt x="0" y="503925"/>
                </a:cubicBezTo>
                <a:cubicBezTo>
                  <a:pt x="-24100" y="313672"/>
                  <a:pt x="42202" y="130477"/>
                  <a:pt x="0" y="0"/>
                </a:cubicBezTo>
                <a:close/>
              </a:path>
              <a:path w="2376000" h="1426204" stroke="0" extrusionOk="0">
                <a:moveTo>
                  <a:pt x="0" y="0"/>
                </a:moveTo>
                <a:cubicBezTo>
                  <a:pt x="227304" y="-14039"/>
                  <a:pt x="451625" y="66313"/>
                  <a:pt x="570240" y="0"/>
                </a:cubicBezTo>
                <a:cubicBezTo>
                  <a:pt x="688855" y="-66313"/>
                  <a:pt x="903356" y="13663"/>
                  <a:pt x="1092960" y="0"/>
                </a:cubicBezTo>
                <a:cubicBezTo>
                  <a:pt x="1282564" y="-13663"/>
                  <a:pt x="1518599" y="36581"/>
                  <a:pt x="1734480" y="0"/>
                </a:cubicBezTo>
                <a:cubicBezTo>
                  <a:pt x="1950361" y="-36581"/>
                  <a:pt x="2201478" y="66242"/>
                  <a:pt x="2376000" y="0"/>
                </a:cubicBezTo>
                <a:cubicBezTo>
                  <a:pt x="2398622" y="223936"/>
                  <a:pt x="2329476" y="346796"/>
                  <a:pt x="2376000" y="461139"/>
                </a:cubicBezTo>
                <a:cubicBezTo>
                  <a:pt x="2422524" y="575482"/>
                  <a:pt x="2374808" y="696141"/>
                  <a:pt x="2376000" y="908017"/>
                </a:cubicBezTo>
                <a:cubicBezTo>
                  <a:pt x="2377192" y="1119893"/>
                  <a:pt x="2338229" y="1304890"/>
                  <a:pt x="2376000" y="1426204"/>
                </a:cubicBezTo>
                <a:cubicBezTo>
                  <a:pt x="2116380" y="1495619"/>
                  <a:pt x="2049407" y="1393345"/>
                  <a:pt x="1782000" y="1426204"/>
                </a:cubicBezTo>
                <a:cubicBezTo>
                  <a:pt x="1514593" y="1459063"/>
                  <a:pt x="1422617" y="1391383"/>
                  <a:pt x="1259280" y="1426204"/>
                </a:cubicBezTo>
                <a:cubicBezTo>
                  <a:pt x="1095943" y="1461025"/>
                  <a:pt x="949252" y="1355006"/>
                  <a:pt x="665280" y="1426204"/>
                </a:cubicBezTo>
                <a:cubicBezTo>
                  <a:pt x="381308" y="1497402"/>
                  <a:pt x="279726" y="1355306"/>
                  <a:pt x="0" y="1426204"/>
                </a:cubicBezTo>
                <a:cubicBezTo>
                  <a:pt x="-39256" y="1281198"/>
                  <a:pt x="41018" y="1144067"/>
                  <a:pt x="0" y="965065"/>
                </a:cubicBezTo>
                <a:cubicBezTo>
                  <a:pt x="-41018" y="786063"/>
                  <a:pt x="43673" y="639191"/>
                  <a:pt x="0" y="503925"/>
                </a:cubicBezTo>
                <a:cubicBezTo>
                  <a:pt x="-43673" y="368659"/>
                  <a:pt x="38589" y="223687"/>
                  <a:pt x="0" y="0"/>
                </a:cubicBezTo>
                <a:close/>
              </a:path>
            </a:pathLst>
          </a:custGeom>
          <a:solidFill>
            <a:schemeClr val="accent6">
              <a:lumMod val="60000"/>
              <a:lumOff val="40000"/>
            </a:schemeClr>
          </a:solidFill>
          <a:ln w="25400">
            <a:solidFill>
              <a:schemeClr val="accent6">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Any Duty or Responsibility arising from Common or Statute law</a:t>
            </a:r>
          </a:p>
        </p:txBody>
      </p:sp>
      <p:sp>
        <p:nvSpPr>
          <p:cNvPr id="17" name="Rectangle 16">
            <a:extLst>
              <a:ext uri="{FF2B5EF4-FFF2-40B4-BE49-F238E27FC236}">
                <a16:creationId xmlns:a16="http://schemas.microsoft.com/office/drawing/2014/main" id="{4A5D2430-790B-4F4A-98D8-9E6623C91948}"/>
              </a:ext>
            </a:extLst>
          </p:cNvPr>
          <p:cNvSpPr>
            <a:spLocks noChangeAspect="1"/>
          </p:cNvSpPr>
          <p:nvPr/>
        </p:nvSpPr>
        <p:spPr>
          <a:xfrm>
            <a:off x="7834218" y="2818098"/>
            <a:ext cx="2330733" cy="1399032"/>
          </a:xfrm>
          <a:custGeom>
            <a:avLst/>
            <a:gdLst>
              <a:gd name="connsiteX0" fmla="*/ 0 w 2330733"/>
              <a:gd name="connsiteY0" fmla="*/ 0 h 1399032"/>
              <a:gd name="connsiteX1" fmla="*/ 629298 w 2330733"/>
              <a:gd name="connsiteY1" fmla="*/ 0 h 1399032"/>
              <a:gd name="connsiteX2" fmla="*/ 1235288 w 2330733"/>
              <a:gd name="connsiteY2" fmla="*/ 0 h 1399032"/>
              <a:gd name="connsiteX3" fmla="*/ 2330733 w 2330733"/>
              <a:gd name="connsiteY3" fmla="*/ 0 h 1399032"/>
              <a:gd name="connsiteX4" fmla="*/ 2330733 w 2330733"/>
              <a:gd name="connsiteY4" fmla="*/ 424373 h 1399032"/>
              <a:gd name="connsiteX5" fmla="*/ 2330733 w 2330733"/>
              <a:gd name="connsiteY5" fmla="*/ 918698 h 1399032"/>
              <a:gd name="connsiteX6" fmla="*/ 2330733 w 2330733"/>
              <a:gd name="connsiteY6" fmla="*/ 1399032 h 1399032"/>
              <a:gd name="connsiteX7" fmla="*/ 1794664 w 2330733"/>
              <a:gd name="connsiteY7" fmla="*/ 1399032 h 1399032"/>
              <a:gd name="connsiteX8" fmla="*/ 1235288 w 2330733"/>
              <a:gd name="connsiteY8" fmla="*/ 1399032 h 1399032"/>
              <a:gd name="connsiteX9" fmla="*/ 722527 w 2330733"/>
              <a:gd name="connsiteY9" fmla="*/ 1399032 h 1399032"/>
              <a:gd name="connsiteX10" fmla="*/ 0 w 2330733"/>
              <a:gd name="connsiteY10" fmla="*/ 1399032 h 1399032"/>
              <a:gd name="connsiteX11" fmla="*/ 0 w 2330733"/>
              <a:gd name="connsiteY11" fmla="*/ 918698 h 1399032"/>
              <a:gd name="connsiteX12" fmla="*/ 0 w 2330733"/>
              <a:gd name="connsiteY12" fmla="*/ 494325 h 1399032"/>
              <a:gd name="connsiteX13" fmla="*/ 0 w 2330733"/>
              <a:gd name="connsiteY13" fmla="*/ 0 h 1399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0733" h="1399032" fill="none" extrusionOk="0">
                <a:moveTo>
                  <a:pt x="0" y="0"/>
                </a:moveTo>
                <a:cubicBezTo>
                  <a:pt x="293945" y="-29573"/>
                  <a:pt x="434710" y="29416"/>
                  <a:pt x="629298" y="0"/>
                </a:cubicBezTo>
                <a:cubicBezTo>
                  <a:pt x="823886" y="-29416"/>
                  <a:pt x="971617" y="29621"/>
                  <a:pt x="1235288" y="0"/>
                </a:cubicBezTo>
                <a:cubicBezTo>
                  <a:pt x="1498959" y="-29621"/>
                  <a:pt x="2103406" y="23795"/>
                  <a:pt x="2330733" y="0"/>
                </a:cubicBezTo>
                <a:cubicBezTo>
                  <a:pt x="2340099" y="182912"/>
                  <a:pt x="2303805" y="325071"/>
                  <a:pt x="2330733" y="424373"/>
                </a:cubicBezTo>
                <a:cubicBezTo>
                  <a:pt x="2357661" y="523675"/>
                  <a:pt x="2317573" y="725129"/>
                  <a:pt x="2330733" y="918698"/>
                </a:cubicBezTo>
                <a:cubicBezTo>
                  <a:pt x="2343893" y="1112268"/>
                  <a:pt x="2299921" y="1276376"/>
                  <a:pt x="2330733" y="1399032"/>
                </a:cubicBezTo>
                <a:cubicBezTo>
                  <a:pt x="2151213" y="1402396"/>
                  <a:pt x="2009140" y="1336033"/>
                  <a:pt x="1794664" y="1399032"/>
                </a:cubicBezTo>
                <a:cubicBezTo>
                  <a:pt x="1580188" y="1462031"/>
                  <a:pt x="1408243" y="1363528"/>
                  <a:pt x="1235288" y="1399032"/>
                </a:cubicBezTo>
                <a:cubicBezTo>
                  <a:pt x="1062333" y="1434536"/>
                  <a:pt x="830328" y="1376102"/>
                  <a:pt x="722527" y="1399032"/>
                </a:cubicBezTo>
                <a:cubicBezTo>
                  <a:pt x="614726" y="1421962"/>
                  <a:pt x="219049" y="1338317"/>
                  <a:pt x="0" y="1399032"/>
                </a:cubicBezTo>
                <a:cubicBezTo>
                  <a:pt x="-46864" y="1242425"/>
                  <a:pt x="40661" y="1103030"/>
                  <a:pt x="0" y="918698"/>
                </a:cubicBezTo>
                <a:cubicBezTo>
                  <a:pt x="-40661" y="734366"/>
                  <a:pt x="23576" y="593260"/>
                  <a:pt x="0" y="494325"/>
                </a:cubicBezTo>
                <a:cubicBezTo>
                  <a:pt x="-23576" y="395390"/>
                  <a:pt x="48628" y="233825"/>
                  <a:pt x="0" y="0"/>
                </a:cubicBezTo>
                <a:close/>
              </a:path>
              <a:path w="2330733" h="1399032" stroke="0" extrusionOk="0">
                <a:moveTo>
                  <a:pt x="0" y="0"/>
                </a:moveTo>
                <a:cubicBezTo>
                  <a:pt x="164917" y="-31457"/>
                  <a:pt x="397227" y="59615"/>
                  <a:pt x="559376" y="0"/>
                </a:cubicBezTo>
                <a:cubicBezTo>
                  <a:pt x="721525" y="-59615"/>
                  <a:pt x="953054" y="2337"/>
                  <a:pt x="1072137" y="0"/>
                </a:cubicBezTo>
                <a:cubicBezTo>
                  <a:pt x="1191220" y="-2337"/>
                  <a:pt x="1389623" y="73914"/>
                  <a:pt x="1701435" y="0"/>
                </a:cubicBezTo>
                <a:cubicBezTo>
                  <a:pt x="2013247" y="-73914"/>
                  <a:pt x="2136883" y="42091"/>
                  <a:pt x="2330733" y="0"/>
                </a:cubicBezTo>
                <a:cubicBezTo>
                  <a:pt x="2347261" y="135604"/>
                  <a:pt x="2287665" y="332468"/>
                  <a:pt x="2330733" y="452354"/>
                </a:cubicBezTo>
                <a:cubicBezTo>
                  <a:pt x="2373801" y="572240"/>
                  <a:pt x="2294523" y="796461"/>
                  <a:pt x="2330733" y="890717"/>
                </a:cubicBezTo>
                <a:cubicBezTo>
                  <a:pt x="2366943" y="984973"/>
                  <a:pt x="2278939" y="1282214"/>
                  <a:pt x="2330733" y="1399032"/>
                </a:cubicBezTo>
                <a:cubicBezTo>
                  <a:pt x="2209639" y="1435164"/>
                  <a:pt x="1882162" y="1378527"/>
                  <a:pt x="1748050" y="1399032"/>
                </a:cubicBezTo>
                <a:cubicBezTo>
                  <a:pt x="1613938" y="1419537"/>
                  <a:pt x="1466748" y="1367450"/>
                  <a:pt x="1235288" y="1399032"/>
                </a:cubicBezTo>
                <a:cubicBezTo>
                  <a:pt x="1003828" y="1430614"/>
                  <a:pt x="830192" y="1378541"/>
                  <a:pt x="652605" y="1399032"/>
                </a:cubicBezTo>
                <a:cubicBezTo>
                  <a:pt x="475018" y="1419523"/>
                  <a:pt x="303166" y="1367838"/>
                  <a:pt x="0" y="1399032"/>
                </a:cubicBezTo>
                <a:cubicBezTo>
                  <a:pt x="-31342" y="1190241"/>
                  <a:pt x="17441" y="1086075"/>
                  <a:pt x="0" y="946678"/>
                </a:cubicBezTo>
                <a:cubicBezTo>
                  <a:pt x="-17441" y="807281"/>
                  <a:pt x="16687" y="682091"/>
                  <a:pt x="0" y="494325"/>
                </a:cubicBezTo>
                <a:cubicBezTo>
                  <a:pt x="-16687" y="306559"/>
                  <a:pt x="26655" y="155181"/>
                  <a:pt x="0" y="0"/>
                </a:cubicBezTo>
                <a:close/>
              </a:path>
            </a:pathLst>
          </a:custGeom>
          <a:solidFill>
            <a:schemeClr val="accent5">
              <a:lumMod val="75000"/>
            </a:schemeClr>
          </a:solidFill>
          <a:ln w="25400">
            <a:solidFill>
              <a:schemeClr val="accent5">
                <a:lumMod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Preventing the Commission of Offences</a:t>
            </a:r>
          </a:p>
        </p:txBody>
      </p:sp>
    </p:spTree>
    <p:extLst>
      <p:ext uri="{BB962C8B-B14F-4D97-AF65-F5344CB8AC3E}">
        <p14:creationId xmlns:p14="http://schemas.microsoft.com/office/powerpoint/2010/main" val="90982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3" grpId="0" animBg="1"/>
      <p:bldP spid="14" grpId="0" animBg="1"/>
      <p:bldP spid="15" grpId="0" animBg="1"/>
      <p:bldP spid="16" grpId="0" animBg="1"/>
      <p:bldP spid="1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7991E241-0ED5-480B-89A0-5D1C0B72DDFA}"/>
              </a:ext>
            </a:extLst>
          </p:cNvPr>
          <p:cNvSpPr txBox="1"/>
          <p:nvPr/>
        </p:nvSpPr>
        <p:spPr>
          <a:xfrm>
            <a:off x="2073289" y="564191"/>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Information Collection </a:t>
            </a:r>
          </a:p>
        </p:txBody>
      </p:sp>
      <p:grpSp>
        <p:nvGrpSpPr>
          <p:cNvPr id="13" name="Group 12">
            <a:extLst>
              <a:ext uri="{FF2B5EF4-FFF2-40B4-BE49-F238E27FC236}">
                <a16:creationId xmlns:a16="http://schemas.microsoft.com/office/drawing/2014/main" id="{0CCEEC28-F90E-4930-B1BB-C407188B37A5}"/>
              </a:ext>
            </a:extLst>
          </p:cNvPr>
          <p:cNvGrpSpPr/>
          <p:nvPr/>
        </p:nvGrpSpPr>
        <p:grpSpPr>
          <a:xfrm>
            <a:off x="7538487" y="1861424"/>
            <a:ext cx="2174239" cy="2174239"/>
            <a:chOff x="923519" y="45296"/>
            <a:chExt cx="2174239" cy="2174239"/>
          </a:xfrm>
        </p:grpSpPr>
        <p:sp>
          <p:nvSpPr>
            <p:cNvPr id="20" name="Oval 19">
              <a:extLst>
                <a:ext uri="{FF2B5EF4-FFF2-40B4-BE49-F238E27FC236}">
                  <a16:creationId xmlns:a16="http://schemas.microsoft.com/office/drawing/2014/main" id="{0FE413A1-8305-43D5-8848-823CC5124D7E}"/>
                </a:ext>
              </a:extLst>
            </p:cNvPr>
            <p:cNvSpPr/>
            <p:nvPr/>
          </p:nvSpPr>
          <p:spPr>
            <a:xfrm>
              <a:off x="923519" y="45296"/>
              <a:ext cx="2174239" cy="2174239"/>
            </a:xfrm>
            <a:custGeom>
              <a:avLst/>
              <a:gdLst>
                <a:gd name="connsiteX0" fmla="*/ 0 w 2174239"/>
                <a:gd name="connsiteY0" fmla="*/ 1087120 h 2174239"/>
                <a:gd name="connsiteX1" fmla="*/ 1087120 w 2174239"/>
                <a:gd name="connsiteY1" fmla="*/ 0 h 2174239"/>
                <a:gd name="connsiteX2" fmla="*/ 2174240 w 2174239"/>
                <a:gd name="connsiteY2" fmla="*/ 1087120 h 2174239"/>
                <a:gd name="connsiteX3" fmla="*/ 1087120 w 2174239"/>
                <a:gd name="connsiteY3" fmla="*/ 2174240 h 2174239"/>
                <a:gd name="connsiteX4" fmla="*/ 0 w 2174239"/>
                <a:gd name="connsiteY4" fmla="*/ 1087120 h 2174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239" h="2174239" fill="none" extrusionOk="0">
                  <a:moveTo>
                    <a:pt x="0" y="1087120"/>
                  </a:moveTo>
                  <a:cubicBezTo>
                    <a:pt x="13768" y="488353"/>
                    <a:pt x="545745" y="-121472"/>
                    <a:pt x="1087120" y="0"/>
                  </a:cubicBezTo>
                  <a:cubicBezTo>
                    <a:pt x="1617069" y="-10788"/>
                    <a:pt x="2153155" y="506572"/>
                    <a:pt x="2174240" y="1087120"/>
                  </a:cubicBezTo>
                  <a:cubicBezTo>
                    <a:pt x="2166296" y="1611765"/>
                    <a:pt x="1587666" y="2313008"/>
                    <a:pt x="1087120" y="2174240"/>
                  </a:cubicBezTo>
                  <a:cubicBezTo>
                    <a:pt x="638764" y="2259360"/>
                    <a:pt x="22761" y="1692993"/>
                    <a:pt x="0" y="1087120"/>
                  </a:cubicBezTo>
                  <a:close/>
                </a:path>
                <a:path w="2174239" h="2174239" stroke="0" extrusionOk="0">
                  <a:moveTo>
                    <a:pt x="0" y="1087120"/>
                  </a:moveTo>
                  <a:cubicBezTo>
                    <a:pt x="-82247" y="435988"/>
                    <a:pt x="410716" y="28525"/>
                    <a:pt x="1087120" y="0"/>
                  </a:cubicBezTo>
                  <a:cubicBezTo>
                    <a:pt x="1772300" y="17848"/>
                    <a:pt x="2127535" y="488205"/>
                    <a:pt x="2174240" y="1087120"/>
                  </a:cubicBezTo>
                  <a:cubicBezTo>
                    <a:pt x="2085138" y="1774533"/>
                    <a:pt x="1658306" y="2335715"/>
                    <a:pt x="1087120" y="2174240"/>
                  </a:cubicBezTo>
                  <a:cubicBezTo>
                    <a:pt x="387388" y="2119893"/>
                    <a:pt x="97511" y="1734112"/>
                    <a:pt x="0" y="1087120"/>
                  </a:cubicBezTo>
                  <a:close/>
                </a:path>
              </a:pathLst>
            </a:custGeom>
            <a:solidFill>
              <a:srgbClr val="002060">
                <a:alpha val="50000"/>
              </a:srgbClr>
            </a:solidFill>
            <a:ln w="25400">
              <a:solidFill>
                <a:srgbClr val="3B4457"/>
              </a:solidFill>
              <a:extLst>
                <a:ext uri="{C807C97D-BFC1-408E-A445-0C87EB9F89A2}">
                  <ask:lineSketchStyleProps xmlns:ask="http://schemas.microsoft.com/office/drawing/2018/sketchyshapes" sd="1219033472">
                    <a:prstGeom prst="ellipse">
                      <a:avLst/>
                    </a:prstGeom>
                    <ask:type>
                      <ask:lineSketchScribble/>
                    </ask:type>
                  </ask:lineSketchStyleProps>
                </a:ext>
              </a:extLst>
            </a:ln>
            <a:effectLst>
              <a:outerShdw blurRad="50800" dist="38100" dir="5400000" algn="t" rotWithShape="0">
                <a:prstClr val="black">
                  <a:alpha val="40000"/>
                </a:prstClr>
              </a:outerShdw>
            </a:effectLst>
          </p:spPr>
          <p:style>
            <a:lnRef idx="2">
              <a:schemeClr val="lt1">
                <a:hueOff val="0"/>
                <a:satOff val="0"/>
                <a:lumOff val="0"/>
                <a:alphaOff val="0"/>
              </a:schemeClr>
            </a:lnRef>
            <a:fillRef idx="1">
              <a:scrgbClr r="0" g="0" b="0"/>
            </a:fillRef>
            <a:effectRef idx="0">
              <a:scrgbClr r="0" g="0" b="0"/>
            </a:effectRef>
            <a:fontRef idx="minor">
              <a:schemeClr val="tx1"/>
            </a:fontRef>
          </p:style>
        </p:sp>
        <p:sp>
          <p:nvSpPr>
            <p:cNvPr id="21" name="Oval 4">
              <a:extLst>
                <a:ext uri="{FF2B5EF4-FFF2-40B4-BE49-F238E27FC236}">
                  <a16:creationId xmlns:a16="http://schemas.microsoft.com/office/drawing/2014/main" id="{314D4ACC-05AA-49F4-8B58-AF619DCCDE4C}"/>
                </a:ext>
              </a:extLst>
            </p:cNvPr>
            <p:cNvSpPr txBox="1"/>
            <p:nvPr/>
          </p:nvSpPr>
          <p:spPr>
            <a:xfrm>
              <a:off x="1213418" y="425788"/>
              <a:ext cx="1594442" cy="978407"/>
            </a:xfrm>
            <a:custGeom>
              <a:avLst/>
              <a:gdLst>
                <a:gd name="connsiteX0" fmla="*/ 0 w 1594442"/>
                <a:gd name="connsiteY0" fmla="*/ 0 h 978407"/>
                <a:gd name="connsiteX1" fmla="*/ 499592 w 1594442"/>
                <a:gd name="connsiteY1" fmla="*/ 0 h 978407"/>
                <a:gd name="connsiteX2" fmla="*/ 1015128 w 1594442"/>
                <a:gd name="connsiteY2" fmla="*/ 0 h 978407"/>
                <a:gd name="connsiteX3" fmla="*/ 1594442 w 1594442"/>
                <a:gd name="connsiteY3" fmla="*/ 0 h 978407"/>
                <a:gd name="connsiteX4" fmla="*/ 1594442 w 1594442"/>
                <a:gd name="connsiteY4" fmla="*/ 489204 h 978407"/>
                <a:gd name="connsiteX5" fmla="*/ 1594442 w 1594442"/>
                <a:gd name="connsiteY5" fmla="*/ 978407 h 978407"/>
                <a:gd name="connsiteX6" fmla="*/ 1062961 w 1594442"/>
                <a:gd name="connsiteY6" fmla="*/ 978407 h 978407"/>
                <a:gd name="connsiteX7" fmla="*/ 563370 w 1594442"/>
                <a:gd name="connsiteY7" fmla="*/ 978407 h 978407"/>
                <a:gd name="connsiteX8" fmla="*/ 0 w 1594442"/>
                <a:gd name="connsiteY8" fmla="*/ 978407 h 978407"/>
                <a:gd name="connsiteX9" fmla="*/ 0 w 1594442"/>
                <a:gd name="connsiteY9" fmla="*/ 508772 h 978407"/>
                <a:gd name="connsiteX10" fmla="*/ 0 w 1594442"/>
                <a:gd name="connsiteY10" fmla="*/ 0 h 978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94442" h="978407" fill="none" extrusionOk="0">
                  <a:moveTo>
                    <a:pt x="0" y="0"/>
                  </a:moveTo>
                  <a:cubicBezTo>
                    <a:pt x="190026" y="-31257"/>
                    <a:pt x="345856" y="39228"/>
                    <a:pt x="499592" y="0"/>
                  </a:cubicBezTo>
                  <a:cubicBezTo>
                    <a:pt x="653328" y="-39228"/>
                    <a:pt x="789173" y="55445"/>
                    <a:pt x="1015128" y="0"/>
                  </a:cubicBezTo>
                  <a:cubicBezTo>
                    <a:pt x="1241083" y="-55445"/>
                    <a:pt x="1440564" y="25630"/>
                    <a:pt x="1594442" y="0"/>
                  </a:cubicBezTo>
                  <a:cubicBezTo>
                    <a:pt x="1638710" y="182706"/>
                    <a:pt x="1567748" y="306759"/>
                    <a:pt x="1594442" y="489204"/>
                  </a:cubicBezTo>
                  <a:cubicBezTo>
                    <a:pt x="1621136" y="671649"/>
                    <a:pt x="1579922" y="823571"/>
                    <a:pt x="1594442" y="978407"/>
                  </a:cubicBezTo>
                  <a:cubicBezTo>
                    <a:pt x="1337409" y="996391"/>
                    <a:pt x="1184184" y="956635"/>
                    <a:pt x="1062961" y="978407"/>
                  </a:cubicBezTo>
                  <a:cubicBezTo>
                    <a:pt x="941738" y="1000179"/>
                    <a:pt x="691772" y="948698"/>
                    <a:pt x="563370" y="978407"/>
                  </a:cubicBezTo>
                  <a:cubicBezTo>
                    <a:pt x="434968" y="1008116"/>
                    <a:pt x="202628" y="970162"/>
                    <a:pt x="0" y="978407"/>
                  </a:cubicBezTo>
                  <a:cubicBezTo>
                    <a:pt x="-1816" y="814151"/>
                    <a:pt x="42849" y="642658"/>
                    <a:pt x="0" y="508772"/>
                  </a:cubicBezTo>
                  <a:cubicBezTo>
                    <a:pt x="-42849" y="374886"/>
                    <a:pt x="31531" y="180911"/>
                    <a:pt x="0" y="0"/>
                  </a:cubicBezTo>
                  <a:close/>
                </a:path>
                <a:path w="1594442" h="978407" stroke="0" extrusionOk="0">
                  <a:moveTo>
                    <a:pt x="0" y="0"/>
                  </a:moveTo>
                  <a:cubicBezTo>
                    <a:pt x="279231" y="-62700"/>
                    <a:pt x="442783" y="30253"/>
                    <a:pt x="563370" y="0"/>
                  </a:cubicBezTo>
                  <a:cubicBezTo>
                    <a:pt x="683957" y="-30253"/>
                    <a:pt x="897068" y="25082"/>
                    <a:pt x="1094850" y="0"/>
                  </a:cubicBezTo>
                  <a:cubicBezTo>
                    <a:pt x="1292632" y="-25082"/>
                    <a:pt x="1410738" y="49919"/>
                    <a:pt x="1594442" y="0"/>
                  </a:cubicBezTo>
                  <a:cubicBezTo>
                    <a:pt x="1618919" y="115780"/>
                    <a:pt x="1578164" y="325802"/>
                    <a:pt x="1594442" y="489204"/>
                  </a:cubicBezTo>
                  <a:cubicBezTo>
                    <a:pt x="1610720" y="652606"/>
                    <a:pt x="1565977" y="763388"/>
                    <a:pt x="1594442" y="978407"/>
                  </a:cubicBezTo>
                  <a:cubicBezTo>
                    <a:pt x="1414767" y="983105"/>
                    <a:pt x="1228156" y="915089"/>
                    <a:pt x="1062961" y="978407"/>
                  </a:cubicBezTo>
                  <a:cubicBezTo>
                    <a:pt x="897766" y="1041725"/>
                    <a:pt x="625756" y="947897"/>
                    <a:pt x="515536" y="978407"/>
                  </a:cubicBezTo>
                  <a:cubicBezTo>
                    <a:pt x="405317" y="1008917"/>
                    <a:pt x="247856" y="957619"/>
                    <a:pt x="0" y="978407"/>
                  </a:cubicBezTo>
                  <a:cubicBezTo>
                    <a:pt x="-51711" y="813879"/>
                    <a:pt x="52160" y="713797"/>
                    <a:pt x="0" y="518556"/>
                  </a:cubicBezTo>
                  <a:cubicBezTo>
                    <a:pt x="-52160" y="323315"/>
                    <a:pt x="54017" y="191387"/>
                    <a:pt x="0" y="0"/>
                  </a:cubicBezTo>
                  <a:close/>
                </a:path>
              </a:pathLst>
            </a:custGeom>
            <a:ln w="25400">
              <a:noFill/>
              <a:extLst>
                <a:ext uri="{C807C97D-BFC1-408E-A445-0C87EB9F89A2}">
                  <ask:lineSketchStyleProps xmlns:ask="http://schemas.microsoft.com/office/drawing/2018/sketchyshapes" sd="981765707">
                    <a:prstGeom prst="rect">
                      <a:avLst/>
                    </a:prstGeom>
                    <ask:type>
                      <ask:lineSketchScribble/>
                    </ask:type>
                  </ask:lineSketchStyleProps>
                </a:ext>
              </a:extLst>
            </a:ln>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Routine</a:t>
              </a:r>
            </a:p>
          </p:txBody>
        </p:sp>
      </p:grpSp>
      <p:grpSp>
        <p:nvGrpSpPr>
          <p:cNvPr id="14" name="Group 13">
            <a:extLst>
              <a:ext uri="{FF2B5EF4-FFF2-40B4-BE49-F238E27FC236}">
                <a16:creationId xmlns:a16="http://schemas.microsoft.com/office/drawing/2014/main" id="{420F090F-EC54-4A92-BE22-8E4073A6627D}"/>
              </a:ext>
            </a:extLst>
          </p:cNvPr>
          <p:cNvGrpSpPr/>
          <p:nvPr/>
        </p:nvGrpSpPr>
        <p:grpSpPr>
          <a:xfrm>
            <a:off x="8333418" y="3220324"/>
            <a:ext cx="2174239" cy="2174239"/>
            <a:chOff x="1718450" y="1404196"/>
            <a:chExt cx="2174239" cy="2174239"/>
          </a:xfrm>
        </p:grpSpPr>
        <p:sp>
          <p:nvSpPr>
            <p:cNvPr id="18" name="Oval 17">
              <a:extLst>
                <a:ext uri="{FF2B5EF4-FFF2-40B4-BE49-F238E27FC236}">
                  <a16:creationId xmlns:a16="http://schemas.microsoft.com/office/drawing/2014/main" id="{FD4A15C4-F77F-4B0D-A0AD-B33E60C5262A}"/>
                </a:ext>
              </a:extLst>
            </p:cNvPr>
            <p:cNvSpPr/>
            <p:nvPr/>
          </p:nvSpPr>
          <p:spPr>
            <a:xfrm>
              <a:off x="1718450" y="1404196"/>
              <a:ext cx="2174239" cy="2174239"/>
            </a:xfrm>
            <a:custGeom>
              <a:avLst/>
              <a:gdLst>
                <a:gd name="connsiteX0" fmla="*/ 0 w 2174239"/>
                <a:gd name="connsiteY0" fmla="*/ 1087120 h 2174239"/>
                <a:gd name="connsiteX1" fmla="*/ 1087120 w 2174239"/>
                <a:gd name="connsiteY1" fmla="*/ 0 h 2174239"/>
                <a:gd name="connsiteX2" fmla="*/ 2174240 w 2174239"/>
                <a:gd name="connsiteY2" fmla="*/ 1087120 h 2174239"/>
                <a:gd name="connsiteX3" fmla="*/ 1087120 w 2174239"/>
                <a:gd name="connsiteY3" fmla="*/ 2174240 h 2174239"/>
                <a:gd name="connsiteX4" fmla="*/ 0 w 2174239"/>
                <a:gd name="connsiteY4" fmla="*/ 1087120 h 2174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239" h="2174239" fill="none" extrusionOk="0">
                  <a:moveTo>
                    <a:pt x="0" y="1087120"/>
                  </a:moveTo>
                  <a:cubicBezTo>
                    <a:pt x="-158014" y="487036"/>
                    <a:pt x="470733" y="103932"/>
                    <a:pt x="1087120" y="0"/>
                  </a:cubicBezTo>
                  <a:cubicBezTo>
                    <a:pt x="1722474" y="129452"/>
                    <a:pt x="2232113" y="448114"/>
                    <a:pt x="2174240" y="1087120"/>
                  </a:cubicBezTo>
                  <a:cubicBezTo>
                    <a:pt x="2185032" y="1857778"/>
                    <a:pt x="1757810" y="2217661"/>
                    <a:pt x="1087120" y="2174240"/>
                  </a:cubicBezTo>
                  <a:cubicBezTo>
                    <a:pt x="365727" y="2198822"/>
                    <a:pt x="-150723" y="1598857"/>
                    <a:pt x="0" y="1087120"/>
                  </a:cubicBezTo>
                  <a:close/>
                </a:path>
                <a:path w="2174239" h="2174239" stroke="0" extrusionOk="0">
                  <a:moveTo>
                    <a:pt x="0" y="1087120"/>
                  </a:moveTo>
                  <a:cubicBezTo>
                    <a:pt x="-90682" y="542717"/>
                    <a:pt x="491922" y="132509"/>
                    <a:pt x="1087120" y="0"/>
                  </a:cubicBezTo>
                  <a:cubicBezTo>
                    <a:pt x="1630876" y="-7593"/>
                    <a:pt x="2221523" y="542993"/>
                    <a:pt x="2174240" y="1087120"/>
                  </a:cubicBezTo>
                  <a:cubicBezTo>
                    <a:pt x="2113827" y="1613765"/>
                    <a:pt x="1718211" y="2199496"/>
                    <a:pt x="1087120" y="2174240"/>
                  </a:cubicBezTo>
                  <a:cubicBezTo>
                    <a:pt x="498674" y="2034549"/>
                    <a:pt x="-13757" y="1732082"/>
                    <a:pt x="0" y="1087120"/>
                  </a:cubicBezTo>
                  <a:close/>
                </a:path>
              </a:pathLst>
            </a:custGeom>
            <a:solidFill>
              <a:srgbClr val="00B0F0">
                <a:alpha val="50000"/>
              </a:srgbClr>
            </a:solidFill>
            <a:ln w="25400">
              <a:solidFill>
                <a:srgbClr val="2791B7"/>
              </a:solidFill>
              <a:extLst>
                <a:ext uri="{C807C97D-BFC1-408E-A445-0C87EB9F89A2}">
                  <ask:lineSketchStyleProps xmlns:ask="http://schemas.microsoft.com/office/drawing/2018/sketchyshapes" sd="3866624111">
                    <a:prstGeom prst="ellipse">
                      <a:avLst/>
                    </a:prstGeom>
                    <ask:type>
                      <ask:lineSketchScribble/>
                    </ask:type>
                  </ask:lineSketchStyleProps>
                </a:ext>
              </a:extLst>
            </a:ln>
            <a:effectLst>
              <a:outerShdw blurRad="50800" dist="38100" dir="5400000" algn="t" rotWithShape="0">
                <a:prstClr val="black">
                  <a:alpha val="40000"/>
                </a:prstClr>
              </a:outerShdw>
            </a:effectLst>
          </p:spPr>
          <p:style>
            <a:lnRef idx="2">
              <a:schemeClr val="lt1">
                <a:hueOff val="0"/>
                <a:satOff val="0"/>
                <a:lumOff val="0"/>
                <a:alphaOff val="0"/>
              </a:schemeClr>
            </a:lnRef>
            <a:fillRef idx="1">
              <a:scrgbClr r="0" g="0" b="0"/>
            </a:fillRef>
            <a:effectRef idx="0">
              <a:scrgbClr r="0" g="0" b="0"/>
            </a:effectRef>
            <a:fontRef idx="minor">
              <a:schemeClr val="tx1"/>
            </a:fontRef>
          </p:style>
        </p:sp>
        <p:sp>
          <p:nvSpPr>
            <p:cNvPr id="19" name="Oval 6">
              <a:extLst>
                <a:ext uri="{FF2B5EF4-FFF2-40B4-BE49-F238E27FC236}">
                  <a16:creationId xmlns:a16="http://schemas.microsoft.com/office/drawing/2014/main" id="{B1F2C76D-6C6F-4516-8241-6125F94C85FF}"/>
                </a:ext>
              </a:extLst>
            </p:cNvPr>
            <p:cNvSpPr txBox="1"/>
            <p:nvPr/>
          </p:nvSpPr>
          <p:spPr>
            <a:xfrm>
              <a:off x="2383405" y="1965875"/>
              <a:ext cx="1304543" cy="1195831"/>
            </a:xfrm>
            <a:custGeom>
              <a:avLst/>
              <a:gdLst>
                <a:gd name="connsiteX0" fmla="*/ 0 w 1304543"/>
                <a:gd name="connsiteY0" fmla="*/ 0 h 1195831"/>
                <a:gd name="connsiteX1" fmla="*/ 434848 w 1304543"/>
                <a:gd name="connsiteY1" fmla="*/ 0 h 1195831"/>
                <a:gd name="connsiteX2" fmla="*/ 869695 w 1304543"/>
                <a:gd name="connsiteY2" fmla="*/ 0 h 1195831"/>
                <a:gd name="connsiteX3" fmla="*/ 1304543 w 1304543"/>
                <a:gd name="connsiteY3" fmla="*/ 0 h 1195831"/>
                <a:gd name="connsiteX4" fmla="*/ 1304543 w 1304543"/>
                <a:gd name="connsiteY4" fmla="*/ 597916 h 1195831"/>
                <a:gd name="connsiteX5" fmla="*/ 1304543 w 1304543"/>
                <a:gd name="connsiteY5" fmla="*/ 1195831 h 1195831"/>
                <a:gd name="connsiteX6" fmla="*/ 856650 w 1304543"/>
                <a:gd name="connsiteY6" fmla="*/ 1195831 h 1195831"/>
                <a:gd name="connsiteX7" fmla="*/ 408757 w 1304543"/>
                <a:gd name="connsiteY7" fmla="*/ 1195831 h 1195831"/>
                <a:gd name="connsiteX8" fmla="*/ 0 w 1304543"/>
                <a:gd name="connsiteY8" fmla="*/ 1195831 h 1195831"/>
                <a:gd name="connsiteX9" fmla="*/ 0 w 1304543"/>
                <a:gd name="connsiteY9" fmla="*/ 621832 h 1195831"/>
                <a:gd name="connsiteX10" fmla="*/ 0 w 1304543"/>
                <a:gd name="connsiteY10" fmla="*/ 0 h 1195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4543" h="1195831" fill="none" extrusionOk="0">
                  <a:moveTo>
                    <a:pt x="0" y="0"/>
                  </a:moveTo>
                  <a:cubicBezTo>
                    <a:pt x="88573" y="-23943"/>
                    <a:pt x="237947" y="4477"/>
                    <a:pt x="434848" y="0"/>
                  </a:cubicBezTo>
                  <a:cubicBezTo>
                    <a:pt x="631749" y="-4477"/>
                    <a:pt x="749449" y="18511"/>
                    <a:pt x="869695" y="0"/>
                  </a:cubicBezTo>
                  <a:cubicBezTo>
                    <a:pt x="989941" y="-18511"/>
                    <a:pt x="1107172" y="11037"/>
                    <a:pt x="1304543" y="0"/>
                  </a:cubicBezTo>
                  <a:cubicBezTo>
                    <a:pt x="1359308" y="234239"/>
                    <a:pt x="1296587" y="391387"/>
                    <a:pt x="1304543" y="597916"/>
                  </a:cubicBezTo>
                  <a:cubicBezTo>
                    <a:pt x="1312499" y="804445"/>
                    <a:pt x="1274740" y="1047862"/>
                    <a:pt x="1304543" y="1195831"/>
                  </a:cubicBezTo>
                  <a:cubicBezTo>
                    <a:pt x="1108602" y="1211404"/>
                    <a:pt x="966648" y="1184253"/>
                    <a:pt x="856650" y="1195831"/>
                  </a:cubicBezTo>
                  <a:cubicBezTo>
                    <a:pt x="746652" y="1207409"/>
                    <a:pt x="557805" y="1182011"/>
                    <a:pt x="408757" y="1195831"/>
                  </a:cubicBezTo>
                  <a:cubicBezTo>
                    <a:pt x="259709" y="1209651"/>
                    <a:pt x="161700" y="1183632"/>
                    <a:pt x="0" y="1195831"/>
                  </a:cubicBezTo>
                  <a:cubicBezTo>
                    <a:pt x="-55102" y="974697"/>
                    <a:pt x="28133" y="827441"/>
                    <a:pt x="0" y="621832"/>
                  </a:cubicBezTo>
                  <a:cubicBezTo>
                    <a:pt x="-28133" y="416223"/>
                    <a:pt x="67540" y="169307"/>
                    <a:pt x="0" y="0"/>
                  </a:cubicBezTo>
                  <a:close/>
                </a:path>
                <a:path w="1304543" h="1195831" stroke="0" extrusionOk="0">
                  <a:moveTo>
                    <a:pt x="0" y="0"/>
                  </a:moveTo>
                  <a:cubicBezTo>
                    <a:pt x="183608" y="-16326"/>
                    <a:pt x="318955" y="38948"/>
                    <a:pt x="421802" y="0"/>
                  </a:cubicBezTo>
                  <a:cubicBezTo>
                    <a:pt x="524649" y="-38948"/>
                    <a:pt x="645202" y="16023"/>
                    <a:pt x="830559" y="0"/>
                  </a:cubicBezTo>
                  <a:cubicBezTo>
                    <a:pt x="1015916" y="-16023"/>
                    <a:pt x="1090946" y="35062"/>
                    <a:pt x="1304543" y="0"/>
                  </a:cubicBezTo>
                  <a:cubicBezTo>
                    <a:pt x="1353976" y="245887"/>
                    <a:pt x="1243319" y="417756"/>
                    <a:pt x="1304543" y="573999"/>
                  </a:cubicBezTo>
                  <a:cubicBezTo>
                    <a:pt x="1365767" y="730242"/>
                    <a:pt x="1275423" y="889690"/>
                    <a:pt x="1304543" y="1195831"/>
                  </a:cubicBezTo>
                  <a:cubicBezTo>
                    <a:pt x="1130762" y="1213907"/>
                    <a:pt x="1057825" y="1163153"/>
                    <a:pt x="843604" y="1195831"/>
                  </a:cubicBezTo>
                  <a:cubicBezTo>
                    <a:pt x="629383" y="1228509"/>
                    <a:pt x="569545" y="1152334"/>
                    <a:pt x="421802" y="1195831"/>
                  </a:cubicBezTo>
                  <a:cubicBezTo>
                    <a:pt x="274059" y="1239328"/>
                    <a:pt x="152691" y="1195385"/>
                    <a:pt x="0" y="1195831"/>
                  </a:cubicBezTo>
                  <a:cubicBezTo>
                    <a:pt x="-22323" y="945091"/>
                    <a:pt x="61070" y="875803"/>
                    <a:pt x="0" y="621832"/>
                  </a:cubicBezTo>
                  <a:cubicBezTo>
                    <a:pt x="-61070" y="367861"/>
                    <a:pt x="54707" y="242398"/>
                    <a:pt x="0" y="0"/>
                  </a:cubicBezTo>
                  <a:close/>
                </a:path>
              </a:pathLst>
            </a:custGeom>
            <a:ln w="25400">
              <a:noFill/>
              <a:extLst>
                <a:ext uri="{C807C97D-BFC1-408E-A445-0C87EB9F89A2}">
                  <ask:lineSketchStyleProps xmlns:ask="http://schemas.microsoft.com/office/drawing/2018/sketchyshapes" sd="2265471389">
                    <a:prstGeom prst="rect">
                      <a:avLst/>
                    </a:prstGeom>
                    <ask:type>
                      <ask:lineSketchScribble/>
                    </ask:type>
                  </ask:lineSketchStyleProps>
                </a:ext>
              </a:extLst>
            </a:ln>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Volunteered</a:t>
              </a:r>
            </a:p>
          </p:txBody>
        </p:sp>
      </p:grpSp>
      <p:grpSp>
        <p:nvGrpSpPr>
          <p:cNvPr id="15" name="Group 14">
            <a:extLst>
              <a:ext uri="{FF2B5EF4-FFF2-40B4-BE49-F238E27FC236}">
                <a16:creationId xmlns:a16="http://schemas.microsoft.com/office/drawing/2014/main" id="{09FE47E1-39F4-4A5C-87AB-8D3FBA088B2E}"/>
              </a:ext>
            </a:extLst>
          </p:cNvPr>
          <p:cNvGrpSpPr/>
          <p:nvPr/>
        </p:nvGrpSpPr>
        <p:grpSpPr>
          <a:xfrm>
            <a:off x="6764342" y="3220324"/>
            <a:ext cx="2174239" cy="2174239"/>
            <a:chOff x="149374" y="1404196"/>
            <a:chExt cx="2174239" cy="2174239"/>
          </a:xfrm>
        </p:grpSpPr>
        <p:sp>
          <p:nvSpPr>
            <p:cNvPr id="16" name="Oval 15">
              <a:extLst>
                <a:ext uri="{FF2B5EF4-FFF2-40B4-BE49-F238E27FC236}">
                  <a16:creationId xmlns:a16="http://schemas.microsoft.com/office/drawing/2014/main" id="{85B06382-BD9A-4B36-B9D5-0C4BA3AC8A2F}"/>
                </a:ext>
              </a:extLst>
            </p:cNvPr>
            <p:cNvSpPr/>
            <p:nvPr/>
          </p:nvSpPr>
          <p:spPr>
            <a:xfrm>
              <a:off x="149374" y="1404196"/>
              <a:ext cx="2174239" cy="2174239"/>
            </a:xfrm>
            <a:custGeom>
              <a:avLst/>
              <a:gdLst>
                <a:gd name="connsiteX0" fmla="*/ 0 w 2174239"/>
                <a:gd name="connsiteY0" fmla="*/ 1087120 h 2174239"/>
                <a:gd name="connsiteX1" fmla="*/ 1087120 w 2174239"/>
                <a:gd name="connsiteY1" fmla="*/ 0 h 2174239"/>
                <a:gd name="connsiteX2" fmla="*/ 2174240 w 2174239"/>
                <a:gd name="connsiteY2" fmla="*/ 1087120 h 2174239"/>
                <a:gd name="connsiteX3" fmla="*/ 1087120 w 2174239"/>
                <a:gd name="connsiteY3" fmla="*/ 2174240 h 2174239"/>
                <a:gd name="connsiteX4" fmla="*/ 0 w 2174239"/>
                <a:gd name="connsiteY4" fmla="*/ 1087120 h 2174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239" h="2174239" fill="none" extrusionOk="0">
                  <a:moveTo>
                    <a:pt x="0" y="1087120"/>
                  </a:moveTo>
                  <a:cubicBezTo>
                    <a:pt x="138283" y="537923"/>
                    <a:pt x="335133" y="40691"/>
                    <a:pt x="1087120" y="0"/>
                  </a:cubicBezTo>
                  <a:cubicBezTo>
                    <a:pt x="1701361" y="-44860"/>
                    <a:pt x="2239516" y="594911"/>
                    <a:pt x="2174240" y="1087120"/>
                  </a:cubicBezTo>
                  <a:cubicBezTo>
                    <a:pt x="2083243" y="1784625"/>
                    <a:pt x="1540941" y="2178693"/>
                    <a:pt x="1087120" y="2174240"/>
                  </a:cubicBezTo>
                  <a:cubicBezTo>
                    <a:pt x="551901" y="2163648"/>
                    <a:pt x="-37572" y="1839414"/>
                    <a:pt x="0" y="1087120"/>
                  </a:cubicBezTo>
                  <a:close/>
                </a:path>
                <a:path w="2174239" h="2174239" stroke="0" extrusionOk="0">
                  <a:moveTo>
                    <a:pt x="0" y="1087120"/>
                  </a:moveTo>
                  <a:cubicBezTo>
                    <a:pt x="-62564" y="534390"/>
                    <a:pt x="592929" y="-67725"/>
                    <a:pt x="1087120" y="0"/>
                  </a:cubicBezTo>
                  <a:cubicBezTo>
                    <a:pt x="1823449" y="-79831"/>
                    <a:pt x="2239223" y="555266"/>
                    <a:pt x="2174240" y="1087120"/>
                  </a:cubicBezTo>
                  <a:cubicBezTo>
                    <a:pt x="2199210" y="1701618"/>
                    <a:pt x="1684754" y="2208706"/>
                    <a:pt x="1087120" y="2174240"/>
                  </a:cubicBezTo>
                  <a:cubicBezTo>
                    <a:pt x="598132" y="2055473"/>
                    <a:pt x="116208" y="1779610"/>
                    <a:pt x="0" y="1087120"/>
                  </a:cubicBezTo>
                  <a:close/>
                </a:path>
              </a:pathLst>
            </a:custGeom>
            <a:solidFill>
              <a:srgbClr val="0070C0">
                <a:alpha val="50000"/>
              </a:srgbClr>
            </a:solidFill>
            <a:ln w="25400">
              <a:solidFill>
                <a:srgbClr val="376D95"/>
              </a:solidFill>
              <a:extLst>
                <a:ext uri="{C807C97D-BFC1-408E-A445-0C87EB9F89A2}">
                  <ask:lineSketchStyleProps xmlns:ask="http://schemas.microsoft.com/office/drawing/2018/sketchyshapes" sd="1019227117">
                    <a:prstGeom prst="ellipse">
                      <a:avLst/>
                    </a:prstGeom>
                    <ask:type>
                      <ask:lineSketchScribble/>
                    </ask:type>
                  </ask:lineSketchStyleProps>
                </a:ext>
              </a:extLst>
            </a:ln>
            <a:effectLst>
              <a:outerShdw blurRad="50800" dist="38100" dir="5400000" algn="t" rotWithShape="0">
                <a:prstClr val="black">
                  <a:alpha val="40000"/>
                </a:prstClr>
              </a:outerShdw>
            </a:effectLst>
          </p:spPr>
          <p:style>
            <a:lnRef idx="2">
              <a:schemeClr val="lt1">
                <a:hueOff val="0"/>
                <a:satOff val="0"/>
                <a:lumOff val="0"/>
                <a:alphaOff val="0"/>
              </a:schemeClr>
            </a:lnRef>
            <a:fillRef idx="1">
              <a:scrgbClr r="0" g="0" b="0"/>
            </a:fillRef>
            <a:effectRef idx="0">
              <a:scrgbClr r="0" g="0" b="0"/>
            </a:effectRef>
            <a:fontRef idx="minor">
              <a:schemeClr val="tx1"/>
            </a:fontRef>
          </p:style>
        </p:sp>
        <p:sp>
          <p:nvSpPr>
            <p:cNvPr id="17" name="Oval 8">
              <a:extLst>
                <a:ext uri="{FF2B5EF4-FFF2-40B4-BE49-F238E27FC236}">
                  <a16:creationId xmlns:a16="http://schemas.microsoft.com/office/drawing/2014/main" id="{E5C5EBAE-4B43-4913-BA1E-45B6A7BBE754}"/>
                </a:ext>
              </a:extLst>
            </p:cNvPr>
            <p:cNvSpPr txBox="1"/>
            <p:nvPr/>
          </p:nvSpPr>
          <p:spPr>
            <a:xfrm>
              <a:off x="354115" y="1965875"/>
              <a:ext cx="1304543" cy="1195831"/>
            </a:xfrm>
            <a:custGeom>
              <a:avLst/>
              <a:gdLst>
                <a:gd name="connsiteX0" fmla="*/ 0 w 1304543"/>
                <a:gd name="connsiteY0" fmla="*/ 0 h 1195831"/>
                <a:gd name="connsiteX1" fmla="*/ 460939 w 1304543"/>
                <a:gd name="connsiteY1" fmla="*/ 0 h 1195831"/>
                <a:gd name="connsiteX2" fmla="*/ 869695 w 1304543"/>
                <a:gd name="connsiteY2" fmla="*/ 0 h 1195831"/>
                <a:gd name="connsiteX3" fmla="*/ 1304543 w 1304543"/>
                <a:gd name="connsiteY3" fmla="*/ 0 h 1195831"/>
                <a:gd name="connsiteX4" fmla="*/ 1304543 w 1304543"/>
                <a:gd name="connsiteY4" fmla="*/ 621832 h 1195831"/>
                <a:gd name="connsiteX5" fmla="*/ 1304543 w 1304543"/>
                <a:gd name="connsiteY5" fmla="*/ 1195831 h 1195831"/>
                <a:gd name="connsiteX6" fmla="*/ 869695 w 1304543"/>
                <a:gd name="connsiteY6" fmla="*/ 1195831 h 1195831"/>
                <a:gd name="connsiteX7" fmla="*/ 460939 w 1304543"/>
                <a:gd name="connsiteY7" fmla="*/ 1195831 h 1195831"/>
                <a:gd name="connsiteX8" fmla="*/ 0 w 1304543"/>
                <a:gd name="connsiteY8" fmla="*/ 1195831 h 1195831"/>
                <a:gd name="connsiteX9" fmla="*/ 0 w 1304543"/>
                <a:gd name="connsiteY9" fmla="*/ 573999 h 1195831"/>
                <a:gd name="connsiteX10" fmla="*/ 0 w 1304543"/>
                <a:gd name="connsiteY10" fmla="*/ 0 h 1195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4543" h="1195831" fill="none" extrusionOk="0">
                  <a:moveTo>
                    <a:pt x="0" y="0"/>
                  </a:moveTo>
                  <a:cubicBezTo>
                    <a:pt x="113777" y="-22852"/>
                    <a:pt x="265859" y="47941"/>
                    <a:pt x="460939" y="0"/>
                  </a:cubicBezTo>
                  <a:cubicBezTo>
                    <a:pt x="656019" y="-47941"/>
                    <a:pt x="733463" y="17760"/>
                    <a:pt x="869695" y="0"/>
                  </a:cubicBezTo>
                  <a:cubicBezTo>
                    <a:pt x="1005927" y="-17760"/>
                    <a:pt x="1171910" y="28574"/>
                    <a:pt x="1304543" y="0"/>
                  </a:cubicBezTo>
                  <a:cubicBezTo>
                    <a:pt x="1346579" y="288778"/>
                    <a:pt x="1277592" y="329112"/>
                    <a:pt x="1304543" y="621832"/>
                  </a:cubicBezTo>
                  <a:cubicBezTo>
                    <a:pt x="1331494" y="914552"/>
                    <a:pt x="1244471" y="982686"/>
                    <a:pt x="1304543" y="1195831"/>
                  </a:cubicBezTo>
                  <a:cubicBezTo>
                    <a:pt x="1149654" y="1245692"/>
                    <a:pt x="1057772" y="1181170"/>
                    <a:pt x="869695" y="1195831"/>
                  </a:cubicBezTo>
                  <a:cubicBezTo>
                    <a:pt x="681618" y="1210492"/>
                    <a:pt x="572296" y="1190172"/>
                    <a:pt x="460939" y="1195831"/>
                  </a:cubicBezTo>
                  <a:cubicBezTo>
                    <a:pt x="349582" y="1201490"/>
                    <a:pt x="214220" y="1181233"/>
                    <a:pt x="0" y="1195831"/>
                  </a:cubicBezTo>
                  <a:cubicBezTo>
                    <a:pt x="-18369" y="1035118"/>
                    <a:pt x="18658" y="862680"/>
                    <a:pt x="0" y="573999"/>
                  </a:cubicBezTo>
                  <a:cubicBezTo>
                    <a:pt x="-18658" y="285318"/>
                    <a:pt x="46845" y="211953"/>
                    <a:pt x="0" y="0"/>
                  </a:cubicBezTo>
                  <a:close/>
                </a:path>
                <a:path w="1304543" h="1195831" stroke="0" extrusionOk="0">
                  <a:moveTo>
                    <a:pt x="0" y="0"/>
                  </a:moveTo>
                  <a:cubicBezTo>
                    <a:pt x="133462" y="-34111"/>
                    <a:pt x="237466" y="8747"/>
                    <a:pt x="408757" y="0"/>
                  </a:cubicBezTo>
                  <a:cubicBezTo>
                    <a:pt x="580048" y="-8747"/>
                    <a:pt x="681237" y="11811"/>
                    <a:pt x="830559" y="0"/>
                  </a:cubicBezTo>
                  <a:cubicBezTo>
                    <a:pt x="979881" y="-11811"/>
                    <a:pt x="1075632" y="22958"/>
                    <a:pt x="1304543" y="0"/>
                  </a:cubicBezTo>
                  <a:cubicBezTo>
                    <a:pt x="1347187" y="183406"/>
                    <a:pt x="1273251" y="290391"/>
                    <a:pt x="1304543" y="562041"/>
                  </a:cubicBezTo>
                  <a:cubicBezTo>
                    <a:pt x="1335835" y="833691"/>
                    <a:pt x="1288991" y="1042291"/>
                    <a:pt x="1304543" y="1195831"/>
                  </a:cubicBezTo>
                  <a:cubicBezTo>
                    <a:pt x="1184614" y="1214807"/>
                    <a:pt x="995336" y="1173224"/>
                    <a:pt x="895786" y="1195831"/>
                  </a:cubicBezTo>
                  <a:cubicBezTo>
                    <a:pt x="796236" y="1218438"/>
                    <a:pt x="646902" y="1188474"/>
                    <a:pt x="473984" y="1195831"/>
                  </a:cubicBezTo>
                  <a:cubicBezTo>
                    <a:pt x="301066" y="1203188"/>
                    <a:pt x="144982" y="1154057"/>
                    <a:pt x="0" y="1195831"/>
                  </a:cubicBezTo>
                  <a:cubicBezTo>
                    <a:pt x="-55455" y="979465"/>
                    <a:pt x="6527" y="889206"/>
                    <a:pt x="0" y="609874"/>
                  </a:cubicBezTo>
                  <a:cubicBezTo>
                    <a:pt x="-6527" y="330542"/>
                    <a:pt x="37464" y="125712"/>
                    <a:pt x="0" y="0"/>
                  </a:cubicBezTo>
                  <a:close/>
                </a:path>
              </a:pathLst>
            </a:custGeom>
            <a:ln w="25400">
              <a:noFill/>
              <a:extLst>
                <a:ext uri="{C807C97D-BFC1-408E-A445-0C87EB9F89A2}">
                  <ask:lineSketchStyleProps xmlns:ask="http://schemas.microsoft.com/office/drawing/2018/sketchyshapes" sd="839576463">
                    <a:prstGeom prst="rect">
                      <a:avLst/>
                    </a:prstGeom>
                    <ask:type>
                      <ask:lineSketchScribble/>
                    </ask:type>
                  </ask:lineSketchStyleProps>
                </a:ext>
              </a:extLst>
            </a:ln>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Tasked</a:t>
              </a:r>
            </a:p>
          </p:txBody>
        </p:sp>
      </p:grpSp>
      <p:sp>
        <p:nvSpPr>
          <p:cNvPr id="22" name="Subtitle 2">
            <a:extLst>
              <a:ext uri="{FF2B5EF4-FFF2-40B4-BE49-F238E27FC236}">
                <a16:creationId xmlns:a16="http://schemas.microsoft.com/office/drawing/2014/main" id="{DE4CC743-C5E1-420C-AD15-2A30D2DF17CC}"/>
              </a:ext>
            </a:extLst>
          </p:cNvPr>
          <p:cNvSpPr txBox="1">
            <a:spLocks/>
          </p:cNvSpPr>
          <p:nvPr/>
        </p:nvSpPr>
        <p:spPr>
          <a:xfrm>
            <a:off x="1176751" y="1741615"/>
            <a:ext cx="5467030" cy="9476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898525">
              <a:buNone/>
              <a:tabLst>
                <a:tab pos="271463" algn="l"/>
              </a:tabLst>
            </a:pPr>
            <a:r>
              <a:rPr lang="en-GB" sz="2400" dirty="0"/>
              <a:t>Information can be collected in one or a combination of three ways;</a:t>
            </a:r>
          </a:p>
        </p:txBody>
      </p:sp>
      <p:sp>
        <p:nvSpPr>
          <p:cNvPr id="23" name="Oval Callout 6">
            <a:extLst>
              <a:ext uri="{FF2B5EF4-FFF2-40B4-BE49-F238E27FC236}">
                <a16:creationId xmlns:a16="http://schemas.microsoft.com/office/drawing/2014/main" id="{395707C0-7A17-46A6-ACE5-545EAEC1D9F2}"/>
              </a:ext>
            </a:extLst>
          </p:cNvPr>
          <p:cNvSpPr/>
          <p:nvPr/>
        </p:nvSpPr>
        <p:spPr>
          <a:xfrm>
            <a:off x="1906438" y="2731119"/>
            <a:ext cx="3044338" cy="1895481"/>
          </a:xfrm>
          <a:custGeom>
            <a:avLst/>
            <a:gdLst>
              <a:gd name="connsiteX0" fmla="*/ 3999438 w 3044338"/>
              <a:gd name="connsiteY0" fmla="*/ 1827623 h 1895481"/>
              <a:gd name="connsiteX1" fmla="*/ 3571567 w 3044338"/>
              <a:gd name="connsiteY1" fmla="*/ 1742966 h 1895481"/>
              <a:gd name="connsiteX2" fmla="*/ 3170162 w 3044338"/>
              <a:gd name="connsiteY2" fmla="*/ 1663546 h 1895481"/>
              <a:gd name="connsiteX3" fmla="*/ 2676125 w 3044338"/>
              <a:gd name="connsiteY3" fmla="*/ 1565798 h 1895481"/>
              <a:gd name="connsiteX4" fmla="*/ 1113665 w 3044338"/>
              <a:gd name="connsiteY4" fmla="*/ 1860714 h 1895481"/>
              <a:gd name="connsiteX5" fmla="*/ 208754 w 3044338"/>
              <a:gd name="connsiteY5" fmla="*/ 468706 h 1895481"/>
              <a:gd name="connsiteX6" fmla="*/ 1789194 w 3044338"/>
              <a:gd name="connsiteY6" fmla="*/ 14695 h 1895481"/>
              <a:gd name="connsiteX7" fmla="*/ 2963957 w 3044338"/>
              <a:gd name="connsiteY7" fmla="*/ 1251645 h 1895481"/>
              <a:gd name="connsiteX8" fmla="*/ 3460988 w 3044338"/>
              <a:gd name="connsiteY8" fmla="*/ 1528114 h 1895481"/>
              <a:gd name="connsiteX9" fmla="*/ 3999438 w 3044338"/>
              <a:gd name="connsiteY9" fmla="*/ 1827623 h 1895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4338" h="1895481" fill="none" extrusionOk="0">
                <a:moveTo>
                  <a:pt x="3999438" y="1827623"/>
                </a:moveTo>
                <a:cubicBezTo>
                  <a:pt x="3898400" y="1827431"/>
                  <a:pt x="3735120" y="1759106"/>
                  <a:pt x="3571567" y="1742966"/>
                </a:cubicBezTo>
                <a:cubicBezTo>
                  <a:pt x="3408014" y="1726826"/>
                  <a:pt x="3313176" y="1679101"/>
                  <a:pt x="3170162" y="1663546"/>
                </a:cubicBezTo>
                <a:cubicBezTo>
                  <a:pt x="3027148" y="1647991"/>
                  <a:pt x="2837215" y="1552774"/>
                  <a:pt x="2676125" y="1565798"/>
                </a:cubicBezTo>
                <a:cubicBezTo>
                  <a:pt x="2322620" y="1696593"/>
                  <a:pt x="1540240" y="1982666"/>
                  <a:pt x="1113665" y="1860714"/>
                </a:cubicBezTo>
                <a:cubicBezTo>
                  <a:pt x="54023" y="1626460"/>
                  <a:pt x="-345513" y="1001674"/>
                  <a:pt x="208754" y="468706"/>
                </a:cubicBezTo>
                <a:cubicBezTo>
                  <a:pt x="510466" y="84549"/>
                  <a:pt x="1169949" y="-166927"/>
                  <a:pt x="1789194" y="14695"/>
                </a:cubicBezTo>
                <a:cubicBezTo>
                  <a:pt x="2647461" y="150658"/>
                  <a:pt x="3205491" y="804509"/>
                  <a:pt x="2963957" y="1251645"/>
                </a:cubicBezTo>
                <a:cubicBezTo>
                  <a:pt x="3177854" y="1298076"/>
                  <a:pt x="3306707" y="1504397"/>
                  <a:pt x="3460988" y="1528114"/>
                </a:cubicBezTo>
                <a:cubicBezTo>
                  <a:pt x="3615269" y="1551831"/>
                  <a:pt x="3755454" y="1750827"/>
                  <a:pt x="3999438" y="1827623"/>
                </a:cubicBezTo>
                <a:close/>
              </a:path>
              <a:path w="3044338" h="1895481" stroke="0" extrusionOk="0">
                <a:moveTo>
                  <a:pt x="3999438" y="1827623"/>
                </a:moveTo>
                <a:cubicBezTo>
                  <a:pt x="3819066" y="1838948"/>
                  <a:pt x="3671966" y="1762605"/>
                  <a:pt x="3571567" y="1742966"/>
                </a:cubicBezTo>
                <a:cubicBezTo>
                  <a:pt x="3471168" y="1723327"/>
                  <a:pt x="3280838" y="1645077"/>
                  <a:pt x="3170162" y="1663546"/>
                </a:cubicBezTo>
                <a:cubicBezTo>
                  <a:pt x="3059486" y="1682015"/>
                  <a:pt x="2860916" y="1564755"/>
                  <a:pt x="2676125" y="1565798"/>
                </a:cubicBezTo>
                <a:cubicBezTo>
                  <a:pt x="2256564" y="1915485"/>
                  <a:pt x="1683232" y="2034569"/>
                  <a:pt x="1113665" y="1860714"/>
                </a:cubicBezTo>
                <a:cubicBezTo>
                  <a:pt x="90896" y="1498014"/>
                  <a:pt x="-289412" y="980868"/>
                  <a:pt x="208754" y="468706"/>
                </a:cubicBezTo>
                <a:cubicBezTo>
                  <a:pt x="484734" y="95976"/>
                  <a:pt x="1248065" y="-195523"/>
                  <a:pt x="1789194" y="14695"/>
                </a:cubicBezTo>
                <a:cubicBezTo>
                  <a:pt x="2568215" y="237589"/>
                  <a:pt x="3397877" y="726500"/>
                  <a:pt x="2963957" y="1251645"/>
                </a:cubicBezTo>
                <a:cubicBezTo>
                  <a:pt x="3121951" y="1265300"/>
                  <a:pt x="3380208" y="1505147"/>
                  <a:pt x="3502407" y="1551154"/>
                </a:cubicBezTo>
                <a:cubicBezTo>
                  <a:pt x="3624606" y="1597161"/>
                  <a:pt x="3816327" y="1801717"/>
                  <a:pt x="3999438" y="1827623"/>
                </a:cubicBezTo>
                <a:close/>
              </a:path>
            </a:pathLst>
          </a:custGeom>
          <a:solidFill>
            <a:schemeClr val="accent6">
              <a:lumMod val="60000"/>
              <a:lumOff val="40000"/>
            </a:schemeClr>
          </a:solidFill>
          <a:ln w="25400">
            <a:solidFill>
              <a:schemeClr val="accent6">
                <a:lumMod val="50000"/>
              </a:schemeClr>
            </a:solidFill>
            <a:round/>
            <a:extLst>
              <a:ext uri="{C807C97D-BFC1-408E-A445-0C87EB9F89A2}">
                <ask:lineSketchStyleProps xmlns:ask="http://schemas.microsoft.com/office/drawing/2018/sketchyshapes" sd="1219033472">
                  <a:prstGeom prst="wedgeEllipseCallout">
                    <a:avLst>
                      <a:gd name="adj1" fmla="val 81373"/>
                      <a:gd name="adj2" fmla="val 46420"/>
                    </a:avLst>
                  </a:prstGeom>
                  <ask:type>
                    <ask:lineSketchScribble/>
                  </ask:type>
                </ask:lineSketchStyleProps>
              </a:ext>
            </a:extLst>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Think of an example for each method</a:t>
            </a:r>
            <a:r>
              <a:rPr lang="en-GB" sz="2400" dirty="0">
                <a:solidFill>
                  <a:schemeClr val="bg1"/>
                </a:solidFill>
              </a:rPr>
              <a:t>!</a:t>
            </a:r>
          </a:p>
        </p:txBody>
      </p:sp>
      <p:sp>
        <p:nvSpPr>
          <p:cNvPr id="24" name="Subtitle 2">
            <a:extLst>
              <a:ext uri="{FF2B5EF4-FFF2-40B4-BE49-F238E27FC236}">
                <a16:creationId xmlns:a16="http://schemas.microsoft.com/office/drawing/2014/main" id="{C50C6CC8-2C51-4599-A712-ACF751335D41}"/>
              </a:ext>
            </a:extLst>
          </p:cNvPr>
          <p:cNvSpPr txBox="1">
            <a:spLocks/>
          </p:cNvSpPr>
          <p:nvPr/>
        </p:nvSpPr>
        <p:spPr>
          <a:xfrm>
            <a:off x="1164981" y="4998478"/>
            <a:ext cx="5467030" cy="947615"/>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898525">
              <a:buNone/>
              <a:tabLst>
                <a:tab pos="271463" algn="l"/>
              </a:tabLst>
            </a:pPr>
            <a:r>
              <a:rPr lang="en-GB" sz="2400" b="0" i="0" kern="1200" dirty="0">
                <a:solidFill>
                  <a:schemeClr val="tx1"/>
                </a:solidFill>
                <a:effectLst/>
                <a:latin typeface="+mn-lt"/>
                <a:ea typeface="+mn-ea"/>
                <a:cs typeface="+mn-cs"/>
              </a:rPr>
              <a:t>We need families, friends, colleagues and communities to recognise early intervention is not ruining someone’s life but saving it, and potentially that of others, too.” </a:t>
            </a:r>
            <a:br>
              <a:rPr lang="en-GB" sz="2400" b="0" i="0" kern="1200" dirty="0">
                <a:solidFill>
                  <a:schemeClr val="tx1"/>
                </a:solidFill>
                <a:effectLst/>
                <a:latin typeface="+mn-lt"/>
                <a:ea typeface="+mn-ea"/>
                <a:cs typeface="+mn-cs"/>
              </a:rPr>
            </a:br>
            <a:r>
              <a:rPr lang="en-GB" sz="2400" b="1" kern="1200" dirty="0" err="1">
                <a:solidFill>
                  <a:srgbClr val="002060"/>
                </a:solidFill>
              </a:rPr>
              <a:t>MetPol</a:t>
            </a:r>
            <a:r>
              <a:rPr lang="en-GB" sz="2400" b="1" kern="1200" dirty="0">
                <a:solidFill>
                  <a:srgbClr val="002060"/>
                </a:solidFill>
              </a:rPr>
              <a:t> Assistant Commissioner Neil </a:t>
            </a:r>
            <a:r>
              <a:rPr lang="en-GB" sz="2400" b="1" kern="1200" dirty="0" err="1">
                <a:solidFill>
                  <a:srgbClr val="002060"/>
                </a:solidFill>
              </a:rPr>
              <a:t>Basu</a:t>
            </a:r>
            <a:endParaRPr lang="en-GB" sz="2400" dirty="0"/>
          </a:p>
        </p:txBody>
      </p:sp>
    </p:spTree>
    <p:extLst>
      <p:ext uri="{BB962C8B-B14F-4D97-AF65-F5344CB8AC3E}">
        <p14:creationId xmlns:p14="http://schemas.microsoft.com/office/powerpoint/2010/main" val="167166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1000"/>
                                        <p:tgtEl>
                                          <p:spTgt spid="24"/>
                                        </p:tgtEl>
                                      </p:cBhvr>
                                    </p:animEffect>
                                    <p:anim calcmode="lin" valueType="num">
                                      <p:cBhvr>
                                        <p:cTn id="28" dur="1000" fill="hold"/>
                                        <p:tgtEl>
                                          <p:spTgt spid="24"/>
                                        </p:tgtEl>
                                        <p:attrNameLst>
                                          <p:attrName>ppt_x</p:attrName>
                                        </p:attrNameLst>
                                      </p:cBhvr>
                                      <p:tavLst>
                                        <p:tav tm="0">
                                          <p:val>
                                            <p:strVal val="#ppt_x"/>
                                          </p:val>
                                        </p:tav>
                                        <p:tav tm="100000">
                                          <p:val>
                                            <p:strVal val="#ppt_x"/>
                                          </p:val>
                                        </p:tav>
                                      </p:tavLst>
                                    </p:anim>
                                    <p:anim calcmode="lin" valueType="num">
                                      <p:cBhvr>
                                        <p:cTn id="2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animBg="1"/>
      <p:bldP spid="2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Arrow: Circular 29">
            <a:extLst>
              <a:ext uri="{FF2B5EF4-FFF2-40B4-BE49-F238E27FC236}">
                <a16:creationId xmlns:a16="http://schemas.microsoft.com/office/drawing/2014/main" id="{D764FFDC-4CCC-49FD-93F8-D9B0625230CE}"/>
              </a:ext>
            </a:extLst>
          </p:cNvPr>
          <p:cNvSpPr>
            <a:spLocks noChangeAspect="1"/>
          </p:cNvSpPr>
          <p:nvPr/>
        </p:nvSpPr>
        <p:spPr>
          <a:xfrm>
            <a:off x="4263400" y="2283326"/>
            <a:ext cx="3347952" cy="3347952"/>
          </a:xfrm>
          <a:prstGeom prst="circularArrow">
            <a:avLst>
              <a:gd name="adj1" fmla="val 4668"/>
              <a:gd name="adj2" fmla="val 728919"/>
              <a:gd name="adj3" fmla="val 13069612"/>
              <a:gd name="adj4" fmla="val 18129939"/>
              <a:gd name="adj5" fmla="val 4847"/>
            </a:avLst>
          </a:prstGeom>
          <a:solidFill>
            <a:schemeClr val="bg1">
              <a:lumMod val="65000"/>
            </a:schemeClr>
          </a:solidFill>
          <a:ln>
            <a:noFill/>
          </a:ln>
          <a:effectLst>
            <a:outerShdw blurRad="50800" dist="38100" dir="5400000" algn="t" rotWithShape="0">
              <a:prstClr val="black">
                <a:alpha val="40000"/>
              </a:prstClr>
            </a:outerShdw>
          </a:effectLst>
        </p:spPr>
        <p:style>
          <a:lnRef idx="0">
            <a:scrgbClr r="0" g="0" b="0"/>
          </a:lnRef>
          <a:fillRef idx="1">
            <a:scrgbClr r="0" g="0" b="0"/>
          </a:fillRef>
          <a:effectRef idx="0">
            <a:scrgbClr r="0" g="0" b="0"/>
          </a:effectRef>
          <a:fontRef idx="minor">
            <a:schemeClr val="dk1">
              <a:hueOff val="0"/>
              <a:satOff val="0"/>
              <a:lumOff val="0"/>
              <a:alphaOff val="0"/>
            </a:schemeClr>
          </a:fontRef>
        </p:style>
      </p:sp>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BA1CE990-2871-49D4-A449-6C25CD8FD0A1}"/>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Intelligence Cycle – A Recap </a:t>
            </a:r>
          </a:p>
        </p:txBody>
      </p:sp>
      <p:sp>
        <p:nvSpPr>
          <p:cNvPr id="12" name="TextBox 11">
            <a:extLst>
              <a:ext uri="{FF2B5EF4-FFF2-40B4-BE49-F238E27FC236}">
                <a16:creationId xmlns:a16="http://schemas.microsoft.com/office/drawing/2014/main" id="{96D1ABAC-9C69-4644-B488-8783E3D567A9}"/>
              </a:ext>
            </a:extLst>
          </p:cNvPr>
          <p:cNvSpPr txBox="1"/>
          <p:nvPr/>
        </p:nvSpPr>
        <p:spPr>
          <a:xfrm>
            <a:off x="1900244" y="1165878"/>
            <a:ext cx="8391511" cy="830997"/>
          </a:xfrm>
          <a:prstGeom prst="rect">
            <a:avLst/>
          </a:prstGeom>
          <a:noFill/>
        </p:spPr>
        <p:txBody>
          <a:bodyPr wrap="square">
            <a:spAutoFit/>
          </a:bodyPr>
          <a:lstStyle/>
          <a:p>
            <a:pPr algn="ctr" defTabSz="898525">
              <a:tabLst>
                <a:tab pos="271463" algn="l"/>
              </a:tabLst>
            </a:pPr>
            <a:r>
              <a:rPr lang="en-GB" sz="2400" dirty="0"/>
              <a:t>The collection, development and dissemination of intelligence allow decisions to be made about priorities and tactical options;</a:t>
            </a:r>
          </a:p>
        </p:txBody>
      </p:sp>
      <p:sp>
        <p:nvSpPr>
          <p:cNvPr id="13" name="Oval Callout 6">
            <a:extLst>
              <a:ext uri="{FF2B5EF4-FFF2-40B4-BE49-F238E27FC236}">
                <a16:creationId xmlns:a16="http://schemas.microsoft.com/office/drawing/2014/main" id="{340EEE88-4D08-4303-8A2B-5B953DB24F51}"/>
              </a:ext>
            </a:extLst>
          </p:cNvPr>
          <p:cNvSpPr/>
          <p:nvPr/>
        </p:nvSpPr>
        <p:spPr>
          <a:xfrm>
            <a:off x="8615069" y="2008199"/>
            <a:ext cx="2749617" cy="1263911"/>
          </a:xfrm>
          <a:custGeom>
            <a:avLst/>
            <a:gdLst>
              <a:gd name="connsiteX0" fmla="*/ -1332904 w 2749617"/>
              <a:gd name="connsiteY0" fmla="*/ 565322 h 1263911"/>
              <a:gd name="connsiteX1" fmla="*/ -888606 w 2749617"/>
              <a:gd name="connsiteY1" fmla="*/ 537211 h 1263911"/>
              <a:gd name="connsiteX2" fmla="*/ -430567 w 2749617"/>
              <a:gd name="connsiteY2" fmla="*/ 508231 h 1263911"/>
              <a:gd name="connsiteX3" fmla="*/ 41213 w 2749617"/>
              <a:gd name="connsiteY3" fmla="*/ 478382 h 1263911"/>
              <a:gd name="connsiteX4" fmla="*/ 1419091 w 2749617"/>
              <a:gd name="connsiteY4" fmla="*/ 327 h 1263911"/>
              <a:gd name="connsiteX5" fmla="*/ 2747535 w 2749617"/>
              <a:gd name="connsiteY5" fmla="*/ 666737 h 1263911"/>
              <a:gd name="connsiteX6" fmla="*/ 1387025 w 2749617"/>
              <a:gd name="connsiteY6" fmla="*/ 1263886 h 1263911"/>
              <a:gd name="connsiteX7" fmla="*/ 13166 w 2749617"/>
              <a:gd name="connsiteY7" fmla="*/ 719202 h 1263911"/>
              <a:gd name="connsiteX8" fmla="*/ -408603 w 2749617"/>
              <a:gd name="connsiteY8" fmla="*/ 670986 h 1263911"/>
              <a:gd name="connsiteX9" fmla="*/ -843832 w 2749617"/>
              <a:gd name="connsiteY9" fmla="*/ 621232 h 1263911"/>
              <a:gd name="connsiteX10" fmla="*/ -1332904 w 2749617"/>
              <a:gd name="connsiteY10" fmla="*/ 565322 h 1263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9617" h="1263911" fill="none" extrusionOk="0">
                <a:moveTo>
                  <a:pt x="-1332904" y="565322"/>
                </a:moveTo>
                <a:cubicBezTo>
                  <a:pt x="-1119268" y="543681"/>
                  <a:pt x="-978522" y="579332"/>
                  <a:pt x="-888606" y="537211"/>
                </a:cubicBezTo>
                <a:cubicBezTo>
                  <a:pt x="-798690" y="495090"/>
                  <a:pt x="-607720" y="527819"/>
                  <a:pt x="-430567" y="508231"/>
                </a:cubicBezTo>
                <a:cubicBezTo>
                  <a:pt x="-253414" y="488643"/>
                  <a:pt x="-160798" y="519441"/>
                  <a:pt x="41213" y="478382"/>
                </a:cubicBezTo>
                <a:cubicBezTo>
                  <a:pt x="139485" y="42698"/>
                  <a:pt x="732491" y="-46731"/>
                  <a:pt x="1419091" y="327"/>
                </a:cubicBezTo>
                <a:cubicBezTo>
                  <a:pt x="2164660" y="-26541"/>
                  <a:pt x="2778499" y="355901"/>
                  <a:pt x="2747535" y="666737"/>
                </a:cubicBezTo>
                <a:cubicBezTo>
                  <a:pt x="2698168" y="971129"/>
                  <a:pt x="2173659" y="1248433"/>
                  <a:pt x="1387025" y="1263886"/>
                </a:cubicBezTo>
                <a:cubicBezTo>
                  <a:pt x="715820" y="1269851"/>
                  <a:pt x="79676" y="1034793"/>
                  <a:pt x="13166" y="719202"/>
                </a:cubicBezTo>
                <a:cubicBezTo>
                  <a:pt x="-130980" y="747038"/>
                  <a:pt x="-211079" y="656090"/>
                  <a:pt x="-408603" y="670986"/>
                </a:cubicBezTo>
                <a:cubicBezTo>
                  <a:pt x="-606127" y="685883"/>
                  <a:pt x="-699090" y="585298"/>
                  <a:pt x="-843832" y="621232"/>
                </a:cubicBezTo>
                <a:cubicBezTo>
                  <a:pt x="-988574" y="657166"/>
                  <a:pt x="-1195811" y="567641"/>
                  <a:pt x="-1332904" y="565322"/>
                </a:cubicBezTo>
                <a:close/>
              </a:path>
              <a:path w="2749617" h="1263911" stroke="0" extrusionOk="0">
                <a:moveTo>
                  <a:pt x="-1332904" y="565322"/>
                </a:moveTo>
                <a:cubicBezTo>
                  <a:pt x="-1185704" y="533699"/>
                  <a:pt x="-1072238" y="577714"/>
                  <a:pt x="-888606" y="537211"/>
                </a:cubicBezTo>
                <a:cubicBezTo>
                  <a:pt x="-704974" y="496709"/>
                  <a:pt x="-613869" y="554068"/>
                  <a:pt x="-471791" y="510840"/>
                </a:cubicBezTo>
                <a:cubicBezTo>
                  <a:pt x="-329714" y="467611"/>
                  <a:pt x="-186529" y="512657"/>
                  <a:pt x="41213" y="478382"/>
                </a:cubicBezTo>
                <a:cubicBezTo>
                  <a:pt x="126520" y="337517"/>
                  <a:pt x="772616" y="18047"/>
                  <a:pt x="1419091" y="327"/>
                </a:cubicBezTo>
                <a:cubicBezTo>
                  <a:pt x="2163919" y="-73140"/>
                  <a:pt x="2816202" y="215645"/>
                  <a:pt x="2747535" y="666737"/>
                </a:cubicBezTo>
                <a:cubicBezTo>
                  <a:pt x="2548752" y="895403"/>
                  <a:pt x="2168444" y="1169346"/>
                  <a:pt x="1387025" y="1263886"/>
                </a:cubicBezTo>
                <a:cubicBezTo>
                  <a:pt x="666612" y="1292935"/>
                  <a:pt x="176863" y="1045791"/>
                  <a:pt x="13166" y="719202"/>
                </a:cubicBezTo>
                <a:cubicBezTo>
                  <a:pt x="-209907" y="727168"/>
                  <a:pt x="-259915" y="680999"/>
                  <a:pt x="-462445" y="664831"/>
                </a:cubicBezTo>
                <a:cubicBezTo>
                  <a:pt x="-664975" y="648663"/>
                  <a:pt x="-815194" y="584533"/>
                  <a:pt x="-938057" y="610460"/>
                </a:cubicBezTo>
                <a:cubicBezTo>
                  <a:pt x="-1060920" y="636387"/>
                  <a:pt x="-1237368" y="546033"/>
                  <a:pt x="-1332904" y="565322"/>
                </a:cubicBezTo>
                <a:close/>
              </a:path>
            </a:pathLst>
          </a:custGeom>
          <a:solidFill>
            <a:schemeClr val="accent6">
              <a:lumMod val="60000"/>
              <a:lumOff val="40000"/>
            </a:schemeClr>
          </a:solidFill>
          <a:ln w="25400">
            <a:solidFill>
              <a:schemeClr val="accent6">
                <a:lumMod val="50000"/>
              </a:schemeClr>
            </a:solidFill>
            <a:extLst>
              <a:ext uri="{C807C97D-BFC1-408E-A445-0C87EB9F89A2}">
                <ask:lineSketchStyleProps xmlns:ask="http://schemas.microsoft.com/office/drawing/2018/sketchyshapes" sd="1219033472">
                  <a:prstGeom prst="wedgeEllipseCallout">
                    <a:avLst>
                      <a:gd name="adj1" fmla="val -98476"/>
                      <a:gd name="adj2" fmla="val -5272"/>
                    </a:avLst>
                  </a:prstGeom>
                  <ask:type>
                    <ask:lineSketchScribble/>
                  </ask:type>
                </ask:lineSketchStyleProps>
              </a:ext>
            </a:extLst>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Identify Intel Requirement (IRs)</a:t>
            </a:r>
          </a:p>
        </p:txBody>
      </p:sp>
      <p:sp>
        <p:nvSpPr>
          <p:cNvPr id="14" name="Oval Callout 8">
            <a:extLst>
              <a:ext uri="{FF2B5EF4-FFF2-40B4-BE49-F238E27FC236}">
                <a16:creationId xmlns:a16="http://schemas.microsoft.com/office/drawing/2014/main" id="{29BBE203-7438-4FCB-8284-5DA22CE18538}"/>
              </a:ext>
            </a:extLst>
          </p:cNvPr>
          <p:cNvSpPr/>
          <p:nvPr/>
        </p:nvSpPr>
        <p:spPr>
          <a:xfrm>
            <a:off x="9436101" y="3804175"/>
            <a:ext cx="2641600" cy="1307592"/>
          </a:xfrm>
          <a:custGeom>
            <a:avLst/>
            <a:gdLst>
              <a:gd name="connsiteX0" fmla="*/ -1097453 w 2641600"/>
              <a:gd name="connsiteY0" fmla="*/ 461881 h 1307592"/>
              <a:gd name="connsiteX1" fmla="*/ -532030 w 2641600"/>
              <a:gd name="connsiteY1" fmla="*/ 446109 h 1307592"/>
              <a:gd name="connsiteX2" fmla="*/ 80511 w 2641600"/>
              <a:gd name="connsiteY2" fmla="*/ 429022 h 1307592"/>
              <a:gd name="connsiteX3" fmla="*/ 1406344 w 2641600"/>
              <a:gd name="connsiteY3" fmla="*/ 1373 h 1307592"/>
              <a:gd name="connsiteX4" fmla="*/ 2623990 w 2641600"/>
              <a:gd name="connsiteY4" fmla="*/ 760200 h 1307592"/>
              <a:gd name="connsiteX5" fmla="*/ 1299506 w 2641600"/>
              <a:gd name="connsiteY5" fmla="*/ 1307508 h 1307592"/>
              <a:gd name="connsiteX6" fmla="*/ 719 w 2641600"/>
              <a:gd name="connsiteY6" fmla="*/ 675377 h 1307592"/>
              <a:gd name="connsiteX7" fmla="*/ -515422 w 2641600"/>
              <a:gd name="connsiteY7" fmla="*/ 575034 h 1307592"/>
              <a:gd name="connsiteX8" fmla="*/ -1097453 w 2641600"/>
              <a:gd name="connsiteY8" fmla="*/ 461881 h 130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1600" h="1307592" fill="none" extrusionOk="0">
                <a:moveTo>
                  <a:pt x="-1097453" y="461881"/>
                </a:moveTo>
                <a:cubicBezTo>
                  <a:pt x="-966996" y="399030"/>
                  <a:pt x="-692531" y="504701"/>
                  <a:pt x="-532030" y="446109"/>
                </a:cubicBezTo>
                <a:cubicBezTo>
                  <a:pt x="-371529" y="387516"/>
                  <a:pt x="-138362" y="439089"/>
                  <a:pt x="80511" y="429022"/>
                </a:cubicBezTo>
                <a:cubicBezTo>
                  <a:pt x="299027" y="251975"/>
                  <a:pt x="809945" y="38634"/>
                  <a:pt x="1406344" y="1373"/>
                </a:cubicBezTo>
                <a:cubicBezTo>
                  <a:pt x="2193745" y="34513"/>
                  <a:pt x="2761377" y="388769"/>
                  <a:pt x="2623990" y="760200"/>
                </a:cubicBezTo>
                <a:cubicBezTo>
                  <a:pt x="2453926" y="1015777"/>
                  <a:pt x="1890787" y="1401791"/>
                  <a:pt x="1299506" y="1307508"/>
                </a:cubicBezTo>
                <a:cubicBezTo>
                  <a:pt x="547236" y="1305605"/>
                  <a:pt x="44674" y="929015"/>
                  <a:pt x="719" y="675377"/>
                </a:cubicBezTo>
                <a:cubicBezTo>
                  <a:pt x="-163515" y="687217"/>
                  <a:pt x="-387056" y="563932"/>
                  <a:pt x="-515422" y="575034"/>
                </a:cubicBezTo>
                <a:cubicBezTo>
                  <a:pt x="-643788" y="586136"/>
                  <a:pt x="-888218" y="450044"/>
                  <a:pt x="-1097453" y="461881"/>
                </a:cubicBezTo>
                <a:close/>
              </a:path>
              <a:path w="2641600" h="1307592" stroke="0" extrusionOk="0">
                <a:moveTo>
                  <a:pt x="-1097453" y="461881"/>
                </a:moveTo>
                <a:cubicBezTo>
                  <a:pt x="-915160" y="393233"/>
                  <a:pt x="-697221" y="497679"/>
                  <a:pt x="-508471" y="445452"/>
                </a:cubicBezTo>
                <a:cubicBezTo>
                  <a:pt x="-319721" y="393225"/>
                  <a:pt x="-60799" y="463556"/>
                  <a:pt x="80511" y="429022"/>
                </a:cubicBezTo>
                <a:cubicBezTo>
                  <a:pt x="410431" y="266831"/>
                  <a:pt x="799901" y="-125833"/>
                  <a:pt x="1406344" y="1373"/>
                </a:cubicBezTo>
                <a:cubicBezTo>
                  <a:pt x="2256135" y="91967"/>
                  <a:pt x="2766085" y="412521"/>
                  <a:pt x="2623990" y="760200"/>
                </a:cubicBezTo>
                <a:cubicBezTo>
                  <a:pt x="2524223" y="1148296"/>
                  <a:pt x="1879459" y="1371889"/>
                  <a:pt x="1299506" y="1307508"/>
                </a:cubicBezTo>
                <a:cubicBezTo>
                  <a:pt x="627935" y="1357032"/>
                  <a:pt x="-47419" y="1015331"/>
                  <a:pt x="719" y="675377"/>
                </a:cubicBezTo>
                <a:cubicBezTo>
                  <a:pt x="-245045" y="653320"/>
                  <a:pt x="-314825" y="611416"/>
                  <a:pt x="-570330" y="564359"/>
                </a:cubicBezTo>
                <a:cubicBezTo>
                  <a:pt x="-825835" y="517302"/>
                  <a:pt x="-979044" y="430050"/>
                  <a:pt x="-1097453" y="461881"/>
                </a:cubicBezTo>
                <a:close/>
              </a:path>
            </a:pathLst>
          </a:custGeom>
          <a:solidFill>
            <a:schemeClr val="accent6">
              <a:lumMod val="60000"/>
              <a:lumOff val="40000"/>
            </a:schemeClr>
          </a:solidFill>
          <a:ln w="25400">
            <a:solidFill>
              <a:schemeClr val="accent6">
                <a:lumMod val="50000"/>
              </a:schemeClr>
            </a:solidFill>
            <a:extLst>
              <a:ext uri="{C807C97D-BFC1-408E-A445-0C87EB9F89A2}">
                <ask:lineSketchStyleProps xmlns:ask="http://schemas.microsoft.com/office/drawing/2018/sketchyshapes" sd="782294884">
                  <a:prstGeom prst="wedgeEllipseCallout">
                    <a:avLst>
                      <a:gd name="adj1" fmla="val -91545"/>
                      <a:gd name="adj2" fmla="val -14677"/>
                    </a:avLst>
                  </a:prstGeom>
                  <ask:type>
                    <ask:lineSketchScribble/>
                  </ask:type>
                </ask:lineSketchStyleProps>
              </a:ext>
            </a:extLst>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Utilise a suitable Collection Asset</a:t>
            </a:r>
          </a:p>
        </p:txBody>
      </p:sp>
      <p:sp>
        <p:nvSpPr>
          <p:cNvPr id="15" name="Oval Callout 9">
            <a:extLst>
              <a:ext uri="{FF2B5EF4-FFF2-40B4-BE49-F238E27FC236}">
                <a16:creationId xmlns:a16="http://schemas.microsoft.com/office/drawing/2014/main" id="{960E067D-21FC-4147-B2E1-C7282690567A}"/>
              </a:ext>
            </a:extLst>
          </p:cNvPr>
          <p:cNvSpPr/>
          <p:nvPr/>
        </p:nvSpPr>
        <p:spPr>
          <a:xfrm>
            <a:off x="816972" y="2388888"/>
            <a:ext cx="2343151" cy="1307592"/>
          </a:xfrm>
          <a:custGeom>
            <a:avLst/>
            <a:gdLst>
              <a:gd name="connsiteX0" fmla="*/ 2782632 w 2343151"/>
              <a:gd name="connsiteY0" fmla="*/ 1300832 h 1307592"/>
              <a:gd name="connsiteX1" fmla="*/ 2370452 w 2343151"/>
              <a:gd name="connsiteY1" fmla="*/ 1213678 h 1307592"/>
              <a:gd name="connsiteX2" fmla="*/ 1974435 w 2343151"/>
              <a:gd name="connsiteY2" fmla="*/ 1129941 h 1307592"/>
              <a:gd name="connsiteX3" fmla="*/ 856151 w 2343151"/>
              <a:gd name="connsiteY3" fmla="*/ 1283451 h 1307592"/>
              <a:gd name="connsiteX4" fmla="*/ 231594 w 2343151"/>
              <a:gd name="connsiteY4" fmla="*/ 263551 h 1307592"/>
              <a:gd name="connsiteX5" fmla="*/ 1386427 w 2343151"/>
              <a:gd name="connsiteY5" fmla="*/ 11088 h 1307592"/>
              <a:gd name="connsiteX6" fmla="*/ 2235600 w 2343151"/>
              <a:gd name="connsiteY6" fmla="*/ 927433 h 1307592"/>
              <a:gd name="connsiteX7" fmla="*/ 2498175 w 2343151"/>
              <a:gd name="connsiteY7" fmla="*/ 1106665 h 1307592"/>
              <a:gd name="connsiteX8" fmla="*/ 2782632 w 2343151"/>
              <a:gd name="connsiteY8" fmla="*/ 1300832 h 130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151" h="1307592" fill="none" extrusionOk="0">
                <a:moveTo>
                  <a:pt x="2782632" y="1300832"/>
                </a:moveTo>
                <a:cubicBezTo>
                  <a:pt x="2619185" y="1294968"/>
                  <a:pt x="2471930" y="1202688"/>
                  <a:pt x="2370452" y="1213678"/>
                </a:cubicBezTo>
                <a:cubicBezTo>
                  <a:pt x="2268974" y="1224667"/>
                  <a:pt x="2114556" y="1121163"/>
                  <a:pt x="1974435" y="1129941"/>
                </a:cubicBezTo>
                <a:cubicBezTo>
                  <a:pt x="1676321" y="1215548"/>
                  <a:pt x="1316883" y="1342053"/>
                  <a:pt x="856151" y="1283451"/>
                </a:cubicBezTo>
                <a:cubicBezTo>
                  <a:pt x="63537" y="1127730"/>
                  <a:pt x="-281633" y="518940"/>
                  <a:pt x="231594" y="263551"/>
                </a:cubicBezTo>
                <a:cubicBezTo>
                  <a:pt x="452210" y="51033"/>
                  <a:pt x="944409" y="-157976"/>
                  <a:pt x="1386427" y="11088"/>
                </a:cubicBezTo>
                <a:cubicBezTo>
                  <a:pt x="2106860" y="-43656"/>
                  <a:pt x="2624865" y="590157"/>
                  <a:pt x="2235600" y="927433"/>
                </a:cubicBezTo>
                <a:cubicBezTo>
                  <a:pt x="2314956" y="935779"/>
                  <a:pt x="2399814" y="1079637"/>
                  <a:pt x="2498175" y="1106665"/>
                </a:cubicBezTo>
                <a:cubicBezTo>
                  <a:pt x="2596536" y="1133692"/>
                  <a:pt x="2672859" y="1229088"/>
                  <a:pt x="2782632" y="1300832"/>
                </a:cubicBezTo>
                <a:close/>
              </a:path>
              <a:path w="2343151" h="1307592" stroke="0" extrusionOk="0">
                <a:moveTo>
                  <a:pt x="2782632" y="1300832"/>
                </a:moveTo>
                <a:cubicBezTo>
                  <a:pt x="2609850" y="1276966"/>
                  <a:pt x="2564061" y="1205736"/>
                  <a:pt x="2362370" y="1211969"/>
                </a:cubicBezTo>
                <a:cubicBezTo>
                  <a:pt x="2160679" y="1218202"/>
                  <a:pt x="2128425" y="1148213"/>
                  <a:pt x="1974435" y="1129941"/>
                </a:cubicBezTo>
                <a:cubicBezTo>
                  <a:pt x="1724282" y="1337464"/>
                  <a:pt x="1271549" y="1248323"/>
                  <a:pt x="856151" y="1283451"/>
                </a:cubicBezTo>
                <a:cubicBezTo>
                  <a:pt x="25427" y="1277227"/>
                  <a:pt x="-130387" y="757502"/>
                  <a:pt x="231594" y="263551"/>
                </a:cubicBezTo>
                <a:cubicBezTo>
                  <a:pt x="451193" y="-35901"/>
                  <a:pt x="883892" y="49"/>
                  <a:pt x="1386427" y="11088"/>
                </a:cubicBezTo>
                <a:cubicBezTo>
                  <a:pt x="2180392" y="34763"/>
                  <a:pt x="2607475" y="547045"/>
                  <a:pt x="2235600" y="927433"/>
                </a:cubicBezTo>
                <a:cubicBezTo>
                  <a:pt x="2372667" y="986516"/>
                  <a:pt x="2436789" y="1083730"/>
                  <a:pt x="2520057" y="1121600"/>
                </a:cubicBezTo>
                <a:cubicBezTo>
                  <a:pt x="2603325" y="1159471"/>
                  <a:pt x="2675338" y="1252328"/>
                  <a:pt x="2782632" y="1300832"/>
                </a:cubicBezTo>
                <a:close/>
              </a:path>
            </a:pathLst>
          </a:custGeom>
          <a:solidFill>
            <a:schemeClr val="accent6">
              <a:lumMod val="60000"/>
              <a:lumOff val="40000"/>
            </a:schemeClr>
          </a:solidFill>
          <a:ln w="25400">
            <a:solidFill>
              <a:schemeClr val="accent6">
                <a:lumMod val="50000"/>
              </a:schemeClr>
            </a:solidFill>
            <a:extLst>
              <a:ext uri="{C807C97D-BFC1-408E-A445-0C87EB9F89A2}">
                <ask:lineSketchStyleProps xmlns:ask="http://schemas.microsoft.com/office/drawing/2018/sketchyshapes" sd="2203547293">
                  <a:prstGeom prst="wedgeEllipseCallout">
                    <a:avLst>
                      <a:gd name="adj1" fmla="val 68756"/>
                      <a:gd name="adj2" fmla="val 49483"/>
                    </a:avLst>
                  </a:prstGeom>
                  <ask:type>
                    <ask:lineSketchScribble/>
                  </ask:type>
                </ask:lineSketchStyleProps>
              </a:ext>
            </a:extLst>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Publish the Intelligence Product</a:t>
            </a:r>
          </a:p>
        </p:txBody>
      </p:sp>
      <p:sp>
        <p:nvSpPr>
          <p:cNvPr id="16" name="Oval Callout 10">
            <a:extLst>
              <a:ext uri="{FF2B5EF4-FFF2-40B4-BE49-F238E27FC236}">
                <a16:creationId xmlns:a16="http://schemas.microsoft.com/office/drawing/2014/main" id="{4460BB68-F313-4393-BB3C-AC7393D90D5A}"/>
              </a:ext>
            </a:extLst>
          </p:cNvPr>
          <p:cNvSpPr/>
          <p:nvPr/>
        </p:nvSpPr>
        <p:spPr>
          <a:xfrm>
            <a:off x="1201279" y="4610102"/>
            <a:ext cx="2429031" cy="1307592"/>
          </a:xfrm>
          <a:custGeom>
            <a:avLst/>
            <a:gdLst>
              <a:gd name="connsiteX0" fmla="*/ 3651441 w 2429031"/>
              <a:gd name="connsiteY0" fmla="*/ 858133 h 1307592"/>
              <a:gd name="connsiteX1" fmla="*/ 3206963 w 2429031"/>
              <a:gd name="connsiteY1" fmla="*/ 864211 h 1307592"/>
              <a:gd name="connsiteX2" fmla="*/ 2749539 w 2429031"/>
              <a:gd name="connsiteY2" fmla="*/ 870465 h 1307592"/>
              <a:gd name="connsiteX3" fmla="*/ 2356845 w 2429031"/>
              <a:gd name="connsiteY3" fmla="*/ 875835 h 1307592"/>
              <a:gd name="connsiteX4" fmla="*/ 1123344 w 2429031"/>
              <a:gd name="connsiteY4" fmla="*/ 1305747 h 1307592"/>
              <a:gd name="connsiteX5" fmla="*/ 15247 w 2429031"/>
              <a:gd name="connsiteY5" fmla="*/ 550520 h 1307592"/>
              <a:gd name="connsiteX6" fmla="*/ 1236006 w 2429031"/>
              <a:gd name="connsiteY6" fmla="*/ 101 h 1307592"/>
              <a:gd name="connsiteX7" fmla="*/ 2428179 w 2429031"/>
              <a:gd name="connsiteY7" fmla="*/ 629307 h 1307592"/>
              <a:gd name="connsiteX8" fmla="*/ 2835933 w 2429031"/>
              <a:gd name="connsiteY8" fmla="*/ 705582 h 1307592"/>
              <a:gd name="connsiteX9" fmla="*/ 3255920 w 2429031"/>
              <a:gd name="connsiteY9" fmla="*/ 784146 h 1307592"/>
              <a:gd name="connsiteX10" fmla="*/ 3651441 w 2429031"/>
              <a:gd name="connsiteY10" fmla="*/ 858133 h 130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9031" h="1307592" fill="none" extrusionOk="0">
                <a:moveTo>
                  <a:pt x="3651441" y="858133"/>
                </a:moveTo>
                <a:cubicBezTo>
                  <a:pt x="3485623" y="891268"/>
                  <a:pt x="3340334" y="825127"/>
                  <a:pt x="3206963" y="864211"/>
                </a:cubicBezTo>
                <a:cubicBezTo>
                  <a:pt x="3073592" y="903294"/>
                  <a:pt x="2971034" y="860185"/>
                  <a:pt x="2749539" y="870465"/>
                </a:cubicBezTo>
                <a:cubicBezTo>
                  <a:pt x="2528044" y="880746"/>
                  <a:pt x="2541125" y="852359"/>
                  <a:pt x="2356845" y="875835"/>
                </a:cubicBezTo>
                <a:cubicBezTo>
                  <a:pt x="2168201" y="1190503"/>
                  <a:pt x="1737146" y="1377782"/>
                  <a:pt x="1123344" y="1305747"/>
                </a:cubicBezTo>
                <a:cubicBezTo>
                  <a:pt x="356221" y="1289680"/>
                  <a:pt x="9217" y="899218"/>
                  <a:pt x="15247" y="550520"/>
                </a:cubicBezTo>
                <a:cubicBezTo>
                  <a:pt x="156616" y="125916"/>
                  <a:pt x="521332" y="-74923"/>
                  <a:pt x="1236006" y="101"/>
                </a:cubicBezTo>
                <a:cubicBezTo>
                  <a:pt x="1869570" y="-28009"/>
                  <a:pt x="2348742" y="235242"/>
                  <a:pt x="2428179" y="629307"/>
                </a:cubicBezTo>
                <a:cubicBezTo>
                  <a:pt x="2513383" y="626563"/>
                  <a:pt x="2695891" y="706505"/>
                  <a:pt x="2835933" y="705582"/>
                </a:cubicBezTo>
                <a:cubicBezTo>
                  <a:pt x="2975975" y="704660"/>
                  <a:pt x="3100189" y="782088"/>
                  <a:pt x="3255920" y="784146"/>
                </a:cubicBezTo>
                <a:cubicBezTo>
                  <a:pt x="3411651" y="786204"/>
                  <a:pt x="3553287" y="868959"/>
                  <a:pt x="3651441" y="858133"/>
                </a:cubicBezTo>
                <a:close/>
              </a:path>
              <a:path w="2429031" h="1307592" stroke="0" extrusionOk="0">
                <a:moveTo>
                  <a:pt x="3651441" y="858133"/>
                </a:moveTo>
                <a:cubicBezTo>
                  <a:pt x="3505516" y="895837"/>
                  <a:pt x="3358028" y="814826"/>
                  <a:pt x="3245801" y="863680"/>
                </a:cubicBezTo>
                <a:cubicBezTo>
                  <a:pt x="3133574" y="912534"/>
                  <a:pt x="2984015" y="857031"/>
                  <a:pt x="2788377" y="869934"/>
                </a:cubicBezTo>
                <a:cubicBezTo>
                  <a:pt x="2592739" y="882838"/>
                  <a:pt x="2451525" y="868003"/>
                  <a:pt x="2356845" y="875835"/>
                </a:cubicBezTo>
                <a:cubicBezTo>
                  <a:pt x="2223090" y="1126497"/>
                  <a:pt x="1654991" y="1406903"/>
                  <a:pt x="1123344" y="1305747"/>
                </a:cubicBezTo>
                <a:cubicBezTo>
                  <a:pt x="400040" y="1227764"/>
                  <a:pt x="-71035" y="955885"/>
                  <a:pt x="15247" y="550520"/>
                </a:cubicBezTo>
                <a:cubicBezTo>
                  <a:pt x="34817" y="132276"/>
                  <a:pt x="792742" y="46465"/>
                  <a:pt x="1236006" y="101"/>
                </a:cubicBezTo>
                <a:cubicBezTo>
                  <a:pt x="1934374" y="67662"/>
                  <a:pt x="2340421" y="222665"/>
                  <a:pt x="2428179" y="629307"/>
                </a:cubicBezTo>
                <a:cubicBezTo>
                  <a:pt x="2580296" y="640033"/>
                  <a:pt x="2638905" y="691597"/>
                  <a:pt x="2835933" y="705582"/>
                </a:cubicBezTo>
                <a:cubicBezTo>
                  <a:pt x="3032961" y="719568"/>
                  <a:pt x="3113027" y="779705"/>
                  <a:pt x="3219222" y="777281"/>
                </a:cubicBezTo>
                <a:cubicBezTo>
                  <a:pt x="3325417" y="774857"/>
                  <a:pt x="3507781" y="840239"/>
                  <a:pt x="3651441" y="858133"/>
                </a:cubicBezTo>
                <a:close/>
              </a:path>
            </a:pathLst>
          </a:custGeom>
          <a:solidFill>
            <a:schemeClr val="accent6">
              <a:lumMod val="60000"/>
              <a:lumOff val="40000"/>
            </a:schemeClr>
          </a:solidFill>
          <a:ln w="25400">
            <a:solidFill>
              <a:schemeClr val="accent6">
                <a:lumMod val="50000"/>
              </a:schemeClr>
            </a:solidFill>
            <a:extLst>
              <a:ext uri="{C807C97D-BFC1-408E-A445-0C87EB9F89A2}">
                <ask:lineSketchStyleProps xmlns:ask="http://schemas.microsoft.com/office/drawing/2018/sketchyshapes" sd="4112632700">
                  <a:prstGeom prst="wedgeEllipseCallout">
                    <a:avLst>
                      <a:gd name="adj1" fmla="val 100325"/>
                      <a:gd name="adj2" fmla="val 15627"/>
                    </a:avLst>
                  </a:prstGeom>
                  <ask:type>
                    <ask:lineSketchScribble/>
                  </ask:type>
                </ask:lineSketchStyleProps>
              </a:ext>
            </a:extLst>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Evaluate and Assess Info/Intel </a:t>
            </a:r>
          </a:p>
        </p:txBody>
      </p:sp>
      <p:grpSp>
        <p:nvGrpSpPr>
          <p:cNvPr id="31" name="Group 30">
            <a:extLst>
              <a:ext uri="{FF2B5EF4-FFF2-40B4-BE49-F238E27FC236}">
                <a16:creationId xmlns:a16="http://schemas.microsoft.com/office/drawing/2014/main" id="{54C3E33F-648E-4A11-B385-82204FEA3B5E}"/>
              </a:ext>
            </a:extLst>
          </p:cNvPr>
          <p:cNvGrpSpPr/>
          <p:nvPr/>
        </p:nvGrpSpPr>
        <p:grpSpPr>
          <a:xfrm>
            <a:off x="5058606" y="2270621"/>
            <a:ext cx="1819659" cy="768096"/>
            <a:chOff x="5058606" y="2270621"/>
            <a:chExt cx="1819659" cy="768096"/>
          </a:xfrm>
        </p:grpSpPr>
        <p:sp>
          <p:nvSpPr>
            <p:cNvPr id="28" name="Rectangle: Rounded Corners 27">
              <a:extLst>
                <a:ext uri="{FF2B5EF4-FFF2-40B4-BE49-F238E27FC236}">
                  <a16:creationId xmlns:a16="http://schemas.microsoft.com/office/drawing/2014/main" id="{561BA726-7410-4DFC-BF59-6DA31B5978E0}"/>
                </a:ext>
              </a:extLst>
            </p:cNvPr>
            <p:cNvSpPr/>
            <p:nvPr/>
          </p:nvSpPr>
          <p:spPr>
            <a:xfrm>
              <a:off x="5058606" y="2270621"/>
              <a:ext cx="1819659" cy="768096"/>
            </a:xfrm>
            <a:custGeom>
              <a:avLst/>
              <a:gdLst>
                <a:gd name="connsiteX0" fmla="*/ 0 w 1819659"/>
                <a:gd name="connsiteY0" fmla="*/ 128019 h 768096"/>
                <a:gd name="connsiteX1" fmla="*/ 128019 w 1819659"/>
                <a:gd name="connsiteY1" fmla="*/ 0 h 768096"/>
                <a:gd name="connsiteX2" fmla="*/ 664862 w 1819659"/>
                <a:gd name="connsiteY2" fmla="*/ 0 h 768096"/>
                <a:gd name="connsiteX3" fmla="*/ 1186069 w 1819659"/>
                <a:gd name="connsiteY3" fmla="*/ 0 h 768096"/>
                <a:gd name="connsiteX4" fmla="*/ 1691640 w 1819659"/>
                <a:gd name="connsiteY4" fmla="*/ 0 h 768096"/>
                <a:gd name="connsiteX5" fmla="*/ 1819659 w 1819659"/>
                <a:gd name="connsiteY5" fmla="*/ 128019 h 768096"/>
                <a:gd name="connsiteX6" fmla="*/ 1819659 w 1819659"/>
                <a:gd name="connsiteY6" fmla="*/ 640077 h 768096"/>
                <a:gd name="connsiteX7" fmla="*/ 1691640 w 1819659"/>
                <a:gd name="connsiteY7" fmla="*/ 768096 h 768096"/>
                <a:gd name="connsiteX8" fmla="*/ 1154797 w 1819659"/>
                <a:gd name="connsiteY8" fmla="*/ 768096 h 768096"/>
                <a:gd name="connsiteX9" fmla="*/ 680498 w 1819659"/>
                <a:gd name="connsiteY9" fmla="*/ 768096 h 768096"/>
                <a:gd name="connsiteX10" fmla="*/ 128019 w 1819659"/>
                <a:gd name="connsiteY10" fmla="*/ 768096 h 768096"/>
                <a:gd name="connsiteX11" fmla="*/ 0 w 1819659"/>
                <a:gd name="connsiteY11" fmla="*/ 640077 h 768096"/>
                <a:gd name="connsiteX12" fmla="*/ 0 w 1819659"/>
                <a:gd name="connsiteY12" fmla="*/ 128019 h 76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9659" h="768096" fill="none" extrusionOk="0">
                  <a:moveTo>
                    <a:pt x="0" y="128019"/>
                  </a:moveTo>
                  <a:cubicBezTo>
                    <a:pt x="-4287" y="58020"/>
                    <a:pt x="43662" y="-9421"/>
                    <a:pt x="128019" y="0"/>
                  </a:cubicBezTo>
                  <a:cubicBezTo>
                    <a:pt x="362673" y="-9140"/>
                    <a:pt x="537304" y="27542"/>
                    <a:pt x="664862" y="0"/>
                  </a:cubicBezTo>
                  <a:cubicBezTo>
                    <a:pt x="792420" y="-27542"/>
                    <a:pt x="974546" y="57933"/>
                    <a:pt x="1186069" y="0"/>
                  </a:cubicBezTo>
                  <a:cubicBezTo>
                    <a:pt x="1397592" y="-57933"/>
                    <a:pt x="1562730" y="43441"/>
                    <a:pt x="1691640" y="0"/>
                  </a:cubicBezTo>
                  <a:cubicBezTo>
                    <a:pt x="1746917" y="635"/>
                    <a:pt x="1826141" y="45631"/>
                    <a:pt x="1819659" y="128019"/>
                  </a:cubicBezTo>
                  <a:cubicBezTo>
                    <a:pt x="1876217" y="324440"/>
                    <a:pt x="1762584" y="465913"/>
                    <a:pt x="1819659" y="640077"/>
                  </a:cubicBezTo>
                  <a:cubicBezTo>
                    <a:pt x="1824023" y="719421"/>
                    <a:pt x="1757070" y="770877"/>
                    <a:pt x="1691640" y="768096"/>
                  </a:cubicBezTo>
                  <a:cubicBezTo>
                    <a:pt x="1440521" y="794713"/>
                    <a:pt x="1302841" y="712262"/>
                    <a:pt x="1154797" y="768096"/>
                  </a:cubicBezTo>
                  <a:cubicBezTo>
                    <a:pt x="1006753" y="823930"/>
                    <a:pt x="904155" y="723115"/>
                    <a:pt x="680498" y="768096"/>
                  </a:cubicBezTo>
                  <a:cubicBezTo>
                    <a:pt x="456841" y="813077"/>
                    <a:pt x="270854" y="707850"/>
                    <a:pt x="128019" y="768096"/>
                  </a:cubicBezTo>
                  <a:cubicBezTo>
                    <a:pt x="77195" y="775053"/>
                    <a:pt x="3787" y="723535"/>
                    <a:pt x="0" y="640077"/>
                  </a:cubicBezTo>
                  <a:cubicBezTo>
                    <a:pt x="-46501" y="440884"/>
                    <a:pt x="6266" y="308073"/>
                    <a:pt x="0" y="128019"/>
                  </a:cubicBezTo>
                  <a:close/>
                </a:path>
                <a:path w="1819659" h="768096" stroke="0" extrusionOk="0">
                  <a:moveTo>
                    <a:pt x="0" y="128019"/>
                  </a:moveTo>
                  <a:cubicBezTo>
                    <a:pt x="-16122" y="47372"/>
                    <a:pt x="46674" y="3994"/>
                    <a:pt x="128019" y="0"/>
                  </a:cubicBezTo>
                  <a:cubicBezTo>
                    <a:pt x="364715" y="-45089"/>
                    <a:pt x="467482" y="19403"/>
                    <a:pt x="680498" y="0"/>
                  </a:cubicBezTo>
                  <a:cubicBezTo>
                    <a:pt x="893514" y="-19403"/>
                    <a:pt x="1012614" y="6253"/>
                    <a:pt x="1186069" y="0"/>
                  </a:cubicBezTo>
                  <a:cubicBezTo>
                    <a:pt x="1359524" y="-6253"/>
                    <a:pt x="1511607" y="40253"/>
                    <a:pt x="1691640" y="0"/>
                  </a:cubicBezTo>
                  <a:cubicBezTo>
                    <a:pt x="1759345" y="-9656"/>
                    <a:pt x="1823318" y="43777"/>
                    <a:pt x="1819659" y="128019"/>
                  </a:cubicBezTo>
                  <a:cubicBezTo>
                    <a:pt x="1841471" y="234213"/>
                    <a:pt x="1813794" y="439604"/>
                    <a:pt x="1819659" y="640077"/>
                  </a:cubicBezTo>
                  <a:cubicBezTo>
                    <a:pt x="1818429" y="699050"/>
                    <a:pt x="1758530" y="773395"/>
                    <a:pt x="1691640" y="768096"/>
                  </a:cubicBezTo>
                  <a:cubicBezTo>
                    <a:pt x="1551118" y="822827"/>
                    <a:pt x="1346926" y="714545"/>
                    <a:pt x="1201705" y="768096"/>
                  </a:cubicBezTo>
                  <a:cubicBezTo>
                    <a:pt x="1056484" y="821647"/>
                    <a:pt x="885217" y="709183"/>
                    <a:pt x="680498" y="768096"/>
                  </a:cubicBezTo>
                  <a:cubicBezTo>
                    <a:pt x="475779" y="827009"/>
                    <a:pt x="255285" y="728082"/>
                    <a:pt x="128019" y="768096"/>
                  </a:cubicBezTo>
                  <a:cubicBezTo>
                    <a:pt x="64455" y="761041"/>
                    <a:pt x="2474" y="709184"/>
                    <a:pt x="0" y="640077"/>
                  </a:cubicBezTo>
                  <a:cubicBezTo>
                    <a:pt x="-42533" y="437432"/>
                    <a:pt x="32053" y="263046"/>
                    <a:pt x="0" y="128019"/>
                  </a:cubicBezTo>
                  <a:close/>
                </a:path>
              </a:pathLst>
            </a:custGeom>
            <a:solidFill>
              <a:schemeClr val="accent1">
                <a:lumMod val="60000"/>
                <a:lumOff val="40000"/>
              </a:schemeClr>
            </a:solidFill>
            <a:ln w="25400">
              <a:solidFill>
                <a:schemeClr val="accent1">
                  <a:lumMod val="50000"/>
                </a:schemeClr>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a:effectLst>
              <a:outerShdw blurRad="50800" dist="38100" dir="5400000" algn="t" rotWithShape="0">
                <a:prstClr val="black">
                  <a:alpha val="40000"/>
                </a:prstClr>
              </a:outerShdw>
            </a:effectLst>
          </p:spPr>
          <p:style>
            <a:lnRef idx="2">
              <a:scrgbClr r="0" g="0" b="0"/>
            </a:lnRef>
            <a:fillRef idx="1">
              <a:scrgbClr r="0" g="0" b="0"/>
            </a:fillRef>
            <a:effectRef idx="0">
              <a:scrgbClr r="0" g="0" b="0"/>
            </a:effectRef>
            <a:fontRef idx="minor">
              <a:schemeClr val="lt1"/>
            </a:fontRef>
          </p:style>
        </p:sp>
        <p:sp>
          <p:nvSpPr>
            <p:cNvPr id="3" name="TextBox 2">
              <a:extLst>
                <a:ext uri="{FF2B5EF4-FFF2-40B4-BE49-F238E27FC236}">
                  <a16:creationId xmlns:a16="http://schemas.microsoft.com/office/drawing/2014/main" id="{B9A91719-D1DB-4EB5-B7D2-BA1F284DD077}"/>
                </a:ext>
              </a:extLst>
            </p:cNvPr>
            <p:cNvSpPr txBox="1"/>
            <p:nvPr/>
          </p:nvSpPr>
          <p:spPr>
            <a:xfrm>
              <a:off x="5329645" y="2439318"/>
              <a:ext cx="1215461" cy="369332"/>
            </a:xfrm>
            <a:prstGeom prst="rect">
              <a:avLst/>
            </a:prstGeom>
            <a:noFill/>
          </p:spPr>
          <p:txBody>
            <a:bodyPr wrap="none" rtlCol="0">
              <a:spAutoFit/>
            </a:bodyPr>
            <a:lstStyle/>
            <a:p>
              <a:r>
                <a:rPr lang="en-GB" dirty="0"/>
                <a:t>DIRECTION</a:t>
              </a:r>
            </a:p>
          </p:txBody>
        </p:sp>
      </p:grpSp>
      <p:grpSp>
        <p:nvGrpSpPr>
          <p:cNvPr id="32" name="Group 31">
            <a:extLst>
              <a:ext uri="{FF2B5EF4-FFF2-40B4-BE49-F238E27FC236}">
                <a16:creationId xmlns:a16="http://schemas.microsoft.com/office/drawing/2014/main" id="{03F3746F-D771-46B0-9CFB-6CED6313FF44}"/>
              </a:ext>
            </a:extLst>
          </p:cNvPr>
          <p:cNvGrpSpPr/>
          <p:nvPr/>
        </p:nvGrpSpPr>
        <p:grpSpPr>
          <a:xfrm>
            <a:off x="6424783" y="3819284"/>
            <a:ext cx="1819659" cy="768096"/>
            <a:chOff x="5058606" y="2270621"/>
            <a:chExt cx="1819659" cy="768096"/>
          </a:xfrm>
        </p:grpSpPr>
        <p:sp>
          <p:nvSpPr>
            <p:cNvPr id="33" name="Rectangle: Rounded Corners 32">
              <a:extLst>
                <a:ext uri="{FF2B5EF4-FFF2-40B4-BE49-F238E27FC236}">
                  <a16:creationId xmlns:a16="http://schemas.microsoft.com/office/drawing/2014/main" id="{51E0B430-CF43-4028-A787-E8DDE085DD10}"/>
                </a:ext>
              </a:extLst>
            </p:cNvPr>
            <p:cNvSpPr/>
            <p:nvPr/>
          </p:nvSpPr>
          <p:spPr>
            <a:xfrm>
              <a:off x="5058606" y="2270621"/>
              <a:ext cx="1819659" cy="768096"/>
            </a:xfrm>
            <a:custGeom>
              <a:avLst/>
              <a:gdLst>
                <a:gd name="connsiteX0" fmla="*/ 0 w 1819659"/>
                <a:gd name="connsiteY0" fmla="*/ 128019 h 768096"/>
                <a:gd name="connsiteX1" fmla="*/ 128019 w 1819659"/>
                <a:gd name="connsiteY1" fmla="*/ 0 h 768096"/>
                <a:gd name="connsiteX2" fmla="*/ 664862 w 1819659"/>
                <a:gd name="connsiteY2" fmla="*/ 0 h 768096"/>
                <a:gd name="connsiteX3" fmla="*/ 1186069 w 1819659"/>
                <a:gd name="connsiteY3" fmla="*/ 0 h 768096"/>
                <a:gd name="connsiteX4" fmla="*/ 1691640 w 1819659"/>
                <a:gd name="connsiteY4" fmla="*/ 0 h 768096"/>
                <a:gd name="connsiteX5" fmla="*/ 1819659 w 1819659"/>
                <a:gd name="connsiteY5" fmla="*/ 128019 h 768096"/>
                <a:gd name="connsiteX6" fmla="*/ 1819659 w 1819659"/>
                <a:gd name="connsiteY6" fmla="*/ 640077 h 768096"/>
                <a:gd name="connsiteX7" fmla="*/ 1691640 w 1819659"/>
                <a:gd name="connsiteY7" fmla="*/ 768096 h 768096"/>
                <a:gd name="connsiteX8" fmla="*/ 1154797 w 1819659"/>
                <a:gd name="connsiteY8" fmla="*/ 768096 h 768096"/>
                <a:gd name="connsiteX9" fmla="*/ 680498 w 1819659"/>
                <a:gd name="connsiteY9" fmla="*/ 768096 h 768096"/>
                <a:gd name="connsiteX10" fmla="*/ 128019 w 1819659"/>
                <a:gd name="connsiteY10" fmla="*/ 768096 h 768096"/>
                <a:gd name="connsiteX11" fmla="*/ 0 w 1819659"/>
                <a:gd name="connsiteY11" fmla="*/ 640077 h 768096"/>
                <a:gd name="connsiteX12" fmla="*/ 0 w 1819659"/>
                <a:gd name="connsiteY12" fmla="*/ 128019 h 76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9659" h="768096" fill="none" extrusionOk="0">
                  <a:moveTo>
                    <a:pt x="0" y="128019"/>
                  </a:moveTo>
                  <a:cubicBezTo>
                    <a:pt x="-4287" y="58020"/>
                    <a:pt x="43662" y="-9421"/>
                    <a:pt x="128019" y="0"/>
                  </a:cubicBezTo>
                  <a:cubicBezTo>
                    <a:pt x="362673" y="-9140"/>
                    <a:pt x="537304" y="27542"/>
                    <a:pt x="664862" y="0"/>
                  </a:cubicBezTo>
                  <a:cubicBezTo>
                    <a:pt x="792420" y="-27542"/>
                    <a:pt x="974546" y="57933"/>
                    <a:pt x="1186069" y="0"/>
                  </a:cubicBezTo>
                  <a:cubicBezTo>
                    <a:pt x="1397592" y="-57933"/>
                    <a:pt x="1562730" y="43441"/>
                    <a:pt x="1691640" y="0"/>
                  </a:cubicBezTo>
                  <a:cubicBezTo>
                    <a:pt x="1746917" y="635"/>
                    <a:pt x="1826141" y="45631"/>
                    <a:pt x="1819659" y="128019"/>
                  </a:cubicBezTo>
                  <a:cubicBezTo>
                    <a:pt x="1876217" y="324440"/>
                    <a:pt x="1762584" y="465913"/>
                    <a:pt x="1819659" y="640077"/>
                  </a:cubicBezTo>
                  <a:cubicBezTo>
                    <a:pt x="1824023" y="719421"/>
                    <a:pt x="1757070" y="770877"/>
                    <a:pt x="1691640" y="768096"/>
                  </a:cubicBezTo>
                  <a:cubicBezTo>
                    <a:pt x="1440521" y="794713"/>
                    <a:pt x="1302841" y="712262"/>
                    <a:pt x="1154797" y="768096"/>
                  </a:cubicBezTo>
                  <a:cubicBezTo>
                    <a:pt x="1006753" y="823930"/>
                    <a:pt x="904155" y="723115"/>
                    <a:pt x="680498" y="768096"/>
                  </a:cubicBezTo>
                  <a:cubicBezTo>
                    <a:pt x="456841" y="813077"/>
                    <a:pt x="270854" y="707850"/>
                    <a:pt x="128019" y="768096"/>
                  </a:cubicBezTo>
                  <a:cubicBezTo>
                    <a:pt x="77195" y="775053"/>
                    <a:pt x="3787" y="723535"/>
                    <a:pt x="0" y="640077"/>
                  </a:cubicBezTo>
                  <a:cubicBezTo>
                    <a:pt x="-46501" y="440884"/>
                    <a:pt x="6266" y="308073"/>
                    <a:pt x="0" y="128019"/>
                  </a:cubicBezTo>
                  <a:close/>
                </a:path>
                <a:path w="1819659" h="768096" stroke="0" extrusionOk="0">
                  <a:moveTo>
                    <a:pt x="0" y="128019"/>
                  </a:moveTo>
                  <a:cubicBezTo>
                    <a:pt x="-16122" y="47372"/>
                    <a:pt x="46674" y="3994"/>
                    <a:pt x="128019" y="0"/>
                  </a:cubicBezTo>
                  <a:cubicBezTo>
                    <a:pt x="364715" y="-45089"/>
                    <a:pt x="467482" y="19403"/>
                    <a:pt x="680498" y="0"/>
                  </a:cubicBezTo>
                  <a:cubicBezTo>
                    <a:pt x="893514" y="-19403"/>
                    <a:pt x="1012614" y="6253"/>
                    <a:pt x="1186069" y="0"/>
                  </a:cubicBezTo>
                  <a:cubicBezTo>
                    <a:pt x="1359524" y="-6253"/>
                    <a:pt x="1511607" y="40253"/>
                    <a:pt x="1691640" y="0"/>
                  </a:cubicBezTo>
                  <a:cubicBezTo>
                    <a:pt x="1759345" y="-9656"/>
                    <a:pt x="1823318" y="43777"/>
                    <a:pt x="1819659" y="128019"/>
                  </a:cubicBezTo>
                  <a:cubicBezTo>
                    <a:pt x="1841471" y="234213"/>
                    <a:pt x="1813794" y="439604"/>
                    <a:pt x="1819659" y="640077"/>
                  </a:cubicBezTo>
                  <a:cubicBezTo>
                    <a:pt x="1818429" y="699050"/>
                    <a:pt x="1758530" y="773395"/>
                    <a:pt x="1691640" y="768096"/>
                  </a:cubicBezTo>
                  <a:cubicBezTo>
                    <a:pt x="1551118" y="822827"/>
                    <a:pt x="1346926" y="714545"/>
                    <a:pt x="1201705" y="768096"/>
                  </a:cubicBezTo>
                  <a:cubicBezTo>
                    <a:pt x="1056484" y="821647"/>
                    <a:pt x="885217" y="709183"/>
                    <a:pt x="680498" y="768096"/>
                  </a:cubicBezTo>
                  <a:cubicBezTo>
                    <a:pt x="475779" y="827009"/>
                    <a:pt x="255285" y="728082"/>
                    <a:pt x="128019" y="768096"/>
                  </a:cubicBezTo>
                  <a:cubicBezTo>
                    <a:pt x="64455" y="761041"/>
                    <a:pt x="2474" y="709184"/>
                    <a:pt x="0" y="640077"/>
                  </a:cubicBezTo>
                  <a:cubicBezTo>
                    <a:pt x="-42533" y="437432"/>
                    <a:pt x="32053" y="263046"/>
                    <a:pt x="0" y="128019"/>
                  </a:cubicBezTo>
                  <a:close/>
                </a:path>
              </a:pathLst>
            </a:custGeom>
            <a:solidFill>
              <a:schemeClr val="accent1">
                <a:lumMod val="60000"/>
                <a:lumOff val="40000"/>
              </a:schemeClr>
            </a:solidFill>
            <a:ln w="25400">
              <a:solidFill>
                <a:schemeClr val="accent1">
                  <a:lumMod val="50000"/>
                </a:schemeClr>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a:effectLst>
              <a:outerShdw blurRad="50800" dist="38100" dir="5400000" algn="t" rotWithShape="0">
                <a:prstClr val="black">
                  <a:alpha val="40000"/>
                </a:prstClr>
              </a:outerShdw>
            </a:effectLst>
          </p:spPr>
          <p:style>
            <a:lnRef idx="2">
              <a:scrgbClr r="0" g="0" b="0"/>
            </a:lnRef>
            <a:fillRef idx="1">
              <a:scrgbClr r="0" g="0" b="0"/>
            </a:fillRef>
            <a:effectRef idx="0">
              <a:scrgbClr r="0" g="0" b="0"/>
            </a:effectRef>
            <a:fontRef idx="minor">
              <a:schemeClr val="lt1"/>
            </a:fontRef>
          </p:style>
        </p:sp>
        <p:sp>
          <p:nvSpPr>
            <p:cNvPr id="34" name="TextBox 33">
              <a:extLst>
                <a:ext uri="{FF2B5EF4-FFF2-40B4-BE49-F238E27FC236}">
                  <a16:creationId xmlns:a16="http://schemas.microsoft.com/office/drawing/2014/main" id="{36886C35-FF3A-4903-A0F7-9EB93AB793C2}"/>
                </a:ext>
              </a:extLst>
            </p:cNvPr>
            <p:cNvSpPr txBox="1"/>
            <p:nvPr/>
          </p:nvSpPr>
          <p:spPr>
            <a:xfrm>
              <a:off x="5329645" y="2439318"/>
              <a:ext cx="1359283" cy="369332"/>
            </a:xfrm>
            <a:prstGeom prst="rect">
              <a:avLst/>
            </a:prstGeom>
            <a:noFill/>
          </p:spPr>
          <p:txBody>
            <a:bodyPr wrap="none" rtlCol="0">
              <a:spAutoFit/>
            </a:bodyPr>
            <a:lstStyle/>
            <a:p>
              <a:r>
                <a:rPr lang="en-GB" dirty="0"/>
                <a:t>COLLECTION</a:t>
              </a:r>
            </a:p>
          </p:txBody>
        </p:sp>
      </p:grpSp>
      <p:grpSp>
        <p:nvGrpSpPr>
          <p:cNvPr id="35" name="Group 34">
            <a:extLst>
              <a:ext uri="{FF2B5EF4-FFF2-40B4-BE49-F238E27FC236}">
                <a16:creationId xmlns:a16="http://schemas.microsoft.com/office/drawing/2014/main" id="{7D17E969-F068-4C37-A998-6C3B3B5ADF3C}"/>
              </a:ext>
            </a:extLst>
          </p:cNvPr>
          <p:cNvGrpSpPr/>
          <p:nvPr/>
        </p:nvGrpSpPr>
        <p:grpSpPr>
          <a:xfrm>
            <a:off x="3559775" y="3806886"/>
            <a:ext cx="1819659" cy="768096"/>
            <a:chOff x="5058606" y="2270621"/>
            <a:chExt cx="1819659" cy="768096"/>
          </a:xfrm>
        </p:grpSpPr>
        <p:sp>
          <p:nvSpPr>
            <p:cNvPr id="36" name="Rectangle: Rounded Corners 35">
              <a:extLst>
                <a:ext uri="{FF2B5EF4-FFF2-40B4-BE49-F238E27FC236}">
                  <a16:creationId xmlns:a16="http://schemas.microsoft.com/office/drawing/2014/main" id="{93AF4E3E-FDE4-435C-8601-CEB501584FF7}"/>
                </a:ext>
              </a:extLst>
            </p:cNvPr>
            <p:cNvSpPr/>
            <p:nvPr/>
          </p:nvSpPr>
          <p:spPr>
            <a:xfrm>
              <a:off x="5058606" y="2270621"/>
              <a:ext cx="1819659" cy="768096"/>
            </a:xfrm>
            <a:custGeom>
              <a:avLst/>
              <a:gdLst>
                <a:gd name="connsiteX0" fmla="*/ 0 w 1819659"/>
                <a:gd name="connsiteY0" fmla="*/ 128019 h 768096"/>
                <a:gd name="connsiteX1" fmla="*/ 128019 w 1819659"/>
                <a:gd name="connsiteY1" fmla="*/ 0 h 768096"/>
                <a:gd name="connsiteX2" fmla="*/ 664862 w 1819659"/>
                <a:gd name="connsiteY2" fmla="*/ 0 h 768096"/>
                <a:gd name="connsiteX3" fmla="*/ 1186069 w 1819659"/>
                <a:gd name="connsiteY3" fmla="*/ 0 h 768096"/>
                <a:gd name="connsiteX4" fmla="*/ 1691640 w 1819659"/>
                <a:gd name="connsiteY4" fmla="*/ 0 h 768096"/>
                <a:gd name="connsiteX5" fmla="*/ 1819659 w 1819659"/>
                <a:gd name="connsiteY5" fmla="*/ 128019 h 768096"/>
                <a:gd name="connsiteX6" fmla="*/ 1819659 w 1819659"/>
                <a:gd name="connsiteY6" fmla="*/ 640077 h 768096"/>
                <a:gd name="connsiteX7" fmla="*/ 1691640 w 1819659"/>
                <a:gd name="connsiteY7" fmla="*/ 768096 h 768096"/>
                <a:gd name="connsiteX8" fmla="*/ 1154797 w 1819659"/>
                <a:gd name="connsiteY8" fmla="*/ 768096 h 768096"/>
                <a:gd name="connsiteX9" fmla="*/ 680498 w 1819659"/>
                <a:gd name="connsiteY9" fmla="*/ 768096 h 768096"/>
                <a:gd name="connsiteX10" fmla="*/ 128019 w 1819659"/>
                <a:gd name="connsiteY10" fmla="*/ 768096 h 768096"/>
                <a:gd name="connsiteX11" fmla="*/ 0 w 1819659"/>
                <a:gd name="connsiteY11" fmla="*/ 640077 h 768096"/>
                <a:gd name="connsiteX12" fmla="*/ 0 w 1819659"/>
                <a:gd name="connsiteY12" fmla="*/ 128019 h 76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9659" h="768096" fill="none" extrusionOk="0">
                  <a:moveTo>
                    <a:pt x="0" y="128019"/>
                  </a:moveTo>
                  <a:cubicBezTo>
                    <a:pt x="-4287" y="58020"/>
                    <a:pt x="43662" y="-9421"/>
                    <a:pt x="128019" y="0"/>
                  </a:cubicBezTo>
                  <a:cubicBezTo>
                    <a:pt x="362673" y="-9140"/>
                    <a:pt x="537304" y="27542"/>
                    <a:pt x="664862" y="0"/>
                  </a:cubicBezTo>
                  <a:cubicBezTo>
                    <a:pt x="792420" y="-27542"/>
                    <a:pt x="974546" y="57933"/>
                    <a:pt x="1186069" y="0"/>
                  </a:cubicBezTo>
                  <a:cubicBezTo>
                    <a:pt x="1397592" y="-57933"/>
                    <a:pt x="1562730" y="43441"/>
                    <a:pt x="1691640" y="0"/>
                  </a:cubicBezTo>
                  <a:cubicBezTo>
                    <a:pt x="1746917" y="635"/>
                    <a:pt x="1826141" y="45631"/>
                    <a:pt x="1819659" y="128019"/>
                  </a:cubicBezTo>
                  <a:cubicBezTo>
                    <a:pt x="1876217" y="324440"/>
                    <a:pt x="1762584" y="465913"/>
                    <a:pt x="1819659" y="640077"/>
                  </a:cubicBezTo>
                  <a:cubicBezTo>
                    <a:pt x="1824023" y="719421"/>
                    <a:pt x="1757070" y="770877"/>
                    <a:pt x="1691640" y="768096"/>
                  </a:cubicBezTo>
                  <a:cubicBezTo>
                    <a:pt x="1440521" y="794713"/>
                    <a:pt x="1302841" y="712262"/>
                    <a:pt x="1154797" y="768096"/>
                  </a:cubicBezTo>
                  <a:cubicBezTo>
                    <a:pt x="1006753" y="823930"/>
                    <a:pt x="904155" y="723115"/>
                    <a:pt x="680498" y="768096"/>
                  </a:cubicBezTo>
                  <a:cubicBezTo>
                    <a:pt x="456841" y="813077"/>
                    <a:pt x="270854" y="707850"/>
                    <a:pt x="128019" y="768096"/>
                  </a:cubicBezTo>
                  <a:cubicBezTo>
                    <a:pt x="77195" y="775053"/>
                    <a:pt x="3787" y="723535"/>
                    <a:pt x="0" y="640077"/>
                  </a:cubicBezTo>
                  <a:cubicBezTo>
                    <a:pt x="-46501" y="440884"/>
                    <a:pt x="6266" y="308073"/>
                    <a:pt x="0" y="128019"/>
                  </a:cubicBezTo>
                  <a:close/>
                </a:path>
                <a:path w="1819659" h="768096" stroke="0" extrusionOk="0">
                  <a:moveTo>
                    <a:pt x="0" y="128019"/>
                  </a:moveTo>
                  <a:cubicBezTo>
                    <a:pt x="-16122" y="47372"/>
                    <a:pt x="46674" y="3994"/>
                    <a:pt x="128019" y="0"/>
                  </a:cubicBezTo>
                  <a:cubicBezTo>
                    <a:pt x="364715" y="-45089"/>
                    <a:pt x="467482" y="19403"/>
                    <a:pt x="680498" y="0"/>
                  </a:cubicBezTo>
                  <a:cubicBezTo>
                    <a:pt x="893514" y="-19403"/>
                    <a:pt x="1012614" y="6253"/>
                    <a:pt x="1186069" y="0"/>
                  </a:cubicBezTo>
                  <a:cubicBezTo>
                    <a:pt x="1359524" y="-6253"/>
                    <a:pt x="1511607" y="40253"/>
                    <a:pt x="1691640" y="0"/>
                  </a:cubicBezTo>
                  <a:cubicBezTo>
                    <a:pt x="1759345" y="-9656"/>
                    <a:pt x="1823318" y="43777"/>
                    <a:pt x="1819659" y="128019"/>
                  </a:cubicBezTo>
                  <a:cubicBezTo>
                    <a:pt x="1841471" y="234213"/>
                    <a:pt x="1813794" y="439604"/>
                    <a:pt x="1819659" y="640077"/>
                  </a:cubicBezTo>
                  <a:cubicBezTo>
                    <a:pt x="1818429" y="699050"/>
                    <a:pt x="1758530" y="773395"/>
                    <a:pt x="1691640" y="768096"/>
                  </a:cubicBezTo>
                  <a:cubicBezTo>
                    <a:pt x="1551118" y="822827"/>
                    <a:pt x="1346926" y="714545"/>
                    <a:pt x="1201705" y="768096"/>
                  </a:cubicBezTo>
                  <a:cubicBezTo>
                    <a:pt x="1056484" y="821647"/>
                    <a:pt x="885217" y="709183"/>
                    <a:pt x="680498" y="768096"/>
                  </a:cubicBezTo>
                  <a:cubicBezTo>
                    <a:pt x="475779" y="827009"/>
                    <a:pt x="255285" y="728082"/>
                    <a:pt x="128019" y="768096"/>
                  </a:cubicBezTo>
                  <a:cubicBezTo>
                    <a:pt x="64455" y="761041"/>
                    <a:pt x="2474" y="709184"/>
                    <a:pt x="0" y="640077"/>
                  </a:cubicBezTo>
                  <a:cubicBezTo>
                    <a:pt x="-42533" y="437432"/>
                    <a:pt x="32053" y="263046"/>
                    <a:pt x="0" y="128019"/>
                  </a:cubicBezTo>
                  <a:close/>
                </a:path>
              </a:pathLst>
            </a:custGeom>
            <a:solidFill>
              <a:schemeClr val="accent1">
                <a:lumMod val="60000"/>
                <a:lumOff val="40000"/>
              </a:schemeClr>
            </a:solidFill>
            <a:ln w="25400">
              <a:solidFill>
                <a:schemeClr val="accent1">
                  <a:lumMod val="50000"/>
                </a:schemeClr>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a:effectLst>
              <a:outerShdw blurRad="50800" dist="38100" dir="5400000" algn="t" rotWithShape="0">
                <a:prstClr val="black">
                  <a:alpha val="40000"/>
                </a:prstClr>
              </a:outerShdw>
            </a:effectLst>
          </p:spPr>
          <p:style>
            <a:lnRef idx="2">
              <a:scrgbClr r="0" g="0" b="0"/>
            </a:lnRef>
            <a:fillRef idx="1">
              <a:scrgbClr r="0" g="0" b="0"/>
            </a:fillRef>
            <a:effectRef idx="0">
              <a:scrgbClr r="0" g="0" b="0"/>
            </a:effectRef>
            <a:fontRef idx="minor">
              <a:schemeClr val="lt1"/>
            </a:fontRef>
          </p:style>
        </p:sp>
        <p:sp>
          <p:nvSpPr>
            <p:cNvPr id="37" name="TextBox 36">
              <a:extLst>
                <a:ext uri="{FF2B5EF4-FFF2-40B4-BE49-F238E27FC236}">
                  <a16:creationId xmlns:a16="http://schemas.microsoft.com/office/drawing/2014/main" id="{B41267B9-F007-4491-A450-721CE034B68C}"/>
                </a:ext>
              </a:extLst>
            </p:cNvPr>
            <p:cNvSpPr txBox="1"/>
            <p:nvPr/>
          </p:nvSpPr>
          <p:spPr>
            <a:xfrm>
              <a:off x="5139145" y="2439318"/>
              <a:ext cx="1699119" cy="369332"/>
            </a:xfrm>
            <a:prstGeom prst="rect">
              <a:avLst/>
            </a:prstGeom>
            <a:noFill/>
          </p:spPr>
          <p:txBody>
            <a:bodyPr wrap="none" rtlCol="0">
              <a:spAutoFit/>
            </a:bodyPr>
            <a:lstStyle/>
            <a:p>
              <a:r>
                <a:rPr lang="en-GB" dirty="0"/>
                <a:t>DISSEMINATION</a:t>
              </a:r>
            </a:p>
          </p:txBody>
        </p:sp>
      </p:grpSp>
      <p:grpSp>
        <p:nvGrpSpPr>
          <p:cNvPr id="38" name="Group 37">
            <a:extLst>
              <a:ext uri="{FF2B5EF4-FFF2-40B4-BE49-F238E27FC236}">
                <a16:creationId xmlns:a16="http://schemas.microsoft.com/office/drawing/2014/main" id="{928E5871-9B2B-4DB1-B34E-80AFFEFF0668}"/>
              </a:ext>
            </a:extLst>
          </p:cNvPr>
          <p:cNvGrpSpPr/>
          <p:nvPr/>
        </p:nvGrpSpPr>
        <p:grpSpPr>
          <a:xfrm>
            <a:off x="5058606" y="5102435"/>
            <a:ext cx="1819659" cy="768096"/>
            <a:chOff x="5058606" y="2270621"/>
            <a:chExt cx="1819659" cy="768096"/>
          </a:xfrm>
        </p:grpSpPr>
        <p:sp>
          <p:nvSpPr>
            <p:cNvPr id="39" name="Rectangle: Rounded Corners 38">
              <a:extLst>
                <a:ext uri="{FF2B5EF4-FFF2-40B4-BE49-F238E27FC236}">
                  <a16:creationId xmlns:a16="http://schemas.microsoft.com/office/drawing/2014/main" id="{D296EE8E-D603-4C2F-B776-6294460D1357}"/>
                </a:ext>
              </a:extLst>
            </p:cNvPr>
            <p:cNvSpPr/>
            <p:nvPr/>
          </p:nvSpPr>
          <p:spPr>
            <a:xfrm>
              <a:off x="5058606" y="2270621"/>
              <a:ext cx="1819659" cy="768096"/>
            </a:xfrm>
            <a:custGeom>
              <a:avLst/>
              <a:gdLst>
                <a:gd name="connsiteX0" fmla="*/ 0 w 1819659"/>
                <a:gd name="connsiteY0" fmla="*/ 128019 h 768096"/>
                <a:gd name="connsiteX1" fmla="*/ 128019 w 1819659"/>
                <a:gd name="connsiteY1" fmla="*/ 0 h 768096"/>
                <a:gd name="connsiteX2" fmla="*/ 664862 w 1819659"/>
                <a:gd name="connsiteY2" fmla="*/ 0 h 768096"/>
                <a:gd name="connsiteX3" fmla="*/ 1186069 w 1819659"/>
                <a:gd name="connsiteY3" fmla="*/ 0 h 768096"/>
                <a:gd name="connsiteX4" fmla="*/ 1691640 w 1819659"/>
                <a:gd name="connsiteY4" fmla="*/ 0 h 768096"/>
                <a:gd name="connsiteX5" fmla="*/ 1819659 w 1819659"/>
                <a:gd name="connsiteY5" fmla="*/ 128019 h 768096"/>
                <a:gd name="connsiteX6" fmla="*/ 1819659 w 1819659"/>
                <a:gd name="connsiteY6" fmla="*/ 640077 h 768096"/>
                <a:gd name="connsiteX7" fmla="*/ 1691640 w 1819659"/>
                <a:gd name="connsiteY7" fmla="*/ 768096 h 768096"/>
                <a:gd name="connsiteX8" fmla="*/ 1154797 w 1819659"/>
                <a:gd name="connsiteY8" fmla="*/ 768096 h 768096"/>
                <a:gd name="connsiteX9" fmla="*/ 680498 w 1819659"/>
                <a:gd name="connsiteY9" fmla="*/ 768096 h 768096"/>
                <a:gd name="connsiteX10" fmla="*/ 128019 w 1819659"/>
                <a:gd name="connsiteY10" fmla="*/ 768096 h 768096"/>
                <a:gd name="connsiteX11" fmla="*/ 0 w 1819659"/>
                <a:gd name="connsiteY11" fmla="*/ 640077 h 768096"/>
                <a:gd name="connsiteX12" fmla="*/ 0 w 1819659"/>
                <a:gd name="connsiteY12" fmla="*/ 128019 h 76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9659" h="768096" fill="none" extrusionOk="0">
                  <a:moveTo>
                    <a:pt x="0" y="128019"/>
                  </a:moveTo>
                  <a:cubicBezTo>
                    <a:pt x="-4287" y="58020"/>
                    <a:pt x="43662" y="-9421"/>
                    <a:pt x="128019" y="0"/>
                  </a:cubicBezTo>
                  <a:cubicBezTo>
                    <a:pt x="362673" y="-9140"/>
                    <a:pt x="537304" y="27542"/>
                    <a:pt x="664862" y="0"/>
                  </a:cubicBezTo>
                  <a:cubicBezTo>
                    <a:pt x="792420" y="-27542"/>
                    <a:pt x="974546" y="57933"/>
                    <a:pt x="1186069" y="0"/>
                  </a:cubicBezTo>
                  <a:cubicBezTo>
                    <a:pt x="1397592" y="-57933"/>
                    <a:pt x="1562730" y="43441"/>
                    <a:pt x="1691640" y="0"/>
                  </a:cubicBezTo>
                  <a:cubicBezTo>
                    <a:pt x="1746917" y="635"/>
                    <a:pt x="1826141" y="45631"/>
                    <a:pt x="1819659" y="128019"/>
                  </a:cubicBezTo>
                  <a:cubicBezTo>
                    <a:pt x="1876217" y="324440"/>
                    <a:pt x="1762584" y="465913"/>
                    <a:pt x="1819659" y="640077"/>
                  </a:cubicBezTo>
                  <a:cubicBezTo>
                    <a:pt x="1824023" y="719421"/>
                    <a:pt x="1757070" y="770877"/>
                    <a:pt x="1691640" y="768096"/>
                  </a:cubicBezTo>
                  <a:cubicBezTo>
                    <a:pt x="1440521" y="794713"/>
                    <a:pt x="1302841" y="712262"/>
                    <a:pt x="1154797" y="768096"/>
                  </a:cubicBezTo>
                  <a:cubicBezTo>
                    <a:pt x="1006753" y="823930"/>
                    <a:pt x="904155" y="723115"/>
                    <a:pt x="680498" y="768096"/>
                  </a:cubicBezTo>
                  <a:cubicBezTo>
                    <a:pt x="456841" y="813077"/>
                    <a:pt x="270854" y="707850"/>
                    <a:pt x="128019" y="768096"/>
                  </a:cubicBezTo>
                  <a:cubicBezTo>
                    <a:pt x="77195" y="775053"/>
                    <a:pt x="3787" y="723535"/>
                    <a:pt x="0" y="640077"/>
                  </a:cubicBezTo>
                  <a:cubicBezTo>
                    <a:pt x="-46501" y="440884"/>
                    <a:pt x="6266" y="308073"/>
                    <a:pt x="0" y="128019"/>
                  </a:cubicBezTo>
                  <a:close/>
                </a:path>
                <a:path w="1819659" h="768096" stroke="0" extrusionOk="0">
                  <a:moveTo>
                    <a:pt x="0" y="128019"/>
                  </a:moveTo>
                  <a:cubicBezTo>
                    <a:pt x="-16122" y="47372"/>
                    <a:pt x="46674" y="3994"/>
                    <a:pt x="128019" y="0"/>
                  </a:cubicBezTo>
                  <a:cubicBezTo>
                    <a:pt x="364715" y="-45089"/>
                    <a:pt x="467482" y="19403"/>
                    <a:pt x="680498" y="0"/>
                  </a:cubicBezTo>
                  <a:cubicBezTo>
                    <a:pt x="893514" y="-19403"/>
                    <a:pt x="1012614" y="6253"/>
                    <a:pt x="1186069" y="0"/>
                  </a:cubicBezTo>
                  <a:cubicBezTo>
                    <a:pt x="1359524" y="-6253"/>
                    <a:pt x="1511607" y="40253"/>
                    <a:pt x="1691640" y="0"/>
                  </a:cubicBezTo>
                  <a:cubicBezTo>
                    <a:pt x="1759345" y="-9656"/>
                    <a:pt x="1823318" y="43777"/>
                    <a:pt x="1819659" y="128019"/>
                  </a:cubicBezTo>
                  <a:cubicBezTo>
                    <a:pt x="1841471" y="234213"/>
                    <a:pt x="1813794" y="439604"/>
                    <a:pt x="1819659" y="640077"/>
                  </a:cubicBezTo>
                  <a:cubicBezTo>
                    <a:pt x="1818429" y="699050"/>
                    <a:pt x="1758530" y="773395"/>
                    <a:pt x="1691640" y="768096"/>
                  </a:cubicBezTo>
                  <a:cubicBezTo>
                    <a:pt x="1551118" y="822827"/>
                    <a:pt x="1346926" y="714545"/>
                    <a:pt x="1201705" y="768096"/>
                  </a:cubicBezTo>
                  <a:cubicBezTo>
                    <a:pt x="1056484" y="821647"/>
                    <a:pt x="885217" y="709183"/>
                    <a:pt x="680498" y="768096"/>
                  </a:cubicBezTo>
                  <a:cubicBezTo>
                    <a:pt x="475779" y="827009"/>
                    <a:pt x="255285" y="728082"/>
                    <a:pt x="128019" y="768096"/>
                  </a:cubicBezTo>
                  <a:cubicBezTo>
                    <a:pt x="64455" y="761041"/>
                    <a:pt x="2474" y="709184"/>
                    <a:pt x="0" y="640077"/>
                  </a:cubicBezTo>
                  <a:cubicBezTo>
                    <a:pt x="-42533" y="437432"/>
                    <a:pt x="32053" y="263046"/>
                    <a:pt x="0" y="128019"/>
                  </a:cubicBezTo>
                  <a:close/>
                </a:path>
              </a:pathLst>
            </a:custGeom>
            <a:solidFill>
              <a:schemeClr val="accent1">
                <a:lumMod val="60000"/>
                <a:lumOff val="40000"/>
              </a:schemeClr>
            </a:solidFill>
            <a:ln w="25400">
              <a:solidFill>
                <a:schemeClr val="accent1">
                  <a:lumMod val="50000"/>
                </a:schemeClr>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a:effectLst>
              <a:outerShdw blurRad="50800" dist="38100" dir="5400000" algn="t" rotWithShape="0">
                <a:prstClr val="black">
                  <a:alpha val="40000"/>
                </a:prstClr>
              </a:outerShdw>
            </a:effectLst>
          </p:spPr>
          <p:style>
            <a:lnRef idx="2">
              <a:scrgbClr r="0" g="0" b="0"/>
            </a:lnRef>
            <a:fillRef idx="1">
              <a:scrgbClr r="0" g="0" b="0"/>
            </a:fillRef>
            <a:effectRef idx="0">
              <a:scrgbClr r="0" g="0" b="0"/>
            </a:effectRef>
            <a:fontRef idx="minor">
              <a:schemeClr val="lt1"/>
            </a:fontRef>
          </p:style>
        </p:sp>
        <p:sp>
          <p:nvSpPr>
            <p:cNvPr id="40" name="TextBox 39">
              <a:extLst>
                <a:ext uri="{FF2B5EF4-FFF2-40B4-BE49-F238E27FC236}">
                  <a16:creationId xmlns:a16="http://schemas.microsoft.com/office/drawing/2014/main" id="{B2FF206E-3B2E-43D7-A635-57E8B718F5E8}"/>
                </a:ext>
              </a:extLst>
            </p:cNvPr>
            <p:cNvSpPr txBox="1"/>
            <p:nvPr/>
          </p:nvSpPr>
          <p:spPr>
            <a:xfrm>
              <a:off x="5532845" y="2439318"/>
              <a:ext cx="1023357" cy="369332"/>
            </a:xfrm>
            <a:prstGeom prst="rect">
              <a:avLst/>
            </a:prstGeom>
            <a:noFill/>
          </p:spPr>
          <p:txBody>
            <a:bodyPr wrap="none" rtlCol="0">
              <a:spAutoFit/>
            </a:bodyPr>
            <a:lstStyle/>
            <a:p>
              <a:r>
                <a:rPr lang="en-GB" dirty="0"/>
                <a:t>PROCESS</a:t>
              </a:r>
            </a:p>
          </p:txBody>
        </p:sp>
      </p:grpSp>
    </p:spTree>
    <p:extLst>
      <p:ext uri="{BB962C8B-B14F-4D97-AF65-F5344CB8AC3E}">
        <p14:creationId xmlns:p14="http://schemas.microsoft.com/office/powerpoint/2010/main" val="692083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14" grpId="0" animBg="1"/>
      <p:bldP spid="15" grpId="0" animBg="1"/>
      <p:bldP spid="16"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913165CF-94BA-43BB-B709-7A37B4445FE5}"/>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The Intel Cycle – Intel Requirements </a:t>
            </a:r>
          </a:p>
        </p:txBody>
      </p:sp>
      <p:sp>
        <p:nvSpPr>
          <p:cNvPr id="12" name="TextBox 11">
            <a:extLst>
              <a:ext uri="{FF2B5EF4-FFF2-40B4-BE49-F238E27FC236}">
                <a16:creationId xmlns:a16="http://schemas.microsoft.com/office/drawing/2014/main" id="{A57455F5-BCD1-457E-ABF9-596773385CB7}"/>
              </a:ext>
            </a:extLst>
          </p:cNvPr>
          <p:cNvSpPr txBox="1"/>
          <p:nvPr/>
        </p:nvSpPr>
        <p:spPr>
          <a:xfrm>
            <a:off x="2073289" y="1234496"/>
            <a:ext cx="7607300" cy="954107"/>
          </a:xfrm>
          <a:prstGeom prst="rect">
            <a:avLst/>
          </a:prstGeom>
          <a:noFill/>
        </p:spPr>
        <p:txBody>
          <a:bodyPr wrap="square">
            <a:spAutoFit/>
          </a:bodyPr>
          <a:lstStyle/>
          <a:p>
            <a:pPr algn="ctr" defTabSz="898525">
              <a:spcBef>
                <a:spcPts val="600"/>
              </a:spcBef>
              <a:spcAft>
                <a:spcPts val="600"/>
              </a:spcAft>
              <a:tabLst>
                <a:tab pos="271463" algn="l"/>
              </a:tabLst>
            </a:pPr>
            <a:r>
              <a:rPr lang="en-GB" sz="2800" dirty="0"/>
              <a:t>Intelligence Requirements (IRs) and collection can be focused on a variety of data sources;</a:t>
            </a:r>
          </a:p>
        </p:txBody>
      </p:sp>
      <p:grpSp>
        <p:nvGrpSpPr>
          <p:cNvPr id="13" name="Group 12">
            <a:extLst>
              <a:ext uri="{FF2B5EF4-FFF2-40B4-BE49-F238E27FC236}">
                <a16:creationId xmlns:a16="http://schemas.microsoft.com/office/drawing/2014/main" id="{5FD1F41B-CCEE-4185-A7F8-C1EC2E0642F0}"/>
              </a:ext>
            </a:extLst>
          </p:cNvPr>
          <p:cNvGrpSpPr/>
          <p:nvPr/>
        </p:nvGrpSpPr>
        <p:grpSpPr>
          <a:xfrm>
            <a:off x="9787613" y="2442157"/>
            <a:ext cx="2056017" cy="1821868"/>
            <a:chOff x="3177307" y="3315916"/>
            <a:chExt cx="1862064" cy="1766687"/>
          </a:xfrm>
          <a:effectLst>
            <a:outerShdw blurRad="50800" dist="38100" dir="5400000" algn="t" rotWithShape="0">
              <a:prstClr val="black">
                <a:alpha val="40000"/>
              </a:prstClr>
            </a:outerShdw>
          </a:effectLst>
        </p:grpSpPr>
        <p:pic>
          <p:nvPicPr>
            <p:cNvPr id="14" name="Picture 13">
              <a:extLst>
                <a:ext uri="{FF2B5EF4-FFF2-40B4-BE49-F238E27FC236}">
                  <a16:creationId xmlns:a16="http://schemas.microsoft.com/office/drawing/2014/main" id="{286F009F-A737-491B-B58F-24A855FF29FF}"/>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47778" b="63889" l="24740" r="40052">
                          <a14:foregroundMark x1="26406" y1="51204" x2="26406" y2="51204"/>
                          <a14:foregroundMark x1="26875" y1="50926" x2="26875" y2="50926"/>
                          <a14:foregroundMark x1="29583" y1="51944" x2="29583" y2="51944"/>
                          <a14:foregroundMark x1="28750" y1="52222" x2="28750" y2="52222"/>
                          <a14:foregroundMark x1="31771" y1="51111" x2="31771" y2="51111"/>
                          <a14:foregroundMark x1="33490" y1="51204" x2="33490" y2="51204"/>
                          <a14:foregroundMark x1="34740" y1="51944" x2="34740" y2="51944"/>
                          <a14:foregroundMark x1="37396" y1="50833" x2="37396" y2="50833"/>
                          <a14:foregroundMark x1="39115" y1="49444" x2="39115" y2="49444"/>
                          <a14:foregroundMark x1="29531" y1="58056" x2="29531" y2="58056"/>
                          <a14:foregroundMark x1="25885" y1="57963" x2="25885" y2="57963"/>
                          <a14:foregroundMark x1="25833" y1="59444" x2="25833" y2="59444"/>
                          <a14:foregroundMark x1="25677" y1="60833" x2="25677" y2="60833"/>
                          <a14:foregroundMark x1="26927" y1="61111" x2="26927" y2="61111"/>
                          <a14:foregroundMark x1="27240" y1="60370" x2="27240" y2="60370"/>
                          <a14:foregroundMark x1="28073" y1="61759" x2="28073" y2="61759"/>
                          <a14:foregroundMark x1="27708" y1="61204" x2="27708" y2="61204"/>
                          <a14:foregroundMark x1="37396" y1="51759" x2="37396" y2="51759"/>
                          <a14:foregroundMark x1="25000" y1="57500" x2="25000" y2="57500"/>
                          <a14:foregroundMark x1="25000" y1="58611" x2="25000" y2="58611"/>
                          <a14:foregroundMark x1="25000" y1="58981" x2="25000" y2="58981"/>
                          <a14:foregroundMark x1="25052" y1="59722" x2="25052" y2="59722"/>
                          <a14:foregroundMark x1="25052" y1="60463" x2="25052" y2="60463"/>
                          <a14:foregroundMark x1="25052" y1="60833" x2="25052" y2="60833"/>
                          <a14:foregroundMark x1="25052" y1="61111" x2="25052" y2="61481"/>
                          <a14:foregroundMark x1="25052" y1="61759" x2="25052" y2="61759"/>
                          <a14:foregroundMark x1="25052" y1="62037" x2="25052" y2="62037"/>
                          <a14:foregroundMark x1="25052" y1="62407" x2="25052" y2="62407"/>
                          <a14:foregroundMark x1="25104" y1="62778" x2="25104" y2="62778"/>
                          <a14:foregroundMark x1="25104" y1="63148" x2="25104" y2="63148"/>
                          <a14:foregroundMark x1="25208" y1="63333" x2="25208" y2="63333"/>
                          <a14:foregroundMark x1="25208" y1="63519" x2="25208" y2="63519"/>
                          <a14:foregroundMark x1="26458" y1="52037" x2="26458" y2="52037"/>
                          <a14:foregroundMark x1="28646" y1="51389" x2="28646" y2="51389"/>
                          <a14:foregroundMark x1="31563" y1="50556" x2="31563" y2="50556"/>
                          <a14:foregroundMark x1="34688" y1="51204" x2="34688" y2="51204"/>
                          <a14:foregroundMark x1="39531" y1="62870" x2="39531" y2="62870"/>
                          <a14:foregroundMark x1="31510" y1="63148" x2="31510" y2="63148"/>
                          <a14:foregroundMark x1="32500" y1="63148" x2="32500" y2="63148"/>
                          <a14:foregroundMark x1="34531" y1="62407" x2="34531" y2="62407"/>
                          <a14:foregroundMark x1="35833" y1="63056" x2="35833" y2="63056"/>
                          <a14:foregroundMark x1="37188" y1="62593" x2="37188" y2="62593"/>
                          <a14:foregroundMark x1="39688" y1="59907" x2="39688" y2="59907"/>
                          <a14:foregroundMark x1="39792" y1="51759" x2="39792" y2="51759"/>
                          <a14:foregroundMark x1="39844" y1="49722" x2="39844" y2="49722"/>
                          <a14:foregroundMark x1="27240" y1="61759" x2="27240" y2="61759"/>
                        </a14:backgroundRemoval>
                      </a14:imgEffect>
                    </a14:imgLayer>
                  </a14:imgProps>
                </a:ext>
              </a:extLst>
            </a:blip>
            <a:srcRect l="24600" t="47357" r="59523" b="35820"/>
            <a:stretch/>
          </p:blipFill>
          <p:spPr>
            <a:xfrm>
              <a:off x="3177308" y="3315916"/>
              <a:ext cx="1862063" cy="1117539"/>
            </a:xfrm>
            <a:prstGeom prst="rect">
              <a:avLst/>
            </a:prstGeom>
            <a:ln>
              <a:solidFill>
                <a:schemeClr val="bg1">
                  <a:lumMod val="75000"/>
                </a:schemeClr>
              </a:solidFill>
            </a:ln>
          </p:spPr>
        </p:pic>
        <p:sp>
          <p:nvSpPr>
            <p:cNvPr id="15" name="TextBox 14">
              <a:extLst>
                <a:ext uri="{FF2B5EF4-FFF2-40B4-BE49-F238E27FC236}">
                  <a16:creationId xmlns:a16="http://schemas.microsoft.com/office/drawing/2014/main" id="{55177E5F-435F-43C5-A3BB-B00C9DC115C1}"/>
                </a:ext>
              </a:extLst>
            </p:cNvPr>
            <p:cNvSpPr txBox="1"/>
            <p:nvPr/>
          </p:nvSpPr>
          <p:spPr>
            <a:xfrm>
              <a:off x="3177307" y="4374717"/>
              <a:ext cx="1782619" cy="707886"/>
            </a:xfrm>
            <a:prstGeom prst="rect">
              <a:avLst/>
            </a:prstGeom>
            <a:solidFill>
              <a:schemeClr val="bg1">
                <a:lumMod val="95000"/>
              </a:schemeClr>
            </a:solidFill>
            <a:ln>
              <a:solidFill>
                <a:schemeClr val="bg1">
                  <a:lumMod val="95000"/>
                </a:schemeClr>
              </a:solidFill>
            </a:ln>
            <a:effectLst>
              <a:outerShdw blurRad="50800" dist="38100" dir="5400000" algn="t" rotWithShape="0">
                <a:prstClr val="black">
                  <a:alpha val="40000"/>
                </a:prstClr>
              </a:outerShdw>
            </a:effectLst>
          </p:spPr>
          <p:txBody>
            <a:bodyPr wrap="square" rtlCol="0">
              <a:spAutoFit/>
            </a:bodyPr>
            <a:lstStyle/>
            <a:p>
              <a:pPr algn="ctr"/>
              <a:r>
                <a:rPr lang="en-GB" sz="2000" dirty="0">
                  <a:solidFill>
                    <a:srgbClr val="002060"/>
                  </a:solidFill>
                </a:rPr>
                <a:t>Operational Coverage</a:t>
              </a:r>
            </a:p>
          </p:txBody>
        </p:sp>
      </p:grpSp>
      <p:grpSp>
        <p:nvGrpSpPr>
          <p:cNvPr id="16" name="Group 15">
            <a:extLst>
              <a:ext uri="{FF2B5EF4-FFF2-40B4-BE49-F238E27FC236}">
                <a16:creationId xmlns:a16="http://schemas.microsoft.com/office/drawing/2014/main" id="{2CF52B0B-9F1D-44D5-8BCD-ECED45850CD7}"/>
              </a:ext>
            </a:extLst>
          </p:cNvPr>
          <p:cNvGrpSpPr/>
          <p:nvPr/>
        </p:nvGrpSpPr>
        <p:grpSpPr>
          <a:xfrm>
            <a:off x="8155475" y="3511223"/>
            <a:ext cx="1882892" cy="2176982"/>
            <a:chOff x="2045500" y="3765106"/>
            <a:chExt cx="1734970" cy="2378520"/>
          </a:xfrm>
          <a:effectLst>
            <a:outerShdw blurRad="50800" dist="38100" dir="5400000" algn="t" rotWithShape="0">
              <a:prstClr val="black">
                <a:alpha val="40000"/>
              </a:prstClr>
            </a:outerShdw>
          </a:effectLst>
        </p:grpSpPr>
        <p:pic>
          <p:nvPicPr>
            <p:cNvPr id="17" name="Picture 16">
              <a:extLst>
                <a:ext uri="{FF2B5EF4-FFF2-40B4-BE49-F238E27FC236}">
                  <a16:creationId xmlns:a16="http://schemas.microsoft.com/office/drawing/2014/main" id="{D596B12F-4A1F-4059-9565-377B679EADF9}"/>
                </a:ext>
              </a:extLst>
            </p:cNvPr>
            <p:cNvPicPr>
              <a:picLocks noChangeAspect="1"/>
            </p:cNvPicPr>
            <p:nvPr/>
          </p:nvPicPr>
          <p:blipFill>
            <a:blip r:embed="rId9"/>
            <a:stretch>
              <a:fillRect/>
            </a:stretch>
          </p:blipFill>
          <p:spPr>
            <a:xfrm>
              <a:off x="2060986" y="3765106"/>
              <a:ext cx="1719484" cy="1670634"/>
            </a:xfrm>
            <a:prstGeom prst="rect">
              <a:avLst/>
            </a:prstGeom>
            <a:ln>
              <a:solidFill>
                <a:schemeClr val="bg1">
                  <a:lumMod val="85000"/>
                </a:schemeClr>
              </a:solidFill>
            </a:ln>
          </p:spPr>
        </p:pic>
        <p:sp>
          <p:nvSpPr>
            <p:cNvPr id="18" name="TextBox 17">
              <a:extLst>
                <a:ext uri="{FF2B5EF4-FFF2-40B4-BE49-F238E27FC236}">
                  <a16:creationId xmlns:a16="http://schemas.microsoft.com/office/drawing/2014/main" id="{FA24AB5A-5AE0-492B-B9CB-11BA146F0715}"/>
                </a:ext>
              </a:extLst>
            </p:cNvPr>
            <p:cNvSpPr txBox="1"/>
            <p:nvPr/>
          </p:nvSpPr>
          <p:spPr>
            <a:xfrm>
              <a:off x="2045500" y="5435740"/>
              <a:ext cx="1734969" cy="707886"/>
            </a:xfrm>
            <a:prstGeom prst="rect">
              <a:avLst/>
            </a:prstGeom>
            <a:solidFill>
              <a:schemeClr val="bg1">
                <a:lumMod val="95000"/>
              </a:schemeClr>
            </a:solidFill>
            <a:ln>
              <a:solidFill>
                <a:schemeClr val="bg1">
                  <a:lumMod val="95000"/>
                </a:schemeClr>
              </a:solidFill>
            </a:ln>
            <a:effectLst>
              <a:outerShdw blurRad="50800" dist="38100" dir="5400000" algn="t" rotWithShape="0">
                <a:prstClr val="black">
                  <a:alpha val="40000"/>
                </a:prstClr>
              </a:outerShdw>
            </a:effectLst>
          </p:spPr>
          <p:txBody>
            <a:bodyPr wrap="square" rtlCol="0">
              <a:spAutoFit/>
            </a:bodyPr>
            <a:lstStyle/>
            <a:p>
              <a:pPr algn="ctr"/>
              <a:r>
                <a:rPr lang="en-GB" sz="2000" dirty="0">
                  <a:solidFill>
                    <a:srgbClr val="002060"/>
                  </a:solidFill>
                </a:rPr>
                <a:t>PREVENT/</a:t>
              </a:r>
            </a:p>
            <a:p>
              <a:pPr algn="ctr"/>
              <a:r>
                <a:rPr lang="en-GB" sz="2000" dirty="0">
                  <a:solidFill>
                    <a:srgbClr val="002060"/>
                  </a:solidFill>
                </a:rPr>
                <a:t>CHANNEL</a:t>
              </a:r>
            </a:p>
          </p:txBody>
        </p:sp>
      </p:grpSp>
      <p:grpSp>
        <p:nvGrpSpPr>
          <p:cNvPr id="19" name="Group 18">
            <a:extLst>
              <a:ext uri="{FF2B5EF4-FFF2-40B4-BE49-F238E27FC236}">
                <a16:creationId xmlns:a16="http://schemas.microsoft.com/office/drawing/2014/main" id="{28CA1A04-3D01-4D76-8483-423839DB5B84}"/>
              </a:ext>
            </a:extLst>
          </p:cNvPr>
          <p:cNvGrpSpPr/>
          <p:nvPr/>
        </p:nvGrpSpPr>
        <p:grpSpPr>
          <a:xfrm>
            <a:off x="6482745" y="2413392"/>
            <a:ext cx="1976685" cy="2096368"/>
            <a:chOff x="6271457" y="3765106"/>
            <a:chExt cx="1817157" cy="2103058"/>
          </a:xfrm>
          <a:effectLst>
            <a:outerShdw blurRad="50800" dist="38100" dir="5400000" algn="t" rotWithShape="0">
              <a:prstClr val="black">
                <a:alpha val="40000"/>
              </a:prstClr>
            </a:outerShdw>
          </a:effectLst>
        </p:grpSpPr>
        <p:pic>
          <p:nvPicPr>
            <p:cNvPr id="20" name="Picture 19">
              <a:extLst>
                <a:ext uri="{FF2B5EF4-FFF2-40B4-BE49-F238E27FC236}">
                  <a16:creationId xmlns:a16="http://schemas.microsoft.com/office/drawing/2014/main" id="{D06C175E-5CAF-4A62-8C9F-9513990669C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284861" y="3765106"/>
              <a:ext cx="1803753" cy="1709923"/>
            </a:xfrm>
            <a:prstGeom prst="rect">
              <a:avLst/>
            </a:prstGeom>
            <a:ln>
              <a:solidFill>
                <a:schemeClr val="bg1">
                  <a:lumMod val="95000"/>
                </a:schemeClr>
              </a:solidFill>
            </a:ln>
            <a:effectLst>
              <a:outerShdw blurRad="50800" dist="38100" dir="5400000" algn="t" rotWithShape="0">
                <a:prstClr val="black">
                  <a:alpha val="40000"/>
                </a:prstClr>
              </a:outerShdw>
            </a:effectLst>
          </p:spPr>
        </p:pic>
        <p:sp>
          <p:nvSpPr>
            <p:cNvPr id="21" name="TextBox 20">
              <a:extLst>
                <a:ext uri="{FF2B5EF4-FFF2-40B4-BE49-F238E27FC236}">
                  <a16:creationId xmlns:a16="http://schemas.microsoft.com/office/drawing/2014/main" id="{7A897B58-A9D8-4F65-A289-D95AEB3E0453}"/>
                </a:ext>
              </a:extLst>
            </p:cNvPr>
            <p:cNvSpPr txBox="1"/>
            <p:nvPr/>
          </p:nvSpPr>
          <p:spPr>
            <a:xfrm>
              <a:off x="6271457" y="5435841"/>
              <a:ext cx="1803751" cy="432323"/>
            </a:xfrm>
            <a:prstGeom prst="rect">
              <a:avLst/>
            </a:prstGeom>
            <a:solidFill>
              <a:schemeClr val="bg1">
                <a:lumMod val="95000"/>
              </a:schemeClr>
            </a:solidFill>
            <a:ln>
              <a:solidFill>
                <a:schemeClr val="bg1">
                  <a:lumMod val="95000"/>
                </a:schemeClr>
              </a:solidFill>
            </a:ln>
            <a:effectLst>
              <a:outerShdw blurRad="50800" dist="38100" dir="5400000" algn="t" rotWithShape="0">
                <a:prstClr val="black">
                  <a:alpha val="40000"/>
                </a:prstClr>
              </a:outerShdw>
            </a:effectLst>
          </p:spPr>
          <p:txBody>
            <a:bodyPr wrap="square" rtlCol="0">
              <a:spAutoFit/>
            </a:bodyPr>
            <a:lstStyle/>
            <a:p>
              <a:pPr algn="ctr"/>
              <a:r>
                <a:rPr lang="en-GB" sz="2000" dirty="0">
                  <a:solidFill>
                    <a:srgbClr val="002060"/>
                  </a:solidFill>
                </a:rPr>
                <a:t>Financial</a:t>
              </a:r>
            </a:p>
          </p:txBody>
        </p:sp>
      </p:grpSp>
      <p:grpSp>
        <p:nvGrpSpPr>
          <p:cNvPr id="22" name="Group 21">
            <a:extLst>
              <a:ext uri="{FF2B5EF4-FFF2-40B4-BE49-F238E27FC236}">
                <a16:creationId xmlns:a16="http://schemas.microsoft.com/office/drawing/2014/main" id="{8A171AB4-3C9E-4EE7-A51D-8F9CA602835C}"/>
              </a:ext>
            </a:extLst>
          </p:cNvPr>
          <p:cNvGrpSpPr/>
          <p:nvPr/>
        </p:nvGrpSpPr>
        <p:grpSpPr>
          <a:xfrm>
            <a:off x="4700948" y="3562995"/>
            <a:ext cx="2068945" cy="2125210"/>
            <a:chOff x="5133702" y="3382535"/>
            <a:chExt cx="2220686" cy="2125210"/>
          </a:xfrm>
        </p:grpSpPr>
        <p:pic>
          <p:nvPicPr>
            <p:cNvPr id="23" name="Picture 22">
              <a:extLst>
                <a:ext uri="{FF2B5EF4-FFF2-40B4-BE49-F238E27FC236}">
                  <a16:creationId xmlns:a16="http://schemas.microsoft.com/office/drawing/2014/main" id="{D1276AD5-4953-443D-A99B-BAC0581EF03C}"/>
                </a:ext>
              </a:extLst>
            </p:cNvPr>
            <p:cNvPicPr>
              <a:picLocks noChangeAspect="1"/>
            </p:cNvPicPr>
            <p:nvPr/>
          </p:nvPicPr>
          <p:blipFill>
            <a:blip r:embed="rId11"/>
            <a:stretch>
              <a:fillRect/>
            </a:stretch>
          </p:blipFill>
          <p:spPr>
            <a:xfrm>
              <a:off x="5133702" y="3382535"/>
              <a:ext cx="2220686" cy="1868733"/>
            </a:xfrm>
            <a:prstGeom prst="rect">
              <a:avLst/>
            </a:prstGeom>
            <a:effectLst>
              <a:outerShdw blurRad="50800" dist="38100" dir="5400000" algn="t" rotWithShape="0">
                <a:prstClr val="black">
                  <a:alpha val="40000"/>
                </a:prstClr>
              </a:outerShdw>
            </a:effectLst>
          </p:spPr>
        </p:pic>
        <p:sp>
          <p:nvSpPr>
            <p:cNvPr id="24" name="TextBox 23">
              <a:extLst>
                <a:ext uri="{FF2B5EF4-FFF2-40B4-BE49-F238E27FC236}">
                  <a16:creationId xmlns:a16="http://schemas.microsoft.com/office/drawing/2014/main" id="{E21A1D66-A395-41DE-9024-E48EC21ABBA1}"/>
                </a:ext>
              </a:extLst>
            </p:cNvPr>
            <p:cNvSpPr txBox="1"/>
            <p:nvPr/>
          </p:nvSpPr>
          <p:spPr>
            <a:xfrm>
              <a:off x="5228137" y="5107635"/>
              <a:ext cx="1999344" cy="400110"/>
            </a:xfrm>
            <a:prstGeom prst="rect">
              <a:avLst/>
            </a:prstGeom>
            <a:solidFill>
              <a:schemeClr val="bg1">
                <a:lumMod val="95000"/>
              </a:schemeClr>
            </a:solidFill>
            <a:ln>
              <a:solidFill>
                <a:schemeClr val="bg1">
                  <a:lumMod val="95000"/>
                </a:schemeClr>
              </a:solidFill>
            </a:ln>
            <a:effectLst>
              <a:outerShdw blurRad="50800" dist="38100" dir="5400000" algn="t" rotWithShape="0">
                <a:prstClr val="black">
                  <a:alpha val="40000"/>
                </a:prstClr>
              </a:outerShdw>
            </a:effectLst>
          </p:spPr>
          <p:txBody>
            <a:bodyPr wrap="square" rtlCol="0">
              <a:spAutoFit/>
            </a:bodyPr>
            <a:lstStyle/>
            <a:p>
              <a:pPr algn="ctr"/>
              <a:r>
                <a:rPr lang="en-GB" sz="2000" dirty="0">
                  <a:solidFill>
                    <a:srgbClr val="002060"/>
                  </a:solidFill>
                </a:rPr>
                <a:t>HUMINT (CHIS)</a:t>
              </a:r>
            </a:p>
          </p:txBody>
        </p:sp>
      </p:grpSp>
      <p:grpSp>
        <p:nvGrpSpPr>
          <p:cNvPr id="25" name="Group 24">
            <a:extLst>
              <a:ext uri="{FF2B5EF4-FFF2-40B4-BE49-F238E27FC236}">
                <a16:creationId xmlns:a16="http://schemas.microsoft.com/office/drawing/2014/main" id="{F2B15F3A-E1CC-4128-A178-6042D45F0D38}"/>
              </a:ext>
            </a:extLst>
          </p:cNvPr>
          <p:cNvGrpSpPr/>
          <p:nvPr/>
        </p:nvGrpSpPr>
        <p:grpSpPr>
          <a:xfrm>
            <a:off x="3477237" y="2466225"/>
            <a:ext cx="1793788" cy="2176981"/>
            <a:chOff x="4647954" y="2217352"/>
            <a:chExt cx="1704316" cy="2088947"/>
          </a:xfrm>
        </p:grpSpPr>
        <p:pic>
          <p:nvPicPr>
            <p:cNvPr id="26" name="Picture 25">
              <a:extLst>
                <a:ext uri="{FF2B5EF4-FFF2-40B4-BE49-F238E27FC236}">
                  <a16:creationId xmlns:a16="http://schemas.microsoft.com/office/drawing/2014/main" id="{F49385E6-0432-4663-8E90-DA5BC739A158}"/>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647954" y="2217352"/>
              <a:ext cx="1704316" cy="1725100"/>
            </a:xfrm>
            <a:prstGeom prst="rect">
              <a:avLst/>
            </a:prstGeom>
            <a:ln>
              <a:solidFill>
                <a:schemeClr val="bg1">
                  <a:lumMod val="85000"/>
                </a:schemeClr>
              </a:solidFill>
            </a:ln>
            <a:effectLst>
              <a:outerShdw blurRad="50800" dist="38100" dir="5400000" algn="t" rotWithShape="0">
                <a:prstClr val="black">
                  <a:alpha val="40000"/>
                </a:prstClr>
              </a:outerShdw>
            </a:effectLst>
          </p:spPr>
        </p:pic>
        <p:sp>
          <p:nvSpPr>
            <p:cNvPr id="27" name="TextBox 26">
              <a:extLst>
                <a:ext uri="{FF2B5EF4-FFF2-40B4-BE49-F238E27FC236}">
                  <a16:creationId xmlns:a16="http://schemas.microsoft.com/office/drawing/2014/main" id="{A3405569-B30A-43BB-98A9-5C693487095B}"/>
                </a:ext>
              </a:extLst>
            </p:cNvPr>
            <p:cNvSpPr txBox="1"/>
            <p:nvPr/>
          </p:nvSpPr>
          <p:spPr>
            <a:xfrm>
              <a:off x="4647954" y="3906189"/>
              <a:ext cx="1704316" cy="400110"/>
            </a:xfrm>
            <a:prstGeom prst="rect">
              <a:avLst/>
            </a:prstGeom>
            <a:solidFill>
              <a:schemeClr val="bg1">
                <a:lumMod val="95000"/>
              </a:schemeClr>
            </a:solidFill>
            <a:ln>
              <a:solidFill>
                <a:schemeClr val="bg1">
                  <a:lumMod val="95000"/>
                </a:schemeClr>
              </a:solidFill>
            </a:ln>
            <a:effectLst>
              <a:outerShdw blurRad="50800" dist="38100" dir="5400000" algn="t" rotWithShape="0">
                <a:prstClr val="black">
                  <a:alpha val="40000"/>
                </a:prstClr>
              </a:outerShdw>
            </a:effectLst>
          </p:spPr>
          <p:txBody>
            <a:bodyPr wrap="square" rtlCol="0">
              <a:spAutoFit/>
            </a:bodyPr>
            <a:lstStyle/>
            <a:p>
              <a:pPr algn="ctr"/>
              <a:r>
                <a:rPr lang="en-GB" sz="2000" dirty="0">
                  <a:solidFill>
                    <a:srgbClr val="002060"/>
                  </a:solidFill>
                </a:rPr>
                <a:t>Comms Data</a:t>
              </a:r>
            </a:p>
          </p:txBody>
        </p:sp>
      </p:grpSp>
      <p:grpSp>
        <p:nvGrpSpPr>
          <p:cNvPr id="28" name="Group 27">
            <a:extLst>
              <a:ext uri="{FF2B5EF4-FFF2-40B4-BE49-F238E27FC236}">
                <a16:creationId xmlns:a16="http://schemas.microsoft.com/office/drawing/2014/main" id="{E57F9A4C-7563-4A1D-BA21-A1830C693B66}"/>
              </a:ext>
            </a:extLst>
          </p:cNvPr>
          <p:cNvGrpSpPr/>
          <p:nvPr/>
        </p:nvGrpSpPr>
        <p:grpSpPr>
          <a:xfrm>
            <a:off x="1745389" y="3556651"/>
            <a:ext cx="1976685" cy="2131554"/>
            <a:chOff x="5645027" y="4086085"/>
            <a:chExt cx="1719801" cy="1807647"/>
          </a:xfrm>
          <a:effectLst>
            <a:outerShdw blurRad="50800" dist="38100" dir="5400000" algn="t" rotWithShape="0">
              <a:prstClr val="black">
                <a:alpha val="40000"/>
              </a:prstClr>
            </a:outerShdw>
          </a:effectLst>
        </p:grpSpPr>
        <p:pic>
          <p:nvPicPr>
            <p:cNvPr id="29" name="Picture 28">
              <a:extLst>
                <a:ext uri="{FF2B5EF4-FFF2-40B4-BE49-F238E27FC236}">
                  <a16:creationId xmlns:a16="http://schemas.microsoft.com/office/drawing/2014/main" id="{7DC2BF9A-C1DF-4010-996B-A9423E604225}"/>
                </a:ext>
              </a:extLst>
            </p:cNvPr>
            <p:cNvPicPr>
              <a:picLocks noChangeAspect="1"/>
            </p:cNvPicPr>
            <p:nvPr/>
          </p:nvPicPr>
          <p:blipFill>
            <a:blip r:embed="rId13"/>
            <a:stretch>
              <a:fillRect/>
            </a:stretch>
          </p:blipFill>
          <p:spPr>
            <a:xfrm>
              <a:off x="5660512" y="4086085"/>
              <a:ext cx="1704316" cy="1484236"/>
            </a:xfrm>
            <a:prstGeom prst="rect">
              <a:avLst/>
            </a:prstGeom>
          </p:spPr>
        </p:pic>
        <p:sp>
          <p:nvSpPr>
            <p:cNvPr id="30" name="TextBox 29">
              <a:extLst>
                <a:ext uri="{FF2B5EF4-FFF2-40B4-BE49-F238E27FC236}">
                  <a16:creationId xmlns:a16="http://schemas.microsoft.com/office/drawing/2014/main" id="{B0F6C98E-49DD-4661-9E36-C6981E17E05A}"/>
                </a:ext>
              </a:extLst>
            </p:cNvPr>
            <p:cNvSpPr txBox="1"/>
            <p:nvPr/>
          </p:nvSpPr>
          <p:spPr>
            <a:xfrm>
              <a:off x="5645027" y="5493622"/>
              <a:ext cx="1704316" cy="400110"/>
            </a:xfrm>
            <a:prstGeom prst="rect">
              <a:avLst/>
            </a:prstGeom>
            <a:solidFill>
              <a:schemeClr val="bg1">
                <a:lumMod val="95000"/>
              </a:schemeClr>
            </a:solidFill>
            <a:ln>
              <a:solidFill>
                <a:schemeClr val="bg1">
                  <a:lumMod val="95000"/>
                </a:schemeClr>
              </a:solidFill>
            </a:ln>
            <a:effectLst>
              <a:outerShdw blurRad="50800" dist="38100" dir="5400000" algn="t" rotWithShape="0">
                <a:prstClr val="black">
                  <a:alpha val="40000"/>
                </a:prstClr>
              </a:outerShdw>
            </a:effectLst>
          </p:spPr>
          <p:txBody>
            <a:bodyPr wrap="square" rtlCol="0">
              <a:spAutoFit/>
            </a:bodyPr>
            <a:lstStyle/>
            <a:p>
              <a:pPr algn="ctr"/>
              <a:r>
                <a:rPr lang="en-GB" sz="2000" dirty="0">
                  <a:solidFill>
                    <a:srgbClr val="002060"/>
                  </a:solidFill>
                </a:rPr>
                <a:t>Open Source</a:t>
              </a:r>
            </a:p>
          </p:txBody>
        </p:sp>
      </p:grpSp>
      <p:grpSp>
        <p:nvGrpSpPr>
          <p:cNvPr id="31" name="Group 30">
            <a:extLst>
              <a:ext uri="{FF2B5EF4-FFF2-40B4-BE49-F238E27FC236}">
                <a16:creationId xmlns:a16="http://schemas.microsoft.com/office/drawing/2014/main" id="{F192E525-061D-489C-9900-A289246BF923}"/>
              </a:ext>
            </a:extLst>
          </p:cNvPr>
          <p:cNvGrpSpPr/>
          <p:nvPr/>
        </p:nvGrpSpPr>
        <p:grpSpPr>
          <a:xfrm>
            <a:off x="313085" y="2442061"/>
            <a:ext cx="2000963" cy="2160792"/>
            <a:chOff x="2542186" y="3339227"/>
            <a:chExt cx="1946585" cy="2038732"/>
          </a:xfrm>
          <a:effectLst>
            <a:outerShdw blurRad="50800" dist="38100" dir="5400000" algn="t" rotWithShape="0">
              <a:prstClr val="black">
                <a:alpha val="40000"/>
              </a:prstClr>
            </a:outerShdw>
          </a:effectLst>
        </p:grpSpPr>
        <p:sp>
          <p:nvSpPr>
            <p:cNvPr id="32" name="TextBox 31">
              <a:extLst>
                <a:ext uri="{FF2B5EF4-FFF2-40B4-BE49-F238E27FC236}">
                  <a16:creationId xmlns:a16="http://schemas.microsoft.com/office/drawing/2014/main" id="{7E46E631-3EB2-4520-93F3-8A2EF181AF8F}"/>
                </a:ext>
              </a:extLst>
            </p:cNvPr>
            <p:cNvSpPr txBox="1"/>
            <p:nvPr/>
          </p:nvSpPr>
          <p:spPr>
            <a:xfrm>
              <a:off x="2542186" y="4670073"/>
              <a:ext cx="1946585" cy="707886"/>
            </a:xfrm>
            <a:prstGeom prst="rect">
              <a:avLst/>
            </a:prstGeom>
            <a:solidFill>
              <a:schemeClr val="bg1">
                <a:lumMod val="95000"/>
              </a:schemeClr>
            </a:solidFill>
            <a:ln>
              <a:solidFill>
                <a:schemeClr val="bg1">
                  <a:lumMod val="95000"/>
                </a:schemeClr>
              </a:solidFill>
            </a:ln>
            <a:effectLst>
              <a:outerShdw blurRad="50800" dist="38100" dir="5400000" algn="t" rotWithShape="0">
                <a:prstClr val="black">
                  <a:alpha val="40000"/>
                </a:prstClr>
              </a:outerShdw>
            </a:effectLst>
          </p:spPr>
          <p:txBody>
            <a:bodyPr wrap="square" rtlCol="0">
              <a:spAutoFit/>
            </a:bodyPr>
            <a:lstStyle/>
            <a:p>
              <a:pPr algn="ctr"/>
              <a:r>
                <a:rPr lang="en-GB" sz="2000" dirty="0">
                  <a:solidFill>
                    <a:srgbClr val="002060"/>
                  </a:solidFill>
                </a:rPr>
                <a:t>Community Intelligence</a:t>
              </a:r>
            </a:p>
          </p:txBody>
        </p:sp>
        <p:pic>
          <p:nvPicPr>
            <p:cNvPr id="33" name="Picture 32">
              <a:extLst>
                <a:ext uri="{FF2B5EF4-FFF2-40B4-BE49-F238E27FC236}">
                  <a16:creationId xmlns:a16="http://schemas.microsoft.com/office/drawing/2014/main" id="{36818931-FFA0-4701-B023-D5A1703F7E05}"/>
                </a:ext>
              </a:extLst>
            </p:cNvPr>
            <p:cNvPicPr>
              <a:picLocks noChangeAspect="1"/>
            </p:cNvPicPr>
            <p:nvPr/>
          </p:nvPicPr>
          <p:blipFill>
            <a:blip r:embed="rId14"/>
            <a:stretch>
              <a:fillRect/>
            </a:stretch>
          </p:blipFill>
          <p:spPr>
            <a:xfrm>
              <a:off x="2542187" y="3339227"/>
              <a:ext cx="1946584" cy="1300934"/>
            </a:xfrm>
            <a:prstGeom prst="rect">
              <a:avLst/>
            </a:prstGeom>
          </p:spPr>
        </p:pic>
      </p:grpSp>
    </p:spTree>
    <p:extLst>
      <p:ext uri="{BB962C8B-B14F-4D97-AF65-F5344CB8AC3E}">
        <p14:creationId xmlns:p14="http://schemas.microsoft.com/office/powerpoint/2010/main" val="305343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ubtitle 2">
            <a:extLst>
              <a:ext uri="{FF2B5EF4-FFF2-40B4-BE49-F238E27FC236}">
                <a16:creationId xmlns:a16="http://schemas.microsoft.com/office/drawing/2014/main" id="{4A705A67-1F7A-4D03-A112-94E68EFB46DA}"/>
              </a:ext>
            </a:extLst>
          </p:cNvPr>
          <p:cNvSpPr txBox="1">
            <a:spLocks/>
          </p:cNvSpPr>
          <p:nvPr/>
        </p:nvSpPr>
        <p:spPr>
          <a:xfrm>
            <a:off x="1319443" y="1572492"/>
            <a:ext cx="9553113" cy="371301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600"/>
              </a:spcBef>
              <a:spcAft>
                <a:spcPts val="600"/>
              </a:spcAft>
              <a:buNone/>
            </a:pPr>
            <a:r>
              <a:rPr lang="en-GB" altLang="en-US" sz="2400" dirty="0"/>
              <a:t>Developing and understanding the intelligence picture around emerging threats, Subjects of Interest (SOIs), managed location or Organised Crime Groups (OCGs) can be exposed to challenges such as;</a:t>
            </a:r>
          </a:p>
          <a:p>
            <a:pPr>
              <a:lnSpc>
                <a:spcPct val="150000"/>
              </a:lnSpc>
              <a:spcBef>
                <a:spcPts val="600"/>
              </a:spcBef>
              <a:spcAft>
                <a:spcPts val="600"/>
              </a:spcAft>
            </a:pPr>
            <a:r>
              <a:rPr lang="en-GB" altLang="en-US" sz="2400" dirty="0"/>
              <a:t>Limited CT awareness not identifying CT relevant information.</a:t>
            </a:r>
          </a:p>
          <a:p>
            <a:pPr>
              <a:lnSpc>
                <a:spcPct val="150000"/>
              </a:lnSpc>
              <a:spcBef>
                <a:spcPts val="600"/>
              </a:spcBef>
              <a:spcAft>
                <a:spcPts val="600"/>
              </a:spcAft>
            </a:pPr>
            <a:r>
              <a:rPr lang="en-GB" altLang="en-US" sz="2400" dirty="0"/>
              <a:t>Remoteness (Solo Working) likely to reduce Officer Briefing opportunities.</a:t>
            </a:r>
          </a:p>
          <a:p>
            <a:pPr>
              <a:lnSpc>
                <a:spcPct val="150000"/>
              </a:lnSpc>
              <a:spcBef>
                <a:spcPts val="600"/>
              </a:spcBef>
              <a:spcAft>
                <a:spcPts val="600"/>
              </a:spcAft>
            </a:pPr>
            <a:r>
              <a:rPr lang="en-GB" altLang="en-US" sz="2400" dirty="0"/>
              <a:t>Lack of suitable briefing material to aid the collection and reporting effort.</a:t>
            </a:r>
          </a:p>
          <a:p>
            <a:pPr defTabSz="898525">
              <a:tabLst>
                <a:tab pos="271463" algn="l"/>
              </a:tabLst>
            </a:pPr>
            <a:endParaRPr lang="en-GB" sz="2400" dirty="0"/>
          </a:p>
        </p:txBody>
      </p:sp>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3" name="Rectangle 12">
            <a:extLst>
              <a:ext uri="{FF2B5EF4-FFF2-40B4-BE49-F238E27FC236}">
                <a16:creationId xmlns:a16="http://schemas.microsoft.com/office/drawing/2014/main" id="{9DECD5BC-ADC0-4A2E-933C-B3D236DD0958}"/>
              </a:ext>
            </a:extLst>
          </p:cNvPr>
          <p:cNvSpPr/>
          <p:nvPr/>
        </p:nvSpPr>
        <p:spPr>
          <a:xfrm>
            <a:off x="228600" y="1144532"/>
            <a:ext cx="11607800" cy="46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86CFE879-2DAA-4938-9CA0-CF764C70F52F}"/>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Front Line Policing – Intel Issues </a:t>
            </a:r>
          </a:p>
        </p:txBody>
      </p:sp>
      <p:sp>
        <p:nvSpPr>
          <p:cNvPr id="3" name="Thought Bubble: Cloud 2">
            <a:extLst>
              <a:ext uri="{FF2B5EF4-FFF2-40B4-BE49-F238E27FC236}">
                <a16:creationId xmlns:a16="http://schemas.microsoft.com/office/drawing/2014/main" id="{E21637D9-C67E-479A-92E9-CF10F75EC642}"/>
              </a:ext>
            </a:extLst>
          </p:cNvPr>
          <p:cNvSpPr/>
          <p:nvPr/>
        </p:nvSpPr>
        <p:spPr>
          <a:xfrm>
            <a:off x="1491856" y="1270866"/>
            <a:ext cx="8414852" cy="4014641"/>
          </a:xfrm>
          <a:custGeom>
            <a:avLst/>
            <a:gdLst>
              <a:gd name="connsiteX0" fmla="*/ 759674 w 8414852"/>
              <a:gd name="connsiteY0" fmla="*/ 1335425 h 4014641"/>
              <a:gd name="connsiteX1" fmla="*/ 1095294 w 8414852"/>
              <a:gd name="connsiteY1" fmla="*/ 641877 h 4014641"/>
              <a:gd name="connsiteX2" fmla="*/ 2728009 w 8414852"/>
              <a:gd name="connsiteY2" fmla="*/ 483429 h 4014641"/>
              <a:gd name="connsiteX3" fmla="*/ 4374164 w 8414852"/>
              <a:gd name="connsiteY3" fmla="*/ 318940 h 4014641"/>
              <a:gd name="connsiteX4" fmla="*/ 5015602 w 8414852"/>
              <a:gd name="connsiteY4" fmla="*/ 18586 h 4014641"/>
              <a:gd name="connsiteX5" fmla="*/ 5811117 w 8414852"/>
              <a:gd name="connsiteY5" fmla="*/ 230563 h 4014641"/>
              <a:gd name="connsiteX6" fmla="*/ 6907775 w 8414852"/>
              <a:gd name="connsiteY6" fmla="*/ 64122 h 4014641"/>
              <a:gd name="connsiteX7" fmla="*/ 7463895 w 8414852"/>
              <a:gd name="connsiteY7" fmla="*/ 518186 h 4014641"/>
              <a:gd name="connsiteX8" fmla="*/ 8177599 w 8414852"/>
              <a:gd name="connsiteY8" fmla="*/ 958867 h 4014641"/>
              <a:gd name="connsiteX9" fmla="*/ 8145654 w 8414852"/>
              <a:gd name="connsiteY9" fmla="*/ 1436721 h 4014641"/>
              <a:gd name="connsiteX10" fmla="*/ 8379010 w 8414852"/>
              <a:gd name="connsiteY10" fmla="*/ 2167348 h 4014641"/>
              <a:gd name="connsiteX11" fmla="*/ 7285859 w 8414852"/>
              <a:gd name="connsiteY11" fmla="*/ 2806903 h 4014641"/>
              <a:gd name="connsiteX12" fmla="*/ 6894529 w 8414852"/>
              <a:gd name="connsiteY12" fmla="*/ 3354920 h 4014641"/>
              <a:gd name="connsiteX13" fmla="*/ 5562178 w 8414852"/>
              <a:gd name="connsiteY13" fmla="*/ 3421273 h 4014641"/>
              <a:gd name="connsiteX14" fmla="*/ 4610053 w 8414852"/>
              <a:gd name="connsiteY14" fmla="*/ 4005905 h 4014641"/>
              <a:gd name="connsiteX15" fmla="*/ 3210110 w 8414852"/>
              <a:gd name="connsiteY15" fmla="*/ 3649048 h 4014641"/>
              <a:gd name="connsiteX16" fmla="*/ 1130550 w 8414852"/>
              <a:gd name="connsiteY16" fmla="*/ 3296466 h 4014641"/>
              <a:gd name="connsiteX17" fmla="*/ 216214 w 8414852"/>
              <a:gd name="connsiteY17" fmla="*/ 2904109 h 4014641"/>
              <a:gd name="connsiteX18" fmla="*/ 411587 w 8414852"/>
              <a:gd name="connsiteY18" fmla="*/ 2374492 h 4014641"/>
              <a:gd name="connsiteX19" fmla="*/ -974 w 8414852"/>
              <a:gd name="connsiteY19" fmla="*/ 1831122 h 4014641"/>
              <a:gd name="connsiteX20" fmla="*/ 752466 w 8414852"/>
              <a:gd name="connsiteY20" fmla="*/ 1348157 h 4014641"/>
              <a:gd name="connsiteX21" fmla="*/ 759674 w 8414852"/>
              <a:gd name="connsiteY21" fmla="*/ 1335425 h 4014641"/>
              <a:gd name="connsiteX0" fmla="*/ 1137120 w 8414852"/>
              <a:gd name="connsiteY0" fmla="*/ 4400849 h 4014641"/>
              <a:gd name="connsiteX1" fmla="*/ 1025602 w 8414852"/>
              <a:gd name="connsiteY1" fmla="*/ 4512367 h 4014641"/>
              <a:gd name="connsiteX2" fmla="*/ 914084 w 8414852"/>
              <a:gd name="connsiteY2" fmla="*/ 4400849 h 4014641"/>
              <a:gd name="connsiteX3" fmla="*/ 1025602 w 8414852"/>
              <a:gd name="connsiteY3" fmla="*/ 4289331 h 4014641"/>
              <a:gd name="connsiteX4" fmla="*/ 1137120 w 8414852"/>
              <a:gd name="connsiteY4" fmla="*/ 4400849 h 4014641"/>
              <a:gd name="connsiteX0" fmla="*/ 1498690 w 8414852"/>
              <a:gd name="connsiteY0" fmla="*/ 4212748 h 4014641"/>
              <a:gd name="connsiteX1" fmla="*/ 1275654 w 8414852"/>
              <a:gd name="connsiteY1" fmla="*/ 4435784 h 4014641"/>
              <a:gd name="connsiteX2" fmla="*/ 1052618 w 8414852"/>
              <a:gd name="connsiteY2" fmla="*/ 4212748 h 4014641"/>
              <a:gd name="connsiteX3" fmla="*/ 1275654 w 8414852"/>
              <a:gd name="connsiteY3" fmla="*/ 3989712 h 4014641"/>
              <a:gd name="connsiteX4" fmla="*/ 1498690 w 8414852"/>
              <a:gd name="connsiteY4" fmla="*/ 4212748 h 4014641"/>
              <a:gd name="connsiteX0" fmla="*/ 2038496 w 8414852"/>
              <a:gd name="connsiteY0" fmla="*/ 3890568 h 4014641"/>
              <a:gd name="connsiteX1" fmla="*/ 1703943 w 8414852"/>
              <a:gd name="connsiteY1" fmla="*/ 4225121 h 4014641"/>
              <a:gd name="connsiteX2" fmla="*/ 1369390 w 8414852"/>
              <a:gd name="connsiteY2" fmla="*/ 3890568 h 4014641"/>
              <a:gd name="connsiteX3" fmla="*/ 1703943 w 8414852"/>
              <a:gd name="connsiteY3" fmla="*/ 3556015 h 4014641"/>
              <a:gd name="connsiteX4" fmla="*/ 2038496 w 8414852"/>
              <a:gd name="connsiteY4" fmla="*/ 3890568 h 4014641"/>
              <a:gd name="connsiteX0" fmla="*/ 914141 w 8414852"/>
              <a:gd name="connsiteY0" fmla="*/ 2432667 h 4014641"/>
              <a:gd name="connsiteX1" fmla="*/ 420742 w 8414852"/>
              <a:gd name="connsiteY1" fmla="*/ 2358601 h 4014641"/>
              <a:gd name="connsiteX2" fmla="*/ 1349492 w 8414852"/>
              <a:gd name="connsiteY2" fmla="*/ 3243216 h 4014641"/>
              <a:gd name="connsiteX3" fmla="*/ 1133667 w 8414852"/>
              <a:gd name="connsiteY3" fmla="*/ 3278623 h 4014641"/>
              <a:gd name="connsiteX4" fmla="*/ 3209720 w 8414852"/>
              <a:gd name="connsiteY4" fmla="*/ 3632692 h 4014641"/>
              <a:gd name="connsiteX5" fmla="*/ 3079602 w 8414852"/>
              <a:gd name="connsiteY5" fmla="*/ 3470991 h 4014641"/>
              <a:gd name="connsiteX6" fmla="*/ 5615160 w 8414852"/>
              <a:gd name="connsiteY6" fmla="*/ 3229462 h 4014641"/>
              <a:gd name="connsiteX7" fmla="*/ 5563152 w 8414852"/>
              <a:gd name="connsiteY7" fmla="*/ 3406868 h 4014641"/>
              <a:gd name="connsiteX8" fmla="*/ 6647927 w 8414852"/>
              <a:gd name="connsiteY8" fmla="*/ 2133149 h 4014641"/>
              <a:gd name="connsiteX9" fmla="*/ 7281184 w 8414852"/>
              <a:gd name="connsiteY9" fmla="*/ 2796308 h 4014641"/>
              <a:gd name="connsiteX10" fmla="*/ 8141758 w 8414852"/>
              <a:gd name="connsiteY10" fmla="*/ 1426870 h 4014641"/>
              <a:gd name="connsiteX11" fmla="*/ 7859705 w 8414852"/>
              <a:gd name="connsiteY11" fmla="*/ 1675555 h 4014641"/>
              <a:gd name="connsiteX12" fmla="*/ 7465064 w 8414852"/>
              <a:gd name="connsiteY12" fmla="*/ 504246 h 4014641"/>
              <a:gd name="connsiteX13" fmla="*/ 7479868 w 8414852"/>
              <a:gd name="connsiteY13" fmla="*/ 621711 h 4014641"/>
              <a:gd name="connsiteX14" fmla="*/ 5664052 w 8414852"/>
              <a:gd name="connsiteY14" fmla="*/ 367265 h 4014641"/>
              <a:gd name="connsiteX15" fmla="*/ 5808585 w 8414852"/>
              <a:gd name="connsiteY15" fmla="*/ 217459 h 4014641"/>
              <a:gd name="connsiteX16" fmla="*/ 4312806 w 8414852"/>
              <a:gd name="connsiteY16" fmla="*/ 438636 h 4014641"/>
              <a:gd name="connsiteX17" fmla="*/ 4382735 w 8414852"/>
              <a:gd name="connsiteY17" fmla="*/ 309461 h 4014641"/>
              <a:gd name="connsiteX18" fmla="*/ 2727035 w 8414852"/>
              <a:gd name="connsiteY18" fmla="*/ 482500 h 4014641"/>
              <a:gd name="connsiteX19" fmla="*/ 2980260 w 8414852"/>
              <a:gd name="connsiteY19" fmla="*/ 607772 h 4014641"/>
              <a:gd name="connsiteX20" fmla="*/ 803891 w 8414852"/>
              <a:gd name="connsiteY20" fmla="*/ 1467295 h 4014641"/>
              <a:gd name="connsiteX21" fmla="*/ 759674 w 8414852"/>
              <a:gd name="connsiteY21" fmla="*/ 1335425 h 40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414852" h="4014641" fill="none" extrusionOk="0">
                <a:moveTo>
                  <a:pt x="759674" y="1335425"/>
                </a:moveTo>
                <a:cubicBezTo>
                  <a:pt x="687022" y="1123179"/>
                  <a:pt x="805268" y="796236"/>
                  <a:pt x="1095294" y="641877"/>
                </a:cubicBezTo>
                <a:cubicBezTo>
                  <a:pt x="1631703" y="382991"/>
                  <a:pt x="2189068" y="176081"/>
                  <a:pt x="2728009" y="483429"/>
                </a:cubicBezTo>
                <a:cubicBezTo>
                  <a:pt x="3176924" y="161985"/>
                  <a:pt x="3753600" y="29565"/>
                  <a:pt x="4374164" y="318940"/>
                </a:cubicBezTo>
                <a:cubicBezTo>
                  <a:pt x="4480820" y="213152"/>
                  <a:pt x="4731051" y="19621"/>
                  <a:pt x="5015602" y="18586"/>
                </a:cubicBezTo>
                <a:cubicBezTo>
                  <a:pt x="5363196" y="-41738"/>
                  <a:pt x="5628072" y="65373"/>
                  <a:pt x="5811117" y="230563"/>
                </a:cubicBezTo>
                <a:cubicBezTo>
                  <a:pt x="5973554" y="-16115"/>
                  <a:pt x="6553186" y="-69876"/>
                  <a:pt x="6907775" y="64122"/>
                </a:cubicBezTo>
                <a:cubicBezTo>
                  <a:pt x="7148357" y="173918"/>
                  <a:pt x="7421516" y="353142"/>
                  <a:pt x="7463895" y="518186"/>
                </a:cubicBezTo>
                <a:cubicBezTo>
                  <a:pt x="7808090" y="576340"/>
                  <a:pt x="8058791" y="779666"/>
                  <a:pt x="8177599" y="958867"/>
                </a:cubicBezTo>
                <a:cubicBezTo>
                  <a:pt x="8299407" y="1127561"/>
                  <a:pt x="8238391" y="1261895"/>
                  <a:pt x="8145654" y="1436721"/>
                </a:cubicBezTo>
                <a:cubicBezTo>
                  <a:pt x="8413373" y="1645032"/>
                  <a:pt x="8506664" y="1944006"/>
                  <a:pt x="8379010" y="2167348"/>
                </a:cubicBezTo>
                <a:cubicBezTo>
                  <a:pt x="8272998" y="2528331"/>
                  <a:pt x="7824107" y="2776336"/>
                  <a:pt x="7285859" y="2806903"/>
                </a:cubicBezTo>
                <a:cubicBezTo>
                  <a:pt x="7334577" y="3068278"/>
                  <a:pt x="7100179" y="3163398"/>
                  <a:pt x="6894529" y="3354920"/>
                </a:cubicBezTo>
                <a:cubicBezTo>
                  <a:pt x="6476225" y="3608103"/>
                  <a:pt x="6094200" y="3616236"/>
                  <a:pt x="5562178" y="3421273"/>
                </a:cubicBezTo>
                <a:cubicBezTo>
                  <a:pt x="5442765" y="3695378"/>
                  <a:pt x="5025950" y="3866498"/>
                  <a:pt x="4610053" y="4005905"/>
                </a:cubicBezTo>
                <a:cubicBezTo>
                  <a:pt x="3983750" y="4131754"/>
                  <a:pt x="3524102" y="4066765"/>
                  <a:pt x="3210110" y="3649048"/>
                </a:cubicBezTo>
                <a:cubicBezTo>
                  <a:pt x="2368873" y="3795823"/>
                  <a:pt x="1666979" y="3646067"/>
                  <a:pt x="1130550" y="3296466"/>
                </a:cubicBezTo>
                <a:cubicBezTo>
                  <a:pt x="757144" y="3374966"/>
                  <a:pt x="402789" y="3174017"/>
                  <a:pt x="216214" y="2904109"/>
                </a:cubicBezTo>
                <a:cubicBezTo>
                  <a:pt x="120298" y="2721972"/>
                  <a:pt x="204937" y="2463427"/>
                  <a:pt x="411587" y="2374492"/>
                </a:cubicBezTo>
                <a:cubicBezTo>
                  <a:pt x="124571" y="2222838"/>
                  <a:pt x="-32359" y="2022795"/>
                  <a:pt x="-974" y="1831122"/>
                </a:cubicBezTo>
                <a:cubicBezTo>
                  <a:pt x="-39839" y="1581841"/>
                  <a:pt x="396630" y="1316560"/>
                  <a:pt x="752466" y="1348157"/>
                </a:cubicBezTo>
                <a:cubicBezTo>
                  <a:pt x="755282" y="1343506"/>
                  <a:pt x="758642" y="1339599"/>
                  <a:pt x="759674" y="1335425"/>
                </a:cubicBezTo>
                <a:close/>
              </a:path>
              <a:path w="8414852" h="4014641" fill="none" extrusionOk="0">
                <a:moveTo>
                  <a:pt x="1137120" y="4400849"/>
                </a:moveTo>
                <a:cubicBezTo>
                  <a:pt x="1123173" y="4467613"/>
                  <a:pt x="1086037" y="4529850"/>
                  <a:pt x="1025602" y="4512367"/>
                </a:cubicBezTo>
                <a:cubicBezTo>
                  <a:pt x="954323" y="4503875"/>
                  <a:pt x="922792" y="4463229"/>
                  <a:pt x="914084" y="4400849"/>
                </a:cubicBezTo>
                <a:cubicBezTo>
                  <a:pt x="910790" y="4338944"/>
                  <a:pt x="949151" y="4295841"/>
                  <a:pt x="1025602" y="4289331"/>
                </a:cubicBezTo>
                <a:cubicBezTo>
                  <a:pt x="1076627" y="4277026"/>
                  <a:pt x="1138141" y="4326329"/>
                  <a:pt x="1137120" y="4400849"/>
                </a:cubicBezTo>
                <a:close/>
              </a:path>
              <a:path w="8414852" h="4014641" fill="none" extrusionOk="0">
                <a:moveTo>
                  <a:pt x="1498690" y="4212748"/>
                </a:moveTo>
                <a:cubicBezTo>
                  <a:pt x="1501437" y="4334035"/>
                  <a:pt x="1420374" y="4417562"/>
                  <a:pt x="1275654" y="4435784"/>
                </a:cubicBezTo>
                <a:cubicBezTo>
                  <a:pt x="1153719" y="4442804"/>
                  <a:pt x="1062107" y="4327044"/>
                  <a:pt x="1052618" y="4212748"/>
                </a:cubicBezTo>
                <a:cubicBezTo>
                  <a:pt x="1075325" y="4090965"/>
                  <a:pt x="1151495" y="3977566"/>
                  <a:pt x="1275654" y="3989712"/>
                </a:cubicBezTo>
                <a:cubicBezTo>
                  <a:pt x="1373489" y="3992495"/>
                  <a:pt x="1518696" y="4113950"/>
                  <a:pt x="1498690" y="4212748"/>
                </a:cubicBezTo>
                <a:close/>
              </a:path>
              <a:path w="8414852" h="4014641" fill="none" extrusionOk="0">
                <a:moveTo>
                  <a:pt x="2038496" y="3890568"/>
                </a:moveTo>
                <a:cubicBezTo>
                  <a:pt x="2022911" y="4069482"/>
                  <a:pt x="1938857" y="4221816"/>
                  <a:pt x="1703943" y="4225121"/>
                </a:cubicBezTo>
                <a:cubicBezTo>
                  <a:pt x="1518770" y="4207845"/>
                  <a:pt x="1412854" y="4043807"/>
                  <a:pt x="1369390" y="3890568"/>
                </a:cubicBezTo>
                <a:cubicBezTo>
                  <a:pt x="1377963" y="3723019"/>
                  <a:pt x="1535503" y="3555659"/>
                  <a:pt x="1703943" y="3556015"/>
                </a:cubicBezTo>
                <a:cubicBezTo>
                  <a:pt x="1917261" y="3526742"/>
                  <a:pt x="2047985" y="3683584"/>
                  <a:pt x="2038496" y="3890568"/>
                </a:cubicBezTo>
                <a:close/>
              </a:path>
              <a:path w="8414852" h="4014641" fill="none" extrusionOk="0">
                <a:moveTo>
                  <a:pt x="914141" y="2432667"/>
                </a:moveTo>
                <a:cubicBezTo>
                  <a:pt x="768616" y="2447539"/>
                  <a:pt x="539200" y="2434099"/>
                  <a:pt x="420742" y="2358601"/>
                </a:cubicBezTo>
                <a:moveTo>
                  <a:pt x="1349492" y="3243216"/>
                </a:moveTo>
                <a:cubicBezTo>
                  <a:pt x="1274683" y="3271172"/>
                  <a:pt x="1222065" y="3275696"/>
                  <a:pt x="1133667" y="3278623"/>
                </a:cubicBezTo>
                <a:moveTo>
                  <a:pt x="3209720" y="3632692"/>
                </a:moveTo>
                <a:cubicBezTo>
                  <a:pt x="3161039" y="3580351"/>
                  <a:pt x="3103565" y="3512421"/>
                  <a:pt x="3079602" y="3470991"/>
                </a:cubicBezTo>
                <a:moveTo>
                  <a:pt x="5615160" y="3229462"/>
                </a:moveTo>
                <a:cubicBezTo>
                  <a:pt x="5605690" y="3294159"/>
                  <a:pt x="5598902" y="3360288"/>
                  <a:pt x="5563152" y="3406868"/>
                </a:cubicBezTo>
                <a:moveTo>
                  <a:pt x="6647927" y="2133149"/>
                </a:moveTo>
                <a:cubicBezTo>
                  <a:pt x="6987003" y="2263300"/>
                  <a:pt x="7285878" y="2528846"/>
                  <a:pt x="7281184" y="2796308"/>
                </a:cubicBezTo>
                <a:moveTo>
                  <a:pt x="8141758" y="1426870"/>
                </a:moveTo>
                <a:cubicBezTo>
                  <a:pt x="8058957" y="1526209"/>
                  <a:pt x="7978325" y="1623210"/>
                  <a:pt x="7859705" y="1675555"/>
                </a:cubicBezTo>
                <a:moveTo>
                  <a:pt x="7465064" y="504246"/>
                </a:moveTo>
                <a:cubicBezTo>
                  <a:pt x="7470651" y="541780"/>
                  <a:pt x="7474047" y="586149"/>
                  <a:pt x="7479868" y="621711"/>
                </a:cubicBezTo>
                <a:moveTo>
                  <a:pt x="5664052" y="367265"/>
                </a:moveTo>
                <a:cubicBezTo>
                  <a:pt x="5702656" y="307052"/>
                  <a:pt x="5739046" y="256549"/>
                  <a:pt x="5808585" y="217459"/>
                </a:cubicBezTo>
                <a:moveTo>
                  <a:pt x="4312806" y="438636"/>
                </a:moveTo>
                <a:cubicBezTo>
                  <a:pt x="4330901" y="407337"/>
                  <a:pt x="4352574" y="353747"/>
                  <a:pt x="4382735" y="309461"/>
                </a:cubicBezTo>
                <a:moveTo>
                  <a:pt x="2727035" y="482500"/>
                </a:moveTo>
                <a:cubicBezTo>
                  <a:pt x="2821924" y="515989"/>
                  <a:pt x="2903386" y="565260"/>
                  <a:pt x="2980260" y="607772"/>
                </a:cubicBezTo>
                <a:moveTo>
                  <a:pt x="803891" y="1467295"/>
                </a:moveTo>
                <a:cubicBezTo>
                  <a:pt x="788748" y="1431145"/>
                  <a:pt x="770949" y="1378234"/>
                  <a:pt x="759674" y="1335425"/>
                </a:cubicBezTo>
              </a:path>
              <a:path w="8414852" h="4014641" stroke="0" extrusionOk="0">
                <a:moveTo>
                  <a:pt x="759674" y="1335425"/>
                </a:moveTo>
                <a:cubicBezTo>
                  <a:pt x="650672" y="1048628"/>
                  <a:pt x="803644" y="838930"/>
                  <a:pt x="1095294" y="641877"/>
                </a:cubicBezTo>
                <a:cubicBezTo>
                  <a:pt x="1620079" y="368494"/>
                  <a:pt x="2152919" y="281683"/>
                  <a:pt x="2728009" y="483429"/>
                </a:cubicBezTo>
                <a:cubicBezTo>
                  <a:pt x="2943453" y="192322"/>
                  <a:pt x="3856892" y="124314"/>
                  <a:pt x="4374164" y="318940"/>
                </a:cubicBezTo>
                <a:cubicBezTo>
                  <a:pt x="4466292" y="138495"/>
                  <a:pt x="4801281" y="73899"/>
                  <a:pt x="5015602" y="18586"/>
                </a:cubicBezTo>
                <a:cubicBezTo>
                  <a:pt x="5325785" y="-8824"/>
                  <a:pt x="5627512" y="65380"/>
                  <a:pt x="5811117" y="230563"/>
                </a:cubicBezTo>
                <a:cubicBezTo>
                  <a:pt x="6044236" y="19287"/>
                  <a:pt x="6464026" y="15222"/>
                  <a:pt x="6907775" y="64122"/>
                </a:cubicBezTo>
                <a:cubicBezTo>
                  <a:pt x="7193511" y="93347"/>
                  <a:pt x="7390714" y="339707"/>
                  <a:pt x="7463895" y="518186"/>
                </a:cubicBezTo>
                <a:cubicBezTo>
                  <a:pt x="7853801" y="607694"/>
                  <a:pt x="8079446" y="745894"/>
                  <a:pt x="8177599" y="958867"/>
                </a:cubicBezTo>
                <a:cubicBezTo>
                  <a:pt x="8221161" y="1109586"/>
                  <a:pt x="8252781" y="1291223"/>
                  <a:pt x="8145654" y="1436721"/>
                </a:cubicBezTo>
                <a:cubicBezTo>
                  <a:pt x="8436568" y="1711743"/>
                  <a:pt x="8482638" y="1969949"/>
                  <a:pt x="8379010" y="2167348"/>
                </a:cubicBezTo>
                <a:cubicBezTo>
                  <a:pt x="8323002" y="2619631"/>
                  <a:pt x="7866194" y="2818567"/>
                  <a:pt x="7285859" y="2806903"/>
                </a:cubicBezTo>
                <a:cubicBezTo>
                  <a:pt x="7301147" y="3001976"/>
                  <a:pt x="7155736" y="3145934"/>
                  <a:pt x="6894529" y="3354920"/>
                </a:cubicBezTo>
                <a:cubicBezTo>
                  <a:pt x="6435851" y="3577861"/>
                  <a:pt x="5957878" y="3574979"/>
                  <a:pt x="5562178" y="3421273"/>
                </a:cubicBezTo>
                <a:cubicBezTo>
                  <a:pt x="5396915" y="3710306"/>
                  <a:pt x="5017530" y="3839661"/>
                  <a:pt x="4610053" y="4005905"/>
                </a:cubicBezTo>
                <a:cubicBezTo>
                  <a:pt x="4076010" y="4072741"/>
                  <a:pt x="3472384" y="3972618"/>
                  <a:pt x="3210110" y="3649048"/>
                </a:cubicBezTo>
                <a:cubicBezTo>
                  <a:pt x="2480437" y="3945160"/>
                  <a:pt x="1624994" y="3828849"/>
                  <a:pt x="1130550" y="3296466"/>
                </a:cubicBezTo>
                <a:cubicBezTo>
                  <a:pt x="715625" y="3402503"/>
                  <a:pt x="376548" y="3135543"/>
                  <a:pt x="216214" y="2904109"/>
                </a:cubicBezTo>
                <a:cubicBezTo>
                  <a:pt x="113861" y="2746806"/>
                  <a:pt x="156562" y="2518967"/>
                  <a:pt x="411587" y="2374492"/>
                </a:cubicBezTo>
                <a:cubicBezTo>
                  <a:pt x="137998" y="2297755"/>
                  <a:pt x="-47334" y="2052872"/>
                  <a:pt x="-974" y="1831122"/>
                </a:cubicBezTo>
                <a:cubicBezTo>
                  <a:pt x="58780" y="1505182"/>
                  <a:pt x="274875" y="1369766"/>
                  <a:pt x="752466" y="1348157"/>
                </a:cubicBezTo>
                <a:cubicBezTo>
                  <a:pt x="755137" y="1344168"/>
                  <a:pt x="757022" y="1340647"/>
                  <a:pt x="759674" y="1335425"/>
                </a:cubicBezTo>
                <a:close/>
              </a:path>
              <a:path w="8414852" h="4014641" stroke="0" extrusionOk="0">
                <a:moveTo>
                  <a:pt x="1137120" y="4400849"/>
                </a:moveTo>
                <a:cubicBezTo>
                  <a:pt x="1137729" y="4460081"/>
                  <a:pt x="1089844" y="4502405"/>
                  <a:pt x="1025602" y="4512367"/>
                </a:cubicBezTo>
                <a:cubicBezTo>
                  <a:pt x="960815" y="4528247"/>
                  <a:pt x="906820" y="4454655"/>
                  <a:pt x="914084" y="4400849"/>
                </a:cubicBezTo>
                <a:cubicBezTo>
                  <a:pt x="919752" y="4343823"/>
                  <a:pt x="947718" y="4293886"/>
                  <a:pt x="1025602" y="4289331"/>
                </a:cubicBezTo>
                <a:cubicBezTo>
                  <a:pt x="1073689" y="4294068"/>
                  <a:pt x="1136855" y="4326051"/>
                  <a:pt x="1137120" y="4400849"/>
                </a:cubicBezTo>
                <a:close/>
              </a:path>
              <a:path w="8414852" h="4014641" stroke="0" extrusionOk="0">
                <a:moveTo>
                  <a:pt x="1498690" y="4212748"/>
                </a:moveTo>
                <a:cubicBezTo>
                  <a:pt x="1487739" y="4351832"/>
                  <a:pt x="1386377" y="4466880"/>
                  <a:pt x="1275654" y="4435784"/>
                </a:cubicBezTo>
                <a:cubicBezTo>
                  <a:pt x="1134564" y="4440087"/>
                  <a:pt x="1056137" y="4345579"/>
                  <a:pt x="1052618" y="4212748"/>
                </a:cubicBezTo>
                <a:cubicBezTo>
                  <a:pt x="1031245" y="4085860"/>
                  <a:pt x="1151256" y="3958127"/>
                  <a:pt x="1275654" y="3989712"/>
                </a:cubicBezTo>
                <a:cubicBezTo>
                  <a:pt x="1414575" y="3959575"/>
                  <a:pt x="1509967" y="4077840"/>
                  <a:pt x="1498690" y="4212748"/>
                </a:cubicBezTo>
                <a:close/>
              </a:path>
              <a:path w="8414852" h="4014641" stroke="0" extrusionOk="0">
                <a:moveTo>
                  <a:pt x="2038496" y="3890568"/>
                </a:moveTo>
                <a:cubicBezTo>
                  <a:pt x="2030288" y="4095336"/>
                  <a:pt x="1894332" y="4223147"/>
                  <a:pt x="1703943" y="4225121"/>
                </a:cubicBezTo>
                <a:cubicBezTo>
                  <a:pt x="1534743" y="4187766"/>
                  <a:pt x="1375391" y="4077986"/>
                  <a:pt x="1369390" y="3890568"/>
                </a:cubicBezTo>
                <a:cubicBezTo>
                  <a:pt x="1385152" y="3681055"/>
                  <a:pt x="1547012" y="3546730"/>
                  <a:pt x="1703943" y="3556015"/>
                </a:cubicBezTo>
                <a:cubicBezTo>
                  <a:pt x="1928578" y="3563148"/>
                  <a:pt x="2039131" y="3713912"/>
                  <a:pt x="2038496" y="3890568"/>
                </a:cubicBezTo>
                <a:close/>
              </a:path>
              <a:path w="8414852" h="4014641" fill="none" stroke="0" extrusionOk="0">
                <a:moveTo>
                  <a:pt x="914141" y="2432667"/>
                </a:moveTo>
                <a:cubicBezTo>
                  <a:pt x="748274" y="2444265"/>
                  <a:pt x="603840" y="2386050"/>
                  <a:pt x="420742" y="2358601"/>
                </a:cubicBezTo>
                <a:moveTo>
                  <a:pt x="1349492" y="3243216"/>
                </a:moveTo>
                <a:cubicBezTo>
                  <a:pt x="1300672" y="3268305"/>
                  <a:pt x="1209099" y="3264660"/>
                  <a:pt x="1133667" y="3278623"/>
                </a:cubicBezTo>
                <a:moveTo>
                  <a:pt x="3209720" y="3632692"/>
                </a:moveTo>
                <a:cubicBezTo>
                  <a:pt x="3149751" y="3564376"/>
                  <a:pt x="3115054" y="3535090"/>
                  <a:pt x="3079602" y="3470991"/>
                </a:cubicBezTo>
                <a:moveTo>
                  <a:pt x="5615160" y="3229462"/>
                </a:moveTo>
                <a:cubicBezTo>
                  <a:pt x="5593549" y="3286233"/>
                  <a:pt x="5589735" y="3340983"/>
                  <a:pt x="5563152" y="3406868"/>
                </a:cubicBezTo>
                <a:moveTo>
                  <a:pt x="6647927" y="2133149"/>
                </a:moveTo>
                <a:cubicBezTo>
                  <a:pt x="6992972" y="2217265"/>
                  <a:pt x="7244152" y="2562264"/>
                  <a:pt x="7281184" y="2796308"/>
                </a:cubicBezTo>
                <a:moveTo>
                  <a:pt x="8141758" y="1426870"/>
                </a:moveTo>
                <a:cubicBezTo>
                  <a:pt x="8092742" y="1531341"/>
                  <a:pt x="8007169" y="1604279"/>
                  <a:pt x="7859705" y="1675555"/>
                </a:cubicBezTo>
                <a:moveTo>
                  <a:pt x="7465064" y="504246"/>
                </a:moveTo>
                <a:cubicBezTo>
                  <a:pt x="7483182" y="546209"/>
                  <a:pt x="7481583" y="582787"/>
                  <a:pt x="7479868" y="621711"/>
                </a:cubicBezTo>
                <a:moveTo>
                  <a:pt x="5664052" y="367265"/>
                </a:moveTo>
                <a:cubicBezTo>
                  <a:pt x="5696839" y="325246"/>
                  <a:pt x="5759603" y="256778"/>
                  <a:pt x="5808585" y="217459"/>
                </a:cubicBezTo>
                <a:moveTo>
                  <a:pt x="4312806" y="438636"/>
                </a:moveTo>
                <a:cubicBezTo>
                  <a:pt x="4316440" y="388516"/>
                  <a:pt x="4348908" y="346532"/>
                  <a:pt x="4382735" y="309461"/>
                </a:cubicBezTo>
                <a:moveTo>
                  <a:pt x="2727035" y="482500"/>
                </a:moveTo>
                <a:cubicBezTo>
                  <a:pt x="2818685" y="519582"/>
                  <a:pt x="2924462" y="576636"/>
                  <a:pt x="2980260" y="607772"/>
                </a:cubicBezTo>
                <a:moveTo>
                  <a:pt x="803891" y="1467295"/>
                </a:moveTo>
                <a:cubicBezTo>
                  <a:pt x="785489" y="1416932"/>
                  <a:pt x="772981" y="1372996"/>
                  <a:pt x="759674" y="1335425"/>
                </a:cubicBezTo>
              </a:path>
            </a:pathLst>
          </a:custGeom>
          <a:solidFill>
            <a:schemeClr val="accent6">
              <a:lumMod val="60000"/>
              <a:lumOff val="40000"/>
            </a:schemeClr>
          </a:solidFill>
          <a:ln w="25400">
            <a:solidFill>
              <a:schemeClr val="accent6">
                <a:lumMod val="50000"/>
              </a:schemeClr>
            </a:solidFill>
            <a:extLst>
              <a:ext uri="{C807C97D-BFC1-408E-A445-0C87EB9F89A2}">
                <ask:lineSketchStyleProps xmlns:ask="http://schemas.microsoft.com/office/drawing/2018/sketchyshapes" sd="1219033472">
                  <a:prstGeom prst="cloudCallout">
                    <a:avLst>
                      <a:gd name="adj1" fmla="val -37812"/>
                      <a:gd name="adj2" fmla="val 59620"/>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“Community support is essential if the danger is to be reduced. Communities defeat terrorism, and public information and action, including being vigilant, saves lives,” </a:t>
            </a:r>
            <a:r>
              <a:rPr lang="en-GB" sz="2200" b="1" dirty="0"/>
              <a:t> </a:t>
            </a:r>
            <a:br>
              <a:rPr lang="en-GB" sz="2200" b="1" dirty="0"/>
            </a:br>
            <a:r>
              <a:rPr lang="en-GB" sz="2200" b="1" dirty="0"/>
              <a:t>  </a:t>
            </a:r>
            <a:br>
              <a:rPr lang="en-GB" sz="2200" b="1" dirty="0"/>
            </a:br>
            <a:r>
              <a:rPr lang="en-GB" sz="2200" b="1" dirty="0" err="1">
                <a:solidFill>
                  <a:schemeClr val="accent5">
                    <a:lumMod val="75000"/>
                  </a:schemeClr>
                </a:solidFill>
              </a:rPr>
              <a:t>MetPol</a:t>
            </a:r>
            <a:r>
              <a:rPr lang="en-GB" sz="2200" b="1" dirty="0">
                <a:solidFill>
                  <a:schemeClr val="accent5">
                    <a:lumMod val="75000"/>
                  </a:schemeClr>
                </a:solidFill>
              </a:rPr>
              <a:t> Assistant Commissioner Neil </a:t>
            </a:r>
            <a:r>
              <a:rPr lang="en-GB" sz="2200" b="1" dirty="0" err="1">
                <a:solidFill>
                  <a:schemeClr val="accent5">
                    <a:lumMod val="75000"/>
                  </a:schemeClr>
                </a:solidFill>
              </a:rPr>
              <a:t>Basu</a:t>
            </a:r>
            <a:endParaRPr lang="en-GB" altLang="en-US" sz="2200" dirty="0">
              <a:solidFill>
                <a:schemeClr val="accent5">
                  <a:lumMod val="75000"/>
                </a:schemeClr>
              </a:solidFill>
            </a:endParaRPr>
          </a:p>
          <a:p>
            <a:pPr algn="ctr"/>
            <a:endParaRPr lang="en-GB" dirty="0"/>
          </a:p>
        </p:txBody>
      </p:sp>
    </p:spTree>
    <p:extLst>
      <p:ext uri="{BB962C8B-B14F-4D97-AF65-F5344CB8AC3E}">
        <p14:creationId xmlns:p14="http://schemas.microsoft.com/office/powerpoint/2010/main" val="96553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allAtOnce"/>
      <p:bldP spid="13" grpId="0" animBg="1"/>
      <p:bldP spid="3"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7DAD8E1B-BAA6-41A5-B5F8-A1FC51568889}"/>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Recognising CT Policing Relevance  </a:t>
            </a:r>
          </a:p>
        </p:txBody>
      </p:sp>
      <p:sp>
        <p:nvSpPr>
          <p:cNvPr id="12" name="Subtitle 2">
            <a:extLst>
              <a:ext uri="{FF2B5EF4-FFF2-40B4-BE49-F238E27FC236}">
                <a16:creationId xmlns:a16="http://schemas.microsoft.com/office/drawing/2014/main" id="{69FB45D3-2083-4B94-B655-2837ECAC5166}"/>
              </a:ext>
            </a:extLst>
          </p:cNvPr>
          <p:cNvSpPr txBox="1">
            <a:spLocks/>
          </p:cNvSpPr>
          <p:nvPr/>
        </p:nvSpPr>
        <p:spPr>
          <a:xfrm>
            <a:off x="342256" y="1346376"/>
            <a:ext cx="11507487" cy="827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600"/>
              </a:spcBef>
              <a:spcAft>
                <a:spcPts val="600"/>
              </a:spcAft>
              <a:buNone/>
            </a:pPr>
            <a:r>
              <a:rPr lang="en-GB" altLang="en-US" sz="2200" dirty="0"/>
              <a:t>Recognising issues relevant to CT Policing could be the difference between an atrocity occurring here in the UK or a young person being steered away from radicalisation through early intervention.</a:t>
            </a:r>
          </a:p>
          <a:p>
            <a:pPr defTabSz="898525">
              <a:tabLst>
                <a:tab pos="271463" algn="l"/>
              </a:tabLst>
            </a:pPr>
            <a:endParaRPr lang="en-GB" sz="2400" dirty="0">
              <a:solidFill>
                <a:srgbClr val="002060"/>
              </a:solidFill>
            </a:endParaRPr>
          </a:p>
        </p:txBody>
      </p:sp>
      <p:pic>
        <p:nvPicPr>
          <p:cNvPr id="13" name="Picture 12">
            <a:extLst>
              <a:ext uri="{FF2B5EF4-FFF2-40B4-BE49-F238E27FC236}">
                <a16:creationId xmlns:a16="http://schemas.microsoft.com/office/drawing/2014/main" id="{09E48700-C808-44B2-B9CB-A367C2484974}"/>
              </a:ext>
            </a:extLst>
          </p:cNvPr>
          <p:cNvPicPr>
            <a:picLocks noChangeAspect="1"/>
          </p:cNvPicPr>
          <p:nvPr/>
        </p:nvPicPr>
        <p:blipFill>
          <a:blip r:embed="rId7"/>
          <a:stretch>
            <a:fillRect/>
          </a:stretch>
        </p:blipFill>
        <p:spPr>
          <a:xfrm>
            <a:off x="342256" y="2310590"/>
            <a:ext cx="6902554" cy="3288443"/>
          </a:xfrm>
          <a:prstGeom prst="rect">
            <a:avLst/>
          </a:prstGeom>
          <a:effectLst>
            <a:outerShdw blurRad="50800" dist="38100" dir="5400000" algn="t" rotWithShape="0">
              <a:prstClr val="black">
                <a:alpha val="40000"/>
              </a:prstClr>
            </a:outerShdw>
          </a:effectLst>
        </p:spPr>
      </p:pic>
      <p:sp>
        <p:nvSpPr>
          <p:cNvPr id="14" name="Oval Callout 4">
            <a:extLst>
              <a:ext uri="{FF2B5EF4-FFF2-40B4-BE49-F238E27FC236}">
                <a16:creationId xmlns:a16="http://schemas.microsoft.com/office/drawing/2014/main" id="{68043917-2DEB-4C58-8315-6F55D5795857}"/>
              </a:ext>
            </a:extLst>
          </p:cNvPr>
          <p:cNvSpPr/>
          <p:nvPr/>
        </p:nvSpPr>
        <p:spPr>
          <a:xfrm>
            <a:off x="7495581" y="2697596"/>
            <a:ext cx="4438650" cy="1989338"/>
          </a:xfrm>
          <a:custGeom>
            <a:avLst/>
            <a:gdLst>
              <a:gd name="connsiteX0" fmla="*/ 62718 w 4438650"/>
              <a:gd name="connsiteY0" fmla="*/ 2212601 h 1989338"/>
              <a:gd name="connsiteX1" fmla="*/ 307449 w 4438650"/>
              <a:gd name="connsiteY1" fmla="*/ 1915630 h 1989338"/>
              <a:gd name="connsiteX2" fmla="*/ 533354 w 4438650"/>
              <a:gd name="connsiteY2" fmla="*/ 1641502 h 1989338"/>
              <a:gd name="connsiteX3" fmla="*/ 1746517 w 4438650"/>
              <a:gd name="connsiteY3" fmla="*/ 22834 h 1989338"/>
              <a:gd name="connsiteX4" fmla="*/ 3549723 w 4438650"/>
              <a:gd name="connsiteY4" fmla="*/ 198532 h 1989338"/>
              <a:gd name="connsiteX5" fmla="*/ 2903084 w 4438650"/>
              <a:gd name="connsiteY5" fmla="*/ 1940953 h 1989338"/>
              <a:gd name="connsiteX6" fmla="*/ 1196761 w 4438650"/>
              <a:gd name="connsiteY6" fmla="*/ 1877465 h 1989338"/>
              <a:gd name="connsiteX7" fmla="*/ 641080 w 4438650"/>
              <a:gd name="connsiteY7" fmla="*/ 2041682 h 1989338"/>
              <a:gd name="connsiteX8" fmla="*/ 62718 w 4438650"/>
              <a:gd name="connsiteY8" fmla="*/ 2212601 h 1989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38650" h="1989338" fill="none" extrusionOk="0">
                <a:moveTo>
                  <a:pt x="62718" y="2212601"/>
                </a:moveTo>
                <a:cubicBezTo>
                  <a:pt x="108126" y="2110778"/>
                  <a:pt x="258936" y="1982800"/>
                  <a:pt x="307449" y="1915630"/>
                </a:cubicBezTo>
                <a:cubicBezTo>
                  <a:pt x="355961" y="1848459"/>
                  <a:pt x="456239" y="1758018"/>
                  <a:pt x="533354" y="1641502"/>
                </a:cubicBezTo>
                <a:cubicBezTo>
                  <a:pt x="-513421" y="1139064"/>
                  <a:pt x="121198" y="201268"/>
                  <a:pt x="1746517" y="22834"/>
                </a:cubicBezTo>
                <a:cubicBezTo>
                  <a:pt x="2455809" y="-108564"/>
                  <a:pt x="3039980" y="-2461"/>
                  <a:pt x="3549723" y="198532"/>
                </a:cubicBezTo>
                <a:cubicBezTo>
                  <a:pt x="4825979" y="708982"/>
                  <a:pt x="4436058" y="1568899"/>
                  <a:pt x="2903084" y="1940953"/>
                </a:cubicBezTo>
                <a:cubicBezTo>
                  <a:pt x="2189017" y="2012340"/>
                  <a:pt x="1668501" y="1887564"/>
                  <a:pt x="1196761" y="1877465"/>
                </a:cubicBezTo>
                <a:cubicBezTo>
                  <a:pt x="1085654" y="1977393"/>
                  <a:pt x="862205" y="1936217"/>
                  <a:pt x="641080" y="2041682"/>
                </a:cubicBezTo>
                <a:cubicBezTo>
                  <a:pt x="419955" y="2147146"/>
                  <a:pt x="207003" y="2126450"/>
                  <a:pt x="62718" y="2212601"/>
                </a:cubicBezTo>
                <a:close/>
              </a:path>
              <a:path w="4438650" h="1989338" stroke="0" extrusionOk="0">
                <a:moveTo>
                  <a:pt x="62718" y="2212601"/>
                </a:moveTo>
                <a:cubicBezTo>
                  <a:pt x="156115" y="2094937"/>
                  <a:pt x="220136" y="2055741"/>
                  <a:pt x="293330" y="1932762"/>
                </a:cubicBezTo>
                <a:cubicBezTo>
                  <a:pt x="366524" y="1809783"/>
                  <a:pt x="479108" y="1748849"/>
                  <a:pt x="533354" y="1641502"/>
                </a:cubicBezTo>
                <a:cubicBezTo>
                  <a:pt x="-647709" y="1157277"/>
                  <a:pt x="73372" y="365565"/>
                  <a:pt x="1746517" y="22834"/>
                </a:cubicBezTo>
                <a:cubicBezTo>
                  <a:pt x="2361297" y="-46723"/>
                  <a:pt x="3051775" y="33907"/>
                  <a:pt x="3549723" y="198532"/>
                </a:cubicBezTo>
                <a:cubicBezTo>
                  <a:pt x="5170423" y="703417"/>
                  <a:pt x="4689220" y="1539996"/>
                  <a:pt x="2903084" y="1940953"/>
                </a:cubicBezTo>
                <a:cubicBezTo>
                  <a:pt x="2252761" y="2009841"/>
                  <a:pt x="1640491" y="2078400"/>
                  <a:pt x="1196761" y="1877465"/>
                </a:cubicBezTo>
                <a:cubicBezTo>
                  <a:pt x="953799" y="2006736"/>
                  <a:pt x="825747" y="1956435"/>
                  <a:pt x="652420" y="2038330"/>
                </a:cubicBezTo>
                <a:cubicBezTo>
                  <a:pt x="479093" y="2120225"/>
                  <a:pt x="333833" y="2117829"/>
                  <a:pt x="62718" y="2212601"/>
                </a:cubicBezTo>
                <a:close/>
              </a:path>
            </a:pathLst>
          </a:custGeom>
          <a:solidFill>
            <a:schemeClr val="accent2">
              <a:lumMod val="60000"/>
              <a:lumOff val="40000"/>
            </a:schemeClr>
          </a:solidFill>
          <a:ln w="25400">
            <a:solidFill>
              <a:schemeClr val="accent2">
                <a:lumMod val="50000"/>
              </a:schemeClr>
            </a:solidFill>
            <a:extLst>
              <a:ext uri="{C807C97D-BFC1-408E-A445-0C87EB9F89A2}">
                <ask:lineSketchStyleProps xmlns:ask="http://schemas.microsoft.com/office/drawing/2018/sketchyshapes" sd="1219033472">
                  <a:prstGeom prst="wedgeEllipseCallout">
                    <a:avLst>
                      <a:gd name="adj1" fmla="val -48587"/>
                      <a:gd name="adj2" fmla="val 61223"/>
                    </a:avLst>
                  </a:prstGeom>
                  <ask:type>
                    <ask:lineSketchScribble/>
                  </ask:type>
                </ask:lineSketchStyleProps>
              </a:ext>
            </a:extLst>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The Current ACT Campaign aims to raise the CT awareness issue with everyone</a:t>
            </a:r>
          </a:p>
        </p:txBody>
      </p:sp>
    </p:spTree>
    <p:extLst>
      <p:ext uri="{BB962C8B-B14F-4D97-AF65-F5344CB8AC3E}">
        <p14:creationId xmlns:p14="http://schemas.microsoft.com/office/powerpoint/2010/main" val="43603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CBC193AB-D467-40F7-89B8-FA8EDD788A91}"/>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Recognising CT Policing Relevance  </a:t>
            </a:r>
          </a:p>
        </p:txBody>
      </p:sp>
      <p:sp>
        <p:nvSpPr>
          <p:cNvPr id="12" name="Subtitle 2">
            <a:extLst>
              <a:ext uri="{FF2B5EF4-FFF2-40B4-BE49-F238E27FC236}">
                <a16:creationId xmlns:a16="http://schemas.microsoft.com/office/drawing/2014/main" id="{9E4F858E-B0F7-4CA0-87CB-31F51E1E14ED}"/>
              </a:ext>
            </a:extLst>
          </p:cNvPr>
          <p:cNvSpPr txBox="1">
            <a:spLocks/>
          </p:cNvSpPr>
          <p:nvPr/>
        </p:nvSpPr>
        <p:spPr>
          <a:xfrm>
            <a:off x="608670" y="1550639"/>
            <a:ext cx="10681343" cy="37567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ct val="50000"/>
              </a:spcBef>
            </a:pPr>
            <a:r>
              <a:rPr lang="en-GB" altLang="en-US" sz="2400" dirty="0"/>
              <a:t> Within Force, Specific </a:t>
            </a:r>
            <a:r>
              <a:rPr lang="en-GB" sz="2400" dirty="0"/>
              <a:t>Intel Units are collectively responsible for ensuring the  Force has access to intelligence assessments and support for specific activities, especially where there is high threat, risk and harm.</a:t>
            </a:r>
            <a:r>
              <a:rPr lang="en-GB" altLang="en-US" sz="2400" dirty="0"/>
              <a:t> </a:t>
            </a:r>
            <a:br>
              <a:rPr lang="en-GB" altLang="en-US" sz="2400" dirty="0"/>
            </a:br>
            <a:endParaRPr lang="en-GB" altLang="en-US" sz="2400" dirty="0"/>
          </a:p>
          <a:p>
            <a:pPr marL="342900" indent="-342900">
              <a:lnSpc>
                <a:spcPct val="100000"/>
              </a:lnSpc>
              <a:spcBef>
                <a:spcPts val="600"/>
              </a:spcBef>
              <a:spcAft>
                <a:spcPts val="600"/>
              </a:spcAft>
            </a:pPr>
            <a:r>
              <a:rPr lang="en-GB" altLang="en-US" sz="2400" dirty="0"/>
              <a:t>Forces have specific Intelligence Liaison Officers (ILOs) that are </a:t>
            </a:r>
            <a:r>
              <a:rPr lang="en-GB" sz="2400" dirty="0"/>
              <a:t>geographically based and there to assist with intelligence gathering.</a:t>
            </a:r>
            <a:br>
              <a:rPr lang="en-GB" sz="2400" dirty="0"/>
            </a:br>
            <a:endParaRPr lang="en-GB" sz="2400" dirty="0"/>
          </a:p>
          <a:p>
            <a:pPr marL="342900" indent="-342900">
              <a:lnSpc>
                <a:spcPct val="100000"/>
              </a:lnSpc>
              <a:spcBef>
                <a:spcPts val="600"/>
              </a:spcBef>
              <a:spcAft>
                <a:spcPts val="600"/>
              </a:spcAft>
            </a:pPr>
            <a:r>
              <a:rPr lang="en-GB" altLang="en-US" sz="2400" dirty="0"/>
              <a:t>The Intelligence Management System (IMS)</a:t>
            </a:r>
            <a:r>
              <a:rPr lang="en-GB" sz="2400" dirty="0"/>
              <a:t> is where you submit Information.  It is then assessed and graded by Intelligence staff to help identify threat and risk.  </a:t>
            </a:r>
          </a:p>
        </p:txBody>
      </p:sp>
    </p:spTree>
    <p:extLst>
      <p:ext uri="{BB962C8B-B14F-4D97-AF65-F5344CB8AC3E}">
        <p14:creationId xmlns:p14="http://schemas.microsoft.com/office/powerpoint/2010/main" val="2264846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362F1F6B-2487-4883-ABB1-04A5660BAA4A}"/>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National Security  </a:t>
            </a:r>
          </a:p>
        </p:txBody>
      </p:sp>
      <p:sp>
        <p:nvSpPr>
          <p:cNvPr id="14" name="Subtitle 2">
            <a:extLst>
              <a:ext uri="{FF2B5EF4-FFF2-40B4-BE49-F238E27FC236}">
                <a16:creationId xmlns:a16="http://schemas.microsoft.com/office/drawing/2014/main" id="{0200BA01-B61A-4E90-B58C-0F8BA10E08F1}"/>
              </a:ext>
            </a:extLst>
          </p:cNvPr>
          <p:cNvSpPr txBox="1">
            <a:spLocks/>
          </p:cNvSpPr>
          <p:nvPr/>
        </p:nvSpPr>
        <p:spPr>
          <a:xfrm>
            <a:off x="367341" y="1465812"/>
            <a:ext cx="3485360" cy="61515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898525">
              <a:spcBef>
                <a:spcPts val="600"/>
              </a:spcBef>
              <a:spcAft>
                <a:spcPts val="600"/>
              </a:spcAft>
              <a:buNone/>
              <a:tabLst>
                <a:tab pos="271463" algn="l"/>
              </a:tabLst>
            </a:pPr>
            <a:r>
              <a:rPr lang="en-GB" sz="2400" dirty="0"/>
              <a:t>Matters concerning National Security are also relevant</a:t>
            </a:r>
          </a:p>
        </p:txBody>
      </p:sp>
      <p:sp>
        <p:nvSpPr>
          <p:cNvPr id="3" name="TextBox 2">
            <a:extLst>
              <a:ext uri="{FF2B5EF4-FFF2-40B4-BE49-F238E27FC236}">
                <a16:creationId xmlns:a16="http://schemas.microsoft.com/office/drawing/2014/main" id="{CCF72ABB-8B96-4EC1-82DE-0EC2CBF99545}"/>
              </a:ext>
            </a:extLst>
          </p:cNvPr>
          <p:cNvSpPr txBox="1"/>
          <p:nvPr/>
        </p:nvSpPr>
        <p:spPr>
          <a:xfrm>
            <a:off x="430433" y="3454617"/>
            <a:ext cx="2564133" cy="2124000"/>
          </a:xfrm>
          <a:custGeom>
            <a:avLst/>
            <a:gdLst>
              <a:gd name="connsiteX0" fmla="*/ 0 w 2564133"/>
              <a:gd name="connsiteY0" fmla="*/ 0 h 2124000"/>
              <a:gd name="connsiteX1" fmla="*/ 461544 w 2564133"/>
              <a:gd name="connsiteY1" fmla="*/ 0 h 2124000"/>
              <a:gd name="connsiteX2" fmla="*/ 1000012 w 2564133"/>
              <a:gd name="connsiteY2" fmla="*/ 0 h 2124000"/>
              <a:gd name="connsiteX3" fmla="*/ 1487197 w 2564133"/>
              <a:gd name="connsiteY3" fmla="*/ 0 h 2124000"/>
              <a:gd name="connsiteX4" fmla="*/ 1948741 w 2564133"/>
              <a:gd name="connsiteY4" fmla="*/ 0 h 2124000"/>
              <a:gd name="connsiteX5" fmla="*/ 2564133 w 2564133"/>
              <a:gd name="connsiteY5" fmla="*/ 0 h 2124000"/>
              <a:gd name="connsiteX6" fmla="*/ 2564133 w 2564133"/>
              <a:gd name="connsiteY6" fmla="*/ 531000 h 2124000"/>
              <a:gd name="connsiteX7" fmla="*/ 2564133 w 2564133"/>
              <a:gd name="connsiteY7" fmla="*/ 1062000 h 2124000"/>
              <a:gd name="connsiteX8" fmla="*/ 2564133 w 2564133"/>
              <a:gd name="connsiteY8" fmla="*/ 1550520 h 2124000"/>
              <a:gd name="connsiteX9" fmla="*/ 2564133 w 2564133"/>
              <a:gd name="connsiteY9" fmla="*/ 2124000 h 2124000"/>
              <a:gd name="connsiteX10" fmla="*/ 2102589 w 2564133"/>
              <a:gd name="connsiteY10" fmla="*/ 2124000 h 2124000"/>
              <a:gd name="connsiteX11" fmla="*/ 1666686 w 2564133"/>
              <a:gd name="connsiteY11" fmla="*/ 2124000 h 2124000"/>
              <a:gd name="connsiteX12" fmla="*/ 1128219 w 2564133"/>
              <a:gd name="connsiteY12" fmla="*/ 2124000 h 2124000"/>
              <a:gd name="connsiteX13" fmla="*/ 666675 w 2564133"/>
              <a:gd name="connsiteY13" fmla="*/ 2124000 h 2124000"/>
              <a:gd name="connsiteX14" fmla="*/ 0 w 2564133"/>
              <a:gd name="connsiteY14" fmla="*/ 2124000 h 2124000"/>
              <a:gd name="connsiteX15" fmla="*/ 0 w 2564133"/>
              <a:gd name="connsiteY15" fmla="*/ 1550520 h 2124000"/>
              <a:gd name="connsiteX16" fmla="*/ 0 w 2564133"/>
              <a:gd name="connsiteY16" fmla="*/ 1062000 h 2124000"/>
              <a:gd name="connsiteX17" fmla="*/ 0 w 2564133"/>
              <a:gd name="connsiteY17" fmla="*/ 509760 h 2124000"/>
              <a:gd name="connsiteX18" fmla="*/ 0 w 2564133"/>
              <a:gd name="connsiteY18" fmla="*/ 0 h 212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64133" h="2124000" fill="none" extrusionOk="0">
                <a:moveTo>
                  <a:pt x="0" y="0"/>
                </a:moveTo>
                <a:cubicBezTo>
                  <a:pt x="127441" y="-23238"/>
                  <a:pt x="342473" y="33664"/>
                  <a:pt x="461544" y="0"/>
                </a:cubicBezTo>
                <a:cubicBezTo>
                  <a:pt x="580615" y="-33664"/>
                  <a:pt x="799706" y="46694"/>
                  <a:pt x="1000012" y="0"/>
                </a:cubicBezTo>
                <a:cubicBezTo>
                  <a:pt x="1200318" y="-46694"/>
                  <a:pt x="1322038" y="18569"/>
                  <a:pt x="1487197" y="0"/>
                </a:cubicBezTo>
                <a:cubicBezTo>
                  <a:pt x="1652357" y="-18569"/>
                  <a:pt x="1763375" y="24974"/>
                  <a:pt x="1948741" y="0"/>
                </a:cubicBezTo>
                <a:cubicBezTo>
                  <a:pt x="2134107" y="-24974"/>
                  <a:pt x="2428155" y="18371"/>
                  <a:pt x="2564133" y="0"/>
                </a:cubicBezTo>
                <a:cubicBezTo>
                  <a:pt x="2583129" y="238469"/>
                  <a:pt x="2518803" y="337067"/>
                  <a:pt x="2564133" y="531000"/>
                </a:cubicBezTo>
                <a:cubicBezTo>
                  <a:pt x="2609463" y="724933"/>
                  <a:pt x="2514725" y="898807"/>
                  <a:pt x="2564133" y="1062000"/>
                </a:cubicBezTo>
                <a:cubicBezTo>
                  <a:pt x="2613541" y="1225193"/>
                  <a:pt x="2555010" y="1430565"/>
                  <a:pt x="2564133" y="1550520"/>
                </a:cubicBezTo>
                <a:cubicBezTo>
                  <a:pt x="2573256" y="1670475"/>
                  <a:pt x="2528630" y="1881954"/>
                  <a:pt x="2564133" y="2124000"/>
                </a:cubicBezTo>
                <a:cubicBezTo>
                  <a:pt x="2412580" y="2176083"/>
                  <a:pt x="2234535" y="2115485"/>
                  <a:pt x="2102589" y="2124000"/>
                </a:cubicBezTo>
                <a:cubicBezTo>
                  <a:pt x="1970643" y="2132515"/>
                  <a:pt x="1812235" y="2072827"/>
                  <a:pt x="1666686" y="2124000"/>
                </a:cubicBezTo>
                <a:cubicBezTo>
                  <a:pt x="1521137" y="2175173"/>
                  <a:pt x="1365389" y="2064196"/>
                  <a:pt x="1128219" y="2124000"/>
                </a:cubicBezTo>
                <a:cubicBezTo>
                  <a:pt x="891049" y="2183804"/>
                  <a:pt x="859284" y="2106792"/>
                  <a:pt x="666675" y="2124000"/>
                </a:cubicBezTo>
                <a:cubicBezTo>
                  <a:pt x="474066" y="2141208"/>
                  <a:pt x="186647" y="2113584"/>
                  <a:pt x="0" y="2124000"/>
                </a:cubicBezTo>
                <a:cubicBezTo>
                  <a:pt x="-56613" y="1882785"/>
                  <a:pt x="50607" y="1672614"/>
                  <a:pt x="0" y="1550520"/>
                </a:cubicBezTo>
                <a:cubicBezTo>
                  <a:pt x="-50607" y="1428426"/>
                  <a:pt x="9705" y="1287732"/>
                  <a:pt x="0" y="1062000"/>
                </a:cubicBezTo>
                <a:cubicBezTo>
                  <a:pt x="-9705" y="836268"/>
                  <a:pt x="16820" y="733638"/>
                  <a:pt x="0" y="509760"/>
                </a:cubicBezTo>
                <a:cubicBezTo>
                  <a:pt x="-16820" y="285882"/>
                  <a:pt x="59784" y="191991"/>
                  <a:pt x="0" y="0"/>
                </a:cubicBezTo>
                <a:close/>
              </a:path>
              <a:path w="2564133" h="2124000" stroke="0" extrusionOk="0">
                <a:moveTo>
                  <a:pt x="0" y="0"/>
                </a:moveTo>
                <a:cubicBezTo>
                  <a:pt x="108042" y="-49086"/>
                  <a:pt x="344837" y="3330"/>
                  <a:pt x="487185" y="0"/>
                </a:cubicBezTo>
                <a:cubicBezTo>
                  <a:pt x="629534" y="-3330"/>
                  <a:pt x="795655" y="21801"/>
                  <a:pt x="923088" y="0"/>
                </a:cubicBezTo>
                <a:cubicBezTo>
                  <a:pt x="1050521" y="-21801"/>
                  <a:pt x="1370960" y="17073"/>
                  <a:pt x="1487197" y="0"/>
                </a:cubicBezTo>
                <a:cubicBezTo>
                  <a:pt x="1603434" y="-17073"/>
                  <a:pt x="1864648" y="49693"/>
                  <a:pt x="1974382" y="0"/>
                </a:cubicBezTo>
                <a:cubicBezTo>
                  <a:pt x="2084117" y="-49693"/>
                  <a:pt x="2428174" y="17539"/>
                  <a:pt x="2564133" y="0"/>
                </a:cubicBezTo>
                <a:cubicBezTo>
                  <a:pt x="2578464" y="120804"/>
                  <a:pt x="2526609" y="349933"/>
                  <a:pt x="2564133" y="573480"/>
                </a:cubicBezTo>
                <a:cubicBezTo>
                  <a:pt x="2601657" y="797027"/>
                  <a:pt x="2517884" y="902517"/>
                  <a:pt x="2564133" y="1104480"/>
                </a:cubicBezTo>
                <a:cubicBezTo>
                  <a:pt x="2610382" y="1306443"/>
                  <a:pt x="2517988" y="1399426"/>
                  <a:pt x="2564133" y="1635480"/>
                </a:cubicBezTo>
                <a:cubicBezTo>
                  <a:pt x="2610278" y="1871534"/>
                  <a:pt x="2531035" y="1981953"/>
                  <a:pt x="2564133" y="2124000"/>
                </a:cubicBezTo>
                <a:cubicBezTo>
                  <a:pt x="2417295" y="2137786"/>
                  <a:pt x="2286991" y="2075517"/>
                  <a:pt x="2102589" y="2124000"/>
                </a:cubicBezTo>
                <a:cubicBezTo>
                  <a:pt x="1918187" y="2172483"/>
                  <a:pt x="1714475" y="2121750"/>
                  <a:pt x="1589762" y="2124000"/>
                </a:cubicBezTo>
                <a:cubicBezTo>
                  <a:pt x="1465049" y="2126250"/>
                  <a:pt x="1220114" y="2098150"/>
                  <a:pt x="1102577" y="2124000"/>
                </a:cubicBezTo>
                <a:cubicBezTo>
                  <a:pt x="985041" y="2149850"/>
                  <a:pt x="720862" y="2083983"/>
                  <a:pt x="538468" y="2124000"/>
                </a:cubicBezTo>
                <a:cubicBezTo>
                  <a:pt x="356074" y="2164017"/>
                  <a:pt x="156291" y="2076067"/>
                  <a:pt x="0" y="2124000"/>
                </a:cubicBezTo>
                <a:cubicBezTo>
                  <a:pt x="-39819" y="1989523"/>
                  <a:pt x="5858" y="1815569"/>
                  <a:pt x="0" y="1635480"/>
                </a:cubicBezTo>
                <a:cubicBezTo>
                  <a:pt x="-5858" y="1455391"/>
                  <a:pt x="30220" y="1358666"/>
                  <a:pt x="0" y="1104480"/>
                </a:cubicBezTo>
                <a:cubicBezTo>
                  <a:pt x="-30220" y="850294"/>
                  <a:pt x="14469" y="800765"/>
                  <a:pt x="0" y="594720"/>
                </a:cubicBezTo>
                <a:cubicBezTo>
                  <a:pt x="-14469" y="388675"/>
                  <a:pt x="41760" y="263770"/>
                  <a:pt x="0" y="0"/>
                </a:cubicBezTo>
                <a:close/>
              </a:path>
            </a:pathLst>
          </a:custGeom>
          <a:solidFill>
            <a:schemeClr val="bg1">
              <a:lumMod val="75000"/>
            </a:schemeClr>
          </a:solidFill>
          <a:ln w="25400">
            <a:solidFill>
              <a:schemeClr val="bg1">
                <a:lumMod val="6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nchor="ctr" anchorCtr="0">
            <a:spAutoFit/>
          </a:bodyPr>
          <a:lstStyle/>
          <a:p>
            <a:pPr algn="ctr"/>
            <a:r>
              <a:rPr lang="en-GB" sz="2000" dirty="0"/>
              <a:t>Safeguarding national security is a legitimate aim also being pursued by CTP to protect certain key thematic areas </a:t>
            </a:r>
          </a:p>
        </p:txBody>
      </p:sp>
      <p:sp>
        <p:nvSpPr>
          <p:cNvPr id="15" name="TextBox 14">
            <a:extLst>
              <a:ext uri="{FF2B5EF4-FFF2-40B4-BE49-F238E27FC236}">
                <a16:creationId xmlns:a16="http://schemas.microsoft.com/office/drawing/2014/main" id="{EE3E6750-9341-4128-AFC6-6AAFB59AB0EF}"/>
              </a:ext>
            </a:extLst>
          </p:cNvPr>
          <p:cNvSpPr txBox="1"/>
          <p:nvPr/>
        </p:nvSpPr>
        <p:spPr>
          <a:xfrm>
            <a:off x="8362475" y="1465812"/>
            <a:ext cx="3208872" cy="4093428"/>
          </a:xfrm>
          <a:custGeom>
            <a:avLst/>
            <a:gdLst>
              <a:gd name="connsiteX0" fmla="*/ 0 w 3208872"/>
              <a:gd name="connsiteY0" fmla="*/ 0 h 4093428"/>
              <a:gd name="connsiteX1" fmla="*/ 566901 w 3208872"/>
              <a:gd name="connsiteY1" fmla="*/ 0 h 4093428"/>
              <a:gd name="connsiteX2" fmla="*/ 1005447 w 3208872"/>
              <a:gd name="connsiteY2" fmla="*/ 0 h 4093428"/>
              <a:gd name="connsiteX3" fmla="*/ 1508170 w 3208872"/>
              <a:gd name="connsiteY3" fmla="*/ 0 h 4093428"/>
              <a:gd name="connsiteX4" fmla="*/ 2107159 w 3208872"/>
              <a:gd name="connsiteY4" fmla="*/ 0 h 4093428"/>
              <a:gd name="connsiteX5" fmla="*/ 2641971 w 3208872"/>
              <a:gd name="connsiteY5" fmla="*/ 0 h 4093428"/>
              <a:gd name="connsiteX6" fmla="*/ 3208872 w 3208872"/>
              <a:gd name="connsiteY6" fmla="*/ 0 h 4093428"/>
              <a:gd name="connsiteX7" fmla="*/ 3208872 w 3208872"/>
              <a:gd name="connsiteY7" fmla="*/ 543841 h 4093428"/>
              <a:gd name="connsiteX8" fmla="*/ 3208872 w 3208872"/>
              <a:gd name="connsiteY8" fmla="*/ 1046748 h 4093428"/>
              <a:gd name="connsiteX9" fmla="*/ 3208872 w 3208872"/>
              <a:gd name="connsiteY9" fmla="*/ 1672458 h 4093428"/>
              <a:gd name="connsiteX10" fmla="*/ 3208872 w 3208872"/>
              <a:gd name="connsiteY10" fmla="*/ 2175365 h 4093428"/>
              <a:gd name="connsiteX11" fmla="*/ 3208872 w 3208872"/>
              <a:gd name="connsiteY11" fmla="*/ 2637337 h 4093428"/>
              <a:gd name="connsiteX12" fmla="*/ 3208872 w 3208872"/>
              <a:gd name="connsiteY12" fmla="*/ 3140244 h 4093428"/>
              <a:gd name="connsiteX13" fmla="*/ 3208872 w 3208872"/>
              <a:gd name="connsiteY13" fmla="*/ 4093428 h 4093428"/>
              <a:gd name="connsiteX14" fmla="*/ 2674060 w 3208872"/>
              <a:gd name="connsiteY14" fmla="*/ 4093428 h 4093428"/>
              <a:gd name="connsiteX15" fmla="*/ 2139248 w 3208872"/>
              <a:gd name="connsiteY15" fmla="*/ 4093428 h 4093428"/>
              <a:gd name="connsiteX16" fmla="*/ 1668613 w 3208872"/>
              <a:gd name="connsiteY16" fmla="*/ 4093428 h 4093428"/>
              <a:gd name="connsiteX17" fmla="*/ 1133801 w 3208872"/>
              <a:gd name="connsiteY17" fmla="*/ 4093428 h 4093428"/>
              <a:gd name="connsiteX18" fmla="*/ 598989 w 3208872"/>
              <a:gd name="connsiteY18" fmla="*/ 4093428 h 4093428"/>
              <a:gd name="connsiteX19" fmla="*/ 0 w 3208872"/>
              <a:gd name="connsiteY19" fmla="*/ 4093428 h 4093428"/>
              <a:gd name="connsiteX20" fmla="*/ 0 w 3208872"/>
              <a:gd name="connsiteY20" fmla="*/ 3508653 h 4093428"/>
              <a:gd name="connsiteX21" fmla="*/ 0 w 3208872"/>
              <a:gd name="connsiteY21" fmla="*/ 2964811 h 4093428"/>
              <a:gd name="connsiteX22" fmla="*/ 0 w 3208872"/>
              <a:gd name="connsiteY22" fmla="*/ 2380036 h 4093428"/>
              <a:gd name="connsiteX23" fmla="*/ 0 w 3208872"/>
              <a:gd name="connsiteY23" fmla="*/ 1754326 h 4093428"/>
              <a:gd name="connsiteX24" fmla="*/ 0 w 3208872"/>
              <a:gd name="connsiteY24" fmla="*/ 1128617 h 4093428"/>
              <a:gd name="connsiteX25" fmla="*/ 0 w 3208872"/>
              <a:gd name="connsiteY25" fmla="*/ 502907 h 4093428"/>
              <a:gd name="connsiteX26" fmla="*/ 0 w 3208872"/>
              <a:gd name="connsiteY26" fmla="*/ 0 h 40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208872" h="4093428" fill="none" extrusionOk="0">
                <a:moveTo>
                  <a:pt x="0" y="0"/>
                </a:moveTo>
                <a:cubicBezTo>
                  <a:pt x="268575" y="-15557"/>
                  <a:pt x="444835" y="2588"/>
                  <a:pt x="566901" y="0"/>
                </a:cubicBezTo>
                <a:cubicBezTo>
                  <a:pt x="688967" y="-2588"/>
                  <a:pt x="839372" y="205"/>
                  <a:pt x="1005447" y="0"/>
                </a:cubicBezTo>
                <a:cubicBezTo>
                  <a:pt x="1171522" y="-205"/>
                  <a:pt x="1271592" y="51838"/>
                  <a:pt x="1508170" y="0"/>
                </a:cubicBezTo>
                <a:cubicBezTo>
                  <a:pt x="1744748" y="-51838"/>
                  <a:pt x="1925115" y="31289"/>
                  <a:pt x="2107159" y="0"/>
                </a:cubicBezTo>
                <a:cubicBezTo>
                  <a:pt x="2289203" y="-31289"/>
                  <a:pt x="2477610" y="50574"/>
                  <a:pt x="2641971" y="0"/>
                </a:cubicBezTo>
                <a:cubicBezTo>
                  <a:pt x="2806332" y="-50574"/>
                  <a:pt x="3032909" y="29824"/>
                  <a:pt x="3208872" y="0"/>
                </a:cubicBezTo>
                <a:cubicBezTo>
                  <a:pt x="3247415" y="258805"/>
                  <a:pt x="3153764" y="273175"/>
                  <a:pt x="3208872" y="543841"/>
                </a:cubicBezTo>
                <a:cubicBezTo>
                  <a:pt x="3263980" y="814507"/>
                  <a:pt x="3206344" y="832840"/>
                  <a:pt x="3208872" y="1046748"/>
                </a:cubicBezTo>
                <a:cubicBezTo>
                  <a:pt x="3211400" y="1260656"/>
                  <a:pt x="3185157" y="1490678"/>
                  <a:pt x="3208872" y="1672458"/>
                </a:cubicBezTo>
                <a:cubicBezTo>
                  <a:pt x="3232587" y="1854238"/>
                  <a:pt x="3188742" y="1956678"/>
                  <a:pt x="3208872" y="2175365"/>
                </a:cubicBezTo>
                <a:cubicBezTo>
                  <a:pt x="3229002" y="2394052"/>
                  <a:pt x="3195969" y="2502155"/>
                  <a:pt x="3208872" y="2637337"/>
                </a:cubicBezTo>
                <a:cubicBezTo>
                  <a:pt x="3221775" y="2772519"/>
                  <a:pt x="3172423" y="2954388"/>
                  <a:pt x="3208872" y="3140244"/>
                </a:cubicBezTo>
                <a:cubicBezTo>
                  <a:pt x="3245321" y="3326100"/>
                  <a:pt x="3159192" y="3883628"/>
                  <a:pt x="3208872" y="4093428"/>
                </a:cubicBezTo>
                <a:cubicBezTo>
                  <a:pt x="3049935" y="4132819"/>
                  <a:pt x="2916508" y="4044801"/>
                  <a:pt x="2674060" y="4093428"/>
                </a:cubicBezTo>
                <a:cubicBezTo>
                  <a:pt x="2431612" y="4142055"/>
                  <a:pt x="2369193" y="4089641"/>
                  <a:pt x="2139248" y="4093428"/>
                </a:cubicBezTo>
                <a:cubicBezTo>
                  <a:pt x="1909303" y="4097215"/>
                  <a:pt x="1770749" y="4077309"/>
                  <a:pt x="1668613" y="4093428"/>
                </a:cubicBezTo>
                <a:cubicBezTo>
                  <a:pt x="1566478" y="4109547"/>
                  <a:pt x="1292594" y="4033327"/>
                  <a:pt x="1133801" y="4093428"/>
                </a:cubicBezTo>
                <a:cubicBezTo>
                  <a:pt x="975008" y="4153529"/>
                  <a:pt x="821366" y="4034159"/>
                  <a:pt x="598989" y="4093428"/>
                </a:cubicBezTo>
                <a:cubicBezTo>
                  <a:pt x="376612" y="4152697"/>
                  <a:pt x="293207" y="4051521"/>
                  <a:pt x="0" y="4093428"/>
                </a:cubicBezTo>
                <a:cubicBezTo>
                  <a:pt x="-67840" y="3960948"/>
                  <a:pt x="56749" y="3732506"/>
                  <a:pt x="0" y="3508653"/>
                </a:cubicBezTo>
                <a:cubicBezTo>
                  <a:pt x="-56749" y="3284801"/>
                  <a:pt x="62907" y="3125355"/>
                  <a:pt x="0" y="2964811"/>
                </a:cubicBezTo>
                <a:cubicBezTo>
                  <a:pt x="-62907" y="2804267"/>
                  <a:pt x="37206" y="2593463"/>
                  <a:pt x="0" y="2380036"/>
                </a:cubicBezTo>
                <a:cubicBezTo>
                  <a:pt x="-37206" y="2166610"/>
                  <a:pt x="33491" y="2028142"/>
                  <a:pt x="0" y="1754326"/>
                </a:cubicBezTo>
                <a:cubicBezTo>
                  <a:pt x="-33491" y="1480510"/>
                  <a:pt x="31824" y="1378607"/>
                  <a:pt x="0" y="1128617"/>
                </a:cubicBezTo>
                <a:cubicBezTo>
                  <a:pt x="-31824" y="878627"/>
                  <a:pt x="35512" y="638582"/>
                  <a:pt x="0" y="502907"/>
                </a:cubicBezTo>
                <a:cubicBezTo>
                  <a:pt x="-35512" y="367232"/>
                  <a:pt x="9901" y="165818"/>
                  <a:pt x="0" y="0"/>
                </a:cubicBezTo>
                <a:close/>
              </a:path>
              <a:path w="3208872" h="4093428" stroke="0" extrusionOk="0">
                <a:moveTo>
                  <a:pt x="0" y="0"/>
                </a:moveTo>
                <a:cubicBezTo>
                  <a:pt x="132703" y="-41334"/>
                  <a:pt x="321307" y="8428"/>
                  <a:pt x="502723" y="0"/>
                </a:cubicBezTo>
                <a:cubicBezTo>
                  <a:pt x="684139" y="-8428"/>
                  <a:pt x="745520" y="31209"/>
                  <a:pt x="941269" y="0"/>
                </a:cubicBezTo>
                <a:cubicBezTo>
                  <a:pt x="1137018" y="-31209"/>
                  <a:pt x="1288600" y="52818"/>
                  <a:pt x="1540259" y="0"/>
                </a:cubicBezTo>
                <a:cubicBezTo>
                  <a:pt x="1791918" y="-52818"/>
                  <a:pt x="1839031" y="11976"/>
                  <a:pt x="2042982" y="0"/>
                </a:cubicBezTo>
                <a:cubicBezTo>
                  <a:pt x="2246933" y="-11976"/>
                  <a:pt x="2333045" y="2099"/>
                  <a:pt x="2545705" y="0"/>
                </a:cubicBezTo>
                <a:cubicBezTo>
                  <a:pt x="2758365" y="-2099"/>
                  <a:pt x="2972121" y="44260"/>
                  <a:pt x="3208872" y="0"/>
                </a:cubicBezTo>
                <a:cubicBezTo>
                  <a:pt x="3222030" y="196580"/>
                  <a:pt x="3176922" y="280581"/>
                  <a:pt x="3208872" y="502907"/>
                </a:cubicBezTo>
                <a:cubicBezTo>
                  <a:pt x="3240822" y="725233"/>
                  <a:pt x="3196558" y="852662"/>
                  <a:pt x="3208872" y="1087682"/>
                </a:cubicBezTo>
                <a:cubicBezTo>
                  <a:pt x="3221186" y="1322702"/>
                  <a:pt x="3189990" y="1450873"/>
                  <a:pt x="3208872" y="1590589"/>
                </a:cubicBezTo>
                <a:cubicBezTo>
                  <a:pt x="3227754" y="1730305"/>
                  <a:pt x="3167002" y="1876488"/>
                  <a:pt x="3208872" y="2093496"/>
                </a:cubicBezTo>
                <a:cubicBezTo>
                  <a:pt x="3250742" y="2310504"/>
                  <a:pt x="3194145" y="2466877"/>
                  <a:pt x="3208872" y="2678271"/>
                </a:cubicBezTo>
                <a:cubicBezTo>
                  <a:pt x="3223599" y="2889665"/>
                  <a:pt x="3182880" y="3146936"/>
                  <a:pt x="3208872" y="3303981"/>
                </a:cubicBezTo>
                <a:cubicBezTo>
                  <a:pt x="3234864" y="3461026"/>
                  <a:pt x="3151181" y="3771546"/>
                  <a:pt x="3208872" y="4093428"/>
                </a:cubicBezTo>
                <a:cubicBezTo>
                  <a:pt x="3070438" y="4137255"/>
                  <a:pt x="2917562" y="4088300"/>
                  <a:pt x="2674060" y="4093428"/>
                </a:cubicBezTo>
                <a:cubicBezTo>
                  <a:pt x="2430558" y="4098556"/>
                  <a:pt x="2341550" y="4064877"/>
                  <a:pt x="2203425" y="4093428"/>
                </a:cubicBezTo>
                <a:cubicBezTo>
                  <a:pt x="2065300" y="4121979"/>
                  <a:pt x="1922562" y="4031636"/>
                  <a:pt x="1668613" y="4093428"/>
                </a:cubicBezTo>
                <a:cubicBezTo>
                  <a:pt x="1414664" y="4155220"/>
                  <a:pt x="1340864" y="4031582"/>
                  <a:pt x="1069624" y="4093428"/>
                </a:cubicBezTo>
                <a:cubicBezTo>
                  <a:pt x="798384" y="4155274"/>
                  <a:pt x="798983" y="4036112"/>
                  <a:pt x="534812" y="4093428"/>
                </a:cubicBezTo>
                <a:cubicBezTo>
                  <a:pt x="270641" y="4150744"/>
                  <a:pt x="139636" y="4029889"/>
                  <a:pt x="0" y="4093428"/>
                </a:cubicBezTo>
                <a:cubicBezTo>
                  <a:pt x="-43579" y="3872919"/>
                  <a:pt x="37670" y="3713100"/>
                  <a:pt x="0" y="3590521"/>
                </a:cubicBezTo>
                <a:cubicBezTo>
                  <a:pt x="-37670" y="3467942"/>
                  <a:pt x="52212" y="3158796"/>
                  <a:pt x="0" y="3046680"/>
                </a:cubicBezTo>
                <a:cubicBezTo>
                  <a:pt x="-52212" y="2934564"/>
                  <a:pt x="22855" y="2613836"/>
                  <a:pt x="0" y="2380036"/>
                </a:cubicBezTo>
                <a:cubicBezTo>
                  <a:pt x="-22855" y="2146236"/>
                  <a:pt x="6280" y="2055869"/>
                  <a:pt x="0" y="1795261"/>
                </a:cubicBezTo>
                <a:cubicBezTo>
                  <a:pt x="-6280" y="1534653"/>
                  <a:pt x="43091" y="1494106"/>
                  <a:pt x="0" y="1251419"/>
                </a:cubicBezTo>
                <a:cubicBezTo>
                  <a:pt x="-43091" y="1008732"/>
                  <a:pt x="6838" y="961268"/>
                  <a:pt x="0" y="789447"/>
                </a:cubicBezTo>
                <a:cubicBezTo>
                  <a:pt x="-6838" y="617626"/>
                  <a:pt x="75160" y="381576"/>
                  <a:pt x="0" y="0"/>
                </a:cubicBezTo>
                <a:close/>
              </a:path>
            </a:pathLst>
          </a:custGeom>
          <a:solidFill>
            <a:schemeClr val="bg1">
              <a:lumMod val="85000"/>
            </a:schemeClr>
          </a:solidFill>
          <a:ln w="25400">
            <a:solidFill>
              <a:schemeClr val="bg1">
                <a:lumMod val="6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nchor="ctr" anchorCtr="0">
            <a:spAutoFit/>
          </a:bodyPr>
          <a:lstStyle/>
          <a:p>
            <a:pPr marL="285750" indent="-285750">
              <a:buFont typeface="Arial" panose="020B0604020202020204" pitchFamily="34" charset="0"/>
              <a:buChar char="•"/>
            </a:pPr>
            <a:r>
              <a:rPr lang="en-GB" sz="2000" dirty="0">
                <a:ea typeface="Calibri" panose="020F0502020204030204" pitchFamily="34" charset="0"/>
              </a:rPr>
              <a:t>The UK system of Government </a:t>
            </a:r>
          </a:p>
          <a:p>
            <a:pPr marL="285750" indent="-285750">
              <a:buFont typeface="Arial" panose="020B0604020202020204" pitchFamily="34" charset="0"/>
              <a:buChar char="•"/>
            </a:pPr>
            <a:endParaRPr lang="en-GB" sz="2000" dirty="0">
              <a:ea typeface="Calibri" panose="020F0502020204030204" pitchFamily="34" charset="0"/>
            </a:endParaRPr>
          </a:p>
          <a:p>
            <a:pPr marL="285750" indent="-285750">
              <a:buFont typeface="Arial" panose="020B0604020202020204" pitchFamily="34" charset="0"/>
              <a:buChar char="•"/>
            </a:pPr>
            <a:r>
              <a:rPr lang="en-GB" sz="2000" dirty="0">
                <a:ea typeface="Calibri" panose="020F0502020204030204" pitchFamily="34" charset="0"/>
              </a:rPr>
              <a:t>People, their rights and freedoms</a:t>
            </a:r>
          </a:p>
          <a:p>
            <a:pPr marL="285750" indent="-285750">
              <a:buFont typeface="Arial" panose="020B0604020202020204" pitchFamily="34" charset="0"/>
              <a:buChar char="•"/>
            </a:pPr>
            <a:endParaRPr lang="en-GB" sz="2000" dirty="0">
              <a:ea typeface="Calibri" panose="020F0502020204030204" pitchFamily="34" charset="0"/>
            </a:endParaRPr>
          </a:p>
          <a:p>
            <a:pPr marL="285750" indent="-285750">
              <a:buFont typeface="Arial" panose="020B0604020202020204" pitchFamily="34" charset="0"/>
              <a:buChar char="•"/>
            </a:pPr>
            <a:r>
              <a:rPr lang="en-GB" sz="2000" dirty="0">
                <a:ea typeface="Calibri" panose="020F0502020204030204" pitchFamily="34" charset="0"/>
              </a:rPr>
              <a:t>Economic wellbeing </a:t>
            </a:r>
          </a:p>
          <a:p>
            <a:pPr marL="285750" indent="-285750">
              <a:buFont typeface="Arial" panose="020B0604020202020204" pitchFamily="34" charset="0"/>
              <a:buChar char="•"/>
            </a:pPr>
            <a:endParaRPr lang="en-GB" sz="2000" dirty="0">
              <a:ea typeface="Calibri" panose="020F0502020204030204" pitchFamily="34" charset="0"/>
            </a:endParaRPr>
          </a:p>
          <a:p>
            <a:pPr marL="285750" indent="-285750">
              <a:buFont typeface="Arial" panose="020B0604020202020204" pitchFamily="34" charset="0"/>
              <a:buChar char="•"/>
            </a:pPr>
            <a:r>
              <a:rPr lang="en-GB" sz="2000" dirty="0">
                <a:ea typeface="Calibri" panose="020F0502020204030204" pitchFamily="34" charset="0"/>
              </a:rPr>
              <a:t>Infrastructure and assets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International co-operation, defence and security capabilities </a:t>
            </a:r>
          </a:p>
        </p:txBody>
      </p:sp>
      <p:graphicFrame>
        <p:nvGraphicFramePr>
          <p:cNvPr id="16" name="Diagram 15">
            <a:extLst>
              <a:ext uri="{FF2B5EF4-FFF2-40B4-BE49-F238E27FC236}">
                <a16:creationId xmlns:a16="http://schemas.microsoft.com/office/drawing/2014/main" id="{B5F49E02-65E6-4A41-983E-C5D2905738A0}"/>
              </a:ext>
            </a:extLst>
          </p:cNvPr>
          <p:cNvGraphicFramePr/>
          <p:nvPr>
            <p:extLst>
              <p:ext uri="{D42A27DB-BD31-4B8C-83A1-F6EECF244321}">
                <p14:modId xmlns:p14="http://schemas.microsoft.com/office/powerpoint/2010/main" val="3441552955"/>
              </p:ext>
            </p:extLst>
          </p:nvPr>
        </p:nvGraphicFramePr>
        <p:xfrm>
          <a:off x="1272628" y="1040761"/>
          <a:ext cx="8636005" cy="490761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1216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3" grpId="0" animBg="1"/>
      <p:bldP spid="15" grpId="0" animBg="1"/>
      <p:bldGraphic spid="16" grpId="0">
        <p:bldAsOne/>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C9489B64-599F-4677-AF8D-BDD92AAA7887}"/>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CTP Intel Flow  </a:t>
            </a:r>
          </a:p>
        </p:txBody>
      </p:sp>
      <p:sp>
        <p:nvSpPr>
          <p:cNvPr id="12" name="Subtitle 2">
            <a:extLst>
              <a:ext uri="{FF2B5EF4-FFF2-40B4-BE49-F238E27FC236}">
                <a16:creationId xmlns:a16="http://schemas.microsoft.com/office/drawing/2014/main" id="{5FFCFB6E-091F-4A85-87F8-41716998B267}"/>
              </a:ext>
            </a:extLst>
          </p:cNvPr>
          <p:cNvSpPr txBox="1">
            <a:spLocks/>
          </p:cNvSpPr>
          <p:nvPr/>
        </p:nvSpPr>
        <p:spPr>
          <a:xfrm>
            <a:off x="342256" y="1334761"/>
            <a:ext cx="11507487" cy="9476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ct val="50000"/>
              </a:spcBef>
              <a:buNone/>
            </a:pPr>
            <a:r>
              <a:rPr lang="en-GB" altLang="en-US" sz="2400" dirty="0"/>
              <a:t>A report that may come into the Fixed Intelligence Management Unit (FIMU) could have originated from </a:t>
            </a:r>
            <a:r>
              <a:rPr lang="en-GB" altLang="en-US" sz="2400" b="1" u="sng" dirty="0"/>
              <a:t>YOU!</a:t>
            </a:r>
            <a:r>
              <a:rPr lang="en-GB" altLang="en-US" sz="2400" dirty="0"/>
              <a:t> </a:t>
            </a:r>
            <a:endParaRPr lang="en-GB" sz="2400" b="1" dirty="0"/>
          </a:p>
        </p:txBody>
      </p:sp>
      <p:sp>
        <p:nvSpPr>
          <p:cNvPr id="13" name="Arrow: Circular 12">
            <a:extLst>
              <a:ext uri="{FF2B5EF4-FFF2-40B4-BE49-F238E27FC236}">
                <a16:creationId xmlns:a16="http://schemas.microsoft.com/office/drawing/2014/main" id="{087E64B2-98FF-4743-BF34-6639E4FD9E48}"/>
              </a:ext>
            </a:extLst>
          </p:cNvPr>
          <p:cNvSpPr/>
          <p:nvPr/>
        </p:nvSpPr>
        <p:spPr>
          <a:xfrm>
            <a:off x="2496567" y="2593609"/>
            <a:ext cx="7673545" cy="3103423"/>
          </a:xfrm>
          <a:prstGeom prst="circularArrow">
            <a:avLst>
              <a:gd name="adj1" fmla="val 4668"/>
              <a:gd name="adj2" fmla="val 272909"/>
              <a:gd name="adj3" fmla="val 12859685"/>
              <a:gd name="adj4" fmla="val 18011584"/>
              <a:gd name="adj5" fmla="val 4847"/>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4" name="TextBox 13">
            <a:extLst>
              <a:ext uri="{FF2B5EF4-FFF2-40B4-BE49-F238E27FC236}">
                <a16:creationId xmlns:a16="http://schemas.microsoft.com/office/drawing/2014/main" id="{13F0A06F-29FF-4C06-9B76-B3904F58EE0A}"/>
              </a:ext>
            </a:extLst>
          </p:cNvPr>
          <p:cNvSpPr txBox="1"/>
          <p:nvPr/>
        </p:nvSpPr>
        <p:spPr>
          <a:xfrm>
            <a:off x="4790801" y="2282376"/>
            <a:ext cx="2756544" cy="1089529"/>
          </a:xfrm>
          <a:custGeom>
            <a:avLst/>
            <a:gdLst>
              <a:gd name="connsiteX0" fmla="*/ 0 w 2756544"/>
              <a:gd name="connsiteY0" fmla="*/ 0 h 1089529"/>
              <a:gd name="connsiteX1" fmla="*/ 606440 w 2756544"/>
              <a:gd name="connsiteY1" fmla="*/ 0 h 1089529"/>
              <a:gd name="connsiteX2" fmla="*/ 1185314 w 2756544"/>
              <a:gd name="connsiteY2" fmla="*/ 0 h 1089529"/>
              <a:gd name="connsiteX3" fmla="*/ 1764188 w 2756544"/>
              <a:gd name="connsiteY3" fmla="*/ 0 h 1089529"/>
              <a:gd name="connsiteX4" fmla="*/ 2232801 w 2756544"/>
              <a:gd name="connsiteY4" fmla="*/ 0 h 1089529"/>
              <a:gd name="connsiteX5" fmla="*/ 2756544 w 2756544"/>
              <a:gd name="connsiteY5" fmla="*/ 0 h 1089529"/>
              <a:gd name="connsiteX6" fmla="*/ 2756544 w 2756544"/>
              <a:gd name="connsiteY6" fmla="*/ 555660 h 1089529"/>
              <a:gd name="connsiteX7" fmla="*/ 2756544 w 2756544"/>
              <a:gd name="connsiteY7" fmla="*/ 1089529 h 1089529"/>
              <a:gd name="connsiteX8" fmla="*/ 2205235 w 2756544"/>
              <a:gd name="connsiteY8" fmla="*/ 1089529 h 1089529"/>
              <a:gd name="connsiteX9" fmla="*/ 1736623 w 2756544"/>
              <a:gd name="connsiteY9" fmla="*/ 1089529 h 1089529"/>
              <a:gd name="connsiteX10" fmla="*/ 1268010 w 2756544"/>
              <a:gd name="connsiteY10" fmla="*/ 1089529 h 1089529"/>
              <a:gd name="connsiteX11" fmla="*/ 689136 w 2756544"/>
              <a:gd name="connsiteY11" fmla="*/ 1089529 h 1089529"/>
              <a:gd name="connsiteX12" fmla="*/ 0 w 2756544"/>
              <a:gd name="connsiteY12" fmla="*/ 1089529 h 1089529"/>
              <a:gd name="connsiteX13" fmla="*/ 0 w 2756544"/>
              <a:gd name="connsiteY13" fmla="*/ 522974 h 1089529"/>
              <a:gd name="connsiteX14" fmla="*/ 0 w 2756544"/>
              <a:gd name="connsiteY14" fmla="*/ 0 h 1089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756544" h="1089529" fill="none" extrusionOk="0">
                <a:moveTo>
                  <a:pt x="0" y="0"/>
                </a:moveTo>
                <a:cubicBezTo>
                  <a:pt x="203051" y="-8634"/>
                  <a:pt x="354426" y="29513"/>
                  <a:pt x="606440" y="0"/>
                </a:cubicBezTo>
                <a:cubicBezTo>
                  <a:pt x="858454" y="-29513"/>
                  <a:pt x="1006687" y="35552"/>
                  <a:pt x="1185314" y="0"/>
                </a:cubicBezTo>
                <a:cubicBezTo>
                  <a:pt x="1363941" y="-35552"/>
                  <a:pt x="1543446" y="15368"/>
                  <a:pt x="1764188" y="0"/>
                </a:cubicBezTo>
                <a:cubicBezTo>
                  <a:pt x="1984930" y="-15368"/>
                  <a:pt x="2118178" y="16996"/>
                  <a:pt x="2232801" y="0"/>
                </a:cubicBezTo>
                <a:cubicBezTo>
                  <a:pt x="2347424" y="-16996"/>
                  <a:pt x="2619872" y="33418"/>
                  <a:pt x="2756544" y="0"/>
                </a:cubicBezTo>
                <a:cubicBezTo>
                  <a:pt x="2791502" y="197703"/>
                  <a:pt x="2722863" y="311015"/>
                  <a:pt x="2756544" y="555660"/>
                </a:cubicBezTo>
                <a:cubicBezTo>
                  <a:pt x="2790225" y="800305"/>
                  <a:pt x="2731114" y="847264"/>
                  <a:pt x="2756544" y="1089529"/>
                </a:cubicBezTo>
                <a:cubicBezTo>
                  <a:pt x="2498206" y="1117516"/>
                  <a:pt x="2383785" y="1035831"/>
                  <a:pt x="2205235" y="1089529"/>
                </a:cubicBezTo>
                <a:cubicBezTo>
                  <a:pt x="2026685" y="1143227"/>
                  <a:pt x="1883309" y="1075468"/>
                  <a:pt x="1736623" y="1089529"/>
                </a:cubicBezTo>
                <a:cubicBezTo>
                  <a:pt x="1589937" y="1103590"/>
                  <a:pt x="1373804" y="1036434"/>
                  <a:pt x="1268010" y="1089529"/>
                </a:cubicBezTo>
                <a:cubicBezTo>
                  <a:pt x="1162216" y="1142624"/>
                  <a:pt x="882052" y="1063046"/>
                  <a:pt x="689136" y="1089529"/>
                </a:cubicBezTo>
                <a:cubicBezTo>
                  <a:pt x="496220" y="1116012"/>
                  <a:pt x="302013" y="1025934"/>
                  <a:pt x="0" y="1089529"/>
                </a:cubicBezTo>
                <a:cubicBezTo>
                  <a:pt x="-14757" y="915638"/>
                  <a:pt x="24692" y="667541"/>
                  <a:pt x="0" y="522974"/>
                </a:cubicBezTo>
                <a:cubicBezTo>
                  <a:pt x="-24692" y="378407"/>
                  <a:pt x="534" y="135084"/>
                  <a:pt x="0" y="0"/>
                </a:cubicBezTo>
                <a:close/>
              </a:path>
              <a:path w="2756544" h="1089529" stroke="0" extrusionOk="0">
                <a:moveTo>
                  <a:pt x="0" y="0"/>
                </a:moveTo>
                <a:cubicBezTo>
                  <a:pt x="132504" y="-34397"/>
                  <a:pt x="388837" y="57950"/>
                  <a:pt x="523743" y="0"/>
                </a:cubicBezTo>
                <a:cubicBezTo>
                  <a:pt x="658649" y="-57950"/>
                  <a:pt x="784589" y="27135"/>
                  <a:pt x="992356" y="0"/>
                </a:cubicBezTo>
                <a:cubicBezTo>
                  <a:pt x="1200123" y="-27135"/>
                  <a:pt x="1408647" y="36528"/>
                  <a:pt x="1598796" y="0"/>
                </a:cubicBezTo>
                <a:cubicBezTo>
                  <a:pt x="1788945" y="-36528"/>
                  <a:pt x="1902594" y="5456"/>
                  <a:pt x="2122539" y="0"/>
                </a:cubicBezTo>
                <a:cubicBezTo>
                  <a:pt x="2342484" y="-5456"/>
                  <a:pt x="2619839" y="25373"/>
                  <a:pt x="2756544" y="0"/>
                </a:cubicBezTo>
                <a:cubicBezTo>
                  <a:pt x="2772336" y="156467"/>
                  <a:pt x="2700958" y="396996"/>
                  <a:pt x="2756544" y="566555"/>
                </a:cubicBezTo>
                <a:cubicBezTo>
                  <a:pt x="2812130" y="736115"/>
                  <a:pt x="2732703" y="979338"/>
                  <a:pt x="2756544" y="1089529"/>
                </a:cubicBezTo>
                <a:cubicBezTo>
                  <a:pt x="2597263" y="1143677"/>
                  <a:pt x="2327121" y="1039844"/>
                  <a:pt x="2205235" y="1089529"/>
                </a:cubicBezTo>
                <a:cubicBezTo>
                  <a:pt x="2083349" y="1139214"/>
                  <a:pt x="1838016" y="1047218"/>
                  <a:pt x="1736623" y="1089529"/>
                </a:cubicBezTo>
                <a:cubicBezTo>
                  <a:pt x="1635230" y="1131840"/>
                  <a:pt x="1438217" y="1045565"/>
                  <a:pt x="1185314" y="1089529"/>
                </a:cubicBezTo>
                <a:cubicBezTo>
                  <a:pt x="932411" y="1133493"/>
                  <a:pt x="890435" y="1064344"/>
                  <a:pt x="634005" y="1089529"/>
                </a:cubicBezTo>
                <a:cubicBezTo>
                  <a:pt x="377575" y="1114714"/>
                  <a:pt x="272820" y="1045699"/>
                  <a:pt x="0" y="1089529"/>
                </a:cubicBezTo>
                <a:cubicBezTo>
                  <a:pt x="-8081" y="916873"/>
                  <a:pt x="39495" y="691118"/>
                  <a:pt x="0" y="522974"/>
                </a:cubicBezTo>
                <a:cubicBezTo>
                  <a:pt x="-39495" y="354831"/>
                  <a:pt x="56686" y="149738"/>
                  <a:pt x="0" y="0"/>
                </a:cubicBezTo>
                <a:close/>
              </a:path>
            </a:pathLst>
          </a:custGeom>
          <a:solidFill>
            <a:schemeClr val="accent5">
              <a:lumMod val="40000"/>
              <a:lumOff val="60000"/>
            </a:schemeClr>
          </a:solidFill>
          <a:ln w="25400">
            <a:solidFill>
              <a:schemeClr val="accent5">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lvl="0" algn="ctr" defTabSz="400050">
              <a:lnSpc>
                <a:spcPct val="90000"/>
              </a:lnSpc>
              <a:spcBef>
                <a:spcPct val="0"/>
              </a:spcBef>
              <a:spcAft>
                <a:spcPct val="35000"/>
              </a:spcAft>
            </a:pPr>
            <a:r>
              <a:rPr lang="en-GB" sz="1800" kern="1200" dirty="0"/>
              <a:t>Disseminate Intel updates </a:t>
            </a:r>
            <a:r>
              <a:rPr lang="en-GB" sz="1800" dirty="0"/>
              <a:t>to</a:t>
            </a:r>
            <a:r>
              <a:rPr lang="en-GB" sz="1800" kern="1200" dirty="0"/>
              <a:t> SIO, Analysts, Partners and Force. Review Collection Plan.</a:t>
            </a:r>
          </a:p>
        </p:txBody>
      </p:sp>
      <p:sp>
        <p:nvSpPr>
          <p:cNvPr id="15" name="TextBox 14">
            <a:extLst>
              <a:ext uri="{FF2B5EF4-FFF2-40B4-BE49-F238E27FC236}">
                <a16:creationId xmlns:a16="http://schemas.microsoft.com/office/drawing/2014/main" id="{C560539F-74A4-4B30-AA46-95DEC00A629C}"/>
              </a:ext>
            </a:extLst>
          </p:cNvPr>
          <p:cNvSpPr txBox="1"/>
          <p:nvPr/>
        </p:nvSpPr>
        <p:spPr>
          <a:xfrm>
            <a:off x="8209854" y="2814044"/>
            <a:ext cx="2756544" cy="1338828"/>
          </a:xfrm>
          <a:custGeom>
            <a:avLst/>
            <a:gdLst>
              <a:gd name="connsiteX0" fmla="*/ 0 w 2756544"/>
              <a:gd name="connsiteY0" fmla="*/ 0 h 1338828"/>
              <a:gd name="connsiteX1" fmla="*/ 523743 w 2756544"/>
              <a:gd name="connsiteY1" fmla="*/ 0 h 1338828"/>
              <a:gd name="connsiteX2" fmla="*/ 992356 w 2756544"/>
              <a:gd name="connsiteY2" fmla="*/ 0 h 1338828"/>
              <a:gd name="connsiteX3" fmla="*/ 1488534 w 2756544"/>
              <a:gd name="connsiteY3" fmla="*/ 0 h 1338828"/>
              <a:gd name="connsiteX4" fmla="*/ 2067408 w 2756544"/>
              <a:gd name="connsiteY4" fmla="*/ 0 h 1338828"/>
              <a:gd name="connsiteX5" fmla="*/ 2756544 w 2756544"/>
              <a:gd name="connsiteY5" fmla="*/ 0 h 1338828"/>
              <a:gd name="connsiteX6" fmla="*/ 2756544 w 2756544"/>
              <a:gd name="connsiteY6" fmla="*/ 419499 h 1338828"/>
              <a:gd name="connsiteX7" fmla="*/ 2756544 w 2756544"/>
              <a:gd name="connsiteY7" fmla="*/ 825611 h 1338828"/>
              <a:gd name="connsiteX8" fmla="*/ 2756544 w 2756544"/>
              <a:gd name="connsiteY8" fmla="*/ 1338828 h 1338828"/>
              <a:gd name="connsiteX9" fmla="*/ 2205235 w 2756544"/>
              <a:gd name="connsiteY9" fmla="*/ 1338828 h 1338828"/>
              <a:gd name="connsiteX10" fmla="*/ 1709057 w 2756544"/>
              <a:gd name="connsiteY10" fmla="*/ 1338828 h 1338828"/>
              <a:gd name="connsiteX11" fmla="*/ 1102618 w 2756544"/>
              <a:gd name="connsiteY11" fmla="*/ 1338828 h 1338828"/>
              <a:gd name="connsiteX12" fmla="*/ 578874 w 2756544"/>
              <a:gd name="connsiteY12" fmla="*/ 1338828 h 1338828"/>
              <a:gd name="connsiteX13" fmla="*/ 0 w 2756544"/>
              <a:gd name="connsiteY13" fmla="*/ 1338828 h 1338828"/>
              <a:gd name="connsiteX14" fmla="*/ 0 w 2756544"/>
              <a:gd name="connsiteY14" fmla="*/ 879164 h 1338828"/>
              <a:gd name="connsiteX15" fmla="*/ 0 w 2756544"/>
              <a:gd name="connsiteY15" fmla="*/ 446276 h 1338828"/>
              <a:gd name="connsiteX16" fmla="*/ 0 w 2756544"/>
              <a:gd name="connsiteY16" fmla="*/ 0 h 1338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56544" h="1338828" fill="none" extrusionOk="0">
                <a:moveTo>
                  <a:pt x="0" y="0"/>
                </a:moveTo>
                <a:cubicBezTo>
                  <a:pt x="196613" y="-47382"/>
                  <a:pt x="280584" y="49218"/>
                  <a:pt x="523743" y="0"/>
                </a:cubicBezTo>
                <a:cubicBezTo>
                  <a:pt x="766902" y="-49218"/>
                  <a:pt x="877733" y="16996"/>
                  <a:pt x="992356" y="0"/>
                </a:cubicBezTo>
                <a:cubicBezTo>
                  <a:pt x="1106979" y="-16996"/>
                  <a:pt x="1352319" y="26509"/>
                  <a:pt x="1488534" y="0"/>
                </a:cubicBezTo>
                <a:cubicBezTo>
                  <a:pt x="1624749" y="-26509"/>
                  <a:pt x="1867425" y="42745"/>
                  <a:pt x="2067408" y="0"/>
                </a:cubicBezTo>
                <a:cubicBezTo>
                  <a:pt x="2267391" y="-42745"/>
                  <a:pt x="2472934" y="54939"/>
                  <a:pt x="2756544" y="0"/>
                </a:cubicBezTo>
                <a:cubicBezTo>
                  <a:pt x="2799302" y="129558"/>
                  <a:pt x="2745349" y="216682"/>
                  <a:pt x="2756544" y="419499"/>
                </a:cubicBezTo>
                <a:cubicBezTo>
                  <a:pt x="2767739" y="622316"/>
                  <a:pt x="2714770" y="629541"/>
                  <a:pt x="2756544" y="825611"/>
                </a:cubicBezTo>
                <a:cubicBezTo>
                  <a:pt x="2798318" y="1021681"/>
                  <a:pt x="2706950" y="1211596"/>
                  <a:pt x="2756544" y="1338828"/>
                </a:cubicBezTo>
                <a:cubicBezTo>
                  <a:pt x="2608666" y="1401746"/>
                  <a:pt x="2470327" y="1280962"/>
                  <a:pt x="2205235" y="1338828"/>
                </a:cubicBezTo>
                <a:cubicBezTo>
                  <a:pt x="1940143" y="1396694"/>
                  <a:pt x="1916552" y="1308391"/>
                  <a:pt x="1709057" y="1338828"/>
                </a:cubicBezTo>
                <a:cubicBezTo>
                  <a:pt x="1501562" y="1369265"/>
                  <a:pt x="1282805" y="1266183"/>
                  <a:pt x="1102618" y="1338828"/>
                </a:cubicBezTo>
                <a:cubicBezTo>
                  <a:pt x="922431" y="1411473"/>
                  <a:pt x="781347" y="1323220"/>
                  <a:pt x="578874" y="1338828"/>
                </a:cubicBezTo>
                <a:cubicBezTo>
                  <a:pt x="376401" y="1354436"/>
                  <a:pt x="221710" y="1328593"/>
                  <a:pt x="0" y="1338828"/>
                </a:cubicBezTo>
                <a:cubicBezTo>
                  <a:pt x="-30069" y="1172532"/>
                  <a:pt x="46468" y="1051876"/>
                  <a:pt x="0" y="879164"/>
                </a:cubicBezTo>
                <a:cubicBezTo>
                  <a:pt x="-46468" y="706452"/>
                  <a:pt x="50873" y="634643"/>
                  <a:pt x="0" y="446276"/>
                </a:cubicBezTo>
                <a:cubicBezTo>
                  <a:pt x="-50873" y="257909"/>
                  <a:pt x="46304" y="195130"/>
                  <a:pt x="0" y="0"/>
                </a:cubicBezTo>
                <a:close/>
              </a:path>
              <a:path w="2756544" h="1338828" stroke="0" extrusionOk="0">
                <a:moveTo>
                  <a:pt x="0" y="0"/>
                </a:moveTo>
                <a:cubicBezTo>
                  <a:pt x="132504" y="-34397"/>
                  <a:pt x="388837" y="57950"/>
                  <a:pt x="523743" y="0"/>
                </a:cubicBezTo>
                <a:cubicBezTo>
                  <a:pt x="658649" y="-57950"/>
                  <a:pt x="784589" y="27135"/>
                  <a:pt x="992356" y="0"/>
                </a:cubicBezTo>
                <a:cubicBezTo>
                  <a:pt x="1200123" y="-27135"/>
                  <a:pt x="1408647" y="36528"/>
                  <a:pt x="1598796" y="0"/>
                </a:cubicBezTo>
                <a:cubicBezTo>
                  <a:pt x="1788945" y="-36528"/>
                  <a:pt x="1902594" y="5456"/>
                  <a:pt x="2122539" y="0"/>
                </a:cubicBezTo>
                <a:cubicBezTo>
                  <a:pt x="2342484" y="-5456"/>
                  <a:pt x="2619839" y="25373"/>
                  <a:pt x="2756544" y="0"/>
                </a:cubicBezTo>
                <a:cubicBezTo>
                  <a:pt x="2812837" y="155339"/>
                  <a:pt x="2745198" y="295214"/>
                  <a:pt x="2756544" y="473053"/>
                </a:cubicBezTo>
                <a:cubicBezTo>
                  <a:pt x="2767890" y="650892"/>
                  <a:pt x="2733404" y="774474"/>
                  <a:pt x="2756544" y="919329"/>
                </a:cubicBezTo>
                <a:cubicBezTo>
                  <a:pt x="2779684" y="1064184"/>
                  <a:pt x="2743083" y="1224348"/>
                  <a:pt x="2756544" y="1338828"/>
                </a:cubicBezTo>
                <a:cubicBezTo>
                  <a:pt x="2515797" y="1361784"/>
                  <a:pt x="2361687" y="1291065"/>
                  <a:pt x="2260366" y="1338828"/>
                </a:cubicBezTo>
                <a:cubicBezTo>
                  <a:pt x="2159045" y="1386591"/>
                  <a:pt x="1961960" y="1294864"/>
                  <a:pt x="1709057" y="1338828"/>
                </a:cubicBezTo>
                <a:cubicBezTo>
                  <a:pt x="1456154" y="1382792"/>
                  <a:pt x="1414178" y="1313643"/>
                  <a:pt x="1157748" y="1338828"/>
                </a:cubicBezTo>
                <a:cubicBezTo>
                  <a:pt x="901318" y="1364013"/>
                  <a:pt x="877519" y="1323410"/>
                  <a:pt x="634005" y="1338828"/>
                </a:cubicBezTo>
                <a:cubicBezTo>
                  <a:pt x="390491" y="1354246"/>
                  <a:pt x="308590" y="1321873"/>
                  <a:pt x="0" y="1338828"/>
                </a:cubicBezTo>
                <a:cubicBezTo>
                  <a:pt x="-27480" y="1231702"/>
                  <a:pt x="6007" y="1101188"/>
                  <a:pt x="0" y="865775"/>
                </a:cubicBezTo>
                <a:cubicBezTo>
                  <a:pt x="-6007" y="630362"/>
                  <a:pt x="37974" y="498307"/>
                  <a:pt x="0" y="392723"/>
                </a:cubicBezTo>
                <a:cubicBezTo>
                  <a:pt x="-37974" y="287139"/>
                  <a:pt x="22121" y="92284"/>
                  <a:pt x="0" y="0"/>
                </a:cubicBezTo>
                <a:close/>
              </a:path>
            </a:pathLst>
          </a:custGeom>
          <a:solidFill>
            <a:schemeClr val="accent5">
              <a:lumMod val="40000"/>
              <a:lumOff val="60000"/>
            </a:schemeClr>
          </a:solidFill>
          <a:ln w="25400">
            <a:solidFill>
              <a:schemeClr val="accent5">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lvl="0" algn="ctr" defTabSz="400050">
              <a:lnSpc>
                <a:spcPct val="90000"/>
              </a:lnSpc>
              <a:spcBef>
                <a:spcPct val="0"/>
              </a:spcBef>
              <a:spcAft>
                <a:spcPct val="35000"/>
              </a:spcAft>
            </a:pPr>
            <a:r>
              <a:rPr lang="en-GB" sz="1800" kern="1200" dirty="0"/>
              <a:t>Review Intelligence held on subject or location to identify knowledge gaps and formulate Intel Requirements.</a:t>
            </a:r>
          </a:p>
        </p:txBody>
      </p:sp>
      <p:sp>
        <p:nvSpPr>
          <p:cNvPr id="18" name="TextBox 17">
            <a:extLst>
              <a:ext uri="{FF2B5EF4-FFF2-40B4-BE49-F238E27FC236}">
                <a16:creationId xmlns:a16="http://schemas.microsoft.com/office/drawing/2014/main" id="{5A860B81-6C62-4160-B1EB-9319C448E753}"/>
              </a:ext>
            </a:extLst>
          </p:cNvPr>
          <p:cNvSpPr txBox="1"/>
          <p:nvPr/>
        </p:nvSpPr>
        <p:spPr>
          <a:xfrm>
            <a:off x="7811711" y="4628029"/>
            <a:ext cx="2756544" cy="840230"/>
          </a:xfrm>
          <a:custGeom>
            <a:avLst/>
            <a:gdLst>
              <a:gd name="connsiteX0" fmla="*/ 0 w 2756544"/>
              <a:gd name="connsiteY0" fmla="*/ 0 h 840230"/>
              <a:gd name="connsiteX1" fmla="*/ 606440 w 2756544"/>
              <a:gd name="connsiteY1" fmla="*/ 0 h 840230"/>
              <a:gd name="connsiteX2" fmla="*/ 1185314 w 2756544"/>
              <a:gd name="connsiteY2" fmla="*/ 0 h 840230"/>
              <a:gd name="connsiteX3" fmla="*/ 1764188 w 2756544"/>
              <a:gd name="connsiteY3" fmla="*/ 0 h 840230"/>
              <a:gd name="connsiteX4" fmla="*/ 2232801 w 2756544"/>
              <a:gd name="connsiteY4" fmla="*/ 0 h 840230"/>
              <a:gd name="connsiteX5" fmla="*/ 2756544 w 2756544"/>
              <a:gd name="connsiteY5" fmla="*/ 0 h 840230"/>
              <a:gd name="connsiteX6" fmla="*/ 2756544 w 2756544"/>
              <a:gd name="connsiteY6" fmla="*/ 428517 h 840230"/>
              <a:gd name="connsiteX7" fmla="*/ 2756544 w 2756544"/>
              <a:gd name="connsiteY7" fmla="*/ 840230 h 840230"/>
              <a:gd name="connsiteX8" fmla="*/ 2205235 w 2756544"/>
              <a:gd name="connsiteY8" fmla="*/ 840230 h 840230"/>
              <a:gd name="connsiteX9" fmla="*/ 1736623 w 2756544"/>
              <a:gd name="connsiteY9" fmla="*/ 840230 h 840230"/>
              <a:gd name="connsiteX10" fmla="*/ 1268010 w 2756544"/>
              <a:gd name="connsiteY10" fmla="*/ 840230 h 840230"/>
              <a:gd name="connsiteX11" fmla="*/ 689136 w 2756544"/>
              <a:gd name="connsiteY11" fmla="*/ 840230 h 840230"/>
              <a:gd name="connsiteX12" fmla="*/ 0 w 2756544"/>
              <a:gd name="connsiteY12" fmla="*/ 840230 h 840230"/>
              <a:gd name="connsiteX13" fmla="*/ 0 w 2756544"/>
              <a:gd name="connsiteY13" fmla="*/ 403310 h 840230"/>
              <a:gd name="connsiteX14" fmla="*/ 0 w 2756544"/>
              <a:gd name="connsiteY14" fmla="*/ 0 h 84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756544" h="840230" fill="none" extrusionOk="0">
                <a:moveTo>
                  <a:pt x="0" y="0"/>
                </a:moveTo>
                <a:cubicBezTo>
                  <a:pt x="203051" y="-8634"/>
                  <a:pt x="354426" y="29513"/>
                  <a:pt x="606440" y="0"/>
                </a:cubicBezTo>
                <a:cubicBezTo>
                  <a:pt x="858454" y="-29513"/>
                  <a:pt x="1006687" y="35552"/>
                  <a:pt x="1185314" y="0"/>
                </a:cubicBezTo>
                <a:cubicBezTo>
                  <a:pt x="1363941" y="-35552"/>
                  <a:pt x="1543446" y="15368"/>
                  <a:pt x="1764188" y="0"/>
                </a:cubicBezTo>
                <a:cubicBezTo>
                  <a:pt x="1984930" y="-15368"/>
                  <a:pt x="2118178" y="16996"/>
                  <a:pt x="2232801" y="0"/>
                </a:cubicBezTo>
                <a:cubicBezTo>
                  <a:pt x="2347424" y="-16996"/>
                  <a:pt x="2619872" y="33418"/>
                  <a:pt x="2756544" y="0"/>
                </a:cubicBezTo>
                <a:cubicBezTo>
                  <a:pt x="2795704" y="152423"/>
                  <a:pt x="2742763" y="278355"/>
                  <a:pt x="2756544" y="428517"/>
                </a:cubicBezTo>
                <a:cubicBezTo>
                  <a:pt x="2770325" y="578679"/>
                  <a:pt x="2749060" y="664613"/>
                  <a:pt x="2756544" y="840230"/>
                </a:cubicBezTo>
                <a:cubicBezTo>
                  <a:pt x="2498206" y="868217"/>
                  <a:pt x="2383785" y="786532"/>
                  <a:pt x="2205235" y="840230"/>
                </a:cubicBezTo>
                <a:cubicBezTo>
                  <a:pt x="2026685" y="893928"/>
                  <a:pt x="1883309" y="826169"/>
                  <a:pt x="1736623" y="840230"/>
                </a:cubicBezTo>
                <a:cubicBezTo>
                  <a:pt x="1589937" y="854291"/>
                  <a:pt x="1373804" y="787135"/>
                  <a:pt x="1268010" y="840230"/>
                </a:cubicBezTo>
                <a:cubicBezTo>
                  <a:pt x="1162216" y="893325"/>
                  <a:pt x="882052" y="813747"/>
                  <a:pt x="689136" y="840230"/>
                </a:cubicBezTo>
                <a:cubicBezTo>
                  <a:pt x="496220" y="866713"/>
                  <a:pt x="302013" y="776635"/>
                  <a:pt x="0" y="840230"/>
                </a:cubicBezTo>
                <a:cubicBezTo>
                  <a:pt x="-14770" y="682250"/>
                  <a:pt x="7188" y="583851"/>
                  <a:pt x="0" y="403310"/>
                </a:cubicBezTo>
                <a:cubicBezTo>
                  <a:pt x="-7188" y="222769"/>
                  <a:pt x="45438" y="156877"/>
                  <a:pt x="0" y="0"/>
                </a:cubicBezTo>
                <a:close/>
              </a:path>
              <a:path w="2756544" h="840230" stroke="0" extrusionOk="0">
                <a:moveTo>
                  <a:pt x="0" y="0"/>
                </a:moveTo>
                <a:cubicBezTo>
                  <a:pt x="132504" y="-34397"/>
                  <a:pt x="388837" y="57950"/>
                  <a:pt x="523743" y="0"/>
                </a:cubicBezTo>
                <a:cubicBezTo>
                  <a:pt x="658649" y="-57950"/>
                  <a:pt x="784589" y="27135"/>
                  <a:pt x="992356" y="0"/>
                </a:cubicBezTo>
                <a:cubicBezTo>
                  <a:pt x="1200123" y="-27135"/>
                  <a:pt x="1408647" y="36528"/>
                  <a:pt x="1598796" y="0"/>
                </a:cubicBezTo>
                <a:cubicBezTo>
                  <a:pt x="1788945" y="-36528"/>
                  <a:pt x="1902594" y="5456"/>
                  <a:pt x="2122539" y="0"/>
                </a:cubicBezTo>
                <a:cubicBezTo>
                  <a:pt x="2342484" y="-5456"/>
                  <a:pt x="2619839" y="25373"/>
                  <a:pt x="2756544" y="0"/>
                </a:cubicBezTo>
                <a:cubicBezTo>
                  <a:pt x="2757598" y="184606"/>
                  <a:pt x="2732037" y="231256"/>
                  <a:pt x="2756544" y="436920"/>
                </a:cubicBezTo>
                <a:cubicBezTo>
                  <a:pt x="2781051" y="642584"/>
                  <a:pt x="2714596" y="755726"/>
                  <a:pt x="2756544" y="840230"/>
                </a:cubicBezTo>
                <a:cubicBezTo>
                  <a:pt x="2597263" y="894378"/>
                  <a:pt x="2327121" y="790545"/>
                  <a:pt x="2205235" y="840230"/>
                </a:cubicBezTo>
                <a:cubicBezTo>
                  <a:pt x="2083349" y="889915"/>
                  <a:pt x="1838016" y="797919"/>
                  <a:pt x="1736623" y="840230"/>
                </a:cubicBezTo>
                <a:cubicBezTo>
                  <a:pt x="1635230" y="882541"/>
                  <a:pt x="1438217" y="796266"/>
                  <a:pt x="1185314" y="840230"/>
                </a:cubicBezTo>
                <a:cubicBezTo>
                  <a:pt x="932411" y="884194"/>
                  <a:pt x="890435" y="815045"/>
                  <a:pt x="634005" y="840230"/>
                </a:cubicBezTo>
                <a:cubicBezTo>
                  <a:pt x="377575" y="865415"/>
                  <a:pt x="272820" y="796400"/>
                  <a:pt x="0" y="840230"/>
                </a:cubicBezTo>
                <a:cubicBezTo>
                  <a:pt x="-34732" y="644642"/>
                  <a:pt x="3459" y="559711"/>
                  <a:pt x="0" y="403310"/>
                </a:cubicBezTo>
                <a:cubicBezTo>
                  <a:pt x="-3459" y="246909"/>
                  <a:pt x="33256" y="82274"/>
                  <a:pt x="0" y="0"/>
                </a:cubicBezTo>
                <a:close/>
              </a:path>
            </a:pathLst>
          </a:custGeom>
          <a:solidFill>
            <a:schemeClr val="accent5">
              <a:lumMod val="40000"/>
              <a:lumOff val="60000"/>
            </a:schemeClr>
          </a:solidFill>
          <a:ln w="25400">
            <a:solidFill>
              <a:schemeClr val="accent5">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algn="ctr" defTabSz="400050">
              <a:lnSpc>
                <a:spcPct val="90000"/>
              </a:lnSpc>
              <a:spcBef>
                <a:spcPct val="0"/>
              </a:spcBef>
              <a:spcAft>
                <a:spcPct val="35000"/>
              </a:spcAft>
            </a:pPr>
            <a:r>
              <a:rPr lang="en-GB" sz="1800" dirty="0"/>
              <a:t>Create the Collection Plan, I</a:t>
            </a:r>
            <a:r>
              <a:rPr lang="en-GB" sz="1800" kern="1200" dirty="0"/>
              <a:t>dentify collection assets and brief as applicable.</a:t>
            </a:r>
            <a:endParaRPr lang="en-GB" sz="1800" u="sng" kern="1200" dirty="0"/>
          </a:p>
        </p:txBody>
      </p:sp>
      <p:sp>
        <p:nvSpPr>
          <p:cNvPr id="19" name="TextBox 18">
            <a:extLst>
              <a:ext uri="{FF2B5EF4-FFF2-40B4-BE49-F238E27FC236}">
                <a16:creationId xmlns:a16="http://schemas.microsoft.com/office/drawing/2014/main" id="{1DDC5AB7-C13B-489C-A3AB-995FA6AD35C0}"/>
              </a:ext>
            </a:extLst>
          </p:cNvPr>
          <p:cNvSpPr txBox="1"/>
          <p:nvPr/>
        </p:nvSpPr>
        <p:spPr>
          <a:xfrm>
            <a:off x="4380290" y="5025195"/>
            <a:ext cx="2756544" cy="840230"/>
          </a:xfrm>
          <a:custGeom>
            <a:avLst/>
            <a:gdLst>
              <a:gd name="connsiteX0" fmla="*/ 0 w 2756544"/>
              <a:gd name="connsiteY0" fmla="*/ 0 h 840230"/>
              <a:gd name="connsiteX1" fmla="*/ 606440 w 2756544"/>
              <a:gd name="connsiteY1" fmla="*/ 0 h 840230"/>
              <a:gd name="connsiteX2" fmla="*/ 1185314 w 2756544"/>
              <a:gd name="connsiteY2" fmla="*/ 0 h 840230"/>
              <a:gd name="connsiteX3" fmla="*/ 1764188 w 2756544"/>
              <a:gd name="connsiteY3" fmla="*/ 0 h 840230"/>
              <a:gd name="connsiteX4" fmla="*/ 2232801 w 2756544"/>
              <a:gd name="connsiteY4" fmla="*/ 0 h 840230"/>
              <a:gd name="connsiteX5" fmla="*/ 2756544 w 2756544"/>
              <a:gd name="connsiteY5" fmla="*/ 0 h 840230"/>
              <a:gd name="connsiteX6" fmla="*/ 2756544 w 2756544"/>
              <a:gd name="connsiteY6" fmla="*/ 428517 h 840230"/>
              <a:gd name="connsiteX7" fmla="*/ 2756544 w 2756544"/>
              <a:gd name="connsiteY7" fmla="*/ 840230 h 840230"/>
              <a:gd name="connsiteX8" fmla="*/ 2205235 w 2756544"/>
              <a:gd name="connsiteY8" fmla="*/ 840230 h 840230"/>
              <a:gd name="connsiteX9" fmla="*/ 1736623 w 2756544"/>
              <a:gd name="connsiteY9" fmla="*/ 840230 h 840230"/>
              <a:gd name="connsiteX10" fmla="*/ 1268010 w 2756544"/>
              <a:gd name="connsiteY10" fmla="*/ 840230 h 840230"/>
              <a:gd name="connsiteX11" fmla="*/ 689136 w 2756544"/>
              <a:gd name="connsiteY11" fmla="*/ 840230 h 840230"/>
              <a:gd name="connsiteX12" fmla="*/ 0 w 2756544"/>
              <a:gd name="connsiteY12" fmla="*/ 840230 h 840230"/>
              <a:gd name="connsiteX13" fmla="*/ 0 w 2756544"/>
              <a:gd name="connsiteY13" fmla="*/ 403310 h 840230"/>
              <a:gd name="connsiteX14" fmla="*/ 0 w 2756544"/>
              <a:gd name="connsiteY14" fmla="*/ 0 h 84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756544" h="840230" fill="none" extrusionOk="0">
                <a:moveTo>
                  <a:pt x="0" y="0"/>
                </a:moveTo>
                <a:cubicBezTo>
                  <a:pt x="203051" y="-8634"/>
                  <a:pt x="354426" y="29513"/>
                  <a:pt x="606440" y="0"/>
                </a:cubicBezTo>
                <a:cubicBezTo>
                  <a:pt x="858454" y="-29513"/>
                  <a:pt x="1006687" y="35552"/>
                  <a:pt x="1185314" y="0"/>
                </a:cubicBezTo>
                <a:cubicBezTo>
                  <a:pt x="1363941" y="-35552"/>
                  <a:pt x="1543446" y="15368"/>
                  <a:pt x="1764188" y="0"/>
                </a:cubicBezTo>
                <a:cubicBezTo>
                  <a:pt x="1984930" y="-15368"/>
                  <a:pt x="2118178" y="16996"/>
                  <a:pt x="2232801" y="0"/>
                </a:cubicBezTo>
                <a:cubicBezTo>
                  <a:pt x="2347424" y="-16996"/>
                  <a:pt x="2619872" y="33418"/>
                  <a:pt x="2756544" y="0"/>
                </a:cubicBezTo>
                <a:cubicBezTo>
                  <a:pt x="2795704" y="152423"/>
                  <a:pt x="2742763" y="278355"/>
                  <a:pt x="2756544" y="428517"/>
                </a:cubicBezTo>
                <a:cubicBezTo>
                  <a:pt x="2770325" y="578679"/>
                  <a:pt x="2749060" y="664613"/>
                  <a:pt x="2756544" y="840230"/>
                </a:cubicBezTo>
                <a:cubicBezTo>
                  <a:pt x="2498206" y="868217"/>
                  <a:pt x="2383785" y="786532"/>
                  <a:pt x="2205235" y="840230"/>
                </a:cubicBezTo>
                <a:cubicBezTo>
                  <a:pt x="2026685" y="893928"/>
                  <a:pt x="1883309" y="826169"/>
                  <a:pt x="1736623" y="840230"/>
                </a:cubicBezTo>
                <a:cubicBezTo>
                  <a:pt x="1589937" y="854291"/>
                  <a:pt x="1373804" y="787135"/>
                  <a:pt x="1268010" y="840230"/>
                </a:cubicBezTo>
                <a:cubicBezTo>
                  <a:pt x="1162216" y="893325"/>
                  <a:pt x="882052" y="813747"/>
                  <a:pt x="689136" y="840230"/>
                </a:cubicBezTo>
                <a:cubicBezTo>
                  <a:pt x="496220" y="866713"/>
                  <a:pt x="302013" y="776635"/>
                  <a:pt x="0" y="840230"/>
                </a:cubicBezTo>
                <a:cubicBezTo>
                  <a:pt x="-14770" y="682250"/>
                  <a:pt x="7188" y="583851"/>
                  <a:pt x="0" y="403310"/>
                </a:cubicBezTo>
                <a:cubicBezTo>
                  <a:pt x="-7188" y="222769"/>
                  <a:pt x="45438" y="156877"/>
                  <a:pt x="0" y="0"/>
                </a:cubicBezTo>
                <a:close/>
              </a:path>
              <a:path w="2756544" h="840230" stroke="0" extrusionOk="0">
                <a:moveTo>
                  <a:pt x="0" y="0"/>
                </a:moveTo>
                <a:cubicBezTo>
                  <a:pt x="132504" y="-34397"/>
                  <a:pt x="388837" y="57950"/>
                  <a:pt x="523743" y="0"/>
                </a:cubicBezTo>
                <a:cubicBezTo>
                  <a:pt x="658649" y="-57950"/>
                  <a:pt x="784589" y="27135"/>
                  <a:pt x="992356" y="0"/>
                </a:cubicBezTo>
                <a:cubicBezTo>
                  <a:pt x="1200123" y="-27135"/>
                  <a:pt x="1408647" y="36528"/>
                  <a:pt x="1598796" y="0"/>
                </a:cubicBezTo>
                <a:cubicBezTo>
                  <a:pt x="1788945" y="-36528"/>
                  <a:pt x="1902594" y="5456"/>
                  <a:pt x="2122539" y="0"/>
                </a:cubicBezTo>
                <a:cubicBezTo>
                  <a:pt x="2342484" y="-5456"/>
                  <a:pt x="2619839" y="25373"/>
                  <a:pt x="2756544" y="0"/>
                </a:cubicBezTo>
                <a:cubicBezTo>
                  <a:pt x="2757598" y="184606"/>
                  <a:pt x="2732037" y="231256"/>
                  <a:pt x="2756544" y="436920"/>
                </a:cubicBezTo>
                <a:cubicBezTo>
                  <a:pt x="2781051" y="642584"/>
                  <a:pt x="2714596" y="755726"/>
                  <a:pt x="2756544" y="840230"/>
                </a:cubicBezTo>
                <a:cubicBezTo>
                  <a:pt x="2597263" y="894378"/>
                  <a:pt x="2327121" y="790545"/>
                  <a:pt x="2205235" y="840230"/>
                </a:cubicBezTo>
                <a:cubicBezTo>
                  <a:pt x="2083349" y="889915"/>
                  <a:pt x="1838016" y="797919"/>
                  <a:pt x="1736623" y="840230"/>
                </a:cubicBezTo>
                <a:cubicBezTo>
                  <a:pt x="1635230" y="882541"/>
                  <a:pt x="1438217" y="796266"/>
                  <a:pt x="1185314" y="840230"/>
                </a:cubicBezTo>
                <a:cubicBezTo>
                  <a:pt x="932411" y="884194"/>
                  <a:pt x="890435" y="815045"/>
                  <a:pt x="634005" y="840230"/>
                </a:cubicBezTo>
                <a:cubicBezTo>
                  <a:pt x="377575" y="865415"/>
                  <a:pt x="272820" y="796400"/>
                  <a:pt x="0" y="840230"/>
                </a:cubicBezTo>
                <a:cubicBezTo>
                  <a:pt x="-34732" y="644642"/>
                  <a:pt x="3459" y="559711"/>
                  <a:pt x="0" y="403310"/>
                </a:cubicBezTo>
                <a:cubicBezTo>
                  <a:pt x="-3459" y="246909"/>
                  <a:pt x="33256" y="82274"/>
                  <a:pt x="0" y="0"/>
                </a:cubicBezTo>
                <a:close/>
              </a:path>
            </a:pathLst>
          </a:custGeom>
          <a:solidFill>
            <a:schemeClr val="accent5">
              <a:lumMod val="40000"/>
              <a:lumOff val="60000"/>
            </a:schemeClr>
          </a:solidFill>
          <a:ln w="25400">
            <a:solidFill>
              <a:schemeClr val="accent5">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lvl="0" algn="ctr" defTabSz="400050">
              <a:lnSpc>
                <a:spcPct val="90000"/>
              </a:lnSpc>
              <a:spcBef>
                <a:spcPct val="0"/>
              </a:spcBef>
              <a:spcAft>
                <a:spcPct val="35000"/>
              </a:spcAft>
            </a:pPr>
            <a:r>
              <a:rPr lang="en-GB" sz="1800" b="1" kern="1200" dirty="0">
                <a:solidFill>
                  <a:srgbClr val="FFFF00"/>
                </a:solidFill>
              </a:rPr>
              <a:t>FIMU collate information </a:t>
            </a:r>
            <a:r>
              <a:rPr lang="en-GB" sz="1800" b="1" dirty="0">
                <a:solidFill>
                  <a:srgbClr val="FFFF00"/>
                </a:solidFill>
              </a:rPr>
              <a:t>including</a:t>
            </a:r>
            <a:r>
              <a:rPr lang="en-GB" sz="1800" b="1" kern="1200" dirty="0">
                <a:solidFill>
                  <a:srgbClr val="FFFF00"/>
                </a:solidFill>
              </a:rPr>
              <a:t> reports received from Force (</a:t>
            </a:r>
            <a:r>
              <a:rPr lang="en-GB" sz="1800" b="1" u="sng" kern="1200" dirty="0">
                <a:solidFill>
                  <a:srgbClr val="FFFF00"/>
                </a:solidFill>
              </a:rPr>
              <a:t>IMS - C7</a:t>
            </a:r>
            <a:r>
              <a:rPr lang="en-GB" sz="1800" b="1" kern="1200" dirty="0">
                <a:solidFill>
                  <a:srgbClr val="FFFF00"/>
                </a:solidFill>
              </a:rPr>
              <a:t>). </a:t>
            </a:r>
          </a:p>
        </p:txBody>
      </p:sp>
      <p:sp>
        <p:nvSpPr>
          <p:cNvPr id="20" name="TextBox 19">
            <a:extLst>
              <a:ext uri="{FF2B5EF4-FFF2-40B4-BE49-F238E27FC236}">
                <a16:creationId xmlns:a16="http://schemas.microsoft.com/office/drawing/2014/main" id="{8885E745-EAE6-4B9D-8F51-9DF283A9A37F}"/>
              </a:ext>
            </a:extLst>
          </p:cNvPr>
          <p:cNvSpPr txBox="1"/>
          <p:nvPr/>
        </p:nvSpPr>
        <p:spPr>
          <a:xfrm>
            <a:off x="1491856" y="3214241"/>
            <a:ext cx="2756544" cy="1588127"/>
          </a:xfrm>
          <a:custGeom>
            <a:avLst/>
            <a:gdLst>
              <a:gd name="connsiteX0" fmla="*/ 0 w 2756544"/>
              <a:gd name="connsiteY0" fmla="*/ 0 h 1588127"/>
              <a:gd name="connsiteX1" fmla="*/ 523743 w 2756544"/>
              <a:gd name="connsiteY1" fmla="*/ 0 h 1588127"/>
              <a:gd name="connsiteX2" fmla="*/ 992356 w 2756544"/>
              <a:gd name="connsiteY2" fmla="*/ 0 h 1588127"/>
              <a:gd name="connsiteX3" fmla="*/ 1488534 w 2756544"/>
              <a:gd name="connsiteY3" fmla="*/ 0 h 1588127"/>
              <a:gd name="connsiteX4" fmla="*/ 2067408 w 2756544"/>
              <a:gd name="connsiteY4" fmla="*/ 0 h 1588127"/>
              <a:gd name="connsiteX5" fmla="*/ 2756544 w 2756544"/>
              <a:gd name="connsiteY5" fmla="*/ 0 h 1588127"/>
              <a:gd name="connsiteX6" fmla="*/ 2756544 w 2756544"/>
              <a:gd name="connsiteY6" fmla="*/ 497613 h 1588127"/>
              <a:gd name="connsiteX7" fmla="*/ 2756544 w 2756544"/>
              <a:gd name="connsiteY7" fmla="*/ 979345 h 1588127"/>
              <a:gd name="connsiteX8" fmla="*/ 2756544 w 2756544"/>
              <a:gd name="connsiteY8" fmla="*/ 1588127 h 1588127"/>
              <a:gd name="connsiteX9" fmla="*/ 2205235 w 2756544"/>
              <a:gd name="connsiteY9" fmla="*/ 1588127 h 1588127"/>
              <a:gd name="connsiteX10" fmla="*/ 1709057 w 2756544"/>
              <a:gd name="connsiteY10" fmla="*/ 1588127 h 1588127"/>
              <a:gd name="connsiteX11" fmla="*/ 1102618 w 2756544"/>
              <a:gd name="connsiteY11" fmla="*/ 1588127 h 1588127"/>
              <a:gd name="connsiteX12" fmla="*/ 578874 w 2756544"/>
              <a:gd name="connsiteY12" fmla="*/ 1588127 h 1588127"/>
              <a:gd name="connsiteX13" fmla="*/ 0 w 2756544"/>
              <a:gd name="connsiteY13" fmla="*/ 1588127 h 1588127"/>
              <a:gd name="connsiteX14" fmla="*/ 0 w 2756544"/>
              <a:gd name="connsiteY14" fmla="*/ 1042870 h 1588127"/>
              <a:gd name="connsiteX15" fmla="*/ 0 w 2756544"/>
              <a:gd name="connsiteY15" fmla="*/ 529376 h 1588127"/>
              <a:gd name="connsiteX16" fmla="*/ 0 w 2756544"/>
              <a:gd name="connsiteY16" fmla="*/ 0 h 158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56544" h="1588127" fill="none" extrusionOk="0">
                <a:moveTo>
                  <a:pt x="0" y="0"/>
                </a:moveTo>
                <a:cubicBezTo>
                  <a:pt x="196613" y="-47382"/>
                  <a:pt x="280584" y="49218"/>
                  <a:pt x="523743" y="0"/>
                </a:cubicBezTo>
                <a:cubicBezTo>
                  <a:pt x="766902" y="-49218"/>
                  <a:pt x="877733" y="16996"/>
                  <a:pt x="992356" y="0"/>
                </a:cubicBezTo>
                <a:cubicBezTo>
                  <a:pt x="1106979" y="-16996"/>
                  <a:pt x="1352319" y="26509"/>
                  <a:pt x="1488534" y="0"/>
                </a:cubicBezTo>
                <a:cubicBezTo>
                  <a:pt x="1624749" y="-26509"/>
                  <a:pt x="1867425" y="42745"/>
                  <a:pt x="2067408" y="0"/>
                </a:cubicBezTo>
                <a:cubicBezTo>
                  <a:pt x="2267391" y="-42745"/>
                  <a:pt x="2472934" y="54939"/>
                  <a:pt x="2756544" y="0"/>
                </a:cubicBezTo>
                <a:cubicBezTo>
                  <a:pt x="2768318" y="133928"/>
                  <a:pt x="2722930" y="290815"/>
                  <a:pt x="2756544" y="497613"/>
                </a:cubicBezTo>
                <a:cubicBezTo>
                  <a:pt x="2790158" y="704411"/>
                  <a:pt x="2698797" y="820727"/>
                  <a:pt x="2756544" y="979345"/>
                </a:cubicBezTo>
                <a:cubicBezTo>
                  <a:pt x="2814291" y="1137963"/>
                  <a:pt x="2733612" y="1353069"/>
                  <a:pt x="2756544" y="1588127"/>
                </a:cubicBezTo>
                <a:cubicBezTo>
                  <a:pt x="2608666" y="1651045"/>
                  <a:pt x="2470327" y="1530261"/>
                  <a:pt x="2205235" y="1588127"/>
                </a:cubicBezTo>
                <a:cubicBezTo>
                  <a:pt x="1940143" y="1645993"/>
                  <a:pt x="1916552" y="1557690"/>
                  <a:pt x="1709057" y="1588127"/>
                </a:cubicBezTo>
                <a:cubicBezTo>
                  <a:pt x="1501562" y="1618564"/>
                  <a:pt x="1282805" y="1515482"/>
                  <a:pt x="1102618" y="1588127"/>
                </a:cubicBezTo>
                <a:cubicBezTo>
                  <a:pt x="922431" y="1660772"/>
                  <a:pt x="781347" y="1572519"/>
                  <a:pt x="578874" y="1588127"/>
                </a:cubicBezTo>
                <a:cubicBezTo>
                  <a:pt x="376401" y="1603735"/>
                  <a:pt x="221710" y="1577892"/>
                  <a:pt x="0" y="1588127"/>
                </a:cubicBezTo>
                <a:cubicBezTo>
                  <a:pt x="-48475" y="1400682"/>
                  <a:pt x="31999" y="1171683"/>
                  <a:pt x="0" y="1042870"/>
                </a:cubicBezTo>
                <a:cubicBezTo>
                  <a:pt x="-31999" y="914057"/>
                  <a:pt x="57874" y="708351"/>
                  <a:pt x="0" y="529376"/>
                </a:cubicBezTo>
                <a:cubicBezTo>
                  <a:pt x="-57874" y="350401"/>
                  <a:pt x="56783" y="197590"/>
                  <a:pt x="0" y="0"/>
                </a:cubicBezTo>
                <a:close/>
              </a:path>
              <a:path w="2756544" h="1588127" stroke="0" extrusionOk="0">
                <a:moveTo>
                  <a:pt x="0" y="0"/>
                </a:moveTo>
                <a:cubicBezTo>
                  <a:pt x="132504" y="-34397"/>
                  <a:pt x="388837" y="57950"/>
                  <a:pt x="523743" y="0"/>
                </a:cubicBezTo>
                <a:cubicBezTo>
                  <a:pt x="658649" y="-57950"/>
                  <a:pt x="784589" y="27135"/>
                  <a:pt x="992356" y="0"/>
                </a:cubicBezTo>
                <a:cubicBezTo>
                  <a:pt x="1200123" y="-27135"/>
                  <a:pt x="1408647" y="36528"/>
                  <a:pt x="1598796" y="0"/>
                </a:cubicBezTo>
                <a:cubicBezTo>
                  <a:pt x="1788945" y="-36528"/>
                  <a:pt x="1902594" y="5456"/>
                  <a:pt x="2122539" y="0"/>
                </a:cubicBezTo>
                <a:cubicBezTo>
                  <a:pt x="2342484" y="-5456"/>
                  <a:pt x="2619839" y="25373"/>
                  <a:pt x="2756544" y="0"/>
                </a:cubicBezTo>
                <a:cubicBezTo>
                  <a:pt x="2792972" y="162335"/>
                  <a:pt x="2724336" y="281888"/>
                  <a:pt x="2756544" y="561138"/>
                </a:cubicBezTo>
                <a:cubicBezTo>
                  <a:pt x="2788752" y="840388"/>
                  <a:pt x="2744779" y="870639"/>
                  <a:pt x="2756544" y="1090514"/>
                </a:cubicBezTo>
                <a:cubicBezTo>
                  <a:pt x="2768309" y="1310389"/>
                  <a:pt x="2700726" y="1365618"/>
                  <a:pt x="2756544" y="1588127"/>
                </a:cubicBezTo>
                <a:cubicBezTo>
                  <a:pt x="2515797" y="1611083"/>
                  <a:pt x="2361687" y="1540364"/>
                  <a:pt x="2260366" y="1588127"/>
                </a:cubicBezTo>
                <a:cubicBezTo>
                  <a:pt x="2159045" y="1635890"/>
                  <a:pt x="1961960" y="1544163"/>
                  <a:pt x="1709057" y="1588127"/>
                </a:cubicBezTo>
                <a:cubicBezTo>
                  <a:pt x="1456154" y="1632091"/>
                  <a:pt x="1414178" y="1562942"/>
                  <a:pt x="1157748" y="1588127"/>
                </a:cubicBezTo>
                <a:cubicBezTo>
                  <a:pt x="901318" y="1613312"/>
                  <a:pt x="877519" y="1572709"/>
                  <a:pt x="634005" y="1588127"/>
                </a:cubicBezTo>
                <a:cubicBezTo>
                  <a:pt x="390491" y="1603545"/>
                  <a:pt x="308590" y="1571172"/>
                  <a:pt x="0" y="1588127"/>
                </a:cubicBezTo>
                <a:cubicBezTo>
                  <a:pt x="-50997" y="1384077"/>
                  <a:pt x="5284" y="1158216"/>
                  <a:pt x="0" y="1026989"/>
                </a:cubicBezTo>
                <a:cubicBezTo>
                  <a:pt x="-5284" y="895762"/>
                  <a:pt x="7956" y="648917"/>
                  <a:pt x="0" y="465851"/>
                </a:cubicBezTo>
                <a:cubicBezTo>
                  <a:pt x="-7956" y="282785"/>
                  <a:pt x="21116" y="98294"/>
                  <a:pt x="0" y="0"/>
                </a:cubicBezTo>
                <a:close/>
              </a:path>
            </a:pathLst>
          </a:custGeom>
          <a:solidFill>
            <a:schemeClr val="accent5">
              <a:lumMod val="40000"/>
              <a:lumOff val="60000"/>
            </a:schemeClr>
          </a:solidFill>
          <a:ln w="25400">
            <a:solidFill>
              <a:schemeClr val="accent5">
                <a:lumMod val="75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lvl="0" algn="ctr" defTabSz="400050">
              <a:lnSpc>
                <a:spcPct val="90000"/>
              </a:lnSpc>
              <a:spcBef>
                <a:spcPct val="0"/>
              </a:spcBef>
              <a:spcAft>
                <a:spcPct val="35000"/>
              </a:spcAft>
            </a:pPr>
            <a:r>
              <a:rPr lang="en-GB" sz="1800" kern="1200" dirty="0"/>
              <a:t>Evaluate and Assess product in order to identify Risk and Threat.  </a:t>
            </a:r>
            <a:r>
              <a:rPr lang="en-GB" sz="1800" dirty="0"/>
              <a:t>D</a:t>
            </a:r>
            <a:r>
              <a:rPr lang="en-GB" sz="1800" kern="1200" dirty="0"/>
              <a:t>evelop Intel or move to Operation IMU for Assessment and Action</a:t>
            </a:r>
          </a:p>
        </p:txBody>
      </p:sp>
    </p:spTree>
    <p:extLst>
      <p:ext uri="{BB962C8B-B14F-4D97-AF65-F5344CB8AC3E}">
        <p14:creationId xmlns:p14="http://schemas.microsoft.com/office/powerpoint/2010/main" val="2072037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animBg="1"/>
      <p:bldP spid="15" grpId="0" animBg="1"/>
      <p:bldP spid="18" grpId="0" animBg="1"/>
      <p:bldP spid="19" grpId="0" animBg="1"/>
      <p:bldP spid="20"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0" y="0"/>
            <a:ext cx="12726441" cy="7158623"/>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2"/>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8735890" y="5676617"/>
            <a:ext cx="3451581" cy="12356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7926309" y="5712713"/>
            <a:ext cx="4271221" cy="1723549"/>
          </a:xfrm>
          <a:prstGeom prst="rect">
            <a:avLst/>
          </a:prstGeom>
          <a:noFill/>
        </p:spPr>
        <p:txBody>
          <a:bodyPr wrap="square" rtlCol="0">
            <a:spAutoFit/>
          </a:bodyPr>
          <a:lstStyle/>
          <a:p>
            <a:pPr algn="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First Response &amp; Being Vigilant</a:t>
            </a:r>
            <a:br>
              <a:rPr lang="en-GB" sz="2300" b="1" dirty="0">
                <a:latin typeface="Arial Nova" panose="020B0504020202020204" pitchFamily="34" charset="0"/>
                <a:ea typeface="Tahoma" panose="020B0604030504040204" pitchFamily="34" charset="0"/>
                <a:cs typeface="Tahoma" panose="020B0604030504040204" pitchFamily="34" charset="0"/>
              </a:rPr>
            </a:br>
            <a:r>
              <a:rPr lang="en-GB" sz="1600" dirty="0">
                <a:latin typeface="Arial Nova" panose="020B0504020202020204" pitchFamily="34" charset="0"/>
                <a:ea typeface="Tahoma" panose="020B0604030504040204" pitchFamily="34" charset="0"/>
                <a:cs typeface="Tahoma" panose="020B0604030504040204" pitchFamily="34" charset="0"/>
              </a:rPr>
              <a:t>.</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0852592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Icon&#10;&#10;Description automatically generated">
            <a:extLst>
              <a:ext uri="{FF2B5EF4-FFF2-40B4-BE49-F238E27FC236}">
                <a16:creationId xmlns:a16="http://schemas.microsoft.com/office/drawing/2014/main" id="{E84B16AD-274B-4CE4-B9E6-2C5941FFC3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356" y="961379"/>
            <a:ext cx="2621915" cy="2621915"/>
          </a:xfrm>
          <a:prstGeom prst="rect">
            <a:avLst/>
          </a:prstGeom>
        </p:spPr>
      </p:pic>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30ACB347-A9C2-4398-9BCC-DBB7CC3446CB}"/>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Actions of First Responders </a:t>
            </a:r>
          </a:p>
        </p:txBody>
      </p:sp>
      <p:pic>
        <p:nvPicPr>
          <p:cNvPr id="3" name="Picture 2" descr="A police car on the street&#10;&#10;Description automatically generated with medium confidence">
            <a:extLst>
              <a:ext uri="{FF2B5EF4-FFF2-40B4-BE49-F238E27FC236}">
                <a16:creationId xmlns:a16="http://schemas.microsoft.com/office/drawing/2014/main" id="{E46DF918-D52E-432D-949F-167D7F75522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515071" y="1474882"/>
            <a:ext cx="2624031" cy="1745087"/>
          </a:xfrm>
          <a:prstGeom prst="rect">
            <a:avLst/>
          </a:prstGeom>
        </p:spPr>
      </p:pic>
      <p:pic>
        <p:nvPicPr>
          <p:cNvPr id="17" name="Picture 16" descr="Text&#10;&#10;Description automatically generated with medium confidence">
            <a:extLst>
              <a:ext uri="{FF2B5EF4-FFF2-40B4-BE49-F238E27FC236}">
                <a16:creationId xmlns:a16="http://schemas.microsoft.com/office/drawing/2014/main" id="{9E09AD05-5E4F-4C05-BA62-5DB7FED02F3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460054" y="3713804"/>
            <a:ext cx="3463319" cy="1948117"/>
          </a:xfrm>
          <a:prstGeom prst="rect">
            <a:avLst/>
          </a:prstGeom>
        </p:spPr>
      </p:pic>
      <p:pic>
        <p:nvPicPr>
          <p:cNvPr id="19" name="Picture 18">
            <a:extLst>
              <a:ext uri="{FF2B5EF4-FFF2-40B4-BE49-F238E27FC236}">
                <a16:creationId xmlns:a16="http://schemas.microsoft.com/office/drawing/2014/main" id="{2ECDDAD3-956B-4DC5-9F4F-18BEF406640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82610" y="3289886"/>
            <a:ext cx="2271497" cy="2271497"/>
          </a:xfrm>
          <a:prstGeom prst="rect">
            <a:avLst/>
          </a:prstGeom>
        </p:spPr>
      </p:pic>
      <p:pic>
        <p:nvPicPr>
          <p:cNvPr id="15" name="Picture 14" descr="Graphical user interface, application&#10;&#10;Description automatically generated">
            <a:extLst>
              <a:ext uri="{FF2B5EF4-FFF2-40B4-BE49-F238E27FC236}">
                <a16:creationId xmlns:a16="http://schemas.microsoft.com/office/drawing/2014/main" id="{222CCA8E-46C8-4C7E-9DC9-C61112A6D3B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552947" y="1245641"/>
            <a:ext cx="2477448" cy="3072035"/>
          </a:xfrm>
          <a:prstGeom prst="rect">
            <a:avLst/>
          </a:prstGeom>
        </p:spPr>
      </p:pic>
    </p:spTree>
    <p:extLst>
      <p:ext uri="{BB962C8B-B14F-4D97-AF65-F5344CB8AC3E}">
        <p14:creationId xmlns:p14="http://schemas.microsoft.com/office/powerpoint/2010/main" val="68600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5D32296A-1084-4A01-A2CD-6183949F42FF}"/>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See, Tell, Act </a:t>
            </a:r>
          </a:p>
        </p:txBody>
      </p:sp>
      <p:sp>
        <p:nvSpPr>
          <p:cNvPr id="12" name="Content Placeholder 2">
            <a:extLst>
              <a:ext uri="{FF2B5EF4-FFF2-40B4-BE49-F238E27FC236}">
                <a16:creationId xmlns:a16="http://schemas.microsoft.com/office/drawing/2014/main" id="{BE3DEC21-BE54-4819-98BC-7B138D5DFF89}"/>
              </a:ext>
            </a:extLst>
          </p:cNvPr>
          <p:cNvSpPr>
            <a:spLocks noGrp="1"/>
          </p:cNvSpPr>
          <p:nvPr>
            <p:ph idx="1"/>
          </p:nvPr>
        </p:nvSpPr>
        <p:spPr>
          <a:xfrm>
            <a:off x="916639" y="1163403"/>
            <a:ext cx="8449784" cy="1605197"/>
          </a:xfrm>
        </p:spPr>
        <p:txBody>
          <a:bodyPr>
            <a:normAutofit/>
          </a:bodyPr>
          <a:lstStyle/>
          <a:p>
            <a:pPr marL="0" indent="0">
              <a:buNone/>
              <a:defRPr/>
            </a:pPr>
            <a:r>
              <a:rPr lang="en-GB" altLang="en-US" sz="1400" b="1" dirty="0"/>
              <a:t>See</a:t>
            </a:r>
          </a:p>
          <a:p>
            <a:pPr>
              <a:defRPr/>
            </a:pPr>
            <a:r>
              <a:rPr lang="en-GB" sz="1400" dirty="0"/>
              <a:t>Maintain observations of the overall incident from a position of cover </a:t>
            </a:r>
          </a:p>
          <a:p>
            <a:pPr>
              <a:defRPr/>
            </a:pPr>
            <a:r>
              <a:rPr lang="en-GB" sz="1400" dirty="0"/>
              <a:t>Seek opportunities to relocate in order to maintain and develop observations and situational awareness </a:t>
            </a:r>
          </a:p>
          <a:p>
            <a:pPr marL="171450" indent="-171450">
              <a:buFont typeface="Arial" panose="020B0604020202020204" pitchFamily="34" charset="0"/>
              <a:buChar char="•"/>
              <a:defRPr/>
            </a:pPr>
            <a:r>
              <a:rPr lang="en-GB" sz="1400" dirty="0"/>
              <a:t>Work in pairs where possible to maintain a 360 degree awareness of the developing incident </a:t>
            </a:r>
          </a:p>
          <a:p>
            <a:pPr marL="171450" indent="-171450">
              <a:buFont typeface="Arial" panose="020B0604020202020204" pitchFamily="34" charset="0"/>
              <a:buChar char="•"/>
              <a:defRPr/>
            </a:pPr>
            <a:r>
              <a:rPr lang="en-GB" sz="1400" dirty="0"/>
              <a:t>Identify other opportunities for observation such as localised CCTV control rooms or CCTV cameras </a:t>
            </a:r>
          </a:p>
        </p:txBody>
      </p:sp>
      <p:pic>
        <p:nvPicPr>
          <p:cNvPr id="3" name="Picture 2" descr="A picture containing icon&#10;&#10;Description automatically generated">
            <a:extLst>
              <a:ext uri="{FF2B5EF4-FFF2-40B4-BE49-F238E27FC236}">
                <a16:creationId xmlns:a16="http://schemas.microsoft.com/office/drawing/2014/main" id="{2B9261E2-0F61-456E-8BFA-7C489F39B8C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85890" y="4096723"/>
            <a:ext cx="1800000" cy="1800000"/>
          </a:xfrm>
          <a:prstGeom prst="rect">
            <a:avLst/>
          </a:prstGeom>
        </p:spPr>
      </p:pic>
      <p:pic>
        <p:nvPicPr>
          <p:cNvPr id="14" name="Picture 13" descr="Background pattern&#10;&#10;Description automatically generated with medium confidence">
            <a:extLst>
              <a:ext uri="{FF2B5EF4-FFF2-40B4-BE49-F238E27FC236}">
                <a16:creationId xmlns:a16="http://schemas.microsoft.com/office/drawing/2014/main" id="{C792F9CF-CC2C-40E6-9DEC-26CB3615911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63445" y="690983"/>
            <a:ext cx="1800000" cy="1800000"/>
          </a:xfrm>
          <a:prstGeom prst="rect">
            <a:avLst/>
          </a:prstGeom>
        </p:spPr>
      </p:pic>
      <p:pic>
        <p:nvPicPr>
          <p:cNvPr id="16" name="Picture 15" descr="Background pattern&#10;&#10;Description automatically generated with medium confidence">
            <a:extLst>
              <a:ext uri="{FF2B5EF4-FFF2-40B4-BE49-F238E27FC236}">
                <a16:creationId xmlns:a16="http://schemas.microsoft.com/office/drawing/2014/main" id="{A31C9301-A3C3-483C-B8A4-F8A665AA206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663445" y="2312096"/>
            <a:ext cx="1800000" cy="1800000"/>
          </a:xfrm>
          <a:prstGeom prst="rect">
            <a:avLst/>
          </a:prstGeom>
        </p:spPr>
      </p:pic>
      <p:sp>
        <p:nvSpPr>
          <p:cNvPr id="18" name="TextBox 17">
            <a:extLst>
              <a:ext uri="{FF2B5EF4-FFF2-40B4-BE49-F238E27FC236}">
                <a16:creationId xmlns:a16="http://schemas.microsoft.com/office/drawing/2014/main" id="{5A6554A3-D798-4533-8706-641C1F02CEC3}"/>
              </a:ext>
            </a:extLst>
          </p:cNvPr>
          <p:cNvSpPr txBox="1"/>
          <p:nvPr/>
        </p:nvSpPr>
        <p:spPr>
          <a:xfrm>
            <a:off x="916639" y="2786894"/>
            <a:ext cx="8449200" cy="1231106"/>
          </a:xfrm>
          <a:prstGeom prst="rect">
            <a:avLst/>
          </a:prstGeom>
          <a:noFill/>
        </p:spPr>
        <p:txBody>
          <a:bodyPr wrap="square" rtlCol="0">
            <a:spAutoFit/>
          </a:bodyPr>
          <a:lstStyle/>
          <a:p>
            <a:pPr>
              <a:buFont typeface="Arial" panose="020B0604020202020204" pitchFamily="34" charset="0"/>
              <a:buNone/>
              <a:defRPr/>
            </a:pPr>
            <a:r>
              <a:rPr lang="en-GB" altLang="en-US" sz="1400" b="1" dirty="0"/>
              <a:t>Tell</a:t>
            </a:r>
          </a:p>
          <a:p>
            <a:pPr marL="171450" indent="-171450">
              <a:buFont typeface="Arial" panose="020B0604020202020204" pitchFamily="34" charset="0"/>
              <a:buChar char="•"/>
              <a:defRPr/>
            </a:pPr>
            <a:r>
              <a:rPr lang="en-GB" sz="1400" dirty="0"/>
              <a:t>Inform and communicate with the Force Control Centre and update them with your observations </a:t>
            </a:r>
          </a:p>
          <a:p>
            <a:pPr marL="171450" indent="-171450">
              <a:buFont typeface="Arial" panose="020B0604020202020204" pitchFamily="34" charset="0"/>
              <a:buChar char="•"/>
              <a:defRPr/>
            </a:pPr>
            <a:r>
              <a:rPr lang="en-GB" sz="1400" dirty="0"/>
              <a:t>Speak to the public who have evacuated an area in order to gain information on the last sighting and direction of travel of subjects, and share this with Force Control Centre</a:t>
            </a:r>
          </a:p>
          <a:p>
            <a:endParaRPr lang="en-GB" b="1" dirty="0"/>
          </a:p>
        </p:txBody>
      </p:sp>
      <p:sp>
        <p:nvSpPr>
          <p:cNvPr id="19" name="TextBox 18">
            <a:extLst>
              <a:ext uri="{FF2B5EF4-FFF2-40B4-BE49-F238E27FC236}">
                <a16:creationId xmlns:a16="http://schemas.microsoft.com/office/drawing/2014/main" id="{2BC9CF9E-8772-4BF9-B168-BA9EAB5AA799}"/>
              </a:ext>
            </a:extLst>
          </p:cNvPr>
          <p:cNvSpPr txBox="1"/>
          <p:nvPr/>
        </p:nvSpPr>
        <p:spPr>
          <a:xfrm>
            <a:off x="939084" y="3870112"/>
            <a:ext cx="8449200" cy="2092881"/>
          </a:xfrm>
          <a:prstGeom prst="rect">
            <a:avLst/>
          </a:prstGeom>
          <a:noFill/>
        </p:spPr>
        <p:txBody>
          <a:bodyPr wrap="square" rtlCol="0">
            <a:spAutoFit/>
          </a:bodyPr>
          <a:lstStyle/>
          <a:p>
            <a:pPr>
              <a:buFont typeface="Arial" panose="020B0604020202020204" pitchFamily="34" charset="0"/>
              <a:buNone/>
              <a:defRPr/>
            </a:pPr>
            <a:r>
              <a:rPr lang="en-GB" sz="1400" b="1" dirty="0"/>
              <a:t>Act</a:t>
            </a:r>
            <a:r>
              <a:rPr lang="en-GB" sz="1400" dirty="0"/>
              <a:t> </a:t>
            </a:r>
          </a:p>
          <a:p>
            <a:pPr marL="171450" indent="-171450">
              <a:buFont typeface="Arial" panose="020B0604020202020204" pitchFamily="34" charset="0"/>
              <a:buChar char="•"/>
              <a:defRPr/>
            </a:pPr>
            <a:r>
              <a:rPr lang="en-GB" sz="1400" dirty="0"/>
              <a:t>Identify potential escape routes and utilise cover to enable an immediate evacuation of the observation points if required </a:t>
            </a:r>
          </a:p>
          <a:p>
            <a:pPr marL="171450" indent="-171450">
              <a:buFont typeface="Arial" panose="020B0604020202020204" pitchFamily="34" charset="0"/>
              <a:buChar char="•"/>
              <a:defRPr/>
            </a:pPr>
            <a:r>
              <a:rPr lang="en-GB" sz="1400" dirty="0"/>
              <a:t>Give positive directions to the public to leave the area and prevent disorientated or unaware members of the public inadvertently accessing the areas of threat </a:t>
            </a:r>
          </a:p>
          <a:p>
            <a:pPr marL="171450" indent="-171450">
              <a:buFont typeface="Arial" panose="020B0604020202020204" pitchFamily="34" charset="0"/>
              <a:buChar char="•"/>
              <a:defRPr/>
            </a:pPr>
            <a:r>
              <a:rPr lang="en-GB" sz="1400" dirty="0"/>
              <a:t>Identify safe access routes and a rendezvous point for armed officers in order to give a ‘face to face’ situational awareness briefing prior to their deployment forward </a:t>
            </a:r>
          </a:p>
          <a:p>
            <a:pPr marL="171450" indent="-171450">
              <a:buFont typeface="Arial" panose="020B0604020202020204" pitchFamily="34" charset="0"/>
              <a:buChar char="•"/>
              <a:defRPr/>
            </a:pPr>
            <a:r>
              <a:rPr lang="en-GB" sz="1400" dirty="0"/>
              <a:t>Support the developing emergency service response within the Warm and Cold Zones</a:t>
            </a:r>
          </a:p>
          <a:p>
            <a:endParaRPr lang="en-GB" dirty="0"/>
          </a:p>
        </p:txBody>
      </p:sp>
    </p:spTree>
    <p:extLst>
      <p:ext uri="{BB962C8B-B14F-4D97-AF65-F5344CB8AC3E}">
        <p14:creationId xmlns:p14="http://schemas.microsoft.com/office/powerpoint/2010/main" val="233470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uiExpand="1" build="p"/>
      <p:bldP spid="18" grpId="0"/>
      <p:bldP spid="19"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2" name="Picture 11" descr="Icon&#10;&#10;Description automatically generated">
            <a:hlinkClick r:id="rId7"/>
            <a:extLst>
              <a:ext uri="{FF2B5EF4-FFF2-40B4-BE49-F238E27FC236}">
                <a16:creationId xmlns:a16="http://schemas.microsoft.com/office/drawing/2014/main" id="{5D433388-BB00-4341-B855-2B3807DB194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91624" y="2193896"/>
            <a:ext cx="3980775" cy="2805392"/>
          </a:xfrm>
          <a:prstGeom prst="rect">
            <a:avLst/>
          </a:prstGeom>
        </p:spPr>
      </p:pic>
      <p:sp>
        <p:nvSpPr>
          <p:cNvPr id="13" name="TextBox 12">
            <a:extLst>
              <a:ext uri="{FF2B5EF4-FFF2-40B4-BE49-F238E27FC236}">
                <a16:creationId xmlns:a16="http://schemas.microsoft.com/office/drawing/2014/main" id="{7350EA81-26F9-408A-99CE-1FD85BD7C81B}"/>
              </a:ext>
            </a:extLst>
          </p:cNvPr>
          <p:cNvSpPr txBox="1"/>
          <p:nvPr/>
        </p:nvSpPr>
        <p:spPr>
          <a:xfrm>
            <a:off x="1560000" y="799767"/>
            <a:ext cx="9072000" cy="648000"/>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Personal Safety &amp; Maintaining Vigilance</a:t>
            </a:r>
          </a:p>
        </p:txBody>
      </p:sp>
    </p:spTree>
    <p:extLst>
      <p:ext uri="{BB962C8B-B14F-4D97-AF65-F5344CB8AC3E}">
        <p14:creationId xmlns:p14="http://schemas.microsoft.com/office/powerpoint/2010/main" val="1380778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86034A49-3D51-49DF-8F19-DB263F2FC03F}"/>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Operational Security</a:t>
            </a:r>
          </a:p>
        </p:txBody>
      </p:sp>
      <p:sp>
        <p:nvSpPr>
          <p:cNvPr id="12" name="Rectangle 7">
            <a:extLst>
              <a:ext uri="{FF2B5EF4-FFF2-40B4-BE49-F238E27FC236}">
                <a16:creationId xmlns:a16="http://schemas.microsoft.com/office/drawing/2014/main" id="{F28EC6CF-7FE8-4C4B-BBA2-4AE6E03339A6}"/>
              </a:ext>
            </a:extLst>
          </p:cNvPr>
          <p:cNvSpPr>
            <a:spLocks noChangeArrowheads="1"/>
          </p:cNvSpPr>
          <p:nvPr/>
        </p:nvSpPr>
        <p:spPr bwMode="auto">
          <a:xfrm>
            <a:off x="1906438" y="1125873"/>
            <a:ext cx="7948613" cy="470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945" tIns="41473" rIns="82945" bIns="41473">
            <a:spAutoFit/>
          </a:bodyPr>
          <a:lstStyle>
            <a:lvl1pPr marL="342900" indent="-342900">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eaLnBrk="1" hangingPunct="1">
              <a:spcBef>
                <a:spcPct val="50000"/>
              </a:spcBef>
            </a:pPr>
            <a:r>
              <a:rPr lang="en-GB" altLang="en-US" sz="2400" dirty="0">
                <a:solidFill>
                  <a:schemeClr val="tx1"/>
                </a:solidFill>
              </a:rPr>
              <a:t>Access to buildings</a:t>
            </a:r>
          </a:p>
          <a:p>
            <a:pPr lvl="1" eaLnBrk="1" hangingPunct="1">
              <a:spcBef>
                <a:spcPct val="50000"/>
              </a:spcBef>
              <a:buFont typeface="Arial" panose="020B0604020202020204" pitchFamily="34" charset="0"/>
              <a:buChar char="•"/>
            </a:pPr>
            <a:r>
              <a:rPr lang="en-GB" altLang="en-US" sz="2400" dirty="0">
                <a:solidFill>
                  <a:schemeClr val="tx1"/>
                </a:solidFill>
              </a:rPr>
              <a:t>Check tailgaters</a:t>
            </a:r>
          </a:p>
          <a:p>
            <a:pPr lvl="1" eaLnBrk="1" hangingPunct="1">
              <a:spcBef>
                <a:spcPct val="50000"/>
              </a:spcBef>
              <a:buFont typeface="Arial" panose="020B0604020202020204" pitchFamily="34" charset="0"/>
              <a:buChar char="•"/>
            </a:pPr>
            <a:r>
              <a:rPr lang="en-GB" altLang="en-US" sz="2400" dirty="0">
                <a:solidFill>
                  <a:schemeClr val="tx1"/>
                </a:solidFill>
              </a:rPr>
              <a:t>Check ID passes</a:t>
            </a:r>
          </a:p>
          <a:p>
            <a:pPr eaLnBrk="1" hangingPunct="1">
              <a:spcBef>
                <a:spcPct val="50000"/>
              </a:spcBef>
            </a:pPr>
            <a:r>
              <a:rPr lang="en-GB" altLang="en-US" sz="2400" dirty="0">
                <a:solidFill>
                  <a:schemeClr val="tx1"/>
                </a:solidFill>
              </a:rPr>
              <a:t>Use your own log on, do not allow others to share</a:t>
            </a:r>
          </a:p>
          <a:p>
            <a:pPr eaLnBrk="1" hangingPunct="1">
              <a:spcBef>
                <a:spcPct val="50000"/>
              </a:spcBef>
            </a:pPr>
            <a:r>
              <a:rPr lang="en-GB" altLang="en-US" sz="2400" dirty="0">
                <a:solidFill>
                  <a:schemeClr val="tx1"/>
                </a:solidFill>
              </a:rPr>
              <a:t>Careful use of telephones – do you know who you are calling?</a:t>
            </a:r>
          </a:p>
          <a:p>
            <a:pPr eaLnBrk="1" hangingPunct="1">
              <a:spcBef>
                <a:spcPct val="50000"/>
              </a:spcBef>
            </a:pPr>
            <a:r>
              <a:rPr lang="en-GB" altLang="en-US" sz="2400" dirty="0">
                <a:solidFill>
                  <a:schemeClr val="tx1"/>
                </a:solidFill>
              </a:rPr>
              <a:t>Use the call back procedure before giving out information</a:t>
            </a:r>
          </a:p>
          <a:p>
            <a:pPr eaLnBrk="1" hangingPunct="1">
              <a:spcBef>
                <a:spcPct val="50000"/>
              </a:spcBef>
            </a:pPr>
            <a:r>
              <a:rPr lang="en-GB" altLang="en-US" sz="2400" dirty="0">
                <a:solidFill>
                  <a:schemeClr val="tx1"/>
                </a:solidFill>
              </a:rPr>
              <a:t>MOBILE PHONES not used for operational activity</a:t>
            </a:r>
          </a:p>
          <a:p>
            <a:pPr eaLnBrk="1" hangingPunct="1">
              <a:spcBef>
                <a:spcPct val="50000"/>
              </a:spcBef>
            </a:pPr>
            <a:r>
              <a:rPr lang="en-GB" altLang="en-US" sz="2400" dirty="0">
                <a:solidFill>
                  <a:schemeClr val="tx1"/>
                </a:solidFill>
              </a:rPr>
              <a:t>Who’s listening to your Airwave terminal?</a:t>
            </a:r>
          </a:p>
        </p:txBody>
      </p:sp>
    </p:spTree>
    <p:extLst>
      <p:ext uri="{BB962C8B-B14F-4D97-AF65-F5344CB8AC3E}">
        <p14:creationId xmlns:p14="http://schemas.microsoft.com/office/powerpoint/2010/main" val="23957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90F84EF5-006B-40E8-BC4F-8E9817AA4945}"/>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Fact or Fiction?</a:t>
            </a:r>
          </a:p>
        </p:txBody>
      </p:sp>
      <p:sp>
        <p:nvSpPr>
          <p:cNvPr id="12" name="Content Placeholder 2">
            <a:extLst>
              <a:ext uri="{FF2B5EF4-FFF2-40B4-BE49-F238E27FC236}">
                <a16:creationId xmlns:a16="http://schemas.microsoft.com/office/drawing/2014/main" id="{7844A715-297E-480C-927D-F91F86ED7ED5}"/>
              </a:ext>
            </a:extLst>
          </p:cNvPr>
          <p:cNvSpPr>
            <a:spLocks noGrp="1"/>
          </p:cNvSpPr>
          <p:nvPr>
            <p:ph idx="1"/>
          </p:nvPr>
        </p:nvSpPr>
        <p:spPr>
          <a:xfrm>
            <a:off x="3172890" y="1583755"/>
            <a:ext cx="5846219" cy="1092783"/>
          </a:xfrm>
        </p:spPr>
        <p:txBody>
          <a:bodyPr/>
          <a:lstStyle/>
          <a:p>
            <a:pPr marL="0" indent="0" algn="ctr">
              <a:buFontTx/>
              <a:buNone/>
            </a:pPr>
            <a:r>
              <a:rPr lang="en-GB" altLang="en-US" dirty="0"/>
              <a:t>A CHIS (Covert Human Intelligence Source) notebook is lost?</a:t>
            </a:r>
          </a:p>
        </p:txBody>
      </p:sp>
      <p:pic>
        <p:nvPicPr>
          <p:cNvPr id="13" name="Picture 2">
            <a:extLst>
              <a:ext uri="{FF2B5EF4-FFF2-40B4-BE49-F238E27FC236}">
                <a16:creationId xmlns:a16="http://schemas.microsoft.com/office/drawing/2014/main" id="{5D8EF10A-AC96-4883-81CF-886ABAFC210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2105" y="2956879"/>
            <a:ext cx="3887787" cy="216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3983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437DEF09-5C89-4D4A-BDD8-FFF9162D95A3}"/>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Fact or Fiction?</a:t>
            </a:r>
          </a:p>
        </p:txBody>
      </p:sp>
      <p:sp>
        <p:nvSpPr>
          <p:cNvPr id="14" name="Content Placeholder 2">
            <a:extLst>
              <a:ext uri="{FF2B5EF4-FFF2-40B4-BE49-F238E27FC236}">
                <a16:creationId xmlns:a16="http://schemas.microsoft.com/office/drawing/2014/main" id="{9B2D0536-4AB7-47A0-AEC6-AE3FFD58869C}"/>
              </a:ext>
            </a:extLst>
          </p:cNvPr>
          <p:cNvSpPr>
            <a:spLocks noGrp="1"/>
          </p:cNvSpPr>
          <p:nvPr>
            <p:ph idx="1"/>
          </p:nvPr>
        </p:nvSpPr>
        <p:spPr>
          <a:xfrm>
            <a:off x="3172888" y="1769107"/>
            <a:ext cx="5846219" cy="1092783"/>
          </a:xfrm>
        </p:spPr>
        <p:txBody>
          <a:bodyPr/>
          <a:lstStyle/>
          <a:p>
            <a:pPr marL="0" indent="0" algn="ctr">
              <a:buFontTx/>
              <a:buNone/>
            </a:pPr>
            <a:r>
              <a:rPr lang="en-GB" altLang="en-US" dirty="0"/>
              <a:t>Top Secret Documents left on a Train?</a:t>
            </a:r>
          </a:p>
        </p:txBody>
      </p:sp>
      <p:pic>
        <p:nvPicPr>
          <p:cNvPr id="15" name="Picture 2">
            <a:extLst>
              <a:ext uri="{FF2B5EF4-FFF2-40B4-BE49-F238E27FC236}">
                <a16:creationId xmlns:a16="http://schemas.microsoft.com/office/drawing/2014/main" id="{E5FBE8FE-3B3B-4C89-B0CE-27D2A300BC0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2105" y="2956879"/>
            <a:ext cx="3887787" cy="216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983671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1" name="Picture 8" descr="C:\Users\561\Desktop\Bob-Quick-arriving-at-No--001.jpg">
            <a:extLst>
              <a:ext uri="{FF2B5EF4-FFF2-40B4-BE49-F238E27FC236}">
                <a16:creationId xmlns:a16="http://schemas.microsoft.com/office/drawing/2014/main" id="{6144D200-E6D9-476A-8A94-8B32F3A8004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5175338">
            <a:off x="2107276" y="974645"/>
            <a:ext cx="5406548" cy="40950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560B804A-946B-48BB-85DF-7BFF285EF263}"/>
              </a:ext>
            </a:extLst>
          </p:cNvPr>
          <p:cNvSpPr txBox="1"/>
          <p:nvPr/>
        </p:nvSpPr>
        <p:spPr>
          <a:xfrm>
            <a:off x="7797044" y="142159"/>
            <a:ext cx="3608173" cy="5760000"/>
          </a:xfrm>
          <a:prstGeom prst="rect">
            <a:avLst/>
          </a:prstGeom>
          <a:solidFill>
            <a:srgbClr val="004388"/>
          </a:solidFill>
        </p:spPr>
        <p:txBody>
          <a:bodyPr wrap="square" rtlCol="0" anchor="ctr" anchorCtr="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5400" dirty="0">
                <a:solidFill>
                  <a:schemeClr val="bg1"/>
                </a:solidFill>
              </a:rPr>
              <a:t>Mistakes can happen to senior officers too!</a:t>
            </a:r>
            <a:endParaRPr lang="en-GB" sz="2400" b="1" dirty="0">
              <a:solidFill>
                <a:schemeClr val="bg1"/>
              </a:solidFill>
            </a:endParaRPr>
          </a:p>
        </p:txBody>
      </p:sp>
    </p:spTree>
    <p:extLst>
      <p:ext uri="{BB962C8B-B14F-4D97-AF65-F5344CB8AC3E}">
        <p14:creationId xmlns:p14="http://schemas.microsoft.com/office/powerpoint/2010/main" val="43490703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7009CD07-78A8-425A-9899-960A634AD533}"/>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Consequences for the Organisation</a:t>
            </a:r>
          </a:p>
        </p:txBody>
      </p:sp>
      <p:sp>
        <p:nvSpPr>
          <p:cNvPr id="12" name="Content Placeholder 2">
            <a:extLst>
              <a:ext uri="{FF2B5EF4-FFF2-40B4-BE49-F238E27FC236}">
                <a16:creationId xmlns:a16="http://schemas.microsoft.com/office/drawing/2014/main" id="{BDF31177-A477-4A2F-9C21-865D2E1C0105}"/>
              </a:ext>
            </a:extLst>
          </p:cNvPr>
          <p:cNvSpPr>
            <a:spLocks noGrp="1"/>
          </p:cNvSpPr>
          <p:nvPr>
            <p:ph idx="1"/>
          </p:nvPr>
        </p:nvSpPr>
        <p:spPr>
          <a:xfrm>
            <a:off x="2219739" y="1674342"/>
            <a:ext cx="8229600" cy="3441356"/>
          </a:xfrm>
        </p:spPr>
        <p:txBody>
          <a:bodyPr/>
          <a:lstStyle/>
          <a:p>
            <a:pPr eaLnBrk="1" hangingPunct="1"/>
            <a:r>
              <a:rPr lang="en-GB" altLang="en-US" sz="3600" dirty="0"/>
              <a:t>Potential threat to employees or public</a:t>
            </a:r>
          </a:p>
          <a:p>
            <a:pPr eaLnBrk="1" hangingPunct="1"/>
            <a:r>
              <a:rPr lang="en-GB" altLang="en-US" sz="3600" dirty="0"/>
              <a:t>Threat to operation</a:t>
            </a:r>
          </a:p>
          <a:p>
            <a:pPr eaLnBrk="1" hangingPunct="1"/>
            <a:r>
              <a:rPr lang="en-GB" altLang="en-US" sz="3600" dirty="0"/>
              <a:t>Reduction in capability</a:t>
            </a:r>
          </a:p>
          <a:p>
            <a:pPr eaLnBrk="1" hangingPunct="1"/>
            <a:r>
              <a:rPr lang="en-GB" altLang="en-US" sz="3600" dirty="0"/>
              <a:t>Integrity of unit</a:t>
            </a:r>
          </a:p>
          <a:p>
            <a:pPr eaLnBrk="1" hangingPunct="1"/>
            <a:r>
              <a:rPr lang="en-GB" altLang="en-US" sz="3600" dirty="0"/>
              <a:t>Loss of professional standing</a:t>
            </a:r>
          </a:p>
          <a:p>
            <a:endParaRPr lang="en-GB" altLang="en-US" sz="3600" dirty="0"/>
          </a:p>
        </p:txBody>
      </p:sp>
    </p:spTree>
    <p:extLst>
      <p:ext uri="{BB962C8B-B14F-4D97-AF65-F5344CB8AC3E}">
        <p14:creationId xmlns:p14="http://schemas.microsoft.com/office/powerpoint/2010/main" val="30481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50590A57-A415-463F-96CD-909A0FCE3A41}"/>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Consequences for you?</a:t>
            </a:r>
          </a:p>
        </p:txBody>
      </p:sp>
      <p:sp>
        <p:nvSpPr>
          <p:cNvPr id="12" name="Content Placeholder 2">
            <a:extLst>
              <a:ext uri="{FF2B5EF4-FFF2-40B4-BE49-F238E27FC236}">
                <a16:creationId xmlns:a16="http://schemas.microsoft.com/office/drawing/2014/main" id="{AEE8E7AD-4F9A-4640-B938-132431E99A4D}"/>
              </a:ext>
            </a:extLst>
          </p:cNvPr>
          <p:cNvSpPr>
            <a:spLocks noGrp="1"/>
          </p:cNvSpPr>
          <p:nvPr>
            <p:ph idx="1"/>
          </p:nvPr>
        </p:nvSpPr>
        <p:spPr>
          <a:xfrm>
            <a:off x="2544127" y="1290819"/>
            <a:ext cx="8229600" cy="4525963"/>
          </a:xfrm>
        </p:spPr>
        <p:txBody>
          <a:bodyPr/>
          <a:lstStyle/>
          <a:p>
            <a:pPr eaLnBrk="1" hangingPunct="1">
              <a:defRPr/>
            </a:pPr>
            <a:r>
              <a:rPr lang="en-GB" altLang="en-US" sz="2800" dirty="0">
                <a:latin typeface="Arial" panose="020B0604020202020204" pitchFamily="34" charset="0"/>
              </a:rPr>
              <a:t>Formal investigation </a:t>
            </a:r>
          </a:p>
          <a:p>
            <a:pPr eaLnBrk="1" hangingPunct="1">
              <a:defRPr/>
            </a:pPr>
            <a:r>
              <a:rPr lang="en-GB" altLang="en-US" sz="2800" dirty="0">
                <a:latin typeface="Arial" panose="020B0604020202020204" pitchFamily="34" charset="0"/>
              </a:rPr>
              <a:t>Chief Constable briefed</a:t>
            </a:r>
          </a:p>
          <a:p>
            <a:pPr eaLnBrk="1" hangingPunct="1">
              <a:defRPr/>
            </a:pPr>
            <a:r>
              <a:rPr lang="en-GB" altLang="en-US" sz="2800" dirty="0">
                <a:latin typeface="Arial" panose="020B0604020202020204" pitchFamily="34" charset="0"/>
              </a:rPr>
              <a:t>Head of Professional Standards Department consults Independent Office for Police Conduct re: supervised enquiry</a:t>
            </a:r>
          </a:p>
          <a:p>
            <a:pPr eaLnBrk="1" hangingPunct="1">
              <a:defRPr/>
            </a:pPr>
            <a:r>
              <a:rPr lang="en-GB" altLang="en-US" sz="2800" dirty="0">
                <a:latin typeface="Arial" panose="020B0604020202020204" pitchFamily="34" charset="0"/>
              </a:rPr>
              <a:t>CPS engagement</a:t>
            </a:r>
          </a:p>
          <a:p>
            <a:pPr eaLnBrk="1" hangingPunct="1">
              <a:defRPr/>
            </a:pPr>
            <a:r>
              <a:rPr lang="en-GB" altLang="en-US" sz="2800" dirty="0">
                <a:latin typeface="Arial" panose="020B0604020202020204" pitchFamily="34" charset="0"/>
              </a:rPr>
              <a:t>Personal impact</a:t>
            </a:r>
          </a:p>
          <a:p>
            <a:pPr eaLnBrk="1" hangingPunct="1">
              <a:defRPr/>
            </a:pPr>
            <a:r>
              <a:rPr lang="en-GB" altLang="en-US" sz="2800" dirty="0">
                <a:latin typeface="Arial" panose="020B0604020202020204" pitchFamily="34" charset="0"/>
              </a:rPr>
              <a:t>Vetting removed</a:t>
            </a:r>
          </a:p>
          <a:p>
            <a:pPr eaLnBrk="1" hangingPunct="1">
              <a:defRPr/>
            </a:pPr>
            <a:r>
              <a:rPr lang="en-GB" altLang="en-US" sz="2800" dirty="0">
                <a:latin typeface="Arial" panose="020B0604020202020204" pitchFamily="34" charset="0"/>
              </a:rPr>
              <a:t>A term of Imprisonment!</a:t>
            </a:r>
          </a:p>
          <a:p>
            <a:pPr marL="0" indent="0">
              <a:buFontTx/>
              <a:buNone/>
              <a:defRPr/>
            </a:pPr>
            <a:endParaRPr lang="en-GB" altLang="en-US" dirty="0"/>
          </a:p>
        </p:txBody>
      </p:sp>
    </p:spTree>
    <p:extLst>
      <p:ext uri="{BB962C8B-B14F-4D97-AF65-F5344CB8AC3E}">
        <p14:creationId xmlns:p14="http://schemas.microsoft.com/office/powerpoint/2010/main" val="356789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TextBox 11">
            <a:extLst>
              <a:ext uri="{FF2B5EF4-FFF2-40B4-BE49-F238E27FC236}">
                <a16:creationId xmlns:a16="http://schemas.microsoft.com/office/drawing/2014/main" id="{5646AB13-E8F5-470F-B754-496A207D05FB}"/>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Personal Security</a:t>
            </a:r>
          </a:p>
        </p:txBody>
      </p:sp>
      <p:pic>
        <p:nvPicPr>
          <p:cNvPr id="13" name="Picture 2">
            <a:extLst>
              <a:ext uri="{FF2B5EF4-FFF2-40B4-BE49-F238E27FC236}">
                <a16:creationId xmlns:a16="http://schemas.microsoft.com/office/drawing/2014/main" id="{ED9C11D5-8E76-491B-B4B9-0BB07DDBD93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12614"/>
          <a:stretch>
            <a:fillRect/>
          </a:stretch>
        </p:blipFill>
        <p:spPr bwMode="auto">
          <a:xfrm>
            <a:off x="2922120" y="1412875"/>
            <a:ext cx="6264275" cy="428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Picture 3">
            <a:extLst>
              <a:ext uri="{FF2B5EF4-FFF2-40B4-BE49-F238E27FC236}">
                <a16:creationId xmlns:a16="http://schemas.microsoft.com/office/drawing/2014/main" id="{6CDB7B72-B691-4A3E-B8B9-A9B2892EA66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15195" t="7748" r="38760" b="7954"/>
          <a:stretch>
            <a:fillRect/>
          </a:stretch>
        </p:blipFill>
        <p:spPr bwMode="auto">
          <a:xfrm>
            <a:off x="5370045" y="1271588"/>
            <a:ext cx="5097463" cy="4221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7">
            <a:extLst>
              <a:ext uri="{FF2B5EF4-FFF2-40B4-BE49-F238E27FC236}">
                <a16:creationId xmlns:a16="http://schemas.microsoft.com/office/drawing/2014/main" id="{FA570FC5-D898-4140-877F-71F7CF78D474}"/>
              </a:ext>
            </a:extLst>
          </p:cNvPr>
          <p:cNvSpPr>
            <a:spLocks noChangeArrowheads="1"/>
          </p:cNvSpPr>
          <p:nvPr/>
        </p:nvSpPr>
        <p:spPr bwMode="auto">
          <a:xfrm>
            <a:off x="2102970" y="1557338"/>
            <a:ext cx="7948613" cy="45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945" tIns="41473" rIns="82945" bIns="41473">
            <a:spAutoFit/>
          </a:bodyP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eaLnBrk="1" hangingPunct="1">
              <a:spcBef>
                <a:spcPct val="50000"/>
              </a:spcBef>
              <a:buFont typeface="Wingdings" panose="05000000000000000000" pitchFamily="2" charset="2"/>
              <a:buChar char="§"/>
            </a:pPr>
            <a:endParaRPr lang="en-GB" altLang="en-US" sz="2400">
              <a:solidFill>
                <a:srgbClr val="FFFFFF"/>
              </a:solidFill>
            </a:endParaRPr>
          </a:p>
        </p:txBody>
      </p:sp>
      <p:pic>
        <p:nvPicPr>
          <p:cNvPr id="16" name="Picture 2">
            <a:extLst>
              <a:ext uri="{FF2B5EF4-FFF2-40B4-BE49-F238E27FC236}">
                <a16:creationId xmlns:a16="http://schemas.microsoft.com/office/drawing/2014/main" id="{3D455FE2-7FC9-4FDA-A1DE-486D8F30CE1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16217" t="17943" r="27753" b="5466"/>
          <a:stretch>
            <a:fillRect/>
          </a:stretch>
        </p:blipFill>
        <p:spPr bwMode="auto">
          <a:xfrm>
            <a:off x="1769595" y="1220788"/>
            <a:ext cx="5800725" cy="4956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082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nodePh="1">
                                  <p:stCondLst>
                                    <p:cond delay="0"/>
                                  </p:stCondLst>
                                  <p:endCondLst>
                                    <p:cond evt="begin" delay="0">
                                      <p:tn val="5"/>
                                    </p:cond>
                                  </p:endCondLst>
                                  <p:childTnLst>
                                    <p:set>
                                      <p:cBhvr>
                                        <p:cTn id="6" dur="1" fill="hold">
                                          <p:stCondLst>
                                            <p:cond delay="0"/>
                                          </p:stCondLst>
                                        </p:cTn>
                                        <p:tgtEl>
                                          <p:spTgt spid="15"/>
                                        </p:tgtEl>
                                        <p:attrNameLst>
                                          <p:attrName>style.visibility</p:attrName>
                                        </p:attrNameLst>
                                      </p:cBhvr>
                                      <p:to>
                                        <p:strVal val="visible"/>
                                      </p:to>
                                    </p:set>
                                    <p:animEffect transition="in" filter="dissolv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ppt_x"/>
                                          </p:val>
                                        </p:tav>
                                        <p:tav tm="100000">
                                          <p:val>
                                            <p:strVal val="#ppt_x"/>
                                          </p:val>
                                        </p:tav>
                                      </p:tavLst>
                                    </p:anim>
                                    <p:anim calcmode="lin" valueType="num">
                                      <p:cBhvr additive="base">
                                        <p:cTn id="1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4"/>
                                        </p:tgtEl>
                                        <p:attrNameLst>
                                          <p:attrName>style.visibility</p:attrName>
                                        </p:attrNameLst>
                                      </p:cBhvr>
                                      <p:to>
                                        <p:strVal val="visible"/>
                                      </p:to>
                                    </p:set>
                                    <p:anim calcmode="lin" valueType="num">
                                      <p:cBhvr additive="base">
                                        <p:cTn id="18" dur="500" fill="hold"/>
                                        <p:tgtEl>
                                          <p:spTgt spid="14"/>
                                        </p:tgtEl>
                                        <p:attrNameLst>
                                          <p:attrName>ppt_x</p:attrName>
                                        </p:attrNameLst>
                                      </p:cBhvr>
                                      <p:tavLst>
                                        <p:tav tm="0">
                                          <p:val>
                                            <p:strVal val="#ppt_x"/>
                                          </p:val>
                                        </p:tav>
                                        <p:tav tm="100000">
                                          <p:val>
                                            <p:strVal val="#ppt_x"/>
                                          </p:val>
                                        </p:tav>
                                      </p:tavLst>
                                    </p:anim>
                                    <p:anim calcmode="lin" valueType="num">
                                      <p:cBhvr additive="base">
                                        <p:cTn id="1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additive="base">
                                        <p:cTn id="24" dur="500" fill="hold"/>
                                        <p:tgtEl>
                                          <p:spTgt spid="16"/>
                                        </p:tgtEl>
                                        <p:attrNameLst>
                                          <p:attrName>ppt_x</p:attrName>
                                        </p:attrNameLst>
                                      </p:cBhvr>
                                      <p:tavLst>
                                        <p:tav tm="0">
                                          <p:val>
                                            <p:strVal val="#ppt_x"/>
                                          </p:val>
                                        </p:tav>
                                        <p:tav tm="100000">
                                          <p:val>
                                            <p:strVal val="#ppt_x"/>
                                          </p:val>
                                        </p:tav>
                                      </p:tavLst>
                                    </p:anim>
                                    <p:anim calcmode="lin" valueType="num">
                                      <p:cBhvr additive="base">
                                        <p:cTn id="2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9BC38BC2-65FA-43DB-BD95-65E16D1ED97D}"/>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Social Media</a:t>
            </a:r>
          </a:p>
        </p:txBody>
      </p:sp>
      <p:pic>
        <p:nvPicPr>
          <p:cNvPr id="12" name="Picture 2" descr="Image result for social media">
            <a:extLst>
              <a:ext uri="{FF2B5EF4-FFF2-40B4-BE49-F238E27FC236}">
                <a16:creationId xmlns:a16="http://schemas.microsoft.com/office/drawing/2014/main" id="{19F18524-9B9A-4227-A1F3-503BEDEC39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39218" y="1377156"/>
            <a:ext cx="691356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3962282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Shape 319">
            <a:extLst>
              <a:ext uri="{FF2B5EF4-FFF2-40B4-BE49-F238E27FC236}">
                <a16:creationId xmlns:a16="http://schemas.microsoft.com/office/drawing/2014/main" id="{0C6B290F-C0FE-407C-8AAE-9BA467D5EE79}"/>
              </a:ext>
            </a:extLst>
          </p:cNvPr>
          <p:cNvSpPr>
            <a:spLocks noChangeArrowheads="1"/>
          </p:cNvSpPr>
          <p:nvPr/>
        </p:nvSpPr>
        <p:spPr bwMode="auto">
          <a:xfrm>
            <a:off x="2169937" y="1794852"/>
            <a:ext cx="3262898"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34288" tIns="34288" rIns="34288" bIns="34288" anchor="ct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r>
              <a:rPr lang="en-US" altLang="en-US" dirty="0">
                <a:solidFill>
                  <a:schemeClr val="tx1"/>
                </a:solidFill>
                <a:sym typeface="Gill Sans"/>
              </a:rPr>
              <a:t>I need a coffee</a:t>
            </a:r>
          </a:p>
        </p:txBody>
      </p:sp>
      <p:pic>
        <p:nvPicPr>
          <p:cNvPr id="12" name="TWITTER LOGO.jpg">
            <a:extLst>
              <a:ext uri="{FF2B5EF4-FFF2-40B4-BE49-F238E27FC236}">
                <a16:creationId xmlns:a16="http://schemas.microsoft.com/office/drawing/2014/main" id="{87738402-F339-4E7A-8B9C-280C8C37A09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65768" y="1630978"/>
            <a:ext cx="901700" cy="90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13" name="Shape 321">
            <a:extLst>
              <a:ext uri="{FF2B5EF4-FFF2-40B4-BE49-F238E27FC236}">
                <a16:creationId xmlns:a16="http://schemas.microsoft.com/office/drawing/2014/main" id="{D48C5CF9-9403-483A-9347-3C3F3026A75B}"/>
              </a:ext>
            </a:extLst>
          </p:cNvPr>
          <p:cNvSpPr>
            <a:spLocks noChangeArrowheads="1"/>
          </p:cNvSpPr>
          <p:nvPr/>
        </p:nvSpPr>
        <p:spPr bwMode="auto">
          <a:xfrm>
            <a:off x="2169937" y="3219632"/>
            <a:ext cx="348380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34288" tIns="34288" rIns="34288" bIns="34288" anchor="ct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r>
              <a:rPr lang="en-US" altLang="en-US" dirty="0">
                <a:solidFill>
                  <a:schemeClr val="tx1"/>
                </a:solidFill>
                <a:sym typeface="Gill Sans"/>
              </a:rPr>
              <a:t>I had a coffee</a:t>
            </a:r>
          </a:p>
        </p:txBody>
      </p:sp>
      <p:pic>
        <p:nvPicPr>
          <p:cNvPr id="14" name="Picture 321">
            <a:extLst>
              <a:ext uri="{FF2B5EF4-FFF2-40B4-BE49-F238E27FC236}">
                <a16:creationId xmlns:a16="http://schemas.microsoft.com/office/drawing/2014/main" id="{C5FFAAE5-CBEF-4D65-A2B5-CA88E9226B5C}"/>
              </a:ext>
            </a:extLst>
          </p:cNvPr>
          <p:cNvPicPr>
            <a:picLocks/>
          </p:cNvPicPr>
          <p:nvPr/>
        </p:nvPicPr>
        <p:blipFill>
          <a:blip r:embed="rId8">
            <a:extLst>
              <a:ext uri="{28A0092B-C50C-407E-A947-70E740481C1C}">
                <a14:useLocalDpi xmlns:a14="http://schemas.microsoft.com/office/drawing/2010/main" val="0"/>
              </a:ext>
            </a:extLst>
          </a:blip>
          <a:srcRect/>
          <a:stretch>
            <a:fillRect/>
          </a:stretch>
        </p:blipFill>
        <p:spPr bwMode="auto">
          <a:xfrm>
            <a:off x="586406" y="3076638"/>
            <a:ext cx="881062"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Shape 323">
            <a:extLst>
              <a:ext uri="{FF2B5EF4-FFF2-40B4-BE49-F238E27FC236}">
                <a16:creationId xmlns:a16="http://schemas.microsoft.com/office/drawing/2014/main" id="{06BE88A9-4ECB-4D01-8962-50D882710042}"/>
              </a:ext>
            </a:extLst>
          </p:cNvPr>
          <p:cNvSpPr>
            <a:spLocks noChangeArrowheads="1"/>
          </p:cNvSpPr>
          <p:nvPr/>
        </p:nvSpPr>
        <p:spPr bwMode="auto">
          <a:xfrm>
            <a:off x="2073289" y="4344419"/>
            <a:ext cx="315693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34288" tIns="34288" rIns="34288" bIns="34288" anchor="ct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r>
              <a:rPr lang="en-US" altLang="en-US" dirty="0">
                <a:solidFill>
                  <a:schemeClr val="tx1"/>
                </a:solidFill>
                <a:sym typeface="Gill Sans"/>
              </a:rPr>
              <a:t>This is where I </a:t>
            </a:r>
            <a:br>
              <a:rPr lang="en-US" altLang="en-US" dirty="0">
                <a:solidFill>
                  <a:schemeClr val="tx1"/>
                </a:solidFill>
                <a:sym typeface="Gill Sans"/>
              </a:rPr>
            </a:br>
            <a:r>
              <a:rPr lang="en-US" altLang="en-US" dirty="0">
                <a:solidFill>
                  <a:schemeClr val="tx1"/>
                </a:solidFill>
                <a:sym typeface="Gill Sans"/>
              </a:rPr>
              <a:t>have coffee</a:t>
            </a:r>
          </a:p>
        </p:txBody>
      </p:sp>
      <p:pic>
        <p:nvPicPr>
          <p:cNvPr id="16" name="Picture 323">
            <a:extLst>
              <a:ext uri="{FF2B5EF4-FFF2-40B4-BE49-F238E27FC236}">
                <a16:creationId xmlns:a16="http://schemas.microsoft.com/office/drawing/2014/main" id="{AB7CFC22-30DD-48A7-8484-2E02801E9F38}"/>
              </a:ext>
            </a:extLst>
          </p:cNvPr>
          <p:cNvPicPr>
            <a:picLocks/>
          </p:cNvPicPr>
          <p:nvPr/>
        </p:nvPicPr>
        <p:blipFill>
          <a:blip r:embed="rId9">
            <a:extLst>
              <a:ext uri="{28A0092B-C50C-407E-A947-70E740481C1C}">
                <a14:useLocalDpi xmlns:a14="http://schemas.microsoft.com/office/drawing/2010/main" val="0"/>
              </a:ext>
            </a:extLst>
          </a:blip>
          <a:srcRect/>
          <a:stretch>
            <a:fillRect/>
          </a:stretch>
        </p:blipFill>
        <p:spPr bwMode="auto">
          <a:xfrm>
            <a:off x="324006" y="4526937"/>
            <a:ext cx="1506538" cy="73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Shape 325">
            <a:extLst>
              <a:ext uri="{FF2B5EF4-FFF2-40B4-BE49-F238E27FC236}">
                <a16:creationId xmlns:a16="http://schemas.microsoft.com/office/drawing/2014/main" id="{0DD7BA99-1717-45FF-9D8F-D3C68DF29359}"/>
              </a:ext>
            </a:extLst>
          </p:cNvPr>
          <p:cNvSpPr>
            <a:spLocks noChangeArrowheads="1"/>
          </p:cNvSpPr>
          <p:nvPr/>
        </p:nvSpPr>
        <p:spPr bwMode="auto">
          <a:xfrm>
            <a:off x="7380802" y="1794852"/>
            <a:ext cx="7188200" cy="72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34288" tIns="34288" rIns="34288" bIns="34288" anchor="ct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r>
              <a:rPr lang="en-US" altLang="en-US" dirty="0">
                <a:solidFill>
                  <a:schemeClr val="tx1"/>
                </a:solidFill>
                <a:latin typeface="+mn-lt"/>
                <a:sym typeface="Gill Sans"/>
              </a:rPr>
              <a:t>Why am I drinking coffee?</a:t>
            </a:r>
          </a:p>
        </p:txBody>
      </p:sp>
      <p:pic>
        <p:nvPicPr>
          <p:cNvPr id="18" name="Picture 325">
            <a:extLst>
              <a:ext uri="{FF2B5EF4-FFF2-40B4-BE49-F238E27FC236}">
                <a16:creationId xmlns:a16="http://schemas.microsoft.com/office/drawing/2014/main" id="{B0C0B98D-4913-4BC4-BB67-ADE509D82EDB}"/>
              </a:ext>
            </a:extLst>
          </p:cNvPr>
          <p:cNvPicPr>
            <a:picLocks/>
          </p:cNvPicPr>
          <p:nvPr/>
        </p:nvPicPr>
        <p:blipFill>
          <a:blip r:embed="rId10">
            <a:extLst>
              <a:ext uri="{28A0092B-C50C-407E-A947-70E740481C1C}">
                <a14:useLocalDpi xmlns:a14="http://schemas.microsoft.com/office/drawing/2010/main" val="0"/>
              </a:ext>
            </a:extLst>
          </a:blip>
          <a:srcRect/>
          <a:stretch>
            <a:fillRect/>
          </a:stretch>
        </p:blipFill>
        <p:spPr bwMode="auto">
          <a:xfrm>
            <a:off x="6070600" y="1810320"/>
            <a:ext cx="893762"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Shape 327">
            <a:extLst>
              <a:ext uri="{FF2B5EF4-FFF2-40B4-BE49-F238E27FC236}">
                <a16:creationId xmlns:a16="http://schemas.microsoft.com/office/drawing/2014/main" id="{53B017B0-3816-4BD7-801B-D3E26B774107}"/>
              </a:ext>
            </a:extLst>
          </p:cNvPr>
          <p:cNvSpPr>
            <a:spLocks noChangeArrowheads="1"/>
          </p:cNvSpPr>
          <p:nvPr/>
        </p:nvSpPr>
        <p:spPr bwMode="auto">
          <a:xfrm>
            <a:off x="7380802" y="3190798"/>
            <a:ext cx="6799263"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34288" tIns="34288" rIns="34288" bIns="34288" anchor="ctr"/>
          <a:lstStyle>
            <a:lvl1pPr>
              <a:spcBef>
                <a:spcPct val="20000"/>
              </a:spcBef>
              <a:buChar char="•"/>
              <a:defRPr sz="3200">
                <a:solidFill>
                  <a:srgbClr val="003F76"/>
                </a:solidFill>
                <a:latin typeface="Calibri" panose="020F0502020204030204" pitchFamily="34" charset="0"/>
                <a:cs typeface="Arial" panose="020B0604020202020204" pitchFamily="34" charset="0"/>
              </a:defRPr>
            </a:lvl1pPr>
            <a:lvl2pPr marL="742950" indent="-285750">
              <a:spcBef>
                <a:spcPct val="20000"/>
              </a:spcBef>
              <a:buChar char="–"/>
              <a:defRPr sz="2800">
                <a:solidFill>
                  <a:srgbClr val="003F76"/>
                </a:solidFill>
                <a:latin typeface="Calibri" panose="020F0502020204030204" pitchFamily="34" charset="0"/>
                <a:cs typeface="Arial" panose="020B0604020202020204" pitchFamily="34" charset="0"/>
              </a:defRPr>
            </a:lvl2pPr>
            <a:lvl3pPr marL="1143000" indent="-228600">
              <a:spcBef>
                <a:spcPct val="20000"/>
              </a:spcBef>
              <a:buChar char="•"/>
              <a:defRPr sz="2400">
                <a:solidFill>
                  <a:srgbClr val="003F76"/>
                </a:solidFill>
                <a:latin typeface="Calibri" panose="020F0502020204030204" pitchFamily="34" charset="0"/>
                <a:cs typeface="Arial" panose="020B0604020202020204" pitchFamily="34" charset="0"/>
              </a:defRPr>
            </a:lvl3pPr>
            <a:lvl4pPr marL="1600200" indent="-228600">
              <a:spcBef>
                <a:spcPct val="20000"/>
              </a:spcBef>
              <a:buChar char="–"/>
              <a:defRPr sz="2000">
                <a:solidFill>
                  <a:srgbClr val="003F76"/>
                </a:solidFill>
                <a:latin typeface="Calibri" panose="020F0502020204030204" pitchFamily="34" charset="0"/>
                <a:cs typeface="Arial" panose="020B0604020202020204" pitchFamily="34" charset="0"/>
              </a:defRPr>
            </a:lvl4pPr>
            <a:lvl5pPr marL="2057400" indent="-228600">
              <a:spcBef>
                <a:spcPct val="20000"/>
              </a:spcBef>
              <a:buChar char="»"/>
              <a:defRPr sz="2000">
                <a:solidFill>
                  <a:srgbClr val="003F76"/>
                </a:solidFill>
                <a:latin typeface="Calibri" panose="020F050202020403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rgbClr val="003F76"/>
                </a:solidFill>
                <a:latin typeface="Calibri" panose="020F0502020204030204" pitchFamily="34" charset="0"/>
                <a:cs typeface="Arial" panose="020B0604020202020204" pitchFamily="34" charset="0"/>
              </a:defRPr>
            </a:lvl9pPr>
          </a:lstStyle>
          <a:p>
            <a:pPr>
              <a:spcBef>
                <a:spcPct val="0"/>
              </a:spcBef>
              <a:buFontTx/>
              <a:buNone/>
            </a:pPr>
            <a:r>
              <a:rPr lang="en-US" altLang="en-US" dirty="0">
                <a:solidFill>
                  <a:schemeClr val="tx1"/>
                </a:solidFill>
                <a:latin typeface="+mn-lt"/>
                <a:sym typeface="Gill Sans"/>
              </a:rPr>
              <a:t>Watch me drinking coffee</a:t>
            </a:r>
          </a:p>
        </p:txBody>
      </p:sp>
      <p:pic>
        <p:nvPicPr>
          <p:cNvPr id="20" name="YouTube.png">
            <a:extLst>
              <a:ext uri="{FF2B5EF4-FFF2-40B4-BE49-F238E27FC236}">
                <a16:creationId xmlns:a16="http://schemas.microsoft.com/office/drawing/2014/main" id="{964A66AD-1DAF-40D2-BDE8-25BF56EB4391}"/>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6163468" y="3079579"/>
            <a:ext cx="795337" cy="795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21" name="Shape 329">
            <a:extLst>
              <a:ext uri="{FF2B5EF4-FFF2-40B4-BE49-F238E27FC236}">
                <a16:creationId xmlns:a16="http://schemas.microsoft.com/office/drawing/2014/main" id="{CF0366F8-D67B-4A11-BEC2-ADE3C3C9D685}"/>
              </a:ext>
            </a:extLst>
          </p:cNvPr>
          <p:cNvSpPr/>
          <p:nvPr/>
        </p:nvSpPr>
        <p:spPr>
          <a:xfrm>
            <a:off x="7380802" y="4283504"/>
            <a:ext cx="6943725" cy="1114425"/>
          </a:xfrm>
          <a:prstGeom prst="rect">
            <a:avLst/>
          </a:prstGeom>
          <a:ln w="12700">
            <a:miter lim="400000"/>
          </a:ln>
          <a:extLst>
            <a:ext uri="{C572A759-6A51-4108-AA02-DFA0A04FC94B}"/>
          </a:extLst>
        </p:spPr>
        <p:txBody>
          <a:bodyPr lIns="34288" tIns="34288" rIns="34288" bIns="34288" anchor="ctr"/>
          <a:lstStyle/>
          <a:p>
            <a:pPr>
              <a:defRPr sz="5000">
                <a:latin typeface="+mn-lt"/>
                <a:ea typeface="+mn-ea"/>
                <a:cs typeface="+mn-cs"/>
                <a:sym typeface="Gill Sans"/>
              </a:defRPr>
            </a:pPr>
            <a:r>
              <a:rPr sz="3200" dirty="0">
                <a:cs typeface="+mn-cs"/>
                <a:sym typeface="Gill Sans"/>
              </a:rPr>
              <a:t>Look at how good I am at </a:t>
            </a:r>
            <a:br>
              <a:rPr lang="en-GB" sz="3200" dirty="0">
                <a:cs typeface="+mn-cs"/>
                <a:sym typeface="Gill Sans"/>
              </a:rPr>
            </a:br>
            <a:r>
              <a:rPr sz="3200" dirty="0">
                <a:cs typeface="+mn-cs"/>
                <a:sym typeface="Gill Sans"/>
              </a:rPr>
              <a:t>drinking coffee!</a:t>
            </a:r>
          </a:p>
        </p:txBody>
      </p:sp>
      <p:pic>
        <p:nvPicPr>
          <p:cNvPr id="22" name="Picture 329">
            <a:extLst>
              <a:ext uri="{FF2B5EF4-FFF2-40B4-BE49-F238E27FC236}">
                <a16:creationId xmlns:a16="http://schemas.microsoft.com/office/drawing/2014/main" id="{FB7C04F7-62E6-418B-884F-2751AD7B771B}"/>
              </a:ext>
            </a:extLst>
          </p:cNvPr>
          <p:cNvPicPr>
            <a:picLocks/>
          </p:cNvPicPr>
          <p:nvPr/>
        </p:nvPicPr>
        <p:blipFill>
          <a:blip r:embed="rId12">
            <a:extLst>
              <a:ext uri="{28A0092B-C50C-407E-A947-70E740481C1C}">
                <a14:useLocalDpi xmlns:a14="http://schemas.microsoft.com/office/drawing/2010/main" val="0"/>
              </a:ext>
            </a:extLst>
          </a:blip>
          <a:srcRect/>
          <a:stretch>
            <a:fillRect/>
          </a:stretch>
        </p:blipFill>
        <p:spPr bwMode="auto">
          <a:xfrm>
            <a:off x="6096000" y="4561307"/>
            <a:ext cx="930275"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Box 22">
            <a:extLst>
              <a:ext uri="{FF2B5EF4-FFF2-40B4-BE49-F238E27FC236}">
                <a16:creationId xmlns:a16="http://schemas.microsoft.com/office/drawing/2014/main" id="{FD91ADED-DC48-4771-B447-AB4A1DDFA876}"/>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Social Media</a:t>
            </a:r>
          </a:p>
        </p:txBody>
      </p:sp>
    </p:spTree>
    <p:extLst>
      <p:ext uri="{BB962C8B-B14F-4D97-AF65-F5344CB8AC3E}">
        <p14:creationId xmlns:p14="http://schemas.microsoft.com/office/powerpoint/2010/main" val="1540612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5" grpId="0"/>
      <p:bldP spid="17" grpId="0"/>
      <p:bldP spid="19" grpId="0"/>
      <p:bldP spid="21"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BD0FD7B-1FCF-4D22-9524-DA06589065F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3CE37C1-66EC-44EC-8C38-A7A7E38D447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4071C71-514E-4E02-8DAD-FD0791A30A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4214714-345B-49F3-B8DD-07D45A909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0B3679B-220E-490A-B5EF-B5A91491CA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01292CD-7F91-478D-8E92-2A0B65A1857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EAC518F-CB0C-4217-A946-64322AAA3F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FAA2A2B5-ABB7-4F15-91BA-033DAF42925C}"/>
              </a:ext>
            </a:extLst>
          </p:cNvPr>
          <p:cNvSpPr txBox="1"/>
          <p:nvPr/>
        </p:nvSpPr>
        <p:spPr>
          <a:xfrm>
            <a:off x="2073289" y="333255"/>
            <a:ext cx="8045422" cy="646331"/>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What makes you a target?</a:t>
            </a:r>
          </a:p>
        </p:txBody>
      </p:sp>
      <p:sp>
        <p:nvSpPr>
          <p:cNvPr id="12" name="Content Placeholder 2">
            <a:extLst>
              <a:ext uri="{FF2B5EF4-FFF2-40B4-BE49-F238E27FC236}">
                <a16:creationId xmlns:a16="http://schemas.microsoft.com/office/drawing/2014/main" id="{7AEC6017-99CD-4064-A66B-6B0035621A54}"/>
              </a:ext>
            </a:extLst>
          </p:cNvPr>
          <p:cNvSpPr>
            <a:spLocks noGrp="1"/>
          </p:cNvSpPr>
          <p:nvPr>
            <p:ph idx="1"/>
          </p:nvPr>
        </p:nvSpPr>
        <p:spPr>
          <a:xfrm>
            <a:off x="1906438" y="1510132"/>
            <a:ext cx="8229600" cy="4525963"/>
          </a:xfrm>
        </p:spPr>
        <p:txBody>
          <a:bodyPr/>
          <a:lstStyle/>
          <a:p>
            <a:r>
              <a:rPr lang="en-GB" altLang="en-US" dirty="0"/>
              <a:t>Fixated or deliberate targeting of officers/staff</a:t>
            </a:r>
          </a:p>
          <a:p>
            <a:r>
              <a:rPr lang="en-GB" altLang="en-US" dirty="0"/>
              <a:t>Part Uniform– how do you travel to work</a:t>
            </a:r>
          </a:p>
          <a:p>
            <a:r>
              <a:rPr lang="en-GB" altLang="en-US" dirty="0"/>
              <a:t>Where is your car parked, would it identify you?</a:t>
            </a:r>
          </a:p>
          <a:p>
            <a:r>
              <a:rPr lang="en-GB" altLang="en-US" dirty="0"/>
              <a:t>Social media, friends, photos, comments</a:t>
            </a:r>
          </a:p>
          <a:p>
            <a:r>
              <a:rPr lang="en-GB" altLang="en-US" dirty="0"/>
              <a:t>Daily routine</a:t>
            </a:r>
          </a:p>
          <a:p>
            <a:r>
              <a:rPr lang="en-GB" altLang="en-US" dirty="0"/>
              <a:t>The Whole picture</a:t>
            </a:r>
          </a:p>
          <a:p>
            <a:r>
              <a:rPr lang="en-GB" altLang="en-US" dirty="0"/>
              <a:t>‘Gimme Three Rings’.</a:t>
            </a:r>
          </a:p>
        </p:txBody>
      </p:sp>
    </p:spTree>
    <p:extLst>
      <p:ext uri="{BB962C8B-B14F-4D97-AF65-F5344CB8AC3E}">
        <p14:creationId xmlns:p14="http://schemas.microsoft.com/office/powerpoint/2010/main" val="1554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2B5ED2C-999E-4217-A071-C3358DC408B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98085-F63B-4CD7-A34D-D186F43FF76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FAAF447-62A5-4341-9437-283E523C74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8DD9A3D-5451-4C48-88D6-523DAA301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59A5D7C-69E6-4CF7-B411-B7848FACE2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3207107C-6F4C-4CEB-8141-D42FAE21AD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BCFCDA0-1B0C-4905-87B7-A6408ABF9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3" name="Picture 2" descr="A close-up of a logo&#10;&#10;Description automatically generated with low confidence">
            <a:extLst>
              <a:ext uri="{FF2B5EF4-FFF2-40B4-BE49-F238E27FC236}">
                <a16:creationId xmlns:a16="http://schemas.microsoft.com/office/drawing/2014/main" id="{4D41E741-814F-4F72-94A3-D225F0C7685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30316" y="1618014"/>
            <a:ext cx="8513436" cy="3177644"/>
          </a:xfrm>
          <a:prstGeom prst="rect">
            <a:avLst/>
          </a:prstGeom>
        </p:spPr>
      </p:pic>
    </p:spTree>
    <p:extLst>
      <p:ext uri="{BB962C8B-B14F-4D97-AF65-F5344CB8AC3E}">
        <p14:creationId xmlns:p14="http://schemas.microsoft.com/office/powerpoint/2010/main" val="344646789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2055</TotalTime>
  <Words>20155</Words>
  <Application>Microsoft Office PowerPoint</Application>
  <PresentationFormat>Widescreen</PresentationFormat>
  <Paragraphs>1278</Paragraphs>
  <Slides>68</Slides>
  <Notes>68</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68</vt:i4>
      </vt:variant>
    </vt:vector>
  </HeadingPairs>
  <TitlesOfParts>
    <vt:vector size="82" baseType="lpstr">
      <vt:lpstr>Arial</vt:lpstr>
      <vt:lpstr>Arial</vt:lpstr>
      <vt:lpstr>Arial Nova</vt:lpstr>
      <vt:lpstr>Arial Nova Cond</vt:lpstr>
      <vt:lpstr>Calibri</vt:lpstr>
      <vt:lpstr>Calibri Light</vt:lpstr>
      <vt:lpstr>Gotham</vt:lpstr>
      <vt:lpstr>Microsoft Sans Serif</vt:lpstr>
      <vt:lpstr>Symbol</vt:lpstr>
      <vt:lpstr>Tahoma</vt:lpstr>
      <vt:lpstr>Times New Roman</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Flather,Benjamin swp6264</dc:creator>
  <cp:lastModifiedBy>Neil,Sharon swp3514</cp:lastModifiedBy>
  <cp:revision>27</cp:revision>
  <cp:lastPrinted>2022-08-02T08:54:47Z</cp:lastPrinted>
  <dcterms:created xsi:type="dcterms:W3CDTF">2022-07-26T10:17:29Z</dcterms:created>
  <dcterms:modified xsi:type="dcterms:W3CDTF">2022-10-18T07:17:21Z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2022-07-26T10:36:49Z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2c0c397b-d6fa-4a5b-aa63-d1c0475adb09</vt:lpwstr>
  </property>
  <property fmtid="{D5CDD505-2E9C-101B-9397-08002B2CF9AE}" pid="8" name="MSIP_Label_66cf8fe5-b7b7-4df7-b38d-1c61ac2f6639_ContentBits">
    <vt:lpwstr>0</vt:lpwstr>
  </property>
</Properties>
</file>