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4"/>
  </p:notesMasterIdLst>
  <p:sldIdLst>
    <p:sldId id="256" r:id="rId2"/>
    <p:sldId id="257" r:id="rId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5982CB"/>
    <a:srgbClr val="4472C4"/>
    <a:srgbClr val="3D6CC1"/>
    <a:srgbClr val="A5BBE3"/>
    <a:srgbClr val="CCECFF"/>
    <a:srgbClr val="5F86CD"/>
    <a:srgbClr val="B3C6E7"/>
    <a:srgbClr val="A2B9E2"/>
    <a:srgbClr val="83A2D9"/>
    <a:srgbClr val="99CC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F7BAC9D-29B3-4BCB-B814-8AA6ACCCEB27}" v="127" dt="2023-09-26T21:18:13.53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4608" autoAdjust="0"/>
    <p:restoredTop sz="95711" autoAdjust="0"/>
  </p:normalViewPr>
  <p:slideViewPr>
    <p:cSldViewPr snapToGrid="0">
      <p:cViewPr varScale="1">
        <p:scale>
          <a:sx n="87" d="100"/>
          <a:sy n="87" d="100"/>
        </p:scale>
        <p:origin x="86" y="163"/>
      </p:cViewPr>
      <p:guideLst/>
    </p:cSldViewPr>
  </p:slideViewPr>
  <p:outlineViewPr>
    <p:cViewPr>
      <p:scale>
        <a:sx n="33" d="100"/>
        <a:sy n="33" d="100"/>
      </p:scale>
      <p:origin x="0" y="0"/>
    </p:cViewPr>
  </p:outlineViewPr>
  <p:notesTextViewPr>
    <p:cViewPr>
      <p:scale>
        <a:sx n="66" d="100"/>
        <a:sy n="66" d="100"/>
      </p:scale>
      <p:origin x="0" y="0"/>
    </p:cViewPr>
  </p:notesTextViewPr>
  <p:notesViewPr>
    <p:cSldViewPr snapToGrid="0">
      <p:cViewPr varScale="1">
        <p:scale>
          <a:sx n="72" d="100"/>
          <a:sy n="72" d="100"/>
        </p:scale>
        <p:origin x="2410" y="77"/>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viewProps" Target="viewProps.xml"/><Relationship Id="rId5" Type="http://schemas.openxmlformats.org/officeDocument/2006/relationships/presProps" Target="presProps.xml"/><Relationship Id="rId4" Type="http://schemas.openxmlformats.org/officeDocument/2006/relationships/notesMaster" Target="notesMasters/notesMaster1.xml"/><Relationship Id="rId9" Type="http://schemas.microsoft.com/office/2015/10/relationships/revisionInfo" Target="revisionInfo.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DC12EAE-18DB-4BA4-83A5-67DF2A2C9AEA}" type="datetimeFigureOut">
              <a:rPr lang="en-GB" smtClean="0"/>
              <a:t>26/09/2023</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22884AE-55C9-4684-98E7-3177845C57B5}" type="slidenum">
              <a:rPr lang="en-GB" smtClean="0"/>
              <a:t>‹#›</a:t>
            </a:fld>
            <a:endParaRPr lang="en-GB" dirty="0"/>
          </a:p>
        </p:txBody>
      </p:sp>
    </p:spTree>
    <p:extLst>
      <p:ext uri="{BB962C8B-B14F-4D97-AF65-F5344CB8AC3E}">
        <p14:creationId xmlns:p14="http://schemas.microsoft.com/office/powerpoint/2010/main" val="322795656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22884AE-55C9-4684-98E7-3177845C57B5}" type="slidenum">
              <a:rPr lang="en-GB" smtClean="0"/>
              <a:t>1</a:t>
            </a:fld>
            <a:endParaRPr lang="en-GB" dirty="0"/>
          </a:p>
        </p:txBody>
      </p:sp>
    </p:spTree>
    <p:extLst>
      <p:ext uri="{BB962C8B-B14F-4D97-AF65-F5344CB8AC3E}">
        <p14:creationId xmlns:p14="http://schemas.microsoft.com/office/powerpoint/2010/main" val="75184624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22884AE-55C9-4684-98E7-3177845C57B5}" type="slidenum">
              <a:rPr lang="en-GB" smtClean="0"/>
              <a:t>2</a:t>
            </a:fld>
            <a:endParaRPr lang="en-GB" dirty="0"/>
          </a:p>
        </p:txBody>
      </p:sp>
    </p:spTree>
    <p:extLst>
      <p:ext uri="{BB962C8B-B14F-4D97-AF65-F5344CB8AC3E}">
        <p14:creationId xmlns:p14="http://schemas.microsoft.com/office/powerpoint/2010/main" val="123634667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07936002-3388-43CA-9808-6330F324E631}" type="datetimeFigureOut">
              <a:rPr lang="en-GB" smtClean="0"/>
              <a:t>26/09/2023</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ED90502D-2D96-4B1A-BD0E-ECA834F45FCB}" type="slidenum">
              <a:rPr lang="en-GB" smtClean="0"/>
              <a:t>‹#›</a:t>
            </a:fld>
            <a:endParaRPr lang="en-GB" dirty="0"/>
          </a:p>
        </p:txBody>
      </p:sp>
    </p:spTree>
    <p:extLst>
      <p:ext uri="{BB962C8B-B14F-4D97-AF65-F5344CB8AC3E}">
        <p14:creationId xmlns:p14="http://schemas.microsoft.com/office/powerpoint/2010/main" val="158085395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07936002-3388-43CA-9808-6330F324E631}" type="datetimeFigureOut">
              <a:rPr lang="en-GB" smtClean="0"/>
              <a:t>26/09/2023</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ED90502D-2D96-4B1A-BD0E-ECA834F45FCB}" type="slidenum">
              <a:rPr lang="en-GB" smtClean="0"/>
              <a:t>‹#›</a:t>
            </a:fld>
            <a:endParaRPr lang="en-GB" dirty="0"/>
          </a:p>
        </p:txBody>
      </p:sp>
    </p:spTree>
    <p:extLst>
      <p:ext uri="{BB962C8B-B14F-4D97-AF65-F5344CB8AC3E}">
        <p14:creationId xmlns:p14="http://schemas.microsoft.com/office/powerpoint/2010/main" val="235701191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07936002-3388-43CA-9808-6330F324E631}" type="datetimeFigureOut">
              <a:rPr lang="en-GB" smtClean="0"/>
              <a:t>26/09/2023</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ED90502D-2D96-4B1A-BD0E-ECA834F45FCB}" type="slidenum">
              <a:rPr lang="en-GB" smtClean="0"/>
              <a:t>‹#›</a:t>
            </a:fld>
            <a:endParaRPr lang="en-GB" dirty="0"/>
          </a:p>
        </p:txBody>
      </p:sp>
    </p:spTree>
    <p:extLst>
      <p:ext uri="{BB962C8B-B14F-4D97-AF65-F5344CB8AC3E}">
        <p14:creationId xmlns:p14="http://schemas.microsoft.com/office/powerpoint/2010/main" val="214308423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07936002-3388-43CA-9808-6330F324E631}" type="datetimeFigureOut">
              <a:rPr lang="en-GB" smtClean="0"/>
              <a:t>26/09/2023</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ED90502D-2D96-4B1A-BD0E-ECA834F45FCB}" type="slidenum">
              <a:rPr lang="en-GB" smtClean="0"/>
              <a:t>‹#›</a:t>
            </a:fld>
            <a:endParaRPr lang="en-GB" dirty="0"/>
          </a:p>
        </p:txBody>
      </p:sp>
    </p:spTree>
    <p:extLst>
      <p:ext uri="{BB962C8B-B14F-4D97-AF65-F5344CB8AC3E}">
        <p14:creationId xmlns:p14="http://schemas.microsoft.com/office/powerpoint/2010/main" val="63721477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07936002-3388-43CA-9808-6330F324E631}" type="datetimeFigureOut">
              <a:rPr lang="en-GB" smtClean="0"/>
              <a:t>26/09/2023</a:t>
            </a:fld>
            <a:endParaRPr lang="en-GB" dirty="0"/>
          </a:p>
        </p:txBody>
      </p:sp>
      <p:sp>
        <p:nvSpPr>
          <p:cNvPr id="8" name="Footer Placeholder 7"/>
          <p:cNvSpPr>
            <a:spLocks noGrp="1"/>
          </p:cNvSpPr>
          <p:nvPr>
            <p:ph type="ftr" sz="quarter" idx="11"/>
          </p:nvPr>
        </p:nvSpPr>
        <p:spPr/>
        <p:txBody>
          <a:bodyPr/>
          <a:lstStyle/>
          <a:p>
            <a:endParaRPr lang="en-GB" dirty="0"/>
          </a:p>
        </p:txBody>
      </p:sp>
      <p:sp>
        <p:nvSpPr>
          <p:cNvPr id="9" name="Slide Number Placeholder 8"/>
          <p:cNvSpPr>
            <a:spLocks noGrp="1"/>
          </p:cNvSpPr>
          <p:nvPr>
            <p:ph type="sldNum" sz="quarter" idx="12"/>
          </p:nvPr>
        </p:nvSpPr>
        <p:spPr/>
        <p:txBody>
          <a:bodyPr/>
          <a:lstStyle/>
          <a:p>
            <a:fld id="{ED90502D-2D96-4B1A-BD0E-ECA834F45FCB}" type="slidenum">
              <a:rPr lang="en-GB" smtClean="0"/>
              <a:t>‹#›</a:t>
            </a:fld>
            <a:endParaRPr lang="en-GB" dirty="0"/>
          </a:p>
        </p:txBody>
      </p:sp>
    </p:spTree>
    <p:extLst>
      <p:ext uri="{BB962C8B-B14F-4D97-AF65-F5344CB8AC3E}">
        <p14:creationId xmlns:p14="http://schemas.microsoft.com/office/powerpoint/2010/main" val="141572108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07936002-3388-43CA-9808-6330F324E631}" type="datetimeFigureOut">
              <a:rPr lang="en-GB" smtClean="0"/>
              <a:t>26/09/2023</a:t>
            </a:fld>
            <a:endParaRPr lang="en-GB" dirty="0"/>
          </a:p>
        </p:txBody>
      </p:sp>
      <p:sp>
        <p:nvSpPr>
          <p:cNvPr id="4" name="Footer Placeholder 3"/>
          <p:cNvSpPr>
            <a:spLocks noGrp="1"/>
          </p:cNvSpPr>
          <p:nvPr>
            <p:ph type="ftr" sz="quarter" idx="11"/>
          </p:nvPr>
        </p:nvSpPr>
        <p:spPr/>
        <p:txBody>
          <a:bodyPr/>
          <a:lstStyle/>
          <a:p>
            <a:endParaRPr lang="en-GB" dirty="0"/>
          </a:p>
        </p:txBody>
      </p:sp>
      <p:sp>
        <p:nvSpPr>
          <p:cNvPr id="5" name="Slide Number Placeholder 4"/>
          <p:cNvSpPr>
            <a:spLocks noGrp="1"/>
          </p:cNvSpPr>
          <p:nvPr>
            <p:ph type="sldNum" sz="quarter" idx="12"/>
          </p:nvPr>
        </p:nvSpPr>
        <p:spPr/>
        <p:txBody>
          <a:bodyPr/>
          <a:lstStyle/>
          <a:p>
            <a:fld id="{ED90502D-2D96-4B1A-BD0E-ECA834F45FCB}" type="slidenum">
              <a:rPr lang="en-GB" smtClean="0"/>
              <a:t>‹#›</a:t>
            </a:fld>
            <a:endParaRPr lang="en-GB" dirty="0"/>
          </a:p>
        </p:txBody>
      </p:sp>
    </p:spTree>
    <p:extLst>
      <p:ext uri="{BB962C8B-B14F-4D97-AF65-F5344CB8AC3E}">
        <p14:creationId xmlns:p14="http://schemas.microsoft.com/office/powerpoint/2010/main" val="348729009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7936002-3388-43CA-9808-6330F324E631}" type="datetimeFigureOut">
              <a:rPr lang="en-GB" smtClean="0"/>
              <a:t>26/09/2023</a:t>
            </a:fld>
            <a:endParaRPr lang="en-GB" dirty="0"/>
          </a:p>
        </p:txBody>
      </p:sp>
      <p:sp>
        <p:nvSpPr>
          <p:cNvPr id="3" name="Footer Placeholder 2"/>
          <p:cNvSpPr>
            <a:spLocks noGrp="1"/>
          </p:cNvSpPr>
          <p:nvPr>
            <p:ph type="ftr" sz="quarter" idx="11"/>
          </p:nvPr>
        </p:nvSpPr>
        <p:spPr/>
        <p:txBody>
          <a:bodyPr/>
          <a:lstStyle/>
          <a:p>
            <a:endParaRPr lang="en-GB" dirty="0"/>
          </a:p>
        </p:txBody>
      </p:sp>
      <p:sp>
        <p:nvSpPr>
          <p:cNvPr id="4" name="Slide Number Placeholder 3"/>
          <p:cNvSpPr>
            <a:spLocks noGrp="1"/>
          </p:cNvSpPr>
          <p:nvPr>
            <p:ph type="sldNum" sz="quarter" idx="12"/>
          </p:nvPr>
        </p:nvSpPr>
        <p:spPr/>
        <p:txBody>
          <a:bodyPr/>
          <a:lstStyle/>
          <a:p>
            <a:fld id="{ED90502D-2D96-4B1A-BD0E-ECA834F45FCB}" type="slidenum">
              <a:rPr lang="en-GB" smtClean="0"/>
              <a:t>‹#›</a:t>
            </a:fld>
            <a:endParaRPr lang="en-GB" dirty="0"/>
          </a:p>
        </p:txBody>
      </p:sp>
    </p:spTree>
    <p:extLst>
      <p:ext uri="{BB962C8B-B14F-4D97-AF65-F5344CB8AC3E}">
        <p14:creationId xmlns:p14="http://schemas.microsoft.com/office/powerpoint/2010/main" val="339450652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07936002-3388-43CA-9808-6330F324E631}" type="datetimeFigureOut">
              <a:rPr lang="en-GB" smtClean="0"/>
              <a:t>26/09/2023</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ED90502D-2D96-4B1A-BD0E-ECA834F45FCB}" type="slidenum">
              <a:rPr lang="en-GB" smtClean="0"/>
              <a:t>‹#›</a:t>
            </a:fld>
            <a:endParaRPr lang="en-GB" dirty="0"/>
          </a:p>
        </p:txBody>
      </p:sp>
    </p:spTree>
    <p:extLst>
      <p:ext uri="{BB962C8B-B14F-4D97-AF65-F5344CB8AC3E}">
        <p14:creationId xmlns:p14="http://schemas.microsoft.com/office/powerpoint/2010/main" val="269951455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dirty="0"/>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07936002-3388-43CA-9808-6330F324E631}" type="datetimeFigureOut">
              <a:rPr lang="en-GB" smtClean="0"/>
              <a:t>26/09/2023</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ED90502D-2D96-4B1A-BD0E-ECA834F45FCB}" type="slidenum">
              <a:rPr lang="en-GB" smtClean="0"/>
              <a:t>‹#›</a:t>
            </a:fld>
            <a:endParaRPr lang="en-GB" dirty="0"/>
          </a:p>
        </p:txBody>
      </p:sp>
    </p:spTree>
    <p:extLst>
      <p:ext uri="{BB962C8B-B14F-4D97-AF65-F5344CB8AC3E}">
        <p14:creationId xmlns:p14="http://schemas.microsoft.com/office/powerpoint/2010/main" val="24595241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07936002-3388-43CA-9808-6330F324E631}" type="datetimeFigureOut">
              <a:rPr lang="en-GB" smtClean="0"/>
              <a:t>26/09/2023</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ED90502D-2D96-4B1A-BD0E-ECA834F45FCB}" type="slidenum">
              <a:rPr lang="en-GB" smtClean="0"/>
              <a:t>‹#›</a:t>
            </a:fld>
            <a:endParaRPr lang="en-GB" dirty="0"/>
          </a:p>
        </p:txBody>
      </p:sp>
    </p:spTree>
    <p:extLst>
      <p:ext uri="{BB962C8B-B14F-4D97-AF65-F5344CB8AC3E}">
        <p14:creationId xmlns:p14="http://schemas.microsoft.com/office/powerpoint/2010/main" val="8938649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07936002-3388-43CA-9808-6330F324E631}" type="datetimeFigureOut">
              <a:rPr lang="en-GB" smtClean="0"/>
              <a:t>26/09/2023</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ED90502D-2D96-4B1A-BD0E-ECA834F45FCB}" type="slidenum">
              <a:rPr lang="en-GB" smtClean="0"/>
              <a:t>‹#›</a:t>
            </a:fld>
            <a:endParaRPr lang="en-GB" dirty="0"/>
          </a:p>
        </p:txBody>
      </p:sp>
    </p:spTree>
    <p:extLst>
      <p:ext uri="{BB962C8B-B14F-4D97-AF65-F5344CB8AC3E}">
        <p14:creationId xmlns:p14="http://schemas.microsoft.com/office/powerpoint/2010/main" val="327954016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7936002-3388-43CA-9808-6330F324E631}" type="datetimeFigureOut">
              <a:rPr lang="en-GB" smtClean="0"/>
              <a:t>26/09/2023</a:t>
            </a:fld>
            <a:endParaRPr lang="en-GB"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D90502D-2D96-4B1A-BD0E-ECA834F45FCB}" type="slidenum">
              <a:rPr lang="en-GB" smtClean="0"/>
              <a:t>‹#›</a:t>
            </a:fld>
            <a:endParaRPr lang="en-GB" dirty="0"/>
          </a:p>
        </p:txBody>
      </p:sp>
    </p:spTree>
    <p:extLst>
      <p:ext uri="{BB962C8B-B14F-4D97-AF65-F5344CB8AC3E}">
        <p14:creationId xmlns:p14="http://schemas.microsoft.com/office/powerpoint/2010/main" val="578687328"/>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 Id="rId6" Type="http://schemas.openxmlformats.org/officeDocument/2006/relationships/image" Target="../media/image4.png"/><Relationship Id="rId5" Type="http://schemas.openxmlformats.org/officeDocument/2006/relationships/image" Target="../media/image3.png"/><Relationship Id="rId4" Type="http://schemas.openxmlformats.org/officeDocument/2006/relationships/image" Target="../media/image2.jpeg"/></Relationships>
</file>

<file path=ppt/slides/_rels/slide2.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026" name="Picture 2" descr="Premium Photo | White background pattern canvas texture with delicate  vignette, subtle background">
            <a:extLst>
              <a:ext uri="{FF2B5EF4-FFF2-40B4-BE49-F238E27FC236}">
                <a16:creationId xmlns:a16="http://schemas.microsoft.com/office/drawing/2014/main" id="{F04A26CC-27F8-BFC6-C5AE-EC7CC4BF3CA8}"/>
              </a:ext>
            </a:extLst>
          </p:cNvPr>
          <p:cNvPicPr>
            <a:picLocks noGrp="1" noRot="1" noChangeAspect="1" noMove="1" noResize="1" noEditPoints="1" noAdjustHandles="1" noChangeArrowheads="1" noChangeShapeType="1" noCrop="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12192000" cy="6949440"/>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067F7A2D-3E72-02AD-C4A5-68B0327C92C7}"/>
              </a:ext>
            </a:extLst>
          </p:cNvPr>
          <p:cNvSpPr txBox="1"/>
          <p:nvPr/>
        </p:nvSpPr>
        <p:spPr>
          <a:xfrm>
            <a:off x="3157310" y="98790"/>
            <a:ext cx="5900494" cy="230832"/>
          </a:xfrm>
          <a:prstGeom prst="rect">
            <a:avLst/>
          </a:prstGeom>
          <a:solidFill>
            <a:srgbClr val="3D6CC1">
              <a:alpha val="49804"/>
            </a:srgbClr>
          </a:solidFill>
          <a:ln w="38100">
            <a:solidFill>
              <a:srgbClr val="5F86CD"/>
            </a:solidFill>
          </a:ln>
        </p:spPr>
        <p:style>
          <a:lnRef idx="0">
            <a:scrgbClr r="0" g="0" b="0"/>
          </a:lnRef>
          <a:fillRef idx="0">
            <a:scrgbClr r="0" g="0" b="0"/>
          </a:fillRef>
          <a:effectRef idx="0">
            <a:scrgbClr r="0" g="0" b="0"/>
          </a:effectRef>
          <a:fontRef idx="minor">
            <a:schemeClr val="lt1"/>
          </a:fontRef>
        </p:style>
        <p:txBody>
          <a:bodyPr wrap="square" rtlCol="0" anchor="ctr" anchorCtr="0">
            <a:spAutoFit/>
          </a:bodyPr>
          <a:lstStyle/>
          <a:p>
            <a:pPr algn="ctr"/>
            <a:r>
              <a:rPr lang="en-GB" sz="900" b="1" u="sng" dirty="0">
                <a:solidFill>
                  <a:schemeClr val="tx1"/>
                </a:solidFill>
                <a:latin typeface="Arial" panose="020B0604020202020204" pitchFamily="34" charset="0"/>
                <a:cs typeface="Arial" panose="020B0604020202020204" pitchFamily="34" charset="0"/>
              </a:rPr>
              <a:t>The Importance of Study Skills and Personal Qualities in Academic Success</a:t>
            </a:r>
          </a:p>
        </p:txBody>
      </p:sp>
      <p:sp>
        <p:nvSpPr>
          <p:cNvPr id="5" name="TextBox 4">
            <a:extLst>
              <a:ext uri="{FF2B5EF4-FFF2-40B4-BE49-F238E27FC236}">
                <a16:creationId xmlns:a16="http://schemas.microsoft.com/office/drawing/2014/main" id="{3A039D2E-49BD-85D0-8E31-3EBDD1F89117}"/>
              </a:ext>
            </a:extLst>
          </p:cNvPr>
          <p:cNvSpPr txBox="1"/>
          <p:nvPr/>
        </p:nvSpPr>
        <p:spPr>
          <a:xfrm>
            <a:off x="206420" y="109128"/>
            <a:ext cx="2767584" cy="230832"/>
          </a:xfrm>
          <a:prstGeom prst="rect">
            <a:avLst/>
          </a:prstGeom>
          <a:solidFill>
            <a:srgbClr val="3D6CC1">
              <a:alpha val="49804"/>
            </a:srgbClr>
          </a:solidFill>
          <a:ln w="38100">
            <a:solidFill>
              <a:srgbClr val="5F86CD"/>
            </a:solidFill>
          </a:ln>
        </p:spPr>
        <p:style>
          <a:lnRef idx="0">
            <a:scrgbClr r="0" g="0" b="0"/>
          </a:lnRef>
          <a:fillRef idx="0">
            <a:scrgbClr r="0" g="0" b="0"/>
          </a:fillRef>
          <a:effectRef idx="0">
            <a:scrgbClr r="0" g="0" b="0"/>
          </a:effectRef>
          <a:fontRef idx="minor">
            <a:schemeClr val="lt1"/>
          </a:fontRef>
        </p:style>
        <p:txBody>
          <a:bodyPr wrap="square" rtlCol="0" anchor="ctr" anchorCtr="0">
            <a:spAutoFit/>
          </a:bodyPr>
          <a:lstStyle/>
          <a:p>
            <a:pPr algn="just"/>
            <a:r>
              <a:rPr lang="en-GB" sz="900" b="1" u="sng" dirty="0">
                <a:solidFill>
                  <a:schemeClr val="tx1"/>
                </a:solidFill>
                <a:latin typeface="Arial" panose="020B0604020202020204" pitchFamily="34" charset="0"/>
                <a:cs typeface="Arial" panose="020B0604020202020204" pitchFamily="34" charset="0"/>
              </a:rPr>
              <a:t>ECEY4008 – Developing Effective Study Skills</a:t>
            </a:r>
          </a:p>
        </p:txBody>
      </p:sp>
      <p:sp>
        <p:nvSpPr>
          <p:cNvPr id="6" name="TextBox 5">
            <a:extLst>
              <a:ext uri="{FF2B5EF4-FFF2-40B4-BE49-F238E27FC236}">
                <a16:creationId xmlns:a16="http://schemas.microsoft.com/office/drawing/2014/main" id="{7AF8E66C-1D58-7951-E189-1EBC613B2178}"/>
              </a:ext>
            </a:extLst>
          </p:cNvPr>
          <p:cNvSpPr txBox="1"/>
          <p:nvPr/>
        </p:nvSpPr>
        <p:spPr>
          <a:xfrm>
            <a:off x="9241110" y="94869"/>
            <a:ext cx="2767584" cy="230832"/>
          </a:xfrm>
          <a:prstGeom prst="rect">
            <a:avLst/>
          </a:prstGeom>
          <a:solidFill>
            <a:srgbClr val="3D6CC1">
              <a:alpha val="49804"/>
            </a:srgbClr>
          </a:solidFill>
          <a:ln w="38100">
            <a:solidFill>
              <a:srgbClr val="5F86CD"/>
            </a:solidFill>
          </a:ln>
        </p:spPr>
        <p:style>
          <a:lnRef idx="0">
            <a:scrgbClr r="0" g="0" b="0"/>
          </a:lnRef>
          <a:fillRef idx="0">
            <a:scrgbClr r="0" g="0" b="0"/>
          </a:fillRef>
          <a:effectRef idx="0">
            <a:scrgbClr r="0" g="0" b="0"/>
          </a:effectRef>
          <a:fontRef idx="minor">
            <a:schemeClr val="lt1"/>
          </a:fontRef>
        </p:style>
        <p:txBody>
          <a:bodyPr wrap="square" rtlCol="0" anchor="ctr" anchorCtr="0">
            <a:spAutoFit/>
          </a:bodyPr>
          <a:lstStyle/>
          <a:p>
            <a:pPr algn="ctr"/>
            <a:r>
              <a:rPr lang="en-GB" sz="900" b="1" u="sng" dirty="0">
                <a:solidFill>
                  <a:schemeClr val="tx1"/>
                </a:solidFill>
                <a:latin typeface="Arial" panose="020B0604020202020204" pitchFamily="34" charset="0"/>
                <a:cs typeface="Arial" panose="020B0604020202020204" pitchFamily="34" charset="0"/>
              </a:rPr>
              <a:t>Student Number - 2314177</a:t>
            </a:r>
          </a:p>
        </p:txBody>
      </p:sp>
      <p:sp>
        <p:nvSpPr>
          <p:cNvPr id="7" name="TextBox 6">
            <a:extLst>
              <a:ext uri="{FF2B5EF4-FFF2-40B4-BE49-F238E27FC236}">
                <a16:creationId xmlns:a16="http://schemas.microsoft.com/office/drawing/2014/main" id="{4EEED5CE-08EF-0DA5-3EDB-8D8B5D7D249A}"/>
              </a:ext>
            </a:extLst>
          </p:cNvPr>
          <p:cNvSpPr txBox="1"/>
          <p:nvPr/>
        </p:nvSpPr>
        <p:spPr>
          <a:xfrm>
            <a:off x="164130" y="447388"/>
            <a:ext cx="11886854" cy="715581"/>
          </a:xfrm>
          <a:prstGeom prst="rect">
            <a:avLst/>
          </a:prstGeom>
          <a:solidFill>
            <a:srgbClr val="CCECFF">
              <a:alpha val="49804"/>
            </a:srgbClr>
          </a:solidFill>
          <a:ln w="38100">
            <a:solidFill>
              <a:srgbClr val="5F86CD"/>
            </a:solidFill>
          </a:ln>
        </p:spPr>
        <p:style>
          <a:lnRef idx="0">
            <a:scrgbClr r="0" g="0" b="0"/>
          </a:lnRef>
          <a:fillRef idx="0">
            <a:scrgbClr r="0" g="0" b="0"/>
          </a:fillRef>
          <a:effectRef idx="0">
            <a:scrgbClr r="0" g="0" b="0"/>
          </a:effectRef>
          <a:fontRef idx="minor">
            <a:schemeClr val="lt1"/>
          </a:fontRef>
        </p:style>
        <p:txBody>
          <a:bodyPr wrap="square" rtlCol="0" anchor="ctr" anchorCtr="0">
            <a:spAutoFit/>
          </a:bodyPr>
          <a:lstStyle/>
          <a:p>
            <a:pPr algn="just">
              <a:lnSpc>
                <a:spcPct val="150000"/>
              </a:lnSpc>
            </a:pPr>
            <a:r>
              <a:rPr lang="en-GB" sz="900" b="1" u="sng" dirty="0">
                <a:solidFill>
                  <a:schemeClr val="tx1"/>
                </a:solidFill>
                <a:latin typeface="Arial" panose="020B0604020202020204" pitchFamily="34" charset="0"/>
                <a:cs typeface="Arial" panose="020B0604020202020204" pitchFamily="34" charset="0"/>
              </a:rPr>
              <a:t>Intro</a:t>
            </a:r>
          </a:p>
          <a:p>
            <a:pPr algn="just"/>
            <a:r>
              <a:rPr lang="en-GB" sz="900" dirty="0">
                <a:solidFill>
                  <a:schemeClr val="tx1"/>
                </a:solidFill>
                <a:latin typeface="Arial" panose="020B0604020202020204" pitchFamily="34" charset="0"/>
                <a:cs typeface="Arial" panose="020B0604020202020204" pitchFamily="34" charset="0"/>
              </a:rPr>
              <a:t>Academic success is not exclusively determined by the accumulation of knowledge; it also relies heavily on the development of essential skills and personal qualities. These skills and qualities will serve as the foundation upon which a robust and resilient educational journey is constructed. They encourage students to navigate the complexities of research, assignments and personal growth, eventually leading to enhanced learning outcomes. This academic poster will explore just a few of the numerous examples of skills and personal qualities and the fundamental role they play in academic success.</a:t>
            </a:r>
          </a:p>
        </p:txBody>
      </p:sp>
      <p:pic>
        <p:nvPicPr>
          <p:cNvPr id="1030" name="Picture 6" descr="How to manage time using the Pomodoro Technique - Breeze" hidden="1">
            <a:extLst>
              <a:ext uri="{FF2B5EF4-FFF2-40B4-BE49-F238E27FC236}">
                <a16:creationId xmlns:a16="http://schemas.microsoft.com/office/drawing/2014/main" id="{CEA52846-894F-AE85-6CE2-AD305F21BB87}"/>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673860" y="3977642"/>
            <a:ext cx="1192471" cy="715582"/>
          </a:xfrm>
          <a:prstGeom prst="rect">
            <a:avLst/>
          </a:prstGeom>
          <a:noFill/>
          <a:extLst>
            <a:ext uri="{909E8E84-426E-40DD-AFC4-6F175D3DCCD1}">
              <a14:hiddenFill xmlns:a14="http://schemas.microsoft.com/office/drawing/2010/main">
                <a:solidFill>
                  <a:srgbClr val="FFFFFF"/>
                </a:solidFill>
              </a14:hiddenFill>
            </a:ext>
          </a:extLst>
        </p:spPr>
      </p:pic>
      <p:sp>
        <p:nvSpPr>
          <p:cNvPr id="9" name="TextBox 8">
            <a:extLst>
              <a:ext uri="{FF2B5EF4-FFF2-40B4-BE49-F238E27FC236}">
                <a16:creationId xmlns:a16="http://schemas.microsoft.com/office/drawing/2014/main" id="{49144215-4A07-2DFA-DFED-362E32B58585}"/>
              </a:ext>
            </a:extLst>
          </p:cNvPr>
          <p:cNvSpPr txBox="1"/>
          <p:nvPr/>
        </p:nvSpPr>
        <p:spPr>
          <a:xfrm>
            <a:off x="149352" y="5932651"/>
            <a:ext cx="11885274" cy="854080"/>
          </a:xfrm>
          <a:prstGeom prst="rect">
            <a:avLst/>
          </a:prstGeom>
          <a:solidFill>
            <a:srgbClr val="CCECFF">
              <a:alpha val="49804"/>
            </a:srgbClr>
          </a:solidFill>
          <a:ln w="38100">
            <a:solidFill>
              <a:srgbClr val="5F86CD"/>
            </a:solidFill>
          </a:ln>
        </p:spPr>
        <p:style>
          <a:lnRef idx="0">
            <a:scrgbClr r="0" g="0" b="0"/>
          </a:lnRef>
          <a:fillRef idx="0">
            <a:scrgbClr r="0" g="0" b="0"/>
          </a:fillRef>
          <a:effectRef idx="0">
            <a:scrgbClr r="0" g="0" b="0"/>
          </a:effectRef>
          <a:fontRef idx="minor">
            <a:schemeClr val="lt1"/>
          </a:fontRef>
        </p:style>
        <p:txBody>
          <a:bodyPr wrap="square" rtlCol="0" anchor="ctr" anchorCtr="0">
            <a:spAutoFit/>
          </a:bodyPr>
          <a:lstStyle/>
          <a:p>
            <a:pPr>
              <a:lnSpc>
                <a:spcPct val="150000"/>
              </a:lnSpc>
            </a:pPr>
            <a:r>
              <a:rPr lang="en-GB" sz="900" b="1" u="sng" dirty="0">
                <a:solidFill>
                  <a:schemeClr val="tx1"/>
                </a:solidFill>
                <a:latin typeface="Arial" panose="020B0604020202020204" pitchFamily="34" charset="0"/>
                <a:cs typeface="Arial" panose="020B0604020202020204" pitchFamily="34" charset="0"/>
              </a:rPr>
              <a:t>Conclusion</a:t>
            </a:r>
            <a:endParaRPr lang="en-GB" sz="900" dirty="0">
              <a:solidFill>
                <a:schemeClr val="tx1"/>
              </a:solidFill>
              <a:latin typeface="Arial" panose="020B0604020202020204" pitchFamily="34" charset="0"/>
              <a:cs typeface="Arial" panose="020B0604020202020204" pitchFamily="34" charset="0"/>
            </a:endParaRPr>
          </a:p>
          <a:p>
            <a:pPr algn="just"/>
            <a:r>
              <a:rPr lang="en-GB" sz="900" dirty="0">
                <a:solidFill>
                  <a:schemeClr val="tx1"/>
                </a:solidFill>
                <a:latin typeface="Arial" panose="020B0604020202020204" pitchFamily="34" charset="0"/>
                <a:cs typeface="Arial" panose="020B0604020202020204" pitchFamily="34" charset="0"/>
              </a:rPr>
              <a:t>In conclusion, this academic poster highlights the importance of time management and organization, critical thinking and analysis, and research, reading, and note-taking skills for academic success. Effective time management and organisation help students use their resources efficiently and stay on top of their studies. Developing critical thinking and analysis skills equips students with the ability to evaluate information critically and tackle complex academic challenges. Proficiency in research, reading, and note-taking is crucial for acquiring and retaining knowledge. Recognizing and nurturing these skills is essential for educational institutions and students alike, as they pave the way for academic excellence and readiness in a competitive world, empowering individuals to reach their academic potential and contribute to a brighter future.</a:t>
            </a:r>
          </a:p>
        </p:txBody>
      </p:sp>
      <p:sp>
        <p:nvSpPr>
          <p:cNvPr id="10" name="TextBox 9">
            <a:extLst>
              <a:ext uri="{FF2B5EF4-FFF2-40B4-BE49-F238E27FC236}">
                <a16:creationId xmlns:a16="http://schemas.microsoft.com/office/drawing/2014/main" id="{03A4A791-B571-1429-3C01-FEDD88A37B4F}"/>
              </a:ext>
            </a:extLst>
          </p:cNvPr>
          <p:cNvSpPr txBox="1"/>
          <p:nvPr/>
        </p:nvSpPr>
        <p:spPr>
          <a:xfrm>
            <a:off x="4162015" y="1284342"/>
            <a:ext cx="3840134" cy="4524315"/>
          </a:xfrm>
          <a:prstGeom prst="rect">
            <a:avLst/>
          </a:prstGeom>
          <a:solidFill>
            <a:srgbClr val="A5BBE3">
              <a:alpha val="49804"/>
            </a:srgbClr>
          </a:solidFill>
          <a:ln w="38100">
            <a:solidFill>
              <a:srgbClr val="5F86CD"/>
            </a:solidFill>
          </a:ln>
        </p:spPr>
        <p:style>
          <a:lnRef idx="0">
            <a:scrgbClr r="0" g="0" b="0"/>
          </a:lnRef>
          <a:fillRef idx="0">
            <a:scrgbClr r="0" g="0" b="0"/>
          </a:fillRef>
          <a:effectRef idx="0">
            <a:scrgbClr r="0" g="0" b="0"/>
          </a:effectRef>
          <a:fontRef idx="minor">
            <a:schemeClr val="lt1"/>
          </a:fontRef>
        </p:style>
        <p:txBody>
          <a:bodyPr wrap="square" rtlCol="0" anchor="ctr" anchorCtr="0">
            <a:spAutoFit/>
          </a:bodyPr>
          <a:lstStyle/>
          <a:p>
            <a:r>
              <a:rPr lang="en-GB" sz="900" b="1" u="sng" dirty="0">
                <a:solidFill>
                  <a:schemeClr val="tx1"/>
                </a:solidFill>
                <a:latin typeface="Arial" panose="020B0604020202020204" pitchFamily="34" charset="0"/>
                <a:cs typeface="Arial" panose="020B0604020202020204" pitchFamily="34" charset="0"/>
              </a:rPr>
              <a:t>Critical Thinking and Analysis</a:t>
            </a:r>
          </a:p>
          <a:p>
            <a:endParaRPr lang="en-GB" sz="900" b="1" u="sng" dirty="0">
              <a:solidFill>
                <a:schemeClr val="tx1"/>
              </a:solidFill>
              <a:latin typeface="Arial" panose="020B0604020202020204" pitchFamily="34" charset="0"/>
              <a:cs typeface="Arial" panose="020B0604020202020204" pitchFamily="34" charset="0"/>
            </a:endParaRPr>
          </a:p>
          <a:p>
            <a:pPr algn="just"/>
            <a:r>
              <a:rPr lang="en-GB" sz="900" dirty="0">
                <a:solidFill>
                  <a:schemeClr val="tx1"/>
                </a:solidFill>
                <a:latin typeface="Arial" panose="020B0604020202020204" pitchFamily="34" charset="0"/>
                <a:cs typeface="Arial" panose="020B0604020202020204" pitchFamily="34" charset="0"/>
              </a:rPr>
              <a:t>As suggested by Eales-Reynolds </a:t>
            </a:r>
            <a:r>
              <a:rPr lang="en-GB" sz="900" i="1" dirty="0">
                <a:solidFill>
                  <a:schemeClr val="tx1"/>
                </a:solidFill>
                <a:latin typeface="Arial" panose="020B0604020202020204" pitchFamily="34" charset="0"/>
                <a:cs typeface="Arial" panose="020B0604020202020204" pitchFamily="34" charset="0"/>
              </a:rPr>
              <a:t>et al </a:t>
            </a:r>
            <a:r>
              <a:rPr lang="en-GB" sz="900" dirty="0">
                <a:solidFill>
                  <a:schemeClr val="tx1"/>
                </a:solidFill>
                <a:latin typeface="Arial" panose="020B0604020202020204" pitchFamily="34" charset="0"/>
                <a:cs typeface="Arial" panose="020B0604020202020204" pitchFamily="34" charset="0"/>
              </a:rPr>
              <a:t>(2019), in the context of critical thinking individuals are encouraged to question everything, including widely accepted beliefs such as the Earth's roundness. They should question how they can be certain that something is true. When people approach knowledge with curiosity, they develop their own understanding of the world. It's important to note that critical thinking can differ from person to person based on their beliefs about knowledge and existence. However, at its core, it is about being inquisitive and questioning what is known.</a:t>
            </a:r>
          </a:p>
          <a:p>
            <a:pPr algn="just"/>
            <a:r>
              <a:rPr lang="en-GB" sz="900" dirty="0">
                <a:solidFill>
                  <a:schemeClr val="tx1"/>
                </a:solidFill>
                <a:latin typeface="Arial" panose="020B0604020202020204" pitchFamily="34" charset="0"/>
                <a:cs typeface="Arial" panose="020B0604020202020204" pitchFamily="34" charset="0"/>
              </a:rPr>
              <a:t>Brookfield (2012) gives insight to how peer review is particularly useful within critical thinking. Allowing peers to question each other’s viewpoints and assumptions leads to developing one’s critical thinking and analysis skills. It </a:t>
            </a:r>
            <a:r>
              <a:rPr lang="en-GB" sz="900">
                <a:solidFill>
                  <a:schemeClr val="tx1"/>
                </a:solidFill>
                <a:latin typeface="Arial" panose="020B0604020202020204" pitchFamily="34" charset="0"/>
                <a:cs typeface="Arial" panose="020B0604020202020204" pitchFamily="34" charset="0"/>
              </a:rPr>
              <a:t>is imperative </a:t>
            </a:r>
            <a:r>
              <a:rPr lang="en-GB" sz="900" dirty="0">
                <a:solidFill>
                  <a:schemeClr val="tx1"/>
                </a:solidFill>
                <a:latin typeface="Arial" panose="020B0604020202020204" pitchFamily="34" charset="0"/>
                <a:cs typeface="Arial" panose="020B0604020202020204" pitchFamily="34" charset="0"/>
              </a:rPr>
              <a:t>to create a supportive and intellectually stimulating learning environment to nurture critical thinking abilities. </a:t>
            </a:r>
          </a:p>
          <a:p>
            <a:pPr algn="just"/>
            <a:r>
              <a:rPr lang="en-GB" sz="900" dirty="0">
                <a:solidFill>
                  <a:schemeClr val="tx1"/>
                </a:solidFill>
                <a:latin typeface="Arial" panose="020B0604020202020204" pitchFamily="34" charset="0"/>
                <a:cs typeface="Arial" panose="020B0604020202020204" pitchFamily="34" charset="0"/>
              </a:rPr>
              <a:t>Critical thinking and analysis can be more difficult for some people than others. It relies heavily on thinking without emotional or personal barriers and questioning the other side of an argument. Cottrell (2017) explains the importance of emotional self-management when attempting to successfully critically analyse information. Critical reasoning often entails making choices between conflicting viewpoints, which can elicit emotions like anger, frustration, or anxiety when one is disagreed with. Emotional self-management allows one to manage their emotions under such circumstances, maintain composure and </a:t>
            </a:r>
          </a:p>
          <a:p>
            <a:pPr algn="just"/>
            <a:r>
              <a:rPr lang="en-GB" sz="900" dirty="0">
                <a:solidFill>
                  <a:schemeClr val="tx1"/>
                </a:solidFill>
                <a:latin typeface="Arial" panose="020B0604020202020204" pitchFamily="34" charset="0"/>
                <a:cs typeface="Arial" panose="020B0604020202020204" pitchFamily="34" charset="0"/>
              </a:rPr>
              <a:t>present arguments logically, which can therefore </a:t>
            </a:r>
          </a:p>
          <a:p>
            <a:pPr algn="just"/>
            <a:r>
              <a:rPr lang="en-GB" sz="900" dirty="0">
                <a:solidFill>
                  <a:schemeClr val="tx1"/>
                </a:solidFill>
                <a:latin typeface="Arial" panose="020B0604020202020204" pitchFamily="34" charset="0"/>
                <a:cs typeface="Arial" panose="020B0604020202020204" pitchFamily="34" charset="0"/>
              </a:rPr>
              <a:t>enhance one's ability to effectively persuade </a:t>
            </a:r>
          </a:p>
          <a:p>
            <a:pPr algn="just"/>
            <a:r>
              <a:rPr lang="en-GB" sz="900" dirty="0">
                <a:solidFill>
                  <a:schemeClr val="tx1"/>
                </a:solidFill>
                <a:latin typeface="Arial" panose="020B0604020202020204" pitchFamily="34" charset="0"/>
                <a:cs typeface="Arial" panose="020B0604020202020204" pitchFamily="34" charset="0"/>
              </a:rPr>
              <a:t>others of their point of view (Haber 2020).</a:t>
            </a:r>
          </a:p>
          <a:p>
            <a:endParaRPr lang="en-GB" sz="900" dirty="0">
              <a:solidFill>
                <a:schemeClr val="tx1"/>
              </a:solidFill>
              <a:latin typeface="Arial" panose="020B0604020202020204" pitchFamily="34" charset="0"/>
              <a:cs typeface="Arial" panose="020B0604020202020204" pitchFamily="34" charset="0"/>
            </a:endParaRPr>
          </a:p>
          <a:p>
            <a:endParaRPr lang="en-GB" sz="900" dirty="0">
              <a:solidFill>
                <a:schemeClr val="tx1"/>
              </a:solidFill>
              <a:latin typeface="Arial" panose="020B0604020202020204" pitchFamily="34" charset="0"/>
              <a:cs typeface="Arial" panose="020B0604020202020204" pitchFamily="34" charset="0"/>
            </a:endParaRPr>
          </a:p>
          <a:p>
            <a:endParaRPr lang="en-GB" sz="900" dirty="0">
              <a:solidFill>
                <a:schemeClr val="tx1"/>
              </a:solidFill>
              <a:latin typeface="Arial" panose="020B0604020202020204" pitchFamily="34" charset="0"/>
              <a:cs typeface="Arial" panose="020B0604020202020204" pitchFamily="34" charset="0"/>
            </a:endParaRPr>
          </a:p>
        </p:txBody>
      </p:sp>
      <p:grpSp>
        <p:nvGrpSpPr>
          <p:cNvPr id="13" name="Group 12">
            <a:extLst>
              <a:ext uri="{FF2B5EF4-FFF2-40B4-BE49-F238E27FC236}">
                <a16:creationId xmlns:a16="http://schemas.microsoft.com/office/drawing/2014/main" id="{FFFF0AD1-7396-0BD7-CD55-710FFD9AE05F}"/>
              </a:ext>
            </a:extLst>
          </p:cNvPr>
          <p:cNvGrpSpPr/>
          <p:nvPr/>
        </p:nvGrpSpPr>
        <p:grpSpPr>
          <a:xfrm>
            <a:off x="177882" y="1270397"/>
            <a:ext cx="3898411" cy="4524315"/>
            <a:chOff x="127262" y="1324701"/>
            <a:chExt cx="3898411" cy="4524315"/>
          </a:xfrm>
        </p:grpSpPr>
        <p:sp>
          <p:nvSpPr>
            <p:cNvPr id="8" name="TextBox 7">
              <a:extLst>
                <a:ext uri="{FF2B5EF4-FFF2-40B4-BE49-F238E27FC236}">
                  <a16:creationId xmlns:a16="http://schemas.microsoft.com/office/drawing/2014/main" id="{364AAD46-74D8-9EF7-2D81-B02308C5306B}"/>
                </a:ext>
              </a:extLst>
            </p:cNvPr>
            <p:cNvSpPr txBox="1"/>
            <p:nvPr/>
          </p:nvSpPr>
          <p:spPr>
            <a:xfrm>
              <a:off x="127262" y="1324701"/>
              <a:ext cx="3846576" cy="4524315"/>
            </a:xfrm>
            <a:prstGeom prst="rect">
              <a:avLst/>
            </a:prstGeom>
            <a:solidFill>
              <a:srgbClr val="A5BBE3">
                <a:alpha val="49804"/>
              </a:srgbClr>
            </a:solidFill>
            <a:ln w="38100">
              <a:solidFill>
                <a:srgbClr val="5982CB"/>
              </a:solidFill>
            </a:ln>
          </p:spPr>
          <p:style>
            <a:lnRef idx="0">
              <a:scrgbClr r="0" g="0" b="0"/>
            </a:lnRef>
            <a:fillRef idx="0">
              <a:scrgbClr r="0" g="0" b="0"/>
            </a:fillRef>
            <a:effectRef idx="0">
              <a:scrgbClr r="0" g="0" b="0"/>
            </a:effectRef>
            <a:fontRef idx="minor">
              <a:schemeClr val="lt1"/>
            </a:fontRef>
          </p:style>
          <p:txBody>
            <a:bodyPr wrap="square" rtlCol="0" anchor="ctr" anchorCtr="0">
              <a:spAutoFit/>
            </a:bodyPr>
            <a:lstStyle/>
            <a:p>
              <a:pPr algn="just"/>
              <a:r>
                <a:rPr lang="en-GB" sz="900" b="1" u="sng" dirty="0">
                  <a:solidFill>
                    <a:schemeClr val="tx1"/>
                  </a:solidFill>
                  <a:latin typeface="Arial" panose="020B0604020202020204" pitchFamily="34" charset="0"/>
                  <a:cs typeface="Arial" panose="020B0604020202020204" pitchFamily="34" charset="0"/>
                </a:rPr>
                <a:t>Time Management and Organisation</a:t>
              </a:r>
            </a:p>
            <a:p>
              <a:pPr algn="just"/>
              <a:endParaRPr lang="en-GB" sz="900" b="1" u="sng" dirty="0">
                <a:solidFill>
                  <a:schemeClr val="tx1"/>
                </a:solidFill>
                <a:latin typeface="Arial" panose="020B0604020202020204" pitchFamily="34" charset="0"/>
                <a:cs typeface="Arial" panose="020B0604020202020204" pitchFamily="34" charset="0"/>
              </a:endParaRPr>
            </a:p>
            <a:p>
              <a:pPr algn="just"/>
              <a:r>
                <a:rPr lang="en-GB" sz="900" dirty="0">
                  <a:solidFill>
                    <a:schemeClr val="tx1"/>
                  </a:solidFill>
                  <a:latin typeface="Arial" panose="020B0604020202020204" pitchFamily="34" charset="0"/>
                  <a:cs typeface="Arial" panose="020B0604020202020204" pitchFamily="34" charset="0"/>
                </a:rPr>
                <a:t>Cottrell (2019) suggests that effective time management is a skill that takes practice and requires adaptation to an individual’s unique needs and circumstances. By implementing these strategies, it is possible to enhance the ability to manage time efficiently and make the most of study sessions. </a:t>
              </a:r>
            </a:p>
            <a:p>
              <a:pPr algn="just"/>
              <a:r>
                <a:rPr lang="en-GB" sz="900" dirty="0">
                  <a:solidFill>
                    <a:schemeClr val="tx1"/>
                  </a:solidFill>
                  <a:latin typeface="Arial" panose="020B0604020202020204" pitchFamily="34" charset="0"/>
                  <a:cs typeface="Arial" panose="020B0604020202020204" pitchFamily="34" charset="0"/>
                </a:rPr>
                <a:t>Prioritisation is an important start to effective time management. It is vital to begin by identifying the most important tasks and goals, focus on what needs to be done first, rather than getting distracted by less critical activities. Once prioritization has occurred, setting clear, achievable goals, both long-term and short-term, can help to allocate time more efficiently. </a:t>
              </a:r>
            </a:p>
            <a:p>
              <a:pPr algn="just"/>
              <a:r>
                <a:rPr lang="en-GB" sz="900" dirty="0">
                  <a:solidFill>
                    <a:schemeClr val="tx1"/>
                  </a:solidFill>
                  <a:latin typeface="Arial" panose="020B0604020202020204" pitchFamily="34" charset="0"/>
                  <a:cs typeface="Arial" panose="020B0604020202020204" pitchFamily="34" charset="0"/>
                </a:rPr>
                <a:t>An effective time management approach to avoid procrastination is The Pomodoro Technique, shown in Figure 1. According to Cirillo (2018), The Pomodoro Technique is an approach where work is divided into short, concentrated periods, typically lasting about 25 minutes, followed by quick breaks, usually around three to five minutes long. This method helps improve productivity by maintaining focus during </a:t>
              </a:r>
            </a:p>
            <a:p>
              <a:pPr algn="just"/>
              <a:r>
                <a:rPr lang="en-GB" sz="900" dirty="0">
                  <a:solidFill>
                    <a:schemeClr val="tx1"/>
                  </a:solidFill>
                  <a:latin typeface="Arial" panose="020B0604020202020204" pitchFamily="34" charset="0"/>
                  <a:cs typeface="Arial" panose="020B0604020202020204" pitchFamily="34" charset="0"/>
                </a:rPr>
                <a:t>work intervals and allowing for regular, rejuvenating </a:t>
              </a:r>
            </a:p>
            <a:p>
              <a:pPr algn="just"/>
              <a:r>
                <a:rPr lang="en-GB" sz="900" dirty="0">
                  <a:solidFill>
                    <a:schemeClr val="tx1"/>
                  </a:solidFill>
                  <a:latin typeface="Arial" panose="020B0604020202020204" pitchFamily="34" charset="0"/>
                  <a:cs typeface="Arial" panose="020B0604020202020204" pitchFamily="34" charset="0"/>
                </a:rPr>
                <a:t>pauses. </a:t>
              </a:r>
            </a:p>
            <a:p>
              <a:pPr algn="just"/>
              <a:r>
                <a:rPr lang="en-GB" sz="900" dirty="0">
                  <a:solidFill>
                    <a:schemeClr val="tx1"/>
                  </a:solidFill>
                  <a:latin typeface="Arial" panose="020B0604020202020204" pitchFamily="34" charset="0"/>
                  <a:cs typeface="Arial" panose="020B0604020202020204" pitchFamily="34" charset="0"/>
                </a:rPr>
                <a:t>Although ensuring prioritisation and avoiding </a:t>
              </a:r>
            </a:p>
            <a:p>
              <a:pPr algn="just"/>
              <a:r>
                <a:rPr lang="en-GB" sz="900" dirty="0">
                  <a:solidFill>
                    <a:schemeClr val="tx1"/>
                  </a:solidFill>
                  <a:latin typeface="Arial" panose="020B0604020202020204" pitchFamily="34" charset="0"/>
                  <a:cs typeface="Arial" panose="020B0604020202020204" pitchFamily="34" charset="0"/>
                </a:rPr>
                <a:t>procrastination are essential steps in effective time </a:t>
              </a:r>
            </a:p>
            <a:p>
              <a:pPr algn="just"/>
              <a:r>
                <a:rPr lang="en-GB" sz="900" dirty="0">
                  <a:solidFill>
                    <a:schemeClr val="tx1"/>
                  </a:solidFill>
                  <a:latin typeface="Arial" panose="020B0604020202020204" pitchFamily="34" charset="0"/>
                  <a:cs typeface="Arial" panose="020B0604020202020204" pitchFamily="34" charset="0"/>
                </a:rPr>
                <a:t>management, self-care and wellbeing are also </a:t>
              </a:r>
            </a:p>
            <a:p>
              <a:pPr algn="just"/>
              <a:r>
                <a:rPr lang="en-GB" sz="900" dirty="0">
                  <a:solidFill>
                    <a:schemeClr val="tx1"/>
                  </a:solidFill>
                  <a:latin typeface="Arial" panose="020B0604020202020204" pitchFamily="34" charset="0"/>
                  <a:cs typeface="Arial" panose="020B0604020202020204" pitchFamily="34" charset="0"/>
                </a:rPr>
                <a:t>crucial points in maintaining better skills for </a:t>
              </a:r>
            </a:p>
            <a:p>
              <a:pPr algn="just"/>
              <a:r>
                <a:rPr lang="en-GB" sz="900" dirty="0">
                  <a:solidFill>
                    <a:schemeClr val="tx1"/>
                  </a:solidFill>
                  <a:latin typeface="Arial" panose="020B0604020202020204" pitchFamily="34" charset="0"/>
                  <a:cs typeface="Arial" panose="020B0604020202020204" pitchFamily="34" charset="0"/>
                </a:rPr>
                <a:t>managing time. Self-care refers to a deliberate and </a:t>
              </a:r>
            </a:p>
            <a:p>
              <a:pPr algn="just"/>
              <a:r>
                <a:rPr lang="en-GB" sz="900" dirty="0">
                  <a:solidFill>
                    <a:schemeClr val="tx1"/>
                  </a:solidFill>
                  <a:latin typeface="Arial" panose="020B0604020202020204" pitchFamily="34" charset="0"/>
                  <a:cs typeface="Arial" panose="020B0604020202020204" pitchFamily="34" charset="0"/>
                </a:rPr>
                <a:t>proactive practice of taking actions and making choices to prioritize and maintain one's physical, mental, and emotional well-being. Factors such as ensuring enough sleep, exercising regularly and eating healthily can contribute to better time management and overall productivity as outlined by Arinevar-Kennedy (2021).</a:t>
              </a:r>
            </a:p>
            <a:p>
              <a:pPr algn="just"/>
              <a:endParaRPr lang="en-GB" sz="900" dirty="0">
                <a:solidFill>
                  <a:schemeClr val="tx1"/>
                </a:solidFill>
                <a:latin typeface="Arial" panose="020B0604020202020204" pitchFamily="34" charset="0"/>
                <a:cs typeface="Arial" panose="020B0604020202020204" pitchFamily="34" charset="0"/>
              </a:endParaRPr>
            </a:p>
          </p:txBody>
        </p:sp>
        <p:pic>
          <p:nvPicPr>
            <p:cNvPr id="19" name="Picture 18" descr="A diagram of a tomato&#10;&#10;Description automatically generated">
              <a:extLst>
                <a:ext uri="{FF2B5EF4-FFF2-40B4-BE49-F238E27FC236}">
                  <a16:creationId xmlns:a16="http://schemas.microsoft.com/office/drawing/2014/main" id="{5F153D23-FA37-25F6-8746-D7C2DC49998F}"/>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876266" y="4059534"/>
              <a:ext cx="1012938" cy="649636"/>
            </a:xfrm>
            <a:prstGeom prst="roundRect">
              <a:avLst/>
            </a:prstGeom>
            <a:ln w="9525">
              <a:solidFill>
                <a:srgbClr val="5982CB"/>
              </a:solidFill>
            </a:ln>
          </p:spPr>
        </p:pic>
        <p:sp>
          <p:nvSpPr>
            <p:cNvPr id="22" name="TextBox 21">
              <a:extLst>
                <a:ext uri="{FF2B5EF4-FFF2-40B4-BE49-F238E27FC236}">
                  <a16:creationId xmlns:a16="http://schemas.microsoft.com/office/drawing/2014/main" id="{2B753F0E-BE04-ABB6-7B40-B642FF59DA86}"/>
                </a:ext>
              </a:extLst>
            </p:cNvPr>
            <p:cNvSpPr txBox="1"/>
            <p:nvPr/>
          </p:nvSpPr>
          <p:spPr>
            <a:xfrm>
              <a:off x="2739797" y="4727932"/>
              <a:ext cx="1285876" cy="246221"/>
            </a:xfrm>
            <a:prstGeom prst="rect">
              <a:avLst/>
            </a:prstGeom>
            <a:noFill/>
          </p:spPr>
          <p:txBody>
            <a:bodyPr wrap="square" rtlCol="0">
              <a:spAutoFit/>
            </a:bodyPr>
            <a:lstStyle/>
            <a:p>
              <a:pPr algn="ctr"/>
              <a:r>
                <a:rPr lang="en-GB" sz="500" dirty="0">
                  <a:latin typeface="Arial" panose="020B0604020202020204" pitchFamily="34" charset="0"/>
                  <a:cs typeface="Arial" panose="020B0604020202020204" pitchFamily="34" charset="0"/>
                </a:rPr>
                <a:t>Figure 1: The Pomodoro Technique</a:t>
              </a:r>
            </a:p>
            <a:p>
              <a:pPr algn="ctr"/>
              <a:r>
                <a:rPr lang="en-GB" sz="500" dirty="0">
                  <a:latin typeface="Arial" panose="020B0604020202020204" pitchFamily="34" charset="0"/>
                  <a:cs typeface="Arial" panose="020B0604020202020204" pitchFamily="34" charset="0"/>
                </a:rPr>
                <a:t>Source: </a:t>
              </a:r>
              <a:r>
                <a:rPr lang="en-GB" sz="500" i="1" dirty="0">
                  <a:latin typeface="Arial" panose="020B0604020202020204" pitchFamily="34" charset="0"/>
                  <a:cs typeface="Arial" panose="020B0604020202020204" pitchFamily="34" charset="0"/>
                </a:rPr>
                <a:t>Breeze.pm </a:t>
              </a:r>
              <a:r>
                <a:rPr lang="en-GB" sz="500" dirty="0">
                  <a:latin typeface="Arial" panose="020B0604020202020204" pitchFamily="34" charset="0"/>
                  <a:cs typeface="Arial" panose="020B0604020202020204" pitchFamily="34" charset="0"/>
                </a:rPr>
                <a:t>(No date)</a:t>
              </a:r>
            </a:p>
          </p:txBody>
        </p:sp>
      </p:grpSp>
      <p:sp>
        <p:nvSpPr>
          <p:cNvPr id="3" name="TextBox 2">
            <a:extLst>
              <a:ext uri="{FF2B5EF4-FFF2-40B4-BE49-F238E27FC236}">
                <a16:creationId xmlns:a16="http://schemas.microsoft.com/office/drawing/2014/main" id="{BEE4AB93-6A80-1330-2C63-4DC04CF42DDE}"/>
              </a:ext>
            </a:extLst>
          </p:cNvPr>
          <p:cNvSpPr txBox="1"/>
          <p:nvPr/>
        </p:nvSpPr>
        <p:spPr>
          <a:xfrm>
            <a:off x="6619070" y="5559193"/>
            <a:ext cx="1435126" cy="246221"/>
          </a:xfrm>
          <a:prstGeom prst="rect">
            <a:avLst/>
          </a:prstGeom>
          <a:noFill/>
        </p:spPr>
        <p:txBody>
          <a:bodyPr wrap="square" rtlCol="0">
            <a:spAutoFit/>
          </a:bodyPr>
          <a:lstStyle/>
          <a:p>
            <a:pPr algn="ctr"/>
            <a:r>
              <a:rPr lang="en-GB" sz="500" i="1" dirty="0">
                <a:latin typeface="Arial" panose="020B0604020202020204" pitchFamily="34" charset="0"/>
                <a:cs typeface="Arial" panose="020B0604020202020204" pitchFamily="34" charset="0"/>
              </a:rPr>
              <a:t>Emotions and Critical Thinking </a:t>
            </a:r>
            <a:r>
              <a:rPr lang="en-GB" sz="500" dirty="0">
                <a:latin typeface="Arial" panose="020B0604020202020204" pitchFamily="34" charset="0"/>
                <a:cs typeface="Arial" panose="020B0604020202020204" pitchFamily="34" charset="0"/>
              </a:rPr>
              <a:t>(2021)</a:t>
            </a:r>
          </a:p>
          <a:p>
            <a:pPr algn="ctr"/>
            <a:r>
              <a:rPr lang="en-GB" sz="500" dirty="0">
                <a:latin typeface="Arial" panose="020B0604020202020204" pitchFamily="34" charset="0"/>
                <a:cs typeface="Arial" panose="020B0604020202020204" pitchFamily="34" charset="0"/>
              </a:rPr>
              <a:t>Source: Humintell.com</a:t>
            </a:r>
          </a:p>
        </p:txBody>
      </p:sp>
      <p:pic>
        <p:nvPicPr>
          <p:cNvPr id="12" name="Picture 11">
            <a:extLst>
              <a:ext uri="{FF2B5EF4-FFF2-40B4-BE49-F238E27FC236}">
                <a16:creationId xmlns:a16="http://schemas.microsoft.com/office/drawing/2014/main" id="{CB7B4704-373E-5666-7846-B273C4C5F1E3}"/>
              </a:ext>
            </a:extLst>
          </p:cNvPr>
          <p:cNvPicPr>
            <a:picLocks noChangeAspect="1"/>
          </p:cNvPicPr>
          <p:nvPr/>
        </p:nvPicPr>
        <p:blipFill>
          <a:blip r:embed="rId5"/>
          <a:stretch>
            <a:fillRect/>
          </a:stretch>
        </p:blipFill>
        <p:spPr>
          <a:xfrm>
            <a:off x="6764509" y="4808195"/>
            <a:ext cx="1144249" cy="772740"/>
          </a:xfrm>
          <a:prstGeom prst="rect">
            <a:avLst/>
          </a:prstGeom>
          <a:ln>
            <a:solidFill>
              <a:schemeClr val="accent1"/>
            </a:solidFill>
          </a:ln>
        </p:spPr>
      </p:pic>
      <p:grpSp>
        <p:nvGrpSpPr>
          <p:cNvPr id="16" name="Group 15">
            <a:extLst>
              <a:ext uri="{FF2B5EF4-FFF2-40B4-BE49-F238E27FC236}">
                <a16:creationId xmlns:a16="http://schemas.microsoft.com/office/drawing/2014/main" id="{D082471C-6037-D21A-C221-652ADB75AEF7}"/>
              </a:ext>
            </a:extLst>
          </p:cNvPr>
          <p:cNvGrpSpPr/>
          <p:nvPr/>
        </p:nvGrpSpPr>
        <p:grpSpPr>
          <a:xfrm>
            <a:off x="8151636" y="1269836"/>
            <a:ext cx="3891968" cy="4535578"/>
            <a:chOff x="8134638" y="1359455"/>
            <a:chExt cx="3891968" cy="4662815"/>
          </a:xfrm>
        </p:grpSpPr>
        <p:sp>
          <p:nvSpPr>
            <p:cNvPr id="11" name="TextBox 10">
              <a:extLst>
                <a:ext uri="{FF2B5EF4-FFF2-40B4-BE49-F238E27FC236}">
                  <a16:creationId xmlns:a16="http://schemas.microsoft.com/office/drawing/2014/main" id="{68BAEFEE-FE24-221A-C49F-0E9B7595CB01}"/>
                </a:ext>
              </a:extLst>
            </p:cNvPr>
            <p:cNvSpPr txBox="1"/>
            <p:nvPr/>
          </p:nvSpPr>
          <p:spPr>
            <a:xfrm>
              <a:off x="8186473" y="1359455"/>
              <a:ext cx="3840133" cy="4662815"/>
            </a:xfrm>
            <a:prstGeom prst="rect">
              <a:avLst/>
            </a:prstGeom>
            <a:solidFill>
              <a:srgbClr val="A5BBE3">
                <a:alpha val="49804"/>
              </a:srgbClr>
            </a:solidFill>
            <a:ln w="38100">
              <a:solidFill>
                <a:srgbClr val="5F86CD"/>
              </a:solidFill>
            </a:ln>
          </p:spPr>
          <p:style>
            <a:lnRef idx="0">
              <a:scrgbClr r="0" g="0" b="0"/>
            </a:lnRef>
            <a:fillRef idx="0">
              <a:scrgbClr r="0" g="0" b="0"/>
            </a:fillRef>
            <a:effectRef idx="0">
              <a:scrgbClr r="0" g="0" b="0"/>
            </a:effectRef>
            <a:fontRef idx="minor">
              <a:schemeClr val="lt1"/>
            </a:fontRef>
          </p:style>
          <p:txBody>
            <a:bodyPr wrap="square" rtlCol="0" anchor="ctr" anchorCtr="0">
              <a:spAutoFit/>
            </a:bodyPr>
            <a:lstStyle/>
            <a:p>
              <a:pPr algn="just"/>
              <a:r>
                <a:rPr lang="en-GB" sz="900" b="1" u="sng" dirty="0">
                  <a:solidFill>
                    <a:schemeClr val="tx1"/>
                  </a:solidFill>
                  <a:latin typeface="Arial" panose="020B0604020202020204" pitchFamily="34" charset="0"/>
                  <a:cs typeface="Arial" panose="020B0604020202020204" pitchFamily="34" charset="0"/>
                </a:rPr>
                <a:t>Researching, Reading and Note-Taking</a:t>
              </a:r>
            </a:p>
            <a:p>
              <a:pPr algn="just"/>
              <a:endParaRPr lang="en-GB" sz="900" dirty="0">
                <a:solidFill>
                  <a:schemeClr val="tx1"/>
                </a:solidFill>
                <a:latin typeface="Arial" panose="020B0604020202020204" pitchFamily="34" charset="0"/>
                <a:cs typeface="Arial" panose="020B0604020202020204" pitchFamily="34" charset="0"/>
              </a:endParaRPr>
            </a:p>
            <a:p>
              <a:pPr algn="just"/>
              <a:r>
                <a:rPr lang="en-GB" sz="900" dirty="0">
                  <a:solidFill>
                    <a:schemeClr val="tx1"/>
                  </a:solidFill>
                  <a:latin typeface="Arial" panose="020B0604020202020204" pitchFamily="34" charset="0"/>
                  <a:cs typeface="Arial" panose="020B0604020202020204" pitchFamily="34" charset="0"/>
                </a:rPr>
                <a:t>Research enables the expansion of understanding, problem-solving, and informed decision-making. Badke (2021) emphasizes the significance of conducting thorough academic research to prevent plagiarism. It's crucial to delve deeper into the credibility and qualifications of the authors of information sources. Moreover, ensuring that research is exclusively conducted using reliable, typically academic, sources is essential for maintaining academic integrity.</a:t>
              </a:r>
            </a:p>
            <a:p>
              <a:pPr algn="just"/>
              <a:r>
                <a:rPr lang="en-GB" sz="900" dirty="0">
                  <a:solidFill>
                    <a:schemeClr val="tx1"/>
                  </a:solidFill>
                  <a:latin typeface="Arial" panose="020B0604020202020204" pitchFamily="34" charset="0"/>
                  <a:cs typeface="Arial" panose="020B0604020202020204" pitchFamily="34" charset="0"/>
                </a:rPr>
                <a:t>Bell and Waters (2018) outline the importance of reading and note-taking within research. Extensive reading on the topic can provide individuals with not only insights into previous research but also a variety of approaches and methods. This is critical because everything undertaken during the research process serves as the groundwork for the final report. When individuals are taking notes from online sources, they should remember to document the URL and the date of access for future reference. Handwritten notes may pose practical challenges due to their fixed sequence and the risk of misplacement, whereas digital note-taking provides greater flexibility and security and is usually faster. 		Note-taking should be approached with care, 		including the highlighting of important points and the 		identification of recurring themes and keywords, 		ensuring to document whether words are direct 		quotations or references. </a:t>
              </a:r>
            </a:p>
            <a:p>
              <a:pPr algn="just"/>
              <a:r>
                <a:rPr lang="en-GB" sz="900" dirty="0">
                  <a:solidFill>
                    <a:schemeClr val="tx1"/>
                  </a:solidFill>
                  <a:latin typeface="Arial" panose="020B0604020202020204" pitchFamily="34" charset="0"/>
                  <a:cs typeface="Arial" panose="020B0604020202020204" pitchFamily="34" charset="0"/>
                </a:rPr>
                <a:t>		To uphold academic integrity, individuals must correctly attribute all sources, including paraphrased concepts.</a:t>
              </a:r>
            </a:p>
            <a:p>
              <a:pPr algn="just"/>
              <a:r>
                <a:rPr lang="en-GB" sz="900" dirty="0">
                  <a:solidFill>
                    <a:schemeClr val="tx1"/>
                  </a:solidFill>
                  <a:latin typeface="Arial" panose="020B0604020202020204" pitchFamily="34" charset="0"/>
                  <a:cs typeface="Arial" panose="020B0604020202020204" pitchFamily="34" charset="0"/>
                </a:rPr>
                <a:t>Researching can include reading for evidence but also for arguments against that, as demonstrated by Booth </a:t>
              </a:r>
              <a:r>
                <a:rPr lang="en-GB" sz="900" i="1" dirty="0">
                  <a:solidFill>
                    <a:schemeClr val="tx1"/>
                  </a:solidFill>
                  <a:latin typeface="Arial" panose="020B0604020202020204" pitchFamily="34" charset="0"/>
                  <a:cs typeface="Arial" panose="020B0604020202020204" pitchFamily="34" charset="0"/>
                </a:rPr>
                <a:t>et al (</a:t>
              </a:r>
              <a:r>
                <a:rPr lang="en-GB" sz="900" dirty="0">
                  <a:solidFill>
                    <a:schemeClr val="tx1"/>
                  </a:solidFill>
                  <a:latin typeface="Arial" panose="020B0604020202020204" pitchFamily="34" charset="0"/>
                  <a:cs typeface="Arial" panose="020B0604020202020204" pitchFamily="34" charset="0"/>
                </a:rPr>
                <a:t>2019). Reading should be an active endeavour, serving to gather evidence, explore diverse viewpoints, and refine research arguments. Research and reading play a pivotal role in shaping the quality and effectiveness of the argument presented in the final piece of work.</a:t>
              </a:r>
            </a:p>
          </p:txBody>
        </p:sp>
        <p:pic>
          <p:nvPicPr>
            <p:cNvPr id="14" name="Picture 2" descr="Taking Notes: Typing vs. Handwriting">
              <a:extLst>
                <a:ext uri="{FF2B5EF4-FFF2-40B4-BE49-F238E27FC236}">
                  <a16:creationId xmlns:a16="http://schemas.microsoft.com/office/drawing/2014/main" id="{A7AA691B-5791-D594-C8DB-BAB7A229BAF3}"/>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8370937" y="4135655"/>
              <a:ext cx="669869" cy="591717"/>
            </a:xfrm>
            <a:prstGeom prst="rect">
              <a:avLst/>
            </a:prstGeom>
            <a:noFill/>
            <a:ln>
              <a:solidFill>
                <a:schemeClr val="accent1"/>
              </a:solidFill>
            </a:ln>
            <a:extLst>
              <a:ext uri="{909E8E84-426E-40DD-AFC4-6F175D3DCCD1}">
                <a14:hiddenFill xmlns:a14="http://schemas.microsoft.com/office/drawing/2010/main">
                  <a:solidFill>
                    <a:srgbClr val="FFFFFF"/>
                  </a:solidFill>
                </a14:hiddenFill>
              </a:ext>
            </a:extLst>
          </p:spPr>
        </p:pic>
        <p:sp>
          <p:nvSpPr>
            <p:cNvPr id="15" name="TextBox 14">
              <a:extLst>
                <a:ext uri="{FF2B5EF4-FFF2-40B4-BE49-F238E27FC236}">
                  <a16:creationId xmlns:a16="http://schemas.microsoft.com/office/drawing/2014/main" id="{88BF71BE-015D-B5EF-1ED4-814BAE74727E}"/>
                </a:ext>
              </a:extLst>
            </p:cNvPr>
            <p:cNvSpPr txBox="1"/>
            <p:nvPr/>
          </p:nvSpPr>
          <p:spPr>
            <a:xfrm>
              <a:off x="8134638" y="4692619"/>
              <a:ext cx="1142465" cy="332231"/>
            </a:xfrm>
            <a:prstGeom prst="rect">
              <a:avLst/>
            </a:prstGeom>
            <a:noFill/>
          </p:spPr>
          <p:txBody>
            <a:bodyPr wrap="square" rtlCol="0">
              <a:spAutoFit/>
            </a:bodyPr>
            <a:lstStyle/>
            <a:p>
              <a:pPr algn="ctr"/>
              <a:r>
                <a:rPr lang="en-GB" sz="500" i="1" dirty="0">
                  <a:latin typeface="Arial" panose="020B0604020202020204" pitchFamily="34" charset="0"/>
                  <a:cs typeface="Arial" panose="020B0604020202020204" pitchFamily="34" charset="0"/>
                </a:rPr>
                <a:t>Taking Notes in Class: Laptop vs Handwriting </a:t>
              </a:r>
              <a:r>
                <a:rPr lang="en-GB" sz="500" dirty="0">
                  <a:latin typeface="Arial" panose="020B0604020202020204" pitchFamily="34" charset="0"/>
                  <a:cs typeface="Arial" panose="020B0604020202020204" pitchFamily="34" charset="0"/>
                </a:rPr>
                <a:t>(2016)</a:t>
              </a:r>
            </a:p>
            <a:p>
              <a:pPr algn="ctr"/>
              <a:r>
                <a:rPr lang="en-GB" sz="500" dirty="0">
                  <a:latin typeface="Arial" panose="020B0604020202020204" pitchFamily="34" charset="0"/>
                  <a:cs typeface="Arial" panose="020B0604020202020204" pitchFamily="34" charset="0"/>
                </a:rPr>
                <a:t>Source: Of Tech and Learning</a:t>
              </a:r>
            </a:p>
          </p:txBody>
        </p:sp>
      </p:grpSp>
    </p:spTree>
    <p:extLst>
      <p:ext uri="{BB962C8B-B14F-4D97-AF65-F5344CB8AC3E}">
        <p14:creationId xmlns:p14="http://schemas.microsoft.com/office/powerpoint/2010/main" val="119518702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Premium Photo | White background pattern canvas texture with delicate  vignette, subtle background">
            <a:extLst>
              <a:ext uri="{FF2B5EF4-FFF2-40B4-BE49-F238E27FC236}">
                <a16:creationId xmlns:a16="http://schemas.microsoft.com/office/drawing/2014/main" id="{7ED4416A-3D61-E8BC-EAB4-680961020483}"/>
              </a:ext>
            </a:extLst>
          </p:cNvPr>
          <p:cNvPicPr>
            <a:picLocks noGrp="1" noRot="1" noMove="1" noResize="1" noEditPoints="1" noAdjustHandles="1" noChangeArrowheads="1" noChangeShapeType="1" noCrop="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12192000" cy="6949440"/>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DC452080-33E2-7E38-2BB3-A86B9D932462}"/>
              </a:ext>
            </a:extLst>
          </p:cNvPr>
          <p:cNvSpPr txBox="1"/>
          <p:nvPr/>
        </p:nvSpPr>
        <p:spPr>
          <a:xfrm>
            <a:off x="393538" y="130742"/>
            <a:ext cx="6582812" cy="307777"/>
          </a:xfrm>
          <a:prstGeom prst="rect">
            <a:avLst/>
          </a:prstGeom>
          <a:solidFill>
            <a:srgbClr val="7395D3">
              <a:alpha val="49804"/>
            </a:srgbClr>
          </a:solidFill>
          <a:ln w="38100">
            <a:solidFill>
              <a:srgbClr val="5F86CD"/>
            </a:solidFill>
          </a:ln>
        </p:spPr>
        <p:style>
          <a:lnRef idx="0">
            <a:scrgbClr r="0" g="0" b="0"/>
          </a:lnRef>
          <a:fillRef idx="0">
            <a:scrgbClr r="0" g="0" b="0"/>
          </a:fillRef>
          <a:effectRef idx="0">
            <a:scrgbClr r="0" g="0" b="0"/>
          </a:effectRef>
          <a:fontRef idx="minor">
            <a:schemeClr val="lt1"/>
          </a:fontRef>
        </p:style>
        <p:txBody>
          <a:bodyPr wrap="square" rtlCol="0">
            <a:spAutoFit/>
          </a:bodyPr>
          <a:lstStyle/>
          <a:p>
            <a:pPr algn="ctr"/>
            <a:r>
              <a:rPr lang="en-GB" sz="1400" b="1" u="sng" dirty="0">
                <a:solidFill>
                  <a:schemeClr val="tx1"/>
                </a:solidFill>
                <a:latin typeface="Arial" panose="020B0604020202020204" pitchFamily="34" charset="0"/>
                <a:cs typeface="Arial" panose="020B0604020202020204" pitchFamily="34" charset="0"/>
              </a:rPr>
              <a:t>References</a:t>
            </a:r>
          </a:p>
        </p:txBody>
      </p:sp>
      <p:sp>
        <p:nvSpPr>
          <p:cNvPr id="6" name="TextBox 5">
            <a:extLst>
              <a:ext uri="{FF2B5EF4-FFF2-40B4-BE49-F238E27FC236}">
                <a16:creationId xmlns:a16="http://schemas.microsoft.com/office/drawing/2014/main" id="{47AAD51B-CF45-E283-473A-9671C9D3319A}"/>
              </a:ext>
            </a:extLst>
          </p:cNvPr>
          <p:cNvSpPr txBox="1"/>
          <p:nvPr/>
        </p:nvSpPr>
        <p:spPr>
          <a:xfrm>
            <a:off x="393538" y="616983"/>
            <a:ext cx="11404924" cy="6153992"/>
          </a:xfrm>
          <a:prstGeom prst="rect">
            <a:avLst/>
          </a:prstGeom>
          <a:solidFill>
            <a:srgbClr val="A2B9E2">
              <a:alpha val="49804"/>
            </a:srgbClr>
          </a:solidFill>
          <a:ln w="38100">
            <a:solidFill>
              <a:srgbClr val="5F86CD"/>
            </a:solidFill>
          </a:ln>
        </p:spPr>
        <p:style>
          <a:lnRef idx="0">
            <a:scrgbClr r="0" g="0" b="0"/>
          </a:lnRef>
          <a:fillRef idx="0">
            <a:scrgbClr r="0" g="0" b="0"/>
          </a:fillRef>
          <a:effectRef idx="0">
            <a:scrgbClr r="0" g="0" b="0"/>
          </a:effectRef>
          <a:fontRef idx="minor">
            <a:schemeClr val="lt1"/>
          </a:fontRef>
        </p:style>
        <p:txBody>
          <a:bodyPr wrap="square" rtlCol="0">
            <a:spAutoFit/>
          </a:bodyPr>
          <a:lstStyle/>
          <a:p>
            <a:pPr marL="285750" indent="-285750">
              <a:lnSpc>
                <a:spcPct val="107000"/>
              </a:lnSpc>
              <a:spcAft>
                <a:spcPts val="800"/>
              </a:spcAft>
              <a:buFont typeface="Arial" panose="020B0604020202020204" pitchFamily="34" charset="0"/>
              <a:buChar char="•"/>
            </a:pPr>
            <a:r>
              <a:rPr lang="en-GB" sz="1400" kern="1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Arinevar-Kennedy, E. (2021) 'The Pursuit of Productivity: Time Management is a Form of Self-Care', </a:t>
            </a:r>
            <a:r>
              <a:rPr lang="en-GB" sz="1400" i="1" kern="1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Medium</a:t>
            </a:r>
            <a:r>
              <a:rPr lang="en-GB" sz="1400" kern="1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26 May. Available at: https://elizabethflorencia.medium.com/the-pursuit-of-productivity-time-management-is-a-form-of-self-care-6cc5bd8144b8#:~:text=How%20time%2Dmanagement%20is%20excellent%20for%20self%2Dcare&amp;text=Prioritizing%20certain%20blocks%20of%20time,%2C%20leisurely%20activities%2C%20or%20resting.&amp;text=Learning%20how%20to%20organize%20your,productive%20time%20of%20the%20day. (Accessed: 19 September 2023). </a:t>
            </a:r>
          </a:p>
          <a:p>
            <a:pPr marL="285750" indent="-285750">
              <a:lnSpc>
                <a:spcPct val="107000"/>
              </a:lnSpc>
              <a:spcAft>
                <a:spcPts val="800"/>
              </a:spcAft>
              <a:buFont typeface="Arial" panose="020B0604020202020204" pitchFamily="34" charset="0"/>
              <a:buChar char="•"/>
            </a:pPr>
            <a:r>
              <a:rPr lang="en-GB" sz="1400" kern="1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Badke, W. (2021</a:t>
            </a:r>
            <a:r>
              <a:rPr lang="en-GB" sz="1400" i="1" kern="1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Research Strategies: Finding Your Way Through the Information Fog</a:t>
            </a:r>
            <a:r>
              <a:rPr lang="en-GB" sz="1400" kern="1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Seventh Edition. Bloomington: iUniverse. </a:t>
            </a:r>
          </a:p>
          <a:p>
            <a:pPr marL="285750" indent="-285750">
              <a:lnSpc>
                <a:spcPct val="107000"/>
              </a:lnSpc>
              <a:spcAft>
                <a:spcPts val="800"/>
              </a:spcAft>
              <a:buFont typeface="Arial" panose="020B0604020202020204" pitchFamily="34" charset="0"/>
              <a:buChar char="•"/>
            </a:pPr>
            <a:r>
              <a:rPr lang="en-GB" sz="1400" kern="1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Bell, J. and Waters, S. (2018) </a:t>
            </a:r>
            <a:r>
              <a:rPr lang="en-GB" sz="1400" i="1" kern="1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Doing Your Research Project: A Guide to First-Time Researchers</a:t>
            </a:r>
            <a:r>
              <a:rPr lang="en-GB" sz="1400" kern="1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Seventh Edition. London: McGraw-Hill Education. </a:t>
            </a:r>
          </a:p>
          <a:p>
            <a:pPr marL="285750" indent="-285750">
              <a:lnSpc>
                <a:spcPct val="107000"/>
              </a:lnSpc>
              <a:spcAft>
                <a:spcPts val="800"/>
              </a:spcAft>
              <a:buFont typeface="Arial" panose="020B0604020202020204" pitchFamily="34" charset="0"/>
              <a:buChar char="•"/>
            </a:pPr>
            <a:r>
              <a:rPr lang="en-GB" sz="1400" kern="1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Booth, W. et al. (2016) </a:t>
            </a:r>
            <a:r>
              <a:rPr lang="en-GB" sz="1400" i="1" kern="1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The Craft of Research</a:t>
            </a:r>
            <a:r>
              <a:rPr lang="en-GB" sz="1400" kern="1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Fourth Edition. Chicago: The University of Chicago Press. </a:t>
            </a:r>
          </a:p>
          <a:p>
            <a:pPr marL="285750" indent="-285750">
              <a:lnSpc>
                <a:spcPct val="107000"/>
              </a:lnSpc>
              <a:spcAft>
                <a:spcPts val="800"/>
              </a:spcAft>
              <a:buFont typeface="Arial" panose="020B0604020202020204" pitchFamily="34" charset="0"/>
              <a:buChar char="•"/>
            </a:pPr>
            <a:r>
              <a:rPr lang="en-GB" sz="1400" kern="1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Brookfield, S. (2012) </a:t>
            </a:r>
            <a:r>
              <a:rPr lang="en-GB" sz="1400" i="1" kern="1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Teaching for Critical Thinking : Tools and Techniques to Help Students Question Their Assumptions</a:t>
            </a:r>
            <a:r>
              <a:rPr lang="en-GB" sz="1400" kern="1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San Francisco: Jossey-Bass (The Jossey-Bass Higher and Adult Education Series). Available at: https://search-ebscohost-com.ezproxy.uwtsd.ac.uk/login.aspx?direct=true&amp;db=nlebk&amp;AN=475495&amp;site=ehost-live (Accessed: 19 September 2023).</a:t>
            </a:r>
          </a:p>
          <a:p>
            <a:pPr marL="285750" indent="-285750">
              <a:lnSpc>
                <a:spcPct val="107000"/>
              </a:lnSpc>
              <a:spcAft>
                <a:spcPts val="800"/>
              </a:spcAft>
              <a:buFont typeface="Arial" panose="020B0604020202020204" pitchFamily="34" charset="0"/>
              <a:buChar char="•"/>
            </a:pPr>
            <a:r>
              <a:rPr lang="en-GB" sz="1400" kern="1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Cirillo, F. (2018) </a:t>
            </a:r>
            <a:r>
              <a:rPr lang="en-GB" sz="1400" i="1" kern="1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The Pomodoro Technique: The Life-Changing Time-Management System</a:t>
            </a:r>
            <a:r>
              <a:rPr lang="en-GB" sz="1400" kern="1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United Kingdom: Virgin Books.</a:t>
            </a:r>
          </a:p>
          <a:p>
            <a:pPr marL="285750" indent="-285750">
              <a:lnSpc>
                <a:spcPct val="107000"/>
              </a:lnSpc>
              <a:spcAft>
                <a:spcPts val="800"/>
              </a:spcAft>
              <a:buFont typeface="Arial" panose="020B0604020202020204" pitchFamily="34" charset="0"/>
              <a:buChar char="•"/>
            </a:pPr>
            <a:r>
              <a:rPr lang="en-GB" sz="1400" kern="1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Cottrell, S. (2017) </a:t>
            </a:r>
            <a:r>
              <a:rPr lang="en-GB" sz="1400" i="1" kern="1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Critical thinking skills: effective analysis, argument and reflection</a:t>
            </a:r>
            <a:r>
              <a:rPr lang="en-GB" sz="1400" kern="1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Third Edition. London: Bloomsbury Academic.</a:t>
            </a:r>
          </a:p>
          <a:p>
            <a:pPr marL="285750" indent="-285750">
              <a:lnSpc>
                <a:spcPct val="107000"/>
              </a:lnSpc>
              <a:spcAft>
                <a:spcPts val="800"/>
              </a:spcAft>
              <a:buFont typeface="Arial" panose="020B0604020202020204" pitchFamily="34" charset="0"/>
              <a:buChar char="•"/>
            </a:pPr>
            <a:r>
              <a:rPr lang="en-GB" sz="1400" kern="1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Cottrell, S. (2019) </a:t>
            </a:r>
            <a:r>
              <a:rPr lang="en-GB" sz="1400" i="1" kern="1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The Study Skills Handbook</a:t>
            </a:r>
            <a:r>
              <a:rPr lang="en-GB" sz="1400" kern="1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London: Bloomsbury Academic.</a:t>
            </a:r>
          </a:p>
          <a:p>
            <a:pPr marL="285750" indent="-285750">
              <a:lnSpc>
                <a:spcPct val="107000"/>
              </a:lnSpc>
              <a:spcAft>
                <a:spcPts val="800"/>
              </a:spcAft>
              <a:buFont typeface="Arial" panose="020B0604020202020204" pitchFamily="34" charset="0"/>
              <a:buChar char="•"/>
            </a:pPr>
            <a:r>
              <a:rPr lang="en-GB" sz="1400" kern="1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Eales-Reynolds, L. </a:t>
            </a:r>
            <a:r>
              <a:rPr lang="en-GB" sz="1400" i="1" kern="1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et al</a:t>
            </a:r>
            <a:r>
              <a:rPr lang="en-GB" sz="1400" kern="1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(2013</a:t>
            </a:r>
            <a:r>
              <a:rPr lang="en-GB" sz="1400" i="1" kern="1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Critical Thinking Skills for Education Students</a:t>
            </a:r>
            <a:r>
              <a:rPr lang="en-GB" sz="1400" kern="1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Second Edition. London: SAGE Publications Ltd. </a:t>
            </a:r>
          </a:p>
          <a:p>
            <a:pPr marL="285750" indent="-285750">
              <a:lnSpc>
                <a:spcPct val="107000"/>
              </a:lnSpc>
              <a:spcAft>
                <a:spcPts val="800"/>
              </a:spcAft>
              <a:buFont typeface="Arial" panose="020B0604020202020204" pitchFamily="34" charset="0"/>
              <a:buChar char="•"/>
            </a:pPr>
            <a:r>
              <a:rPr lang="en-GB" sz="1400" i="1" kern="100" dirty="0">
                <a:solidFill>
                  <a:schemeClr val="tx1"/>
                </a:solidFill>
                <a:latin typeface="Calibri" panose="020F0502020204030204" pitchFamily="34" charset="0"/>
                <a:ea typeface="Calibri" panose="020F0502020204030204" pitchFamily="34" charset="0"/>
                <a:cs typeface="Times New Roman" panose="02020603050405020304" pitchFamily="18" charset="0"/>
              </a:rPr>
              <a:t>Emotions and Critical Thinking. </a:t>
            </a:r>
            <a:r>
              <a:rPr lang="en-GB" sz="1400" kern="100" dirty="0">
                <a:solidFill>
                  <a:schemeClr val="tx1"/>
                </a:solidFill>
                <a:latin typeface="Calibri" panose="020F0502020204030204" pitchFamily="34" charset="0"/>
                <a:ea typeface="Calibri" panose="020F0502020204030204" pitchFamily="34" charset="0"/>
                <a:cs typeface="Times New Roman" panose="02020603050405020304" pitchFamily="18" charset="0"/>
              </a:rPr>
              <a:t>(2021) Available at: https://www.humintell.com/2021/01/emotions-and-critical-thinking-update-2021/. (Accessed: 25 September 2023)</a:t>
            </a:r>
            <a:endParaRPr lang="en-GB" sz="1400" i="1" kern="100" dirty="0">
              <a:solidFill>
                <a:schemeClr val="tx1"/>
              </a:solidFill>
              <a:latin typeface="Calibri" panose="020F0502020204030204" pitchFamily="34" charset="0"/>
              <a:ea typeface="Calibri" panose="020F0502020204030204" pitchFamily="34" charset="0"/>
              <a:cs typeface="Times New Roman" panose="02020603050405020304" pitchFamily="18" charset="0"/>
            </a:endParaRPr>
          </a:p>
          <a:p>
            <a:pPr marL="285750" indent="-285750">
              <a:lnSpc>
                <a:spcPct val="107000"/>
              </a:lnSpc>
              <a:spcAft>
                <a:spcPts val="800"/>
              </a:spcAft>
              <a:buFont typeface="Arial" panose="020B0604020202020204" pitchFamily="34" charset="0"/>
              <a:buChar char="•"/>
            </a:pPr>
            <a:r>
              <a:rPr lang="en-GB" sz="1400" kern="1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Haber, J. (2020) </a:t>
            </a:r>
            <a:r>
              <a:rPr lang="en-GB" sz="1400" i="1" kern="1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Critical Thinking</a:t>
            </a:r>
            <a:r>
              <a:rPr lang="en-GB" sz="1400" kern="1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Cambridge: MIT Press.</a:t>
            </a:r>
          </a:p>
          <a:p>
            <a:pPr marL="285750" indent="-285750">
              <a:lnSpc>
                <a:spcPct val="107000"/>
              </a:lnSpc>
              <a:spcAft>
                <a:spcPts val="800"/>
              </a:spcAft>
              <a:buFont typeface="Arial" panose="020B0604020202020204" pitchFamily="34" charset="0"/>
              <a:buChar char="•"/>
            </a:pPr>
            <a:r>
              <a:rPr lang="en-GB" sz="1400" i="1" kern="100" dirty="0">
                <a:solidFill>
                  <a:schemeClr val="tx1"/>
                </a:solidFill>
                <a:latin typeface="Calibri" panose="020F0502020204030204" pitchFamily="34" charset="0"/>
                <a:ea typeface="Calibri" panose="020F0502020204030204" pitchFamily="34" charset="0"/>
                <a:cs typeface="Times New Roman" panose="02020603050405020304" pitchFamily="18" charset="0"/>
              </a:rPr>
              <a:t>Taking Notes in Class: Laptop vs Handwriting. </a:t>
            </a:r>
            <a:r>
              <a:rPr lang="en-GB" sz="1400" kern="100" dirty="0">
                <a:solidFill>
                  <a:schemeClr val="tx1"/>
                </a:solidFill>
                <a:latin typeface="Calibri" panose="020F0502020204030204" pitchFamily="34" charset="0"/>
                <a:ea typeface="Calibri" panose="020F0502020204030204" pitchFamily="34" charset="0"/>
                <a:cs typeface="Times New Roman" panose="02020603050405020304" pitchFamily="18" charset="0"/>
              </a:rPr>
              <a:t>(2016) Available at: https://oftechandlearning.com/taking-notes-laptops-vs-handwriting/. (Accessed: 25 September 2023)</a:t>
            </a:r>
            <a:endParaRPr lang="en-GB" sz="1400" i="1" kern="100" dirty="0">
              <a:solidFill>
                <a:schemeClr val="tx1"/>
              </a:solidFill>
              <a:latin typeface="Calibri" panose="020F0502020204030204" pitchFamily="34" charset="0"/>
              <a:ea typeface="Calibri" panose="020F0502020204030204" pitchFamily="34" charset="0"/>
              <a:cs typeface="Times New Roman" panose="02020603050405020304" pitchFamily="18" charset="0"/>
            </a:endParaRPr>
          </a:p>
          <a:p>
            <a:pPr marL="285750" indent="-285750">
              <a:lnSpc>
                <a:spcPct val="107000"/>
              </a:lnSpc>
              <a:spcAft>
                <a:spcPts val="800"/>
              </a:spcAft>
              <a:buFont typeface="Arial" panose="020B0604020202020204" pitchFamily="34" charset="0"/>
              <a:buChar char="•"/>
            </a:pPr>
            <a:r>
              <a:rPr lang="en-GB" sz="1400" i="1" kern="100" dirty="0">
                <a:solidFill>
                  <a:schemeClr val="tx1"/>
                </a:solidFill>
                <a:latin typeface="Calibri" panose="020F0502020204030204" pitchFamily="34" charset="0"/>
                <a:ea typeface="Calibri" panose="020F0502020204030204" pitchFamily="34" charset="0"/>
                <a:cs typeface="Times New Roman" panose="02020603050405020304" pitchFamily="18" charset="0"/>
              </a:rPr>
              <a:t>The Pomodoro technique. </a:t>
            </a:r>
            <a:r>
              <a:rPr lang="en-GB" sz="1400" kern="100" dirty="0">
                <a:solidFill>
                  <a:schemeClr val="tx1"/>
                </a:solidFill>
                <a:latin typeface="Calibri" panose="020F0502020204030204" pitchFamily="34" charset="0"/>
                <a:ea typeface="Calibri" panose="020F0502020204030204" pitchFamily="34" charset="0"/>
                <a:cs typeface="Times New Roman" panose="02020603050405020304" pitchFamily="18" charset="0"/>
              </a:rPr>
              <a:t>(No Date) Available at: https://www.breeze.pm/blog/pomodoro-technique. (Accessed: 25 September 2023)</a:t>
            </a:r>
          </a:p>
        </p:txBody>
      </p:sp>
    </p:spTree>
    <p:extLst>
      <p:ext uri="{BB962C8B-B14F-4D97-AF65-F5344CB8AC3E}">
        <p14:creationId xmlns:p14="http://schemas.microsoft.com/office/powerpoint/2010/main" val="4026737373"/>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2013 - 2022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2013 - 2022 Theme</Template>
  <TotalTime>657</TotalTime>
  <Words>1630</Words>
  <Application>Microsoft Office PowerPoint</Application>
  <PresentationFormat>Widescreen</PresentationFormat>
  <Paragraphs>57</Paragraphs>
  <Slides>2</Slides>
  <Notes>2</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vt:i4>
      </vt:variant>
    </vt:vector>
  </HeadingPairs>
  <TitlesOfParts>
    <vt:vector size="6" baseType="lpstr">
      <vt:lpstr>Arial</vt:lpstr>
      <vt:lpstr>Calibri</vt:lpstr>
      <vt:lpstr>Calibri Light</vt:lpstr>
      <vt:lpstr>Office Theme</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Carys Hughes</dc:creator>
  <cp:lastModifiedBy>Carys Hughes</cp:lastModifiedBy>
  <cp:revision>17</cp:revision>
  <dcterms:created xsi:type="dcterms:W3CDTF">2023-09-15T15:54:37Z</dcterms:created>
  <dcterms:modified xsi:type="dcterms:W3CDTF">2023-09-26T21:24:26Z</dcterms:modified>
</cp:coreProperties>
</file>