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5143500" cx="9144000"/>
  <p:notesSz cx="6858000" cy="9144000"/>
  <p:embeddedFontLst>
    <p:embeddedFont>
      <p:font typeface="Raleway"/>
      <p:regular r:id="rId15"/>
      <p:bold r:id="rId16"/>
      <p:italic r:id="rId17"/>
      <p:boldItalic r:id="rId18"/>
    </p:embeddedFont>
    <p:embeddedFont>
      <p:font typeface="La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Lato-bold.fntdata"/><Relationship Id="rId11" Type="http://schemas.openxmlformats.org/officeDocument/2006/relationships/slide" Target="slides/slide7.xml"/><Relationship Id="rId22" Type="http://schemas.openxmlformats.org/officeDocument/2006/relationships/font" Target="fonts/Lato-boldItalic.fntdata"/><Relationship Id="rId10" Type="http://schemas.openxmlformats.org/officeDocument/2006/relationships/slide" Target="slides/slide6.xml"/><Relationship Id="rId21" Type="http://schemas.openxmlformats.org/officeDocument/2006/relationships/font" Target="fonts/Lato-italic.fnt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Raleway-regular.fntdata"/><Relationship Id="rId14" Type="http://schemas.openxmlformats.org/officeDocument/2006/relationships/slide" Target="slides/slide10.xml"/><Relationship Id="rId17" Type="http://schemas.openxmlformats.org/officeDocument/2006/relationships/font" Target="fonts/Raleway-italic.fntdata"/><Relationship Id="rId16" Type="http://schemas.openxmlformats.org/officeDocument/2006/relationships/font" Target="fonts/Raleway-bold.fntdata"/><Relationship Id="rId5" Type="http://schemas.openxmlformats.org/officeDocument/2006/relationships/slide" Target="slides/slide1.xml"/><Relationship Id="rId19" Type="http://schemas.openxmlformats.org/officeDocument/2006/relationships/font" Target="fonts/Lato-regular.fntdata"/><Relationship Id="rId6" Type="http://schemas.openxmlformats.org/officeDocument/2006/relationships/slide" Target="slides/slide2.xml"/><Relationship Id="rId18" Type="http://schemas.openxmlformats.org/officeDocument/2006/relationships/font" Target="fonts/Raleway-bold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Shape 8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84" name="Shape 8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8" name="Shape 88"/>
        <p:cNvGrpSpPr/>
        <p:nvPr/>
      </p:nvGrpSpPr>
      <p:grpSpPr>
        <a:xfrm>
          <a:off x="0" y="0"/>
          <a:ext cx="0" cy="0"/>
          <a:chOff x="0" y="0"/>
          <a:chExt cx="0" cy="0"/>
        </a:xfrm>
      </p:grpSpPr>
      <p:sp>
        <p:nvSpPr>
          <p:cNvPr id="89" name="Shape 8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0" name="Shape 9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Shape 9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6" name="Shape 9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Shape 10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2" name="Shape 10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6" name="Shape 106"/>
        <p:cNvGrpSpPr/>
        <p:nvPr/>
      </p:nvGrpSpPr>
      <p:grpSpPr>
        <a:xfrm>
          <a:off x="0" y="0"/>
          <a:ext cx="0" cy="0"/>
          <a:chOff x="0" y="0"/>
          <a:chExt cx="0" cy="0"/>
        </a:xfrm>
      </p:grpSpPr>
      <p:sp>
        <p:nvSpPr>
          <p:cNvPr id="107" name="Shape 10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8" name="Shape 10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Shape 11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4" name="Shape 11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Shape 11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0" name="Shape 12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Shape 12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6" name="Shape 12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Shape 13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2" name="Shape 13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Shape 13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8" name="Shape 13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bg>
      <p:bgPr>
        <a:solidFill>
          <a:schemeClr val="lt2"/>
        </a:solidFill>
      </p:bgPr>
    </p:bg>
    <p:spTree>
      <p:nvGrpSpPr>
        <p:cNvPr id="9" name="Shape 9"/>
        <p:cNvGrpSpPr/>
        <p:nvPr/>
      </p:nvGrpSpPr>
      <p:grpSpPr>
        <a:xfrm>
          <a:off x="0" y="0"/>
          <a:ext cx="0" cy="0"/>
          <a:chOff x="0" y="0"/>
          <a:chExt cx="0" cy="0"/>
        </a:xfrm>
      </p:grpSpPr>
      <p:sp>
        <p:nvSpPr>
          <p:cNvPr id="10" name="Shape 10"/>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11" name="Shape 11"/>
          <p:cNvGrpSpPr/>
          <p:nvPr/>
        </p:nvGrpSpPr>
        <p:grpSpPr>
          <a:xfrm>
            <a:off x="830392" y="1191256"/>
            <a:ext cx="745763" cy="45826"/>
            <a:chOff x="4580561" y="2589004"/>
            <a:chExt cx="1064464" cy="25200"/>
          </a:xfrm>
        </p:grpSpPr>
        <p:sp>
          <p:nvSpPr>
            <p:cNvPr id="12" name="Shape 1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3" name="Shape 13"/>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4" name="Shape 14"/>
          <p:cNvSpPr txBox="1"/>
          <p:nvPr>
            <p:ph type="ctrTitle"/>
          </p:nvPr>
        </p:nvSpPr>
        <p:spPr>
          <a:xfrm>
            <a:off x="729450" y="1322450"/>
            <a:ext cx="7688100" cy="16647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Shape 15"/>
          <p:cNvSpPr txBox="1"/>
          <p:nvPr>
            <p:ph idx="1" type="subTitle"/>
          </p:nvPr>
        </p:nvSpPr>
        <p:spPr>
          <a:xfrm>
            <a:off x="729627" y="3172900"/>
            <a:ext cx="7688100" cy="5412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Shape 1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bg>
      <p:bgPr>
        <a:solidFill>
          <a:schemeClr val="dk1"/>
        </a:solidFill>
      </p:bgPr>
    </p:bg>
    <p:spTree>
      <p:nvGrpSpPr>
        <p:cNvPr id="17" name="Shape 17"/>
        <p:cNvGrpSpPr/>
        <p:nvPr/>
      </p:nvGrpSpPr>
      <p:grpSpPr>
        <a:xfrm>
          <a:off x="0" y="0"/>
          <a:ext cx="0" cy="0"/>
          <a:chOff x="0" y="0"/>
          <a:chExt cx="0" cy="0"/>
        </a:xfrm>
      </p:grpSpPr>
      <p:grpSp>
        <p:nvGrpSpPr>
          <p:cNvPr id="18" name="Shape 18"/>
          <p:cNvGrpSpPr/>
          <p:nvPr/>
        </p:nvGrpSpPr>
        <p:grpSpPr>
          <a:xfrm>
            <a:off x="830392" y="1191256"/>
            <a:ext cx="745763" cy="45826"/>
            <a:chOff x="4580561" y="2589004"/>
            <a:chExt cx="1064464" cy="25200"/>
          </a:xfrm>
        </p:grpSpPr>
        <p:sp>
          <p:nvSpPr>
            <p:cNvPr id="19" name="Shape 19"/>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0" name="Shape 20"/>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21" name="Shape 21"/>
          <p:cNvSpPr txBox="1"/>
          <p:nvPr>
            <p:ph type="title"/>
          </p:nvPr>
        </p:nvSpPr>
        <p:spPr>
          <a:xfrm>
            <a:off x="729450" y="1322450"/>
            <a:ext cx="7688400" cy="15186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Shape 2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solidFill>
                  <a:schemeClr val="lt1"/>
                </a:solidFill>
              </a:rPr>
              <a:t>‹#›</a:t>
            </a:fld>
            <a:endParaRPr>
              <a:solidFill>
                <a:schemeClr val="lt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x">
  <p:cSld name="Title and body">
    <p:spTree>
      <p:nvGrpSpPr>
        <p:cNvPr id="23" name="Shape 23"/>
        <p:cNvGrpSpPr/>
        <p:nvPr/>
      </p:nvGrpSpPr>
      <p:grpSpPr>
        <a:xfrm>
          <a:off x="0" y="0"/>
          <a:ext cx="0" cy="0"/>
          <a:chOff x="0" y="0"/>
          <a:chExt cx="0" cy="0"/>
        </a:xfrm>
      </p:grpSpPr>
      <p:sp>
        <p:nvSpPr>
          <p:cNvPr id="24" name="Shape 2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25" name="Shape 25"/>
          <p:cNvGrpSpPr/>
          <p:nvPr/>
        </p:nvGrpSpPr>
        <p:grpSpPr>
          <a:xfrm>
            <a:off x="830392" y="1191256"/>
            <a:ext cx="745763" cy="45826"/>
            <a:chOff x="4580561" y="2589004"/>
            <a:chExt cx="1064464" cy="25200"/>
          </a:xfrm>
        </p:grpSpPr>
        <p:sp>
          <p:nvSpPr>
            <p:cNvPr id="26" name="Shape 2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7" name="Shape 2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28" name="Shape 28"/>
          <p:cNvSpPr txBox="1"/>
          <p:nvPr>
            <p:ph type="title"/>
          </p:nvPr>
        </p:nvSpPr>
        <p:spPr>
          <a:xfrm>
            <a:off x="729450" y="1318650"/>
            <a:ext cx="76887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29" name="Shape 29"/>
          <p:cNvSpPr txBox="1"/>
          <p:nvPr>
            <p:ph idx="1" type="body"/>
          </p:nvPr>
        </p:nvSpPr>
        <p:spPr>
          <a:xfrm>
            <a:off x="729450" y="2078875"/>
            <a:ext cx="76887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Shape 3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ColTx">
  <p:cSld name="Title and two columns">
    <p:spTree>
      <p:nvGrpSpPr>
        <p:cNvPr id="31" name="Shape 31"/>
        <p:cNvGrpSpPr/>
        <p:nvPr/>
      </p:nvGrpSpPr>
      <p:grpSpPr>
        <a:xfrm>
          <a:off x="0" y="0"/>
          <a:ext cx="0" cy="0"/>
          <a:chOff x="0" y="0"/>
          <a:chExt cx="0" cy="0"/>
        </a:xfrm>
      </p:grpSpPr>
      <p:sp>
        <p:nvSpPr>
          <p:cNvPr id="32" name="Shape 32"/>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33" name="Shape 33"/>
          <p:cNvGrpSpPr/>
          <p:nvPr/>
        </p:nvGrpSpPr>
        <p:grpSpPr>
          <a:xfrm>
            <a:off x="830392" y="1191256"/>
            <a:ext cx="745763" cy="45826"/>
            <a:chOff x="4580561" y="2589004"/>
            <a:chExt cx="1064464" cy="25200"/>
          </a:xfrm>
        </p:grpSpPr>
        <p:sp>
          <p:nvSpPr>
            <p:cNvPr id="34" name="Shape 3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5" name="Shape 3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36" name="Shape 36"/>
          <p:cNvSpPr txBox="1"/>
          <p:nvPr>
            <p:ph type="title"/>
          </p:nvPr>
        </p:nvSpPr>
        <p:spPr>
          <a:xfrm>
            <a:off x="729450" y="1318650"/>
            <a:ext cx="76884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37" name="Shape 37"/>
          <p:cNvSpPr txBox="1"/>
          <p:nvPr>
            <p:ph idx="1" type="body"/>
          </p:nvPr>
        </p:nvSpPr>
        <p:spPr>
          <a:xfrm>
            <a:off x="729325" y="2078875"/>
            <a:ext cx="37743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8" name="Shape 38"/>
          <p:cNvSpPr txBox="1"/>
          <p:nvPr>
            <p:ph idx="2" type="body"/>
          </p:nvPr>
        </p:nvSpPr>
        <p:spPr>
          <a:xfrm>
            <a:off x="4643604" y="2078875"/>
            <a:ext cx="37743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9" name="Shape 3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40" name="Shape 40"/>
        <p:cNvGrpSpPr/>
        <p:nvPr/>
      </p:nvGrpSpPr>
      <p:grpSpPr>
        <a:xfrm>
          <a:off x="0" y="0"/>
          <a:ext cx="0" cy="0"/>
          <a:chOff x="0" y="0"/>
          <a:chExt cx="0" cy="0"/>
        </a:xfrm>
      </p:grpSpPr>
      <p:sp>
        <p:nvSpPr>
          <p:cNvPr id="41" name="Shape 41"/>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42" name="Shape 42"/>
          <p:cNvGrpSpPr/>
          <p:nvPr/>
        </p:nvGrpSpPr>
        <p:grpSpPr>
          <a:xfrm>
            <a:off x="830392" y="1191256"/>
            <a:ext cx="745763" cy="45826"/>
            <a:chOff x="4580561" y="2589004"/>
            <a:chExt cx="1064464" cy="25200"/>
          </a:xfrm>
        </p:grpSpPr>
        <p:sp>
          <p:nvSpPr>
            <p:cNvPr id="43" name="Shape 43"/>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4" name="Shape 4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45" name="Shape 45"/>
          <p:cNvSpPr txBox="1"/>
          <p:nvPr>
            <p:ph type="title"/>
          </p:nvPr>
        </p:nvSpPr>
        <p:spPr>
          <a:xfrm>
            <a:off x="729450" y="1318650"/>
            <a:ext cx="76884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6" name="Shape 4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One column text">
    <p:spTree>
      <p:nvGrpSpPr>
        <p:cNvPr id="47" name="Shape 47"/>
        <p:cNvGrpSpPr/>
        <p:nvPr/>
      </p:nvGrpSpPr>
      <p:grpSpPr>
        <a:xfrm>
          <a:off x="0" y="0"/>
          <a:ext cx="0" cy="0"/>
          <a:chOff x="0" y="0"/>
          <a:chExt cx="0" cy="0"/>
        </a:xfrm>
      </p:grpSpPr>
      <p:sp>
        <p:nvSpPr>
          <p:cNvPr id="48" name="Shape 48"/>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49" name="Shape 49"/>
          <p:cNvGrpSpPr/>
          <p:nvPr/>
        </p:nvGrpSpPr>
        <p:grpSpPr>
          <a:xfrm>
            <a:off x="830392" y="1191256"/>
            <a:ext cx="745763" cy="45826"/>
            <a:chOff x="4580561" y="2589004"/>
            <a:chExt cx="1064464" cy="25200"/>
          </a:xfrm>
        </p:grpSpPr>
        <p:sp>
          <p:nvSpPr>
            <p:cNvPr id="50" name="Shape 50"/>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1" name="Shape 51"/>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52" name="Shape 52"/>
          <p:cNvSpPr txBox="1"/>
          <p:nvPr>
            <p:ph type="title"/>
          </p:nvPr>
        </p:nvSpPr>
        <p:spPr>
          <a:xfrm>
            <a:off x="730000" y="1318650"/>
            <a:ext cx="3300900" cy="13815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53" name="Shape 53"/>
          <p:cNvSpPr txBox="1"/>
          <p:nvPr>
            <p:ph idx="1" type="body"/>
          </p:nvPr>
        </p:nvSpPr>
        <p:spPr>
          <a:xfrm>
            <a:off x="721225" y="2781725"/>
            <a:ext cx="3300900" cy="1597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Shape 5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in point">
    <p:bg>
      <p:bgPr>
        <a:solidFill>
          <a:schemeClr val="accent3"/>
        </a:solidFill>
      </p:bgPr>
    </p:bg>
    <p:spTree>
      <p:nvGrpSpPr>
        <p:cNvPr id="55" name="Shape 55"/>
        <p:cNvGrpSpPr/>
        <p:nvPr/>
      </p:nvGrpSpPr>
      <p:grpSpPr>
        <a:xfrm>
          <a:off x="0" y="0"/>
          <a:ext cx="0" cy="0"/>
          <a:chOff x="0" y="0"/>
          <a:chExt cx="0" cy="0"/>
        </a:xfrm>
      </p:grpSpPr>
      <p:grpSp>
        <p:nvGrpSpPr>
          <p:cNvPr id="56" name="Shape 56"/>
          <p:cNvGrpSpPr/>
          <p:nvPr/>
        </p:nvGrpSpPr>
        <p:grpSpPr>
          <a:xfrm>
            <a:off x="830392" y="4169130"/>
            <a:ext cx="745763" cy="45826"/>
            <a:chOff x="4580561" y="2589004"/>
            <a:chExt cx="1064464" cy="25200"/>
          </a:xfrm>
        </p:grpSpPr>
        <p:sp>
          <p:nvSpPr>
            <p:cNvPr id="57" name="Shape 57"/>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8" name="Shape 5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59" name="Shape 59"/>
          <p:cNvSpPr txBox="1"/>
          <p:nvPr>
            <p:ph type="title"/>
          </p:nvPr>
        </p:nvSpPr>
        <p:spPr>
          <a:xfrm>
            <a:off x="729450" y="864300"/>
            <a:ext cx="7021200" cy="29850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Shape 6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ection title and description">
    <p:spTree>
      <p:nvGrpSpPr>
        <p:cNvPr id="61" name="Shape 61"/>
        <p:cNvGrpSpPr/>
        <p:nvPr/>
      </p:nvGrpSpPr>
      <p:grpSpPr>
        <a:xfrm>
          <a:off x="0" y="0"/>
          <a:ext cx="0" cy="0"/>
          <a:chOff x="0" y="0"/>
          <a:chExt cx="0" cy="0"/>
        </a:xfrm>
      </p:grpSpPr>
      <p:sp>
        <p:nvSpPr>
          <p:cNvPr id="62" name="Shape 62"/>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63" name="Shape 63"/>
          <p:cNvGrpSpPr/>
          <p:nvPr/>
        </p:nvGrpSpPr>
        <p:grpSpPr>
          <a:xfrm>
            <a:off x="830392" y="1191256"/>
            <a:ext cx="745763" cy="45826"/>
            <a:chOff x="4580561" y="2589004"/>
            <a:chExt cx="1064464" cy="25200"/>
          </a:xfrm>
        </p:grpSpPr>
        <p:sp>
          <p:nvSpPr>
            <p:cNvPr id="64" name="Shape 6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5" name="Shape 6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66" name="Shape 66"/>
          <p:cNvSpPr txBox="1"/>
          <p:nvPr>
            <p:ph type="title"/>
          </p:nvPr>
        </p:nvSpPr>
        <p:spPr>
          <a:xfrm>
            <a:off x="730000" y="1318650"/>
            <a:ext cx="3300900" cy="1687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7" name="Shape 67"/>
          <p:cNvSpPr txBox="1"/>
          <p:nvPr>
            <p:ph idx="1" type="subTitle"/>
          </p:nvPr>
        </p:nvSpPr>
        <p:spPr>
          <a:xfrm>
            <a:off x="724950" y="3161525"/>
            <a:ext cx="3300900" cy="7590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Shape 68"/>
          <p:cNvSpPr txBox="1"/>
          <p:nvPr>
            <p:ph idx="2" type="body"/>
          </p:nvPr>
        </p:nvSpPr>
        <p:spPr>
          <a:xfrm>
            <a:off x="5174225" y="1352625"/>
            <a:ext cx="3374400" cy="3025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9" name="Shape 6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aption">
    <p:spTree>
      <p:nvGrpSpPr>
        <p:cNvPr id="70" name="Shape 70"/>
        <p:cNvGrpSpPr/>
        <p:nvPr/>
      </p:nvGrpSpPr>
      <p:grpSpPr>
        <a:xfrm>
          <a:off x="0" y="0"/>
          <a:ext cx="0" cy="0"/>
          <a:chOff x="0" y="0"/>
          <a:chExt cx="0" cy="0"/>
        </a:xfrm>
      </p:grpSpPr>
      <p:sp>
        <p:nvSpPr>
          <p:cNvPr id="71" name="Shape 71"/>
          <p:cNvSpPr txBox="1"/>
          <p:nvPr>
            <p:ph idx="1" type="body"/>
          </p:nvPr>
        </p:nvSpPr>
        <p:spPr>
          <a:xfrm>
            <a:off x="724950" y="4372551"/>
            <a:ext cx="7697400" cy="4605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72" name="Shape 7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ig number">
    <p:bg>
      <p:bgPr>
        <a:solidFill>
          <a:schemeClr val="dk1"/>
        </a:solidFill>
      </p:bgPr>
    </p:bg>
    <p:spTree>
      <p:nvGrpSpPr>
        <p:cNvPr id="73" name="Shape 73"/>
        <p:cNvGrpSpPr/>
        <p:nvPr/>
      </p:nvGrpSpPr>
      <p:grpSpPr>
        <a:xfrm>
          <a:off x="0" y="0"/>
          <a:ext cx="0" cy="0"/>
          <a:chOff x="0" y="0"/>
          <a:chExt cx="0" cy="0"/>
        </a:xfrm>
      </p:grpSpPr>
      <p:grpSp>
        <p:nvGrpSpPr>
          <p:cNvPr id="74" name="Shape 74"/>
          <p:cNvGrpSpPr/>
          <p:nvPr/>
        </p:nvGrpSpPr>
        <p:grpSpPr>
          <a:xfrm>
            <a:off x="830392" y="4169130"/>
            <a:ext cx="745763" cy="45826"/>
            <a:chOff x="4580561" y="2589004"/>
            <a:chExt cx="1064464" cy="25200"/>
          </a:xfrm>
        </p:grpSpPr>
        <p:sp>
          <p:nvSpPr>
            <p:cNvPr id="75" name="Shape 75"/>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6" name="Shape 76"/>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77" name="Shape 77"/>
          <p:cNvSpPr txBox="1"/>
          <p:nvPr>
            <p:ph type="title"/>
          </p:nvPr>
        </p:nvSpPr>
        <p:spPr>
          <a:xfrm>
            <a:off x="729450" y="733950"/>
            <a:ext cx="7688400" cy="12447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p:txBody>
      </p:sp>
      <p:sp>
        <p:nvSpPr>
          <p:cNvPr id="78" name="Shape 78"/>
          <p:cNvSpPr txBox="1"/>
          <p:nvPr>
            <p:ph idx="1" type="body"/>
          </p:nvPr>
        </p:nvSpPr>
        <p:spPr>
          <a:xfrm>
            <a:off x="729450" y="2272888"/>
            <a:ext cx="7688400" cy="1580400"/>
          </a:xfrm>
          <a:prstGeom prst="rect">
            <a:avLst/>
          </a:prstGeom>
        </p:spPr>
        <p:txBody>
          <a:bodyPr anchorCtr="0" anchor="t" bIns="91425" lIns="91425" spcFirstLastPara="1" rIns="91425" wrap="square" tIns="91425"/>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79" name="Shape 7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solidFill>
                  <a:schemeClr val="lt1"/>
                </a:solidFill>
              </a:rPr>
              <a:t>‹#›</a:t>
            </a:fld>
            <a:endParaRPr>
              <a:solidFill>
                <a:schemeClr val="lt1"/>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80" name="Shape 80"/>
        <p:cNvGrpSpPr/>
        <p:nvPr/>
      </p:nvGrpSpPr>
      <p:grpSpPr>
        <a:xfrm>
          <a:off x="0" y="0"/>
          <a:ext cx="0" cy="0"/>
          <a:chOff x="0" y="0"/>
          <a:chExt cx="0" cy="0"/>
        </a:xfrm>
      </p:grpSpPr>
      <p:sp>
        <p:nvSpPr>
          <p:cNvPr id="81" name="Shape 8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treamline">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Shape 8"/>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p>
            <a:pPr indent="0" lvl="0" marL="0" algn="r">
              <a:spcBef>
                <a:spcPts val="0"/>
              </a:spcBef>
              <a:spcAft>
                <a:spcPts val="0"/>
              </a:spcAft>
              <a:buNone/>
            </a:pPr>
            <a:fld id="{00000000-1234-1234-1234-123412341234}" type="slidenum">
              <a:rPr lang="en-GB" sz="1000">
                <a:solidFill>
                  <a:schemeClr val="accent1"/>
                </a:solidFill>
                <a:latin typeface="Lato"/>
                <a:ea typeface="Lato"/>
                <a:cs typeface="Lato"/>
                <a:sym typeface="Lato"/>
              </a:rPr>
              <a:t>‹#›</a:t>
            </a:fld>
            <a:endParaRPr sz="1000">
              <a:solidFill>
                <a:schemeClr val="accent1"/>
              </a:solidFill>
              <a:latin typeface="Lato"/>
              <a:ea typeface="Lato"/>
              <a:cs typeface="Lato"/>
              <a:sym typeface="Lato"/>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Shape 86"/>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3000"/>
              <a:t>How is the control over women in Greek tragedy linked to power and the ways in which they wield or yield to it?</a:t>
            </a:r>
            <a:endParaRPr sz="3000"/>
          </a:p>
        </p:txBody>
      </p:sp>
      <p:sp>
        <p:nvSpPr>
          <p:cNvPr id="87" name="Shape 87"/>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By Alexander Grant</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1" name="Shape 91"/>
        <p:cNvGrpSpPr/>
        <p:nvPr/>
      </p:nvGrpSpPr>
      <p:grpSpPr>
        <a:xfrm>
          <a:off x="0" y="0"/>
          <a:ext cx="0" cy="0"/>
          <a:chOff x="0" y="0"/>
          <a:chExt cx="0" cy="0"/>
        </a:xfrm>
      </p:grpSpPr>
      <p:sp>
        <p:nvSpPr>
          <p:cNvPr id="92" name="Shape 92"/>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A Brief Overview</a:t>
            </a:r>
            <a:endParaRPr/>
          </a:p>
        </p:txBody>
      </p:sp>
      <p:sp>
        <p:nvSpPr>
          <p:cNvPr id="93" name="Shape 93"/>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My argument is primarily focusing upon the ways in which men exert control over women, and how this is presented within these four plays, and what this tells us about the ways in which women were treated within fifth century BC Athens.</a:t>
            </a:r>
            <a:endParaRPr/>
          </a:p>
          <a:p>
            <a:pPr indent="0" lvl="0" marL="0">
              <a:spcBef>
                <a:spcPts val="1600"/>
              </a:spcBef>
              <a:spcAft>
                <a:spcPts val="0"/>
              </a:spcAft>
              <a:buNone/>
            </a:pPr>
            <a:r>
              <a:rPr lang="en-GB"/>
              <a:t>Many of the issues with this approach is that we are merely looking into a very small reflection of classical Athens, and this itself is not touched by what women at this time saw of their own experience. The influence of myth is notable, as concentration upon women is often reflective of their place within a myth, not of their standing in society.</a:t>
            </a:r>
            <a:endParaRPr/>
          </a:p>
          <a:p>
            <a:pPr indent="0" lvl="0" marL="0">
              <a:spcBef>
                <a:spcPts val="1600"/>
              </a:spcBef>
              <a:spcAft>
                <a:spcPts val="1600"/>
              </a:spcAft>
              <a:buNone/>
            </a:pPr>
            <a:r>
              <a:rPr lang="en-GB"/>
              <a:t>The point of my research is to examine the ways in which women of this period were treated through close reading of these four texts, using them as a view into a particular part of Athenian women’s lives.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7" name="Shape 97"/>
        <p:cNvGrpSpPr/>
        <p:nvPr/>
      </p:nvGrpSpPr>
      <p:grpSpPr>
        <a:xfrm>
          <a:off x="0" y="0"/>
          <a:ext cx="0" cy="0"/>
          <a:chOff x="0" y="0"/>
          <a:chExt cx="0" cy="0"/>
        </a:xfrm>
      </p:grpSpPr>
      <p:sp>
        <p:nvSpPr>
          <p:cNvPr id="98" name="Shape 98"/>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Content</a:t>
            </a:r>
            <a:endParaRPr/>
          </a:p>
        </p:txBody>
      </p:sp>
      <p:sp>
        <p:nvSpPr>
          <p:cNvPr id="99" name="Shape 99"/>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311150" lvl="0" marL="457200" rtl="0">
              <a:spcBef>
                <a:spcPts val="0"/>
              </a:spcBef>
              <a:spcAft>
                <a:spcPts val="0"/>
              </a:spcAft>
              <a:buSzPts val="1300"/>
              <a:buAutoNum type="arabicPeriod"/>
            </a:pPr>
            <a:r>
              <a:rPr lang="en-GB"/>
              <a:t>Marriage as a form of control/ownership</a:t>
            </a:r>
            <a:endParaRPr/>
          </a:p>
          <a:p>
            <a:pPr indent="-311150" lvl="0" marL="457200" rtl="0">
              <a:spcBef>
                <a:spcPts val="0"/>
              </a:spcBef>
              <a:spcAft>
                <a:spcPts val="0"/>
              </a:spcAft>
              <a:buSzPts val="1300"/>
              <a:buAutoNum type="arabicPeriod"/>
            </a:pPr>
            <a:r>
              <a:rPr lang="en-GB"/>
              <a:t>The importance of obedience</a:t>
            </a:r>
            <a:endParaRPr/>
          </a:p>
          <a:p>
            <a:pPr indent="-311150" lvl="0" marL="457200" rtl="0">
              <a:spcBef>
                <a:spcPts val="0"/>
              </a:spcBef>
              <a:spcAft>
                <a:spcPts val="0"/>
              </a:spcAft>
              <a:buSzPts val="1300"/>
              <a:buAutoNum type="arabicPeriod"/>
            </a:pPr>
            <a:r>
              <a:rPr lang="en-GB"/>
              <a:t>Spheres of control: the </a:t>
            </a:r>
            <a:r>
              <a:rPr i="1" lang="en-GB"/>
              <a:t>oikos</a:t>
            </a:r>
            <a:r>
              <a:rPr lang="en-GB"/>
              <a:t> vs public spaces</a:t>
            </a:r>
            <a:endParaRPr/>
          </a:p>
          <a:p>
            <a:pPr indent="-311150" lvl="0" marL="457200" rtl="0">
              <a:spcBef>
                <a:spcPts val="0"/>
              </a:spcBef>
              <a:spcAft>
                <a:spcPts val="0"/>
              </a:spcAft>
              <a:buSzPts val="1300"/>
              <a:buAutoNum type="arabicPeriod"/>
            </a:pPr>
            <a:r>
              <a:rPr lang="en-GB"/>
              <a:t>Physical </a:t>
            </a:r>
            <a:r>
              <a:rPr lang="en-GB"/>
              <a:t>supremacy</a:t>
            </a:r>
            <a:endParaRPr/>
          </a:p>
          <a:p>
            <a:pPr indent="-311150" lvl="0" marL="457200" rtl="0">
              <a:spcBef>
                <a:spcPts val="0"/>
              </a:spcBef>
              <a:spcAft>
                <a:spcPts val="0"/>
              </a:spcAft>
              <a:buSzPts val="1300"/>
              <a:buAutoNum type="arabicPeriod"/>
            </a:pPr>
            <a:r>
              <a:rPr lang="en-GB"/>
              <a:t>Life after death: marriage compared to death</a:t>
            </a:r>
            <a:endParaRPr/>
          </a:p>
          <a:p>
            <a:pPr indent="-311150" lvl="0" marL="457200" rtl="0">
              <a:spcBef>
                <a:spcPts val="0"/>
              </a:spcBef>
              <a:spcAft>
                <a:spcPts val="0"/>
              </a:spcAft>
              <a:buSzPts val="1300"/>
              <a:buAutoNum type="arabicPeriod"/>
            </a:pPr>
            <a:r>
              <a:rPr lang="en-GB"/>
              <a:t>Stolen women</a:t>
            </a:r>
            <a:endParaRPr/>
          </a:p>
          <a:p>
            <a:pPr indent="-311150" lvl="0" marL="457200" rtl="0">
              <a:spcBef>
                <a:spcPts val="0"/>
              </a:spcBef>
              <a:spcAft>
                <a:spcPts val="0"/>
              </a:spcAft>
              <a:buSzPts val="1300"/>
              <a:buAutoNum type="arabicPeriod"/>
            </a:pPr>
            <a:r>
              <a:rPr lang="en-GB"/>
              <a:t>Chastity</a:t>
            </a:r>
            <a:endParaRPr/>
          </a:p>
          <a:p>
            <a:pPr indent="-311150" lvl="0" marL="457200">
              <a:spcBef>
                <a:spcPts val="0"/>
              </a:spcBef>
              <a:spcAft>
                <a:spcPts val="0"/>
              </a:spcAft>
              <a:buSzPts val="1300"/>
              <a:buAutoNum type="arabicPeriod"/>
            </a:pPr>
            <a:r>
              <a:rPr lang="en-GB"/>
              <a:t>Honour</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3" name="Shape 103"/>
        <p:cNvGrpSpPr/>
        <p:nvPr/>
      </p:nvGrpSpPr>
      <p:grpSpPr>
        <a:xfrm>
          <a:off x="0" y="0"/>
          <a:ext cx="0" cy="0"/>
          <a:chOff x="0" y="0"/>
          <a:chExt cx="0" cy="0"/>
        </a:xfrm>
      </p:grpSpPr>
      <p:sp>
        <p:nvSpPr>
          <p:cNvPr id="104" name="Shape 10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Marriage as a form of ownership/control</a:t>
            </a:r>
            <a:endParaRPr/>
          </a:p>
        </p:txBody>
      </p:sp>
      <p:sp>
        <p:nvSpPr>
          <p:cNvPr id="105" name="Shape 105"/>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This is evident within several of the texts - notably within </a:t>
            </a:r>
            <a:r>
              <a:rPr i="1" lang="en-GB"/>
              <a:t>Medea, Iphigenia at Aulis </a:t>
            </a:r>
            <a:r>
              <a:rPr lang="en-GB"/>
              <a:t>and </a:t>
            </a:r>
            <a:r>
              <a:rPr i="1" lang="en-GB"/>
              <a:t>Agamemnon</a:t>
            </a:r>
            <a:r>
              <a:rPr lang="en-GB"/>
              <a:t>.</a:t>
            </a:r>
            <a:endParaRPr/>
          </a:p>
          <a:p>
            <a:pPr indent="0" lvl="0" marL="0">
              <a:spcBef>
                <a:spcPts val="1600"/>
              </a:spcBef>
              <a:spcAft>
                <a:spcPts val="1600"/>
              </a:spcAft>
              <a:buNone/>
            </a:pPr>
            <a:r>
              <a:rPr lang="en-GB"/>
              <a:t>This is pertinent to my argument as it’s a way in which power can be exerted - marriage leaves women directly in the hands of their husbands, as they had been in the hands of their fathers. Women were unable to claim financial independence, and stayed as legal minors throughout their entire lives (Blondell et al 1999:49). This is evident within the language used surrounding marriage, and is something which can be seen within each text.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9" name="Shape 109"/>
        <p:cNvGrpSpPr/>
        <p:nvPr/>
      </p:nvGrpSpPr>
      <p:grpSpPr>
        <a:xfrm>
          <a:off x="0" y="0"/>
          <a:ext cx="0" cy="0"/>
          <a:chOff x="0" y="0"/>
          <a:chExt cx="0" cy="0"/>
        </a:xfrm>
      </p:grpSpPr>
      <p:sp>
        <p:nvSpPr>
          <p:cNvPr id="110" name="Shape 110"/>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228600" lvl="0" marL="457200" rtl="0">
              <a:spcBef>
                <a:spcPts val="0"/>
              </a:spcBef>
              <a:spcAft>
                <a:spcPts val="0"/>
              </a:spcAft>
              <a:buSzPts val="2600"/>
              <a:buNone/>
            </a:pPr>
            <a:r>
              <a:rPr lang="en-GB"/>
              <a:t>Control expressed over women through marriage - movement of this ownership from father to husband</a:t>
            </a:r>
            <a:endParaRPr/>
          </a:p>
          <a:p>
            <a:pPr indent="0" lvl="0" marL="0">
              <a:spcBef>
                <a:spcPts val="0"/>
              </a:spcBef>
              <a:spcAft>
                <a:spcPts val="0"/>
              </a:spcAft>
              <a:buNone/>
            </a:pPr>
            <a:r>
              <a:t/>
            </a:r>
            <a:endParaRPr/>
          </a:p>
        </p:txBody>
      </p:sp>
      <p:sp>
        <p:nvSpPr>
          <p:cNvPr id="111" name="Shape 111"/>
          <p:cNvSpPr txBox="1"/>
          <p:nvPr>
            <p:ph idx="1" type="body"/>
          </p:nvPr>
        </p:nvSpPr>
        <p:spPr>
          <a:xfrm>
            <a:off x="729450" y="2689675"/>
            <a:ext cx="7688700" cy="22611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Clr>
                <a:srgbClr val="666666"/>
              </a:buClr>
              <a:buSzPts val="1400"/>
              <a:buChar char="●"/>
            </a:pPr>
            <a:r>
              <a:rPr lang="en-GB" sz="1400">
                <a:solidFill>
                  <a:srgbClr val="666666"/>
                </a:solidFill>
              </a:rPr>
              <a:t>Agamemnon: </a:t>
            </a:r>
            <a:r>
              <a:rPr lang="en-GB" sz="1400">
                <a:solidFill>
                  <a:srgbClr val="666666"/>
                </a:solidFill>
              </a:rPr>
              <a:t>hands her over to another house (</a:t>
            </a:r>
            <a:r>
              <a:rPr i="1" lang="en-GB" sz="1400">
                <a:solidFill>
                  <a:srgbClr val="666666"/>
                </a:solidFill>
              </a:rPr>
              <a:t>IA </a:t>
            </a:r>
            <a:r>
              <a:rPr lang="en-GB" sz="1400">
                <a:solidFill>
                  <a:srgbClr val="666666"/>
                </a:solidFill>
              </a:rPr>
              <a:t>line 690)</a:t>
            </a:r>
            <a:endParaRPr sz="1400">
              <a:solidFill>
                <a:srgbClr val="666666"/>
              </a:solidFill>
            </a:endParaRPr>
          </a:p>
          <a:p>
            <a:pPr indent="-317500" lvl="0" marL="457200" rtl="0">
              <a:spcBef>
                <a:spcPts val="0"/>
              </a:spcBef>
              <a:spcAft>
                <a:spcPts val="0"/>
              </a:spcAft>
              <a:buClr>
                <a:srgbClr val="666666"/>
              </a:buClr>
              <a:buSzPts val="1400"/>
              <a:buChar char="●"/>
            </a:pPr>
            <a:r>
              <a:rPr lang="en-GB" sz="1400">
                <a:solidFill>
                  <a:srgbClr val="666666"/>
                </a:solidFill>
              </a:rPr>
              <a:t>Agamemnon, on Iphigenia and Achilles being married: the one who acquired her (</a:t>
            </a:r>
            <a:r>
              <a:rPr i="1" lang="en-GB" sz="1400">
                <a:solidFill>
                  <a:srgbClr val="666666"/>
                </a:solidFill>
              </a:rPr>
              <a:t>IA</a:t>
            </a:r>
            <a:r>
              <a:rPr lang="en-GB" sz="1400">
                <a:solidFill>
                  <a:srgbClr val="666666"/>
                </a:solidFill>
              </a:rPr>
              <a:t> line 715)</a:t>
            </a:r>
            <a:endParaRPr sz="1400">
              <a:solidFill>
                <a:srgbClr val="666666"/>
              </a:solidFill>
            </a:endParaRPr>
          </a:p>
          <a:p>
            <a:pPr indent="-317500" lvl="0" marL="457200" rtl="0">
              <a:spcBef>
                <a:spcPts val="0"/>
              </a:spcBef>
              <a:spcAft>
                <a:spcPts val="0"/>
              </a:spcAft>
              <a:buClr>
                <a:srgbClr val="666666"/>
              </a:buClr>
              <a:buSzPts val="1400"/>
              <a:buChar char="●"/>
            </a:pPr>
            <a:r>
              <a:rPr lang="en-GB" sz="1400">
                <a:solidFill>
                  <a:srgbClr val="666666"/>
                </a:solidFill>
              </a:rPr>
              <a:t>Agamemnon uses “get” in reference to Helen throughout his speech from line 49 onward, “whether he gave away his daughter or not” line 55</a:t>
            </a:r>
            <a:endParaRPr sz="1400">
              <a:solidFill>
                <a:srgbClr val="666666"/>
              </a:solidFill>
            </a:endParaRPr>
          </a:p>
          <a:p>
            <a:pPr indent="0" lvl="0" marL="0">
              <a:spcBef>
                <a:spcPts val="1600"/>
              </a:spcBef>
              <a:spcAft>
                <a:spcPts val="1600"/>
              </a:spcAft>
              <a:buNone/>
            </a:pPr>
            <a:r>
              <a:rPr lang="en-GB" sz="1400">
                <a:solidFill>
                  <a:srgbClr val="666666"/>
                </a:solidFill>
              </a:rPr>
              <a:t>	</a:t>
            </a:r>
            <a:endParaRPr sz="1400">
              <a:solidFill>
                <a:srgbClr val="666666"/>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sp>
        <p:nvSpPr>
          <p:cNvPr id="116" name="Shape 116"/>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Medea challenges the presentation of this ownership</a:t>
            </a:r>
            <a:endParaRPr/>
          </a:p>
        </p:txBody>
      </p:sp>
      <p:sp>
        <p:nvSpPr>
          <p:cNvPr id="117" name="Shape 117"/>
          <p:cNvSpPr txBox="1"/>
          <p:nvPr>
            <p:ph idx="1" type="body"/>
          </p:nvPr>
        </p:nvSpPr>
        <p:spPr>
          <a:xfrm>
            <a:off x="729450" y="2250200"/>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GB"/>
              <a:t>Medea</a:t>
            </a:r>
            <a:r>
              <a:rPr lang="en-GB"/>
              <a:t> and </a:t>
            </a:r>
            <a:r>
              <a:rPr i="1" lang="en-GB"/>
              <a:t>Iphogenia at Aulis</a:t>
            </a:r>
            <a:r>
              <a:rPr lang="en-GB"/>
              <a:t> present extremely different views upon marriage; Medea as a figure is seen to consistently disregard that which is expected of a daughter or wife, both by choosing her own husband and by killing her father, and then her retaliation against Jason.  (Blondell et al 1999:154, 159).</a:t>
            </a:r>
            <a:endParaRPr/>
          </a:p>
          <a:p>
            <a:pPr indent="0" lvl="0" marL="0" rtl="0">
              <a:lnSpc>
                <a:spcPct val="100000"/>
              </a:lnSpc>
              <a:spcBef>
                <a:spcPts val="1600"/>
              </a:spcBef>
              <a:spcAft>
                <a:spcPts val="0"/>
              </a:spcAft>
              <a:buNone/>
            </a:pPr>
            <a:r>
              <a:rPr lang="en-GB"/>
              <a:t>Medea at the start has been presented as having been the perfect submissive wife (Lawrence 1997:50)</a:t>
            </a:r>
            <a:endParaRPr/>
          </a:p>
          <a:p>
            <a:pPr indent="-311150" lvl="0" marL="457200" rtl="0">
              <a:lnSpc>
                <a:spcPct val="100000"/>
              </a:lnSpc>
              <a:spcBef>
                <a:spcPts val="0"/>
              </a:spcBef>
              <a:spcAft>
                <a:spcPts val="0"/>
              </a:spcAft>
              <a:buSzPts val="1300"/>
              <a:buChar char="-"/>
            </a:pPr>
            <a:r>
              <a:rPr lang="en-GB"/>
              <a:t>Nurse: And benefiting Jason with compliance in all things - line 14</a:t>
            </a:r>
            <a:endParaRPr/>
          </a:p>
          <a:p>
            <a:pPr indent="-311150" lvl="0" marL="457200" rtl="0">
              <a:lnSpc>
                <a:spcPct val="100000"/>
              </a:lnSpc>
              <a:spcBef>
                <a:spcPts val="0"/>
              </a:spcBef>
              <a:spcAft>
                <a:spcPts val="0"/>
              </a:spcAft>
              <a:buSzPts val="1300"/>
              <a:buChar char="-"/>
            </a:pPr>
            <a:r>
              <a:rPr lang="en-GB"/>
              <a:t>Medea’s first speech presents the idea of marriage that aligns with which we’re given in </a:t>
            </a:r>
            <a:r>
              <a:rPr i="1" lang="en-GB"/>
              <a:t>IA</a:t>
            </a:r>
            <a:r>
              <a:rPr lang="en-GB"/>
              <a:t>: </a:t>
            </a:r>
            <a:endParaRPr/>
          </a:p>
          <a:p>
            <a:pPr indent="-311150" lvl="0" marL="457200" rtl="0">
              <a:lnSpc>
                <a:spcPct val="100000"/>
              </a:lnSpc>
              <a:spcBef>
                <a:spcPts val="0"/>
              </a:spcBef>
              <a:spcAft>
                <a:spcPts val="0"/>
              </a:spcAft>
              <a:buSzPts val="1300"/>
              <a:buChar char="-"/>
            </a:pPr>
            <a:r>
              <a:rPr lang="en-GB"/>
              <a:t>Medea: For he whom my all depended (line 228)</a:t>
            </a:r>
            <a:endParaRPr/>
          </a:p>
          <a:p>
            <a:pPr indent="-311150" lvl="0" marL="457200" rtl="0">
              <a:lnSpc>
                <a:spcPct val="100000"/>
              </a:lnSpc>
              <a:spcBef>
                <a:spcPts val="0"/>
              </a:spcBef>
              <a:spcAft>
                <a:spcPts val="0"/>
              </a:spcAft>
              <a:buSzPts val="1300"/>
              <a:buChar char="-"/>
            </a:pPr>
            <a:r>
              <a:rPr lang="en-GB"/>
              <a:t>Medea: Thus acquire a master over our own bodies (line 233)</a:t>
            </a:r>
            <a:endParaRPr/>
          </a:p>
          <a:p>
            <a:pPr indent="-311150" lvl="0" marL="457200" rtl="0">
              <a:lnSpc>
                <a:spcPct val="100000"/>
              </a:lnSpc>
              <a:spcBef>
                <a:spcPts val="0"/>
              </a:spcBef>
              <a:spcAft>
                <a:spcPts val="0"/>
              </a:spcAft>
              <a:buSzPts val="1300"/>
              <a:buChar char="-"/>
            </a:pPr>
            <a:r>
              <a:rPr lang="en-GB"/>
              <a:t>Medea: yuo have this city and your father’s house (line 253)</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1" name="Shape 121"/>
        <p:cNvGrpSpPr/>
        <p:nvPr/>
      </p:nvGrpSpPr>
      <p:grpSpPr>
        <a:xfrm>
          <a:off x="0" y="0"/>
          <a:ext cx="0" cy="0"/>
          <a:chOff x="0" y="0"/>
          <a:chExt cx="0" cy="0"/>
        </a:xfrm>
      </p:grpSpPr>
      <p:sp>
        <p:nvSpPr>
          <p:cNvPr id="122" name="Shape 122"/>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Klytemnestra making her own decisions</a:t>
            </a:r>
            <a:endParaRPr/>
          </a:p>
        </p:txBody>
      </p:sp>
      <p:sp>
        <p:nvSpPr>
          <p:cNvPr id="123" name="Shape 123"/>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GB"/>
              <a:t>Iphigenia at Aulis</a:t>
            </a:r>
            <a:r>
              <a:rPr lang="en-GB"/>
              <a:t> takes place before </a:t>
            </a:r>
            <a:r>
              <a:rPr i="1" lang="en-GB"/>
              <a:t>Agamemnon</a:t>
            </a:r>
            <a:r>
              <a:rPr lang="en-GB"/>
              <a:t>, but regardless of this the audience can see Klytemnestra not accepting Agamemnon’s control of her before the events of </a:t>
            </a:r>
            <a:r>
              <a:rPr i="1" lang="en-GB"/>
              <a:t>Agamemnon</a:t>
            </a:r>
            <a:r>
              <a:rPr lang="en-GB"/>
              <a:t>. </a:t>
            </a:r>
            <a:endParaRPr/>
          </a:p>
          <a:p>
            <a:pPr indent="-311150" lvl="0" marL="457200" rtl="0">
              <a:spcBef>
                <a:spcPts val="1600"/>
              </a:spcBef>
              <a:spcAft>
                <a:spcPts val="0"/>
              </a:spcAft>
              <a:buSzPts val="1300"/>
              <a:buChar char="-"/>
            </a:pPr>
            <a:r>
              <a:rPr lang="en-GB"/>
              <a:t>Agamemnon: Her coming uninvited (</a:t>
            </a:r>
            <a:r>
              <a:rPr i="1" lang="en-GB"/>
              <a:t>IA </a:t>
            </a:r>
            <a:r>
              <a:rPr lang="en-GB"/>
              <a:t>line 456)</a:t>
            </a:r>
            <a:endParaRPr/>
          </a:p>
          <a:p>
            <a:pPr indent="-311150" lvl="0" marL="457200" rtl="0">
              <a:spcBef>
                <a:spcPts val="0"/>
              </a:spcBef>
              <a:spcAft>
                <a:spcPts val="0"/>
              </a:spcAft>
              <a:buSzPts val="1300"/>
              <a:buChar char="-"/>
            </a:pPr>
            <a:r>
              <a:rPr lang="en-GB"/>
              <a:t>Undermines him through supplicating to Achilles</a:t>
            </a:r>
            <a:endParaRPr/>
          </a:p>
          <a:p>
            <a:pPr indent="-311150" lvl="0" marL="457200" rtl="0">
              <a:spcBef>
                <a:spcPts val="0"/>
              </a:spcBef>
              <a:spcAft>
                <a:spcPts val="0"/>
              </a:spcAft>
              <a:buSzPts val="1300"/>
              <a:buChar char="-"/>
            </a:pPr>
            <a:r>
              <a:rPr lang="en-GB"/>
              <a:t>lines 1155-1170 she warns him that there will be repercussions if he sacrifices Iphigenia</a:t>
            </a:r>
            <a:endParaRPr/>
          </a:p>
          <a:p>
            <a:pPr indent="-311150" lvl="0" marL="457200" rtl="0">
              <a:spcBef>
                <a:spcPts val="0"/>
              </a:spcBef>
              <a:spcAft>
                <a:spcPts val="0"/>
              </a:spcAft>
              <a:buSzPts val="1300"/>
              <a:buChar char="-"/>
            </a:pPr>
            <a:r>
              <a:rPr i="1" lang="en-GB"/>
              <a:t>Agamemnon</a:t>
            </a:r>
            <a:r>
              <a:rPr lang="en-GB"/>
              <a:t> as a play itself basically throws any control that he may have had out of the window.</a:t>
            </a:r>
            <a:endParaRPr/>
          </a:p>
          <a:p>
            <a:pPr indent="-311150" lvl="0" marL="457200">
              <a:spcBef>
                <a:spcPts val="0"/>
              </a:spcBef>
              <a:spcAft>
                <a:spcPts val="0"/>
              </a:spcAft>
              <a:buSzPts val="1300"/>
              <a:buChar char="-"/>
            </a:pPr>
            <a:r>
              <a:rPr lang="en-GB"/>
              <a:t>Siegel claims that Agamemnon fears Clytemnestra (Siegel 1981:264)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7" name="Shape 127"/>
        <p:cNvGrpSpPr/>
        <p:nvPr/>
      </p:nvGrpSpPr>
      <p:grpSpPr>
        <a:xfrm>
          <a:off x="0" y="0"/>
          <a:ext cx="0" cy="0"/>
          <a:chOff x="0" y="0"/>
          <a:chExt cx="0" cy="0"/>
        </a:xfrm>
      </p:grpSpPr>
      <p:sp>
        <p:nvSpPr>
          <p:cNvPr id="128" name="Shape 128"/>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Language of slavery in relation to marriage</a:t>
            </a:r>
            <a:endParaRPr/>
          </a:p>
        </p:txBody>
      </p:sp>
      <p:sp>
        <p:nvSpPr>
          <p:cNvPr id="129" name="Shape 129"/>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Achilles: They called me slave to my wife (</a:t>
            </a:r>
            <a:r>
              <a:rPr i="1" lang="en-GB"/>
              <a:t>IA</a:t>
            </a:r>
            <a:r>
              <a:rPr lang="en-GB"/>
              <a:t> 1353)</a:t>
            </a:r>
            <a:endParaRPr/>
          </a:p>
          <a:p>
            <a:pPr indent="-311150" lvl="0" marL="457200" rtl="0">
              <a:spcBef>
                <a:spcPts val="1600"/>
              </a:spcBef>
              <a:spcAft>
                <a:spcPts val="0"/>
              </a:spcAft>
              <a:buSzPts val="1300"/>
              <a:buChar char="-"/>
            </a:pPr>
            <a:r>
              <a:rPr lang="en-GB"/>
              <a:t>This presents some movement of the control in a relationship, but the derogatory nature of the way in which it was used by others shows the way in which this was viewed.</a:t>
            </a:r>
            <a:endParaRPr/>
          </a:p>
          <a:p>
            <a:pPr indent="-311150" lvl="0" marL="457200" rtl="0">
              <a:spcBef>
                <a:spcPts val="0"/>
              </a:spcBef>
              <a:spcAft>
                <a:spcPts val="0"/>
              </a:spcAft>
              <a:buSzPts val="1300"/>
              <a:buChar char="-"/>
            </a:pPr>
            <a:r>
              <a:rPr lang="en-GB"/>
              <a:t>In contrast, Medea uses the language of master to refer to her husband - </a:t>
            </a:r>
            <a:r>
              <a:rPr i="1" lang="en-GB"/>
              <a:t>Medea</a:t>
            </a:r>
            <a:r>
              <a:rPr lang="en-GB"/>
              <a:t> line 233</a:t>
            </a:r>
            <a:endParaRPr/>
          </a:p>
          <a:p>
            <a:pPr indent="-311150" lvl="0" marL="457200" rtl="0">
              <a:spcBef>
                <a:spcPts val="0"/>
              </a:spcBef>
              <a:spcAft>
                <a:spcPts val="0"/>
              </a:spcAft>
              <a:buSzPts val="1300"/>
              <a:buChar char="-"/>
            </a:pPr>
            <a:r>
              <a:rPr lang="en-GB"/>
              <a:t>Klytemnestra: I must be your slave (</a:t>
            </a:r>
            <a:r>
              <a:rPr i="1" lang="en-GB"/>
              <a:t>IA </a:t>
            </a:r>
            <a:r>
              <a:rPr lang="en-GB"/>
              <a:t>line 1033) - shows her as a slave even to a man who is not her husband, that she needs a man to win over her husband, who has the ultimate say.  </a:t>
            </a:r>
            <a:endParaRPr/>
          </a:p>
          <a:p>
            <a:pPr indent="-311150" lvl="0" marL="457200">
              <a:spcBef>
                <a:spcPts val="0"/>
              </a:spcBef>
              <a:spcAft>
                <a:spcPts val="0"/>
              </a:spcAft>
              <a:buSzPts val="1300"/>
              <a:buChar char="-"/>
            </a:pPr>
            <a:r>
              <a:rPr lang="en-GB"/>
              <a:t>“It is sometimes suggested that women occupied a position analogous to slaves”(Blondell et al 1999:49)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Shape 13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Relevance</a:t>
            </a:r>
            <a:endParaRPr/>
          </a:p>
        </p:txBody>
      </p:sp>
      <p:sp>
        <p:nvSpPr>
          <p:cNvPr id="135" name="Shape 135"/>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a:t>The language of marriage and the control it warrants to those within it is a huge topic when faced with the way in which women are controlled by the men in their life. This is largely represented through the way in which women are referred to, both by their husbands and others, in relation to their fathers or husbands. These female mythical figures are seen to fight against this control, but those who are guilty of this are also by and large figures that are guilty of much worse also. Iphigenia is a perfect daughter, has the future of a perfect wife, and this is shown through her obedience, while Medea and Klytemnestra are seen to refuse this control, and largely are then shown to refuse to obey the laws of the land also.</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Shape 140"/>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Bibliography</a:t>
            </a:r>
            <a:endParaRPr/>
          </a:p>
        </p:txBody>
      </p:sp>
      <p:sp>
        <p:nvSpPr>
          <p:cNvPr id="141" name="Shape 141"/>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p>
            <a:pPr indent="0" lvl="0" marL="0" rtl="0">
              <a:lnSpc>
                <a:spcPct val="100000"/>
              </a:lnSpc>
              <a:spcBef>
                <a:spcPts val="0"/>
              </a:spcBef>
              <a:spcAft>
                <a:spcPts val="0"/>
              </a:spcAft>
              <a:buNone/>
            </a:pPr>
            <a:r>
              <a:rPr lang="en-GB" sz="1200">
                <a:solidFill>
                  <a:srgbClr val="666666"/>
                </a:solidFill>
              </a:rPr>
              <a:t>Aeschylus,</a:t>
            </a:r>
            <a:r>
              <a:rPr i="1" lang="en-GB" sz="1200">
                <a:solidFill>
                  <a:srgbClr val="666666"/>
                </a:solidFill>
              </a:rPr>
              <a:t> The Oresteia.</a:t>
            </a:r>
            <a:r>
              <a:rPr lang="en-GB" sz="1200">
                <a:solidFill>
                  <a:srgbClr val="666666"/>
                </a:solidFill>
              </a:rPr>
              <a:t> R. Fagles (trans.). 1984. USA: Penguin Books.</a:t>
            </a:r>
            <a:br>
              <a:rPr lang="en-GB" sz="1200">
                <a:solidFill>
                  <a:srgbClr val="666666"/>
                </a:solidFill>
              </a:rPr>
            </a:br>
            <a:r>
              <a:rPr lang="en-GB" sz="1200">
                <a:solidFill>
                  <a:srgbClr val="666666"/>
                </a:solidFill>
              </a:rPr>
              <a:t>Euripides, </a:t>
            </a:r>
            <a:r>
              <a:rPr i="1" lang="en-GB" sz="1200">
                <a:solidFill>
                  <a:srgbClr val="666666"/>
                </a:solidFill>
              </a:rPr>
              <a:t>Medea.</a:t>
            </a:r>
            <a:r>
              <a:rPr lang="en-GB" sz="1200">
                <a:solidFill>
                  <a:srgbClr val="666666"/>
                </a:solidFill>
              </a:rPr>
              <a:t> R. Blondell (trans.). 1999. USA: Routledge.</a:t>
            </a:r>
            <a:br>
              <a:rPr lang="en-GB" sz="1200">
                <a:solidFill>
                  <a:srgbClr val="666666"/>
                </a:solidFill>
              </a:rPr>
            </a:br>
            <a:r>
              <a:rPr lang="en-GB" sz="1200">
                <a:solidFill>
                  <a:srgbClr val="666666"/>
                </a:solidFill>
              </a:rPr>
              <a:t>Euripides,</a:t>
            </a:r>
            <a:r>
              <a:rPr i="1" lang="en-GB" sz="1200">
                <a:solidFill>
                  <a:srgbClr val="666666"/>
                </a:solidFill>
              </a:rPr>
              <a:t> Helen</a:t>
            </a:r>
            <a:r>
              <a:rPr lang="en-GB" sz="1200">
                <a:solidFill>
                  <a:srgbClr val="666666"/>
                </a:solidFill>
              </a:rPr>
              <a:t>. B. Zweig (trans.). 1999. USA: Routledge.</a:t>
            </a:r>
            <a:br>
              <a:rPr lang="en-GB" sz="1200">
                <a:solidFill>
                  <a:srgbClr val="666666"/>
                </a:solidFill>
              </a:rPr>
            </a:br>
            <a:r>
              <a:rPr lang="en-GB" sz="1200">
                <a:solidFill>
                  <a:srgbClr val="666666"/>
                </a:solidFill>
              </a:rPr>
              <a:t>Euripides, </a:t>
            </a:r>
            <a:r>
              <a:rPr i="1" lang="en-GB" sz="1200">
                <a:solidFill>
                  <a:srgbClr val="666666"/>
                </a:solidFill>
              </a:rPr>
              <a:t>Iphigenia at Aulis.</a:t>
            </a:r>
            <a:r>
              <a:rPr lang="en-GB" sz="1200">
                <a:solidFill>
                  <a:srgbClr val="666666"/>
                </a:solidFill>
              </a:rPr>
              <a:t> M. Gamel (trans.). 1999. USA: Routledge.</a:t>
            </a:r>
            <a:endParaRPr sz="1200">
              <a:solidFill>
                <a:srgbClr val="666666"/>
              </a:solidFill>
            </a:endParaRPr>
          </a:p>
          <a:p>
            <a:pPr indent="0" lvl="0" marL="0" rtl="0">
              <a:lnSpc>
                <a:spcPct val="100000"/>
              </a:lnSpc>
              <a:spcBef>
                <a:spcPts val="0"/>
              </a:spcBef>
              <a:spcAft>
                <a:spcPts val="0"/>
              </a:spcAft>
              <a:buNone/>
            </a:pPr>
            <a:r>
              <a:t/>
            </a:r>
            <a:endParaRPr sz="1200">
              <a:solidFill>
                <a:srgbClr val="666666"/>
              </a:solidFill>
            </a:endParaRPr>
          </a:p>
          <a:p>
            <a:pPr indent="0" lvl="0" marL="0" rtl="0">
              <a:lnSpc>
                <a:spcPct val="100000"/>
              </a:lnSpc>
              <a:spcBef>
                <a:spcPts val="0"/>
              </a:spcBef>
              <a:spcAft>
                <a:spcPts val="0"/>
              </a:spcAft>
              <a:buNone/>
            </a:pPr>
            <a:r>
              <a:rPr lang="en-GB" sz="1200">
                <a:solidFill>
                  <a:srgbClr val="666666"/>
                </a:solidFill>
              </a:rPr>
              <a:t>Euripides, Blondell, R., Gamel, M., Rabinowitz, N. and Zweig, B. (1999). </a:t>
            </a:r>
            <a:r>
              <a:rPr i="1" lang="en-GB" sz="1200">
                <a:solidFill>
                  <a:srgbClr val="666666"/>
                </a:solidFill>
              </a:rPr>
              <a:t>Women on the edge</a:t>
            </a:r>
            <a:r>
              <a:rPr lang="en-GB" sz="1200">
                <a:solidFill>
                  <a:srgbClr val="666666"/>
                </a:solidFill>
              </a:rPr>
              <a:t>. New York: Routledge.</a:t>
            </a:r>
            <a:endParaRPr sz="1200">
              <a:solidFill>
                <a:srgbClr val="666666"/>
              </a:solidFill>
            </a:endParaRPr>
          </a:p>
          <a:p>
            <a:pPr indent="0" lvl="0" marL="0" rtl="0">
              <a:lnSpc>
                <a:spcPct val="100000"/>
              </a:lnSpc>
              <a:spcBef>
                <a:spcPts val="0"/>
              </a:spcBef>
              <a:spcAft>
                <a:spcPts val="0"/>
              </a:spcAft>
              <a:buNone/>
            </a:pPr>
            <a:r>
              <a:rPr lang="en-GB" sz="1200">
                <a:solidFill>
                  <a:srgbClr val="666666"/>
                </a:solidFill>
              </a:rPr>
              <a:t>Siegel, H. (1981). Agamemnon in Euripides' 'Iphigenia at Aulis'. </a:t>
            </a:r>
            <a:r>
              <a:rPr i="1" lang="en-GB" sz="1200">
                <a:solidFill>
                  <a:srgbClr val="666666"/>
                </a:solidFill>
              </a:rPr>
              <a:t>Hermes</a:t>
            </a:r>
            <a:r>
              <a:rPr lang="en-GB" sz="1200">
                <a:solidFill>
                  <a:srgbClr val="666666"/>
                </a:solidFill>
              </a:rPr>
              <a:t>, 109(3), pp.257-265.</a:t>
            </a:r>
            <a:endParaRPr sz="1200">
              <a:solidFill>
                <a:srgbClr val="666666"/>
              </a:solidFill>
            </a:endParaRPr>
          </a:p>
          <a:p>
            <a:pPr indent="0" lvl="0" marL="0" rtl="0">
              <a:lnSpc>
                <a:spcPct val="100000"/>
              </a:lnSpc>
              <a:spcBef>
                <a:spcPts val="0"/>
              </a:spcBef>
              <a:spcAft>
                <a:spcPts val="0"/>
              </a:spcAft>
              <a:buNone/>
            </a:pPr>
            <a:r>
              <a:rPr lang="en-GB" sz="1200">
                <a:solidFill>
                  <a:srgbClr val="666666"/>
                </a:solidFill>
              </a:rPr>
              <a:t>Lawrence, S. (1997). Audience Uncertainty and Euripides' Medea. </a:t>
            </a:r>
            <a:r>
              <a:rPr i="1" lang="en-GB" sz="1200">
                <a:solidFill>
                  <a:srgbClr val="666666"/>
                </a:solidFill>
              </a:rPr>
              <a:t>Hermes</a:t>
            </a:r>
            <a:r>
              <a:rPr lang="en-GB" sz="1200">
                <a:solidFill>
                  <a:srgbClr val="666666"/>
                </a:solidFill>
              </a:rPr>
              <a:t>, 125(1), pp.49-55.</a:t>
            </a:r>
            <a:endParaRPr sz="1200">
              <a:solidFill>
                <a:srgbClr val="666666"/>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