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21"/>
  </p:notesMasterIdLst>
  <p:sldIdLst>
    <p:sldId id="256" r:id="rId2"/>
    <p:sldId id="282" r:id="rId3"/>
    <p:sldId id="267" r:id="rId4"/>
    <p:sldId id="278" r:id="rId5"/>
    <p:sldId id="279" r:id="rId6"/>
    <p:sldId id="264" r:id="rId7"/>
    <p:sldId id="270" r:id="rId8"/>
    <p:sldId id="281" r:id="rId9"/>
    <p:sldId id="274" r:id="rId10"/>
    <p:sldId id="280" r:id="rId11"/>
    <p:sldId id="277" r:id="rId12"/>
    <p:sldId id="258" r:id="rId13"/>
    <p:sldId id="273" r:id="rId14"/>
    <p:sldId id="272" r:id="rId15"/>
    <p:sldId id="268" r:id="rId16"/>
    <p:sldId id="269" r:id="rId17"/>
    <p:sldId id="265" r:id="rId18"/>
    <p:sldId id="271" r:id="rId19"/>
    <p:sldId id="262"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726"/>
    <a:srgbClr val="F54E4E"/>
    <a:srgbClr val="FA0505"/>
    <a:srgbClr val="46FF03"/>
    <a:srgbClr val="17BA6D"/>
    <a:srgbClr val="05934F"/>
    <a:srgbClr val="004AAD"/>
    <a:srgbClr val="FCBDF2"/>
    <a:srgbClr val="EEC7FF"/>
    <a:srgbClr val="E2A4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CAF8CC-30B0-E283-33D0-9298FE2105A2}" v="826" dt="2026-06-13T10:16:05.885"/>
    <p1510:client id="{4C260C3E-78E2-A87C-C414-6FD2244675EE}" v="2" dt="2026-06-14T17:34:58.737"/>
    <p1510:client id="{4D9425FB-3B84-E3E7-9550-558BCEB81D92}" v="1" dt="2026-06-14T12:30:53.593"/>
    <p1510:client id="{52625A9D-6D5D-548E-37E4-BD18940E7739}" v="1008" dt="2026-06-14T12:08:47.989"/>
    <p1510:client id="{94829072-B3E9-23EF-358B-39F9FC9302C4}" v="1570" dt="2026-06-13T14:02:49.770"/>
    <p1510:client id="{AA8FE2FD-5CBB-BBC9-A959-3032602C887A}" v="2" dt="2026-06-14T13:28:29.431"/>
    <p1510:client id="{C3B4BFE3-9B83-6AFC-0F5D-7F6600B1E628}" v="3" dt="2026-06-13T16:19:02.398"/>
    <p1510:client id="{E0E36CFC-353C-0E77-D242-A08986B89B36}" v="1" dt="2026-06-14T13:29:18.0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F716D-E204-426E-9197-B4C371CD0CCF}" type="datetimeFigureOut">
              <a:t>6/14/2026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938F61-858F-4249-A362-E39D503B6EDE}" type="slidenum">
              <a:t>‹#›</a:t>
            </a:fld>
            <a:endParaRPr lang="en-GB"/>
          </a:p>
        </p:txBody>
      </p:sp>
    </p:spTree>
    <p:extLst>
      <p:ext uri="{BB962C8B-B14F-4D97-AF65-F5344CB8AC3E}">
        <p14:creationId xmlns:p14="http://schemas.microsoft.com/office/powerpoint/2010/main" val="3051800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Microsoft Word was chosen because it is among the most used document management tools in the healthcare and business settings. It enables users to use templates, tables, styles, and formatting tools to create professional documents. Track changes and comments provide an easy way for staff to collaborate so they can review and update information without having to be in front of each other. Word also supports OneDrive and SharePoint, enabling secure access and sharing of documents from the cloud.</a:t>
            </a:r>
          </a:p>
          <a:p>
            <a:endParaRPr lang="en-GB"/>
          </a:p>
        </p:txBody>
      </p:sp>
      <p:sp>
        <p:nvSpPr>
          <p:cNvPr id="4" name="Slide Number Placeholder 3"/>
          <p:cNvSpPr>
            <a:spLocks noGrp="1"/>
          </p:cNvSpPr>
          <p:nvPr>
            <p:ph type="sldNum" sz="quarter" idx="10"/>
          </p:nvPr>
        </p:nvSpPr>
        <p:spPr/>
        <p:txBody>
          <a:bodyPr/>
          <a:lstStyle/>
          <a:p>
            <a:fld id="{BF0863CA-8790-4CBF-B847-744B01A52FD1}" type="slidenum">
              <a:rPr lang="en-GB" smtClean="0"/>
              <a:t>12</a:t>
            </a:fld>
            <a:endParaRPr lang="en-GB"/>
          </a:p>
        </p:txBody>
      </p:sp>
    </p:spTree>
    <p:extLst>
      <p:ext uri="{BB962C8B-B14F-4D97-AF65-F5344CB8AC3E}">
        <p14:creationId xmlns:p14="http://schemas.microsoft.com/office/powerpoint/2010/main" val="894906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6/14/2026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541835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619585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0234338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0033562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6/14/2026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4964578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6/14/2026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9957670"/>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6/14/2026</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176822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38628103"/>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983801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320679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942778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275051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484262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6/14/2026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20017671"/>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6/14/2026</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421345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4930884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9195532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6/14/2026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84544453"/>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www.pngall.com/cloud-server-png"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hyperlink" Target="https://e110fall2020.wordpress.com/2020/12/01/second-essays-an-archive/" TargetMode="External"/><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mascandobits.es/tips/obteniendo-las-imagenes-originales-de-un-documento-word-docx/"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digital.nhs.uk/services/office-365-health-and-care" TargetMode="External"/><Relationship Id="rId3" Type="http://schemas.openxmlformats.org/officeDocument/2006/relationships/hyperlink" Target="https://heybegin.com/blog/excel-schedule" TargetMode="External"/><Relationship Id="rId7" Type="http://schemas.openxmlformats.org/officeDocument/2006/relationships/hyperlink" Target="https://digital.nhs.uk/data-and-information/information-governance/guidance/records-management-code-of-practice/records-storage-for-operational-use" TargetMode="External"/><Relationship Id="rId2" Type="http://schemas.openxmlformats.org/officeDocument/2006/relationships/hyperlink" Target="https://www.brighthr.com/articles/shifts-and-rotas/" TargetMode="External"/><Relationship Id="rId1" Type="http://schemas.openxmlformats.org/officeDocument/2006/relationships/slideLayout" Target="../slideLayouts/slideLayout2.xml"/><Relationship Id="rId6" Type="http://schemas.openxmlformats.org/officeDocument/2006/relationships/hyperlink" Target="https://techcommunity.microsoft.com/blog/nonprofittechies/why-onedrive-is-more-than-just-cloud-storage/4456306" TargetMode="External"/><Relationship Id="rId5" Type="http://schemas.openxmlformats.org/officeDocument/2006/relationships/hyperlink" Target="https://www.microsoft.com/en-gb/microsoft-teams/group-chat-software" TargetMode="External"/><Relationship Id="rId10" Type="http://schemas.openxmlformats.org/officeDocument/2006/relationships/hyperlink" Target="https://www.skillsforcare.org.uk/Topics/Technology-and-digital-working/Digital-communication-tools.aspx" TargetMode="External"/><Relationship Id="rId4" Type="http://schemas.openxmlformats.org/officeDocument/2006/relationships/hyperlink" Target="https://www.almabetter.com/bytes/articles/advantages-and-disadvantages-of-ms-excel" TargetMode="External"/><Relationship Id="rId9" Type="http://schemas.openxmlformats.org/officeDocument/2006/relationships/hyperlink" Target="https://www.rcn.org.uk/professional-development/publications/pub-0079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25">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2"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3"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5" name="Rectangle 34">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9" name="Freeform: Shape 38">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41"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1154955" y="973668"/>
            <a:ext cx="2942210" cy="1020232"/>
          </a:xfrm>
        </p:spPr>
        <p:txBody>
          <a:bodyPr vert="horz" lIns="91440" tIns="45720" rIns="91440" bIns="45720" rtlCol="0" anchor="ctr">
            <a:normAutofit/>
          </a:bodyPr>
          <a:lstStyle/>
          <a:p>
            <a:pPr>
              <a:lnSpc>
                <a:spcPct val="90000"/>
              </a:lnSpc>
            </a:pPr>
            <a:r>
              <a:rPr lang="en-US" sz="3100" b="0" i="0" kern="1200">
                <a:solidFill>
                  <a:srgbClr val="EBEBEB"/>
                </a:solidFill>
                <a:latin typeface="+mj-lt"/>
                <a:ea typeface="+mj-ea"/>
                <a:cs typeface="+mj-cs"/>
              </a:rPr>
              <a:t>Module code LCHS4007</a:t>
            </a:r>
          </a:p>
        </p:txBody>
      </p:sp>
      <p:pic>
        <p:nvPicPr>
          <p:cNvPr id="4" name="Content Placeholder 3" descr="A group of people in a circle&#10;&#10;AI-generated content may be incorrect.">
            <a:extLst>
              <a:ext uri="{FF2B5EF4-FFF2-40B4-BE49-F238E27FC236}">
                <a16:creationId xmlns:a16="http://schemas.microsoft.com/office/drawing/2014/main" id="{097D28C4-D2AD-03ED-78B8-A9B30ED282A8}"/>
              </a:ext>
            </a:extLst>
          </p:cNvPr>
          <p:cNvPicPr>
            <a:picLocks noGrp="1" noChangeAspect="1"/>
          </p:cNvPicPr>
          <p:nvPr>
            <p:ph sz="half" idx="1"/>
          </p:nvPr>
        </p:nvPicPr>
        <p:blipFill>
          <a:blip r:embed="rId3"/>
          <a:stretch>
            <a:fillRect/>
          </a:stretch>
        </p:blipFill>
        <p:spPr>
          <a:xfrm>
            <a:off x="5178970" y="803751"/>
            <a:ext cx="5250498" cy="5250498"/>
          </a:xfrm>
          <a:prstGeom prst="rect">
            <a:avLst/>
          </a:prstGeom>
          <a:noFill/>
        </p:spPr>
      </p:pic>
      <p:sp>
        <p:nvSpPr>
          <p:cNvPr id="43" name="Rectangle 42">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5" name="Oval 44">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sz="half" idx="2"/>
          </p:nvPr>
        </p:nvSpPr>
        <p:spPr>
          <a:xfrm>
            <a:off x="1154955" y="2120900"/>
            <a:ext cx="3133726" cy="3898900"/>
          </a:xfrm>
        </p:spPr>
        <p:txBody>
          <a:bodyPr vert="horz" lIns="91440" tIns="45720" rIns="91440" bIns="45720" rtlCol="0">
            <a:normAutofit/>
          </a:bodyPr>
          <a:lstStyle/>
          <a:p>
            <a:pPr indent="-171450">
              <a:lnSpc>
                <a:spcPct val="90000"/>
              </a:lnSpc>
            </a:pPr>
            <a:r>
              <a:rPr lang="en-US">
                <a:solidFill>
                  <a:srgbClr val="FFFFFF"/>
                </a:solidFill>
              </a:rPr>
              <a:t>Digital Skills and research methods</a:t>
            </a:r>
          </a:p>
          <a:p>
            <a:pPr indent="-171450">
              <a:lnSpc>
                <a:spcPct val="90000"/>
              </a:lnSpc>
            </a:pPr>
            <a:r>
              <a:rPr lang="en-US">
                <a:solidFill>
                  <a:srgbClr val="FFFFFF"/>
                </a:solidFill>
              </a:rPr>
              <a:t> Carolyn Robertson 2536983</a:t>
            </a:r>
          </a:p>
          <a:p>
            <a:pPr indent="-171450">
              <a:lnSpc>
                <a:spcPct val="90000"/>
              </a:lnSpc>
            </a:pPr>
            <a:r>
              <a:rPr lang="en-US">
                <a:solidFill>
                  <a:srgbClr val="FFFFFF"/>
                </a:solidFill>
              </a:rPr>
              <a:t> Zabia Sultana 2533710</a:t>
            </a:r>
          </a:p>
          <a:p>
            <a:pPr indent="-171450">
              <a:lnSpc>
                <a:spcPct val="90000"/>
              </a:lnSpc>
            </a:pPr>
            <a:r>
              <a:rPr lang="en-US">
                <a:solidFill>
                  <a:srgbClr val="FFFFFF"/>
                </a:solidFill>
              </a:rPr>
              <a:t> Alexandra Gkousa 2534923</a:t>
            </a:r>
          </a:p>
          <a:p>
            <a:pPr indent="-171450">
              <a:lnSpc>
                <a:spcPct val="90000"/>
              </a:lnSpc>
            </a:pPr>
            <a:r>
              <a:rPr lang="en-US">
                <a:solidFill>
                  <a:srgbClr val="FFFFFF"/>
                </a:solidFill>
              </a:rPr>
              <a:t> Usma Bi 2526598</a:t>
            </a:r>
          </a:p>
          <a:p>
            <a:pPr indent="-171450">
              <a:lnSpc>
                <a:spcPct val="90000"/>
              </a:lnSpc>
            </a:pPr>
            <a:r>
              <a:rPr lang="en-US">
                <a:solidFill>
                  <a:srgbClr val="FFFFFF"/>
                </a:solidFill>
              </a:rPr>
              <a:t> Samia Basharat 2534492</a:t>
            </a:r>
          </a:p>
          <a:p>
            <a:pPr indent="-171450">
              <a:lnSpc>
                <a:spcPct val="90000"/>
              </a:lnSpc>
            </a:pPr>
            <a:r>
              <a:rPr lang="en-US">
                <a:solidFill>
                  <a:srgbClr val="FFFFFF"/>
                </a:solidFill>
              </a:rPr>
              <a:t>Bianca Dodgen(Lecturer)</a:t>
            </a:r>
          </a:p>
        </p:txBody>
      </p:sp>
      <p:sp>
        <p:nvSpPr>
          <p:cNvPr id="49"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9" name="Slide Number Placeholder 6">
            <a:extLst>
              <a:ext uri="{FF2B5EF4-FFF2-40B4-BE49-F238E27FC236}">
                <a16:creationId xmlns:a16="http://schemas.microsoft.com/office/drawing/2014/main" id="{DC88CD4B-A4DB-AEB9-E5A7-DA48332AAFC7}"/>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450"/>
              </a:spcAft>
            </a:pPr>
            <a:fld id="{A65A5C87-DF58-40C8-B092-1DE63DB4547E}" type="slidenum">
              <a:rPr lang="en-US">
                <a:solidFill>
                  <a:srgbClr val="FFFFFF"/>
                </a:solidFill>
              </a:rPr>
              <a:pPr>
                <a:spcAft>
                  <a:spcPts val="450"/>
                </a:spcAft>
              </a:pPr>
              <a:t>1</a:t>
            </a:fld>
            <a:endParaRPr lang="en-US">
              <a:solidFill>
                <a:srgbClr val="FFFFFF"/>
              </a:solidFill>
            </a:endParaRPr>
          </a:p>
        </p:txBody>
      </p:sp>
      <p:sp>
        <p:nvSpPr>
          <p:cNvPr id="15" name="Date Placeholder 4">
            <a:extLst>
              <a:ext uri="{FF2B5EF4-FFF2-40B4-BE49-F238E27FC236}">
                <a16:creationId xmlns:a16="http://schemas.microsoft.com/office/drawing/2014/main" id="{BC0A0D1A-5A59-4691-3C3E-A0729AC48D2A}"/>
              </a:ext>
            </a:extLst>
          </p:cNvPr>
          <p:cNvSpPr>
            <a:spLocks noGrp="1"/>
          </p:cNvSpPr>
          <p:nvPr>
            <p:ph type="dt" sz="half" idx="10"/>
          </p:nvPr>
        </p:nvSpPr>
        <p:spPr>
          <a:xfrm>
            <a:off x="10653104" y="6391838"/>
            <a:ext cx="990599" cy="304799"/>
          </a:xfrm>
        </p:spPr>
        <p:txBody>
          <a:bodyPr vert="horz" lIns="91440" tIns="45720" rIns="91440" bIns="45720" rtlCol="0" anchor="ctr">
            <a:normAutofit/>
          </a:bodyPr>
          <a:lstStyle/>
          <a:p>
            <a:pPr>
              <a:spcAft>
                <a:spcPts val="450"/>
              </a:spcAft>
            </a:pPr>
            <a:fld id="{90D5EC09-52DC-4A0C-AB0E-7592A991FC40}" type="datetime1">
              <a:rPr lang="en-US" smtClean="0"/>
              <a:pPr>
                <a:spcAft>
                  <a:spcPts val="450"/>
                </a:spcAft>
              </a:pPr>
              <a:t>6/14/2026</a:t>
            </a:fld>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9" name="Rectangle 2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Oval 2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6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5" name="Oval 64">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6" name="Oval 65">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7" name="Oval 66">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8"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0"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71"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72" name="Rectangle 71">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74" name="Rectangle 7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76" name="Freeform: Shape 42">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4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7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
        <p:nvSpPr>
          <p:cNvPr id="2" name="Title 1">
            <a:extLst>
              <a:ext uri="{FF2B5EF4-FFF2-40B4-BE49-F238E27FC236}">
                <a16:creationId xmlns:a16="http://schemas.microsoft.com/office/drawing/2014/main" id="{8AD86FDC-6D65-DF07-46B2-937465E5E962}"/>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sz="3600">
                <a:solidFill>
                  <a:schemeClr val="tx1"/>
                </a:solidFill>
              </a:rPr>
              <a:t>Introduction</a:t>
            </a:r>
            <a:br>
              <a:rPr lang="en-US" sz="3600">
                <a:solidFill>
                  <a:schemeClr val="tx1"/>
                </a:solidFill>
              </a:rPr>
            </a:br>
            <a:endParaRPr lang="en-US" sz="3600">
              <a:solidFill>
                <a:schemeClr val="tx1"/>
              </a:solidFill>
            </a:endParaRPr>
          </a:p>
        </p:txBody>
      </p:sp>
      <p:pic>
        <p:nvPicPr>
          <p:cNvPr id="23" name="Picture Placeholder 22">
            <a:extLst>
              <a:ext uri="{FF2B5EF4-FFF2-40B4-BE49-F238E27FC236}">
                <a16:creationId xmlns:a16="http://schemas.microsoft.com/office/drawing/2014/main" id="{93F9AA9E-D6FE-C352-54E1-56DC7998A2FA}"/>
              </a:ext>
            </a:extLst>
          </p:cNvPr>
          <p:cNvPicPr>
            <a:picLocks noGrp="1" noChangeAspect="1"/>
          </p:cNvPicPr>
          <p:nvPr>
            <p:ph idx="1"/>
          </p:nvPr>
        </p:nvPicPr>
        <p:blipFill>
          <a:blip r:embed="rId3"/>
          <a:srcRect l="15037" r="29569" b="1"/>
          <a:stretch>
            <a:fillRect/>
          </a:stretch>
        </p:blipFill>
        <p:spPr>
          <a:xfrm>
            <a:off x="7418226" y="645106"/>
            <a:ext cx="4125317" cy="5585369"/>
          </a:xfrm>
          <a:prstGeom prst="rect">
            <a:avLst/>
          </a:prstGeom>
        </p:spPr>
      </p:pic>
      <p:sp>
        <p:nvSpPr>
          <p:cNvPr id="78" name="Rectangle 7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049545FA-BD73-B232-9E4C-BC1A2354B54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D57F1E4F-1CFF-5643-939E-217C01CDF565}" type="slidenum">
              <a:rPr lang="en-US">
                <a:solidFill>
                  <a:srgbClr val="FFFFFF"/>
                </a:solidFill>
              </a:rPr>
              <a:pPr>
                <a:spcAft>
                  <a:spcPts val="600"/>
                </a:spcAft>
              </a:pPr>
              <a:t>2</a:t>
            </a:fld>
            <a:endParaRPr lang="en-US">
              <a:solidFill>
                <a:srgbClr val="FFFFFF"/>
              </a:solidFill>
            </a:endParaRPr>
          </a:p>
        </p:txBody>
      </p:sp>
      <p:sp>
        <p:nvSpPr>
          <p:cNvPr id="79" name="Oval 7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3" name="Oval 5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Text Placeholder 8">
            <a:extLst>
              <a:ext uri="{FF2B5EF4-FFF2-40B4-BE49-F238E27FC236}">
                <a16:creationId xmlns:a16="http://schemas.microsoft.com/office/drawing/2014/main" id="{A2024212-CEBA-B869-E6C0-6B612EB8D9E6}"/>
              </a:ext>
            </a:extLst>
          </p:cNvPr>
          <p:cNvSpPr>
            <a:spLocks noGrp="1"/>
          </p:cNvSpPr>
          <p:nvPr>
            <p:ph type="body" sz="half" idx="2"/>
          </p:nvPr>
        </p:nvSpPr>
        <p:spPr>
          <a:xfrm>
            <a:off x="639098" y="2418735"/>
            <a:ext cx="6072776" cy="3811740"/>
          </a:xfrm>
        </p:spPr>
        <p:txBody>
          <a:bodyPr vert="horz" lIns="91440" tIns="45720" rIns="91440" bIns="45720" rtlCol="0" anchor="ctr">
            <a:normAutofit/>
          </a:bodyPr>
          <a:lstStyle/>
          <a:p>
            <a:r>
              <a:rPr lang="en-US" sz="1800" b="1">
                <a:solidFill>
                  <a:schemeClr val="bg1">
                    <a:lumMod val="95000"/>
                    <a:lumOff val="5000"/>
                  </a:schemeClr>
                </a:solidFill>
                <a:highlight>
                  <a:srgbClr val="FFFFFF"/>
                </a:highlight>
                <a:latin typeface="Arial"/>
                <a:cs typeface="Arial"/>
              </a:rPr>
              <a:t>Slides 3-5 Staff communication -Alexandra Gkousa. </a:t>
            </a:r>
            <a:br>
              <a:rPr lang="en-US" sz="1800" b="1">
                <a:solidFill>
                  <a:schemeClr val="bg1">
                    <a:lumMod val="95000"/>
                    <a:lumOff val="5000"/>
                  </a:schemeClr>
                </a:solidFill>
                <a:highlight>
                  <a:srgbClr val="FFFFFF"/>
                </a:highlight>
                <a:latin typeface="Arial"/>
                <a:cs typeface="Arial"/>
              </a:rPr>
            </a:b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Slides 6-10 Secure file storage and sharing- Carolyn Robertson</a:t>
            </a:r>
            <a:br>
              <a:rPr lang="en-US" sz="1800" b="1">
                <a:solidFill>
                  <a:schemeClr val="bg1">
                    <a:lumMod val="95000"/>
                    <a:lumOff val="5000"/>
                  </a:schemeClr>
                </a:solidFill>
                <a:highlight>
                  <a:srgbClr val="FFFFFF"/>
                </a:highlight>
                <a:latin typeface="Arial"/>
                <a:cs typeface="Arial"/>
              </a:rPr>
            </a:b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Slides 11-15 Writing care related documents/care</a:t>
            </a: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 documentation-Zabia Sultana.</a:t>
            </a:r>
            <a:br>
              <a:rPr lang="en-US" sz="1800" b="1">
                <a:solidFill>
                  <a:schemeClr val="bg1">
                    <a:lumMod val="95000"/>
                    <a:lumOff val="5000"/>
                  </a:schemeClr>
                </a:solidFill>
                <a:highlight>
                  <a:srgbClr val="FFFFFF"/>
                </a:highlight>
                <a:latin typeface="Arial"/>
                <a:cs typeface="Arial"/>
              </a:rPr>
            </a:b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Slides 16-18 Managing staff </a:t>
            </a:r>
            <a:r>
              <a:rPr lang="en-US" sz="1800" b="1" err="1">
                <a:solidFill>
                  <a:schemeClr val="bg1">
                    <a:lumMod val="95000"/>
                    <a:lumOff val="5000"/>
                  </a:schemeClr>
                </a:solidFill>
                <a:highlight>
                  <a:srgbClr val="FFFFFF"/>
                </a:highlight>
                <a:latin typeface="Arial"/>
                <a:cs typeface="Arial"/>
              </a:rPr>
              <a:t>Rotas</a:t>
            </a:r>
            <a:r>
              <a:rPr lang="en-US" sz="1800" b="1">
                <a:solidFill>
                  <a:schemeClr val="bg1">
                    <a:lumMod val="95000"/>
                    <a:lumOff val="5000"/>
                  </a:schemeClr>
                </a:solidFill>
                <a:highlight>
                  <a:srgbClr val="FFFFFF"/>
                </a:highlight>
                <a:latin typeface="Arial"/>
                <a:cs typeface="Arial"/>
              </a:rPr>
              <a:t> and schedules-Saima Basharat</a:t>
            </a:r>
          </a:p>
          <a:p>
            <a:r>
              <a:rPr lang="en-GB" sz="1600" b="1">
                <a:solidFill>
                  <a:srgbClr val="000000"/>
                </a:solidFill>
                <a:highlight>
                  <a:srgbClr val="FFFFFF"/>
                </a:highlight>
                <a:latin typeface="Arial"/>
                <a:cs typeface="Arial"/>
              </a:rPr>
              <a:t>Slide 19 References </a:t>
            </a:r>
            <a:endParaRPr lang="en-US" sz="1600">
              <a:solidFill>
                <a:srgbClr val="000000"/>
              </a:solidFill>
              <a:highlight>
                <a:srgbClr val="FFFFFF"/>
              </a:highlight>
              <a:latin typeface="Arial"/>
              <a:cs typeface="Arial"/>
            </a:endParaRPr>
          </a:p>
        </p:txBody>
      </p:sp>
    </p:spTree>
    <p:extLst>
      <p:ext uri="{BB962C8B-B14F-4D97-AF65-F5344CB8AC3E}">
        <p14:creationId xmlns:p14="http://schemas.microsoft.com/office/powerpoint/2010/main" val="51279729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1B82C-3BA6-E064-E4E0-B19BB571FA2B}"/>
              </a:ext>
            </a:extLst>
          </p:cNvPr>
          <p:cNvSpPr>
            <a:spLocks noGrp="1"/>
          </p:cNvSpPr>
          <p:nvPr>
            <p:ph type="title"/>
          </p:nvPr>
        </p:nvSpPr>
        <p:spPr/>
        <p:txBody>
          <a:bodyPr/>
          <a:lstStyle/>
          <a:p>
            <a:pPr algn="ctr"/>
            <a:r>
              <a:rPr lang="en-GB" sz="4400" b="1">
                <a:latin typeface="Calibri"/>
                <a:ea typeface="Calibri"/>
                <a:cs typeface="Calibri"/>
              </a:rPr>
              <a:t>Staff Communication</a:t>
            </a:r>
          </a:p>
        </p:txBody>
      </p:sp>
      <p:sp>
        <p:nvSpPr>
          <p:cNvPr id="3" name="Text Placeholder 2">
            <a:extLst>
              <a:ext uri="{FF2B5EF4-FFF2-40B4-BE49-F238E27FC236}">
                <a16:creationId xmlns:a16="http://schemas.microsoft.com/office/drawing/2014/main" id="{9CD74BA9-D53C-EB19-55A4-692A27C57792}"/>
              </a:ext>
            </a:extLst>
          </p:cNvPr>
          <p:cNvSpPr>
            <a:spLocks noGrp="1"/>
          </p:cNvSpPr>
          <p:nvPr>
            <p:ph type="body" idx="1"/>
          </p:nvPr>
        </p:nvSpPr>
        <p:spPr>
          <a:xfrm>
            <a:off x="1010270" y="2314133"/>
            <a:ext cx="4825157" cy="576262"/>
          </a:xfrm>
        </p:spPr>
        <p:txBody>
          <a:bodyPr vert="horz" lIns="68580" tIns="34290" rIns="68580" bIns="34290" rtlCol="0" anchor="ctr">
            <a:normAutofit fontScale="92500" lnSpcReduction="10000"/>
          </a:bodyPr>
          <a:lstStyle/>
          <a:p>
            <a:r>
              <a:rPr lang="en-GB">
                <a:latin typeface="Calibri"/>
                <a:ea typeface="Calibri"/>
                <a:cs typeface="Calibri"/>
              </a:rPr>
              <a:t>Current Problem at </a:t>
            </a:r>
            <a:r>
              <a:rPr lang="en-GB" err="1">
                <a:latin typeface="Calibri"/>
                <a:ea typeface="Calibri"/>
                <a:cs typeface="Calibri"/>
              </a:rPr>
              <a:t>RIverdale</a:t>
            </a:r>
            <a:r>
              <a:rPr lang="en-GB">
                <a:latin typeface="Calibri"/>
                <a:ea typeface="Calibri"/>
                <a:cs typeface="Calibri"/>
              </a:rPr>
              <a:t> Nursing Home</a:t>
            </a:r>
          </a:p>
        </p:txBody>
      </p:sp>
      <p:sp>
        <p:nvSpPr>
          <p:cNvPr id="4" name="Content Placeholder 3">
            <a:extLst>
              <a:ext uri="{FF2B5EF4-FFF2-40B4-BE49-F238E27FC236}">
                <a16:creationId xmlns:a16="http://schemas.microsoft.com/office/drawing/2014/main" id="{CA46EE0A-1B5B-D25F-FC1E-74F36C97316E}"/>
              </a:ext>
            </a:extLst>
          </p:cNvPr>
          <p:cNvSpPr>
            <a:spLocks noGrp="1"/>
          </p:cNvSpPr>
          <p:nvPr>
            <p:ph sz="half" idx="2"/>
          </p:nvPr>
        </p:nvSpPr>
        <p:spPr>
          <a:xfrm>
            <a:off x="913816" y="3025433"/>
            <a:ext cx="5008423" cy="3544165"/>
          </a:xfrm>
        </p:spPr>
        <p:txBody>
          <a:bodyPr vert="horz" lIns="68580" tIns="34290" rIns="68580" bIns="34290" rtlCol="0" anchor="t">
            <a:normAutofit fontScale="92500" lnSpcReduction="10000"/>
          </a:bodyPr>
          <a:lstStyle/>
          <a:p>
            <a:r>
              <a:rPr lang="en-GB" sz="2700">
                <a:latin typeface="Calibri"/>
                <a:ea typeface="Calibri"/>
                <a:cs typeface="Calibri"/>
              </a:rPr>
              <a:t>Messages are missed</a:t>
            </a:r>
          </a:p>
          <a:p>
            <a:r>
              <a:rPr lang="en-GB" sz="2700">
                <a:latin typeface="Calibri"/>
                <a:ea typeface="Calibri"/>
                <a:cs typeface="Calibri"/>
              </a:rPr>
              <a:t>Staff work is different buildings and shift</a:t>
            </a:r>
          </a:p>
          <a:p>
            <a:r>
              <a:rPr lang="en-GB" sz="2700">
                <a:latin typeface="Calibri"/>
                <a:ea typeface="Calibri"/>
                <a:cs typeface="Calibri"/>
              </a:rPr>
              <a:t>Duplicate work and confusion</a:t>
            </a:r>
          </a:p>
          <a:p>
            <a:r>
              <a:rPr lang="en-GB" sz="2700">
                <a:latin typeface="Calibri"/>
                <a:ea typeface="Calibri"/>
                <a:cs typeface="Calibri"/>
              </a:rPr>
              <a:t>Important updates may be forgotten</a:t>
            </a:r>
          </a:p>
          <a:p>
            <a:r>
              <a:rPr lang="en-GB" sz="2700">
                <a:latin typeface="Calibri"/>
                <a:ea typeface="Calibri"/>
                <a:cs typeface="Calibri"/>
              </a:rPr>
              <a:t>Unsure which Microsoft 365 tools to use</a:t>
            </a:r>
            <a:r>
              <a:rPr lang="en-GB">
                <a:latin typeface="Calibri"/>
                <a:ea typeface="Calibri"/>
                <a:cs typeface="Calibri"/>
              </a:rPr>
              <a:t> </a:t>
            </a:r>
          </a:p>
        </p:txBody>
      </p:sp>
      <p:sp>
        <p:nvSpPr>
          <p:cNvPr id="5" name="Text Placeholder 4">
            <a:extLst>
              <a:ext uri="{FF2B5EF4-FFF2-40B4-BE49-F238E27FC236}">
                <a16:creationId xmlns:a16="http://schemas.microsoft.com/office/drawing/2014/main" id="{63B669A9-88BC-5984-577E-6B2CE8334C5D}"/>
              </a:ext>
            </a:extLst>
          </p:cNvPr>
          <p:cNvSpPr>
            <a:spLocks noGrp="1"/>
          </p:cNvSpPr>
          <p:nvPr>
            <p:ph type="body" sz="quarter" idx="3"/>
          </p:nvPr>
        </p:nvSpPr>
        <p:spPr>
          <a:xfrm>
            <a:off x="6208712" y="2314133"/>
            <a:ext cx="4825159" cy="576262"/>
          </a:xfrm>
        </p:spPr>
        <p:txBody>
          <a:bodyPr vert="horz" lIns="68580" tIns="34290" rIns="68580" bIns="34290" rtlCol="0" anchor="ctr">
            <a:normAutofit fontScale="92500" lnSpcReduction="10000"/>
          </a:bodyPr>
          <a:lstStyle/>
          <a:p>
            <a:r>
              <a:rPr lang="en-GB">
                <a:latin typeface="Calibri"/>
                <a:ea typeface="Calibri"/>
                <a:cs typeface="Calibri"/>
              </a:rPr>
              <a:t>How Microsoft Teams Improves Communication</a:t>
            </a:r>
          </a:p>
        </p:txBody>
      </p:sp>
      <p:sp>
        <p:nvSpPr>
          <p:cNvPr id="6" name="Content Placeholder 5">
            <a:extLst>
              <a:ext uri="{FF2B5EF4-FFF2-40B4-BE49-F238E27FC236}">
                <a16:creationId xmlns:a16="http://schemas.microsoft.com/office/drawing/2014/main" id="{D6A6F38B-144F-1963-B389-440C0DF162EF}"/>
              </a:ext>
            </a:extLst>
          </p:cNvPr>
          <p:cNvSpPr>
            <a:spLocks noGrp="1"/>
          </p:cNvSpPr>
          <p:nvPr>
            <p:ph sz="quarter" idx="4"/>
          </p:nvPr>
        </p:nvSpPr>
        <p:spPr>
          <a:xfrm>
            <a:off x="6208712" y="3025433"/>
            <a:ext cx="4998779" cy="3669557"/>
          </a:xfrm>
        </p:spPr>
        <p:txBody>
          <a:bodyPr vert="horz" lIns="68580" tIns="34290" rIns="68580" bIns="34290" rtlCol="0" anchor="t">
            <a:noAutofit/>
          </a:bodyPr>
          <a:lstStyle/>
          <a:p>
            <a:r>
              <a:rPr lang="en-GB" sz="1600" b="1">
                <a:latin typeface="Calibri"/>
                <a:ea typeface="Calibri"/>
                <a:cs typeface="Calibri"/>
              </a:rPr>
              <a:t>Instant Messaging:</a:t>
            </a:r>
          </a:p>
          <a:p>
            <a:pPr marL="0" indent="0">
              <a:buNone/>
            </a:pPr>
            <a:r>
              <a:rPr lang="en-GB" sz="1600">
                <a:latin typeface="Calibri"/>
                <a:ea typeface="Calibri"/>
                <a:cs typeface="Calibri"/>
              </a:rPr>
              <a:t>Staff can message quickly and reduce missed messages.</a:t>
            </a:r>
          </a:p>
          <a:p>
            <a:r>
              <a:rPr lang="en-GB" sz="1600" b="1">
                <a:latin typeface="Calibri"/>
                <a:ea typeface="Calibri"/>
                <a:cs typeface="Calibri"/>
              </a:rPr>
              <a:t>Team Channels:</a:t>
            </a:r>
          </a:p>
          <a:p>
            <a:pPr marL="0" indent="0">
              <a:buNone/>
            </a:pPr>
            <a:r>
              <a:rPr lang="en-GB" sz="1600">
                <a:latin typeface="Calibri"/>
                <a:ea typeface="Calibri"/>
                <a:cs typeface="Calibri"/>
              </a:rPr>
              <a:t>Separate channels for shifts, updates, emergencies and more</a:t>
            </a:r>
          </a:p>
          <a:p>
            <a:r>
              <a:rPr lang="en-GB" sz="1600" b="1">
                <a:latin typeface="Calibri"/>
                <a:ea typeface="Calibri"/>
                <a:cs typeface="Calibri"/>
              </a:rPr>
              <a:t>Video Meetings:</a:t>
            </a:r>
          </a:p>
          <a:p>
            <a:pPr marL="0" indent="0">
              <a:buNone/>
            </a:pPr>
            <a:r>
              <a:rPr lang="en-GB" sz="1600">
                <a:latin typeface="Calibri"/>
                <a:ea typeface="Calibri"/>
                <a:cs typeface="Calibri"/>
              </a:rPr>
              <a:t>Staff can have meetings and handovers in different buildings </a:t>
            </a:r>
          </a:p>
          <a:p>
            <a:r>
              <a:rPr lang="en-GB" sz="1600" b="1">
                <a:latin typeface="Calibri"/>
                <a:ea typeface="Calibri"/>
                <a:cs typeface="Calibri"/>
              </a:rPr>
              <a:t>File Sharing:</a:t>
            </a:r>
          </a:p>
          <a:p>
            <a:pPr marL="0" indent="0">
              <a:buNone/>
            </a:pPr>
            <a:r>
              <a:rPr lang="en-GB" sz="1600">
                <a:latin typeface="Calibri"/>
                <a:ea typeface="Calibri"/>
                <a:cs typeface="Calibri"/>
              </a:rPr>
              <a:t>Important documents (care plans, rotas, policies) are shared easily. </a:t>
            </a:r>
            <a:r>
              <a:rPr lang="en-GB" sz="1100">
                <a:latin typeface="Arial"/>
                <a:ea typeface="Calibri"/>
                <a:cs typeface="Arial"/>
              </a:rPr>
              <a:t>Microsoft, 2025 ( Microsoft ) </a:t>
            </a:r>
          </a:p>
        </p:txBody>
      </p:sp>
      <p:sp>
        <p:nvSpPr>
          <p:cNvPr id="7" name="Date Placeholder 6">
            <a:extLst>
              <a:ext uri="{FF2B5EF4-FFF2-40B4-BE49-F238E27FC236}">
                <a16:creationId xmlns:a16="http://schemas.microsoft.com/office/drawing/2014/main" id="{0EB9462B-3280-4883-D288-94E4DFBF9B1C}"/>
              </a:ext>
            </a:extLst>
          </p:cNvPr>
          <p:cNvSpPr>
            <a:spLocks noGrp="1"/>
          </p:cNvSpPr>
          <p:nvPr>
            <p:ph type="dt" sz="half" idx="10"/>
          </p:nvPr>
        </p:nvSpPr>
        <p:spPr/>
        <p:txBody>
          <a:bodyPr/>
          <a:lstStyle/>
          <a:p>
            <a:fld id="{DEF9F7E1-D8F3-466A-86E3-9AAF53A8E27E}" type="datetime1">
              <a:t>6/14/2026</a:t>
            </a:fld>
            <a:endParaRPr lang="en-US"/>
          </a:p>
        </p:txBody>
      </p:sp>
      <p:sp>
        <p:nvSpPr>
          <p:cNvPr id="9" name="Slide Number Placeholder 8">
            <a:extLst>
              <a:ext uri="{FF2B5EF4-FFF2-40B4-BE49-F238E27FC236}">
                <a16:creationId xmlns:a16="http://schemas.microsoft.com/office/drawing/2014/main" id="{14A791F7-FE5E-B714-BA69-187773097FC7}"/>
              </a:ext>
            </a:extLst>
          </p:cNvPr>
          <p:cNvSpPr>
            <a:spLocks noGrp="1"/>
          </p:cNvSpPr>
          <p:nvPr>
            <p:ph type="sldNum" sz="quarter" idx="12"/>
          </p:nvPr>
        </p:nvSpPr>
        <p:spPr/>
        <p:txBody>
          <a:bodyPr/>
          <a:lstStyle/>
          <a:p>
            <a:fld id="{A65A5C87-DF58-40C8-B092-1DE63DB4547E}" type="slidenum">
              <a:rPr lang="en-US" dirty="0"/>
              <a:t>3</a:t>
            </a:fld>
            <a:endParaRPr lang="en-US"/>
          </a:p>
        </p:txBody>
      </p:sp>
    </p:spTree>
    <p:extLst>
      <p:ext uri="{BB962C8B-B14F-4D97-AF65-F5344CB8AC3E}">
        <p14:creationId xmlns:p14="http://schemas.microsoft.com/office/powerpoint/2010/main" val="3421447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6933785-D7A4-FD35-0ED6-CB14E5460218}"/>
              </a:ext>
            </a:extLst>
          </p:cNvPr>
          <p:cNvSpPr>
            <a:spLocks noGrp="1"/>
          </p:cNvSpPr>
          <p:nvPr>
            <p:ph type="body" idx="1"/>
          </p:nvPr>
        </p:nvSpPr>
        <p:spPr/>
        <p:txBody>
          <a:bodyPr/>
          <a:lstStyle/>
          <a:p>
            <a:r>
              <a:rPr lang="en-GB"/>
              <a:t>Advantage </a:t>
            </a:r>
          </a:p>
        </p:txBody>
      </p:sp>
      <p:sp>
        <p:nvSpPr>
          <p:cNvPr id="4" name="Content Placeholder 3">
            <a:extLst>
              <a:ext uri="{FF2B5EF4-FFF2-40B4-BE49-F238E27FC236}">
                <a16:creationId xmlns:a16="http://schemas.microsoft.com/office/drawing/2014/main" id="{2A2BE74B-B4A0-A10C-7C78-A4F9A5A16891}"/>
              </a:ext>
            </a:extLst>
          </p:cNvPr>
          <p:cNvSpPr>
            <a:spLocks noGrp="1"/>
          </p:cNvSpPr>
          <p:nvPr>
            <p:ph sz="half" idx="2"/>
          </p:nvPr>
        </p:nvSpPr>
        <p:spPr/>
        <p:txBody>
          <a:bodyPr vert="horz" lIns="91440" tIns="45720" rIns="91440" bIns="45720" rtlCol="0" anchor="t">
            <a:normAutofit fontScale="92500" lnSpcReduction="10000"/>
          </a:bodyPr>
          <a:lstStyle/>
          <a:p>
            <a:r>
              <a:rPr lang="en-GB"/>
              <a:t>Better organisation: Channels separate updates, shifts, and emergencies, easy to find what you need. ( Microsoft, 2026: NHS Digital, 2023 )</a:t>
            </a:r>
            <a:endParaRPr lang="en-US"/>
          </a:p>
          <a:p>
            <a:r>
              <a:rPr lang="en-GB"/>
              <a:t>Up-to-date documents: One shared location for care plans, everyone uses the lates update. ( Microsoft, 2026) </a:t>
            </a:r>
          </a:p>
          <a:p>
            <a:r>
              <a:rPr lang="en-GB"/>
              <a:t>Flexible access: Works on phones, tablets, PCs check updates anywhere, anytime. ( Skills for care, 2022) </a:t>
            </a:r>
          </a:p>
        </p:txBody>
      </p:sp>
      <p:sp>
        <p:nvSpPr>
          <p:cNvPr id="5" name="Text Placeholder 4">
            <a:extLst>
              <a:ext uri="{FF2B5EF4-FFF2-40B4-BE49-F238E27FC236}">
                <a16:creationId xmlns:a16="http://schemas.microsoft.com/office/drawing/2014/main" id="{5DE194A9-A08A-1AEF-E3A6-0AC500CEBD58}"/>
              </a:ext>
            </a:extLst>
          </p:cNvPr>
          <p:cNvSpPr>
            <a:spLocks noGrp="1"/>
          </p:cNvSpPr>
          <p:nvPr>
            <p:ph type="body" sz="quarter" idx="3"/>
          </p:nvPr>
        </p:nvSpPr>
        <p:spPr/>
        <p:txBody>
          <a:bodyPr/>
          <a:lstStyle/>
          <a:p>
            <a:r>
              <a:rPr lang="en-GB"/>
              <a:t>Limitations </a:t>
            </a:r>
          </a:p>
        </p:txBody>
      </p:sp>
      <p:sp>
        <p:nvSpPr>
          <p:cNvPr id="6" name="Content Placeholder 5">
            <a:extLst>
              <a:ext uri="{FF2B5EF4-FFF2-40B4-BE49-F238E27FC236}">
                <a16:creationId xmlns:a16="http://schemas.microsoft.com/office/drawing/2014/main" id="{753F234E-52FE-F219-64A4-D74AB9B9EB38}"/>
              </a:ext>
            </a:extLst>
          </p:cNvPr>
          <p:cNvSpPr>
            <a:spLocks noGrp="1"/>
          </p:cNvSpPr>
          <p:nvPr>
            <p:ph sz="quarter" idx="4"/>
          </p:nvPr>
        </p:nvSpPr>
        <p:spPr/>
        <p:txBody>
          <a:bodyPr vert="horz" lIns="91440" tIns="45720" rIns="91440" bIns="45720" rtlCol="0" anchor="t">
            <a:normAutofit fontScale="92500" lnSpcReduction="10000"/>
          </a:bodyPr>
          <a:lstStyle/>
          <a:p>
            <a:r>
              <a:rPr lang="en-GB"/>
              <a:t>Needs internet: Relies on stable Wi-Fi, poor connection causes delays or lost access. ( NHS Digital, 2023 )</a:t>
            </a:r>
          </a:p>
          <a:p>
            <a:r>
              <a:rPr lang="en-GB"/>
              <a:t>Information overload: Too many messages, channels can make urgent updates harder to spot. ( Royal College of Nursing, 2023 ) </a:t>
            </a:r>
          </a:p>
          <a:p>
            <a:r>
              <a:rPr lang="en-GB"/>
              <a:t>Notification: Constant alerts may lead staff to ignore important messages. ( Royal College of Nursing, 2023 ) </a:t>
            </a:r>
          </a:p>
          <a:p>
            <a:endParaRPr lang="en-GB"/>
          </a:p>
          <a:p>
            <a:endParaRPr lang="en-GB"/>
          </a:p>
        </p:txBody>
      </p:sp>
      <p:sp>
        <p:nvSpPr>
          <p:cNvPr id="7" name="TextBox 6">
            <a:extLst>
              <a:ext uri="{FF2B5EF4-FFF2-40B4-BE49-F238E27FC236}">
                <a16:creationId xmlns:a16="http://schemas.microsoft.com/office/drawing/2014/main" id="{62260E61-57EE-CE14-D9C6-355B2A84F606}"/>
              </a:ext>
            </a:extLst>
          </p:cNvPr>
          <p:cNvSpPr txBox="1"/>
          <p:nvPr/>
        </p:nvSpPr>
        <p:spPr>
          <a:xfrm>
            <a:off x="10054643" y="6228750"/>
            <a:ext cx="21421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B31166"/>
                </a:solidFill>
                <a:latin typeface="Calibri"/>
                <a:ea typeface="Calibri"/>
                <a:cs typeface="Calibri"/>
              </a:rPr>
              <a:t>Alexandra Gkousa  2534923</a:t>
            </a:r>
            <a:endParaRPr lang="en-US"/>
          </a:p>
        </p:txBody>
      </p:sp>
      <p:sp>
        <p:nvSpPr>
          <p:cNvPr id="2" name="Slide Number Placeholder 1">
            <a:extLst>
              <a:ext uri="{FF2B5EF4-FFF2-40B4-BE49-F238E27FC236}">
                <a16:creationId xmlns:a16="http://schemas.microsoft.com/office/drawing/2014/main" id="{00C159AE-436F-3521-6AB1-DD5470D95FCE}"/>
              </a:ext>
            </a:extLst>
          </p:cNvPr>
          <p:cNvSpPr>
            <a:spLocks noGrp="1"/>
          </p:cNvSpPr>
          <p:nvPr>
            <p:ph type="sldNum" sz="quarter" idx="12"/>
          </p:nvPr>
        </p:nvSpPr>
        <p:spPr/>
        <p:txBody>
          <a:bodyPr/>
          <a:lstStyle/>
          <a:p>
            <a:fld id="{D57F1E4F-1CFF-5643-939E-217C01CDF565}" type="slidenum">
              <a:rPr lang="en-US" dirty="0"/>
              <a:pPr/>
              <a:t>4</a:t>
            </a:fld>
            <a:endParaRPr lang="en-GB"/>
          </a:p>
        </p:txBody>
      </p:sp>
    </p:spTree>
    <p:extLst>
      <p:ext uri="{BB962C8B-B14F-4D97-AF65-F5344CB8AC3E}">
        <p14:creationId xmlns:p14="http://schemas.microsoft.com/office/powerpoint/2010/main" val="2738767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C17A4-5FDF-A3D0-8B28-DF98FE702A9A}"/>
              </a:ext>
            </a:extLst>
          </p:cNvPr>
          <p:cNvSpPr>
            <a:spLocks noGrp="1"/>
          </p:cNvSpPr>
          <p:nvPr>
            <p:ph type="title"/>
          </p:nvPr>
        </p:nvSpPr>
        <p:spPr/>
        <p:txBody>
          <a:bodyPr/>
          <a:lstStyle/>
          <a:p>
            <a:pPr algn="ctr"/>
            <a:r>
              <a:rPr lang="en-GB"/>
              <a:t>CONCLUSION</a:t>
            </a:r>
            <a:endParaRPr lang="en-US"/>
          </a:p>
        </p:txBody>
      </p:sp>
      <p:sp>
        <p:nvSpPr>
          <p:cNvPr id="9" name="TextBox 8">
            <a:extLst>
              <a:ext uri="{FF2B5EF4-FFF2-40B4-BE49-F238E27FC236}">
                <a16:creationId xmlns:a16="http://schemas.microsoft.com/office/drawing/2014/main" id="{88C1F765-3C78-B3AB-4967-41CFFD826FFA}"/>
              </a:ext>
            </a:extLst>
          </p:cNvPr>
          <p:cNvSpPr txBox="1"/>
          <p:nvPr/>
        </p:nvSpPr>
        <p:spPr>
          <a:xfrm>
            <a:off x="781600" y="2344800"/>
            <a:ext cx="1055160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Microsoft Teams solves many key communication problems at Riverdale Nursing Home – cutting missed messages, reducing duplicate work, and connecting teams across buildings. ( Microsoft, 2026 )</a:t>
            </a:r>
          </a:p>
          <a:p>
            <a:pPr marL="285750" indent="-285750">
              <a:buFont typeface="Arial"/>
              <a:buChar char="•"/>
            </a:pPr>
            <a:r>
              <a:rPr lang="en-GB"/>
              <a:t>It brings all important, documents, and conversation in one organised place, making daily work faster, and safer for both staff and residents. (NHS Digital, 2023 )</a:t>
            </a:r>
          </a:p>
          <a:p>
            <a:pPr marL="285750" indent="-285750">
              <a:buFont typeface="Arial"/>
              <a:buChar char="•"/>
            </a:pPr>
            <a:r>
              <a:rPr lang="en-GB"/>
              <a:t>While it has small limitations such as needing good internet – these are easily managed with simple guidance and setup. ( NHS Digital, 2023 )</a:t>
            </a:r>
          </a:p>
          <a:p>
            <a:pPr marL="285750" indent="-285750">
              <a:buFont typeface="Arial"/>
              <a:buChar char="•"/>
            </a:pPr>
            <a:r>
              <a:rPr lang="en-GB"/>
              <a:t>Overall, Microsoft Teams is an excellent tool that improves teamwork, keeps everyone updated, and ensures consistent, hight quality care across the home. ( Royal College of Nursing , 2021 )</a:t>
            </a:r>
          </a:p>
        </p:txBody>
      </p:sp>
      <p:sp>
        <p:nvSpPr>
          <p:cNvPr id="10" name="TextBox 9">
            <a:extLst>
              <a:ext uri="{FF2B5EF4-FFF2-40B4-BE49-F238E27FC236}">
                <a16:creationId xmlns:a16="http://schemas.microsoft.com/office/drawing/2014/main" id="{64B714A5-57C9-EB56-2C51-B36974C55028}"/>
              </a:ext>
            </a:extLst>
          </p:cNvPr>
          <p:cNvSpPr txBox="1"/>
          <p:nvPr/>
        </p:nvSpPr>
        <p:spPr>
          <a:xfrm>
            <a:off x="9060772" y="6281749"/>
            <a:ext cx="30540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B31166"/>
                </a:solidFill>
                <a:latin typeface="Calibri"/>
                <a:ea typeface="Calibri"/>
                <a:cs typeface="Calibri"/>
              </a:rPr>
              <a:t>Alexandra Gkousa  2534923</a:t>
            </a:r>
            <a:endParaRPr lang="en-US"/>
          </a:p>
        </p:txBody>
      </p:sp>
      <p:sp>
        <p:nvSpPr>
          <p:cNvPr id="3" name="Slide Number Placeholder 2">
            <a:extLst>
              <a:ext uri="{FF2B5EF4-FFF2-40B4-BE49-F238E27FC236}">
                <a16:creationId xmlns:a16="http://schemas.microsoft.com/office/drawing/2014/main" id="{8B54E99B-3A52-6612-8216-A859034E3286}"/>
              </a:ext>
            </a:extLst>
          </p:cNvPr>
          <p:cNvSpPr>
            <a:spLocks noGrp="1"/>
          </p:cNvSpPr>
          <p:nvPr>
            <p:ph type="sldNum" sz="quarter" idx="12"/>
          </p:nvPr>
        </p:nvSpPr>
        <p:spPr/>
        <p:txBody>
          <a:bodyPr/>
          <a:lstStyle/>
          <a:p>
            <a:fld id="{D57F1E4F-1CFF-5643-939E-217C01CDF565}" type="slidenum">
              <a:rPr lang="en-US" dirty="0"/>
              <a:pPr/>
              <a:t>5</a:t>
            </a:fld>
            <a:endParaRPr lang="en-GB"/>
          </a:p>
        </p:txBody>
      </p:sp>
    </p:spTree>
    <p:extLst>
      <p:ext uri="{BB962C8B-B14F-4D97-AF65-F5344CB8AC3E}">
        <p14:creationId xmlns:p14="http://schemas.microsoft.com/office/powerpoint/2010/main" val="853386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50784-366F-F107-8E86-DFFA547E79C1}"/>
              </a:ext>
            </a:extLst>
          </p:cNvPr>
          <p:cNvSpPr>
            <a:spLocks noGrp="1"/>
          </p:cNvSpPr>
          <p:nvPr>
            <p:ph type="title"/>
          </p:nvPr>
        </p:nvSpPr>
        <p:spPr/>
        <p:txBody>
          <a:bodyPr/>
          <a:lstStyle/>
          <a:p>
            <a:r>
              <a:rPr lang="en-GB"/>
              <a:t>Secure File Storage and Sharing</a:t>
            </a:r>
          </a:p>
        </p:txBody>
      </p:sp>
      <p:sp>
        <p:nvSpPr>
          <p:cNvPr id="3" name="Content Placeholder 2">
            <a:extLst>
              <a:ext uri="{FF2B5EF4-FFF2-40B4-BE49-F238E27FC236}">
                <a16:creationId xmlns:a16="http://schemas.microsoft.com/office/drawing/2014/main" id="{C9455E16-52F3-8DBB-8994-26EE7B56F42E}"/>
              </a:ext>
            </a:extLst>
          </p:cNvPr>
          <p:cNvSpPr>
            <a:spLocks noGrp="1"/>
          </p:cNvSpPr>
          <p:nvPr>
            <p:ph sz="half" idx="1"/>
          </p:nvPr>
        </p:nvSpPr>
        <p:spPr/>
        <p:txBody>
          <a:bodyPr vert="horz" lIns="91440" tIns="45720" rIns="91440" bIns="45720" rtlCol="0" anchor="t">
            <a:noAutofit/>
          </a:bodyPr>
          <a:lstStyle/>
          <a:p>
            <a:pPr marL="0" indent="0">
              <a:lnSpc>
                <a:spcPct val="150000"/>
              </a:lnSpc>
              <a:buNone/>
            </a:pPr>
            <a:endParaRPr lang="en-GB" sz="1100">
              <a:solidFill>
                <a:schemeClr val="accent6">
                  <a:lumMod val="76000"/>
                </a:schemeClr>
              </a:solidFill>
              <a:latin typeface="Arial"/>
              <a:cs typeface="Arial"/>
            </a:endParaRPr>
          </a:p>
          <a:p>
            <a:pPr marL="0" indent="0">
              <a:buNone/>
            </a:pPr>
            <a:endParaRPr lang="en-GB"/>
          </a:p>
        </p:txBody>
      </p:sp>
      <p:sp>
        <p:nvSpPr>
          <p:cNvPr id="7" name="Content Placeholder 6">
            <a:extLst>
              <a:ext uri="{FF2B5EF4-FFF2-40B4-BE49-F238E27FC236}">
                <a16:creationId xmlns:a16="http://schemas.microsoft.com/office/drawing/2014/main" id="{54F711B6-2F56-B45E-7DCB-C8CACE1A7361}"/>
              </a:ext>
            </a:extLst>
          </p:cNvPr>
          <p:cNvSpPr>
            <a:spLocks noGrp="1"/>
          </p:cNvSpPr>
          <p:nvPr>
            <p:ph sz="half" idx="2"/>
          </p:nvPr>
        </p:nvSpPr>
        <p:spPr/>
        <p:txBody>
          <a:bodyPr vert="horz" lIns="91440" tIns="45720" rIns="91440" bIns="45720" rtlCol="0" anchor="t">
            <a:noAutofit/>
          </a:bodyPr>
          <a:lstStyle/>
          <a:p>
            <a:pPr marL="0" indent="0">
              <a:lnSpc>
                <a:spcPct val="150000"/>
              </a:lnSpc>
              <a:buNone/>
            </a:pPr>
            <a:endParaRPr lang="en-GB" sz="1200">
              <a:solidFill>
                <a:schemeClr val="accent6">
                  <a:lumMod val="76000"/>
                </a:schemeClr>
              </a:solidFill>
              <a:latin typeface="Arial"/>
              <a:cs typeface="Arial"/>
            </a:endParaRPr>
          </a:p>
          <a:p>
            <a:pPr marL="0" indent="0">
              <a:buNone/>
            </a:pPr>
            <a:endParaRPr lang="en-GB">
              <a:solidFill>
                <a:srgbClr val="000000"/>
              </a:solidFill>
              <a:latin typeface="Century Gothic" panose="020B0502020202020204"/>
              <a:cs typeface="Arial"/>
            </a:endParaRPr>
          </a:p>
          <a:p>
            <a:pPr marL="0" indent="0">
              <a:buNone/>
            </a:pPr>
            <a:endParaRPr lang="en-GB">
              <a:solidFill>
                <a:srgbClr val="000000"/>
              </a:solidFill>
            </a:endParaRPr>
          </a:p>
          <a:p>
            <a:pPr marL="0" indent="0">
              <a:buNone/>
            </a:pPr>
            <a:endParaRPr lang="en-GB">
              <a:solidFill>
                <a:srgbClr val="FFFF00"/>
              </a:solidFill>
            </a:endParaRPr>
          </a:p>
        </p:txBody>
      </p:sp>
      <p:sp>
        <p:nvSpPr>
          <p:cNvPr id="4" name="Date Placeholder 3">
            <a:extLst>
              <a:ext uri="{FF2B5EF4-FFF2-40B4-BE49-F238E27FC236}">
                <a16:creationId xmlns:a16="http://schemas.microsoft.com/office/drawing/2014/main" id="{B11D0D69-5584-DF94-5674-01104DA85718}"/>
              </a:ext>
            </a:extLst>
          </p:cNvPr>
          <p:cNvSpPr>
            <a:spLocks noGrp="1"/>
          </p:cNvSpPr>
          <p:nvPr>
            <p:ph type="dt" sz="half" idx="10"/>
          </p:nvPr>
        </p:nvSpPr>
        <p:spPr/>
        <p:txBody>
          <a:bodyPr/>
          <a:lstStyle/>
          <a:p>
            <a:fld id="{09ACE7DB-9C80-472A-816D-EBB63687F5C0}" type="datetime1">
              <a:t>6/14/2026</a:t>
            </a:fld>
            <a:endParaRPr lang="en-US"/>
          </a:p>
        </p:txBody>
      </p:sp>
      <p:sp>
        <p:nvSpPr>
          <p:cNvPr id="6" name="Slide Number Placeholder 5">
            <a:extLst>
              <a:ext uri="{FF2B5EF4-FFF2-40B4-BE49-F238E27FC236}">
                <a16:creationId xmlns:a16="http://schemas.microsoft.com/office/drawing/2014/main" id="{C67210E5-6132-152A-17FA-50E0D7AEC92C}"/>
              </a:ext>
            </a:extLst>
          </p:cNvPr>
          <p:cNvSpPr>
            <a:spLocks noGrp="1"/>
          </p:cNvSpPr>
          <p:nvPr>
            <p:ph type="sldNum" sz="quarter" idx="12"/>
          </p:nvPr>
        </p:nvSpPr>
        <p:spPr/>
        <p:txBody>
          <a:bodyPr/>
          <a:lstStyle/>
          <a:p>
            <a:fld id="{A65A5C87-DF58-40C8-B092-1DE63DB4547E}" type="slidenum">
              <a:rPr lang="en-US" dirty="0"/>
              <a:t>6</a:t>
            </a:fld>
            <a:endParaRPr lang="en-US"/>
          </a:p>
        </p:txBody>
      </p:sp>
      <p:sp>
        <p:nvSpPr>
          <p:cNvPr id="14" name="Text Placeholder 13">
            <a:extLst>
              <a:ext uri="{FF2B5EF4-FFF2-40B4-BE49-F238E27FC236}">
                <a16:creationId xmlns:a16="http://schemas.microsoft.com/office/drawing/2014/main" id="{E0499E88-DDFD-A005-81EA-3F6E89C65D19}"/>
              </a:ext>
            </a:extLst>
          </p:cNvPr>
          <p:cNvSpPr>
            <a:spLocks noGrp="1"/>
          </p:cNvSpPr>
          <p:nvPr>
            <p:ph type="body" sz="half" idx="4294967295"/>
          </p:nvPr>
        </p:nvSpPr>
        <p:spPr>
          <a:xfrm>
            <a:off x="0" y="3543300"/>
            <a:ext cx="7537450" cy="2486025"/>
          </a:xfrm>
        </p:spPr>
        <p:txBody>
          <a:bodyPr vert="horz" lIns="91440" tIns="45720" rIns="91440" bIns="45720" rtlCol="0" anchor="t">
            <a:normAutofit/>
          </a:bodyPr>
          <a:lstStyle/>
          <a:p>
            <a:pPr marL="0" indent="0">
              <a:buNone/>
            </a:pPr>
            <a:r>
              <a:rPr lang="en-GB">
                <a:solidFill>
                  <a:schemeClr val="accent6">
                    <a:lumMod val="76000"/>
                  </a:schemeClr>
                </a:solidFill>
              </a:rPr>
              <a:t>Riverdale Care Home Current Security Concern</a:t>
            </a:r>
            <a:endParaRPr lang="en-US">
              <a:solidFill>
                <a:schemeClr val="accent6">
                  <a:lumMod val="76000"/>
                </a:schemeClr>
              </a:solidFill>
            </a:endParaRPr>
          </a:p>
          <a:p>
            <a:pPr marL="285750" indent="-285750">
              <a:buFont typeface="Wingdings" charset="2"/>
              <a:buChar char="v"/>
            </a:pPr>
            <a:r>
              <a:rPr lang="en-GB">
                <a:solidFill>
                  <a:schemeClr val="tx1"/>
                </a:solidFill>
                <a:latin typeface="Arial Nova"/>
              </a:rPr>
              <a:t>Incorrect sharing of patient data.</a:t>
            </a:r>
          </a:p>
          <a:p>
            <a:pPr marL="285750" indent="-285750">
              <a:buFont typeface="Wingdings" charset="2"/>
              <a:buChar char="v"/>
            </a:pPr>
            <a:r>
              <a:rPr lang="en-GB">
                <a:solidFill>
                  <a:schemeClr val="tx1"/>
                </a:solidFill>
                <a:latin typeface="Arial Nova"/>
              </a:rPr>
              <a:t>Incorrect storing and sharing of confidential files.</a:t>
            </a:r>
          </a:p>
          <a:p>
            <a:pPr marL="285750" indent="-285750">
              <a:buFont typeface="Wingdings" charset="2"/>
              <a:buChar char="v"/>
            </a:pPr>
            <a:r>
              <a:rPr lang="en-GB">
                <a:solidFill>
                  <a:schemeClr val="tx1"/>
                </a:solidFill>
                <a:latin typeface="Arial Nova"/>
              </a:rPr>
              <a:t>Missing patient care documents.</a:t>
            </a:r>
          </a:p>
          <a:p>
            <a:pPr marL="285750" indent="-285750">
              <a:buFont typeface="Wingdings" charset="2"/>
              <a:buChar char="v"/>
            </a:pPr>
            <a:r>
              <a:rPr lang="en-GB">
                <a:solidFill>
                  <a:schemeClr val="tx1"/>
                </a:solidFill>
                <a:latin typeface="Arial Nova"/>
              </a:rPr>
              <a:t>Multiple breach of  patient care records.</a:t>
            </a:r>
          </a:p>
          <a:p>
            <a:pPr marL="285750" indent="-285750">
              <a:buFont typeface="Wingdings" charset="2"/>
              <a:buChar char="v"/>
            </a:pPr>
            <a:r>
              <a:rPr lang="en-GB">
                <a:solidFill>
                  <a:schemeClr val="tx1"/>
                </a:solidFill>
                <a:latin typeface="Arial Nova"/>
              </a:rPr>
              <a:t>In need of help with finding the correct Microsoft 365 tool.</a:t>
            </a:r>
          </a:p>
          <a:p>
            <a:pPr marL="285750" indent="-285750">
              <a:buFont typeface="Wingdings" charset="2"/>
              <a:buChar char="v"/>
            </a:pPr>
            <a:endParaRPr lang="en-GB">
              <a:solidFill>
                <a:schemeClr val="tx1"/>
              </a:solidFill>
            </a:endParaRPr>
          </a:p>
          <a:p>
            <a:pPr marL="0" indent="0">
              <a:buNone/>
            </a:pPr>
            <a:endParaRPr lang="en-GB">
              <a:solidFill>
                <a:schemeClr val="tx1"/>
              </a:solidFill>
            </a:endParaRPr>
          </a:p>
        </p:txBody>
      </p:sp>
      <p:sp>
        <p:nvSpPr>
          <p:cNvPr id="10" name="TextBox 9">
            <a:extLst>
              <a:ext uri="{FF2B5EF4-FFF2-40B4-BE49-F238E27FC236}">
                <a16:creationId xmlns:a16="http://schemas.microsoft.com/office/drawing/2014/main" id="{A1C4132A-5700-A1B3-029A-8844013A1AC4}"/>
              </a:ext>
            </a:extLst>
          </p:cNvPr>
          <p:cNvSpPr txBox="1"/>
          <p:nvPr/>
        </p:nvSpPr>
        <p:spPr>
          <a:xfrm>
            <a:off x="6350000" y="5268057"/>
            <a:ext cx="5705231" cy="297962"/>
          </a:xfrm>
          <a:prstGeom prst="rect">
            <a:avLst/>
          </a:prstGeom>
        </p:spPr>
        <p:txBody>
          <a:bodyPr lIns="91440" tIns="45720" rIns="91440" bIns="45720" anchor="t">
            <a:normAutofit fontScale="85000" lnSpcReduction="10000"/>
          </a:bodyPr>
          <a:lstStyle/>
          <a:p>
            <a:r>
              <a:rPr lang="en-US"/>
              <a:t>The Photo by Photo Author is licensed under CCYYSA.</a:t>
            </a:r>
          </a:p>
        </p:txBody>
      </p:sp>
      <p:pic>
        <p:nvPicPr>
          <p:cNvPr id="16" name="Picture 15" descr="A group of people standing in a line&#10;&#10;AI-generated content may be incorrect.">
            <a:extLst>
              <a:ext uri="{FF2B5EF4-FFF2-40B4-BE49-F238E27FC236}">
                <a16:creationId xmlns:a16="http://schemas.microsoft.com/office/drawing/2014/main" id="{3BD1FDFA-B6DC-948F-3B46-997D211C8051}"/>
              </a:ext>
            </a:extLst>
          </p:cNvPr>
          <p:cNvPicPr>
            <a:picLocks noChangeAspect="1"/>
          </p:cNvPicPr>
          <p:nvPr/>
        </p:nvPicPr>
        <p:blipFill>
          <a:blip r:embed="rId2"/>
          <a:stretch>
            <a:fillRect/>
          </a:stretch>
        </p:blipFill>
        <p:spPr>
          <a:xfrm>
            <a:off x="6352442" y="2391263"/>
            <a:ext cx="5524500" cy="2876550"/>
          </a:xfrm>
          <a:prstGeom prst="rect">
            <a:avLst/>
          </a:prstGeom>
        </p:spPr>
      </p:pic>
      <p:sp>
        <p:nvSpPr>
          <p:cNvPr id="8" name="Footer Placeholder 7">
            <a:extLst>
              <a:ext uri="{FF2B5EF4-FFF2-40B4-BE49-F238E27FC236}">
                <a16:creationId xmlns:a16="http://schemas.microsoft.com/office/drawing/2014/main" id="{27CE253F-9E5A-3602-7163-749E7304A5EF}"/>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3782290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EB5FF-2106-033E-02D7-5C5ACECB9DD5}"/>
              </a:ext>
            </a:extLst>
          </p:cNvPr>
          <p:cNvSpPr>
            <a:spLocks noGrp="1"/>
          </p:cNvSpPr>
          <p:nvPr>
            <p:ph type="title"/>
          </p:nvPr>
        </p:nvSpPr>
        <p:spPr>
          <a:noFill/>
        </p:spPr>
        <p:txBody>
          <a:bodyPr/>
          <a:lstStyle/>
          <a:p>
            <a:r>
              <a:rPr lang="en-GB"/>
              <a:t>Secure File Storage and Sharing</a:t>
            </a:r>
          </a:p>
        </p:txBody>
      </p:sp>
      <p:sp>
        <p:nvSpPr>
          <p:cNvPr id="3" name="Content Placeholder 2">
            <a:extLst>
              <a:ext uri="{FF2B5EF4-FFF2-40B4-BE49-F238E27FC236}">
                <a16:creationId xmlns:a16="http://schemas.microsoft.com/office/drawing/2014/main" id="{DEF40416-25A2-6639-F1BA-960181CB53B5}"/>
              </a:ext>
            </a:extLst>
          </p:cNvPr>
          <p:cNvSpPr>
            <a:spLocks noGrp="1"/>
          </p:cNvSpPr>
          <p:nvPr>
            <p:ph sz="half" idx="1"/>
          </p:nvPr>
        </p:nvSpPr>
        <p:spPr>
          <a:xfrm>
            <a:off x="1154954" y="2603500"/>
            <a:ext cx="4825158" cy="3761741"/>
          </a:xfrm>
          <a:noFill/>
          <a:ln>
            <a:noFill/>
          </a:ln>
        </p:spPr>
        <p:txBody>
          <a:bodyPr vert="horz" lIns="91440" tIns="45720" rIns="91440" bIns="45720" rtlCol="0" anchor="t">
            <a:normAutofit/>
          </a:bodyPr>
          <a:lstStyle/>
          <a:p>
            <a:pPr marL="0" indent="0" algn="ctr">
              <a:lnSpc>
                <a:spcPct val="150000"/>
              </a:lnSpc>
              <a:buNone/>
            </a:pPr>
            <a:r>
              <a:rPr lang="en-GB">
                <a:solidFill>
                  <a:srgbClr val="7030A0"/>
                </a:solidFill>
                <a:latin typeface="Arial"/>
                <a:cs typeface="Arial"/>
              </a:rPr>
              <a:t>Tools on ways to help with improving secure file storage and sharing. Using the correct Microsoft 365.At Riverdale care home.</a:t>
            </a:r>
          </a:p>
          <a:p>
            <a:pPr marL="285750" indent="-285750">
              <a:lnSpc>
                <a:spcPct val="150000"/>
              </a:lnSpc>
              <a:buFont typeface="Wingdings" charset="2"/>
              <a:buChar char="v"/>
            </a:pPr>
            <a:r>
              <a:rPr lang="en-GB" sz="1600">
                <a:solidFill>
                  <a:schemeClr val="tx1"/>
                </a:solidFill>
                <a:latin typeface="Arial"/>
                <a:cs typeface="Arial"/>
              </a:rPr>
              <a:t>The best Microsoft tool 365 I found that would  help Riverdale care home after my research on information governance management and data storage</a:t>
            </a:r>
            <a:r>
              <a:rPr lang="en-GB" sz="1600">
                <a:solidFill>
                  <a:srgbClr val="7030A0"/>
                </a:solidFill>
                <a:latin typeface="Arial"/>
                <a:cs typeface="Arial"/>
              </a:rPr>
              <a:t>(national</a:t>
            </a:r>
            <a:r>
              <a:rPr lang="en-GB" sz="1600">
                <a:solidFill>
                  <a:schemeClr val="tx1"/>
                </a:solidFill>
                <a:latin typeface="Arial"/>
                <a:cs typeface="Arial"/>
              </a:rPr>
              <a:t> </a:t>
            </a:r>
            <a:r>
              <a:rPr lang="en-GB" sz="1600">
                <a:solidFill>
                  <a:srgbClr val="7030A0"/>
                </a:solidFill>
                <a:latin typeface="Arial"/>
                <a:cs typeface="Arial"/>
              </a:rPr>
              <a:t>health service2026)</a:t>
            </a:r>
            <a:r>
              <a:rPr lang="en-GB" sz="1600">
                <a:solidFill>
                  <a:schemeClr val="tx1"/>
                </a:solidFill>
                <a:latin typeface="Arial"/>
                <a:cs typeface="Arial"/>
              </a:rPr>
              <a:t>.Would be the Microsoft OneDrive.</a:t>
            </a:r>
          </a:p>
        </p:txBody>
      </p:sp>
      <p:sp>
        <p:nvSpPr>
          <p:cNvPr id="4" name="Content Placeholder 3">
            <a:extLst>
              <a:ext uri="{FF2B5EF4-FFF2-40B4-BE49-F238E27FC236}">
                <a16:creationId xmlns:a16="http://schemas.microsoft.com/office/drawing/2014/main" id="{429EED95-8806-0FA4-5B3F-0C790DBEB43B}"/>
              </a:ext>
            </a:extLst>
          </p:cNvPr>
          <p:cNvSpPr>
            <a:spLocks noGrp="1"/>
          </p:cNvSpPr>
          <p:nvPr>
            <p:ph sz="half" idx="2"/>
          </p:nvPr>
        </p:nvSpPr>
        <p:spPr>
          <a:noFill/>
          <a:ln>
            <a:noFill/>
          </a:ln>
        </p:spPr>
        <p:txBody>
          <a:bodyPr vert="horz" lIns="91440" tIns="45720" rIns="91440" bIns="45720" rtlCol="0" anchor="t">
            <a:noAutofit/>
          </a:bodyPr>
          <a:lstStyle/>
          <a:p>
            <a:pPr>
              <a:buFont typeface="Wingdings" charset="2"/>
              <a:buChar char="v"/>
            </a:pPr>
            <a:r>
              <a:rPr lang="en-GB" sz="1400">
                <a:highlight>
                  <a:srgbClr val="FFFFFF"/>
                </a:highlight>
                <a:latin typeface="Arial"/>
                <a:ea typeface="Calibri"/>
                <a:cs typeface="Arial"/>
              </a:rPr>
              <a:t>Micro</a:t>
            </a:r>
            <a:r>
              <a:rPr lang="en-GB" sz="1600">
                <a:highlight>
                  <a:srgbClr val="FFFFFF"/>
                </a:highlight>
                <a:latin typeface="Arial"/>
                <a:ea typeface="Calibri"/>
                <a:cs typeface="Arial"/>
              </a:rPr>
              <a:t>soft one drive wou</a:t>
            </a:r>
            <a:r>
              <a:rPr lang="en-GB" sz="1600">
                <a:solidFill>
                  <a:srgbClr val="404040"/>
                </a:solidFill>
                <a:highlight>
                  <a:srgbClr val="FFFFFF"/>
                </a:highlight>
                <a:latin typeface="Arial"/>
                <a:ea typeface="Calibri"/>
                <a:cs typeface="Arial"/>
              </a:rPr>
              <a:t>ld</a:t>
            </a:r>
            <a:r>
              <a:rPr lang="en-GB" sz="1600">
                <a:highlight>
                  <a:srgbClr val="FFFFFF"/>
                </a:highlight>
                <a:latin typeface="Arial"/>
                <a:ea typeface="Calibri"/>
                <a:cs typeface="Arial"/>
              </a:rPr>
              <a:t> help staff at Riverdale care home manage files sharing and storage safely </a:t>
            </a:r>
            <a:r>
              <a:rPr lang="en-GB" sz="1600">
                <a:solidFill>
                  <a:srgbClr val="7030A0"/>
                </a:solidFill>
                <a:highlight>
                  <a:srgbClr val="FFFFFF"/>
                </a:highlight>
                <a:latin typeface="Arial"/>
                <a:ea typeface="Calibri"/>
                <a:cs typeface="Arial"/>
              </a:rPr>
              <a:t>(national</a:t>
            </a:r>
            <a:r>
              <a:rPr lang="en-GB" sz="1600">
                <a:solidFill>
                  <a:schemeClr val="tx1"/>
                </a:solidFill>
                <a:highlight>
                  <a:srgbClr val="FFFFFF"/>
                </a:highlight>
                <a:latin typeface="Arial"/>
                <a:ea typeface="Calibri"/>
                <a:cs typeface="Arial"/>
              </a:rPr>
              <a:t> </a:t>
            </a:r>
            <a:r>
              <a:rPr lang="en-GB" sz="1600">
                <a:solidFill>
                  <a:srgbClr val="7030A0"/>
                </a:solidFill>
                <a:highlight>
                  <a:srgbClr val="FFFFFF"/>
                </a:highlight>
                <a:latin typeface="Arial"/>
                <a:ea typeface="Calibri"/>
                <a:cs typeface="Arial"/>
              </a:rPr>
              <a:t>health service2026.</a:t>
            </a:r>
            <a:endParaRPr lang="en-US"/>
          </a:p>
          <a:p>
            <a:pPr>
              <a:buFont typeface="Wingdings" charset="2"/>
              <a:buChar char="v"/>
            </a:pPr>
            <a:r>
              <a:rPr lang="en-GB" sz="1600">
                <a:solidFill>
                  <a:schemeClr val="tx1">
                    <a:lumMod val="76000"/>
                    <a:lumOff val="24000"/>
                  </a:schemeClr>
                </a:solidFill>
                <a:highlight>
                  <a:srgbClr val="FFFFFF"/>
                </a:highlight>
                <a:latin typeface="Arial"/>
                <a:ea typeface="Calibri"/>
                <a:cs typeface="Arial"/>
              </a:rPr>
              <a:t>Riverdale would be able to create a share drive for staff to be able update and  mange patient records according to Riverdale policies.</a:t>
            </a:r>
            <a:r>
              <a:rPr lang="en-GB" sz="1600">
                <a:solidFill>
                  <a:srgbClr val="7030A0"/>
                </a:solidFill>
                <a:highlight>
                  <a:srgbClr val="FFFFFF"/>
                </a:highlight>
                <a:latin typeface="Arial"/>
                <a:ea typeface="Calibri"/>
                <a:cs typeface="Arial"/>
              </a:rPr>
              <a:t>(national</a:t>
            </a:r>
            <a:r>
              <a:rPr lang="en-GB" sz="1600">
                <a:solidFill>
                  <a:schemeClr val="tx1"/>
                </a:solidFill>
                <a:highlight>
                  <a:srgbClr val="FFFFFF"/>
                </a:highlight>
                <a:latin typeface="Arial"/>
                <a:ea typeface="Calibri"/>
                <a:cs typeface="Arial"/>
              </a:rPr>
              <a:t> </a:t>
            </a:r>
            <a:r>
              <a:rPr lang="en-GB" sz="1600">
                <a:solidFill>
                  <a:srgbClr val="7030A0"/>
                </a:solidFill>
                <a:highlight>
                  <a:srgbClr val="FFFFFF"/>
                </a:highlight>
                <a:latin typeface="Arial"/>
                <a:ea typeface="Calibri"/>
                <a:cs typeface="Arial"/>
              </a:rPr>
              <a:t>health service2026</a:t>
            </a:r>
          </a:p>
          <a:p>
            <a:pPr>
              <a:buFont typeface="Wingdings" charset="2"/>
              <a:buChar char="v"/>
            </a:pPr>
            <a:r>
              <a:rPr lang="en-GB" sz="1600">
                <a:solidFill>
                  <a:schemeClr val="tx1">
                    <a:lumMod val="76000"/>
                    <a:lumOff val="24000"/>
                  </a:schemeClr>
                </a:solidFill>
                <a:highlight>
                  <a:srgbClr val="FFFFFF"/>
                </a:highlight>
                <a:latin typeface="Arial"/>
                <a:ea typeface="Calibri"/>
                <a:cs typeface="Arial"/>
              </a:rPr>
              <a:t>By using OneDrive, it gives Riverdale staff a better way of, managing access. And keep better records of the who, what ,when and why they access confidential data</a:t>
            </a:r>
            <a:r>
              <a:rPr lang="en-GB" sz="1600">
                <a:solidFill>
                  <a:srgbClr val="7030A0"/>
                </a:solidFill>
                <a:highlight>
                  <a:srgbClr val="FFFFFF"/>
                </a:highlight>
                <a:latin typeface="Arial"/>
                <a:ea typeface="Calibri"/>
                <a:cs typeface="Arial"/>
              </a:rPr>
              <a:t>(national</a:t>
            </a:r>
            <a:r>
              <a:rPr lang="en-GB" sz="1600">
                <a:solidFill>
                  <a:schemeClr val="tx1"/>
                </a:solidFill>
                <a:highlight>
                  <a:srgbClr val="FFFFFF"/>
                </a:highlight>
                <a:latin typeface="Arial"/>
                <a:ea typeface="Calibri"/>
                <a:cs typeface="Arial"/>
              </a:rPr>
              <a:t> </a:t>
            </a:r>
            <a:r>
              <a:rPr lang="en-GB" sz="1600">
                <a:solidFill>
                  <a:srgbClr val="7030A0"/>
                </a:solidFill>
                <a:highlight>
                  <a:srgbClr val="FFFFFF"/>
                </a:highlight>
                <a:latin typeface="Arial"/>
                <a:ea typeface="Calibri"/>
                <a:cs typeface="Arial"/>
              </a:rPr>
              <a:t>health service2026).</a:t>
            </a:r>
            <a:endParaRPr lang="en-GB" sz="1600">
              <a:solidFill>
                <a:schemeClr val="tx1">
                  <a:lumMod val="76000"/>
                  <a:lumOff val="24000"/>
                </a:schemeClr>
              </a:solidFill>
              <a:highlight>
                <a:srgbClr val="FFFFFF"/>
              </a:highlight>
              <a:latin typeface="Arial"/>
              <a:ea typeface="Calibri"/>
              <a:cs typeface="Arial"/>
            </a:endParaRPr>
          </a:p>
          <a:p>
            <a:pPr marL="0" indent="0" algn="ctr">
              <a:lnSpc>
                <a:spcPct val="160000"/>
              </a:lnSpc>
              <a:buNone/>
            </a:pPr>
            <a:endParaRPr lang="en-US" sz="1100">
              <a:solidFill>
                <a:srgbClr val="404040"/>
              </a:solidFill>
              <a:latin typeface="Arial"/>
              <a:cs typeface="Arial"/>
            </a:endParaRPr>
          </a:p>
          <a:p>
            <a:pPr>
              <a:lnSpc>
                <a:spcPct val="160000"/>
              </a:lnSpc>
              <a:buFont typeface="Wingdings" panose="020B0604020202020204" pitchFamily="34" charset="0"/>
              <a:buChar char="v"/>
            </a:pPr>
            <a:endParaRPr lang="en-US" sz="1400">
              <a:solidFill>
                <a:srgbClr val="7030A0"/>
              </a:solidFill>
              <a:latin typeface="Arial"/>
              <a:cs typeface="Arial"/>
            </a:endParaRPr>
          </a:p>
          <a:p>
            <a:pPr>
              <a:buFont typeface="Wingdings" panose="020B0604020202020204" pitchFamily="34" charset="0"/>
              <a:buChar char="v"/>
            </a:pPr>
            <a:endParaRPr lang="en-US" sz="1400">
              <a:solidFill>
                <a:srgbClr val="404040"/>
              </a:solidFill>
              <a:latin typeface="Neue Haas Grotesk Text Pro"/>
              <a:cs typeface="Arial"/>
            </a:endParaRPr>
          </a:p>
        </p:txBody>
      </p:sp>
      <p:sp>
        <p:nvSpPr>
          <p:cNvPr id="5" name="Date Placeholder 4">
            <a:extLst>
              <a:ext uri="{FF2B5EF4-FFF2-40B4-BE49-F238E27FC236}">
                <a16:creationId xmlns:a16="http://schemas.microsoft.com/office/drawing/2014/main" id="{5A189F57-CB29-4EF7-9118-4EF17566A62C}"/>
              </a:ext>
            </a:extLst>
          </p:cNvPr>
          <p:cNvSpPr>
            <a:spLocks noGrp="1"/>
          </p:cNvSpPr>
          <p:nvPr>
            <p:ph type="dt" sz="half" idx="10"/>
          </p:nvPr>
        </p:nvSpPr>
        <p:spPr/>
        <p:txBody>
          <a:bodyPr/>
          <a:lstStyle/>
          <a:p>
            <a:fld id="{3008CADE-89DB-4AEF-9A78-6DD42B9A5353}" type="datetime1">
              <a:t>6/14/2026</a:t>
            </a:fld>
            <a:endParaRPr lang="en-US"/>
          </a:p>
        </p:txBody>
      </p:sp>
      <p:sp>
        <p:nvSpPr>
          <p:cNvPr id="7" name="Slide Number Placeholder 6">
            <a:extLst>
              <a:ext uri="{FF2B5EF4-FFF2-40B4-BE49-F238E27FC236}">
                <a16:creationId xmlns:a16="http://schemas.microsoft.com/office/drawing/2014/main" id="{0CB60542-FD9A-3BDB-9C79-3B55AFBEE403}"/>
              </a:ext>
            </a:extLst>
          </p:cNvPr>
          <p:cNvSpPr>
            <a:spLocks noGrp="1"/>
          </p:cNvSpPr>
          <p:nvPr>
            <p:ph type="sldNum" sz="quarter" idx="12"/>
          </p:nvPr>
        </p:nvSpPr>
        <p:spPr/>
        <p:txBody>
          <a:bodyPr/>
          <a:lstStyle/>
          <a:p>
            <a:fld id="{CC057153-B650-4DEB-B370-79DDCFDCE934}" type="slidenum">
              <a:rPr lang="en-US" dirty="0"/>
              <a:t>7</a:t>
            </a:fld>
            <a:endParaRPr lang="en-US"/>
          </a:p>
        </p:txBody>
      </p:sp>
      <p:sp>
        <p:nvSpPr>
          <p:cNvPr id="8" name="Footer Placeholder 7">
            <a:extLst>
              <a:ext uri="{FF2B5EF4-FFF2-40B4-BE49-F238E27FC236}">
                <a16:creationId xmlns:a16="http://schemas.microsoft.com/office/drawing/2014/main" id="{76221C98-CE84-E94B-840C-4BCAF4825571}"/>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3258984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FD9EF-31C3-FF4E-E9FF-8096FCA4EF22}"/>
              </a:ext>
            </a:extLst>
          </p:cNvPr>
          <p:cNvSpPr>
            <a:spLocks noGrp="1"/>
          </p:cNvSpPr>
          <p:nvPr>
            <p:ph type="title"/>
          </p:nvPr>
        </p:nvSpPr>
        <p:spPr/>
        <p:txBody>
          <a:bodyPr/>
          <a:lstStyle/>
          <a:p>
            <a:r>
              <a:rPr lang="en-GB"/>
              <a:t>Secure File Storage and Sharing</a:t>
            </a:r>
          </a:p>
          <a:p>
            <a:endParaRPr lang="en-GB"/>
          </a:p>
        </p:txBody>
      </p:sp>
      <p:sp>
        <p:nvSpPr>
          <p:cNvPr id="3" name="Content Placeholder 2">
            <a:extLst>
              <a:ext uri="{FF2B5EF4-FFF2-40B4-BE49-F238E27FC236}">
                <a16:creationId xmlns:a16="http://schemas.microsoft.com/office/drawing/2014/main" id="{54E4E7A9-1ED5-B70B-8B19-5264DFD3372A}"/>
              </a:ext>
            </a:extLst>
          </p:cNvPr>
          <p:cNvSpPr>
            <a:spLocks noGrp="1"/>
          </p:cNvSpPr>
          <p:nvPr>
            <p:ph sz="half" idx="1"/>
          </p:nvPr>
        </p:nvSpPr>
        <p:spPr/>
        <p:txBody>
          <a:bodyPr vert="horz" lIns="91440" tIns="45720" rIns="91440" bIns="45720" rtlCol="0" anchor="t">
            <a:normAutofit lnSpcReduction="10000"/>
          </a:bodyPr>
          <a:lstStyle/>
          <a:p>
            <a:pPr>
              <a:buFont typeface="Wingdings" charset="2"/>
              <a:buChar char="v"/>
            </a:pPr>
            <a:r>
              <a:rPr lang="en-GB" sz="1400">
                <a:latin typeface="Arial"/>
                <a:cs typeface="Arial"/>
              </a:rPr>
              <a:t>Riverdale care home  staff must ensure that proper security measures are in place to protect confidential data held by your Riverdale care home or any other third party working on their behalf</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r>
              <a:rPr lang="en-GB" sz="1400">
                <a:latin typeface="Arial"/>
                <a:cs typeface="Arial"/>
              </a:rPr>
              <a:t>.</a:t>
            </a:r>
          </a:p>
          <a:p>
            <a:pPr>
              <a:buFont typeface="Wingdings" charset="2"/>
              <a:buChar char="v"/>
            </a:pPr>
            <a:r>
              <a:rPr lang="en-GB" sz="1400">
                <a:latin typeface="Arial"/>
                <a:cs typeface="Arial"/>
              </a:rPr>
              <a:t> Riverdale policies  on carrying out data protection impact assessments as it may only be certain members of staff who are given responsibility and expected to do this</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r>
              <a:rPr lang="en-GB" sz="1400">
                <a:latin typeface="Arial"/>
                <a:cs typeface="Arial"/>
              </a:rPr>
              <a:t>.</a:t>
            </a:r>
          </a:p>
          <a:p>
            <a:pPr>
              <a:buFont typeface="Wingdings" charset="2"/>
              <a:buChar char="v"/>
            </a:pPr>
            <a:r>
              <a:rPr lang="en-GB" sz="1400">
                <a:solidFill>
                  <a:srgbClr val="333333"/>
                </a:solidFill>
                <a:highlight>
                  <a:srgbClr val="FFFFFF"/>
                </a:highlight>
                <a:latin typeface="Arial"/>
                <a:cs typeface="Arial"/>
              </a:rPr>
              <a:t>Check that the individual understands what information will be shared and has no concerns.</a:t>
            </a:r>
            <a:endParaRPr lang="en-GB" sz="1400">
              <a:latin typeface="Arial"/>
              <a:cs typeface="Arial"/>
            </a:endParaRPr>
          </a:p>
          <a:p>
            <a:pPr>
              <a:buFont typeface="Wingdings" charset="2"/>
              <a:buChar char="v"/>
            </a:pPr>
            <a:r>
              <a:rPr lang="en-GB" sz="1400">
                <a:latin typeface="Arial"/>
                <a:cs typeface="Arial"/>
              </a:rPr>
              <a:t>Riverdale care home to provide staff with advance digital skills training to help keep up to date with any changes in their digital system.</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p>
        </p:txBody>
      </p:sp>
      <p:sp>
        <p:nvSpPr>
          <p:cNvPr id="4" name="Content Placeholder 3">
            <a:extLst>
              <a:ext uri="{FF2B5EF4-FFF2-40B4-BE49-F238E27FC236}">
                <a16:creationId xmlns:a16="http://schemas.microsoft.com/office/drawing/2014/main" id="{AFCA4BE0-1B9F-A9E5-3512-BEFA6683C8E7}"/>
              </a:ext>
            </a:extLst>
          </p:cNvPr>
          <p:cNvSpPr>
            <a:spLocks noGrp="1"/>
          </p:cNvSpPr>
          <p:nvPr>
            <p:ph sz="half" idx="2"/>
          </p:nvPr>
        </p:nvSpPr>
        <p:spPr/>
        <p:txBody>
          <a:bodyPr vert="horz" lIns="91440" tIns="45720" rIns="91440" bIns="45720" rtlCol="0" anchor="t">
            <a:normAutofit lnSpcReduction="10000"/>
          </a:bodyPr>
          <a:lstStyle/>
          <a:p>
            <a:pPr>
              <a:buFont typeface="Wingdings" charset="2"/>
              <a:buChar char="v"/>
            </a:pPr>
            <a:r>
              <a:rPr lang="en-GB" sz="1400">
                <a:latin typeface="Arial"/>
                <a:cs typeface="Arial"/>
              </a:rPr>
              <a:t>Riverdale staff will be able to process and support digital information in the correct way by using the Microsoft OneDrive.</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endParaRPr lang="en-GB" sz="1400">
              <a:latin typeface="Arial"/>
              <a:cs typeface="Arial"/>
            </a:endParaRPr>
          </a:p>
          <a:p>
            <a:pPr>
              <a:buFont typeface="Wingdings" charset="2"/>
              <a:buChar char="v"/>
            </a:pPr>
            <a:r>
              <a:rPr lang="en-GB" sz="1400">
                <a:latin typeface="Arial"/>
                <a:cs typeface="Arial"/>
              </a:rPr>
              <a:t>Microsoft OneDrive will help Riverdale to ensure the information they provide can remain available ,reliable has digital technology advance</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r>
              <a:rPr lang="en-GB" sz="1400">
                <a:latin typeface="Arial"/>
                <a:cs typeface="Arial"/>
              </a:rPr>
              <a:t>.</a:t>
            </a:r>
            <a:endParaRPr lang="en-GB" sz="1400">
              <a:solidFill>
                <a:srgbClr val="404040"/>
              </a:solidFill>
              <a:latin typeface="Arial"/>
              <a:cs typeface="Arial"/>
            </a:endParaRPr>
          </a:p>
          <a:p>
            <a:pPr marL="0" indent="0">
              <a:buNone/>
            </a:pPr>
            <a:endParaRPr lang="en-GB" sz="1200">
              <a:solidFill>
                <a:srgbClr val="7030A0"/>
              </a:solidFill>
              <a:highlight>
                <a:srgbClr val="FFFFFF"/>
              </a:highlight>
              <a:latin typeface="Arial"/>
              <a:cs typeface="Arial"/>
            </a:endParaRPr>
          </a:p>
          <a:p>
            <a:pPr>
              <a:buFont typeface="Wingdings" charset="2"/>
              <a:buChar char="v"/>
            </a:pPr>
            <a:endParaRPr lang="en-GB" sz="1400">
              <a:latin typeface="Arial"/>
              <a:cs typeface="Arial"/>
            </a:endParaRPr>
          </a:p>
          <a:p>
            <a:pPr marL="0" indent="0">
              <a:buNone/>
            </a:pPr>
            <a:endParaRPr lang="en-GB" sz="1400">
              <a:latin typeface="Arial"/>
              <a:cs typeface="Arial"/>
            </a:endParaRPr>
          </a:p>
        </p:txBody>
      </p:sp>
      <p:pic>
        <p:nvPicPr>
          <p:cNvPr id="9" name="Picture 8">
            <a:extLst>
              <a:ext uri="{FF2B5EF4-FFF2-40B4-BE49-F238E27FC236}">
                <a16:creationId xmlns:a16="http://schemas.microsoft.com/office/drawing/2014/main" id="{2904FE6F-3C37-37F6-6127-FA676513D6A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40481" y="3929795"/>
            <a:ext cx="3853962" cy="2935410"/>
          </a:xfrm>
          <a:prstGeom prst="rect">
            <a:avLst/>
          </a:prstGeom>
        </p:spPr>
      </p:pic>
      <p:sp>
        <p:nvSpPr>
          <p:cNvPr id="10" name="TextBox 9">
            <a:extLst>
              <a:ext uri="{FF2B5EF4-FFF2-40B4-BE49-F238E27FC236}">
                <a16:creationId xmlns:a16="http://schemas.microsoft.com/office/drawing/2014/main" id="{F68BC6EE-341B-1359-7F63-E308607D4790}"/>
              </a:ext>
            </a:extLst>
          </p:cNvPr>
          <p:cNvSpPr txBox="1"/>
          <p:nvPr/>
        </p:nvSpPr>
        <p:spPr>
          <a:xfrm rot="10800000" flipV="1">
            <a:off x="7998557" y="6450013"/>
            <a:ext cx="4195885" cy="317500"/>
          </a:xfrm>
          <a:prstGeom prst="rect">
            <a:avLst/>
          </a:prstGeom>
        </p:spPr>
        <p:txBody>
          <a:bodyPr>
            <a:normAutofit fontScale="62500" lnSpcReduction="20000"/>
          </a:bodyPr>
          <a:lstStyle/>
          <a:p>
            <a:r>
              <a:rPr lang="en-US"/>
              <a:t>ThePhoto by PhotoAuthor is licensed under CCYYSA.</a:t>
            </a:r>
          </a:p>
        </p:txBody>
      </p:sp>
      <p:sp>
        <p:nvSpPr>
          <p:cNvPr id="5" name="Slide Number Placeholder 4">
            <a:extLst>
              <a:ext uri="{FF2B5EF4-FFF2-40B4-BE49-F238E27FC236}">
                <a16:creationId xmlns:a16="http://schemas.microsoft.com/office/drawing/2014/main" id="{7A4053D9-D697-56C0-5E2D-A8506C30C365}"/>
              </a:ext>
            </a:extLst>
          </p:cNvPr>
          <p:cNvSpPr>
            <a:spLocks noGrp="1"/>
          </p:cNvSpPr>
          <p:nvPr>
            <p:ph type="sldNum" sz="quarter" idx="12"/>
          </p:nvPr>
        </p:nvSpPr>
        <p:spPr/>
        <p:txBody>
          <a:bodyPr/>
          <a:lstStyle/>
          <a:p>
            <a:fld id="{D57F1E4F-1CFF-5643-939E-217C01CDF565}" type="slidenum">
              <a:rPr lang="en-US" dirty="0"/>
              <a:pPr/>
              <a:t>8</a:t>
            </a:fld>
            <a:endParaRPr lang="en-GB"/>
          </a:p>
        </p:txBody>
      </p:sp>
      <p:sp>
        <p:nvSpPr>
          <p:cNvPr id="6" name="Footer Placeholder 5">
            <a:extLst>
              <a:ext uri="{FF2B5EF4-FFF2-40B4-BE49-F238E27FC236}">
                <a16:creationId xmlns:a16="http://schemas.microsoft.com/office/drawing/2014/main" id="{25D6DC22-4221-545B-69E3-7BAA31A75CC1}"/>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2562348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F934E-40DA-1202-7029-563C1914A0C9}"/>
              </a:ext>
            </a:extLst>
          </p:cNvPr>
          <p:cNvSpPr>
            <a:spLocks noGrp="1"/>
          </p:cNvSpPr>
          <p:nvPr>
            <p:ph type="title"/>
          </p:nvPr>
        </p:nvSpPr>
        <p:spPr/>
        <p:txBody>
          <a:bodyPr/>
          <a:lstStyle/>
          <a:p>
            <a:r>
              <a:rPr lang="en-GB"/>
              <a:t>Secure files storage and Sharing</a:t>
            </a:r>
          </a:p>
        </p:txBody>
      </p:sp>
      <p:sp>
        <p:nvSpPr>
          <p:cNvPr id="3" name="Content Placeholder 2">
            <a:extLst>
              <a:ext uri="{FF2B5EF4-FFF2-40B4-BE49-F238E27FC236}">
                <a16:creationId xmlns:a16="http://schemas.microsoft.com/office/drawing/2014/main" id="{C32EC40B-B850-AFE3-34FC-DAF386609753}"/>
              </a:ext>
            </a:extLst>
          </p:cNvPr>
          <p:cNvSpPr>
            <a:spLocks noGrp="1"/>
          </p:cNvSpPr>
          <p:nvPr>
            <p:ph type="body" idx="1"/>
          </p:nvPr>
        </p:nvSpPr>
        <p:spPr/>
        <p:txBody>
          <a:bodyPr vert="horz" lIns="91440" tIns="45720" rIns="91440" bIns="45720" rtlCol="0" anchor="t">
            <a:normAutofit/>
          </a:bodyPr>
          <a:lstStyle/>
          <a:p>
            <a:pPr marL="0" indent="0" algn="ctr">
              <a:buNone/>
            </a:pPr>
            <a:r>
              <a:rPr lang="en-US" sz="1600">
                <a:solidFill>
                  <a:schemeClr val="accent6">
                    <a:lumMod val="49000"/>
                  </a:schemeClr>
                </a:solidFill>
                <a:latin typeface="Arial"/>
                <a:cs typeface="Arial"/>
              </a:rPr>
              <a:t>Communication</a:t>
            </a:r>
          </a:p>
          <a:p>
            <a:pPr marL="0" indent="0" algn="ctr">
              <a:buNone/>
            </a:pPr>
            <a:endParaRPr lang="en-US" sz="1600">
              <a:solidFill>
                <a:schemeClr val="accent6">
                  <a:lumMod val="49000"/>
                </a:schemeClr>
              </a:solidFill>
              <a:latin typeface="Arial"/>
              <a:cs typeface="Arial"/>
            </a:endParaRPr>
          </a:p>
          <a:p>
            <a:pPr marL="285750" indent="-285750">
              <a:buFont typeface="Wingdings" charset="2"/>
              <a:buChar char="v"/>
            </a:pPr>
            <a:endParaRPr lang="en-US" sz="1600">
              <a:solidFill>
                <a:srgbClr val="3D3D3D"/>
              </a:solidFill>
              <a:latin typeface="Arial"/>
              <a:cs typeface="Arial"/>
            </a:endParaRPr>
          </a:p>
        </p:txBody>
      </p:sp>
      <p:sp>
        <p:nvSpPr>
          <p:cNvPr id="9" name="Text Placeholder 8">
            <a:extLst>
              <a:ext uri="{FF2B5EF4-FFF2-40B4-BE49-F238E27FC236}">
                <a16:creationId xmlns:a16="http://schemas.microsoft.com/office/drawing/2014/main" id="{FBEED06B-E0D7-A9E3-57F7-41F90CC81760}"/>
              </a:ext>
            </a:extLst>
          </p:cNvPr>
          <p:cNvSpPr>
            <a:spLocks noGrp="1"/>
          </p:cNvSpPr>
          <p:nvPr>
            <p:ph type="body" sz="half" idx="15"/>
          </p:nvPr>
        </p:nvSpPr>
        <p:spPr/>
        <p:txBody>
          <a:bodyPr>
            <a:normAutofit/>
          </a:bodyPr>
          <a:lstStyle/>
          <a:p>
            <a:pPr marL="285750" indent="-285750">
              <a:buFont typeface="Wingdings" charset="2"/>
              <a:buChar char="v"/>
            </a:pPr>
            <a:r>
              <a:rPr lang="en-GB" sz="1200">
                <a:latin typeface="Arial"/>
                <a:cs typeface="Arial"/>
              </a:rPr>
              <a:t>Improves communication with having the share OneDrive each member of staff would be given the same information updates</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r>
              <a:rPr lang="en-GB" sz="1200">
                <a:latin typeface="Arial"/>
                <a:cs typeface="Arial"/>
              </a:rPr>
              <a:t>.</a:t>
            </a:r>
          </a:p>
          <a:p>
            <a:pPr marL="285750" indent="-285750">
              <a:buFont typeface="Wingdings" charset="2"/>
              <a:buChar char="v"/>
            </a:pPr>
            <a:r>
              <a:rPr lang="en-GB" sz="1200">
                <a:latin typeface="Arial"/>
                <a:cs typeface="Arial"/>
              </a:rPr>
              <a:t>Weekly meeting ,sign posting, monthly staff reflections on digital skills and a staff teams' group to share any new digital updates</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r>
              <a:rPr lang="en-GB" sz="1200">
                <a:latin typeface="Arial"/>
                <a:cs typeface="Arial"/>
              </a:rPr>
              <a:t>.</a:t>
            </a:r>
          </a:p>
          <a:p>
            <a:pPr marL="285750" indent="-285750">
              <a:buFont typeface="Wingdings" charset="2"/>
              <a:buChar char="v"/>
            </a:pPr>
            <a:r>
              <a:rPr lang="en-GB" sz="1200">
                <a:latin typeface="Arial"/>
                <a:cs typeface="Arial"/>
              </a:rPr>
              <a:t> Staff training to keep up to date with digital skills and with the changes in compliance. </a:t>
            </a:r>
          </a:p>
          <a:p>
            <a:pPr marL="285750" indent="-285750">
              <a:buFont typeface="Wingdings" charset="2"/>
              <a:buChar char="v"/>
            </a:pPr>
            <a:endParaRPr lang="en-GB"/>
          </a:p>
        </p:txBody>
      </p:sp>
      <p:sp>
        <p:nvSpPr>
          <p:cNvPr id="4" name="Content Placeholder 3">
            <a:extLst>
              <a:ext uri="{FF2B5EF4-FFF2-40B4-BE49-F238E27FC236}">
                <a16:creationId xmlns:a16="http://schemas.microsoft.com/office/drawing/2014/main" id="{42565006-E745-C3DE-9BB6-07A1E342D37F}"/>
              </a:ext>
            </a:extLst>
          </p:cNvPr>
          <p:cNvSpPr>
            <a:spLocks noGrp="1"/>
          </p:cNvSpPr>
          <p:nvPr>
            <p:ph type="body" sz="quarter" idx="3"/>
          </p:nvPr>
        </p:nvSpPr>
        <p:spPr/>
        <p:txBody>
          <a:bodyPr vert="horz" lIns="91440" tIns="45720" rIns="91440" bIns="45720" rtlCol="0" anchor="t">
            <a:normAutofit/>
          </a:bodyPr>
          <a:lstStyle/>
          <a:p>
            <a:pPr marL="0" indent="0">
              <a:buNone/>
            </a:pPr>
            <a:r>
              <a:rPr lang="en-US" sz="1600">
                <a:solidFill>
                  <a:schemeClr val="accent6">
                    <a:lumMod val="49000"/>
                  </a:schemeClr>
                </a:solidFill>
                <a:latin typeface="Arial"/>
                <a:cs typeface="Arial"/>
              </a:rPr>
              <a:t>Advantages</a:t>
            </a:r>
            <a:endParaRPr lang="en-US"/>
          </a:p>
          <a:p>
            <a:pPr>
              <a:lnSpc>
                <a:spcPct val="150000"/>
              </a:lnSpc>
              <a:buFont typeface="Wingdings" charset="2"/>
              <a:buChar char="v"/>
            </a:pPr>
            <a:endParaRPr lang="en-US" sz="1100">
              <a:solidFill>
                <a:srgbClr val="7030A0"/>
              </a:solidFill>
              <a:latin typeface="Arial"/>
              <a:cs typeface="Arial"/>
            </a:endParaRPr>
          </a:p>
          <a:p>
            <a:pPr>
              <a:buFont typeface="Wingdings" charset="2"/>
              <a:buChar char="v"/>
            </a:pPr>
            <a:endParaRPr lang="en-GB" sz="1100">
              <a:solidFill>
                <a:schemeClr val="accent6">
                  <a:lumMod val="76000"/>
                </a:schemeClr>
              </a:solidFill>
              <a:latin typeface="Arial"/>
              <a:cs typeface="Arial"/>
            </a:endParaRPr>
          </a:p>
        </p:txBody>
      </p:sp>
      <p:sp>
        <p:nvSpPr>
          <p:cNvPr id="10" name="Text Placeholder 9">
            <a:extLst>
              <a:ext uri="{FF2B5EF4-FFF2-40B4-BE49-F238E27FC236}">
                <a16:creationId xmlns:a16="http://schemas.microsoft.com/office/drawing/2014/main" id="{65A2178D-ABF2-418C-78DE-A4539098B421}"/>
              </a:ext>
            </a:extLst>
          </p:cNvPr>
          <p:cNvSpPr>
            <a:spLocks noGrp="1"/>
          </p:cNvSpPr>
          <p:nvPr>
            <p:ph type="body" sz="half" idx="16"/>
          </p:nvPr>
        </p:nvSpPr>
        <p:spPr>
          <a:xfrm>
            <a:off x="4512721" y="3169994"/>
            <a:ext cx="3147009" cy="2935215"/>
          </a:xfrm>
        </p:spPr>
        <p:txBody>
          <a:bodyPr vert="horz" lIns="91440" tIns="45720" rIns="91440" bIns="45720" rtlCol="0" anchor="t">
            <a:noAutofit/>
          </a:bodyPr>
          <a:lstStyle/>
          <a:p>
            <a:pPr marL="285750" indent="-285750">
              <a:buFont typeface="Wingdings" charset="2"/>
              <a:buChar char="v"/>
            </a:pPr>
            <a:r>
              <a:rPr lang="en-GB" sz="1200">
                <a:latin typeface="Arial"/>
                <a:cs typeface="Arial"/>
              </a:rPr>
              <a:t>Easier method to keep Riverdale files up to date. </a:t>
            </a:r>
          </a:p>
          <a:p>
            <a:pPr marL="285750" indent="-285750">
              <a:buFont typeface="Wingdings" charset="2"/>
              <a:buChar char="v"/>
            </a:pPr>
            <a:r>
              <a:rPr lang="en-GB" sz="1200">
                <a:latin typeface="Arial"/>
                <a:cs typeface="Arial"/>
              </a:rPr>
              <a:t>Keep Riverdale files more secure.</a:t>
            </a:r>
          </a:p>
          <a:p>
            <a:pPr marL="285750" indent="-285750">
              <a:buFont typeface="Wingdings" charset="2"/>
              <a:buChar char="v"/>
            </a:pPr>
            <a:r>
              <a:rPr lang="en-GB" sz="1200">
                <a:latin typeface="Arial"/>
                <a:cs typeface="Arial"/>
              </a:rPr>
              <a:t>Helps Riverdale care home to Comply  with the law.</a:t>
            </a:r>
          </a:p>
          <a:p>
            <a:pPr marL="285750" indent="-285750">
              <a:buFont typeface="Wingdings" charset="2"/>
              <a:buChar char="v"/>
            </a:pPr>
            <a:r>
              <a:rPr lang="en-GB" sz="1200">
                <a:latin typeface="Arial"/>
                <a:cs typeface="Arial"/>
              </a:rPr>
              <a:t>It helps to Justify the purpose for staff using confidential information.</a:t>
            </a:r>
          </a:p>
          <a:p>
            <a:pPr marL="285750" indent="-285750">
              <a:buFont typeface="Wingdings" charset="2"/>
              <a:buChar char="v"/>
            </a:pPr>
            <a:r>
              <a:rPr lang="en-GB" sz="1200">
                <a:latin typeface="Arial"/>
                <a:cs typeface="Arial"/>
              </a:rPr>
              <a:t>Access to confidential information  should be on a needs met basis</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p>
          <a:p>
            <a:pPr marL="285750" indent="-285750">
              <a:buFont typeface="Wingdings" charset="2"/>
              <a:buChar char="v"/>
            </a:pPr>
            <a:r>
              <a:rPr lang="en-GB" sz="1200">
                <a:solidFill>
                  <a:schemeClr val="tx1">
                    <a:lumMod val="76000"/>
                    <a:lumOff val="24000"/>
                  </a:schemeClr>
                </a:solidFill>
                <a:highlight>
                  <a:srgbClr val="FFFFFF"/>
                </a:highlight>
                <a:latin typeface="Arial"/>
                <a:cs typeface="Arial"/>
              </a:rPr>
              <a:t>Keeps files better organised and better to manage.</a:t>
            </a:r>
          </a:p>
        </p:txBody>
      </p:sp>
      <p:sp>
        <p:nvSpPr>
          <p:cNvPr id="8" name="Text Placeholder 7">
            <a:extLst>
              <a:ext uri="{FF2B5EF4-FFF2-40B4-BE49-F238E27FC236}">
                <a16:creationId xmlns:a16="http://schemas.microsoft.com/office/drawing/2014/main" id="{AB42DD8F-C153-E45D-CB94-7236DE790861}"/>
              </a:ext>
            </a:extLst>
          </p:cNvPr>
          <p:cNvSpPr>
            <a:spLocks noGrp="1"/>
          </p:cNvSpPr>
          <p:nvPr>
            <p:ph type="body" sz="quarter" idx="13"/>
          </p:nvPr>
        </p:nvSpPr>
        <p:spPr/>
        <p:txBody>
          <a:bodyPr/>
          <a:lstStyle/>
          <a:p>
            <a:r>
              <a:rPr lang="en-GB">
                <a:solidFill>
                  <a:schemeClr val="accent6">
                    <a:lumMod val="49000"/>
                  </a:schemeClr>
                </a:solidFill>
              </a:rPr>
              <a:t>limitation</a:t>
            </a:r>
          </a:p>
        </p:txBody>
      </p:sp>
      <p:sp>
        <p:nvSpPr>
          <p:cNvPr id="11" name="Text Placeholder 10">
            <a:extLst>
              <a:ext uri="{FF2B5EF4-FFF2-40B4-BE49-F238E27FC236}">
                <a16:creationId xmlns:a16="http://schemas.microsoft.com/office/drawing/2014/main" id="{7B17BF43-EA1D-275B-C73A-332A90BD1809}"/>
              </a:ext>
            </a:extLst>
          </p:cNvPr>
          <p:cNvSpPr>
            <a:spLocks noGrp="1"/>
          </p:cNvSpPr>
          <p:nvPr>
            <p:ph type="body" sz="half" idx="17"/>
          </p:nvPr>
        </p:nvSpPr>
        <p:spPr/>
        <p:txBody>
          <a:bodyPr vert="horz" lIns="91440" tIns="45720" rIns="91440" bIns="45720" rtlCol="0" anchor="t">
            <a:noAutofit/>
          </a:bodyPr>
          <a:lstStyle/>
          <a:p>
            <a:pPr marL="285750" indent="-285750">
              <a:buFont typeface="Wingdings" charset="2"/>
              <a:buChar char="v"/>
            </a:pPr>
            <a:r>
              <a:rPr lang="en-GB" sz="1200">
                <a:latin typeface="Arial"/>
                <a:cs typeface="Arial"/>
              </a:rPr>
              <a:t>Riverdale care home must not to keep care files for no longer than necessary.</a:t>
            </a:r>
          </a:p>
          <a:p>
            <a:pPr marL="285750" indent="-285750">
              <a:buFont typeface="Wingdings" charset="2"/>
              <a:buChar char="v"/>
            </a:pPr>
            <a:r>
              <a:rPr lang="en-GB" sz="1200">
                <a:latin typeface="Arial"/>
                <a:cs typeface="Arial"/>
              </a:rPr>
              <a:t>Staff using patient data inappropriately. Example sharing confidential files with a friend who does not work at Riverdale care home</a:t>
            </a:r>
            <a:r>
              <a:rPr lang="en-GB" sz="1200">
                <a:solidFill>
                  <a:schemeClr val="accent6">
                    <a:lumMod val="49000"/>
                  </a:schemeClr>
                </a:solidFill>
                <a:latin typeface="Arial"/>
                <a:cs typeface="Arial"/>
              </a:rPr>
              <a:t>(national health service2026)</a:t>
            </a:r>
            <a:r>
              <a:rPr lang="en-GB" sz="1200">
                <a:latin typeface="Arial"/>
                <a:cs typeface="Arial"/>
              </a:rPr>
              <a:t>.</a:t>
            </a:r>
          </a:p>
          <a:p>
            <a:pPr marL="285750" indent="-285750">
              <a:buFont typeface="Wingdings" charset="2"/>
              <a:buChar char="v"/>
            </a:pPr>
            <a:r>
              <a:rPr lang="en-GB" sz="1200">
                <a:latin typeface="Arial"/>
                <a:cs typeface="Arial"/>
              </a:rPr>
              <a:t> </a:t>
            </a:r>
            <a:r>
              <a:rPr lang="en-GB" sz="1200">
                <a:solidFill>
                  <a:srgbClr val="404040"/>
                </a:solidFill>
                <a:latin typeface="Arial"/>
                <a:cs typeface="Arial"/>
              </a:rPr>
              <a:t>Riverdale staff </a:t>
            </a:r>
            <a:r>
              <a:rPr lang="en-GB" sz="1200">
                <a:solidFill>
                  <a:srgbClr val="333333"/>
                </a:solidFill>
                <a:highlight>
                  <a:srgbClr val="FFFFFF"/>
                </a:highlight>
                <a:latin typeface="Arial"/>
                <a:cs typeface="Arial"/>
              </a:rPr>
              <a:t>must carefully consider any challenges to retention of confidential data.</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p>
          <a:p>
            <a:pPr marL="285750" indent="-285750">
              <a:buFont typeface="Wingdings" charset="2"/>
              <a:buChar char="v"/>
            </a:pPr>
            <a:r>
              <a:rPr lang="en-GB" sz="1200">
                <a:solidFill>
                  <a:srgbClr val="333333"/>
                </a:solidFill>
                <a:highlight>
                  <a:srgbClr val="FFFFFF"/>
                </a:highlight>
                <a:latin typeface="Arial"/>
                <a:cs typeface="Arial"/>
              </a:rPr>
              <a:t>Riverdale not  having internet access would cause dela in accessing flies. </a:t>
            </a:r>
          </a:p>
          <a:p>
            <a:endParaRPr lang="en-GB"/>
          </a:p>
        </p:txBody>
      </p:sp>
      <p:sp>
        <p:nvSpPr>
          <p:cNvPr id="5" name="Date Placeholder 4">
            <a:extLst>
              <a:ext uri="{FF2B5EF4-FFF2-40B4-BE49-F238E27FC236}">
                <a16:creationId xmlns:a16="http://schemas.microsoft.com/office/drawing/2014/main" id="{F7D04738-BCEF-BEDF-BB09-26BE16ABF97A}"/>
              </a:ext>
            </a:extLst>
          </p:cNvPr>
          <p:cNvSpPr>
            <a:spLocks noGrp="1"/>
          </p:cNvSpPr>
          <p:nvPr>
            <p:ph type="dt" sz="half" idx="10"/>
          </p:nvPr>
        </p:nvSpPr>
        <p:spPr/>
        <p:txBody>
          <a:bodyPr/>
          <a:lstStyle/>
          <a:p>
            <a:fld id="{7D3B19CA-4076-4738-8D15-438634964337}" type="datetime1">
              <a:t>6/14/2026</a:t>
            </a:fld>
            <a:endParaRPr lang="en-US"/>
          </a:p>
        </p:txBody>
      </p:sp>
      <p:sp>
        <p:nvSpPr>
          <p:cNvPr id="7" name="Slide Number Placeholder 6">
            <a:extLst>
              <a:ext uri="{FF2B5EF4-FFF2-40B4-BE49-F238E27FC236}">
                <a16:creationId xmlns:a16="http://schemas.microsoft.com/office/drawing/2014/main" id="{7EF73FAD-D39E-C6E1-82A1-0B7CADC5C904}"/>
              </a:ext>
            </a:extLst>
          </p:cNvPr>
          <p:cNvSpPr>
            <a:spLocks noGrp="1"/>
          </p:cNvSpPr>
          <p:nvPr>
            <p:ph type="sldNum" sz="quarter" idx="12"/>
          </p:nvPr>
        </p:nvSpPr>
        <p:spPr/>
        <p:txBody>
          <a:bodyPr/>
          <a:lstStyle/>
          <a:p>
            <a:fld id="{CC057153-B650-4DEB-B370-79DDCFDCE934}" type="slidenum">
              <a:rPr lang="en-US" dirty="0"/>
              <a:t>9</a:t>
            </a:fld>
            <a:endParaRPr lang="en-US"/>
          </a:p>
        </p:txBody>
      </p:sp>
      <p:sp>
        <p:nvSpPr>
          <p:cNvPr id="12" name="Footer Placeholder 11">
            <a:extLst>
              <a:ext uri="{FF2B5EF4-FFF2-40B4-BE49-F238E27FC236}">
                <a16:creationId xmlns:a16="http://schemas.microsoft.com/office/drawing/2014/main" id="{5108CEEA-70D3-3E4A-32B1-393808B2B001}"/>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2021687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DEC3-4963-9253-F02A-A859C2F312EB}"/>
              </a:ext>
            </a:extLst>
          </p:cNvPr>
          <p:cNvSpPr>
            <a:spLocks noGrp="1"/>
          </p:cNvSpPr>
          <p:nvPr>
            <p:ph type="title"/>
          </p:nvPr>
        </p:nvSpPr>
        <p:spPr/>
        <p:txBody>
          <a:bodyPr/>
          <a:lstStyle/>
          <a:p>
            <a:r>
              <a:rPr lang="en-GB"/>
              <a:t>Secure File Storage and Sharing</a:t>
            </a:r>
            <a:endParaRPr lang="en-GB">
              <a:solidFill>
                <a:srgbClr val="000000"/>
              </a:solidFill>
            </a:endParaRPr>
          </a:p>
          <a:p>
            <a:endParaRPr lang="en-GB"/>
          </a:p>
        </p:txBody>
      </p:sp>
      <p:sp>
        <p:nvSpPr>
          <p:cNvPr id="3" name="Text Placeholder 2">
            <a:extLst>
              <a:ext uri="{FF2B5EF4-FFF2-40B4-BE49-F238E27FC236}">
                <a16:creationId xmlns:a16="http://schemas.microsoft.com/office/drawing/2014/main" id="{C02FC409-46EC-86A9-42AA-AAF590CD3D54}"/>
              </a:ext>
            </a:extLst>
          </p:cNvPr>
          <p:cNvSpPr>
            <a:spLocks noGrp="1"/>
          </p:cNvSpPr>
          <p:nvPr>
            <p:ph idx="1"/>
          </p:nvPr>
        </p:nvSpPr>
        <p:spPr/>
        <p:txBody>
          <a:bodyPr vert="horz" lIns="91440" tIns="45720" rIns="91440" bIns="45720" rtlCol="0" anchor="t">
            <a:normAutofit/>
          </a:bodyPr>
          <a:lstStyle/>
          <a:p>
            <a:pPr marL="0" indent="0" algn="ctr">
              <a:buNone/>
            </a:pPr>
            <a:r>
              <a:rPr lang="en-GB">
                <a:solidFill>
                  <a:schemeClr val="accent6">
                    <a:lumMod val="49000"/>
                  </a:schemeClr>
                </a:solidFill>
              </a:rPr>
              <a:t>CONCLUSION</a:t>
            </a:r>
          </a:p>
          <a:p>
            <a:pPr>
              <a:buFont typeface="Wingdings" charset="2"/>
              <a:buChar char="v"/>
            </a:pPr>
            <a:r>
              <a:rPr lang="en-GB" sz="1200">
                <a:solidFill>
                  <a:schemeClr val="tx1">
                    <a:lumMod val="76000"/>
                    <a:lumOff val="24000"/>
                  </a:schemeClr>
                </a:solidFill>
                <a:latin typeface="Arial"/>
                <a:cs typeface="Arial"/>
              </a:rPr>
              <a:t>In conclusion-Riverdale care home using Microsoft OneDrive is the best Microsoft 365 tool to solve the current data crisis  they have been having</a:t>
            </a:r>
            <a:r>
              <a:rPr lang="en-GB" sz="1200">
                <a:solidFill>
                  <a:srgbClr val="7030A0"/>
                </a:solidFill>
                <a:latin typeface="Arial"/>
                <a:cs typeface="Arial"/>
              </a:rPr>
              <a:t>(Microsoft 2025).</a:t>
            </a:r>
            <a:r>
              <a:rPr lang="en-GB" sz="1200">
                <a:solidFill>
                  <a:schemeClr val="tx1">
                    <a:lumMod val="76000"/>
                    <a:lumOff val="24000"/>
                  </a:schemeClr>
                </a:solidFill>
                <a:latin typeface="Arial"/>
                <a:cs typeface="Arial"/>
              </a:rPr>
              <a:t>Microsoft OneDrive is not just a cloud it is a productivity powerhouse for files ,securing  document ,keeping files organised and better access point  .</a:t>
            </a:r>
          </a:p>
          <a:p>
            <a:pPr>
              <a:buFont typeface="Wingdings" charset="2"/>
              <a:buChar char="v"/>
            </a:pPr>
            <a:r>
              <a:rPr lang="en-GB" sz="1200">
                <a:solidFill>
                  <a:schemeClr val="tx1">
                    <a:lumMod val="76000"/>
                    <a:lumOff val="24000"/>
                  </a:schemeClr>
                </a:solidFill>
                <a:latin typeface="Arial"/>
                <a:cs typeface="Arial"/>
              </a:rPr>
              <a:t> With Riverdale using the Microsoft OneDrive they would be able to meet the means to secure their files correctly and have secure backups .OneDrive helps Riverdale with an easier and  a better way to access and share documents in a safer way. </a:t>
            </a:r>
            <a:r>
              <a:rPr lang="en-GB" sz="1200">
                <a:solidFill>
                  <a:srgbClr val="7030A0"/>
                </a:solidFill>
                <a:latin typeface="Arial"/>
                <a:cs typeface="Arial"/>
              </a:rPr>
              <a:t>(Microsoft 2025).</a:t>
            </a:r>
            <a:endParaRPr lang="en-GB">
              <a:solidFill>
                <a:schemeClr val="tx1">
                  <a:lumMod val="76000"/>
                  <a:lumOff val="24000"/>
                </a:schemeClr>
              </a:solidFill>
              <a:latin typeface="Century Gothic" panose="020B0502020202020204"/>
              <a:cs typeface="Arial"/>
            </a:endParaRPr>
          </a:p>
          <a:p>
            <a:pPr>
              <a:buFont typeface="Wingdings" charset="2"/>
              <a:buChar char="v"/>
            </a:pPr>
            <a:r>
              <a:rPr lang="en-GB" sz="1200">
                <a:solidFill>
                  <a:schemeClr val="tx1">
                    <a:lumMod val="76000"/>
                    <a:lumOff val="24000"/>
                  </a:schemeClr>
                </a:solidFill>
                <a:latin typeface="Arial"/>
                <a:cs typeface="Arial"/>
              </a:rPr>
              <a:t>Microsoft one drive will help the Riverdale care home staff to work smarter has professionals or has part of multiply agencies. Microsoft OneDrive adapts to your workflow keeping your files safe and secure and at your fingertips .Riverdale staff will be able to work and manage caseload better working</a:t>
            </a:r>
            <a:r>
              <a:rPr lang="en-GB" sz="1200">
                <a:solidFill>
                  <a:srgbClr val="7030A0"/>
                </a:solidFill>
                <a:latin typeface="Arial"/>
                <a:cs typeface="Arial"/>
              </a:rPr>
              <a:t>(Microsoft 2025).</a:t>
            </a:r>
            <a:r>
              <a:rPr lang="en-GB" sz="1200">
                <a:solidFill>
                  <a:schemeClr val="tx1">
                    <a:lumMod val="76000"/>
                    <a:lumOff val="24000"/>
                  </a:schemeClr>
                </a:solidFill>
                <a:latin typeface="Arial"/>
                <a:cs typeface="Arial"/>
              </a:rPr>
              <a:t> </a:t>
            </a:r>
            <a:endParaRPr lang="en-GB">
              <a:solidFill>
                <a:schemeClr val="tx1">
                  <a:lumMod val="76000"/>
                  <a:lumOff val="24000"/>
                </a:schemeClr>
              </a:solidFill>
            </a:endParaRPr>
          </a:p>
          <a:p>
            <a:pPr>
              <a:buFont typeface="Wingdings" charset="2"/>
              <a:buChar char="v"/>
            </a:pPr>
            <a:endParaRPr lang="en-GB">
              <a:solidFill>
                <a:schemeClr val="tx1">
                  <a:lumMod val="76000"/>
                  <a:lumOff val="24000"/>
                </a:schemeClr>
              </a:solidFill>
              <a:latin typeface="Century Gothic" panose="020B0502020202020204"/>
              <a:cs typeface="Arial"/>
            </a:endParaRPr>
          </a:p>
          <a:p>
            <a:pPr marL="0" indent="0">
              <a:buNone/>
            </a:pPr>
            <a:endParaRPr lang="en-GB" sz="1200">
              <a:solidFill>
                <a:srgbClr val="3D3D3D"/>
              </a:solidFill>
              <a:latin typeface="Arial"/>
              <a:cs typeface="Arial"/>
            </a:endParaRPr>
          </a:p>
          <a:p>
            <a:pPr marL="0" indent="0" algn="ctr">
              <a:buNone/>
            </a:pPr>
            <a:endParaRPr lang="en-GB">
              <a:solidFill>
                <a:srgbClr val="6E186C"/>
              </a:solidFill>
            </a:endParaRPr>
          </a:p>
          <a:p>
            <a:pPr marL="0" indent="0" algn="ctr">
              <a:buNone/>
            </a:pPr>
            <a:endParaRPr lang="en-GB"/>
          </a:p>
        </p:txBody>
      </p:sp>
      <p:sp>
        <p:nvSpPr>
          <p:cNvPr id="9" name="Text Placeholder 8">
            <a:extLst>
              <a:ext uri="{FF2B5EF4-FFF2-40B4-BE49-F238E27FC236}">
                <a16:creationId xmlns:a16="http://schemas.microsoft.com/office/drawing/2014/main" id="{99E58C5B-F8E5-7F35-7E24-BA6871F131A5}"/>
              </a:ext>
            </a:extLst>
          </p:cNvPr>
          <p:cNvSpPr>
            <a:spLocks noGrp="1"/>
          </p:cNvSpPr>
          <p:nvPr>
            <p:ph type="body" sz="half" idx="2"/>
          </p:nvPr>
        </p:nvSpPr>
        <p:spPr/>
        <p:txBody>
          <a:bodyPr/>
          <a:lstStyle/>
          <a:p>
            <a:endParaRPr lang="en-GB"/>
          </a:p>
        </p:txBody>
      </p:sp>
      <p:pic>
        <p:nvPicPr>
          <p:cNvPr id="10" name="Picture 9" descr="A close-up of a drawer&#10;&#10;AI-generated content may be incorrect.">
            <a:extLst>
              <a:ext uri="{FF2B5EF4-FFF2-40B4-BE49-F238E27FC236}">
                <a16:creationId xmlns:a16="http://schemas.microsoft.com/office/drawing/2014/main" id="{E5D5FA35-973D-0C42-C292-994D587FD2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07999" y="2743493"/>
            <a:ext cx="3946771" cy="3588630"/>
          </a:xfrm>
          <a:prstGeom prst="rect">
            <a:avLst/>
          </a:prstGeom>
        </p:spPr>
      </p:pic>
      <p:sp>
        <p:nvSpPr>
          <p:cNvPr id="11" name="TextBox 10">
            <a:extLst>
              <a:ext uri="{FF2B5EF4-FFF2-40B4-BE49-F238E27FC236}">
                <a16:creationId xmlns:a16="http://schemas.microsoft.com/office/drawing/2014/main" id="{0262D0CD-EBEB-0455-749A-7397E5BE5203}"/>
              </a:ext>
            </a:extLst>
          </p:cNvPr>
          <p:cNvSpPr txBox="1"/>
          <p:nvPr/>
        </p:nvSpPr>
        <p:spPr>
          <a:xfrm>
            <a:off x="0" y="6331805"/>
            <a:ext cx="5597770" cy="268653"/>
          </a:xfrm>
          <a:prstGeom prst="rect">
            <a:avLst/>
          </a:prstGeom>
        </p:spPr>
        <p:txBody>
          <a:bodyPr>
            <a:normAutofit fontScale="77500" lnSpcReduction="20000"/>
          </a:bodyPr>
          <a:lstStyle/>
          <a:p>
            <a:r>
              <a:rPr lang="en-US"/>
              <a:t>ThePhoto by PhotoAuthor is licensed under CCYYSA.</a:t>
            </a:r>
          </a:p>
        </p:txBody>
      </p:sp>
      <p:sp>
        <p:nvSpPr>
          <p:cNvPr id="4" name="Slide Number Placeholder 3">
            <a:extLst>
              <a:ext uri="{FF2B5EF4-FFF2-40B4-BE49-F238E27FC236}">
                <a16:creationId xmlns:a16="http://schemas.microsoft.com/office/drawing/2014/main" id="{B5EF8096-BEE3-A2DD-B3EA-EF3AF1C7350E}"/>
              </a:ext>
            </a:extLst>
          </p:cNvPr>
          <p:cNvSpPr>
            <a:spLocks noGrp="1"/>
          </p:cNvSpPr>
          <p:nvPr>
            <p:ph type="sldNum" sz="quarter" idx="12"/>
          </p:nvPr>
        </p:nvSpPr>
        <p:spPr/>
        <p:txBody>
          <a:bodyPr/>
          <a:lstStyle/>
          <a:p>
            <a:fld id="{D57F1E4F-1CFF-5643-939E-217C01CDF565}" type="slidenum">
              <a:rPr lang="en-US" dirty="0"/>
              <a:pPr/>
              <a:t>10</a:t>
            </a:fld>
            <a:endParaRPr lang="en-GB"/>
          </a:p>
        </p:txBody>
      </p:sp>
      <p:sp>
        <p:nvSpPr>
          <p:cNvPr id="5" name="Footer Placeholder 4">
            <a:extLst>
              <a:ext uri="{FF2B5EF4-FFF2-40B4-BE49-F238E27FC236}">
                <a16:creationId xmlns:a16="http://schemas.microsoft.com/office/drawing/2014/main" id="{F19622E6-E597-F944-F63A-98C9AAD2AB8B}"/>
              </a:ext>
            </a:extLst>
          </p:cNvPr>
          <p:cNvSpPr>
            <a:spLocks noGrp="1"/>
          </p:cNvSpPr>
          <p:nvPr>
            <p:ph type="ftr" sz="quarter" idx="11"/>
          </p:nvPr>
        </p:nvSpPr>
        <p:spPr>
          <a:xfrm>
            <a:off x="8327648" y="6557915"/>
            <a:ext cx="3859795" cy="304801"/>
          </a:xfrm>
        </p:spPr>
        <p:txBody>
          <a:bodyPr/>
          <a:lstStyle/>
          <a:p>
            <a:r>
              <a:rPr lang="en-GB"/>
              <a:t>Carolyn Robertson 2536983</a:t>
            </a:r>
          </a:p>
        </p:txBody>
      </p:sp>
    </p:spTree>
    <p:extLst>
      <p:ext uri="{BB962C8B-B14F-4D97-AF65-F5344CB8AC3E}">
        <p14:creationId xmlns:p14="http://schemas.microsoft.com/office/powerpoint/2010/main" val="45771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3E135-BE4F-A687-9B0A-1A2688FA8388}"/>
              </a:ext>
            </a:extLst>
          </p:cNvPr>
          <p:cNvSpPr>
            <a:spLocks noGrp="1"/>
          </p:cNvSpPr>
          <p:nvPr>
            <p:ph type="title"/>
          </p:nvPr>
        </p:nvSpPr>
        <p:spPr/>
        <p:txBody>
          <a:bodyPr/>
          <a:lstStyle/>
          <a:p>
            <a:r>
              <a:rPr lang="en-GB"/>
              <a:t>Introduction </a:t>
            </a:r>
          </a:p>
        </p:txBody>
      </p:sp>
      <p:sp>
        <p:nvSpPr>
          <p:cNvPr id="3" name="TextBox 2">
            <a:extLst>
              <a:ext uri="{FF2B5EF4-FFF2-40B4-BE49-F238E27FC236}">
                <a16:creationId xmlns:a16="http://schemas.microsoft.com/office/drawing/2014/main" id="{3983527D-6F37-1470-93C7-C65BA29AE104}"/>
              </a:ext>
            </a:extLst>
          </p:cNvPr>
          <p:cNvSpPr txBox="1"/>
          <p:nvPr/>
        </p:nvSpPr>
        <p:spPr>
          <a:xfrm>
            <a:off x="580893" y="2395160"/>
            <a:ext cx="1057654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Zabia Sultana 2533710</a:t>
            </a:r>
          </a:p>
          <a:p>
            <a:endParaRPr lang="en-GB"/>
          </a:p>
          <a:p>
            <a:pPr marL="285750" indent="-285750">
              <a:buFont typeface="Arial"/>
              <a:buChar char="•"/>
            </a:pPr>
            <a:r>
              <a:rPr lang="en-GB">
                <a:latin typeface="Arial"/>
                <a:cs typeface="Arial"/>
              </a:rPr>
              <a:t>Writing care related documents/care documentation at Riverdale Nursing Home</a:t>
            </a:r>
          </a:p>
          <a:p>
            <a:pPr marL="285750" indent="-285750">
              <a:buFont typeface="Arial"/>
              <a:buChar char="•"/>
            </a:pPr>
            <a:endParaRPr lang="en-GB">
              <a:latin typeface="Arial"/>
              <a:cs typeface="Arial"/>
            </a:endParaRPr>
          </a:p>
          <a:p>
            <a:pPr marL="285750" indent="-285750">
              <a:buFont typeface="Arial"/>
              <a:buChar char="•"/>
            </a:pPr>
            <a:r>
              <a:rPr lang="en-GB">
                <a:latin typeface="Arial"/>
                <a:cs typeface="Arial"/>
              </a:rPr>
              <a:t>Microsoft 365 tool chosen: Microsoft Word</a:t>
            </a:r>
          </a:p>
          <a:p>
            <a:pPr marL="285750" indent="-285750">
              <a:buFont typeface="Arial"/>
              <a:buChar char="•"/>
            </a:pPr>
            <a:endParaRPr lang="en-GB">
              <a:latin typeface="Arial"/>
              <a:cs typeface="Arial"/>
            </a:endParaRPr>
          </a:p>
          <a:p>
            <a:pPr marL="285750" indent="-285750">
              <a:buFont typeface="Arial"/>
              <a:buChar char="•"/>
            </a:pPr>
            <a:endParaRPr lang="en-GB">
              <a:latin typeface="Arial"/>
              <a:cs typeface="Arial"/>
            </a:endParaRPr>
          </a:p>
          <a:p>
            <a:pPr marL="285750" indent="-285750">
              <a:buFont typeface="Arial"/>
              <a:buChar char="•"/>
            </a:pPr>
            <a:endParaRPr lang="en-GB">
              <a:latin typeface="Arial"/>
              <a:cs typeface="Arial"/>
            </a:endParaRPr>
          </a:p>
          <a:p>
            <a:pPr marL="285750" indent="-285750">
              <a:buFont typeface="Arial"/>
              <a:buChar char="•"/>
            </a:pPr>
            <a:r>
              <a:rPr lang="en-GB">
                <a:latin typeface="Arial"/>
                <a:cs typeface="Arial"/>
              </a:rPr>
              <a:t>Why Microsoft 365 tool is selected </a:t>
            </a:r>
            <a:endParaRPr lang="en-GB"/>
          </a:p>
          <a:p>
            <a:pPr marL="285750" indent="-285750">
              <a:buFont typeface="Arial"/>
              <a:buChar char="•"/>
            </a:pPr>
            <a:r>
              <a:rPr lang="en-GB">
                <a:solidFill>
                  <a:srgbClr val="000000"/>
                </a:solidFill>
                <a:latin typeface="Arial"/>
                <a:cs typeface="Arial"/>
              </a:rPr>
              <a:t>Justification of tool suitability</a:t>
            </a:r>
          </a:p>
          <a:p>
            <a:pPr marL="285750" indent="-285750">
              <a:buFont typeface="Arial"/>
              <a:buChar char="•"/>
            </a:pPr>
            <a:r>
              <a:rPr lang="en-GB">
                <a:latin typeface="Arial"/>
                <a:cs typeface="Arial"/>
              </a:rPr>
              <a:t>Advantages and limitations of using </a:t>
            </a:r>
            <a:r>
              <a:rPr lang="en-GB" err="1">
                <a:latin typeface="Arial"/>
                <a:cs typeface="Arial"/>
              </a:rPr>
              <a:t>Microso</a:t>
            </a:r>
            <a:r>
              <a:rPr lang="en-GB">
                <a:latin typeface="Arial"/>
                <a:cs typeface="Arial"/>
              </a:rPr>
              <a:t>ft Word for Riverdale Nursing home.</a:t>
            </a:r>
          </a:p>
          <a:p>
            <a:pPr marL="285750" indent="-285750">
              <a:buFont typeface="Arial"/>
              <a:buChar char="•"/>
            </a:pPr>
            <a:endParaRPr lang="en-GB">
              <a:latin typeface="Arial"/>
              <a:cs typeface="Arial"/>
            </a:endParaRPr>
          </a:p>
          <a:p>
            <a:pPr marL="285750" indent="-285750">
              <a:buFont typeface="Arial"/>
              <a:buChar char="•"/>
            </a:pPr>
            <a:endParaRPr lang="en-GB">
              <a:latin typeface="Arial"/>
              <a:cs typeface="Arial"/>
            </a:endParaRPr>
          </a:p>
          <a:p>
            <a:endParaRPr lang="en-GB"/>
          </a:p>
          <a:p>
            <a:endParaRPr lang="en-GB"/>
          </a:p>
          <a:p>
            <a:endParaRPr lang="en-GB"/>
          </a:p>
        </p:txBody>
      </p:sp>
      <p:sp>
        <p:nvSpPr>
          <p:cNvPr id="4" name="TextBox 3">
            <a:extLst>
              <a:ext uri="{FF2B5EF4-FFF2-40B4-BE49-F238E27FC236}">
                <a16:creationId xmlns:a16="http://schemas.microsoft.com/office/drawing/2014/main" id="{8313C235-526A-3901-54C0-4BECB230C080}"/>
              </a:ext>
            </a:extLst>
          </p:cNvPr>
          <p:cNvSpPr txBox="1"/>
          <p:nvPr/>
        </p:nvSpPr>
        <p:spPr>
          <a:xfrm>
            <a:off x="885998" y="3861110"/>
            <a:ext cx="23901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What I will cover:</a:t>
            </a:r>
          </a:p>
          <a:p>
            <a:endParaRPr lang="en-GB">
              <a:latin typeface="Arial"/>
              <a:cs typeface="Arial"/>
            </a:endParaRPr>
          </a:p>
        </p:txBody>
      </p:sp>
      <p:sp>
        <p:nvSpPr>
          <p:cNvPr id="5" name="Slide Number Placeholder 4">
            <a:extLst>
              <a:ext uri="{FF2B5EF4-FFF2-40B4-BE49-F238E27FC236}">
                <a16:creationId xmlns:a16="http://schemas.microsoft.com/office/drawing/2014/main" id="{F60F39E6-FBCC-7F8A-BC37-98E42E6C314B}"/>
              </a:ext>
            </a:extLst>
          </p:cNvPr>
          <p:cNvSpPr>
            <a:spLocks noGrp="1"/>
          </p:cNvSpPr>
          <p:nvPr>
            <p:ph type="sldNum" sz="quarter" idx="12"/>
          </p:nvPr>
        </p:nvSpPr>
        <p:spPr/>
        <p:txBody>
          <a:bodyPr/>
          <a:lstStyle/>
          <a:p>
            <a:fld id="{D57F1E4F-1CFF-5643-939E-217C01CDF565}" type="slidenum">
              <a:rPr lang="en-US" dirty="0"/>
              <a:pPr/>
              <a:t>11</a:t>
            </a:fld>
            <a:endParaRPr lang="en-GB"/>
          </a:p>
        </p:txBody>
      </p:sp>
    </p:spTree>
    <p:extLst>
      <p:ext uri="{BB962C8B-B14F-4D97-AF65-F5344CB8AC3E}">
        <p14:creationId xmlns:p14="http://schemas.microsoft.com/office/powerpoint/2010/main" val="4080837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0FBF0-F49E-826C-9BDD-E44E792E08B5}"/>
              </a:ext>
            </a:extLst>
          </p:cNvPr>
          <p:cNvSpPr>
            <a:spLocks noGrp="1"/>
          </p:cNvSpPr>
          <p:nvPr>
            <p:ph type="title"/>
          </p:nvPr>
        </p:nvSpPr>
        <p:spPr/>
        <p:txBody>
          <a:bodyPr anchor="t">
            <a:normAutofit/>
          </a:bodyPr>
          <a:lstStyle/>
          <a:p>
            <a:r>
              <a:rPr lang="en-GB" b="1" u="sng"/>
              <a:t>Selected Tool: Microsoft Word</a:t>
            </a:r>
            <a:endParaRPr lang="en-GB" u="sng"/>
          </a:p>
        </p:txBody>
      </p:sp>
      <p:sp>
        <p:nvSpPr>
          <p:cNvPr id="3" name="Content Placeholder 2">
            <a:extLst>
              <a:ext uri="{FF2B5EF4-FFF2-40B4-BE49-F238E27FC236}">
                <a16:creationId xmlns:a16="http://schemas.microsoft.com/office/drawing/2014/main" id="{98B80CFE-35C9-AFF7-71F6-7ABF9720E0FA}"/>
              </a:ext>
            </a:extLst>
          </p:cNvPr>
          <p:cNvSpPr>
            <a:spLocks noGrp="1"/>
          </p:cNvSpPr>
          <p:nvPr>
            <p:ph sz="half" idx="1"/>
          </p:nvPr>
        </p:nvSpPr>
        <p:spPr>
          <a:xfrm>
            <a:off x="789612" y="2342542"/>
            <a:ext cx="5315760" cy="4324436"/>
          </a:xfrm>
        </p:spPr>
        <p:txBody>
          <a:bodyPr vert="horz" lIns="91440" tIns="45720" rIns="91440" bIns="45720" rtlCol="0" anchor="t">
            <a:normAutofit/>
          </a:bodyPr>
          <a:lstStyle/>
          <a:p>
            <a:pPr>
              <a:lnSpc>
                <a:spcPct val="110000"/>
              </a:lnSpc>
              <a:buFont typeface="Arial" panose="020B0604020202020204" pitchFamily="34" charset="0"/>
              <a:buChar char="•"/>
            </a:pPr>
            <a:r>
              <a:rPr lang="en-GB" sz="1400">
                <a:latin typeface="Arial"/>
                <a:cs typeface="Arial"/>
              </a:rPr>
              <a:t>Microsoft Word is an effective word processor in Microsoft 365 and is widely used in the workplace and healthcare industry.</a:t>
            </a:r>
            <a:endParaRPr lang="en-US" sz="1400">
              <a:latin typeface="Arial"/>
              <a:cs typeface="Arial"/>
            </a:endParaRPr>
          </a:p>
          <a:p>
            <a:pPr>
              <a:lnSpc>
                <a:spcPct val="110000"/>
              </a:lnSpc>
              <a:buFont typeface="Arial" panose="020B0604020202020204" pitchFamily="34" charset="0"/>
              <a:buChar char="•"/>
            </a:pPr>
            <a:r>
              <a:rPr lang="en-GB" sz="1400">
                <a:latin typeface="Arial"/>
                <a:cs typeface="Arial"/>
              </a:rPr>
              <a:t> It offers a variety of tools and features, including templates, styles, formatting tools, tables, and collaboration tools, which help users create professional and well-structured documents.</a:t>
            </a:r>
            <a:endParaRPr lang="en-US" sz="1400">
              <a:latin typeface="Arial"/>
              <a:cs typeface="Arial"/>
            </a:endParaRPr>
          </a:p>
          <a:p>
            <a:pPr>
              <a:lnSpc>
                <a:spcPct val="110000"/>
              </a:lnSpc>
              <a:buFont typeface="Arial" charset="2"/>
              <a:buChar char="•"/>
            </a:pPr>
            <a:endParaRPr lang="en-GB" sz="1400">
              <a:latin typeface="Arial"/>
              <a:cs typeface="Arial"/>
            </a:endParaRPr>
          </a:p>
          <a:p>
            <a:pPr>
              <a:lnSpc>
                <a:spcPct val="110000"/>
              </a:lnSpc>
              <a:buFont typeface="Arial" panose="020B0604020202020204" pitchFamily="34" charset="0"/>
              <a:buChar char="•"/>
            </a:pPr>
            <a:r>
              <a:rPr lang="en-GB" sz="1400">
                <a:solidFill>
                  <a:srgbClr val="000000"/>
                </a:solidFill>
                <a:latin typeface="Arial"/>
                <a:cs typeface="Arial"/>
              </a:rPr>
              <a:t> Multiple staff members  can make changes and add comments to a document while keeping track of who made each change using the “Track Changes” and commenting features.</a:t>
            </a:r>
            <a:endParaRPr lang="en-US" sz="1400">
              <a:solidFill>
                <a:srgbClr val="000000"/>
              </a:solidFill>
              <a:latin typeface="Arial"/>
              <a:cs typeface="Arial"/>
            </a:endParaRPr>
          </a:p>
          <a:p>
            <a:pPr>
              <a:lnSpc>
                <a:spcPct val="110000"/>
              </a:lnSpc>
              <a:buFont typeface="Arial" panose="020B0604020202020204" pitchFamily="34" charset="0"/>
              <a:buChar char="•"/>
            </a:pPr>
            <a:r>
              <a:rPr lang="en-GB" sz="1400">
                <a:solidFill>
                  <a:srgbClr val="000000"/>
                </a:solidFill>
                <a:latin typeface="Arial"/>
                <a:cs typeface="Arial"/>
              </a:rPr>
              <a:t> Version history is also useful for reviewing document changes, especially when working with important healthcare information such as patient records (</a:t>
            </a:r>
            <a:r>
              <a:rPr lang="en-GB" sz="1400" err="1">
                <a:solidFill>
                  <a:srgbClr val="000000"/>
                </a:solidFill>
                <a:latin typeface="Arial"/>
                <a:cs typeface="Arial"/>
              </a:rPr>
              <a:t>Ogunmodede</a:t>
            </a:r>
            <a:r>
              <a:rPr lang="en-GB" sz="1400">
                <a:solidFill>
                  <a:srgbClr val="000000"/>
                </a:solidFill>
                <a:latin typeface="Arial"/>
                <a:cs typeface="Arial"/>
              </a:rPr>
              <a:t>, 2018).</a:t>
            </a:r>
            <a:endParaRPr lang="en-US" sz="1400">
              <a:solidFill>
                <a:srgbClr val="000000"/>
              </a:solidFill>
              <a:latin typeface="Arial"/>
              <a:cs typeface="Arial"/>
            </a:endParaRPr>
          </a:p>
          <a:p>
            <a:pPr>
              <a:lnSpc>
                <a:spcPct val="110000"/>
              </a:lnSpc>
              <a:buFont typeface="Arial" panose="020B0604020202020204" pitchFamily="34" charset="0"/>
              <a:buChar char="•"/>
            </a:pPr>
            <a:endParaRPr lang="en-GB" sz="1400">
              <a:latin typeface="Arial"/>
              <a:cs typeface="Arial"/>
            </a:endParaRPr>
          </a:p>
        </p:txBody>
      </p:sp>
      <p:sp>
        <p:nvSpPr>
          <p:cNvPr id="26" name="Date Placeholder 4">
            <a:extLst>
              <a:ext uri="{FF2B5EF4-FFF2-40B4-BE49-F238E27FC236}">
                <a16:creationId xmlns:a16="http://schemas.microsoft.com/office/drawing/2014/main" id="{8FB1C119-E1EF-1D77-3482-11A80CEB7C43}"/>
              </a:ext>
            </a:extLst>
          </p:cNvPr>
          <p:cNvSpPr>
            <a:spLocks noGrp="1"/>
          </p:cNvSpPr>
          <p:nvPr>
            <p:ph type="dt" sz="half" idx="10"/>
          </p:nvPr>
        </p:nvSpPr>
        <p:spPr/>
        <p:txBody>
          <a:bodyPr/>
          <a:lstStyle/>
          <a:p>
            <a:pPr>
              <a:spcAft>
                <a:spcPts val="600"/>
              </a:spcAft>
            </a:pPr>
            <a:fld id="{54C13571-C925-4B7D-8530-A48718930B72}" type="datetime1">
              <a:rPr lang="en-US" smtClean="0"/>
              <a:pPr>
                <a:spcAft>
                  <a:spcPts val="600"/>
                </a:spcAft>
              </a:pPr>
              <a:t>6/14/2026</a:t>
            </a:fld>
            <a:endParaRPr lang="en-US"/>
          </a:p>
        </p:txBody>
      </p:sp>
      <p:sp>
        <p:nvSpPr>
          <p:cNvPr id="28" name="Slide Number Placeholder 6">
            <a:extLst>
              <a:ext uri="{FF2B5EF4-FFF2-40B4-BE49-F238E27FC236}">
                <a16:creationId xmlns:a16="http://schemas.microsoft.com/office/drawing/2014/main" id="{92091300-94A7-7882-EC25-27253F3BA7A9}"/>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12</a:t>
            </a:fld>
            <a:endParaRPr lang="en-US"/>
          </a:p>
        </p:txBody>
      </p:sp>
      <p:pic>
        <p:nvPicPr>
          <p:cNvPr id="7" name="Picture 6" descr="A screenshot of a computer&#10;&#10;AI-generated content may be incorrect.">
            <a:extLst>
              <a:ext uri="{FF2B5EF4-FFF2-40B4-BE49-F238E27FC236}">
                <a16:creationId xmlns:a16="http://schemas.microsoft.com/office/drawing/2014/main" id="{A1690C4B-9A70-5B35-622F-6E8F7EA2A4FA}"/>
              </a:ext>
            </a:extLst>
          </p:cNvPr>
          <p:cNvPicPr>
            <a:picLocks noChangeAspect="1"/>
          </p:cNvPicPr>
          <p:nvPr/>
        </p:nvPicPr>
        <p:blipFill>
          <a:blip r:embed="rId3">
            <a:extLst>
              <a:ext uri="{837473B0-CC2E-450A-ABE3-18F120FF3D39}">
                <a1611:picAttrSrcUrl xmlns:a1611="http://schemas.microsoft.com/office/drawing/2016/11/main" r:id="rId4"/>
              </a:ext>
            </a:extLst>
          </a:blip>
          <a:srcRect l="21695" r="18834" b="-5"/>
          <a:stretch>
            <a:fillRect/>
          </a:stretch>
        </p:blipFill>
        <p:spPr>
          <a:xfrm>
            <a:off x="6837297" y="2340222"/>
            <a:ext cx="4815445" cy="4044559"/>
          </a:xfrm>
          <a:prstGeom prst="rect">
            <a:avLst/>
          </a:prstGeom>
          <a:noFill/>
        </p:spPr>
      </p:pic>
      <p:sp>
        <p:nvSpPr>
          <p:cNvPr id="4" name="TextBox 3">
            <a:extLst>
              <a:ext uri="{FF2B5EF4-FFF2-40B4-BE49-F238E27FC236}">
                <a16:creationId xmlns:a16="http://schemas.microsoft.com/office/drawing/2014/main" id="{4BB82B01-E580-DBB9-F4CC-E6F5D52F009B}"/>
              </a:ext>
            </a:extLst>
          </p:cNvPr>
          <p:cNvSpPr txBox="1"/>
          <p:nvPr/>
        </p:nvSpPr>
        <p:spPr>
          <a:xfrm>
            <a:off x="7544720" y="5647107"/>
            <a:ext cx="35260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Google Images (2026)</a:t>
            </a:r>
          </a:p>
        </p:txBody>
      </p:sp>
      <p:sp>
        <p:nvSpPr>
          <p:cNvPr id="5" name="TextBox 4">
            <a:extLst>
              <a:ext uri="{FF2B5EF4-FFF2-40B4-BE49-F238E27FC236}">
                <a16:creationId xmlns:a16="http://schemas.microsoft.com/office/drawing/2014/main" id="{2D88AB3C-E130-96D3-A044-749E4A1122EB}"/>
              </a:ext>
            </a:extLst>
          </p:cNvPr>
          <p:cNvSpPr txBox="1"/>
          <p:nvPr/>
        </p:nvSpPr>
        <p:spPr>
          <a:xfrm>
            <a:off x="8539417" y="655217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Zabia sultana 2533710</a:t>
            </a:r>
          </a:p>
        </p:txBody>
      </p:sp>
    </p:spTree>
    <p:extLst>
      <p:ext uri="{BB962C8B-B14F-4D97-AF65-F5344CB8AC3E}">
        <p14:creationId xmlns:p14="http://schemas.microsoft.com/office/powerpoint/2010/main" val="2952625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D9E9E-9209-4417-DCDE-C70F0A66E66D}"/>
              </a:ext>
            </a:extLst>
          </p:cNvPr>
          <p:cNvSpPr>
            <a:spLocks noGrp="1"/>
          </p:cNvSpPr>
          <p:nvPr>
            <p:ph type="title"/>
          </p:nvPr>
        </p:nvSpPr>
        <p:spPr/>
        <p:txBody>
          <a:bodyPr/>
          <a:lstStyle/>
          <a:p>
            <a:r>
              <a:rPr lang="en-GB"/>
              <a:t>Justification of Tool Suitability</a:t>
            </a:r>
          </a:p>
        </p:txBody>
      </p:sp>
      <p:sp>
        <p:nvSpPr>
          <p:cNvPr id="4" name="Content Placeholder 3">
            <a:extLst>
              <a:ext uri="{FF2B5EF4-FFF2-40B4-BE49-F238E27FC236}">
                <a16:creationId xmlns:a16="http://schemas.microsoft.com/office/drawing/2014/main" id="{AD565719-1D8B-2889-7083-E3009FDF6EC7}"/>
              </a:ext>
            </a:extLst>
          </p:cNvPr>
          <p:cNvSpPr>
            <a:spLocks noGrp="1"/>
          </p:cNvSpPr>
          <p:nvPr>
            <p:ph sz="half" idx="1"/>
          </p:nvPr>
        </p:nvSpPr>
        <p:spPr>
          <a:xfrm>
            <a:off x="718137" y="2426048"/>
            <a:ext cx="10472309" cy="3291040"/>
          </a:xfrm>
        </p:spPr>
        <p:txBody>
          <a:bodyPr vert="horz" lIns="91440" tIns="45720" rIns="91440" bIns="45720" rtlCol="0" anchor="t">
            <a:noAutofit/>
          </a:bodyPr>
          <a:lstStyle/>
          <a:p>
            <a:pPr marL="0" indent="0">
              <a:buNone/>
            </a:pPr>
            <a:r>
              <a:rPr lang="en-GB" sz="2400">
                <a:latin typeface="Arial"/>
                <a:cs typeface="Arial"/>
              </a:rPr>
              <a:t>Microsoft Word is a suitable option for this task for a number of reasons. It can be one of them, for instance, as it can be used to create a template for all documents relating to care, which can be recorded in a standardised format. This will save time and aid in formatting and consistency </a:t>
            </a:r>
            <a:r>
              <a:rPr lang="en-GB" sz="2400" err="1">
                <a:latin typeface="Arial"/>
                <a:cs typeface="Arial"/>
              </a:rPr>
              <a:t>fo</a:t>
            </a:r>
            <a:r>
              <a:rPr lang="en-GB" sz="2400">
                <a:latin typeface="Arial"/>
                <a:cs typeface="Arial"/>
              </a:rPr>
              <a:t>r multiple users. Secondly, Word's formatting options allow for easy organisation of complex information, such as through headings, bullet points, tables, and checklists. This transparency will make it easier for Riverdale nursing team to communicate  with </a:t>
            </a:r>
            <a:r>
              <a:rPr lang="en-GB" sz="2400" err="1">
                <a:latin typeface="Arial"/>
                <a:cs typeface="Arial"/>
              </a:rPr>
              <a:t>eac</a:t>
            </a:r>
            <a:r>
              <a:rPr lang="en-GB" sz="2400">
                <a:latin typeface="Arial"/>
                <a:cs typeface="Arial"/>
              </a:rPr>
              <a:t>h other, allowing them to easily view details such as medication schedules, care procedures, and health observations (</a:t>
            </a:r>
            <a:r>
              <a:rPr lang="en-GB" sz="2400" err="1">
                <a:latin typeface="Arial"/>
                <a:cs typeface="Arial"/>
              </a:rPr>
              <a:t>Pinazo</a:t>
            </a:r>
            <a:r>
              <a:rPr lang="en-GB" sz="2400">
                <a:latin typeface="Arial"/>
                <a:cs typeface="Arial"/>
              </a:rPr>
              <a:t>-Clapes et al.,2025). </a:t>
            </a:r>
            <a:endParaRPr lang="en-US"/>
          </a:p>
        </p:txBody>
      </p:sp>
      <p:sp>
        <p:nvSpPr>
          <p:cNvPr id="5" name="Date Placeholder 4">
            <a:extLst>
              <a:ext uri="{FF2B5EF4-FFF2-40B4-BE49-F238E27FC236}">
                <a16:creationId xmlns:a16="http://schemas.microsoft.com/office/drawing/2014/main" id="{17557D27-1242-2788-7C6F-78DE5D79B640}"/>
              </a:ext>
            </a:extLst>
          </p:cNvPr>
          <p:cNvSpPr>
            <a:spLocks noGrp="1"/>
          </p:cNvSpPr>
          <p:nvPr>
            <p:ph type="dt" sz="half" idx="10"/>
          </p:nvPr>
        </p:nvSpPr>
        <p:spPr/>
        <p:txBody>
          <a:bodyPr/>
          <a:lstStyle/>
          <a:p>
            <a:fld id="{6BAB1518-A0FD-402F-BBBA-191113E117E2}" type="datetime1">
              <a:t>6/14/2026</a:t>
            </a:fld>
            <a:endParaRPr lang="en-US"/>
          </a:p>
        </p:txBody>
      </p:sp>
      <p:sp>
        <p:nvSpPr>
          <p:cNvPr id="7" name="Slide Number Placeholder 6">
            <a:extLst>
              <a:ext uri="{FF2B5EF4-FFF2-40B4-BE49-F238E27FC236}">
                <a16:creationId xmlns:a16="http://schemas.microsoft.com/office/drawing/2014/main" id="{FE12A9EF-1D02-F1A4-6493-9066E87F9957}"/>
              </a:ext>
            </a:extLst>
          </p:cNvPr>
          <p:cNvSpPr>
            <a:spLocks noGrp="1"/>
          </p:cNvSpPr>
          <p:nvPr>
            <p:ph type="sldNum" sz="quarter" idx="12"/>
          </p:nvPr>
        </p:nvSpPr>
        <p:spPr/>
        <p:txBody>
          <a:bodyPr/>
          <a:lstStyle/>
          <a:p>
            <a:fld id="{CC057153-B650-4DEB-B370-79DDCFDCE934}" type="slidenum">
              <a:rPr lang="en-US" dirty="0"/>
              <a:t>13</a:t>
            </a:fld>
            <a:endParaRPr lang="en-US"/>
          </a:p>
        </p:txBody>
      </p:sp>
      <p:sp>
        <p:nvSpPr>
          <p:cNvPr id="8" name="TextBox 7">
            <a:extLst>
              <a:ext uri="{FF2B5EF4-FFF2-40B4-BE49-F238E27FC236}">
                <a16:creationId xmlns:a16="http://schemas.microsoft.com/office/drawing/2014/main" id="{5E2D6E17-8BC7-3549-A0F8-C1BA96B9C5E5}"/>
              </a:ext>
            </a:extLst>
          </p:cNvPr>
          <p:cNvSpPr txBox="1"/>
          <p:nvPr/>
        </p:nvSpPr>
        <p:spPr>
          <a:xfrm>
            <a:off x="8694826" y="6387540"/>
            <a:ext cx="249916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Zabia Sultana 2533710</a:t>
            </a:r>
          </a:p>
        </p:txBody>
      </p:sp>
    </p:spTree>
    <p:extLst>
      <p:ext uri="{BB962C8B-B14F-4D97-AF65-F5344CB8AC3E}">
        <p14:creationId xmlns:p14="http://schemas.microsoft.com/office/powerpoint/2010/main" val="1258306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268200-8299-9476-9A4A-CA4BD6320741}"/>
              </a:ext>
            </a:extLst>
          </p:cNvPr>
          <p:cNvSpPr>
            <a:spLocks noGrp="1"/>
          </p:cNvSpPr>
          <p:nvPr>
            <p:ph sz="half" idx="1"/>
          </p:nvPr>
        </p:nvSpPr>
        <p:spPr>
          <a:xfrm>
            <a:off x="320375" y="2535433"/>
            <a:ext cx="5463435" cy="5802267"/>
          </a:xfrm>
        </p:spPr>
        <p:txBody>
          <a:bodyPr vert="horz" lIns="91440" tIns="45720" rIns="91440" bIns="45720" rtlCol="0" anchor="t">
            <a:normAutofit/>
          </a:bodyPr>
          <a:lstStyle/>
          <a:p>
            <a:pPr marL="0" indent="0" algn="ctr">
              <a:buNone/>
            </a:pPr>
            <a:r>
              <a:rPr lang="en-GB" sz="2400" b="1" u="sng">
                <a:solidFill>
                  <a:schemeClr val="tx1">
                    <a:lumMod val="85000"/>
                    <a:lumOff val="15000"/>
                  </a:schemeClr>
                </a:solidFill>
                <a:latin typeface="Aptos"/>
              </a:rPr>
              <a:t>ADVANTAGES</a:t>
            </a:r>
            <a:endParaRPr lang="en-US">
              <a:solidFill>
                <a:schemeClr val="tx1">
                  <a:lumMod val="85000"/>
                  <a:lumOff val="15000"/>
                </a:schemeClr>
              </a:solidFill>
            </a:endParaRPr>
          </a:p>
          <a:p>
            <a:pPr>
              <a:buFont typeface="Arial" charset="2"/>
              <a:buChar char="•"/>
            </a:pPr>
            <a:r>
              <a:rPr lang="en-GB">
                <a:solidFill>
                  <a:schemeClr val="tx1">
                    <a:lumMod val="95000"/>
                    <a:lumOff val="5000"/>
                  </a:schemeClr>
                </a:solidFill>
                <a:latin typeface="Arial"/>
                <a:cs typeface="Arial"/>
              </a:rPr>
              <a:t>Helps staff share information more easily. </a:t>
            </a:r>
            <a:endParaRPr lang="en-GB" b="1" u="sng">
              <a:solidFill>
                <a:schemeClr val="tx1">
                  <a:lumMod val="95000"/>
                  <a:lumOff val="5000"/>
                </a:schemeClr>
              </a:solidFill>
              <a:latin typeface="Arial"/>
              <a:cs typeface="Arial"/>
            </a:endParaRPr>
          </a:p>
          <a:p>
            <a:pPr>
              <a:buFont typeface="Arial" charset="2"/>
              <a:buChar char="•"/>
            </a:pPr>
            <a:r>
              <a:rPr lang="en-GB">
                <a:solidFill>
                  <a:schemeClr val="tx1">
                    <a:lumMod val="95000"/>
                    <a:lumOff val="5000"/>
                  </a:schemeClr>
                </a:solidFill>
                <a:latin typeface="Arial"/>
                <a:cs typeface="Arial"/>
              </a:rPr>
              <a:t>Reduces missed messages between shifts. </a:t>
            </a:r>
          </a:p>
          <a:p>
            <a:pPr>
              <a:buFont typeface="Arial" charset="2"/>
              <a:buChar char="•"/>
            </a:pPr>
            <a:r>
              <a:rPr lang="en-GB">
                <a:solidFill>
                  <a:schemeClr val="tx1">
                    <a:lumMod val="95000"/>
                    <a:lumOff val="5000"/>
                  </a:schemeClr>
                </a:solidFill>
                <a:latin typeface="Arial"/>
                <a:cs typeface="Arial"/>
              </a:rPr>
              <a:t>Keeps valuable information in one place. </a:t>
            </a:r>
          </a:p>
          <a:p>
            <a:pPr>
              <a:buFont typeface="Arial" charset="2"/>
              <a:buChar char="•"/>
            </a:pPr>
            <a:r>
              <a:rPr lang="en-GB">
                <a:solidFill>
                  <a:schemeClr val="tx1">
                    <a:lumMod val="95000"/>
                    <a:lumOff val="5000"/>
                  </a:schemeClr>
                </a:solidFill>
                <a:latin typeface="Arial"/>
                <a:cs typeface="Arial"/>
              </a:rPr>
              <a:t>Helps avoid duplicate work. </a:t>
            </a:r>
          </a:p>
          <a:p>
            <a:pPr>
              <a:buFont typeface="Arial" charset="2"/>
              <a:buChar char="•"/>
            </a:pPr>
            <a:r>
              <a:rPr lang="en-GB">
                <a:solidFill>
                  <a:schemeClr val="tx1">
                    <a:lumMod val="95000"/>
                    <a:lumOff val="5000"/>
                  </a:schemeClr>
                </a:solidFill>
                <a:latin typeface="Arial"/>
                <a:cs typeface="Arial"/>
              </a:rPr>
              <a:t>Makes updating documents quick and easy. </a:t>
            </a:r>
          </a:p>
          <a:p>
            <a:pPr>
              <a:buFont typeface="Arial" charset="2"/>
              <a:buChar char="•"/>
            </a:pPr>
            <a:r>
              <a:rPr lang="en-GB">
                <a:solidFill>
                  <a:schemeClr val="tx1">
                    <a:lumMod val="95000"/>
                    <a:lumOff val="5000"/>
                  </a:schemeClr>
                </a:solidFill>
                <a:latin typeface="Arial"/>
                <a:cs typeface="Arial"/>
              </a:rPr>
              <a:t>Allows staff to track changes made to documents. </a:t>
            </a:r>
          </a:p>
          <a:p>
            <a:pPr>
              <a:buFont typeface="Arial" charset="2"/>
              <a:buChar char="•"/>
            </a:pPr>
            <a:r>
              <a:rPr lang="en-GB">
                <a:solidFill>
                  <a:schemeClr val="tx1">
                    <a:lumMod val="95000"/>
                    <a:lumOff val="5000"/>
                  </a:schemeClr>
                </a:solidFill>
                <a:latin typeface="Arial"/>
                <a:cs typeface="Arial"/>
              </a:rPr>
              <a:t>Helps keep important updates organised.  </a:t>
            </a:r>
          </a:p>
          <a:p>
            <a:pPr>
              <a:buFont typeface="Arial" charset="2"/>
              <a:buChar char="•"/>
            </a:pPr>
            <a:endParaRPr lang="en-GB">
              <a:solidFill>
                <a:schemeClr val="tx1">
                  <a:lumMod val="95000"/>
                  <a:lumOff val="5000"/>
                </a:schemeClr>
              </a:solidFill>
              <a:latin typeface="Arial"/>
              <a:cs typeface="Arial"/>
            </a:endParaRPr>
          </a:p>
          <a:p>
            <a:pPr>
              <a:buFont typeface="Arial" charset="2"/>
              <a:buChar char="•"/>
            </a:pPr>
            <a:endParaRPr lang="en-GB" b="1" u="sng">
              <a:solidFill>
                <a:schemeClr val="tx1">
                  <a:lumMod val="95000"/>
                  <a:lumOff val="5000"/>
                </a:schemeClr>
              </a:solidFill>
              <a:latin typeface="Arial"/>
              <a:cs typeface="Arial"/>
            </a:endParaRPr>
          </a:p>
        </p:txBody>
      </p:sp>
      <p:sp>
        <p:nvSpPr>
          <p:cNvPr id="4" name="Content Placeholder 3">
            <a:extLst>
              <a:ext uri="{FF2B5EF4-FFF2-40B4-BE49-F238E27FC236}">
                <a16:creationId xmlns:a16="http://schemas.microsoft.com/office/drawing/2014/main" id="{F7B7376C-5668-225A-E59A-D996B63A309A}"/>
              </a:ext>
            </a:extLst>
          </p:cNvPr>
          <p:cNvSpPr>
            <a:spLocks noGrp="1"/>
          </p:cNvSpPr>
          <p:nvPr>
            <p:ph sz="half" idx="2"/>
          </p:nvPr>
        </p:nvSpPr>
        <p:spPr>
          <a:xfrm>
            <a:off x="5775543" y="2535433"/>
            <a:ext cx="6528147" cy="5509995"/>
          </a:xfrm>
        </p:spPr>
        <p:txBody>
          <a:bodyPr vert="horz" lIns="91440" tIns="45720" rIns="91440" bIns="45720" rtlCol="0" anchor="t">
            <a:normAutofit/>
          </a:bodyPr>
          <a:lstStyle/>
          <a:p>
            <a:pPr marL="0" indent="0" algn="ctr">
              <a:buNone/>
            </a:pPr>
            <a:r>
              <a:rPr lang="en-GB" b="1" u="sng">
                <a:solidFill>
                  <a:srgbClr val="C00000"/>
                </a:solidFill>
                <a:latin typeface="Arial"/>
                <a:cs typeface="Arial"/>
              </a:rPr>
              <a:t>LIMITATIONS</a:t>
            </a:r>
            <a:r>
              <a:rPr lang="en-GB" b="1">
                <a:solidFill>
                  <a:srgbClr val="C00000"/>
                </a:solidFill>
                <a:latin typeface="Arial"/>
                <a:cs typeface="Arial"/>
              </a:rPr>
              <a:t>  </a:t>
            </a:r>
            <a:endParaRPr lang="en-US">
              <a:latin typeface="Arial"/>
              <a:cs typeface="Arial"/>
            </a:endParaRPr>
          </a:p>
          <a:p>
            <a:pPr>
              <a:buFont typeface="Arial" charset="2"/>
              <a:buChar char="•"/>
            </a:pPr>
            <a:r>
              <a:rPr lang="en-GB">
                <a:solidFill>
                  <a:srgbClr val="C00000"/>
                </a:solidFill>
                <a:latin typeface="Arial"/>
                <a:cs typeface="Arial"/>
              </a:rPr>
              <a:t> Some staff may find it difficult to use. </a:t>
            </a:r>
          </a:p>
          <a:p>
            <a:pPr>
              <a:buFont typeface="Arial" charset="2"/>
              <a:buChar char="•"/>
            </a:pPr>
            <a:r>
              <a:rPr lang="en-GB">
                <a:solidFill>
                  <a:srgbClr val="C00000"/>
                </a:solidFill>
                <a:latin typeface="Arial"/>
                <a:cs typeface="Arial"/>
              </a:rPr>
              <a:t> Documents can be lost or deleted. </a:t>
            </a:r>
          </a:p>
          <a:p>
            <a:pPr>
              <a:buFont typeface="Arial" charset="2"/>
              <a:buChar char="•"/>
            </a:pPr>
            <a:r>
              <a:rPr lang="en-GB">
                <a:solidFill>
                  <a:srgbClr val="C00000"/>
                </a:solidFill>
                <a:latin typeface="Arial"/>
                <a:cs typeface="Arial"/>
              </a:rPr>
              <a:t> Valuable information may be missed. </a:t>
            </a:r>
          </a:p>
          <a:p>
            <a:pPr>
              <a:buFont typeface="Arial" charset="2"/>
              <a:buChar char="•"/>
            </a:pPr>
            <a:r>
              <a:rPr lang="en-GB">
                <a:solidFill>
                  <a:srgbClr val="C00000"/>
                </a:solidFill>
                <a:latin typeface="Arial"/>
                <a:cs typeface="Arial"/>
              </a:rPr>
              <a:t> Too many documents can be hard to manage. </a:t>
            </a:r>
          </a:p>
          <a:p>
            <a:pPr>
              <a:buFont typeface="Arial" charset="2"/>
              <a:buChar char="•"/>
            </a:pPr>
            <a:r>
              <a:rPr lang="en-GB">
                <a:solidFill>
                  <a:srgbClr val="C00000"/>
                </a:solidFill>
                <a:latin typeface="Arial"/>
                <a:cs typeface="Arial"/>
              </a:rPr>
              <a:t>Staff need a computer or device to use it. </a:t>
            </a:r>
          </a:p>
          <a:p>
            <a:pPr>
              <a:buFont typeface="Arial" charset="2"/>
              <a:buChar char="•"/>
            </a:pPr>
            <a:r>
              <a:rPr lang="en-GB">
                <a:solidFill>
                  <a:srgbClr val="C00000"/>
                </a:solidFill>
                <a:latin typeface="Arial"/>
                <a:cs typeface="Arial"/>
              </a:rPr>
              <a:t>Documents may not be secure if shared incorrectly. </a:t>
            </a:r>
          </a:p>
          <a:p>
            <a:pPr>
              <a:buFont typeface="Arial" charset="2"/>
              <a:buChar char="•"/>
            </a:pPr>
            <a:r>
              <a:rPr lang="en-GB">
                <a:solidFill>
                  <a:srgbClr val="C00000"/>
                </a:solidFill>
                <a:latin typeface="Arial"/>
                <a:cs typeface="Arial"/>
              </a:rPr>
              <a:t>More than one person editing can cause confusion.</a:t>
            </a:r>
          </a:p>
          <a:p>
            <a:pPr>
              <a:buFont typeface="Arial" charset="2"/>
              <a:buChar char="•"/>
            </a:pPr>
            <a:endParaRPr lang="en-GB" b="1">
              <a:solidFill>
                <a:srgbClr val="FF0000"/>
              </a:solidFill>
              <a:latin typeface="Arial"/>
              <a:cs typeface="Arial"/>
            </a:endParaRPr>
          </a:p>
        </p:txBody>
      </p:sp>
      <p:sp>
        <p:nvSpPr>
          <p:cNvPr id="5" name="Date Placeholder 4">
            <a:extLst>
              <a:ext uri="{FF2B5EF4-FFF2-40B4-BE49-F238E27FC236}">
                <a16:creationId xmlns:a16="http://schemas.microsoft.com/office/drawing/2014/main" id="{E9009974-CA19-7696-AAE5-B97B538698D9}"/>
              </a:ext>
            </a:extLst>
          </p:cNvPr>
          <p:cNvSpPr>
            <a:spLocks noGrp="1"/>
          </p:cNvSpPr>
          <p:nvPr>
            <p:ph type="dt" sz="half" idx="10"/>
          </p:nvPr>
        </p:nvSpPr>
        <p:spPr/>
        <p:txBody>
          <a:bodyPr/>
          <a:lstStyle/>
          <a:p>
            <a:fld id="{ABEE8487-1CB9-49AA-BE17-6B6FAF0FF61D}" type="datetime1">
              <a:t>6/14/2026</a:t>
            </a:fld>
            <a:endParaRPr lang="en-US"/>
          </a:p>
        </p:txBody>
      </p:sp>
      <p:sp>
        <p:nvSpPr>
          <p:cNvPr id="7" name="Slide Number Placeholder 6">
            <a:extLst>
              <a:ext uri="{FF2B5EF4-FFF2-40B4-BE49-F238E27FC236}">
                <a16:creationId xmlns:a16="http://schemas.microsoft.com/office/drawing/2014/main" id="{C7F48884-F097-2A78-8578-3A6513C3D966}"/>
              </a:ext>
            </a:extLst>
          </p:cNvPr>
          <p:cNvSpPr>
            <a:spLocks noGrp="1"/>
          </p:cNvSpPr>
          <p:nvPr>
            <p:ph type="sldNum" sz="quarter" idx="12"/>
          </p:nvPr>
        </p:nvSpPr>
        <p:spPr/>
        <p:txBody>
          <a:bodyPr/>
          <a:lstStyle/>
          <a:p>
            <a:fld id="{CC057153-B650-4DEB-B370-79DDCFDCE934}" type="slidenum">
              <a:rPr lang="en-US" dirty="0"/>
              <a:t>14</a:t>
            </a:fld>
            <a:endParaRPr lang="en-US"/>
          </a:p>
        </p:txBody>
      </p:sp>
      <p:sp>
        <p:nvSpPr>
          <p:cNvPr id="2" name="TextBox 1">
            <a:extLst>
              <a:ext uri="{FF2B5EF4-FFF2-40B4-BE49-F238E27FC236}">
                <a16:creationId xmlns:a16="http://schemas.microsoft.com/office/drawing/2014/main" id="{6013F9D5-B2EB-4C2B-5C0D-5D7B599CA42C}"/>
              </a:ext>
            </a:extLst>
          </p:cNvPr>
          <p:cNvSpPr txBox="1"/>
          <p:nvPr/>
        </p:nvSpPr>
        <p:spPr>
          <a:xfrm>
            <a:off x="8629051" y="6396850"/>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Zabia sultana 2533710</a:t>
            </a:r>
          </a:p>
        </p:txBody>
      </p:sp>
    </p:spTree>
    <p:extLst>
      <p:ext uri="{BB962C8B-B14F-4D97-AF65-F5344CB8AC3E}">
        <p14:creationId xmlns:p14="http://schemas.microsoft.com/office/powerpoint/2010/main" val="3758476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85DFE-A9E4-05A7-DB2F-683388DFB8F9}"/>
              </a:ext>
            </a:extLst>
          </p:cNvPr>
          <p:cNvSpPr>
            <a:spLocks noGrp="1"/>
          </p:cNvSpPr>
          <p:nvPr>
            <p:ph type="title"/>
          </p:nvPr>
        </p:nvSpPr>
        <p:spPr/>
        <p:txBody>
          <a:bodyPr anchor="t">
            <a:normAutofit/>
          </a:bodyPr>
          <a:lstStyle/>
          <a:p>
            <a:r>
              <a:rPr lang="en-GB" u="sng"/>
              <a:t>Conclusion </a:t>
            </a:r>
            <a:endParaRPr lang="en-US" u="sng"/>
          </a:p>
        </p:txBody>
      </p:sp>
      <p:sp>
        <p:nvSpPr>
          <p:cNvPr id="4" name="Content Placeholder 3">
            <a:extLst>
              <a:ext uri="{FF2B5EF4-FFF2-40B4-BE49-F238E27FC236}">
                <a16:creationId xmlns:a16="http://schemas.microsoft.com/office/drawing/2014/main" id="{8233AAFD-D0AE-BAFC-BF76-A27319A561A6}"/>
              </a:ext>
            </a:extLst>
          </p:cNvPr>
          <p:cNvSpPr>
            <a:spLocks noGrp="1"/>
          </p:cNvSpPr>
          <p:nvPr>
            <p:ph sz="half" idx="1"/>
          </p:nvPr>
        </p:nvSpPr>
        <p:spPr>
          <a:xfrm>
            <a:off x="559967" y="2384295"/>
            <a:ext cx="4668583" cy="4637588"/>
          </a:xfrm>
        </p:spPr>
        <p:txBody>
          <a:bodyPr vert="horz" lIns="91440" tIns="45720" rIns="91440" bIns="45720" rtlCol="0" anchor="t">
            <a:normAutofit/>
          </a:bodyPr>
          <a:lstStyle/>
          <a:p>
            <a:pPr marL="0" indent="0">
              <a:lnSpc>
                <a:spcPct val="110000"/>
              </a:lnSpc>
              <a:buNone/>
            </a:pPr>
            <a:r>
              <a:rPr lang="en-GB" sz="1700">
                <a:latin typeface="Arial"/>
                <a:cs typeface="Arial"/>
              </a:rPr>
              <a:t>Microsoft word is a suitable choice of application to assist with writing.</a:t>
            </a:r>
          </a:p>
          <a:p>
            <a:pPr marL="0" indent="0">
              <a:lnSpc>
                <a:spcPct val="110000"/>
              </a:lnSpc>
              <a:buNone/>
            </a:pPr>
            <a:r>
              <a:rPr lang="en-GB" sz="1700">
                <a:latin typeface="Arial"/>
                <a:cs typeface="Arial"/>
              </a:rPr>
              <a:t>Organising and updating care-related documents at Riverdale nursing home . Word helps to eliminate current inefficiencies ,enrich communication and provide high quality,  accurate care to residents by standardizing records, supporting collaboration, and providing clarity. The software's capabilities makes it a useful and dependable solution that is compatible with the company's objectives of boosting efficiency to regulations. And ensure residents at Riverdale nursing home receive high-quality care .</a:t>
            </a:r>
          </a:p>
        </p:txBody>
      </p:sp>
      <p:sp>
        <p:nvSpPr>
          <p:cNvPr id="5" name="Date Placeholder 4">
            <a:extLst>
              <a:ext uri="{FF2B5EF4-FFF2-40B4-BE49-F238E27FC236}">
                <a16:creationId xmlns:a16="http://schemas.microsoft.com/office/drawing/2014/main" id="{C19D2440-2764-2F5A-186B-AB13A17034FA}"/>
              </a:ext>
            </a:extLst>
          </p:cNvPr>
          <p:cNvSpPr>
            <a:spLocks noGrp="1"/>
          </p:cNvSpPr>
          <p:nvPr>
            <p:ph type="dt" sz="half" idx="10"/>
          </p:nvPr>
        </p:nvSpPr>
        <p:spPr/>
        <p:txBody>
          <a:bodyPr anchor="ctr">
            <a:normAutofit/>
          </a:bodyPr>
          <a:lstStyle/>
          <a:p>
            <a:pPr>
              <a:spcAft>
                <a:spcPts val="600"/>
              </a:spcAft>
            </a:pPr>
            <a:fld id="{2CABB10A-B421-499D-8897-A2F301B4C3ED}" type="datetime1">
              <a:rPr lang="en-US"/>
              <a:pPr>
                <a:spcAft>
                  <a:spcPts val="600"/>
                </a:spcAft>
              </a:pPr>
              <a:t>6/14/2026</a:t>
            </a:fld>
            <a:endParaRPr lang="en-US"/>
          </a:p>
        </p:txBody>
      </p:sp>
      <p:sp>
        <p:nvSpPr>
          <p:cNvPr id="7" name="Slide Number Placeholder 6">
            <a:extLst>
              <a:ext uri="{FF2B5EF4-FFF2-40B4-BE49-F238E27FC236}">
                <a16:creationId xmlns:a16="http://schemas.microsoft.com/office/drawing/2014/main" id="{2EB28717-3995-C253-ECCA-52A0C8635C00}"/>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15</a:t>
            </a:fld>
            <a:endParaRPr lang="en-US"/>
          </a:p>
        </p:txBody>
      </p:sp>
      <p:pic>
        <p:nvPicPr>
          <p:cNvPr id="16" name="Picture 15" descr="A group of hands holding puzzle pieces&#10;&#10;AI-generated content may be incorrect.">
            <a:extLst>
              <a:ext uri="{FF2B5EF4-FFF2-40B4-BE49-F238E27FC236}">
                <a16:creationId xmlns:a16="http://schemas.microsoft.com/office/drawing/2014/main" id="{265AFE4E-21E6-2765-7F52-45E17BDF0F8F}"/>
              </a:ext>
            </a:extLst>
          </p:cNvPr>
          <p:cNvPicPr>
            <a:picLocks noChangeAspect="1"/>
          </p:cNvPicPr>
          <p:nvPr/>
        </p:nvPicPr>
        <p:blipFill>
          <a:blip r:embed="rId2"/>
          <a:srcRect l="16784" r="8789" b="-2"/>
          <a:stretch>
            <a:fillRect/>
          </a:stretch>
        </p:blipFill>
        <p:spPr>
          <a:xfrm>
            <a:off x="7372611" y="2389295"/>
            <a:ext cx="4075135" cy="3401449"/>
          </a:xfrm>
          <a:prstGeom prst="rect">
            <a:avLst/>
          </a:prstGeom>
          <a:noFill/>
        </p:spPr>
      </p:pic>
      <p:sp>
        <p:nvSpPr>
          <p:cNvPr id="3" name="TextBox 2">
            <a:extLst>
              <a:ext uri="{FF2B5EF4-FFF2-40B4-BE49-F238E27FC236}">
                <a16:creationId xmlns:a16="http://schemas.microsoft.com/office/drawing/2014/main" id="{A5449C5B-CC1E-591E-05DD-C9037599FE71}"/>
              </a:ext>
            </a:extLst>
          </p:cNvPr>
          <p:cNvSpPr txBox="1"/>
          <p:nvPr/>
        </p:nvSpPr>
        <p:spPr>
          <a:xfrm>
            <a:off x="7888715" y="5771867"/>
            <a:ext cx="3567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Google Images (2026)</a:t>
            </a:r>
          </a:p>
        </p:txBody>
      </p:sp>
      <p:sp>
        <p:nvSpPr>
          <p:cNvPr id="8" name="TextBox 7">
            <a:extLst>
              <a:ext uri="{FF2B5EF4-FFF2-40B4-BE49-F238E27FC236}">
                <a16:creationId xmlns:a16="http://schemas.microsoft.com/office/drawing/2014/main" id="{BDA9735C-1899-20F2-1381-09E9B13A43E7}"/>
              </a:ext>
            </a:extLst>
          </p:cNvPr>
          <p:cNvSpPr txBox="1"/>
          <p:nvPr/>
        </p:nvSpPr>
        <p:spPr>
          <a:xfrm>
            <a:off x="8449855" y="6392788"/>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Zabia sultana 2533710</a:t>
            </a:r>
          </a:p>
        </p:txBody>
      </p:sp>
    </p:spTree>
    <p:extLst>
      <p:ext uri="{BB962C8B-B14F-4D97-AF65-F5344CB8AC3E}">
        <p14:creationId xmlns:p14="http://schemas.microsoft.com/office/powerpoint/2010/main" val="1929406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E8B647F-3B6F-98F2-FF6D-10B85F9D67FE}"/>
              </a:ext>
            </a:extLst>
          </p:cNvPr>
          <p:cNvSpPr/>
          <p:nvPr/>
        </p:nvSpPr>
        <p:spPr>
          <a:xfrm>
            <a:off x="488762" y="2330399"/>
            <a:ext cx="4127896" cy="4270530"/>
          </a:xfrm>
          <a:prstGeom prst="rect">
            <a:avLst/>
          </a:prstGeom>
          <a:solidFill>
            <a:schemeClr val="tx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6557816-7330-DC94-76B7-DAC14822E1BE}"/>
              </a:ext>
            </a:extLst>
          </p:cNvPr>
          <p:cNvSpPr>
            <a:spLocks noGrp="1"/>
          </p:cNvSpPr>
          <p:nvPr>
            <p:ph type="title"/>
          </p:nvPr>
        </p:nvSpPr>
        <p:spPr>
          <a:xfrm>
            <a:off x="2685221" y="776732"/>
            <a:ext cx="6459537" cy="571792"/>
          </a:xfrm>
        </p:spPr>
        <p:txBody>
          <a:bodyPr>
            <a:noAutofit/>
          </a:bodyPr>
          <a:lstStyle/>
          <a:p>
            <a:pPr>
              <a:lnSpc>
                <a:spcPct val="150000"/>
              </a:lnSpc>
            </a:pPr>
            <a:r>
              <a:rPr lang="en-GB" sz="2800">
                <a:latin typeface="Arial Nova"/>
              </a:rPr>
              <a:t>Managing Staff Rotas and Schedules</a:t>
            </a:r>
            <a:endParaRPr lang="en-US" sz="2800"/>
          </a:p>
        </p:txBody>
      </p:sp>
      <p:sp>
        <p:nvSpPr>
          <p:cNvPr id="5" name="Date Placeholder 4">
            <a:extLst>
              <a:ext uri="{FF2B5EF4-FFF2-40B4-BE49-F238E27FC236}">
                <a16:creationId xmlns:a16="http://schemas.microsoft.com/office/drawing/2014/main" id="{E3F96A71-CDA2-7A0B-D3CF-A4CEC735D4D3}"/>
              </a:ext>
            </a:extLst>
          </p:cNvPr>
          <p:cNvSpPr>
            <a:spLocks noGrp="1"/>
          </p:cNvSpPr>
          <p:nvPr>
            <p:ph type="dt" sz="half" idx="10"/>
          </p:nvPr>
        </p:nvSpPr>
        <p:spPr/>
        <p:txBody>
          <a:bodyPr/>
          <a:lstStyle/>
          <a:p>
            <a:fld id="{C33BEDA9-EE0F-4D52-9189-C95E178E602F}" type="datetime1">
              <a:t>6/14/2026</a:t>
            </a:fld>
            <a:endParaRPr lang="en-US"/>
          </a:p>
        </p:txBody>
      </p:sp>
      <p:sp>
        <p:nvSpPr>
          <p:cNvPr id="7" name="Slide Number Placeholder 6">
            <a:extLst>
              <a:ext uri="{FF2B5EF4-FFF2-40B4-BE49-F238E27FC236}">
                <a16:creationId xmlns:a16="http://schemas.microsoft.com/office/drawing/2014/main" id="{C7291A65-9CDB-4CC4-B90A-B95378506B97}"/>
              </a:ext>
            </a:extLst>
          </p:cNvPr>
          <p:cNvSpPr>
            <a:spLocks noGrp="1"/>
          </p:cNvSpPr>
          <p:nvPr>
            <p:ph type="sldNum" sz="quarter" idx="12"/>
          </p:nvPr>
        </p:nvSpPr>
        <p:spPr/>
        <p:txBody>
          <a:bodyPr/>
          <a:lstStyle/>
          <a:p>
            <a:fld id="{CC057153-B650-4DEB-B370-79DDCFDCE934}" type="slidenum">
              <a:rPr lang="en-US" dirty="0"/>
              <a:t>16</a:t>
            </a:fld>
            <a:endParaRPr lang="en-US"/>
          </a:p>
        </p:txBody>
      </p:sp>
      <p:sp>
        <p:nvSpPr>
          <p:cNvPr id="8" name="TextBox 7">
            <a:extLst>
              <a:ext uri="{FF2B5EF4-FFF2-40B4-BE49-F238E27FC236}">
                <a16:creationId xmlns:a16="http://schemas.microsoft.com/office/drawing/2014/main" id="{DFB39AA7-1A31-7B58-6D40-5AFDD7B11F54}"/>
              </a:ext>
            </a:extLst>
          </p:cNvPr>
          <p:cNvSpPr txBox="1"/>
          <p:nvPr/>
        </p:nvSpPr>
        <p:spPr>
          <a:xfrm>
            <a:off x="5463404" y="2256221"/>
            <a:ext cx="5384427" cy="96141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000" b="1">
                <a:solidFill>
                  <a:schemeClr val="accent6">
                    <a:lumMod val="49000"/>
                  </a:schemeClr>
                </a:solidFill>
                <a:latin typeface="Gill Sans MT"/>
              </a:rPr>
              <a:t>Challenges Faced At </a:t>
            </a:r>
          </a:p>
          <a:p>
            <a:pPr algn="ctr">
              <a:lnSpc>
                <a:spcPct val="150000"/>
              </a:lnSpc>
            </a:pPr>
            <a:r>
              <a:rPr lang="en-GB" sz="2000" b="1">
                <a:solidFill>
                  <a:schemeClr val="accent6">
                    <a:lumMod val="49000"/>
                  </a:schemeClr>
                </a:solidFill>
                <a:latin typeface="Gill Sans MT"/>
              </a:rPr>
              <a:t>Riverdale Nursing Home</a:t>
            </a:r>
          </a:p>
        </p:txBody>
      </p:sp>
      <p:sp>
        <p:nvSpPr>
          <p:cNvPr id="3" name="TextBox 2">
            <a:extLst>
              <a:ext uri="{FF2B5EF4-FFF2-40B4-BE49-F238E27FC236}">
                <a16:creationId xmlns:a16="http://schemas.microsoft.com/office/drawing/2014/main" id="{674F1E12-2363-7D70-6982-B4B61B696D9A}"/>
              </a:ext>
            </a:extLst>
          </p:cNvPr>
          <p:cNvSpPr txBox="1"/>
          <p:nvPr/>
        </p:nvSpPr>
        <p:spPr>
          <a:xfrm>
            <a:off x="638812" y="3414033"/>
            <a:ext cx="3832412" cy="3283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b="1">
                <a:solidFill>
                  <a:schemeClr val="accent6">
                    <a:lumMod val="49000"/>
                  </a:schemeClr>
                </a:solidFill>
                <a:latin typeface="Arial Nova"/>
                <a:cs typeface="Arial"/>
              </a:rPr>
              <a:t>Planning </a:t>
            </a:r>
            <a:r>
              <a:rPr lang="en-US" sz="1400">
                <a:solidFill>
                  <a:schemeClr val="accent6">
                    <a:lumMod val="49000"/>
                  </a:schemeClr>
                </a:solidFill>
                <a:latin typeface="Arial Nova"/>
                <a:cs typeface="Arial"/>
              </a:rPr>
              <a:t>staff shift across different days and times.</a:t>
            </a:r>
          </a:p>
          <a:p>
            <a:pPr>
              <a:lnSpc>
                <a:spcPct val="150000"/>
              </a:lnSpc>
            </a:pPr>
            <a:r>
              <a:rPr lang="en-US" sz="1400" b="1" err="1">
                <a:solidFill>
                  <a:schemeClr val="accent6">
                    <a:lumMod val="49000"/>
                  </a:schemeClr>
                </a:solidFill>
                <a:latin typeface="Arial Nova"/>
                <a:cs typeface="Arial"/>
              </a:rPr>
              <a:t>Organising</a:t>
            </a:r>
            <a:r>
              <a:rPr lang="en-US" sz="1400" b="1">
                <a:solidFill>
                  <a:schemeClr val="accent6">
                    <a:lumMod val="49000"/>
                  </a:schemeClr>
                </a:solidFill>
                <a:latin typeface="Arial Nova"/>
                <a:cs typeface="Arial"/>
              </a:rPr>
              <a:t> </a:t>
            </a:r>
            <a:r>
              <a:rPr lang="en-US" sz="1400">
                <a:solidFill>
                  <a:schemeClr val="accent6">
                    <a:lumMod val="49000"/>
                  </a:schemeClr>
                </a:solidFill>
                <a:latin typeface="Arial Nova"/>
                <a:cs typeface="Arial"/>
              </a:rPr>
              <a:t>staff availability, shifts and breaks.</a:t>
            </a:r>
          </a:p>
          <a:p>
            <a:pPr>
              <a:lnSpc>
                <a:spcPct val="150000"/>
              </a:lnSpc>
            </a:pPr>
            <a:endParaRPr lang="en-US" sz="1400" b="1">
              <a:solidFill>
                <a:schemeClr val="accent6">
                  <a:lumMod val="49000"/>
                </a:schemeClr>
              </a:solidFill>
              <a:latin typeface="Arial Nova"/>
              <a:cs typeface="Arial"/>
            </a:endParaRPr>
          </a:p>
          <a:p>
            <a:pPr>
              <a:lnSpc>
                <a:spcPct val="150000"/>
              </a:lnSpc>
            </a:pPr>
            <a:r>
              <a:rPr lang="en-US" sz="1400" b="1">
                <a:solidFill>
                  <a:schemeClr val="accent6">
                    <a:lumMod val="49000"/>
                  </a:schemeClr>
                </a:solidFill>
                <a:latin typeface="Arial Nova"/>
                <a:cs typeface="Arial"/>
              </a:rPr>
              <a:t>Managing </a:t>
            </a:r>
            <a:r>
              <a:rPr lang="en-US" sz="1400">
                <a:solidFill>
                  <a:schemeClr val="accent6">
                    <a:lumMod val="49000"/>
                  </a:schemeClr>
                </a:solidFill>
                <a:latin typeface="Arial Nova"/>
                <a:cs typeface="Arial"/>
              </a:rPr>
              <a:t>annual leave, sickness, and shift swaps.</a:t>
            </a:r>
            <a:endParaRPr lang="en-US">
              <a:solidFill>
                <a:schemeClr val="accent6">
                  <a:lumMod val="49000"/>
                </a:schemeClr>
              </a:solidFill>
            </a:endParaRPr>
          </a:p>
          <a:p>
            <a:pPr>
              <a:lnSpc>
                <a:spcPct val="150000"/>
              </a:lnSpc>
            </a:pPr>
            <a:endParaRPr lang="en-US" sz="1400">
              <a:solidFill>
                <a:schemeClr val="accent6">
                  <a:lumMod val="49000"/>
                </a:schemeClr>
              </a:solidFill>
              <a:latin typeface="Arial Nova"/>
              <a:cs typeface="Arial"/>
            </a:endParaRPr>
          </a:p>
          <a:p>
            <a:pPr>
              <a:lnSpc>
                <a:spcPct val="150000"/>
              </a:lnSpc>
            </a:pPr>
            <a:r>
              <a:rPr lang="en-US" sz="1400" b="1">
                <a:solidFill>
                  <a:schemeClr val="accent6">
                    <a:lumMod val="49000"/>
                  </a:schemeClr>
                </a:solidFill>
                <a:latin typeface="Arial Nova"/>
                <a:cs typeface="Arial"/>
              </a:rPr>
              <a:t>Ensuring en</a:t>
            </a:r>
            <a:r>
              <a:rPr lang="en-US" sz="1400">
                <a:solidFill>
                  <a:schemeClr val="accent6">
                    <a:lumMod val="49000"/>
                  </a:schemeClr>
                </a:solidFill>
                <a:latin typeface="Arial Nova"/>
                <a:cs typeface="Arial"/>
              </a:rPr>
              <a:t>ough staff are available to provide care.</a:t>
            </a:r>
          </a:p>
          <a:p>
            <a:pPr>
              <a:lnSpc>
                <a:spcPct val="150000"/>
              </a:lnSpc>
            </a:pPr>
            <a:endParaRPr lang="en-US" sz="1400">
              <a:solidFill>
                <a:schemeClr val="bg1"/>
              </a:solidFill>
              <a:latin typeface="Arial Nova"/>
              <a:cs typeface="Arial"/>
            </a:endParaRPr>
          </a:p>
        </p:txBody>
      </p:sp>
      <p:sp>
        <p:nvSpPr>
          <p:cNvPr id="18" name="TextBox 17">
            <a:extLst>
              <a:ext uri="{FF2B5EF4-FFF2-40B4-BE49-F238E27FC236}">
                <a16:creationId xmlns:a16="http://schemas.microsoft.com/office/drawing/2014/main" id="{600C7754-379E-B7FE-BC5D-B61C571E8CAB}"/>
              </a:ext>
            </a:extLst>
          </p:cNvPr>
          <p:cNvSpPr txBox="1"/>
          <p:nvPr/>
        </p:nvSpPr>
        <p:spPr>
          <a:xfrm>
            <a:off x="3020214" y="6283123"/>
            <a:ext cx="2807074" cy="3146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100" i="1">
                <a:solidFill>
                  <a:schemeClr val="accent6">
                    <a:lumMod val="49000"/>
                  </a:schemeClr>
                </a:solidFill>
                <a:latin typeface="Arial Nova"/>
                <a:ea typeface="Times New Roman"/>
                <a:cs typeface="Arial"/>
              </a:rPr>
              <a:t>(</a:t>
            </a:r>
            <a:r>
              <a:rPr lang="en-US" sz="1100" i="1" err="1">
                <a:solidFill>
                  <a:schemeClr val="accent6">
                    <a:lumMod val="49000"/>
                  </a:schemeClr>
                </a:solidFill>
                <a:latin typeface="Arial Nova"/>
                <a:ea typeface="Times New Roman"/>
                <a:cs typeface="Arial"/>
              </a:rPr>
              <a:t>BrightHR</a:t>
            </a:r>
            <a:r>
              <a:rPr lang="en-US" sz="1100" i="1">
                <a:solidFill>
                  <a:schemeClr val="accent6">
                    <a:lumMod val="49000"/>
                  </a:schemeClr>
                </a:solidFill>
                <a:latin typeface="Arial Nova"/>
                <a:ea typeface="Times New Roman"/>
                <a:cs typeface="Arial"/>
              </a:rPr>
              <a:t>, 2020)</a:t>
            </a:r>
            <a:endParaRPr lang="en-US" sz="1100" i="1">
              <a:solidFill>
                <a:schemeClr val="accent6">
                  <a:lumMod val="49000"/>
                </a:schemeClr>
              </a:solidFill>
              <a:latin typeface="Arial Nova"/>
              <a:cs typeface="Arial"/>
            </a:endParaRPr>
          </a:p>
        </p:txBody>
      </p:sp>
      <p:sp>
        <p:nvSpPr>
          <p:cNvPr id="14" name="TextBox 13">
            <a:extLst>
              <a:ext uri="{FF2B5EF4-FFF2-40B4-BE49-F238E27FC236}">
                <a16:creationId xmlns:a16="http://schemas.microsoft.com/office/drawing/2014/main" id="{E7FA876F-AD7D-7B36-766F-46ACEA89FEA4}"/>
              </a:ext>
            </a:extLst>
          </p:cNvPr>
          <p:cNvSpPr txBox="1"/>
          <p:nvPr/>
        </p:nvSpPr>
        <p:spPr>
          <a:xfrm>
            <a:off x="300411" y="2451018"/>
            <a:ext cx="4381500" cy="961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000" b="1">
                <a:solidFill>
                  <a:schemeClr val="accent6">
                    <a:lumMod val="49000"/>
                  </a:schemeClr>
                </a:solidFill>
                <a:latin typeface="Gill Sans MT"/>
              </a:rPr>
              <a:t>What is Staff Scheduling </a:t>
            </a:r>
            <a:endParaRPr lang="en-GB" sz="2000">
              <a:solidFill>
                <a:schemeClr val="accent6">
                  <a:lumMod val="49000"/>
                </a:schemeClr>
              </a:solidFill>
              <a:latin typeface="Gill Sans MT"/>
            </a:endParaRPr>
          </a:p>
          <a:p>
            <a:pPr algn="ctr">
              <a:lnSpc>
                <a:spcPct val="150000"/>
              </a:lnSpc>
            </a:pPr>
            <a:r>
              <a:rPr lang="en-GB" sz="2000" b="1">
                <a:solidFill>
                  <a:schemeClr val="accent6">
                    <a:lumMod val="49000"/>
                  </a:schemeClr>
                </a:solidFill>
                <a:latin typeface="Gill Sans MT"/>
              </a:rPr>
              <a:t>and Rotas?</a:t>
            </a:r>
            <a:endParaRPr lang="en-GB" sz="2000">
              <a:solidFill>
                <a:schemeClr val="accent6">
                  <a:lumMod val="49000"/>
                </a:schemeClr>
              </a:solidFill>
              <a:latin typeface="Gill Sans MT"/>
            </a:endParaRPr>
          </a:p>
        </p:txBody>
      </p:sp>
      <p:sp>
        <p:nvSpPr>
          <p:cNvPr id="15" name="TextBox 14">
            <a:extLst>
              <a:ext uri="{FF2B5EF4-FFF2-40B4-BE49-F238E27FC236}">
                <a16:creationId xmlns:a16="http://schemas.microsoft.com/office/drawing/2014/main" id="{16814FB5-FC57-B90A-E37D-2F1D45E43178}"/>
              </a:ext>
            </a:extLst>
          </p:cNvPr>
          <p:cNvSpPr txBox="1"/>
          <p:nvPr/>
        </p:nvSpPr>
        <p:spPr>
          <a:xfrm>
            <a:off x="9292111" y="6592105"/>
            <a:ext cx="189636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accent6">
                    <a:lumMod val="49000"/>
                  </a:schemeClr>
                </a:solidFill>
              </a:rPr>
              <a:t>Saima Basharat </a:t>
            </a:r>
            <a:r>
              <a:rPr lang="en-US" sz="1100">
                <a:solidFill>
                  <a:schemeClr val="accent6">
                    <a:lumMod val="49000"/>
                  </a:schemeClr>
                </a:solidFill>
              </a:rPr>
              <a:t>2534492</a:t>
            </a:r>
            <a:endParaRPr lang="en-GB" sz="1100">
              <a:solidFill>
                <a:schemeClr val="accent6">
                  <a:lumMod val="49000"/>
                </a:schemeClr>
              </a:solidFill>
            </a:endParaRPr>
          </a:p>
        </p:txBody>
      </p:sp>
      <p:grpSp>
        <p:nvGrpSpPr>
          <p:cNvPr id="24" name="Group 23">
            <a:extLst>
              <a:ext uri="{FF2B5EF4-FFF2-40B4-BE49-F238E27FC236}">
                <a16:creationId xmlns:a16="http://schemas.microsoft.com/office/drawing/2014/main" id="{F412ECB7-09C8-7FD3-7629-E7DAD5A80C99}"/>
              </a:ext>
            </a:extLst>
          </p:cNvPr>
          <p:cNvGrpSpPr/>
          <p:nvPr/>
        </p:nvGrpSpPr>
        <p:grpSpPr>
          <a:xfrm>
            <a:off x="6208056" y="3476665"/>
            <a:ext cx="4408288" cy="3295754"/>
            <a:chOff x="5967130" y="3555106"/>
            <a:chExt cx="4408288" cy="3295754"/>
          </a:xfrm>
        </p:grpSpPr>
        <p:sp>
          <p:nvSpPr>
            <p:cNvPr id="4" name="TextBox 3">
              <a:extLst>
                <a:ext uri="{FF2B5EF4-FFF2-40B4-BE49-F238E27FC236}">
                  <a16:creationId xmlns:a16="http://schemas.microsoft.com/office/drawing/2014/main" id="{FE528175-E219-75D4-3B11-7F7F3183BFC0}"/>
                </a:ext>
              </a:extLst>
            </p:cNvPr>
            <p:cNvSpPr txBox="1"/>
            <p:nvPr/>
          </p:nvSpPr>
          <p:spPr>
            <a:xfrm>
              <a:off x="6285271" y="3555106"/>
              <a:ext cx="4090147" cy="2960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a:solidFill>
                    <a:schemeClr val="accent6">
                      <a:lumMod val="49000"/>
                    </a:schemeClr>
                  </a:solidFill>
                  <a:latin typeface="Arial Nova"/>
                  <a:ea typeface="Arial"/>
                  <a:cs typeface="Arial"/>
                </a:rPr>
                <a:t>Staff work in two </a:t>
              </a:r>
              <a:r>
                <a:rPr lang="en-GB" sz="1400" b="1">
                  <a:solidFill>
                    <a:schemeClr val="accent6">
                      <a:lumMod val="49000"/>
                    </a:schemeClr>
                  </a:solidFill>
                  <a:latin typeface="Arial Nova"/>
                  <a:ea typeface="Arial"/>
                  <a:cs typeface="Arial"/>
                </a:rPr>
                <a:t>different buildings</a:t>
              </a:r>
              <a:r>
                <a:rPr lang="en-US" sz="1400" b="1">
                  <a:solidFill>
                    <a:schemeClr val="accent6">
                      <a:lumMod val="49000"/>
                    </a:schemeClr>
                  </a:solidFill>
                  <a:latin typeface="Arial Nova"/>
                  <a:ea typeface="Arial"/>
                  <a:cs typeface="Arial"/>
                </a:rPr>
                <a:t>​.</a:t>
              </a:r>
              <a:endParaRPr lang="en-US" sz="1400" b="1">
                <a:solidFill>
                  <a:schemeClr val="accent6">
                    <a:lumMod val="49000"/>
                  </a:schemeClr>
                </a:solidFill>
                <a:latin typeface="Neue Haas Grotesk Text Pro"/>
                <a:cs typeface="Arial"/>
              </a:endParaRPr>
            </a:p>
            <a:p>
              <a:pPr>
                <a:lnSpc>
                  <a:spcPct val="150000"/>
                </a:lnSpc>
              </a:pPr>
              <a:endParaRPr lang="en-US" sz="1400">
                <a:solidFill>
                  <a:schemeClr val="accent6">
                    <a:lumMod val="49000"/>
                  </a:schemeClr>
                </a:solidFill>
                <a:latin typeface="Arial Nova"/>
                <a:ea typeface="Arial"/>
                <a:cs typeface="Arial"/>
              </a:endParaRPr>
            </a:p>
            <a:p>
              <a:pPr>
                <a:lnSpc>
                  <a:spcPct val="150000"/>
                </a:lnSpc>
              </a:pPr>
              <a:r>
                <a:rPr lang="en-GB" sz="1400" b="1">
                  <a:solidFill>
                    <a:schemeClr val="accent6">
                      <a:lumMod val="49000"/>
                    </a:schemeClr>
                  </a:solidFill>
                  <a:latin typeface="Arial Nova"/>
                  <a:ea typeface="Arial"/>
                  <a:cs typeface="Arial"/>
                </a:rPr>
                <a:t>Managing </a:t>
              </a:r>
              <a:r>
                <a:rPr lang="en-GB" sz="1400">
                  <a:solidFill>
                    <a:schemeClr val="accent6">
                      <a:lumMod val="49000"/>
                    </a:schemeClr>
                  </a:solidFill>
                  <a:latin typeface="Arial Nova"/>
                  <a:ea typeface="Arial"/>
                  <a:cs typeface="Arial"/>
                </a:rPr>
                <a:t>multiple shift patterns across the nursing </a:t>
              </a:r>
              <a:r>
                <a:rPr lang="en-GB" sz="1400" err="1">
                  <a:solidFill>
                    <a:schemeClr val="accent6">
                      <a:lumMod val="49000"/>
                    </a:schemeClr>
                  </a:solidFill>
                  <a:latin typeface="Arial Nova"/>
                  <a:ea typeface="Arial"/>
                  <a:cs typeface="Arial"/>
                </a:rPr>
                <a:t>hom</a:t>
              </a:r>
              <a:r>
                <a:rPr lang="en-GB" sz="1400">
                  <a:solidFill>
                    <a:schemeClr val="accent6">
                      <a:lumMod val="49000"/>
                    </a:schemeClr>
                  </a:solidFill>
                  <a:latin typeface="Arial Nova"/>
                  <a:ea typeface="Arial"/>
                  <a:cs typeface="Arial"/>
                </a:rPr>
                <a:t>​e can be difficult.</a:t>
              </a:r>
            </a:p>
            <a:p>
              <a:pPr>
                <a:lnSpc>
                  <a:spcPct val="150000"/>
                </a:lnSpc>
              </a:pPr>
              <a:endParaRPr lang="en-GB" sz="1400">
                <a:solidFill>
                  <a:schemeClr val="accent6">
                    <a:lumMod val="49000"/>
                  </a:schemeClr>
                </a:solidFill>
                <a:latin typeface="Arial Nova"/>
                <a:ea typeface="Arial"/>
                <a:cs typeface="Arial"/>
              </a:endParaRPr>
            </a:p>
            <a:p>
              <a:pPr>
                <a:lnSpc>
                  <a:spcPct val="150000"/>
                </a:lnSpc>
              </a:pPr>
              <a:r>
                <a:rPr lang="en-US" sz="1400" b="1">
                  <a:solidFill>
                    <a:schemeClr val="accent6">
                      <a:lumMod val="49000"/>
                    </a:schemeClr>
                  </a:solidFill>
                  <a:latin typeface="Arial Nova"/>
                  <a:ea typeface="Arial"/>
                  <a:cs typeface="Arial"/>
                </a:rPr>
                <a:t>Inefficient </a:t>
              </a:r>
              <a:r>
                <a:rPr lang="en-US" sz="1400">
                  <a:solidFill>
                    <a:schemeClr val="accent6">
                      <a:lumMod val="49000"/>
                    </a:schemeClr>
                  </a:solidFill>
                  <a:latin typeface="Arial Nova"/>
                  <a:ea typeface="Arial"/>
                  <a:cs typeface="Arial"/>
                </a:rPr>
                <a:t>communication amongst different staff teams.</a:t>
              </a:r>
              <a:endParaRPr lang="en-US" sz="1400">
                <a:solidFill>
                  <a:schemeClr val="accent6">
                    <a:lumMod val="49000"/>
                  </a:schemeClr>
                </a:solidFill>
                <a:latin typeface="Arial Nova"/>
              </a:endParaRPr>
            </a:p>
            <a:p>
              <a:pPr>
                <a:lnSpc>
                  <a:spcPct val="150000"/>
                </a:lnSpc>
              </a:pPr>
              <a:endParaRPr lang="en-US" sz="1400">
                <a:solidFill>
                  <a:schemeClr val="accent6">
                    <a:lumMod val="49000"/>
                  </a:schemeClr>
                </a:solidFill>
                <a:latin typeface="Arial Nova"/>
                <a:ea typeface="Arial"/>
                <a:cs typeface="Arial"/>
              </a:endParaRPr>
            </a:p>
            <a:p>
              <a:pPr>
                <a:lnSpc>
                  <a:spcPct val="150000"/>
                </a:lnSpc>
              </a:pPr>
              <a:r>
                <a:rPr lang="en-GB" sz="1400" b="1">
                  <a:solidFill>
                    <a:schemeClr val="accent6">
                      <a:lumMod val="49000"/>
                    </a:schemeClr>
                  </a:solidFill>
                  <a:latin typeface="Arial Nova"/>
                  <a:ea typeface="Arial"/>
                  <a:cs typeface="Arial"/>
                </a:rPr>
                <a:t>Poor shift management </a:t>
              </a:r>
              <a:r>
                <a:rPr lang="en-GB" sz="1400">
                  <a:solidFill>
                    <a:schemeClr val="accent6">
                      <a:lumMod val="49000"/>
                    </a:schemeClr>
                  </a:solidFill>
                  <a:latin typeface="Arial Nova"/>
                  <a:ea typeface="Arial"/>
                  <a:cs typeface="Arial"/>
                </a:rPr>
                <a:t>causes confusion.</a:t>
              </a:r>
            </a:p>
          </p:txBody>
        </p:sp>
        <p:sp>
          <p:nvSpPr>
            <p:cNvPr id="19" name="TextBox 18">
              <a:extLst>
                <a:ext uri="{FF2B5EF4-FFF2-40B4-BE49-F238E27FC236}">
                  <a16:creationId xmlns:a16="http://schemas.microsoft.com/office/drawing/2014/main" id="{978C2794-9F34-2145-D354-72D7199012F8}"/>
                </a:ext>
              </a:extLst>
            </p:cNvPr>
            <p:cNvSpPr txBox="1"/>
            <p:nvPr/>
          </p:nvSpPr>
          <p:spPr>
            <a:xfrm>
              <a:off x="5967132" y="3596860"/>
              <a:ext cx="453839"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01</a:t>
              </a:r>
            </a:p>
            <a:p>
              <a:pPr algn="ctr"/>
              <a:endParaRPr lang="en-GB">
                <a:solidFill>
                  <a:srgbClr val="004AAD"/>
                </a:solidFill>
              </a:endParaRPr>
            </a:p>
          </p:txBody>
        </p:sp>
        <p:sp>
          <p:nvSpPr>
            <p:cNvPr id="21" name="TextBox 20">
              <a:extLst>
                <a:ext uri="{FF2B5EF4-FFF2-40B4-BE49-F238E27FC236}">
                  <a16:creationId xmlns:a16="http://schemas.microsoft.com/office/drawing/2014/main" id="{CFB043B9-F776-62AB-1942-E31C3AFEA0CD}"/>
                </a:ext>
              </a:extLst>
            </p:cNvPr>
            <p:cNvSpPr txBox="1"/>
            <p:nvPr/>
          </p:nvSpPr>
          <p:spPr>
            <a:xfrm>
              <a:off x="5967132" y="4228764"/>
              <a:ext cx="649941"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02</a:t>
              </a:r>
            </a:p>
            <a:p>
              <a:pPr algn="ctr"/>
              <a:endParaRPr lang="en-GB">
                <a:solidFill>
                  <a:srgbClr val="004AAD"/>
                </a:solidFill>
              </a:endParaRPr>
            </a:p>
          </p:txBody>
        </p:sp>
        <p:sp>
          <p:nvSpPr>
            <p:cNvPr id="22" name="TextBox 21">
              <a:extLst>
                <a:ext uri="{FF2B5EF4-FFF2-40B4-BE49-F238E27FC236}">
                  <a16:creationId xmlns:a16="http://schemas.microsoft.com/office/drawing/2014/main" id="{596F8767-9FAA-C45E-D0BC-4FAAE0865285}"/>
                </a:ext>
              </a:extLst>
            </p:cNvPr>
            <p:cNvSpPr txBox="1"/>
            <p:nvPr/>
          </p:nvSpPr>
          <p:spPr>
            <a:xfrm>
              <a:off x="5967131" y="5234453"/>
              <a:ext cx="571500"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03</a:t>
              </a:r>
            </a:p>
            <a:p>
              <a:pPr algn="ctr"/>
              <a:endParaRPr lang="en-GB">
                <a:solidFill>
                  <a:srgbClr val="004AAD"/>
                </a:solidFill>
              </a:endParaRPr>
            </a:p>
          </p:txBody>
        </p:sp>
        <p:sp>
          <p:nvSpPr>
            <p:cNvPr id="23" name="TextBox 22">
              <a:extLst>
                <a:ext uri="{FF2B5EF4-FFF2-40B4-BE49-F238E27FC236}">
                  <a16:creationId xmlns:a16="http://schemas.microsoft.com/office/drawing/2014/main" id="{EF2BE88E-AD68-AAA5-EC71-A525FD137B47}"/>
                </a:ext>
              </a:extLst>
            </p:cNvPr>
            <p:cNvSpPr txBox="1"/>
            <p:nvPr/>
          </p:nvSpPr>
          <p:spPr>
            <a:xfrm>
              <a:off x="5967130" y="6204529"/>
              <a:ext cx="571501"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04</a:t>
              </a:r>
            </a:p>
            <a:p>
              <a:pPr algn="ctr"/>
              <a:endParaRPr lang="en-GB">
                <a:solidFill>
                  <a:srgbClr val="004AAD"/>
                </a:solidFill>
              </a:endParaRPr>
            </a:p>
          </p:txBody>
        </p:sp>
      </p:grpSp>
    </p:spTree>
    <p:extLst>
      <p:ext uri="{BB962C8B-B14F-4D97-AF65-F5344CB8AC3E}">
        <p14:creationId xmlns:p14="http://schemas.microsoft.com/office/powerpoint/2010/main" val="2457738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D3AAC1E-4FEC-B8CF-3735-5AD703930003}"/>
              </a:ext>
            </a:extLst>
          </p:cNvPr>
          <p:cNvSpPr/>
          <p:nvPr/>
        </p:nvSpPr>
        <p:spPr>
          <a:xfrm>
            <a:off x="2278094" y="2383822"/>
            <a:ext cx="4354933" cy="427685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6726"/>
              </a:solidFill>
            </a:endParaRPr>
          </a:p>
        </p:txBody>
      </p:sp>
      <p:sp>
        <p:nvSpPr>
          <p:cNvPr id="17" name="Rectangle 16">
            <a:extLst>
              <a:ext uri="{FF2B5EF4-FFF2-40B4-BE49-F238E27FC236}">
                <a16:creationId xmlns:a16="http://schemas.microsoft.com/office/drawing/2014/main" id="{C8A9554E-630A-BECA-1DA5-8DADFFF50A1D}"/>
              </a:ext>
            </a:extLst>
          </p:cNvPr>
          <p:cNvSpPr/>
          <p:nvPr/>
        </p:nvSpPr>
        <p:spPr>
          <a:xfrm>
            <a:off x="7284724" y="2517770"/>
            <a:ext cx="4372197" cy="388170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6726"/>
              </a:solidFill>
            </a:endParaRPr>
          </a:p>
        </p:txBody>
      </p:sp>
      <p:sp>
        <p:nvSpPr>
          <p:cNvPr id="2" name="Title 1">
            <a:extLst>
              <a:ext uri="{FF2B5EF4-FFF2-40B4-BE49-F238E27FC236}">
                <a16:creationId xmlns:a16="http://schemas.microsoft.com/office/drawing/2014/main" id="{FB2CC9EA-9A52-3EC9-E1C3-4322B6EE684E}"/>
              </a:ext>
            </a:extLst>
          </p:cNvPr>
          <p:cNvSpPr>
            <a:spLocks noGrp="1"/>
          </p:cNvSpPr>
          <p:nvPr>
            <p:ph type="title"/>
          </p:nvPr>
        </p:nvSpPr>
        <p:spPr>
          <a:xfrm>
            <a:off x="1039095" y="815007"/>
            <a:ext cx="4258313" cy="668012"/>
          </a:xfrm>
        </p:spPr>
        <p:txBody>
          <a:bodyPr>
            <a:noAutofit/>
          </a:bodyPr>
          <a:lstStyle/>
          <a:p>
            <a:r>
              <a:rPr lang="en-GB" sz="2800"/>
              <a:t>Microsoft Excel: Proposed solution</a:t>
            </a:r>
          </a:p>
        </p:txBody>
      </p:sp>
      <p:sp>
        <p:nvSpPr>
          <p:cNvPr id="3" name="Content Placeholder 2">
            <a:extLst>
              <a:ext uri="{FF2B5EF4-FFF2-40B4-BE49-F238E27FC236}">
                <a16:creationId xmlns:a16="http://schemas.microsoft.com/office/drawing/2014/main" id="{3246E857-D9D9-E4B0-47D3-87CE130A389C}"/>
              </a:ext>
            </a:extLst>
          </p:cNvPr>
          <p:cNvSpPr>
            <a:spLocks noGrp="1"/>
          </p:cNvSpPr>
          <p:nvPr>
            <p:ph sz="half" idx="1"/>
          </p:nvPr>
        </p:nvSpPr>
        <p:spPr>
          <a:xfrm>
            <a:off x="2277357" y="2887727"/>
            <a:ext cx="4221273" cy="1727784"/>
          </a:xfrm>
        </p:spPr>
        <p:txBody>
          <a:bodyPr vert="horz" lIns="91440" tIns="45720" rIns="91440" bIns="45720" rtlCol="0" anchor="t">
            <a:noAutofit/>
          </a:bodyPr>
          <a:lstStyle/>
          <a:p>
            <a:pPr marL="171450" indent="-171450">
              <a:lnSpc>
                <a:spcPct val="150000"/>
              </a:lnSpc>
              <a:buFont typeface="Wingdings" panose="020B0604020202020204" pitchFamily="34" charset="0"/>
              <a:buChar char="q"/>
            </a:pPr>
            <a:r>
              <a:rPr lang="en-GB" sz="1300">
                <a:solidFill>
                  <a:schemeClr val="accent6">
                    <a:lumMod val="49000"/>
                  </a:schemeClr>
                </a:solidFill>
                <a:latin typeface="Arial Nova"/>
              </a:rPr>
              <a:t>I</a:t>
            </a:r>
            <a:r>
              <a:rPr lang="en-GB" sz="1600">
                <a:solidFill>
                  <a:schemeClr val="accent6">
                    <a:lumMod val="49000"/>
                  </a:schemeClr>
                </a:solidFill>
                <a:latin typeface="Arial Nova"/>
              </a:rPr>
              <a:t>nformation can be updated and shared easily</a:t>
            </a:r>
            <a:endParaRPr lang="en-GB" sz="1600" b="1">
              <a:solidFill>
                <a:schemeClr val="accent6">
                  <a:lumMod val="49000"/>
                </a:schemeClr>
              </a:solidFill>
              <a:latin typeface="Arial Nova"/>
            </a:endParaRPr>
          </a:p>
          <a:p>
            <a:pPr marL="171450" indent="-171450">
              <a:lnSpc>
                <a:spcPct val="150000"/>
              </a:lnSpc>
              <a:buFont typeface="Wingdings" panose="020B0604020202020204" pitchFamily="34" charset="0"/>
              <a:buChar char="q"/>
            </a:pPr>
            <a:r>
              <a:rPr lang="en-GB" sz="1600">
                <a:solidFill>
                  <a:schemeClr val="accent6">
                    <a:lumMod val="49000"/>
                  </a:schemeClr>
                </a:solidFill>
                <a:latin typeface="Arial Nova"/>
              </a:rPr>
              <a:t>Staff names shifts and hours can be shown clearly</a:t>
            </a:r>
          </a:p>
          <a:p>
            <a:pPr marL="171450" indent="-171450">
              <a:lnSpc>
                <a:spcPct val="150000"/>
              </a:lnSpc>
              <a:buFont typeface="Wingdings" panose="020B0604020202020204" pitchFamily="34" charset="0"/>
              <a:buChar char="q"/>
            </a:pPr>
            <a:r>
              <a:rPr lang="en-GB" sz="1600">
                <a:solidFill>
                  <a:schemeClr val="accent6">
                    <a:lumMod val="49000"/>
                  </a:schemeClr>
                </a:solidFill>
                <a:latin typeface="Arial Nova"/>
              </a:rPr>
              <a:t>All the information is available for everyone in one document</a:t>
            </a:r>
          </a:p>
          <a:p>
            <a:pPr marL="171450" indent="-171450">
              <a:lnSpc>
                <a:spcPct val="150000"/>
              </a:lnSpc>
              <a:buFont typeface="Wingdings" panose="020B0604020202020204" pitchFamily="34" charset="0"/>
              <a:buChar char="q"/>
            </a:pPr>
            <a:r>
              <a:rPr lang="en-GB" sz="1600">
                <a:solidFill>
                  <a:schemeClr val="accent6">
                    <a:lumMod val="49000"/>
                  </a:schemeClr>
                </a:solidFill>
                <a:latin typeface="Arial Nova"/>
              </a:rPr>
              <a:t>No need of external communication as any changes in shifts or absence of staff can be shared quickly via the document.</a:t>
            </a:r>
            <a:endParaRPr lang="en-GB">
              <a:solidFill>
                <a:schemeClr val="accent6">
                  <a:lumMod val="49000"/>
                </a:schemeClr>
              </a:solidFill>
            </a:endParaRPr>
          </a:p>
        </p:txBody>
      </p:sp>
      <p:sp>
        <p:nvSpPr>
          <p:cNvPr id="7" name="Content Placeholder 6">
            <a:extLst>
              <a:ext uri="{FF2B5EF4-FFF2-40B4-BE49-F238E27FC236}">
                <a16:creationId xmlns:a16="http://schemas.microsoft.com/office/drawing/2014/main" id="{D07F6B45-B794-4173-BAA0-5E8D8A632FDC}"/>
              </a:ext>
            </a:extLst>
          </p:cNvPr>
          <p:cNvSpPr>
            <a:spLocks noGrp="1"/>
          </p:cNvSpPr>
          <p:nvPr>
            <p:ph sz="half" idx="2"/>
          </p:nvPr>
        </p:nvSpPr>
        <p:spPr>
          <a:xfrm>
            <a:off x="6850622" y="-133046"/>
            <a:ext cx="5251938" cy="3237646"/>
          </a:xfrm>
        </p:spPr>
        <p:txBody>
          <a:bodyPr vert="horz" lIns="91440" tIns="45720" rIns="91440" bIns="45720" rtlCol="0" anchor="t">
            <a:normAutofit fontScale="92500" lnSpcReduction="10000"/>
          </a:bodyPr>
          <a:lstStyle/>
          <a:p>
            <a:pPr marL="0" indent="0">
              <a:buNone/>
            </a:pPr>
            <a:endParaRPr lang="en-GB" sz="1400" b="1">
              <a:latin typeface="Arial Nova"/>
            </a:endParaRPr>
          </a:p>
          <a:p>
            <a:pPr marL="0" indent="0">
              <a:buNone/>
            </a:pPr>
            <a:endParaRPr lang="en-GB" sz="1400" b="1">
              <a:latin typeface="Arial Nova"/>
            </a:endParaRPr>
          </a:p>
        </p:txBody>
      </p:sp>
      <p:sp>
        <p:nvSpPr>
          <p:cNvPr id="4" name="Date Placeholder 3">
            <a:extLst>
              <a:ext uri="{FF2B5EF4-FFF2-40B4-BE49-F238E27FC236}">
                <a16:creationId xmlns:a16="http://schemas.microsoft.com/office/drawing/2014/main" id="{BA426DE0-94A5-B95E-F574-29CA93912C12}"/>
              </a:ext>
            </a:extLst>
          </p:cNvPr>
          <p:cNvSpPr>
            <a:spLocks noGrp="1"/>
          </p:cNvSpPr>
          <p:nvPr>
            <p:ph type="dt" sz="half" idx="10"/>
          </p:nvPr>
        </p:nvSpPr>
        <p:spPr/>
        <p:txBody>
          <a:bodyPr/>
          <a:lstStyle/>
          <a:p>
            <a:fld id="{7508EE0B-0C48-4BFC-A19B-E1296D35518B}" type="datetime1">
              <a:t>6/14/2026</a:t>
            </a:fld>
            <a:endParaRPr lang="en-US"/>
          </a:p>
        </p:txBody>
      </p:sp>
      <p:sp>
        <p:nvSpPr>
          <p:cNvPr id="6" name="Slide Number Placeholder 5">
            <a:extLst>
              <a:ext uri="{FF2B5EF4-FFF2-40B4-BE49-F238E27FC236}">
                <a16:creationId xmlns:a16="http://schemas.microsoft.com/office/drawing/2014/main" id="{887B2DEA-21FA-244D-6E56-7B944E209D60}"/>
              </a:ext>
            </a:extLst>
          </p:cNvPr>
          <p:cNvSpPr>
            <a:spLocks noGrp="1"/>
          </p:cNvSpPr>
          <p:nvPr>
            <p:ph type="sldNum" sz="quarter" idx="12"/>
          </p:nvPr>
        </p:nvSpPr>
        <p:spPr/>
        <p:txBody>
          <a:bodyPr/>
          <a:lstStyle/>
          <a:p>
            <a:fld id="{A65A5C87-DF58-40C8-B092-1DE63DB4547E}" type="slidenum">
              <a:rPr lang="en-US" dirty="0"/>
              <a:t>17</a:t>
            </a:fld>
            <a:endParaRPr lang="en-US"/>
          </a:p>
        </p:txBody>
      </p:sp>
      <p:sp>
        <p:nvSpPr>
          <p:cNvPr id="15" name="TextBox 14">
            <a:extLst>
              <a:ext uri="{FF2B5EF4-FFF2-40B4-BE49-F238E27FC236}">
                <a16:creationId xmlns:a16="http://schemas.microsoft.com/office/drawing/2014/main" id="{AEF5DDFD-E42A-6AA9-D811-E3DDB1E2EC06}"/>
              </a:ext>
            </a:extLst>
          </p:cNvPr>
          <p:cNvSpPr txBox="1"/>
          <p:nvPr/>
        </p:nvSpPr>
        <p:spPr>
          <a:xfrm>
            <a:off x="2381600" y="2388885"/>
            <a:ext cx="45150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chemeClr val="accent6">
                    <a:lumMod val="49000"/>
                  </a:schemeClr>
                </a:solidFill>
              </a:rPr>
              <a:t>How Excel Improves Efficiency and Communication</a:t>
            </a:r>
          </a:p>
        </p:txBody>
      </p:sp>
      <p:grpSp>
        <p:nvGrpSpPr>
          <p:cNvPr id="21" name="Group 20">
            <a:extLst>
              <a:ext uri="{FF2B5EF4-FFF2-40B4-BE49-F238E27FC236}">
                <a16:creationId xmlns:a16="http://schemas.microsoft.com/office/drawing/2014/main" id="{85899DCC-15EC-C7F0-F958-4C7273788FAD}"/>
              </a:ext>
            </a:extLst>
          </p:cNvPr>
          <p:cNvGrpSpPr/>
          <p:nvPr/>
        </p:nvGrpSpPr>
        <p:grpSpPr>
          <a:xfrm>
            <a:off x="-872061" y="2607515"/>
            <a:ext cx="3815077" cy="2816052"/>
            <a:chOff x="-962276" y="614742"/>
            <a:chExt cx="5840117" cy="3765932"/>
          </a:xfrm>
        </p:grpSpPr>
        <p:sp>
          <p:nvSpPr>
            <p:cNvPr id="12" name="TextBox 11">
              <a:extLst>
                <a:ext uri="{FF2B5EF4-FFF2-40B4-BE49-F238E27FC236}">
                  <a16:creationId xmlns:a16="http://schemas.microsoft.com/office/drawing/2014/main" id="{B5CF88B8-5BF1-F484-303E-338E22C8AE5B}"/>
                </a:ext>
              </a:extLst>
            </p:cNvPr>
            <p:cNvSpPr txBox="1"/>
            <p:nvPr/>
          </p:nvSpPr>
          <p:spPr>
            <a:xfrm>
              <a:off x="977934" y="3953674"/>
              <a:ext cx="2436558" cy="181854"/>
            </a:xfrm>
            <a:prstGeom prst="rect">
              <a:avLst/>
            </a:prstGeom>
          </p:spPr>
          <p:txBody>
            <a:bodyPr lIns="91440" tIns="45720" rIns="91440" bIns="45720" anchor="t">
              <a:noAutofit/>
            </a:bodyPr>
            <a:lstStyle/>
            <a:p>
              <a:pPr algn="ctr"/>
              <a:r>
                <a:rPr lang="en-US" sz="1050" i="1"/>
                <a:t>The Photo by </a:t>
              </a:r>
              <a:r>
                <a:rPr lang="en-US" sz="1050" i="1" err="1"/>
                <a:t>PhotoAuthor</a:t>
              </a:r>
              <a:r>
                <a:rPr lang="en-US" sz="1050" i="1"/>
                <a:t> is licensed under CCYYSA.</a:t>
              </a:r>
            </a:p>
          </p:txBody>
        </p:sp>
        <p:pic>
          <p:nvPicPr>
            <p:cNvPr id="16" name="Graphic 15">
              <a:extLst>
                <a:ext uri="{FF2B5EF4-FFF2-40B4-BE49-F238E27FC236}">
                  <a16:creationId xmlns:a16="http://schemas.microsoft.com/office/drawing/2014/main" id="{3FE68E56-D277-2623-CA20-5B133B4F59F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2276" y="614742"/>
              <a:ext cx="5840117" cy="3765932"/>
            </a:xfrm>
            <a:prstGeom prst="rect">
              <a:avLst/>
            </a:prstGeom>
          </p:spPr>
        </p:pic>
      </p:grpSp>
      <p:sp>
        <p:nvSpPr>
          <p:cNvPr id="9" name="TextBox 8">
            <a:extLst>
              <a:ext uri="{FF2B5EF4-FFF2-40B4-BE49-F238E27FC236}">
                <a16:creationId xmlns:a16="http://schemas.microsoft.com/office/drawing/2014/main" id="{67C68CB2-1BAD-1539-379C-68FEADC0AB46}"/>
              </a:ext>
            </a:extLst>
          </p:cNvPr>
          <p:cNvSpPr txBox="1"/>
          <p:nvPr/>
        </p:nvSpPr>
        <p:spPr>
          <a:xfrm>
            <a:off x="7456357" y="2517087"/>
            <a:ext cx="28855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6">
                    <a:lumMod val="49000"/>
                  </a:schemeClr>
                </a:solidFill>
              </a:rPr>
              <a:t>Why Excel is suitable ?</a:t>
            </a:r>
            <a:endParaRPr lang="en-US">
              <a:solidFill>
                <a:schemeClr val="accent6">
                  <a:lumMod val="49000"/>
                </a:schemeClr>
              </a:solidFill>
            </a:endParaRPr>
          </a:p>
        </p:txBody>
      </p:sp>
      <p:sp>
        <p:nvSpPr>
          <p:cNvPr id="13" name="TextBox 12">
            <a:extLst>
              <a:ext uri="{FF2B5EF4-FFF2-40B4-BE49-F238E27FC236}">
                <a16:creationId xmlns:a16="http://schemas.microsoft.com/office/drawing/2014/main" id="{DEB9A521-04D3-AC68-DCBC-6A8C325683DA}"/>
              </a:ext>
            </a:extLst>
          </p:cNvPr>
          <p:cNvSpPr txBox="1"/>
          <p:nvPr/>
        </p:nvSpPr>
        <p:spPr>
          <a:xfrm>
            <a:off x="7305698" y="3100750"/>
            <a:ext cx="4434947"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600">
                <a:solidFill>
                  <a:schemeClr val="accent6">
                    <a:lumMod val="49000"/>
                  </a:schemeClr>
                </a:solidFill>
                <a:latin typeface="Arial"/>
                <a:cs typeface="Arial"/>
              </a:rPr>
              <a:t>Excel is a flexible software included in Microsoft 365</a:t>
            </a:r>
            <a:endParaRPr lang="en-US" sz="1600">
              <a:solidFill>
                <a:schemeClr val="accent6">
                  <a:lumMod val="49000"/>
                </a:schemeClr>
              </a:solidFill>
              <a:latin typeface="Neue Haas Grotesk Text Pro"/>
              <a:cs typeface="Arial"/>
            </a:endParaRPr>
          </a:p>
          <a:p>
            <a:pPr marL="285750" indent="-285750">
              <a:buFont typeface="Wingdings"/>
              <a:buChar char="q"/>
            </a:pPr>
            <a:endParaRPr lang="en-GB" sz="1600">
              <a:solidFill>
                <a:schemeClr val="accent6">
                  <a:lumMod val="49000"/>
                </a:schemeClr>
              </a:solidFill>
              <a:latin typeface="Arial"/>
              <a:cs typeface="Arial"/>
            </a:endParaRPr>
          </a:p>
          <a:p>
            <a:pPr marL="285750" indent="-285750">
              <a:buFont typeface="Wingdings"/>
              <a:buChar char="q"/>
            </a:pPr>
            <a:r>
              <a:rPr lang="en-GB" sz="1600">
                <a:solidFill>
                  <a:schemeClr val="accent6">
                    <a:lumMod val="49000"/>
                  </a:schemeClr>
                </a:solidFill>
                <a:latin typeface="Arial"/>
                <a:cs typeface="Arial"/>
              </a:rPr>
              <a:t>Staff rota can be organised in a spreadsheet format, which is simple and effective</a:t>
            </a:r>
            <a:endParaRPr lang="en-US" sz="1600">
              <a:solidFill>
                <a:schemeClr val="accent6">
                  <a:lumMod val="49000"/>
                </a:schemeClr>
              </a:solidFill>
              <a:latin typeface="Neue Haas Grotesk Text Pro"/>
              <a:cs typeface="Arial"/>
            </a:endParaRPr>
          </a:p>
          <a:p>
            <a:pPr marL="285750" indent="-285750">
              <a:buFont typeface="Wingdings"/>
              <a:buChar char="q"/>
            </a:pPr>
            <a:endParaRPr lang="en-GB" sz="1600">
              <a:solidFill>
                <a:schemeClr val="accent6">
                  <a:lumMod val="49000"/>
                </a:schemeClr>
              </a:solidFill>
              <a:latin typeface="Arial"/>
              <a:cs typeface="Arial"/>
            </a:endParaRPr>
          </a:p>
          <a:p>
            <a:pPr marL="285750" indent="-285750">
              <a:buFont typeface="Wingdings"/>
              <a:buChar char="q"/>
            </a:pPr>
            <a:r>
              <a:rPr lang="en-GB" sz="1600">
                <a:solidFill>
                  <a:schemeClr val="accent6">
                    <a:lumMod val="49000"/>
                  </a:schemeClr>
                </a:solidFill>
                <a:latin typeface="Arial"/>
                <a:cs typeface="Arial"/>
              </a:rPr>
              <a:t>The software provides clear headers and organises data in rows and columns.</a:t>
            </a:r>
          </a:p>
          <a:p>
            <a:pPr marL="285750" indent="-285750">
              <a:buFont typeface="Wingdings"/>
              <a:buChar char="q"/>
            </a:pPr>
            <a:endParaRPr lang="en-GB" sz="1600">
              <a:solidFill>
                <a:schemeClr val="accent6">
                  <a:lumMod val="49000"/>
                </a:schemeClr>
              </a:solidFill>
              <a:latin typeface="Arial"/>
              <a:cs typeface="Arial"/>
            </a:endParaRPr>
          </a:p>
          <a:p>
            <a:pPr marL="285750" indent="-285750">
              <a:buFont typeface="Wingdings"/>
              <a:buChar char="q"/>
            </a:pPr>
            <a:r>
              <a:rPr lang="en-GB" sz="1600">
                <a:solidFill>
                  <a:schemeClr val="accent6">
                    <a:lumMod val="49000"/>
                  </a:schemeClr>
                </a:solidFill>
                <a:latin typeface="Arial"/>
                <a:cs typeface="Arial"/>
              </a:rPr>
              <a:t>Excel formulas can calculate staff hours automati</a:t>
            </a:r>
            <a:r>
              <a:rPr lang="en-GB" sz="1300">
                <a:solidFill>
                  <a:schemeClr val="accent6">
                    <a:lumMod val="49000"/>
                  </a:schemeClr>
                </a:solidFill>
                <a:latin typeface="Arial"/>
                <a:cs typeface="Arial"/>
              </a:rPr>
              <a:t>cally.</a:t>
            </a:r>
          </a:p>
        </p:txBody>
      </p:sp>
      <p:sp>
        <p:nvSpPr>
          <p:cNvPr id="18" name="TextBox 17">
            <a:extLst>
              <a:ext uri="{FF2B5EF4-FFF2-40B4-BE49-F238E27FC236}">
                <a16:creationId xmlns:a16="http://schemas.microsoft.com/office/drawing/2014/main" id="{3137CE97-D2AA-50B3-303F-571A3971DC4E}"/>
              </a:ext>
            </a:extLst>
          </p:cNvPr>
          <p:cNvSpPr txBox="1"/>
          <p:nvPr/>
        </p:nvSpPr>
        <p:spPr>
          <a:xfrm>
            <a:off x="9890016" y="6112252"/>
            <a:ext cx="1754521"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solidFill>
                  <a:schemeClr val="bg1"/>
                </a:solidFill>
                <a:latin typeface="Arial"/>
                <a:ea typeface="Times New Roman"/>
                <a:cs typeface="Arial"/>
              </a:rPr>
              <a:t>(Heybegin.com, 2026)</a:t>
            </a:r>
            <a:endParaRPr lang="en-US" i="1">
              <a:solidFill>
                <a:schemeClr val="bg1"/>
              </a:solidFill>
              <a:latin typeface="Arial"/>
              <a:cs typeface="Arial"/>
            </a:endParaRPr>
          </a:p>
          <a:p>
            <a:pPr algn="ctr"/>
            <a:endParaRPr lang="en-GB"/>
          </a:p>
        </p:txBody>
      </p:sp>
    </p:spTree>
    <p:extLst>
      <p:ext uri="{BB962C8B-B14F-4D97-AF65-F5344CB8AC3E}">
        <p14:creationId xmlns:p14="http://schemas.microsoft.com/office/powerpoint/2010/main" val="3132769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2F9096-0C65-799E-EC10-5F57F8ABD9EE}"/>
              </a:ext>
            </a:extLst>
          </p:cNvPr>
          <p:cNvSpPr>
            <a:spLocks noGrp="1"/>
          </p:cNvSpPr>
          <p:nvPr>
            <p:ph type="dt" sz="half" idx="10"/>
          </p:nvPr>
        </p:nvSpPr>
        <p:spPr/>
        <p:txBody>
          <a:bodyPr/>
          <a:lstStyle/>
          <a:p>
            <a:fld id="{15B54E8E-4AB4-49A0-9C92-47D3B6CC84BD}" type="datetime1">
              <a:t>6/14/2026</a:t>
            </a:fld>
            <a:endParaRPr lang="en-US"/>
          </a:p>
        </p:txBody>
      </p:sp>
      <p:sp>
        <p:nvSpPr>
          <p:cNvPr id="4" name="Slide Number Placeholder 3">
            <a:extLst>
              <a:ext uri="{FF2B5EF4-FFF2-40B4-BE49-F238E27FC236}">
                <a16:creationId xmlns:a16="http://schemas.microsoft.com/office/drawing/2014/main" id="{BE391B1C-4C8E-9196-73BD-B3FC04423109}"/>
              </a:ext>
            </a:extLst>
          </p:cNvPr>
          <p:cNvSpPr>
            <a:spLocks noGrp="1"/>
          </p:cNvSpPr>
          <p:nvPr>
            <p:ph type="sldNum" sz="quarter" idx="12"/>
          </p:nvPr>
        </p:nvSpPr>
        <p:spPr/>
        <p:txBody>
          <a:bodyPr/>
          <a:lstStyle/>
          <a:p>
            <a:fld id="{CC057153-B650-4DEB-B370-79DDCFDCE934}" type="slidenum">
              <a:rPr lang="en-US" dirty="0"/>
              <a:t>18</a:t>
            </a:fld>
            <a:endParaRPr lang="en-US"/>
          </a:p>
        </p:txBody>
      </p:sp>
      <p:graphicFrame>
        <p:nvGraphicFramePr>
          <p:cNvPr id="6" name="Table 5">
            <a:extLst>
              <a:ext uri="{FF2B5EF4-FFF2-40B4-BE49-F238E27FC236}">
                <a16:creationId xmlns:a16="http://schemas.microsoft.com/office/drawing/2014/main" id="{3189AE30-55C1-342E-1380-98DAD1366527}"/>
              </a:ext>
            </a:extLst>
          </p:cNvPr>
          <p:cNvGraphicFramePr>
            <a:graphicFrameLocks noGrp="1"/>
          </p:cNvGraphicFramePr>
          <p:nvPr>
            <p:extLst>
              <p:ext uri="{D42A27DB-BD31-4B8C-83A1-F6EECF244321}">
                <p14:modId xmlns:p14="http://schemas.microsoft.com/office/powerpoint/2010/main" val="1075741713"/>
              </p:ext>
            </p:extLst>
          </p:nvPr>
        </p:nvGraphicFramePr>
        <p:xfrm>
          <a:off x="1843514" y="1349442"/>
          <a:ext cx="8168640" cy="37084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763314016"/>
                    </a:ext>
                  </a:extLst>
                </a:gridCol>
                <a:gridCol w="4084320">
                  <a:extLst>
                    <a:ext uri="{9D8B030D-6E8A-4147-A177-3AD203B41FA5}">
                      <a16:colId xmlns:a16="http://schemas.microsoft.com/office/drawing/2014/main" val="1016735339"/>
                    </a:ext>
                  </a:extLst>
                </a:gridCol>
              </a:tblGrid>
              <a:tr h="370840">
                <a:tc>
                  <a:txBody>
                    <a:bodyPr/>
                    <a:lstStyle/>
                    <a:p>
                      <a:pPr algn="ctr"/>
                      <a:r>
                        <a:rPr lang="en-GB"/>
                        <a:t>Advantages</a:t>
                      </a:r>
                    </a:p>
                  </a:txBody>
                  <a:tcPr>
                    <a:solidFill>
                      <a:schemeClr val="accent6">
                        <a:lumMod val="50000"/>
                      </a:schemeClr>
                    </a:solidFill>
                  </a:tcPr>
                </a:tc>
                <a:tc>
                  <a:txBody>
                    <a:bodyPr/>
                    <a:lstStyle/>
                    <a:p>
                      <a:pPr algn="ctr"/>
                      <a:r>
                        <a:rPr lang="en-GB"/>
                        <a:t> Limitations</a:t>
                      </a:r>
                    </a:p>
                  </a:txBody>
                  <a:tcPr>
                    <a:solidFill>
                      <a:schemeClr val="accent6">
                        <a:lumMod val="50000"/>
                      </a:schemeClr>
                    </a:solidFill>
                  </a:tcPr>
                </a:tc>
                <a:extLst>
                  <a:ext uri="{0D108BD9-81ED-4DB2-BD59-A6C34878D82A}">
                    <a16:rowId xmlns:a16="http://schemas.microsoft.com/office/drawing/2014/main" val="3756220735"/>
                  </a:ext>
                </a:extLst>
              </a:tr>
            </a:tbl>
          </a:graphicData>
        </a:graphic>
      </p:graphicFrame>
      <p:sp>
        <p:nvSpPr>
          <p:cNvPr id="7" name="TextBox 6">
            <a:extLst>
              <a:ext uri="{FF2B5EF4-FFF2-40B4-BE49-F238E27FC236}">
                <a16:creationId xmlns:a16="http://schemas.microsoft.com/office/drawing/2014/main" id="{4E3D1B7E-4321-2F4A-65F1-EC825926D147}"/>
              </a:ext>
            </a:extLst>
          </p:cNvPr>
          <p:cNvSpPr txBox="1"/>
          <p:nvPr/>
        </p:nvSpPr>
        <p:spPr>
          <a:xfrm>
            <a:off x="8853702" y="6393777"/>
            <a:ext cx="302370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accent6">
                    <a:lumMod val="49000"/>
                  </a:schemeClr>
                </a:solidFill>
              </a:rPr>
              <a:t>Saima Basharat </a:t>
            </a:r>
            <a:r>
              <a:rPr lang="en-US" sz="1100">
                <a:solidFill>
                  <a:schemeClr val="accent6">
                    <a:lumMod val="49000"/>
                  </a:schemeClr>
                </a:solidFill>
              </a:rPr>
              <a:t>2534492</a:t>
            </a:r>
            <a:endParaRPr lang="en-GB" sz="1100">
              <a:solidFill>
                <a:schemeClr val="accent6">
                  <a:lumMod val="49000"/>
                </a:schemeClr>
              </a:solidFill>
            </a:endParaRPr>
          </a:p>
        </p:txBody>
      </p:sp>
      <p:sp>
        <p:nvSpPr>
          <p:cNvPr id="8" name="TextBox 7">
            <a:extLst>
              <a:ext uri="{FF2B5EF4-FFF2-40B4-BE49-F238E27FC236}">
                <a16:creationId xmlns:a16="http://schemas.microsoft.com/office/drawing/2014/main" id="{7A377D91-3860-2A27-75DC-3BDFF1364332}"/>
              </a:ext>
            </a:extLst>
          </p:cNvPr>
          <p:cNvSpPr txBox="1"/>
          <p:nvPr/>
        </p:nvSpPr>
        <p:spPr>
          <a:xfrm>
            <a:off x="2206796" y="2109564"/>
            <a:ext cx="3607836"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600">
                <a:solidFill>
                  <a:schemeClr val="accent6">
                    <a:lumMod val="49000"/>
                  </a:schemeClr>
                </a:solidFill>
              </a:rPr>
              <a:t>User friendly and easy to use</a:t>
            </a:r>
            <a:endParaRPr lang="en-US" sz="1600">
              <a:solidFill>
                <a:schemeClr val="accent6">
                  <a:lumMod val="49000"/>
                </a:schemeClr>
              </a:solidFill>
            </a:endParaRP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Allows use of formulas and calculations</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Ensures easy sharing and collaboration across teams</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Incorporates multiple features within one platform at no extra cost</a:t>
            </a:r>
          </a:p>
        </p:txBody>
      </p:sp>
      <p:sp>
        <p:nvSpPr>
          <p:cNvPr id="10" name="TextBox 9">
            <a:extLst>
              <a:ext uri="{FF2B5EF4-FFF2-40B4-BE49-F238E27FC236}">
                <a16:creationId xmlns:a16="http://schemas.microsoft.com/office/drawing/2014/main" id="{0ECC1463-424A-9C9C-3329-7394C4C1CC84}"/>
              </a:ext>
            </a:extLst>
          </p:cNvPr>
          <p:cNvSpPr txBox="1"/>
          <p:nvPr/>
        </p:nvSpPr>
        <p:spPr>
          <a:xfrm>
            <a:off x="6095237" y="2109564"/>
            <a:ext cx="360783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600">
                <a:solidFill>
                  <a:schemeClr val="accent6">
                    <a:lumMod val="49000"/>
                  </a:schemeClr>
                </a:solidFill>
              </a:rPr>
              <a:t>Prone to errors in calculation or data entry </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Excel files may be vulnerable due to lack of security features</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Staff will require basic excel skills</a:t>
            </a:r>
          </a:p>
          <a:p>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Not designed specifically for healthcare schedulin</a:t>
            </a:r>
            <a:r>
              <a:rPr lang="en-GB"/>
              <a:t>g​</a:t>
            </a:r>
          </a:p>
        </p:txBody>
      </p:sp>
      <p:sp>
        <p:nvSpPr>
          <p:cNvPr id="11" name="TextBox 10">
            <a:extLst>
              <a:ext uri="{FF2B5EF4-FFF2-40B4-BE49-F238E27FC236}">
                <a16:creationId xmlns:a16="http://schemas.microsoft.com/office/drawing/2014/main" id="{8BCC5D7F-B948-AA20-8A47-84C54D25E871}"/>
              </a:ext>
            </a:extLst>
          </p:cNvPr>
          <p:cNvSpPr txBox="1"/>
          <p:nvPr/>
        </p:nvSpPr>
        <p:spPr>
          <a:xfrm>
            <a:off x="8320982" y="5118862"/>
            <a:ext cx="107016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solidFill>
                  <a:schemeClr val="accent6">
                    <a:lumMod val="49000"/>
                  </a:schemeClr>
                </a:solidFill>
                <a:latin typeface="Times New Roman"/>
                <a:ea typeface="Times New Roman"/>
                <a:cs typeface="Times New Roman"/>
              </a:rPr>
              <a:t>(Mehar, 2023)</a:t>
            </a:r>
            <a:endParaRPr lang="en-US" i="1">
              <a:solidFill>
                <a:schemeClr val="accent6">
                  <a:lumMod val="49000"/>
                </a:schemeClr>
              </a:solidFill>
            </a:endParaRPr>
          </a:p>
          <a:p>
            <a:pPr algn="ctr"/>
            <a:endParaRPr lang="en-GB"/>
          </a:p>
        </p:txBody>
      </p:sp>
    </p:spTree>
    <p:extLst>
      <p:ext uri="{BB962C8B-B14F-4D97-AF65-F5344CB8AC3E}">
        <p14:creationId xmlns:p14="http://schemas.microsoft.com/office/powerpoint/2010/main" val="40806777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28BE7-0E30-8162-DDF4-14C2F2FCAC4B}"/>
              </a:ext>
            </a:extLst>
          </p:cNvPr>
          <p:cNvSpPr>
            <a:spLocks noGrp="1"/>
          </p:cNvSpPr>
          <p:nvPr>
            <p:ph type="title"/>
          </p:nvPr>
        </p:nvSpPr>
        <p:spPr>
          <a:xfrm>
            <a:off x="612648" y="548640"/>
            <a:ext cx="2546123" cy="560758"/>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E9653126-3FEF-C993-7256-8D1DBF1B89D6}"/>
              </a:ext>
            </a:extLst>
          </p:cNvPr>
          <p:cNvSpPr>
            <a:spLocks noGrp="1"/>
          </p:cNvSpPr>
          <p:nvPr>
            <p:ph idx="1"/>
          </p:nvPr>
        </p:nvSpPr>
        <p:spPr>
          <a:xfrm>
            <a:off x="612647" y="2310933"/>
            <a:ext cx="10798262" cy="3756017"/>
          </a:xfrm>
          <a:solidFill>
            <a:schemeClr val="bg1"/>
          </a:solidFill>
          <a:ln>
            <a:solidFill>
              <a:schemeClr val="bg1"/>
            </a:solidFill>
          </a:ln>
        </p:spPr>
        <p:txBody>
          <a:bodyPr vert="horz" lIns="91440" tIns="45720" rIns="91440" bIns="45720" rtlCol="0" anchor="t">
            <a:noAutofit/>
          </a:bodyPr>
          <a:lstStyle/>
          <a:p>
            <a:pPr>
              <a:lnSpc>
                <a:spcPct val="170000"/>
              </a:lnSpc>
            </a:pPr>
            <a:endParaRPr lang="en-GB" sz="1400">
              <a:latin typeface="Arial"/>
              <a:ea typeface="+mn-lt"/>
              <a:cs typeface="Arial"/>
            </a:endParaRPr>
          </a:p>
          <a:p>
            <a:pPr marL="285750" indent="-285750">
              <a:lnSpc>
                <a:spcPct val="170000"/>
              </a:lnSpc>
            </a:pPr>
            <a:r>
              <a:rPr lang="en-GB" sz="800" err="1">
                <a:latin typeface="Arial"/>
                <a:ea typeface="+mn-lt"/>
                <a:cs typeface="Arial"/>
              </a:rPr>
              <a:t>BrightHR</a:t>
            </a:r>
            <a:r>
              <a:rPr lang="en-GB" sz="800">
                <a:latin typeface="Arial"/>
                <a:ea typeface="+mn-lt"/>
                <a:cs typeface="Arial"/>
              </a:rPr>
              <a:t>. (2020). </a:t>
            </a:r>
            <a:r>
              <a:rPr lang="en-GB" sz="800" i="1">
                <a:latin typeface="Arial"/>
                <a:ea typeface="+mn-lt"/>
                <a:cs typeface="Arial"/>
              </a:rPr>
              <a:t>What is a staff rota? </a:t>
            </a:r>
            <a:r>
              <a:rPr lang="en-GB" sz="800">
                <a:latin typeface="Arial"/>
                <a:ea typeface="+mn-lt"/>
                <a:cs typeface="Arial"/>
              </a:rPr>
              <a:t>Available at: </a:t>
            </a:r>
            <a:r>
              <a:rPr lang="en-GB" sz="800">
                <a:latin typeface="Arial"/>
                <a:ea typeface="+mn-lt"/>
                <a:cs typeface="Arial"/>
                <a:hlinkClick r:id="rId2"/>
              </a:rPr>
              <a:t>https://www.brighthr.com/articles/shifts-and-rotas/</a:t>
            </a:r>
            <a:r>
              <a:rPr lang="en-GB" sz="800">
                <a:latin typeface="Arial"/>
                <a:ea typeface="+mn-lt"/>
                <a:cs typeface="Arial"/>
              </a:rPr>
              <a:t>.</a:t>
            </a:r>
          </a:p>
          <a:p>
            <a:pPr>
              <a:lnSpc>
                <a:spcPct val="170000"/>
              </a:lnSpc>
            </a:pPr>
            <a:r>
              <a:rPr lang="en-GB" sz="800">
                <a:latin typeface="Arial"/>
                <a:ea typeface="+mn-lt"/>
                <a:cs typeface="Arial"/>
              </a:rPr>
              <a:t>Heybegin.com. (2026). </a:t>
            </a:r>
            <a:r>
              <a:rPr lang="en-GB" sz="800" i="1">
                <a:latin typeface="Arial"/>
                <a:ea typeface="+mn-lt"/>
                <a:cs typeface="Arial"/>
              </a:rPr>
              <a:t>Excel Schedule: Creating Effective Staff Rosters - </a:t>
            </a:r>
            <a:r>
              <a:rPr lang="en-GB" sz="800" i="1" err="1">
                <a:latin typeface="Arial"/>
                <a:ea typeface="+mn-lt"/>
                <a:cs typeface="Arial"/>
              </a:rPr>
              <a:t>Heybegin</a:t>
            </a:r>
            <a:r>
              <a:rPr lang="en-GB" sz="800">
                <a:latin typeface="Arial"/>
                <a:ea typeface="+mn-lt"/>
                <a:cs typeface="Arial"/>
              </a:rPr>
              <a:t>. Available at: </a:t>
            </a:r>
            <a:r>
              <a:rPr lang="en-GB" sz="800">
                <a:latin typeface="Arial"/>
                <a:ea typeface="+mn-lt"/>
                <a:cs typeface="Arial"/>
                <a:hlinkClick r:id="rId3"/>
              </a:rPr>
              <a:t>https://heybegin.com/blog/excel-schedule</a:t>
            </a:r>
            <a:r>
              <a:rPr lang="en-GB" sz="800">
                <a:latin typeface="Arial"/>
                <a:ea typeface="+mn-lt"/>
                <a:cs typeface="Arial"/>
              </a:rPr>
              <a:t> (Accessed 4 Jun. 2026)</a:t>
            </a:r>
          </a:p>
          <a:p>
            <a:pPr>
              <a:lnSpc>
                <a:spcPct val="170000"/>
              </a:lnSpc>
            </a:pPr>
            <a:r>
              <a:rPr lang="en-GB" sz="800">
                <a:latin typeface="Arial"/>
                <a:ea typeface="+mn-lt"/>
                <a:cs typeface="Arial"/>
              </a:rPr>
              <a:t>Microsoft (2025) Microsoft Teams</a:t>
            </a:r>
            <a:endParaRPr lang="en-GB" sz="800">
              <a:latin typeface="Arial"/>
              <a:cs typeface="Arial"/>
            </a:endParaRPr>
          </a:p>
          <a:p>
            <a:pPr>
              <a:lnSpc>
                <a:spcPct val="170000"/>
              </a:lnSpc>
            </a:pPr>
            <a:r>
              <a:rPr lang="en-GB" sz="800">
                <a:latin typeface="Arial"/>
                <a:cs typeface="Arial"/>
              </a:rPr>
              <a:t>Mehar, A. (2023). </a:t>
            </a:r>
            <a:r>
              <a:rPr lang="en-GB" sz="800" i="1">
                <a:latin typeface="Arial"/>
                <a:cs typeface="Arial"/>
              </a:rPr>
              <a:t>What are the Advantages and Disadvantages of MS Excel</a:t>
            </a:r>
            <a:r>
              <a:rPr lang="en-GB" sz="800">
                <a:latin typeface="Arial"/>
                <a:cs typeface="Arial"/>
              </a:rPr>
              <a:t>. [online] </a:t>
            </a:r>
            <a:r>
              <a:rPr lang="en-GB" sz="800" err="1">
                <a:latin typeface="Arial"/>
                <a:cs typeface="Arial"/>
              </a:rPr>
              <a:t>AlmaBetter</a:t>
            </a:r>
            <a:r>
              <a:rPr lang="en-GB" sz="800">
                <a:latin typeface="Arial"/>
                <a:cs typeface="Arial"/>
              </a:rPr>
              <a:t>. Available at: </a:t>
            </a:r>
            <a:r>
              <a:rPr lang="en-GB" sz="800">
                <a:latin typeface="Arial"/>
                <a:cs typeface="Arial"/>
                <a:hlinkClick r:id="rId4"/>
              </a:rPr>
              <a:t>https://www.almabetter.com/bytes/articles/advantages-and-disadvantages-of-ms-excel</a:t>
            </a:r>
            <a:r>
              <a:rPr lang="en-GB" sz="800">
                <a:latin typeface="Arial"/>
                <a:cs typeface="Arial"/>
              </a:rPr>
              <a:t>.</a:t>
            </a:r>
          </a:p>
          <a:p>
            <a:pPr>
              <a:lnSpc>
                <a:spcPct val="170000"/>
              </a:lnSpc>
            </a:pPr>
            <a:r>
              <a:rPr lang="en-GB" sz="800">
                <a:latin typeface="Arial"/>
                <a:cs typeface="Arial"/>
              </a:rPr>
              <a:t>Microsoft Corporation (2026) . Microsoft teams: features, Benefits and Use Cases. Available at: </a:t>
            </a:r>
            <a:r>
              <a:rPr lang="en-GB" sz="800">
                <a:latin typeface="Arial"/>
                <a:cs typeface="Arial"/>
                <a:hlinkClick r:id="rId5"/>
              </a:rPr>
              <a:t>https://www.microsoft.com/en-gb/microsoft-teams/group-chat-software</a:t>
            </a:r>
            <a:endParaRPr lang="en-GB" sz="800">
              <a:latin typeface="Arial"/>
              <a:cs typeface="Arial"/>
            </a:endParaRPr>
          </a:p>
          <a:p>
            <a:pPr>
              <a:lnSpc>
                <a:spcPct val="170000"/>
              </a:lnSpc>
            </a:pPr>
            <a:r>
              <a:rPr lang="en-GB" sz="800">
                <a:latin typeface="Arial"/>
                <a:cs typeface="Arial"/>
              </a:rPr>
              <a:t>Microsoft (2025) </a:t>
            </a:r>
            <a:r>
              <a:rPr lang="en-GB" sz="800">
                <a:latin typeface="Arial"/>
                <a:ea typeface="+mn-lt"/>
                <a:cs typeface="Arial"/>
                <a:hlinkClick r:id="rId6"/>
              </a:rPr>
              <a:t>Why OneDrive Is More Than Just Cloud Storage | Microsoft Community Hub</a:t>
            </a:r>
            <a:r>
              <a:rPr lang="en-GB" sz="800">
                <a:latin typeface="Arial"/>
                <a:ea typeface="+mn-lt"/>
                <a:cs typeface="Arial"/>
              </a:rPr>
              <a:t> accessed –June 14,2026.</a:t>
            </a:r>
          </a:p>
          <a:p>
            <a:pPr>
              <a:lnSpc>
                <a:spcPct val="170000"/>
              </a:lnSpc>
            </a:pPr>
            <a:r>
              <a:rPr lang="en-GB" sz="800">
                <a:latin typeface="Arial"/>
                <a:cs typeface="Arial"/>
              </a:rPr>
              <a:t>National Health Service (2026) .Records storage </a:t>
            </a:r>
            <a:r>
              <a:rPr lang="en-GB" sz="800" i="1">
                <a:latin typeface="Arial"/>
                <a:cs typeface="Arial"/>
              </a:rPr>
              <a:t> </a:t>
            </a:r>
            <a:r>
              <a:rPr lang="en-GB" sz="800">
                <a:latin typeface="Arial"/>
                <a:cs typeface="Arial"/>
                <a:hlinkClick r:id="rId7"/>
              </a:rPr>
              <a:t>Section 4: Records storage for operational use - NHS England Digital</a:t>
            </a:r>
            <a:r>
              <a:rPr lang="en-GB" sz="800">
                <a:latin typeface="Arial"/>
                <a:cs typeface="Arial"/>
              </a:rPr>
              <a:t> .accessed-May 31, 2026 </a:t>
            </a:r>
            <a:endParaRPr lang="en-GB" sz="800">
              <a:latin typeface="Arial"/>
              <a:ea typeface="+mn-lt"/>
              <a:cs typeface="Arial"/>
            </a:endParaRPr>
          </a:p>
          <a:p>
            <a:pPr>
              <a:lnSpc>
                <a:spcPct val="170000"/>
              </a:lnSpc>
            </a:pPr>
            <a:r>
              <a:rPr lang="en-GB" sz="800">
                <a:latin typeface="Arial"/>
                <a:cs typeface="Arial"/>
              </a:rPr>
              <a:t>NHS Digital (2023) . Using Microsoft 365 and Teams in Health and Crae Settings pp 6-9 . Available at </a:t>
            </a:r>
            <a:r>
              <a:rPr lang="en-GB" sz="800">
                <a:latin typeface="Arial"/>
                <a:cs typeface="Arial"/>
                <a:hlinkClick r:id="rId8"/>
              </a:rPr>
              <a:t>https://digital.nhs.uk/services/office-365-health-and-care</a:t>
            </a:r>
            <a:endParaRPr lang="en-GB" sz="800">
              <a:latin typeface="Arial"/>
              <a:cs typeface="Arial"/>
            </a:endParaRPr>
          </a:p>
          <a:p>
            <a:r>
              <a:rPr lang="en-GB" sz="800" err="1">
                <a:latin typeface="Arial"/>
                <a:cs typeface="Arial"/>
              </a:rPr>
              <a:t>Ogunmodede</a:t>
            </a:r>
            <a:r>
              <a:rPr lang="en-GB" sz="800">
                <a:latin typeface="Arial"/>
                <a:cs typeface="Arial"/>
              </a:rPr>
              <a:t>, A.S. (2018) 'Reviewing Documents Electronically with Track Changes in Microsoft Word for Publications', in </a:t>
            </a:r>
            <a:r>
              <a:rPr lang="en-GB" sz="800" i="1">
                <a:latin typeface="Arial"/>
                <a:cs typeface="Arial"/>
              </a:rPr>
              <a:t>Education for Self Reliance</a:t>
            </a:r>
            <a:r>
              <a:rPr lang="en-GB" sz="800">
                <a:latin typeface="Arial"/>
                <a:cs typeface="Arial"/>
              </a:rPr>
              <a:t>. Ekiti: EKSU Printing Press, pp. 285–296  Author name: </a:t>
            </a:r>
            <a:r>
              <a:rPr lang="en-GB" sz="800" err="1">
                <a:latin typeface="Arial"/>
                <a:cs typeface="Arial"/>
              </a:rPr>
              <a:t>a.s.ogunmodede</a:t>
            </a:r>
            <a:r>
              <a:rPr lang="en-GB" sz="800">
                <a:latin typeface="Arial"/>
                <a:cs typeface="Arial"/>
              </a:rPr>
              <a:t> published:2018 </a:t>
            </a:r>
          </a:p>
          <a:p>
            <a:r>
              <a:rPr lang="en-GB" sz="800" err="1">
                <a:latin typeface="Arial"/>
                <a:cs typeface="Arial"/>
              </a:rPr>
              <a:t>Pinazo-clapts</a:t>
            </a:r>
            <a:r>
              <a:rPr lang="en-GB" sz="800">
                <a:latin typeface="Arial"/>
                <a:cs typeface="Arial"/>
              </a:rPr>
              <a:t> et al.(2025)Aging &amp; Mental Health,30(1),pp.75-82</a:t>
            </a:r>
          </a:p>
          <a:p>
            <a:r>
              <a:rPr lang="en-GB" sz="800">
                <a:solidFill>
                  <a:srgbClr val="404040"/>
                </a:solidFill>
                <a:latin typeface="Arial"/>
                <a:ea typeface="+mn-lt"/>
                <a:cs typeface="Arial"/>
              </a:rPr>
              <a:t>Royal College of Nursing (2021) . Digital Communication in Health Care: Principles , Risks and Good Practice pp 12-15. Available at: </a:t>
            </a:r>
            <a:r>
              <a:rPr lang="en-GB" sz="800">
                <a:solidFill>
                  <a:srgbClr val="404040"/>
                </a:solidFill>
                <a:latin typeface="Arial"/>
                <a:ea typeface="+mn-lt"/>
                <a:cs typeface="Arial"/>
                <a:hlinkClick r:id="rId9"/>
              </a:rPr>
              <a:t>https://www.rcn.org.uk/professional-development/publications/pub-007985</a:t>
            </a:r>
            <a:endParaRPr lang="en-GB" sz="800">
              <a:solidFill>
                <a:srgbClr val="404040"/>
              </a:solidFill>
              <a:latin typeface="Arial"/>
              <a:ea typeface="+mn-lt"/>
              <a:cs typeface="Arial"/>
            </a:endParaRPr>
          </a:p>
          <a:p>
            <a:r>
              <a:rPr lang="en-GB" sz="800">
                <a:solidFill>
                  <a:srgbClr val="404040"/>
                </a:solidFill>
                <a:latin typeface="Arial"/>
                <a:ea typeface="+mn-lt"/>
                <a:cs typeface="Arial"/>
              </a:rPr>
              <a:t>Skills for Care (2022). Digital Communication Tools in Adult Social Care pp 7-10. Available at: </a:t>
            </a:r>
            <a:r>
              <a:rPr lang="en-GB" sz="800">
                <a:solidFill>
                  <a:srgbClr val="404040"/>
                </a:solidFill>
                <a:latin typeface="Arial"/>
                <a:ea typeface="+mn-lt"/>
                <a:cs typeface="Arial"/>
                <a:hlinkClick r:id="rId10"/>
              </a:rPr>
              <a:t>https://www.skillsforcare.org.uk/Topics/Technology-and-digital-working/Digital-communication-tools.aspx</a:t>
            </a:r>
            <a:endParaRPr lang="en-GB" sz="800">
              <a:solidFill>
                <a:srgbClr val="404040"/>
              </a:solidFill>
              <a:latin typeface="Arial"/>
              <a:ea typeface="+mn-lt"/>
              <a:cs typeface="Arial"/>
            </a:endParaRPr>
          </a:p>
          <a:p>
            <a:endParaRPr lang="en-GB" sz="1400">
              <a:solidFill>
                <a:srgbClr val="404040"/>
              </a:solidFill>
              <a:latin typeface="Arial"/>
              <a:ea typeface="+mn-lt"/>
              <a:cs typeface="Arial"/>
            </a:endParaRPr>
          </a:p>
          <a:p>
            <a:endParaRPr lang="en-GB" sz="1400">
              <a:solidFill>
                <a:srgbClr val="404040"/>
              </a:solidFill>
              <a:latin typeface="Arial"/>
              <a:ea typeface="+mn-lt"/>
              <a:cs typeface="Arial"/>
            </a:endParaRPr>
          </a:p>
          <a:p>
            <a:endParaRPr lang="en-GB" sz="1400">
              <a:solidFill>
                <a:srgbClr val="404040"/>
              </a:solidFill>
              <a:latin typeface="Arial"/>
              <a:ea typeface="+mn-lt"/>
              <a:cs typeface="Arial"/>
            </a:endParaRPr>
          </a:p>
          <a:p>
            <a:endParaRPr lang="en-GB" sz="2100">
              <a:solidFill>
                <a:srgbClr val="FFFFFF"/>
              </a:solidFill>
              <a:highlight>
                <a:srgbClr val="1C1C1E"/>
              </a:highlight>
              <a:latin typeface="Century Gothic" panose="020B0502020202020204"/>
              <a:ea typeface="+mn-lt"/>
              <a:cs typeface="Times New Roman"/>
            </a:endParaRPr>
          </a:p>
          <a:p>
            <a:pPr marL="0" indent="0">
              <a:buNone/>
            </a:pPr>
            <a:endParaRPr lang="en-GB">
              <a:solidFill>
                <a:srgbClr val="404040"/>
              </a:solidFill>
              <a:latin typeface="Arial Nova"/>
              <a:ea typeface="+mn-lt"/>
              <a:cs typeface="Times New Roman"/>
            </a:endParaRPr>
          </a:p>
        </p:txBody>
      </p:sp>
      <p:sp>
        <p:nvSpPr>
          <p:cNvPr id="4" name="Slide Number Placeholder 3">
            <a:extLst>
              <a:ext uri="{FF2B5EF4-FFF2-40B4-BE49-F238E27FC236}">
                <a16:creationId xmlns:a16="http://schemas.microsoft.com/office/drawing/2014/main" id="{6A23953E-9713-1BEC-1227-51872B5EBC23}"/>
              </a:ext>
            </a:extLst>
          </p:cNvPr>
          <p:cNvSpPr>
            <a:spLocks noGrp="1"/>
          </p:cNvSpPr>
          <p:nvPr>
            <p:ph type="sldNum" sz="quarter" idx="12"/>
          </p:nvPr>
        </p:nvSpPr>
        <p:spPr/>
        <p:txBody>
          <a:bodyPr/>
          <a:lstStyle/>
          <a:p>
            <a:fld id="{D57F1E4F-1CFF-5643-939E-217C01CDF565}" type="slidenum">
              <a:rPr lang="en-US" dirty="0"/>
              <a:pPr/>
              <a:t>19</a:t>
            </a:fld>
            <a:endParaRPr lang="en-GB"/>
          </a:p>
        </p:txBody>
      </p:sp>
    </p:spTree>
    <p:extLst>
      <p:ext uri="{BB962C8B-B14F-4D97-AF65-F5344CB8AC3E}">
        <p14:creationId xmlns:p14="http://schemas.microsoft.com/office/powerpoint/2010/main" val="23409546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1</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Ion Boardroom</vt:lpstr>
      <vt:lpstr>Module code LCHS4007</vt:lpstr>
      <vt:lpstr>Introduction </vt:lpstr>
      <vt:lpstr>Staff Communication</vt:lpstr>
      <vt:lpstr>PowerPoint Presentation</vt:lpstr>
      <vt:lpstr>CONCLUSION</vt:lpstr>
      <vt:lpstr>Secure File Storage and Sharing</vt:lpstr>
      <vt:lpstr>Secure File Storage and Sharing</vt:lpstr>
      <vt:lpstr>Secure File Storage and Sharing </vt:lpstr>
      <vt:lpstr>Secure files storage and Sharing</vt:lpstr>
      <vt:lpstr>Secure File Storage and Sharing </vt:lpstr>
      <vt:lpstr>Introduction </vt:lpstr>
      <vt:lpstr>Selected Tool: Microsoft Word</vt:lpstr>
      <vt:lpstr>Justification of Tool Suitability</vt:lpstr>
      <vt:lpstr>PowerPoint Presentation</vt:lpstr>
      <vt:lpstr>Conclusion </vt:lpstr>
      <vt:lpstr>Managing Staff Rotas and Schedules</vt:lpstr>
      <vt:lpstr>Microsoft Excel: Proposed solution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2026-05-20T11:14:28Z</dcterms:created>
  <dcterms:modified xsi:type="dcterms:W3CDTF">2026-06-14T17:56:38Z</dcterms:modified>
</cp:coreProperties>
</file>