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1" r:id="rId1"/>
  </p:sldMasterIdLst>
  <p:notesMasterIdLst>
    <p:notesMasterId r:id="rId23"/>
  </p:notesMasterIdLst>
  <p:sldIdLst>
    <p:sldId id="256" r:id="rId2"/>
    <p:sldId id="257" r:id="rId3"/>
    <p:sldId id="258" r:id="rId4"/>
    <p:sldId id="275" r:id="rId5"/>
    <p:sldId id="262" r:id="rId6"/>
    <p:sldId id="274" r:id="rId7"/>
    <p:sldId id="264" r:id="rId8"/>
    <p:sldId id="281" r:id="rId9"/>
    <p:sldId id="282" r:id="rId10"/>
    <p:sldId id="283" r:id="rId11"/>
    <p:sldId id="284" r:id="rId12"/>
    <p:sldId id="285" r:id="rId13"/>
    <p:sldId id="286" r:id="rId14"/>
    <p:sldId id="287" r:id="rId15"/>
    <p:sldId id="288" r:id="rId16"/>
    <p:sldId id="289" r:id="rId17"/>
    <p:sldId id="290" r:id="rId18"/>
    <p:sldId id="291" r:id="rId19"/>
    <p:sldId id="292" r:id="rId20"/>
    <p:sldId id="293" r:id="rId21"/>
    <p:sldId id="272"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62" autoAdjust="0"/>
    <p:restoredTop sz="94690"/>
  </p:normalViewPr>
  <p:slideViewPr>
    <p:cSldViewPr>
      <p:cViewPr varScale="1">
        <p:scale>
          <a:sx n="70" d="100"/>
          <a:sy n="70" d="100"/>
        </p:scale>
        <p:origin x="942" y="28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A472D6-FB44-4B38-9548-B828FE1588F7}" type="datetimeFigureOut">
              <a:rPr lang="en-US" smtClean="0"/>
              <a:pPr/>
              <a:t>1/30/2026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156BB9-C2F0-49B0-8FDE-99BD602D37F8}" type="slidenum">
              <a:rPr lang="en-GB" smtClean="0"/>
              <a:pPr/>
              <a:t>‹#›</a:t>
            </a:fld>
            <a:endParaRPr lang="en-GB"/>
          </a:p>
        </p:txBody>
      </p:sp>
    </p:spTree>
    <p:extLst>
      <p:ext uri="{BB962C8B-B14F-4D97-AF65-F5344CB8AC3E}">
        <p14:creationId xmlns:p14="http://schemas.microsoft.com/office/powerpoint/2010/main" val="16815444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34191861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2102816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858485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4180031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1026"/>
          <p:cNvSpPr>
            <a:spLocks noGrp="1" noRot="1" noChangeAspect="1" noChangeArrowheads="1" noTextEdit="1"/>
          </p:cNvSpPr>
          <p:nvPr>
            <p:ph type="sldImg"/>
          </p:nvPr>
        </p:nvSpPr>
        <p:spPr>
          <a:ln/>
        </p:spPr>
      </p:sp>
      <p:sp>
        <p:nvSpPr>
          <p:cNvPr id="77827" name="Rectangle 1027"/>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29329181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28822775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1201619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28133275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29AA5-48C9-250F-9ED5-15593723A5C9}"/>
            </a:ext>
          </a:extLst>
        </p:cNvPr>
        <p:cNvGrpSpPr/>
        <p:nvPr/>
      </p:nvGrpSpPr>
      <p:grpSpPr>
        <a:xfrm>
          <a:off x="0" y="0"/>
          <a:ext cx="0" cy="0"/>
          <a:chOff x="0" y="0"/>
          <a:chExt cx="0" cy="0"/>
        </a:xfrm>
      </p:grpSpPr>
      <p:sp>
        <p:nvSpPr>
          <p:cNvPr id="101378" name="Rectangle 2">
            <a:extLst>
              <a:ext uri="{FF2B5EF4-FFF2-40B4-BE49-F238E27FC236}">
                <a16:creationId xmlns:a16="http://schemas.microsoft.com/office/drawing/2014/main" id="{41849900-6189-F380-0AC6-51155DF833BF}"/>
              </a:ext>
            </a:extLst>
          </p:cNvPr>
          <p:cNvSpPr>
            <a:spLocks noGrp="1" noRot="1" noChangeAspect="1" noChangeArrowheads="1" noTextEdit="1"/>
          </p:cNvSpPr>
          <p:nvPr>
            <p:ph type="sldImg"/>
          </p:nvPr>
        </p:nvSpPr>
        <p:spPr>
          <a:ln/>
        </p:spPr>
      </p:sp>
      <p:sp>
        <p:nvSpPr>
          <p:cNvPr id="101379" name="Rectangle 3">
            <a:extLst>
              <a:ext uri="{FF2B5EF4-FFF2-40B4-BE49-F238E27FC236}">
                <a16:creationId xmlns:a16="http://schemas.microsoft.com/office/drawing/2014/main" id="{4C1760AF-7585-49FE-A7C9-E4940FE68B02}"/>
              </a:ext>
            </a:extLst>
          </p:cNvPr>
          <p:cNvSpPr>
            <a:spLocks noGrp="1" noChangeArrowheads="1"/>
          </p:cNvSpPr>
          <p:nvPr>
            <p:ph type="body" idx="1"/>
          </p:nvPr>
        </p:nvSpPr>
        <p:spPr>
          <a:noFill/>
          <a:ln/>
        </p:spPr>
        <p:txBody>
          <a:bodyPr/>
          <a:lstStyle/>
          <a:p>
            <a:endParaRPr lang="en-GB">
              <a:latin typeface="Arial" pitchFamily="34" charset="0"/>
            </a:endParaRPr>
          </a:p>
        </p:txBody>
      </p:sp>
    </p:spTree>
    <p:extLst>
      <p:ext uri="{BB962C8B-B14F-4D97-AF65-F5344CB8AC3E}">
        <p14:creationId xmlns:p14="http://schemas.microsoft.com/office/powerpoint/2010/main" val="3462765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32D2D4F-B262-4018-8594-6B1FE2F875A5}" type="slidenum">
              <a:rPr lang="en-GB" smtClean="0"/>
              <a:pPr/>
              <a:t>‹#›</a:t>
            </a:fld>
            <a:endParaRPr lang="en-GB"/>
          </a:p>
        </p:txBody>
      </p:sp>
    </p:spTree>
    <p:extLst>
      <p:ext uri="{BB962C8B-B14F-4D97-AF65-F5344CB8AC3E}">
        <p14:creationId xmlns:p14="http://schemas.microsoft.com/office/powerpoint/2010/main" val="3613183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lvl2pPr>
              <a:defRPr>
                <a:solidFill>
                  <a:srgbClr val="0070C0"/>
                </a:solidFill>
              </a:defRPr>
            </a:lvl2p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330194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a:t>Click to edit Master title style</a:t>
            </a:r>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dirty="0"/>
          </a:p>
        </p:txBody>
      </p:sp>
    </p:spTree>
    <p:extLst>
      <p:ext uri="{BB962C8B-B14F-4D97-AF65-F5344CB8AC3E}">
        <p14:creationId xmlns:p14="http://schemas.microsoft.com/office/powerpoint/2010/main" val="698296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821421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404664"/>
            <a:ext cx="8382000" cy="1069848"/>
          </a:xfrm>
        </p:spPr>
        <p:txBody>
          <a:bodyPr anchor="ctr"/>
          <a:lstStyle>
            <a:lvl1pPr>
              <a:defRPr sz="4000" b="0" i="0" cap="none" baseline="0"/>
            </a:lvl1pPr>
          </a:lstStyle>
          <a:p>
            <a:r>
              <a:rPr kumimoji="0" lang="en-US"/>
              <a:t>Click to edit Master title style</a:t>
            </a:r>
          </a:p>
        </p:txBody>
      </p:sp>
      <p:sp>
        <p:nvSpPr>
          <p:cNvPr id="3" name="Text Placeholder 2"/>
          <p:cNvSpPr>
            <a:spLocks noGrp="1"/>
          </p:cNvSpPr>
          <p:nvPr>
            <p:ph type="body" idx="1"/>
          </p:nvPr>
        </p:nvSpPr>
        <p:spPr>
          <a:xfrm>
            <a:off x="381000" y="1484784"/>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21225" y="1484784"/>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1988840"/>
            <a:ext cx="4041648"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718304" y="1988840"/>
            <a:ext cx="4041775"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7" name="Slide Number Placeholder 26"/>
          <p:cNvSpPr>
            <a:spLocks noGrp="1"/>
          </p:cNvSpPr>
          <p:nvPr>
            <p:ph type="sldNum" sz="quarter" idx="11"/>
          </p:nvPr>
        </p:nvSpPr>
        <p:spPr/>
        <p:txBody>
          <a:bodyPr rtlCol="0"/>
          <a:lstStyle/>
          <a:p>
            <a:fld id="{B32D2D4F-B262-4018-8594-6B1FE2F875A5}" type="slidenum">
              <a:rPr lang="en-GB" smtClean="0"/>
              <a:pPr/>
              <a:t>‹#›</a:t>
            </a:fld>
            <a:endParaRPr lang="en-GB"/>
          </a:p>
        </p:txBody>
      </p:sp>
    </p:spTree>
    <p:extLst>
      <p:ext uri="{BB962C8B-B14F-4D97-AF65-F5344CB8AC3E}">
        <p14:creationId xmlns:p14="http://schemas.microsoft.com/office/powerpoint/2010/main" val="2966182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576064"/>
          </a:xfrm>
        </p:spPr>
        <p:txBody>
          <a:bodyPr anchor="ctr"/>
          <a:lstStyle>
            <a:lvl1pPr>
              <a:defRPr sz="4000">
                <a:solidFill>
                  <a:schemeClr val="tx2"/>
                </a:solidFill>
              </a:defRPr>
            </a:lvl1pPr>
          </a:lstStyle>
          <a:p>
            <a:r>
              <a:rPr kumimoji="0" lang="en-US"/>
              <a:t>Click to edit Master title style</a:t>
            </a:r>
            <a:endParaRPr kumimoji="0" lang="en-US" dirty="0"/>
          </a:p>
        </p:txBody>
      </p:sp>
      <p:sp>
        <p:nvSpPr>
          <p:cNvPr id="5" name="Slide Number Placeholder 4"/>
          <p:cNvSpPr>
            <a:spLocks noGrp="1"/>
          </p:cNvSpPr>
          <p:nvPr>
            <p:ph type="sldNum" sz="quarter" idx="12"/>
          </p:nvPr>
        </p:nvSpPr>
        <p:spPr>
          <a:xfrm>
            <a:off x="8174736" y="2272"/>
            <a:ext cx="762000" cy="365760"/>
          </a:xfrm>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1835640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2743459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620688"/>
            <a:ext cx="3383280" cy="877824"/>
          </a:xfrm>
        </p:spPr>
        <p:txBody>
          <a:bodyPr anchor="b"/>
          <a:lstStyle>
            <a:lvl1pPr algn="l">
              <a:buNone/>
              <a:defRPr sz="1800" b="1"/>
            </a:lvl1pPr>
          </a:lstStyle>
          <a:p>
            <a:r>
              <a:rPr kumimoji="0" lang="en-US"/>
              <a:t>Click to edit Master title style</a:t>
            </a:r>
          </a:p>
        </p:txBody>
      </p:sp>
      <p:sp>
        <p:nvSpPr>
          <p:cNvPr id="3" name="Text Placeholder 2"/>
          <p:cNvSpPr>
            <a:spLocks noGrp="1"/>
          </p:cNvSpPr>
          <p:nvPr>
            <p:ph type="body" idx="2"/>
          </p:nvPr>
        </p:nvSpPr>
        <p:spPr>
          <a:xfrm>
            <a:off x="5353496" y="1556792"/>
            <a:ext cx="3383280" cy="5071655"/>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152400" y="476672"/>
            <a:ext cx="5102352" cy="6151775"/>
          </a:xfrm>
        </p:spPr>
        <p:txBody>
          <a:bodyPr/>
          <a:lstStyle>
            <a:lvl1pPr>
              <a:defRPr sz="3200"/>
            </a:lvl1pPr>
            <a:lvl2pPr>
              <a:defRPr sz="28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3561782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166619837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2423810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620688"/>
            <a:ext cx="1905000" cy="6008712"/>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20688"/>
            <a:ext cx="6248400" cy="6008712"/>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extLst>
      <p:ext uri="{BB962C8B-B14F-4D97-AF65-F5344CB8AC3E}">
        <p14:creationId xmlns:p14="http://schemas.microsoft.com/office/powerpoint/2010/main" val="2899819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404664"/>
            <a:ext cx="8229600" cy="576064"/>
          </a:xfrm>
          <a:prstGeom prst="rect">
            <a:avLst/>
          </a:prstGeom>
        </p:spPr>
        <p:txBody>
          <a:bodyPr vert="horz" anchor="ctr">
            <a:normAutofit/>
          </a:bodyPr>
          <a:lstStyle/>
          <a:p>
            <a:r>
              <a:rPr kumimoji="0" lang="en-US" dirty="0"/>
              <a:t>Click to edit Master title style</a:t>
            </a:r>
          </a:p>
        </p:txBody>
      </p:sp>
      <p:sp>
        <p:nvSpPr>
          <p:cNvPr id="13" name="Text Placeholder 12"/>
          <p:cNvSpPr>
            <a:spLocks noGrp="1"/>
          </p:cNvSpPr>
          <p:nvPr>
            <p:ph type="body" idx="1"/>
          </p:nvPr>
        </p:nvSpPr>
        <p:spPr>
          <a:xfrm>
            <a:off x="457200" y="980728"/>
            <a:ext cx="8229600" cy="5593808"/>
          </a:xfrm>
          <a:prstGeom prst="rect">
            <a:avLst/>
          </a:prstGeom>
        </p:spPr>
        <p:txBody>
          <a:bodyPr vert="horz">
            <a:normAutofit/>
          </a:bodyPr>
          <a:lstStyle/>
          <a:p>
            <a:pPr lvl="0" eaLnBrk="1" latinLnBrk="0" hangingPunct="1"/>
            <a:r>
              <a:rPr kumimoji="0" lang="en-US" dirty="0"/>
              <a:t>Click to edit Master text styles</a:t>
            </a:r>
          </a:p>
          <a:p>
            <a:pPr lvl="1" eaLnBrk="1" latinLnBrk="0" hangingPunct="1"/>
            <a:r>
              <a:rPr kumimoji="0" lang="en-US" dirty="0"/>
              <a:t>Second level</a:t>
            </a:r>
          </a:p>
          <a:p>
            <a:pPr lvl="2" eaLnBrk="1" latinLnBrk="0" hangingPunct="1"/>
            <a:r>
              <a:rPr kumimoji="0" lang="en-US" dirty="0"/>
              <a:t>Third level</a:t>
            </a:r>
          </a:p>
          <a:p>
            <a:pPr lvl="3" eaLnBrk="1" latinLnBrk="0" hangingPunct="1"/>
            <a:r>
              <a:rPr kumimoji="0" lang="en-US" dirty="0"/>
              <a:t>Fourth level</a:t>
            </a:r>
          </a:p>
          <a:p>
            <a:pPr lvl="4" eaLnBrk="1" latinLnBrk="0" hangingPunct="1"/>
            <a:r>
              <a:rPr kumimoji="0" lang="en-US" dirty="0"/>
              <a:t>Fifth level</a:t>
            </a:r>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32D2D4F-B262-4018-8594-6B1FE2F875A5}" type="slidenum">
              <a:rPr lang="en-GB" smtClean="0"/>
              <a:pPr/>
              <a:t>‹#›</a:t>
            </a:fld>
            <a:endParaRPr lang="en-GB"/>
          </a:p>
        </p:txBody>
      </p:sp>
    </p:spTree>
    <p:extLst>
      <p:ext uri="{BB962C8B-B14F-4D97-AF65-F5344CB8AC3E}">
        <p14:creationId xmlns:p14="http://schemas.microsoft.com/office/powerpoint/2010/main" val="2274394435"/>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Arial" panose="020B0604020202020204" pitchFamily="34" charset="0"/>
        <a:buChar char="•"/>
        <a:defRPr kumimoji="0" sz="2600" kern="1200">
          <a:solidFill>
            <a:srgbClr val="0070C0"/>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a:t>Data Mining &amp; Visualisation</a:t>
            </a:r>
          </a:p>
        </p:txBody>
      </p:sp>
      <p:sp>
        <p:nvSpPr>
          <p:cNvPr id="3" name="Subtitle 2"/>
          <p:cNvSpPr>
            <a:spLocks noGrp="1"/>
          </p:cNvSpPr>
          <p:nvPr>
            <p:ph type="subTitle" idx="1"/>
          </p:nvPr>
        </p:nvSpPr>
        <p:spPr>
          <a:xfrm>
            <a:off x="825038" y="4455620"/>
            <a:ext cx="7543800" cy="1643427"/>
          </a:xfrm>
        </p:spPr>
        <p:txBody>
          <a:bodyPr>
            <a:noAutofit/>
          </a:bodyPr>
          <a:lstStyle/>
          <a:p>
            <a:r>
              <a:rPr lang="en-GB" dirty="0"/>
              <a:t>ACCA7015</a:t>
            </a:r>
          </a:p>
          <a:p>
            <a:r>
              <a:rPr lang="en-GB" cap="none" dirty="0"/>
              <a:t>Lecture 1 - Introduction</a:t>
            </a:r>
          </a:p>
          <a:p>
            <a:r>
              <a:rPr lang="en-GB" cap="none" dirty="0"/>
              <a:t>Prof Nik Whitehead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Aims</a:t>
            </a:r>
          </a:p>
        </p:txBody>
      </p:sp>
      <p:sp>
        <p:nvSpPr>
          <p:cNvPr id="3" name="Content Placeholder 2"/>
          <p:cNvSpPr>
            <a:spLocks noGrp="1"/>
          </p:cNvSpPr>
          <p:nvPr>
            <p:ph idx="1"/>
          </p:nvPr>
        </p:nvSpPr>
        <p:spPr/>
        <p:txBody>
          <a:bodyPr/>
          <a:lstStyle/>
          <a:p>
            <a:r>
              <a:rPr lang="en-GB" dirty="0"/>
              <a:t>This module aims to develop the student’s ability to apply suitable statistical and data mining techniques using a variety of supervised and unsupervised data mining methods.</a:t>
            </a:r>
          </a:p>
          <a:p>
            <a:pPr marL="109728" indent="0">
              <a:buNone/>
            </a:pP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a:t>
            </a:fld>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Learning Outcomes</a:t>
            </a:r>
          </a:p>
        </p:txBody>
      </p:sp>
      <p:sp>
        <p:nvSpPr>
          <p:cNvPr id="3" name="Content Placeholder 2"/>
          <p:cNvSpPr>
            <a:spLocks noGrp="1"/>
          </p:cNvSpPr>
          <p:nvPr>
            <p:ph idx="1"/>
          </p:nvPr>
        </p:nvSpPr>
        <p:spPr>
          <a:xfrm>
            <a:off x="457200" y="980728"/>
            <a:ext cx="8229600" cy="5877272"/>
          </a:xfrm>
        </p:spPr>
        <p:txBody>
          <a:bodyPr>
            <a:normAutofit/>
          </a:bodyPr>
          <a:lstStyle/>
          <a:p>
            <a:r>
              <a:rPr lang="en-GB" dirty="0"/>
              <a:t>Upon successful completion of this module, the student will be able to:</a:t>
            </a:r>
          </a:p>
          <a:p>
            <a:endParaRPr lang="en-GB" sz="1000" dirty="0"/>
          </a:p>
          <a:p>
            <a:pPr lvl="1"/>
            <a:r>
              <a:rPr lang="en-US" dirty="0"/>
              <a:t>Apply and justify the application of a range of statistical methods and data mining techniques to the extraction of information from data.</a:t>
            </a:r>
            <a:endParaRPr lang="en-GB" dirty="0"/>
          </a:p>
          <a:p>
            <a:pPr lvl="1"/>
            <a:r>
              <a:rPr lang="en-US" dirty="0"/>
              <a:t>Critically evaluate the validity of the techniques employed with respect to the relevant data and to their intended use.</a:t>
            </a:r>
            <a:endParaRPr lang="en-GB" dirty="0"/>
          </a:p>
          <a:p>
            <a:pPr lvl="1"/>
            <a:r>
              <a:rPr lang="en-US" dirty="0"/>
              <a:t>Interpret the intelligence provided by the data mining process within the context of the data set investigated.</a:t>
            </a:r>
            <a:endParaRPr lang="en-GB" dirty="0"/>
          </a:p>
          <a:p>
            <a:pPr lvl="1"/>
            <a:r>
              <a:rPr lang="en-US" dirty="0"/>
              <a:t>Effectively communicate the data mining process and its results to a decision maker.</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a:t>
            </a:fld>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Planned Content</a:t>
            </a:r>
          </a:p>
        </p:txBody>
      </p:sp>
      <p:sp>
        <p:nvSpPr>
          <p:cNvPr id="4" name="Slide Number Placeholder 3"/>
          <p:cNvSpPr>
            <a:spLocks noGrp="1"/>
          </p:cNvSpPr>
          <p:nvPr>
            <p:ph type="sldNum" sz="quarter" idx="12"/>
          </p:nvPr>
        </p:nvSpPr>
        <p:spPr/>
        <p:txBody>
          <a:bodyPr/>
          <a:lstStyle/>
          <a:p>
            <a:fld id="{B32D2D4F-B262-4018-8594-6B1FE2F875A5}" type="slidenum">
              <a:rPr lang="en-GB" smtClean="0"/>
              <a:pPr/>
              <a:t>4</a:t>
            </a:fld>
            <a:endParaRPr lang="en-GB"/>
          </a:p>
        </p:txBody>
      </p:sp>
      <p:sp>
        <p:nvSpPr>
          <p:cNvPr id="6" name="Content Placeholder 5">
            <a:extLst>
              <a:ext uri="{FF2B5EF4-FFF2-40B4-BE49-F238E27FC236}">
                <a16:creationId xmlns:a16="http://schemas.microsoft.com/office/drawing/2014/main" id="{8E579BB8-F458-EE90-2AF0-10E97877B50E}"/>
              </a:ext>
            </a:extLst>
          </p:cNvPr>
          <p:cNvSpPr>
            <a:spLocks noGrp="1"/>
          </p:cNvSpPr>
          <p:nvPr>
            <p:ph idx="1"/>
          </p:nvPr>
        </p:nvSpPr>
        <p:spPr/>
        <p:txBody>
          <a:bodyPr/>
          <a:lstStyle/>
          <a:p>
            <a:r>
              <a:rPr lang="en-GB" dirty="0"/>
              <a:t>The data mining process</a:t>
            </a:r>
          </a:p>
          <a:p>
            <a:r>
              <a:rPr lang="en-GB" dirty="0"/>
              <a:t>Pre-processing data</a:t>
            </a:r>
          </a:p>
          <a:p>
            <a:r>
              <a:rPr lang="en-GB" dirty="0"/>
              <a:t>Classification analysis</a:t>
            </a:r>
          </a:p>
          <a:p>
            <a:r>
              <a:rPr lang="en-GB" dirty="0"/>
              <a:t>Cluster analysis</a:t>
            </a:r>
          </a:p>
          <a:p>
            <a:r>
              <a:rPr lang="en-GB" dirty="0"/>
              <a:t>Association analysis</a:t>
            </a:r>
          </a:p>
          <a:p>
            <a:r>
              <a:rPr lang="en-GB" dirty="0"/>
              <a:t>Time-series analysis</a:t>
            </a:r>
          </a:p>
          <a:p>
            <a:r>
              <a:rPr lang="en-GB" dirty="0"/>
              <a:t>Sentiment analysis</a:t>
            </a:r>
          </a:p>
          <a:p>
            <a:r>
              <a:rPr lang="en-GB" dirty="0"/>
              <a:t>GDPR and Data Governance</a:t>
            </a:r>
          </a:p>
          <a:p>
            <a:r>
              <a:rPr lang="en-GB" dirty="0"/>
              <a:t>Data visualisation in Tableau</a:t>
            </a:r>
          </a:p>
          <a:p>
            <a:endParaRPr lang="en-GB" dirty="0"/>
          </a:p>
          <a:p>
            <a:r>
              <a:rPr lang="en-GB" dirty="0"/>
              <a:t>Tuesday 2-4 in IQ111 and Friday 11-1 in IQ110</a:t>
            </a:r>
          </a:p>
        </p:txBody>
      </p:sp>
    </p:spTree>
    <p:extLst>
      <p:ext uri="{BB962C8B-B14F-4D97-AF65-F5344CB8AC3E}">
        <p14:creationId xmlns:p14="http://schemas.microsoft.com/office/powerpoint/2010/main" val="169469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Assessment</a:t>
            </a:r>
          </a:p>
        </p:txBody>
      </p:sp>
      <p:sp>
        <p:nvSpPr>
          <p:cNvPr id="3" name="Content Placeholder 2"/>
          <p:cNvSpPr>
            <a:spLocks noGrp="1"/>
          </p:cNvSpPr>
          <p:nvPr>
            <p:ph idx="1"/>
          </p:nvPr>
        </p:nvSpPr>
        <p:spPr/>
        <p:txBody>
          <a:bodyPr>
            <a:normAutofit/>
          </a:bodyPr>
          <a:lstStyle/>
          <a:p>
            <a:r>
              <a:rPr lang="en-GB" dirty="0"/>
              <a:t>100% Coursework</a:t>
            </a:r>
          </a:p>
          <a:p>
            <a:endParaRPr lang="en-GB" sz="1200" dirty="0"/>
          </a:p>
          <a:p>
            <a:r>
              <a:rPr lang="en-GB" dirty="0"/>
              <a:t>Coursework 1 (25%): </a:t>
            </a:r>
          </a:p>
          <a:p>
            <a:pPr lvl="1"/>
            <a:r>
              <a:rPr lang="en-GB" dirty="0"/>
              <a:t>15-minute recorded presentation</a:t>
            </a:r>
          </a:p>
          <a:p>
            <a:pPr lvl="1"/>
            <a:r>
              <a:rPr lang="en-GB" dirty="0"/>
              <a:t>Describes the dataset you will analyse and what you hope to find within it</a:t>
            </a:r>
          </a:p>
          <a:p>
            <a:pPr lvl="1"/>
            <a:r>
              <a:rPr lang="en-GB" dirty="0"/>
              <a:t>15:00, 27</a:t>
            </a:r>
            <a:r>
              <a:rPr lang="en-GB" baseline="30000" dirty="0"/>
              <a:t>th</a:t>
            </a:r>
            <a:r>
              <a:rPr lang="en-GB" dirty="0"/>
              <a:t> March 2026</a:t>
            </a:r>
          </a:p>
          <a:p>
            <a:r>
              <a:rPr lang="en-GB" dirty="0"/>
              <a:t>Coursework 2 (50%):</a:t>
            </a:r>
          </a:p>
          <a:p>
            <a:pPr lvl="1"/>
            <a:r>
              <a:rPr lang="en-GB" dirty="0"/>
              <a:t>4500-word report</a:t>
            </a:r>
          </a:p>
          <a:p>
            <a:pPr lvl="1"/>
            <a:r>
              <a:rPr lang="en-GB" dirty="0"/>
              <a:t>Details the analyses carried out on the dataset and the results discovered</a:t>
            </a:r>
          </a:p>
          <a:p>
            <a:pPr lvl="1"/>
            <a:r>
              <a:rPr lang="en-GB" dirty="0"/>
              <a:t>15:00, 15</a:t>
            </a:r>
            <a:r>
              <a:rPr lang="en-GB" baseline="30000" dirty="0"/>
              <a:t>th</a:t>
            </a:r>
            <a:r>
              <a:rPr lang="en-GB" dirty="0"/>
              <a:t> May 2026</a:t>
            </a:r>
            <a:endParaRPr lang="en-GB" sz="1200"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5</a:t>
            </a:fld>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2518" cy="582594"/>
          </a:xfrm>
        </p:spPr>
        <p:txBody>
          <a:bodyPr>
            <a:normAutofit/>
          </a:bodyPr>
          <a:lstStyle/>
          <a:p>
            <a:r>
              <a:rPr lang="en-GB" sz="3200" dirty="0"/>
              <a:t>Recommended Books</a:t>
            </a:r>
          </a:p>
        </p:txBody>
      </p:sp>
      <p:sp>
        <p:nvSpPr>
          <p:cNvPr id="3" name="Content Placeholder 2"/>
          <p:cNvSpPr>
            <a:spLocks noGrp="1"/>
          </p:cNvSpPr>
          <p:nvPr>
            <p:ph idx="1"/>
          </p:nvPr>
        </p:nvSpPr>
        <p:spPr>
          <a:xfrm>
            <a:off x="457200" y="1000108"/>
            <a:ext cx="8229600" cy="5643602"/>
          </a:xfrm>
        </p:spPr>
        <p:txBody>
          <a:bodyPr>
            <a:normAutofit/>
          </a:bodyPr>
          <a:lstStyle/>
          <a:p>
            <a:pPr marL="174625" indent="-174625">
              <a:buFont typeface="Arial" panose="020B0604020202020204" pitchFamily="34" charset="0"/>
              <a:buChar char="•"/>
            </a:pPr>
            <a:r>
              <a:rPr lang="en-GB" dirty="0"/>
              <a:t>Whitten, Frank </a:t>
            </a:r>
            <a:r>
              <a:rPr lang="en-GB" i="1" dirty="0"/>
              <a:t>et al</a:t>
            </a:r>
            <a:r>
              <a:rPr lang="en-GB" dirty="0"/>
              <a:t> (2025) </a:t>
            </a:r>
            <a:r>
              <a:rPr lang="en-GB" i="1" dirty="0"/>
              <a:t>Data Mining: Practical Machine Learning Tools &amp; Techniques</a:t>
            </a:r>
            <a:endParaRPr lang="en-GB" sz="800" dirty="0"/>
          </a:p>
          <a:p>
            <a:pPr marL="174625" indent="-174625">
              <a:buFont typeface="Arial" panose="020B0604020202020204" pitchFamily="34" charset="0"/>
              <a:buChar char="•"/>
            </a:pPr>
            <a:r>
              <a:rPr lang="en-GB" dirty="0"/>
              <a:t>Bhatia (2019) </a:t>
            </a:r>
            <a:r>
              <a:rPr lang="en-GB" i="1" dirty="0"/>
              <a:t>Data Mining and Data Warehousing: Principles and Practical Techniques</a:t>
            </a:r>
            <a:endParaRPr lang="en-GB" sz="800" dirty="0"/>
          </a:p>
          <a:p>
            <a:pPr marL="174625" indent="-174625">
              <a:buFont typeface="Arial" panose="020B0604020202020204" pitchFamily="34" charset="0"/>
              <a:buChar char="•"/>
            </a:pPr>
            <a:r>
              <a:rPr lang="en-GB" dirty="0"/>
              <a:t>Hyman, </a:t>
            </a:r>
            <a:r>
              <a:rPr lang="en-GB" dirty="0" err="1"/>
              <a:t>Massaron</a:t>
            </a:r>
            <a:r>
              <a:rPr lang="en-GB" dirty="0"/>
              <a:t> </a:t>
            </a:r>
            <a:r>
              <a:rPr lang="en-GB" i="1" dirty="0"/>
              <a:t>et al</a:t>
            </a:r>
            <a:r>
              <a:rPr lang="en-GB" dirty="0"/>
              <a:t> (2024) </a:t>
            </a:r>
            <a:r>
              <a:rPr lang="en-GB" i="1" dirty="0"/>
              <a:t>Data Analytics &amp; Visualization All-in-One For Dummies</a:t>
            </a:r>
            <a:endParaRPr lang="en-GB" sz="800" dirty="0"/>
          </a:p>
          <a:p>
            <a:pPr marL="174625" indent="-174625">
              <a:buFont typeface="Arial" panose="020B0604020202020204" pitchFamily="34" charset="0"/>
              <a:buChar char="•"/>
            </a:pPr>
            <a:r>
              <a:rPr lang="en-GB" dirty="0"/>
              <a:t>Shaffer &amp; Wexler (2025) </a:t>
            </a:r>
            <a:r>
              <a:rPr lang="en-GB" i="1" dirty="0"/>
              <a:t>Dashboards Deliver</a:t>
            </a:r>
            <a:endParaRPr lang="en-GB" sz="800" dirty="0"/>
          </a:p>
          <a:p>
            <a:pPr marL="174625" indent="-174625">
              <a:buFont typeface="Arial" panose="020B0604020202020204" pitchFamily="34" charset="0"/>
              <a:buChar char="•"/>
            </a:pPr>
            <a:r>
              <a:rPr lang="en-GB" dirty="0"/>
              <a:t>Meier (2023) </a:t>
            </a:r>
            <a:r>
              <a:rPr lang="en-GB" i="1" dirty="0"/>
              <a:t>Mastering Tableau 2023: Implement Advanced Business Intelligence Techniques, Analytics, and Machine Learning Models with Tableau</a:t>
            </a:r>
            <a:endParaRPr lang="en-GB" dirty="0"/>
          </a:p>
          <a:p>
            <a:pPr marL="174625" indent="-174625"/>
            <a:endParaRPr lang="en-GB" sz="2000" b="1" dirty="0"/>
          </a:p>
          <a:p>
            <a:pPr>
              <a:lnSpc>
                <a:spcPct val="115000"/>
              </a:lnSpc>
              <a:buNone/>
            </a:pPr>
            <a:endParaRPr lang="en-GB" sz="2000" dirty="0">
              <a:ea typeface="Times New Roman"/>
              <a:cs typeface="Times New Roman"/>
            </a:endParaRP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6</a:t>
            </a:fld>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2"/>
                </a:solidFill>
              </a:rPr>
              <a:t>Introduction</a:t>
            </a:r>
          </a:p>
        </p:txBody>
      </p:sp>
      <p:sp>
        <p:nvSpPr>
          <p:cNvPr id="3" name="Text Placeholder 2"/>
          <p:cNvSpPr>
            <a:spLocks noGrp="1"/>
          </p:cNvSpPr>
          <p:nvPr>
            <p:ph type="body" idx="1"/>
          </p:nvPr>
        </p:nvSpPr>
        <p:spPr/>
        <p:txBody>
          <a:bodyPr/>
          <a:lstStyle/>
          <a:p>
            <a:r>
              <a:rPr lang="en-GB" dirty="0"/>
              <a:t>Data Mining as a Machine Learning Field</a:t>
            </a:r>
          </a:p>
        </p:txBody>
      </p:sp>
      <p:sp>
        <p:nvSpPr>
          <p:cNvPr id="4" name="Slide Number Placeholder 3"/>
          <p:cNvSpPr>
            <a:spLocks noGrp="1"/>
          </p:cNvSpPr>
          <p:nvPr>
            <p:ph type="sldNum" sz="quarter" idx="12"/>
          </p:nvPr>
        </p:nvSpPr>
        <p:spPr/>
        <p:txBody>
          <a:bodyPr/>
          <a:lstStyle/>
          <a:p>
            <a:fld id="{B32D2D4F-B262-4018-8594-6B1FE2F875A5}" type="slidenum">
              <a:rPr lang="en-GB" smtClean="0"/>
              <a:pPr/>
              <a:t>7</a:t>
            </a:fld>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a:t>Background</a:t>
            </a:r>
          </a:p>
        </p:txBody>
      </p:sp>
      <p:sp>
        <p:nvSpPr>
          <p:cNvPr id="6" name="Content Placeholder 5"/>
          <p:cNvSpPr>
            <a:spLocks noGrp="1"/>
          </p:cNvSpPr>
          <p:nvPr>
            <p:ph idx="1"/>
          </p:nvPr>
        </p:nvSpPr>
        <p:spPr/>
        <p:txBody>
          <a:bodyPr>
            <a:normAutofit fontScale="92500" lnSpcReduction="10000"/>
          </a:bodyPr>
          <a:lstStyle/>
          <a:p>
            <a:r>
              <a:rPr lang="en-GB" dirty="0"/>
              <a:t>The decreasing cost of database ownership means that even small organisations can afford to maintain a large database</a:t>
            </a:r>
          </a:p>
          <a:p>
            <a:r>
              <a:rPr lang="en-GB" dirty="0"/>
              <a:t>The problem is how to extract information, and therefore gain knowledge, from this huge extent of data</a:t>
            </a:r>
          </a:p>
          <a:p>
            <a:r>
              <a:rPr lang="en-GB" dirty="0"/>
              <a:t>More data does not equal more knowledge!</a:t>
            </a:r>
          </a:p>
          <a:p>
            <a:r>
              <a:rPr lang="en-GB" dirty="0"/>
              <a:t>Most databases are set up for online transaction processing rather than for data analysis</a:t>
            </a:r>
          </a:p>
          <a:p>
            <a:r>
              <a:rPr lang="en-GB" dirty="0"/>
              <a:t>Data warehouses are better organised for online analytical processing</a:t>
            </a:r>
          </a:p>
          <a:p>
            <a:r>
              <a:rPr lang="en-GB" dirty="0"/>
              <a:t>Statistical software packages work better on numerical and continuous data than on nominal and discrete data, while most business-related data tends to be a mixture of types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8</a:t>
            </a:fld>
            <a:endParaRPr lang="en-GB"/>
          </a:p>
        </p:txBody>
      </p:sp>
      <p:sp>
        <p:nvSpPr>
          <p:cNvPr id="3" name="Date Placeholder 2"/>
          <p:cNvSpPr>
            <a:spLocks noGrp="1"/>
          </p:cNvSpPr>
          <p:nvPr>
            <p:ph type="dt" sz="half" idx="4294967295"/>
          </p:nvPr>
        </p:nvSpPr>
        <p:spPr>
          <a:xfrm>
            <a:off x="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86CB5E3-D563-4084-8417-2A5748C14452}" type="datetimeFigureOut">
              <a:rPr lang="en-GB" smtClean="0"/>
              <a:pPr/>
              <a:t>30/01/2026</a:t>
            </a:fld>
            <a:endParaRPr lang="en-GB"/>
          </a:p>
        </p:txBody>
      </p:sp>
    </p:spTree>
    <p:extLst>
      <p:ext uri="{BB962C8B-B14F-4D97-AF65-F5344CB8AC3E}">
        <p14:creationId xmlns:p14="http://schemas.microsoft.com/office/powerpoint/2010/main" val="20186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GB" dirty="0"/>
              <a:t>Data, Information &amp; Knowledge</a:t>
            </a:r>
          </a:p>
        </p:txBody>
      </p:sp>
      <p:sp>
        <p:nvSpPr>
          <p:cNvPr id="5" name="Slide Number Placeholder 4"/>
          <p:cNvSpPr>
            <a:spLocks noGrp="1"/>
          </p:cNvSpPr>
          <p:nvPr>
            <p:ph type="sldNum" sz="quarter" idx="12"/>
          </p:nvPr>
        </p:nvSpPr>
        <p:spPr/>
        <p:txBody>
          <a:bodyPr/>
          <a:lstStyle/>
          <a:p>
            <a:fld id="{B32D2D4F-B262-4018-8594-6B1FE2F875A5}" type="slidenum">
              <a:rPr lang="en-GB" smtClean="0"/>
              <a:pPr/>
              <a:t>9</a:t>
            </a:fld>
            <a:endParaRPr lang="en-GB"/>
          </a:p>
        </p:txBody>
      </p:sp>
      <p:sp>
        <p:nvSpPr>
          <p:cNvPr id="4" name="Date Placeholder 3"/>
          <p:cNvSpPr>
            <a:spLocks noGrp="1"/>
          </p:cNvSpPr>
          <p:nvPr>
            <p:ph type="dt" sz="half" idx="4294967295"/>
          </p:nvPr>
        </p:nvSpPr>
        <p:spPr>
          <a:xfrm>
            <a:off x="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86CB5E3-D563-4084-8417-2A5748C14452}" type="datetimeFigureOut">
              <a:rPr lang="en-GB" smtClean="0"/>
              <a:pPr/>
              <a:t>30/01/2026</a:t>
            </a:fld>
            <a:endParaRPr lang="en-GB"/>
          </a:p>
        </p:txBody>
      </p:sp>
      <p:sp>
        <p:nvSpPr>
          <p:cNvPr id="10" name="Isosceles Triangle 9"/>
          <p:cNvSpPr/>
          <p:nvPr/>
        </p:nvSpPr>
        <p:spPr>
          <a:xfrm>
            <a:off x="2454656" y="1821645"/>
            <a:ext cx="4099749" cy="3689774"/>
          </a:xfrm>
          <a:prstGeom prst="triangl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sz="1350" b="1" dirty="0">
              <a:latin typeface="Arial" pitchFamily="34" charset="0"/>
              <a:cs typeface="Arial" pitchFamily="34" charset="0"/>
            </a:endParaRPr>
          </a:p>
          <a:p>
            <a:pPr algn="ctr"/>
            <a:endParaRPr lang="en-GB" sz="1350" b="1" dirty="0">
              <a:latin typeface="Arial" pitchFamily="34" charset="0"/>
              <a:cs typeface="Arial" pitchFamily="34" charset="0"/>
            </a:endParaRPr>
          </a:p>
          <a:p>
            <a:pPr algn="ctr"/>
            <a:endParaRPr lang="en-GB" sz="1350" b="1" dirty="0">
              <a:latin typeface="Arial" pitchFamily="34" charset="0"/>
              <a:cs typeface="Arial" pitchFamily="34" charset="0"/>
            </a:endParaRPr>
          </a:p>
          <a:p>
            <a:pPr algn="ctr"/>
            <a:endParaRPr lang="en-GB" sz="1350" b="1" dirty="0">
              <a:latin typeface="Arial" pitchFamily="34" charset="0"/>
              <a:cs typeface="Arial" pitchFamily="34" charset="0"/>
            </a:endParaRPr>
          </a:p>
          <a:p>
            <a:pPr algn="ctr"/>
            <a:endParaRPr lang="en-GB" sz="1350" b="1" dirty="0">
              <a:latin typeface="Arial" pitchFamily="34" charset="0"/>
              <a:cs typeface="Arial" pitchFamily="34" charset="0"/>
            </a:endParaRPr>
          </a:p>
          <a:p>
            <a:pPr algn="ctr"/>
            <a:r>
              <a:rPr lang="en-GB" sz="1350" b="1" dirty="0">
                <a:latin typeface="Arial" pitchFamily="34" charset="0"/>
                <a:cs typeface="Arial" pitchFamily="34" charset="0"/>
              </a:rPr>
              <a:t>Raw Data</a:t>
            </a:r>
          </a:p>
        </p:txBody>
      </p:sp>
      <p:sp>
        <p:nvSpPr>
          <p:cNvPr id="9" name="Isosceles Triangle 8"/>
          <p:cNvSpPr/>
          <p:nvPr/>
        </p:nvSpPr>
        <p:spPr>
          <a:xfrm>
            <a:off x="2956706" y="1828788"/>
            <a:ext cx="3087710" cy="2778939"/>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sz="1350" b="1" dirty="0">
              <a:latin typeface="Arial" pitchFamily="34" charset="0"/>
              <a:cs typeface="Arial" pitchFamily="34" charset="0"/>
            </a:endParaRPr>
          </a:p>
          <a:p>
            <a:pPr algn="ctr"/>
            <a:endParaRPr lang="en-GB" sz="1350" b="1" dirty="0">
              <a:latin typeface="Arial" pitchFamily="34" charset="0"/>
              <a:cs typeface="Arial" pitchFamily="34" charset="0"/>
            </a:endParaRPr>
          </a:p>
          <a:p>
            <a:pPr algn="ctr"/>
            <a:endParaRPr lang="en-GB" sz="1350" b="1" dirty="0">
              <a:latin typeface="Arial" pitchFamily="34" charset="0"/>
              <a:cs typeface="Arial" pitchFamily="34" charset="0"/>
            </a:endParaRPr>
          </a:p>
          <a:p>
            <a:pPr algn="ctr"/>
            <a:r>
              <a:rPr lang="en-GB" sz="1350" b="1" dirty="0">
                <a:latin typeface="Arial" pitchFamily="34" charset="0"/>
                <a:cs typeface="Arial" pitchFamily="34" charset="0"/>
              </a:rPr>
              <a:t>Information</a:t>
            </a:r>
          </a:p>
        </p:txBody>
      </p:sp>
      <p:sp>
        <p:nvSpPr>
          <p:cNvPr id="8" name="Isosceles Triangle 7"/>
          <p:cNvSpPr/>
          <p:nvPr/>
        </p:nvSpPr>
        <p:spPr>
          <a:xfrm>
            <a:off x="3446852" y="1821645"/>
            <a:ext cx="2143140" cy="1928826"/>
          </a:xfrm>
          <a:prstGeom prst="triangl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1350" b="1" dirty="0">
                <a:latin typeface="Arial" pitchFamily="34" charset="0"/>
                <a:cs typeface="Arial" pitchFamily="34" charset="0"/>
              </a:rPr>
              <a:t>Knowledge</a:t>
            </a:r>
          </a:p>
        </p:txBody>
      </p:sp>
    </p:spTree>
    <p:extLst>
      <p:ext uri="{BB962C8B-B14F-4D97-AF65-F5344CB8AC3E}">
        <p14:creationId xmlns:p14="http://schemas.microsoft.com/office/powerpoint/2010/main" val="2860876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KDD &amp; Data Mining</a:t>
            </a:r>
          </a:p>
        </p:txBody>
      </p:sp>
      <p:sp>
        <p:nvSpPr>
          <p:cNvPr id="3" name="Content Placeholder 2"/>
          <p:cNvSpPr>
            <a:spLocks noGrp="1"/>
          </p:cNvSpPr>
          <p:nvPr>
            <p:ph idx="1"/>
          </p:nvPr>
        </p:nvSpPr>
        <p:spPr/>
        <p:txBody>
          <a:bodyPr/>
          <a:lstStyle/>
          <a:p>
            <a:r>
              <a:rPr lang="en-GB" i="1" dirty="0"/>
              <a:t>Knowledge Discovery in Databases </a:t>
            </a:r>
            <a:r>
              <a:rPr lang="en-GB" dirty="0"/>
              <a:t>(KDD) is the efficient process of searching through the raw data in large databases in order to find the information patterns that are embedded within them</a:t>
            </a:r>
          </a:p>
          <a:p>
            <a:r>
              <a:rPr lang="en-GB" i="1" dirty="0"/>
              <a:t>Data Mining</a:t>
            </a:r>
            <a:r>
              <a:rPr lang="en-GB" dirty="0"/>
              <a:t> is that part of the KDD process where hidden information patterns are discovered and output from prepared data</a:t>
            </a:r>
          </a:p>
          <a:p>
            <a:r>
              <a:rPr lang="en-GB" dirty="0"/>
              <a:t>In practice, the two terms are often used interchangeably</a:t>
            </a:r>
          </a:p>
        </p:txBody>
      </p:sp>
      <p:sp>
        <p:nvSpPr>
          <p:cNvPr id="5" name="Slide Number Placeholder 4"/>
          <p:cNvSpPr>
            <a:spLocks noGrp="1"/>
          </p:cNvSpPr>
          <p:nvPr>
            <p:ph type="sldNum" sz="quarter" idx="12"/>
          </p:nvPr>
        </p:nvSpPr>
        <p:spPr/>
        <p:txBody>
          <a:bodyPr/>
          <a:lstStyle/>
          <a:p>
            <a:fld id="{B32D2D4F-B262-4018-8594-6B1FE2F875A5}" type="slidenum">
              <a:rPr lang="en-GB" smtClean="0"/>
              <a:pPr/>
              <a:t>10</a:t>
            </a:fld>
            <a:endParaRPr lang="en-GB"/>
          </a:p>
        </p:txBody>
      </p:sp>
      <p:sp>
        <p:nvSpPr>
          <p:cNvPr id="4" name="Date Placeholder 3"/>
          <p:cNvSpPr>
            <a:spLocks noGrp="1"/>
          </p:cNvSpPr>
          <p:nvPr>
            <p:ph type="dt" sz="half" idx="4294967295"/>
          </p:nvPr>
        </p:nvSpPr>
        <p:spPr>
          <a:xfrm>
            <a:off x="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86CB5E3-D563-4084-8417-2A5748C14452}" type="datetimeFigureOut">
              <a:rPr lang="en-GB" smtClean="0"/>
              <a:pPr/>
              <a:t>30/01/2026</a:t>
            </a:fld>
            <a:endParaRPr lang="en-GB"/>
          </a:p>
        </p:txBody>
      </p:sp>
    </p:spTree>
    <p:extLst>
      <p:ext uri="{BB962C8B-B14F-4D97-AF65-F5344CB8AC3E}">
        <p14:creationId xmlns:p14="http://schemas.microsoft.com/office/powerpoint/2010/main" val="2582005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7"/>
          <p:cNvSpPr>
            <a:spLocks noGrp="1"/>
          </p:cNvSpPr>
          <p:nvPr>
            <p:ph type="title"/>
          </p:nvPr>
        </p:nvSpPr>
        <p:spPr/>
        <p:txBody>
          <a:bodyPr>
            <a:noAutofit/>
          </a:bodyPr>
          <a:lstStyle/>
          <a:p>
            <a:r>
              <a:rPr lang="en-GB" sz="3600" b="1" dirty="0"/>
              <a:t>Data Mining: The Background</a:t>
            </a:r>
          </a:p>
        </p:txBody>
      </p:sp>
      <p:sp>
        <p:nvSpPr>
          <p:cNvPr id="2" name="Content Placeholder 1">
            <a:extLst>
              <a:ext uri="{FF2B5EF4-FFF2-40B4-BE49-F238E27FC236}">
                <a16:creationId xmlns:a16="http://schemas.microsoft.com/office/drawing/2014/main" id="{606E1EB4-6D62-EAFF-F785-F5DED65B6451}"/>
              </a:ext>
            </a:extLst>
          </p:cNvPr>
          <p:cNvSpPr>
            <a:spLocks noGrp="1"/>
          </p:cNvSpPr>
          <p:nvPr>
            <p:ph idx="1"/>
          </p:nvPr>
        </p:nvSpPr>
        <p:spPr/>
        <p:txBody>
          <a:bodyPr/>
          <a:lstStyle/>
          <a:p>
            <a:pPr marL="213122" indent="-213122" eaLnBrk="0" hangingPunct="0">
              <a:buFontTx/>
              <a:buChar char="•"/>
            </a:pPr>
            <a:r>
              <a:rPr lang="en-GB" altLang="zh-CN" dirty="0">
                <a:ea typeface="SimSun" pitchFamily="2" charset="-122"/>
              </a:rPr>
              <a:t>Computerisation of operations in commercial, governmental and scientific organisations has resulted in large volumes of operational data, e.g.</a:t>
            </a:r>
            <a:endParaRPr lang="en-GB" dirty="0"/>
          </a:p>
          <a:p>
            <a:pPr marL="746522" lvl="1" indent="-342900" eaLnBrk="0" hangingPunct="0">
              <a:spcBef>
                <a:spcPct val="20000"/>
              </a:spcBef>
            </a:pPr>
            <a:r>
              <a:rPr lang="en-GB" sz="2400" dirty="0"/>
              <a:t>Itemised telephone bills</a:t>
            </a:r>
          </a:p>
          <a:p>
            <a:pPr marL="746522" lvl="1" indent="-342900" eaLnBrk="0" hangingPunct="0">
              <a:spcBef>
                <a:spcPct val="20000"/>
              </a:spcBef>
            </a:pPr>
            <a:r>
              <a:rPr lang="en-GB" sz="2400" dirty="0"/>
              <a:t>Bank statements</a:t>
            </a:r>
          </a:p>
          <a:p>
            <a:pPr marL="746522" lvl="1" indent="-342900" eaLnBrk="0" hangingPunct="0">
              <a:spcBef>
                <a:spcPct val="20000"/>
              </a:spcBef>
            </a:pPr>
            <a:r>
              <a:rPr lang="en-GB" sz="2400" dirty="0"/>
              <a:t>Supermarket transactions</a:t>
            </a:r>
          </a:p>
          <a:p>
            <a:pPr marL="746522" lvl="1" indent="-342900" eaLnBrk="0" hangingPunct="0">
              <a:spcBef>
                <a:spcPct val="20000"/>
              </a:spcBef>
            </a:pPr>
            <a:r>
              <a:rPr lang="en-GB" sz="2400" dirty="0"/>
              <a:t>Share prices</a:t>
            </a:r>
          </a:p>
          <a:p>
            <a:pPr marL="746522" lvl="1" indent="-342900" eaLnBrk="0" hangingPunct="0">
              <a:spcBef>
                <a:spcPct val="20000"/>
              </a:spcBef>
            </a:pPr>
            <a:r>
              <a:rPr lang="en-GB" sz="2400" dirty="0"/>
              <a:t>Scientific experimental data sets</a:t>
            </a:r>
          </a:p>
          <a:p>
            <a:pPr marL="746522" lvl="1" indent="-342900" eaLnBrk="0" hangingPunct="0">
              <a:spcBef>
                <a:spcPct val="20000"/>
              </a:spcBef>
            </a:pPr>
            <a:r>
              <a:rPr lang="en-GB" sz="2400" dirty="0"/>
              <a:t>Published web pages</a:t>
            </a:r>
          </a:p>
          <a:p>
            <a:pPr marL="746522" lvl="1" indent="-342900" eaLnBrk="0" hangingPunct="0">
              <a:spcBef>
                <a:spcPct val="20000"/>
              </a:spcBef>
            </a:pPr>
            <a:r>
              <a:rPr lang="en-GB" sz="2400" dirty="0"/>
              <a:t>CCTV video footages</a:t>
            </a:r>
          </a:p>
          <a:p>
            <a:pPr marL="746522" lvl="1" indent="-342900" eaLnBrk="0" hangingPunct="0">
              <a:spcBef>
                <a:spcPct val="20000"/>
              </a:spcBef>
            </a:pPr>
            <a:r>
              <a:rPr lang="en-GB" sz="2400" dirty="0"/>
              <a:t>……</a:t>
            </a:r>
          </a:p>
          <a:p>
            <a:endParaRPr lang="en-GB" dirty="0"/>
          </a:p>
        </p:txBody>
      </p:sp>
    </p:spTree>
    <p:extLst>
      <p:ext uri="{BB962C8B-B14F-4D97-AF65-F5344CB8AC3E}">
        <p14:creationId xmlns:p14="http://schemas.microsoft.com/office/powerpoint/2010/main" val="872765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7"/>
          <p:cNvSpPr>
            <a:spLocks noGrp="1"/>
          </p:cNvSpPr>
          <p:nvPr>
            <p:ph type="title"/>
          </p:nvPr>
        </p:nvSpPr>
        <p:spPr/>
        <p:txBody>
          <a:bodyPr>
            <a:noAutofit/>
          </a:bodyPr>
          <a:lstStyle/>
          <a:p>
            <a:r>
              <a:rPr lang="en-GB" sz="3600" b="1" dirty="0"/>
              <a:t>Data Mining: The Background</a:t>
            </a:r>
          </a:p>
        </p:txBody>
      </p:sp>
      <p:sp>
        <p:nvSpPr>
          <p:cNvPr id="3" name="Content Placeholder 2">
            <a:extLst>
              <a:ext uri="{FF2B5EF4-FFF2-40B4-BE49-F238E27FC236}">
                <a16:creationId xmlns:a16="http://schemas.microsoft.com/office/drawing/2014/main" id="{E676F1E1-0EE1-7821-487E-E1FA632A1832}"/>
              </a:ext>
            </a:extLst>
          </p:cNvPr>
          <p:cNvSpPr>
            <a:spLocks noGrp="1"/>
          </p:cNvSpPr>
          <p:nvPr>
            <p:ph idx="1"/>
          </p:nvPr>
        </p:nvSpPr>
        <p:spPr/>
        <p:txBody>
          <a:bodyPr>
            <a:normAutofit/>
          </a:bodyPr>
          <a:lstStyle/>
          <a:p>
            <a:pPr marL="213122" indent="-213122" eaLnBrk="0" hangingPunct="0">
              <a:buFontTx/>
              <a:buChar char="•"/>
            </a:pPr>
            <a:r>
              <a:rPr lang="en-GB" altLang="zh-CN" dirty="0">
                <a:latin typeface="Helvetica" charset="0"/>
                <a:ea typeface="SimSun" pitchFamily="2" charset="-122"/>
              </a:rPr>
              <a:t>Facts:</a:t>
            </a:r>
            <a:endParaRPr lang="en-GB" dirty="0"/>
          </a:p>
          <a:p>
            <a:pPr marL="746522" lvl="1" indent="-342900" eaLnBrk="0" hangingPunct="0">
              <a:spcBef>
                <a:spcPct val="20000"/>
              </a:spcBef>
            </a:pPr>
            <a:r>
              <a:rPr lang="en-GB" altLang="zh-CN" sz="2400" dirty="0">
                <a:latin typeface="Helvetica" charset="0"/>
                <a:ea typeface="SimSun" pitchFamily="2" charset="-122"/>
              </a:rPr>
              <a:t>Storing the data is an operational necessity</a:t>
            </a:r>
            <a:endParaRPr lang="en-GB" sz="2400" dirty="0"/>
          </a:p>
          <a:p>
            <a:pPr marL="746522" lvl="1" indent="-342900" eaLnBrk="0" hangingPunct="0">
              <a:spcBef>
                <a:spcPct val="20000"/>
              </a:spcBef>
            </a:pPr>
            <a:r>
              <a:rPr lang="en-GB" altLang="zh-CN" sz="2400" dirty="0">
                <a:latin typeface="Helvetica" charset="0"/>
                <a:ea typeface="ËÎÌå" pitchFamily="34" charset="-122"/>
              </a:rPr>
              <a:t>Storing the data has become easy and affordable</a:t>
            </a:r>
          </a:p>
          <a:p>
            <a:pPr marL="746522" lvl="1" indent="-342900" eaLnBrk="0" hangingPunct="0">
              <a:spcBef>
                <a:spcPct val="20000"/>
              </a:spcBef>
            </a:pPr>
            <a:r>
              <a:rPr lang="en-GB" altLang="zh-CN" sz="2400" dirty="0">
                <a:latin typeface="Helvetica" charset="0"/>
                <a:ea typeface="ËÎÌå" pitchFamily="34" charset="-122"/>
              </a:rPr>
              <a:t>Data acquisition is fully or partially automatic and fast</a:t>
            </a:r>
          </a:p>
          <a:p>
            <a:pPr marL="213122" indent="-213122" eaLnBrk="0" hangingPunct="0">
              <a:spcBef>
                <a:spcPct val="20000"/>
              </a:spcBef>
              <a:buFontTx/>
              <a:buChar char="•"/>
            </a:pPr>
            <a:r>
              <a:rPr lang="en-GB" altLang="zh-CN" dirty="0">
                <a:latin typeface="Helvetica" charset="0"/>
                <a:ea typeface="ËÎÌå" pitchFamily="34" charset="-122"/>
              </a:rPr>
              <a:t>Consequences:</a:t>
            </a:r>
          </a:p>
          <a:p>
            <a:pPr marL="746522" lvl="1" indent="-342900" eaLnBrk="0" hangingPunct="0">
              <a:spcBef>
                <a:spcPct val="20000"/>
              </a:spcBef>
            </a:pPr>
            <a:r>
              <a:rPr lang="en-GB" altLang="zh-CN" sz="2400" dirty="0">
                <a:latin typeface="Helvetica" charset="0"/>
                <a:ea typeface="ËÎÌå" pitchFamily="34" charset="-122"/>
              </a:rPr>
              <a:t>The speed of data </a:t>
            </a:r>
            <a:r>
              <a:rPr lang="en-GB" altLang="zh-CN" sz="2400" i="1" dirty="0">
                <a:latin typeface="Helvetica" charset="0"/>
                <a:ea typeface="ËÎÌå" pitchFamily="34" charset="-122"/>
              </a:rPr>
              <a:t>comprehension</a:t>
            </a:r>
            <a:r>
              <a:rPr lang="en-GB" altLang="zh-CN" sz="2400" dirty="0">
                <a:latin typeface="Helvetica" charset="0"/>
                <a:ea typeface="ËÎÌå" pitchFamily="34" charset="-122"/>
              </a:rPr>
              <a:t> does not match the speed of data acquisition</a:t>
            </a:r>
          </a:p>
          <a:p>
            <a:pPr marL="746522" lvl="1" indent="-342900" eaLnBrk="0" hangingPunct="0">
              <a:spcBef>
                <a:spcPct val="20000"/>
              </a:spcBef>
            </a:pPr>
            <a:r>
              <a:rPr lang="en-GB" altLang="zh-CN" sz="2400" dirty="0">
                <a:latin typeface="Helvetica" charset="0"/>
                <a:ea typeface="ËÎÌå" pitchFamily="34" charset="-122"/>
              </a:rPr>
              <a:t>Many commercial database management systems (DBMSs) are not equipped with data comprehension and analysis tools.</a:t>
            </a:r>
          </a:p>
          <a:p>
            <a:pPr marL="746522" lvl="1" indent="-342900" eaLnBrk="0" hangingPunct="0">
              <a:spcBef>
                <a:spcPct val="20000"/>
              </a:spcBef>
            </a:pPr>
            <a:r>
              <a:rPr lang="en-GB" altLang="zh-CN" sz="2400" i="1" dirty="0">
                <a:latin typeface="Helvetica" charset="0"/>
                <a:ea typeface="ËÎÌå" pitchFamily="34" charset="-122"/>
              </a:rPr>
              <a:t>We may be data rich, but information poor</a:t>
            </a:r>
            <a:r>
              <a:rPr lang="en-GB" altLang="zh-CN" sz="2400" dirty="0">
                <a:latin typeface="Helvetica" charset="0"/>
                <a:ea typeface="ËÎÌå" pitchFamily="34" charset="-122"/>
              </a:rPr>
              <a:t>. </a:t>
            </a:r>
            <a:endParaRPr lang="en-GB" sz="2400" dirty="0"/>
          </a:p>
          <a:p>
            <a:endParaRPr lang="en-GB" sz="2400" dirty="0"/>
          </a:p>
        </p:txBody>
      </p:sp>
    </p:spTree>
    <p:extLst>
      <p:ext uri="{BB962C8B-B14F-4D97-AF65-F5344CB8AC3E}">
        <p14:creationId xmlns:p14="http://schemas.microsoft.com/office/powerpoint/2010/main" val="3743760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7"/>
          <p:cNvSpPr>
            <a:spLocks noGrp="1"/>
          </p:cNvSpPr>
          <p:nvPr>
            <p:ph type="title"/>
          </p:nvPr>
        </p:nvSpPr>
        <p:spPr/>
        <p:txBody>
          <a:bodyPr>
            <a:noAutofit/>
          </a:bodyPr>
          <a:lstStyle/>
          <a:p>
            <a:r>
              <a:rPr lang="en-GB" sz="3600" b="1" dirty="0"/>
              <a:t>Data Mining: What it is</a:t>
            </a:r>
          </a:p>
        </p:txBody>
      </p:sp>
      <p:sp>
        <p:nvSpPr>
          <p:cNvPr id="2" name="Content Placeholder 1">
            <a:extLst>
              <a:ext uri="{FF2B5EF4-FFF2-40B4-BE49-F238E27FC236}">
                <a16:creationId xmlns:a16="http://schemas.microsoft.com/office/drawing/2014/main" id="{B177C59D-2DAE-B3D9-DA01-4613C3187133}"/>
              </a:ext>
            </a:extLst>
          </p:cNvPr>
          <p:cNvSpPr>
            <a:spLocks noGrp="1"/>
          </p:cNvSpPr>
          <p:nvPr>
            <p:ph idx="1"/>
          </p:nvPr>
        </p:nvSpPr>
        <p:spPr>
          <a:xfrm>
            <a:off x="457200" y="3212976"/>
            <a:ext cx="8229600" cy="3361560"/>
          </a:xfrm>
        </p:spPr>
        <p:txBody>
          <a:bodyPr>
            <a:normAutofit/>
          </a:bodyPr>
          <a:lstStyle/>
          <a:p>
            <a:pPr marL="213122" indent="-213122" eaLnBrk="0" hangingPunct="0">
              <a:buFontTx/>
              <a:buChar char="•"/>
            </a:pPr>
            <a:r>
              <a:rPr lang="en-GB" altLang="zh-CN" sz="2400" b="1" dirty="0">
                <a:ea typeface="SimSun" pitchFamily="2" charset="-122"/>
              </a:rPr>
              <a:t>Useful information</a:t>
            </a:r>
            <a:r>
              <a:rPr lang="en-GB" altLang="zh-CN" sz="2400" dirty="0">
                <a:ea typeface="SimSun" pitchFamily="2" charset="-122"/>
              </a:rPr>
              <a:t>; leading to a course of action or an understanding of data</a:t>
            </a:r>
          </a:p>
          <a:p>
            <a:pPr marL="213122" indent="-213122" eaLnBrk="0" hangingPunct="0">
              <a:buFontTx/>
              <a:buChar char="•"/>
            </a:pPr>
            <a:r>
              <a:rPr lang="en-GB" altLang="zh-CN" sz="2400" b="1" dirty="0">
                <a:ea typeface="SimSun" pitchFamily="2" charset="-122"/>
              </a:rPr>
              <a:t>Non-trivial implicit information</a:t>
            </a:r>
            <a:r>
              <a:rPr lang="en-GB" altLang="zh-CN" sz="2400" dirty="0">
                <a:ea typeface="SimSun" pitchFamily="2" charset="-122"/>
              </a:rPr>
              <a:t>; not the raw data, nor the result of a simple data summary</a:t>
            </a:r>
          </a:p>
          <a:p>
            <a:pPr marL="213122" indent="-213122" eaLnBrk="0" hangingPunct="0">
              <a:buFontTx/>
              <a:buChar char="•"/>
            </a:pPr>
            <a:r>
              <a:rPr lang="en-GB" altLang="zh-CN" sz="2400" b="1" dirty="0">
                <a:ea typeface="SimSun" pitchFamily="2" charset="-122"/>
              </a:rPr>
              <a:t>Real life databases</a:t>
            </a:r>
            <a:r>
              <a:rPr lang="en-GB" altLang="zh-CN" sz="2400" dirty="0">
                <a:ea typeface="SimSun" pitchFamily="2" charset="-122"/>
              </a:rPr>
              <a:t>; not laboratory generated data sets</a:t>
            </a:r>
          </a:p>
          <a:p>
            <a:pPr marL="213122" indent="-213122" eaLnBrk="0" hangingPunct="0">
              <a:buFontTx/>
              <a:buChar char="•"/>
            </a:pPr>
            <a:r>
              <a:rPr lang="en-GB" altLang="zh-CN" sz="2400" b="1" dirty="0">
                <a:ea typeface="SimSun" pitchFamily="2" charset="-122"/>
              </a:rPr>
              <a:t>Efficient novel discovery methods</a:t>
            </a:r>
            <a:r>
              <a:rPr lang="en-GB" altLang="zh-CN" sz="2400" dirty="0">
                <a:ea typeface="SimSun" pitchFamily="2" charset="-122"/>
              </a:rPr>
              <a:t>; expected to be scaled up and applied to large databases</a:t>
            </a:r>
            <a:endParaRPr lang="en-GB" sz="2400" dirty="0">
              <a:ea typeface="SimSun" pitchFamily="2" charset="-122"/>
            </a:endParaRPr>
          </a:p>
          <a:p>
            <a:endParaRPr lang="en-GB" dirty="0"/>
          </a:p>
        </p:txBody>
      </p:sp>
      <p:sp>
        <p:nvSpPr>
          <p:cNvPr id="68611" name="Content Placeholder 8"/>
          <p:cNvSpPr>
            <a:spLocks/>
          </p:cNvSpPr>
          <p:nvPr/>
        </p:nvSpPr>
        <p:spPr bwMode="auto">
          <a:xfrm>
            <a:off x="1518026" y="3321843"/>
            <a:ext cx="6229350" cy="2057400"/>
          </a:xfrm>
          <a:prstGeom prst="rect">
            <a:avLst/>
          </a:prstGeom>
          <a:noFill/>
          <a:ln w="9525">
            <a:noFill/>
            <a:miter lim="800000"/>
            <a:headEnd/>
            <a:tailEnd/>
          </a:ln>
        </p:spPr>
        <p:txBody>
          <a:bodyPr/>
          <a:lstStyle/>
          <a:p>
            <a:pPr marL="213122" indent="-213122" eaLnBrk="0" hangingPunct="0">
              <a:buFontTx/>
              <a:buChar char="•"/>
            </a:pPr>
            <a:endParaRPr lang="en-GB" dirty="0">
              <a:ea typeface="SimSun" pitchFamily="2" charset="-122"/>
            </a:endParaRPr>
          </a:p>
        </p:txBody>
      </p:sp>
      <p:sp>
        <p:nvSpPr>
          <p:cNvPr id="68612" name="Text Box 4"/>
          <p:cNvSpPr txBox="1">
            <a:spLocks noChangeArrowheads="1"/>
          </p:cNvSpPr>
          <p:nvPr/>
        </p:nvSpPr>
        <p:spPr bwMode="auto">
          <a:xfrm>
            <a:off x="329663" y="1478757"/>
            <a:ext cx="8484674" cy="1487330"/>
          </a:xfrm>
          <a:prstGeom prst="rect">
            <a:avLst/>
          </a:prstGeom>
          <a:noFill/>
          <a:ln w="9525">
            <a:solidFill>
              <a:schemeClr val="tx1"/>
            </a:solidFill>
            <a:miter lim="800000"/>
            <a:headEnd/>
            <a:tailEnd/>
          </a:ln>
          <a:effectLst/>
        </p:spPr>
        <p:txBody>
          <a:bodyPr wrap="square">
            <a:spAutoFit/>
          </a:bodyPr>
          <a:lstStyle/>
          <a:p>
            <a:pPr algn="just" eaLnBrk="0" hangingPunct="0">
              <a:lnSpc>
                <a:spcPct val="115000"/>
              </a:lnSpc>
            </a:pPr>
            <a:r>
              <a:rPr lang="en-GB" altLang="zh-CN" sz="2000" dirty="0">
                <a:ea typeface="SimSun" pitchFamily="2" charset="-122"/>
              </a:rPr>
              <a:t>Knowledge discovery in databases (KDD) refers to the efficient process of searching through large volumes of raw data in databases to find potentially useful information that is implicitly embedded in the data. </a:t>
            </a:r>
            <a:r>
              <a:rPr lang="en-GB" altLang="zh-CN" sz="2000" i="1" dirty="0">
                <a:ea typeface="SimSun" pitchFamily="2" charset="-122"/>
              </a:rPr>
              <a:t>Data Mining</a:t>
            </a:r>
            <a:r>
              <a:rPr lang="en-GB" altLang="zh-CN" sz="2000" dirty="0">
                <a:ea typeface="SimSun" pitchFamily="2" charset="-122"/>
              </a:rPr>
              <a:t> is an integral step of KDD that discovers hidden patterns from an input data set.</a:t>
            </a:r>
          </a:p>
        </p:txBody>
      </p:sp>
    </p:spTree>
    <p:extLst>
      <p:ext uri="{BB962C8B-B14F-4D97-AF65-F5344CB8AC3E}">
        <p14:creationId xmlns:p14="http://schemas.microsoft.com/office/powerpoint/2010/main" val="1987987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8612">
                                            <p:txEl>
                                              <p:pRg st="0" end="0"/>
                                            </p:txEl>
                                          </p:spTgt>
                                        </p:tgtEl>
                                        <p:attrNameLst>
                                          <p:attrName>style.visibility</p:attrName>
                                        </p:attrNameLst>
                                      </p:cBhvr>
                                      <p:to>
                                        <p:strVal val="visible"/>
                                      </p:to>
                                    </p:set>
                                    <p:animEffect transition="in" filter="box(out)">
                                      <p:cBhvr>
                                        <p:cTn id="7" dur="500"/>
                                        <p:tgtEl>
                                          <p:spTgt spid="68612">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2"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noAutofit/>
          </a:bodyPr>
          <a:lstStyle/>
          <a:p>
            <a:r>
              <a:rPr lang="en-GB" sz="3600" b="1" dirty="0"/>
              <a:t>Data Mining: Useful Information</a:t>
            </a:r>
          </a:p>
        </p:txBody>
      </p:sp>
      <p:sp>
        <p:nvSpPr>
          <p:cNvPr id="2" name="Content Placeholder 1">
            <a:extLst>
              <a:ext uri="{FF2B5EF4-FFF2-40B4-BE49-F238E27FC236}">
                <a16:creationId xmlns:a16="http://schemas.microsoft.com/office/drawing/2014/main" id="{3C7D516D-D047-88DA-E7D0-51D57840974E}"/>
              </a:ext>
            </a:extLst>
          </p:cNvPr>
          <p:cNvSpPr>
            <a:spLocks noGrp="1"/>
          </p:cNvSpPr>
          <p:nvPr>
            <p:ph idx="1"/>
          </p:nvPr>
        </p:nvSpPr>
        <p:spPr/>
        <p:txBody>
          <a:bodyPr/>
          <a:lstStyle/>
          <a:p>
            <a:pPr marL="219075" indent="-219075" eaLnBrk="0" hangingPunct="0">
              <a:spcAft>
                <a:spcPct val="20000"/>
              </a:spcAft>
            </a:pPr>
            <a:r>
              <a:rPr lang="en-GB" altLang="zh-CN" dirty="0">
                <a:ea typeface="SimSun" pitchFamily="2" charset="-122"/>
              </a:rPr>
              <a:t>Example 1 (A well-known example, not a joke):</a:t>
            </a:r>
          </a:p>
          <a:p>
            <a:pPr marL="0" indent="0" eaLnBrk="0" hangingPunct="0">
              <a:spcBef>
                <a:spcPct val="25000"/>
              </a:spcBef>
              <a:buNone/>
            </a:pPr>
            <a:r>
              <a:rPr lang="en-GB" altLang="zh-CN" sz="2400" dirty="0">
                <a:ea typeface="SimSun" pitchFamily="2" charset="-122"/>
              </a:rPr>
              <a:t>	</a:t>
            </a:r>
            <a:r>
              <a:rPr lang="en-GB" altLang="zh-CN" dirty="0">
                <a:solidFill>
                  <a:srgbClr val="0033CC"/>
                </a:solidFill>
                <a:ea typeface="SimSun" pitchFamily="2" charset="-122"/>
              </a:rPr>
              <a:t>Customers who purchase </a:t>
            </a:r>
            <a:r>
              <a:rPr lang="en-GB" altLang="zh-CN" i="1" dirty="0">
                <a:solidFill>
                  <a:srgbClr val="0033CC"/>
                </a:solidFill>
                <a:ea typeface="SimSun" pitchFamily="2" charset="-122"/>
              </a:rPr>
              <a:t>beer</a:t>
            </a:r>
            <a:r>
              <a:rPr lang="en-GB" altLang="zh-CN" dirty="0">
                <a:solidFill>
                  <a:srgbClr val="0033CC"/>
                </a:solidFill>
                <a:ea typeface="SimSun" pitchFamily="2" charset="-122"/>
              </a:rPr>
              <a:t> are also likely (say 90%) to purchase </a:t>
            </a:r>
            <a:r>
              <a:rPr lang="en-GB" altLang="zh-CN" i="1" dirty="0">
                <a:solidFill>
                  <a:srgbClr val="0033CC"/>
                </a:solidFill>
                <a:ea typeface="SimSun" pitchFamily="2" charset="-122"/>
              </a:rPr>
              <a:t>nappies</a:t>
            </a:r>
            <a:r>
              <a:rPr lang="en-GB" altLang="zh-CN" dirty="0">
                <a:solidFill>
                  <a:srgbClr val="0033CC"/>
                </a:solidFill>
                <a:ea typeface="SimSun" pitchFamily="2" charset="-122"/>
              </a:rPr>
              <a:t>.</a:t>
            </a:r>
            <a:r>
              <a:rPr lang="en-GB" altLang="zh-CN" sz="2400" dirty="0">
                <a:ea typeface="SimSun" pitchFamily="2" charset="-122"/>
                <a:sym typeface="Symbol" pitchFamily="18" charset="2"/>
              </a:rPr>
              <a:t> </a:t>
            </a:r>
          </a:p>
          <a:p>
            <a:pPr marL="219075" indent="-219075" eaLnBrk="0" hangingPunct="0"/>
            <a:endParaRPr lang="en-GB" altLang="zh-CN" sz="2400" dirty="0">
              <a:ea typeface="SimSun" pitchFamily="2" charset="-122"/>
              <a:sym typeface="Symbol" pitchFamily="18" charset="2"/>
            </a:endParaRPr>
          </a:p>
          <a:p>
            <a:pPr marL="219075" indent="-219075" eaLnBrk="0" hangingPunct="0">
              <a:spcAft>
                <a:spcPct val="25000"/>
              </a:spcAft>
            </a:pPr>
            <a:r>
              <a:rPr lang="en-GB" altLang="zh-CN" dirty="0">
                <a:ea typeface="SimSun" pitchFamily="2" charset="-122"/>
              </a:rPr>
              <a:t>Example 2 (May already be in practical use in credit card applications):</a:t>
            </a:r>
            <a:r>
              <a:rPr lang="en-GB" altLang="zh-CN" sz="2400" dirty="0">
                <a:ea typeface="SimSun" pitchFamily="2" charset="-122"/>
              </a:rPr>
              <a:t>	</a:t>
            </a:r>
          </a:p>
          <a:p>
            <a:pPr marL="0" indent="0" eaLnBrk="0" hangingPunct="0">
              <a:buNone/>
            </a:pPr>
            <a:r>
              <a:rPr lang="en-GB" altLang="zh-CN" sz="2400" dirty="0">
                <a:ea typeface="SimSun" pitchFamily="2" charset="-122"/>
              </a:rPr>
              <a:t>	</a:t>
            </a:r>
            <a:r>
              <a:rPr lang="en-GB" altLang="zh-CN" b="1" dirty="0">
                <a:solidFill>
                  <a:srgbClr val="0033CC"/>
                </a:solidFill>
                <a:ea typeface="SimSun" pitchFamily="2" charset="-122"/>
              </a:rPr>
              <a:t>If </a:t>
            </a:r>
            <a:r>
              <a:rPr lang="en-GB" altLang="zh-CN" dirty="0">
                <a:solidFill>
                  <a:srgbClr val="0033CC"/>
                </a:solidFill>
                <a:ea typeface="SimSun" pitchFamily="2" charset="-122"/>
              </a:rPr>
              <a:t>20,000 </a:t>
            </a:r>
            <a:r>
              <a:rPr lang="en-GB" altLang="zh-CN" dirty="0">
                <a:solidFill>
                  <a:srgbClr val="0033CC"/>
                </a:solidFill>
                <a:ea typeface="SimSun" pitchFamily="2" charset="-122"/>
                <a:sym typeface="Symbol" pitchFamily="18" charset="2"/>
              </a:rPr>
              <a:t> Customer’s Salary  40,000 pounds and Customer has a house, </a:t>
            </a:r>
            <a:r>
              <a:rPr lang="en-GB" altLang="zh-CN" b="1" dirty="0">
                <a:solidFill>
                  <a:srgbClr val="0033CC"/>
                </a:solidFill>
                <a:ea typeface="SimSun" pitchFamily="2" charset="-122"/>
              </a:rPr>
              <a:t>then</a:t>
            </a:r>
            <a:r>
              <a:rPr lang="en-GB" altLang="zh-CN" dirty="0">
                <a:solidFill>
                  <a:srgbClr val="0033CC"/>
                </a:solidFill>
                <a:ea typeface="SimSun" pitchFamily="2" charset="-122"/>
              </a:rPr>
              <a:t> Customer is a safe customer.</a:t>
            </a:r>
            <a:endParaRPr lang="en-GB" altLang="zh-CN" dirty="0">
              <a:ea typeface="SimSun" pitchFamily="2" charset="-122"/>
            </a:endParaRPr>
          </a:p>
          <a:p>
            <a:endParaRPr lang="en-GB" dirty="0"/>
          </a:p>
        </p:txBody>
      </p:sp>
      <p:sp>
        <p:nvSpPr>
          <p:cNvPr id="70659" name="Rectangle 3"/>
          <p:cNvSpPr>
            <a:spLocks noChangeArrowheads="1"/>
          </p:cNvSpPr>
          <p:nvPr/>
        </p:nvSpPr>
        <p:spPr bwMode="auto">
          <a:xfrm>
            <a:off x="1410869" y="1660910"/>
            <a:ext cx="6286500" cy="3429000"/>
          </a:xfrm>
          <a:prstGeom prst="rect">
            <a:avLst/>
          </a:prstGeom>
          <a:noFill/>
          <a:ln w="9525">
            <a:noFill/>
            <a:miter lim="800000"/>
            <a:headEnd/>
            <a:tailEnd/>
          </a:ln>
          <a:effectLst/>
        </p:spPr>
        <p:txBody>
          <a:bodyPr/>
          <a:lstStyle/>
          <a:p>
            <a:pPr marL="219075" indent="-219075" eaLnBrk="0" hangingPunct="0">
              <a:spcAft>
                <a:spcPct val="20000"/>
              </a:spcAft>
            </a:pPr>
            <a:endParaRPr lang="en-GB" altLang="zh-CN" dirty="0">
              <a:ea typeface="SimSun" pitchFamily="2" charset="-122"/>
            </a:endParaRPr>
          </a:p>
        </p:txBody>
      </p:sp>
    </p:spTree>
    <p:extLst>
      <p:ext uri="{BB962C8B-B14F-4D97-AF65-F5344CB8AC3E}">
        <p14:creationId xmlns:p14="http://schemas.microsoft.com/office/powerpoint/2010/main" val="27809855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7"/>
          <p:cNvSpPr>
            <a:spLocks noGrp="1"/>
          </p:cNvSpPr>
          <p:nvPr>
            <p:ph type="title"/>
          </p:nvPr>
        </p:nvSpPr>
        <p:spPr/>
        <p:txBody>
          <a:bodyPr>
            <a:noAutofit/>
          </a:bodyPr>
          <a:lstStyle/>
          <a:p>
            <a:r>
              <a:rPr lang="en-GB" sz="3600" b="1" dirty="0"/>
              <a:t>Data Mining: Non-trivial Information</a:t>
            </a:r>
          </a:p>
        </p:txBody>
      </p:sp>
      <p:sp>
        <p:nvSpPr>
          <p:cNvPr id="76803" name="Content Placeholder 8"/>
          <p:cNvSpPr>
            <a:spLocks/>
          </p:cNvSpPr>
          <p:nvPr/>
        </p:nvSpPr>
        <p:spPr bwMode="auto">
          <a:xfrm>
            <a:off x="447714" y="1484784"/>
            <a:ext cx="8229600" cy="612682"/>
          </a:xfrm>
          <a:prstGeom prst="rect">
            <a:avLst/>
          </a:prstGeom>
          <a:noFill/>
          <a:ln w="9525">
            <a:noFill/>
            <a:miter lim="800000"/>
            <a:headEnd/>
            <a:tailEnd/>
          </a:ln>
        </p:spPr>
        <p:txBody>
          <a:bodyPr/>
          <a:lstStyle/>
          <a:p>
            <a:pPr marL="213122" indent="-213122" eaLnBrk="0" hangingPunct="0">
              <a:buFontTx/>
              <a:buChar char="•"/>
            </a:pPr>
            <a:r>
              <a:rPr lang="en-GB" altLang="zh-CN" sz="2800" dirty="0">
                <a:ea typeface="SimSun" pitchFamily="2" charset="-122"/>
              </a:rPr>
              <a:t>Putting the “search for information” into a spectrum:</a:t>
            </a:r>
            <a:endParaRPr lang="en-GB" sz="2800" dirty="0"/>
          </a:p>
        </p:txBody>
      </p:sp>
      <p:grpSp>
        <p:nvGrpSpPr>
          <p:cNvPr id="2" name="Group 15"/>
          <p:cNvGrpSpPr>
            <a:grpSpLocks/>
          </p:cNvGrpSpPr>
          <p:nvPr/>
        </p:nvGrpSpPr>
        <p:grpSpPr bwMode="auto">
          <a:xfrm>
            <a:off x="893614" y="2348880"/>
            <a:ext cx="7337800" cy="3489509"/>
            <a:chOff x="132" y="1482"/>
            <a:chExt cx="5419" cy="1913"/>
          </a:xfrm>
        </p:grpSpPr>
        <p:sp>
          <p:nvSpPr>
            <p:cNvPr id="76804" name="AutoShape 4"/>
            <p:cNvSpPr>
              <a:spLocks noChangeArrowheads="1"/>
            </p:cNvSpPr>
            <p:nvPr/>
          </p:nvSpPr>
          <p:spPr bwMode="auto">
            <a:xfrm>
              <a:off x="624" y="1776"/>
              <a:ext cx="1680" cy="576"/>
            </a:xfrm>
            <a:prstGeom prst="homePlate">
              <a:avLst>
                <a:gd name="adj" fmla="val 37728"/>
              </a:avLst>
            </a:prstGeom>
            <a:solidFill>
              <a:schemeClr val="accent1"/>
            </a:solidFill>
            <a:ln w="9525">
              <a:solidFill>
                <a:schemeClr val="tx1"/>
              </a:solidFill>
              <a:miter lim="800000"/>
              <a:headEnd/>
              <a:tailEnd/>
            </a:ln>
            <a:effectLst/>
          </p:spPr>
          <p:txBody>
            <a:bodyPr wrap="none" anchor="ctr"/>
            <a:lstStyle/>
            <a:p>
              <a:endParaRPr lang="en-GB" sz="1350"/>
            </a:p>
          </p:txBody>
        </p:sp>
        <p:sp>
          <p:nvSpPr>
            <p:cNvPr id="76805" name="Text Box 5"/>
            <p:cNvSpPr txBox="1">
              <a:spLocks noChangeArrowheads="1"/>
            </p:cNvSpPr>
            <p:nvPr/>
          </p:nvSpPr>
          <p:spPr bwMode="auto">
            <a:xfrm rot="16200000">
              <a:off x="-143" y="1865"/>
              <a:ext cx="978" cy="427"/>
            </a:xfrm>
            <a:prstGeom prst="rect">
              <a:avLst/>
            </a:prstGeom>
            <a:noFill/>
            <a:ln w="9525">
              <a:noFill/>
              <a:miter lim="800000"/>
              <a:headEnd/>
              <a:tailEnd/>
            </a:ln>
            <a:effectLst/>
          </p:spPr>
          <p:txBody>
            <a:bodyPr wrap="none">
              <a:spAutoFit/>
            </a:bodyPr>
            <a:lstStyle/>
            <a:p>
              <a:r>
                <a:rPr lang="en-GB" sz="1350"/>
                <a:t>Low end of</a:t>
              </a:r>
            </a:p>
            <a:p>
              <a:r>
                <a:rPr lang="en-GB" sz="1350"/>
                <a:t>sophistication</a:t>
              </a:r>
            </a:p>
          </p:txBody>
        </p:sp>
        <p:sp>
          <p:nvSpPr>
            <p:cNvPr id="76806" name="Text Box 6"/>
            <p:cNvSpPr txBox="1">
              <a:spLocks noChangeArrowheads="1"/>
            </p:cNvSpPr>
            <p:nvPr/>
          </p:nvSpPr>
          <p:spPr bwMode="auto">
            <a:xfrm rot="16200000">
              <a:off x="4849" y="1865"/>
              <a:ext cx="978" cy="427"/>
            </a:xfrm>
            <a:prstGeom prst="rect">
              <a:avLst/>
            </a:prstGeom>
            <a:noFill/>
            <a:ln w="9525">
              <a:noFill/>
              <a:miter lim="800000"/>
              <a:headEnd/>
              <a:tailEnd/>
            </a:ln>
            <a:effectLst/>
          </p:spPr>
          <p:txBody>
            <a:bodyPr wrap="none">
              <a:spAutoFit/>
            </a:bodyPr>
            <a:lstStyle/>
            <a:p>
              <a:r>
                <a:rPr lang="en-GB" sz="1350"/>
                <a:t>High end of</a:t>
              </a:r>
            </a:p>
            <a:p>
              <a:r>
                <a:rPr lang="en-GB" sz="1350"/>
                <a:t>sophistication</a:t>
              </a:r>
            </a:p>
          </p:txBody>
        </p:sp>
        <p:sp>
          <p:nvSpPr>
            <p:cNvPr id="76807" name="AutoShape 7"/>
            <p:cNvSpPr>
              <a:spLocks noChangeArrowheads="1"/>
            </p:cNvSpPr>
            <p:nvPr/>
          </p:nvSpPr>
          <p:spPr bwMode="auto">
            <a:xfrm>
              <a:off x="2064" y="1776"/>
              <a:ext cx="1584" cy="576"/>
            </a:xfrm>
            <a:prstGeom prst="chevron">
              <a:avLst>
                <a:gd name="adj" fmla="val 34897"/>
              </a:avLst>
            </a:prstGeom>
            <a:solidFill>
              <a:schemeClr val="accent1"/>
            </a:solidFill>
            <a:ln w="9525">
              <a:solidFill>
                <a:schemeClr val="tx1"/>
              </a:solidFill>
              <a:miter lim="800000"/>
              <a:headEnd/>
              <a:tailEnd/>
            </a:ln>
            <a:effectLst/>
          </p:spPr>
          <p:txBody>
            <a:bodyPr wrap="none" anchor="ctr"/>
            <a:lstStyle/>
            <a:p>
              <a:endParaRPr lang="en-GB" sz="1350"/>
            </a:p>
          </p:txBody>
        </p:sp>
        <p:sp>
          <p:nvSpPr>
            <p:cNvPr id="76808" name="AutoShape 8"/>
            <p:cNvSpPr>
              <a:spLocks noChangeArrowheads="1"/>
            </p:cNvSpPr>
            <p:nvPr/>
          </p:nvSpPr>
          <p:spPr bwMode="auto">
            <a:xfrm>
              <a:off x="3408" y="1776"/>
              <a:ext cx="1536" cy="576"/>
            </a:xfrm>
            <a:prstGeom prst="chevron">
              <a:avLst>
                <a:gd name="adj" fmla="val 34716"/>
              </a:avLst>
            </a:prstGeom>
            <a:solidFill>
              <a:schemeClr val="accent1"/>
            </a:solidFill>
            <a:ln w="9525">
              <a:solidFill>
                <a:schemeClr val="tx1"/>
              </a:solidFill>
              <a:miter lim="800000"/>
              <a:headEnd/>
              <a:tailEnd/>
            </a:ln>
            <a:effectLst/>
          </p:spPr>
          <p:txBody>
            <a:bodyPr wrap="none" anchor="ctr"/>
            <a:lstStyle/>
            <a:p>
              <a:endParaRPr lang="en-GB" sz="1350"/>
            </a:p>
          </p:txBody>
        </p:sp>
        <p:sp>
          <p:nvSpPr>
            <p:cNvPr id="76809" name="Text Box 9"/>
            <p:cNvSpPr txBox="1">
              <a:spLocks noChangeArrowheads="1"/>
            </p:cNvSpPr>
            <p:nvPr/>
          </p:nvSpPr>
          <p:spPr bwMode="auto">
            <a:xfrm>
              <a:off x="720" y="1488"/>
              <a:ext cx="921" cy="186"/>
            </a:xfrm>
            <a:prstGeom prst="rect">
              <a:avLst/>
            </a:prstGeom>
            <a:noFill/>
            <a:ln w="9525">
              <a:noFill/>
              <a:miter lim="800000"/>
              <a:headEnd/>
              <a:tailEnd/>
            </a:ln>
            <a:effectLst/>
          </p:spPr>
          <p:txBody>
            <a:bodyPr wrap="none">
              <a:spAutoFit/>
            </a:bodyPr>
            <a:lstStyle/>
            <a:p>
              <a:r>
                <a:rPr lang="en-GB" sz="1600" b="1" dirty="0">
                  <a:latin typeface="Arial Narrow" pitchFamily="34" charset="0"/>
                </a:rPr>
                <a:t>Data retrieval</a:t>
              </a:r>
            </a:p>
          </p:txBody>
        </p:sp>
        <p:sp>
          <p:nvSpPr>
            <p:cNvPr id="76810" name="Text Box 10"/>
            <p:cNvSpPr txBox="1">
              <a:spLocks noChangeArrowheads="1"/>
            </p:cNvSpPr>
            <p:nvPr/>
          </p:nvSpPr>
          <p:spPr bwMode="auto">
            <a:xfrm>
              <a:off x="1836" y="1482"/>
              <a:ext cx="1712" cy="186"/>
            </a:xfrm>
            <a:prstGeom prst="rect">
              <a:avLst/>
            </a:prstGeom>
            <a:noFill/>
            <a:ln w="9525">
              <a:noFill/>
              <a:miter lim="800000"/>
              <a:headEnd/>
              <a:tailEnd/>
            </a:ln>
            <a:effectLst/>
          </p:spPr>
          <p:txBody>
            <a:bodyPr wrap="none">
              <a:spAutoFit/>
            </a:bodyPr>
            <a:lstStyle/>
            <a:p>
              <a:r>
                <a:rPr lang="en-GB" sz="1600" b="1" dirty="0">
                  <a:latin typeface="Arial Narrow" pitchFamily="34" charset="0"/>
                </a:rPr>
                <a:t>Online analytic processing</a:t>
              </a:r>
            </a:p>
          </p:txBody>
        </p:sp>
        <p:sp>
          <p:nvSpPr>
            <p:cNvPr id="76811" name="Text Box 11"/>
            <p:cNvSpPr txBox="1">
              <a:spLocks noChangeArrowheads="1"/>
            </p:cNvSpPr>
            <p:nvPr/>
          </p:nvSpPr>
          <p:spPr bwMode="auto">
            <a:xfrm>
              <a:off x="3792" y="1488"/>
              <a:ext cx="845" cy="186"/>
            </a:xfrm>
            <a:prstGeom prst="rect">
              <a:avLst/>
            </a:prstGeom>
            <a:noFill/>
            <a:ln w="9525">
              <a:noFill/>
              <a:miter lim="800000"/>
              <a:headEnd/>
              <a:tailEnd/>
            </a:ln>
            <a:effectLst/>
          </p:spPr>
          <p:txBody>
            <a:bodyPr wrap="none">
              <a:spAutoFit/>
            </a:bodyPr>
            <a:lstStyle/>
            <a:p>
              <a:r>
                <a:rPr lang="en-GB" sz="1600" b="1" dirty="0">
                  <a:latin typeface="Arial Narrow" pitchFamily="34" charset="0"/>
                </a:rPr>
                <a:t>Data mining</a:t>
              </a:r>
            </a:p>
          </p:txBody>
        </p:sp>
        <p:sp>
          <p:nvSpPr>
            <p:cNvPr id="76812" name="Rectangle 12"/>
            <p:cNvSpPr>
              <a:spLocks noChangeArrowheads="1"/>
            </p:cNvSpPr>
            <p:nvPr/>
          </p:nvSpPr>
          <p:spPr bwMode="auto">
            <a:xfrm>
              <a:off x="576" y="2400"/>
              <a:ext cx="1536" cy="601"/>
            </a:xfrm>
            <a:prstGeom prst="rect">
              <a:avLst/>
            </a:prstGeom>
            <a:noFill/>
            <a:ln w="9525">
              <a:noFill/>
              <a:miter lim="800000"/>
              <a:headEnd/>
              <a:tailEnd/>
            </a:ln>
            <a:effectLst/>
          </p:spPr>
          <p:txBody>
            <a:bodyPr>
              <a:spAutoFit/>
            </a:bodyPr>
            <a:lstStyle/>
            <a:p>
              <a:pPr marL="144066" indent="-144066" eaLnBrk="0" hangingPunct="0">
                <a:buFontTx/>
                <a:buChar char="•"/>
              </a:pPr>
              <a:r>
                <a:rPr lang="en-GB" altLang="zh-CN" sz="1600" dirty="0">
                  <a:latin typeface="Arial Narrow" pitchFamily="34" charset="0"/>
                  <a:ea typeface="??"/>
                  <a:cs typeface="??"/>
                </a:rPr>
                <a:t>Retrieval of stored data</a:t>
              </a:r>
            </a:p>
            <a:p>
              <a:pPr marL="144066" indent="-144066" eaLnBrk="0" hangingPunct="0">
                <a:buFontTx/>
                <a:buChar char="•"/>
              </a:pPr>
              <a:r>
                <a:rPr lang="en-GB" altLang="zh-CN" sz="1600" dirty="0">
                  <a:latin typeface="Arial Narrow" pitchFamily="34" charset="0"/>
                  <a:ea typeface="??"/>
                  <a:cs typeface="??"/>
                </a:rPr>
                <a:t>Trivial data aggregation</a:t>
              </a:r>
            </a:p>
            <a:p>
              <a:pPr marL="144066" indent="-144066" eaLnBrk="0" hangingPunct="0">
                <a:buFontTx/>
                <a:buChar char="•"/>
              </a:pPr>
              <a:r>
                <a:rPr lang="en-GB" altLang="zh-CN" sz="1600" dirty="0">
                  <a:latin typeface="Arial Narrow" pitchFamily="34" charset="0"/>
                  <a:ea typeface="??"/>
                  <a:cs typeface="??"/>
                </a:rPr>
                <a:t>Written in standard SQL</a:t>
              </a:r>
              <a:endParaRPr lang="en-GB" sz="1600" dirty="0">
                <a:latin typeface="Arial Narrow" pitchFamily="34" charset="0"/>
                <a:ea typeface="??"/>
                <a:cs typeface="??"/>
              </a:endParaRPr>
            </a:p>
          </p:txBody>
        </p:sp>
        <p:sp>
          <p:nvSpPr>
            <p:cNvPr id="76813" name="Text Box 13"/>
            <p:cNvSpPr txBox="1">
              <a:spLocks noChangeArrowheads="1"/>
            </p:cNvSpPr>
            <p:nvPr/>
          </p:nvSpPr>
          <p:spPr bwMode="auto">
            <a:xfrm>
              <a:off x="2064" y="2400"/>
              <a:ext cx="1392" cy="995"/>
            </a:xfrm>
            <a:prstGeom prst="rect">
              <a:avLst/>
            </a:prstGeom>
            <a:noFill/>
            <a:ln w="9525">
              <a:noFill/>
              <a:miter lim="800000"/>
              <a:headEnd/>
              <a:tailEnd/>
            </a:ln>
            <a:effectLst/>
          </p:spPr>
          <p:txBody>
            <a:bodyPr>
              <a:spAutoFit/>
            </a:bodyPr>
            <a:lstStyle/>
            <a:p>
              <a:pPr marL="144066" indent="-144066" eaLnBrk="0" hangingPunct="0">
                <a:buFontTx/>
                <a:buChar char="•"/>
              </a:pPr>
              <a:r>
                <a:rPr lang="en-GB" altLang="zh-CN" sz="1600" dirty="0">
                  <a:latin typeface="Arial Narrow" pitchFamily="34" charset="0"/>
                  <a:ea typeface="??"/>
                  <a:cs typeface="??"/>
                </a:rPr>
                <a:t>Interactive reporting on stored data</a:t>
              </a:r>
            </a:p>
            <a:p>
              <a:pPr marL="144066" indent="-144066" eaLnBrk="0" hangingPunct="0">
                <a:buFontTx/>
                <a:buChar char="•"/>
              </a:pPr>
              <a:r>
                <a:rPr lang="en-GB" altLang="zh-CN" sz="1600" dirty="0">
                  <a:latin typeface="Arial Narrow" pitchFamily="34" charset="0"/>
                  <a:ea typeface="??"/>
                  <a:cs typeface="??"/>
                </a:rPr>
                <a:t>Summarisation and drilling along different attributes</a:t>
              </a:r>
            </a:p>
            <a:p>
              <a:pPr marL="144066" indent="-144066" eaLnBrk="0" hangingPunct="0">
                <a:buFontTx/>
                <a:buChar char="•"/>
              </a:pPr>
              <a:r>
                <a:rPr lang="en-GB" altLang="zh-CN" sz="1600" dirty="0">
                  <a:latin typeface="Arial Narrow" pitchFamily="34" charset="0"/>
                  <a:ea typeface="??"/>
                  <a:cs typeface="??"/>
                </a:rPr>
                <a:t>Written in extended SQL</a:t>
              </a:r>
            </a:p>
          </p:txBody>
        </p:sp>
        <p:sp>
          <p:nvSpPr>
            <p:cNvPr id="76814" name="Text Box 14"/>
            <p:cNvSpPr txBox="1">
              <a:spLocks noChangeArrowheads="1"/>
            </p:cNvSpPr>
            <p:nvPr/>
          </p:nvSpPr>
          <p:spPr bwMode="auto">
            <a:xfrm>
              <a:off x="3504" y="2398"/>
              <a:ext cx="1536" cy="929"/>
            </a:xfrm>
            <a:prstGeom prst="rect">
              <a:avLst/>
            </a:prstGeom>
            <a:noFill/>
            <a:ln w="9525">
              <a:noFill/>
              <a:miter lim="800000"/>
              <a:headEnd/>
              <a:tailEnd/>
            </a:ln>
            <a:effectLst/>
          </p:spPr>
          <p:txBody>
            <a:bodyPr>
              <a:spAutoFit/>
            </a:bodyPr>
            <a:lstStyle/>
            <a:p>
              <a:pPr marL="144066" indent="-144066" eaLnBrk="0" hangingPunct="0">
                <a:lnSpc>
                  <a:spcPct val="110000"/>
                </a:lnSpc>
                <a:buFontTx/>
                <a:buChar char="•"/>
              </a:pPr>
              <a:r>
                <a:rPr lang="en-GB" altLang="zh-CN" sz="1600" dirty="0">
                  <a:latin typeface="Arial Narrow" pitchFamily="34" charset="0"/>
                  <a:ea typeface="??"/>
                  <a:cs typeface="??"/>
                </a:rPr>
                <a:t>Discovery of hidden and embedded patterns</a:t>
              </a:r>
            </a:p>
            <a:p>
              <a:pPr marL="144066" indent="-144066" eaLnBrk="0" hangingPunct="0">
                <a:lnSpc>
                  <a:spcPct val="110000"/>
                </a:lnSpc>
                <a:buFontTx/>
                <a:buChar char="•"/>
              </a:pPr>
              <a:r>
                <a:rPr lang="en-GB" altLang="zh-CN" sz="1600" dirty="0">
                  <a:latin typeface="Arial Narrow" pitchFamily="34" charset="0"/>
                  <a:ea typeface="??"/>
                  <a:cs typeface="??"/>
                </a:rPr>
                <a:t>Discovery algorithms</a:t>
              </a:r>
            </a:p>
            <a:p>
              <a:pPr marL="144066" indent="-144066" eaLnBrk="0" hangingPunct="0">
                <a:lnSpc>
                  <a:spcPct val="110000"/>
                </a:lnSpc>
                <a:buFontTx/>
                <a:buChar char="•"/>
              </a:pPr>
              <a:r>
                <a:rPr lang="en-GB" altLang="zh-CN" sz="1600" dirty="0">
                  <a:latin typeface="Arial Narrow" pitchFamily="34" charset="0"/>
                  <a:ea typeface="??"/>
                  <a:cs typeface="??"/>
                </a:rPr>
                <a:t>Written in programming language probably with the assistance of SQL</a:t>
              </a:r>
            </a:p>
          </p:txBody>
        </p:sp>
      </p:grpSp>
    </p:spTree>
    <p:extLst>
      <p:ext uri="{BB962C8B-B14F-4D97-AF65-F5344CB8AC3E}">
        <p14:creationId xmlns:p14="http://schemas.microsoft.com/office/powerpoint/2010/main" val="39242894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7"/>
          <p:cNvSpPr>
            <a:spLocks noGrp="1"/>
          </p:cNvSpPr>
          <p:nvPr>
            <p:ph type="title"/>
          </p:nvPr>
        </p:nvSpPr>
        <p:spPr/>
        <p:txBody>
          <a:bodyPr/>
          <a:lstStyle/>
          <a:p>
            <a:r>
              <a:rPr lang="en-GB" sz="2400" b="1" dirty="0"/>
              <a:t>Data Mining: Real-life Databases</a:t>
            </a:r>
          </a:p>
        </p:txBody>
      </p:sp>
      <p:sp>
        <p:nvSpPr>
          <p:cNvPr id="2" name="Content Placeholder 1">
            <a:extLst>
              <a:ext uri="{FF2B5EF4-FFF2-40B4-BE49-F238E27FC236}">
                <a16:creationId xmlns:a16="http://schemas.microsoft.com/office/drawing/2014/main" id="{7049F5F0-3CCC-2FA4-CE49-40F51B765DD9}"/>
              </a:ext>
            </a:extLst>
          </p:cNvPr>
          <p:cNvSpPr>
            <a:spLocks noGrp="1"/>
          </p:cNvSpPr>
          <p:nvPr>
            <p:ph idx="1"/>
          </p:nvPr>
        </p:nvSpPr>
        <p:spPr/>
        <p:txBody>
          <a:bodyPr/>
          <a:lstStyle/>
          <a:p>
            <a:pPr marL="213122" indent="-213122" eaLnBrk="0" hangingPunct="0">
              <a:buFontTx/>
              <a:buChar char="•"/>
            </a:pPr>
            <a:r>
              <a:rPr lang="en-GB" altLang="zh-CN" dirty="0">
                <a:ea typeface="SimSun" pitchFamily="2" charset="-122"/>
              </a:rPr>
              <a:t>Characteristics of a real-life database</a:t>
            </a:r>
            <a:endParaRPr lang="en-GB" dirty="0"/>
          </a:p>
          <a:p>
            <a:pPr marL="746522" lvl="1" indent="-342900" eaLnBrk="0" hangingPunct="0">
              <a:spcBef>
                <a:spcPct val="20000"/>
              </a:spcBef>
            </a:pPr>
            <a:r>
              <a:rPr lang="en-GB" altLang="zh-CN" sz="2400" dirty="0">
                <a:ea typeface="SimSun" pitchFamily="2" charset="-122"/>
              </a:rPr>
              <a:t>The size may be extremely large </a:t>
            </a:r>
          </a:p>
          <a:p>
            <a:pPr marL="746522" lvl="1" indent="-342900" eaLnBrk="0" hangingPunct="0">
              <a:spcBef>
                <a:spcPct val="20000"/>
              </a:spcBef>
            </a:pPr>
            <a:r>
              <a:rPr lang="en-GB" altLang="zh-CN" sz="2400" dirty="0">
                <a:ea typeface="SimSun" pitchFamily="2" charset="-122"/>
              </a:rPr>
              <a:t>The dimensionality can be very high</a:t>
            </a:r>
          </a:p>
          <a:p>
            <a:pPr marL="746522" lvl="1" indent="-342900" eaLnBrk="0" hangingPunct="0">
              <a:spcBef>
                <a:spcPct val="20000"/>
              </a:spcBef>
            </a:pPr>
            <a:r>
              <a:rPr lang="en-GB" altLang="zh-CN" sz="2400" dirty="0">
                <a:ea typeface="SimSun" pitchFamily="2" charset="-122"/>
              </a:rPr>
              <a:t>Attributes can be of different data types</a:t>
            </a:r>
            <a:endParaRPr lang="en-GB" sz="2400" dirty="0"/>
          </a:p>
          <a:p>
            <a:pPr marL="746522" lvl="1" indent="-342900" eaLnBrk="0" hangingPunct="0">
              <a:spcBef>
                <a:spcPct val="20000"/>
              </a:spcBef>
            </a:pPr>
            <a:r>
              <a:rPr lang="en-GB" sz="2400" dirty="0"/>
              <a:t>Data quality can be very poor</a:t>
            </a:r>
          </a:p>
          <a:p>
            <a:pPr marL="746522" lvl="1" indent="-342900" eaLnBrk="0" hangingPunct="0">
              <a:spcBef>
                <a:spcPct val="20000"/>
              </a:spcBef>
            </a:pPr>
            <a:r>
              <a:rPr lang="en-GB" sz="2400" dirty="0"/>
              <a:t>Data may exist in pieces and isolated in different systems</a:t>
            </a:r>
          </a:p>
          <a:p>
            <a:pPr marL="746522" lvl="1" indent="-342900" eaLnBrk="0" hangingPunct="0">
              <a:spcBef>
                <a:spcPct val="20000"/>
              </a:spcBef>
            </a:pPr>
            <a:r>
              <a:rPr lang="en-GB" sz="2400" dirty="0"/>
              <a:t>Value distribution can be extremely skewed </a:t>
            </a:r>
          </a:p>
          <a:p>
            <a:pPr marL="746522" lvl="1" indent="-342900" eaLnBrk="0" hangingPunct="0">
              <a:spcBef>
                <a:spcPct val="20000"/>
              </a:spcBef>
            </a:pPr>
            <a:r>
              <a:rPr lang="en-GB" sz="2400" dirty="0"/>
              <a:t>Database content can be dynamic and evolving</a:t>
            </a:r>
          </a:p>
          <a:p>
            <a:pPr marL="746522" lvl="1" indent="-342900" eaLnBrk="0" hangingPunct="0">
              <a:spcBef>
                <a:spcPct val="20000"/>
              </a:spcBef>
            </a:pPr>
            <a:r>
              <a:rPr lang="en-GB" sz="2400" dirty="0"/>
              <a:t>Data may lack traditional record-based structure</a:t>
            </a:r>
          </a:p>
          <a:p>
            <a:pPr marL="746522" lvl="1" indent="-342900" eaLnBrk="0" hangingPunct="0">
              <a:spcBef>
                <a:spcPct val="20000"/>
              </a:spcBef>
            </a:pPr>
            <a:r>
              <a:rPr lang="en-GB" altLang="zh-CN" sz="2400" dirty="0">
                <a:ea typeface="SimSun" pitchFamily="2" charset="-122"/>
              </a:rPr>
              <a:t>Data are available on second storage media</a:t>
            </a:r>
            <a:endParaRPr lang="en-GB" altLang="zh-CN" sz="2400" b="1" dirty="0">
              <a:ea typeface="SimSun" pitchFamily="2" charset="-122"/>
            </a:endParaRPr>
          </a:p>
          <a:p>
            <a:endParaRPr lang="en-GB" dirty="0"/>
          </a:p>
        </p:txBody>
      </p:sp>
      <p:sp>
        <p:nvSpPr>
          <p:cNvPr id="78851" name="Content Placeholder 8"/>
          <p:cNvSpPr>
            <a:spLocks/>
          </p:cNvSpPr>
          <p:nvPr/>
        </p:nvSpPr>
        <p:spPr bwMode="auto">
          <a:xfrm>
            <a:off x="1410869" y="1768066"/>
            <a:ext cx="6343650" cy="3319463"/>
          </a:xfrm>
          <a:prstGeom prst="rect">
            <a:avLst/>
          </a:prstGeom>
          <a:noFill/>
          <a:ln w="9525">
            <a:noFill/>
            <a:miter lim="800000"/>
            <a:headEnd/>
            <a:tailEnd/>
          </a:ln>
        </p:spPr>
        <p:txBody>
          <a:bodyPr/>
          <a:lstStyle/>
          <a:p>
            <a:pPr marL="213122" indent="-213122" eaLnBrk="0" hangingPunct="0">
              <a:buFontTx/>
              <a:buChar char="•"/>
            </a:pPr>
            <a:endParaRPr lang="en-GB" altLang="zh-CN" sz="1500" b="1" dirty="0">
              <a:latin typeface="Helvetica" charset="0"/>
              <a:ea typeface="SimSun" pitchFamily="2" charset="-122"/>
            </a:endParaRPr>
          </a:p>
        </p:txBody>
      </p:sp>
    </p:spTree>
    <p:extLst>
      <p:ext uri="{BB962C8B-B14F-4D97-AF65-F5344CB8AC3E}">
        <p14:creationId xmlns:p14="http://schemas.microsoft.com/office/powerpoint/2010/main" val="22504829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7"/>
          <p:cNvSpPr>
            <a:spLocks noGrp="1"/>
          </p:cNvSpPr>
          <p:nvPr>
            <p:ph type="title"/>
          </p:nvPr>
        </p:nvSpPr>
        <p:spPr/>
        <p:txBody>
          <a:bodyPr>
            <a:noAutofit/>
          </a:bodyPr>
          <a:lstStyle/>
          <a:p>
            <a:r>
              <a:rPr lang="en-GB" sz="3600" b="1" dirty="0"/>
              <a:t>Data Mining: Efficient Algorithms</a:t>
            </a:r>
          </a:p>
        </p:txBody>
      </p:sp>
      <p:sp>
        <p:nvSpPr>
          <p:cNvPr id="2" name="Content Placeholder 1">
            <a:extLst>
              <a:ext uri="{FF2B5EF4-FFF2-40B4-BE49-F238E27FC236}">
                <a16:creationId xmlns:a16="http://schemas.microsoft.com/office/drawing/2014/main" id="{DE4FAF43-CB69-E019-7315-EDB024FA9894}"/>
              </a:ext>
            </a:extLst>
          </p:cNvPr>
          <p:cNvSpPr>
            <a:spLocks noGrp="1"/>
          </p:cNvSpPr>
          <p:nvPr>
            <p:ph idx="1"/>
          </p:nvPr>
        </p:nvSpPr>
        <p:spPr/>
        <p:txBody>
          <a:bodyPr>
            <a:normAutofit/>
          </a:bodyPr>
          <a:lstStyle/>
          <a:p>
            <a:pPr marL="213122" indent="-213122" eaLnBrk="0" hangingPunct="0">
              <a:buFontTx/>
              <a:buChar char="•"/>
            </a:pPr>
            <a:r>
              <a:rPr lang="en-GB" altLang="zh-CN" sz="2400" dirty="0">
                <a:latin typeface="Helvetica" charset="0"/>
                <a:ea typeface="??"/>
                <a:cs typeface="??"/>
              </a:rPr>
              <a:t>Discovering interesting patterns supported by given facts can be </a:t>
            </a:r>
            <a:r>
              <a:rPr lang="en-GB" altLang="zh-CN" sz="2400" i="1" dirty="0">
                <a:latin typeface="Helvetica" charset="0"/>
                <a:ea typeface="??"/>
                <a:cs typeface="??"/>
              </a:rPr>
              <a:t>computationally hard</a:t>
            </a:r>
            <a:r>
              <a:rPr lang="en-GB" altLang="zh-CN" sz="2400" dirty="0">
                <a:latin typeface="Helvetica" charset="0"/>
                <a:ea typeface="??"/>
                <a:cs typeface="??"/>
              </a:rPr>
              <a:t> because many discoveries are combinatorial problems. Trivial algorithms may take too long.</a:t>
            </a:r>
          </a:p>
          <a:p>
            <a:pPr marL="213122" indent="-213122" eaLnBrk="0" hangingPunct="0">
              <a:spcBef>
                <a:spcPct val="20000"/>
              </a:spcBef>
              <a:buFontTx/>
              <a:buChar char="•"/>
            </a:pPr>
            <a:r>
              <a:rPr lang="en-GB" altLang="zh-CN" sz="2400" dirty="0">
                <a:latin typeface="Helvetica" charset="0"/>
                <a:ea typeface="??"/>
                <a:cs typeface="??"/>
              </a:rPr>
              <a:t>A discovery algorithm is considered efficient if its execution time and memory requirement are comparable to those of sorting algorithms; otherwise, it is unlikely to scale up well enough to cope with data sets of large sizes.</a:t>
            </a:r>
          </a:p>
          <a:p>
            <a:pPr marL="213122" indent="-213122" eaLnBrk="0" hangingPunct="0">
              <a:spcBef>
                <a:spcPct val="20000"/>
              </a:spcBef>
              <a:buFontTx/>
              <a:buChar char="•"/>
            </a:pPr>
            <a:r>
              <a:rPr lang="en-GB" altLang="zh-CN" sz="2400" dirty="0">
                <a:latin typeface="Helvetica" charset="0"/>
                <a:ea typeface="??"/>
                <a:cs typeface="??"/>
              </a:rPr>
              <a:t>Efficient discovery algorithms may be hard to find. Using advanced hardware, optimising the implementation of the algorithms and developing approximate solutions can be viable alternative options.</a:t>
            </a:r>
          </a:p>
          <a:p>
            <a:endParaRPr lang="en-GB" dirty="0"/>
          </a:p>
        </p:txBody>
      </p:sp>
      <p:sp>
        <p:nvSpPr>
          <p:cNvPr id="80899" name="Content Placeholder 8"/>
          <p:cNvSpPr>
            <a:spLocks/>
          </p:cNvSpPr>
          <p:nvPr/>
        </p:nvSpPr>
        <p:spPr bwMode="auto">
          <a:xfrm>
            <a:off x="1464448" y="1714489"/>
            <a:ext cx="6185297" cy="3674269"/>
          </a:xfrm>
          <a:prstGeom prst="rect">
            <a:avLst/>
          </a:prstGeom>
          <a:noFill/>
          <a:ln w="9525">
            <a:noFill/>
            <a:miter lim="800000"/>
            <a:headEnd/>
            <a:tailEnd/>
          </a:ln>
        </p:spPr>
        <p:txBody>
          <a:bodyPr/>
          <a:lstStyle/>
          <a:p>
            <a:pPr marL="213122" indent="-213122" eaLnBrk="0" hangingPunct="0">
              <a:buFontTx/>
              <a:buChar char="•"/>
            </a:pPr>
            <a:endParaRPr lang="en-GB" altLang="zh-CN" dirty="0">
              <a:latin typeface="Helvetica" charset="0"/>
              <a:ea typeface="??"/>
              <a:cs typeface="??"/>
            </a:endParaRPr>
          </a:p>
        </p:txBody>
      </p:sp>
    </p:spTree>
    <p:extLst>
      <p:ext uri="{BB962C8B-B14F-4D97-AF65-F5344CB8AC3E}">
        <p14:creationId xmlns:p14="http://schemas.microsoft.com/office/powerpoint/2010/main" val="9692961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4098"/>
          <p:cNvSpPr>
            <a:spLocks noGrp="1" noChangeArrowheads="1"/>
          </p:cNvSpPr>
          <p:nvPr>
            <p:ph type="title"/>
          </p:nvPr>
        </p:nvSpPr>
        <p:spPr/>
        <p:txBody>
          <a:bodyPr>
            <a:normAutofit/>
          </a:bodyPr>
          <a:lstStyle/>
          <a:p>
            <a:r>
              <a:rPr lang="en-GB" sz="2400" b="1"/>
              <a:t>Data Mining Objectives</a:t>
            </a:r>
          </a:p>
        </p:txBody>
      </p:sp>
      <p:sp>
        <p:nvSpPr>
          <p:cNvPr id="86019" name="Rectangle 4099"/>
          <p:cNvSpPr>
            <a:spLocks noGrp="1" noChangeArrowheads="1"/>
          </p:cNvSpPr>
          <p:nvPr>
            <p:ph idx="1"/>
          </p:nvPr>
        </p:nvSpPr>
        <p:spPr/>
        <p:txBody>
          <a:bodyPr>
            <a:normAutofit lnSpcReduction="10000"/>
          </a:bodyPr>
          <a:lstStyle/>
          <a:p>
            <a:pPr marL="213122" indent="-213122"/>
            <a:r>
              <a:rPr lang="en-GB" dirty="0"/>
              <a:t>Classification</a:t>
            </a:r>
          </a:p>
          <a:p>
            <a:pPr marL="570310" lvl="1" indent="-166688"/>
            <a:r>
              <a:rPr lang="en-GB" sz="2400" dirty="0"/>
              <a:t>Using existing data to form a classification model and then using the model to assign an appropriate class label for a data record (e.g. safe vs. risky customers)</a:t>
            </a:r>
          </a:p>
          <a:p>
            <a:pPr marL="213122" indent="-213122"/>
            <a:r>
              <a:rPr lang="en-GB" dirty="0"/>
              <a:t>Estimation</a:t>
            </a:r>
          </a:p>
          <a:p>
            <a:pPr marL="570310" lvl="1" indent="-166688"/>
            <a:r>
              <a:rPr lang="en-GB" sz="2400" dirty="0"/>
              <a:t>Similar to classification but to assign a value to an output variable of a data record (e.g. estimated house value)</a:t>
            </a:r>
          </a:p>
          <a:p>
            <a:pPr marL="213122" indent="-213122"/>
            <a:r>
              <a:rPr lang="en-GB" dirty="0"/>
              <a:t> Prediction</a:t>
            </a:r>
          </a:p>
          <a:p>
            <a:pPr marL="570310" lvl="1" indent="-166688"/>
            <a:r>
              <a:rPr lang="en-GB" sz="2400" dirty="0"/>
              <a:t>Similar to classification and estimation, but more concerned with future outcome of the output (e.g. tomorrow’s weather)</a:t>
            </a:r>
            <a:endParaRPr lang="en-GB" sz="3200" dirty="0"/>
          </a:p>
          <a:p>
            <a:pPr marL="213122" indent="-213122"/>
            <a:r>
              <a:rPr lang="en-GB" dirty="0"/>
              <a:t>Description</a:t>
            </a:r>
          </a:p>
          <a:p>
            <a:pPr marL="570310" lvl="1" indent="-166688"/>
            <a:r>
              <a:rPr lang="en-GB" sz="2400" dirty="0"/>
              <a:t>General description of data characteristics (e.g. customer profile)</a:t>
            </a:r>
          </a:p>
        </p:txBody>
      </p:sp>
    </p:spTree>
    <p:extLst>
      <p:ext uri="{BB962C8B-B14F-4D97-AF65-F5344CB8AC3E}">
        <p14:creationId xmlns:p14="http://schemas.microsoft.com/office/powerpoint/2010/main" val="2113424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BAC26-8983-C663-C84E-998B77A9FE1C}"/>
            </a:ext>
          </a:extLst>
        </p:cNvPr>
        <p:cNvGrpSpPr/>
        <p:nvPr/>
      </p:nvGrpSpPr>
      <p:grpSpPr>
        <a:xfrm>
          <a:off x="0" y="0"/>
          <a:ext cx="0" cy="0"/>
          <a:chOff x="0" y="0"/>
          <a:chExt cx="0" cy="0"/>
        </a:xfrm>
      </p:grpSpPr>
      <p:sp>
        <p:nvSpPr>
          <p:cNvPr id="86018" name="Rectangle 4098">
            <a:extLst>
              <a:ext uri="{FF2B5EF4-FFF2-40B4-BE49-F238E27FC236}">
                <a16:creationId xmlns:a16="http://schemas.microsoft.com/office/drawing/2014/main" id="{FC6DF4FE-D62D-680F-9DC1-0D0F2440292E}"/>
              </a:ext>
            </a:extLst>
          </p:cNvPr>
          <p:cNvSpPr>
            <a:spLocks noGrp="1" noChangeArrowheads="1"/>
          </p:cNvSpPr>
          <p:nvPr>
            <p:ph type="title"/>
          </p:nvPr>
        </p:nvSpPr>
        <p:spPr/>
        <p:txBody>
          <a:bodyPr>
            <a:normAutofit/>
          </a:bodyPr>
          <a:lstStyle/>
          <a:p>
            <a:r>
              <a:rPr lang="en-GB" sz="2400" b="1"/>
              <a:t>Data Mining Objectives</a:t>
            </a:r>
          </a:p>
        </p:txBody>
      </p:sp>
      <p:sp>
        <p:nvSpPr>
          <p:cNvPr id="86019" name="Rectangle 4099">
            <a:extLst>
              <a:ext uri="{FF2B5EF4-FFF2-40B4-BE49-F238E27FC236}">
                <a16:creationId xmlns:a16="http://schemas.microsoft.com/office/drawing/2014/main" id="{D9D700FE-3D04-DB77-9D43-342A8AF63138}"/>
              </a:ext>
            </a:extLst>
          </p:cNvPr>
          <p:cNvSpPr>
            <a:spLocks noGrp="1" noChangeArrowheads="1"/>
          </p:cNvSpPr>
          <p:nvPr>
            <p:ph idx="1"/>
          </p:nvPr>
        </p:nvSpPr>
        <p:spPr/>
        <p:txBody>
          <a:bodyPr>
            <a:normAutofit/>
          </a:bodyPr>
          <a:lstStyle/>
          <a:p>
            <a:pPr marL="213122" indent="-213122"/>
            <a:r>
              <a:rPr lang="en-GB" dirty="0"/>
              <a:t>Association Rule Mining</a:t>
            </a:r>
          </a:p>
          <a:p>
            <a:pPr marL="570310" lvl="1" indent="-166688"/>
            <a:r>
              <a:rPr lang="en-GB" sz="2400" dirty="0"/>
              <a:t>Identifying relationships or re-occurring patterns between variables (e.g. purchases commonly made together)</a:t>
            </a:r>
          </a:p>
          <a:p>
            <a:pPr marL="213122" indent="-213122"/>
            <a:r>
              <a:rPr lang="en-GB" dirty="0"/>
              <a:t>Anomaly Detection</a:t>
            </a:r>
          </a:p>
          <a:p>
            <a:pPr marL="570310" lvl="1" indent="-166688"/>
            <a:r>
              <a:rPr lang="en-GB" sz="2400" dirty="0"/>
              <a:t>Identifying things that are significantly different than normal patterns (e.g. detecting fraudulent transactions)</a:t>
            </a:r>
          </a:p>
          <a:p>
            <a:pPr marL="213122" indent="-213122"/>
            <a:r>
              <a:rPr lang="en-GB" dirty="0"/>
              <a:t> Pattern and Trend Discovery</a:t>
            </a:r>
          </a:p>
          <a:p>
            <a:pPr marL="570310" lvl="1" indent="-166688"/>
            <a:r>
              <a:rPr lang="en-GB" sz="2400" dirty="0"/>
              <a:t>Identifying patterns, sequences, and trends that repeat over time (e.g. seasonal purchasing trends</a:t>
            </a:r>
            <a:endParaRPr lang="en-GB" sz="3200" dirty="0"/>
          </a:p>
          <a:p>
            <a:pPr marL="213122" indent="-213122"/>
            <a:endParaRPr lang="en-GB" sz="3200" dirty="0"/>
          </a:p>
          <a:p>
            <a:pPr marL="213122" indent="-213122"/>
            <a:r>
              <a:rPr lang="en-GB" dirty="0"/>
              <a:t>In practice, multiple objectives are commonly combined</a:t>
            </a:r>
            <a:endParaRPr lang="en-GB" sz="1800" dirty="0"/>
          </a:p>
        </p:txBody>
      </p:sp>
    </p:spTree>
    <p:extLst>
      <p:ext uri="{BB962C8B-B14F-4D97-AF65-F5344CB8AC3E}">
        <p14:creationId xmlns:p14="http://schemas.microsoft.com/office/powerpoint/2010/main" val="2751190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9DDD1-B080-4BE6-082E-9E6EB2582FFF}"/>
              </a:ext>
            </a:extLst>
          </p:cNvPr>
          <p:cNvSpPr>
            <a:spLocks noGrp="1"/>
          </p:cNvSpPr>
          <p:nvPr>
            <p:ph type="title"/>
          </p:nvPr>
        </p:nvSpPr>
        <p:spPr/>
        <p:txBody>
          <a:bodyPr>
            <a:normAutofit fontScale="90000"/>
          </a:bodyPr>
          <a:lstStyle/>
          <a:p>
            <a:r>
              <a:rPr lang="en-GB" dirty="0"/>
              <a:t>Exercise</a:t>
            </a:r>
          </a:p>
        </p:txBody>
      </p:sp>
      <p:sp>
        <p:nvSpPr>
          <p:cNvPr id="3" name="Content Placeholder 2">
            <a:extLst>
              <a:ext uri="{FF2B5EF4-FFF2-40B4-BE49-F238E27FC236}">
                <a16:creationId xmlns:a16="http://schemas.microsoft.com/office/drawing/2014/main" id="{4D684D96-835E-14D4-AE11-0B654274498C}"/>
              </a:ext>
            </a:extLst>
          </p:cNvPr>
          <p:cNvSpPr>
            <a:spLocks noGrp="1"/>
          </p:cNvSpPr>
          <p:nvPr>
            <p:ph idx="1"/>
          </p:nvPr>
        </p:nvSpPr>
        <p:spPr>
          <a:xfrm>
            <a:off x="457200" y="980728"/>
            <a:ext cx="8479536" cy="5877272"/>
          </a:xfrm>
        </p:spPr>
        <p:txBody>
          <a:bodyPr>
            <a:normAutofit fontScale="92500" lnSpcReduction="10000"/>
          </a:bodyPr>
          <a:lstStyle/>
          <a:p>
            <a:r>
              <a:rPr lang="en-GB" dirty="0"/>
              <a:t>In a group, for each of the scenarios do the following:</a:t>
            </a:r>
          </a:p>
          <a:p>
            <a:pPr lvl="1"/>
            <a:r>
              <a:rPr lang="en-GB" dirty="0"/>
              <a:t>List at least three major challenges you would face in extracting useful knowledge from the data</a:t>
            </a:r>
          </a:p>
          <a:p>
            <a:pPr lvl="1"/>
            <a:r>
              <a:rPr lang="en-GB" dirty="0"/>
              <a:t>Suggest initial strategies and tools that could help</a:t>
            </a:r>
          </a:p>
          <a:p>
            <a:pPr lvl="1"/>
            <a:r>
              <a:rPr lang="en-GB" dirty="0"/>
              <a:t>Identify any ethical issues that may arise</a:t>
            </a:r>
          </a:p>
          <a:p>
            <a:r>
              <a:rPr lang="en-GB" dirty="0"/>
              <a:t>Scenarios</a:t>
            </a:r>
          </a:p>
          <a:p>
            <a:pPr marL="925830" lvl="1" indent="-514350">
              <a:buClr>
                <a:srgbClr val="0070C0"/>
              </a:buClr>
              <a:buFont typeface="+mj-lt"/>
              <a:buAutoNum type="alphaUcPeriod"/>
            </a:pPr>
            <a:r>
              <a:rPr lang="en-GB" dirty="0"/>
              <a:t>CCTV footage for public safety - A city council wants to analyse thousands of hours of CCTV footage to identify patterns in pedestrian movement and detect unusual behaviour</a:t>
            </a:r>
          </a:p>
          <a:p>
            <a:pPr marL="925830" lvl="1" indent="-514350">
              <a:buClr>
                <a:srgbClr val="0070C0"/>
              </a:buClr>
              <a:buFont typeface="+mj-lt"/>
              <a:buAutoNum type="alphaUcPeriod"/>
            </a:pPr>
            <a:r>
              <a:rPr lang="en-GB" dirty="0"/>
              <a:t>Retail transaction logs - A supermarket chain has millions of transaction records and want to discover purchasing patterns, seasonal trends, and customer segments</a:t>
            </a:r>
          </a:p>
          <a:p>
            <a:pPr marL="925830" lvl="1" indent="-514350">
              <a:buClr>
                <a:srgbClr val="0070C0"/>
              </a:buClr>
              <a:buFont typeface="+mj-lt"/>
              <a:buAutoNum type="alphaUcPeriod"/>
            </a:pPr>
            <a:r>
              <a:rPr lang="en-GB" dirty="0"/>
              <a:t>Web server logs - An online retailer want to mine its web server logs to understand user navigation patterns, identify bottlenecks, and detect suspicious activity</a:t>
            </a:r>
          </a:p>
        </p:txBody>
      </p:sp>
      <p:sp>
        <p:nvSpPr>
          <p:cNvPr id="4" name="Slide Number Placeholder 3">
            <a:extLst>
              <a:ext uri="{FF2B5EF4-FFF2-40B4-BE49-F238E27FC236}">
                <a16:creationId xmlns:a16="http://schemas.microsoft.com/office/drawing/2014/main" id="{D60C0B96-C182-C490-AB57-E9F7EA5452F7}"/>
              </a:ext>
            </a:extLst>
          </p:cNvPr>
          <p:cNvSpPr>
            <a:spLocks noGrp="1"/>
          </p:cNvSpPr>
          <p:nvPr>
            <p:ph type="sldNum" sz="quarter" idx="12"/>
          </p:nvPr>
        </p:nvSpPr>
        <p:spPr/>
        <p:txBody>
          <a:bodyPr/>
          <a:lstStyle/>
          <a:p>
            <a:fld id="{B32D2D4F-B262-4018-8594-6B1FE2F875A5}" type="slidenum">
              <a:rPr lang="en-GB" smtClean="0"/>
              <a:pPr/>
              <a:t>20</a:t>
            </a:fld>
            <a:endParaRPr lang="en-GB"/>
          </a:p>
        </p:txBody>
      </p:sp>
    </p:spTree>
    <p:extLst>
      <p:ext uri="{BB962C8B-B14F-4D97-AF65-F5344CB8AC3E}">
        <p14:creationId xmlns:p14="http://schemas.microsoft.com/office/powerpoint/2010/main" val="36675296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Looking ahead</a:t>
            </a:r>
          </a:p>
        </p:txBody>
      </p:sp>
      <p:sp>
        <p:nvSpPr>
          <p:cNvPr id="3" name="Content Placeholder 2"/>
          <p:cNvSpPr>
            <a:spLocks noGrp="1"/>
          </p:cNvSpPr>
          <p:nvPr>
            <p:ph idx="1"/>
          </p:nvPr>
        </p:nvSpPr>
        <p:spPr/>
        <p:txBody>
          <a:bodyPr/>
          <a:lstStyle/>
          <a:p>
            <a:r>
              <a:rPr lang="en-GB" dirty="0"/>
              <a:t>Next lecture: The Data Mining Process in Weka &amp; R</a:t>
            </a:r>
          </a:p>
          <a:p>
            <a:endParaRPr lang="en-GB" dirty="0"/>
          </a:p>
          <a:p>
            <a:r>
              <a:rPr lang="en-GB" dirty="0"/>
              <a:t>Homework: Read the Wikipedia entry on the following:</a:t>
            </a:r>
          </a:p>
          <a:p>
            <a:pPr lvl="1"/>
            <a:r>
              <a:rPr lang="en-GB" dirty="0"/>
              <a:t>Data Mining</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21</a:t>
            </a:fld>
            <a:endParaRPr lang="en-GB"/>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rk Blu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Dark Blue Theme" id="{3E7A3741-3030-4073-8C5E-B60494D27A50}" vid="{46E5095A-FDE8-4539-928A-A870C8EDEDD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Dark Blue Theme</Template>
  <TotalTime>1093</TotalTime>
  <Words>1372</Words>
  <Application>Microsoft Office PowerPoint</Application>
  <PresentationFormat>On-screen Show (4:3)</PresentationFormat>
  <Paragraphs>178</Paragraphs>
  <Slides>21</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SimSun</vt:lpstr>
      <vt:lpstr>Arial</vt:lpstr>
      <vt:lpstr>Arial Narrow</vt:lpstr>
      <vt:lpstr>Calibri</vt:lpstr>
      <vt:lpstr>Cambria</vt:lpstr>
      <vt:lpstr>Georgia</vt:lpstr>
      <vt:lpstr>Helvetica</vt:lpstr>
      <vt:lpstr>Times New Roman</vt:lpstr>
      <vt:lpstr>Wingdings 2</vt:lpstr>
      <vt:lpstr>Dark Blue Theme</vt:lpstr>
      <vt:lpstr>Data Mining &amp; Visualisation</vt:lpstr>
      <vt:lpstr>Aims</vt:lpstr>
      <vt:lpstr>Learning Outcomes</vt:lpstr>
      <vt:lpstr>Planned Content</vt:lpstr>
      <vt:lpstr>Assessment</vt:lpstr>
      <vt:lpstr>Recommended Books</vt:lpstr>
      <vt:lpstr>Introduction</vt:lpstr>
      <vt:lpstr>Background</vt:lpstr>
      <vt:lpstr>Data, Information &amp; Knowledge</vt:lpstr>
      <vt:lpstr>KDD &amp; Data Mining</vt:lpstr>
      <vt:lpstr>Data Mining: The Background</vt:lpstr>
      <vt:lpstr>Data Mining: The Background</vt:lpstr>
      <vt:lpstr>Data Mining: What it is</vt:lpstr>
      <vt:lpstr>Data Mining: Useful Information</vt:lpstr>
      <vt:lpstr>Data Mining: Non-trivial Information</vt:lpstr>
      <vt:lpstr>Data Mining: Real-life Databases</vt:lpstr>
      <vt:lpstr>Data Mining: Efficient Algorithms</vt:lpstr>
      <vt:lpstr>Data Mining Objectives</vt:lpstr>
      <vt:lpstr>Data Mining Objectives</vt:lpstr>
      <vt:lpstr>Exercise</vt:lpstr>
      <vt:lpstr>Looking ahead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 for Business Intelligence</dc:title>
  <dc:creator>PROJECTOR</dc:creator>
  <cp:lastModifiedBy>Nik Whitehead</cp:lastModifiedBy>
  <cp:revision>82</cp:revision>
  <dcterms:created xsi:type="dcterms:W3CDTF">2011-09-13T10:27:46Z</dcterms:created>
  <dcterms:modified xsi:type="dcterms:W3CDTF">2026-01-30T09:39:43Z</dcterms:modified>
</cp:coreProperties>
</file>