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6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9E0FF"/>
    <a:srgbClr val="FF3399"/>
    <a:srgbClr val="AA162B"/>
    <a:srgbClr val="FBE1F4"/>
    <a:srgbClr val="DDF6FF"/>
    <a:srgbClr val="C1EFFF"/>
    <a:srgbClr val="FF6699"/>
    <a:srgbClr val="6CD909"/>
    <a:srgbClr val="66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150" d="100"/>
          <a:sy n="150" d="100"/>
        </p:scale>
        <p:origin x="-3420" y="-20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A26CD5-3108-4615-B144-B1348745045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4E325-0BA6-4571-A5DE-9B49FF3169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435637-1A38-4CD4-A41F-56B5755F9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25D64-3E5E-48FE-A7F2-949B83E35552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A7078C-7E4A-4313-AE81-4F4DF0C9A2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37A0F8-6FCD-4595-A947-FF97B2028E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B6992E-CCC4-4D4A-B970-DEC0D70C8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54409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253E0C-B873-4B52-A438-D757B20075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C28A4C-E2AD-4BF5-8966-F9709B5D2F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5C5DE0-8AF8-46C9-98E6-F64E9D94CD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25D64-3E5E-48FE-A7F2-949B83E35552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590021-2EF0-43FF-8A3A-B6DA7BD6D8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C2198B-ED07-4D6B-9C99-555878194D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B6992E-CCC4-4D4A-B970-DEC0D70C8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3341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7B8FC-E722-481F-9FAA-8EC0EADA1C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E81CF2-22A4-4CD8-A649-4BD7A193CA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36D7F6-08D7-4DA1-8BCE-AFB9F572A8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25D64-3E5E-48FE-A7F2-949B83E35552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96BED6-2D9F-4AD3-8BD1-A2C5CC505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6F23CE-466E-40F2-9177-23CE5E6678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B6992E-CCC4-4D4A-B970-DEC0D70C8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51848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B905D7-B78E-4747-82FD-E41ABDFE3F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25E911-F953-443F-806E-BAC1CA7F94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47074E-A0D0-4E77-9A9E-6AC809ED10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D04CF2-EBB0-4920-B07A-39B36C6B70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25D64-3E5E-48FE-A7F2-949B83E35552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A10D59-9638-41D7-AB9D-227E11CCC1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65D5E5-D388-4383-929D-763B99B9E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B6992E-CCC4-4D4A-B970-DEC0D70C8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03750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F955A4-8BB3-4558-BC6C-E24BED3C63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11F3A1-FB9B-4CBD-BC38-1840D2424B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0E858A-A393-4243-B5BA-B951023A22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AEFD253-CB3E-4147-9EFD-598A393C0D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EB3C805-092C-420F-98F2-E480B6466E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163F821-DFFD-4F1B-B4C7-7B67C8C227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25D64-3E5E-48FE-A7F2-949B83E35552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29CC2E3-EB15-4A82-A2E6-5E34694557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7DD93A-DDD7-4E04-A29F-12F8CBB050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B6992E-CCC4-4D4A-B970-DEC0D70C8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51934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3388D5-74F5-41E2-A633-1215B9AD15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0D8C7AC-9833-4DE9-9039-6480E1D4CA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25D64-3E5E-48FE-A7F2-949B83E35552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20BC121-F4C3-4770-B864-9595B2247C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07F917A-E5E2-4DE7-9529-1260AD52B2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B6992E-CCC4-4D4A-B970-DEC0D70C8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63473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D20F750-CFB6-4E0E-B6A6-48A8D54F8B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25D64-3E5E-48FE-A7F2-949B83E35552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2AC6CCA-15DC-4D54-BEA5-38CF28AB5B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276261-05FC-4B02-957C-955211AC4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B6992E-CCC4-4D4A-B970-DEC0D70C8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5508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0FB76B-F74E-453F-BB4D-614E3B529C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63A0F-7F15-44F8-9E52-30152FA7A9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829CD4E-8C77-4456-BFCB-8FFA41362E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79A0C4-8FB3-4D18-BEC5-BBEA944349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25D64-3E5E-48FE-A7F2-949B83E35552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BEE9C2-B95A-4F2A-B3D7-A8AA801513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4C68CA-932A-434B-B006-61F0B814EB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B6992E-CCC4-4D4A-B970-DEC0D70C8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71229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596797-81AC-4E17-9D0D-E7E8A1C02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68960BD-5676-435C-AB14-6E080131D68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7E7690-2B31-4A41-9547-FB70793C92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63584D-B9AA-4A9C-8C58-1B89737B54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25D64-3E5E-48FE-A7F2-949B83E35552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B9217F-D79A-4F5C-816A-747EC2C6A6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AE6D4B-208F-41A9-987F-A49215214F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B6992E-CCC4-4D4A-B970-DEC0D70C8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96249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3A14CD-6982-4525-9FBB-BBD90A93DD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659736-7425-4D6A-AC7C-73A51C58DC0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B5D5E9-702F-4A19-A83A-183B88A7F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25D64-3E5E-48FE-A7F2-949B83E35552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86C606-965D-4059-9CD3-72A3FF8478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FE178B-9593-4D6C-96A5-38C9EA6ADE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B6992E-CCC4-4D4A-B970-DEC0D70C8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8636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0E2E045-6331-425F-97D4-F3E0C055AE8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460B542-1390-4CCE-9EB6-B18C9455FCE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15EE67-F8B6-4055-9A2E-E6B2CB9FFE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25D64-3E5E-48FE-A7F2-949B83E35552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03086B-3BE5-47E9-BEB2-E5999B0C0B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DFAE11-B227-43E5-9B0B-54CAA6B975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B6992E-CCC4-4D4A-B970-DEC0D70C8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1560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F7D61AD-BF13-404A-B3BA-F2BA492DB2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5AAD9D-1FBD-43C7-9DF4-728BB43ED1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00A07A-6748-45A0-8505-FB39A7DB4E8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F25D64-3E5E-48FE-A7F2-949B83E35552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1FD776-7183-4788-BE5C-1797D32D77E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BF86BF-238C-4564-9FA3-294019786B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B6992E-CCC4-4D4A-B970-DEC0D70C8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449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27" r:id="rId1"/>
    <p:sldLayoutId id="2147483928" r:id="rId2"/>
    <p:sldLayoutId id="2147483929" r:id="rId3"/>
    <p:sldLayoutId id="2147483930" r:id="rId4"/>
    <p:sldLayoutId id="2147483931" r:id="rId5"/>
    <p:sldLayoutId id="2147483932" r:id="rId6"/>
    <p:sldLayoutId id="2147483933" r:id="rId7"/>
    <p:sldLayoutId id="2147483934" r:id="rId8"/>
    <p:sldLayoutId id="2147483935" r:id="rId9"/>
    <p:sldLayoutId id="2147483936" r:id="rId10"/>
    <p:sldLayoutId id="214748393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12" Type="http://schemas.openxmlformats.org/officeDocument/2006/relationships/image" Target="../media/image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hyperlink" Target="http://learning.gov.wales/resources/browse-all/nlnf/framework?component=literacy&amp;selectedYear=col_8&amp;lang=cy" TargetMode="External"/><Relationship Id="rId5" Type="http://schemas.openxmlformats.org/officeDocument/2006/relationships/image" Target="../media/image4.png"/><Relationship Id="rId10" Type="http://schemas.openxmlformats.org/officeDocument/2006/relationships/hyperlink" Target="http://learning.gov.wales/docs/learningwales/publications/150803-fp-framework-cy.pdf" TargetMode="External"/><Relationship Id="rId4" Type="http://schemas.openxmlformats.org/officeDocument/2006/relationships/image" Target="../media/image3.png"/><Relationship Id="rId9" Type="http://schemas.openxmlformats.org/officeDocument/2006/relationships/hyperlink" Target="http://learning.gov.wales/resources/browse-all/digital-competence-framework/framework?lang=cy&amp;year=year_2&amp;selectedYear=col_8&amp;lang=c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E793A54B-BDBB-4BC5-BEF1-9ACF665F4E82}"/>
              </a:ext>
            </a:extLst>
          </p:cNvPr>
          <p:cNvSpPr txBox="1"/>
          <p:nvPr/>
        </p:nvSpPr>
        <p:spPr>
          <a:xfrm>
            <a:off x="152504" y="4508132"/>
            <a:ext cx="7960249" cy="2274528"/>
          </a:xfrm>
          <a:prstGeom prst="rect">
            <a:avLst/>
          </a:prstGeom>
          <a:solidFill>
            <a:schemeClr val="bg1"/>
          </a:solidFill>
          <a:ln w="28575">
            <a:noFill/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2C51B2B-1994-41E4-8F8C-614AEC2B1F45}"/>
              </a:ext>
            </a:extLst>
          </p:cNvPr>
          <p:cNvSpPr txBox="1"/>
          <p:nvPr/>
        </p:nvSpPr>
        <p:spPr>
          <a:xfrm>
            <a:off x="8308217" y="99401"/>
            <a:ext cx="3770427" cy="5490438"/>
          </a:xfrm>
          <a:prstGeom prst="rect">
            <a:avLst/>
          </a:prstGeom>
          <a:solidFill>
            <a:schemeClr val="bg1"/>
          </a:solidFill>
          <a:ln w="28575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47540BF-DD1C-42CF-993E-5EAC8A593BC8}"/>
              </a:ext>
            </a:extLst>
          </p:cNvPr>
          <p:cNvSpPr txBox="1"/>
          <p:nvPr/>
        </p:nvSpPr>
        <p:spPr>
          <a:xfrm>
            <a:off x="4158544" y="261632"/>
            <a:ext cx="4069102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28575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GB" sz="800" dirty="0"/>
              <a:t>“. . . </a:t>
            </a:r>
            <a:r>
              <a:rPr lang="en-GB" sz="800" dirty="0" err="1"/>
              <a:t>Dylai</a:t>
            </a:r>
            <a:r>
              <a:rPr lang="en-GB" sz="800" dirty="0"/>
              <a:t> </a:t>
            </a:r>
            <a:r>
              <a:rPr lang="en-GB" sz="800" dirty="0" err="1"/>
              <a:t>llythrennedd</a:t>
            </a:r>
            <a:r>
              <a:rPr lang="en-GB" sz="800" dirty="0"/>
              <a:t>, </a:t>
            </a:r>
            <a:r>
              <a:rPr lang="en-GB" sz="800" dirty="0" err="1"/>
              <a:t>rhifedd</a:t>
            </a:r>
            <a:r>
              <a:rPr lang="en-GB" sz="800" dirty="0"/>
              <a:t> a </a:t>
            </a:r>
            <a:r>
              <a:rPr lang="en-GB" sz="800" dirty="0" err="1"/>
              <a:t>chymhwysedd</a:t>
            </a:r>
            <a:r>
              <a:rPr lang="en-GB" sz="800" dirty="0"/>
              <a:t> </a:t>
            </a:r>
            <a:r>
              <a:rPr lang="en-GB" sz="800" dirty="0" err="1"/>
              <a:t>digidol</a:t>
            </a:r>
            <a:r>
              <a:rPr lang="en-GB" sz="800" dirty="0"/>
              <a:t> </a:t>
            </a:r>
            <a:r>
              <a:rPr lang="en-GB" sz="800" dirty="0" err="1"/>
              <a:t>fod</a:t>
            </a:r>
            <a:r>
              <a:rPr lang="en-GB" sz="800" dirty="0"/>
              <a:t> </a:t>
            </a:r>
            <a:r>
              <a:rPr lang="en-GB" sz="800" dirty="0" err="1"/>
              <a:t>yn</a:t>
            </a:r>
            <a:r>
              <a:rPr lang="en-GB" sz="800" dirty="0"/>
              <a:t> </a:t>
            </a:r>
            <a:r>
              <a:rPr lang="en-GB" sz="800" dirty="0" err="1"/>
              <a:t>Gyfrifoldebau</a:t>
            </a:r>
            <a:r>
              <a:rPr lang="en-GB" sz="800" dirty="0"/>
              <a:t> </a:t>
            </a:r>
            <a:r>
              <a:rPr lang="en-GB" sz="800" dirty="0" err="1"/>
              <a:t>Trawsgwricwlaidd</a:t>
            </a:r>
            <a:r>
              <a:rPr lang="en-GB" sz="800" dirty="0"/>
              <a:t> </a:t>
            </a:r>
            <a:r>
              <a:rPr lang="en-GB" sz="800" dirty="0" err="1"/>
              <a:t>i’r</a:t>
            </a:r>
            <a:r>
              <a:rPr lang="en-GB" sz="800" dirty="0"/>
              <a:t> </a:t>
            </a:r>
            <a:r>
              <a:rPr lang="en-GB" sz="800" dirty="0" err="1"/>
              <a:t>holl</a:t>
            </a:r>
            <a:r>
              <a:rPr lang="en-GB" sz="800" dirty="0"/>
              <a:t> </a:t>
            </a:r>
            <a:r>
              <a:rPr lang="en-GB" sz="800" dirty="0" err="1"/>
              <a:t>athrawon</a:t>
            </a:r>
            <a:r>
              <a:rPr lang="en-GB" sz="800" dirty="0"/>
              <a:t> a </a:t>
            </a:r>
            <a:r>
              <a:rPr lang="en-GB" sz="800" dirty="0" err="1"/>
              <a:t>phobl</a:t>
            </a:r>
            <a:r>
              <a:rPr lang="en-GB" sz="800" dirty="0"/>
              <a:t> </a:t>
            </a:r>
            <a:r>
              <a:rPr lang="en-GB" sz="800" dirty="0" err="1"/>
              <a:t>sy’n</a:t>
            </a:r>
            <a:r>
              <a:rPr lang="en-GB" sz="800" dirty="0"/>
              <a:t> </a:t>
            </a:r>
            <a:r>
              <a:rPr lang="en-GB" sz="800" dirty="0" err="1"/>
              <a:t>gweithio</a:t>
            </a:r>
            <a:r>
              <a:rPr lang="en-GB" sz="800" dirty="0"/>
              <a:t> </a:t>
            </a:r>
            <a:r>
              <a:rPr lang="en-GB" sz="800" dirty="0" err="1"/>
              <a:t>gyda</a:t>
            </a:r>
            <a:r>
              <a:rPr lang="en-GB" sz="800" dirty="0"/>
              <a:t> </a:t>
            </a:r>
            <a:r>
              <a:rPr lang="en-GB" sz="800" dirty="0" err="1"/>
              <a:t>phlant</a:t>
            </a:r>
            <a:r>
              <a:rPr lang="en-GB" sz="800" dirty="0"/>
              <a:t> a </a:t>
            </a:r>
            <a:r>
              <a:rPr lang="en-GB" sz="800" dirty="0" err="1"/>
              <a:t>phobl</a:t>
            </a:r>
            <a:r>
              <a:rPr lang="en-GB" sz="800" dirty="0"/>
              <a:t> </a:t>
            </a:r>
            <a:r>
              <a:rPr lang="en-GB" sz="800" dirty="0" err="1"/>
              <a:t>ifanc</a:t>
            </a:r>
            <a:r>
              <a:rPr lang="en-GB" sz="800" dirty="0"/>
              <a:t>.” </a:t>
            </a:r>
            <a:r>
              <a:rPr lang="en-GB" sz="800" dirty="0">
                <a:solidFill>
                  <a:srgbClr val="FF0000"/>
                </a:solidFill>
              </a:rPr>
              <a:t>(Donaldson, 2015, </a:t>
            </a:r>
            <a:r>
              <a:rPr lang="en-GB" sz="800" dirty="0" err="1">
                <a:solidFill>
                  <a:srgbClr val="FF0000"/>
                </a:solidFill>
              </a:rPr>
              <a:t>tud</a:t>
            </a:r>
            <a:r>
              <a:rPr lang="en-GB" sz="800" dirty="0">
                <a:solidFill>
                  <a:srgbClr val="FF0000"/>
                </a:solidFill>
              </a:rPr>
              <a:t>. 40).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5F0CEDCD-7FC8-4088-B049-73FC27D6D867}"/>
              </a:ext>
            </a:extLst>
          </p:cNvPr>
          <p:cNvSpPr/>
          <p:nvPr/>
        </p:nvSpPr>
        <p:spPr>
          <a:xfrm>
            <a:off x="136328" y="153431"/>
            <a:ext cx="3716400" cy="6283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46813D04-252B-46EA-97C0-88824BB5E95A}"/>
              </a:ext>
            </a:extLst>
          </p:cNvPr>
          <p:cNvSpPr/>
          <p:nvPr/>
        </p:nvSpPr>
        <p:spPr>
          <a:xfrm>
            <a:off x="2466543" y="4461929"/>
            <a:ext cx="2114885" cy="41701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" dirty="0" err="1"/>
              <a:t>Iaith</a:t>
            </a:r>
            <a:r>
              <a:rPr lang="en-GB" sz="600" dirty="0"/>
              <a:t>, </a:t>
            </a:r>
            <a:r>
              <a:rPr lang="en-GB" sz="600" dirty="0" err="1"/>
              <a:t>Llythrennedd</a:t>
            </a:r>
            <a:r>
              <a:rPr lang="en-GB" sz="600" dirty="0"/>
              <a:t> a </a:t>
            </a:r>
            <a:r>
              <a:rPr lang="en-GB" sz="600" dirty="0" err="1"/>
              <a:t>Chyfathrebu</a:t>
            </a:r>
            <a:endParaRPr lang="en-GB" sz="600" dirty="0"/>
          </a:p>
          <a:p>
            <a:pPr algn="ctr"/>
            <a:r>
              <a:rPr lang="en-GB" sz="600" dirty="0" err="1"/>
              <a:t>Datblygu’r</a:t>
            </a:r>
            <a:r>
              <a:rPr lang="en-GB" sz="600" dirty="0"/>
              <a:t> </a:t>
            </a:r>
            <a:r>
              <a:rPr lang="en-GB" sz="600" dirty="0" err="1"/>
              <a:t>sgil</a:t>
            </a:r>
            <a:r>
              <a:rPr lang="en-GB" sz="600"/>
              <a:t>: “Deall </a:t>
            </a:r>
            <a:r>
              <a:rPr lang="en-GB" sz="600" dirty="0"/>
              <a:t>a </a:t>
            </a:r>
            <a:r>
              <a:rPr lang="en-GB" sz="600" dirty="0" err="1"/>
              <a:t>defnyddio</a:t>
            </a:r>
            <a:r>
              <a:rPr lang="en-GB" sz="600" dirty="0"/>
              <a:t> </a:t>
            </a:r>
            <a:r>
              <a:rPr lang="en-GB" sz="600" dirty="0" err="1"/>
              <a:t>iaith</a:t>
            </a:r>
            <a:r>
              <a:rPr lang="en-GB" sz="600" dirty="0"/>
              <a:t> </a:t>
            </a:r>
            <a:r>
              <a:rPr lang="en-GB" sz="600" dirty="0" err="1"/>
              <a:t>sy’n</a:t>
            </a:r>
            <a:r>
              <a:rPr lang="en-GB" sz="600" dirty="0"/>
              <a:t> </a:t>
            </a:r>
            <a:r>
              <a:rPr lang="en-GB" sz="600" dirty="0" err="1"/>
              <a:t>briodol</a:t>
            </a:r>
            <a:r>
              <a:rPr lang="en-GB" sz="600" dirty="0"/>
              <a:t> </a:t>
            </a:r>
            <a:r>
              <a:rPr lang="en-GB" sz="600" dirty="0" err="1"/>
              <a:t>ar</a:t>
            </a:r>
            <a:r>
              <a:rPr lang="en-GB" sz="600" dirty="0"/>
              <a:t> </a:t>
            </a:r>
            <a:r>
              <a:rPr lang="en-GB" sz="600" dirty="0" err="1"/>
              <a:t>gyfer</a:t>
            </a:r>
            <a:r>
              <a:rPr lang="en-GB" sz="600" dirty="0"/>
              <a:t> </a:t>
            </a:r>
            <a:r>
              <a:rPr lang="en-GB" sz="600" dirty="0" err="1"/>
              <a:t>ysgrifennu</a:t>
            </a:r>
            <a:r>
              <a:rPr lang="en-GB" sz="600" dirty="0"/>
              <a:t> </a:t>
            </a:r>
            <a:r>
              <a:rPr lang="en-GB" sz="600" dirty="0" err="1"/>
              <a:t>e.e</a:t>
            </a:r>
            <a:r>
              <a:rPr lang="en-GB" sz="600" dirty="0"/>
              <a:t> </a:t>
            </a:r>
            <a:r>
              <a:rPr lang="en-GB" sz="600" dirty="0" err="1"/>
              <a:t>iaith</a:t>
            </a:r>
            <a:r>
              <a:rPr lang="en-GB" sz="600" dirty="0"/>
              <a:t> </a:t>
            </a:r>
            <a:r>
              <a:rPr lang="en-GB" sz="600" dirty="0" err="1"/>
              <a:t>ddisgrifiadol</a:t>
            </a:r>
            <a:r>
              <a:rPr lang="en-GB" sz="600" dirty="0"/>
              <a:t> – </a:t>
            </a:r>
            <a:r>
              <a:rPr lang="en-GB" sz="600" dirty="0" err="1"/>
              <a:t>ffeil</a:t>
            </a:r>
            <a:r>
              <a:rPr lang="en-GB" sz="600" dirty="0"/>
              <a:t> </a:t>
            </a:r>
            <a:r>
              <a:rPr lang="en-GB" sz="600"/>
              <a:t>o ffeithiau”</a:t>
            </a:r>
            <a:endParaRPr lang="en-GB" sz="600" dirty="0"/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328B6487-D1F6-451F-AF24-9E1E5DF6028C}"/>
              </a:ext>
            </a:extLst>
          </p:cNvPr>
          <p:cNvSpPr/>
          <p:nvPr/>
        </p:nvSpPr>
        <p:spPr>
          <a:xfrm>
            <a:off x="9950122" y="52666"/>
            <a:ext cx="2128522" cy="430873"/>
          </a:xfrm>
          <a:prstGeom prst="roundRect">
            <a:avLst/>
          </a:prstGeom>
          <a:solidFill>
            <a:srgbClr val="89E0FF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   </a:t>
            </a:r>
            <a:r>
              <a:rPr lang="en-GB" sz="1250" err="1"/>
              <a:t>Barti</a:t>
            </a:r>
            <a:r>
              <a:rPr lang="en-GB" sz="1250"/>
              <a:t> Ddu, y m</a:t>
            </a:r>
            <a:r>
              <a:rPr lang="en-GB" sz="1250">
                <a:latin typeface="Calibri" panose="020F0502020204030204" pitchFamily="34" charset="0"/>
                <a:cs typeface="Calibri" panose="020F0502020204030204" pitchFamily="34" charset="0"/>
              </a:rPr>
              <a:t>ôr-leidr hy!</a:t>
            </a:r>
            <a:r>
              <a:rPr lang="en-GB" sz="1250"/>
              <a:t>!</a:t>
            </a:r>
            <a:endParaRPr lang="en-GB" sz="1250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75A0853-FEBD-48DA-97D0-BD1ADC705866}"/>
              </a:ext>
            </a:extLst>
          </p:cNvPr>
          <p:cNvSpPr/>
          <p:nvPr/>
        </p:nvSpPr>
        <p:spPr>
          <a:xfrm>
            <a:off x="-25163" y="261632"/>
            <a:ext cx="3988243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b="1" cap="none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Y Tri </a:t>
            </a:r>
            <a:r>
              <a:rPr lang="en-US" b="1" spc="50" dirty="0" err="1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C</a:t>
            </a:r>
            <a:r>
              <a:rPr lang="en-US" b="1" cap="none" spc="50" dirty="0" err="1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hyfrifoldeb</a:t>
            </a:r>
            <a:r>
              <a:rPr lang="en-US" b="1" cap="none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 </a:t>
            </a:r>
            <a:r>
              <a:rPr lang="en-US" b="1" spc="50" dirty="0" err="1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T</a:t>
            </a:r>
            <a:r>
              <a:rPr lang="en-US" b="1" cap="none" spc="50" dirty="0" err="1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rawsgwricwlaidd</a:t>
            </a:r>
            <a:endParaRPr lang="en-US" b="1" cap="none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0448956-8E4C-4E6D-A965-07B4BF44550A}"/>
              </a:ext>
            </a:extLst>
          </p:cNvPr>
          <p:cNvSpPr txBox="1"/>
          <p:nvPr/>
        </p:nvSpPr>
        <p:spPr>
          <a:xfrm>
            <a:off x="656459" y="2181993"/>
            <a:ext cx="2089150" cy="184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600" dirty="0"/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0F5A0D79-8A0C-4F79-B65F-7857DA1E74B1}"/>
              </a:ext>
            </a:extLst>
          </p:cNvPr>
          <p:cNvSpPr txBox="1"/>
          <p:nvPr/>
        </p:nvSpPr>
        <p:spPr>
          <a:xfrm>
            <a:off x="8356240" y="1168268"/>
            <a:ext cx="3799951" cy="3970318"/>
          </a:xfrm>
          <a:prstGeom prst="rect">
            <a:avLst/>
          </a:prstGeom>
          <a:solidFill>
            <a:srgbClr val="DDF6FF"/>
          </a:solidFill>
        </p:spPr>
        <p:txBody>
          <a:bodyPr wrap="square" rtlCol="0">
            <a:spAutoFit/>
          </a:bodyPr>
          <a:lstStyle/>
          <a:p>
            <a:r>
              <a:rPr lang="cy-GB" sz="600" u="sng" dirty="0">
                <a:solidFill>
                  <a:srgbClr val="FF3399"/>
                </a:solidFill>
              </a:rPr>
              <a:t>Datblygiad  Creadigol:</a:t>
            </a:r>
            <a:endParaRPr lang="en-GB" sz="600" u="sng" dirty="0">
              <a:solidFill>
                <a:srgbClr val="FF3399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600" dirty="0" err="1"/>
              <a:t>Mynychu</a:t>
            </a:r>
            <a:r>
              <a:rPr lang="en-GB" sz="600" dirty="0"/>
              <a:t> </a:t>
            </a:r>
            <a:r>
              <a:rPr lang="en-GB" sz="600" dirty="0" err="1"/>
              <a:t>perfformiad</a:t>
            </a:r>
            <a:r>
              <a:rPr lang="en-GB" sz="600" dirty="0"/>
              <a:t> </a:t>
            </a:r>
            <a:r>
              <a:rPr lang="en-GB" sz="600" dirty="0" err="1"/>
              <a:t>byw</a:t>
            </a:r>
            <a:r>
              <a:rPr lang="en-GB" sz="600" dirty="0"/>
              <a:t> o ‘</a:t>
            </a:r>
            <a:r>
              <a:rPr lang="en-GB" sz="600" dirty="0" err="1"/>
              <a:t>Barti</a:t>
            </a:r>
            <a:r>
              <a:rPr lang="en-GB" sz="600" dirty="0"/>
              <a:t> </a:t>
            </a:r>
            <a:r>
              <a:rPr lang="en-GB" sz="600" dirty="0" err="1"/>
              <a:t>Ddu</a:t>
            </a:r>
            <a:r>
              <a:rPr lang="en-GB" sz="600" dirty="0"/>
              <a:t>’ </a:t>
            </a:r>
            <a:r>
              <a:rPr lang="en-GB" sz="600" dirty="0" err="1"/>
              <a:t>gan</a:t>
            </a:r>
            <a:r>
              <a:rPr lang="en-GB" sz="600" dirty="0"/>
              <a:t> </a:t>
            </a:r>
            <a:r>
              <a:rPr lang="en-GB" sz="600" dirty="0" err="1"/>
              <a:t>gwmni</a:t>
            </a:r>
            <a:r>
              <a:rPr lang="en-GB" sz="600" dirty="0"/>
              <a:t> ‘</a:t>
            </a:r>
            <a:r>
              <a:rPr lang="en-GB" sz="600" dirty="0" err="1"/>
              <a:t>Mewn</a:t>
            </a:r>
            <a:r>
              <a:rPr lang="en-GB" sz="600" dirty="0"/>
              <a:t> </a:t>
            </a:r>
            <a:r>
              <a:rPr lang="en-GB" sz="600" dirty="0" err="1"/>
              <a:t>Cymeriad</a:t>
            </a:r>
            <a:r>
              <a:rPr lang="en-GB" sz="600" dirty="0"/>
              <a:t>’.  </a:t>
            </a:r>
            <a:r>
              <a:rPr lang="en-GB" sz="600" dirty="0" err="1"/>
              <a:t>Adlewyrchir</a:t>
            </a:r>
            <a:r>
              <a:rPr lang="en-GB" sz="600" dirty="0"/>
              <a:t> dull o </a:t>
            </a:r>
            <a:r>
              <a:rPr lang="en-GB" sz="600" dirty="0" err="1"/>
              <a:t>werthfawrogi</a:t>
            </a:r>
            <a:r>
              <a:rPr lang="en-GB" sz="600" dirty="0"/>
              <a:t> </a:t>
            </a:r>
            <a:r>
              <a:rPr lang="en-GB" sz="600" dirty="0" err="1"/>
              <a:t>sgil</a:t>
            </a:r>
            <a:r>
              <a:rPr lang="en-GB" sz="600" dirty="0"/>
              <a:t> </a:t>
            </a:r>
            <a:r>
              <a:rPr lang="en-GB" sz="600" dirty="0">
                <a:solidFill>
                  <a:srgbClr val="002060"/>
                </a:solidFill>
              </a:rPr>
              <a:t>“</a:t>
            </a:r>
            <a:r>
              <a:rPr lang="en-GB" sz="600" dirty="0" err="1">
                <a:solidFill>
                  <a:srgbClr val="002060"/>
                </a:solidFill>
              </a:rPr>
              <a:t>defnyddio</a:t>
            </a:r>
            <a:r>
              <a:rPr lang="en-GB" sz="600" dirty="0">
                <a:solidFill>
                  <a:srgbClr val="002060"/>
                </a:solidFill>
              </a:rPr>
              <a:t> </a:t>
            </a:r>
            <a:r>
              <a:rPr lang="en-GB" sz="600" dirty="0" err="1">
                <a:solidFill>
                  <a:srgbClr val="002060"/>
                </a:solidFill>
              </a:rPr>
              <a:t>ystod</a:t>
            </a:r>
            <a:r>
              <a:rPr lang="en-GB" sz="600" dirty="0">
                <a:solidFill>
                  <a:srgbClr val="002060"/>
                </a:solidFill>
              </a:rPr>
              <a:t> o </a:t>
            </a:r>
            <a:r>
              <a:rPr lang="en-GB" sz="600" dirty="0" err="1">
                <a:solidFill>
                  <a:srgbClr val="002060"/>
                </a:solidFill>
              </a:rPr>
              <a:t>ffynonellau</a:t>
            </a:r>
            <a:r>
              <a:rPr lang="en-GB" sz="600" dirty="0">
                <a:solidFill>
                  <a:srgbClr val="002060"/>
                </a:solidFill>
              </a:rPr>
              <a:t> </a:t>
            </a:r>
            <a:r>
              <a:rPr lang="en-GB" sz="600" dirty="0" err="1">
                <a:solidFill>
                  <a:srgbClr val="002060"/>
                </a:solidFill>
              </a:rPr>
              <a:t>hanesyddol</a:t>
            </a:r>
            <a:r>
              <a:rPr lang="en-GB" sz="600" dirty="0">
                <a:solidFill>
                  <a:srgbClr val="002060"/>
                </a:solidFill>
              </a:rPr>
              <a:t> </a:t>
            </a:r>
            <a:r>
              <a:rPr lang="en-GB" sz="600" dirty="0" err="1">
                <a:solidFill>
                  <a:srgbClr val="002060"/>
                </a:solidFill>
              </a:rPr>
              <a:t>gan</a:t>
            </a:r>
            <a:r>
              <a:rPr lang="en-GB" sz="600" dirty="0">
                <a:solidFill>
                  <a:srgbClr val="002060"/>
                </a:solidFill>
              </a:rPr>
              <a:t> </a:t>
            </a:r>
            <a:r>
              <a:rPr lang="en-GB" sz="600" dirty="0" err="1">
                <a:solidFill>
                  <a:srgbClr val="002060"/>
                </a:solidFill>
              </a:rPr>
              <a:t>gynnwys</a:t>
            </a:r>
            <a:r>
              <a:rPr lang="en-GB" sz="600" dirty="0">
                <a:solidFill>
                  <a:srgbClr val="002060"/>
                </a:solidFill>
              </a:rPr>
              <a:t> . . . </a:t>
            </a:r>
            <a:r>
              <a:rPr lang="en-GB" sz="600" dirty="0" err="1">
                <a:solidFill>
                  <a:srgbClr val="002060"/>
                </a:solidFill>
              </a:rPr>
              <a:t>ffynonellau</a:t>
            </a:r>
            <a:r>
              <a:rPr lang="en-GB" sz="600" dirty="0">
                <a:solidFill>
                  <a:srgbClr val="002060"/>
                </a:solidFill>
              </a:rPr>
              <a:t> </a:t>
            </a:r>
            <a:r>
              <a:rPr lang="en-GB" sz="600" dirty="0" err="1">
                <a:solidFill>
                  <a:srgbClr val="002060"/>
                </a:solidFill>
              </a:rPr>
              <a:t>gweledol</a:t>
            </a:r>
            <a:r>
              <a:rPr lang="en-GB" sz="600" dirty="0">
                <a:solidFill>
                  <a:srgbClr val="002060"/>
                </a:solidFill>
              </a:rPr>
              <a:t>” (YAAS, 2015, </a:t>
            </a:r>
            <a:r>
              <a:rPr lang="en-GB" sz="600" dirty="0" err="1">
                <a:solidFill>
                  <a:srgbClr val="002060"/>
                </a:solidFill>
              </a:rPr>
              <a:t>tud</a:t>
            </a:r>
            <a:r>
              <a:rPr lang="en-GB" sz="600" dirty="0">
                <a:solidFill>
                  <a:srgbClr val="002060"/>
                </a:solidFill>
              </a:rPr>
              <a:t> .44) </a:t>
            </a:r>
            <a:r>
              <a:rPr lang="en-GB" sz="600" dirty="0" err="1"/>
              <a:t>Yn</a:t>
            </a:r>
            <a:r>
              <a:rPr lang="en-GB" sz="600" dirty="0"/>
              <a:t> </a:t>
            </a:r>
            <a:r>
              <a:rPr lang="en-GB" sz="600" dirty="0" err="1"/>
              <a:t>ystod</a:t>
            </a:r>
            <a:r>
              <a:rPr lang="en-GB" sz="600" dirty="0"/>
              <a:t> y </a:t>
            </a:r>
            <a:r>
              <a:rPr lang="en-GB" sz="600" dirty="0" err="1"/>
              <a:t>perfformiad</a:t>
            </a:r>
            <a:r>
              <a:rPr lang="en-GB" sz="600" dirty="0"/>
              <a:t>, </a:t>
            </a:r>
            <a:r>
              <a:rPr lang="en-GB" sz="600" dirty="0" err="1"/>
              <a:t>datblygir</a:t>
            </a:r>
            <a:r>
              <a:rPr lang="en-GB" sz="600" dirty="0"/>
              <a:t> </a:t>
            </a:r>
            <a:r>
              <a:rPr lang="en-GB" sz="600" dirty="0" err="1"/>
              <a:t>sgiliau</a:t>
            </a:r>
            <a:r>
              <a:rPr lang="en-GB" sz="600" dirty="0"/>
              <a:t> </a:t>
            </a:r>
            <a:r>
              <a:rPr lang="en-GB" sz="600" dirty="0" err="1"/>
              <a:t>synhwyraidd</a:t>
            </a:r>
            <a:r>
              <a:rPr lang="en-GB" sz="600" dirty="0"/>
              <a:t> </a:t>
            </a:r>
            <a:r>
              <a:rPr lang="en-GB" sz="600" dirty="0" err="1"/>
              <a:t>e.e</a:t>
            </a:r>
            <a:r>
              <a:rPr lang="en-GB" sz="600" dirty="0"/>
              <a:t> </a:t>
            </a:r>
            <a:r>
              <a:rPr lang="en-GB" sz="600" dirty="0" err="1"/>
              <a:t>gweledol</a:t>
            </a:r>
            <a:r>
              <a:rPr lang="en-GB" sz="600" dirty="0"/>
              <a:t>, </a:t>
            </a:r>
            <a:r>
              <a:rPr lang="en-GB" sz="600" dirty="0" err="1"/>
              <a:t>arogli</a:t>
            </a:r>
            <a:r>
              <a:rPr lang="en-GB" sz="600" dirty="0"/>
              <a:t>, </a:t>
            </a:r>
            <a:r>
              <a:rPr lang="en-GB" sz="600" dirty="0" err="1"/>
              <a:t>teimlo</a:t>
            </a:r>
            <a:r>
              <a:rPr lang="en-GB" sz="600" dirty="0"/>
              <a:t> a </a:t>
            </a:r>
            <a:r>
              <a:rPr lang="en-GB" sz="600" dirty="0" err="1"/>
              <a:t>chlywed</a:t>
            </a:r>
            <a:r>
              <a:rPr lang="en-GB" sz="600" dirty="0"/>
              <a:t> </a:t>
            </a:r>
            <a:r>
              <a:rPr lang="en-GB" sz="600" dirty="0" err="1"/>
              <a:t>i</a:t>
            </a:r>
            <a:r>
              <a:rPr lang="en-GB" sz="600" dirty="0"/>
              <a:t> </a:t>
            </a:r>
            <a:r>
              <a:rPr lang="en-GB" sz="600" dirty="0" err="1"/>
              <a:t>hybu</a:t>
            </a:r>
            <a:r>
              <a:rPr lang="en-GB" sz="600" dirty="0"/>
              <a:t> </a:t>
            </a:r>
            <a:r>
              <a:rPr lang="en-GB" sz="600" dirty="0" err="1"/>
              <a:t>cwestiynau</a:t>
            </a:r>
            <a:r>
              <a:rPr lang="en-GB" sz="600" dirty="0"/>
              <a:t> </a:t>
            </a:r>
            <a:r>
              <a:rPr lang="en-GB" sz="600" dirty="0" err="1"/>
              <a:t>gan</a:t>
            </a:r>
            <a:r>
              <a:rPr lang="en-GB" sz="600" dirty="0"/>
              <a:t> “</a:t>
            </a:r>
            <a:r>
              <a:rPr lang="en-GB" sz="600" dirty="0" err="1"/>
              <a:t>ddatblygu</a:t>
            </a:r>
            <a:r>
              <a:rPr lang="en-GB" sz="600" dirty="0"/>
              <a:t> </a:t>
            </a:r>
            <a:r>
              <a:rPr lang="en-GB" sz="600" dirty="0" err="1"/>
              <a:t>eu</a:t>
            </a:r>
            <a:r>
              <a:rPr lang="en-GB" sz="600" dirty="0"/>
              <a:t> </a:t>
            </a:r>
            <a:r>
              <a:rPr lang="en-GB" sz="600" dirty="0" err="1"/>
              <a:t>hymatebion</a:t>
            </a:r>
            <a:r>
              <a:rPr lang="en-GB" sz="600" dirty="0"/>
              <a:t> </a:t>
            </a:r>
            <a:r>
              <a:rPr lang="en-GB" sz="600" dirty="0" err="1"/>
              <a:t>i</a:t>
            </a:r>
            <a:r>
              <a:rPr lang="en-GB" sz="600" dirty="0"/>
              <a:t> </a:t>
            </a:r>
            <a:r>
              <a:rPr lang="en-GB" sz="600" dirty="0" err="1"/>
              <a:t>wahanol</a:t>
            </a:r>
            <a:r>
              <a:rPr lang="en-GB" sz="600" dirty="0"/>
              <a:t> </a:t>
            </a:r>
            <a:r>
              <a:rPr lang="en-GB" sz="600" dirty="0" err="1"/>
              <a:t>ysgogiadau</a:t>
            </a:r>
            <a:r>
              <a:rPr lang="en-GB" sz="600" dirty="0"/>
              <a:t> </a:t>
            </a:r>
            <a:r>
              <a:rPr lang="en-GB" sz="600" dirty="0" err="1"/>
              <a:t>megis</a:t>
            </a:r>
            <a:r>
              <a:rPr lang="en-GB" sz="600" dirty="0"/>
              <a:t> </a:t>
            </a:r>
            <a:r>
              <a:rPr lang="en-GB" sz="600" dirty="0" err="1"/>
              <a:t>cerddoriaeth</a:t>
            </a:r>
            <a:r>
              <a:rPr lang="en-GB" sz="600" dirty="0"/>
              <a:t>, </a:t>
            </a:r>
            <a:r>
              <a:rPr lang="en-GB" sz="600" dirty="0" err="1"/>
              <a:t>lluniau</a:t>
            </a:r>
            <a:r>
              <a:rPr lang="en-GB" sz="600" dirty="0"/>
              <a:t>, </a:t>
            </a:r>
            <a:r>
              <a:rPr lang="en-GB" sz="600" dirty="0" err="1"/>
              <a:t>geiriau</a:t>
            </a:r>
            <a:r>
              <a:rPr lang="en-GB" sz="600" dirty="0"/>
              <a:t> a </a:t>
            </a:r>
            <a:r>
              <a:rPr lang="en-GB" sz="600" dirty="0" err="1"/>
              <a:t>syniadau</a:t>
            </a:r>
            <a:r>
              <a:rPr lang="en-GB" sz="600" dirty="0"/>
              <a:t>”. 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600" dirty="0" err="1"/>
              <a:t>Defnyddio</a:t>
            </a:r>
            <a:r>
              <a:rPr lang="en-GB" sz="600" dirty="0"/>
              <a:t> </a:t>
            </a:r>
            <a:r>
              <a:rPr lang="en-GB" sz="600" dirty="0" err="1"/>
              <a:t>eu</a:t>
            </a:r>
            <a:r>
              <a:rPr lang="en-GB" sz="600" dirty="0"/>
              <a:t> </a:t>
            </a:r>
            <a:r>
              <a:rPr lang="en-GB" sz="600" dirty="0" err="1"/>
              <a:t>sgiliau</a:t>
            </a:r>
            <a:r>
              <a:rPr lang="en-GB" sz="600" dirty="0"/>
              <a:t> </a:t>
            </a:r>
            <a:r>
              <a:rPr lang="en-GB" sz="600" dirty="0" err="1"/>
              <a:t>gwrando</a:t>
            </a:r>
            <a:r>
              <a:rPr lang="en-GB" sz="600" dirty="0"/>
              <a:t> </a:t>
            </a:r>
            <a:r>
              <a:rPr lang="en-GB" sz="600" dirty="0" err="1"/>
              <a:t>i</a:t>
            </a:r>
            <a:r>
              <a:rPr lang="en-GB" sz="600" dirty="0"/>
              <a:t> </a:t>
            </a:r>
            <a:r>
              <a:rPr lang="en-GB" sz="600" dirty="0" err="1"/>
              <a:t>adlewyrchu</a:t>
            </a:r>
            <a:r>
              <a:rPr lang="en-GB" sz="600" dirty="0"/>
              <a:t> </a:t>
            </a:r>
            <a:r>
              <a:rPr lang="en-GB" sz="600" dirty="0">
                <a:solidFill>
                  <a:srgbClr val="00B0F0"/>
                </a:solidFill>
              </a:rPr>
              <a:t>“</a:t>
            </a:r>
            <a:r>
              <a:rPr lang="en-GB" sz="600" dirty="0" err="1">
                <a:solidFill>
                  <a:srgbClr val="00B0F0"/>
                </a:solidFill>
              </a:rPr>
              <a:t>yr</a:t>
            </a:r>
            <a:r>
              <a:rPr lang="en-GB" sz="600" dirty="0">
                <a:solidFill>
                  <a:srgbClr val="00B0F0"/>
                </a:solidFill>
              </a:rPr>
              <a:t> </a:t>
            </a:r>
            <a:r>
              <a:rPr lang="en-GB" sz="600" dirty="0" err="1">
                <a:solidFill>
                  <a:srgbClr val="00B0F0"/>
                </a:solidFill>
              </a:rPr>
              <a:t>hyn</a:t>
            </a:r>
            <a:r>
              <a:rPr lang="en-GB" sz="600" dirty="0">
                <a:solidFill>
                  <a:srgbClr val="00B0F0"/>
                </a:solidFill>
              </a:rPr>
              <a:t> </a:t>
            </a:r>
            <a:r>
              <a:rPr lang="en-GB" sz="600" dirty="0" err="1">
                <a:solidFill>
                  <a:srgbClr val="00B0F0"/>
                </a:solidFill>
              </a:rPr>
              <a:t>maent</a:t>
            </a:r>
            <a:r>
              <a:rPr lang="en-GB" sz="600" dirty="0">
                <a:solidFill>
                  <a:srgbClr val="00B0F0"/>
                </a:solidFill>
              </a:rPr>
              <a:t> </a:t>
            </a:r>
            <a:r>
              <a:rPr lang="en-GB" sz="600" dirty="0" err="1">
                <a:solidFill>
                  <a:srgbClr val="00B0F0"/>
                </a:solidFill>
              </a:rPr>
              <a:t>wedi</a:t>
            </a:r>
            <a:r>
              <a:rPr lang="en-GB" sz="600" dirty="0">
                <a:solidFill>
                  <a:srgbClr val="00B0F0"/>
                </a:solidFill>
              </a:rPr>
              <a:t> </a:t>
            </a:r>
            <a:r>
              <a:rPr lang="en-GB" sz="600" dirty="0" err="1">
                <a:solidFill>
                  <a:srgbClr val="00B0F0"/>
                </a:solidFill>
              </a:rPr>
              <a:t>ei</a:t>
            </a:r>
            <a:r>
              <a:rPr lang="en-GB" sz="600" dirty="0">
                <a:solidFill>
                  <a:srgbClr val="00B0F0"/>
                </a:solidFill>
              </a:rPr>
              <a:t> </a:t>
            </a:r>
            <a:r>
              <a:rPr lang="en-GB" sz="600" dirty="0" err="1">
                <a:solidFill>
                  <a:srgbClr val="00B0F0"/>
                </a:solidFill>
              </a:rPr>
              <a:t>glywed</a:t>
            </a:r>
            <a:r>
              <a:rPr lang="en-GB" sz="600" dirty="0">
                <a:solidFill>
                  <a:srgbClr val="00B0F0"/>
                </a:solidFill>
              </a:rPr>
              <a:t>”</a:t>
            </a:r>
            <a:r>
              <a:rPr lang="en-GB" sz="600" dirty="0"/>
              <a:t> </a:t>
            </a:r>
            <a:r>
              <a:rPr lang="en-GB" sz="600" dirty="0">
                <a:solidFill>
                  <a:srgbClr val="00B0F0"/>
                </a:solidFill>
              </a:rPr>
              <a:t>(</a:t>
            </a:r>
            <a:r>
              <a:rPr lang="en-GB" sz="600" dirty="0" err="1">
                <a:solidFill>
                  <a:srgbClr val="00B0F0"/>
                </a:solidFill>
              </a:rPr>
              <a:t>LlC</a:t>
            </a:r>
            <a:r>
              <a:rPr lang="en-GB" sz="600" dirty="0">
                <a:solidFill>
                  <a:srgbClr val="00B0F0"/>
                </a:solidFill>
              </a:rPr>
              <a:t>, 2014) </a:t>
            </a:r>
            <a:r>
              <a:rPr lang="en-GB" sz="600" dirty="0" err="1"/>
              <a:t>ar</a:t>
            </a:r>
            <a:r>
              <a:rPr lang="en-GB" sz="600" dirty="0"/>
              <a:t> </a:t>
            </a:r>
            <a:r>
              <a:rPr lang="en-GB" sz="600" dirty="0" err="1"/>
              <a:t>gyfer</a:t>
            </a:r>
            <a:r>
              <a:rPr lang="en-GB" sz="600" dirty="0"/>
              <a:t> y </a:t>
            </a:r>
            <a:r>
              <a:rPr lang="en-GB" sz="600" dirty="0" err="1"/>
              <a:t>gwaith</a:t>
            </a:r>
            <a:r>
              <a:rPr lang="en-GB" sz="600" dirty="0"/>
              <a:t> </a:t>
            </a:r>
            <a:r>
              <a:rPr lang="en-GB" sz="600" dirty="0" err="1"/>
              <a:t>i</a:t>
            </a:r>
            <a:r>
              <a:rPr lang="en-GB" sz="600" dirty="0"/>
              <a:t> </a:t>
            </a:r>
            <a:r>
              <a:rPr lang="en-GB" sz="600" dirty="0" err="1"/>
              <a:t>ddod</a:t>
            </a:r>
            <a:r>
              <a:rPr lang="en-GB" sz="600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sz="600" dirty="0"/>
              <a:t>Cynllunio a gofyn cwestiynau </a:t>
            </a:r>
            <a:r>
              <a:rPr lang="cy-GB" sz="600" dirty="0">
                <a:solidFill>
                  <a:srgbClr val="002060"/>
                </a:solidFill>
              </a:rPr>
              <a:t>“amrywiol, e.e. ‘Pwy?’, ‘Beth?’, ‘Pam?’, ‘Pryd?’ a ‘Sut?” </a:t>
            </a:r>
            <a:r>
              <a:rPr lang="en-GB" sz="600" dirty="0">
                <a:solidFill>
                  <a:srgbClr val="002060"/>
                </a:solidFill>
              </a:rPr>
              <a:t>(YAAS, 2015, tud.15)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sz="600" dirty="0"/>
              <a:t>Dysgwyr yn adnabod defnydd o eirfa pwnc e.e cryf, dewr a chlyfar.</a:t>
            </a:r>
            <a:endParaRPr lang="en-GB" sz="6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600" dirty="0">
                <a:solidFill>
                  <a:srgbClr val="002060"/>
                </a:solidFill>
              </a:rPr>
              <a:t>“</a:t>
            </a:r>
            <a:r>
              <a:rPr lang="en-GB" sz="600" dirty="0" err="1">
                <a:solidFill>
                  <a:srgbClr val="002060"/>
                </a:solidFill>
              </a:rPr>
              <a:t>Defnyddio</a:t>
            </a:r>
            <a:r>
              <a:rPr lang="en-GB" sz="600" dirty="0">
                <a:solidFill>
                  <a:srgbClr val="002060"/>
                </a:solidFill>
              </a:rPr>
              <a:t> </a:t>
            </a:r>
            <a:r>
              <a:rPr lang="en-GB" sz="600" dirty="0" err="1">
                <a:solidFill>
                  <a:srgbClr val="002060"/>
                </a:solidFill>
              </a:rPr>
              <a:t>ystod</a:t>
            </a:r>
            <a:r>
              <a:rPr lang="en-GB" sz="600" dirty="0">
                <a:solidFill>
                  <a:srgbClr val="002060"/>
                </a:solidFill>
              </a:rPr>
              <a:t> </a:t>
            </a:r>
            <a:r>
              <a:rPr lang="en-GB" sz="600" dirty="0" err="1">
                <a:solidFill>
                  <a:srgbClr val="002060"/>
                </a:solidFill>
              </a:rPr>
              <a:t>gynyddol</a:t>
            </a:r>
            <a:r>
              <a:rPr lang="en-GB" sz="600" dirty="0">
                <a:solidFill>
                  <a:srgbClr val="002060"/>
                </a:solidFill>
              </a:rPr>
              <a:t> o </a:t>
            </a:r>
            <a:r>
              <a:rPr lang="en-GB" sz="600" dirty="0" err="1">
                <a:solidFill>
                  <a:srgbClr val="002060"/>
                </a:solidFill>
              </a:rPr>
              <a:t>eirfa</a:t>
            </a:r>
            <a:r>
              <a:rPr lang="en-GB" sz="600" dirty="0">
                <a:solidFill>
                  <a:srgbClr val="002060"/>
                </a:solidFill>
              </a:rPr>
              <a:t> </a:t>
            </a:r>
            <a:r>
              <a:rPr lang="en-GB" sz="600" dirty="0" err="1">
                <a:solidFill>
                  <a:srgbClr val="002060"/>
                </a:solidFill>
              </a:rPr>
              <a:t>addas</a:t>
            </a:r>
            <a:r>
              <a:rPr lang="en-GB" sz="600" dirty="0">
                <a:solidFill>
                  <a:srgbClr val="002060"/>
                </a:solidFill>
              </a:rPr>
              <a:t>” (YAAS, 2015, tud.14)</a:t>
            </a:r>
            <a:r>
              <a:rPr lang="en-GB" sz="600" dirty="0"/>
              <a:t> </a:t>
            </a:r>
            <a:r>
              <a:rPr lang="en-GB" sz="600" dirty="0" err="1"/>
              <a:t>i</a:t>
            </a:r>
            <a:r>
              <a:rPr lang="en-GB" sz="600" dirty="0"/>
              <a:t> </a:t>
            </a:r>
            <a:r>
              <a:rPr lang="en-GB" sz="600" dirty="0" err="1"/>
              <a:t>ddefnyddio</a:t>
            </a:r>
            <a:r>
              <a:rPr lang="en-GB" sz="600" dirty="0"/>
              <a:t> </a:t>
            </a:r>
            <a:r>
              <a:rPr lang="en-GB" sz="600" dirty="0" err="1">
                <a:solidFill>
                  <a:srgbClr val="002060"/>
                </a:solidFill>
              </a:rPr>
              <a:t>lluniau</a:t>
            </a:r>
            <a:r>
              <a:rPr lang="en-GB" sz="600" dirty="0">
                <a:solidFill>
                  <a:srgbClr val="002060"/>
                </a:solidFill>
              </a:rPr>
              <a:t> </a:t>
            </a:r>
            <a:r>
              <a:rPr lang="en-GB" sz="600" dirty="0" err="1">
                <a:solidFill>
                  <a:srgbClr val="002060"/>
                </a:solidFill>
              </a:rPr>
              <a:t>a’u</a:t>
            </a:r>
            <a:r>
              <a:rPr lang="en-GB" sz="600" dirty="0">
                <a:solidFill>
                  <a:srgbClr val="002060"/>
                </a:solidFill>
              </a:rPr>
              <a:t> </a:t>
            </a:r>
            <a:r>
              <a:rPr lang="en-GB" sz="600" dirty="0" err="1">
                <a:solidFill>
                  <a:srgbClr val="002060"/>
                </a:solidFill>
              </a:rPr>
              <a:t>trefnu</a:t>
            </a:r>
            <a:r>
              <a:rPr lang="en-GB" sz="600" dirty="0">
                <a:solidFill>
                  <a:srgbClr val="002060"/>
                </a:solidFill>
              </a:rPr>
              <a:t> (YAAS, 201)</a:t>
            </a:r>
            <a:r>
              <a:rPr lang="en-GB" sz="600" dirty="0"/>
              <a:t> </a:t>
            </a:r>
            <a:r>
              <a:rPr lang="en-GB" sz="600" dirty="0" err="1"/>
              <a:t>i</a:t>
            </a:r>
            <a:r>
              <a:rPr lang="en-GB" sz="600" dirty="0"/>
              <a:t> </a:t>
            </a:r>
            <a:r>
              <a:rPr lang="en-GB" sz="600" dirty="0" err="1"/>
              <a:t>adlewyrchu</a:t>
            </a:r>
            <a:r>
              <a:rPr lang="en-GB" sz="600" dirty="0"/>
              <a:t> </a:t>
            </a:r>
            <a:r>
              <a:rPr lang="en-GB" sz="600" dirty="0" err="1"/>
              <a:t>eu</a:t>
            </a:r>
            <a:r>
              <a:rPr lang="en-GB" sz="600" dirty="0"/>
              <a:t> </a:t>
            </a:r>
            <a:r>
              <a:rPr lang="en-GB" sz="600" dirty="0" err="1"/>
              <a:t>dealltwriaeth</a:t>
            </a:r>
            <a:r>
              <a:rPr lang="en-GB" sz="600" dirty="0"/>
              <a:t> </a:t>
            </a:r>
            <a:r>
              <a:rPr lang="en-GB" sz="600" dirty="0" err="1"/>
              <a:t>o’r</a:t>
            </a:r>
            <a:r>
              <a:rPr lang="en-GB" sz="600" dirty="0"/>
              <a:t> </a:t>
            </a:r>
            <a:r>
              <a:rPr lang="en-GB" sz="600" dirty="0" err="1"/>
              <a:t>stori</a:t>
            </a:r>
            <a:r>
              <a:rPr lang="en-GB" sz="600" dirty="0"/>
              <a:t>/</a:t>
            </a:r>
            <a:r>
              <a:rPr lang="en-GB" sz="600" dirty="0" err="1"/>
              <a:t>perfformiad</a:t>
            </a:r>
            <a:r>
              <a:rPr lang="en-GB" sz="600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600" dirty="0">
                <a:solidFill>
                  <a:srgbClr val="00B0F0"/>
                </a:solidFill>
              </a:rPr>
              <a:t>“</a:t>
            </a:r>
            <a:r>
              <a:rPr lang="en-GB" sz="600" dirty="0" err="1">
                <a:solidFill>
                  <a:srgbClr val="00B0F0"/>
                </a:solidFill>
              </a:rPr>
              <a:t>Defnyddio</a:t>
            </a:r>
            <a:r>
              <a:rPr lang="en-GB" sz="600" dirty="0">
                <a:solidFill>
                  <a:srgbClr val="00B0F0"/>
                </a:solidFill>
              </a:rPr>
              <a:t> </a:t>
            </a:r>
            <a:r>
              <a:rPr lang="en-GB" sz="600" dirty="0" err="1">
                <a:solidFill>
                  <a:srgbClr val="00B0F0"/>
                </a:solidFill>
              </a:rPr>
              <a:t>sgwrs</a:t>
            </a:r>
            <a:r>
              <a:rPr lang="en-GB" sz="600" dirty="0">
                <a:solidFill>
                  <a:srgbClr val="00B0F0"/>
                </a:solidFill>
              </a:rPr>
              <a:t> </a:t>
            </a:r>
            <a:r>
              <a:rPr lang="en-GB" sz="600" dirty="0" err="1">
                <a:solidFill>
                  <a:srgbClr val="00B0F0"/>
                </a:solidFill>
              </a:rPr>
              <a:t>i</a:t>
            </a:r>
            <a:r>
              <a:rPr lang="en-GB" sz="600" dirty="0">
                <a:solidFill>
                  <a:srgbClr val="00B0F0"/>
                </a:solidFill>
              </a:rPr>
              <a:t> </a:t>
            </a:r>
            <a:r>
              <a:rPr lang="en-GB" sz="600" dirty="0" err="1">
                <a:solidFill>
                  <a:srgbClr val="00B0F0"/>
                </a:solidFill>
              </a:rPr>
              <a:t>gynllunio</a:t>
            </a:r>
            <a:r>
              <a:rPr lang="en-GB" sz="600" dirty="0">
                <a:solidFill>
                  <a:srgbClr val="00B0F0"/>
                </a:solidFill>
              </a:rPr>
              <a:t> </a:t>
            </a:r>
            <a:r>
              <a:rPr lang="en-GB" sz="600" dirty="0" err="1">
                <a:solidFill>
                  <a:srgbClr val="00B0F0"/>
                </a:solidFill>
              </a:rPr>
              <a:t>ysgrifennu</a:t>
            </a:r>
            <a:r>
              <a:rPr lang="en-GB" sz="600" dirty="0">
                <a:solidFill>
                  <a:srgbClr val="00B0F0"/>
                </a:solidFill>
              </a:rPr>
              <a:t>”</a:t>
            </a:r>
            <a:r>
              <a:rPr lang="en-GB" sz="600" dirty="0"/>
              <a:t> </a:t>
            </a:r>
            <a:r>
              <a:rPr lang="en-GB" sz="600" dirty="0">
                <a:solidFill>
                  <a:srgbClr val="00B0F0"/>
                </a:solidFill>
              </a:rPr>
              <a:t>(</a:t>
            </a:r>
            <a:r>
              <a:rPr lang="en-GB" sz="600" dirty="0" err="1">
                <a:solidFill>
                  <a:srgbClr val="00B0F0"/>
                </a:solidFill>
              </a:rPr>
              <a:t>LlC</a:t>
            </a:r>
            <a:r>
              <a:rPr lang="en-GB" sz="600" dirty="0">
                <a:solidFill>
                  <a:srgbClr val="00B0F0"/>
                </a:solidFill>
              </a:rPr>
              <a:t>, 2014)</a:t>
            </a:r>
            <a:r>
              <a:rPr lang="en-GB" sz="600" dirty="0" err="1"/>
              <a:t>gan</a:t>
            </a:r>
            <a:r>
              <a:rPr lang="en-GB" sz="600" dirty="0"/>
              <a:t> </a:t>
            </a:r>
            <a:r>
              <a:rPr lang="en-GB" sz="600" dirty="0" err="1"/>
              <a:t>gynllunio</a:t>
            </a:r>
            <a:r>
              <a:rPr lang="en-GB" sz="600" dirty="0"/>
              <a:t> </a:t>
            </a:r>
            <a:r>
              <a:rPr lang="en-GB" sz="600" dirty="0" err="1"/>
              <a:t>fesul</a:t>
            </a:r>
            <a:r>
              <a:rPr lang="en-GB" sz="600" dirty="0"/>
              <a:t> </a:t>
            </a:r>
            <a:r>
              <a:rPr lang="en-GB" sz="600" dirty="0" err="1"/>
              <a:t>gr</a:t>
            </a:r>
            <a:r>
              <a:rPr lang="en-GB" sz="600" dirty="0" err="1">
                <a:latin typeface="Calibri" panose="020F0502020204030204" pitchFamily="34" charset="0"/>
                <a:cs typeface="Calibri" panose="020F0502020204030204" pitchFamily="34" charset="0"/>
              </a:rPr>
              <a:t>ŵp</a:t>
            </a:r>
            <a:r>
              <a:rPr lang="en-GB" sz="600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600" dirty="0"/>
              <a:t>dan </a:t>
            </a:r>
            <a:r>
              <a:rPr lang="en-GB" sz="600" dirty="0" err="1"/>
              <a:t>arweiniad</a:t>
            </a:r>
            <a:r>
              <a:rPr lang="en-GB" sz="600" dirty="0"/>
              <a:t>  </a:t>
            </a:r>
            <a:r>
              <a:rPr lang="en-GB" sz="600" dirty="0" err="1"/>
              <a:t>athro</a:t>
            </a:r>
            <a:r>
              <a:rPr lang="en-GB" sz="600" dirty="0"/>
              <a:t> </a:t>
            </a:r>
            <a:r>
              <a:rPr lang="en-GB" sz="600" dirty="0" err="1"/>
              <a:t>i</a:t>
            </a:r>
            <a:r>
              <a:rPr lang="en-GB" sz="600" dirty="0"/>
              <a:t> </a:t>
            </a:r>
            <a:r>
              <a:rPr lang="en-GB" sz="600" dirty="0" err="1"/>
              <a:t>greu</a:t>
            </a:r>
            <a:r>
              <a:rPr lang="en-GB" sz="600" dirty="0"/>
              <a:t> </a:t>
            </a:r>
            <a:r>
              <a:rPr lang="en-GB" sz="600" dirty="0" err="1"/>
              <a:t>sgript</a:t>
            </a:r>
            <a:r>
              <a:rPr lang="en-GB" sz="600" dirty="0"/>
              <a:t> </a:t>
            </a:r>
            <a:r>
              <a:rPr lang="en-GB" sz="600" dirty="0" err="1"/>
              <a:t>ar</a:t>
            </a:r>
            <a:r>
              <a:rPr lang="en-GB" sz="600" dirty="0"/>
              <a:t> </a:t>
            </a:r>
            <a:r>
              <a:rPr lang="en-GB" sz="600" dirty="0" err="1"/>
              <a:t>gyfer</a:t>
            </a:r>
            <a:r>
              <a:rPr lang="en-GB" sz="600" dirty="0"/>
              <a:t> </a:t>
            </a:r>
            <a:r>
              <a:rPr lang="en-GB" sz="600" dirty="0" err="1"/>
              <a:t>perfformiad</a:t>
            </a:r>
            <a:r>
              <a:rPr lang="en-GB" sz="600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600" dirty="0" err="1"/>
              <a:t>Sgript</a:t>
            </a:r>
            <a:r>
              <a:rPr lang="en-GB" sz="600" dirty="0"/>
              <a:t> </a:t>
            </a:r>
            <a:r>
              <a:rPr lang="en-GB" sz="600" dirty="0" err="1"/>
              <a:t>yn</a:t>
            </a:r>
            <a:r>
              <a:rPr lang="en-GB" sz="600" dirty="0"/>
              <a:t> </a:t>
            </a:r>
            <a:r>
              <a:rPr lang="en-GB" sz="600" dirty="0" err="1"/>
              <a:t>cynnwys</a:t>
            </a:r>
            <a:r>
              <a:rPr lang="en-GB" sz="600" dirty="0"/>
              <a:t> </a:t>
            </a:r>
            <a:r>
              <a:rPr lang="en-GB" sz="600" dirty="0" err="1"/>
              <a:t>defnydd</a:t>
            </a:r>
            <a:r>
              <a:rPr lang="en-GB" sz="600" dirty="0"/>
              <a:t> o </a:t>
            </a:r>
            <a:r>
              <a:rPr lang="en-GB" sz="600" dirty="0" err="1"/>
              <a:t>eirfa</a:t>
            </a:r>
            <a:r>
              <a:rPr lang="en-GB" sz="600" dirty="0"/>
              <a:t> </a:t>
            </a:r>
            <a:r>
              <a:rPr lang="en-GB" sz="600" dirty="0" err="1"/>
              <a:t>berthnasol</a:t>
            </a:r>
            <a:r>
              <a:rPr lang="en-GB" sz="600" dirty="0"/>
              <a:t> </a:t>
            </a:r>
            <a:r>
              <a:rPr lang="en-GB" sz="600" dirty="0" err="1"/>
              <a:t>wrth</a:t>
            </a:r>
            <a:r>
              <a:rPr lang="en-GB" sz="600" dirty="0"/>
              <a:t> </a:t>
            </a:r>
            <a:r>
              <a:rPr lang="en-GB" sz="600" dirty="0">
                <a:solidFill>
                  <a:srgbClr val="002060"/>
                </a:solidFill>
              </a:rPr>
              <a:t>“</a:t>
            </a:r>
            <a:r>
              <a:rPr lang="en-GB" sz="600" dirty="0" err="1">
                <a:solidFill>
                  <a:srgbClr val="002060"/>
                </a:solidFill>
              </a:rPr>
              <a:t>chwarae</a:t>
            </a:r>
            <a:r>
              <a:rPr lang="en-GB" sz="600" dirty="0">
                <a:solidFill>
                  <a:srgbClr val="002060"/>
                </a:solidFill>
              </a:rPr>
              <a:t> ac </a:t>
            </a:r>
            <a:r>
              <a:rPr lang="en-GB" sz="600" dirty="0" err="1">
                <a:solidFill>
                  <a:srgbClr val="002060"/>
                </a:solidFill>
              </a:rPr>
              <a:t>mewn</a:t>
            </a:r>
            <a:r>
              <a:rPr lang="en-GB" sz="600" dirty="0">
                <a:solidFill>
                  <a:srgbClr val="002060"/>
                </a:solidFill>
              </a:rPr>
              <a:t> </a:t>
            </a:r>
            <a:r>
              <a:rPr lang="en-GB" sz="600" dirty="0" err="1">
                <a:solidFill>
                  <a:srgbClr val="002060"/>
                </a:solidFill>
              </a:rPr>
              <a:t>gweithgareddau</a:t>
            </a:r>
            <a:r>
              <a:rPr lang="en-GB" sz="600" dirty="0">
                <a:solidFill>
                  <a:srgbClr val="002060"/>
                </a:solidFill>
              </a:rPr>
              <a:t> </a:t>
            </a:r>
            <a:r>
              <a:rPr lang="en-GB" sz="600" dirty="0" err="1">
                <a:solidFill>
                  <a:srgbClr val="002060"/>
                </a:solidFill>
              </a:rPr>
              <a:t>strwythuredig</a:t>
            </a:r>
            <a:r>
              <a:rPr lang="en-GB" sz="600" dirty="0">
                <a:solidFill>
                  <a:srgbClr val="002060"/>
                </a:solidFill>
              </a:rPr>
              <a:t>”</a:t>
            </a:r>
            <a:r>
              <a:rPr lang="en-GB" sz="600" dirty="0"/>
              <a:t> </a:t>
            </a:r>
            <a:r>
              <a:rPr lang="en-GB" sz="600" dirty="0" err="1"/>
              <a:t>ar</a:t>
            </a:r>
            <a:r>
              <a:rPr lang="en-GB" sz="600" dirty="0"/>
              <a:t> </a:t>
            </a:r>
            <a:r>
              <a:rPr lang="en-GB" sz="600" dirty="0" err="1"/>
              <a:t>lafar</a:t>
            </a:r>
            <a:r>
              <a:rPr lang="en-GB" sz="600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600" dirty="0" err="1"/>
              <a:t>Perfformiad</a:t>
            </a:r>
            <a:r>
              <a:rPr lang="en-GB" sz="600" dirty="0"/>
              <a:t> </a:t>
            </a:r>
            <a:r>
              <a:rPr lang="en-GB" sz="600" dirty="0" err="1"/>
              <a:t>yn</a:t>
            </a:r>
            <a:r>
              <a:rPr lang="en-GB" sz="600" dirty="0"/>
              <a:t> </a:t>
            </a:r>
            <a:r>
              <a:rPr lang="en-GB" sz="600" dirty="0" err="1"/>
              <a:t>hybu’r</a:t>
            </a:r>
            <a:r>
              <a:rPr lang="en-GB" sz="600" dirty="0"/>
              <a:t> </a:t>
            </a:r>
            <a:r>
              <a:rPr lang="en-GB" sz="600" dirty="0" err="1"/>
              <a:t>dysgwyr</a:t>
            </a:r>
            <a:r>
              <a:rPr lang="en-GB" sz="600" dirty="0"/>
              <a:t> </a:t>
            </a:r>
            <a:r>
              <a:rPr lang="en-GB" sz="600" dirty="0" err="1"/>
              <a:t>i</a:t>
            </a:r>
            <a:r>
              <a:rPr lang="en-GB" sz="600" dirty="0"/>
              <a:t> </a:t>
            </a:r>
            <a:r>
              <a:rPr lang="en-GB" sz="600" dirty="0">
                <a:solidFill>
                  <a:srgbClr val="00B0F0"/>
                </a:solidFill>
              </a:rPr>
              <a:t>“</a:t>
            </a:r>
            <a:r>
              <a:rPr lang="en-GB" sz="600" dirty="0" err="1">
                <a:solidFill>
                  <a:srgbClr val="00B0F0"/>
                </a:solidFill>
              </a:rPr>
              <a:t>siarad</a:t>
            </a:r>
            <a:r>
              <a:rPr lang="en-GB" sz="600" dirty="0">
                <a:solidFill>
                  <a:srgbClr val="00B0F0"/>
                </a:solidFill>
              </a:rPr>
              <a:t> </a:t>
            </a:r>
            <a:r>
              <a:rPr lang="en-GB" sz="600" dirty="0" err="1">
                <a:solidFill>
                  <a:srgbClr val="00B0F0"/>
                </a:solidFill>
              </a:rPr>
              <a:t>yn</a:t>
            </a:r>
            <a:r>
              <a:rPr lang="en-GB" sz="600" dirty="0">
                <a:solidFill>
                  <a:srgbClr val="00B0F0"/>
                </a:solidFill>
              </a:rPr>
              <a:t> </a:t>
            </a:r>
            <a:r>
              <a:rPr lang="en-GB" sz="600" dirty="0" err="1">
                <a:solidFill>
                  <a:srgbClr val="00B0F0"/>
                </a:solidFill>
              </a:rPr>
              <a:t>eglur</a:t>
            </a:r>
            <a:r>
              <a:rPr lang="en-GB" sz="600" dirty="0">
                <a:solidFill>
                  <a:srgbClr val="00B0F0"/>
                </a:solidFill>
              </a:rPr>
              <a:t>” </a:t>
            </a:r>
            <a:r>
              <a:rPr lang="en-GB" sz="600" dirty="0"/>
              <a:t>o </a:t>
            </a:r>
            <a:r>
              <a:rPr lang="en-GB" sz="600" dirty="0" err="1"/>
              <a:t>flaen</a:t>
            </a:r>
            <a:r>
              <a:rPr lang="en-GB" sz="600" dirty="0"/>
              <a:t> </a:t>
            </a:r>
            <a:r>
              <a:rPr lang="en-GB" sz="600" dirty="0" err="1"/>
              <a:t>gynulleidfa</a:t>
            </a:r>
            <a:r>
              <a:rPr lang="en-GB" sz="600" dirty="0"/>
              <a:t> a </a:t>
            </a:r>
            <a:r>
              <a:rPr lang="cy-GB" sz="600" dirty="0">
                <a:solidFill>
                  <a:srgbClr val="00B0F0"/>
                </a:solidFill>
              </a:rPr>
              <a:t>“mabwysiadu rôl benodol, gan ddefnyddio iaith sy’n briodol”.</a:t>
            </a:r>
            <a:r>
              <a:rPr lang="en-GB" sz="600" dirty="0">
                <a:solidFill>
                  <a:srgbClr val="00B0F0"/>
                </a:solidFill>
              </a:rPr>
              <a:t> (</a:t>
            </a:r>
            <a:r>
              <a:rPr lang="en-GB" sz="600" dirty="0" err="1">
                <a:solidFill>
                  <a:srgbClr val="00B0F0"/>
                </a:solidFill>
              </a:rPr>
              <a:t>LlC</a:t>
            </a:r>
            <a:r>
              <a:rPr lang="en-GB" sz="600" dirty="0">
                <a:solidFill>
                  <a:srgbClr val="00B0F0"/>
                </a:solidFill>
              </a:rPr>
              <a:t>, 2014)</a:t>
            </a:r>
            <a:endParaRPr lang="cy-GB" sz="600" dirty="0">
              <a:solidFill>
                <a:srgbClr val="00B0F0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600" dirty="0" err="1"/>
              <a:t>Paratoi</a:t>
            </a:r>
            <a:r>
              <a:rPr lang="en-GB" sz="600" dirty="0"/>
              <a:t> a </a:t>
            </a:r>
            <a:r>
              <a:rPr lang="en-GB" sz="600" dirty="0" err="1"/>
              <a:t>chynllunio</a:t>
            </a:r>
            <a:r>
              <a:rPr lang="en-GB" sz="600" dirty="0"/>
              <a:t> </a:t>
            </a:r>
            <a:r>
              <a:rPr lang="en-GB" sz="600" dirty="0" err="1"/>
              <a:t>cynhyrchiad</a:t>
            </a:r>
            <a:r>
              <a:rPr lang="en-GB" sz="600" dirty="0"/>
              <a:t> </a:t>
            </a:r>
            <a:r>
              <a:rPr lang="en-GB" sz="600" dirty="0" err="1"/>
              <a:t>Barti</a:t>
            </a:r>
            <a:r>
              <a:rPr lang="en-GB" sz="600" dirty="0"/>
              <a:t> </a:t>
            </a:r>
            <a:r>
              <a:rPr lang="en-GB" sz="600" dirty="0" err="1"/>
              <a:t>Ddu</a:t>
            </a:r>
            <a:r>
              <a:rPr lang="en-GB" sz="600" dirty="0"/>
              <a:t> </a:t>
            </a:r>
            <a:r>
              <a:rPr lang="en-GB" sz="600" dirty="0" err="1"/>
              <a:t>ar</a:t>
            </a:r>
            <a:r>
              <a:rPr lang="en-GB" sz="600" dirty="0"/>
              <a:t> </a:t>
            </a:r>
            <a:r>
              <a:rPr lang="en-GB" sz="600" dirty="0" err="1"/>
              <a:t>gyfer</a:t>
            </a:r>
            <a:r>
              <a:rPr lang="en-GB" sz="600" dirty="0"/>
              <a:t> </a:t>
            </a:r>
            <a:r>
              <a:rPr lang="en-GB" sz="600" dirty="0" err="1"/>
              <a:t>yr</a:t>
            </a:r>
            <a:r>
              <a:rPr lang="en-GB" sz="600" dirty="0"/>
              <a:t> </a:t>
            </a:r>
            <a:r>
              <a:rPr lang="en-GB" sz="600" dirty="0" err="1"/>
              <a:t>ysgol</a:t>
            </a:r>
            <a:r>
              <a:rPr lang="en-GB" sz="600" dirty="0"/>
              <a:t>, </a:t>
            </a:r>
            <a:r>
              <a:rPr lang="en-GB" sz="600" dirty="0" err="1"/>
              <a:t>rhieni</a:t>
            </a:r>
            <a:r>
              <a:rPr lang="en-GB" sz="600" dirty="0"/>
              <a:t> a </a:t>
            </a:r>
            <a:r>
              <a:rPr lang="en-GB" sz="600" dirty="0" err="1"/>
              <a:t>chyfoedion</a:t>
            </a:r>
            <a:r>
              <a:rPr lang="en-GB" sz="600" dirty="0"/>
              <a:t>. </a:t>
            </a:r>
            <a:r>
              <a:rPr lang="en-GB" sz="600" dirty="0" err="1"/>
              <a:t>Amlinellu</a:t>
            </a:r>
            <a:r>
              <a:rPr lang="en-GB" sz="600" dirty="0"/>
              <a:t> </a:t>
            </a:r>
            <a:r>
              <a:rPr lang="en-GB" sz="600" dirty="0" err="1"/>
              <a:t>argymhellion</a:t>
            </a:r>
            <a:r>
              <a:rPr lang="en-GB" sz="600" dirty="0"/>
              <a:t> </a:t>
            </a:r>
            <a:r>
              <a:rPr lang="en-GB" sz="600" dirty="0" err="1"/>
              <a:t>unigolyn</a:t>
            </a:r>
            <a:r>
              <a:rPr lang="en-GB" sz="600" dirty="0"/>
              <a:t> </a:t>
            </a:r>
            <a:r>
              <a:rPr lang="en-GB" sz="600" dirty="0" err="1"/>
              <a:t>creadigol</a:t>
            </a:r>
            <a:r>
              <a:rPr lang="en-GB" sz="600" dirty="0"/>
              <a:t> </a:t>
            </a:r>
            <a:r>
              <a:rPr lang="en-GB" sz="600" dirty="0" err="1"/>
              <a:t>wrth</a:t>
            </a:r>
            <a:r>
              <a:rPr lang="en-GB" sz="600" dirty="0">
                <a:solidFill>
                  <a:srgbClr val="FF0000"/>
                </a:solidFill>
              </a:rPr>
              <a:t> “</a:t>
            </a:r>
            <a:r>
              <a:rPr lang="en-GB" sz="600" dirty="0" err="1">
                <a:solidFill>
                  <a:srgbClr val="FF0000"/>
                </a:solidFill>
              </a:rPr>
              <a:t>greu</a:t>
            </a:r>
            <a:r>
              <a:rPr lang="en-GB" sz="600" dirty="0">
                <a:solidFill>
                  <a:srgbClr val="FF0000"/>
                </a:solidFill>
              </a:rPr>
              <a:t> </a:t>
            </a:r>
            <a:r>
              <a:rPr lang="en-GB" sz="600" dirty="0" err="1">
                <a:solidFill>
                  <a:srgbClr val="FF0000"/>
                </a:solidFill>
              </a:rPr>
              <a:t>syniadau</a:t>
            </a:r>
            <a:r>
              <a:rPr lang="en-GB" sz="600" dirty="0">
                <a:solidFill>
                  <a:srgbClr val="FF0000"/>
                </a:solidFill>
              </a:rPr>
              <a:t> a </a:t>
            </a:r>
            <a:r>
              <a:rPr lang="en-GB" sz="600" dirty="0" err="1">
                <a:solidFill>
                  <a:srgbClr val="FF0000"/>
                </a:solidFill>
              </a:rPr>
              <a:t>chynhyrchion</a:t>
            </a:r>
            <a:r>
              <a:rPr lang="en-GB" sz="600" dirty="0">
                <a:solidFill>
                  <a:srgbClr val="FF0000"/>
                </a:solidFill>
              </a:rPr>
              <a:t>”</a:t>
            </a:r>
            <a:r>
              <a:rPr lang="en-GB" sz="600" dirty="0"/>
              <a:t> (Donaldson, 2015).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600" dirty="0" err="1"/>
              <a:t>Ymrwymiad</a:t>
            </a:r>
            <a:r>
              <a:rPr lang="en-GB" sz="600" dirty="0"/>
              <a:t> o </a:t>
            </a:r>
            <a:r>
              <a:rPr lang="en-GB" sz="600" dirty="0" err="1"/>
              <a:t>ddysgwyr</a:t>
            </a:r>
            <a:r>
              <a:rPr lang="en-GB" sz="600" dirty="0"/>
              <a:t> </a:t>
            </a:r>
            <a:r>
              <a:rPr lang="en-GB" sz="600" dirty="0" err="1"/>
              <a:t>hyderus</a:t>
            </a:r>
            <a:r>
              <a:rPr lang="en-GB" sz="600" dirty="0"/>
              <a:t> </a:t>
            </a:r>
            <a:r>
              <a:rPr lang="en-GB" sz="600" dirty="0">
                <a:solidFill>
                  <a:srgbClr val="FF0000"/>
                </a:solidFill>
              </a:rPr>
              <a:t>“</a:t>
            </a:r>
            <a:r>
              <a:rPr lang="en-GB" sz="600" dirty="0" err="1">
                <a:solidFill>
                  <a:srgbClr val="FF0000"/>
                </a:solidFill>
              </a:rPr>
              <a:t>â’r</a:t>
            </a:r>
            <a:r>
              <a:rPr lang="en-GB" sz="600" dirty="0">
                <a:solidFill>
                  <a:srgbClr val="FF0000"/>
                </a:solidFill>
              </a:rPr>
              <a:t> </a:t>
            </a:r>
            <a:r>
              <a:rPr lang="en-GB" sz="600" dirty="0" err="1">
                <a:solidFill>
                  <a:srgbClr val="FF0000"/>
                </a:solidFill>
              </a:rPr>
              <a:t>hyder</a:t>
            </a:r>
            <a:r>
              <a:rPr lang="en-GB" sz="600" dirty="0">
                <a:solidFill>
                  <a:srgbClr val="FF0000"/>
                </a:solidFill>
              </a:rPr>
              <a:t> </a:t>
            </a:r>
            <a:r>
              <a:rPr lang="en-GB" sz="600" dirty="0" err="1">
                <a:solidFill>
                  <a:srgbClr val="FF0000"/>
                </a:solidFill>
              </a:rPr>
              <a:t>sydd</a:t>
            </a:r>
            <a:r>
              <a:rPr lang="en-GB" sz="600" dirty="0">
                <a:solidFill>
                  <a:srgbClr val="FF0000"/>
                </a:solidFill>
              </a:rPr>
              <a:t> </a:t>
            </a:r>
            <a:r>
              <a:rPr lang="en-GB" sz="600" dirty="0" err="1">
                <a:solidFill>
                  <a:srgbClr val="FF0000"/>
                </a:solidFill>
              </a:rPr>
              <a:t>ei</a:t>
            </a:r>
            <a:r>
              <a:rPr lang="en-GB" sz="600" dirty="0">
                <a:solidFill>
                  <a:srgbClr val="FF0000"/>
                </a:solidFill>
              </a:rPr>
              <a:t> </a:t>
            </a:r>
            <a:r>
              <a:rPr lang="en-GB" sz="600" dirty="0" err="1">
                <a:solidFill>
                  <a:srgbClr val="FF0000"/>
                </a:solidFill>
              </a:rPr>
              <a:t>angen</a:t>
            </a:r>
            <a:r>
              <a:rPr lang="en-GB" sz="600" dirty="0">
                <a:solidFill>
                  <a:srgbClr val="FF0000"/>
                </a:solidFill>
              </a:rPr>
              <a:t> </a:t>
            </a:r>
            <a:r>
              <a:rPr lang="en-GB" sz="600" dirty="0" err="1">
                <a:solidFill>
                  <a:srgbClr val="FF0000"/>
                </a:solidFill>
              </a:rPr>
              <a:t>i</a:t>
            </a:r>
            <a:r>
              <a:rPr lang="en-GB" sz="600" dirty="0">
                <a:solidFill>
                  <a:srgbClr val="FF0000"/>
                </a:solidFill>
              </a:rPr>
              <a:t> </a:t>
            </a:r>
            <a:r>
              <a:rPr lang="en-GB" sz="600" dirty="0" err="1">
                <a:solidFill>
                  <a:srgbClr val="FF0000"/>
                </a:solidFill>
              </a:rPr>
              <a:t>gymryd</a:t>
            </a:r>
            <a:r>
              <a:rPr lang="en-GB" sz="600" dirty="0">
                <a:solidFill>
                  <a:srgbClr val="FF0000"/>
                </a:solidFill>
              </a:rPr>
              <a:t> </a:t>
            </a:r>
            <a:r>
              <a:rPr lang="en-GB" sz="600" dirty="0" err="1">
                <a:solidFill>
                  <a:srgbClr val="FF0000"/>
                </a:solidFill>
              </a:rPr>
              <a:t>rhan</a:t>
            </a:r>
            <a:r>
              <a:rPr lang="en-GB" sz="600" dirty="0">
                <a:solidFill>
                  <a:srgbClr val="FF0000"/>
                </a:solidFill>
              </a:rPr>
              <a:t> </a:t>
            </a:r>
            <a:r>
              <a:rPr lang="en-GB" sz="600" dirty="0" err="1">
                <a:solidFill>
                  <a:srgbClr val="FF0000"/>
                </a:solidFill>
              </a:rPr>
              <a:t>mewn</a:t>
            </a:r>
            <a:r>
              <a:rPr lang="en-GB" sz="600" dirty="0">
                <a:solidFill>
                  <a:srgbClr val="FF0000"/>
                </a:solidFill>
              </a:rPr>
              <a:t> </a:t>
            </a:r>
            <a:r>
              <a:rPr lang="en-GB" sz="600" dirty="0" err="1">
                <a:solidFill>
                  <a:srgbClr val="FF0000"/>
                </a:solidFill>
              </a:rPr>
              <a:t>perfformiadau</a:t>
            </a:r>
            <a:r>
              <a:rPr lang="en-GB" sz="600" dirty="0">
                <a:solidFill>
                  <a:srgbClr val="FF0000"/>
                </a:solidFill>
              </a:rPr>
              <a:t>” </a:t>
            </a:r>
            <a:r>
              <a:rPr lang="en-GB" sz="600" dirty="0"/>
              <a:t>(Donaldson 2015, </a:t>
            </a:r>
            <a:r>
              <a:rPr lang="en-GB" sz="600" dirty="0" err="1"/>
              <a:t>tud</a:t>
            </a:r>
            <a:r>
              <a:rPr lang="en-GB" sz="600" dirty="0"/>
              <a:t>. 30).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sz="600" dirty="0"/>
              <a:t>Cynnal gwersi cerddorol sy’n ysbrydoli  creu syniadau gwreiddiol a </a:t>
            </a:r>
            <a:r>
              <a:rPr lang="cy-GB" sz="600" dirty="0">
                <a:solidFill>
                  <a:srgbClr val="002060"/>
                </a:solidFill>
              </a:rPr>
              <a:t>“chyfrannu i gyfansoddiadau syml”</a:t>
            </a:r>
            <a:r>
              <a:rPr lang="en-GB" sz="600" dirty="0">
                <a:solidFill>
                  <a:srgbClr val="002060"/>
                </a:solidFill>
              </a:rPr>
              <a:t> (YAAS, 2015, tud.49)</a:t>
            </a:r>
            <a:r>
              <a:rPr lang="cy-GB" sz="600" dirty="0"/>
              <a:t> a fydd yn cael eu cynnwys yn mherfformiad o Barti Ddu.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600" dirty="0" err="1"/>
              <a:t>Argymhella</a:t>
            </a:r>
            <a:r>
              <a:rPr lang="en-GB" sz="600" dirty="0"/>
              <a:t> Donaldson (2015) </a:t>
            </a:r>
            <a:r>
              <a:rPr lang="en-GB" sz="600" dirty="0" err="1">
                <a:solidFill>
                  <a:srgbClr val="FF0000"/>
                </a:solidFill>
              </a:rPr>
              <a:t>gwersi</a:t>
            </a:r>
            <a:r>
              <a:rPr lang="en-GB" sz="600" dirty="0">
                <a:solidFill>
                  <a:srgbClr val="FF0000"/>
                </a:solidFill>
              </a:rPr>
              <a:t> </a:t>
            </a:r>
            <a:r>
              <a:rPr lang="en-GB" sz="600" dirty="0" err="1">
                <a:solidFill>
                  <a:srgbClr val="FF0000"/>
                </a:solidFill>
              </a:rPr>
              <a:t>perthnasol</a:t>
            </a:r>
            <a:r>
              <a:rPr lang="en-GB" sz="600" dirty="0">
                <a:solidFill>
                  <a:srgbClr val="FF0000"/>
                </a:solidFill>
              </a:rPr>
              <a:t> a </a:t>
            </a:r>
            <a:r>
              <a:rPr lang="en-GB" sz="600" dirty="0" err="1">
                <a:solidFill>
                  <a:srgbClr val="FF0000"/>
                </a:solidFill>
              </a:rPr>
              <a:t>diddorol</a:t>
            </a:r>
            <a:r>
              <a:rPr lang="en-GB" sz="600" dirty="0"/>
              <a:t>, </a:t>
            </a:r>
            <a:r>
              <a:rPr lang="en-GB" sz="600" dirty="0" err="1"/>
              <a:t>ystyrir</a:t>
            </a:r>
            <a:r>
              <a:rPr lang="en-GB" sz="600" dirty="0"/>
              <a:t> </a:t>
            </a:r>
            <a:r>
              <a:rPr lang="en-GB" sz="600" dirty="0" err="1"/>
              <a:t>hyn</a:t>
            </a:r>
            <a:r>
              <a:rPr lang="en-GB" sz="600" dirty="0"/>
              <a:t> </a:t>
            </a:r>
            <a:r>
              <a:rPr lang="en-GB" sz="600" dirty="0" err="1"/>
              <a:t>drwy</a:t>
            </a:r>
            <a:r>
              <a:rPr lang="en-GB" sz="600" dirty="0"/>
              <a:t>  </a:t>
            </a:r>
            <a:r>
              <a:rPr lang="en-GB" sz="600" dirty="0" err="1"/>
              <a:t>gynllunio</a:t>
            </a:r>
            <a:r>
              <a:rPr lang="en-GB" sz="600" dirty="0"/>
              <a:t> </a:t>
            </a:r>
            <a:r>
              <a:rPr lang="en-GB" sz="600" dirty="0" err="1"/>
              <a:t>cyfleoedd</a:t>
            </a:r>
            <a:r>
              <a:rPr lang="en-GB" sz="600" dirty="0"/>
              <a:t> </a:t>
            </a:r>
            <a:r>
              <a:rPr lang="en-GB" sz="600" dirty="0" err="1"/>
              <a:t>i</a:t>
            </a:r>
            <a:r>
              <a:rPr lang="en-GB" sz="600" dirty="0"/>
              <a:t> “</a:t>
            </a:r>
            <a:r>
              <a:rPr lang="en-GB" sz="600" dirty="0" err="1">
                <a:solidFill>
                  <a:srgbClr val="002060"/>
                </a:solidFill>
              </a:rPr>
              <a:t>gyfrifo</a:t>
            </a:r>
            <a:r>
              <a:rPr lang="en-GB" sz="600" dirty="0">
                <a:solidFill>
                  <a:srgbClr val="002060"/>
                </a:solidFill>
              </a:rPr>
              <a:t> </a:t>
            </a:r>
            <a:r>
              <a:rPr lang="en-GB" sz="600" dirty="0" err="1">
                <a:solidFill>
                  <a:srgbClr val="002060"/>
                </a:solidFill>
              </a:rPr>
              <a:t>gan</a:t>
            </a:r>
            <a:r>
              <a:rPr lang="en-GB" sz="600" dirty="0">
                <a:solidFill>
                  <a:srgbClr val="002060"/>
                </a:solidFill>
              </a:rPr>
              <a:t> </a:t>
            </a:r>
            <a:r>
              <a:rPr lang="en-GB" sz="600" dirty="0" err="1">
                <a:solidFill>
                  <a:srgbClr val="002060"/>
                </a:solidFill>
              </a:rPr>
              <a:t>ddefnyddio</a:t>
            </a:r>
            <a:r>
              <a:rPr lang="en-GB" sz="600" dirty="0">
                <a:solidFill>
                  <a:srgbClr val="002060"/>
                </a:solidFill>
              </a:rPr>
              <a:t> </a:t>
            </a:r>
            <a:r>
              <a:rPr lang="en-GB" sz="600" dirty="0" err="1">
                <a:solidFill>
                  <a:srgbClr val="002060"/>
                </a:solidFill>
              </a:rPr>
              <a:t>dulliau</a:t>
            </a:r>
            <a:r>
              <a:rPr lang="en-GB" sz="600" dirty="0">
                <a:solidFill>
                  <a:srgbClr val="002060"/>
                </a:solidFill>
              </a:rPr>
              <a:t> </a:t>
            </a:r>
            <a:r>
              <a:rPr lang="en-GB" sz="600" dirty="0" err="1">
                <a:solidFill>
                  <a:srgbClr val="002060"/>
                </a:solidFill>
              </a:rPr>
              <a:t>meddwl</a:t>
            </a:r>
            <a:r>
              <a:rPr lang="en-GB" sz="600" dirty="0">
                <a:solidFill>
                  <a:srgbClr val="002060"/>
                </a:solidFill>
              </a:rPr>
              <a:t>” (YAAS, 2015, tud.33) </a:t>
            </a:r>
            <a:r>
              <a:rPr lang="en-GB" sz="600" dirty="0" err="1"/>
              <a:t>trwy</a:t>
            </a:r>
            <a:r>
              <a:rPr lang="en-GB" sz="600" dirty="0"/>
              <a:t> </a:t>
            </a:r>
            <a:r>
              <a:rPr lang="en-GB" sz="600" dirty="0" err="1"/>
              <a:t>werthu</a:t>
            </a:r>
            <a:r>
              <a:rPr lang="en-GB" sz="600" dirty="0"/>
              <a:t> </a:t>
            </a:r>
            <a:r>
              <a:rPr lang="en-GB" sz="600" dirty="0" err="1"/>
              <a:t>tocynnau</a:t>
            </a:r>
            <a:r>
              <a:rPr lang="en-GB" sz="600" dirty="0"/>
              <a:t> </a:t>
            </a:r>
            <a:r>
              <a:rPr lang="en-GB" sz="600" dirty="0" err="1"/>
              <a:t>i’r</a:t>
            </a:r>
            <a:r>
              <a:rPr lang="en-GB" sz="600" dirty="0"/>
              <a:t> </a:t>
            </a:r>
            <a:r>
              <a:rPr lang="en-GB" sz="600" dirty="0" err="1"/>
              <a:t>cyhoedd</a:t>
            </a:r>
            <a:r>
              <a:rPr lang="en-GB" sz="600" dirty="0"/>
              <a:t> </a:t>
            </a:r>
            <a:r>
              <a:rPr lang="en-GB" sz="600" dirty="0" err="1"/>
              <a:t>fydd</a:t>
            </a:r>
            <a:r>
              <a:rPr lang="en-GB" sz="600" dirty="0"/>
              <a:t> </a:t>
            </a:r>
            <a:r>
              <a:rPr lang="en-GB" sz="600" dirty="0" err="1"/>
              <a:t>yn</a:t>
            </a:r>
            <a:r>
              <a:rPr lang="en-GB" sz="600" dirty="0"/>
              <a:t> </a:t>
            </a:r>
            <a:r>
              <a:rPr lang="en-GB" sz="600" dirty="0" err="1"/>
              <a:t>mynychu’r</a:t>
            </a:r>
            <a:r>
              <a:rPr lang="en-GB" sz="600" dirty="0"/>
              <a:t> </a:t>
            </a:r>
            <a:r>
              <a:rPr lang="en-GB" sz="600" dirty="0" err="1"/>
              <a:t>perfformiad</a:t>
            </a:r>
            <a:r>
              <a:rPr lang="en-GB" sz="600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600" dirty="0" err="1"/>
              <a:t>Gwersi</a:t>
            </a:r>
            <a:r>
              <a:rPr lang="en-GB" sz="600" dirty="0"/>
              <a:t> </a:t>
            </a:r>
            <a:r>
              <a:rPr lang="en-GB" sz="600" dirty="0" err="1"/>
              <a:t>blaenorol</a:t>
            </a:r>
            <a:r>
              <a:rPr lang="en-GB" sz="600" dirty="0"/>
              <a:t> </a:t>
            </a:r>
            <a:r>
              <a:rPr lang="en-GB" sz="600" dirty="0" err="1"/>
              <a:t>ar</a:t>
            </a:r>
            <a:r>
              <a:rPr lang="en-GB" sz="600" dirty="0"/>
              <a:t> ‘</a:t>
            </a:r>
            <a:r>
              <a:rPr lang="en-GB" sz="600" dirty="0" err="1"/>
              <a:t>newid</a:t>
            </a:r>
            <a:r>
              <a:rPr lang="en-GB" sz="600" dirty="0"/>
              <a:t> ‘ </a:t>
            </a:r>
            <a:r>
              <a:rPr lang="en-GB" sz="600" dirty="0" err="1"/>
              <a:t>i</a:t>
            </a:r>
            <a:r>
              <a:rPr lang="en-GB" sz="600" dirty="0"/>
              <a:t> </a:t>
            </a:r>
            <a:r>
              <a:rPr lang="en-GB" sz="600" dirty="0" err="1"/>
              <a:t>baratoi</a:t>
            </a:r>
            <a:r>
              <a:rPr lang="en-GB" sz="600" dirty="0"/>
              <a:t> </a:t>
            </a:r>
            <a:r>
              <a:rPr lang="en-GB" sz="600" dirty="0" err="1"/>
              <a:t>ar</a:t>
            </a:r>
            <a:r>
              <a:rPr lang="en-GB" sz="600" dirty="0"/>
              <a:t> </a:t>
            </a:r>
            <a:r>
              <a:rPr lang="en-GB" sz="600" dirty="0" err="1"/>
              <a:t>gyfer</a:t>
            </a:r>
            <a:r>
              <a:rPr lang="en-GB" sz="600" dirty="0"/>
              <a:t> </a:t>
            </a:r>
            <a:r>
              <a:rPr lang="en-GB" sz="600" dirty="0" err="1"/>
              <a:t>gwerthu</a:t>
            </a:r>
            <a:r>
              <a:rPr lang="en-GB" sz="600" dirty="0"/>
              <a:t> </a:t>
            </a:r>
            <a:r>
              <a:rPr lang="en-GB" sz="600" dirty="0" err="1"/>
              <a:t>tocynnau</a:t>
            </a:r>
            <a:r>
              <a:rPr lang="en-GB" sz="600" dirty="0"/>
              <a:t> </a:t>
            </a:r>
            <a:r>
              <a:rPr lang="en-GB" sz="600" dirty="0" err="1"/>
              <a:t>ar</a:t>
            </a:r>
            <a:r>
              <a:rPr lang="en-GB" sz="600" dirty="0"/>
              <a:t> </a:t>
            </a:r>
            <a:r>
              <a:rPr lang="en-GB" sz="600" dirty="0" err="1"/>
              <a:t>noson</a:t>
            </a:r>
            <a:r>
              <a:rPr lang="en-GB" sz="600" dirty="0"/>
              <a:t> y </a:t>
            </a:r>
            <a:r>
              <a:rPr lang="en-GB" sz="600" dirty="0" err="1"/>
              <a:t>perfformiad</a:t>
            </a:r>
            <a:r>
              <a:rPr lang="en-GB" sz="600" dirty="0"/>
              <a:t> a </a:t>
            </a:r>
            <a:r>
              <a:rPr lang="en-GB" sz="600" dirty="0">
                <a:solidFill>
                  <a:srgbClr val="00B0F0"/>
                </a:solidFill>
              </a:rPr>
              <a:t>“</a:t>
            </a:r>
            <a:r>
              <a:rPr lang="en-GB" sz="600" dirty="0" err="1">
                <a:solidFill>
                  <a:srgbClr val="00B0F0"/>
                </a:solidFill>
              </a:rPr>
              <a:t>rhoi</a:t>
            </a:r>
            <a:r>
              <a:rPr lang="en-GB" sz="600" dirty="0">
                <a:solidFill>
                  <a:srgbClr val="00B0F0"/>
                </a:solidFill>
              </a:rPr>
              <a:t> </a:t>
            </a:r>
            <a:r>
              <a:rPr lang="en-GB" sz="600" dirty="0" err="1">
                <a:solidFill>
                  <a:srgbClr val="00B0F0"/>
                </a:solidFill>
              </a:rPr>
              <a:t>newid</a:t>
            </a:r>
            <a:r>
              <a:rPr lang="en-GB" sz="600" dirty="0">
                <a:solidFill>
                  <a:srgbClr val="00B0F0"/>
                </a:solidFill>
              </a:rPr>
              <a:t> o </a:t>
            </a:r>
            <a:r>
              <a:rPr lang="en-GB" sz="600" dirty="0" err="1">
                <a:solidFill>
                  <a:srgbClr val="00B0F0"/>
                </a:solidFill>
              </a:rPr>
              <a:t>luosrifau</a:t>
            </a:r>
            <a:r>
              <a:rPr lang="en-GB" sz="600" dirty="0">
                <a:solidFill>
                  <a:srgbClr val="00B0F0"/>
                </a:solidFill>
              </a:rPr>
              <a:t> 10c” (</a:t>
            </a:r>
            <a:r>
              <a:rPr lang="en-GB" sz="600" dirty="0" err="1">
                <a:solidFill>
                  <a:srgbClr val="00B0F0"/>
                </a:solidFill>
              </a:rPr>
              <a:t>LlC</a:t>
            </a:r>
            <a:r>
              <a:rPr lang="en-GB" sz="600" dirty="0">
                <a:solidFill>
                  <a:srgbClr val="00B0F0"/>
                </a:solidFill>
              </a:rPr>
              <a:t>, 2014)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600" dirty="0" err="1"/>
              <a:t>Cyfle</a:t>
            </a:r>
            <a:r>
              <a:rPr lang="en-GB" sz="600" dirty="0"/>
              <a:t> </a:t>
            </a:r>
            <a:r>
              <a:rPr lang="en-GB" sz="600" dirty="0" err="1"/>
              <a:t>i</a:t>
            </a:r>
            <a:r>
              <a:rPr lang="en-GB" sz="600" dirty="0"/>
              <a:t> </a:t>
            </a:r>
            <a:r>
              <a:rPr lang="en-GB" sz="600" dirty="0" err="1"/>
              <a:t>ymarfer</a:t>
            </a:r>
            <a:r>
              <a:rPr lang="en-GB" sz="600" dirty="0"/>
              <a:t> </a:t>
            </a:r>
            <a:r>
              <a:rPr lang="en-GB" sz="600" dirty="0" err="1"/>
              <a:t>dealltwriaeth</a:t>
            </a:r>
            <a:r>
              <a:rPr lang="en-GB" sz="600" dirty="0"/>
              <a:t> o </a:t>
            </a:r>
            <a:r>
              <a:rPr lang="en-GB" sz="600" dirty="0">
                <a:solidFill>
                  <a:srgbClr val="002060"/>
                </a:solidFill>
              </a:rPr>
              <a:t>“</a:t>
            </a:r>
            <a:r>
              <a:rPr lang="en-GB" sz="600" dirty="0" err="1">
                <a:solidFill>
                  <a:srgbClr val="002060"/>
                </a:solidFill>
              </a:rPr>
              <a:t>dynnu</a:t>
            </a:r>
            <a:r>
              <a:rPr lang="en-GB" sz="600" dirty="0">
                <a:solidFill>
                  <a:srgbClr val="002060"/>
                </a:solidFill>
              </a:rPr>
              <a:t> 10 neu 20 </a:t>
            </a:r>
            <a:r>
              <a:rPr lang="en-GB" sz="600" dirty="0" err="1">
                <a:solidFill>
                  <a:srgbClr val="002060"/>
                </a:solidFill>
              </a:rPr>
              <a:t>yn</a:t>
            </a:r>
            <a:r>
              <a:rPr lang="en-GB" sz="600" dirty="0">
                <a:solidFill>
                  <a:srgbClr val="002060"/>
                </a:solidFill>
              </a:rPr>
              <a:t> y pen at </a:t>
            </a:r>
            <a:r>
              <a:rPr lang="en-GB" sz="600" dirty="0" err="1">
                <a:solidFill>
                  <a:srgbClr val="002060"/>
                </a:solidFill>
              </a:rPr>
              <a:t>rif</a:t>
            </a:r>
            <a:r>
              <a:rPr lang="en-GB" sz="600" dirty="0">
                <a:solidFill>
                  <a:srgbClr val="002060"/>
                </a:solidFill>
              </a:rPr>
              <a:t> a </a:t>
            </a:r>
            <a:r>
              <a:rPr lang="en-GB" sz="600" dirty="0" err="1">
                <a:solidFill>
                  <a:srgbClr val="002060"/>
                </a:solidFill>
              </a:rPr>
              <a:t>roddir</a:t>
            </a:r>
            <a:r>
              <a:rPr lang="en-GB" sz="600" dirty="0">
                <a:solidFill>
                  <a:srgbClr val="002060"/>
                </a:solidFill>
              </a:rPr>
              <a:t> </a:t>
            </a:r>
            <a:r>
              <a:rPr lang="en-GB" sz="600" dirty="0" err="1">
                <a:solidFill>
                  <a:srgbClr val="002060"/>
                </a:solidFill>
              </a:rPr>
              <a:t>hyd</a:t>
            </a:r>
            <a:r>
              <a:rPr lang="en-GB" sz="600" dirty="0">
                <a:solidFill>
                  <a:srgbClr val="002060"/>
                </a:solidFill>
              </a:rPr>
              <a:t> at 100” (YAAS, 2015, tud.33).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600" dirty="0">
                <a:solidFill>
                  <a:srgbClr val="002060"/>
                </a:solidFill>
              </a:rPr>
              <a:t> </a:t>
            </a:r>
            <a:r>
              <a:rPr lang="en-GB" sz="600" dirty="0" err="1"/>
              <a:t>wrth</a:t>
            </a:r>
            <a:r>
              <a:rPr lang="en-GB" sz="600" dirty="0"/>
              <a:t> </a:t>
            </a:r>
            <a:r>
              <a:rPr lang="en-GB" sz="600" dirty="0" err="1"/>
              <a:t>chwarae</a:t>
            </a:r>
            <a:r>
              <a:rPr lang="en-GB" sz="600" dirty="0"/>
              <a:t> </a:t>
            </a:r>
            <a:r>
              <a:rPr lang="en-GB" sz="600" dirty="0" err="1"/>
              <a:t>rôl</a:t>
            </a:r>
            <a:r>
              <a:rPr lang="en-GB" sz="600" dirty="0"/>
              <a:t> </a:t>
            </a:r>
            <a:r>
              <a:rPr lang="en-GB" sz="600" dirty="0" err="1"/>
              <a:t>prynu</a:t>
            </a:r>
            <a:r>
              <a:rPr lang="en-GB" sz="600" dirty="0"/>
              <a:t> a </a:t>
            </a:r>
            <a:r>
              <a:rPr lang="en-GB" sz="600" dirty="0" err="1"/>
              <a:t>gwerthu</a:t>
            </a:r>
            <a:r>
              <a:rPr lang="en-GB" sz="600" dirty="0"/>
              <a:t> </a:t>
            </a:r>
            <a:r>
              <a:rPr lang="en-GB" sz="600" dirty="0" err="1"/>
              <a:t>tocynnau’r</a:t>
            </a:r>
            <a:r>
              <a:rPr lang="en-GB" sz="600" dirty="0"/>
              <a:t> </a:t>
            </a:r>
            <a:r>
              <a:rPr lang="en-GB" sz="600" dirty="0" err="1"/>
              <a:t>sioe</a:t>
            </a:r>
            <a:r>
              <a:rPr lang="en-GB" sz="600" dirty="0"/>
              <a:t> (</a:t>
            </a:r>
            <a:r>
              <a:rPr lang="en-GB" sz="600" dirty="0" err="1"/>
              <a:t>darparir</a:t>
            </a:r>
            <a:r>
              <a:rPr lang="en-GB" sz="600" dirty="0"/>
              <a:t> y </a:t>
            </a:r>
            <a:r>
              <a:rPr lang="en-GB" sz="600" dirty="0" err="1"/>
              <a:t>gweithgaredd</a:t>
            </a:r>
            <a:r>
              <a:rPr lang="en-GB" sz="600" dirty="0"/>
              <a:t> </a:t>
            </a:r>
            <a:r>
              <a:rPr lang="en-GB" sz="600" dirty="0" err="1"/>
              <a:t>hwn</a:t>
            </a:r>
            <a:r>
              <a:rPr lang="en-GB" sz="600" dirty="0"/>
              <a:t> </a:t>
            </a:r>
            <a:r>
              <a:rPr lang="en-GB" sz="600" dirty="0" err="1"/>
              <a:t>yn</a:t>
            </a:r>
            <a:r>
              <a:rPr lang="en-GB" sz="600" dirty="0"/>
              <a:t> </a:t>
            </a:r>
            <a:r>
              <a:rPr lang="en-GB" sz="600" dirty="0" err="1"/>
              <a:t>ddarpariaeth</a:t>
            </a:r>
            <a:r>
              <a:rPr lang="en-GB" sz="600" dirty="0"/>
              <a:t> </a:t>
            </a:r>
            <a:r>
              <a:rPr lang="en-GB" sz="600" dirty="0" err="1"/>
              <a:t>barhaus</a:t>
            </a:r>
            <a:r>
              <a:rPr lang="en-GB" sz="600" dirty="0"/>
              <a:t>).</a:t>
            </a:r>
          </a:p>
          <a:p>
            <a:endParaRPr lang="cy-GB" sz="600" dirty="0">
              <a:solidFill>
                <a:srgbClr val="00B0F0"/>
              </a:solidFill>
            </a:endParaRPr>
          </a:p>
          <a:p>
            <a:r>
              <a:rPr lang="cy-GB" sz="600" u="sng" dirty="0">
                <a:solidFill>
                  <a:srgbClr val="FF3399"/>
                </a:solidFill>
              </a:rPr>
              <a:t>Datblygiad Corfforol</a:t>
            </a:r>
            <a:r>
              <a:rPr lang="cy-GB" sz="600" u="sng" dirty="0"/>
              <a:t>:</a:t>
            </a:r>
            <a:endParaRPr lang="en-GB" sz="600" u="sng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600" dirty="0" err="1"/>
              <a:t>Creu</a:t>
            </a:r>
            <a:r>
              <a:rPr lang="en-GB" sz="600" dirty="0"/>
              <a:t> </a:t>
            </a:r>
            <a:r>
              <a:rPr lang="en-GB" sz="600" dirty="0" err="1"/>
              <a:t>hysbyseb</a:t>
            </a:r>
            <a:r>
              <a:rPr lang="en-GB" sz="600" dirty="0"/>
              <a:t> </a:t>
            </a:r>
            <a:r>
              <a:rPr lang="en-GB" sz="600" dirty="0" err="1"/>
              <a:t>byw</a:t>
            </a:r>
            <a:r>
              <a:rPr lang="en-GB" sz="600" dirty="0"/>
              <a:t> </a:t>
            </a:r>
            <a:r>
              <a:rPr lang="en-GB" sz="600" dirty="0" err="1"/>
              <a:t>o’r</a:t>
            </a:r>
            <a:r>
              <a:rPr lang="en-GB" sz="600" dirty="0"/>
              <a:t> </a:t>
            </a:r>
            <a:r>
              <a:rPr lang="en-GB" sz="600" dirty="0" err="1"/>
              <a:t>perfformiad</a:t>
            </a:r>
            <a:r>
              <a:rPr lang="en-GB" sz="600" dirty="0"/>
              <a:t> </a:t>
            </a:r>
            <a:r>
              <a:rPr lang="en-GB" sz="600" dirty="0" err="1"/>
              <a:t>ar</a:t>
            </a:r>
            <a:r>
              <a:rPr lang="en-GB" sz="600" dirty="0"/>
              <a:t> </a:t>
            </a:r>
            <a:r>
              <a:rPr lang="en-GB" sz="600" dirty="0" err="1"/>
              <a:t>gyfer</a:t>
            </a:r>
            <a:r>
              <a:rPr lang="en-GB" sz="600" dirty="0"/>
              <a:t> </a:t>
            </a:r>
            <a:r>
              <a:rPr lang="en-GB" sz="600" dirty="0" err="1"/>
              <a:t>rhaglen</a:t>
            </a:r>
            <a:r>
              <a:rPr lang="en-GB" sz="600" dirty="0"/>
              <a:t> ‘</a:t>
            </a:r>
            <a:r>
              <a:rPr lang="en-GB" sz="600" dirty="0" err="1"/>
              <a:t>Heno</a:t>
            </a:r>
            <a:r>
              <a:rPr lang="en-GB" sz="600" dirty="0"/>
              <a:t>’ a ‘</a:t>
            </a:r>
            <a:r>
              <a:rPr lang="en-GB" sz="600" dirty="0" err="1"/>
              <a:t>Pnawn</a:t>
            </a:r>
            <a:r>
              <a:rPr lang="en-GB" sz="600" dirty="0"/>
              <a:t> Da’ S4C. 	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600" dirty="0" err="1"/>
              <a:t>Datblygu</a:t>
            </a:r>
            <a:r>
              <a:rPr lang="en-GB" sz="600" dirty="0"/>
              <a:t> </a:t>
            </a:r>
            <a:r>
              <a:rPr lang="en-GB" sz="600" dirty="0" err="1"/>
              <a:t>eu</a:t>
            </a:r>
            <a:r>
              <a:rPr lang="en-GB" sz="600" dirty="0"/>
              <a:t> </a:t>
            </a:r>
            <a:r>
              <a:rPr lang="en-GB" sz="600" dirty="0" err="1"/>
              <a:t>sgiliau</a:t>
            </a:r>
            <a:r>
              <a:rPr lang="en-GB" sz="600" dirty="0"/>
              <a:t> </a:t>
            </a:r>
            <a:r>
              <a:rPr lang="en-GB" sz="600" dirty="0" err="1"/>
              <a:t>echddygol</a:t>
            </a:r>
            <a:r>
              <a:rPr lang="en-GB" sz="600" dirty="0"/>
              <a:t> </a:t>
            </a:r>
            <a:r>
              <a:rPr lang="en-GB" sz="600" dirty="0">
                <a:solidFill>
                  <a:srgbClr val="002060"/>
                </a:solidFill>
              </a:rPr>
              <a:t>“</a:t>
            </a:r>
            <a:r>
              <a:rPr lang="en-GB" sz="600" dirty="0" err="1">
                <a:solidFill>
                  <a:srgbClr val="002060"/>
                </a:solidFill>
              </a:rPr>
              <a:t>gan</a:t>
            </a:r>
            <a:r>
              <a:rPr lang="en-GB" sz="600" dirty="0">
                <a:solidFill>
                  <a:srgbClr val="002060"/>
                </a:solidFill>
              </a:rPr>
              <a:t> </a:t>
            </a:r>
            <a:r>
              <a:rPr lang="en-GB" sz="600" dirty="0" err="1">
                <a:solidFill>
                  <a:srgbClr val="002060"/>
                </a:solidFill>
              </a:rPr>
              <a:t>gynnwys</a:t>
            </a:r>
            <a:r>
              <a:rPr lang="en-GB" sz="600" dirty="0">
                <a:solidFill>
                  <a:srgbClr val="002060"/>
                </a:solidFill>
              </a:rPr>
              <a:t> TGCH” </a:t>
            </a:r>
            <a:r>
              <a:rPr lang="en-GB" sz="600" dirty="0" err="1"/>
              <a:t>megis</a:t>
            </a:r>
            <a:r>
              <a:rPr lang="en-GB" sz="600" dirty="0"/>
              <a:t> </a:t>
            </a:r>
            <a:r>
              <a:rPr lang="en-GB" sz="600" dirty="0" err="1"/>
              <a:t>sgrin</a:t>
            </a:r>
            <a:r>
              <a:rPr lang="en-GB" sz="600" dirty="0"/>
              <a:t> </a:t>
            </a:r>
            <a:r>
              <a:rPr lang="en-GB" sz="600" dirty="0" err="1"/>
              <a:t>werdd</a:t>
            </a:r>
            <a:r>
              <a:rPr lang="en-GB" sz="600" dirty="0"/>
              <a:t> </a:t>
            </a:r>
            <a:r>
              <a:rPr lang="en-GB" sz="600" dirty="0" err="1"/>
              <a:t>wrth</a:t>
            </a:r>
            <a:r>
              <a:rPr lang="en-GB" sz="600" dirty="0"/>
              <a:t> </a:t>
            </a:r>
            <a:r>
              <a:rPr lang="en-GB" sz="600" dirty="0" err="1"/>
              <a:t>weithredu</a:t>
            </a:r>
            <a:r>
              <a:rPr lang="en-GB" sz="600" dirty="0"/>
              <a:t> </a:t>
            </a:r>
            <a:r>
              <a:rPr lang="en-GB" sz="600" dirty="0">
                <a:solidFill>
                  <a:srgbClr val="002060"/>
                </a:solidFill>
              </a:rPr>
              <a:t>“</a:t>
            </a:r>
            <a:r>
              <a:rPr lang="en-GB" sz="600" dirty="0" err="1">
                <a:solidFill>
                  <a:srgbClr val="002060"/>
                </a:solidFill>
              </a:rPr>
              <a:t>ystod</a:t>
            </a:r>
            <a:r>
              <a:rPr lang="en-GB" sz="600" dirty="0">
                <a:solidFill>
                  <a:srgbClr val="002060"/>
                </a:solidFill>
              </a:rPr>
              <a:t> </a:t>
            </a:r>
            <a:r>
              <a:rPr lang="en-GB" sz="600" dirty="0" err="1">
                <a:solidFill>
                  <a:srgbClr val="002060"/>
                </a:solidFill>
              </a:rPr>
              <a:t>eang</a:t>
            </a:r>
            <a:r>
              <a:rPr lang="en-GB" sz="600" dirty="0">
                <a:solidFill>
                  <a:srgbClr val="002060"/>
                </a:solidFill>
              </a:rPr>
              <a:t> o </a:t>
            </a:r>
            <a:r>
              <a:rPr lang="en-GB" sz="600" dirty="0" err="1">
                <a:solidFill>
                  <a:srgbClr val="002060"/>
                </a:solidFill>
              </a:rPr>
              <a:t>ysgogiadau</a:t>
            </a:r>
            <a:r>
              <a:rPr lang="en-GB" sz="600" dirty="0">
                <a:solidFill>
                  <a:srgbClr val="002060"/>
                </a:solidFill>
              </a:rPr>
              <a:t> ac </a:t>
            </a:r>
            <a:r>
              <a:rPr lang="en-GB" sz="600" dirty="0" err="1">
                <a:solidFill>
                  <a:srgbClr val="002060"/>
                </a:solidFill>
              </a:rPr>
              <a:t>adnoddau</a:t>
            </a:r>
            <a:r>
              <a:rPr lang="en-GB" sz="600" dirty="0">
                <a:solidFill>
                  <a:srgbClr val="002060"/>
                </a:solidFill>
              </a:rPr>
              <a:t>” </a:t>
            </a:r>
            <a:r>
              <a:rPr lang="en-GB" sz="600" dirty="0" err="1"/>
              <a:t>i</a:t>
            </a:r>
            <a:r>
              <a:rPr lang="en-GB" sz="600" dirty="0"/>
              <a:t> </a:t>
            </a:r>
            <a:r>
              <a:rPr lang="en-GB" sz="600" dirty="0" err="1"/>
              <a:t>gynhyrchu</a:t>
            </a:r>
            <a:r>
              <a:rPr lang="en-GB" sz="600" dirty="0"/>
              <a:t> </a:t>
            </a:r>
            <a:r>
              <a:rPr lang="en-GB" sz="600" dirty="0" err="1"/>
              <a:t>hysbyseb</a:t>
            </a:r>
            <a:r>
              <a:rPr lang="en-GB" sz="600" dirty="0"/>
              <a:t> </a:t>
            </a:r>
            <a:r>
              <a:rPr lang="en-GB" sz="600" dirty="0" err="1"/>
              <a:t>corfforol</a:t>
            </a:r>
            <a:r>
              <a:rPr lang="en-GB" sz="600" dirty="0"/>
              <a:t> a </a:t>
            </a:r>
            <a:r>
              <a:rPr lang="en-GB" sz="600" dirty="0" err="1"/>
              <a:t>mynegiannol</a:t>
            </a:r>
            <a:r>
              <a:rPr lang="en-GB" sz="600" dirty="0"/>
              <a:t> 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600" dirty="0">
                <a:solidFill>
                  <a:srgbClr val="7030A0"/>
                </a:solidFill>
              </a:rPr>
              <a:t>“</a:t>
            </a:r>
            <a:r>
              <a:rPr lang="en-GB" sz="600" dirty="0" err="1">
                <a:solidFill>
                  <a:srgbClr val="7030A0"/>
                </a:solidFill>
              </a:rPr>
              <a:t>Creu</a:t>
            </a:r>
            <a:r>
              <a:rPr lang="en-GB" sz="600" dirty="0">
                <a:solidFill>
                  <a:srgbClr val="7030A0"/>
                </a:solidFill>
              </a:rPr>
              <a:t> a </a:t>
            </a:r>
            <a:r>
              <a:rPr lang="en-GB" sz="600" dirty="0" err="1">
                <a:solidFill>
                  <a:srgbClr val="7030A0"/>
                </a:solidFill>
              </a:rPr>
              <a:t>golygu</a:t>
            </a:r>
            <a:r>
              <a:rPr lang="en-GB" sz="600" dirty="0">
                <a:solidFill>
                  <a:srgbClr val="7030A0"/>
                </a:solidFill>
              </a:rPr>
              <a:t> </a:t>
            </a:r>
            <a:r>
              <a:rPr lang="en-GB" sz="600" dirty="0" err="1">
                <a:solidFill>
                  <a:srgbClr val="7030A0"/>
                </a:solidFill>
              </a:rPr>
              <a:t>cydrannau</a:t>
            </a:r>
            <a:r>
              <a:rPr lang="en-GB" sz="600" dirty="0">
                <a:solidFill>
                  <a:srgbClr val="7030A0"/>
                </a:solidFill>
              </a:rPr>
              <a:t> </a:t>
            </a:r>
            <a:r>
              <a:rPr lang="en-GB" sz="600" dirty="0" err="1">
                <a:solidFill>
                  <a:srgbClr val="7030A0"/>
                </a:solidFill>
              </a:rPr>
              <a:t>aml-gyfryngol</a:t>
            </a:r>
            <a:r>
              <a:rPr lang="en-GB" sz="600" dirty="0">
                <a:solidFill>
                  <a:srgbClr val="7030A0"/>
                </a:solidFill>
              </a:rPr>
              <a:t> </a:t>
            </a:r>
            <a:r>
              <a:rPr lang="en-GB" sz="600" dirty="0" err="1">
                <a:solidFill>
                  <a:srgbClr val="7030A0"/>
                </a:solidFill>
              </a:rPr>
              <a:t>er</a:t>
            </a:r>
            <a:r>
              <a:rPr lang="en-GB" sz="600" dirty="0">
                <a:solidFill>
                  <a:srgbClr val="7030A0"/>
                </a:solidFill>
              </a:rPr>
              <a:t> </a:t>
            </a:r>
            <a:r>
              <a:rPr lang="en-GB" sz="600" dirty="0" err="1">
                <a:solidFill>
                  <a:srgbClr val="7030A0"/>
                </a:solidFill>
              </a:rPr>
              <a:t>mwyn</a:t>
            </a:r>
            <a:r>
              <a:rPr lang="en-GB" sz="600" dirty="0">
                <a:solidFill>
                  <a:srgbClr val="7030A0"/>
                </a:solidFill>
              </a:rPr>
              <a:t> </a:t>
            </a:r>
            <a:r>
              <a:rPr lang="en-GB" sz="600" dirty="0" err="1">
                <a:solidFill>
                  <a:srgbClr val="7030A0"/>
                </a:solidFill>
              </a:rPr>
              <a:t>datblygu</a:t>
            </a:r>
            <a:r>
              <a:rPr lang="en-GB" sz="600" dirty="0">
                <a:solidFill>
                  <a:srgbClr val="7030A0"/>
                </a:solidFill>
              </a:rPr>
              <a:t> </a:t>
            </a:r>
            <a:r>
              <a:rPr lang="en-GB" sz="600" dirty="0" err="1">
                <a:solidFill>
                  <a:srgbClr val="7030A0"/>
                </a:solidFill>
              </a:rPr>
              <a:t>testun</a:t>
            </a:r>
            <a:r>
              <a:rPr lang="en-GB" sz="600" dirty="0">
                <a:solidFill>
                  <a:srgbClr val="7030A0"/>
                </a:solidFill>
              </a:rPr>
              <a:t>, </a:t>
            </a:r>
            <a:r>
              <a:rPr lang="en-GB" sz="600" dirty="0" err="1">
                <a:solidFill>
                  <a:srgbClr val="7030A0"/>
                </a:solidFill>
              </a:rPr>
              <a:t>delwedd</a:t>
            </a:r>
            <a:r>
              <a:rPr lang="en-GB" sz="600" dirty="0">
                <a:solidFill>
                  <a:srgbClr val="7030A0"/>
                </a:solidFill>
              </a:rPr>
              <a:t>, </a:t>
            </a:r>
            <a:r>
              <a:rPr lang="en-GB" sz="600" dirty="0" err="1">
                <a:solidFill>
                  <a:srgbClr val="7030A0"/>
                </a:solidFill>
              </a:rPr>
              <a:t>sain</a:t>
            </a:r>
            <a:r>
              <a:rPr lang="en-GB" sz="600" dirty="0">
                <a:solidFill>
                  <a:srgbClr val="7030A0"/>
                </a:solidFill>
              </a:rPr>
              <a:t>, </a:t>
            </a:r>
            <a:r>
              <a:rPr lang="en-GB" sz="600" dirty="0" err="1">
                <a:solidFill>
                  <a:srgbClr val="7030A0"/>
                </a:solidFill>
              </a:rPr>
              <a:t>animeiddiad</a:t>
            </a:r>
            <a:r>
              <a:rPr lang="en-GB" sz="600" dirty="0">
                <a:solidFill>
                  <a:srgbClr val="7030A0"/>
                </a:solidFill>
              </a:rPr>
              <a:t> a </a:t>
            </a:r>
            <a:r>
              <a:rPr lang="en-GB" sz="600" dirty="0" err="1">
                <a:solidFill>
                  <a:srgbClr val="7030A0"/>
                </a:solidFill>
              </a:rPr>
              <a:t>fideo</a:t>
            </a:r>
            <a:r>
              <a:rPr lang="en-GB" sz="600" dirty="0">
                <a:solidFill>
                  <a:srgbClr val="7030A0"/>
                </a:solidFill>
              </a:rPr>
              <a:t>” (</a:t>
            </a:r>
            <a:r>
              <a:rPr lang="en-GB" sz="600" dirty="0" err="1">
                <a:solidFill>
                  <a:srgbClr val="7030A0"/>
                </a:solidFill>
              </a:rPr>
              <a:t>LlC</a:t>
            </a:r>
            <a:r>
              <a:rPr lang="en-GB" sz="600" dirty="0">
                <a:solidFill>
                  <a:srgbClr val="7030A0"/>
                </a:solidFill>
              </a:rPr>
              <a:t>, 2016)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sz="600" dirty="0"/>
              <a:t>Yn ystod yr hysbyseb bydd y dysgwyr yn </a:t>
            </a:r>
            <a:r>
              <a:rPr lang="cy-GB" sz="600" dirty="0">
                <a:solidFill>
                  <a:srgbClr val="002060"/>
                </a:solidFill>
              </a:rPr>
              <a:t>“datblygu hyder”, “sgiliau cydsymud” a “rheoli symudiadau’r corff” </a:t>
            </a:r>
            <a:r>
              <a:rPr lang="en-GB" sz="600" dirty="0">
                <a:solidFill>
                  <a:srgbClr val="002060"/>
                </a:solidFill>
              </a:rPr>
              <a:t>(YAAS, 2015, tud.45).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600" dirty="0" err="1"/>
              <a:t>Cyfle</a:t>
            </a:r>
            <a:r>
              <a:rPr lang="en-GB" sz="600" dirty="0"/>
              <a:t> </a:t>
            </a:r>
            <a:r>
              <a:rPr lang="en-GB" sz="600" dirty="0" err="1"/>
              <a:t>i’r</a:t>
            </a:r>
            <a:r>
              <a:rPr lang="en-GB" sz="600" dirty="0"/>
              <a:t> </a:t>
            </a:r>
            <a:r>
              <a:rPr lang="en-GB" sz="600" dirty="0" err="1"/>
              <a:t>dysgwyr</a:t>
            </a:r>
            <a:r>
              <a:rPr lang="en-GB" sz="600" dirty="0"/>
              <a:t> </a:t>
            </a:r>
            <a:r>
              <a:rPr lang="en-GB" sz="600" dirty="0" err="1"/>
              <a:t>gymryd</a:t>
            </a:r>
            <a:r>
              <a:rPr lang="en-GB" sz="600" dirty="0"/>
              <a:t> </a:t>
            </a:r>
            <a:r>
              <a:rPr lang="en-GB" sz="600" dirty="0" err="1"/>
              <a:t>rhan</a:t>
            </a:r>
            <a:r>
              <a:rPr lang="en-GB" sz="600" dirty="0"/>
              <a:t> </a:t>
            </a:r>
            <a:r>
              <a:rPr lang="en-GB" sz="600" dirty="0" err="1"/>
              <a:t>mewn</a:t>
            </a:r>
            <a:r>
              <a:rPr lang="en-GB" sz="600" dirty="0"/>
              <a:t> </a:t>
            </a:r>
            <a:r>
              <a:rPr lang="en-GB" sz="600" dirty="0" err="1"/>
              <a:t>gweithgareddau</a:t>
            </a:r>
            <a:r>
              <a:rPr lang="en-GB" sz="600" dirty="0"/>
              <a:t> </a:t>
            </a:r>
            <a:r>
              <a:rPr lang="en-GB" sz="600" dirty="0" err="1"/>
              <a:t>corfforol</a:t>
            </a:r>
            <a:r>
              <a:rPr lang="en-GB" sz="600" dirty="0"/>
              <a:t> </a:t>
            </a:r>
            <a:r>
              <a:rPr lang="en-GB" sz="600" dirty="0" err="1"/>
              <a:t>yn</a:t>
            </a:r>
            <a:r>
              <a:rPr lang="en-GB" sz="600" dirty="0"/>
              <a:t> </a:t>
            </a:r>
            <a:r>
              <a:rPr lang="en-GB" sz="600" dirty="0" err="1">
                <a:solidFill>
                  <a:srgbClr val="002060"/>
                </a:solidFill>
              </a:rPr>
              <a:t>unigol</a:t>
            </a:r>
            <a:r>
              <a:rPr lang="en-GB" sz="600" dirty="0">
                <a:solidFill>
                  <a:srgbClr val="002060"/>
                </a:solidFill>
              </a:rPr>
              <a:t>, </a:t>
            </a:r>
            <a:r>
              <a:rPr lang="en-GB" sz="600" dirty="0" err="1">
                <a:solidFill>
                  <a:srgbClr val="002060"/>
                </a:solidFill>
              </a:rPr>
              <a:t>fesul</a:t>
            </a:r>
            <a:r>
              <a:rPr lang="en-GB" sz="600" dirty="0">
                <a:solidFill>
                  <a:srgbClr val="002060"/>
                </a:solidFill>
              </a:rPr>
              <a:t> </a:t>
            </a:r>
            <a:r>
              <a:rPr lang="en-GB" sz="600" dirty="0" err="1">
                <a:solidFill>
                  <a:srgbClr val="002060"/>
                </a:solidFill>
              </a:rPr>
              <a:t>p</a:t>
            </a:r>
            <a:r>
              <a:rPr lang="en-GB" sz="600" dirty="0" err="1">
                <a:solidFill>
                  <a:srgbClr val="00206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â</a:t>
            </a:r>
            <a:r>
              <a:rPr lang="en-GB" sz="600" dirty="0" err="1">
                <a:solidFill>
                  <a:srgbClr val="002060"/>
                </a:solidFill>
              </a:rPr>
              <a:t>r</a:t>
            </a:r>
            <a:r>
              <a:rPr lang="en-GB" sz="600" dirty="0">
                <a:solidFill>
                  <a:srgbClr val="002060"/>
                </a:solidFill>
              </a:rPr>
              <a:t> neu </a:t>
            </a:r>
            <a:r>
              <a:rPr lang="en-GB" sz="600" dirty="0" err="1">
                <a:solidFill>
                  <a:srgbClr val="002060"/>
                </a:solidFill>
              </a:rPr>
              <a:t>grŵp</a:t>
            </a:r>
            <a:r>
              <a:rPr lang="en-GB" sz="600" dirty="0"/>
              <a:t>.</a:t>
            </a:r>
          </a:p>
          <a:p>
            <a:r>
              <a:rPr lang="cy-GB" sz="600" dirty="0"/>
              <a:t> </a:t>
            </a:r>
            <a:endParaRPr lang="en-GB" sz="600" u="sng" dirty="0">
              <a:solidFill>
                <a:srgbClr val="FF3399"/>
              </a:solidFill>
            </a:endParaRPr>
          </a:p>
          <a:p>
            <a:r>
              <a:rPr lang="en-GB" sz="600" u="sng" dirty="0" err="1">
                <a:solidFill>
                  <a:srgbClr val="FF3399"/>
                </a:solidFill>
              </a:rPr>
              <a:t>Datblygiad</a:t>
            </a:r>
            <a:r>
              <a:rPr lang="en-GB" sz="600" u="sng" dirty="0">
                <a:solidFill>
                  <a:srgbClr val="FF3399"/>
                </a:solidFill>
              </a:rPr>
              <a:t> </a:t>
            </a:r>
            <a:r>
              <a:rPr lang="en-GB" sz="600" u="sng" dirty="0" err="1">
                <a:solidFill>
                  <a:srgbClr val="FF3399"/>
                </a:solidFill>
              </a:rPr>
              <a:t>Personol</a:t>
            </a:r>
            <a:r>
              <a:rPr lang="en-GB" sz="600" u="sng" dirty="0">
                <a:solidFill>
                  <a:srgbClr val="FF3399"/>
                </a:solidFill>
              </a:rPr>
              <a:t> a </a:t>
            </a:r>
            <a:r>
              <a:rPr lang="en-GB" sz="600" u="sng" dirty="0" err="1">
                <a:solidFill>
                  <a:srgbClr val="FF3399"/>
                </a:solidFill>
              </a:rPr>
              <a:t>Chymdeithasol</a:t>
            </a:r>
            <a:r>
              <a:rPr lang="en-GB" sz="600" u="sng" dirty="0">
                <a:solidFill>
                  <a:srgbClr val="FF3399"/>
                </a:solidFill>
              </a:rPr>
              <a:t>, </a:t>
            </a:r>
            <a:r>
              <a:rPr lang="en-GB" sz="600" u="sng" dirty="0" err="1">
                <a:solidFill>
                  <a:srgbClr val="FF3399"/>
                </a:solidFill>
              </a:rPr>
              <a:t>Lles</a:t>
            </a:r>
            <a:r>
              <a:rPr lang="en-GB" sz="600" u="sng" dirty="0">
                <a:solidFill>
                  <a:srgbClr val="FF3399"/>
                </a:solidFill>
              </a:rPr>
              <a:t> ac </a:t>
            </a:r>
            <a:r>
              <a:rPr lang="en-GB" sz="600" u="sng" dirty="0" err="1">
                <a:solidFill>
                  <a:srgbClr val="FF3399"/>
                </a:solidFill>
              </a:rPr>
              <a:t>Amrywiaeth</a:t>
            </a:r>
            <a:r>
              <a:rPr lang="en-GB" sz="600" u="sng" dirty="0">
                <a:solidFill>
                  <a:srgbClr val="FF3399"/>
                </a:solidFill>
              </a:rPr>
              <a:t> </a:t>
            </a:r>
            <a:r>
              <a:rPr lang="en-GB" sz="600" u="sng" dirty="0" err="1">
                <a:solidFill>
                  <a:srgbClr val="FF3399"/>
                </a:solidFill>
              </a:rPr>
              <a:t>Ddiwylliannol</a:t>
            </a:r>
            <a:r>
              <a:rPr lang="en-GB" sz="600" u="sng" dirty="0">
                <a:solidFill>
                  <a:srgbClr val="FF3399"/>
                </a:solidFill>
              </a:rPr>
              <a:t>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600" dirty="0" err="1"/>
              <a:t>Arweinia’r</a:t>
            </a:r>
            <a:r>
              <a:rPr lang="en-GB" sz="600" dirty="0"/>
              <a:t> </a:t>
            </a:r>
            <a:r>
              <a:rPr lang="en-GB" sz="600" dirty="0" err="1"/>
              <a:t>profiad</a:t>
            </a:r>
            <a:r>
              <a:rPr lang="en-GB" sz="600" dirty="0"/>
              <a:t> at “</a:t>
            </a:r>
            <a:r>
              <a:rPr lang="en-GB" sz="600" dirty="0" err="1"/>
              <a:t>ddatblygu</a:t>
            </a:r>
            <a:r>
              <a:rPr lang="en-GB" sz="600" dirty="0"/>
              <a:t> </a:t>
            </a:r>
            <a:r>
              <a:rPr lang="en-GB" sz="600" dirty="0" err="1"/>
              <a:t>hunanddelwedd</a:t>
            </a:r>
            <a:r>
              <a:rPr lang="en-GB" sz="600" dirty="0"/>
              <a:t> </a:t>
            </a:r>
            <a:r>
              <a:rPr lang="en-GB" sz="600" dirty="0" err="1"/>
              <a:t>gadarnhaol</a:t>
            </a:r>
            <a:r>
              <a:rPr lang="en-GB" sz="600" dirty="0"/>
              <a:t> ac </a:t>
            </a:r>
            <a:r>
              <a:rPr lang="en-GB" sz="600" dirty="0" err="1"/>
              <a:t>ymdeimlad</a:t>
            </a:r>
            <a:r>
              <a:rPr lang="en-GB" sz="600" dirty="0"/>
              <a:t> o </a:t>
            </a:r>
            <a:r>
              <a:rPr lang="en-GB" sz="600" dirty="0" err="1"/>
              <a:t>berthyn</a:t>
            </a:r>
            <a:r>
              <a:rPr lang="en-GB" sz="600" dirty="0"/>
              <a:t>” </a:t>
            </a:r>
            <a:r>
              <a:rPr lang="en-GB" sz="600" dirty="0" err="1"/>
              <a:t>fel</a:t>
            </a:r>
            <a:r>
              <a:rPr lang="en-GB" sz="600" dirty="0"/>
              <a:t> </a:t>
            </a:r>
            <a:r>
              <a:rPr lang="en-GB" sz="600" dirty="0" err="1"/>
              <a:t>aelod</a:t>
            </a:r>
            <a:r>
              <a:rPr lang="en-GB" sz="600" dirty="0"/>
              <a:t> o </a:t>
            </a:r>
            <a:r>
              <a:rPr lang="en-GB" sz="600" dirty="0" err="1"/>
              <a:t>gymuned</a:t>
            </a:r>
            <a:r>
              <a:rPr lang="en-GB" sz="600" dirty="0"/>
              <a:t>, “a </a:t>
            </a:r>
            <a:r>
              <a:rPr lang="en-GB" sz="600" dirty="0" err="1"/>
              <a:t>deall</a:t>
            </a:r>
            <a:r>
              <a:rPr lang="en-GB" sz="600" dirty="0"/>
              <a:t> </a:t>
            </a:r>
            <a:r>
              <a:rPr lang="en-GB" sz="600" dirty="0" err="1"/>
              <a:t>eu</a:t>
            </a:r>
            <a:r>
              <a:rPr lang="en-GB" sz="600" dirty="0"/>
              <a:t> </a:t>
            </a:r>
            <a:r>
              <a:rPr lang="en-GB" sz="600" dirty="0" err="1"/>
              <a:t>Cymreictod</a:t>
            </a:r>
            <a:r>
              <a:rPr lang="en-GB" sz="600" dirty="0"/>
              <a:t> </a:t>
            </a:r>
            <a:r>
              <a:rPr lang="en-GB" sz="600" dirty="0" err="1"/>
              <a:t>eu</a:t>
            </a:r>
            <a:r>
              <a:rPr lang="en-GB" sz="600" dirty="0"/>
              <a:t> </a:t>
            </a:r>
            <a:r>
              <a:rPr lang="en-GB" sz="600" dirty="0" err="1"/>
              <a:t>hunain</a:t>
            </a:r>
            <a:r>
              <a:rPr lang="en-GB" sz="600" dirty="0"/>
              <a:t>”.  </a:t>
            </a:r>
          </a:p>
        </p:txBody>
      </p:sp>
      <p:grpSp>
        <p:nvGrpSpPr>
          <p:cNvPr id="61" name="Group 60">
            <a:extLst>
              <a:ext uri="{FF2B5EF4-FFF2-40B4-BE49-F238E27FC236}">
                <a16:creationId xmlns:a16="http://schemas.microsoft.com/office/drawing/2014/main" id="{D73357E0-BA53-4268-BFDC-519EA8275E08}"/>
              </a:ext>
            </a:extLst>
          </p:cNvPr>
          <p:cNvGrpSpPr/>
          <p:nvPr/>
        </p:nvGrpSpPr>
        <p:grpSpPr>
          <a:xfrm>
            <a:off x="9592535" y="508664"/>
            <a:ext cx="2481440" cy="647208"/>
            <a:chOff x="7973728" y="1028916"/>
            <a:chExt cx="2468501" cy="811331"/>
          </a:xfrm>
        </p:grpSpPr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960C2A80-BAF7-4D10-9D42-70F5139D5E0C}"/>
                </a:ext>
              </a:extLst>
            </p:cNvPr>
            <p:cNvSpPr/>
            <p:nvPr/>
          </p:nvSpPr>
          <p:spPr>
            <a:xfrm>
              <a:off x="8851618" y="1509373"/>
              <a:ext cx="472756" cy="29689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600" dirty="0" err="1">
                  <a:solidFill>
                    <a:schemeClr val="tx1"/>
                  </a:solidFill>
                </a:rPr>
                <a:t>Barti</a:t>
              </a:r>
              <a:r>
                <a:rPr lang="en-GB" sz="600" dirty="0">
                  <a:solidFill>
                    <a:schemeClr val="tx1"/>
                  </a:solidFill>
                </a:rPr>
                <a:t> </a:t>
              </a:r>
              <a:r>
                <a:rPr lang="en-GB" sz="600" dirty="0" err="1">
                  <a:solidFill>
                    <a:schemeClr val="tx1"/>
                  </a:solidFill>
                </a:rPr>
                <a:t>Ddu</a:t>
              </a:r>
              <a:endParaRPr lang="en-GB" sz="600" dirty="0">
                <a:solidFill>
                  <a:schemeClr val="tx1"/>
                </a:solidFill>
              </a:endParaRPr>
            </a:p>
          </p:txBody>
        </p:sp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4547B744-E5D5-4556-8876-4B6CB020FF8E}"/>
                </a:ext>
              </a:extLst>
            </p:cNvPr>
            <p:cNvSpPr/>
            <p:nvPr/>
          </p:nvSpPr>
          <p:spPr>
            <a:xfrm>
              <a:off x="8366655" y="1115763"/>
              <a:ext cx="746223" cy="324738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600" err="1">
                  <a:solidFill>
                    <a:schemeClr val="bg1"/>
                  </a:solidFill>
                </a:rPr>
                <a:t>Datblygiad</a:t>
              </a:r>
              <a:r>
                <a:rPr lang="en-GB" sz="600">
                  <a:solidFill>
                    <a:schemeClr val="bg1"/>
                  </a:solidFill>
                </a:rPr>
                <a:t> Corfforol</a:t>
              </a:r>
              <a:endParaRPr lang="en-GB" sz="600" dirty="0">
                <a:solidFill>
                  <a:schemeClr val="bg1"/>
                </a:solidFill>
              </a:endParaRPr>
            </a:p>
          </p:txBody>
        </p:sp>
        <p:sp>
          <p:nvSpPr>
            <p:cNvPr id="34" name="Oval 33">
              <a:extLst>
                <a:ext uri="{FF2B5EF4-FFF2-40B4-BE49-F238E27FC236}">
                  <a16:creationId xmlns:a16="http://schemas.microsoft.com/office/drawing/2014/main" id="{19972A10-AEA2-4CEE-891C-A6573B96330E}"/>
                </a:ext>
              </a:extLst>
            </p:cNvPr>
            <p:cNvSpPr/>
            <p:nvPr/>
          </p:nvSpPr>
          <p:spPr>
            <a:xfrm>
              <a:off x="7973728" y="1509373"/>
              <a:ext cx="770830" cy="330874"/>
            </a:xfrm>
            <a:prstGeom prst="ellipse">
              <a:avLst/>
            </a:prstGeom>
            <a:solidFill>
              <a:schemeClr val="bg2">
                <a:lumMod val="50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600" dirty="0" err="1">
                  <a:solidFill>
                    <a:schemeClr val="bg1"/>
                  </a:solidFill>
                </a:rPr>
                <a:t>Datblygiad</a:t>
              </a:r>
              <a:r>
                <a:rPr lang="en-GB" sz="600" dirty="0">
                  <a:solidFill>
                    <a:schemeClr val="bg1"/>
                  </a:solidFill>
                </a:rPr>
                <a:t> </a:t>
              </a:r>
              <a:r>
                <a:rPr lang="en-GB" sz="600" dirty="0" err="1">
                  <a:solidFill>
                    <a:schemeClr val="bg1"/>
                  </a:solidFill>
                </a:rPr>
                <a:t>Creadigol</a:t>
              </a:r>
              <a:endParaRPr lang="en-GB" sz="600" dirty="0">
                <a:solidFill>
                  <a:schemeClr val="bg1"/>
                </a:solidFill>
              </a:endParaRPr>
            </a:p>
          </p:txBody>
        </p:sp>
        <p:cxnSp>
          <p:nvCxnSpPr>
            <p:cNvPr id="36" name="Straight Arrow Connector 35">
              <a:extLst>
                <a:ext uri="{FF2B5EF4-FFF2-40B4-BE49-F238E27FC236}">
                  <a16:creationId xmlns:a16="http://schemas.microsoft.com/office/drawing/2014/main" id="{CBDC4828-17F5-4C94-A5B3-E8F63047FCD4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726186" y="1669621"/>
              <a:ext cx="103290" cy="1932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37" name="Straight Arrow Connector 36">
              <a:extLst>
                <a:ext uri="{FF2B5EF4-FFF2-40B4-BE49-F238E27FC236}">
                  <a16:creationId xmlns:a16="http://schemas.microsoft.com/office/drawing/2014/main" id="{87DF88BE-B3EE-410D-A462-358889F444A1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8975579" y="1371687"/>
              <a:ext cx="77071" cy="140913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713C40AF-4BBE-45AB-A9EE-BA34CA066A49}"/>
                </a:ext>
              </a:extLst>
            </p:cNvPr>
            <p:cNvSpPr/>
            <p:nvPr/>
          </p:nvSpPr>
          <p:spPr>
            <a:xfrm>
              <a:off x="9209237" y="1028916"/>
              <a:ext cx="1232992" cy="693673"/>
            </a:xfrm>
            <a:prstGeom prst="ellipse">
              <a:avLst/>
            </a:prstGeom>
            <a:solidFill>
              <a:schemeClr val="bg2">
                <a:lumMod val="50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600" dirty="0"/>
            </a:p>
            <a:p>
              <a:pPr algn="ctr"/>
              <a:r>
                <a:rPr lang="en-GB" sz="600"/>
                <a:t>Datblygiad Personol a Chymdeithasol, Lles ac Amrywiaeth Ddiwylliannol </a:t>
              </a:r>
              <a:endParaRPr lang="en-GB" sz="600" dirty="0"/>
            </a:p>
          </p:txBody>
        </p:sp>
        <p:cxnSp>
          <p:nvCxnSpPr>
            <p:cNvPr id="48" name="Straight Arrow Connector 47">
              <a:extLst>
                <a:ext uri="{FF2B5EF4-FFF2-40B4-BE49-F238E27FC236}">
                  <a16:creationId xmlns:a16="http://schemas.microsoft.com/office/drawing/2014/main" id="{CBCE440D-45EE-4152-BEE0-C13D1F9CAEFC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9285380" y="1496160"/>
              <a:ext cx="136201" cy="78664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67" name="TextBox 66">
            <a:extLst>
              <a:ext uri="{FF2B5EF4-FFF2-40B4-BE49-F238E27FC236}">
                <a16:creationId xmlns:a16="http://schemas.microsoft.com/office/drawing/2014/main" id="{7AFC12C8-A456-405E-AC37-712033B5C242}"/>
              </a:ext>
            </a:extLst>
          </p:cNvPr>
          <p:cNvSpPr txBox="1"/>
          <p:nvPr/>
        </p:nvSpPr>
        <p:spPr>
          <a:xfrm>
            <a:off x="4899747" y="4214712"/>
            <a:ext cx="2724859" cy="646331"/>
          </a:xfrm>
          <a:prstGeom prst="rect">
            <a:avLst/>
          </a:prstGeom>
          <a:noFill/>
          <a:ln w="19050">
            <a:solidFill>
              <a:srgbClr val="AA162B"/>
            </a:solidFill>
          </a:ln>
        </p:spPr>
        <p:txBody>
          <a:bodyPr wrap="square" rtlCol="0">
            <a:spAutoFit/>
          </a:bodyPr>
          <a:lstStyle/>
          <a:p>
            <a:r>
              <a:rPr lang="en-GB" sz="600" u="sng" dirty="0" err="1"/>
              <a:t>Ffordd</a:t>
            </a:r>
            <a:r>
              <a:rPr lang="en-GB" sz="600" u="sng" dirty="0"/>
              <a:t> </a:t>
            </a:r>
            <a:r>
              <a:rPr lang="en-GB" sz="600" u="sng" dirty="0" err="1"/>
              <a:t>ymlaen</a:t>
            </a:r>
            <a:r>
              <a:rPr lang="en-GB" sz="600" u="sng" dirty="0"/>
              <a:t>:</a:t>
            </a:r>
          </a:p>
          <a:p>
            <a:r>
              <a:rPr lang="en-GB" sz="600" dirty="0" err="1"/>
              <a:t>Er</a:t>
            </a:r>
            <a:r>
              <a:rPr lang="en-GB" sz="600" dirty="0"/>
              <a:t> </a:t>
            </a:r>
            <a:r>
              <a:rPr lang="en-GB" sz="600" dirty="0" err="1"/>
              <a:t>mwyn</a:t>
            </a:r>
            <a:r>
              <a:rPr lang="en-GB" sz="600" dirty="0"/>
              <a:t> </a:t>
            </a:r>
            <a:r>
              <a:rPr lang="en-GB" sz="600" dirty="0" err="1"/>
              <a:t>ehangu</a:t>
            </a:r>
            <a:r>
              <a:rPr lang="en-GB" sz="600" dirty="0"/>
              <a:t> </a:t>
            </a:r>
            <a:r>
              <a:rPr lang="en-GB" sz="600" dirty="0" err="1"/>
              <a:t>ar</a:t>
            </a:r>
            <a:r>
              <a:rPr lang="en-GB" sz="600" dirty="0"/>
              <a:t> y </a:t>
            </a:r>
            <a:r>
              <a:rPr lang="en-GB" sz="600" dirty="0" err="1"/>
              <a:t>sgil</a:t>
            </a:r>
            <a:r>
              <a:rPr lang="en-GB" sz="600" dirty="0"/>
              <a:t> o dan </a:t>
            </a:r>
            <a:r>
              <a:rPr lang="en-GB" sz="600" dirty="0" err="1"/>
              <a:t>sylw</a:t>
            </a:r>
            <a:r>
              <a:rPr lang="en-GB" sz="600" dirty="0"/>
              <a:t>, </a:t>
            </a:r>
            <a:r>
              <a:rPr lang="en-GB" sz="600" dirty="0" err="1"/>
              <a:t>bwriedir</a:t>
            </a:r>
            <a:r>
              <a:rPr lang="en-GB" sz="600" dirty="0"/>
              <a:t> </a:t>
            </a:r>
            <a:r>
              <a:rPr lang="en-GB" sz="600" dirty="0" err="1"/>
              <a:t>i’r</a:t>
            </a:r>
            <a:r>
              <a:rPr lang="en-GB" sz="600" dirty="0"/>
              <a:t> </a:t>
            </a:r>
            <a:r>
              <a:rPr lang="en-GB" sz="600" dirty="0" err="1"/>
              <a:t>dysgwyr</a:t>
            </a:r>
            <a:r>
              <a:rPr lang="en-GB" sz="600" dirty="0"/>
              <a:t> </a:t>
            </a:r>
            <a:r>
              <a:rPr lang="en-GB" sz="600" dirty="0" err="1"/>
              <a:t>ailddarllen</a:t>
            </a:r>
            <a:r>
              <a:rPr lang="en-GB" sz="600" dirty="0"/>
              <a:t> </a:t>
            </a:r>
            <a:r>
              <a:rPr lang="en-GB" sz="600" dirty="0" err="1"/>
              <a:t>eu</a:t>
            </a:r>
            <a:r>
              <a:rPr lang="en-GB" sz="600" dirty="0"/>
              <a:t> </a:t>
            </a:r>
            <a:r>
              <a:rPr lang="en-GB" sz="600" dirty="0" err="1"/>
              <a:t>ffeil</a:t>
            </a:r>
            <a:r>
              <a:rPr lang="en-GB" sz="600" dirty="0"/>
              <a:t> o </a:t>
            </a:r>
            <a:r>
              <a:rPr lang="en-GB" sz="600" dirty="0" err="1"/>
              <a:t>ffeithiau</a:t>
            </a:r>
            <a:r>
              <a:rPr lang="en-GB" sz="600" dirty="0"/>
              <a:t> </a:t>
            </a:r>
            <a:r>
              <a:rPr lang="en-GB" sz="600" dirty="0" err="1"/>
              <a:t>a’u</a:t>
            </a:r>
            <a:r>
              <a:rPr lang="en-GB" sz="600" dirty="0"/>
              <a:t> </a:t>
            </a:r>
            <a:r>
              <a:rPr lang="en-GB" sz="600" dirty="0">
                <a:solidFill>
                  <a:srgbClr val="00B0F0"/>
                </a:solidFill>
              </a:rPr>
              <a:t>“</a:t>
            </a:r>
            <a:r>
              <a:rPr lang="en-GB" sz="600" dirty="0" err="1">
                <a:solidFill>
                  <a:srgbClr val="00B0F0"/>
                </a:solidFill>
              </a:rPr>
              <a:t>gwella</a:t>
            </a:r>
            <a:r>
              <a:rPr lang="en-GB" sz="600" dirty="0">
                <a:solidFill>
                  <a:srgbClr val="00B0F0"/>
                </a:solidFill>
              </a:rPr>
              <a:t> </a:t>
            </a:r>
            <a:r>
              <a:rPr lang="en-GB" sz="600" dirty="0" err="1">
                <a:solidFill>
                  <a:srgbClr val="00B0F0"/>
                </a:solidFill>
              </a:rPr>
              <a:t>i</a:t>
            </a:r>
            <a:r>
              <a:rPr lang="en-GB" sz="600" dirty="0">
                <a:solidFill>
                  <a:srgbClr val="00B0F0"/>
                </a:solidFill>
              </a:rPr>
              <a:t> </a:t>
            </a:r>
            <a:r>
              <a:rPr lang="en-GB" sz="600" dirty="0" err="1">
                <a:solidFill>
                  <a:srgbClr val="00B0F0"/>
                </a:solidFill>
              </a:rPr>
              <a:t>sicrhau</a:t>
            </a:r>
            <a:r>
              <a:rPr lang="en-GB" sz="600" dirty="0">
                <a:solidFill>
                  <a:srgbClr val="00B0F0"/>
                </a:solidFill>
              </a:rPr>
              <a:t> </a:t>
            </a:r>
            <a:r>
              <a:rPr lang="en-GB" sz="600" dirty="0" err="1">
                <a:solidFill>
                  <a:srgbClr val="00B0F0"/>
                </a:solidFill>
              </a:rPr>
              <a:t>ei</a:t>
            </a:r>
            <a:r>
              <a:rPr lang="en-GB" sz="600" dirty="0">
                <a:solidFill>
                  <a:srgbClr val="00B0F0"/>
                </a:solidFill>
              </a:rPr>
              <a:t> </a:t>
            </a:r>
            <a:r>
              <a:rPr lang="en-GB" sz="600" dirty="0" err="1">
                <a:solidFill>
                  <a:srgbClr val="00B0F0"/>
                </a:solidFill>
              </a:rPr>
              <a:t>fod</a:t>
            </a:r>
            <a:r>
              <a:rPr lang="en-GB" sz="600" dirty="0">
                <a:solidFill>
                  <a:srgbClr val="00B0F0"/>
                </a:solidFill>
              </a:rPr>
              <a:t> </a:t>
            </a:r>
            <a:r>
              <a:rPr lang="en-GB" sz="600" dirty="0" err="1">
                <a:solidFill>
                  <a:srgbClr val="00B0F0"/>
                </a:solidFill>
              </a:rPr>
              <a:t>yn</a:t>
            </a:r>
            <a:r>
              <a:rPr lang="en-GB" sz="600" dirty="0">
                <a:solidFill>
                  <a:srgbClr val="00B0F0"/>
                </a:solidFill>
              </a:rPr>
              <a:t> </a:t>
            </a:r>
            <a:r>
              <a:rPr lang="en-GB" sz="600" dirty="0" err="1">
                <a:solidFill>
                  <a:srgbClr val="00B0F0"/>
                </a:solidFill>
              </a:rPr>
              <a:t>gwneud</a:t>
            </a:r>
            <a:r>
              <a:rPr lang="en-GB" sz="600" dirty="0">
                <a:solidFill>
                  <a:srgbClr val="00B0F0"/>
                </a:solidFill>
              </a:rPr>
              <a:t> </a:t>
            </a:r>
            <a:r>
              <a:rPr lang="en-GB" sz="600" dirty="0" err="1">
                <a:solidFill>
                  <a:srgbClr val="00B0F0"/>
                </a:solidFill>
              </a:rPr>
              <a:t>synnwyr</a:t>
            </a:r>
            <a:r>
              <a:rPr lang="en-GB" sz="600" dirty="0">
                <a:solidFill>
                  <a:srgbClr val="00B0F0"/>
                </a:solidFill>
              </a:rPr>
              <a:t>” (</a:t>
            </a:r>
            <a:r>
              <a:rPr lang="en-GB" sz="600" dirty="0" err="1">
                <a:solidFill>
                  <a:srgbClr val="00B0F0"/>
                </a:solidFill>
              </a:rPr>
              <a:t>LlC</a:t>
            </a:r>
            <a:r>
              <a:rPr lang="en-GB" sz="600" dirty="0">
                <a:solidFill>
                  <a:srgbClr val="00B0F0"/>
                </a:solidFill>
              </a:rPr>
              <a:t>, 2014).</a:t>
            </a:r>
          </a:p>
          <a:p>
            <a:r>
              <a:rPr lang="en-GB" sz="600" dirty="0" err="1"/>
              <a:t>Plethir</a:t>
            </a:r>
            <a:r>
              <a:rPr lang="en-GB" sz="600" dirty="0"/>
              <a:t> </a:t>
            </a:r>
            <a:r>
              <a:rPr lang="en-GB" sz="600" dirty="0" err="1"/>
              <a:t>hyn</a:t>
            </a:r>
            <a:r>
              <a:rPr lang="en-GB" sz="600" dirty="0"/>
              <a:t> </a:t>
            </a:r>
            <a:r>
              <a:rPr lang="en-GB" sz="600" dirty="0" err="1"/>
              <a:t>i</a:t>
            </a:r>
            <a:r>
              <a:rPr lang="en-GB" sz="600" dirty="0"/>
              <a:t> </a:t>
            </a:r>
            <a:r>
              <a:rPr lang="en-GB" sz="600" dirty="0" err="1"/>
              <a:t>greu</a:t>
            </a:r>
            <a:r>
              <a:rPr lang="en-GB" sz="600" dirty="0"/>
              <a:t> </a:t>
            </a:r>
            <a:r>
              <a:rPr lang="en-GB" sz="600" dirty="0" err="1"/>
              <a:t>adroddiad</a:t>
            </a:r>
            <a:r>
              <a:rPr lang="en-GB" sz="600" dirty="0"/>
              <a:t> </a:t>
            </a:r>
            <a:r>
              <a:rPr lang="en-GB" sz="600" dirty="0" err="1"/>
              <a:t>newyddion</a:t>
            </a:r>
            <a:r>
              <a:rPr lang="en-GB" sz="600" dirty="0"/>
              <a:t> </a:t>
            </a:r>
            <a:r>
              <a:rPr lang="en-GB" sz="600" dirty="0" err="1"/>
              <a:t>ar</a:t>
            </a:r>
            <a:r>
              <a:rPr lang="en-GB" sz="600" dirty="0"/>
              <a:t> </a:t>
            </a:r>
            <a:r>
              <a:rPr lang="en-GB" sz="600" dirty="0" err="1"/>
              <a:t>lafar</a:t>
            </a:r>
            <a:r>
              <a:rPr lang="en-GB" sz="600" dirty="0"/>
              <a:t> </a:t>
            </a:r>
            <a:r>
              <a:rPr lang="en-GB" sz="600" dirty="0" err="1"/>
              <a:t>fesul</a:t>
            </a:r>
            <a:r>
              <a:rPr lang="en-GB" sz="600" dirty="0"/>
              <a:t> </a:t>
            </a:r>
            <a:r>
              <a:rPr lang="en-GB" sz="600" dirty="0" err="1"/>
              <a:t>grŵp</a:t>
            </a:r>
            <a:r>
              <a:rPr lang="en-GB" sz="600" dirty="0"/>
              <a:t> </a:t>
            </a:r>
            <a:r>
              <a:rPr lang="en-GB" sz="600" dirty="0" err="1"/>
              <a:t>wrth</a:t>
            </a:r>
            <a:r>
              <a:rPr lang="en-GB" sz="600" dirty="0">
                <a:solidFill>
                  <a:srgbClr val="89E0FF"/>
                </a:solidFill>
              </a:rPr>
              <a:t> </a:t>
            </a:r>
            <a:r>
              <a:rPr lang="en-GB" sz="600" dirty="0">
                <a:solidFill>
                  <a:srgbClr val="00B0F0"/>
                </a:solidFill>
              </a:rPr>
              <a:t>“</a:t>
            </a:r>
            <a:r>
              <a:rPr lang="en-GB" sz="600" dirty="0" err="1">
                <a:solidFill>
                  <a:srgbClr val="00B0F0"/>
                </a:solidFill>
              </a:rPr>
              <a:t>barhau</a:t>
            </a:r>
            <a:r>
              <a:rPr lang="en-GB" sz="600" dirty="0">
                <a:solidFill>
                  <a:srgbClr val="00B0F0"/>
                </a:solidFill>
              </a:rPr>
              <a:t> </a:t>
            </a:r>
            <a:r>
              <a:rPr lang="en-GB" sz="600" dirty="0" err="1">
                <a:solidFill>
                  <a:srgbClr val="00B0F0"/>
                </a:solidFill>
              </a:rPr>
              <a:t>i</a:t>
            </a:r>
            <a:r>
              <a:rPr lang="en-GB" sz="600" dirty="0">
                <a:solidFill>
                  <a:srgbClr val="00B0F0"/>
                </a:solidFill>
              </a:rPr>
              <a:t> </a:t>
            </a:r>
            <a:r>
              <a:rPr lang="en-GB" sz="600" dirty="0" err="1">
                <a:solidFill>
                  <a:srgbClr val="00B0F0"/>
                </a:solidFill>
              </a:rPr>
              <a:t>ganolbwyntio</a:t>
            </a:r>
            <a:r>
              <a:rPr lang="en-GB" sz="600" dirty="0">
                <a:solidFill>
                  <a:srgbClr val="00B0F0"/>
                </a:solidFill>
              </a:rPr>
              <a:t> </a:t>
            </a:r>
            <a:r>
              <a:rPr lang="en-GB" sz="600" dirty="0" err="1">
                <a:solidFill>
                  <a:srgbClr val="00B0F0"/>
                </a:solidFill>
              </a:rPr>
              <a:t>ar</a:t>
            </a:r>
            <a:r>
              <a:rPr lang="en-GB" sz="600" dirty="0">
                <a:solidFill>
                  <a:srgbClr val="00B0F0"/>
                </a:solidFill>
              </a:rPr>
              <a:t> y </a:t>
            </a:r>
            <a:r>
              <a:rPr lang="en-GB" sz="600" dirty="0" err="1">
                <a:solidFill>
                  <a:srgbClr val="00B0F0"/>
                </a:solidFill>
              </a:rPr>
              <a:t>pwnc</a:t>
            </a:r>
            <a:r>
              <a:rPr lang="en-GB" sz="600" dirty="0">
                <a:solidFill>
                  <a:srgbClr val="00B0F0"/>
                </a:solidFill>
              </a:rPr>
              <a:t> a </a:t>
            </a:r>
            <a:r>
              <a:rPr lang="en-GB" sz="600" dirty="0" err="1">
                <a:solidFill>
                  <a:srgbClr val="00B0F0"/>
                </a:solidFill>
              </a:rPr>
              <a:t>chymryd</a:t>
            </a:r>
            <a:r>
              <a:rPr lang="en-GB" sz="600" dirty="0">
                <a:solidFill>
                  <a:srgbClr val="00B0F0"/>
                </a:solidFill>
              </a:rPr>
              <a:t> </a:t>
            </a:r>
            <a:r>
              <a:rPr lang="en-GB" sz="600" dirty="0" err="1">
                <a:solidFill>
                  <a:srgbClr val="00B0F0"/>
                </a:solidFill>
              </a:rPr>
              <a:t>eu</a:t>
            </a:r>
            <a:r>
              <a:rPr lang="en-GB" sz="600" dirty="0">
                <a:solidFill>
                  <a:srgbClr val="00B0F0"/>
                </a:solidFill>
              </a:rPr>
              <a:t> </a:t>
            </a:r>
            <a:r>
              <a:rPr lang="en-GB" sz="600" dirty="0" err="1">
                <a:solidFill>
                  <a:srgbClr val="00B0F0"/>
                </a:solidFill>
              </a:rPr>
              <a:t>tro</a:t>
            </a:r>
            <a:r>
              <a:rPr lang="en-GB" sz="600" dirty="0">
                <a:solidFill>
                  <a:srgbClr val="00B0F0"/>
                </a:solidFill>
              </a:rPr>
              <a:t> </a:t>
            </a:r>
            <a:r>
              <a:rPr lang="en-GB" sz="600" dirty="0" err="1">
                <a:solidFill>
                  <a:srgbClr val="00B0F0"/>
                </a:solidFill>
              </a:rPr>
              <a:t>i</a:t>
            </a:r>
            <a:r>
              <a:rPr lang="en-GB" sz="600" dirty="0">
                <a:solidFill>
                  <a:srgbClr val="00B0F0"/>
                </a:solidFill>
              </a:rPr>
              <a:t> </a:t>
            </a:r>
            <a:r>
              <a:rPr lang="en-GB" sz="600" dirty="0" err="1">
                <a:solidFill>
                  <a:srgbClr val="00B0F0"/>
                </a:solidFill>
              </a:rPr>
              <a:t>siarad</a:t>
            </a:r>
            <a:r>
              <a:rPr lang="en-GB" sz="600" dirty="0">
                <a:solidFill>
                  <a:srgbClr val="00B0F0"/>
                </a:solidFill>
              </a:rPr>
              <a:t>” (</a:t>
            </a:r>
            <a:r>
              <a:rPr lang="en-GB" sz="600" dirty="0" err="1">
                <a:solidFill>
                  <a:srgbClr val="00B0F0"/>
                </a:solidFill>
              </a:rPr>
              <a:t>LlC</a:t>
            </a:r>
            <a:r>
              <a:rPr lang="en-GB" sz="600" dirty="0">
                <a:solidFill>
                  <a:srgbClr val="00B0F0"/>
                </a:solidFill>
              </a:rPr>
              <a:t>, 2014), </a:t>
            </a:r>
            <a:r>
              <a:rPr lang="en-GB" sz="600" dirty="0" err="1"/>
              <a:t>yna</a:t>
            </a:r>
            <a:r>
              <a:rPr lang="en-GB" sz="600" dirty="0"/>
              <a:t> </a:t>
            </a:r>
            <a:r>
              <a:rPr lang="en-GB" sz="600" dirty="0" err="1"/>
              <a:t>recordio</a:t>
            </a:r>
            <a:r>
              <a:rPr lang="en-GB" sz="600" dirty="0"/>
              <a:t> </a:t>
            </a:r>
            <a:r>
              <a:rPr lang="en-GB" sz="600" dirty="0" err="1"/>
              <a:t>ar</a:t>
            </a:r>
            <a:r>
              <a:rPr lang="en-GB" sz="600" dirty="0"/>
              <a:t> </a:t>
            </a:r>
            <a:r>
              <a:rPr lang="en-GB" sz="600" dirty="0" err="1"/>
              <a:t>ddyfais</a:t>
            </a:r>
            <a:r>
              <a:rPr lang="en-GB" sz="600" dirty="0"/>
              <a:t> </a:t>
            </a:r>
            <a:r>
              <a:rPr lang="en-GB" sz="600" dirty="0" err="1"/>
              <a:t>electronig</a:t>
            </a:r>
            <a:r>
              <a:rPr lang="en-GB" sz="600" dirty="0"/>
              <a:t> </a:t>
            </a:r>
            <a:r>
              <a:rPr lang="en-GB" sz="600" dirty="0" err="1"/>
              <a:t>er</a:t>
            </a:r>
            <a:r>
              <a:rPr lang="en-GB" sz="600" dirty="0"/>
              <a:t> </a:t>
            </a:r>
            <a:r>
              <a:rPr lang="en-GB" sz="600" dirty="0" err="1"/>
              <a:t>mwyn</a:t>
            </a:r>
            <a:r>
              <a:rPr lang="en-GB" sz="600" dirty="0"/>
              <a:t> </a:t>
            </a:r>
            <a:r>
              <a:rPr lang="en-GB" sz="600" dirty="0" err="1"/>
              <a:t>gwerthuso</a:t>
            </a:r>
            <a:r>
              <a:rPr lang="en-GB" sz="600" dirty="0"/>
              <a:t>.</a:t>
            </a:r>
            <a:endParaRPr lang="en-GB" dirty="0"/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A915392D-4F50-4CBE-9579-A5111CB663AA}"/>
              </a:ext>
            </a:extLst>
          </p:cNvPr>
          <p:cNvSpPr txBox="1"/>
          <p:nvPr/>
        </p:nvSpPr>
        <p:spPr>
          <a:xfrm>
            <a:off x="5202396" y="4944688"/>
            <a:ext cx="2471655" cy="1754326"/>
          </a:xfrm>
          <a:prstGeom prst="rect">
            <a:avLst/>
          </a:prstGeom>
          <a:solidFill>
            <a:srgbClr val="DDF6FF"/>
          </a:solidFill>
          <a:ln w="1270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cy-GB" sz="600" u="sng" dirty="0">
                <a:solidFill>
                  <a:srgbClr val="FF3399"/>
                </a:solidFill>
              </a:rPr>
              <a:t>Gwybodaeth a dealltwriaeth o’r byd:</a:t>
            </a:r>
            <a:endParaRPr lang="en-GB" sz="600" u="sng" dirty="0">
              <a:solidFill>
                <a:srgbClr val="FF3399"/>
              </a:solidFill>
            </a:endParaRPr>
          </a:p>
          <a:p>
            <a:r>
              <a:rPr lang="en-GB" sz="600" dirty="0" err="1"/>
              <a:t>Gweithgareddau</a:t>
            </a:r>
            <a:r>
              <a:rPr lang="en-GB" sz="600" dirty="0"/>
              <a:t> </a:t>
            </a:r>
            <a:r>
              <a:rPr lang="en-GB" sz="600" dirty="0" err="1"/>
              <a:t>bach</a:t>
            </a:r>
            <a:r>
              <a:rPr lang="en-GB" sz="600" dirty="0"/>
              <a:t> </a:t>
            </a:r>
            <a:r>
              <a:rPr lang="en-GB" sz="600" dirty="0" err="1"/>
              <a:t>cyn</a:t>
            </a:r>
            <a:r>
              <a:rPr lang="en-GB" sz="600" dirty="0"/>
              <a:t> </a:t>
            </a:r>
            <a:r>
              <a:rPr lang="en-GB" sz="600" dirty="0" err="1"/>
              <a:t>mynd</a:t>
            </a:r>
            <a:r>
              <a:rPr lang="en-GB" sz="600" dirty="0"/>
              <a:t> </a:t>
            </a:r>
            <a:r>
              <a:rPr lang="en-GB" sz="600" dirty="0" err="1"/>
              <a:t>ati</a:t>
            </a:r>
            <a:r>
              <a:rPr lang="en-GB" sz="600" dirty="0"/>
              <a:t> </a:t>
            </a:r>
            <a:r>
              <a:rPr lang="en-GB" sz="600" dirty="0" err="1"/>
              <a:t>i</a:t>
            </a:r>
            <a:r>
              <a:rPr lang="en-GB" sz="600" dirty="0"/>
              <a:t> </a:t>
            </a:r>
            <a:r>
              <a:rPr lang="en-GB" sz="600" dirty="0" err="1"/>
              <a:t>greu</a:t>
            </a:r>
            <a:r>
              <a:rPr lang="en-GB" sz="600" dirty="0"/>
              <a:t> </a:t>
            </a:r>
            <a:r>
              <a:rPr lang="en-GB" sz="600" dirty="0" err="1"/>
              <a:t>ffeil</a:t>
            </a:r>
            <a:r>
              <a:rPr lang="en-GB" sz="600" dirty="0"/>
              <a:t> o </a:t>
            </a:r>
            <a:r>
              <a:rPr lang="en-GB" sz="600" dirty="0" err="1"/>
              <a:t>ffeithiau</a:t>
            </a:r>
            <a:r>
              <a:rPr lang="en-GB" sz="600" dirty="0"/>
              <a:t> </a:t>
            </a:r>
            <a:r>
              <a:rPr lang="en-GB" sz="600" dirty="0" err="1"/>
              <a:t>ar</a:t>
            </a:r>
            <a:r>
              <a:rPr lang="en-GB" sz="600" dirty="0"/>
              <a:t> </a:t>
            </a:r>
            <a:r>
              <a:rPr lang="en-GB" sz="600" dirty="0" err="1"/>
              <a:t>weithdy</a:t>
            </a:r>
            <a:r>
              <a:rPr lang="en-GB" sz="600" dirty="0"/>
              <a:t> </a:t>
            </a:r>
            <a:r>
              <a:rPr lang="en-GB" sz="600" dirty="0" err="1"/>
              <a:t>lleol</a:t>
            </a:r>
            <a:r>
              <a:rPr lang="en-GB" sz="600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600" dirty="0" err="1"/>
              <a:t>Hybu</a:t>
            </a:r>
            <a:r>
              <a:rPr lang="en-GB" sz="600" dirty="0"/>
              <a:t> dull </a:t>
            </a:r>
            <a:r>
              <a:rPr lang="en-GB" sz="600" dirty="0" err="1">
                <a:solidFill>
                  <a:srgbClr val="FF0000"/>
                </a:solidFill>
              </a:rPr>
              <a:t>rhyngweithiol</a:t>
            </a:r>
            <a:r>
              <a:rPr lang="en-GB" sz="600" dirty="0">
                <a:solidFill>
                  <a:srgbClr val="FF0000"/>
                </a:solidFill>
              </a:rPr>
              <a:t> (Donaldson, 2015) </a:t>
            </a:r>
            <a:r>
              <a:rPr lang="en-GB" sz="600" dirty="0"/>
              <a:t>o </a:t>
            </a:r>
            <a:r>
              <a:rPr lang="en-GB" sz="600" dirty="0" err="1"/>
              <a:t>addysgu</a:t>
            </a:r>
            <a:r>
              <a:rPr lang="en-GB" sz="600" dirty="0"/>
              <a:t> </a:t>
            </a:r>
            <a:r>
              <a:rPr lang="en-GB" sz="600" dirty="0" err="1"/>
              <a:t>drwy</a:t>
            </a:r>
            <a:r>
              <a:rPr lang="en-GB" sz="600" dirty="0"/>
              <a:t> </a:t>
            </a:r>
            <a:r>
              <a:rPr lang="en-GB" sz="600" dirty="0" err="1"/>
              <a:t>ymweld</a:t>
            </a:r>
            <a:r>
              <a:rPr lang="en-GB" sz="600" dirty="0"/>
              <a:t> â </a:t>
            </a:r>
            <a:r>
              <a:rPr lang="en-GB" sz="600" dirty="0">
                <a:solidFill>
                  <a:srgbClr val="002060"/>
                </a:solidFill>
              </a:rPr>
              <a:t>“</a:t>
            </a:r>
            <a:r>
              <a:rPr lang="en-GB" sz="600" dirty="0" err="1">
                <a:solidFill>
                  <a:srgbClr val="002060"/>
                </a:solidFill>
              </a:rPr>
              <a:t>lleoedd</a:t>
            </a:r>
            <a:r>
              <a:rPr lang="en-GB" sz="600" dirty="0">
                <a:solidFill>
                  <a:srgbClr val="002060"/>
                </a:solidFill>
              </a:rPr>
              <a:t> y </a:t>
            </a:r>
            <a:r>
              <a:rPr lang="en-GB" sz="600" dirty="0" err="1">
                <a:solidFill>
                  <a:srgbClr val="002060"/>
                </a:solidFill>
              </a:rPr>
              <a:t>mae</a:t>
            </a:r>
            <a:r>
              <a:rPr lang="en-GB" sz="600" dirty="0">
                <a:solidFill>
                  <a:srgbClr val="002060"/>
                </a:solidFill>
              </a:rPr>
              <a:t> </a:t>
            </a:r>
            <a:r>
              <a:rPr lang="en-GB" sz="600" dirty="0" err="1">
                <a:solidFill>
                  <a:srgbClr val="002060"/>
                </a:solidFill>
              </a:rPr>
              <a:t>pobl</a:t>
            </a:r>
            <a:r>
              <a:rPr lang="en-GB" sz="600" dirty="0">
                <a:solidFill>
                  <a:srgbClr val="002060"/>
                </a:solidFill>
              </a:rPr>
              <a:t> </a:t>
            </a:r>
            <a:r>
              <a:rPr lang="en-GB" sz="600" dirty="0" err="1">
                <a:solidFill>
                  <a:srgbClr val="002060"/>
                </a:solidFill>
              </a:rPr>
              <a:t>yn</a:t>
            </a:r>
            <a:r>
              <a:rPr lang="en-GB" sz="600" dirty="0">
                <a:solidFill>
                  <a:srgbClr val="002060"/>
                </a:solidFill>
              </a:rPr>
              <a:t> </a:t>
            </a:r>
            <a:r>
              <a:rPr lang="en-GB" sz="600" dirty="0" err="1">
                <a:solidFill>
                  <a:srgbClr val="002060"/>
                </a:solidFill>
              </a:rPr>
              <a:t>gweithio</a:t>
            </a:r>
            <a:r>
              <a:rPr lang="en-GB" sz="600" dirty="0">
                <a:solidFill>
                  <a:srgbClr val="002060"/>
                </a:solidFill>
              </a:rPr>
              <a:t> </a:t>
            </a:r>
            <a:r>
              <a:rPr lang="en-GB" sz="600" dirty="0" err="1">
                <a:solidFill>
                  <a:srgbClr val="002060"/>
                </a:solidFill>
              </a:rPr>
              <a:t>ynddynt</a:t>
            </a:r>
            <a:r>
              <a:rPr lang="en-GB" sz="600" dirty="0">
                <a:solidFill>
                  <a:srgbClr val="002060"/>
                </a:solidFill>
              </a:rPr>
              <a:t>” (YAAS, 2015, </a:t>
            </a:r>
            <a:r>
              <a:rPr lang="en-GB" sz="600" dirty="0" err="1">
                <a:solidFill>
                  <a:srgbClr val="002060"/>
                </a:solidFill>
              </a:rPr>
              <a:t>tud</a:t>
            </a:r>
            <a:r>
              <a:rPr lang="en-GB" sz="600" dirty="0">
                <a:solidFill>
                  <a:srgbClr val="002060"/>
                </a:solidFill>
              </a:rPr>
              <a:t>. 43) </a:t>
            </a:r>
            <a:r>
              <a:rPr lang="en-GB" sz="600" dirty="0" err="1"/>
              <a:t>yn</a:t>
            </a:r>
            <a:r>
              <a:rPr lang="en-GB" sz="600" dirty="0"/>
              <a:t> </a:t>
            </a:r>
            <a:r>
              <a:rPr lang="en-GB" sz="600" dirty="0" err="1"/>
              <a:t>lleol</a:t>
            </a:r>
            <a:r>
              <a:rPr lang="en-GB" sz="600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600" dirty="0">
                <a:solidFill>
                  <a:srgbClr val="7030A0"/>
                </a:solidFill>
              </a:rPr>
              <a:t>“</a:t>
            </a:r>
            <a:r>
              <a:rPr lang="en-GB" sz="600" dirty="0" err="1">
                <a:solidFill>
                  <a:srgbClr val="7030A0"/>
                </a:solidFill>
              </a:rPr>
              <a:t>Ymchwilio</a:t>
            </a:r>
            <a:r>
              <a:rPr lang="en-GB" sz="600" dirty="0">
                <a:solidFill>
                  <a:srgbClr val="7030A0"/>
                </a:solidFill>
              </a:rPr>
              <a:t>”</a:t>
            </a:r>
            <a:r>
              <a:rPr lang="en-GB" sz="600" dirty="0"/>
              <a:t> </a:t>
            </a:r>
            <a:r>
              <a:rPr lang="en-GB" sz="600" dirty="0">
                <a:solidFill>
                  <a:srgbClr val="7030A0"/>
                </a:solidFill>
              </a:rPr>
              <a:t>(</a:t>
            </a:r>
            <a:r>
              <a:rPr lang="en-GB" sz="600" dirty="0" err="1">
                <a:solidFill>
                  <a:srgbClr val="7030A0"/>
                </a:solidFill>
              </a:rPr>
              <a:t>LlC</a:t>
            </a:r>
            <a:r>
              <a:rPr lang="en-GB" sz="600" dirty="0">
                <a:solidFill>
                  <a:srgbClr val="7030A0"/>
                </a:solidFill>
              </a:rPr>
              <a:t>, 2016) </a:t>
            </a:r>
            <a:r>
              <a:rPr lang="en-GB" sz="600" dirty="0" err="1"/>
              <a:t>i</a:t>
            </a:r>
            <a:r>
              <a:rPr lang="en-GB" sz="600" dirty="0"/>
              <a:t> </a:t>
            </a:r>
            <a:r>
              <a:rPr lang="en-GB" sz="600" dirty="0" err="1"/>
              <a:t>nodweddion</a:t>
            </a:r>
            <a:r>
              <a:rPr lang="en-GB" sz="600" dirty="0"/>
              <a:t> y </a:t>
            </a:r>
            <a:r>
              <a:rPr lang="en-GB" sz="600" dirty="0" err="1"/>
              <a:t>swyddi</a:t>
            </a:r>
            <a:r>
              <a:rPr lang="en-GB" sz="600" dirty="0"/>
              <a:t>  </a:t>
            </a:r>
            <a:r>
              <a:rPr lang="en-GB" sz="600" dirty="0" err="1"/>
              <a:t>a’u</a:t>
            </a:r>
            <a:r>
              <a:rPr lang="en-GB" sz="600" dirty="0"/>
              <a:t> </a:t>
            </a:r>
            <a:r>
              <a:rPr lang="en-GB" sz="600" dirty="0" err="1"/>
              <a:t>trafod</a:t>
            </a:r>
            <a:r>
              <a:rPr lang="en-GB" sz="600" dirty="0"/>
              <a:t> </a:t>
            </a:r>
            <a:r>
              <a:rPr lang="en-GB" sz="600" dirty="0" err="1"/>
              <a:t>ar</a:t>
            </a:r>
            <a:r>
              <a:rPr lang="en-GB" sz="600" dirty="0"/>
              <a:t> </a:t>
            </a:r>
            <a:r>
              <a:rPr lang="en-GB" sz="600" dirty="0" err="1"/>
              <a:t>lafar</a:t>
            </a:r>
            <a:r>
              <a:rPr lang="en-GB" sz="600" dirty="0"/>
              <a:t> </a:t>
            </a:r>
            <a:endParaRPr lang="en-GB" sz="600" dirty="0">
              <a:solidFill>
                <a:srgbClr val="002060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600" dirty="0" err="1"/>
              <a:t>Creu</a:t>
            </a:r>
            <a:r>
              <a:rPr lang="en-GB" sz="600" dirty="0"/>
              <a:t> </a:t>
            </a:r>
            <a:r>
              <a:rPr lang="en-GB" sz="600" dirty="0" err="1"/>
              <a:t>ffeil</a:t>
            </a:r>
            <a:r>
              <a:rPr lang="en-GB" sz="600" dirty="0"/>
              <a:t> o </a:t>
            </a:r>
            <a:r>
              <a:rPr lang="en-GB" sz="600" dirty="0" err="1"/>
              <a:t>ffeithiau</a:t>
            </a:r>
            <a:r>
              <a:rPr lang="en-GB" sz="600" dirty="0"/>
              <a:t> </a:t>
            </a:r>
            <a:r>
              <a:rPr lang="en-GB" sz="600" dirty="0" err="1"/>
              <a:t>gan</a:t>
            </a:r>
            <a:r>
              <a:rPr lang="en-GB" sz="600" dirty="0"/>
              <a:t>  </a:t>
            </a:r>
            <a:r>
              <a:rPr lang="en-GB" sz="600" dirty="0" err="1"/>
              <a:t>ddatblygu</a:t>
            </a:r>
            <a:r>
              <a:rPr lang="en-GB" sz="600" dirty="0"/>
              <a:t> </a:t>
            </a:r>
            <a:r>
              <a:rPr lang="en-GB" sz="600" dirty="0" err="1"/>
              <a:t>gwybodaeth</a:t>
            </a:r>
            <a:r>
              <a:rPr lang="en-GB" sz="600" dirty="0"/>
              <a:t> o </a:t>
            </a:r>
            <a:r>
              <a:rPr lang="en-GB" sz="600" dirty="0">
                <a:solidFill>
                  <a:srgbClr val="00B0F0"/>
                </a:solidFill>
              </a:rPr>
              <a:t>“</a:t>
            </a:r>
            <a:r>
              <a:rPr lang="en-GB" sz="600" dirty="0" err="1">
                <a:solidFill>
                  <a:srgbClr val="00B0F0"/>
                </a:solidFill>
              </a:rPr>
              <a:t>nodweddion</a:t>
            </a:r>
            <a:r>
              <a:rPr lang="en-GB" sz="600" dirty="0">
                <a:solidFill>
                  <a:srgbClr val="00B0F0"/>
                </a:solidFill>
              </a:rPr>
              <a:t> </a:t>
            </a:r>
            <a:r>
              <a:rPr lang="en-GB" sz="600" dirty="0" err="1">
                <a:solidFill>
                  <a:srgbClr val="00B0F0"/>
                </a:solidFill>
              </a:rPr>
              <a:t>testun</a:t>
            </a:r>
            <a:r>
              <a:rPr lang="en-GB" sz="600" dirty="0">
                <a:solidFill>
                  <a:srgbClr val="00B0F0"/>
                </a:solidFill>
              </a:rPr>
              <a:t>, </a:t>
            </a:r>
            <a:r>
              <a:rPr lang="en-GB" sz="600" dirty="0" err="1">
                <a:solidFill>
                  <a:srgbClr val="00B0F0"/>
                </a:solidFill>
              </a:rPr>
              <a:t>e.e.</a:t>
            </a:r>
            <a:r>
              <a:rPr lang="en-GB" sz="600" dirty="0">
                <a:solidFill>
                  <a:srgbClr val="00B0F0"/>
                </a:solidFill>
              </a:rPr>
              <a:t> </a:t>
            </a:r>
            <a:r>
              <a:rPr lang="en-GB" sz="600" dirty="0" err="1">
                <a:solidFill>
                  <a:srgbClr val="00B0F0"/>
                </a:solidFill>
              </a:rPr>
              <a:t>teitlau</a:t>
            </a:r>
            <a:r>
              <a:rPr lang="en-GB" sz="600" dirty="0">
                <a:solidFill>
                  <a:srgbClr val="00B0F0"/>
                </a:solidFill>
              </a:rPr>
              <a:t>, </a:t>
            </a:r>
            <a:r>
              <a:rPr lang="en-GB" sz="600" dirty="0" err="1">
                <a:solidFill>
                  <a:srgbClr val="00B0F0"/>
                </a:solidFill>
              </a:rPr>
              <a:t>penawdau</a:t>
            </a:r>
            <a:r>
              <a:rPr lang="en-GB" sz="600" dirty="0">
                <a:solidFill>
                  <a:srgbClr val="00B0F0"/>
                </a:solidFill>
              </a:rPr>
              <a:t> a </a:t>
            </a:r>
            <a:r>
              <a:rPr lang="en-GB" sz="600" dirty="0" err="1">
                <a:solidFill>
                  <a:srgbClr val="00B0F0"/>
                </a:solidFill>
              </a:rPr>
              <a:t>lluniau</a:t>
            </a:r>
            <a:r>
              <a:rPr lang="en-GB" sz="600" dirty="0">
                <a:solidFill>
                  <a:srgbClr val="00B0F0"/>
                </a:solidFill>
              </a:rPr>
              <a:t>”. (</a:t>
            </a:r>
            <a:r>
              <a:rPr lang="en-GB" sz="600" dirty="0" err="1">
                <a:solidFill>
                  <a:srgbClr val="00B0F0"/>
                </a:solidFill>
              </a:rPr>
              <a:t>LlC</a:t>
            </a:r>
            <a:r>
              <a:rPr lang="en-GB" sz="600" dirty="0">
                <a:solidFill>
                  <a:srgbClr val="00B0F0"/>
                </a:solidFill>
              </a:rPr>
              <a:t>, 2014).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600" dirty="0" err="1"/>
              <a:t>Defnydd</a:t>
            </a:r>
            <a:r>
              <a:rPr lang="en-GB" sz="600" dirty="0"/>
              <a:t> o </a:t>
            </a:r>
            <a:r>
              <a:rPr lang="en-GB" sz="600" dirty="0" err="1"/>
              <a:t>sgiliau</a:t>
            </a:r>
            <a:r>
              <a:rPr lang="en-GB" sz="600" dirty="0"/>
              <a:t> </a:t>
            </a:r>
            <a:r>
              <a:rPr lang="en-GB" sz="600" dirty="0" err="1"/>
              <a:t>gwrando</a:t>
            </a:r>
            <a:r>
              <a:rPr lang="en-GB" sz="600" dirty="0"/>
              <a:t> </a:t>
            </a:r>
            <a:r>
              <a:rPr lang="en-GB" sz="600" dirty="0" err="1"/>
              <a:t>i</a:t>
            </a:r>
            <a:r>
              <a:rPr lang="en-GB" sz="600" dirty="0"/>
              <a:t> </a:t>
            </a:r>
            <a:r>
              <a:rPr lang="en-GB" sz="600" dirty="0">
                <a:solidFill>
                  <a:srgbClr val="00B0F0"/>
                </a:solidFill>
              </a:rPr>
              <a:t>“</a:t>
            </a:r>
            <a:r>
              <a:rPr lang="en-GB" sz="600" dirty="0" err="1">
                <a:solidFill>
                  <a:srgbClr val="00B0F0"/>
                </a:solidFill>
              </a:rPr>
              <a:t>ddeall</a:t>
            </a:r>
            <a:r>
              <a:rPr lang="en-GB" sz="600" dirty="0">
                <a:solidFill>
                  <a:srgbClr val="00B0F0"/>
                </a:solidFill>
              </a:rPr>
              <a:t> y </a:t>
            </a:r>
            <a:r>
              <a:rPr lang="en-GB" sz="600" dirty="0" err="1">
                <a:solidFill>
                  <a:srgbClr val="00B0F0"/>
                </a:solidFill>
              </a:rPr>
              <a:t>prif</a:t>
            </a:r>
            <a:r>
              <a:rPr lang="en-GB" sz="600" dirty="0">
                <a:solidFill>
                  <a:srgbClr val="00B0F0"/>
                </a:solidFill>
              </a:rPr>
              <a:t> </a:t>
            </a:r>
            <a:r>
              <a:rPr lang="en-GB" sz="600" dirty="0" err="1">
                <a:solidFill>
                  <a:srgbClr val="00B0F0"/>
                </a:solidFill>
              </a:rPr>
              <a:t>bwyntiau</a:t>
            </a:r>
            <a:r>
              <a:rPr lang="en-GB" sz="600" dirty="0">
                <a:solidFill>
                  <a:srgbClr val="00B0F0"/>
                </a:solidFill>
              </a:rPr>
              <a:t>” (</a:t>
            </a:r>
            <a:r>
              <a:rPr lang="en-GB" sz="600" dirty="0" err="1">
                <a:solidFill>
                  <a:srgbClr val="00B0F0"/>
                </a:solidFill>
              </a:rPr>
              <a:t>LlC</a:t>
            </a:r>
            <a:r>
              <a:rPr lang="en-GB" sz="600" dirty="0">
                <a:solidFill>
                  <a:srgbClr val="00B0F0"/>
                </a:solidFill>
              </a:rPr>
              <a:t>, 2014)</a:t>
            </a:r>
            <a:r>
              <a:rPr lang="en-GB" sz="600" dirty="0"/>
              <a:t> a </a:t>
            </a:r>
            <a:r>
              <a:rPr lang="en-GB" sz="600" dirty="0">
                <a:solidFill>
                  <a:srgbClr val="00B0F0"/>
                </a:solidFill>
              </a:rPr>
              <a:t>“</a:t>
            </a:r>
            <a:r>
              <a:rPr lang="en-GB" sz="600" dirty="0" err="1">
                <a:solidFill>
                  <a:srgbClr val="00B0F0"/>
                </a:solidFill>
              </a:rPr>
              <a:t>dehongli</a:t>
            </a:r>
            <a:r>
              <a:rPr lang="en-GB" sz="600" dirty="0">
                <a:solidFill>
                  <a:srgbClr val="00B0F0"/>
                </a:solidFill>
              </a:rPr>
              <a:t> </a:t>
            </a:r>
            <a:r>
              <a:rPr lang="en-GB" sz="600" dirty="0" err="1">
                <a:solidFill>
                  <a:srgbClr val="00B0F0"/>
                </a:solidFill>
              </a:rPr>
              <a:t>gwybodaeth</a:t>
            </a:r>
            <a:r>
              <a:rPr lang="en-GB" sz="600" dirty="0">
                <a:solidFill>
                  <a:srgbClr val="00B0F0"/>
                </a:solidFill>
              </a:rPr>
              <a:t>” (</a:t>
            </a:r>
            <a:r>
              <a:rPr lang="en-GB" sz="600" dirty="0" err="1">
                <a:solidFill>
                  <a:srgbClr val="00B0F0"/>
                </a:solidFill>
              </a:rPr>
              <a:t>LlC</a:t>
            </a:r>
            <a:r>
              <a:rPr lang="en-GB" sz="600" dirty="0">
                <a:solidFill>
                  <a:srgbClr val="00B0F0"/>
                </a:solidFill>
              </a:rPr>
              <a:t>, 2014)  </a:t>
            </a:r>
            <a:r>
              <a:rPr lang="en-GB" sz="600" dirty="0"/>
              <a:t>o </a:t>
            </a:r>
            <a:r>
              <a:rPr lang="en-GB" sz="600" dirty="0">
                <a:solidFill>
                  <a:srgbClr val="7030A0"/>
                </a:solidFill>
              </a:rPr>
              <a:t>“</a:t>
            </a:r>
            <a:r>
              <a:rPr lang="en-GB" sz="600" dirty="0" err="1">
                <a:solidFill>
                  <a:srgbClr val="7030A0"/>
                </a:solidFill>
              </a:rPr>
              <a:t>ddata</a:t>
            </a:r>
            <a:r>
              <a:rPr lang="en-GB" sz="600" dirty="0">
                <a:solidFill>
                  <a:srgbClr val="7030A0"/>
                </a:solidFill>
              </a:rPr>
              <a:t> a </a:t>
            </a:r>
            <a:r>
              <a:rPr lang="en-GB" sz="600" dirty="0" err="1">
                <a:solidFill>
                  <a:srgbClr val="7030A0"/>
                </a:solidFill>
              </a:rPr>
              <a:t>gasglwyd</a:t>
            </a:r>
            <a:r>
              <a:rPr lang="en-GB" sz="600" dirty="0">
                <a:solidFill>
                  <a:srgbClr val="7030A0"/>
                </a:solidFill>
              </a:rPr>
              <a:t> </a:t>
            </a:r>
            <a:r>
              <a:rPr lang="en-GB" sz="600" dirty="0" err="1">
                <a:solidFill>
                  <a:srgbClr val="7030A0"/>
                </a:solidFill>
              </a:rPr>
              <a:t>mewn</a:t>
            </a:r>
            <a:r>
              <a:rPr lang="en-GB" sz="600" dirty="0">
                <a:solidFill>
                  <a:srgbClr val="7030A0"/>
                </a:solidFill>
              </a:rPr>
              <a:t> </a:t>
            </a:r>
            <a:r>
              <a:rPr lang="en-GB" sz="600" dirty="0" err="1">
                <a:solidFill>
                  <a:srgbClr val="7030A0"/>
                </a:solidFill>
              </a:rPr>
              <a:t>amrywiaeth</a:t>
            </a:r>
            <a:r>
              <a:rPr lang="en-GB" sz="600" dirty="0">
                <a:solidFill>
                  <a:srgbClr val="7030A0"/>
                </a:solidFill>
              </a:rPr>
              <a:t> o </a:t>
            </a:r>
            <a:r>
              <a:rPr lang="en-GB" sz="600" dirty="0" err="1">
                <a:solidFill>
                  <a:srgbClr val="7030A0"/>
                </a:solidFill>
              </a:rPr>
              <a:t>fformatau</a:t>
            </a:r>
            <a:r>
              <a:rPr lang="en-GB" sz="600" dirty="0">
                <a:solidFill>
                  <a:srgbClr val="7030A0"/>
                </a:solidFill>
              </a:rPr>
              <a:t> </a:t>
            </a:r>
            <a:r>
              <a:rPr lang="en-GB" sz="600" dirty="0" err="1">
                <a:solidFill>
                  <a:srgbClr val="7030A0"/>
                </a:solidFill>
              </a:rPr>
              <a:t>priodol</a:t>
            </a:r>
            <a:r>
              <a:rPr lang="en-GB" sz="600" dirty="0">
                <a:solidFill>
                  <a:srgbClr val="7030A0"/>
                </a:solidFill>
              </a:rPr>
              <a:t>” (</a:t>
            </a:r>
            <a:r>
              <a:rPr lang="en-GB" sz="600" dirty="0" err="1">
                <a:solidFill>
                  <a:srgbClr val="7030A0"/>
                </a:solidFill>
              </a:rPr>
              <a:t>LlC</a:t>
            </a:r>
            <a:r>
              <a:rPr lang="en-GB" sz="600" dirty="0">
                <a:solidFill>
                  <a:srgbClr val="7030A0"/>
                </a:solidFill>
              </a:rPr>
              <a:t>, 2016) </a:t>
            </a:r>
            <a:r>
              <a:rPr lang="en-GB" sz="600" dirty="0"/>
              <a:t> </a:t>
            </a:r>
            <a:r>
              <a:rPr lang="en-GB" sz="600" dirty="0" err="1"/>
              <a:t>megis</a:t>
            </a:r>
            <a:r>
              <a:rPr lang="en-GB" sz="600" dirty="0"/>
              <a:t> </a:t>
            </a:r>
            <a:r>
              <a:rPr lang="en-GB" sz="600" dirty="0" err="1"/>
              <a:t>tablau</a:t>
            </a:r>
            <a:r>
              <a:rPr lang="en-GB" sz="600" dirty="0"/>
              <a:t>, </a:t>
            </a:r>
            <a:r>
              <a:rPr lang="en-GB" sz="600" dirty="0" err="1"/>
              <a:t>rhestrau</a:t>
            </a:r>
            <a:r>
              <a:rPr lang="en-GB" sz="600" dirty="0"/>
              <a:t> a </a:t>
            </a:r>
            <a:r>
              <a:rPr lang="en-GB" sz="600" dirty="0" err="1"/>
              <a:t>graffiau</a:t>
            </a:r>
            <a:r>
              <a:rPr lang="en-GB" sz="600" dirty="0"/>
              <a:t> </a:t>
            </a:r>
            <a:r>
              <a:rPr lang="en-GB" sz="600" dirty="0" err="1"/>
              <a:t>yn</a:t>
            </a:r>
            <a:r>
              <a:rPr lang="en-GB" sz="600" dirty="0"/>
              <a:t> </a:t>
            </a:r>
            <a:r>
              <a:rPr lang="en-GB" sz="600" dirty="0" err="1"/>
              <a:t>ddigidol</a:t>
            </a:r>
            <a:r>
              <a:rPr lang="en-GB" sz="600" dirty="0"/>
              <a:t> </a:t>
            </a:r>
            <a:r>
              <a:rPr lang="en-GB" sz="600" dirty="0" err="1"/>
              <a:t>e.e</a:t>
            </a:r>
            <a:r>
              <a:rPr lang="en-GB" sz="600" dirty="0"/>
              <a:t> </a:t>
            </a:r>
            <a:r>
              <a:rPr lang="en-GB" sz="600" dirty="0" err="1"/>
              <a:t>sawl</a:t>
            </a:r>
            <a:r>
              <a:rPr lang="en-GB" sz="600" dirty="0"/>
              <a:t> </a:t>
            </a:r>
            <a:r>
              <a:rPr lang="en-GB" sz="600" dirty="0" err="1"/>
              <a:t>siop</a:t>
            </a:r>
            <a:r>
              <a:rPr lang="en-GB" sz="600" dirty="0"/>
              <a:t> </a:t>
            </a:r>
            <a:r>
              <a:rPr lang="en-GB" sz="600" dirty="0" err="1"/>
              <a:t>sydd</a:t>
            </a:r>
            <a:r>
              <a:rPr lang="en-GB" sz="600" dirty="0"/>
              <a:t> </a:t>
            </a:r>
            <a:r>
              <a:rPr lang="en-GB" sz="600" dirty="0" err="1"/>
              <a:t>ar</a:t>
            </a:r>
            <a:r>
              <a:rPr lang="en-GB" sz="600" dirty="0"/>
              <a:t> </a:t>
            </a:r>
            <a:r>
              <a:rPr lang="en-GB" sz="600" dirty="0" err="1"/>
              <a:t>gael</a:t>
            </a:r>
            <a:r>
              <a:rPr lang="en-GB" sz="600" dirty="0"/>
              <a:t> </a:t>
            </a:r>
            <a:r>
              <a:rPr lang="en-GB" sz="600" dirty="0" err="1"/>
              <a:t>yn</a:t>
            </a:r>
            <a:r>
              <a:rPr lang="en-GB" sz="600" dirty="0"/>
              <a:t> </a:t>
            </a:r>
            <a:r>
              <a:rPr lang="en-GB" sz="600" dirty="0" err="1"/>
              <a:t>lleol</a:t>
            </a:r>
            <a:r>
              <a:rPr lang="en-GB" sz="600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600" dirty="0">
                <a:solidFill>
                  <a:srgbClr val="7030A0"/>
                </a:solidFill>
              </a:rPr>
              <a:t>“</a:t>
            </a:r>
            <a:r>
              <a:rPr lang="en-GB" sz="600" dirty="0" err="1">
                <a:solidFill>
                  <a:srgbClr val="7030A0"/>
                </a:solidFill>
              </a:rPr>
              <a:t>Arbed</a:t>
            </a:r>
            <a:r>
              <a:rPr lang="en-GB" sz="600" dirty="0">
                <a:solidFill>
                  <a:srgbClr val="7030A0"/>
                </a:solidFill>
              </a:rPr>
              <a:t> </a:t>
            </a:r>
            <a:r>
              <a:rPr lang="en-GB" sz="600" dirty="0" err="1">
                <a:solidFill>
                  <a:srgbClr val="7030A0"/>
                </a:solidFill>
              </a:rPr>
              <a:t>gwaith</a:t>
            </a:r>
            <a:r>
              <a:rPr lang="en-GB" sz="600" dirty="0">
                <a:solidFill>
                  <a:srgbClr val="7030A0"/>
                </a:solidFill>
              </a:rPr>
              <a:t> </a:t>
            </a:r>
            <a:r>
              <a:rPr lang="en-GB" sz="600" dirty="0" err="1">
                <a:solidFill>
                  <a:srgbClr val="7030A0"/>
                </a:solidFill>
              </a:rPr>
              <a:t>gan</a:t>
            </a:r>
            <a:r>
              <a:rPr lang="en-GB" sz="600" dirty="0">
                <a:solidFill>
                  <a:srgbClr val="7030A0"/>
                </a:solidFill>
              </a:rPr>
              <a:t> </a:t>
            </a:r>
            <a:r>
              <a:rPr lang="en-GB" sz="600" dirty="0" err="1">
                <a:solidFill>
                  <a:srgbClr val="7030A0"/>
                </a:solidFill>
              </a:rPr>
              <a:t>ddefnyddio</a:t>
            </a:r>
            <a:r>
              <a:rPr lang="en-GB" sz="600" dirty="0">
                <a:solidFill>
                  <a:srgbClr val="7030A0"/>
                </a:solidFill>
              </a:rPr>
              <a:t> </a:t>
            </a:r>
            <a:r>
              <a:rPr lang="en-GB" sz="600" dirty="0" err="1">
                <a:solidFill>
                  <a:srgbClr val="7030A0"/>
                </a:solidFill>
              </a:rPr>
              <a:t>enw</a:t>
            </a:r>
            <a:r>
              <a:rPr lang="en-GB" sz="600" dirty="0">
                <a:solidFill>
                  <a:srgbClr val="7030A0"/>
                </a:solidFill>
              </a:rPr>
              <a:t> </a:t>
            </a:r>
            <a:r>
              <a:rPr lang="en-GB" sz="600" dirty="0" err="1">
                <a:solidFill>
                  <a:srgbClr val="7030A0"/>
                </a:solidFill>
              </a:rPr>
              <a:t>ffeil</a:t>
            </a:r>
            <a:r>
              <a:rPr lang="en-GB" sz="600" dirty="0">
                <a:solidFill>
                  <a:srgbClr val="7030A0"/>
                </a:solidFill>
              </a:rPr>
              <a:t> </a:t>
            </a:r>
            <a:r>
              <a:rPr lang="en-GB" sz="600" dirty="0" err="1">
                <a:solidFill>
                  <a:srgbClr val="7030A0"/>
                </a:solidFill>
              </a:rPr>
              <a:t>priodol</a:t>
            </a:r>
            <a:r>
              <a:rPr lang="en-GB" sz="600" dirty="0">
                <a:solidFill>
                  <a:srgbClr val="7030A0"/>
                </a:solidFill>
              </a:rPr>
              <a:t>”</a:t>
            </a:r>
            <a:r>
              <a:rPr lang="en-GB" sz="600" dirty="0"/>
              <a:t> </a:t>
            </a:r>
            <a:r>
              <a:rPr lang="en-GB" sz="600" dirty="0">
                <a:solidFill>
                  <a:srgbClr val="7030A0"/>
                </a:solidFill>
              </a:rPr>
              <a:t>(</a:t>
            </a:r>
            <a:r>
              <a:rPr lang="en-GB" sz="600" dirty="0" err="1">
                <a:solidFill>
                  <a:srgbClr val="7030A0"/>
                </a:solidFill>
              </a:rPr>
              <a:t>LlC</a:t>
            </a:r>
            <a:r>
              <a:rPr lang="en-GB" sz="600" dirty="0">
                <a:solidFill>
                  <a:srgbClr val="7030A0"/>
                </a:solidFill>
              </a:rPr>
              <a:t>, 2016) </a:t>
            </a:r>
            <a:r>
              <a:rPr lang="en-GB" sz="600" dirty="0" err="1"/>
              <a:t>e.e</a:t>
            </a:r>
            <a:r>
              <a:rPr lang="en-GB" sz="600" dirty="0"/>
              <a:t> </a:t>
            </a:r>
            <a:r>
              <a:rPr lang="en-GB" sz="600" dirty="0" err="1"/>
              <a:t>Ffeil</a:t>
            </a:r>
            <a:r>
              <a:rPr lang="en-GB" sz="600" dirty="0"/>
              <a:t> o </a:t>
            </a:r>
            <a:r>
              <a:rPr lang="en-GB" sz="600" dirty="0" err="1"/>
              <a:t>ffeithiau</a:t>
            </a:r>
            <a:r>
              <a:rPr lang="en-GB" sz="600" dirty="0"/>
              <a:t> </a:t>
            </a:r>
            <a:r>
              <a:rPr lang="en-GB" sz="600" dirty="0" err="1"/>
              <a:t>Alis</a:t>
            </a:r>
            <a:r>
              <a:rPr lang="en-GB" sz="600" dirty="0"/>
              <a:t>.</a:t>
            </a:r>
            <a:endParaRPr lang="cy-GB" sz="600" dirty="0"/>
          </a:p>
          <a:p>
            <a:r>
              <a:rPr lang="cy-GB" sz="600" dirty="0"/>
              <a:t>Sgiliau ychwanegol a gyfoethogir:</a:t>
            </a:r>
            <a:endParaRPr lang="en-GB" sz="6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600" dirty="0" err="1"/>
              <a:t>Llunio</a:t>
            </a:r>
            <a:r>
              <a:rPr lang="en-GB" sz="600" dirty="0"/>
              <a:t> map </a:t>
            </a:r>
            <a:r>
              <a:rPr lang="en-GB" sz="600" dirty="0" err="1"/>
              <a:t>syml</a:t>
            </a:r>
            <a:r>
              <a:rPr lang="en-GB" sz="600" dirty="0"/>
              <a:t> </a:t>
            </a:r>
            <a:r>
              <a:rPr lang="en-GB" sz="600" dirty="0" err="1"/>
              <a:t>i</a:t>
            </a:r>
            <a:r>
              <a:rPr lang="en-GB" sz="600" dirty="0"/>
              <a:t> </a:t>
            </a:r>
            <a:r>
              <a:rPr lang="en-GB" sz="600" dirty="0" err="1"/>
              <a:t>ddarganfod</a:t>
            </a:r>
            <a:r>
              <a:rPr lang="en-GB" sz="600" dirty="0"/>
              <a:t> </a:t>
            </a:r>
            <a:r>
              <a:rPr lang="en-GB" sz="600" dirty="0">
                <a:solidFill>
                  <a:srgbClr val="002060"/>
                </a:solidFill>
              </a:rPr>
              <a:t>“</a:t>
            </a:r>
            <a:r>
              <a:rPr lang="en-GB" sz="600" dirty="0" err="1">
                <a:solidFill>
                  <a:srgbClr val="002060"/>
                </a:solidFill>
              </a:rPr>
              <a:t>ble</a:t>
            </a:r>
            <a:r>
              <a:rPr lang="en-GB" sz="600" dirty="0">
                <a:solidFill>
                  <a:srgbClr val="002060"/>
                </a:solidFill>
              </a:rPr>
              <a:t> y </a:t>
            </a:r>
            <a:r>
              <a:rPr lang="en-GB" sz="600" dirty="0" err="1">
                <a:solidFill>
                  <a:srgbClr val="002060"/>
                </a:solidFill>
              </a:rPr>
              <a:t>mae</a:t>
            </a:r>
            <a:r>
              <a:rPr lang="en-GB" sz="600" dirty="0">
                <a:solidFill>
                  <a:srgbClr val="002060"/>
                </a:solidFill>
              </a:rPr>
              <a:t> </a:t>
            </a:r>
            <a:r>
              <a:rPr lang="en-GB" sz="600" dirty="0" err="1">
                <a:solidFill>
                  <a:srgbClr val="002060"/>
                </a:solidFill>
              </a:rPr>
              <a:t>lleoedd</a:t>
            </a:r>
            <a:r>
              <a:rPr lang="en-GB" sz="600" dirty="0">
                <a:solidFill>
                  <a:srgbClr val="002060"/>
                </a:solidFill>
              </a:rPr>
              <a:t> </a:t>
            </a:r>
            <a:r>
              <a:rPr lang="en-GB" sz="600" dirty="0" err="1">
                <a:solidFill>
                  <a:srgbClr val="002060"/>
                </a:solidFill>
              </a:rPr>
              <a:t>penodol</a:t>
            </a:r>
            <a:r>
              <a:rPr lang="en-GB" sz="600" dirty="0">
                <a:solidFill>
                  <a:srgbClr val="002060"/>
                </a:solidFill>
              </a:rPr>
              <a:t>” (YAAS, 2015, tud.43) </a:t>
            </a:r>
            <a:r>
              <a:rPr lang="en-GB" sz="600" dirty="0" err="1"/>
              <a:t>i</a:t>
            </a:r>
            <a:r>
              <a:rPr lang="en-GB" sz="600" dirty="0"/>
              <a:t> </a:t>
            </a:r>
            <a:r>
              <a:rPr lang="en-GB" sz="600" dirty="0" err="1"/>
              <a:t>sicrhau</a:t>
            </a:r>
            <a:r>
              <a:rPr lang="en-GB" sz="600" dirty="0"/>
              <a:t> </a:t>
            </a:r>
            <a:r>
              <a:rPr lang="en-GB" sz="600" dirty="0" err="1"/>
              <a:t>dealltwriaeth</a:t>
            </a:r>
            <a:r>
              <a:rPr lang="en-GB" sz="600" dirty="0"/>
              <a:t> </a:t>
            </a:r>
            <a:r>
              <a:rPr lang="en-GB" sz="600" dirty="0" err="1"/>
              <a:t>cadarn</a:t>
            </a:r>
            <a:r>
              <a:rPr lang="en-GB" sz="600" dirty="0"/>
              <a:t> </a:t>
            </a:r>
            <a:r>
              <a:rPr lang="en-GB" sz="600" dirty="0" err="1"/>
              <a:t>ar</a:t>
            </a:r>
            <a:r>
              <a:rPr lang="en-GB" sz="600" dirty="0"/>
              <a:t> </a:t>
            </a:r>
            <a:r>
              <a:rPr lang="en-GB" sz="600" dirty="0" err="1"/>
              <a:t>gyfer</a:t>
            </a:r>
            <a:r>
              <a:rPr lang="en-GB" sz="600" dirty="0"/>
              <a:t> </a:t>
            </a:r>
            <a:r>
              <a:rPr lang="en-GB" sz="600" dirty="0" err="1"/>
              <a:t>creu</a:t>
            </a:r>
            <a:r>
              <a:rPr lang="en-GB" sz="600" dirty="0"/>
              <a:t> </a:t>
            </a:r>
            <a:r>
              <a:rPr lang="en-GB" sz="600" dirty="0" err="1"/>
              <a:t>ffeil</a:t>
            </a:r>
            <a:r>
              <a:rPr lang="en-GB" sz="600" dirty="0"/>
              <a:t> o </a:t>
            </a:r>
            <a:r>
              <a:rPr lang="en-GB" sz="600" dirty="0" err="1"/>
              <a:t>ffeithiau</a:t>
            </a:r>
            <a:r>
              <a:rPr lang="en-GB" sz="600" dirty="0"/>
              <a:t>.</a:t>
            </a:r>
            <a:endParaRPr lang="en-GB" sz="600" dirty="0">
              <a:solidFill>
                <a:srgbClr val="002060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AA3DD7E-C7A8-4702-8A6F-61ED52783913}"/>
              </a:ext>
            </a:extLst>
          </p:cNvPr>
          <p:cNvSpPr/>
          <p:nvPr/>
        </p:nvSpPr>
        <p:spPr>
          <a:xfrm>
            <a:off x="208688" y="5329869"/>
            <a:ext cx="2359566" cy="1412189"/>
          </a:xfrm>
          <a:prstGeom prst="rect">
            <a:avLst/>
          </a:prstGeom>
          <a:solidFill>
            <a:srgbClr val="DDF6FF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sz="600" dirty="0">
              <a:solidFill>
                <a:srgbClr val="002060"/>
              </a:solidFill>
            </a:endParaRPr>
          </a:p>
          <a:p>
            <a:pPr lvl="0"/>
            <a:endParaRPr lang="en-GB" sz="600" i="1" dirty="0">
              <a:solidFill>
                <a:srgbClr val="FF3399"/>
              </a:solidFill>
            </a:endParaRPr>
          </a:p>
          <a:p>
            <a:pPr lvl="0"/>
            <a:r>
              <a:rPr lang="en-GB" sz="600" i="1" dirty="0" err="1">
                <a:solidFill>
                  <a:srgbClr val="FF3399"/>
                </a:solidFill>
              </a:rPr>
              <a:t>Datblygiad</a:t>
            </a:r>
            <a:r>
              <a:rPr lang="en-GB" sz="600" i="1" dirty="0">
                <a:solidFill>
                  <a:srgbClr val="FF3399"/>
                </a:solidFill>
              </a:rPr>
              <a:t> </a:t>
            </a:r>
            <a:r>
              <a:rPr lang="en-GB" sz="600" i="1" dirty="0" err="1">
                <a:solidFill>
                  <a:srgbClr val="FF3399"/>
                </a:solidFill>
              </a:rPr>
              <a:t>Mathemategol</a:t>
            </a:r>
            <a:r>
              <a:rPr lang="en-GB" sz="600" i="1" dirty="0">
                <a:solidFill>
                  <a:srgbClr val="FF3399"/>
                </a:solidFill>
              </a:rPr>
              <a:t>:</a:t>
            </a:r>
            <a:endParaRPr lang="en-GB" sz="600" i="1" dirty="0">
              <a:solidFill>
                <a:schemeClr val="tx1"/>
              </a:solidFill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600" dirty="0" err="1">
                <a:solidFill>
                  <a:schemeClr val="tx1"/>
                </a:solidFill>
              </a:rPr>
              <a:t>Amcan</a:t>
            </a:r>
            <a:r>
              <a:rPr lang="en-GB" sz="600" dirty="0">
                <a:solidFill>
                  <a:schemeClr val="tx1"/>
                </a:solidFill>
              </a:rPr>
              <a:t> y </a:t>
            </a:r>
            <a:r>
              <a:rPr lang="en-GB" sz="600" dirty="0" err="1">
                <a:solidFill>
                  <a:schemeClr val="tx1"/>
                </a:solidFill>
              </a:rPr>
              <a:t>gweithgareddau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isod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fydd</a:t>
            </a:r>
            <a:r>
              <a:rPr lang="en-GB" sz="600" dirty="0">
                <a:solidFill>
                  <a:schemeClr val="tx1"/>
                </a:solidFill>
              </a:rPr>
              <a:t>  </a:t>
            </a:r>
            <a:r>
              <a:rPr lang="en-GB" sz="600" dirty="0" err="1">
                <a:solidFill>
                  <a:schemeClr val="tx1"/>
                </a:solidFill>
              </a:rPr>
              <a:t>cefnogi’r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sgil</a:t>
            </a:r>
            <a:r>
              <a:rPr lang="en-GB" sz="600" dirty="0">
                <a:solidFill>
                  <a:schemeClr val="tx1"/>
                </a:solidFill>
              </a:rPr>
              <a:t> o </a:t>
            </a:r>
            <a:r>
              <a:rPr lang="en-GB" sz="600" dirty="0" err="1">
                <a:solidFill>
                  <a:schemeClr val="tx1"/>
                </a:solidFill>
              </a:rPr>
              <a:t>ysgrifennu</a:t>
            </a:r>
            <a:r>
              <a:rPr lang="en-GB" sz="600" dirty="0">
                <a:solidFill>
                  <a:schemeClr val="tx1"/>
                </a:solidFill>
              </a:rPr>
              <a:t>  </a:t>
            </a:r>
          </a:p>
          <a:p>
            <a:pPr lvl="0"/>
            <a:r>
              <a:rPr lang="en-GB" sz="600" dirty="0">
                <a:solidFill>
                  <a:schemeClr val="tx1"/>
                </a:solidFill>
              </a:rPr>
              <a:t>          </a:t>
            </a:r>
            <a:r>
              <a:rPr lang="en-GB" sz="600" dirty="0" err="1">
                <a:solidFill>
                  <a:schemeClr val="tx1"/>
                </a:solidFill>
              </a:rPr>
              <a:t>ffeil</a:t>
            </a:r>
            <a:r>
              <a:rPr lang="en-GB" sz="600" dirty="0">
                <a:solidFill>
                  <a:schemeClr val="tx1"/>
                </a:solidFill>
              </a:rPr>
              <a:t> o </a:t>
            </a:r>
            <a:r>
              <a:rPr lang="en-GB" sz="600" dirty="0" err="1">
                <a:solidFill>
                  <a:schemeClr val="tx1"/>
                </a:solidFill>
              </a:rPr>
              <a:t>ffeithiau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ar</a:t>
            </a:r>
            <a:r>
              <a:rPr lang="en-GB" sz="600" dirty="0">
                <a:solidFill>
                  <a:schemeClr val="tx1"/>
                </a:solidFill>
              </a:rPr>
              <a:t> ‘Y Blitz’ </a:t>
            </a:r>
            <a:r>
              <a:rPr lang="en-GB" sz="600" dirty="0" err="1">
                <a:solidFill>
                  <a:schemeClr val="tx1"/>
                </a:solidFill>
              </a:rPr>
              <a:t>er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mwyn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cynnwys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gwybodaeth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</a:p>
          <a:p>
            <a:pPr lvl="0"/>
            <a:r>
              <a:rPr lang="en-GB" sz="600" dirty="0">
                <a:solidFill>
                  <a:schemeClr val="tx1"/>
                </a:solidFill>
              </a:rPr>
              <a:t>          </a:t>
            </a:r>
            <a:r>
              <a:rPr lang="en-GB" sz="600" dirty="0" err="1">
                <a:solidFill>
                  <a:schemeClr val="tx1"/>
                </a:solidFill>
              </a:rPr>
              <a:t>ffeithiol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gywir</a:t>
            </a:r>
            <a:r>
              <a:rPr lang="en-GB" sz="600" dirty="0">
                <a:solidFill>
                  <a:schemeClr val="tx1"/>
                </a:solidFill>
              </a:rPr>
              <a:t>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600" dirty="0" err="1">
                <a:solidFill>
                  <a:schemeClr val="tx1"/>
                </a:solidFill>
              </a:rPr>
              <a:t>G</a:t>
            </a:r>
            <a:r>
              <a:rPr lang="en-GB" sz="6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ê</a:t>
            </a:r>
            <a:r>
              <a:rPr lang="en-GB" sz="600" dirty="0" err="1">
                <a:solidFill>
                  <a:schemeClr val="tx1"/>
                </a:solidFill>
              </a:rPr>
              <a:t>m</a:t>
            </a:r>
            <a:r>
              <a:rPr lang="en-GB" sz="600" dirty="0">
                <a:solidFill>
                  <a:schemeClr val="tx1"/>
                </a:solidFill>
              </a:rPr>
              <a:t> ‘</a:t>
            </a:r>
            <a:r>
              <a:rPr lang="en-GB" sz="600" dirty="0" err="1">
                <a:solidFill>
                  <a:schemeClr val="tx1"/>
                </a:solidFill>
              </a:rPr>
              <a:t>Pwy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sydd</a:t>
            </a:r>
            <a:r>
              <a:rPr lang="en-GB" sz="600" dirty="0">
                <a:solidFill>
                  <a:schemeClr val="tx1"/>
                </a:solidFill>
              </a:rPr>
              <a:t> am </a:t>
            </a:r>
            <a:r>
              <a:rPr lang="en-GB" sz="600" dirty="0" err="1">
                <a:solidFill>
                  <a:schemeClr val="tx1"/>
                </a:solidFill>
              </a:rPr>
              <a:t>fod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yn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Filiynydd</a:t>
            </a:r>
            <a:r>
              <a:rPr lang="en-GB" sz="600" dirty="0">
                <a:solidFill>
                  <a:schemeClr val="tx1"/>
                </a:solidFill>
              </a:rPr>
              <a:t>?’ – </a:t>
            </a:r>
            <a:r>
              <a:rPr lang="en-GB" sz="600" dirty="0" err="1">
                <a:solidFill>
                  <a:schemeClr val="tx1"/>
                </a:solidFill>
              </a:rPr>
              <a:t>defnydd</a:t>
            </a:r>
            <a:r>
              <a:rPr lang="en-GB" sz="600" dirty="0">
                <a:solidFill>
                  <a:schemeClr val="tx1"/>
                </a:solidFill>
              </a:rPr>
              <a:t> o </a:t>
            </a:r>
            <a:r>
              <a:rPr lang="en-GB" sz="600" dirty="0" err="1">
                <a:solidFill>
                  <a:schemeClr val="tx1"/>
                </a:solidFill>
              </a:rPr>
              <a:t>Dacsonomeg</a:t>
            </a:r>
            <a:r>
              <a:rPr lang="en-GB" sz="600" dirty="0">
                <a:solidFill>
                  <a:schemeClr val="tx1"/>
                </a:solidFill>
              </a:rPr>
              <a:t> Bloom (1956) </a:t>
            </a:r>
            <a:r>
              <a:rPr lang="en-GB" sz="600" dirty="0" err="1">
                <a:solidFill>
                  <a:schemeClr val="tx1"/>
                </a:solidFill>
              </a:rPr>
              <a:t>wrth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gynllunio’r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cwestiynau</a:t>
            </a:r>
            <a:r>
              <a:rPr lang="en-GB" sz="600" dirty="0">
                <a:solidFill>
                  <a:schemeClr val="tx1"/>
                </a:solidFill>
              </a:rPr>
              <a:t>. </a:t>
            </a:r>
            <a:r>
              <a:rPr lang="en-GB" sz="600" dirty="0" err="1">
                <a:solidFill>
                  <a:schemeClr val="tx1"/>
                </a:solidFill>
              </a:rPr>
              <a:t>Wedi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gwylio</a:t>
            </a:r>
            <a:r>
              <a:rPr lang="en-GB" sz="600" dirty="0">
                <a:solidFill>
                  <a:schemeClr val="tx1"/>
                </a:solidFill>
              </a:rPr>
              <a:t> clip </a:t>
            </a:r>
            <a:r>
              <a:rPr lang="en-GB" sz="600" dirty="0" err="1">
                <a:solidFill>
                  <a:schemeClr val="tx1"/>
                </a:solidFill>
              </a:rPr>
              <a:t>fideo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o’r</a:t>
            </a:r>
            <a:r>
              <a:rPr lang="en-GB" sz="600" dirty="0">
                <a:solidFill>
                  <a:schemeClr val="tx1"/>
                </a:solidFill>
              </a:rPr>
              <a:t> ‘Blitz’ </a:t>
            </a:r>
            <a:r>
              <a:rPr lang="en-GB" sz="600" dirty="0" err="1">
                <a:solidFill>
                  <a:schemeClr val="tx1"/>
                </a:solidFill>
              </a:rPr>
              <a:t>yn</a:t>
            </a:r>
            <a:r>
              <a:rPr lang="en-GB" sz="600" dirty="0">
                <a:solidFill>
                  <a:schemeClr val="tx1"/>
                </a:solidFill>
              </a:rPr>
              <a:t> Abertawe </a:t>
            </a:r>
            <a:r>
              <a:rPr lang="en-GB" sz="600" dirty="0" err="1">
                <a:solidFill>
                  <a:schemeClr val="tx1"/>
                </a:solidFill>
              </a:rPr>
              <a:t>bwriedir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cwestiynu’r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dysgwyr</a:t>
            </a:r>
            <a:r>
              <a:rPr lang="en-GB" sz="600" dirty="0">
                <a:solidFill>
                  <a:schemeClr val="tx1"/>
                </a:solidFill>
              </a:rPr>
              <a:t>  </a:t>
            </a:r>
            <a:r>
              <a:rPr lang="en-GB" sz="600" dirty="0" err="1">
                <a:solidFill>
                  <a:schemeClr val="tx1"/>
                </a:solidFill>
              </a:rPr>
              <a:t>ar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eu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dealltwriaeth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a’u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gwybodaeth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e.e</a:t>
            </a:r>
            <a:r>
              <a:rPr lang="en-GB" sz="600" dirty="0">
                <a:solidFill>
                  <a:schemeClr val="tx1"/>
                </a:solidFill>
              </a:rPr>
              <a:t> ‘Faint o </a:t>
            </a:r>
            <a:r>
              <a:rPr lang="en-GB" sz="600" dirty="0" err="1">
                <a:solidFill>
                  <a:schemeClr val="tx1"/>
                </a:solidFill>
              </a:rPr>
              <a:t>bobl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bu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farw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yn</a:t>
            </a:r>
            <a:r>
              <a:rPr lang="en-GB" sz="600" dirty="0">
                <a:solidFill>
                  <a:schemeClr val="tx1"/>
                </a:solidFill>
              </a:rPr>
              <a:t> ‘Y Blitz’?’ </a:t>
            </a:r>
            <a:r>
              <a:rPr lang="en-GB" sz="600" dirty="0" err="1">
                <a:solidFill>
                  <a:schemeClr val="tx1"/>
                </a:solidFill>
              </a:rPr>
              <a:t>Amlinella’r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dysgwyr</a:t>
            </a:r>
            <a:r>
              <a:rPr lang="en-GB" sz="600" dirty="0">
                <a:solidFill>
                  <a:schemeClr val="tx1"/>
                </a:solidFill>
              </a:rPr>
              <a:t> y </a:t>
            </a:r>
            <a:r>
              <a:rPr lang="en-GB" sz="600" dirty="0" err="1">
                <a:solidFill>
                  <a:schemeClr val="tx1"/>
                </a:solidFill>
              </a:rPr>
              <a:t>sgil</a:t>
            </a:r>
            <a:r>
              <a:rPr lang="en-GB" sz="600" dirty="0">
                <a:solidFill>
                  <a:srgbClr val="0070C0"/>
                </a:solidFill>
              </a:rPr>
              <a:t> </a:t>
            </a:r>
            <a:r>
              <a:rPr lang="en-GB" sz="600" dirty="0">
                <a:solidFill>
                  <a:srgbClr val="002060"/>
                </a:solidFill>
              </a:rPr>
              <a:t>“</a:t>
            </a:r>
            <a:r>
              <a:rPr lang="en-GB" sz="600" dirty="0" err="1">
                <a:solidFill>
                  <a:srgbClr val="002060"/>
                </a:solidFill>
              </a:rPr>
              <a:t>Adrodd</a:t>
            </a:r>
            <a:r>
              <a:rPr lang="en-GB" sz="600" dirty="0">
                <a:solidFill>
                  <a:srgbClr val="002060"/>
                </a:solidFill>
              </a:rPr>
              <a:t> </a:t>
            </a:r>
            <a:r>
              <a:rPr lang="en-GB" sz="600" dirty="0" err="1">
                <a:solidFill>
                  <a:srgbClr val="002060"/>
                </a:solidFill>
              </a:rPr>
              <a:t>rhifau</a:t>
            </a:r>
            <a:r>
              <a:rPr lang="en-GB" sz="600" dirty="0">
                <a:solidFill>
                  <a:srgbClr val="002060"/>
                </a:solidFill>
              </a:rPr>
              <a:t> </a:t>
            </a:r>
            <a:r>
              <a:rPr lang="en-GB" sz="600" dirty="0" err="1">
                <a:solidFill>
                  <a:srgbClr val="002060"/>
                </a:solidFill>
              </a:rPr>
              <a:t>dros</a:t>
            </a:r>
            <a:r>
              <a:rPr lang="en-GB" sz="600" dirty="0">
                <a:solidFill>
                  <a:srgbClr val="002060"/>
                </a:solidFill>
              </a:rPr>
              <a:t> 100”(YAAS, 2015, tud.31).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600" dirty="0" err="1">
                <a:solidFill>
                  <a:schemeClr val="tx1"/>
                </a:solidFill>
              </a:rPr>
              <a:t>Dysgwyr</a:t>
            </a:r>
            <a:r>
              <a:rPr lang="en-GB" sz="600" dirty="0">
                <a:solidFill>
                  <a:schemeClr val="tx1"/>
                </a:solidFill>
              </a:rPr>
              <a:t>  </a:t>
            </a:r>
            <a:r>
              <a:rPr lang="en-GB" sz="600" dirty="0" err="1">
                <a:solidFill>
                  <a:schemeClr val="tx1"/>
                </a:solidFill>
              </a:rPr>
              <a:t>i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drosgwlyddo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>
                <a:solidFill>
                  <a:srgbClr val="00B0F0"/>
                </a:solidFill>
              </a:rPr>
              <a:t>“</a:t>
            </a:r>
            <a:r>
              <a:rPr lang="en-GB" sz="600" dirty="0" err="1">
                <a:solidFill>
                  <a:srgbClr val="00B0F0"/>
                </a:solidFill>
              </a:rPr>
              <a:t>sgiliau</a:t>
            </a:r>
            <a:r>
              <a:rPr lang="en-GB" sz="600" dirty="0">
                <a:solidFill>
                  <a:srgbClr val="00B0F0"/>
                </a:solidFill>
              </a:rPr>
              <a:t> </a:t>
            </a:r>
            <a:r>
              <a:rPr lang="en-GB" sz="600" dirty="0" err="1">
                <a:solidFill>
                  <a:srgbClr val="00B0F0"/>
                </a:solidFill>
              </a:rPr>
              <a:t>mathemategol</a:t>
            </a:r>
            <a:r>
              <a:rPr lang="en-GB" sz="600" dirty="0">
                <a:solidFill>
                  <a:srgbClr val="00B0F0"/>
                </a:solidFill>
              </a:rPr>
              <a:t> </a:t>
            </a:r>
            <a:r>
              <a:rPr lang="en-GB" sz="600" dirty="0" err="1">
                <a:solidFill>
                  <a:srgbClr val="00B0F0"/>
                </a:solidFill>
              </a:rPr>
              <a:t>i</a:t>
            </a:r>
            <a:r>
              <a:rPr lang="en-GB" sz="600" dirty="0">
                <a:solidFill>
                  <a:srgbClr val="00B0F0"/>
                </a:solidFill>
              </a:rPr>
              <a:t> </a:t>
            </a:r>
            <a:r>
              <a:rPr lang="en-GB" sz="600" dirty="0" err="1">
                <a:solidFill>
                  <a:srgbClr val="00B0F0"/>
                </a:solidFill>
              </a:rPr>
              <a:t>weithgareddau</a:t>
            </a:r>
            <a:r>
              <a:rPr lang="en-GB" sz="600" dirty="0">
                <a:solidFill>
                  <a:srgbClr val="00B0F0"/>
                </a:solidFill>
              </a:rPr>
              <a:t> </a:t>
            </a:r>
            <a:r>
              <a:rPr lang="en-GB" sz="600" dirty="0" err="1">
                <a:solidFill>
                  <a:srgbClr val="00B0F0"/>
                </a:solidFill>
              </a:rPr>
              <a:t>chwarae</a:t>
            </a:r>
            <a:r>
              <a:rPr lang="en-GB" sz="600" dirty="0">
                <a:solidFill>
                  <a:srgbClr val="00B0F0"/>
                </a:solidFill>
              </a:rPr>
              <a:t> </a:t>
            </a:r>
            <a:r>
              <a:rPr lang="en-GB" sz="600" dirty="0" err="1">
                <a:solidFill>
                  <a:srgbClr val="00B0F0"/>
                </a:solidFill>
              </a:rPr>
              <a:t>g</a:t>
            </a:r>
            <a:r>
              <a:rPr lang="en-GB" sz="600" dirty="0" err="1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ê</a:t>
            </a:r>
            <a:r>
              <a:rPr lang="en-GB" sz="600" dirty="0" err="1">
                <a:solidFill>
                  <a:srgbClr val="00B0F0"/>
                </a:solidFill>
              </a:rPr>
              <a:t>m</a:t>
            </a:r>
            <a:r>
              <a:rPr lang="en-GB" sz="600" dirty="0">
                <a:solidFill>
                  <a:srgbClr val="00B0F0"/>
                </a:solidFill>
              </a:rPr>
              <a:t>” (</a:t>
            </a:r>
            <a:r>
              <a:rPr lang="en-GB" sz="600" dirty="0" err="1">
                <a:solidFill>
                  <a:srgbClr val="00B0F0"/>
                </a:solidFill>
              </a:rPr>
              <a:t>LlC</a:t>
            </a:r>
            <a:r>
              <a:rPr lang="en-GB" sz="600" dirty="0">
                <a:solidFill>
                  <a:srgbClr val="00B0F0"/>
                </a:solidFill>
              </a:rPr>
              <a:t>, 2014)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gan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gynnwys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g</a:t>
            </a:r>
            <a:r>
              <a:rPr lang="en-GB" sz="6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ê</a:t>
            </a:r>
            <a:r>
              <a:rPr lang="en-GB" sz="600" dirty="0" err="1">
                <a:solidFill>
                  <a:schemeClr val="tx1"/>
                </a:solidFill>
              </a:rPr>
              <a:t>m</a:t>
            </a:r>
            <a:r>
              <a:rPr lang="en-GB" sz="600" dirty="0">
                <a:solidFill>
                  <a:schemeClr val="tx1"/>
                </a:solidFill>
              </a:rPr>
              <a:t> snap </a:t>
            </a:r>
            <a:r>
              <a:rPr lang="en-GB" sz="600" dirty="0" err="1">
                <a:solidFill>
                  <a:schemeClr val="tx1"/>
                </a:solidFill>
              </a:rPr>
              <a:t>gyda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chwestiynau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cyffredinol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ar</a:t>
            </a:r>
            <a:r>
              <a:rPr lang="en-GB" sz="600" dirty="0">
                <a:solidFill>
                  <a:schemeClr val="tx1"/>
                </a:solidFill>
              </a:rPr>
              <a:t> ‘Y Blitz’ (</a:t>
            </a:r>
            <a:r>
              <a:rPr lang="en-GB" sz="600" dirty="0" err="1">
                <a:solidFill>
                  <a:schemeClr val="tx1"/>
                </a:solidFill>
              </a:rPr>
              <a:t>rhifedd</a:t>
            </a:r>
            <a:r>
              <a:rPr lang="en-GB" sz="600" dirty="0">
                <a:solidFill>
                  <a:schemeClr val="tx1"/>
                </a:solidFill>
              </a:rPr>
              <a:t>: </a:t>
            </a:r>
            <a:r>
              <a:rPr lang="en-GB" sz="600" dirty="0" err="1">
                <a:solidFill>
                  <a:schemeClr val="tx1"/>
                </a:solidFill>
              </a:rPr>
              <a:t>nifer</a:t>
            </a:r>
            <a:r>
              <a:rPr lang="en-GB" sz="600" dirty="0">
                <a:solidFill>
                  <a:schemeClr val="tx1"/>
                </a:solidFill>
              </a:rPr>
              <a:t> o </a:t>
            </a:r>
            <a:r>
              <a:rPr lang="en-GB" sz="600" dirty="0" err="1">
                <a:solidFill>
                  <a:schemeClr val="tx1"/>
                </a:solidFill>
              </a:rPr>
              <a:t>farwolaethau</a:t>
            </a:r>
            <a:r>
              <a:rPr lang="en-GB" sz="600" dirty="0">
                <a:solidFill>
                  <a:schemeClr val="tx1"/>
                </a:solidFill>
              </a:rPr>
              <a:t>) </a:t>
            </a:r>
            <a:r>
              <a:rPr lang="en-GB" sz="600" dirty="0">
                <a:solidFill>
                  <a:srgbClr val="00B0F0"/>
                </a:solidFill>
              </a:rPr>
              <a:t>“</a:t>
            </a:r>
            <a:r>
              <a:rPr lang="en-GB" sz="600" dirty="0" err="1">
                <a:solidFill>
                  <a:srgbClr val="00B0F0"/>
                </a:solidFill>
              </a:rPr>
              <a:t>darllen</a:t>
            </a:r>
            <a:r>
              <a:rPr lang="en-GB" sz="600" dirty="0">
                <a:solidFill>
                  <a:srgbClr val="00B0F0"/>
                </a:solidFill>
              </a:rPr>
              <a:t> ac </a:t>
            </a:r>
            <a:r>
              <a:rPr lang="en-GB" sz="600" dirty="0" err="1">
                <a:solidFill>
                  <a:srgbClr val="00B0F0"/>
                </a:solidFill>
              </a:rPr>
              <a:t>ysgrifennu</a:t>
            </a:r>
            <a:r>
              <a:rPr lang="en-GB" sz="600" dirty="0">
                <a:solidFill>
                  <a:srgbClr val="00B0F0"/>
                </a:solidFill>
              </a:rPr>
              <a:t> </a:t>
            </a:r>
            <a:r>
              <a:rPr lang="en-GB" sz="600" dirty="0" err="1">
                <a:solidFill>
                  <a:srgbClr val="00B0F0"/>
                </a:solidFill>
              </a:rPr>
              <a:t>rhifau</a:t>
            </a:r>
            <a:r>
              <a:rPr lang="en-GB" sz="600" dirty="0">
                <a:solidFill>
                  <a:srgbClr val="00B0F0"/>
                </a:solidFill>
              </a:rPr>
              <a:t> </a:t>
            </a:r>
            <a:r>
              <a:rPr lang="en-GB" sz="600" dirty="0" err="1">
                <a:solidFill>
                  <a:srgbClr val="00B0F0"/>
                </a:solidFill>
              </a:rPr>
              <a:t>hyd</a:t>
            </a:r>
            <a:r>
              <a:rPr lang="en-GB" sz="600" dirty="0">
                <a:solidFill>
                  <a:srgbClr val="00B0F0"/>
                </a:solidFill>
              </a:rPr>
              <a:t> at 100 </a:t>
            </a:r>
            <a:r>
              <a:rPr lang="en-GB" sz="600" dirty="0" err="1">
                <a:solidFill>
                  <a:srgbClr val="00B0F0"/>
                </a:solidFill>
              </a:rPr>
              <a:t>cyflwyniad</a:t>
            </a:r>
            <a:r>
              <a:rPr lang="en-GB" sz="600" dirty="0">
                <a:solidFill>
                  <a:srgbClr val="00B0F0"/>
                </a:solidFill>
              </a:rPr>
              <a:t>”. (</a:t>
            </a:r>
            <a:r>
              <a:rPr lang="en-GB" sz="600" dirty="0" err="1">
                <a:solidFill>
                  <a:srgbClr val="00B0F0"/>
                </a:solidFill>
              </a:rPr>
              <a:t>LlC</a:t>
            </a:r>
            <a:r>
              <a:rPr lang="en-GB" sz="600" dirty="0">
                <a:solidFill>
                  <a:srgbClr val="00B0F0"/>
                </a:solidFill>
              </a:rPr>
              <a:t>, 2014)</a:t>
            </a:r>
          </a:p>
          <a:p>
            <a:pPr lvl="0"/>
            <a:endParaRPr lang="en-GB" sz="600" dirty="0">
              <a:solidFill>
                <a:srgbClr val="002060"/>
              </a:solidFill>
            </a:endParaRPr>
          </a:p>
          <a:p>
            <a:endParaRPr lang="en-GB" sz="600" dirty="0">
              <a:solidFill>
                <a:schemeClr val="tx1"/>
              </a:solidFill>
            </a:endParaRPr>
          </a:p>
        </p:txBody>
      </p:sp>
      <p:pic>
        <p:nvPicPr>
          <p:cNvPr id="1026" name="Picture 2" descr="Scan me!">
            <a:extLst>
              <a:ext uri="{FF2B5EF4-FFF2-40B4-BE49-F238E27FC236}">
                <a16:creationId xmlns:a16="http://schemas.microsoft.com/office/drawing/2014/main" id="{491BEB36-2526-4F37-AFA3-C803235558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4403" y="5329377"/>
            <a:ext cx="271345" cy="216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5" name="Rectangle 44">
            <a:extLst>
              <a:ext uri="{FF2B5EF4-FFF2-40B4-BE49-F238E27FC236}">
                <a16:creationId xmlns:a16="http://schemas.microsoft.com/office/drawing/2014/main" id="{77E36725-1901-4F6D-B523-AB52C1DEB7DF}"/>
              </a:ext>
            </a:extLst>
          </p:cNvPr>
          <p:cNvSpPr/>
          <p:nvPr/>
        </p:nvSpPr>
        <p:spPr>
          <a:xfrm>
            <a:off x="2665986" y="5545417"/>
            <a:ext cx="2465695" cy="1289511"/>
          </a:xfrm>
          <a:prstGeom prst="rect">
            <a:avLst/>
          </a:prstGeom>
          <a:solidFill>
            <a:srgbClr val="DDF6FF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600" u="sng" dirty="0">
              <a:solidFill>
                <a:schemeClr val="tx1"/>
              </a:solidFill>
            </a:endParaRPr>
          </a:p>
          <a:p>
            <a:endParaRPr lang="en-GB" sz="600" u="sng" dirty="0">
              <a:solidFill>
                <a:schemeClr val="tx1"/>
              </a:solidFill>
            </a:endParaRPr>
          </a:p>
          <a:p>
            <a:endParaRPr lang="en-GB" sz="600" u="sng" dirty="0">
              <a:solidFill>
                <a:schemeClr val="tx1"/>
              </a:solidFill>
            </a:endParaRPr>
          </a:p>
          <a:p>
            <a:r>
              <a:rPr lang="en-GB" sz="600" i="1" dirty="0" err="1">
                <a:solidFill>
                  <a:srgbClr val="FF3399"/>
                </a:solidFill>
              </a:rPr>
              <a:t>Datblygiad</a:t>
            </a:r>
            <a:r>
              <a:rPr lang="en-GB" sz="600" i="1" dirty="0">
                <a:solidFill>
                  <a:srgbClr val="FF3399"/>
                </a:solidFill>
              </a:rPr>
              <a:t> </a:t>
            </a:r>
            <a:r>
              <a:rPr lang="en-GB" sz="600" i="1" dirty="0" err="1">
                <a:solidFill>
                  <a:srgbClr val="FF3399"/>
                </a:solidFill>
              </a:rPr>
              <a:t>Creadigol</a:t>
            </a:r>
            <a:r>
              <a:rPr lang="en-GB" sz="600" i="1" dirty="0">
                <a:solidFill>
                  <a:srgbClr val="FF3399"/>
                </a:solidFill>
              </a:rPr>
              <a:t>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600" dirty="0" err="1">
                <a:solidFill>
                  <a:schemeClr val="tx1"/>
                </a:solidFill>
              </a:rPr>
              <a:t>Ffocysir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ar</a:t>
            </a:r>
            <a:r>
              <a:rPr lang="en-GB" sz="600" dirty="0">
                <a:solidFill>
                  <a:schemeClr val="tx1"/>
                </a:solidFill>
              </a:rPr>
              <a:t>  </a:t>
            </a:r>
            <a:r>
              <a:rPr lang="en-GB" sz="600" dirty="0" err="1">
                <a:solidFill>
                  <a:schemeClr val="tx1"/>
                </a:solidFill>
              </a:rPr>
              <a:t>waith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yr</a:t>
            </a:r>
            <a:r>
              <a:rPr lang="en-GB" sz="600" dirty="0">
                <a:solidFill>
                  <a:schemeClr val="tx1"/>
                </a:solidFill>
              </a:rPr>
              <a:t>  </a:t>
            </a:r>
            <a:r>
              <a:rPr lang="en-GB" sz="600" dirty="0" err="1">
                <a:solidFill>
                  <a:schemeClr val="tx1"/>
                </a:solidFill>
              </a:rPr>
              <a:t>arlunydd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Cymraeg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Cefyn</a:t>
            </a:r>
            <a:r>
              <a:rPr lang="en-GB" sz="600" dirty="0">
                <a:solidFill>
                  <a:schemeClr val="tx1"/>
                </a:solidFill>
              </a:rPr>
              <a:t> Burgess (</a:t>
            </a:r>
            <a:r>
              <a:rPr lang="en-GB" sz="600" dirty="0" err="1">
                <a:solidFill>
                  <a:schemeClr val="tx1"/>
                </a:solidFill>
              </a:rPr>
              <a:t>gwaith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ar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gapeli</a:t>
            </a:r>
            <a:r>
              <a:rPr lang="en-GB" sz="600" dirty="0">
                <a:solidFill>
                  <a:schemeClr val="tx1"/>
                </a:solidFill>
              </a:rPr>
              <a:t>), </a:t>
            </a:r>
            <a:r>
              <a:rPr lang="en-GB" sz="600" dirty="0" err="1">
                <a:solidFill>
                  <a:schemeClr val="tx1"/>
                </a:solidFill>
              </a:rPr>
              <a:t>gan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>
                <a:solidFill>
                  <a:srgbClr val="002060"/>
                </a:solidFill>
              </a:rPr>
              <a:t>“</a:t>
            </a:r>
            <a:r>
              <a:rPr lang="en-GB" sz="600" dirty="0" err="1">
                <a:solidFill>
                  <a:srgbClr val="002060"/>
                </a:solidFill>
              </a:rPr>
              <a:t>archwilio</a:t>
            </a:r>
            <a:r>
              <a:rPr lang="en-GB" sz="600" dirty="0">
                <a:solidFill>
                  <a:srgbClr val="002060"/>
                </a:solidFill>
              </a:rPr>
              <a:t> </a:t>
            </a:r>
            <a:r>
              <a:rPr lang="en-GB" sz="600" dirty="0" err="1">
                <a:solidFill>
                  <a:srgbClr val="002060"/>
                </a:solidFill>
              </a:rPr>
              <a:t>amrywiaeth</a:t>
            </a:r>
            <a:r>
              <a:rPr lang="en-GB" sz="600" dirty="0">
                <a:solidFill>
                  <a:srgbClr val="002060"/>
                </a:solidFill>
              </a:rPr>
              <a:t> o </a:t>
            </a:r>
            <a:r>
              <a:rPr lang="en-GB" sz="600" dirty="0" err="1">
                <a:solidFill>
                  <a:srgbClr val="002060"/>
                </a:solidFill>
              </a:rPr>
              <a:t>dechnegau</a:t>
            </a:r>
            <a:r>
              <a:rPr lang="en-GB" sz="600" dirty="0">
                <a:solidFill>
                  <a:srgbClr val="002060"/>
                </a:solidFill>
              </a:rPr>
              <a:t> a </a:t>
            </a:r>
            <a:r>
              <a:rPr lang="en-GB" sz="600" dirty="0" err="1">
                <a:solidFill>
                  <a:srgbClr val="002060"/>
                </a:solidFill>
              </a:rPr>
              <a:t>defnyddiau</a:t>
            </a:r>
            <a:r>
              <a:rPr lang="en-GB" sz="600" dirty="0">
                <a:solidFill>
                  <a:srgbClr val="002060"/>
                </a:solidFill>
              </a:rPr>
              <a:t>” (YAAS, 2015, tud.49)  </a:t>
            </a:r>
            <a:r>
              <a:rPr lang="en-GB" sz="600" dirty="0">
                <a:solidFill>
                  <a:schemeClr val="tx1"/>
                </a:solidFill>
              </a:rPr>
              <a:t>a </a:t>
            </a:r>
            <a:r>
              <a:rPr lang="en-GB" sz="600" dirty="0" err="1">
                <a:solidFill>
                  <a:schemeClr val="tx1"/>
                </a:solidFill>
              </a:rPr>
              <a:t>ddefnyddia’r</a:t>
            </a:r>
            <a:r>
              <a:rPr lang="en-GB" sz="600" dirty="0">
                <a:solidFill>
                  <a:schemeClr val="tx1"/>
                </a:solidFill>
              </a:rPr>
              <a:t> artist.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600" dirty="0">
                <a:solidFill>
                  <a:schemeClr val="tx1"/>
                </a:solidFill>
              </a:rPr>
              <a:t>I </a:t>
            </a:r>
            <a:r>
              <a:rPr lang="en-GB" sz="600" dirty="0" err="1">
                <a:solidFill>
                  <a:schemeClr val="tx1"/>
                </a:solidFill>
              </a:rPr>
              <a:t>sicrhau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pwrpas</a:t>
            </a:r>
            <a:r>
              <a:rPr lang="en-GB" sz="600" dirty="0">
                <a:solidFill>
                  <a:schemeClr val="tx1"/>
                </a:solidFill>
              </a:rPr>
              <a:t> a </a:t>
            </a:r>
            <a:r>
              <a:rPr lang="en-GB" sz="600" dirty="0" err="1">
                <a:solidFill>
                  <a:schemeClr val="tx1"/>
                </a:solidFill>
              </a:rPr>
              <a:t>chysylltiad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perthnasol</a:t>
            </a:r>
            <a:r>
              <a:rPr lang="en-GB" sz="600" dirty="0">
                <a:solidFill>
                  <a:schemeClr val="tx1"/>
                </a:solidFill>
              </a:rPr>
              <a:t> (Donaldson, 2015) </a:t>
            </a:r>
            <a:r>
              <a:rPr lang="en-GB" sz="600" dirty="0" err="1">
                <a:solidFill>
                  <a:schemeClr val="tx1"/>
                </a:solidFill>
              </a:rPr>
              <a:t>darperir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cyfle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i’r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dysgwyr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>
                <a:solidFill>
                  <a:srgbClr val="00B0F0"/>
                </a:solidFill>
              </a:rPr>
              <a:t>“</a:t>
            </a:r>
            <a:r>
              <a:rPr lang="en-GB" sz="600" dirty="0" err="1">
                <a:solidFill>
                  <a:srgbClr val="00B0F0"/>
                </a:solidFill>
              </a:rPr>
              <a:t>wrando</a:t>
            </a:r>
            <a:r>
              <a:rPr lang="en-GB" sz="600" dirty="0">
                <a:solidFill>
                  <a:srgbClr val="00B0F0"/>
                </a:solidFill>
              </a:rPr>
              <a:t> </a:t>
            </a:r>
            <a:r>
              <a:rPr lang="en-GB" sz="600" dirty="0" err="1">
                <a:solidFill>
                  <a:srgbClr val="00B0F0"/>
                </a:solidFill>
              </a:rPr>
              <a:t>ar</a:t>
            </a:r>
            <a:r>
              <a:rPr lang="en-GB" sz="600" dirty="0">
                <a:solidFill>
                  <a:srgbClr val="00B0F0"/>
                </a:solidFill>
              </a:rPr>
              <a:t> </a:t>
            </a:r>
            <a:r>
              <a:rPr lang="en-GB" sz="600" dirty="0" err="1">
                <a:solidFill>
                  <a:srgbClr val="00B0F0"/>
                </a:solidFill>
              </a:rPr>
              <a:t>eraill</a:t>
            </a:r>
            <a:r>
              <a:rPr lang="en-GB" sz="600" dirty="0">
                <a:solidFill>
                  <a:srgbClr val="00B0F0"/>
                </a:solidFill>
              </a:rPr>
              <a:t>” (</a:t>
            </a:r>
            <a:r>
              <a:rPr lang="en-GB" sz="600" dirty="0" err="1">
                <a:solidFill>
                  <a:srgbClr val="00B0F0"/>
                </a:solidFill>
              </a:rPr>
              <a:t>LlC</a:t>
            </a:r>
            <a:r>
              <a:rPr lang="en-GB" sz="600" dirty="0">
                <a:solidFill>
                  <a:srgbClr val="00B0F0"/>
                </a:solidFill>
              </a:rPr>
              <a:t>, 2014) </a:t>
            </a:r>
            <a:r>
              <a:rPr lang="en-GB" sz="600" dirty="0">
                <a:solidFill>
                  <a:schemeClr val="tx1"/>
                </a:solidFill>
              </a:rPr>
              <a:t>a </a:t>
            </a:r>
            <a:r>
              <a:rPr lang="en-GB" sz="600" dirty="0" err="1">
                <a:solidFill>
                  <a:schemeClr val="tx1"/>
                </a:solidFill>
              </a:rPr>
              <a:t>chyd-drafod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gwybodaeth</a:t>
            </a:r>
            <a:r>
              <a:rPr lang="en-GB" sz="600" dirty="0">
                <a:solidFill>
                  <a:schemeClr val="tx1"/>
                </a:solidFill>
              </a:rPr>
              <a:t> am </a:t>
            </a:r>
            <a:r>
              <a:rPr lang="en-GB" sz="600" dirty="0" err="1">
                <a:solidFill>
                  <a:schemeClr val="tx1"/>
                </a:solidFill>
              </a:rPr>
              <a:t>gapeli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lleol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er</a:t>
            </a:r>
            <a:r>
              <a:rPr lang="en-GB" sz="600" dirty="0">
                <a:solidFill>
                  <a:srgbClr val="00B0F0"/>
                </a:solidFill>
              </a:rPr>
              <a:t> “</a:t>
            </a:r>
            <a:r>
              <a:rPr lang="en-GB" sz="600" dirty="0" err="1">
                <a:solidFill>
                  <a:srgbClr val="00B0F0"/>
                </a:solidFill>
              </a:rPr>
              <a:t>ategu</a:t>
            </a:r>
            <a:r>
              <a:rPr lang="en-GB" sz="600" dirty="0">
                <a:solidFill>
                  <a:srgbClr val="00B0F0"/>
                </a:solidFill>
              </a:rPr>
              <a:t> </a:t>
            </a:r>
            <a:r>
              <a:rPr lang="en-GB" sz="600" dirty="0" err="1">
                <a:solidFill>
                  <a:srgbClr val="00B0F0"/>
                </a:solidFill>
              </a:rPr>
              <a:t>dealltwriaeth</a:t>
            </a:r>
            <a:r>
              <a:rPr lang="en-GB" sz="600" dirty="0">
                <a:solidFill>
                  <a:srgbClr val="00B0F0"/>
                </a:solidFill>
              </a:rPr>
              <a:t> o </a:t>
            </a:r>
            <a:r>
              <a:rPr lang="en-GB" sz="600" dirty="0" err="1">
                <a:solidFill>
                  <a:srgbClr val="00B0F0"/>
                </a:solidFill>
              </a:rPr>
              <a:t>destunau</a:t>
            </a:r>
            <a:r>
              <a:rPr lang="en-GB" sz="600" dirty="0">
                <a:solidFill>
                  <a:srgbClr val="00B0F0"/>
                </a:solidFill>
              </a:rPr>
              <a:t>.” (</a:t>
            </a:r>
            <a:r>
              <a:rPr lang="en-GB" sz="600" dirty="0" err="1">
                <a:solidFill>
                  <a:srgbClr val="00B0F0"/>
                </a:solidFill>
              </a:rPr>
              <a:t>LlC</a:t>
            </a:r>
            <a:r>
              <a:rPr lang="en-GB" sz="600" dirty="0">
                <a:solidFill>
                  <a:srgbClr val="00B0F0"/>
                </a:solidFill>
              </a:rPr>
              <a:t>, 2014)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600" dirty="0">
                <a:solidFill>
                  <a:schemeClr val="tx1"/>
                </a:solidFill>
              </a:rPr>
              <a:t>I </a:t>
            </a:r>
            <a:r>
              <a:rPr lang="en-GB" sz="600" dirty="0" err="1">
                <a:solidFill>
                  <a:srgbClr val="FF0000"/>
                </a:solidFill>
              </a:rPr>
              <a:t>werthfawrogi</a:t>
            </a:r>
            <a:r>
              <a:rPr lang="en-GB" sz="600" dirty="0">
                <a:solidFill>
                  <a:srgbClr val="FF0000"/>
                </a:solidFill>
              </a:rPr>
              <a:t> </a:t>
            </a:r>
            <a:r>
              <a:rPr lang="en-GB" sz="600" dirty="0" err="1">
                <a:solidFill>
                  <a:srgbClr val="FF0000"/>
                </a:solidFill>
              </a:rPr>
              <a:t>gwaith</a:t>
            </a:r>
            <a:r>
              <a:rPr lang="en-GB" sz="600" dirty="0">
                <a:solidFill>
                  <a:srgbClr val="FF0000"/>
                </a:solidFill>
              </a:rPr>
              <a:t> y </a:t>
            </a:r>
            <a:r>
              <a:rPr lang="en-GB" sz="600" dirty="0" err="1">
                <a:solidFill>
                  <a:srgbClr val="FF0000"/>
                </a:solidFill>
              </a:rPr>
              <a:t>dysgwyr</a:t>
            </a:r>
            <a:r>
              <a:rPr lang="en-GB" sz="600" dirty="0">
                <a:solidFill>
                  <a:srgbClr val="FF0000"/>
                </a:solidFill>
              </a:rPr>
              <a:t> </a:t>
            </a:r>
            <a:r>
              <a:rPr lang="en-GB" sz="600" dirty="0">
                <a:solidFill>
                  <a:schemeClr val="tx1"/>
                </a:solidFill>
              </a:rPr>
              <a:t>(Donaldson, 2015) </a:t>
            </a:r>
            <a:r>
              <a:rPr lang="en-GB" sz="600" dirty="0" err="1">
                <a:solidFill>
                  <a:schemeClr val="tx1"/>
                </a:solidFill>
              </a:rPr>
              <a:t>cyflwynir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arddangosfa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wal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ar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yr</a:t>
            </a:r>
            <a:r>
              <a:rPr lang="en-GB" sz="600" dirty="0">
                <a:solidFill>
                  <a:schemeClr val="tx1"/>
                </a:solidFill>
              </a:rPr>
              <a:t> artist </a:t>
            </a:r>
            <a:r>
              <a:rPr lang="en-GB" sz="600" dirty="0" err="1">
                <a:solidFill>
                  <a:schemeClr val="tx1"/>
                </a:solidFill>
              </a:rPr>
              <a:t>Cefyn</a:t>
            </a:r>
            <a:r>
              <a:rPr lang="en-GB" sz="600" dirty="0">
                <a:solidFill>
                  <a:schemeClr val="tx1"/>
                </a:solidFill>
              </a:rPr>
              <a:t> Burgess </a:t>
            </a:r>
            <a:r>
              <a:rPr lang="en-GB" sz="600" dirty="0" err="1">
                <a:solidFill>
                  <a:schemeClr val="tx1"/>
                </a:solidFill>
              </a:rPr>
              <a:t>gan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gynnwys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ffeil</a:t>
            </a:r>
            <a:r>
              <a:rPr lang="en-GB" sz="600" dirty="0">
                <a:solidFill>
                  <a:schemeClr val="tx1"/>
                </a:solidFill>
              </a:rPr>
              <a:t> o </a:t>
            </a:r>
            <a:r>
              <a:rPr lang="en-GB" sz="600" dirty="0" err="1">
                <a:solidFill>
                  <a:schemeClr val="tx1"/>
                </a:solidFill>
              </a:rPr>
              <a:t>ffeithiau</a:t>
            </a:r>
            <a:r>
              <a:rPr lang="en-GB" sz="600" dirty="0">
                <a:solidFill>
                  <a:schemeClr val="tx1"/>
                </a:solidFill>
              </a:rPr>
              <a:t> am </a:t>
            </a:r>
            <a:r>
              <a:rPr lang="en-GB" sz="600" dirty="0" err="1">
                <a:solidFill>
                  <a:schemeClr val="tx1"/>
                </a:solidFill>
              </a:rPr>
              <a:t>ei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waith</a:t>
            </a:r>
            <a:r>
              <a:rPr lang="en-GB" sz="600" dirty="0">
                <a:solidFill>
                  <a:schemeClr val="tx1"/>
                </a:solidFill>
              </a:rPr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600" dirty="0" err="1">
                <a:solidFill>
                  <a:schemeClr val="tx1"/>
                </a:solidFill>
              </a:rPr>
              <a:t>Bydd</a:t>
            </a:r>
            <a:r>
              <a:rPr lang="en-GB" sz="600" dirty="0">
                <a:solidFill>
                  <a:schemeClr val="tx1"/>
                </a:solidFill>
              </a:rPr>
              <a:t> y </a:t>
            </a:r>
            <a:r>
              <a:rPr lang="en-GB" sz="600" dirty="0" err="1">
                <a:solidFill>
                  <a:schemeClr val="tx1"/>
                </a:solidFill>
              </a:rPr>
              <a:t>ffeil</a:t>
            </a:r>
            <a:r>
              <a:rPr lang="en-GB" sz="600" dirty="0">
                <a:solidFill>
                  <a:schemeClr val="tx1"/>
                </a:solidFill>
              </a:rPr>
              <a:t> o </a:t>
            </a:r>
            <a:r>
              <a:rPr lang="en-GB" sz="600" dirty="0" err="1">
                <a:solidFill>
                  <a:schemeClr val="tx1"/>
                </a:solidFill>
              </a:rPr>
              <a:t>ffeithiau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yn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cynnwys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defnydd</a:t>
            </a:r>
            <a:r>
              <a:rPr lang="en-GB" sz="600" dirty="0">
                <a:solidFill>
                  <a:schemeClr val="tx1"/>
                </a:solidFill>
              </a:rPr>
              <a:t> o </a:t>
            </a:r>
            <a:r>
              <a:rPr lang="en-GB" sz="600" dirty="0" err="1">
                <a:solidFill>
                  <a:schemeClr val="tx1"/>
                </a:solidFill>
              </a:rPr>
              <a:t>eiriau</a:t>
            </a:r>
            <a:r>
              <a:rPr lang="en-GB" sz="600" dirty="0">
                <a:solidFill>
                  <a:srgbClr val="00B0F0"/>
                </a:solidFill>
              </a:rPr>
              <a:t> “</a:t>
            </a:r>
            <a:r>
              <a:rPr lang="en-GB" sz="600" dirty="0" err="1">
                <a:solidFill>
                  <a:srgbClr val="00B0F0"/>
                </a:solidFill>
              </a:rPr>
              <a:t>syml</a:t>
            </a:r>
            <a:r>
              <a:rPr lang="en-GB" sz="600" dirty="0">
                <a:solidFill>
                  <a:srgbClr val="00B0F0"/>
                </a:solidFill>
              </a:rPr>
              <a:t> </a:t>
            </a:r>
            <a:r>
              <a:rPr lang="en-GB" sz="600" dirty="0" err="1">
                <a:solidFill>
                  <a:srgbClr val="00B0F0"/>
                </a:solidFill>
              </a:rPr>
              <a:t>sy’n</a:t>
            </a:r>
            <a:r>
              <a:rPr lang="en-GB" sz="600" dirty="0">
                <a:solidFill>
                  <a:srgbClr val="00B0F0"/>
                </a:solidFill>
              </a:rPr>
              <a:t> </a:t>
            </a:r>
            <a:r>
              <a:rPr lang="en-GB" sz="600" dirty="0" err="1">
                <a:solidFill>
                  <a:srgbClr val="00B0F0"/>
                </a:solidFill>
              </a:rPr>
              <a:t>perthyn</a:t>
            </a:r>
            <a:r>
              <a:rPr lang="en-GB" sz="600" dirty="0">
                <a:solidFill>
                  <a:srgbClr val="00B0F0"/>
                </a:solidFill>
              </a:rPr>
              <a:t> </a:t>
            </a:r>
            <a:r>
              <a:rPr lang="en-GB" sz="600" dirty="0" err="1">
                <a:solidFill>
                  <a:srgbClr val="00B0F0"/>
                </a:solidFill>
              </a:rPr>
              <a:t>i’r</a:t>
            </a:r>
            <a:r>
              <a:rPr lang="en-GB" sz="600" dirty="0">
                <a:solidFill>
                  <a:srgbClr val="00B0F0"/>
                </a:solidFill>
              </a:rPr>
              <a:t> </a:t>
            </a:r>
            <a:r>
              <a:rPr lang="en-GB" sz="600" dirty="0" err="1">
                <a:solidFill>
                  <a:srgbClr val="00B0F0"/>
                </a:solidFill>
              </a:rPr>
              <a:t>pwnc</a:t>
            </a:r>
            <a:r>
              <a:rPr lang="en-GB" sz="600" dirty="0">
                <a:solidFill>
                  <a:srgbClr val="00B0F0"/>
                </a:solidFill>
              </a:rPr>
              <a:t> </a:t>
            </a:r>
            <a:r>
              <a:rPr lang="en-GB" sz="600" dirty="0" err="1">
                <a:solidFill>
                  <a:srgbClr val="00B0F0"/>
                </a:solidFill>
              </a:rPr>
              <a:t>mewn</a:t>
            </a:r>
            <a:r>
              <a:rPr lang="en-GB" sz="600" dirty="0">
                <a:solidFill>
                  <a:srgbClr val="00B0F0"/>
                </a:solidFill>
              </a:rPr>
              <a:t> </a:t>
            </a:r>
            <a:r>
              <a:rPr lang="en-GB" sz="600" dirty="0" err="1">
                <a:solidFill>
                  <a:srgbClr val="00B0F0"/>
                </a:solidFill>
              </a:rPr>
              <a:t>modd</a:t>
            </a:r>
            <a:r>
              <a:rPr lang="en-GB" sz="600" dirty="0">
                <a:solidFill>
                  <a:srgbClr val="00B0F0"/>
                </a:solidFill>
              </a:rPr>
              <a:t> </a:t>
            </a:r>
            <a:r>
              <a:rPr lang="en-GB" sz="600" dirty="0" err="1">
                <a:solidFill>
                  <a:srgbClr val="00B0F0"/>
                </a:solidFill>
              </a:rPr>
              <a:t>priodol</a:t>
            </a:r>
            <a:r>
              <a:rPr lang="en-GB" sz="600" dirty="0">
                <a:solidFill>
                  <a:srgbClr val="00B0F0"/>
                </a:solidFill>
              </a:rPr>
              <a:t>.”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>
                <a:solidFill>
                  <a:srgbClr val="00B0F0"/>
                </a:solidFill>
              </a:rPr>
              <a:t>(</a:t>
            </a:r>
            <a:r>
              <a:rPr lang="en-GB" sz="600" dirty="0" err="1">
                <a:solidFill>
                  <a:srgbClr val="00B0F0"/>
                </a:solidFill>
              </a:rPr>
              <a:t>LlC</a:t>
            </a:r>
            <a:r>
              <a:rPr lang="en-GB" sz="600" dirty="0">
                <a:solidFill>
                  <a:srgbClr val="00B0F0"/>
                </a:solidFill>
              </a:rPr>
              <a:t>, 2014)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600" dirty="0" err="1">
                <a:solidFill>
                  <a:schemeClr val="tx1"/>
                </a:solidFill>
              </a:rPr>
              <a:t>megis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ansoddeiriau</a:t>
            </a:r>
            <a:r>
              <a:rPr lang="en-GB" sz="600" dirty="0">
                <a:solidFill>
                  <a:schemeClr val="tx1"/>
                </a:solidFill>
              </a:rPr>
              <a:t>  </a:t>
            </a:r>
            <a:r>
              <a:rPr lang="en-GB" sz="600" dirty="0" err="1">
                <a:solidFill>
                  <a:schemeClr val="tx1"/>
                </a:solidFill>
              </a:rPr>
              <a:t>e.e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600" dirty="0" err="1">
                <a:solidFill>
                  <a:schemeClr val="tx1"/>
                </a:solidFill>
              </a:rPr>
              <a:t>tal</a:t>
            </a:r>
            <a:r>
              <a:rPr lang="en-GB" sz="600" dirty="0">
                <a:solidFill>
                  <a:schemeClr val="tx1"/>
                </a:solidFill>
              </a:rPr>
              <a:t>, hen, </a:t>
            </a:r>
            <a:r>
              <a:rPr lang="en-GB" sz="600" dirty="0" err="1">
                <a:solidFill>
                  <a:schemeClr val="tx1"/>
                </a:solidFill>
              </a:rPr>
              <a:t>newydd</a:t>
            </a:r>
            <a:r>
              <a:rPr lang="en-GB" sz="600" dirty="0">
                <a:solidFill>
                  <a:schemeClr val="tx1"/>
                </a:solidFill>
              </a:rPr>
              <a:t>, </a:t>
            </a:r>
            <a:r>
              <a:rPr lang="en-GB" sz="600" dirty="0" err="1">
                <a:solidFill>
                  <a:schemeClr val="tx1"/>
                </a:solidFill>
              </a:rPr>
              <a:t>bach</a:t>
            </a:r>
            <a:r>
              <a:rPr lang="en-GB" sz="600" dirty="0">
                <a:solidFill>
                  <a:schemeClr val="tx1"/>
                </a:solidFill>
              </a:rPr>
              <a:t>.</a:t>
            </a:r>
          </a:p>
          <a:p>
            <a:endParaRPr lang="en-GB" sz="600" u="sng" dirty="0">
              <a:solidFill>
                <a:srgbClr val="FF3399"/>
              </a:solidFill>
            </a:endParaRPr>
          </a:p>
          <a:p>
            <a:endParaRPr lang="en-GB" sz="600" u="sng" dirty="0">
              <a:solidFill>
                <a:srgbClr val="FF3399"/>
              </a:solidFill>
            </a:endParaRPr>
          </a:p>
          <a:p>
            <a:endParaRPr lang="en-GB" sz="600" dirty="0">
              <a:solidFill>
                <a:schemeClr val="tx1"/>
              </a:solidFill>
            </a:endParaRPr>
          </a:p>
        </p:txBody>
      </p: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B7827978-094F-4753-9BC2-4222989F7D29}"/>
              </a:ext>
            </a:extLst>
          </p:cNvPr>
          <p:cNvCxnSpPr>
            <a:cxnSpLocks/>
          </p:cNvCxnSpPr>
          <p:nvPr/>
        </p:nvCxnSpPr>
        <p:spPr>
          <a:xfrm flipH="1">
            <a:off x="2466544" y="4969071"/>
            <a:ext cx="310857" cy="314103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Arrow Connector 50">
            <a:extLst>
              <a:ext uri="{FF2B5EF4-FFF2-40B4-BE49-F238E27FC236}">
                <a16:creationId xmlns:a16="http://schemas.microsoft.com/office/drawing/2014/main" id="{88DBF218-A5CE-4B7A-B8CE-5EE8F8E672C1}"/>
              </a:ext>
            </a:extLst>
          </p:cNvPr>
          <p:cNvCxnSpPr>
            <a:cxnSpLocks/>
          </p:cNvCxnSpPr>
          <p:nvPr/>
        </p:nvCxnSpPr>
        <p:spPr>
          <a:xfrm>
            <a:off x="4151856" y="4925143"/>
            <a:ext cx="67422" cy="56628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Arrow Connector 65">
            <a:extLst>
              <a:ext uri="{FF2B5EF4-FFF2-40B4-BE49-F238E27FC236}">
                <a16:creationId xmlns:a16="http://schemas.microsoft.com/office/drawing/2014/main" id="{57D88180-B696-4C9B-A36E-ABE644968C8A}"/>
              </a:ext>
            </a:extLst>
          </p:cNvPr>
          <p:cNvCxnSpPr>
            <a:cxnSpLocks/>
          </p:cNvCxnSpPr>
          <p:nvPr/>
        </p:nvCxnSpPr>
        <p:spPr>
          <a:xfrm>
            <a:off x="4463875" y="4957511"/>
            <a:ext cx="667806" cy="333537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Picture 17">
            <a:extLst>
              <a:ext uri="{FF2B5EF4-FFF2-40B4-BE49-F238E27FC236}">
                <a16:creationId xmlns:a16="http://schemas.microsoft.com/office/drawing/2014/main" id="{B3923266-A4D9-4AFD-AF7E-FF383302CA7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3554" t="47363" r="40610" b="25966"/>
          <a:stretch/>
        </p:blipFill>
        <p:spPr>
          <a:xfrm>
            <a:off x="2873908" y="5052325"/>
            <a:ext cx="1095686" cy="46470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3122A19-1B01-42F2-91D8-44F48006D587}"/>
              </a:ext>
            </a:extLst>
          </p:cNvPr>
          <p:cNvSpPr txBox="1"/>
          <p:nvPr/>
        </p:nvSpPr>
        <p:spPr>
          <a:xfrm>
            <a:off x="64814" y="871858"/>
            <a:ext cx="1910586" cy="1169551"/>
          </a:xfrm>
          <a:prstGeom prst="rect">
            <a:avLst/>
          </a:prstGeom>
          <a:solidFill>
            <a:srgbClr val="C1EFFF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en-GB" sz="800" dirty="0" err="1"/>
              <a:t>Awgryma</a:t>
            </a:r>
            <a:r>
              <a:rPr lang="en-GB" sz="800" dirty="0"/>
              <a:t> Berger (2018) </a:t>
            </a:r>
            <a:r>
              <a:rPr lang="en-GB" sz="800" dirty="0" err="1"/>
              <a:t>fod</a:t>
            </a:r>
            <a:r>
              <a:rPr lang="en-GB" sz="800" dirty="0"/>
              <a:t> </a:t>
            </a:r>
            <a:r>
              <a:rPr lang="en-GB" sz="800" dirty="0" err="1"/>
              <a:t>Tacsonomeg</a:t>
            </a:r>
            <a:r>
              <a:rPr lang="en-GB" sz="800" dirty="0"/>
              <a:t> Bloom yn </a:t>
            </a:r>
            <a:r>
              <a:rPr lang="en-GB" sz="800" dirty="0" err="1"/>
              <a:t>awgrymu</a:t>
            </a:r>
            <a:r>
              <a:rPr lang="en-GB" sz="800" dirty="0"/>
              <a:t> bod </a:t>
            </a:r>
            <a:r>
              <a:rPr lang="en-GB" sz="800" dirty="0" err="1"/>
              <a:t>rhai</a:t>
            </a:r>
            <a:r>
              <a:rPr lang="en-GB" sz="800" dirty="0"/>
              <a:t> </a:t>
            </a:r>
            <a:r>
              <a:rPr lang="en-GB" sz="800" dirty="0" err="1"/>
              <a:t>o'r</a:t>
            </a:r>
            <a:r>
              <a:rPr lang="en-GB" sz="800" dirty="0"/>
              <a:t> </a:t>
            </a:r>
            <a:r>
              <a:rPr lang="en-GB" sz="800" dirty="0" err="1"/>
              <a:t>sgiliau’n</a:t>
            </a:r>
            <a:r>
              <a:rPr lang="en-GB" sz="800" dirty="0"/>
              <a:t> </a:t>
            </a:r>
            <a:r>
              <a:rPr lang="en-GB" sz="800" dirty="0" err="1"/>
              <a:t>bwysicach</a:t>
            </a:r>
            <a:r>
              <a:rPr lang="en-GB" sz="800" dirty="0"/>
              <a:t> nag </a:t>
            </a:r>
            <a:r>
              <a:rPr lang="en-GB" sz="800" dirty="0" err="1"/>
              <a:t>eraill</a:t>
            </a:r>
            <a:r>
              <a:rPr lang="en-GB" sz="800" dirty="0"/>
              <a:t> </a:t>
            </a:r>
            <a:r>
              <a:rPr lang="en-GB" sz="800" dirty="0" err="1"/>
              <a:t>wrth</a:t>
            </a:r>
            <a:r>
              <a:rPr lang="en-GB" sz="800" dirty="0"/>
              <a:t> </a:t>
            </a:r>
            <a:r>
              <a:rPr lang="en-GB" sz="800" dirty="0" err="1"/>
              <a:t>anelu</a:t>
            </a:r>
            <a:r>
              <a:rPr lang="en-GB" sz="800" dirty="0"/>
              <a:t> at </a:t>
            </a:r>
            <a:r>
              <a:rPr lang="en-GB" sz="800" dirty="0" err="1"/>
              <a:t>gopa’r</a:t>
            </a:r>
            <a:r>
              <a:rPr lang="en-GB" sz="800" dirty="0"/>
              <a:t> </a:t>
            </a:r>
            <a:r>
              <a:rPr lang="en-GB" sz="800" dirty="0" err="1"/>
              <a:t>triongl</a:t>
            </a:r>
            <a:r>
              <a:rPr lang="en-GB" sz="800" dirty="0"/>
              <a:t>. </a:t>
            </a:r>
            <a:r>
              <a:rPr lang="en-GB" sz="800" dirty="0" err="1"/>
              <a:t>Anghytuna</a:t>
            </a:r>
            <a:r>
              <a:rPr lang="en-GB" sz="800" dirty="0"/>
              <a:t> Estyn (2016).   </a:t>
            </a:r>
            <a:r>
              <a:rPr lang="en-GB" sz="800" dirty="0" err="1"/>
              <a:t>Ffordd</a:t>
            </a:r>
            <a:r>
              <a:rPr lang="en-GB" sz="800" dirty="0"/>
              <a:t> o </a:t>
            </a:r>
            <a:r>
              <a:rPr lang="en-GB" sz="800" dirty="0" err="1"/>
              <a:t>hybu</a:t>
            </a:r>
            <a:r>
              <a:rPr lang="en-GB" sz="800" dirty="0"/>
              <a:t> </a:t>
            </a:r>
            <a:r>
              <a:rPr lang="en-GB" sz="800" dirty="0" err="1"/>
              <a:t>disgyblion</a:t>
            </a:r>
            <a:r>
              <a:rPr lang="en-GB" sz="800" dirty="0"/>
              <a:t> </a:t>
            </a:r>
            <a:r>
              <a:rPr lang="en-GB" sz="800" dirty="0" err="1"/>
              <a:t>i</a:t>
            </a:r>
            <a:r>
              <a:rPr lang="en-GB" sz="800" dirty="0"/>
              <a:t> </a:t>
            </a:r>
            <a:r>
              <a:rPr lang="en-GB" sz="800" dirty="0" err="1"/>
              <a:t>fyfyrio'n</a:t>
            </a:r>
            <a:r>
              <a:rPr lang="en-GB" sz="800" dirty="0"/>
              <a:t> </a:t>
            </a:r>
            <a:r>
              <a:rPr lang="en-GB" sz="800" err="1"/>
              <a:t>fwy</a:t>
            </a:r>
            <a:r>
              <a:rPr lang="en-GB" sz="800"/>
              <a:t> dwys ar eu dysgu </a:t>
            </a:r>
            <a:r>
              <a:rPr lang="en-GB" sz="800" dirty="0" err="1"/>
              <a:t>yw</a:t>
            </a:r>
            <a:r>
              <a:rPr lang="en-GB" sz="800" dirty="0"/>
              <a:t> </a:t>
            </a:r>
            <a:r>
              <a:rPr lang="en-GB" sz="800" dirty="0" err="1"/>
              <a:t>arwyddocad</a:t>
            </a:r>
            <a:r>
              <a:rPr lang="en-GB" sz="800" dirty="0"/>
              <a:t> </a:t>
            </a:r>
            <a:r>
              <a:rPr lang="en-GB" sz="800" err="1"/>
              <a:t>yr</a:t>
            </a:r>
            <a:r>
              <a:rPr lang="en-GB" sz="800"/>
              <a:t> haenau. Daefnyddiol felly yw ymgorffi’r dull cwestiynu o </a:t>
            </a:r>
            <a:r>
              <a:rPr lang="en-GB" sz="800" dirty="0" err="1"/>
              <a:t>fewn</a:t>
            </a:r>
            <a:r>
              <a:rPr lang="en-GB" sz="800" dirty="0"/>
              <a:t> y </a:t>
            </a:r>
            <a:r>
              <a:rPr lang="en-GB" sz="800" dirty="0" err="1"/>
              <a:t>gweithgareddau</a:t>
            </a:r>
            <a:r>
              <a:rPr lang="en-GB" sz="800" dirty="0"/>
              <a:t>.</a:t>
            </a:r>
          </a:p>
          <a:p>
            <a:endParaRPr lang="en-GB" sz="60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8CE9B9C-D407-47D4-B5D2-0B1D0D886682}"/>
              </a:ext>
            </a:extLst>
          </p:cNvPr>
          <p:cNvSpPr/>
          <p:nvPr/>
        </p:nvSpPr>
        <p:spPr>
          <a:xfrm>
            <a:off x="268507" y="4340575"/>
            <a:ext cx="1967623" cy="86517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700" dirty="0">
              <a:solidFill>
                <a:srgbClr val="FF3399"/>
              </a:solidFill>
            </a:endParaRPr>
          </a:p>
          <a:p>
            <a:pPr algn="ctr"/>
            <a:r>
              <a:rPr lang="en-GB" sz="900" dirty="0">
                <a:solidFill>
                  <a:srgbClr val="FF3399"/>
                </a:solidFill>
              </a:rPr>
              <a:t>Model </a:t>
            </a:r>
            <a:r>
              <a:rPr lang="en-GB" sz="900" dirty="0" err="1">
                <a:solidFill>
                  <a:srgbClr val="FF3399"/>
                </a:solidFill>
              </a:rPr>
              <a:t>Pwnc</a:t>
            </a:r>
            <a:r>
              <a:rPr lang="en-GB" sz="900" dirty="0">
                <a:solidFill>
                  <a:srgbClr val="FF3399"/>
                </a:solidFill>
              </a:rPr>
              <a:t> </a:t>
            </a:r>
            <a:r>
              <a:rPr lang="en-GB" sz="900" dirty="0" err="1">
                <a:solidFill>
                  <a:srgbClr val="FF3399"/>
                </a:solidFill>
              </a:rPr>
              <a:t>Unigol</a:t>
            </a:r>
            <a:r>
              <a:rPr lang="en-GB" sz="900" dirty="0">
                <a:solidFill>
                  <a:srgbClr val="FF3399"/>
                </a:solidFill>
              </a:rPr>
              <a:t> </a:t>
            </a:r>
            <a:r>
              <a:rPr lang="en-GB" sz="900" dirty="0" err="1">
                <a:solidFill>
                  <a:srgbClr val="FF3399"/>
                </a:solidFill>
              </a:rPr>
              <a:t>Trosglwyddiadol</a:t>
            </a:r>
            <a:r>
              <a:rPr lang="en-GB" sz="900" dirty="0">
                <a:solidFill>
                  <a:srgbClr val="FF3399"/>
                </a:solidFill>
              </a:rPr>
              <a:t>:</a:t>
            </a:r>
          </a:p>
          <a:p>
            <a:r>
              <a:rPr lang="en-GB" sz="700" dirty="0" err="1">
                <a:solidFill>
                  <a:schemeClr val="tx1"/>
                </a:solidFill>
              </a:rPr>
              <a:t>Bwriedir</a:t>
            </a:r>
            <a:r>
              <a:rPr lang="en-GB" sz="700" dirty="0">
                <a:solidFill>
                  <a:schemeClr val="tx1"/>
                </a:solidFill>
              </a:rPr>
              <a:t> </a:t>
            </a:r>
            <a:r>
              <a:rPr lang="en-GB" sz="700" dirty="0" err="1">
                <a:solidFill>
                  <a:schemeClr val="tx1"/>
                </a:solidFill>
              </a:rPr>
              <a:t>datblygu</a:t>
            </a:r>
            <a:r>
              <a:rPr lang="en-GB" sz="700" dirty="0">
                <a:solidFill>
                  <a:schemeClr val="tx1"/>
                </a:solidFill>
              </a:rPr>
              <a:t> </a:t>
            </a:r>
            <a:r>
              <a:rPr lang="en-GB" sz="700" dirty="0" err="1">
                <a:solidFill>
                  <a:schemeClr val="tx1"/>
                </a:solidFill>
              </a:rPr>
              <a:t>sgil</a:t>
            </a:r>
            <a:r>
              <a:rPr lang="en-GB" sz="700" dirty="0">
                <a:solidFill>
                  <a:schemeClr val="tx1"/>
                </a:solidFill>
              </a:rPr>
              <a:t> </a:t>
            </a:r>
            <a:r>
              <a:rPr lang="en-GB" sz="700" dirty="0" err="1">
                <a:solidFill>
                  <a:schemeClr val="tx1"/>
                </a:solidFill>
              </a:rPr>
              <a:t>benodol</a:t>
            </a:r>
            <a:r>
              <a:rPr lang="en-GB" sz="700" dirty="0">
                <a:solidFill>
                  <a:schemeClr val="tx1"/>
                </a:solidFill>
              </a:rPr>
              <a:t> </a:t>
            </a:r>
            <a:r>
              <a:rPr lang="en-GB" sz="700" dirty="0">
                <a:solidFill>
                  <a:srgbClr val="002060"/>
                </a:solidFill>
              </a:rPr>
              <a:t>“</a:t>
            </a:r>
            <a:r>
              <a:rPr lang="en-GB" sz="700" dirty="0" err="1">
                <a:solidFill>
                  <a:srgbClr val="002060"/>
                </a:solidFill>
              </a:rPr>
              <a:t>Deall</a:t>
            </a:r>
            <a:r>
              <a:rPr lang="en-GB" sz="700" dirty="0">
                <a:solidFill>
                  <a:srgbClr val="002060"/>
                </a:solidFill>
              </a:rPr>
              <a:t> a </a:t>
            </a:r>
            <a:r>
              <a:rPr lang="en-GB" sz="700" dirty="0" err="1">
                <a:solidFill>
                  <a:srgbClr val="002060"/>
                </a:solidFill>
              </a:rPr>
              <a:t>defnyddio</a:t>
            </a:r>
            <a:r>
              <a:rPr lang="en-GB" sz="700" dirty="0">
                <a:solidFill>
                  <a:srgbClr val="002060"/>
                </a:solidFill>
              </a:rPr>
              <a:t> </a:t>
            </a:r>
            <a:r>
              <a:rPr lang="en-GB" sz="700" dirty="0" err="1">
                <a:solidFill>
                  <a:srgbClr val="002060"/>
                </a:solidFill>
              </a:rPr>
              <a:t>iaith</a:t>
            </a:r>
            <a:r>
              <a:rPr lang="en-GB" sz="700" dirty="0">
                <a:solidFill>
                  <a:srgbClr val="002060"/>
                </a:solidFill>
              </a:rPr>
              <a:t> </a:t>
            </a:r>
            <a:r>
              <a:rPr lang="en-GB" sz="700" dirty="0" err="1">
                <a:solidFill>
                  <a:srgbClr val="002060"/>
                </a:solidFill>
              </a:rPr>
              <a:t>sy’n</a:t>
            </a:r>
            <a:r>
              <a:rPr lang="en-GB" sz="700" dirty="0">
                <a:solidFill>
                  <a:srgbClr val="002060"/>
                </a:solidFill>
              </a:rPr>
              <a:t> </a:t>
            </a:r>
            <a:r>
              <a:rPr lang="en-GB" sz="700" dirty="0" err="1">
                <a:solidFill>
                  <a:srgbClr val="002060"/>
                </a:solidFill>
              </a:rPr>
              <a:t>briodol</a:t>
            </a:r>
            <a:r>
              <a:rPr lang="en-GB" sz="700" dirty="0">
                <a:solidFill>
                  <a:srgbClr val="002060"/>
                </a:solidFill>
              </a:rPr>
              <a:t> </a:t>
            </a:r>
            <a:r>
              <a:rPr lang="en-GB" sz="700" dirty="0" err="1">
                <a:solidFill>
                  <a:srgbClr val="002060"/>
                </a:solidFill>
              </a:rPr>
              <a:t>ar</a:t>
            </a:r>
            <a:r>
              <a:rPr lang="en-GB" sz="700" dirty="0">
                <a:solidFill>
                  <a:srgbClr val="002060"/>
                </a:solidFill>
              </a:rPr>
              <a:t> </a:t>
            </a:r>
            <a:r>
              <a:rPr lang="en-GB" sz="700" dirty="0" err="1">
                <a:solidFill>
                  <a:srgbClr val="002060"/>
                </a:solidFill>
              </a:rPr>
              <a:t>gyfer</a:t>
            </a:r>
            <a:r>
              <a:rPr lang="en-GB" sz="700" dirty="0">
                <a:solidFill>
                  <a:srgbClr val="002060"/>
                </a:solidFill>
              </a:rPr>
              <a:t> </a:t>
            </a:r>
            <a:r>
              <a:rPr lang="en-GB" sz="700" dirty="0" err="1">
                <a:solidFill>
                  <a:srgbClr val="002060"/>
                </a:solidFill>
              </a:rPr>
              <a:t>ysgrifennu</a:t>
            </a:r>
            <a:r>
              <a:rPr lang="en-GB" sz="700" dirty="0">
                <a:solidFill>
                  <a:srgbClr val="002060"/>
                </a:solidFill>
              </a:rPr>
              <a:t>” (YAAS, 2015, </a:t>
            </a:r>
            <a:r>
              <a:rPr lang="en-GB" sz="700" dirty="0" err="1">
                <a:solidFill>
                  <a:srgbClr val="002060"/>
                </a:solidFill>
              </a:rPr>
              <a:t>tud</a:t>
            </a:r>
            <a:r>
              <a:rPr lang="en-GB" sz="700" dirty="0">
                <a:solidFill>
                  <a:srgbClr val="002060"/>
                </a:solidFill>
              </a:rPr>
              <a:t>. 25) </a:t>
            </a:r>
            <a:r>
              <a:rPr lang="en-GB" sz="700" dirty="0">
                <a:solidFill>
                  <a:schemeClr val="tx1"/>
                </a:solidFill>
              </a:rPr>
              <a:t>o </a:t>
            </a:r>
            <a:r>
              <a:rPr lang="en-GB" sz="700" dirty="0" err="1">
                <a:solidFill>
                  <a:schemeClr val="tx1"/>
                </a:solidFill>
              </a:rPr>
              <a:t>raglen</a:t>
            </a:r>
            <a:r>
              <a:rPr lang="en-GB" sz="700" dirty="0">
                <a:solidFill>
                  <a:schemeClr val="tx1"/>
                </a:solidFill>
              </a:rPr>
              <a:t> </a:t>
            </a:r>
            <a:r>
              <a:rPr lang="en-GB" sz="700" dirty="0" err="1">
                <a:solidFill>
                  <a:schemeClr val="tx1"/>
                </a:solidFill>
              </a:rPr>
              <a:t>addysg</a:t>
            </a:r>
            <a:r>
              <a:rPr lang="en-GB" sz="700" dirty="0">
                <a:solidFill>
                  <a:schemeClr val="tx1"/>
                </a:solidFill>
              </a:rPr>
              <a:t> </a:t>
            </a:r>
            <a:r>
              <a:rPr lang="en-GB" sz="700" dirty="0" err="1">
                <a:solidFill>
                  <a:schemeClr val="tx1"/>
                </a:solidFill>
              </a:rPr>
              <a:t>Blwyddyn</a:t>
            </a:r>
            <a:r>
              <a:rPr lang="en-GB" sz="700" dirty="0">
                <a:solidFill>
                  <a:schemeClr val="tx1"/>
                </a:solidFill>
              </a:rPr>
              <a:t> 2 a </a:t>
            </a:r>
            <a:r>
              <a:rPr lang="en-GB" sz="700" dirty="0" err="1">
                <a:solidFill>
                  <a:schemeClr val="tx1"/>
                </a:solidFill>
              </a:rPr>
              <a:t>welir</a:t>
            </a:r>
            <a:r>
              <a:rPr lang="en-GB" sz="700" dirty="0">
                <a:solidFill>
                  <a:schemeClr val="tx1"/>
                </a:solidFill>
              </a:rPr>
              <a:t> </a:t>
            </a:r>
            <a:r>
              <a:rPr lang="en-GB" sz="700" dirty="0" err="1">
                <a:solidFill>
                  <a:schemeClr val="tx1"/>
                </a:solidFill>
              </a:rPr>
              <a:t>ym</a:t>
            </a:r>
            <a:r>
              <a:rPr lang="en-GB" sz="700" dirty="0">
                <a:solidFill>
                  <a:schemeClr val="tx1"/>
                </a:solidFill>
              </a:rPr>
              <a:t> </a:t>
            </a:r>
            <a:r>
              <a:rPr lang="en-GB" sz="700" dirty="0" err="1">
                <a:solidFill>
                  <a:schemeClr val="tx1"/>
                </a:solidFill>
              </a:rPr>
              <a:t>maes</a:t>
            </a:r>
            <a:r>
              <a:rPr lang="en-GB" sz="700" dirty="0">
                <a:solidFill>
                  <a:schemeClr val="tx1"/>
                </a:solidFill>
              </a:rPr>
              <a:t> </a:t>
            </a:r>
            <a:r>
              <a:rPr lang="en-GB" sz="700" dirty="0" err="1">
                <a:solidFill>
                  <a:schemeClr val="tx1"/>
                </a:solidFill>
              </a:rPr>
              <a:t>dysgu</a:t>
            </a:r>
            <a:r>
              <a:rPr lang="en-GB" sz="700" dirty="0">
                <a:solidFill>
                  <a:schemeClr val="tx1"/>
                </a:solidFill>
              </a:rPr>
              <a:t>  ‘</a:t>
            </a:r>
            <a:r>
              <a:rPr lang="en-GB" sz="700" dirty="0" err="1">
                <a:solidFill>
                  <a:schemeClr val="tx1"/>
                </a:solidFill>
              </a:rPr>
              <a:t>Iaith</a:t>
            </a:r>
            <a:r>
              <a:rPr lang="en-GB" sz="700" dirty="0">
                <a:solidFill>
                  <a:schemeClr val="tx1"/>
                </a:solidFill>
              </a:rPr>
              <a:t>, </a:t>
            </a:r>
            <a:r>
              <a:rPr lang="en-GB" sz="700" dirty="0" err="1">
                <a:solidFill>
                  <a:schemeClr val="tx1"/>
                </a:solidFill>
              </a:rPr>
              <a:t>Llythrennedd</a:t>
            </a:r>
            <a:r>
              <a:rPr lang="en-GB" sz="700" dirty="0">
                <a:solidFill>
                  <a:schemeClr val="tx1"/>
                </a:solidFill>
              </a:rPr>
              <a:t> a </a:t>
            </a:r>
            <a:r>
              <a:rPr lang="en-GB" sz="700" dirty="0" err="1">
                <a:solidFill>
                  <a:schemeClr val="tx1"/>
                </a:solidFill>
              </a:rPr>
              <a:t>Chyfathrebu</a:t>
            </a:r>
            <a:r>
              <a:rPr lang="en-GB" sz="700" dirty="0">
                <a:solidFill>
                  <a:schemeClr val="tx1"/>
                </a:solidFill>
              </a:rPr>
              <a:t>’. </a:t>
            </a:r>
            <a:r>
              <a:rPr lang="en-GB" sz="700" dirty="0" err="1">
                <a:solidFill>
                  <a:schemeClr val="tx1"/>
                </a:solidFill>
              </a:rPr>
              <a:t>Cynllunir</a:t>
            </a:r>
            <a:r>
              <a:rPr lang="en-GB" sz="700" dirty="0">
                <a:solidFill>
                  <a:schemeClr val="tx1"/>
                </a:solidFill>
              </a:rPr>
              <a:t> </a:t>
            </a:r>
            <a:r>
              <a:rPr lang="en-GB" sz="700" dirty="0" err="1">
                <a:solidFill>
                  <a:schemeClr val="tx1"/>
                </a:solidFill>
              </a:rPr>
              <a:t>gwersi</a:t>
            </a:r>
            <a:r>
              <a:rPr lang="en-GB" sz="700" dirty="0">
                <a:solidFill>
                  <a:schemeClr val="tx1"/>
                </a:solidFill>
              </a:rPr>
              <a:t> </a:t>
            </a:r>
            <a:r>
              <a:rPr lang="en-GB" sz="700" dirty="0" err="1">
                <a:solidFill>
                  <a:schemeClr val="tx1"/>
                </a:solidFill>
              </a:rPr>
              <a:t>dros</a:t>
            </a:r>
            <a:r>
              <a:rPr lang="en-GB" sz="700" dirty="0">
                <a:solidFill>
                  <a:schemeClr val="tx1"/>
                </a:solidFill>
              </a:rPr>
              <a:t> </a:t>
            </a:r>
            <a:r>
              <a:rPr lang="en-GB" sz="700" dirty="0" err="1">
                <a:solidFill>
                  <a:schemeClr val="tx1"/>
                </a:solidFill>
              </a:rPr>
              <a:t>gyfnod</a:t>
            </a:r>
            <a:r>
              <a:rPr lang="en-GB" sz="700" dirty="0">
                <a:solidFill>
                  <a:schemeClr val="tx1"/>
                </a:solidFill>
              </a:rPr>
              <a:t> o </a:t>
            </a:r>
            <a:r>
              <a:rPr lang="en-GB" sz="700" dirty="0" err="1">
                <a:solidFill>
                  <a:schemeClr val="tx1"/>
                </a:solidFill>
              </a:rPr>
              <a:t>amser</a:t>
            </a:r>
            <a:r>
              <a:rPr lang="en-GB" sz="700" dirty="0">
                <a:solidFill>
                  <a:schemeClr val="tx1"/>
                </a:solidFill>
              </a:rPr>
              <a:t>.  </a:t>
            </a:r>
            <a:endParaRPr lang="en-GB" sz="600" dirty="0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ED532586-EB30-434F-AA5B-5067E33E59F7}"/>
              </a:ext>
            </a:extLst>
          </p:cNvPr>
          <p:cNvSpPr/>
          <p:nvPr/>
        </p:nvSpPr>
        <p:spPr>
          <a:xfrm>
            <a:off x="8382843" y="57488"/>
            <a:ext cx="1554603" cy="55284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700" u="sng" dirty="0">
              <a:solidFill>
                <a:srgbClr val="FF3399"/>
              </a:solidFill>
            </a:endParaRPr>
          </a:p>
          <a:p>
            <a:pPr algn="ctr"/>
            <a:endParaRPr lang="en-GB" sz="700" u="sng" dirty="0">
              <a:solidFill>
                <a:srgbClr val="FF3399"/>
              </a:solidFill>
            </a:endParaRPr>
          </a:p>
          <a:p>
            <a:pPr algn="ctr"/>
            <a:r>
              <a:rPr lang="en-GB" sz="700" u="sng" dirty="0">
                <a:solidFill>
                  <a:srgbClr val="FF3399"/>
                </a:solidFill>
              </a:rPr>
              <a:t>Model </a:t>
            </a:r>
            <a:r>
              <a:rPr lang="en-GB" sz="700" u="sng" dirty="0" err="1">
                <a:solidFill>
                  <a:srgbClr val="FF3399"/>
                </a:solidFill>
              </a:rPr>
              <a:t>Thema</a:t>
            </a:r>
            <a:r>
              <a:rPr lang="en-GB" sz="700" u="sng" dirty="0">
                <a:solidFill>
                  <a:srgbClr val="FF3399"/>
                </a:solidFill>
              </a:rPr>
              <a:t> </a:t>
            </a:r>
            <a:r>
              <a:rPr lang="en-GB" sz="700" u="sng" dirty="0" err="1">
                <a:solidFill>
                  <a:srgbClr val="FF3399"/>
                </a:solidFill>
              </a:rPr>
              <a:t>Seiliedig</a:t>
            </a:r>
            <a:r>
              <a:rPr lang="en-GB" sz="700" u="sng" dirty="0">
                <a:solidFill>
                  <a:srgbClr val="FF3399"/>
                </a:solidFill>
              </a:rPr>
              <a:t>:</a:t>
            </a:r>
          </a:p>
          <a:p>
            <a:pPr algn="ctr"/>
            <a:r>
              <a:rPr lang="en-GB" sz="700" dirty="0" err="1">
                <a:solidFill>
                  <a:schemeClr val="tx1"/>
                </a:solidFill>
              </a:rPr>
              <a:t>Seilir</a:t>
            </a:r>
            <a:r>
              <a:rPr lang="en-GB" sz="700" dirty="0">
                <a:solidFill>
                  <a:schemeClr val="tx1"/>
                </a:solidFill>
              </a:rPr>
              <a:t> y model ‘</a:t>
            </a:r>
            <a:r>
              <a:rPr lang="en-GB" sz="700" dirty="0" err="1">
                <a:solidFill>
                  <a:schemeClr val="tx1"/>
                </a:solidFill>
              </a:rPr>
              <a:t>Thema</a:t>
            </a:r>
            <a:r>
              <a:rPr lang="en-GB" sz="700" dirty="0">
                <a:solidFill>
                  <a:schemeClr val="tx1"/>
                </a:solidFill>
              </a:rPr>
              <a:t> </a:t>
            </a:r>
            <a:r>
              <a:rPr lang="en-GB" sz="700" dirty="0" err="1">
                <a:solidFill>
                  <a:schemeClr val="tx1"/>
                </a:solidFill>
              </a:rPr>
              <a:t>seiliedig</a:t>
            </a:r>
            <a:r>
              <a:rPr lang="en-GB" sz="700" dirty="0">
                <a:solidFill>
                  <a:schemeClr val="tx1"/>
                </a:solidFill>
              </a:rPr>
              <a:t>’ </a:t>
            </a:r>
            <a:r>
              <a:rPr lang="en-GB" sz="700" dirty="0" err="1">
                <a:solidFill>
                  <a:schemeClr val="tx1"/>
                </a:solidFill>
              </a:rPr>
              <a:t>ar</a:t>
            </a:r>
            <a:r>
              <a:rPr lang="en-GB" sz="700" dirty="0">
                <a:solidFill>
                  <a:schemeClr val="tx1"/>
                </a:solidFill>
              </a:rPr>
              <a:t> </a:t>
            </a:r>
            <a:r>
              <a:rPr lang="en-GB" sz="700" dirty="0" err="1">
                <a:solidFill>
                  <a:schemeClr val="tx1"/>
                </a:solidFill>
              </a:rPr>
              <a:t>thema</a:t>
            </a:r>
            <a:r>
              <a:rPr lang="en-GB" sz="700" dirty="0">
                <a:solidFill>
                  <a:schemeClr val="tx1"/>
                </a:solidFill>
              </a:rPr>
              <a:t> </a:t>
            </a:r>
            <a:r>
              <a:rPr lang="en-GB" sz="700" dirty="0" err="1">
                <a:solidFill>
                  <a:schemeClr val="tx1"/>
                </a:solidFill>
              </a:rPr>
              <a:t>i</a:t>
            </a:r>
            <a:r>
              <a:rPr lang="en-GB" sz="700" dirty="0">
                <a:solidFill>
                  <a:schemeClr val="tx1"/>
                </a:solidFill>
              </a:rPr>
              <a:t> </a:t>
            </a:r>
            <a:r>
              <a:rPr lang="en-GB" sz="700" dirty="0" err="1">
                <a:solidFill>
                  <a:schemeClr val="tx1"/>
                </a:solidFill>
              </a:rPr>
              <a:t>gynhyrchu</a:t>
            </a:r>
            <a:r>
              <a:rPr lang="en-GB" sz="700" dirty="0">
                <a:solidFill>
                  <a:schemeClr val="tx1"/>
                </a:solidFill>
              </a:rPr>
              <a:t> </a:t>
            </a:r>
            <a:r>
              <a:rPr lang="en-GB" sz="700" err="1">
                <a:solidFill>
                  <a:schemeClr val="tx1"/>
                </a:solidFill>
              </a:rPr>
              <a:t>archwilio</a:t>
            </a:r>
            <a:r>
              <a:rPr lang="en-GB" sz="700">
                <a:solidFill>
                  <a:schemeClr val="tx1"/>
                </a:solidFill>
              </a:rPr>
              <a:t> </a:t>
            </a:r>
            <a:r>
              <a:rPr lang="en-GB" sz="700" dirty="0" err="1">
                <a:solidFill>
                  <a:schemeClr val="tx1"/>
                </a:solidFill>
              </a:rPr>
              <a:t>d</a:t>
            </a:r>
            <a:r>
              <a:rPr lang="en-GB" sz="700">
                <a:solidFill>
                  <a:schemeClr val="tx1"/>
                </a:solidFill>
              </a:rPr>
              <a:t>rwy </a:t>
            </a:r>
            <a:r>
              <a:rPr lang="en-GB" sz="700" dirty="0" err="1">
                <a:solidFill>
                  <a:schemeClr val="tx1"/>
                </a:solidFill>
              </a:rPr>
              <a:t>sawl</a:t>
            </a:r>
            <a:r>
              <a:rPr lang="en-GB" sz="700" dirty="0">
                <a:solidFill>
                  <a:schemeClr val="tx1"/>
                </a:solidFill>
              </a:rPr>
              <a:t> </a:t>
            </a:r>
            <a:r>
              <a:rPr lang="en-GB" sz="700" dirty="0" err="1">
                <a:solidFill>
                  <a:schemeClr val="tx1"/>
                </a:solidFill>
              </a:rPr>
              <a:t>pwnc</a:t>
            </a:r>
            <a:r>
              <a:rPr lang="en-GB" sz="700" dirty="0">
                <a:solidFill>
                  <a:schemeClr val="tx1"/>
                </a:solidFill>
              </a:rPr>
              <a:t> </a:t>
            </a:r>
            <a:r>
              <a:rPr lang="en-GB" sz="700" dirty="0" err="1">
                <a:solidFill>
                  <a:schemeClr val="tx1"/>
                </a:solidFill>
              </a:rPr>
              <a:t>gwahanol</a:t>
            </a:r>
            <a:endParaRPr lang="en-GB" sz="700" dirty="0">
              <a:solidFill>
                <a:schemeClr val="tx1"/>
              </a:solidFill>
            </a:endParaRPr>
          </a:p>
          <a:p>
            <a:pPr algn="ctr"/>
            <a:r>
              <a:rPr lang="en-GB" sz="700" dirty="0">
                <a:solidFill>
                  <a:schemeClr val="tx1"/>
                </a:solidFill>
              </a:rPr>
              <a:t>(Barnes, 2015).</a:t>
            </a:r>
          </a:p>
          <a:p>
            <a:pPr algn="ctr"/>
            <a:endParaRPr lang="en-GB" sz="700" u="sng" dirty="0">
              <a:solidFill>
                <a:srgbClr val="FF3399"/>
              </a:solidFill>
            </a:endParaRPr>
          </a:p>
          <a:p>
            <a:pPr algn="ctr"/>
            <a:endParaRPr lang="en-GB" sz="600" dirty="0"/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0A3CE407-7E7A-4ED9-BBF1-D63115512CA9}"/>
              </a:ext>
            </a:extLst>
          </p:cNvPr>
          <p:cNvSpPr txBox="1"/>
          <p:nvPr/>
        </p:nvSpPr>
        <p:spPr>
          <a:xfrm>
            <a:off x="7722338" y="5103126"/>
            <a:ext cx="4469662" cy="1107996"/>
          </a:xfrm>
          <a:prstGeom prst="rect">
            <a:avLst/>
          </a:prstGeom>
          <a:solidFill>
            <a:schemeClr val="bg1"/>
          </a:solidFill>
          <a:ln w="12700">
            <a:solidFill>
              <a:srgbClr val="AA162B"/>
            </a:solidFill>
          </a:ln>
        </p:spPr>
        <p:txBody>
          <a:bodyPr wrap="square" rtlCol="0">
            <a:spAutoFit/>
          </a:bodyPr>
          <a:lstStyle/>
          <a:p>
            <a:r>
              <a:rPr lang="en-GB" sz="600" u="sng" dirty="0" err="1"/>
              <a:t>Ffordd</a:t>
            </a:r>
            <a:r>
              <a:rPr lang="en-GB" sz="600" u="sng" dirty="0"/>
              <a:t> </a:t>
            </a:r>
            <a:r>
              <a:rPr lang="en-GB" sz="600" u="sng" dirty="0" err="1"/>
              <a:t>ymlaen</a:t>
            </a:r>
            <a:endParaRPr lang="en-GB" sz="600" u="sng" dirty="0"/>
          </a:p>
          <a:p>
            <a:r>
              <a:rPr lang="en-GB" sz="600" dirty="0" err="1"/>
              <a:t>Argymhellir</a:t>
            </a:r>
            <a:r>
              <a:rPr lang="en-GB" sz="600" dirty="0"/>
              <a:t> </a:t>
            </a:r>
            <a:r>
              <a:rPr lang="en-GB" sz="600" dirty="0" err="1"/>
              <a:t>dylai</a:t>
            </a:r>
            <a:r>
              <a:rPr lang="en-GB" sz="600" dirty="0"/>
              <a:t> </a:t>
            </a:r>
            <a:r>
              <a:rPr lang="en-GB" sz="600" dirty="0" err="1"/>
              <a:t>gwersi</a:t>
            </a:r>
            <a:r>
              <a:rPr lang="en-GB" sz="600" dirty="0"/>
              <a:t> </a:t>
            </a:r>
            <a:r>
              <a:rPr lang="en-GB" sz="600" dirty="0" err="1"/>
              <a:t>fod</a:t>
            </a:r>
            <a:r>
              <a:rPr lang="en-GB" sz="600" dirty="0"/>
              <a:t> </a:t>
            </a:r>
            <a:r>
              <a:rPr lang="en-GB" sz="600" dirty="0" err="1"/>
              <a:t>yn</a:t>
            </a:r>
            <a:r>
              <a:rPr lang="en-GB" sz="600" dirty="0"/>
              <a:t> </a:t>
            </a:r>
            <a:r>
              <a:rPr lang="en-GB" sz="600" dirty="0">
                <a:solidFill>
                  <a:srgbClr val="FF0000"/>
                </a:solidFill>
              </a:rPr>
              <a:t>“</a:t>
            </a:r>
            <a:r>
              <a:rPr lang="en-GB" sz="600" dirty="0" err="1">
                <a:solidFill>
                  <a:srgbClr val="FF0000"/>
                </a:solidFill>
              </a:rPr>
              <a:t>fwy</a:t>
            </a:r>
            <a:r>
              <a:rPr lang="en-GB" sz="600" dirty="0">
                <a:solidFill>
                  <a:srgbClr val="FF0000"/>
                </a:solidFill>
              </a:rPr>
              <a:t> </a:t>
            </a:r>
            <a:r>
              <a:rPr lang="en-GB" sz="600" dirty="0" err="1">
                <a:solidFill>
                  <a:srgbClr val="FF0000"/>
                </a:solidFill>
              </a:rPr>
              <a:t>perthnasol</a:t>
            </a:r>
            <a:r>
              <a:rPr lang="en-GB" sz="600" dirty="0">
                <a:solidFill>
                  <a:srgbClr val="FF0000"/>
                </a:solidFill>
              </a:rPr>
              <a:t> a </a:t>
            </a:r>
            <a:r>
              <a:rPr lang="en-GB" sz="600" dirty="0" err="1">
                <a:solidFill>
                  <a:srgbClr val="FF0000"/>
                </a:solidFill>
              </a:rPr>
              <a:t>diddorol</a:t>
            </a:r>
            <a:r>
              <a:rPr lang="en-GB" sz="600" dirty="0">
                <a:solidFill>
                  <a:srgbClr val="FF0000"/>
                </a:solidFill>
              </a:rPr>
              <a:t>, </a:t>
            </a:r>
            <a:r>
              <a:rPr lang="en-GB" sz="600" dirty="0" err="1">
                <a:solidFill>
                  <a:srgbClr val="FF0000"/>
                </a:solidFill>
              </a:rPr>
              <a:t>gyda</a:t>
            </a:r>
            <a:r>
              <a:rPr lang="en-GB" sz="600" dirty="0">
                <a:solidFill>
                  <a:srgbClr val="FF0000"/>
                </a:solidFill>
              </a:rPr>
              <a:t> </a:t>
            </a:r>
            <a:r>
              <a:rPr lang="en-GB" sz="600" dirty="0" err="1">
                <a:solidFill>
                  <a:srgbClr val="FF0000"/>
                </a:solidFill>
              </a:rPr>
              <a:t>mwy</a:t>
            </a:r>
            <a:r>
              <a:rPr lang="en-GB" sz="600" dirty="0">
                <a:solidFill>
                  <a:srgbClr val="FF0000"/>
                </a:solidFill>
              </a:rPr>
              <a:t> o </a:t>
            </a:r>
            <a:r>
              <a:rPr lang="en-GB" sz="600" dirty="0" err="1">
                <a:solidFill>
                  <a:srgbClr val="FF0000"/>
                </a:solidFill>
              </a:rPr>
              <a:t>wersi</a:t>
            </a:r>
            <a:r>
              <a:rPr lang="en-GB" sz="600" dirty="0">
                <a:solidFill>
                  <a:srgbClr val="FF0000"/>
                </a:solidFill>
              </a:rPr>
              <a:t> </a:t>
            </a:r>
            <a:r>
              <a:rPr lang="en-GB" sz="600" dirty="0" err="1">
                <a:solidFill>
                  <a:srgbClr val="FF0000"/>
                </a:solidFill>
              </a:rPr>
              <a:t>ymarferol</a:t>
            </a:r>
            <a:r>
              <a:rPr lang="en-GB" sz="600" dirty="0">
                <a:solidFill>
                  <a:srgbClr val="FF0000"/>
                </a:solidFill>
              </a:rPr>
              <a:t>, </a:t>
            </a:r>
            <a:r>
              <a:rPr lang="en-GB" sz="600" dirty="0" err="1">
                <a:solidFill>
                  <a:srgbClr val="FF0000"/>
                </a:solidFill>
              </a:rPr>
              <a:t>mwy</a:t>
            </a:r>
            <a:r>
              <a:rPr lang="en-GB" sz="600" dirty="0">
                <a:solidFill>
                  <a:srgbClr val="FF0000"/>
                </a:solidFill>
              </a:rPr>
              <a:t> o </a:t>
            </a:r>
            <a:r>
              <a:rPr lang="en-GB" sz="600" dirty="0" err="1">
                <a:solidFill>
                  <a:srgbClr val="FF0000"/>
                </a:solidFill>
              </a:rPr>
              <a:t>hwyl</a:t>
            </a:r>
            <a:r>
              <a:rPr lang="en-GB" sz="600" dirty="0">
                <a:solidFill>
                  <a:srgbClr val="FF0000"/>
                </a:solidFill>
              </a:rPr>
              <a:t>, </a:t>
            </a:r>
            <a:r>
              <a:rPr lang="en-GB" sz="600" dirty="0" err="1">
                <a:solidFill>
                  <a:srgbClr val="FF0000"/>
                </a:solidFill>
              </a:rPr>
              <a:t>mwy</a:t>
            </a:r>
            <a:r>
              <a:rPr lang="en-GB" sz="600" dirty="0">
                <a:solidFill>
                  <a:srgbClr val="FF0000"/>
                </a:solidFill>
              </a:rPr>
              <a:t> o </a:t>
            </a:r>
            <a:r>
              <a:rPr lang="en-GB" sz="600" dirty="0" err="1">
                <a:solidFill>
                  <a:srgbClr val="FF0000"/>
                </a:solidFill>
              </a:rPr>
              <a:t>ryngweithio</a:t>
            </a:r>
            <a:r>
              <a:rPr lang="en-GB" sz="600" dirty="0">
                <a:solidFill>
                  <a:srgbClr val="FF0000"/>
                </a:solidFill>
              </a:rPr>
              <a:t>, a </a:t>
            </a:r>
            <a:r>
              <a:rPr lang="en-GB" sz="600" dirty="0" err="1">
                <a:solidFill>
                  <a:srgbClr val="FF0000"/>
                </a:solidFill>
              </a:rPr>
              <a:t>mwy</a:t>
            </a:r>
            <a:r>
              <a:rPr lang="en-GB" sz="600" dirty="0">
                <a:solidFill>
                  <a:srgbClr val="FF0000"/>
                </a:solidFill>
              </a:rPr>
              <a:t> o </a:t>
            </a:r>
            <a:r>
              <a:rPr lang="en-GB" sz="600" dirty="0" err="1">
                <a:solidFill>
                  <a:srgbClr val="FF0000"/>
                </a:solidFill>
              </a:rPr>
              <a:t>weithgareddau</a:t>
            </a:r>
            <a:r>
              <a:rPr lang="en-GB" sz="600" dirty="0">
                <a:solidFill>
                  <a:srgbClr val="FF0000"/>
                </a:solidFill>
              </a:rPr>
              <a:t> y </a:t>
            </a:r>
            <a:r>
              <a:rPr lang="en-GB" sz="600" dirty="0" err="1">
                <a:solidFill>
                  <a:srgbClr val="FF0000"/>
                </a:solidFill>
              </a:rPr>
              <a:t>tu</a:t>
            </a:r>
            <a:r>
              <a:rPr lang="en-GB" sz="600" dirty="0">
                <a:solidFill>
                  <a:srgbClr val="FF0000"/>
                </a:solidFill>
              </a:rPr>
              <a:t> </a:t>
            </a:r>
            <a:r>
              <a:rPr lang="en-GB" sz="600" dirty="0" err="1">
                <a:solidFill>
                  <a:srgbClr val="FF0000"/>
                </a:solidFill>
              </a:rPr>
              <a:t>allan</a:t>
            </a:r>
            <a:r>
              <a:rPr lang="en-GB" sz="600" dirty="0">
                <a:solidFill>
                  <a:srgbClr val="FF0000"/>
                </a:solidFill>
              </a:rPr>
              <a:t> </a:t>
            </a:r>
            <a:r>
              <a:rPr lang="en-GB" sz="600" dirty="0" err="1">
                <a:solidFill>
                  <a:srgbClr val="FF0000"/>
                </a:solidFill>
              </a:rPr>
              <a:t>i’r</a:t>
            </a:r>
            <a:r>
              <a:rPr lang="en-GB" sz="600" dirty="0">
                <a:solidFill>
                  <a:srgbClr val="FF0000"/>
                </a:solidFill>
              </a:rPr>
              <a:t> </a:t>
            </a:r>
            <a:r>
              <a:rPr lang="en-GB" sz="600" dirty="0" err="1">
                <a:solidFill>
                  <a:srgbClr val="FF0000"/>
                </a:solidFill>
              </a:rPr>
              <a:t>ystafell</a:t>
            </a:r>
            <a:r>
              <a:rPr lang="en-GB" sz="600" dirty="0">
                <a:solidFill>
                  <a:srgbClr val="FF0000"/>
                </a:solidFill>
              </a:rPr>
              <a:t> </a:t>
            </a:r>
            <a:r>
              <a:rPr lang="en-GB" sz="600" dirty="0" err="1">
                <a:solidFill>
                  <a:srgbClr val="FF0000"/>
                </a:solidFill>
              </a:rPr>
              <a:t>ddosbarth</a:t>
            </a:r>
            <a:r>
              <a:rPr lang="en-GB" sz="600" dirty="0">
                <a:solidFill>
                  <a:srgbClr val="FF0000"/>
                </a:solidFill>
              </a:rPr>
              <a:t>” </a:t>
            </a:r>
            <a:r>
              <a:rPr lang="en-GB" sz="600" dirty="0"/>
              <a:t>(Donaldson, 2015, </a:t>
            </a:r>
            <a:r>
              <a:rPr lang="en-GB" sz="600" dirty="0" err="1"/>
              <a:t>tud</a:t>
            </a:r>
            <a:r>
              <a:rPr lang="en-GB" sz="600" dirty="0"/>
              <a:t>. 17). </a:t>
            </a:r>
            <a:r>
              <a:rPr lang="en-GB" sz="600" dirty="0" err="1"/>
              <a:t>Plethir</a:t>
            </a:r>
            <a:r>
              <a:rPr lang="en-GB" sz="600" dirty="0"/>
              <a:t> </a:t>
            </a:r>
            <a:r>
              <a:rPr lang="en-GB" sz="600" dirty="0" err="1"/>
              <a:t>yr</a:t>
            </a:r>
            <a:r>
              <a:rPr lang="en-GB" sz="600" dirty="0"/>
              <a:t> </a:t>
            </a:r>
            <a:r>
              <a:rPr lang="en-GB" sz="600" dirty="0" err="1"/>
              <a:t>argymhellion</a:t>
            </a:r>
            <a:r>
              <a:rPr lang="en-GB" sz="600" dirty="0"/>
              <a:t> o </a:t>
            </a:r>
            <a:r>
              <a:rPr lang="en-GB" sz="600" dirty="0" err="1"/>
              <a:t>fewn</a:t>
            </a:r>
            <a:r>
              <a:rPr lang="en-GB" sz="600" dirty="0"/>
              <a:t> y </a:t>
            </a:r>
            <a:r>
              <a:rPr lang="en-GB" sz="600" dirty="0" err="1"/>
              <a:t>gweithgareddau</a:t>
            </a:r>
            <a:r>
              <a:rPr lang="en-GB" sz="600" dirty="0"/>
              <a:t> </a:t>
            </a:r>
            <a:r>
              <a:rPr lang="en-GB" sz="600" dirty="0" err="1"/>
              <a:t>e.e.</a:t>
            </a:r>
            <a:r>
              <a:rPr lang="en-GB" sz="600" dirty="0"/>
              <a:t> </a:t>
            </a:r>
            <a:r>
              <a:rPr lang="en-GB" sz="600" dirty="0" err="1"/>
              <a:t>gwers</a:t>
            </a:r>
            <a:r>
              <a:rPr lang="en-GB" sz="600" dirty="0"/>
              <a:t> </a:t>
            </a:r>
            <a:r>
              <a:rPr lang="en-GB" sz="600" dirty="0" err="1"/>
              <a:t>gerddoriaeth</a:t>
            </a:r>
            <a:r>
              <a:rPr lang="en-GB" sz="600" dirty="0"/>
              <a:t> </a:t>
            </a:r>
            <a:r>
              <a:rPr lang="en-GB" sz="600" dirty="0" err="1"/>
              <a:t>yn</a:t>
            </a:r>
            <a:r>
              <a:rPr lang="en-GB" sz="600" dirty="0"/>
              <a:t> </a:t>
            </a:r>
            <a:r>
              <a:rPr lang="en-GB" sz="600" dirty="0" err="1"/>
              <a:t>yr</a:t>
            </a:r>
            <a:r>
              <a:rPr lang="en-GB" sz="600" dirty="0"/>
              <a:t> </a:t>
            </a:r>
            <a:r>
              <a:rPr lang="en-GB" sz="600" dirty="0" err="1"/>
              <a:t>awyr</a:t>
            </a:r>
            <a:r>
              <a:rPr lang="en-GB" sz="600" dirty="0"/>
              <a:t> </a:t>
            </a:r>
            <a:r>
              <a:rPr lang="en-GB" sz="600" dirty="0" err="1"/>
              <a:t>agored</a:t>
            </a:r>
            <a:r>
              <a:rPr lang="en-GB" sz="600" dirty="0"/>
              <a:t>.</a:t>
            </a:r>
          </a:p>
          <a:p>
            <a:r>
              <a:rPr lang="en-GB" sz="600" dirty="0" err="1"/>
              <a:t>Rhagfynegi</a:t>
            </a:r>
            <a:r>
              <a:rPr lang="en-GB" sz="600" dirty="0"/>
              <a:t> </a:t>
            </a:r>
            <a:r>
              <a:rPr lang="en-GB" sz="600" dirty="0" err="1"/>
              <a:t>heriau’n</a:t>
            </a:r>
            <a:r>
              <a:rPr lang="en-GB" sz="600" dirty="0"/>
              <a:t> </a:t>
            </a:r>
            <a:r>
              <a:rPr lang="en-GB" sz="600" dirty="0" err="1"/>
              <a:t>ymwneud</a:t>
            </a:r>
            <a:r>
              <a:rPr lang="en-GB" sz="600" dirty="0"/>
              <a:t> </a:t>
            </a:r>
            <a:r>
              <a:rPr lang="en-GB" sz="600" dirty="0" err="1">
                <a:latin typeface="Calibri" panose="020F0502020204030204" pitchFamily="34" charset="0"/>
                <a:cs typeface="Calibri" panose="020F0502020204030204" pitchFamily="34" charset="0"/>
              </a:rPr>
              <a:t>â’r</a:t>
            </a:r>
            <a:r>
              <a:rPr lang="en-GB" sz="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600" dirty="0" err="1">
                <a:latin typeface="Calibri" panose="020F0502020204030204" pitchFamily="34" charset="0"/>
                <a:cs typeface="Calibri" panose="020F0502020204030204" pitchFamily="34" charset="0"/>
              </a:rPr>
              <a:t>perfformiad</a:t>
            </a:r>
            <a:r>
              <a:rPr lang="en-GB" sz="600" dirty="0">
                <a:latin typeface="Calibri" panose="020F0502020204030204" pitchFamily="34" charset="0"/>
                <a:cs typeface="Calibri" panose="020F0502020204030204" pitchFamily="34" charset="0"/>
              </a:rPr>
              <a:t> a </a:t>
            </a:r>
            <a:r>
              <a:rPr lang="en-GB" sz="600" dirty="0" err="1"/>
              <a:t>gwerthuso</a:t>
            </a:r>
            <a:r>
              <a:rPr lang="en-GB" sz="600" dirty="0"/>
              <a:t> </a:t>
            </a:r>
            <a:r>
              <a:rPr lang="en-GB" sz="600" dirty="0" err="1"/>
              <a:t>wedi’r</a:t>
            </a:r>
            <a:r>
              <a:rPr lang="en-GB" sz="600" dirty="0"/>
              <a:t> </a:t>
            </a:r>
            <a:r>
              <a:rPr lang="en-GB" sz="600" dirty="0" err="1"/>
              <a:t>perfformiad</a:t>
            </a:r>
            <a:r>
              <a:rPr lang="en-GB" sz="600" dirty="0"/>
              <a:t>.</a:t>
            </a:r>
          </a:p>
          <a:p>
            <a:r>
              <a:rPr lang="en-GB" sz="600" dirty="0" err="1"/>
              <a:t>Creu</a:t>
            </a:r>
            <a:r>
              <a:rPr lang="en-GB" sz="600" dirty="0"/>
              <a:t> </a:t>
            </a:r>
            <a:r>
              <a:rPr lang="en-GB" sz="600" dirty="0" err="1"/>
              <a:t>holiadur</a:t>
            </a:r>
            <a:r>
              <a:rPr lang="en-GB" sz="600" dirty="0"/>
              <a:t> </a:t>
            </a:r>
            <a:r>
              <a:rPr lang="en-GB" sz="600" dirty="0" err="1"/>
              <a:t>ar</a:t>
            </a:r>
            <a:r>
              <a:rPr lang="en-GB" sz="600" dirty="0"/>
              <a:t> </a:t>
            </a:r>
            <a:r>
              <a:rPr lang="en-GB" sz="600" dirty="0" err="1"/>
              <a:t>gyfer</a:t>
            </a:r>
            <a:r>
              <a:rPr lang="en-GB" sz="600" dirty="0"/>
              <a:t> y </a:t>
            </a:r>
            <a:r>
              <a:rPr lang="en-GB" sz="600" dirty="0" err="1"/>
              <a:t>rhieni</a:t>
            </a:r>
            <a:r>
              <a:rPr lang="en-GB" sz="600" dirty="0"/>
              <a:t> a </a:t>
            </a:r>
            <a:r>
              <a:rPr lang="en-GB" sz="600" dirty="0" err="1"/>
              <a:t>chyfoedion</a:t>
            </a:r>
            <a:r>
              <a:rPr lang="en-GB" sz="600" dirty="0"/>
              <a:t> a </a:t>
            </a:r>
            <a:r>
              <a:rPr lang="en-GB" sz="600" dirty="0" err="1"/>
              <a:t>fynychodd</a:t>
            </a:r>
            <a:r>
              <a:rPr lang="en-GB" sz="600" dirty="0"/>
              <a:t> y </a:t>
            </a:r>
            <a:r>
              <a:rPr lang="en-GB" sz="600" dirty="0" err="1"/>
              <a:t>perfformiad</a:t>
            </a:r>
            <a:r>
              <a:rPr lang="en-GB" sz="600" dirty="0"/>
              <a:t> </a:t>
            </a:r>
            <a:r>
              <a:rPr lang="en-GB" sz="600" dirty="0" err="1"/>
              <a:t>i</a:t>
            </a:r>
            <a:r>
              <a:rPr lang="en-GB" sz="600" dirty="0"/>
              <a:t> </a:t>
            </a:r>
            <a:r>
              <a:rPr lang="en-GB" sz="600" dirty="0" err="1"/>
              <a:t>gymharu</a:t>
            </a:r>
            <a:r>
              <a:rPr lang="en-GB" sz="600" dirty="0"/>
              <a:t> </a:t>
            </a:r>
            <a:r>
              <a:rPr lang="en-GB" sz="600" dirty="0" err="1"/>
              <a:t>â’u</a:t>
            </a:r>
            <a:r>
              <a:rPr lang="en-GB" sz="600" dirty="0"/>
              <a:t> </a:t>
            </a:r>
            <a:r>
              <a:rPr lang="en-GB" sz="600" dirty="0" err="1"/>
              <a:t>rhagfynegiadau</a:t>
            </a:r>
            <a:r>
              <a:rPr lang="en-GB" sz="600" dirty="0"/>
              <a:t>.</a:t>
            </a:r>
          </a:p>
          <a:p>
            <a:r>
              <a:rPr lang="en-GB" sz="600" dirty="0" err="1"/>
              <a:t>Dysgwyr</a:t>
            </a:r>
            <a:r>
              <a:rPr lang="en-GB" sz="600" dirty="0"/>
              <a:t> </a:t>
            </a:r>
            <a:r>
              <a:rPr lang="en-GB" sz="600" dirty="0" err="1"/>
              <a:t>yn</a:t>
            </a:r>
            <a:r>
              <a:rPr lang="en-GB" sz="600" dirty="0"/>
              <a:t> </a:t>
            </a:r>
            <a:r>
              <a:rPr lang="en-GB" sz="600" dirty="0" err="1"/>
              <a:t>ymchwilio</a:t>
            </a:r>
            <a:r>
              <a:rPr lang="en-GB" sz="600" dirty="0"/>
              <a:t> am </a:t>
            </a:r>
            <a:r>
              <a:rPr lang="en-GB" sz="600" dirty="0" err="1"/>
              <a:t>fôr-ladron</a:t>
            </a:r>
            <a:r>
              <a:rPr lang="en-GB" sz="600" dirty="0"/>
              <a:t> </a:t>
            </a:r>
            <a:r>
              <a:rPr lang="en-GB" sz="600" dirty="0" err="1"/>
              <a:t>poblogaidd</a:t>
            </a:r>
            <a:r>
              <a:rPr lang="en-GB" sz="600" dirty="0"/>
              <a:t> </a:t>
            </a:r>
            <a:r>
              <a:rPr lang="en-GB" sz="600" dirty="0" err="1"/>
              <a:t>ar</a:t>
            </a:r>
            <a:r>
              <a:rPr lang="en-GB" sz="600" dirty="0"/>
              <a:t> draws y </a:t>
            </a:r>
            <a:r>
              <a:rPr lang="en-GB" sz="600" dirty="0" err="1"/>
              <a:t>byd</a:t>
            </a:r>
            <a:r>
              <a:rPr lang="en-GB" sz="600" dirty="0"/>
              <a:t> </a:t>
            </a:r>
            <a:r>
              <a:rPr lang="en-GB" sz="600" dirty="0" err="1"/>
              <a:t>gan</a:t>
            </a:r>
            <a:r>
              <a:rPr lang="en-GB" sz="600" dirty="0"/>
              <a:t> </a:t>
            </a:r>
            <a:r>
              <a:rPr lang="en-GB" sz="600" dirty="0">
                <a:solidFill>
                  <a:srgbClr val="002060"/>
                </a:solidFill>
              </a:rPr>
              <a:t>‘</a:t>
            </a:r>
            <a:r>
              <a:rPr lang="en-GB" sz="600" dirty="0" err="1">
                <a:solidFill>
                  <a:srgbClr val="002060"/>
                </a:solidFill>
              </a:rPr>
              <a:t>ddefnyddio</a:t>
            </a:r>
            <a:r>
              <a:rPr lang="en-GB" sz="600" dirty="0">
                <a:solidFill>
                  <a:srgbClr val="002060"/>
                </a:solidFill>
              </a:rPr>
              <a:t> </a:t>
            </a:r>
            <a:r>
              <a:rPr lang="en-GB" sz="600" dirty="0" err="1">
                <a:solidFill>
                  <a:srgbClr val="002060"/>
                </a:solidFill>
              </a:rPr>
              <a:t>atlasau</a:t>
            </a:r>
            <a:r>
              <a:rPr lang="en-GB" sz="600" dirty="0">
                <a:solidFill>
                  <a:srgbClr val="002060"/>
                </a:solidFill>
              </a:rPr>
              <a:t> a </a:t>
            </a:r>
            <a:r>
              <a:rPr lang="en-GB" sz="600" dirty="0" err="1">
                <a:solidFill>
                  <a:srgbClr val="002060"/>
                </a:solidFill>
              </a:rPr>
              <a:t>globau</a:t>
            </a:r>
            <a:r>
              <a:rPr lang="en-GB" sz="600" dirty="0">
                <a:solidFill>
                  <a:srgbClr val="002060"/>
                </a:solidFill>
              </a:rPr>
              <a:t>’ (YAAS, 2015, tud.43). </a:t>
            </a:r>
            <a:r>
              <a:rPr lang="en-GB" sz="600" dirty="0" err="1"/>
              <a:t>i</a:t>
            </a:r>
            <a:r>
              <a:rPr lang="en-GB" sz="600" dirty="0"/>
              <a:t> </a:t>
            </a:r>
            <a:r>
              <a:rPr lang="en-GB" sz="600" dirty="0" err="1"/>
              <a:t>ddatblygu</a:t>
            </a:r>
            <a:r>
              <a:rPr lang="en-GB" sz="600" dirty="0"/>
              <a:t> </a:t>
            </a:r>
            <a:r>
              <a:rPr lang="en-GB" sz="600" dirty="0" err="1"/>
              <a:t>sgiliau</a:t>
            </a:r>
            <a:r>
              <a:rPr lang="en-GB" sz="600" dirty="0"/>
              <a:t> </a:t>
            </a:r>
            <a:r>
              <a:rPr lang="en-GB" sz="600" dirty="0" err="1"/>
              <a:t>meddwl</a:t>
            </a:r>
            <a:r>
              <a:rPr lang="en-GB" sz="600" dirty="0"/>
              <a:t> a </a:t>
            </a:r>
            <a:r>
              <a:rPr lang="en-GB" sz="600" dirty="0" err="1"/>
              <a:t>dealltwriaeth</a:t>
            </a:r>
            <a:r>
              <a:rPr lang="en-GB" sz="600" dirty="0"/>
              <a:t>.</a:t>
            </a:r>
          </a:p>
          <a:p>
            <a:r>
              <a:rPr lang="en-GB" dirty="0"/>
              <a:t> </a:t>
            </a:r>
          </a:p>
        </p:txBody>
      </p:sp>
      <p:pic>
        <p:nvPicPr>
          <p:cNvPr id="70" name="Picture 69">
            <a:extLst>
              <a:ext uri="{FF2B5EF4-FFF2-40B4-BE49-F238E27FC236}">
                <a16:creationId xmlns:a16="http://schemas.microsoft.com/office/drawing/2014/main" id="{4903524B-071D-4EA5-BA14-2C6013AF780D}"/>
              </a:ext>
            </a:extLst>
          </p:cNvPr>
          <p:cNvPicPr/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31" t="44879" r="54365" b="26095"/>
          <a:stretch/>
        </p:blipFill>
        <p:spPr bwMode="auto">
          <a:xfrm>
            <a:off x="3087627" y="866805"/>
            <a:ext cx="1775347" cy="48298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4" name="Picture 73">
            <a:extLst>
              <a:ext uri="{FF2B5EF4-FFF2-40B4-BE49-F238E27FC236}">
                <a16:creationId xmlns:a16="http://schemas.microsoft.com/office/drawing/2014/main" id="{AAD5E517-9B2F-4920-899C-E034667DB845}"/>
              </a:ext>
            </a:extLst>
          </p:cNvPr>
          <p:cNvPicPr/>
          <p:nvPr/>
        </p:nvPicPr>
        <p:blipFill rotWithShape="1">
          <a:blip r:embed="rId5"/>
          <a:srcRect l="18553" t="46851" r="47315" b="28071"/>
          <a:stretch/>
        </p:blipFill>
        <p:spPr bwMode="auto">
          <a:xfrm>
            <a:off x="4904775" y="814548"/>
            <a:ext cx="1693960" cy="50766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5" name="Picture 74">
            <a:extLst>
              <a:ext uri="{FF2B5EF4-FFF2-40B4-BE49-F238E27FC236}">
                <a16:creationId xmlns:a16="http://schemas.microsoft.com/office/drawing/2014/main" id="{5F58EFC7-9AEF-4F5B-AA8F-A82FE7EA9B84}"/>
              </a:ext>
            </a:extLst>
          </p:cNvPr>
          <p:cNvPicPr/>
          <p:nvPr/>
        </p:nvPicPr>
        <p:blipFill rotWithShape="1">
          <a:blip r:embed="rId6"/>
          <a:srcRect l="16699" t="41902" r="47686" b="38958"/>
          <a:stretch/>
        </p:blipFill>
        <p:spPr bwMode="auto">
          <a:xfrm>
            <a:off x="6506725" y="825965"/>
            <a:ext cx="1831289" cy="52901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3" name="Rectangle 52">
            <a:extLst>
              <a:ext uri="{FF2B5EF4-FFF2-40B4-BE49-F238E27FC236}">
                <a16:creationId xmlns:a16="http://schemas.microsoft.com/office/drawing/2014/main" id="{F68BABF0-2564-4BCA-A44F-F5F57959D7F3}"/>
              </a:ext>
            </a:extLst>
          </p:cNvPr>
          <p:cNvSpPr/>
          <p:nvPr/>
        </p:nvSpPr>
        <p:spPr>
          <a:xfrm>
            <a:off x="3047218" y="1396456"/>
            <a:ext cx="1687200" cy="785537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700" dirty="0">
                <a:solidFill>
                  <a:schemeClr val="bg1"/>
                </a:solidFill>
              </a:rPr>
              <a:t>“Mae </a:t>
            </a:r>
            <a:r>
              <a:rPr lang="en-GB" sz="700" dirty="0" err="1">
                <a:solidFill>
                  <a:schemeClr val="bg1"/>
                </a:solidFill>
              </a:rPr>
              <a:t>cymhwysedd</a:t>
            </a:r>
            <a:r>
              <a:rPr lang="en-GB" sz="700" dirty="0">
                <a:solidFill>
                  <a:schemeClr val="bg1"/>
                </a:solidFill>
              </a:rPr>
              <a:t> </a:t>
            </a:r>
            <a:r>
              <a:rPr lang="en-GB" sz="700" dirty="0" err="1">
                <a:solidFill>
                  <a:schemeClr val="bg1"/>
                </a:solidFill>
              </a:rPr>
              <a:t>digidol</a:t>
            </a:r>
            <a:r>
              <a:rPr lang="en-GB" sz="700" dirty="0">
                <a:solidFill>
                  <a:schemeClr val="bg1"/>
                </a:solidFill>
              </a:rPr>
              <a:t> </a:t>
            </a:r>
            <a:r>
              <a:rPr lang="en-GB" sz="700" dirty="0" err="1">
                <a:solidFill>
                  <a:schemeClr val="bg1"/>
                </a:solidFill>
              </a:rPr>
              <a:t>yn</a:t>
            </a:r>
            <a:r>
              <a:rPr lang="en-GB" sz="700" dirty="0">
                <a:solidFill>
                  <a:schemeClr val="bg1"/>
                </a:solidFill>
              </a:rPr>
              <a:t> </a:t>
            </a:r>
            <a:r>
              <a:rPr lang="en-GB" sz="700" dirty="0" err="1">
                <a:solidFill>
                  <a:schemeClr val="bg1"/>
                </a:solidFill>
              </a:rPr>
              <a:t>chwarae</a:t>
            </a:r>
            <a:r>
              <a:rPr lang="en-GB" sz="700" dirty="0">
                <a:solidFill>
                  <a:schemeClr val="bg1"/>
                </a:solidFill>
              </a:rPr>
              <a:t> </a:t>
            </a:r>
            <a:r>
              <a:rPr lang="en-GB" sz="700" dirty="0" err="1">
                <a:solidFill>
                  <a:schemeClr val="bg1"/>
                </a:solidFill>
              </a:rPr>
              <a:t>rhan</a:t>
            </a:r>
            <a:r>
              <a:rPr lang="en-GB" sz="700" dirty="0">
                <a:solidFill>
                  <a:schemeClr val="bg1"/>
                </a:solidFill>
              </a:rPr>
              <a:t> </a:t>
            </a:r>
            <a:r>
              <a:rPr lang="en-GB" sz="700" dirty="0" err="1">
                <a:solidFill>
                  <a:schemeClr val="bg1"/>
                </a:solidFill>
              </a:rPr>
              <a:t>gynyddol</a:t>
            </a:r>
            <a:r>
              <a:rPr lang="en-GB" sz="700" dirty="0">
                <a:solidFill>
                  <a:schemeClr val="bg1"/>
                </a:solidFill>
              </a:rPr>
              <a:t> </a:t>
            </a:r>
            <a:r>
              <a:rPr lang="en-GB" sz="700" dirty="0" err="1">
                <a:solidFill>
                  <a:schemeClr val="bg1"/>
                </a:solidFill>
              </a:rPr>
              <a:t>ym</a:t>
            </a:r>
            <a:r>
              <a:rPr lang="en-GB" sz="700" dirty="0">
                <a:solidFill>
                  <a:schemeClr val="bg1"/>
                </a:solidFill>
              </a:rPr>
              <a:t> </a:t>
            </a:r>
            <a:r>
              <a:rPr lang="en-GB" sz="700" dirty="0" err="1">
                <a:solidFill>
                  <a:schemeClr val="bg1"/>
                </a:solidFill>
              </a:rPr>
              <a:t>mywydau</a:t>
            </a:r>
            <a:r>
              <a:rPr lang="en-GB" sz="700" dirty="0">
                <a:solidFill>
                  <a:schemeClr val="bg1"/>
                </a:solidFill>
              </a:rPr>
              <a:t> plant a </a:t>
            </a:r>
            <a:r>
              <a:rPr lang="en-GB" sz="700" dirty="0" err="1">
                <a:solidFill>
                  <a:schemeClr val="bg1"/>
                </a:solidFill>
              </a:rPr>
              <a:t>phobl</a:t>
            </a:r>
            <a:r>
              <a:rPr lang="en-GB" sz="700" dirty="0">
                <a:solidFill>
                  <a:schemeClr val="bg1"/>
                </a:solidFill>
              </a:rPr>
              <a:t> </a:t>
            </a:r>
            <a:r>
              <a:rPr lang="en-GB" sz="700" dirty="0" err="1">
                <a:solidFill>
                  <a:schemeClr val="bg1"/>
                </a:solidFill>
              </a:rPr>
              <a:t>ifanc</a:t>
            </a:r>
            <a:r>
              <a:rPr lang="en-GB" sz="700" dirty="0">
                <a:solidFill>
                  <a:schemeClr val="bg1"/>
                </a:solidFill>
              </a:rPr>
              <a:t>, </a:t>
            </a:r>
            <a:r>
              <a:rPr lang="en-GB" sz="700" dirty="0" err="1">
                <a:solidFill>
                  <a:schemeClr val="bg1"/>
                </a:solidFill>
              </a:rPr>
              <a:t>ar</a:t>
            </a:r>
            <a:r>
              <a:rPr lang="en-GB" sz="700" dirty="0">
                <a:solidFill>
                  <a:schemeClr val="bg1"/>
                </a:solidFill>
              </a:rPr>
              <a:t> </a:t>
            </a:r>
            <a:r>
              <a:rPr lang="en-GB" sz="700" dirty="0" err="1">
                <a:solidFill>
                  <a:schemeClr val="bg1"/>
                </a:solidFill>
              </a:rPr>
              <a:t>gyfer</a:t>
            </a:r>
            <a:r>
              <a:rPr lang="en-GB" sz="700" dirty="0">
                <a:solidFill>
                  <a:schemeClr val="bg1"/>
                </a:solidFill>
              </a:rPr>
              <a:t> </a:t>
            </a:r>
            <a:r>
              <a:rPr lang="en-GB" sz="700" dirty="0" err="1">
                <a:solidFill>
                  <a:schemeClr val="bg1"/>
                </a:solidFill>
              </a:rPr>
              <a:t>cyfathrebu</a:t>
            </a:r>
            <a:r>
              <a:rPr lang="en-GB" sz="700" dirty="0">
                <a:solidFill>
                  <a:schemeClr val="bg1"/>
                </a:solidFill>
              </a:rPr>
              <a:t>, </a:t>
            </a:r>
            <a:r>
              <a:rPr lang="en-GB" sz="700" dirty="0" err="1">
                <a:solidFill>
                  <a:schemeClr val="bg1"/>
                </a:solidFill>
              </a:rPr>
              <a:t>rhwydweithio</a:t>
            </a:r>
            <a:r>
              <a:rPr lang="en-GB" sz="700" dirty="0">
                <a:solidFill>
                  <a:schemeClr val="bg1"/>
                </a:solidFill>
              </a:rPr>
              <a:t>, </a:t>
            </a:r>
            <a:r>
              <a:rPr lang="en-GB" sz="700" dirty="0" err="1">
                <a:solidFill>
                  <a:schemeClr val="bg1"/>
                </a:solidFill>
              </a:rPr>
              <a:t>gwybodaeth</a:t>
            </a:r>
            <a:r>
              <a:rPr lang="en-GB" sz="700" dirty="0">
                <a:solidFill>
                  <a:schemeClr val="bg1"/>
                </a:solidFill>
              </a:rPr>
              <a:t>, </a:t>
            </a:r>
            <a:r>
              <a:rPr lang="en-GB" sz="700" dirty="0" err="1">
                <a:solidFill>
                  <a:schemeClr val="bg1"/>
                </a:solidFill>
              </a:rPr>
              <a:t>hamdden</a:t>
            </a:r>
            <a:r>
              <a:rPr lang="en-GB" sz="700" dirty="0">
                <a:solidFill>
                  <a:schemeClr val="bg1"/>
                </a:solidFill>
              </a:rPr>
              <a:t> ac </a:t>
            </a:r>
            <a:r>
              <a:rPr lang="en-GB" sz="700" dirty="0" err="1">
                <a:solidFill>
                  <a:schemeClr val="bg1"/>
                </a:solidFill>
              </a:rPr>
              <a:t>adloniant</a:t>
            </a:r>
            <a:r>
              <a:rPr lang="en-GB" sz="700" dirty="0">
                <a:solidFill>
                  <a:schemeClr val="bg1"/>
                </a:solidFill>
              </a:rPr>
              <a:t>” </a:t>
            </a:r>
            <a:r>
              <a:rPr lang="en-GB" sz="700" dirty="0">
                <a:solidFill>
                  <a:srgbClr val="FF0000"/>
                </a:solidFill>
              </a:rPr>
              <a:t>(Donaldson, 2015, tud.41)</a:t>
            </a:r>
            <a:endParaRPr lang="en-GB" sz="700" dirty="0">
              <a:solidFill>
                <a:schemeClr val="tx1"/>
              </a:solidFill>
            </a:endParaRP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3C9859CF-D988-4774-A2DE-DAEBD8585801}"/>
              </a:ext>
            </a:extLst>
          </p:cNvPr>
          <p:cNvSpPr/>
          <p:nvPr/>
        </p:nvSpPr>
        <p:spPr>
          <a:xfrm>
            <a:off x="4809263" y="1396456"/>
            <a:ext cx="1687200" cy="785536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800" dirty="0"/>
              <a:t> “</a:t>
            </a:r>
            <a:r>
              <a:rPr lang="en-GB" sz="800" dirty="0" err="1"/>
              <a:t>mae</a:t>
            </a:r>
            <a:r>
              <a:rPr lang="en-GB" sz="800" dirty="0"/>
              <a:t> </a:t>
            </a:r>
            <a:r>
              <a:rPr lang="en-GB" sz="800" dirty="0" err="1"/>
              <a:t>cymhwysedd</a:t>
            </a:r>
            <a:r>
              <a:rPr lang="en-GB" sz="800" dirty="0"/>
              <a:t> </a:t>
            </a:r>
            <a:r>
              <a:rPr lang="en-GB" sz="800" dirty="0" err="1"/>
              <a:t>mewn</a:t>
            </a:r>
            <a:r>
              <a:rPr lang="en-GB" sz="800" dirty="0"/>
              <a:t> </a:t>
            </a:r>
            <a:r>
              <a:rPr lang="en-GB" sz="800" dirty="0" err="1"/>
              <a:t>rhifedd</a:t>
            </a:r>
            <a:r>
              <a:rPr lang="en-GB" sz="800" dirty="0"/>
              <a:t> </a:t>
            </a:r>
            <a:r>
              <a:rPr lang="en-GB" sz="800" dirty="0" err="1"/>
              <a:t>yn</a:t>
            </a:r>
            <a:r>
              <a:rPr lang="en-GB" sz="800" dirty="0"/>
              <a:t> </a:t>
            </a:r>
            <a:r>
              <a:rPr lang="en-GB" sz="800" dirty="0" err="1"/>
              <a:t>hanfodol</a:t>
            </a:r>
            <a:r>
              <a:rPr lang="en-GB" sz="800" dirty="0"/>
              <a:t> </a:t>
            </a:r>
            <a:r>
              <a:rPr lang="en-GB" sz="800" dirty="0" err="1"/>
              <a:t>ar</a:t>
            </a:r>
            <a:r>
              <a:rPr lang="en-GB" sz="800" dirty="0"/>
              <a:t> </a:t>
            </a:r>
            <a:r>
              <a:rPr lang="en-GB" sz="800" dirty="0" err="1"/>
              <a:t>gyfer</a:t>
            </a:r>
            <a:r>
              <a:rPr lang="en-GB" sz="800" dirty="0"/>
              <a:t> </a:t>
            </a:r>
            <a:r>
              <a:rPr lang="en-GB" sz="800" dirty="0" err="1"/>
              <a:t>byw</a:t>
            </a:r>
            <a:r>
              <a:rPr lang="en-GB" sz="800" dirty="0"/>
              <a:t> a </a:t>
            </a:r>
            <a:r>
              <a:rPr lang="en-GB" sz="800" dirty="0" err="1"/>
              <a:t>gweithio’n</a:t>
            </a:r>
            <a:r>
              <a:rPr lang="en-GB" sz="800" dirty="0"/>
              <a:t> </a:t>
            </a:r>
            <a:r>
              <a:rPr lang="en-GB" sz="800" dirty="0" err="1"/>
              <a:t>annibynnol</a:t>
            </a:r>
            <a:r>
              <a:rPr lang="en-GB" sz="800" dirty="0"/>
              <a:t>.” </a:t>
            </a:r>
            <a:r>
              <a:rPr lang="en-GB" sz="800" dirty="0">
                <a:solidFill>
                  <a:srgbClr val="FF0000"/>
                </a:solidFill>
              </a:rPr>
              <a:t>(Donaldson, 2015, tud.40).</a:t>
            </a:r>
            <a:endParaRPr lang="en-GB" sz="800" dirty="0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D20AA833-30FC-490F-82F3-0D86D8342BC6}"/>
              </a:ext>
            </a:extLst>
          </p:cNvPr>
          <p:cNvSpPr/>
          <p:nvPr/>
        </p:nvSpPr>
        <p:spPr>
          <a:xfrm>
            <a:off x="6571308" y="1396455"/>
            <a:ext cx="1687200" cy="785537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800" dirty="0">
                <a:solidFill>
                  <a:schemeClr val="bg1"/>
                </a:solidFill>
              </a:rPr>
              <a:t>“Mae </a:t>
            </a:r>
            <a:r>
              <a:rPr lang="en-GB" sz="800" dirty="0" err="1">
                <a:solidFill>
                  <a:schemeClr val="bg1"/>
                </a:solidFill>
              </a:rPr>
              <a:t>cymhwysedd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mewn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llythrennedd</a:t>
            </a:r>
            <a:r>
              <a:rPr lang="en-GB" sz="800" dirty="0">
                <a:solidFill>
                  <a:schemeClr val="bg1"/>
                </a:solidFill>
              </a:rPr>
              <a:t> . . .</a:t>
            </a:r>
            <a:r>
              <a:rPr lang="en-GB" sz="800" dirty="0" err="1">
                <a:solidFill>
                  <a:schemeClr val="bg1"/>
                </a:solidFill>
              </a:rPr>
              <a:t>yn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hanfodol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ar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gyfer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dysgu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ar</a:t>
            </a:r>
            <a:r>
              <a:rPr lang="en-GB" sz="800" dirty="0">
                <a:solidFill>
                  <a:schemeClr val="bg1"/>
                </a:solidFill>
              </a:rPr>
              <a:t> draws y </a:t>
            </a:r>
            <a:r>
              <a:rPr lang="en-GB" sz="800" dirty="0" err="1">
                <a:solidFill>
                  <a:schemeClr val="bg1"/>
                </a:solidFill>
              </a:rPr>
              <a:t>cwricwlwm</a:t>
            </a:r>
            <a:r>
              <a:rPr lang="en-GB" sz="800" dirty="0">
                <a:solidFill>
                  <a:schemeClr val="bg1"/>
                </a:solidFill>
              </a:rPr>
              <a:t>, </a:t>
            </a:r>
            <a:r>
              <a:rPr lang="en-GB" sz="800" dirty="0" err="1">
                <a:solidFill>
                  <a:schemeClr val="bg1"/>
                </a:solidFill>
              </a:rPr>
              <a:t>yn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bennaf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oherwydd</a:t>
            </a:r>
            <a:r>
              <a:rPr lang="en-GB" sz="800" dirty="0">
                <a:solidFill>
                  <a:schemeClr val="bg1"/>
                </a:solidFill>
              </a:rPr>
              <a:t> y </a:t>
            </a:r>
            <a:r>
              <a:rPr lang="en-GB" sz="800" dirty="0" err="1">
                <a:solidFill>
                  <a:schemeClr val="bg1"/>
                </a:solidFill>
              </a:rPr>
              <a:t>lle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hanfodol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sydd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i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iaith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wrth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feddwl</a:t>
            </a:r>
            <a:r>
              <a:rPr lang="en-GB" sz="800" dirty="0">
                <a:solidFill>
                  <a:schemeClr val="bg1"/>
                </a:solidFill>
              </a:rPr>
              <a:t>.” </a:t>
            </a:r>
            <a:r>
              <a:rPr lang="en-GB" sz="800" dirty="0">
                <a:solidFill>
                  <a:srgbClr val="FF0000"/>
                </a:solidFill>
              </a:rPr>
              <a:t>(Donaldson, 2015, tud.40).</a:t>
            </a:r>
            <a:endParaRPr lang="en-GB" sz="800" dirty="0">
              <a:solidFill>
                <a:schemeClr val="bg1"/>
              </a:solidFill>
            </a:endParaRPr>
          </a:p>
        </p:txBody>
      </p:sp>
      <p:pic>
        <p:nvPicPr>
          <p:cNvPr id="14" name="Picture 13" descr="A screenshot of a cell phone&#10;&#10;Description automatically generated">
            <a:extLst>
              <a:ext uri="{FF2B5EF4-FFF2-40B4-BE49-F238E27FC236}">
                <a16:creationId xmlns:a16="http://schemas.microsoft.com/office/drawing/2014/main" id="{BAA74AAF-22A6-476C-B71E-2C51B3C9F8AB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1400" y="835211"/>
            <a:ext cx="959409" cy="1272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8" name="TextBox 57">
            <a:extLst>
              <a:ext uri="{FF2B5EF4-FFF2-40B4-BE49-F238E27FC236}">
                <a16:creationId xmlns:a16="http://schemas.microsoft.com/office/drawing/2014/main" id="{A89A3E25-B82E-4209-9893-0C784D5F00D6}"/>
              </a:ext>
            </a:extLst>
          </p:cNvPr>
          <p:cNvSpPr txBox="1"/>
          <p:nvPr/>
        </p:nvSpPr>
        <p:spPr>
          <a:xfrm>
            <a:off x="53181" y="2298175"/>
            <a:ext cx="2359555" cy="1754326"/>
          </a:xfrm>
          <a:prstGeom prst="rect">
            <a:avLst/>
          </a:prstGeom>
          <a:solidFill>
            <a:srgbClr val="FBE1F4"/>
          </a:solidFill>
          <a:ln>
            <a:solidFill>
              <a:srgbClr val="AA162B"/>
            </a:solidFill>
          </a:ln>
        </p:spPr>
        <p:txBody>
          <a:bodyPr wrap="square" rtlCol="0">
            <a:spAutoFit/>
          </a:bodyPr>
          <a:lstStyle/>
          <a:p>
            <a:r>
              <a:rPr lang="en-GB" sz="600" dirty="0"/>
              <a:t>Model </a:t>
            </a:r>
            <a:r>
              <a:rPr lang="en-GB" sz="600" dirty="0" err="1"/>
              <a:t>pwnc</a:t>
            </a:r>
            <a:r>
              <a:rPr lang="en-GB" sz="600" dirty="0"/>
              <a:t> </a:t>
            </a:r>
            <a:r>
              <a:rPr lang="en-GB" sz="600" dirty="0" err="1"/>
              <a:t>unigol</a:t>
            </a:r>
            <a:r>
              <a:rPr lang="en-GB" sz="600" dirty="0"/>
              <a:t> </a:t>
            </a:r>
            <a:r>
              <a:rPr lang="en-GB" sz="600" dirty="0" err="1"/>
              <a:t>trosglwyddiadol</a:t>
            </a:r>
            <a:r>
              <a:rPr lang="en-GB" sz="600" dirty="0"/>
              <a:t>:</a:t>
            </a:r>
          </a:p>
          <a:p>
            <a:endParaRPr lang="en-GB" sz="6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sz="600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78" name="TextBox 77">
            <a:extLst>
              <a:ext uri="{FF2B5EF4-FFF2-40B4-BE49-F238E27FC236}">
                <a16:creationId xmlns:a16="http://schemas.microsoft.com/office/drawing/2014/main" id="{EA6457D0-7C3D-4703-8A30-3C7CAF885253}"/>
              </a:ext>
            </a:extLst>
          </p:cNvPr>
          <p:cNvSpPr txBox="1"/>
          <p:nvPr/>
        </p:nvSpPr>
        <p:spPr>
          <a:xfrm>
            <a:off x="5763560" y="2219246"/>
            <a:ext cx="2433959" cy="1846659"/>
          </a:xfrm>
          <a:prstGeom prst="rect">
            <a:avLst/>
          </a:prstGeom>
          <a:solidFill>
            <a:srgbClr val="FBE1F4"/>
          </a:solidFill>
          <a:ln>
            <a:solidFill>
              <a:srgbClr val="AA162B"/>
            </a:solidFill>
          </a:ln>
        </p:spPr>
        <p:txBody>
          <a:bodyPr wrap="square" rtlCol="0">
            <a:spAutoFit/>
          </a:bodyPr>
          <a:lstStyle/>
          <a:p>
            <a:r>
              <a:rPr lang="en-GB" sz="600" dirty="0"/>
              <a:t>Model </a:t>
            </a:r>
            <a:r>
              <a:rPr lang="en-GB" sz="600" dirty="0" err="1"/>
              <a:t>Thema</a:t>
            </a:r>
            <a:r>
              <a:rPr lang="en-GB" sz="600" dirty="0"/>
              <a:t> </a:t>
            </a:r>
            <a:r>
              <a:rPr lang="en-GB" sz="600" dirty="0" err="1"/>
              <a:t>Seiliedig</a:t>
            </a:r>
            <a:r>
              <a:rPr lang="en-GB" sz="600" dirty="0"/>
              <a:t>:</a:t>
            </a:r>
          </a:p>
          <a:p>
            <a:endParaRPr lang="en-GB" sz="600" dirty="0"/>
          </a:p>
          <a:p>
            <a:r>
              <a:rPr lang="en-GB" sz="600" dirty="0" err="1"/>
              <a:t>Dangosir</a:t>
            </a:r>
            <a:r>
              <a:rPr lang="en-GB" sz="600" dirty="0"/>
              <a:t> y model </a:t>
            </a:r>
            <a:r>
              <a:rPr lang="en-GB" sz="600" dirty="0" err="1"/>
              <a:t>Thema</a:t>
            </a:r>
            <a:r>
              <a:rPr lang="en-GB" sz="600" dirty="0"/>
              <a:t> </a:t>
            </a:r>
            <a:r>
              <a:rPr lang="en-GB" sz="600" dirty="0" err="1"/>
              <a:t>Seiliedig</a:t>
            </a:r>
            <a:r>
              <a:rPr lang="en-GB" sz="600" dirty="0"/>
              <a:t> </a:t>
            </a:r>
            <a:r>
              <a:rPr lang="en-GB" sz="600" dirty="0" err="1"/>
              <a:t>llawer</a:t>
            </a:r>
            <a:r>
              <a:rPr lang="en-GB" sz="600" dirty="0"/>
              <a:t> o </a:t>
            </a:r>
            <a:r>
              <a:rPr lang="en-GB" sz="600" dirty="0" err="1"/>
              <a:t>fanteision</a:t>
            </a:r>
            <a:r>
              <a:rPr lang="en-GB" sz="600" dirty="0"/>
              <a:t> ac </a:t>
            </a:r>
            <a:r>
              <a:rPr lang="en-GB" sz="600" dirty="0" err="1"/>
              <a:t>anfanteision</a:t>
            </a:r>
            <a:r>
              <a:rPr lang="en-GB" sz="600" dirty="0"/>
              <a:t> </a:t>
            </a:r>
            <a:r>
              <a:rPr lang="en-GB" sz="600" dirty="0" err="1"/>
              <a:t>wrth</a:t>
            </a:r>
            <a:r>
              <a:rPr lang="en-GB" sz="600" dirty="0"/>
              <a:t> </a:t>
            </a:r>
            <a:r>
              <a:rPr lang="en-GB" sz="600" dirty="0" err="1"/>
              <a:t>weithredu</a:t>
            </a:r>
            <a:r>
              <a:rPr lang="en-GB" sz="600" dirty="0"/>
              <a:t> o </a:t>
            </a:r>
            <a:r>
              <a:rPr lang="en-GB" sz="600" dirty="0" err="1"/>
              <a:t>fewn</a:t>
            </a:r>
            <a:r>
              <a:rPr lang="en-GB" sz="600" dirty="0"/>
              <a:t> y </a:t>
            </a:r>
            <a:r>
              <a:rPr lang="en-GB" sz="600" dirty="0" err="1"/>
              <a:t>gwersi</a:t>
            </a:r>
            <a:r>
              <a:rPr lang="en-GB" sz="600" dirty="0"/>
              <a:t>. </a:t>
            </a:r>
            <a:r>
              <a:rPr lang="en-GB" sz="600" dirty="0" err="1"/>
              <a:t>Adlewyrchir</a:t>
            </a:r>
            <a:r>
              <a:rPr lang="en-GB" sz="600" dirty="0"/>
              <a:t> </a:t>
            </a:r>
            <a:r>
              <a:rPr lang="en-GB" sz="600" dirty="0" err="1"/>
              <a:t>defnydd</a:t>
            </a:r>
            <a:r>
              <a:rPr lang="en-GB" sz="600" dirty="0"/>
              <a:t> </a:t>
            </a:r>
            <a:r>
              <a:rPr lang="en-GB" sz="600" dirty="0" err="1"/>
              <a:t>cadarnhaol</a:t>
            </a:r>
            <a:r>
              <a:rPr lang="en-GB" sz="600" dirty="0"/>
              <a:t> o </a:t>
            </a:r>
            <a:r>
              <a:rPr lang="en-GB" sz="600" dirty="0" err="1"/>
              <a:t>ganolbwyntio</a:t>
            </a:r>
            <a:r>
              <a:rPr lang="en-GB" sz="600" dirty="0"/>
              <a:t> </a:t>
            </a:r>
            <a:r>
              <a:rPr lang="en-GB" sz="600" dirty="0" err="1"/>
              <a:t>thema</a:t>
            </a:r>
            <a:r>
              <a:rPr lang="en-GB" sz="600" dirty="0"/>
              <a:t> </a:t>
            </a:r>
            <a:r>
              <a:rPr lang="en-GB" sz="600" dirty="0" err="1"/>
              <a:t>gydag</a:t>
            </a:r>
            <a:r>
              <a:rPr lang="en-GB" sz="600" dirty="0"/>
              <a:t> </a:t>
            </a:r>
            <a:r>
              <a:rPr lang="en-GB" sz="600" dirty="0" err="1"/>
              <a:t>amrywiaeth</a:t>
            </a:r>
            <a:r>
              <a:rPr lang="en-GB" sz="600" dirty="0"/>
              <a:t> o </a:t>
            </a:r>
            <a:r>
              <a:rPr lang="en-GB" sz="600" dirty="0" err="1"/>
              <a:t>bynciau</a:t>
            </a:r>
            <a:r>
              <a:rPr lang="en-GB" sz="600" dirty="0"/>
              <a:t>, </a:t>
            </a:r>
            <a:r>
              <a:rPr lang="en-GB" sz="600" dirty="0" err="1"/>
              <a:t>maent</a:t>
            </a:r>
            <a:r>
              <a:rPr lang="en-GB" sz="600" dirty="0"/>
              <a:t> </a:t>
            </a:r>
            <a:r>
              <a:rPr lang="en-GB" sz="600" dirty="0" err="1"/>
              <a:t>yn</a:t>
            </a:r>
            <a:r>
              <a:rPr lang="en-GB" sz="600" dirty="0"/>
              <a:t> </a:t>
            </a:r>
            <a:r>
              <a:rPr lang="en-GB" sz="600" dirty="0" err="1"/>
              <a:t>gwella</a:t>
            </a:r>
            <a:r>
              <a:rPr lang="en-GB" sz="600" dirty="0"/>
              <a:t> </a:t>
            </a:r>
            <a:r>
              <a:rPr lang="en-GB" sz="600" dirty="0" err="1"/>
              <a:t>sgiliau'r</a:t>
            </a:r>
            <a:r>
              <a:rPr lang="en-GB" sz="600" dirty="0"/>
              <a:t> plant </a:t>
            </a:r>
            <a:r>
              <a:rPr lang="en-GB" sz="600" dirty="0" err="1"/>
              <a:t>ar</a:t>
            </a:r>
            <a:r>
              <a:rPr lang="en-GB" sz="600" dirty="0"/>
              <a:t> draws y </a:t>
            </a:r>
            <a:r>
              <a:rPr lang="en-GB" sz="600" dirty="0" err="1"/>
              <a:t>cwricwlwm</a:t>
            </a:r>
            <a:r>
              <a:rPr lang="en-GB" sz="600" dirty="0"/>
              <a:t> </a:t>
            </a:r>
            <a:r>
              <a:rPr lang="en-GB" sz="600" dirty="0" err="1"/>
              <a:t>sy'n</a:t>
            </a:r>
            <a:r>
              <a:rPr lang="en-GB" sz="600" dirty="0"/>
              <a:t> </a:t>
            </a:r>
            <a:r>
              <a:rPr lang="en-GB" sz="600" dirty="0" err="1"/>
              <a:t>darparu</a:t>
            </a:r>
            <a:r>
              <a:rPr lang="en-GB" sz="600" dirty="0"/>
              <a:t> </a:t>
            </a:r>
            <a:r>
              <a:rPr lang="en-GB" sz="600" dirty="0" err="1"/>
              <a:t>diddordeb</a:t>
            </a:r>
            <a:r>
              <a:rPr lang="en-GB" sz="600" dirty="0"/>
              <a:t> (Donaldson, 2015) </a:t>
            </a:r>
            <a:r>
              <a:rPr lang="en-GB" sz="600" dirty="0" err="1"/>
              <a:t>gan</a:t>
            </a:r>
            <a:r>
              <a:rPr lang="en-GB" sz="600" dirty="0"/>
              <a:t> y </a:t>
            </a:r>
            <a:r>
              <a:rPr lang="en-GB" sz="600" dirty="0" err="1"/>
              <a:t>dysgwyr</a:t>
            </a:r>
            <a:r>
              <a:rPr lang="en-GB" sz="600" dirty="0"/>
              <a:t> </a:t>
            </a:r>
            <a:r>
              <a:rPr lang="en-GB" sz="600" dirty="0" err="1"/>
              <a:t>gyda'r</a:t>
            </a:r>
            <a:r>
              <a:rPr lang="en-GB" sz="600" dirty="0"/>
              <a:t> </a:t>
            </a:r>
            <a:r>
              <a:rPr lang="en-GB" sz="600" dirty="0" err="1"/>
              <a:t>ystod</a:t>
            </a:r>
            <a:r>
              <a:rPr lang="en-GB" sz="600" dirty="0"/>
              <a:t> o </a:t>
            </a:r>
            <a:r>
              <a:rPr lang="en-GB" sz="600" dirty="0" err="1"/>
              <a:t>bynciau</a:t>
            </a:r>
            <a:r>
              <a:rPr lang="en-GB" sz="600" dirty="0"/>
              <a:t> </a:t>
            </a:r>
            <a:r>
              <a:rPr lang="en-GB" sz="600" dirty="0" err="1"/>
              <a:t>gwahanol</a:t>
            </a:r>
            <a:r>
              <a:rPr lang="en-GB" sz="600" dirty="0"/>
              <a:t>. </a:t>
            </a:r>
            <a:r>
              <a:rPr lang="en-GB" sz="600" dirty="0" err="1"/>
              <a:t>Dangosir</a:t>
            </a:r>
            <a:r>
              <a:rPr lang="en-GB" sz="600" dirty="0"/>
              <a:t> Barnes (2015) </a:t>
            </a:r>
            <a:r>
              <a:rPr lang="en-GB" sz="600" dirty="0" err="1"/>
              <a:t>wrth</a:t>
            </a:r>
            <a:r>
              <a:rPr lang="en-GB" sz="600" dirty="0"/>
              <a:t> </a:t>
            </a:r>
            <a:r>
              <a:rPr lang="en-GB" sz="600" dirty="0" err="1"/>
              <a:t>gynnal</a:t>
            </a:r>
            <a:r>
              <a:rPr lang="en-GB" sz="600" dirty="0"/>
              <a:t> </a:t>
            </a:r>
            <a:r>
              <a:rPr lang="en-GB" sz="600" dirty="0" err="1"/>
              <a:t>athrawon</a:t>
            </a:r>
            <a:r>
              <a:rPr lang="en-GB" sz="600" dirty="0"/>
              <a:t> </a:t>
            </a:r>
            <a:r>
              <a:rPr lang="en-GB" sz="600" dirty="0" err="1"/>
              <a:t>hyderus</a:t>
            </a:r>
            <a:r>
              <a:rPr lang="en-GB" sz="600" dirty="0"/>
              <a:t> ac </a:t>
            </a:r>
            <a:r>
              <a:rPr lang="en-GB" sz="600" dirty="0" err="1"/>
              <a:t>yn</a:t>
            </a:r>
            <a:r>
              <a:rPr lang="en-GB" sz="600" dirty="0"/>
              <a:t> </a:t>
            </a:r>
            <a:r>
              <a:rPr lang="en-GB" sz="600" dirty="0" err="1"/>
              <a:t>wybodus</a:t>
            </a:r>
            <a:r>
              <a:rPr lang="en-GB" sz="600" dirty="0"/>
              <a:t>, </a:t>
            </a:r>
            <a:r>
              <a:rPr lang="en-GB" sz="600" dirty="0" err="1"/>
              <a:t>llwyddir</a:t>
            </a:r>
            <a:r>
              <a:rPr lang="en-GB" sz="600" dirty="0"/>
              <a:t> </a:t>
            </a:r>
            <a:r>
              <a:rPr lang="en-GB" sz="600" dirty="0" err="1"/>
              <a:t>i</a:t>
            </a:r>
            <a:r>
              <a:rPr lang="en-GB" sz="600" dirty="0"/>
              <a:t> </a:t>
            </a:r>
            <a:r>
              <a:rPr lang="en-GB" sz="600" dirty="0" err="1"/>
              <a:t>ysgogi</a:t>
            </a:r>
            <a:r>
              <a:rPr lang="en-GB" sz="600" dirty="0"/>
              <a:t> a </a:t>
            </a:r>
            <a:r>
              <a:rPr lang="en-GB" sz="600" dirty="0" err="1"/>
              <a:t>hysbysu'r</a:t>
            </a:r>
            <a:r>
              <a:rPr lang="en-GB" sz="600" dirty="0"/>
              <a:t> </a:t>
            </a:r>
            <a:r>
              <a:rPr lang="en-GB" sz="600" dirty="0" err="1"/>
              <a:t>dysgwyr</a:t>
            </a:r>
            <a:r>
              <a:rPr lang="en-GB" sz="600" dirty="0"/>
              <a:t> pe </a:t>
            </a:r>
            <a:r>
              <a:rPr lang="en-GB" sz="600" dirty="0" err="1"/>
              <a:t>baent</a:t>
            </a:r>
            <a:r>
              <a:rPr lang="en-GB" sz="600" dirty="0"/>
              <a:t> </a:t>
            </a:r>
            <a:r>
              <a:rPr lang="en-GB" sz="600" dirty="0" err="1"/>
              <a:t>yn</a:t>
            </a:r>
            <a:r>
              <a:rPr lang="en-GB" sz="600" dirty="0"/>
              <a:t> </a:t>
            </a:r>
            <a:r>
              <a:rPr lang="en-GB" sz="600" dirty="0" err="1"/>
              <a:t>rhoi</a:t>
            </a:r>
            <a:r>
              <a:rPr lang="en-GB" sz="600" dirty="0"/>
              <a:t> nod </a:t>
            </a:r>
            <a:r>
              <a:rPr lang="en-GB" sz="600" dirty="0" err="1"/>
              <a:t>cyfnewidiol</a:t>
            </a:r>
            <a:r>
              <a:rPr lang="en-GB" sz="600" dirty="0"/>
              <a:t> a </a:t>
            </a:r>
            <a:r>
              <a:rPr lang="en-GB" sz="600" dirty="0" err="1"/>
              <a:t>dilys</a:t>
            </a:r>
            <a:r>
              <a:rPr lang="en-GB" sz="600" dirty="0"/>
              <a:t>. Pe bai </a:t>
            </a:r>
            <a:r>
              <a:rPr lang="en-GB" sz="600" dirty="0" err="1"/>
              <a:t>gan</a:t>
            </a:r>
            <a:r>
              <a:rPr lang="en-GB" sz="600" dirty="0"/>
              <a:t> </a:t>
            </a:r>
            <a:r>
              <a:rPr lang="en-GB" sz="600" dirty="0" err="1"/>
              <a:t>yr</a:t>
            </a:r>
            <a:r>
              <a:rPr lang="en-GB" sz="600" dirty="0"/>
              <a:t> </a:t>
            </a:r>
            <a:r>
              <a:rPr lang="en-GB" sz="600" dirty="0" err="1"/>
              <a:t>athro</a:t>
            </a:r>
            <a:r>
              <a:rPr lang="en-GB" sz="600" dirty="0"/>
              <a:t> </a:t>
            </a:r>
            <a:r>
              <a:rPr lang="en-GB" sz="600" dirty="0" err="1"/>
              <a:t>nodweddion</a:t>
            </a:r>
            <a:r>
              <a:rPr lang="en-GB" sz="600" dirty="0"/>
              <a:t> </a:t>
            </a:r>
            <a:r>
              <a:rPr lang="en-GB" sz="600" dirty="0" err="1"/>
              <a:t>gwael</a:t>
            </a:r>
            <a:r>
              <a:rPr lang="en-GB" sz="600" dirty="0"/>
              <a:t> </a:t>
            </a:r>
            <a:r>
              <a:rPr lang="en-GB" sz="600" dirty="0" err="1"/>
              <a:t>wrth</a:t>
            </a:r>
            <a:r>
              <a:rPr lang="en-GB" sz="600" dirty="0"/>
              <a:t> </a:t>
            </a:r>
            <a:r>
              <a:rPr lang="en-GB" sz="600" dirty="0" err="1"/>
              <a:t>roi</a:t>
            </a:r>
            <a:r>
              <a:rPr lang="en-GB" sz="600" dirty="0"/>
              <a:t> </a:t>
            </a:r>
            <a:r>
              <a:rPr lang="en-GB" sz="600" dirty="0" err="1"/>
              <a:t>amcanion</a:t>
            </a:r>
            <a:r>
              <a:rPr lang="en-GB" sz="600" dirty="0"/>
              <a:t> </a:t>
            </a:r>
            <a:r>
              <a:rPr lang="en-GB" sz="600" dirty="0" err="1"/>
              <a:t>aneglur</a:t>
            </a:r>
            <a:r>
              <a:rPr lang="en-GB" sz="600" dirty="0"/>
              <a:t> </a:t>
            </a:r>
            <a:r>
              <a:rPr lang="en-GB" sz="600" dirty="0" err="1"/>
              <a:t>i’r</a:t>
            </a:r>
            <a:r>
              <a:rPr lang="en-GB" sz="600" dirty="0"/>
              <a:t> </a:t>
            </a:r>
            <a:r>
              <a:rPr lang="en-GB" sz="600" dirty="0" err="1"/>
              <a:t>gwersi</a:t>
            </a:r>
            <a:r>
              <a:rPr lang="en-GB" sz="600" dirty="0"/>
              <a:t>, </a:t>
            </a:r>
            <a:r>
              <a:rPr lang="en-GB" sz="600" dirty="0" err="1"/>
              <a:t>adlewyrchir</a:t>
            </a:r>
            <a:r>
              <a:rPr lang="en-GB" sz="600" dirty="0"/>
              <a:t> </a:t>
            </a:r>
            <a:r>
              <a:rPr lang="en-GB" sz="600" dirty="0" err="1"/>
              <a:t>anfantais</a:t>
            </a:r>
            <a:r>
              <a:rPr lang="en-GB" sz="600" dirty="0"/>
              <a:t> </a:t>
            </a:r>
            <a:r>
              <a:rPr lang="en-GB" sz="600" dirty="0" err="1"/>
              <a:t>wrth</a:t>
            </a:r>
            <a:r>
              <a:rPr lang="en-GB" sz="600" dirty="0"/>
              <a:t> </a:t>
            </a:r>
            <a:r>
              <a:rPr lang="en-GB" sz="600" dirty="0" err="1"/>
              <a:t>roi</a:t>
            </a:r>
            <a:r>
              <a:rPr lang="en-GB" sz="600" dirty="0"/>
              <a:t> </a:t>
            </a:r>
            <a:r>
              <a:rPr lang="en-GB" sz="600" dirty="0" err="1"/>
              <a:t>gwers</a:t>
            </a:r>
            <a:r>
              <a:rPr lang="en-GB" sz="600" dirty="0"/>
              <a:t> </a:t>
            </a:r>
            <a:r>
              <a:rPr lang="en-GB" sz="600" dirty="0" err="1"/>
              <a:t>gyfyngedig</a:t>
            </a:r>
            <a:r>
              <a:rPr lang="en-GB" sz="600" dirty="0"/>
              <a:t>. </a:t>
            </a:r>
            <a:r>
              <a:rPr lang="en-GB" sz="600" dirty="0" err="1"/>
              <a:t>Wrth</a:t>
            </a:r>
            <a:r>
              <a:rPr lang="en-GB" sz="600" dirty="0"/>
              <a:t> </a:t>
            </a:r>
            <a:r>
              <a:rPr lang="en-GB" sz="600" dirty="0" err="1"/>
              <a:t>asesu</a:t>
            </a:r>
            <a:r>
              <a:rPr lang="en-GB" sz="600" dirty="0"/>
              <a:t> </a:t>
            </a:r>
            <a:r>
              <a:rPr lang="en-GB" sz="600" dirty="0" err="1"/>
              <a:t>trwy</a:t>
            </a:r>
            <a:r>
              <a:rPr lang="en-GB" sz="600" dirty="0"/>
              <a:t> </a:t>
            </a:r>
            <a:r>
              <a:rPr lang="en-GB" sz="600" dirty="0" err="1"/>
              <a:t>gydol</a:t>
            </a:r>
            <a:r>
              <a:rPr lang="en-GB" sz="600" dirty="0"/>
              <a:t> y mode </a:t>
            </a:r>
            <a:r>
              <a:rPr lang="en-GB" sz="600" dirty="0" err="1"/>
              <a:t>maen’t</a:t>
            </a:r>
            <a:r>
              <a:rPr lang="en-GB" sz="600" dirty="0"/>
              <a:t> </a:t>
            </a:r>
            <a:r>
              <a:rPr lang="en-GB" sz="600" dirty="0" err="1"/>
              <a:t>yn</a:t>
            </a:r>
            <a:r>
              <a:rPr lang="en-GB" sz="600" dirty="0"/>
              <a:t> </a:t>
            </a:r>
            <a:r>
              <a:rPr lang="en-GB" sz="600" dirty="0" err="1"/>
              <a:t>hyrwyddo</a:t>
            </a:r>
            <a:r>
              <a:rPr lang="en-GB" sz="600" dirty="0"/>
              <a:t> </a:t>
            </a:r>
            <a:r>
              <a:rPr lang="en-GB" sz="600" dirty="0" err="1"/>
              <a:t>dysgu</a:t>
            </a:r>
            <a:r>
              <a:rPr lang="en-GB" sz="600" dirty="0"/>
              <a:t> </a:t>
            </a:r>
            <a:r>
              <a:rPr lang="en-GB" sz="600" dirty="0" err="1"/>
              <a:t>pellach</a:t>
            </a:r>
            <a:r>
              <a:rPr lang="en-GB" sz="600" dirty="0"/>
              <a:t> </a:t>
            </a:r>
            <a:r>
              <a:rPr lang="en-GB" sz="600" dirty="0" err="1"/>
              <a:t>trwy</a:t>
            </a:r>
            <a:r>
              <a:rPr lang="en-GB" sz="600" dirty="0"/>
              <a:t> </a:t>
            </a:r>
            <a:r>
              <a:rPr lang="en-GB" sz="600" dirty="0" err="1"/>
              <a:t>gysylltu</a:t>
            </a:r>
            <a:r>
              <a:rPr lang="en-GB" sz="600" dirty="0"/>
              <a:t> </a:t>
            </a:r>
            <a:r>
              <a:rPr lang="en-GB" sz="600" dirty="0" err="1"/>
              <a:t>â'r</a:t>
            </a:r>
            <a:r>
              <a:rPr lang="en-GB" sz="600" dirty="0"/>
              <a:t> nod </a:t>
            </a:r>
            <a:r>
              <a:rPr lang="en-GB" sz="600" dirty="0" err="1"/>
              <a:t>cyfnewidiol</a:t>
            </a:r>
            <a:r>
              <a:rPr lang="en-GB" sz="600" dirty="0"/>
              <a:t>. </a:t>
            </a:r>
            <a:r>
              <a:rPr lang="en-GB" sz="600" dirty="0" err="1"/>
              <a:t>Manteisir</a:t>
            </a:r>
            <a:r>
              <a:rPr lang="en-GB" sz="600" dirty="0"/>
              <a:t> </a:t>
            </a:r>
            <a:r>
              <a:rPr lang="en-GB" sz="600" dirty="0" err="1"/>
              <a:t>ar</a:t>
            </a:r>
            <a:r>
              <a:rPr lang="en-GB" sz="600" dirty="0"/>
              <a:t> </a:t>
            </a:r>
            <a:r>
              <a:rPr lang="en-GB" sz="600" dirty="0" err="1"/>
              <a:t>yr</a:t>
            </a:r>
            <a:r>
              <a:rPr lang="en-GB" sz="600" dirty="0"/>
              <a:t> </a:t>
            </a:r>
            <a:r>
              <a:rPr lang="en-GB" sz="600" dirty="0" err="1"/>
              <a:t>hyn</a:t>
            </a:r>
            <a:r>
              <a:rPr lang="en-GB" sz="600" dirty="0"/>
              <a:t> o </a:t>
            </a:r>
            <a:r>
              <a:rPr lang="en-GB" sz="600" dirty="0" err="1"/>
              <a:t>ddefnyddio’r</a:t>
            </a:r>
            <a:r>
              <a:rPr lang="en-GB" sz="600" dirty="0"/>
              <a:t> </a:t>
            </a:r>
            <a:r>
              <a:rPr lang="en-GB" sz="600" dirty="0" err="1"/>
              <a:t>meysydd</a:t>
            </a:r>
            <a:r>
              <a:rPr lang="en-GB" sz="600" dirty="0"/>
              <a:t> </a:t>
            </a:r>
            <a:r>
              <a:rPr lang="en-GB" sz="600" dirty="0" err="1"/>
              <a:t>gwahanol</a:t>
            </a:r>
            <a:r>
              <a:rPr lang="en-GB" sz="600" dirty="0"/>
              <a:t> </a:t>
            </a:r>
            <a:r>
              <a:rPr lang="en-GB" sz="600" dirty="0" err="1"/>
              <a:t>sy’n</a:t>
            </a:r>
            <a:r>
              <a:rPr lang="en-GB" sz="600" dirty="0"/>
              <a:t> </a:t>
            </a:r>
            <a:r>
              <a:rPr lang="en-GB" sz="600" dirty="0" err="1"/>
              <a:t>datblygu’r</a:t>
            </a:r>
            <a:r>
              <a:rPr lang="en-GB" sz="600" dirty="0"/>
              <a:t> </a:t>
            </a:r>
            <a:r>
              <a:rPr lang="en-GB" sz="600" dirty="0" err="1"/>
              <a:t>wybodaeth</a:t>
            </a:r>
            <a:r>
              <a:rPr lang="en-GB" sz="600" dirty="0"/>
              <a:t> </a:t>
            </a:r>
            <a:r>
              <a:rPr lang="en-GB" sz="600" dirty="0" err="1"/>
              <a:t>gadarn</a:t>
            </a:r>
            <a:r>
              <a:rPr lang="en-GB" sz="600" dirty="0"/>
              <a:t> y </a:t>
            </a:r>
            <a:r>
              <a:rPr lang="en-GB" sz="600" dirty="0" err="1"/>
              <a:t>dysgwyr</a:t>
            </a:r>
            <a:r>
              <a:rPr lang="en-GB" sz="600" dirty="0"/>
              <a:t> </a:t>
            </a:r>
            <a:r>
              <a:rPr lang="en-GB" sz="600" dirty="0" err="1"/>
              <a:t>wrth</a:t>
            </a:r>
            <a:r>
              <a:rPr lang="en-GB" sz="600" dirty="0"/>
              <a:t> </a:t>
            </a:r>
            <a:r>
              <a:rPr lang="en-GB" sz="600" dirty="0" err="1"/>
              <a:t>drosglwyddo’r</a:t>
            </a:r>
            <a:r>
              <a:rPr lang="en-GB" sz="600" dirty="0"/>
              <a:t> </a:t>
            </a:r>
            <a:r>
              <a:rPr lang="en-GB" sz="600" dirty="0" err="1"/>
              <a:t>meysydd</a:t>
            </a:r>
            <a:r>
              <a:rPr lang="en-GB" sz="600" dirty="0"/>
              <a:t> </a:t>
            </a:r>
            <a:r>
              <a:rPr lang="en-GB" sz="600" dirty="0" err="1"/>
              <a:t>dysgu</a:t>
            </a:r>
            <a:r>
              <a:rPr lang="en-GB" sz="600" dirty="0"/>
              <a:t> </a:t>
            </a:r>
            <a:r>
              <a:rPr lang="en-GB" sz="600" dirty="0" err="1"/>
              <a:t>yn</a:t>
            </a:r>
            <a:r>
              <a:rPr lang="en-GB" sz="600" dirty="0"/>
              <a:t> </a:t>
            </a:r>
            <a:r>
              <a:rPr lang="en-GB" sz="600" dirty="0" err="1"/>
              <a:t>gyfartal</a:t>
            </a:r>
            <a:r>
              <a:rPr lang="en-GB" sz="600" dirty="0"/>
              <a:t>. </a:t>
            </a:r>
          </a:p>
          <a:p>
            <a:endParaRPr lang="en-GB" sz="600" dirty="0"/>
          </a:p>
          <a:p>
            <a:endParaRPr lang="en-GB" sz="600" dirty="0"/>
          </a:p>
          <a:p>
            <a:endParaRPr lang="en-GB" sz="600" dirty="0"/>
          </a:p>
          <a:p>
            <a:endParaRPr lang="en-GB" sz="600" dirty="0"/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493FE57E-79E9-4849-AF6B-A957BA1B6EF6}"/>
              </a:ext>
            </a:extLst>
          </p:cNvPr>
          <p:cNvSpPr txBox="1"/>
          <p:nvPr/>
        </p:nvSpPr>
        <p:spPr>
          <a:xfrm>
            <a:off x="4775071" y="3578910"/>
            <a:ext cx="877792" cy="461665"/>
          </a:xfrm>
          <a:prstGeom prst="rect">
            <a:avLst/>
          </a:prstGeom>
          <a:solidFill>
            <a:srgbClr val="89E0FF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en-GB" sz="600" err="1"/>
              <a:t>Defnyddir</a:t>
            </a:r>
            <a:r>
              <a:rPr lang="en-GB" sz="600"/>
              <a:t> sgerbwrd </a:t>
            </a:r>
            <a:r>
              <a:rPr lang="en-GB" sz="600" dirty="0" err="1"/>
              <a:t>ysgrifennu</a:t>
            </a:r>
            <a:r>
              <a:rPr lang="en-GB" sz="600" dirty="0"/>
              <a:t> Palmer (2003) </a:t>
            </a:r>
            <a:r>
              <a:rPr lang="en-GB" sz="600" dirty="0" err="1"/>
              <a:t>i</a:t>
            </a:r>
            <a:r>
              <a:rPr lang="en-GB" sz="600" dirty="0"/>
              <a:t> </a:t>
            </a:r>
            <a:r>
              <a:rPr lang="en-GB" sz="600" err="1"/>
              <a:t>strwythuro’r</a:t>
            </a:r>
            <a:r>
              <a:rPr lang="en-GB" sz="600"/>
              <a:t> gweithgareddau</a:t>
            </a:r>
            <a:r>
              <a:rPr lang="en-GB" sz="600" dirty="0"/>
              <a:t>.</a:t>
            </a:r>
          </a:p>
        </p:txBody>
      </p:sp>
      <p:sp>
        <p:nvSpPr>
          <p:cNvPr id="82" name="Rectangle: Rounded Corners 81">
            <a:extLst>
              <a:ext uri="{FF2B5EF4-FFF2-40B4-BE49-F238E27FC236}">
                <a16:creationId xmlns:a16="http://schemas.microsoft.com/office/drawing/2014/main" id="{876848A3-58E4-4246-B498-3EB13B12963D}"/>
              </a:ext>
            </a:extLst>
          </p:cNvPr>
          <p:cNvSpPr/>
          <p:nvPr/>
        </p:nvSpPr>
        <p:spPr>
          <a:xfrm>
            <a:off x="2524365" y="2259078"/>
            <a:ext cx="2170294" cy="1803894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800" dirty="0">
              <a:solidFill>
                <a:schemeClr val="tx1"/>
              </a:solidFill>
            </a:endParaRPr>
          </a:p>
          <a:p>
            <a:r>
              <a:rPr lang="en-GB" sz="800" dirty="0" err="1">
                <a:solidFill>
                  <a:srgbClr val="FF0000"/>
                </a:solidFill>
              </a:rPr>
              <a:t>Dyfodol</a:t>
            </a:r>
            <a:r>
              <a:rPr lang="en-GB" sz="800" dirty="0">
                <a:solidFill>
                  <a:srgbClr val="FF0000"/>
                </a:solidFill>
              </a:rPr>
              <a:t> </a:t>
            </a:r>
            <a:r>
              <a:rPr lang="en-GB" sz="800" dirty="0" err="1">
                <a:solidFill>
                  <a:srgbClr val="FF0000"/>
                </a:solidFill>
              </a:rPr>
              <a:t>Llwyddiannus</a:t>
            </a:r>
            <a:r>
              <a:rPr lang="en-GB" sz="800" dirty="0">
                <a:solidFill>
                  <a:srgbClr val="FF0000"/>
                </a:solidFill>
              </a:rPr>
              <a:t>:</a:t>
            </a:r>
          </a:p>
          <a:p>
            <a:r>
              <a:rPr lang="en-GB" sz="800" dirty="0" err="1">
                <a:solidFill>
                  <a:srgbClr val="FF0000"/>
                </a:solidFill>
              </a:rPr>
              <a:t>Argymhella</a:t>
            </a:r>
            <a:r>
              <a:rPr lang="en-GB" sz="800" dirty="0">
                <a:solidFill>
                  <a:srgbClr val="FF0000"/>
                </a:solidFill>
              </a:rPr>
              <a:t> Donaldson (2015) </a:t>
            </a:r>
            <a:r>
              <a:rPr lang="en-GB" sz="800" dirty="0" err="1">
                <a:solidFill>
                  <a:srgbClr val="FF0000"/>
                </a:solidFill>
              </a:rPr>
              <a:t>ymrwymiad</a:t>
            </a:r>
            <a:r>
              <a:rPr lang="en-GB" sz="800" dirty="0">
                <a:solidFill>
                  <a:srgbClr val="FF0000"/>
                </a:solidFill>
              </a:rPr>
              <a:t> </a:t>
            </a:r>
            <a:r>
              <a:rPr lang="en-GB" sz="800" dirty="0" err="1">
                <a:solidFill>
                  <a:srgbClr val="FF0000"/>
                </a:solidFill>
              </a:rPr>
              <a:t>i</a:t>
            </a:r>
            <a:r>
              <a:rPr lang="en-GB" sz="800" dirty="0">
                <a:solidFill>
                  <a:srgbClr val="FF0000"/>
                </a:solidFill>
              </a:rPr>
              <a:t> </a:t>
            </a:r>
            <a:r>
              <a:rPr lang="en-GB" sz="800" dirty="0" err="1">
                <a:solidFill>
                  <a:srgbClr val="FF0000"/>
                </a:solidFill>
              </a:rPr>
              <a:t>addysgu’r</a:t>
            </a:r>
            <a:r>
              <a:rPr lang="en-GB" sz="800" dirty="0">
                <a:solidFill>
                  <a:srgbClr val="FF0000"/>
                </a:solidFill>
              </a:rPr>
              <a:t> tri </a:t>
            </a:r>
            <a:r>
              <a:rPr lang="en-GB" sz="800" dirty="0" err="1">
                <a:solidFill>
                  <a:srgbClr val="FF0000"/>
                </a:solidFill>
              </a:rPr>
              <a:t>chyfrifoldeb</a:t>
            </a:r>
            <a:r>
              <a:rPr lang="en-GB" sz="800" dirty="0">
                <a:solidFill>
                  <a:srgbClr val="FF0000"/>
                </a:solidFill>
              </a:rPr>
              <a:t> </a:t>
            </a:r>
            <a:r>
              <a:rPr lang="en-GB" sz="800" dirty="0" err="1">
                <a:solidFill>
                  <a:srgbClr val="FF0000"/>
                </a:solidFill>
              </a:rPr>
              <a:t>yn</a:t>
            </a:r>
            <a:r>
              <a:rPr lang="en-GB" sz="800" dirty="0">
                <a:solidFill>
                  <a:srgbClr val="FF0000"/>
                </a:solidFill>
              </a:rPr>
              <a:t> </a:t>
            </a:r>
            <a:r>
              <a:rPr lang="en-GB" sz="800" dirty="0" err="1">
                <a:solidFill>
                  <a:srgbClr val="FF0000"/>
                </a:solidFill>
              </a:rPr>
              <a:t>drawsgwricwlaidd</a:t>
            </a:r>
            <a:r>
              <a:rPr lang="en-GB" sz="800" dirty="0">
                <a:solidFill>
                  <a:srgbClr val="FF0000"/>
                </a:solidFill>
              </a:rPr>
              <a:t>  </a:t>
            </a:r>
            <a:r>
              <a:rPr lang="en-GB" sz="800" dirty="0" err="1">
                <a:solidFill>
                  <a:srgbClr val="FF0000"/>
                </a:solidFill>
              </a:rPr>
              <a:t>gan</a:t>
            </a:r>
            <a:r>
              <a:rPr lang="en-GB" sz="800" dirty="0">
                <a:solidFill>
                  <a:srgbClr val="FF0000"/>
                </a:solidFill>
              </a:rPr>
              <a:t> </a:t>
            </a:r>
            <a:r>
              <a:rPr lang="en-GB" sz="800" dirty="0" err="1">
                <a:solidFill>
                  <a:srgbClr val="FF0000"/>
                </a:solidFill>
              </a:rPr>
              <a:t>amlygu</a:t>
            </a:r>
            <a:r>
              <a:rPr lang="en-GB" sz="800" dirty="0">
                <a:solidFill>
                  <a:srgbClr val="FF0000"/>
                </a:solidFill>
              </a:rPr>
              <a:t> </a:t>
            </a:r>
            <a:r>
              <a:rPr lang="en-GB" sz="800" dirty="0" err="1">
                <a:solidFill>
                  <a:srgbClr val="FF0000"/>
                </a:solidFill>
              </a:rPr>
              <a:t>priodas</a:t>
            </a:r>
            <a:r>
              <a:rPr lang="en-GB" sz="800" dirty="0">
                <a:solidFill>
                  <a:srgbClr val="FF0000"/>
                </a:solidFill>
              </a:rPr>
              <a:t> </a:t>
            </a:r>
            <a:r>
              <a:rPr lang="en-GB" sz="800" dirty="0" err="1">
                <a:solidFill>
                  <a:srgbClr val="FF0000"/>
                </a:solidFill>
              </a:rPr>
              <a:t>gadarn</a:t>
            </a:r>
            <a:r>
              <a:rPr lang="en-GB" sz="800" dirty="0">
                <a:solidFill>
                  <a:srgbClr val="FF0000"/>
                </a:solidFill>
              </a:rPr>
              <a:t> </a:t>
            </a:r>
            <a:r>
              <a:rPr lang="en-GB" sz="800" dirty="0" err="1">
                <a:solidFill>
                  <a:srgbClr val="FF0000"/>
                </a:solidFill>
              </a:rPr>
              <a:t>rhwng</a:t>
            </a:r>
            <a:r>
              <a:rPr lang="en-GB" sz="800" dirty="0">
                <a:solidFill>
                  <a:srgbClr val="FF0000"/>
                </a:solidFill>
              </a:rPr>
              <a:t> y </a:t>
            </a:r>
            <a:r>
              <a:rPr lang="en-GB" sz="800" dirty="0" err="1">
                <a:solidFill>
                  <a:srgbClr val="FF0000"/>
                </a:solidFill>
              </a:rPr>
              <a:t>chwe</a:t>
            </a:r>
            <a:r>
              <a:rPr lang="en-GB" sz="800" dirty="0">
                <a:solidFill>
                  <a:srgbClr val="FF0000"/>
                </a:solidFill>
              </a:rPr>
              <a:t> </a:t>
            </a:r>
            <a:r>
              <a:rPr lang="en-GB" sz="800" dirty="0" err="1">
                <a:solidFill>
                  <a:srgbClr val="FF0000"/>
                </a:solidFill>
              </a:rPr>
              <a:t>maes</a:t>
            </a:r>
            <a:r>
              <a:rPr lang="en-GB" sz="800" dirty="0">
                <a:solidFill>
                  <a:srgbClr val="FF0000"/>
                </a:solidFill>
              </a:rPr>
              <a:t> </a:t>
            </a:r>
            <a:r>
              <a:rPr lang="en-GB" sz="800" dirty="0" err="1">
                <a:solidFill>
                  <a:srgbClr val="FF0000"/>
                </a:solidFill>
              </a:rPr>
              <a:t>dysgu</a:t>
            </a:r>
            <a:r>
              <a:rPr lang="en-GB" sz="800" dirty="0">
                <a:solidFill>
                  <a:srgbClr val="FF0000"/>
                </a:solidFill>
              </a:rPr>
              <a:t> a </a:t>
            </a:r>
            <a:r>
              <a:rPr lang="en-GB" sz="800" dirty="0" err="1">
                <a:solidFill>
                  <a:srgbClr val="FF0000"/>
                </a:solidFill>
              </a:rPr>
              <a:t>phrofiad</a:t>
            </a:r>
            <a:r>
              <a:rPr lang="en-GB" sz="800" dirty="0">
                <a:solidFill>
                  <a:srgbClr val="FF0000"/>
                </a:solidFill>
              </a:rPr>
              <a:t> </a:t>
            </a:r>
            <a:r>
              <a:rPr lang="en-GB" sz="8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â </a:t>
            </a:r>
            <a:r>
              <a:rPr lang="en-GB" sz="800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llythrennedd</a:t>
            </a:r>
            <a:r>
              <a:rPr lang="en-GB" sz="8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800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rhifedd</a:t>
            </a:r>
            <a:r>
              <a:rPr lang="en-GB" sz="8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a </a:t>
            </a:r>
            <a:r>
              <a:rPr lang="en-GB" sz="800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chymhwysedd</a:t>
            </a:r>
            <a:r>
              <a:rPr lang="en-GB" sz="8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800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digidiol</a:t>
            </a:r>
            <a:r>
              <a:rPr lang="en-GB" sz="8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GB" sz="800" dirty="0" err="1">
                <a:solidFill>
                  <a:srgbClr val="FF0000"/>
                </a:solidFill>
              </a:rPr>
              <a:t>Pwysleisia</a:t>
            </a:r>
            <a:r>
              <a:rPr lang="en-GB" sz="800" dirty="0">
                <a:solidFill>
                  <a:srgbClr val="FF0000"/>
                </a:solidFill>
              </a:rPr>
              <a:t> y </a:t>
            </a:r>
            <a:r>
              <a:rPr lang="en-GB" sz="800" dirty="0" err="1">
                <a:solidFill>
                  <a:srgbClr val="FF0000"/>
                </a:solidFill>
              </a:rPr>
              <a:t>dylai</a:t>
            </a:r>
            <a:r>
              <a:rPr lang="en-GB" sz="800" dirty="0">
                <a:solidFill>
                  <a:srgbClr val="FF0000"/>
                </a:solidFill>
              </a:rPr>
              <a:t> </a:t>
            </a:r>
            <a:r>
              <a:rPr lang="en-GB" sz="800" dirty="0" err="1">
                <a:solidFill>
                  <a:srgbClr val="FF0000"/>
                </a:solidFill>
              </a:rPr>
              <a:t>athrawon</a:t>
            </a:r>
            <a:r>
              <a:rPr lang="en-GB" sz="800" dirty="0">
                <a:solidFill>
                  <a:srgbClr val="FF0000"/>
                </a:solidFill>
              </a:rPr>
              <a:t> </a:t>
            </a:r>
            <a:r>
              <a:rPr lang="en-GB" sz="800" dirty="0" err="1">
                <a:solidFill>
                  <a:srgbClr val="FF0000"/>
                </a:solidFill>
              </a:rPr>
              <a:t>feithrin</a:t>
            </a:r>
            <a:r>
              <a:rPr lang="en-GB" sz="800" dirty="0">
                <a:solidFill>
                  <a:srgbClr val="FF0000"/>
                </a:solidFill>
              </a:rPr>
              <a:t>  </a:t>
            </a:r>
            <a:r>
              <a:rPr lang="en-GB" sz="800" dirty="0" err="1">
                <a:solidFill>
                  <a:srgbClr val="FF0000"/>
                </a:solidFill>
              </a:rPr>
              <a:t>gwybodaeth</a:t>
            </a:r>
            <a:r>
              <a:rPr lang="en-GB" sz="800" dirty="0">
                <a:solidFill>
                  <a:srgbClr val="FF0000"/>
                </a:solidFill>
              </a:rPr>
              <a:t> </a:t>
            </a:r>
            <a:r>
              <a:rPr lang="en-GB" sz="800" dirty="0" err="1">
                <a:solidFill>
                  <a:srgbClr val="FF0000"/>
                </a:solidFill>
              </a:rPr>
              <a:t>dda</a:t>
            </a:r>
            <a:r>
              <a:rPr lang="en-GB" sz="800" dirty="0">
                <a:solidFill>
                  <a:srgbClr val="FF0000"/>
                </a:solidFill>
              </a:rPr>
              <a:t> </a:t>
            </a:r>
            <a:r>
              <a:rPr lang="en-GB" sz="800" dirty="0" err="1">
                <a:solidFill>
                  <a:srgbClr val="FF0000"/>
                </a:solidFill>
              </a:rPr>
              <a:t>i</a:t>
            </a:r>
            <a:r>
              <a:rPr lang="en-GB" sz="800" dirty="0">
                <a:solidFill>
                  <a:srgbClr val="FF0000"/>
                </a:solidFill>
              </a:rPr>
              <a:t> </a:t>
            </a:r>
            <a:r>
              <a:rPr lang="en-GB" sz="800" dirty="0" err="1">
                <a:solidFill>
                  <a:srgbClr val="FF0000"/>
                </a:solidFill>
              </a:rPr>
              <a:t>allu</a:t>
            </a:r>
            <a:r>
              <a:rPr lang="en-GB" sz="800" dirty="0">
                <a:solidFill>
                  <a:srgbClr val="FF0000"/>
                </a:solidFill>
              </a:rPr>
              <a:t> </a:t>
            </a:r>
            <a:r>
              <a:rPr lang="en-GB" sz="800" dirty="0" err="1">
                <a:solidFill>
                  <a:srgbClr val="FF0000"/>
                </a:solidFill>
              </a:rPr>
              <a:t>addysgu'n</a:t>
            </a:r>
            <a:r>
              <a:rPr lang="en-GB" sz="800" dirty="0">
                <a:solidFill>
                  <a:srgbClr val="FF0000"/>
                </a:solidFill>
              </a:rPr>
              <a:t> </a:t>
            </a:r>
            <a:r>
              <a:rPr lang="en-GB" sz="800" dirty="0" err="1">
                <a:solidFill>
                  <a:srgbClr val="FF0000"/>
                </a:solidFill>
              </a:rPr>
              <a:t>effeithiol</a:t>
            </a:r>
            <a:r>
              <a:rPr lang="en-GB" sz="800" dirty="0">
                <a:solidFill>
                  <a:srgbClr val="FF0000"/>
                </a:solidFill>
              </a:rPr>
              <a:t> </a:t>
            </a:r>
            <a:r>
              <a:rPr lang="en-GB" sz="800" dirty="0" err="1">
                <a:solidFill>
                  <a:srgbClr val="FF0000"/>
                </a:solidFill>
              </a:rPr>
              <a:t>drwy'r</a:t>
            </a:r>
            <a:r>
              <a:rPr lang="en-GB" sz="800" dirty="0">
                <a:solidFill>
                  <a:srgbClr val="FF0000"/>
                </a:solidFill>
              </a:rPr>
              <a:t> </a:t>
            </a:r>
            <a:r>
              <a:rPr lang="en-GB" sz="800" dirty="0" err="1">
                <a:solidFill>
                  <a:srgbClr val="FF0000"/>
                </a:solidFill>
              </a:rPr>
              <a:t>cwricwlwm</a:t>
            </a:r>
            <a:r>
              <a:rPr lang="en-GB" sz="800" dirty="0">
                <a:solidFill>
                  <a:srgbClr val="FF0000"/>
                </a:solidFill>
              </a:rPr>
              <a:t> </a:t>
            </a:r>
            <a:r>
              <a:rPr lang="en-GB" sz="800" dirty="0" err="1">
                <a:solidFill>
                  <a:srgbClr val="FF0000"/>
                </a:solidFill>
              </a:rPr>
              <a:t>i</a:t>
            </a:r>
            <a:r>
              <a:rPr lang="en-GB" sz="800" dirty="0">
                <a:solidFill>
                  <a:srgbClr val="FF0000"/>
                </a:solidFill>
              </a:rPr>
              <a:t> </a:t>
            </a:r>
            <a:r>
              <a:rPr lang="en-GB" sz="800" dirty="0" err="1">
                <a:solidFill>
                  <a:srgbClr val="FF0000"/>
                </a:solidFill>
              </a:rPr>
              <a:t>sicrhau</a:t>
            </a:r>
            <a:r>
              <a:rPr lang="en-GB" sz="800" dirty="0">
                <a:solidFill>
                  <a:srgbClr val="FF0000"/>
                </a:solidFill>
              </a:rPr>
              <a:t> bod </a:t>
            </a:r>
            <a:r>
              <a:rPr lang="en-GB" sz="800" dirty="0" err="1">
                <a:solidFill>
                  <a:srgbClr val="FF0000"/>
                </a:solidFill>
              </a:rPr>
              <a:t>dysgwyr</a:t>
            </a:r>
            <a:r>
              <a:rPr lang="en-GB" sz="800" dirty="0">
                <a:solidFill>
                  <a:srgbClr val="FF0000"/>
                </a:solidFill>
              </a:rPr>
              <a:t> a </a:t>
            </a:r>
            <a:r>
              <a:rPr lang="en-GB" sz="800" dirty="0" err="1">
                <a:solidFill>
                  <a:srgbClr val="FF0000"/>
                </a:solidFill>
              </a:rPr>
              <a:t>phobl</a:t>
            </a:r>
            <a:r>
              <a:rPr lang="en-GB" sz="800" dirty="0">
                <a:solidFill>
                  <a:srgbClr val="FF0000"/>
                </a:solidFill>
              </a:rPr>
              <a:t> </a:t>
            </a:r>
            <a:r>
              <a:rPr lang="en-GB" sz="800" dirty="0" err="1">
                <a:solidFill>
                  <a:srgbClr val="FF0000"/>
                </a:solidFill>
              </a:rPr>
              <a:t>ifanc</a:t>
            </a:r>
            <a:r>
              <a:rPr lang="en-GB" sz="800" dirty="0">
                <a:solidFill>
                  <a:srgbClr val="FF0000"/>
                </a:solidFill>
              </a:rPr>
              <a:t> </a:t>
            </a:r>
            <a:r>
              <a:rPr lang="en-GB" sz="800" dirty="0" err="1">
                <a:solidFill>
                  <a:srgbClr val="FF0000"/>
                </a:solidFill>
              </a:rPr>
              <a:t>yn</a:t>
            </a:r>
            <a:r>
              <a:rPr lang="en-GB" sz="800" dirty="0">
                <a:solidFill>
                  <a:srgbClr val="FF0000"/>
                </a:solidFill>
              </a:rPr>
              <a:t> ‘</a:t>
            </a:r>
            <a:r>
              <a:rPr lang="en-GB" sz="800" dirty="0" err="1">
                <a:solidFill>
                  <a:srgbClr val="FF0000"/>
                </a:solidFill>
              </a:rPr>
              <a:t>datblygu</a:t>
            </a:r>
            <a:r>
              <a:rPr lang="en-GB" sz="800" dirty="0">
                <a:solidFill>
                  <a:srgbClr val="FF0000"/>
                </a:solidFill>
              </a:rPr>
              <a:t> </a:t>
            </a:r>
            <a:r>
              <a:rPr lang="en-GB" sz="800" dirty="0" err="1">
                <a:solidFill>
                  <a:srgbClr val="FF0000"/>
                </a:solidFill>
              </a:rPr>
              <a:t>lefel</a:t>
            </a:r>
            <a:r>
              <a:rPr lang="en-GB" sz="800" dirty="0">
                <a:solidFill>
                  <a:srgbClr val="FF0000"/>
                </a:solidFill>
              </a:rPr>
              <a:t> </a:t>
            </a:r>
            <a:r>
              <a:rPr lang="en-GB" sz="800" dirty="0" err="1">
                <a:solidFill>
                  <a:srgbClr val="FF0000"/>
                </a:solidFill>
              </a:rPr>
              <a:t>cymhwysedd</a:t>
            </a:r>
            <a:r>
              <a:rPr lang="en-GB" sz="800" dirty="0">
                <a:solidFill>
                  <a:srgbClr val="FF0000"/>
                </a:solidFill>
              </a:rPr>
              <a:t> </a:t>
            </a:r>
            <a:r>
              <a:rPr lang="en-GB" sz="800" dirty="0" err="1">
                <a:solidFill>
                  <a:srgbClr val="FF0000"/>
                </a:solidFill>
              </a:rPr>
              <a:t>uchel</a:t>
            </a:r>
            <a:r>
              <a:rPr lang="en-GB" sz="800" dirty="0">
                <a:solidFill>
                  <a:srgbClr val="FF0000"/>
                </a:solidFill>
              </a:rPr>
              <a:t>’ (Donaldson, 2015, t.40).</a:t>
            </a:r>
          </a:p>
          <a:p>
            <a:endParaRPr lang="en-GB" sz="600" dirty="0">
              <a:solidFill>
                <a:schemeClr val="tx1"/>
              </a:solidFill>
            </a:endParaRPr>
          </a:p>
        </p:txBody>
      </p:sp>
      <p:pic>
        <p:nvPicPr>
          <p:cNvPr id="84" name="Picture 83" descr="A screenshot of a cell phone&#10;&#10;Description automatically generated">
            <a:extLst>
              <a:ext uri="{FF2B5EF4-FFF2-40B4-BE49-F238E27FC236}">
                <a16:creationId xmlns:a16="http://schemas.microsoft.com/office/drawing/2014/main" id="{555EAA28-7BB0-47D1-94ED-8BC7E2782B40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26" r="14495"/>
          <a:stretch/>
        </p:blipFill>
        <p:spPr>
          <a:xfrm>
            <a:off x="4782127" y="2268795"/>
            <a:ext cx="870736" cy="1223312"/>
          </a:xfrm>
          <a:prstGeom prst="rect">
            <a:avLst/>
          </a:prstGeom>
        </p:spPr>
      </p:pic>
      <p:sp>
        <p:nvSpPr>
          <p:cNvPr id="85" name="TextBox 84">
            <a:extLst>
              <a:ext uri="{FF2B5EF4-FFF2-40B4-BE49-F238E27FC236}">
                <a16:creationId xmlns:a16="http://schemas.microsoft.com/office/drawing/2014/main" id="{9415DE86-977A-4D3B-941B-BE202E717337}"/>
              </a:ext>
            </a:extLst>
          </p:cNvPr>
          <p:cNvSpPr txBox="1"/>
          <p:nvPr/>
        </p:nvSpPr>
        <p:spPr>
          <a:xfrm>
            <a:off x="8383827" y="632041"/>
            <a:ext cx="1171867" cy="461665"/>
          </a:xfrm>
          <a:prstGeom prst="rect">
            <a:avLst/>
          </a:prstGeom>
          <a:solidFill>
            <a:srgbClr val="89E0FF"/>
          </a:solidFill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en-GB" sz="600" dirty="0" err="1"/>
              <a:t>Bwriedir</a:t>
            </a:r>
            <a:r>
              <a:rPr lang="en-GB" sz="600" dirty="0"/>
              <a:t> </a:t>
            </a:r>
            <a:r>
              <a:rPr lang="en-GB" sz="600" dirty="0" err="1"/>
              <a:t>ffocysu</a:t>
            </a:r>
            <a:r>
              <a:rPr lang="en-GB" sz="600" dirty="0"/>
              <a:t> </a:t>
            </a:r>
            <a:r>
              <a:rPr lang="en-GB" sz="600" dirty="0" err="1"/>
              <a:t>uned</a:t>
            </a:r>
            <a:r>
              <a:rPr lang="en-GB" sz="600" dirty="0"/>
              <a:t> o </a:t>
            </a:r>
            <a:r>
              <a:rPr lang="en-GB" sz="600" dirty="0" err="1"/>
              <a:t>wersi</a:t>
            </a:r>
            <a:r>
              <a:rPr lang="en-GB" sz="600" dirty="0"/>
              <a:t> </a:t>
            </a:r>
            <a:r>
              <a:rPr lang="en-GB" sz="600" dirty="0" err="1"/>
              <a:t>dros</a:t>
            </a:r>
            <a:r>
              <a:rPr lang="en-GB" sz="600" dirty="0"/>
              <a:t> </a:t>
            </a:r>
            <a:r>
              <a:rPr lang="en-GB" sz="600" dirty="0" err="1"/>
              <a:t>gyfnod</a:t>
            </a:r>
            <a:r>
              <a:rPr lang="en-GB" sz="600" dirty="0"/>
              <a:t> o </a:t>
            </a:r>
            <a:r>
              <a:rPr lang="en-GB" sz="600" dirty="0" err="1"/>
              <a:t>amser</a:t>
            </a:r>
            <a:r>
              <a:rPr lang="en-GB" sz="600" dirty="0"/>
              <a:t> </a:t>
            </a:r>
            <a:r>
              <a:rPr lang="en-GB" sz="600" err="1"/>
              <a:t>ar</a:t>
            </a:r>
            <a:r>
              <a:rPr lang="en-GB" sz="600"/>
              <a:t> hanes Barti </a:t>
            </a:r>
            <a:r>
              <a:rPr lang="en-GB" sz="600" dirty="0" err="1"/>
              <a:t>Ddu</a:t>
            </a:r>
            <a:r>
              <a:rPr lang="en-GB" sz="600" dirty="0"/>
              <a:t> </a:t>
            </a:r>
            <a:r>
              <a:rPr lang="en-GB" sz="600" dirty="0" err="1"/>
              <a:t>ar</a:t>
            </a:r>
            <a:r>
              <a:rPr lang="en-GB" sz="600" dirty="0"/>
              <a:t> </a:t>
            </a:r>
            <a:r>
              <a:rPr lang="en-GB" sz="600" dirty="0" err="1"/>
              <a:t>gyfer</a:t>
            </a:r>
            <a:r>
              <a:rPr lang="en-GB" sz="600" dirty="0"/>
              <a:t> </a:t>
            </a:r>
            <a:r>
              <a:rPr lang="en-GB" sz="600" dirty="0" err="1"/>
              <a:t>blwyddyn</a:t>
            </a:r>
            <a:r>
              <a:rPr lang="en-GB" sz="600" dirty="0"/>
              <a:t> </a:t>
            </a:r>
            <a:r>
              <a:rPr lang="en-GB" sz="600" dirty="0" err="1"/>
              <a:t>dau</a:t>
            </a:r>
            <a:r>
              <a:rPr lang="en-GB" sz="600"/>
              <a:t>.  </a:t>
            </a:r>
            <a:endParaRPr lang="en-GB" sz="600" dirty="0"/>
          </a:p>
        </p:txBody>
      </p:sp>
      <p:sp>
        <p:nvSpPr>
          <p:cNvPr id="87" name="TextBox 86">
            <a:extLst>
              <a:ext uri="{FF2B5EF4-FFF2-40B4-BE49-F238E27FC236}">
                <a16:creationId xmlns:a16="http://schemas.microsoft.com/office/drawing/2014/main" id="{9EF7167F-D890-4C27-BF1B-EB76258CA977}"/>
              </a:ext>
            </a:extLst>
          </p:cNvPr>
          <p:cNvSpPr txBox="1"/>
          <p:nvPr/>
        </p:nvSpPr>
        <p:spPr>
          <a:xfrm>
            <a:off x="7722338" y="5913171"/>
            <a:ext cx="4469662" cy="92333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600" dirty="0" err="1"/>
              <a:t>Rhestr</a:t>
            </a:r>
            <a:r>
              <a:rPr lang="en-GB" sz="600" dirty="0"/>
              <a:t> </a:t>
            </a:r>
            <a:r>
              <a:rPr lang="en-GB" sz="600" dirty="0" err="1"/>
              <a:t>gyfeiriadau</a:t>
            </a:r>
            <a:r>
              <a:rPr lang="en-GB" sz="600" dirty="0"/>
              <a:t>:</a:t>
            </a:r>
          </a:p>
          <a:p>
            <a:r>
              <a:rPr lang="en-GB" sz="600" dirty="0">
                <a:solidFill>
                  <a:srgbClr val="FF0000"/>
                </a:solidFill>
              </a:rPr>
              <a:t>Donaldson, G. (2015) </a:t>
            </a:r>
            <a:r>
              <a:rPr lang="en-GB" sz="600" i="1" dirty="0" err="1">
                <a:solidFill>
                  <a:srgbClr val="FF0000"/>
                </a:solidFill>
              </a:rPr>
              <a:t>Dyfodol</a:t>
            </a:r>
            <a:r>
              <a:rPr lang="en-GB" sz="600" i="1" dirty="0">
                <a:solidFill>
                  <a:srgbClr val="FF0000"/>
                </a:solidFill>
              </a:rPr>
              <a:t> </a:t>
            </a:r>
            <a:r>
              <a:rPr lang="en-GB" sz="600" i="1" dirty="0" err="1">
                <a:solidFill>
                  <a:srgbClr val="FF0000"/>
                </a:solidFill>
              </a:rPr>
              <a:t>Llwyddiannus</a:t>
            </a:r>
            <a:r>
              <a:rPr lang="en-GB" sz="600" i="1" dirty="0"/>
              <a:t>. </a:t>
            </a:r>
            <a:r>
              <a:rPr lang="en-GB" sz="600" dirty="0" err="1"/>
              <a:t>Caerdydd</a:t>
            </a:r>
            <a:r>
              <a:rPr lang="en-GB" sz="600" dirty="0"/>
              <a:t>: </a:t>
            </a:r>
            <a:r>
              <a:rPr lang="en-GB" sz="600" dirty="0" err="1"/>
              <a:t>Llywodraeth</a:t>
            </a:r>
            <a:r>
              <a:rPr lang="en-GB" sz="600" dirty="0"/>
              <a:t> Cymru.</a:t>
            </a:r>
          </a:p>
          <a:p>
            <a:r>
              <a:rPr lang="en-GB" sz="600" dirty="0" err="1">
                <a:solidFill>
                  <a:srgbClr val="7030A0"/>
                </a:solidFill>
              </a:rPr>
              <a:t>Llywodraeth</a:t>
            </a:r>
            <a:r>
              <a:rPr lang="en-GB" sz="600" dirty="0">
                <a:solidFill>
                  <a:srgbClr val="7030A0"/>
                </a:solidFill>
              </a:rPr>
              <a:t> Cymru (2016) </a:t>
            </a:r>
            <a:r>
              <a:rPr lang="en-GB" sz="600" i="1" dirty="0" err="1">
                <a:solidFill>
                  <a:srgbClr val="7030A0"/>
                </a:solidFill>
              </a:rPr>
              <a:t>Fframwaith</a:t>
            </a:r>
            <a:r>
              <a:rPr lang="en-GB" sz="600" i="1" dirty="0">
                <a:solidFill>
                  <a:srgbClr val="7030A0"/>
                </a:solidFill>
              </a:rPr>
              <a:t> </a:t>
            </a:r>
            <a:r>
              <a:rPr lang="en-GB" sz="600" i="1" dirty="0" err="1">
                <a:solidFill>
                  <a:srgbClr val="7030A0"/>
                </a:solidFill>
              </a:rPr>
              <a:t>Cymhwysedd</a:t>
            </a:r>
            <a:r>
              <a:rPr lang="en-GB" sz="600" i="1" dirty="0">
                <a:solidFill>
                  <a:srgbClr val="7030A0"/>
                </a:solidFill>
              </a:rPr>
              <a:t> </a:t>
            </a:r>
            <a:r>
              <a:rPr lang="en-GB" sz="600" i="1" dirty="0" err="1">
                <a:solidFill>
                  <a:srgbClr val="7030A0"/>
                </a:solidFill>
              </a:rPr>
              <a:t>digidol</a:t>
            </a:r>
            <a:r>
              <a:rPr lang="en-GB" sz="600" i="1" dirty="0">
                <a:solidFill>
                  <a:srgbClr val="7030A0"/>
                </a:solidFill>
              </a:rPr>
              <a:t>. </a:t>
            </a:r>
            <a:r>
              <a:rPr lang="en-GB" sz="600" dirty="0" err="1"/>
              <a:t>Ar</a:t>
            </a:r>
            <a:r>
              <a:rPr lang="en-GB" sz="600" dirty="0"/>
              <a:t> </a:t>
            </a:r>
            <a:r>
              <a:rPr lang="en-GB" sz="600" dirty="0" err="1"/>
              <a:t>gael</a:t>
            </a:r>
            <a:r>
              <a:rPr lang="en-GB" sz="600" dirty="0"/>
              <a:t> </a:t>
            </a:r>
            <a:r>
              <a:rPr lang="en-GB" sz="600" dirty="0" err="1"/>
              <a:t>yn</a:t>
            </a:r>
            <a:r>
              <a:rPr lang="en-GB" sz="600" dirty="0"/>
              <a:t>: </a:t>
            </a:r>
            <a:r>
              <a:rPr lang="en-GB" sz="600" dirty="0"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http://learning.gov.wales/resources/browse-all/digital-competence-framework/framework?lang=cy&amp;year=year_2&amp;selectedYear=col_8&amp;lang=cy</a:t>
            </a:r>
            <a:r>
              <a:rPr lang="en-GB" sz="600" dirty="0"/>
              <a:t> (</a:t>
            </a:r>
            <a:r>
              <a:rPr lang="en-GB" sz="600" dirty="0" err="1"/>
              <a:t>Darllenwyd</a:t>
            </a:r>
            <a:r>
              <a:rPr lang="en-GB" sz="600" dirty="0"/>
              <a:t> 2 o </a:t>
            </a:r>
            <a:r>
              <a:rPr lang="en-GB" sz="600" dirty="0" err="1"/>
              <a:t>Rhagfyr</a:t>
            </a:r>
            <a:r>
              <a:rPr lang="en-GB" sz="600" dirty="0"/>
              <a:t>).</a:t>
            </a:r>
          </a:p>
          <a:p>
            <a:r>
              <a:rPr lang="en-GB" sz="600" dirty="0" err="1">
                <a:solidFill>
                  <a:srgbClr val="002060"/>
                </a:solidFill>
              </a:rPr>
              <a:t>Yr</a:t>
            </a:r>
            <a:r>
              <a:rPr lang="en-GB" sz="600" dirty="0">
                <a:solidFill>
                  <a:srgbClr val="002060"/>
                </a:solidFill>
              </a:rPr>
              <a:t> </a:t>
            </a:r>
            <a:r>
              <a:rPr lang="en-GB" sz="600" dirty="0" err="1">
                <a:solidFill>
                  <a:srgbClr val="002060"/>
                </a:solidFill>
              </a:rPr>
              <a:t>Adran</a:t>
            </a:r>
            <a:r>
              <a:rPr lang="en-GB" sz="600" dirty="0">
                <a:solidFill>
                  <a:srgbClr val="002060"/>
                </a:solidFill>
              </a:rPr>
              <a:t> </a:t>
            </a:r>
            <a:r>
              <a:rPr lang="en-GB" sz="600" dirty="0" err="1">
                <a:solidFill>
                  <a:srgbClr val="002060"/>
                </a:solidFill>
              </a:rPr>
              <a:t>Addysg</a:t>
            </a:r>
            <a:r>
              <a:rPr lang="en-GB" sz="600" dirty="0">
                <a:solidFill>
                  <a:srgbClr val="002060"/>
                </a:solidFill>
              </a:rPr>
              <a:t> a </a:t>
            </a:r>
            <a:r>
              <a:rPr lang="en-GB" sz="600" dirty="0" err="1">
                <a:solidFill>
                  <a:srgbClr val="002060"/>
                </a:solidFill>
              </a:rPr>
              <a:t>Sgiliau</a:t>
            </a:r>
            <a:r>
              <a:rPr lang="en-GB" sz="600" dirty="0">
                <a:solidFill>
                  <a:srgbClr val="002060"/>
                </a:solidFill>
              </a:rPr>
              <a:t> (2015) </a:t>
            </a:r>
            <a:r>
              <a:rPr lang="en-GB" sz="600" i="1" dirty="0" err="1">
                <a:solidFill>
                  <a:srgbClr val="002060"/>
                </a:solidFill>
              </a:rPr>
              <a:t>Fframwaith</a:t>
            </a:r>
            <a:r>
              <a:rPr lang="en-GB" sz="600" i="1" dirty="0">
                <a:solidFill>
                  <a:srgbClr val="002060"/>
                </a:solidFill>
              </a:rPr>
              <a:t> y </a:t>
            </a:r>
            <a:r>
              <a:rPr lang="en-GB" sz="600" i="1" dirty="0" err="1">
                <a:solidFill>
                  <a:srgbClr val="002060"/>
                </a:solidFill>
              </a:rPr>
              <a:t>Cyfnod</a:t>
            </a:r>
            <a:r>
              <a:rPr lang="en-GB" sz="600" i="1" dirty="0">
                <a:solidFill>
                  <a:srgbClr val="002060"/>
                </a:solidFill>
              </a:rPr>
              <a:t> Sylfaen. </a:t>
            </a:r>
            <a:r>
              <a:rPr lang="en-GB" sz="600" dirty="0" err="1"/>
              <a:t>Ar</a:t>
            </a:r>
            <a:r>
              <a:rPr lang="en-GB" sz="600" dirty="0"/>
              <a:t> </a:t>
            </a:r>
            <a:r>
              <a:rPr lang="en-GB" sz="600" dirty="0" err="1"/>
              <a:t>gael</a:t>
            </a:r>
            <a:r>
              <a:rPr lang="en-GB" sz="600" dirty="0"/>
              <a:t> </a:t>
            </a:r>
            <a:r>
              <a:rPr lang="en-GB" sz="600" dirty="0" err="1"/>
              <a:t>yn</a:t>
            </a:r>
            <a:r>
              <a:rPr lang="en-GB" sz="600" dirty="0"/>
              <a:t>: </a:t>
            </a:r>
            <a:r>
              <a:rPr lang="en-GB" sz="600" dirty="0"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http://learning.gov.wales/docs/learningwales/publications/150803-fp-framework-cy.pdf</a:t>
            </a:r>
            <a:r>
              <a:rPr lang="en-GB" sz="600" dirty="0"/>
              <a:t> (</a:t>
            </a:r>
            <a:r>
              <a:rPr lang="en-GB" sz="600" dirty="0" err="1"/>
              <a:t>Darllenwyd</a:t>
            </a:r>
            <a:r>
              <a:rPr lang="en-GB" sz="600" dirty="0"/>
              <a:t> 4 o </a:t>
            </a:r>
            <a:r>
              <a:rPr lang="en-GB" sz="600" dirty="0" err="1"/>
              <a:t>Rhagfyr</a:t>
            </a:r>
            <a:r>
              <a:rPr lang="en-GB" sz="600" dirty="0"/>
              <a:t>).</a:t>
            </a:r>
          </a:p>
          <a:p>
            <a:r>
              <a:rPr lang="en-GB" sz="600" dirty="0" err="1">
                <a:solidFill>
                  <a:srgbClr val="00B0F0"/>
                </a:solidFill>
              </a:rPr>
              <a:t>Llywodraeth</a:t>
            </a:r>
            <a:r>
              <a:rPr lang="en-GB" sz="600" dirty="0">
                <a:solidFill>
                  <a:srgbClr val="00B0F0"/>
                </a:solidFill>
              </a:rPr>
              <a:t> Cymru (2014</a:t>
            </a:r>
            <a:r>
              <a:rPr lang="en-GB" sz="600" i="1" dirty="0">
                <a:solidFill>
                  <a:srgbClr val="00B0F0"/>
                </a:solidFill>
              </a:rPr>
              <a:t>) </a:t>
            </a:r>
            <a:r>
              <a:rPr lang="en-GB" sz="600" i="1" dirty="0" err="1">
                <a:solidFill>
                  <a:srgbClr val="00B0F0"/>
                </a:solidFill>
              </a:rPr>
              <a:t>Fframwaith</a:t>
            </a:r>
            <a:r>
              <a:rPr lang="en-GB" sz="600" i="1" dirty="0">
                <a:solidFill>
                  <a:srgbClr val="00B0F0"/>
                </a:solidFill>
              </a:rPr>
              <a:t> </a:t>
            </a:r>
            <a:r>
              <a:rPr lang="en-GB" sz="600" i="1" dirty="0" err="1">
                <a:solidFill>
                  <a:srgbClr val="00B0F0"/>
                </a:solidFill>
              </a:rPr>
              <a:t>Llythrennedd</a:t>
            </a:r>
            <a:r>
              <a:rPr lang="en-GB" sz="600" i="1" dirty="0">
                <a:solidFill>
                  <a:srgbClr val="00B0F0"/>
                </a:solidFill>
              </a:rPr>
              <a:t> a </a:t>
            </a:r>
            <a:r>
              <a:rPr lang="en-GB" sz="600" i="1" dirty="0" err="1">
                <a:solidFill>
                  <a:srgbClr val="00B0F0"/>
                </a:solidFill>
              </a:rPr>
              <a:t>Rhifedd</a:t>
            </a:r>
            <a:r>
              <a:rPr lang="en-GB" sz="600" dirty="0">
                <a:solidFill>
                  <a:srgbClr val="00B0F0"/>
                </a:solidFill>
              </a:rPr>
              <a:t>. </a:t>
            </a:r>
            <a:r>
              <a:rPr lang="en-GB" sz="600" dirty="0" err="1"/>
              <a:t>Ar</a:t>
            </a:r>
            <a:r>
              <a:rPr lang="en-GB" sz="600" dirty="0"/>
              <a:t> </a:t>
            </a:r>
            <a:r>
              <a:rPr lang="en-GB" sz="600" dirty="0" err="1"/>
              <a:t>gael</a:t>
            </a:r>
            <a:r>
              <a:rPr lang="en-GB" sz="600" dirty="0"/>
              <a:t> </a:t>
            </a:r>
            <a:r>
              <a:rPr lang="en-GB" sz="600" dirty="0" err="1"/>
              <a:t>yn</a:t>
            </a:r>
            <a:r>
              <a:rPr lang="en-GB" sz="600" dirty="0"/>
              <a:t>: </a:t>
            </a:r>
            <a:r>
              <a:rPr lang="en-GB" sz="600" dirty="0"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http://learning.gov.wales/resources/browse-all/nlnf/framework?component=literacy&amp;selectedYear=col_8&amp;lang=cy</a:t>
            </a:r>
            <a:r>
              <a:rPr lang="en-GB" sz="600" dirty="0"/>
              <a:t> (</a:t>
            </a:r>
            <a:r>
              <a:rPr lang="en-GB" sz="600" dirty="0" err="1"/>
              <a:t>Darllenwyd</a:t>
            </a:r>
            <a:r>
              <a:rPr lang="en-GB" sz="600" dirty="0"/>
              <a:t> 6 o </a:t>
            </a:r>
            <a:r>
              <a:rPr lang="en-GB" sz="600" dirty="0" err="1"/>
              <a:t>Rhagfyr</a:t>
            </a:r>
            <a:r>
              <a:rPr lang="en-GB" sz="600" dirty="0"/>
              <a:t>).</a:t>
            </a:r>
          </a:p>
          <a:p>
            <a:r>
              <a:rPr lang="en-GB" sz="600" dirty="0"/>
              <a:t>Palmer, S. (2003) </a:t>
            </a:r>
            <a:r>
              <a:rPr lang="en-GB" sz="600" i="1" dirty="0"/>
              <a:t>How to teach writing across the curriculum at key stage 1. </a:t>
            </a:r>
            <a:r>
              <a:rPr lang="en-GB" sz="600" dirty="0"/>
              <a:t>London: David Fulton Publishers.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C85FB3DC-334A-44CC-8675-9FD165528E6B}"/>
              </a:ext>
            </a:extLst>
          </p:cNvPr>
          <p:cNvCxnSpPr>
            <a:cxnSpLocks/>
          </p:cNvCxnSpPr>
          <p:nvPr/>
        </p:nvCxnSpPr>
        <p:spPr>
          <a:xfrm>
            <a:off x="7722338" y="4165600"/>
            <a:ext cx="0" cy="265164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E0401807-C550-4BB1-89A0-A76A50C627B9}"/>
              </a:ext>
            </a:extLst>
          </p:cNvPr>
          <p:cNvCxnSpPr/>
          <p:nvPr/>
        </p:nvCxnSpPr>
        <p:spPr>
          <a:xfrm>
            <a:off x="-21023" y="4165600"/>
            <a:ext cx="774750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2" name="Picture 51">
            <a:extLst>
              <a:ext uri="{FF2B5EF4-FFF2-40B4-BE49-F238E27FC236}">
                <a16:creationId xmlns:a16="http://schemas.microsoft.com/office/drawing/2014/main" id="{E11EE2D0-EBAD-40C2-978C-250F2423B811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l="37681" t="35866" r="24950" b="25705"/>
          <a:stretch/>
        </p:blipFill>
        <p:spPr>
          <a:xfrm>
            <a:off x="6598735" y="3592900"/>
            <a:ext cx="1282235" cy="422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33171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2370</TotalTime>
  <Words>1976</Words>
  <Application>Microsoft Office PowerPoint</Application>
  <PresentationFormat>Widescreen</PresentationFormat>
  <Paragraphs>106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Lauren Rogers</dc:creator>
  <cp:lastModifiedBy>Lauren Rogers</cp:lastModifiedBy>
  <cp:revision>102</cp:revision>
  <dcterms:created xsi:type="dcterms:W3CDTF">2018-12-10T13:29:01Z</dcterms:created>
  <dcterms:modified xsi:type="dcterms:W3CDTF">2018-12-13T23:31:42Z</dcterms:modified>
</cp:coreProperties>
</file>