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2"/>
  </p:notesMasterIdLst>
  <p:sldIdLst>
    <p:sldId id="257" r:id="rId2"/>
    <p:sldId id="258" r:id="rId3"/>
    <p:sldId id="260" r:id="rId4"/>
    <p:sldId id="259" r:id="rId5"/>
    <p:sldId id="261" r:id="rId6"/>
    <p:sldId id="286" r:id="rId7"/>
    <p:sldId id="288" r:id="rId8"/>
    <p:sldId id="287" r:id="rId9"/>
    <p:sldId id="263" r:id="rId10"/>
    <p:sldId id="264" r:id="rId11"/>
    <p:sldId id="265" r:id="rId12"/>
    <p:sldId id="289" r:id="rId13"/>
    <p:sldId id="291" r:id="rId14"/>
    <p:sldId id="294" r:id="rId15"/>
    <p:sldId id="267" r:id="rId16"/>
    <p:sldId id="295" r:id="rId17"/>
    <p:sldId id="290" r:id="rId18"/>
    <p:sldId id="268" r:id="rId19"/>
    <p:sldId id="285" r:id="rId20"/>
    <p:sldId id="296" r:id="rId21"/>
    <p:sldId id="284" r:id="rId22"/>
    <p:sldId id="297" r:id="rId23"/>
    <p:sldId id="280" r:id="rId24"/>
    <p:sldId id="269" r:id="rId25"/>
    <p:sldId id="299" r:id="rId26"/>
    <p:sldId id="298" r:id="rId27"/>
    <p:sldId id="271" r:id="rId28"/>
    <p:sldId id="300" r:id="rId29"/>
    <p:sldId id="301" r:id="rId30"/>
    <p:sldId id="302" r:id="rId31"/>
    <p:sldId id="273" r:id="rId32"/>
    <p:sldId id="303" r:id="rId33"/>
    <p:sldId id="306" r:id="rId34"/>
    <p:sldId id="305" r:id="rId35"/>
    <p:sldId id="274" r:id="rId36"/>
    <p:sldId id="275" r:id="rId37"/>
    <p:sldId id="276" r:id="rId38"/>
    <p:sldId id="277" r:id="rId39"/>
    <p:sldId id="307" r:id="rId40"/>
    <p:sldId id="308" r:id="rId41"/>
    <p:sldId id="310" r:id="rId42"/>
    <p:sldId id="278" r:id="rId43"/>
    <p:sldId id="311" r:id="rId44"/>
    <p:sldId id="309" r:id="rId45"/>
    <p:sldId id="312" r:id="rId46"/>
    <p:sldId id="279" r:id="rId47"/>
    <p:sldId id="282" r:id="rId48"/>
    <p:sldId id="304" r:id="rId49"/>
    <p:sldId id="283" r:id="rId50"/>
    <p:sldId id="281" r:id="rId5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432" autoAdjust="0"/>
    <p:restoredTop sz="94660"/>
  </p:normalViewPr>
  <p:slideViewPr>
    <p:cSldViewPr>
      <p:cViewPr varScale="1">
        <p:scale>
          <a:sx n="69" d="100"/>
          <a:sy n="69" d="100"/>
        </p:scale>
        <p:origin x="-402"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5B6DDF1-B4D3-4B4A-9540-87A316E706B7}" type="datetimeFigureOut">
              <a:rPr lang="en-GB" smtClean="0"/>
              <a:t>16/03/2016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B20DF3D-4610-413B-A5C5-34C8998E5A64}" type="slidenum">
              <a:rPr lang="en-GB" smtClean="0"/>
              <a:t>‹#›</a:t>
            </a:fld>
            <a:endParaRPr lang="en-GB"/>
          </a:p>
        </p:txBody>
      </p:sp>
    </p:spTree>
    <p:extLst>
      <p:ext uri="{BB962C8B-B14F-4D97-AF65-F5344CB8AC3E}">
        <p14:creationId xmlns:p14="http://schemas.microsoft.com/office/powerpoint/2010/main" val="32648467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819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11666AE1-617D-4765-AA58-28F35C2A97FB}" type="slidenum">
              <a:rPr lang="en-GB" altLang="en-US" smtClean="0">
                <a:solidFill>
                  <a:srgbClr val="000000"/>
                </a:solidFill>
              </a:rPr>
              <a:pPr>
                <a:defRPr/>
              </a:pPr>
              <a:t>1</a:t>
            </a:fld>
            <a:endParaRPr lang="en-GB" altLang="en-US" smtClean="0">
              <a:solidFill>
                <a:srgbClr val="000000"/>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a:t>
            </a:fld>
            <a:endParaRPr lang="en-GB" altLang="en-US" smtClean="0">
              <a:solidFill>
                <a:srgbClr val="000000"/>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68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E8CB23F-F441-4214-BC1E-181022886A8A}" type="slidenum">
              <a:rPr lang="en-GB" altLang="en-US" smtClean="0">
                <a:solidFill>
                  <a:srgbClr val="000000"/>
                </a:solidFill>
              </a:rPr>
              <a:pPr fontAlgn="base">
                <a:spcBef>
                  <a:spcPct val="0"/>
                </a:spcBef>
                <a:spcAft>
                  <a:spcPct val="0"/>
                </a:spcAft>
                <a:defRPr/>
              </a:pPr>
              <a:t>3</a:t>
            </a:fld>
            <a:endParaRPr lang="en-GB" altLang="en-US" smtClean="0">
              <a:solidFill>
                <a:srgbClr val="000000"/>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a:t>
            </a:fld>
            <a:endParaRPr lang="en-GB" altLang="en-US" smtClean="0">
              <a:solidFill>
                <a:srgbClr val="000000"/>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5</a:t>
            </a:fld>
            <a:endParaRPr lang="en-GB" altLang="en-US" smtClean="0">
              <a:solidFill>
                <a:srgbClr val="000000"/>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6</a:t>
            </a:fld>
            <a:endParaRPr lang="en-GB" altLang="en-US" smtClean="0">
              <a:solidFill>
                <a:srgbClr val="000000"/>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7</a:t>
            </a:fld>
            <a:endParaRPr lang="en-GB" altLang="en-US" smtClean="0">
              <a:solidFill>
                <a:srgbClr val="000000"/>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8</a:t>
            </a:fld>
            <a:endParaRPr lang="en-GB" altLang="en-US" smtClean="0">
              <a:solidFill>
                <a:srgbClr val="000000"/>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9</a:t>
            </a:fld>
            <a:endParaRPr lang="en-GB" altLang="en-US" smtClean="0">
              <a:solidFill>
                <a:srgbClr val="000000"/>
              </a:solidFil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10</a:t>
            </a:fld>
            <a:endParaRPr lang="en-GB" altLang="en-US" smtClean="0">
              <a:solidFill>
                <a:srgbClr val="000000"/>
              </a:solidFil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11</a:t>
            </a:fld>
            <a:endParaRPr lang="en-GB" altLang="en-US" smtClean="0">
              <a:solidFill>
                <a:srgbClr val="000000"/>
              </a:solidFil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12</a:t>
            </a:fld>
            <a:endParaRPr lang="en-GB" altLang="en-US" smtClean="0">
              <a:solidFill>
                <a:srgbClr val="000000"/>
              </a:solidFil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13</a:t>
            </a:fld>
            <a:endParaRPr lang="en-GB" altLang="en-US" smtClean="0">
              <a:solidFill>
                <a:srgbClr val="000000"/>
              </a:solidFil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14</a:t>
            </a:fld>
            <a:endParaRPr lang="en-GB" altLang="en-US" smtClean="0">
              <a:solidFill>
                <a:srgbClr val="000000"/>
              </a:solidFil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15</a:t>
            </a:fld>
            <a:endParaRPr lang="en-GB" altLang="en-US" smtClean="0">
              <a:solidFill>
                <a:srgbClr val="000000"/>
              </a:solidFil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16</a:t>
            </a:fld>
            <a:endParaRPr lang="en-GB" altLang="en-US" smtClean="0">
              <a:solidFill>
                <a:srgbClr val="000000"/>
              </a:solidFill>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17</a:t>
            </a:fld>
            <a:endParaRPr lang="en-GB" altLang="en-US" smtClean="0">
              <a:solidFill>
                <a:srgbClr val="000000"/>
              </a:solidFill>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18</a:t>
            </a:fld>
            <a:endParaRPr lang="en-GB" altLang="en-US" smtClean="0">
              <a:solidFill>
                <a:srgbClr val="000000"/>
              </a:solidFill>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19</a:t>
            </a:fld>
            <a:endParaRPr lang="en-GB" altLang="en-US" smtClean="0">
              <a:solidFill>
                <a:srgbClr val="000000"/>
              </a:solidFill>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20</a:t>
            </a:fld>
            <a:endParaRPr lang="en-GB" altLang="en-US" smtClean="0">
              <a:solidFill>
                <a:srgbClr val="000000"/>
              </a:solidFill>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21</a:t>
            </a:fld>
            <a:endParaRPr lang="en-GB" altLang="en-US" smtClean="0">
              <a:solidFill>
                <a:srgbClr val="000000"/>
              </a:solidFill>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22</a:t>
            </a:fld>
            <a:endParaRPr lang="en-GB" altLang="en-US" smtClean="0">
              <a:solidFill>
                <a:srgbClr val="000000"/>
              </a:solidFill>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23</a:t>
            </a:fld>
            <a:endParaRPr lang="en-GB" altLang="en-US" smtClean="0">
              <a:solidFill>
                <a:srgbClr val="000000"/>
              </a:solidFill>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24</a:t>
            </a:fld>
            <a:endParaRPr lang="en-GB" altLang="en-US" smtClean="0">
              <a:solidFill>
                <a:srgbClr val="000000"/>
              </a:solidFill>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25</a:t>
            </a:fld>
            <a:endParaRPr lang="en-GB" altLang="en-US" smtClean="0">
              <a:solidFill>
                <a:srgbClr val="000000"/>
              </a:solidFill>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26</a:t>
            </a:fld>
            <a:endParaRPr lang="en-GB" altLang="en-US" smtClean="0">
              <a:solidFill>
                <a:srgbClr val="000000"/>
              </a:solidFill>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27</a:t>
            </a:fld>
            <a:endParaRPr lang="en-GB" altLang="en-US" smtClean="0">
              <a:solidFill>
                <a:srgbClr val="000000"/>
              </a:solidFill>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28</a:t>
            </a:fld>
            <a:endParaRPr lang="en-GB" altLang="en-US" smtClean="0">
              <a:solidFill>
                <a:srgbClr val="000000"/>
              </a:solidFill>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29</a:t>
            </a:fld>
            <a:endParaRPr lang="en-GB" altLang="en-US" smtClean="0">
              <a:solidFill>
                <a:srgbClr val="000000"/>
              </a:solidFill>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30</a:t>
            </a:fld>
            <a:endParaRPr lang="en-GB" altLang="en-US" smtClean="0">
              <a:solidFill>
                <a:srgbClr val="000000"/>
              </a:solidFill>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31</a:t>
            </a:fld>
            <a:endParaRPr lang="en-GB" altLang="en-US" smtClean="0">
              <a:solidFill>
                <a:srgbClr val="000000"/>
              </a:solidFill>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32</a:t>
            </a:fld>
            <a:endParaRPr lang="en-GB" altLang="en-US" smtClean="0">
              <a:solidFill>
                <a:srgbClr val="000000"/>
              </a:solidFill>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33</a:t>
            </a:fld>
            <a:endParaRPr lang="en-GB" altLang="en-US" smtClean="0">
              <a:solidFill>
                <a:srgbClr val="000000"/>
              </a:solidFill>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34</a:t>
            </a:fld>
            <a:endParaRPr lang="en-GB" altLang="en-US" smtClean="0">
              <a:solidFill>
                <a:srgbClr val="000000"/>
              </a:solidFill>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35</a:t>
            </a:fld>
            <a:endParaRPr lang="en-GB" altLang="en-US" smtClean="0">
              <a:solidFill>
                <a:srgbClr val="000000"/>
              </a:solidFill>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36</a:t>
            </a:fld>
            <a:endParaRPr lang="en-GB" altLang="en-US" smtClean="0">
              <a:solidFill>
                <a:srgbClr val="000000"/>
              </a:solidFill>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37</a:t>
            </a:fld>
            <a:endParaRPr lang="en-GB" altLang="en-US" smtClean="0">
              <a:solidFill>
                <a:srgbClr val="000000"/>
              </a:solidFill>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38</a:t>
            </a:fld>
            <a:endParaRPr lang="en-GB" altLang="en-US" smtClean="0">
              <a:solidFill>
                <a:srgbClr val="000000"/>
              </a:solidFill>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39</a:t>
            </a:fld>
            <a:endParaRPr lang="en-GB" altLang="en-US" smtClean="0">
              <a:solidFill>
                <a:srgbClr val="000000"/>
              </a:solidFill>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40</a:t>
            </a:fld>
            <a:endParaRPr lang="en-GB" altLang="en-US" smtClean="0">
              <a:solidFill>
                <a:srgbClr val="000000"/>
              </a:solidFill>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41</a:t>
            </a:fld>
            <a:endParaRPr lang="en-GB" altLang="en-US" smtClean="0">
              <a:solidFill>
                <a:srgbClr val="000000"/>
              </a:solidFill>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42</a:t>
            </a:fld>
            <a:endParaRPr lang="en-GB" altLang="en-US" smtClean="0">
              <a:solidFill>
                <a:srgbClr val="000000"/>
              </a:solidFill>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43</a:t>
            </a:fld>
            <a:endParaRPr lang="en-GB" altLang="en-US" smtClean="0">
              <a:solidFill>
                <a:srgbClr val="000000"/>
              </a:solidFill>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44</a:t>
            </a:fld>
            <a:endParaRPr lang="en-GB" altLang="en-US" smtClean="0">
              <a:solidFill>
                <a:srgbClr val="000000"/>
              </a:solidFill>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45</a:t>
            </a:fld>
            <a:endParaRPr lang="en-GB" altLang="en-US" smtClean="0">
              <a:solidFill>
                <a:srgbClr val="000000"/>
              </a:solidFill>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46</a:t>
            </a:fld>
            <a:endParaRPr lang="en-GB" altLang="en-US" smtClean="0">
              <a:solidFill>
                <a:srgbClr val="000000"/>
              </a:solidFill>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47</a:t>
            </a:fld>
            <a:endParaRPr lang="en-GB" altLang="en-US" smtClean="0">
              <a:solidFill>
                <a:srgbClr val="000000"/>
              </a:solidFill>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48</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49</a:t>
            </a:fld>
            <a:endParaRPr lang="en-GB" altLang="en-US" smtClean="0">
              <a:solidFill>
                <a:srgbClr val="000000"/>
              </a:solidFill>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50</a:t>
            </a:fld>
            <a:endParaRPr lang="en-GB" altLang="en-US" smtClean="0">
              <a:solidFill>
                <a:srgbClr val="000000"/>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C9527AF5-CBD4-46BB-B051-4FB1EA962765}" type="datetimeFigureOut">
              <a:rPr lang="en-GB"/>
              <a:pPr>
                <a:defRPr/>
              </a:pPr>
              <a:t>16/03/2016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ADDC9904-3B9C-410C-B555-D88897E3511F}" type="slidenum">
              <a:rPr lang="en-GB"/>
              <a:pPr>
                <a:defRPr/>
              </a:pPr>
              <a:t>‹#›</a:t>
            </a:fld>
            <a:endParaRPr lang="en-GB"/>
          </a:p>
        </p:txBody>
      </p:sp>
    </p:spTree>
    <p:extLst>
      <p:ext uri="{BB962C8B-B14F-4D97-AF65-F5344CB8AC3E}">
        <p14:creationId xmlns:p14="http://schemas.microsoft.com/office/powerpoint/2010/main" val="673993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5C503D1-5534-469D-B642-7F594E593E75}" type="datetimeFigureOut">
              <a:rPr lang="en-GB"/>
              <a:pPr>
                <a:defRPr/>
              </a:pPr>
              <a:t>16/03/2016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A20A9DD-496E-4458-9248-0D0584C65961}" type="slidenum">
              <a:rPr lang="en-GB"/>
              <a:pPr>
                <a:defRPr/>
              </a:pPr>
              <a:t>‹#›</a:t>
            </a:fld>
            <a:endParaRPr lang="en-GB"/>
          </a:p>
        </p:txBody>
      </p:sp>
    </p:spTree>
    <p:extLst>
      <p:ext uri="{BB962C8B-B14F-4D97-AF65-F5344CB8AC3E}">
        <p14:creationId xmlns:p14="http://schemas.microsoft.com/office/powerpoint/2010/main" val="14449701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26BB60B5-C950-49D9-AFE4-F6645C44141B}" type="datetimeFigureOut">
              <a:rPr lang="en-GB"/>
              <a:pPr>
                <a:defRPr/>
              </a:pPr>
              <a:t>16/03/2016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EA67B96-863B-453F-AD53-9569AC0CB755}" type="slidenum">
              <a:rPr lang="en-GB"/>
              <a:pPr>
                <a:defRPr/>
              </a:pPr>
              <a:t>‹#›</a:t>
            </a:fld>
            <a:endParaRPr lang="en-GB"/>
          </a:p>
        </p:txBody>
      </p:sp>
    </p:spTree>
    <p:extLst>
      <p:ext uri="{BB962C8B-B14F-4D97-AF65-F5344CB8AC3E}">
        <p14:creationId xmlns:p14="http://schemas.microsoft.com/office/powerpoint/2010/main" val="2712153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3BB825E3-9655-4D3A-8F36-96FBAEC5399A}" type="datetimeFigureOut">
              <a:rPr lang="en-GB"/>
              <a:pPr>
                <a:defRPr/>
              </a:pPr>
              <a:t>16/03/2016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07C1C3BC-7EBC-4BDD-9FA1-E219AF5377A6}" type="slidenum">
              <a:rPr lang="en-GB"/>
              <a:pPr>
                <a:defRPr/>
              </a:pPr>
              <a:t>‹#›</a:t>
            </a:fld>
            <a:endParaRPr lang="en-GB"/>
          </a:p>
        </p:txBody>
      </p:sp>
    </p:spTree>
    <p:extLst>
      <p:ext uri="{BB962C8B-B14F-4D97-AF65-F5344CB8AC3E}">
        <p14:creationId xmlns:p14="http://schemas.microsoft.com/office/powerpoint/2010/main" val="226103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4CDD4E56-B18B-400F-A37E-8225956FAFF5}" type="datetimeFigureOut">
              <a:rPr lang="en-GB"/>
              <a:pPr>
                <a:defRPr/>
              </a:pPr>
              <a:t>16/03/2016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F246783D-22D0-47D4-9FDD-02A661573CD6}" type="slidenum">
              <a:rPr lang="en-GB"/>
              <a:pPr>
                <a:defRPr/>
              </a:pPr>
              <a:t>‹#›</a:t>
            </a:fld>
            <a:endParaRPr lang="en-GB"/>
          </a:p>
        </p:txBody>
      </p:sp>
    </p:spTree>
    <p:extLst>
      <p:ext uri="{BB962C8B-B14F-4D97-AF65-F5344CB8AC3E}">
        <p14:creationId xmlns:p14="http://schemas.microsoft.com/office/powerpoint/2010/main" val="42517680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AD46156D-3C26-4551-B136-616EADD1F363}" type="datetimeFigureOut">
              <a:rPr lang="en-GB"/>
              <a:pPr>
                <a:defRPr/>
              </a:pPr>
              <a:t>16/03/2016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4B4174A9-F5C9-4561-95B2-A0C81C40B8E3}" type="slidenum">
              <a:rPr lang="en-GB"/>
              <a:pPr>
                <a:defRPr/>
              </a:pPr>
              <a:t>‹#›</a:t>
            </a:fld>
            <a:endParaRPr lang="en-GB"/>
          </a:p>
        </p:txBody>
      </p:sp>
    </p:spTree>
    <p:extLst>
      <p:ext uri="{BB962C8B-B14F-4D97-AF65-F5344CB8AC3E}">
        <p14:creationId xmlns:p14="http://schemas.microsoft.com/office/powerpoint/2010/main" val="3253302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65AA6B0F-DB73-4A76-94D6-8DE7D5293412}" type="datetimeFigureOut">
              <a:rPr lang="en-GB"/>
              <a:pPr>
                <a:defRPr/>
              </a:pPr>
              <a:t>16/03/2016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17A5D397-8F46-4490-A714-D765C5873C6B}" type="slidenum">
              <a:rPr lang="en-GB"/>
              <a:pPr>
                <a:defRPr/>
              </a:pPr>
              <a:t>‹#›</a:t>
            </a:fld>
            <a:endParaRPr lang="en-GB"/>
          </a:p>
        </p:txBody>
      </p:sp>
    </p:spTree>
    <p:extLst>
      <p:ext uri="{BB962C8B-B14F-4D97-AF65-F5344CB8AC3E}">
        <p14:creationId xmlns:p14="http://schemas.microsoft.com/office/powerpoint/2010/main" val="1783994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A06FDA21-66D8-4CA6-910C-50B673693FBC}" type="datetimeFigureOut">
              <a:rPr lang="en-GB"/>
              <a:pPr>
                <a:defRPr/>
              </a:pPr>
              <a:t>16/03/2016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FACFF586-1CC0-4926-B478-145923E4F273}" type="slidenum">
              <a:rPr lang="en-GB"/>
              <a:pPr>
                <a:defRPr/>
              </a:pPr>
              <a:t>‹#›</a:t>
            </a:fld>
            <a:endParaRPr lang="en-GB"/>
          </a:p>
        </p:txBody>
      </p:sp>
    </p:spTree>
    <p:extLst>
      <p:ext uri="{BB962C8B-B14F-4D97-AF65-F5344CB8AC3E}">
        <p14:creationId xmlns:p14="http://schemas.microsoft.com/office/powerpoint/2010/main" val="17758739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665FE7DC-0FC2-4F7E-8E7C-034AA64FAC15}" type="datetimeFigureOut">
              <a:rPr lang="en-GB"/>
              <a:pPr>
                <a:defRPr/>
              </a:pPr>
              <a:t>16/03/2016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6DA918B9-9BC7-441B-B23C-536095CB14E9}" type="slidenum">
              <a:rPr lang="en-GB"/>
              <a:pPr>
                <a:defRPr/>
              </a:pPr>
              <a:t>‹#›</a:t>
            </a:fld>
            <a:endParaRPr lang="en-GB"/>
          </a:p>
        </p:txBody>
      </p:sp>
    </p:spTree>
    <p:extLst>
      <p:ext uri="{BB962C8B-B14F-4D97-AF65-F5344CB8AC3E}">
        <p14:creationId xmlns:p14="http://schemas.microsoft.com/office/powerpoint/2010/main" val="40826893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E61A8192-6B32-407D-BB9C-9731F184E0EF}" type="datetimeFigureOut">
              <a:rPr lang="en-GB"/>
              <a:pPr>
                <a:defRPr/>
              </a:pPr>
              <a:t>16/03/2016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47A9D05-E187-4437-AA6E-BFA306FF47F9}" type="slidenum">
              <a:rPr lang="en-GB"/>
              <a:pPr>
                <a:defRPr/>
              </a:pPr>
              <a:t>‹#›</a:t>
            </a:fld>
            <a:endParaRPr lang="en-GB"/>
          </a:p>
        </p:txBody>
      </p:sp>
    </p:spTree>
    <p:extLst>
      <p:ext uri="{BB962C8B-B14F-4D97-AF65-F5344CB8AC3E}">
        <p14:creationId xmlns:p14="http://schemas.microsoft.com/office/powerpoint/2010/main" val="101443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B2999EF-A9EE-497D-BD2E-5CF2D7924AF4}" type="datetimeFigureOut">
              <a:rPr lang="en-GB"/>
              <a:pPr>
                <a:defRPr/>
              </a:pPr>
              <a:t>16/03/2016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43A87878-F055-426C-8532-BC1FF90F4974}" type="slidenum">
              <a:rPr lang="en-GB"/>
              <a:pPr>
                <a:defRPr/>
              </a:pPr>
              <a:t>‹#›</a:t>
            </a:fld>
            <a:endParaRPr lang="en-GB"/>
          </a:p>
        </p:txBody>
      </p:sp>
    </p:spTree>
    <p:extLst>
      <p:ext uri="{BB962C8B-B14F-4D97-AF65-F5344CB8AC3E}">
        <p14:creationId xmlns:p14="http://schemas.microsoft.com/office/powerpoint/2010/main" val="10637635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5B9D1DE2-6194-4318-96C6-799BD3B0B884}" type="slidenum">
              <a:rPr lang="en-GB" altLang="en-US"/>
              <a:pPr/>
              <a:t>‹#›</a:t>
            </a:fld>
            <a:endParaRPr lang="en-GB" altLang="en-US"/>
          </a:p>
        </p:txBody>
      </p:sp>
    </p:spTree>
    <p:extLst>
      <p:ext uri="{BB962C8B-B14F-4D97-AF65-F5344CB8AC3E}">
        <p14:creationId xmlns:p14="http://schemas.microsoft.com/office/powerpoint/2010/main" val="1304259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5B3D7"/>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mn-lt"/>
                <a:cs typeface="+mn-cs"/>
              </a:defRPr>
            </a:lvl1pPr>
          </a:lstStyle>
          <a:p>
            <a:pPr>
              <a:defRPr/>
            </a:pPr>
            <a:fld id="{36A52ED9-021C-44FC-B8F1-5709AB9D0F28}" type="datetimeFigureOut">
              <a:rPr lang="en-GB"/>
              <a:pPr>
                <a:defRPr/>
              </a:pPr>
              <a:t>16/03/2016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black">
                    <a:tint val="75000"/>
                  </a:prstClr>
                </a:solidFill>
                <a:latin typeface="+mn-lt"/>
                <a:cs typeface="+mn-cs"/>
              </a:defRPr>
            </a:lvl1pPr>
          </a:lstStyle>
          <a:p>
            <a:pPr>
              <a:defRPr/>
            </a:pPr>
            <a:fld id="{F83F2231-E32F-4566-9E9A-CF2FBD0653A9}" type="slidenum">
              <a:rPr lang="en-GB"/>
              <a:pPr>
                <a:defRPr/>
              </a:pPr>
              <a:t>‹#›</a:t>
            </a:fld>
            <a:endParaRPr lang="en-GB"/>
          </a:p>
        </p:txBody>
      </p:sp>
    </p:spTree>
    <p:extLst>
      <p:ext uri="{BB962C8B-B14F-4D97-AF65-F5344CB8AC3E}">
        <p14:creationId xmlns:p14="http://schemas.microsoft.com/office/powerpoint/2010/main" val="3792415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jpe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35.png"/><Relationship Id="rId4" Type="http://schemas.openxmlformats.org/officeDocument/2006/relationships/image" Target="../media/image34.png"/></Relationships>
</file>

<file path=ppt/slides/_rels/slide2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42.png"/></Relationships>
</file>

<file path=ppt/slides/_rels/slide2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44.png"/></Relationships>
</file>

<file path=ppt/slides/_rels/slide3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46.png"/></Relationships>
</file>

<file path=ppt/slides/_rels/slide31.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31.xml"/><Relationship Id="rId1" Type="http://schemas.openxmlformats.org/officeDocument/2006/relationships/slideLayout" Target="../slideLayouts/slideLayout7.xml"/><Relationship Id="rId5" Type="http://schemas.openxmlformats.org/officeDocument/2006/relationships/image" Target="../media/image49.png"/><Relationship Id="rId4" Type="http://schemas.openxmlformats.org/officeDocument/2006/relationships/image" Target="../media/image48.png"/></Relationships>
</file>

<file path=ppt/slides/_rels/slide3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2.xml"/><Relationship Id="rId1" Type="http://schemas.openxmlformats.org/officeDocument/2006/relationships/slideLayout" Target="../slideLayouts/slideLayout7.xml"/><Relationship Id="rId5" Type="http://schemas.openxmlformats.org/officeDocument/2006/relationships/image" Target="../media/image52.png"/><Relationship Id="rId4" Type="http://schemas.openxmlformats.org/officeDocument/2006/relationships/image" Target="../media/image51.png"/></Relationships>
</file>

<file path=ppt/slides/_rels/slide33.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54.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56.png"/></Relationships>
</file>

<file path=ppt/slides/_rels/slide3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7.xml"/><Relationship Id="rId1" Type="http://schemas.openxmlformats.org/officeDocument/2006/relationships/slideLayout" Target="../slideLayouts/slideLayout7.xml"/><Relationship Id="rId5" Type="http://schemas.openxmlformats.org/officeDocument/2006/relationships/image" Target="../media/image59.png"/><Relationship Id="rId4" Type="http://schemas.openxmlformats.org/officeDocument/2006/relationships/image" Target="../media/image58.jpeg"/></Relationships>
</file>

<file path=ppt/slides/_rels/slide3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41.xml"/><Relationship Id="rId1" Type="http://schemas.openxmlformats.org/officeDocument/2006/relationships/slideLayout" Target="../slideLayouts/slideLayout7.xml"/><Relationship Id="rId4" Type="http://schemas.openxmlformats.org/officeDocument/2006/relationships/image" Target="../media/image63.pn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47.xml"/><Relationship Id="rId1" Type="http://schemas.openxmlformats.org/officeDocument/2006/relationships/slideLayout" Target="../slideLayouts/slideLayout7.xml"/><Relationship Id="rId6" Type="http://schemas.openxmlformats.org/officeDocument/2006/relationships/image" Target="../media/image68.png"/><Relationship Id="rId5" Type="http://schemas.openxmlformats.org/officeDocument/2006/relationships/image" Target="../media/image67.png"/><Relationship Id="rId4" Type="http://schemas.openxmlformats.org/officeDocument/2006/relationships/image" Target="../media/image66.png"/></Relationships>
</file>

<file path=ppt/slides/_rels/slide48.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image" Target="../media/image69.png"/><Relationship Id="rId7" Type="http://schemas.openxmlformats.org/officeDocument/2006/relationships/image" Target="../media/image73.png"/><Relationship Id="rId2" Type="http://schemas.openxmlformats.org/officeDocument/2006/relationships/notesSlide" Target="../notesSlides/notesSlide48.xml"/><Relationship Id="rId1" Type="http://schemas.openxmlformats.org/officeDocument/2006/relationships/slideLayout" Target="../slideLayouts/slideLayout7.xml"/><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image" Target="../media/image70.png"/></Relationships>
</file>

<file path=ppt/slides/_rels/slide49.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49.xml"/><Relationship Id="rId1" Type="http://schemas.openxmlformats.org/officeDocument/2006/relationships/slideLayout" Target="../slideLayouts/slideLayout7.xml"/><Relationship Id="rId5" Type="http://schemas.openxmlformats.org/officeDocument/2006/relationships/image" Target="../media/image77.png"/><Relationship Id="rId4" Type="http://schemas.openxmlformats.org/officeDocument/2006/relationships/image" Target="../media/image76.png"/></Relationships>
</file>

<file path=ppt/slides/_rels/slide50.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50.xml"/><Relationship Id="rId1" Type="http://schemas.openxmlformats.org/officeDocument/2006/relationships/slideLayout" Target="../slideLayouts/slideLayout7.xml"/><Relationship Id="rId5" Type="http://schemas.openxmlformats.org/officeDocument/2006/relationships/image" Target="../media/image80.png"/><Relationship Id="rId4" Type="http://schemas.openxmlformats.org/officeDocument/2006/relationships/image" Target="../media/image7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743" y="646906"/>
            <a:ext cx="9144002" cy="6636341"/>
          </a:xfrm>
          <a:prstGeom prst="rect">
            <a:avLst/>
          </a:prstGeom>
        </p:spPr>
        <p:txBody>
          <a:bodyPr wrap="square" lIns="540000" tIns="360000" rIns="540000" bIns="360000" numCol="2" spcCol="360000">
            <a:spAutoFit/>
          </a:bodyPr>
          <a:lstStyle/>
          <a:p>
            <a:pPr>
              <a:defRPr/>
            </a:pPr>
            <a:r>
              <a:rPr lang="en-GB" sz="1500" b="1" u="sng" dirty="0">
                <a:solidFill>
                  <a:prstClr val="black"/>
                </a:solidFill>
                <a:cs typeface="Arial" charset="0"/>
              </a:rPr>
              <a:t>1. United States in the Early 20th Century</a:t>
            </a:r>
          </a:p>
          <a:p>
            <a:pPr marL="285750" indent="-285750">
              <a:buFontTx/>
              <a:buChar char="-"/>
              <a:defRPr/>
            </a:pPr>
            <a:r>
              <a:rPr lang="en-GB" sz="1500" dirty="0" smtClean="0">
                <a:solidFill>
                  <a:prstClr val="black"/>
                </a:solidFill>
                <a:cs typeface="Arial" charset="0"/>
              </a:rPr>
              <a:t>Critiques and dissent</a:t>
            </a:r>
            <a:endParaRPr lang="en-GB" sz="1500" dirty="0">
              <a:solidFill>
                <a:prstClr val="black"/>
              </a:solidFill>
              <a:cs typeface="Arial" charset="0"/>
            </a:endParaRPr>
          </a:p>
          <a:p>
            <a:pPr marL="285750" indent="-285750">
              <a:buFontTx/>
              <a:buChar char="-"/>
              <a:defRPr/>
            </a:pPr>
            <a:endParaRPr lang="en-GB" sz="1500" dirty="0">
              <a:solidFill>
                <a:prstClr val="black"/>
              </a:solidFill>
              <a:cs typeface="Arial" charset="0"/>
            </a:endParaRPr>
          </a:p>
          <a:p>
            <a:pPr>
              <a:defRPr/>
            </a:pPr>
            <a:r>
              <a:rPr lang="en-GB" sz="1500" b="1" u="sng" dirty="0">
                <a:solidFill>
                  <a:prstClr val="black"/>
                </a:solidFill>
                <a:cs typeface="Arial" charset="0"/>
              </a:rPr>
              <a:t>2. </a:t>
            </a:r>
            <a:r>
              <a:rPr lang="en-GB" sz="1500" b="1" u="sng" dirty="0" smtClean="0">
                <a:solidFill>
                  <a:prstClr val="black"/>
                </a:solidFill>
                <a:cs typeface="Arial" charset="0"/>
              </a:rPr>
              <a:t>Progressivism</a:t>
            </a:r>
          </a:p>
          <a:p>
            <a:pPr marL="285750" indent="-285750">
              <a:buFontTx/>
              <a:buChar char="-"/>
              <a:defRPr/>
            </a:pPr>
            <a:r>
              <a:rPr lang="en-GB" sz="1500" dirty="0" smtClean="0">
                <a:solidFill>
                  <a:prstClr val="black"/>
                </a:solidFill>
                <a:cs typeface="Arial" charset="0"/>
              </a:rPr>
              <a:t>Characteristics</a:t>
            </a:r>
          </a:p>
          <a:p>
            <a:pPr marL="285750" indent="-285750">
              <a:buFontTx/>
              <a:buChar char="-"/>
              <a:defRPr/>
            </a:pPr>
            <a:r>
              <a:rPr lang="en-GB" sz="1500" dirty="0" err="1" smtClean="0">
                <a:solidFill>
                  <a:prstClr val="black"/>
                </a:solidFill>
                <a:cs typeface="Arial" charset="0"/>
              </a:rPr>
              <a:t>Progressivist</a:t>
            </a:r>
            <a:r>
              <a:rPr lang="en-GB" sz="1500" dirty="0" smtClean="0">
                <a:solidFill>
                  <a:prstClr val="black"/>
                </a:solidFill>
                <a:cs typeface="Arial" charset="0"/>
              </a:rPr>
              <a:t> causes</a:t>
            </a:r>
            <a:endParaRPr lang="en-GB" sz="1500" dirty="0">
              <a:solidFill>
                <a:prstClr val="black"/>
              </a:solidFill>
              <a:cs typeface="Arial" charset="0"/>
            </a:endParaRPr>
          </a:p>
          <a:p>
            <a:pPr marL="285750" indent="-285750">
              <a:buFontTx/>
              <a:buChar char="-"/>
              <a:defRPr/>
            </a:pPr>
            <a:r>
              <a:rPr lang="en-GB" sz="1500" dirty="0" smtClean="0">
                <a:solidFill>
                  <a:prstClr val="black"/>
                </a:solidFill>
                <a:cs typeface="Arial" charset="0"/>
              </a:rPr>
              <a:t>Interpretations</a:t>
            </a:r>
          </a:p>
          <a:p>
            <a:pPr marL="285750" indent="-285750">
              <a:buFontTx/>
              <a:buChar char="-"/>
              <a:defRPr/>
            </a:pPr>
            <a:r>
              <a:rPr lang="en-GB" sz="1500" dirty="0" err="1" smtClean="0">
                <a:solidFill>
                  <a:prstClr val="black"/>
                </a:solidFill>
                <a:cs typeface="Arial" charset="0"/>
              </a:rPr>
              <a:t>Taylorism</a:t>
            </a:r>
            <a:endParaRPr lang="en-GB" sz="1500" dirty="0" smtClean="0">
              <a:solidFill>
                <a:prstClr val="black"/>
              </a:solidFill>
              <a:cs typeface="Arial" charset="0"/>
            </a:endParaRPr>
          </a:p>
          <a:p>
            <a:pPr marL="285750" indent="-285750">
              <a:buFontTx/>
              <a:buChar char="-"/>
              <a:defRPr/>
            </a:pPr>
            <a:r>
              <a:rPr lang="en-GB" sz="1500" dirty="0" smtClean="0">
                <a:solidFill>
                  <a:prstClr val="black"/>
                </a:solidFill>
                <a:cs typeface="Arial" charset="0"/>
              </a:rPr>
              <a:t>Fordism</a:t>
            </a:r>
          </a:p>
          <a:p>
            <a:pPr marL="285750" indent="-285750">
              <a:buFontTx/>
              <a:buChar char="-"/>
              <a:defRPr/>
            </a:pPr>
            <a:r>
              <a:rPr lang="en-GB" sz="1500" dirty="0" smtClean="0">
                <a:solidFill>
                  <a:prstClr val="black"/>
                </a:solidFill>
                <a:cs typeface="Arial" charset="0"/>
              </a:rPr>
              <a:t>Foreign Policy</a:t>
            </a:r>
            <a:endParaRPr lang="en-GB" sz="1500" dirty="0">
              <a:solidFill>
                <a:prstClr val="black"/>
              </a:solidFill>
              <a:cs typeface="Arial" charset="0"/>
            </a:endParaRPr>
          </a:p>
          <a:p>
            <a:pPr>
              <a:defRPr/>
            </a:pPr>
            <a:endParaRPr lang="en-GB" sz="1500" dirty="0">
              <a:solidFill>
                <a:prstClr val="black"/>
              </a:solidFill>
              <a:cs typeface="Arial" charset="0"/>
            </a:endParaRPr>
          </a:p>
          <a:p>
            <a:pPr>
              <a:defRPr/>
            </a:pPr>
            <a:r>
              <a:rPr lang="en-GB" sz="1500" b="1" u="sng" dirty="0">
                <a:solidFill>
                  <a:prstClr val="black"/>
                </a:solidFill>
                <a:cs typeface="Arial" charset="0"/>
              </a:rPr>
              <a:t>3. United States and the First World </a:t>
            </a:r>
            <a:r>
              <a:rPr lang="en-GB" sz="1500" b="1" u="sng" dirty="0" smtClean="0">
                <a:solidFill>
                  <a:prstClr val="black"/>
                </a:solidFill>
                <a:cs typeface="Arial" charset="0"/>
              </a:rPr>
              <a:t>War</a:t>
            </a:r>
          </a:p>
          <a:p>
            <a:pPr marL="285750" indent="-285750">
              <a:buFontTx/>
              <a:buChar char="-"/>
              <a:defRPr/>
            </a:pPr>
            <a:r>
              <a:rPr lang="en-GB" sz="1500" dirty="0" smtClean="0">
                <a:solidFill>
                  <a:prstClr val="black"/>
                </a:solidFill>
                <a:cs typeface="Arial" charset="0"/>
              </a:rPr>
              <a:t>Mexican </a:t>
            </a:r>
            <a:r>
              <a:rPr lang="en-GB" sz="1500" dirty="0">
                <a:solidFill>
                  <a:prstClr val="black"/>
                </a:solidFill>
                <a:cs typeface="Arial" charset="0"/>
              </a:rPr>
              <a:t>Revolution (c. 1910–1920</a:t>
            </a:r>
            <a:r>
              <a:rPr lang="en-GB" sz="1500" dirty="0" smtClean="0">
                <a:solidFill>
                  <a:prstClr val="black"/>
                </a:solidFill>
                <a:cs typeface="Arial" charset="0"/>
              </a:rPr>
              <a:t>)</a:t>
            </a:r>
          </a:p>
          <a:p>
            <a:pPr marL="285750" indent="-285750">
              <a:buFontTx/>
              <a:buChar char="-"/>
              <a:defRPr/>
            </a:pPr>
            <a:r>
              <a:rPr lang="en-GB" sz="1500" dirty="0" smtClean="0">
                <a:solidFill>
                  <a:prstClr val="black"/>
                </a:solidFill>
                <a:cs typeface="Arial" charset="0"/>
              </a:rPr>
              <a:t>U-Boats</a:t>
            </a:r>
          </a:p>
          <a:p>
            <a:pPr marL="285750" indent="-285750">
              <a:buFontTx/>
              <a:buChar char="-"/>
              <a:defRPr/>
            </a:pPr>
            <a:r>
              <a:rPr lang="en-GB" sz="1500" dirty="0" smtClean="0">
                <a:solidFill>
                  <a:prstClr val="black"/>
                </a:solidFill>
                <a:cs typeface="Arial" charset="0"/>
              </a:rPr>
              <a:t>Entry into war</a:t>
            </a:r>
            <a:endParaRPr lang="en-GB" sz="1500" dirty="0">
              <a:solidFill>
                <a:prstClr val="black"/>
              </a:solidFill>
              <a:cs typeface="Arial" charset="0"/>
            </a:endParaRPr>
          </a:p>
          <a:p>
            <a:pPr marL="285750" indent="-285750">
              <a:buFontTx/>
              <a:buChar char="-"/>
              <a:defRPr/>
            </a:pPr>
            <a:r>
              <a:rPr lang="en-GB" sz="1500" dirty="0" err="1">
                <a:solidFill>
                  <a:prstClr val="black"/>
                </a:solidFill>
                <a:cs typeface="Arial" charset="0"/>
              </a:rPr>
              <a:t>Wilsonianism</a:t>
            </a:r>
            <a:endParaRPr lang="en-GB" sz="1500" dirty="0">
              <a:solidFill>
                <a:prstClr val="black"/>
              </a:solidFill>
              <a:cs typeface="Arial" charset="0"/>
            </a:endParaRPr>
          </a:p>
          <a:p>
            <a:pPr marL="285750" indent="-285750">
              <a:buFontTx/>
              <a:buChar char="-"/>
              <a:defRPr/>
            </a:pPr>
            <a:r>
              <a:rPr lang="en-GB" sz="1500" dirty="0" smtClean="0">
                <a:solidFill>
                  <a:prstClr val="black"/>
                </a:solidFill>
                <a:cs typeface="Arial" charset="0"/>
              </a:rPr>
              <a:t>Domestic policies</a:t>
            </a:r>
          </a:p>
          <a:p>
            <a:pPr marL="285750" indent="-285750">
              <a:buFontTx/>
              <a:buChar char="-"/>
              <a:defRPr/>
            </a:pPr>
            <a:r>
              <a:rPr lang="en-GB" sz="1500" dirty="0" smtClean="0">
                <a:solidFill>
                  <a:prstClr val="black"/>
                </a:solidFill>
                <a:cs typeface="Arial" charset="0"/>
              </a:rPr>
              <a:t>Propaganda</a:t>
            </a:r>
          </a:p>
          <a:p>
            <a:pPr marL="285750" indent="-285750">
              <a:buFontTx/>
              <a:buChar char="-"/>
              <a:defRPr/>
            </a:pPr>
            <a:r>
              <a:rPr lang="en-GB" sz="1500" dirty="0" smtClean="0">
                <a:solidFill>
                  <a:prstClr val="black"/>
                </a:solidFill>
                <a:cs typeface="Arial" charset="0"/>
              </a:rPr>
              <a:t>Red Scare</a:t>
            </a:r>
            <a:endParaRPr lang="en-GB" sz="1500" dirty="0">
              <a:solidFill>
                <a:prstClr val="black"/>
              </a:solidFill>
              <a:cs typeface="Arial" charset="0"/>
            </a:endParaRPr>
          </a:p>
          <a:p>
            <a:pPr>
              <a:defRPr/>
            </a:pPr>
            <a:endParaRPr lang="en-GB" sz="1500" dirty="0">
              <a:solidFill>
                <a:prstClr val="black"/>
              </a:solidFill>
              <a:cs typeface="Arial" charset="0"/>
            </a:endParaRPr>
          </a:p>
          <a:p>
            <a:pPr>
              <a:defRPr/>
            </a:pPr>
            <a:r>
              <a:rPr lang="en-GB" sz="1500" b="1" u="sng" dirty="0">
                <a:solidFill>
                  <a:prstClr val="black"/>
                </a:solidFill>
                <a:cs typeface="Arial" charset="0"/>
              </a:rPr>
              <a:t>4. </a:t>
            </a:r>
            <a:r>
              <a:rPr lang="en-GB" sz="1500" b="1" u="sng" dirty="0" smtClean="0">
                <a:solidFill>
                  <a:prstClr val="black"/>
                </a:solidFill>
                <a:cs typeface="Arial" charset="0"/>
              </a:rPr>
              <a:t>The Roaring Twenties</a:t>
            </a:r>
          </a:p>
          <a:p>
            <a:pPr marL="285750" indent="-285750">
              <a:buFontTx/>
              <a:buChar char="-"/>
              <a:defRPr/>
            </a:pPr>
            <a:r>
              <a:rPr lang="en-GB" sz="1500" dirty="0" smtClean="0">
                <a:solidFill>
                  <a:prstClr val="black"/>
                </a:solidFill>
                <a:cs typeface="Arial" charset="0"/>
              </a:rPr>
              <a:t>Economy</a:t>
            </a:r>
          </a:p>
          <a:p>
            <a:pPr marL="285750" indent="-285750">
              <a:buFontTx/>
              <a:buChar char="-"/>
              <a:defRPr/>
            </a:pPr>
            <a:r>
              <a:rPr lang="en-GB" sz="1500" dirty="0" smtClean="0">
                <a:solidFill>
                  <a:prstClr val="black"/>
                </a:solidFill>
                <a:cs typeface="Arial" charset="0"/>
              </a:rPr>
              <a:t>Culture</a:t>
            </a:r>
          </a:p>
          <a:p>
            <a:pPr marL="285750" indent="-285750">
              <a:buFontTx/>
              <a:buChar char="-"/>
              <a:defRPr/>
            </a:pPr>
            <a:r>
              <a:rPr lang="en-GB" sz="1500" dirty="0" smtClean="0">
                <a:solidFill>
                  <a:prstClr val="black"/>
                </a:solidFill>
                <a:cs typeface="Arial" charset="0"/>
              </a:rPr>
              <a:t>‘New’ women</a:t>
            </a:r>
          </a:p>
          <a:p>
            <a:pPr>
              <a:defRPr/>
            </a:pPr>
            <a:endParaRPr lang="en-GB" sz="1500" b="1" dirty="0">
              <a:solidFill>
                <a:prstClr val="black"/>
              </a:solidFill>
              <a:cs typeface="Arial" charset="0"/>
            </a:endParaRPr>
          </a:p>
          <a:p>
            <a:pPr>
              <a:defRPr/>
            </a:pPr>
            <a:r>
              <a:rPr lang="en-GB" sz="1500" b="1" u="sng" dirty="0">
                <a:solidFill>
                  <a:prstClr val="black"/>
                </a:solidFill>
                <a:cs typeface="Arial" charset="0"/>
              </a:rPr>
              <a:t>5. Depression and New </a:t>
            </a:r>
            <a:r>
              <a:rPr lang="en-GB" sz="1500" b="1" u="sng" dirty="0" smtClean="0">
                <a:solidFill>
                  <a:prstClr val="black"/>
                </a:solidFill>
                <a:cs typeface="Arial" charset="0"/>
              </a:rPr>
              <a:t>Deal</a:t>
            </a:r>
          </a:p>
          <a:p>
            <a:pPr marL="285750" indent="-285750">
              <a:buFontTx/>
              <a:buChar char="-"/>
              <a:defRPr/>
            </a:pPr>
            <a:r>
              <a:rPr lang="en-GB" sz="1500" dirty="0" smtClean="0">
                <a:solidFill>
                  <a:prstClr val="black"/>
                </a:solidFill>
                <a:cs typeface="Arial" charset="0"/>
              </a:rPr>
              <a:t>Wall St Crash</a:t>
            </a:r>
          </a:p>
          <a:p>
            <a:pPr marL="285750" indent="-285750">
              <a:buFontTx/>
              <a:buChar char="-"/>
              <a:defRPr/>
            </a:pPr>
            <a:r>
              <a:rPr lang="en-GB" sz="1500" dirty="0" smtClean="0">
                <a:solidFill>
                  <a:prstClr val="black"/>
                </a:solidFill>
                <a:cs typeface="Arial" charset="0"/>
              </a:rPr>
              <a:t>Great Depression</a:t>
            </a:r>
          </a:p>
          <a:p>
            <a:pPr marL="285750" indent="-285750">
              <a:buFontTx/>
              <a:buChar char="-"/>
              <a:defRPr/>
            </a:pPr>
            <a:r>
              <a:rPr lang="en-GB" sz="1500" dirty="0" err="1" smtClean="0">
                <a:solidFill>
                  <a:prstClr val="black"/>
                </a:solidFill>
                <a:cs typeface="Arial" charset="0"/>
              </a:rPr>
              <a:t>Hooverville</a:t>
            </a:r>
            <a:endParaRPr lang="en-GB" sz="1500" dirty="0" smtClean="0">
              <a:solidFill>
                <a:prstClr val="black"/>
              </a:solidFill>
              <a:cs typeface="Arial" charset="0"/>
            </a:endParaRPr>
          </a:p>
          <a:p>
            <a:pPr marL="285750" indent="-285750">
              <a:buFontTx/>
              <a:buChar char="-"/>
              <a:defRPr/>
            </a:pPr>
            <a:r>
              <a:rPr lang="en-GB" sz="1500" dirty="0" smtClean="0">
                <a:solidFill>
                  <a:prstClr val="black"/>
                </a:solidFill>
                <a:cs typeface="Arial" charset="0"/>
              </a:rPr>
              <a:t>FDR</a:t>
            </a:r>
          </a:p>
          <a:p>
            <a:pPr marL="285750" indent="-285750">
              <a:buFontTx/>
              <a:buChar char="-"/>
              <a:defRPr/>
            </a:pPr>
            <a:r>
              <a:rPr lang="en-GB" sz="1500" dirty="0" smtClean="0">
                <a:solidFill>
                  <a:prstClr val="black"/>
                </a:solidFill>
                <a:cs typeface="Arial" charset="0"/>
              </a:rPr>
              <a:t>First New Deal</a:t>
            </a:r>
          </a:p>
          <a:p>
            <a:pPr marL="285750" indent="-285750">
              <a:buFontTx/>
              <a:buChar char="-"/>
              <a:defRPr/>
            </a:pPr>
            <a:r>
              <a:rPr lang="en-GB" sz="1500" dirty="0" smtClean="0">
                <a:solidFill>
                  <a:prstClr val="black"/>
                </a:solidFill>
                <a:cs typeface="Arial" charset="0"/>
              </a:rPr>
              <a:t>Problems</a:t>
            </a:r>
          </a:p>
          <a:p>
            <a:pPr marL="285750" indent="-285750">
              <a:buFontTx/>
              <a:buChar char="-"/>
              <a:defRPr/>
            </a:pPr>
            <a:r>
              <a:rPr lang="en-GB" sz="1500" dirty="0" smtClean="0">
                <a:solidFill>
                  <a:prstClr val="black"/>
                </a:solidFill>
                <a:cs typeface="Arial" charset="0"/>
              </a:rPr>
              <a:t>Dustbowl</a:t>
            </a:r>
          </a:p>
          <a:p>
            <a:pPr marL="285750" indent="-285750">
              <a:buFontTx/>
              <a:buChar char="-"/>
              <a:defRPr/>
            </a:pPr>
            <a:r>
              <a:rPr lang="en-GB" sz="1500" dirty="0" smtClean="0">
                <a:solidFill>
                  <a:prstClr val="black"/>
                </a:solidFill>
                <a:cs typeface="Arial" charset="0"/>
              </a:rPr>
              <a:t>Second New Deal</a:t>
            </a:r>
          </a:p>
          <a:p>
            <a:pPr marL="285750" indent="-285750">
              <a:buFontTx/>
              <a:buChar char="-"/>
              <a:defRPr/>
            </a:pPr>
            <a:endParaRPr lang="en-GB" sz="1500" dirty="0">
              <a:solidFill>
                <a:prstClr val="black"/>
              </a:solidFill>
              <a:cs typeface="Arial" charset="0"/>
            </a:endParaRPr>
          </a:p>
          <a:p>
            <a:pPr fontAlgn="auto">
              <a:spcBef>
                <a:spcPts val="0"/>
              </a:spcBef>
              <a:spcAft>
                <a:spcPts val="0"/>
              </a:spcAft>
              <a:defRPr/>
            </a:pPr>
            <a:r>
              <a:rPr lang="en-GB" sz="1500" b="1" u="sng" dirty="0">
                <a:solidFill>
                  <a:prstClr val="black"/>
                </a:solidFill>
                <a:cs typeface="Arial" charset="0"/>
              </a:rPr>
              <a:t>6. </a:t>
            </a:r>
            <a:r>
              <a:rPr lang="en-GB" sz="1500" b="1" u="sng" dirty="0"/>
              <a:t>United States and the Second World </a:t>
            </a:r>
            <a:r>
              <a:rPr lang="en-GB" sz="1500" b="1" u="sng" dirty="0" smtClean="0"/>
              <a:t>War</a:t>
            </a:r>
          </a:p>
          <a:p>
            <a:pPr marL="285750" indent="-285750" fontAlgn="auto">
              <a:spcBef>
                <a:spcPts val="0"/>
              </a:spcBef>
              <a:spcAft>
                <a:spcPts val="0"/>
              </a:spcAft>
              <a:buFontTx/>
              <a:buChar char="-"/>
              <a:defRPr/>
            </a:pPr>
            <a:r>
              <a:rPr lang="en-GB" sz="1500" dirty="0" smtClean="0">
                <a:solidFill>
                  <a:prstClr val="black"/>
                </a:solidFill>
                <a:cs typeface="Arial" charset="0"/>
              </a:rPr>
              <a:t>Economy</a:t>
            </a:r>
          </a:p>
          <a:p>
            <a:pPr marL="285750" indent="-285750" fontAlgn="auto">
              <a:spcBef>
                <a:spcPts val="0"/>
              </a:spcBef>
              <a:spcAft>
                <a:spcPts val="0"/>
              </a:spcAft>
              <a:buFontTx/>
              <a:buChar char="-"/>
              <a:defRPr/>
            </a:pPr>
            <a:r>
              <a:rPr lang="en-GB" sz="1500" dirty="0" smtClean="0">
                <a:solidFill>
                  <a:prstClr val="black"/>
                </a:solidFill>
                <a:cs typeface="Arial" charset="0"/>
              </a:rPr>
              <a:t>Propaganda</a:t>
            </a:r>
          </a:p>
          <a:p>
            <a:pPr marL="285750" indent="-285750" fontAlgn="auto">
              <a:spcBef>
                <a:spcPts val="0"/>
              </a:spcBef>
              <a:spcAft>
                <a:spcPts val="0"/>
              </a:spcAft>
              <a:buFontTx/>
              <a:buChar char="-"/>
              <a:defRPr/>
            </a:pPr>
            <a:r>
              <a:rPr lang="en-GB" sz="1500" dirty="0" smtClean="0">
                <a:solidFill>
                  <a:prstClr val="black"/>
                </a:solidFill>
                <a:cs typeface="Arial" charset="0"/>
              </a:rPr>
              <a:t>Domestic policies</a:t>
            </a:r>
          </a:p>
          <a:p>
            <a:pPr marL="285750" indent="-285750" fontAlgn="auto">
              <a:spcBef>
                <a:spcPts val="0"/>
              </a:spcBef>
              <a:spcAft>
                <a:spcPts val="0"/>
              </a:spcAft>
              <a:buFontTx/>
              <a:buChar char="-"/>
              <a:defRPr/>
            </a:pPr>
            <a:r>
              <a:rPr lang="en-GB" sz="1500" dirty="0" smtClean="0">
                <a:solidFill>
                  <a:prstClr val="black"/>
                </a:solidFill>
                <a:cs typeface="Arial" charset="0"/>
              </a:rPr>
              <a:t>Victory</a:t>
            </a:r>
            <a:endParaRPr lang="en-GB" sz="1500" dirty="0">
              <a:solidFill>
                <a:prstClr val="black"/>
              </a:solidFill>
              <a:cs typeface="Arial" charset="0"/>
            </a:endParaRPr>
          </a:p>
          <a:p>
            <a:pPr algn="r">
              <a:defRPr/>
            </a:pPr>
            <a:r>
              <a:rPr lang="en-GB" sz="1600" b="1" u="sng" dirty="0" smtClean="0">
                <a:solidFill>
                  <a:srgbClr val="FF0000"/>
                </a:solidFill>
                <a:cs typeface="Arial" charset="0"/>
              </a:rPr>
              <a:t>AIMS</a:t>
            </a:r>
            <a:endParaRPr lang="en-GB" sz="1600" b="1" u="sng" dirty="0">
              <a:solidFill>
                <a:srgbClr val="FF0000"/>
              </a:solidFill>
              <a:cs typeface="Arial" charset="0"/>
            </a:endParaRPr>
          </a:p>
          <a:p>
            <a:pPr marL="285750" indent="-285750" algn="r">
              <a:buFont typeface="Arial" panose="020B0604020202020204" pitchFamily="34" charset="0"/>
              <a:buChar char="•"/>
              <a:defRPr/>
            </a:pPr>
            <a:r>
              <a:rPr lang="en-GB" sz="1600" b="1" dirty="0" smtClean="0">
                <a:solidFill>
                  <a:srgbClr val="FF0000"/>
                </a:solidFill>
                <a:cs typeface="Arial" charset="0"/>
              </a:rPr>
              <a:t>Chronicle key events and phenomena in US history, c. 1910s–1940s</a:t>
            </a:r>
          </a:p>
          <a:p>
            <a:pPr marL="285750" indent="-285750" algn="r">
              <a:buFont typeface="Arial" panose="020B0604020202020204" pitchFamily="34" charset="0"/>
              <a:buChar char="•"/>
              <a:defRPr/>
            </a:pPr>
            <a:r>
              <a:rPr lang="en-GB" sz="1600" b="1" dirty="0" smtClean="0">
                <a:solidFill>
                  <a:srgbClr val="FF0000"/>
                </a:solidFill>
                <a:cs typeface="Arial" charset="0"/>
              </a:rPr>
              <a:t>Discuss impact of World War on US economy and </a:t>
            </a:r>
            <a:r>
              <a:rPr lang="en-GB" sz="1600" b="1" smtClean="0">
                <a:solidFill>
                  <a:srgbClr val="FF0000"/>
                </a:solidFill>
                <a:cs typeface="Arial" charset="0"/>
              </a:rPr>
              <a:t>domestic </a:t>
            </a:r>
            <a:r>
              <a:rPr lang="en-GB" sz="1600" b="1" smtClean="0">
                <a:solidFill>
                  <a:srgbClr val="FF0000"/>
                </a:solidFill>
                <a:cs typeface="Arial" charset="0"/>
              </a:rPr>
              <a:t>society</a:t>
            </a:r>
          </a:p>
          <a:p>
            <a:pPr marL="285750" indent="-285750" algn="r">
              <a:buFont typeface="Arial" panose="020B0604020202020204" pitchFamily="34" charset="0"/>
              <a:buChar char="•"/>
              <a:defRPr/>
            </a:pPr>
            <a:r>
              <a:rPr lang="en-GB" sz="1600" b="1" smtClean="0">
                <a:solidFill>
                  <a:srgbClr val="FF0000"/>
                </a:solidFill>
                <a:cs typeface="Arial" charset="0"/>
              </a:rPr>
              <a:t>Explain </a:t>
            </a:r>
            <a:r>
              <a:rPr lang="en-GB" sz="1600" b="1" dirty="0" smtClean="0">
                <a:solidFill>
                  <a:srgbClr val="FF0000"/>
                </a:solidFill>
                <a:cs typeface="Arial" charset="0"/>
              </a:rPr>
              <a:t>and critique key political ideas – Progressivism, </a:t>
            </a:r>
            <a:r>
              <a:rPr lang="en-GB" sz="1600" b="1" dirty="0" err="1" smtClean="0">
                <a:solidFill>
                  <a:srgbClr val="FF0000"/>
                </a:solidFill>
                <a:cs typeface="Arial" charset="0"/>
              </a:rPr>
              <a:t>Wilsonianism</a:t>
            </a:r>
            <a:r>
              <a:rPr lang="en-GB" sz="1600" b="1" dirty="0" smtClean="0">
                <a:solidFill>
                  <a:srgbClr val="FF0000"/>
                </a:solidFill>
                <a:cs typeface="Arial" charset="0"/>
              </a:rPr>
              <a:t>, Roosevelt’s New Deal – which influenced development of US in 20</a:t>
            </a:r>
            <a:r>
              <a:rPr lang="en-GB" sz="1600" b="1" baseline="30000" dirty="0" smtClean="0">
                <a:solidFill>
                  <a:srgbClr val="FF0000"/>
                </a:solidFill>
                <a:cs typeface="Arial" charset="0"/>
              </a:rPr>
              <a:t>th</a:t>
            </a:r>
            <a:r>
              <a:rPr lang="en-GB" sz="1600" b="1" dirty="0" smtClean="0">
                <a:solidFill>
                  <a:srgbClr val="FF0000"/>
                </a:solidFill>
                <a:cs typeface="Arial" charset="0"/>
              </a:rPr>
              <a:t> century</a:t>
            </a:r>
            <a:endParaRPr lang="en-GB" sz="1600" b="1" dirty="0">
              <a:solidFill>
                <a:srgbClr val="FF0000"/>
              </a:solidFill>
              <a:cs typeface="Arial" charset="0"/>
            </a:endParaRPr>
          </a:p>
        </p:txBody>
      </p:sp>
      <p:sp>
        <p:nvSpPr>
          <p:cNvPr id="4" name="Rectangle 3"/>
          <p:cNvSpPr/>
          <p:nvPr/>
        </p:nvSpPr>
        <p:spPr>
          <a:xfrm>
            <a:off x="-23813" y="6350"/>
            <a:ext cx="9144001" cy="1281113"/>
          </a:xfrm>
          <a:prstGeom prst="rect">
            <a:avLst/>
          </a:prstGeom>
        </p:spPr>
        <p:txBody>
          <a:bodyPr lIns="540000" tIns="360000" rIns="540000" bIns="360000">
            <a:spAutoFit/>
          </a:bodyPr>
          <a:lstStyle/>
          <a:p>
            <a:pPr>
              <a:defRPr/>
            </a:pPr>
            <a:r>
              <a:rPr lang="en-GB" b="1" dirty="0">
                <a:solidFill>
                  <a:srgbClr val="FF0000"/>
                </a:solidFill>
                <a:effectLst>
                  <a:outerShdw blurRad="38100" dist="38100" dir="2700000" algn="tl">
                    <a:srgbClr val="000000">
                      <a:alpha val="43137"/>
                    </a:srgbClr>
                  </a:outerShdw>
                </a:effectLst>
                <a:cs typeface="Arial" charset="0"/>
              </a:rPr>
              <a:t>AHHI5002 Week </a:t>
            </a:r>
            <a:r>
              <a:rPr lang="en-GB" b="1" dirty="0" smtClean="0">
                <a:solidFill>
                  <a:srgbClr val="FF0000"/>
                </a:solidFill>
                <a:effectLst>
                  <a:outerShdw blurRad="38100" dist="38100" dir="2700000" algn="tl">
                    <a:srgbClr val="000000">
                      <a:alpha val="43137"/>
                    </a:srgbClr>
                  </a:outerShdw>
                </a:effectLst>
                <a:cs typeface="Arial" charset="0"/>
              </a:rPr>
              <a:t>8</a:t>
            </a:r>
            <a:endParaRPr lang="en-GB" b="1" dirty="0">
              <a:solidFill>
                <a:srgbClr val="FF0000"/>
              </a:solidFill>
              <a:effectLst>
                <a:outerShdw blurRad="38100" dist="38100" dir="2700000" algn="tl">
                  <a:srgbClr val="000000">
                    <a:alpha val="43137"/>
                  </a:srgbClr>
                </a:outerShdw>
              </a:effectLst>
              <a:cs typeface="Arial" charset="0"/>
            </a:endParaRPr>
          </a:p>
          <a:p>
            <a:pPr>
              <a:defRPr/>
            </a:pPr>
            <a:r>
              <a:rPr lang="en-GB" b="1" dirty="0" smtClean="0">
                <a:solidFill>
                  <a:srgbClr val="FF0000"/>
                </a:solidFill>
                <a:effectLst>
                  <a:outerShdw blurRad="38100" dist="38100" dir="2700000" algn="tl">
                    <a:srgbClr val="000000">
                      <a:alpha val="43137"/>
                    </a:srgbClr>
                  </a:outerShdw>
                </a:effectLst>
                <a:cs typeface="Arial" charset="0"/>
              </a:rPr>
              <a:t>World Wars, New Deals: From Wilson to Truman</a:t>
            </a:r>
            <a:endParaRPr lang="en-GB" b="1" i="1"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342424242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7602643" cy="1736878"/>
          </a:xfrm>
          <a:prstGeom prst="rect">
            <a:avLst/>
          </a:prstGeom>
        </p:spPr>
        <p:txBody>
          <a:bodyPr wrap="square" lIns="540000" tIns="540000" rIns="540000" bIns="540000">
            <a:spAutoFit/>
          </a:bodyPr>
          <a:lstStyle/>
          <a:p>
            <a:pPr marL="457200" indent="-457200" fontAlgn="auto">
              <a:spcBef>
                <a:spcPts val="0"/>
              </a:spcBef>
              <a:spcAft>
                <a:spcPts val="0"/>
              </a:spcAft>
              <a:buAutoNum type="arabicPeriod"/>
              <a:defRPr/>
            </a:pPr>
            <a:r>
              <a:rPr lang="en-GB" sz="2400" b="1" dirty="0" smtClean="0">
                <a:effectLst>
                  <a:outerShdw blurRad="38100" dist="38100" dir="2700000" algn="tl">
                    <a:srgbClr val="000000">
                      <a:alpha val="43137"/>
                    </a:srgbClr>
                  </a:outerShdw>
                </a:effectLst>
              </a:rPr>
              <a:t>United States in the Early 20</a:t>
            </a:r>
            <a:r>
              <a:rPr lang="en-GB" sz="2400" b="1" baseline="30000" dirty="0" smtClean="0">
                <a:effectLst>
                  <a:outerShdw blurRad="38100" dist="38100" dir="2700000" algn="tl">
                    <a:srgbClr val="000000">
                      <a:alpha val="43137"/>
                    </a:srgbClr>
                  </a:outerShdw>
                </a:effectLst>
              </a:rPr>
              <a:t>th</a:t>
            </a:r>
            <a:r>
              <a:rPr lang="en-GB" sz="2400" b="1" dirty="0" smtClean="0">
                <a:effectLst>
                  <a:outerShdw blurRad="38100" dist="38100" dir="2700000" algn="tl">
                    <a:srgbClr val="000000">
                      <a:alpha val="43137"/>
                    </a:srgbClr>
                  </a:outerShdw>
                </a:effectLst>
              </a:rPr>
              <a:t> Century</a:t>
            </a:r>
          </a:p>
          <a:p>
            <a:pPr fontAlgn="auto">
              <a:spcBef>
                <a:spcPts val="0"/>
              </a:spcBef>
              <a:spcAft>
                <a:spcPts val="0"/>
              </a:spcAft>
              <a:defRPr/>
            </a:pPr>
            <a:endParaRPr lang="en-GB" b="1" dirty="0">
              <a:effectLst>
                <a:outerShdw blurRad="38100" dist="38100" dir="2700000" algn="tl">
                  <a:srgbClr val="000000">
                    <a:alpha val="43137"/>
                  </a:srgbClr>
                </a:outerShdw>
              </a:effectLst>
              <a:latin typeface="+mn-lt"/>
              <a:cs typeface="+mn-cs"/>
            </a:endParaRPr>
          </a:p>
        </p:txBody>
      </p:sp>
      <p:sp>
        <p:nvSpPr>
          <p:cNvPr id="6" name="Rectangle 5"/>
          <p:cNvSpPr/>
          <p:nvPr/>
        </p:nvSpPr>
        <p:spPr>
          <a:xfrm>
            <a:off x="0" y="727075"/>
            <a:ext cx="5652120" cy="3675870"/>
          </a:xfrm>
          <a:prstGeom prst="rect">
            <a:avLst/>
          </a:prstGeom>
        </p:spPr>
        <p:txBody>
          <a:bodyPr wrap="square" lIns="540000" tIns="540000" rIns="540000" bIns="540000">
            <a:spAutoFit/>
          </a:bodyPr>
          <a:lstStyle/>
          <a:p>
            <a:pPr marL="342900" indent="-342900" algn="just" fontAlgn="auto">
              <a:spcBef>
                <a:spcPts val="0"/>
              </a:spcBef>
              <a:spcAft>
                <a:spcPts val="0"/>
              </a:spcAft>
              <a:buFont typeface="Arial" panose="020B0604020202020204" pitchFamily="34" charset="0"/>
              <a:buChar char="•"/>
              <a:defRPr/>
            </a:pPr>
            <a:r>
              <a:rPr lang="en-GB" sz="2400" b="1" dirty="0" smtClean="0"/>
              <a:t>A rapidly-industrialising society</a:t>
            </a:r>
          </a:p>
          <a:p>
            <a:pPr marL="342900" indent="-342900" algn="just" fontAlgn="auto">
              <a:spcBef>
                <a:spcPts val="0"/>
              </a:spcBef>
              <a:spcAft>
                <a:spcPts val="0"/>
              </a:spcAft>
              <a:buFont typeface="Arial" panose="020B0604020202020204" pitchFamily="34" charset="0"/>
              <a:buChar char="•"/>
              <a:defRPr/>
            </a:pPr>
            <a:endParaRPr lang="en-GB" sz="2400" b="1" dirty="0"/>
          </a:p>
          <a:p>
            <a:pPr marL="342900" indent="-342900" algn="just" fontAlgn="auto">
              <a:spcBef>
                <a:spcPts val="0"/>
              </a:spcBef>
              <a:spcAft>
                <a:spcPts val="0"/>
              </a:spcAft>
              <a:buFont typeface="Arial" panose="020B0604020202020204" pitchFamily="34" charset="0"/>
              <a:buChar char="•"/>
              <a:defRPr/>
            </a:pPr>
            <a:r>
              <a:rPr lang="en-GB" sz="2400" b="1" dirty="0" smtClean="0"/>
              <a:t>An increasingly urban society</a:t>
            </a:r>
          </a:p>
          <a:p>
            <a:pPr marL="342900" indent="-342900" algn="just" fontAlgn="auto">
              <a:spcBef>
                <a:spcPts val="0"/>
              </a:spcBef>
              <a:spcAft>
                <a:spcPts val="0"/>
              </a:spcAft>
              <a:buFont typeface="Arial" panose="020B0604020202020204" pitchFamily="34" charset="0"/>
              <a:buChar char="•"/>
              <a:defRPr/>
            </a:pPr>
            <a:endParaRPr lang="en-GB" sz="2400" b="1" dirty="0"/>
          </a:p>
          <a:p>
            <a:pPr marL="342900" indent="-342900" algn="just" fontAlgn="auto">
              <a:spcBef>
                <a:spcPts val="0"/>
              </a:spcBef>
              <a:spcAft>
                <a:spcPts val="0"/>
              </a:spcAft>
              <a:buFont typeface="Arial" panose="020B0604020202020204" pitchFamily="34" charset="0"/>
              <a:buChar char="•"/>
              <a:defRPr/>
            </a:pPr>
            <a:r>
              <a:rPr lang="en-GB" sz="2400" b="1" dirty="0" smtClean="0"/>
              <a:t>An increasingly divided society</a:t>
            </a:r>
          </a:p>
          <a:p>
            <a:pPr marL="342900" indent="-342900" algn="just" fontAlgn="auto">
              <a:spcBef>
                <a:spcPts val="0"/>
              </a:spcBef>
              <a:spcAft>
                <a:spcPts val="0"/>
              </a:spcAft>
              <a:buFont typeface="Arial" panose="020B0604020202020204" pitchFamily="34" charset="0"/>
              <a:buChar char="•"/>
              <a:defRPr/>
            </a:pPr>
            <a:endParaRPr lang="en-GB" sz="2400" b="1" dirty="0"/>
          </a:p>
          <a:p>
            <a:pPr marL="342900" indent="-342900" algn="just" fontAlgn="auto">
              <a:spcBef>
                <a:spcPts val="0"/>
              </a:spcBef>
              <a:spcAft>
                <a:spcPts val="0"/>
              </a:spcAft>
              <a:buFont typeface="Arial" panose="020B0604020202020204" pitchFamily="34" charset="0"/>
              <a:buChar char="•"/>
              <a:defRPr/>
            </a:pPr>
            <a:r>
              <a:rPr lang="en-GB" sz="2400" b="1" dirty="0" smtClean="0"/>
              <a:t>A pan-continental empire</a:t>
            </a:r>
            <a:endParaRPr lang="en-GB" sz="2400" b="1"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39159" y="419994"/>
            <a:ext cx="3104841" cy="42900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9" descr="riis street arab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5616" y="4011728"/>
            <a:ext cx="3032733" cy="2846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72666" y="3504272"/>
            <a:ext cx="2339752" cy="34017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5012580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9"/>
          <p:cNvSpPr>
            <a:spLocks noChangeArrowheads="1"/>
          </p:cNvSpPr>
          <p:nvPr/>
        </p:nvSpPr>
        <p:spPr bwMode="auto">
          <a:xfrm>
            <a:off x="0" y="22225"/>
            <a:ext cx="4956175"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en-US" sz="1600" b="1" u="sng">
              <a:solidFill>
                <a:srgbClr val="000000"/>
              </a:solidFill>
            </a:endParaRPr>
          </a:p>
          <a:p>
            <a:pPr algn="just" eaLnBrk="1" hangingPunct="1">
              <a:spcBef>
                <a:spcPct val="0"/>
              </a:spcBef>
              <a:buFontTx/>
              <a:buNone/>
            </a:pPr>
            <a:endParaRPr lang="en-GB" altLang="en-US" sz="1600">
              <a:solidFill>
                <a:srgbClr val="FFFFFF"/>
              </a:solidFill>
            </a:endParaRPr>
          </a:p>
          <a:p>
            <a:pPr algn="just" eaLnBrk="1" hangingPunct="1">
              <a:spcBef>
                <a:spcPct val="0"/>
              </a:spcBef>
              <a:buFontTx/>
              <a:buNone/>
            </a:pPr>
            <a:endParaRPr lang="en-GB" altLang="en-US" sz="1400">
              <a:solidFill>
                <a:srgbClr val="FFFFFF"/>
              </a:solidFill>
            </a:endParaRPr>
          </a:p>
        </p:txBody>
      </p:sp>
      <p:sp>
        <p:nvSpPr>
          <p:cNvPr id="9" name="Rectangle 8"/>
          <p:cNvSpPr/>
          <p:nvPr/>
        </p:nvSpPr>
        <p:spPr>
          <a:xfrm>
            <a:off x="-11113" y="22225"/>
            <a:ext cx="9155113" cy="6630525"/>
          </a:xfrm>
          <a:prstGeom prst="rect">
            <a:avLst/>
          </a:prstGeom>
        </p:spPr>
        <p:txBody>
          <a:bodyPr lIns="540000" tIns="540000" rIns="540000" bIns="540000">
            <a:spAutoFit/>
          </a:bodyPr>
          <a:lstStyle/>
          <a:p>
            <a:pPr>
              <a:defRPr/>
            </a:pPr>
            <a:r>
              <a:rPr lang="en-GB" sz="2400" b="1" dirty="0" smtClean="0">
                <a:effectLst>
                  <a:outerShdw blurRad="38100" dist="38100" dir="2700000" algn="tl">
                    <a:srgbClr val="000000">
                      <a:alpha val="43137"/>
                    </a:srgbClr>
                  </a:outerShdw>
                </a:effectLst>
              </a:rPr>
              <a:t>1. United </a:t>
            </a:r>
            <a:r>
              <a:rPr lang="en-GB" sz="2400" b="1" dirty="0">
                <a:effectLst>
                  <a:outerShdw blurRad="38100" dist="38100" dir="2700000" algn="tl">
                    <a:srgbClr val="000000">
                      <a:alpha val="43137"/>
                    </a:srgbClr>
                  </a:outerShdw>
                </a:effectLst>
              </a:rPr>
              <a:t>States in the Early 20</a:t>
            </a:r>
            <a:r>
              <a:rPr lang="en-GB" sz="2400" b="1" baseline="30000" dirty="0">
                <a:effectLst>
                  <a:outerShdw blurRad="38100" dist="38100" dir="2700000" algn="tl">
                    <a:srgbClr val="000000">
                      <a:alpha val="43137"/>
                    </a:srgbClr>
                  </a:outerShdw>
                </a:effectLst>
              </a:rPr>
              <a:t>th</a:t>
            </a:r>
            <a:r>
              <a:rPr lang="en-GB" sz="2400" b="1" dirty="0">
                <a:effectLst>
                  <a:outerShdw blurRad="38100" dist="38100" dir="2700000" algn="tl">
                    <a:srgbClr val="000000">
                      <a:alpha val="43137"/>
                    </a:srgbClr>
                  </a:outerShdw>
                </a:effectLst>
              </a:rPr>
              <a:t> Century: </a:t>
            </a:r>
            <a:r>
              <a:rPr lang="en-GB" sz="2400" b="1" dirty="0" smtClean="0">
                <a:effectLst>
                  <a:outerShdw blurRad="38100" dist="38100" dir="2700000" algn="tl">
                    <a:srgbClr val="000000">
                      <a:alpha val="43137"/>
                    </a:srgbClr>
                  </a:outerShdw>
                </a:effectLst>
              </a:rPr>
              <a:t>Critique </a:t>
            </a:r>
            <a:r>
              <a:rPr lang="en-GB" sz="2400" b="1" dirty="0">
                <a:effectLst>
                  <a:outerShdw blurRad="38100" dist="38100" dir="2700000" algn="tl">
                    <a:srgbClr val="000000">
                      <a:alpha val="43137"/>
                    </a:srgbClr>
                  </a:outerShdw>
                </a:effectLst>
              </a:rPr>
              <a:t>and Dissent </a:t>
            </a:r>
          </a:p>
          <a:p>
            <a:pPr>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i="1" u="sng" dirty="0" smtClean="0">
              <a:solidFill>
                <a:srgbClr val="00206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i="1" u="sng" dirty="0">
              <a:solidFill>
                <a:srgbClr val="002060"/>
              </a:solidFill>
              <a:effectLst>
                <a:outerShdw blurRad="38100" dist="38100" dir="2700000" algn="tl">
                  <a:srgbClr val="000000">
                    <a:alpha val="43137"/>
                  </a:srgbClr>
                </a:outerShdw>
              </a:effectLst>
            </a:endParaRPr>
          </a:p>
          <a:p>
            <a:pPr fontAlgn="auto">
              <a:spcBef>
                <a:spcPts val="0"/>
              </a:spcBef>
              <a:spcAft>
                <a:spcPts val="0"/>
              </a:spcAft>
              <a:defRPr/>
            </a:pPr>
            <a:endParaRPr lang="en-GB" sz="2400" b="1" i="1" u="sng" dirty="0" smtClean="0">
              <a:solidFill>
                <a:srgbClr val="00206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i="1" u="sng" dirty="0">
              <a:solidFill>
                <a:srgbClr val="002060"/>
              </a:solidFill>
              <a:effectLst>
                <a:outerShdw blurRad="38100" dist="38100" dir="2700000" algn="tl">
                  <a:srgbClr val="000000">
                    <a:alpha val="43137"/>
                  </a:srgbClr>
                </a:outerShdw>
              </a:effectLst>
            </a:endParaRPr>
          </a:p>
          <a:p>
            <a:pPr fontAlgn="auto">
              <a:spcBef>
                <a:spcPts val="0"/>
              </a:spcBef>
              <a:spcAft>
                <a:spcPts val="0"/>
              </a:spcAft>
              <a:defRPr/>
            </a:pPr>
            <a:endParaRPr lang="en-GB" sz="2400" b="1" i="1" u="sng" dirty="0" smtClean="0">
              <a:solidFill>
                <a:srgbClr val="00206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i="1" u="sng" dirty="0">
              <a:solidFill>
                <a:srgbClr val="002060"/>
              </a:solidFill>
              <a:effectLst>
                <a:outerShdw blurRad="38100" dist="38100" dir="2700000" algn="tl">
                  <a:srgbClr val="000000">
                    <a:alpha val="43137"/>
                  </a:srgbClr>
                </a:outerShdw>
              </a:effectLst>
            </a:endParaRPr>
          </a:p>
          <a:p>
            <a:pPr fontAlgn="auto">
              <a:spcBef>
                <a:spcPts val="0"/>
              </a:spcBef>
              <a:spcAft>
                <a:spcPts val="0"/>
              </a:spcAft>
              <a:defRPr/>
            </a:pPr>
            <a:endParaRPr lang="en-GB" sz="2400" b="1" i="1" u="sng" dirty="0" smtClean="0">
              <a:solidFill>
                <a:srgbClr val="00206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i="1" u="sng" dirty="0">
              <a:solidFill>
                <a:srgbClr val="002060"/>
              </a:solidFill>
              <a:effectLst>
                <a:outerShdw blurRad="38100" dist="38100" dir="2700000" algn="tl">
                  <a:srgbClr val="000000">
                    <a:alpha val="43137"/>
                  </a:srgbClr>
                </a:outerShdw>
              </a:effectLst>
            </a:endParaRPr>
          </a:p>
          <a:p>
            <a:pPr fontAlgn="auto">
              <a:spcBef>
                <a:spcPts val="0"/>
              </a:spcBef>
              <a:spcAft>
                <a:spcPts val="0"/>
              </a:spcAft>
              <a:defRPr/>
            </a:pPr>
            <a:endParaRPr lang="en-GB" sz="2400" b="1" i="1" u="sng" dirty="0"/>
          </a:p>
          <a:p>
            <a:pPr marL="342900" indent="-342900" fontAlgn="auto">
              <a:spcBef>
                <a:spcPts val="0"/>
              </a:spcBef>
              <a:spcAft>
                <a:spcPts val="0"/>
              </a:spcAft>
              <a:buFont typeface="Arial" panose="020B0604020202020204" pitchFamily="34" charset="0"/>
              <a:buChar char="•"/>
              <a:defRPr/>
            </a:pPr>
            <a:r>
              <a:rPr lang="en-GB" sz="2400" dirty="0" smtClean="0"/>
              <a:t>Muckraking</a:t>
            </a:r>
          </a:p>
          <a:p>
            <a:pPr marL="342900" indent="-342900" fontAlgn="auto">
              <a:spcBef>
                <a:spcPts val="0"/>
              </a:spcBef>
              <a:spcAft>
                <a:spcPts val="0"/>
              </a:spcAft>
              <a:buFont typeface="Arial" panose="020B0604020202020204" pitchFamily="34" charset="0"/>
              <a:buChar char="•"/>
              <a:defRPr/>
            </a:pPr>
            <a:r>
              <a:rPr lang="en-GB" sz="2400" dirty="0" smtClean="0"/>
              <a:t>Ashcan School</a:t>
            </a:r>
          </a:p>
          <a:p>
            <a:pPr fontAlgn="auto">
              <a:spcBef>
                <a:spcPts val="0"/>
              </a:spcBef>
              <a:spcAft>
                <a:spcPts val="0"/>
              </a:spcAft>
              <a:defRPr/>
            </a:pPr>
            <a:r>
              <a:rPr lang="en-GB" sz="2400" i="1" dirty="0" smtClean="0"/>
              <a:t>(see Week 7)</a:t>
            </a:r>
            <a:endParaRPr lang="en-GB" sz="2400" i="1" dirty="0"/>
          </a:p>
          <a:p>
            <a:pPr fontAlgn="auto">
              <a:spcBef>
                <a:spcPts val="0"/>
              </a:spcBef>
              <a:spcAft>
                <a:spcPts val="0"/>
              </a:spcAft>
              <a:defRPr/>
            </a:pPr>
            <a:endParaRPr lang="en-GB" sz="2400" b="1" dirty="0">
              <a:solidFill>
                <a:srgbClr val="002060"/>
              </a:solidFill>
              <a:effectLst>
                <a:outerShdw blurRad="38100" dist="38100" dir="2700000" algn="tl">
                  <a:srgbClr val="000000">
                    <a:alpha val="43137"/>
                  </a:srgbClr>
                </a:outerShdw>
              </a:effectLst>
              <a:latin typeface="+mn-lt"/>
              <a:cs typeface="+mn-cs"/>
            </a:endParaRPr>
          </a:p>
        </p:txBody>
      </p:sp>
      <p:pic>
        <p:nvPicPr>
          <p:cNvPr id="25606"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1010028"/>
            <a:ext cx="1763688" cy="27898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27784" y="1010028"/>
            <a:ext cx="1677477" cy="26932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20618" y="1010027"/>
            <a:ext cx="1669989" cy="26132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670317" y="1010028"/>
            <a:ext cx="1805385" cy="25931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384647" y="3703310"/>
            <a:ext cx="4279544" cy="3061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1186827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7553855"/>
          </a:xfrm>
          <a:prstGeom prst="rect">
            <a:avLst/>
          </a:prstGeom>
        </p:spPr>
        <p:txBody>
          <a:bodyPr wrap="square" lIns="540000" tIns="540000" rIns="540000" bIns="540000">
            <a:spAutoFit/>
          </a:bodyPr>
          <a:lstStyle/>
          <a:p>
            <a:pPr marL="457200" indent="-457200" fontAlgn="auto">
              <a:spcBef>
                <a:spcPts val="0"/>
              </a:spcBef>
              <a:spcAft>
                <a:spcPts val="0"/>
              </a:spcAft>
              <a:buAutoNum type="arabicPeriod"/>
              <a:defRPr/>
            </a:pPr>
            <a:r>
              <a:rPr lang="en-GB" sz="2400" b="1" dirty="0" smtClean="0">
                <a:effectLst>
                  <a:outerShdw blurRad="38100" dist="38100" dir="2700000" algn="tl">
                    <a:srgbClr val="000000">
                      <a:alpha val="43137"/>
                    </a:srgbClr>
                  </a:outerShdw>
                </a:effectLst>
              </a:rPr>
              <a:t>United States in the Early 20</a:t>
            </a:r>
            <a:r>
              <a:rPr lang="en-GB" sz="2400" b="1" baseline="30000" dirty="0" smtClean="0">
                <a:effectLst>
                  <a:outerShdw blurRad="38100" dist="38100" dir="2700000" algn="tl">
                    <a:srgbClr val="000000">
                      <a:alpha val="43137"/>
                    </a:srgbClr>
                  </a:outerShdw>
                </a:effectLst>
              </a:rPr>
              <a:t>th</a:t>
            </a:r>
            <a:r>
              <a:rPr lang="en-GB" sz="2400" b="1" dirty="0" smtClean="0">
                <a:effectLst>
                  <a:outerShdw blurRad="38100" dist="38100" dir="2700000" algn="tl">
                    <a:srgbClr val="000000">
                      <a:alpha val="43137"/>
                    </a:srgbClr>
                  </a:outerShdw>
                </a:effectLst>
              </a:rPr>
              <a:t> Century: Critique and Dissent</a:t>
            </a: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r>
              <a:rPr lang="en-GB" sz="2400" dirty="0" smtClean="0"/>
              <a:t>Trade Union movement</a:t>
            </a:r>
          </a:p>
          <a:p>
            <a:pPr marL="800100" lvl="1" indent="-342900">
              <a:buFontTx/>
              <a:buChar char="-"/>
              <a:defRPr/>
            </a:pPr>
            <a:r>
              <a:rPr lang="en-GB" sz="2400" dirty="0" smtClean="0"/>
              <a:t>American Federation of </a:t>
            </a:r>
            <a:r>
              <a:rPr lang="en-GB" sz="2400" dirty="0" err="1" smtClean="0"/>
              <a:t>Labor</a:t>
            </a:r>
            <a:endParaRPr lang="en-GB" sz="2400" dirty="0" smtClean="0"/>
          </a:p>
          <a:p>
            <a:pPr marL="800100" lvl="1" indent="-342900">
              <a:buFontTx/>
              <a:buChar char="-"/>
              <a:defRPr/>
            </a:pPr>
            <a:r>
              <a:rPr lang="en-GB" sz="2400" dirty="0" smtClean="0"/>
              <a:t>Industrial Workers of the World</a:t>
            </a:r>
          </a:p>
          <a:p>
            <a:pPr lvl="1">
              <a:defRPr/>
            </a:pPr>
            <a:r>
              <a:rPr lang="en-GB" sz="2400" dirty="0"/>
              <a:t>	</a:t>
            </a:r>
            <a:r>
              <a:rPr lang="en-GB" sz="2400" dirty="0" smtClean="0"/>
              <a:t>(“Wobblies”)</a:t>
            </a:r>
          </a:p>
          <a:p>
            <a:pPr lvl="1">
              <a:defRPr/>
            </a:pPr>
            <a:r>
              <a:rPr lang="en-GB" sz="2400" i="1" dirty="0" smtClean="0"/>
              <a:t>Strikes, protests</a:t>
            </a:r>
          </a:p>
          <a:p>
            <a:pPr marL="342900" indent="-342900" fontAlgn="auto">
              <a:spcBef>
                <a:spcPts val="0"/>
              </a:spcBef>
              <a:spcAft>
                <a:spcPts val="0"/>
              </a:spcAft>
              <a:buFontTx/>
              <a:buChar char="-"/>
              <a:defRPr/>
            </a:pPr>
            <a:endParaRPr lang="en-GB" sz="1000" dirty="0"/>
          </a:p>
          <a:p>
            <a:pPr marL="342900" indent="-342900" fontAlgn="auto">
              <a:spcBef>
                <a:spcPts val="0"/>
              </a:spcBef>
              <a:spcAft>
                <a:spcPts val="0"/>
              </a:spcAft>
              <a:buFont typeface="Arial" panose="020B0604020202020204" pitchFamily="34" charset="0"/>
              <a:buChar char="•"/>
              <a:defRPr/>
            </a:pPr>
            <a:r>
              <a:rPr lang="en-GB" sz="2400" dirty="0" smtClean="0"/>
              <a:t>Populism</a:t>
            </a:r>
          </a:p>
          <a:p>
            <a:pPr marL="800100" lvl="1" indent="-342900">
              <a:buFontTx/>
              <a:buChar char="-"/>
              <a:defRPr/>
            </a:pPr>
            <a:r>
              <a:rPr lang="en-GB" sz="2400" dirty="0" smtClean="0"/>
              <a:t>Agrarian-focused, Grange Movement</a:t>
            </a:r>
          </a:p>
          <a:p>
            <a:pPr marL="800100" lvl="1" indent="-342900">
              <a:buFontTx/>
              <a:buChar char="-"/>
              <a:defRPr/>
            </a:pPr>
            <a:r>
              <a:rPr lang="en-GB" sz="2400" dirty="0" smtClean="0"/>
              <a:t>Three-time Democratic nominee William Jennings Bryan</a:t>
            </a:r>
          </a:p>
          <a:p>
            <a:pPr marL="800100" lvl="1" indent="-342900">
              <a:buFontTx/>
              <a:buChar char="-"/>
              <a:defRPr/>
            </a:pPr>
            <a:r>
              <a:rPr lang="en-GB" sz="2400" dirty="0" smtClean="0"/>
              <a:t>People’s Party</a:t>
            </a:r>
          </a:p>
          <a:p>
            <a:pPr marL="342900" indent="-342900" fontAlgn="auto">
              <a:spcBef>
                <a:spcPts val="0"/>
              </a:spcBef>
              <a:spcAft>
                <a:spcPts val="0"/>
              </a:spcAft>
              <a:buFontTx/>
              <a:buChar char="-"/>
              <a:defRPr/>
            </a:pPr>
            <a:endParaRPr lang="en-GB" sz="1000" dirty="0"/>
          </a:p>
          <a:p>
            <a:pPr marL="342900" indent="-342900" fontAlgn="auto">
              <a:spcBef>
                <a:spcPts val="0"/>
              </a:spcBef>
              <a:spcAft>
                <a:spcPts val="0"/>
              </a:spcAft>
              <a:buFont typeface="Arial" panose="020B0604020202020204" pitchFamily="34" charset="0"/>
              <a:buChar char="•"/>
              <a:defRPr/>
            </a:pPr>
            <a:r>
              <a:rPr lang="en-GB" sz="2400" dirty="0" smtClean="0"/>
              <a:t>Socialism</a:t>
            </a:r>
          </a:p>
          <a:p>
            <a:pPr marL="342900" indent="-342900" fontAlgn="auto">
              <a:spcBef>
                <a:spcPts val="0"/>
              </a:spcBef>
              <a:spcAft>
                <a:spcPts val="0"/>
              </a:spcAft>
              <a:buFont typeface="Arial" panose="020B0604020202020204" pitchFamily="34" charset="0"/>
              <a:buChar char="•"/>
              <a:defRPr/>
            </a:pPr>
            <a:endParaRPr lang="en-GB" sz="1000" dirty="0"/>
          </a:p>
          <a:p>
            <a:pPr marL="342900" indent="-342900" fontAlgn="auto">
              <a:spcBef>
                <a:spcPts val="0"/>
              </a:spcBef>
              <a:spcAft>
                <a:spcPts val="0"/>
              </a:spcAft>
              <a:buFont typeface="Arial" panose="020B0604020202020204" pitchFamily="34" charset="0"/>
              <a:buChar char="•"/>
              <a:defRPr/>
            </a:pPr>
            <a:r>
              <a:rPr lang="en-GB" sz="2400" dirty="0" smtClean="0"/>
              <a:t>Anti-imperialism</a:t>
            </a:r>
          </a:p>
          <a:p>
            <a:pPr fontAlgn="auto">
              <a:spcBef>
                <a:spcPts val="0"/>
              </a:spcBef>
              <a:spcAft>
                <a:spcPts val="0"/>
              </a:spcAft>
              <a:defRPr/>
            </a:pPr>
            <a:r>
              <a:rPr lang="en-GB" sz="2400" b="1" dirty="0" smtClean="0">
                <a:effectLst>
                  <a:outerShdw blurRad="38100" dist="38100" dir="2700000" algn="tl">
                    <a:srgbClr val="000000">
                      <a:alpha val="43137"/>
                    </a:srgbClr>
                  </a:outerShdw>
                </a:effectLst>
              </a:rPr>
              <a:t> </a:t>
            </a: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a:effectLst>
                <a:outerShdw blurRad="38100" dist="38100" dir="2700000" algn="tl">
                  <a:srgbClr val="000000">
                    <a:alpha val="43137"/>
                  </a:srgbClr>
                </a:outerShdw>
              </a:effectLst>
            </a:endParaRPr>
          </a:p>
          <a:p>
            <a:pPr fontAlgn="auto">
              <a:spcBef>
                <a:spcPts val="0"/>
              </a:spcBef>
              <a:spcAft>
                <a:spcPts val="0"/>
              </a:spcAft>
              <a:defRPr/>
            </a:pPr>
            <a:endParaRPr lang="en-GB" b="1" dirty="0">
              <a:effectLst>
                <a:outerShdw blurRad="38100" dist="38100" dir="2700000" algn="tl">
                  <a:srgbClr val="000000">
                    <a:alpha val="43137"/>
                  </a:srgbClr>
                </a:outerShdw>
              </a:effectLst>
              <a:latin typeface="+mn-lt"/>
              <a:cs typeface="+mn-cs"/>
            </a:endParaRPr>
          </a:p>
        </p:txBody>
      </p:sp>
      <p:sp>
        <p:nvSpPr>
          <p:cNvPr id="6" name="Rectangle 5"/>
          <p:cNvSpPr/>
          <p:nvPr/>
        </p:nvSpPr>
        <p:spPr>
          <a:xfrm>
            <a:off x="0" y="727075"/>
            <a:ext cx="9144000" cy="1459879"/>
          </a:xfrm>
          <a:prstGeom prst="rect">
            <a:avLst/>
          </a:prstGeom>
        </p:spPr>
        <p:txBody>
          <a:bodyPr wrap="square" lIns="540000" tIns="540000" rIns="540000" bIns="540000">
            <a:spAutoFit/>
          </a:bodyPr>
          <a:lstStyle/>
          <a:p>
            <a:pPr marL="342900" indent="-342900" algn="just" fontAlgn="auto">
              <a:spcBef>
                <a:spcPts val="0"/>
              </a:spcBef>
              <a:spcAft>
                <a:spcPts val="0"/>
              </a:spcAft>
              <a:buFont typeface="Arial" panose="020B0604020202020204" pitchFamily="34" charset="0"/>
              <a:buChar char="•"/>
              <a:defRPr/>
            </a:pPr>
            <a:endParaRPr lang="en-GB" sz="2400" b="1" dirty="0"/>
          </a:p>
        </p:txBody>
      </p:sp>
      <p:pic>
        <p:nvPicPr>
          <p:cNvPr id="2052"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63529" y="1043062"/>
            <a:ext cx="1880471" cy="18098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88893" y="1043062"/>
            <a:ext cx="1436096" cy="18098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4" name="Picture 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582182" y="4330413"/>
            <a:ext cx="1581428" cy="20677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5" name="Picture 7"/>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431310" y="4361257"/>
            <a:ext cx="2050281" cy="20502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6" name="Picture 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419872" y="4381721"/>
            <a:ext cx="1994805" cy="20164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4953695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9061960"/>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2. Progressivism: Characteristics</a:t>
            </a:r>
          </a:p>
          <a:p>
            <a:pPr fontAlgn="auto">
              <a:spcBef>
                <a:spcPts val="0"/>
              </a:spcBef>
              <a:spcAft>
                <a:spcPts val="0"/>
              </a:spcAft>
              <a:defRPr/>
            </a:pPr>
            <a:endParaRPr lang="en-GB" sz="1000" b="1" dirty="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r>
              <a:rPr lang="en-GB" sz="2000" dirty="0" smtClean="0"/>
              <a:t>Broad, loosely-defined movement for social, economic and political reform</a:t>
            </a:r>
          </a:p>
          <a:p>
            <a:pPr marL="342900" indent="-342900" fontAlgn="auto">
              <a:spcBef>
                <a:spcPts val="0"/>
              </a:spcBef>
              <a:spcAft>
                <a:spcPts val="0"/>
              </a:spcAft>
              <a:buFont typeface="Arial" panose="020B0604020202020204" pitchFamily="34" charset="0"/>
              <a:buChar char="•"/>
              <a:defRPr/>
            </a:pPr>
            <a:endParaRPr lang="en-GB" sz="1000" dirty="0" smtClean="0"/>
          </a:p>
          <a:p>
            <a:pPr marL="342900" indent="-342900" fontAlgn="auto">
              <a:spcBef>
                <a:spcPts val="0"/>
              </a:spcBef>
              <a:spcAft>
                <a:spcPts val="0"/>
              </a:spcAft>
              <a:buFont typeface="Arial" panose="020B0604020202020204" pitchFamily="34" charset="0"/>
              <a:buChar char="•"/>
              <a:defRPr/>
            </a:pPr>
            <a:r>
              <a:rPr lang="en-GB" sz="2000" dirty="0" smtClean="0"/>
              <a:t>Aimed not to overthrow existing economic order or system of government, but to remedy some of its maladies – and to smooth the functioning of capitalism</a:t>
            </a:r>
          </a:p>
          <a:p>
            <a:pPr marL="342900" indent="-342900" fontAlgn="auto">
              <a:spcBef>
                <a:spcPts val="0"/>
              </a:spcBef>
              <a:spcAft>
                <a:spcPts val="0"/>
              </a:spcAft>
              <a:buFont typeface="Arial" panose="020B0604020202020204" pitchFamily="34" charset="0"/>
              <a:buChar char="•"/>
              <a:defRPr/>
            </a:pPr>
            <a:endParaRPr lang="en-GB" sz="2000" dirty="0"/>
          </a:p>
          <a:p>
            <a:pPr marL="342900" indent="-342900" fontAlgn="auto">
              <a:spcBef>
                <a:spcPts val="0"/>
              </a:spcBef>
              <a:spcAft>
                <a:spcPts val="0"/>
              </a:spcAft>
              <a:buFont typeface="Arial" panose="020B0604020202020204" pitchFamily="34" charset="0"/>
              <a:buChar char="•"/>
              <a:defRPr/>
            </a:pPr>
            <a:endParaRPr lang="en-GB" sz="2000" dirty="0" smtClean="0"/>
          </a:p>
          <a:p>
            <a:pPr marL="342900" indent="-342900" fontAlgn="auto">
              <a:spcBef>
                <a:spcPts val="0"/>
              </a:spcBef>
              <a:spcAft>
                <a:spcPts val="0"/>
              </a:spcAft>
              <a:buFont typeface="Arial" panose="020B0604020202020204" pitchFamily="34" charset="0"/>
              <a:buChar char="•"/>
              <a:defRPr/>
            </a:pPr>
            <a:endParaRPr lang="en-GB" sz="2000" dirty="0"/>
          </a:p>
          <a:p>
            <a:pPr marL="342900" indent="-342900" fontAlgn="auto">
              <a:spcBef>
                <a:spcPts val="0"/>
              </a:spcBef>
              <a:spcAft>
                <a:spcPts val="0"/>
              </a:spcAft>
              <a:buFont typeface="Arial" panose="020B0604020202020204" pitchFamily="34" charset="0"/>
              <a:buChar char="•"/>
              <a:defRPr/>
            </a:pPr>
            <a:endParaRPr lang="en-GB" sz="2000" dirty="0" smtClean="0"/>
          </a:p>
          <a:p>
            <a:pPr marL="342900" indent="-342900" fontAlgn="auto">
              <a:spcBef>
                <a:spcPts val="0"/>
              </a:spcBef>
              <a:spcAft>
                <a:spcPts val="0"/>
              </a:spcAft>
              <a:buFont typeface="Arial" panose="020B0604020202020204" pitchFamily="34" charset="0"/>
              <a:buChar char="•"/>
              <a:defRPr/>
            </a:pPr>
            <a:endParaRPr lang="en-GB" sz="2000" dirty="0"/>
          </a:p>
          <a:p>
            <a:pPr fontAlgn="auto">
              <a:spcBef>
                <a:spcPts val="0"/>
              </a:spcBef>
              <a:spcAft>
                <a:spcPts val="0"/>
              </a:spcAft>
              <a:defRPr/>
            </a:pPr>
            <a:endParaRPr lang="en-GB" sz="2000" dirty="0" smtClean="0"/>
          </a:p>
          <a:p>
            <a:pPr fontAlgn="auto">
              <a:spcBef>
                <a:spcPts val="0"/>
              </a:spcBef>
              <a:spcAft>
                <a:spcPts val="0"/>
              </a:spcAft>
              <a:defRPr/>
            </a:pPr>
            <a:endParaRPr lang="en-GB" sz="2000" dirty="0"/>
          </a:p>
          <a:p>
            <a:pPr marL="342900" indent="-342900" fontAlgn="auto">
              <a:spcBef>
                <a:spcPts val="0"/>
              </a:spcBef>
              <a:spcAft>
                <a:spcPts val="0"/>
              </a:spcAft>
              <a:buFont typeface="Arial" panose="020B0604020202020204" pitchFamily="34" charset="0"/>
              <a:buChar char="•"/>
              <a:defRPr/>
            </a:pPr>
            <a:r>
              <a:rPr lang="en-GB" sz="2000" dirty="0" smtClean="0"/>
              <a:t>Progressive ideals ran through presidencies of Theodore Roosevelt (Republican, 1901–1909), William Howard Taft (Republican, 1909–1913) and Woodrow Wilson (1913–1921)</a:t>
            </a:r>
          </a:p>
          <a:p>
            <a:pPr marL="342900" indent="-342900" fontAlgn="auto">
              <a:spcBef>
                <a:spcPts val="0"/>
              </a:spcBef>
              <a:spcAft>
                <a:spcPts val="0"/>
              </a:spcAft>
              <a:buFont typeface="Arial" panose="020B0604020202020204" pitchFamily="34" charset="0"/>
              <a:buChar char="•"/>
              <a:defRPr/>
            </a:pPr>
            <a:endParaRPr lang="en-GB" sz="2000" dirty="0" smtClean="0"/>
          </a:p>
          <a:p>
            <a:pPr marL="342900" indent="-342900" fontAlgn="auto">
              <a:spcBef>
                <a:spcPts val="0"/>
              </a:spcBef>
              <a:spcAft>
                <a:spcPts val="0"/>
              </a:spcAft>
              <a:buFont typeface="Arial" panose="020B0604020202020204" pitchFamily="34" charset="0"/>
              <a:buChar char="•"/>
              <a:defRPr/>
            </a:pPr>
            <a:r>
              <a:rPr lang="en-GB" sz="2000" dirty="0" smtClean="0"/>
              <a:t>Roosevelt est. Progressive Party, 1912 – offered candidates at elections until 1919</a:t>
            </a:r>
          </a:p>
          <a:p>
            <a:pPr marL="342900" indent="-342900" fontAlgn="auto">
              <a:spcBef>
                <a:spcPts val="0"/>
              </a:spcBef>
              <a:spcAft>
                <a:spcPts val="0"/>
              </a:spcAft>
              <a:buFont typeface="Arial" panose="020B0604020202020204" pitchFamily="34" charset="0"/>
              <a:buChar char="•"/>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a:effectLst>
                <a:outerShdw blurRad="38100" dist="38100" dir="2700000" algn="tl">
                  <a:srgbClr val="000000">
                    <a:alpha val="43137"/>
                  </a:srgbClr>
                </a:outerShdw>
              </a:effectLst>
            </a:endParaRPr>
          </a:p>
          <a:p>
            <a:pPr fontAlgn="auto">
              <a:spcBef>
                <a:spcPts val="0"/>
              </a:spcBef>
              <a:spcAft>
                <a:spcPts val="0"/>
              </a:spcAft>
              <a:defRPr/>
            </a:pPr>
            <a:endParaRPr lang="en-GB" b="1" dirty="0">
              <a:effectLst>
                <a:outerShdw blurRad="38100" dist="38100" dir="2700000" algn="tl">
                  <a:srgbClr val="000000">
                    <a:alpha val="43137"/>
                  </a:srgbClr>
                </a:outerShdw>
              </a:effectLst>
              <a:latin typeface="+mn-lt"/>
              <a:cs typeface="+mn-cs"/>
            </a:endParaRPr>
          </a:p>
        </p:txBody>
      </p:sp>
      <p:sp>
        <p:nvSpPr>
          <p:cNvPr id="6" name="Rectangle 5"/>
          <p:cNvSpPr/>
          <p:nvPr/>
        </p:nvSpPr>
        <p:spPr>
          <a:xfrm>
            <a:off x="0" y="727075"/>
            <a:ext cx="9144000" cy="1459879"/>
          </a:xfrm>
          <a:prstGeom prst="rect">
            <a:avLst/>
          </a:prstGeom>
        </p:spPr>
        <p:txBody>
          <a:bodyPr wrap="square" lIns="540000" tIns="540000" rIns="540000" bIns="540000">
            <a:spAutoFit/>
          </a:bodyPr>
          <a:lstStyle/>
          <a:p>
            <a:pPr marL="342900" indent="-342900" algn="just" fontAlgn="auto">
              <a:spcBef>
                <a:spcPts val="0"/>
              </a:spcBef>
              <a:spcAft>
                <a:spcPts val="0"/>
              </a:spcAft>
              <a:buFont typeface="Arial" panose="020B0604020202020204" pitchFamily="34" charset="0"/>
              <a:buChar char="•"/>
              <a:defRPr/>
            </a:pPr>
            <a:endParaRPr lang="en-GB" sz="2400" b="1" dirty="0"/>
          </a:p>
        </p:txBody>
      </p:sp>
      <p:pic>
        <p:nvPicPr>
          <p:cNvPr id="717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23728" y="2186954"/>
            <a:ext cx="1729158" cy="22822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16216" y="2186954"/>
            <a:ext cx="1748668" cy="2232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2" name="Picture 4"/>
          <p:cNvPicPr>
            <a:picLocks noChangeAspect="1" noChangeArrowheads="1"/>
          </p:cNvPicPr>
          <p:nvPr/>
        </p:nvPicPr>
        <p:blipFill rotWithShape="1">
          <a:blip r:embed="rId5">
            <a:extLst>
              <a:ext uri="{28A0092B-C50C-407E-A947-70E740481C1C}">
                <a14:useLocalDpi xmlns:a14="http://schemas.microsoft.com/office/drawing/2010/main" val="0"/>
              </a:ext>
            </a:extLst>
          </a:blip>
          <a:srcRect t="3627" b="16434"/>
          <a:stretch/>
        </p:blipFill>
        <p:spPr bwMode="auto">
          <a:xfrm>
            <a:off x="4123756" y="2186955"/>
            <a:ext cx="2032420" cy="22822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6434860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8538740"/>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2. Progressivism: Progressivist causes</a:t>
            </a:r>
          </a:p>
          <a:p>
            <a:pPr fontAlgn="auto">
              <a:spcBef>
                <a:spcPts val="0"/>
              </a:spcBef>
              <a:spcAft>
                <a:spcPts val="0"/>
              </a:spcAft>
              <a:defRPr/>
            </a:pPr>
            <a:r>
              <a:rPr lang="en-GB" sz="2400" b="1" dirty="0" smtClean="0">
                <a:effectLst>
                  <a:outerShdw blurRad="38100" dist="38100" dir="2700000" algn="tl">
                    <a:srgbClr val="000000">
                      <a:alpha val="43137"/>
                    </a:srgbClr>
                  </a:outerShdw>
                </a:effectLst>
              </a:rPr>
              <a:t> </a:t>
            </a:r>
          </a:p>
          <a:p>
            <a:pPr marL="342900" indent="-342900" fontAlgn="auto">
              <a:spcBef>
                <a:spcPts val="0"/>
              </a:spcBef>
              <a:spcAft>
                <a:spcPts val="0"/>
              </a:spcAft>
              <a:buFont typeface="Arial" panose="020B0604020202020204" pitchFamily="34" charset="0"/>
              <a:buChar char="•"/>
              <a:defRPr/>
            </a:pPr>
            <a:r>
              <a:rPr lang="en-GB" sz="2400" dirty="0" smtClean="0"/>
              <a:t>Anti-trust laws</a:t>
            </a:r>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r>
              <a:rPr lang="en-GB" sz="2400" dirty="0" smtClean="0"/>
              <a:t>Pure Food and Drug Act, 1906</a:t>
            </a:r>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r>
              <a:rPr lang="en-GB" sz="2400" dirty="0" smtClean="0"/>
              <a:t>Temperance and Prohibition – enforced by 18</a:t>
            </a:r>
            <a:r>
              <a:rPr lang="en-GB" sz="2400" baseline="30000" dirty="0" smtClean="0"/>
              <a:t>th</a:t>
            </a:r>
            <a:r>
              <a:rPr lang="en-GB" sz="2400" dirty="0" smtClean="0"/>
              <a:t> Amendment, ratified 1919 </a:t>
            </a:r>
            <a:r>
              <a:rPr lang="en-GB" dirty="0" smtClean="0"/>
              <a:t>(repealed by 21</a:t>
            </a:r>
            <a:r>
              <a:rPr lang="en-GB" baseline="30000" dirty="0" smtClean="0"/>
              <a:t>st</a:t>
            </a:r>
            <a:r>
              <a:rPr lang="en-GB" dirty="0" smtClean="0"/>
              <a:t> Amendment, 1933)</a:t>
            </a:r>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r>
              <a:rPr lang="en-GB" sz="2400" dirty="0" smtClean="0"/>
              <a:t>National Parks and environmental issues</a:t>
            </a:r>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r>
              <a:rPr lang="en-GB" sz="2400" dirty="0" smtClean="0"/>
              <a:t>Women’s suffrage – granted by 19</a:t>
            </a:r>
            <a:r>
              <a:rPr lang="en-GB" sz="2400" baseline="30000" dirty="0" smtClean="0"/>
              <a:t>th</a:t>
            </a:r>
            <a:r>
              <a:rPr lang="en-GB" sz="2400" dirty="0" smtClean="0"/>
              <a:t> Amendment, ratified 1920 </a:t>
            </a:r>
            <a:r>
              <a:rPr lang="en-GB" sz="1400" dirty="0" smtClean="0"/>
              <a:t>(note: full and gradated voting rights had been permitted in many states by this point)</a:t>
            </a:r>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dirty="0" smtClean="0"/>
          </a:p>
          <a:p>
            <a:pPr fontAlgn="auto">
              <a:spcBef>
                <a:spcPts val="0"/>
              </a:spcBef>
              <a:spcAft>
                <a:spcPts val="0"/>
              </a:spcAft>
              <a:defRPr/>
            </a:pPr>
            <a:endParaRPr lang="en-GB" sz="1000" b="1" dirty="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a:effectLst>
                <a:outerShdw blurRad="38100" dist="38100" dir="2700000" algn="tl">
                  <a:srgbClr val="000000">
                    <a:alpha val="43137"/>
                  </a:srgbClr>
                </a:outerShdw>
              </a:effectLst>
            </a:endParaRPr>
          </a:p>
          <a:p>
            <a:pPr fontAlgn="auto">
              <a:spcBef>
                <a:spcPts val="0"/>
              </a:spcBef>
              <a:spcAft>
                <a:spcPts val="0"/>
              </a:spcAft>
              <a:defRPr/>
            </a:pPr>
            <a:endParaRPr lang="en-GB" b="1" dirty="0">
              <a:effectLst>
                <a:outerShdw blurRad="38100" dist="38100" dir="2700000" algn="tl">
                  <a:srgbClr val="000000">
                    <a:alpha val="43137"/>
                  </a:srgbClr>
                </a:outerShdw>
              </a:effectLst>
              <a:latin typeface="+mn-lt"/>
              <a:cs typeface="+mn-cs"/>
            </a:endParaRPr>
          </a:p>
        </p:txBody>
      </p:sp>
      <p:sp>
        <p:nvSpPr>
          <p:cNvPr id="6" name="Rectangle 5"/>
          <p:cNvSpPr/>
          <p:nvPr/>
        </p:nvSpPr>
        <p:spPr>
          <a:xfrm>
            <a:off x="0" y="727075"/>
            <a:ext cx="9144000" cy="1459879"/>
          </a:xfrm>
          <a:prstGeom prst="rect">
            <a:avLst/>
          </a:prstGeom>
        </p:spPr>
        <p:txBody>
          <a:bodyPr wrap="square" lIns="540000" tIns="540000" rIns="540000" bIns="540000">
            <a:spAutoFit/>
          </a:bodyPr>
          <a:lstStyle/>
          <a:p>
            <a:pPr marL="342900" indent="-342900" algn="just" fontAlgn="auto">
              <a:spcBef>
                <a:spcPts val="0"/>
              </a:spcBef>
              <a:spcAft>
                <a:spcPts val="0"/>
              </a:spcAft>
              <a:buFont typeface="Arial" panose="020B0604020202020204" pitchFamily="34" charset="0"/>
              <a:buChar char="•"/>
              <a:defRPr/>
            </a:pPr>
            <a:endParaRPr lang="en-GB" sz="2400" b="1" dirty="0"/>
          </a:p>
        </p:txBody>
      </p:sp>
    </p:spTree>
    <p:extLst>
      <p:ext uri="{BB962C8B-B14F-4D97-AF65-F5344CB8AC3E}">
        <p14:creationId xmlns:p14="http://schemas.microsoft.com/office/powerpoint/2010/main" val="111188249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6599337" cy="7646188"/>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2. Progressivism: Interpretations</a:t>
            </a:r>
          </a:p>
          <a:p>
            <a:pPr algn="just" fontAlgn="auto">
              <a:spcBef>
                <a:spcPts val="0"/>
              </a:spcBef>
              <a:spcAft>
                <a:spcPts val="0"/>
              </a:spcAft>
              <a:defRPr/>
            </a:pPr>
            <a:endParaRPr lang="en-GB" sz="1000" b="1" dirty="0">
              <a:effectLst>
                <a:outerShdw blurRad="38100" dist="38100" dir="2700000" algn="tl">
                  <a:srgbClr val="000000">
                    <a:alpha val="43137"/>
                  </a:srgbClr>
                </a:outerShdw>
              </a:effectLst>
            </a:endParaRPr>
          </a:p>
          <a:p>
            <a:pPr marL="342900" indent="-342900" algn="just" fontAlgn="auto">
              <a:spcBef>
                <a:spcPts val="0"/>
              </a:spcBef>
              <a:spcAft>
                <a:spcPts val="0"/>
              </a:spcAft>
              <a:buFont typeface="Arial" panose="020B0604020202020204" pitchFamily="34" charset="0"/>
              <a:buChar char="•"/>
              <a:defRPr/>
            </a:pPr>
            <a:r>
              <a:rPr lang="en-GB" sz="2000" dirty="0" smtClean="0"/>
              <a:t>Lack of cohesiveness bore internal inconsistencies and contradictions. E.g. Theodore Roosevelt:</a:t>
            </a:r>
          </a:p>
          <a:p>
            <a:pPr marL="800100" lvl="1" indent="-342900" algn="just">
              <a:buFontTx/>
              <a:buChar char="-"/>
              <a:defRPr/>
            </a:pPr>
            <a:r>
              <a:rPr lang="en-GB" sz="2000" dirty="0" smtClean="0"/>
              <a:t>Supported Women’s Suffrage (post presidency) </a:t>
            </a:r>
            <a:r>
              <a:rPr lang="en-GB" sz="2000" i="1" dirty="0" smtClean="0"/>
              <a:t>and </a:t>
            </a:r>
            <a:r>
              <a:rPr lang="en-GB" sz="2000" dirty="0" smtClean="0"/>
              <a:t>personified a reassertion of a rugged WASP, </a:t>
            </a:r>
            <a:r>
              <a:rPr lang="en-GB" sz="2000" dirty="0" err="1" smtClean="0"/>
              <a:t>masculinist</a:t>
            </a:r>
            <a:r>
              <a:rPr lang="en-GB" sz="2000" dirty="0" smtClean="0"/>
              <a:t> ideal </a:t>
            </a:r>
          </a:p>
          <a:p>
            <a:pPr marL="800100" lvl="1" indent="-342900" algn="just">
              <a:buFontTx/>
              <a:buChar char="-"/>
              <a:defRPr/>
            </a:pPr>
            <a:r>
              <a:rPr lang="en-GB" sz="2000" dirty="0" smtClean="0"/>
              <a:t>Espoused conservation  </a:t>
            </a:r>
            <a:r>
              <a:rPr lang="en-GB" sz="2000" i="1" dirty="0" smtClean="0"/>
              <a:t>yet </a:t>
            </a:r>
            <a:r>
              <a:rPr lang="en-GB" sz="2000" dirty="0" smtClean="0"/>
              <a:t>hunted endangered species in North America and Africa </a:t>
            </a:r>
            <a:r>
              <a:rPr lang="en-GB" sz="1600" dirty="0" smtClean="0"/>
              <a:t>(</a:t>
            </a:r>
            <a:r>
              <a:rPr lang="en-GB" sz="1600" dirty="0"/>
              <a:t>see works by </a:t>
            </a:r>
            <a:r>
              <a:rPr lang="en-GB" sz="1600" dirty="0" smtClean="0"/>
              <a:t>Roosevelt and critiques by Gail </a:t>
            </a:r>
            <a:r>
              <a:rPr lang="en-GB" sz="1600" dirty="0" err="1"/>
              <a:t>Bederman</a:t>
            </a:r>
            <a:r>
              <a:rPr lang="en-GB" sz="1600" dirty="0"/>
              <a:t>, Donna </a:t>
            </a:r>
            <a:r>
              <a:rPr lang="en-GB" sz="1600" dirty="0" err="1"/>
              <a:t>Haraway</a:t>
            </a:r>
            <a:r>
              <a:rPr lang="en-GB" sz="1600" dirty="0"/>
              <a:t>)</a:t>
            </a:r>
          </a:p>
          <a:p>
            <a:pPr marL="800100" lvl="1" indent="-342900">
              <a:buFontTx/>
              <a:buChar char="-"/>
              <a:defRPr/>
            </a:pPr>
            <a:endParaRPr lang="en-GB" sz="2000" dirty="0" smtClean="0"/>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000" b="1" dirty="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a:effectLst>
                <a:outerShdw blurRad="38100" dist="38100" dir="2700000" algn="tl">
                  <a:srgbClr val="000000">
                    <a:alpha val="43137"/>
                  </a:srgbClr>
                </a:outerShdw>
              </a:effectLst>
            </a:endParaRPr>
          </a:p>
          <a:p>
            <a:pPr fontAlgn="auto">
              <a:spcBef>
                <a:spcPts val="0"/>
              </a:spcBef>
              <a:spcAft>
                <a:spcPts val="0"/>
              </a:spcAft>
              <a:defRPr/>
            </a:pPr>
            <a:endParaRPr lang="en-GB" b="1" dirty="0">
              <a:effectLst>
                <a:outerShdw blurRad="38100" dist="38100" dir="2700000" algn="tl">
                  <a:srgbClr val="000000">
                    <a:alpha val="43137"/>
                  </a:srgbClr>
                </a:outerShdw>
              </a:effectLst>
              <a:latin typeface="+mn-lt"/>
              <a:cs typeface="+mn-cs"/>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1363" y="908720"/>
            <a:ext cx="2333625" cy="2257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72200" y="3251605"/>
            <a:ext cx="2771800" cy="18894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84663" y="4196327"/>
            <a:ext cx="1550335" cy="24833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05123" y="4209224"/>
            <a:ext cx="1597560" cy="24629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6372200" y="5141049"/>
            <a:ext cx="2771800" cy="1835027"/>
          </a:xfrm>
          <a:prstGeom prst="rect">
            <a:avLst/>
          </a:prstGeom>
        </p:spPr>
        <p:txBody>
          <a:bodyPr wrap="square" lIns="360000" tIns="360000" rIns="360000" bIns="360000">
            <a:spAutoFit/>
          </a:bodyPr>
          <a:lstStyle/>
          <a:p>
            <a:pPr lvl="0" algn="r"/>
            <a:r>
              <a:rPr lang="en-GB" sz="1600" dirty="0" smtClean="0"/>
              <a:t>Roosevelt at Yosemite National Park, 1903; on safari in the Congo, 1909</a:t>
            </a:r>
            <a:endParaRPr lang="en-GB" sz="1600" dirty="0"/>
          </a:p>
          <a:p>
            <a:pPr algn="r" fontAlgn="auto">
              <a:spcBef>
                <a:spcPts val="0"/>
              </a:spcBef>
              <a:spcAft>
                <a:spcPts val="0"/>
              </a:spcAft>
              <a:defRPr/>
            </a:pPr>
            <a:endParaRPr lang="en-GB" sz="2400" b="1" dirty="0">
              <a:solidFill>
                <a:srgbClr val="002060"/>
              </a:solidFill>
              <a:effectLst>
                <a:outerShdw blurRad="38100" dist="38100" dir="2700000" algn="tl">
                  <a:srgbClr val="000000">
                    <a:alpha val="43137"/>
                  </a:srgbClr>
                </a:outerShdw>
              </a:effectLst>
              <a:latin typeface="+mn-lt"/>
              <a:cs typeface="+mn-cs"/>
            </a:endParaRPr>
          </a:p>
        </p:txBody>
      </p:sp>
      <p:pic>
        <p:nvPicPr>
          <p:cNvPr id="3078" name="Picture 6"/>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123052" y="4196327"/>
            <a:ext cx="1685427" cy="24685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0670522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7391425" cy="9492847"/>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2. Progressivism: Interpretations</a:t>
            </a:r>
          </a:p>
          <a:p>
            <a:pPr fontAlgn="auto">
              <a:spcBef>
                <a:spcPts val="0"/>
              </a:spcBef>
              <a:spcAft>
                <a:spcPts val="0"/>
              </a:spcAft>
              <a:defRPr/>
            </a:pPr>
            <a:endParaRPr lang="en-GB" sz="1000" b="1" dirty="0">
              <a:effectLst>
                <a:outerShdw blurRad="38100" dist="38100" dir="2700000" algn="tl">
                  <a:srgbClr val="000000">
                    <a:alpha val="43137"/>
                  </a:srgbClr>
                </a:outerShdw>
              </a:effectLst>
            </a:endParaRPr>
          </a:p>
          <a:p>
            <a:pPr marL="342900" indent="-342900" algn="just" fontAlgn="auto">
              <a:spcBef>
                <a:spcPts val="0"/>
              </a:spcBef>
              <a:spcAft>
                <a:spcPts val="0"/>
              </a:spcAft>
              <a:buFont typeface="Arial" panose="020B0604020202020204" pitchFamily="34" charset="0"/>
              <a:buChar char="•"/>
              <a:defRPr/>
            </a:pPr>
            <a:r>
              <a:rPr lang="en-GB" sz="2200" dirty="0" smtClean="0"/>
              <a:t>Aimed not to overthrow existing socioeconomic order or the US system of government, but to remedy some of its maladies – and to smooth the functioning of capitalism</a:t>
            </a:r>
          </a:p>
          <a:p>
            <a:pPr marL="342900" indent="-342900" algn="just" fontAlgn="auto">
              <a:spcBef>
                <a:spcPts val="0"/>
              </a:spcBef>
              <a:spcAft>
                <a:spcPts val="0"/>
              </a:spcAft>
              <a:buFont typeface="Arial" panose="020B0604020202020204" pitchFamily="34" charset="0"/>
              <a:buChar char="•"/>
              <a:defRPr/>
            </a:pPr>
            <a:endParaRPr lang="en-GB" sz="1100" dirty="0"/>
          </a:p>
          <a:p>
            <a:pPr marL="342900" indent="-342900" algn="just" fontAlgn="auto">
              <a:spcBef>
                <a:spcPts val="0"/>
              </a:spcBef>
              <a:spcAft>
                <a:spcPts val="0"/>
              </a:spcAft>
              <a:buFont typeface="Arial" panose="020B0604020202020204" pitchFamily="34" charset="0"/>
              <a:buChar char="•"/>
              <a:defRPr/>
            </a:pPr>
            <a:r>
              <a:rPr lang="en-GB" sz="2200" dirty="0" smtClean="0"/>
              <a:t>In </a:t>
            </a:r>
            <a:r>
              <a:rPr lang="en-GB" sz="2200" i="1" dirty="0" smtClean="0"/>
              <a:t>The Triumph of Conservatism: A Reinterpretation of American History, 1900-1916 </a:t>
            </a:r>
            <a:r>
              <a:rPr lang="en-GB" sz="2200" dirty="0" smtClean="0"/>
              <a:t>(1977), Gabriel </a:t>
            </a:r>
            <a:r>
              <a:rPr lang="en-GB" sz="2200" dirty="0" err="1" smtClean="0"/>
              <a:t>Kolko</a:t>
            </a:r>
            <a:r>
              <a:rPr lang="en-GB" sz="2200" dirty="0" smtClean="0"/>
              <a:t> argued that Progressivism: </a:t>
            </a:r>
          </a:p>
          <a:p>
            <a:pPr marL="800100" lvl="1" indent="-342900" algn="just">
              <a:buFontTx/>
              <a:buChar char="-"/>
              <a:defRPr/>
            </a:pPr>
            <a:r>
              <a:rPr lang="en-GB" sz="2200" dirty="0" smtClean="0"/>
              <a:t>Aided efforts of “big business to attain protection from the unpredictability of too much competition”</a:t>
            </a:r>
          </a:p>
          <a:p>
            <a:pPr marL="800100" lvl="1" indent="-342900" algn="just">
              <a:buFontTx/>
              <a:buChar char="-"/>
              <a:defRPr/>
            </a:pPr>
            <a:r>
              <a:rPr lang="en-GB" sz="2200" dirty="0" smtClean="0"/>
              <a:t>Amounted to “a merger </a:t>
            </a:r>
            <a:r>
              <a:rPr lang="en-GB" sz="2200" dirty="0"/>
              <a:t>of the economic and political structures on behalf of the greater interests of </a:t>
            </a:r>
            <a:r>
              <a:rPr lang="en-GB" sz="2200" dirty="0" smtClean="0"/>
              <a:t>capitalism”</a:t>
            </a:r>
          </a:p>
          <a:p>
            <a:pPr marL="800100" lvl="1" indent="-342900" algn="just">
              <a:buFontTx/>
              <a:buChar char="-"/>
              <a:defRPr/>
            </a:pPr>
            <a:r>
              <a:rPr lang="en-GB" sz="2200" dirty="0" smtClean="0"/>
              <a:t>Was an example of “political capitalism” </a:t>
            </a:r>
            <a:r>
              <a:rPr lang="en-GB" dirty="0" smtClean="0"/>
              <a:t>(whereby limited state intervention was taken on behalf of elitist interests)</a:t>
            </a:r>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a:effectLst>
                <a:outerShdw blurRad="38100" dist="38100" dir="2700000" algn="tl">
                  <a:srgbClr val="000000">
                    <a:alpha val="43137"/>
                  </a:srgbClr>
                </a:outerShdw>
              </a:effectLst>
            </a:endParaRPr>
          </a:p>
          <a:p>
            <a:pPr fontAlgn="auto">
              <a:spcBef>
                <a:spcPts val="0"/>
              </a:spcBef>
              <a:spcAft>
                <a:spcPts val="0"/>
              </a:spcAft>
              <a:defRPr/>
            </a:pPr>
            <a:endParaRPr lang="en-GB" b="1" dirty="0">
              <a:effectLst>
                <a:outerShdw blurRad="38100" dist="38100" dir="2700000" algn="tl">
                  <a:srgbClr val="000000">
                    <a:alpha val="43137"/>
                  </a:srgbClr>
                </a:outerShdw>
              </a:effectLst>
              <a:latin typeface="+mn-lt"/>
              <a:cs typeface="+mn-cs"/>
            </a:endParaRPr>
          </a:p>
        </p:txBody>
      </p:sp>
      <p:sp>
        <p:nvSpPr>
          <p:cNvPr id="6" name="Rectangle 5"/>
          <p:cNvSpPr/>
          <p:nvPr/>
        </p:nvSpPr>
        <p:spPr>
          <a:xfrm>
            <a:off x="0" y="727075"/>
            <a:ext cx="9144000" cy="1459879"/>
          </a:xfrm>
          <a:prstGeom prst="rect">
            <a:avLst/>
          </a:prstGeom>
        </p:spPr>
        <p:txBody>
          <a:bodyPr wrap="square" lIns="540000" tIns="540000" rIns="540000" bIns="540000">
            <a:spAutoFit/>
          </a:bodyPr>
          <a:lstStyle/>
          <a:p>
            <a:pPr marL="342900" indent="-342900" algn="just" fontAlgn="auto">
              <a:spcBef>
                <a:spcPts val="0"/>
              </a:spcBef>
              <a:spcAft>
                <a:spcPts val="0"/>
              </a:spcAft>
              <a:buFont typeface="Arial" panose="020B0604020202020204" pitchFamily="34" charset="0"/>
              <a:buChar char="•"/>
              <a:defRPr/>
            </a:pPr>
            <a:endParaRPr lang="en-GB" sz="2400" b="1"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4288" y="1196752"/>
            <a:ext cx="1847850"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3023382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3186166"/>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2. Progressivism: Taylorism</a:t>
            </a: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marL="342900" indent="-342900" algn="just" fontAlgn="auto">
              <a:spcBef>
                <a:spcPts val="0"/>
              </a:spcBef>
              <a:spcAft>
                <a:spcPts val="0"/>
              </a:spcAft>
              <a:buFont typeface="Arial" panose="020B0604020202020204" pitchFamily="34" charset="0"/>
              <a:buChar char="•"/>
              <a:defRPr/>
            </a:pPr>
            <a:r>
              <a:rPr lang="en-GB" sz="2200" dirty="0" smtClean="0"/>
              <a:t>Application of scientific methods to economic and productive organisation – espoused by Frederick Winslow Taylor, </a:t>
            </a:r>
            <a:r>
              <a:rPr lang="en-GB" sz="2200" i="1" dirty="0" smtClean="0"/>
              <a:t>The Principles of Scientific Management </a:t>
            </a:r>
            <a:r>
              <a:rPr lang="en-GB" sz="2200" dirty="0" smtClean="0"/>
              <a:t>(1911)</a:t>
            </a:r>
          </a:p>
          <a:p>
            <a:pPr marL="342900" indent="-342900" algn="just" fontAlgn="auto">
              <a:spcBef>
                <a:spcPts val="0"/>
              </a:spcBef>
              <a:spcAft>
                <a:spcPts val="0"/>
              </a:spcAft>
              <a:buFont typeface="Arial" panose="020B0604020202020204" pitchFamily="34" charset="0"/>
              <a:buChar char="•"/>
              <a:defRPr/>
            </a:pPr>
            <a:endParaRPr lang="en-GB" sz="1400" dirty="0"/>
          </a:p>
          <a:p>
            <a:pPr marL="342900" indent="-342900" algn="just" fontAlgn="auto">
              <a:spcBef>
                <a:spcPts val="0"/>
              </a:spcBef>
              <a:spcAft>
                <a:spcPts val="0"/>
              </a:spcAft>
              <a:buFont typeface="Arial" panose="020B0604020202020204" pitchFamily="34" charset="0"/>
              <a:buChar char="•"/>
              <a:defRPr/>
            </a:pPr>
            <a:r>
              <a:rPr lang="en-GB" sz="2200" dirty="0" smtClean="0"/>
              <a:t>Taylor sought to make industry more efficient – cited Theodore Roosevelt’s </a:t>
            </a:r>
            <a:r>
              <a:rPr lang="en-GB" sz="2200" dirty="0"/>
              <a:t>statement </a:t>
            </a:r>
            <a:r>
              <a:rPr lang="en-GB" sz="2200" dirty="0" smtClean="0"/>
              <a:t>that: “</a:t>
            </a:r>
            <a:r>
              <a:rPr lang="en-GB" sz="2200" dirty="0"/>
              <a:t>The conservation of our national resources is only preliminary to the larger question of national </a:t>
            </a:r>
            <a:r>
              <a:rPr lang="en-GB" sz="2200" dirty="0" smtClean="0"/>
              <a:t>efficiency”</a:t>
            </a:r>
          </a:p>
          <a:p>
            <a:pPr marL="342900" indent="-342900" algn="just" fontAlgn="auto">
              <a:spcBef>
                <a:spcPts val="0"/>
              </a:spcBef>
              <a:spcAft>
                <a:spcPts val="0"/>
              </a:spcAft>
              <a:buFont typeface="Arial" panose="020B0604020202020204" pitchFamily="34" charset="0"/>
              <a:buChar char="•"/>
              <a:defRPr/>
            </a:pPr>
            <a:endParaRPr lang="en-GB" sz="1400" dirty="0" smtClean="0"/>
          </a:p>
          <a:p>
            <a:pPr algn="just"/>
            <a:r>
              <a:rPr lang="en-GB" sz="2200" dirty="0" smtClean="0"/>
              <a:t>“</a:t>
            </a:r>
            <a:r>
              <a:rPr lang="en-GB" sz="2200" b="1" dirty="0" smtClean="0">
                <a:solidFill>
                  <a:srgbClr val="FF0000"/>
                </a:solidFill>
              </a:rPr>
              <a:t>Efficiency </a:t>
            </a:r>
            <a:r>
              <a:rPr lang="en-GB" sz="2200" b="1" dirty="0">
                <a:solidFill>
                  <a:srgbClr val="FF0000"/>
                </a:solidFill>
              </a:rPr>
              <a:t>is the new religion of </a:t>
            </a:r>
            <a:r>
              <a:rPr lang="en-GB" sz="2200" b="1" dirty="0" smtClean="0">
                <a:solidFill>
                  <a:srgbClr val="FF0000"/>
                </a:solidFill>
              </a:rPr>
              <a:t>business</a:t>
            </a:r>
            <a:r>
              <a:rPr lang="en-GB" sz="2200" dirty="0" smtClean="0"/>
              <a:t>. In big </a:t>
            </a:r>
            <a:r>
              <a:rPr lang="en-GB" sz="2200" dirty="0"/>
              <a:t>business houses, even in up-to-date </a:t>
            </a:r>
            <a:r>
              <a:rPr lang="en-GB" sz="2200" dirty="0" smtClean="0"/>
              <a:t>factories they </a:t>
            </a:r>
            <a:r>
              <a:rPr lang="en-GB" sz="2200" dirty="0"/>
              <a:t>no longer take the first comer and give him any job that happens to stand empty. Efficiency begins at </a:t>
            </a:r>
            <a:r>
              <a:rPr lang="en-GB" sz="2200" dirty="0" smtClean="0"/>
              <a:t>the  employment </a:t>
            </a:r>
            <a:r>
              <a:rPr lang="en-GB" sz="2200" dirty="0"/>
              <a:t>office. </a:t>
            </a:r>
            <a:r>
              <a:rPr lang="en-GB" sz="2200" dirty="0">
                <a:solidFill>
                  <a:srgbClr val="FF0000"/>
                </a:solidFill>
              </a:rPr>
              <a:t>Experts are hired for the one purpose, to find out how best to fit the worker to his work</a:t>
            </a:r>
            <a:r>
              <a:rPr lang="en-GB" sz="2200" dirty="0"/>
              <a:t>. </a:t>
            </a:r>
            <a:r>
              <a:rPr lang="en-GB" sz="2200" dirty="0" smtClean="0"/>
              <a:t>It’s economy </a:t>
            </a:r>
            <a:r>
              <a:rPr lang="en-GB" sz="2200" dirty="0"/>
              <a:t>for the boss to make the worker happy</a:t>
            </a:r>
            <a:r>
              <a:rPr lang="en-GB" sz="2200" dirty="0" smtClean="0"/>
              <a:t>.”</a:t>
            </a:r>
          </a:p>
          <a:p>
            <a:pPr marL="342900" indent="-342900" algn="r">
              <a:buFontTx/>
              <a:buChar char="-"/>
            </a:pPr>
            <a:r>
              <a:rPr lang="en-GB" sz="2000" dirty="0" smtClean="0"/>
              <a:t>Anna Yezierska, citing ‘The </a:t>
            </a:r>
            <a:r>
              <a:rPr lang="en-GB" sz="2000" dirty="0"/>
              <a:t>Happy </a:t>
            </a:r>
            <a:r>
              <a:rPr lang="en-GB" sz="2000" dirty="0" smtClean="0"/>
              <a:t>Worker and </a:t>
            </a:r>
            <a:r>
              <a:rPr lang="en-GB" sz="2000" dirty="0"/>
              <a:t>His </a:t>
            </a:r>
            <a:r>
              <a:rPr lang="en-GB" sz="2000" dirty="0" smtClean="0"/>
              <a:t>Work’ lecture in ‘America and I’ (1921)</a:t>
            </a:r>
          </a:p>
          <a:p>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dirty="0"/>
          </a:p>
          <a:p>
            <a:pPr fontAlgn="auto">
              <a:spcBef>
                <a:spcPts val="0"/>
              </a:spcBef>
              <a:spcAft>
                <a:spcPts val="0"/>
              </a:spcAft>
              <a:defRPr/>
            </a:pPr>
            <a:endParaRPr lang="en-GB" sz="2400" dirty="0" smtClean="0"/>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dirty="0" smtClean="0"/>
          </a:p>
          <a:p>
            <a:pPr fontAlgn="auto">
              <a:spcBef>
                <a:spcPts val="0"/>
              </a:spcBef>
              <a:spcAft>
                <a:spcPts val="0"/>
              </a:spcAft>
              <a:defRPr/>
            </a:pPr>
            <a:endParaRPr lang="en-GB" sz="1000" b="1" dirty="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a:effectLst>
                <a:outerShdw blurRad="38100" dist="38100" dir="2700000" algn="tl">
                  <a:srgbClr val="000000">
                    <a:alpha val="43137"/>
                  </a:srgbClr>
                </a:outerShdw>
              </a:effectLst>
            </a:endParaRPr>
          </a:p>
          <a:p>
            <a:pPr fontAlgn="auto">
              <a:spcBef>
                <a:spcPts val="0"/>
              </a:spcBef>
              <a:spcAft>
                <a:spcPts val="0"/>
              </a:spcAft>
              <a:defRPr/>
            </a:pPr>
            <a:endParaRPr lang="en-GB" b="1" dirty="0">
              <a:effectLst>
                <a:outerShdw blurRad="38100" dist="38100" dir="2700000" algn="tl">
                  <a:srgbClr val="000000">
                    <a:alpha val="43137"/>
                  </a:srgbClr>
                </a:outerShdw>
              </a:effectLst>
              <a:latin typeface="+mn-lt"/>
              <a:cs typeface="+mn-cs"/>
            </a:endParaRPr>
          </a:p>
        </p:txBody>
      </p:sp>
    </p:spTree>
    <p:extLst>
      <p:ext uri="{BB962C8B-B14F-4D97-AF65-F5344CB8AC3E}">
        <p14:creationId xmlns:p14="http://schemas.microsoft.com/office/powerpoint/2010/main" val="394757992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6876746"/>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2. Progressivism: Fordism</a:t>
            </a: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marL="342900" indent="-342900" algn="just" fontAlgn="auto">
              <a:spcBef>
                <a:spcPts val="0"/>
              </a:spcBef>
              <a:spcAft>
                <a:spcPts val="0"/>
              </a:spcAft>
              <a:buFont typeface="Arial" panose="020B0604020202020204" pitchFamily="34" charset="0"/>
              <a:buChar char="•"/>
              <a:defRPr/>
            </a:pPr>
            <a:r>
              <a:rPr lang="en-GB" dirty="0" smtClean="0"/>
              <a:t>Innovated by Henry Ford at Ford Motor Company – applied to new Model T automobile in 1913</a:t>
            </a:r>
          </a:p>
          <a:p>
            <a:pPr algn="r" fontAlgn="auto">
              <a:spcBef>
                <a:spcPts val="0"/>
              </a:spcBef>
              <a:spcAft>
                <a:spcPts val="0"/>
              </a:spcAft>
              <a:defRPr/>
            </a:pPr>
            <a:r>
              <a:rPr lang="en-GB" i="1" dirty="0" smtClean="0"/>
              <a:t>Principles:</a:t>
            </a:r>
          </a:p>
          <a:p>
            <a:pPr marL="457200" indent="-457200" algn="just" fontAlgn="auto">
              <a:spcBef>
                <a:spcPts val="0"/>
              </a:spcBef>
              <a:spcAft>
                <a:spcPts val="0"/>
              </a:spcAft>
              <a:buAutoNum type="arabicPeriod"/>
              <a:defRPr/>
            </a:pPr>
            <a:r>
              <a:rPr lang="en-GB" b="1" dirty="0" smtClean="0"/>
              <a:t>Standardisation</a:t>
            </a:r>
            <a:r>
              <a:rPr lang="en-GB" dirty="0" smtClean="0"/>
              <a:t>: nothing hand-made – use of machines </a:t>
            </a:r>
            <a:r>
              <a:rPr lang="en-GB" dirty="0"/>
              <a:t>and </a:t>
            </a:r>
            <a:r>
              <a:rPr lang="en-GB" dirty="0" smtClean="0"/>
              <a:t>moulds </a:t>
            </a:r>
            <a:r>
              <a:rPr lang="en-GB" dirty="0"/>
              <a:t>by unskilled </a:t>
            </a:r>
            <a:r>
              <a:rPr lang="en-GB" dirty="0" smtClean="0"/>
              <a:t>workers)</a:t>
            </a:r>
          </a:p>
          <a:p>
            <a:pPr marL="457200" indent="-457200" algn="just" fontAlgn="auto">
              <a:spcBef>
                <a:spcPts val="0"/>
              </a:spcBef>
              <a:spcAft>
                <a:spcPts val="0"/>
              </a:spcAft>
              <a:buAutoNum type="arabicPeriod"/>
              <a:defRPr/>
            </a:pPr>
            <a:r>
              <a:rPr lang="en-GB" b="1" dirty="0" smtClean="0"/>
              <a:t>Assembly lines: </a:t>
            </a:r>
            <a:r>
              <a:rPr lang="en-GB" dirty="0" smtClean="0"/>
              <a:t>special-purpose </a:t>
            </a:r>
            <a:r>
              <a:rPr lang="en-GB" dirty="0"/>
              <a:t>tools </a:t>
            </a:r>
            <a:r>
              <a:rPr lang="en-GB" dirty="0" smtClean="0"/>
              <a:t>and equipment used by unskilled </a:t>
            </a:r>
            <a:r>
              <a:rPr lang="en-GB" dirty="0"/>
              <a:t>workers </a:t>
            </a:r>
            <a:r>
              <a:rPr lang="en-GB" dirty="0" smtClean="0"/>
              <a:t> concentrating on specific task which contributes towards finished product</a:t>
            </a:r>
          </a:p>
          <a:p>
            <a:pPr marL="457200" indent="-457200" algn="just" fontAlgn="auto">
              <a:spcBef>
                <a:spcPts val="0"/>
              </a:spcBef>
              <a:spcAft>
                <a:spcPts val="0"/>
              </a:spcAft>
              <a:buAutoNum type="arabicPeriod"/>
              <a:defRPr/>
            </a:pPr>
            <a:r>
              <a:rPr lang="en-GB" b="1" dirty="0" smtClean="0"/>
              <a:t>Worker-consumers</a:t>
            </a:r>
            <a:r>
              <a:rPr lang="en-GB" dirty="0" smtClean="0"/>
              <a:t>: employees paid enough to afford products made</a:t>
            </a:r>
            <a:endParaRPr lang="en-GB" b="1" dirty="0">
              <a:effectLst>
                <a:outerShdw blurRad="38100" dist="38100" dir="2700000" algn="tl">
                  <a:srgbClr val="000000">
                    <a:alpha val="43137"/>
                  </a:srgbClr>
                </a:outerShdw>
              </a:effectLst>
            </a:endParaRPr>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3" y="980728"/>
            <a:ext cx="5463864" cy="28861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67320" y="980728"/>
            <a:ext cx="3676680" cy="28861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3792591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5768751"/>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2. Progressivism: Foreign policy</a:t>
            </a:r>
          </a:p>
          <a:p>
            <a:pPr marL="342900" indent="-342900" fontAlgn="auto">
              <a:spcBef>
                <a:spcPts val="0"/>
              </a:spcBef>
              <a:spcAft>
                <a:spcPts val="0"/>
              </a:spcAft>
              <a:buFont typeface="Arial" panose="020B0604020202020204" pitchFamily="34" charset="0"/>
              <a:buChar char="•"/>
              <a:defRPr/>
            </a:pPr>
            <a:endParaRPr lang="en-GB" sz="1000" dirty="0" smtClean="0"/>
          </a:p>
          <a:p>
            <a:pPr marL="342900" indent="-342900" algn="just" fontAlgn="auto">
              <a:spcBef>
                <a:spcPts val="0"/>
              </a:spcBef>
              <a:spcAft>
                <a:spcPts val="0"/>
              </a:spcAft>
              <a:buFont typeface="Arial" panose="020B0604020202020204" pitchFamily="34" charset="0"/>
              <a:buChar char="•"/>
              <a:defRPr/>
            </a:pPr>
            <a:r>
              <a:rPr lang="en-GB" sz="2200" dirty="0" smtClean="0"/>
              <a:t>Progressive era followed period when the United States had become a pan-continental empire </a:t>
            </a:r>
            <a:r>
              <a:rPr lang="en-GB" sz="2200" b="1" i="1" dirty="0" smtClean="0"/>
              <a:t>but did </a:t>
            </a:r>
            <a:r>
              <a:rPr lang="en-GB" sz="2200" b="1" i="1" u="sng" dirty="0" smtClean="0"/>
              <a:t>not</a:t>
            </a:r>
            <a:r>
              <a:rPr lang="en-GB" sz="2200" b="1" dirty="0"/>
              <a:t> </a:t>
            </a:r>
            <a:r>
              <a:rPr lang="en-GB" sz="2200" dirty="0" smtClean="0"/>
              <a:t>see the continued formal acquisition of overseas territories (in part a reflection of difficulties of pacifying Filipino Revolutionaries in </a:t>
            </a:r>
            <a:r>
              <a:rPr lang="en-GB" sz="2200" dirty="0"/>
              <a:t> Philippine-American </a:t>
            </a:r>
            <a:r>
              <a:rPr lang="en-GB" sz="2200" dirty="0" smtClean="0"/>
              <a:t>War, 1899–1902</a:t>
            </a:r>
            <a:r>
              <a:rPr lang="en-GB" sz="2200" dirty="0"/>
              <a:t>)</a:t>
            </a:r>
          </a:p>
          <a:p>
            <a:pPr fontAlgn="auto">
              <a:spcBef>
                <a:spcPts val="0"/>
              </a:spcBef>
              <a:spcAft>
                <a:spcPts val="0"/>
              </a:spcAft>
              <a:defRPr/>
            </a:pPr>
            <a:endParaRPr lang="en-GB" sz="2400" dirty="0" smtClean="0"/>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51688" y="2881200"/>
            <a:ext cx="6792312" cy="3940781"/>
          </a:xfrm>
          <a:prstGeom prst="rect">
            <a:avLst/>
          </a:prstGeom>
        </p:spPr>
      </p:pic>
      <p:pic>
        <p:nvPicPr>
          <p:cNvPr id="4098"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83" y="2947685"/>
            <a:ext cx="2633647" cy="19327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761647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4968532"/>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2. Progressivism: Foreign policy</a:t>
            </a:r>
          </a:p>
          <a:p>
            <a:pPr marL="342900" indent="-342900" fontAlgn="auto">
              <a:spcBef>
                <a:spcPts val="0"/>
              </a:spcBef>
              <a:spcAft>
                <a:spcPts val="0"/>
              </a:spcAft>
              <a:buFont typeface="Arial" panose="020B0604020202020204" pitchFamily="34" charset="0"/>
              <a:buChar char="•"/>
              <a:defRPr/>
            </a:pPr>
            <a:endParaRPr lang="en-GB" sz="1000" dirty="0" smtClean="0"/>
          </a:p>
          <a:p>
            <a:pPr marL="342900" indent="-342900" algn="just" fontAlgn="auto">
              <a:spcBef>
                <a:spcPts val="0"/>
              </a:spcBef>
              <a:spcAft>
                <a:spcPts val="0"/>
              </a:spcAft>
              <a:buFont typeface="Arial" panose="020B0604020202020204" pitchFamily="34" charset="0"/>
              <a:buChar char="•"/>
              <a:defRPr/>
            </a:pPr>
            <a:r>
              <a:rPr lang="en-GB" sz="2200" dirty="0" smtClean="0"/>
              <a:t>Nonetheless, American interests and influence expanded across the globe and the United States exerts increasing economic, military and political power in Latin America and the Caribbean</a:t>
            </a:r>
            <a:endParaRPr lang="en-GB" sz="2200" dirty="0"/>
          </a:p>
          <a:p>
            <a:pPr fontAlgn="auto">
              <a:spcBef>
                <a:spcPts val="0"/>
              </a:spcBef>
              <a:spcAft>
                <a:spcPts val="0"/>
              </a:spcAft>
              <a:defRPr/>
            </a:pPr>
            <a:endParaRPr lang="en-GB" sz="2400" dirty="0" smtClean="0"/>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p:txBody>
      </p:sp>
      <p:pic>
        <p:nvPicPr>
          <p:cNvPr id="512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0867" t="21224" r="10214" b="7725"/>
          <a:stretch/>
        </p:blipFill>
        <p:spPr bwMode="auto">
          <a:xfrm>
            <a:off x="1245491" y="2204864"/>
            <a:ext cx="6641904" cy="42512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7871189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2" y="-3175"/>
            <a:ext cx="6734881" cy="13678608"/>
          </a:xfrm>
          <a:prstGeom prst="rect">
            <a:avLst/>
          </a:prstGeom>
        </p:spPr>
        <p:txBody>
          <a:bodyPr wrap="square" lIns="540000" tIns="540000" rIns="540000" bIns="540000">
            <a:spAutoFit/>
          </a:bodyPr>
          <a:lstStyle/>
          <a:p>
            <a:pPr algn="just">
              <a:defRPr/>
            </a:pPr>
            <a:r>
              <a:rPr lang="en-GB" sz="2400" b="1" dirty="0">
                <a:effectLst>
                  <a:outerShdw blurRad="38100" dist="38100" dir="2700000" algn="tl">
                    <a:srgbClr val="000000">
                      <a:alpha val="43137"/>
                    </a:srgbClr>
                  </a:outerShdw>
                </a:effectLst>
              </a:rPr>
              <a:t>3. United States and the First World War: </a:t>
            </a:r>
            <a:r>
              <a:rPr lang="en-GB" sz="2400" b="1" dirty="0" smtClean="0">
                <a:effectLst>
                  <a:outerShdw blurRad="38100" dist="38100" dir="2700000" algn="tl">
                    <a:srgbClr val="000000">
                      <a:alpha val="43137"/>
                    </a:srgbClr>
                  </a:outerShdw>
                </a:effectLst>
              </a:rPr>
              <a:t>Mexican Revolution (c. 1910–1920)</a:t>
            </a:r>
          </a:p>
          <a:p>
            <a:pPr>
              <a:defRPr/>
            </a:pPr>
            <a:endParaRPr lang="en-GB" sz="1000" b="1" dirty="0">
              <a:effectLst>
                <a:outerShdw blurRad="38100" dist="38100" dir="2700000" algn="tl">
                  <a:srgbClr val="000000">
                    <a:alpha val="43137"/>
                  </a:srgbClr>
                </a:outerShdw>
              </a:effectLst>
            </a:endParaRPr>
          </a:p>
          <a:p>
            <a:pPr marL="342900" indent="-342900" algn="just" fontAlgn="auto">
              <a:spcBef>
                <a:spcPts val="0"/>
              </a:spcBef>
              <a:spcAft>
                <a:spcPts val="0"/>
              </a:spcAft>
              <a:buFont typeface="Arial" panose="020B0604020202020204" pitchFamily="34" charset="0"/>
              <a:buChar char="•"/>
              <a:defRPr/>
            </a:pPr>
            <a:r>
              <a:rPr lang="en-GB" sz="2000" dirty="0" smtClean="0"/>
              <a:t>By </a:t>
            </a:r>
            <a:r>
              <a:rPr lang="en-GB" sz="2000" dirty="0"/>
              <a:t>1910, 43% of property in Mexico owned by Americans, had major stakes in railroads and mining, and controlled more than half Mexico’s oil reserves</a:t>
            </a:r>
          </a:p>
          <a:p>
            <a:pPr marL="342900" indent="-342900" algn="just" fontAlgn="auto">
              <a:spcBef>
                <a:spcPts val="0"/>
              </a:spcBef>
              <a:spcAft>
                <a:spcPts val="0"/>
              </a:spcAft>
              <a:buFont typeface="Arial" panose="020B0604020202020204" pitchFamily="34" charset="0"/>
              <a:buChar char="•"/>
              <a:defRPr/>
            </a:pPr>
            <a:endParaRPr lang="en-GB" sz="1000" b="1" dirty="0">
              <a:effectLst>
                <a:outerShdw blurRad="38100" dist="38100" dir="2700000" algn="tl">
                  <a:srgbClr val="000000">
                    <a:alpha val="43137"/>
                  </a:srgbClr>
                </a:outerShdw>
              </a:effectLst>
            </a:endParaRPr>
          </a:p>
          <a:p>
            <a:pPr marL="342900" indent="-342900" algn="just" fontAlgn="auto">
              <a:spcBef>
                <a:spcPts val="0"/>
              </a:spcBef>
              <a:spcAft>
                <a:spcPts val="0"/>
              </a:spcAft>
              <a:buFont typeface="Arial" panose="020B0604020202020204" pitchFamily="34" charset="0"/>
              <a:buChar char="•"/>
              <a:defRPr/>
            </a:pPr>
            <a:r>
              <a:rPr lang="en-GB" sz="2000" dirty="0"/>
              <a:t>Dictator </a:t>
            </a:r>
            <a:r>
              <a:rPr lang="en-GB" sz="2000" dirty="0" err="1"/>
              <a:t>Porfirio</a:t>
            </a:r>
            <a:r>
              <a:rPr lang="en-GB" sz="2000" dirty="0"/>
              <a:t> </a:t>
            </a:r>
            <a:r>
              <a:rPr lang="en-GB" sz="2000" dirty="0" err="1"/>
              <a:t>Díaz</a:t>
            </a:r>
            <a:r>
              <a:rPr lang="en-GB" sz="2000" dirty="0"/>
              <a:t> ousted from power 1911, prompting lengthy Civil </a:t>
            </a:r>
            <a:r>
              <a:rPr lang="en-GB" sz="2000" dirty="0" smtClean="0"/>
              <a:t>War – with revolutionaries attempting to nationalise property and natural resources</a:t>
            </a:r>
            <a:endParaRPr lang="en-GB" sz="2000" dirty="0"/>
          </a:p>
          <a:p>
            <a:pPr marL="342900" indent="-342900" algn="just" fontAlgn="auto">
              <a:spcBef>
                <a:spcPts val="0"/>
              </a:spcBef>
              <a:spcAft>
                <a:spcPts val="0"/>
              </a:spcAft>
              <a:buFont typeface="Arial" panose="020B0604020202020204" pitchFamily="34" charset="0"/>
              <a:buChar char="•"/>
              <a:defRPr/>
            </a:pPr>
            <a:endParaRPr lang="en-GB" sz="1000" dirty="0"/>
          </a:p>
          <a:p>
            <a:pPr marL="342900" indent="-342900" algn="just" fontAlgn="auto">
              <a:spcBef>
                <a:spcPts val="0"/>
              </a:spcBef>
              <a:spcAft>
                <a:spcPts val="0"/>
              </a:spcAft>
              <a:buFont typeface="Arial" panose="020B0604020202020204" pitchFamily="34" charset="0"/>
              <a:buChar char="•"/>
              <a:defRPr/>
            </a:pPr>
            <a:r>
              <a:rPr lang="en-GB" sz="2000" dirty="0"/>
              <a:t>Eventual outcome saw new government and democratic constitution enacted 1917 – albeit with more radical revolutionary figures </a:t>
            </a:r>
            <a:r>
              <a:rPr lang="en-GB" sz="2000" dirty="0" err="1"/>
              <a:t>sidelined</a:t>
            </a:r>
            <a:r>
              <a:rPr lang="en-GB" sz="2000" dirty="0"/>
              <a:t> and assassinated</a:t>
            </a:r>
          </a:p>
          <a:p>
            <a:pPr marL="342900" indent="-342900" algn="just" fontAlgn="auto">
              <a:spcBef>
                <a:spcPts val="0"/>
              </a:spcBef>
              <a:spcAft>
                <a:spcPts val="0"/>
              </a:spcAft>
              <a:buFont typeface="Arial" panose="020B0604020202020204" pitchFamily="34" charset="0"/>
              <a:buChar char="•"/>
              <a:defRPr/>
            </a:pPr>
            <a:endParaRPr lang="en-GB" sz="1000" dirty="0"/>
          </a:p>
          <a:p>
            <a:pPr marL="342900" indent="-342900" algn="just" fontAlgn="auto">
              <a:spcBef>
                <a:spcPts val="0"/>
              </a:spcBef>
              <a:spcAft>
                <a:spcPts val="0"/>
              </a:spcAft>
              <a:buFont typeface="Arial" panose="020B0604020202020204" pitchFamily="34" charset="0"/>
              <a:buChar char="•"/>
              <a:defRPr/>
            </a:pPr>
            <a:r>
              <a:rPr lang="en-GB" sz="2000" dirty="0"/>
              <a:t>Federal troops </a:t>
            </a:r>
            <a:r>
              <a:rPr lang="en-GB" sz="2000" dirty="0" smtClean="0"/>
              <a:t>1916–1917 deployed </a:t>
            </a:r>
            <a:r>
              <a:rPr lang="en-GB" sz="2000" dirty="0"/>
              <a:t>to protect US interests and to combat New Mexico border raids led by revolutionary </a:t>
            </a:r>
            <a:r>
              <a:rPr lang="en-GB" sz="2000" dirty="0" err="1"/>
              <a:t>Pancho</a:t>
            </a:r>
            <a:r>
              <a:rPr lang="en-GB" sz="2000" dirty="0"/>
              <a:t> Villa  </a:t>
            </a:r>
          </a:p>
          <a:p>
            <a:pPr marL="342900" indent="-342900" algn="just" fontAlgn="auto">
              <a:spcBef>
                <a:spcPts val="0"/>
              </a:spcBef>
              <a:spcAft>
                <a:spcPts val="0"/>
              </a:spcAft>
              <a:buFont typeface="Arial" panose="020B0604020202020204" pitchFamily="34" charset="0"/>
              <a:buChar char="•"/>
              <a:defRPr/>
            </a:pPr>
            <a:endParaRPr lang="en-GB" sz="2400" dirty="0"/>
          </a:p>
          <a:p>
            <a:pPr marL="342900" indent="-342900" algn="just" fontAlgn="auto">
              <a:spcBef>
                <a:spcPts val="0"/>
              </a:spcBef>
              <a:spcAft>
                <a:spcPts val="0"/>
              </a:spcAft>
              <a:buFont typeface="Arial" panose="020B0604020202020204" pitchFamily="34" charset="0"/>
              <a:buChar char="•"/>
              <a:defRPr/>
            </a:pPr>
            <a:endParaRPr lang="en-GB" sz="2400" dirty="0"/>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a:defRPr/>
            </a:pPr>
            <a:endParaRPr lang="en-GB" sz="2400" b="1" dirty="0" smtClean="0">
              <a:effectLst>
                <a:outerShdw blurRad="38100" dist="38100" dir="2700000" algn="tl">
                  <a:srgbClr val="000000">
                    <a:alpha val="43137"/>
                  </a:srgbClr>
                </a:outerShdw>
              </a:effectLst>
            </a:endParaRPr>
          </a:p>
          <a:p>
            <a:pPr>
              <a:defRPr/>
            </a:pPr>
            <a:endParaRPr lang="en-GB" sz="2400" b="1" dirty="0" smtClean="0">
              <a:effectLst>
                <a:outerShdw blurRad="38100" dist="38100" dir="2700000" algn="tl">
                  <a:srgbClr val="000000">
                    <a:alpha val="43137"/>
                  </a:srgbClr>
                </a:outerShdw>
              </a:effectLst>
            </a:endParaRPr>
          </a:p>
          <a:p>
            <a:pPr>
              <a:defRPr/>
            </a:pPr>
            <a:endParaRPr lang="en-GB" sz="2400" dirty="0"/>
          </a:p>
          <a:p>
            <a:pPr marL="342900" indent="-342900" algn="just" fontAlgn="auto">
              <a:spcBef>
                <a:spcPts val="0"/>
              </a:spcBef>
              <a:spcAft>
                <a:spcPts val="0"/>
              </a:spcAft>
              <a:buFont typeface="Arial" panose="020B0604020202020204" pitchFamily="34" charset="0"/>
              <a:buChar char="•"/>
              <a:defRPr/>
            </a:pPr>
            <a:endParaRPr lang="en-GB" sz="2400" dirty="0" smtClean="0"/>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p:txBody>
      </p:sp>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6253" y="325503"/>
            <a:ext cx="2343934" cy="35109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23769" y="3933056"/>
            <a:ext cx="2477944" cy="2891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8584843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2" y="-3175"/>
            <a:ext cx="9155112" cy="7430744"/>
          </a:xfrm>
          <a:prstGeom prst="rect">
            <a:avLst/>
          </a:prstGeom>
        </p:spPr>
        <p:txBody>
          <a:bodyPr wrap="square" lIns="540000" tIns="540000" rIns="540000" bIns="540000">
            <a:spAutoFit/>
          </a:bodyPr>
          <a:lstStyle/>
          <a:p>
            <a:pPr algn="just">
              <a:defRPr/>
            </a:pPr>
            <a:r>
              <a:rPr lang="en-GB" sz="2400" b="1" dirty="0">
                <a:effectLst>
                  <a:outerShdw blurRad="38100" dist="38100" dir="2700000" algn="tl">
                    <a:srgbClr val="000000">
                      <a:alpha val="43137"/>
                    </a:srgbClr>
                  </a:outerShdw>
                </a:effectLst>
              </a:rPr>
              <a:t>3. United States and </a:t>
            </a:r>
            <a:r>
              <a:rPr lang="en-GB" sz="2400" b="1" dirty="0" smtClean="0">
                <a:effectLst>
                  <a:outerShdw blurRad="38100" dist="38100" dir="2700000" algn="tl">
                    <a:srgbClr val="000000">
                      <a:alpha val="43137"/>
                    </a:srgbClr>
                  </a:outerShdw>
                </a:effectLst>
              </a:rPr>
              <a:t>WWI: Mexican Revolution (c. 1910–1920)</a:t>
            </a:r>
          </a:p>
          <a:p>
            <a:pPr>
              <a:defRPr/>
            </a:pPr>
            <a:endParaRPr lang="en-GB" sz="1000" b="1" dirty="0">
              <a:effectLst>
                <a:outerShdw blurRad="38100" dist="38100" dir="2700000" algn="tl">
                  <a:srgbClr val="000000">
                    <a:alpha val="43137"/>
                  </a:srgbClr>
                </a:outerShdw>
              </a:effectLst>
            </a:endParaRPr>
          </a:p>
          <a:p>
            <a:pPr marL="342900" indent="-342900" algn="just" fontAlgn="auto">
              <a:spcBef>
                <a:spcPts val="0"/>
              </a:spcBef>
              <a:spcAft>
                <a:spcPts val="0"/>
              </a:spcAft>
              <a:buFont typeface="Arial" panose="020B0604020202020204" pitchFamily="34" charset="0"/>
              <a:buChar char="•"/>
              <a:defRPr/>
            </a:pPr>
            <a:endParaRPr lang="en-GB" sz="2200" dirty="0" smtClean="0"/>
          </a:p>
          <a:p>
            <a:pPr marL="342900" indent="-342900" algn="just" fontAlgn="auto">
              <a:spcBef>
                <a:spcPts val="0"/>
              </a:spcBef>
              <a:spcAft>
                <a:spcPts val="0"/>
              </a:spcAft>
              <a:buFont typeface="Arial" panose="020B0604020202020204" pitchFamily="34" charset="0"/>
              <a:buChar char="•"/>
              <a:defRPr/>
            </a:pPr>
            <a:endParaRPr lang="en-GB" sz="2200" dirty="0"/>
          </a:p>
          <a:p>
            <a:pPr marL="342900" indent="-342900" algn="just" fontAlgn="auto">
              <a:spcBef>
                <a:spcPts val="0"/>
              </a:spcBef>
              <a:spcAft>
                <a:spcPts val="0"/>
              </a:spcAft>
              <a:buFont typeface="Arial" panose="020B0604020202020204" pitchFamily="34" charset="0"/>
              <a:buChar char="•"/>
              <a:defRPr/>
            </a:pPr>
            <a:endParaRPr lang="en-GB" sz="2200" dirty="0" smtClean="0"/>
          </a:p>
          <a:p>
            <a:pPr marL="342900" indent="-342900" algn="just" fontAlgn="auto">
              <a:spcBef>
                <a:spcPts val="0"/>
              </a:spcBef>
              <a:spcAft>
                <a:spcPts val="0"/>
              </a:spcAft>
              <a:buFont typeface="Arial" panose="020B0604020202020204" pitchFamily="34" charset="0"/>
              <a:buChar char="•"/>
              <a:defRPr/>
            </a:pPr>
            <a:endParaRPr lang="en-GB" sz="2200" dirty="0"/>
          </a:p>
          <a:p>
            <a:pPr marL="342900" indent="-342900" algn="just" fontAlgn="auto">
              <a:spcBef>
                <a:spcPts val="0"/>
              </a:spcBef>
              <a:spcAft>
                <a:spcPts val="0"/>
              </a:spcAft>
              <a:buFont typeface="Arial" panose="020B0604020202020204" pitchFamily="34" charset="0"/>
              <a:buChar char="•"/>
              <a:defRPr/>
            </a:pPr>
            <a:endParaRPr lang="en-GB" sz="2200" dirty="0" smtClean="0"/>
          </a:p>
          <a:p>
            <a:pPr marL="342900" indent="-342900" algn="just" fontAlgn="auto">
              <a:spcBef>
                <a:spcPts val="0"/>
              </a:spcBef>
              <a:spcAft>
                <a:spcPts val="0"/>
              </a:spcAft>
              <a:buFont typeface="Arial" panose="020B0604020202020204" pitchFamily="34" charset="0"/>
              <a:buChar char="•"/>
              <a:defRPr/>
            </a:pPr>
            <a:r>
              <a:rPr lang="en-GB" sz="2200" dirty="0" smtClean="0"/>
              <a:t>British </a:t>
            </a:r>
            <a:r>
              <a:rPr lang="en-GB" sz="2200" dirty="0"/>
              <a:t>i</a:t>
            </a:r>
            <a:r>
              <a:rPr lang="en-GB" sz="2200" dirty="0" smtClean="0"/>
              <a:t>nterception &amp; decoding of Zimmerman Telegram – communique between German foreign secretary Arthur Zimmerman and Germany’s Mexican embassy, January 11 1917</a:t>
            </a:r>
          </a:p>
          <a:p>
            <a:pPr marL="342900" indent="-342900" algn="just" fontAlgn="auto">
              <a:spcBef>
                <a:spcPts val="0"/>
              </a:spcBef>
              <a:spcAft>
                <a:spcPts val="0"/>
              </a:spcAft>
              <a:buFont typeface="Arial" panose="020B0604020202020204" pitchFamily="34" charset="0"/>
              <a:buChar char="•"/>
              <a:defRPr/>
            </a:pPr>
            <a:endParaRPr lang="en-GB" sz="1000" dirty="0"/>
          </a:p>
          <a:p>
            <a:pPr algn="just" fontAlgn="auto">
              <a:spcBef>
                <a:spcPts val="0"/>
              </a:spcBef>
              <a:spcAft>
                <a:spcPts val="0"/>
              </a:spcAft>
              <a:defRPr/>
            </a:pPr>
            <a:r>
              <a:rPr lang="en-GB" sz="2200" dirty="0" smtClean="0"/>
              <a:t>“We </a:t>
            </a:r>
            <a:r>
              <a:rPr lang="en-GB" sz="2200" dirty="0"/>
              <a:t>intend to begin </a:t>
            </a:r>
            <a:r>
              <a:rPr lang="en-GB" sz="2200" dirty="0" smtClean="0"/>
              <a:t>unrestricted </a:t>
            </a:r>
            <a:r>
              <a:rPr lang="en-GB" sz="2200" dirty="0"/>
              <a:t>submarine warfare. We shall </a:t>
            </a:r>
            <a:r>
              <a:rPr lang="en-GB" sz="2200" dirty="0" err="1"/>
              <a:t>endeavor</a:t>
            </a:r>
            <a:r>
              <a:rPr lang="en-GB" sz="2200" dirty="0"/>
              <a:t> </a:t>
            </a:r>
            <a:r>
              <a:rPr lang="en-GB" sz="2200" dirty="0" smtClean="0"/>
              <a:t>to </a:t>
            </a:r>
            <a:r>
              <a:rPr lang="en-GB" sz="2200" dirty="0"/>
              <a:t>keep the </a:t>
            </a:r>
            <a:r>
              <a:rPr lang="en-GB" sz="2200" dirty="0" smtClean="0"/>
              <a:t>USA neutral [but] in </a:t>
            </a:r>
            <a:r>
              <a:rPr lang="en-GB" sz="2200" dirty="0"/>
              <a:t>the event of this not succeeding, we make Mexico a proposal of alliance on the following basis: make war together, make peace together, generous financial support and an understanding on our part that Mexico is to reconquer the lost territory in Texas, New Mexico, and </a:t>
            </a:r>
            <a:r>
              <a:rPr lang="en-GB" sz="2200" dirty="0" smtClean="0"/>
              <a:t>Arizona”</a:t>
            </a:r>
            <a:endParaRPr lang="en-GB" sz="2200" dirty="0"/>
          </a:p>
          <a:p>
            <a:pPr algn="just" fontAlgn="auto">
              <a:spcBef>
                <a:spcPts val="0"/>
              </a:spcBef>
              <a:spcAft>
                <a:spcPts val="0"/>
              </a:spcAft>
              <a:defRPr/>
            </a:pPr>
            <a:endParaRPr lang="en-GB" sz="1000" dirty="0" smtClean="0"/>
          </a:p>
          <a:p>
            <a:pPr marL="342900" indent="-342900" algn="just" fontAlgn="auto">
              <a:spcBef>
                <a:spcPts val="0"/>
              </a:spcBef>
              <a:spcAft>
                <a:spcPts val="0"/>
              </a:spcAft>
              <a:buFont typeface="Arial" panose="020B0604020202020204" pitchFamily="34" charset="0"/>
              <a:buChar char="•"/>
              <a:defRPr/>
            </a:pPr>
            <a:r>
              <a:rPr lang="en-GB" sz="2200" dirty="0" smtClean="0"/>
              <a:t>Overtures ignored by provisional Mexican government</a:t>
            </a: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p:txBody>
      </p:sp>
      <p:pic>
        <p:nvPicPr>
          <p:cNvPr id="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159" t="1838" r="2201" b="69449"/>
          <a:stretch/>
        </p:blipFill>
        <p:spPr bwMode="auto">
          <a:xfrm>
            <a:off x="2231481" y="1017063"/>
            <a:ext cx="4427984" cy="16832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0231352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9123515"/>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United States and the First World War: U-Boat warfare</a:t>
            </a: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1000" b="1" dirty="0" smtClean="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r>
              <a:rPr lang="en-GB" sz="2400" dirty="0" smtClean="0"/>
              <a:t>In response to British naval blockade of Germany, the German military initiated submarine warfare in the Atlantic, sinking merchant ships and ocean liners including the Lusitania, 1915</a:t>
            </a:r>
          </a:p>
          <a:p>
            <a:pPr marL="342900" indent="-342900" fontAlgn="auto">
              <a:spcBef>
                <a:spcPts val="0"/>
              </a:spcBef>
              <a:spcAft>
                <a:spcPts val="0"/>
              </a:spcAft>
              <a:buFont typeface="Arial" panose="020B0604020202020204" pitchFamily="34" charset="0"/>
              <a:buChar char="•"/>
              <a:defRPr/>
            </a:pPr>
            <a:r>
              <a:rPr lang="en-GB" sz="2400" dirty="0" smtClean="0"/>
              <a:t>Loss of American civilian lives </a:t>
            </a:r>
          </a:p>
          <a:p>
            <a:pPr marL="342900" indent="-342900" fontAlgn="auto">
              <a:spcBef>
                <a:spcPts val="0"/>
              </a:spcBef>
              <a:spcAft>
                <a:spcPts val="0"/>
              </a:spcAft>
              <a:buFont typeface="Arial" panose="020B0604020202020204" pitchFamily="34" charset="0"/>
              <a:buChar char="•"/>
              <a:defRPr/>
            </a:pPr>
            <a:r>
              <a:rPr lang="en-GB" sz="2400" dirty="0" smtClean="0"/>
              <a:t>Unrestricted U-Boat warfare – making no allowances for neutrality  announced February 1917</a:t>
            </a:r>
            <a:endParaRPr lang="en-GB" sz="2400" dirty="0"/>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p:txBody>
      </p:sp>
      <p:pic>
        <p:nvPicPr>
          <p:cNvPr id="819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39752" y="957018"/>
            <a:ext cx="4151784" cy="33214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0033577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1185618"/>
          </a:xfrm>
          <a:prstGeom prst="rect">
            <a:avLst/>
          </a:prstGeom>
        </p:spPr>
        <p:txBody>
          <a:bodyPr wrap="square" lIns="540000" tIns="540000" rIns="540000" bIns="540000">
            <a:spAutoFit/>
          </a:bodyPr>
          <a:lstStyle/>
          <a:p>
            <a:pPr>
              <a:defRPr/>
            </a:pPr>
            <a:r>
              <a:rPr lang="en-GB" sz="2400" b="1" dirty="0" smtClean="0">
                <a:solidFill>
                  <a:prstClr val="black"/>
                </a:solidFill>
                <a:effectLst>
                  <a:outerShdw blurRad="38100" dist="38100" dir="2700000" algn="tl">
                    <a:srgbClr val="000000">
                      <a:alpha val="43137"/>
                    </a:srgbClr>
                  </a:outerShdw>
                </a:effectLst>
              </a:rPr>
              <a:t>3. United States and the First World War: Entry into War</a:t>
            </a:r>
          </a:p>
          <a:p>
            <a:pPr>
              <a:defRPr/>
            </a:pPr>
            <a:endParaRPr lang="en-GB" sz="1000" b="1" dirty="0">
              <a:solidFill>
                <a:prstClr val="black"/>
              </a:solidFill>
              <a:effectLst>
                <a:outerShdw blurRad="38100" dist="38100" dir="2700000" algn="tl">
                  <a:srgbClr val="000000">
                    <a:alpha val="43137"/>
                  </a:srgbClr>
                </a:outerShdw>
              </a:effectLst>
            </a:endParaRPr>
          </a:p>
          <a:p>
            <a:pPr marL="342900" indent="-342900" algn="just">
              <a:buFont typeface="Arial" panose="020B0604020202020204" pitchFamily="34" charset="0"/>
              <a:buChar char="•"/>
              <a:defRPr/>
            </a:pPr>
            <a:r>
              <a:rPr lang="en-GB" sz="2200" dirty="0" smtClean="0">
                <a:solidFill>
                  <a:prstClr val="black"/>
                </a:solidFill>
              </a:rPr>
              <a:t>Wilson had strove to toe neutral line in public statements</a:t>
            </a:r>
          </a:p>
          <a:p>
            <a:pPr marL="800100" lvl="1" indent="-342900" algn="just">
              <a:buFontTx/>
              <a:buChar char="-"/>
              <a:defRPr/>
            </a:pPr>
            <a:r>
              <a:rPr lang="en-GB" sz="2200" dirty="0" smtClean="0">
                <a:solidFill>
                  <a:prstClr val="black"/>
                </a:solidFill>
              </a:rPr>
              <a:t>Intervention unpopular in public opinion</a:t>
            </a:r>
          </a:p>
          <a:p>
            <a:pPr marL="800100" lvl="1" indent="-342900" algn="just">
              <a:buFontTx/>
              <a:buChar char="-"/>
              <a:defRPr/>
            </a:pPr>
            <a:r>
              <a:rPr lang="en-GB" sz="2200" dirty="0" smtClean="0">
                <a:solidFill>
                  <a:prstClr val="black"/>
                </a:solidFill>
              </a:rPr>
              <a:t>Possibility of tension/dissent amongst different constituencies: German Americans versus Russian, Italian and Anglo Americans; Irish Americans in context of attempts for independence</a:t>
            </a:r>
          </a:p>
          <a:p>
            <a:pPr marL="342900" indent="-342900" algn="just">
              <a:buFont typeface="Arial" panose="020B0604020202020204" pitchFamily="34" charset="0"/>
              <a:buChar char="•"/>
              <a:defRPr/>
            </a:pPr>
            <a:endParaRPr lang="en-GB" sz="1000" dirty="0">
              <a:solidFill>
                <a:prstClr val="black"/>
              </a:solidFill>
            </a:endParaRPr>
          </a:p>
          <a:p>
            <a:pPr marL="342900" indent="-342900" algn="just">
              <a:buFont typeface="Arial" panose="020B0604020202020204" pitchFamily="34" charset="0"/>
              <a:buChar char="•"/>
              <a:defRPr/>
            </a:pPr>
            <a:r>
              <a:rPr lang="en-GB" sz="2200" dirty="0" smtClean="0">
                <a:solidFill>
                  <a:prstClr val="black"/>
                </a:solidFill>
              </a:rPr>
              <a:t>Culturally and </a:t>
            </a:r>
            <a:r>
              <a:rPr lang="en-GB" sz="2200" dirty="0">
                <a:solidFill>
                  <a:prstClr val="black"/>
                </a:solidFill>
              </a:rPr>
              <a:t>t</a:t>
            </a:r>
            <a:r>
              <a:rPr lang="en-GB" sz="2200" dirty="0" smtClean="0">
                <a:solidFill>
                  <a:prstClr val="black"/>
                </a:solidFill>
              </a:rPr>
              <a:t>emperamentally, though, Wilson was inclined towards favouring the Triple Entente alliance </a:t>
            </a:r>
          </a:p>
          <a:p>
            <a:pPr marL="342900" indent="-342900" algn="just">
              <a:buFont typeface="Arial" panose="020B0604020202020204" pitchFamily="34" charset="0"/>
              <a:buChar char="•"/>
              <a:defRPr/>
            </a:pPr>
            <a:endParaRPr lang="en-GB" sz="1000" dirty="0">
              <a:solidFill>
                <a:prstClr val="black"/>
              </a:solidFill>
            </a:endParaRPr>
          </a:p>
          <a:p>
            <a:pPr marL="342900" indent="-342900" algn="just">
              <a:buFont typeface="Arial" panose="020B0604020202020204" pitchFamily="34" charset="0"/>
              <a:buChar char="•"/>
              <a:defRPr/>
            </a:pPr>
            <a:r>
              <a:rPr lang="en-GB" sz="2200" dirty="0" smtClean="0">
                <a:solidFill>
                  <a:prstClr val="black"/>
                </a:solidFill>
              </a:rPr>
              <a:t>Practically, US interests weighed heavily towards the Allied Powers. In 1914–1916:</a:t>
            </a:r>
          </a:p>
          <a:p>
            <a:pPr marL="800100" lvl="1" indent="-342900" algn="just">
              <a:buFontTx/>
              <a:buChar char="-"/>
              <a:defRPr/>
            </a:pPr>
            <a:r>
              <a:rPr lang="en-GB" sz="2200" dirty="0" smtClean="0">
                <a:solidFill>
                  <a:prstClr val="black"/>
                </a:solidFill>
              </a:rPr>
              <a:t>Anglo-French exports (esp. armaments) grew from $753million to $2.75billion (365%); German exports dropped by 90%</a:t>
            </a:r>
          </a:p>
          <a:p>
            <a:pPr marL="800100" lvl="1" indent="-342900" algn="just">
              <a:buFontTx/>
              <a:buChar char="-"/>
              <a:defRPr/>
            </a:pPr>
            <a:r>
              <a:rPr lang="en-GB" sz="2200" dirty="0" smtClean="0">
                <a:solidFill>
                  <a:prstClr val="black"/>
                </a:solidFill>
              </a:rPr>
              <a:t>Anglo-French loans totalled $345million (increasing after US entry into war); just $27million to Germany</a:t>
            </a:r>
          </a:p>
          <a:p>
            <a:pPr marL="800100" lvl="1" indent="-342900" algn="just">
              <a:buFontTx/>
              <a:buChar char="-"/>
              <a:defRPr/>
            </a:pPr>
            <a:endParaRPr lang="en-GB" sz="1000" dirty="0" smtClean="0">
              <a:solidFill>
                <a:prstClr val="black"/>
              </a:solidFill>
            </a:endParaRPr>
          </a:p>
          <a:p>
            <a:pPr marL="342900" indent="-342900" algn="just">
              <a:buFont typeface="Arial" panose="020B0604020202020204" pitchFamily="34" charset="0"/>
              <a:buChar char="•"/>
              <a:defRPr/>
            </a:pPr>
            <a:r>
              <a:rPr lang="en-GB" sz="2200" dirty="0" smtClean="0">
                <a:solidFill>
                  <a:prstClr val="black"/>
                </a:solidFill>
              </a:rPr>
              <a:t>US the “</a:t>
            </a:r>
            <a:r>
              <a:rPr lang="en-GB" sz="2200" b="1" dirty="0" smtClean="0">
                <a:solidFill>
                  <a:prstClr val="black"/>
                </a:solidFill>
              </a:rPr>
              <a:t>arsenal and bank</a:t>
            </a:r>
            <a:r>
              <a:rPr lang="en-GB" sz="2200" dirty="0" smtClean="0">
                <a:solidFill>
                  <a:prstClr val="black"/>
                </a:solidFill>
              </a:rPr>
              <a:t>” of the Allied Powers</a:t>
            </a:r>
          </a:p>
          <a:p>
            <a:pPr marL="342900" indent="-342900" algn="just">
              <a:buFontTx/>
              <a:buChar char="-"/>
              <a:defRPr/>
            </a:pPr>
            <a:endParaRPr lang="en-GB" sz="2400" dirty="0" smtClean="0">
              <a:solidFill>
                <a:prstClr val="black"/>
              </a:solidFill>
            </a:endParaRPr>
          </a:p>
          <a:p>
            <a:pPr marL="342900" indent="-342900" algn="just">
              <a:buFontTx/>
              <a:buChar char="-"/>
              <a:defRPr/>
            </a:pPr>
            <a:endParaRPr lang="en-GB" sz="2400" dirty="0" smtClean="0">
              <a:solidFill>
                <a:prstClr val="black"/>
              </a:solidFill>
            </a:endParaRPr>
          </a:p>
          <a:p>
            <a:pPr algn="just">
              <a:defRPr/>
            </a:pPr>
            <a:endParaRPr lang="en-GB" sz="2400" dirty="0" smtClean="0">
              <a:solidFill>
                <a:prstClr val="black"/>
              </a:solidFill>
            </a:endParaRPr>
          </a:p>
          <a:p>
            <a:pPr marL="342900" indent="-342900" algn="just">
              <a:buFont typeface="Arial" panose="020B0604020202020204" pitchFamily="34" charset="0"/>
              <a:buChar char="•"/>
              <a:defRPr/>
            </a:pPr>
            <a:endParaRPr lang="en-GB" sz="2400" dirty="0" smtClean="0">
              <a:solidFill>
                <a:prstClr val="black"/>
              </a:solidFill>
            </a:endParaRPr>
          </a:p>
          <a:p>
            <a:pPr algn="just">
              <a:defRPr/>
            </a:pPr>
            <a:endParaRPr lang="en-GB" sz="2400" dirty="0" smtClean="0">
              <a:solidFill>
                <a:prstClr val="black"/>
              </a:solidFill>
            </a:endParaRPr>
          </a:p>
          <a:p>
            <a:pPr marL="342900" indent="-342900">
              <a:buFont typeface="Arial" panose="020B0604020202020204" pitchFamily="34" charset="0"/>
              <a:buChar char="•"/>
              <a:defRPr/>
            </a:pPr>
            <a:endParaRPr lang="en-GB" sz="2400" dirty="0">
              <a:solidFill>
                <a:prstClr val="black"/>
              </a:solidFill>
            </a:endParaRPr>
          </a:p>
          <a:p>
            <a:pPr>
              <a:defRPr/>
            </a:pPr>
            <a:endParaRPr lang="en-GB" sz="2400" b="1" dirty="0">
              <a:solidFill>
                <a:prstClr val="black"/>
              </a:solidFill>
              <a:effectLst>
                <a:outerShdw blurRad="38100" dist="38100" dir="2700000" algn="tl">
                  <a:srgbClr val="000000">
                    <a:alpha val="43137"/>
                  </a:srgbClr>
                </a:outerShdw>
              </a:effectLst>
            </a:endParaRPr>
          </a:p>
          <a:p>
            <a:pPr>
              <a:defRPr/>
            </a:pPr>
            <a:endParaRPr lang="en-GB" sz="2400" b="1" dirty="0" smtClean="0">
              <a:solidFill>
                <a:prstClr val="black"/>
              </a:solidFill>
              <a:effectLst>
                <a:outerShdw blurRad="38100" dist="38100" dir="2700000" algn="tl">
                  <a:srgbClr val="000000">
                    <a:alpha val="43137"/>
                  </a:srgbClr>
                </a:outerShdw>
              </a:effectLst>
            </a:endParaRPr>
          </a:p>
          <a:p>
            <a:pPr>
              <a:defRPr/>
            </a:pPr>
            <a:endParaRPr lang="en-GB" sz="2400" b="1" dirty="0">
              <a:solidFill>
                <a:prstClr val="black"/>
              </a:solidFill>
              <a:effectLst>
                <a:outerShdw blurRad="38100" dist="38100" dir="2700000" algn="tl">
                  <a:srgbClr val="000000">
                    <a:alpha val="43137"/>
                  </a:srgbClr>
                </a:outerShdw>
              </a:effectLst>
            </a:endParaRPr>
          </a:p>
          <a:p>
            <a:pPr>
              <a:defRPr/>
            </a:pPr>
            <a:endParaRPr lang="en-GB" sz="1400" b="1" dirty="0" smtClean="0">
              <a:solidFill>
                <a:prstClr val="black"/>
              </a:solidFill>
              <a:effectLst>
                <a:outerShdw blurRad="38100" dist="38100" dir="2700000" algn="tl">
                  <a:srgbClr val="000000">
                    <a:alpha val="43137"/>
                  </a:srgbClr>
                </a:outerShdw>
              </a:effectLst>
            </a:endParaRPr>
          </a:p>
          <a:p>
            <a:pPr>
              <a:defRPr/>
            </a:pPr>
            <a:endParaRPr lang="en-GB" sz="1400" b="1" dirty="0">
              <a:solidFill>
                <a:prstClr val="black"/>
              </a:solidFill>
              <a:effectLst>
                <a:outerShdw blurRad="38100" dist="38100" dir="2700000" algn="tl">
                  <a:srgbClr val="000000">
                    <a:alpha val="43137"/>
                  </a:srgbClr>
                </a:outerShdw>
              </a:effectLst>
            </a:endParaRPr>
          </a:p>
          <a:p>
            <a:pPr>
              <a:defRPr/>
            </a:pPr>
            <a:endParaRPr lang="en-GB" sz="1400" b="1" dirty="0" smtClean="0">
              <a:solidFill>
                <a:prstClr val="black"/>
              </a:solidFill>
              <a:effectLst>
                <a:outerShdw blurRad="38100" dist="38100" dir="2700000" algn="tl">
                  <a:srgbClr val="000000">
                    <a:alpha val="43137"/>
                  </a:srgbClr>
                </a:outerShdw>
              </a:effectLst>
            </a:endParaRPr>
          </a:p>
          <a:p>
            <a:pPr>
              <a:defRPr/>
            </a:pPr>
            <a:endParaRPr lang="en-GB" sz="1400" b="1" dirty="0">
              <a:solidFill>
                <a:prstClr val="black"/>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47589371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6999857"/>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United States and the First World War: </a:t>
            </a:r>
            <a:r>
              <a:rPr lang="en-GB" sz="2400" b="1" dirty="0" err="1" smtClean="0">
                <a:effectLst>
                  <a:outerShdw blurRad="38100" dist="38100" dir="2700000" algn="tl">
                    <a:srgbClr val="000000">
                      <a:alpha val="43137"/>
                    </a:srgbClr>
                  </a:outerShdw>
                </a:effectLst>
              </a:rPr>
              <a:t>Wilsonianism</a:t>
            </a:r>
            <a:endParaRPr lang="en-GB" sz="2400" b="1" dirty="0" smtClean="0">
              <a:effectLst>
                <a:outerShdw blurRad="38100" dist="38100" dir="2700000" algn="tl">
                  <a:srgbClr val="000000">
                    <a:alpha val="43137"/>
                  </a:srgbClr>
                </a:outerShdw>
              </a:effectLst>
            </a:endParaRPr>
          </a:p>
          <a:p>
            <a:endParaRPr lang="en-GB" sz="1200" dirty="0" smtClean="0"/>
          </a:p>
          <a:p>
            <a:pPr algn="just"/>
            <a:r>
              <a:rPr lang="en-GB" sz="2000" dirty="0" smtClean="0"/>
              <a:t>“That it [the German imperial government] means </a:t>
            </a:r>
            <a:r>
              <a:rPr lang="en-GB" sz="2000" dirty="0"/>
              <a:t>to stir up enemies against us at our very doors the intercepted note to the German Minister at Mexico City is eloquent evidence.</a:t>
            </a:r>
            <a:endParaRPr lang="en-GB" sz="2000" dirty="0" smtClean="0"/>
          </a:p>
          <a:p>
            <a:pPr algn="just"/>
            <a:r>
              <a:rPr lang="en-GB" sz="2000" dirty="0" smtClean="0"/>
              <a:t>	“We </a:t>
            </a:r>
            <a:r>
              <a:rPr lang="en-GB" sz="2000" dirty="0"/>
              <a:t>are </a:t>
            </a:r>
            <a:r>
              <a:rPr lang="en-GB" sz="2000" dirty="0" smtClean="0"/>
              <a:t>[therefore] accepting </a:t>
            </a:r>
            <a:r>
              <a:rPr lang="en-GB" sz="2000" dirty="0"/>
              <a:t>this challenge of hostile purpose because we know that in such a </a:t>
            </a:r>
            <a:r>
              <a:rPr lang="en-GB" sz="2000" dirty="0" smtClean="0"/>
              <a:t>Government we </a:t>
            </a:r>
            <a:r>
              <a:rPr lang="en-GB" sz="2000" dirty="0"/>
              <a:t>can never have a </a:t>
            </a:r>
            <a:r>
              <a:rPr lang="en-GB" sz="2000" dirty="0" smtClean="0"/>
              <a:t>friend … We </a:t>
            </a:r>
            <a:r>
              <a:rPr lang="en-GB" sz="2000" dirty="0"/>
              <a:t>are now about to accept gauge of battle with this natural foe to liberty and </a:t>
            </a:r>
            <a:r>
              <a:rPr lang="en-GB" sz="2000" b="1" dirty="0" smtClean="0">
                <a:solidFill>
                  <a:srgbClr val="FF0000"/>
                </a:solidFill>
              </a:rPr>
              <a:t>shall, </a:t>
            </a:r>
            <a:r>
              <a:rPr lang="en-GB" sz="2000" b="1" dirty="0">
                <a:solidFill>
                  <a:srgbClr val="FF0000"/>
                </a:solidFill>
              </a:rPr>
              <a:t>if necessary, spend the whole force of the nation </a:t>
            </a:r>
            <a:r>
              <a:rPr lang="en-GB" sz="2000" dirty="0"/>
              <a:t>to check and nullify its pretensions and its power. We are </a:t>
            </a:r>
            <a:r>
              <a:rPr lang="en-GB" sz="2000" dirty="0" smtClean="0"/>
              <a:t>glad … to </a:t>
            </a:r>
            <a:r>
              <a:rPr lang="en-GB" sz="2000" dirty="0"/>
              <a:t>fight thus for the ultimate peace of the world and for the liberation of its peoples, the German peoples included: for the </a:t>
            </a:r>
            <a:r>
              <a:rPr lang="en-GB" sz="2000" dirty="0">
                <a:solidFill>
                  <a:srgbClr val="FF0000"/>
                </a:solidFill>
              </a:rPr>
              <a:t>rights of nations </a:t>
            </a:r>
            <a:r>
              <a:rPr lang="en-GB" sz="2000" b="1" dirty="0">
                <a:solidFill>
                  <a:srgbClr val="FF0000"/>
                </a:solidFill>
              </a:rPr>
              <a:t>great and small </a:t>
            </a:r>
            <a:r>
              <a:rPr lang="en-GB" sz="2000" dirty="0">
                <a:solidFill>
                  <a:srgbClr val="FF0000"/>
                </a:solidFill>
              </a:rPr>
              <a:t>and the privilege of men everywhere to </a:t>
            </a:r>
            <a:r>
              <a:rPr lang="en-GB" sz="2000" b="1" dirty="0">
                <a:solidFill>
                  <a:srgbClr val="FF0000"/>
                </a:solidFill>
              </a:rPr>
              <a:t>choose their way of life</a:t>
            </a:r>
            <a:r>
              <a:rPr lang="en-GB" sz="2000" dirty="0">
                <a:solidFill>
                  <a:srgbClr val="FF0000"/>
                </a:solidFill>
              </a:rPr>
              <a:t> and of obedience</a:t>
            </a:r>
            <a:r>
              <a:rPr lang="en-GB" sz="2000" dirty="0"/>
              <a:t>. </a:t>
            </a:r>
            <a:r>
              <a:rPr lang="en-GB" sz="2000" b="1" dirty="0" smtClean="0"/>
              <a:t>THE WORLD MUST BE MADE SAFE FOR DEMOCRACY. </a:t>
            </a:r>
            <a:r>
              <a:rPr lang="en-GB" sz="2000" dirty="0" smtClean="0"/>
              <a:t>Its </a:t>
            </a:r>
            <a:r>
              <a:rPr lang="en-GB" sz="2000" dirty="0"/>
              <a:t>peace must be planted upon the tested foundations of political liberty. We have no selfish ends to serve. We desire no conquest, no dominion. We seek no indemnities for ourselves, no material compensation for the sacrifices we shall freely make. We are but one of the champions of the rights of mankind</a:t>
            </a:r>
            <a:r>
              <a:rPr lang="en-GB" sz="2000" dirty="0" smtClean="0"/>
              <a:t>.”</a:t>
            </a:r>
          </a:p>
          <a:p>
            <a:pPr marL="342900" indent="-342900" algn="r">
              <a:buFontTx/>
              <a:buChar char="-"/>
            </a:pPr>
            <a:r>
              <a:rPr lang="en-GB" sz="2000" dirty="0" smtClean="0"/>
              <a:t>Woodrow Wilson, Joint </a:t>
            </a:r>
            <a:r>
              <a:rPr lang="en-GB" sz="2000" dirty="0"/>
              <a:t>Session of </a:t>
            </a:r>
            <a:r>
              <a:rPr lang="en-GB" sz="2000" dirty="0" smtClean="0"/>
              <a:t> Congress, April 2 1917</a:t>
            </a:r>
            <a:endParaRPr lang="en-GB" sz="24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7274587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6527329" cy="6538192"/>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United States and WWI: </a:t>
            </a:r>
            <a:r>
              <a:rPr lang="en-GB" sz="2400" b="1" dirty="0" err="1" smtClean="0">
                <a:effectLst>
                  <a:outerShdw blurRad="38100" dist="38100" dir="2700000" algn="tl">
                    <a:srgbClr val="000000">
                      <a:alpha val="43137"/>
                    </a:srgbClr>
                  </a:outerShdw>
                </a:effectLst>
              </a:rPr>
              <a:t>Wilsonianism</a:t>
            </a: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r>
              <a:rPr lang="en-GB" sz="2400" dirty="0" smtClean="0"/>
              <a:t>War declared by Congress April 6 1917</a:t>
            </a:r>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r>
              <a:rPr lang="en-GB" sz="2400" dirty="0" smtClean="0"/>
              <a:t>Already, Wilson’s attention was fixed on the post-war diplomacy</a:t>
            </a:r>
          </a:p>
          <a:p>
            <a:pPr marL="342900" indent="-342900" fontAlgn="auto">
              <a:spcBef>
                <a:spcPts val="0"/>
              </a:spcBef>
              <a:spcAft>
                <a:spcPts val="0"/>
              </a:spcAft>
              <a:buFont typeface="Arial" panose="020B0604020202020204" pitchFamily="34" charset="0"/>
              <a:buChar char="•"/>
              <a:defRPr/>
            </a:pPr>
            <a:endParaRPr lang="en-GB" sz="2400" dirty="0"/>
          </a:p>
          <a:p>
            <a:pPr fontAlgn="auto">
              <a:spcBef>
                <a:spcPts val="0"/>
              </a:spcBef>
              <a:spcAft>
                <a:spcPts val="0"/>
              </a:spcAft>
              <a:defRPr/>
            </a:pPr>
            <a:r>
              <a:rPr lang="en-GB" sz="2400" dirty="0" smtClean="0"/>
              <a:t>Stressed his desire for </a:t>
            </a:r>
            <a:r>
              <a:rPr lang="en-GB" sz="2400" b="1" dirty="0" smtClean="0">
                <a:effectLst>
                  <a:outerShdw blurRad="38100" dist="38100" dir="2700000" algn="tl">
                    <a:srgbClr val="000000">
                      <a:alpha val="43137"/>
                    </a:srgbClr>
                  </a:outerShdw>
                </a:effectLst>
              </a:rPr>
              <a:t>“Peace Without Victory” in a speech </a:t>
            </a:r>
            <a:r>
              <a:rPr lang="en-GB" sz="2400" b="1" dirty="0">
                <a:effectLst>
                  <a:outerShdw blurRad="38100" dist="38100" dir="2700000" algn="tl">
                    <a:srgbClr val="000000">
                      <a:alpha val="43137"/>
                    </a:srgbClr>
                  </a:outerShdw>
                </a:effectLst>
              </a:rPr>
              <a:t>to Senate, January 22 </a:t>
            </a:r>
            <a:r>
              <a:rPr lang="en-GB" sz="2400" b="1" dirty="0" smtClean="0">
                <a:effectLst>
                  <a:outerShdw blurRad="38100" dist="38100" dir="2700000" algn="tl">
                    <a:srgbClr val="000000">
                      <a:alpha val="43137"/>
                    </a:srgbClr>
                  </a:outerShdw>
                </a:effectLst>
              </a:rPr>
              <a:t>1917 </a:t>
            </a: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r>
              <a:rPr lang="en-GB" sz="2400" dirty="0" smtClean="0"/>
              <a:t>Wanted cessation of European hostilities without punitive measure against Germany and the Central Powers</a:t>
            </a:r>
          </a:p>
          <a:p>
            <a:pPr fontAlgn="auto">
              <a:spcBef>
                <a:spcPts val="0"/>
              </a:spcBef>
              <a:spcAft>
                <a:spcPts val="0"/>
              </a:spcAft>
              <a:defRPr/>
            </a:pPr>
            <a:r>
              <a:rPr lang="en-GB" dirty="0" smtClean="0"/>
              <a:t> </a:t>
            </a:r>
            <a:endParaRPr lang="en-GB" sz="2000" b="1" dirty="0">
              <a:effectLst>
                <a:outerShdw blurRad="38100" dist="38100" dir="2700000" algn="tl">
                  <a:srgbClr val="000000">
                    <a:alpha val="43137"/>
                  </a:srgbClr>
                </a:outerShdw>
              </a:effectLst>
            </a:endParaRPr>
          </a:p>
        </p:txBody>
      </p:sp>
      <p:pic>
        <p:nvPicPr>
          <p:cNvPr id="7170" name="Picture 2" descr="http://www.theblaze.com/wp-content/uploads/2014/01/President_Woodrow_Wilson.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22968" y="1124744"/>
            <a:ext cx="2419050" cy="30966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597757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6815191"/>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United States and the First World War: </a:t>
            </a:r>
            <a:r>
              <a:rPr lang="en-GB" sz="2400" b="1" dirty="0" err="1" smtClean="0">
                <a:effectLst>
                  <a:outerShdw blurRad="38100" dist="38100" dir="2700000" algn="tl">
                    <a:srgbClr val="000000">
                      <a:alpha val="43137"/>
                    </a:srgbClr>
                  </a:outerShdw>
                </a:effectLst>
              </a:rPr>
              <a:t>Wilsonianism</a:t>
            </a:r>
            <a:endParaRPr lang="en-GB" sz="2400" b="1" dirty="0">
              <a:effectLst>
                <a:outerShdw blurRad="38100" dist="38100" dir="2700000" algn="tl">
                  <a:srgbClr val="000000">
                    <a:alpha val="43137"/>
                  </a:srgbClr>
                </a:outerShdw>
              </a:effectLst>
            </a:endParaRPr>
          </a:p>
          <a:p>
            <a:pPr fontAlgn="auto">
              <a:spcBef>
                <a:spcPts val="0"/>
              </a:spcBef>
              <a:spcAft>
                <a:spcPts val="0"/>
              </a:spcAft>
              <a:defRPr/>
            </a:pPr>
            <a:r>
              <a:rPr lang="en-GB" sz="2400" b="1" dirty="0"/>
              <a:t> </a:t>
            </a:r>
            <a:r>
              <a:rPr lang="en-GB" sz="2400" b="1" dirty="0" smtClean="0"/>
              <a:t>‘The 14 Points’ – speech to Congress, January 8 1918</a:t>
            </a:r>
          </a:p>
          <a:p>
            <a:pPr fontAlgn="auto">
              <a:spcBef>
                <a:spcPts val="0"/>
              </a:spcBef>
              <a:spcAft>
                <a:spcPts val="0"/>
              </a:spcAft>
              <a:defRPr/>
            </a:pPr>
            <a:endParaRPr lang="en-GB" dirty="0"/>
          </a:p>
          <a:p>
            <a:pPr marL="514350" indent="-514350" algn="just" fontAlgn="auto">
              <a:spcBef>
                <a:spcPts val="0"/>
              </a:spcBef>
              <a:spcAft>
                <a:spcPts val="0"/>
              </a:spcAft>
              <a:buFont typeface="+mj-lt"/>
              <a:buAutoNum type="arabicPeriod"/>
              <a:defRPr/>
            </a:pPr>
            <a:r>
              <a:rPr lang="en-GB" dirty="0" smtClean="0"/>
              <a:t>Open </a:t>
            </a:r>
            <a:r>
              <a:rPr lang="en-GB" b="1" dirty="0" smtClean="0">
                <a:solidFill>
                  <a:srgbClr val="FF0000"/>
                </a:solidFill>
              </a:rPr>
              <a:t>covenants of peace</a:t>
            </a:r>
            <a:r>
              <a:rPr lang="en-GB" dirty="0" smtClean="0"/>
              <a:t>, with diplomacy proceeding </a:t>
            </a:r>
            <a:r>
              <a:rPr lang="en-GB" dirty="0" smtClean="0">
                <a:solidFill>
                  <a:srgbClr val="FF0000"/>
                </a:solidFill>
              </a:rPr>
              <a:t>frankly and in public view</a:t>
            </a:r>
            <a:r>
              <a:rPr lang="en-GB" dirty="0" smtClean="0"/>
              <a:t>. </a:t>
            </a:r>
          </a:p>
          <a:p>
            <a:pPr marL="514350" indent="-514350" algn="just" fontAlgn="auto">
              <a:spcBef>
                <a:spcPts val="0"/>
              </a:spcBef>
              <a:spcAft>
                <a:spcPts val="0"/>
              </a:spcAft>
              <a:buFont typeface="+mj-lt"/>
              <a:buAutoNum type="arabicPeriod"/>
              <a:defRPr/>
            </a:pPr>
            <a:r>
              <a:rPr lang="en-GB" b="1" dirty="0" smtClean="0"/>
              <a:t>Freedom </a:t>
            </a:r>
            <a:r>
              <a:rPr lang="en-GB" b="1" dirty="0"/>
              <a:t>of navigation </a:t>
            </a:r>
            <a:r>
              <a:rPr lang="en-GB" b="1" dirty="0" smtClean="0"/>
              <a:t>on seas </a:t>
            </a:r>
            <a:r>
              <a:rPr lang="en-GB" dirty="0" smtClean="0"/>
              <a:t>(outside </a:t>
            </a:r>
            <a:r>
              <a:rPr lang="en-GB" dirty="0"/>
              <a:t>territorial </a:t>
            </a:r>
            <a:r>
              <a:rPr lang="en-GB" dirty="0" smtClean="0"/>
              <a:t>waters) in </a:t>
            </a:r>
            <a:r>
              <a:rPr lang="en-GB" dirty="0"/>
              <a:t>peace and in </a:t>
            </a:r>
            <a:r>
              <a:rPr lang="en-GB" dirty="0" smtClean="0"/>
              <a:t>war</a:t>
            </a:r>
          </a:p>
          <a:p>
            <a:pPr marL="514350" indent="-514350" algn="just" fontAlgn="auto">
              <a:spcBef>
                <a:spcPts val="0"/>
              </a:spcBef>
              <a:spcAft>
                <a:spcPts val="0"/>
              </a:spcAft>
              <a:buFont typeface="+mj-lt"/>
              <a:buAutoNum type="arabicPeriod"/>
              <a:defRPr/>
            </a:pPr>
            <a:r>
              <a:rPr lang="en-GB" dirty="0" smtClean="0"/>
              <a:t>The </a:t>
            </a:r>
            <a:r>
              <a:rPr lang="en-GB" b="1" dirty="0" smtClean="0">
                <a:solidFill>
                  <a:srgbClr val="FF0000"/>
                </a:solidFill>
              </a:rPr>
              <a:t>removal of trading barriers </a:t>
            </a:r>
            <a:r>
              <a:rPr lang="en-GB" dirty="0" smtClean="0"/>
              <a:t>and est. of equal (free) trade </a:t>
            </a:r>
          </a:p>
          <a:p>
            <a:pPr marL="514350" indent="-514350" algn="just" fontAlgn="auto">
              <a:spcBef>
                <a:spcPts val="0"/>
              </a:spcBef>
              <a:spcAft>
                <a:spcPts val="0"/>
              </a:spcAft>
              <a:buFont typeface="+mj-lt"/>
              <a:buAutoNum type="arabicPeriod"/>
              <a:defRPr/>
            </a:pPr>
            <a:r>
              <a:rPr lang="en-GB" b="1" dirty="0" smtClean="0"/>
              <a:t>Armaments reduced </a:t>
            </a:r>
            <a:r>
              <a:rPr lang="en-GB" dirty="0"/>
              <a:t>to </a:t>
            </a:r>
            <a:r>
              <a:rPr lang="en-GB" dirty="0" smtClean="0"/>
              <a:t>lowest </a:t>
            </a:r>
            <a:r>
              <a:rPr lang="en-GB" dirty="0"/>
              <a:t>point consistent with domestic </a:t>
            </a:r>
            <a:r>
              <a:rPr lang="en-GB" dirty="0" smtClean="0"/>
              <a:t>safety</a:t>
            </a:r>
          </a:p>
          <a:p>
            <a:pPr marL="514350" indent="-514350" algn="just" fontAlgn="auto">
              <a:spcBef>
                <a:spcPts val="0"/>
              </a:spcBef>
              <a:spcAft>
                <a:spcPts val="0"/>
              </a:spcAft>
              <a:buFont typeface="+mj-lt"/>
              <a:buAutoNum type="arabicPeriod"/>
              <a:defRPr/>
            </a:pPr>
            <a:r>
              <a:rPr lang="en-GB" dirty="0" smtClean="0"/>
              <a:t>An “</a:t>
            </a:r>
            <a:r>
              <a:rPr lang="en-GB" b="1" dirty="0" smtClean="0"/>
              <a:t>impartial adjustment” </a:t>
            </a:r>
            <a:r>
              <a:rPr lang="en-GB" b="1" dirty="0"/>
              <a:t>of all colonial </a:t>
            </a:r>
            <a:r>
              <a:rPr lang="en-GB" b="1" dirty="0" smtClean="0"/>
              <a:t>claims</a:t>
            </a:r>
          </a:p>
          <a:p>
            <a:pPr marL="457200" indent="-457200" algn="just" fontAlgn="auto">
              <a:spcBef>
                <a:spcPts val="0"/>
              </a:spcBef>
              <a:spcAft>
                <a:spcPts val="0"/>
              </a:spcAft>
              <a:buFont typeface="+mj-lt"/>
              <a:buAutoNum type="arabicPeriod"/>
              <a:defRPr/>
            </a:pPr>
            <a:r>
              <a:rPr lang="en-GB" dirty="0" smtClean="0"/>
              <a:t>Fair treatment for (by now Bolshevik) </a:t>
            </a:r>
            <a:r>
              <a:rPr lang="en-GB" b="1" dirty="0" smtClean="0"/>
              <a:t>Russia</a:t>
            </a:r>
          </a:p>
          <a:p>
            <a:pPr marL="457200" indent="-457200" algn="just" fontAlgn="auto">
              <a:spcBef>
                <a:spcPts val="0"/>
              </a:spcBef>
              <a:spcAft>
                <a:spcPts val="0"/>
              </a:spcAft>
              <a:buFont typeface="+mj-lt"/>
              <a:buAutoNum type="arabicPeriod"/>
              <a:defRPr/>
            </a:pPr>
            <a:r>
              <a:rPr lang="en-GB" dirty="0" smtClean="0"/>
              <a:t>Pre-war frontiers  of Belgium maintained</a:t>
            </a:r>
          </a:p>
          <a:p>
            <a:pPr marL="457200" indent="-457200" algn="just" fontAlgn="auto">
              <a:spcBef>
                <a:spcPts val="0"/>
              </a:spcBef>
              <a:spcAft>
                <a:spcPts val="0"/>
              </a:spcAft>
              <a:buFont typeface="+mj-lt"/>
              <a:buAutoNum type="arabicPeriod"/>
              <a:defRPr/>
            </a:pPr>
            <a:r>
              <a:rPr lang="en-GB" dirty="0" smtClean="0"/>
              <a:t>All </a:t>
            </a:r>
            <a:r>
              <a:rPr lang="en-GB" dirty="0"/>
              <a:t>French territory </a:t>
            </a:r>
            <a:r>
              <a:rPr lang="en-GB" dirty="0" smtClean="0"/>
              <a:t>restored</a:t>
            </a:r>
            <a:r>
              <a:rPr lang="en-GB" dirty="0"/>
              <a:t>, </a:t>
            </a:r>
            <a:r>
              <a:rPr lang="en-GB" dirty="0" err="1" smtClean="0"/>
              <a:t>inc.</a:t>
            </a:r>
            <a:r>
              <a:rPr lang="en-GB" dirty="0" smtClean="0"/>
              <a:t> </a:t>
            </a:r>
            <a:r>
              <a:rPr lang="en-GB" b="1" dirty="0" smtClean="0"/>
              <a:t>Alsace-Lorraine</a:t>
            </a:r>
          </a:p>
          <a:p>
            <a:pPr marL="457200" indent="-457200" algn="just" fontAlgn="auto">
              <a:spcBef>
                <a:spcPts val="0"/>
              </a:spcBef>
              <a:spcAft>
                <a:spcPts val="0"/>
              </a:spcAft>
              <a:buFont typeface="+mj-lt"/>
              <a:buAutoNum type="arabicPeriod"/>
              <a:defRPr/>
            </a:pPr>
            <a:r>
              <a:rPr lang="en-GB" dirty="0" smtClean="0"/>
              <a:t>Re-adjustment </a:t>
            </a:r>
            <a:r>
              <a:rPr lang="en-GB" dirty="0"/>
              <a:t>of the frontiers of </a:t>
            </a:r>
            <a:r>
              <a:rPr lang="en-GB" dirty="0" smtClean="0"/>
              <a:t>Italy</a:t>
            </a:r>
          </a:p>
          <a:p>
            <a:pPr marL="457200" indent="-457200" algn="just" fontAlgn="auto">
              <a:spcBef>
                <a:spcPts val="0"/>
              </a:spcBef>
              <a:spcAft>
                <a:spcPts val="0"/>
              </a:spcAft>
              <a:buFont typeface="+mj-lt"/>
              <a:buAutoNum type="arabicPeriod"/>
              <a:defRPr/>
            </a:pPr>
            <a:r>
              <a:rPr lang="en-GB" dirty="0" smtClean="0"/>
              <a:t>Right for </a:t>
            </a:r>
            <a:r>
              <a:rPr lang="en-GB" b="1" dirty="0" smtClean="0"/>
              <a:t>self-determination in provinces of Austria-Hungary</a:t>
            </a:r>
          </a:p>
          <a:p>
            <a:pPr marL="457200" indent="-457200" algn="just" fontAlgn="auto">
              <a:spcBef>
                <a:spcPts val="0"/>
              </a:spcBef>
              <a:spcAft>
                <a:spcPts val="0"/>
              </a:spcAft>
              <a:buFont typeface="+mj-lt"/>
              <a:buAutoNum type="arabicPeriod"/>
              <a:defRPr/>
            </a:pPr>
            <a:r>
              <a:rPr lang="en-GB" b="1" dirty="0" smtClean="0"/>
              <a:t>Romania</a:t>
            </a:r>
            <a:r>
              <a:rPr lang="en-GB" b="1" dirty="0"/>
              <a:t>, </a:t>
            </a:r>
            <a:r>
              <a:rPr lang="en-GB" b="1" dirty="0" smtClean="0"/>
              <a:t>Serbia </a:t>
            </a:r>
            <a:r>
              <a:rPr lang="en-GB" b="1" dirty="0"/>
              <a:t>and Montenegro </a:t>
            </a:r>
            <a:r>
              <a:rPr lang="en-GB" b="1" dirty="0" smtClean="0"/>
              <a:t>to be recognised as sovereign</a:t>
            </a:r>
            <a:r>
              <a:rPr lang="en-GB" dirty="0" smtClean="0"/>
              <a:t> </a:t>
            </a:r>
          </a:p>
          <a:p>
            <a:pPr marL="457200" indent="-457200" algn="just" fontAlgn="auto">
              <a:spcBef>
                <a:spcPts val="0"/>
              </a:spcBef>
              <a:spcAft>
                <a:spcPts val="0"/>
              </a:spcAft>
              <a:buFont typeface="+mj-lt"/>
              <a:buAutoNum type="arabicPeriod"/>
              <a:defRPr/>
            </a:pPr>
            <a:r>
              <a:rPr lang="en-GB" dirty="0" smtClean="0"/>
              <a:t>Turkish </a:t>
            </a:r>
            <a:r>
              <a:rPr lang="en-GB" dirty="0"/>
              <a:t>portion of </a:t>
            </a:r>
            <a:r>
              <a:rPr lang="en-GB" dirty="0" smtClean="0"/>
              <a:t> Ottoman </a:t>
            </a:r>
            <a:r>
              <a:rPr lang="en-GB" dirty="0"/>
              <a:t>Empire </a:t>
            </a:r>
            <a:r>
              <a:rPr lang="en-GB" dirty="0" smtClean="0"/>
              <a:t>maintained, but all other parts open </a:t>
            </a:r>
            <a:r>
              <a:rPr lang="en-GB" b="1" dirty="0" smtClean="0"/>
              <a:t>to self-determination</a:t>
            </a:r>
            <a:endParaRPr lang="en-GB" b="1" dirty="0"/>
          </a:p>
          <a:p>
            <a:pPr marL="457200" indent="-457200" algn="just" fontAlgn="auto">
              <a:spcBef>
                <a:spcPts val="0"/>
              </a:spcBef>
              <a:spcAft>
                <a:spcPts val="0"/>
              </a:spcAft>
              <a:buFont typeface="+mj-lt"/>
              <a:buAutoNum type="arabicPeriod"/>
              <a:defRPr/>
            </a:pPr>
            <a:r>
              <a:rPr lang="en-GB" dirty="0"/>
              <a:t>Independence for </a:t>
            </a:r>
            <a:r>
              <a:rPr lang="en-GB" b="1" dirty="0" smtClean="0"/>
              <a:t>Poland</a:t>
            </a:r>
          </a:p>
          <a:p>
            <a:pPr marL="457200" indent="-457200" algn="just" fontAlgn="auto">
              <a:spcBef>
                <a:spcPts val="0"/>
              </a:spcBef>
              <a:spcAft>
                <a:spcPts val="0"/>
              </a:spcAft>
              <a:buFont typeface="+mj-lt"/>
              <a:buAutoNum type="arabicPeriod"/>
              <a:defRPr/>
            </a:pPr>
            <a:r>
              <a:rPr lang="en-GB" dirty="0" smtClean="0"/>
              <a:t>Proposed “</a:t>
            </a:r>
            <a:r>
              <a:rPr lang="en-GB" dirty="0" smtClean="0">
                <a:solidFill>
                  <a:srgbClr val="FF0000"/>
                </a:solidFill>
              </a:rPr>
              <a:t>a </a:t>
            </a:r>
            <a:r>
              <a:rPr lang="en-GB" dirty="0">
                <a:solidFill>
                  <a:srgbClr val="FF0000"/>
                </a:solidFill>
              </a:rPr>
              <a:t>general association of nations must be formed under specific covenants for the purpose of affording mutual guarantees of political independence and territorial integrity to great and small states </a:t>
            </a:r>
            <a:r>
              <a:rPr lang="en-GB" dirty="0" smtClean="0">
                <a:solidFill>
                  <a:srgbClr val="FF0000"/>
                </a:solidFill>
              </a:rPr>
              <a:t>alike</a:t>
            </a:r>
            <a:r>
              <a:rPr lang="en-GB" dirty="0" smtClean="0"/>
              <a:t>.” </a:t>
            </a:r>
            <a:endParaRPr lang="en-GB" sz="20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59319212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7016821"/>
          </a:xfrm>
          <a:prstGeom prst="rect">
            <a:avLst/>
          </a:prstGeom>
        </p:spPr>
        <p:txBody>
          <a:bodyPr wrap="square" lIns="540000" tIns="432000" rIns="540000" bIns="36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United States and WWI: </a:t>
            </a:r>
            <a:r>
              <a:rPr lang="en-GB" sz="2400" b="1" dirty="0" err="1" smtClean="0">
                <a:effectLst>
                  <a:outerShdw blurRad="38100" dist="38100" dir="2700000" algn="tl">
                    <a:srgbClr val="000000">
                      <a:alpha val="43137"/>
                    </a:srgbClr>
                  </a:outerShdw>
                </a:effectLst>
              </a:rPr>
              <a:t>Wilsonianism</a:t>
            </a: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000" b="1" dirty="0">
              <a:effectLst>
                <a:outerShdw blurRad="38100" dist="38100" dir="2700000" algn="tl">
                  <a:srgbClr val="000000">
                    <a:alpha val="43137"/>
                  </a:srgbClr>
                </a:outerShdw>
              </a:effectLst>
            </a:endParaRPr>
          </a:p>
          <a:p>
            <a:pPr marL="342900" indent="-342900" algn="just" fontAlgn="auto">
              <a:spcBef>
                <a:spcPts val="0"/>
              </a:spcBef>
              <a:spcAft>
                <a:spcPts val="0"/>
              </a:spcAft>
              <a:buFont typeface="Arial" panose="020B0604020202020204" pitchFamily="34" charset="0"/>
              <a:buChar char="•"/>
              <a:defRPr/>
            </a:pPr>
            <a:r>
              <a:rPr lang="en-GB" sz="2000" dirty="0" smtClean="0"/>
              <a:t>Wilson’s desire for redrawing European map fulfilled with est. of independent Austria, Hungary, Poland, Czechoslovakia, Yugoslavia, plus Finland, Estonia, Latvia, Lithuania</a:t>
            </a:r>
          </a:p>
          <a:p>
            <a:pPr marL="342900" indent="-342900" algn="just" fontAlgn="auto">
              <a:spcBef>
                <a:spcPts val="0"/>
              </a:spcBef>
              <a:spcAft>
                <a:spcPts val="0"/>
              </a:spcAft>
              <a:buFont typeface="Arial" panose="020B0604020202020204" pitchFamily="34" charset="0"/>
              <a:buChar char="•"/>
              <a:defRPr/>
            </a:pPr>
            <a:endParaRPr lang="en-GB" sz="1000" dirty="0"/>
          </a:p>
          <a:p>
            <a:pPr marL="342900" indent="-342900" algn="just" fontAlgn="auto">
              <a:spcBef>
                <a:spcPts val="0"/>
              </a:spcBef>
              <a:spcAft>
                <a:spcPts val="0"/>
              </a:spcAft>
              <a:buFont typeface="Arial" panose="020B0604020202020204" pitchFamily="34" charset="0"/>
              <a:buChar char="•"/>
              <a:defRPr/>
            </a:pPr>
            <a:r>
              <a:rPr lang="en-GB" sz="2000" dirty="0" smtClean="0"/>
              <a:t>The League of Nations, in part Wilson’s brainchild, est. 1920 – </a:t>
            </a:r>
            <a:r>
              <a:rPr lang="en-GB" sz="2000" b="1" i="1" dirty="0" smtClean="0"/>
              <a:t>but without US membership</a:t>
            </a:r>
          </a:p>
          <a:p>
            <a:pPr marL="342900" indent="-342900" algn="just" fontAlgn="auto">
              <a:spcBef>
                <a:spcPts val="0"/>
              </a:spcBef>
              <a:spcAft>
                <a:spcPts val="0"/>
              </a:spcAft>
              <a:buFont typeface="Arial" panose="020B0604020202020204" pitchFamily="34" charset="0"/>
              <a:buChar char="•"/>
              <a:defRPr/>
            </a:pPr>
            <a:endParaRPr lang="en-GB" sz="1000" dirty="0"/>
          </a:p>
          <a:p>
            <a:pPr marL="342900" indent="-342900" algn="just" fontAlgn="auto">
              <a:spcBef>
                <a:spcPts val="0"/>
              </a:spcBef>
              <a:spcAft>
                <a:spcPts val="0"/>
              </a:spcAft>
              <a:buFont typeface="Arial" panose="020B0604020202020204" pitchFamily="34" charset="0"/>
              <a:buChar char="•"/>
              <a:defRPr/>
            </a:pPr>
            <a:r>
              <a:rPr lang="en-GB" sz="2000" dirty="0" smtClean="0"/>
              <a:t>Republican-majority Congress rejected Treaty of Versailles &amp; hence entry into League of Nations</a:t>
            </a:r>
          </a:p>
          <a:p>
            <a:pPr marL="342900" indent="-342900" algn="just" fontAlgn="auto">
              <a:spcBef>
                <a:spcPts val="0"/>
              </a:spcBef>
              <a:spcAft>
                <a:spcPts val="0"/>
              </a:spcAft>
              <a:buFont typeface="Arial" panose="020B0604020202020204" pitchFamily="34" charset="0"/>
              <a:buChar char="•"/>
              <a:defRPr/>
            </a:pPr>
            <a:endParaRPr lang="en-GB" sz="1000" dirty="0"/>
          </a:p>
          <a:p>
            <a:pPr marL="342900" indent="-342900" algn="just" fontAlgn="auto">
              <a:spcBef>
                <a:spcPts val="0"/>
              </a:spcBef>
              <a:spcAft>
                <a:spcPts val="0"/>
              </a:spcAft>
              <a:buFont typeface="Arial" panose="020B0604020202020204" pitchFamily="34" charset="0"/>
              <a:buChar char="•"/>
              <a:defRPr/>
            </a:pPr>
            <a:r>
              <a:rPr lang="en-GB" sz="2000" dirty="0" smtClean="0"/>
              <a:t>Objection that Paris Peace Conference betrayed </a:t>
            </a:r>
            <a:r>
              <a:rPr lang="en-GB" sz="2000" dirty="0" err="1" smtClean="0"/>
              <a:t>Wilsonian</a:t>
            </a:r>
            <a:r>
              <a:rPr lang="en-GB" sz="2000" dirty="0" smtClean="0"/>
              <a:t> values with est. of Middle Eastern mandate system and awarding of German territories in Far East to Japan</a:t>
            </a:r>
          </a:p>
          <a:p>
            <a:pPr marL="342900" indent="-342900" algn="just" fontAlgn="auto">
              <a:spcBef>
                <a:spcPts val="0"/>
              </a:spcBef>
              <a:spcAft>
                <a:spcPts val="0"/>
              </a:spcAft>
              <a:buFont typeface="Arial" panose="020B0604020202020204" pitchFamily="34" charset="0"/>
              <a:buChar char="•"/>
              <a:defRPr/>
            </a:pPr>
            <a:endParaRPr lang="en-GB" sz="1000" dirty="0"/>
          </a:p>
          <a:p>
            <a:pPr marL="342900" indent="-342900" algn="just" fontAlgn="auto">
              <a:spcBef>
                <a:spcPts val="0"/>
              </a:spcBef>
              <a:spcAft>
                <a:spcPts val="0"/>
              </a:spcAft>
              <a:buFont typeface="Arial" panose="020B0604020202020204" pitchFamily="34" charset="0"/>
              <a:buChar char="•"/>
              <a:defRPr/>
            </a:pPr>
            <a:r>
              <a:rPr lang="en-GB" sz="2000" dirty="0" smtClean="0"/>
              <a:t>Objection to Article 10 of League Covenant, which asserted members would “undertake </a:t>
            </a:r>
            <a:r>
              <a:rPr lang="en-GB" sz="2000" dirty="0"/>
              <a:t>to respect and preserve as against external aggression the territorial integrity and existing political independence of all </a:t>
            </a:r>
            <a:r>
              <a:rPr lang="en-GB" sz="2000" dirty="0" smtClean="0"/>
              <a:t>members” – feeling this violated US sovereignty and might lead to unwanted wars</a:t>
            </a:r>
          </a:p>
          <a:p>
            <a:pPr marL="342900" indent="-342900" algn="just" fontAlgn="auto">
              <a:spcBef>
                <a:spcPts val="0"/>
              </a:spcBef>
              <a:spcAft>
                <a:spcPts val="0"/>
              </a:spcAft>
              <a:buFont typeface="Arial" panose="020B0604020202020204" pitchFamily="34" charset="0"/>
              <a:buChar char="•"/>
              <a:defRPr/>
            </a:pPr>
            <a:endParaRPr lang="en-GB" sz="1000" b="1" dirty="0">
              <a:effectLst>
                <a:outerShdw blurRad="38100" dist="38100" dir="2700000" algn="tl">
                  <a:srgbClr val="000000">
                    <a:alpha val="43137"/>
                  </a:srgbClr>
                </a:outerShdw>
              </a:effectLst>
            </a:endParaRPr>
          </a:p>
          <a:p>
            <a:pPr marL="342900" indent="-342900" algn="just" fontAlgn="auto">
              <a:spcBef>
                <a:spcPts val="0"/>
              </a:spcBef>
              <a:spcAft>
                <a:spcPts val="0"/>
              </a:spcAft>
              <a:buFont typeface="Arial" panose="020B0604020202020204" pitchFamily="34" charset="0"/>
              <a:buChar char="•"/>
              <a:defRPr/>
            </a:pPr>
            <a:r>
              <a:rPr lang="en-GB" sz="2000" dirty="0" smtClean="0"/>
              <a:t>Rejection initiates era of retrenchment and</a:t>
            </a:r>
            <a:r>
              <a:rPr lang="en-GB" sz="2000" b="1" dirty="0" smtClean="0"/>
              <a:t> isolation </a:t>
            </a:r>
            <a:r>
              <a:rPr lang="en-GB" sz="2000" dirty="0" smtClean="0"/>
              <a:t>from international affairs (at least as pertaining to Europe)</a:t>
            </a:r>
            <a:endParaRPr lang="en-GB" sz="2000" dirty="0"/>
          </a:p>
        </p:txBody>
      </p:sp>
    </p:spTree>
    <p:extLst>
      <p:ext uri="{BB962C8B-B14F-4D97-AF65-F5344CB8AC3E}">
        <p14:creationId xmlns:p14="http://schemas.microsoft.com/office/powerpoint/2010/main" val="215775785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6722858"/>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United States and WWI: Domestic Policies</a:t>
            </a:r>
          </a:p>
          <a:p>
            <a:pPr fontAlgn="auto">
              <a:spcBef>
                <a:spcPts val="0"/>
              </a:spcBef>
              <a:spcAft>
                <a:spcPts val="0"/>
              </a:spcAft>
              <a:defRPr/>
            </a:pPr>
            <a:endParaRPr lang="en-GB" sz="1000" b="1" dirty="0" smtClean="0">
              <a:effectLst>
                <a:outerShdw blurRad="38100" dist="38100" dir="2700000" algn="tl">
                  <a:srgbClr val="000000">
                    <a:alpha val="43137"/>
                  </a:srgbClr>
                </a:outerShdw>
              </a:effectLst>
            </a:endParaRPr>
          </a:p>
          <a:p>
            <a:pPr marL="342900" indent="-342900" algn="just" fontAlgn="auto">
              <a:spcBef>
                <a:spcPts val="0"/>
              </a:spcBef>
              <a:spcAft>
                <a:spcPts val="0"/>
              </a:spcAft>
              <a:buFont typeface="Arial" panose="020B0604020202020204" pitchFamily="34" charset="0"/>
              <a:buChar char="•"/>
              <a:defRPr/>
            </a:pPr>
            <a:r>
              <a:rPr lang="en-GB" sz="2400" dirty="0" smtClean="0"/>
              <a:t>Mobilisation of economy and society to war footing:</a:t>
            </a:r>
          </a:p>
          <a:p>
            <a:pPr marL="800100" lvl="1" indent="-342900" algn="just">
              <a:buFontTx/>
              <a:buChar char="-"/>
              <a:defRPr/>
            </a:pPr>
            <a:r>
              <a:rPr lang="en-GB" sz="2400" dirty="0" smtClean="0"/>
              <a:t>Military draft</a:t>
            </a:r>
          </a:p>
          <a:p>
            <a:pPr marL="800100" lvl="1" indent="-342900" algn="just">
              <a:buFontTx/>
              <a:buChar char="-"/>
              <a:defRPr/>
            </a:pPr>
            <a:r>
              <a:rPr lang="en-GB" sz="2400" dirty="0" smtClean="0"/>
              <a:t>Railroad Administration exerted control over railways</a:t>
            </a:r>
          </a:p>
          <a:p>
            <a:pPr marL="800100" lvl="1" indent="-342900" algn="just">
              <a:buFontTx/>
              <a:buChar char="-"/>
              <a:defRPr/>
            </a:pPr>
            <a:r>
              <a:rPr lang="en-GB" sz="2400" dirty="0" smtClean="0"/>
              <a:t>Fuel Administration controlled coal supplies and rationed gasoline</a:t>
            </a:r>
          </a:p>
          <a:p>
            <a:pPr marL="800100" lvl="1" indent="-342900" algn="just">
              <a:buFontTx/>
              <a:buChar char="-"/>
              <a:defRPr/>
            </a:pPr>
            <a:r>
              <a:rPr lang="en-GB" sz="2400" dirty="0" smtClean="0"/>
              <a:t>War </a:t>
            </a:r>
            <a:r>
              <a:rPr lang="en-GB" sz="2400" dirty="0"/>
              <a:t>Industries </a:t>
            </a:r>
            <a:r>
              <a:rPr lang="en-GB" sz="2400" dirty="0" smtClean="0"/>
              <a:t>Bureau regulated manufacture to limit products for civilian market in favour of military supplies</a:t>
            </a:r>
            <a:endParaRPr lang="en-GB" sz="2400" dirty="0"/>
          </a:p>
          <a:p>
            <a:pPr marL="342900" indent="-342900" algn="just" fontAlgn="auto">
              <a:spcBef>
                <a:spcPts val="0"/>
              </a:spcBef>
              <a:spcAft>
                <a:spcPts val="0"/>
              </a:spcAft>
              <a:buFontTx/>
              <a:buChar char="-"/>
              <a:defRPr/>
            </a:pPr>
            <a:endParaRPr lang="en-GB" sz="1000" dirty="0" smtClean="0"/>
          </a:p>
          <a:p>
            <a:pPr marL="342900" indent="-342900" algn="just" fontAlgn="auto">
              <a:spcBef>
                <a:spcPts val="0"/>
              </a:spcBef>
              <a:spcAft>
                <a:spcPts val="0"/>
              </a:spcAft>
              <a:buFont typeface="Arial" panose="020B0604020202020204" pitchFamily="34" charset="0"/>
              <a:buChar char="•"/>
              <a:defRPr/>
            </a:pPr>
            <a:r>
              <a:rPr lang="en-GB" sz="2400" dirty="0" smtClean="0"/>
              <a:t>Women (re-)enter workplace en masse to meet labour shortages</a:t>
            </a:r>
          </a:p>
          <a:p>
            <a:pPr marL="342900" indent="-342900" algn="just" fontAlgn="auto">
              <a:spcBef>
                <a:spcPts val="0"/>
              </a:spcBef>
              <a:spcAft>
                <a:spcPts val="0"/>
              </a:spcAft>
              <a:buFont typeface="Arial" panose="020B0604020202020204" pitchFamily="34" charset="0"/>
              <a:buChar char="•"/>
              <a:defRPr/>
            </a:pPr>
            <a:endParaRPr lang="en-GB" sz="1000" dirty="0" smtClean="0"/>
          </a:p>
          <a:p>
            <a:pPr marL="342900" indent="-342900" algn="just" fontAlgn="auto">
              <a:spcBef>
                <a:spcPts val="0"/>
              </a:spcBef>
              <a:spcAft>
                <a:spcPts val="0"/>
              </a:spcAft>
              <a:buFont typeface="Arial" panose="020B0604020202020204" pitchFamily="34" charset="0"/>
              <a:buChar char="•"/>
              <a:defRPr/>
            </a:pPr>
            <a:r>
              <a:rPr lang="en-GB" sz="2400" dirty="0" smtClean="0"/>
              <a:t>Involved alliances between government and big business – corporate executives employed by federal agencies; suspension of antitrust laws; award of favourable contracts</a:t>
            </a:r>
          </a:p>
          <a:p>
            <a:pPr marL="342900" indent="-342900" fontAlgn="auto">
              <a:spcBef>
                <a:spcPts val="0"/>
              </a:spcBef>
              <a:spcAft>
                <a:spcPts val="0"/>
              </a:spcAft>
              <a:buFont typeface="Arial" panose="020B0604020202020204" pitchFamily="34" charset="0"/>
              <a:buChar char="•"/>
              <a:defRPr/>
            </a:pPr>
            <a:endParaRPr lang="en-GB" sz="2400" dirty="0" smtClean="0"/>
          </a:p>
        </p:txBody>
      </p:sp>
    </p:spTree>
    <p:extLst>
      <p:ext uri="{BB962C8B-B14F-4D97-AF65-F5344CB8AC3E}">
        <p14:creationId xmlns:p14="http://schemas.microsoft.com/office/powerpoint/2010/main" val="199035299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8631073"/>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United States and WWI: Domestic Policies</a:t>
            </a:r>
          </a:p>
          <a:p>
            <a:pPr fontAlgn="auto">
              <a:spcBef>
                <a:spcPts val="0"/>
              </a:spcBef>
              <a:spcAft>
                <a:spcPts val="0"/>
              </a:spcAft>
              <a:defRPr/>
            </a:pPr>
            <a:endParaRPr lang="en-GB" sz="1000" b="1" dirty="0" smtClean="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r>
              <a:rPr lang="en-GB" sz="2200" dirty="0" smtClean="0"/>
              <a:t>2/3s of war expenditure funded through loans rather than taxation:  Liberty Bonds sold to millions of American civilians</a:t>
            </a:r>
          </a:p>
          <a:p>
            <a:pPr marL="342900" indent="-342900" fontAlgn="auto">
              <a:spcBef>
                <a:spcPts val="0"/>
              </a:spcBef>
              <a:spcAft>
                <a:spcPts val="0"/>
              </a:spcAft>
              <a:buFont typeface="Arial" panose="020B0604020202020204" pitchFamily="34" charset="0"/>
              <a:buChar char="•"/>
              <a:defRPr/>
            </a:pPr>
            <a:r>
              <a:rPr lang="en-GB" sz="2200" dirty="0" smtClean="0"/>
              <a:t>Bond purchase advertised as patriotic duty – and led to mass participation in financial securities market (stocks, shares, credit, debts, etc.) for the first time</a:t>
            </a:r>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2803471"/>
            <a:ext cx="2554213" cy="39330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9832" y="2766581"/>
            <a:ext cx="2590311" cy="39455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6"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40152" y="2791020"/>
            <a:ext cx="2627419" cy="39455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7609952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4" y="-3175"/>
            <a:ext cx="9155113" cy="1459879"/>
          </a:xfrm>
          <a:prstGeom prst="rect">
            <a:avLst/>
          </a:prstGeom>
        </p:spPr>
        <p:txBody>
          <a:bodyPr wrap="square" lIns="540000" tIns="540000" rIns="540000" bIns="540000">
            <a:spAutoFit/>
          </a:bodyPr>
          <a:lstStyle/>
          <a:p>
            <a:pPr algn="ctr" fontAlgn="auto">
              <a:spcBef>
                <a:spcPts val="0"/>
              </a:spcBef>
              <a:spcAft>
                <a:spcPts val="0"/>
              </a:spcAft>
              <a:defRPr/>
            </a:pPr>
            <a:r>
              <a:rPr lang="en-GB" sz="2400" b="1" dirty="0" smtClean="0">
                <a:effectLst>
                  <a:outerShdw blurRad="38100" dist="38100" dir="2700000" algn="tl">
                    <a:srgbClr val="000000">
                      <a:alpha val="43137"/>
                    </a:srgbClr>
                  </a:outerShdw>
                </a:effectLst>
              </a:rPr>
              <a:t>3. USA and WWI:  Propaganda</a:t>
            </a:r>
          </a:p>
        </p:txBody>
      </p:sp>
      <p:pic>
        <p:nvPicPr>
          <p:cNvPr id="20486"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7387" y="526619"/>
            <a:ext cx="2045579" cy="29907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7"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32833" y="548680"/>
            <a:ext cx="1890084" cy="29687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8"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006" y="3635833"/>
            <a:ext cx="2061960" cy="30417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2115402" y="836712"/>
            <a:ext cx="5017430" cy="6026604"/>
          </a:xfrm>
          <a:prstGeom prst="rect">
            <a:avLst/>
          </a:prstGeom>
        </p:spPr>
        <p:txBody>
          <a:bodyPr wrap="square" lIns="360000" tIns="180000" rIns="360000" bIns="180000">
            <a:spAutoFit/>
          </a:bodyPr>
          <a:lstStyle/>
          <a:p>
            <a:pPr marL="342900" indent="-342900" algn="just" fontAlgn="auto">
              <a:spcBef>
                <a:spcPts val="0"/>
              </a:spcBef>
              <a:spcAft>
                <a:spcPts val="0"/>
              </a:spcAft>
              <a:buFont typeface="Arial" panose="020B0604020202020204" pitchFamily="34" charset="0"/>
              <a:buChar char="•"/>
              <a:defRPr/>
            </a:pPr>
            <a:r>
              <a:rPr lang="en-GB" sz="2000" dirty="0" smtClean="0"/>
              <a:t>Posters, propaganda films </a:t>
            </a:r>
          </a:p>
          <a:p>
            <a:pPr marL="342900" indent="-342900" algn="just" fontAlgn="auto">
              <a:spcBef>
                <a:spcPts val="0"/>
              </a:spcBef>
              <a:spcAft>
                <a:spcPts val="0"/>
              </a:spcAft>
              <a:buFont typeface="Arial" panose="020B0604020202020204" pitchFamily="34" charset="0"/>
              <a:buChar char="•"/>
              <a:defRPr/>
            </a:pPr>
            <a:r>
              <a:rPr lang="en-GB" sz="2000" dirty="0" smtClean="0"/>
              <a:t>‘4-Minute Men’ appear at movie theatres and other public venues, making patriotic stump speeches</a:t>
            </a:r>
          </a:p>
          <a:p>
            <a:pPr algn="just" fontAlgn="auto">
              <a:spcBef>
                <a:spcPts val="0"/>
              </a:spcBef>
              <a:spcAft>
                <a:spcPts val="0"/>
              </a:spcAft>
              <a:defRPr/>
            </a:pPr>
            <a:endParaRPr lang="en-GB" sz="800" b="1" dirty="0">
              <a:effectLst>
                <a:outerShdw blurRad="38100" dist="38100" dir="2700000" algn="tl">
                  <a:srgbClr val="000000">
                    <a:alpha val="43137"/>
                  </a:srgbClr>
                </a:outerShdw>
              </a:effectLst>
            </a:endParaRPr>
          </a:p>
          <a:p>
            <a:pPr algn="just" fontAlgn="auto">
              <a:spcBef>
                <a:spcPts val="0"/>
              </a:spcBef>
              <a:spcAft>
                <a:spcPts val="0"/>
              </a:spcAft>
              <a:defRPr/>
            </a:pPr>
            <a:r>
              <a:rPr lang="en-GB" sz="2000" b="1" dirty="0">
                <a:effectLst>
                  <a:outerShdw blurRad="38100" dist="38100" dir="2700000" algn="tl">
                    <a:srgbClr val="000000">
                      <a:alpha val="43137"/>
                    </a:srgbClr>
                  </a:outerShdw>
                </a:effectLst>
              </a:rPr>
              <a:t>Anti-German feeling</a:t>
            </a:r>
          </a:p>
          <a:p>
            <a:pPr marL="342900" indent="-342900" algn="just">
              <a:buFont typeface="Arial" panose="020B0604020202020204" pitchFamily="34" charset="0"/>
              <a:buChar char="•"/>
              <a:defRPr/>
            </a:pPr>
            <a:r>
              <a:rPr lang="en-GB" sz="2000" dirty="0"/>
              <a:t>German-born residents of US classified as aliens</a:t>
            </a:r>
          </a:p>
          <a:p>
            <a:pPr marL="342900" indent="-342900" algn="just">
              <a:buFont typeface="Arial" panose="020B0604020202020204" pitchFamily="34" charset="0"/>
              <a:buChar char="•"/>
              <a:defRPr/>
            </a:pPr>
            <a:r>
              <a:rPr lang="en-GB" sz="2000" dirty="0"/>
              <a:t>250,000 German Americans had to carry their registration card </a:t>
            </a:r>
            <a:r>
              <a:rPr lang="en-GB" sz="2000" dirty="0" smtClean="0"/>
              <a:t>and regularly check-in at post offices</a:t>
            </a:r>
            <a:endParaRPr lang="en-GB" sz="2000" dirty="0"/>
          </a:p>
          <a:p>
            <a:pPr marL="342900" indent="-342900" algn="just">
              <a:buFont typeface="Arial" panose="020B0604020202020204" pitchFamily="34" charset="0"/>
              <a:buChar char="•"/>
              <a:defRPr/>
            </a:pPr>
            <a:r>
              <a:rPr lang="en-GB" sz="2000" dirty="0"/>
              <a:t>C. 6,300 arrests for </a:t>
            </a:r>
            <a:r>
              <a:rPr lang="en-GB" sz="2000" dirty="0" smtClean="0"/>
              <a:t> </a:t>
            </a:r>
            <a:r>
              <a:rPr lang="en-GB" sz="2000" dirty="0"/>
              <a:t>violations </a:t>
            </a:r>
          </a:p>
          <a:p>
            <a:pPr marL="342900" indent="-342900" algn="just">
              <a:buFont typeface="Arial" panose="020B0604020202020204" pitchFamily="34" charset="0"/>
              <a:buChar char="•"/>
              <a:defRPr/>
            </a:pPr>
            <a:r>
              <a:rPr lang="en-GB" sz="2000" dirty="0"/>
              <a:t>16 states </a:t>
            </a:r>
            <a:r>
              <a:rPr lang="en-GB" sz="2000" dirty="0" smtClean="0"/>
              <a:t>banned German-language teaching</a:t>
            </a:r>
          </a:p>
          <a:p>
            <a:pPr marL="342900" indent="-342900" algn="just">
              <a:buFont typeface="Arial" panose="020B0604020202020204" pitchFamily="34" charset="0"/>
              <a:buChar char="•"/>
              <a:defRPr/>
            </a:pPr>
            <a:r>
              <a:rPr lang="en-GB" sz="2000" dirty="0" smtClean="0"/>
              <a:t>Name changes: Germantown, Nebraska → Garland; Berlin, Iowa → Lincoln; German Shepherd </a:t>
            </a:r>
            <a:r>
              <a:rPr lang="en-GB" sz="2000" dirty="0"/>
              <a:t>→</a:t>
            </a:r>
            <a:r>
              <a:rPr lang="en-GB" sz="2000" dirty="0" smtClean="0"/>
              <a:t> Alsatian; hamburger, sauerkraut → liberty sandwich/cabbage</a:t>
            </a:r>
            <a:endParaRPr lang="en-GB" sz="2000" b="1" dirty="0">
              <a:effectLst>
                <a:outerShdw blurRad="38100" dist="38100" dir="2700000" algn="tl">
                  <a:srgbClr val="000000">
                    <a:alpha val="43137"/>
                  </a:srgbClr>
                </a:outerShdw>
              </a:effectLst>
            </a:endParaRPr>
          </a:p>
        </p:txBody>
      </p:sp>
      <p:pic>
        <p:nvPicPr>
          <p:cNvPr id="9218" name="Picture 2"/>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132832" y="3635833"/>
            <a:ext cx="2002986" cy="29907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0055908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2" y="-3175"/>
            <a:ext cx="9155112" cy="6199638"/>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United States and WWI: Domestic Policies</a:t>
            </a: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algn="just" fontAlgn="auto">
              <a:spcBef>
                <a:spcPts val="0"/>
              </a:spcBef>
              <a:spcAft>
                <a:spcPts val="0"/>
              </a:spcAft>
              <a:defRPr/>
            </a:pPr>
            <a:r>
              <a:rPr lang="en-GB" sz="2400" b="1" dirty="0" smtClean="0"/>
              <a:t>Culture of coercion and conformity:</a:t>
            </a:r>
          </a:p>
          <a:p>
            <a:pPr algn="just" fontAlgn="auto">
              <a:spcBef>
                <a:spcPts val="0"/>
              </a:spcBef>
              <a:spcAft>
                <a:spcPts val="0"/>
              </a:spcAft>
              <a:defRPr/>
            </a:pPr>
            <a:endParaRPr lang="en-GB" sz="2400" b="1" dirty="0" smtClean="0"/>
          </a:p>
          <a:p>
            <a:pPr marL="342900" indent="-342900" algn="just" fontAlgn="auto">
              <a:spcBef>
                <a:spcPts val="0"/>
              </a:spcBef>
              <a:spcAft>
                <a:spcPts val="0"/>
              </a:spcAft>
              <a:buFont typeface="Arial" panose="020B0604020202020204" pitchFamily="34" charset="0"/>
              <a:buChar char="•"/>
              <a:defRPr/>
            </a:pPr>
            <a:r>
              <a:rPr lang="en-GB" sz="2400" dirty="0" smtClean="0"/>
              <a:t>Social (and legal) pressure to buy Liberty Bonds</a:t>
            </a:r>
          </a:p>
          <a:p>
            <a:pPr marL="342900" indent="-342900" algn="just" fontAlgn="auto">
              <a:spcBef>
                <a:spcPts val="0"/>
              </a:spcBef>
              <a:spcAft>
                <a:spcPts val="0"/>
              </a:spcAft>
              <a:buFont typeface="Arial" panose="020B0604020202020204" pitchFamily="34" charset="0"/>
              <a:buChar char="•"/>
              <a:defRPr/>
            </a:pPr>
            <a:endParaRPr lang="en-GB" sz="2400" dirty="0" smtClean="0"/>
          </a:p>
          <a:p>
            <a:pPr marL="342900" indent="-342900" algn="just" fontAlgn="auto">
              <a:spcBef>
                <a:spcPts val="0"/>
              </a:spcBef>
              <a:spcAft>
                <a:spcPts val="0"/>
              </a:spcAft>
              <a:buFont typeface="Arial" panose="020B0604020202020204" pitchFamily="34" charset="0"/>
              <a:buChar char="•"/>
              <a:defRPr/>
            </a:pPr>
            <a:r>
              <a:rPr lang="en-GB" sz="2400" dirty="0" smtClean="0"/>
              <a:t>Enforcement of nativist sentiments – language and naturalisation classes at workplaces</a:t>
            </a:r>
          </a:p>
          <a:p>
            <a:pPr marL="342900" indent="-342900" algn="just" fontAlgn="auto">
              <a:spcBef>
                <a:spcPts val="0"/>
              </a:spcBef>
              <a:spcAft>
                <a:spcPts val="0"/>
              </a:spcAft>
              <a:buFont typeface="Arial" panose="020B0604020202020204" pitchFamily="34" charset="0"/>
              <a:buChar char="•"/>
              <a:defRPr/>
            </a:pPr>
            <a:endParaRPr lang="en-GB" sz="2400" dirty="0" smtClean="0"/>
          </a:p>
          <a:p>
            <a:pPr marL="342900" indent="-342900" algn="just" fontAlgn="auto">
              <a:spcBef>
                <a:spcPts val="0"/>
              </a:spcBef>
              <a:spcAft>
                <a:spcPts val="0"/>
              </a:spcAft>
              <a:buFont typeface="Arial" panose="020B0604020202020204" pitchFamily="34" charset="0"/>
              <a:buChar char="•"/>
              <a:defRPr/>
            </a:pPr>
            <a:r>
              <a:rPr lang="en-GB" sz="2400" dirty="0" smtClean="0"/>
              <a:t>Vilification of pacifists</a:t>
            </a:r>
          </a:p>
          <a:p>
            <a:pPr marL="342900" indent="-342900" algn="just" fontAlgn="auto">
              <a:spcBef>
                <a:spcPts val="0"/>
              </a:spcBef>
              <a:spcAft>
                <a:spcPts val="0"/>
              </a:spcAft>
              <a:buFont typeface="Arial" panose="020B0604020202020204" pitchFamily="34" charset="0"/>
              <a:buChar char="•"/>
              <a:defRPr/>
            </a:pPr>
            <a:endParaRPr lang="en-GB" sz="2400" dirty="0" smtClean="0"/>
          </a:p>
          <a:p>
            <a:pPr marL="342900" indent="-342900" algn="just" fontAlgn="auto">
              <a:spcBef>
                <a:spcPts val="0"/>
              </a:spcBef>
              <a:spcAft>
                <a:spcPts val="0"/>
              </a:spcAft>
              <a:buFont typeface="Arial" panose="020B0604020202020204" pitchFamily="34" charset="0"/>
              <a:buChar char="•"/>
              <a:defRPr/>
            </a:pPr>
            <a:r>
              <a:rPr lang="en-GB" sz="2400" dirty="0" smtClean="0"/>
              <a:t>Restrictions on free speech</a:t>
            </a:r>
          </a:p>
          <a:p>
            <a:pPr algn="just" fontAlgn="auto">
              <a:spcBef>
                <a:spcPts val="0"/>
              </a:spcBef>
              <a:spcAft>
                <a:spcPts val="0"/>
              </a:spcAft>
              <a:defRPr/>
            </a:pPr>
            <a:endParaRPr lang="en-GB" sz="2000" dirty="0"/>
          </a:p>
        </p:txBody>
      </p:sp>
    </p:spTree>
    <p:extLst>
      <p:ext uri="{BB962C8B-B14F-4D97-AF65-F5344CB8AC3E}">
        <p14:creationId xmlns:p14="http://schemas.microsoft.com/office/powerpoint/2010/main" val="14349068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2" y="-3175"/>
            <a:ext cx="9155112" cy="7553855"/>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United States and WWI: Domestic Policies</a:t>
            </a:r>
          </a:p>
          <a:p>
            <a:pPr fontAlgn="auto">
              <a:spcBef>
                <a:spcPts val="0"/>
              </a:spcBef>
              <a:spcAft>
                <a:spcPts val="0"/>
              </a:spcAft>
              <a:defRPr/>
            </a:pPr>
            <a:endParaRPr lang="en-GB" sz="1000" b="1" dirty="0">
              <a:effectLst>
                <a:outerShdw blurRad="38100" dist="38100" dir="2700000" algn="tl">
                  <a:srgbClr val="000000">
                    <a:alpha val="43137"/>
                  </a:srgbClr>
                </a:outerShdw>
              </a:effectLst>
            </a:endParaRPr>
          </a:p>
          <a:p>
            <a:pPr algn="just" fontAlgn="auto">
              <a:spcBef>
                <a:spcPts val="0"/>
              </a:spcBef>
              <a:spcAft>
                <a:spcPts val="0"/>
              </a:spcAft>
              <a:defRPr/>
            </a:pPr>
            <a:r>
              <a:rPr lang="en-GB" sz="2000" dirty="0" smtClean="0"/>
              <a:t>ESPIONAGE ACT, 1917</a:t>
            </a:r>
          </a:p>
          <a:p>
            <a:pPr marL="342900" indent="-342900" algn="just">
              <a:buFont typeface="Arial" panose="020B0604020202020204" pitchFamily="34" charset="0"/>
              <a:buChar char="•"/>
              <a:defRPr/>
            </a:pPr>
            <a:r>
              <a:rPr lang="en-GB" sz="2000" dirty="0" smtClean="0"/>
              <a:t>Prohibited information and “false </a:t>
            </a:r>
            <a:r>
              <a:rPr lang="en-GB" sz="2000" dirty="0"/>
              <a:t>reports or </a:t>
            </a:r>
            <a:r>
              <a:rPr lang="en-GB" sz="2000" dirty="0" smtClean="0"/>
              <a:t>statements” intended to:</a:t>
            </a:r>
          </a:p>
          <a:p>
            <a:pPr marL="914400" lvl="1" indent="-457200" algn="just">
              <a:buAutoNum type="alphaLcParenR"/>
              <a:defRPr/>
            </a:pPr>
            <a:r>
              <a:rPr lang="en-GB" sz="2000" dirty="0" smtClean="0"/>
              <a:t>interfere </a:t>
            </a:r>
            <a:r>
              <a:rPr lang="en-GB" sz="2000" dirty="0"/>
              <a:t>with </a:t>
            </a:r>
            <a:r>
              <a:rPr lang="en-GB" sz="2000" dirty="0" smtClean="0"/>
              <a:t>operation/ </a:t>
            </a:r>
            <a:r>
              <a:rPr lang="en-GB" sz="2000" dirty="0"/>
              <a:t>success of </a:t>
            </a:r>
            <a:r>
              <a:rPr lang="en-GB" sz="2000" dirty="0" smtClean="0"/>
              <a:t>armed forces</a:t>
            </a:r>
          </a:p>
          <a:p>
            <a:pPr marL="914400" lvl="1" indent="-457200" algn="just">
              <a:buAutoNum type="alphaLcParenR"/>
              <a:defRPr/>
            </a:pPr>
            <a:r>
              <a:rPr lang="en-GB" sz="2000" dirty="0" smtClean="0"/>
              <a:t>cause </a:t>
            </a:r>
            <a:r>
              <a:rPr lang="en-GB" sz="2000" dirty="0"/>
              <a:t>insubordination, disloyalty, mutiny, refusal of </a:t>
            </a:r>
            <a:r>
              <a:rPr lang="en-GB" sz="2000" dirty="0" smtClean="0"/>
              <a:t>duty</a:t>
            </a:r>
          </a:p>
          <a:p>
            <a:pPr marL="914400" lvl="1" indent="-457200" algn="just">
              <a:buAutoNum type="alphaLcParenR"/>
              <a:defRPr/>
            </a:pPr>
            <a:r>
              <a:rPr lang="en-GB" sz="2000" dirty="0" smtClean="0"/>
              <a:t>wilfully obstruct recruitment to United </a:t>
            </a:r>
            <a:r>
              <a:rPr lang="en-GB" sz="2000" dirty="0"/>
              <a:t>States. This was punishable by a maximum fine of $10,000 or by imprisonment for not more than 20 years or both</a:t>
            </a:r>
            <a:r>
              <a:rPr lang="en-GB" sz="2000" dirty="0" smtClean="0"/>
              <a:t>.</a:t>
            </a:r>
            <a:endParaRPr lang="en-GB" sz="1000" b="1" i="1" dirty="0" smtClean="0"/>
          </a:p>
          <a:p>
            <a:pPr lvl="1" algn="ctr">
              <a:defRPr/>
            </a:pPr>
            <a:r>
              <a:rPr lang="en-GB" sz="2000" b="1" i="1" dirty="0" smtClean="0"/>
              <a:t>Punishable by fine</a:t>
            </a:r>
            <a:r>
              <a:rPr lang="en-GB" sz="2000" b="1" i="1" dirty="0"/>
              <a:t> </a:t>
            </a:r>
            <a:r>
              <a:rPr lang="en-GB" sz="2000" b="1" i="1" dirty="0" smtClean="0"/>
              <a:t>and up to 20-30-year prison term – even execution</a:t>
            </a:r>
          </a:p>
          <a:p>
            <a:pPr lvl="1" algn="just">
              <a:defRPr/>
            </a:pPr>
            <a:endParaRPr lang="en-GB" sz="2000" dirty="0" smtClean="0"/>
          </a:p>
          <a:p>
            <a:pPr algn="just"/>
            <a:r>
              <a:rPr lang="en-GB" sz="2000" dirty="0" smtClean="0"/>
              <a:t>SEDITION ‘ACT,’ 1918</a:t>
            </a:r>
          </a:p>
          <a:p>
            <a:pPr marL="342900" indent="-342900" algn="just">
              <a:buFont typeface="Arial" panose="020B0604020202020204" pitchFamily="34" charset="0"/>
              <a:buChar char="•"/>
            </a:pPr>
            <a:r>
              <a:rPr lang="en-GB" sz="2000" dirty="0" smtClean="0"/>
              <a:t>Added prohibitions against those who:</a:t>
            </a:r>
          </a:p>
          <a:p>
            <a:pPr marL="800100" lvl="1" indent="-342900" algn="just">
              <a:buFontTx/>
              <a:buChar char="-"/>
            </a:pPr>
            <a:r>
              <a:rPr lang="en-GB" sz="2000" dirty="0" smtClean="0"/>
              <a:t>“wilfully </a:t>
            </a:r>
            <a:r>
              <a:rPr lang="en-GB" sz="2000" dirty="0"/>
              <a:t>utter, print, write, or publish any disloyal, profane, </a:t>
            </a:r>
            <a:r>
              <a:rPr lang="en-GB" sz="2000" dirty="0" smtClean="0"/>
              <a:t>scurrilous </a:t>
            </a:r>
            <a:r>
              <a:rPr lang="en-GB" sz="2000" dirty="0"/>
              <a:t>or abusive </a:t>
            </a:r>
            <a:r>
              <a:rPr lang="en-GB" sz="2000" dirty="0" smtClean="0"/>
              <a:t>language” </a:t>
            </a:r>
            <a:r>
              <a:rPr lang="en-GB" sz="2000" dirty="0"/>
              <a:t>about </a:t>
            </a:r>
            <a:r>
              <a:rPr lang="en-GB" sz="2000" dirty="0" smtClean="0"/>
              <a:t>US government, the military, constitution and flag</a:t>
            </a:r>
          </a:p>
          <a:p>
            <a:pPr marL="800100" lvl="1" indent="-342900" algn="just">
              <a:buFontTx/>
              <a:buChar char="-"/>
            </a:pPr>
            <a:r>
              <a:rPr lang="en-GB" sz="2000" dirty="0" smtClean="0"/>
              <a:t>Display enemy flags</a:t>
            </a:r>
          </a:p>
          <a:p>
            <a:pPr lvl="1" algn="ctr"/>
            <a:r>
              <a:rPr lang="en-GB" sz="2000" b="1" i="1" dirty="0"/>
              <a:t>Punishable by fine and up to 20-30-year prison </a:t>
            </a:r>
            <a:r>
              <a:rPr lang="en-GB" sz="2000" b="1" i="1" dirty="0" smtClean="0"/>
              <a:t>term</a:t>
            </a:r>
          </a:p>
          <a:p>
            <a:pPr lvl="1" algn="ctr"/>
            <a:endParaRPr lang="en-GB" sz="800" b="1" i="1" dirty="0" smtClean="0"/>
          </a:p>
          <a:p>
            <a:pPr lvl="1" algn="ctr"/>
            <a:r>
              <a:rPr lang="en-GB" sz="2400" b="1" dirty="0" smtClean="0">
                <a:solidFill>
                  <a:srgbClr val="FF0000"/>
                </a:solidFill>
              </a:rPr>
              <a:t>2,000 charges; more than half convicted</a:t>
            </a:r>
            <a:endParaRPr lang="en-GB" sz="2400" dirty="0" smtClean="0">
              <a:solidFill>
                <a:srgbClr val="FF0000"/>
              </a:solidFill>
            </a:endParaRPr>
          </a:p>
          <a:p>
            <a:pPr lvl="1" algn="just"/>
            <a:endParaRPr lang="en-GB" sz="20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40984396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9369736"/>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United States and the First World War: Domestic policies</a:t>
            </a: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algn="just"/>
            <a:r>
              <a:rPr lang="en-GB" sz="2000" dirty="0" smtClean="0"/>
              <a:t>“The feudal barons of the Middle Ages, predecessors of the capitalists of our day, declared all wars. And their miserable serfs fought all the battles … that is war in a nutshell. The master class has always declared the wars; the subject class has always fought the battles. The master class has had all to gain and nothing to lose, while the subject class has had nothing to gain and all to lose – especially their lives.</a:t>
            </a:r>
          </a:p>
          <a:p>
            <a:pPr algn="just"/>
            <a:r>
              <a:rPr lang="en-GB" sz="2000" dirty="0" smtClean="0"/>
              <a:t>	“ … They [members of the ‘master class’] have always trained you to believe it to be your patriotic duty to go to war and to have yourselves slaughtered at their command. But in all the history of the world you, the people, have never had a voice in declaring war.</a:t>
            </a:r>
          </a:p>
          <a:p>
            <a:pPr algn="just"/>
            <a:r>
              <a:rPr lang="en-GB" sz="2000" dirty="0" smtClean="0"/>
              <a:t>	“ … You need to know that you are fit for something better than slavery and cannon fodder … </a:t>
            </a:r>
          </a:p>
          <a:p>
            <a:pPr algn="just"/>
            <a:r>
              <a:rPr lang="en-GB" sz="2000" dirty="0"/>
              <a:t>	</a:t>
            </a:r>
            <a:r>
              <a:rPr lang="en-GB" sz="2000" dirty="0" smtClean="0"/>
              <a:t>“ … They are continually talking about your patriotic duty. It is not their but your patriotic duty that they are concerned about. There is a decided difference. Their patriotic duty never takes them to the firing line or chucks them into the trenches.”</a:t>
            </a:r>
          </a:p>
          <a:p>
            <a:pPr marL="342900" indent="-342900" algn="r">
              <a:buFontTx/>
              <a:buChar char="-"/>
            </a:pPr>
            <a:r>
              <a:rPr lang="en-GB" sz="2000" dirty="0" smtClean="0"/>
              <a:t>Eugene V Debs anti-war speech,  June 16 1918</a:t>
            </a:r>
          </a:p>
          <a:p>
            <a:pPr algn="just"/>
            <a:r>
              <a:rPr lang="en-GB" sz="2000" dirty="0" smtClean="0"/>
              <a:t/>
            </a:r>
            <a:br>
              <a:rPr lang="en-GB" sz="2000" dirty="0" smtClean="0"/>
            </a:br>
            <a:endParaRPr lang="en-GB" sz="2000" b="1" dirty="0">
              <a:effectLst>
                <a:outerShdw blurRad="38100" dist="38100" dir="2700000" algn="tl">
                  <a:srgbClr val="000000">
                    <a:alpha val="43137"/>
                  </a:srgbClr>
                </a:outerShdw>
              </a:effectLst>
            </a:endParaRPr>
          </a:p>
          <a:p>
            <a:pPr algn="just" fontAlgn="auto">
              <a:spcBef>
                <a:spcPts val="0"/>
              </a:spcBef>
              <a:spcAft>
                <a:spcPts val="0"/>
              </a:spcAft>
              <a:defRPr/>
            </a:pPr>
            <a:endParaRPr lang="en-GB" sz="2000" b="1" dirty="0" smtClean="0">
              <a:effectLst>
                <a:outerShdw blurRad="38100" dist="38100" dir="2700000" algn="tl">
                  <a:srgbClr val="000000">
                    <a:alpha val="43137"/>
                  </a:srgbClr>
                </a:outerShdw>
              </a:effectLst>
            </a:endParaRPr>
          </a:p>
          <a:p>
            <a:pPr algn="just" fontAlgn="auto">
              <a:spcBef>
                <a:spcPts val="0"/>
              </a:spcBef>
              <a:spcAft>
                <a:spcPts val="0"/>
              </a:spcAft>
              <a:defRPr/>
            </a:pPr>
            <a:endParaRPr lang="en-GB" sz="2000" b="1" dirty="0">
              <a:effectLst>
                <a:outerShdw blurRad="38100" dist="38100" dir="2700000" algn="tl">
                  <a:srgbClr val="000000">
                    <a:alpha val="43137"/>
                  </a:srgbClr>
                </a:outerShdw>
              </a:effectLst>
            </a:endParaRPr>
          </a:p>
          <a:p>
            <a:pPr algn="just" fontAlgn="auto">
              <a:spcBef>
                <a:spcPts val="0"/>
              </a:spcBef>
              <a:spcAft>
                <a:spcPts val="0"/>
              </a:spcAft>
              <a:defRPr/>
            </a:pPr>
            <a:endParaRPr lang="en-GB" sz="2000" b="1" dirty="0" smtClean="0">
              <a:effectLst>
                <a:outerShdw blurRad="38100" dist="38100" dir="2700000" algn="tl">
                  <a:srgbClr val="000000">
                    <a:alpha val="43137"/>
                  </a:srgbClr>
                </a:outerShdw>
              </a:effectLst>
            </a:endParaRPr>
          </a:p>
          <a:p>
            <a:pPr algn="just" fontAlgn="auto">
              <a:spcBef>
                <a:spcPts val="0"/>
              </a:spcBef>
              <a:spcAft>
                <a:spcPts val="0"/>
              </a:spcAft>
              <a:defRPr/>
            </a:pPr>
            <a:endParaRPr lang="en-GB" sz="2000" b="1" dirty="0">
              <a:effectLst>
                <a:outerShdw blurRad="38100" dist="38100" dir="2700000" algn="tl">
                  <a:srgbClr val="000000">
                    <a:alpha val="43137"/>
                  </a:srgbClr>
                </a:outerShdw>
              </a:effectLst>
            </a:endParaRPr>
          </a:p>
          <a:p>
            <a:pPr algn="just" fontAlgn="auto">
              <a:spcBef>
                <a:spcPts val="0"/>
              </a:spcBef>
              <a:spcAft>
                <a:spcPts val="0"/>
              </a:spcAft>
              <a:defRPr/>
            </a:pPr>
            <a:endParaRPr lang="en-GB" sz="2000" b="1" dirty="0" smtClean="0">
              <a:effectLst>
                <a:outerShdw blurRad="38100" dist="38100" dir="2700000" algn="tl">
                  <a:srgbClr val="000000">
                    <a:alpha val="43137"/>
                  </a:srgbClr>
                </a:outerShdw>
              </a:effectLst>
            </a:endParaRPr>
          </a:p>
          <a:p>
            <a:pPr algn="just" fontAlgn="auto">
              <a:spcBef>
                <a:spcPts val="0"/>
              </a:spcBef>
              <a:spcAft>
                <a:spcPts val="0"/>
              </a:spcAft>
              <a:defRPr/>
            </a:pPr>
            <a:endParaRPr lang="en-GB" sz="20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07585290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767655"/>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United States and WWI: Domestic policies</a:t>
            </a:r>
          </a:p>
          <a:p>
            <a:pPr fontAlgn="auto">
              <a:spcBef>
                <a:spcPts val="0"/>
              </a:spcBef>
              <a:spcAft>
                <a:spcPts val="0"/>
              </a:spcAft>
              <a:defRPr/>
            </a:pPr>
            <a:endParaRPr lang="en-GB" sz="2000" b="1" dirty="0">
              <a:effectLst>
                <a:outerShdw blurRad="38100" dist="38100" dir="2700000" algn="tl">
                  <a:srgbClr val="000000">
                    <a:alpha val="43137"/>
                  </a:srgbClr>
                </a:outerShdw>
              </a:effectLst>
            </a:endParaRPr>
          </a:p>
        </p:txBody>
      </p:sp>
      <p:pic>
        <p:nvPicPr>
          <p:cNvPr id="5121"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5491" y="548680"/>
            <a:ext cx="2888509" cy="28624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2094" y="879507"/>
            <a:ext cx="5995635" cy="9806440"/>
          </a:xfrm>
          <a:prstGeom prst="rect">
            <a:avLst/>
          </a:prstGeom>
        </p:spPr>
        <p:txBody>
          <a:bodyPr wrap="square" lIns="540000" tIns="360000" rIns="540000" bIns="360000">
            <a:spAutoFit/>
          </a:bodyPr>
          <a:lstStyle/>
          <a:p>
            <a:pPr algn="just"/>
            <a:r>
              <a:rPr lang="en-US" dirty="0" smtClean="0"/>
              <a:t>“ … </a:t>
            </a:r>
            <a:r>
              <a:rPr lang="en-US" dirty="0"/>
              <a:t>I would not retract a word that I have uttered … my purpose was to change the system by </a:t>
            </a:r>
            <a:r>
              <a:rPr lang="en-US" dirty="0" smtClean="0"/>
              <a:t>peaceable </a:t>
            </a:r>
            <a:r>
              <a:rPr lang="en-US" dirty="0"/>
              <a:t>and orderly means into what I conceive to a real democracy</a:t>
            </a:r>
          </a:p>
          <a:p>
            <a:pPr algn="just"/>
            <a:r>
              <a:rPr lang="en-US" dirty="0"/>
              <a:t>	“… Washington, Jefferson, Franklin, and Paine and their peers were the rebels of their </a:t>
            </a:r>
            <a:r>
              <a:rPr lang="en-GB" dirty="0"/>
              <a:t>day … </a:t>
            </a:r>
            <a:r>
              <a:rPr lang="en-US" dirty="0"/>
              <a:t>Lincoln, Daniel </a:t>
            </a:r>
            <a:r>
              <a:rPr lang="en-US" dirty="0" smtClean="0"/>
              <a:t>Webster </a:t>
            </a:r>
            <a:r>
              <a:rPr lang="en-US" dirty="0"/>
              <a:t>and Henry Clay opposed the Mexican-American War </a:t>
            </a:r>
            <a:r>
              <a:rPr lang="en-US" dirty="0" smtClean="0"/>
              <a:t>… they </a:t>
            </a:r>
            <a:r>
              <a:rPr lang="en-US" dirty="0"/>
              <a:t>were not indicted [and] </a:t>
            </a:r>
            <a:r>
              <a:rPr lang="en-US" dirty="0" smtClean="0"/>
              <a:t>are </a:t>
            </a:r>
            <a:r>
              <a:rPr lang="en-US" dirty="0"/>
              <a:t>honored today by their countrymen. </a:t>
            </a:r>
          </a:p>
          <a:p>
            <a:pPr algn="just"/>
            <a:r>
              <a:rPr lang="en-US" dirty="0"/>
              <a:t>	</a:t>
            </a:r>
            <a:r>
              <a:rPr lang="en-GB" dirty="0"/>
              <a:t>“</a:t>
            </a:r>
            <a:r>
              <a:rPr lang="en-US" dirty="0"/>
              <a:t>I believe in the Constitution … isn’t it strange that we socialists stand almost alone today in upholding and defending the Constitution of the United States? The revolutionary fathers who had been oppressed under King rule understood that free </a:t>
            </a:r>
            <a:r>
              <a:rPr lang="en-US" dirty="0" smtClean="0"/>
              <a:t>speech, </a:t>
            </a:r>
            <a:r>
              <a:rPr lang="en-US" dirty="0"/>
              <a:t>a free press, and the right of free assemblage by people were fundamental principles in democratic government</a:t>
            </a:r>
            <a:r>
              <a:rPr lang="en-US" dirty="0" smtClean="0"/>
              <a:t>.”</a:t>
            </a:r>
          </a:p>
          <a:p>
            <a:pPr marL="285750" indent="-285750" algn="r">
              <a:buFontTx/>
              <a:buChar char="-"/>
            </a:pPr>
            <a:r>
              <a:rPr lang="en-US" dirty="0" smtClean="0"/>
              <a:t>Debs address to jury before sentencing, 1918</a:t>
            </a:r>
          </a:p>
          <a:p>
            <a:pPr marL="285750" indent="-285750" algn="just">
              <a:buFontTx/>
              <a:buChar char="-"/>
            </a:pPr>
            <a:endParaRPr lang="en-US" dirty="0"/>
          </a:p>
          <a:p>
            <a:endParaRPr lang="en-US" sz="2400" dirty="0"/>
          </a:p>
          <a:p>
            <a:r>
              <a:rPr lang="en-US" sz="2400" dirty="0"/>
              <a:t> </a:t>
            </a:r>
            <a:endParaRPr lang="en-GB" sz="2400" dirty="0"/>
          </a:p>
          <a:p>
            <a:pPr marL="342900" indent="-342900" fontAlgn="auto">
              <a:spcBef>
                <a:spcPts val="0"/>
              </a:spcBef>
              <a:spcAft>
                <a:spcPts val="0"/>
              </a:spcAft>
              <a:buFont typeface="Arial" panose="020B0604020202020204" pitchFamily="34" charset="0"/>
              <a:buChar char="•"/>
              <a:defRPr/>
            </a:pPr>
            <a:endParaRPr lang="en-GB" sz="2000" dirty="0" smtClean="0"/>
          </a:p>
          <a:p>
            <a:endParaRPr lang="en-US" sz="2000" dirty="0"/>
          </a:p>
          <a:p>
            <a:endParaRPr lang="en-US" sz="2000" dirty="0" smtClean="0"/>
          </a:p>
          <a:p>
            <a:endParaRPr lang="en-US" sz="2000" dirty="0"/>
          </a:p>
          <a:p>
            <a:endParaRPr lang="en-US" sz="2000" dirty="0" smtClean="0"/>
          </a:p>
          <a:p>
            <a:endParaRPr lang="en-US" sz="2000" dirty="0"/>
          </a:p>
          <a:p>
            <a:endParaRPr lang="en-US" sz="2000" dirty="0" smtClean="0"/>
          </a:p>
          <a:p>
            <a:endParaRPr lang="en-US" sz="2000" dirty="0" smtClean="0"/>
          </a:p>
          <a:p>
            <a:endParaRPr lang="en-US" sz="2000" dirty="0"/>
          </a:p>
          <a:p>
            <a:r>
              <a:rPr lang="en-US" sz="2000" dirty="0" smtClean="0"/>
              <a:t> </a:t>
            </a:r>
            <a:endParaRPr lang="en-GB" sz="2000" dirty="0" smtClean="0"/>
          </a:p>
        </p:txBody>
      </p:sp>
      <p:sp>
        <p:nvSpPr>
          <p:cNvPr id="7" name="Rectangle 6"/>
          <p:cNvSpPr/>
          <p:nvPr/>
        </p:nvSpPr>
        <p:spPr>
          <a:xfrm>
            <a:off x="5220072" y="3379469"/>
            <a:ext cx="3923928" cy="3497020"/>
          </a:xfrm>
          <a:prstGeom prst="rect">
            <a:avLst/>
          </a:prstGeom>
        </p:spPr>
        <p:txBody>
          <a:bodyPr wrap="square" lIns="540000" tIns="360000" rIns="540000" bIns="360000">
            <a:spAutoFit/>
          </a:bodyPr>
          <a:lstStyle/>
          <a:p>
            <a:pPr marL="342900" indent="-342900" algn="r">
              <a:buFont typeface="Arial" panose="020B0604020202020204" pitchFamily="34" charset="0"/>
              <a:buChar char="•"/>
              <a:defRPr/>
            </a:pPr>
            <a:r>
              <a:rPr lang="en-GB" sz="2000" b="1" dirty="0"/>
              <a:t>Debs imprisoned under the Espionage Act</a:t>
            </a:r>
          </a:p>
          <a:p>
            <a:pPr marL="342900" indent="-342900" algn="r" fontAlgn="auto">
              <a:spcBef>
                <a:spcPts val="0"/>
              </a:spcBef>
              <a:spcAft>
                <a:spcPts val="0"/>
              </a:spcAft>
              <a:buFont typeface="Arial" panose="020B0604020202020204" pitchFamily="34" charset="0"/>
              <a:buChar char="•"/>
              <a:defRPr/>
            </a:pPr>
            <a:r>
              <a:rPr lang="en-GB" sz="2000" b="1" dirty="0" smtClean="0"/>
              <a:t>Stood for president in 1920 from prison</a:t>
            </a:r>
          </a:p>
          <a:p>
            <a:pPr marL="342900" indent="-342900" algn="r" fontAlgn="auto">
              <a:spcBef>
                <a:spcPts val="0"/>
              </a:spcBef>
              <a:spcAft>
                <a:spcPts val="0"/>
              </a:spcAft>
              <a:buFont typeface="Arial" panose="020B0604020202020204" pitchFamily="34" charset="0"/>
              <a:buChar char="•"/>
              <a:defRPr/>
            </a:pPr>
            <a:r>
              <a:rPr lang="en-GB" sz="2000" b="1" dirty="0" smtClean="0"/>
              <a:t>Pardoned 1921 with repeal of sedition amendments to Espionage Act</a:t>
            </a:r>
          </a:p>
          <a:p>
            <a:pPr marL="342900" indent="-342900" fontAlgn="auto">
              <a:spcBef>
                <a:spcPts val="0"/>
              </a:spcBef>
              <a:spcAft>
                <a:spcPts val="0"/>
              </a:spcAft>
              <a:buFont typeface="Arial" panose="020B0604020202020204" pitchFamily="34" charset="0"/>
              <a:buChar char="•"/>
              <a:defRPr/>
            </a:pPr>
            <a:endParaRPr lang="en-GB" sz="2000" dirty="0"/>
          </a:p>
        </p:txBody>
      </p:sp>
    </p:spTree>
    <p:extLst>
      <p:ext uri="{BB962C8B-B14F-4D97-AF65-F5344CB8AC3E}">
        <p14:creationId xmlns:p14="http://schemas.microsoft.com/office/powerpoint/2010/main" val="45972785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3983647"/>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United States and WWI: Red Scare</a:t>
            </a:r>
          </a:p>
          <a:p>
            <a:pPr fontAlgn="auto">
              <a:spcBef>
                <a:spcPts val="0"/>
              </a:spcBef>
              <a:spcAft>
                <a:spcPts val="0"/>
              </a:spcAft>
              <a:defRPr/>
            </a:pPr>
            <a:endParaRPr lang="en-GB" sz="1000" b="1" dirty="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r>
              <a:rPr lang="en-GB" sz="2200" dirty="0" smtClean="0"/>
              <a:t>Domestic reaction to Russian Revolution and its impact</a:t>
            </a:r>
          </a:p>
          <a:p>
            <a:pPr marL="342900" indent="-342900" fontAlgn="auto">
              <a:spcBef>
                <a:spcPts val="0"/>
              </a:spcBef>
              <a:spcAft>
                <a:spcPts val="0"/>
              </a:spcAft>
              <a:buFont typeface="Arial" panose="020B0604020202020204" pitchFamily="34" charset="0"/>
              <a:buChar char="•"/>
              <a:defRPr/>
            </a:pPr>
            <a:r>
              <a:rPr lang="en-GB" sz="2200" dirty="0" smtClean="0"/>
              <a:t>US sent troops to fight against Bolsheviks in Russian Civil War (1918–1920)</a:t>
            </a:r>
          </a:p>
          <a:p>
            <a:pPr marL="342900" indent="-342900" fontAlgn="auto">
              <a:spcBef>
                <a:spcPts val="0"/>
              </a:spcBef>
              <a:spcAft>
                <a:spcPts val="0"/>
              </a:spcAft>
              <a:buFont typeface="Arial" panose="020B0604020202020204" pitchFamily="34" charset="0"/>
              <a:buChar char="•"/>
              <a:defRPr/>
            </a:pPr>
            <a:r>
              <a:rPr lang="en-GB" sz="2200" dirty="0" smtClean="0"/>
              <a:t>Socialists expulsed from New York legislature</a:t>
            </a:r>
          </a:p>
          <a:p>
            <a:pPr marL="342900" indent="-342900" fontAlgn="auto">
              <a:spcBef>
                <a:spcPts val="0"/>
              </a:spcBef>
              <a:spcAft>
                <a:spcPts val="0"/>
              </a:spcAft>
              <a:buFont typeface="Arial" panose="020B0604020202020204" pitchFamily="34" charset="0"/>
              <a:buChar char="•"/>
              <a:defRPr/>
            </a:pPr>
            <a:r>
              <a:rPr lang="en-GB" sz="2200" dirty="0" smtClean="0"/>
              <a:t>5,000 arrests of trade unionists and radicals</a:t>
            </a:r>
          </a:p>
          <a:p>
            <a:pPr marL="342900" indent="-342900" fontAlgn="auto">
              <a:spcBef>
                <a:spcPts val="0"/>
              </a:spcBef>
              <a:spcAft>
                <a:spcPts val="0"/>
              </a:spcAft>
              <a:buFont typeface="Arial" panose="020B0604020202020204" pitchFamily="34" charset="0"/>
              <a:buChar char="•"/>
              <a:defRPr/>
            </a:pPr>
            <a:r>
              <a:rPr lang="en-GB" sz="2200" dirty="0" smtClean="0"/>
              <a:t>Raids on labour organisation offices</a:t>
            </a:r>
          </a:p>
          <a:p>
            <a:pPr marL="342900" indent="-342900" fontAlgn="auto">
              <a:spcBef>
                <a:spcPts val="0"/>
              </a:spcBef>
              <a:spcAft>
                <a:spcPts val="0"/>
              </a:spcAft>
              <a:buFont typeface="Arial" panose="020B0604020202020204" pitchFamily="34" charset="0"/>
              <a:buChar char="•"/>
              <a:defRPr/>
            </a:pPr>
            <a:r>
              <a:rPr lang="en-GB" sz="2200" dirty="0" smtClean="0"/>
              <a:t>Deportation of immigrant radicals</a:t>
            </a:r>
            <a:endParaRPr lang="en-GB" sz="2200" dirty="0"/>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9632" y="3590157"/>
            <a:ext cx="2457450" cy="3238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34290" y="2831100"/>
            <a:ext cx="3311778" cy="40477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8663777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2" y="-3175"/>
            <a:ext cx="5930182" cy="6661303"/>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4. The Roaring Twenties: Economy</a:t>
            </a:r>
          </a:p>
          <a:p>
            <a:pPr marL="285750" indent="-285750" algn="just" fontAlgn="auto">
              <a:spcBef>
                <a:spcPts val="0"/>
              </a:spcBef>
              <a:spcAft>
                <a:spcPts val="0"/>
              </a:spcAft>
              <a:buFont typeface="Arial" panose="020B0604020202020204" pitchFamily="34" charset="0"/>
              <a:buChar char="•"/>
              <a:defRPr/>
            </a:pPr>
            <a:endParaRPr lang="en-GB" sz="800" dirty="0" smtClean="0"/>
          </a:p>
          <a:p>
            <a:pPr marL="285750" indent="-285750" algn="just" fontAlgn="auto">
              <a:spcBef>
                <a:spcPts val="0"/>
              </a:spcBef>
              <a:spcAft>
                <a:spcPts val="0"/>
              </a:spcAft>
              <a:buFont typeface="Arial" panose="020B0604020202020204" pitchFamily="34" charset="0"/>
              <a:buChar char="•"/>
              <a:defRPr/>
            </a:pPr>
            <a:r>
              <a:rPr lang="en-GB" sz="2200" dirty="0" smtClean="0"/>
              <a:t>Economic boom</a:t>
            </a:r>
          </a:p>
          <a:p>
            <a:pPr marL="285750" indent="-285750" algn="just" fontAlgn="auto">
              <a:spcBef>
                <a:spcPts val="0"/>
              </a:spcBef>
              <a:spcAft>
                <a:spcPts val="0"/>
              </a:spcAft>
              <a:buFont typeface="Arial" panose="020B0604020202020204" pitchFamily="34" charset="0"/>
              <a:buChar char="•"/>
              <a:defRPr/>
            </a:pPr>
            <a:r>
              <a:rPr lang="en-GB" sz="2200" dirty="0" smtClean="0"/>
              <a:t>United States becomes wealthiest society in world, and biggest economy</a:t>
            </a:r>
          </a:p>
          <a:p>
            <a:pPr marL="285750" indent="-285750" algn="just" fontAlgn="auto">
              <a:spcBef>
                <a:spcPts val="0"/>
              </a:spcBef>
              <a:spcAft>
                <a:spcPts val="0"/>
              </a:spcAft>
              <a:buFont typeface="Arial" panose="020B0604020202020204" pitchFamily="34" charset="0"/>
              <a:buChar char="•"/>
              <a:defRPr/>
            </a:pPr>
            <a:r>
              <a:rPr lang="en-GB" sz="2200" b="1" dirty="0" smtClean="0"/>
              <a:t>New industries and consumer products: </a:t>
            </a:r>
            <a:r>
              <a:rPr lang="en-GB" sz="2200" dirty="0" smtClean="0"/>
              <a:t>increased access to household </a:t>
            </a:r>
            <a:r>
              <a:rPr lang="en-GB" sz="2200" dirty="0" smtClean="0">
                <a:solidFill>
                  <a:srgbClr val="FF0000"/>
                </a:solidFill>
              </a:rPr>
              <a:t>electrification</a:t>
            </a:r>
            <a:r>
              <a:rPr lang="en-GB" sz="2200" dirty="0" smtClean="0"/>
              <a:t>;</a:t>
            </a:r>
            <a:r>
              <a:rPr lang="en-GB" sz="2200" dirty="0"/>
              <a:t> </a:t>
            </a:r>
            <a:r>
              <a:rPr lang="en-GB" sz="2200" dirty="0" smtClean="0"/>
              <a:t>middle-classes able to afford to buy vacuum cleaners, telephones, refrigerators, </a:t>
            </a:r>
            <a:r>
              <a:rPr lang="en-GB" sz="2200" dirty="0"/>
              <a:t>phonographs, washing </a:t>
            </a:r>
            <a:r>
              <a:rPr lang="en-GB" sz="2200" dirty="0" smtClean="0"/>
              <a:t>machines</a:t>
            </a:r>
          </a:p>
          <a:p>
            <a:pPr marL="285750" indent="-285750" algn="just">
              <a:buFont typeface="Arial" panose="020B0604020202020204" pitchFamily="34" charset="0"/>
              <a:buChar char="•"/>
              <a:defRPr/>
            </a:pPr>
            <a:r>
              <a:rPr lang="en-GB" sz="2200" dirty="0" smtClean="0"/>
              <a:t>Ten </a:t>
            </a:r>
            <a:r>
              <a:rPr lang="en-GB" sz="2200" dirty="0"/>
              <a:t>million households own </a:t>
            </a:r>
            <a:r>
              <a:rPr lang="en-GB" sz="2200" b="1" dirty="0"/>
              <a:t>radios</a:t>
            </a:r>
          </a:p>
          <a:p>
            <a:pPr marL="285750" indent="-285750" algn="just" fontAlgn="auto">
              <a:spcBef>
                <a:spcPts val="0"/>
              </a:spcBef>
              <a:spcAft>
                <a:spcPts val="0"/>
              </a:spcAft>
              <a:buFont typeface="Arial" panose="020B0604020202020204" pitchFamily="34" charset="0"/>
              <a:buChar char="•"/>
              <a:defRPr/>
            </a:pPr>
            <a:r>
              <a:rPr lang="en-GB" sz="2200" b="1" dirty="0" smtClean="0"/>
              <a:t>Automobile</a:t>
            </a:r>
            <a:r>
              <a:rPr lang="en-GB" sz="2200" dirty="0" smtClean="0"/>
              <a:t> ownership increases from 8 million to 23 million – suburbanisation a by-product</a:t>
            </a:r>
          </a:p>
          <a:p>
            <a:pPr marL="285750" indent="-285750" algn="just" fontAlgn="auto">
              <a:spcBef>
                <a:spcPts val="0"/>
              </a:spcBef>
              <a:spcAft>
                <a:spcPts val="0"/>
              </a:spcAft>
              <a:buFont typeface="Arial" panose="020B0604020202020204" pitchFamily="34" charset="0"/>
              <a:buChar char="•"/>
              <a:defRPr/>
            </a:pPr>
            <a:r>
              <a:rPr lang="en-GB" sz="2200" dirty="0" smtClean="0"/>
              <a:t>Increased culture of </a:t>
            </a:r>
            <a:r>
              <a:rPr lang="en-GB" sz="2200" b="1" dirty="0" smtClean="0"/>
              <a:t>leisure </a:t>
            </a:r>
            <a:r>
              <a:rPr lang="en-GB" sz="2200" dirty="0" smtClean="0"/>
              <a:t>time and leisure pursuit</a:t>
            </a: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19070" y="188640"/>
            <a:ext cx="3224930" cy="41044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05718" y="3573016"/>
            <a:ext cx="2319801" cy="30963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6792994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7492299"/>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4. The Roaring Twenties: Economy</a:t>
            </a: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marL="285750" indent="-285750" fontAlgn="auto">
              <a:spcBef>
                <a:spcPts val="0"/>
              </a:spcBef>
              <a:spcAft>
                <a:spcPts val="0"/>
              </a:spcAft>
              <a:buFont typeface="Arial" panose="020B0604020202020204" pitchFamily="34" charset="0"/>
              <a:buChar char="•"/>
              <a:defRPr/>
            </a:pPr>
            <a:endParaRPr lang="en-GB" sz="800" dirty="0" smtClean="0"/>
          </a:p>
          <a:p>
            <a:pPr marL="285750" indent="-285750" fontAlgn="auto">
              <a:spcBef>
                <a:spcPts val="0"/>
              </a:spcBef>
              <a:spcAft>
                <a:spcPts val="0"/>
              </a:spcAft>
              <a:buFont typeface="Arial" panose="020B0604020202020204" pitchFamily="34" charset="0"/>
              <a:buChar char="•"/>
              <a:defRPr/>
            </a:pPr>
            <a:endParaRPr lang="en-GB" sz="800" dirty="0"/>
          </a:p>
          <a:p>
            <a:pPr marL="285750" indent="-285750" fontAlgn="auto">
              <a:spcBef>
                <a:spcPts val="0"/>
              </a:spcBef>
              <a:spcAft>
                <a:spcPts val="0"/>
              </a:spcAft>
              <a:buFont typeface="Arial" panose="020B0604020202020204" pitchFamily="34" charset="0"/>
              <a:buChar char="•"/>
              <a:defRPr/>
            </a:pPr>
            <a:endParaRPr lang="en-GB" sz="800" dirty="0" smtClean="0"/>
          </a:p>
          <a:p>
            <a:pPr marL="285750" indent="-285750" fontAlgn="auto">
              <a:spcBef>
                <a:spcPts val="0"/>
              </a:spcBef>
              <a:spcAft>
                <a:spcPts val="0"/>
              </a:spcAft>
              <a:buFont typeface="Arial" panose="020B0604020202020204" pitchFamily="34" charset="0"/>
              <a:buChar char="•"/>
              <a:defRPr/>
            </a:pPr>
            <a:endParaRPr lang="en-GB" sz="800" dirty="0"/>
          </a:p>
          <a:p>
            <a:pPr marL="285750" indent="-285750" fontAlgn="auto">
              <a:spcBef>
                <a:spcPts val="0"/>
              </a:spcBef>
              <a:spcAft>
                <a:spcPts val="0"/>
              </a:spcAft>
              <a:buFont typeface="Arial" panose="020B0604020202020204" pitchFamily="34" charset="0"/>
              <a:buChar char="•"/>
              <a:defRPr/>
            </a:pPr>
            <a:endParaRPr lang="en-GB" sz="800" dirty="0" smtClean="0"/>
          </a:p>
          <a:p>
            <a:pPr marL="285750" indent="-285750" fontAlgn="auto">
              <a:spcBef>
                <a:spcPts val="0"/>
              </a:spcBef>
              <a:spcAft>
                <a:spcPts val="0"/>
              </a:spcAft>
              <a:buFont typeface="Arial" panose="020B0604020202020204" pitchFamily="34" charset="0"/>
              <a:buChar char="•"/>
              <a:defRPr/>
            </a:pPr>
            <a:endParaRPr lang="en-GB" sz="800" dirty="0"/>
          </a:p>
          <a:p>
            <a:pPr marL="285750" indent="-285750" fontAlgn="auto">
              <a:spcBef>
                <a:spcPts val="0"/>
              </a:spcBef>
              <a:spcAft>
                <a:spcPts val="0"/>
              </a:spcAft>
              <a:buFont typeface="Arial" panose="020B0604020202020204" pitchFamily="34" charset="0"/>
              <a:buChar char="•"/>
              <a:defRPr/>
            </a:pPr>
            <a:endParaRPr lang="en-GB" sz="800" dirty="0" smtClean="0"/>
          </a:p>
          <a:p>
            <a:pPr marL="285750" indent="-285750" fontAlgn="auto">
              <a:spcBef>
                <a:spcPts val="0"/>
              </a:spcBef>
              <a:spcAft>
                <a:spcPts val="0"/>
              </a:spcAft>
              <a:buFont typeface="Arial" panose="020B0604020202020204" pitchFamily="34" charset="0"/>
              <a:buChar char="•"/>
              <a:defRPr/>
            </a:pPr>
            <a:endParaRPr lang="en-GB" sz="800" dirty="0"/>
          </a:p>
          <a:p>
            <a:pPr marL="285750" indent="-285750" fontAlgn="auto">
              <a:spcBef>
                <a:spcPts val="0"/>
              </a:spcBef>
              <a:spcAft>
                <a:spcPts val="0"/>
              </a:spcAft>
              <a:buFont typeface="Arial" panose="020B0604020202020204" pitchFamily="34" charset="0"/>
              <a:buChar char="•"/>
              <a:defRPr/>
            </a:pPr>
            <a:endParaRPr lang="en-GB" sz="800" dirty="0" smtClean="0"/>
          </a:p>
          <a:p>
            <a:pPr marL="285750" indent="-285750" fontAlgn="auto">
              <a:spcBef>
                <a:spcPts val="0"/>
              </a:spcBef>
              <a:spcAft>
                <a:spcPts val="0"/>
              </a:spcAft>
              <a:buFont typeface="Arial" panose="020B0604020202020204" pitchFamily="34" charset="0"/>
              <a:buChar char="•"/>
              <a:defRPr/>
            </a:pPr>
            <a:endParaRPr lang="en-GB" sz="800" dirty="0"/>
          </a:p>
          <a:p>
            <a:pPr marL="285750" indent="-285750" fontAlgn="auto">
              <a:spcBef>
                <a:spcPts val="0"/>
              </a:spcBef>
              <a:spcAft>
                <a:spcPts val="0"/>
              </a:spcAft>
              <a:buFont typeface="Arial" panose="020B0604020202020204" pitchFamily="34" charset="0"/>
              <a:buChar char="•"/>
              <a:defRPr/>
            </a:pPr>
            <a:endParaRPr lang="en-GB" sz="800" dirty="0" smtClean="0"/>
          </a:p>
          <a:p>
            <a:pPr marL="285750" indent="-285750" fontAlgn="auto">
              <a:spcBef>
                <a:spcPts val="0"/>
              </a:spcBef>
              <a:spcAft>
                <a:spcPts val="0"/>
              </a:spcAft>
              <a:buFont typeface="Arial" panose="020B0604020202020204" pitchFamily="34" charset="0"/>
              <a:buChar char="•"/>
              <a:defRPr/>
            </a:pPr>
            <a:endParaRPr lang="en-GB" sz="800" dirty="0"/>
          </a:p>
          <a:p>
            <a:pPr marL="285750" indent="-285750" algn="just" fontAlgn="auto">
              <a:spcBef>
                <a:spcPts val="0"/>
              </a:spcBef>
              <a:spcAft>
                <a:spcPts val="0"/>
              </a:spcAft>
              <a:buFont typeface="Arial" panose="020B0604020202020204" pitchFamily="34" charset="0"/>
              <a:buChar char="•"/>
              <a:defRPr/>
            </a:pPr>
            <a:endParaRPr lang="en-GB" sz="2400" dirty="0" smtClean="0"/>
          </a:p>
          <a:p>
            <a:pPr marL="285750" indent="-285750" algn="just" fontAlgn="auto">
              <a:spcBef>
                <a:spcPts val="0"/>
              </a:spcBef>
              <a:spcAft>
                <a:spcPts val="0"/>
              </a:spcAft>
              <a:buFont typeface="Arial" panose="020B0604020202020204" pitchFamily="34" charset="0"/>
              <a:buChar char="•"/>
              <a:defRPr/>
            </a:pPr>
            <a:endParaRPr lang="en-GB" sz="2400" dirty="0" smtClean="0"/>
          </a:p>
          <a:p>
            <a:pPr marL="285750" indent="-285750" algn="just" fontAlgn="auto">
              <a:spcBef>
                <a:spcPts val="0"/>
              </a:spcBef>
              <a:spcAft>
                <a:spcPts val="0"/>
              </a:spcAft>
              <a:buFont typeface="Arial" panose="020B0604020202020204" pitchFamily="34" charset="0"/>
              <a:buChar char="•"/>
              <a:defRPr/>
            </a:pPr>
            <a:endParaRPr lang="en-GB" sz="2400" dirty="0"/>
          </a:p>
          <a:p>
            <a:pPr marL="285750" indent="-285750" algn="just" fontAlgn="auto">
              <a:spcBef>
                <a:spcPts val="0"/>
              </a:spcBef>
              <a:spcAft>
                <a:spcPts val="0"/>
              </a:spcAft>
              <a:buFont typeface="Arial" panose="020B0604020202020204" pitchFamily="34" charset="0"/>
              <a:buChar char="•"/>
              <a:defRPr/>
            </a:pPr>
            <a:endParaRPr lang="en-GB" sz="2400" dirty="0" smtClean="0"/>
          </a:p>
          <a:p>
            <a:pPr marL="285750" indent="-285750" algn="just" fontAlgn="auto">
              <a:spcBef>
                <a:spcPts val="0"/>
              </a:spcBef>
              <a:spcAft>
                <a:spcPts val="0"/>
              </a:spcAft>
              <a:buFont typeface="Arial" panose="020B0604020202020204" pitchFamily="34" charset="0"/>
              <a:buChar char="•"/>
              <a:defRPr/>
            </a:pPr>
            <a:endParaRPr lang="en-GB" sz="2400" dirty="0" smtClean="0"/>
          </a:p>
          <a:p>
            <a:pPr marL="285750" indent="-285750" algn="just" fontAlgn="auto">
              <a:spcBef>
                <a:spcPts val="0"/>
              </a:spcBef>
              <a:spcAft>
                <a:spcPts val="0"/>
              </a:spcAft>
              <a:buFont typeface="Arial" panose="020B0604020202020204" pitchFamily="34" charset="0"/>
              <a:buChar char="•"/>
              <a:defRPr/>
            </a:pPr>
            <a:r>
              <a:rPr lang="en-GB" sz="2200" dirty="0" smtClean="0"/>
              <a:t>Credit-buying, stock market investments newly commonplace – more ordinary citizens become stakeholders in financial capitalism</a:t>
            </a:r>
          </a:p>
          <a:p>
            <a:pPr marL="285750" indent="-285750" algn="just" fontAlgn="auto">
              <a:spcBef>
                <a:spcPts val="0"/>
              </a:spcBef>
              <a:spcAft>
                <a:spcPts val="0"/>
              </a:spcAft>
              <a:buFont typeface="Arial" panose="020B0604020202020204" pitchFamily="34" charset="0"/>
              <a:buChar char="•"/>
              <a:defRPr/>
            </a:pPr>
            <a:r>
              <a:rPr lang="en-GB" sz="2200" dirty="0" smtClean="0"/>
              <a:t>Republican presidents Calvin Coolidge (1923–1929) and Herbert Hoover (1929–1933) more aggressively laissez-faire than progressive predecessors</a:t>
            </a:r>
          </a:p>
          <a:p>
            <a:pPr fontAlgn="auto">
              <a:spcBef>
                <a:spcPts val="0"/>
              </a:spcBef>
              <a:spcAft>
                <a:spcPts val="0"/>
              </a:spcAft>
              <a:defRPr/>
            </a:pPr>
            <a:endParaRPr lang="en-GB" sz="1400" b="1" i="1" dirty="0"/>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p:txBody>
      </p:sp>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3" y="999458"/>
            <a:ext cx="4320749" cy="29891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9202" y="999458"/>
            <a:ext cx="2086534" cy="25716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907704" y="809114"/>
            <a:ext cx="3240360" cy="3712464"/>
          </a:xfrm>
          <a:prstGeom prst="rect">
            <a:avLst/>
          </a:prstGeom>
        </p:spPr>
        <p:txBody>
          <a:bodyPr wrap="square" lIns="540000" tIns="360000" rIns="540000" bIns="360000">
            <a:spAutoFit/>
          </a:bodyPr>
          <a:lstStyle/>
          <a:p>
            <a:pPr algn="ctr">
              <a:defRPr/>
            </a:pPr>
            <a:r>
              <a:rPr lang="en-GB" sz="2000" b="1" dirty="0" smtClean="0">
                <a:solidFill>
                  <a:srgbClr val="FF0000"/>
                </a:solidFill>
              </a:rPr>
              <a:t>“The </a:t>
            </a:r>
            <a:r>
              <a:rPr lang="en-GB" sz="2000" b="1" dirty="0">
                <a:solidFill>
                  <a:srgbClr val="FF0000"/>
                </a:solidFill>
              </a:rPr>
              <a:t>chief business of the American people is business</a:t>
            </a:r>
            <a:r>
              <a:rPr lang="en-GB" sz="2000" dirty="0">
                <a:solidFill>
                  <a:srgbClr val="FF0000"/>
                </a:solidFill>
              </a:rPr>
              <a:t>. They are profoundly concerned with buying, selling, investing and prospering in the world</a:t>
            </a:r>
            <a:r>
              <a:rPr lang="en-GB" sz="2000" dirty="0" smtClean="0">
                <a:solidFill>
                  <a:srgbClr val="FF0000"/>
                </a:solidFill>
              </a:rPr>
              <a:t>.”</a:t>
            </a:r>
          </a:p>
          <a:p>
            <a:pPr algn="r">
              <a:defRPr/>
            </a:pPr>
            <a:r>
              <a:rPr lang="en-GB" sz="1400" dirty="0" smtClean="0"/>
              <a:t>Coolidge (pictured), 1925</a:t>
            </a:r>
          </a:p>
        </p:txBody>
      </p:sp>
    </p:spTree>
    <p:extLst>
      <p:ext uri="{BB962C8B-B14F-4D97-AF65-F5344CB8AC3E}">
        <p14:creationId xmlns:p14="http://schemas.microsoft.com/office/powerpoint/2010/main" val="365555940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6383313" cy="4445311"/>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4. The Roaring Twenties: Culture</a:t>
            </a:r>
          </a:p>
          <a:p>
            <a:pPr marL="285750" indent="-285750" fontAlgn="auto">
              <a:spcBef>
                <a:spcPts val="0"/>
              </a:spcBef>
              <a:spcAft>
                <a:spcPts val="0"/>
              </a:spcAft>
              <a:buFont typeface="Arial" panose="020B0604020202020204" pitchFamily="34" charset="0"/>
              <a:buChar char="•"/>
              <a:defRPr/>
            </a:pPr>
            <a:endParaRPr lang="en-GB" sz="800" dirty="0" smtClean="0"/>
          </a:p>
          <a:p>
            <a:pPr marL="285750" indent="-285750" fontAlgn="auto">
              <a:spcBef>
                <a:spcPts val="0"/>
              </a:spcBef>
              <a:spcAft>
                <a:spcPts val="0"/>
              </a:spcAft>
              <a:buFont typeface="Arial" panose="020B0604020202020204" pitchFamily="34" charset="0"/>
              <a:buChar char="•"/>
              <a:defRPr/>
            </a:pPr>
            <a:r>
              <a:rPr lang="en-GB" sz="2400" dirty="0" smtClean="0"/>
              <a:t>Consumerism</a:t>
            </a:r>
          </a:p>
          <a:p>
            <a:pPr marL="285750" indent="-285750" fontAlgn="auto">
              <a:spcBef>
                <a:spcPts val="0"/>
              </a:spcBef>
              <a:spcAft>
                <a:spcPts val="0"/>
              </a:spcAft>
              <a:buFont typeface="Arial" panose="020B0604020202020204" pitchFamily="34" charset="0"/>
              <a:buChar char="•"/>
              <a:defRPr/>
            </a:pPr>
            <a:r>
              <a:rPr lang="en-GB" sz="2400" dirty="0" smtClean="0"/>
              <a:t>New cultural forms: jazz music, cinema, ‘Flaming Youth,’ speakeasies, dance crazes, million-dollar gates at sport events</a:t>
            </a:r>
          </a:p>
          <a:p>
            <a:pPr marL="285750" indent="-285750" fontAlgn="auto">
              <a:spcBef>
                <a:spcPts val="0"/>
              </a:spcBef>
              <a:spcAft>
                <a:spcPts val="0"/>
              </a:spcAft>
              <a:buFont typeface="Arial" panose="020B0604020202020204" pitchFamily="34" charset="0"/>
              <a:buChar char="•"/>
              <a:defRPr/>
            </a:pPr>
            <a:r>
              <a:rPr lang="en-GB" sz="2400" dirty="0" smtClean="0"/>
              <a:t>Changing social activities and attitudes  </a:t>
            </a:r>
            <a:r>
              <a:rPr lang="en-GB" sz="2400" b="1" dirty="0" smtClean="0">
                <a:effectLst>
                  <a:outerShdw blurRad="38100" dist="38100" dir="2700000" algn="tl">
                    <a:srgbClr val="000000">
                      <a:alpha val="43137"/>
                    </a:srgbClr>
                  </a:outerShdw>
                </a:effectLst>
              </a:rPr>
              <a:t> </a:t>
            </a:r>
          </a:p>
          <a:p>
            <a:pPr fontAlgn="auto">
              <a:spcBef>
                <a:spcPts val="0"/>
              </a:spcBef>
              <a:spcAft>
                <a:spcPts val="0"/>
              </a:spcAft>
              <a:defRPr/>
            </a:pPr>
            <a:endParaRPr lang="en-GB" sz="1400" b="1" dirty="0"/>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p:txBody>
      </p:sp>
      <p:pic>
        <p:nvPicPr>
          <p:cNvPr id="614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3546504"/>
            <a:ext cx="6547216" cy="3240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23377" y="421413"/>
            <a:ext cx="2641227" cy="35961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40855" y="4534646"/>
            <a:ext cx="2800018" cy="22365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4514073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9338959"/>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4. The Roaring Twenties: Culture</a:t>
            </a:r>
          </a:p>
          <a:p>
            <a:pPr marL="285750" indent="-285750" fontAlgn="auto">
              <a:spcBef>
                <a:spcPts val="0"/>
              </a:spcBef>
              <a:spcAft>
                <a:spcPts val="0"/>
              </a:spcAft>
              <a:buFont typeface="Arial" panose="020B0604020202020204" pitchFamily="34" charset="0"/>
              <a:buChar char="•"/>
              <a:defRPr/>
            </a:pPr>
            <a:endParaRPr lang="en-GB" sz="800" dirty="0" smtClean="0"/>
          </a:p>
          <a:p>
            <a:pPr marL="285750" indent="-285750" fontAlgn="auto">
              <a:spcBef>
                <a:spcPts val="0"/>
              </a:spcBef>
              <a:spcAft>
                <a:spcPts val="0"/>
              </a:spcAft>
              <a:buFont typeface="Arial" panose="020B0604020202020204" pitchFamily="34" charset="0"/>
              <a:buChar char="•"/>
              <a:defRPr/>
            </a:pPr>
            <a:endParaRPr lang="en-GB" sz="2400" dirty="0" smtClean="0"/>
          </a:p>
          <a:p>
            <a:pPr marL="285750" indent="-285750" fontAlgn="auto">
              <a:spcBef>
                <a:spcPts val="0"/>
              </a:spcBef>
              <a:spcAft>
                <a:spcPts val="0"/>
              </a:spcAft>
              <a:buFont typeface="Arial" panose="020B0604020202020204" pitchFamily="34" charset="0"/>
              <a:buChar char="•"/>
              <a:defRPr/>
            </a:pPr>
            <a:endParaRPr lang="en-GB" sz="2400" dirty="0"/>
          </a:p>
          <a:p>
            <a:pPr marL="285750" indent="-285750" fontAlgn="auto">
              <a:spcBef>
                <a:spcPts val="0"/>
              </a:spcBef>
              <a:spcAft>
                <a:spcPts val="0"/>
              </a:spcAft>
              <a:buFont typeface="Arial" panose="020B0604020202020204" pitchFamily="34" charset="0"/>
              <a:buChar char="•"/>
              <a:defRPr/>
            </a:pPr>
            <a:endParaRPr lang="en-GB" sz="2400" dirty="0" smtClean="0"/>
          </a:p>
          <a:p>
            <a:pPr marL="285750" indent="-285750" fontAlgn="auto">
              <a:spcBef>
                <a:spcPts val="0"/>
              </a:spcBef>
              <a:spcAft>
                <a:spcPts val="0"/>
              </a:spcAft>
              <a:buFont typeface="Arial" panose="020B0604020202020204" pitchFamily="34" charset="0"/>
              <a:buChar char="•"/>
              <a:defRPr/>
            </a:pPr>
            <a:endParaRPr lang="en-GB" sz="2400" dirty="0"/>
          </a:p>
          <a:p>
            <a:pPr marL="285750" indent="-285750" fontAlgn="auto">
              <a:spcBef>
                <a:spcPts val="0"/>
              </a:spcBef>
              <a:spcAft>
                <a:spcPts val="0"/>
              </a:spcAft>
              <a:buFont typeface="Arial" panose="020B0604020202020204" pitchFamily="34" charset="0"/>
              <a:buChar char="•"/>
              <a:defRPr/>
            </a:pPr>
            <a:endParaRPr lang="en-GB" sz="2400" dirty="0" smtClean="0"/>
          </a:p>
          <a:p>
            <a:pPr marL="285750" indent="-285750" fontAlgn="auto">
              <a:spcBef>
                <a:spcPts val="0"/>
              </a:spcBef>
              <a:spcAft>
                <a:spcPts val="0"/>
              </a:spcAft>
              <a:buFont typeface="Arial" panose="020B0604020202020204" pitchFamily="34" charset="0"/>
              <a:buChar char="•"/>
              <a:defRPr/>
            </a:pPr>
            <a:endParaRPr lang="en-GB" sz="2400" dirty="0"/>
          </a:p>
          <a:p>
            <a:pPr marL="285750" indent="-285750" fontAlgn="auto">
              <a:spcBef>
                <a:spcPts val="0"/>
              </a:spcBef>
              <a:spcAft>
                <a:spcPts val="0"/>
              </a:spcAft>
              <a:buFont typeface="Arial" panose="020B0604020202020204" pitchFamily="34" charset="0"/>
              <a:buChar char="•"/>
              <a:defRPr/>
            </a:pPr>
            <a:endParaRPr lang="en-GB" sz="2400" dirty="0" smtClean="0"/>
          </a:p>
          <a:p>
            <a:pPr marL="285750" indent="-285750" fontAlgn="auto">
              <a:spcBef>
                <a:spcPts val="0"/>
              </a:spcBef>
              <a:spcAft>
                <a:spcPts val="0"/>
              </a:spcAft>
              <a:buFont typeface="Arial" panose="020B0604020202020204" pitchFamily="34" charset="0"/>
              <a:buChar char="•"/>
              <a:defRPr/>
            </a:pPr>
            <a:endParaRPr lang="en-GB" sz="1000" dirty="0" smtClean="0"/>
          </a:p>
          <a:p>
            <a:pPr marL="285750" indent="-285750" algn="just" fontAlgn="auto">
              <a:spcBef>
                <a:spcPts val="0"/>
              </a:spcBef>
              <a:spcAft>
                <a:spcPts val="0"/>
              </a:spcAft>
              <a:buFont typeface="Arial" panose="020B0604020202020204" pitchFamily="34" charset="0"/>
              <a:buChar char="•"/>
              <a:defRPr/>
            </a:pPr>
            <a:r>
              <a:rPr lang="en-GB" sz="2200" dirty="0" smtClean="0"/>
              <a:t>Increased presence of women in workplace – by 1930, two million more women were in employment than during WWI</a:t>
            </a:r>
          </a:p>
          <a:p>
            <a:pPr marL="285750" indent="-285750" algn="just" fontAlgn="auto">
              <a:spcBef>
                <a:spcPts val="0"/>
              </a:spcBef>
              <a:spcAft>
                <a:spcPts val="0"/>
              </a:spcAft>
              <a:buFont typeface="Arial" panose="020B0604020202020204" pitchFamily="34" charset="0"/>
              <a:buChar char="•"/>
              <a:defRPr/>
            </a:pPr>
            <a:r>
              <a:rPr lang="en-GB" sz="2200" dirty="0" smtClean="0"/>
              <a:t>Rise of female secretarial and office worker</a:t>
            </a:r>
          </a:p>
          <a:p>
            <a:pPr marL="285750" indent="-285750" algn="just" fontAlgn="auto">
              <a:spcBef>
                <a:spcPts val="0"/>
              </a:spcBef>
              <a:spcAft>
                <a:spcPts val="0"/>
              </a:spcAft>
              <a:buFont typeface="Arial" panose="020B0604020202020204" pitchFamily="34" charset="0"/>
              <a:buChar char="•"/>
              <a:defRPr/>
            </a:pPr>
            <a:r>
              <a:rPr lang="en-GB" sz="2200" dirty="0" smtClean="0"/>
              <a:t>‘New </a:t>
            </a:r>
            <a:r>
              <a:rPr lang="en-GB" sz="2200" dirty="0"/>
              <a:t>Woman</a:t>
            </a:r>
            <a:r>
              <a:rPr lang="en-GB" sz="2200" dirty="0" smtClean="0"/>
              <a:t>’</a:t>
            </a:r>
          </a:p>
          <a:p>
            <a:pPr marL="800100" lvl="1" indent="-342900" algn="just">
              <a:buFontTx/>
              <a:buChar char="-"/>
              <a:defRPr/>
            </a:pPr>
            <a:r>
              <a:rPr lang="en-GB" sz="2200" dirty="0" smtClean="0"/>
              <a:t>More </a:t>
            </a:r>
            <a:r>
              <a:rPr lang="en-GB" sz="2200" dirty="0"/>
              <a:t>colourful, vibrant </a:t>
            </a:r>
            <a:r>
              <a:rPr lang="en-GB" sz="2200" dirty="0" smtClean="0"/>
              <a:t>(and less constrictive) clothing</a:t>
            </a:r>
          </a:p>
          <a:p>
            <a:pPr marL="800100" lvl="1" indent="-342900" algn="just">
              <a:buFontTx/>
              <a:buChar char="-"/>
              <a:defRPr/>
            </a:pPr>
            <a:r>
              <a:rPr lang="en-GB" sz="2200" dirty="0" smtClean="0"/>
              <a:t>Less deferential and more visible</a:t>
            </a:r>
          </a:p>
          <a:p>
            <a:pPr marL="800100" lvl="1" indent="-342900" algn="just">
              <a:buFontTx/>
              <a:buChar char="-"/>
              <a:defRPr/>
            </a:pPr>
            <a:r>
              <a:rPr lang="en-GB" sz="2200" dirty="0" smtClean="0"/>
              <a:t>Increased frankness about sex </a:t>
            </a:r>
          </a:p>
          <a:p>
            <a:pPr marL="800100" lvl="1" indent="-342900" algn="just">
              <a:buFontTx/>
              <a:buChar char="-"/>
              <a:defRPr/>
            </a:pPr>
            <a:r>
              <a:rPr lang="en-GB" sz="2200" dirty="0" smtClean="0"/>
              <a:t>Flapper </a:t>
            </a:r>
            <a:r>
              <a:rPr lang="en-GB" sz="2200" dirty="0"/>
              <a:t>styles</a:t>
            </a:r>
          </a:p>
          <a:p>
            <a:pPr lvl="1">
              <a:defRPr/>
            </a:pPr>
            <a:endParaRPr lang="en-GB" sz="2400" dirty="0" smtClean="0"/>
          </a:p>
          <a:p>
            <a:pPr marL="342900" indent="-342900" fontAlgn="auto">
              <a:spcBef>
                <a:spcPts val="0"/>
              </a:spcBef>
              <a:spcAft>
                <a:spcPts val="0"/>
              </a:spcAft>
              <a:buFontTx/>
              <a:buChar char="-"/>
              <a:defRPr/>
            </a:pPr>
            <a:endParaRPr lang="en-GB" sz="2400" dirty="0"/>
          </a:p>
          <a:p>
            <a:pPr marL="742950" lvl="1" indent="-285750">
              <a:buFont typeface="Arial" panose="020B0604020202020204" pitchFamily="34" charset="0"/>
              <a:buChar char="•"/>
              <a:defRPr/>
            </a:pPr>
            <a:endParaRPr lang="en-GB" sz="2400" dirty="0" smtClean="0"/>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p:txBody>
      </p:sp>
      <p:pic>
        <p:nvPicPr>
          <p:cNvPr id="1331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35608" y="993989"/>
            <a:ext cx="1656184" cy="26786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7225710" y="4454624"/>
            <a:ext cx="1944217" cy="2235136"/>
          </a:xfrm>
          <a:prstGeom prst="rect">
            <a:avLst/>
          </a:prstGeom>
        </p:spPr>
        <p:txBody>
          <a:bodyPr wrap="square" lIns="540000" tIns="360000" rIns="540000" bIns="360000">
            <a:spAutoFit/>
          </a:bodyPr>
          <a:lstStyle/>
          <a:p>
            <a:pPr algn="r">
              <a:defRPr/>
            </a:pPr>
            <a:r>
              <a:rPr lang="en-GB" sz="1400" dirty="0"/>
              <a:t>Accounting </a:t>
            </a:r>
            <a:r>
              <a:rPr lang="en-GB" sz="1400" dirty="0" smtClean="0"/>
              <a:t>Office, Brooklyn, 1925  Zelda Fitzgerald, Barbara </a:t>
            </a:r>
            <a:r>
              <a:rPr lang="en-GB" sz="1400" dirty="0" err="1" smtClean="0"/>
              <a:t>Stanwyck</a:t>
            </a:r>
            <a:r>
              <a:rPr lang="en-GB" sz="1400" dirty="0" smtClean="0"/>
              <a:t> </a:t>
            </a:r>
          </a:p>
        </p:txBody>
      </p:sp>
      <p:pic>
        <p:nvPicPr>
          <p:cNvPr id="1331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19402" y="424190"/>
            <a:ext cx="3845087" cy="3168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8"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9552" y="993990"/>
            <a:ext cx="1933250" cy="26786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8303226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6076527"/>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4. The Roaring Twenties: Culture</a:t>
            </a:r>
          </a:p>
          <a:p>
            <a:pPr marL="285750" indent="-285750" fontAlgn="auto">
              <a:spcBef>
                <a:spcPts val="0"/>
              </a:spcBef>
              <a:spcAft>
                <a:spcPts val="0"/>
              </a:spcAft>
              <a:buFont typeface="Arial" panose="020B0604020202020204" pitchFamily="34" charset="0"/>
              <a:buChar char="•"/>
              <a:defRPr/>
            </a:pPr>
            <a:endParaRPr lang="en-GB" sz="800" dirty="0" smtClean="0"/>
          </a:p>
          <a:p>
            <a:pPr marL="285750" indent="-285750" fontAlgn="auto">
              <a:spcBef>
                <a:spcPts val="0"/>
              </a:spcBef>
              <a:spcAft>
                <a:spcPts val="0"/>
              </a:spcAft>
              <a:buFont typeface="Arial" panose="020B0604020202020204" pitchFamily="34" charset="0"/>
              <a:buChar char="•"/>
              <a:defRPr/>
            </a:pPr>
            <a:endParaRPr lang="en-GB" sz="2400" dirty="0" smtClean="0"/>
          </a:p>
          <a:p>
            <a:pPr marL="285750" indent="-285750" fontAlgn="auto">
              <a:spcBef>
                <a:spcPts val="0"/>
              </a:spcBef>
              <a:spcAft>
                <a:spcPts val="0"/>
              </a:spcAft>
              <a:buFont typeface="Arial" panose="020B0604020202020204" pitchFamily="34" charset="0"/>
              <a:buChar char="•"/>
              <a:defRPr/>
            </a:pPr>
            <a:endParaRPr lang="en-GB" sz="2400" dirty="0"/>
          </a:p>
          <a:p>
            <a:pPr marL="285750" indent="-285750" fontAlgn="auto">
              <a:spcBef>
                <a:spcPts val="0"/>
              </a:spcBef>
              <a:spcAft>
                <a:spcPts val="0"/>
              </a:spcAft>
              <a:buFont typeface="Arial" panose="020B0604020202020204" pitchFamily="34" charset="0"/>
              <a:buChar char="•"/>
              <a:defRPr/>
            </a:pPr>
            <a:endParaRPr lang="en-GB" sz="2400" dirty="0" smtClean="0"/>
          </a:p>
          <a:p>
            <a:pPr marL="285750" indent="-285750" fontAlgn="auto">
              <a:spcBef>
                <a:spcPts val="0"/>
              </a:spcBef>
              <a:spcAft>
                <a:spcPts val="0"/>
              </a:spcAft>
              <a:buFont typeface="Arial" panose="020B0604020202020204" pitchFamily="34" charset="0"/>
              <a:buChar char="•"/>
              <a:defRPr/>
            </a:pPr>
            <a:endParaRPr lang="en-GB" sz="2400" dirty="0"/>
          </a:p>
          <a:p>
            <a:pPr marL="285750" indent="-285750" fontAlgn="auto">
              <a:spcBef>
                <a:spcPts val="0"/>
              </a:spcBef>
              <a:spcAft>
                <a:spcPts val="0"/>
              </a:spcAft>
              <a:buFont typeface="Arial" panose="020B0604020202020204" pitchFamily="34" charset="0"/>
              <a:buChar char="•"/>
              <a:defRPr/>
            </a:pPr>
            <a:endParaRPr lang="en-GB" sz="2400" dirty="0" smtClean="0"/>
          </a:p>
          <a:p>
            <a:pPr marL="285750" indent="-285750" fontAlgn="auto">
              <a:spcBef>
                <a:spcPts val="0"/>
              </a:spcBef>
              <a:spcAft>
                <a:spcPts val="0"/>
              </a:spcAft>
              <a:buFont typeface="Arial" panose="020B0604020202020204" pitchFamily="34" charset="0"/>
              <a:buChar char="•"/>
              <a:defRPr/>
            </a:pPr>
            <a:endParaRPr lang="en-GB" sz="2400" dirty="0"/>
          </a:p>
          <a:p>
            <a:pPr marL="285750" indent="-285750" fontAlgn="auto">
              <a:spcBef>
                <a:spcPts val="0"/>
              </a:spcBef>
              <a:spcAft>
                <a:spcPts val="0"/>
              </a:spcAft>
              <a:buFont typeface="Arial" panose="020B0604020202020204" pitchFamily="34" charset="0"/>
              <a:buChar char="•"/>
              <a:defRPr/>
            </a:pPr>
            <a:endParaRPr lang="en-GB" sz="2400" dirty="0" smtClean="0"/>
          </a:p>
          <a:p>
            <a:pPr marL="285750" indent="-285750" fontAlgn="auto">
              <a:spcBef>
                <a:spcPts val="0"/>
              </a:spcBef>
              <a:spcAft>
                <a:spcPts val="0"/>
              </a:spcAft>
              <a:buFont typeface="Arial" panose="020B0604020202020204" pitchFamily="34" charset="0"/>
              <a:buChar char="•"/>
              <a:defRPr/>
            </a:pPr>
            <a:endParaRPr lang="en-GB" sz="1000" dirty="0" smtClean="0"/>
          </a:p>
          <a:p>
            <a:pPr marL="342900" indent="-342900" fontAlgn="auto">
              <a:spcBef>
                <a:spcPts val="0"/>
              </a:spcBef>
              <a:spcAft>
                <a:spcPts val="0"/>
              </a:spcAft>
              <a:buFontTx/>
              <a:buChar char="-"/>
              <a:defRPr/>
            </a:pPr>
            <a:endParaRPr lang="en-GB" sz="2400" dirty="0"/>
          </a:p>
          <a:p>
            <a:pPr marL="742950" lvl="1" indent="-285750">
              <a:buFont typeface="Arial" panose="020B0604020202020204" pitchFamily="34" charset="0"/>
              <a:buChar char="•"/>
              <a:defRPr/>
            </a:pPr>
            <a:endParaRPr lang="en-GB" sz="2400" dirty="0" smtClean="0"/>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p:txBody>
      </p:sp>
      <p:sp>
        <p:nvSpPr>
          <p:cNvPr id="9" name="Rectangle 8"/>
          <p:cNvSpPr/>
          <p:nvPr/>
        </p:nvSpPr>
        <p:spPr>
          <a:xfrm>
            <a:off x="7001157" y="4484546"/>
            <a:ext cx="1944217" cy="2666024"/>
          </a:xfrm>
          <a:prstGeom prst="rect">
            <a:avLst/>
          </a:prstGeom>
        </p:spPr>
        <p:txBody>
          <a:bodyPr wrap="square" lIns="540000" tIns="360000" rIns="540000" bIns="360000">
            <a:spAutoFit/>
          </a:bodyPr>
          <a:lstStyle/>
          <a:p>
            <a:pPr algn="r">
              <a:defRPr/>
            </a:pPr>
            <a:r>
              <a:rPr lang="en-GB" sz="1400" dirty="0" smtClean="0"/>
              <a:t>1928 Hoover ticket poster</a:t>
            </a:r>
            <a:r>
              <a:rPr lang="en-GB" sz="1400" dirty="0"/>
              <a:t>; </a:t>
            </a:r>
            <a:r>
              <a:rPr lang="en-GB" sz="1400" i="1" dirty="0"/>
              <a:t>Magazine of Wall Street </a:t>
            </a:r>
            <a:r>
              <a:rPr lang="en-GB" sz="1400" i="1" dirty="0" smtClean="0"/>
              <a:t> </a:t>
            </a:r>
            <a:r>
              <a:rPr lang="en-GB" sz="1400" dirty="0" smtClean="0"/>
              <a:t>advert 1929</a:t>
            </a:r>
            <a:endParaRPr lang="en-GB" sz="1400" i="1" dirty="0" smtClean="0"/>
          </a:p>
        </p:txBody>
      </p:sp>
      <p:pic>
        <p:nvPicPr>
          <p:cNvPr id="10" name="Picture 17" title="A campaign poster shows a house in a neighborhood with a car driving in front. In the background, there are pictures that show working cities, a plane, and the Capitol building."/>
          <p:cNvPicPr>
            <a:picLocks noChangeAspect="1" noChangeArrowheads="1"/>
          </p:cNvPicPr>
          <p:nvPr/>
        </p:nvPicPr>
        <p:blipFill>
          <a:blip r:embed="rId3"/>
          <a:srcRect l="1990" t="2448" r="1743" b="2309"/>
          <a:stretch>
            <a:fillRect/>
          </a:stretch>
        </p:blipFill>
        <p:spPr bwMode="auto">
          <a:xfrm>
            <a:off x="251520" y="1073714"/>
            <a:ext cx="6363320" cy="5636739"/>
          </a:xfrm>
          <a:prstGeom prst="rect">
            <a:avLst/>
          </a:prstGeom>
          <a:noFill/>
          <a:ln w="9525">
            <a:noFill/>
            <a:miter lim="800000"/>
            <a:headEnd/>
            <a:tailEnd/>
          </a:ln>
        </p:spPr>
      </p:pic>
      <p:pic>
        <p:nvPicPr>
          <p:cNvPr id="22533"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41063" y="1072321"/>
            <a:ext cx="2802937" cy="24201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473435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6261193"/>
          </a:xfrm>
          <a:prstGeom prst="rect">
            <a:avLst/>
          </a:prstGeom>
        </p:spPr>
        <p:txBody>
          <a:bodyPr wrap="square" lIns="540000" tIns="540000" rIns="540000" bIns="540000">
            <a:spAutoFit/>
          </a:bodyPr>
          <a:lstStyle/>
          <a:p>
            <a:pPr fontAlgn="auto">
              <a:spcBef>
                <a:spcPts val="0"/>
              </a:spcBef>
              <a:spcAft>
                <a:spcPts val="0"/>
              </a:spcAft>
              <a:defRPr/>
            </a:pPr>
            <a:r>
              <a:rPr lang="en-GB" sz="2400" b="1" dirty="0">
                <a:effectLst>
                  <a:outerShdw blurRad="38100" dist="38100" dir="2700000" algn="tl">
                    <a:srgbClr val="000000">
                      <a:alpha val="43137"/>
                    </a:srgbClr>
                  </a:outerShdw>
                </a:effectLst>
              </a:rPr>
              <a:t>5. The Depression and New </a:t>
            </a:r>
            <a:r>
              <a:rPr lang="en-GB" sz="2400" b="1" dirty="0" smtClean="0">
                <a:effectLst>
                  <a:outerShdw blurRad="38100" dist="38100" dir="2700000" algn="tl">
                    <a:srgbClr val="000000">
                      <a:alpha val="43137"/>
                    </a:srgbClr>
                  </a:outerShdw>
                </a:effectLst>
              </a:rPr>
              <a:t>Deal: The Wall Street Crash</a:t>
            </a: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marL="342900" indent="-342900" algn="just">
              <a:buFont typeface="Arial" panose="020B0604020202020204" pitchFamily="34" charset="0"/>
              <a:buChar char="•"/>
            </a:pPr>
            <a:r>
              <a:rPr lang="en-GB" sz="2400" dirty="0" smtClean="0"/>
              <a:t>Overproduction in manufacture and agriculture – declining demand for new consumer durables</a:t>
            </a:r>
          </a:p>
          <a:p>
            <a:pPr marL="342900" indent="-342900" algn="just">
              <a:buFont typeface="Arial" panose="020B0604020202020204" pitchFamily="34" charset="0"/>
              <a:buChar char="•"/>
            </a:pPr>
            <a:r>
              <a:rPr lang="en-GB" sz="2400" dirty="0" smtClean="0"/>
              <a:t>Corporate debts</a:t>
            </a:r>
          </a:p>
          <a:p>
            <a:pPr marL="342900" indent="-342900" algn="just">
              <a:buFont typeface="Arial" panose="020B0604020202020204" pitchFamily="34" charset="0"/>
              <a:buChar char="•"/>
            </a:pPr>
            <a:r>
              <a:rPr lang="en-GB" sz="2400" dirty="0"/>
              <a:t>Southern California and Florida had experienced spectacular real-estate booms and busts, </a:t>
            </a:r>
            <a:r>
              <a:rPr lang="en-GB" sz="2400" dirty="0" smtClean="0"/>
              <a:t>resulting in </a:t>
            </a:r>
            <a:r>
              <a:rPr lang="en-GB" sz="2400" dirty="0"/>
              <a:t>failed banks and foreclosed </a:t>
            </a:r>
            <a:r>
              <a:rPr lang="en-GB" sz="2400" dirty="0" smtClean="0"/>
              <a:t>mortgages</a:t>
            </a:r>
          </a:p>
          <a:p>
            <a:pPr marL="342900" indent="-342900" algn="just">
              <a:buFont typeface="Arial" panose="020B0604020202020204" pitchFamily="34" charset="0"/>
              <a:buChar char="•"/>
            </a:pPr>
            <a:r>
              <a:rPr lang="en-GB" sz="2400" dirty="0" smtClean="0"/>
              <a:t>October 24 1929 “Black Thursday,” October 29 “Black Tuesday” the </a:t>
            </a:r>
            <a:r>
              <a:rPr lang="en-GB" sz="2400" dirty="0"/>
              <a:t>stock market </a:t>
            </a:r>
            <a:r>
              <a:rPr lang="en-GB" sz="2400" dirty="0" smtClean="0"/>
              <a:t>crashed: $10 billion in market </a:t>
            </a:r>
            <a:r>
              <a:rPr lang="en-GB" sz="2400" dirty="0"/>
              <a:t>value </a:t>
            </a:r>
            <a:r>
              <a:rPr lang="en-GB" sz="2400" dirty="0" smtClean="0"/>
              <a:t>disappeared</a:t>
            </a:r>
          </a:p>
          <a:p>
            <a:pPr marL="342900" indent="-342900" algn="just">
              <a:buFont typeface="Arial" panose="020B0604020202020204" pitchFamily="34" charset="0"/>
              <a:buChar char="•"/>
            </a:pPr>
            <a:r>
              <a:rPr lang="en-GB" sz="2400" dirty="0" smtClean="0"/>
              <a:t>International impact: Allied nations relied on German reparations to repay American war loans; German government relied on US bank loans to service reparations</a:t>
            </a:r>
            <a:endParaRPr lang="en-GB" sz="14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96448980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6892135"/>
          </a:xfrm>
          <a:prstGeom prst="rect">
            <a:avLst/>
          </a:prstGeom>
        </p:spPr>
        <p:txBody>
          <a:bodyPr wrap="square" lIns="540000" tIns="540000" rIns="540000" bIns="540000">
            <a:spAutoFit/>
          </a:bodyPr>
          <a:lstStyle/>
          <a:p>
            <a:pPr fontAlgn="auto">
              <a:spcBef>
                <a:spcPts val="0"/>
              </a:spcBef>
              <a:spcAft>
                <a:spcPts val="0"/>
              </a:spcAft>
              <a:defRPr/>
            </a:pPr>
            <a:r>
              <a:rPr lang="en-GB" sz="2400" b="1" dirty="0">
                <a:effectLst>
                  <a:outerShdw blurRad="38100" dist="38100" dir="2700000" algn="tl">
                    <a:srgbClr val="000000">
                      <a:alpha val="43137"/>
                    </a:srgbClr>
                  </a:outerShdw>
                </a:effectLst>
              </a:rPr>
              <a:t>5. The Depression and New </a:t>
            </a:r>
            <a:r>
              <a:rPr lang="en-GB" sz="2400" b="1" dirty="0" smtClean="0">
                <a:effectLst>
                  <a:outerShdw blurRad="38100" dist="38100" dir="2700000" algn="tl">
                    <a:srgbClr val="000000">
                      <a:alpha val="43137"/>
                    </a:srgbClr>
                  </a:outerShdw>
                </a:effectLst>
              </a:rPr>
              <a:t>Deal: Great Depression</a:t>
            </a:r>
          </a:p>
          <a:p>
            <a:pPr fontAlgn="auto">
              <a:spcBef>
                <a:spcPts val="0"/>
              </a:spcBef>
              <a:spcAft>
                <a:spcPts val="0"/>
              </a:spcAft>
              <a:defRPr/>
            </a:pPr>
            <a:endParaRPr lang="en-GB" sz="800" b="1" dirty="0">
              <a:effectLst>
                <a:outerShdw blurRad="38100" dist="38100" dir="2700000" algn="tl">
                  <a:srgbClr val="000000">
                    <a:alpha val="43137"/>
                  </a:srgbClr>
                </a:outerShdw>
              </a:effectLst>
            </a:endParaRPr>
          </a:p>
          <a:p>
            <a:pPr marL="342900" indent="-342900">
              <a:buFont typeface="Arial" panose="020B0604020202020204" pitchFamily="34" charset="0"/>
              <a:buChar char="•"/>
            </a:pPr>
            <a:r>
              <a:rPr lang="en-GB" sz="2300" dirty="0"/>
              <a:t>Unemployment </a:t>
            </a:r>
            <a:r>
              <a:rPr lang="en-GB" sz="2300" dirty="0" smtClean="0"/>
              <a:t>– 13 </a:t>
            </a:r>
            <a:r>
              <a:rPr lang="en-GB" sz="2300" dirty="0"/>
              <a:t>million people were out of work.</a:t>
            </a:r>
          </a:p>
          <a:p>
            <a:pPr marL="342900" indent="-342900">
              <a:buFont typeface="Arial" panose="020B0604020202020204" pitchFamily="34" charset="0"/>
              <a:buChar char="•"/>
            </a:pPr>
            <a:endParaRPr lang="en-GB" sz="2300" dirty="0" smtClean="0"/>
          </a:p>
          <a:p>
            <a:pPr marL="342900" indent="-342900">
              <a:buFont typeface="Arial" panose="020B0604020202020204" pitchFamily="34" charset="0"/>
              <a:buChar char="•"/>
            </a:pPr>
            <a:r>
              <a:rPr lang="en-GB" sz="2300" dirty="0" smtClean="0"/>
              <a:t>Industrial </a:t>
            </a:r>
            <a:r>
              <a:rPr lang="en-GB" sz="2300" dirty="0"/>
              <a:t>production dropped by </a:t>
            </a:r>
            <a:r>
              <a:rPr lang="en-GB" sz="2300" dirty="0" smtClean="0"/>
              <a:t>45% between </a:t>
            </a:r>
            <a:r>
              <a:rPr lang="en-GB" sz="2300" dirty="0"/>
              <a:t>1929 and </a:t>
            </a:r>
            <a:r>
              <a:rPr lang="en-GB" sz="2300" dirty="0" smtClean="0"/>
              <a:t>1932; automobile production down 80%</a:t>
            </a:r>
            <a:endParaRPr lang="en-GB" sz="2300" dirty="0"/>
          </a:p>
          <a:p>
            <a:pPr marL="342900" indent="-342900">
              <a:buFont typeface="Arial" panose="020B0604020202020204" pitchFamily="34" charset="0"/>
              <a:buChar char="•"/>
            </a:pPr>
            <a:endParaRPr lang="en-GB" sz="2300" dirty="0" smtClean="0"/>
          </a:p>
          <a:p>
            <a:pPr marL="342900" indent="-342900">
              <a:buFont typeface="Arial" panose="020B0604020202020204" pitchFamily="34" charset="0"/>
              <a:buChar char="•"/>
            </a:pPr>
            <a:r>
              <a:rPr lang="en-GB" sz="2300" dirty="0" smtClean="0"/>
              <a:t>House-building </a:t>
            </a:r>
            <a:r>
              <a:rPr lang="en-GB" sz="2300" dirty="0"/>
              <a:t>fell by 80 per cent between 1929 and </a:t>
            </a:r>
            <a:r>
              <a:rPr lang="en-GB" sz="2300" dirty="0" smtClean="0"/>
              <a:t>1932</a:t>
            </a:r>
            <a:endParaRPr lang="en-GB" sz="2300" dirty="0"/>
          </a:p>
          <a:p>
            <a:pPr marL="342900" indent="-342900">
              <a:buFont typeface="Arial" panose="020B0604020202020204" pitchFamily="34" charset="0"/>
              <a:buChar char="•"/>
            </a:pPr>
            <a:endParaRPr lang="en-GB" sz="2300" dirty="0" smtClean="0"/>
          </a:p>
          <a:p>
            <a:pPr marL="342900" indent="-342900">
              <a:buFont typeface="Arial" panose="020B0604020202020204" pitchFamily="34" charset="0"/>
              <a:buChar char="•"/>
            </a:pPr>
            <a:r>
              <a:rPr lang="en-GB" sz="2300" dirty="0" smtClean="0"/>
              <a:t>US banking </a:t>
            </a:r>
            <a:r>
              <a:rPr lang="en-GB" sz="2300" dirty="0"/>
              <a:t>system reached the brink of </a:t>
            </a:r>
            <a:r>
              <a:rPr lang="en-GB" sz="2300" dirty="0" smtClean="0"/>
              <a:t>collapse – from </a:t>
            </a:r>
            <a:r>
              <a:rPr lang="en-GB" sz="2300" dirty="0"/>
              <a:t>1929 to 1932, 5,000 banks went out of </a:t>
            </a:r>
            <a:r>
              <a:rPr lang="en-GB" sz="2300" dirty="0" smtClean="0"/>
              <a:t>business</a:t>
            </a:r>
          </a:p>
          <a:p>
            <a:pPr marL="342900" indent="-342900">
              <a:buFont typeface="Arial" panose="020B0604020202020204" pitchFamily="34" charset="0"/>
              <a:buChar char="•"/>
            </a:pPr>
            <a:endParaRPr lang="en-GB" sz="2300" dirty="0"/>
          </a:p>
          <a:p>
            <a:pPr marL="342900" indent="-342900">
              <a:buFont typeface="Arial" panose="020B0604020202020204" pitchFamily="34" charset="0"/>
              <a:buChar char="•"/>
            </a:pPr>
            <a:r>
              <a:rPr lang="en-GB" sz="2300" dirty="0" smtClean="0"/>
              <a:t>Millions undernourished – despite crops rotting elsewhere</a:t>
            </a:r>
          </a:p>
          <a:p>
            <a:pPr marL="342900" indent="-342900">
              <a:buFont typeface="Arial" panose="020B0604020202020204" pitchFamily="34" charset="0"/>
              <a:buChar char="•"/>
            </a:pPr>
            <a:endParaRPr lang="en-GB" sz="2300" dirty="0"/>
          </a:p>
          <a:p>
            <a:pPr marL="342900" indent="-342900">
              <a:buFont typeface="Arial" panose="020B0604020202020204" pitchFamily="34" charset="0"/>
              <a:buChar char="•"/>
            </a:pPr>
            <a:r>
              <a:rPr lang="en-GB" sz="2300" dirty="0" smtClean="0"/>
              <a:t>Millions evicted from homes </a:t>
            </a:r>
          </a:p>
          <a:p>
            <a:pPr marL="342900" indent="-342900">
              <a:buFont typeface="Arial" panose="020B0604020202020204" pitchFamily="34" charset="0"/>
              <a:buChar char="•"/>
            </a:pPr>
            <a:endParaRPr lang="en-GB" sz="2300" dirty="0" smtClean="0"/>
          </a:p>
          <a:p>
            <a:pPr marL="342900" indent="-342900">
              <a:buFont typeface="Arial" panose="020B0604020202020204" pitchFamily="34" charset="0"/>
              <a:buChar char="•"/>
            </a:pPr>
            <a:r>
              <a:rPr lang="en-GB" sz="2300" dirty="0" smtClean="0"/>
              <a:t>Millions </a:t>
            </a:r>
            <a:r>
              <a:rPr lang="en-GB" sz="2300" dirty="0"/>
              <a:t>lose </a:t>
            </a:r>
            <a:r>
              <a:rPr lang="en-GB" sz="2300"/>
              <a:t>life </a:t>
            </a:r>
            <a:r>
              <a:rPr lang="en-GB" sz="2300" smtClean="0"/>
              <a:t>savings</a:t>
            </a:r>
            <a:endParaRPr lang="en-GB" sz="14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174556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263633" cy="1459879"/>
          </a:xfrm>
          <a:prstGeom prst="rect">
            <a:avLst/>
          </a:prstGeom>
        </p:spPr>
        <p:txBody>
          <a:bodyPr wrap="square" lIns="540000" tIns="540000" rIns="540000" bIns="540000">
            <a:spAutoFit/>
          </a:bodyPr>
          <a:lstStyle/>
          <a:p>
            <a:pPr fontAlgn="auto">
              <a:spcBef>
                <a:spcPts val="0"/>
              </a:spcBef>
              <a:spcAft>
                <a:spcPts val="0"/>
              </a:spcAft>
              <a:defRPr/>
            </a:pPr>
            <a:r>
              <a:rPr lang="en-GB" sz="2400" b="1" dirty="0">
                <a:effectLst>
                  <a:outerShdw blurRad="38100" dist="38100" dir="2700000" algn="tl">
                    <a:srgbClr val="000000">
                      <a:alpha val="43137"/>
                    </a:srgbClr>
                  </a:outerShdw>
                </a:effectLst>
              </a:rPr>
              <a:t>5</a:t>
            </a:r>
            <a:r>
              <a:rPr lang="en-GB" sz="2400" b="1" dirty="0" smtClean="0">
                <a:effectLst>
                  <a:outerShdw blurRad="38100" dist="38100" dir="2700000" algn="tl">
                    <a:srgbClr val="000000">
                      <a:alpha val="43137"/>
                    </a:srgbClr>
                  </a:outerShdw>
                </a:effectLst>
              </a:rPr>
              <a:t>. The Depression and New Deal: Hooverville</a:t>
            </a:r>
            <a:endParaRPr lang="en-GB" sz="1400" b="1" dirty="0">
              <a:effectLst>
                <a:outerShdw blurRad="38100" dist="38100" dir="2700000" algn="tl">
                  <a:srgbClr val="000000">
                    <a:alpha val="43137"/>
                  </a:srgbClr>
                </a:outerShdw>
              </a:effectLst>
            </a:endParaRPr>
          </a:p>
        </p:txBody>
      </p:sp>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37830" y="2492896"/>
            <a:ext cx="5406169" cy="43163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36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504" y="980888"/>
            <a:ext cx="4150786" cy="25201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90729" y="3861048"/>
            <a:ext cx="3647101" cy="1157918"/>
          </a:xfrm>
          <a:prstGeom prst="rect">
            <a:avLst/>
          </a:prstGeom>
        </p:spPr>
        <p:txBody>
          <a:bodyPr wrap="square" lIns="540000" tIns="360000" rIns="540000" bIns="360000">
            <a:spAutoFit/>
          </a:bodyPr>
          <a:lstStyle/>
          <a:p>
            <a:pPr algn="r">
              <a:defRPr/>
            </a:pPr>
            <a:r>
              <a:rPr lang="en-GB" sz="1400" dirty="0" err="1" smtClean="0"/>
              <a:t>Hooverville</a:t>
            </a:r>
            <a:r>
              <a:rPr lang="en-GB" sz="1400" dirty="0" smtClean="0"/>
              <a:t> settlements in Seattle and Central Park, New York</a:t>
            </a:r>
          </a:p>
        </p:txBody>
      </p:sp>
    </p:spTree>
    <p:extLst>
      <p:ext uri="{BB962C8B-B14F-4D97-AF65-F5344CB8AC3E}">
        <p14:creationId xmlns:p14="http://schemas.microsoft.com/office/powerpoint/2010/main" val="137527768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7031385" cy="7584632"/>
          </a:xfrm>
          <a:prstGeom prst="rect">
            <a:avLst/>
          </a:prstGeom>
        </p:spPr>
        <p:txBody>
          <a:bodyPr wrap="square" lIns="540000" tIns="540000" rIns="540000" bIns="540000">
            <a:spAutoFit/>
          </a:bodyPr>
          <a:lstStyle/>
          <a:p>
            <a:pPr fontAlgn="auto">
              <a:spcBef>
                <a:spcPts val="0"/>
              </a:spcBef>
              <a:spcAft>
                <a:spcPts val="0"/>
              </a:spcAft>
              <a:defRPr/>
            </a:pPr>
            <a:r>
              <a:rPr lang="en-GB" sz="2400" b="1" dirty="0">
                <a:effectLst>
                  <a:outerShdw blurRad="38100" dist="38100" dir="2700000" algn="tl">
                    <a:srgbClr val="000000">
                      <a:alpha val="43137"/>
                    </a:srgbClr>
                  </a:outerShdw>
                </a:effectLst>
              </a:rPr>
              <a:t>5</a:t>
            </a:r>
            <a:r>
              <a:rPr lang="en-GB" sz="2400" b="1" dirty="0" smtClean="0">
                <a:effectLst>
                  <a:outerShdw blurRad="38100" dist="38100" dir="2700000" algn="tl">
                    <a:srgbClr val="000000">
                      <a:alpha val="43137"/>
                    </a:srgbClr>
                  </a:outerShdw>
                </a:effectLst>
              </a:rPr>
              <a:t>. Depression and New Deal: FDR</a:t>
            </a:r>
          </a:p>
          <a:p>
            <a:pPr fontAlgn="auto">
              <a:spcBef>
                <a:spcPts val="0"/>
              </a:spcBef>
              <a:spcAft>
                <a:spcPts val="0"/>
              </a:spcAft>
              <a:defRPr/>
            </a:pPr>
            <a:endParaRPr lang="en-GB" sz="1000" b="1" dirty="0">
              <a:effectLst>
                <a:outerShdw blurRad="38100" dist="38100" dir="2700000" algn="tl">
                  <a:srgbClr val="000000">
                    <a:alpha val="43137"/>
                  </a:srgbClr>
                </a:outerShdw>
              </a:effectLst>
            </a:endParaRPr>
          </a:p>
          <a:p>
            <a:pPr algn="just" fontAlgn="auto">
              <a:spcBef>
                <a:spcPts val="0"/>
              </a:spcBef>
              <a:spcAft>
                <a:spcPts val="0"/>
              </a:spcAft>
              <a:defRPr/>
            </a:pPr>
            <a:r>
              <a:rPr lang="en-GB" sz="2200" dirty="0"/>
              <a:t>“Throughout the </a:t>
            </a:r>
            <a:r>
              <a:rPr lang="en-GB" sz="2200" dirty="0" smtClean="0"/>
              <a:t>nation, men </a:t>
            </a:r>
            <a:r>
              <a:rPr lang="en-GB" sz="2200" dirty="0"/>
              <a:t>and women, forgotten in the political philosophy of the Government, look to us here for guidance and for </a:t>
            </a:r>
            <a:r>
              <a:rPr lang="en-GB" sz="2200" dirty="0">
                <a:solidFill>
                  <a:srgbClr val="FF0000"/>
                </a:solidFill>
              </a:rPr>
              <a:t>more equitable opportunity to share in the distribution of national wealth</a:t>
            </a:r>
            <a:r>
              <a:rPr lang="en-GB" sz="2200" dirty="0"/>
              <a:t>... I pledge myself to </a:t>
            </a:r>
            <a:r>
              <a:rPr lang="en-GB" sz="2200" b="1" dirty="0">
                <a:solidFill>
                  <a:srgbClr val="FF0000"/>
                </a:solidFill>
              </a:rPr>
              <a:t>a new deal </a:t>
            </a:r>
            <a:r>
              <a:rPr lang="en-GB" sz="2200" dirty="0"/>
              <a:t>for the American people. This is more than a political campaign. It is </a:t>
            </a:r>
            <a:r>
              <a:rPr lang="en-GB" sz="2200" b="1" dirty="0">
                <a:solidFill>
                  <a:srgbClr val="FF0000"/>
                </a:solidFill>
              </a:rPr>
              <a:t>a call to </a:t>
            </a:r>
            <a:r>
              <a:rPr lang="en-GB" sz="2200" b="1" dirty="0" smtClean="0">
                <a:solidFill>
                  <a:srgbClr val="FF0000"/>
                </a:solidFill>
              </a:rPr>
              <a:t>arms</a:t>
            </a:r>
            <a:r>
              <a:rPr lang="en-GB" sz="2200" dirty="0" smtClean="0"/>
              <a:t>.”</a:t>
            </a:r>
          </a:p>
          <a:p>
            <a:pPr marL="342900" indent="-342900" algn="just" fontAlgn="auto">
              <a:spcBef>
                <a:spcPts val="0"/>
              </a:spcBef>
              <a:spcAft>
                <a:spcPts val="0"/>
              </a:spcAft>
              <a:buFontTx/>
              <a:buChar char="-"/>
              <a:defRPr/>
            </a:pPr>
            <a:r>
              <a:rPr lang="en-GB" sz="2000" dirty="0" smtClean="0"/>
              <a:t>Franklin D Roosevelt, accepting Democratic </a:t>
            </a:r>
            <a:r>
              <a:rPr lang="en-GB" sz="2000" dirty="0"/>
              <a:t>nomination for president</a:t>
            </a:r>
            <a:r>
              <a:rPr lang="en-GB" sz="2000" dirty="0" smtClean="0"/>
              <a:t>, July 1932</a:t>
            </a:r>
          </a:p>
          <a:p>
            <a:pPr algn="just" fontAlgn="auto">
              <a:spcBef>
                <a:spcPts val="0"/>
              </a:spcBef>
              <a:spcAft>
                <a:spcPts val="0"/>
              </a:spcAft>
              <a:defRPr/>
            </a:pPr>
            <a:endParaRPr lang="en-GB" sz="1000" dirty="0" smtClean="0"/>
          </a:p>
          <a:p>
            <a:pPr algn="just" fontAlgn="auto">
              <a:spcBef>
                <a:spcPts val="0"/>
              </a:spcBef>
              <a:spcAft>
                <a:spcPts val="0"/>
              </a:spcAft>
              <a:defRPr/>
            </a:pPr>
            <a:r>
              <a:rPr lang="en-GB" sz="2200" dirty="0" smtClean="0"/>
              <a:t>“The </a:t>
            </a:r>
            <a:r>
              <a:rPr lang="en-GB" sz="2200" dirty="0"/>
              <a:t>country needs and, unless I mistake its temper, the country demands bold, persistent </a:t>
            </a:r>
            <a:r>
              <a:rPr lang="en-GB" sz="2200" b="1" dirty="0">
                <a:solidFill>
                  <a:srgbClr val="FF0000"/>
                </a:solidFill>
              </a:rPr>
              <a:t>experimentation</a:t>
            </a:r>
            <a:r>
              <a:rPr lang="en-GB" sz="2200" dirty="0"/>
              <a:t>. It is common sense to take a method and try </a:t>
            </a:r>
            <a:r>
              <a:rPr lang="en-GB" sz="2200" dirty="0" smtClean="0"/>
              <a:t>it. If </a:t>
            </a:r>
            <a:r>
              <a:rPr lang="en-GB" sz="2200" dirty="0"/>
              <a:t>it fails, admit it frankly and try another. But above all, </a:t>
            </a:r>
            <a:r>
              <a:rPr lang="en-GB" sz="2200" dirty="0">
                <a:solidFill>
                  <a:srgbClr val="FF0000"/>
                </a:solidFill>
              </a:rPr>
              <a:t>try </a:t>
            </a:r>
            <a:r>
              <a:rPr lang="en-GB" sz="2200" dirty="0" smtClean="0">
                <a:solidFill>
                  <a:srgbClr val="FF0000"/>
                </a:solidFill>
              </a:rPr>
              <a:t>something</a:t>
            </a:r>
            <a:r>
              <a:rPr lang="en-GB" sz="2200" dirty="0" smtClean="0"/>
              <a:t>.” </a:t>
            </a:r>
          </a:p>
          <a:p>
            <a:pPr marL="342900" indent="-342900" algn="just" fontAlgn="auto">
              <a:spcBef>
                <a:spcPts val="0"/>
              </a:spcBef>
              <a:spcAft>
                <a:spcPts val="0"/>
              </a:spcAft>
              <a:buFontTx/>
              <a:buChar char="-"/>
              <a:defRPr/>
            </a:pPr>
            <a:r>
              <a:rPr lang="en-GB" sz="2000" dirty="0" smtClean="0"/>
              <a:t>Roosevelt, May 1932</a:t>
            </a:r>
          </a:p>
          <a:p>
            <a:pPr marL="342900" indent="-342900" algn="just" fontAlgn="auto">
              <a:spcBef>
                <a:spcPts val="0"/>
              </a:spcBef>
              <a:spcAft>
                <a:spcPts val="0"/>
              </a:spcAft>
              <a:buFontTx/>
              <a:buChar char="-"/>
              <a:defRPr/>
            </a:pPr>
            <a:endParaRPr lang="en-GB" sz="2200" dirty="0" smtClean="0"/>
          </a:p>
          <a:p>
            <a:pPr marL="342900" indent="-342900" algn="just" fontAlgn="auto">
              <a:spcBef>
                <a:spcPts val="0"/>
              </a:spcBef>
              <a:spcAft>
                <a:spcPts val="0"/>
              </a:spcAft>
              <a:buFontTx/>
              <a:buChar char="-"/>
              <a:defRPr/>
            </a:pPr>
            <a:endParaRPr lang="en-GB" sz="2000" dirty="0" smtClean="0"/>
          </a:p>
          <a:p>
            <a:pPr algn="just" fontAlgn="auto">
              <a:spcBef>
                <a:spcPts val="0"/>
              </a:spcBef>
              <a:spcAft>
                <a:spcPts val="0"/>
              </a:spcAft>
              <a:defRPr/>
            </a:pPr>
            <a:endParaRPr lang="en-GB" sz="140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6129" y="3435715"/>
            <a:ext cx="2289819" cy="31713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86129" y="401700"/>
            <a:ext cx="2257871" cy="30340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534013" y="5500855"/>
            <a:ext cx="1326170" cy="13261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4222061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263633" cy="1706100"/>
          </a:xfrm>
          <a:prstGeom prst="rect">
            <a:avLst/>
          </a:prstGeom>
        </p:spPr>
        <p:txBody>
          <a:bodyPr wrap="square" lIns="540000" tIns="540000" rIns="540000" bIns="540000">
            <a:spAutoFit/>
          </a:bodyPr>
          <a:lstStyle/>
          <a:p>
            <a:pPr fontAlgn="auto">
              <a:spcBef>
                <a:spcPts val="0"/>
              </a:spcBef>
              <a:spcAft>
                <a:spcPts val="0"/>
              </a:spcAft>
              <a:defRPr/>
            </a:pPr>
            <a:r>
              <a:rPr lang="en-GB" sz="2400" b="1" dirty="0">
                <a:effectLst>
                  <a:outerShdw blurRad="38100" dist="38100" dir="2700000" algn="tl">
                    <a:srgbClr val="000000">
                      <a:alpha val="43137"/>
                    </a:srgbClr>
                  </a:outerShdw>
                </a:effectLst>
              </a:rPr>
              <a:t>5</a:t>
            </a:r>
            <a:r>
              <a:rPr lang="en-GB" sz="2400" b="1" dirty="0" smtClean="0">
                <a:effectLst>
                  <a:outerShdw blurRad="38100" dist="38100" dir="2700000" algn="tl">
                    <a:srgbClr val="000000">
                      <a:alpha val="43137"/>
                    </a:srgbClr>
                  </a:outerShdw>
                </a:effectLst>
              </a:rPr>
              <a:t>. Depression and New Deal: FDR</a:t>
            </a:r>
          </a:p>
          <a:p>
            <a:pPr algn="r" fontAlgn="auto">
              <a:spcBef>
                <a:spcPts val="0"/>
              </a:spcBef>
              <a:spcAft>
                <a:spcPts val="0"/>
              </a:spcAft>
              <a:defRPr/>
            </a:pPr>
            <a:r>
              <a:rPr lang="en-GB" sz="1600" dirty="0" smtClean="0"/>
              <a:t>Roosevelt delivering ‘Fireside chat’ radio broadcast</a:t>
            </a:r>
            <a:endParaRPr lang="en-GB" sz="1600"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6371" y="1268760"/>
            <a:ext cx="7308663" cy="54677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4427309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7030635"/>
          </a:xfrm>
          <a:prstGeom prst="rect">
            <a:avLst/>
          </a:prstGeom>
        </p:spPr>
        <p:txBody>
          <a:bodyPr wrap="square" lIns="540000" tIns="540000" rIns="540000" bIns="540000">
            <a:spAutoFit/>
          </a:bodyPr>
          <a:lstStyle/>
          <a:p>
            <a:pPr fontAlgn="auto">
              <a:spcBef>
                <a:spcPts val="0"/>
              </a:spcBef>
              <a:spcAft>
                <a:spcPts val="0"/>
              </a:spcAft>
              <a:defRPr/>
            </a:pPr>
            <a:r>
              <a:rPr lang="en-GB" sz="2400" b="1" dirty="0">
                <a:effectLst>
                  <a:outerShdw blurRad="38100" dist="38100" dir="2700000" algn="tl">
                    <a:srgbClr val="000000">
                      <a:alpha val="43137"/>
                    </a:srgbClr>
                  </a:outerShdw>
                </a:effectLst>
              </a:rPr>
              <a:t>5</a:t>
            </a:r>
            <a:r>
              <a:rPr lang="en-GB" sz="2400" b="1" dirty="0" smtClean="0">
                <a:effectLst>
                  <a:outerShdw blurRad="38100" dist="38100" dir="2700000" algn="tl">
                    <a:srgbClr val="000000">
                      <a:alpha val="43137"/>
                    </a:srgbClr>
                  </a:outerShdw>
                </a:effectLst>
              </a:rPr>
              <a:t>. Depression and New Deal: First New Deal (1933)</a:t>
            </a:r>
          </a:p>
          <a:p>
            <a:pPr algn="r" fontAlgn="auto">
              <a:spcBef>
                <a:spcPts val="0"/>
              </a:spcBef>
              <a:spcAft>
                <a:spcPts val="0"/>
              </a:spcAft>
              <a:defRPr/>
            </a:pPr>
            <a:r>
              <a:rPr lang="en-GB" sz="2400" dirty="0" smtClean="0">
                <a:solidFill>
                  <a:srgbClr val="FF0000"/>
                </a:solidFill>
              </a:rPr>
              <a:t>Roosevelt’s ‘First 100 Days’ as president</a:t>
            </a:r>
          </a:p>
          <a:p>
            <a:pPr algn="just" fontAlgn="auto">
              <a:spcBef>
                <a:spcPts val="0"/>
              </a:spcBef>
              <a:spcAft>
                <a:spcPts val="0"/>
              </a:spcAft>
              <a:defRPr/>
            </a:pPr>
            <a:r>
              <a:rPr lang="en-GB" sz="2200" b="1" dirty="0" smtClean="0"/>
              <a:t>Federal </a:t>
            </a:r>
            <a:r>
              <a:rPr lang="en-GB" sz="2200" b="1" dirty="0"/>
              <a:t>Emergency Relief </a:t>
            </a:r>
            <a:r>
              <a:rPr lang="en-GB" sz="2200" b="1" dirty="0" smtClean="0"/>
              <a:t>Administration</a:t>
            </a:r>
          </a:p>
          <a:p>
            <a:pPr algn="just" fontAlgn="auto">
              <a:spcBef>
                <a:spcPts val="0"/>
              </a:spcBef>
              <a:spcAft>
                <a:spcPts val="0"/>
              </a:spcAft>
              <a:defRPr/>
            </a:pPr>
            <a:r>
              <a:rPr lang="en-GB" sz="2200" dirty="0" smtClean="0"/>
              <a:t>Spent </a:t>
            </a:r>
            <a:r>
              <a:rPr lang="en-GB" sz="2200" dirty="0"/>
              <a:t>$500 million on soup kitchens, blankets, employment schemes and nursery schools.</a:t>
            </a:r>
          </a:p>
          <a:p>
            <a:pPr marL="342900" indent="-342900" algn="just" fontAlgn="auto">
              <a:spcBef>
                <a:spcPts val="0"/>
              </a:spcBef>
              <a:spcAft>
                <a:spcPts val="0"/>
              </a:spcAft>
              <a:buFont typeface="Arial" panose="020B0604020202020204" pitchFamily="34" charset="0"/>
              <a:buChar char="•"/>
              <a:defRPr/>
            </a:pPr>
            <a:endParaRPr lang="en-GB" sz="1000" b="1" dirty="0"/>
          </a:p>
          <a:p>
            <a:pPr algn="just" fontAlgn="auto">
              <a:spcBef>
                <a:spcPts val="0"/>
              </a:spcBef>
              <a:spcAft>
                <a:spcPts val="0"/>
              </a:spcAft>
              <a:defRPr/>
            </a:pPr>
            <a:r>
              <a:rPr lang="en-GB" sz="2200" b="1" dirty="0"/>
              <a:t>Civilian Conservation </a:t>
            </a:r>
            <a:r>
              <a:rPr lang="en-GB" sz="2200" b="1" dirty="0" smtClean="0"/>
              <a:t>Corps</a:t>
            </a:r>
          </a:p>
          <a:p>
            <a:pPr algn="just" fontAlgn="auto">
              <a:spcBef>
                <a:spcPts val="0"/>
              </a:spcBef>
              <a:spcAft>
                <a:spcPts val="0"/>
              </a:spcAft>
              <a:defRPr/>
            </a:pPr>
            <a:r>
              <a:rPr lang="en-GB" sz="2200" dirty="0" smtClean="0"/>
              <a:t>Put unemployed </a:t>
            </a:r>
            <a:r>
              <a:rPr lang="en-GB" sz="2200" dirty="0"/>
              <a:t>men to work </a:t>
            </a:r>
            <a:r>
              <a:rPr lang="en-GB" sz="2200" dirty="0" smtClean="0"/>
              <a:t>on </a:t>
            </a:r>
            <a:r>
              <a:rPr lang="en-GB" sz="2200" dirty="0"/>
              <a:t>environmental projects (e.g., national parks</a:t>
            </a:r>
            <a:r>
              <a:rPr lang="en-GB" sz="2200" dirty="0" smtClean="0"/>
              <a:t>)</a:t>
            </a:r>
            <a:endParaRPr lang="en-GB" sz="2200" dirty="0"/>
          </a:p>
          <a:p>
            <a:pPr marL="342900" indent="-342900" algn="just" fontAlgn="auto">
              <a:spcBef>
                <a:spcPts val="0"/>
              </a:spcBef>
              <a:spcAft>
                <a:spcPts val="0"/>
              </a:spcAft>
              <a:buFont typeface="Arial" panose="020B0604020202020204" pitchFamily="34" charset="0"/>
              <a:buChar char="•"/>
              <a:defRPr/>
            </a:pPr>
            <a:endParaRPr lang="en-GB" sz="1000" dirty="0"/>
          </a:p>
          <a:p>
            <a:pPr algn="just" fontAlgn="auto">
              <a:spcBef>
                <a:spcPts val="0"/>
              </a:spcBef>
              <a:spcAft>
                <a:spcPts val="0"/>
              </a:spcAft>
              <a:defRPr/>
            </a:pPr>
            <a:r>
              <a:rPr lang="en-GB" sz="2200" b="1" dirty="0"/>
              <a:t>Agricultural Adjustment </a:t>
            </a:r>
            <a:r>
              <a:rPr lang="en-GB" sz="2200" b="1" dirty="0" smtClean="0"/>
              <a:t>Administration</a:t>
            </a:r>
            <a:endParaRPr lang="en-GB" sz="2200" b="1" dirty="0"/>
          </a:p>
          <a:p>
            <a:pPr algn="just" fontAlgn="auto">
              <a:spcBef>
                <a:spcPts val="0"/>
              </a:spcBef>
              <a:spcAft>
                <a:spcPts val="0"/>
              </a:spcAft>
              <a:defRPr/>
            </a:pPr>
            <a:r>
              <a:rPr lang="en-GB" sz="2200" dirty="0" smtClean="0"/>
              <a:t>Set </a:t>
            </a:r>
            <a:r>
              <a:rPr lang="en-GB" sz="2200" dirty="0"/>
              <a:t>quotas to reduce farm production in order to raise crop prices. Farmers helped to modernize and use conservative farming </a:t>
            </a:r>
            <a:r>
              <a:rPr lang="en-GB" sz="2200" dirty="0" smtClean="0"/>
              <a:t>methods.</a:t>
            </a:r>
          </a:p>
          <a:p>
            <a:pPr algn="just" fontAlgn="auto">
              <a:spcBef>
                <a:spcPts val="0"/>
              </a:spcBef>
              <a:spcAft>
                <a:spcPts val="0"/>
              </a:spcAft>
              <a:defRPr/>
            </a:pPr>
            <a:endParaRPr lang="en-GB" sz="1000" dirty="0"/>
          </a:p>
          <a:p>
            <a:pPr algn="just" fontAlgn="auto">
              <a:spcBef>
                <a:spcPts val="0"/>
              </a:spcBef>
              <a:spcAft>
                <a:spcPts val="0"/>
              </a:spcAft>
              <a:defRPr/>
            </a:pPr>
            <a:r>
              <a:rPr lang="en-GB" sz="2200" b="1" dirty="0" smtClean="0"/>
              <a:t>National </a:t>
            </a:r>
            <a:r>
              <a:rPr lang="en-GB" sz="2200" b="1" dirty="0"/>
              <a:t>Industry Recovery Act </a:t>
            </a:r>
            <a:endParaRPr lang="en-GB" sz="2200" b="1" dirty="0" smtClean="0"/>
          </a:p>
          <a:p>
            <a:pPr algn="just" fontAlgn="auto">
              <a:spcBef>
                <a:spcPts val="0"/>
              </a:spcBef>
              <a:spcAft>
                <a:spcPts val="0"/>
              </a:spcAft>
              <a:defRPr/>
            </a:pPr>
            <a:r>
              <a:rPr lang="en-GB" sz="2200" dirty="0" smtClean="0"/>
              <a:t>Set up Public </a:t>
            </a:r>
            <a:r>
              <a:rPr lang="en-GB" sz="2200" dirty="0"/>
              <a:t>Works Administration (PWA</a:t>
            </a:r>
            <a:r>
              <a:rPr lang="en-GB" sz="2200" dirty="0" smtClean="0"/>
              <a:t>) which used </a:t>
            </a:r>
            <a:r>
              <a:rPr lang="en-GB" sz="2200" dirty="0"/>
              <a:t>government money to build infrastructure, such as roads and bridges, for the state. </a:t>
            </a:r>
            <a:r>
              <a:rPr lang="en-GB" sz="2200" dirty="0" smtClean="0"/>
              <a:t>	Set up National </a:t>
            </a:r>
            <a:r>
              <a:rPr lang="en-GB" sz="2200" dirty="0"/>
              <a:t>Recovery </a:t>
            </a:r>
            <a:r>
              <a:rPr lang="en-GB" sz="2200" dirty="0" smtClean="0"/>
              <a:t>Administration (NRA) to regulate industrial relations (later ruled unconstitutional)</a:t>
            </a:r>
            <a:endParaRPr lang="en-GB" sz="2200" dirty="0"/>
          </a:p>
        </p:txBody>
      </p:sp>
    </p:spTree>
    <p:extLst>
      <p:ext uri="{BB962C8B-B14F-4D97-AF65-F5344CB8AC3E}">
        <p14:creationId xmlns:p14="http://schemas.microsoft.com/office/powerpoint/2010/main" val="21954005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2413986"/>
          </a:xfrm>
          <a:prstGeom prst="rect">
            <a:avLst/>
          </a:prstGeom>
        </p:spPr>
        <p:txBody>
          <a:bodyPr wrap="square" lIns="540000" tIns="540000" rIns="540000" bIns="540000">
            <a:spAutoFit/>
          </a:bodyPr>
          <a:lstStyle/>
          <a:p>
            <a:pPr fontAlgn="auto">
              <a:spcBef>
                <a:spcPts val="0"/>
              </a:spcBef>
              <a:spcAft>
                <a:spcPts val="0"/>
              </a:spcAft>
              <a:defRPr/>
            </a:pPr>
            <a:r>
              <a:rPr lang="en-GB" sz="2400" b="1" dirty="0">
                <a:effectLst>
                  <a:outerShdw blurRad="38100" dist="38100" dir="2700000" algn="tl">
                    <a:srgbClr val="000000">
                      <a:alpha val="43137"/>
                    </a:srgbClr>
                  </a:outerShdw>
                </a:effectLst>
              </a:rPr>
              <a:t>5</a:t>
            </a:r>
            <a:r>
              <a:rPr lang="en-GB" sz="2400" b="1" dirty="0" smtClean="0">
                <a:effectLst>
                  <a:outerShdw blurRad="38100" dist="38100" dir="2700000" algn="tl">
                    <a:srgbClr val="000000">
                      <a:alpha val="43137"/>
                    </a:srgbClr>
                  </a:outerShdw>
                </a:effectLst>
              </a:rPr>
              <a:t>. Depression and New Deal: First New Deal</a:t>
            </a:r>
          </a:p>
          <a:p>
            <a:pPr algn="r" fontAlgn="auto">
              <a:spcBef>
                <a:spcPts val="0"/>
              </a:spcBef>
              <a:spcAft>
                <a:spcPts val="0"/>
              </a:spcAft>
              <a:defRPr/>
            </a:pPr>
            <a:r>
              <a:rPr lang="en-GB" dirty="0" smtClean="0">
                <a:solidFill>
                  <a:srgbClr val="FF0000"/>
                </a:solidFill>
              </a:rPr>
              <a:t>Public </a:t>
            </a:r>
            <a:r>
              <a:rPr lang="en-GB" dirty="0">
                <a:solidFill>
                  <a:srgbClr val="FF0000"/>
                </a:solidFill>
              </a:rPr>
              <a:t>Works Administration (PWA</a:t>
            </a:r>
            <a:r>
              <a:rPr lang="en-GB" dirty="0" smtClean="0">
                <a:solidFill>
                  <a:srgbClr val="FF0000"/>
                </a:solidFill>
              </a:rPr>
              <a:t>) poster, 1934</a:t>
            </a:r>
          </a:p>
          <a:p>
            <a:pPr algn="just" fontAlgn="auto">
              <a:spcBef>
                <a:spcPts val="0"/>
              </a:spcBef>
              <a:spcAft>
                <a:spcPts val="0"/>
              </a:spcAft>
              <a:defRPr/>
            </a:pPr>
            <a:endParaRPr lang="en-GB" sz="2400" dirty="0"/>
          </a:p>
          <a:p>
            <a:pPr algn="just" fontAlgn="auto">
              <a:spcBef>
                <a:spcPts val="0"/>
              </a:spcBef>
              <a:spcAft>
                <a:spcPts val="0"/>
              </a:spcAft>
              <a:defRPr/>
            </a:pPr>
            <a:endParaRPr lang="en-GB" sz="1400"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7037" y="1319770"/>
            <a:ext cx="8077672" cy="55060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5806321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6845969"/>
          </a:xfrm>
          <a:prstGeom prst="rect">
            <a:avLst/>
          </a:prstGeom>
        </p:spPr>
        <p:txBody>
          <a:bodyPr wrap="square" lIns="540000" tIns="540000" rIns="540000" bIns="540000">
            <a:spAutoFit/>
          </a:bodyPr>
          <a:lstStyle/>
          <a:p>
            <a:pPr fontAlgn="auto">
              <a:spcBef>
                <a:spcPts val="0"/>
              </a:spcBef>
              <a:spcAft>
                <a:spcPts val="0"/>
              </a:spcAft>
              <a:defRPr/>
            </a:pPr>
            <a:r>
              <a:rPr lang="en-GB" sz="2400" b="1" dirty="0">
                <a:effectLst>
                  <a:outerShdw blurRad="38100" dist="38100" dir="2700000" algn="tl">
                    <a:srgbClr val="000000">
                      <a:alpha val="43137"/>
                    </a:srgbClr>
                  </a:outerShdw>
                </a:effectLst>
              </a:rPr>
              <a:t>5</a:t>
            </a:r>
            <a:r>
              <a:rPr lang="en-GB" sz="2400" b="1" dirty="0" smtClean="0">
                <a:effectLst>
                  <a:outerShdw blurRad="38100" dist="38100" dir="2700000" algn="tl">
                    <a:srgbClr val="000000">
                      <a:alpha val="43137"/>
                    </a:srgbClr>
                  </a:outerShdw>
                </a:effectLst>
              </a:rPr>
              <a:t>. The Depression and New Deal: Dustbowl</a:t>
            </a: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r>
              <a:rPr lang="en-GB" sz="2400" dirty="0" smtClean="0"/>
              <a:t>Drought affecting agricultural US 1934</a:t>
            </a:r>
            <a:r>
              <a:rPr lang="en-GB" sz="2400" dirty="0"/>
              <a:t>, </a:t>
            </a:r>
            <a:r>
              <a:rPr lang="en-GB" sz="2400" dirty="0" smtClean="0"/>
              <a:t>1936 </a:t>
            </a:r>
            <a:r>
              <a:rPr lang="en-GB" sz="2400" dirty="0"/>
              <a:t>and </a:t>
            </a:r>
            <a:r>
              <a:rPr lang="en-GB" sz="2400" dirty="0" smtClean="0"/>
              <a:t>1939–40, especially in Texas </a:t>
            </a:r>
            <a:r>
              <a:rPr lang="en-GB" sz="2400" dirty="0"/>
              <a:t>and </a:t>
            </a:r>
            <a:r>
              <a:rPr lang="en-GB" sz="2400" dirty="0" smtClean="0"/>
              <a:t>Oklahoma.</a:t>
            </a:r>
            <a:r>
              <a:rPr lang="en-GB" sz="2400" dirty="0"/>
              <a:t> </a:t>
            </a:r>
            <a:r>
              <a:rPr lang="en-GB" sz="2400" dirty="0" smtClean="0"/>
              <a:t>Soil turned to dust, blowing across countryside</a:t>
            </a:r>
          </a:p>
          <a:p>
            <a:pPr marL="342900" indent="-342900" fontAlgn="auto">
              <a:spcBef>
                <a:spcPts val="0"/>
              </a:spcBef>
              <a:spcAft>
                <a:spcPts val="0"/>
              </a:spcAft>
              <a:buFont typeface="Arial" panose="020B0604020202020204" pitchFamily="34" charset="0"/>
              <a:buChar char="•"/>
              <a:defRPr/>
            </a:pPr>
            <a:r>
              <a:rPr lang="en-GB" sz="2400" dirty="0" smtClean="0"/>
              <a:t>Families </a:t>
            </a:r>
            <a:r>
              <a:rPr lang="en-GB" sz="2400" dirty="0"/>
              <a:t>abandon  </a:t>
            </a:r>
            <a:r>
              <a:rPr lang="en-GB" sz="2400" dirty="0" smtClean="0"/>
              <a:t>farms, migrating to California (the “Okies”)</a:t>
            </a:r>
            <a:endParaRPr lang="en-GB" sz="1400" b="1" dirty="0">
              <a:effectLst>
                <a:outerShdw blurRad="38100" dist="38100" dir="2700000" algn="tl">
                  <a:srgbClr val="000000">
                    <a:alpha val="43137"/>
                  </a:srgbClr>
                </a:outerShdw>
              </a:effectLst>
            </a:endParaRPr>
          </a:p>
        </p:txBody>
      </p:sp>
      <p:pic>
        <p:nvPicPr>
          <p:cNvPr id="14339"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2343" r="26384"/>
          <a:stretch/>
        </p:blipFill>
        <p:spPr bwMode="auto">
          <a:xfrm>
            <a:off x="4016648" y="908720"/>
            <a:ext cx="5112568" cy="34595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509" y="1051992"/>
            <a:ext cx="3806411" cy="28548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65243317"/>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4260645"/>
          </a:xfrm>
          <a:prstGeom prst="rect">
            <a:avLst/>
          </a:prstGeom>
        </p:spPr>
        <p:txBody>
          <a:bodyPr wrap="square" lIns="540000" tIns="540000" rIns="540000" bIns="540000">
            <a:spAutoFit/>
          </a:bodyPr>
          <a:lstStyle/>
          <a:p>
            <a:pPr fontAlgn="auto">
              <a:spcBef>
                <a:spcPts val="0"/>
              </a:spcBef>
              <a:spcAft>
                <a:spcPts val="0"/>
              </a:spcAft>
              <a:defRPr/>
            </a:pPr>
            <a:r>
              <a:rPr lang="en-GB" sz="2400" b="1" dirty="0">
                <a:effectLst>
                  <a:outerShdw blurRad="38100" dist="38100" dir="2700000" algn="tl">
                    <a:srgbClr val="000000">
                      <a:alpha val="43137"/>
                    </a:srgbClr>
                  </a:outerShdw>
                </a:effectLst>
              </a:rPr>
              <a:t>5</a:t>
            </a:r>
            <a:r>
              <a:rPr lang="en-GB" sz="2400" b="1" dirty="0" smtClean="0">
                <a:effectLst>
                  <a:outerShdw blurRad="38100" dist="38100" dir="2700000" algn="tl">
                    <a:srgbClr val="000000">
                      <a:alpha val="43137"/>
                    </a:srgbClr>
                  </a:outerShdw>
                </a:effectLst>
              </a:rPr>
              <a:t>. The Depression and New Deal: Problems</a:t>
            </a: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r>
              <a:rPr lang="en-GB" sz="2400" dirty="0" smtClean="0"/>
              <a:t>Resistance from vested interests (e.g. American Liberty League businessmen) and from Supreme Court, which struck down numerous New Deal reforms</a:t>
            </a:r>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r>
              <a:rPr lang="en-GB" sz="2400" dirty="0" smtClean="0"/>
              <a:t>Inequities – issues affecting African Americans not really addressed; Roosevelt placates South</a:t>
            </a:r>
          </a:p>
          <a:p>
            <a:pPr fontAlgn="auto">
              <a:spcBef>
                <a:spcPts val="0"/>
              </a:spcBef>
              <a:spcAft>
                <a:spcPts val="0"/>
              </a:spcAft>
              <a:defRPr/>
            </a:pPr>
            <a:endParaRPr lang="en-GB" sz="14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43626945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6969079"/>
          </a:xfrm>
          <a:prstGeom prst="rect">
            <a:avLst/>
          </a:prstGeom>
        </p:spPr>
        <p:txBody>
          <a:bodyPr wrap="square" lIns="540000" tIns="540000" rIns="540000" bIns="540000">
            <a:spAutoFit/>
          </a:bodyPr>
          <a:lstStyle/>
          <a:p>
            <a:pPr fontAlgn="auto">
              <a:spcBef>
                <a:spcPts val="0"/>
              </a:spcBef>
              <a:spcAft>
                <a:spcPts val="0"/>
              </a:spcAft>
              <a:defRPr/>
            </a:pPr>
            <a:r>
              <a:rPr lang="en-GB" sz="2400" b="1" dirty="0">
                <a:effectLst>
                  <a:outerShdw blurRad="38100" dist="38100" dir="2700000" algn="tl">
                    <a:srgbClr val="000000">
                      <a:alpha val="43137"/>
                    </a:srgbClr>
                  </a:outerShdw>
                </a:effectLst>
              </a:rPr>
              <a:t>5</a:t>
            </a:r>
            <a:r>
              <a:rPr lang="en-GB" sz="2400" b="1" dirty="0" smtClean="0">
                <a:effectLst>
                  <a:outerShdw blurRad="38100" dist="38100" dir="2700000" algn="tl">
                    <a:srgbClr val="000000">
                      <a:alpha val="43137"/>
                    </a:srgbClr>
                  </a:outerShdw>
                </a:effectLst>
              </a:rPr>
              <a:t>. Depression and New Deal: Second New Deal (1935–1938)</a:t>
            </a:r>
          </a:p>
          <a:p>
            <a:pPr algn="just" fontAlgn="auto">
              <a:spcBef>
                <a:spcPts val="0"/>
              </a:spcBef>
              <a:spcAft>
                <a:spcPts val="0"/>
              </a:spcAft>
              <a:defRPr/>
            </a:pPr>
            <a:endParaRPr lang="en-GB" sz="1000" b="1" dirty="0" smtClean="0"/>
          </a:p>
          <a:p>
            <a:pPr algn="just" fontAlgn="auto">
              <a:spcBef>
                <a:spcPts val="0"/>
              </a:spcBef>
              <a:spcAft>
                <a:spcPts val="0"/>
              </a:spcAft>
              <a:defRPr/>
            </a:pPr>
            <a:r>
              <a:rPr lang="en-GB" sz="2200" b="1" dirty="0" smtClean="0"/>
              <a:t>Social </a:t>
            </a:r>
            <a:r>
              <a:rPr lang="en-GB" sz="2200" b="1" dirty="0"/>
              <a:t>Security </a:t>
            </a:r>
            <a:r>
              <a:rPr lang="en-GB" sz="2200" b="1" dirty="0" smtClean="0"/>
              <a:t>Act, 1935</a:t>
            </a:r>
          </a:p>
          <a:p>
            <a:pPr algn="just" fontAlgn="auto">
              <a:spcBef>
                <a:spcPts val="0"/>
              </a:spcBef>
              <a:spcAft>
                <a:spcPts val="0"/>
              </a:spcAft>
              <a:defRPr/>
            </a:pPr>
            <a:r>
              <a:rPr lang="en-GB" sz="2200" dirty="0" smtClean="0"/>
              <a:t>Insurance scheme for retirees and unemployed, plus workers’ pensions</a:t>
            </a:r>
          </a:p>
          <a:p>
            <a:pPr algn="just" fontAlgn="auto">
              <a:spcBef>
                <a:spcPts val="0"/>
              </a:spcBef>
              <a:spcAft>
                <a:spcPts val="0"/>
              </a:spcAft>
              <a:defRPr/>
            </a:pPr>
            <a:endParaRPr lang="en-GB" sz="1000" dirty="0" smtClean="0"/>
          </a:p>
          <a:p>
            <a:pPr algn="just" fontAlgn="auto">
              <a:spcBef>
                <a:spcPts val="0"/>
              </a:spcBef>
              <a:spcAft>
                <a:spcPts val="0"/>
              </a:spcAft>
              <a:defRPr/>
            </a:pPr>
            <a:r>
              <a:rPr lang="en-GB" sz="2200" b="1" dirty="0" smtClean="0"/>
              <a:t>National </a:t>
            </a:r>
            <a:r>
              <a:rPr lang="en-GB" sz="2200" b="1" dirty="0" err="1"/>
              <a:t>Labor</a:t>
            </a:r>
            <a:r>
              <a:rPr lang="en-GB" sz="2200" b="1" dirty="0"/>
              <a:t> Relations </a:t>
            </a:r>
            <a:r>
              <a:rPr lang="en-GB" sz="2200" b="1" dirty="0" smtClean="0"/>
              <a:t>Act of 1935</a:t>
            </a:r>
          </a:p>
          <a:p>
            <a:pPr algn="just" fontAlgn="auto">
              <a:spcBef>
                <a:spcPts val="0"/>
              </a:spcBef>
              <a:spcAft>
                <a:spcPts val="0"/>
              </a:spcAft>
              <a:defRPr/>
            </a:pPr>
            <a:r>
              <a:rPr lang="en-GB" sz="2200" dirty="0" smtClean="0"/>
              <a:t>Guaranteed workers’ rights </a:t>
            </a:r>
            <a:r>
              <a:rPr lang="en-GB" sz="2200" dirty="0"/>
              <a:t>to collective bargaining through </a:t>
            </a:r>
            <a:r>
              <a:rPr lang="en-GB" sz="2200" dirty="0" smtClean="0"/>
              <a:t>unions, </a:t>
            </a:r>
            <a:r>
              <a:rPr lang="en-GB" sz="2200" dirty="0" err="1" smtClean="0"/>
              <a:t>est</a:t>
            </a:r>
            <a:r>
              <a:rPr lang="en-GB" sz="2200" dirty="0" smtClean="0"/>
              <a:t>, to </a:t>
            </a:r>
            <a:r>
              <a:rPr lang="en-GB" sz="2200" dirty="0" err="1" smtClean="0"/>
              <a:t>Lational</a:t>
            </a:r>
            <a:r>
              <a:rPr lang="en-GB" sz="2200" dirty="0" smtClean="0"/>
              <a:t> </a:t>
            </a:r>
            <a:r>
              <a:rPr lang="en-GB" sz="2200" dirty="0" err="1"/>
              <a:t>Labor</a:t>
            </a:r>
            <a:r>
              <a:rPr lang="en-GB" sz="2200" dirty="0"/>
              <a:t> Relations Board (NLRB) to facilitate wage agreements and to suppress the repeated </a:t>
            </a:r>
            <a:r>
              <a:rPr lang="en-GB" sz="2200" dirty="0" err="1"/>
              <a:t>labor</a:t>
            </a:r>
            <a:r>
              <a:rPr lang="en-GB" sz="2200" dirty="0"/>
              <a:t> </a:t>
            </a:r>
            <a:r>
              <a:rPr lang="en-GB" sz="2200" dirty="0" smtClean="0"/>
              <a:t>disturbance</a:t>
            </a:r>
          </a:p>
          <a:p>
            <a:pPr algn="just" fontAlgn="auto">
              <a:spcBef>
                <a:spcPts val="0"/>
              </a:spcBef>
              <a:spcAft>
                <a:spcPts val="0"/>
              </a:spcAft>
              <a:defRPr/>
            </a:pPr>
            <a:endParaRPr lang="en-GB" sz="1000" dirty="0"/>
          </a:p>
          <a:p>
            <a:pPr algn="just" fontAlgn="auto">
              <a:spcBef>
                <a:spcPts val="0"/>
              </a:spcBef>
              <a:spcAft>
                <a:spcPts val="0"/>
              </a:spcAft>
              <a:defRPr/>
            </a:pPr>
            <a:r>
              <a:rPr lang="en-GB" sz="2200" b="1" dirty="0" smtClean="0"/>
              <a:t>Fair </a:t>
            </a:r>
            <a:r>
              <a:rPr lang="en-GB" sz="2200" b="1" dirty="0" err="1"/>
              <a:t>Labor</a:t>
            </a:r>
            <a:r>
              <a:rPr lang="en-GB" sz="2200" b="1" dirty="0"/>
              <a:t> Standards </a:t>
            </a:r>
            <a:r>
              <a:rPr lang="en-GB" sz="2200" b="1" dirty="0" smtClean="0"/>
              <a:t>Act of 1938</a:t>
            </a:r>
          </a:p>
          <a:p>
            <a:pPr algn="just" fontAlgn="auto">
              <a:spcBef>
                <a:spcPts val="0"/>
              </a:spcBef>
              <a:spcAft>
                <a:spcPts val="0"/>
              </a:spcAft>
              <a:defRPr/>
            </a:pPr>
            <a:r>
              <a:rPr lang="en-GB" sz="2200" dirty="0" smtClean="0"/>
              <a:t>Set </a:t>
            </a:r>
            <a:r>
              <a:rPr lang="en-GB" sz="2200" dirty="0"/>
              <a:t>maximum hours (44 per week) and minimum wages (25 cents per hour) for most categories of </a:t>
            </a:r>
            <a:r>
              <a:rPr lang="en-GB" sz="2200" dirty="0" smtClean="0"/>
              <a:t>workers</a:t>
            </a:r>
          </a:p>
          <a:p>
            <a:pPr algn="just" fontAlgn="auto">
              <a:spcBef>
                <a:spcPts val="0"/>
              </a:spcBef>
              <a:spcAft>
                <a:spcPts val="0"/>
              </a:spcAft>
              <a:defRPr/>
            </a:pPr>
            <a:endParaRPr lang="en-GB" sz="1000" dirty="0"/>
          </a:p>
          <a:p>
            <a:pPr algn="just" fontAlgn="auto">
              <a:spcBef>
                <a:spcPts val="0"/>
              </a:spcBef>
              <a:spcAft>
                <a:spcPts val="0"/>
              </a:spcAft>
              <a:defRPr/>
            </a:pPr>
            <a:r>
              <a:rPr lang="en-GB" sz="2200" b="1" dirty="0" smtClean="0"/>
              <a:t>Revenue Act of 1935</a:t>
            </a:r>
          </a:p>
          <a:p>
            <a:pPr algn="just" fontAlgn="auto">
              <a:spcBef>
                <a:spcPts val="0"/>
              </a:spcBef>
              <a:spcAft>
                <a:spcPts val="0"/>
              </a:spcAft>
              <a:defRPr/>
            </a:pPr>
            <a:r>
              <a:rPr lang="en-GB" sz="2200" dirty="0"/>
              <a:t>R</a:t>
            </a:r>
            <a:r>
              <a:rPr lang="en-GB" sz="2200" dirty="0" smtClean="0"/>
              <a:t>aised </a:t>
            </a:r>
            <a:r>
              <a:rPr lang="en-GB" sz="2200" dirty="0"/>
              <a:t>federal income tax on higher income levels</a:t>
            </a:r>
            <a:endParaRPr lang="en-GB" sz="2200" dirty="0" smtClean="0"/>
          </a:p>
          <a:p>
            <a:pPr algn="just" fontAlgn="auto">
              <a:spcBef>
                <a:spcPts val="0"/>
              </a:spcBef>
              <a:spcAft>
                <a:spcPts val="0"/>
              </a:spcAft>
              <a:defRPr/>
            </a:pPr>
            <a:endParaRPr lang="en-GB" sz="1000" b="1" dirty="0" smtClean="0"/>
          </a:p>
          <a:p>
            <a:pPr algn="just" fontAlgn="auto">
              <a:spcBef>
                <a:spcPts val="0"/>
              </a:spcBef>
              <a:spcAft>
                <a:spcPts val="0"/>
              </a:spcAft>
              <a:defRPr/>
            </a:pPr>
            <a:r>
              <a:rPr lang="en-GB" sz="2200" b="1" dirty="0" smtClean="0"/>
              <a:t>Housing </a:t>
            </a:r>
            <a:r>
              <a:rPr lang="en-GB" sz="2200" b="1" dirty="0"/>
              <a:t>Act of </a:t>
            </a:r>
            <a:r>
              <a:rPr lang="en-GB" sz="2200" b="1" dirty="0" smtClean="0"/>
              <a:t>1937</a:t>
            </a:r>
          </a:p>
          <a:p>
            <a:pPr algn="just" fontAlgn="auto">
              <a:spcBef>
                <a:spcPts val="0"/>
              </a:spcBef>
              <a:spcAft>
                <a:spcPts val="0"/>
              </a:spcAft>
              <a:defRPr/>
            </a:pPr>
            <a:r>
              <a:rPr lang="en-GB" sz="2200" dirty="0" smtClean="0"/>
              <a:t>Slum clearance and production of low-cost housing – inducements to private companies to build </a:t>
            </a:r>
            <a:r>
              <a:rPr lang="en-GB" sz="2200" dirty="0" err="1" smtClean="0"/>
              <a:t>hime</a:t>
            </a:r>
            <a:endParaRPr lang="en-GB" sz="2200" dirty="0" smtClean="0"/>
          </a:p>
        </p:txBody>
      </p:sp>
    </p:spTree>
    <p:extLst>
      <p:ext uri="{BB962C8B-B14F-4D97-AF65-F5344CB8AC3E}">
        <p14:creationId xmlns:p14="http://schemas.microsoft.com/office/powerpoint/2010/main" val="3764777049"/>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6671345" cy="7492299"/>
          </a:xfrm>
          <a:prstGeom prst="rect">
            <a:avLst/>
          </a:prstGeom>
        </p:spPr>
        <p:txBody>
          <a:bodyPr wrap="square" lIns="540000" tIns="540000" rIns="540000" bIns="540000">
            <a:spAutoFit/>
          </a:bodyPr>
          <a:lstStyle/>
          <a:p>
            <a:pPr algn="just" fontAlgn="auto">
              <a:spcBef>
                <a:spcPts val="0"/>
              </a:spcBef>
              <a:spcAft>
                <a:spcPts val="0"/>
              </a:spcAft>
              <a:defRPr/>
            </a:pPr>
            <a:endParaRPr lang="en-GB" sz="1000" b="1" dirty="0" smtClean="0"/>
          </a:p>
          <a:p>
            <a:pPr algn="just" fontAlgn="auto">
              <a:spcBef>
                <a:spcPts val="0"/>
              </a:spcBef>
              <a:spcAft>
                <a:spcPts val="0"/>
              </a:spcAft>
              <a:defRPr/>
            </a:pPr>
            <a:endParaRPr lang="en-GB" sz="1000" b="1" dirty="0"/>
          </a:p>
          <a:p>
            <a:pPr algn="just" fontAlgn="auto">
              <a:spcBef>
                <a:spcPts val="0"/>
              </a:spcBef>
              <a:spcAft>
                <a:spcPts val="0"/>
              </a:spcAft>
              <a:defRPr/>
            </a:pPr>
            <a:endParaRPr lang="en-GB" sz="1000" b="1" dirty="0" smtClean="0"/>
          </a:p>
          <a:p>
            <a:pPr algn="just" fontAlgn="auto">
              <a:spcBef>
                <a:spcPts val="0"/>
              </a:spcBef>
              <a:spcAft>
                <a:spcPts val="0"/>
              </a:spcAft>
              <a:defRPr/>
            </a:pPr>
            <a:endParaRPr lang="en-GB" sz="1000" b="1" dirty="0" smtClean="0"/>
          </a:p>
          <a:p>
            <a:pPr algn="just" fontAlgn="auto">
              <a:spcBef>
                <a:spcPts val="0"/>
              </a:spcBef>
              <a:spcAft>
                <a:spcPts val="0"/>
              </a:spcAft>
              <a:defRPr/>
            </a:pPr>
            <a:r>
              <a:rPr lang="en-GB" sz="2200" b="1" dirty="0"/>
              <a:t>Works Progress </a:t>
            </a:r>
            <a:r>
              <a:rPr lang="en-GB" sz="2200" b="1" dirty="0" smtClean="0"/>
              <a:t>Administration (WPA), est. 1935</a:t>
            </a:r>
          </a:p>
          <a:p>
            <a:pPr marL="342900" indent="-342900" algn="just" fontAlgn="auto">
              <a:spcBef>
                <a:spcPts val="0"/>
              </a:spcBef>
              <a:spcAft>
                <a:spcPts val="0"/>
              </a:spcAft>
              <a:buFont typeface="Arial" panose="020B0604020202020204" pitchFamily="34" charset="0"/>
              <a:buChar char="•"/>
              <a:defRPr/>
            </a:pPr>
            <a:r>
              <a:rPr lang="en-GB" sz="2200" dirty="0"/>
              <a:t>largest and most ambitious </a:t>
            </a:r>
            <a:r>
              <a:rPr lang="en-GB" sz="2200" dirty="0" smtClean="0"/>
              <a:t>New </a:t>
            </a:r>
            <a:r>
              <a:rPr lang="en-GB" sz="2200" dirty="0"/>
              <a:t>Deal agency, employing millions </a:t>
            </a:r>
            <a:r>
              <a:rPr lang="en-GB" sz="2200" dirty="0" smtClean="0"/>
              <a:t>to carry </a:t>
            </a:r>
            <a:r>
              <a:rPr lang="en-GB" sz="2200" dirty="0"/>
              <a:t>out public works </a:t>
            </a:r>
            <a:r>
              <a:rPr lang="en-GB" sz="2200" dirty="0" smtClean="0"/>
              <a:t>projects</a:t>
            </a:r>
          </a:p>
          <a:p>
            <a:pPr marL="342900" indent="-342900" algn="just" fontAlgn="auto">
              <a:spcBef>
                <a:spcPts val="0"/>
              </a:spcBef>
              <a:spcAft>
                <a:spcPts val="0"/>
              </a:spcAft>
              <a:buFont typeface="Arial" panose="020B0604020202020204" pitchFamily="34" charset="0"/>
              <a:buChar char="•"/>
              <a:defRPr/>
            </a:pPr>
            <a:r>
              <a:rPr lang="en-GB" sz="2200" dirty="0" smtClean="0"/>
              <a:t>Worked on  </a:t>
            </a:r>
            <a:r>
              <a:rPr lang="en-GB" sz="2200" dirty="0"/>
              <a:t>bridges, schools, courthouses, hospitals, sidewalks, waterworks, and post-offices, but </a:t>
            </a:r>
            <a:r>
              <a:rPr lang="en-GB" sz="2200" dirty="0" smtClean="0"/>
              <a:t>museums</a:t>
            </a:r>
            <a:r>
              <a:rPr lang="en-GB" sz="2200" dirty="0"/>
              <a:t>, swimming pools, parks, community </a:t>
            </a:r>
            <a:r>
              <a:rPr lang="en-GB" sz="2200" dirty="0" smtClean="0"/>
              <a:t>centre, fairgrounds</a:t>
            </a:r>
            <a:r>
              <a:rPr lang="en-GB" sz="2200" dirty="0"/>
              <a:t>, </a:t>
            </a:r>
            <a:r>
              <a:rPr lang="en-GB" sz="2200" dirty="0" smtClean="0"/>
              <a:t>sports facilities, zoos</a:t>
            </a:r>
            <a:r>
              <a:rPr lang="en-GB" sz="2200" dirty="0"/>
              <a:t>, </a:t>
            </a:r>
            <a:r>
              <a:rPr lang="en-GB" sz="2200" dirty="0" smtClean="0"/>
              <a:t>municipal and university buildings,  waterfronts</a:t>
            </a:r>
          </a:p>
          <a:p>
            <a:pPr algn="just" fontAlgn="auto">
              <a:spcBef>
                <a:spcPts val="0"/>
              </a:spcBef>
              <a:spcAft>
                <a:spcPts val="0"/>
              </a:spcAft>
              <a:defRPr/>
            </a:pPr>
            <a:endParaRPr lang="en-GB" sz="2200" dirty="0"/>
          </a:p>
          <a:p>
            <a:pPr algn="just" fontAlgn="auto">
              <a:spcBef>
                <a:spcPts val="0"/>
              </a:spcBef>
              <a:spcAft>
                <a:spcPts val="0"/>
              </a:spcAft>
              <a:defRPr/>
            </a:pPr>
            <a:r>
              <a:rPr lang="en-GB" sz="2200" dirty="0" smtClean="0"/>
              <a:t>Included:</a:t>
            </a:r>
          </a:p>
          <a:p>
            <a:pPr algn="just" fontAlgn="auto">
              <a:spcBef>
                <a:spcPts val="0"/>
              </a:spcBef>
              <a:spcAft>
                <a:spcPts val="0"/>
              </a:spcAft>
              <a:defRPr/>
            </a:pPr>
            <a:r>
              <a:rPr lang="en-GB" sz="2200" dirty="0" smtClean="0"/>
              <a:t>Federal </a:t>
            </a:r>
            <a:r>
              <a:rPr lang="en-GB" sz="2200" dirty="0"/>
              <a:t>Art Project</a:t>
            </a:r>
          </a:p>
          <a:p>
            <a:pPr algn="just" fontAlgn="auto">
              <a:spcBef>
                <a:spcPts val="0"/>
              </a:spcBef>
              <a:spcAft>
                <a:spcPts val="0"/>
              </a:spcAft>
              <a:defRPr/>
            </a:pPr>
            <a:r>
              <a:rPr lang="en-GB" sz="2200" dirty="0" smtClean="0"/>
              <a:t>Federal </a:t>
            </a:r>
            <a:r>
              <a:rPr lang="en-GB" sz="2200" dirty="0"/>
              <a:t>Music Project</a:t>
            </a:r>
          </a:p>
          <a:p>
            <a:pPr algn="just" fontAlgn="auto">
              <a:spcBef>
                <a:spcPts val="0"/>
              </a:spcBef>
              <a:spcAft>
                <a:spcPts val="0"/>
              </a:spcAft>
              <a:defRPr/>
            </a:pPr>
            <a:r>
              <a:rPr lang="en-GB" sz="2200" dirty="0" smtClean="0"/>
              <a:t>Federal </a:t>
            </a:r>
            <a:r>
              <a:rPr lang="en-GB" sz="2200" dirty="0"/>
              <a:t>Theatre Project</a:t>
            </a:r>
          </a:p>
          <a:p>
            <a:pPr algn="just" fontAlgn="auto">
              <a:spcBef>
                <a:spcPts val="0"/>
              </a:spcBef>
              <a:spcAft>
                <a:spcPts val="0"/>
              </a:spcAft>
              <a:defRPr/>
            </a:pPr>
            <a:r>
              <a:rPr lang="en-GB" sz="2200" dirty="0" smtClean="0"/>
              <a:t>Federal </a:t>
            </a:r>
            <a:r>
              <a:rPr lang="en-GB" sz="2200" dirty="0"/>
              <a:t>Writers' Project</a:t>
            </a:r>
            <a:endParaRPr lang="en-GB" sz="2200" dirty="0" smtClean="0"/>
          </a:p>
          <a:p>
            <a:pPr algn="just" fontAlgn="auto">
              <a:spcBef>
                <a:spcPts val="0"/>
              </a:spcBef>
              <a:spcAft>
                <a:spcPts val="0"/>
              </a:spcAft>
              <a:defRPr/>
            </a:pPr>
            <a:endParaRPr lang="en-GB" sz="2400" b="1" dirty="0"/>
          </a:p>
        </p:txBody>
      </p:sp>
      <p:pic>
        <p:nvPicPr>
          <p:cNvPr id="512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60232" y="1461829"/>
            <a:ext cx="2123728" cy="27077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1832" y="-3176"/>
            <a:ext cx="9132168" cy="1459879"/>
          </a:xfrm>
          <a:prstGeom prst="rect">
            <a:avLst/>
          </a:prstGeom>
        </p:spPr>
        <p:txBody>
          <a:bodyPr wrap="square" lIns="540000" tIns="540000" rIns="540000" bIns="540000">
            <a:spAutoFit/>
          </a:bodyPr>
          <a:lstStyle/>
          <a:p>
            <a:pPr fontAlgn="auto">
              <a:spcBef>
                <a:spcPts val="0"/>
              </a:spcBef>
              <a:spcAft>
                <a:spcPts val="0"/>
              </a:spcAft>
              <a:defRPr/>
            </a:pPr>
            <a:r>
              <a:rPr lang="en-GB" sz="2400" b="1" dirty="0">
                <a:effectLst>
                  <a:outerShdw blurRad="38100" dist="38100" dir="2700000" algn="tl">
                    <a:srgbClr val="000000">
                      <a:alpha val="43137"/>
                    </a:srgbClr>
                  </a:outerShdw>
                </a:effectLst>
              </a:rPr>
              <a:t>5</a:t>
            </a:r>
            <a:r>
              <a:rPr lang="en-GB" sz="2400" b="1" dirty="0" smtClean="0">
                <a:effectLst>
                  <a:outerShdw blurRad="38100" dist="38100" dir="2700000" algn="tl">
                    <a:srgbClr val="000000">
                      <a:alpha val="43137"/>
                    </a:srgbClr>
                  </a:outerShdw>
                </a:effectLst>
              </a:rPr>
              <a:t>. Depression and New Deal: Second New Deal (1935–1938)</a:t>
            </a:r>
          </a:p>
        </p:txBody>
      </p:sp>
    </p:spTree>
    <p:extLst>
      <p:ext uri="{BB962C8B-B14F-4D97-AF65-F5344CB8AC3E}">
        <p14:creationId xmlns:p14="http://schemas.microsoft.com/office/powerpoint/2010/main" val="1296280318"/>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7246078"/>
          </a:xfrm>
          <a:prstGeom prst="rect">
            <a:avLst/>
          </a:prstGeom>
        </p:spPr>
        <p:txBody>
          <a:bodyPr wrap="square" lIns="540000" tIns="540000" rIns="540000" bIns="540000">
            <a:spAutoFit/>
          </a:bodyPr>
          <a:lstStyle/>
          <a:p>
            <a:pPr algn="just" fontAlgn="auto">
              <a:spcBef>
                <a:spcPts val="0"/>
              </a:spcBef>
              <a:spcAft>
                <a:spcPts val="0"/>
              </a:spcAft>
              <a:defRPr/>
            </a:pPr>
            <a:endParaRPr lang="en-GB" sz="1000" b="1" dirty="0" smtClean="0"/>
          </a:p>
          <a:p>
            <a:pPr algn="just" fontAlgn="auto">
              <a:spcBef>
                <a:spcPts val="0"/>
              </a:spcBef>
              <a:spcAft>
                <a:spcPts val="0"/>
              </a:spcAft>
              <a:defRPr/>
            </a:pPr>
            <a:endParaRPr lang="en-GB" sz="1000" b="1" dirty="0"/>
          </a:p>
          <a:p>
            <a:pPr algn="r" fontAlgn="auto">
              <a:spcBef>
                <a:spcPts val="0"/>
              </a:spcBef>
              <a:spcAft>
                <a:spcPts val="0"/>
              </a:spcAft>
              <a:defRPr/>
            </a:pPr>
            <a:r>
              <a:rPr lang="en-GB" sz="2000" b="1" dirty="0" smtClean="0"/>
              <a:t>THURSDAY</a:t>
            </a:r>
          </a:p>
          <a:p>
            <a:pPr marL="342900" lvl="0" indent="-342900" algn="just">
              <a:buFont typeface="Arial" panose="020B0604020202020204" pitchFamily="34" charset="0"/>
              <a:buChar char="•"/>
            </a:pPr>
            <a:r>
              <a:rPr lang="en-GB" sz="2000" dirty="0" smtClean="0"/>
              <a:t>Artists </a:t>
            </a:r>
            <a:r>
              <a:rPr lang="en-GB" sz="2000" dirty="0"/>
              <a:t>employed by the Federal Public Works of Art Project were given the instruction to capture ‘the American Scene’ in their artworks. What type of ‘scene’ emerges from the resultant artworks? What impression of US society is projected by the different artists, genre and media (photography, painting, posters, murals) employed by Federal agencies? </a:t>
            </a:r>
          </a:p>
          <a:p>
            <a:pPr algn="just"/>
            <a:r>
              <a:rPr lang="en-GB" sz="2000" dirty="0"/>
              <a:t> </a:t>
            </a:r>
          </a:p>
          <a:p>
            <a:pPr marL="342900" lvl="0" indent="-342900" algn="just">
              <a:buFont typeface="Arial" panose="020B0604020202020204" pitchFamily="34" charset="0"/>
              <a:buChar char="•"/>
            </a:pPr>
            <a:r>
              <a:rPr lang="en-GB" sz="2000" dirty="0"/>
              <a:t>Do any of the artists or artworks betray criticisms of American society? If so, which ones and how?</a:t>
            </a:r>
          </a:p>
          <a:p>
            <a:pPr algn="just"/>
            <a:r>
              <a:rPr lang="en-GB" sz="2000" dirty="0"/>
              <a:t> </a:t>
            </a:r>
          </a:p>
          <a:p>
            <a:pPr marL="342900" lvl="0" indent="-342900" algn="just">
              <a:buFont typeface="Arial" panose="020B0604020202020204" pitchFamily="34" charset="0"/>
              <a:buChar char="•"/>
            </a:pPr>
            <a:r>
              <a:rPr lang="en-GB" sz="2000" dirty="0"/>
              <a:t>Do any of the artists or artworks romanticise American society? If so, which ones and how?</a:t>
            </a:r>
          </a:p>
          <a:p>
            <a:pPr marL="342900" indent="-342900" algn="just">
              <a:buFont typeface="Arial" panose="020B0604020202020204" pitchFamily="34" charset="0"/>
              <a:buChar char="•"/>
            </a:pPr>
            <a:endParaRPr lang="en-GB" sz="2000" dirty="0"/>
          </a:p>
          <a:p>
            <a:pPr marL="342900" lvl="0" indent="-342900" algn="just">
              <a:buFont typeface="Arial" panose="020B0604020202020204" pitchFamily="34" charset="0"/>
              <a:buChar char="•"/>
            </a:pPr>
            <a:r>
              <a:rPr lang="en-GB" sz="2000" dirty="0"/>
              <a:t>To what extent are the political sentiments which underpinned Roosevelt’s New Deal discernible in the art of the New Deal era?</a:t>
            </a:r>
          </a:p>
          <a:p>
            <a:pPr algn="just"/>
            <a:r>
              <a:rPr lang="en-GB" sz="2000" dirty="0"/>
              <a:t> </a:t>
            </a:r>
          </a:p>
          <a:p>
            <a:pPr marL="342900" lvl="0" indent="-342900" algn="just">
              <a:buFont typeface="Arial" panose="020B0604020202020204" pitchFamily="34" charset="0"/>
              <a:buChar char="•"/>
            </a:pPr>
            <a:r>
              <a:rPr lang="en-GB" sz="2000" dirty="0"/>
              <a:t>Which of the different artists and artworks do you particularly like/dislike, and why</a:t>
            </a:r>
            <a:r>
              <a:rPr lang="en-GB" sz="2000" dirty="0" smtClean="0"/>
              <a:t>? </a:t>
            </a:r>
            <a:r>
              <a:rPr lang="en-GB" sz="2000" b="1" dirty="0" smtClean="0">
                <a:solidFill>
                  <a:srgbClr val="FF0000"/>
                </a:solidFill>
              </a:rPr>
              <a:t>PLEASE SELECT EXAMPLES THAT YOU WOULD LIKE TO TALK ABOUT IN CLASS</a:t>
            </a:r>
            <a:endParaRPr lang="en-GB" sz="2000" b="1" dirty="0"/>
          </a:p>
        </p:txBody>
      </p:sp>
      <p:sp>
        <p:nvSpPr>
          <p:cNvPr id="7" name="Rectangle 6"/>
          <p:cNvSpPr/>
          <p:nvPr/>
        </p:nvSpPr>
        <p:spPr>
          <a:xfrm>
            <a:off x="11832" y="-3176"/>
            <a:ext cx="9132168" cy="1459879"/>
          </a:xfrm>
          <a:prstGeom prst="rect">
            <a:avLst/>
          </a:prstGeom>
        </p:spPr>
        <p:txBody>
          <a:bodyPr wrap="square" lIns="540000" tIns="540000" rIns="540000" bIns="540000">
            <a:spAutoFit/>
          </a:bodyPr>
          <a:lstStyle/>
          <a:p>
            <a:pPr fontAlgn="auto">
              <a:spcBef>
                <a:spcPts val="0"/>
              </a:spcBef>
              <a:spcAft>
                <a:spcPts val="0"/>
              </a:spcAft>
              <a:defRPr/>
            </a:pPr>
            <a:r>
              <a:rPr lang="en-GB" sz="2400" b="1" dirty="0">
                <a:effectLst>
                  <a:outerShdw blurRad="38100" dist="38100" dir="2700000" algn="tl">
                    <a:srgbClr val="000000">
                      <a:alpha val="43137"/>
                    </a:srgbClr>
                  </a:outerShdw>
                </a:effectLst>
              </a:rPr>
              <a:t>5</a:t>
            </a:r>
            <a:r>
              <a:rPr lang="en-GB" sz="2400" b="1" dirty="0" smtClean="0">
                <a:effectLst>
                  <a:outerShdw blurRad="38100" dist="38100" dir="2700000" algn="tl">
                    <a:srgbClr val="000000">
                      <a:alpha val="43137"/>
                    </a:srgbClr>
                  </a:outerShdw>
                </a:effectLst>
              </a:rPr>
              <a:t>. Depression and New Deal: Second New Deal (1935–1938)</a:t>
            </a:r>
          </a:p>
        </p:txBody>
      </p:sp>
    </p:spTree>
    <p:extLst>
      <p:ext uri="{BB962C8B-B14F-4D97-AF65-F5344CB8AC3E}">
        <p14:creationId xmlns:p14="http://schemas.microsoft.com/office/powerpoint/2010/main" val="396456343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6107305"/>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6. United States and the Second World War: Economy</a:t>
            </a: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marL="285750" indent="-285750">
              <a:buFont typeface="Arial" panose="020B0604020202020204" pitchFamily="34" charset="0"/>
              <a:buChar char="•"/>
              <a:defRPr/>
            </a:pPr>
            <a:r>
              <a:rPr lang="en-GB" sz="2400" dirty="0"/>
              <a:t>Raised standard of living of most </a:t>
            </a:r>
            <a:r>
              <a:rPr lang="en-GB" sz="2400" dirty="0" smtClean="0"/>
              <a:t>Americans and increased responsibility of state for citizens’ lives and </a:t>
            </a:r>
            <a:r>
              <a:rPr lang="en-GB" sz="2400" dirty="0" err="1" smtClean="0"/>
              <a:t>livilihood</a:t>
            </a:r>
            <a:r>
              <a:rPr lang="en-GB" sz="2400" dirty="0" smtClean="0"/>
              <a:t> </a:t>
            </a:r>
            <a:endParaRPr lang="en-GB" sz="2400" dirty="0"/>
          </a:p>
          <a:p>
            <a:pPr marL="285750" indent="-285750" fontAlgn="auto">
              <a:spcBef>
                <a:spcPts val="0"/>
              </a:spcBef>
              <a:spcAft>
                <a:spcPts val="0"/>
              </a:spcAft>
              <a:buFont typeface="Arial" panose="020B0604020202020204" pitchFamily="34" charset="0"/>
              <a:buChar char="•"/>
              <a:defRPr/>
            </a:pPr>
            <a:r>
              <a:rPr lang="en-GB" sz="2400" dirty="0" smtClean="0"/>
              <a:t>New Deal did not end economic difficulties – still 8 million unemployed in 1939</a:t>
            </a:r>
          </a:p>
          <a:p>
            <a:pPr marL="285750" indent="-285750" fontAlgn="auto">
              <a:spcBef>
                <a:spcPts val="0"/>
              </a:spcBef>
              <a:spcAft>
                <a:spcPts val="0"/>
              </a:spcAft>
              <a:buFont typeface="Arial" panose="020B0604020202020204" pitchFamily="34" charset="0"/>
              <a:buChar char="•"/>
              <a:defRPr/>
            </a:pPr>
            <a:r>
              <a:rPr lang="en-GB" sz="2400" dirty="0" smtClean="0"/>
              <a:t>Economic recession 1937</a:t>
            </a:r>
            <a:endParaRPr lang="en-GB" sz="2400" i="1" dirty="0"/>
          </a:p>
          <a:p>
            <a:pPr fontAlgn="auto">
              <a:spcBef>
                <a:spcPts val="0"/>
              </a:spcBef>
              <a:spcAft>
                <a:spcPts val="0"/>
              </a:spcAft>
              <a:defRPr/>
            </a:pPr>
            <a:endParaRPr lang="en-GB" sz="2400" i="1" dirty="0" smtClean="0"/>
          </a:p>
          <a:p>
            <a:pPr fontAlgn="auto">
              <a:spcBef>
                <a:spcPts val="0"/>
              </a:spcBef>
              <a:spcAft>
                <a:spcPts val="0"/>
              </a:spcAft>
              <a:defRPr/>
            </a:pPr>
            <a:r>
              <a:rPr lang="en-GB" sz="2400" i="1" dirty="0" smtClean="0"/>
              <a:t>Ultimately</a:t>
            </a:r>
            <a:endParaRPr lang="en-GB" sz="2400" i="1" dirty="0"/>
          </a:p>
          <a:p>
            <a:pPr marL="285750" indent="-285750" fontAlgn="auto">
              <a:spcBef>
                <a:spcPts val="0"/>
              </a:spcBef>
              <a:spcAft>
                <a:spcPts val="0"/>
              </a:spcAft>
              <a:buFont typeface="Arial" panose="020B0604020202020204" pitchFamily="34" charset="0"/>
              <a:buChar char="•"/>
              <a:defRPr/>
            </a:pPr>
            <a:r>
              <a:rPr lang="en-GB" sz="2400" dirty="0" smtClean="0"/>
              <a:t>Mobilisation on war footing – 1939 onwards – brings end to Depression</a:t>
            </a:r>
          </a:p>
          <a:p>
            <a:pPr marL="285750" indent="-285750" fontAlgn="auto">
              <a:spcBef>
                <a:spcPts val="0"/>
              </a:spcBef>
              <a:spcAft>
                <a:spcPts val="0"/>
              </a:spcAft>
              <a:buFont typeface="Arial" panose="020B0604020202020204" pitchFamily="34" charset="0"/>
              <a:buChar char="•"/>
              <a:defRPr/>
            </a:pPr>
            <a:r>
              <a:rPr lang="en-GB" sz="2400" dirty="0" smtClean="0"/>
              <a:t>Full employment achieved in war – industry converted to war manufacture 1941 onwards</a:t>
            </a:r>
          </a:p>
          <a:p>
            <a:pPr fontAlgn="auto">
              <a:spcBef>
                <a:spcPts val="0"/>
              </a:spcBef>
              <a:spcAft>
                <a:spcPts val="0"/>
              </a:spcAft>
              <a:defRPr/>
            </a:pPr>
            <a:endParaRPr lang="en-GB" sz="1400" dirty="0"/>
          </a:p>
        </p:txBody>
      </p:sp>
    </p:spTree>
    <p:extLst>
      <p:ext uri="{BB962C8B-B14F-4D97-AF65-F5344CB8AC3E}">
        <p14:creationId xmlns:p14="http://schemas.microsoft.com/office/powerpoint/2010/main" val="29876439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263633" cy="1459879"/>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6. United States and the Second World War: Propaganda</a:t>
            </a:r>
            <a:endParaRPr lang="en-GB" sz="1400" b="1" dirty="0">
              <a:effectLst>
                <a:outerShdw blurRad="38100" dist="38100" dir="2700000" algn="tl">
                  <a:srgbClr val="000000">
                    <a:alpha val="43137"/>
                  </a:srgbClr>
                </a:outerShdw>
              </a:effectLst>
            </a:endParaRPr>
          </a:p>
        </p:txBody>
      </p:sp>
      <p:pic>
        <p:nvPicPr>
          <p:cNvPr id="2150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706" y="1080398"/>
            <a:ext cx="2774811" cy="38447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85849" y="1107074"/>
            <a:ext cx="2900676" cy="37914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7"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059832" y="1080398"/>
            <a:ext cx="2971818" cy="38447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9"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843808" y="4437112"/>
            <a:ext cx="3325929" cy="24197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6768380"/>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24271" y="1"/>
            <a:ext cx="5200677" cy="4589627"/>
          </a:xfrm>
          <a:prstGeom prst="rect">
            <a:avLst/>
          </a:prstGeom>
          <a:noFill/>
        </p:spPr>
        <p:txBody>
          <a:bodyPr wrap="square" lIns="360000" tIns="360000" rIns="360000" bIns="360000" rtlCol="0">
            <a:spAutoFit/>
          </a:bodyPr>
          <a:lstStyle/>
          <a:p>
            <a:pPr algn="ctr"/>
            <a:endParaRPr lang="en-GB" sz="1700" b="1" i="1" dirty="0" smtClean="0"/>
          </a:p>
          <a:p>
            <a:pPr algn="ctr"/>
            <a:endParaRPr lang="en-GB" sz="1700" b="1" i="1" dirty="0"/>
          </a:p>
          <a:p>
            <a:pPr algn="ctr"/>
            <a:endParaRPr lang="en-GB" sz="1700" b="1" i="1" dirty="0" smtClean="0"/>
          </a:p>
          <a:p>
            <a:pPr marL="285750" indent="-285750" algn="just">
              <a:buFont typeface="Arial" panose="020B0604020202020204" pitchFamily="34" charset="0"/>
              <a:buChar char="•"/>
            </a:pPr>
            <a:r>
              <a:rPr lang="en-GB" sz="2000" dirty="0" smtClean="0"/>
              <a:t>Wartime boom for Hollywood – a zenith for the studio system and of cinema’s impact on US culture and society</a:t>
            </a:r>
          </a:p>
          <a:p>
            <a:pPr marL="285750" indent="-285750" algn="just">
              <a:buFont typeface="Arial" panose="020B0604020202020204" pitchFamily="34" charset="0"/>
              <a:buChar char="•"/>
            </a:pPr>
            <a:r>
              <a:rPr lang="en-GB" sz="2000" dirty="0" smtClean="0"/>
              <a:t>Hollywood active in propagandising war effort – compliance and oversight from government agencies (Office of War Information, Bureau of Motion Pictures) </a:t>
            </a:r>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endParaRPr lang="en-GB" sz="2000" dirty="0" smtClean="0"/>
          </a:p>
          <a:p>
            <a:pPr algn="just"/>
            <a:endParaRPr lang="en-GB" sz="2000" dirty="0" smtClean="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44440" y="944606"/>
            <a:ext cx="1896814" cy="28751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345" y="859160"/>
            <a:ext cx="2044147" cy="28895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64" y="3975186"/>
            <a:ext cx="2069310" cy="2729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47707" y="3975186"/>
            <a:ext cx="4953804" cy="20413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59832" y="6194039"/>
            <a:ext cx="3378200" cy="249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Rectangle 9"/>
          <p:cNvSpPr/>
          <p:nvPr/>
        </p:nvSpPr>
        <p:spPr>
          <a:xfrm>
            <a:off x="-11113" y="-3175"/>
            <a:ext cx="9263633" cy="1459879"/>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6. United States and the Second World War: Propaganda</a:t>
            </a:r>
            <a:endParaRPr lang="en-GB" sz="1400" b="1" dirty="0">
              <a:effectLst>
                <a:outerShdw blurRad="38100" dist="38100" dir="2700000" algn="tl">
                  <a:srgbClr val="000000">
                    <a:alpha val="43137"/>
                  </a:srgbClr>
                </a:outerShdw>
              </a:effectLst>
            </a:endParaRPr>
          </a:p>
        </p:txBody>
      </p:sp>
      <p:pic>
        <p:nvPicPr>
          <p:cNvPr id="17410"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64049" y="3918893"/>
            <a:ext cx="1754859" cy="29252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53499180"/>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263633" cy="1459879"/>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6. United States and the Second World War: Domestic policies</a:t>
            </a:r>
            <a:endParaRPr lang="en-GB" sz="1400" b="1" dirty="0">
              <a:effectLst>
                <a:outerShdw blurRad="38100" dist="38100" dir="2700000" algn="tl">
                  <a:srgbClr val="000000">
                    <a:alpha val="43137"/>
                  </a:srgbClr>
                </a:outerShdw>
              </a:effectLst>
            </a:endParaRPr>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2160" y="1484784"/>
            <a:ext cx="2947016" cy="37272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28200" y="927338"/>
            <a:ext cx="5868149" cy="1835027"/>
          </a:xfrm>
          <a:prstGeom prst="rect">
            <a:avLst/>
          </a:prstGeom>
          <a:noFill/>
        </p:spPr>
        <p:txBody>
          <a:bodyPr wrap="square" lIns="540000" tIns="360000" rIns="540000" bIns="360000" rtlCol="0">
            <a:spAutoFit/>
          </a:bodyPr>
          <a:lstStyle/>
          <a:p>
            <a:pPr algn="just"/>
            <a:r>
              <a:rPr lang="en-US" dirty="0" smtClean="0"/>
              <a:t>EXECUTIVE ORDER 9066 , February 19 1942</a:t>
            </a:r>
          </a:p>
          <a:p>
            <a:pPr algn="just"/>
            <a:r>
              <a:rPr lang="en-GB" dirty="0" smtClean="0"/>
              <a:t>Permitted eviction of 120,000 people of </a:t>
            </a:r>
            <a:r>
              <a:rPr lang="en-GB" dirty="0"/>
              <a:t>Japanese ancestry </a:t>
            </a:r>
            <a:r>
              <a:rPr lang="en-GB" dirty="0" smtClean="0"/>
              <a:t>from </a:t>
            </a:r>
            <a:r>
              <a:rPr lang="en-GB" dirty="0"/>
              <a:t>the West Coast of the United States </a:t>
            </a:r>
            <a:r>
              <a:rPr lang="en-GB" dirty="0" smtClean="0"/>
              <a:t>to be  </a:t>
            </a:r>
            <a:r>
              <a:rPr lang="en-GB" dirty="0"/>
              <a:t>held in internment camps across the </a:t>
            </a:r>
            <a:r>
              <a:rPr lang="en-GB" dirty="0" smtClean="0"/>
              <a:t>country</a:t>
            </a:r>
            <a:endParaRPr lang="en-GB" sz="1600" i="1" dirty="0"/>
          </a:p>
        </p:txBody>
      </p:sp>
      <p:pic>
        <p:nvPicPr>
          <p:cNvPr id="1843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2564904"/>
            <a:ext cx="2901305" cy="38008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843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16153" y="2564904"/>
            <a:ext cx="2523796" cy="31419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06948401"/>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263633" cy="1459879"/>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6. United States and the Second World War: Victory</a:t>
            </a:r>
            <a:endParaRPr lang="en-GB" sz="1400" b="1" dirty="0">
              <a:effectLst>
                <a:outerShdw blurRad="38100" dist="38100" dir="2700000" algn="tl">
                  <a:srgbClr val="000000">
                    <a:alpha val="43137"/>
                  </a:srgbClr>
                </a:outerShdw>
              </a:effectLst>
            </a:endParaRPr>
          </a:p>
        </p:txBody>
      </p:sp>
      <p:pic>
        <p:nvPicPr>
          <p:cNvPr id="19460" name="Picture 4" descr="http://tapper7.com/wp-content/uploads/2014/07/iwo_Jima_flag_raising-26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72" y="952330"/>
            <a:ext cx="3050712" cy="3269442"/>
          </a:xfrm>
          <a:prstGeom prst="rect">
            <a:avLst/>
          </a:prstGeom>
          <a:noFill/>
          <a:extLst>
            <a:ext uri="{909E8E84-426E-40DD-AFC4-6F175D3DCCD1}">
              <a14:hiddenFill xmlns:a14="http://schemas.microsoft.com/office/drawing/2010/main">
                <a:solidFill>
                  <a:srgbClr val="FFFFFF"/>
                </a:solidFill>
              </a14:hiddenFill>
            </a:ext>
          </a:extLst>
        </p:spPr>
      </p:pic>
      <p:pic>
        <p:nvPicPr>
          <p:cNvPr id="19461"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16340" y="975409"/>
            <a:ext cx="3582857" cy="48047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07379" y="952330"/>
            <a:ext cx="2536621" cy="3104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36044203"/>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884</TotalTime>
  <Words>3755</Words>
  <Application>Microsoft Office PowerPoint</Application>
  <PresentationFormat>On-screen Show (4:3)</PresentationFormat>
  <Paragraphs>701</Paragraphs>
  <Slides>50</Slides>
  <Notes>50</Notes>
  <HiddenSlides>0</HiddenSlides>
  <MMClips>0</MMClips>
  <ScaleCrop>false</ScaleCrop>
  <HeadingPairs>
    <vt:vector size="4" baseType="variant">
      <vt:variant>
        <vt:lpstr>Theme</vt:lpstr>
      </vt:variant>
      <vt:variant>
        <vt:i4>1</vt:i4>
      </vt:variant>
      <vt:variant>
        <vt:lpstr>Slide Titles</vt:lpstr>
      </vt:variant>
      <vt:variant>
        <vt:i4>50</vt:i4>
      </vt:variant>
    </vt:vector>
  </HeadingPairs>
  <TitlesOfParts>
    <vt:vector size="51" baseType="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Administrator</cp:lastModifiedBy>
  <cp:revision>72</cp:revision>
  <dcterms:created xsi:type="dcterms:W3CDTF">2016-03-13T09:32:03Z</dcterms:created>
  <dcterms:modified xsi:type="dcterms:W3CDTF">2016-03-16T12:30:17Z</dcterms:modified>
</cp:coreProperties>
</file>