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handoutMasterIdLst>
    <p:handoutMasterId r:id="rId26"/>
  </p:handoutMasterIdLst>
  <p:sldIdLst>
    <p:sldId id="256" r:id="rId5"/>
    <p:sldId id="338" r:id="rId6"/>
    <p:sldId id="339" r:id="rId7"/>
    <p:sldId id="340" r:id="rId8"/>
    <p:sldId id="342" r:id="rId9"/>
    <p:sldId id="343" r:id="rId10"/>
    <p:sldId id="344" r:id="rId11"/>
    <p:sldId id="349" r:id="rId12"/>
    <p:sldId id="345" r:id="rId13"/>
    <p:sldId id="348" r:id="rId14"/>
    <p:sldId id="346" r:id="rId15"/>
    <p:sldId id="347" r:id="rId16"/>
    <p:sldId id="318" r:id="rId17"/>
    <p:sldId id="333" r:id="rId18"/>
    <p:sldId id="334" r:id="rId19"/>
    <p:sldId id="319" r:id="rId20"/>
    <p:sldId id="335" r:id="rId21"/>
    <p:sldId id="337" r:id="rId22"/>
    <p:sldId id="309" r:id="rId23"/>
    <p:sldId id="310"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1B6CD"/>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8" d="100"/>
          <a:sy n="58" d="100"/>
        </p:scale>
        <p:origin x="1446"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19/03/2022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3/19/2022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19/03/2022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19/03/2022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19/03/2022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19/03/2022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19/03/2022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19/03/2022</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268760"/>
            <a:ext cx="7992888" cy="4752528"/>
          </a:xfrm>
        </p:spPr>
        <p:txBody>
          <a:bodyPr>
            <a:normAutofit/>
          </a:bodyPr>
          <a:lstStyle/>
          <a:p>
            <a:r>
              <a:rPr lang="en-GB" altLang="en-US" sz="2400" dirty="0"/>
              <a:t>BA in Leadership and Management Skills for the Workplace</a:t>
            </a:r>
            <a:br>
              <a:rPr lang="en-GB" altLang="en-US" sz="2400" dirty="0"/>
            </a:br>
            <a:r>
              <a:rPr lang="en-GB" altLang="en-US" sz="3100" b="1" dirty="0" err="1">
                <a:solidFill>
                  <a:schemeClr val="accent2">
                    <a:lumMod val="20000"/>
                    <a:lumOff val="80000"/>
                  </a:schemeClr>
                </a:solidFill>
              </a:rPr>
              <a:t>Workplace</a:t>
            </a:r>
            <a:r>
              <a:rPr lang="en-GB" altLang="en-US" dirty="0"/>
              <a:t> </a:t>
            </a:r>
            <a:r>
              <a:rPr lang="en-GB" sz="3100" b="1" dirty="0">
                <a:solidFill>
                  <a:schemeClr val="accent2">
                    <a:lumMod val="20000"/>
                    <a:lumOff val="80000"/>
                  </a:schemeClr>
                </a:solidFill>
              </a:rPr>
              <a:t>culture and its impact on organisational efficiency</a:t>
            </a:r>
            <a:br>
              <a:rPr lang="en-GB" sz="4000" b="1" dirty="0">
                <a:solidFill>
                  <a:schemeClr val="accent2">
                    <a:lumMod val="20000"/>
                    <a:lumOff val="80000"/>
                  </a:schemeClr>
                </a:solidFill>
              </a:rPr>
            </a:br>
            <a:r>
              <a:rPr lang="en-GB" sz="3100" b="1" dirty="0">
                <a:solidFill>
                  <a:schemeClr val="accent2">
                    <a:lumMod val="20000"/>
                    <a:lumOff val="80000"/>
                  </a:schemeClr>
                </a:solidFill>
              </a:rPr>
              <a:t>(BMSW 5005)</a:t>
            </a:r>
            <a:br>
              <a:rPr lang="en-GB" sz="3200" b="1" dirty="0">
                <a:solidFill>
                  <a:schemeClr val="accent2">
                    <a:lumMod val="20000"/>
                    <a:lumOff val="80000"/>
                  </a:schemeClr>
                </a:solidFill>
              </a:rPr>
            </a:br>
            <a:r>
              <a:rPr lang="en-GB" sz="6000" b="1" dirty="0">
                <a:solidFill>
                  <a:schemeClr val="accent2">
                    <a:lumMod val="20000"/>
                    <a:lumOff val="80000"/>
                  </a:schemeClr>
                </a:solidFill>
              </a:rPr>
              <a:t>BUSINESS ETHICS</a:t>
            </a:r>
            <a:endParaRPr lang="en-GB" altLang="en-US" sz="36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4" descr="How to Solve Ethical Dilemmas in a Way That Works for Everyone | Inc.co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35" y="0"/>
            <a:ext cx="9152335" cy="6000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33351" y="2945606"/>
            <a:ext cx="4155281" cy="1685925"/>
          </a:xfrm>
        </p:spPr>
        <p:txBody>
          <a:bodyPr rtlCol="0"/>
          <a:lstStyle/>
          <a:p>
            <a:pPr>
              <a:defRPr/>
            </a:pPr>
            <a:r>
              <a:rPr lang="en-GB" sz="4950" b="1" dirty="0">
                <a:solidFill>
                  <a:schemeClr val="bg1"/>
                </a:solidFill>
                <a:effectLst>
                  <a:outerShdw blurRad="38100" dist="38100" dir="2700000" algn="tl">
                    <a:srgbClr val="000000">
                      <a:alpha val="43137"/>
                    </a:srgbClr>
                  </a:outerShdw>
                </a:effectLst>
                <a:latin typeface="Arial Black" panose="020B0A04020102020204" pitchFamily="34" charset="0"/>
                <a:cs typeface="Arial" panose="020B0604020202020204" pitchFamily="34" charset="0"/>
              </a:rPr>
              <a:t>Ethical Dilemmas</a:t>
            </a:r>
          </a:p>
        </p:txBody>
      </p:sp>
    </p:spTree>
    <p:extLst>
      <p:ext uri="{BB962C8B-B14F-4D97-AF65-F5344CB8AC3E}">
        <p14:creationId xmlns:p14="http://schemas.microsoft.com/office/powerpoint/2010/main" val="2907036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ctrTitle"/>
          </p:nvPr>
        </p:nvSpPr>
        <p:spPr>
          <a:xfrm>
            <a:off x="1029891" y="1034654"/>
            <a:ext cx="6858000" cy="548878"/>
          </a:xfrm>
        </p:spPr>
        <p:txBody>
          <a:bodyPr/>
          <a:lstStyle/>
          <a:p>
            <a:r>
              <a:rPr lang="en-GB" altLang="en-US" sz="2700" b="1">
                <a:latin typeface="Arial" panose="020B0604020202020204" pitchFamily="34" charset="0"/>
                <a:cs typeface="Arial" panose="020B0604020202020204" pitchFamily="34" charset="0"/>
              </a:rPr>
              <a:t>Structure of Ethical Dilemmas</a:t>
            </a:r>
          </a:p>
        </p:txBody>
      </p:sp>
      <p:sp>
        <p:nvSpPr>
          <p:cNvPr id="3" name="Subtitle 2"/>
          <p:cNvSpPr>
            <a:spLocks noGrp="1"/>
          </p:cNvSpPr>
          <p:nvPr>
            <p:ph type="subTitle" idx="1"/>
          </p:nvPr>
        </p:nvSpPr>
        <p:spPr>
          <a:xfrm>
            <a:off x="1757363" y="2013347"/>
            <a:ext cx="2172891" cy="666750"/>
          </a:xfrm>
          <a:solidFill>
            <a:schemeClr val="accent6">
              <a:lumMod val="20000"/>
              <a:lumOff val="80000"/>
            </a:schemeClr>
          </a:solidFill>
          <a:ln>
            <a:solidFill>
              <a:schemeClr val="accent1"/>
            </a:solidFill>
          </a:ln>
        </p:spPr>
        <p:txBody>
          <a:bodyPr rtlCol="0">
            <a:normAutofit fontScale="92500" lnSpcReduction="10000"/>
          </a:bodyPr>
          <a:lstStyle/>
          <a:p>
            <a:pPr fontAlgn="auto">
              <a:buFont typeface="Arial"/>
              <a:buNone/>
              <a:defRPr/>
            </a:pPr>
            <a:r>
              <a:rPr lang="en-GB" sz="2100" dirty="0">
                <a:latin typeface="Arial" panose="020B0604020202020204" pitchFamily="34" charset="0"/>
                <a:cs typeface="Arial" panose="020B0604020202020204" pitchFamily="34" charset="0"/>
              </a:rPr>
              <a:t>Doing what is morally wrong</a:t>
            </a:r>
          </a:p>
        </p:txBody>
      </p:sp>
      <p:sp>
        <p:nvSpPr>
          <p:cNvPr id="4" name="Subtitle 2"/>
          <p:cNvSpPr txBox="1">
            <a:spLocks/>
          </p:cNvSpPr>
          <p:nvPr/>
        </p:nvSpPr>
        <p:spPr>
          <a:xfrm>
            <a:off x="1757363" y="3848100"/>
            <a:ext cx="2172891" cy="675085"/>
          </a:xfrm>
          <a:prstGeom prst="rect">
            <a:avLst/>
          </a:prstGeom>
          <a:solidFill>
            <a:schemeClr val="accent6">
              <a:lumMod val="60000"/>
              <a:lumOff val="40000"/>
            </a:schemeClr>
          </a:solidFill>
          <a:ln>
            <a:solidFill>
              <a:schemeClr val="accent1"/>
            </a:solidFill>
          </a:ln>
        </p:spPr>
        <p:txBody>
          <a:bodyPr>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defRPr/>
            </a:pPr>
            <a:r>
              <a:rPr lang="en-GB" sz="2100" dirty="0">
                <a:latin typeface="Arial" panose="020B0604020202020204" pitchFamily="34" charset="0"/>
                <a:cs typeface="Arial" panose="020B0604020202020204" pitchFamily="34" charset="0"/>
              </a:rPr>
              <a:t>Good Effects / Results</a:t>
            </a:r>
          </a:p>
        </p:txBody>
      </p:sp>
      <p:sp>
        <p:nvSpPr>
          <p:cNvPr id="5" name="Down Arrow 4"/>
          <p:cNvSpPr/>
          <p:nvPr/>
        </p:nvSpPr>
        <p:spPr>
          <a:xfrm>
            <a:off x="2484835" y="2832498"/>
            <a:ext cx="808434" cy="944165"/>
          </a:xfrm>
          <a:prstGeom prst="downArrow">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200"/>
          </a:p>
        </p:txBody>
      </p:sp>
      <p:sp>
        <p:nvSpPr>
          <p:cNvPr id="6" name="Subtitle 2"/>
          <p:cNvSpPr txBox="1">
            <a:spLocks/>
          </p:cNvSpPr>
          <p:nvPr/>
        </p:nvSpPr>
        <p:spPr>
          <a:xfrm>
            <a:off x="5116116" y="2016919"/>
            <a:ext cx="2274094" cy="692944"/>
          </a:xfrm>
          <a:prstGeom prst="rect">
            <a:avLst/>
          </a:prstGeom>
          <a:solidFill>
            <a:schemeClr val="accent2">
              <a:lumMod val="60000"/>
              <a:lumOff val="40000"/>
            </a:schemeClr>
          </a:solidFill>
          <a:ln>
            <a:solidFill>
              <a:schemeClr val="accent1"/>
            </a:solidFill>
          </a:ln>
        </p:spPr>
        <p:txBody>
          <a:bodyPr>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defRPr/>
            </a:pPr>
            <a:r>
              <a:rPr lang="en-GB" sz="2100" dirty="0">
                <a:latin typeface="Arial" panose="020B0604020202020204" pitchFamily="34" charset="0"/>
                <a:cs typeface="Arial" panose="020B0604020202020204" pitchFamily="34" charset="0"/>
              </a:rPr>
              <a:t>Doing what is morally right</a:t>
            </a:r>
          </a:p>
        </p:txBody>
      </p:sp>
      <p:sp>
        <p:nvSpPr>
          <p:cNvPr id="7" name="Subtitle 2"/>
          <p:cNvSpPr txBox="1">
            <a:spLocks/>
          </p:cNvSpPr>
          <p:nvPr/>
        </p:nvSpPr>
        <p:spPr>
          <a:xfrm>
            <a:off x="5116116" y="3848100"/>
            <a:ext cx="2274094" cy="695325"/>
          </a:xfrm>
          <a:prstGeom prst="rect">
            <a:avLst/>
          </a:prstGeom>
          <a:solidFill>
            <a:schemeClr val="accent2">
              <a:lumMod val="60000"/>
              <a:lumOff val="40000"/>
            </a:schemeClr>
          </a:solidFill>
          <a:ln>
            <a:solidFill>
              <a:schemeClr val="accent1"/>
            </a:solidFill>
          </a:ln>
        </p:spPr>
        <p:txBody>
          <a:bodyPr>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defRPr/>
            </a:pPr>
            <a:r>
              <a:rPr lang="en-GB" sz="2100" dirty="0">
                <a:latin typeface="Arial" panose="020B0604020202020204" pitchFamily="34" charset="0"/>
                <a:cs typeface="Arial" panose="020B0604020202020204" pitchFamily="34" charset="0"/>
              </a:rPr>
              <a:t>Bad Effects / Results</a:t>
            </a:r>
          </a:p>
        </p:txBody>
      </p:sp>
      <p:sp>
        <p:nvSpPr>
          <p:cNvPr id="8" name="Down Arrow 7"/>
          <p:cNvSpPr/>
          <p:nvPr/>
        </p:nvSpPr>
        <p:spPr>
          <a:xfrm>
            <a:off x="5848350" y="2832498"/>
            <a:ext cx="809625" cy="944165"/>
          </a:xfrm>
          <a:prstGeom prst="downArrow">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9" name="TextBox 8"/>
          <p:cNvSpPr txBox="1">
            <a:spLocks noChangeArrowheads="1"/>
          </p:cNvSpPr>
          <p:nvPr/>
        </p:nvSpPr>
        <p:spPr bwMode="auto">
          <a:xfrm>
            <a:off x="4093369" y="3037285"/>
            <a:ext cx="859631" cy="507831"/>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fontAlgn="base">
              <a:spcBef>
                <a:spcPct val="0"/>
              </a:spcBef>
              <a:spcAft>
                <a:spcPct val="0"/>
              </a:spcAft>
              <a:defRPr>
                <a:solidFill>
                  <a:schemeClr val="tx1"/>
                </a:solidFill>
                <a:latin typeface="Garamond" panose="02020404030301010803" pitchFamily="18" charset="0"/>
              </a:defRPr>
            </a:lvl6pPr>
            <a:lvl7pPr marL="2971800" indent="-228600" fontAlgn="base">
              <a:spcBef>
                <a:spcPct val="0"/>
              </a:spcBef>
              <a:spcAft>
                <a:spcPct val="0"/>
              </a:spcAft>
              <a:defRPr>
                <a:solidFill>
                  <a:schemeClr val="tx1"/>
                </a:solidFill>
                <a:latin typeface="Garamond" panose="02020404030301010803" pitchFamily="18" charset="0"/>
              </a:defRPr>
            </a:lvl7pPr>
            <a:lvl8pPr marL="3429000" indent="-228600" fontAlgn="base">
              <a:spcBef>
                <a:spcPct val="0"/>
              </a:spcBef>
              <a:spcAft>
                <a:spcPct val="0"/>
              </a:spcAft>
              <a:defRPr>
                <a:solidFill>
                  <a:schemeClr val="tx1"/>
                </a:solidFill>
                <a:latin typeface="Garamond" panose="02020404030301010803" pitchFamily="18" charset="0"/>
              </a:defRPr>
            </a:lvl8pPr>
            <a:lvl9pPr marL="3886200" indent="-228600" fontAlgn="base">
              <a:spcBef>
                <a:spcPct val="0"/>
              </a:spcBef>
              <a:spcAft>
                <a:spcPct val="0"/>
              </a:spcAft>
              <a:defRPr>
                <a:solidFill>
                  <a:schemeClr val="tx1"/>
                </a:solidFill>
                <a:latin typeface="Garamond" panose="02020404030301010803" pitchFamily="18" charset="0"/>
              </a:defRPr>
            </a:lvl9pPr>
          </a:lstStyle>
          <a:p>
            <a:pPr algn="ctr" eaLnBrk="1" hangingPunct="1"/>
            <a:r>
              <a:rPr lang="en-GB" altLang="en-US" sz="2700" b="1">
                <a:solidFill>
                  <a:schemeClr val="bg1"/>
                </a:solidFill>
                <a:latin typeface="Arial" panose="020B0604020202020204" pitchFamily="34" charset="0"/>
                <a:cs typeface="Arial" panose="020B0604020202020204" pitchFamily="34" charset="0"/>
              </a:rPr>
              <a:t>VS</a:t>
            </a:r>
          </a:p>
        </p:txBody>
      </p:sp>
    </p:spTree>
    <p:extLst>
      <p:ext uri="{BB962C8B-B14F-4D97-AF65-F5344CB8AC3E}">
        <p14:creationId xmlns:p14="http://schemas.microsoft.com/office/powerpoint/2010/main" val="405252521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barn(inVertical)">
                                      <p:cBhvr>
                                        <p:cTn id="24" dur="500"/>
                                        <p:tgtEl>
                                          <p:spTgt spid="6"/>
                                        </p:tgtEl>
                                      </p:cBhvr>
                                    </p:animEffect>
                                  </p:childTnLst>
                                </p:cTn>
                              </p:par>
                              <p:par>
                                <p:cTn id="25" presetID="16" presetClass="entr" presetSubtype="21"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barn(inVertical)">
                                      <p:cBhvr>
                                        <p:cTn id="27" dur="500"/>
                                        <p:tgtEl>
                                          <p:spTgt spid="8"/>
                                        </p:tgtEl>
                                      </p:cBhvr>
                                    </p:animEffect>
                                  </p:childTnLst>
                                </p:cTn>
                              </p:par>
                              <p:par>
                                <p:cTn id="28" presetID="16" presetClass="entr" presetSubtype="21" fill="hold" grpId="0" nodeType="with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barn(inVertical)">
                                      <p:cBhvr>
                                        <p:cTn id="3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5" grpId="0" animBg="1"/>
      <p:bldP spid="6" grpId="0" animBg="1"/>
      <p:bldP spid="7" grpId="0" animBg="1"/>
      <p:bldP spid="8" grpId="0" animBg="1"/>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ctrTitle"/>
          </p:nvPr>
        </p:nvSpPr>
        <p:spPr>
          <a:xfrm>
            <a:off x="1132285" y="1113235"/>
            <a:ext cx="6858000" cy="706040"/>
          </a:xfrm>
        </p:spPr>
        <p:txBody>
          <a:bodyPr>
            <a:normAutofit fontScale="90000"/>
          </a:bodyPr>
          <a:lstStyle/>
          <a:p>
            <a:r>
              <a:rPr lang="en-GB" altLang="en-US">
                <a:ln>
                  <a:noFill/>
                </a:ln>
                <a:latin typeface="Arial" panose="020B0604020202020204" pitchFamily="34" charset="0"/>
                <a:cs typeface="Arial" panose="020B0604020202020204" pitchFamily="34" charset="0"/>
              </a:rPr>
              <a:t>Effects of Business Ethics</a:t>
            </a:r>
          </a:p>
        </p:txBody>
      </p:sp>
      <p:sp>
        <p:nvSpPr>
          <p:cNvPr id="3" name="Subtitle 2"/>
          <p:cNvSpPr>
            <a:spLocks noGrp="1"/>
          </p:cNvSpPr>
          <p:nvPr>
            <p:ph type="subTitle" idx="1"/>
          </p:nvPr>
        </p:nvSpPr>
        <p:spPr>
          <a:xfrm>
            <a:off x="2156222" y="2280048"/>
            <a:ext cx="4394597" cy="3453208"/>
          </a:xfrm>
        </p:spPr>
        <p:txBody>
          <a:bodyPr rtlCol="0">
            <a:noAutofit/>
          </a:bodyPr>
          <a:lstStyle/>
          <a:p>
            <a:pPr fontAlgn="auto">
              <a:buFont typeface="Arial"/>
              <a:buNone/>
              <a:defRPr/>
            </a:pPr>
            <a:r>
              <a:rPr lang="en-GB" sz="3600" dirty="0">
                <a:solidFill>
                  <a:schemeClr val="bg1"/>
                </a:solidFill>
                <a:latin typeface="Arial" panose="020B0604020202020204" pitchFamily="34" charset="0"/>
                <a:cs typeface="Arial" panose="020B0604020202020204" pitchFamily="34" charset="0"/>
              </a:rPr>
              <a:t>Shareholders</a:t>
            </a:r>
          </a:p>
          <a:p>
            <a:pPr fontAlgn="auto">
              <a:buFont typeface="Arial"/>
              <a:buNone/>
              <a:defRPr/>
            </a:pPr>
            <a:r>
              <a:rPr lang="en-GB" sz="3600" dirty="0">
                <a:solidFill>
                  <a:schemeClr val="bg1"/>
                </a:solidFill>
                <a:latin typeface="Arial" panose="020B0604020202020204" pitchFamily="34" charset="0"/>
                <a:cs typeface="Arial" panose="020B0604020202020204" pitchFamily="34" charset="0"/>
              </a:rPr>
              <a:t>Employees </a:t>
            </a:r>
          </a:p>
          <a:p>
            <a:pPr fontAlgn="auto">
              <a:buFont typeface="Arial"/>
              <a:buNone/>
              <a:defRPr/>
            </a:pPr>
            <a:r>
              <a:rPr lang="en-GB" sz="3600" dirty="0">
                <a:solidFill>
                  <a:schemeClr val="bg1"/>
                </a:solidFill>
                <a:latin typeface="Arial" panose="020B0604020202020204" pitchFamily="34" charset="0"/>
                <a:cs typeface="Arial" panose="020B0604020202020204" pitchFamily="34" charset="0"/>
              </a:rPr>
              <a:t>Society </a:t>
            </a:r>
          </a:p>
          <a:p>
            <a:pPr fontAlgn="auto">
              <a:buFont typeface="Arial"/>
              <a:buNone/>
              <a:defRPr/>
            </a:pPr>
            <a:r>
              <a:rPr lang="en-GB" sz="3600" dirty="0">
                <a:solidFill>
                  <a:schemeClr val="bg1"/>
                </a:solidFill>
                <a:latin typeface="Arial" panose="020B0604020202020204" pitchFamily="34" charset="0"/>
                <a:cs typeface="Arial" panose="020B0604020202020204" pitchFamily="34" charset="0"/>
              </a:rPr>
              <a:t>Image of Business</a:t>
            </a:r>
          </a:p>
          <a:p>
            <a:pPr fontAlgn="auto">
              <a:buFont typeface="Arial"/>
              <a:buNone/>
              <a:defRPr/>
            </a:pPr>
            <a:r>
              <a:rPr lang="en-GB" sz="3600" dirty="0">
                <a:solidFill>
                  <a:schemeClr val="bg1"/>
                </a:solidFill>
                <a:latin typeface="Arial" panose="020B0604020202020204" pitchFamily="34" charset="0"/>
                <a:cs typeface="Arial" panose="020B0604020202020204" pitchFamily="34" charset="0"/>
              </a:rPr>
              <a:t>Customers</a:t>
            </a:r>
          </a:p>
        </p:txBody>
      </p:sp>
    </p:spTree>
    <p:extLst>
      <p:ext uri="{BB962C8B-B14F-4D97-AF65-F5344CB8AC3E}">
        <p14:creationId xmlns:p14="http://schemas.microsoft.com/office/powerpoint/2010/main" val="22113313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81088" y="1014413"/>
            <a:ext cx="6858000" cy="551260"/>
          </a:xfrm>
        </p:spPr>
        <p:txBody>
          <a:bodyPr rtlCol="0">
            <a:normAutofit fontScale="90000"/>
          </a:bodyPr>
          <a:lstStyle/>
          <a:p>
            <a:pPr>
              <a:defRPr/>
            </a:pPr>
            <a:r>
              <a:rPr lang="en-GB" b="1" dirty="0">
                <a:solidFill>
                  <a:schemeClr val="tx1">
                    <a:lumMod val="85000"/>
                    <a:lumOff val="15000"/>
                  </a:schemeClr>
                </a:solidFill>
                <a:latin typeface="Arial" panose="020B0604020202020204" pitchFamily="34" charset="0"/>
                <a:cs typeface="Arial" panose="020B0604020202020204" pitchFamily="34" charset="0"/>
              </a:rPr>
              <a:t>Sources of Ethical Issues</a:t>
            </a:r>
          </a:p>
        </p:txBody>
      </p:sp>
      <p:sp>
        <p:nvSpPr>
          <p:cNvPr id="6" name="TextBox 5"/>
          <p:cNvSpPr txBox="1">
            <a:spLocks noChangeArrowheads="1"/>
          </p:cNvSpPr>
          <p:nvPr/>
        </p:nvSpPr>
        <p:spPr bwMode="auto">
          <a:xfrm>
            <a:off x="1303734" y="1910856"/>
            <a:ext cx="5782866" cy="380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fontAlgn="base">
              <a:spcBef>
                <a:spcPct val="0"/>
              </a:spcBef>
              <a:spcAft>
                <a:spcPct val="0"/>
              </a:spcAft>
              <a:defRPr>
                <a:solidFill>
                  <a:schemeClr val="tx1"/>
                </a:solidFill>
                <a:latin typeface="Garamond" panose="02020404030301010803" pitchFamily="18" charset="0"/>
              </a:defRPr>
            </a:lvl6pPr>
            <a:lvl7pPr marL="2971800" indent="-228600" fontAlgn="base">
              <a:spcBef>
                <a:spcPct val="0"/>
              </a:spcBef>
              <a:spcAft>
                <a:spcPct val="0"/>
              </a:spcAft>
              <a:defRPr>
                <a:solidFill>
                  <a:schemeClr val="tx1"/>
                </a:solidFill>
                <a:latin typeface="Garamond" panose="02020404030301010803" pitchFamily="18" charset="0"/>
              </a:defRPr>
            </a:lvl7pPr>
            <a:lvl8pPr marL="3429000" indent="-228600" fontAlgn="base">
              <a:spcBef>
                <a:spcPct val="0"/>
              </a:spcBef>
              <a:spcAft>
                <a:spcPct val="0"/>
              </a:spcAft>
              <a:defRPr>
                <a:solidFill>
                  <a:schemeClr val="tx1"/>
                </a:solidFill>
                <a:latin typeface="Garamond" panose="02020404030301010803" pitchFamily="18" charset="0"/>
              </a:defRPr>
            </a:lvl8pPr>
            <a:lvl9pPr marL="3886200" indent="-228600" fontAlgn="base">
              <a:spcBef>
                <a:spcPct val="0"/>
              </a:spcBef>
              <a:spcAft>
                <a:spcPct val="0"/>
              </a:spcAft>
              <a:defRPr>
                <a:solidFill>
                  <a:schemeClr val="tx1"/>
                </a:solidFill>
                <a:latin typeface="Garamond" panose="02020404030301010803" pitchFamily="18" charset="0"/>
              </a:defRPr>
            </a:lvl9pPr>
          </a:lstStyle>
          <a:p>
            <a:pPr algn="ctr" eaLnBrk="1" hangingPunct="1"/>
            <a:r>
              <a:rPr lang="en-GB" altLang="en-US" sz="1875" b="1" dirty="0">
                <a:solidFill>
                  <a:srgbClr val="FF0000"/>
                </a:solidFill>
                <a:latin typeface="Arial" panose="020B0604020202020204" pitchFamily="34" charset="0"/>
                <a:cs typeface="Arial" panose="020B0604020202020204" pitchFamily="34" charset="0"/>
              </a:rPr>
              <a:t>Ethical dilemmas can be caused by changes in: </a:t>
            </a:r>
          </a:p>
        </p:txBody>
      </p:sp>
      <p:sp>
        <p:nvSpPr>
          <p:cNvPr id="9" name="TextBox 8"/>
          <p:cNvSpPr txBox="1">
            <a:spLocks noChangeArrowheads="1"/>
          </p:cNvSpPr>
          <p:nvPr/>
        </p:nvSpPr>
        <p:spPr bwMode="auto">
          <a:xfrm>
            <a:off x="1607344" y="2636912"/>
            <a:ext cx="5175647" cy="30008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fontAlgn="base">
              <a:spcBef>
                <a:spcPct val="0"/>
              </a:spcBef>
              <a:spcAft>
                <a:spcPct val="0"/>
              </a:spcAft>
              <a:defRPr>
                <a:solidFill>
                  <a:schemeClr val="tx1"/>
                </a:solidFill>
                <a:latin typeface="Garamond" panose="02020404030301010803" pitchFamily="18" charset="0"/>
              </a:defRPr>
            </a:lvl6pPr>
            <a:lvl7pPr marL="2971800" indent="-228600" fontAlgn="base">
              <a:spcBef>
                <a:spcPct val="0"/>
              </a:spcBef>
              <a:spcAft>
                <a:spcPct val="0"/>
              </a:spcAft>
              <a:defRPr>
                <a:solidFill>
                  <a:schemeClr val="tx1"/>
                </a:solidFill>
                <a:latin typeface="Garamond" panose="02020404030301010803" pitchFamily="18" charset="0"/>
              </a:defRPr>
            </a:lvl7pPr>
            <a:lvl8pPr marL="3429000" indent="-228600" fontAlgn="base">
              <a:spcBef>
                <a:spcPct val="0"/>
              </a:spcBef>
              <a:spcAft>
                <a:spcPct val="0"/>
              </a:spcAft>
              <a:defRPr>
                <a:solidFill>
                  <a:schemeClr val="tx1"/>
                </a:solidFill>
                <a:latin typeface="Garamond" panose="02020404030301010803" pitchFamily="18" charset="0"/>
              </a:defRPr>
            </a:lvl8pPr>
            <a:lvl9pPr marL="3886200" indent="-228600" fontAlgn="base">
              <a:spcBef>
                <a:spcPct val="0"/>
              </a:spcBef>
              <a:spcAft>
                <a:spcPct val="0"/>
              </a:spcAft>
              <a:defRPr>
                <a:solidFill>
                  <a:schemeClr val="tx1"/>
                </a:solidFill>
                <a:latin typeface="Garamond" panose="02020404030301010803" pitchFamily="18" charset="0"/>
              </a:defRPr>
            </a:lvl9pPr>
          </a:lstStyle>
          <a:p>
            <a:pPr eaLnBrk="1" hangingPunct="1">
              <a:lnSpc>
                <a:spcPct val="150000"/>
              </a:lnSpc>
              <a:buFont typeface="Wingdings" panose="05000000000000000000" pitchFamily="2" charset="2"/>
              <a:buChar char="q"/>
            </a:pPr>
            <a:r>
              <a:rPr lang="en-GB" altLang="en-US" sz="2100" b="1" dirty="0">
                <a:solidFill>
                  <a:schemeClr val="bg1"/>
                </a:solidFill>
                <a:latin typeface="Arial" panose="020B0604020202020204" pitchFamily="34" charset="0"/>
                <a:cs typeface="Arial" panose="020B0604020202020204" pitchFamily="34" charset="0"/>
              </a:rPr>
              <a:t>Law</a:t>
            </a:r>
          </a:p>
          <a:p>
            <a:pPr eaLnBrk="1" hangingPunct="1">
              <a:lnSpc>
                <a:spcPct val="150000"/>
              </a:lnSpc>
              <a:buFont typeface="Wingdings" panose="05000000000000000000" pitchFamily="2" charset="2"/>
              <a:buChar char="q"/>
            </a:pPr>
            <a:r>
              <a:rPr lang="en-GB" altLang="en-US" sz="2100" b="1" dirty="0">
                <a:solidFill>
                  <a:schemeClr val="bg1"/>
                </a:solidFill>
                <a:latin typeface="Arial" panose="020B0604020202020204" pitchFamily="34" charset="0"/>
                <a:cs typeface="Arial" panose="020B0604020202020204" pitchFamily="34" charset="0"/>
              </a:rPr>
              <a:t>Economic System</a:t>
            </a:r>
          </a:p>
          <a:p>
            <a:pPr eaLnBrk="1" hangingPunct="1">
              <a:lnSpc>
                <a:spcPct val="150000"/>
              </a:lnSpc>
              <a:buFont typeface="Wingdings" panose="05000000000000000000" pitchFamily="2" charset="2"/>
              <a:buChar char="q"/>
            </a:pPr>
            <a:r>
              <a:rPr lang="en-GB" altLang="en-US" sz="2100" b="1" dirty="0">
                <a:solidFill>
                  <a:schemeClr val="bg1"/>
                </a:solidFill>
                <a:latin typeface="Arial" panose="020B0604020202020204" pitchFamily="34" charset="0"/>
                <a:cs typeface="Arial" panose="020B0604020202020204" pitchFamily="34" charset="0"/>
              </a:rPr>
              <a:t>Ideologies</a:t>
            </a:r>
          </a:p>
          <a:p>
            <a:pPr eaLnBrk="1" hangingPunct="1">
              <a:lnSpc>
                <a:spcPct val="150000"/>
              </a:lnSpc>
              <a:buFont typeface="Wingdings" panose="05000000000000000000" pitchFamily="2" charset="2"/>
              <a:buChar char="q"/>
            </a:pPr>
            <a:r>
              <a:rPr lang="en-GB" altLang="en-US" sz="2100" b="1" dirty="0">
                <a:solidFill>
                  <a:schemeClr val="bg1"/>
                </a:solidFill>
                <a:latin typeface="Arial" panose="020B0604020202020204" pitchFamily="34" charset="0"/>
                <a:cs typeface="Arial" panose="020B0604020202020204" pitchFamily="34" charset="0"/>
              </a:rPr>
              <a:t>New Technologies </a:t>
            </a:r>
          </a:p>
          <a:p>
            <a:pPr eaLnBrk="1" hangingPunct="1">
              <a:lnSpc>
                <a:spcPct val="150000"/>
              </a:lnSpc>
              <a:buFont typeface="Wingdings" panose="05000000000000000000" pitchFamily="2" charset="2"/>
              <a:buChar char="q"/>
            </a:pPr>
            <a:r>
              <a:rPr lang="en-GB" altLang="en-US" sz="2100" b="1" dirty="0">
                <a:solidFill>
                  <a:schemeClr val="bg1"/>
                </a:solidFill>
                <a:latin typeface="Arial" panose="020B0604020202020204" pitchFamily="34" charset="0"/>
                <a:cs typeface="Arial" panose="020B0604020202020204" pitchFamily="34" charset="0"/>
              </a:rPr>
              <a:t>Religion </a:t>
            </a:r>
          </a:p>
          <a:p>
            <a:pPr eaLnBrk="1" hangingPunct="1">
              <a:lnSpc>
                <a:spcPct val="150000"/>
              </a:lnSpc>
              <a:buFont typeface="Wingdings" panose="05000000000000000000" pitchFamily="2" charset="2"/>
              <a:buChar char="q"/>
            </a:pPr>
            <a:r>
              <a:rPr lang="en-GB" altLang="en-US" sz="2100" b="1" dirty="0">
                <a:solidFill>
                  <a:schemeClr val="bg1"/>
                </a:solidFill>
                <a:latin typeface="Arial" panose="020B0604020202020204" pitchFamily="34" charset="0"/>
                <a:cs typeface="Arial" panose="020B0604020202020204" pitchFamily="34" charset="0"/>
              </a:rPr>
              <a:t>Cultural and Social Beliefs</a:t>
            </a:r>
          </a:p>
        </p:txBody>
      </p:sp>
    </p:spTree>
    <p:extLst>
      <p:ext uri="{BB962C8B-B14F-4D97-AF65-F5344CB8AC3E}">
        <p14:creationId xmlns:p14="http://schemas.microsoft.com/office/powerpoint/2010/main" val="29126471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51720" y="2051229"/>
            <a:ext cx="4585097" cy="300082"/>
          </a:xfrm>
          <a:prstGeom prst="rect">
            <a:avLst/>
          </a:prstGeom>
          <a:solidFill>
            <a:schemeClr val="accent6">
              <a:lumMod val="60000"/>
              <a:lumOff val="40000"/>
            </a:schemeClr>
          </a:solidFill>
        </p:spPr>
        <p:txBody>
          <a:bodyPr>
            <a:spAutoFit/>
          </a:bodyPr>
          <a:lstStyle/>
          <a:p>
            <a:pPr>
              <a:defRPr/>
            </a:pPr>
            <a:endParaRPr lang="en-GB" sz="1350" dirty="0"/>
          </a:p>
        </p:txBody>
      </p:sp>
      <p:sp>
        <p:nvSpPr>
          <p:cNvPr id="20483" name="Title 1"/>
          <p:cNvSpPr>
            <a:spLocks noGrp="1"/>
          </p:cNvSpPr>
          <p:nvPr>
            <p:ph type="title"/>
          </p:nvPr>
        </p:nvSpPr>
        <p:spPr/>
        <p:txBody>
          <a:bodyPr/>
          <a:lstStyle/>
          <a:p>
            <a:r>
              <a:rPr lang="en-GB" altLang="en-US">
                <a:ln>
                  <a:noFill/>
                </a:ln>
                <a:latin typeface="Arial Black" panose="020B0A04020102020204" pitchFamily="34" charset="0"/>
              </a:rPr>
              <a:t>Some Ethical Challenges</a:t>
            </a:r>
          </a:p>
        </p:txBody>
      </p:sp>
      <p:sp>
        <p:nvSpPr>
          <p:cNvPr id="3" name="Content Placeholder 2"/>
          <p:cNvSpPr>
            <a:spLocks noGrp="1"/>
          </p:cNvSpPr>
          <p:nvPr>
            <p:ph idx="1"/>
          </p:nvPr>
        </p:nvSpPr>
        <p:spPr>
          <a:xfrm>
            <a:off x="719522" y="1916832"/>
            <a:ext cx="7704956" cy="3610019"/>
          </a:xfrm>
        </p:spPr>
        <p:txBody>
          <a:bodyPr rtlCol="0">
            <a:noAutofit/>
          </a:bodyPr>
          <a:lstStyle/>
          <a:p>
            <a:pPr marL="0" indent="0" algn="ctr">
              <a:buNone/>
              <a:defRPr/>
            </a:pPr>
            <a:r>
              <a:rPr lang="en-GB" dirty="0">
                <a:solidFill>
                  <a:schemeClr val="tx1">
                    <a:lumMod val="85000"/>
                    <a:lumOff val="15000"/>
                  </a:schemeClr>
                </a:solidFill>
                <a:latin typeface="Arial Black" panose="020B0A04020102020204" pitchFamily="34" charset="0"/>
              </a:rPr>
              <a:t>Activity 1</a:t>
            </a:r>
          </a:p>
          <a:p>
            <a:pPr algn="ctr" fontAlgn="auto">
              <a:buFont typeface="Arial"/>
              <a:buChar char="•"/>
              <a:defRPr/>
            </a:pPr>
            <a:endParaRPr lang="en-GB" dirty="0">
              <a:solidFill>
                <a:schemeClr val="tx1">
                  <a:lumMod val="85000"/>
                  <a:lumOff val="15000"/>
                </a:schemeClr>
              </a:solidFill>
              <a:latin typeface="Arial Black" panose="020B0A04020102020204" pitchFamily="34" charset="0"/>
            </a:endParaRPr>
          </a:p>
          <a:p>
            <a:pPr marL="0" indent="0" algn="just">
              <a:buNone/>
              <a:defRPr/>
            </a:pPr>
            <a:r>
              <a:rPr lang="en-GB" sz="2000" dirty="0">
                <a:solidFill>
                  <a:schemeClr val="tx1">
                    <a:lumMod val="85000"/>
                    <a:lumOff val="15000"/>
                  </a:schemeClr>
                </a:solidFill>
                <a:latin typeface="Arial" panose="020B0604020202020204" pitchFamily="34" charset="0"/>
                <a:cs typeface="Arial" panose="020B0604020202020204" pitchFamily="34" charset="0"/>
              </a:rPr>
              <a:t>Your supervisor enters the office and asks for a cheque of £1500 for expenses incurred entertaining a client last night. He submits receipts of restaurants and lounge. At lunch, your supervisor’s girlfriend stops by to pick him up for lunch and you overhear her telling the receptionist what a great time she had at dinner and dancing with your supervisor the night before. </a:t>
            </a:r>
          </a:p>
          <a:p>
            <a:pPr marL="0" indent="0" algn="just">
              <a:buNone/>
              <a:defRPr/>
            </a:pPr>
            <a:r>
              <a:rPr lang="en-GB" b="1" dirty="0">
                <a:solidFill>
                  <a:schemeClr val="tx1">
                    <a:lumMod val="85000"/>
                    <a:lumOff val="15000"/>
                  </a:schemeClr>
                </a:solidFill>
                <a:latin typeface="Arial" panose="020B0604020202020204" pitchFamily="34" charset="0"/>
                <a:cs typeface="Arial" panose="020B0604020202020204" pitchFamily="34" charset="0"/>
              </a:rPr>
              <a:t>What do you do? </a:t>
            </a:r>
          </a:p>
        </p:txBody>
      </p:sp>
    </p:spTree>
    <p:extLst>
      <p:ext uri="{BB962C8B-B14F-4D97-AF65-F5344CB8AC3E}">
        <p14:creationId xmlns:p14="http://schemas.microsoft.com/office/powerpoint/2010/main" val="26942505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971600" y="620688"/>
            <a:ext cx="7200900" cy="603647"/>
          </a:xfrm>
        </p:spPr>
        <p:txBody>
          <a:bodyPr>
            <a:normAutofit fontScale="90000"/>
          </a:bodyPr>
          <a:lstStyle/>
          <a:p>
            <a:r>
              <a:rPr lang="en-GB" altLang="en-US" dirty="0">
                <a:ln>
                  <a:noFill/>
                </a:ln>
                <a:latin typeface="Arial Black" panose="020B0A04020102020204" pitchFamily="34" charset="0"/>
              </a:rPr>
              <a:t>Some Ethical Challenges</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19994" y="1916832"/>
            <a:ext cx="7504112" cy="350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4298748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971600" y="620688"/>
            <a:ext cx="7200900" cy="603647"/>
          </a:xfrm>
        </p:spPr>
        <p:txBody>
          <a:bodyPr>
            <a:normAutofit fontScale="90000"/>
          </a:bodyPr>
          <a:lstStyle/>
          <a:p>
            <a:r>
              <a:rPr lang="en-GB" altLang="en-US" dirty="0">
                <a:ln>
                  <a:noFill/>
                </a:ln>
                <a:latin typeface="Arial Black" panose="020B0A04020102020204" pitchFamily="34" charset="0"/>
              </a:rPr>
              <a:t>Some Ethical Challenges</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00150" y="1988840"/>
            <a:ext cx="7543800" cy="3361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287187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892969" y="764704"/>
            <a:ext cx="7200900" cy="603647"/>
          </a:xfrm>
        </p:spPr>
        <p:txBody>
          <a:bodyPr>
            <a:normAutofit fontScale="90000"/>
          </a:bodyPr>
          <a:lstStyle/>
          <a:p>
            <a:r>
              <a:rPr lang="en-GB" altLang="en-US" dirty="0">
                <a:ln>
                  <a:noFill/>
                </a:ln>
                <a:latin typeface="Arial Black" panose="020B0A04020102020204" pitchFamily="34" charset="0"/>
              </a:rPr>
              <a:t>Some Ethical Challenges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3568" y="1556792"/>
            <a:ext cx="8136903" cy="37765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906756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892969" y="764704"/>
            <a:ext cx="7200900" cy="603647"/>
          </a:xfrm>
        </p:spPr>
        <p:txBody>
          <a:bodyPr>
            <a:normAutofit fontScale="90000"/>
          </a:bodyPr>
          <a:lstStyle/>
          <a:p>
            <a:r>
              <a:rPr lang="en-GB" altLang="en-US" dirty="0">
                <a:ln>
                  <a:noFill/>
                </a:ln>
                <a:latin typeface="Arial Black" panose="020B0A04020102020204" pitchFamily="34" charset="0"/>
              </a:rPr>
              <a:t>Some Ethical Challenges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92969" y="1916832"/>
            <a:ext cx="7639471" cy="33609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3616099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424936" cy="1001142"/>
          </a:xfrm>
        </p:spPr>
        <p:txBody>
          <a:bodyPr rtlCol="0">
            <a:normAutofit/>
          </a:bodyPr>
          <a:lstStyle/>
          <a:p>
            <a:pPr>
              <a:defRPr/>
            </a:pPr>
            <a:r>
              <a:rPr lang="en-GB" sz="3200" dirty="0">
                <a:solidFill>
                  <a:schemeClr val="tx1">
                    <a:lumMod val="85000"/>
                    <a:lumOff val="15000"/>
                  </a:schemeClr>
                </a:solidFill>
                <a:latin typeface="Arial Black" panose="020B0A04020102020204" pitchFamily="34" charset="0"/>
              </a:rPr>
              <a:t>Safeguarding Ethical Challenges</a:t>
            </a:r>
          </a:p>
        </p:txBody>
      </p:sp>
      <p:sp>
        <p:nvSpPr>
          <p:cNvPr id="3" name="Content Placeholder 2"/>
          <p:cNvSpPr>
            <a:spLocks noGrp="1"/>
          </p:cNvSpPr>
          <p:nvPr>
            <p:ph idx="1"/>
          </p:nvPr>
        </p:nvSpPr>
        <p:spPr>
          <a:xfrm>
            <a:off x="539552" y="1844824"/>
            <a:ext cx="8280920" cy="3960440"/>
          </a:xfrm>
        </p:spPr>
        <p:txBody>
          <a:bodyPr rtlCol="0">
            <a:normAutofit fontScale="85000" lnSpcReduction="20000"/>
          </a:bodyPr>
          <a:lstStyle/>
          <a:p>
            <a:pPr marL="338138" indent="-338138" algn="just">
              <a:buFont typeface="Wingdings" panose="05000000000000000000" pitchFamily="2" charset="2"/>
              <a:buChar char="q"/>
              <a:defRPr/>
            </a:pPr>
            <a:r>
              <a:rPr lang="en-GB" dirty="0">
                <a:solidFill>
                  <a:schemeClr val="tx1">
                    <a:lumMod val="85000"/>
                    <a:lumOff val="15000"/>
                  </a:schemeClr>
                </a:solidFill>
                <a:latin typeface="Arial Black" panose="020B0A04020102020204" pitchFamily="34" charset="0"/>
              </a:rPr>
              <a:t>Fear of commission </a:t>
            </a:r>
          </a:p>
          <a:p>
            <a:pPr marL="338138" indent="-338138" algn="just">
              <a:buFont typeface="Wingdings" panose="05000000000000000000" pitchFamily="2" charset="2"/>
              <a:buChar char="q"/>
              <a:defRPr/>
            </a:pPr>
            <a:r>
              <a:rPr lang="en-GB" dirty="0">
                <a:solidFill>
                  <a:schemeClr val="tx1">
                    <a:lumMod val="85000"/>
                    <a:lumOff val="15000"/>
                  </a:schemeClr>
                </a:solidFill>
                <a:latin typeface="Arial Black" panose="020B0A04020102020204" pitchFamily="34" charset="0"/>
              </a:rPr>
              <a:t>Ostracising the corrupt</a:t>
            </a:r>
          </a:p>
          <a:p>
            <a:pPr marL="338138" indent="-338138" algn="just">
              <a:buFont typeface="Wingdings" panose="05000000000000000000" pitchFamily="2" charset="2"/>
              <a:buChar char="q"/>
              <a:defRPr/>
            </a:pPr>
            <a:r>
              <a:rPr lang="en-GB" dirty="0">
                <a:solidFill>
                  <a:schemeClr val="tx1">
                    <a:lumMod val="85000"/>
                    <a:lumOff val="15000"/>
                  </a:schemeClr>
                </a:solidFill>
                <a:latin typeface="Arial Black" panose="020B0A04020102020204" pitchFamily="34" charset="0"/>
              </a:rPr>
              <a:t>Healthy activism against corruption </a:t>
            </a:r>
          </a:p>
          <a:p>
            <a:pPr marL="338138" indent="-338138" algn="just">
              <a:buFont typeface="Wingdings" panose="05000000000000000000" pitchFamily="2" charset="2"/>
              <a:buChar char="q"/>
              <a:defRPr/>
            </a:pPr>
            <a:r>
              <a:rPr lang="en-GB" dirty="0">
                <a:solidFill>
                  <a:schemeClr val="tx1">
                    <a:lumMod val="85000"/>
                    <a:lumOff val="15000"/>
                  </a:schemeClr>
                </a:solidFill>
                <a:latin typeface="Arial Black" panose="020B0A04020102020204" pitchFamily="34" charset="0"/>
              </a:rPr>
              <a:t>Personal integrity </a:t>
            </a:r>
          </a:p>
          <a:p>
            <a:pPr marL="338138" indent="-338138" algn="just">
              <a:buFont typeface="Wingdings" panose="05000000000000000000" pitchFamily="2" charset="2"/>
              <a:buChar char="q"/>
              <a:defRPr/>
            </a:pPr>
            <a:r>
              <a:rPr lang="en-GB" dirty="0">
                <a:solidFill>
                  <a:schemeClr val="tx1">
                    <a:lumMod val="85000"/>
                    <a:lumOff val="15000"/>
                  </a:schemeClr>
                </a:solidFill>
                <a:latin typeface="Arial Black" panose="020B0A04020102020204" pitchFamily="34" charset="0"/>
              </a:rPr>
              <a:t>Reject unethical ethics</a:t>
            </a:r>
          </a:p>
          <a:p>
            <a:pPr marL="338138" indent="-338138" algn="just">
              <a:buFont typeface="Wingdings" panose="05000000000000000000" pitchFamily="2" charset="2"/>
              <a:buChar char="q"/>
              <a:defRPr/>
            </a:pPr>
            <a:r>
              <a:rPr lang="en-GB" dirty="0">
                <a:solidFill>
                  <a:schemeClr val="tx1">
                    <a:lumMod val="85000"/>
                    <a:lumOff val="15000"/>
                  </a:schemeClr>
                </a:solidFill>
                <a:latin typeface="Arial Black" panose="020B0A04020102020204" pitchFamily="34" charset="0"/>
              </a:rPr>
              <a:t>Conscience of and equality before the law</a:t>
            </a:r>
          </a:p>
          <a:p>
            <a:pPr marL="338138" indent="-338138" algn="just">
              <a:buFont typeface="Wingdings" panose="05000000000000000000" pitchFamily="2" charset="2"/>
              <a:buChar char="q"/>
              <a:defRPr/>
            </a:pPr>
            <a:r>
              <a:rPr lang="en-GB" dirty="0">
                <a:solidFill>
                  <a:schemeClr val="tx1">
                    <a:lumMod val="85000"/>
                    <a:lumOff val="15000"/>
                  </a:schemeClr>
                </a:solidFill>
                <a:latin typeface="Arial Black" panose="020B0A04020102020204" pitchFamily="34" charset="0"/>
              </a:rPr>
              <a:t>Protecting whistle blowers </a:t>
            </a:r>
          </a:p>
          <a:p>
            <a:pPr marL="338138" indent="-338138" algn="just">
              <a:buFont typeface="Wingdings" panose="05000000000000000000" pitchFamily="2" charset="2"/>
              <a:buChar char="q"/>
              <a:defRPr/>
            </a:pPr>
            <a:r>
              <a:rPr lang="en-GB" dirty="0">
                <a:solidFill>
                  <a:schemeClr val="tx1">
                    <a:lumMod val="85000"/>
                    <a:lumOff val="15000"/>
                  </a:schemeClr>
                </a:solidFill>
                <a:latin typeface="Arial Black" panose="020B0A04020102020204" pitchFamily="34" charset="0"/>
              </a:rPr>
              <a:t>Target unethical conduct at the top</a:t>
            </a:r>
          </a:p>
          <a:p>
            <a:pPr algn="just" fontAlgn="auto">
              <a:buFont typeface="Wingdings" panose="05000000000000000000" pitchFamily="2" charset="2"/>
              <a:buChar char="q"/>
              <a:defRPr/>
            </a:pPr>
            <a:endParaRPr lang="en-GB" dirty="0">
              <a:solidFill>
                <a:schemeClr val="tx1">
                  <a:lumMod val="85000"/>
                  <a:lumOff val="15000"/>
                </a:schemeClr>
              </a:solidFill>
              <a:latin typeface="Arial Black" panose="020B0A04020102020204" pitchFamily="34" charset="0"/>
            </a:endParaRPr>
          </a:p>
        </p:txBody>
      </p:sp>
    </p:spTree>
    <p:extLst>
      <p:ext uri="{BB962C8B-B14F-4D97-AF65-F5344CB8AC3E}">
        <p14:creationId xmlns:p14="http://schemas.microsoft.com/office/powerpoint/2010/main" val="2970679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GB" altLang="en-US">
                <a:ln>
                  <a:noFill/>
                </a:ln>
                <a:latin typeface="Arial Black" panose="020B0A04020102020204" pitchFamily="34" charset="0"/>
              </a:rPr>
              <a:t>ANY QUESTIONS?</a:t>
            </a:r>
          </a:p>
        </p:txBody>
      </p:sp>
      <p:pic>
        <p:nvPicPr>
          <p:cNvPr id="2050" name="Picture 2" descr="question mark asking question learning searching man with red 3d question  sign interrogation point punctuation mark isolated on white background - PMC"/>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7874" y="2773035"/>
            <a:ext cx="3564007" cy="243443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624783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500" fill="hold"/>
                                        <p:tgtEl>
                                          <p:spTgt spid="2050"/>
                                        </p:tgtEl>
                                        <p:attrNameLst>
                                          <p:attrName>ppt_x</p:attrName>
                                        </p:attrNameLst>
                                      </p:cBhvr>
                                      <p:tavLst>
                                        <p:tav tm="0">
                                          <p:val>
                                            <p:strVal val="#ppt_x"/>
                                          </p:val>
                                        </p:tav>
                                        <p:tav tm="100000">
                                          <p:val>
                                            <p:strVal val="#ppt_x"/>
                                          </p:val>
                                        </p:tav>
                                      </p:tavLst>
                                    </p:anim>
                                    <p:anim calcmode="lin" valueType="num">
                                      <p:cBhvr additive="base">
                                        <p:cTn id="8"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pPr marL="0" indent="0">
              <a:buNone/>
            </a:pPr>
            <a:r>
              <a:rPr lang="en-US"/>
              <a:t>We will;</a:t>
            </a:r>
          </a:p>
          <a:p>
            <a:r>
              <a:rPr lang="en-US"/>
              <a:t>Discuss the implications of operating globally for an </a:t>
            </a:r>
            <a:r>
              <a:rPr lang="en-US" err="1"/>
              <a:t>organisation</a:t>
            </a:r>
            <a:r>
              <a:rPr lang="en-US"/>
              <a:t>.</a:t>
            </a:r>
            <a:endParaRPr lang="en-GB"/>
          </a:p>
        </p:txBody>
      </p:sp>
    </p:spTree>
    <p:extLst>
      <p:ext uri="{BB962C8B-B14F-4D97-AF65-F5344CB8AC3E}">
        <p14:creationId xmlns:p14="http://schemas.microsoft.com/office/powerpoint/2010/main" val="2849399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Understanding cultures</a:t>
            </a:r>
          </a:p>
        </p:txBody>
      </p:sp>
      <p:sp>
        <p:nvSpPr>
          <p:cNvPr id="3" name="Content Placeholder 2"/>
          <p:cNvSpPr>
            <a:spLocks noGrp="1"/>
          </p:cNvSpPr>
          <p:nvPr>
            <p:ph idx="1"/>
          </p:nvPr>
        </p:nvSpPr>
        <p:spPr/>
        <p:txBody>
          <a:bodyPr/>
          <a:lstStyle/>
          <a:p>
            <a:pPr marL="0" indent="0">
              <a:buNone/>
            </a:pPr>
            <a:r>
              <a:rPr lang="en-GB" dirty="0"/>
              <a:t>Culture and its impact on organisations and people has been an area of research for many scholars for a long period of time.</a:t>
            </a:r>
          </a:p>
          <a:p>
            <a:pPr marL="0" indent="0">
              <a:buNone/>
            </a:pPr>
            <a:r>
              <a:rPr lang="en-GB" dirty="0"/>
              <a:t>Geert Hofstede is one such scholar who’s work is considered to be the most prominent in understanding the impacts of culture.</a:t>
            </a:r>
          </a:p>
        </p:txBody>
      </p:sp>
    </p:spTree>
    <p:extLst>
      <p:ext uri="{BB962C8B-B14F-4D97-AF65-F5344CB8AC3E}">
        <p14:creationId xmlns:p14="http://schemas.microsoft.com/office/powerpoint/2010/main" val="4263730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ltLang="en-US" sz="5400" cap="all">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Hofstede’s Dimensions of Culture</a:t>
            </a:r>
            <a:endParaRPr lang="en-GB" sz="5400" cap="all">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sp>
        <p:nvSpPr>
          <p:cNvPr id="3" name="Content Placeholder 2"/>
          <p:cNvSpPr>
            <a:spLocks noGrp="1"/>
          </p:cNvSpPr>
          <p:nvPr>
            <p:ph idx="1"/>
          </p:nvPr>
        </p:nvSpPr>
        <p:spPr>
          <a:xfrm>
            <a:off x="457200" y="1446238"/>
            <a:ext cx="8229600" cy="4287018"/>
          </a:xfrm>
        </p:spPr>
        <p:txBody>
          <a:bodyPr>
            <a:noAutofit/>
          </a:bodyPr>
          <a:lstStyle/>
          <a:p>
            <a:r>
              <a:rPr lang="en-US" altLang="en-US" sz="1800" b="1" u="sng" dirty="0"/>
              <a:t>Power Distance</a:t>
            </a:r>
            <a:endParaRPr lang="en-US" altLang="en-US" sz="2000" dirty="0"/>
          </a:p>
          <a:p>
            <a:pPr marL="400050" lvl="1" indent="0">
              <a:buNone/>
            </a:pPr>
            <a:r>
              <a:rPr lang="en-US" altLang="en-US" sz="1200" dirty="0"/>
              <a:t>  </a:t>
            </a:r>
            <a:r>
              <a:rPr lang="en-US" altLang="en-US" sz="1400" dirty="0"/>
              <a:t>Small - trusting, less formal organizations</a:t>
            </a:r>
          </a:p>
          <a:p>
            <a:pPr marL="400050" lvl="1" indent="0">
              <a:buNone/>
            </a:pPr>
            <a:r>
              <a:rPr lang="en-US" altLang="en-US" sz="1400" dirty="0"/>
              <a:t>  Large - mistrusting, hierarchical organizations</a:t>
            </a:r>
          </a:p>
          <a:p>
            <a:r>
              <a:rPr lang="en-US" altLang="en-US" sz="1800" b="1" u="sng" dirty="0"/>
              <a:t>Uncertainty Avoidance</a:t>
            </a:r>
            <a:endParaRPr lang="en-US" altLang="en-US" sz="1400" dirty="0"/>
          </a:p>
          <a:p>
            <a:pPr marL="400050" lvl="1" indent="0">
              <a:buNone/>
            </a:pPr>
            <a:r>
              <a:rPr lang="en-US" altLang="en-US" sz="1200" dirty="0"/>
              <a:t>  </a:t>
            </a:r>
            <a:r>
              <a:rPr lang="en-US" altLang="en-US" sz="1400" dirty="0"/>
              <a:t> Weak - risk is non-threatening; diversity is appreciated</a:t>
            </a:r>
          </a:p>
          <a:p>
            <a:pPr marL="400050" lvl="1" indent="0">
              <a:buNone/>
            </a:pPr>
            <a:r>
              <a:rPr lang="en-US" altLang="en-US" sz="1400" dirty="0"/>
              <a:t>  Strong - risk averse, diversity is threatening</a:t>
            </a:r>
          </a:p>
          <a:p>
            <a:r>
              <a:rPr lang="en-US" altLang="en-US" sz="1800" b="1" u="sng" dirty="0"/>
              <a:t>Individualism</a:t>
            </a:r>
            <a:endParaRPr lang="en-US" altLang="en-US" sz="1400" dirty="0"/>
          </a:p>
          <a:p>
            <a:pPr marL="400050" lvl="1" indent="0">
              <a:buNone/>
            </a:pPr>
            <a:r>
              <a:rPr lang="en-US" altLang="en-US" sz="1200" dirty="0"/>
              <a:t>  </a:t>
            </a:r>
            <a:r>
              <a:rPr lang="en-US" altLang="en-US" sz="1400" dirty="0"/>
              <a:t>Collectivist - belonging to groups ideal; group decision making</a:t>
            </a:r>
          </a:p>
          <a:p>
            <a:pPr marL="400050" lvl="1" indent="0">
              <a:buNone/>
            </a:pPr>
            <a:r>
              <a:rPr lang="en-US" altLang="en-US" sz="1400" dirty="0"/>
              <a:t>  Individualist - individual initiative and achievement; leadership is the ideal</a:t>
            </a:r>
          </a:p>
          <a:p>
            <a:r>
              <a:rPr lang="en-US" altLang="en-US" sz="1800" b="1" u="sng" dirty="0"/>
              <a:t>Masculinity</a:t>
            </a:r>
            <a:endParaRPr lang="en-US" altLang="en-US" sz="1400" dirty="0"/>
          </a:p>
          <a:p>
            <a:pPr marL="400050" lvl="1" indent="0">
              <a:buNone/>
            </a:pPr>
            <a:r>
              <a:rPr lang="en-US" altLang="en-US" sz="1200" dirty="0"/>
              <a:t>  </a:t>
            </a:r>
            <a:r>
              <a:rPr lang="en-US" altLang="en-US" sz="1400" dirty="0"/>
              <a:t>Feminine - quality of life; people and relationships come first</a:t>
            </a:r>
          </a:p>
          <a:p>
            <a:pPr marL="400050" lvl="1" indent="0">
              <a:buNone/>
            </a:pPr>
            <a:r>
              <a:rPr lang="en-US" altLang="en-US" sz="1400" dirty="0"/>
              <a:t> Masculine - performance; money and transactions come first</a:t>
            </a:r>
            <a:endParaRPr lang="en-US" altLang="en-US" sz="1600" b="1" dirty="0"/>
          </a:p>
          <a:p>
            <a:r>
              <a:rPr lang="en-US" altLang="en-US" sz="1800" b="1" u="sng" dirty="0"/>
              <a:t>Long-term orientation</a:t>
            </a:r>
          </a:p>
          <a:p>
            <a:pPr marL="457200" lvl="1" indent="0">
              <a:buNone/>
            </a:pPr>
            <a:r>
              <a:rPr lang="en-US" altLang="en-US" sz="1400" dirty="0"/>
              <a:t>Long-term – Focused on the future</a:t>
            </a:r>
          </a:p>
          <a:p>
            <a:pPr marL="457200" lvl="1" indent="0">
              <a:buNone/>
            </a:pPr>
            <a:r>
              <a:rPr lang="en-US" altLang="en-US" sz="1400" dirty="0"/>
              <a:t>Short-term – Focus on the present</a:t>
            </a:r>
          </a:p>
        </p:txBody>
      </p:sp>
    </p:spTree>
    <p:extLst>
      <p:ext uri="{BB962C8B-B14F-4D97-AF65-F5344CB8AC3E}">
        <p14:creationId xmlns:p14="http://schemas.microsoft.com/office/powerpoint/2010/main" val="937795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500"/>
                                        <p:tgtEl>
                                          <p:spTgt spid="3">
                                            <p:txEl>
                                              <p:pRg st="8" end="8"/>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
                                            <p:txEl>
                                              <p:pRg st="9" end="9"/>
                                            </p:txEl>
                                          </p:spTgt>
                                        </p:tgtEl>
                                        <p:attrNameLst>
                                          <p:attrName>style.visibility</p:attrName>
                                        </p:attrNameLst>
                                      </p:cBhvr>
                                      <p:to>
                                        <p:strVal val="visible"/>
                                      </p:to>
                                    </p:set>
                                    <p:animEffect transition="in" filter="fade">
                                      <p:cBhvr>
                                        <p:cTn id="40" dur="500"/>
                                        <p:tgtEl>
                                          <p:spTgt spid="3">
                                            <p:txEl>
                                              <p:pRg st="9" end="9"/>
                                            </p:tx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Effect transition="in" filter="fade">
                                      <p:cBhvr>
                                        <p:cTn id="43" dur="500"/>
                                        <p:tgtEl>
                                          <p:spTgt spid="3">
                                            <p:txEl>
                                              <p:pRg st="10" end="10"/>
                                            </p:tx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3">
                                            <p:txEl>
                                              <p:pRg st="11" end="11"/>
                                            </p:txEl>
                                          </p:spTgt>
                                        </p:tgtEl>
                                        <p:attrNameLst>
                                          <p:attrName>style.visibility</p:attrName>
                                        </p:attrNameLst>
                                      </p:cBhvr>
                                      <p:to>
                                        <p:strVal val="visible"/>
                                      </p:to>
                                    </p:set>
                                    <p:animEffect transition="in" filter="fade">
                                      <p:cBhvr>
                                        <p:cTn id="46" dur="500"/>
                                        <p:tgtEl>
                                          <p:spTgt spid="3">
                                            <p:txEl>
                                              <p:pRg st="11" end="11"/>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animEffect transition="in" filter="fade">
                                      <p:cBhvr>
                                        <p:cTn id="51" dur="500"/>
                                        <p:tgtEl>
                                          <p:spTgt spid="3">
                                            <p:txEl>
                                              <p:pRg st="12" end="12"/>
                                            </p:tx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3">
                                            <p:txEl>
                                              <p:pRg st="13" end="13"/>
                                            </p:txEl>
                                          </p:spTgt>
                                        </p:tgtEl>
                                        <p:attrNameLst>
                                          <p:attrName>style.visibility</p:attrName>
                                        </p:attrNameLst>
                                      </p:cBhvr>
                                      <p:to>
                                        <p:strVal val="visible"/>
                                      </p:to>
                                    </p:set>
                                    <p:animEffect transition="in" filter="fade">
                                      <p:cBhvr>
                                        <p:cTn id="54" dur="500"/>
                                        <p:tgtEl>
                                          <p:spTgt spid="3">
                                            <p:txEl>
                                              <p:pRg st="13" end="13"/>
                                            </p:tx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3">
                                            <p:txEl>
                                              <p:pRg st="14" end="14"/>
                                            </p:txEl>
                                          </p:spTgt>
                                        </p:tgtEl>
                                        <p:attrNameLst>
                                          <p:attrName>style.visibility</p:attrName>
                                        </p:attrNameLst>
                                      </p:cBhvr>
                                      <p:to>
                                        <p:strVal val="visible"/>
                                      </p:to>
                                    </p:set>
                                    <p:animEffect transition="in" filter="fade">
                                      <p:cBhvr>
                                        <p:cTn id="57" dur="5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Approaches to management</a:t>
            </a:r>
          </a:p>
        </p:txBody>
      </p:sp>
      <p:sp>
        <p:nvSpPr>
          <p:cNvPr id="3" name="Content Placeholder 2"/>
          <p:cNvSpPr>
            <a:spLocks noGrp="1"/>
          </p:cNvSpPr>
          <p:nvPr>
            <p:ph idx="1"/>
          </p:nvPr>
        </p:nvSpPr>
        <p:spPr/>
        <p:txBody>
          <a:bodyPr>
            <a:normAutofit fontScale="85000" lnSpcReduction="20000"/>
          </a:bodyPr>
          <a:lstStyle/>
          <a:p>
            <a:pPr marL="26988" indent="0">
              <a:buNone/>
              <a:defRPr/>
            </a:pPr>
            <a:r>
              <a:rPr lang="en-US" altLang="en-US" dirty="0" err="1"/>
              <a:t>Kase</a:t>
            </a:r>
            <a:r>
              <a:rPr lang="en-US" altLang="en-US" dirty="0"/>
              <a:t> </a:t>
            </a:r>
            <a:r>
              <a:rPr lang="en-US" altLang="en-US" i="1" dirty="0"/>
              <a:t>et al</a:t>
            </a:r>
            <a:r>
              <a:rPr lang="en-US" altLang="en-US" dirty="0"/>
              <a:t>. (2011) are convinced that there is a difference between the way Western and Eastern managers approach strategic problems and reach conclusions about outcomes.</a:t>
            </a:r>
          </a:p>
          <a:p>
            <a:pPr marL="333375" indent="-315913">
              <a:defRPr/>
            </a:pPr>
            <a:r>
              <a:rPr lang="en-US" altLang="en-US" dirty="0"/>
              <a:t>Western managers use a </a:t>
            </a:r>
            <a:r>
              <a:rPr lang="en-US" altLang="en-US" b="1" dirty="0"/>
              <a:t>deductive</a:t>
            </a:r>
            <a:r>
              <a:rPr lang="en-US" altLang="en-US" dirty="0"/>
              <a:t>, </a:t>
            </a:r>
            <a:r>
              <a:rPr lang="en-US" altLang="en-US" i="1" dirty="0"/>
              <a:t>top-down</a:t>
            </a:r>
            <a:r>
              <a:rPr lang="en-US" altLang="en-US" dirty="0"/>
              <a:t>, thinking approach, i.e. draw logical consequences (outcomes) from premises (assumptions)</a:t>
            </a:r>
          </a:p>
          <a:p>
            <a:pPr marL="333375" indent="-315913">
              <a:defRPr/>
            </a:pPr>
            <a:r>
              <a:rPr lang="en-US" altLang="en-US" dirty="0"/>
              <a:t>Eastern managers use an </a:t>
            </a:r>
            <a:r>
              <a:rPr lang="en-US" altLang="en-US" b="1" dirty="0"/>
              <a:t>inductive</a:t>
            </a:r>
            <a:r>
              <a:rPr lang="en-US" altLang="en-US" dirty="0"/>
              <a:t>, </a:t>
            </a:r>
            <a:r>
              <a:rPr lang="en-US" altLang="en-US" i="1" dirty="0"/>
              <a:t>bottom-up</a:t>
            </a:r>
            <a:r>
              <a:rPr lang="en-US" altLang="en-US" dirty="0"/>
              <a:t>, thinking approach, i.e. start with a </a:t>
            </a:r>
            <a:r>
              <a:rPr lang="en-US" altLang="en-US" dirty="0" err="1"/>
              <a:t>generalisation</a:t>
            </a:r>
            <a:r>
              <a:rPr lang="en-US" altLang="en-US" dirty="0"/>
              <a:t> and conclude with a particular.</a:t>
            </a:r>
            <a:endParaRPr lang="en-GB" altLang="en-US" dirty="0"/>
          </a:p>
        </p:txBody>
      </p:sp>
      <p:sp>
        <p:nvSpPr>
          <p:cNvPr id="4" name="Rectangle 3"/>
          <p:cNvSpPr/>
          <p:nvPr/>
        </p:nvSpPr>
        <p:spPr>
          <a:xfrm>
            <a:off x="1811736" y="5386428"/>
            <a:ext cx="7332264" cy="261610"/>
          </a:xfrm>
          <a:prstGeom prst="rect">
            <a:avLst/>
          </a:prstGeom>
        </p:spPr>
        <p:txBody>
          <a:bodyPr wrap="square">
            <a:spAutoFit/>
          </a:bodyPr>
          <a:lstStyle/>
          <a:p>
            <a:r>
              <a:rPr lang="en-GB" sz="1050" dirty="0"/>
              <a:t>BROWAEYS, M.-J., &amp; PRICE, R. (2011). Understanding cross-cultural management. Harlow, England, Financial Times Prentice Hall. </a:t>
            </a:r>
          </a:p>
        </p:txBody>
      </p:sp>
    </p:spTree>
    <p:extLst>
      <p:ext uri="{BB962C8B-B14F-4D97-AF65-F5344CB8AC3E}">
        <p14:creationId xmlns:p14="http://schemas.microsoft.com/office/powerpoint/2010/main" val="3066201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Activity</a:t>
            </a:r>
          </a:p>
        </p:txBody>
      </p:sp>
      <p:sp>
        <p:nvSpPr>
          <p:cNvPr id="3" name="Content Placeholder 2"/>
          <p:cNvSpPr>
            <a:spLocks noGrp="1"/>
          </p:cNvSpPr>
          <p:nvPr>
            <p:ph idx="1"/>
          </p:nvPr>
        </p:nvSpPr>
        <p:spPr/>
        <p:txBody>
          <a:bodyPr>
            <a:normAutofit fontScale="92500" lnSpcReduction="20000"/>
          </a:bodyPr>
          <a:lstStyle/>
          <a:p>
            <a:pPr>
              <a:lnSpc>
                <a:spcPct val="90000"/>
              </a:lnSpc>
            </a:pPr>
            <a:r>
              <a:rPr lang="en-GB" altLang="fr-FR" dirty="0"/>
              <a:t>Pick a country that interests you.</a:t>
            </a:r>
          </a:p>
          <a:p>
            <a:pPr>
              <a:lnSpc>
                <a:spcPct val="90000"/>
              </a:lnSpc>
            </a:pPr>
            <a:r>
              <a:rPr lang="en-GB" altLang="fr-FR" dirty="0"/>
              <a:t>Then, using Hofstede’s cultural profiling tool, determine the scores on each of the cultural dimensions.</a:t>
            </a:r>
          </a:p>
          <a:p>
            <a:pPr>
              <a:lnSpc>
                <a:spcPct val="90000"/>
              </a:lnSpc>
            </a:pPr>
            <a:r>
              <a:rPr lang="en-GB" altLang="fr-FR" dirty="0"/>
              <a:t>After that, pick two more countries to compare to the first.</a:t>
            </a:r>
          </a:p>
          <a:p>
            <a:pPr>
              <a:lnSpc>
                <a:spcPct val="90000"/>
              </a:lnSpc>
            </a:pPr>
            <a:r>
              <a:rPr lang="en-GB" dirty="0"/>
              <a:t>Compare and contrast the scores on each of the cultural dimensions for the three countries using Hofstede's cultural profiling tool again.</a:t>
            </a:r>
          </a:p>
        </p:txBody>
      </p:sp>
    </p:spTree>
    <p:extLst>
      <p:ext uri="{BB962C8B-B14F-4D97-AF65-F5344CB8AC3E}">
        <p14:creationId xmlns:p14="http://schemas.microsoft.com/office/powerpoint/2010/main" val="17597468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The impact of culture</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Organisations needs to ensure there is a fit between organisational culture and the individuals. This will impact many decisions in an organisation such as;</a:t>
            </a:r>
          </a:p>
          <a:p>
            <a:pPr marL="514350" indent="-514350">
              <a:buFont typeface="+mj-lt"/>
              <a:buAutoNum type="arabicPeriod"/>
            </a:pPr>
            <a:r>
              <a:rPr lang="en-GB" dirty="0"/>
              <a:t>Recruitment</a:t>
            </a:r>
          </a:p>
          <a:p>
            <a:pPr marL="514350" indent="-514350">
              <a:buFont typeface="+mj-lt"/>
              <a:buAutoNum type="arabicPeriod"/>
            </a:pPr>
            <a:r>
              <a:rPr lang="en-GB" dirty="0"/>
              <a:t>Socialisation / Orientation</a:t>
            </a:r>
          </a:p>
          <a:p>
            <a:pPr marL="514350" indent="-514350">
              <a:buFont typeface="+mj-lt"/>
              <a:buAutoNum type="arabicPeriod"/>
            </a:pPr>
            <a:r>
              <a:rPr lang="en-GB" dirty="0"/>
              <a:t>Training</a:t>
            </a:r>
          </a:p>
          <a:p>
            <a:pPr marL="514350" indent="-514350">
              <a:buFont typeface="+mj-lt"/>
              <a:buAutoNum type="arabicPeriod"/>
            </a:pPr>
            <a:r>
              <a:rPr lang="en-GB" dirty="0"/>
              <a:t>Motivation (Rewards and remuneration)</a:t>
            </a:r>
            <a:r>
              <a:rPr lang="en-GB" dirty="0" err="1"/>
              <a:t>etc</a:t>
            </a:r>
            <a:endParaRPr lang="en-GB" dirty="0"/>
          </a:p>
        </p:txBody>
      </p:sp>
    </p:spTree>
    <p:extLst>
      <p:ext uri="{BB962C8B-B14F-4D97-AF65-F5344CB8AC3E}">
        <p14:creationId xmlns:p14="http://schemas.microsoft.com/office/powerpoint/2010/main" val="3378244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normAutofit/>
          </a:bodyPr>
          <a:lstStyle/>
          <a:p>
            <a:r>
              <a:rPr lang="en-GB" sz="5400" cap="all">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1600201"/>
            <a:ext cx="5338936" cy="3773015"/>
          </a:xfrm>
        </p:spPr>
        <p:txBody>
          <a:bodyPr>
            <a:normAutofit/>
          </a:bodyPr>
          <a:lstStyle/>
          <a:p>
            <a:pPr marL="0" indent="0">
              <a:buNone/>
            </a:pPr>
            <a:r>
              <a:rPr lang="en-GB" dirty="0"/>
              <a:t>Can you explain how international culture has an impact on an organisation?</a:t>
            </a:r>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3"/>
          <a:stretch>
            <a:fillRect/>
          </a:stretch>
        </p:blipFill>
        <p:spPr>
          <a:xfrm>
            <a:off x="6732240" y="716832"/>
            <a:ext cx="2178242" cy="1584176"/>
          </a:xfrm>
          <a:prstGeom prst="rect">
            <a:avLst/>
          </a:prstGeom>
        </p:spPr>
      </p:pic>
      <p:pic>
        <p:nvPicPr>
          <p:cNvPr id="6" name="Picture 1">
            <a:extLst>
              <a:ext uri="{FF2B5EF4-FFF2-40B4-BE49-F238E27FC236}">
                <a16:creationId xmlns:a16="http://schemas.microsoft.com/office/drawing/2014/main" id="{CF580A14-36BE-9447-B651-360E69D1A981}"/>
              </a:ext>
            </a:extLst>
          </p:cNvPr>
          <p:cNvPicPr>
            <a:picLocks noChangeAspect="1"/>
          </p:cNvPicPr>
          <p:nvPr/>
        </p:nvPicPr>
        <p:blipFill>
          <a:blip r:embed="rId4"/>
          <a:srcRect/>
          <a:stretch>
            <a:fillRect/>
          </a:stretch>
        </p:blipFill>
        <p:spPr bwMode="auto">
          <a:xfrm>
            <a:off x="5796136" y="3212976"/>
            <a:ext cx="3223438" cy="2350505"/>
          </a:xfrm>
          <a:prstGeom prst="rect">
            <a:avLst/>
          </a:prstGeom>
          <a:noFill/>
          <a:ln w="9525">
            <a:noFill/>
            <a:miter lim="800000"/>
            <a:headEnd/>
            <a:tailEnd/>
          </a:ln>
        </p:spPr>
      </p:pic>
    </p:spTree>
    <p:extLst>
      <p:ext uri="{BB962C8B-B14F-4D97-AF65-F5344CB8AC3E}">
        <p14:creationId xmlns:p14="http://schemas.microsoft.com/office/powerpoint/2010/main" val="2025273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speec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1160" cy="573325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0" y="274638"/>
            <a:ext cx="9144000" cy="1143000"/>
          </a:xfrm>
          <a:gradFill>
            <a:gsLst>
              <a:gs pos="100000">
                <a:srgbClr val="61B6CD">
                  <a:alpha val="38000"/>
                </a:srgbClr>
              </a:gs>
              <a:gs pos="100000">
                <a:schemeClr val="lt1">
                  <a:shade val="30000"/>
                  <a:satMod val="200000"/>
                </a:schemeClr>
              </a:gs>
            </a:gsLst>
          </a:gradFill>
        </p:spPr>
        <p:style>
          <a:lnRef idx="0">
            <a:scrgbClr r="0" g="0" b="0"/>
          </a:lnRef>
          <a:fillRef idx="1003">
            <a:schemeClr val="lt1"/>
          </a:fillRef>
          <a:effectRef idx="0">
            <a:scrgbClr r="0" g="0" b="0"/>
          </a:effectRef>
          <a:fontRef idx="major"/>
        </p:style>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Next session</a:t>
            </a:r>
          </a:p>
        </p:txBody>
      </p:sp>
      <p:sp>
        <p:nvSpPr>
          <p:cNvPr id="3" name="Content Placeholder 2"/>
          <p:cNvSpPr>
            <a:spLocks noGrp="1"/>
          </p:cNvSpPr>
          <p:nvPr>
            <p:ph idx="1"/>
          </p:nvPr>
        </p:nvSpPr>
        <p:spPr>
          <a:xfrm>
            <a:off x="455780" y="2470584"/>
            <a:ext cx="8229600" cy="792088"/>
          </a:xfrm>
        </p:spPr>
        <p:txBody>
          <a:bodyPr>
            <a:normAutofit/>
          </a:bodyPr>
          <a:lstStyle/>
          <a:p>
            <a:pPr marL="0" indent="0" algn="ctr">
              <a:buNone/>
            </a:pPr>
            <a:r>
              <a:rPr lang="en-GB" sz="4000" b="1" dirty="0">
                <a:solidFill>
                  <a:schemeClr val="accent2">
                    <a:lumMod val="20000"/>
                    <a:lumOff val="80000"/>
                  </a:schemeClr>
                </a:solidFill>
              </a:rPr>
              <a:t>Oral performance</a:t>
            </a:r>
            <a:endParaRPr lang="en-GB" sz="4800" b="1" dirty="0">
              <a:solidFill>
                <a:schemeClr val="accent2">
                  <a:lumMod val="20000"/>
                  <a:lumOff val="80000"/>
                </a:schemeClr>
              </a:solidFill>
            </a:endParaRPr>
          </a:p>
        </p:txBody>
      </p:sp>
    </p:spTree>
    <p:extLst>
      <p:ext uri="{BB962C8B-B14F-4D97-AF65-F5344CB8AC3E}">
        <p14:creationId xmlns:p14="http://schemas.microsoft.com/office/powerpoint/2010/main" val="34316307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e2529e2e-246e-4beb-bcc0-0746cc8768ab"/>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52D497F2-CAD7-44AD-B30A-5363C40878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44184</TotalTime>
  <Words>613</Words>
  <Application>Microsoft Office PowerPoint</Application>
  <PresentationFormat>On-screen Show (4:3)</PresentationFormat>
  <Paragraphs>83</Paragraphs>
  <Slides>20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Arial Black</vt:lpstr>
      <vt:lpstr>Calibri</vt:lpstr>
      <vt:lpstr>Myriad Pro</vt:lpstr>
      <vt:lpstr>Rockwell Condensed</vt:lpstr>
      <vt:lpstr>Wingdings</vt:lpstr>
      <vt:lpstr>20140311PresentationUWTSDTemplate</vt:lpstr>
      <vt:lpstr>BA in Leadership and Management Skills for the Workplace Workplace culture and its impact on organisational efficiency (BMSW 5005) BUSINESS ETHICS</vt:lpstr>
      <vt:lpstr>Ethical Dilemmas</vt:lpstr>
      <vt:lpstr>Structure of Ethical Dilemmas</vt:lpstr>
      <vt:lpstr>Effects of Business Ethics</vt:lpstr>
      <vt:lpstr>Sources of Ethical Issues</vt:lpstr>
      <vt:lpstr>Some Ethical Challenges</vt:lpstr>
      <vt:lpstr>Some Ethical Challenges</vt:lpstr>
      <vt:lpstr>Some Ethical Challenges</vt:lpstr>
      <vt:lpstr>Some Ethical Challenges</vt:lpstr>
      <vt:lpstr>Some Ethical Challenges</vt:lpstr>
      <vt:lpstr>Safeguarding Ethical Challenges</vt:lpstr>
      <vt:lpstr>ANY QUESTIONS?</vt:lpstr>
      <vt:lpstr>In this session…..</vt:lpstr>
      <vt:lpstr>Understanding cultures</vt:lpstr>
      <vt:lpstr>Hofstede’s Dimensions of Culture</vt:lpstr>
      <vt:lpstr>Approaches to management</vt:lpstr>
      <vt:lpstr>Activity</vt:lpstr>
      <vt:lpstr>The impact of culture</vt:lpstr>
      <vt:lpstr>Summary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Prof. V. Charles</cp:lastModifiedBy>
  <cp:revision>262</cp:revision>
  <dcterms:created xsi:type="dcterms:W3CDTF">2015-04-14T15:21:28Z</dcterms:created>
  <dcterms:modified xsi:type="dcterms:W3CDTF">2022-03-19T17:01:33Z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