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256" r:id="rId5"/>
    <p:sldId id="273" r:id="rId6"/>
    <p:sldId id="258" r:id="rId7"/>
    <p:sldId id="257" r:id="rId8"/>
    <p:sldId id="275" r:id="rId9"/>
    <p:sldId id="274" r:id="rId10"/>
    <p:sldId id="262" r:id="rId11"/>
    <p:sldId id="263" r:id="rId12"/>
    <p:sldId id="264" r:id="rId13"/>
    <p:sldId id="265" r:id="rId14"/>
    <p:sldId id="266" r:id="rId15"/>
    <p:sldId id="267" r:id="rId16"/>
    <p:sldId id="272" r:id="rId17"/>
    <p:sldId id="276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A4B7C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395" autoAdjust="0"/>
  </p:normalViewPr>
  <p:slideViewPr>
    <p:cSldViewPr snapToGrid="0" showGuides="1">
      <p:cViewPr varScale="1">
        <p:scale>
          <a:sx n="73" d="100"/>
          <a:sy n="73" d="100"/>
        </p:scale>
        <p:origin x="582" y="72"/>
      </p:cViewPr>
      <p:guideLst>
        <p:guide orient="horz" pos="2137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De Angeli" userId="S::alice.de.angeli@uwtsd.ac.uk::18af2c47-c64d-479a-81e6-b33e396a0e01" providerId="AD" clId="Web-{3BDB8F6D-E369-7AD4-B990-C4C5615752CA}"/>
    <pc:docChg chg="addSld delSld">
      <pc:chgData name="Alice De Angeli" userId="S::alice.de.angeli@uwtsd.ac.uk::18af2c47-c64d-479a-81e6-b33e396a0e01" providerId="AD" clId="Web-{3BDB8F6D-E369-7AD4-B990-C4C5615752CA}" dt="2019-08-07T14:49:22.594" v="4"/>
      <pc:docMkLst>
        <pc:docMk/>
      </pc:docMkLst>
      <pc:sldChg chg="new del">
        <pc:chgData name="Alice De Angeli" userId="S::alice.de.angeli@uwtsd.ac.uk::18af2c47-c64d-479a-81e6-b33e396a0e01" providerId="AD" clId="Web-{3BDB8F6D-E369-7AD4-B990-C4C5615752CA}" dt="2019-08-07T14:48:42.875" v="1"/>
        <pc:sldMkLst>
          <pc:docMk/>
          <pc:sldMk cId="1144585625" sldId="257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8:57.157" v="2"/>
        <pc:sldMkLst>
          <pc:docMk/>
          <pc:sldMk cId="3305458328" sldId="257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9:10.110" v="3"/>
        <pc:sldMkLst>
          <pc:docMk/>
          <pc:sldMk cId="3346930650" sldId="258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9:22.594" v="4"/>
        <pc:sldMkLst>
          <pc:docMk/>
          <pc:sldMk cId="1200602252" sldId="25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0DFD0E-E8F4-45C4-9C43-0308303F026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327DA0-04C3-46F7-A24D-2D1B2B2628D8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sz="3200" b="1" dirty="0" smtClean="0">
              <a:solidFill>
                <a:schemeClr val="tx2"/>
              </a:solidFill>
            </a:rPr>
            <a:t>Online</a:t>
          </a:r>
          <a:r>
            <a:rPr lang="en-GB" sz="2800" dirty="0" smtClean="0">
              <a:solidFill>
                <a:schemeClr val="tx2"/>
              </a:solidFill>
            </a:rPr>
            <a:t> </a:t>
          </a:r>
        </a:p>
        <a:p>
          <a:r>
            <a:rPr lang="en-GB" sz="2800" dirty="0" smtClean="0">
              <a:solidFill>
                <a:schemeClr val="tx2"/>
              </a:solidFill>
            </a:rPr>
            <a:t>Know the difference between the subscribed Online Library content and free Internet resources</a:t>
          </a:r>
          <a:endParaRPr lang="en-US" sz="2800" dirty="0">
            <a:solidFill>
              <a:schemeClr val="tx2"/>
            </a:solidFill>
          </a:endParaRPr>
        </a:p>
      </dgm:t>
    </dgm:pt>
    <dgm:pt modelId="{B532392B-38E1-4366-803E-599B2B1B33E1}" type="parTrans" cxnId="{BC64ED4C-3B16-4EF5-9DB6-D245D571361F}">
      <dgm:prSet/>
      <dgm:spPr/>
      <dgm:t>
        <a:bodyPr/>
        <a:lstStyle/>
        <a:p>
          <a:endParaRPr lang="en-US"/>
        </a:p>
      </dgm:t>
    </dgm:pt>
    <dgm:pt modelId="{282402E4-ED59-4C56-B02C-FF7C4A6F7B08}" type="sibTrans" cxnId="{BC64ED4C-3B16-4EF5-9DB6-D245D571361F}">
      <dgm:prSet/>
      <dgm:spPr/>
      <dgm:t>
        <a:bodyPr/>
        <a:lstStyle/>
        <a:p>
          <a:endParaRPr lang="en-US"/>
        </a:p>
      </dgm:t>
    </dgm:pt>
    <dgm:pt modelId="{78671A1E-CE1E-4ADA-B339-BF60EDF7071E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sz="3200" b="1" dirty="0" smtClean="0">
              <a:solidFill>
                <a:schemeClr val="tx2"/>
              </a:solidFill>
            </a:rPr>
            <a:t>Printed materials</a:t>
          </a:r>
          <a:endParaRPr lang="en-GB" sz="2900" dirty="0" smtClean="0">
            <a:solidFill>
              <a:schemeClr val="tx2"/>
            </a:solidFill>
          </a:endParaRPr>
        </a:p>
        <a:p>
          <a:r>
            <a:rPr lang="en-GB" sz="2900" dirty="0" smtClean="0">
              <a:solidFill>
                <a:schemeClr val="tx2"/>
              </a:solidFill>
            </a:rPr>
            <a:t>These are a great starting point but just the tip of the iceberg</a:t>
          </a:r>
          <a:endParaRPr lang="en-US" sz="2900" dirty="0">
            <a:solidFill>
              <a:schemeClr val="tx2"/>
            </a:solidFill>
          </a:endParaRPr>
        </a:p>
      </dgm:t>
    </dgm:pt>
    <dgm:pt modelId="{E9812D4B-AB15-4920-9AF2-EBDC8FB54E5F}" type="parTrans" cxnId="{7EF28DD8-B86A-444A-A09C-841322045487}">
      <dgm:prSet/>
      <dgm:spPr/>
      <dgm:t>
        <a:bodyPr/>
        <a:lstStyle/>
        <a:p>
          <a:endParaRPr lang="en-US"/>
        </a:p>
      </dgm:t>
    </dgm:pt>
    <dgm:pt modelId="{BEA5ECD9-0C73-44E5-88D0-0033F3C6BC16}" type="sibTrans" cxnId="{7EF28DD8-B86A-444A-A09C-841322045487}">
      <dgm:prSet/>
      <dgm:spPr/>
      <dgm:t>
        <a:bodyPr/>
        <a:lstStyle/>
        <a:p>
          <a:endParaRPr lang="en-US"/>
        </a:p>
      </dgm:t>
    </dgm:pt>
    <dgm:pt modelId="{EC492BF2-3ACE-47EC-AF3B-194545D0E801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sz="3200" b="1" dirty="0" smtClean="0">
              <a:solidFill>
                <a:schemeClr val="tx2"/>
              </a:solidFill>
            </a:rPr>
            <a:t>Moodle / Teams</a:t>
          </a:r>
          <a:r>
            <a:rPr lang="en-GB" sz="2900" dirty="0" smtClean="0">
              <a:solidFill>
                <a:schemeClr val="tx2"/>
              </a:solidFill>
            </a:rPr>
            <a:t> </a:t>
          </a:r>
        </a:p>
        <a:p>
          <a:r>
            <a:rPr lang="en-GB" sz="2900" dirty="0" smtClean="0">
              <a:solidFill>
                <a:schemeClr val="tx2"/>
              </a:solidFill>
            </a:rPr>
            <a:t>You’ll find extra course materials here, such as lecture notes</a:t>
          </a:r>
          <a:endParaRPr lang="en-US" sz="2900" dirty="0">
            <a:solidFill>
              <a:schemeClr val="tx2"/>
            </a:solidFill>
          </a:endParaRPr>
        </a:p>
      </dgm:t>
    </dgm:pt>
    <dgm:pt modelId="{97EE673C-80ED-49D2-B7BA-B36431AC89CC}" type="parTrans" cxnId="{E2144534-A34F-4D99-AC7D-741DC62115FF}">
      <dgm:prSet/>
      <dgm:spPr/>
      <dgm:t>
        <a:bodyPr/>
        <a:lstStyle/>
        <a:p>
          <a:endParaRPr lang="en-US"/>
        </a:p>
      </dgm:t>
    </dgm:pt>
    <dgm:pt modelId="{94D3A97D-F171-4353-B707-B8D96F395394}" type="sibTrans" cxnId="{E2144534-A34F-4D99-AC7D-741DC62115FF}">
      <dgm:prSet/>
      <dgm:spPr/>
      <dgm:t>
        <a:bodyPr/>
        <a:lstStyle/>
        <a:p>
          <a:endParaRPr lang="en-US"/>
        </a:p>
      </dgm:t>
    </dgm:pt>
    <dgm:pt modelId="{EC9E7294-4CF6-4CBA-96AD-2F48EAA9ACBB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sz="3200" b="1" dirty="0" smtClean="0">
              <a:solidFill>
                <a:schemeClr val="tx2"/>
              </a:solidFill>
            </a:rPr>
            <a:t>Reading Lists </a:t>
          </a:r>
        </a:p>
        <a:p>
          <a:r>
            <a:rPr lang="en-GB" sz="2900" dirty="0" smtClean="0">
              <a:solidFill>
                <a:schemeClr val="tx2"/>
              </a:solidFill>
            </a:rPr>
            <a:t>Great starting point for resources that have been recommended by your lecturers</a:t>
          </a:r>
          <a:endParaRPr lang="en-US" sz="2900" dirty="0">
            <a:solidFill>
              <a:schemeClr val="tx2"/>
            </a:solidFill>
          </a:endParaRPr>
        </a:p>
      </dgm:t>
    </dgm:pt>
    <dgm:pt modelId="{46962455-E4B4-472D-AF55-9345B9697DED}" type="parTrans" cxnId="{556E6B6F-3D10-44D6-BACD-7454E1C91ECD}">
      <dgm:prSet/>
      <dgm:spPr/>
      <dgm:t>
        <a:bodyPr/>
        <a:lstStyle/>
        <a:p>
          <a:endParaRPr lang="en-US"/>
        </a:p>
      </dgm:t>
    </dgm:pt>
    <dgm:pt modelId="{ABEF87A4-7FD4-4378-9300-F19136C0676B}" type="sibTrans" cxnId="{556E6B6F-3D10-44D6-BACD-7454E1C91ECD}">
      <dgm:prSet/>
      <dgm:spPr/>
      <dgm:t>
        <a:bodyPr/>
        <a:lstStyle/>
        <a:p>
          <a:endParaRPr lang="en-US"/>
        </a:p>
      </dgm:t>
    </dgm:pt>
    <dgm:pt modelId="{BDBB77BB-D072-4A9F-97BA-9DCA1007F3C3}" type="pres">
      <dgm:prSet presAssocID="{120DFD0E-E8F4-45C4-9C43-0308303F026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58C2F3B-D65C-4850-9FA8-AE2809399E40}" type="pres">
      <dgm:prSet presAssocID="{C5327DA0-04C3-46F7-A24D-2D1B2B2628D8}" presName="node" presStyleLbl="node1" presStyleIdx="0" presStyleCnt="4" custScaleX="14527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4CE26B-0CDF-4D64-A1BA-D1D19A0E173E}" type="pres">
      <dgm:prSet presAssocID="{282402E4-ED59-4C56-B02C-FF7C4A6F7B08}" presName="sibTrans" presStyleCnt="0"/>
      <dgm:spPr/>
    </dgm:pt>
    <dgm:pt modelId="{FAA46C93-986C-43B9-8126-2C5A8F35AD5C}" type="pres">
      <dgm:prSet presAssocID="{78671A1E-CE1E-4ADA-B339-BF60EDF7071E}" presName="node" presStyleLbl="node1" presStyleIdx="1" presStyleCnt="4" custScaleX="14527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1AEAE1-F40B-498C-A139-70FEF77237DA}" type="pres">
      <dgm:prSet presAssocID="{BEA5ECD9-0C73-44E5-88D0-0033F3C6BC16}" presName="sibTrans" presStyleCnt="0"/>
      <dgm:spPr/>
    </dgm:pt>
    <dgm:pt modelId="{096F8DD4-4F61-457F-AFF6-782A0F0712ED}" type="pres">
      <dgm:prSet presAssocID="{EC492BF2-3ACE-47EC-AF3B-194545D0E801}" presName="node" presStyleLbl="node1" presStyleIdx="2" presStyleCnt="4" custScaleX="14527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2071798-C93D-45AA-8823-FD9AA5156D2B}" type="pres">
      <dgm:prSet presAssocID="{94D3A97D-F171-4353-B707-B8D96F395394}" presName="sibTrans" presStyleCnt="0"/>
      <dgm:spPr/>
    </dgm:pt>
    <dgm:pt modelId="{8D82CA72-20B1-4776-8DBA-6E53EED948DC}" type="pres">
      <dgm:prSet presAssocID="{EC9E7294-4CF6-4CBA-96AD-2F48EAA9ACBB}" presName="node" presStyleLbl="node1" presStyleIdx="3" presStyleCnt="4" custScaleX="14527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8C7FF32-C049-41E7-A9F0-D63E2007B2D6}" type="presOf" srcId="{EC9E7294-4CF6-4CBA-96AD-2F48EAA9ACBB}" destId="{8D82CA72-20B1-4776-8DBA-6E53EED948DC}" srcOrd="0" destOrd="0" presId="urn:microsoft.com/office/officeart/2005/8/layout/default"/>
    <dgm:cxn modelId="{E2144534-A34F-4D99-AC7D-741DC62115FF}" srcId="{120DFD0E-E8F4-45C4-9C43-0308303F0263}" destId="{EC492BF2-3ACE-47EC-AF3B-194545D0E801}" srcOrd="2" destOrd="0" parTransId="{97EE673C-80ED-49D2-B7BA-B36431AC89CC}" sibTransId="{94D3A97D-F171-4353-B707-B8D96F395394}"/>
    <dgm:cxn modelId="{E22CC81C-3270-45D4-A22C-44579B691913}" type="presOf" srcId="{C5327DA0-04C3-46F7-A24D-2D1B2B2628D8}" destId="{D58C2F3B-D65C-4850-9FA8-AE2809399E40}" srcOrd="0" destOrd="0" presId="urn:microsoft.com/office/officeart/2005/8/layout/default"/>
    <dgm:cxn modelId="{CF9A5A0E-AF4B-46A6-8E7E-1A2C02285278}" type="presOf" srcId="{EC492BF2-3ACE-47EC-AF3B-194545D0E801}" destId="{096F8DD4-4F61-457F-AFF6-782A0F0712ED}" srcOrd="0" destOrd="0" presId="urn:microsoft.com/office/officeart/2005/8/layout/default"/>
    <dgm:cxn modelId="{02CBA340-74DF-4C64-9DFC-9D03978DBA10}" type="presOf" srcId="{120DFD0E-E8F4-45C4-9C43-0308303F0263}" destId="{BDBB77BB-D072-4A9F-97BA-9DCA1007F3C3}" srcOrd="0" destOrd="0" presId="urn:microsoft.com/office/officeart/2005/8/layout/default"/>
    <dgm:cxn modelId="{BC64ED4C-3B16-4EF5-9DB6-D245D571361F}" srcId="{120DFD0E-E8F4-45C4-9C43-0308303F0263}" destId="{C5327DA0-04C3-46F7-A24D-2D1B2B2628D8}" srcOrd="0" destOrd="0" parTransId="{B532392B-38E1-4366-803E-599B2B1B33E1}" sibTransId="{282402E4-ED59-4C56-B02C-FF7C4A6F7B08}"/>
    <dgm:cxn modelId="{7EF28DD8-B86A-444A-A09C-841322045487}" srcId="{120DFD0E-E8F4-45C4-9C43-0308303F0263}" destId="{78671A1E-CE1E-4ADA-B339-BF60EDF7071E}" srcOrd="1" destOrd="0" parTransId="{E9812D4B-AB15-4920-9AF2-EBDC8FB54E5F}" sibTransId="{BEA5ECD9-0C73-44E5-88D0-0033F3C6BC16}"/>
    <dgm:cxn modelId="{556E6B6F-3D10-44D6-BACD-7454E1C91ECD}" srcId="{120DFD0E-E8F4-45C4-9C43-0308303F0263}" destId="{EC9E7294-4CF6-4CBA-96AD-2F48EAA9ACBB}" srcOrd="3" destOrd="0" parTransId="{46962455-E4B4-472D-AF55-9345B9697DED}" sibTransId="{ABEF87A4-7FD4-4378-9300-F19136C0676B}"/>
    <dgm:cxn modelId="{89BB9450-B481-4C7A-B1B8-6B1B2AE0B083}" type="presOf" srcId="{78671A1E-CE1E-4ADA-B339-BF60EDF7071E}" destId="{FAA46C93-986C-43B9-8126-2C5A8F35AD5C}" srcOrd="0" destOrd="0" presId="urn:microsoft.com/office/officeart/2005/8/layout/default"/>
    <dgm:cxn modelId="{B738E211-EB39-479D-8AD2-256CFA7581F8}" type="presParOf" srcId="{BDBB77BB-D072-4A9F-97BA-9DCA1007F3C3}" destId="{D58C2F3B-D65C-4850-9FA8-AE2809399E40}" srcOrd="0" destOrd="0" presId="urn:microsoft.com/office/officeart/2005/8/layout/default"/>
    <dgm:cxn modelId="{4BA4648D-EA1D-4B9E-9B70-E3F9296B74E4}" type="presParOf" srcId="{BDBB77BB-D072-4A9F-97BA-9DCA1007F3C3}" destId="{F94CE26B-0CDF-4D64-A1BA-D1D19A0E173E}" srcOrd="1" destOrd="0" presId="urn:microsoft.com/office/officeart/2005/8/layout/default"/>
    <dgm:cxn modelId="{D5C1B882-4B72-4C2D-AD5D-2E18C055475C}" type="presParOf" srcId="{BDBB77BB-D072-4A9F-97BA-9DCA1007F3C3}" destId="{FAA46C93-986C-43B9-8126-2C5A8F35AD5C}" srcOrd="2" destOrd="0" presId="urn:microsoft.com/office/officeart/2005/8/layout/default"/>
    <dgm:cxn modelId="{3E805D2F-ACE7-4321-9DF2-854546DFCB21}" type="presParOf" srcId="{BDBB77BB-D072-4A9F-97BA-9DCA1007F3C3}" destId="{571AEAE1-F40B-498C-A139-70FEF77237DA}" srcOrd="3" destOrd="0" presId="urn:microsoft.com/office/officeart/2005/8/layout/default"/>
    <dgm:cxn modelId="{5FDFC2E8-C381-4C6E-917F-BE9A22A2AE11}" type="presParOf" srcId="{BDBB77BB-D072-4A9F-97BA-9DCA1007F3C3}" destId="{096F8DD4-4F61-457F-AFF6-782A0F0712ED}" srcOrd="4" destOrd="0" presId="urn:microsoft.com/office/officeart/2005/8/layout/default"/>
    <dgm:cxn modelId="{06E05A5C-A032-4002-8CF0-7DBF0FC0DEC7}" type="presParOf" srcId="{BDBB77BB-D072-4A9F-97BA-9DCA1007F3C3}" destId="{62071798-C93D-45AA-8823-FD9AA5156D2B}" srcOrd="5" destOrd="0" presId="urn:microsoft.com/office/officeart/2005/8/layout/default"/>
    <dgm:cxn modelId="{4BA1BE2A-590C-4EFB-8CD6-F1AFC1A0CA51}" type="presParOf" srcId="{BDBB77BB-D072-4A9F-97BA-9DCA1007F3C3}" destId="{8D82CA72-20B1-4776-8DBA-6E53EED948D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C2F3B-D65C-4850-9FA8-AE2809399E40}">
      <dsp:nvSpPr>
        <dsp:cNvPr id="0" name=""/>
        <dsp:cNvSpPr/>
      </dsp:nvSpPr>
      <dsp:spPr>
        <a:xfrm>
          <a:off x="114311" y="1443"/>
          <a:ext cx="5107651" cy="2109553"/>
        </a:xfrm>
        <a:prstGeom prst="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b="1" kern="1200" dirty="0" smtClean="0">
              <a:solidFill>
                <a:schemeClr val="tx2"/>
              </a:solidFill>
            </a:rPr>
            <a:t>Online</a:t>
          </a:r>
          <a:r>
            <a:rPr lang="en-GB" sz="2800" kern="1200" dirty="0" smtClean="0">
              <a:solidFill>
                <a:schemeClr val="tx2"/>
              </a:solidFill>
            </a:rPr>
            <a:t>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>
              <a:solidFill>
                <a:schemeClr val="tx2"/>
              </a:solidFill>
            </a:rPr>
            <a:t>Know the difference between the subscribed Online Library content and free Internet resources</a:t>
          </a:r>
          <a:endParaRPr lang="en-US" sz="2800" kern="1200" dirty="0">
            <a:solidFill>
              <a:schemeClr val="tx2"/>
            </a:solidFill>
          </a:endParaRPr>
        </a:p>
      </dsp:txBody>
      <dsp:txXfrm>
        <a:off x="114311" y="1443"/>
        <a:ext cx="5107651" cy="2109553"/>
      </dsp:txXfrm>
    </dsp:sp>
    <dsp:sp modelId="{FAA46C93-986C-43B9-8126-2C5A8F35AD5C}">
      <dsp:nvSpPr>
        <dsp:cNvPr id="0" name=""/>
        <dsp:cNvSpPr/>
      </dsp:nvSpPr>
      <dsp:spPr>
        <a:xfrm>
          <a:off x="5573555" y="1443"/>
          <a:ext cx="5107651" cy="2109553"/>
        </a:xfrm>
        <a:prstGeom prst="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b="1" kern="1200" dirty="0" smtClean="0">
              <a:solidFill>
                <a:schemeClr val="tx2"/>
              </a:solidFill>
            </a:rPr>
            <a:t>Printed materials</a:t>
          </a:r>
          <a:endParaRPr lang="en-GB" sz="2900" kern="1200" dirty="0" smtClean="0">
            <a:solidFill>
              <a:schemeClr val="tx2"/>
            </a:solidFill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>
              <a:solidFill>
                <a:schemeClr val="tx2"/>
              </a:solidFill>
            </a:rPr>
            <a:t>These are a great starting point but just the tip of the iceberg</a:t>
          </a:r>
          <a:endParaRPr lang="en-US" sz="2900" kern="1200" dirty="0">
            <a:solidFill>
              <a:schemeClr val="tx2"/>
            </a:solidFill>
          </a:endParaRPr>
        </a:p>
      </dsp:txBody>
      <dsp:txXfrm>
        <a:off x="5573555" y="1443"/>
        <a:ext cx="5107651" cy="2109553"/>
      </dsp:txXfrm>
    </dsp:sp>
    <dsp:sp modelId="{096F8DD4-4F61-457F-AFF6-782A0F0712ED}">
      <dsp:nvSpPr>
        <dsp:cNvPr id="0" name=""/>
        <dsp:cNvSpPr/>
      </dsp:nvSpPr>
      <dsp:spPr>
        <a:xfrm>
          <a:off x="114311" y="2462589"/>
          <a:ext cx="5107651" cy="2109553"/>
        </a:xfrm>
        <a:prstGeom prst="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b="1" kern="1200" dirty="0" smtClean="0">
              <a:solidFill>
                <a:schemeClr val="tx2"/>
              </a:solidFill>
            </a:rPr>
            <a:t>Moodle / Teams</a:t>
          </a:r>
          <a:r>
            <a:rPr lang="en-GB" sz="2900" kern="1200" dirty="0" smtClean="0">
              <a:solidFill>
                <a:schemeClr val="tx2"/>
              </a:solidFill>
            </a:rPr>
            <a:t>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>
              <a:solidFill>
                <a:schemeClr val="tx2"/>
              </a:solidFill>
            </a:rPr>
            <a:t>You’ll find extra course materials here, such as lecture notes</a:t>
          </a:r>
          <a:endParaRPr lang="en-US" sz="2900" kern="1200" dirty="0">
            <a:solidFill>
              <a:schemeClr val="tx2"/>
            </a:solidFill>
          </a:endParaRPr>
        </a:p>
      </dsp:txBody>
      <dsp:txXfrm>
        <a:off x="114311" y="2462589"/>
        <a:ext cx="5107651" cy="2109553"/>
      </dsp:txXfrm>
    </dsp:sp>
    <dsp:sp modelId="{8D82CA72-20B1-4776-8DBA-6E53EED948DC}">
      <dsp:nvSpPr>
        <dsp:cNvPr id="0" name=""/>
        <dsp:cNvSpPr/>
      </dsp:nvSpPr>
      <dsp:spPr>
        <a:xfrm>
          <a:off x="5573555" y="2462589"/>
          <a:ext cx="5107651" cy="2109553"/>
        </a:xfrm>
        <a:prstGeom prst="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b="1" kern="1200" dirty="0" smtClean="0">
              <a:solidFill>
                <a:schemeClr val="tx2"/>
              </a:solidFill>
            </a:rPr>
            <a:t>Reading Lists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>
              <a:solidFill>
                <a:schemeClr val="tx2"/>
              </a:solidFill>
            </a:rPr>
            <a:t>Great starting point for resources that have been recommended by your lecturers</a:t>
          </a:r>
          <a:endParaRPr lang="en-US" sz="2900" kern="1200" dirty="0">
            <a:solidFill>
              <a:schemeClr val="tx2"/>
            </a:solidFill>
          </a:endParaRPr>
        </a:p>
      </dsp:txBody>
      <dsp:txXfrm>
        <a:off x="5573555" y="2462589"/>
        <a:ext cx="5107651" cy="21095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 smtClean="0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 smtClean="0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mentimeter.com/s/377f387188a3f595ae4ba6523711fb68/ec30b7c54757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s://www.mentimeter.com/s/51b201f4f778cb51db9b59989eaf7704/5df074b332f5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rowzine.com/libraries/1422/subjects" TargetMode="External"/><Relationship Id="rId2" Type="http://schemas.openxmlformats.org/officeDocument/2006/relationships/hyperlink" Target="https://uwtsd.ac.uk/library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whel-primo.hosted.exlibrisgroup.com/primo-explore/dbsearch?vid=44WHELF_UWTSD_VU1&amp;lang=en_US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works/" TargetMode="External"/><Relationship Id="rId2" Type="http://schemas.openxmlformats.org/officeDocument/2006/relationships/hyperlink" Target="https://uwtsd.ac.uk/library/student-essentials/referencing-handbooks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help-and-support/accessing-libraries-outside-uwtsd/" TargetMode="External"/><Relationship Id="rId2" Type="http://schemas.openxmlformats.org/officeDocument/2006/relationships/hyperlink" Target="https://uwtsd.ac.uk/library/need-more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meter.com/s/45482acb2c09fb1181b60e05fc052b0a/e415f238fb71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samantha.scoulding@uwtsd.ac.uk" TargetMode="External"/><Relationship Id="rId2" Type="http://schemas.openxmlformats.org/officeDocument/2006/relationships/hyperlink" Target="mailto:infoskills@uwtsd.ac.uk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89" r="20389"/>
          <a:stretch>
            <a:fillRect/>
          </a:stretch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Samantha Scoulding</a:t>
            </a:r>
          </a:p>
          <a:p>
            <a:r>
              <a:rPr lang="en-GB" dirty="0"/>
              <a:t>Senior Academic Liaison Librarian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Essential </a:t>
            </a:r>
            <a:r>
              <a:rPr lang="en-GB" dirty="0" err="1" smtClean="0"/>
              <a:t>InfoSkills</a:t>
            </a:r>
            <a:r>
              <a:rPr lang="en-GB" dirty="0" smtClean="0"/>
              <a:t> for Post-Graduates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471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Virtual Classroom…ice-breaker!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637159" y="5749226"/>
            <a:ext cx="89742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Go to </a:t>
            </a:r>
            <a:r>
              <a:rPr lang="en-GB" sz="3200" dirty="0" smtClean="0">
                <a:hlinkClick r:id="rId2"/>
              </a:rPr>
              <a:t>menti.com</a:t>
            </a:r>
            <a:r>
              <a:rPr lang="en-GB" sz="3200" dirty="0" smtClean="0"/>
              <a:t> and type in the code!</a:t>
            </a: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4244" y="1435252"/>
            <a:ext cx="7669287" cy="431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436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you’ll learn today…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Where to start searching for Academic </a:t>
            </a:r>
            <a:r>
              <a:rPr lang="en-GB" sz="2400" dirty="0" smtClean="0"/>
              <a:t>Information</a:t>
            </a:r>
            <a:endParaRPr lang="en-GB" sz="2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What assistance the library can </a:t>
            </a:r>
            <a:r>
              <a:rPr lang="en-GB" sz="2400" dirty="0" smtClean="0"/>
              <a:t>offer</a:t>
            </a:r>
            <a:endParaRPr lang="en-GB" sz="2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3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How to search the library </a:t>
            </a:r>
            <a:r>
              <a:rPr lang="en-GB" sz="2400" dirty="0" smtClean="0"/>
              <a:t>catalogue</a:t>
            </a:r>
            <a:endParaRPr lang="en-GB" sz="240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5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How </a:t>
            </a:r>
            <a:r>
              <a:rPr lang="en-GB" sz="2400"/>
              <a:t>to </a:t>
            </a:r>
            <a:r>
              <a:rPr lang="en-GB" sz="2400" smtClean="0"/>
              <a:t>locate </a:t>
            </a:r>
            <a:r>
              <a:rPr lang="en-GB" sz="2400" dirty="0"/>
              <a:t>relevant specialist </a:t>
            </a:r>
            <a:r>
              <a:rPr lang="en-GB" sz="2400" dirty="0" smtClean="0"/>
              <a:t>databases</a:t>
            </a:r>
            <a:endParaRPr lang="en-GB" sz="2400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half" idx="27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Managing your </a:t>
            </a:r>
            <a:r>
              <a:rPr lang="en-GB" sz="2400" dirty="0" smtClean="0"/>
              <a:t>references</a:t>
            </a:r>
            <a:endParaRPr lang="en-GB" sz="2400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9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Need More</a:t>
            </a:r>
            <a:r>
              <a:rPr lang="en-GB" sz="2400" dirty="0" smtClean="0"/>
              <a:t>?</a:t>
            </a:r>
            <a:endParaRPr lang="en-GB" sz="2400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GB" dirty="0" smtClean="0"/>
              <a:t>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117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Students who use library resources outperform those who don’t…</a:t>
            </a:r>
          </a:p>
          <a:p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8" r="1177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6868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research…where do you start?!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637159" y="5749226"/>
            <a:ext cx="89742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Go to </a:t>
            </a:r>
            <a:r>
              <a:rPr lang="en-GB" sz="3200" dirty="0" smtClean="0">
                <a:hlinkClick r:id="rId2"/>
              </a:rPr>
              <a:t>menti.com</a:t>
            </a:r>
            <a:r>
              <a:rPr lang="en-GB" sz="3200" dirty="0" smtClean="0"/>
              <a:t> and type in the code!</a:t>
            </a:r>
            <a:endParaRPr lang="en-GB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423" y="1387094"/>
            <a:ext cx="6584830" cy="438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25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would recommend…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52383235"/>
              </p:ext>
            </p:extLst>
          </p:nvPr>
        </p:nvGraphicFramePr>
        <p:xfrm>
          <a:off x="718457" y="1592263"/>
          <a:ext cx="10795518" cy="4573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7632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dirty="0"/>
              <a:t>UWTSD libraries provide </a:t>
            </a:r>
            <a:r>
              <a:rPr lang="en-GB" sz="3600" b="1" dirty="0"/>
              <a:t>online access </a:t>
            </a:r>
            <a:r>
              <a:rPr lang="en-GB" sz="3600" dirty="0"/>
              <a:t>to:</a:t>
            </a:r>
          </a:p>
          <a:p>
            <a:r>
              <a:rPr lang="en-GB" sz="2900" dirty="0" smtClean="0"/>
              <a:t>Specialist </a:t>
            </a:r>
            <a:r>
              <a:rPr lang="en-GB" sz="2900" dirty="0"/>
              <a:t>databases</a:t>
            </a:r>
          </a:p>
          <a:p>
            <a:r>
              <a:rPr lang="en-GB" sz="2900" dirty="0" err="1"/>
              <a:t>Ebooks</a:t>
            </a:r>
            <a:endParaRPr lang="en-GB" sz="2900" dirty="0"/>
          </a:p>
          <a:p>
            <a:r>
              <a:rPr lang="en-GB" sz="2900" dirty="0" err="1"/>
              <a:t>Ejournals</a:t>
            </a:r>
            <a:endParaRPr lang="en-GB" sz="2900" dirty="0"/>
          </a:p>
          <a:p>
            <a:r>
              <a:rPr lang="en-GB" sz="2900" dirty="0"/>
              <a:t>Market research</a:t>
            </a:r>
          </a:p>
          <a:p>
            <a:r>
              <a:rPr lang="en-GB" sz="2900" dirty="0"/>
              <a:t>Newspapers</a:t>
            </a:r>
          </a:p>
          <a:p>
            <a:r>
              <a:rPr lang="en-GB" sz="2900" dirty="0"/>
              <a:t>Conference proceedings</a:t>
            </a:r>
          </a:p>
          <a:p>
            <a:r>
              <a:rPr lang="en-GB" sz="2900" dirty="0"/>
              <a:t>Technical standards</a:t>
            </a:r>
          </a:p>
          <a:p>
            <a:r>
              <a:rPr lang="en-GB" sz="2900" dirty="0"/>
              <a:t>Legal information </a:t>
            </a:r>
          </a:p>
          <a:p>
            <a:r>
              <a:rPr lang="en-GB" sz="2900" dirty="0"/>
              <a:t>Statistical data</a:t>
            </a:r>
          </a:p>
          <a:p>
            <a:r>
              <a:rPr lang="en-GB" sz="2900" dirty="0"/>
              <a:t>Company and industry </a:t>
            </a:r>
            <a:r>
              <a:rPr lang="en-GB" sz="2900" dirty="0" smtClean="0"/>
              <a:t>reports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/>
              <a:t>Dedicated </a:t>
            </a:r>
            <a:r>
              <a:rPr lang="en-GB" sz="3300" b="1" dirty="0"/>
              <a:t>Academic Liaison Librarians </a:t>
            </a:r>
            <a:r>
              <a:rPr lang="en-GB" sz="3300" dirty="0"/>
              <a:t>can also offer support in finding, using, analysing and managing information</a:t>
            </a:r>
            <a:r>
              <a:rPr lang="en-GB" sz="3300" dirty="0" smtClean="0"/>
              <a:t>.</a:t>
            </a:r>
            <a:endParaRPr lang="en-GB" sz="33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the library can assist you</a:t>
            </a:r>
            <a:r>
              <a:rPr lang="en-GB" dirty="0" smtClean="0"/>
              <a:t>…</a:t>
            </a:r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5" r="118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48835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>
                <a:hlinkClick r:id="rId2"/>
              </a:rPr>
              <a:t>library catalogue</a:t>
            </a:r>
            <a:r>
              <a:rPr lang="en-GB" dirty="0">
                <a:hlinkClick r:id="rId2"/>
              </a:rPr>
              <a:t> </a:t>
            </a:r>
            <a:r>
              <a:rPr lang="en-GB" dirty="0"/>
              <a:t>gives you access to:</a:t>
            </a:r>
          </a:p>
          <a:p>
            <a:endParaRPr lang="en-GB" dirty="0"/>
          </a:p>
          <a:p>
            <a:r>
              <a:rPr lang="en-GB" dirty="0"/>
              <a:t>Books &amp; journals</a:t>
            </a:r>
          </a:p>
          <a:p>
            <a:r>
              <a:rPr lang="en-GB" dirty="0"/>
              <a:t>Specialist databases</a:t>
            </a:r>
          </a:p>
          <a:p>
            <a:r>
              <a:rPr lang="en-GB" dirty="0"/>
              <a:t>Full text articles &amp; </a:t>
            </a:r>
            <a:r>
              <a:rPr lang="en-GB" dirty="0" err="1"/>
              <a:t>ebooks</a:t>
            </a:r>
            <a:endParaRPr lang="en-GB" dirty="0"/>
          </a:p>
          <a:p>
            <a:r>
              <a:rPr lang="en-GB" dirty="0"/>
              <a:t>Your saved resources &amp; alerts</a:t>
            </a:r>
          </a:p>
          <a:p>
            <a:r>
              <a:rPr lang="en-GB" dirty="0" smtClean="0">
                <a:hlinkClick r:id="rId3"/>
              </a:rPr>
              <a:t>Browzine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does the library catalogue provide?</a:t>
            </a:r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/>
          </p:nvPr>
        </p:nvSpPr>
        <p:spPr/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1538" y="1636942"/>
            <a:ext cx="5562436" cy="3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50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dirty="0"/>
              <a:t>Always </a:t>
            </a:r>
            <a:r>
              <a:rPr lang="en-GB" sz="1800" b="1" dirty="0"/>
              <a:t>sign in</a:t>
            </a:r>
            <a:r>
              <a:rPr lang="en-GB" sz="1800" dirty="0"/>
              <a:t> to make the most of the extra </a:t>
            </a:r>
            <a:r>
              <a:rPr lang="en-GB" sz="1800" dirty="0" smtClean="0"/>
              <a:t>features</a:t>
            </a:r>
            <a:endParaRPr lang="en-GB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dirty="0"/>
              <a:t>Sign in to the catalogue using your regular UWTSD </a:t>
            </a:r>
            <a:r>
              <a:rPr lang="en-GB" sz="1800" dirty="0" smtClean="0"/>
              <a:t>login</a:t>
            </a:r>
            <a:endParaRPr lang="en-GB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dirty="0"/>
              <a:t>Create your own optional login within other specialist </a:t>
            </a:r>
            <a:r>
              <a:rPr lang="en-GB" sz="1800" dirty="0" smtClean="0"/>
              <a:t>databases</a:t>
            </a:r>
            <a:endParaRPr lang="en-GB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smtClean="0"/>
              <a:t>Think </a:t>
            </a:r>
            <a:r>
              <a:rPr lang="en-GB" sz="1800" dirty="0"/>
              <a:t>carefully about your </a:t>
            </a:r>
            <a:r>
              <a:rPr lang="en-GB" sz="1800" b="1" dirty="0"/>
              <a:t>keywords</a:t>
            </a:r>
            <a:r>
              <a:rPr lang="en-GB" sz="1800" dirty="0"/>
              <a:t> and try alternatives if </a:t>
            </a:r>
            <a:r>
              <a:rPr lang="en-GB" sz="1800" dirty="0" smtClean="0"/>
              <a:t>necessary</a:t>
            </a:r>
            <a:endParaRPr lang="en-GB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b="1" dirty="0"/>
              <a:t>Refine</a:t>
            </a:r>
            <a:r>
              <a:rPr lang="en-GB" sz="1800" dirty="0"/>
              <a:t> your results using the column on the </a:t>
            </a:r>
            <a:r>
              <a:rPr lang="en-GB" sz="1800" dirty="0" smtClean="0"/>
              <a:t>left</a:t>
            </a:r>
            <a:endParaRPr lang="en-GB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dirty="0"/>
              <a:t>Try limiting to </a:t>
            </a:r>
            <a:r>
              <a:rPr lang="en-GB" sz="1800" b="1" dirty="0"/>
              <a:t>full-text</a:t>
            </a:r>
            <a:r>
              <a:rPr lang="en-GB" sz="1800" dirty="0"/>
              <a:t> or </a:t>
            </a:r>
            <a:r>
              <a:rPr lang="en-GB" sz="1800" b="1" dirty="0"/>
              <a:t>peer </a:t>
            </a:r>
            <a:r>
              <a:rPr lang="en-GB" sz="1800" b="1" dirty="0" smtClean="0"/>
              <a:t>reviewed</a:t>
            </a:r>
            <a:endParaRPr lang="en-GB" sz="1800" b="1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dirty="0"/>
              <a:t>Always narrow by </a:t>
            </a:r>
            <a:r>
              <a:rPr lang="en-GB" sz="1800" b="1" dirty="0" smtClean="0"/>
              <a:t>date</a:t>
            </a:r>
            <a:endParaRPr lang="en-GB" sz="1800" b="1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b="1" dirty="0"/>
              <a:t>Save</a:t>
            </a:r>
            <a:r>
              <a:rPr lang="en-GB" sz="1800" dirty="0"/>
              <a:t> your search or individual resources for future </a:t>
            </a:r>
            <a:r>
              <a:rPr lang="en-GB" sz="1800" dirty="0" smtClean="0"/>
              <a:t>use</a:t>
            </a:r>
            <a:endParaRPr lang="en-GB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800" dirty="0"/>
              <a:t>Try setting up </a:t>
            </a:r>
            <a:r>
              <a:rPr lang="en-GB" sz="1800" b="1" dirty="0"/>
              <a:t>email alerts </a:t>
            </a:r>
            <a:r>
              <a:rPr lang="en-GB" sz="1800" dirty="0"/>
              <a:t>for your research </a:t>
            </a:r>
            <a:r>
              <a:rPr lang="en-GB" sz="1800" dirty="0" smtClean="0"/>
              <a:t>topic</a:t>
            </a:r>
            <a:endParaRPr 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Hints and tips for </a:t>
            </a:r>
            <a:r>
              <a:rPr lang="en-GB" dirty="0" smtClean="0"/>
              <a:t>searching</a:t>
            </a:r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7" r="1181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19416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GB" dirty="0" smtClean="0"/>
              <a:t>Follow the link from the catalogue to </a:t>
            </a:r>
            <a:r>
              <a:rPr lang="en-GB" b="1" dirty="0">
                <a:hlinkClick r:id="rId2"/>
              </a:rPr>
              <a:t>subject specific databases</a:t>
            </a:r>
            <a:r>
              <a:rPr lang="en-GB" dirty="0" smtClean="0">
                <a:hlinkClick r:id="rId2"/>
              </a:rPr>
              <a:t>.</a:t>
            </a:r>
            <a:endParaRPr lang="en-GB" dirty="0" smtClean="0"/>
          </a:p>
          <a:p>
            <a:pPr>
              <a:lnSpc>
                <a:spcPct val="160000"/>
              </a:lnSpc>
            </a:pPr>
            <a:r>
              <a:rPr lang="en-GB" dirty="0" smtClean="0"/>
              <a:t>Search or browse databases relevant to your institute</a:t>
            </a:r>
            <a:endParaRPr lang="en-GB" dirty="0"/>
          </a:p>
          <a:p>
            <a:pPr>
              <a:lnSpc>
                <a:spcPct val="160000"/>
              </a:lnSpc>
            </a:pPr>
            <a:r>
              <a:rPr lang="en-GB" dirty="0"/>
              <a:t>Conduct a more focussed </a:t>
            </a:r>
            <a:r>
              <a:rPr lang="en-GB" dirty="0" smtClean="0"/>
              <a:t>search</a:t>
            </a:r>
            <a:endParaRPr lang="en-GB" dirty="0"/>
          </a:p>
          <a:p>
            <a:pPr>
              <a:lnSpc>
                <a:spcPct val="160000"/>
              </a:lnSpc>
            </a:pPr>
            <a:r>
              <a:rPr lang="en-GB" dirty="0" smtClean="0"/>
              <a:t>Combat information overload</a:t>
            </a:r>
            <a:endParaRPr lang="en-GB" dirty="0"/>
          </a:p>
          <a:p>
            <a:pPr>
              <a:lnSpc>
                <a:spcPct val="160000"/>
              </a:lnSpc>
            </a:pPr>
            <a:r>
              <a:rPr lang="en-GB" dirty="0" smtClean="0"/>
              <a:t>Drill deeper into your topic</a:t>
            </a:r>
            <a:endParaRPr lang="en-GB" dirty="0"/>
          </a:p>
          <a:p>
            <a:pPr>
              <a:lnSpc>
                <a:spcPct val="160000"/>
              </a:lnSpc>
            </a:pPr>
            <a:r>
              <a:rPr lang="en-GB" dirty="0" smtClean="0"/>
              <a:t>Access </a:t>
            </a:r>
            <a:r>
              <a:rPr lang="en-GB" dirty="0"/>
              <a:t>resources from your mobile </a:t>
            </a:r>
            <a:r>
              <a:rPr lang="en-GB" dirty="0" smtClean="0"/>
              <a:t>device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Accessing </a:t>
            </a:r>
            <a:r>
              <a:rPr lang="en-GB" dirty="0"/>
              <a:t>the specialist databases</a:t>
            </a: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82" r="1178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18001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The Library has produced four </a:t>
            </a:r>
            <a:r>
              <a:rPr lang="en-GB" b="1" dirty="0"/>
              <a:t>referencing handbooks </a:t>
            </a:r>
            <a:r>
              <a:rPr lang="en-GB" dirty="0"/>
              <a:t>for use across the university.  Check with your Faculty which citation style you should be using.  Handbooks are available in print and </a:t>
            </a:r>
            <a:r>
              <a:rPr lang="en-GB" dirty="0">
                <a:hlinkClick r:id="rId2"/>
              </a:rPr>
              <a:t>online</a:t>
            </a:r>
            <a:r>
              <a:rPr lang="en-GB" dirty="0"/>
              <a:t> via the Library webpages</a:t>
            </a:r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You also have the option to use </a:t>
            </a:r>
            <a:r>
              <a:rPr lang="en-GB" b="1" dirty="0" err="1"/>
              <a:t>RefWorks</a:t>
            </a:r>
            <a:r>
              <a:rPr lang="en-GB" dirty="0"/>
              <a:t> (referencing management software). Help videos and set-up instructions are available </a:t>
            </a:r>
            <a:r>
              <a:rPr lang="en-GB" dirty="0">
                <a:hlinkClick r:id="rId3"/>
              </a:rPr>
              <a:t>online</a:t>
            </a:r>
            <a:r>
              <a:rPr lang="en-GB" dirty="0"/>
              <a:t> and training can be given upon request.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Managing your </a:t>
            </a:r>
            <a:r>
              <a:rPr lang="en-GB" dirty="0" smtClean="0"/>
              <a:t>references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5" r="69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7237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The library has a </a:t>
            </a:r>
            <a:r>
              <a:rPr lang="en-GB" b="1" dirty="0">
                <a:hlinkClick r:id="rId2"/>
              </a:rPr>
              <a:t>NeedMore?</a:t>
            </a:r>
            <a:r>
              <a:rPr lang="en-GB" dirty="0">
                <a:hlinkClick r:id="rId2"/>
              </a:rPr>
              <a:t> </a:t>
            </a:r>
            <a:r>
              <a:rPr lang="en-GB" dirty="0"/>
              <a:t>service which allows you to request any additional resources that you may need for your studies, which we don’t currently have in stock.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You may also be eligible to join the </a:t>
            </a:r>
            <a:r>
              <a:rPr lang="en-GB" b="1" dirty="0">
                <a:hlinkClick r:id="rId3"/>
              </a:rPr>
              <a:t>SCONUL Access Scheme </a:t>
            </a:r>
            <a:r>
              <a:rPr lang="en-GB" dirty="0"/>
              <a:t>if you would like to use other UK university libraries.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Need more?</a:t>
            </a:r>
            <a:endParaRPr lang="en-GB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type="pic"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5" r="1173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05673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718456" y="1600202"/>
            <a:ext cx="5233082" cy="456564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/>
              <a:t>We are on </a:t>
            </a:r>
            <a:r>
              <a:rPr lang="en-GB" b="1" dirty="0" smtClean="0"/>
              <a:t>Facebook</a:t>
            </a:r>
            <a:r>
              <a:rPr lang="en-GB" dirty="0" smtClean="0"/>
              <a:t>, </a:t>
            </a:r>
            <a:r>
              <a:rPr lang="en-GB" b="1" dirty="0" smtClean="0"/>
              <a:t>Twitter</a:t>
            </a:r>
            <a:r>
              <a:rPr lang="en-GB" dirty="0" smtClean="0"/>
              <a:t> and </a:t>
            </a:r>
            <a:r>
              <a:rPr lang="en-GB" b="1" dirty="0" smtClean="0"/>
              <a:t>Instagram</a:t>
            </a:r>
            <a:r>
              <a:rPr lang="en-GB" dirty="0" smtClean="0"/>
              <a:t>!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 smtClean="0"/>
          </a:p>
          <a:p>
            <a:pPr marL="0" indent="0">
              <a:lnSpc>
                <a:spcPct val="150000"/>
              </a:lnSpc>
              <a:buNone/>
            </a:pPr>
            <a:endParaRPr lang="en-GB" sz="800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Follow </a:t>
            </a:r>
            <a:r>
              <a:rPr lang="en-GB" dirty="0"/>
              <a:t>us to find out what’s new</a:t>
            </a:r>
            <a:r>
              <a:rPr lang="en-GB" dirty="0" smtClean="0"/>
              <a:t>…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Share what you’re reading!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 us on social media!</a:t>
            </a:r>
            <a:endParaRPr lang="en-GB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456" y="3064226"/>
            <a:ext cx="5210554" cy="818800"/>
          </a:xfrm>
          <a:prstGeom prst="rect">
            <a:avLst/>
          </a:prstGeom>
        </p:spPr>
      </p:pic>
      <p:pic>
        <p:nvPicPr>
          <p:cNvPr id="25" name="Picture Placeholder 24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6165" b="6165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63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Thoughts…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76" y="1428188"/>
            <a:ext cx="6640194" cy="442506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348053" y="1806898"/>
            <a:ext cx="439678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How confident do you feel about getting started with online research now?</a:t>
            </a:r>
          </a:p>
          <a:p>
            <a:endParaRPr lang="en-GB" sz="3200" dirty="0"/>
          </a:p>
          <a:p>
            <a:r>
              <a:rPr lang="en-GB" sz="3200" dirty="0" smtClean="0"/>
              <a:t>Go to </a:t>
            </a:r>
            <a:r>
              <a:rPr lang="en-GB" sz="3200" dirty="0" smtClean="0">
                <a:hlinkClick r:id="rId3"/>
              </a:rPr>
              <a:t>menti.com</a:t>
            </a:r>
            <a:r>
              <a:rPr lang="en-GB" sz="3200" dirty="0" smtClean="0"/>
              <a:t> and give yourself a score!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92571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 smtClean="0"/>
              <a:t>Samantha </a:t>
            </a:r>
            <a:r>
              <a:rPr lang="en-GB" sz="4000" b="1" dirty="0"/>
              <a:t>Scoulding</a:t>
            </a:r>
          </a:p>
          <a:p>
            <a:pPr marL="0" indent="0">
              <a:buNone/>
            </a:pPr>
            <a:r>
              <a:rPr lang="en-GB" dirty="0"/>
              <a:t>Senior Academic Liaison Librarian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400" b="1" dirty="0" smtClean="0"/>
              <a:t>Email</a:t>
            </a:r>
            <a:r>
              <a:rPr lang="en-GB" sz="2400" b="1" smtClean="0"/>
              <a:t>: </a:t>
            </a:r>
            <a:r>
              <a:rPr lang="en-GB" sz="2400" smtClean="0">
                <a:solidFill>
                  <a:srgbClr val="002060"/>
                </a:solidFill>
                <a:hlinkClick r:id="rId2"/>
              </a:rPr>
              <a:t>infoskills@uwtsd.ac.uk</a:t>
            </a:r>
            <a:r>
              <a:rPr lang="en-GB" sz="2400" smtClean="0">
                <a:solidFill>
                  <a:srgbClr val="002060"/>
                </a:solidFill>
              </a:rPr>
              <a:t> </a:t>
            </a:r>
            <a:endParaRPr lang="en-GB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400" b="1" dirty="0" smtClean="0"/>
              <a:t>Email</a:t>
            </a:r>
            <a:r>
              <a:rPr lang="en-GB" sz="2400" b="1" dirty="0"/>
              <a:t>:</a:t>
            </a:r>
            <a:r>
              <a:rPr lang="en-GB" sz="2400" dirty="0"/>
              <a:t> </a:t>
            </a:r>
            <a:r>
              <a:rPr lang="en-GB" sz="2400" u="sng" dirty="0" smtClean="0">
                <a:solidFill>
                  <a:schemeClr val="accent1"/>
                </a:solidFill>
                <a:hlinkClick r:id="rId3"/>
              </a:rPr>
              <a:t>samantha.scoulding@uwtsd.ac.uk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Phone:</a:t>
            </a:r>
            <a:r>
              <a:rPr lang="en-GB" sz="2400" dirty="0"/>
              <a:t> 01792 481000 </a:t>
            </a:r>
            <a:r>
              <a:rPr lang="en-GB" sz="2400" dirty="0" smtClean="0"/>
              <a:t>Ext.4305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more information please contact: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24" b="6424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7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2607D9DF-2405-47D2-8369-8A6E62445035}" vid="{1806CE2E-CA06-4FB4-A989-652D1E364D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8" ma:contentTypeDescription="Create a new document." ma:contentTypeScope="" ma:versionID="6db874b5b7cfb084978768ca775464e2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ad2c5ed9b0ae0c5d43060bc39cf61f54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61b8a593-e33f-405c-9ec9-a885dee76581"/>
    <ds:schemaRef ds:uri="316f2420-4a0a-4c49-8a81-53a9bcc36554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AAD16D1-D929-40FC-BAA2-79762F860A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635</TotalTime>
  <Words>557</Words>
  <Application>Microsoft Office PowerPoint</Application>
  <PresentationFormat>Widescreen</PresentationFormat>
  <Paragraphs>94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Lucida Sans</vt:lpstr>
      <vt:lpstr>Wingdings</vt:lpstr>
      <vt:lpstr>Office Theme</vt:lpstr>
      <vt:lpstr>Essential InfoSkills for Post-Graduates</vt:lpstr>
      <vt:lpstr>Virtual Classroom…ice-breaker!</vt:lpstr>
      <vt:lpstr>What you’ll learn today…</vt:lpstr>
      <vt:lpstr>PowerPoint Presentation</vt:lpstr>
      <vt:lpstr>Online research…where do you start?!</vt:lpstr>
      <vt:lpstr>We would recommend…</vt:lpstr>
      <vt:lpstr>How the library can assist you…</vt:lpstr>
      <vt:lpstr>What does the library catalogue provide?</vt:lpstr>
      <vt:lpstr>Hints and tips for searching</vt:lpstr>
      <vt:lpstr>Accessing the specialist databases</vt:lpstr>
      <vt:lpstr>Managing your references</vt:lpstr>
      <vt:lpstr>Need more?</vt:lpstr>
      <vt:lpstr>Find us on social media!</vt:lpstr>
      <vt:lpstr>Final Thoughts…</vt:lpstr>
      <vt:lpstr>For more information please contact: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InfoSkills for Post-Graduates</dc:title>
  <dc:creator>Alice De Angeli</dc:creator>
  <cp:lastModifiedBy>Jayne Williams</cp:lastModifiedBy>
  <cp:revision>31</cp:revision>
  <dcterms:created xsi:type="dcterms:W3CDTF">2019-08-22T09:06:14Z</dcterms:created>
  <dcterms:modified xsi:type="dcterms:W3CDTF">2021-02-24T10:02:42Z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