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6"/>
  </p:notesMasterIdLst>
  <p:sldIdLst>
    <p:sldId id="266" r:id="rId5"/>
    <p:sldId id="256" r:id="rId6"/>
    <p:sldId id="257" r:id="rId7"/>
    <p:sldId id="258" r:id="rId8"/>
    <p:sldId id="259" r:id="rId9"/>
    <p:sldId id="260" r:id="rId10"/>
    <p:sldId id="261" r:id="rId11"/>
    <p:sldId id="262" r:id="rId12"/>
    <p:sldId id="263" r:id="rId13"/>
    <p:sldId id="264" r:id="rId14"/>
    <p:sldId id="265"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88DF3B-AB31-43E6-9203-7C45F16EDF04}" v="4" dt="2023-12-19T09:06:39.0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0196" autoAdjust="0"/>
  </p:normalViewPr>
  <p:slideViewPr>
    <p:cSldViewPr snapToGrid="0">
      <p:cViewPr varScale="1">
        <p:scale>
          <a:sx n="76" d="100"/>
          <a:sy n="76" d="100"/>
        </p:scale>
        <p:origin x="946"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050BE1-542A-4D94-8F45-58B13DA678A9}" type="datetimeFigureOut">
              <a:rPr lang="en-US" smtClean="0"/>
              <a:t>12/19/2023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72B4B8-652E-4F06-BD35-23D8846B4BF5}" type="slidenum">
              <a:rPr lang="en-US" smtClean="0"/>
              <a:t>‹#›</a:t>
            </a:fld>
            <a:endParaRPr lang="en-US"/>
          </a:p>
        </p:txBody>
      </p:sp>
    </p:spTree>
    <p:extLst>
      <p:ext uri="{BB962C8B-B14F-4D97-AF65-F5344CB8AC3E}">
        <p14:creationId xmlns:p14="http://schemas.microsoft.com/office/powerpoint/2010/main" val="36282474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torch.io/blog/what-is-democratic-leadership/#:~:text=The%20definition,businesses%20to%20schools%20to%20governments"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financhill.com/blog/investing/tim-cook-leadership-style#:~:text=Tim%20Cook%20has%20a%20democratic,people%20to%20follow%20his%20lead" TargetMode="External"/><Relationship Id="rId5" Type="http://schemas.openxmlformats.org/officeDocument/2006/relationships/hyperlink" Target="https://www.cio.com/article/228465/what-is-transformational-leadership-a-model-for-motivating-innovation.html" TargetMode="External"/><Relationship Id="rId4" Type="http://schemas.openxmlformats.org/officeDocument/2006/relationships/hyperlink" Target="https://www.linkedin.com/pulse/jeff-bezoss-leadership-journey-shaping-amazons-success-aman-sharma/"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effectLst/>
                <a:latin typeface="Times New Roman" panose="02020603050405020304" pitchFamily="18" charset="0"/>
                <a:ea typeface="Calibri" panose="020F0502020204030204" pitchFamily="34" charset="0"/>
                <a:cs typeface="Mangal" panose="02040503050203030202" pitchFamily="18" charset="0"/>
              </a:rPr>
              <a:t>This given presentation is the critical evaluation of the two famous and impactful leaders in 21</a:t>
            </a:r>
            <a:r>
              <a:rPr lang="en-US" sz="1200" baseline="30000" dirty="0">
                <a:effectLst/>
                <a:latin typeface="Times New Roman" panose="02020603050405020304" pitchFamily="18" charset="0"/>
                <a:ea typeface="Calibri" panose="020F0502020204030204" pitchFamily="34" charset="0"/>
                <a:cs typeface="Mangal" panose="02040503050203030202" pitchFamily="18" charset="0"/>
              </a:rPr>
              <a:t>st</a:t>
            </a:r>
            <a:r>
              <a:rPr lang="en-US" sz="1200" dirty="0">
                <a:effectLst/>
                <a:latin typeface="Times New Roman" panose="02020603050405020304" pitchFamily="18" charset="0"/>
                <a:ea typeface="Calibri" panose="020F0502020204030204" pitchFamily="34" charset="0"/>
                <a:cs typeface="Mangal" panose="02040503050203030202" pitchFamily="18" charset="0"/>
              </a:rPr>
              <a:t> century i.e., Jeff Bezos who is the founder of multinational e-commerce platform Amazon, and Tim Cook who is the CEO of famous American consumer electronic Software Apple. The aim of this presentation is to conduct detail discussion on the leadership style, </a:t>
            </a:r>
            <a:r>
              <a:rPr lang="en-US" sz="1200" dirty="0" err="1">
                <a:effectLst/>
                <a:latin typeface="Times New Roman" panose="02020603050405020304" pitchFamily="18" charset="0"/>
                <a:ea typeface="Calibri" panose="020F0502020204030204" pitchFamily="34" charset="0"/>
                <a:cs typeface="Mangal" panose="02040503050203030202" pitchFamily="18" charset="0"/>
              </a:rPr>
              <a:t>behaviour</a:t>
            </a:r>
            <a:r>
              <a:rPr lang="en-US" sz="1200" dirty="0">
                <a:effectLst/>
                <a:latin typeface="Times New Roman" panose="02020603050405020304" pitchFamily="18" charset="0"/>
                <a:ea typeface="Calibri" panose="020F0502020204030204" pitchFamily="34" charset="0"/>
                <a:cs typeface="Mangal" panose="02040503050203030202" pitchFamily="18" charset="0"/>
              </a:rPr>
              <a:t> and followers appeal of these two leaders in the business world. Furthermore, gauging the similarities and differences in the way they lead people. </a:t>
            </a:r>
            <a:endParaRPr lang="en-US" dirty="0"/>
          </a:p>
        </p:txBody>
      </p:sp>
      <p:sp>
        <p:nvSpPr>
          <p:cNvPr id="4" name="Slide Number Placeholder 3"/>
          <p:cNvSpPr>
            <a:spLocks noGrp="1"/>
          </p:cNvSpPr>
          <p:nvPr>
            <p:ph type="sldNum" sz="quarter" idx="5"/>
          </p:nvPr>
        </p:nvSpPr>
        <p:spPr/>
        <p:txBody>
          <a:bodyPr/>
          <a:lstStyle/>
          <a:p>
            <a:fld id="{B072B4B8-652E-4F06-BD35-23D8846B4BF5}" type="slidenum">
              <a:rPr lang="en-US" smtClean="0"/>
              <a:t>4</a:t>
            </a:fld>
            <a:endParaRPr lang="en-US"/>
          </a:p>
        </p:txBody>
      </p:sp>
    </p:spTree>
    <p:extLst>
      <p:ext uri="{BB962C8B-B14F-4D97-AF65-F5344CB8AC3E}">
        <p14:creationId xmlns:p14="http://schemas.microsoft.com/office/powerpoint/2010/main" val="10215771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a:effectLst/>
                <a:latin typeface="Times New Roman" panose="02020603050405020304" pitchFamily="18" charset="0"/>
                <a:ea typeface="Calibri" panose="020F0502020204030204" pitchFamily="34" charset="0"/>
                <a:cs typeface="Mangal" panose="02040503050203030202" pitchFamily="18" charset="0"/>
              </a:rPr>
              <a:t>Leadership Style-</a:t>
            </a:r>
            <a:r>
              <a:rPr lang="en-US" sz="1200" dirty="0">
                <a:effectLst/>
                <a:latin typeface="Times New Roman" panose="02020603050405020304" pitchFamily="18" charset="0"/>
                <a:ea typeface="Calibri" panose="020F0502020204030204" pitchFamily="34" charset="0"/>
                <a:cs typeface="Mangal" panose="02040503050203030202" pitchFamily="18" charset="0"/>
              </a:rPr>
              <a:t> Hence, Jeff Bezos focuses on utilizing a transformative style of leadership where he consider that by cheering and boosting the confidence of the employees will allow them to take the step towards presenting something unique in their working. However, Jeff Bezos is also a person with high standards who often controls most of the decision-making activities of Amazon and this demonstrate the autocratic way of leading groups.  </a:t>
            </a:r>
          </a:p>
          <a:p>
            <a:r>
              <a:rPr lang="en-US" sz="1200" b="1" dirty="0">
                <a:effectLst/>
                <a:latin typeface="Times New Roman" panose="02020603050405020304" pitchFamily="18" charset="0"/>
                <a:ea typeface="Calibri" panose="020F0502020204030204" pitchFamily="34" charset="0"/>
                <a:cs typeface="Mangal" panose="02040503050203030202" pitchFamily="18" charset="0"/>
              </a:rPr>
              <a:t>Leadership </a:t>
            </a:r>
            <a:r>
              <a:rPr lang="en-US" sz="1200" b="1" dirty="0" err="1">
                <a:effectLst/>
                <a:latin typeface="Times New Roman" panose="02020603050405020304" pitchFamily="18" charset="0"/>
                <a:ea typeface="Calibri" panose="020F0502020204030204" pitchFamily="34" charset="0"/>
                <a:cs typeface="Mangal" panose="02040503050203030202" pitchFamily="18" charset="0"/>
              </a:rPr>
              <a:t>Behaviour</a:t>
            </a:r>
            <a:r>
              <a:rPr lang="en-US" sz="1200" b="1" dirty="0">
                <a:effectLst/>
                <a:latin typeface="Times New Roman" panose="02020603050405020304" pitchFamily="18" charset="0"/>
                <a:ea typeface="Calibri" panose="020F0502020204030204" pitchFamily="34" charset="0"/>
                <a:cs typeface="Mangal" panose="02040503050203030202" pitchFamily="18" charset="0"/>
              </a:rPr>
              <a:t>- </a:t>
            </a:r>
            <a:r>
              <a:rPr lang="en-US" sz="1200" dirty="0">
                <a:effectLst/>
                <a:latin typeface="Times New Roman" panose="02020603050405020304" pitchFamily="18" charset="0"/>
                <a:ea typeface="Calibri" panose="020F0502020204030204" pitchFamily="34" charset="0"/>
                <a:cs typeface="Mangal" panose="02040503050203030202" pitchFamily="18" charset="0"/>
              </a:rPr>
              <a:t>According to an article by Aman Sharma, 2023 Jeff Bezos believes that such friendly competition at the workplace helps in building a good working culture as employees will get motivate from their accomplishment and learn from others as well </a:t>
            </a:r>
            <a:r>
              <a:rPr lang="en-US" sz="1200" i="1" dirty="0">
                <a:effectLst/>
                <a:latin typeface="Times New Roman" panose="02020603050405020304" pitchFamily="18" charset="0"/>
                <a:ea typeface="Calibri" panose="020F0502020204030204" pitchFamily="34" charset="0"/>
                <a:cs typeface="Mangal" panose="02040503050203030202" pitchFamily="18" charset="0"/>
              </a:rPr>
              <a:t>(</a:t>
            </a:r>
            <a:r>
              <a:rPr lang="en-GB" sz="1200" i="1" dirty="0">
                <a:effectLst/>
                <a:latin typeface="Times New Roman" panose="02020603050405020304" pitchFamily="18" charset="0"/>
                <a:ea typeface="Calibri" panose="020F0502020204030204" pitchFamily="34" charset="0"/>
                <a:cs typeface="Mangal" panose="02040503050203030202" pitchFamily="18" charset="0"/>
              </a:rPr>
              <a:t>Jeff Bezos's Leadership Journey: Shaping Amazon's Success</a:t>
            </a:r>
            <a:r>
              <a:rPr lang="en-US" sz="1200" i="1" dirty="0">
                <a:effectLst/>
                <a:latin typeface="Times New Roman" panose="02020603050405020304" pitchFamily="18" charset="0"/>
                <a:ea typeface="Calibri" panose="020F0502020204030204" pitchFamily="34" charset="0"/>
                <a:cs typeface="Mangal" panose="02040503050203030202" pitchFamily="18" charset="0"/>
              </a:rPr>
              <a:t>, 2023)</a:t>
            </a:r>
            <a:r>
              <a:rPr lang="en-US" sz="1200" dirty="0">
                <a:effectLst/>
                <a:latin typeface="Times New Roman" panose="02020603050405020304" pitchFamily="18" charset="0"/>
                <a:ea typeface="Calibri" panose="020F0502020204030204" pitchFamily="34" charset="0"/>
                <a:cs typeface="Mangal" panose="02040503050203030202" pitchFamily="18" charset="0"/>
              </a:rPr>
              <a:t>. </a:t>
            </a:r>
          </a:p>
          <a:p>
            <a:r>
              <a:rPr lang="en-US" sz="1200" b="1" dirty="0">
                <a:effectLst/>
                <a:latin typeface="Times New Roman" panose="02020603050405020304" pitchFamily="18" charset="0"/>
                <a:ea typeface="Calibri" panose="020F0502020204030204" pitchFamily="34" charset="0"/>
                <a:cs typeface="Mangal" panose="02040503050203030202" pitchFamily="18" charset="0"/>
              </a:rPr>
              <a:t>Followers Appeal- </a:t>
            </a:r>
            <a:r>
              <a:rPr lang="en-US" sz="1200" dirty="0">
                <a:effectLst/>
                <a:latin typeface="Times New Roman" panose="02020603050405020304" pitchFamily="18" charset="0"/>
                <a:ea typeface="Calibri" panose="020F0502020204030204" pitchFamily="34" charset="0"/>
                <a:cs typeface="Mangal" panose="02040503050203030202" pitchFamily="18" charset="0"/>
              </a:rPr>
              <a:t>. Amazon is the evidence that risk-taking nature of Jeff Bezos helped him to become a market leader. As Amazon came as a successful e-commerce platform after two business failures.  These qualities or principles are the key factors through which Jeff Bezos appeals to his followers. </a:t>
            </a:r>
            <a:endParaRPr lang="en-US" dirty="0"/>
          </a:p>
        </p:txBody>
      </p:sp>
      <p:sp>
        <p:nvSpPr>
          <p:cNvPr id="4" name="Slide Number Placeholder 3"/>
          <p:cNvSpPr>
            <a:spLocks noGrp="1"/>
          </p:cNvSpPr>
          <p:nvPr>
            <p:ph type="sldNum" sz="quarter" idx="5"/>
          </p:nvPr>
        </p:nvSpPr>
        <p:spPr/>
        <p:txBody>
          <a:bodyPr/>
          <a:lstStyle/>
          <a:p>
            <a:fld id="{B072B4B8-652E-4F06-BD35-23D8846B4BF5}" type="slidenum">
              <a:rPr lang="en-US" smtClean="0"/>
              <a:t>5</a:t>
            </a:fld>
            <a:endParaRPr lang="en-US"/>
          </a:p>
        </p:txBody>
      </p:sp>
    </p:spTree>
    <p:extLst>
      <p:ext uri="{BB962C8B-B14F-4D97-AF65-F5344CB8AC3E}">
        <p14:creationId xmlns:p14="http://schemas.microsoft.com/office/powerpoint/2010/main" val="26205335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a:effectLst/>
                <a:latin typeface="Times New Roman" panose="02020603050405020304" pitchFamily="18" charset="0"/>
                <a:ea typeface="Calibri" panose="020F0502020204030204" pitchFamily="34" charset="0"/>
                <a:cs typeface="Mangal" panose="02040503050203030202" pitchFamily="18" charset="0"/>
              </a:rPr>
              <a:t>Leadership Style- </a:t>
            </a:r>
            <a:r>
              <a:rPr lang="en-US" sz="1200" dirty="0">
                <a:effectLst/>
                <a:latin typeface="Times New Roman" panose="02020603050405020304" pitchFamily="18" charset="0"/>
                <a:ea typeface="Calibri" panose="020F0502020204030204" pitchFamily="34" charset="0"/>
                <a:cs typeface="Mangal" panose="02040503050203030202" pitchFamily="18" charset="0"/>
              </a:rPr>
              <a:t>A leader who is following democratic leadership has the utmost trust on his team and assumes that business success is only possible with their collaborative efforts. However, democratic leadership of Tim Cook is not about giving the authority to business executives and managerial heads to take decision. He listen to opinions and suggestion of others and present the decision according to that. </a:t>
            </a:r>
          </a:p>
          <a:p>
            <a:r>
              <a:rPr lang="en-US" sz="1200" b="1" dirty="0">
                <a:effectLst/>
                <a:latin typeface="Times New Roman" panose="02020603050405020304" pitchFamily="18" charset="0"/>
                <a:ea typeface="Calibri" panose="020F0502020204030204" pitchFamily="34" charset="0"/>
                <a:cs typeface="Mangal" panose="02040503050203030202" pitchFamily="18" charset="0"/>
              </a:rPr>
              <a:t>Leadership </a:t>
            </a:r>
            <a:r>
              <a:rPr lang="en-US" sz="1200" b="1" dirty="0" err="1">
                <a:effectLst/>
                <a:latin typeface="Times New Roman" panose="02020603050405020304" pitchFamily="18" charset="0"/>
                <a:ea typeface="Calibri" panose="020F0502020204030204" pitchFamily="34" charset="0"/>
                <a:cs typeface="Mangal" panose="02040503050203030202" pitchFamily="18" charset="0"/>
              </a:rPr>
              <a:t>Behaviour</a:t>
            </a:r>
            <a:r>
              <a:rPr lang="en-US" sz="1200" b="1" dirty="0">
                <a:effectLst/>
                <a:latin typeface="Times New Roman" panose="02020603050405020304" pitchFamily="18" charset="0"/>
                <a:ea typeface="Calibri" panose="020F0502020204030204" pitchFamily="34" charset="0"/>
                <a:cs typeface="Mangal" panose="02040503050203030202" pitchFamily="18" charset="0"/>
              </a:rPr>
              <a:t>- </a:t>
            </a:r>
            <a:r>
              <a:rPr lang="en-US" sz="1200" dirty="0">
                <a:effectLst/>
                <a:latin typeface="Times New Roman" panose="02020603050405020304" pitchFamily="18" charset="0"/>
                <a:ea typeface="Calibri" panose="020F0502020204030204" pitchFamily="34" charset="0"/>
                <a:cs typeface="Mangal" panose="02040503050203030202" pitchFamily="18" charset="0"/>
              </a:rPr>
              <a:t>He values the words and suggestion that executives and managers are sharing with him. Moreover, the nature of Tim Cook where he pushes the other around him to be more creative and innovative in the works consider as the strength of his leadership </a:t>
            </a:r>
            <a:r>
              <a:rPr lang="en-US" sz="1200" i="1" dirty="0">
                <a:effectLst/>
                <a:latin typeface="Times New Roman" panose="02020603050405020304" pitchFamily="18" charset="0"/>
                <a:ea typeface="Calibri" panose="020F0502020204030204" pitchFamily="34" charset="0"/>
                <a:cs typeface="Mangal" panose="02040503050203030202" pitchFamily="18" charset="0"/>
              </a:rPr>
              <a:t>(</a:t>
            </a:r>
            <a:r>
              <a:rPr lang="en-GB" sz="1200" i="1" dirty="0">
                <a:effectLst/>
                <a:latin typeface="Times New Roman" panose="02020603050405020304" pitchFamily="18" charset="0"/>
                <a:ea typeface="Calibri" panose="020F0502020204030204" pitchFamily="34" charset="0"/>
                <a:cs typeface="Mangal" panose="02040503050203030202" pitchFamily="18" charset="0"/>
              </a:rPr>
              <a:t>Tim Cook Leadership Style, 2023)</a:t>
            </a:r>
            <a:r>
              <a:rPr lang="en-US" sz="1200" i="1" dirty="0">
                <a:effectLst/>
                <a:latin typeface="Times New Roman" panose="02020603050405020304" pitchFamily="18" charset="0"/>
                <a:ea typeface="Calibri" panose="020F0502020204030204" pitchFamily="34" charset="0"/>
                <a:cs typeface="Mangal" panose="02040503050203030202" pitchFamily="18" charset="0"/>
              </a:rPr>
              <a:t>.</a:t>
            </a:r>
            <a:r>
              <a:rPr lang="en-US" sz="1200" dirty="0">
                <a:effectLst/>
                <a:latin typeface="Times New Roman" panose="02020603050405020304" pitchFamily="18" charset="0"/>
                <a:ea typeface="Calibri" panose="020F0502020204030204" pitchFamily="34" charset="0"/>
                <a:cs typeface="Mangal" panose="02040503050203030202" pitchFamily="18" charset="0"/>
              </a:rPr>
              <a:t> He always encourages his team to take that courage where they are confident about their suggestions and can implement the strategies in real. </a:t>
            </a:r>
          </a:p>
          <a:p>
            <a:r>
              <a:rPr lang="en-US" sz="1200" b="1" dirty="0">
                <a:effectLst/>
                <a:latin typeface="Times New Roman" panose="02020603050405020304" pitchFamily="18" charset="0"/>
                <a:ea typeface="Calibri" panose="020F0502020204030204" pitchFamily="34" charset="0"/>
                <a:cs typeface="Mangal" panose="02040503050203030202" pitchFamily="18" charset="0"/>
              </a:rPr>
              <a:t>Followers Appeal- </a:t>
            </a:r>
            <a:r>
              <a:rPr lang="en-US" sz="1200" dirty="0">
                <a:effectLst/>
                <a:latin typeface="Times New Roman" panose="02020603050405020304" pitchFamily="18" charset="0"/>
                <a:ea typeface="Calibri" panose="020F0502020204030204" pitchFamily="34" charset="0"/>
                <a:cs typeface="Mangal" panose="02040503050203030202" pitchFamily="18" charset="0"/>
              </a:rPr>
              <a:t>Along with the visionary attitude that Tim Cook embrace which is clearly visible in the innovative and advanced technologies used in Apple product. People admire such charismatic and innovative thoughts of Tim Cook. The growth of Apple relies on the participative leadership of Tim Cook that nourish the long-term relation with the employees. </a:t>
            </a:r>
            <a:endParaRPr lang="en-US" dirty="0"/>
          </a:p>
        </p:txBody>
      </p:sp>
      <p:sp>
        <p:nvSpPr>
          <p:cNvPr id="4" name="Slide Number Placeholder 3"/>
          <p:cNvSpPr>
            <a:spLocks noGrp="1"/>
          </p:cNvSpPr>
          <p:nvPr>
            <p:ph type="sldNum" sz="quarter" idx="5"/>
          </p:nvPr>
        </p:nvSpPr>
        <p:spPr/>
        <p:txBody>
          <a:bodyPr/>
          <a:lstStyle/>
          <a:p>
            <a:fld id="{B072B4B8-652E-4F06-BD35-23D8846B4BF5}" type="slidenum">
              <a:rPr lang="en-US" smtClean="0"/>
              <a:t>6</a:t>
            </a:fld>
            <a:endParaRPr lang="en-US"/>
          </a:p>
        </p:txBody>
      </p:sp>
    </p:spTree>
    <p:extLst>
      <p:ext uri="{BB962C8B-B14F-4D97-AF65-F5344CB8AC3E}">
        <p14:creationId xmlns:p14="http://schemas.microsoft.com/office/powerpoint/2010/main" val="37499065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just">
              <a:lnSpc>
                <a:spcPct val="150000"/>
              </a:lnSpc>
              <a:spcBef>
                <a:spcPts val="0"/>
              </a:spcBef>
              <a:spcAft>
                <a:spcPts val="800"/>
              </a:spcAft>
              <a:buFont typeface="Arial" panose="020B0604020202020204" pitchFamily="34" charset="0"/>
              <a:buChar char="•"/>
            </a:pPr>
            <a:r>
              <a:rPr lang="en-US" sz="1200" dirty="0">
                <a:effectLst/>
                <a:latin typeface="Times New Roman" panose="02020603050405020304" pitchFamily="18" charset="0"/>
                <a:ea typeface="Calibri" panose="020F0502020204030204" pitchFamily="34" charset="0"/>
                <a:cs typeface="Mangal" panose="02040503050203030202" pitchFamily="18" charset="0"/>
              </a:rPr>
              <a:t>In these two-leadership style, leaders have that common quality of motivating and encouraging </a:t>
            </a:r>
            <a:r>
              <a:rPr lang="en-US" sz="1200" dirty="0" err="1">
                <a:effectLst/>
                <a:latin typeface="Times New Roman" panose="02020603050405020304" pitchFamily="18" charset="0"/>
                <a:ea typeface="Calibri" panose="020F0502020204030204" pitchFamily="34" charset="0"/>
                <a:cs typeface="Mangal" panose="02040503050203030202" pitchFamily="18" charset="0"/>
              </a:rPr>
              <a:t>behaviour</a:t>
            </a:r>
            <a:r>
              <a:rPr lang="en-US" sz="1200" dirty="0">
                <a:effectLst/>
                <a:latin typeface="Times New Roman" panose="02020603050405020304" pitchFamily="18" charset="0"/>
                <a:ea typeface="Calibri" panose="020F0502020204030204" pitchFamily="34" charset="0"/>
                <a:cs typeface="Mangal" panose="02040503050203030202" pitchFamily="18" charset="0"/>
              </a:rPr>
              <a:t> for their team </a:t>
            </a:r>
            <a:r>
              <a:rPr lang="en-US"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2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Anastasiou</a:t>
            </a:r>
            <a:r>
              <a:rPr lang="en-GB"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GB" sz="12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Garametsi</a:t>
            </a:r>
            <a:r>
              <a:rPr lang="en-GB" sz="12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2021)</a:t>
            </a:r>
            <a:r>
              <a:rPr lang="en-US" sz="1200" dirty="0">
                <a:effectLst/>
                <a:latin typeface="Times New Roman" panose="02020603050405020304" pitchFamily="18" charset="0"/>
                <a:ea typeface="Calibri" panose="020F0502020204030204" pitchFamily="34" charset="0"/>
                <a:cs typeface="Mangal" panose="02040503050203030202" pitchFamily="18" charset="0"/>
              </a:rPr>
              <a:t>. The aim of transformational and democratic leader is to stimulate the engagement of the employees in business decision so as to company is able to experience the implementation of effective strategies. </a:t>
            </a:r>
          </a:p>
          <a:p>
            <a:pPr marL="171450" indent="-171450" algn="just">
              <a:lnSpc>
                <a:spcPct val="150000"/>
              </a:lnSpc>
              <a:spcBef>
                <a:spcPts val="0"/>
              </a:spcBef>
              <a:spcAft>
                <a:spcPts val="800"/>
              </a:spcAft>
              <a:buFont typeface="Arial" panose="020B0604020202020204" pitchFamily="34" charset="0"/>
              <a:buChar char="•"/>
            </a:pPr>
            <a:r>
              <a:rPr lang="en-US" sz="1200" dirty="0">
                <a:effectLst/>
                <a:latin typeface="Times New Roman" panose="02020603050405020304" pitchFamily="18" charset="0"/>
                <a:ea typeface="Calibri" panose="020F0502020204030204" pitchFamily="34" charset="0"/>
                <a:cs typeface="Mangal" panose="02040503050203030202" pitchFamily="18" charset="0"/>
              </a:rPr>
              <a:t>Lastly, both the leadership believes that a person who is taking risks always accomplish something big in their life. Transformational and </a:t>
            </a:r>
            <a:r>
              <a:rPr lang="en-US" sz="1200" dirty="0" err="1">
                <a:effectLst/>
                <a:latin typeface="Times New Roman" panose="02020603050405020304" pitchFamily="18" charset="0"/>
                <a:ea typeface="Calibri" panose="020F0502020204030204" pitchFamily="34" charset="0"/>
                <a:cs typeface="Mangal" panose="02040503050203030202" pitchFamily="18" charset="0"/>
              </a:rPr>
              <a:t>democratice</a:t>
            </a:r>
            <a:r>
              <a:rPr lang="en-US" sz="1200" dirty="0">
                <a:effectLst/>
                <a:latin typeface="Times New Roman" panose="02020603050405020304" pitchFamily="18" charset="0"/>
                <a:ea typeface="Calibri" panose="020F0502020204030204" pitchFamily="34" charset="0"/>
                <a:cs typeface="Mangal" panose="02040503050203030202" pitchFamily="18" charset="0"/>
              </a:rPr>
              <a:t> leaders promotes the quality of innovation and creation by accepting the risk-taking conduct. Such leaders do not focus on their goals and personal objectives, their only aim is to encourage others to improvise their performance and work their individual objective. </a:t>
            </a:r>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B072B4B8-652E-4F06-BD35-23D8846B4BF5}" type="slidenum">
              <a:rPr lang="en-US" smtClean="0"/>
              <a:t>7</a:t>
            </a:fld>
            <a:endParaRPr lang="en-US"/>
          </a:p>
        </p:txBody>
      </p:sp>
    </p:spTree>
    <p:extLst>
      <p:ext uri="{BB962C8B-B14F-4D97-AF65-F5344CB8AC3E}">
        <p14:creationId xmlns:p14="http://schemas.microsoft.com/office/powerpoint/2010/main" val="36088510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effectLst/>
                <a:latin typeface="Times New Roman" panose="02020603050405020304" pitchFamily="18" charset="0"/>
                <a:ea typeface="Calibri" panose="020F0502020204030204" pitchFamily="34" charset="0"/>
                <a:cs typeface="Mangal" panose="02040503050203030202" pitchFamily="18" charset="0"/>
              </a:rPr>
              <a:t>It is their unique personality and quality of leading that supports Amazon and Apple to become such famous at the global level. So, leadership helps a business to facilitates the groups efforts and works for the shared goals. </a:t>
            </a:r>
            <a:endParaRPr lang="en-US" dirty="0"/>
          </a:p>
        </p:txBody>
      </p:sp>
      <p:sp>
        <p:nvSpPr>
          <p:cNvPr id="4" name="Slide Number Placeholder 3"/>
          <p:cNvSpPr>
            <a:spLocks noGrp="1"/>
          </p:cNvSpPr>
          <p:nvPr>
            <p:ph type="sldNum" sz="quarter" idx="5"/>
          </p:nvPr>
        </p:nvSpPr>
        <p:spPr/>
        <p:txBody>
          <a:bodyPr/>
          <a:lstStyle/>
          <a:p>
            <a:fld id="{B072B4B8-652E-4F06-BD35-23D8846B4BF5}" type="slidenum">
              <a:rPr lang="en-US" smtClean="0"/>
              <a:t>9</a:t>
            </a:fld>
            <a:endParaRPr lang="en-US"/>
          </a:p>
        </p:txBody>
      </p:sp>
    </p:spTree>
    <p:extLst>
      <p:ext uri="{BB962C8B-B14F-4D97-AF65-F5344CB8AC3E}">
        <p14:creationId xmlns:p14="http://schemas.microsoft.com/office/powerpoint/2010/main" val="26934802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u="sng" dirty="0">
                <a:effectLst/>
                <a:latin typeface="Times New Roman" panose="02020603050405020304" pitchFamily="18" charset="0"/>
                <a:ea typeface="Calibri" panose="020F0502020204030204" pitchFamily="34" charset="0"/>
                <a:cs typeface="Mangal" panose="02040503050203030202" pitchFamily="18" charset="0"/>
              </a:rPr>
              <a:t>Online referencing</a:t>
            </a:r>
            <a:endParaRPr lang="en-US" sz="1200" dirty="0">
              <a:effectLst/>
              <a:latin typeface="Times New Roman" panose="02020603050405020304" pitchFamily="18" charset="0"/>
              <a:ea typeface="Calibri" panose="020F0502020204030204" pitchFamily="34" charset="0"/>
              <a:cs typeface="Mangal" panose="02040503050203030202" pitchFamily="18" charset="0"/>
            </a:endParaRPr>
          </a:p>
          <a:p>
            <a:pPr marL="0" marR="0" algn="just">
              <a:lnSpc>
                <a:spcPct val="107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Mangal" panose="02040503050203030202" pitchFamily="18" charset="0"/>
              </a:rPr>
              <a:t>The style of democratic leadership, 2023 [online] available through &lt; </a:t>
            </a:r>
            <a:r>
              <a:rPr lang="en-GB" sz="1800" u="sng" dirty="0">
                <a:solidFill>
                  <a:srgbClr val="0563C1"/>
                </a:solidFill>
                <a:effectLst/>
                <a:latin typeface="Times New Roman" panose="02020603050405020304" pitchFamily="18" charset="0"/>
                <a:ea typeface="Calibri" panose="020F0502020204030204" pitchFamily="34" charset="0"/>
                <a:cs typeface="Mangal" panose="02040503050203030202" pitchFamily="18" charset="0"/>
                <a:hlinkClick r:id="rId3"/>
              </a:rPr>
              <a:t>https://torch.io/blog/what-is-democratic-leadership/#:~:text=The%20definition,businesses%20to%20schools%20to%20governments</a:t>
            </a:r>
            <a:r>
              <a:rPr lang="en-GB" sz="1800" dirty="0">
                <a:effectLst/>
                <a:latin typeface="Times New Roman" panose="02020603050405020304" pitchFamily="18" charset="0"/>
                <a:ea typeface="Calibri" panose="020F0502020204030204" pitchFamily="34" charset="0"/>
                <a:cs typeface="Mangal" panose="02040503050203030202" pitchFamily="18" charset="0"/>
              </a:rPr>
              <a:t>.&gt;</a:t>
            </a:r>
            <a:endParaRPr lang="en-US" sz="1800" dirty="0">
              <a:effectLst/>
              <a:latin typeface="Times New Roman" panose="02020603050405020304" pitchFamily="18" charset="0"/>
              <a:ea typeface="Calibri" panose="020F0502020204030204" pitchFamily="34" charset="0"/>
              <a:cs typeface="Mangal" panose="02040503050203030202" pitchFamily="18" charset="0"/>
            </a:endParaRPr>
          </a:p>
          <a:p>
            <a:pPr marL="0" marR="0" algn="just">
              <a:lnSpc>
                <a:spcPct val="107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Mangal" panose="02040503050203030202" pitchFamily="18" charset="0"/>
              </a:rPr>
              <a:t>Jeff Bezos's Leadership Journey: Shaping Amazon's Success</a:t>
            </a:r>
            <a:r>
              <a:rPr lang="en-US" sz="1800" dirty="0">
                <a:effectLst/>
                <a:latin typeface="Times New Roman" panose="02020603050405020304" pitchFamily="18" charset="0"/>
                <a:ea typeface="Calibri" panose="020F0502020204030204" pitchFamily="34" charset="0"/>
                <a:cs typeface="Mangal" panose="02040503050203030202" pitchFamily="18" charset="0"/>
              </a:rPr>
              <a:t>, 2023 [online] available through &lt; </a:t>
            </a:r>
            <a:r>
              <a:rPr lang="en-US" sz="1800" u="sng" dirty="0">
                <a:solidFill>
                  <a:srgbClr val="0563C1"/>
                </a:solidFill>
                <a:effectLst/>
                <a:latin typeface="Times New Roman" panose="02020603050405020304" pitchFamily="18" charset="0"/>
                <a:ea typeface="Calibri" panose="020F0502020204030204" pitchFamily="34" charset="0"/>
                <a:cs typeface="Mangal" panose="02040503050203030202" pitchFamily="18" charset="0"/>
                <a:hlinkClick r:id="rId4"/>
              </a:rPr>
              <a:t>https://www.linkedin.com/pulse/jeff-bezoss-leadership-journey-shaping-amazons-success-aman-sharma/</a:t>
            </a:r>
            <a:r>
              <a:rPr lang="en-US" sz="1800" dirty="0">
                <a:effectLst/>
                <a:latin typeface="Times New Roman" panose="02020603050405020304" pitchFamily="18" charset="0"/>
                <a:ea typeface="Calibri" panose="020F0502020204030204" pitchFamily="34" charset="0"/>
                <a:cs typeface="Mangal" panose="02040503050203030202" pitchFamily="18" charset="0"/>
              </a:rPr>
              <a:t>&gt;</a:t>
            </a:r>
          </a:p>
          <a:p>
            <a:pPr marL="0" marR="0" algn="just">
              <a:lnSpc>
                <a:spcPct val="107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Mangal" panose="02040503050203030202" pitchFamily="18" charset="0"/>
              </a:rPr>
              <a:t>What is transformational leadership? A model for motivating innovation, 2022 [online] available through &lt; </a:t>
            </a:r>
            <a:r>
              <a:rPr lang="en-GB" sz="1800" u="sng" dirty="0">
                <a:solidFill>
                  <a:srgbClr val="0563C1"/>
                </a:solidFill>
                <a:effectLst/>
                <a:latin typeface="Times New Roman" panose="02020603050405020304" pitchFamily="18" charset="0"/>
                <a:ea typeface="Calibri" panose="020F0502020204030204" pitchFamily="34" charset="0"/>
                <a:cs typeface="Mangal" panose="02040503050203030202" pitchFamily="18" charset="0"/>
                <a:hlinkClick r:id="rId5"/>
              </a:rPr>
              <a:t>https://www.cio.com/article/228465/what-is-transformational-leadership-a-model-for-motivating-innovation.html</a:t>
            </a:r>
            <a:r>
              <a:rPr lang="en-GB" sz="1800" dirty="0">
                <a:effectLst/>
                <a:latin typeface="Times New Roman" panose="02020603050405020304" pitchFamily="18" charset="0"/>
                <a:ea typeface="Calibri" panose="020F0502020204030204" pitchFamily="34" charset="0"/>
                <a:cs typeface="Mangal" panose="02040503050203030202" pitchFamily="18" charset="0"/>
              </a:rPr>
              <a:t>&gt;</a:t>
            </a:r>
            <a:endParaRPr lang="en-US" sz="1800" dirty="0">
              <a:effectLst/>
              <a:latin typeface="Times New Roman" panose="02020603050405020304" pitchFamily="18" charset="0"/>
              <a:ea typeface="Calibri" panose="020F0502020204030204" pitchFamily="34" charset="0"/>
              <a:cs typeface="Mangal" panose="02040503050203030202" pitchFamily="18" charset="0"/>
            </a:endParaRPr>
          </a:p>
          <a:p>
            <a:pPr marL="0" marR="0" algn="just">
              <a:lnSpc>
                <a:spcPct val="107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Mangal" panose="02040503050203030202" pitchFamily="18" charset="0"/>
              </a:rPr>
              <a:t>Tim Cook Leadership Style, 2023 [online] available through &lt; </a:t>
            </a:r>
            <a:r>
              <a:rPr lang="en-GB" sz="1800" u="sng" dirty="0">
                <a:solidFill>
                  <a:srgbClr val="0563C1"/>
                </a:solidFill>
                <a:effectLst/>
                <a:latin typeface="Times New Roman" panose="02020603050405020304" pitchFamily="18" charset="0"/>
                <a:ea typeface="Calibri" panose="020F0502020204030204" pitchFamily="34" charset="0"/>
                <a:cs typeface="Mangal" panose="02040503050203030202" pitchFamily="18" charset="0"/>
                <a:hlinkClick r:id="rId6"/>
              </a:rPr>
              <a:t>https://financhill.com/blog/investing/tim-cook-leadership-style#:~:text=Tim%20Cook%20has%20a%20democratic,people%20to%20follow%20his%20lead</a:t>
            </a:r>
            <a:r>
              <a:rPr lang="en-GB" sz="1800" dirty="0">
                <a:effectLst/>
                <a:latin typeface="Times New Roman" panose="02020603050405020304" pitchFamily="18" charset="0"/>
                <a:ea typeface="Calibri" panose="020F0502020204030204" pitchFamily="34" charset="0"/>
                <a:cs typeface="Mangal" panose="02040503050203030202" pitchFamily="18" charset="0"/>
              </a:rPr>
              <a:t>.&gt;</a:t>
            </a:r>
            <a:endParaRPr lang="en-US" sz="1800" dirty="0">
              <a:effectLst/>
              <a:latin typeface="Times New Roman" panose="02020603050405020304" pitchFamily="18" charset="0"/>
              <a:ea typeface="Calibri" panose="020F0502020204030204" pitchFamily="34" charset="0"/>
              <a:cs typeface="Mangal" panose="02040503050203030202" pitchFamily="18" charset="0"/>
            </a:endParaRPr>
          </a:p>
          <a:p>
            <a:endParaRPr lang="en-US" dirty="0"/>
          </a:p>
        </p:txBody>
      </p:sp>
      <p:sp>
        <p:nvSpPr>
          <p:cNvPr id="4" name="Slide Number Placeholder 3"/>
          <p:cNvSpPr>
            <a:spLocks noGrp="1"/>
          </p:cNvSpPr>
          <p:nvPr>
            <p:ph type="sldNum" sz="quarter" idx="5"/>
          </p:nvPr>
        </p:nvSpPr>
        <p:spPr/>
        <p:txBody>
          <a:bodyPr/>
          <a:lstStyle/>
          <a:p>
            <a:fld id="{B072B4B8-652E-4F06-BD35-23D8846B4BF5}" type="slidenum">
              <a:rPr lang="en-US" smtClean="0"/>
              <a:t>10</a:t>
            </a:fld>
            <a:endParaRPr lang="en-US"/>
          </a:p>
        </p:txBody>
      </p:sp>
    </p:spTree>
    <p:extLst>
      <p:ext uri="{BB962C8B-B14F-4D97-AF65-F5344CB8AC3E}">
        <p14:creationId xmlns:p14="http://schemas.microsoft.com/office/powerpoint/2010/main" val="21223020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12/19/2023</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12/19/2023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12/19/2023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12/19/2023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12/19/2023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12/19/2023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12/19/2023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12/19/2023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12/19/2023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12/19/2023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12/19/2023</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12/19/2023</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2CEC5-66C6-E7BA-6F2E-C5C494EAF28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35C43A6-3672-68DB-DF7C-A2C645A9B004}"/>
              </a:ext>
            </a:extLst>
          </p:cNvPr>
          <p:cNvSpPr>
            <a:spLocks noGrp="1"/>
          </p:cNvSpPr>
          <p:nvPr>
            <p:ph idx="1"/>
          </p:nvPr>
        </p:nvSpPr>
        <p:spPr/>
        <p:txBody>
          <a:bodyPr/>
          <a:lstStyle/>
          <a:p>
            <a:pPr algn="ctr"/>
            <a:r>
              <a:rPr lang="en-GB" dirty="0"/>
              <a:t>UWTSD</a:t>
            </a:r>
          </a:p>
          <a:p>
            <a:pPr algn="ctr"/>
            <a:r>
              <a:rPr lang="en-GB" dirty="0"/>
              <a:t>LONDON BUSINESS SCHOOL</a:t>
            </a:r>
          </a:p>
          <a:p>
            <a:pPr algn="ctr"/>
            <a:r>
              <a:rPr lang="en-GB" dirty="0"/>
              <a:t>BA BUSINESS MANAGEMENT </a:t>
            </a:r>
          </a:p>
          <a:p>
            <a:pPr algn="ctr"/>
            <a:endParaRPr lang="en-GB" dirty="0"/>
          </a:p>
          <a:p>
            <a:pPr marL="0" indent="0" algn="ctr">
              <a:buNone/>
            </a:pPr>
            <a:r>
              <a:rPr lang="en-GB" dirty="0"/>
              <a:t>IAVOR STNIMIROV </a:t>
            </a:r>
          </a:p>
          <a:p>
            <a:pPr marL="0" indent="0" algn="ctr">
              <a:buNone/>
            </a:pPr>
            <a:r>
              <a:rPr lang="en-GB"/>
              <a:t>STUDENT NUMBER : 1921573</a:t>
            </a:r>
          </a:p>
        </p:txBody>
      </p:sp>
    </p:spTree>
    <p:extLst>
      <p:ext uri="{BB962C8B-B14F-4D97-AF65-F5344CB8AC3E}">
        <p14:creationId xmlns:p14="http://schemas.microsoft.com/office/powerpoint/2010/main" val="17016788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1F939-238A-8DA9-4882-AB3922C22801}"/>
              </a:ext>
            </a:extLst>
          </p:cNvPr>
          <p:cNvSpPr>
            <a:spLocks noGrp="1"/>
          </p:cNvSpPr>
          <p:nvPr>
            <p:ph type="ctrTitle"/>
          </p:nvPr>
        </p:nvSpPr>
        <p:spPr>
          <a:xfrm>
            <a:off x="3236409" y="2090176"/>
            <a:ext cx="5719181" cy="2677648"/>
          </a:xfrm>
        </p:spPr>
        <p:txBody>
          <a:bodyPr/>
          <a:lstStyle/>
          <a:p>
            <a:pPr algn="ctr"/>
            <a:r>
              <a:rPr lang="en-US" sz="7000" b="1" i="1" u="sng" dirty="0">
                <a:effectLst/>
                <a:latin typeface="Times New Roman" panose="02020603050405020304" pitchFamily="18" charset="0"/>
                <a:ea typeface="Calibri" panose="020F0502020204030204" pitchFamily="34" charset="0"/>
                <a:cs typeface="Mangal" panose="02040503050203030202" pitchFamily="18" charset="0"/>
              </a:rPr>
              <a:t>Leadership and Management </a:t>
            </a:r>
            <a:endParaRPr lang="en-US" sz="7000" b="1" i="1" u="sng" dirty="0"/>
          </a:p>
        </p:txBody>
      </p:sp>
    </p:spTree>
    <p:extLst>
      <p:ext uri="{BB962C8B-B14F-4D97-AF65-F5344CB8AC3E}">
        <p14:creationId xmlns:p14="http://schemas.microsoft.com/office/powerpoint/2010/main" val="22243928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05012-28A1-8783-C914-DB121F86CC29}"/>
              </a:ext>
            </a:extLst>
          </p:cNvPr>
          <p:cNvSpPr>
            <a:spLocks noGrp="1"/>
          </p:cNvSpPr>
          <p:nvPr>
            <p:ph type="title"/>
          </p:nvPr>
        </p:nvSpPr>
        <p:spPr/>
        <p:txBody>
          <a:bodyPr/>
          <a:lstStyle/>
          <a:p>
            <a:r>
              <a:rPr lang="en-US" sz="3600" b="1" i="1" u="sng" dirty="0">
                <a:effectLst/>
                <a:latin typeface="Times New Roman" panose="02020603050405020304" pitchFamily="18" charset="0"/>
                <a:ea typeface="Calibri" panose="020F0502020204030204" pitchFamily="34" charset="0"/>
                <a:cs typeface="Mangal" panose="02040503050203030202" pitchFamily="18" charset="0"/>
              </a:rPr>
              <a:t>Table of Content</a:t>
            </a:r>
            <a:endParaRPr lang="en-US" b="1" i="1" u="sng" dirty="0"/>
          </a:p>
        </p:txBody>
      </p:sp>
      <p:sp>
        <p:nvSpPr>
          <p:cNvPr id="3" name="Content Placeholder 2">
            <a:extLst>
              <a:ext uri="{FF2B5EF4-FFF2-40B4-BE49-F238E27FC236}">
                <a16:creationId xmlns:a16="http://schemas.microsoft.com/office/drawing/2014/main" id="{552FFB3E-A117-3A26-3FAB-B8D6282E9610}"/>
              </a:ext>
            </a:extLst>
          </p:cNvPr>
          <p:cNvSpPr>
            <a:spLocks noGrp="1"/>
          </p:cNvSpPr>
          <p:nvPr>
            <p:ph idx="1"/>
          </p:nvPr>
        </p:nvSpPr>
        <p:spPr/>
        <p:txBody>
          <a:bodyPr>
            <a:normAutofit lnSpcReduction="10000"/>
          </a:bodyPr>
          <a:lstStyle/>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Mangal" panose="02040503050203030202" pitchFamily="18" charset="0"/>
              </a:rPr>
              <a:t>Introduction</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Mangal" panose="02040503050203030202" pitchFamily="18" charset="0"/>
              </a:rPr>
              <a:t>Jeff Bezos- Founder of Amazon</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Mangal" panose="02040503050203030202" pitchFamily="18" charset="0"/>
              </a:rPr>
              <a:t>Reed Hastings- Founder of Netflix</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Mangal" panose="02040503050203030202" pitchFamily="18" charset="0"/>
              </a:rPr>
              <a:t>Similarities between the transformational and democratic leadership characteristics</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Mangal" panose="02040503050203030202" pitchFamily="18" charset="0"/>
              </a:rPr>
              <a:t>Differences between the transformational and democratic leadership characteristics</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Mangal" panose="02040503050203030202" pitchFamily="18" charset="0"/>
              </a:rPr>
              <a:t>Conclusion</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Mangal" panose="02040503050203030202" pitchFamily="18" charset="0"/>
              </a:rPr>
              <a:t>References</a:t>
            </a:r>
          </a:p>
        </p:txBody>
      </p:sp>
    </p:spTree>
    <p:extLst>
      <p:ext uri="{BB962C8B-B14F-4D97-AF65-F5344CB8AC3E}">
        <p14:creationId xmlns:p14="http://schemas.microsoft.com/office/powerpoint/2010/main" val="4524415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4FBE4-E843-387C-62BB-ECBCE1035770}"/>
              </a:ext>
            </a:extLst>
          </p:cNvPr>
          <p:cNvSpPr>
            <a:spLocks noGrp="1"/>
          </p:cNvSpPr>
          <p:nvPr>
            <p:ph type="title"/>
          </p:nvPr>
        </p:nvSpPr>
        <p:spPr/>
        <p:txBody>
          <a:bodyPr/>
          <a:lstStyle/>
          <a:p>
            <a:r>
              <a:rPr lang="en-US" sz="3600" b="1" i="1" u="sng" dirty="0">
                <a:effectLst/>
                <a:latin typeface="Times New Roman" panose="02020603050405020304" pitchFamily="18" charset="0"/>
                <a:ea typeface="Calibri" panose="020F0502020204030204" pitchFamily="34" charset="0"/>
                <a:cs typeface="Mangal" panose="02040503050203030202" pitchFamily="18" charset="0"/>
              </a:rPr>
              <a:t>Introduction</a:t>
            </a:r>
            <a:endParaRPr lang="en-US" i="1" u="sng" dirty="0"/>
          </a:p>
        </p:txBody>
      </p:sp>
      <p:sp>
        <p:nvSpPr>
          <p:cNvPr id="3" name="Content Placeholder 2">
            <a:extLst>
              <a:ext uri="{FF2B5EF4-FFF2-40B4-BE49-F238E27FC236}">
                <a16:creationId xmlns:a16="http://schemas.microsoft.com/office/drawing/2014/main" id="{353675B5-0EA6-044F-9BF5-F749044F8AC2}"/>
              </a:ext>
            </a:extLst>
          </p:cNvPr>
          <p:cNvSpPr>
            <a:spLocks noGrp="1"/>
          </p:cNvSpPr>
          <p:nvPr>
            <p:ph idx="1"/>
          </p:nvPr>
        </p:nvSpPr>
        <p:spPr>
          <a:xfrm>
            <a:off x="1154954" y="2468031"/>
            <a:ext cx="4941046" cy="4255497"/>
          </a:xfrm>
        </p:spPr>
        <p:txBody>
          <a:bodyPr>
            <a:normAutofit fontScale="92500"/>
          </a:bodyPr>
          <a:lstStyle/>
          <a:p>
            <a:pPr marL="0" marR="0" indent="0" algn="just">
              <a:lnSpc>
                <a:spcPct val="150000"/>
              </a:lnSpc>
              <a:spcBef>
                <a:spcPts val="0"/>
              </a:spcBef>
              <a:spcAft>
                <a:spcPts val="800"/>
              </a:spcAft>
              <a:buNone/>
            </a:pPr>
            <a:r>
              <a:rPr lang="en-US" sz="1800" dirty="0">
                <a:effectLst/>
                <a:latin typeface="Times New Roman" panose="02020603050405020304" pitchFamily="18" charset="0"/>
                <a:ea typeface="Calibri" panose="020F0502020204030204" pitchFamily="34" charset="0"/>
                <a:cs typeface="Mangal" panose="02040503050203030202" pitchFamily="18" charset="0"/>
              </a:rPr>
              <a:t>The term leadership defines as that crucial part of the business world that act like a guiding force and motivator for the employees so as to work for the common objective </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(Bass,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2019</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a:effectLst/>
                <a:latin typeface="Times New Roman" panose="02020603050405020304" pitchFamily="18" charset="0"/>
                <a:ea typeface="Calibri" panose="020F0502020204030204" pitchFamily="34" charset="0"/>
                <a:cs typeface="Mangal" panose="02040503050203030202" pitchFamily="18" charset="0"/>
              </a:rPr>
              <a:t>. On the other side, management is the framework in which a business organization and operates. It has been believed by several professionals in the business world, that a management and leaderships goes along. It means a well settled and operative management shows the effective decision and planning execution of a leader. </a:t>
            </a:r>
          </a:p>
        </p:txBody>
      </p:sp>
      <p:pic>
        <p:nvPicPr>
          <p:cNvPr id="4" name="Picture 3">
            <a:extLst>
              <a:ext uri="{FF2B5EF4-FFF2-40B4-BE49-F238E27FC236}">
                <a16:creationId xmlns:a16="http://schemas.microsoft.com/office/drawing/2014/main" id="{4CAA3ED3-50B5-D319-37F0-A5FC51A9566A}"/>
              </a:ext>
            </a:extLst>
          </p:cNvPr>
          <p:cNvPicPr>
            <a:picLocks noChangeAspect="1"/>
          </p:cNvPicPr>
          <p:nvPr/>
        </p:nvPicPr>
        <p:blipFill>
          <a:blip r:embed="rId3"/>
          <a:stretch>
            <a:fillRect/>
          </a:stretch>
        </p:blipFill>
        <p:spPr>
          <a:xfrm>
            <a:off x="6833062" y="2676525"/>
            <a:ext cx="4203984" cy="3624522"/>
          </a:xfrm>
          <a:prstGeom prst="rect">
            <a:avLst/>
          </a:prstGeom>
        </p:spPr>
      </p:pic>
    </p:spTree>
    <p:extLst>
      <p:ext uri="{BB962C8B-B14F-4D97-AF65-F5344CB8AC3E}">
        <p14:creationId xmlns:p14="http://schemas.microsoft.com/office/powerpoint/2010/main" val="12047181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C64F2-B9AD-CA77-E0E0-70FA5863C9C5}"/>
              </a:ext>
            </a:extLst>
          </p:cNvPr>
          <p:cNvSpPr>
            <a:spLocks noGrp="1"/>
          </p:cNvSpPr>
          <p:nvPr>
            <p:ph type="title"/>
          </p:nvPr>
        </p:nvSpPr>
        <p:spPr/>
        <p:txBody>
          <a:bodyPr/>
          <a:lstStyle/>
          <a:p>
            <a:r>
              <a:rPr lang="en-US" sz="3600" b="1" i="1" u="sng" dirty="0">
                <a:effectLst/>
                <a:latin typeface="Times New Roman" panose="02020603050405020304" pitchFamily="18" charset="0"/>
                <a:ea typeface="Calibri" panose="020F0502020204030204" pitchFamily="34" charset="0"/>
                <a:cs typeface="Mangal" panose="02040503050203030202" pitchFamily="18" charset="0"/>
              </a:rPr>
              <a:t>Jeff Bezos- Founder of Amazon</a:t>
            </a:r>
            <a:endParaRPr lang="en-US" i="1" u="sng" dirty="0"/>
          </a:p>
        </p:txBody>
      </p:sp>
      <p:sp>
        <p:nvSpPr>
          <p:cNvPr id="3" name="Content Placeholder 2">
            <a:extLst>
              <a:ext uri="{FF2B5EF4-FFF2-40B4-BE49-F238E27FC236}">
                <a16:creationId xmlns:a16="http://schemas.microsoft.com/office/drawing/2014/main" id="{BF718E62-9512-E5F1-7612-3EE9883677E4}"/>
              </a:ext>
            </a:extLst>
          </p:cNvPr>
          <p:cNvSpPr>
            <a:spLocks noGrp="1"/>
          </p:cNvSpPr>
          <p:nvPr>
            <p:ph idx="1"/>
          </p:nvPr>
        </p:nvSpPr>
        <p:spPr>
          <a:xfrm>
            <a:off x="1154953" y="2331126"/>
            <a:ext cx="5800323" cy="4254500"/>
          </a:xfrm>
        </p:spPr>
        <p:txBody>
          <a:bodyPr>
            <a:noAutofit/>
          </a:bodyPr>
          <a:lstStyle/>
          <a:p>
            <a:pPr algn="just">
              <a:lnSpc>
                <a:spcPct val="150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Mangal" panose="02040503050203030202" pitchFamily="18" charset="0"/>
              </a:rPr>
              <a:t>Leadership Style-</a:t>
            </a:r>
            <a:r>
              <a:rPr lang="en-US" sz="1200" dirty="0">
                <a:effectLst/>
                <a:latin typeface="Times New Roman" panose="02020603050405020304" pitchFamily="18" charset="0"/>
                <a:ea typeface="Calibri" panose="020F0502020204030204" pitchFamily="34" charset="0"/>
                <a:cs typeface="Mangal" panose="02040503050203030202" pitchFamily="18" charset="0"/>
              </a:rPr>
              <a:t> Jeff Bezos is known for using the transformation approach as a leader. In the words of Sarah K. White, 2022 a transformational leader is the one who believes that encouragement, inspiring nature and motivation are the keys for the innovation and creative business changes </a:t>
            </a:r>
            <a:r>
              <a:rPr lang="en-US" sz="1200" i="1" dirty="0">
                <a:effectLst/>
                <a:latin typeface="Times New Roman" panose="02020603050405020304" pitchFamily="18" charset="0"/>
                <a:ea typeface="Calibri" panose="020F0502020204030204" pitchFamily="34" charset="0"/>
                <a:cs typeface="Mangal" panose="02040503050203030202" pitchFamily="18" charset="0"/>
              </a:rPr>
              <a:t>(</a:t>
            </a:r>
            <a:r>
              <a:rPr lang="en-GB" sz="1200" i="1" dirty="0">
                <a:effectLst/>
                <a:latin typeface="Times New Roman" panose="02020603050405020304" pitchFamily="18" charset="0"/>
                <a:ea typeface="Calibri" panose="020F0502020204030204" pitchFamily="34" charset="0"/>
                <a:cs typeface="Mangal" panose="02040503050203030202" pitchFamily="18" charset="0"/>
              </a:rPr>
              <a:t>What is transformational leadership? A model for motivating innovation, 2022)</a:t>
            </a:r>
            <a:r>
              <a:rPr lang="en-US" sz="1200" dirty="0">
                <a:effectLst/>
                <a:latin typeface="Times New Roman" panose="02020603050405020304" pitchFamily="18" charset="0"/>
                <a:ea typeface="Calibri" panose="020F0502020204030204" pitchFamily="34" charset="0"/>
                <a:cs typeface="Mangal" panose="02040503050203030202" pitchFamily="18" charset="0"/>
              </a:rPr>
              <a:t>. </a:t>
            </a:r>
          </a:p>
          <a:p>
            <a:pPr algn="just">
              <a:lnSpc>
                <a:spcPct val="150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Mangal" panose="02040503050203030202" pitchFamily="18" charset="0"/>
              </a:rPr>
              <a:t>Leadership </a:t>
            </a:r>
            <a:r>
              <a:rPr lang="en-US" sz="1200" b="1" dirty="0" err="1">
                <a:effectLst/>
                <a:latin typeface="Times New Roman" panose="02020603050405020304" pitchFamily="18" charset="0"/>
                <a:ea typeface="Calibri" panose="020F0502020204030204" pitchFamily="34" charset="0"/>
                <a:cs typeface="Mangal" panose="02040503050203030202" pitchFamily="18" charset="0"/>
              </a:rPr>
              <a:t>Behaviour</a:t>
            </a:r>
            <a:r>
              <a:rPr lang="en-US" sz="1200" b="1" dirty="0">
                <a:effectLst/>
                <a:latin typeface="Times New Roman" panose="02020603050405020304" pitchFamily="18" charset="0"/>
                <a:ea typeface="Calibri" panose="020F0502020204030204" pitchFamily="34" charset="0"/>
                <a:cs typeface="Mangal" panose="02040503050203030202" pitchFamily="18" charset="0"/>
              </a:rPr>
              <a:t>- </a:t>
            </a:r>
            <a:r>
              <a:rPr lang="en-US" sz="1200" dirty="0">
                <a:effectLst/>
                <a:latin typeface="Times New Roman" panose="02020603050405020304" pitchFamily="18" charset="0"/>
                <a:ea typeface="Calibri" panose="020F0502020204030204" pitchFamily="34" charset="0"/>
                <a:cs typeface="Mangal" panose="02040503050203030202" pitchFamily="18" charset="0"/>
              </a:rPr>
              <a:t>The key qualities that has been highlighted from the transformative leading nature of Jeff Bezos is that he always concern about the needs and requirements of the customers in the market. Therefore, he divides the employees in different segment so that they can work at their own level and compete with each other to present the best for the company. </a:t>
            </a:r>
          </a:p>
          <a:p>
            <a:pPr algn="just">
              <a:lnSpc>
                <a:spcPct val="150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Mangal" panose="02040503050203030202" pitchFamily="18" charset="0"/>
              </a:rPr>
              <a:t>Followers Appeal- </a:t>
            </a:r>
            <a:r>
              <a:rPr lang="en-US" sz="1200" dirty="0">
                <a:effectLst/>
                <a:latin typeface="Times New Roman" panose="02020603050405020304" pitchFamily="18" charset="0"/>
                <a:ea typeface="Calibri" panose="020F0502020204030204" pitchFamily="34" charset="0"/>
                <a:cs typeface="Mangal" panose="02040503050203030202" pitchFamily="18" charset="0"/>
              </a:rPr>
              <a:t>There are so many principles and business ethics that Jeff Bezos embrace. Such as customer-oriented </a:t>
            </a:r>
            <a:r>
              <a:rPr lang="en-US" sz="1200" dirty="0" err="1">
                <a:effectLst/>
                <a:latin typeface="Times New Roman" panose="02020603050405020304" pitchFamily="18" charset="0"/>
                <a:ea typeface="Calibri" panose="020F0502020204030204" pitchFamily="34" charset="0"/>
                <a:cs typeface="Mangal" panose="02040503050203030202" pitchFamily="18" charset="0"/>
              </a:rPr>
              <a:t>behaviour</a:t>
            </a:r>
            <a:r>
              <a:rPr lang="en-US" sz="1200" dirty="0">
                <a:effectLst/>
                <a:latin typeface="Times New Roman" panose="02020603050405020304" pitchFamily="18" charset="0"/>
                <a:ea typeface="Calibri" panose="020F0502020204030204" pitchFamily="34" charset="0"/>
                <a:cs typeface="Mangal" panose="02040503050203030202" pitchFamily="18" charset="0"/>
              </a:rPr>
              <a:t> where Amazon focuses on its business profit but emphasize on the demands of the people so as to provide them better experience. In addition to this, Jeff Bezos’s risk-taking quality is another vital reason due to which his followers get influenced by him.</a:t>
            </a:r>
          </a:p>
        </p:txBody>
      </p:sp>
      <p:pic>
        <p:nvPicPr>
          <p:cNvPr id="4" name="Picture 3">
            <a:extLst>
              <a:ext uri="{FF2B5EF4-FFF2-40B4-BE49-F238E27FC236}">
                <a16:creationId xmlns:a16="http://schemas.microsoft.com/office/drawing/2014/main" id="{E333D7CB-5844-BFA1-0170-530D6AFE92DA}"/>
              </a:ext>
            </a:extLst>
          </p:cNvPr>
          <p:cNvPicPr>
            <a:picLocks noChangeAspect="1"/>
          </p:cNvPicPr>
          <p:nvPr/>
        </p:nvPicPr>
        <p:blipFill>
          <a:blip r:embed="rId3"/>
          <a:stretch>
            <a:fillRect/>
          </a:stretch>
        </p:blipFill>
        <p:spPr>
          <a:xfrm>
            <a:off x="7579390" y="2557462"/>
            <a:ext cx="4041804" cy="4028164"/>
          </a:xfrm>
          <a:prstGeom prst="rect">
            <a:avLst/>
          </a:prstGeom>
        </p:spPr>
      </p:pic>
    </p:spTree>
    <p:extLst>
      <p:ext uri="{BB962C8B-B14F-4D97-AF65-F5344CB8AC3E}">
        <p14:creationId xmlns:p14="http://schemas.microsoft.com/office/powerpoint/2010/main" val="35178364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DF6A0-2B94-27FD-D972-783F51CF766C}"/>
              </a:ext>
            </a:extLst>
          </p:cNvPr>
          <p:cNvSpPr>
            <a:spLocks noGrp="1"/>
          </p:cNvSpPr>
          <p:nvPr>
            <p:ph type="title"/>
          </p:nvPr>
        </p:nvSpPr>
        <p:spPr/>
        <p:txBody>
          <a:bodyPr/>
          <a:lstStyle/>
          <a:p>
            <a:r>
              <a:rPr lang="en-US" sz="3600" b="1" i="1" u="sng" dirty="0">
                <a:effectLst/>
                <a:latin typeface="Times New Roman" panose="02020603050405020304" pitchFamily="18" charset="0"/>
                <a:ea typeface="Calibri" panose="020F0502020204030204" pitchFamily="34" charset="0"/>
                <a:cs typeface="Mangal" panose="02040503050203030202" pitchFamily="18" charset="0"/>
              </a:rPr>
              <a:t>Tim Cook- CEO of Apple</a:t>
            </a:r>
            <a:endParaRPr lang="en-US" b="1" i="1" u="sng" dirty="0"/>
          </a:p>
        </p:txBody>
      </p:sp>
      <p:sp>
        <p:nvSpPr>
          <p:cNvPr id="3" name="Content Placeholder 2">
            <a:extLst>
              <a:ext uri="{FF2B5EF4-FFF2-40B4-BE49-F238E27FC236}">
                <a16:creationId xmlns:a16="http://schemas.microsoft.com/office/drawing/2014/main" id="{53E26277-24F1-CD82-7066-DF73180A8099}"/>
              </a:ext>
            </a:extLst>
          </p:cNvPr>
          <p:cNvSpPr>
            <a:spLocks noGrp="1"/>
          </p:cNvSpPr>
          <p:nvPr>
            <p:ph idx="1"/>
          </p:nvPr>
        </p:nvSpPr>
        <p:spPr>
          <a:xfrm>
            <a:off x="1154955" y="2603500"/>
            <a:ext cx="4941046" cy="4183380"/>
          </a:xfrm>
        </p:spPr>
        <p:txBody>
          <a:bodyPr>
            <a:normAutofit fontScale="70000" lnSpcReduction="20000"/>
          </a:bodyPr>
          <a:lstStyle/>
          <a:p>
            <a:pPr marL="342900" marR="0" lvl="0" indent="-342900" algn="just">
              <a:lnSpc>
                <a:spcPct val="150000"/>
              </a:lnSpc>
              <a:spcBef>
                <a:spcPts val="0"/>
              </a:spcBef>
              <a:spcAft>
                <a:spcPts val="0"/>
              </a:spcAft>
              <a:buFont typeface="Symbol" panose="05050102010706020507" pitchFamily="18" charset="2"/>
              <a:buChar char=""/>
            </a:pPr>
            <a:r>
              <a:rPr lang="en-US" sz="1800" b="1" dirty="0">
                <a:effectLst/>
                <a:latin typeface="Times New Roman" panose="02020603050405020304" pitchFamily="18" charset="0"/>
                <a:ea typeface="Calibri" panose="020F0502020204030204" pitchFamily="34" charset="0"/>
                <a:cs typeface="Mangal" panose="02040503050203030202" pitchFamily="18" charset="0"/>
              </a:rPr>
              <a:t>Leadership Style- </a:t>
            </a:r>
            <a:r>
              <a:rPr lang="en-US" sz="1800" dirty="0">
                <a:effectLst/>
                <a:latin typeface="Times New Roman" panose="02020603050405020304" pitchFamily="18" charset="0"/>
                <a:ea typeface="Calibri" panose="020F0502020204030204" pitchFamily="34" charset="0"/>
                <a:cs typeface="Mangal" panose="02040503050203030202" pitchFamily="18" charset="0"/>
              </a:rPr>
              <a:t>It is the participative of democratic leadership style of Tim Cook that helps Apple to become this successful in the market. Sophia Lee, 2023 explained Democratic leadership style as the framework where a leader allows every single individual to engage and contribute in the decision-making process </a:t>
            </a:r>
            <a:r>
              <a:rPr lang="en-US" sz="1800" i="1" dirty="0">
                <a:effectLst/>
                <a:latin typeface="Times New Roman" panose="02020603050405020304" pitchFamily="18" charset="0"/>
                <a:ea typeface="Calibri" panose="020F0502020204030204" pitchFamily="34" charset="0"/>
                <a:cs typeface="Mangal" panose="02040503050203030202" pitchFamily="18" charset="0"/>
              </a:rPr>
              <a:t>(</a:t>
            </a:r>
            <a:r>
              <a:rPr lang="en-GB" sz="1800" i="1" dirty="0">
                <a:effectLst/>
                <a:latin typeface="Times New Roman" panose="02020603050405020304" pitchFamily="18" charset="0"/>
                <a:ea typeface="Calibri" panose="020F0502020204030204" pitchFamily="34" charset="0"/>
                <a:cs typeface="Mangal" panose="02040503050203030202" pitchFamily="18" charset="0"/>
              </a:rPr>
              <a:t>The style of democratic leadership, 2023)</a:t>
            </a:r>
            <a:r>
              <a:rPr lang="en-US" sz="1800" dirty="0">
                <a:effectLst/>
                <a:latin typeface="Times New Roman" panose="02020603050405020304" pitchFamily="18" charset="0"/>
                <a:ea typeface="Calibri" panose="020F0502020204030204" pitchFamily="34" charset="0"/>
                <a:cs typeface="Mangal" panose="02040503050203030202" pitchFamily="18" charset="0"/>
              </a:rPr>
              <a:t>. </a:t>
            </a:r>
          </a:p>
          <a:p>
            <a:pPr marL="342900" marR="0" lvl="0" indent="-342900" algn="just">
              <a:lnSpc>
                <a:spcPct val="150000"/>
              </a:lnSpc>
              <a:spcBef>
                <a:spcPts val="0"/>
              </a:spcBef>
              <a:spcAft>
                <a:spcPts val="0"/>
              </a:spcAft>
              <a:buFont typeface="Symbol" panose="05050102010706020507" pitchFamily="18" charset="2"/>
              <a:buChar char=""/>
            </a:pPr>
            <a:r>
              <a:rPr lang="en-US" sz="1800" b="1" dirty="0">
                <a:effectLst/>
                <a:latin typeface="Times New Roman" panose="02020603050405020304" pitchFamily="18" charset="0"/>
                <a:ea typeface="Calibri" panose="020F0502020204030204" pitchFamily="34" charset="0"/>
                <a:cs typeface="Mangal" panose="02040503050203030202" pitchFamily="18" charset="0"/>
              </a:rPr>
              <a:t>Leadership </a:t>
            </a:r>
            <a:r>
              <a:rPr lang="en-US" sz="1800" b="1" dirty="0" err="1">
                <a:effectLst/>
                <a:latin typeface="Times New Roman" panose="02020603050405020304" pitchFamily="18" charset="0"/>
                <a:ea typeface="Calibri" panose="020F0502020204030204" pitchFamily="34" charset="0"/>
                <a:cs typeface="Mangal" panose="02040503050203030202" pitchFamily="18" charset="0"/>
              </a:rPr>
              <a:t>Behaviour</a:t>
            </a:r>
            <a:r>
              <a:rPr lang="en-US" sz="1800" b="1" dirty="0">
                <a:effectLst/>
                <a:latin typeface="Times New Roman" panose="02020603050405020304" pitchFamily="18" charset="0"/>
                <a:ea typeface="Calibri" panose="020F0502020204030204" pitchFamily="34" charset="0"/>
                <a:cs typeface="Mangal" panose="02040503050203030202" pitchFamily="18" charset="0"/>
              </a:rPr>
              <a:t>- </a:t>
            </a:r>
            <a:r>
              <a:rPr lang="en-US" sz="1800" dirty="0">
                <a:effectLst/>
                <a:latin typeface="Times New Roman" panose="02020603050405020304" pitchFamily="18" charset="0"/>
                <a:ea typeface="Calibri" panose="020F0502020204030204" pitchFamily="34" charset="0"/>
                <a:cs typeface="Mangal" panose="02040503050203030202" pitchFamily="18" charset="0"/>
              </a:rPr>
              <a:t>Talking about the conduct of Tim Cook as the democratic leader, then he believes in the working where cooperation is the key factor. </a:t>
            </a:r>
          </a:p>
          <a:p>
            <a:pPr marL="342900" marR="0" lvl="0" indent="-342900" algn="just">
              <a:lnSpc>
                <a:spcPct val="150000"/>
              </a:lnSpc>
              <a:spcBef>
                <a:spcPts val="0"/>
              </a:spcBef>
              <a:spcAft>
                <a:spcPts val="800"/>
              </a:spcAft>
              <a:buFont typeface="Symbol" panose="05050102010706020507" pitchFamily="18" charset="2"/>
              <a:buChar char=""/>
            </a:pPr>
            <a:r>
              <a:rPr lang="en-US" sz="1800" b="1" dirty="0">
                <a:effectLst/>
                <a:latin typeface="Times New Roman" panose="02020603050405020304" pitchFamily="18" charset="0"/>
                <a:ea typeface="Calibri" panose="020F0502020204030204" pitchFamily="34" charset="0"/>
                <a:cs typeface="Mangal" panose="02040503050203030202" pitchFamily="18" charset="0"/>
              </a:rPr>
              <a:t>Followers Appeal- </a:t>
            </a:r>
            <a:r>
              <a:rPr lang="en-US" sz="1800" dirty="0">
                <a:effectLst/>
                <a:latin typeface="Times New Roman" panose="02020603050405020304" pitchFamily="18" charset="0"/>
                <a:ea typeface="Calibri" panose="020F0502020204030204" pitchFamily="34" charset="0"/>
                <a:cs typeface="Mangal" panose="02040503050203030202" pitchFamily="18" charset="0"/>
              </a:rPr>
              <a:t>The focused and socially responsible </a:t>
            </a:r>
            <a:r>
              <a:rPr lang="en-US" sz="1800" dirty="0" err="1">
                <a:effectLst/>
                <a:latin typeface="Times New Roman" panose="02020603050405020304" pitchFamily="18" charset="0"/>
                <a:ea typeface="Calibri" panose="020F0502020204030204" pitchFamily="34" charset="0"/>
                <a:cs typeface="Mangal" panose="02040503050203030202" pitchFamily="18" charset="0"/>
              </a:rPr>
              <a:t>behaviour</a:t>
            </a:r>
            <a:r>
              <a:rPr lang="en-US" sz="1800" dirty="0">
                <a:effectLst/>
                <a:latin typeface="Times New Roman" panose="02020603050405020304" pitchFamily="18" charset="0"/>
                <a:ea typeface="Calibri" panose="020F0502020204030204" pitchFamily="34" charset="0"/>
                <a:cs typeface="Mangal" panose="02040503050203030202" pitchFamily="18" charset="0"/>
              </a:rPr>
              <a:t> of Tim Cook is the element that attracts his followers towards him. In addition to this, Tim Cook also prefers to maintain that transparency in his business practices so that it gives comfort to other and they can easily be vocal about their thoughts and ideas. </a:t>
            </a:r>
          </a:p>
        </p:txBody>
      </p:sp>
      <p:pic>
        <p:nvPicPr>
          <p:cNvPr id="4" name="Picture 3">
            <a:extLst>
              <a:ext uri="{FF2B5EF4-FFF2-40B4-BE49-F238E27FC236}">
                <a16:creationId xmlns:a16="http://schemas.microsoft.com/office/drawing/2014/main" id="{9BE05BD1-C77E-FB32-5E07-D8D13FEE0D7C}"/>
              </a:ext>
            </a:extLst>
          </p:cNvPr>
          <p:cNvPicPr>
            <a:picLocks noChangeAspect="1"/>
          </p:cNvPicPr>
          <p:nvPr/>
        </p:nvPicPr>
        <p:blipFill>
          <a:blip r:embed="rId3"/>
          <a:stretch>
            <a:fillRect/>
          </a:stretch>
        </p:blipFill>
        <p:spPr>
          <a:xfrm>
            <a:off x="7276233" y="2844078"/>
            <a:ext cx="3760811" cy="3207587"/>
          </a:xfrm>
          <a:prstGeom prst="rect">
            <a:avLst/>
          </a:prstGeom>
        </p:spPr>
      </p:pic>
    </p:spTree>
    <p:extLst>
      <p:ext uri="{BB962C8B-B14F-4D97-AF65-F5344CB8AC3E}">
        <p14:creationId xmlns:p14="http://schemas.microsoft.com/office/powerpoint/2010/main" val="12900345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F45C2-131F-3D8E-9C42-F27A2DC432F2}"/>
              </a:ext>
            </a:extLst>
          </p:cNvPr>
          <p:cNvSpPr>
            <a:spLocks noGrp="1"/>
          </p:cNvSpPr>
          <p:nvPr>
            <p:ph type="title"/>
          </p:nvPr>
        </p:nvSpPr>
        <p:spPr/>
        <p:txBody>
          <a:bodyPr/>
          <a:lstStyle/>
          <a:p>
            <a:r>
              <a:rPr lang="en-US" sz="3600" b="1" i="1" u="sng" dirty="0">
                <a:effectLst/>
                <a:latin typeface="Times New Roman" panose="02020603050405020304" pitchFamily="18" charset="0"/>
                <a:ea typeface="Calibri" panose="020F0502020204030204" pitchFamily="34" charset="0"/>
                <a:cs typeface="Mangal" panose="02040503050203030202" pitchFamily="18" charset="0"/>
              </a:rPr>
              <a:t>Similarities between the transformational and democratic leadership characteristics</a:t>
            </a:r>
            <a:endParaRPr lang="en-US" i="1" u="sng" dirty="0"/>
          </a:p>
        </p:txBody>
      </p:sp>
      <p:sp>
        <p:nvSpPr>
          <p:cNvPr id="3" name="Content Placeholder 2">
            <a:extLst>
              <a:ext uri="{FF2B5EF4-FFF2-40B4-BE49-F238E27FC236}">
                <a16:creationId xmlns:a16="http://schemas.microsoft.com/office/drawing/2014/main" id="{B0B0F8E1-B41D-5751-AB5A-BE6EDD49DE91}"/>
              </a:ext>
            </a:extLst>
          </p:cNvPr>
          <p:cNvSpPr>
            <a:spLocks noGrp="1"/>
          </p:cNvSpPr>
          <p:nvPr>
            <p:ph idx="1"/>
          </p:nvPr>
        </p:nvSpPr>
        <p:spPr>
          <a:xfrm>
            <a:off x="1154955" y="2603500"/>
            <a:ext cx="4941046" cy="4163060"/>
          </a:xfrm>
        </p:spPr>
        <p:txBody>
          <a:bodyPr>
            <a:normAutofit fontScale="85000" lnSpcReduction="20000"/>
          </a:bodyPr>
          <a:lstStyle/>
          <a:p>
            <a:pPr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Mangal" panose="02040503050203030202" pitchFamily="18" charset="0"/>
              </a:rPr>
              <a:t>Communication is the key element in both transformation and democratic leadership. As it allows the leader to conduct the team meetings where members will discuss about their productive business ideas for the growth </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Caillier</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2020)</a:t>
            </a:r>
            <a:r>
              <a:rPr lang="en-US" sz="1800" dirty="0">
                <a:effectLst/>
                <a:latin typeface="Times New Roman" panose="02020603050405020304" pitchFamily="18" charset="0"/>
                <a:ea typeface="Calibri" panose="020F0502020204030204" pitchFamily="34" charset="0"/>
                <a:cs typeface="Mangal" panose="02040503050203030202" pitchFamily="18" charset="0"/>
              </a:rPr>
              <a:t>. Without communication it would not be possible for these two leaders to develop the collaboration among the team. </a:t>
            </a:r>
          </a:p>
          <a:p>
            <a:pPr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Mangal" panose="02040503050203030202" pitchFamily="18" charset="0"/>
              </a:rPr>
              <a:t>Both transformational and democratic leadership focuses on encouraging the team efforts for the innovative and growth of the business. The foundation of these two-leadership style is to promote that teamworking and sharing the common goals helps in reaching the ultimate business goal. </a:t>
            </a:r>
          </a:p>
        </p:txBody>
      </p:sp>
      <p:pic>
        <p:nvPicPr>
          <p:cNvPr id="5" name="Picture 4">
            <a:extLst>
              <a:ext uri="{FF2B5EF4-FFF2-40B4-BE49-F238E27FC236}">
                <a16:creationId xmlns:a16="http://schemas.microsoft.com/office/drawing/2014/main" id="{6D7A1E1B-91AA-9590-6211-CDF1339F524A}"/>
              </a:ext>
            </a:extLst>
          </p:cNvPr>
          <p:cNvPicPr>
            <a:picLocks noChangeAspect="1"/>
          </p:cNvPicPr>
          <p:nvPr/>
        </p:nvPicPr>
        <p:blipFill>
          <a:blip r:embed="rId3"/>
          <a:stretch>
            <a:fillRect/>
          </a:stretch>
        </p:blipFill>
        <p:spPr>
          <a:xfrm>
            <a:off x="7049342" y="2628900"/>
            <a:ext cx="4638353" cy="2056130"/>
          </a:xfrm>
          <a:prstGeom prst="rect">
            <a:avLst/>
          </a:prstGeom>
        </p:spPr>
      </p:pic>
      <p:pic>
        <p:nvPicPr>
          <p:cNvPr id="6" name="Picture 5">
            <a:extLst>
              <a:ext uri="{FF2B5EF4-FFF2-40B4-BE49-F238E27FC236}">
                <a16:creationId xmlns:a16="http://schemas.microsoft.com/office/drawing/2014/main" id="{4C5D9D23-D8CE-BAEE-BB36-184240B5D61A}"/>
              </a:ext>
            </a:extLst>
          </p:cNvPr>
          <p:cNvPicPr>
            <a:picLocks noChangeAspect="1"/>
          </p:cNvPicPr>
          <p:nvPr/>
        </p:nvPicPr>
        <p:blipFill>
          <a:blip r:embed="rId4"/>
          <a:stretch>
            <a:fillRect/>
          </a:stretch>
        </p:blipFill>
        <p:spPr>
          <a:xfrm>
            <a:off x="7058867" y="4685030"/>
            <a:ext cx="4628828" cy="1600200"/>
          </a:xfrm>
          <a:prstGeom prst="rect">
            <a:avLst/>
          </a:prstGeom>
        </p:spPr>
      </p:pic>
    </p:spTree>
    <p:extLst>
      <p:ext uri="{BB962C8B-B14F-4D97-AF65-F5344CB8AC3E}">
        <p14:creationId xmlns:p14="http://schemas.microsoft.com/office/powerpoint/2010/main" val="2392699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E35CE-2F7B-87AD-9953-262414BE6DCF}"/>
              </a:ext>
            </a:extLst>
          </p:cNvPr>
          <p:cNvSpPr>
            <a:spLocks noGrp="1"/>
          </p:cNvSpPr>
          <p:nvPr>
            <p:ph type="title"/>
          </p:nvPr>
        </p:nvSpPr>
        <p:spPr/>
        <p:txBody>
          <a:bodyPr/>
          <a:lstStyle/>
          <a:p>
            <a:r>
              <a:rPr lang="en-US" b="1" i="1" u="sng" dirty="0">
                <a:effectLst/>
                <a:latin typeface="Times New Roman" panose="02020603050405020304" pitchFamily="18" charset="0"/>
                <a:ea typeface="Calibri" panose="020F0502020204030204" pitchFamily="34" charset="0"/>
                <a:cs typeface="Mangal" panose="02040503050203030202" pitchFamily="18" charset="0"/>
              </a:rPr>
              <a:t>Differences between the transformational and democratic leadership characteristics</a:t>
            </a:r>
            <a:endParaRPr lang="en-US" i="1" u="sng" dirty="0"/>
          </a:p>
        </p:txBody>
      </p:sp>
      <p:graphicFrame>
        <p:nvGraphicFramePr>
          <p:cNvPr id="6" name="Table 5">
            <a:extLst>
              <a:ext uri="{FF2B5EF4-FFF2-40B4-BE49-F238E27FC236}">
                <a16:creationId xmlns:a16="http://schemas.microsoft.com/office/drawing/2014/main" id="{464002F3-9240-740C-B6C5-BA5C9E8A1E15}"/>
              </a:ext>
            </a:extLst>
          </p:cNvPr>
          <p:cNvGraphicFramePr>
            <a:graphicFrameLocks noGrp="1"/>
          </p:cNvGraphicFramePr>
          <p:nvPr>
            <p:extLst>
              <p:ext uri="{D42A27DB-BD31-4B8C-83A1-F6EECF244321}">
                <p14:modId xmlns:p14="http://schemas.microsoft.com/office/powerpoint/2010/main" val="159980824"/>
              </p:ext>
            </p:extLst>
          </p:nvPr>
        </p:nvGraphicFramePr>
        <p:xfrm>
          <a:off x="477520" y="2511552"/>
          <a:ext cx="11236960" cy="4016248"/>
        </p:xfrm>
        <a:graphic>
          <a:graphicData uri="http://schemas.openxmlformats.org/drawingml/2006/table">
            <a:tbl>
              <a:tblPr firstRow="1" firstCol="1" bandRow="1">
                <a:tableStyleId>{5C22544A-7EE6-4342-B048-85BDC9FD1C3A}</a:tableStyleId>
              </a:tblPr>
              <a:tblGrid>
                <a:gridCol w="5618480">
                  <a:extLst>
                    <a:ext uri="{9D8B030D-6E8A-4147-A177-3AD203B41FA5}">
                      <a16:colId xmlns:a16="http://schemas.microsoft.com/office/drawing/2014/main" val="429988402"/>
                    </a:ext>
                  </a:extLst>
                </a:gridCol>
                <a:gridCol w="5618480">
                  <a:extLst>
                    <a:ext uri="{9D8B030D-6E8A-4147-A177-3AD203B41FA5}">
                      <a16:colId xmlns:a16="http://schemas.microsoft.com/office/drawing/2014/main" val="3116230995"/>
                    </a:ext>
                  </a:extLst>
                </a:gridCol>
              </a:tblGrid>
              <a:tr h="176651">
                <a:tc>
                  <a:txBody>
                    <a:bodyPr/>
                    <a:lstStyle/>
                    <a:p>
                      <a:pPr marL="0" marR="0" algn="ctr">
                        <a:lnSpc>
                          <a:spcPct val="150000"/>
                        </a:lnSpc>
                        <a:spcBef>
                          <a:spcPts val="0"/>
                        </a:spcBef>
                        <a:spcAft>
                          <a:spcPts val="0"/>
                        </a:spcAft>
                      </a:pPr>
                      <a:r>
                        <a:rPr lang="en-US" sz="1800" b="0">
                          <a:effectLst/>
                          <a:latin typeface="Times New Roman" panose="02020603050405020304" pitchFamily="18" charset="0"/>
                          <a:ea typeface="Tahoma" panose="020B0604030504040204" pitchFamily="34" charset="0"/>
                          <a:cs typeface="Times New Roman" panose="02020603050405020304" pitchFamily="18" charset="0"/>
                        </a:rPr>
                        <a:t>Transformational Leadership</a:t>
                      </a:r>
                    </a:p>
                  </a:txBody>
                  <a:tcPr marL="50180" marR="50180" marT="0" marB="0"/>
                </a:tc>
                <a:tc>
                  <a:txBody>
                    <a:bodyPr/>
                    <a:lstStyle/>
                    <a:p>
                      <a:pPr marL="0" marR="0" algn="ctr">
                        <a:lnSpc>
                          <a:spcPct val="150000"/>
                        </a:lnSpc>
                        <a:spcBef>
                          <a:spcPts val="0"/>
                        </a:spcBef>
                        <a:spcAft>
                          <a:spcPts val="0"/>
                        </a:spcAft>
                      </a:pPr>
                      <a:r>
                        <a:rPr lang="en-US" sz="1800" b="0">
                          <a:effectLst/>
                          <a:latin typeface="Times New Roman" panose="02020603050405020304" pitchFamily="18" charset="0"/>
                          <a:ea typeface="Tahoma" panose="020B0604030504040204" pitchFamily="34" charset="0"/>
                          <a:cs typeface="Times New Roman" panose="02020603050405020304" pitchFamily="18" charset="0"/>
                        </a:rPr>
                        <a:t>Democratic Leadership</a:t>
                      </a:r>
                    </a:p>
                  </a:txBody>
                  <a:tcPr marL="50180" marR="50180" marT="0" marB="0"/>
                </a:tc>
                <a:extLst>
                  <a:ext uri="{0D108BD9-81ED-4DB2-BD59-A6C34878D82A}">
                    <a16:rowId xmlns:a16="http://schemas.microsoft.com/office/drawing/2014/main" val="545447304"/>
                  </a:ext>
                </a:extLst>
              </a:tr>
              <a:tr h="3239649">
                <a:tc>
                  <a:txBody>
                    <a:bodyPr/>
                    <a:lstStyle/>
                    <a:p>
                      <a:pPr marL="460375" marR="0" lvl="3" indent="-342900" algn="just">
                        <a:lnSpc>
                          <a:spcPct val="150000"/>
                        </a:lnSpc>
                        <a:spcBef>
                          <a:spcPts val="0"/>
                        </a:spcBef>
                        <a:spcAft>
                          <a:spcPts val="0"/>
                        </a:spcAft>
                        <a:buFont typeface="+mj-lt"/>
                        <a:buAutoNum type="arabicPeriod"/>
                      </a:pPr>
                      <a:r>
                        <a:rPr lang="en-US" sz="1800" b="0" dirty="0">
                          <a:effectLst/>
                          <a:latin typeface="Times New Roman" panose="02020603050405020304" pitchFamily="18" charset="0"/>
                          <a:ea typeface="Tahoma" panose="020B0604030504040204" pitchFamily="34" charset="0"/>
                          <a:cs typeface="Times New Roman" panose="02020603050405020304" pitchFamily="18" charset="0"/>
                        </a:rPr>
                        <a:t>This type of leadership style usually focuses on any considerable change in the business  </a:t>
                      </a:r>
                      <a:r>
                        <a:rPr lang="en-GB" sz="1800" b="0" dirty="0">
                          <a:effectLst/>
                          <a:latin typeface="Times New Roman" panose="02020603050405020304" pitchFamily="18" charset="0"/>
                          <a:ea typeface="Tahoma" panose="020B0604030504040204" pitchFamily="34" charset="0"/>
                          <a:cs typeface="Times New Roman" panose="02020603050405020304" pitchFamily="18" charset="0"/>
                        </a:rPr>
                        <a:t>(</a:t>
                      </a:r>
                      <a:r>
                        <a:rPr lang="en-GB" sz="1800" b="0" dirty="0" err="1">
                          <a:effectLst/>
                          <a:latin typeface="Times New Roman" panose="02020603050405020304" pitchFamily="18" charset="0"/>
                          <a:ea typeface="Tahoma" panose="020B0604030504040204" pitchFamily="34" charset="0"/>
                          <a:cs typeface="Times New Roman" panose="02020603050405020304" pitchFamily="18" charset="0"/>
                        </a:rPr>
                        <a:t>Passakonjaras</a:t>
                      </a:r>
                      <a:r>
                        <a:rPr lang="en-GB" sz="1800" b="0" dirty="0">
                          <a:effectLst/>
                          <a:latin typeface="Times New Roman" panose="02020603050405020304" pitchFamily="18" charset="0"/>
                          <a:ea typeface="Tahoma" panose="020B0604030504040204" pitchFamily="34" charset="0"/>
                          <a:cs typeface="Times New Roman" panose="02020603050405020304" pitchFamily="18" charset="0"/>
                        </a:rPr>
                        <a:t>, and </a:t>
                      </a:r>
                      <a:r>
                        <a:rPr lang="en-GB" sz="1800" b="0" dirty="0" err="1">
                          <a:effectLst/>
                          <a:latin typeface="Times New Roman" panose="02020603050405020304" pitchFamily="18" charset="0"/>
                          <a:ea typeface="Tahoma" panose="020B0604030504040204" pitchFamily="34" charset="0"/>
                          <a:cs typeface="Times New Roman" panose="02020603050405020304" pitchFamily="18" charset="0"/>
                        </a:rPr>
                        <a:t>Hartijasti</a:t>
                      </a:r>
                      <a:r>
                        <a:rPr lang="en-GB" sz="1800" b="0" dirty="0">
                          <a:effectLst/>
                          <a:latin typeface="Times New Roman" panose="02020603050405020304" pitchFamily="18" charset="0"/>
                          <a:ea typeface="Tahoma" panose="020B0604030504040204" pitchFamily="34" charset="0"/>
                          <a:cs typeface="Times New Roman" panose="02020603050405020304" pitchFamily="18" charset="0"/>
                        </a:rPr>
                        <a:t>, 2020)</a:t>
                      </a:r>
                      <a:r>
                        <a:rPr lang="en-US" sz="1800" b="0" dirty="0">
                          <a:effectLst/>
                          <a:latin typeface="Times New Roman" panose="02020603050405020304" pitchFamily="18" charset="0"/>
                          <a:ea typeface="Tahoma" panose="020B0604030504040204" pitchFamily="34" charset="0"/>
                          <a:cs typeface="Times New Roman" panose="02020603050405020304" pitchFamily="18" charset="0"/>
                        </a:rPr>
                        <a:t>. Therefore, it aims towards the qualities like creativity and innovation among the employees. </a:t>
                      </a:r>
                    </a:p>
                    <a:p>
                      <a:pPr marL="460375" marR="0" lvl="3" indent="-342900" algn="just">
                        <a:lnSpc>
                          <a:spcPct val="150000"/>
                        </a:lnSpc>
                        <a:spcBef>
                          <a:spcPts val="0"/>
                        </a:spcBef>
                        <a:spcAft>
                          <a:spcPts val="0"/>
                        </a:spcAft>
                        <a:buFont typeface="+mj-lt"/>
                        <a:buAutoNum type="arabicPeriod"/>
                      </a:pPr>
                      <a:r>
                        <a:rPr lang="en-US" sz="1800" b="0" dirty="0">
                          <a:effectLst/>
                          <a:latin typeface="Times New Roman" panose="02020603050405020304" pitchFamily="18" charset="0"/>
                          <a:ea typeface="Tahoma" panose="020B0604030504040204" pitchFamily="34" charset="0"/>
                          <a:cs typeface="Times New Roman" panose="02020603050405020304" pitchFamily="18" charset="0"/>
                        </a:rPr>
                        <a:t>Transformation leadership has the combine quality where a leader should be aware of the major changes of the business, along with the right way to monitor and lead that particular situation. </a:t>
                      </a:r>
                    </a:p>
                  </a:txBody>
                  <a:tcPr marL="50180" marR="50180" marT="0" marB="0"/>
                </a:tc>
                <a:tc>
                  <a:txBody>
                    <a:bodyPr/>
                    <a:lstStyle/>
                    <a:p>
                      <a:pPr marL="342900" marR="0" lvl="0" indent="-342900" algn="just">
                        <a:lnSpc>
                          <a:spcPct val="150000"/>
                        </a:lnSpc>
                        <a:spcBef>
                          <a:spcPts val="0"/>
                        </a:spcBef>
                        <a:spcAft>
                          <a:spcPts val="0"/>
                        </a:spcAft>
                        <a:buFont typeface="+mj-lt"/>
                        <a:buAutoNum type="arabicPeriod"/>
                      </a:pPr>
                      <a:r>
                        <a:rPr lang="en-US" sz="1800" b="0" dirty="0">
                          <a:effectLst/>
                          <a:latin typeface="Times New Roman" panose="02020603050405020304" pitchFamily="18" charset="0"/>
                          <a:ea typeface="Tahoma" panose="020B0604030504040204" pitchFamily="34" charset="0"/>
                          <a:cs typeface="Times New Roman" panose="02020603050405020304" pitchFamily="18" charset="0"/>
                        </a:rPr>
                        <a:t>A democratic leadership is the most </a:t>
                      </a:r>
                      <a:r>
                        <a:rPr lang="en-US" sz="1800" b="0" dirty="0" err="1">
                          <a:effectLst/>
                          <a:latin typeface="Times New Roman" panose="02020603050405020304" pitchFamily="18" charset="0"/>
                          <a:ea typeface="Tahoma" panose="020B0604030504040204" pitchFamily="34" charset="0"/>
                          <a:cs typeface="Times New Roman" panose="02020603050405020304" pitchFamily="18" charset="0"/>
                        </a:rPr>
                        <a:t>favourable</a:t>
                      </a:r>
                      <a:r>
                        <a:rPr lang="en-US" sz="1800" b="0" dirty="0">
                          <a:effectLst/>
                          <a:latin typeface="Times New Roman" panose="02020603050405020304" pitchFamily="18" charset="0"/>
                          <a:ea typeface="Tahoma" panose="020B0604030504040204" pitchFamily="34" charset="0"/>
                          <a:cs typeface="Times New Roman" panose="02020603050405020304" pitchFamily="18" charset="0"/>
                        </a:rPr>
                        <a:t> framework which is actually essential for every business environment. It does not foster the changes; the aim of democratic leadership is to promote that equality and fair opportunities of growth for all. </a:t>
                      </a:r>
                    </a:p>
                    <a:p>
                      <a:pPr marL="342900" marR="0" lvl="0" indent="-342900" algn="just">
                        <a:lnSpc>
                          <a:spcPct val="150000"/>
                        </a:lnSpc>
                        <a:spcBef>
                          <a:spcPts val="0"/>
                        </a:spcBef>
                        <a:spcAft>
                          <a:spcPts val="0"/>
                        </a:spcAft>
                        <a:buFont typeface="+mj-lt"/>
                        <a:buAutoNum type="arabicPeriod"/>
                      </a:pPr>
                      <a:r>
                        <a:rPr lang="en-US" sz="1800" b="0" dirty="0">
                          <a:effectLst/>
                          <a:latin typeface="Times New Roman" panose="02020603050405020304" pitchFamily="18" charset="0"/>
                          <a:ea typeface="Tahoma" panose="020B0604030504040204" pitchFamily="34" charset="0"/>
                          <a:cs typeface="Times New Roman" panose="02020603050405020304" pitchFamily="18" charset="0"/>
                        </a:rPr>
                        <a:t>On the other side, democratic leader own the quality of emotional intelligence where the focus is to understand the thoughts and views of employees effectively </a:t>
                      </a:r>
                      <a:r>
                        <a:rPr lang="en-GB" sz="1800" b="0" dirty="0">
                          <a:effectLst/>
                          <a:latin typeface="Times New Roman" panose="02020603050405020304" pitchFamily="18" charset="0"/>
                          <a:ea typeface="Tahoma" panose="020B0604030504040204" pitchFamily="34" charset="0"/>
                          <a:cs typeface="Times New Roman" panose="02020603050405020304" pitchFamily="18" charset="0"/>
                        </a:rPr>
                        <a:t>(</a:t>
                      </a:r>
                      <a:r>
                        <a:rPr lang="en-GB" sz="1800" b="0" dirty="0" err="1">
                          <a:effectLst/>
                          <a:latin typeface="Times New Roman" panose="02020603050405020304" pitchFamily="18" charset="0"/>
                          <a:ea typeface="Tahoma" panose="020B0604030504040204" pitchFamily="34" charset="0"/>
                          <a:cs typeface="Times New Roman" panose="02020603050405020304" pitchFamily="18" charset="0"/>
                        </a:rPr>
                        <a:t>Makgato</a:t>
                      </a:r>
                      <a:r>
                        <a:rPr lang="en-GB" sz="1800" b="0" dirty="0">
                          <a:effectLst/>
                          <a:latin typeface="Times New Roman" panose="02020603050405020304" pitchFamily="18" charset="0"/>
                          <a:ea typeface="Tahoma" panose="020B0604030504040204" pitchFamily="34" charset="0"/>
                          <a:cs typeface="Times New Roman" panose="02020603050405020304" pitchFamily="18" charset="0"/>
                        </a:rPr>
                        <a:t>, and </a:t>
                      </a:r>
                      <a:r>
                        <a:rPr lang="en-GB" sz="1800" b="0" dirty="0" err="1">
                          <a:effectLst/>
                          <a:latin typeface="Times New Roman" panose="02020603050405020304" pitchFamily="18" charset="0"/>
                          <a:ea typeface="Tahoma" panose="020B0604030504040204" pitchFamily="34" charset="0"/>
                          <a:cs typeface="Times New Roman" panose="02020603050405020304" pitchFamily="18" charset="0"/>
                        </a:rPr>
                        <a:t>Mudzanani</a:t>
                      </a:r>
                      <a:r>
                        <a:rPr lang="en-GB" sz="1800" b="0" dirty="0">
                          <a:effectLst/>
                          <a:latin typeface="Times New Roman" panose="02020603050405020304" pitchFamily="18" charset="0"/>
                          <a:ea typeface="Tahoma" panose="020B0604030504040204" pitchFamily="34" charset="0"/>
                          <a:cs typeface="Times New Roman" panose="02020603050405020304" pitchFamily="18" charset="0"/>
                        </a:rPr>
                        <a:t>, 2019)</a:t>
                      </a:r>
                      <a:r>
                        <a:rPr lang="en-US" sz="1800" b="0" dirty="0">
                          <a:effectLst/>
                          <a:latin typeface="Times New Roman" panose="02020603050405020304" pitchFamily="18" charset="0"/>
                          <a:ea typeface="Tahoma" panose="020B0604030504040204" pitchFamily="34" charset="0"/>
                          <a:cs typeface="Times New Roman" panose="02020603050405020304" pitchFamily="18" charset="0"/>
                        </a:rPr>
                        <a:t>. </a:t>
                      </a:r>
                    </a:p>
                  </a:txBody>
                  <a:tcPr marL="50180" marR="50180" marT="0" marB="0"/>
                </a:tc>
                <a:extLst>
                  <a:ext uri="{0D108BD9-81ED-4DB2-BD59-A6C34878D82A}">
                    <a16:rowId xmlns:a16="http://schemas.microsoft.com/office/drawing/2014/main" val="3645409112"/>
                  </a:ext>
                </a:extLst>
              </a:tr>
            </a:tbl>
          </a:graphicData>
        </a:graphic>
      </p:graphicFrame>
    </p:spTree>
    <p:extLst>
      <p:ext uri="{BB962C8B-B14F-4D97-AF65-F5344CB8AC3E}">
        <p14:creationId xmlns:p14="http://schemas.microsoft.com/office/powerpoint/2010/main" val="39784832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15759-E1AC-E4F6-875C-C14FDFE5FA10}"/>
              </a:ext>
            </a:extLst>
          </p:cNvPr>
          <p:cNvSpPr>
            <a:spLocks noGrp="1"/>
          </p:cNvSpPr>
          <p:nvPr>
            <p:ph type="title"/>
          </p:nvPr>
        </p:nvSpPr>
        <p:spPr/>
        <p:txBody>
          <a:bodyPr/>
          <a:lstStyle/>
          <a:p>
            <a:r>
              <a:rPr lang="en-US" sz="3600" b="1" i="1" u="sng" dirty="0">
                <a:effectLst/>
                <a:latin typeface="Times New Roman" panose="02020603050405020304" pitchFamily="18" charset="0"/>
                <a:ea typeface="Calibri" panose="020F0502020204030204" pitchFamily="34" charset="0"/>
                <a:cs typeface="Mangal" panose="02040503050203030202" pitchFamily="18" charset="0"/>
              </a:rPr>
              <a:t>Conclusion</a:t>
            </a:r>
            <a:endParaRPr lang="en-US" b="1" i="1" u="sng" dirty="0"/>
          </a:p>
        </p:txBody>
      </p:sp>
      <p:sp>
        <p:nvSpPr>
          <p:cNvPr id="3" name="Content Placeholder 2">
            <a:extLst>
              <a:ext uri="{FF2B5EF4-FFF2-40B4-BE49-F238E27FC236}">
                <a16:creationId xmlns:a16="http://schemas.microsoft.com/office/drawing/2014/main" id="{E12D08AB-9E4A-5EE0-5611-88E178C2A2DF}"/>
              </a:ext>
            </a:extLst>
          </p:cNvPr>
          <p:cNvSpPr>
            <a:spLocks noGrp="1"/>
          </p:cNvSpPr>
          <p:nvPr>
            <p:ph idx="1"/>
          </p:nvPr>
        </p:nvSpPr>
        <p:spPr>
          <a:xfrm>
            <a:off x="1154955" y="2603500"/>
            <a:ext cx="4941046" cy="4122420"/>
          </a:xfrm>
        </p:spPr>
        <p:txBody>
          <a:bodyPr>
            <a:normAutofit lnSpcReduction="10000"/>
          </a:bodyPr>
          <a:lstStyle/>
          <a:p>
            <a:pPr marL="0" marR="0" indent="0" algn="just">
              <a:lnSpc>
                <a:spcPct val="150000"/>
              </a:lnSpc>
              <a:spcBef>
                <a:spcPts val="0"/>
              </a:spcBef>
              <a:spcAft>
                <a:spcPts val="800"/>
              </a:spcAft>
              <a:buNone/>
            </a:pPr>
            <a:r>
              <a:rPr lang="en-US" sz="1800" dirty="0">
                <a:effectLst/>
                <a:latin typeface="Times New Roman" panose="02020603050405020304" pitchFamily="18" charset="0"/>
                <a:ea typeface="Calibri" panose="020F0502020204030204" pitchFamily="34" charset="0"/>
                <a:cs typeface="Mangal" panose="02040503050203030202" pitchFamily="18" charset="0"/>
              </a:rPr>
              <a:t>From the above given presentation it has been concluded that there are so many similarities in the leadership characteristics of Tim Cook and Jeff Bezos. On the other hand, considering the points that create the differences among these two leadership styles then there are very few qualities which are supporting this, like one focus on changes and other on participation. However, both leadership approaches and the leaders has made the effective use in the respective business area. </a:t>
            </a:r>
          </a:p>
        </p:txBody>
      </p:sp>
      <p:pic>
        <p:nvPicPr>
          <p:cNvPr id="5" name="Picture 4">
            <a:extLst>
              <a:ext uri="{FF2B5EF4-FFF2-40B4-BE49-F238E27FC236}">
                <a16:creationId xmlns:a16="http://schemas.microsoft.com/office/drawing/2014/main" id="{EA1FF9A8-E799-65B9-F6B4-E9CD9907C7F5}"/>
              </a:ext>
            </a:extLst>
          </p:cNvPr>
          <p:cNvPicPr>
            <a:picLocks noChangeAspect="1"/>
          </p:cNvPicPr>
          <p:nvPr/>
        </p:nvPicPr>
        <p:blipFill>
          <a:blip r:embed="rId3"/>
          <a:stretch>
            <a:fillRect/>
          </a:stretch>
        </p:blipFill>
        <p:spPr>
          <a:xfrm>
            <a:off x="7132319" y="2474335"/>
            <a:ext cx="4721629" cy="3527454"/>
          </a:xfrm>
          <a:prstGeom prst="rect">
            <a:avLst/>
          </a:prstGeom>
        </p:spPr>
      </p:pic>
    </p:spTree>
    <p:extLst>
      <p:ext uri="{BB962C8B-B14F-4D97-AF65-F5344CB8AC3E}">
        <p14:creationId xmlns:p14="http://schemas.microsoft.com/office/powerpoint/2010/main" val="23018688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E12DA-3E58-D123-C746-351C442340F9}"/>
              </a:ext>
            </a:extLst>
          </p:cNvPr>
          <p:cNvSpPr>
            <a:spLocks noGrp="1"/>
          </p:cNvSpPr>
          <p:nvPr>
            <p:ph type="title"/>
          </p:nvPr>
        </p:nvSpPr>
        <p:spPr/>
        <p:txBody>
          <a:bodyPr/>
          <a:lstStyle/>
          <a:p>
            <a:r>
              <a:rPr lang="en-US" b="1" i="1" u="sng" dirty="0">
                <a:effectLst/>
                <a:latin typeface="Times New Roman" panose="02020603050405020304" pitchFamily="18" charset="0"/>
                <a:ea typeface="Calibri" panose="020F0502020204030204" pitchFamily="34" charset="0"/>
                <a:cs typeface="Mangal" panose="02040503050203030202" pitchFamily="18" charset="0"/>
              </a:rPr>
              <a:t>References</a:t>
            </a:r>
            <a:endParaRPr lang="en-US" b="1" i="1" u="sng" dirty="0"/>
          </a:p>
        </p:txBody>
      </p:sp>
      <p:sp>
        <p:nvSpPr>
          <p:cNvPr id="3" name="Content Placeholder 2">
            <a:extLst>
              <a:ext uri="{FF2B5EF4-FFF2-40B4-BE49-F238E27FC236}">
                <a16:creationId xmlns:a16="http://schemas.microsoft.com/office/drawing/2014/main" id="{7CFA312D-94B5-6585-3148-C7BAB0315000}"/>
              </a:ext>
            </a:extLst>
          </p:cNvPr>
          <p:cNvSpPr>
            <a:spLocks noGrp="1"/>
          </p:cNvSpPr>
          <p:nvPr>
            <p:ph idx="1"/>
          </p:nvPr>
        </p:nvSpPr>
        <p:spPr/>
        <p:txBody>
          <a:bodyPr>
            <a:normAutofit fontScale="92500" lnSpcReduction="20000"/>
          </a:bodyPr>
          <a:lstStyle/>
          <a:p>
            <a:pPr algn="just">
              <a:lnSpc>
                <a:spcPct val="107000"/>
              </a:lnSpc>
              <a:spcBef>
                <a:spcPts val="0"/>
              </a:spcBef>
              <a:spcAft>
                <a:spcPts val="800"/>
              </a:spcAft>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Anastasiou</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and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Garametsi</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V., 2021. Perceived leadership style and job satisfaction of teachers in public and private schools. </a:t>
            </a:r>
            <a:r>
              <a:rPr lang="en-US" sz="1800" i="1" dirty="0">
                <a:effectLst/>
                <a:latin typeface="Times New Roman" panose="02020603050405020304" pitchFamily="18" charset="0"/>
                <a:ea typeface="Calibri" panose="020F0502020204030204" pitchFamily="34" charset="0"/>
                <a:cs typeface="Mangal" panose="02040503050203030202" pitchFamily="18" charset="0"/>
              </a:rPr>
              <a:t>International Journal of Management in Education</a:t>
            </a:r>
            <a:r>
              <a:rPr lang="en-US" sz="1800" dirty="0">
                <a:effectLst/>
                <a:latin typeface="Times New Roman" panose="02020603050405020304" pitchFamily="18" charset="0"/>
                <a:ea typeface="Calibri" panose="020F0502020204030204" pitchFamily="34" charset="0"/>
                <a:cs typeface="Mangal" panose="02040503050203030202" pitchFamily="18" charset="0"/>
              </a:rPr>
              <a:t>, </a:t>
            </a:r>
            <a:r>
              <a:rPr lang="en-US" sz="1800" i="1" dirty="0">
                <a:effectLst/>
                <a:latin typeface="Times New Roman" panose="02020603050405020304" pitchFamily="18" charset="0"/>
                <a:ea typeface="Calibri" panose="020F0502020204030204" pitchFamily="34" charset="0"/>
                <a:cs typeface="Mangal" panose="02040503050203030202" pitchFamily="18" charset="0"/>
              </a:rPr>
              <a:t>15</a:t>
            </a:r>
            <a:r>
              <a:rPr lang="en-US" sz="1800" dirty="0">
                <a:effectLst/>
                <a:latin typeface="Times New Roman" panose="02020603050405020304" pitchFamily="18" charset="0"/>
                <a:ea typeface="Calibri" panose="020F0502020204030204" pitchFamily="34" charset="0"/>
                <a:cs typeface="Mangal" panose="02040503050203030202" pitchFamily="18" charset="0"/>
              </a:rPr>
              <a:t>(1), pp.58-77.</a:t>
            </a:r>
          </a:p>
          <a:p>
            <a:pPr algn="just">
              <a:lnSpc>
                <a:spcPct val="107000"/>
              </a:lnSpc>
              <a:spcBef>
                <a:spcPts val="0"/>
              </a:spcBef>
              <a:spcAft>
                <a:spcPts val="800"/>
              </a:spcAft>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Bass, B.L., 2019. What is leadership?. </a:t>
            </a:r>
            <a:r>
              <a:rPr lang="en-US" sz="1800" i="1" dirty="0">
                <a:effectLst/>
                <a:latin typeface="Times New Roman" panose="02020603050405020304" pitchFamily="18" charset="0"/>
                <a:ea typeface="Calibri" panose="020F0502020204030204" pitchFamily="34" charset="0"/>
                <a:cs typeface="Mangal" panose="02040503050203030202" pitchFamily="18" charset="0"/>
              </a:rPr>
              <a:t>Leadership in Surgery</a:t>
            </a:r>
            <a:r>
              <a:rPr lang="en-US" sz="1800" dirty="0">
                <a:effectLst/>
                <a:latin typeface="Times New Roman" panose="02020603050405020304" pitchFamily="18" charset="0"/>
                <a:ea typeface="Calibri" panose="020F0502020204030204" pitchFamily="34" charset="0"/>
                <a:cs typeface="Mangal" panose="02040503050203030202" pitchFamily="18" charset="0"/>
              </a:rPr>
              <a:t>, pp.1-10.</a:t>
            </a:r>
          </a:p>
          <a:p>
            <a:pPr algn="just">
              <a:lnSpc>
                <a:spcPct val="107000"/>
              </a:lnSpc>
              <a:spcBef>
                <a:spcPts val="0"/>
              </a:spcBef>
              <a:spcAft>
                <a:spcPts val="800"/>
              </a:spcAft>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Caillier</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J.G., 2020. Testing the influence of autocratic leadership, democratic leadership, and public service motivation on citizen ratings of an agency head’s performance. </a:t>
            </a:r>
            <a:r>
              <a:rPr lang="en-US" sz="1800" i="1" dirty="0">
                <a:effectLst/>
                <a:latin typeface="Times New Roman" panose="02020603050405020304" pitchFamily="18" charset="0"/>
                <a:ea typeface="Calibri" panose="020F0502020204030204" pitchFamily="34" charset="0"/>
                <a:cs typeface="Mangal" panose="02040503050203030202" pitchFamily="18" charset="0"/>
              </a:rPr>
              <a:t>Public Performance &amp; Management Review</a:t>
            </a:r>
            <a:r>
              <a:rPr lang="en-US" sz="1800" dirty="0">
                <a:effectLst/>
                <a:latin typeface="Times New Roman" panose="02020603050405020304" pitchFamily="18" charset="0"/>
                <a:ea typeface="Calibri" panose="020F0502020204030204" pitchFamily="34" charset="0"/>
                <a:cs typeface="Mangal" panose="02040503050203030202" pitchFamily="18" charset="0"/>
              </a:rPr>
              <a:t>, </a:t>
            </a:r>
            <a:r>
              <a:rPr lang="en-US" sz="1800" i="1" dirty="0">
                <a:effectLst/>
                <a:latin typeface="Times New Roman" panose="02020603050405020304" pitchFamily="18" charset="0"/>
                <a:ea typeface="Calibri" panose="020F0502020204030204" pitchFamily="34" charset="0"/>
                <a:cs typeface="Mangal" panose="02040503050203030202" pitchFamily="18" charset="0"/>
              </a:rPr>
              <a:t>43</a:t>
            </a:r>
            <a:r>
              <a:rPr lang="en-US" sz="1800" dirty="0">
                <a:effectLst/>
                <a:latin typeface="Times New Roman" panose="02020603050405020304" pitchFamily="18" charset="0"/>
                <a:ea typeface="Calibri" panose="020F0502020204030204" pitchFamily="34" charset="0"/>
                <a:cs typeface="Mangal" panose="02040503050203030202" pitchFamily="18" charset="0"/>
              </a:rPr>
              <a:t>(4), pp.918-941.</a:t>
            </a:r>
          </a:p>
          <a:p>
            <a:pPr algn="just">
              <a:lnSpc>
                <a:spcPct val="107000"/>
              </a:lnSpc>
              <a:spcBef>
                <a:spcPts val="0"/>
              </a:spcBef>
              <a:spcAft>
                <a:spcPts val="800"/>
              </a:spcAft>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Makgato</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and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Mudzanani</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N.N., 2019. Exploring school principals’ leadership styles and learners’ educational performance: A perspective from high-and low-performing schools. </a:t>
            </a:r>
            <a:r>
              <a:rPr lang="en-US" sz="1800" i="1" dirty="0">
                <a:effectLst/>
                <a:latin typeface="Times New Roman" panose="02020603050405020304" pitchFamily="18" charset="0"/>
                <a:ea typeface="Calibri" panose="020F0502020204030204" pitchFamily="34" charset="0"/>
                <a:cs typeface="Mangal" panose="02040503050203030202" pitchFamily="18" charset="0"/>
              </a:rPr>
              <a:t>Africa Education Review</a:t>
            </a:r>
            <a:r>
              <a:rPr lang="en-US" sz="1800" dirty="0">
                <a:effectLst/>
                <a:latin typeface="Times New Roman" panose="02020603050405020304" pitchFamily="18" charset="0"/>
                <a:ea typeface="Calibri" panose="020F0502020204030204" pitchFamily="34" charset="0"/>
                <a:cs typeface="Mangal" panose="02040503050203030202" pitchFamily="18" charset="0"/>
              </a:rPr>
              <a:t>, </a:t>
            </a:r>
            <a:r>
              <a:rPr lang="en-US" sz="1800" i="1" dirty="0">
                <a:effectLst/>
                <a:latin typeface="Times New Roman" panose="02020603050405020304" pitchFamily="18" charset="0"/>
                <a:ea typeface="Calibri" panose="020F0502020204030204" pitchFamily="34" charset="0"/>
                <a:cs typeface="Mangal" panose="02040503050203030202" pitchFamily="18" charset="0"/>
              </a:rPr>
              <a:t>16</a:t>
            </a:r>
            <a:r>
              <a:rPr lang="en-US" sz="1800" dirty="0">
                <a:effectLst/>
                <a:latin typeface="Times New Roman" panose="02020603050405020304" pitchFamily="18" charset="0"/>
                <a:ea typeface="Calibri" panose="020F0502020204030204" pitchFamily="34" charset="0"/>
                <a:cs typeface="Mangal" panose="02040503050203030202" pitchFamily="18" charset="0"/>
              </a:rPr>
              <a:t>(2), pp.90-108.</a:t>
            </a:r>
          </a:p>
          <a:p>
            <a:pPr algn="just">
              <a:lnSpc>
                <a:spcPct val="107000"/>
              </a:lnSpc>
              <a:spcBef>
                <a:spcPts val="0"/>
              </a:spcBef>
              <a:spcAft>
                <a:spcPts val="800"/>
              </a:spcAft>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Passakonjaras</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and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Hartijasti</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Y., 2020. Transactional and transformational leadership: a study of Indonesian managers. </a:t>
            </a:r>
            <a:r>
              <a:rPr lang="en-US" sz="1800" i="1" dirty="0">
                <a:effectLst/>
                <a:latin typeface="Times New Roman" panose="02020603050405020304" pitchFamily="18" charset="0"/>
                <a:ea typeface="Calibri" panose="020F0502020204030204" pitchFamily="34" charset="0"/>
                <a:cs typeface="Mangal" panose="02040503050203030202" pitchFamily="18" charset="0"/>
              </a:rPr>
              <a:t>Management Research Review</a:t>
            </a:r>
            <a:r>
              <a:rPr lang="en-US" sz="1800" dirty="0">
                <a:effectLst/>
                <a:latin typeface="Times New Roman" panose="02020603050405020304" pitchFamily="18" charset="0"/>
                <a:ea typeface="Calibri" panose="020F0502020204030204" pitchFamily="34" charset="0"/>
                <a:cs typeface="Mangal" panose="02040503050203030202" pitchFamily="18" charset="0"/>
              </a:rPr>
              <a:t>, </a:t>
            </a:r>
            <a:r>
              <a:rPr lang="en-US" sz="1800" i="1" dirty="0">
                <a:effectLst/>
                <a:latin typeface="Times New Roman" panose="02020603050405020304" pitchFamily="18" charset="0"/>
                <a:ea typeface="Calibri" panose="020F0502020204030204" pitchFamily="34" charset="0"/>
                <a:cs typeface="Mangal" panose="02040503050203030202" pitchFamily="18" charset="0"/>
              </a:rPr>
              <a:t>43</a:t>
            </a:r>
            <a:r>
              <a:rPr lang="en-US" sz="1800" dirty="0">
                <a:effectLst/>
                <a:latin typeface="Times New Roman" panose="02020603050405020304" pitchFamily="18" charset="0"/>
                <a:ea typeface="Calibri" panose="020F0502020204030204" pitchFamily="34" charset="0"/>
                <a:cs typeface="Mangal" panose="02040503050203030202" pitchFamily="18" charset="0"/>
              </a:rPr>
              <a:t>(6), pp.645-667. </a:t>
            </a:r>
          </a:p>
        </p:txBody>
      </p:sp>
    </p:spTree>
    <p:extLst>
      <p:ext uri="{BB962C8B-B14F-4D97-AF65-F5344CB8AC3E}">
        <p14:creationId xmlns:p14="http://schemas.microsoft.com/office/powerpoint/2010/main" val="8748255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Free Thank You PowerPoint Template">
            <a:extLst>
              <a:ext uri="{FF2B5EF4-FFF2-40B4-BE49-F238E27FC236}">
                <a16:creationId xmlns:a16="http://schemas.microsoft.com/office/drawing/2014/main" id="{61A94468-FCAC-D0A8-9CCE-B0D54FA93C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78993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37FCDE2454B5D4AA3EF5C4450A090BD" ma:contentTypeVersion="0" ma:contentTypeDescription="Create a new document." ma:contentTypeScope="" ma:versionID="8fae213c81e3dc2989a58397a1482086">
  <xsd:schema xmlns:xsd="http://www.w3.org/2001/XMLSchema" xmlns:xs="http://www.w3.org/2001/XMLSchema" xmlns:p="http://schemas.microsoft.com/office/2006/metadata/properties" targetNamespace="http://schemas.microsoft.com/office/2006/metadata/properties" ma:root="true" ma:fieldsID="bf7bc07e791a7f2e92f9f651e7aaf04c">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620F1E0-5AE6-4D69-9810-A6C48B2E1A6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2.xml><?xml version="1.0" encoding="utf-8"?>
<ds:datastoreItem xmlns:ds="http://schemas.openxmlformats.org/officeDocument/2006/customXml" ds:itemID="{A007FDDB-D473-44AF-BA59-47980DD4420A}">
  <ds:schemaRefs>
    <ds:schemaRef ds:uri="http://schemas.microsoft.com/sharepoint/v3/contenttype/forms"/>
  </ds:schemaRefs>
</ds:datastoreItem>
</file>

<file path=customXml/itemProps3.xml><?xml version="1.0" encoding="utf-8"?>
<ds:datastoreItem xmlns:ds="http://schemas.openxmlformats.org/officeDocument/2006/customXml" ds:itemID="{EF1715C7-D49A-4B9E-9DEE-FB0A4819FEF4}">
  <ds:schemaRefs>
    <ds:schemaRef ds:uri="http://schemas.openxmlformats.org/package/2006/metadata/core-properties"/>
    <ds:schemaRef ds:uri="http://schemas.microsoft.com/office/2006/metadata/properties"/>
    <ds:schemaRef ds:uri="http://schemas.microsoft.com/office/2006/documentManagement/types"/>
    <ds:schemaRef ds:uri="http://purl.org/dc/dcmitype/"/>
    <ds:schemaRef ds:uri="http://www.w3.org/XML/1998/namespace"/>
    <ds:schemaRef ds:uri="http://schemas.microsoft.com/office/infopath/2007/PartnerControls"/>
    <ds:schemaRef ds:uri="http://purl.org/dc/term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{56025C8D-D567-4A6A-9166-E2FD7C4D512E}tf02900722</Template>
  <TotalTime>27</TotalTime>
  <Words>1818</Words>
  <Application>Microsoft Office PowerPoint</Application>
  <PresentationFormat>Widescreen</PresentationFormat>
  <Paragraphs>64</Paragraphs>
  <Slides>11</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Century Gothic</vt:lpstr>
      <vt:lpstr>Symbol</vt:lpstr>
      <vt:lpstr>Times New Roman</vt:lpstr>
      <vt:lpstr>Wingdings 3</vt:lpstr>
      <vt:lpstr>Ion Boardroom</vt:lpstr>
      <vt:lpstr>PowerPoint Presentation</vt:lpstr>
      <vt:lpstr>Leadership and Management </vt:lpstr>
      <vt:lpstr>Table of Content</vt:lpstr>
      <vt:lpstr>Introduction</vt:lpstr>
      <vt:lpstr>Jeff Bezos- Founder of Amazon</vt:lpstr>
      <vt:lpstr>Tim Cook- CEO of Apple</vt:lpstr>
      <vt:lpstr>Similarities between the transformational and democratic leadership characteristics</vt:lpstr>
      <vt:lpstr>Differences between the transformational and democratic leadership characteristics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Management</dc:title>
  <dc:creator>Himani Saini</dc:creator>
  <cp:lastModifiedBy>Iavor Stanimirov (1921573)</cp:lastModifiedBy>
  <cp:revision>3</cp:revision>
  <dcterms:created xsi:type="dcterms:W3CDTF">2023-12-17T13:11:07Z</dcterms:created>
  <dcterms:modified xsi:type="dcterms:W3CDTF">2023-12-19T09:06:39Z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0x010100937FCDE2454B5D4AA3EF5C4450A090BD</vt:lpwstr>
  </property>
</Properties>
</file>