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9687" autoAdjust="0"/>
  </p:normalViewPr>
  <p:slideViewPr>
    <p:cSldViewPr snapToGrid="0" showGuides="1">
      <p:cViewPr>
        <p:scale>
          <a:sx n="33" d="100"/>
          <a:sy n="33" d="100"/>
        </p:scale>
        <p:origin x="1948" y="2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_rels/data2.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12" Type="http://schemas.openxmlformats.org/officeDocument/2006/relationships/image" Target="../media/image16.svg" /><Relationship Id="rId2" Type="http://schemas.openxmlformats.org/officeDocument/2006/relationships/image" Target="../media/image6.svg" /><Relationship Id="rId1" Type="http://schemas.openxmlformats.org/officeDocument/2006/relationships/image" Target="../media/image5.png" /><Relationship Id="rId6" Type="http://schemas.openxmlformats.org/officeDocument/2006/relationships/image" Target="../media/image10.svg" /><Relationship Id="rId11" Type="http://schemas.openxmlformats.org/officeDocument/2006/relationships/image" Target="../media/image15.png" /><Relationship Id="rId5" Type="http://schemas.openxmlformats.org/officeDocument/2006/relationships/image" Target="../media/image9.png" /><Relationship Id="rId10" Type="http://schemas.openxmlformats.org/officeDocument/2006/relationships/image" Target="../media/image14.svg" /><Relationship Id="rId4" Type="http://schemas.openxmlformats.org/officeDocument/2006/relationships/image" Target="../media/image8.svg" /><Relationship Id="rId9" Type="http://schemas.openxmlformats.org/officeDocument/2006/relationships/image" Target="../media/image13.png" /></Relationships>
</file>

<file path=ppt/diagrams/_rels/data4.xml.rels><?xml version="1.0" encoding="UTF-8" standalone="yes"?>
<Relationships xmlns="http://schemas.openxmlformats.org/package/2006/relationships"><Relationship Id="rId8" Type="http://schemas.openxmlformats.org/officeDocument/2006/relationships/image" Target="../media/image26.svg" /><Relationship Id="rId3" Type="http://schemas.openxmlformats.org/officeDocument/2006/relationships/image" Target="../media/image21.png" /><Relationship Id="rId7" Type="http://schemas.openxmlformats.org/officeDocument/2006/relationships/image" Target="../media/image25.png" /><Relationship Id="rId2" Type="http://schemas.openxmlformats.org/officeDocument/2006/relationships/image" Target="../media/image20.svg" /><Relationship Id="rId1" Type="http://schemas.openxmlformats.org/officeDocument/2006/relationships/image" Target="../media/image19.png" /><Relationship Id="rId6" Type="http://schemas.openxmlformats.org/officeDocument/2006/relationships/image" Target="../media/image24.svg" /><Relationship Id="rId5" Type="http://schemas.openxmlformats.org/officeDocument/2006/relationships/image" Target="../media/image23.png" /><Relationship Id="rId4" Type="http://schemas.openxmlformats.org/officeDocument/2006/relationships/image" Target="../media/image22.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12" Type="http://schemas.openxmlformats.org/officeDocument/2006/relationships/image" Target="../media/image16.svg" /><Relationship Id="rId2" Type="http://schemas.openxmlformats.org/officeDocument/2006/relationships/image" Target="../media/image6.svg" /><Relationship Id="rId1" Type="http://schemas.openxmlformats.org/officeDocument/2006/relationships/image" Target="../media/image5.png" /><Relationship Id="rId6" Type="http://schemas.openxmlformats.org/officeDocument/2006/relationships/image" Target="../media/image10.svg" /><Relationship Id="rId11" Type="http://schemas.openxmlformats.org/officeDocument/2006/relationships/image" Target="../media/image15.png" /><Relationship Id="rId5" Type="http://schemas.openxmlformats.org/officeDocument/2006/relationships/image" Target="../media/image9.png" /><Relationship Id="rId10" Type="http://schemas.openxmlformats.org/officeDocument/2006/relationships/image" Target="../media/image14.svg" /><Relationship Id="rId4" Type="http://schemas.openxmlformats.org/officeDocument/2006/relationships/image" Target="../media/image8.svg" /><Relationship Id="rId9" Type="http://schemas.openxmlformats.org/officeDocument/2006/relationships/image" Target="../media/image13.png" /></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 /><Relationship Id="rId3" Type="http://schemas.openxmlformats.org/officeDocument/2006/relationships/image" Target="../media/image21.png" /><Relationship Id="rId7" Type="http://schemas.openxmlformats.org/officeDocument/2006/relationships/image" Target="../media/image25.png" /><Relationship Id="rId2" Type="http://schemas.openxmlformats.org/officeDocument/2006/relationships/image" Target="../media/image20.svg" /><Relationship Id="rId1" Type="http://schemas.openxmlformats.org/officeDocument/2006/relationships/image" Target="../media/image19.png" /><Relationship Id="rId6" Type="http://schemas.openxmlformats.org/officeDocument/2006/relationships/image" Target="../media/image24.svg" /><Relationship Id="rId5" Type="http://schemas.openxmlformats.org/officeDocument/2006/relationships/image" Target="../media/image23.png" /><Relationship Id="rId4" Type="http://schemas.openxmlformats.org/officeDocument/2006/relationships/image" Target="../media/image22.svg"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5F5D94-6436-4B6E-A092-899686E16C21}" type="doc">
      <dgm:prSet loTypeId="urn:microsoft.com/office/officeart/2005/8/layout/vProcess5" loCatId="process" qsTypeId="urn:microsoft.com/office/officeart/2005/8/quickstyle/simple5" qsCatId="simple" csTypeId="urn:microsoft.com/office/officeart/2005/8/colors/accent0_3" csCatId="mainScheme"/>
      <dgm:spPr/>
      <dgm:t>
        <a:bodyPr/>
        <a:lstStyle/>
        <a:p>
          <a:endParaRPr lang="en-US"/>
        </a:p>
      </dgm:t>
    </dgm:pt>
    <dgm:pt modelId="{5E447269-C5B1-4A73-AA86-EFC444381825}">
      <dgm:prSet/>
      <dgm:spPr/>
      <dgm:t>
        <a:bodyPr/>
        <a:lstStyle/>
        <a:p>
          <a:r>
            <a:rPr lang="en-US" b="0" i="0" baseline="0"/>
            <a:t>Concept: Smart, solar-powered bike rentals</a:t>
          </a:r>
          <a:endParaRPr lang="en-US"/>
        </a:p>
      </dgm:t>
    </dgm:pt>
    <dgm:pt modelId="{D459E835-C0D9-4A50-9D4A-5E3DDDF1D737}" type="parTrans" cxnId="{FDAC49E7-7BBB-4D05-8593-19F5439A45EA}">
      <dgm:prSet/>
      <dgm:spPr/>
      <dgm:t>
        <a:bodyPr/>
        <a:lstStyle/>
        <a:p>
          <a:endParaRPr lang="en-US"/>
        </a:p>
      </dgm:t>
    </dgm:pt>
    <dgm:pt modelId="{9DAE29C5-89EB-4C24-9960-9FCEAEE2CD89}" type="sibTrans" cxnId="{FDAC49E7-7BBB-4D05-8593-19F5439A45EA}">
      <dgm:prSet/>
      <dgm:spPr/>
      <dgm:t>
        <a:bodyPr/>
        <a:lstStyle/>
        <a:p>
          <a:endParaRPr lang="en-US"/>
        </a:p>
      </dgm:t>
    </dgm:pt>
    <dgm:pt modelId="{7CBF59FD-6D76-446D-BB87-792173842610}">
      <dgm:prSet/>
      <dgm:spPr/>
      <dgm:t>
        <a:bodyPr/>
        <a:lstStyle/>
        <a:p>
          <a:r>
            <a:rPr lang="en-US" b="0" i="0" baseline="0"/>
            <a:t>Service: App-based bicycle sharing</a:t>
          </a:r>
          <a:endParaRPr lang="en-US"/>
        </a:p>
      </dgm:t>
    </dgm:pt>
    <dgm:pt modelId="{CD52393B-EF25-4CB9-BBF7-F6B5F0219F18}" type="parTrans" cxnId="{1AF90A8C-0520-4370-B149-EE4FF82CC905}">
      <dgm:prSet/>
      <dgm:spPr/>
      <dgm:t>
        <a:bodyPr/>
        <a:lstStyle/>
        <a:p>
          <a:endParaRPr lang="en-US"/>
        </a:p>
      </dgm:t>
    </dgm:pt>
    <dgm:pt modelId="{D418EDCC-ADBB-4F0E-9951-72A9A6F416DA}" type="sibTrans" cxnId="{1AF90A8C-0520-4370-B149-EE4FF82CC905}">
      <dgm:prSet/>
      <dgm:spPr/>
      <dgm:t>
        <a:bodyPr/>
        <a:lstStyle/>
        <a:p>
          <a:endParaRPr lang="en-US"/>
        </a:p>
      </dgm:t>
    </dgm:pt>
    <dgm:pt modelId="{7D28279C-E4FE-4922-A233-0C36E8D52548}">
      <dgm:prSet/>
      <dgm:spPr/>
      <dgm:t>
        <a:bodyPr/>
        <a:lstStyle/>
        <a:p>
          <a:r>
            <a:rPr lang="en-US" b="0" i="0" baseline="0"/>
            <a:t>Target Market: Urban commuters aged 18–45</a:t>
          </a:r>
          <a:endParaRPr lang="en-US"/>
        </a:p>
      </dgm:t>
    </dgm:pt>
    <dgm:pt modelId="{1B3CBFCF-84ED-4DD3-944E-C87EC9E2178C}" type="parTrans" cxnId="{74C0D4FD-42F7-443A-AFEF-F108527BE5AC}">
      <dgm:prSet/>
      <dgm:spPr/>
      <dgm:t>
        <a:bodyPr/>
        <a:lstStyle/>
        <a:p>
          <a:endParaRPr lang="en-US"/>
        </a:p>
      </dgm:t>
    </dgm:pt>
    <dgm:pt modelId="{039E5B93-15ED-4191-96FF-6192E2B6AFB0}" type="sibTrans" cxnId="{74C0D4FD-42F7-443A-AFEF-F108527BE5AC}">
      <dgm:prSet/>
      <dgm:spPr/>
      <dgm:t>
        <a:bodyPr/>
        <a:lstStyle/>
        <a:p>
          <a:endParaRPr lang="en-US"/>
        </a:p>
      </dgm:t>
    </dgm:pt>
    <dgm:pt modelId="{F330D23B-3891-4000-9562-E80C74C171A9}">
      <dgm:prSet/>
      <dgm:spPr/>
      <dgm:t>
        <a:bodyPr/>
        <a:lstStyle/>
        <a:p>
          <a:r>
            <a:rPr lang="en-US" b="0" i="0" baseline="0"/>
            <a:t>Legal Form: Private Limited Company (Ltd)</a:t>
          </a:r>
          <a:endParaRPr lang="en-US"/>
        </a:p>
      </dgm:t>
    </dgm:pt>
    <dgm:pt modelId="{AC33A5D9-F30B-4A1C-B6D4-06EEAE46DB8D}" type="parTrans" cxnId="{6E53B0D3-BA69-4112-8F48-C53AA4777CB7}">
      <dgm:prSet/>
      <dgm:spPr/>
      <dgm:t>
        <a:bodyPr/>
        <a:lstStyle/>
        <a:p>
          <a:endParaRPr lang="en-US"/>
        </a:p>
      </dgm:t>
    </dgm:pt>
    <dgm:pt modelId="{6831EA43-67AD-4D14-BCB8-C46D7B94F6ED}" type="sibTrans" cxnId="{6E53B0D3-BA69-4112-8F48-C53AA4777CB7}">
      <dgm:prSet/>
      <dgm:spPr/>
      <dgm:t>
        <a:bodyPr/>
        <a:lstStyle/>
        <a:p>
          <a:endParaRPr lang="en-US"/>
        </a:p>
      </dgm:t>
    </dgm:pt>
    <dgm:pt modelId="{D5E57664-287C-490B-896B-E43669779AE2}">
      <dgm:prSet/>
      <dgm:spPr/>
      <dgm:t>
        <a:bodyPr/>
        <a:lstStyle/>
        <a:p>
          <a:r>
            <a:rPr lang="en-US" b="0" i="0" baseline="0"/>
            <a:t>Management: CEO, Operations Manager, Marketing Lead </a:t>
          </a:r>
          <a:r>
            <a:rPr lang="en-US" b="0" i="1" baseline="0"/>
            <a:t>(Osterwalder &amp; Pigneur, 2010)</a:t>
          </a:r>
          <a:endParaRPr lang="en-US"/>
        </a:p>
      </dgm:t>
    </dgm:pt>
    <dgm:pt modelId="{9FA1A74E-3427-47F4-A20B-DB6B2ADC5063}" type="parTrans" cxnId="{61ED8BE7-5C66-4E77-85D2-A7FA67FA76AE}">
      <dgm:prSet/>
      <dgm:spPr/>
      <dgm:t>
        <a:bodyPr/>
        <a:lstStyle/>
        <a:p>
          <a:endParaRPr lang="en-US"/>
        </a:p>
      </dgm:t>
    </dgm:pt>
    <dgm:pt modelId="{D8A9AF37-2CAC-4AA2-B36F-8457D2A95BF0}" type="sibTrans" cxnId="{61ED8BE7-5C66-4E77-85D2-A7FA67FA76AE}">
      <dgm:prSet/>
      <dgm:spPr/>
      <dgm:t>
        <a:bodyPr/>
        <a:lstStyle/>
        <a:p>
          <a:endParaRPr lang="en-US"/>
        </a:p>
      </dgm:t>
    </dgm:pt>
    <dgm:pt modelId="{843EA780-A34B-46AA-9F8B-55AD90F300FF}" type="pres">
      <dgm:prSet presAssocID="{B15F5D94-6436-4B6E-A092-899686E16C21}" presName="outerComposite" presStyleCnt="0">
        <dgm:presLayoutVars>
          <dgm:chMax val="5"/>
          <dgm:dir/>
          <dgm:resizeHandles val="exact"/>
        </dgm:presLayoutVars>
      </dgm:prSet>
      <dgm:spPr/>
    </dgm:pt>
    <dgm:pt modelId="{42EC152A-1005-46EB-A894-5DB9579EACE0}" type="pres">
      <dgm:prSet presAssocID="{B15F5D94-6436-4B6E-A092-899686E16C21}" presName="dummyMaxCanvas" presStyleCnt="0">
        <dgm:presLayoutVars/>
      </dgm:prSet>
      <dgm:spPr/>
    </dgm:pt>
    <dgm:pt modelId="{F16E11FA-47F9-4A39-B74F-583E183D0914}" type="pres">
      <dgm:prSet presAssocID="{B15F5D94-6436-4B6E-A092-899686E16C21}" presName="FiveNodes_1" presStyleLbl="node1" presStyleIdx="0" presStyleCnt="5">
        <dgm:presLayoutVars>
          <dgm:bulletEnabled val="1"/>
        </dgm:presLayoutVars>
      </dgm:prSet>
      <dgm:spPr/>
    </dgm:pt>
    <dgm:pt modelId="{B9CCBB3F-9839-446B-8403-E83934FFDC2C}" type="pres">
      <dgm:prSet presAssocID="{B15F5D94-6436-4B6E-A092-899686E16C21}" presName="FiveNodes_2" presStyleLbl="node1" presStyleIdx="1" presStyleCnt="5">
        <dgm:presLayoutVars>
          <dgm:bulletEnabled val="1"/>
        </dgm:presLayoutVars>
      </dgm:prSet>
      <dgm:spPr/>
    </dgm:pt>
    <dgm:pt modelId="{45489A10-0178-4117-A26C-F2709B159CC4}" type="pres">
      <dgm:prSet presAssocID="{B15F5D94-6436-4B6E-A092-899686E16C21}" presName="FiveNodes_3" presStyleLbl="node1" presStyleIdx="2" presStyleCnt="5">
        <dgm:presLayoutVars>
          <dgm:bulletEnabled val="1"/>
        </dgm:presLayoutVars>
      </dgm:prSet>
      <dgm:spPr/>
    </dgm:pt>
    <dgm:pt modelId="{4407ADF5-FDC8-418B-99C1-3AE80E6C62D8}" type="pres">
      <dgm:prSet presAssocID="{B15F5D94-6436-4B6E-A092-899686E16C21}" presName="FiveNodes_4" presStyleLbl="node1" presStyleIdx="3" presStyleCnt="5">
        <dgm:presLayoutVars>
          <dgm:bulletEnabled val="1"/>
        </dgm:presLayoutVars>
      </dgm:prSet>
      <dgm:spPr/>
    </dgm:pt>
    <dgm:pt modelId="{7E83E231-566B-4AED-99C6-1EFA96B2DB47}" type="pres">
      <dgm:prSet presAssocID="{B15F5D94-6436-4B6E-A092-899686E16C21}" presName="FiveNodes_5" presStyleLbl="node1" presStyleIdx="4" presStyleCnt="5">
        <dgm:presLayoutVars>
          <dgm:bulletEnabled val="1"/>
        </dgm:presLayoutVars>
      </dgm:prSet>
      <dgm:spPr/>
    </dgm:pt>
    <dgm:pt modelId="{976CF9E6-3F99-43E5-88BF-11977514B9FB}" type="pres">
      <dgm:prSet presAssocID="{B15F5D94-6436-4B6E-A092-899686E16C21}" presName="FiveConn_1-2" presStyleLbl="fgAccFollowNode1" presStyleIdx="0" presStyleCnt="4">
        <dgm:presLayoutVars>
          <dgm:bulletEnabled val="1"/>
        </dgm:presLayoutVars>
      </dgm:prSet>
      <dgm:spPr/>
    </dgm:pt>
    <dgm:pt modelId="{AD230184-C81C-4337-9A98-DC0CD0884A58}" type="pres">
      <dgm:prSet presAssocID="{B15F5D94-6436-4B6E-A092-899686E16C21}" presName="FiveConn_2-3" presStyleLbl="fgAccFollowNode1" presStyleIdx="1" presStyleCnt="4">
        <dgm:presLayoutVars>
          <dgm:bulletEnabled val="1"/>
        </dgm:presLayoutVars>
      </dgm:prSet>
      <dgm:spPr/>
    </dgm:pt>
    <dgm:pt modelId="{A777B3BF-CCAD-4CDD-A862-D951D6B60EB6}" type="pres">
      <dgm:prSet presAssocID="{B15F5D94-6436-4B6E-A092-899686E16C21}" presName="FiveConn_3-4" presStyleLbl="fgAccFollowNode1" presStyleIdx="2" presStyleCnt="4">
        <dgm:presLayoutVars>
          <dgm:bulletEnabled val="1"/>
        </dgm:presLayoutVars>
      </dgm:prSet>
      <dgm:spPr/>
    </dgm:pt>
    <dgm:pt modelId="{13BE4BDC-BE24-4AC4-87A9-8C886E569263}" type="pres">
      <dgm:prSet presAssocID="{B15F5D94-6436-4B6E-A092-899686E16C21}" presName="FiveConn_4-5" presStyleLbl="fgAccFollowNode1" presStyleIdx="3" presStyleCnt="4">
        <dgm:presLayoutVars>
          <dgm:bulletEnabled val="1"/>
        </dgm:presLayoutVars>
      </dgm:prSet>
      <dgm:spPr/>
    </dgm:pt>
    <dgm:pt modelId="{101DC443-71C4-4420-8B7A-00956B481199}" type="pres">
      <dgm:prSet presAssocID="{B15F5D94-6436-4B6E-A092-899686E16C21}" presName="FiveNodes_1_text" presStyleLbl="node1" presStyleIdx="4" presStyleCnt="5">
        <dgm:presLayoutVars>
          <dgm:bulletEnabled val="1"/>
        </dgm:presLayoutVars>
      </dgm:prSet>
      <dgm:spPr/>
    </dgm:pt>
    <dgm:pt modelId="{A606C63F-8798-4C27-A700-C534CFD63640}" type="pres">
      <dgm:prSet presAssocID="{B15F5D94-6436-4B6E-A092-899686E16C21}" presName="FiveNodes_2_text" presStyleLbl="node1" presStyleIdx="4" presStyleCnt="5">
        <dgm:presLayoutVars>
          <dgm:bulletEnabled val="1"/>
        </dgm:presLayoutVars>
      </dgm:prSet>
      <dgm:spPr/>
    </dgm:pt>
    <dgm:pt modelId="{3FDE9F8B-AC26-4055-9A81-7F175B301AE5}" type="pres">
      <dgm:prSet presAssocID="{B15F5D94-6436-4B6E-A092-899686E16C21}" presName="FiveNodes_3_text" presStyleLbl="node1" presStyleIdx="4" presStyleCnt="5">
        <dgm:presLayoutVars>
          <dgm:bulletEnabled val="1"/>
        </dgm:presLayoutVars>
      </dgm:prSet>
      <dgm:spPr/>
    </dgm:pt>
    <dgm:pt modelId="{5BEEA92B-5B19-4902-AC4D-FF3A81142455}" type="pres">
      <dgm:prSet presAssocID="{B15F5D94-6436-4B6E-A092-899686E16C21}" presName="FiveNodes_4_text" presStyleLbl="node1" presStyleIdx="4" presStyleCnt="5">
        <dgm:presLayoutVars>
          <dgm:bulletEnabled val="1"/>
        </dgm:presLayoutVars>
      </dgm:prSet>
      <dgm:spPr/>
    </dgm:pt>
    <dgm:pt modelId="{19DFA78E-8F84-4217-93A9-734B774FDE7B}" type="pres">
      <dgm:prSet presAssocID="{B15F5D94-6436-4B6E-A092-899686E16C21}" presName="FiveNodes_5_text" presStyleLbl="node1" presStyleIdx="4" presStyleCnt="5">
        <dgm:presLayoutVars>
          <dgm:bulletEnabled val="1"/>
        </dgm:presLayoutVars>
      </dgm:prSet>
      <dgm:spPr/>
    </dgm:pt>
  </dgm:ptLst>
  <dgm:cxnLst>
    <dgm:cxn modelId="{0462E305-34E4-4CF8-B9FD-CE3ABF71F668}" type="presOf" srcId="{F330D23B-3891-4000-9562-E80C74C171A9}" destId="{5BEEA92B-5B19-4902-AC4D-FF3A81142455}" srcOrd="1" destOrd="0" presId="urn:microsoft.com/office/officeart/2005/8/layout/vProcess5"/>
    <dgm:cxn modelId="{C3A5B30D-9640-4E94-A709-824754500F91}" type="presOf" srcId="{9DAE29C5-89EB-4C24-9960-9FCEAEE2CD89}" destId="{976CF9E6-3F99-43E5-88BF-11977514B9FB}" srcOrd="0" destOrd="0" presId="urn:microsoft.com/office/officeart/2005/8/layout/vProcess5"/>
    <dgm:cxn modelId="{9C248A1D-F809-4278-8A50-155384300ED6}" type="presOf" srcId="{D418EDCC-ADBB-4F0E-9951-72A9A6F416DA}" destId="{AD230184-C81C-4337-9A98-DC0CD0884A58}" srcOrd="0" destOrd="0" presId="urn:microsoft.com/office/officeart/2005/8/layout/vProcess5"/>
    <dgm:cxn modelId="{CBB97C25-2423-4B0C-9922-A1D198A1CF71}" type="presOf" srcId="{6831EA43-67AD-4D14-BCB8-C46D7B94F6ED}" destId="{13BE4BDC-BE24-4AC4-87A9-8C886E569263}" srcOrd="0" destOrd="0" presId="urn:microsoft.com/office/officeart/2005/8/layout/vProcess5"/>
    <dgm:cxn modelId="{1C8A7A2E-F759-40C2-9837-529F586C39CB}" type="presOf" srcId="{7D28279C-E4FE-4922-A233-0C36E8D52548}" destId="{3FDE9F8B-AC26-4055-9A81-7F175B301AE5}" srcOrd="1" destOrd="0" presId="urn:microsoft.com/office/officeart/2005/8/layout/vProcess5"/>
    <dgm:cxn modelId="{9B3E0531-5231-4BCB-A8E8-C353444264A2}" type="presOf" srcId="{B15F5D94-6436-4B6E-A092-899686E16C21}" destId="{843EA780-A34B-46AA-9F8B-55AD90F300FF}" srcOrd="0" destOrd="0" presId="urn:microsoft.com/office/officeart/2005/8/layout/vProcess5"/>
    <dgm:cxn modelId="{9B13EE39-37BB-46EA-B1DC-8135C9371A93}" type="presOf" srcId="{7CBF59FD-6D76-446D-BB87-792173842610}" destId="{A606C63F-8798-4C27-A700-C534CFD63640}" srcOrd="1" destOrd="0" presId="urn:microsoft.com/office/officeart/2005/8/layout/vProcess5"/>
    <dgm:cxn modelId="{0FDDE34F-1C95-4B3D-8A09-99BC26920A9D}" type="presOf" srcId="{7CBF59FD-6D76-446D-BB87-792173842610}" destId="{B9CCBB3F-9839-446B-8403-E83934FFDC2C}" srcOrd="0" destOrd="0" presId="urn:microsoft.com/office/officeart/2005/8/layout/vProcess5"/>
    <dgm:cxn modelId="{467FCE52-3CE9-4776-9085-C6D0350693C2}" type="presOf" srcId="{039E5B93-15ED-4191-96FF-6192E2B6AFB0}" destId="{A777B3BF-CCAD-4CDD-A862-D951D6B60EB6}" srcOrd="0" destOrd="0" presId="urn:microsoft.com/office/officeart/2005/8/layout/vProcess5"/>
    <dgm:cxn modelId="{DFE2937D-206E-4F2B-A24C-CA85205DE440}" type="presOf" srcId="{D5E57664-287C-490B-896B-E43669779AE2}" destId="{19DFA78E-8F84-4217-93A9-734B774FDE7B}" srcOrd="1" destOrd="0" presId="urn:microsoft.com/office/officeart/2005/8/layout/vProcess5"/>
    <dgm:cxn modelId="{1AF90A8C-0520-4370-B149-EE4FF82CC905}" srcId="{B15F5D94-6436-4B6E-A092-899686E16C21}" destId="{7CBF59FD-6D76-446D-BB87-792173842610}" srcOrd="1" destOrd="0" parTransId="{CD52393B-EF25-4CB9-BBF7-F6B5F0219F18}" sibTransId="{D418EDCC-ADBB-4F0E-9951-72A9A6F416DA}"/>
    <dgm:cxn modelId="{EF8B3F99-6F3E-4D01-860B-B882957275BF}" type="presOf" srcId="{D5E57664-287C-490B-896B-E43669779AE2}" destId="{7E83E231-566B-4AED-99C6-1EFA96B2DB47}" srcOrd="0" destOrd="0" presId="urn:microsoft.com/office/officeart/2005/8/layout/vProcess5"/>
    <dgm:cxn modelId="{93B5AFA3-9727-4699-AE94-94B4E339FDF8}" type="presOf" srcId="{5E447269-C5B1-4A73-AA86-EFC444381825}" destId="{F16E11FA-47F9-4A39-B74F-583E183D0914}" srcOrd="0" destOrd="0" presId="urn:microsoft.com/office/officeart/2005/8/layout/vProcess5"/>
    <dgm:cxn modelId="{0F63ECAE-5A67-4270-9771-2D971A60E7F2}" type="presOf" srcId="{5E447269-C5B1-4A73-AA86-EFC444381825}" destId="{101DC443-71C4-4420-8B7A-00956B481199}" srcOrd="1" destOrd="0" presId="urn:microsoft.com/office/officeart/2005/8/layout/vProcess5"/>
    <dgm:cxn modelId="{6E53B0D3-BA69-4112-8F48-C53AA4777CB7}" srcId="{B15F5D94-6436-4B6E-A092-899686E16C21}" destId="{F330D23B-3891-4000-9562-E80C74C171A9}" srcOrd="3" destOrd="0" parTransId="{AC33A5D9-F30B-4A1C-B6D4-06EEAE46DB8D}" sibTransId="{6831EA43-67AD-4D14-BCB8-C46D7B94F6ED}"/>
    <dgm:cxn modelId="{5E0FA2DC-E4FC-4893-85D8-86A836F72F29}" type="presOf" srcId="{7D28279C-E4FE-4922-A233-0C36E8D52548}" destId="{45489A10-0178-4117-A26C-F2709B159CC4}" srcOrd="0" destOrd="0" presId="urn:microsoft.com/office/officeart/2005/8/layout/vProcess5"/>
    <dgm:cxn modelId="{FDAC49E7-7BBB-4D05-8593-19F5439A45EA}" srcId="{B15F5D94-6436-4B6E-A092-899686E16C21}" destId="{5E447269-C5B1-4A73-AA86-EFC444381825}" srcOrd="0" destOrd="0" parTransId="{D459E835-C0D9-4A50-9D4A-5E3DDDF1D737}" sibTransId="{9DAE29C5-89EB-4C24-9960-9FCEAEE2CD89}"/>
    <dgm:cxn modelId="{61ED8BE7-5C66-4E77-85D2-A7FA67FA76AE}" srcId="{B15F5D94-6436-4B6E-A092-899686E16C21}" destId="{D5E57664-287C-490B-896B-E43669779AE2}" srcOrd="4" destOrd="0" parTransId="{9FA1A74E-3427-47F4-A20B-DB6B2ADC5063}" sibTransId="{D8A9AF37-2CAC-4AA2-B36F-8457D2A95BF0}"/>
    <dgm:cxn modelId="{0C1A09F6-7850-43AA-BBB6-3E1284CA3682}" type="presOf" srcId="{F330D23B-3891-4000-9562-E80C74C171A9}" destId="{4407ADF5-FDC8-418B-99C1-3AE80E6C62D8}" srcOrd="0" destOrd="0" presId="urn:microsoft.com/office/officeart/2005/8/layout/vProcess5"/>
    <dgm:cxn modelId="{74C0D4FD-42F7-443A-AFEF-F108527BE5AC}" srcId="{B15F5D94-6436-4B6E-A092-899686E16C21}" destId="{7D28279C-E4FE-4922-A233-0C36E8D52548}" srcOrd="2" destOrd="0" parTransId="{1B3CBFCF-84ED-4DD3-944E-C87EC9E2178C}" sibTransId="{039E5B93-15ED-4191-96FF-6192E2B6AFB0}"/>
    <dgm:cxn modelId="{598703EF-9FD6-4589-9002-7C60D7161321}" type="presParOf" srcId="{843EA780-A34B-46AA-9F8B-55AD90F300FF}" destId="{42EC152A-1005-46EB-A894-5DB9579EACE0}" srcOrd="0" destOrd="0" presId="urn:microsoft.com/office/officeart/2005/8/layout/vProcess5"/>
    <dgm:cxn modelId="{85ED7074-E2C8-4A0D-B71F-1C9C892F232D}" type="presParOf" srcId="{843EA780-A34B-46AA-9F8B-55AD90F300FF}" destId="{F16E11FA-47F9-4A39-B74F-583E183D0914}" srcOrd="1" destOrd="0" presId="urn:microsoft.com/office/officeart/2005/8/layout/vProcess5"/>
    <dgm:cxn modelId="{C7DC34C7-A86E-40C9-A542-E766A282BE18}" type="presParOf" srcId="{843EA780-A34B-46AA-9F8B-55AD90F300FF}" destId="{B9CCBB3F-9839-446B-8403-E83934FFDC2C}" srcOrd="2" destOrd="0" presId="urn:microsoft.com/office/officeart/2005/8/layout/vProcess5"/>
    <dgm:cxn modelId="{6450EF39-71BB-409E-9FF5-DE0AD0F1EE61}" type="presParOf" srcId="{843EA780-A34B-46AA-9F8B-55AD90F300FF}" destId="{45489A10-0178-4117-A26C-F2709B159CC4}" srcOrd="3" destOrd="0" presId="urn:microsoft.com/office/officeart/2005/8/layout/vProcess5"/>
    <dgm:cxn modelId="{66BDEA3C-EFE3-4EB7-A2D9-0D0689E41332}" type="presParOf" srcId="{843EA780-A34B-46AA-9F8B-55AD90F300FF}" destId="{4407ADF5-FDC8-418B-99C1-3AE80E6C62D8}" srcOrd="4" destOrd="0" presId="urn:microsoft.com/office/officeart/2005/8/layout/vProcess5"/>
    <dgm:cxn modelId="{624CA527-EDBC-4201-9A3C-086CE250738C}" type="presParOf" srcId="{843EA780-A34B-46AA-9F8B-55AD90F300FF}" destId="{7E83E231-566B-4AED-99C6-1EFA96B2DB47}" srcOrd="5" destOrd="0" presId="urn:microsoft.com/office/officeart/2005/8/layout/vProcess5"/>
    <dgm:cxn modelId="{914DA12D-846E-4926-9B91-1856485F8FB1}" type="presParOf" srcId="{843EA780-A34B-46AA-9F8B-55AD90F300FF}" destId="{976CF9E6-3F99-43E5-88BF-11977514B9FB}" srcOrd="6" destOrd="0" presId="urn:microsoft.com/office/officeart/2005/8/layout/vProcess5"/>
    <dgm:cxn modelId="{E7CC2530-2643-4182-8A23-AB2AB23426F2}" type="presParOf" srcId="{843EA780-A34B-46AA-9F8B-55AD90F300FF}" destId="{AD230184-C81C-4337-9A98-DC0CD0884A58}" srcOrd="7" destOrd="0" presId="urn:microsoft.com/office/officeart/2005/8/layout/vProcess5"/>
    <dgm:cxn modelId="{13763825-03FA-45FA-B079-2B733366ADCF}" type="presParOf" srcId="{843EA780-A34B-46AA-9F8B-55AD90F300FF}" destId="{A777B3BF-CCAD-4CDD-A862-D951D6B60EB6}" srcOrd="8" destOrd="0" presId="urn:microsoft.com/office/officeart/2005/8/layout/vProcess5"/>
    <dgm:cxn modelId="{3A913952-D10B-46CE-87E1-6FC1302B6CF2}" type="presParOf" srcId="{843EA780-A34B-46AA-9F8B-55AD90F300FF}" destId="{13BE4BDC-BE24-4AC4-87A9-8C886E569263}" srcOrd="9" destOrd="0" presId="urn:microsoft.com/office/officeart/2005/8/layout/vProcess5"/>
    <dgm:cxn modelId="{D2E696E0-049D-4772-9B2D-7BB646A5AF2A}" type="presParOf" srcId="{843EA780-A34B-46AA-9F8B-55AD90F300FF}" destId="{101DC443-71C4-4420-8B7A-00956B481199}" srcOrd="10" destOrd="0" presId="urn:microsoft.com/office/officeart/2005/8/layout/vProcess5"/>
    <dgm:cxn modelId="{2E77737C-B016-4F29-AF76-FC9FB20FF0E6}" type="presParOf" srcId="{843EA780-A34B-46AA-9F8B-55AD90F300FF}" destId="{A606C63F-8798-4C27-A700-C534CFD63640}" srcOrd="11" destOrd="0" presId="urn:microsoft.com/office/officeart/2005/8/layout/vProcess5"/>
    <dgm:cxn modelId="{96ADFC34-49FA-4793-9981-49F22FEAA2D9}" type="presParOf" srcId="{843EA780-A34B-46AA-9F8B-55AD90F300FF}" destId="{3FDE9F8B-AC26-4055-9A81-7F175B301AE5}" srcOrd="12" destOrd="0" presId="urn:microsoft.com/office/officeart/2005/8/layout/vProcess5"/>
    <dgm:cxn modelId="{8B445D48-8F9C-4264-86B0-9CE79F50428E}" type="presParOf" srcId="{843EA780-A34B-46AA-9F8B-55AD90F300FF}" destId="{5BEEA92B-5B19-4902-AC4D-FF3A81142455}" srcOrd="13" destOrd="0" presId="urn:microsoft.com/office/officeart/2005/8/layout/vProcess5"/>
    <dgm:cxn modelId="{12735CBE-8214-4679-92ED-B59926BEC965}" type="presParOf" srcId="{843EA780-A34B-46AA-9F8B-55AD90F300FF}" destId="{19DFA78E-8F84-4217-93A9-734B774FDE7B}"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E8D4A6-E779-405B-8EB3-84EEFA8BBF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E0402A-016C-4371-B59D-E6BED2341C2E}">
      <dgm:prSet/>
      <dgm:spPr/>
      <dgm:t>
        <a:bodyPr/>
        <a:lstStyle/>
        <a:p>
          <a:r>
            <a:rPr lang="en-US" b="1" i="0" baseline="0"/>
            <a:t>Political:</a:t>
          </a:r>
          <a:r>
            <a:rPr lang="en-US" b="0" i="0" baseline="0"/>
            <a:t> UK </a:t>
          </a:r>
          <a:r>
            <a:rPr lang="en-US" b="0" i="1" baseline="0"/>
            <a:t>Active Travel Strategy</a:t>
          </a:r>
          <a:r>
            <a:rPr lang="en-US" b="0" i="0" baseline="0"/>
            <a:t> (DfT, 2023)</a:t>
          </a:r>
          <a:endParaRPr lang="en-US"/>
        </a:p>
      </dgm:t>
    </dgm:pt>
    <dgm:pt modelId="{2598BF07-01E0-49F1-8B80-3C29698383FB}" type="parTrans" cxnId="{94E03727-CBEE-4013-9676-DB10AB4D0562}">
      <dgm:prSet/>
      <dgm:spPr/>
      <dgm:t>
        <a:bodyPr/>
        <a:lstStyle/>
        <a:p>
          <a:endParaRPr lang="en-US"/>
        </a:p>
      </dgm:t>
    </dgm:pt>
    <dgm:pt modelId="{1D8DFDC0-5F0E-4700-842B-EE6FF3BF2E7E}" type="sibTrans" cxnId="{94E03727-CBEE-4013-9676-DB10AB4D0562}">
      <dgm:prSet/>
      <dgm:spPr/>
      <dgm:t>
        <a:bodyPr/>
        <a:lstStyle/>
        <a:p>
          <a:endParaRPr lang="en-US"/>
        </a:p>
      </dgm:t>
    </dgm:pt>
    <dgm:pt modelId="{7A7DE945-AF55-4E53-BA56-377001A70217}">
      <dgm:prSet/>
      <dgm:spPr/>
      <dgm:t>
        <a:bodyPr/>
        <a:lstStyle/>
        <a:p>
          <a:r>
            <a:rPr lang="en-US" b="1" i="0" baseline="0"/>
            <a:t>Economic:</a:t>
          </a:r>
          <a:r>
            <a:rPr lang="en-US" b="0" i="0" baseline="0"/>
            <a:t> Urban transport demand rising (+22% since 2020)</a:t>
          </a:r>
          <a:endParaRPr lang="en-US"/>
        </a:p>
      </dgm:t>
    </dgm:pt>
    <dgm:pt modelId="{EE8D3FB4-A6DA-4E6F-98C3-62021D0AF37D}" type="parTrans" cxnId="{56DDAF24-F12B-4281-87D8-7ACFEC371941}">
      <dgm:prSet/>
      <dgm:spPr/>
      <dgm:t>
        <a:bodyPr/>
        <a:lstStyle/>
        <a:p>
          <a:endParaRPr lang="en-US"/>
        </a:p>
      </dgm:t>
    </dgm:pt>
    <dgm:pt modelId="{63D8A007-F5C1-4F4B-9350-6DDEB26E4148}" type="sibTrans" cxnId="{56DDAF24-F12B-4281-87D8-7ACFEC371941}">
      <dgm:prSet/>
      <dgm:spPr/>
      <dgm:t>
        <a:bodyPr/>
        <a:lstStyle/>
        <a:p>
          <a:endParaRPr lang="en-US"/>
        </a:p>
      </dgm:t>
    </dgm:pt>
    <dgm:pt modelId="{4E14524B-FA77-4D9C-B41B-BA56B21B619D}">
      <dgm:prSet/>
      <dgm:spPr/>
      <dgm:t>
        <a:bodyPr/>
        <a:lstStyle/>
        <a:p>
          <a:r>
            <a:rPr lang="en-US" b="1" i="0" baseline="0"/>
            <a:t>Social:</a:t>
          </a:r>
          <a:r>
            <a:rPr lang="en-US" b="0" i="0" baseline="0"/>
            <a:t> Focus on health &amp; eco-awareness</a:t>
          </a:r>
          <a:endParaRPr lang="en-US"/>
        </a:p>
      </dgm:t>
    </dgm:pt>
    <dgm:pt modelId="{D2DEBF68-F8A6-49BC-9EA5-635C08133190}" type="parTrans" cxnId="{4C5A7CA9-69D8-4C8C-87AB-97E211604E71}">
      <dgm:prSet/>
      <dgm:spPr/>
      <dgm:t>
        <a:bodyPr/>
        <a:lstStyle/>
        <a:p>
          <a:endParaRPr lang="en-US"/>
        </a:p>
      </dgm:t>
    </dgm:pt>
    <dgm:pt modelId="{5ADCB277-5CAD-43D9-920B-A9A2597E8949}" type="sibTrans" cxnId="{4C5A7CA9-69D8-4C8C-87AB-97E211604E71}">
      <dgm:prSet/>
      <dgm:spPr/>
      <dgm:t>
        <a:bodyPr/>
        <a:lstStyle/>
        <a:p>
          <a:endParaRPr lang="en-US"/>
        </a:p>
      </dgm:t>
    </dgm:pt>
    <dgm:pt modelId="{6180396A-B9B2-4A07-BDAB-A3E79B13DD00}">
      <dgm:prSet/>
      <dgm:spPr/>
      <dgm:t>
        <a:bodyPr/>
        <a:lstStyle/>
        <a:p>
          <a:r>
            <a:rPr lang="en-US" b="1" i="0" baseline="0"/>
            <a:t>Technological:</a:t>
          </a:r>
          <a:r>
            <a:rPr lang="en-US" b="0" i="0" baseline="0"/>
            <a:t> IoT &amp; GPS integration</a:t>
          </a:r>
          <a:endParaRPr lang="en-US"/>
        </a:p>
      </dgm:t>
    </dgm:pt>
    <dgm:pt modelId="{376D26C4-FF29-4093-9B0B-AD5B7159515B}" type="parTrans" cxnId="{CEAD0130-47CA-4C2D-AD8E-8E75577FE352}">
      <dgm:prSet/>
      <dgm:spPr/>
      <dgm:t>
        <a:bodyPr/>
        <a:lstStyle/>
        <a:p>
          <a:endParaRPr lang="en-US"/>
        </a:p>
      </dgm:t>
    </dgm:pt>
    <dgm:pt modelId="{1DBBDBA8-89A6-4FD3-A59B-9D7645BACE56}" type="sibTrans" cxnId="{CEAD0130-47CA-4C2D-AD8E-8E75577FE352}">
      <dgm:prSet/>
      <dgm:spPr/>
      <dgm:t>
        <a:bodyPr/>
        <a:lstStyle/>
        <a:p>
          <a:endParaRPr lang="en-US"/>
        </a:p>
      </dgm:t>
    </dgm:pt>
    <dgm:pt modelId="{0678F119-7F33-4236-9D7E-F5D99C35BE95}">
      <dgm:prSet/>
      <dgm:spPr/>
      <dgm:t>
        <a:bodyPr/>
        <a:lstStyle/>
        <a:p>
          <a:r>
            <a:rPr lang="en-US" b="1" i="0" baseline="0"/>
            <a:t>Legal:</a:t>
          </a:r>
          <a:r>
            <a:rPr lang="en-US" b="0" i="0" baseline="0"/>
            <a:t> Road Safety Regulations 2022</a:t>
          </a:r>
          <a:endParaRPr lang="en-US"/>
        </a:p>
      </dgm:t>
    </dgm:pt>
    <dgm:pt modelId="{80B135C2-BB96-4BCB-A5D1-BB5F3F232556}" type="parTrans" cxnId="{D33646B6-45CE-4D77-A73D-2F55309B3E5B}">
      <dgm:prSet/>
      <dgm:spPr/>
      <dgm:t>
        <a:bodyPr/>
        <a:lstStyle/>
        <a:p>
          <a:endParaRPr lang="en-US"/>
        </a:p>
      </dgm:t>
    </dgm:pt>
    <dgm:pt modelId="{97119F85-3ED1-4151-9A31-5AB52D07269C}" type="sibTrans" cxnId="{D33646B6-45CE-4D77-A73D-2F55309B3E5B}">
      <dgm:prSet/>
      <dgm:spPr/>
      <dgm:t>
        <a:bodyPr/>
        <a:lstStyle/>
        <a:p>
          <a:endParaRPr lang="en-US"/>
        </a:p>
      </dgm:t>
    </dgm:pt>
    <dgm:pt modelId="{A9157FBA-42B9-45ED-9BEB-3EFA3FB35796}">
      <dgm:prSet/>
      <dgm:spPr/>
      <dgm:t>
        <a:bodyPr/>
        <a:lstStyle/>
        <a:p>
          <a:r>
            <a:rPr lang="en-US" b="1" i="0" baseline="0"/>
            <a:t>Environmental:</a:t>
          </a:r>
          <a:r>
            <a:rPr lang="en-US" b="0" i="0" baseline="0"/>
            <a:t> Net-Zero 2050 policy </a:t>
          </a:r>
          <a:r>
            <a:rPr lang="en-US" b="0" i="1" baseline="0"/>
            <a:t>(Johnson et al., 2020)</a:t>
          </a:r>
          <a:endParaRPr lang="en-US"/>
        </a:p>
      </dgm:t>
    </dgm:pt>
    <dgm:pt modelId="{37F4C5DC-BAAF-47E6-97F7-D8E17283346C}" type="parTrans" cxnId="{2E763DDF-85C3-4684-94D1-721CB6604114}">
      <dgm:prSet/>
      <dgm:spPr/>
      <dgm:t>
        <a:bodyPr/>
        <a:lstStyle/>
        <a:p>
          <a:endParaRPr lang="en-US"/>
        </a:p>
      </dgm:t>
    </dgm:pt>
    <dgm:pt modelId="{3DB46E09-9DA3-4754-BE17-DD42BA1414BE}" type="sibTrans" cxnId="{2E763DDF-85C3-4684-94D1-721CB6604114}">
      <dgm:prSet/>
      <dgm:spPr/>
      <dgm:t>
        <a:bodyPr/>
        <a:lstStyle/>
        <a:p>
          <a:endParaRPr lang="en-US"/>
        </a:p>
      </dgm:t>
    </dgm:pt>
    <dgm:pt modelId="{11CACD8B-E3A1-4E54-A3E2-C922A7321FE0}" type="pres">
      <dgm:prSet presAssocID="{DCE8D4A6-E779-405B-8EB3-84EEFA8BBF75}" presName="root" presStyleCnt="0">
        <dgm:presLayoutVars>
          <dgm:dir/>
          <dgm:resizeHandles val="exact"/>
        </dgm:presLayoutVars>
      </dgm:prSet>
      <dgm:spPr/>
    </dgm:pt>
    <dgm:pt modelId="{5E8639F9-956F-409A-BF44-0AD08E6F9C3D}" type="pres">
      <dgm:prSet presAssocID="{FBE0402A-016C-4371-B59D-E6BED2341C2E}" presName="compNode" presStyleCnt="0"/>
      <dgm:spPr/>
    </dgm:pt>
    <dgm:pt modelId="{DCC3E795-B8AC-418F-A032-658CD0142F1C}" type="pres">
      <dgm:prSet presAssocID="{FBE0402A-016C-4371-B59D-E6BED2341C2E}" presName="bgRect" presStyleLbl="bgShp" presStyleIdx="0" presStyleCnt="6"/>
      <dgm:spPr/>
    </dgm:pt>
    <dgm:pt modelId="{D62B81C8-C4D1-43C6-9ED9-B35CA4F346D7}" type="pres">
      <dgm:prSet presAssocID="{FBE0402A-016C-4371-B59D-E6BED2341C2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7AD8A758-2DF1-47EF-A306-3EB3269830C1}" type="pres">
      <dgm:prSet presAssocID="{FBE0402A-016C-4371-B59D-E6BED2341C2E}" presName="spaceRect" presStyleCnt="0"/>
      <dgm:spPr/>
    </dgm:pt>
    <dgm:pt modelId="{BBF71A19-AB81-4A6B-9C65-FA7FC69317CE}" type="pres">
      <dgm:prSet presAssocID="{FBE0402A-016C-4371-B59D-E6BED2341C2E}" presName="parTx" presStyleLbl="revTx" presStyleIdx="0" presStyleCnt="6">
        <dgm:presLayoutVars>
          <dgm:chMax val="0"/>
          <dgm:chPref val="0"/>
        </dgm:presLayoutVars>
      </dgm:prSet>
      <dgm:spPr/>
    </dgm:pt>
    <dgm:pt modelId="{0C195DDD-9CBF-48C4-9C4B-6418FC3D8211}" type="pres">
      <dgm:prSet presAssocID="{1D8DFDC0-5F0E-4700-842B-EE6FF3BF2E7E}" presName="sibTrans" presStyleCnt="0"/>
      <dgm:spPr/>
    </dgm:pt>
    <dgm:pt modelId="{5A212C33-66B4-4D31-8130-1613B4A2D0BE}" type="pres">
      <dgm:prSet presAssocID="{7A7DE945-AF55-4E53-BA56-377001A70217}" presName="compNode" presStyleCnt="0"/>
      <dgm:spPr/>
    </dgm:pt>
    <dgm:pt modelId="{A93DEAB3-7EA4-4BD9-A7AA-682B0B85F286}" type="pres">
      <dgm:prSet presAssocID="{7A7DE945-AF55-4E53-BA56-377001A70217}" presName="bgRect" presStyleLbl="bgShp" presStyleIdx="1" presStyleCnt="6"/>
      <dgm:spPr/>
    </dgm:pt>
    <dgm:pt modelId="{9DD31C1B-D55E-43AF-85EE-6A396A5782DF}" type="pres">
      <dgm:prSet presAssocID="{7A7DE945-AF55-4E53-BA56-377001A7021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AC823916-33F6-4A49-9B91-52E23949EF08}" type="pres">
      <dgm:prSet presAssocID="{7A7DE945-AF55-4E53-BA56-377001A70217}" presName="spaceRect" presStyleCnt="0"/>
      <dgm:spPr/>
    </dgm:pt>
    <dgm:pt modelId="{2DAA8D48-C244-489E-9FEB-2764DF589BFA}" type="pres">
      <dgm:prSet presAssocID="{7A7DE945-AF55-4E53-BA56-377001A70217}" presName="parTx" presStyleLbl="revTx" presStyleIdx="1" presStyleCnt="6">
        <dgm:presLayoutVars>
          <dgm:chMax val="0"/>
          <dgm:chPref val="0"/>
        </dgm:presLayoutVars>
      </dgm:prSet>
      <dgm:spPr/>
    </dgm:pt>
    <dgm:pt modelId="{DD4E8AB1-B9F0-4EF6-8241-A8C5F3E40030}" type="pres">
      <dgm:prSet presAssocID="{63D8A007-F5C1-4F4B-9350-6DDEB26E4148}" presName="sibTrans" presStyleCnt="0"/>
      <dgm:spPr/>
    </dgm:pt>
    <dgm:pt modelId="{B46C7074-3C70-46EB-977E-DD8D44E3E77F}" type="pres">
      <dgm:prSet presAssocID="{4E14524B-FA77-4D9C-B41B-BA56B21B619D}" presName="compNode" presStyleCnt="0"/>
      <dgm:spPr/>
    </dgm:pt>
    <dgm:pt modelId="{B65662E0-B45A-4BE1-A95A-26B811F0BD20}" type="pres">
      <dgm:prSet presAssocID="{4E14524B-FA77-4D9C-B41B-BA56B21B619D}" presName="bgRect" presStyleLbl="bgShp" presStyleIdx="2" presStyleCnt="6"/>
      <dgm:spPr/>
    </dgm:pt>
    <dgm:pt modelId="{C9739DB2-E39A-4898-A88C-CA9911F2231B}" type="pres">
      <dgm:prSet presAssocID="{4E14524B-FA77-4D9C-B41B-BA56B21B619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A8DD40B0-AFB5-4653-82C1-B6A2D3246664}" type="pres">
      <dgm:prSet presAssocID="{4E14524B-FA77-4D9C-B41B-BA56B21B619D}" presName="spaceRect" presStyleCnt="0"/>
      <dgm:spPr/>
    </dgm:pt>
    <dgm:pt modelId="{EF13BE0F-4919-4FED-ACDD-D8A0D6B325DA}" type="pres">
      <dgm:prSet presAssocID="{4E14524B-FA77-4D9C-B41B-BA56B21B619D}" presName="parTx" presStyleLbl="revTx" presStyleIdx="2" presStyleCnt="6">
        <dgm:presLayoutVars>
          <dgm:chMax val="0"/>
          <dgm:chPref val="0"/>
        </dgm:presLayoutVars>
      </dgm:prSet>
      <dgm:spPr/>
    </dgm:pt>
    <dgm:pt modelId="{FCE2126C-81AB-497D-8403-BA73EF22AEBA}" type="pres">
      <dgm:prSet presAssocID="{5ADCB277-5CAD-43D9-920B-A9A2597E8949}" presName="sibTrans" presStyleCnt="0"/>
      <dgm:spPr/>
    </dgm:pt>
    <dgm:pt modelId="{D90DEED7-99C8-4B33-B577-5633D5770391}" type="pres">
      <dgm:prSet presAssocID="{6180396A-B9B2-4A07-BDAB-A3E79B13DD00}" presName="compNode" presStyleCnt="0"/>
      <dgm:spPr/>
    </dgm:pt>
    <dgm:pt modelId="{630EAE7D-5FF3-41C9-BCE0-306A0785C287}" type="pres">
      <dgm:prSet presAssocID="{6180396A-B9B2-4A07-BDAB-A3E79B13DD00}" presName="bgRect" presStyleLbl="bgShp" presStyleIdx="3" presStyleCnt="6"/>
      <dgm:spPr/>
    </dgm:pt>
    <dgm:pt modelId="{9E15C443-9E3F-4FD0-AD08-B9386FA9623A}" type="pres">
      <dgm:prSet presAssocID="{6180396A-B9B2-4A07-BDAB-A3E79B13DD0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tellite"/>
        </a:ext>
      </dgm:extLst>
    </dgm:pt>
    <dgm:pt modelId="{4FDDE645-D1FA-45F9-98E8-59ABEB2D74EF}" type="pres">
      <dgm:prSet presAssocID="{6180396A-B9B2-4A07-BDAB-A3E79B13DD00}" presName="spaceRect" presStyleCnt="0"/>
      <dgm:spPr/>
    </dgm:pt>
    <dgm:pt modelId="{E6FB43F0-8274-4FA7-B414-B50F7CE1C86D}" type="pres">
      <dgm:prSet presAssocID="{6180396A-B9B2-4A07-BDAB-A3E79B13DD00}" presName="parTx" presStyleLbl="revTx" presStyleIdx="3" presStyleCnt="6">
        <dgm:presLayoutVars>
          <dgm:chMax val="0"/>
          <dgm:chPref val="0"/>
        </dgm:presLayoutVars>
      </dgm:prSet>
      <dgm:spPr/>
    </dgm:pt>
    <dgm:pt modelId="{C9E56D77-DF8A-44C5-9385-4268EA7F20C4}" type="pres">
      <dgm:prSet presAssocID="{1DBBDBA8-89A6-4FD3-A59B-9D7645BACE56}" presName="sibTrans" presStyleCnt="0"/>
      <dgm:spPr/>
    </dgm:pt>
    <dgm:pt modelId="{540AB0AA-3784-4D1B-BD20-ABAC55478616}" type="pres">
      <dgm:prSet presAssocID="{0678F119-7F33-4236-9D7E-F5D99C35BE95}" presName="compNode" presStyleCnt="0"/>
      <dgm:spPr/>
    </dgm:pt>
    <dgm:pt modelId="{DD39177E-2060-451D-8B03-DC2C9065DB41}" type="pres">
      <dgm:prSet presAssocID="{0678F119-7F33-4236-9D7E-F5D99C35BE95}" presName="bgRect" presStyleLbl="bgShp" presStyleIdx="4" presStyleCnt="6"/>
      <dgm:spPr/>
    </dgm:pt>
    <dgm:pt modelId="{05D7AA17-318A-44C8-88EC-BDF9A8C96A9F}" type="pres">
      <dgm:prSet presAssocID="{0678F119-7F33-4236-9D7E-F5D99C35BE9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r"/>
        </a:ext>
      </dgm:extLst>
    </dgm:pt>
    <dgm:pt modelId="{FEA982DC-D75A-4116-895F-47D2F4FA99D5}" type="pres">
      <dgm:prSet presAssocID="{0678F119-7F33-4236-9D7E-F5D99C35BE95}" presName="spaceRect" presStyleCnt="0"/>
      <dgm:spPr/>
    </dgm:pt>
    <dgm:pt modelId="{7ECB911B-30EF-47E4-9183-DBD168DF7382}" type="pres">
      <dgm:prSet presAssocID="{0678F119-7F33-4236-9D7E-F5D99C35BE95}" presName="parTx" presStyleLbl="revTx" presStyleIdx="4" presStyleCnt="6">
        <dgm:presLayoutVars>
          <dgm:chMax val="0"/>
          <dgm:chPref val="0"/>
        </dgm:presLayoutVars>
      </dgm:prSet>
      <dgm:spPr/>
    </dgm:pt>
    <dgm:pt modelId="{C68B1E5A-D994-41B5-80D5-4FF044403439}" type="pres">
      <dgm:prSet presAssocID="{97119F85-3ED1-4151-9A31-5AB52D07269C}" presName="sibTrans" presStyleCnt="0"/>
      <dgm:spPr/>
    </dgm:pt>
    <dgm:pt modelId="{06F9A477-7FBB-499F-B039-7533A657CD04}" type="pres">
      <dgm:prSet presAssocID="{A9157FBA-42B9-45ED-9BEB-3EFA3FB35796}" presName="compNode" presStyleCnt="0"/>
      <dgm:spPr/>
    </dgm:pt>
    <dgm:pt modelId="{C28A5871-DAA9-4B1F-B4D7-B87E8D1ACA9A}" type="pres">
      <dgm:prSet presAssocID="{A9157FBA-42B9-45ED-9BEB-3EFA3FB35796}" presName="bgRect" presStyleLbl="bgShp" presStyleIdx="5" presStyleCnt="6"/>
      <dgm:spPr/>
    </dgm:pt>
    <dgm:pt modelId="{593BD037-CEA0-4C1A-A420-A8265C7BA49B}" type="pres">
      <dgm:prSet presAssocID="{A9157FBA-42B9-45ED-9BEB-3EFA3FB3579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ustainability"/>
        </a:ext>
      </dgm:extLst>
    </dgm:pt>
    <dgm:pt modelId="{C59BDB04-AADB-4287-B96E-CCA2EED55622}" type="pres">
      <dgm:prSet presAssocID="{A9157FBA-42B9-45ED-9BEB-3EFA3FB35796}" presName="spaceRect" presStyleCnt="0"/>
      <dgm:spPr/>
    </dgm:pt>
    <dgm:pt modelId="{30BDD4A4-A630-417F-9BF3-1F6678C968F2}" type="pres">
      <dgm:prSet presAssocID="{A9157FBA-42B9-45ED-9BEB-3EFA3FB35796}" presName="parTx" presStyleLbl="revTx" presStyleIdx="5" presStyleCnt="6">
        <dgm:presLayoutVars>
          <dgm:chMax val="0"/>
          <dgm:chPref val="0"/>
        </dgm:presLayoutVars>
      </dgm:prSet>
      <dgm:spPr/>
    </dgm:pt>
  </dgm:ptLst>
  <dgm:cxnLst>
    <dgm:cxn modelId="{F27A0106-3C82-4A91-BE82-E55D6AF7DF9C}" type="presOf" srcId="{0678F119-7F33-4236-9D7E-F5D99C35BE95}" destId="{7ECB911B-30EF-47E4-9183-DBD168DF7382}" srcOrd="0" destOrd="0" presId="urn:microsoft.com/office/officeart/2018/2/layout/IconVerticalSolidList"/>
    <dgm:cxn modelId="{B385A423-9E24-4B57-9616-7FAD619C23B3}" type="presOf" srcId="{DCE8D4A6-E779-405B-8EB3-84EEFA8BBF75}" destId="{11CACD8B-E3A1-4E54-A3E2-C922A7321FE0}" srcOrd="0" destOrd="0" presId="urn:microsoft.com/office/officeart/2018/2/layout/IconVerticalSolidList"/>
    <dgm:cxn modelId="{56DDAF24-F12B-4281-87D8-7ACFEC371941}" srcId="{DCE8D4A6-E779-405B-8EB3-84EEFA8BBF75}" destId="{7A7DE945-AF55-4E53-BA56-377001A70217}" srcOrd="1" destOrd="0" parTransId="{EE8D3FB4-A6DA-4E6F-98C3-62021D0AF37D}" sibTransId="{63D8A007-F5C1-4F4B-9350-6DDEB26E4148}"/>
    <dgm:cxn modelId="{94E03727-CBEE-4013-9676-DB10AB4D0562}" srcId="{DCE8D4A6-E779-405B-8EB3-84EEFA8BBF75}" destId="{FBE0402A-016C-4371-B59D-E6BED2341C2E}" srcOrd="0" destOrd="0" parTransId="{2598BF07-01E0-49F1-8B80-3C29698383FB}" sibTransId="{1D8DFDC0-5F0E-4700-842B-EE6FF3BF2E7E}"/>
    <dgm:cxn modelId="{CEAD0130-47CA-4C2D-AD8E-8E75577FE352}" srcId="{DCE8D4A6-E779-405B-8EB3-84EEFA8BBF75}" destId="{6180396A-B9B2-4A07-BDAB-A3E79B13DD00}" srcOrd="3" destOrd="0" parTransId="{376D26C4-FF29-4093-9B0B-AD5B7159515B}" sibTransId="{1DBBDBA8-89A6-4FD3-A59B-9D7645BACE56}"/>
    <dgm:cxn modelId="{F5D1CB89-9C55-4DB2-8631-5D31B5B011FA}" type="presOf" srcId="{FBE0402A-016C-4371-B59D-E6BED2341C2E}" destId="{BBF71A19-AB81-4A6B-9C65-FA7FC69317CE}" srcOrd="0" destOrd="0" presId="urn:microsoft.com/office/officeart/2018/2/layout/IconVerticalSolidList"/>
    <dgm:cxn modelId="{CB6D35A8-FD60-42ED-B4F1-463C902E48DA}" type="presOf" srcId="{A9157FBA-42B9-45ED-9BEB-3EFA3FB35796}" destId="{30BDD4A4-A630-417F-9BF3-1F6678C968F2}" srcOrd="0" destOrd="0" presId="urn:microsoft.com/office/officeart/2018/2/layout/IconVerticalSolidList"/>
    <dgm:cxn modelId="{4C5A7CA9-69D8-4C8C-87AB-97E211604E71}" srcId="{DCE8D4A6-E779-405B-8EB3-84EEFA8BBF75}" destId="{4E14524B-FA77-4D9C-B41B-BA56B21B619D}" srcOrd="2" destOrd="0" parTransId="{D2DEBF68-F8A6-49BC-9EA5-635C08133190}" sibTransId="{5ADCB277-5CAD-43D9-920B-A9A2597E8949}"/>
    <dgm:cxn modelId="{F4783CB2-5389-4F28-9560-D471A3DD3E85}" type="presOf" srcId="{6180396A-B9B2-4A07-BDAB-A3E79B13DD00}" destId="{E6FB43F0-8274-4FA7-B414-B50F7CE1C86D}" srcOrd="0" destOrd="0" presId="urn:microsoft.com/office/officeart/2018/2/layout/IconVerticalSolidList"/>
    <dgm:cxn modelId="{D33646B6-45CE-4D77-A73D-2F55309B3E5B}" srcId="{DCE8D4A6-E779-405B-8EB3-84EEFA8BBF75}" destId="{0678F119-7F33-4236-9D7E-F5D99C35BE95}" srcOrd="4" destOrd="0" parTransId="{80B135C2-BB96-4BCB-A5D1-BB5F3F232556}" sibTransId="{97119F85-3ED1-4151-9A31-5AB52D07269C}"/>
    <dgm:cxn modelId="{70DC61BE-7FF9-4BBE-B2A0-4CE8AB0D7F1B}" type="presOf" srcId="{7A7DE945-AF55-4E53-BA56-377001A70217}" destId="{2DAA8D48-C244-489E-9FEB-2764DF589BFA}" srcOrd="0" destOrd="0" presId="urn:microsoft.com/office/officeart/2018/2/layout/IconVerticalSolidList"/>
    <dgm:cxn modelId="{2E763DDF-85C3-4684-94D1-721CB6604114}" srcId="{DCE8D4A6-E779-405B-8EB3-84EEFA8BBF75}" destId="{A9157FBA-42B9-45ED-9BEB-3EFA3FB35796}" srcOrd="5" destOrd="0" parTransId="{37F4C5DC-BAAF-47E6-97F7-D8E17283346C}" sibTransId="{3DB46E09-9DA3-4754-BE17-DD42BA1414BE}"/>
    <dgm:cxn modelId="{C48DE5F2-B89B-47ED-8113-5BDC9677A967}" type="presOf" srcId="{4E14524B-FA77-4D9C-B41B-BA56B21B619D}" destId="{EF13BE0F-4919-4FED-ACDD-D8A0D6B325DA}" srcOrd="0" destOrd="0" presId="urn:microsoft.com/office/officeart/2018/2/layout/IconVerticalSolidList"/>
    <dgm:cxn modelId="{36C3CB7B-DF30-4FD9-AC97-B4CFEBF4C7F7}" type="presParOf" srcId="{11CACD8B-E3A1-4E54-A3E2-C922A7321FE0}" destId="{5E8639F9-956F-409A-BF44-0AD08E6F9C3D}" srcOrd="0" destOrd="0" presId="urn:microsoft.com/office/officeart/2018/2/layout/IconVerticalSolidList"/>
    <dgm:cxn modelId="{04DA7448-9730-4184-B857-41380F3B2885}" type="presParOf" srcId="{5E8639F9-956F-409A-BF44-0AD08E6F9C3D}" destId="{DCC3E795-B8AC-418F-A032-658CD0142F1C}" srcOrd="0" destOrd="0" presId="urn:microsoft.com/office/officeart/2018/2/layout/IconVerticalSolidList"/>
    <dgm:cxn modelId="{D86A1492-A7AF-4272-9F0C-CC765BA0A5A0}" type="presParOf" srcId="{5E8639F9-956F-409A-BF44-0AD08E6F9C3D}" destId="{D62B81C8-C4D1-43C6-9ED9-B35CA4F346D7}" srcOrd="1" destOrd="0" presId="urn:microsoft.com/office/officeart/2018/2/layout/IconVerticalSolidList"/>
    <dgm:cxn modelId="{D7F680DD-C20D-406E-8776-3212C0DA3F9E}" type="presParOf" srcId="{5E8639F9-956F-409A-BF44-0AD08E6F9C3D}" destId="{7AD8A758-2DF1-47EF-A306-3EB3269830C1}" srcOrd="2" destOrd="0" presId="urn:microsoft.com/office/officeart/2018/2/layout/IconVerticalSolidList"/>
    <dgm:cxn modelId="{BFBD8CD2-FAD9-4819-B328-3D4174B0CA01}" type="presParOf" srcId="{5E8639F9-956F-409A-BF44-0AD08E6F9C3D}" destId="{BBF71A19-AB81-4A6B-9C65-FA7FC69317CE}" srcOrd="3" destOrd="0" presId="urn:microsoft.com/office/officeart/2018/2/layout/IconVerticalSolidList"/>
    <dgm:cxn modelId="{AF0A92A8-E8E3-476C-A186-B9B5354F2419}" type="presParOf" srcId="{11CACD8B-E3A1-4E54-A3E2-C922A7321FE0}" destId="{0C195DDD-9CBF-48C4-9C4B-6418FC3D8211}" srcOrd="1" destOrd="0" presId="urn:microsoft.com/office/officeart/2018/2/layout/IconVerticalSolidList"/>
    <dgm:cxn modelId="{37D37335-B62E-4A3E-AC0A-D427894D476C}" type="presParOf" srcId="{11CACD8B-E3A1-4E54-A3E2-C922A7321FE0}" destId="{5A212C33-66B4-4D31-8130-1613B4A2D0BE}" srcOrd="2" destOrd="0" presId="urn:microsoft.com/office/officeart/2018/2/layout/IconVerticalSolidList"/>
    <dgm:cxn modelId="{898298E8-502B-4AB3-AABA-1D039B64BD94}" type="presParOf" srcId="{5A212C33-66B4-4D31-8130-1613B4A2D0BE}" destId="{A93DEAB3-7EA4-4BD9-A7AA-682B0B85F286}" srcOrd="0" destOrd="0" presId="urn:microsoft.com/office/officeart/2018/2/layout/IconVerticalSolidList"/>
    <dgm:cxn modelId="{9129F84F-0883-4A51-9E7A-F70AD75F51D1}" type="presParOf" srcId="{5A212C33-66B4-4D31-8130-1613B4A2D0BE}" destId="{9DD31C1B-D55E-43AF-85EE-6A396A5782DF}" srcOrd="1" destOrd="0" presId="urn:microsoft.com/office/officeart/2018/2/layout/IconVerticalSolidList"/>
    <dgm:cxn modelId="{849F872F-13A2-419B-A286-0AF7BB0C7FE5}" type="presParOf" srcId="{5A212C33-66B4-4D31-8130-1613B4A2D0BE}" destId="{AC823916-33F6-4A49-9B91-52E23949EF08}" srcOrd="2" destOrd="0" presId="urn:microsoft.com/office/officeart/2018/2/layout/IconVerticalSolidList"/>
    <dgm:cxn modelId="{9FC1784A-FE2D-4868-9BDB-069BA07D614A}" type="presParOf" srcId="{5A212C33-66B4-4D31-8130-1613B4A2D0BE}" destId="{2DAA8D48-C244-489E-9FEB-2764DF589BFA}" srcOrd="3" destOrd="0" presId="urn:microsoft.com/office/officeart/2018/2/layout/IconVerticalSolidList"/>
    <dgm:cxn modelId="{C497A41A-E829-4D30-AB3F-7210439BEB78}" type="presParOf" srcId="{11CACD8B-E3A1-4E54-A3E2-C922A7321FE0}" destId="{DD4E8AB1-B9F0-4EF6-8241-A8C5F3E40030}" srcOrd="3" destOrd="0" presId="urn:microsoft.com/office/officeart/2018/2/layout/IconVerticalSolidList"/>
    <dgm:cxn modelId="{DDCE3FE8-E4AC-41FC-BCE1-53D5564796F7}" type="presParOf" srcId="{11CACD8B-E3A1-4E54-A3E2-C922A7321FE0}" destId="{B46C7074-3C70-46EB-977E-DD8D44E3E77F}" srcOrd="4" destOrd="0" presId="urn:microsoft.com/office/officeart/2018/2/layout/IconVerticalSolidList"/>
    <dgm:cxn modelId="{071BA98A-7153-4435-AB27-CF5811E4F5B8}" type="presParOf" srcId="{B46C7074-3C70-46EB-977E-DD8D44E3E77F}" destId="{B65662E0-B45A-4BE1-A95A-26B811F0BD20}" srcOrd="0" destOrd="0" presId="urn:microsoft.com/office/officeart/2018/2/layout/IconVerticalSolidList"/>
    <dgm:cxn modelId="{0E75DD83-E542-4C6E-B0B3-4C908F93D3DD}" type="presParOf" srcId="{B46C7074-3C70-46EB-977E-DD8D44E3E77F}" destId="{C9739DB2-E39A-4898-A88C-CA9911F2231B}" srcOrd="1" destOrd="0" presId="urn:microsoft.com/office/officeart/2018/2/layout/IconVerticalSolidList"/>
    <dgm:cxn modelId="{70BB12C4-0607-4242-8376-853ADE5B0607}" type="presParOf" srcId="{B46C7074-3C70-46EB-977E-DD8D44E3E77F}" destId="{A8DD40B0-AFB5-4653-82C1-B6A2D3246664}" srcOrd="2" destOrd="0" presId="urn:microsoft.com/office/officeart/2018/2/layout/IconVerticalSolidList"/>
    <dgm:cxn modelId="{0C277E25-C414-4D02-A979-1FC452F41420}" type="presParOf" srcId="{B46C7074-3C70-46EB-977E-DD8D44E3E77F}" destId="{EF13BE0F-4919-4FED-ACDD-D8A0D6B325DA}" srcOrd="3" destOrd="0" presId="urn:microsoft.com/office/officeart/2018/2/layout/IconVerticalSolidList"/>
    <dgm:cxn modelId="{2CCCA711-D1CD-4802-BCE5-F0E0C2C718C4}" type="presParOf" srcId="{11CACD8B-E3A1-4E54-A3E2-C922A7321FE0}" destId="{FCE2126C-81AB-497D-8403-BA73EF22AEBA}" srcOrd="5" destOrd="0" presId="urn:microsoft.com/office/officeart/2018/2/layout/IconVerticalSolidList"/>
    <dgm:cxn modelId="{B60741FC-E2B1-4A87-B358-F92B324EFD2D}" type="presParOf" srcId="{11CACD8B-E3A1-4E54-A3E2-C922A7321FE0}" destId="{D90DEED7-99C8-4B33-B577-5633D5770391}" srcOrd="6" destOrd="0" presId="urn:microsoft.com/office/officeart/2018/2/layout/IconVerticalSolidList"/>
    <dgm:cxn modelId="{112642C5-6E7B-4540-A70E-BF01E8955D02}" type="presParOf" srcId="{D90DEED7-99C8-4B33-B577-5633D5770391}" destId="{630EAE7D-5FF3-41C9-BCE0-306A0785C287}" srcOrd="0" destOrd="0" presId="urn:microsoft.com/office/officeart/2018/2/layout/IconVerticalSolidList"/>
    <dgm:cxn modelId="{8105BFEC-EDCC-4ECC-8612-83560A18CF03}" type="presParOf" srcId="{D90DEED7-99C8-4B33-B577-5633D5770391}" destId="{9E15C443-9E3F-4FD0-AD08-B9386FA9623A}" srcOrd="1" destOrd="0" presId="urn:microsoft.com/office/officeart/2018/2/layout/IconVerticalSolidList"/>
    <dgm:cxn modelId="{09C1367A-70B9-48A3-949E-3B06037ED0C4}" type="presParOf" srcId="{D90DEED7-99C8-4B33-B577-5633D5770391}" destId="{4FDDE645-D1FA-45F9-98E8-59ABEB2D74EF}" srcOrd="2" destOrd="0" presId="urn:microsoft.com/office/officeart/2018/2/layout/IconVerticalSolidList"/>
    <dgm:cxn modelId="{39F0F829-A2C1-432A-A46E-6D2733513EF2}" type="presParOf" srcId="{D90DEED7-99C8-4B33-B577-5633D5770391}" destId="{E6FB43F0-8274-4FA7-B414-B50F7CE1C86D}" srcOrd="3" destOrd="0" presId="urn:microsoft.com/office/officeart/2018/2/layout/IconVerticalSolidList"/>
    <dgm:cxn modelId="{7AAE30DB-4AE7-4058-A3F5-E01E8656A119}" type="presParOf" srcId="{11CACD8B-E3A1-4E54-A3E2-C922A7321FE0}" destId="{C9E56D77-DF8A-44C5-9385-4268EA7F20C4}" srcOrd="7" destOrd="0" presId="urn:microsoft.com/office/officeart/2018/2/layout/IconVerticalSolidList"/>
    <dgm:cxn modelId="{CDDEEE36-C21D-47A3-A47F-BD1CFBA44B86}" type="presParOf" srcId="{11CACD8B-E3A1-4E54-A3E2-C922A7321FE0}" destId="{540AB0AA-3784-4D1B-BD20-ABAC55478616}" srcOrd="8" destOrd="0" presId="urn:microsoft.com/office/officeart/2018/2/layout/IconVerticalSolidList"/>
    <dgm:cxn modelId="{2C28939F-6A71-4F62-84C5-C35642455EBD}" type="presParOf" srcId="{540AB0AA-3784-4D1B-BD20-ABAC55478616}" destId="{DD39177E-2060-451D-8B03-DC2C9065DB41}" srcOrd="0" destOrd="0" presId="urn:microsoft.com/office/officeart/2018/2/layout/IconVerticalSolidList"/>
    <dgm:cxn modelId="{18B52EB3-4063-46DE-8E30-8A98D8505BFB}" type="presParOf" srcId="{540AB0AA-3784-4D1B-BD20-ABAC55478616}" destId="{05D7AA17-318A-44C8-88EC-BDF9A8C96A9F}" srcOrd="1" destOrd="0" presId="urn:microsoft.com/office/officeart/2018/2/layout/IconVerticalSolidList"/>
    <dgm:cxn modelId="{84CD0857-BB47-4DA2-96D9-5A2C61718B5C}" type="presParOf" srcId="{540AB0AA-3784-4D1B-BD20-ABAC55478616}" destId="{FEA982DC-D75A-4116-895F-47D2F4FA99D5}" srcOrd="2" destOrd="0" presId="urn:microsoft.com/office/officeart/2018/2/layout/IconVerticalSolidList"/>
    <dgm:cxn modelId="{4B7996CB-8A2C-48CD-8DFC-3F37C7482BD2}" type="presParOf" srcId="{540AB0AA-3784-4D1B-BD20-ABAC55478616}" destId="{7ECB911B-30EF-47E4-9183-DBD168DF7382}" srcOrd="3" destOrd="0" presId="urn:microsoft.com/office/officeart/2018/2/layout/IconVerticalSolidList"/>
    <dgm:cxn modelId="{1FC4C40F-71B7-4A19-9E3C-28BFDE62ECF2}" type="presParOf" srcId="{11CACD8B-E3A1-4E54-A3E2-C922A7321FE0}" destId="{C68B1E5A-D994-41B5-80D5-4FF044403439}" srcOrd="9" destOrd="0" presId="urn:microsoft.com/office/officeart/2018/2/layout/IconVerticalSolidList"/>
    <dgm:cxn modelId="{B31FF80F-2B2A-4A63-B7DA-7F7E5F193453}" type="presParOf" srcId="{11CACD8B-E3A1-4E54-A3E2-C922A7321FE0}" destId="{06F9A477-7FBB-499F-B039-7533A657CD04}" srcOrd="10" destOrd="0" presId="urn:microsoft.com/office/officeart/2018/2/layout/IconVerticalSolidList"/>
    <dgm:cxn modelId="{707A7309-C0A4-4A47-8B51-87679FE0CF36}" type="presParOf" srcId="{06F9A477-7FBB-499F-B039-7533A657CD04}" destId="{C28A5871-DAA9-4B1F-B4D7-B87E8D1ACA9A}" srcOrd="0" destOrd="0" presId="urn:microsoft.com/office/officeart/2018/2/layout/IconVerticalSolidList"/>
    <dgm:cxn modelId="{838B865D-2233-4E95-9AEF-71F169BB3AAA}" type="presParOf" srcId="{06F9A477-7FBB-499F-B039-7533A657CD04}" destId="{593BD037-CEA0-4C1A-A420-A8265C7BA49B}" srcOrd="1" destOrd="0" presId="urn:microsoft.com/office/officeart/2018/2/layout/IconVerticalSolidList"/>
    <dgm:cxn modelId="{DA3D70D7-57CB-401F-B1F4-3DDA0FB9241D}" type="presParOf" srcId="{06F9A477-7FBB-499F-B039-7533A657CD04}" destId="{C59BDB04-AADB-4287-B96E-CCA2EED55622}" srcOrd="2" destOrd="0" presId="urn:microsoft.com/office/officeart/2018/2/layout/IconVerticalSolidList"/>
    <dgm:cxn modelId="{D9B02080-6D6B-4979-AD86-E055D0BBA389}" type="presParOf" srcId="{06F9A477-7FBB-499F-B039-7533A657CD04}" destId="{30BDD4A4-A630-417F-9BF3-1F6678C968F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7593E8-4095-4810-848C-881CF1072BC4}"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CDB6D996-99C0-482D-91A9-D4159973FB47}">
      <dgm:prSet/>
      <dgm:spPr/>
      <dgm:t>
        <a:bodyPr/>
        <a:lstStyle/>
        <a:p>
          <a:r>
            <a:rPr lang="en-US" b="0" i="0" baseline="0"/>
            <a:t>Target Market: Urban professionals &amp; students</a:t>
          </a:r>
          <a:endParaRPr lang="en-US"/>
        </a:p>
      </dgm:t>
    </dgm:pt>
    <dgm:pt modelId="{0FDAB640-0F8D-43D7-B6B3-08AE66CA5DD6}" type="parTrans" cxnId="{EDA2D533-9A70-4DDC-A1F5-05C1BC130406}">
      <dgm:prSet/>
      <dgm:spPr/>
      <dgm:t>
        <a:bodyPr/>
        <a:lstStyle/>
        <a:p>
          <a:endParaRPr lang="en-US"/>
        </a:p>
      </dgm:t>
    </dgm:pt>
    <dgm:pt modelId="{0F631A6F-0942-4697-BCDB-F0764750985E}" type="sibTrans" cxnId="{EDA2D533-9A70-4DDC-A1F5-05C1BC130406}">
      <dgm:prSet/>
      <dgm:spPr/>
      <dgm:t>
        <a:bodyPr/>
        <a:lstStyle/>
        <a:p>
          <a:endParaRPr lang="en-US"/>
        </a:p>
      </dgm:t>
    </dgm:pt>
    <dgm:pt modelId="{E642CD8C-8189-4DAD-B202-0F814E5A0E94}">
      <dgm:prSet/>
      <dgm:spPr/>
      <dgm:t>
        <a:bodyPr/>
        <a:lstStyle/>
        <a:p>
          <a:r>
            <a:rPr lang="en-US" b="0" i="0" baseline="0"/>
            <a:t>Positioning: “Ride Smart. Ride Green.”</a:t>
          </a:r>
          <a:endParaRPr lang="en-US"/>
        </a:p>
      </dgm:t>
    </dgm:pt>
    <dgm:pt modelId="{FB24A0D2-3C51-460E-9849-0E5E863A0B4D}" type="parTrans" cxnId="{0123F732-D0D5-47AA-A5A9-7A86ACF6D6C4}">
      <dgm:prSet/>
      <dgm:spPr/>
      <dgm:t>
        <a:bodyPr/>
        <a:lstStyle/>
        <a:p>
          <a:endParaRPr lang="en-US"/>
        </a:p>
      </dgm:t>
    </dgm:pt>
    <dgm:pt modelId="{739705DD-3E15-4978-8C3B-63C2289BF2D4}" type="sibTrans" cxnId="{0123F732-D0D5-47AA-A5A9-7A86ACF6D6C4}">
      <dgm:prSet/>
      <dgm:spPr/>
      <dgm:t>
        <a:bodyPr/>
        <a:lstStyle/>
        <a:p>
          <a:endParaRPr lang="en-US"/>
        </a:p>
      </dgm:t>
    </dgm:pt>
    <dgm:pt modelId="{495A6A04-9790-458B-A52C-97A4A121FB11}">
      <dgm:prSet/>
      <dgm:spPr/>
      <dgm:t>
        <a:bodyPr/>
        <a:lstStyle/>
        <a:p>
          <a:r>
            <a:rPr lang="en-US" b="0" i="0" baseline="0"/>
            <a:t>Marketing Mix:</a:t>
          </a:r>
          <a:endParaRPr lang="en-US"/>
        </a:p>
      </dgm:t>
    </dgm:pt>
    <dgm:pt modelId="{C12A5190-9F12-4A24-A40A-EAAAE0CF2DFB}" type="parTrans" cxnId="{1BDA8A47-FD98-4C8D-94B6-8A0E16C539A0}">
      <dgm:prSet/>
      <dgm:spPr/>
      <dgm:t>
        <a:bodyPr/>
        <a:lstStyle/>
        <a:p>
          <a:endParaRPr lang="en-US"/>
        </a:p>
      </dgm:t>
    </dgm:pt>
    <dgm:pt modelId="{66FC7789-455E-4514-95E1-D9315B3F7111}" type="sibTrans" cxnId="{1BDA8A47-FD98-4C8D-94B6-8A0E16C539A0}">
      <dgm:prSet/>
      <dgm:spPr/>
      <dgm:t>
        <a:bodyPr/>
        <a:lstStyle/>
        <a:p>
          <a:endParaRPr lang="en-US"/>
        </a:p>
      </dgm:t>
    </dgm:pt>
    <dgm:pt modelId="{A2040804-8BF7-4F3F-8E17-FE2946CB4513}">
      <dgm:prSet/>
      <dgm:spPr/>
      <dgm:t>
        <a:bodyPr/>
        <a:lstStyle/>
        <a:p>
          <a:r>
            <a:rPr lang="en-US" b="0" i="1" baseline="0"/>
            <a:t>Product:</a:t>
          </a:r>
          <a:r>
            <a:rPr lang="en-US" b="0" i="0" baseline="0"/>
            <a:t> Solar smart bikes</a:t>
          </a:r>
          <a:endParaRPr lang="en-US"/>
        </a:p>
      </dgm:t>
    </dgm:pt>
    <dgm:pt modelId="{A19CBFD9-30B8-424B-8FAE-59CE83D77D68}" type="parTrans" cxnId="{C3E9D550-C9D8-4329-9289-6F4CFEE9FF2A}">
      <dgm:prSet/>
      <dgm:spPr/>
      <dgm:t>
        <a:bodyPr/>
        <a:lstStyle/>
        <a:p>
          <a:endParaRPr lang="en-US"/>
        </a:p>
      </dgm:t>
    </dgm:pt>
    <dgm:pt modelId="{CE48D993-33D5-436A-A075-B0733F4A14FE}" type="sibTrans" cxnId="{C3E9D550-C9D8-4329-9289-6F4CFEE9FF2A}">
      <dgm:prSet/>
      <dgm:spPr/>
      <dgm:t>
        <a:bodyPr/>
        <a:lstStyle/>
        <a:p>
          <a:endParaRPr lang="en-US"/>
        </a:p>
      </dgm:t>
    </dgm:pt>
    <dgm:pt modelId="{0ED2126B-8601-47C4-A78F-BD91CB0DC907}">
      <dgm:prSet/>
      <dgm:spPr/>
      <dgm:t>
        <a:bodyPr/>
        <a:lstStyle/>
        <a:p>
          <a:r>
            <a:rPr lang="en-US" b="0" i="1" baseline="0"/>
            <a:t>Price:</a:t>
          </a:r>
          <a:r>
            <a:rPr lang="en-US" b="0" i="0" baseline="0"/>
            <a:t> £0.20/min + £25 monthly pass</a:t>
          </a:r>
          <a:endParaRPr lang="en-US"/>
        </a:p>
      </dgm:t>
    </dgm:pt>
    <dgm:pt modelId="{7798A14B-05EB-4E7C-909D-8F1C7FE5666A}" type="parTrans" cxnId="{B63BCD28-E543-454D-A7AE-80EBDC1EEEF1}">
      <dgm:prSet/>
      <dgm:spPr/>
      <dgm:t>
        <a:bodyPr/>
        <a:lstStyle/>
        <a:p>
          <a:endParaRPr lang="en-US"/>
        </a:p>
      </dgm:t>
    </dgm:pt>
    <dgm:pt modelId="{712BA577-45C4-4750-B9EF-B4E92FB833FE}" type="sibTrans" cxnId="{B63BCD28-E543-454D-A7AE-80EBDC1EEEF1}">
      <dgm:prSet/>
      <dgm:spPr/>
      <dgm:t>
        <a:bodyPr/>
        <a:lstStyle/>
        <a:p>
          <a:endParaRPr lang="en-US"/>
        </a:p>
      </dgm:t>
    </dgm:pt>
    <dgm:pt modelId="{45BB5A38-E91E-4F47-B0A2-080EE09AE89F}">
      <dgm:prSet/>
      <dgm:spPr/>
      <dgm:t>
        <a:bodyPr/>
        <a:lstStyle/>
        <a:p>
          <a:r>
            <a:rPr lang="en-US" b="0" i="1" baseline="0"/>
            <a:t>Place:</a:t>
          </a:r>
          <a:r>
            <a:rPr lang="en-US" b="0" i="0" baseline="0"/>
            <a:t> App &amp; kiosks</a:t>
          </a:r>
          <a:endParaRPr lang="en-US"/>
        </a:p>
      </dgm:t>
    </dgm:pt>
    <dgm:pt modelId="{1CBEDBE8-3216-4653-949F-74508C86AA10}" type="parTrans" cxnId="{3AD17A5E-81F0-4417-B421-4224A27D4D27}">
      <dgm:prSet/>
      <dgm:spPr/>
      <dgm:t>
        <a:bodyPr/>
        <a:lstStyle/>
        <a:p>
          <a:endParaRPr lang="en-US"/>
        </a:p>
      </dgm:t>
    </dgm:pt>
    <dgm:pt modelId="{653A6B15-0DC8-465C-B881-C9ACD3059BCE}" type="sibTrans" cxnId="{3AD17A5E-81F0-4417-B421-4224A27D4D27}">
      <dgm:prSet/>
      <dgm:spPr/>
      <dgm:t>
        <a:bodyPr/>
        <a:lstStyle/>
        <a:p>
          <a:endParaRPr lang="en-US"/>
        </a:p>
      </dgm:t>
    </dgm:pt>
    <dgm:pt modelId="{9953D176-DEF7-471B-A03E-6ADDD06DD5AA}">
      <dgm:prSet/>
      <dgm:spPr/>
      <dgm:t>
        <a:bodyPr/>
        <a:lstStyle/>
        <a:p>
          <a:r>
            <a:rPr lang="en-US" b="0" i="1" baseline="0"/>
            <a:t>Promotion:</a:t>
          </a:r>
          <a:r>
            <a:rPr lang="en-US" b="0" i="0" baseline="0"/>
            <a:t> Social media, CSR events </a:t>
          </a:r>
          <a:r>
            <a:rPr lang="en-US" b="0" i="1" baseline="0"/>
            <a:t>(Kotler &amp; Keller, 2022)</a:t>
          </a:r>
          <a:endParaRPr lang="en-US"/>
        </a:p>
      </dgm:t>
    </dgm:pt>
    <dgm:pt modelId="{C1FE5A5A-1554-4F74-8F44-DF9E10D02278}" type="parTrans" cxnId="{8992A41A-D0DB-4DDE-883D-EB03E446031A}">
      <dgm:prSet/>
      <dgm:spPr/>
      <dgm:t>
        <a:bodyPr/>
        <a:lstStyle/>
        <a:p>
          <a:endParaRPr lang="en-US"/>
        </a:p>
      </dgm:t>
    </dgm:pt>
    <dgm:pt modelId="{D4B24393-4D5B-46B0-9629-4B0061D26521}" type="sibTrans" cxnId="{8992A41A-D0DB-4DDE-883D-EB03E446031A}">
      <dgm:prSet/>
      <dgm:spPr/>
      <dgm:t>
        <a:bodyPr/>
        <a:lstStyle/>
        <a:p>
          <a:endParaRPr lang="en-US"/>
        </a:p>
      </dgm:t>
    </dgm:pt>
    <dgm:pt modelId="{AECCBB38-3464-438C-9D27-237B51A53D23}" type="pres">
      <dgm:prSet presAssocID="{377593E8-4095-4810-848C-881CF1072BC4}" presName="vert0" presStyleCnt="0">
        <dgm:presLayoutVars>
          <dgm:dir/>
          <dgm:animOne val="branch"/>
          <dgm:animLvl val="lvl"/>
        </dgm:presLayoutVars>
      </dgm:prSet>
      <dgm:spPr/>
    </dgm:pt>
    <dgm:pt modelId="{346955F9-0DD4-4F69-B60B-A9B92E0828C8}" type="pres">
      <dgm:prSet presAssocID="{CDB6D996-99C0-482D-91A9-D4159973FB47}" presName="thickLine" presStyleLbl="alignNode1" presStyleIdx="0" presStyleCnt="7"/>
      <dgm:spPr/>
    </dgm:pt>
    <dgm:pt modelId="{CD38D2FD-7826-4EF1-B2D6-4BD82F623446}" type="pres">
      <dgm:prSet presAssocID="{CDB6D996-99C0-482D-91A9-D4159973FB47}" presName="horz1" presStyleCnt="0"/>
      <dgm:spPr/>
    </dgm:pt>
    <dgm:pt modelId="{D2B4BABF-AD92-46A8-A22D-FF997A83DF41}" type="pres">
      <dgm:prSet presAssocID="{CDB6D996-99C0-482D-91A9-D4159973FB47}" presName="tx1" presStyleLbl="revTx" presStyleIdx="0" presStyleCnt="7"/>
      <dgm:spPr/>
    </dgm:pt>
    <dgm:pt modelId="{AEB7359B-8F64-44F7-85DC-03F91A957D3D}" type="pres">
      <dgm:prSet presAssocID="{CDB6D996-99C0-482D-91A9-D4159973FB47}" presName="vert1" presStyleCnt="0"/>
      <dgm:spPr/>
    </dgm:pt>
    <dgm:pt modelId="{35AF54BE-D32C-436C-9D3F-62C26311E2F8}" type="pres">
      <dgm:prSet presAssocID="{E642CD8C-8189-4DAD-B202-0F814E5A0E94}" presName="thickLine" presStyleLbl="alignNode1" presStyleIdx="1" presStyleCnt="7"/>
      <dgm:spPr/>
    </dgm:pt>
    <dgm:pt modelId="{4D90B1A9-9528-4EEF-9DFF-1A2300C1B0F3}" type="pres">
      <dgm:prSet presAssocID="{E642CD8C-8189-4DAD-B202-0F814E5A0E94}" presName="horz1" presStyleCnt="0"/>
      <dgm:spPr/>
    </dgm:pt>
    <dgm:pt modelId="{35FF6A7D-1CE6-47CA-8A65-6441F4997E79}" type="pres">
      <dgm:prSet presAssocID="{E642CD8C-8189-4DAD-B202-0F814E5A0E94}" presName="tx1" presStyleLbl="revTx" presStyleIdx="1" presStyleCnt="7"/>
      <dgm:spPr/>
    </dgm:pt>
    <dgm:pt modelId="{70A78CE8-3A18-421A-B4EA-AB32AA0D3D2B}" type="pres">
      <dgm:prSet presAssocID="{E642CD8C-8189-4DAD-B202-0F814E5A0E94}" presName="vert1" presStyleCnt="0"/>
      <dgm:spPr/>
    </dgm:pt>
    <dgm:pt modelId="{0CA97ED2-8C47-4D14-BA8C-5D1AFF168397}" type="pres">
      <dgm:prSet presAssocID="{495A6A04-9790-458B-A52C-97A4A121FB11}" presName="thickLine" presStyleLbl="alignNode1" presStyleIdx="2" presStyleCnt="7"/>
      <dgm:spPr/>
    </dgm:pt>
    <dgm:pt modelId="{D14DF5BD-F540-4501-88E6-02A41FE5295B}" type="pres">
      <dgm:prSet presAssocID="{495A6A04-9790-458B-A52C-97A4A121FB11}" presName="horz1" presStyleCnt="0"/>
      <dgm:spPr/>
    </dgm:pt>
    <dgm:pt modelId="{48C38219-1822-41F9-BC6A-530F0709067C}" type="pres">
      <dgm:prSet presAssocID="{495A6A04-9790-458B-A52C-97A4A121FB11}" presName="tx1" presStyleLbl="revTx" presStyleIdx="2" presStyleCnt="7"/>
      <dgm:spPr/>
    </dgm:pt>
    <dgm:pt modelId="{2B6A01A1-194C-4BC8-A32B-43432065F923}" type="pres">
      <dgm:prSet presAssocID="{495A6A04-9790-458B-A52C-97A4A121FB11}" presName="vert1" presStyleCnt="0"/>
      <dgm:spPr/>
    </dgm:pt>
    <dgm:pt modelId="{36E6A87C-B6FE-4AE6-A09A-65BB2B2A8DBE}" type="pres">
      <dgm:prSet presAssocID="{A2040804-8BF7-4F3F-8E17-FE2946CB4513}" presName="thickLine" presStyleLbl="alignNode1" presStyleIdx="3" presStyleCnt="7"/>
      <dgm:spPr/>
    </dgm:pt>
    <dgm:pt modelId="{6A152F5C-9292-45EA-9299-6B40158AD79D}" type="pres">
      <dgm:prSet presAssocID="{A2040804-8BF7-4F3F-8E17-FE2946CB4513}" presName="horz1" presStyleCnt="0"/>
      <dgm:spPr/>
    </dgm:pt>
    <dgm:pt modelId="{F730F120-6614-4976-862F-4C0B2B308D70}" type="pres">
      <dgm:prSet presAssocID="{A2040804-8BF7-4F3F-8E17-FE2946CB4513}" presName="tx1" presStyleLbl="revTx" presStyleIdx="3" presStyleCnt="7"/>
      <dgm:spPr/>
    </dgm:pt>
    <dgm:pt modelId="{08F09C2F-0B73-458D-A62A-4296BCF82EEE}" type="pres">
      <dgm:prSet presAssocID="{A2040804-8BF7-4F3F-8E17-FE2946CB4513}" presName="vert1" presStyleCnt="0"/>
      <dgm:spPr/>
    </dgm:pt>
    <dgm:pt modelId="{01C67800-A33B-4525-AAB9-3070188F27CD}" type="pres">
      <dgm:prSet presAssocID="{0ED2126B-8601-47C4-A78F-BD91CB0DC907}" presName="thickLine" presStyleLbl="alignNode1" presStyleIdx="4" presStyleCnt="7"/>
      <dgm:spPr/>
    </dgm:pt>
    <dgm:pt modelId="{8129E5B5-0952-421D-A9D3-EAB25EB9A353}" type="pres">
      <dgm:prSet presAssocID="{0ED2126B-8601-47C4-A78F-BD91CB0DC907}" presName="horz1" presStyleCnt="0"/>
      <dgm:spPr/>
    </dgm:pt>
    <dgm:pt modelId="{F99E19CD-CAC4-4CE7-9194-AA5813C84787}" type="pres">
      <dgm:prSet presAssocID="{0ED2126B-8601-47C4-A78F-BD91CB0DC907}" presName="tx1" presStyleLbl="revTx" presStyleIdx="4" presStyleCnt="7"/>
      <dgm:spPr/>
    </dgm:pt>
    <dgm:pt modelId="{10EAC55C-1C20-4B64-A17C-EC6E8747DA60}" type="pres">
      <dgm:prSet presAssocID="{0ED2126B-8601-47C4-A78F-BD91CB0DC907}" presName="vert1" presStyleCnt="0"/>
      <dgm:spPr/>
    </dgm:pt>
    <dgm:pt modelId="{0C2840FF-A38D-4E43-811C-86852940C9EB}" type="pres">
      <dgm:prSet presAssocID="{45BB5A38-E91E-4F47-B0A2-080EE09AE89F}" presName="thickLine" presStyleLbl="alignNode1" presStyleIdx="5" presStyleCnt="7"/>
      <dgm:spPr/>
    </dgm:pt>
    <dgm:pt modelId="{B4C0E8B6-61D8-44B2-92B8-C309E1EF04FB}" type="pres">
      <dgm:prSet presAssocID="{45BB5A38-E91E-4F47-B0A2-080EE09AE89F}" presName="horz1" presStyleCnt="0"/>
      <dgm:spPr/>
    </dgm:pt>
    <dgm:pt modelId="{06F37D59-F895-43D4-8CB6-671AABC573AD}" type="pres">
      <dgm:prSet presAssocID="{45BB5A38-E91E-4F47-B0A2-080EE09AE89F}" presName="tx1" presStyleLbl="revTx" presStyleIdx="5" presStyleCnt="7"/>
      <dgm:spPr/>
    </dgm:pt>
    <dgm:pt modelId="{BE881091-C4FB-4D50-84BD-838646DF7D0E}" type="pres">
      <dgm:prSet presAssocID="{45BB5A38-E91E-4F47-B0A2-080EE09AE89F}" presName="vert1" presStyleCnt="0"/>
      <dgm:spPr/>
    </dgm:pt>
    <dgm:pt modelId="{12AF3AE8-3F77-474E-875A-8D5169F5537C}" type="pres">
      <dgm:prSet presAssocID="{9953D176-DEF7-471B-A03E-6ADDD06DD5AA}" presName="thickLine" presStyleLbl="alignNode1" presStyleIdx="6" presStyleCnt="7"/>
      <dgm:spPr/>
    </dgm:pt>
    <dgm:pt modelId="{3B305AD4-466B-4A3D-9342-30A841975D57}" type="pres">
      <dgm:prSet presAssocID="{9953D176-DEF7-471B-A03E-6ADDD06DD5AA}" presName="horz1" presStyleCnt="0"/>
      <dgm:spPr/>
    </dgm:pt>
    <dgm:pt modelId="{3D3C1CF0-A95A-4EDC-AD84-11890504819A}" type="pres">
      <dgm:prSet presAssocID="{9953D176-DEF7-471B-A03E-6ADDD06DD5AA}" presName="tx1" presStyleLbl="revTx" presStyleIdx="6" presStyleCnt="7"/>
      <dgm:spPr/>
    </dgm:pt>
    <dgm:pt modelId="{7B0D656D-9D71-4BB1-ACE3-94D5B397F6D2}" type="pres">
      <dgm:prSet presAssocID="{9953D176-DEF7-471B-A03E-6ADDD06DD5AA}" presName="vert1" presStyleCnt="0"/>
      <dgm:spPr/>
    </dgm:pt>
  </dgm:ptLst>
  <dgm:cxnLst>
    <dgm:cxn modelId="{8992A41A-D0DB-4DDE-883D-EB03E446031A}" srcId="{377593E8-4095-4810-848C-881CF1072BC4}" destId="{9953D176-DEF7-471B-A03E-6ADDD06DD5AA}" srcOrd="6" destOrd="0" parTransId="{C1FE5A5A-1554-4F74-8F44-DF9E10D02278}" sibTransId="{D4B24393-4D5B-46B0-9629-4B0061D26521}"/>
    <dgm:cxn modelId="{B63BCD28-E543-454D-A7AE-80EBDC1EEEF1}" srcId="{377593E8-4095-4810-848C-881CF1072BC4}" destId="{0ED2126B-8601-47C4-A78F-BD91CB0DC907}" srcOrd="4" destOrd="0" parTransId="{7798A14B-05EB-4E7C-909D-8F1C7FE5666A}" sibTransId="{712BA577-45C4-4750-B9EF-B4E92FB833FE}"/>
    <dgm:cxn modelId="{0123F732-D0D5-47AA-A5A9-7A86ACF6D6C4}" srcId="{377593E8-4095-4810-848C-881CF1072BC4}" destId="{E642CD8C-8189-4DAD-B202-0F814E5A0E94}" srcOrd="1" destOrd="0" parTransId="{FB24A0D2-3C51-460E-9849-0E5E863A0B4D}" sibTransId="{739705DD-3E15-4978-8C3B-63C2289BF2D4}"/>
    <dgm:cxn modelId="{EDA2D533-9A70-4DDC-A1F5-05C1BC130406}" srcId="{377593E8-4095-4810-848C-881CF1072BC4}" destId="{CDB6D996-99C0-482D-91A9-D4159973FB47}" srcOrd="0" destOrd="0" parTransId="{0FDAB640-0F8D-43D7-B6B3-08AE66CA5DD6}" sibTransId="{0F631A6F-0942-4697-BCDB-F0764750985E}"/>
    <dgm:cxn modelId="{FE291940-684D-4079-B986-AD52D087D754}" type="presOf" srcId="{A2040804-8BF7-4F3F-8E17-FE2946CB4513}" destId="{F730F120-6614-4976-862F-4C0B2B308D70}" srcOrd="0" destOrd="0" presId="urn:microsoft.com/office/officeart/2008/layout/LinedList"/>
    <dgm:cxn modelId="{3AD17A5E-81F0-4417-B421-4224A27D4D27}" srcId="{377593E8-4095-4810-848C-881CF1072BC4}" destId="{45BB5A38-E91E-4F47-B0A2-080EE09AE89F}" srcOrd="5" destOrd="0" parTransId="{1CBEDBE8-3216-4653-949F-74508C86AA10}" sibTransId="{653A6B15-0DC8-465C-B881-C9ACD3059BCE}"/>
    <dgm:cxn modelId="{BBCB5C62-3731-4C92-99F4-0885FBADA128}" type="presOf" srcId="{E642CD8C-8189-4DAD-B202-0F814E5A0E94}" destId="{35FF6A7D-1CE6-47CA-8A65-6441F4997E79}" srcOrd="0" destOrd="0" presId="urn:microsoft.com/office/officeart/2008/layout/LinedList"/>
    <dgm:cxn modelId="{BD240963-EDC5-418D-BE65-9D1CAA1D2438}" type="presOf" srcId="{0ED2126B-8601-47C4-A78F-BD91CB0DC907}" destId="{F99E19CD-CAC4-4CE7-9194-AA5813C84787}" srcOrd="0" destOrd="0" presId="urn:microsoft.com/office/officeart/2008/layout/LinedList"/>
    <dgm:cxn modelId="{1BDA8A47-FD98-4C8D-94B6-8A0E16C539A0}" srcId="{377593E8-4095-4810-848C-881CF1072BC4}" destId="{495A6A04-9790-458B-A52C-97A4A121FB11}" srcOrd="2" destOrd="0" parTransId="{C12A5190-9F12-4A24-A40A-EAAAE0CF2DFB}" sibTransId="{66FC7789-455E-4514-95E1-D9315B3F7111}"/>
    <dgm:cxn modelId="{5CDDD168-0284-46ED-BF3B-3406FBF28DF2}" type="presOf" srcId="{45BB5A38-E91E-4F47-B0A2-080EE09AE89F}" destId="{06F37D59-F895-43D4-8CB6-671AABC573AD}" srcOrd="0" destOrd="0" presId="urn:microsoft.com/office/officeart/2008/layout/LinedList"/>
    <dgm:cxn modelId="{E6C3A24E-D255-4803-93F8-1547E5D59C3D}" type="presOf" srcId="{377593E8-4095-4810-848C-881CF1072BC4}" destId="{AECCBB38-3464-438C-9D27-237B51A53D23}" srcOrd="0" destOrd="0" presId="urn:microsoft.com/office/officeart/2008/layout/LinedList"/>
    <dgm:cxn modelId="{C3E9D550-C9D8-4329-9289-6F4CFEE9FF2A}" srcId="{377593E8-4095-4810-848C-881CF1072BC4}" destId="{A2040804-8BF7-4F3F-8E17-FE2946CB4513}" srcOrd="3" destOrd="0" parTransId="{A19CBFD9-30B8-424B-8FAE-59CE83D77D68}" sibTransId="{CE48D993-33D5-436A-A075-B0733F4A14FE}"/>
    <dgm:cxn modelId="{42004294-00EE-42F7-A51B-EAE28954C7D2}" type="presOf" srcId="{9953D176-DEF7-471B-A03E-6ADDD06DD5AA}" destId="{3D3C1CF0-A95A-4EDC-AD84-11890504819A}" srcOrd="0" destOrd="0" presId="urn:microsoft.com/office/officeart/2008/layout/LinedList"/>
    <dgm:cxn modelId="{11D863CF-90A9-4963-8691-1DD7DFFE1304}" type="presOf" srcId="{495A6A04-9790-458B-A52C-97A4A121FB11}" destId="{48C38219-1822-41F9-BC6A-530F0709067C}" srcOrd="0" destOrd="0" presId="urn:microsoft.com/office/officeart/2008/layout/LinedList"/>
    <dgm:cxn modelId="{47F77CD0-54BB-417F-9441-8977727057AF}" type="presOf" srcId="{CDB6D996-99C0-482D-91A9-D4159973FB47}" destId="{D2B4BABF-AD92-46A8-A22D-FF997A83DF41}" srcOrd="0" destOrd="0" presId="urn:microsoft.com/office/officeart/2008/layout/LinedList"/>
    <dgm:cxn modelId="{D45F38FF-48F8-4AB1-841C-24264D4F40CE}" type="presParOf" srcId="{AECCBB38-3464-438C-9D27-237B51A53D23}" destId="{346955F9-0DD4-4F69-B60B-A9B92E0828C8}" srcOrd="0" destOrd="0" presId="urn:microsoft.com/office/officeart/2008/layout/LinedList"/>
    <dgm:cxn modelId="{65D52712-635D-456E-B502-8BEEEE32C7E5}" type="presParOf" srcId="{AECCBB38-3464-438C-9D27-237B51A53D23}" destId="{CD38D2FD-7826-4EF1-B2D6-4BD82F623446}" srcOrd="1" destOrd="0" presId="urn:microsoft.com/office/officeart/2008/layout/LinedList"/>
    <dgm:cxn modelId="{79F8D2F8-3D4F-4BA8-BE60-6AD558EDC0BE}" type="presParOf" srcId="{CD38D2FD-7826-4EF1-B2D6-4BD82F623446}" destId="{D2B4BABF-AD92-46A8-A22D-FF997A83DF41}" srcOrd="0" destOrd="0" presId="urn:microsoft.com/office/officeart/2008/layout/LinedList"/>
    <dgm:cxn modelId="{1275BAE2-D1BB-45DD-860D-1D9041BE8936}" type="presParOf" srcId="{CD38D2FD-7826-4EF1-B2D6-4BD82F623446}" destId="{AEB7359B-8F64-44F7-85DC-03F91A957D3D}" srcOrd="1" destOrd="0" presId="urn:microsoft.com/office/officeart/2008/layout/LinedList"/>
    <dgm:cxn modelId="{954DC2D8-FB98-4ECD-8144-021AFB31D239}" type="presParOf" srcId="{AECCBB38-3464-438C-9D27-237B51A53D23}" destId="{35AF54BE-D32C-436C-9D3F-62C26311E2F8}" srcOrd="2" destOrd="0" presId="urn:microsoft.com/office/officeart/2008/layout/LinedList"/>
    <dgm:cxn modelId="{72AD7895-E2CD-4002-9453-880F26498314}" type="presParOf" srcId="{AECCBB38-3464-438C-9D27-237B51A53D23}" destId="{4D90B1A9-9528-4EEF-9DFF-1A2300C1B0F3}" srcOrd="3" destOrd="0" presId="urn:microsoft.com/office/officeart/2008/layout/LinedList"/>
    <dgm:cxn modelId="{315DA0F0-7934-4238-B237-C74043E731E0}" type="presParOf" srcId="{4D90B1A9-9528-4EEF-9DFF-1A2300C1B0F3}" destId="{35FF6A7D-1CE6-47CA-8A65-6441F4997E79}" srcOrd="0" destOrd="0" presId="urn:microsoft.com/office/officeart/2008/layout/LinedList"/>
    <dgm:cxn modelId="{EABEB016-9C9E-4D0B-8829-D196CBA96975}" type="presParOf" srcId="{4D90B1A9-9528-4EEF-9DFF-1A2300C1B0F3}" destId="{70A78CE8-3A18-421A-B4EA-AB32AA0D3D2B}" srcOrd="1" destOrd="0" presId="urn:microsoft.com/office/officeart/2008/layout/LinedList"/>
    <dgm:cxn modelId="{95E1F8BB-C3BE-4231-BC02-436E70D7B5FF}" type="presParOf" srcId="{AECCBB38-3464-438C-9D27-237B51A53D23}" destId="{0CA97ED2-8C47-4D14-BA8C-5D1AFF168397}" srcOrd="4" destOrd="0" presId="urn:microsoft.com/office/officeart/2008/layout/LinedList"/>
    <dgm:cxn modelId="{F1E374C0-02F1-4841-AEE1-3D105051BD99}" type="presParOf" srcId="{AECCBB38-3464-438C-9D27-237B51A53D23}" destId="{D14DF5BD-F540-4501-88E6-02A41FE5295B}" srcOrd="5" destOrd="0" presId="urn:microsoft.com/office/officeart/2008/layout/LinedList"/>
    <dgm:cxn modelId="{A39673DB-C965-4523-A171-E59F71D41163}" type="presParOf" srcId="{D14DF5BD-F540-4501-88E6-02A41FE5295B}" destId="{48C38219-1822-41F9-BC6A-530F0709067C}" srcOrd="0" destOrd="0" presId="urn:microsoft.com/office/officeart/2008/layout/LinedList"/>
    <dgm:cxn modelId="{C82838F8-14BA-4FF3-8319-DE780379675D}" type="presParOf" srcId="{D14DF5BD-F540-4501-88E6-02A41FE5295B}" destId="{2B6A01A1-194C-4BC8-A32B-43432065F923}" srcOrd="1" destOrd="0" presId="urn:microsoft.com/office/officeart/2008/layout/LinedList"/>
    <dgm:cxn modelId="{46B0FD8A-8D75-41F3-B891-A47876D37066}" type="presParOf" srcId="{AECCBB38-3464-438C-9D27-237B51A53D23}" destId="{36E6A87C-B6FE-4AE6-A09A-65BB2B2A8DBE}" srcOrd="6" destOrd="0" presId="urn:microsoft.com/office/officeart/2008/layout/LinedList"/>
    <dgm:cxn modelId="{9D0CBB6C-7B7A-471D-94A5-C289BFEB1127}" type="presParOf" srcId="{AECCBB38-3464-438C-9D27-237B51A53D23}" destId="{6A152F5C-9292-45EA-9299-6B40158AD79D}" srcOrd="7" destOrd="0" presId="urn:microsoft.com/office/officeart/2008/layout/LinedList"/>
    <dgm:cxn modelId="{ECF3E149-B15D-4740-9C27-D50C7F1A92F7}" type="presParOf" srcId="{6A152F5C-9292-45EA-9299-6B40158AD79D}" destId="{F730F120-6614-4976-862F-4C0B2B308D70}" srcOrd="0" destOrd="0" presId="urn:microsoft.com/office/officeart/2008/layout/LinedList"/>
    <dgm:cxn modelId="{62BB8EB9-536F-45F3-B489-A42C8F1E3164}" type="presParOf" srcId="{6A152F5C-9292-45EA-9299-6B40158AD79D}" destId="{08F09C2F-0B73-458D-A62A-4296BCF82EEE}" srcOrd="1" destOrd="0" presId="urn:microsoft.com/office/officeart/2008/layout/LinedList"/>
    <dgm:cxn modelId="{70B6A2A7-7ED8-4E94-9306-F7CA85E7C364}" type="presParOf" srcId="{AECCBB38-3464-438C-9D27-237B51A53D23}" destId="{01C67800-A33B-4525-AAB9-3070188F27CD}" srcOrd="8" destOrd="0" presId="urn:microsoft.com/office/officeart/2008/layout/LinedList"/>
    <dgm:cxn modelId="{8C0F88C7-7F4F-4D7E-84AA-DC9F648C63C9}" type="presParOf" srcId="{AECCBB38-3464-438C-9D27-237B51A53D23}" destId="{8129E5B5-0952-421D-A9D3-EAB25EB9A353}" srcOrd="9" destOrd="0" presId="urn:microsoft.com/office/officeart/2008/layout/LinedList"/>
    <dgm:cxn modelId="{EC332E04-289F-443A-BFE4-954691979E1E}" type="presParOf" srcId="{8129E5B5-0952-421D-A9D3-EAB25EB9A353}" destId="{F99E19CD-CAC4-4CE7-9194-AA5813C84787}" srcOrd="0" destOrd="0" presId="urn:microsoft.com/office/officeart/2008/layout/LinedList"/>
    <dgm:cxn modelId="{BBB6468E-6E9D-4248-9E90-10442780D884}" type="presParOf" srcId="{8129E5B5-0952-421D-A9D3-EAB25EB9A353}" destId="{10EAC55C-1C20-4B64-A17C-EC6E8747DA60}" srcOrd="1" destOrd="0" presId="urn:microsoft.com/office/officeart/2008/layout/LinedList"/>
    <dgm:cxn modelId="{240D3DF7-8005-46B2-9C22-0E94F7EF2222}" type="presParOf" srcId="{AECCBB38-3464-438C-9D27-237B51A53D23}" destId="{0C2840FF-A38D-4E43-811C-86852940C9EB}" srcOrd="10" destOrd="0" presId="urn:microsoft.com/office/officeart/2008/layout/LinedList"/>
    <dgm:cxn modelId="{D5996526-DA20-421C-805B-84D5070C644A}" type="presParOf" srcId="{AECCBB38-3464-438C-9D27-237B51A53D23}" destId="{B4C0E8B6-61D8-44B2-92B8-C309E1EF04FB}" srcOrd="11" destOrd="0" presId="urn:microsoft.com/office/officeart/2008/layout/LinedList"/>
    <dgm:cxn modelId="{2E622999-4ED1-47D7-9C18-F03C30168FFA}" type="presParOf" srcId="{B4C0E8B6-61D8-44B2-92B8-C309E1EF04FB}" destId="{06F37D59-F895-43D4-8CB6-671AABC573AD}" srcOrd="0" destOrd="0" presId="urn:microsoft.com/office/officeart/2008/layout/LinedList"/>
    <dgm:cxn modelId="{D7F37088-7B21-4C2F-9E0E-C6A5B666593F}" type="presParOf" srcId="{B4C0E8B6-61D8-44B2-92B8-C309E1EF04FB}" destId="{BE881091-C4FB-4D50-84BD-838646DF7D0E}" srcOrd="1" destOrd="0" presId="urn:microsoft.com/office/officeart/2008/layout/LinedList"/>
    <dgm:cxn modelId="{F017FD69-9827-47CD-BB08-8535B861D13D}" type="presParOf" srcId="{AECCBB38-3464-438C-9D27-237B51A53D23}" destId="{12AF3AE8-3F77-474E-875A-8D5169F5537C}" srcOrd="12" destOrd="0" presId="urn:microsoft.com/office/officeart/2008/layout/LinedList"/>
    <dgm:cxn modelId="{35CE7F21-D19D-4E7B-AD9E-FDE5ECF1927E}" type="presParOf" srcId="{AECCBB38-3464-438C-9D27-237B51A53D23}" destId="{3B305AD4-466B-4A3D-9342-30A841975D57}" srcOrd="13" destOrd="0" presId="urn:microsoft.com/office/officeart/2008/layout/LinedList"/>
    <dgm:cxn modelId="{EAB3E43D-0D7D-4DC4-9A6C-5E5B76F6FF81}" type="presParOf" srcId="{3B305AD4-466B-4A3D-9342-30A841975D57}" destId="{3D3C1CF0-A95A-4EDC-AD84-11890504819A}" srcOrd="0" destOrd="0" presId="urn:microsoft.com/office/officeart/2008/layout/LinedList"/>
    <dgm:cxn modelId="{167E210A-D763-4E52-BB4D-81B6196205AA}" type="presParOf" srcId="{3B305AD4-466B-4A3D-9342-30A841975D57}" destId="{7B0D656D-9D71-4BB1-ACE3-94D5B397F6D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CD13F9-A38C-44BA-9B78-C0E07F88CD6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38D21B7-AC72-4588-A094-F8A6F0ABD655}">
      <dgm:prSet/>
      <dgm:spPr/>
      <dgm:t>
        <a:bodyPr/>
        <a:lstStyle/>
        <a:p>
          <a:r>
            <a:rPr lang="en-US" b="0" i="0" baseline="0"/>
            <a:t>USP: Smart solar bikes &amp; IoT integration</a:t>
          </a:r>
          <a:endParaRPr lang="en-US"/>
        </a:p>
      </dgm:t>
    </dgm:pt>
    <dgm:pt modelId="{74F1722E-9543-4FF8-A776-9604570584FE}" type="parTrans" cxnId="{288E4702-5193-4C4B-AC04-0D15CB133497}">
      <dgm:prSet/>
      <dgm:spPr/>
      <dgm:t>
        <a:bodyPr/>
        <a:lstStyle/>
        <a:p>
          <a:endParaRPr lang="en-US"/>
        </a:p>
      </dgm:t>
    </dgm:pt>
    <dgm:pt modelId="{265AA422-850A-4558-9ADE-285EC62EC217}" type="sibTrans" cxnId="{288E4702-5193-4C4B-AC04-0D15CB133497}">
      <dgm:prSet/>
      <dgm:spPr/>
      <dgm:t>
        <a:bodyPr/>
        <a:lstStyle/>
        <a:p>
          <a:endParaRPr lang="en-US"/>
        </a:p>
      </dgm:t>
    </dgm:pt>
    <dgm:pt modelId="{D048C67F-5BF2-43FB-8B8F-EF24545404DE}">
      <dgm:prSet/>
      <dgm:spPr/>
      <dgm:t>
        <a:bodyPr/>
        <a:lstStyle/>
        <a:p>
          <a:r>
            <a:rPr lang="en-US" b="0" i="0" baseline="0"/>
            <a:t>Circular economy design</a:t>
          </a:r>
          <a:endParaRPr lang="en-US"/>
        </a:p>
      </dgm:t>
    </dgm:pt>
    <dgm:pt modelId="{9B540845-D4B8-4088-A597-C7606E118D6B}" type="parTrans" cxnId="{75314AB8-8FDC-4C64-BF83-82C3078B936B}">
      <dgm:prSet/>
      <dgm:spPr/>
      <dgm:t>
        <a:bodyPr/>
        <a:lstStyle/>
        <a:p>
          <a:endParaRPr lang="en-US"/>
        </a:p>
      </dgm:t>
    </dgm:pt>
    <dgm:pt modelId="{CE4D3CF4-5B54-4292-A6BB-B12569F00170}" type="sibTrans" cxnId="{75314AB8-8FDC-4C64-BF83-82C3078B936B}">
      <dgm:prSet/>
      <dgm:spPr/>
      <dgm:t>
        <a:bodyPr/>
        <a:lstStyle/>
        <a:p>
          <a:endParaRPr lang="en-US"/>
        </a:p>
      </dgm:t>
    </dgm:pt>
    <dgm:pt modelId="{54CDA864-151D-4FE2-B27F-E31452E86972}">
      <dgm:prSet/>
      <dgm:spPr/>
      <dgm:t>
        <a:bodyPr/>
        <a:lstStyle/>
        <a:p>
          <a:r>
            <a:rPr lang="en-US" b="0" i="0" baseline="0"/>
            <a:t>“One Ride = One Tree” CSR initiative</a:t>
          </a:r>
          <a:endParaRPr lang="en-US"/>
        </a:p>
      </dgm:t>
    </dgm:pt>
    <dgm:pt modelId="{F5667F7E-51B1-48B8-BDE4-D5FA4FF2625D}" type="parTrans" cxnId="{ED39AE89-3110-4B13-9CAD-2248A4A5670E}">
      <dgm:prSet/>
      <dgm:spPr/>
      <dgm:t>
        <a:bodyPr/>
        <a:lstStyle/>
        <a:p>
          <a:endParaRPr lang="en-US"/>
        </a:p>
      </dgm:t>
    </dgm:pt>
    <dgm:pt modelId="{F6D4BBDF-0980-473B-8270-72544F7E8BDE}" type="sibTrans" cxnId="{ED39AE89-3110-4B13-9CAD-2248A4A5670E}">
      <dgm:prSet/>
      <dgm:spPr/>
      <dgm:t>
        <a:bodyPr/>
        <a:lstStyle/>
        <a:p>
          <a:endParaRPr lang="en-US"/>
        </a:p>
      </dgm:t>
    </dgm:pt>
    <dgm:pt modelId="{E1967D34-E3F1-4D21-AC6F-D568369D2888}">
      <dgm:prSet/>
      <dgm:spPr/>
      <dgm:t>
        <a:bodyPr/>
        <a:lstStyle/>
        <a:p>
          <a:r>
            <a:rPr lang="en-US" b="0" i="0" baseline="0"/>
            <a:t>Partners: Local councils &amp; universities </a:t>
          </a:r>
          <a:r>
            <a:rPr lang="en-US" b="0" i="1" baseline="0"/>
            <a:t>(Geissdoerfer et al., 2020)</a:t>
          </a:r>
          <a:endParaRPr lang="en-US"/>
        </a:p>
      </dgm:t>
    </dgm:pt>
    <dgm:pt modelId="{803B223C-F37F-4D71-BAE5-D11160D5D696}" type="parTrans" cxnId="{49AB41DD-4D2E-4DF9-84E2-2223444C5B3D}">
      <dgm:prSet/>
      <dgm:spPr/>
      <dgm:t>
        <a:bodyPr/>
        <a:lstStyle/>
        <a:p>
          <a:endParaRPr lang="en-US"/>
        </a:p>
      </dgm:t>
    </dgm:pt>
    <dgm:pt modelId="{9FAF6E5B-3941-4C26-9657-4BAC5FC60C8C}" type="sibTrans" cxnId="{49AB41DD-4D2E-4DF9-84E2-2223444C5B3D}">
      <dgm:prSet/>
      <dgm:spPr/>
      <dgm:t>
        <a:bodyPr/>
        <a:lstStyle/>
        <a:p>
          <a:endParaRPr lang="en-US"/>
        </a:p>
      </dgm:t>
    </dgm:pt>
    <dgm:pt modelId="{90A93E2F-0891-46B1-81C3-7AF873CBB288}" type="pres">
      <dgm:prSet presAssocID="{12CD13F9-A38C-44BA-9B78-C0E07F88CD6A}" presName="root" presStyleCnt="0">
        <dgm:presLayoutVars>
          <dgm:dir/>
          <dgm:resizeHandles val="exact"/>
        </dgm:presLayoutVars>
      </dgm:prSet>
      <dgm:spPr/>
    </dgm:pt>
    <dgm:pt modelId="{BAD26644-C9FF-47BE-82B8-B302BC3A9C1F}" type="pres">
      <dgm:prSet presAssocID="{F38D21B7-AC72-4588-A094-F8A6F0ABD655}" presName="compNode" presStyleCnt="0"/>
      <dgm:spPr/>
    </dgm:pt>
    <dgm:pt modelId="{C6BE4678-E9BE-43FF-A0C5-9E4015F95AA5}" type="pres">
      <dgm:prSet presAssocID="{F38D21B7-AC72-4588-A094-F8A6F0ABD655}" presName="bgRect" presStyleLbl="bgShp" presStyleIdx="0" presStyleCnt="4"/>
      <dgm:spPr/>
    </dgm:pt>
    <dgm:pt modelId="{D08C8F90-B19E-4847-87C8-4EF3369377D5}" type="pres">
      <dgm:prSet presAssocID="{F38D21B7-AC72-4588-A094-F8A6F0ABD65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929660A3-B42C-40CE-B97B-7A0A3CB02772}" type="pres">
      <dgm:prSet presAssocID="{F38D21B7-AC72-4588-A094-F8A6F0ABD655}" presName="spaceRect" presStyleCnt="0"/>
      <dgm:spPr/>
    </dgm:pt>
    <dgm:pt modelId="{74A81701-A1BD-4D60-A3EE-829D8E53C354}" type="pres">
      <dgm:prSet presAssocID="{F38D21B7-AC72-4588-A094-F8A6F0ABD655}" presName="parTx" presStyleLbl="revTx" presStyleIdx="0" presStyleCnt="4">
        <dgm:presLayoutVars>
          <dgm:chMax val="0"/>
          <dgm:chPref val="0"/>
        </dgm:presLayoutVars>
      </dgm:prSet>
      <dgm:spPr/>
    </dgm:pt>
    <dgm:pt modelId="{715BB100-5693-4BEF-A995-990F7AE56AA1}" type="pres">
      <dgm:prSet presAssocID="{265AA422-850A-4558-9ADE-285EC62EC217}" presName="sibTrans" presStyleCnt="0"/>
      <dgm:spPr/>
    </dgm:pt>
    <dgm:pt modelId="{4B37A11A-469D-497B-BEDE-427B95943F87}" type="pres">
      <dgm:prSet presAssocID="{D048C67F-5BF2-43FB-8B8F-EF24545404DE}" presName="compNode" presStyleCnt="0"/>
      <dgm:spPr/>
    </dgm:pt>
    <dgm:pt modelId="{40A6D58B-00ED-4174-9B90-54170FC61E5D}" type="pres">
      <dgm:prSet presAssocID="{D048C67F-5BF2-43FB-8B8F-EF24545404DE}" presName="bgRect" presStyleLbl="bgShp" presStyleIdx="1" presStyleCnt="4"/>
      <dgm:spPr/>
    </dgm:pt>
    <dgm:pt modelId="{D3FBEB15-BB1F-421B-8022-786F60852BEB}" type="pres">
      <dgm:prSet presAssocID="{D048C67F-5BF2-43FB-8B8F-EF24545404D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B9EACC4E-0382-4D82-8123-0E9938AD0C0B}" type="pres">
      <dgm:prSet presAssocID="{D048C67F-5BF2-43FB-8B8F-EF24545404DE}" presName="spaceRect" presStyleCnt="0"/>
      <dgm:spPr/>
    </dgm:pt>
    <dgm:pt modelId="{54A2BE2C-C8E7-4189-B359-704166CFBE12}" type="pres">
      <dgm:prSet presAssocID="{D048C67F-5BF2-43FB-8B8F-EF24545404DE}" presName="parTx" presStyleLbl="revTx" presStyleIdx="1" presStyleCnt="4">
        <dgm:presLayoutVars>
          <dgm:chMax val="0"/>
          <dgm:chPref val="0"/>
        </dgm:presLayoutVars>
      </dgm:prSet>
      <dgm:spPr/>
    </dgm:pt>
    <dgm:pt modelId="{DFA7C8E7-961D-4EAA-9CF1-716CD4DB7573}" type="pres">
      <dgm:prSet presAssocID="{CE4D3CF4-5B54-4292-A6BB-B12569F00170}" presName="sibTrans" presStyleCnt="0"/>
      <dgm:spPr/>
    </dgm:pt>
    <dgm:pt modelId="{47A048A3-F3C8-4A56-9CC4-32C3A08607FC}" type="pres">
      <dgm:prSet presAssocID="{54CDA864-151D-4FE2-B27F-E31452E86972}" presName="compNode" presStyleCnt="0"/>
      <dgm:spPr/>
    </dgm:pt>
    <dgm:pt modelId="{D877468A-C158-4DD2-806A-7A7C68DC5B94}" type="pres">
      <dgm:prSet presAssocID="{54CDA864-151D-4FE2-B27F-E31452E86972}" presName="bgRect" presStyleLbl="bgShp" presStyleIdx="2" presStyleCnt="4"/>
      <dgm:spPr/>
    </dgm:pt>
    <dgm:pt modelId="{65A231AD-7FCF-4383-9442-370D8457DE30}" type="pres">
      <dgm:prSet presAssocID="{54CDA864-151D-4FE2-B27F-E31452E869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53FA85E7-F952-489E-ADF0-F16A0688CB0E}" type="pres">
      <dgm:prSet presAssocID="{54CDA864-151D-4FE2-B27F-E31452E86972}" presName="spaceRect" presStyleCnt="0"/>
      <dgm:spPr/>
    </dgm:pt>
    <dgm:pt modelId="{4B7A2619-467E-43C0-AC3B-34E7152D8CDB}" type="pres">
      <dgm:prSet presAssocID="{54CDA864-151D-4FE2-B27F-E31452E86972}" presName="parTx" presStyleLbl="revTx" presStyleIdx="2" presStyleCnt="4">
        <dgm:presLayoutVars>
          <dgm:chMax val="0"/>
          <dgm:chPref val="0"/>
        </dgm:presLayoutVars>
      </dgm:prSet>
      <dgm:spPr/>
    </dgm:pt>
    <dgm:pt modelId="{36125575-24F4-4A3D-ACE9-411DA0AAD82C}" type="pres">
      <dgm:prSet presAssocID="{F6D4BBDF-0980-473B-8270-72544F7E8BDE}" presName="sibTrans" presStyleCnt="0"/>
      <dgm:spPr/>
    </dgm:pt>
    <dgm:pt modelId="{EEA9D49F-A6D4-4306-A0FF-42741800C18D}" type="pres">
      <dgm:prSet presAssocID="{E1967D34-E3F1-4D21-AC6F-D568369D2888}" presName="compNode" presStyleCnt="0"/>
      <dgm:spPr/>
    </dgm:pt>
    <dgm:pt modelId="{88868143-7377-4FB0-BBD1-4916967FD955}" type="pres">
      <dgm:prSet presAssocID="{E1967D34-E3F1-4D21-AC6F-D568369D2888}" presName="bgRect" presStyleLbl="bgShp" presStyleIdx="3" presStyleCnt="4"/>
      <dgm:spPr/>
    </dgm:pt>
    <dgm:pt modelId="{E39E2419-CC58-4AAF-A12C-30A6815AAD32}" type="pres">
      <dgm:prSet presAssocID="{E1967D34-E3F1-4D21-AC6F-D568369D28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993B27DA-7785-4032-90AF-3D879C3B708B}" type="pres">
      <dgm:prSet presAssocID="{E1967D34-E3F1-4D21-AC6F-D568369D2888}" presName="spaceRect" presStyleCnt="0"/>
      <dgm:spPr/>
    </dgm:pt>
    <dgm:pt modelId="{FF289769-695A-4263-9852-8DF01A5AB26B}" type="pres">
      <dgm:prSet presAssocID="{E1967D34-E3F1-4D21-AC6F-D568369D2888}" presName="parTx" presStyleLbl="revTx" presStyleIdx="3" presStyleCnt="4">
        <dgm:presLayoutVars>
          <dgm:chMax val="0"/>
          <dgm:chPref val="0"/>
        </dgm:presLayoutVars>
      </dgm:prSet>
      <dgm:spPr/>
    </dgm:pt>
  </dgm:ptLst>
  <dgm:cxnLst>
    <dgm:cxn modelId="{288E4702-5193-4C4B-AC04-0D15CB133497}" srcId="{12CD13F9-A38C-44BA-9B78-C0E07F88CD6A}" destId="{F38D21B7-AC72-4588-A094-F8A6F0ABD655}" srcOrd="0" destOrd="0" parTransId="{74F1722E-9543-4FF8-A776-9604570584FE}" sibTransId="{265AA422-850A-4558-9ADE-285EC62EC217}"/>
    <dgm:cxn modelId="{560EBB03-56D8-49F8-8760-D7B2FD2500C3}" type="presOf" srcId="{F38D21B7-AC72-4588-A094-F8A6F0ABD655}" destId="{74A81701-A1BD-4D60-A3EE-829D8E53C354}" srcOrd="0" destOrd="0" presId="urn:microsoft.com/office/officeart/2018/2/layout/IconVerticalSolidList"/>
    <dgm:cxn modelId="{C70DA66F-BFBF-4A66-9CED-C7E4F1ACE488}" type="presOf" srcId="{54CDA864-151D-4FE2-B27F-E31452E86972}" destId="{4B7A2619-467E-43C0-AC3B-34E7152D8CDB}" srcOrd="0" destOrd="0" presId="urn:microsoft.com/office/officeart/2018/2/layout/IconVerticalSolidList"/>
    <dgm:cxn modelId="{ED39AE89-3110-4B13-9CAD-2248A4A5670E}" srcId="{12CD13F9-A38C-44BA-9B78-C0E07F88CD6A}" destId="{54CDA864-151D-4FE2-B27F-E31452E86972}" srcOrd="2" destOrd="0" parTransId="{F5667F7E-51B1-48B8-BDE4-D5FA4FF2625D}" sibTransId="{F6D4BBDF-0980-473B-8270-72544F7E8BDE}"/>
    <dgm:cxn modelId="{763146A0-5F0E-4716-9AE1-BA316CF6DCB3}" type="presOf" srcId="{E1967D34-E3F1-4D21-AC6F-D568369D2888}" destId="{FF289769-695A-4263-9852-8DF01A5AB26B}" srcOrd="0" destOrd="0" presId="urn:microsoft.com/office/officeart/2018/2/layout/IconVerticalSolidList"/>
    <dgm:cxn modelId="{75314AB8-8FDC-4C64-BF83-82C3078B936B}" srcId="{12CD13F9-A38C-44BA-9B78-C0E07F88CD6A}" destId="{D048C67F-5BF2-43FB-8B8F-EF24545404DE}" srcOrd="1" destOrd="0" parTransId="{9B540845-D4B8-4088-A597-C7606E118D6B}" sibTransId="{CE4D3CF4-5B54-4292-A6BB-B12569F00170}"/>
    <dgm:cxn modelId="{6B2CC0BF-A707-46DF-AEA9-B33C5499F68B}" type="presOf" srcId="{D048C67F-5BF2-43FB-8B8F-EF24545404DE}" destId="{54A2BE2C-C8E7-4189-B359-704166CFBE12}" srcOrd="0" destOrd="0" presId="urn:microsoft.com/office/officeart/2018/2/layout/IconVerticalSolidList"/>
    <dgm:cxn modelId="{49AB41DD-4D2E-4DF9-84E2-2223444C5B3D}" srcId="{12CD13F9-A38C-44BA-9B78-C0E07F88CD6A}" destId="{E1967D34-E3F1-4D21-AC6F-D568369D2888}" srcOrd="3" destOrd="0" parTransId="{803B223C-F37F-4D71-BAE5-D11160D5D696}" sibTransId="{9FAF6E5B-3941-4C26-9657-4BAC5FC60C8C}"/>
    <dgm:cxn modelId="{CFEDD5F9-B855-4536-8147-674DE3E4B8F6}" type="presOf" srcId="{12CD13F9-A38C-44BA-9B78-C0E07F88CD6A}" destId="{90A93E2F-0891-46B1-81C3-7AF873CBB288}" srcOrd="0" destOrd="0" presId="urn:microsoft.com/office/officeart/2018/2/layout/IconVerticalSolidList"/>
    <dgm:cxn modelId="{AE1900BB-B6D8-4DAA-95A8-E653F3713A74}" type="presParOf" srcId="{90A93E2F-0891-46B1-81C3-7AF873CBB288}" destId="{BAD26644-C9FF-47BE-82B8-B302BC3A9C1F}" srcOrd="0" destOrd="0" presId="urn:microsoft.com/office/officeart/2018/2/layout/IconVerticalSolidList"/>
    <dgm:cxn modelId="{699F4A70-AF8A-4B65-80E3-064A536D6125}" type="presParOf" srcId="{BAD26644-C9FF-47BE-82B8-B302BC3A9C1F}" destId="{C6BE4678-E9BE-43FF-A0C5-9E4015F95AA5}" srcOrd="0" destOrd="0" presId="urn:microsoft.com/office/officeart/2018/2/layout/IconVerticalSolidList"/>
    <dgm:cxn modelId="{73C83B80-08FF-4C1C-A4CE-3DA08226A68C}" type="presParOf" srcId="{BAD26644-C9FF-47BE-82B8-B302BC3A9C1F}" destId="{D08C8F90-B19E-4847-87C8-4EF3369377D5}" srcOrd="1" destOrd="0" presId="urn:microsoft.com/office/officeart/2018/2/layout/IconVerticalSolidList"/>
    <dgm:cxn modelId="{B028B0CB-14DF-4343-A90D-762E53A4B148}" type="presParOf" srcId="{BAD26644-C9FF-47BE-82B8-B302BC3A9C1F}" destId="{929660A3-B42C-40CE-B97B-7A0A3CB02772}" srcOrd="2" destOrd="0" presId="urn:microsoft.com/office/officeart/2018/2/layout/IconVerticalSolidList"/>
    <dgm:cxn modelId="{E7EFDABE-4D75-4E7B-BA58-F3682C05748D}" type="presParOf" srcId="{BAD26644-C9FF-47BE-82B8-B302BC3A9C1F}" destId="{74A81701-A1BD-4D60-A3EE-829D8E53C354}" srcOrd="3" destOrd="0" presId="urn:microsoft.com/office/officeart/2018/2/layout/IconVerticalSolidList"/>
    <dgm:cxn modelId="{7A61E971-8F2B-4C2D-AC24-4B02E254592E}" type="presParOf" srcId="{90A93E2F-0891-46B1-81C3-7AF873CBB288}" destId="{715BB100-5693-4BEF-A995-990F7AE56AA1}" srcOrd="1" destOrd="0" presId="urn:microsoft.com/office/officeart/2018/2/layout/IconVerticalSolidList"/>
    <dgm:cxn modelId="{6958D44A-08F2-47AE-8AEB-A95A3A693B4A}" type="presParOf" srcId="{90A93E2F-0891-46B1-81C3-7AF873CBB288}" destId="{4B37A11A-469D-497B-BEDE-427B95943F87}" srcOrd="2" destOrd="0" presId="urn:microsoft.com/office/officeart/2018/2/layout/IconVerticalSolidList"/>
    <dgm:cxn modelId="{D209C154-C238-4FFA-82B0-7D84E2056EBE}" type="presParOf" srcId="{4B37A11A-469D-497B-BEDE-427B95943F87}" destId="{40A6D58B-00ED-4174-9B90-54170FC61E5D}" srcOrd="0" destOrd="0" presId="urn:microsoft.com/office/officeart/2018/2/layout/IconVerticalSolidList"/>
    <dgm:cxn modelId="{35F9D2A8-5CBC-4857-A0C8-E5EF4C1440A2}" type="presParOf" srcId="{4B37A11A-469D-497B-BEDE-427B95943F87}" destId="{D3FBEB15-BB1F-421B-8022-786F60852BEB}" srcOrd="1" destOrd="0" presId="urn:microsoft.com/office/officeart/2018/2/layout/IconVerticalSolidList"/>
    <dgm:cxn modelId="{FD7BD582-A422-40FB-BC65-397809CB3CE1}" type="presParOf" srcId="{4B37A11A-469D-497B-BEDE-427B95943F87}" destId="{B9EACC4E-0382-4D82-8123-0E9938AD0C0B}" srcOrd="2" destOrd="0" presId="urn:microsoft.com/office/officeart/2018/2/layout/IconVerticalSolidList"/>
    <dgm:cxn modelId="{81354AB7-E921-44A1-AB43-52D763F92B76}" type="presParOf" srcId="{4B37A11A-469D-497B-BEDE-427B95943F87}" destId="{54A2BE2C-C8E7-4189-B359-704166CFBE12}" srcOrd="3" destOrd="0" presId="urn:microsoft.com/office/officeart/2018/2/layout/IconVerticalSolidList"/>
    <dgm:cxn modelId="{EFB05E7C-AA33-4733-B67D-BCC46F35BD70}" type="presParOf" srcId="{90A93E2F-0891-46B1-81C3-7AF873CBB288}" destId="{DFA7C8E7-961D-4EAA-9CF1-716CD4DB7573}" srcOrd="3" destOrd="0" presId="urn:microsoft.com/office/officeart/2018/2/layout/IconVerticalSolidList"/>
    <dgm:cxn modelId="{0FEC89D1-C58B-4C62-87BF-CEBA491D8DD4}" type="presParOf" srcId="{90A93E2F-0891-46B1-81C3-7AF873CBB288}" destId="{47A048A3-F3C8-4A56-9CC4-32C3A08607FC}" srcOrd="4" destOrd="0" presId="urn:microsoft.com/office/officeart/2018/2/layout/IconVerticalSolidList"/>
    <dgm:cxn modelId="{25D79D5D-3955-47B5-9A4E-BBEE7F6EB293}" type="presParOf" srcId="{47A048A3-F3C8-4A56-9CC4-32C3A08607FC}" destId="{D877468A-C158-4DD2-806A-7A7C68DC5B94}" srcOrd="0" destOrd="0" presId="urn:microsoft.com/office/officeart/2018/2/layout/IconVerticalSolidList"/>
    <dgm:cxn modelId="{2B8FDA00-3DB8-4373-9D34-F1E75983E9C8}" type="presParOf" srcId="{47A048A3-F3C8-4A56-9CC4-32C3A08607FC}" destId="{65A231AD-7FCF-4383-9442-370D8457DE30}" srcOrd="1" destOrd="0" presId="urn:microsoft.com/office/officeart/2018/2/layout/IconVerticalSolidList"/>
    <dgm:cxn modelId="{8BBC2D22-5A26-43FE-9BDD-E148C5B6EDF8}" type="presParOf" srcId="{47A048A3-F3C8-4A56-9CC4-32C3A08607FC}" destId="{53FA85E7-F952-489E-ADF0-F16A0688CB0E}" srcOrd="2" destOrd="0" presId="urn:microsoft.com/office/officeart/2018/2/layout/IconVerticalSolidList"/>
    <dgm:cxn modelId="{B3E5615E-E77A-4088-8BDA-97131951BF75}" type="presParOf" srcId="{47A048A3-F3C8-4A56-9CC4-32C3A08607FC}" destId="{4B7A2619-467E-43C0-AC3B-34E7152D8CDB}" srcOrd="3" destOrd="0" presId="urn:microsoft.com/office/officeart/2018/2/layout/IconVerticalSolidList"/>
    <dgm:cxn modelId="{EEF99228-A559-4BB8-9F9C-DB00C8667434}" type="presParOf" srcId="{90A93E2F-0891-46B1-81C3-7AF873CBB288}" destId="{36125575-24F4-4A3D-ACE9-411DA0AAD82C}" srcOrd="5" destOrd="0" presId="urn:microsoft.com/office/officeart/2018/2/layout/IconVerticalSolidList"/>
    <dgm:cxn modelId="{6A3D90CA-FE3D-4507-8B9D-FCDD39F7E08C}" type="presParOf" srcId="{90A93E2F-0891-46B1-81C3-7AF873CBB288}" destId="{EEA9D49F-A6D4-4306-A0FF-42741800C18D}" srcOrd="6" destOrd="0" presId="urn:microsoft.com/office/officeart/2018/2/layout/IconVerticalSolidList"/>
    <dgm:cxn modelId="{2E573C5E-C8C3-4B81-A707-0E7DF3AC9AE9}" type="presParOf" srcId="{EEA9D49F-A6D4-4306-A0FF-42741800C18D}" destId="{88868143-7377-4FB0-BBD1-4916967FD955}" srcOrd="0" destOrd="0" presId="urn:microsoft.com/office/officeart/2018/2/layout/IconVerticalSolidList"/>
    <dgm:cxn modelId="{81B38706-1FFB-4C4E-97C0-4ECBB372252E}" type="presParOf" srcId="{EEA9D49F-A6D4-4306-A0FF-42741800C18D}" destId="{E39E2419-CC58-4AAF-A12C-30A6815AAD32}" srcOrd="1" destOrd="0" presId="urn:microsoft.com/office/officeart/2018/2/layout/IconVerticalSolidList"/>
    <dgm:cxn modelId="{B271D4E9-360D-4EB9-9CEA-D91D1963623A}" type="presParOf" srcId="{EEA9D49F-A6D4-4306-A0FF-42741800C18D}" destId="{993B27DA-7785-4032-90AF-3D879C3B708B}" srcOrd="2" destOrd="0" presId="urn:microsoft.com/office/officeart/2018/2/layout/IconVerticalSolidList"/>
    <dgm:cxn modelId="{9699A3B3-6C1E-4A78-B244-E819580BE973}" type="presParOf" srcId="{EEA9D49F-A6D4-4306-A0FF-42741800C18D}" destId="{FF289769-695A-4263-9852-8DF01A5AB2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98E75E-8788-4999-AA27-54A91FC3AE9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7889150-FF65-4210-A15E-AE03CAE17666}">
      <dgm:prSet/>
      <dgm:spPr/>
      <dgm:t>
        <a:bodyPr/>
        <a:lstStyle/>
        <a:p>
          <a:r>
            <a:rPr lang="en-GB"/>
            <a:t>Baron, R.A. and Shane, S.A. (2021) </a:t>
          </a:r>
          <a:r>
            <a:rPr lang="en-GB" i="1"/>
            <a:t>Entrepreneurship: A Process Perspective.</a:t>
          </a:r>
          <a:r>
            <a:rPr lang="en-GB"/>
            <a:t> 3rd ed. Boston: Cengage Learning.</a:t>
          </a:r>
          <a:endParaRPr lang="en-US"/>
        </a:p>
      </dgm:t>
    </dgm:pt>
    <dgm:pt modelId="{74C84A76-1233-4A78-9FE2-160ED6B7DCF6}" type="parTrans" cxnId="{CF7D5686-B081-43A2-8DD7-066CD34A0413}">
      <dgm:prSet/>
      <dgm:spPr/>
      <dgm:t>
        <a:bodyPr/>
        <a:lstStyle/>
        <a:p>
          <a:endParaRPr lang="en-US"/>
        </a:p>
      </dgm:t>
    </dgm:pt>
    <dgm:pt modelId="{D6FE5A64-11CF-4372-8CC9-37905F490330}" type="sibTrans" cxnId="{CF7D5686-B081-43A2-8DD7-066CD34A0413}">
      <dgm:prSet/>
      <dgm:spPr/>
      <dgm:t>
        <a:bodyPr/>
        <a:lstStyle/>
        <a:p>
          <a:endParaRPr lang="en-US"/>
        </a:p>
      </dgm:t>
    </dgm:pt>
    <dgm:pt modelId="{DF817933-851B-41DD-AE02-9A626DAD2650}">
      <dgm:prSet/>
      <dgm:spPr/>
      <dgm:t>
        <a:bodyPr/>
        <a:lstStyle/>
        <a:p>
          <a:r>
            <a:rPr lang="en-GB"/>
            <a:t>Department for Transport (2023) </a:t>
          </a:r>
          <a:r>
            <a:rPr lang="en-GB" i="1"/>
            <a:t>Active Travel Fund: Annual Report 2023.</a:t>
          </a:r>
          <a:r>
            <a:rPr lang="en-GB"/>
            <a:t> London: UK Government. Available at: https://www.gov.uk/government/publications (Accessed: 10 November 2025).</a:t>
          </a:r>
          <a:endParaRPr lang="en-US"/>
        </a:p>
      </dgm:t>
    </dgm:pt>
    <dgm:pt modelId="{4A52D2A5-80D8-4C40-8FD3-F44ABCC2E387}" type="parTrans" cxnId="{C9A5A6CB-8A5C-4489-A7C2-4F3FAE606DB4}">
      <dgm:prSet/>
      <dgm:spPr/>
      <dgm:t>
        <a:bodyPr/>
        <a:lstStyle/>
        <a:p>
          <a:endParaRPr lang="en-US"/>
        </a:p>
      </dgm:t>
    </dgm:pt>
    <dgm:pt modelId="{02D95F7E-4773-4DC6-90B7-DB5C07ECC022}" type="sibTrans" cxnId="{C9A5A6CB-8A5C-4489-A7C2-4F3FAE606DB4}">
      <dgm:prSet/>
      <dgm:spPr/>
      <dgm:t>
        <a:bodyPr/>
        <a:lstStyle/>
        <a:p>
          <a:endParaRPr lang="en-US"/>
        </a:p>
      </dgm:t>
    </dgm:pt>
    <dgm:pt modelId="{67405F05-F3B2-45E9-BA4E-FDD4A78FF3D9}">
      <dgm:prSet/>
      <dgm:spPr/>
      <dgm:t>
        <a:bodyPr/>
        <a:lstStyle/>
        <a:p>
          <a:r>
            <a:rPr lang="en-GB"/>
            <a:t>Fill, C. and Turnbull, S. (2019) </a:t>
          </a:r>
          <a:r>
            <a:rPr lang="en-GB" i="1"/>
            <a:t>Marketing Communications: Discovery, Creation and Conversations.</a:t>
          </a:r>
          <a:r>
            <a:rPr lang="en-GB"/>
            <a:t> 8th ed. Harlow: Pearson Education.</a:t>
          </a:r>
          <a:endParaRPr lang="en-US"/>
        </a:p>
      </dgm:t>
    </dgm:pt>
    <dgm:pt modelId="{999C8A77-98C0-422C-83FF-D18AA4AEF3F4}" type="parTrans" cxnId="{2844228A-3EE4-41C3-B5BB-5F3C3A58ECE2}">
      <dgm:prSet/>
      <dgm:spPr/>
      <dgm:t>
        <a:bodyPr/>
        <a:lstStyle/>
        <a:p>
          <a:endParaRPr lang="en-US"/>
        </a:p>
      </dgm:t>
    </dgm:pt>
    <dgm:pt modelId="{239DA173-9207-4B08-8B0A-4DA55CF35264}" type="sibTrans" cxnId="{2844228A-3EE4-41C3-B5BB-5F3C3A58ECE2}">
      <dgm:prSet/>
      <dgm:spPr/>
      <dgm:t>
        <a:bodyPr/>
        <a:lstStyle/>
        <a:p>
          <a:endParaRPr lang="en-US"/>
        </a:p>
      </dgm:t>
    </dgm:pt>
    <dgm:pt modelId="{90823214-8202-4CB5-BD28-B1FDEFADD6BC}">
      <dgm:prSet/>
      <dgm:spPr/>
      <dgm:t>
        <a:bodyPr/>
        <a:lstStyle/>
        <a:p>
          <a:r>
            <a:rPr lang="en-GB"/>
            <a:t>Geissdoerfer, M., Vladimirova, D. and Evans, S. (2020) ‘Circular business models: A review,’ </a:t>
          </a:r>
          <a:r>
            <a:rPr lang="en-GB" i="1"/>
            <a:t>Journal of Cleaner Production,</a:t>
          </a:r>
          <a:r>
            <a:rPr lang="en-GB"/>
            <a:t> 277, pp. 1–12.</a:t>
          </a:r>
          <a:endParaRPr lang="en-US"/>
        </a:p>
      </dgm:t>
    </dgm:pt>
    <dgm:pt modelId="{4348E5CC-AD47-4E9B-B592-C5A628A7F336}" type="parTrans" cxnId="{A4957800-B916-44C9-9CC3-B9455136EFBA}">
      <dgm:prSet/>
      <dgm:spPr/>
      <dgm:t>
        <a:bodyPr/>
        <a:lstStyle/>
        <a:p>
          <a:endParaRPr lang="en-US"/>
        </a:p>
      </dgm:t>
    </dgm:pt>
    <dgm:pt modelId="{390DD620-13FA-457C-AF4A-168C5FFC9B86}" type="sibTrans" cxnId="{A4957800-B916-44C9-9CC3-B9455136EFBA}">
      <dgm:prSet/>
      <dgm:spPr/>
      <dgm:t>
        <a:bodyPr/>
        <a:lstStyle/>
        <a:p>
          <a:endParaRPr lang="en-US"/>
        </a:p>
      </dgm:t>
    </dgm:pt>
    <dgm:pt modelId="{D33BE130-7530-4F14-B63C-B8BE177FEDD1}">
      <dgm:prSet/>
      <dgm:spPr/>
      <dgm:t>
        <a:bodyPr/>
        <a:lstStyle/>
        <a:p>
          <a:r>
            <a:rPr lang="en-GB"/>
            <a:t>Johnson, G., Scholes, K. and Whittington, R. (2020) </a:t>
          </a:r>
          <a:r>
            <a:rPr lang="en-GB" i="1"/>
            <a:t>Exploring Strategy: Text and Cases.</a:t>
          </a:r>
          <a:r>
            <a:rPr lang="en-GB"/>
            <a:t> 12th ed. Harlow: Pearson Education.</a:t>
          </a:r>
          <a:endParaRPr lang="en-US"/>
        </a:p>
      </dgm:t>
    </dgm:pt>
    <dgm:pt modelId="{AC34D5A0-0620-41BD-8B76-BDF3685B4D82}" type="parTrans" cxnId="{B665725A-9A8B-4B51-97F7-38DDF1A8F5B1}">
      <dgm:prSet/>
      <dgm:spPr/>
      <dgm:t>
        <a:bodyPr/>
        <a:lstStyle/>
        <a:p>
          <a:endParaRPr lang="en-US"/>
        </a:p>
      </dgm:t>
    </dgm:pt>
    <dgm:pt modelId="{FE605E69-714C-4A60-8580-9FB27678D1DD}" type="sibTrans" cxnId="{B665725A-9A8B-4B51-97F7-38DDF1A8F5B1}">
      <dgm:prSet/>
      <dgm:spPr/>
      <dgm:t>
        <a:bodyPr/>
        <a:lstStyle/>
        <a:p>
          <a:endParaRPr lang="en-US"/>
        </a:p>
      </dgm:t>
    </dgm:pt>
    <dgm:pt modelId="{1625A06A-3C0F-4292-850D-BD327F081EBC}">
      <dgm:prSet/>
      <dgm:spPr/>
      <dgm:t>
        <a:bodyPr/>
        <a:lstStyle/>
        <a:p>
          <a:r>
            <a:rPr lang="en-GB"/>
            <a:t>Kotler, P. and Keller, K.L. (2022) </a:t>
          </a:r>
          <a:r>
            <a:rPr lang="en-GB" i="1"/>
            <a:t>Marketing Management.</a:t>
          </a:r>
          <a:r>
            <a:rPr lang="en-GB"/>
            <a:t> 16th ed. Harlow: Pearson Education.</a:t>
          </a:r>
          <a:endParaRPr lang="en-US"/>
        </a:p>
      </dgm:t>
    </dgm:pt>
    <dgm:pt modelId="{9F8A3892-DC2C-4203-A00F-EDF193842537}" type="parTrans" cxnId="{CE695342-2867-452C-A50B-2763D71393F5}">
      <dgm:prSet/>
      <dgm:spPr/>
      <dgm:t>
        <a:bodyPr/>
        <a:lstStyle/>
        <a:p>
          <a:endParaRPr lang="en-US"/>
        </a:p>
      </dgm:t>
    </dgm:pt>
    <dgm:pt modelId="{32D3B50F-06C8-4DF3-9E62-6DD290BEBD7F}" type="sibTrans" cxnId="{CE695342-2867-452C-A50B-2763D71393F5}">
      <dgm:prSet/>
      <dgm:spPr/>
      <dgm:t>
        <a:bodyPr/>
        <a:lstStyle/>
        <a:p>
          <a:endParaRPr lang="en-US"/>
        </a:p>
      </dgm:t>
    </dgm:pt>
    <dgm:pt modelId="{7DAFD105-59AF-45D6-BAA8-59E898E8E1AA}">
      <dgm:prSet/>
      <dgm:spPr/>
      <dgm:t>
        <a:bodyPr/>
        <a:lstStyle/>
        <a:p>
          <a:r>
            <a:rPr lang="en-GB"/>
            <a:t>Osterwalder, A. and Pigneur, Y. (2010) </a:t>
          </a:r>
          <a:r>
            <a:rPr lang="en-GB" i="1"/>
            <a:t>Business Model Generation: A Handbook for Visionaries, Game Changers, and Challengers.</a:t>
          </a:r>
          <a:r>
            <a:rPr lang="en-GB"/>
            <a:t> Hoboken, NJ: John Wiley &amp; Sons.</a:t>
          </a:r>
          <a:endParaRPr lang="en-US"/>
        </a:p>
      </dgm:t>
    </dgm:pt>
    <dgm:pt modelId="{1F14A12C-9048-41E8-8C6C-E58D84D8ABCC}" type="parTrans" cxnId="{745A463F-F468-4B7C-A7A5-123143998FBB}">
      <dgm:prSet/>
      <dgm:spPr/>
      <dgm:t>
        <a:bodyPr/>
        <a:lstStyle/>
        <a:p>
          <a:endParaRPr lang="en-US"/>
        </a:p>
      </dgm:t>
    </dgm:pt>
    <dgm:pt modelId="{4F54EA53-4624-49DA-BD95-A63D28578294}" type="sibTrans" cxnId="{745A463F-F468-4B7C-A7A5-123143998FBB}">
      <dgm:prSet/>
      <dgm:spPr/>
      <dgm:t>
        <a:bodyPr/>
        <a:lstStyle/>
        <a:p>
          <a:endParaRPr lang="en-US"/>
        </a:p>
      </dgm:t>
    </dgm:pt>
    <dgm:pt modelId="{E64FD8F7-A557-431C-9640-49382B005837}">
      <dgm:prSet/>
      <dgm:spPr/>
      <dgm:t>
        <a:bodyPr/>
        <a:lstStyle/>
        <a:p>
          <a:r>
            <a:rPr lang="en-GB"/>
            <a:t>Ries, E. (2017) </a:t>
          </a:r>
          <a:r>
            <a:rPr lang="en-GB" i="1"/>
            <a:t>The Lean Startup: How Today’s Entrepreneurs Use Continuous Innovation to Create Radically Successful Businesses.</a:t>
          </a:r>
          <a:r>
            <a:rPr lang="en-GB"/>
            <a:t> London: Penguin Random House.</a:t>
          </a:r>
          <a:endParaRPr lang="en-US"/>
        </a:p>
      </dgm:t>
    </dgm:pt>
    <dgm:pt modelId="{E6CD5BFD-59C9-4FD5-B4A5-847027DE4118}" type="parTrans" cxnId="{F794515F-BC89-40AE-8626-7A5ACCF94189}">
      <dgm:prSet/>
      <dgm:spPr/>
      <dgm:t>
        <a:bodyPr/>
        <a:lstStyle/>
        <a:p>
          <a:endParaRPr lang="en-US"/>
        </a:p>
      </dgm:t>
    </dgm:pt>
    <dgm:pt modelId="{88FB3280-F55A-425E-B47C-47B9DE1EE1B7}" type="sibTrans" cxnId="{F794515F-BC89-40AE-8626-7A5ACCF94189}">
      <dgm:prSet/>
      <dgm:spPr/>
      <dgm:t>
        <a:bodyPr/>
        <a:lstStyle/>
        <a:p>
          <a:endParaRPr lang="en-US"/>
        </a:p>
      </dgm:t>
    </dgm:pt>
    <dgm:pt modelId="{4D784FA8-19B2-4F39-9B0A-957644869CB3}">
      <dgm:prSet/>
      <dgm:spPr/>
      <dgm:t>
        <a:bodyPr/>
        <a:lstStyle/>
        <a:p>
          <a:r>
            <a:rPr lang="en-GB"/>
            <a:t>Smith, R. (2020) </a:t>
          </a:r>
          <a:r>
            <a:rPr lang="en-GB" i="1"/>
            <a:t>Entrepreneurial Mindset in Practice.</a:t>
          </a:r>
          <a:r>
            <a:rPr lang="en-GB"/>
            <a:t> Abingdon: Routledge.</a:t>
          </a:r>
          <a:endParaRPr lang="en-US"/>
        </a:p>
      </dgm:t>
    </dgm:pt>
    <dgm:pt modelId="{102B1726-5AB5-4F4C-9171-15DD83C19648}" type="parTrans" cxnId="{596239E3-AD06-4711-95F1-37F28C5B8DE9}">
      <dgm:prSet/>
      <dgm:spPr/>
      <dgm:t>
        <a:bodyPr/>
        <a:lstStyle/>
        <a:p>
          <a:endParaRPr lang="en-US"/>
        </a:p>
      </dgm:t>
    </dgm:pt>
    <dgm:pt modelId="{ABBBD2D9-FA9D-467A-ADBD-ABC2E71EF97D}" type="sibTrans" cxnId="{596239E3-AD06-4711-95F1-37F28C5B8DE9}">
      <dgm:prSet/>
      <dgm:spPr/>
      <dgm:t>
        <a:bodyPr/>
        <a:lstStyle/>
        <a:p>
          <a:endParaRPr lang="en-US"/>
        </a:p>
      </dgm:t>
    </dgm:pt>
    <dgm:pt modelId="{0FD03ABA-DBA6-4B91-A510-A88E33525DDE}" type="pres">
      <dgm:prSet presAssocID="{9498E75E-8788-4999-AA27-54A91FC3AE92}" presName="diagram" presStyleCnt="0">
        <dgm:presLayoutVars>
          <dgm:dir/>
          <dgm:resizeHandles val="exact"/>
        </dgm:presLayoutVars>
      </dgm:prSet>
      <dgm:spPr/>
    </dgm:pt>
    <dgm:pt modelId="{C30AA183-1E8F-4EE7-8399-009BC0C96613}" type="pres">
      <dgm:prSet presAssocID="{77889150-FF65-4210-A15E-AE03CAE17666}" presName="node" presStyleLbl="node1" presStyleIdx="0" presStyleCnt="9">
        <dgm:presLayoutVars>
          <dgm:bulletEnabled val="1"/>
        </dgm:presLayoutVars>
      </dgm:prSet>
      <dgm:spPr/>
    </dgm:pt>
    <dgm:pt modelId="{45E0729B-4DEE-4B91-A424-7357DA85B73A}" type="pres">
      <dgm:prSet presAssocID="{D6FE5A64-11CF-4372-8CC9-37905F490330}" presName="sibTrans" presStyleCnt="0"/>
      <dgm:spPr/>
    </dgm:pt>
    <dgm:pt modelId="{5DB39320-F885-44BE-99D2-83868AB9DABE}" type="pres">
      <dgm:prSet presAssocID="{DF817933-851B-41DD-AE02-9A626DAD2650}" presName="node" presStyleLbl="node1" presStyleIdx="1" presStyleCnt="9">
        <dgm:presLayoutVars>
          <dgm:bulletEnabled val="1"/>
        </dgm:presLayoutVars>
      </dgm:prSet>
      <dgm:spPr/>
    </dgm:pt>
    <dgm:pt modelId="{26E9BF84-56C3-4554-8D7A-225770AD73CD}" type="pres">
      <dgm:prSet presAssocID="{02D95F7E-4773-4DC6-90B7-DB5C07ECC022}" presName="sibTrans" presStyleCnt="0"/>
      <dgm:spPr/>
    </dgm:pt>
    <dgm:pt modelId="{8829B96A-E16C-4D47-B1CB-2B267DA19C8A}" type="pres">
      <dgm:prSet presAssocID="{67405F05-F3B2-45E9-BA4E-FDD4A78FF3D9}" presName="node" presStyleLbl="node1" presStyleIdx="2" presStyleCnt="9">
        <dgm:presLayoutVars>
          <dgm:bulletEnabled val="1"/>
        </dgm:presLayoutVars>
      </dgm:prSet>
      <dgm:spPr/>
    </dgm:pt>
    <dgm:pt modelId="{F99C36D0-AFDE-4359-8940-1E0C8E8442F7}" type="pres">
      <dgm:prSet presAssocID="{239DA173-9207-4B08-8B0A-4DA55CF35264}" presName="sibTrans" presStyleCnt="0"/>
      <dgm:spPr/>
    </dgm:pt>
    <dgm:pt modelId="{36E6DA39-FA08-48D7-8ABF-0CF7438B3D43}" type="pres">
      <dgm:prSet presAssocID="{90823214-8202-4CB5-BD28-B1FDEFADD6BC}" presName="node" presStyleLbl="node1" presStyleIdx="3" presStyleCnt="9">
        <dgm:presLayoutVars>
          <dgm:bulletEnabled val="1"/>
        </dgm:presLayoutVars>
      </dgm:prSet>
      <dgm:spPr/>
    </dgm:pt>
    <dgm:pt modelId="{FE741866-A69A-4DC9-B0AB-4F3E99E84845}" type="pres">
      <dgm:prSet presAssocID="{390DD620-13FA-457C-AF4A-168C5FFC9B86}" presName="sibTrans" presStyleCnt="0"/>
      <dgm:spPr/>
    </dgm:pt>
    <dgm:pt modelId="{310C4E46-7766-42D7-AD83-AC6A52FD4722}" type="pres">
      <dgm:prSet presAssocID="{D33BE130-7530-4F14-B63C-B8BE177FEDD1}" presName="node" presStyleLbl="node1" presStyleIdx="4" presStyleCnt="9">
        <dgm:presLayoutVars>
          <dgm:bulletEnabled val="1"/>
        </dgm:presLayoutVars>
      </dgm:prSet>
      <dgm:spPr/>
    </dgm:pt>
    <dgm:pt modelId="{E554EC1A-0391-4D86-91D2-F4602E2E228E}" type="pres">
      <dgm:prSet presAssocID="{FE605E69-714C-4A60-8580-9FB27678D1DD}" presName="sibTrans" presStyleCnt="0"/>
      <dgm:spPr/>
    </dgm:pt>
    <dgm:pt modelId="{FBC4DC84-7A5B-43C9-BEA0-8C08335E35B3}" type="pres">
      <dgm:prSet presAssocID="{1625A06A-3C0F-4292-850D-BD327F081EBC}" presName="node" presStyleLbl="node1" presStyleIdx="5" presStyleCnt="9">
        <dgm:presLayoutVars>
          <dgm:bulletEnabled val="1"/>
        </dgm:presLayoutVars>
      </dgm:prSet>
      <dgm:spPr/>
    </dgm:pt>
    <dgm:pt modelId="{5BDCB27C-8471-4E88-8FFE-AA6977B370C6}" type="pres">
      <dgm:prSet presAssocID="{32D3B50F-06C8-4DF3-9E62-6DD290BEBD7F}" presName="sibTrans" presStyleCnt="0"/>
      <dgm:spPr/>
    </dgm:pt>
    <dgm:pt modelId="{07E107F4-8C6B-4797-AB63-D64AC9086738}" type="pres">
      <dgm:prSet presAssocID="{7DAFD105-59AF-45D6-BAA8-59E898E8E1AA}" presName="node" presStyleLbl="node1" presStyleIdx="6" presStyleCnt="9">
        <dgm:presLayoutVars>
          <dgm:bulletEnabled val="1"/>
        </dgm:presLayoutVars>
      </dgm:prSet>
      <dgm:spPr/>
    </dgm:pt>
    <dgm:pt modelId="{F9C7D35C-90E2-4D34-AC57-95B8C3C03C14}" type="pres">
      <dgm:prSet presAssocID="{4F54EA53-4624-49DA-BD95-A63D28578294}" presName="sibTrans" presStyleCnt="0"/>
      <dgm:spPr/>
    </dgm:pt>
    <dgm:pt modelId="{394FAF43-2839-4523-98A6-0A8201147D16}" type="pres">
      <dgm:prSet presAssocID="{E64FD8F7-A557-431C-9640-49382B005837}" presName="node" presStyleLbl="node1" presStyleIdx="7" presStyleCnt="9">
        <dgm:presLayoutVars>
          <dgm:bulletEnabled val="1"/>
        </dgm:presLayoutVars>
      </dgm:prSet>
      <dgm:spPr/>
    </dgm:pt>
    <dgm:pt modelId="{CDD3E523-9018-4925-86D2-811C038D14BD}" type="pres">
      <dgm:prSet presAssocID="{88FB3280-F55A-425E-B47C-47B9DE1EE1B7}" presName="sibTrans" presStyleCnt="0"/>
      <dgm:spPr/>
    </dgm:pt>
    <dgm:pt modelId="{D2029B61-9C7B-46AA-B7D7-2C8CA0847BDF}" type="pres">
      <dgm:prSet presAssocID="{4D784FA8-19B2-4F39-9B0A-957644869CB3}" presName="node" presStyleLbl="node1" presStyleIdx="8" presStyleCnt="9">
        <dgm:presLayoutVars>
          <dgm:bulletEnabled val="1"/>
        </dgm:presLayoutVars>
      </dgm:prSet>
      <dgm:spPr/>
    </dgm:pt>
  </dgm:ptLst>
  <dgm:cxnLst>
    <dgm:cxn modelId="{A4957800-B916-44C9-9CC3-B9455136EFBA}" srcId="{9498E75E-8788-4999-AA27-54A91FC3AE92}" destId="{90823214-8202-4CB5-BD28-B1FDEFADD6BC}" srcOrd="3" destOrd="0" parTransId="{4348E5CC-AD47-4E9B-B592-C5A628A7F336}" sibTransId="{390DD620-13FA-457C-AF4A-168C5FFC9B86}"/>
    <dgm:cxn modelId="{E938D50D-B441-4B6D-AD4C-3AE43DE03CA2}" type="presOf" srcId="{67405F05-F3B2-45E9-BA4E-FDD4A78FF3D9}" destId="{8829B96A-E16C-4D47-B1CB-2B267DA19C8A}" srcOrd="0" destOrd="0" presId="urn:microsoft.com/office/officeart/2005/8/layout/default"/>
    <dgm:cxn modelId="{9982D82E-DC5C-468A-A053-70B8E431157E}" type="presOf" srcId="{DF817933-851B-41DD-AE02-9A626DAD2650}" destId="{5DB39320-F885-44BE-99D2-83868AB9DABE}" srcOrd="0" destOrd="0" presId="urn:microsoft.com/office/officeart/2005/8/layout/default"/>
    <dgm:cxn modelId="{745A463F-F468-4B7C-A7A5-123143998FBB}" srcId="{9498E75E-8788-4999-AA27-54A91FC3AE92}" destId="{7DAFD105-59AF-45D6-BAA8-59E898E8E1AA}" srcOrd="6" destOrd="0" parTransId="{1F14A12C-9048-41E8-8C6C-E58D84D8ABCC}" sibTransId="{4F54EA53-4624-49DA-BD95-A63D28578294}"/>
    <dgm:cxn modelId="{F794515F-BC89-40AE-8626-7A5ACCF94189}" srcId="{9498E75E-8788-4999-AA27-54A91FC3AE92}" destId="{E64FD8F7-A557-431C-9640-49382B005837}" srcOrd="7" destOrd="0" parTransId="{E6CD5BFD-59C9-4FD5-B4A5-847027DE4118}" sibTransId="{88FB3280-F55A-425E-B47C-47B9DE1EE1B7}"/>
    <dgm:cxn modelId="{2FD3835F-436D-42CA-82D9-F2560128A84F}" type="presOf" srcId="{D33BE130-7530-4F14-B63C-B8BE177FEDD1}" destId="{310C4E46-7766-42D7-AD83-AC6A52FD4722}" srcOrd="0" destOrd="0" presId="urn:microsoft.com/office/officeart/2005/8/layout/default"/>
    <dgm:cxn modelId="{CE695342-2867-452C-A50B-2763D71393F5}" srcId="{9498E75E-8788-4999-AA27-54A91FC3AE92}" destId="{1625A06A-3C0F-4292-850D-BD327F081EBC}" srcOrd="5" destOrd="0" parTransId="{9F8A3892-DC2C-4203-A00F-EDF193842537}" sibTransId="{32D3B50F-06C8-4DF3-9E62-6DD290BEBD7F}"/>
    <dgm:cxn modelId="{B665725A-9A8B-4B51-97F7-38DDF1A8F5B1}" srcId="{9498E75E-8788-4999-AA27-54A91FC3AE92}" destId="{D33BE130-7530-4F14-B63C-B8BE177FEDD1}" srcOrd="4" destOrd="0" parTransId="{AC34D5A0-0620-41BD-8B76-BDF3685B4D82}" sibTransId="{FE605E69-714C-4A60-8580-9FB27678D1DD}"/>
    <dgm:cxn modelId="{CF7D5686-B081-43A2-8DD7-066CD34A0413}" srcId="{9498E75E-8788-4999-AA27-54A91FC3AE92}" destId="{77889150-FF65-4210-A15E-AE03CAE17666}" srcOrd="0" destOrd="0" parTransId="{74C84A76-1233-4A78-9FE2-160ED6B7DCF6}" sibTransId="{D6FE5A64-11CF-4372-8CC9-37905F490330}"/>
    <dgm:cxn modelId="{2844228A-3EE4-41C3-B5BB-5F3C3A58ECE2}" srcId="{9498E75E-8788-4999-AA27-54A91FC3AE92}" destId="{67405F05-F3B2-45E9-BA4E-FDD4A78FF3D9}" srcOrd="2" destOrd="0" parTransId="{999C8A77-98C0-422C-83FF-D18AA4AEF3F4}" sibTransId="{239DA173-9207-4B08-8B0A-4DA55CF35264}"/>
    <dgm:cxn modelId="{05D3D1A3-377D-421A-97C3-EDA7966950D6}" type="presOf" srcId="{77889150-FF65-4210-A15E-AE03CAE17666}" destId="{C30AA183-1E8F-4EE7-8399-009BC0C96613}" srcOrd="0" destOrd="0" presId="urn:microsoft.com/office/officeart/2005/8/layout/default"/>
    <dgm:cxn modelId="{9750D3BA-7A59-4BBB-974B-BA290128A029}" type="presOf" srcId="{1625A06A-3C0F-4292-850D-BD327F081EBC}" destId="{FBC4DC84-7A5B-43C9-BEA0-8C08335E35B3}" srcOrd="0" destOrd="0" presId="urn:microsoft.com/office/officeart/2005/8/layout/default"/>
    <dgm:cxn modelId="{0E1C32C4-CFEA-4E83-A4A9-5253B1C04526}" type="presOf" srcId="{90823214-8202-4CB5-BD28-B1FDEFADD6BC}" destId="{36E6DA39-FA08-48D7-8ABF-0CF7438B3D43}" srcOrd="0" destOrd="0" presId="urn:microsoft.com/office/officeart/2005/8/layout/default"/>
    <dgm:cxn modelId="{16726EC8-3B49-4032-94C4-036811464721}" type="presOf" srcId="{9498E75E-8788-4999-AA27-54A91FC3AE92}" destId="{0FD03ABA-DBA6-4B91-A510-A88E33525DDE}" srcOrd="0" destOrd="0" presId="urn:microsoft.com/office/officeart/2005/8/layout/default"/>
    <dgm:cxn modelId="{C9A5A6CB-8A5C-4489-A7C2-4F3FAE606DB4}" srcId="{9498E75E-8788-4999-AA27-54A91FC3AE92}" destId="{DF817933-851B-41DD-AE02-9A626DAD2650}" srcOrd="1" destOrd="0" parTransId="{4A52D2A5-80D8-4C40-8FD3-F44ABCC2E387}" sibTransId="{02D95F7E-4773-4DC6-90B7-DB5C07ECC022}"/>
    <dgm:cxn modelId="{596239E3-AD06-4711-95F1-37F28C5B8DE9}" srcId="{9498E75E-8788-4999-AA27-54A91FC3AE92}" destId="{4D784FA8-19B2-4F39-9B0A-957644869CB3}" srcOrd="8" destOrd="0" parTransId="{102B1726-5AB5-4F4C-9171-15DD83C19648}" sibTransId="{ABBBD2D9-FA9D-467A-ADBD-ABC2E71EF97D}"/>
    <dgm:cxn modelId="{80EC61E4-8A1C-4C9C-8168-AFCB12CF3E3F}" type="presOf" srcId="{7DAFD105-59AF-45D6-BAA8-59E898E8E1AA}" destId="{07E107F4-8C6B-4797-AB63-D64AC9086738}" srcOrd="0" destOrd="0" presId="urn:microsoft.com/office/officeart/2005/8/layout/default"/>
    <dgm:cxn modelId="{1EB599EC-29B9-4724-8AF6-B67806F1CBE3}" type="presOf" srcId="{4D784FA8-19B2-4F39-9B0A-957644869CB3}" destId="{D2029B61-9C7B-46AA-B7D7-2C8CA0847BDF}" srcOrd="0" destOrd="0" presId="urn:microsoft.com/office/officeart/2005/8/layout/default"/>
    <dgm:cxn modelId="{C47CF1F8-06BE-4D40-88E7-11641D7BE168}" type="presOf" srcId="{E64FD8F7-A557-431C-9640-49382B005837}" destId="{394FAF43-2839-4523-98A6-0A8201147D16}" srcOrd="0" destOrd="0" presId="urn:microsoft.com/office/officeart/2005/8/layout/default"/>
    <dgm:cxn modelId="{B535FB60-1925-4ADD-A9C7-180E4BE88C3E}" type="presParOf" srcId="{0FD03ABA-DBA6-4B91-A510-A88E33525DDE}" destId="{C30AA183-1E8F-4EE7-8399-009BC0C96613}" srcOrd="0" destOrd="0" presId="urn:microsoft.com/office/officeart/2005/8/layout/default"/>
    <dgm:cxn modelId="{ED45FCB8-503F-4F89-A868-AFBAC70CD060}" type="presParOf" srcId="{0FD03ABA-DBA6-4B91-A510-A88E33525DDE}" destId="{45E0729B-4DEE-4B91-A424-7357DA85B73A}" srcOrd="1" destOrd="0" presId="urn:microsoft.com/office/officeart/2005/8/layout/default"/>
    <dgm:cxn modelId="{734983BD-3B51-4F29-879A-EBBA17809618}" type="presParOf" srcId="{0FD03ABA-DBA6-4B91-A510-A88E33525DDE}" destId="{5DB39320-F885-44BE-99D2-83868AB9DABE}" srcOrd="2" destOrd="0" presId="urn:microsoft.com/office/officeart/2005/8/layout/default"/>
    <dgm:cxn modelId="{D0C21B4A-4FF1-464D-B836-4AF43EA688FA}" type="presParOf" srcId="{0FD03ABA-DBA6-4B91-A510-A88E33525DDE}" destId="{26E9BF84-56C3-4554-8D7A-225770AD73CD}" srcOrd="3" destOrd="0" presId="urn:microsoft.com/office/officeart/2005/8/layout/default"/>
    <dgm:cxn modelId="{751AB64F-FC89-4B84-9E1C-91D8469BF301}" type="presParOf" srcId="{0FD03ABA-DBA6-4B91-A510-A88E33525DDE}" destId="{8829B96A-E16C-4D47-B1CB-2B267DA19C8A}" srcOrd="4" destOrd="0" presId="urn:microsoft.com/office/officeart/2005/8/layout/default"/>
    <dgm:cxn modelId="{EFAB0501-2568-42D3-9346-36AB870B174E}" type="presParOf" srcId="{0FD03ABA-DBA6-4B91-A510-A88E33525DDE}" destId="{F99C36D0-AFDE-4359-8940-1E0C8E8442F7}" srcOrd="5" destOrd="0" presId="urn:microsoft.com/office/officeart/2005/8/layout/default"/>
    <dgm:cxn modelId="{AA4DD67F-02B3-4D45-B4FD-3E7464292A1B}" type="presParOf" srcId="{0FD03ABA-DBA6-4B91-A510-A88E33525DDE}" destId="{36E6DA39-FA08-48D7-8ABF-0CF7438B3D43}" srcOrd="6" destOrd="0" presId="urn:microsoft.com/office/officeart/2005/8/layout/default"/>
    <dgm:cxn modelId="{B3ADE17B-C34E-45D1-8A22-34D6A85E0919}" type="presParOf" srcId="{0FD03ABA-DBA6-4B91-A510-A88E33525DDE}" destId="{FE741866-A69A-4DC9-B0AB-4F3E99E84845}" srcOrd="7" destOrd="0" presId="urn:microsoft.com/office/officeart/2005/8/layout/default"/>
    <dgm:cxn modelId="{BECDF533-4BCB-42F8-9461-3B31641B1B6A}" type="presParOf" srcId="{0FD03ABA-DBA6-4B91-A510-A88E33525DDE}" destId="{310C4E46-7766-42D7-AD83-AC6A52FD4722}" srcOrd="8" destOrd="0" presId="urn:microsoft.com/office/officeart/2005/8/layout/default"/>
    <dgm:cxn modelId="{0710E57F-429D-4D61-BEEE-DA9C093A0CC4}" type="presParOf" srcId="{0FD03ABA-DBA6-4B91-A510-A88E33525DDE}" destId="{E554EC1A-0391-4D86-91D2-F4602E2E228E}" srcOrd="9" destOrd="0" presId="urn:microsoft.com/office/officeart/2005/8/layout/default"/>
    <dgm:cxn modelId="{7E55171C-17A4-4A74-B965-CC58667C48C3}" type="presParOf" srcId="{0FD03ABA-DBA6-4B91-A510-A88E33525DDE}" destId="{FBC4DC84-7A5B-43C9-BEA0-8C08335E35B3}" srcOrd="10" destOrd="0" presId="urn:microsoft.com/office/officeart/2005/8/layout/default"/>
    <dgm:cxn modelId="{A8045FC8-FC2E-481D-B8A8-D3345A97A503}" type="presParOf" srcId="{0FD03ABA-DBA6-4B91-A510-A88E33525DDE}" destId="{5BDCB27C-8471-4E88-8FFE-AA6977B370C6}" srcOrd="11" destOrd="0" presId="urn:microsoft.com/office/officeart/2005/8/layout/default"/>
    <dgm:cxn modelId="{285BCE27-02F5-4B24-AA29-358ADB634693}" type="presParOf" srcId="{0FD03ABA-DBA6-4B91-A510-A88E33525DDE}" destId="{07E107F4-8C6B-4797-AB63-D64AC9086738}" srcOrd="12" destOrd="0" presId="urn:microsoft.com/office/officeart/2005/8/layout/default"/>
    <dgm:cxn modelId="{53FB0E50-A1A7-413A-8BB6-614BA13A9F36}" type="presParOf" srcId="{0FD03ABA-DBA6-4B91-A510-A88E33525DDE}" destId="{F9C7D35C-90E2-4D34-AC57-95B8C3C03C14}" srcOrd="13" destOrd="0" presId="urn:microsoft.com/office/officeart/2005/8/layout/default"/>
    <dgm:cxn modelId="{E6C341E7-9B81-4B22-8155-CAEE5ADE9ADC}" type="presParOf" srcId="{0FD03ABA-DBA6-4B91-A510-A88E33525DDE}" destId="{394FAF43-2839-4523-98A6-0A8201147D16}" srcOrd="14" destOrd="0" presId="urn:microsoft.com/office/officeart/2005/8/layout/default"/>
    <dgm:cxn modelId="{64D7A58C-FB4C-420E-8307-FE4A001A683D}" type="presParOf" srcId="{0FD03ABA-DBA6-4B91-A510-A88E33525DDE}" destId="{CDD3E523-9018-4925-86D2-811C038D14BD}" srcOrd="15" destOrd="0" presId="urn:microsoft.com/office/officeart/2005/8/layout/default"/>
    <dgm:cxn modelId="{C3D4494E-C997-429B-A0F2-E1A1857F7E0C}" type="presParOf" srcId="{0FD03ABA-DBA6-4B91-A510-A88E33525DDE}" destId="{D2029B61-9C7B-46AA-B7D7-2C8CA0847BDF}"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E11FA-47F9-4A39-B74F-583E183D0914}">
      <dsp:nvSpPr>
        <dsp:cNvPr id="0" name=""/>
        <dsp:cNvSpPr/>
      </dsp:nvSpPr>
      <dsp:spPr>
        <a:xfrm>
          <a:off x="0" y="0"/>
          <a:ext cx="3557108" cy="71229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Concept: Smart, solar-powered bike rentals</a:t>
          </a:r>
          <a:endParaRPr lang="en-US" sz="1300" kern="1200"/>
        </a:p>
      </dsp:txBody>
      <dsp:txXfrm>
        <a:off x="20862" y="20862"/>
        <a:ext cx="2705151" cy="670568"/>
      </dsp:txXfrm>
    </dsp:sp>
    <dsp:sp modelId="{B9CCBB3F-9839-446B-8403-E83934FFDC2C}">
      <dsp:nvSpPr>
        <dsp:cNvPr id="0" name=""/>
        <dsp:cNvSpPr/>
      </dsp:nvSpPr>
      <dsp:spPr>
        <a:xfrm>
          <a:off x="265628" y="811221"/>
          <a:ext cx="3557108" cy="71229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Service: App-based bicycle sharing</a:t>
          </a:r>
          <a:endParaRPr lang="en-US" sz="1300" kern="1200"/>
        </a:p>
      </dsp:txBody>
      <dsp:txXfrm>
        <a:off x="286490" y="832083"/>
        <a:ext cx="2786766" cy="670568"/>
      </dsp:txXfrm>
    </dsp:sp>
    <dsp:sp modelId="{45489A10-0178-4117-A26C-F2709B159CC4}">
      <dsp:nvSpPr>
        <dsp:cNvPr id="0" name=""/>
        <dsp:cNvSpPr/>
      </dsp:nvSpPr>
      <dsp:spPr>
        <a:xfrm>
          <a:off x="531256" y="1622442"/>
          <a:ext cx="3557108" cy="71229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Target Market: Urban commuters aged 18–45</a:t>
          </a:r>
          <a:endParaRPr lang="en-US" sz="1300" kern="1200"/>
        </a:p>
      </dsp:txBody>
      <dsp:txXfrm>
        <a:off x="552118" y="1643304"/>
        <a:ext cx="2786766" cy="670568"/>
      </dsp:txXfrm>
    </dsp:sp>
    <dsp:sp modelId="{4407ADF5-FDC8-418B-99C1-3AE80E6C62D8}">
      <dsp:nvSpPr>
        <dsp:cNvPr id="0" name=""/>
        <dsp:cNvSpPr/>
      </dsp:nvSpPr>
      <dsp:spPr>
        <a:xfrm>
          <a:off x="796884" y="2433664"/>
          <a:ext cx="3557108" cy="71229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Legal Form: Private Limited Company (Ltd)</a:t>
          </a:r>
          <a:endParaRPr lang="en-US" sz="1300" kern="1200"/>
        </a:p>
      </dsp:txBody>
      <dsp:txXfrm>
        <a:off x="817746" y="2454526"/>
        <a:ext cx="2786766" cy="670568"/>
      </dsp:txXfrm>
    </dsp:sp>
    <dsp:sp modelId="{7E83E231-566B-4AED-99C6-1EFA96B2DB47}">
      <dsp:nvSpPr>
        <dsp:cNvPr id="0" name=""/>
        <dsp:cNvSpPr/>
      </dsp:nvSpPr>
      <dsp:spPr>
        <a:xfrm>
          <a:off x="1062512" y="3244885"/>
          <a:ext cx="3557108" cy="71229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Management: CEO, Operations Manager, Marketing Lead </a:t>
          </a:r>
          <a:r>
            <a:rPr lang="en-US" sz="1300" b="0" i="1" kern="1200" baseline="0"/>
            <a:t>(Osterwalder &amp; Pigneur, 2010)</a:t>
          </a:r>
          <a:endParaRPr lang="en-US" sz="1300" kern="1200"/>
        </a:p>
      </dsp:txBody>
      <dsp:txXfrm>
        <a:off x="1083374" y="3265747"/>
        <a:ext cx="2786766" cy="670568"/>
      </dsp:txXfrm>
    </dsp:sp>
    <dsp:sp modelId="{976CF9E6-3F99-43E5-88BF-11977514B9FB}">
      <dsp:nvSpPr>
        <dsp:cNvPr id="0" name=""/>
        <dsp:cNvSpPr/>
      </dsp:nvSpPr>
      <dsp:spPr>
        <a:xfrm>
          <a:off x="3094118" y="520368"/>
          <a:ext cx="462989" cy="462989"/>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3198291" y="520368"/>
        <a:ext cx="254643" cy="348399"/>
      </dsp:txXfrm>
    </dsp:sp>
    <dsp:sp modelId="{AD230184-C81C-4337-9A98-DC0CD0884A58}">
      <dsp:nvSpPr>
        <dsp:cNvPr id="0" name=""/>
        <dsp:cNvSpPr/>
      </dsp:nvSpPr>
      <dsp:spPr>
        <a:xfrm>
          <a:off x="3359746" y="1331590"/>
          <a:ext cx="462989" cy="462989"/>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3463919" y="1331590"/>
        <a:ext cx="254643" cy="348399"/>
      </dsp:txXfrm>
    </dsp:sp>
    <dsp:sp modelId="{A777B3BF-CCAD-4CDD-A862-D951D6B60EB6}">
      <dsp:nvSpPr>
        <dsp:cNvPr id="0" name=""/>
        <dsp:cNvSpPr/>
      </dsp:nvSpPr>
      <dsp:spPr>
        <a:xfrm>
          <a:off x="3625374" y="2130940"/>
          <a:ext cx="462989" cy="462989"/>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3729547" y="2130940"/>
        <a:ext cx="254643" cy="348399"/>
      </dsp:txXfrm>
    </dsp:sp>
    <dsp:sp modelId="{13BE4BDC-BE24-4AC4-87A9-8C886E569263}">
      <dsp:nvSpPr>
        <dsp:cNvPr id="0" name=""/>
        <dsp:cNvSpPr/>
      </dsp:nvSpPr>
      <dsp:spPr>
        <a:xfrm>
          <a:off x="3891002" y="2950076"/>
          <a:ext cx="462989" cy="462989"/>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3995175" y="2950076"/>
        <a:ext cx="254643" cy="348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3E795-B8AC-418F-A032-658CD0142F1C}">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B81C8-C4D1-43C6-9ED9-B35CA4F346D7}">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F71A19-AB81-4A6B-9C65-FA7FC69317CE}">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b="1" i="0" kern="1200" baseline="0"/>
            <a:t>Political:</a:t>
          </a:r>
          <a:r>
            <a:rPr lang="en-US" sz="1900" b="0" i="0" kern="1200" baseline="0"/>
            <a:t> UK </a:t>
          </a:r>
          <a:r>
            <a:rPr lang="en-US" sz="1900" b="0" i="1" kern="1200" baseline="0"/>
            <a:t>Active Travel Strategy</a:t>
          </a:r>
          <a:r>
            <a:rPr lang="en-US" sz="1900" b="0" i="0" kern="1200" baseline="0"/>
            <a:t> (DfT, 2023)</a:t>
          </a:r>
          <a:endParaRPr lang="en-US" sz="1900" kern="1200"/>
        </a:p>
      </dsp:txBody>
      <dsp:txXfrm>
        <a:off x="889864" y="1808"/>
        <a:ext cx="5355400" cy="770445"/>
      </dsp:txXfrm>
    </dsp:sp>
    <dsp:sp modelId="{A93DEAB3-7EA4-4BD9-A7AA-682B0B85F286}">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31C1B-D55E-43AF-85EE-6A396A5782DF}">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AA8D48-C244-489E-9FEB-2764DF589BFA}">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b="1" i="0" kern="1200" baseline="0"/>
            <a:t>Economic:</a:t>
          </a:r>
          <a:r>
            <a:rPr lang="en-US" sz="1900" b="0" i="0" kern="1200" baseline="0"/>
            <a:t> Urban transport demand rising (+22% since 2020)</a:t>
          </a:r>
          <a:endParaRPr lang="en-US" sz="1900" kern="1200"/>
        </a:p>
      </dsp:txBody>
      <dsp:txXfrm>
        <a:off x="889864" y="964865"/>
        <a:ext cx="5355400" cy="770445"/>
      </dsp:txXfrm>
    </dsp:sp>
    <dsp:sp modelId="{B65662E0-B45A-4BE1-A95A-26B811F0BD20}">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739DB2-E39A-4898-A88C-CA9911F2231B}">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13BE0F-4919-4FED-ACDD-D8A0D6B325DA}">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b="1" i="0" kern="1200" baseline="0"/>
            <a:t>Social:</a:t>
          </a:r>
          <a:r>
            <a:rPr lang="en-US" sz="1900" b="0" i="0" kern="1200" baseline="0"/>
            <a:t> Focus on health &amp; eco-awareness</a:t>
          </a:r>
          <a:endParaRPr lang="en-US" sz="1900" kern="1200"/>
        </a:p>
      </dsp:txBody>
      <dsp:txXfrm>
        <a:off x="889864" y="1927922"/>
        <a:ext cx="5355400" cy="770445"/>
      </dsp:txXfrm>
    </dsp:sp>
    <dsp:sp modelId="{630EAE7D-5FF3-41C9-BCE0-306A0785C287}">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5C443-9E3F-4FD0-AD08-B9386FA9623A}">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FB43F0-8274-4FA7-B414-B50F7CE1C86D}">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b="1" i="0" kern="1200" baseline="0"/>
            <a:t>Technological:</a:t>
          </a:r>
          <a:r>
            <a:rPr lang="en-US" sz="1900" b="0" i="0" kern="1200" baseline="0"/>
            <a:t> IoT &amp; GPS integration</a:t>
          </a:r>
          <a:endParaRPr lang="en-US" sz="1900" kern="1200"/>
        </a:p>
      </dsp:txBody>
      <dsp:txXfrm>
        <a:off x="889864" y="2890979"/>
        <a:ext cx="5355400" cy="770445"/>
      </dsp:txXfrm>
    </dsp:sp>
    <dsp:sp modelId="{DD39177E-2060-451D-8B03-DC2C9065DB41}">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7AA17-318A-44C8-88EC-BDF9A8C96A9F}">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CB911B-30EF-47E4-9183-DBD168DF7382}">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b="1" i="0" kern="1200" baseline="0"/>
            <a:t>Legal:</a:t>
          </a:r>
          <a:r>
            <a:rPr lang="en-US" sz="1900" b="0" i="0" kern="1200" baseline="0"/>
            <a:t> Road Safety Regulations 2022</a:t>
          </a:r>
          <a:endParaRPr lang="en-US" sz="1900" kern="1200"/>
        </a:p>
      </dsp:txBody>
      <dsp:txXfrm>
        <a:off x="889864" y="3854036"/>
        <a:ext cx="5355400" cy="770445"/>
      </dsp:txXfrm>
    </dsp:sp>
    <dsp:sp modelId="{C28A5871-DAA9-4B1F-B4D7-B87E8D1ACA9A}">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3BD037-CEA0-4C1A-A420-A8265C7BA49B}">
      <dsp:nvSpPr>
        <dsp:cNvPr id="0" name=""/>
        <dsp:cNvSpPr/>
      </dsp:nvSpPr>
      <dsp:spPr>
        <a:xfrm>
          <a:off x="233059" y="4990443"/>
          <a:ext cx="423745" cy="4237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DD4A4-A630-417F-9BF3-1F6678C968F2}">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b="1" i="0" kern="1200" baseline="0"/>
            <a:t>Environmental:</a:t>
          </a:r>
          <a:r>
            <a:rPr lang="en-US" sz="1900" b="0" i="0" kern="1200" baseline="0"/>
            <a:t> Net-Zero 2050 policy </a:t>
          </a:r>
          <a:r>
            <a:rPr lang="en-US" sz="1900" b="0" i="1" kern="1200" baseline="0"/>
            <a:t>(Johnson et al., 2020)</a:t>
          </a:r>
          <a:endParaRPr lang="en-US" sz="1900" kern="1200"/>
        </a:p>
      </dsp:txBody>
      <dsp:txXfrm>
        <a:off x="889864" y="4817093"/>
        <a:ext cx="5355400" cy="7704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955F9-0DD4-4F69-B60B-A9B92E0828C8}">
      <dsp:nvSpPr>
        <dsp:cNvPr id="0" name=""/>
        <dsp:cNvSpPr/>
      </dsp:nvSpPr>
      <dsp:spPr>
        <a:xfrm>
          <a:off x="0" y="439"/>
          <a:ext cx="45447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2B4BABF-AD92-46A8-A22D-FF997A83DF41}">
      <dsp:nvSpPr>
        <dsp:cNvPr id="0" name=""/>
        <dsp:cNvSpPr/>
      </dsp:nvSpPr>
      <dsp:spPr>
        <a:xfrm>
          <a:off x="0" y="439"/>
          <a:ext cx="4544762" cy="51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Target Market: Urban professionals &amp; students</a:t>
          </a:r>
          <a:endParaRPr lang="en-US" sz="1400" kern="1200"/>
        </a:p>
      </dsp:txBody>
      <dsp:txXfrm>
        <a:off x="0" y="439"/>
        <a:ext cx="4544762" cy="514579"/>
      </dsp:txXfrm>
    </dsp:sp>
    <dsp:sp modelId="{35AF54BE-D32C-436C-9D3F-62C26311E2F8}">
      <dsp:nvSpPr>
        <dsp:cNvPr id="0" name=""/>
        <dsp:cNvSpPr/>
      </dsp:nvSpPr>
      <dsp:spPr>
        <a:xfrm>
          <a:off x="0" y="515019"/>
          <a:ext cx="45447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FF6A7D-1CE6-47CA-8A65-6441F4997E79}">
      <dsp:nvSpPr>
        <dsp:cNvPr id="0" name=""/>
        <dsp:cNvSpPr/>
      </dsp:nvSpPr>
      <dsp:spPr>
        <a:xfrm>
          <a:off x="0" y="515019"/>
          <a:ext cx="4544762" cy="51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Positioning: “Ride Smart. Ride Green.”</a:t>
          </a:r>
          <a:endParaRPr lang="en-US" sz="1400" kern="1200"/>
        </a:p>
      </dsp:txBody>
      <dsp:txXfrm>
        <a:off x="0" y="515019"/>
        <a:ext cx="4544762" cy="514579"/>
      </dsp:txXfrm>
    </dsp:sp>
    <dsp:sp modelId="{0CA97ED2-8C47-4D14-BA8C-5D1AFF168397}">
      <dsp:nvSpPr>
        <dsp:cNvPr id="0" name=""/>
        <dsp:cNvSpPr/>
      </dsp:nvSpPr>
      <dsp:spPr>
        <a:xfrm>
          <a:off x="0" y="1029598"/>
          <a:ext cx="45447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8C38219-1822-41F9-BC6A-530F0709067C}">
      <dsp:nvSpPr>
        <dsp:cNvPr id="0" name=""/>
        <dsp:cNvSpPr/>
      </dsp:nvSpPr>
      <dsp:spPr>
        <a:xfrm>
          <a:off x="0" y="1029598"/>
          <a:ext cx="4544762" cy="51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Marketing Mix:</a:t>
          </a:r>
          <a:endParaRPr lang="en-US" sz="1400" kern="1200"/>
        </a:p>
      </dsp:txBody>
      <dsp:txXfrm>
        <a:off x="0" y="1029598"/>
        <a:ext cx="4544762" cy="514579"/>
      </dsp:txXfrm>
    </dsp:sp>
    <dsp:sp modelId="{36E6A87C-B6FE-4AE6-A09A-65BB2B2A8DBE}">
      <dsp:nvSpPr>
        <dsp:cNvPr id="0" name=""/>
        <dsp:cNvSpPr/>
      </dsp:nvSpPr>
      <dsp:spPr>
        <a:xfrm>
          <a:off x="0" y="1544177"/>
          <a:ext cx="45447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30F120-6614-4976-862F-4C0B2B308D70}">
      <dsp:nvSpPr>
        <dsp:cNvPr id="0" name=""/>
        <dsp:cNvSpPr/>
      </dsp:nvSpPr>
      <dsp:spPr>
        <a:xfrm>
          <a:off x="0" y="1544177"/>
          <a:ext cx="4544762" cy="51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1" kern="1200" baseline="0"/>
            <a:t>Product:</a:t>
          </a:r>
          <a:r>
            <a:rPr lang="en-US" sz="1400" b="0" i="0" kern="1200" baseline="0"/>
            <a:t> Solar smart bikes</a:t>
          </a:r>
          <a:endParaRPr lang="en-US" sz="1400" kern="1200"/>
        </a:p>
      </dsp:txBody>
      <dsp:txXfrm>
        <a:off x="0" y="1544177"/>
        <a:ext cx="4544762" cy="514579"/>
      </dsp:txXfrm>
    </dsp:sp>
    <dsp:sp modelId="{01C67800-A33B-4525-AAB9-3070188F27CD}">
      <dsp:nvSpPr>
        <dsp:cNvPr id="0" name=""/>
        <dsp:cNvSpPr/>
      </dsp:nvSpPr>
      <dsp:spPr>
        <a:xfrm>
          <a:off x="0" y="2058757"/>
          <a:ext cx="45447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99E19CD-CAC4-4CE7-9194-AA5813C84787}">
      <dsp:nvSpPr>
        <dsp:cNvPr id="0" name=""/>
        <dsp:cNvSpPr/>
      </dsp:nvSpPr>
      <dsp:spPr>
        <a:xfrm>
          <a:off x="0" y="2058757"/>
          <a:ext cx="4544762" cy="51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1" kern="1200" baseline="0"/>
            <a:t>Price:</a:t>
          </a:r>
          <a:r>
            <a:rPr lang="en-US" sz="1400" b="0" i="0" kern="1200" baseline="0"/>
            <a:t> £0.20/min + £25 monthly pass</a:t>
          </a:r>
          <a:endParaRPr lang="en-US" sz="1400" kern="1200"/>
        </a:p>
      </dsp:txBody>
      <dsp:txXfrm>
        <a:off x="0" y="2058757"/>
        <a:ext cx="4544762" cy="514579"/>
      </dsp:txXfrm>
    </dsp:sp>
    <dsp:sp modelId="{0C2840FF-A38D-4E43-811C-86852940C9EB}">
      <dsp:nvSpPr>
        <dsp:cNvPr id="0" name=""/>
        <dsp:cNvSpPr/>
      </dsp:nvSpPr>
      <dsp:spPr>
        <a:xfrm>
          <a:off x="0" y="2573336"/>
          <a:ext cx="45447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6F37D59-F895-43D4-8CB6-671AABC573AD}">
      <dsp:nvSpPr>
        <dsp:cNvPr id="0" name=""/>
        <dsp:cNvSpPr/>
      </dsp:nvSpPr>
      <dsp:spPr>
        <a:xfrm>
          <a:off x="0" y="2573336"/>
          <a:ext cx="4544762" cy="51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1" kern="1200" baseline="0"/>
            <a:t>Place:</a:t>
          </a:r>
          <a:r>
            <a:rPr lang="en-US" sz="1400" b="0" i="0" kern="1200" baseline="0"/>
            <a:t> App &amp; kiosks</a:t>
          </a:r>
          <a:endParaRPr lang="en-US" sz="1400" kern="1200"/>
        </a:p>
      </dsp:txBody>
      <dsp:txXfrm>
        <a:off x="0" y="2573336"/>
        <a:ext cx="4544762" cy="514579"/>
      </dsp:txXfrm>
    </dsp:sp>
    <dsp:sp modelId="{12AF3AE8-3F77-474E-875A-8D5169F5537C}">
      <dsp:nvSpPr>
        <dsp:cNvPr id="0" name=""/>
        <dsp:cNvSpPr/>
      </dsp:nvSpPr>
      <dsp:spPr>
        <a:xfrm>
          <a:off x="0" y="3087915"/>
          <a:ext cx="454476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D3C1CF0-A95A-4EDC-AD84-11890504819A}">
      <dsp:nvSpPr>
        <dsp:cNvPr id="0" name=""/>
        <dsp:cNvSpPr/>
      </dsp:nvSpPr>
      <dsp:spPr>
        <a:xfrm>
          <a:off x="0" y="3087915"/>
          <a:ext cx="4544762" cy="51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1" kern="1200" baseline="0"/>
            <a:t>Promotion:</a:t>
          </a:r>
          <a:r>
            <a:rPr lang="en-US" sz="1400" b="0" i="0" kern="1200" baseline="0"/>
            <a:t> Social media, CSR events </a:t>
          </a:r>
          <a:r>
            <a:rPr lang="en-US" sz="1400" b="0" i="1" kern="1200" baseline="0"/>
            <a:t>(Kotler &amp; Keller, 2022)</a:t>
          </a:r>
          <a:endParaRPr lang="en-US" sz="1400" kern="1200"/>
        </a:p>
      </dsp:txBody>
      <dsp:txXfrm>
        <a:off x="0" y="3087915"/>
        <a:ext cx="4544762" cy="5145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E4678-E9BE-43FF-A0C5-9E4015F95AA5}">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8C8F90-B19E-4847-87C8-4EF3369377D5}">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A81701-A1BD-4D60-A3EE-829D8E53C354}">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b="0" i="0" kern="1200" baseline="0"/>
            <a:t>USP: Smart solar bikes &amp; IoT integration</a:t>
          </a:r>
          <a:endParaRPr lang="en-US" sz="2200" kern="1200"/>
        </a:p>
      </dsp:txBody>
      <dsp:txXfrm>
        <a:off x="1428292" y="2439"/>
        <a:ext cx="4873308" cy="1236616"/>
      </dsp:txXfrm>
    </dsp:sp>
    <dsp:sp modelId="{40A6D58B-00ED-4174-9B90-54170FC61E5D}">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BEB15-BB1F-421B-8022-786F60852BEB}">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A2BE2C-C8E7-4189-B359-704166CFBE12}">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b="0" i="0" kern="1200" baseline="0"/>
            <a:t>Circular economy design</a:t>
          </a:r>
          <a:endParaRPr lang="en-US" sz="2200" kern="1200"/>
        </a:p>
      </dsp:txBody>
      <dsp:txXfrm>
        <a:off x="1428292" y="1548210"/>
        <a:ext cx="4873308" cy="1236616"/>
      </dsp:txXfrm>
    </dsp:sp>
    <dsp:sp modelId="{D877468A-C158-4DD2-806A-7A7C68DC5B94}">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231AD-7FCF-4383-9442-370D8457DE30}">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A2619-467E-43C0-AC3B-34E7152D8CDB}">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b="0" i="0" kern="1200" baseline="0"/>
            <a:t>“One Ride = One Tree” CSR initiative</a:t>
          </a:r>
          <a:endParaRPr lang="en-US" sz="2200" kern="1200"/>
        </a:p>
      </dsp:txBody>
      <dsp:txXfrm>
        <a:off x="1428292" y="3093981"/>
        <a:ext cx="4873308" cy="1236616"/>
      </dsp:txXfrm>
    </dsp:sp>
    <dsp:sp modelId="{88868143-7377-4FB0-BBD1-4916967FD955}">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9E2419-CC58-4AAF-A12C-30A6815AAD32}">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289769-695A-4263-9852-8DF01A5AB26B}">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b="0" i="0" kern="1200" baseline="0"/>
            <a:t>Partners: Local councils &amp; universities </a:t>
          </a:r>
          <a:r>
            <a:rPr lang="en-US" sz="2200" b="0" i="1" kern="1200" baseline="0"/>
            <a:t>(Geissdoerfer et al., 2020)</a:t>
          </a:r>
          <a:endParaRPr lang="en-US" sz="2200" kern="1200"/>
        </a:p>
      </dsp:txBody>
      <dsp:txXfrm>
        <a:off x="1428292" y="4639752"/>
        <a:ext cx="4873308" cy="12366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AA183-1E8F-4EE7-8399-009BC0C96613}">
      <dsp:nvSpPr>
        <dsp:cNvPr id="0" name=""/>
        <dsp:cNvSpPr/>
      </dsp:nvSpPr>
      <dsp:spPr>
        <a:xfrm>
          <a:off x="0" y="387705"/>
          <a:ext cx="1787963" cy="10727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Baron, R.A. and Shane, S.A. (2021) </a:t>
          </a:r>
          <a:r>
            <a:rPr lang="en-GB" sz="600" i="1" kern="1200"/>
            <a:t>Entrepreneurship: A Process Perspective.</a:t>
          </a:r>
          <a:r>
            <a:rPr lang="en-GB" sz="600" kern="1200"/>
            <a:t> 3rd ed. Boston: Cengage Learning.</a:t>
          </a:r>
          <a:endParaRPr lang="en-US" sz="600" kern="1200"/>
        </a:p>
      </dsp:txBody>
      <dsp:txXfrm>
        <a:off x="0" y="387705"/>
        <a:ext cx="1787963" cy="1072778"/>
      </dsp:txXfrm>
    </dsp:sp>
    <dsp:sp modelId="{5DB39320-F885-44BE-99D2-83868AB9DABE}">
      <dsp:nvSpPr>
        <dsp:cNvPr id="0" name=""/>
        <dsp:cNvSpPr/>
      </dsp:nvSpPr>
      <dsp:spPr>
        <a:xfrm>
          <a:off x="1966760" y="387705"/>
          <a:ext cx="1787963" cy="1072778"/>
        </a:xfrm>
        <a:prstGeom prst="rect">
          <a:avLst/>
        </a:prstGeom>
        <a:solidFill>
          <a:schemeClr val="accent2">
            <a:hueOff val="805452"/>
            <a:satOff val="-2312"/>
            <a:lumOff val="-37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Department for Transport (2023) </a:t>
          </a:r>
          <a:r>
            <a:rPr lang="en-GB" sz="600" i="1" kern="1200"/>
            <a:t>Active Travel Fund: Annual Report 2023.</a:t>
          </a:r>
          <a:r>
            <a:rPr lang="en-GB" sz="600" kern="1200"/>
            <a:t> London: UK Government. Available at: https://www.gov.uk/government/publications (Accessed: 10 November 2025).</a:t>
          </a:r>
          <a:endParaRPr lang="en-US" sz="600" kern="1200"/>
        </a:p>
      </dsp:txBody>
      <dsp:txXfrm>
        <a:off x="1966760" y="387705"/>
        <a:ext cx="1787963" cy="1072778"/>
      </dsp:txXfrm>
    </dsp:sp>
    <dsp:sp modelId="{8829B96A-E16C-4D47-B1CB-2B267DA19C8A}">
      <dsp:nvSpPr>
        <dsp:cNvPr id="0" name=""/>
        <dsp:cNvSpPr/>
      </dsp:nvSpPr>
      <dsp:spPr>
        <a:xfrm>
          <a:off x="3933520" y="387705"/>
          <a:ext cx="1787963" cy="1072778"/>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Fill, C. and Turnbull, S. (2019) </a:t>
          </a:r>
          <a:r>
            <a:rPr lang="en-GB" sz="600" i="1" kern="1200"/>
            <a:t>Marketing Communications: Discovery, Creation and Conversations.</a:t>
          </a:r>
          <a:r>
            <a:rPr lang="en-GB" sz="600" kern="1200"/>
            <a:t> 8th ed. Harlow: Pearson Education.</a:t>
          </a:r>
          <a:endParaRPr lang="en-US" sz="600" kern="1200"/>
        </a:p>
      </dsp:txBody>
      <dsp:txXfrm>
        <a:off x="3933520" y="387705"/>
        <a:ext cx="1787963" cy="1072778"/>
      </dsp:txXfrm>
    </dsp:sp>
    <dsp:sp modelId="{36E6DA39-FA08-48D7-8ABF-0CF7438B3D43}">
      <dsp:nvSpPr>
        <dsp:cNvPr id="0" name=""/>
        <dsp:cNvSpPr/>
      </dsp:nvSpPr>
      <dsp:spPr>
        <a:xfrm>
          <a:off x="0" y="1639279"/>
          <a:ext cx="1787963" cy="1072778"/>
        </a:xfrm>
        <a:prstGeom prst="rect">
          <a:avLst/>
        </a:prstGeom>
        <a:solidFill>
          <a:schemeClr val="accent2">
            <a:hueOff val="2416355"/>
            <a:satOff val="-6935"/>
            <a:lumOff val="-111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Geissdoerfer, M., Vladimirova, D. and Evans, S. (2020) ‘Circular business models: A review,’ </a:t>
          </a:r>
          <a:r>
            <a:rPr lang="en-GB" sz="600" i="1" kern="1200"/>
            <a:t>Journal of Cleaner Production,</a:t>
          </a:r>
          <a:r>
            <a:rPr lang="en-GB" sz="600" kern="1200"/>
            <a:t> 277, pp. 1–12.</a:t>
          </a:r>
          <a:endParaRPr lang="en-US" sz="600" kern="1200"/>
        </a:p>
      </dsp:txBody>
      <dsp:txXfrm>
        <a:off x="0" y="1639279"/>
        <a:ext cx="1787963" cy="1072778"/>
      </dsp:txXfrm>
    </dsp:sp>
    <dsp:sp modelId="{310C4E46-7766-42D7-AD83-AC6A52FD4722}">
      <dsp:nvSpPr>
        <dsp:cNvPr id="0" name=""/>
        <dsp:cNvSpPr/>
      </dsp:nvSpPr>
      <dsp:spPr>
        <a:xfrm>
          <a:off x="1966760" y="1639279"/>
          <a:ext cx="1787963" cy="1072778"/>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Johnson, G., Scholes, K. and Whittington, R. (2020) </a:t>
          </a:r>
          <a:r>
            <a:rPr lang="en-GB" sz="600" i="1" kern="1200"/>
            <a:t>Exploring Strategy: Text and Cases.</a:t>
          </a:r>
          <a:r>
            <a:rPr lang="en-GB" sz="600" kern="1200"/>
            <a:t> 12th ed. Harlow: Pearson Education.</a:t>
          </a:r>
          <a:endParaRPr lang="en-US" sz="600" kern="1200"/>
        </a:p>
      </dsp:txBody>
      <dsp:txXfrm>
        <a:off x="1966760" y="1639279"/>
        <a:ext cx="1787963" cy="1072778"/>
      </dsp:txXfrm>
    </dsp:sp>
    <dsp:sp modelId="{FBC4DC84-7A5B-43C9-BEA0-8C08335E35B3}">
      <dsp:nvSpPr>
        <dsp:cNvPr id="0" name=""/>
        <dsp:cNvSpPr/>
      </dsp:nvSpPr>
      <dsp:spPr>
        <a:xfrm>
          <a:off x="3933520" y="1639279"/>
          <a:ext cx="1787963" cy="1072778"/>
        </a:xfrm>
        <a:prstGeom prst="rect">
          <a:avLst/>
        </a:prstGeom>
        <a:solidFill>
          <a:schemeClr val="accent2">
            <a:hueOff val="4027258"/>
            <a:satOff val="-11558"/>
            <a:lumOff val="-185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Kotler, P. and Keller, K.L. (2022) </a:t>
          </a:r>
          <a:r>
            <a:rPr lang="en-GB" sz="600" i="1" kern="1200"/>
            <a:t>Marketing Management.</a:t>
          </a:r>
          <a:r>
            <a:rPr lang="en-GB" sz="600" kern="1200"/>
            <a:t> 16th ed. Harlow: Pearson Education.</a:t>
          </a:r>
          <a:endParaRPr lang="en-US" sz="600" kern="1200"/>
        </a:p>
      </dsp:txBody>
      <dsp:txXfrm>
        <a:off x="3933520" y="1639279"/>
        <a:ext cx="1787963" cy="1072778"/>
      </dsp:txXfrm>
    </dsp:sp>
    <dsp:sp modelId="{07E107F4-8C6B-4797-AB63-D64AC9086738}">
      <dsp:nvSpPr>
        <dsp:cNvPr id="0" name=""/>
        <dsp:cNvSpPr/>
      </dsp:nvSpPr>
      <dsp:spPr>
        <a:xfrm>
          <a:off x="0" y="2890854"/>
          <a:ext cx="1787963" cy="1072778"/>
        </a:xfrm>
        <a:prstGeom prst="rect">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Osterwalder, A. and Pigneur, Y. (2010) </a:t>
          </a:r>
          <a:r>
            <a:rPr lang="en-GB" sz="600" i="1" kern="1200"/>
            <a:t>Business Model Generation: A Handbook for Visionaries, Game Changers, and Challengers.</a:t>
          </a:r>
          <a:r>
            <a:rPr lang="en-GB" sz="600" kern="1200"/>
            <a:t> Hoboken, NJ: John Wiley &amp; Sons.</a:t>
          </a:r>
          <a:endParaRPr lang="en-US" sz="600" kern="1200"/>
        </a:p>
      </dsp:txBody>
      <dsp:txXfrm>
        <a:off x="0" y="2890854"/>
        <a:ext cx="1787963" cy="1072778"/>
      </dsp:txXfrm>
    </dsp:sp>
    <dsp:sp modelId="{394FAF43-2839-4523-98A6-0A8201147D16}">
      <dsp:nvSpPr>
        <dsp:cNvPr id="0" name=""/>
        <dsp:cNvSpPr/>
      </dsp:nvSpPr>
      <dsp:spPr>
        <a:xfrm>
          <a:off x="1966760" y="2890854"/>
          <a:ext cx="1787963" cy="1072778"/>
        </a:xfrm>
        <a:prstGeom prst="rect">
          <a:avLst/>
        </a:prstGeom>
        <a:solidFill>
          <a:schemeClr val="accent2">
            <a:hueOff val="5638161"/>
            <a:satOff val="-16181"/>
            <a:lumOff val="-259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Ries, E. (2017) </a:t>
          </a:r>
          <a:r>
            <a:rPr lang="en-GB" sz="600" i="1" kern="1200"/>
            <a:t>The Lean Startup: How Today’s Entrepreneurs Use Continuous Innovation to Create Radically Successful Businesses.</a:t>
          </a:r>
          <a:r>
            <a:rPr lang="en-GB" sz="600" kern="1200"/>
            <a:t> London: Penguin Random House.</a:t>
          </a:r>
          <a:endParaRPr lang="en-US" sz="600" kern="1200"/>
        </a:p>
      </dsp:txBody>
      <dsp:txXfrm>
        <a:off x="1966760" y="2890854"/>
        <a:ext cx="1787963" cy="1072778"/>
      </dsp:txXfrm>
    </dsp:sp>
    <dsp:sp modelId="{D2029B61-9C7B-46AA-B7D7-2C8CA0847BDF}">
      <dsp:nvSpPr>
        <dsp:cNvPr id="0" name=""/>
        <dsp:cNvSpPr/>
      </dsp:nvSpPr>
      <dsp:spPr>
        <a:xfrm>
          <a:off x="3933520" y="2890854"/>
          <a:ext cx="1787963" cy="1072778"/>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Smith, R. (2020) </a:t>
          </a:r>
          <a:r>
            <a:rPr lang="en-GB" sz="600" i="1" kern="1200"/>
            <a:t>Entrepreneurial Mindset in Practice.</a:t>
          </a:r>
          <a:r>
            <a:rPr lang="en-GB" sz="600" kern="1200"/>
            <a:t> Abingdon: Routledge.</a:t>
          </a:r>
          <a:endParaRPr lang="en-US" sz="600" kern="1200"/>
        </a:p>
      </dsp:txBody>
      <dsp:txXfrm>
        <a:off x="3933520" y="2890854"/>
        <a:ext cx="1787963" cy="107277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BCAA91-5222-4494-B3B3-8688BF0A9733}"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D6EEF8-EAC1-49D8-BA9B-998BCF16E2B7}" type="slidenum">
              <a:rPr lang="en-GB" smtClean="0"/>
              <a:t>‹#›</a:t>
            </a:fld>
            <a:endParaRPr lang="en-GB"/>
          </a:p>
        </p:txBody>
      </p:sp>
    </p:spTree>
    <p:extLst>
      <p:ext uri="{BB962C8B-B14F-4D97-AF65-F5344CB8AC3E}">
        <p14:creationId xmlns:p14="http://schemas.microsoft.com/office/powerpoint/2010/main" val="2428656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1D6EEF8-EAC1-49D8-BA9B-998BCF16E2B7}" type="slidenum">
              <a:rPr lang="en-GB" smtClean="0"/>
              <a:t>2</a:t>
            </a:fld>
            <a:endParaRPr lang="en-GB"/>
          </a:p>
        </p:txBody>
      </p:sp>
    </p:spTree>
    <p:extLst>
      <p:ext uri="{BB962C8B-B14F-4D97-AF65-F5344CB8AC3E}">
        <p14:creationId xmlns:p14="http://schemas.microsoft.com/office/powerpoint/2010/main" val="1859533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GlowCycle</a:t>
            </a:r>
            <a:r>
              <a:rPr lang="en-GB" dirty="0"/>
              <a:t> is a company that provides self-service bikes that run on solar energy which is a renewable resource. The customers navigate a mobile application that helps them to find, unlock, and charge rentals. The service endorses congestion, emission reduction, green and affordable traveling. The company would be in form of a Private Limited Company due to its flexibility and limited liability. The founding team consists of a strategy CEO, operations manager who manages logistics and marketing manager who works on partnerships. Applying Business Model Canvas created by Osterwalder and Pigneur (2010) to </a:t>
            </a:r>
            <a:r>
              <a:rPr lang="en-GB" dirty="0" err="1"/>
              <a:t>GlowCycle</a:t>
            </a:r>
            <a:r>
              <a:rPr lang="en-GB" dirty="0"/>
              <a:t>, one can see a clear value statement that is being offered by the company: a combination of technology, sustainability, and accessibility. This combined strategy is the guaranty of competitive edge in the expanding micromobility segment of the UK market (</a:t>
            </a:r>
            <a:r>
              <a:rPr lang="en-GB" dirty="0" err="1"/>
              <a:t>Geissdoerfer</a:t>
            </a:r>
            <a:r>
              <a:rPr lang="en-GB" dirty="0"/>
              <a:t> et al., 2020).</a:t>
            </a:r>
          </a:p>
        </p:txBody>
      </p:sp>
      <p:sp>
        <p:nvSpPr>
          <p:cNvPr id="4" name="Slide Number Placeholder 3"/>
          <p:cNvSpPr>
            <a:spLocks noGrp="1"/>
          </p:cNvSpPr>
          <p:nvPr>
            <p:ph type="sldNum" sz="quarter" idx="5"/>
          </p:nvPr>
        </p:nvSpPr>
        <p:spPr/>
        <p:txBody>
          <a:bodyPr/>
          <a:lstStyle/>
          <a:p>
            <a:fld id="{D1D6EEF8-EAC1-49D8-BA9B-998BCF16E2B7}" type="slidenum">
              <a:rPr lang="en-GB" smtClean="0"/>
              <a:t>3</a:t>
            </a:fld>
            <a:endParaRPr lang="en-GB"/>
          </a:p>
        </p:txBody>
      </p:sp>
    </p:spTree>
    <p:extLst>
      <p:ext uri="{BB962C8B-B14F-4D97-AF65-F5344CB8AC3E}">
        <p14:creationId xmlns:p14="http://schemas.microsoft.com/office/powerpoint/2010/main" val="562157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PESTLE analysis determines the favourable conditions of the success of </a:t>
            </a:r>
            <a:r>
              <a:rPr lang="en-GB" dirty="0" err="1"/>
              <a:t>GlowCycle</a:t>
            </a:r>
            <a:r>
              <a:rPr lang="en-GB" dirty="0"/>
              <a:t>. Politically, the government of the UK has the Active Travel Strategy, which promotes the issue of cycling (Department for Transport, 2023). Economically, an increase in fuel prices and inflation promotes low cost forms of transport. Socially, there is more curiosity towards wellbeing and sustainable lifestyles. The IoT integration enables user analysis of data, predictive maintenance, and GPS tracking, all technologically. In terms of law, road and data protection standards are compliant, which promotes the safety of operation. The Net-Zero 2050 commitment fosters emission-free means of transport, in terms of the environment (Johnson et al., 2020). All these macro factors indicate that the goals of </a:t>
            </a:r>
            <a:r>
              <a:rPr lang="en-GB" dirty="0" err="1"/>
              <a:t>GlowCycle</a:t>
            </a:r>
            <a:r>
              <a:rPr lang="en-GB" dirty="0"/>
              <a:t> are fully compatible with the priorities of sustainability in the country, and this factor proves its sustainability in a changing mobility environment (Baron and Shane, 2021).</a:t>
            </a:r>
          </a:p>
        </p:txBody>
      </p:sp>
      <p:sp>
        <p:nvSpPr>
          <p:cNvPr id="4" name="Slide Number Placeholder 3"/>
          <p:cNvSpPr>
            <a:spLocks noGrp="1"/>
          </p:cNvSpPr>
          <p:nvPr>
            <p:ph type="sldNum" sz="quarter" idx="5"/>
          </p:nvPr>
        </p:nvSpPr>
        <p:spPr/>
        <p:txBody>
          <a:bodyPr/>
          <a:lstStyle/>
          <a:p>
            <a:fld id="{D1D6EEF8-EAC1-49D8-BA9B-998BCF16E2B7}" type="slidenum">
              <a:rPr lang="en-GB" smtClean="0"/>
              <a:t>4</a:t>
            </a:fld>
            <a:endParaRPr lang="en-GB"/>
          </a:p>
        </p:txBody>
      </p:sp>
    </p:spTree>
    <p:extLst>
      <p:ext uri="{BB962C8B-B14F-4D97-AF65-F5344CB8AC3E}">
        <p14:creationId xmlns:p14="http://schemas.microsoft.com/office/powerpoint/2010/main" val="3263486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done through the 4Ps Model of marketing used by </a:t>
            </a:r>
            <a:r>
              <a:rPr lang="en-GB" dirty="0" err="1"/>
              <a:t>GlowCycle</a:t>
            </a:r>
            <a:r>
              <a:rPr lang="en-GB" dirty="0"/>
              <a:t> (Kotler &amp; Keller, 2022). The product is a mixture of intelligent bicycles with solar charging among environmentally friendly users. The pricing strategy is competitive - pay-per-use and subscription plans to be cost effective. The place strategy aims at setting up stations at high traffic commuter locations like university stations and train stations. Marketing will be based on online advertising, the work of influencers, and community biking contests as an effective method to improve the interaction (Fill and Turnbull, 2019). Storytelling of the brand will be based on environmental advantages, convenience and innovativeness. Through social media and partnership with local councils, </a:t>
            </a:r>
            <a:r>
              <a:rPr lang="en-GB" dirty="0" err="1"/>
              <a:t>GlowCycle</a:t>
            </a:r>
            <a:r>
              <a:rPr lang="en-GB" dirty="0"/>
              <a:t> develops a reliable green image which can appeal to its target. It is in line with </a:t>
            </a:r>
            <a:r>
              <a:rPr lang="en-GB" dirty="0" err="1"/>
              <a:t>Geissdoerfer</a:t>
            </a:r>
            <a:r>
              <a:rPr lang="en-GB" dirty="0"/>
              <a:t> et al. (2020), who state that sustainable marketing is associated with environmental and financial performance.</a:t>
            </a:r>
          </a:p>
        </p:txBody>
      </p:sp>
      <p:sp>
        <p:nvSpPr>
          <p:cNvPr id="4" name="Slide Number Placeholder 3"/>
          <p:cNvSpPr>
            <a:spLocks noGrp="1"/>
          </p:cNvSpPr>
          <p:nvPr>
            <p:ph type="sldNum" sz="quarter" idx="5"/>
          </p:nvPr>
        </p:nvSpPr>
        <p:spPr/>
        <p:txBody>
          <a:bodyPr/>
          <a:lstStyle/>
          <a:p>
            <a:fld id="{D1D6EEF8-EAC1-49D8-BA9B-998BCF16E2B7}" type="slidenum">
              <a:rPr lang="en-GB" smtClean="0"/>
              <a:t>5</a:t>
            </a:fld>
            <a:endParaRPr lang="en-GB"/>
          </a:p>
        </p:txBody>
      </p:sp>
    </p:spTree>
    <p:extLst>
      <p:ext uri="{BB962C8B-B14F-4D97-AF65-F5344CB8AC3E}">
        <p14:creationId xmlns:p14="http://schemas.microsoft.com/office/powerpoint/2010/main" val="1577994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GlowCycle</a:t>
            </a:r>
            <a:r>
              <a:rPr lang="en-GB" dirty="0"/>
              <a:t> will be starting with PS150,000 capital. The source of funding will include personal savings, Green Transport Innovation Grant and the input of the private investors. The expenditure priorities will be40 percent solar bike fleets, 30 percent app and IoT systems, 20 percent marketing and 10 percent personnel. The business also plans to break-even in the second year by a stable membership and advertisement revenue. As Ries (2017) notes, the Lean Startup model is based on the concept of efficient development in stages to decrease the risk and maximise resources. With initial three pilot stations in Birmingham, </a:t>
            </a:r>
            <a:r>
              <a:rPr lang="en-GB" dirty="0" err="1"/>
              <a:t>GlowCycle</a:t>
            </a:r>
            <a:r>
              <a:rPr lang="en-GB" dirty="0"/>
              <a:t> is capable of experimenting with the market, optimizing services, and expanding sustainably. It is a sustainable strategy of being both financially accountable and environmentally inventive (Smith, 2020).</a:t>
            </a:r>
          </a:p>
        </p:txBody>
      </p:sp>
      <p:sp>
        <p:nvSpPr>
          <p:cNvPr id="4" name="Slide Number Placeholder 3"/>
          <p:cNvSpPr>
            <a:spLocks noGrp="1"/>
          </p:cNvSpPr>
          <p:nvPr>
            <p:ph type="sldNum" sz="quarter" idx="5"/>
          </p:nvPr>
        </p:nvSpPr>
        <p:spPr/>
        <p:txBody>
          <a:bodyPr/>
          <a:lstStyle/>
          <a:p>
            <a:fld id="{D1D6EEF8-EAC1-49D8-BA9B-998BCF16E2B7}" type="slidenum">
              <a:rPr lang="en-GB" smtClean="0"/>
              <a:t>6</a:t>
            </a:fld>
            <a:endParaRPr lang="en-GB"/>
          </a:p>
        </p:txBody>
      </p:sp>
    </p:spTree>
    <p:extLst>
      <p:ext uri="{BB962C8B-B14F-4D97-AF65-F5344CB8AC3E}">
        <p14:creationId xmlns:p14="http://schemas.microsoft.com/office/powerpoint/2010/main" val="569815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innovation of </a:t>
            </a:r>
            <a:r>
              <a:rPr lang="en-GB" dirty="0" err="1"/>
              <a:t>GlowCycle</a:t>
            </a:r>
            <a:r>
              <a:rPr lang="en-GB" dirty="0"/>
              <a:t> consists in its combination of principles of IoT and sustainability. All bicycles have renewable solar panels that minimize emission of operations. A circular economy model that will ensure the highest level of resource reuse and durability contributes to its USP (</a:t>
            </a:r>
            <a:r>
              <a:rPr lang="en-GB" dirty="0" err="1"/>
              <a:t>Geissdoerfer</a:t>
            </a:r>
            <a:r>
              <a:rPr lang="en-GB" dirty="0"/>
              <a:t> et al., 2020). The One Ride = One Tree program links each ride to actual environment impact where a tree is planted every 100 rides. The collaboration with councils and universities makes it more accessible, and predictive data analytics will facilitate the best maintenance of bikes. This model is a good example of what Baron and Shane (2021) refer to as "purpose-driven entrepreneurship" - when business development is ethical responsibility and innovation.</a:t>
            </a:r>
          </a:p>
        </p:txBody>
      </p:sp>
      <p:sp>
        <p:nvSpPr>
          <p:cNvPr id="4" name="Slide Number Placeholder 3"/>
          <p:cNvSpPr>
            <a:spLocks noGrp="1"/>
          </p:cNvSpPr>
          <p:nvPr>
            <p:ph type="sldNum" sz="quarter" idx="5"/>
          </p:nvPr>
        </p:nvSpPr>
        <p:spPr/>
        <p:txBody>
          <a:bodyPr/>
          <a:lstStyle/>
          <a:p>
            <a:fld id="{D1D6EEF8-EAC1-49D8-BA9B-998BCF16E2B7}" type="slidenum">
              <a:rPr lang="en-GB" smtClean="0"/>
              <a:t>7</a:t>
            </a:fld>
            <a:endParaRPr lang="en-GB"/>
          </a:p>
        </p:txBody>
      </p:sp>
    </p:spTree>
    <p:extLst>
      <p:ext uri="{BB962C8B-B14F-4D97-AF65-F5344CB8AC3E}">
        <p14:creationId xmlns:p14="http://schemas.microsoft.com/office/powerpoint/2010/main" val="65929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D6EEF8-EAC1-49D8-BA9B-998BCF16E2B7}" type="slidenum">
              <a:rPr lang="en-GB" smtClean="0"/>
              <a:t>8</a:t>
            </a:fld>
            <a:endParaRPr lang="en-GB"/>
          </a:p>
        </p:txBody>
      </p:sp>
    </p:spTree>
    <p:extLst>
      <p:ext uri="{BB962C8B-B14F-4D97-AF65-F5344CB8AC3E}">
        <p14:creationId xmlns:p14="http://schemas.microsoft.com/office/powerpoint/2010/main" val="18654116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D6EEF8-EAC1-49D8-BA9B-998BCF16E2B7}" type="slidenum">
              <a:rPr lang="en-GB" smtClean="0"/>
              <a:t>9</a:t>
            </a:fld>
            <a:endParaRPr lang="en-GB"/>
          </a:p>
        </p:txBody>
      </p:sp>
    </p:spTree>
    <p:extLst>
      <p:ext uri="{BB962C8B-B14F-4D97-AF65-F5344CB8AC3E}">
        <p14:creationId xmlns:p14="http://schemas.microsoft.com/office/powerpoint/2010/main" val="2835041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C0641-58CB-3FFA-B0A4-6516DF38090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E10C6B-099F-0E8B-CED8-1965DE99BC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809D8C3-5A2F-8625-C7D7-033CDC615FC8}"/>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5" name="Footer Placeholder 4">
            <a:extLst>
              <a:ext uri="{FF2B5EF4-FFF2-40B4-BE49-F238E27FC236}">
                <a16:creationId xmlns:a16="http://schemas.microsoft.com/office/drawing/2014/main" id="{40FF5BBD-7F21-853E-ABB2-96043D9C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4982B3-7A6E-192C-3D28-75DBD36A0029}"/>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3230909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620C0-6D6B-5565-1B70-5262F58EBA1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3082BD8-4A70-4C75-B6B9-9D1B17F7946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B9A9BC-FF2E-29D2-D056-DDBA56FE7EA7}"/>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5" name="Footer Placeholder 4">
            <a:extLst>
              <a:ext uri="{FF2B5EF4-FFF2-40B4-BE49-F238E27FC236}">
                <a16:creationId xmlns:a16="http://schemas.microsoft.com/office/drawing/2014/main" id="{DE49ADBB-47E3-6CFA-1AA3-E12A75ABCE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A7EB61-3A60-6F19-0120-27756D979125}"/>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178304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1144-2FAA-8B6D-BFA7-F53DC6BCA2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0649D84-3CEA-19BA-6E87-35E86B0C86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698CCD-4347-CFFC-93C9-B1961A1FC2C5}"/>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5" name="Footer Placeholder 4">
            <a:extLst>
              <a:ext uri="{FF2B5EF4-FFF2-40B4-BE49-F238E27FC236}">
                <a16:creationId xmlns:a16="http://schemas.microsoft.com/office/drawing/2014/main" id="{38779CCE-0598-8A61-9383-661331DE91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774EB5-86C8-878E-9362-3BF91066D1E7}"/>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3640845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A00D0-91CC-AA89-D503-A9E89177E3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628173-03FC-2256-AE15-E067874CC04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8F7730C-264A-E69C-108B-68BBC6C8FF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DEC2F74-4F0F-E44A-A15E-503BCC86562D}"/>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6" name="Footer Placeholder 5">
            <a:extLst>
              <a:ext uri="{FF2B5EF4-FFF2-40B4-BE49-F238E27FC236}">
                <a16:creationId xmlns:a16="http://schemas.microsoft.com/office/drawing/2014/main" id="{BB56909F-1F6E-5A68-43B9-E7CE43DF4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08DB27-A824-A2FE-BD67-4696DE9723B4}"/>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152649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52C67-D47D-85E5-A275-C20B5B2D52D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7788416-AC2B-3A50-5F5C-21F0C66596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435485-0D4A-DAA2-52E0-55E4FE053D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7EF4DC3-2BF4-11F6-4E65-6F2B381ECA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D520E6-3B4C-F1ED-71FD-0684C37A4A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FE4A37A-9F60-7AAD-E5A0-C5FF808BA6C8}"/>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8" name="Footer Placeholder 7">
            <a:extLst>
              <a:ext uri="{FF2B5EF4-FFF2-40B4-BE49-F238E27FC236}">
                <a16:creationId xmlns:a16="http://schemas.microsoft.com/office/drawing/2014/main" id="{C1B573C9-41DD-225D-B1A5-C75AF0D816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A2143C-36BE-C1C0-20D8-5EAEFB776E16}"/>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2007413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662A0-DCC9-E118-7005-18736E26AF5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5AC693-23EF-9BCD-E4E7-BAEA3048F11D}"/>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4" name="Footer Placeholder 3">
            <a:extLst>
              <a:ext uri="{FF2B5EF4-FFF2-40B4-BE49-F238E27FC236}">
                <a16:creationId xmlns:a16="http://schemas.microsoft.com/office/drawing/2014/main" id="{5D6D88B0-1071-D7EF-D344-852444C856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64F659-A634-04B3-CF94-485D3CD7675F}"/>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2366445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6C9A81-97D8-4B52-9A47-4DF85B54F300}"/>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3" name="Footer Placeholder 2">
            <a:extLst>
              <a:ext uri="{FF2B5EF4-FFF2-40B4-BE49-F238E27FC236}">
                <a16:creationId xmlns:a16="http://schemas.microsoft.com/office/drawing/2014/main" id="{5B9C2224-BA6F-64F3-AC74-13A4F8AFAD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A92CDD-0F62-50CF-75A7-E31C1275AF4E}"/>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2526383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29C48-855E-2327-E48C-E9D90E5F76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D7FC500-2256-B1D7-4971-2AF093C8C7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9C59831-0A7F-778A-D2DC-AD502EEB4B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9C5470-7245-0AFC-F437-63E901F6EF21}"/>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6" name="Footer Placeholder 5">
            <a:extLst>
              <a:ext uri="{FF2B5EF4-FFF2-40B4-BE49-F238E27FC236}">
                <a16:creationId xmlns:a16="http://schemas.microsoft.com/office/drawing/2014/main" id="{66352739-BE8A-6CB2-0713-EFD132CB1F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9D5488-3043-8439-E9A0-3EA936D2D6DF}"/>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1011960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B6EE9-12A8-6196-BC5A-A9FDE28CF5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B91F57B-0F37-9D49-77A0-94F25B2827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F1C62-0A30-6E5F-89BA-F403182098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28A129-8CDC-4675-3007-FDEEA29626C8}"/>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6" name="Footer Placeholder 5">
            <a:extLst>
              <a:ext uri="{FF2B5EF4-FFF2-40B4-BE49-F238E27FC236}">
                <a16:creationId xmlns:a16="http://schemas.microsoft.com/office/drawing/2014/main" id="{70294FDD-75B0-163E-83C7-5093156B72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5A58E2-B9FB-B6CB-66BD-BC941B0ABF05}"/>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2615649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9861-A38D-755D-1542-72FDAC72C87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455E34D-5AB0-A09F-0CAA-7AEDF5FA2A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263E2E-5AAD-48EF-9A7F-B4E3901FAF94}"/>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5" name="Footer Placeholder 4">
            <a:extLst>
              <a:ext uri="{FF2B5EF4-FFF2-40B4-BE49-F238E27FC236}">
                <a16:creationId xmlns:a16="http://schemas.microsoft.com/office/drawing/2014/main" id="{0E133FB2-30FF-BFB6-68C3-FABC225BAE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BF78F4-BA6B-FA90-DC07-8118D6DE8CE4}"/>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1955616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C96AF9-B3C2-1925-B099-EE61FF68AE9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87AB57A-11B5-15CB-969A-10D2ACBA669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21F44C-25E3-BE31-16D1-74D92CC0C1B8}"/>
              </a:ext>
            </a:extLst>
          </p:cNvPr>
          <p:cNvSpPr>
            <a:spLocks noGrp="1"/>
          </p:cNvSpPr>
          <p:nvPr>
            <p:ph type="dt" sz="half" idx="10"/>
          </p:nvPr>
        </p:nvSpPr>
        <p:spPr/>
        <p:txBody>
          <a:bodyPr/>
          <a:lstStyle/>
          <a:p>
            <a:fld id="{CCB124A9-DDA9-44D5-B061-4D5234A555AF}" type="datetimeFigureOut">
              <a:rPr lang="en-GB" smtClean="0"/>
              <a:t>15/11/2025</a:t>
            </a:fld>
            <a:endParaRPr lang="en-GB"/>
          </a:p>
        </p:txBody>
      </p:sp>
      <p:sp>
        <p:nvSpPr>
          <p:cNvPr id="5" name="Footer Placeholder 4">
            <a:extLst>
              <a:ext uri="{FF2B5EF4-FFF2-40B4-BE49-F238E27FC236}">
                <a16:creationId xmlns:a16="http://schemas.microsoft.com/office/drawing/2014/main" id="{0E6332DA-5F51-4061-52AE-B7093CC654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C0205-E5E7-11A0-A86F-FA892A249315}"/>
              </a:ext>
            </a:extLst>
          </p:cNvPr>
          <p:cNvSpPr>
            <a:spLocks noGrp="1"/>
          </p:cNvSpPr>
          <p:nvPr>
            <p:ph type="sldNum" sz="quarter" idx="12"/>
          </p:nvPr>
        </p:nvSpPr>
        <p:spPr/>
        <p:txBody>
          <a:bodyPr/>
          <a:lstStyle/>
          <a:p>
            <a:fld id="{EFA18D9F-6423-45BF-8C3B-C80DBBDA6AE3}" type="slidenum">
              <a:rPr lang="en-GB" smtClean="0"/>
              <a:t>‹#›</a:t>
            </a:fld>
            <a:endParaRPr lang="en-GB"/>
          </a:p>
        </p:txBody>
      </p:sp>
    </p:spTree>
    <p:extLst>
      <p:ext uri="{BB962C8B-B14F-4D97-AF65-F5344CB8AC3E}">
        <p14:creationId xmlns:p14="http://schemas.microsoft.com/office/powerpoint/2010/main" val="611552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D6E79A-EB9C-E3C7-11F1-5C4872B805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A87CB12-EDE0-7055-583A-10C42743EC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967F93-F9FD-95E1-24CE-B441CDFFA2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B124A9-DDA9-44D5-B061-4D5234A555AF}" type="datetimeFigureOut">
              <a:rPr lang="en-GB" smtClean="0"/>
              <a:t>15/11/2025</a:t>
            </a:fld>
            <a:endParaRPr lang="en-GB"/>
          </a:p>
        </p:txBody>
      </p:sp>
      <p:sp>
        <p:nvSpPr>
          <p:cNvPr id="5" name="Footer Placeholder 4">
            <a:extLst>
              <a:ext uri="{FF2B5EF4-FFF2-40B4-BE49-F238E27FC236}">
                <a16:creationId xmlns:a16="http://schemas.microsoft.com/office/drawing/2014/main" id="{F8184FA4-314F-F4B5-A2C1-C2800C982F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6E192B-CCA1-708C-897F-A519368117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FA18D9F-6423-45BF-8C3B-C80DBBDA6AE3}" type="slidenum">
              <a:rPr lang="en-GB" smtClean="0"/>
              <a:t>‹#›</a:t>
            </a:fld>
            <a:endParaRPr lang="en-GB"/>
          </a:p>
        </p:txBody>
      </p:sp>
    </p:spTree>
    <p:extLst>
      <p:ext uri="{BB962C8B-B14F-4D97-AF65-F5344CB8AC3E}">
        <p14:creationId xmlns:p14="http://schemas.microsoft.com/office/powerpoint/2010/main" val="1873369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image" Target="../media/image3.jpeg" /><Relationship Id="rId7" Type="http://schemas.openxmlformats.org/officeDocument/2006/relationships/diagramQuickStyle" Target="../diagrams/quickStyle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Layout" Target="../diagrams/layout1.xml" /><Relationship Id="rId5" Type="http://schemas.openxmlformats.org/officeDocument/2006/relationships/diagramData" Target="../diagrams/data1.xml" /><Relationship Id="rId4" Type="http://schemas.openxmlformats.org/officeDocument/2006/relationships/image" Target="../media/image4.png" /><Relationship Id="rId9" Type="http://schemas.microsoft.com/office/2007/relationships/diagramDrawing" Target="../diagrams/drawing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image" Target="../media/image17.png" /><Relationship Id="rId7" Type="http://schemas.openxmlformats.org/officeDocument/2006/relationships/diagramColors" Target="../diagrams/colors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s>
</file>

<file path=ppt/slides/_rels/slide6.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image" Target="../media/image28.jpeg" /><Relationship Id="rId7" Type="http://schemas.openxmlformats.org/officeDocument/2006/relationships/diagramColors" Target="../diagrams/colors5.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459F2B3-F8E1-DECC-C00D-D6624928E3BA}"/>
              </a:ext>
            </a:extLst>
          </p:cNvPr>
          <p:cNvSpPr>
            <a:spLocks noGrp="1"/>
          </p:cNvSpPr>
          <p:nvPr>
            <p:ph type="ctrTitle"/>
          </p:nvPr>
        </p:nvSpPr>
        <p:spPr>
          <a:xfrm>
            <a:off x="660041" y="2767106"/>
            <a:ext cx="2880828" cy="3071906"/>
          </a:xfrm>
        </p:spPr>
        <p:txBody>
          <a:bodyPr anchor="t">
            <a:normAutofit/>
          </a:bodyPr>
          <a:lstStyle/>
          <a:p>
            <a:pPr algn="l"/>
            <a:r>
              <a:rPr lang="en-GB" sz="4000">
                <a:solidFill>
                  <a:srgbClr val="FFFFFF"/>
                </a:solidFill>
              </a:rPr>
              <a:t>GlowCycle – Smart Eco Bicycle Rentals</a:t>
            </a:r>
          </a:p>
        </p:txBody>
      </p:sp>
      <p:sp>
        <p:nvSpPr>
          <p:cNvPr id="3" name="Subtitle 2">
            <a:extLst>
              <a:ext uri="{FF2B5EF4-FFF2-40B4-BE49-F238E27FC236}">
                <a16:creationId xmlns:a16="http://schemas.microsoft.com/office/drawing/2014/main" id="{327456D7-9D36-A243-01A0-A5A1A8CD9620}"/>
              </a:ext>
            </a:extLst>
          </p:cNvPr>
          <p:cNvSpPr>
            <a:spLocks noGrp="1"/>
          </p:cNvSpPr>
          <p:nvPr>
            <p:ph type="subTitle" idx="1"/>
          </p:nvPr>
        </p:nvSpPr>
        <p:spPr>
          <a:xfrm>
            <a:off x="660042" y="806824"/>
            <a:ext cx="2919738" cy="1494117"/>
          </a:xfrm>
        </p:spPr>
        <p:txBody>
          <a:bodyPr anchor="b">
            <a:normAutofit/>
          </a:bodyPr>
          <a:lstStyle/>
          <a:p>
            <a:pPr algn="l"/>
            <a:r>
              <a:rPr lang="en-GB" sz="2000">
                <a:solidFill>
                  <a:srgbClr val="FFFFFF"/>
                </a:solidFill>
              </a:rPr>
              <a:t>Component 2 – Individual Presentation Pitch</a:t>
            </a:r>
          </a:p>
        </p:txBody>
      </p:sp>
      <p:pic>
        <p:nvPicPr>
          <p:cNvPr id="5" name="Picture 4">
            <a:extLst>
              <a:ext uri="{FF2B5EF4-FFF2-40B4-BE49-F238E27FC236}">
                <a16:creationId xmlns:a16="http://schemas.microsoft.com/office/drawing/2014/main" id="{828EFD6A-0FE5-0D42-B2DD-D7F5689A4F25}"/>
              </a:ext>
            </a:extLst>
          </p:cNvPr>
          <p:cNvPicPr>
            <a:picLocks noChangeAspect="1"/>
          </p:cNvPicPr>
          <p:nvPr/>
        </p:nvPicPr>
        <p:blipFill>
          <a:blip r:embed="rId2"/>
          <a:stretch>
            <a:fillRect/>
          </a:stretch>
        </p:blipFill>
        <p:spPr>
          <a:xfrm>
            <a:off x="5486712" y="467208"/>
            <a:ext cx="5257180" cy="5923584"/>
          </a:xfrm>
          <a:prstGeom prst="rect">
            <a:avLst/>
          </a:prstGeom>
        </p:spPr>
      </p:pic>
    </p:spTree>
    <p:extLst>
      <p:ext uri="{BB962C8B-B14F-4D97-AF65-F5344CB8AC3E}">
        <p14:creationId xmlns:p14="http://schemas.microsoft.com/office/powerpoint/2010/main" val="1371897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C4534-356E-B04F-F5D1-D89BE408EAC5}"/>
              </a:ext>
            </a:extLst>
          </p:cNvPr>
          <p:cNvSpPr>
            <a:spLocks noGrp="1"/>
          </p:cNvSpPr>
          <p:nvPr>
            <p:ph type="title"/>
          </p:nvPr>
        </p:nvSpPr>
        <p:spPr>
          <a:xfrm>
            <a:off x="5868557" y="1138036"/>
            <a:ext cx="5444382" cy="1402470"/>
          </a:xfrm>
        </p:spPr>
        <p:txBody>
          <a:bodyPr anchor="t">
            <a:normAutofit/>
          </a:bodyPr>
          <a:lstStyle/>
          <a:p>
            <a:r>
              <a:rPr lang="en-GB" sz="3200"/>
              <a:t>Introduction</a:t>
            </a:r>
          </a:p>
        </p:txBody>
      </p:sp>
      <p:pic>
        <p:nvPicPr>
          <p:cNvPr id="5" name="Picture 4" descr="Vintage bike parked on country road at sunset">
            <a:extLst>
              <a:ext uri="{FF2B5EF4-FFF2-40B4-BE49-F238E27FC236}">
                <a16:creationId xmlns:a16="http://schemas.microsoft.com/office/drawing/2014/main" id="{76E7017A-714B-EB61-53E6-7E4DAF11702E}"/>
              </a:ext>
            </a:extLst>
          </p:cNvPr>
          <p:cNvPicPr>
            <a:picLocks noChangeAspect="1"/>
          </p:cNvPicPr>
          <p:nvPr/>
        </p:nvPicPr>
        <p:blipFill>
          <a:blip r:embed="rId3"/>
          <a:srcRect l="40951" r="8911"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87E1DF-1E72-F0CF-6278-751F3DAD7C40}"/>
              </a:ext>
            </a:extLst>
          </p:cNvPr>
          <p:cNvSpPr>
            <a:spLocks noGrp="1"/>
          </p:cNvSpPr>
          <p:nvPr>
            <p:ph idx="1"/>
          </p:nvPr>
        </p:nvSpPr>
        <p:spPr>
          <a:xfrm>
            <a:off x="5868557" y="2551176"/>
            <a:ext cx="5444382" cy="3591207"/>
          </a:xfrm>
        </p:spPr>
        <p:txBody>
          <a:bodyPr>
            <a:normAutofit/>
          </a:bodyPr>
          <a:lstStyle/>
          <a:p>
            <a:r>
              <a:rPr lang="en-GB" sz="1900" dirty="0"/>
              <a:t>Good morning everyone. Today I will present </a:t>
            </a:r>
            <a:r>
              <a:rPr lang="en-GB" sz="1900" i="1" dirty="0" err="1"/>
              <a:t>GlowCycle</a:t>
            </a:r>
            <a:r>
              <a:rPr lang="en-GB" sz="1900" dirty="0"/>
              <a:t>, a sustainable transport business combining digital technology and environmental responsibility. The company provides smart solar-powered bicycles to reduce pollution and promote healthy commuting. The presentation outlines the business concept, environmental factors, marketing plan, and funding strategy. This pitch demonstrates how creative problem-solving can turn sustainability challenges into profitable business models, supporting the UK’s green transport agenda (</a:t>
            </a:r>
            <a:r>
              <a:rPr lang="en-GB" sz="1900" i="1" dirty="0"/>
              <a:t>Baron &amp; Shane, 2021</a:t>
            </a:r>
            <a:r>
              <a:rPr lang="en-GB" sz="1900" dirty="0"/>
              <a:t>).</a:t>
            </a:r>
          </a:p>
          <a:p>
            <a:endParaRPr lang="en-GB" sz="1900" dirty="0"/>
          </a:p>
        </p:txBody>
      </p:sp>
    </p:spTree>
    <p:extLst>
      <p:ext uri="{BB962C8B-B14F-4D97-AF65-F5344CB8AC3E}">
        <p14:creationId xmlns:p14="http://schemas.microsoft.com/office/powerpoint/2010/main" val="10887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ow polygon of different colors&#10;&#10;AI-generated content may be incorrect.">
            <a:extLst>
              <a:ext uri="{FF2B5EF4-FFF2-40B4-BE49-F238E27FC236}">
                <a16:creationId xmlns:a16="http://schemas.microsoft.com/office/drawing/2014/main" id="{7A85E6CB-272C-3453-D3F9-7F3CC3F7E0BE}"/>
              </a:ext>
            </a:extLst>
          </p:cNvPr>
          <p:cNvPicPr>
            <a:picLocks noChangeAspect="1"/>
          </p:cNvPicPr>
          <p:nvPr/>
        </p:nvPicPr>
        <p:blipFill>
          <a:blip r:embed="rId3">
            <a:alphaModFix amt="40000"/>
          </a:blip>
          <a:srcRect l="8876" r="8875" b="-1"/>
          <a:stretch>
            <a:fillRect/>
          </a:stretch>
        </p:blipFill>
        <p:spPr>
          <a:xfrm>
            <a:off x="20" y="10"/>
            <a:ext cx="8450297" cy="6857990"/>
          </a:xfrm>
          <a:prstGeom prst="rect">
            <a:avLst/>
          </a:prstGeom>
        </p:spPr>
      </p:pic>
      <p:sp>
        <p:nvSpPr>
          <p:cNvPr id="2" name="Title 1">
            <a:extLst>
              <a:ext uri="{FF2B5EF4-FFF2-40B4-BE49-F238E27FC236}">
                <a16:creationId xmlns:a16="http://schemas.microsoft.com/office/drawing/2014/main" id="{35512594-D01F-15B4-9B9C-9A05C4F49E55}"/>
              </a:ext>
            </a:extLst>
          </p:cNvPr>
          <p:cNvSpPr>
            <a:spLocks noGrp="1"/>
          </p:cNvSpPr>
          <p:nvPr>
            <p:ph type="title"/>
          </p:nvPr>
        </p:nvSpPr>
        <p:spPr>
          <a:xfrm>
            <a:off x="838201" y="365125"/>
            <a:ext cx="5251316" cy="1627636"/>
          </a:xfrm>
        </p:spPr>
        <p:txBody>
          <a:bodyPr>
            <a:normAutofit/>
          </a:bodyPr>
          <a:lstStyle/>
          <a:p>
            <a:r>
              <a:rPr lang="en-GB">
                <a:solidFill>
                  <a:srgbClr val="FFFFFF"/>
                </a:solidFill>
              </a:rPr>
              <a:t>Business Overview</a:t>
            </a:r>
          </a:p>
        </p:txBody>
      </p:sp>
      <p:pic>
        <p:nvPicPr>
          <p:cNvPr id="8" name="Picture 7">
            <a:extLst>
              <a:ext uri="{FF2B5EF4-FFF2-40B4-BE49-F238E27FC236}">
                <a16:creationId xmlns:a16="http://schemas.microsoft.com/office/drawing/2014/main" id="{B03AAEF4-7A15-4985-2057-0AD74F6371F5}"/>
              </a:ext>
            </a:extLst>
          </p:cNvPr>
          <p:cNvPicPr>
            <a:picLocks noChangeAspect="1"/>
          </p:cNvPicPr>
          <p:nvPr/>
        </p:nvPicPr>
        <p:blipFill>
          <a:blip r:embed="rId4"/>
          <a:srcRect t="3389" r="-2" b="-2"/>
          <a:stretch>
            <a:fillRect/>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6" name="Rectangle 1">
            <a:extLst>
              <a:ext uri="{FF2B5EF4-FFF2-40B4-BE49-F238E27FC236}">
                <a16:creationId xmlns:a16="http://schemas.microsoft.com/office/drawing/2014/main" id="{3C7AC3CB-16CA-0F76-7A27-BF889712E267}"/>
              </a:ext>
            </a:extLst>
          </p:cNvPr>
          <p:cNvGraphicFramePr>
            <a:graphicFrameLocks noGrp="1"/>
          </p:cNvGraphicFramePr>
          <p:nvPr>
            <p:ph idx="1"/>
            <p:extLst>
              <p:ext uri="{D42A27DB-BD31-4B8C-83A1-F6EECF244321}">
                <p14:modId xmlns:p14="http://schemas.microsoft.com/office/powerpoint/2010/main" val="2609760857"/>
              </p:ext>
            </p:extLst>
          </p:nvPr>
        </p:nvGraphicFramePr>
        <p:xfrm>
          <a:off x="838200" y="2219785"/>
          <a:ext cx="4619621" cy="395717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45573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9485B22-B651-2A60-B82C-96AA7D89FE0F}"/>
              </a:ext>
            </a:extLst>
          </p:cNvPr>
          <p:cNvSpPr>
            <a:spLocks noGrp="1"/>
          </p:cNvSpPr>
          <p:nvPr>
            <p:ph type="title"/>
          </p:nvPr>
        </p:nvSpPr>
        <p:spPr>
          <a:xfrm>
            <a:off x="479394" y="1070800"/>
            <a:ext cx="3939688" cy="5583126"/>
          </a:xfrm>
        </p:spPr>
        <p:txBody>
          <a:bodyPr>
            <a:normAutofit/>
          </a:bodyPr>
          <a:lstStyle/>
          <a:p>
            <a:pPr algn="r"/>
            <a:r>
              <a:rPr lang="en-GB" sz="5000"/>
              <a:t>Environmental Analysis</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8014FD36-2003-5DAD-9ADA-2EB99EF64F27}"/>
              </a:ext>
            </a:extLst>
          </p:cNvPr>
          <p:cNvGraphicFramePr>
            <a:graphicFrameLocks noGrp="1"/>
          </p:cNvGraphicFramePr>
          <p:nvPr>
            <p:ph idx="1"/>
            <p:extLst>
              <p:ext uri="{D42A27DB-BD31-4B8C-83A1-F6EECF244321}">
                <p14:modId xmlns:p14="http://schemas.microsoft.com/office/powerpoint/2010/main" val="312790055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6497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10958-C6F5-5EF8-84FB-CD83DFCFAB8A}"/>
              </a:ext>
            </a:extLst>
          </p:cNvPr>
          <p:cNvSpPr>
            <a:spLocks noGrp="1"/>
          </p:cNvSpPr>
          <p:nvPr>
            <p:ph type="title"/>
          </p:nvPr>
        </p:nvSpPr>
        <p:spPr>
          <a:xfrm>
            <a:off x="761840" y="1138265"/>
            <a:ext cx="4544762" cy="1401183"/>
          </a:xfrm>
        </p:spPr>
        <p:txBody>
          <a:bodyPr anchor="t">
            <a:normAutofit/>
          </a:bodyPr>
          <a:lstStyle/>
          <a:p>
            <a:r>
              <a:rPr lang="en-GB" sz="3200"/>
              <a:t>Marketing Strategy</a:t>
            </a:r>
          </a:p>
        </p:txBody>
      </p:sp>
      <p:cxnSp>
        <p:nvCxnSpPr>
          <p:cNvPr id="25" name="Straight Connector 24">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8" name="Picture 7" descr="A hand writing on a whiteboard&#10;&#10;AI-generated content may be incorrect.">
            <a:extLst>
              <a:ext uri="{FF2B5EF4-FFF2-40B4-BE49-F238E27FC236}">
                <a16:creationId xmlns:a16="http://schemas.microsoft.com/office/drawing/2014/main" id="{48F1AE53-9915-7A78-3FD7-839CFF509FAE}"/>
              </a:ext>
            </a:extLst>
          </p:cNvPr>
          <p:cNvPicPr>
            <a:picLocks noChangeAspect="1"/>
          </p:cNvPicPr>
          <p:nvPr/>
        </p:nvPicPr>
        <p:blipFill>
          <a:blip r:embed="rId3"/>
          <a:srcRect r="-1" b="1082"/>
          <a:stretch>
            <a:fillRect/>
          </a:stretch>
        </p:blipFill>
        <p:spPr>
          <a:xfrm>
            <a:off x="6082748" y="1675400"/>
            <a:ext cx="5334160" cy="3508800"/>
          </a:xfrm>
          <a:prstGeom prst="rect">
            <a:avLst/>
          </a:prstGeom>
        </p:spPr>
      </p:pic>
      <p:graphicFrame>
        <p:nvGraphicFramePr>
          <p:cNvPr id="6" name="Rectangle 1">
            <a:extLst>
              <a:ext uri="{FF2B5EF4-FFF2-40B4-BE49-F238E27FC236}">
                <a16:creationId xmlns:a16="http://schemas.microsoft.com/office/drawing/2014/main" id="{6287DFEA-4101-94C8-9F5B-E09508ACADAA}"/>
              </a:ext>
            </a:extLst>
          </p:cNvPr>
          <p:cNvGraphicFramePr>
            <a:graphicFrameLocks noGrp="1"/>
          </p:cNvGraphicFramePr>
          <p:nvPr>
            <p:ph idx="1"/>
            <p:extLst>
              <p:ext uri="{D42A27DB-BD31-4B8C-83A1-F6EECF244321}">
                <p14:modId xmlns:p14="http://schemas.microsoft.com/office/powerpoint/2010/main" val="3945415852"/>
              </p:ext>
            </p:extLst>
          </p:nvPr>
        </p:nvGraphicFramePr>
        <p:xfrm>
          <a:off x="761840" y="2551176"/>
          <a:ext cx="4544762" cy="36029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619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Arc 3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5CE202-685E-0B63-33D5-08D76618BB0F}"/>
              </a:ext>
            </a:extLst>
          </p:cNvPr>
          <p:cNvSpPr>
            <a:spLocks noGrp="1"/>
          </p:cNvSpPr>
          <p:nvPr>
            <p:ph type="title"/>
          </p:nvPr>
        </p:nvSpPr>
        <p:spPr>
          <a:xfrm>
            <a:off x="5894962" y="479493"/>
            <a:ext cx="5458838" cy="1325563"/>
          </a:xfrm>
        </p:spPr>
        <p:txBody>
          <a:bodyPr>
            <a:normAutofit/>
          </a:bodyPr>
          <a:lstStyle/>
          <a:p>
            <a:r>
              <a:rPr lang="en-GB"/>
              <a:t>Funding and Financial Plan</a:t>
            </a:r>
            <a:endParaRPr lang="en-GB" dirty="0"/>
          </a:p>
        </p:txBody>
      </p:sp>
      <p:sp>
        <p:nvSpPr>
          <p:cNvPr id="34" name="Freeform: Shape 3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44F5D5E8-5806-2BB2-698C-A72950DD463B}"/>
              </a:ext>
            </a:extLst>
          </p:cNvPr>
          <p:cNvPicPr>
            <a:picLocks noChangeAspect="1"/>
          </p:cNvPicPr>
          <p:nvPr/>
        </p:nvPicPr>
        <p:blipFill>
          <a:blip r:embed="rId3"/>
          <a:stretch>
            <a:fillRect/>
          </a:stretch>
        </p:blipFill>
        <p:spPr>
          <a:xfrm>
            <a:off x="1200955" y="511293"/>
            <a:ext cx="378183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Rectangle 1">
            <a:extLst>
              <a:ext uri="{FF2B5EF4-FFF2-40B4-BE49-F238E27FC236}">
                <a16:creationId xmlns:a16="http://schemas.microsoft.com/office/drawing/2014/main" id="{2050E9F3-E864-7C63-165E-7A8932EA1504}"/>
              </a:ext>
            </a:extLst>
          </p:cNvPr>
          <p:cNvSpPr>
            <a:spLocks noGrp="1" noChangeArrowheads="1"/>
          </p:cNvSpPr>
          <p:nvPr>
            <p:ph idx="1"/>
          </p:nvPr>
        </p:nvSpPr>
        <p:spPr bwMode="auto">
          <a:xfrm>
            <a:off x="5894962" y="1984443"/>
            <a:ext cx="5458838" cy="41925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600" b="0" i="0" u="none" strike="noStrike" cap="none" normalizeH="0" baseline="0">
                <a:ln>
                  <a:noFill/>
                </a:ln>
                <a:effectLst/>
                <a:latin typeface="Arial" panose="020B0604020202020204" pitchFamily="34" charset="0"/>
              </a:rPr>
              <a:t>Start-up Capital: £150,000</a:t>
            </a:r>
          </a:p>
          <a:p>
            <a:pPr marL="0" marR="0" lvl="0" indent="0" defTabSz="914400" rtl="0" eaLnBrk="0" fontAlgn="base" latinLnBrk="0" hangingPunct="0">
              <a:spcBef>
                <a:spcPct val="0"/>
              </a:spcBef>
              <a:spcAft>
                <a:spcPts val="600"/>
              </a:spcAft>
              <a:buClrTx/>
              <a:buSzTx/>
              <a:buFontTx/>
              <a:buChar char="•"/>
              <a:tabLst/>
            </a:pPr>
            <a:r>
              <a:rPr kumimoji="0" lang="en-US" altLang="en-US" sz="2600" b="0" i="0" u="none" strike="noStrike" cap="none" normalizeH="0" baseline="0">
                <a:ln>
                  <a:noFill/>
                </a:ln>
                <a:effectLst/>
                <a:latin typeface="Arial" panose="020B0604020202020204" pitchFamily="34" charset="0"/>
              </a:rPr>
              <a:t>Funding Sources:</a:t>
            </a:r>
          </a:p>
          <a:p>
            <a:pPr marL="0" marR="0" lvl="0" indent="0" defTabSz="914400" rtl="0" eaLnBrk="0" fontAlgn="base" latinLnBrk="0" hangingPunct="0">
              <a:spcBef>
                <a:spcPct val="0"/>
              </a:spcBef>
              <a:spcAft>
                <a:spcPts val="600"/>
              </a:spcAft>
              <a:buClrTx/>
              <a:buSzTx/>
              <a:buFontTx/>
              <a:buChar char="•"/>
              <a:tabLst/>
            </a:pPr>
            <a:r>
              <a:rPr kumimoji="0" lang="en-US" altLang="en-US" sz="2600" b="0" i="0" u="none" strike="noStrike" cap="none" normalizeH="0" baseline="0">
                <a:ln>
                  <a:noFill/>
                </a:ln>
                <a:effectLst/>
                <a:latin typeface="Arial" panose="020B0604020202020204" pitchFamily="34" charset="0"/>
              </a:rPr>
              <a:t>£20k personal investment</a:t>
            </a:r>
          </a:p>
          <a:p>
            <a:pPr marL="0" marR="0" lvl="0" indent="0" defTabSz="914400" rtl="0" eaLnBrk="0" fontAlgn="base" latinLnBrk="0" hangingPunct="0">
              <a:spcBef>
                <a:spcPct val="0"/>
              </a:spcBef>
              <a:spcAft>
                <a:spcPts val="600"/>
              </a:spcAft>
              <a:buClrTx/>
              <a:buSzTx/>
              <a:buFontTx/>
              <a:buChar char="•"/>
              <a:tabLst/>
            </a:pPr>
            <a:r>
              <a:rPr kumimoji="0" lang="en-US" altLang="en-US" sz="2600" b="0" i="0" u="none" strike="noStrike" cap="none" normalizeH="0" baseline="0">
                <a:ln>
                  <a:noFill/>
                </a:ln>
                <a:effectLst/>
                <a:latin typeface="Arial" panose="020B0604020202020204" pitchFamily="34" charset="0"/>
              </a:rPr>
              <a:t>£50k Green Grant</a:t>
            </a:r>
          </a:p>
          <a:p>
            <a:pPr marL="0" marR="0" lvl="0" indent="0" defTabSz="914400" rtl="0" eaLnBrk="0" fontAlgn="base" latinLnBrk="0" hangingPunct="0">
              <a:spcBef>
                <a:spcPct val="0"/>
              </a:spcBef>
              <a:spcAft>
                <a:spcPts val="600"/>
              </a:spcAft>
              <a:buClrTx/>
              <a:buSzTx/>
              <a:buFontTx/>
              <a:buChar char="•"/>
              <a:tabLst/>
            </a:pPr>
            <a:r>
              <a:rPr kumimoji="0" lang="en-US" altLang="en-US" sz="2600" b="0" i="0" u="none" strike="noStrike" cap="none" normalizeH="0" baseline="0">
                <a:ln>
                  <a:noFill/>
                </a:ln>
                <a:effectLst/>
                <a:latin typeface="Arial" panose="020B0604020202020204" pitchFamily="34" charset="0"/>
              </a:rPr>
              <a:t>£80k Angel investors</a:t>
            </a:r>
          </a:p>
          <a:p>
            <a:pPr marL="0" marR="0" lvl="0" indent="0" defTabSz="914400" rtl="0" eaLnBrk="0" fontAlgn="base" latinLnBrk="0" hangingPunct="0">
              <a:spcBef>
                <a:spcPct val="0"/>
              </a:spcBef>
              <a:spcAft>
                <a:spcPts val="600"/>
              </a:spcAft>
              <a:buClrTx/>
              <a:buSzTx/>
              <a:buFontTx/>
              <a:buChar char="•"/>
              <a:tabLst/>
            </a:pPr>
            <a:r>
              <a:rPr kumimoji="0" lang="en-US" altLang="en-US" sz="2600" b="0" i="0" u="none" strike="noStrike" cap="none" normalizeH="0" baseline="0">
                <a:ln>
                  <a:noFill/>
                </a:ln>
                <a:effectLst/>
                <a:latin typeface="Arial" panose="020B0604020202020204" pitchFamily="34" charset="0"/>
              </a:rPr>
              <a:t>Fund Allocation: 40% equipment, 30% tech, 20% marketing, 10% staffing</a:t>
            </a:r>
          </a:p>
          <a:p>
            <a:pPr marL="0" marR="0" lvl="0" indent="0" defTabSz="914400" rtl="0" eaLnBrk="0" fontAlgn="base" latinLnBrk="0" hangingPunct="0">
              <a:spcBef>
                <a:spcPct val="0"/>
              </a:spcBef>
              <a:spcAft>
                <a:spcPts val="600"/>
              </a:spcAft>
              <a:buClrTx/>
              <a:buSzTx/>
              <a:buFontTx/>
              <a:buChar char="•"/>
              <a:tabLst/>
            </a:pPr>
            <a:r>
              <a:rPr kumimoji="0" lang="en-US" altLang="en-US" sz="2600" b="0" i="0" u="none" strike="noStrike" cap="none" normalizeH="0" baseline="0">
                <a:ln>
                  <a:noFill/>
                </a:ln>
                <a:effectLst/>
                <a:latin typeface="Arial" panose="020B0604020202020204" pitchFamily="34" charset="0"/>
              </a:rPr>
              <a:t>Break-even: Year 2</a:t>
            </a:r>
            <a:br>
              <a:rPr kumimoji="0" lang="en-US" altLang="en-US" sz="2600" b="0" i="0" u="none" strike="noStrike" cap="none" normalizeH="0" baseline="0">
                <a:ln>
                  <a:noFill/>
                </a:ln>
                <a:effectLst/>
                <a:latin typeface="Arial" panose="020B0604020202020204" pitchFamily="34" charset="0"/>
              </a:rPr>
            </a:br>
            <a:r>
              <a:rPr kumimoji="0" lang="en-US" altLang="en-US" sz="2600" b="0" i="1" u="none" strike="noStrike" cap="none" normalizeH="0" baseline="0">
                <a:ln>
                  <a:noFill/>
                </a:ln>
                <a:effectLst/>
                <a:latin typeface="Arial" panose="020B0604020202020204" pitchFamily="34" charset="0"/>
              </a:rPr>
              <a:t>(Ries, 2017)</a:t>
            </a:r>
            <a:endParaRPr kumimoji="0" lang="en-US" altLang="en-US" sz="26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1171840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1E77E7-3ABB-0608-C276-794FA93972FF}"/>
              </a:ext>
            </a:extLst>
          </p:cNvPr>
          <p:cNvSpPr>
            <a:spLocks noGrp="1"/>
          </p:cNvSpPr>
          <p:nvPr>
            <p:ph type="title"/>
          </p:nvPr>
        </p:nvSpPr>
        <p:spPr>
          <a:xfrm>
            <a:off x="838200" y="1195697"/>
            <a:ext cx="3200400" cy="4238118"/>
          </a:xfrm>
        </p:spPr>
        <p:txBody>
          <a:bodyPr>
            <a:normAutofit/>
          </a:bodyPr>
          <a:lstStyle/>
          <a:p>
            <a:r>
              <a:rPr lang="en-GB" sz="4100">
                <a:solidFill>
                  <a:schemeClr val="bg1"/>
                </a:solidFill>
              </a:rPr>
              <a:t>Innovation and Sustainability</a:t>
            </a:r>
          </a:p>
        </p:txBody>
      </p:sp>
      <p:grpSp>
        <p:nvGrpSpPr>
          <p:cNvPr id="14"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5" name="Freeform: Shape 14">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8" name="Oval 17">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2"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3" name="Freeform: Shape 22">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6" name="Rectangle 1">
            <a:extLst>
              <a:ext uri="{FF2B5EF4-FFF2-40B4-BE49-F238E27FC236}">
                <a16:creationId xmlns:a16="http://schemas.microsoft.com/office/drawing/2014/main" id="{DF7CEBBB-5E4E-4C4A-30F4-286C6F96CA06}"/>
              </a:ext>
            </a:extLst>
          </p:cNvPr>
          <p:cNvGraphicFramePr>
            <a:graphicFrameLocks noGrp="1"/>
          </p:cNvGraphicFramePr>
          <p:nvPr>
            <p:ph idx="1"/>
            <p:extLst>
              <p:ext uri="{D42A27DB-BD31-4B8C-83A1-F6EECF244321}">
                <p14:modId xmlns:p14="http://schemas.microsoft.com/office/powerpoint/2010/main" val="119717806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350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70E07-05E7-2F6B-9887-358D23E1D1B5}"/>
              </a:ext>
            </a:extLst>
          </p:cNvPr>
          <p:cNvSpPr>
            <a:spLocks noGrp="1"/>
          </p:cNvSpPr>
          <p:nvPr>
            <p:ph type="title"/>
          </p:nvPr>
        </p:nvSpPr>
        <p:spPr>
          <a:xfrm>
            <a:off x="6513788" y="365125"/>
            <a:ext cx="4840010" cy="1807305"/>
          </a:xfrm>
        </p:spPr>
        <p:txBody>
          <a:bodyPr>
            <a:normAutofit/>
          </a:bodyPr>
          <a:lstStyle/>
          <a:p>
            <a:r>
              <a:rPr lang="en-GB" dirty="0"/>
              <a:t>Conclusion</a:t>
            </a:r>
          </a:p>
        </p:txBody>
      </p:sp>
      <p:pic>
        <p:nvPicPr>
          <p:cNvPr id="5" name="Picture 4" descr="A 3D pattern of ring shapes connected by lines">
            <a:extLst>
              <a:ext uri="{FF2B5EF4-FFF2-40B4-BE49-F238E27FC236}">
                <a16:creationId xmlns:a16="http://schemas.microsoft.com/office/drawing/2014/main" id="{6EBAFC45-0A7F-B7AF-1B1E-155DCAC9221C}"/>
              </a:ext>
            </a:extLst>
          </p:cNvPr>
          <p:cNvPicPr>
            <a:picLocks noChangeAspect="1"/>
          </p:cNvPicPr>
          <p:nvPr/>
        </p:nvPicPr>
        <p:blipFill>
          <a:blip r:embed="rId3"/>
          <a:srcRect l="8554" r="41277"/>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E668A52-A37B-E8E4-90B0-F15C1E90BF1A}"/>
              </a:ext>
            </a:extLst>
          </p:cNvPr>
          <p:cNvSpPr>
            <a:spLocks noGrp="1"/>
          </p:cNvSpPr>
          <p:nvPr>
            <p:ph idx="1"/>
          </p:nvPr>
        </p:nvSpPr>
        <p:spPr>
          <a:xfrm>
            <a:off x="6513788" y="2333297"/>
            <a:ext cx="4840010" cy="3843666"/>
          </a:xfrm>
        </p:spPr>
        <p:txBody>
          <a:bodyPr>
            <a:normAutofit/>
          </a:bodyPr>
          <a:lstStyle/>
          <a:p>
            <a:r>
              <a:rPr lang="en-GB" sz="1700" dirty="0"/>
              <a:t>In conclusion, </a:t>
            </a:r>
            <a:r>
              <a:rPr lang="en-GB" sz="1700" dirty="0" err="1"/>
              <a:t>GlowCycle</a:t>
            </a:r>
            <a:r>
              <a:rPr lang="en-GB" sz="1700" dirty="0"/>
              <a:t> demonstrates how creative innovation can solve real-world sustainability issues. By combining solar technology, IoT, and circular economy principles, the business offers a scalable and profitable solution for urban mobility. It embodies sustainable entrepreneurship through eco-friendly design, customer convenience, and community engagement. The long-term vision is to expand across ten UK cities by 2028 while contributing to carbon reduction goals (Smith, 2020). </a:t>
            </a:r>
            <a:r>
              <a:rPr lang="en-GB" sz="1700" dirty="0" err="1"/>
              <a:t>GlowCycle</a:t>
            </a:r>
            <a:r>
              <a:rPr lang="en-GB" sz="1700" dirty="0"/>
              <a:t> proves that modern entrepreneurship is not just about profit—it’s about progress.</a:t>
            </a:r>
          </a:p>
        </p:txBody>
      </p:sp>
    </p:spTree>
    <p:extLst>
      <p:ext uri="{BB962C8B-B14F-4D97-AF65-F5344CB8AC3E}">
        <p14:creationId xmlns:p14="http://schemas.microsoft.com/office/powerpoint/2010/main" val="1974155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E676F390-407C-2B7C-203C-D5F5F0C16F12}"/>
              </a:ext>
            </a:extLst>
          </p:cNvPr>
          <p:cNvPicPr>
            <a:picLocks noChangeAspect="1"/>
          </p:cNvPicPr>
          <p:nvPr/>
        </p:nvPicPr>
        <p:blipFill>
          <a:blip r:embed="rId3"/>
          <a:srcRect l="25431" r="34743"/>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330A63-8AE6-6053-1F1A-438E1AB6ADF9}"/>
              </a:ext>
            </a:extLst>
          </p:cNvPr>
          <p:cNvSpPr>
            <a:spLocks noGrp="1"/>
          </p:cNvSpPr>
          <p:nvPr>
            <p:ph type="title"/>
          </p:nvPr>
        </p:nvSpPr>
        <p:spPr>
          <a:xfrm>
            <a:off x="5827048" y="407987"/>
            <a:ext cx="5721484" cy="1325563"/>
          </a:xfrm>
        </p:spPr>
        <p:txBody>
          <a:bodyPr>
            <a:normAutofit/>
          </a:bodyPr>
          <a:lstStyle/>
          <a:p>
            <a:r>
              <a:rPr lang="en-GB" dirty="0"/>
              <a:t>References </a:t>
            </a:r>
          </a:p>
        </p:txBody>
      </p:sp>
      <p:graphicFrame>
        <p:nvGraphicFramePr>
          <p:cNvPr id="5" name="Content Placeholder 2">
            <a:extLst>
              <a:ext uri="{FF2B5EF4-FFF2-40B4-BE49-F238E27FC236}">
                <a16:creationId xmlns:a16="http://schemas.microsoft.com/office/drawing/2014/main" id="{6BFB2FD7-FCCE-89C2-7DA7-95D92315E3C8}"/>
              </a:ext>
            </a:extLst>
          </p:cNvPr>
          <p:cNvGraphicFramePr>
            <a:graphicFrameLocks noGrp="1"/>
          </p:cNvGraphicFramePr>
          <p:nvPr>
            <p:ph idx="1"/>
            <p:extLst>
              <p:ext uri="{D42A27DB-BD31-4B8C-83A1-F6EECF244321}">
                <p14:modId xmlns:p14="http://schemas.microsoft.com/office/powerpoint/2010/main" val="635630677"/>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39331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TotalTime>
  <Words>1472</Words>
  <Application>Microsoft Office PowerPoint</Application>
  <PresentationFormat>Widescreen</PresentationFormat>
  <Paragraphs>63</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GlowCycle – Smart Eco Bicycle Rentals</vt:lpstr>
      <vt:lpstr>Introduction</vt:lpstr>
      <vt:lpstr>Business Overview</vt:lpstr>
      <vt:lpstr>Environmental Analysis</vt:lpstr>
      <vt:lpstr>Marketing Strategy</vt:lpstr>
      <vt:lpstr>Funding and Financial Plan</vt:lpstr>
      <vt:lpstr>Innovation and Sustainability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GlowCycle – Smart Eco Bicycle Rentals</dc:title>
  <dc:creator>TEECOOD</dc:creator>
  <cp:lastModifiedBy>Antonio Lupu</cp:lastModifiedBy>
  <cp:revision>2</cp:revision>
  <dcterms:created xsi:type="dcterms:W3CDTF">2025-11-11T16:39:48Z</dcterms:created>
  <dcterms:modified xsi:type="dcterms:W3CDTF">2025-11-15T09:25:20Z</dcterms:modified>
</cp:coreProperties>
</file>