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2" r:id="rId6"/>
    <p:sldId id="261" r:id="rId7"/>
    <p:sldId id="263" r:id="rId8"/>
    <p:sldId id="266"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D50AD-ADF6-D621-7B7D-5A07C48DFA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74599A-665D-8D7C-E2B8-83222C1906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7E5EE3-2613-79ED-5A29-650C54E28435}"/>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5" name="Footer Placeholder 4">
            <a:extLst>
              <a:ext uri="{FF2B5EF4-FFF2-40B4-BE49-F238E27FC236}">
                <a16:creationId xmlns:a16="http://schemas.microsoft.com/office/drawing/2014/main" id="{D8816C02-D8AF-25F0-2DEC-CA9006F5B5A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36E8CB-9FAD-ED3B-954D-11BE20B597B2}"/>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1329029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0CF52-05A7-23ED-B00C-3AC03BEB97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E925E-74EE-CB6A-DFE3-9E11068DAB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AB0C2-6006-6022-8F3D-D6DFB97BA27C}"/>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5" name="Footer Placeholder 4">
            <a:extLst>
              <a:ext uri="{FF2B5EF4-FFF2-40B4-BE49-F238E27FC236}">
                <a16:creationId xmlns:a16="http://schemas.microsoft.com/office/drawing/2014/main" id="{A3852F7E-1C2E-1746-1C9D-AD6B77C8983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1654667-F86B-F6F3-5E9B-E26BBF833746}"/>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3016143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5E4F6-3C01-DEEF-AD5F-C562675B16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004B4E-8A90-9733-9A52-46D4E20C61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E0CF0-23F1-720A-0280-CB32C87502AD}"/>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5" name="Footer Placeholder 4">
            <a:extLst>
              <a:ext uri="{FF2B5EF4-FFF2-40B4-BE49-F238E27FC236}">
                <a16:creationId xmlns:a16="http://schemas.microsoft.com/office/drawing/2014/main" id="{E83ED89D-2350-AF6F-C6B7-28E81AB3256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F12852-E674-DE4E-60E6-0E2C76DCD326}"/>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1350553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A9512-D1D3-AC00-B761-6BD00E9159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C4FD11-8EEE-DBD9-37C8-E02C467B88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925E89-4052-B968-459A-6560EC1621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16504D-B39D-397D-B644-4293E3B65101}"/>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6" name="Footer Placeholder 5">
            <a:extLst>
              <a:ext uri="{FF2B5EF4-FFF2-40B4-BE49-F238E27FC236}">
                <a16:creationId xmlns:a16="http://schemas.microsoft.com/office/drawing/2014/main" id="{027D1C32-97C1-7D58-6787-8DE084C1A10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EDA277-E0C2-1807-8E67-97FB488A01AB}"/>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213709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82E30-A679-D8AE-B542-4DD57B2BC0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3D1821-E2F6-EDB9-86F3-F158620138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698C4F-41FF-7750-69D1-FE6C30F9C3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64402A-9D76-FDE9-FB65-9571947D89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3EB487-C635-C8A7-D4FF-C35CA5E310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75BA8A-07D5-9750-4002-98B9CDF4BB88}"/>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8" name="Footer Placeholder 7">
            <a:extLst>
              <a:ext uri="{FF2B5EF4-FFF2-40B4-BE49-F238E27FC236}">
                <a16:creationId xmlns:a16="http://schemas.microsoft.com/office/drawing/2014/main" id="{61593545-6E7E-8CAC-E391-301FD7592E9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E0261FE-360A-56E4-4CDE-B2C8B0C5DE92}"/>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2997064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9EEA-4CA4-8CBC-1ED7-B844EAB176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18A9ED-D82F-E09E-D6F6-D9ADEE0C9CDF}"/>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4" name="Footer Placeholder 3">
            <a:extLst>
              <a:ext uri="{FF2B5EF4-FFF2-40B4-BE49-F238E27FC236}">
                <a16:creationId xmlns:a16="http://schemas.microsoft.com/office/drawing/2014/main" id="{1C1079D2-86FA-2361-D5B1-012D6ECE6D3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03C7041-2289-A045-1352-0B91E9F280CE}"/>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2358267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9678C-BA44-B1BD-1E9A-D09BAE44A0EB}"/>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3" name="Footer Placeholder 2">
            <a:extLst>
              <a:ext uri="{FF2B5EF4-FFF2-40B4-BE49-F238E27FC236}">
                <a16:creationId xmlns:a16="http://schemas.microsoft.com/office/drawing/2014/main" id="{03A61CB2-8DB2-295A-DF50-09F47C52907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B988919-0420-A06D-135C-8314EC805C7F}"/>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3098164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8895-58CE-5E6E-B3F1-AB093F264B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1777A4-C436-9A94-780E-75C3366CBC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B3A6C2-9470-4420-9D06-2D5588D5A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9D0C94-CC1C-2D5C-7D2E-62913FDB9732}"/>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6" name="Footer Placeholder 5">
            <a:extLst>
              <a:ext uri="{FF2B5EF4-FFF2-40B4-BE49-F238E27FC236}">
                <a16:creationId xmlns:a16="http://schemas.microsoft.com/office/drawing/2014/main" id="{E3918B6A-7FA3-36BA-008B-216E430BC04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8BAD369-3161-D63A-F25C-7D112C488F55}"/>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3236026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808EC-8FF7-DCF5-8731-E58BE77964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8D53DD-07AA-3346-5576-1443957830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A1F268A-0303-8F58-5555-758E92534F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7A92B2-1C5C-7835-0D5F-03825E3BD5D9}"/>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6" name="Footer Placeholder 5">
            <a:extLst>
              <a:ext uri="{FF2B5EF4-FFF2-40B4-BE49-F238E27FC236}">
                <a16:creationId xmlns:a16="http://schemas.microsoft.com/office/drawing/2014/main" id="{A7968BD1-7061-8EEB-79C4-33CAFA60FF4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AA94FD9-67BE-4610-2862-7BB7D068EC06}"/>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2682483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3F4E0-C290-FA1C-F9AB-35E2C2BDC1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8E66ED-DD2D-A017-F80D-A2ACEC8465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5261C-A4F5-B3A5-8D9A-A874293D5C0B}"/>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5" name="Footer Placeholder 4">
            <a:extLst>
              <a:ext uri="{FF2B5EF4-FFF2-40B4-BE49-F238E27FC236}">
                <a16:creationId xmlns:a16="http://schemas.microsoft.com/office/drawing/2014/main" id="{09BFE657-1E1D-79AB-0E2A-E9A0A3D1462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076B447-E64B-96E1-571B-E8C1CF92544F}"/>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277028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8F595E-D72B-A07C-0331-4B0F066F21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5684F1-32D9-2F6F-5620-F90DCE68CA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E637D-D6D5-CA94-C939-BC7D1A64F0AE}"/>
              </a:ext>
            </a:extLst>
          </p:cNvPr>
          <p:cNvSpPr>
            <a:spLocks noGrp="1"/>
          </p:cNvSpPr>
          <p:nvPr>
            <p:ph type="dt" sz="half" idx="10"/>
          </p:nvPr>
        </p:nvSpPr>
        <p:spPr/>
        <p:txBody>
          <a:bodyPr/>
          <a:lstStyle/>
          <a:p>
            <a:fld id="{14169787-EAAD-4F6F-94C6-DCAF095A8288}" type="datetimeFigureOut">
              <a:rPr lang="en-GB" smtClean="0"/>
              <a:t>13/03/2024</a:t>
            </a:fld>
            <a:endParaRPr lang="en-GB" dirty="0"/>
          </a:p>
        </p:txBody>
      </p:sp>
      <p:sp>
        <p:nvSpPr>
          <p:cNvPr id="5" name="Footer Placeholder 4">
            <a:extLst>
              <a:ext uri="{FF2B5EF4-FFF2-40B4-BE49-F238E27FC236}">
                <a16:creationId xmlns:a16="http://schemas.microsoft.com/office/drawing/2014/main" id="{E3F40D15-EA66-A913-631C-631D90CF5E4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38E7C6C-4A35-3CF2-B729-2C4F6106FCEA}"/>
              </a:ext>
            </a:extLst>
          </p:cNvPr>
          <p:cNvSpPr>
            <a:spLocks noGrp="1"/>
          </p:cNvSpPr>
          <p:nvPr>
            <p:ph type="sldNum" sz="quarter" idx="12"/>
          </p:nvPr>
        </p:nvSpPr>
        <p:spPr/>
        <p:txBody>
          <a:bodyPr/>
          <a:lstStyle/>
          <a:p>
            <a:fld id="{BB540399-B4B8-4B31-BE94-F1A0420BA151}" type="slidenum">
              <a:rPr lang="en-GB" smtClean="0"/>
              <a:t>‹#›</a:t>
            </a:fld>
            <a:endParaRPr lang="en-GB" dirty="0"/>
          </a:p>
        </p:txBody>
      </p:sp>
    </p:spTree>
    <p:extLst>
      <p:ext uri="{BB962C8B-B14F-4D97-AF65-F5344CB8AC3E}">
        <p14:creationId xmlns:p14="http://schemas.microsoft.com/office/powerpoint/2010/main" val="3068757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16ECE1-7EBE-3E57-7B52-D2394F5DED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18B729-B3C9-8B60-DA80-23A519F242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01395-FCFF-A843-F545-B530D471F3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169787-EAAD-4F6F-94C6-DCAF095A8288}" type="datetimeFigureOut">
              <a:rPr lang="en-GB" smtClean="0"/>
              <a:t>13/03/2024</a:t>
            </a:fld>
            <a:endParaRPr lang="en-GB" dirty="0"/>
          </a:p>
        </p:txBody>
      </p:sp>
      <p:sp>
        <p:nvSpPr>
          <p:cNvPr id="5" name="Footer Placeholder 4">
            <a:extLst>
              <a:ext uri="{FF2B5EF4-FFF2-40B4-BE49-F238E27FC236}">
                <a16:creationId xmlns:a16="http://schemas.microsoft.com/office/drawing/2014/main" id="{E1559F45-8E42-32DC-3BAD-AC43F9AA7A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DE11DA3-094A-2BB9-60D5-2FF9B0F2A4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540399-B4B8-4B31-BE94-F1A0420BA151}" type="slidenum">
              <a:rPr lang="en-GB" smtClean="0"/>
              <a:t>‹#›</a:t>
            </a:fld>
            <a:endParaRPr lang="en-GB" dirty="0"/>
          </a:p>
        </p:txBody>
      </p:sp>
    </p:spTree>
    <p:extLst>
      <p:ext uri="{BB962C8B-B14F-4D97-AF65-F5344CB8AC3E}">
        <p14:creationId xmlns:p14="http://schemas.microsoft.com/office/powerpoint/2010/main" val="2352687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3AA094-E87B-C92B-A559-7C81A255CFB3}"/>
              </a:ext>
            </a:extLst>
          </p:cNvPr>
          <p:cNvSpPr>
            <a:spLocks noGrp="1"/>
          </p:cNvSpPr>
          <p:nvPr>
            <p:ph type="title"/>
          </p:nvPr>
        </p:nvSpPr>
        <p:spPr>
          <a:xfrm>
            <a:off x="1179576" y="1261423"/>
            <a:ext cx="9829800" cy="1325880"/>
          </a:xfrm>
        </p:spPr>
        <p:txBody>
          <a:bodyPr anchor="b">
            <a:normAutofit/>
          </a:bodyPr>
          <a:lstStyle/>
          <a:p>
            <a:pPr algn="ctr"/>
            <a:r>
              <a:rPr lang="en-US" sz="3600" dirty="0">
                <a:solidFill>
                  <a:schemeClr val="tx2"/>
                </a:solidFill>
              </a:rPr>
              <a:t>Introduction to Health and Social Care (LCHS4003_LON)</a:t>
            </a:r>
            <a:endParaRPr lang="en-GB" sz="3600" dirty="0">
              <a:solidFill>
                <a:schemeClr val="tx2"/>
              </a:solidFill>
            </a:endParaRPr>
          </a:p>
        </p:txBody>
      </p:sp>
      <p:grpSp>
        <p:nvGrpSpPr>
          <p:cNvPr id="25" name="Group 24">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26" name="Freeform: Shape 25">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6F7DF461-CB7A-69D4-EB75-B077920C2D0C}"/>
              </a:ext>
            </a:extLst>
          </p:cNvPr>
          <p:cNvSpPr>
            <a:spLocks noGrp="1"/>
          </p:cNvSpPr>
          <p:nvPr>
            <p:ph idx="1"/>
          </p:nvPr>
        </p:nvSpPr>
        <p:spPr>
          <a:xfrm>
            <a:off x="804672" y="2827419"/>
            <a:ext cx="5126896" cy="3227626"/>
          </a:xfrm>
        </p:spPr>
        <p:txBody>
          <a:bodyPr anchor="ctr">
            <a:normAutofit/>
          </a:bodyPr>
          <a:lstStyle/>
          <a:p>
            <a:endParaRPr lang="en-US" sz="2400" dirty="0">
              <a:solidFill>
                <a:schemeClr val="tx2"/>
              </a:solidFill>
            </a:endParaRPr>
          </a:p>
          <a:p>
            <a:pPr marL="0" indent="0">
              <a:buNone/>
            </a:pPr>
            <a:r>
              <a:rPr lang="en-US" sz="2400" dirty="0">
                <a:solidFill>
                  <a:schemeClr val="tx2"/>
                </a:solidFill>
              </a:rPr>
              <a:t>Name: Deise  Cardoso   </a:t>
            </a:r>
          </a:p>
          <a:p>
            <a:pPr marL="0" indent="0">
              <a:buNone/>
            </a:pPr>
            <a:r>
              <a:rPr lang="en-US" sz="2400" dirty="0">
                <a:solidFill>
                  <a:schemeClr val="tx2"/>
                </a:solidFill>
              </a:rPr>
              <a:t> ID: 2247044                                                                      </a:t>
            </a:r>
          </a:p>
          <a:p>
            <a:pPr marL="0" indent="0">
              <a:buNone/>
            </a:pPr>
            <a:r>
              <a:rPr lang="en-US" sz="2400" dirty="0">
                <a:solidFill>
                  <a:schemeClr val="tx2"/>
                </a:solidFill>
              </a:rPr>
              <a:t> Lecturer: Diola Bijlhout</a:t>
            </a:r>
            <a:endParaRPr lang="en-GB" sz="2400" dirty="0">
              <a:solidFill>
                <a:schemeClr val="tx2"/>
              </a:solidFill>
            </a:endParaRPr>
          </a:p>
        </p:txBody>
      </p:sp>
      <p:grpSp>
        <p:nvGrpSpPr>
          <p:cNvPr id="31" name="Group 30">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32" name="Freeform: Shape 31">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E7762811-829C-6722-412F-21F466E3367C}"/>
              </a:ext>
            </a:extLst>
          </p:cNvPr>
          <p:cNvPicPr>
            <a:picLocks noChangeAspect="1"/>
          </p:cNvPicPr>
          <p:nvPr/>
        </p:nvPicPr>
        <p:blipFill>
          <a:blip r:embed="rId2"/>
          <a:stretch>
            <a:fillRect/>
          </a:stretch>
        </p:blipFill>
        <p:spPr>
          <a:xfrm>
            <a:off x="9984590" y="5791528"/>
            <a:ext cx="2049571" cy="912059"/>
          </a:xfrm>
          <a:prstGeom prst="rect">
            <a:avLst/>
          </a:prstGeom>
        </p:spPr>
      </p:pic>
    </p:spTree>
    <p:extLst>
      <p:ext uri="{BB962C8B-B14F-4D97-AF65-F5344CB8AC3E}">
        <p14:creationId xmlns:p14="http://schemas.microsoft.com/office/powerpoint/2010/main" val="4234820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FB28FC7-D1EB-DAE2-E9EF-9D27EDEA1F16}"/>
              </a:ext>
            </a:extLst>
          </p:cNvPr>
          <p:cNvSpPr>
            <a:spLocks noGrp="1"/>
          </p:cNvSpPr>
          <p:nvPr>
            <p:ph type="title"/>
          </p:nvPr>
        </p:nvSpPr>
        <p:spPr>
          <a:xfrm>
            <a:off x="640080" y="1243013"/>
            <a:ext cx="3855720" cy="4371974"/>
          </a:xfrm>
        </p:spPr>
        <p:txBody>
          <a:bodyPr>
            <a:normAutofit/>
          </a:bodyPr>
          <a:lstStyle/>
          <a:p>
            <a:r>
              <a:rPr lang="en-US" sz="3600" b="1" dirty="0">
                <a:solidFill>
                  <a:schemeClr val="tx2"/>
                </a:solidFill>
              </a:rPr>
              <a:t>Overview</a:t>
            </a:r>
            <a:r>
              <a:rPr lang="en-US" sz="3600" dirty="0">
                <a:solidFill>
                  <a:schemeClr val="tx2"/>
                </a:solidFill>
              </a:rPr>
              <a:t> </a:t>
            </a:r>
            <a:endParaRPr lang="en-GB" sz="3600" dirty="0">
              <a:solidFill>
                <a:schemeClr val="tx2"/>
              </a:solidFill>
            </a:endParaRPr>
          </a:p>
        </p:txBody>
      </p:sp>
      <p:sp>
        <p:nvSpPr>
          <p:cNvPr id="3" name="Content Placeholder 2">
            <a:extLst>
              <a:ext uri="{FF2B5EF4-FFF2-40B4-BE49-F238E27FC236}">
                <a16:creationId xmlns:a16="http://schemas.microsoft.com/office/drawing/2014/main" id="{A767403E-D06A-F4E1-1AC9-53C5F14CC6B4}"/>
              </a:ext>
            </a:extLst>
          </p:cNvPr>
          <p:cNvSpPr>
            <a:spLocks noGrp="1"/>
          </p:cNvSpPr>
          <p:nvPr>
            <p:ph idx="1"/>
          </p:nvPr>
        </p:nvSpPr>
        <p:spPr>
          <a:xfrm>
            <a:off x="6172200" y="804672"/>
            <a:ext cx="5221224" cy="5230368"/>
          </a:xfrm>
        </p:spPr>
        <p:txBody>
          <a:bodyPr anchor="ctr">
            <a:normAutofit/>
          </a:bodyPr>
          <a:lstStyle/>
          <a:p>
            <a:pPr marL="457200" indent="-457200">
              <a:lnSpc>
                <a:spcPct val="100000"/>
              </a:lnSpc>
              <a:buFont typeface="+mj-lt"/>
              <a:buAutoNum type="arabicPeriod"/>
            </a:pPr>
            <a:r>
              <a:rPr lang="en-US" sz="2400" dirty="0"/>
              <a:t>Introduction</a:t>
            </a:r>
          </a:p>
          <a:p>
            <a:pPr marL="457200" indent="-457200">
              <a:lnSpc>
                <a:spcPct val="100000"/>
              </a:lnSpc>
              <a:buFont typeface="+mj-lt"/>
              <a:buAutoNum type="arabicPeriod"/>
            </a:pPr>
            <a:endParaRPr lang="en-US" sz="2400" dirty="0"/>
          </a:p>
          <a:p>
            <a:pPr marL="457200" indent="-457200">
              <a:lnSpc>
                <a:spcPct val="100000"/>
              </a:lnSpc>
              <a:buFont typeface="+mj-lt"/>
              <a:buAutoNum type="arabicPeriod"/>
            </a:pPr>
            <a:r>
              <a:rPr lang="en-US" sz="2400" dirty="0"/>
              <a:t> The General Practice  development over the years since the NHS was implemented in 1948</a:t>
            </a:r>
          </a:p>
          <a:p>
            <a:pPr marL="457200" indent="-457200">
              <a:lnSpc>
                <a:spcPct val="100000"/>
              </a:lnSpc>
              <a:buFont typeface="+mj-lt"/>
              <a:buAutoNum type="arabicPeriod"/>
            </a:pPr>
            <a:r>
              <a:rPr lang="en-US" sz="2400" dirty="0"/>
              <a:t> How the General Practice is currently running, compare with how it was in the past</a:t>
            </a:r>
          </a:p>
          <a:p>
            <a:pPr marL="457200" indent="-457200">
              <a:lnSpc>
                <a:spcPct val="100000"/>
              </a:lnSpc>
              <a:buFont typeface="+mj-lt"/>
              <a:buAutoNum type="arabicPeriod"/>
            </a:pPr>
            <a:r>
              <a:rPr lang="en-US" sz="2400" dirty="0"/>
              <a:t>Conclusion </a:t>
            </a:r>
          </a:p>
          <a:p>
            <a:pPr marL="457200" indent="-457200">
              <a:lnSpc>
                <a:spcPct val="100000"/>
              </a:lnSpc>
              <a:buFont typeface="+mj-lt"/>
              <a:buAutoNum type="arabicPeriod"/>
            </a:pPr>
            <a:r>
              <a:rPr lang="en-US" sz="2400" dirty="0"/>
              <a:t>References</a:t>
            </a:r>
          </a:p>
          <a:p>
            <a:endParaRPr lang="en-GB" sz="1800" dirty="0">
              <a:solidFill>
                <a:schemeClr val="tx2"/>
              </a:solidFill>
            </a:endParaRPr>
          </a:p>
        </p:txBody>
      </p:sp>
    </p:spTree>
    <p:extLst>
      <p:ext uri="{BB962C8B-B14F-4D97-AF65-F5344CB8AC3E}">
        <p14:creationId xmlns:p14="http://schemas.microsoft.com/office/powerpoint/2010/main" val="3920127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4B95DC1-7218-3C83-3CB3-8852EED32246}"/>
              </a:ext>
            </a:extLst>
          </p:cNvPr>
          <p:cNvSpPr>
            <a:spLocks noGrp="1"/>
          </p:cNvSpPr>
          <p:nvPr>
            <p:ph type="title"/>
          </p:nvPr>
        </p:nvSpPr>
        <p:spPr>
          <a:xfrm>
            <a:off x="1179226" y="1280679"/>
            <a:ext cx="9833548" cy="1325563"/>
          </a:xfrm>
        </p:spPr>
        <p:txBody>
          <a:bodyPr anchor="b">
            <a:normAutofit/>
          </a:bodyPr>
          <a:lstStyle/>
          <a:p>
            <a:pPr algn="ctr"/>
            <a:r>
              <a:rPr lang="en-GB" sz="3600" b="1" dirty="0">
                <a:solidFill>
                  <a:schemeClr val="tx2"/>
                </a:solidFill>
                <a:latin typeface="+mn-lt"/>
              </a:rPr>
              <a:t>Introduction</a:t>
            </a:r>
            <a:br>
              <a:rPr lang="en-GB" sz="3600" dirty="0">
                <a:solidFill>
                  <a:schemeClr val="tx2"/>
                </a:solidFill>
              </a:rPr>
            </a:br>
            <a:endParaRPr lang="en-GB" sz="3600" dirty="0">
              <a:solidFill>
                <a:schemeClr val="tx2"/>
              </a:solidFill>
            </a:endParaRPr>
          </a:p>
        </p:txBody>
      </p:sp>
      <p:grpSp>
        <p:nvGrpSpPr>
          <p:cNvPr id="35" name="Group 3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7D5AC89-44C4-5519-DAC7-09CC1BCFFD3D}"/>
              </a:ext>
            </a:extLst>
          </p:cNvPr>
          <p:cNvSpPr>
            <a:spLocks noGrp="1"/>
          </p:cNvSpPr>
          <p:nvPr>
            <p:ph idx="1"/>
          </p:nvPr>
        </p:nvSpPr>
        <p:spPr>
          <a:xfrm>
            <a:off x="1179226" y="2890979"/>
            <a:ext cx="9833548" cy="2693976"/>
          </a:xfrm>
        </p:spPr>
        <p:txBody>
          <a:bodyPr>
            <a:normAutofit fontScale="92500" lnSpcReduction="20000"/>
          </a:bodyPr>
          <a:lstStyle/>
          <a:p>
            <a:endParaRPr lang="en-GB" sz="1800" dirty="0">
              <a:solidFill>
                <a:schemeClr val="tx2"/>
              </a:solidFill>
            </a:endParaRPr>
          </a:p>
          <a:p>
            <a:pPr marL="0" indent="0">
              <a:buNone/>
            </a:pPr>
            <a:r>
              <a:rPr lang="en-GB" sz="2600" dirty="0">
                <a:solidFill>
                  <a:schemeClr val="tx2"/>
                </a:solidFill>
              </a:rPr>
              <a:t>In this work presentation I will talk about </a:t>
            </a:r>
            <a:r>
              <a:rPr lang="en-US" sz="2600" dirty="0">
                <a:solidFill>
                  <a:schemeClr val="tx2"/>
                </a:solidFill>
              </a:rPr>
              <a:t>The General Practice  development over the years since the NHS was implemented in 1948 and also how the General Practice is currently running, compare with how it was in the past.</a:t>
            </a:r>
          </a:p>
          <a:p>
            <a:pPr marL="0" indent="0">
              <a:buNone/>
            </a:pPr>
            <a:r>
              <a:rPr lang="en-US" sz="2600" dirty="0">
                <a:solidFill>
                  <a:schemeClr val="tx2"/>
                </a:solidFill>
              </a:rPr>
              <a:t>For start lets find the meaning  of general practice those who treat all common medical conditions and refer patients to hospitals and other medical services for urgent, specialized treatment.( Explore career ,</a:t>
            </a:r>
            <a:r>
              <a:rPr lang="en-US" sz="2600" dirty="0" err="1">
                <a:solidFill>
                  <a:schemeClr val="tx2"/>
                </a:solidFill>
              </a:rPr>
              <a:t>n.d</a:t>
            </a:r>
            <a:r>
              <a:rPr lang="en-US" sz="2600" dirty="0">
                <a:solidFill>
                  <a:schemeClr val="tx2"/>
                </a:solidFill>
              </a:rPr>
              <a:t>)</a:t>
            </a:r>
          </a:p>
          <a:p>
            <a:pPr marL="0" indent="0">
              <a:buNone/>
            </a:pPr>
            <a:r>
              <a:rPr lang="en-GB" sz="1800" dirty="0">
                <a:solidFill>
                  <a:schemeClr val="tx2"/>
                </a:solidFill>
              </a:rPr>
              <a:t>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8686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EAE857A-F001-1504-9BB2-4CA378443B98}"/>
              </a:ext>
            </a:extLst>
          </p:cNvPr>
          <p:cNvSpPr>
            <a:spLocks noGrp="1"/>
          </p:cNvSpPr>
          <p:nvPr>
            <p:ph type="title"/>
          </p:nvPr>
        </p:nvSpPr>
        <p:spPr>
          <a:xfrm>
            <a:off x="1103026" y="277283"/>
            <a:ext cx="9833548" cy="1325563"/>
          </a:xfrm>
        </p:spPr>
        <p:txBody>
          <a:bodyPr anchor="b">
            <a:normAutofit/>
          </a:bodyPr>
          <a:lstStyle/>
          <a:p>
            <a:pPr algn="ctr"/>
            <a:r>
              <a:rPr lang="en-US" sz="2800" dirty="0">
                <a:solidFill>
                  <a:schemeClr val="tx2"/>
                </a:solidFill>
              </a:rPr>
              <a:t>The General Practice  development over the years since the NHS was implemented in 1948</a:t>
            </a:r>
            <a:br>
              <a:rPr lang="en-US" sz="2800" dirty="0">
                <a:solidFill>
                  <a:schemeClr val="tx2"/>
                </a:solidFill>
              </a:rPr>
            </a:br>
            <a:endParaRPr lang="en-GB" sz="2800" dirty="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A3362EB-F93B-B098-08E0-F484D9528895}"/>
              </a:ext>
            </a:extLst>
          </p:cNvPr>
          <p:cNvSpPr>
            <a:spLocks noGrp="1"/>
          </p:cNvSpPr>
          <p:nvPr>
            <p:ph idx="1"/>
          </p:nvPr>
        </p:nvSpPr>
        <p:spPr>
          <a:xfrm>
            <a:off x="1147674" y="1883305"/>
            <a:ext cx="10307924" cy="3497332"/>
          </a:xfrm>
        </p:spPr>
        <p:txBody>
          <a:bodyPr>
            <a:noAutofit/>
          </a:bodyPr>
          <a:lstStyle/>
          <a:p>
            <a:r>
              <a:rPr lang="en-US" sz="2400" dirty="0">
                <a:solidFill>
                  <a:schemeClr val="tx2"/>
                </a:solidFill>
              </a:rPr>
              <a:t>To start talking about this, I wanted to start with how relationships between doctors and patients have changed beyond recognition since the advent of the NHS, 70 years ago, in which Chris Child traces this journey.</a:t>
            </a:r>
          </a:p>
          <a:p>
            <a:r>
              <a:rPr lang="en-US" sz="2400" dirty="0">
                <a:solidFill>
                  <a:schemeClr val="tx2"/>
                </a:solidFill>
              </a:rPr>
              <a:t> Before the creation of the NHS, low-income workers had free access to a family doctor, but this did not cover access for their wives or children. Family members had to pay for the treatment and, if they couldn't pay, unfortunately they would go without. In some cases, but in need, the Friendly Societies intervened – but they were not always able to do something.</a:t>
            </a:r>
          </a:p>
          <a:p>
            <a:endParaRPr lang="en-US" sz="2400" dirty="0">
              <a:solidFill>
                <a:schemeClr val="tx2"/>
              </a:solidFill>
            </a:endParaRPr>
          </a:p>
          <a:p>
            <a:pPr marL="0" indent="0">
              <a:buNone/>
            </a:pPr>
            <a:endParaRPr lang="en-US" sz="2000" dirty="0">
              <a:solidFill>
                <a:schemeClr val="tx2"/>
              </a:solidFill>
            </a:endParaRPr>
          </a:p>
        </p:txBody>
      </p:sp>
      <p:grpSp>
        <p:nvGrpSpPr>
          <p:cNvPr id="31" name="Group 3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2" name="Freeform: Shape 3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79854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0731BC5-C101-EB3D-62E1-DEA9920CC4D8}"/>
              </a:ext>
            </a:extLst>
          </p:cNvPr>
          <p:cNvSpPr>
            <a:spLocks noGrp="1"/>
          </p:cNvSpPr>
          <p:nvPr>
            <p:ph idx="1"/>
          </p:nvPr>
        </p:nvSpPr>
        <p:spPr>
          <a:xfrm>
            <a:off x="861984" y="1538041"/>
            <a:ext cx="10326549" cy="3929698"/>
          </a:xfrm>
        </p:spPr>
        <p:txBody>
          <a:bodyPr>
            <a:noAutofit/>
          </a:bodyPr>
          <a:lstStyle/>
          <a:p>
            <a:r>
              <a:rPr lang="en-US" sz="2400" dirty="0">
                <a:solidFill>
                  <a:schemeClr val="tx2"/>
                </a:solidFill>
              </a:rPr>
              <a:t>The 18,000 GPs in 1948 were almost predominantly men, and half of them worked alone, often running their practices from their own </a:t>
            </a:r>
            <a:r>
              <a:rPr lang="en-US" sz="2400" dirty="0" err="1">
                <a:solidFill>
                  <a:schemeClr val="tx2"/>
                </a:solidFill>
              </a:rPr>
              <a:t>homes.The</a:t>
            </a:r>
            <a:r>
              <a:rPr lang="en-US" sz="2400" dirty="0">
                <a:solidFill>
                  <a:schemeClr val="tx2"/>
                </a:solidFill>
              </a:rPr>
              <a:t> patient's contact with the doctor's office in 1948 – to make appointments or obtain a prescription – the person had to go in person or send a letter or telegram because at that time few had cell phones. (NHS </a:t>
            </a:r>
            <a:r>
              <a:rPr lang="en-US" sz="2400" dirty="0" err="1">
                <a:solidFill>
                  <a:schemeClr val="tx2"/>
                </a:solidFill>
              </a:rPr>
              <a:t>n.d</a:t>
            </a:r>
            <a:r>
              <a:rPr lang="en-US" sz="2400" dirty="0">
                <a:solidFill>
                  <a:schemeClr val="tx2"/>
                </a:solidFill>
              </a:rPr>
              <a:t>)</a:t>
            </a:r>
          </a:p>
          <a:p>
            <a:endParaRPr lang="en-US" sz="2400" dirty="0">
              <a:solidFill>
                <a:schemeClr val="tx2"/>
              </a:solidFill>
            </a:endParaRPr>
          </a:p>
          <a:p>
            <a:r>
              <a:rPr lang="en-US" sz="2400" dirty="0">
                <a:solidFill>
                  <a:schemeClr val="tx2"/>
                </a:solidFill>
              </a:rPr>
              <a:t>Generally, the person had to turn up and wait, and it was only in the 1960s that appointments began, and, under the NHS Plan, targets were set for patients to see a healthcare professional within 24 hours and a family doctor within 48 hours</a:t>
            </a:r>
          </a:p>
          <a:p>
            <a:r>
              <a:rPr lang="en-US" sz="2400" dirty="0">
                <a:solidFill>
                  <a:schemeClr val="tx2"/>
                </a:solidFill>
              </a:rPr>
              <a:t>Seeing your patients' records was completely out of reach. (NHS, </a:t>
            </a:r>
            <a:r>
              <a:rPr lang="en-US" sz="2400" dirty="0" err="1">
                <a:solidFill>
                  <a:schemeClr val="tx2"/>
                </a:solidFill>
              </a:rPr>
              <a:t>n.d</a:t>
            </a:r>
            <a:r>
              <a:rPr lang="en-US" sz="2400" dirty="0">
                <a:solidFill>
                  <a:schemeClr val="tx2"/>
                </a:solidFill>
              </a:rPr>
              <a:t> )</a:t>
            </a:r>
          </a:p>
          <a:p>
            <a:endParaRPr lang="en-GB" sz="24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14354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4BF2D2C-2BEE-4E32-6344-58B15EC16788}"/>
              </a:ext>
            </a:extLst>
          </p:cNvPr>
          <p:cNvSpPr>
            <a:spLocks noGrp="1"/>
          </p:cNvSpPr>
          <p:nvPr>
            <p:ph type="title"/>
          </p:nvPr>
        </p:nvSpPr>
        <p:spPr>
          <a:xfrm>
            <a:off x="1178564" y="466783"/>
            <a:ext cx="9833548" cy="1325563"/>
          </a:xfrm>
        </p:spPr>
        <p:txBody>
          <a:bodyPr anchor="b">
            <a:normAutofit/>
          </a:bodyPr>
          <a:lstStyle/>
          <a:p>
            <a:pPr algn="ctr"/>
            <a:r>
              <a:rPr lang="en-US" sz="2800" dirty="0">
                <a:solidFill>
                  <a:schemeClr val="tx2"/>
                </a:solidFill>
              </a:rPr>
              <a:t>How the General Practice is currently running, compare with how it was in the past</a:t>
            </a:r>
            <a:br>
              <a:rPr lang="en-US" sz="2800" dirty="0">
                <a:solidFill>
                  <a:schemeClr val="tx2"/>
                </a:solidFill>
              </a:rPr>
            </a:br>
            <a:endParaRPr lang="en-GB" sz="2800" dirty="0">
              <a:solidFill>
                <a:schemeClr val="tx2"/>
              </a:solidFill>
            </a:endParaRPr>
          </a:p>
        </p:txBody>
      </p:sp>
      <p:grpSp>
        <p:nvGrpSpPr>
          <p:cNvPr id="45" name="Group 4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46" name="Freeform: Shape 4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375AF32-156E-6FB8-513E-EE994886BC4C}"/>
              </a:ext>
            </a:extLst>
          </p:cNvPr>
          <p:cNvSpPr>
            <a:spLocks noGrp="1"/>
          </p:cNvSpPr>
          <p:nvPr>
            <p:ph idx="1"/>
          </p:nvPr>
        </p:nvSpPr>
        <p:spPr>
          <a:xfrm>
            <a:off x="943897" y="2259127"/>
            <a:ext cx="11130115" cy="3954860"/>
          </a:xfrm>
        </p:spPr>
        <p:txBody>
          <a:bodyPr>
            <a:normAutofit fontScale="85000" lnSpcReduction="20000"/>
          </a:bodyPr>
          <a:lstStyle/>
          <a:p>
            <a:r>
              <a:rPr lang="en-US" dirty="0"/>
              <a:t>Currently, almost all patients rely on modern, multidisciplinary practices that can offer a wide variety of care services, including minor surgeries.</a:t>
            </a:r>
          </a:p>
          <a:p>
            <a:endParaRPr lang="en-US" dirty="0"/>
          </a:p>
          <a:p>
            <a:r>
              <a:rPr lang="en-US" dirty="0"/>
              <a:t>And also an important point now, through GP Online Services, patients can not only book their appointment, but can also request a repeat prescription or view their record online, saving them and the staff at the GP office time – and offering 24/7 access, even when the office is closed.</a:t>
            </a:r>
          </a:p>
          <a:p>
            <a:endParaRPr lang="en-US" dirty="0"/>
          </a:p>
          <a:p>
            <a:r>
              <a:rPr lang="en-US" dirty="0"/>
              <a:t>GP Online Services has been transforming the doctor-patient relationship, reflecting the NHS's ambition to embrace technology as part of its drive to offer a modern, convenient and agile service to patients, their families and carers.</a:t>
            </a:r>
            <a:r>
              <a:rPr lang="en-GB" dirty="0"/>
              <a:t>(NHS ,</a:t>
            </a:r>
            <a:r>
              <a:rPr lang="en-GB" dirty="0" err="1"/>
              <a:t>n.d</a:t>
            </a:r>
            <a:r>
              <a:rPr lang="en-GB" dirty="0"/>
              <a:t>)</a:t>
            </a:r>
            <a:endParaRPr lang="en-US" dirty="0"/>
          </a:p>
          <a:p>
            <a:endParaRPr lang="en-US" sz="1300" dirty="0">
              <a:solidFill>
                <a:schemeClr val="tx2"/>
              </a:solidFill>
            </a:endParaRPr>
          </a:p>
        </p:txBody>
      </p:sp>
      <p:grpSp>
        <p:nvGrpSpPr>
          <p:cNvPr id="50" name="Group 49">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51" name="Freeform: Shape 50">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85584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491B403-57AD-F0CA-2731-0C67B260AA44}"/>
              </a:ext>
            </a:extLst>
          </p:cNvPr>
          <p:cNvSpPr>
            <a:spLocks noGrp="1"/>
          </p:cNvSpPr>
          <p:nvPr>
            <p:ph idx="1"/>
          </p:nvPr>
        </p:nvSpPr>
        <p:spPr>
          <a:xfrm>
            <a:off x="599768" y="1533833"/>
            <a:ext cx="10413006" cy="4253114"/>
          </a:xfrm>
        </p:spPr>
        <p:txBody>
          <a:bodyPr>
            <a:normAutofit/>
          </a:bodyPr>
          <a:lstStyle/>
          <a:p>
            <a:r>
              <a:rPr lang="en-US" sz="2400" dirty="0">
                <a:solidFill>
                  <a:schemeClr val="tx2"/>
                </a:solidFill>
              </a:rPr>
              <a:t>It is already having a positive effect for people like long-term patient Graeme Johnston, from Buckinghamshire, who goes online to check his test results and is feeling the benefits of this free access.</a:t>
            </a:r>
          </a:p>
          <a:p>
            <a:endParaRPr lang="en-US" sz="2400" dirty="0">
              <a:solidFill>
                <a:schemeClr val="tx2"/>
              </a:solidFill>
            </a:endParaRPr>
          </a:p>
          <a:p>
            <a:r>
              <a:rPr lang="en-US" sz="2400" dirty="0">
                <a:solidFill>
                  <a:schemeClr val="tx2"/>
                </a:solidFill>
              </a:rPr>
              <a:t>He previously had to visit the surgery in Buckingham to get his results. “By suddenly going online, I was able to see the full scope of my results when it suited me and discover that all the information from previous test results for my disease was there,” he said.</a:t>
            </a:r>
          </a:p>
          <a:p>
            <a:endParaRPr lang="en-US" sz="2400" dirty="0">
              <a:solidFill>
                <a:schemeClr val="tx2"/>
              </a:solidFill>
            </a:endParaRPr>
          </a:p>
          <a:p>
            <a:r>
              <a:rPr lang="en-US" sz="2400" dirty="0">
                <a:solidFill>
                  <a:schemeClr val="tx2"/>
                </a:solidFill>
              </a:rPr>
              <a:t>GPs are also feeling the benefits, with 97% of practices in England having patients using online services.(NHS ,</a:t>
            </a:r>
            <a:r>
              <a:rPr lang="en-US" sz="2400" dirty="0" err="1">
                <a:solidFill>
                  <a:schemeClr val="tx2"/>
                </a:solidFill>
              </a:rPr>
              <a:t>n.d</a:t>
            </a:r>
            <a:r>
              <a:rPr lang="en-US" sz="2400" dirty="0">
                <a:solidFill>
                  <a:schemeClr val="tx2"/>
                </a:solidFill>
              </a:rPr>
              <a:t>)</a:t>
            </a:r>
          </a:p>
          <a:p>
            <a:endParaRPr lang="en-US" sz="1500" dirty="0">
              <a:solidFill>
                <a:schemeClr val="tx2"/>
              </a:solidFill>
            </a:endParaRPr>
          </a:p>
          <a:p>
            <a:endParaRPr lang="en-GB" sz="1500" dirty="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29335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E4C5E-7EC7-2A6E-D55B-84C10D945191}"/>
              </a:ext>
            </a:extLst>
          </p:cNvPr>
          <p:cNvSpPr>
            <a:spLocks noGrp="1"/>
          </p:cNvSpPr>
          <p:nvPr>
            <p:ph type="title"/>
          </p:nvPr>
        </p:nvSpPr>
        <p:spPr/>
        <p:txBody>
          <a:bodyPr/>
          <a:lstStyle/>
          <a:p>
            <a:r>
              <a:rPr lang="en-US" sz="3600" dirty="0"/>
              <a:t>Conclusion</a:t>
            </a:r>
            <a:r>
              <a:rPr lang="en-US" dirty="0"/>
              <a:t> </a:t>
            </a:r>
            <a:endParaRPr lang="en-GB" dirty="0"/>
          </a:p>
        </p:txBody>
      </p:sp>
      <p:sp>
        <p:nvSpPr>
          <p:cNvPr id="3" name="Content Placeholder 2">
            <a:extLst>
              <a:ext uri="{FF2B5EF4-FFF2-40B4-BE49-F238E27FC236}">
                <a16:creationId xmlns:a16="http://schemas.microsoft.com/office/drawing/2014/main" id="{F6AFA6EE-C5EB-0326-E628-A5C551FDCF73}"/>
              </a:ext>
            </a:extLst>
          </p:cNvPr>
          <p:cNvSpPr>
            <a:spLocks noGrp="1"/>
          </p:cNvSpPr>
          <p:nvPr>
            <p:ph idx="1"/>
          </p:nvPr>
        </p:nvSpPr>
        <p:spPr/>
        <p:txBody>
          <a:bodyPr/>
          <a:lstStyle/>
          <a:p>
            <a:endParaRPr lang="en-GB" dirty="0"/>
          </a:p>
          <a:p>
            <a:r>
              <a:rPr lang="en-US" dirty="0"/>
              <a:t>GP evolved a lot after the NHS, bringing many advantages to both doctors and patients, and over time it started to save time for both patients and doctors.</a:t>
            </a:r>
            <a:endParaRPr lang="en-GB" dirty="0"/>
          </a:p>
        </p:txBody>
      </p:sp>
    </p:spTree>
    <p:extLst>
      <p:ext uri="{BB962C8B-B14F-4D97-AF65-F5344CB8AC3E}">
        <p14:creationId xmlns:p14="http://schemas.microsoft.com/office/powerpoint/2010/main" val="4220319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B755E1E-C7F7-F899-5D74-4D91CF649A7A}"/>
              </a:ext>
            </a:extLst>
          </p:cNvPr>
          <p:cNvSpPr>
            <a:spLocks noGrp="1"/>
          </p:cNvSpPr>
          <p:nvPr>
            <p:ph type="title"/>
          </p:nvPr>
        </p:nvSpPr>
        <p:spPr>
          <a:xfrm>
            <a:off x="953084" y="609907"/>
            <a:ext cx="9833548" cy="1325563"/>
          </a:xfrm>
        </p:spPr>
        <p:txBody>
          <a:bodyPr anchor="b">
            <a:normAutofit/>
          </a:bodyPr>
          <a:lstStyle/>
          <a:p>
            <a:pPr algn="ctr"/>
            <a:r>
              <a:rPr lang="en-US" sz="3600" dirty="0">
                <a:solidFill>
                  <a:schemeClr val="tx2"/>
                </a:solidFill>
              </a:rPr>
              <a:t>References  </a:t>
            </a:r>
            <a:br>
              <a:rPr lang="en-US" sz="3600" dirty="0">
                <a:solidFill>
                  <a:schemeClr val="tx2"/>
                </a:solidFill>
              </a:rPr>
            </a:br>
            <a:endParaRPr lang="en-GB" sz="3600" dirty="0">
              <a:solidFill>
                <a:schemeClr val="tx2"/>
              </a:solidFill>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5AEE174-3A45-9F10-2AAE-4CB89D4D04EE}"/>
              </a:ext>
            </a:extLst>
          </p:cNvPr>
          <p:cNvSpPr>
            <a:spLocks noGrp="1"/>
          </p:cNvSpPr>
          <p:nvPr>
            <p:ph idx="1"/>
          </p:nvPr>
        </p:nvSpPr>
        <p:spPr>
          <a:xfrm>
            <a:off x="1179226" y="3329677"/>
            <a:ext cx="9833548" cy="2457269"/>
          </a:xfrm>
        </p:spPr>
        <p:txBody>
          <a:bodyPr>
            <a:normAutofit/>
          </a:bodyPr>
          <a:lstStyle/>
          <a:p>
            <a:r>
              <a:rPr lang="en-US" sz="2400" dirty="0"/>
              <a:t>GP (no date) GP | Explore careers | National Careers Service. Available at: https://nationalcareers.service.gov.uk/job-profiles/gp (Accessed: 11 March 2024). </a:t>
            </a:r>
          </a:p>
          <a:p>
            <a:r>
              <a:rPr lang="en-US" sz="2400" dirty="0"/>
              <a:t>(No date) NHS choices. Available at: https://www.england.nhs.uk/blog/the-changing-face-of-general-practice/ (Accessed: 11 March 2024). </a:t>
            </a:r>
          </a:p>
          <a:p>
            <a:endParaRPr lang="en-GB" sz="1800" dirty="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954217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3625</TotalTime>
  <Words>772</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Introduction to Health and Social Care (LCHS4003_LON)</vt:lpstr>
      <vt:lpstr>Overview </vt:lpstr>
      <vt:lpstr>Introduction </vt:lpstr>
      <vt:lpstr>The General Practice  development over the years since the NHS was implemented in 1948 </vt:lpstr>
      <vt:lpstr>PowerPoint Presentation</vt:lpstr>
      <vt:lpstr>How the General Practice is currently running, compare with how it was in the past </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and Social Care (LCHS4003_LON)</dc:title>
  <dc:creator>Deise Cardoso</dc:creator>
  <cp:lastModifiedBy>Deise Cardoso</cp:lastModifiedBy>
  <cp:revision>4</cp:revision>
  <dcterms:created xsi:type="dcterms:W3CDTF">2024-03-05T08:31:45Z</dcterms:created>
  <dcterms:modified xsi:type="dcterms:W3CDTF">2024-03-13T12:48:47Z</dcterms:modified>
</cp:coreProperties>
</file>