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8" r:id="rId5"/>
    <p:sldId id="259" r:id="rId6"/>
    <p:sldId id="260" r:id="rId7"/>
    <p:sldId id="274" r:id="rId8"/>
    <p:sldId id="276" r:id="rId9"/>
    <p:sldId id="261" r:id="rId10"/>
    <p:sldId id="263" r:id="rId11"/>
    <p:sldId id="262" r:id="rId12"/>
    <p:sldId id="264" r:id="rId13"/>
    <p:sldId id="265" r:id="rId14"/>
    <p:sldId id="277" r:id="rId15"/>
    <p:sldId id="266" r:id="rId16"/>
    <p:sldId id="267" r:id="rId17"/>
    <p:sldId id="268" r:id="rId18"/>
    <p:sldId id="269" r:id="rId19"/>
    <p:sldId id="270" r:id="rId20"/>
    <p:sldId id="271" r:id="rId21"/>
    <p:sldId id="258" r:id="rId22"/>
    <p:sldId id="281" r:id="rId23"/>
    <p:sldId id="282"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101" autoAdjust="0"/>
  </p:normalViewPr>
  <p:slideViewPr>
    <p:cSldViewPr>
      <p:cViewPr varScale="1">
        <p:scale>
          <a:sx n="50" d="100"/>
          <a:sy n="50" d="100"/>
        </p:scale>
        <p:origin x="173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05/02/2019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smtClean="0">
                <a:solidFill>
                  <a:schemeClr val="tx1"/>
                </a:solidFill>
                <a:latin typeface="+mn-lt"/>
                <a:ea typeface="+mn-ea"/>
                <a:cs typeface="+mn-cs"/>
              </a:rPr>
              <a:t>Coal</a:t>
            </a:r>
            <a:r>
              <a:rPr lang="en-GB" sz="1200" b="0" i="0" kern="1200" dirty="0" smtClean="0">
                <a:solidFill>
                  <a:schemeClr val="tx1"/>
                </a:solidFill>
                <a:latin typeface="+mn-lt"/>
                <a:ea typeface="+mn-ea"/>
                <a:cs typeface="+mn-cs"/>
              </a:rPr>
              <a:t> is a black or brownish-black </a:t>
            </a:r>
            <a:r>
              <a:rPr lang="en-GB" sz="1200" b="0" i="0" u="none" strike="noStrike" kern="1200" dirty="0" smtClean="0">
                <a:solidFill>
                  <a:schemeClr val="tx1"/>
                </a:solidFill>
                <a:latin typeface="+mn-lt"/>
                <a:ea typeface="+mn-ea"/>
                <a:cs typeface="+mn-cs"/>
              </a:rPr>
              <a:t>sedimentary rock</a:t>
            </a:r>
            <a:r>
              <a:rPr lang="en-GB" sz="1200" b="0" i="0" kern="1200" dirty="0" smtClean="0">
                <a:solidFill>
                  <a:schemeClr val="tx1"/>
                </a:solidFill>
                <a:latin typeface="+mn-lt"/>
                <a:ea typeface="+mn-ea"/>
                <a:cs typeface="+mn-cs"/>
              </a:rPr>
              <a:t> that can be burned for fuel and used to generate </a:t>
            </a:r>
            <a:r>
              <a:rPr lang="en-GB" sz="1200" b="0" i="0" u="none" strike="noStrike" kern="1200" dirty="0" smtClean="0">
                <a:solidFill>
                  <a:schemeClr val="tx1"/>
                </a:solidFill>
                <a:latin typeface="+mn-lt"/>
                <a:ea typeface="+mn-ea"/>
                <a:cs typeface="+mn-cs"/>
              </a:rPr>
              <a:t>electricity</a:t>
            </a:r>
            <a:r>
              <a:rPr lang="en-GB" sz="1200" b="0" i="0" kern="1200" dirty="0" smtClean="0">
                <a:solidFill>
                  <a:schemeClr val="tx1"/>
                </a:solidFill>
                <a:latin typeface="+mn-lt"/>
                <a:ea typeface="+mn-ea"/>
                <a:cs typeface="+mn-cs"/>
              </a:rPr>
              <a:t>. It is composed mostly of carbon and </a:t>
            </a:r>
            <a:r>
              <a:rPr lang="en-GB" sz="1200" b="0" i="0" u="none" strike="noStrike" kern="1200" dirty="0" smtClean="0">
                <a:solidFill>
                  <a:schemeClr val="tx1"/>
                </a:solidFill>
                <a:latin typeface="+mn-lt"/>
                <a:ea typeface="+mn-ea"/>
                <a:cs typeface="+mn-cs"/>
              </a:rPr>
              <a:t>hydrocarbon</a:t>
            </a:r>
            <a:r>
              <a:rPr lang="en-GB" sz="1200" b="0" i="0" kern="1200" dirty="0" smtClean="0">
                <a:solidFill>
                  <a:schemeClr val="tx1"/>
                </a:solidFill>
                <a:latin typeface="+mn-lt"/>
                <a:ea typeface="+mn-ea"/>
                <a:cs typeface="+mn-cs"/>
              </a:rPr>
              <a:t>s, which contain energy that can be released through </a:t>
            </a:r>
            <a:r>
              <a:rPr lang="en-GB" sz="1200" b="0" i="0" u="none" strike="noStrike" kern="1200" dirty="0" smtClean="0">
                <a:solidFill>
                  <a:schemeClr val="tx1"/>
                </a:solidFill>
                <a:latin typeface="+mn-lt"/>
                <a:ea typeface="+mn-ea"/>
                <a:cs typeface="+mn-cs"/>
              </a:rPr>
              <a:t>combust</a:t>
            </a:r>
            <a:r>
              <a:rPr lang="en-GB" sz="1200" b="0" i="0" kern="1200" dirty="0" smtClean="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The end of the 18th century saw the beginnings of a canal and rail network across south Wales.</a:t>
            </a:r>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Much coal was transported by rail and</a:t>
            </a:r>
            <a:r>
              <a:rPr lang="en-GB" baseline="0" dirty="0" smtClean="0"/>
              <a:t> the docks</a:t>
            </a:r>
            <a:r>
              <a:rPr lang="en-GB" dirty="0" smtClean="0"/>
              <a:t> and exported to other UK cities or abroad</a:t>
            </a:r>
            <a:r>
              <a:rPr lang="en-GB" baseline="0" dirty="0" smtClean="0"/>
              <a:t> for use in steel making or power steam engines.</a:t>
            </a:r>
            <a:endParaRPr lang="en-GB" dirty="0" smtClean="0"/>
          </a:p>
          <a:p>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smtClean="0">
                <a:solidFill>
                  <a:schemeClr val="tx1"/>
                </a:solidFill>
                <a:latin typeface="+mn-lt"/>
                <a:ea typeface="+mn-ea"/>
                <a:cs typeface="+mn-cs"/>
              </a:rPr>
              <a:t>DEVONIAN RIVERS AND CARBONIFEROUS SWAMPS</a:t>
            </a:r>
            <a:r>
              <a:rPr lang="en-US" sz="1200" kern="1200" dirty="0" smtClean="0">
                <a:solidFill>
                  <a:schemeClr val="tx1"/>
                </a:solidFill>
                <a:latin typeface="+mn-lt"/>
                <a:ea typeface="+mn-ea"/>
                <a:cs typeface="+mn-cs"/>
              </a:rPr>
              <a:t/>
            </a:r>
            <a:br>
              <a:rPr lang="en-US" sz="1200" kern="1200" dirty="0" smtClean="0">
                <a:solidFill>
                  <a:schemeClr val="tx1"/>
                </a:solidFill>
                <a:latin typeface="+mn-lt"/>
                <a:ea typeface="+mn-ea"/>
                <a:cs typeface="+mn-cs"/>
              </a:rPr>
            </a:br>
            <a:r>
              <a:rPr lang="en-US" sz="1200" kern="1200" dirty="0" smtClean="0">
                <a:solidFill>
                  <a:schemeClr val="tx1"/>
                </a:solidFill>
                <a:latin typeface="+mn-lt"/>
                <a:ea typeface="+mn-ea"/>
                <a:cs typeface="+mn-cs"/>
              </a:rPr>
              <a:t>390-290 million years ago</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smtClean="0">
                <a:solidFill>
                  <a:schemeClr val="tx1"/>
                </a:solidFill>
                <a:latin typeface="+mn-lt"/>
                <a:ea typeface="+mn-ea"/>
                <a:cs typeface="+mn-cs"/>
              </a:rPr>
              <a:t>colour</a:t>
            </a:r>
            <a:r>
              <a:rPr lang="en-US" sz="1200" kern="1200" dirty="0" smtClean="0">
                <a:solidFill>
                  <a:schemeClr val="tx1"/>
                </a:solidFill>
                <a:latin typeface="+mn-lt"/>
                <a:ea typeface="+mn-ea"/>
                <a:cs typeface="+mn-cs"/>
              </a:rPr>
              <a:t> to the soils of parts of South and East Wales.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smtClean="0">
                <a:solidFill>
                  <a:schemeClr val="tx1"/>
                </a:solidFill>
                <a:latin typeface="+mn-lt"/>
                <a:ea typeface="+mn-ea"/>
                <a:cs typeface="+mn-cs"/>
              </a:rPr>
              <a:t>colonisation</a:t>
            </a:r>
            <a:r>
              <a:rPr lang="en-US" sz="1200" kern="1200" dirty="0" smtClean="0">
                <a:solidFill>
                  <a:schemeClr val="tx1"/>
                </a:solidFill>
                <a:latin typeface="+mn-lt"/>
                <a:ea typeface="+mn-ea"/>
                <a:cs typeface="+mn-cs"/>
              </a:rPr>
              <a:t> by plants was already well underway. </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smtClean="0">
                <a:solidFill>
                  <a:schemeClr val="tx1"/>
                </a:solidFill>
                <a:latin typeface="+mn-lt"/>
                <a:ea typeface="+mn-ea"/>
                <a:cs typeface="+mn-cs"/>
              </a:rPr>
              <a:t>limestones</a:t>
            </a:r>
            <a:r>
              <a:rPr lang="en-US" sz="1200" kern="1200" dirty="0" smtClean="0">
                <a:solidFill>
                  <a:schemeClr val="tx1"/>
                </a:solidFill>
                <a:latin typeface="+mn-lt"/>
                <a:ea typeface="+mn-ea"/>
                <a:cs typeface="+mn-cs"/>
              </a:rPr>
              <a:t> in which Wale's caves were later formed. </a:t>
            </a:r>
          </a:p>
          <a:p>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smtClean="0">
                <a:solidFill>
                  <a:schemeClr val="tx1"/>
                </a:solidFill>
                <a:latin typeface="+mn-lt"/>
                <a:ea typeface="+mn-ea"/>
                <a:cs typeface="+mn-cs"/>
              </a:rPr>
              <a:t>Variscan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orogeny</a:t>
            </a:r>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smtClean="0">
                <a:solidFill>
                  <a:schemeClr val="tx1"/>
                </a:solidFill>
                <a:latin typeface="+mn-lt"/>
                <a:ea typeface="+mn-ea"/>
                <a:cs typeface="+mn-cs"/>
              </a:rPr>
              <a:t>dense</a:t>
            </a:r>
            <a:r>
              <a:rPr lang="en-GB" sz="1200" b="0" i="0" kern="1200" dirty="0" smtClean="0">
                <a:solidFill>
                  <a:schemeClr val="tx1"/>
                </a:solidFill>
                <a:latin typeface="+mn-lt"/>
                <a:ea typeface="+mn-ea"/>
                <a:cs typeface="+mn-cs"/>
              </a:rPr>
              <a:t> forests. The seas occasionally flooded the forested areas, trapping plants and </a:t>
            </a:r>
            <a:r>
              <a:rPr lang="en-GB" sz="1200" b="0" i="0" u="none" strike="noStrike" kern="1200" dirty="0" smtClean="0">
                <a:solidFill>
                  <a:schemeClr val="tx1"/>
                </a:solidFill>
                <a:latin typeface="+mn-lt"/>
                <a:ea typeface="+mn-ea"/>
                <a:cs typeface="+mn-cs"/>
              </a:rPr>
              <a:t>algae</a:t>
            </a:r>
            <a:r>
              <a:rPr lang="en-GB" sz="1200" b="0" i="0" kern="1200" dirty="0" smtClean="0">
                <a:solidFill>
                  <a:schemeClr val="tx1"/>
                </a:solidFill>
                <a:latin typeface="+mn-lt"/>
                <a:ea typeface="+mn-ea"/>
                <a:cs typeface="+mn-cs"/>
              </a:rPr>
              <a:t> at the bottom of a swampy </a:t>
            </a:r>
            <a:r>
              <a:rPr lang="en-GB" sz="1200" b="0" i="0" u="none" strike="noStrike" kern="1200" dirty="0" smtClean="0">
                <a:solidFill>
                  <a:schemeClr val="tx1"/>
                </a:solidFill>
                <a:latin typeface="+mn-lt"/>
                <a:ea typeface="+mn-ea"/>
                <a:cs typeface="+mn-cs"/>
              </a:rPr>
              <a:t>wetland</a:t>
            </a:r>
            <a:r>
              <a:rPr lang="en-GB" sz="1200" b="0" i="0" kern="1200" dirty="0" smtClean="0">
                <a:solidFill>
                  <a:schemeClr val="tx1"/>
                </a:solidFill>
                <a:latin typeface="+mn-lt"/>
                <a:ea typeface="+mn-ea"/>
                <a:cs typeface="+mn-cs"/>
              </a:rPr>
              <a:t>. </a:t>
            </a:r>
          </a:p>
          <a:p>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The seas occasionally flooded the forested areas, trapping plants and </a:t>
            </a:r>
            <a:r>
              <a:rPr lang="en-GB" sz="1200" b="0" i="0" u="none" strike="noStrike" kern="1200" dirty="0" smtClean="0">
                <a:solidFill>
                  <a:schemeClr val="tx1"/>
                </a:solidFill>
                <a:latin typeface="+mn-lt"/>
                <a:ea typeface="+mn-ea"/>
                <a:cs typeface="+mn-cs"/>
              </a:rPr>
              <a:t>algae</a:t>
            </a:r>
            <a:r>
              <a:rPr lang="en-GB" sz="1200" b="0" i="0" kern="1200" dirty="0" smtClean="0">
                <a:solidFill>
                  <a:schemeClr val="tx1"/>
                </a:solidFill>
                <a:latin typeface="+mn-lt"/>
                <a:ea typeface="+mn-ea"/>
                <a:cs typeface="+mn-cs"/>
              </a:rPr>
              <a:t> at the bottom of a swampy </a:t>
            </a:r>
            <a:r>
              <a:rPr lang="en-GB" sz="1200" b="0" i="0" u="none" strike="noStrike" kern="1200" dirty="0" smtClean="0">
                <a:solidFill>
                  <a:schemeClr val="tx1"/>
                </a:solidFill>
                <a:latin typeface="+mn-lt"/>
                <a:ea typeface="+mn-ea"/>
                <a:cs typeface="+mn-cs"/>
              </a:rPr>
              <a:t>wetland</a:t>
            </a:r>
            <a:r>
              <a:rPr lang="en-GB" sz="1200" b="0" i="0" kern="1200" dirty="0" smtClean="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Layers and layers of these</a:t>
            </a:r>
            <a:r>
              <a:rPr lang="en-GB" baseline="0" dirty="0" smtClean="0"/>
              <a:t> dead plants gathered under the water. </a:t>
            </a:r>
            <a:endParaRPr lang="en-US" dirty="0" smtClean="0"/>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Sea level went up and down slightly and river channels moved burying some of this organic</a:t>
            </a:r>
            <a:r>
              <a:rPr lang="en-GB" baseline="0" dirty="0" smtClean="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smtClean="0"/>
              <a:t>When the sea level went up possibly due</a:t>
            </a:r>
            <a:r>
              <a:rPr lang="en-GB" baseline="0" dirty="0" smtClean="0"/>
              <a:t> to ice caps melting the sea level would go up swamping the coalfields around South Wales and the swamps were submerged and marine clays and </a:t>
            </a:r>
            <a:r>
              <a:rPr lang="en-GB" baseline="0" dirty="0" err="1" smtClean="0"/>
              <a:t>muds</a:t>
            </a:r>
            <a:r>
              <a:rPr lang="en-GB" baseline="0" dirty="0" smtClean="0"/>
              <a:t> would be put down on top of the organic matter which had previously been put down in the swamps. As the ice caps freeze up again the sea level regresses and the South Wales coalfields become swamp deltas again with organic matter being deposited on top of the marine </a:t>
            </a:r>
            <a:r>
              <a:rPr lang="en-GB" baseline="0" dirty="0" err="1" smtClean="0"/>
              <a:t>muds</a:t>
            </a:r>
            <a:r>
              <a:rPr lang="en-GB" baseline="0" dirty="0" smtClean="0"/>
              <a:t>, clays and sands deposited. </a:t>
            </a:r>
          </a:p>
          <a:p>
            <a:r>
              <a:rPr lang="en-GB" baseline="0" dirty="0" smtClean="0"/>
              <a:t>This cycle continues giving your </a:t>
            </a:r>
            <a:r>
              <a:rPr lang="en-GB" baseline="0" dirty="0" err="1" smtClean="0"/>
              <a:t>cyolothems</a:t>
            </a:r>
            <a:r>
              <a:rPr lang="en-GB" baseline="0" dirty="0" smtClean="0"/>
              <a:t> of </a:t>
            </a:r>
            <a:r>
              <a:rPr lang="en-GB" baseline="0" dirty="0" err="1" smtClean="0"/>
              <a:t>rosk</a:t>
            </a:r>
            <a:r>
              <a:rPr lang="en-GB" baseline="0" dirty="0" smtClean="0"/>
              <a:t> strata. </a:t>
            </a:r>
          </a:p>
          <a:p>
            <a:endParaRPr lang="en-GB" baseline="0" dirty="0" smtClean="0"/>
          </a:p>
          <a:p>
            <a:r>
              <a:rPr lang="en-GB" sz="1200" b="0" i="0" kern="1200" dirty="0" smtClean="0">
                <a:solidFill>
                  <a:schemeClr val="tx1"/>
                </a:solidFill>
                <a:latin typeface="+mn-lt"/>
                <a:ea typeface="+mn-ea"/>
                <a:cs typeface="+mn-cs"/>
              </a:rPr>
              <a:t>During much of the Carboniferous Period, world sea-levels were fluctuating in response to the growth and decline of a series of major ice-caps over the continents then clustered around the South</a:t>
            </a:r>
            <a:r>
              <a:rPr lang="en-GB" sz="1200" b="0" i="0" kern="1200" baseline="0" dirty="0" smtClean="0">
                <a:solidFill>
                  <a:schemeClr val="tx1"/>
                </a:solidFill>
                <a:latin typeface="+mn-lt"/>
                <a:ea typeface="+mn-ea"/>
                <a:cs typeface="+mn-cs"/>
              </a:rPr>
              <a:t> Pole</a:t>
            </a:r>
            <a:r>
              <a:rPr lang="en-GB" sz="1200" b="0" i="0" kern="1200" dirty="0" smtClean="0">
                <a:solidFill>
                  <a:schemeClr val="tx1"/>
                </a:solidFill>
                <a:latin typeface="+mn-lt"/>
                <a:ea typeface="+mn-ea"/>
                <a:cs typeface="+mn-cs"/>
              </a:rPr>
              <a:t>. Britain lay in the equatorial region. At times of high sea-level, silt and mud accumulated within the Pennine basin whilst at times of low sea-level, major deltas </a:t>
            </a:r>
            <a:r>
              <a:rPr lang="en-GB" sz="1200" b="0" i="0" kern="1200" dirty="0" err="1" smtClean="0">
                <a:solidFill>
                  <a:schemeClr val="tx1"/>
                </a:solidFill>
                <a:latin typeface="+mn-lt"/>
                <a:ea typeface="+mn-ea"/>
                <a:cs typeface="+mn-cs"/>
              </a:rPr>
              <a:t>prograded</a:t>
            </a:r>
            <a:r>
              <a:rPr lang="en-GB" sz="1200" b="0" i="0" kern="1200" dirty="0" smtClean="0">
                <a:solidFill>
                  <a:schemeClr val="tx1"/>
                </a:solidFill>
                <a:latin typeface="+mn-lt"/>
                <a:ea typeface="+mn-ea"/>
                <a:cs typeface="+mn-cs"/>
              </a:rPr>
              <a:t> across the region, their legacy being the thick sandstone beds of the Millstone Grit Group (Sandstone).</a:t>
            </a:r>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In </a:t>
            </a:r>
            <a:r>
              <a:rPr lang="en-GB" sz="1200" b="0" i="0" kern="1200" dirty="0" err="1" smtClean="0">
                <a:solidFill>
                  <a:schemeClr val="tx1"/>
                </a:solidFill>
                <a:latin typeface="+mn-lt"/>
                <a:ea typeface="+mn-ea"/>
                <a:cs typeface="+mn-cs"/>
              </a:rPr>
              <a:t>Devoniain</a:t>
            </a:r>
            <a:r>
              <a:rPr lang="en-GB" sz="1200" b="0" i="0" kern="1200" dirty="0" smtClean="0">
                <a:solidFill>
                  <a:schemeClr val="tx1"/>
                </a:solidFill>
                <a:latin typeface="+mn-lt"/>
                <a:ea typeface="+mn-ea"/>
                <a:cs typeface="+mn-cs"/>
              </a:rPr>
              <a:t> times before the Carboniferous time the UK was a large body of </a:t>
            </a:r>
            <a:r>
              <a:rPr lang="en-GB" sz="1200" b="0" i="0" kern="1200" dirty="0" err="1" smtClean="0">
                <a:solidFill>
                  <a:schemeClr val="tx1"/>
                </a:solidFill>
                <a:latin typeface="+mn-lt"/>
                <a:ea typeface="+mn-ea"/>
                <a:cs typeface="+mn-cs"/>
              </a:rPr>
              <a:t>contient</a:t>
            </a:r>
            <a:r>
              <a:rPr lang="en-GB" sz="1200" b="0" i="0" kern="1200" baseline="0" dirty="0" smtClean="0">
                <a:solidFill>
                  <a:schemeClr val="tx1"/>
                </a:solidFill>
                <a:latin typeface="+mn-lt"/>
                <a:ea typeface="+mn-ea"/>
                <a:cs typeface="+mn-cs"/>
              </a:rPr>
              <a:t> called St Georges land as Ice caps melted it began to become submerged with central </a:t>
            </a:r>
            <a:r>
              <a:rPr lang="en-GB" sz="1200" b="0" i="0" kern="1200" baseline="0" dirty="0" err="1" smtClean="0">
                <a:solidFill>
                  <a:schemeClr val="tx1"/>
                </a:solidFill>
                <a:latin typeface="+mn-lt"/>
                <a:ea typeface="+mn-ea"/>
                <a:cs typeface="+mn-cs"/>
              </a:rPr>
              <a:t>wales</a:t>
            </a:r>
            <a:r>
              <a:rPr lang="en-GB" sz="1200" b="0" i="0" kern="1200" baseline="0" dirty="0" smtClean="0">
                <a:solidFill>
                  <a:schemeClr val="tx1"/>
                </a:solidFill>
                <a:latin typeface="+mn-lt"/>
                <a:ea typeface="+mn-ea"/>
                <a:cs typeface="+mn-cs"/>
              </a:rPr>
              <a:t> being a land mass and south Wales and North Wales forming coastal areas and shallow seas. </a:t>
            </a:r>
            <a:r>
              <a:rPr lang="en-GB" sz="1200" b="0" i="0" kern="1200" dirty="0" smtClean="0">
                <a:solidFill>
                  <a:schemeClr val="tx1"/>
                </a:solidFill>
                <a:latin typeface="+mn-lt"/>
                <a:ea typeface="+mn-ea"/>
                <a:cs typeface="+mn-cs"/>
              </a:rPr>
              <a:t>From about 300 million years ago, large rivers from adjacent continents to the North began to drain into the sea and deposit silt, which was gradually compressed to form rocks. The first layers of silt were fine and formed rocks now known as shale as can be seen, but later deposits were very coarse with large lumps of gravel in them and they laid down thick layers of sediment which was hardened to form Millstone Grit.</a:t>
            </a:r>
            <a:r>
              <a:rPr lang="en-GB" sz="1200" b="0" i="0" kern="1200" baseline="0" dirty="0" smtClean="0">
                <a:solidFill>
                  <a:schemeClr val="tx1"/>
                </a:solidFill>
                <a:latin typeface="+mn-lt"/>
                <a:ea typeface="+mn-ea"/>
                <a:cs typeface="+mn-cs"/>
              </a:rPr>
              <a:t> As the ice caps partially refroze the sea level rose again a bit </a:t>
            </a:r>
            <a:r>
              <a:rPr lang="en-GB" sz="1200" b="0" i="0" kern="1200" dirty="0" smtClean="0">
                <a:solidFill>
                  <a:schemeClr val="tx1"/>
                </a:solidFill>
                <a:latin typeface="+mn-lt"/>
                <a:ea typeface="+mn-ea"/>
                <a:cs typeface="+mn-cs"/>
              </a:rPr>
              <a:t>islands of land formed and became richly vegetated, with trees and huge ferns. However, in this period the land was constantly sinking and rivers were changing their course, so areas of land often would subside and become covered in water again. This laid down a series of layers of alternating shale and vegetable deposits which are now known as the Coal Measures.</a:t>
            </a:r>
          </a:p>
          <a:p>
            <a:endParaRPr lang="en-GB" sz="1200" b="0" i="0" kern="1200" baseline="0" dirty="0" smtClean="0">
              <a:solidFill>
                <a:schemeClr val="tx1"/>
              </a:solidFill>
              <a:latin typeface="+mn-lt"/>
              <a:ea typeface="+mn-ea"/>
              <a:cs typeface="+mn-cs"/>
            </a:endParaRPr>
          </a:p>
          <a:p>
            <a:r>
              <a:rPr lang="en-GB" dirty="0" smtClean="0"/>
              <a:t/>
            </a:r>
            <a:br>
              <a:rPr lang="en-GB" dirty="0" smtClean="0"/>
            </a:br>
            <a:endParaRPr lang="en-GB" baseline="0" dirty="0" smtClean="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As time passed, the forests and swamps dried up.</a:t>
            </a:r>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Over time, the plants (mostly mosses) and algae were buried and </a:t>
            </a:r>
            <a:r>
              <a:rPr lang="en-GB" sz="1200" b="0" i="0" u="none" strike="noStrike" kern="1200" dirty="0" smtClean="0">
                <a:solidFill>
                  <a:schemeClr val="tx1"/>
                </a:solidFill>
                <a:latin typeface="+mn-lt"/>
                <a:ea typeface="+mn-ea"/>
                <a:cs typeface="+mn-cs"/>
              </a:rPr>
              <a:t>compress</a:t>
            </a:r>
            <a:r>
              <a:rPr lang="en-GB" sz="1200" b="0" i="0" kern="1200" dirty="0" smtClean="0">
                <a:solidFill>
                  <a:schemeClr val="tx1"/>
                </a:solidFill>
                <a:latin typeface="+mn-lt"/>
                <a:ea typeface="+mn-ea"/>
                <a:cs typeface="+mn-cs"/>
              </a:rPr>
              <a:t>ed under the weight of overlying mud and </a:t>
            </a:r>
            <a:r>
              <a:rPr lang="en-GB" sz="1200" b="0" i="0" u="none" strike="noStrike" kern="1200" dirty="0" smtClean="0">
                <a:solidFill>
                  <a:schemeClr val="tx1"/>
                </a:solidFill>
                <a:latin typeface="+mn-lt"/>
                <a:ea typeface="+mn-ea"/>
                <a:cs typeface="+mn-cs"/>
              </a:rPr>
              <a:t>vegetation</a:t>
            </a:r>
            <a:r>
              <a:rPr lang="en-GB" sz="1200" b="0" i="0" kern="1200" dirty="0" smtClean="0">
                <a:solidFill>
                  <a:schemeClr val="tx1"/>
                </a:solidFill>
                <a:latin typeface="+mn-lt"/>
                <a:ea typeface="+mn-ea"/>
                <a:cs typeface="+mn-cs"/>
              </a:rPr>
              <a:t>. Over time, the plants (mostly mosses) and algae were buried and </a:t>
            </a:r>
            <a:r>
              <a:rPr lang="en-GB" sz="1200" b="0" i="0" u="none" strike="noStrike" kern="1200" dirty="0" smtClean="0">
                <a:solidFill>
                  <a:schemeClr val="tx1"/>
                </a:solidFill>
                <a:latin typeface="+mn-lt"/>
                <a:ea typeface="+mn-ea"/>
                <a:cs typeface="+mn-cs"/>
              </a:rPr>
              <a:t>compress</a:t>
            </a:r>
            <a:r>
              <a:rPr lang="en-GB" sz="1200" b="0" i="0" kern="1200" dirty="0" smtClean="0">
                <a:solidFill>
                  <a:schemeClr val="tx1"/>
                </a:solidFill>
                <a:latin typeface="+mn-lt"/>
                <a:ea typeface="+mn-ea"/>
                <a:cs typeface="+mn-cs"/>
              </a:rPr>
              <a:t>ed under the weight of overlying mud and </a:t>
            </a:r>
            <a:r>
              <a:rPr lang="en-GB" sz="1200" b="0" i="0" u="none" strike="noStrike" kern="1200" dirty="0" smtClean="0">
                <a:solidFill>
                  <a:schemeClr val="tx1"/>
                </a:solidFill>
                <a:latin typeface="+mn-lt"/>
                <a:ea typeface="+mn-ea"/>
                <a:cs typeface="+mn-cs"/>
              </a:rPr>
              <a:t>vegetation. </a:t>
            </a:r>
            <a:r>
              <a:rPr lang="en-GB" baseline="0" dirty="0" smtClean="0"/>
              <a:t>Those plants then turned into peat, which is a soggy, sponge like material. </a:t>
            </a:r>
            <a:r>
              <a:rPr lang="en-GB" sz="1200" b="0" i="0" kern="1200" dirty="0" smtClean="0">
                <a:solidFill>
                  <a:schemeClr val="tx1"/>
                </a:solidFill>
                <a:latin typeface="+mn-lt"/>
                <a:ea typeface="+mn-ea"/>
                <a:cs typeface="+mn-cs"/>
              </a:rPr>
              <a:t>These areas of buried plant matter are called peat </a:t>
            </a:r>
            <a:r>
              <a:rPr lang="en-GB" sz="1200" b="0" i="0" u="none" strike="noStrike" kern="1200" dirty="0" smtClean="0">
                <a:solidFill>
                  <a:schemeClr val="tx1"/>
                </a:solidFill>
                <a:latin typeface="+mn-lt"/>
                <a:ea typeface="+mn-ea"/>
                <a:cs typeface="+mn-cs"/>
              </a:rPr>
              <a:t>bog</a:t>
            </a:r>
            <a:r>
              <a:rPr lang="en-GB" sz="1200" b="0" i="0" kern="1200" dirty="0" smtClean="0">
                <a:solidFill>
                  <a:schemeClr val="tx1"/>
                </a:solidFill>
                <a:latin typeface="+mn-lt"/>
                <a:ea typeface="+mn-ea"/>
                <a:cs typeface="+mn-cs"/>
              </a:rPr>
              <a:t>s. Peat bogs store massive amounts of carbon many meters underground. </a:t>
            </a:r>
            <a:r>
              <a:rPr lang="en-GB" sz="1200" b="0" i="0" u="none" strike="noStrike" kern="1200" dirty="0" smtClean="0">
                <a:solidFill>
                  <a:schemeClr val="tx1"/>
                </a:solidFill>
                <a:latin typeface="+mn-lt"/>
                <a:ea typeface="+mn-ea"/>
                <a:cs typeface="+mn-cs"/>
              </a:rPr>
              <a:t>Peat</a:t>
            </a:r>
            <a:r>
              <a:rPr lang="en-GB" sz="1200" b="0" i="0" kern="1200" dirty="0" smtClean="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smtClean="0">
              <a:solidFill>
                <a:schemeClr val="tx1"/>
              </a:solidFill>
              <a:latin typeface="+mn-lt"/>
              <a:ea typeface="+mn-ea"/>
              <a:cs typeface="+mn-cs"/>
            </a:endParaRPr>
          </a:p>
          <a:p>
            <a:endParaRPr lang="en-GB" sz="1200" b="0" i="0" u="none" strike="noStrike"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latin typeface="+mn-lt"/>
              <a:ea typeface="+mn-ea"/>
              <a:cs typeface="+mn-cs"/>
            </a:endParaRPr>
          </a:p>
          <a:p>
            <a:r>
              <a:rPr lang="en-GB" dirty="0" smtClean="0"/>
              <a:t>The peat changed into Lignite,</a:t>
            </a:r>
            <a:r>
              <a:rPr lang="en-GB" baseline="0" dirty="0" smtClean="0"/>
              <a:t> as soft coal that is brown in colour. As it got buried to a certain level due to pressure over overlying debris and heat. </a:t>
            </a:r>
            <a:r>
              <a:rPr lang="en-GB" sz="1200" b="0" i="0" kern="1200" dirty="0" smtClean="0">
                <a:solidFill>
                  <a:schemeClr val="tx1"/>
                </a:solidFill>
                <a:latin typeface="+mn-lt"/>
                <a:ea typeface="+mn-ea"/>
                <a:cs typeface="+mn-cs"/>
              </a:rPr>
              <a:t>Under the right conditions, peat transforms into coal through a process called </a:t>
            </a:r>
            <a:r>
              <a:rPr lang="en-GB" sz="1200" b="0" i="0" u="none" strike="noStrike" kern="1200" dirty="0" smtClean="0">
                <a:solidFill>
                  <a:schemeClr val="tx1"/>
                </a:solidFill>
                <a:latin typeface="+mn-lt"/>
                <a:ea typeface="+mn-ea"/>
                <a:cs typeface="+mn-cs"/>
              </a:rPr>
              <a:t>carbonization</a:t>
            </a:r>
            <a:r>
              <a:rPr lang="en-GB" sz="1200" b="0" i="0" kern="1200" dirty="0" smtClean="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formed coal seams of lignite</a:t>
            </a:r>
          </a:p>
          <a:p>
            <a:r>
              <a:rPr lang="en-GB" sz="1200" b="0" i="0" kern="1200" dirty="0" smtClean="0">
                <a:solidFill>
                  <a:schemeClr val="tx1"/>
                </a:solidFill>
                <a:latin typeface="+mn-lt"/>
                <a:ea typeface="+mn-ea"/>
                <a:cs typeface="+mn-cs"/>
              </a:rPr>
              <a:t>Coal exists in underground formations called “</a:t>
            </a:r>
            <a:r>
              <a:rPr lang="en-GB" sz="1200" b="0" i="0" u="none" strike="noStrike" kern="1200" dirty="0" smtClean="0">
                <a:solidFill>
                  <a:schemeClr val="tx1"/>
                </a:solidFill>
                <a:latin typeface="+mn-lt"/>
                <a:ea typeface="+mn-ea"/>
                <a:cs typeface="+mn-cs"/>
              </a:rPr>
              <a:t>coal seam</a:t>
            </a:r>
            <a:r>
              <a:rPr lang="en-GB" sz="1200" b="0" i="0" kern="1200" dirty="0" smtClean="0">
                <a:solidFill>
                  <a:schemeClr val="tx1"/>
                </a:solidFill>
                <a:latin typeface="+mn-lt"/>
                <a:ea typeface="+mn-ea"/>
                <a:cs typeface="+mn-cs"/>
              </a:rPr>
              <a:t>s” or “coal beds.” A coal seam can be as thick as 30 meters (90 feet) and stretch 1,500 </a:t>
            </a:r>
            <a:r>
              <a:rPr lang="en-GB" sz="1200" b="0" i="0" kern="1200" dirty="0" err="1" smtClean="0">
                <a:solidFill>
                  <a:schemeClr val="tx1"/>
                </a:solidFill>
                <a:latin typeface="+mn-lt"/>
                <a:ea typeface="+mn-ea"/>
                <a:cs typeface="+mn-cs"/>
              </a:rPr>
              <a:t>kilometers</a:t>
            </a:r>
            <a:r>
              <a:rPr lang="en-GB" sz="1200" b="0" i="0" kern="1200" dirty="0" smtClean="0">
                <a:solidFill>
                  <a:schemeClr val="tx1"/>
                </a:solidFill>
                <a:latin typeface="+mn-lt"/>
                <a:ea typeface="+mn-ea"/>
                <a:cs typeface="+mn-cs"/>
              </a:rPr>
              <a:t> (920 miles).</a:t>
            </a:r>
          </a:p>
          <a:p>
            <a:r>
              <a:rPr lang="en-GB" sz="1200" b="0" i="0" kern="1200" dirty="0" smtClean="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pressure and heat made the Lignite become harder and darker</a:t>
            </a:r>
          </a:p>
          <a:p>
            <a:r>
              <a:rPr lang="en-GB" dirty="0" smtClean="0"/>
              <a:t>It first transformed into sub-bituminous coal,</a:t>
            </a:r>
            <a:r>
              <a:rPr lang="en-GB" baseline="0" dirty="0" smtClean="0"/>
              <a:t> then into bituminous coal, and then eventually </a:t>
            </a:r>
            <a:r>
              <a:rPr lang="en-GB" baseline="0" dirty="0" err="1" smtClean="0"/>
              <a:t>anthricite</a:t>
            </a:r>
            <a:r>
              <a:rPr lang="en-GB" baseline="0" dirty="0" smtClean="0"/>
              <a:t>, the </a:t>
            </a:r>
            <a:r>
              <a:rPr lang="en-GB" baseline="0" smtClean="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13</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smtClean="0">
                <a:solidFill>
                  <a:schemeClr val="tx1"/>
                </a:solidFill>
                <a:latin typeface="+mn-lt"/>
                <a:ea typeface="+mn-ea"/>
                <a:cs typeface="+mn-cs"/>
              </a:rPr>
              <a:t>Coal is very different from </a:t>
            </a:r>
            <a:r>
              <a:rPr lang="en-GB" sz="1200" b="0" i="0" u="none" strike="noStrike" kern="1200" dirty="0" smtClean="0">
                <a:solidFill>
                  <a:schemeClr val="tx1"/>
                </a:solidFill>
                <a:latin typeface="+mn-lt"/>
                <a:ea typeface="+mn-ea"/>
                <a:cs typeface="+mn-cs"/>
              </a:rPr>
              <a:t>mineral</a:t>
            </a:r>
            <a:r>
              <a:rPr lang="en-GB" sz="1200" b="0" i="0" kern="1200" dirty="0" smtClean="0">
                <a:solidFill>
                  <a:schemeClr val="tx1"/>
                </a:solidFill>
                <a:latin typeface="+mn-lt"/>
                <a:ea typeface="+mn-ea"/>
                <a:cs typeface="+mn-cs"/>
              </a:rPr>
              <a:t> rocks, which are made of inorganic material. Coal is made of </a:t>
            </a:r>
            <a:r>
              <a:rPr lang="en-GB" sz="1200" b="0" i="0" u="none" strike="noStrike" kern="1200" dirty="0" smtClean="0">
                <a:solidFill>
                  <a:schemeClr val="tx1"/>
                </a:solidFill>
                <a:latin typeface="+mn-lt"/>
                <a:ea typeface="+mn-ea"/>
                <a:cs typeface="+mn-cs"/>
              </a:rPr>
              <a:t>fragile</a:t>
            </a:r>
            <a:r>
              <a:rPr lang="en-GB" sz="1200" b="0" i="0" kern="1200" dirty="0" smtClean="0">
                <a:solidFill>
                  <a:schemeClr val="tx1"/>
                </a:solidFill>
                <a:latin typeface="+mn-lt"/>
                <a:ea typeface="+mn-ea"/>
                <a:cs typeface="+mn-cs"/>
              </a:rPr>
              <a:t> plant matter, and undergoes many changes before it becomes the familiar black and shiny substance burned as fuel.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Coal is ranked according to how much it has changed over time. </a:t>
            </a:r>
            <a:r>
              <a:rPr lang="en-GB" sz="1200" b="0" i="0" u="none" strike="noStrike" kern="1200" dirty="0" smtClean="0">
                <a:solidFill>
                  <a:schemeClr val="tx1"/>
                </a:solidFill>
                <a:latin typeface="+mn-lt"/>
                <a:ea typeface="+mn-ea"/>
                <a:cs typeface="+mn-cs"/>
              </a:rPr>
              <a:t>Hilt's </a:t>
            </a:r>
            <a:r>
              <a:rPr lang="en-GB" sz="1200" b="0" i="0" u="none" strike="noStrike" kern="1200" dirty="0" err="1" smtClean="0">
                <a:solidFill>
                  <a:schemeClr val="tx1"/>
                </a:solidFill>
                <a:latin typeface="+mn-lt"/>
                <a:ea typeface="+mn-ea"/>
                <a:cs typeface="+mn-cs"/>
              </a:rPr>
              <a:t>Law</a:t>
            </a:r>
            <a:r>
              <a:rPr lang="en-GB" sz="1200" b="0" i="0" kern="1200" dirty="0" err="1" smtClean="0">
                <a:solidFill>
                  <a:schemeClr val="tx1"/>
                </a:solidFill>
                <a:latin typeface="+mn-lt"/>
                <a:ea typeface="+mn-ea"/>
                <a:cs typeface="+mn-cs"/>
              </a:rPr>
              <a:t>states</a:t>
            </a:r>
            <a:r>
              <a:rPr lang="en-GB" sz="1200" b="0" i="0" kern="1200" dirty="0" smtClean="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smtClean="0">
                <a:solidFill>
                  <a:schemeClr val="tx1"/>
                </a:solidFill>
                <a:latin typeface="+mn-lt"/>
                <a:ea typeface="+mn-ea"/>
                <a:cs typeface="+mn-cs"/>
              </a:rPr>
            </a:br>
            <a:endParaRPr lang="en-GB" sz="1200" b="0" i="0" kern="1200" dirty="0" smtClean="0">
              <a:solidFill>
                <a:schemeClr val="tx1"/>
              </a:solidFill>
              <a:latin typeface="+mn-lt"/>
              <a:ea typeface="+mn-ea"/>
              <a:cs typeface="+mn-cs"/>
            </a:endParaRPr>
          </a:p>
          <a:p>
            <a:r>
              <a:rPr lang="en-GB" sz="1200" b="0" i="1" kern="1200" dirty="0" smtClean="0">
                <a:solidFill>
                  <a:schemeClr val="tx1"/>
                </a:solidFill>
                <a:latin typeface="+mn-lt"/>
                <a:ea typeface="+mn-ea"/>
                <a:cs typeface="+mn-cs"/>
              </a:rPr>
              <a:t>Peat</a:t>
            </a: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smtClean="0">
                <a:solidFill>
                  <a:schemeClr val="tx1"/>
                </a:solidFill>
                <a:latin typeface="+mn-lt"/>
                <a:ea typeface="+mn-ea"/>
                <a:cs typeface="+mn-cs"/>
              </a:rPr>
              <a:t>volatile</a:t>
            </a:r>
            <a:r>
              <a:rPr lang="en-GB" sz="1200" b="0" i="0" kern="1200" dirty="0" smtClean="0">
                <a:solidFill>
                  <a:schemeClr val="tx1"/>
                </a:solidFill>
                <a:latin typeface="+mn-lt"/>
                <a:ea typeface="+mn-ea"/>
                <a:cs typeface="+mn-cs"/>
              </a:rPr>
              <a:t> matter and gases such as methane and mercury, which are environmentally hazardous when burned.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smtClean="0">
                <a:solidFill>
                  <a:schemeClr val="tx1"/>
                </a:solidFill>
                <a:latin typeface="+mn-lt"/>
                <a:ea typeface="+mn-ea"/>
                <a:cs typeface="+mn-cs"/>
              </a:rPr>
              <a:t>defense</a:t>
            </a:r>
            <a:r>
              <a:rPr lang="en-GB" sz="1200" b="0" i="0" kern="1200" dirty="0" smtClean="0">
                <a:solidFill>
                  <a:schemeClr val="tx1"/>
                </a:solidFill>
                <a:latin typeface="+mn-lt"/>
                <a:ea typeface="+mn-ea"/>
                <a:cs typeface="+mn-cs"/>
              </a:rPr>
              <a:t> against flooding. Peat can also be </a:t>
            </a:r>
            <a:r>
              <a:rPr lang="en-GB" sz="1200" b="0" i="0" u="none" strike="noStrike" kern="1200" dirty="0" smtClean="0">
                <a:solidFill>
                  <a:schemeClr val="tx1"/>
                </a:solidFill>
                <a:latin typeface="+mn-lt"/>
                <a:ea typeface="+mn-ea"/>
                <a:cs typeface="+mn-cs"/>
              </a:rPr>
              <a:t>integrate</a:t>
            </a:r>
            <a:r>
              <a:rPr lang="en-GB" sz="1200" b="0" i="0" kern="1200" dirty="0" smtClean="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smtClean="0">
                <a:solidFill>
                  <a:schemeClr val="tx1"/>
                </a:solidFill>
                <a:latin typeface="+mn-lt"/>
                <a:ea typeface="+mn-ea"/>
                <a:cs typeface="+mn-cs"/>
              </a:rPr>
              <a:t>Lignite</a:t>
            </a:r>
            <a:r>
              <a:rPr lang="en-GB" dirty="0" smtClean="0"/>
              <a:t/>
            </a:r>
            <a:br>
              <a:rPr lang="en-GB" dirty="0" smtClean="0"/>
            </a:br>
            <a:r>
              <a:rPr lang="en-GB" sz="1200" b="0" i="0" u="none" strike="noStrike" kern="1200" dirty="0" smtClean="0">
                <a:solidFill>
                  <a:schemeClr val="tx1"/>
                </a:solidFill>
                <a:latin typeface="+mn-lt"/>
                <a:ea typeface="+mn-ea"/>
                <a:cs typeface="+mn-cs"/>
              </a:rPr>
              <a:t>Lignite</a:t>
            </a:r>
            <a:r>
              <a:rPr lang="en-GB" sz="1200" b="0" i="0" kern="1200" dirty="0" smtClean="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smtClean="0">
                <a:solidFill>
                  <a:schemeClr val="tx1"/>
                </a:solidFill>
                <a:latin typeface="+mn-lt"/>
                <a:ea typeface="+mn-ea"/>
                <a:cs typeface="+mn-cs"/>
              </a:rPr>
              <a:t>susceptible</a:t>
            </a:r>
            <a:r>
              <a:rPr lang="en-GB" sz="1200" b="0" i="0" kern="1200" dirty="0" smtClean="0">
                <a:solidFill>
                  <a:schemeClr val="tx1"/>
                </a:solidFill>
                <a:latin typeface="+mn-lt"/>
                <a:ea typeface="+mn-ea"/>
                <a:cs typeface="+mn-cs"/>
              </a:rPr>
              <a:t> to </a:t>
            </a:r>
            <a:r>
              <a:rPr lang="en-GB" sz="1200" b="0" i="0" kern="1200" dirty="0" err="1" smtClean="0">
                <a:solidFill>
                  <a:schemeClr val="tx1"/>
                </a:solidFill>
                <a:latin typeface="+mn-lt"/>
                <a:ea typeface="+mn-ea"/>
                <a:cs typeface="+mn-cs"/>
              </a:rPr>
              <a:t>accidential</a:t>
            </a:r>
            <a:r>
              <a:rPr lang="en-GB" sz="1200" b="0" i="0" kern="1200" dirty="0" smtClean="0">
                <a:solidFill>
                  <a:schemeClr val="tx1"/>
                </a:solidFill>
                <a:latin typeface="+mn-lt"/>
                <a:ea typeface="+mn-ea"/>
                <a:cs typeface="+mn-cs"/>
              </a:rPr>
              <a:t> combustion and has very high </a:t>
            </a:r>
            <a:r>
              <a:rPr lang="en-GB" sz="1200" b="0" i="0" u="none" strike="noStrike" kern="1200" dirty="0" smtClean="0">
                <a:solidFill>
                  <a:schemeClr val="tx1"/>
                </a:solidFill>
                <a:latin typeface="+mn-lt"/>
                <a:ea typeface="+mn-ea"/>
                <a:cs typeface="+mn-cs"/>
              </a:rPr>
              <a:t>carbon emission</a:t>
            </a:r>
            <a:r>
              <a:rPr lang="en-GB" sz="1200" b="0" i="0" kern="1200" dirty="0" smtClean="0">
                <a:solidFill>
                  <a:schemeClr val="tx1"/>
                </a:solidFill>
                <a:latin typeface="+mn-lt"/>
                <a:ea typeface="+mn-ea"/>
                <a:cs typeface="+mn-cs"/>
              </a:rPr>
              <a:t>s when burned. Most lignite coal is used in power stations very close to where it was mined.</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smtClean="0">
                <a:solidFill>
                  <a:schemeClr val="tx1"/>
                </a:solidFill>
                <a:latin typeface="+mn-lt"/>
                <a:ea typeface="+mn-ea"/>
                <a:cs typeface="+mn-cs"/>
              </a:rPr>
              <a:t>Sub-Bituminous Coal</a:t>
            </a:r>
            <a:r>
              <a:rPr lang="en-GB" dirty="0" smtClean="0"/>
              <a:t/>
            </a:r>
            <a:br>
              <a:rPr lang="en-GB" dirty="0" smtClean="0"/>
            </a:br>
            <a:r>
              <a:rPr lang="en-GB" sz="1200" b="0" i="0" u="none" strike="noStrike" kern="1200" dirty="0" smtClean="0">
                <a:solidFill>
                  <a:schemeClr val="tx1"/>
                </a:solidFill>
                <a:latin typeface="+mn-lt"/>
                <a:ea typeface="+mn-ea"/>
                <a:cs typeface="+mn-cs"/>
              </a:rPr>
              <a:t>Sub-bituminous coal</a:t>
            </a:r>
            <a:r>
              <a:rPr lang="en-GB" sz="1200" b="0" i="0" kern="1200" dirty="0" smtClean="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smtClean="0">
                <a:solidFill>
                  <a:schemeClr val="tx1"/>
                </a:solidFill>
                <a:latin typeface="+mn-lt"/>
                <a:ea typeface="+mn-ea"/>
                <a:cs typeface="+mn-cs"/>
              </a:rPr>
              <a:t>Bituminous Coal</a:t>
            </a:r>
          </a:p>
          <a:p>
            <a:r>
              <a:rPr lang="en-GB" sz="1200" b="0" i="0" kern="1200" dirty="0" smtClean="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Bituminous coal is divided into three major types: </a:t>
            </a:r>
            <a:r>
              <a:rPr lang="en-GB" sz="1200" b="0" i="0" kern="1200" dirty="0" err="1" smtClean="0">
                <a:solidFill>
                  <a:schemeClr val="tx1"/>
                </a:solidFill>
                <a:latin typeface="+mn-lt"/>
                <a:ea typeface="+mn-ea"/>
                <a:cs typeface="+mn-cs"/>
              </a:rPr>
              <a:t>smithing</a:t>
            </a:r>
            <a:r>
              <a:rPr lang="en-GB" sz="1200" b="0" i="0" kern="1200" dirty="0" smtClean="0">
                <a:solidFill>
                  <a:schemeClr val="tx1"/>
                </a:solidFill>
                <a:latin typeface="+mn-lt"/>
                <a:ea typeface="+mn-ea"/>
                <a:cs typeface="+mn-cs"/>
              </a:rPr>
              <a:t> coal, cannel coal, and coking coal. </a:t>
            </a:r>
            <a:r>
              <a:rPr lang="en-GB" sz="1200" b="0" i="0" kern="1200" dirty="0" err="1" smtClean="0">
                <a:solidFill>
                  <a:schemeClr val="tx1"/>
                </a:solidFill>
                <a:latin typeface="+mn-lt"/>
                <a:ea typeface="+mn-ea"/>
                <a:cs typeface="+mn-cs"/>
              </a:rPr>
              <a:t>Smithing</a:t>
            </a:r>
            <a:r>
              <a:rPr lang="en-GB" sz="1200" b="0" i="0" kern="1200" dirty="0" smtClean="0">
                <a:solidFill>
                  <a:schemeClr val="tx1"/>
                </a:solidFill>
                <a:latin typeface="+mn-lt"/>
                <a:ea typeface="+mn-ea"/>
                <a:cs typeface="+mn-cs"/>
              </a:rPr>
              <a:t> coal has very low ash content, and is ideal for forges, where metals are heated and shaped. </a:t>
            </a:r>
            <a:br>
              <a:rPr lang="en-GB" sz="1200" b="0" i="0" kern="1200" dirty="0" smtClean="0">
                <a:solidFill>
                  <a:schemeClr val="tx1"/>
                </a:solidFill>
                <a:latin typeface="+mn-lt"/>
                <a:ea typeface="+mn-ea"/>
                <a:cs typeface="+mn-cs"/>
              </a:rPr>
            </a:br>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Cannel coal was extensively used as a source of coal oil in the 19th century. </a:t>
            </a:r>
            <a:r>
              <a:rPr lang="en-GB" sz="1200" b="0" i="0" u="none" strike="noStrike" kern="1200" dirty="0" smtClean="0">
                <a:solidFill>
                  <a:schemeClr val="tx1"/>
                </a:solidFill>
                <a:latin typeface="+mn-lt"/>
                <a:ea typeface="+mn-ea"/>
                <a:cs typeface="+mn-cs"/>
              </a:rPr>
              <a:t>Coal oil</a:t>
            </a:r>
            <a:r>
              <a:rPr lang="en-GB" sz="1200" b="0" i="0" kern="1200" dirty="0" smtClean="0">
                <a:solidFill>
                  <a:schemeClr val="tx1"/>
                </a:solidFill>
                <a:latin typeface="+mn-lt"/>
                <a:ea typeface="+mn-ea"/>
                <a:cs typeface="+mn-cs"/>
              </a:rPr>
              <a:t> is made by heating cannel coal with a controlled amount of oxygen, a process called </a:t>
            </a:r>
            <a:r>
              <a:rPr lang="en-GB" sz="1200" b="0" i="0" u="none" strike="noStrike" kern="1200" dirty="0" err="1" smtClean="0">
                <a:solidFill>
                  <a:schemeClr val="tx1"/>
                </a:solidFill>
                <a:latin typeface="+mn-lt"/>
                <a:ea typeface="+mn-ea"/>
                <a:cs typeface="+mn-cs"/>
              </a:rPr>
              <a:t>pyrolysis</a:t>
            </a:r>
            <a:r>
              <a:rPr lang="en-GB" sz="1200" b="0" i="0" kern="1200" dirty="0" smtClean="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Coking coal is used in large-scale industrial processes. The coal is </a:t>
            </a:r>
            <a:r>
              <a:rPr lang="en-GB" sz="1200" b="0" i="0" u="none" strike="noStrike" kern="1200" dirty="0" smtClean="0">
                <a:solidFill>
                  <a:schemeClr val="tx1"/>
                </a:solidFill>
                <a:latin typeface="+mn-lt"/>
                <a:ea typeface="+mn-ea"/>
                <a:cs typeface="+mn-cs"/>
              </a:rPr>
              <a:t>coke</a:t>
            </a:r>
            <a:r>
              <a:rPr lang="en-GB" sz="1200" b="0" i="0" kern="1200" dirty="0" smtClean="0">
                <a:solidFill>
                  <a:schemeClr val="tx1"/>
                </a:solidFill>
                <a:latin typeface="+mn-lt"/>
                <a:ea typeface="+mn-ea"/>
                <a:cs typeface="+mn-cs"/>
              </a:rPr>
              <a:t>d, a process of heating the rock in the </a:t>
            </a:r>
            <a:r>
              <a:rPr lang="en-GB" sz="1200" b="0" i="0" kern="1200" dirty="0" err="1" smtClean="0">
                <a:solidFill>
                  <a:schemeClr val="tx1"/>
                </a:solidFill>
                <a:latin typeface="+mn-lt"/>
                <a:ea typeface="+mn-ea"/>
                <a:cs typeface="+mn-cs"/>
              </a:rPr>
              <a:t>absense</a:t>
            </a:r>
            <a:r>
              <a:rPr lang="en-GB" sz="1200" b="0" i="0" kern="1200" dirty="0" smtClean="0">
                <a:solidFill>
                  <a:schemeClr val="tx1"/>
                </a:solidFill>
                <a:latin typeface="+mn-lt"/>
                <a:ea typeface="+mn-ea"/>
                <a:cs typeface="+mn-cs"/>
              </a:rPr>
              <a:t> of oxygen. This reduces the moisture content and makes it a more stable product. The steel industry relies on coking coal.</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
            </a:r>
            <a:br>
              <a:rPr lang="en-GB" sz="1200" b="0" i="0" kern="1200" dirty="0" smtClean="0">
                <a:solidFill>
                  <a:schemeClr val="tx1"/>
                </a:solidFill>
                <a:latin typeface="+mn-lt"/>
                <a:ea typeface="+mn-ea"/>
                <a:cs typeface="+mn-cs"/>
              </a:rPr>
            </a:br>
            <a:r>
              <a:rPr lang="en-GB" sz="1200" b="0" i="0" kern="1200" dirty="0" smtClean="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smtClean="0">
                <a:solidFill>
                  <a:schemeClr val="tx1"/>
                </a:solidFill>
                <a:latin typeface="+mn-lt"/>
                <a:ea typeface="+mn-ea"/>
                <a:cs typeface="+mn-cs"/>
              </a:rPr>
              <a:t>Anthracite</a:t>
            </a:r>
            <a:r>
              <a:rPr lang="en-GB" sz="1200" b="0" i="0" kern="1200" dirty="0" smtClean="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smtClean="0">
                <a:solidFill>
                  <a:schemeClr val="tx1"/>
                </a:solidFill>
                <a:latin typeface="+mn-lt"/>
                <a:ea typeface="+mn-ea"/>
                <a:cs typeface="+mn-cs"/>
              </a:rPr>
              <a:t>lustrous</a:t>
            </a:r>
            <a:r>
              <a:rPr lang="en-GB" sz="1200" b="0" i="0" kern="1200" dirty="0" smtClean="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smtClean="0">
                <a:solidFill>
                  <a:schemeClr val="tx1"/>
                </a:solidFill>
                <a:latin typeface="+mn-lt"/>
                <a:ea typeface="+mn-ea"/>
                <a:cs typeface="+mn-cs"/>
              </a:rPr>
              <a:t>fibrous</a:t>
            </a:r>
            <a:r>
              <a:rPr lang="en-GB" sz="1200" b="0" i="0" kern="1200" dirty="0" err="1" smtClean="0">
                <a:solidFill>
                  <a:schemeClr val="tx1"/>
                </a:solidFill>
                <a:latin typeface="+mn-lt"/>
                <a:ea typeface="+mn-ea"/>
                <a:cs typeface="+mn-cs"/>
              </a:rPr>
              <a:t>sections</a:t>
            </a:r>
            <a:r>
              <a:rPr lang="en-GB" sz="1200" b="0" i="0" kern="1200" dirty="0" smtClean="0">
                <a:solidFill>
                  <a:schemeClr val="tx1"/>
                </a:solidFill>
                <a:latin typeface="+mn-lt"/>
                <a:ea typeface="+mn-ea"/>
                <a:cs typeface="+mn-cs"/>
              </a:rPr>
              <a:t> found in bituminous coal or lignite. </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Anthracite is also used in water-</a:t>
            </a:r>
            <a:r>
              <a:rPr lang="en-GB" sz="1200" b="0" i="0" u="none" strike="noStrike" kern="1200" dirty="0" smtClean="0">
                <a:solidFill>
                  <a:schemeClr val="tx1"/>
                </a:solidFill>
                <a:latin typeface="+mn-lt"/>
                <a:ea typeface="+mn-ea"/>
                <a:cs typeface="+mn-cs"/>
              </a:rPr>
              <a:t>filtration</a:t>
            </a:r>
            <a:r>
              <a:rPr lang="en-GB" sz="1200" b="0" i="0" kern="1200" dirty="0" smtClean="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smtClean="0">
                <a:solidFill>
                  <a:schemeClr val="tx1"/>
                </a:solidFill>
                <a:latin typeface="+mn-lt"/>
                <a:ea typeface="+mn-ea"/>
                <a:cs typeface="+mn-cs"/>
              </a:rPr>
              <a:t>sanitation</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rPr>
              <a:t>industry</a:t>
            </a:r>
            <a:r>
              <a:rPr lang="en-GB" sz="1200" b="0" i="0" kern="1200" dirty="0" smtClean="0">
                <a:solidFill>
                  <a:schemeClr val="tx1"/>
                </a:solidFill>
                <a:latin typeface="+mn-lt"/>
                <a:ea typeface="+mn-ea"/>
                <a:cs typeface="+mn-cs"/>
              </a:rPr>
              <a:t>.</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Anthracite can typically be found in geographical areas that have undergone particularly stressful </a:t>
            </a:r>
            <a:r>
              <a:rPr lang="en-GB" sz="1200" b="0" i="0" u="none" strike="noStrike" kern="1200" dirty="0" smtClean="0">
                <a:solidFill>
                  <a:schemeClr val="tx1"/>
                </a:solidFill>
                <a:latin typeface="+mn-lt"/>
                <a:ea typeface="+mn-ea"/>
                <a:cs typeface="+mn-cs"/>
              </a:rPr>
              <a:t>geologic</a:t>
            </a:r>
            <a:r>
              <a:rPr lang="en-GB" sz="1200" b="0" i="0" kern="1200" dirty="0" smtClean="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smtClean="0">
                <a:solidFill>
                  <a:schemeClr val="tx1"/>
                </a:solidFill>
                <a:latin typeface="+mn-lt"/>
                <a:ea typeface="+mn-ea"/>
                <a:cs typeface="+mn-cs"/>
              </a:rPr>
              <a:t>orogeny</a:t>
            </a:r>
            <a:r>
              <a:rPr lang="en-GB" sz="1200" b="0" i="0" kern="1200" dirty="0" smtClean="0">
                <a:solidFill>
                  <a:schemeClr val="tx1"/>
                </a:solidFill>
                <a:latin typeface="+mn-lt"/>
                <a:ea typeface="+mn-ea"/>
                <a:cs typeface="+mn-cs"/>
              </a:rPr>
              <a:t>, or mountain formation, contributed to temperatures and pressures high enough to create anthracite.</a:t>
            </a:r>
            <a:r>
              <a:rPr lang="en-GB" dirty="0" smtClean="0"/>
              <a:t/>
            </a:r>
            <a:br>
              <a:rPr lang="en-GB" dirty="0" smtClean="0"/>
            </a:br>
            <a:r>
              <a:rPr lang="en-GB" dirty="0" smtClean="0"/>
              <a:t/>
            </a:r>
            <a:br>
              <a:rPr lang="en-GB" dirty="0" smtClean="0"/>
            </a:br>
            <a:r>
              <a:rPr lang="en-GB" sz="1200" b="0" i="0" kern="1200" dirty="0" smtClean="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King Coal The South Wales Coalfield was at the height of production between the 1880s and 1913. In 1913 Wales recorded its highest ever output; 57,000,000 tons of coal was produced by nearly a quarter of a million Welsh miners. Llanelli coal was shipped around the world, to as far a field as South America. It was also used by the Great Western Railway to fuel trains and engines.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Steady increases in output and manpower meant that the early 20th century gave Wales its peak production figures.</a:t>
            </a:r>
          </a:p>
          <a:p>
            <a:endParaRPr lang="en-GB" dirty="0" smtClean="0"/>
          </a:p>
          <a:p>
            <a:r>
              <a:rPr lang="en-GB" dirty="0" smtClean="0"/>
              <a:t>No less than 57m tons of coal was produced in 1913, by 232,000 men working in 620 mines.</a:t>
            </a:r>
          </a:p>
          <a:p>
            <a:endParaRPr lang="en-GB" dirty="0" smtClean="0"/>
          </a:p>
          <a:p>
            <a:r>
              <a:rPr lang="en-GB" dirty="0" smtClean="0"/>
              <a:t>The largest number of men ever to work in the Welsh coal mines was 271,000 in 1920.</a:t>
            </a:r>
          </a:p>
          <a:p>
            <a:endParaRPr lang="en-GB" dirty="0" smtClean="0"/>
          </a:p>
          <a:p>
            <a:r>
              <a:rPr lang="en-GB" dirty="0" smtClean="0"/>
              <a:t>Post war, there was a recession in the coal market, due to a combination of a move to oil power by shipping and the development of coal industries overseas.</a:t>
            </a:r>
          </a:p>
          <a:p>
            <a:endParaRPr lang="en-GB" dirty="0" smtClean="0"/>
          </a:p>
          <a:p>
            <a:r>
              <a:rPr lang="en-GB" dirty="0" smtClean="0"/>
              <a:t>Men were laid off: 140,000 by 1936. South Wales lost 241 mines in the same period.</a:t>
            </a:r>
          </a:p>
          <a:p>
            <a:endParaRPr lang="en-GB" dirty="0" smtClean="0"/>
          </a:p>
          <a:p>
            <a:r>
              <a:rPr lang="en-GB" dirty="0" smtClean="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smtClean="0"/>
          </a:p>
          <a:p>
            <a:r>
              <a:rPr lang="en-GB" dirty="0" smtClean="0"/>
              <a:t>It was thought that this move would safeguard jobs and mines, as the government would be less likely than private owners to cut and run or make a quick sale.</a:t>
            </a:r>
          </a:p>
          <a:p>
            <a:endParaRPr lang="en-GB" dirty="0" smtClean="0"/>
          </a:p>
          <a:p>
            <a:r>
              <a:rPr lang="en-GB" dirty="0" smtClean="0"/>
              <a:t>At the time, there were still 135 collieries with over 250 workers each and, although exports through Cardiff had fallen from 25m tons in 1913 to 750,000 tons in 1947, there was much needed modernisation and investment coming.</a:t>
            </a:r>
          </a:p>
          <a:p>
            <a:endParaRPr lang="en-GB" dirty="0" smtClean="0"/>
          </a:p>
          <a:p>
            <a:r>
              <a:rPr lang="en-GB" dirty="0" smtClean="0"/>
              <a:t>Investment meant better and more machinery and a greater emphasis on safety, but couldn't safeguard the coal industry in Wales.</a:t>
            </a:r>
          </a:p>
          <a:p>
            <a:endParaRPr lang="en-GB" dirty="0" smtClean="0"/>
          </a:p>
          <a:p>
            <a:r>
              <a:rPr lang="en-GB" dirty="0" smtClean="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smtClean="0"/>
          </a:p>
          <a:p>
            <a:r>
              <a:rPr lang="en-GB" dirty="0" smtClean="0"/>
              <a:t>A last gasp of industrial action, the 1984 miners' strike, was not enough to prevent the death of an industry that was once the biggest single employer in Wales and held the most powerful workforce.</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24</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05/02/2019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MBeXRRTGjN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dirty="0" smtClean="0"/>
              <a:t>Llanelli and Coal</a:t>
            </a:r>
            <a:endParaRPr lang="en-GB" dirty="0"/>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a:t>
            </a:r>
            <a:endParaRPr lang="en-GB" dirty="0"/>
          </a:p>
        </p:txBody>
      </p:sp>
      <p:sp>
        <p:nvSpPr>
          <p:cNvPr id="3" name="Content Placeholder 2"/>
          <p:cNvSpPr>
            <a:spLocks noGrp="1"/>
          </p:cNvSpPr>
          <p:nvPr>
            <p:ph idx="1"/>
          </p:nvPr>
        </p:nvSpPr>
        <p:spPr/>
        <p:txBody>
          <a:bodyPr/>
          <a:lstStyle/>
          <a:p>
            <a:r>
              <a:rPr lang="en-GB" dirty="0" smtClean="0"/>
              <a:t>What is coal</a:t>
            </a:r>
          </a:p>
          <a:p>
            <a:r>
              <a:rPr lang="en-GB" dirty="0" smtClean="0"/>
              <a:t>Coal is the largest source of generating electricity in the world currently</a:t>
            </a:r>
          </a:p>
          <a:p>
            <a:r>
              <a:rPr lang="en-GB" dirty="0" smtClean="0"/>
              <a:t>What was Llanelli coal used for by the end of 18</a:t>
            </a:r>
            <a:r>
              <a:rPr lang="en-GB" baseline="30000" dirty="0" smtClean="0"/>
              <a:t>th</a:t>
            </a:r>
            <a:r>
              <a:rPr lang="en-GB" dirty="0" smtClean="0"/>
              <a:t> century</a:t>
            </a:r>
          </a:p>
          <a:p>
            <a:r>
              <a:rPr lang="en-GB" dirty="0" smtClean="0"/>
              <a:t>Much coal was transported from the docks and by rail and exported</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 South Wales </a:t>
            </a:r>
            <a:endParaRPr lang="en-GB" dirty="0"/>
          </a:p>
        </p:txBody>
      </p:sp>
      <p:sp>
        <p:nvSpPr>
          <p:cNvPr id="3" name="Content Placeholder 2"/>
          <p:cNvSpPr>
            <a:spLocks noGrp="1"/>
          </p:cNvSpPr>
          <p:nvPr>
            <p:ph idx="1"/>
          </p:nvPr>
        </p:nvSpPr>
        <p:spPr>
          <a:xfrm>
            <a:off x="0" y="1268760"/>
            <a:ext cx="8686800" cy="4857403"/>
          </a:xfrm>
        </p:spPr>
        <p:txBody>
          <a:bodyPr/>
          <a:lstStyle/>
          <a:p>
            <a:pPr>
              <a:buNone/>
            </a:pPr>
            <a:r>
              <a:rPr lang="en-GB" dirty="0" smtClean="0"/>
              <a:t>UK situ during the Carboniferous period 300 million years ago</a:t>
            </a:r>
            <a:endParaRPr lang="en-GB" dirty="0"/>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r>
              <a:rPr lang="en-GB" dirty="0" smtClean="0"/>
              <a:t>The conditions that created coal about 300 million years ago in the Carboniferous period</a:t>
            </a:r>
            <a:endParaRPr lang="en-GB" dirty="0"/>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r>
              <a:rPr lang="en-GB" dirty="0" smtClean="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Coal formation - </a:t>
            </a:r>
            <a:r>
              <a:rPr lang="en-GB" dirty="0" err="1"/>
              <a:t>C</a:t>
            </a:r>
            <a:r>
              <a:rPr lang="en-GB" dirty="0" err="1" smtClean="0"/>
              <a:t>yclothems</a:t>
            </a:r>
            <a:endParaRPr lang="en-GB" dirty="0"/>
          </a:p>
        </p:txBody>
      </p:sp>
      <p:sp>
        <p:nvSpPr>
          <p:cNvPr id="8" name="Content Placeholder 7"/>
          <p:cNvSpPr>
            <a:spLocks noGrp="1"/>
          </p:cNvSpPr>
          <p:nvPr>
            <p:ph idx="1"/>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1475656" y="908720"/>
            <a:ext cx="4800600" cy="56769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r>
              <a:rPr lang="en-GB" dirty="0" smtClean="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r>
              <a:rPr lang="en-GB" dirty="0" smtClean="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r>
              <a:rPr lang="en-GB" dirty="0" smtClean="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US" dirty="0"/>
          </a:p>
        </p:txBody>
      </p:sp>
      <p:sp>
        <p:nvSpPr>
          <p:cNvPr id="3" name="Content Placeholder 2"/>
          <p:cNvSpPr>
            <a:spLocks noGrp="1"/>
          </p:cNvSpPr>
          <p:nvPr>
            <p:ph idx="1"/>
          </p:nvPr>
        </p:nvSpPr>
        <p:spPr/>
        <p:txBody>
          <a:bodyPr/>
          <a:lstStyle/>
          <a:p>
            <a:r>
              <a:rPr lang="en-GB" dirty="0" smtClean="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US" dirty="0"/>
          </a:p>
        </p:txBody>
      </p:sp>
      <p:sp>
        <p:nvSpPr>
          <p:cNvPr id="3" name="Content Placeholder 2"/>
          <p:cNvSpPr>
            <a:spLocks noGrp="1"/>
          </p:cNvSpPr>
          <p:nvPr>
            <p:ph idx="1"/>
          </p:nvPr>
        </p:nvSpPr>
        <p:spPr/>
        <p:txBody>
          <a:bodyPr/>
          <a:lstStyle/>
          <a:p>
            <a:r>
              <a:rPr lang="en-GB" dirty="0" smtClean="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 </a:t>
            </a:r>
            <a:endParaRPr lang="en-GB" dirty="0"/>
          </a:p>
        </p:txBody>
      </p:sp>
      <p:sp>
        <p:nvSpPr>
          <p:cNvPr id="3" name="Content Placeholder 2"/>
          <p:cNvSpPr>
            <a:spLocks noGrp="1"/>
          </p:cNvSpPr>
          <p:nvPr>
            <p:ph idx="1"/>
          </p:nvPr>
        </p:nvSpPr>
        <p:spPr/>
        <p:txBody>
          <a:bodyPr/>
          <a:lstStyle/>
          <a:p>
            <a:pPr>
              <a:buNone/>
            </a:pPr>
            <a:r>
              <a:rPr lang="en-GB" smtClean="0"/>
              <a:t>The physical </a:t>
            </a:r>
            <a:r>
              <a:rPr lang="en-GB" dirty="0" smtClean="0"/>
              <a:t>phases we go through to form coal as it gets buried </a:t>
            </a:r>
          </a:p>
          <a:p>
            <a:pPr marL="514350" indent="-514350">
              <a:buFont typeface="+mj-lt"/>
              <a:buAutoNum type="arabicPeriod"/>
            </a:pPr>
            <a:r>
              <a:rPr lang="en-GB" dirty="0" smtClean="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pPr>
              <a:buNone/>
            </a:pPr>
            <a:r>
              <a:rPr lang="en-GB" dirty="0" smtClean="0"/>
              <a:t>The phases of coal formation.</a:t>
            </a:r>
          </a:p>
          <a:p>
            <a:pPr>
              <a:buNone/>
            </a:pPr>
            <a:r>
              <a:rPr lang="en-GB" dirty="0" smtClean="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pPr>
              <a:buNone/>
            </a:pPr>
            <a:r>
              <a:rPr lang="en-GB" dirty="0" smtClean="0"/>
              <a:t>The phases of coal formation</a:t>
            </a:r>
          </a:p>
          <a:p>
            <a:pPr>
              <a:buNone/>
            </a:pPr>
            <a:r>
              <a:rPr lang="en-GB" dirty="0" smtClean="0"/>
              <a:t>3. Sub-Bituminous coal</a:t>
            </a:r>
            <a:endParaRPr lang="en-GB" dirty="0"/>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pPr>
              <a:buNone/>
            </a:pPr>
            <a:r>
              <a:rPr lang="en-GB" dirty="0" smtClean="0"/>
              <a:t>The phases of coal formation</a:t>
            </a:r>
          </a:p>
          <a:p>
            <a:pPr>
              <a:buNone/>
            </a:pPr>
            <a:r>
              <a:rPr lang="en-GB" dirty="0" smtClean="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pPr>
              <a:buNone/>
            </a:pPr>
            <a:r>
              <a:rPr lang="en-GB" dirty="0" smtClean="0"/>
              <a:t>The phases of coal formation</a:t>
            </a:r>
          </a:p>
          <a:p>
            <a:pPr>
              <a:buNone/>
            </a:pPr>
            <a:r>
              <a:rPr lang="en-GB" dirty="0" smtClean="0"/>
              <a:t>5. </a:t>
            </a:r>
            <a:r>
              <a:rPr lang="en-GB" dirty="0" err="1" smtClean="0"/>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Llanelli coal</a:t>
            </a:r>
            <a:endParaRPr lang="en-GB" dirty="0"/>
          </a:p>
        </p:txBody>
      </p:sp>
      <p:sp>
        <p:nvSpPr>
          <p:cNvPr id="3" name="Content Placeholder 2"/>
          <p:cNvSpPr>
            <a:spLocks noGrp="1"/>
          </p:cNvSpPr>
          <p:nvPr>
            <p:ph idx="1"/>
          </p:nvPr>
        </p:nvSpPr>
        <p:spPr/>
        <p:txBody>
          <a:bodyPr/>
          <a:lstStyle/>
          <a:p>
            <a:r>
              <a:rPr lang="en-GB" dirty="0" smtClean="0"/>
              <a:t>King Coal – used to fuel trains and engines </a:t>
            </a:r>
          </a:p>
          <a:p>
            <a:r>
              <a:rPr lang="en-GB" dirty="0" smtClean="0"/>
              <a:t>It was a Bituminous coal (Steam coal)</a:t>
            </a:r>
          </a:p>
          <a:p>
            <a:r>
              <a:rPr lang="en-GB" dirty="0" smtClean="0"/>
              <a:t>Anthracite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Formation</a:t>
            </a:r>
            <a:endParaRPr lang="en-GB" dirty="0"/>
          </a:p>
        </p:txBody>
      </p:sp>
      <p:sp>
        <p:nvSpPr>
          <p:cNvPr id="3" name="Content Placeholder 2"/>
          <p:cNvSpPr>
            <a:spLocks noGrp="1"/>
          </p:cNvSpPr>
          <p:nvPr>
            <p:ph idx="1"/>
          </p:nvPr>
        </p:nvSpPr>
        <p:spPr/>
        <p:txBody>
          <a:bodyPr/>
          <a:lstStyle/>
          <a:p>
            <a:pPr>
              <a:buNone/>
            </a:pPr>
            <a:r>
              <a:rPr lang="en-GB" dirty="0" smtClean="0"/>
              <a:t>Coal formation video</a:t>
            </a:r>
          </a:p>
          <a:p>
            <a:pPr>
              <a:buNone/>
            </a:pPr>
            <a:r>
              <a:rPr lang="en-GB" dirty="0" smtClean="0">
                <a:hlinkClick r:id="rId2"/>
              </a:rPr>
              <a:t>https://www.youtube.com/watch?v=MBeXRRTGjNE</a:t>
            </a: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Seams South Wales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Coal Seams South Wales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Coal Industry demise in UK/South Wales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1913 232,00 men worked in 620 mines in Wales</a:t>
            </a:r>
          </a:p>
          <a:p>
            <a:r>
              <a:rPr lang="en-GB" dirty="0" smtClean="0"/>
              <a:t>1920 largest number of men ever employed in Wales mining 271,000</a:t>
            </a:r>
          </a:p>
          <a:p>
            <a:r>
              <a:rPr lang="en-GB" dirty="0" smtClean="0"/>
              <a:t>1936 – oil power and shipping causes 140,000 men to be laid off, 241 mines shut</a:t>
            </a:r>
          </a:p>
          <a:p>
            <a:r>
              <a:rPr lang="en-GB" dirty="0" smtClean="0"/>
              <a:t>Coal industry nationalised in 1947</a:t>
            </a:r>
          </a:p>
          <a:p>
            <a:r>
              <a:rPr lang="en-GB" dirty="0" smtClean="0"/>
              <a:t>Between 1957 – 1964 oil caused 50 collieries to close</a:t>
            </a:r>
          </a:p>
          <a:p>
            <a:r>
              <a:rPr lang="en-GB" dirty="0" smtClean="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t>(</a:t>
            </a:r>
            <a:r>
              <a:rPr lang="en-GB" dirty="0" err="1"/>
              <a:t>n.d.</a:t>
            </a:r>
            <a:r>
              <a:rPr lang="en-GB" dirty="0"/>
              <a:t>). </a:t>
            </a:r>
            <a:r>
              <a:rPr lang="en-GB" dirty="0" smtClean="0"/>
              <a:t>Development of the Coal Industry, Retrieved </a:t>
            </a:r>
            <a:r>
              <a:rPr lang="en-GB" dirty="0"/>
              <a:t>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213</TotalTime>
  <Words>1433</Words>
  <Application>Microsoft Office PowerPoint</Application>
  <PresentationFormat>On-screen Show (4:3)</PresentationFormat>
  <Paragraphs>150</Paragraphs>
  <Slides>25</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Llanelli and Coal</vt:lpstr>
      <vt:lpstr>Coal</vt:lpstr>
      <vt:lpstr>Coal formation South Wales </vt:lpstr>
      <vt:lpstr>PowerPoint Presentation</vt:lpstr>
      <vt:lpstr>Coal formation</vt:lpstr>
      <vt:lpstr>Coal formation</vt:lpstr>
      <vt:lpstr>Coal formation</vt:lpstr>
      <vt:lpstr>Coal formation - Cyclothems</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Llanelli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45</cp:revision>
  <dcterms:created xsi:type="dcterms:W3CDTF">2018-01-26T11:44:31Z</dcterms:created>
  <dcterms:modified xsi:type="dcterms:W3CDTF">2019-02-05T13:04:02Z</dcterms:modified>
</cp:coreProperties>
</file>