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9" r:id="rId7"/>
    <p:sldId id="262" r:id="rId8"/>
    <p:sldId id="267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ra.com/en/tool/drop-in-sales-calculator.html#google_vignette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ons.gov.uk/businessindustryandtrade/business/businessservices/bulletins/businessinsightsandimpactontheukeconomy/" TargetMode="External"/><Relationship Id="rId4" Type="http://schemas.openxmlformats.org/officeDocument/2006/relationships/hyperlink" Target="https://www.cipd.org/en/knowledge/factsheets/pestle-analysis-factsheet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1701" y="1681316"/>
            <a:ext cx="9548598" cy="265422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LCLM4004_LON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Wang Lui Chow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ID: 2514934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LECTURER: Dr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93978" y="1724972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Theatre outline">
            <a:extLst>
              <a:ext uri="{FF2B5EF4-FFF2-40B4-BE49-F238E27FC236}">
                <a16:creationId xmlns:a16="http://schemas.microsoft.com/office/drawing/2014/main" id="{46ADBDC0-B0AF-15D1-159F-4E93BE191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60074" y="4639825"/>
            <a:ext cx="1837173" cy="183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972BAB1-390C-F7FF-C9FC-901586621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8778128" cy="40924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issue is a drop in Sales. (Calculator Ultra,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means the shop is making less money than before.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In-store sales have fallen by 30% in the last year.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will look at why this is happening.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Lecturer outline">
            <a:extLst>
              <a:ext uri="{FF2B5EF4-FFF2-40B4-BE49-F238E27FC236}">
                <a16:creationId xmlns:a16="http://schemas.microsoft.com/office/drawing/2014/main" id="{410A8C1E-467F-D5A0-6BE7-F5E9A8E43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2442" y="4567177"/>
            <a:ext cx="1806191" cy="180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702" y="1509349"/>
            <a:ext cx="9667904" cy="40782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 marL="342900" indent="-342900">
              <a:buFont typeface="Arial" charset="2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was founded in 2016 in Norwich, UK.</a:t>
            </a:r>
          </a:p>
          <a:p>
            <a:pPr marL="342900" indent="-342900">
              <a:buFont typeface="Arial" charset="2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owners are 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sell bespoke flower arrangements and use eco-friendly packaging.</a:t>
            </a:r>
          </a:p>
          <a:p>
            <a:pPr marL="342900" indent="-342900">
              <a:buFont typeface="Arial" charset="2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business is known for strong community ties and a sustainable ethos.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Flowers in pot outline">
            <a:extLst>
              <a:ext uri="{FF2B5EF4-FFF2-40B4-BE49-F238E27FC236}">
                <a16:creationId xmlns:a16="http://schemas.microsoft.com/office/drawing/2014/main" id="{61C12470-75D7-B22E-9B6D-F6857BA164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50769" y="5066701"/>
            <a:ext cx="1411042" cy="141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1524C18-23AC-1BB6-1885-B62A641AD4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0879" y="1716344"/>
            <a:ext cx="9090595" cy="407822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Decline: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 sales dropped by 30% in 12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Foot Traffic: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people are visiting the high street because other shops have closed.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price of flowers like tulips and orchids has gone up.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online stores and new local shops are taking customers.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Brainstorm outline">
            <a:extLst>
              <a:ext uri="{FF2B5EF4-FFF2-40B4-BE49-F238E27FC236}">
                <a16:creationId xmlns:a16="http://schemas.microsoft.com/office/drawing/2014/main" id="{CE0DF312-E271-94D1-9911-8B163D30A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99560" y="4889461"/>
            <a:ext cx="1579266" cy="15792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29511A-460B-E899-0B99-AFA7072C18B6}"/>
              </a:ext>
            </a:extLst>
          </p:cNvPr>
          <p:cNvSpPr txBox="1"/>
          <p:nvPr/>
        </p:nvSpPr>
        <p:spPr>
          <a:xfrm>
            <a:off x="9468464" y="672853"/>
            <a:ext cx="18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b="1" dirty="0">
                <a:latin typeface="Arial" panose="020B0604020202020204" pitchFamily="34" charset="0"/>
                <a:cs typeface="Arial" panose="020B0604020202020204" pitchFamily="34" charset="0"/>
              </a:rPr>
              <a:t>(Spradlin 2012)</a:t>
            </a:r>
            <a:endParaRPr lang="zh-HK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D4E4E-C915-F8E1-F134-16773656B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9EFE0-25C2-4A41-B3C5-8DE8B2661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6159C78-C388-49BB-CD67-12769C0042B2}"/>
              </a:ext>
            </a:extLst>
          </p:cNvPr>
          <p:cNvSpPr txBox="1">
            <a:spLocks/>
          </p:cNvSpPr>
          <p:nvPr/>
        </p:nvSpPr>
        <p:spPr>
          <a:xfrm>
            <a:off x="1980879" y="1716344"/>
            <a:ext cx="9680179" cy="40782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30% drop in in-store sales.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flower shop in Norwich.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During the last 12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High prices, competition, and a shift to online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now prefer the convenience and low prices of online retailers.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30% loss in revenue and higher operational costs.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Playbook outline">
            <a:extLst>
              <a:ext uri="{FF2B5EF4-FFF2-40B4-BE49-F238E27FC236}">
                <a16:creationId xmlns:a16="http://schemas.microsoft.com/office/drawing/2014/main" id="{95BEC026-F0A7-C403-C6C1-620616A710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98" y="5341537"/>
            <a:ext cx="1207477" cy="120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690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6080090-73A0-3FB5-1913-1BF05E2D8082}"/>
              </a:ext>
            </a:extLst>
          </p:cNvPr>
          <p:cNvSpPr txBox="1">
            <a:spLocks/>
          </p:cNvSpPr>
          <p:nvPr/>
        </p:nvSpPr>
        <p:spPr>
          <a:xfrm>
            <a:off x="1980879" y="1716344"/>
            <a:ext cx="9090595" cy="407822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issues are making it harder to import flowers like orchids.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Inflation has caused flower and material prices to rise quickly.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customers now prefer the convenience of online shopping and home delivery.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Clipboard outline">
            <a:extLst>
              <a:ext uri="{FF2B5EF4-FFF2-40B4-BE49-F238E27FC236}">
                <a16:creationId xmlns:a16="http://schemas.microsoft.com/office/drawing/2014/main" id="{7FE11A5A-20A5-F659-6A33-2CC7BD392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09609" y="4925367"/>
            <a:ext cx="1518976" cy="15189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276F72-434A-7C08-55CE-8A30DE64CDBF}"/>
              </a:ext>
            </a:extLst>
          </p:cNvPr>
          <p:cNvSpPr txBox="1"/>
          <p:nvPr/>
        </p:nvSpPr>
        <p:spPr>
          <a:xfrm>
            <a:off x="3854245" y="710447"/>
            <a:ext cx="1518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HK" sz="2000" b="1" dirty="0">
                <a:latin typeface="Arial" panose="020B0604020202020204" pitchFamily="34" charset="0"/>
                <a:cs typeface="Arial" panose="020B0604020202020204" pitchFamily="34" charset="0"/>
              </a:rPr>
              <a:t>CIPD (2025)</a:t>
            </a:r>
            <a:endParaRPr lang="zh-HK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11CE1EF-9DB5-CD14-8745-ED86A903E486}"/>
              </a:ext>
            </a:extLst>
          </p:cNvPr>
          <p:cNvSpPr txBox="1">
            <a:spLocks/>
          </p:cNvSpPr>
          <p:nvPr/>
        </p:nvSpPr>
        <p:spPr>
          <a:xfrm>
            <a:off x="1980879" y="1716344"/>
            <a:ext cx="9090595" cy="407822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shop website is old and hard for customers to use.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shop must follow rules for sustainable materials and waste.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issues and supply chains affect the availability of fresh flowers.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Clipboard outline">
            <a:extLst>
              <a:ext uri="{FF2B5EF4-FFF2-40B4-BE49-F238E27FC236}">
                <a16:creationId xmlns:a16="http://schemas.microsoft.com/office/drawing/2014/main" id="{F9AD1D29-D656-E248-A771-03028A7B01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09609" y="4925367"/>
            <a:ext cx="1518976" cy="1518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7743" y="452285"/>
            <a:ext cx="10087707" cy="64669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Cause and effect analysis: Fishbone diagram </a:t>
            </a:r>
            <a:r>
              <a:rPr lang="en-GB" sz="2000" b="1" dirty="0"/>
              <a:t>(BGMC 2024)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54D272-4A2D-9BDC-CBF0-47A83C33B5E3}"/>
              </a:ext>
            </a:extLst>
          </p:cNvPr>
          <p:cNvCxnSpPr>
            <a:cxnSpLocks/>
          </p:cNvCxnSpPr>
          <p:nvPr/>
        </p:nvCxnSpPr>
        <p:spPr>
          <a:xfrm flipV="1">
            <a:off x="1160206" y="3822289"/>
            <a:ext cx="8307370" cy="45609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311AAC8-297E-577C-614E-D859553892F5}"/>
              </a:ext>
            </a:extLst>
          </p:cNvPr>
          <p:cNvSpPr/>
          <p:nvPr/>
        </p:nvSpPr>
        <p:spPr>
          <a:xfrm>
            <a:off x="9501008" y="3209195"/>
            <a:ext cx="2566219" cy="11897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b="1" dirty="0">
                <a:latin typeface="Arial" panose="020B0604020202020204" pitchFamily="34" charset="0"/>
                <a:cs typeface="Arial" panose="020B0604020202020204" pitchFamily="34" charset="0"/>
              </a:rPr>
              <a:t>Main Problem</a:t>
            </a:r>
            <a:r>
              <a:rPr lang="en-US" altLang="zh-HK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ctr"/>
            <a:r>
              <a:rPr lang="en-US" altLang="zh-HK" dirty="0">
                <a:latin typeface="Arial" panose="020B0604020202020204" pitchFamily="34" charset="0"/>
                <a:cs typeface="Arial" panose="020B0604020202020204" pitchFamily="34" charset="0"/>
              </a:rPr>
              <a:t>30% Drop in In-Store Sales.</a:t>
            </a:r>
            <a:endParaRPr lang="zh-HK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D2E196C-46EC-C34A-7E71-A50163D05108}"/>
              </a:ext>
            </a:extLst>
          </p:cNvPr>
          <p:cNvSpPr/>
          <p:nvPr/>
        </p:nvSpPr>
        <p:spPr>
          <a:xfrm>
            <a:off x="5935984" y="1071950"/>
            <a:ext cx="2676186" cy="5481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284280-8333-A2FC-7B97-73A931B64CE6}"/>
              </a:ext>
            </a:extLst>
          </p:cNvPr>
          <p:cNvCxnSpPr>
            <a:cxnSpLocks/>
            <a:stCxn id="17" idx="2"/>
          </p:cNvCxnSpPr>
          <p:nvPr/>
        </p:nvCxnSpPr>
        <p:spPr>
          <a:xfrm>
            <a:off x="7274077" y="1620099"/>
            <a:ext cx="1515962" cy="220219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8FDAD96-0D1D-4333-B1B7-3CF054B8A17D}"/>
              </a:ext>
            </a:extLst>
          </p:cNvPr>
          <p:cNvCxnSpPr>
            <a:cxnSpLocks/>
            <a:stCxn id="19" idx="0"/>
          </p:cNvCxnSpPr>
          <p:nvPr/>
        </p:nvCxnSpPr>
        <p:spPr>
          <a:xfrm flipV="1">
            <a:off x="7274077" y="3867898"/>
            <a:ext cx="1515962" cy="219757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34" descr="Arrows pointing up">
            <a:extLst>
              <a:ext uri="{FF2B5EF4-FFF2-40B4-BE49-F238E27FC236}">
                <a16:creationId xmlns:a16="http://schemas.microsoft.com/office/drawing/2014/main" id="{253A6F84-FBD5-1A2F-C42F-DED239E2BC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4381" y="1100006"/>
            <a:ext cx="614429" cy="4608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600EA3-169A-EC53-BBFF-6DFA57CE070E}"/>
              </a:ext>
            </a:extLst>
          </p:cNvPr>
          <p:cNvSpPr txBox="1"/>
          <p:nvPr/>
        </p:nvSpPr>
        <p:spPr>
          <a:xfrm>
            <a:off x="6194843" y="1161358"/>
            <a:ext cx="2506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  <a:r>
              <a:rPr lang="en-US" altLang="zh-HK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BE89502-5B04-421C-DBD4-B99B3E78EA6F}"/>
              </a:ext>
            </a:extLst>
          </p:cNvPr>
          <p:cNvCxnSpPr/>
          <p:nvPr/>
        </p:nvCxnSpPr>
        <p:spPr>
          <a:xfrm>
            <a:off x="6815339" y="2239293"/>
            <a:ext cx="86186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B7CB2B5-D5B5-E287-25F2-6B3DB85E86FE}"/>
              </a:ext>
            </a:extLst>
          </p:cNvPr>
          <p:cNvCxnSpPr>
            <a:cxnSpLocks/>
          </p:cNvCxnSpPr>
          <p:nvPr/>
        </p:nvCxnSpPr>
        <p:spPr>
          <a:xfrm>
            <a:off x="7246269" y="3151826"/>
            <a:ext cx="107182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6A58F0A-EFA6-0DB1-67C4-9BC473A702D6}"/>
              </a:ext>
            </a:extLst>
          </p:cNvPr>
          <p:cNvSpPr/>
          <p:nvPr/>
        </p:nvSpPr>
        <p:spPr>
          <a:xfrm>
            <a:off x="4917924" y="1833426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Relying only on word-of-mouth.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0E249C7-26A3-4684-EDD3-1234C6F319BD}"/>
              </a:ext>
            </a:extLst>
          </p:cNvPr>
          <p:cNvSpPr/>
          <p:nvPr/>
        </p:nvSpPr>
        <p:spPr>
          <a:xfrm>
            <a:off x="5346042" y="2753962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Outdated website navigation.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45638AE-1E34-146B-1E99-F9AF6D1BEFF8}"/>
              </a:ext>
            </a:extLst>
          </p:cNvPr>
          <p:cNvSpPr/>
          <p:nvPr/>
        </p:nvSpPr>
        <p:spPr>
          <a:xfrm>
            <a:off x="5935984" y="6065468"/>
            <a:ext cx="2676186" cy="5481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pic>
        <p:nvPicPr>
          <p:cNvPr id="46" name="Picture 45" descr="Hexagon wall decor">
            <a:extLst>
              <a:ext uri="{FF2B5EF4-FFF2-40B4-BE49-F238E27FC236}">
                <a16:creationId xmlns:a16="http://schemas.microsoft.com/office/drawing/2014/main" id="{A812D0D7-FCC6-42E5-574C-00F2AA1998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68918" y="6122911"/>
            <a:ext cx="649892" cy="43326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F14A1E6-8ED1-45D1-7DB0-B10D73442B9D}"/>
              </a:ext>
            </a:extLst>
          </p:cNvPr>
          <p:cNvSpPr txBox="1"/>
          <p:nvPr/>
        </p:nvSpPr>
        <p:spPr>
          <a:xfrm>
            <a:off x="6194843" y="6154875"/>
            <a:ext cx="2506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  <a:r>
              <a:rPr lang="en-US" altLang="zh-HK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54F1A3D-DEB6-3BC6-3BD4-FA18D000DA8E}"/>
              </a:ext>
            </a:extLst>
          </p:cNvPr>
          <p:cNvCxnSpPr/>
          <p:nvPr/>
        </p:nvCxnSpPr>
        <p:spPr>
          <a:xfrm>
            <a:off x="7456229" y="4507671"/>
            <a:ext cx="86186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FFB8EC5-5294-FDA4-8A0E-EF9502B859E4}"/>
              </a:ext>
            </a:extLst>
          </p:cNvPr>
          <p:cNvCxnSpPr>
            <a:cxnSpLocks/>
          </p:cNvCxnSpPr>
          <p:nvPr/>
        </p:nvCxnSpPr>
        <p:spPr>
          <a:xfrm>
            <a:off x="6605379" y="5545981"/>
            <a:ext cx="107182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12E5F2E-3C2A-81CB-D128-18AF332BB4E7}"/>
              </a:ext>
            </a:extLst>
          </p:cNvPr>
          <p:cNvSpPr/>
          <p:nvPr/>
        </p:nvSpPr>
        <p:spPr>
          <a:xfrm>
            <a:off x="4721519" y="5107487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Surged prices of imported tulips/orchids.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1F8C899-05DB-3672-852C-0DB954C33E4E}"/>
              </a:ext>
            </a:extLst>
          </p:cNvPr>
          <p:cNvSpPr/>
          <p:nvPr/>
        </p:nvSpPr>
        <p:spPr>
          <a:xfrm>
            <a:off x="5556002" y="4064869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Higher costs for eco-friendly wrapping.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DDDFD04-3472-B587-379C-28195EDD573A}"/>
              </a:ext>
            </a:extLst>
          </p:cNvPr>
          <p:cNvCxnSpPr>
            <a:cxnSpLocks/>
          </p:cNvCxnSpPr>
          <p:nvPr/>
        </p:nvCxnSpPr>
        <p:spPr>
          <a:xfrm flipV="1">
            <a:off x="3401961" y="3867898"/>
            <a:ext cx="1515962" cy="219757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1D8E48E1-7E3F-7A54-F41F-3544065FC5A1}"/>
              </a:ext>
            </a:extLst>
          </p:cNvPr>
          <p:cNvSpPr/>
          <p:nvPr/>
        </p:nvSpPr>
        <p:spPr>
          <a:xfrm>
            <a:off x="2045333" y="6065468"/>
            <a:ext cx="2676186" cy="5481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pic>
        <p:nvPicPr>
          <p:cNvPr id="43" name="Picture 42" descr="Different blue shopping bags with one yellow bag in middle">
            <a:extLst>
              <a:ext uri="{FF2B5EF4-FFF2-40B4-BE49-F238E27FC236}">
                <a16:creationId xmlns:a16="http://schemas.microsoft.com/office/drawing/2014/main" id="{E9C46CA6-0F19-AFA7-5DD9-AF3A440BA1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15766" y="6120699"/>
            <a:ext cx="660465" cy="403508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DD6DB41-607F-F7EE-BA00-0D7908C86772}"/>
              </a:ext>
            </a:extLst>
          </p:cNvPr>
          <p:cNvSpPr txBox="1"/>
          <p:nvPr/>
        </p:nvSpPr>
        <p:spPr>
          <a:xfrm>
            <a:off x="2419422" y="6122669"/>
            <a:ext cx="2506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  <a:endParaRPr lang="en-US" altLang="zh-HK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9BF97FF-BE4B-B72A-F446-834B65E0A943}"/>
              </a:ext>
            </a:extLst>
          </p:cNvPr>
          <p:cNvCxnSpPr>
            <a:cxnSpLocks/>
          </p:cNvCxnSpPr>
          <p:nvPr/>
        </p:nvCxnSpPr>
        <p:spPr>
          <a:xfrm>
            <a:off x="2690992" y="5545981"/>
            <a:ext cx="107182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52ED502C-3978-E9D7-094A-0CC883CDC040}"/>
              </a:ext>
            </a:extLst>
          </p:cNvPr>
          <p:cNvSpPr/>
          <p:nvPr/>
        </p:nvSpPr>
        <p:spPr>
          <a:xfrm>
            <a:off x="773098" y="5107486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Boutique florists with better social media.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238723F-9EFC-3C79-3858-A3B559E296F3}"/>
              </a:ext>
            </a:extLst>
          </p:cNvPr>
          <p:cNvCxnSpPr/>
          <p:nvPr/>
        </p:nvCxnSpPr>
        <p:spPr>
          <a:xfrm>
            <a:off x="3585153" y="4507671"/>
            <a:ext cx="86186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21EDECBE-8E50-92FF-F0A9-9CA636A9926A}"/>
              </a:ext>
            </a:extLst>
          </p:cNvPr>
          <p:cNvSpPr/>
          <p:nvPr/>
        </p:nvSpPr>
        <p:spPr>
          <a:xfrm>
            <a:off x="1681194" y="4092645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National chains with aggressive pricing.</a:t>
            </a:r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04E34520-3AE7-44BC-97C2-4D9ED9BB9ACA}"/>
              </a:ext>
            </a:extLst>
          </p:cNvPr>
          <p:cNvSpPr/>
          <p:nvPr/>
        </p:nvSpPr>
        <p:spPr>
          <a:xfrm>
            <a:off x="2045333" y="1097506"/>
            <a:ext cx="2676186" cy="54814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HK" altLang="en-US" dirty="0"/>
          </a:p>
        </p:txBody>
      </p:sp>
      <p:pic>
        <p:nvPicPr>
          <p:cNvPr id="40" name="Picture 39" descr="Beautiful blossom design in black and white">
            <a:extLst>
              <a:ext uri="{FF2B5EF4-FFF2-40B4-BE49-F238E27FC236}">
                <a16:creationId xmlns:a16="http://schemas.microsoft.com/office/drawing/2014/main" id="{FC4AE881-FC9C-3C07-42AF-968EF92D0D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90592" y="1153158"/>
            <a:ext cx="510812" cy="408592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F89B2C5E-9EE0-E1F8-3533-06655F655FCB}"/>
              </a:ext>
            </a:extLst>
          </p:cNvPr>
          <p:cNvSpPr txBox="1"/>
          <p:nvPr/>
        </p:nvSpPr>
        <p:spPr>
          <a:xfrm>
            <a:off x="2411661" y="1174060"/>
            <a:ext cx="2506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US" altLang="zh-HK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5F073703-12FC-F469-7096-98330F3D01CA}"/>
              </a:ext>
            </a:extLst>
          </p:cNvPr>
          <p:cNvCxnSpPr/>
          <p:nvPr/>
        </p:nvCxnSpPr>
        <p:spPr>
          <a:xfrm>
            <a:off x="2971030" y="2271816"/>
            <a:ext cx="86186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4B96344-9189-A33F-65EE-F44977FF2ADE}"/>
              </a:ext>
            </a:extLst>
          </p:cNvPr>
          <p:cNvCxnSpPr>
            <a:cxnSpLocks/>
          </p:cNvCxnSpPr>
          <p:nvPr/>
        </p:nvCxnSpPr>
        <p:spPr>
          <a:xfrm>
            <a:off x="3405702" y="1645788"/>
            <a:ext cx="1515962" cy="220219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46464FE5-BC2D-DFED-8BBA-0770C9CD97CD}"/>
              </a:ext>
            </a:extLst>
          </p:cNvPr>
          <p:cNvSpPr/>
          <p:nvPr/>
        </p:nvSpPr>
        <p:spPr>
          <a:xfrm>
            <a:off x="1159800" y="1848758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sz="1400" dirty="0"/>
              <a:t>Reduced foot traffic on the high street</a:t>
            </a: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46A0E08-5CD8-2E8E-4ADD-DC99F6D2396A}"/>
              </a:ext>
            </a:extLst>
          </p:cNvPr>
          <p:cNvCxnSpPr>
            <a:cxnSpLocks/>
          </p:cNvCxnSpPr>
          <p:nvPr/>
        </p:nvCxnSpPr>
        <p:spPr>
          <a:xfrm>
            <a:off x="3395250" y="3209782"/>
            <a:ext cx="1071821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E734C1C8-DCE5-DB44-70B0-71A237DD0D62}"/>
              </a:ext>
            </a:extLst>
          </p:cNvPr>
          <p:cNvSpPr/>
          <p:nvPr/>
        </p:nvSpPr>
        <p:spPr>
          <a:xfrm>
            <a:off x="1477667" y="2777761"/>
            <a:ext cx="1883511" cy="7957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HK" sz="1400" dirty="0"/>
              <a:t>Closure of nearby businesses.</a:t>
            </a:r>
            <a:endParaRPr lang="en-US" altLang="zh-HK" sz="1400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010DC78-A4E7-D0B1-AF51-AB484A847FA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989445" y="1619814"/>
            <a:ext cx="8915400" cy="41608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shop‘s website and digital marketing is outdated.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 of materials are hurting the business's profit. (ONS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high street location is no longer busy enough to rely on foot traffic alone.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local shops with better digital marketing and cheaper prices are taking away their regular customers.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Network outline">
            <a:extLst>
              <a:ext uri="{FF2B5EF4-FFF2-40B4-BE49-F238E27FC236}">
                <a16:creationId xmlns:a16="http://schemas.microsoft.com/office/drawing/2014/main" id="{A1920B84-DDA5-F080-E4AE-D257A743E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02555" y="4902982"/>
            <a:ext cx="1616690" cy="1616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US" altLang="zh-HK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BGMC (2024) </a:t>
            </a:r>
            <a:r>
              <a:rPr kumimoji="0" lang="en-US" altLang="zh-HK" sz="18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Exploring the Fishbone Diagram: Types, Advantages, Drawbacks, and Revealing the Six M ’s of Change</a:t>
            </a:r>
            <a:r>
              <a:rPr kumimoji="0" lang="en-US" altLang="zh-HK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. </a:t>
            </a:r>
            <a:r>
              <a:rPr kumimoji="0" lang="en-US" altLang="zh-HK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Available at: </a:t>
            </a:r>
            <a:r>
              <a:rPr kumimoji="0" lang="en-US" altLang="zh-HK" sz="1800" b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  <a:hlinkClick r:id="rId2"/>
              </a:rPr>
              <a:t>https://bgmcgroup.com/exploring-the-fishbone-diagram-types-advantages-drawbacks-and-revealing-the-six-ms-of-change/</a:t>
            </a:r>
            <a:r>
              <a:rPr kumimoji="0" lang="en-US" altLang="zh-HK" sz="1800" b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 </a:t>
            </a:r>
            <a:r>
              <a:rPr kumimoji="0" lang="en-US" altLang="zh-HK" sz="1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軟正黑體" panose="020B0604030504040204" pitchFamily="34" charset="-120"/>
                <a:cs typeface="Arial" panose="020B0604020202020204" pitchFamily="34" charset="0"/>
              </a:rPr>
              <a:t>(Accessed: 15 March 2026)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Calculator Ultra (2025)</a:t>
            </a:r>
            <a:r>
              <a:rPr lang="en-GB" sz="19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US" sz="18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Drop in Sales Calculator &amp; Formula Online.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sz="1800" i="1" dirty="0">
                <a:solidFill>
                  <a:srgbClr val="7030A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 6 October 2025)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CIPD (2025) </a:t>
            </a:r>
            <a:r>
              <a:rPr lang="en-US" sz="18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ANALYSIS.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altLang="zh-HK" sz="18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https://www.cipd.org/en/knowledge/factsheets/pestle-analysis-factsheet/</a:t>
            </a:r>
            <a:r>
              <a:rPr lang="en-GB" altLang="zh-HK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12 February 2025)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Office for National Statistics (2022) </a:t>
            </a:r>
            <a:r>
              <a:rPr lang="en-US" sz="18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Business insights and impact on the UK economy</a:t>
            </a:r>
            <a:r>
              <a:rPr lang="en-US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Available at: </a:t>
            </a:r>
            <a:r>
              <a:rPr lang="en-GB" altLang="zh-HK" sz="19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https://www.ons.gov.uk/businessindustryandtrade/business/businessservices/bulletins/businessinsightsandimpactontheukeconomy/</a:t>
            </a:r>
            <a:r>
              <a:rPr lang="en-GB" altLang="zh-HK" sz="19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15 March 2026)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Spradlin, D. (2012) 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‘Are you solving the right problem?’, </a:t>
            </a:r>
            <a:r>
              <a:rPr lang="en-US" sz="1800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Harvard Business Review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, 90(9), pp. 84–93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806</TotalTime>
  <Words>726</Words>
  <Application>Microsoft Office PowerPoint</Application>
  <PresentationFormat>Widescreen</PresentationFormat>
  <Paragraphs>71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Century Gothic</vt:lpstr>
      <vt:lpstr>Wingdings 3</vt:lpstr>
      <vt:lpstr>Wisp</vt:lpstr>
      <vt:lpstr>MODULE NAME: Problem Solving and Decision Making MODULE CODE: LCLM4004_LON STUDENT NAME: Wang Lui Chow STUDENT ID: 2514934 LECTURER: Dr Faizu Edu Assignment 1: Presentation</vt:lpstr>
      <vt:lpstr>OVERVIEW</vt:lpstr>
      <vt:lpstr>Introduction</vt:lpstr>
      <vt:lpstr>Company background</vt:lpstr>
      <vt:lpstr>Problem: nature and scope</vt:lpstr>
      <vt:lpstr>Problem: nature and scope</vt:lpstr>
      <vt:lpstr>    PESTLE ANALYSIS: Green Haven Florists </vt:lpstr>
      <vt:lpstr>PESTLE ANALYSIS: Green Haven Florists </vt:lpstr>
      <vt:lpstr>Cause and effect analysis: Fishbone diagram (BGMC 2024)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Wang Lui Chow (2514934)</cp:lastModifiedBy>
  <cp:revision>102</cp:revision>
  <dcterms:created xsi:type="dcterms:W3CDTF">2024-10-08T15:58:04Z</dcterms:created>
  <dcterms:modified xsi:type="dcterms:W3CDTF">2026-03-15T01:19:57Z</dcterms:modified>
</cp:coreProperties>
</file>