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0"/>
  </p:notesMasterIdLst>
  <p:sldIdLst>
    <p:sldId id="292" r:id="rId9"/>
    <p:sldId id="294" r:id="rId10"/>
    <p:sldId id="484" r:id="rId11"/>
    <p:sldId id="500" r:id="rId12"/>
    <p:sldId id="530" r:id="rId13"/>
    <p:sldId id="509" r:id="rId14"/>
    <p:sldId id="532" r:id="rId15"/>
    <p:sldId id="533" r:id="rId16"/>
    <p:sldId id="534" r:id="rId17"/>
    <p:sldId id="535" r:id="rId18"/>
    <p:sldId id="537" r:id="rId19"/>
    <p:sldId id="536" r:id="rId20"/>
    <p:sldId id="538" r:id="rId21"/>
    <p:sldId id="539" r:id="rId22"/>
    <p:sldId id="540" r:id="rId23"/>
    <p:sldId id="541" r:id="rId24"/>
    <p:sldId id="544" r:id="rId25"/>
    <p:sldId id="543" r:id="rId26"/>
    <p:sldId id="545" r:id="rId27"/>
    <p:sldId id="531" r:id="rId28"/>
    <p:sldId id="46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1" d="100"/>
          <a:sy n="91" d="100"/>
        </p:scale>
        <p:origin x="153"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A59FE88A-840E-4BCB-AD1B-08153268CAD6}"/>
    <pc:docChg chg="delSld modSld">
      <pc:chgData name="Munyaradzi Nicholas Murira" userId="6ab3fae5-94bd-47ef-9f25-6c1f645127cf" providerId="ADAL" clId="{A59FE88A-840E-4BCB-AD1B-08153268CAD6}" dt="2023-02-21T09:02:02.043" v="17"/>
      <pc:docMkLst>
        <pc:docMk/>
      </pc:docMkLst>
      <pc:sldChg chg="modSp mod">
        <pc:chgData name="Munyaradzi Nicholas Murira" userId="6ab3fae5-94bd-47ef-9f25-6c1f645127cf" providerId="ADAL" clId="{A59FE88A-840E-4BCB-AD1B-08153268CAD6}" dt="2023-02-13T22:45:51.870" v="2" actId="20577"/>
        <pc:sldMkLst>
          <pc:docMk/>
          <pc:sldMk cId="4059603072" sldId="294"/>
        </pc:sldMkLst>
        <pc:spChg chg="mod">
          <ac:chgData name="Munyaradzi Nicholas Murira" userId="6ab3fae5-94bd-47ef-9f25-6c1f645127cf" providerId="ADAL" clId="{A59FE88A-840E-4BCB-AD1B-08153268CAD6}" dt="2023-02-13T22:45:51.870" v="2" actId="20577"/>
          <ac:spMkLst>
            <pc:docMk/>
            <pc:sldMk cId="4059603072" sldId="294"/>
            <ac:spMk id="3" creationId="{8A24508A-09F8-407C-BCEE-EED5957725C5}"/>
          </ac:spMkLst>
        </pc:spChg>
      </pc:sldChg>
      <pc:sldChg chg="del">
        <pc:chgData name="Munyaradzi Nicholas Murira" userId="6ab3fae5-94bd-47ef-9f25-6c1f645127cf" providerId="ADAL" clId="{A59FE88A-840E-4BCB-AD1B-08153268CAD6}" dt="2023-02-13T22:45:59.259" v="3" actId="47"/>
        <pc:sldMkLst>
          <pc:docMk/>
          <pc:sldMk cId="3229398234" sldId="295"/>
        </pc:sldMkLst>
      </pc:sldChg>
      <pc:sldChg chg="del">
        <pc:chgData name="Munyaradzi Nicholas Murira" userId="6ab3fae5-94bd-47ef-9f25-6c1f645127cf" providerId="ADAL" clId="{A59FE88A-840E-4BCB-AD1B-08153268CAD6}" dt="2023-02-13T22:47:37.269" v="12" actId="47"/>
        <pc:sldMkLst>
          <pc:docMk/>
          <pc:sldMk cId="3772958841" sldId="418"/>
        </pc:sldMkLst>
      </pc:sldChg>
      <pc:sldChg chg="modSp mod">
        <pc:chgData name="Munyaradzi Nicholas Murira" userId="6ab3fae5-94bd-47ef-9f25-6c1f645127cf" providerId="ADAL" clId="{A59FE88A-840E-4BCB-AD1B-08153268CAD6}" dt="2023-02-13T22:47:00.422" v="11" actId="20577"/>
        <pc:sldMkLst>
          <pc:docMk/>
          <pc:sldMk cId="1828989607" sldId="484"/>
        </pc:sldMkLst>
        <pc:spChg chg="mod">
          <ac:chgData name="Munyaradzi Nicholas Murira" userId="6ab3fae5-94bd-47ef-9f25-6c1f645127cf" providerId="ADAL" clId="{A59FE88A-840E-4BCB-AD1B-08153268CAD6}" dt="2023-02-13T22:47:00.422" v="11" actId="20577"/>
          <ac:spMkLst>
            <pc:docMk/>
            <pc:sldMk cId="1828989607" sldId="484"/>
            <ac:spMk id="4" creationId="{00000000-0000-0000-0000-000000000000}"/>
          </ac:spMkLst>
        </pc:spChg>
        <pc:spChg chg="mod">
          <ac:chgData name="Munyaradzi Nicholas Murira" userId="6ab3fae5-94bd-47ef-9f25-6c1f645127cf" providerId="ADAL" clId="{A59FE88A-840E-4BCB-AD1B-08153268CAD6}" dt="2023-02-13T22:46:23.073" v="5" actId="5793"/>
          <ac:spMkLst>
            <pc:docMk/>
            <pc:sldMk cId="1828989607" sldId="484"/>
            <ac:spMk id="6" creationId="{00000000-0000-0000-0000-000000000000}"/>
          </ac:spMkLst>
        </pc:spChg>
      </pc:sldChg>
      <pc:sldChg chg="delSp modSp mod">
        <pc:chgData name="Munyaradzi Nicholas Murira" userId="6ab3fae5-94bd-47ef-9f25-6c1f645127cf" providerId="ADAL" clId="{A59FE88A-840E-4BCB-AD1B-08153268CAD6}" dt="2023-02-21T09:02:02.043" v="17"/>
        <pc:sldMkLst>
          <pc:docMk/>
          <pc:sldMk cId="982367751" sldId="500"/>
        </pc:sldMkLst>
        <pc:spChg chg="del mod">
          <ac:chgData name="Munyaradzi Nicholas Murira" userId="6ab3fae5-94bd-47ef-9f25-6c1f645127cf" providerId="ADAL" clId="{A59FE88A-840E-4BCB-AD1B-08153268CAD6}" dt="2023-02-21T09:02:02.043" v="17"/>
          <ac:spMkLst>
            <pc:docMk/>
            <pc:sldMk cId="982367751" sldId="500"/>
            <ac:spMk id="2" creationId="{00000000-0000-0000-0000-000000000000}"/>
          </ac:spMkLst>
        </pc:spChg>
      </pc:sldChg>
      <pc:sldChg chg="modSp mod">
        <pc:chgData name="Munyaradzi Nicholas Murira" userId="6ab3fae5-94bd-47ef-9f25-6c1f645127cf" providerId="ADAL" clId="{A59FE88A-840E-4BCB-AD1B-08153268CAD6}" dt="2023-02-20T21:56:14.544" v="14" actId="207"/>
        <pc:sldMkLst>
          <pc:docMk/>
          <pc:sldMk cId="2913828677" sldId="537"/>
        </pc:sldMkLst>
        <pc:spChg chg="mod">
          <ac:chgData name="Munyaradzi Nicholas Murira" userId="6ab3fae5-94bd-47ef-9f25-6c1f645127cf" providerId="ADAL" clId="{A59FE88A-840E-4BCB-AD1B-08153268CAD6}" dt="2023-02-20T21:56:14.544" v="14" actId="207"/>
          <ac:spMkLst>
            <pc:docMk/>
            <pc:sldMk cId="2913828677" sldId="537"/>
            <ac:spMk id="17" creationId="{00000000-0000-0000-0000-000000000000}"/>
          </ac:spMkLst>
        </pc:spChg>
      </pc:sldChg>
      <pc:sldChg chg="modSp mod">
        <pc:chgData name="Munyaradzi Nicholas Murira" userId="6ab3fae5-94bd-47ef-9f25-6c1f645127cf" providerId="ADAL" clId="{A59FE88A-840E-4BCB-AD1B-08153268CAD6}" dt="2023-02-14T00:18:56.958" v="13" actId="6549"/>
        <pc:sldMkLst>
          <pc:docMk/>
          <pc:sldMk cId="3505261374" sldId="538"/>
        </pc:sldMkLst>
        <pc:spChg chg="mod">
          <ac:chgData name="Munyaradzi Nicholas Murira" userId="6ab3fae5-94bd-47ef-9f25-6c1f645127cf" providerId="ADAL" clId="{A59FE88A-840E-4BCB-AD1B-08153268CAD6}" dt="2023-02-14T00:18:56.958" v="13" actId="6549"/>
          <ac:spMkLst>
            <pc:docMk/>
            <pc:sldMk cId="3505261374" sldId="538"/>
            <ac:spMk id="17" creationId="{00000000-0000-0000-0000-000000000000}"/>
          </ac:spMkLst>
        </pc:spChg>
      </pc:sldChg>
    </pc:docChg>
  </pc:docChgLst>
  <pc:docChgLst>
    <pc:chgData name="Munyaradzi Nicholas Murira" userId="6ab3fae5-94bd-47ef-9f25-6c1f645127cf" providerId="ADAL" clId="{39A5E4F0-6B56-45EF-A2C8-9943B546BFEF}"/>
    <pc:docChg chg="custSel delSld modSld">
      <pc:chgData name="Munyaradzi Nicholas Murira" userId="6ab3fae5-94bd-47ef-9f25-6c1f645127cf" providerId="ADAL" clId="{39A5E4F0-6B56-45EF-A2C8-9943B546BFEF}" dt="2022-11-21T10:17:01.043" v="319" actId="6549"/>
      <pc:docMkLst>
        <pc:docMk/>
      </pc:docMkLst>
      <pc:sldChg chg="del">
        <pc:chgData name="Munyaradzi Nicholas Murira" userId="6ab3fae5-94bd-47ef-9f25-6c1f645127cf" providerId="ADAL" clId="{39A5E4F0-6B56-45EF-A2C8-9943B546BFEF}" dt="2022-11-20T22:23:12.065" v="141" actId="47"/>
        <pc:sldMkLst>
          <pc:docMk/>
          <pc:sldMk cId="2035034296" sldId="400"/>
        </pc:sldMkLst>
      </pc:sldChg>
      <pc:sldChg chg="modSp mod">
        <pc:chgData name="Munyaradzi Nicholas Murira" userId="6ab3fae5-94bd-47ef-9f25-6c1f645127cf" providerId="ADAL" clId="{39A5E4F0-6B56-45EF-A2C8-9943B546BFEF}" dt="2022-11-21T00:17:28.557" v="234" actId="6549"/>
        <pc:sldMkLst>
          <pc:docMk/>
          <pc:sldMk cId="22930458" sldId="531"/>
        </pc:sldMkLst>
        <pc:spChg chg="mod">
          <ac:chgData name="Munyaradzi Nicholas Murira" userId="6ab3fae5-94bd-47ef-9f25-6c1f645127cf" providerId="ADAL" clId="{39A5E4F0-6B56-45EF-A2C8-9943B546BFEF}" dt="2022-11-21T00:17:28.557" v="234" actId="6549"/>
          <ac:spMkLst>
            <pc:docMk/>
            <pc:sldMk cId="22930458" sldId="531"/>
            <ac:spMk id="40" creationId="{00000000-0000-0000-0000-000000000000}"/>
          </ac:spMkLst>
        </pc:spChg>
      </pc:sldChg>
      <pc:sldChg chg="modSp mod">
        <pc:chgData name="Munyaradzi Nicholas Murira" userId="6ab3fae5-94bd-47ef-9f25-6c1f645127cf" providerId="ADAL" clId="{39A5E4F0-6B56-45EF-A2C8-9943B546BFEF}" dt="2022-11-20T23:07:03.088" v="143" actId="20577"/>
        <pc:sldMkLst>
          <pc:docMk/>
          <pc:sldMk cId="2421066789" sldId="533"/>
        </pc:sldMkLst>
        <pc:spChg chg="mod">
          <ac:chgData name="Munyaradzi Nicholas Murira" userId="6ab3fae5-94bd-47ef-9f25-6c1f645127cf" providerId="ADAL" clId="{39A5E4F0-6B56-45EF-A2C8-9943B546BFEF}" dt="2022-11-20T23:07:03.088" v="143" actId="20577"/>
          <ac:spMkLst>
            <pc:docMk/>
            <pc:sldMk cId="2421066789" sldId="533"/>
            <ac:spMk id="17" creationId="{00000000-0000-0000-0000-000000000000}"/>
          </ac:spMkLst>
        </pc:spChg>
      </pc:sldChg>
      <pc:sldChg chg="modSp mod">
        <pc:chgData name="Munyaradzi Nicholas Murira" userId="6ab3fae5-94bd-47ef-9f25-6c1f645127cf" providerId="ADAL" clId="{39A5E4F0-6B56-45EF-A2C8-9943B546BFEF}" dt="2022-11-20T21:45:57.200" v="3" actId="6549"/>
        <pc:sldMkLst>
          <pc:docMk/>
          <pc:sldMk cId="2913828677" sldId="537"/>
        </pc:sldMkLst>
        <pc:spChg chg="mod">
          <ac:chgData name="Munyaradzi Nicholas Murira" userId="6ab3fae5-94bd-47ef-9f25-6c1f645127cf" providerId="ADAL" clId="{39A5E4F0-6B56-45EF-A2C8-9943B546BFEF}" dt="2022-11-20T21:45:57.200" v="3" actId="6549"/>
          <ac:spMkLst>
            <pc:docMk/>
            <pc:sldMk cId="2913828677" sldId="537"/>
            <ac:spMk id="17" creationId="{00000000-0000-0000-0000-000000000000}"/>
          </ac:spMkLst>
        </pc:spChg>
      </pc:sldChg>
      <pc:sldChg chg="modSp mod">
        <pc:chgData name="Munyaradzi Nicholas Murira" userId="6ab3fae5-94bd-47ef-9f25-6c1f645127cf" providerId="ADAL" clId="{39A5E4F0-6B56-45EF-A2C8-9943B546BFEF}" dt="2022-11-21T09:49:03.019" v="243" actId="207"/>
        <pc:sldMkLst>
          <pc:docMk/>
          <pc:sldMk cId="3505261374" sldId="538"/>
        </pc:sldMkLst>
        <pc:spChg chg="mod">
          <ac:chgData name="Munyaradzi Nicholas Murira" userId="6ab3fae5-94bd-47ef-9f25-6c1f645127cf" providerId="ADAL" clId="{39A5E4F0-6B56-45EF-A2C8-9943B546BFEF}" dt="2022-11-20T21:52:20.012" v="30" actId="6549"/>
          <ac:spMkLst>
            <pc:docMk/>
            <pc:sldMk cId="3505261374" sldId="538"/>
            <ac:spMk id="3" creationId="{C02AA8F8-1E43-384B-8982-C0BB94049B5C}"/>
          </ac:spMkLst>
        </pc:spChg>
        <pc:spChg chg="mod">
          <ac:chgData name="Munyaradzi Nicholas Murira" userId="6ab3fae5-94bd-47ef-9f25-6c1f645127cf" providerId="ADAL" clId="{39A5E4F0-6B56-45EF-A2C8-9943B546BFEF}" dt="2022-11-21T09:49:03.019" v="243" actId="207"/>
          <ac:spMkLst>
            <pc:docMk/>
            <pc:sldMk cId="3505261374" sldId="538"/>
            <ac:spMk id="17" creationId="{00000000-0000-0000-0000-000000000000}"/>
          </ac:spMkLst>
        </pc:spChg>
      </pc:sldChg>
      <pc:sldChg chg="modSp mod">
        <pc:chgData name="Munyaradzi Nicholas Murira" userId="6ab3fae5-94bd-47ef-9f25-6c1f645127cf" providerId="ADAL" clId="{39A5E4F0-6B56-45EF-A2C8-9943B546BFEF}" dt="2022-11-20T22:09:06.516" v="106" actId="20577"/>
        <pc:sldMkLst>
          <pc:docMk/>
          <pc:sldMk cId="424513372" sldId="539"/>
        </pc:sldMkLst>
        <pc:spChg chg="mod">
          <ac:chgData name="Munyaradzi Nicholas Murira" userId="6ab3fae5-94bd-47ef-9f25-6c1f645127cf" providerId="ADAL" clId="{39A5E4F0-6B56-45EF-A2C8-9943B546BFEF}" dt="2022-11-20T22:09:06.516" v="106" actId="20577"/>
          <ac:spMkLst>
            <pc:docMk/>
            <pc:sldMk cId="424513372" sldId="539"/>
            <ac:spMk id="3" creationId="{C02AA8F8-1E43-384B-8982-C0BB94049B5C}"/>
          </ac:spMkLst>
        </pc:spChg>
      </pc:sldChg>
      <pc:sldChg chg="modSp mod">
        <pc:chgData name="Munyaradzi Nicholas Murira" userId="6ab3fae5-94bd-47ef-9f25-6c1f645127cf" providerId="ADAL" clId="{39A5E4F0-6B56-45EF-A2C8-9943B546BFEF}" dt="2022-11-20T22:10:33.787" v="139" actId="20577"/>
        <pc:sldMkLst>
          <pc:docMk/>
          <pc:sldMk cId="2849749320" sldId="540"/>
        </pc:sldMkLst>
        <pc:spChg chg="mod">
          <ac:chgData name="Munyaradzi Nicholas Murira" userId="6ab3fae5-94bd-47ef-9f25-6c1f645127cf" providerId="ADAL" clId="{39A5E4F0-6B56-45EF-A2C8-9943B546BFEF}" dt="2022-11-20T22:10:33.787" v="139" actId="20577"/>
          <ac:spMkLst>
            <pc:docMk/>
            <pc:sldMk cId="2849749320" sldId="540"/>
            <ac:spMk id="17" creationId="{00000000-0000-0000-0000-000000000000}"/>
          </ac:spMkLst>
        </pc:spChg>
      </pc:sldChg>
      <pc:sldChg chg="modSp mod">
        <pc:chgData name="Munyaradzi Nicholas Murira" userId="6ab3fae5-94bd-47ef-9f25-6c1f645127cf" providerId="ADAL" clId="{39A5E4F0-6B56-45EF-A2C8-9943B546BFEF}" dt="2022-11-21T10:06:12.790" v="262" actId="20577"/>
        <pc:sldMkLst>
          <pc:docMk/>
          <pc:sldMk cId="1265466419" sldId="541"/>
        </pc:sldMkLst>
        <pc:spChg chg="mod">
          <ac:chgData name="Munyaradzi Nicholas Murira" userId="6ab3fae5-94bd-47ef-9f25-6c1f645127cf" providerId="ADAL" clId="{39A5E4F0-6B56-45EF-A2C8-9943B546BFEF}" dt="2022-11-21T10:06:12.790" v="262" actId="20577"/>
          <ac:spMkLst>
            <pc:docMk/>
            <pc:sldMk cId="1265466419" sldId="541"/>
            <ac:spMk id="17" creationId="{00000000-0000-0000-0000-000000000000}"/>
          </ac:spMkLst>
        </pc:spChg>
      </pc:sldChg>
      <pc:sldChg chg="del">
        <pc:chgData name="Munyaradzi Nicholas Murira" userId="6ab3fae5-94bd-47ef-9f25-6c1f645127cf" providerId="ADAL" clId="{39A5E4F0-6B56-45EF-A2C8-9943B546BFEF}" dt="2022-11-20T22:15:41.750" v="140" actId="47"/>
        <pc:sldMkLst>
          <pc:docMk/>
          <pc:sldMk cId="1688862021" sldId="542"/>
        </pc:sldMkLst>
      </pc:sldChg>
      <pc:sldChg chg="modSp mod">
        <pc:chgData name="Munyaradzi Nicholas Murira" userId="6ab3fae5-94bd-47ef-9f25-6c1f645127cf" providerId="ADAL" clId="{39A5E4F0-6B56-45EF-A2C8-9943B546BFEF}" dt="2022-11-21T10:17:01.043" v="319" actId="6549"/>
        <pc:sldMkLst>
          <pc:docMk/>
          <pc:sldMk cId="2217261386" sldId="544"/>
        </pc:sldMkLst>
        <pc:spChg chg="mod">
          <ac:chgData name="Munyaradzi Nicholas Murira" userId="6ab3fae5-94bd-47ef-9f25-6c1f645127cf" providerId="ADAL" clId="{39A5E4F0-6B56-45EF-A2C8-9943B546BFEF}" dt="2022-11-20T22:05:25.045" v="57" actId="20577"/>
          <ac:spMkLst>
            <pc:docMk/>
            <pc:sldMk cId="2217261386" sldId="544"/>
            <ac:spMk id="3" creationId="{C02AA8F8-1E43-384B-8982-C0BB94049B5C}"/>
          </ac:spMkLst>
        </pc:spChg>
        <pc:spChg chg="mod">
          <ac:chgData name="Munyaradzi Nicholas Murira" userId="6ab3fae5-94bd-47ef-9f25-6c1f645127cf" providerId="ADAL" clId="{39A5E4F0-6B56-45EF-A2C8-9943B546BFEF}" dt="2022-11-21T10:17:01.043" v="319" actId="6549"/>
          <ac:spMkLst>
            <pc:docMk/>
            <pc:sldMk cId="2217261386" sldId="544"/>
            <ac:spMk id="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24761624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1022535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6898962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48165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782625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5807636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3820704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6697187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7157249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28971451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4526171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7858487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2026882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5100276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1640347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2/21/2023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11.jpg"/><Relationship Id="rId13" Type="http://schemas.openxmlformats.org/officeDocument/2006/relationships/image" Target="../media/image16.jpg"/><Relationship Id="rId3" Type="http://schemas.openxmlformats.org/officeDocument/2006/relationships/notesSlide" Target="../notesSlides/notesSlide1.xml"/><Relationship Id="rId7" Type="http://schemas.openxmlformats.org/officeDocument/2006/relationships/image" Target="../media/image10.png"/><Relationship Id="rId12" Type="http://schemas.openxmlformats.org/officeDocument/2006/relationships/image" Target="../media/image15.jpe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jpeg"/><Relationship Id="rId4" Type="http://schemas.openxmlformats.org/officeDocument/2006/relationships/image" Target="../media/image7.png"/><Relationship Id="rId9"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27.jpeg"/><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6.xml"/><Relationship Id="rId6" Type="http://schemas.openxmlformats.org/officeDocument/2006/relationships/image" Target="../media/image28.png"/><Relationship Id="rId5" Type="http://schemas.openxmlformats.org/officeDocument/2006/relationships/notesSlide" Target="../notesSlides/notesSlide6.xml"/><Relationship Id="rId4"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2.xml.rels><?xml version="1.0" encoding="UTF-8" standalone="yes"?>
<Relationships xmlns="http://schemas.openxmlformats.org/package/2006/relationships"><Relationship Id="rId3" Type="http://schemas.openxmlformats.org/officeDocument/2006/relationships/video" Target="../media/media2.mp4"/><Relationship Id="rId2" Type="http://schemas.microsoft.com/office/2007/relationships/media" Target="../media/media2.mp4"/><Relationship Id="rId1" Type="http://schemas.openxmlformats.org/officeDocument/2006/relationships/tags" Target="../tags/tag8.xml"/><Relationship Id="rId6" Type="http://schemas.openxmlformats.org/officeDocument/2006/relationships/image" Target="../media/image29.png"/><Relationship Id="rId5" Type="http://schemas.openxmlformats.org/officeDocument/2006/relationships/notesSlide" Target="../notesSlides/notesSlide8.xml"/><Relationship Id="rId4"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0.xml.rels><?xml version="1.0" encoding="UTF-8" standalone="yes"?>
<Relationships xmlns="http://schemas.openxmlformats.org/package/2006/relationships"><Relationship Id="rId8" Type="http://schemas.openxmlformats.org/officeDocument/2006/relationships/image" Target="../media/image11.jpg"/><Relationship Id="rId13" Type="http://schemas.openxmlformats.org/officeDocument/2006/relationships/image" Target="../media/image16.jpg"/><Relationship Id="rId3" Type="http://schemas.openxmlformats.org/officeDocument/2006/relationships/notesSlide" Target="../notesSlides/notesSlide16.xml"/><Relationship Id="rId7" Type="http://schemas.openxmlformats.org/officeDocument/2006/relationships/image" Target="../media/image10.png"/><Relationship Id="rId12" Type="http://schemas.openxmlformats.org/officeDocument/2006/relationships/image" Target="../media/image15.jpeg"/><Relationship Id="rId2" Type="http://schemas.openxmlformats.org/officeDocument/2006/relationships/slideLayout" Target="../slideLayouts/slideLayout4.xml"/><Relationship Id="rId1" Type="http://schemas.openxmlformats.org/officeDocument/2006/relationships/tags" Target="../tags/tag16.xml"/><Relationship Id="rId6" Type="http://schemas.openxmlformats.org/officeDocument/2006/relationships/image" Target="../media/image32.png"/><Relationship Id="rId11" Type="http://schemas.openxmlformats.org/officeDocument/2006/relationships/image" Target="../media/image14.png"/><Relationship Id="rId5" Type="http://schemas.openxmlformats.org/officeDocument/2006/relationships/image" Target="../media/image31.png"/><Relationship Id="rId10" Type="http://schemas.openxmlformats.org/officeDocument/2006/relationships/image" Target="../media/image34.jpeg"/><Relationship Id="rId4" Type="http://schemas.openxmlformats.org/officeDocument/2006/relationships/image" Target="../media/image30.png"/><Relationship Id="rId9" Type="http://schemas.openxmlformats.org/officeDocument/2006/relationships/image" Target="../media/image33.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Cybersecurity Threats, </a:t>
            </a:r>
          </a:p>
          <a:p>
            <a:r>
              <a:rPr lang="en-GB" sz="4000" b="1" i="1" dirty="0">
                <a:effectLst>
                  <a:outerShdw blurRad="38100" dist="38100" dir="2700000" algn="tl">
                    <a:srgbClr val="000000">
                      <a:alpha val="43137"/>
                    </a:srgbClr>
                  </a:outerShdw>
                </a:effectLst>
              </a:rPr>
              <a:t>Vulnerabilities and Attacks</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Cybersecurity </a:t>
            </a:r>
          </a:p>
          <a:p>
            <a:r>
              <a:rPr lang="en-GB" b="1" i="1" dirty="0"/>
              <a:t>Essentials </a:t>
            </a:r>
            <a:r>
              <a:rPr lang="en-GB" i="1" dirty="0"/>
              <a:t>(ACCA4029)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85638"/>
            <a:ext cx="5152571" cy="2308324"/>
          </a:xfrm>
          <a:prstGeom prst="rect">
            <a:avLst/>
          </a:prstGeom>
        </p:spPr>
        <p:txBody>
          <a:bodyPr wrap="square">
            <a:spAutoFit/>
          </a:bodyPr>
          <a:lstStyle/>
          <a:p>
            <a:pPr algn="just">
              <a:spcBef>
                <a:spcPts val="0"/>
              </a:spcBef>
            </a:pPr>
            <a:r>
              <a:rPr lang="en-US" i="1" dirty="0">
                <a:solidFill>
                  <a:schemeClr val="tx1">
                    <a:lumMod val="50000"/>
                  </a:schemeClr>
                </a:solidFill>
              </a:rPr>
              <a:t>In continuation to the previous lectures, we discussed common characteristics comprising cybersecurity world, cyber criminals and cybersecurity specialists, the threats that affect individuals, and organizations.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Following that, we discussed the different frameworks referred to cybersecurity, states of data, data storage, and countermeasures for cybersecurity.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139877" y="1164709"/>
            <a:ext cx="5619792" cy="3416320"/>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GB" dirty="0">
                <a:solidFill>
                  <a:schemeClr val="bg1"/>
                </a:solidFill>
              </a:rPr>
              <a:t>Security aspects of network</a:t>
            </a:r>
          </a:p>
          <a:p>
            <a:pPr marL="285750" indent="-285750" fontAlgn="t">
              <a:buFont typeface="Wingdings" panose="05000000000000000000" pitchFamily="2" charset="2"/>
              <a:buChar char="ü"/>
            </a:pPr>
            <a:r>
              <a:rPr lang="en-GB" b="1" dirty="0">
                <a:solidFill>
                  <a:schemeClr val="bg1"/>
                </a:solidFill>
              </a:rPr>
              <a:t>The Cybersecurity World</a:t>
            </a:r>
          </a:p>
          <a:p>
            <a:pPr marL="742950" lvl="1" indent="-285750" fontAlgn="t">
              <a:buFont typeface="Wingdings" panose="05000000000000000000" pitchFamily="2" charset="2"/>
              <a:buChar char="ü"/>
            </a:pPr>
            <a:r>
              <a:rPr lang="en-GB" dirty="0">
                <a:solidFill>
                  <a:schemeClr val="bg1"/>
                </a:solidFill>
              </a:rPr>
              <a:t>Cyber Criminals</a:t>
            </a:r>
          </a:p>
          <a:p>
            <a:pPr marL="742950" lvl="1" indent="-285750" fontAlgn="t">
              <a:buFont typeface="Wingdings" panose="05000000000000000000" pitchFamily="2" charset="2"/>
              <a:buChar char="ü"/>
            </a:pPr>
            <a:r>
              <a:rPr lang="en-GB" dirty="0">
                <a:solidFill>
                  <a:schemeClr val="bg1"/>
                </a:solidFill>
              </a:rPr>
              <a:t>Cyber Specialists</a:t>
            </a:r>
          </a:p>
          <a:p>
            <a:pPr marL="742950" lvl="1" indent="-285750" fontAlgn="t">
              <a:buFont typeface="Wingdings" panose="05000000000000000000" pitchFamily="2" charset="2"/>
              <a:buChar char="ü"/>
            </a:pPr>
            <a:r>
              <a:rPr lang="en-GB" dirty="0">
                <a:solidFill>
                  <a:schemeClr val="bg1"/>
                </a:solidFill>
              </a:rPr>
              <a:t>Cybersecurity Threats</a:t>
            </a:r>
          </a:p>
          <a:p>
            <a:pPr marL="285750" indent="-285750" fontAlgn="t">
              <a:buFont typeface="Wingdings" panose="05000000000000000000" pitchFamily="2" charset="2"/>
              <a:buChar char="ü"/>
            </a:pPr>
            <a:r>
              <a:rPr lang="en-GB" b="1" dirty="0">
                <a:solidFill>
                  <a:schemeClr val="bg1"/>
                </a:solidFill>
              </a:rPr>
              <a:t>The Cybersecurity Cube</a:t>
            </a:r>
          </a:p>
          <a:p>
            <a:pPr marL="742950" lvl="1" indent="-285750" fontAlgn="t">
              <a:buFont typeface="Wingdings" panose="05000000000000000000" pitchFamily="2" charset="2"/>
              <a:buChar char="ü"/>
            </a:pPr>
            <a:r>
              <a:rPr lang="en-GB" dirty="0">
                <a:solidFill>
                  <a:schemeClr val="bg1"/>
                </a:solidFill>
              </a:rPr>
              <a:t>CIA Triad</a:t>
            </a:r>
          </a:p>
          <a:p>
            <a:pPr marL="742950" lvl="1" indent="-285750" fontAlgn="t">
              <a:buFont typeface="Wingdings" panose="05000000000000000000" pitchFamily="2" charset="2"/>
              <a:buChar char="ü"/>
            </a:pPr>
            <a:r>
              <a:rPr lang="en-GB" dirty="0">
                <a:solidFill>
                  <a:schemeClr val="bg1"/>
                </a:solidFill>
              </a:rPr>
              <a:t>States of Data</a:t>
            </a:r>
          </a:p>
          <a:p>
            <a:pPr marL="742950" lvl="1" indent="-285750" fontAlgn="t">
              <a:buFont typeface="Wingdings" panose="05000000000000000000" pitchFamily="2" charset="2"/>
              <a:buChar char="ü"/>
            </a:pPr>
            <a:r>
              <a:rPr lang="en-GB" dirty="0">
                <a:solidFill>
                  <a:schemeClr val="bg1"/>
                </a:solidFill>
              </a:rPr>
              <a:t>Cybersecurity Countermeasures</a:t>
            </a:r>
          </a:p>
          <a:p>
            <a:pPr fontAlgn="t"/>
            <a:endParaRPr lang="en-GB"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284131" y="4534862"/>
            <a:ext cx="5475538" cy="646331"/>
          </a:xfrm>
          <a:prstGeom prst="rect">
            <a:avLst/>
          </a:prstGeom>
        </p:spPr>
        <p:txBody>
          <a:bodyPr wrap="none">
            <a:spAutoFit/>
          </a:bodyPr>
          <a:lstStyle/>
          <a:p>
            <a:pPr algn="ctr" fontAlgn="t"/>
            <a:r>
              <a:rPr lang="en-US" b="1" i="1" dirty="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a:solidFill>
                  <a:schemeClr val="accent6"/>
                </a:solidFill>
                <a:effectLst>
                  <a:outerShdw blurRad="38100" dist="38100" dir="2700000" algn="tl">
                    <a:srgbClr val="000000">
                      <a:alpha val="43137"/>
                    </a:srgbClr>
                  </a:outerShdw>
                </a:effectLst>
              </a:rPr>
              <a:t>Any questions?</a:t>
            </a:r>
          </a:p>
        </p:txBody>
      </p:sp>
    </p:spTree>
    <p:extLst>
      <p:ext uri="{BB962C8B-B14F-4D97-AF65-F5344CB8AC3E}">
        <p14:creationId xmlns:p14="http://schemas.microsoft.com/office/powerpoint/2010/main" val="1828989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4462760"/>
          </a:xfrm>
          <a:prstGeom prst="rect">
            <a:avLst/>
          </a:prstGeom>
        </p:spPr>
        <p:txBody>
          <a:bodyPr wrap="square">
            <a:spAutoFit/>
          </a:bodyPr>
          <a:lstStyle/>
          <a:p>
            <a:pPr algn="just">
              <a:spcBef>
                <a:spcPts val="0"/>
              </a:spcBef>
            </a:pPr>
            <a:r>
              <a:rPr lang="en-US" i="1" dirty="0">
                <a:solidFill>
                  <a:schemeClr val="tx1">
                    <a:lumMod val="50000"/>
                  </a:schemeClr>
                </a:solidFill>
              </a:rPr>
              <a:t>Deep diving the basics of Cybersecurity, understanding cyber world, cyber cube and cyber frameworks, in this lecture, you will understand </a:t>
            </a:r>
          </a:p>
          <a:p>
            <a:pPr algn="just">
              <a:spcBef>
                <a:spcPts val="0"/>
              </a:spcBef>
            </a:pPr>
            <a:endParaRPr lang="en-US" i="1" dirty="0">
              <a:solidFill>
                <a:schemeClr val="tx1">
                  <a:lumMod val="50000"/>
                </a:schemeClr>
              </a:solidFill>
            </a:endParaRPr>
          </a:p>
          <a:p>
            <a:pPr marL="285750" indent="-285750" algn="just">
              <a:spcBef>
                <a:spcPts val="0"/>
              </a:spcBef>
              <a:buFont typeface="Courier New" panose="02070309020205020404" pitchFamily="49" charset="0"/>
              <a:buChar char="o"/>
            </a:pPr>
            <a:r>
              <a:rPr lang="en-US" sz="1600" i="1" dirty="0">
                <a:solidFill>
                  <a:schemeClr val="tx1">
                    <a:lumMod val="50000"/>
                  </a:schemeClr>
                </a:solidFill>
              </a:rPr>
              <a:t>the different types of malware and malicious codes used </a:t>
            </a:r>
          </a:p>
          <a:p>
            <a:pPr marL="285750" indent="-285750" algn="just">
              <a:spcBef>
                <a:spcPts val="0"/>
              </a:spcBef>
              <a:buFont typeface="Courier New" panose="02070309020205020404" pitchFamily="49" charset="0"/>
              <a:buChar char="o"/>
            </a:pPr>
            <a:r>
              <a:rPr lang="en-US" sz="1600" i="1" dirty="0">
                <a:solidFill>
                  <a:schemeClr val="tx1">
                    <a:lumMod val="50000"/>
                  </a:schemeClr>
                </a:solidFill>
              </a:rPr>
              <a:t>the different methods/ techniques used</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to deceive the users and infrastructure.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Following that, you will also understand how these types and methods are used to initiate different types of cyberattacks.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our upcoming lectures, you will gain more clarity on various techniques used to protect the data and finally moving into the steps to harden the infrastructure.</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308324"/>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Different types of Malware and Malicious Code</a:t>
            </a:r>
          </a:p>
          <a:p>
            <a:pPr marL="285750" indent="-285750" fontAlgn="t">
              <a:buFont typeface="Wingdings" panose="05000000000000000000" pitchFamily="2" charset="2"/>
              <a:buChar char="ü"/>
            </a:pPr>
            <a:r>
              <a:rPr lang="en-GB" b="1" dirty="0">
                <a:solidFill>
                  <a:schemeClr val="bg1"/>
                </a:solidFill>
              </a:rPr>
              <a:t>The tactics, techniques and procedures used by cyber criminals</a:t>
            </a:r>
          </a:p>
          <a:p>
            <a:pPr marL="285750" indent="-285750" fontAlgn="t">
              <a:buFont typeface="Wingdings" panose="05000000000000000000" pitchFamily="2" charset="2"/>
              <a:buChar char="ü"/>
            </a:pPr>
            <a:r>
              <a:rPr lang="en-GB" b="1" dirty="0">
                <a:solidFill>
                  <a:schemeClr val="bg1"/>
                </a:solidFill>
              </a:rPr>
              <a:t>Different methods used in social engineering</a:t>
            </a:r>
          </a:p>
          <a:p>
            <a:pPr marL="285750" indent="-285750" fontAlgn="t">
              <a:buFont typeface="Wingdings" panose="05000000000000000000" pitchFamily="2" charset="2"/>
              <a:buChar char="ü"/>
            </a:pPr>
            <a:r>
              <a:rPr lang="en-GB" b="1" dirty="0">
                <a:solidFill>
                  <a:schemeClr val="bg1"/>
                </a:solidFill>
              </a:rPr>
              <a:t>Different types of cyberattacks</a:t>
            </a:r>
          </a:p>
          <a:p>
            <a:pPr marL="285750" indent="-285750" fontAlgn="t">
              <a:buFont typeface="Wingdings" panose="05000000000000000000" pitchFamily="2" charset="2"/>
              <a:buChar char="ü"/>
            </a:pPr>
            <a:r>
              <a:rPr lang="en-GB" b="1" dirty="0">
                <a:solidFill>
                  <a:schemeClr val="bg1"/>
                </a:solidFill>
              </a:rPr>
              <a:t>Defending them</a:t>
            </a: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World – Threats, Vulnerabilities and Attacks</a:t>
            </a:r>
            <a:endParaRPr lang="en-US" sz="3200" dirty="0"/>
          </a:p>
        </p:txBody>
      </p:sp>
      <p:grpSp>
        <p:nvGrpSpPr>
          <p:cNvPr id="22" name="Group 21"/>
          <p:cNvGrpSpPr/>
          <p:nvPr/>
        </p:nvGrpSpPr>
        <p:grpSpPr>
          <a:xfrm>
            <a:off x="231000" y="971766"/>
            <a:ext cx="3824567" cy="8407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1179616">
            <a:off x="4465742" y="1523313"/>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9646" y="2788317"/>
            <a:ext cx="4305523" cy="2866248"/>
          </a:xfrm>
          <a:prstGeom prst="rect">
            <a:avLst/>
          </a:prstGeom>
        </p:spPr>
      </p:pic>
      <p:sp>
        <p:nvSpPr>
          <p:cNvPr id="66" name="Isosceles Triangle 65"/>
          <p:cNvSpPr/>
          <p:nvPr/>
        </p:nvSpPr>
        <p:spPr>
          <a:xfrm rot="18108645">
            <a:off x="3760060" y="81303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755401" y="484546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8625265" y="1325334"/>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7963411" y="52798"/>
            <a:ext cx="3964512" cy="1487640"/>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150471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p:cTn id="12" dur="1000" fill="hold"/>
                                        <p:tgtEl>
                                          <p:spTgt spid="22"/>
                                        </p:tgtEl>
                                        <p:attrNameLst>
                                          <p:attrName>ppt_w</p:attrName>
                                        </p:attrNameLst>
                                      </p:cBhvr>
                                      <p:tavLst>
                                        <p:tav tm="0">
                                          <p:val>
                                            <p:fltVal val="0"/>
                                          </p:val>
                                        </p:tav>
                                        <p:tav tm="100000">
                                          <p:val>
                                            <p:strVal val="#ppt_w"/>
                                          </p:val>
                                        </p:tav>
                                      </p:tavLst>
                                    </p:anim>
                                    <p:anim calcmode="lin" valueType="num">
                                      <p:cBhvr>
                                        <p:cTn id="13" dur="1000" fill="hold"/>
                                        <p:tgtEl>
                                          <p:spTgt spid="22"/>
                                        </p:tgtEl>
                                        <p:attrNameLst>
                                          <p:attrName>ppt_h</p:attrName>
                                        </p:attrNameLst>
                                      </p:cBhvr>
                                      <p:tavLst>
                                        <p:tav tm="0">
                                          <p:val>
                                            <p:fltVal val="0"/>
                                          </p:val>
                                        </p:tav>
                                        <p:tav tm="100000">
                                          <p:val>
                                            <p:strVal val="#ppt_h"/>
                                          </p:val>
                                        </p:tav>
                                      </p:tavLst>
                                    </p:anim>
                                    <p:anim calcmode="lin" valueType="num">
                                      <p:cBhvr>
                                        <p:cTn id="14" dur="1000" fill="hold"/>
                                        <p:tgtEl>
                                          <p:spTgt spid="22"/>
                                        </p:tgtEl>
                                        <p:attrNameLst>
                                          <p:attrName>style.rotation</p:attrName>
                                        </p:attrNameLst>
                                      </p:cBhvr>
                                      <p:tavLst>
                                        <p:tav tm="0">
                                          <p:val>
                                            <p:fltVal val="90"/>
                                          </p:val>
                                        </p:tav>
                                        <p:tav tm="100000">
                                          <p:val>
                                            <p:fltVal val="0"/>
                                          </p:val>
                                        </p:tav>
                                      </p:tavLst>
                                    </p:anim>
                                    <p:animEffect transition="in" filter="fade">
                                      <p:cBhvr>
                                        <p:cTn id="15" dur="1000"/>
                                        <p:tgtEl>
                                          <p:spTgt spid="22"/>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66"/>
                                        </p:tgtEl>
                                        <p:attrNameLst>
                                          <p:attrName>style.visibility</p:attrName>
                                        </p:attrNameLst>
                                      </p:cBhvr>
                                      <p:to>
                                        <p:strVal val="visible"/>
                                      </p:to>
                                    </p:set>
                                    <p:animEffect transition="in" filter="wheel(1)">
                                      <p:cBhvr>
                                        <p:cTn id="20" dur="2000"/>
                                        <p:tgtEl>
                                          <p:spTgt spid="66"/>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p:cTn id="25" dur="500" fill="hold"/>
                                        <p:tgtEl>
                                          <p:spTgt spid="24"/>
                                        </p:tgtEl>
                                        <p:attrNameLst>
                                          <p:attrName>ppt_w</p:attrName>
                                        </p:attrNameLst>
                                      </p:cBhvr>
                                      <p:tavLst>
                                        <p:tav tm="0">
                                          <p:val>
                                            <p:fltVal val="0"/>
                                          </p:val>
                                        </p:tav>
                                        <p:tav tm="100000">
                                          <p:val>
                                            <p:strVal val="#ppt_w"/>
                                          </p:val>
                                        </p:tav>
                                      </p:tavLst>
                                    </p:anim>
                                    <p:anim calcmode="lin" valueType="num">
                                      <p:cBhvr>
                                        <p:cTn id="26" dur="500" fill="hold"/>
                                        <p:tgtEl>
                                          <p:spTgt spid="24"/>
                                        </p:tgtEl>
                                        <p:attrNameLst>
                                          <p:attrName>ppt_h</p:attrName>
                                        </p:attrNameLst>
                                      </p:cBhvr>
                                      <p:tavLst>
                                        <p:tav tm="0">
                                          <p:val>
                                            <p:fltVal val="0"/>
                                          </p:val>
                                        </p:tav>
                                        <p:tav tm="100000">
                                          <p:val>
                                            <p:strVal val="#ppt_h"/>
                                          </p:val>
                                        </p:tav>
                                      </p:tavLst>
                                    </p:anim>
                                    <p:animEffect transition="in" filter="fade">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3"/>
                                        </p:tgtEl>
                                        <p:attrNameLst>
                                          <p:attrName>style.visibility</p:attrName>
                                        </p:attrNameLst>
                                      </p:cBhvr>
                                      <p:to>
                                        <p:strVal val="visible"/>
                                      </p:to>
                                    </p:set>
                                    <p:anim calcmode="lin" valueType="num">
                                      <p:cBhvr>
                                        <p:cTn id="32" dur="500" fill="hold"/>
                                        <p:tgtEl>
                                          <p:spTgt spid="33"/>
                                        </p:tgtEl>
                                        <p:attrNameLst>
                                          <p:attrName>ppt_w</p:attrName>
                                        </p:attrNameLst>
                                      </p:cBhvr>
                                      <p:tavLst>
                                        <p:tav tm="0">
                                          <p:val>
                                            <p:fltVal val="0"/>
                                          </p:val>
                                        </p:tav>
                                        <p:tav tm="100000">
                                          <p:val>
                                            <p:strVal val="#ppt_w"/>
                                          </p:val>
                                        </p:tav>
                                      </p:tavLst>
                                    </p:anim>
                                    <p:anim calcmode="lin" valueType="num">
                                      <p:cBhvr>
                                        <p:cTn id="33" dur="500" fill="hold"/>
                                        <p:tgtEl>
                                          <p:spTgt spid="33"/>
                                        </p:tgtEl>
                                        <p:attrNameLst>
                                          <p:attrName>ppt_h</p:attrName>
                                        </p:attrNameLst>
                                      </p:cBhvr>
                                      <p:tavLst>
                                        <p:tav tm="0">
                                          <p:val>
                                            <p:fltVal val="0"/>
                                          </p:val>
                                        </p:tav>
                                        <p:tav tm="100000">
                                          <p:val>
                                            <p:strVal val="#ppt_h"/>
                                          </p:val>
                                        </p:tav>
                                      </p:tavLst>
                                    </p:anim>
                                    <p:animEffect transition="in" filter="fade">
                                      <p:cBhvr>
                                        <p:cTn id="34" dur="500"/>
                                        <p:tgtEl>
                                          <p:spTgt spid="33"/>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20"/>
                                        </p:tgtEl>
                                        <p:attrNameLst>
                                          <p:attrName>style.visibility</p:attrName>
                                        </p:attrNameLst>
                                      </p:cBhvr>
                                      <p:to>
                                        <p:strVal val="visible"/>
                                      </p:to>
                                    </p:set>
                                    <p:anim calcmode="lin" valueType="num">
                                      <p:cBhvr>
                                        <p:cTn id="39" dur="500" fill="hold"/>
                                        <p:tgtEl>
                                          <p:spTgt spid="120"/>
                                        </p:tgtEl>
                                        <p:attrNameLst>
                                          <p:attrName>ppt_w</p:attrName>
                                        </p:attrNameLst>
                                      </p:cBhvr>
                                      <p:tavLst>
                                        <p:tav tm="0">
                                          <p:val>
                                            <p:fltVal val="0"/>
                                          </p:val>
                                        </p:tav>
                                        <p:tav tm="100000">
                                          <p:val>
                                            <p:strVal val="#ppt_w"/>
                                          </p:val>
                                        </p:tav>
                                      </p:tavLst>
                                    </p:anim>
                                    <p:anim calcmode="lin" valueType="num">
                                      <p:cBhvr>
                                        <p:cTn id="40" dur="500" fill="hold"/>
                                        <p:tgtEl>
                                          <p:spTgt spid="120"/>
                                        </p:tgtEl>
                                        <p:attrNameLst>
                                          <p:attrName>ppt_h</p:attrName>
                                        </p:attrNameLst>
                                      </p:cBhvr>
                                      <p:tavLst>
                                        <p:tav tm="0">
                                          <p:val>
                                            <p:fltVal val="0"/>
                                          </p:val>
                                        </p:tav>
                                        <p:tav tm="100000">
                                          <p:val>
                                            <p:strVal val="#ppt_h"/>
                                          </p:val>
                                        </p:tav>
                                      </p:tavLst>
                                    </p:anim>
                                    <p:animEffect transition="in" filter="fade">
                                      <p:cBhvr>
                                        <p:cTn id="41" dur="500"/>
                                        <p:tgtEl>
                                          <p:spTgt spid="120"/>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25"/>
                                        </p:tgtEl>
                                        <p:attrNameLst>
                                          <p:attrName>style.visibility</p:attrName>
                                        </p:attrNameLst>
                                      </p:cBhvr>
                                      <p:to>
                                        <p:strVal val="visible"/>
                                      </p:to>
                                    </p:set>
                                    <p:anim calcmode="lin" valueType="num">
                                      <p:cBhvr additive="base">
                                        <p:cTn id="46" dur="500" fill="hold"/>
                                        <p:tgtEl>
                                          <p:spTgt spid="25"/>
                                        </p:tgtEl>
                                        <p:attrNameLst>
                                          <p:attrName>ppt_x</p:attrName>
                                        </p:attrNameLst>
                                      </p:cBhvr>
                                      <p:tavLst>
                                        <p:tav tm="0">
                                          <p:val>
                                            <p:strVal val="#ppt_x"/>
                                          </p:val>
                                        </p:tav>
                                        <p:tav tm="100000">
                                          <p:val>
                                            <p:strVal val="#ppt_x"/>
                                          </p:val>
                                        </p:tav>
                                      </p:tavLst>
                                    </p:anim>
                                    <p:anim calcmode="lin" valueType="num">
                                      <p:cBhvr additive="base">
                                        <p:cTn id="4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67"/>
                                        </p:tgtEl>
                                        <p:attrNameLst>
                                          <p:attrName>style.visibility</p:attrName>
                                        </p:attrNameLst>
                                      </p:cBhvr>
                                      <p:to>
                                        <p:strVal val="visible"/>
                                      </p:to>
                                    </p:set>
                                    <p:animEffect transition="in" filter="wipe(down)">
                                      <p:cBhvr>
                                        <p:cTn id="52" dur="500"/>
                                        <p:tgtEl>
                                          <p:spTgt spid="67"/>
                                        </p:tgtEl>
                                      </p:cBhvr>
                                    </p:animEffect>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35"/>
                                        </p:tgtEl>
                                        <p:attrNameLst>
                                          <p:attrName>style.visibility</p:attrName>
                                        </p:attrNameLst>
                                      </p:cBhvr>
                                      <p:to>
                                        <p:strVal val="visible"/>
                                      </p:to>
                                    </p:set>
                                    <p:animEffect transition="in" filter="wipe(down)">
                                      <p:cBhvr>
                                        <p:cTn id="57" dur="580">
                                          <p:stCondLst>
                                            <p:cond delay="0"/>
                                          </p:stCondLst>
                                        </p:cTn>
                                        <p:tgtEl>
                                          <p:spTgt spid="35"/>
                                        </p:tgtEl>
                                      </p:cBhvr>
                                    </p:animEffect>
                                    <p:anim calcmode="lin" valueType="num">
                                      <p:cBhvr>
                                        <p:cTn id="58" dur="1822" tmFilter="0,0; 0.14,0.36; 0.43,0.73; 0.71,0.91; 1.0,1.0">
                                          <p:stCondLst>
                                            <p:cond delay="0"/>
                                          </p:stCondLst>
                                        </p:cTn>
                                        <p:tgtEl>
                                          <p:spTgt spid="35"/>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5"/>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5"/>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5"/>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5"/>
                                        </p:tgtEl>
                                        <p:attrNameLst>
                                          <p:attrName>ppt_y</p:attrName>
                                        </p:attrNameLst>
                                      </p:cBhvr>
                                      <p:tavLst>
                                        <p:tav tm="0" fmla="#ppt_y-sin(pi*$)/81">
                                          <p:val>
                                            <p:fltVal val="0"/>
                                          </p:val>
                                        </p:tav>
                                        <p:tav tm="100000">
                                          <p:val>
                                            <p:fltVal val="1"/>
                                          </p:val>
                                        </p:tav>
                                      </p:tavLst>
                                    </p:anim>
                                    <p:animScale>
                                      <p:cBhvr>
                                        <p:cTn id="63" dur="26">
                                          <p:stCondLst>
                                            <p:cond delay="650"/>
                                          </p:stCondLst>
                                        </p:cTn>
                                        <p:tgtEl>
                                          <p:spTgt spid="35"/>
                                        </p:tgtEl>
                                      </p:cBhvr>
                                      <p:to x="100000" y="60000"/>
                                    </p:animScale>
                                    <p:animScale>
                                      <p:cBhvr>
                                        <p:cTn id="64" dur="166" decel="50000">
                                          <p:stCondLst>
                                            <p:cond delay="676"/>
                                          </p:stCondLst>
                                        </p:cTn>
                                        <p:tgtEl>
                                          <p:spTgt spid="35"/>
                                        </p:tgtEl>
                                      </p:cBhvr>
                                      <p:to x="100000" y="100000"/>
                                    </p:animScale>
                                    <p:animScale>
                                      <p:cBhvr>
                                        <p:cTn id="65" dur="26">
                                          <p:stCondLst>
                                            <p:cond delay="1312"/>
                                          </p:stCondLst>
                                        </p:cTn>
                                        <p:tgtEl>
                                          <p:spTgt spid="35"/>
                                        </p:tgtEl>
                                      </p:cBhvr>
                                      <p:to x="100000" y="80000"/>
                                    </p:animScale>
                                    <p:animScale>
                                      <p:cBhvr>
                                        <p:cTn id="66" dur="166" decel="50000">
                                          <p:stCondLst>
                                            <p:cond delay="1338"/>
                                          </p:stCondLst>
                                        </p:cTn>
                                        <p:tgtEl>
                                          <p:spTgt spid="35"/>
                                        </p:tgtEl>
                                      </p:cBhvr>
                                      <p:to x="100000" y="100000"/>
                                    </p:animScale>
                                    <p:animScale>
                                      <p:cBhvr>
                                        <p:cTn id="67" dur="26">
                                          <p:stCondLst>
                                            <p:cond delay="1642"/>
                                          </p:stCondLst>
                                        </p:cTn>
                                        <p:tgtEl>
                                          <p:spTgt spid="35"/>
                                        </p:tgtEl>
                                      </p:cBhvr>
                                      <p:to x="100000" y="90000"/>
                                    </p:animScale>
                                    <p:animScale>
                                      <p:cBhvr>
                                        <p:cTn id="68" dur="166" decel="50000">
                                          <p:stCondLst>
                                            <p:cond delay="1668"/>
                                          </p:stCondLst>
                                        </p:cTn>
                                        <p:tgtEl>
                                          <p:spTgt spid="35"/>
                                        </p:tgtEl>
                                      </p:cBhvr>
                                      <p:to x="100000" y="100000"/>
                                    </p:animScale>
                                    <p:animScale>
                                      <p:cBhvr>
                                        <p:cTn id="69" dur="26">
                                          <p:stCondLst>
                                            <p:cond delay="1808"/>
                                          </p:stCondLst>
                                        </p:cTn>
                                        <p:tgtEl>
                                          <p:spTgt spid="35"/>
                                        </p:tgtEl>
                                      </p:cBhvr>
                                      <p:to x="100000" y="95000"/>
                                    </p:animScale>
                                    <p:animScale>
                                      <p:cBhvr>
                                        <p:cTn id="70" dur="166" decel="50000">
                                          <p:stCondLst>
                                            <p:cond delay="1834"/>
                                          </p:stCondLst>
                                        </p:cTn>
                                        <p:tgtEl>
                                          <p:spTgt spid="35"/>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grpId="0" nodeType="clickEffect">
                                  <p:stCondLst>
                                    <p:cond delay="0"/>
                                  </p:stCondLst>
                                  <p:childTnLst>
                                    <p:set>
                                      <p:cBhvr>
                                        <p:cTn id="74" dur="1" fill="hold">
                                          <p:stCondLst>
                                            <p:cond delay="0"/>
                                          </p:stCondLst>
                                        </p:cTn>
                                        <p:tgtEl>
                                          <p:spTgt spid="68"/>
                                        </p:tgtEl>
                                        <p:attrNameLst>
                                          <p:attrName>style.visibility</p:attrName>
                                        </p:attrNameLst>
                                      </p:cBhvr>
                                      <p:to>
                                        <p:strVal val="visible"/>
                                      </p:to>
                                    </p:set>
                                    <p:animEffect transition="in" filter="wipe(down)">
                                      <p:cBhvr>
                                        <p:cTn id="75" dur="580">
                                          <p:stCondLst>
                                            <p:cond delay="0"/>
                                          </p:stCondLst>
                                        </p:cTn>
                                        <p:tgtEl>
                                          <p:spTgt spid="68"/>
                                        </p:tgtEl>
                                      </p:cBhvr>
                                    </p:animEffect>
                                    <p:anim calcmode="lin" valueType="num">
                                      <p:cBhvr>
                                        <p:cTn id="76" dur="1822" tmFilter="0,0; 0.14,0.36; 0.43,0.73; 0.71,0.91; 1.0,1.0">
                                          <p:stCondLst>
                                            <p:cond delay="0"/>
                                          </p:stCondLst>
                                        </p:cTn>
                                        <p:tgtEl>
                                          <p:spTgt spid="68"/>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68"/>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68"/>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68"/>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68"/>
                                        </p:tgtEl>
                                        <p:attrNameLst>
                                          <p:attrName>ppt_y</p:attrName>
                                        </p:attrNameLst>
                                      </p:cBhvr>
                                      <p:tavLst>
                                        <p:tav tm="0" fmla="#ppt_y-sin(pi*$)/81">
                                          <p:val>
                                            <p:fltVal val="0"/>
                                          </p:val>
                                        </p:tav>
                                        <p:tav tm="100000">
                                          <p:val>
                                            <p:fltVal val="1"/>
                                          </p:val>
                                        </p:tav>
                                      </p:tavLst>
                                    </p:anim>
                                    <p:animScale>
                                      <p:cBhvr>
                                        <p:cTn id="81" dur="26">
                                          <p:stCondLst>
                                            <p:cond delay="650"/>
                                          </p:stCondLst>
                                        </p:cTn>
                                        <p:tgtEl>
                                          <p:spTgt spid="68"/>
                                        </p:tgtEl>
                                      </p:cBhvr>
                                      <p:to x="100000" y="60000"/>
                                    </p:animScale>
                                    <p:animScale>
                                      <p:cBhvr>
                                        <p:cTn id="82" dur="166" decel="50000">
                                          <p:stCondLst>
                                            <p:cond delay="676"/>
                                          </p:stCondLst>
                                        </p:cTn>
                                        <p:tgtEl>
                                          <p:spTgt spid="68"/>
                                        </p:tgtEl>
                                      </p:cBhvr>
                                      <p:to x="100000" y="100000"/>
                                    </p:animScale>
                                    <p:animScale>
                                      <p:cBhvr>
                                        <p:cTn id="83" dur="26">
                                          <p:stCondLst>
                                            <p:cond delay="1312"/>
                                          </p:stCondLst>
                                        </p:cTn>
                                        <p:tgtEl>
                                          <p:spTgt spid="68"/>
                                        </p:tgtEl>
                                      </p:cBhvr>
                                      <p:to x="100000" y="80000"/>
                                    </p:animScale>
                                    <p:animScale>
                                      <p:cBhvr>
                                        <p:cTn id="84" dur="166" decel="50000">
                                          <p:stCondLst>
                                            <p:cond delay="1338"/>
                                          </p:stCondLst>
                                        </p:cTn>
                                        <p:tgtEl>
                                          <p:spTgt spid="68"/>
                                        </p:tgtEl>
                                      </p:cBhvr>
                                      <p:to x="100000" y="100000"/>
                                    </p:animScale>
                                    <p:animScale>
                                      <p:cBhvr>
                                        <p:cTn id="85" dur="26">
                                          <p:stCondLst>
                                            <p:cond delay="1642"/>
                                          </p:stCondLst>
                                        </p:cTn>
                                        <p:tgtEl>
                                          <p:spTgt spid="68"/>
                                        </p:tgtEl>
                                      </p:cBhvr>
                                      <p:to x="100000" y="90000"/>
                                    </p:animScale>
                                    <p:animScale>
                                      <p:cBhvr>
                                        <p:cTn id="86" dur="166" decel="50000">
                                          <p:stCondLst>
                                            <p:cond delay="1668"/>
                                          </p:stCondLst>
                                        </p:cTn>
                                        <p:tgtEl>
                                          <p:spTgt spid="68"/>
                                        </p:tgtEl>
                                      </p:cBhvr>
                                      <p:to x="100000" y="100000"/>
                                    </p:animScale>
                                    <p:animScale>
                                      <p:cBhvr>
                                        <p:cTn id="87" dur="26">
                                          <p:stCondLst>
                                            <p:cond delay="1808"/>
                                          </p:stCondLst>
                                        </p:cTn>
                                        <p:tgtEl>
                                          <p:spTgt spid="68"/>
                                        </p:tgtEl>
                                      </p:cBhvr>
                                      <p:to x="100000" y="95000"/>
                                    </p:animScale>
                                    <p:animScale>
                                      <p:cBhvr>
                                        <p:cTn id="88" dur="166" decel="50000">
                                          <p:stCondLst>
                                            <p:cond delay="1834"/>
                                          </p:stCondLst>
                                        </p:cTn>
                                        <p:tgtEl>
                                          <p:spTgt spid="6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Malware</a:t>
            </a:r>
            <a:endParaRPr lang="en-US" sz="3200" dirty="0"/>
          </a:p>
        </p:txBody>
      </p:sp>
      <p:sp>
        <p:nvSpPr>
          <p:cNvPr id="17" name="Rectangle 16"/>
          <p:cNvSpPr/>
          <p:nvPr/>
        </p:nvSpPr>
        <p:spPr>
          <a:xfrm>
            <a:off x="1439918" y="681496"/>
            <a:ext cx="10541876" cy="5078313"/>
          </a:xfrm>
          <a:prstGeom prst="rect">
            <a:avLst/>
          </a:prstGeom>
        </p:spPr>
        <p:txBody>
          <a:bodyPr wrap="square">
            <a:spAutoFit/>
          </a:bodyPr>
          <a:lstStyle/>
          <a:p>
            <a:pPr algn="just"/>
            <a:r>
              <a:rPr lang="en-US" b="1" dirty="0">
                <a:solidFill>
                  <a:srgbClr val="002060"/>
                </a:solidFill>
              </a:rPr>
              <a:t>Cyber criminals target user’s end devices through the installation of malware.</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Viruses </a:t>
            </a:r>
          </a:p>
          <a:p>
            <a:pPr marL="814388" lvl="1" indent="-357188" algn="just">
              <a:buFont typeface="Wingdings" panose="05000000000000000000" pitchFamily="2" charset="2"/>
              <a:buChar char="ü"/>
            </a:pPr>
            <a:r>
              <a:rPr lang="en-US" dirty="0">
                <a:solidFill>
                  <a:srgbClr val="FF0000"/>
                </a:solidFill>
              </a:rPr>
              <a:t>A virus is </a:t>
            </a:r>
            <a:r>
              <a:rPr lang="en-US" i="1" dirty="0">
                <a:solidFill>
                  <a:srgbClr val="FF0000"/>
                </a:solidFill>
                <a:effectLst>
                  <a:outerShdw blurRad="38100" dist="38100" dir="2700000" algn="tl">
                    <a:srgbClr val="000000">
                      <a:alpha val="43137"/>
                    </a:srgbClr>
                  </a:outerShdw>
                </a:effectLst>
              </a:rPr>
              <a:t>malicious executable code attached to another executable file</a:t>
            </a:r>
            <a:r>
              <a:rPr lang="en-US" dirty="0">
                <a:solidFill>
                  <a:srgbClr val="FF0000"/>
                </a:solidFill>
              </a:rPr>
              <a:t>, such as a legitimate program </a:t>
            </a:r>
          </a:p>
          <a:p>
            <a:pPr marL="814388" lvl="1" indent="-357188" algn="just">
              <a:buFont typeface="Wingdings" panose="05000000000000000000" pitchFamily="2" charset="2"/>
              <a:buChar char="ü"/>
            </a:pPr>
            <a:r>
              <a:rPr lang="en-US" dirty="0">
                <a:solidFill>
                  <a:srgbClr val="FF0000"/>
                </a:solidFill>
              </a:rPr>
              <a:t>Most </a:t>
            </a:r>
            <a:r>
              <a:rPr lang="en-US" i="1" dirty="0">
                <a:solidFill>
                  <a:srgbClr val="FF0000"/>
                </a:solidFill>
                <a:effectLst>
                  <a:outerShdw blurRad="38100" dist="38100" dir="2700000" algn="tl">
                    <a:srgbClr val="000000">
                      <a:alpha val="43137"/>
                    </a:srgbClr>
                  </a:outerShdw>
                </a:effectLst>
              </a:rPr>
              <a:t>viruses require end-user initiation</a:t>
            </a:r>
            <a:r>
              <a:rPr lang="en-US" dirty="0">
                <a:solidFill>
                  <a:srgbClr val="FF0000"/>
                </a:solidFill>
              </a:rPr>
              <a:t>, and </a:t>
            </a:r>
          </a:p>
          <a:p>
            <a:pPr marL="814388" lvl="1" indent="-357188" algn="just">
              <a:buFont typeface="Wingdings" panose="05000000000000000000" pitchFamily="2" charset="2"/>
              <a:buChar char="ü"/>
            </a:pPr>
            <a:r>
              <a:rPr lang="en-US" dirty="0">
                <a:solidFill>
                  <a:srgbClr val="FF0000"/>
                </a:solidFill>
              </a:rPr>
              <a:t>Can </a:t>
            </a:r>
            <a:r>
              <a:rPr lang="en-US" i="1" dirty="0">
                <a:solidFill>
                  <a:srgbClr val="FF0000"/>
                </a:solidFill>
                <a:effectLst>
                  <a:outerShdw blurRad="38100" dist="38100" dir="2700000" algn="tl">
                    <a:srgbClr val="000000">
                      <a:alpha val="43137"/>
                    </a:srgbClr>
                  </a:outerShdw>
                </a:effectLst>
              </a:rPr>
              <a:t>activate at a specific time or date</a:t>
            </a:r>
            <a:r>
              <a:rPr lang="en-US" dirty="0">
                <a:solidFill>
                  <a:srgbClr val="FF0000"/>
                </a:solidFill>
              </a:rPr>
              <a:t> </a:t>
            </a:r>
          </a:p>
          <a:p>
            <a:pPr marL="357188" indent="-357188" algn="just">
              <a:buFont typeface="Wingdings" panose="05000000000000000000" pitchFamily="2" charset="2"/>
              <a:buChar char="ü"/>
            </a:pPr>
            <a:endParaRPr lang="en-US" dirty="0">
              <a:solidFill>
                <a:srgbClr val="002060"/>
              </a:solidFill>
            </a:endParaRPr>
          </a:p>
          <a:p>
            <a:pPr marL="357188" indent="-357188" algn="just">
              <a:buFont typeface="Wingdings" panose="05000000000000000000" pitchFamily="2" charset="2"/>
              <a:buChar char="ü"/>
            </a:pPr>
            <a:r>
              <a:rPr lang="en-US" b="1" dirty="0">
                <a:solidFill>
                  <a:schemeClr val="accent4">
                    <a:lumMod val="75000"/>
                  </a:schemeClr>
                </a:solidFill>
              </a:rPr>
              <a:t>Worms </a:t>
            </a:r>
          </a:p>
          <a:p>
            <a:pPr marL="814388" lvl="1" indent="-357188" algn="just">
              <a:buFont typeface="Wingdings" panose="05000000000000000000" pitchFamily="2" charset="2"/>
              <a:buChar char="ü"/>
            </a:pPr>
            <a:r>
              <a:rPr lang="en-US" dirty="0">
                <a:solidFill>
                  <a:schemeClr val="accent4">
                    <a:lumMod val="75000"/>
                  </a:schemeClr>
                </a:solidFill>
              </a:rPr>
              <a:t>Worms are </a:t>
            </a:r>
            <a:r>
              <a:rPr lang="en-US" i="1" dirty="0">
                <a:solidFill>
                  <a:schemeClr val="accent4">
                    <a:lumMod val="75000"/>
                  </a:schemeClr>
                </a:solidFill>
                <a:effectLst>
                  <a:outerShdw blurRad="38100" dist="38100" dir="2700000" algn="tl">
                    <a:srgbClr val="000000">
                      <a:alpha val="43137"/>
                    </a:srgbClr>
                  </a:outerShdw>
                </a:effectLst>
              </a:rPr>
              <a:t>malicious code that replicates by independently exploiting vulnerabilities</a:t>
            </a:r>
            <a:r>
              <a:rPr lang="en-US" dirty="0">
                <a:solidFill>
                  <a:schemeClr val="accent4">
                    <a:lumMod val="75000"/>
                  </a:schemeClr>
                </a:solidFill>
              </a:rPr>
              <a:t> in networks. </a:t>
            </a:r>
          </a:p>
          <a:p>
            <a:pPr marL="814388" lvl="1" indent="-357188" algn="just">
              <a:buFont typeface="Wingdings" panose="05000000000000000000" pitchFamily="2" charset="2"/>
              <a:buChar char="ü"/>
            </a:pPr>
            <a:r>
              <a:rPr lang="en-US" dirty="0">
                <a:solidFill>
                  <a:schemeClr val="accent4">
                    <a:lumMod val="75000"/>
                  </a:schemeClr>
                </a:solidFill>
              </a:rPr>
              <a:t>Worms usually </a:t>
            </a:r>
            <a:r>
              <a:rPr lang="en-US" i="1" dirty="0">
                <a:solidFill>
                  <a:schemeClr val="accent4">
                    <a:lumMod val="75000"/>
                  </a:schemeClr>
                </a:solidFill>
                <a:effectLst>
                  <a:outerShdw blurRad="38100" dist="38100" dir="2700000" algn="tl">
                    <a:srgbClr val="000000">
                      <a:alpha val="43137"/>
                    </a:srgbClr>
                  </a:outerShdw>
                </a:effectLst>
              </a:rPr>
              <a:t>slow down networks</a:t>
            </a:r>
            <a:r>
              <a:rPr lang="en-US" dirty="0">
                <a:solidFill>
                  <a:schemeClr val="accent4">
                    <a:lumMod val="75000"/>
                  </a:schemeClr>
                </a:solidFill>
              </a:rPr>
              <a:t>. </a:t>
            </a:r>
          </a:p>
          <a:p>
            <a:pPr marL="814388" lvl="1" indent="-357188" algn="just">
              <a:buFont typeface="Wingdings" panose="05000000000000000000" pitchFamily="2" charset="2"/>
              <a:buChar char="ü"/>
            </a:pPr>
            <a:r>
              <a:rPr lang="en-US" i="1" dirty="0">
                <a:solidFill>
                  <a:srgbClr val="FF0000"/>
                </a:solidFill>
                <a:effectLst>
                  <a:outerShdw blurRad="38100" dist="38100" dir="2700000" algn="tl">
                    <a:srgbClr val="000000">
                      <a:alpha val="43137"/>
                    </a:srgbClr>
                  </a:outerShdw>
                </a:effectLst>
              </a:rPr>
              <a:t>In the case of viruses, it requires a host program to run</a:t>
            </a:r>
            <a:r>
              <a:rPr lang="en-US" dirty="0">
                <a:solidFill>
                  <a:schemeClr val="accent4">
                    <a:lumMod val="75000"/>
                  </a:schemeClr>
                </a:solidFill>
              </a:rPr>
              <a:t>, however worms can run by themselves. Other than the initial infection, worms no longer require user participation. </a:t>
            </a:r>
          </a:p>
          <a:p>
            <a:pPr marL="357188" indent="-357188" algn="just">
              <a:buFont typeface="Wingdings" panose="05000000000000000000" pitchFamily="2" charset="2"/>
              <a:buChar char="ü"/>
            </a:pPr>
            <a:r>
              <a:rPr lang="en-US" b="1" dirty="0">
                <a:solidFill>
                  <a:srgbClr val="002060"/>
                </a:solidFill>
              </a:rPr>
              <a:t>Trojan horse </a:t>
            </a:r>
          </a:p>
          <a:p>
            <a:pPr marL="814388" lvl="1" indent="-357188" algn="just">
              <a:buFont typeface="Wingdings" panose="05000000000000000000" pitchFamily="2" charset="2"/>
              <a:buChar char="ü"/>
            </a:pPr>
            <a:r>
              <a:rPr lang="en-US" dirty="0">
                <a:solidFill>
                  <a:srgbClr val="002060"/>
                </a:solidFill>
              </a:rPr>
              <a:t>A Trojan horse is malware that </a:t>
            </a:r>
            <a:r>
              <a:rPr lang="en-US" i="1" dirty="0">
                <a:solidFill>
                  <a:srgbClr val="002060"/>
                </a:solidFill>
                <a:effectLst>
                  <a:outerShdw blurRad="38100" dist="38100" dir="2700000" algn="tl">
                    <a:srgbClr val="000000">
                      <a:alpha val="43137"/>
                    </a:srgbClr>
                  </a:outerShdw>
                </a:effectLst>
              </a:rPr>
              <a:t>carries out malicious operations under the guise of a desired operation such as playing an online game</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This malicious code </a:t>
            </a:r>
            <a:r>
              <a:rPr lang="en-US" i="1" dirty="0">
                <a:solidFill>
                  <a:srgbClr val="002060"/>
                </a:solidFill>
                <a:effectLst>
                  <a:outerShdw blurRad="38100" dist="38100" dir="2700000" algn="tl">
                    <a:srgbClr val="000000">
                      <a:alpha val="43137"/>
                    </a:srgbClr>
                  </a:outerShdw>
                </a:effectLst>
              </a:rPr>
              <a:t>exploits the privileges of the user </a:t>
            </a:r>
            <a:r>
              <a:rPr lang="en-US" dirty="0">
                <a:solidFill>
                  <a:srgbClr val="002060"/>
                </a:solidFill>
              </a:rPr>
              <a:t>that runs it. </a:t>
            </a:r>
          </a:p>
          <a:p>
            <a:pPr marL="814388" lvl="1" indent="-357188" algn="just">
              <a:buFont typeface="Wingdings" panose="05000000000000000000" pitchFamily="2" charset="2"/>
              <a:buChar char="ü"/>
            </a:pPr>
            <a:r>
              <a:rPr lang="en-US" dirty="0">
                <a:solidFill>
                  <a:srgbClr val="002060"/>
                </a:solidFill>
              </a:rPr>
              <a:t>A </a:t>
            </a:r>
            <a:r>
              <a:rPr lang="en-US" dirty="0">
                <a:solidFill>
                  <a:srgbClr val="FF0000"/>
                </a:solidFill>
                <a:effectLst>
                  <a:outerShdw blurRad="38100" dist="38100" dir="2700000" algn="tl">
                    <a:srgbClr val="000000">
                      <a:alpha val="43137"/>
                    </a:srgbClr>
                  </a:outerShdw>
                </a:effectLst>
              </a:rPr>
              <a:t>Trojan horse differs from a virus </a:t>
            </a:r>
            <a:r>
              <a:rPr lang="en-US" dirty="0">
                <a:solidFill>
                  <a:srgbClr val="002060"/>
                </a:solidFill>
              </a:rPr>
              <a:t>because the </a:t>
            </a:r>
            <a:r>
              <a:rPr lang="en-US" i="1" dirty="0">
                <a:solidFill>
                  <a:srgbClr val="002060"/>
                </a:solidFill>
                <a:effectLst>
                  <a:outerShdw blurRad="38100" dist="38100" dir="2700000" algn="tl">
                    <a:srgbClr val="000000">
                      <a:alpha val="43137"/>
                    </a:srgbClr>
                  </a:outerShdw>
                </a:effectLst>
              </a:rPr>
              <a:t>Trojan binds itself to non-executable files</a:t>
            </a:r>
            <a:r>
              <a:rPr lang="en-US" dirty="0">
                <a:solidFill>
                  <a:srgbClr val="002060"/>
                </a:solidFill>
              </a:rPr>
              <a:t>, such as image files, audio files, or games.</a:t>
            </a:r>
          </a:p>
        </p:txBody>
      </p:sp>
      <p:pic>
        <p:nvPicPr>
          <p:cNvPr id="5" name="Picture 4"/>
          <p:cNvPicPr>
            <a:picLocks noChangeAspect="1"/>
          </p:cNvPicPr>
          <p:nvPr/>
        </p:nvPicPr>
        <p:blipFill>
          <a:blip r:embed="rId4"/>
          <a:stretch>
            <a:fillRect/>
          </a:stretch>
        </p:blipFill>
        <p:spPr>
          <a:xfrm>
            <a:off x="462333" y="2693783"/>
            <a:ext cx="977585" cy="1024137"/>
          </a:xfrm>
          <a:prstGeom prst="rect">
            <a:avLst/>
          </a:prstGeom>
        </p:spPr>
      </p:pic>
      <p:pic>
        <p:nvPicPr>
          <p:cNvPr id="7" name="Picture 6"/>
          <p:cNvPicPr>
            <a:picLocks noChangeAspect="1"/>
          </p:cNvPicPr>
          <p:nvPr/>
        </p:nvPicPr>
        <p:blipFill>
          <a:blip r:embed="rId5"/>
          <a:stretch>
            <a:fillRect/>
          </a:stretch>
        </p:blipFill>
        <p:spPr>
          <a:xfrm>
            <a:off x="168332" y="4153548"/>
            <a:ext cx="1271586" cy="1271586"/>
          </a:xfrm>
          <a:prstGeom prst="rect">
            <a:avLst/>
          </a:prstGeom>
        </p:spPr>
      </p:pic>
      <p:pic>
        <p:nvPicPr>
          <p:cNvPr id="8" name="Picture 7"/>
          <p:cNvPicPr>
            <a:picLocks noChangeAspect="1"/>
          </p:cNvPicPr>
          <p:nvPr/>
        </p:nvPicPr>
        <p:blipFill>
          <a:blip r:embed="rId6"/>
          <a:stretch>
            <a:fillRect/>
          </a:stretch>
        </p:blipFill>
        <p:spPr>
          <a:xfrm>
            <a:off x="610914" y="1312718"/>
            <a:ext cx="829004" cy="945437"/>
          </a:xfrm>
          <a:prstGeom prst="rect">
            <a:avLst/>
          </a:prstGeom>
        </p:spPr>
      </p:pic>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Malware</a:t>
            </a:r>
            <a:endParaRPr lang="en-US" sz="3200" dirty="0"/>
          </a:p>
        </p:txBody>
      </p:sp>
      <p:sp>
        <p:nvSpPr>
          <p:cNvPr id="17" name="Rectangle 16"/>
          <p:cNvSpPr/>
          <p:nvPr/>
        </p:nvSpPr>
        <p:spPr>
          <a:xfrm>
            <a:off x="1439918" y="708610"/>
            <a:ext cx="10752082" cy="5078313"/>
          </a:xfrm>
          <a:prstGeom prst="rect">
            <a:avLst/>
          </a:prstGeom>
        </p:spPr>
        <p:txBody>
          <a:bodyPr wrap="square">
            <a:spAutoFit/>
          </a:bodyPr>
          <a:lstStyle/>
          <a:p>
            <a:pPr algn="just"/>
            <a:r>
              <a:rPr lang="en-US" b="1" dirty="0">
                <a:solidFill>
                  <a:srgbClr val="002060"/>
                </a:solidFill>
              </a:rPr>
              <a:t>Cyber criminals target user’s end devices through the installation of malware.</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Logic Bomb </a:t>
            </a:r>
          </a:p>
          <a:p>
            <a:pPr marL="814388" lvl="1" indent="-357188" algn="just">
              <a:buFont typeface="Wingdings" panose="05000000000000000000" pitchFamily="2" charset="2"/>
              <a:buChar char="ü"/>
            </a:pPr>
            <a:r>
              <a:rPr lang="en-US" dirty="0">
                <a:solidFill>
                  <a:srgbClr val="FF0000"/>
                </a:solidFill>
              </a:rPr>
              <a:t>A logic bomb is a malicious program that </a:t>
            </a:r>
            <a:r>
              <a:rPr lang="en-US" i="1" dirty="0">
                <a:solidFill>
                  <a:srgbClr val="FF0000"/>
                </a:solidFill>
                <a:effectLst>
                  <a:outerShdw blurRad="38100" dist="38100" dir="2700000" algn="tl">
                    <a:srgbClr val="000000">
                      <a:alpha val="43137"/>
                    </a:srgbClr>
                  </a:outerShdw>
                </a:effectLst>
              </a:rPr>
              <a:t>uses a trigger to awaken the malicious code</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For example, triggers can be dates, times, other programs running, or the deletion of a user account. </a:t>
            </a:r>
          </a:p>
          <a:p>
            <a:pPr marL="814388" lvl="1" indent="-357188" algn="just">
              <a:buFont typeface="Wingdings" panose="05000000000000000000" pitchFamily="2" charset="2"/>
              <a:buChar char="ü"/>
            </a:pPr>
            <a:r>
              <a:rPr lang="en-US" dirty="0">
                <a:solidFill>
                  <a:srgbClr val="FF0000"/>
                </a:solidFill>
              </a:rPr>
              <a:t>The logic bomb </a:t>
            </a:r>
            <a:r>
              <a:rPr lang="en-US" i="1" dirty="0">
                <a:solidFill>
                  <a:srgbClr val="FF0000"/>
                </a:solidFill>
                <a:effectLst>
                  <a:outerShdw blurRad="38100" dist="38100" dir="2700000" algn="tl">
                    <a:srgbClr val="000000">
                      <a:alpha val="43137"/>
                    </a:srgbClr>
                  </a:outerShdw>
                </a:effectLst>
              </a:rPr>
              <a:t>remains inactive until that trigger event happens</a:t>
            </a:r>
            <a:r>
              <a:rPr lang="en-US" dirty="0">
                <a:solidFill>
                  <a:srgbClr val="FF0000"/>
                </a:solidFill>
              </a:rPr>
              <a:t>. Once activated, a logic bomb implements a malicious code that causes harm to a computer.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Ransomware</a:t>
            </a:r>
          </a:p>
          <a:p>
            <a:pPr marL="814388" lvl="1" indent="-357188" algn="just">
              <a:buFont typeface="Wingdings" panose="05000000000000000000" pitchFamily="2" charset="2"/>
              <a:buChar char="ü"/>
            </a:pPr>
            <a:r>
              <a:rPr lang="en-US" dirty="0">
                <a:solidFill>
                  <a:schemeClr val="accent4">
                    <a:lumMod val="75000"/>
                  </a:schemeClr>
                </a:solidFill>
              </a:rPr>
              <a:t>Ransomware </a:t>
            </a:r>
            <a:r>
              <a:rPr lang="en-US" i="1" dirty="0">
                <a:solidFill>
                  <a:schemeClr val="accent4">
                    <a:lumMod val="75000"/>
                  </a:schemeClr>
                </a:solidFill>
                <a:effectLst>
                  <a:outerShdw blurRad="38100" dist="38100" dir="2700000" algn="tl">
                    <a:srgbClr val="000000">
                      <a:alpha val="43137"/>
                    </a:srgbClr>
                  </a:outerShdw>
                </a:effectLst>
              </a:rPr>
              <a:t>holds a computer system, or the data it contains, captive until the target makes a payment</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Ransomware usually works by </a:t>
            </a:r>
            <a:r>
              <a:rPr lang="en-US" i="1" dirty="0">
                <a:solidFill>
                  <a:schemeClr val="accent4">
                    <a:lumMod val="75000"/>
                  </a:schemeClr>
                </a:solidFill>
                <a:effectLst>
                  <a:outerShdw blurRad="38100" dist="38100" dir="2700000" algn="tl">
                    <a:srgbClr val="000000">
                      <a:alpha val="43137"/>
                    </a:srgbClr>
                  </a:outerShdw>
                </a:effectLst>
              </a:rPr>
              <a:t>encrypting data in the computer with a key unknown to the user</a:t>
            </a:r>
            <a:r>
              <a:rPr lang="en-US" dirty="0">
                <a:solidFill>
                  <a:schemeClr val="accent4">
                    <a:lumMod val="75000"/>
                  </a:schemeClr>
                </a:solidFill>
              </a:rPr>
              <a:t>. </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Backdoors and Rootkits </a:t>
            </a:r>
          </a:p>
          <a:p>
            <a:pPr marL="814388" lvl="1" indent="-357188" algn="just">
              <a:buFont typeface="Wingdings" panose="05000000000000000000" pitchFamily="2" charset="2"/>
              <a:buChar char="ü"/>
            </a:pPr>
            <a:r>
              <a:rPr lang="en-US" dirty="0">
                <a:solidFill>
                  <a:srgbClr val="002060"/>
                </a:solidFill>
              </a:rPr>
              <a:t>A backdoor or rootkit refers to the </a:t>
            </a:r>
            <a:r>
              <a:rPr lang="en-US" i="1" dirty="0">
                <a:solidFill>
                  <a:srgbClr val="002060"/>
                </a:solidFill>
                <a:effectLst>
                  <a:outerShdw blurRad="38100" dist="38100" dir="2700000" algn="tl">
                    <a:srgbClr val="000000">
                      <a:alpha val="43137"/>
                    </a:srgbClr>
                  </a:outerShdw>
                </a:effectLst>
              </a:rPr>
              <a:t>program or code introduced by a criminal who has compromised a system. </a:t>
            </a:r>
          </a:p>
          <a:p>
            <a:pPr marL="814388" lvl="1" indent="-357188" algn="just">
              <a:buFont typeface="Wingdings" panose="05000000000000000000" pitchFamily="2" charset="2"/>
              <a:buChar char="ü"/>
            </a:pPr>
            <a:r>
              <a:rPr lang="en-US" dirty="0">
                <a:solidFill>
                  <a:srgbClr val="002060"/>
                </a:solidFill>
              </a:rPr>
              <a:t>The backdoor </a:t>
            </a:r>
            <a:r>
              <a:rPr lang="en-US" i="1" dirty="0">
                <a:solidFill>
                  <a:srgbClr val="002060"/>
                </a:solidFill>
                <a:effectLst>
                  <a:outerShdw blurRad="38100" dist="38100" dir="2700000" algn="tl">
                    <a:srgbClr val="000000">
                      <a:alpha val="43137"/>
                    </a:srgbClr>
                  </a:outerShdw>
                </a:effectLst>
              </a:rPr>
              <a:t>bypasses the normal authentication used to access a system</a:t>
            </a:r>
            <a:r>
              <a:rPr lang="en-US" dirty="0">
                <a:solidFill>
                  <a:srgbClr val="002060"/>
                </a:solidFill>
              </a:rPr>
              <a:t>. A rootkit modifies the operating system to create a backdoor. Attackers then use the backdoor to access the computer remotely.</a:t>
            </a:r>
          </a:p>
        </p:txBody>
      </p:sp>
      <p:pic>
        <p:nvPicPr>
          <p:cNvPr id="9" name="Picture 8"/>
          <p:cNvPicPr>
            <a:picLocks noChangeAspect="1"/>
          </p:cNvPicPr>
          <p:nvPr/>
        </p:nvPicPr>
        <p:blipFill>
          <a:blip r:embed="rId4"/>
          <a:stretch>
            <a:fillRect/>
          </a:stretch>
        </p:blipFill>
        <p:spPr>
          <a:xfrm>
            <a:off x="224376" y="1386557"/>
            <a:ext cx="1220736" cy="1222602"/>
          </a:xfrm>
          <a:prstGeom prst="rect">
            <a:avLst/>
          </a:prstGeom>
        </p:spPr>
      </p:pic>
      <p:pic>
        <p:nvPicPr>
          <p:cNvPr id="10" name="Picture 9"/>
          <p:cNvPicPr>
            <a:picLocks noChangeAspect="1"/>
          </p:cNvPicPr>
          <p:nvPr/>
        </p:nvPicPr>
        <p:blipFill>
          <a:blip r:embed="rId5"/>
          <a:stretch>
            <a:fillRect/>
          </a:stretch>
        </p:blipFill>
        <p:spPr>
          <a:xfrm>
            <a:off x="233963" y="2933427"/>
            <a:ext cx="1205955" cy="895853"/>
          </a:xfrm>
          <a:prstGeom prst="rect">
            <a:avLst/>
          </a:prstGeom>
        </p:spPr>
      </p:pic>
      <p:pic>
        <p:nvPicPr>
          <p:cNvPr id="11" name="Picture 10"/>
          <p:cNvPicPr>
            <a:picLocks noChangeAspect="1"/>
          </p:cNvPicPr>
          <p:nvPr/>
        </p:nvPicPr>
        <p:blipFill>
          <a:blip r:embed="rId6"/>
          <a:stretch>
            <a:fillRect/>
          </a:stretch>
        </p:blipFill>
        <p:spPr>
          <a:xfrm>
            <a:off x="224376" y="4310882"/>
            <a:ext cx="1215709" cy="1101945"/>
          </a:xfrm>
          <a:prstGeom prst="rect">
            <a:avLst/>
          </a:prstGeom>
        </p:spPr>
      </p:pic>
    </p:spTree>
    <p:custDataLst>
      <p:tags r:id="rId1"/>
    </p:custDataLst>
    <p:extLst>
      <p:ext uri="{BB962C8B-B14F-4D97-AF65-F5344CB8AC3E}">
        <p14:creationId xmlns:p14="http://schemas.microsoft.com/office/powerpoint/2010/main" val="1358697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439918" y="708610"/>
            <a:ext cx="10447282" cy="4801314"/>
          </a:xfrm>
          <a:prstGeom prst="rect">
            <a:avLst/>
          </a:prstGeom>
        </p:spPr>
        <p:txBody>
          <a:bodyPr wrap="square">
            <a:spAutoFit/>
          </a:bodyPr>
          <a:lstStyle/>
          <a:p>
            <a:pPr algn="just"/>
            <a:r>
              <a:rPr lang="en-US" b="1" dirty="0">
                <a:solidFill>
                  <a:srgbClr val="002060"/>
                </a:solidFill>
              </a:rPr>
              <a:t>Email is a universal service used by billions worldwide. As one of the most popular services, email has become a major vulnerability to users and organizations. </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Spam </a:t>
            </a:r>
          </a:p>
          <a:p>
            <a:pPr marL="814388" lvl="1" indent="-357188" algn="just">
              <a:buFont typeface="Wingdings" panose="05000000000000000000" pitchFamily="2" charset="2"/>
              <a:buChar char="ü"/>
            </a:pPr>
            <a:r>
              <a:rPr lang="en-US" dirty="0">
                <a:solidFill>
                  <a:srgbClr val="FF0000"/>
                </a:solidFill>
              </a:rPr>
              <a:t>Also known as junk mail, </a:t>
            </a:r>
            <a:r>
              <a:rPr lang="en-US" i="1" dirty="0">
                <a:solidFill>
                  <a:srgbClr val="FF0000"/>
                </a:solidFill>
                <a:effectLst>
                  <a:outerShdw blurRad="38100" dist="38100" dir="2700000" algn="tl">
                    <a:srgbClr val="000000">
                      <a:alpha val="43137"/>
                    </a:srgbClr>
                  </a:outerShdw>
                </a:effectLst>
              </a:rPr>
              <a:t>is unsolicited email</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In most cases, spam is a method of advertising. However, spam can send harmful links, malware, or deceptive content.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Spyware</a:t>
            </a:r>
          </a:p>
          <a:p>
            <a:pPr marL="814388" lvl="1" indent="-357188" algn="just">
              <a:buFont typeface="Wingdings" panose="05000000000000000000" pitchFamily="2" charset="2"/>
              <a:buChar char="ü"/>
            </a:pPr>
            <a:r>
              <a:rPr lang="en-US" dirty="0">
                <a:solidFill>
                  <a:schemeClr val="accent4">
                    <a:lumMod val="75000"/>
                  </a:schemeClr>
                </a:solidFill>
              </a:rPr>
              <a:t>Spyware is software that </a:t>
            </a:r>
            <a:r>
              <a:rPr lang="en-US" i="1" dirty="0">
                <a:solidFill>
                  <a:schemeClr val="accent4">
                    <a:lumMod val="75000"/>
                  </a:schemeClr>
                </a:solidFill>
                <a:effectLst>
                  <a:outerShdw blurRad="38100" dist="38100" dir="2700000" algn="tl">
                    <a:srgbClr val="000000">
                      <a:alpha val="43137"/>
                    </a:srgbClr>
                  </a:outerShdw>
                </a:effectLst>
              </a:rPr>
              <a:t>enables a criminal to obtain information about a user’s computer activities</a:t>
            </a:r>
            <a:r>
              <a:rPr lang="en-US" dirty="0">
                <a:solidFill>
                  <a:schemeClr val="accent4">
                    <a:lumMod val="75000"/>
                  </a:schemeClr>
                </a:solidFill>
              </a:rPr>
              <a:t>.</a:t>
            </a:r>
          </a:p>
          <a:p>
            <a:pPr marL="814388" lvl="1" indent="-357188" algn="just">
              <a:buFont typeface="Wingdings" panose="05000000000000000000" pitchFamily="2" charset="2"/>
              <a:buChar char="ü"/>
            </a:pPr>
            <a:r>
              <a:rPr lang="en-US" dirty="0">
                <a:solidFill>
                  <a:schemeClr val="accent4">
                    <a:lumMod val="75000"/>
                  </a:schemeClr>
                </a:solidFill>
              </a:rPr>
              <a:t>Spyware often includes </a:t>
            </a:r>
            <a:r>
              <a:rPr lang="en-US" i="1" dirty="0">
                <a:solidFill>
                  <a:schemeClr val="accent4">
                    <a:lumMod val="75000"/>
                  </a:schemeClr>
                </a:solidFill>
                <a:effectLst>
                  <a:outerShdw blurRad="38100" dist="38100" dir="2700000" algn="tl">
                    <a:srgbClr val="000000">
                      <a:alpha val="43137"/>
                    </a:srgbClr>
                  </a:outerShdw>
                </a:effectLst>
              </a:rPr>
              <a:t>activity trackers, keystroke collection, and data capture</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In an attempt to overcome security measures, </a:t>
            </a:r>
            <a:r>
              <a:rPr lang="en-US" i="1" dirty="0">
                <a:solidFill>
                  <a:schemeClr val="accent4">
                    <a:lumMod val="75000"/>
                  </a:schemeClr>
                </a:solidFill>
                <a:effectLst>
                  <a:outerShdw blurRad="38100" dist="38100" dir="2700000" algn="tl">
                    <a:srgbClr val="000000">
                      <a:alpha val="43137"/>
                    </a:srgbClr>
                  </a:outerShdw>
                </a:effectLst>
              </a:rPr>
              <a:t>spyware often modifies security settings</a:t>
            </a:r>
            <a:r>
              <a:rPr lang="en-US" dirty="0">
                <a:solidFill>
                  <a:schemeClr val="accent4">
                    <a:lumMod val="75000"/>
                  </a:schemeClr>
                </a:solidFill>
              </a:rPr>
              <a:t>. </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Adware</a:t>
            </a:r>
          </a:p>
          <a:p>
            <a:pPr marL="814388" lvl="1" indent="-357188" algn="just">
              <a:buFont typeface="Wingdings" panose="05000000000000000000" pitchFamily="2" charset="2"/>
              <a:buChar char="ü"/>
            </a:pPr>
            <a:r>
              <a:rPr lang="en-US" dirty="0">
                <a:solidFill>
                  <a:srgbClr val="002060"/>
                </a:solidFill>
              </a:rPr>
              <a:t>Adware typically displays </a:t>
            </a:r>
            <a:r>
              <a:rPr lang="en-US" i="1" dirty="0">
                <a:solidFill>
                  <a:srgbClr val="002060"/>
                </a:solidFill>
                <a:effectLst>
                  <a:outerShdw blurRad="38100" dist="38100" dir="2700000" algn="tl">
                    <a:srgbClr val="000000">
                      <a:alpha val="43137"/>
                    </a:srgbClr>
                  </a:outerShdw>
                </a:effectLst>
              </a:rPr>
              <a:t>annoying pop-ups to generate revenue for its authors</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The malware may </a:t>
            </a:r>
            <a:r>
              <a:rPr lang="en-US" i="1" dirty="0">
                <a:solidFill>
                  <a:srgbClr val="002060"/>
                </a:solidFill>
                <a:effectLst>
                  <a:outerShdw blurRad="38100" dist="38100" dir="2700000" algn="tl">
                    <a:srgbClr val="000000">
                      <a:alpha val="43137"/>
                    </a:srgbClr>
                  </a:outerShdw>
                </a:effectLst>
              </a:rPr>
              <a:t>analyze user interests by tracking the websites visited</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It can then send pop-up advertising pertinent to those sites. </a:t>
            </a:r>
          </a:p>
        </p:txBody>
      </p:sp>
      <p:pic>
        <p:nvPicPr>
          <p:cNvPr id="7" name="Picture 6"/>
          <p:cNvPicPr>
            <a:picLocks noChangeAspect="1"/>
          </p:cNvPicPr>
          <p:nvPr/>
        </p:nvPicPr>
        <p:blipFill>
          <a:blip r:embed="rId4"/>
          <a:stretch>
            <a:fillRect/>
          </a:stretch>
        </p:blipFill>
        <p:spPr>
          <a:xfrm>
            <a:off x="224376" y="1604531"/>
            <a:ext cx="1215542" cy="913919"/>
          </a:xfrm>
          <a:prstGeom prst="rect">
            <a:avLst/>
          </a:prstGeom>
        </p:spPr>
      </p:pic>
      <p:pic>
        <p:nvPicPr>
          <p:cNvPr id="8" name="Picture 7"/>
          <p:cNvPicPr>
            <a:picLocks noChangeAspect="1"/>
          </p:cNvPicPr>
          <p:nvPr/>
        </p:nvPicPr>
        <p:blipFill>
          <a:blip r:embed="rId5"/>
          <a:stretch>
            <a:fillRect/>
          </a:stretch>
        </p:blipFill>
        <p:spPr>
          <a:xfrm>
            <a:off x="224376" y="3050595"/>
            <a:ext cx="1215244" cy="890786"/>
          </a:xfrm>
          <a:prstGeom prst="rect">
            <a:avLst/>
          </a:prstGeom>
        </p:spPr>
      </p:pic>
      <p:pic>
        <p:nvPicPr>
          <p:cNvPr id="12" name="Picture 11"/>
          <p:cNvPicPr>
            <a:picLocks noChangeAspect="1"/>
          </p:cNvPicPr>
          <p:nvPr/>
        </p:nvPicPr>
        <p:blipFill>
          <a:blip r:embed="rId6"/>
          <a:stretch>
            <a:fillRect/>
          </a:stretch>
        </p:blipFill>
        <p:spPr>
          <a:xfrm>
            <a:off x="224376" y="4473525"/>
            <a:ext cx="1215244" cy="948967"/>
          </a:xfrm>
          <a:prstGeom prst="rect">
            <a:avLst/>
          </a:prstGeom>
        </p:spPr>
      </p:pic>
    </p:spTree>
    <p:custDataLst>
      <p:tags r:id="rId1"/>
    </p:custDataLst>
    <p:extLst>
      <p:ext uri="{BB962C8B-B14F-4D97-AF65-F5344CB8AC3E}">
        <p14:creationId xmlns:p14="http://schemas.microsoft.com/office/powerpoint/2010/main" val="2421066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439918" y="708610"/>
            <a:ext cx="10447282" cy="5078313"/>
          </a:xfrm>
          <a:prstGeom prst="rect">
            <a:avLst/>
          </a:prstGeom>
        </p:spPr>
        <p:txBody>
          <a:bodyPr wrap="square">
            <a:spAutoFit/>
          </a:bodyPr>
          <a:lstStyle/>
          <a:p>
            <a:pPr algn="just"/>
            <a:r>
              <a:rPr lang="en-US" b="1" dirty="0">
                <a:solidFill>
                  <a:srgbClr val="002060"/>
                </a:solidFill>
              </a:rPr>
              <a:t>Email is a universal service used by billions worldwide. As one of the most popular services, email has become a major vulnerability to users and organizations. </a:t>
            </a:r>
          </a:p>
          <a:p>
            <a:pPr indent="-342900" algn="just">
              <a:buFont typeface="Wingdings" panose="05000000000000000000" pitchFamily="2" charset="2"/>
              <a:buChar char="ü"/>
            </a:pPr>
            <a:endParaRPr lang="en-US" b="1" dirty="0">
              <a:solidFill>
                <a:srgbClr val="002060"/>
              </a:solidFill>
            </a:endParaRPr>
          </a:p>
          <a:p>
            <a:pPr marL="357188" indent="-357188" algn="just">
              <a:buFont typeface="Wingdings" panose="05000000000000000000" pitchFamily="2" charset="2"/>
              <a:buChar char="ü"/>
            </a:pPr>
            <a:r>
              <a:rPr lang="en-US" b="1" dirty="0">
                <a:solidFill>
                  <a:srgbClr val="FF0000"/>
                </a:solidFill>
              </a:rPr>
              <a:t>Scareware </a:t>
            </a:r>
          </a:p>
          <a:p>
            <a:pPr marL="814388" lvl="1" indent="-357188" algn="just">
              <a:buFont typeface="Wingdings" panose="05000000000000000000" pitchFamily="2" charset="2"/>
              <a:buChar char="ü"/>
            </a:pPr>
            <a:r>
              <a:rPr lang="en-US" dirty="0">
                <a:solidFill>
                  <a:srgbClr val="FF0000"/>
                </a:solidFill>
              </a:rPr>
              <a:t>Scareware </a:t>
            </a:r>
            <a:r>
              <a:rPr lang="en-US" i="1" dirty="0">
                <a:solidFill>
                  <a:srgbClr val="FF0000"/>
                </a:solidFill>
                <a:effectLst>
                  <a:outerShdw blurRad="38100" dist="38100" dir="2700000" algn="tl">
                    <a:srgbClr val="000000">
                      <a:alpha val="43137"/>
                    </a:srgbClr>
                  </a:outerShdw>
                </a:effectLst>
              </a:rPr>
              <a:t>persuades the user to take a specific action based on fear</a:t>
            </a:r>
            <a:r>
              <a:rPr lang="en-US" dirty="0">
                <a:solidFill>
                  <a:srgbClr val="FF0000"/>
                </a:solidFill>
              </a:rPr>
              <a:t>. Scareware forges pop-up windows that resemble operating system dialogue windows. </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Phishing</a:t>
            </a:r>
          </a:p>
          <a:p>
            <a:pPr marL="814388" lvl="1" indent="-357188" algn="just">
              <a:buFont typeface="Wingdings" panose="05000000000000000000" pitchFamily="2" charset="2"/>
              <a:buChar char="ü"/>
            </a:pPr>
            <a:r>
              <a:rPr lang="en-US" dirty="0">
                <a:solidFill>
                  <a:schemeClr val="accent4">
                    <a:lumMod val="75000"/>
                  </a:schemeClr>
                </a:solidFill>
              </a:rPr>
              <a:t>Phishing is a </a:t>
            </a:r>
            <a:r>
              <a:rPr lang="en-US" i="1" dirty="0">
                <a:solidFill>
                  <a:schemeClr val="accent4">
                    <a:lumMod val="75000"/>
                  </a:schemeClr>
                </a:solidFill>
                <a:effectLst>
                  <a:outerShdw blurRad="38100" dist="38100" dir="2700000" algn="tl">
                    <a:srgbClr val="000000">
                      <a:alpha val="43137"/>
                    </a:srgbClr>
                  </a:outerShdw>
                </a:effectLst>
              </a:rPr>
              <a:t>form of fraud</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Cyber criminals use email, instant messaging, or other social media to try to </a:t>
            </a:r>
            <a:r>
              <a:rPr lang="en-US" i="1" dirty="0">
                <a:solidFill>
                  <a:schemeClr val="accent4">
                    <a:lumMod val="75000"/>
                  </a:schemeClr>
                </a:solidFill>
                <a:effectLst>
                  <a:outerShdw blurRad="38100" dist="38100" dir="2700000" algn="tl">
                    <a:srgbClr val="000000">
                      <a:alpha val="43137"/>
                    </a:srgbClr>
                  </a:outerShdw>
                </a:effectLst>
              </a:rPr>
              <a:t>gather information such as login credentials or account information by masquerading as a reputable entity or person</a:t>
            </a:r>
            <a:r>
              <a:rPr lang="en-US" dirty="0">
                <a:solidFill>
                  <a:schemeClr val="accent4">
                    <a:lumMod val="75000"/>
                  </a:schemeClr>
                </a:solidFill>
              </a:rPr>
              <a:t>. </a:t>
            </a:r>
          </a:p>
          <a:p>
            <a:pPr marL="814388" lvl="1" indent="-357188" algn="just">
              <a:buFont typeface="Wingdings" panose="05000000000000000000" pitchFamily="2" charset="2"/>
              <a:buChar char="ü"/>
            </a:pPr>
            <a:r>
              <a:rPr lang="en-US" dirty="0">
                <a:solidFill>
                  <a:schemeClr val="accent4">
                    <a:lumMod val="75000"/>
                  </a:schemeClr>
                </a:solidFill>
              </a:rPr>
              <a:t>Phishing occurs </a:t>
            </a:r>
            <a:r>
              <a:rPr lang="en-US" i="1" dirty="0">
                <a:solidFill>
                  <a:schemeClr val="accent4">
                    <a:lumMod val="75000"/>
                  </a:schemeClr>
                </a:solidFill>
                <a:effectLst>
                  <a:outerShdw blurRad="38100" dist="38100" dir="2700000" algn="tl">
                    <a:srgbClr val="000000">
                      <a:alpha val="43137"/>
                    </a:srgbClr>
                  </a:outerShdw>
                </a:effectLst>
              </a:rPr>
              <a:t>when a malicious party sends a fraudulent email disguised as being from a legitimate, trusted source</a:t>
            </a:r>
            <a:r>
              <a:rPr lang="en-US" dirty="0">
                <a:solidFill>
                  <a:schemeClr val="accent4">
                    <a:lumMod val="75000"/>
                  </a:schemeClr>
                </a:solidFill>
              </a:rPr>
              <a:t>. The message intent is to trick the recipient into installing malware on his or her device or into sharing personal or financial information.</a:t>
            </a:r>
          </a:p>
          <a:p>
            <a:pPr marL="814388" lvl="1" indent="-357188" algn="just">
              <a:buFont typeface="Wingdings" panose="05000000000000000000" pitchFamily="2" charset="2"/>
              <a:buChar char="ü"/>
            </a:pPr>
            <a:endParaRPr lang="en-US" dirty="0">
              <a:solidFill>
                <a:schemeClr val="accent4">
                  <a:lumMod val="75000"/>
                </a:schemeClr>
              </a:solidFill>
            </a:endParaRPr>
          </a:p>
          <a:p>
            <a:pPr marL="357188" indent="-357188" algn="just">
              <a:buFont typeface="Wingdings" panose="05000000000000000000" pitchFamily="2" charset="2"/>
              <a:buChar char="ü"/>
            </a:pPr>
            <a:r>
              <a:rPr lang="en-US" b="1" dirty="0">
                <a:solidFill>
                  <a:srgbClr val="002060"/>
                </a:solidFill>
              </a:rPr>
              <a:t>Spear Phishing</a:t>
            </a:r>
          </a:p>
          <a:p>
            <a:pPr marL="814388" lvl="1" indent="-357188" algn="just">
              <a:buFont typeface="Wingdings" panose="05000000000000000000" pitchFamily="2" charset="2"/>
              <a:buChar char="ü"/>
            </a:pPr>
            <a:r>
              <a:rPr lang="en-US" dirty="0">
                <a:solidFill>
                  <a:srgbClr val="002060"/>
                </a:solidFill>
              </a:rPr>
              <a:t>Spear phishing is </a:t>
            </a:r>
            <a:r>
              <a:rPr lang="en-US" i="1" dirty="0">
                <a:solidFill>
                  <a:srgbClr val="002060"/>
                </a:solidFill>
                <a:effectLst>
                  <a:outerShdw blurRad="38100" dist="38100" dir="2700000" algn="tl">
                    <a:srgbClr val="000000">
                      <a:alpha val="43137"/>
                    </a:srgbClr>
                  </a:outerShdw>
                </a:effectLst>
              </a:rPr>
              <a:t>a highly targeted phishing attack</a:t>
            </a:r>
            <a:r>
              <a:rPr lang="en-US" dirty="0">
                <a:solidFill>
                  <a:srgbClr val="002060"/>
                </a:solidFill>
              </a:rPr>
              <a:t>. </a:t>
            </a:r>
            <a:r>
              <a:rPr lang="en-US" dirty="0">
                <a:solidFill>
                  <a:schemeClr val="accent4">
                    <a:lumMod val="75000"/>
                  </a:schemeClr>
                </a:solidFill>
              </a:rPr>
              <a:t>While phishing and spear phishing both use emails to reach the victims</a:t>
            </a:r>
            <a:r>
              <a:rPr lang="en-US" dirty="0">
                <a:solidFill>
                  <a:srgbClr val="002060"/>
                </a:solidFill>
              </a:rPr>
              <a:t>, </a:t>
            </a:r>
            <a:r>
              <a:rPr lang="en-US" i="1" dirty="0">
                <a:solidFill>
                  <a:srgbClr val="002060"/>
                </a:solidFill>
                <a:effectLst>
                  <a:outerShdw blurRad="38100" dist="38100" dir="2700000" algn="tl">
                    <a:srgbClr val="000000">
                      <a:alpha val="43137"/>
                    </a:srgbClr>
                  </a:outerShdw>
                </a:effectLst>
              </a:rPr>
              <a:t>spear phishing sends customized emails to a specific person</a:t>
            </a:r>
            <a:r>
              <a:rPr lang="en-US" dirty="0">
                <a:solidFill>
                  <a:srgbClr val="002060"/>
                </a:solidFill>
              </a:rPr>
              <a:t>. </a:t>
            </a:r>
          </a:p>
        </p:txBody>
      </p:sp>
      <p:pic>
        <p:nvPicPr>
          <p:cNvPr id="9" name="Picture 8"/>
          <p:cNvPicPr>
            <a:picLocks noChangeAspect="1"/>
          </p:cNvPicPr>
          <p:nvPr/>
        </p:nvPicPr>
        <p:blipFill>
          <a:blip r:embed="rId4"/>
          <a:stretch>
            <a:fillRect/>
          </a:stretch>
        </p:blipFill>
        <p:spPr>
          <a:xfrm>
            <a:off x="224376" y="1608082"/>
            <a:ext cx="1215244" cy="905534"/>
          </a:xfrm>
          <a:prstGeom prst="rect">
            <a:avLst/>
          </a:prstGeom>
        </p:spPr>
      </p:pic>
      <p:pic>
        <p:nvPicPr>
          <p:cNvPr id="2" name="Picture 1" descr="Switch On LEARNING!: Phising Anyone? Some Great Tips to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7143" y="3222224"/>
            <a:ext cx="1818291" cy="1414631"/>
          </a:xfrm>
          <a:prstGeom prst="rect">
            <a:avLst/>
          </a:prstGeom>
        </p:spPr>
      </p:pic>
    </p:spTree>
    <p:custDataLst>
      <p:tags r:id="rId1"/>
    </p:custDataLst>
    <p:extLst>
      <p:ext uri="{BB962C8B-B14F-4D97-AF65-F5344CB8AC3E}">
        <p14:creationId xmlns:p14="http://schemas.microsoft.com/office/powerpoint/2010/main" val="450108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125340" y="1270683"/>
            <a:ext cx="3531476" cy="3416320"/>
          </a:xfrm>
          <a:prstGeom prst="rect">
            <a:avLst/>
          </a:prstGeom>
        </p:spPr>
        <p:txBody>
          <a:bodyPr wrap="square">
            <a:spAutoFit/>
          </a:bodyPr>
          <a:lstStyle/>
          <a:p>
            <a:pPr marL="357188" indent="-357188" algn="just">
              <a:buFont typeface="Wingdings" panose="05000000000000000000" pitchFamily="2" charset="2"/>
              <a:buChar char="ü"/>
            </a:pPr>
            <a:r>
              <a:rPr lang="en-US" b="1" dirty="0">
                <a:solidFill>
                  <a:srgbClr val="FF0000"/>
                </a:solidFill>
              </a:rPr>
              <a:t>Vishing</a:t>
            </a:r>
          </a:p>
          <a:p>
            <a:pPr marL="814388" lvl="1" indent="-357188" algn="just">
              <a:buFont typeface="Wingdings" panose="05000000000000000000" pitchFamily="2" charset="2"/>
              <a:buChar char="ü"/>
            </a:pPr>
            <a:r>
              <a:rPr lang="en-US" dirty="0">
                <a:solidFill>
                  <a:srgbClr val="FF0000"/>
                </a:solidFill>
              </a:rPr>
              <a:t>Vishing is </a:t>
            </a:r>
            <a:r>
              <a:rPr lang="en-US" i="1" dirty="0">
                <a:solidFill>
                  <a:srgbClr val="FF0000"/>
                </a:solidFill>
                <a:effectLst>
                  <a:outerShdw blurRad="38100" dist="38100" dir="2700000" algn="tl">
                    <a:srgbClr val="000000">
                      <a:alpha val="43137"/>
                    </a:srgbClr>
                  </a:outerShdw>
                </a:effectLst>
              </a:rPr>
              <a:t>phishing using voice communication technology</a:t>
            </a:r>
            <a:r>
              <a:rPr lang="en-US" dirty="0">
                <a:solidFill>
                  <a:srgbClr val="FF0000"/>
                </a:solidFill>
              </a:rPr>
              <a:t>. </a:t>
            </a:r>
          </a:p>
          <a:p>
            <a:pPr marL="814388" lvl="1" indent="-357188" algn="just">
              <a:buFont typeface="Wingdings" panose="05000000000000000000" pitchFamily="2" charset="2"/>
              <a:buChar char="ü"/>
            </a:pPr>
            <a:r>
              <a:rPr lang="en-US" dirty="0">
                <a:solidFill>
                  <a:srgbClr val="FF0000"/>
                </a:solidFill>
              </a:rPr>
              <a:t>Criminals can spoof calls from legitimate sources using voice over IP (VoIP) technology. Victims may also receive a recorded message that appears legitimate.</a:t>
            </a:r>
          </a:p>
          <a:p>
            <a:pPr marL="814388" lvl="1" indent="-357188" algn="just">
              <a:buFont typeface="Wingdings" panose="05000000000000000000" pitchFamily="2" charset="2"/>
              <a:buChar char="ü"/>
            </a:pPr>
            <a:endParaRPr lang="en-US" dirty="0">
              <a:solidFill>
                <a:srgbClr val="FF0000"/>
              </a:solidFill>
            </a:endParaRPr>
          </a:p>
        </p:txBody>
      </p:sp>
      <p:pic>
        <p:nvPicPr>
          <p:cNvPr id="4" name="Hacking challenge at DEFCON">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3782155" y="284437"/>
            <a:ext cx="8351052" cy="4697466"/>
          </a:xfrm>
          <a:prstGeom prst="rect">
            <a:avLst/>
          </a:prstGeom>
        </p:spPr>
      </p:pic>
    </p:spTree>
    <p:custDataLst>
      <p:tags r:id="rId1"/>
    </p:custDataLst>
    <p:extLst>
      <p:ext uri="{BB962C8B-B14F-4D97-AF65-F5344CB8AC3E}">
        <p14:creationId xmlns:p14="http://schemas.microsoft.com/office/powerpoint/2010/main" val="3353550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273269" y="719120"/>
            <a:ext cx="11529848" cy="3693319"/>
          </a:xfrm>
          <a:prstGeom prst="rect">
            <a:avLst/>
          </a:prstGeom>
        </p:spPr>
        <p:txBody>
          <a:bodyPr wrap="square">
            <a:spAutoFit/>
          </a:bodyPr>
          <a:lstStyle/>
          <a:p>
            <a:pPr marL="357188" indent="-357188" algn="just">
              <a:buFont typeface="Wingdings" panose="05000000000000000000" pitchFamily="2" charset="2"/>
              <a:buChar char="ü"/>
            </a:pPr>
            <a:endParaRPr lang="en-US" b="1" dirty="0">
              <a:solidFill>
                <a:schemeClr val="accent4">
                  <a:lumMod val="75000"/>
                </a:schemeClr>
              </a:solidFill>
            </a:endParaRPr>
          </a:p>
          <a:p>
            <a:pPr marL="357188" indent="-357188" algn="just">
              <a:buFont typeface="Wingdings" panose="05000000000000000000" pitchFamily="2" charset="2"/>
              <a:buChar char="ü"/>
            </a:pPr>
            <a:r>
              <a:rPr lang="en-US" b="1" dirty="0">
                <a:solidFill>
                  <a:schemeClr val="accent4">
                    <a:lumMod val="75000"/>
                  </a:schemeClr>
                </a:solidFill>
              </a:rPr>
              <a:t>SEO Poisoning</a:t>
            </a:r>
          </a:p>
          <a:p>
            <a:pPr marL="814388" lvl="1" indent="-357188" algn="just">
              <a:buFont typeface="Wingdings" panose="05000000000000000000" pitchFamily="2" charset="2"/>
              <a:buChar char="ü"/>
            </a:pPr>
            <a:r>
              <a:rPr lang="en-US" dirty="0">
                <a:solidFill>
                  <a:schemeClr val="accent4">
                    <a:lumMod val="75000"/>
                  </a:schemeClr>
                </a:solidFill>
              </a:rPr>
              <a:t>Search engines such as Google work by ranking pages and presenting relevant results based on users’ search queries. Depending on the relevancy of web site content, it may appear higher or lower in the search result list. SEO, </a:t>
            </a:r>
            <a:r>
              <a:rPr lang="en-US" dirty="0">
                <a:solidFill>
                  <a:srgbClr val="FF0000"/>
                </a:solidFill>
              </a:rPr>
              <a:t>short for Search Engine Optimization, is a set of techniques used to improve a website’s ranking by a search engine. </a:t>
            </a:r>
          </a:p>
          <a:p>
            <a:pPr marL="814388" lvl="1" indent="-357188" algn="just">
              <a:buFont typeface="Wingdings" panose="05000000000000000000" pitchFamily="2" charset="2"/>
              <a:buChar char="ü"/>
            </a:pPr>
            <a:r>
              <a:rPr lang="en-US" dirty="0">
                <a:solidFill>
                  <a:schemeClr val="accent4">
                    <a:lumMod val="75000"/>
                  </a:schemeClr>
                </a:solidFill>
              </a:rPr>
              <a:t>While many </a:t>
            </a:r>
            <a:r>
              <a:rPr lang="en-US" i="1" dirty="0">
                <a:solidFill>
                  <a:schemeClr val="accent4">
                    <a:lumMod val="75000"/>
                  </a:schemeClr>
                </a:solidFill>
                <a:effectLst>
                  <a:outerShdw blurRad="38100" dist="38100" dir="2700000" algn="tl">
                    <a:srgbClr val="000000">
                      <a:alpha val="43137"/>
                    </a:srgbClr>
                  </a:outerShdw>
                </a:effectLst>
              </a:rPr>
              <a:t>legitimate companies specialize in optimizing websites to better position them, SEO poisoning uses SEO to make a malicious website appear higher in search results</a:t>
            </a:r>
          </a:p>
          <a:p>
            <a:pPr marL="814388" lvl="1" indent="-357188" algn="just">
              <a:buFont typeface="Wingdings" panose="05000000000000000000" pitchFamily="2" charset="2"/>
              <a:buChar char="ü"/>
            </a:pPr>
            <a:endParaRPr lang="en-US" i="1" dirty="0">
              <a:solidFill>
                <a:schemeClr val="accent4">
                  <a:lumMod val="75000"/>
                </a:schemeClr>
              </a:solidFill>
              <a:effectLst>
                <a:outerShdw blurRad="38100" dist="38100" dir="2700000" algn="tl">
                  <a:srgbClr val="000000">
                    <a:alpha val="43137"/>
                  </a:srgbClr>
                </a:outerShdw>
              </a:effectLst>
            </a:endParaRPr>
          </a:p>
          <a:p>
            <a:pPr marL="357188" indent="-357188" algn="just">
              <a:buFont typeface="Wingdings" panose="05000000000000000000" pitchFamily="2" charset="2"/>
              <a:buChar char="ü"/>
            </a:pPr>
            <a:r>
              <a:rPr lang="en-US" b="1" dirty="0">
                <a:solidFill>
                  <a:srgbClr val="002060"/>
                </a:solidFill>
              </a:rPr>
              <a:t>Browser Hijacker</a:t>
            </a:r>
          </a:p>
          <a:p>
            <a:pPr marL="814388" lvl="1" indent="-357188" algn="just">
              <a:buFont typeface="Wingdings" panose="05000000000000000000" pitchFamily="2" charset="2"/>
              <a:buChar char="ü"/>
            </a:pPr>
            <a:r>
              <a:rPr lang="en-US" dirty="0">
                <a:solidFill>
                  <a:srgbClr val="002060"/>
                </a:solidFill>
              </a:rPr>
              <a:t>A browser hijacker is </a:t>
            </a:r>
            <a:r>
              <a:rPr lang="en-US" i="1" dirty="0">
                <a:solidFill>
                  <a:srgbClr val="002060"/>
                </a:solidFill>
                <a:effectLst>
                  <a:outerShdw blurRad="38100" dist="38100" dir="2700000" algn="tl">
                    <a:srgbClr val="000000">
                      <a:alpha val="43137"/>
                    </a:srgbClr>
                  </a:outerShdw>
                </a:effectLst>
              </a:rPr>
              <a:t>malware that alters a computer's browser settings to redirect the user to websites paid for by the cyber criminals' customers</a:t>
            </a:r>
            <a:r>
              <a:rPr lang="en-US" dirty="0">
                <a:solidFill>
                  <a:srgbClr val="002060"/>
                </a:solidFill>
              </a:rPr>
              <a:t>. </a:t>
            </a:r>
          </a:p>
          <a:p>
            <a:pPr marL="814388" lvl="1" indent="-357188" algn="just">
              <a:buFont typeface="Wingdings" panose="05000000000000000000" pitchFamily="2" charset="2"/>
              <a:buChar char="ü"/>
            </a:pPr>
            <a:r>
              <a:rPr lang="en-US" dirty="0">
                <a:solidFill>
                  <a:srgbClr val="002060"/>
                </a:solidFill>
              </a:rPr>
              <a:t>Browser hijackers usually install without the user's permission and is usually part of a drive-by download. </a:t>
            </a:r>
          </a:p>
        </p:txBody>
      </p:sp>
    </p:spTree>
    <p:custDataLst>
      <p:tags r:id="rId1"/>
    </p:custDataLst>
    <p:extLst>
      <p:ext uri="{BB962C8B-B14F-4D97-AF65-F5344CB8AC3E}">
        <p14:creationId xmlns:p14="http://schemas.microsoft.com/office/powerpoint/2010/main" val="2913828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Using Email and Browser Attacks</a:t>
            </a:r>
            <a:endParaRPr lang="en-US" sz="3200" dirty="0"/>
          </a:p>
        </p:txBody>
      </p:sp>
      <p:sp>
        <p:nvSpPr>
          <p:cNvPr id="17" name="Rectangle 16"/>
          <p:cNvSpPr/>
          <p:nvPr/>
        </p:nvSpPr>
        <p:spPr>
          <a:xfrm>
            <a:off x="0" y="1223617"/>
            <a:ext cx="3647091" cy="4247317"/>
          </a:xfrm>
          <a:prstGeom prst="rect">
            <a:avLst/>
          </a:prstGeom>
        </p:spPr>
        <p:txBody>
          <a:bodyPr wrap="square">
            <a:spAutoFit/>
          </a:bodyPr>
          <a:lstStyle/>
          <a:p>
            <a:pPr marL="357188" indent="-357188" algn="just">
              <a:buFont typeface="Wingdings" panose="05000000000000000000" pitchFamily="2" charset="2"/>
              <a:buChar char="ü"/>
            </a:pPr>
            <a:r>
              <a:rPr lang="en-US" b="1" dirty="0">
                <a:solidFill>
                  <a:srgbClr val="FF0000"/>
                </a:solidFill>
              </a:rPr>
              <a:t>Pharming</a:t>
            </a:r>
          </a:p>
          <a:p>
            <a:pPr marL="814388" lvl="1" indent="-357188" algn="just">
              <a:buFont typeface="Wingdings" panose="05000000000000000000" pitchFamily="2" charset="2"/>
              <a:buChar char="ü"/>
            </a:pPr>
            <a:r>
              <a:rPr lang="en-US" dirty="0">
                <a:solidFill>
                  <a:srgbClr val="FF0000"/>
                </a:solidFill>
              </a:rPr>
              <a:t>It is the </a:t>
            </a:r>
            <a:r>
              <a:rPr lang="en-US" i="1" dirty="0">
                <a:solidFill>
                  <a:srgbClr val="FF0000"/>
                </a:solidFill>
                <a:effectLst>
                  <a:outerShdw blurRad="38100" dist="38100" dir="2700000" algn="tl">
                    <a:srgbClr val="000000">
                      <a:alpha val="43137"/>
                    </a:srgbClr>
                  </a:outerShdw>
                </a:effectLst>
              </a:rPr>
              <a:t>impersonation of a legitimate website in an effort to deceive users into entering their credentials</a:t>
            </a:r>
            <a:r>
              <a:rPr lang="en-US" dirty="0">
                <a:solidFill>
                  <a:srgbClr val="FF0000"/>
                </a:solidFill>
              </a:rPr>
              <a:t>. </a:t>
            </a:r>
          </a:p>
          <a:p>
            <a:pPr marL="814388" lvl="1" indent="-357188" algn="just">
              <a:buFont typeface="Wingdings" panose="05000000000000000000" pitchFamily="2" charset="2"/>
              <a:buChar char="ü"/>
            </a:pPr>
            <a:endParaRPr lang="en-US" dirty="0">
              <a:solidFill>
                <a:srgbClr val="FF0000"/>
              </a:solidFill>
            </a:endParaRPr>
          </a:p>
          <a:p>
            <a:pPr marL="814388" lvl="1" indent="-357188" algn="just">
              <a:buFont typeface="Wingdings" panose="05000000000000000000" pitchFamily="2" charset="2"/>
              <a:buChar char="ü"/>
            </a:pPr>
            <a:r>
              <a:rPr lang="en-US" dirty="0">
                <a:solidFill>
                  <a:srgbClr val="FF0000"/>
                </a:solidFill>
              </a:rPr>
              <a:t>Lets look at something here!!!</a:t>
            </a:r>
          </a:p>
          <a:p>
            <a:pPr marL="814388" lvl="1" indent="-357188" algn="just">
              <a:buFont typeface="Wingdings" panose="05000000000000000000" pitchFamily="2" charset="2"/>
              <a:buChar char="ü"/>
            </a:pPr>
            <a:endParaRPr lang="en-US" dirty="0">
              <a:solidFill>
                <a:srgbClr val="FF0000"/>
              </a:solidFill>
            </a:endParaRPr>
          </a:p>
          <a:p>
            <a:pPr marL="357188" indent="-357188" algn="just">
              <a:buFont typeface="Wingdings" panose="05000000000000000000" pitchFamily="2" charset="2"/>
              <a:buChar char="ü"/>
            </a:pPr>
            <a:r>
              <a:rPr lang="en-US" b="1" dirty="0">
                <a:solidFill>
                  <a:schemeClr val="accent4">
                    <a:lumMod val="75000"/>
                  </a:schemeClr>
                </a:solidFill>
              </a:rPr>
              <a:t>Whaling</a:t>
            </a:r>
          </a:p>
          <a:p>
            <a:pPr marL="814388" lvl="1" indent="-357188" algn="just">
              <a:buFont typeface="Wingdings" panose="05000000000000000000" pitchFamily="2" charset="2"/>
              <a:buChar char="ü"/>
            </a:pPr>
            <a:r>
              <a:rPr lang="en-US" dirty="0">
                <a:solidFill>
                  <a:schemeClr val="accent4">
                    <a:lumMod val="75000"/>
                  </a:schemeClr>
                </a:solidFill>
              </a:rPr>
              <a:t>Whaling is a </a:t>
            </a:r>
            <a:r>
              <a:rPr lang="en-US" i="1" dirty="0">
                <a:solidFill>
                  <a:schemeClr val="accent4">
                    <a:lumMod val="75000"/>
                  </a:schemeClr>
                </a:solidFill>
                <a:effectLst>
                  <a:outerShdw blurRad="38100" dist="38100" dir="2700000" algn="tl">
                    <a:srgbClr val="000000">
                      <a:alpha val="43137"/>
                    </a:srgbClr>
                  </a:outerShdw>
                </a:effectLst>
              </a:rPr>
              <a:t>phishing attack that targets high profile targets within an organization</a:t>
            </a:r>
            <a:r>
              <a:rPr lang="en-US" dirty="0">
                <a:solidFill>
                  <a:schemeClr val="accent4">
                    <a:lumMod val="75000"/>
                  </a:schemeClr>
                </a:solidFill>
              </a:rPr>
              <a:t> such as senior executives.</a:t>
            </a:r>
          </a:p>
        </p:txBody>
      </p:sp>
      <p:pic>
        <p:nvPicPr>
          <p:cNvPr id="4" name="Anatomy of an IoT Attack">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3647091" y="379031"/>
            <a:ext cx="8481849" cy="4771040"/>
          </a:xfrm>
          <a:prstGeom prst="rect">
            <a:avLst/>
          </a:prstGeom>
        </p:spPr>
      </p:pic>
    </p:spTree>
    <p:custDataLst>
      <p:tags r:id="rId1"/>
    </p:custDataLst>
    <p:extLst>
      <p:ext uri="{BB962C8B-B14F-4D97-AF65-F5344CB8AC3E}">
        <p14:creationId xmlns:p14="http://schemas.microsoft.com/office/powerpoint/2010/main" val="3276137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Tactics and Types –  The Art of Deception</a:t>
            </a:r>
            <a:br>
              <a:rPr lang="en-US" sz="2133" dirty="0"/>
            </a:br>
            <a:r>
              <a:rPr lang="en-US" sz="2133" dirty="0"/>
              <a:t>Social Engineering </a:t>
            </a:r>
          </a:p>
        </p:txBody>
      </p:sp>
      <p:sp>
        <p:nvSpPr>
          <p:cNvPr id="17" name="Rectangle 16"/>
          <p:cNvSpPr/>
          <p:nvPr/>
        </p:nvSpPr>
        <p:spPr>
          <a:xfrm>
            <a:off x="273269" y="719120"/>
            <a:ext cx="11529848" cy="4524315"/>
          </a:xfrm>
          <a:prstGeom prst="rect">
            <a:avLst/>
          </a:prstGeom>
        </p:spPr>
        <p:txBody>
          <a:bodyPr wrap="square">
            <a:spAutoFit/>
          </a:bodyPr>
          <a:lstStyle/>
          <a:p>
            <a:pPr algn="just"/>
            <a:r>
              <a:rPr lang="en-US" dirty="0"/>
              <a:t>Social engineering is a completely </a:t>
            </a:r>
            <a:r>
              <a:rPr lang="en-US" i="1" dirty="0">
                <a:effectLst>
                  <a:outerShdw blurRad="38100" dist="38100" dir="2700000" algn="tl">
                    <a:srgbClr val="000000">
                      <a:alpha val="43137"/>
                    </a:srgbClr>
                  </a:outerShdw>
                </a:effectLst>
              </a:rPr>
              <a:t>non-technical</a:t>
            </a:r>
            <a:r>
              <a:rPr lang="en-US" dirty="0"/>
              <a:t> means for a criminal </a:t>
            </a:r>
            <a:r>
              <a:rPr lang="en-US" i="1" dirty="0">
                <a:effectLst>
                  <a:outerShdw blurRad="38100" dist="38100" dir="2700000" algn="tl">
                    <a:srgbClr val="000000">
                      <a:alpha val="43137"/>
                    </a:srgbClr>
                  </a:outerShdw>
                </a:effectLst>
              </a:rPr>
              <a:t>to gather information on a target</a:t>
            </a:r>
            <a:r>
              <a:rPr lang="en-US" dirty="0"/>
              <a:t>. Social engineering is an attack that attempts to </a:t>
            </a:r>
            <a:r>
              <a:rPr lang="en-US" i="1" dirty="0">
                <a:effectLst>
                  <a:outerShdw blurRad="38100" dist="38100" dir="2700000" algn="tl">
                    <a:srgbClr val="000000">
                      <a:alpha val="43137"/>
                    </a:srgbClr>
                  </a:outerShdw>
                </a:effectLst>
              </a:rPr>
              <a:t>manipulate individuals into performing actions or divulging confidential information</a:t>
            </a:r>
            <a:r>
              <a:rPr lang="en-US" dirty="0"/>
              <a:t>. Social engineers often rely on people’s willingness to be helpful but also prey on people’s weaknesses. These are some types of social engineering attacks:</a:t>
            </a:r>
            <a:endParaRPr lang="en-US" b="1" dirty="0">
              <a:solidFill>
                <a:srgbClr val="FF0000"/>
              </a:solidFill>
            </a:endParaRPr>
          </a:p>
          <a:p>
            <a:pPr algn="just"/>
            <a:r>
              <a:rPr lang="en-US" b="1"/>
              <a:t>Types </a:t>
            </a:r>
            <a:r>
              <a:rPr lang="en-US" b="1" dirty="0"/>
              <a:t>of Deception</a:t>
            </a:r>
          </a:p>
          <a:p>
            <a:pPr indent="-357188" algn="just">
              <a:buFont typeface="Wingdings" panose="05000000000000000000" pitchFamily="2" charset="2"/>
              <a:buChar char="Ø"/>
            </a:pPr>
            <a:r>
              <a:rPr lang="en-US" b="1" dirty="0">
                <a:solidFill>
                  <a:srgbClr val="002060"/>
                </a:solidFill>
              </a:rPr>
              <a:t>Shoulder Surfing </a:t>
            </a:r>
            <a:r>
              <a:rPr lang="en-US" dirty="0"/>
              <a:t>refers to picking up PINs, access codes or credit card numbers. An attacker can be in close proximity to his victim or the attacker can use binoculars or closed circuit cameras to shoulder surf.</a:t>
            </a:r>
          </a:p>
          <a:p>
            <a:pPr indent="-357188" algn="just">
              <a:buFont typeface="Wingdings" panose="05000000000000000000" pitchFamily="2" charset="2"/>
              <a:buChar char="Ø"/>
            </a:pPr>
            <a:r>
              <a:rPr lang="en-US" b="1" dirty="0">
                <a:solidFill>
                  <a:srgbClr val="002060"/>
                </a:solidFill>
              </a:rPr>
              <a:t>Dumpster Diving-</a:t>
            </a:r>
            <a:r>
              <a:rPr lang="en-GB" sz="1800" dirty="0">
                <a:solidFill>
                  <a:srgbClr val="333333"/>
                </a:solidFill>
                <a:effectLst/>
                <a:latin typeface="Helvetica" panose="020B0604020202020204" pitchFamily="34" charset="0"/>
                <a:ea typeface="DengXian" panose="02010600030101010101" pitchFamily="2" charset="-122"/>
              </a:rPr>
              <a:t> which is the process of going through a target's trash to see what information an organization throws out. </a:t>
            </a:r>
            <a:endParaRPr lang="en-US" dirty="0"/>
          </a:p>
          <a:p>
            <a:pPr indent="-357188" algn="just">
              <a:buFont typeface="Wingdings" panose="05000000000000000000" pitchFamily="2" charset="2"/>
              <a:buChar char="Ø"/>
            </a:pPr>
            <a:r>
              <a:rPr lang="en-US" b="1" dirty="0">
                <a:solidFill>
                  <a:srgbClr val="FF0000"/>
                </a:solidFill>
              </a:rPr>
              <a:t>Impersonation, </a:t>
            </a:r>
            <a:r>
              <a:rPr lang="en-US" dirty="0"/>
              <a:t>Impersonation is the action of pretending to be someone else. For example, there was a phone scam that targeted taxpayers. A criminal, posing as a Revenue and Customs employee, told the victims that they owed money to the Tax Collection company.</a:t>
            </a:r>
          </a:p>
          <a:p>
            <a:pPr indent="-357188" algn="just">
              <a:buFont typeface="Wingdings" panose="05000000000000000000" pitchFamily="2" charset="2"/>
              <a:buChar char="Ø"/>
            </a:pPr>
            <a:r>
              <a:rPr lang="en-US" b="1" dirty="0">
                <a:solidFill>
                  <a:schemeClr val="accent4">
                    <a:lumMod val="75000"/>
                  </a:schemeClr>
                </a:solidFill>
              </a:rPr>
              <a:t>Piggybacking and Tailgating </a:t>
            </a:r>
            <a:r>
              <a:rPr lang="en-US" dirty="0"/>
              <a:t>Piggybacking occurs when a criminal tags along with an authorized person to gain entry into a secure location or a restricted area. Tailgating is another term that describes the same practice.</a:t>
            </a:r>
            <a:r>
              <a:rPr lang="en-GB" sz="1800" dirty="0">
                <a:solidFill>
                  <a:srgbClr val="333333"/>
                </a:solidFill>
                <a:effectLst/>
                <a:latin typeface="Helvetica" panose="020B0604020202020204" pitchFamily="34" charset="0"/>
                <a:ea typeface="Times New Roman" panose="02020603050405020304" pitchFamily="18" charset="0"/>
              </a:rPr>
              <a:t> </a:t>
            </a:r>
            <a:r>
              <a:rPr lang="en-GB" sz="1800" dirty="0">
                <a:solidFill>
                  <a:srgbClr val="FF0000"/>
                </a:solidFill>
                <a:effectLst/>
                <a:latin typeface="Helvetica" panose="020B0604020202020204" pitchFamily="34" charset="0"/>
                <a:ea typeface="Times New Roman" panose="02020603050405020304" pitchFamily="18" charset="0"/>
              </a:rPr>
              <a:t>A mantrap </a:t>
            </a:r>
            <a:r>
              <a:rPr lang="en-GB" sz="1800" dirty="0">
                <a:solidFill>
                  <a:srgbClr val="333333"/>
                </a:solidFill>
                <a:effectLst/>
                <a:latin typeface="Helvetica" panose="020B0604020202020204" pitchFamily="34" charset="0"/>
                <a:ea typeface="Times New Roman" panose="02020603050405020304" pitchFamily="18" charset="0"/>
              </a:rPr>
              <a:t>prevents piggybacking by using two sets of doors. After individuals enter an outer door, that door must close before entering the inner door</a:t>
            </a:r>
            <a:endParaRPr lang="en-US" dirty="0"/>
          </a:p>
        </p:txBody>
      </p:sp>
    </p:spTree>
    <p:custDataLst>
      <p:tags r:id="rId1"/>
    </p:custDataLst>
    <p:extLst>
      <p:ext uri="{BB962C8B-B14F-4D97-AF65-F5344CB8AC3E}">
        <p14:creationId xmlns:p14="http://schemas.microsoft.com/office/powerpoint/2010/main" val="3505261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  (Types of Cyber Attacks)</a:t>
            </a:r>
          </a:p>
        </p:txBody>
      </p:sp>
      <p:sp>
        <p:nvSpPr>
          <p:cNvPr id="17" name="Rectangle 16"/>
          <p:cNvSpPr/>
          <p:nvPr/>
        </p:nvSpPr>
        <p:spPr>
          <a:xfrm>
            <a:off x="273269" y="719120"/>
            <a:ext cx="11529848" cy="4524315"/>
          </a:xfrm>
          <a:prstGeom prst="rect">
            <a:avLst/>
          </a:prstGeom>
        </p:spPr>
        <p:txBody>
          <a:bodyPr wrap="square">
            <a:spAutoFit/>
          </a:bodyPr>
          <a:lstStyle/>
          <a:p>
            <a:pPr algn="just"/>
            <a:r>
              <a:rPr lang="en-US" b="1" dirty="0"/>
              <a:t>Denial-of-Service (</a:t>
            </a:r>
            <a:r>
              <a:rPr lang="en-US" b="1" dirty="0" err="1"/>
              <a:t>DoS</a:t>
            </a:r>
            <a:r>
              <a:rPr lang="en-US" b="1" dirty="0"/>
              <a:t>) Attacks </a:t>
            </a:r>
            <a:r>
              <a:rPr lang="en-US" i="1" dirty="0"/>
              <a:t>are a type of network attack. A </a:t>
            </a:r>
            <a:r>
              <a:rPr lang="en-US" i="1" dirty="0" err="1"/>
              <a:t>DoS</a:t>
            </a:r>
            <a:r>
              <a:rPr lang="en-US" i="1" dirty="0"/>
              <a:t> attack results in some sort of interruption of network services to users, devices, or applications. </a:t>
            </a:r>
            <a:r>
              <a:rPr lang="en-US" i="1" dirty="0" err="1"/>
              <a:t>DoS</a:t>
            </a:r>
            <a:r>
              <a:rPr lang="en-US" i="1" dirty="0"/>
              <a:t> attacks are a major risk because they can easily interrupt communication and cause significant loss of time and money. These attacks are relatively simple to conduct, even by an unskilled attacker.</a:t>
            </a:r>
          </a:p>
          <a:p>
            <a:pPr algn="just"/>
            <a:endParaRPr lang="en-US" dirty="0"/>
          </a:p>
          <a:p>
            <a:pPr algn="just"/>
            <a:r>
              <a:rPr lang="en-US" b="1" dirty="0"/>
              <a:t>Sniffing </a:t>
            </a:r>
            <a:r>
              <a:rPr lang="en-US" i="1" dirty="0"/>
              <a:t>is similar to eavesdropping on someone. It occurs when attackers examine all network traffic as it passes through their NIC, independent of whether or not the traffic is addressed to them or not. Criminals accomplish network sniffing with a software application, hardware device, or a combination of the two. </a:t>
            </a:r>
          </a:p>
          <a:p>
            <a:pPr algn="just"/>
            <a:endParaRPr lang="en-US" b="1" dirty="0"/>
          </a:p>
          <a:p>
            <a:pPr algn="just"/>
            <a:r>
              <a:rPr lang="en-US" b="1" dirty="0"/>
              <a:t>Spoofing </a:t>
            </a:r>
            <a:r>
              <a:rPr lang="en-US" i="1" dirty="0"/>
              <a:t>is an impersonation attack, and it takes advantage of a trusted relationship between two systems. If two systems accept the authentication accomplished by each other, an individual logged onto one system might not go through an authentication process again to access the other system. </a:t>
            </a:r>
          </a:p>
          <a:p>
            <a:pPr algn="just"/>
            <a:endParaRPr lang="en-US" i="1" dirty="0"/>
          </a:p>
          <a:p>
            <a:pPr algn="just"/>
            <a:r>
              <a:rPr lang="en-US" b="1" dirty="0"/>
              <a:t>Man-in-the-middle </a:t>
            </a:r>
            <a:r>
              <a:rPr lang="en-US" i="1" dirty="0"/>
              <a:t>A criminal performs a man-in-the-middle (</a:t>
            </a:r>
            <a:r>
              <a:rPr lang="en-US" i="1" dirty="0" err="1"/>
              <a:t>MitM</a:t>
            </a:r>
            <a:r>
              <a:rPr lang="en-US" i="1" dirty="0"/>
              <a:t>) attack by intercepting communications between computers to steal information crossing the network. The criminal can also choose to manipulate messages and relay false information between hosts since the hosts are unaware that a modification to the messages occurred. </a:t>
            </a:r>
            <a:r>
              <a:rPr lang="en-US" i="1" dirty="0" err="1"/>
              <a:t>MitM</a:t>
            </a:r>
            <a:r>
              <a:rPr lang="en-US" i="1" dirty="0"/>
              <a:t> allows the criminal to take control over a device without the user’s knowledge.</a:t>
            </a:r>
          </a:p>
        </p:txBody>
      </p:sp>
    </p:spTree>
    <p:custDataLst>
      <p:tags r:id="rId1"/>
    </p:custDataLst>
    <p:extLst>
      <p:ext uri="{BB962C8B-B14F-4D97-AF65-F5344CB8AC3E}">
        <p14:creationId xmlns:p14="http://schemas.microsoft.com/office/powerpoint/2010/main" val="424513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a:t>
            </a:r>
          </a:p>
        </p:txBody>
      </p:sp>
      <p:sp>
        <p:nvSpPr>
          <p:cNvPr id="17" name="Rectangle 16"/>
          <p:cNvSpPr/>
          <p:nvPr/>
        </p:nvSpPr>
        <p:spPr>
          <a:xfrm>
            <a:off x="273269" y="719120"/>
            <a:ext cx="11529848" cy="5078313"/>
          </a:xfrm>
          <a:prstGeom prst="rect">
            <a:avLst/>
          </a:prstGeom>
        </p:spPr>
        <p:txBody>
          <a:bodyPr wrap="square">
            <a:spAutoFit/>
          </a:bodyPr>
          <a:lstStyle/>
          <a:p>
            <a:pPr algn="just"/>
            <a:r>
              <a:rPr lang="en-US" b="1" dirty="0"/>
              <a:t>Zero-Day Attacks</a:t>
            </a:r>
            <a:r>
              <a:rPr lang="en-US" i="1" dirty="0"/>
              <a:t>, sometimes referred to as a zero-day threat, is a computer attack that tries to exploit software vulnerabilities that are unknown or undisclosed by the software vendor. The term zero hour describes the moment when someone discovers the exploit. </a:t>
            </a:r>
          </a:p>
          <a:p>
            <a:pPr algn="just"/>
            <a:endParaRPr lang="en-US" dirty="0"/>
          </a:p>
          <a:p>
            <a:pPr algn="just"/>
            <a:r>
              <a:rPr lang="en-US" b="1" dirty="0"/>
              <a:t>Keyboard Logging </a:t>
            </a:r>
            <a:r>
              <a:rPr lang="en-US" i="1" dirty="0"/>
              <a:t>is a software program that records or logs the keystrokes of the user of the system. Criminals can implement keystroke loggers through software installed on a computer system or through hardware physically attached to a computer. The criminal configures the key logger software to email the log file. The keystrokes captured in the log file can reveal usernames, passwords, websites visited, and other sensitive information.</a:t>
            </a:r>
            <a:endParaRPr lang="en-US" dirty="0"/>
          </a:p>
          <a:p>
            <a:r>
              <a:rPr lang="en-US" b="1" dirty="0"/>
              <a:t>Grayware and </a:t>
            </a:r>
            <a:r>
              <a:rPr lang="en-US" b="1" dirty="0" err="1"/>
              <a:t>SMiShing</a:t>
            </a:r>
            <a:r>
              <a:rPr lang="en-US" b="1" dirty="0"/>
              <a:t>  (Wireless and Mobile Attacks)</a:t>
            </a:r>
          </a:p>
          <a:p>
            <a:pPr marL="285750" indent="-285750" algn="just">
              <a:buFont typeface="Wingdings" panose="05000000000000000000" pitchFamily="2" charset="2"/>
              <a:buChar char="ü"/>
            </a:pPr>
            <a:r>
              <a:rPr lang="en-US" dirty="0" err="1">
                <a:solidFill>
                  <a:schemeClr val="accent2"/>
                </a:solidFill>
              </a:rPr>
              <a:t>Grayware</a:t>
            </a:r>
            <a:r>
              <a:rPr lang="en-US" dirty="0">
                <a:solidFill>
                  <a:schemeClr val="accent2"/>
                </a:solidFill>
              </a:rPr>
              <a:t> includes </a:t>
            </a:r>
            <a:r>
              <a:rPr lang="en-US" i="1" dirty="0">
                <a:solidFill>
                  <a:schemeClr val="accent2"/>
                </a:solidFill>
                <a:effectLst>
                  <a:outerShdw blurRad="38100" dist="38100" dir="2700000" algn="tl">
                    <a:srgbClr val="000000">
                      <a:alpha val="43137"/>
                    </a:srgbClr>
                  </a:outerShdw>
                </a:effectLst>
              </a:rPr>
              <a:t>applications that behave in an annoying or undesirable manner</a:t>
            </a:r>
            <a:r>
              <a:rPr lang="en-US" dirty="0">
                <a:solidFill>
                  <a:schemeClr val="accent2"/>
                </a:solidFill>
              </a:rPr>
              <a:t>. Grayware may not have recognizable malware concealed within, but it still may pose a risk to the user.</a:t>
            </a:r>
            <a:r>
              <a:rPr lang="en-GB" sz="1800" dirty="0">
                <a:solidFill>
                  <a:srgbClr val="333333"/>
                </a:solidFill>
                <a:effectLst/>
                <a:highlight>
                  <a:srgbClr val="FFFF00"/>
                </a:highlight>
                <a:latin typeface="Helvetica" panose="020B0604020202020204" pitchFamily="34" charset="0"/>
                <a:ea typeface="DengXian" panose="02010600030101010101" pitchFamily="2" charset="-122"/>
              </a:rPr>
              <a:t> For example, Grayware can track the user’s location.</a:t>
            </a:r>
            <a:r>
              <a:rPr lang="en-US" dirty="0">
                <a:solidFill>
                  <a:schemeClr val="accent2"/>
                </a:solidFill>
              </a:rPr>
              <a:t> Grayware is becoming a problem area in mobile security with the popularity of smartphones. </a:t>
            </a:r>
            <a:r>
              <a:rPr lang="en-US" sz="1800" dirty="0"/>
              <a:t>.</a:t>
            </a:r>
            <a:r>
              <a:rPr lang="en-GB" sz="1800" dirty="0">
                <a:solidFill>
                  <a:srgbClr val="333333"/>
                </a:solidFill>
                <a:effectLst/>
                <a:latin typeface="Helvetica" panose="020B0604020202020204" pitchFamily="34" charset="0"/>
                <a:ea typeface="Times New Roman" panose="02020603050405020304" pitchFamily="18" charset="0"/>
              </a:rPr>
              <a:t> </a:t>
            </a:r>
            <a:r>
              <a:rPr lang="en-GB" sz="1800" dirty="0">
                <a:solidFill>
                  <a:srgbClr val="333333"/>
                </a:solidFill>
                <a:effectLst/>
                <a:highlight>
                  <a:srgbClr val="FFFF00"/>
                </a:highlight>
                <a:latin typeface="Helvetica" panose="020B0604020202020204" pitchFamily="34" charset="0"/>
                <a:ea typeface="Times New Roman" panose="02020603050405020304" pitchFamily="18" charset="0"/>
              </a:rPr>
              <a:t>Users install many mobile apps without really considering their capabilities.</a:t>
            </a:r>
            <a:endParaRPr lang="en-US" dirty="0">
              <a:solidFill>
                <a:schemeClr val="accent2"/>
              </a:solidFill>
            </a:endParaRPr>
          </a:p>
          <a:p>
            <a:pPr marL="285750" indent="-285750" algn="just">
              <a:buFont typeface="Wingdings" panose="05000000000000000000" pitchFamily="2" charset="2"/>
              <a:buChar char="ü"/>
            </a:pPr>
            <a:endParaRPr lang="en-US" dirty="0">
              <a:solidFill>
                <a:schemeClr val="accent2"/>
              </a:solidFill>
            </a:endParaRPr>
          </a:p>
          <a:p>
            <a:pPr marL="285750" indent="-285750" algn="just">
              <a:buFont typeface="Wingdings" panose="05000000000000000000" pitchFamily="2" charset="2"/>
              <a:buChar char="ü"/>
            </a:pPr>
            <a:r>
              <a:rPr lang="en-US" dirty="0" err="1">
                <a:solidFill>
                  <a:schemeClr val="tx2"/>
                </a:solidFill>
              </a:rPr>
              <a:t>SMiShing</a:t>
            </a:r>
            <a:r>
              <a:rPr lang="en-US" dirty="0">
                <a:solidFill>
                  <a:schemeClr val="tx2"/>
                </a:solidFill>
              </a:rPr>
              <a:t> is short for SMS phishing. It uses </a:t>
            </a:r>
            <a:r>
              <a:rPr lang="en-US" i="1" dirty="0">
                <a:solidFill>
                  <a:schemeClr val="tx2"/>
                </a:solidFill>
                <a:effectLst>
                  <a:outerShdw blurRad="38100" dist="38100" dir="2700000" algn="tl">
                    <a:srgbClr val="000000">
                      <a:alpha val="43137"/>
                    </a:srgbClr>
                  </a:outerShdw>
                </a:effectLst>
              </a:rPr>
              <a:t>Short Message Service (SMS) to send fake text messages</a:t>
            </a:r>
            <a:r>
              <a:rPr lang="en-US" dirty="0">
                <a:solidFill>
                  <a:schemeClr val="tx2"/>
                </a:solidFill>
              </a:rPr>
              <a:t>. The criminals trick the user into visiting a website or calling a phone number. Unsuspecting victims may then provide sensitive information such as credit card information. Visiting a website might result in the user unknowingly downloading malware that infects the device.</a:t>
            </a:r>
          </a:p>
        </p:txBody>
      </p:sp>
    </p:spTree>
    <p:custDataLst>
      <p:tags r:id="rId1"/>
    </p:custDataLst>
    <p:extLst>
      <p:ext uri="{BB962C8B-B14F-4D97-AF65-F5344CB8AC3E}">
        <p14:creationId xmlns:p14="http://schemas.microsoft.com/office/powerpoint/2010/main" val="2849749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a:t>
            </a:r>
          </a:p>
        </p:txBody>
      </p:sp>
      <p:sp>
        <p:nvSpPr>
          <p:cNvPr id="17" name="Rectangle 16"/>
          <p:cNvSpPr/>
          <p:nvPr/>
        </p:nvSpPr>
        <p:spPr>
          <a:xfrm>
            <a:off x="273269" y="719120"/>
            <a:ext cx="11529848" cy="4247317"/>
          </a:xfrm>
          <a:prstGeom prst="rect">
            <a:avLst/>
          </a:prstGeom>
        </p:spPr>
        <p:txBody>
          <a:bodyPr wrap="square">
            <a:spAutoFit/>
          </a:bodyPr>
          <a:lstStyle/>
          <a:p>
            <a:pPr algn="just"/>
            <a:r>
              <a:rPr lang="en-US" b="1" dirty="0"/>
              <a:t>Rogue Access Points </a:t>
            </a:r>
            <a:r>
              <a:rPr lang="en-US" i="1" dirty="0"/>
              <a:t>is a wireless access point installed on a secure network without explicit authorization. </a:t>
            </a:r>
          </a:p>
          <a:p>
            <a:pPr algn="just"/>
            <a:r>
              <a:rPr lang="en-GB" sz="1800" dirty="0">
                <a:solidFill>
                  <a:srgbClr val="333333"/>
                </a:solidFill>
                <a:effectLst/>
                <a:latin typeface="Helvetica" panose="020B0604020202020204" pitchFamily="34" charset="0"/>
                <a:ea typeface="Times New Roman" panose="02020603050405020304" pitchFamily="18" charset="0"/>
              </a:rPr>
              <a:t>-the criminal sets up the access point as a MitM device to capture login information from users.</a:t>
            </a:r>
          </a:p>
          <a:p>
            <a:pPr algn="just"/>
            <a:r>
              <a:rPr lang="en-GB" dirty="0">
                <a:solidFill>
                  <a:srgbClr val="333333"/>
                </a:solidFill>
                <a:latin typeface="Helvetica" panose="020B0604020202020204" pitchFamily="34" charset="0"/>
                <a:ea typeface="Times New Roman" panose="02020603050405020304" pitchFamily="18" charset="0"/>
              </a:rPr>
              <a:t>-</a:t>
            </a:r>
            <a:r>
              <a:rPr lang="en-GB" sz="1800" dirty="0">
                <a:solidFill>
                  <a:srgbClr val="333333"/>
                </a:solidFill>
                <a:effectLst/>
                <a:latin typeface="Helvetica" panose="020B0604020202020204" pitchFamily="34" charset="0"/>
                <a:ea typeface="Times New Roman" panose="02020603050405020304" pitchFamily="18" charset="0"/>
              </a:rPr>
              <a:t> After users connect to the evil access point, the criminals can </a:t>
            </a:r>
            <a:r>
              <a:rPr lang="en-GB" sz="1800" dirty="0" err="1">
                <a:solidFill>
                  <a:srgbClr val="333333"/>
                </a:solidFill>
                <a:effectLst/>
                <a:latin typeface="Helvetica" panose="020B0604020202020204" pitchFamily="34" charset="0"/>
                <a:ea typeface="Times New Roman" panose="02020603050405020304" pitchFamily="18" charset="0"/>
              </a:rPr>
              <a:t>analyze</a:t>
            </a:r>
            <a:r>
              <a:rPr lang="en-GB" sz="1800" dirty="0">
                <a:solidFill>
                  <a:srgbClr val="333333"/>
                </a:solidFill>
                <a:effectLst/>
                <a:latin typeface="Helvetica" panose="020B0604020202020204" pitchFamily="34" charset="0"/>
                <a:ea typeface="Times New Roman" panose="02020603050405020304" pitchFamily="18" charset="0"/>
              </a:rPr>
              <a:t> traffic and execute MitM attacks.</a:t>
            </a:r>
            <a:endParaRPr lang="en-GB" sz="1800" dirty="0">
              <a:effectLst/>
              <a:latin typeface="Times New Roman" panose="02020603050405020304" pitchFamily="18" charset="0"/>
              <a:ea typeface="Times New Roman" panose="02020603050405020304" pitchFamily="18" charset="0"/>
            </a:endParaRPr>
          </a:p>
          <a:p>
            <a:pPr algn="just"/>
            <a:endParaRPr lang="en-US" b="1" dirty="0"/>
          </a:p>
          <a:p>
            <a:pPr algn="just"/>
            <a:r>
              <a:rPr lang="en-US" b="1" dirty="0"/>
              <a:t>RF Jamming </a:t>
            </a:r>
            <a:r>
              <a:rPr lang="en-US" i="1" dirty="0"/>
              <a:t>Wireless signals are susceptible to electromagnetic interference (EMI), radio-frequency interference (RFI), and may even be susceptible to lightning strikes or noise from fluorescent lights. </a:t>
            </a:r>
            <a:r>
              <a:rPr lang="en-US" i="1" dirty="0" err="1"/>
              <a:t>NB:Wireless</a:t>
            </a:r>
            <a:r>
              <a:rPr lang="en-US" i="1" dirty="0"/>
              <a:t> signals are also </a:t>
            </a:r>
            <a:r>
              <a:rPr lang="en-US" i="1" dirty="0">
                <a:effectLst>
                  <a:outerShdw blurRad="38100" dist="38100" dir="2700000" algn="tl">
                    <a:srgbClr val="000000">
                      <a:alpha val="43137"/>
                    </a:srgbClr>
                  </a:outerShdw>
                </a:effectLst>
              </a:rPr>
              <a:t>susceptible to deliberate jamming</a:t>
            </a:r>
            <a:r>
              <a:rPr lang="en-US" i="1" dirty="0"/>
              <a:t>. </a:t>
            </a:r>
            <a:r>
              <a:rPr lang="en-US" i="1" dirty="0">
                <a:solidFill>
                  <a:schemeClr val="tx2"/>
                </a:solidFill>
                <a:effectLst>
                  <a:outerShdw blurRad="38100" dist="38100" dir="2700000" algn="tl">
                    <a:srgbClr val="000000">
                      <a:alpha val="43137"/>
                    </a:srgbClr>
                  </a:outerShdw>
                </a:effectLst>
              </a:rPr>
              <a:t>Radio frequency (RF) jamming disrupts the transmission of a radio or satellite station so that the signal does not reach the receiving station</a:t>
            </a:r>
            <a:r>
              <a:rPr lang="en-US" i="1" dirty="0"/>
              <a:t>. </a:t>
            </a:r>
          </a:p>
          <a:p>
            <a:pPr algn="just"/>
            <a:endParaRPr lang="en-US" b="1" dirty="0"/>
          </a:p>
          <a:p>
            <a:pPr algn="just"/>
            <a:r>
              <a:rPr lang="en-US" b="1" dirty="0" err="1"/>
              <a:t>Bluejacking</a:t>
            </a:r>
            <a:r>
              <a:rPr lang="en-US" b="1" dirty="0"/>
              <a:t> and </a:t>
            </a:r>
            <a:r>
              <a:rPr lang="en-US" b="1" dirty="0" err="1"/>
              <a:t>Bluesnarfing</a:t>
            </a:r>
            <a:r>
              <a:rPr lang="en-US" b="1" dirty="0"/>
              <a:t> </a:t>
            </a:r>
          </a:p>
          <a:p>
            <a:pPr marL="285750" indent="-285750" algn="just">
              <a:buFont typeface="Wingdings" panose="05000000000000000000" pitchFamily="2" charset="2"/>
              <a:buChar char="ü"/>
            </a:pPr>
            <a:r>
              <a:rPr lang="en-US" dirty="0" err="1"/>
              <a:t>Bluejacking</a:t>
            </a:r>
            <a:r>
              <a:rPr lang="en-US" dirty="0"/>
              <a:t> is the term used for sending unauthorized messages to another Bluetooth device. </a:t>
            </a:r>
          </a:p>
          <a:p>
            <a:pPr marL="285750" indent="-285750" algn="just">
              <a:buFont typeface="Wingdings" panose="05000000000000000000" pitchFamily="2" charset="2"/>
              <a:buChar char="ü"/>
            </a:pPr>
            <a:r>
              <a:rPr lang="en-US" dirty="0" err="1"/>
              <a:t>Bluesnarfing</a:t>
            </a:r>
            <a:r>
              <a:rPr lang="en-US" dirty="0"/>
              <a:t> occurs when the attacker copies the victim's information from his device. This information can include emails and contact lists.</a:t>
            </a:r>
          </a:p>
          <a:p>
            <a:pPr algn="just"/>
            <a:endParaRPr lang="en-US" dirty="0"/>
          </a:p>
          <a:p>
            <a:pPr algn="just"/>
            <a:endParaRPr lang="en-US" dirty="0"/>
          </a:p>
        </p:txBody>
      </p:sp>
    </p:spTree>
    <p:custDataLst>
      <p:tags r:id="rId1"/>
    </p:custDataLst>
    <p:extLst>
      <p:ext uri="{BB962C8B-B14F-4D97-AF65-F5344CB8AC3E}">
        <p14:creationId xmlns:p14="http://schemas.microsoft.com/office/powerpoint/2010/main" val="1265466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Attack Methods (Application Attacks)</a:t>
            </a:r>
          </a:p>
        </p:txBody>
      </p:sp>
      <p:sp>
        <p:nvSpPr>
          <p:cNvPr id="17" name="Rectangle 16"/>
          <p:cNvSpPr/>
          <p:nvPr/>
        </p:nvSpPr>
        <p:spPr>
          <a:xfrm>
            <a:off x="273269" y="719120"/>
            <a:ext cx="11824138" cy="4801314"/>
          </a:xfrm>
          <a:prstGeom prst="rect">
            <a:avLst/>
          </a:prstGeom>
        </p:spPr>
        <p:txBody>
          <a:bodyPr wrap="square">
            <a:spAutoFit/>
          </a:bodyPr>
          <a:lstStyle/>
          <a:p>
            <a:pPr algn="just"/>
            <a:r>
              <a:rPr lang="en-US" b="1" dirty="0"/>
              <a:t>Cross-site scripting (XSS) - </a:t>
            </a:r>
            <a:r>
              <a:rPr lang="en-US" dirty="0"/>
              <a:t>is a vulnerability found in web applications. </a:t>
            </a:r>
          </a:p>
          <a:p>
            <a:pPr marL="285750" indent="-285750" algn="just">
              <a:buFont typeface="Courier New" panose="02070309020205020404" pitchFamily="49" charset="0"/>
              <a:buChar char="o"/>
            </a:pPr>
            <a:r>
              <a:rPr lang="en-US" dirty="0"/>
              <a:t>XSS allows criminals to inject scripts into the web pages viewed by users. This script can contain malicious code. </a:t>
            </a:r>
          </a:p>
          <a:p>
            <a:pPr marL="285750" indent="-285750" algn="just">
              <a:buFont typeface="Courier New" panose="02070309020205020404" pitchFamily="49" charset="0"/>
              <a:buChar char="o"/>
            </a:pPr>
            <a:r>
              <a:rPr lang="en-US" dirty="0"/>
              <a:t>Cross-site scripting has three participants: the criminal, the victim, and the website. </a:t>
            </a:r>
          </a:p>
          <a:p>
            <a:pPr marL="742950" lvl="1" indent="-285750" algn="just">
              <a:buFont typeface="Courier New" panose="02070309020205020404" pitchFamily="49" charset="0"/>
              <a:buChar char="o"/>
            </a:pPr>
            <a:r>
              <a:rPr lang="en-US" dirty="0"/>
              <a:t>The cyber-criminal does not target a victim directly. </a:t>
            </a:r>
          </a:p>
          <a:p>
            <a:pPr marL="742950" lvl="1" indent="-285750" algn="just">
              <a:buFont typeface="Courier New" panose="02070309020205020404" pitchFamily="49" charset="0"/>
              <a:buChar char="o"/>
            </a:pPr>
            <a:r>
              <a:rPr lang="en-US" dirty="0"/>
              <a:t>The criminal exploits vulnerability within a website or web application. </a:t>
            </a:r>
          </a:p>
          <a:p>
            <a:pPr marL="742950" lvl="1" indent="-285750" algn="just">
              <a:buFont typeface="Courier New" panose="02070309020205020404" pitchFamily="49" charset="0"/>
              <a:buChar char="o"/>
            </a:pPr>
            <a:r>
              <a:rPr lang="en-US" dirty="0"/>
              <a:t>Criminals inject client-side scripts into web pages viewed by users, the victims. </a:t>
            </a:r>
          </a:p>
          <a:p>
            <a:pPr marL="742950" lvl="1" indent="-285750" algn="just">
              <a:buFont typeface="Courier New" panose="02070309020205020404" pitchFamily="49" charset="0"/>
              <a:buChar char="o"/>
            </a:pPr>
            <a:r>
              <a:rPr lang="en-GB" sz="1800" dirty="0">
                <a:solidFill>
                  <a:srgbClr val="333333"/>
                </a:solidFill>
                <a:effectLst/>
                <a:latin typeface="Helvetica" panose="020B0604020202020204" pitchFamily="34" charset="0"/>
                <a:ea typeface="DengXian" panose="02010600030101010101" pitchFamily="2" charset="-122"/>
              </a:rPr>
              <a:t>A malicious script of this type can access any cookies which can then be used to impersonate that user.</a:t>
            </a:r>
            <a:endParaRPr lang="en-US" dirty="0"/>
          </a:p>
          <a:p>
            <a:pPr algn="just"/>
            <a:endParaRPr lang="en-US" dirty="0"/>
          </a:p>
          <a:p>
            <a:pPr algn="just"/>
            <a:r>
              <a:rPr lang="en-US" dirty="0"/>
              <a:t>One way to store data at a website is to use a database. There are several different types of databases such as a Structured Query Language (SQL) database or an Extensible Markup Language (XML) database. </a:t>
            </a:r>
            <a:r>
              <a:rPr lang="en-US" b="1" i="1" dirty="0">
                <a:solidFill>
                  <a:srgbClr val="FF0000"/>
                </a:solidFill>
                <a:effectLst>
                  <a:outerShdw blurRad="38100" dist="38100" dir="2700000" algn="tl">
                    <a:srgbClr val="000000">
                      <a:alpha val="43137"/>
                    </a:srgbClr>
                  </a:outerShdw>
                </a:effectLst>
              </a:rPr>
              <a:t>Code Injections Attacks (</a:t>
            </a:r>
            <a:r>
              <a:rPr lang="en-US" i="1" dirty="0">
                <a:solidFill>
                  <a:srgbClr val="FF0000"/>
                </a:solidFill>
                <a:effectLst>
                  <a:outerShdw blurRad="38100" dist="38100" dir="2700000" algn="tl">
                    <a:srgbClr val="000000">
                      <a:alpha val="43137"/>
                    </a:srgbClr>
                  </a:outerShdw>
                </a:effectLst>
              </a:rPr>
              <a:t>for both XML and SQL) exploit weaknesses in the program such as not validating database queries properly.</a:t>
            </a:r>
            <a:endParaRPr lang="en-US" dirty="0"/>
          </a:p>
          <a:p>
            <a:pPr algn="just"/>
            <a:r>
              <a:rPr lang="en-US" b="1" dirty="0"/>
              <a:t>Buffer Overflow - </a:t>
            </a:r>
            <a:r>
              <a:rPr lang="en-US" dirty="0"/>
              <a:t>A buffer overflow occurs when data goes beyond the limits of a buffer. Buffers are memory areas allocated to an application. By changing data beyond the boundaries of a buffer, the application accesses memory allocated to other processes. This can lead to a system crash, data compromise, or provide escalation of privileges.</a:t>
            </a:r>
          </a:p>
          <a:p>
            <a:pPr algn="just"/>
            <a:r>
              <a:rPr lang="en-US" b="1"/>
              <a:t>Remote </a:t>
            </a:r>
            <a:r>
              <a:rPr lang="en-US" b="1" dirty="0"/>
              <a:t>Code Executions </a:t>
            </a:r>
            <a:r>
              <a:rPr lang="en-US" dirty="0"/>
              <a:t>vulnerabilities allow a cybercriminal to execute malicious code and take control of a system with the privileges of the user running the application. Remote code execution allows a criminal to execute any command on a target machine.</a:t>
            </a:r>
          </a:p>
        </p:txBody>
      </p:sp>
    </p:spTree>
    <p:custDataLst>
      <p:tags r:id="rId1"/>
    </p:custDataLst>
    <p:extLst>
      <p:ext uri="{BB962C8B-B14F-4D97-AF65-F5344CB8AC3E}">
        <p14:creationId xmlns:p14="http://schemas.microsoft.com/office/powerpoint/2010/main" val="2217261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Defense</a:t>
            </a:r>
          </a:p>
        </p:txBody>
      </p:sp>
      <p:sp>
        <p:nvSpPr>
          <p:cNvPr id="17" name="Rectangle 16"/>
          <p:cNvSpPr/>
          <p:nvPr/>
        </p:nvSpPr>
        <p:spPr>
          <a:xfrm>
            <a:off x="273268" y="719120"/>
            <a:ext cx="11750565" cy="3693319"/>
          </a:xfrm>
          <a:prstGeom prst="rect">
            <a:avLst/>
          </a:prstGeom>
        </p:spPr>
        <p:txBody>
          <a:bodyPr wrap="square">
            <a:spAutoFit/>
          </a:bodyPr>
          <a:lstStyle/>
          <a:p>
            <a:pPr algn="just"/>
            <a:r>
              <a:rPr lang="en-US" b="1" dirty="0"/>
              <a:t>Defending Against Wireless and Mobile Device Attacks - </a:t>
            </a:r>
            <a:r>
              <a:rPr lang="en-US" i="1" dirty="0"/>
              <a:t>There are several steps to take to defend against wireless and mobile device attacks.</a:t>
            </a:r>
            <a:r>
              <a:rPr lang="en-US" dirty="0"/>
              <a:t> </a:t>
            </a:r>
          </a:p>
          <a:p>
            <a:pPr marL="285750" indent="-285750" algn="just">
              <a:buFont typeface="Courier New" panose="02070309020205020404" pitchFamily="49" charset="0"/>
              <a:buChar char="o"/>
            </a:pPr>
            <a:endParaRPr lang="en-US" dirty="0"/>
          </a:p>
          <a:p>
            <a:pPr marL="285750" indent="-285750" algn="just">
              <a:buFont typeface="Courier New" panose="02070309020205020404" pitchFamily="49" charset="0"/>
              <a:buChar char="o"/>
            </a:pPr>
            <a:r>
              <a:rPr lang="en-US" i="1" dirty="0">
                <a:solidFill>
                  <a:srgbClr val="FF0000"/>
                </a:solidFill>
                <a:effectLst>
                  <a:outerShdw blurRad="38100" dist="38100" dir="2700000" algn="tl">
                    <a:srgbClr val="000000">
                      <a:alpha val="43137"/>
                    </a:srgbClr>
                  </a:outerShdw>
                </a:effectLst>
              </a:rPr>
              <a:t>Most WLAN products use default settings</a:t>
            </a:r>
            <a:r>
              <a:rPr lang="en-US" dirty="0"/>
              <a:t>. </a:t>
            </a:r>
          </a:p>
          <a:p>
            <a:pPr marL="742950" lvl="1" indent="-285750" algn="just">
              <a:buFont typeface="Courier New" panose="02070309020205020404" pitchFamily="49" charset="0"/>
              <a:buChar char="o"/>
            </a:pPr>
            <a:r>
              <a:rPr lang="en-US" dirty="0"/>
              <a:t>Take advantage of the basic wireless security features such as authentication and encryption by changing the default configuration settings.</a:t>
            </a:r>
          </a:p>
          <a:p>
            <a:pPr marL="742950" lvl="1" indent="-285750" algn="just">
              <a:buFont typeface="Courier New" panose="02070309020205020404" pitchFamily="49" charset="0"/>
              <a:buChar char="o"/>
            </a:pPr>
            <a:r>
              <a:rPr lang="en-US" dirty="0"/>
              <a:t>Restrict access point placement with the network by placing these devices outside the firewall or within a demilitarized zone (DMZ) which contains other untrusted devices such as email and web servers.</a:t>
            </a:r>
          </a:p>
          <a:p>
            <a:pPr marL="285750" indent="-285750" algn="just">
              <a:buFont typeface="Courier New" panose="02070309020205020404" pitchFamily="49" charset="0"/>
              <a:buChar char="o"/>
            </a:pPr>
            <a:endParaRPr lang="en-US" dirty="0"/>
          </a:p>
          <a:p>
            <a:pPr marL="285750" indent="-285750" algn="just">
              <a:buFont typeface="Courier New" panose="02070309020205020404" pitchFamily="49" charset="0"/>
              <a:buChar char="o"/>
            </a:pPr>
            <a:r>
              <a:rPr lang="en-US" b="1" dirty="0">
                <a:solidFill>
                  <a:schemeClr val="tx2"/>
                </a:solidFill>
              </a:rPr>
              <a:t>WLAN tools such as </a:t>
            </a:r>
            <a:r>
              <a:rPr lang="en-US" b="1" dirty="0" err="1">
                <a:solidFill>
                  <a:schemeClr val="tx2"/>
                </a:solidFill>
              </a:rPr>
              <a:t>NetStumbler</a:t>
            </a:r>
            <a:r>
              <a:rPr lang="en-US" b="1" dirty="0">
                <a:solidFill>
                  <a:schemeClr val="tx2"/>
                </a:solidFill>
              </a:rPr>
              <a:t> may discover rogue access points or unauthorized workstations. </a:t>
            </a:r>
          </a:p>
          <a:p>
            <a:pPr marL="285750" indent="-285750" algn="just">
              <a:buFont typeface="Courier New" panose="02070309020205020404" pitchFamily="49" charset="0"/>
              <a:buChar char="o"/>
            </a:pPr>
            <a:r>
              <a:rPr lang="en-US" dirty="0"/>
              <a:t>Develop a </a:t>
            </a:r>
            <a:r>
              <a:rPr lang="en-US" b="1" dirty="0">
                <a:solidFill>
                  <a:srgbClr val="00B050"/>
                </a:solidFill>
                <a:effectLst>
                  <a:outerShdw blurRad="38100" dist="38100" dir="2700000" algn="tl">
                    <a:srgbClr val="000000">
                      <a:alpha val="43137"/>
                    </a:srgbClr>
                  </a:outerShdw>
                </a:effectLst>
              </a:rPr>
              <a:t>guest policy</a:t>
            </a:r>
            <a:r>
              <a:rPr lang="en-US" dirty="0"/>
              <a:t> to address the need when legitimate guests need to connect to the Internet while visiting. For authorized employees, utilize a remote access virtual private network (VPN) for WLAN access.</a:t>
            </a:r>
          </a:p>
          <a:p>
            <a:pPr marL="285750" indent="-285750" algn="just">
              <a:buFont typeface="Courier New" panose="02070309020205020404" pitchFamily="49" charset="0"/>
              <a:buChar char="o"/>
            </a:pPr>
            <a:endParaRPr lang="en-US" dirty="0"/>
          </a:p>
        </p:txBody>
      </p:sp>
    </p:spTree>
    <p:custDataLst>
      <p:tags r:id="rId1"/>
    </p:custDataLst>
    <p:extLst>
      <p:ext uri="{BB962C8B-B14F-4D97-AF65-F5344CB8AC3E}">
        <p14:creationId xmlns:p14="http://schemas.microsoft.com/office/powerpoint/2010/main" val="2194180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Defense</a:t>
            </a:r>
          </a:p>
        </p:txBody>
      </p:sp>
      <p:sp>
        <p:nvSpPr>
          <p:cNvPr id="17" name="Rectangle 16"/>
          <p:cNvSpPr/>
          <p:nvPr/>
        </p:nvSpPr>
        <p:spPr>
          <a:xfrm>
            <a:off x="273268" y="719120"/>
            <a:ext cx="11750565" cy="3970318"/>
          </a:xfrm>
          <a:prstGeom prst="rect">
            <a:avLst/>
          </a:prstGeom>
        </p:spPr>
        <p:txBody>
          <a:bodyPr wrap="square">
            <a:spAutoFit/>
          </a:bodyPr>
          <a:lstStyle/>
          <a:p>
            <a:r>
              <a:rPr lang="en-US" b="1" dirty="0"/>
              <a:t>Defending Against Application Attacks </a:t>
            </a:r>
          </a:p>
          <a:p>
            <a:endParaRPr lang="en-US" b="1" dirty="0"/>
          </a:p>
          <a:p>
            <a:pPr marL="285750" indent="-285750">
              <a:buFont typeface="Courier New" panose="02070309020205020404" pitchFamily="49" charset="0"/>
              <a:buChar char="o"/>
            </a:pPr>
            <a:r>
              <a:rPr lang="en-US" dirty="0"/>
              <a:t>The first line of defense against an application attack is to write solid code. </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Regardless of the language used, or the source of outside input, prudent programming practice is to treat all input from outside a function as hostile. </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Validate all inputs as if they were hostile.</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Keep all software including operating systems and applications up to date, and do not ignore update prompts. </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r>
              <a:rPr lang="en-US" dirty="0"/>
              <a:t>Not all programs update automatically, so at the very least, always select the manual update option. </a:t>
            </a:r>
          </a:p>
          <a:p>
            <a:endParaRPr lang="en-US" dirty="0"/>
          </a:p>
          <a:p>
            <a:pPr marL="285750" indent="-285750" algn="just">
              <a:buFont typeface="Courier New" panose="02070309020205020404" pitchFamily="49" charset="0"/>
              <a:buChar char="o"/>
            </a:pPr>
            <a:endParaRPr lang="en-US" dirty="0"/>
          </a:p>
        </p:txBody>
      </p:sp>
    </p:spTree>
    <p:custDataLst>
      <p:tags r:id="rId1"/>
    </p:custDataLst>
    <p:extLst>
      <p:ext uri="{BB962C8B-B14F-4D97-AF65-F5344CB8AC3E}">
        <p14:creationId xmlns:p14="http://schemas.microsoft.com/office/powerpoint/2010/main" val="2565504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Understanding Threats, Vulnerabilities and Attacks</a:t>
            </a:r>
            <a:endParaRPr lang="en-US" sz="3200" dirty="0"/>
          </a:p>
        </p:txBody>
      </p:sp>
      <p:grpSp>
        <p:nvGrpSpPr>
          <p:cNvPr id="22" name="Group 21"/>
          <p:cNvGrpSpPr/>
          <p:nvPr/>
        </p:nvGrpSpPr>
        <p:grpSpPr>
          <a:xfrm>
            <a:off x="188612" y="752270"/>
            <a:ext cx="2628021" cy="5695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0860071">
            <a:off x="5425761" y="1471402"/>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1163" y="3388972"/>
            <a:ext cx="2764232" cy="1840189"/>
          </a:xfrm>
          <a:prstGeom prst="rect">
            <a:avLst/>
          </a:prstGeom>
        </p:spPr>
      </p:pic>
      <p:sp>
        <p:nvSpPr>
          <p:cNvPr id="66" name="Isosceles Triangle 65"/>
          <p:cNvSpPr/>
          <p:nvPr/>
        </p:nvSpPr>
        <p:spPr>
          <a:xfrm rot="17867776">
            <a:off x="3211545" y="277507"/>
            <a:ext cx="3632584" cy="3679690"/>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999885" y="486492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9067965" y="1355088"/>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9921142" y="178683"/>
            <a:ext cx="1999483" cy="728368"/>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
        <p:nvSpPr>
          <p:cNvPr id="2" name="Rectangle 1"/>
          <p:cNvSpPr/>
          <p:nvPr/>
        </p:nvSpPr>
        <p:spPr>
          <a:xfrm>
            <a:off x="190117" y="5134749"/>
            <a:ext cx="6325913" cy="615553"/>
          </a:xfrm>
          <a:prstGeom prst="rect">
            <a:avLst/>
          </a:prstGeom>
        </p:spPr>
        <p:txBody>
          <a:bodyPr wrap="square">
            <a:spAutoFit/>
          </a:bodyPr>
          <a:lstStyle/>
          <a:p>
            <a:r>
              <a:rPr lang="en-US" b="1" dirty="0">
                <a:solidFill>
                  <a:srgbClr val="002060"/>
                </a:solidFill>
              </a:rPr>
              <a:t>installation of malware</a:t>
            </a:r>
          </a:p>
          <a:p>
            <a:r>
              <a:rPr lang="en-US" sz="1600" i="1" dirty="0">
                <a:solidFill>
                  <a:srgbClr val="002060"/>
                </a:solidFill>
              </a:rPr>
              <a:t>Virus, Worms, Trojans, Logic Bomb, Ransomware</a:t>
            </a:r>
            <a:r>
              <a:rPr lang="en-GB" sz="1600" i="1" dirty="0"/>
              <a:t>, </a:t>
            </a:r>
            <a:r>
              <a:rPr lang="en-GB" sz="1600" i="1" dirty="0">
                <a:solidFill>
                  <a:srgbClr val="002060"/>
                </a:solidFill>
              </a:rPr>
              <a:t>Backdoors, Rootkits </a:t>
            </a:r>
            <a:r>
              <a:rPr lang="en-GB" sz="1600" i="1" dirty="0" err="1">
                <a:solidFill>
                  <a:srgbClr val="002060"/>
                </a:solidFill>
              </a:rPr>
              <a:t>etc</a:t>
            </a:r>
            <a:endParaRPr lang="en-US" i="1" dirty="0">
              <a:solidFill>
                <a:srgbClr val="002060"/>
              </a:solidFill>
            </a:endParaRPr>
          </a:p>
        </p:txBody>
      </p:sp>
      <p:sp>
        <p:nvSpPr>
          <p:cNvPr id="40" name="Rectangle 39"/>
          <p:cNvSpPr/>
          <p:nvPr/>
        </p:nvSpPr>
        <p:spPr>
          <a:xfrm>
            <a:off x="102072" y="1343375"/>
            <a:ext cx="4064270" cy="1200329"/>
          </a:xfrm>
          <a:prstGeom prst="rect">
            <a:avLst/>
          </a:prstGeom>
        </p:spPr>
        <p:txBody>
          <a:bodyPr wrap="square">
            <a:spAutoFit/>
          </a:bodyPr>
          <a:lstStyle/>
          <a:p>
            <a:r>
              <a:rPr lang="en-GB" b="1" dirty="0">
                <a:solidFill>
                  <a:schemeClr val="accent6"/>
                </a:solidFill>
              </a:rPr>
              <a:t>Spam, Spyware, Adware, Scareware, Phishing, Spear Phishing, Vishing, Pharming, Whaling</a:t>
            </a:r>
            <a:r>
              <a:rPr lang="en-GB" b="1">
                <a:solidFill>
                  <a:schemeClr val="accent6"/>
                </a:solidFill>
              </a:rPr>
              <a:t>, SEO </a:t>
            </a:r>
            <a:r>
              <a:rPr lang="en-GB" b="1" dirty="0">
                <a:solidFill>
                  <a:schemeClr val="accent6"/>
                </a:solidFill>
              </a:rPr>
              <a:t>Poisoning, Browser Hijacker</a:t>
            </a:r>
          </a:p>
        </p:txBody>
      </p:sp>
      <p:sp>
        <p:nvSpPr>
          <p:cNvPr id="4" name="Cloud 3"/>
          <p:cNvSpPr/>
          <p:nvPr/>
        </p:nvSpPr>
        <p:spPr>
          <a:xfrm>
            <a:off x="2648304" y="1889753"/>
            <a:ext cx="4382483" cy="2803964"/>
          </a:xfrm>
          <a:prstGeom prst="cloud">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b="1" dirty="0"/>
              <a:t>Social Engineering, Shoulder Surfing, Dumpster Diving, Piggybacking, Tailgating, Online, Email Trickery </a:t>
            </a:r>
            <a:endParaRPr lang="en-GB" dirty="0"/>
          </a:p>
        </p:txBody>
      </p:sp>
      <p:sp>
        <p:nvSpPr>
          <p:cNvPr id="5" name="Rectangle 4"/>
          <p:cNvSpPr/>
          <p:nvPr/>
        </p:nvSpPr>
        <p:spPr>
          <a:xfrm>
            <a:off x="7557902" y="50713"/>
            <a:ext cx="2983830" cy="3139321"/>
          </a:xfrm>
          <a:prstGeom prst="rect">
            <a:avLst/>
          </a:prstGeom>
        </p:spPr>
        <p:txBody>
          <a:bodyPr wrap="square">
            <a:spAutoFit/>
          </a:bodyPr>
          <a:lstStyle/>
          <a:p>
            <a:r>
              <a:rPr lang="en-US" i="1" dirty="0">
                <a:solidFill>
                  <a:srgbClr val="FF0000"/>
                </a:solidFill>
              </a:rPr>
              <a:t>Denial-of-Service (</a:t>
            </a:r>
            <a:r>
              <a:rPr lang="en-US" i="1" dirty="0" err="1">
                <a:solidFill>
                  <a:srgbClr val="FF0000"/>
                </a:solidFill>
              </a:rPr>
              <a:t>DoS</a:t>
            </a:r>
            <a:r>
              <a:rPr lang="en-US" i="1" dirty="0">
                <a:solidFill>
                  <a:srgbClr val="FF0000"/>
                </a:solidFill>
              </a:rPr>
              <a:t>)</a:t>
            </a:r>
          </a:p>
          <a:p>
            <a:r>
              <a:rPr lang="en-US" i="1" dirty="0">
                <a:solidFill>
                  <a:srgbClr val="FF0000"/>
                </a:solidFill>
              </a:rPr>
              <a:t>Sniffing, Spoofing, </a:t>
            </a:r>
          </a:p>
          <a:p>
            <a:r>
              <a:rPr lang="en-US" i="1" dirty="0">
                <a:solidFill>
                  <a:srgbClr val="FF0000"/>
                </a:solidFill>
              </a:rPr>
              <a:t>Man-in-the-middle,</a:t>
            </a:r>
          </a:p>
          <a:p>
            <a:r>
              <a:rPr lang="en-US" i="1" dirty="0">
                <a:solidFill>
                  <a:srgbClr val="FF0000"/>
                </a:solidFill>
              </a:rPr>
              <a:t>Zero-Day Attacks, Keyboard Logging, </a:t>
            </a:r>
            <a:r>
              <a:rPr lang="en-US" i="1" dirty="0" err="1">
                <a:solidFill>
                  <a:srgbClr val="FF0000"/>
                </a:solidFill>
              </a:rPr>
              <a:t>Grayware</a:t>
            </a:r>
            <a:r>
              <a:rPr lang="en-US" i="1" dirty="0">
                <a:solidFill>
                  <a:srgbClr val="FF0000"/>
                </a:solidFill>
              </a:rPr>
              <a:t>, </a:t>
            </a:r>
            <a:r>
              <a:rPr lang="en-US" i="1" dirty="0" err="1">
                <a:solidFill>
                  <a:srgbClr val="FF0000"/>
                </a:solidFill>
              </a:rPr>
              <a:t>SMiShing</a:t>
            </a:r>
            <a:endParaRPr lang="en-US" i="1" dirty="0">
              <a:solidFill>
                <a:srgbClr val="FF0000"/>
              </a:solidFill>
            </a:endParaRPr>
          </a:p>
          <a:p>
            <a:r>
              <a:rPr lang="en-US" i="1" dirty="0">
                <a:solidFill>
                  <a:srgbClr val="FF0000"/>
                </a:solidFill>
              </a:rPr>
              <a:t>Rogue Access Points, </a:t>
            </a:r>
          </a:p>
          <a:p>
            <a:r>
              <a:rPr lang="en-US" i="1" dirty="0">
                <a:solidFill>
                  <a:srgbClr val="FF0000"/>
                </a:solidFill>
              </a:rPr>
              <a:t>RF Jamming, </a:t>
            </a:r>
            <a:r>
              <a:rPr lang="en-US" i="1" dirty="0" err="1">
                <a:solidFill>
                  <a:srgbClr val="FF0000"/>
                </a:solidFill>
              </a:rPr>
              <a:t>Bluejacking</a:t>
            </a:r>
            <a:r>
              <a:rPr lang="en-US" i="1" dirty="0">
                <a:solidFill>
                  <a:srgbClr val="FF0000"/>
                </a:solidFill>
              </a:rPr>
              <a:t>, </a:t>
            </a:r>
            <a:r>
              <a:rPr lang="en-US" i="1" dirty="0" err="1">
                <a:solidFill>
                  <a:srgbClr val="FF0000"/>
                </a:solidFill>
              </a:rPr>
              <a:t>Bluesnarfing</a:t>
            </a:r>
            <a:r>
              <a:rPr lang="en-US" i="1" dirty="0">
                <a:solidFill>
                  <a:srgbClr val="FF0000"/>
                </a:solidFill>
              </a:rPr>
              <a:t>, </a:t>
            </a:r>
          </a:p>
          <a:p>
            <a:r>
              <a:rPr lang="en-US" i="1" dirty="0">
                <a:solidFill>
                  <a:srgbClr val="FF0000"/>
                </a:solidFill>
              </a:rPr>
              <a:t>Remote Code Executions, Cross-site scripting (XSS) </a:t>
            </a:r>
          </a:p>
          <a:p>
            <a:r>
              <a:rPr lang="en-US" i="1" dirty="0">
                <a:solidFill>
                  <a:srgbClr val="FF0000"/>
                </a:solidFill>
              </a:rPr>
              <a:t>Etc…</a:t>
            </a:r>
            <a:endParaRPr lang="en-GB" i="1" dirty="0">
              <a:solidFill>
                <a:srgbClr val="FF0000"/>
              </a:solidFill>
            </a:endParaRPr>
          </a:p>
        </p:txBody>
      </p:sp>
    </p:spTree>
    <p:custDataLst>
      <p:tags r:id="rId1"/>
    </p:custDataLst>
    <p:extLst>
      <p:ext uri="{BB962C8B-B14F-4D97-AF65-F5344CB8AC3E}">
        <p14:creationId xmlns:p14="http://schemas.microsoft.com/office/powerpoint/2010/main" val="2293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3282950"/>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Threats, vulnerabilities, and attacks are the central focus of the cybersecurity specialists.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various cybersecurity attacks that cyber criminals launch.</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threat of malware and malicious code.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types of deception involved with social engineering.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Maneuvering explained the types of attacks that both wired and wireless networks experience.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vulnerabilities presented by application attacks.</a:t>
            </a:r>
          </a:p>
        </p:txBody>
      </p:sp>
      <p:sp>
        <p:nvSpPr>
          <p:cNvPr id="6" name="Rectangle 5"/>
          <p:cNvSpPr/>
          <p:nvPr/>
        </p:nvSpPr>
        <p:spPr>
          <a:xfrm>
            <a:off x="6346534" y="4112126"/>
            <a:ext cx="5615608" cy="1357295"/>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Understanding the types of possible threats allows an organization to identify the vulnerabilities that make it a target. The organization can then learn how to defend itself against cybersecurity trickery and maneuvering.</a:t>
            </a:r>
          </a:p>
          <a:p>
            <a:pPr marL="342900"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2300</TotalTime>
  <Words>2825</Words>
  <Application>Microsoft Office PowerPoint</Application>
  <PresentationFormat>Widescreen</PresentationFormat>
  <Paragraphs>245</Paragraphs>
  <Slides>21</Slides>
  <Notes>16</Notes>
  <HiddenSlides>0</HiddenSlides>
  <MMClips>2</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21</vt:i4>
      </vt:variant>
    </vt:vector>
  </HeadingPairs>
  <TitlesOfParts>
    <vt:vector size="33" baseType="lpstr">
      <vt:lpstr>Arial</vt:lpstr>
      <vt:lpstr>Calibri</vt:lpstr>
      <vt:lpstr>Calibri Light</vt:lpstr>
      <vt:lpstr>Courier New</vt:lpstr>
      <vt:lpstr>Helvetica</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Cyber World – Threats, Vulnerabilities and Attacks</vt:lpstr>
      <vt:lpstr>Malware</vt:lpstr>
      <vt:lpstr>Malware</vt:lpstr>
      <vt:lpstr>Using Email and Browser Attacks</vt:lpstr>
      <vt:lpstr>Using Email and Browser Attacks</vt:lpstr>
      <vt:lpstr>Using Email and Browser Attacks</vt:lpstr>
      <vt:lpstr>Using Email and Browser Attacks</vt:lpstr>
      <vt:lpstr>Using Email and Browser Attacks</vt:lpstr>
      <vt:lpstr>The Tactics and Types –  The Art of Deception Social Engineering </vt:lpstr>
      <vt:lpstr>The Attack Methods  (Types of Cyber Attacks)</vt:lpstr>
      <vt:lpstr>The Attack Methods</vt:lpstr>
      <vt:lpstr>The Attack Methods</vt:lpstr>
      <vt:lpstr>The Attack Methods (Application Attacks)</vt:lpstr>
      <vt:lpstr>The Defense</vt:lpstr>
      <vt:lpstr>The Defense</vt:lpstr>
      <vt:lpstr>Understanding Threats, Vulnerabilities and Attacks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183</cp:revision>
  <dcterms:created xsi:type="dcterms:W3CDTF">2021-03-05T06:07:01Z</dcterms:created>
  <dcterms:modified xsi:type="dcterms:W3CDTF">2023-02-21T09:02:12Z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