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2" r:id="rId4"/>
  </p:sldMasterIdLst>
  <p:sldIdLst>
    <p:sldId id="270" r:id="rId5"/>
    <p:sldId id="272" r:id="rId6"/>
    <p:sldId id="273" r:id="rId7"/>
    <p:sldId id="274" r:id="rId8"/>
    <p:sldId id="275" r:id="rId9"/>
    <p:sldId id="276" r:id="rId10"/>
    <p:sldId id="277" r:id="rId11"/>
    <p:sldId id="279" r:id="rId12"/>
    <p:sldId id="288" r:id="rId13"/>
    <p:sldId id="280" r:id="rId14"/>
    <p:sldId id="282" r:id="rId15"/>
    <p:sldId id="284" r:id="rId16"/>
    <p:sldId id="286" r:id="rId17"/>
    <p:sldId id="28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4BE40CA-2C09-4309-B00E-74FEE4D5EA84}">
          <p14:sldIdLst>
            <p14:sldId id="270"/>
            <p14:sldId id="272"/>
            <p14:sldId id="273"/>
            <p14:sldId id="274"/>
            <p14:sldId id="275"/>
            <p14:sldId id="276"/>
            <p14:sldId id="277"/>
          </p14:sldIdLst>
        </p14:section>
        <p14:section name="Untitled Section" id="{7A9EEBB5-E668-477B-8A90-50786657E7E3}">
          <p14:sldIdLst>
            <p14:sldId id="279"/>
            <p14:sldId id="288"/>
            <p14:sldId id="280"/>
          </p14:sldIdLst>
        </p14:section>
        <p14:section name="Untitled Section" id="{63027274-0395-4879-96E2-94ABDB9E1341}">
          <p14:sldIdLst>
            <p14:sldId id="282"/>
            <p14:sldId id="284"/>
            <p14:sldId id="286"/>
            <p14:sldId id="289"/>
          </p14:sldIdLst>
        </p14:section>
        <p14:section name="Untitled Section" id="{3A4014F4-7688-4503-8683-F9C1AC9455B5}">
          <p14:sldIdLst/>
        </p14:section>
        <p14:section name="Untitled Section" id="{729EC5F9-2608-4C38-9CFB-CEA36275051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23A628-2EC0-492C-B840-579DF650A09F}" v="27" dt="2026-07-18T15:29:04.452"/>
    <p1510:client id="{74189128-E148-B201-5803-1F0659273175}" v="92" dt="2026-07-20T08:02:17.2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850" autoAdjust="0"/>
    <p:restoredTop sz="94660"/>
  </p:normalViewPr>
  <p:slideViewPr>
    <p:cSldViewPr snapToGrid="0">
      <p:cViewPr varScale="1">
        <p:scale>
          <a:sx n="91" d="100"/>
          <a:sy n="91" d="100"/>
        </p:scale>
        <p:origin x="102"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hel Yohanes Tsegaye (2523394)" userId="4db04896-82aa-4167-9903-b52605128ed7" providerId="ADAL" clId="{2349ABD4-8A4E-460E-A014-397CA4A294B2}"/>
    <pc:docChg chg="undo custSel addSld delSld modSld sldOrd addSection modSection">
      <pc:chgData name="Rahel Yohanes Tsegaye (2523394)" userId="4db04896-82aa-4167-9903-b52605128ed7" providerId="ADAL" clId="{2349ABD4-8A4E-460E-A014-397CA4A294B2}" dt="2026-07-18T15:29:04.449" v="258" actId="255"/>
      <pc:docMkLst>
        <pc:docMk/>
      </pc:docMkLst>
      <pc:sldChg chg="modSp mod">
        <pc:chgData name="Rahel Yohanes Tsegaye (2523394)" userId="4db04896-82aa-4167-9903-b52605128ed7" providerId="ADAL" clId="{2349ABD4-8A4E-460E-A014-397CA4A294B2}" dt="2026-07-14T18:47:39.995" v="11" actId="15"/>
        <pc:sldMkLst>
          <pc:docMk/>
          <pc:sldMk cId="1749655578" sldId="274"/>
        </pc:sldMkLst>
        <pc:spChg chg="mod">
          <ac:chgData name="Rahel Yohanes Tsegaye (2523394)" userId="4db04896-82aa-4167-9903-b52605128ed7" providerId="ADAL" clId="{2349ABD4-8A4E-460E-A014-397CA4A294B2}" dt="2026-07-14T18:47:39.995" v="11" actId="15"/>
          <ac:spMkLst>
            <pc:docMk/>
            <pc:sldMk cId="1749655578" sldId="274"/>
            <ac:spMk id="3" creationId="{F4BE6662-B562-4E05-66FE-1CD402A32881}"/>
          </ac:spMkLst>
        </pc:spChg>
      </pc:sldChg>
      <pc:sldChg chg="addSp modSp mod ord">
        <pc:chgData name="Rahel Yohanes Tsegaye (2523394)" userId="4db04896-82aa-4167-9903-b52605128ed7" providerId="ADAL" clId="{2349ABD4-8A4E-460E-A014-397CA4A294B2}" dt="2026-07-15T18:59:31.533" v="218" actId="5793"/>
        <pc:sldMkLst>
          <pc:docMk/>
          <pc:sldMk cId="4051939155" sldId="279"/>
        </pc:sldMkLst>
        <pc:spChg chg="mod">
          <ac:chgData name="Rahel Yohanes Tsegaye (2523394)" userId="4db04896-82aa-4167-9903-b52605128ed7" providerId="ADAL" clId="{2349ABD4-8A4E-460E-A014-397CA4A294B2}" dt="2026-07-15T18:59:31.533" v="218" actId="5793"/>
          <ac:spMkLst>
            <pc:docMk/>
            <pc:sldMk cId="4051939155" sldId="279"/>
            <ac:spMk id="3" creationId="{277D9417-5CD2-7C67-F643-38644C44AACF}"/>
          </ac:spMkLst>
        </pc:spChg>
        <pc:spChg chg="add mod">
          <ac:chgData name="Rahel Yohanes Tsegaye (2523394)" userId="4db04896-82aa-4167-9903-b52605128ed7" providerId="ADAL" clId="{2349ABD4-8A4E-460E-A014-397CA4A294B2}" dt="2026-07-14T21:10:19.927" v="101" actId="207"/>
          <ac:spMkLst>
            <pc:docMk/>
            <pc:sldMk cId="4051939155" sldId="279"/>
            <ac:spMk id="6" creationId="{E330F417-83A8-2057-55D4-EFDA6327DA2B}"/>
          </ac:spMkLst>
        </pc:spChg>
      </pc:sldChg>
      <pc:sldChg chg="modSp mod ord">
        <pc:chgData name="Rahel Yohanes Tsegaye (2523394)" userId="4db04896-82aa-4167-9903-b52605128ed7" providerId="ADAL" clId="{2349ABD4-8A4E-460E-A014-397CA4A294B2}" dt="2026-07-15T19:24:29.263" v="254" actId="1076"/>
        <pc:sldMkLst>
          <pc:docMk/>
          <pc:sldMk cId="3512586236" sldId="280"/>
        </pc:sldMkLst>
        <pc:spChg chg="mod">
          <ac:chgData name="Rahel Yohanes Tsegaye (2523394)" userId="4db04896-82aa-4167-9903-b52605128ed7" providerId="ADAL" clId="{2349ABD4-8A4E-460E-A014-397CA4A294B2}" dt="2026-07-15T19:12:16.221" v="240"/>
          <ac:spMkLst>
            <pc:docMk/>
            <pc:sldMk cId="3512586236" sldId="280"/>
            <ac:spMk id="5" creationId="{8B9E0110-C6C4-8301-41B5-203517B098E0}"/>
          </ac:spMkLst>
        </pc:spChg>
        <pc:spChg chg="mod">
          <ac:chgData name="Rahel Yohanes Tsegaye (2523394)" userId="4db04896-82aa-4167-9903-b52605128ed7" providerId="ADAL" clId="{2349ABD4-8A4E-460E-A014-397CA4A294B2}" dt="2026-07-15T19:24:29.263" v="254" actId="1076"/>
          <ac:spMkLst>
            <pc:docMk/>
            <pc:sldMk cId="3512586236" sldId="280"/>
            <ac:spMk id="13" creationId="{25B73287-14D8-FB7D-4788-DC5ED7AB3B31}"/>
          </ac:spMkLst>
        </pc:spChg>
        <pc:spChg chg="mod">
          <ac:chgData name="Rahel Yohanes Tsegaye (2523394)" userId="4db04896-82aa-4167-9903-b52605128ed7" providerId="ADAL" clId="{2349ABD4-8A4E-460E-A014-397CA4A294B2}" dt="2026-07-15T18:50:58.689" v="139" actId="1076"/>
          <ac:spMkLst>
            <pc:docMk/>
            <pc:sldMk cId="3512586236" sldId="280"/>
            <ac:spMk id="14" creationId="{0D5A9A1C-B963-3931-9ED0-3788931C91B1}"/>
          </ac:spMkLst>
        </pc:spChg>
        <pc:spChg chg="mod">
          <ac:chgData name="Rahel Yohanes Tsegaye (2523394)" userId="4db04896-82aa-4167-9903-b52605128ed7" providerId="ADAL" clId="{2349ABD4-8A4E-460E-A014-397CA4A294B2}" dt="2026-07-15T18:50:59.444" v="140" actId="1076"/>
          <ac:spMkLst>
            <pc:docMk/>
            <pc:sldMk cId="3512586236" sldId="280"/>
            <ac:spMk id="15" creationId="{8D35B555-64C6-EA81-A733-79932B617332}"/>
          </ac:spMkLst>
        </pc:spChg>
        <pc:cxnChg chg="mod">
          <ac:chgData name="Rahel Yohanes Tsegaye (2523394)" userId="4db04896-82aa-4167-9903-b52605128ed7" providerId="ADAL" clId="{2349ABD4-8A4E-460E-A014-397CA4A294B2}" dt="2026-07-15T18:50:59.444" v="140" actId="1076"/>
          <ac:cxnSpMkLst>
            <pc:docMk/>
            <pc:sldMk cId="3512586236" sldId="280"/>
            <ac:cxnSpMk id="21" creationId="{EBEC389B-5ACB-8768-8BA3-92B2F579DEF7}"/>
          </ac:cxnSpMkLst>
        </pc:cxnChg>
        <pc:cxnChg chg="mod">
          <ac:chgData name="Rahel Yohanes Tsegaye (2523394)" userId="4db04896-82aa-4167-9903-b52605128ed7" providerId="ADAL" clId="{2349ABD4-8A4E-460E-A014-397CA4A294B2}" dt="2026-07-15T19:24:29.263" v="254" actId="1076"/>
          <ac:cxnSpMkLst>
            <pc:docMk/>
            <pc:sldMk cId="3512586236" sldId="280"/>
            <ac:cxnSpMk id="23" creationId="{404BC4E9-D429-FD18-2A8F-CE28294E1E01}"/>
          </ac:cxnSpMkLst>
        </pc:cxnChg>
        <pc:cxnChg chg="mod">
          <ac:chgData name="Rahel Yohanes Tsegaye (2523394)" userId="4db04896-82aa-4167-9903-b52605128ed7" providerId="ADAL" clId="{2349ABD4-8A4E-460E-A014-397CA4A294B2}" dt="2026-07-15T18:50:58.689" v="139" actId="1076"/>
          <ac:cxnSpMkLst>
            <pc:docMk/>
            <pc:sldMk cId="3512586236" sldId="280"/>
            <ac:cxnSpMk id="27" creationId="{0655CFFB-B36B-795F-FB5C-8996573A1577}"/>
          </ac:cxnSpMkLst>
        </pc:cxnChg>
      </pc:sldChg>
      <pc:sldChg chg="modSp mod">
        <pc:chgData name="Rahel Yohanes Tsegaye (2523394)" userId="4db04896-82aa-4167-9903-b52605128ed7" providerId="ADAL" clId="{2349ABD4-8A4E-460E-A014-397CA4A294B2}" dt="2026-07-15T19:20:37.389" v="241" actId="20577"/>
        <pc:sldMkLst>
          <pc:docMk/>
          <pc:sldMk cId="2556196739" sldId="282"/>
        </pc:sldMkLst>
        <pc:graphicFrameChg chg="mod modGraphic">
          <ac:chgData name="Rahel Yohanes Tsegaye (2523394)" userId="4db04896-82aa-4167-9903-b52605128ed7" providerId="ADAL" clId="{2349ABD4-8A4E-460E-A014-397CA4A294B2}" dt="2026-07-15T19:20:37.389" v="241" actId="20577"/>
          <ac:graphicFrameMkLst>
            <pc:docMk/>
            <pc:sldMk cId="2556196739" sldId="282"/>
            <ac:graphicFrameMk id="5" creationId="{A0EE9BDD-17B4-43F8-3C9E-B32FA1C2A9E7}"/>
          </ac:graphicFrameMkLst>
        </pc:graphicFrameChg>
      </pc:sldChg>
      <pc:sldChg chg="addSp modSp mod setBg">
        <pc:chgData name="Rahel Yohanes Tsegaye (2523394)" userId="4db04896-82aa-4167-9903-b52605128ed7" providerId="ADAL" clId="{2349ABD4-8A4E-460E-A014-397CA4A294B2}" dt="2026-07-15T19:23:06.814" v="253" actId="26606"/>
        <pc:sldMkLst>
          <pc:docMk/>
          <pc:sldMk cId="2981354028" sldId="284"/>
        </pc:sldMkLst>
        <pc:spChg chg="mod">
          <ac:chgData name="Rahel Yohanes Tsegaye (2523394)" userId="4db04896-82aa-4167-9903-b52605128ed7" providerId="ADAL" clId="{2349ABD4-8A4E-460E-A014-397CA4A294B2}" dt="2026-07-15T19:23:06.814" v="253" actId="26606"/>
          <ac:spMkLst>
            <pc:docMk/>
            <pc:sldMk cId="2981354028" sldId="284"/>
            <ac:spMk id="2" creationId="{CF320E20-DFDB-18F7-2C81-68016F181C04}"/>
          </ac:spMkLst>
        </pc:spChg>
        <pc:spChg chg="mod">
          <ac:chgData name="Rahel Yohanes Tsegaye (2523394)" userId="4db04896-82aa-4167-9903-b52605128ed7" providerId="ADAL" clId="{2349ABD4-8A4E-460E-A014-397CA4A294B2}" dt="2026-07-15T19:23:06.814" v="253" actId="26606"/>
          <ac:spMkLst>
            <pc:docMk/>
            <pc:sldMk cId="2981354028" sldId="284"/>
            <ac:spMk id="3" creationId="{F2D1D673-5522-BBDE-8D3D-C57F14C664D2}"/>
          </ac:spMkLst>
        </pc:spChg>
        <pc:spChg chg="add">
          <ac:chgData name="Rahel Yohanes Tsegaye (2523394)" userId="4db04896-82aa-4167-9903-b52605128ed7" providerId="ADAL" clId="{2349ABD4-8A4E-460E-A014-397CA4A294B2}" dt="2026-07-15T19:23:06.814" v="253" actId="26606"/>
          <ac:spMkLst>
            <pc:docMk/>
            <pc:sldMk cId="2981354028" sldId="284"/>
            <ac:spMk id="8" creationId="{907EF6B7-1338-4443-8C46-6A318D952DFD}"/>
          </ac:spMkLst>
        </pc:spChg>
        <pc:spChg chg="add">
          <ac:chgData name="Rahel Yohanes Tsegaye (2523394)" userId="4db04896-82aa-4167-9903-b52605128ed7" providerId="ADAL" clId="{2349ABD4-8A4E-460E-A014-397CA4A294B2}" dt="2026-07-15T19:23:06.814" v="253" actId="26606"/>
          <ac:spMkLst>
            <pc:docMk/>
            <pc:sldMk cId="2981354028" sldId="284"/>
            <ac:spMk id="10" creationId="{DAAE4CDD-124C-4DCF-9584-B6033B545DD5}"/>
          </ac:spMkLst>
        </pc:spChg>
        <pc:spChg chg="add">
          <ac:chgData name="Rahel Yohanes Tsegaye (2523394)" userId="4db04896-82aa-4167-9903-b52605128ed7" providerId="ADAL" clId="{2349ABD4-8A4E-460E-A014-397CA4A294B2}" dt="2026-07-15T19:23:06.814" v="253" actId="26606"/>
          <ac:spMkLst>
            <pc:docMk/>
            <pc:sldMk cId="2981354028" sldId="284"/>
            <ac:spMk id="12" creationId="{081E4A58-353D-44AE-B2FC-2A74E2E400F7}"/>
          </ac:spMkLst>
        </pc:spChg>
      </pc:sldChg>
      <pc:sldChg chg="modSp">
        <pc:chgData name="Rahel Yohanes Tsegaye (2523394)" userId="4db04896-82aa-4167-9903-b52605128ed7" providerId="ADAL" clId="{2349ABD4-8A4E-460E-A014-397CA4A294B2}" dt="2026-07-18T15:29:04.449" v="258" actId="255"/>
        <pc:sldMkLst>
          <pc:docMk/>
          <pc:sldMk cId="666349231" sldId="286"/>
        </pc:sldMkLst>
        <pc:graphicFrameChg chg="mod">
          <ac:chgData name="Rahel Yohanes Tsegaye (2523394)" userId="4db04896-82aa-4167-9903-b52605128ed7" providerId="ADAL" clId="{2349ABD4-8A4E-460E-A014-397CA4A294B2}" dt="2026-07-18T15:29:04.449" v="258" actId="255"/>
          <ac:graphicFrameMkLst>
            <pc:docMk/>
            <pc:sldMk cId="666349231" sldId="286"/>
            <ac:graphicFrameMk id="5" creationId="{018CA265-5435-3E03-F96F-F4AE67CFEC4D}"/>
          </ac:graphicFrameMkLst>
        </pc:graphicFrameChg>
      </pc:sldChg>
      <pc:sldChg chg="addSp modSp new mod ord setBg">
        <pc:chgData name="Rahel Yohanes Tsegaye (2523394)" userId="4db04896-82aa-4167-9903-b52605128ed7" providerId="ADAL" clId="{2349ABD4-8A4E-460E-A014-397CA4A294B2}" dt="2026-07-15T18:52:35.964" v="174"/>
        <pc:sldMkLst>
          <pc:docMk/>
          <pc:sldMk cId="3880483024" sldId="288"/>
        </pc:sldMkLst>
        <pc:spChg chg="mod">
          <ac:chgData name="Rahel Yohanes Tsegaye (2523394)" userId="4db04896-82aa-4167-9903-b52605128ed7" providerId="ADAL" clId="{2349ABD4-8A4E-460E-A014-397CA4A294B2}" dt="2026-07-14T19:56:47.477" v="64" actId="26606"/>
          <ac:spMkLst>
            <pc:docMk/>
            <pc:sldMk cId="3880483024" sldId="288"/>
            <ac:spMk id="2" creationId="{CC8C7E42-4460-BD26-D712-C3D3C7FAFE10}"/>
          </ac:spMkLst>
        </pc:spChg>
        <pc:spChg chg="mod">
          <ac:chgData name="Rahel Yohanes Tsegaye (2523394)" userId="4db04896-82aa-4167-9903-b52605128ed7" providerId="ADAL" clId="{2349ABD4-8A4E-460E-A014-397CA4A294B2}" dt="2026-07-15T18:39:11.349" v="109" actId="14100"/>
          <ac:spMkLst>
            <pc:docMk/>
            <pc:sldMk cId="3880483024" sldId="288"/>
            <ac:spMk id="3" creationId="{F6CC50D8-732B-69AD-0A82-D0F94134AF2C}"/>
          </ac:spMkLst>
        </pc:spChg>
        <pc:spChg chg="add">
          <ac:chgData name="Rahel Yohanes Tsegaye (2523394)" userId="4db04896-82aa-4167-9903-b52605128ed7" providerId="ADAL" clId="{2349ABD4-8A4E-460E-A014-397CA4A294B2}" dt="2026-07-14T19:56:47.477" v="64" actId="26606"/>
          <ac:spMkLst>
            <pc:docMk/>
            <pc:sldMk cId="3880483024" sldId="288"/>
            <ac:spMk id="8" creationId="{907EF6B7-1338-4443-8C46-6A318D952DFD}"/>
          </ac:spMkLst>
        </pc:spChg>
        <pc:spChg chg="add">
          <ac:chgData name="Rahel Yohanes Tsegaye (2523394)" userId="4db04896-82aa-4167-9903-b52605128ed7" providerId="ADAL" clId="{2349ABD4-8A4E-460E-A014-397CA4A294B2}" dt="2026-07-14T19:56:47.477" v="64" actId="26606"/>
          <ac:spMkLst>
            <pc:docMk/>
            <pc:sldMk cId="3880483024" sldId="288"/>
            <ac:spMk id="10" creationId="{DAAE4CDD-124C-4DCF-9584-B6033B545DD5}"/>
          </ac:spMkLst>
        </pc:spChg>
        <pc:spChg chg="add">
          <ac:chgData name="Rahel Yohanes Tsegaye (2523394)" userId="4db04896-82aa-4167-9903-b52605128ed7" providerId="ADAL" clId="{2349ABD4-8A4E-460E-A014-397CA4A294B2}" dt="2026-07-14T19:56:47.477" v="64" actId="26606"/>
          <ac:spMkLst>
            <pc:docMk/>
            <pc:sldMk cId="3880483024" sldId="288"/>
            <ac:spMk id="12" creationId="{081E4A58-353D-44AE-B2FC-2A74E2E400F7}"/>
          </ac:spMkLst>
        </pc:spChg>
      </pc:sldChg>
    </pc:docChg>
  </pc:docChgLst>
  <pc:docChgLst>
    <pc:chgData name="Rahel Yohanes Tsegaye (2523394)" userId="S::2523394@student.uwtsd.ac.uk::4db04896-82aa-4167-9903-b52605128ed7" providerId="AD" clId="Web-{0B5D885B-9250-27EC-C084-9C92A8AD6DA4}"/>
    <pc:docChg chg="modSld">
      <pc:chgData name="Rahel Yohanes Tsegaye (2523394)" userId="S::2523394@student.uwtsd.ac.uk::4db04896-82aa-4167-9903-b52605128ed7" providerId="AD" clId="Web-{0B5D885B-9250-27EC-C084-9C92A8AD6DA4}" dt="2026-07-13T21:27:28.310" v="5"/>
      <pc:docMkLst>
        <pc:docMk/>
      </pc:docMkLst>
    </pc:docChg>
  </pc:docChgLst>
  <pc:docChgLst>
    <pc:chgData name="Rahel Yohanes Tsegaye (2523394)" userId="S::2523394@student.uwtsd.ac.uk::4db04896-82aa-4167-9903-b52605128ed7" providerId="AD" clId="Web-{74189128-E148-B201-5803-1F0659273175}"/>
    <pc:docChg chg="addSld delSld modSld modSection">
      <pc:chgData name="Rahel Yohanes Tsegaye (2523394)" userId="S::2523394@student.uwtsd.ac.uk::4db04896-82aa-4167-9903-b52605128ed7" providerId="AD" clId="Web-{74189128-E148-B201-5803-1F0659273175}" dt="2026-07-20T08:02:17.307" v="80" actId="20577"/>
      <pc:docMkLst>
        <pc:docMk/>
      </pc:docMkLst>
      <pc:sldChg chg="modSp">
        <pc:chgData name="Rahel Yohanes Tsegaye (2523394)" userId="S::2523394@student.uwtsd.ac.uk::4db04896-82aa-4167-9903-b52605128ed7" providerId="AD" clId="Web-{74189128-E148-B201-5803-1F0659273175}" dt="2026-07-20T07:56:43.407" v="51" actId="20577"/>
        <pc:sldMkLst>
          <pc:docMk/>
          <pc:sldMk cId="1980537930" sldId="272"/>
        </pc:sldMkLst>
        <pc:spChg chg="mod">
          <ac:chgData name="Rahel Yohanes Tsegaye (2523394)" userId="S::2523394@student.uwtsd.ac.uk::4db04896-82aa-4167-9903-b52605128ed7" providerId="AD" clId="Web-{74189128-E148-B201-5803-1F0659273175}" dt="2026-07-20T07:56:43.407" v="51" actId="20577"/>
          <ac:spMkLst>
            <pc:docMk/>
            <pc:sldMk cId="1980537930" sldId="272"/>
            <ac:spMk id="6" creationId="{26801DCB-4A41-9B6B-F713-E0F49931333E}"/>
          </ac:spMkLst>
        </pc:spChg>
      </pc:sldChg>
      <pc:sldChg chg="modSp addAnim modAnim">
        <pc:chgData name="Rahel Yohanes Tsegaye (2523394)" userId="S::2523394@student.uwtsd.ac.uk::4db04896-82aa-4167-9903-b52605128ed7" providerId="AD" clId="Web-{74189128-E148-B201-5803-1F0659273175}" dt="2026-07-20T07:58:22.581" v="54" actId="20577"/>
        <pc:sldMkLst>
          <pc:docMk/>
          <pc:sldMk cId="2099929615" sldId="273"/>
        </pc:sldMkLst>
        <pc:spChg chg="mod">
          <ac:chgData name="Rahel Yohanes Tsegaye (2523394)" userId="S::2523394@student.uwtsd.ac.uk::4db04896-82aa-4167-9903-b52605128ed7" providerId="AD" clId="Web-{74189128-E148-B201-5803-1F0659273175}" dt="2026-07-20T07:58:22.581" v="54" actId="20577"/>
          <ac:spMkLst>
            <pc:docMk/>
            <pc:sldMk cId="2099929615" sldId="273"/>
            <ac:spMk id="3" creationId="{44AD7A0F-649D-F629-7D58-39B5D761C46E}"/>
          </ac:spMkLst>
        </pc:spChg>
        <pc:spChg chg="mod">
          <ac:chgData name="Rahel Yohanes Tsegaye (2523394)" userId="S::2523394@student.uwtsd.ac.uk::4db04896-82aa-4167-9903-b52605128ed7" providerId="AD" clId="Web-{74189128-E148-B201-5803-1F0659273175}" dt="2026-07-20T07:58:15.424" v="52" actId="20577"/>
          <ac:spMkLst>
            <pc:docMk/>
            <pc:sldMk cId="2099929615" sldId="273"/>
            <ac:spMk id="7" creationId="{857D7D57-3FB9-06B4-500E-9B895EE5239E}"/>
          </ac:spMkLst>
        </pc:spChg>
      </pc:sldChg>
      <pc:sldChg chg="modSp addAnim modAnim">
        <pc:chgData name="Rahel Yohanes Tsegaye (2523394)" userId="S::2523394@student.uwtsd.ac.uk::4db04896-82aa-4167-9903-b52605128ed7" providerId="AD" clId="Web-{74189128-E148-B201-5803-1F0659273175}" dt="2026-07-20T08:00:07.442" v="70" actId="20577"/>
        <pc:sldMkLst>
          <pc:docMk/>
          <pc:sldMk cId="1749655578" sldId="274"/>
        </pc:sldMkLst>
        <pc:spChg chg="mod">
          <ac:chgData name="Rahel Yohanes Tsegaye (2523394)" userId="S::2523394@student.uwtsd.ac.uk::4db04896-82aa-4167-9903-b52605128ed7" providerId="AD" clId="Web-{74189128-E148-B201-5803-1F0659273175}" dt="2026-07-20T08:00:07.442" v="70" actId="20577"/>
          <ac:spMkLst>
            <pc:docMk/>
            <pc:sldMk cId="1749655578" sldId="274"/>
            <ac:spMk id="3" creationId="{F4BE6662-B562-4E05-66FE-1CD402A32881}"/>
          </ac:spMkLst>
        </pc:spChg>
      </pc:sldChg>
      <pc:sldChg chg="addAnim modAnim">
        <pc:chgData name="Rahel Yohanes Tsegaye (2523394)" userId="S::2523394@student.uwtsd.ac.uk::4db04896-82aa-4167-9903-b52605128ed7" providerId="AD" clId="Web-{74189128-E148-B201-5803-1F0659273175}" dt="2026-07-20T07:55:12.467" v="39"/>
        <pc:sldMkLst>
          <pc:docMk/>
          <pc:sldMk cId="1951020341" sldId="275"/>
        </pc:sldMkLst>
      </pc:sldChg>
      <pc:sldChg chg="modSp addAnim modAnim">
        <pc:chgData name="Rahel Yohanes Tsegaye (2523394)" userId="S::2523394@student.uwtsd.ac.uk::4db04896-82aa-4167-9903-b52605128ed7" providerId="AD" clId="Web-{74189128-E148-B201-5803-1F0659273175}" dt="2026-07-20T08:02:17.307" v="80" actId="20577"/>
        <pc:sldMkLst>
          <pc:docMk/>
          <pc:sldMk cId="3364582275" sldId="276"/>
        </pc:sldMkLst>
        <pc:spChg chg="mod">
          <ac:chgData name="Rahel Yohanes Tsegaye (2523394)" userId="S::2523394@student.uwtsd.ac.uk::4db04896-82aa-4167-9903-b52605128ed7" providerId="AD" clId="Web-{74189128-E148-B201-5803-1F0659273175}" dt="2026-07-20T08:02:17.307" v="80" actId="20577"/>
          <ac:spMkLst>
            <pc:docMk/>
            <pc:sldMk cId="3364582275" sldId="276"/>
            <ac:spMk id="3" creationId="{60829E49-7C1F-BEA3-71FC-8972C88ECD85}"/>
          </ac:spMkLst>
        </pc:spChg>
      </pc:sldChg>
      <pc:sldChg chg="addAnim modAnim">
        <pc:chgData name="Rahel Yohanes Tsegaye (2523394)" userId="S::2523394@student.uwtsd.ac.uk::4db04896-82aa-4167-9903-b52605128ed7" providerId="AD" clId="Web-{74189128-E148-B201-5803-1F0659273175}" dt="2026-07-20T07:55:33.452" v="43"/>
        <pc:sldMkLst>
          <pc:docMk/>
          <pc:sldMk cId="3314133320" sldId="277"/>
        </pc:sldMkLst>
      </pc:sldChg>
      <pc:sldChg chg="modSp addAnim modAnim">
        <pc:chgData name="Rahel Yohanes Tsegaye (2523394)" userId="S::2523394@student.uwtsd.ac.uk::4db04896-82aa-4167-9903-b52605128ed7" providerId="AD" clId="Web-{74189128-E148-B201-5803-1F0659273175}" dt="2026-07-20T08:01:23.070" v="75" actId="20577"/>
        <pc:sldMkLst>
          <pc:docMk/>
          <pc:sldMk cId="4051939155" sldId="279"/>
        </pc:sldMkLst>
        <pc:spChg chg="mod">
          <ac:chgData name="Rahel Yohanes Tsegaye (2523394)" userId="S::2523394@student.uwtsd.ac.uk::4db04896-82aa-4167-9903-b52605128ed7" providerId="AD" clId="Web-{74189128-E148-B201-5803-1F0659273175}" dt="2026-07-20T08:01:23.070" v="75" actId="20577"/>
          <ac:spMkLst>
            <pc:docMk/>
            <pc:sldMk cId="4051939155" sldId="279"/>
            <ac:spMk id="3" creationId="{277D9417-5CD2-7C67-F643-38644C44AACF}"/>
          </ac:spMkLst>
        </pc:spChg>
      </pc:sldChg>
      <pc:sldChg chg="modSp">
        <pc:chgData name="Rahel Yohanes Tsegaye (2523394)" userId="S::2523394@student.uwtsd.ac.uk::4db04896-82aa-4167-9903-b52605128ed7" providerId="AD" clId="Web-{74189128-E148-B201-5803-1F0659273175}" dt="2026-07-20T08:00:48.975" v="71" actId="20577"/>
        <pc:sldMkLst>
          <pc:docMk/>
          <pc:sldMk cId="3512586236" sldId="280"/>
        </pc:sldMkLst>
        <pc:spChg chg="mod">
          <ac:chgData name="Rahel Yohanes Tsegaye (2523394)" userId="S::2523394@student.uwtsd.ac.uk::4db04896-82aa-4167-9903-b52605128ed7" providerId="AD" clId="Web-{74189128-E148-B201-5803-1F0659273175}" dt="2026-07-20T08:00:48.975" v="71" actId="20577"/>
          <ac:spMkLst>
            <pc:docMk/>
            <pc:sldMk cId="3512586236" sldId="280"/>
            <ac:spMk id="5" creationId="{8B9E0110-C6C4-8301-41B5-203517B098E0}"/>
          </ac:spMkLst>
        </pc:spChg>
      </pc:sldChg>
      <pc:sldChg chg="addAnim modAnim">
        <pc:chgData name="Rahel Yohanes Tsegaye (2523394)" userId="S::2523394@student.uwtsd.ac.uk::4db04896-82aa-4167-9903-b52605128ed7" providerId="AD" clId="Web-{74189128-E148-B201-5803-1F0659273175}" dt="2026-07-20T07:56:03.187" v="49"/>
        <pc:sldMkLst>
          <pc:docMk/>
          <pc:sldMk cId="2981354028" sldId="284"/>
        </pc:sldMkLst>
      </pc:sldChg>
      <pc:sldChg chg="delSp modSp del">
        <pc:chgData name="Rahel Yohanes Tsegaye (2523394)" userId="S::2523394@student.uwtsd.ac.uk::4db04896-82aa-4167-9903-b52605128ed7" providerId="AD" clId="Web-{74189128-E148-B201-5803-1F0659273175}" dt="2026-07-20T07:51:05.458" v="10"/>
        <pc:sldMkLst>
          <pc:docMk/>
          <pc:sldMk cId="1734122491" sldId="287"/>
        </pc:sldMkLst>
        <pc:spChg chg="mod">
          <ac:chgData name="Rahel Yohanes Tsegaye (2523394)" userId="S::2523394@student.uwtsd.ac.uk::4db04896-82aa-4167-9903-b52605128ed7" providerId="AD" clId="Web-{74189128-E148-B201-5803-1F0659273175}" dt="2026-07-20T07:51:01.270" v="9" actId="20577"/>
          <ac:spMkLst>
            <pc:docMk/>
            <pc:sldMk cId="1734122491" sldId="287"/>
            <ac:spMk id="2" creationId="{8B428D22-A29A-9BD6-AC37-DEF13CC557F0}"/>
          </ac:spMkLst>
        </pc:spChg>
        <pc:picChg chg="del">
          <ac:chgData name="Rahel Yohanes Tsegaye (2523394)" userId="S::2523394@student.uwtsd.ac.uk::4db04896-82aa-4167-9903-b52605128ed7" providerId="AD" clId="Web-{74189128-E148-B201-5803-1F0659273175}" dt="2026-07-20T07:49:42.142" v="0"/>
          <ac:picMkLst>
            <pc:docMk/>
            <pc:sldMk cId="1734122491" sldId="287"/>
            <ac:picMk id="5" creationId="{2DDE72CC-A3AA-6973-274E-97FC7B4FFD82}"/>
          </ac:picMkLst>
        </pc:picChg>
      </pc:sldChg>
      <pc:sldChg chg="modSp addAnim modAnim">
        <pc:chgData name="Rahel Yohanes Tsegaye (2523394)" userId="S::2523394@student.uwtsd.ac.uk::4db04896-82aa-4167-9903-b52605128ed7" providerId="AD" clId="Web-{74189128-E148-B201-5803-1F0659273175}" dt="2026-07-20T08:01:58.759" v="78" actId="20577"/>
        <pc:sldMkLst>
          <pc:docMk/>
          <pc:sldMk cId="3880483024" sldId="288"/>
        </pc:sldMkLst>
        <pc:spChg chg="mod">
          <ac:chgData name="Rahel Yohanes Tsegaye (2523394)" userId="S::2523394@student.uwtsd.ac.uk::4db04896-82aa-4167-9903-b52605128ed7" providerId="AD" clId="Web-{74189128-E148-B201-5803-1F0659273175}" dt="2026-07-20T08:01:58.759" v="78" actId="20577"/>
          <ac:spMkLst>
            <pc:docMk/>
            <pc:sldMk cId="3880483024" sldId="288"/>
            <ac:spMk id="3" creationId="{F6CC50D8-732B-69AD-0A82-D0F94134AF2C}"/>
          </ac:spMkLst>
        </pc:spChg>
      </pc:sldChg>
      <pc:sldChg chg="addSp delSp modSp new mod setBg">
        <pc:chgData name="Rahel Yohanes Tsegaye (2523394)" userId="S::2523394@student.uwtsd.ac.uk::4db04896-82aa-4167-9903-b52605128ed7" providerId="AD" clId="Web-{74189128-E148-B201-5803-1F0659273175}" dt="2026-07-20T07:53:42.933" v="30"/>
        <pc:sldMkLst>
          <pc:docMk/>
          <pc:sldMk cId="3438463479" sldId="289"/>
        </pc:sldMkLst>
        <pc:spChg chg="del">
          <ac:chgData name="Rahel Yohanes Tsegaye (2523394)" userId="S::2523394@student.uwtsd.ac.uk::4db04896-82aa-4167-9903-b52605128ed7" providerId="AD" clId="Web-{74189128-E148-B201-5803-1F0659273175}" dt="2026-07-20T07:52:10.477" v="13"/>
          <ac:spMkLst>
            <pc:docMk/>
            <pc:sldMk cId="3438463479" sldId="289"/>
            <ac:spMk id="2" creationId="{44EE6765-44E1-5532-B914-82100B25A83F}"/>
          </ac:spMkLst>
        </pc:spChg>
        <pc:spChg chg="del">
          <ac:chgData name="Rahel Yohanes Tsegaye (2523394)" userId="S::2523394@student.uwtsd.ac.uk::4db04896-82aa-4167-9903-b52605128ed7" providerId="AD" clId="Web-{74189128-E148-B201-5803-1F0659273175}" dt="2026-07-20T07:52:04.976" v="12"/>
          <ac:spMkLst>
            <pc:docMk/>
            <pc:sldMk cId="3438463479" sldId="289"/>
            <ac:spMk id="3" creationId="{78124FB3-A5D7-DAB6-5E76-FBE45A2DE1A2}"/>
          </ac:spMkLst>
        </pc:spChg>
        <pc:spChg chg="add del">
          <ac:chgData name="Rahel Yohanes Tsegaye (2523394)" userId="S::2523394@student.uwtsd.ac.uk::4db04896-82aa-4167-9903-b52605128ed7" providerId="AD" clId="Web-{74189128-E148-B201-5803-1F0659273175}" dt="2026-07-20T07:52:32.055" v="15"/>
          <ac:spMkLst>
            <pc:docMk/>
            <pc:sldMk cId="3438463479" sldId="289"/>
            <ac:spMk id="5" creationId="{B21F3E15-1C47-07FF-FA1B-82ED7C3D97A7}"/>
          </ac:spMkLst>
        </pc:spChg>
        <pc:spChg chg="add del mod">
          <ac:chgData name="Rahel Yohanes Tsegaye (2523394)" userId="S::2523394@student.uwtsd.ac.uk::4db04896-82aa-4167-9903-b52605128ed7" providerId="AD" clId="Web-{74189128-E148-B201-5803-1F0659273175}" dt="2026-07-20T07:53:42.933" v="30"/>
          <ac:spMkLst>
            <pc:docMk/>
            <pc:sldMk cId="3438463479" sldId="289"/>
            <ac:spMk id="6" creationId="{F4E5CFFA-8389-E5CE-10A1-08EBC1B3AD9E}"/>
          </ac:spMkLst>
        </pc:spChg>
        <pc:picChg chg="add mod ord">
          <ac:chgData name="Rahel Yohanes Tsegaye (2523394)" userId="S::2523394@student.uwtsd.ac.uk::4db04896-82aa-4167-9903-b52605128ed7" providerId="AD" clId="Web-{74189128-E148-B201-5803-1F0659273175}" dt="2026-07-20T07:52:10.477" v="13"/>
          <ac:picMkLst>
            <pc:docMk/>
            <pc:sldMk cId="3438463479" sldId="289"/>
            <ac:picMk id="4" creationId="{F287E88E-40FA-5904-AB18-B389AF036E0F}"/>
          </ac:picMkLst>
        </pc:pic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hyperlink" Target="https://www.toolshero.com/communication-methods/schramm-communication-model/" TargetMode="External"/><Relationship Id="rId1" Type="http://schemas.openxmlformats.org/officeDocument/2006/relationships/hyperlink" Target="https://www.makingbusinessmatter.co.uk/barriers-to-effective-communication/" TargetMode="External"/></Relationships>
</file>

<file path=ppt/diagrams/_rels/drawing2.xml.rels><?xml version="1.0" encoding="UTF-8" standalone="yes"?>
<Relationships xmlns="http://schemas.openxmlformats.org/package/2006/relationships"><Relationship Id="rId2" Type="http://schemas.openxmlformats.org/officeDocument/2006/relationships/hyperlink" Target="https://www.toolshero.com/communication-methods/schramm-communication-model/" TargetMode="External"/><Relationship Id="rId1" Type="http://schemas.openxmlformats.org/officeDocument/2006/relationships/hyperlink" Target="https://www.makingbusinessmatter.co.uk/barriers-to-effective-communication/"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529A2C-7627-47A8-B0BD-E87C92E58A78}" type="doc">
      <dgm:prSet loTypeId="urn:microsoft.com/office/officeart/2016/7/layout/VerticalDownArrowProcess" loCatId="process" qsTypeId="urn:microsoft.com/office/officeart/2005/8/quickstyle/simple1" qsCatId="simple" csTypeId="urn:microsoft.com/office/officeart/2005/8/colors/colorful2" csCatId="colorful" phldr="1"/>
      <dgm:spPr/>
      <dgm:t>
        <a:bodyPr/>
        <a:lstStyle/>
        <a:p>
          <a:endParaRPr lang="en-US"/>
        </a:p>
      </dgm:t>
    </dgm:pt>
    <dgm:pt modelId="{B3F3C262-81B0-4848-B415-19D1BBF01303}">
      <dgm:prSet/>
      <dgm:spPr/>
      <dgm:t>
        <a:bodyPr/>
        <a:lstStyle/>
        <a:p>
          <a:r>
            <a:rPr lang="en-US"/>
            <a:t>Improve</a:t>
          </a:r>
        </a:p>
      </dgm:t>
    </dgm:pt>
    <dgm:pt modelId="{5FE41A84-54AA-4070-AFB2-5CCDCD2B0D67}" type="parTrans" cxnId="{D421F31C-5517-4108-9069-4144DF7FD2FC}">
      <dgm:prSet/>
      <dgm:spPr/>
      <dgm:t>
        <a:bodyPr/>
        <a:lstStyle/>
        <a:p>
          <a:endParaRPr lang="en-US"/>
        </a:p>
      </dgm:t>
    </dgm:pt>
    <dgm:pt modelId="{5D06C5DC-2676-4F4E-92D3-4070E8E0A08E}" type="sibTrans" cxnId="{D421F31C-5517-4108-9069-4144DF7FD2FC}">
      <dgm:prSet/>
      <dgm:spPr/>
      <dgm:t>
        <a:bodyPr/>
        <a:lstStyle/>
        <a:p>
          <a:endParaRPr lang="en-US"/>
        </a:p>
      </dgm:t>
    </dgm:pt>
    <dgm:pt modelId="{B951EA9A-019A-44F4-B6A5-B52B06BCDC95}">
      <dgm:prSet custT="1"/>
      <dgm:spPr/>
      <dgm:t>
        <a:bodyPr/>
        <a:lstStyle/>
        <a:p>
          <a:r>
            <a:rPr lang="en-US" sz="1200" dirty="0"/>
            <a:t>Improve Communication</a:t>
          </a:r>
        </a:p>
      </dgm:t>
    </dgm:pt>
    <dgm:pt modelId="{80F7615D-E439-4740-AB1B-0FB0E519C2BB}" type="parTrans" cxnId="{73081BA5-C5F0-401D-890C-685769743286}">
      <dgm:prSet/>
      <dgm:spPr/>
      <dgm:t>
        <a:bodyPr/>
        <a:lstStyle/>
        <a:p>
          <a:endParaRPr lang="en-US"/>
        </a:p>
      </dgm:t>
    </dgm:pt>
    <dgm:pt modelId="{5DD044F5-7018-43AA-BA04-5BD902B9B60A}" type="sibTrans" cxnId="{73081BA5-C5F0-401D-890C-685769743286}">
      <dgm:prSet/>
      <dgm:spPr/>
      <dgm:t>
        <a:bodyPr/>
        <a:lstStyle/>
        <a:p>
          <a:endParaRPr lang="en-US"/>
        </a:p>
      </dgm:t>
    </dgm:pt>
    <dgm:pt modelId="{07BEBD43-2336-41C9-AAAE-1A14BEBE97DB}">
      <dgm:prSet custT="1"/>
      <dgm:spPr/>
      <dgm:t>
        <a:bodyPr/>
        <a:lstStyle/>
        <a:p>
          <a:r>
            <a:rPr lang="en-US" sz="1200" dirty="0"/>
            <a:t>Translate training materials and safety instructions into the main languages spoken by employees. </a:t>
          </a:r>
        </a:p>
      </dgm:t>
    </dgm:pt>
    <dgm:pt modelId="{B848F3FC-A330-4E6C-893C-EE3FD03C1816}" type="parTrans" cxnId="{CDD1F13B-0B7C-4BEC-B857-F2F3F528C777}">
      <dgm:prSet/>
      <dgm:spPr/>
      <dgm:t>
        <a:bodyPr/>
        <a:lstStyle/>
        <a:p>
          <a:endParaRPr lang="en-US"/>
        </a:p>
      </dgm:t>
    </dgm:pt>
    <dgm:pt modelId="{4692ABD4-0067-4612-B946-023AFAB2B210}" type="sibTrans" cxnId="{CDD1F13B-0B7C-4BEC-B857-F2F3F528C777}">
      <dgm:prSet/>
      <dgm:spPr/>
      <dgm:t>
        <a:bodyPr/>
        <a:lstStyle/>
        <a:p>
          <a:endParaRPr lang="en-US"/>
        </a:p>
      </dgm:t>
    </dgm:pt>
    <dgm:pt modelId="{47B00051-C4ED-4E68-A016-3129F84C8659}">
      <dgm:prSet custT="1"/>
      <dgm:spPr/>
      <dgm:t>
        <a:bodyPr/>
        <a:lstStyle/>
        <a:p>
          <a:r>
            <a:rPr lang="en-US" sz="1200" dirty="0"/>
            <a:t>Use pictures, symbols, signs to reinforce written instructions. </a:t>
          </a:r>
        </a:p>
      </dgm:t>
    </dgm:pt>
    <dgm:pt modelId="{8A197DFE-652E-4D0F-8A48-B09202F2BCB5}" type="parTrans" cxnId="{DE95D0BA-92D6-4BE9-A4DC-CD7E29AE0A4C}">
      <dgm:prSet/>
      <dgm:spPr/>
      <dgm:t>
        <a:bodyPr/>
        <a:lstStyle/>
        <a:p>
          <a:endParaRPr lang="en-US"/>
        </a:p>
      </dgm:t>
    </dgm:pt>
    <dgm:pt modelId="{153211CD-B607-4BDE-B043-0B7C16552D41}" type="sibTrans" cxnId="{DE95D0BA-92D6-4BE9-A4DC-CD7E29AE0A4C}">
      <dgm:prSet/>
      <dgm:spPr/>
      <dgm:t>
        <a:bodyPr/>
        <a:lstStyle/>
        <a:p>
          <a:endParaRPr lang="en-US"/>
        </a:p>
      </dgm:t>
    </dgm:pt>
    <dgm:pt modelId="{24BB6BDB-BC0F-4DC3-9D85-917A84F719BA}">
      <dgm:prSet custT="1"/>
      <dgm:spPr/>
      <dgm:t>
        <a:bodyPr/>
        <a:lstStyle/>
        <a:p>
          <a:r>
            <a:rPr lang="en-US" sz="1200" dirty="0"/>
            <a:t>Speak slowly and use simple English where appropriate. </a:t>
          </a:r>
        </a:p>
      </dgm:t>
    </dgm:pt>
    <dgm:pt modelId="{2651A79F-5425-434F-8F65-D380832572C8}" type="parTrans" cxnId="{F8AB6048-A5A0-4F23-8198-029E8E16A010}">
      <dgm:prSet/>
      <dgm:spPr/>
      <dgm:t>
        <a:bodyPr/>
        <a:lstStyle/>
        <a:p>
          <a:endParaRPr lang="en-US"/>
        </a:p>
      </dgm:t>
    </dgm:pt>
    <dgm:pt modelId="{B6F086D7-E6B9-43FF-8B26-08C787B3094A}" type="sibTrans" cxnId="{F8AB6048-A5A0-4F23-8198-029E8E16A010}">
      <dgm:prSet/>
      <dgm:spPr/>
      <dgm:t>
        <a:bodyPr/>
        <a:lstStyle/>
        <a:p>
          <a:endParaRPr lang="en-US"/>
        </a:p>
      </dgm:t>
    </dgm:pt>
    <dgm:pt modelId="{E1F0E0C8-E182-4B67-94A7-6C0DA6592D13}">
      <dgm:prSet custT="1"/>
      <dgm:spPr/>
      <dgm:t>
        <a:bodyPr/>
        <a:lstStyle/>
        <a:p>
          <a:r>
            <a:rPr lang="en-US" sz="1200" dirty="0"/>
            <a:t>Encourage employees to ask questions and repeat instructions to confirm understanding. </a:t>
          </a:r>
        </a:p>
      </dgm:t>
    </dgm:pt>
    <dgm:pt modelId="{36B09CD9-FB37-440B-8BFE-4F91E17B740B}" type="parTrans" cxnId="{DA722E98-D8DE-47F4-92EE-31554228C286}">
      <dgm:prSet/>
      <dgm:spPr/>
      <dgm:t>
        <a:bodyPr/>
        <a:lstStyle/>
        <a:p>
          <a:endParaRPr lang="en-US"/>
        </a:p>
      </dgm:t>
    </dgm:pt>
    <dgm:pt modelId="{3CE16B42-8069-4556-81A1-F1228234D017}" type="sibTrans" cxnId="{DA722E98-D8DE-47F4-92EE-31554228C286}">
      <dgm:prSet/>
      <dgm:spPr/>
      <dgm:t>
        <a:bodyPr/>
        <a:lstStyle/>
        <a:p>
          <a:endParaRPr lang="en-US"/>
        </a:p>
      </dgm:t>
    </dgm:pt>
    <dgm:pt modelId="{DBF90BFF-44DB-4199-B570-91AD13A8CBB5}">
      <dgm:prSet custT="1"/>
      <dgm:spPr/>
      <dgm:t>
        <a:bodyPr/>
        <a:lstStyle/>
        <a:p>
          <a:r>
            <a:rPr lang="en-US" sz="1200" dirty="0"/>
            <a:t>Hold short daily team briefings before each shift.</a:t>
          </a:r>
          <a:r>
            <a:rPr lang="en-US" sz="1400" dirty="0"/>
            <a:t> </a:t>
          </a:r>
        </a:p>
      </dgm:t>
    </dgm:pt>
    <dgm:pt modelId="{2C4EDC21-7EBA-406D-B96C-3876D2B5F0CB}" type="parTrans" cxnId="{65670A4C-7C28-481F-860D-79540452FE83}">
      <dgm:prSet/>
      <dgm:spPr/>
      <dgm:t>
        <a:bodyPr/>
        <a:lstStyle/>
        <a:p>
          <a:endParaRPr lang="en-US"/>
        </a:p>
      </dgm:t>
    </dgm:pt>
    <dgm:pt modelId="{661AB34C-577F-4B80-A2B4-02A8EBB54C42}" type="sibTrans" cxnId="{65670A4C-7C28-481F-860D-79540452FE83}">
      <dgm:prSet/>
      <dgm:spPr/>
      <dgm:t>
        <a:bodyPr/>
        <a:lstStyle/>
        <a:p>
          <a:endParaRPr lang="en-US"/>
        </a:p>
      </dgm:t>
    </dgm:pt>
    <dgm:pt modelId="{C8D04D76-25CD-4FB5-BDFA-41DED3539495}">
      <dgm:prSet/>
      <dgm:spPr/>
      <dgm:t>
        <a:bodyPr/>
        <a:lstStyle/>
        <a:p>
          <a:r>
            <a:rPr lang="en-US"/>
            <a:t>Reduce</a:t>
          </a:r>
        </a:p>
      </dgm:t>
    </dgm:pt>
    <dgm:pt modelId="{EA07FDFE-776F-487E-B5C5-3DDC5054D619}" type="parTrans" cxnId="{CBF94FC7-FCA8-4B0B-83F7-8D01E87C28AB}">
      <dgm:prSet/>
      <dgm:spPr/>
      <dgm:t>
        <a:bodyPr/>
        <a:lstStyle/>
        <a:p>
          <a:endParaRPr lang="en-US"/>
        </a:p>
      </dgm:t>
    </dgm:pt>
    <dgm:pt modelId="{690CF98D-25E7-4A5B-9403-6D656CAE2124}" type="sibTrans" cxnId="{CBF94FC7-FCA8-4B0B-83F7-8D01E87C28AB}">
      <dgm:prSet/>
      <dgm:spPr/>
      <dgm:t>
        <a:bodyPr/>
        <a:lstStyle/>
        <a:p>
          <a:endParaRPr lang="en-US"/>
        </a:p>
      </dgm:t>
    </dgm:pt>
    <dgm:pt modelId="{FA5E670F-72B4-4AD5-AF07-37F0FF328EDB}">
      <dgm:prSet/>
      <dgm:spPr/>
      <dgm:t>
        <a:bodyPr/>
        <a:lstStyle/>
        <a:p>
          <a:r>
            <a:rPr lang="en-US"/>
            <a:t>Reduce Language and Cultural Barriers</a:t>
          </a:r>
        </a:p>
      </dgm:t>
    </dgm:pt>
    <dgm:pt modelId="{5EE9725B-1BFE-4F10-B393-B2663C09B04E}" type="parTrans" cxnId="{4D940323-DF7E-4AC8-8272-9AF4E35814A9}">
      <dgm:prSet/>
      <dgm:spPr/>
      <dgm:t>
        <a:bodyPr/>
        <a:lstStyle/>
        <a:p>
          <a:endParaRPr lang="en-US"/>
        </a:p>
      </dgm:t>
    </dgm:pt>
    <dgm:pt modelId="{123F1D32-BE39-4766-AE0A-5D4E89BA65AE}" type="sibTrans" cxnId="{4D940323-DF7E-4AC8-8272-9AF4E35814A9}">
      <dgm:prSet/>
      <dgm:spPr/>
      <dgm:t>
        <a:bodyPr/>
        <a:lstStyle/>
        <a:p>
          <a:endParaRPr lang="en-US"/>
        </a:p>
      </dgm:t>
    </dgm:pt>
    <dgm:pt modelId="{98518FA6-274A-4C62-9B10-982FC9B46B9D}">
      <dgm:prSet/>
      <dgm:spPr/>
      <dgm:t>
        <a:bodyPr/>
        <a:lstStyle/>
        <a:p>
          <a:r>
            <a:rPr lang="en-US"/>
            <a:t>Provide interpreters or bilingual supervisors where possible. </a:t>
          </a:r>
        </a:p>
      </dgm:t>
    </dgm:pt>
    <dgm:pt modelId="{8E54E51B-CA73-411A-BBCD-C09B855316E7}" type="parTrans" cxnId="{DED2FFD4-7CE9-4017-8C9A-584EDE9BA177}">
      <dgm:prSet/>
      <dgm:spPr/>
      <dgm:t>
        <a:bodyPr/>
        <a:lstStyle/>
        <a:p>
          <a:endParaRPr lang="en-US"/>
        </a:p>
      </dgm:t>
    </dgm:pt>
    <dgm:pt modelId="{FC4F1940-D7CF-4E48-A68A-EA5F502D7A98}" type="sibTrans" cxnId="{DED2FFD4-7CE9-4017-8C9A-584EDE9BA177}">
      <dgm:prSet/>
      <dgm:spPr/>
      <dgm:t>
        <a:bodyPr/>
        <a:lstStyle/>
        <a:p>
          <a:endParaRPr lang="en-US"/>
        </a:p>
      </dgm:t>
    </dgm:pt>
    <dgm:pt modelId="{CDF8C74A-EC52-407C-8FD8-D86B8CCE341E}">
      <dgm:prSet/>
      <dgm:spPr/>
      <dgm:t>
        <a:bodyPr/>
        <a:lstStyle/>
        <a:p>
          <a:r>
            <a:rPr lang="en-US"/>
            <a:t>Pair new employees with experienced mentors who speak the same language. </a:t>
          </a:r>
        </a:p>
      </dgm:t>
    </dgm:pt>
    <dgm:pt modelId="{E733250A-931F-430F-B968-1B107B399052}" type="parTrans" cxnId="{DC1030F8-2EA4-46E3-A1C8-C30029F87988}">
      <dgm:prSet/>
      <dgm:spPr/>
      <dgm:t>
        <a:bodyPr/>
        <a:lstStyle/>
        <a:p>
          <a:endParaRPr lang="en-US"/>
        </a:p>
      </dgm:t>
    </dgm:pt>
    <dgm:pt modelId="{094647B6-7F68-416F-AEF8-F5E8D6F86108}" type="sibTrans" cxnId="{DC1030F8-2EA4-46E3-A1C8-C30029F87988}">
      <dgm:prSet/>
      <dgm:spPr/>
      <dgm:t>
        <a:bodyPr/>
        <a:lstStyle/>
        <a:p>
          <a:endParaRPr lang="en-US"/>
        </a:p>
      </dgm:t>
    </dgm:pt>
    <dgm:pt modelId="{F39F36AB-E836-431E-9967-0EDA109FE839}">
      <dgm:prSet/>
      <dgm:spPr/>
      <dgm:t>
        <a:bodyPr/>
        <a:lstStyle/>
        <a:p>
          <a:r>
            <a:rPr lang="en-US"/>
            <a:t>Promote an inclusive workplace that respects cultural diversity. </a:t>
          </a:r>
        </a:p>
      </dgm:t>
    </dgm:pt>
    <dgm:pt modelId="{DC453F00-B0A0-4559-8DFB-E90AD9004ADF}" type="parTrans" cxnId="{D89B678B-604E-4B4B-8B11-64A808103EA2}">
      <dgm:prSet/>
      <dgm:spPr/>
      <dgm:t>
        <a:bodyPr/>
        <a:lstStyle/>
        <a:p>
          <a:endParaRPr lang="en-US"/>
        </a:p>
      </dgm:t>
    </dgm:pt>
    <dgm:pt modelId="{9A66A58C-DE1A-41DA-9951-8E8ACE3812FC}" type="sibTrans" cxnId="{D89B678B-604E-4B4B-8B11-64A808103EA2}">
      <dgm:prSet/>
      <dgm:spPr/>
      <dgm:t>
        <a:bodyPr/>
        <a:lstStyle/>
        <a:p>
          <a:endParaRPr lang="en-US"/>
        </a:p>
      </dgm:t>
    </dgm:pt>
    <dgm:pt modelId="{7AE2B62B-FC89-4533-9FC3-C448A1D7D52E}">
      <dgm:prSet/>
      <dgm:spPr/>
      <dgm:t>
        <a:bodyPr/>
        <a:lstStyle/>
        <a:p>
          <a:r>
            <a:rPr lang="en-US"/>
            <a:t>Encourage teamwork across different cultural groups. </a:t>
          </a:r>
        </a:p>
      </dgm:t>
    </dgm:pt>
    <dgm:pt modelId="{1731E92E-8EA7-4FA3-9C4E-FD7B245C5A34}" type="parTrans" cxnId="{4C746B39-1E24-478D-910E-56A476FFA8B6}">
      <dgm:prSet/>
      <dgm:spPr/>
      <dgm:t>
        <a:bodyPr/>
        <a:lstStyle/>
        <a:p>
          <a:endParaRPr lang="en-US"/>
        </a:p>
      </dgm:t>
    </dgm:pt>
    <dgm:pt modelId="{17D2F953-05FC-4854-AC12-D38CD853F7D8}" type="sibTrans" cxnId="{4C746B39-1E24-478D-910E-56A476FFA8B6}">
      <dgm:prSet/>
      <dgm:spPr/>
      <dgm:t>
        <a:bodyPr/>
        <a:lstStyle/>
        <a:p>
          <a:endParaRPr lang="en-US"/>
        </a:p>
      </dgm:t>
    </dgm:pt>
    <dgm:pt modelId="{7CBD1374-A7E8-4BF1-B5C4-901DC5437B16}" type="pres">
      <dgm:prSet presAssocID="{AB529A2C-7627-47A8-B0BD-E87C92E58A78}" presName="Name0" presStyleCnt="0">
        <dgm:presLayoutVars>
          <dgm:dir/>
          <dgm:animLvl val="lvl"/>
          <dgm:resizeHandles val="exact"/>
        </dgm:presLayoutVars>
      </dgm:prSet>
      <dgm:spPr/>
    </dgm:pt>
    <dgm:pt modelId="{132B37C4-2D41-4E70-BFAC-33AB61D3D851}" type="pres">
      <dgm:prSet presAssocID="{C8D04D76-25CD-4FB5-BDFA-41DED3539495}" presName="boxAndChildren" presStyleCnt="0"/>
      <dgm:spPr/>
    </dgm:pt>
    <dgm:pt modelId="{8E2E0B20-A3BD-4895-A5CE-523BDBA78036}" type="pres">
      <dgm:prSet presAssocID="{C8D04D76-25CD-4FB5-BDFA-41DED3539495}" presName="parentTextBox" presStyleLbl="alignNode1" presStyleIdx="0" presStyleCnt="2"/>
      <dgm:spPr/>
    </dgm:pt>
    <dgm:pt modelId="{3BBDD532-D219-4D57-B577-BEFC968A0E06}" type="pres">
      <dgm:prSet presAssocID="{C8D04D76-25CD-4FB5-BDFA-41DED3539495}" presName="descendantBox" presStyleLbl="bgAccFollowNode1" presStyleIdx="0" presStyleCnt="2"/>
      <dgm:spPr/>
    </dgm:pt>
    <dgm:pt modelId="{93001D68-983D-4043-A966-61A18A117C4A}" type="pres">
      <dgm:prSet presAssocID="{5D06C5DC-2676-4F4E-92D3-4070E8E0A08E}" presName="sp" presStyleCnt="0"/>
      <dgm:spPr/>
    </dgm:pt>
    <dgm:pt modelId="{A196F7E4-9684-4CFF-A01B-F361B87DFB7A}" type="pres">
      <dgm:prSet presAssocID="{B3F3C262-81B0-4848-B415-19D1BBF01303}" presName="arrowAndChildren" presStyleCnt="0"/>
      <dgm:spPr/>
    </dgm:pt>
    <dgm:pt modelId="{CB63A3D5-196B-4038-ACCF-D79EE2B88CAF}" type="pres">
      <dgm:prSet presAssocID="{B3F3C262-81B0-4848-B415-19D1BBF01303}" presName="parentTextArrow" presStyleLbl="node1" presStyleIdx="0" presStyleCnt="0"/>
      <dgm:spPr/>
    </dgm:pt>
    <dgm:pt modelId="{040646AD-2CE4-407C-B7D4-3C1B18335985}" type="pres">
      <dgm:prSet presAssocID="{B3F3C262-81B0-4848-B415-19D1BBF01303}" presName="arrow" presStyleLbl="alignNode1" presStyleIdx="1" presStyleCnt="2"/>
      <dgm:spPr/>
    </dgm:pt>
    <dgm:pt modelId="{443EC36F-EFE7-424E-B6D0-CD3DE4094578}" type="pres">
      <dgm:prSet presAssocID="{B3F3C262-81B0-4848-B415-19D1BBF01303}" presName="descendantArrow" presStyleLbl="bgAccFollowNode1" presStyleIdx="1" presStyleCnt="2" custLinFactNeighborX="732" custLinFactNeighborY="-114"/>
      <dgm:spPr/>
    </dgm:pt>
  </dgm:ptLst>
  <dgm:cxnLst>
    <dgm:cxn modelId="{A109A502-FDA2-40DF-8552-D97EF8AF6091}" type="presOf" srcId="{CDF8C74A-EC52-407C-8FD8-D86B8CCE341E}" destId="{3BBDD532-D219-4D57-B577-BEFC968A0E06}" srcOrd="0" destOrd="2" presId="urn:microsoft.com/office/officeart/2016/7/layout/VerticalDownArrowProcess"/>
    <dgm:cxn modelId="{3B78961C-6BDD-487D-B628-980D7D51139F}" type="presOf" srcId="{DBF90BFF-44DB-4199-B570-91AD13A8CBB5}" destId="{443EC36F-EFE7-424E-B6D0-CD3DE4094578}" srcOrd="0" destOrd="5" presId="urn:microsoft.com/office/officeart/2016/7/layout/VerticalDownArrowProcess"/>
    <dgm:cxn modelId="{D421F31C-5517-4108-9069-4144DF7FD2FC}" srcId="{AB529A2C-7627-47A8-B0BD-E87C92E58A78}" destId="{B3F3C262-81B0-4848-B415-19D1BBF01303}" srcOrd="0" destOrd="0" parTransId="{5FE41A84-54AA-4070-AFB2-5CCDCD2B0D67}" sibTransId="{5D06C5DC-2676-4F4E-92D3-4070E8E0A08E}"/>
    <dgm:cxn modelId="{4D940323-DF7E-4AC8-8272-9AF4E35814A9}" srcId="{C8D04D76-25CD-4FB5-BDFA-41DED3539495}" destId="{FA5E670F-72B4-4AD5-AF07-37F0FF328EDB}" srcOrd="0" destOrd="0" parTransId="{5EE9725B-1BFE-4F10-B393-B2663C09B04E}" sibTransId="{123F1D32-BE39-4766-AE0A-5D4E89BA65AE}"/>
    <dgm:cxn modelId="{7C994D2D-6DCD-435F-8640-75C5C66CA86E}" type="presOf" srcId="{24BB6BDB-BC0F-4DC3-9D85-917A84F719BA}" destId="{443EC36F-EFE7-424E-B6D0-CD3DE4094578}" srcOrd="0" destOrd="3" presId="urn:microsoft.com/office/officeart/2016/7/layout/VerticalDownArrowProcess"/>
    <dgm:cxn modelId="{4C746B39-1E24-478D-910E-56A476FFA8B6}" srcId="{FA5E670F-72B4-4AD5-AF07-37F0FF328EDB}" destId="{7AE2B62B-FC89-4533-9FC3-C448A1D7D52E}" srcOrd="3" destOrd="0" parTransId="{1731E92E-8EA7-4FA3-9C4E-FD7B245C5A34}" sibTransId="{17D2F953-05FC-4854-AC12-D38CD853F7D8}"/>
    <dgm:cxn modelId="{CDD1F13B-0B7C-4BEC-B857-F2F3F528C777}" srcId="{B951EA9A-019A-44F4-B6A5-B52B06BCDC95}" destId="{07BEBD43-2336-41C9-AAAE-1A14BEBE97DB}" srcOrd="0" destOrd="0" parTransId="{B848F3FC-A330-4E6C-893C-EE3FD03C1816}" sibTransId="{4692ABD4-0067-4612-B946-023AFAB2B210}"/>
    <dgm:cxn modelId="{50504F40-7B79-4A24-ACB0-B32BEB3E29A1}" type="presOf" srcId="{B3F3C262-81B0-4848-B415-19D1BBF01303}" destId="{CB63A3D5-196B-4038-ACCF-D79EE2B88CAF}" srcOrd="0" destOrd="0" presId="urn:microsoft.com/office/officeart/2016/7/layout/VerticalDownArrowProcess"/>
    <dgm:cxn modelId="{0EB14F5F-FB99-4E49-B29B-155ABC979426}" type="presOf" srcId="{07BEBD43-2336-41C9-AAAE-1A14BEBE97DB}" destId="{443EC36F-EFE7-424E-B6D0-CD3DE4094578}" srcOrd="0" destOrd="1" presId="urn:microsoft.com/office/officeart/2016/7/layout/VerticalDownArrowProcess"/>
    <dgm:cxn modelId="{F8AB6048-A5A0-4F23-8198-029E8E16A010}" srcId="{B951EA9A-019A-44F4-B6A5-B52B06BCDC95}" destId="{24BB6BDB-BC0F-4DC3-9D85-917A84F719BA}" srcOrd="2" destOrd="0" parTransId="{2651A79F-5425-434F-8F65-D380832572C8}" sibTransId="{B6F086D7-E6B9-43FF-8B26-08C787B3094A}"/>
    <dgm:cxn modelId="{65670A4C-7C28-481F-860D-79540452FE83}" srcId="{B951EA9A-019A-44F4-B6A5-B52B06BCDC95}" destId="{DBF90BFF-44DB-4199-B570-91AD13A8CBB5}" srcOrd="4" destOrd="0" parTransId="{2C4EDC21-7EBA-406D-B96C-3876D2B5F0CB}" sibTransId="{661AB34C-577F-4B80-A2B4-02A8EBB54C42}"/>
    <dgm:cxn modelId="{B42A6D57-3FC1-4586-AA73-05391DC4C77D}" type="presOf" srcId="{47B00051-C4ED-4E68-A016-3129F84C8659}" destId="{443EC36F-EFE7-424E-B6D0-CD3DE4094578}" srcOrd="0" destOrd="2" presId="urn:microsoft.com/office/officeart/2016/7/layout/VerticalDownArrowProcess"/>
    <dgm:cxn modelId="{92D3237C-AD82-40EF-A1B3-49818EF21E49}" type="presOf" srcId="{B951EA9A-019A-44F4-B6A5-B52B06BCDC95}" destId="{443EC36F-EFE7-424E-B6D0-CD3DE4094578}" srcOrd="0" destOrd="0" presId="urn:microsoft.com/office/officeart/2016/7/layout/VerticalDownArrowProcess"/>
    <dgm:cxn modelId="{8F009F80-D682-4225-A62A-4455C8450082}" type="presOf" srcId="{AB529A2C-7627-47A8-B0BD-E87C92E58A78}" destId="{7CBD1374-A7E8-4BF1-B5C4-901DC5437B16}" srcOrd="0" destOrd="0" presId="urn:microsoft.com/office/officeart/2016/7/layout/VerticalDownArrowProcess"/>
    <dgm:cxn modelId="{AADD2786-5D17-4CF9-8CF4-3021EDF489A5}" type="presOf" srcId="{E1F0E0C8-E182-4B67-94A7-6C0DA6592D13}" destId="{443EC36F-EFE7-424E-B6D0-CD3DE4094578}" srcOrd="0" destOrd="4" presId="urn:microsoft.com/office/officeart/2016/7/layout/VerticalDownArrowProcess"/>
    <dgm:cxn modelId="{D89B678B-604E-4B4B-8B11-64A808103EA2}" srcId="{FA5E670F-72B4-4AD5-AF07-37F0FF328EDB}" destId="{F39F36AB-E836-431E-9967-0EDA109FE839}" srcOrd="2" destOrd="0" parTransId="{DC453F00-B0A0-4559-8DFB-E90AD9004ADF}" sibTransId="{9A66A58C-DE1A-41DA-9951-8E8ACE3812FC}"/>
    <dgm:cxn modelId="{DA722E98-D8DE-47F4-92EE-31554228C286}" srcId="{B951EA9A-019A-44F4-B6A5-B52B06BCDC95}" destId="{E1F0E0C8-E182-4B67-94A7-6C0DA6592D13}" srcOrd="3" destOrd="0" parTransId="{36B09CD9-FB37-440B-8BFE-4F91E17B740B}" sibTransId="{3CE16B42-8069-4556-81A1-F1228234D017}"/>
    <dgm:cxn modelId="{73081BA5-C5F0-401D-890C-685769743286}" srcId="{B3F3C262-81B0-4848-B415-19D1BBF01303}" destId="{B951EA9A-019A-44F4-B6A5-B52B06BCDC95}" srcOrd="0" destOrd="0" parTransId="{80F7615D-E439-4740-AB1B-0FB0E519C2BB}" sibTransId="{5DD044F5-7018-43AA-BA04-5BD902B9B60A}"/>
    <dgm:cxn modelId="{DE95D0BA-92D6-4BE9-A4DC-CD7E29AE0A4C}" srcId="{B951EA9A-019A-44F4-B6A5-B52B06BCDC95}" destId="{47B00051-C4ED-4E68-A016-3129F84C8659}" srcOrd="1" destOrd="0" parTransId="{8A197DFE-652E-4D0F-8A48-B09202F2BCB5}" sibTransId="{153211CD-B607-4BDE-B043-0B7C16552D41}"/>
    <dgm:cxn modelId="{CBF94FC7-FCA8-4B0B-83F7-8D01E87C28AB}" srcId="{AB529A2C-7627-47A8-B0BD-E87C92E58A78}" destId="{C8D04D76-25CD-4FB5-BDFA-41DED3539495}" srcOrd="1" destOrd="0" parTransId="{EA07FDFE-776F-487E-B5C5-3DDC5054D619}" sibTransId="{690CF98D-25E7-4A5B-9403-6D656CAE2124}"/>
    <dgm:cxn modelId="{B28626CB-1D03-4803-B379-ADF91F84370C}" type="presOf" srcId="{F39F36AB-E836-431E-9967-0EDA109FE839}" destId="{3BBDD532-D219-4D57-B577-BEFC968A0E06}" srcOrd="0" destOrd="3" presId="urn:microsoft.com/office/officeart/2016/7/layout/VerticalDownArrowProcess"/>
    <dgm:cxn modelId="{DED2FFD4-7CE9-4017-8C9A-584EDE9BA177}" srcId="{FA5E670F-72B4-4AD5-AF07-37F0FF328EDB}" destId="{98518FA6-274A-4C62-9B10-982FC9B46B9D}" srcOrd="0" destOrd="0" parTransId="{8E54E51B-CA73-411A-BBCD-C09B855316E7}" sibTransId="{FC4F1940-D7CF-4E48-A68A-EA5F502D7A98}"/>
    <dgm:cxn modelId="{6ED529E0-99E8-42F3-85BB-E70E11C50881}" type="presOf" srcId="{B3F3C262-81B0-4848-B415-19D1BBF01303}" destId="{040646AD-2CE4-407C-B7D4-3C1B18335985}" srcOrd="1" destOrd="0" presId="urn:microsoft.com/office/officeart/2016/7/layout/VerticalDownArrowProcess"/>
    <dgm:cxn modelId="{1DE88AE1-F64F-407C-8CCF-1437050DED18}" type="presOf" srcId="{7AE2B62B-FC89-4533-9FC3-C448A1D7D52E}" destId="{3BBDD532-D219-4D57-B577-BEFC968A0E06}" srcOrd="0" destOrd="4" presId="urn:microsoft.com/office/officeart/2016/7/layout/VerticalDownArrowProcess"/>
    <dgm:cxn modelId="{ADB660F0-A331-49E4-BDCF-036995D9814A}" type="presOf" srcId="{98518FA6-274A-4C62-9B10-982FC9B46B9D}" destId="{3BBDD532-D219-4D57-B577-BEFC968A0E06}" srcOrd="0" destOrd="1" presId="urn:microsoft.com/office/officeart/2016/7/layout/VerticalDownArrowProcess"/>
    <dgm:cxn modelId="{516BF8F5-EBA4-403B-94E6-5C74859694FF}" type="presOf" srcId="{FA5E670F-72B4-4AD5-AF07-37F0FF328EDB}" destId="{3BBDD532-D219-4D57-B577-BEFC968A0E06}" srcOrd="0" destOrd="0" presId="urn:microsoft.com/office/officeart/2016/7/layout/VerticalDownArrowProcess"/>
    <dgm:cxn modelId="{DC1030F8-2EA4-46E3-A1C8-C30029F87988}" srcId="{FA5E670F-72B4-4AD5-AF07-37F0FF328EDB}" destId="{CDF8C74A-EC52-407C-8FD8-D86B8CCE341E}" srcOrd="1" destOrd="0" parTransId="{E733250A-931F-430F-B968-1B107B399052}" sibTransId="{094647B6-7F68-416F-AEF8-F5E8D6F86108}"/>
    <dgm:cxn modelId="{5BA903FD-5A59-49BB-83AB-90E3618A11C3}" type="presOf" srcId="{C8D04D76-25CD-4FB5-BDFA-41DED3539495}" destId="{8E2E0B20-A3BD-4895-A5CE-523BDBA78036}" srcOrd="0" destOrd="0" presId="urn:microsoft.com/office/officeart/2016/7/layout/VerticalDownArrowProcess"/>
    <dgm:cxn modelId="{BB09C9F8-A235-4167-9B37-2B8B6C5430DF}" type="presParOf" srcId="{7CBD1374-A7E8-4BF1-B5C4-901DC5437B16}" destId="{132B37C4-2D41-4E70-BFAC-33AB61D3D851}" srcOrd="0" destOrd="0" presId="urn:microsoft.com/office/officeart/2016/7/layout/VerticalDownArrowProcess"/>
    <dgm:cxn modelId="{EC04624B-F518-4C46-BAED-1F2C9E48A72A}" type="presParOf" srcId="{132B37C4-2D41-4E70-BFAC-33AB61D3D851}" destId="{8E2E0B20-A3BD-4895-A5CE-523BDBA78036}" srcOrd="0" destOrd="0" presId="urn:microsoft.com/office/officeart/2016/7/layout/VerticalDownArrowProcess"/>
    <dgm:cxn modelId="{99F59DEF-8A7C-4929-84B8-7F8D96307F3A}" type="presParOf" srcId="{132B37C4-2D41-4E70-BFAC-33AB61D3D851}" destId="{3BBDD532-D219-4D57-B577-BEFC968A0E06}" srcOrd="1" destOrd="0" presId="urn:microsoft.com/office/officeart/2016/7/layout/VerticalDownArrowProcess"/>
    <dgm:cxn modelId="{74ADD467-5517-43C0-B3C9-9BDFA9F1FA62}" type="presParOf" srcId="{7CBD1374-A7E8-4BF1-B5C4-901DC5437B16}" destId="{93001D68-983D-4043-A966-61A18A117C4A}" srcOrd="1" destOrd="0" presId="urn:microsoft.com/office/officeart/2016/7/layout/VerticalDownArrowProcess"/>
    <dgm:cxn modelId="{C51070CF-D230-4B0B-8F72-004FE6B4FD24}" type="presParOf" srcId="{7CBD1374-A7E8-4BF1-B5C4-901DC5437B16}" destId="{A196F7E4-9684-4CFF-A01B-F361B87DFB7A}" srcOrd="2" destOrd="0" presId="urn:microsoft.com/office/officeart/2016/7/layout/VerticalDownArrowProcess"/>
    <dgm:cxn modelId="{CD7711CD-7503-4BA3-85E1-7998A7ADE430}" type="presParOf" srcId="{A196F7E4-9684-4CFF-A01B-F361B87DFB7A}" destId="{CB63A3D5-196B-4038-ACCF-D79EE2B88CAF}" srcOrd="0" destOrd="0" presId="urn:microsoft.com/office/officeart/2016/7/layout/VerticalDownArrowProcess"/>
    <dgm:cxn modelId="{EF195E49-4A65-4E4B-8B64-868DD8E8877F}" type="presParOf" srcId="{A196F7E4-9684-4CFF-A01B-F361B87DFB7A}" destId="{040646AD-2CE4-407C-B7D4-3C1B18335985}" srcOrd="1" destOrd="0" presId="urn:microsoft.com/office/officeart/2016/7/layout/VerticalDownArrowProcess"/>
    <dgm:cxn modelId="{9300720A-A453-42E2-8B47-AFBB37140337}" type="presParOf" srcId="{A196F7E4-9684-4CFF-A01B-F361B87DFB7A}" destId="{443EC36F-EFE7-424E-B6D0-CD3DE4094578}"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572D3E-B3BD-4EC9-9392-D443F0583D7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735D67D-D200-4B3A-BC58-D87064652C31}">
      <dgm:prSet custT="1"/>
      <dgm:spPr/>
      <dgm:t>
        <a:bodyPr/>
        <a:lstStyle/>
        <a:p>
          <a:r>
            <a:rPr lang="en-GB" sz="2000" dirty="0"/>
            <a:t>Smith, D.A. (2025)13 barriers to effective communication; how to overcome them available at: </a:t>
          </a:r>
          <a:r>
            <a:rPr lang="en-GB" sz="2000" dirty="0">
              <a:hlinkClick xmlns:r="http://schemas.openxmlformats.org/officeDocument/2006/relationships" r:id="rId1"/>
            </a:rPr>
            <a:t>Barriers to Effective Communication: 13 Types &amp; Solutions</a:t>
          </a:r>
          <a:endParaRPr lang="en-US" sz="2000" dirty="0"/>
        </a:p>
      </dgm:t>
    </dgm:pt>
    <dgm:pt modelId="{3152149D-053B-4FE0-8D45-C12AC51D9A29}" type="parTrans" cxnId="{3140E8BD-7195-4CC7-A1B6-01A1DFECFA69}">
      <dgm:prSet/>
      <dgm:spPr/>
      <dgm:t>
        <a:bodyPr/>
        <a:lstStyle/>
        <a:p>
          <a:endParaRPr lang="en-US"/>
        </a:p>
      </dgm:t>
    </dgm:pt>
    <dgm:pt modelId="{97A9A7CF-4D49-48FA-AE34-5FC418332E25}" type="sibTrans" cxnId="{3140E8BD-7195-4CC7-A1B6-01A1DFECFA69}">
      <dgm:prSet/>
      <dgm:spPr/>
      <dgm:t>
        <a:bodyPr/>
        <a:lstStyle/>
        <a:p>
          <a:endParaRPr lang="en-US"/>
        </a:p>
      </dgm:t>
    </dgm:pt>
    <dgm:pt modelId="{0C9F6031-B14D-41CC-A20D-468AC30C91B4}">
      <dgm:prSet custT="1"/>
      <dgm:spPr/>
      <dgm:t>
        <a:bodyPr/>
        <a:lstStyle/>
        <a:p>
          <a:r>
            <a:rPr lang="en-GB" sz="2000" dirty="0"/>
            <a:t>Inspire London collage.(2025)Shannon- weaver model of communication explained (online video) available at: </a:t>
          </a:r>
          <a:r>
            <a:rPr lang="en-GB" sz="2000" dirty="0">
              <a:hlinkClick xmlns:r="http://schemas.openxmlformats.org/officeDocument/2006/relationships" r:id="rId1"/>
            </a:rPr>
            <a:t>Barriers to Effective Communication: 13 Types &amp; Solutions</a:t>
          </a:r>
          <a:endParaRPr lang="en-US" sz="2000" dirty="0"/>
        </a:p>
      </dgm:t>
    </dgm:pt>
    <dgm:pt modelId="{181D609F-1C3C-4C17-A578-610E6AE847AD}" type="parTrans" cxnId="{002D38EE-F4CB-415E-B87C-D3232C6244B5}">
      <dgm:prSet/>
      <dgm:spPr/>
      <dgm:t>
        <a:bodyPr/>
        <a:lstStyle/>
        <a:p>
          <a:endParaRPr lang="en-US"/>
        </a:p>
      </dgm:t>
    </dgm:pt>
    <dgm:pt modelId="{87A240DC-0C06-44D2-885F-369A6245A8C0}" type="sibTrans" cxnId="{002D38EE-F4CB-415E-B87C-D3232C6244B5}">
      <dgm:prSet/>
      <dgm:spPr/>
      <dgm:t>
        <a:bodyPr/>
        <a:lstStyle/>
        <a:p>
          <a:endParaRPr lang="en-US"/>
        </a:p>
      </dgm:t>
    </dgm:pt>
    <dgm:pt modelId="{3160A876-8B33-4389-A9AC-22A681EC9886}">
      <dgm:prSet custT="1"/>
      <dgm:spPr/>
      <dgm:t>
        <a:bodyPr/>
        <a:lstStyle/>
        <a:p>
          <a:r>
            <a:rPr lang="en-GB" sz="2000" dirty="0"/>
            <a:t>Janse, B. (2025), July 18) Schramm communication model. Tools hero. available at: </a:t>
          </a:r>
          <a:r>
            <a:rPr lang="en-GB" sz="2000" dirty="0">
              <a:hlinkClick xmlns:r="http://schemas.openxmlformats.org/officeDocument/2006/relationships" r:id="rId2"/>
            </a:rPr>
            <a:t>Schramm Communication Model: Basics &amp; Elements - Tools hero</a:t>
          </a:r>
          <a:endParaRPr lang="en-US" sz="2000" dirty="0"/>
        </a:p>
      </dgm:t>
    </dgm:pt>
    <dgm:pt modelId="{EDD8B6B9-C5D5-456A-8947-4F90B9183DC5}" type="parTrans" cxnId="{65226347-F2E3-4C16-A599-32BE4556827F}">
      <dgm:prSet/>
      <dgm:spPr/>
      <dgm:t>
        <a:bodyPr/>
        <a:lstStyle/>
        <a:p>
          <a:endParaRPr lang="en-US"/>
        </a:p>
      </dgm:t>
    </dgm:pt>
    <dgm:pt modelId="{734D3EE5-DD4B-44C9-B8BD-D17D6A96D1ED}" type="sibTrans" cxnId="{65226347-F2E3-4C16-A599-32BE4556827F}">
      <dgm:prSet/>
      <dgm:spPr/>
      <dgm:t>
        <a:bodyPr/>
        <a:lstStyle/>
        <a:p>
          <a:endParaRPr lang="en-US"/>
        </a:p>
      </dgm:t>
    </dgm:pt>
    <dgm:pt modelId="{E7FFAD48-7E66-4580-9356-2ACD4A2D3979}" type="pres">
      <dgm:prSet presAssocID="{F7572D3E-B3BD-4EC9-9392-D443F0583D76}" presName="vert0" presStyleCnt="0">
        <dgm:presLayoutVars>
          <dgm:dir/>
          <dgm:animOne val="branch"/>
          <dgm:animLvl val="lvl"/>
        </dgm:presLayoutVars>
      </dgm:prSet>
      <dgm:spPr/>
    </dgm:pt>
    <dgm:pt modelId="{2A7D9409-FDD8-4238-A991-37723C1820C0}" type="pres">
      <dgm:prSet presAssocID="{3735D67D-D200-4B3A-BC58-D87064652C31}" presName="thickLine" presStyleLbl="alignNode1" presStyleIdx="0" presStyleCnt="3"/>
      <dgm:spPr/>
    </dgm:pt>
    <dgm:pt modelId="{6E9F8E61-02AF-40EF-9F48-0D63C7BB703C}" type="pres">
      <dgm:prSet presAssocID="{3735D67D-D200-4B3A-BC58-D87064652C31}" presName="horz1" presStyleCnt="0"/>
      <dgm:spPr/>
    </dgm:pt>
    <dgm:pt modelId="{1B0F6CE2-4D07-49A2-BBCC-6939BE0ABCDE}" type="pres">
      <dgm:prSet presAssocID="{3735D67D-D200-4B3A-BC58-D87064652C31}" presName="tx1" presStyleLbl="revTx" presStyleIdx="0" presStyleCnt="3"/>
      <dgm:spPr/>
    </dgm:pt>
    <dgm:pt modelId="{AA899184-E992-4017-8031-AC9D22C1AB0C}" type="pres">
      <dgm:prSet presAssocID="{3735D67D-D200-4B3A-BC58-D87064652C31}" presName="vert1" presStyleCnt="0"/>
      <dgm:spPr/>
    </dgm:pt>
    <dgm:pt modelId="{AAB8DFEC-E8C2-4DCA-9EFC-9F2AC1F49E0D}" type="pres">
      <dgm:prSet presAssocID="{0C9F6031-B14D-41CC-A20D-468AC30C91B4}" presName="thickLine" presStyleLbl="alignNode1" presStyleIdx="1" presStyleCnt="3"/>
      <dgm:spPr/>
    </dgm:pt>
    <dgm:pt modelId="{74C63110-DF7C-4864-B778-FB56B8D15107}" type="pres">
      <dgm:prSet presAssocID="{0C9F6031-B14D-41CC-A20D-468AC30C91B4}" presName="horz1" presStyleCnt="0"/>
      <dgm:spPr/>
    </dgm:pt>
    <dgm:pt modelId="{C81BAF26-1EF3-486E-ACC4-384AB3194FB1}" type="pres">
      <dgm:prSet presAssocID="{0C9F6031-B14D-41CC-A20D-468AC30C91B4}" presName="tx1" presStyleLbl="revTx" presStyleIdx="1" presStyleCnt="3"/>
      <dgm:spPr/>
    </dgm:pt>
    <dgm:pt modelId="{0768B3CF-590D-4422-AD41-648024992B2D}" type="pres">
      <dgm:prSet presAssocID="{0C9F6031-B14D-41CC-A20D-468AC30C91B4}" presName="vert1" presStyleCnt="0"/>
      <dgm:spPr/>
    </dgm:pt>
    <dgm:pt modelId="{1BF119C8-5783-4080-816E-EB89DEA1F7C3}" type="pres">
      <dgm:prSet presAssocID="{3160A876-8B33-4389-A9AC-22A681EC9886}" presName="thickLine" presStyleLbl="alignNode1" presStyleIdx="2" presStyleCnt="3"/>
      <dgm:spPr/>
    </dgm:pt>
    <dgm:pt modelId="{D1847762-88A7-4E84-B77E-9C2CC02CDE96}" type="pres">
      <dgm:prSet presAssocID="{3160A876-8B33-4389-A9AC-22A681EC9886}" presName="horz1" presStyleCnt="0"/>
      <dgm:spPr/>
    </dgm:pt>
    <dgm:pt modelId="{24A9C25D-E2D0-4C7B-AECD-F166E094B7F2}" type="pres">
      <dgm:prSet presAssocID="{3160A876-8B33-4389-A9AC-22A681EC9886}" presName="tx1" presStyleLbl="revTx" presStyleIdx="2" presStyleCnt="3"/>
      <dgm:spPr/>
    </dgm:pt>
    <dgm:pt modelId="{136B3663-19D5-469F-83A7-6E31E96F2F0A}" type="pres">
      <dgm:prSet presAssocID="{3160A876-8B33-4389-A9AC-22A681EC9886}" presName="vert1" presStyleCnt="0"/>
      <dgm:spPr/>
    </dgm:pt>
  </dgm:ptLst>
  <dgm:cxnLst>
    <dgm:cxn modelId="{E494B708-431C-4181-9CA0-4BC501977210}" type="presOf" srcId="{3160A876-8B33-4389-A9AC-22A681EC9886}" destId="{24A9C25D-E2D0-4C7B-AECD-F166E094B7F2}" srcOrd="0" destOrd="0" presId="urn:microsoft.com/office/officeart/2008/layout/LinedList"/>
    <dgm:cxn modelId="{71585562-A6CF-468B-9F9D-23C14B4B47A4}" type="presOf" srcId="{0C9F6031-B14D-41CC-A20D-468AC30C91B4}" destId="{C81BAF26-1EF3-486E-ACC4-384AB3194FB1}" srcOrd="0" destOrd="0" presId="urn:microsoft.com/office/officeart/2008/layout/LinedList"/>
    <dgm:cxn modelId="{705C0F66-E1EF-4F61-AF4F-143D81876931}" type="presOf" srcId="{3735D67D-D200-4B3A-BC58-D87064652C31}" destId="{1B0F6CE2-4D07-49A2-BBCC-6939BE0ABCDE}" srcOrd="0" destOrd="0" presId="urn:microsoft.com/office/officeart/2008/layout/LinedList"/>
    <dgm:cxn modelId="{65226347-F2E3-4C16-A599-32BE4556827F}" srcId="{F7572D3E-B3BD-4EC9-9392-D443F0583D76}" destId="{3160A876-8B33-4389-A9AC-22A681EC9886}" srcOrd="2" destOrd="0" parTransId="{EDD8B6B9-C5D5-456A-8947-4F90B9183DC5}" sibTransId="{734D3EE5-DD4B-44C9-B8BD-D17D6A96D1ED}"/>
    <dgm:cxn modelId="{0C5AFEA9-0126-4C75-84EF-044B8AE5F6F5}" type="presOf" srcId="{F7572D3E-B3BD-4EC9-9392-D443F0583D76}" destId="{E7FFAD48-7E66-4580-9356-2ACD4A2D3979}" srcOrd="0" destOrd="0" presId="urn:microsoft.com/office/officeart/2008/layout/LinedList"/>
    <dgm:cxn modelId="{3140E8BD-7195-4CC7-A1B6-01A1DFECFA69}" srcId="{F7572D3E-B3BD-4EC9-9392-D443F0583D76}" destId="{3735D67D-D200-4B3A-BC58-D87064652C31}" srcOrd="0" destOrd="0" parTransId="{3152149D-053B-4FE0-8D45-C12AC51D9A29}" sibTransId="{97A9A7CF-4D49-48FA-AE34-5FC418332E25}"/>
    <dgm:cxn modelId="{002D38EE-F4CB-415E-B87C-D3232C6244B5}" srcId="{F7572D3E-B3BD-4EC9-9392-D443F0583D76}" destId="{0C9F6031-B14D-41CC-A20D-468AC30C91B4}" srcOrd="1" destOrd="0" parTransId="{181D609F-1C3C-4C17-A578-610E6AE847AD}" sibTransId="{87A240DC-0C06-44D2-885F-369A6245A8C0}"/>
    <dgm:cxn modelId="{A1A9A8F6-118F-42E1-ADBF-328233D2632B}" type="presParOf" srcId="{E7FFAD48-7E66-4580-9356-2ACD4A2D3979}" destId="{2A7D9409-FDD8-4238-A991-37723C1820C0}" srcOrd="0" destOrd="0" presId="urn:microsoft.com/office/officeart/2008/layout/LinedList"/>
    <dgm:cxn modelId="{B731E456-49BE-4782-A377-F05DC2D34317}" type="presParOf" srcId="{E7FFAD48-7E66-4580-9356-2ACD4A2D3979}" destId="{6E9F8E61-02AF-40EF-9F48-0D63C7BB703C}" srcOrd="1" destOrd="0" presId="urn:microsoft.com/office/officeart/2008/layout/LinedList"/>
    <dgm:cxn modelId="{B74C0F8D-81B2-4CEC-9498-CC8B73E51340}" type="presParOf" srcId="{6E9F8E61-02AF-40EF-9F48-0D63C7BB703C}" destId="{1B0F6CE2-4D07-49A2-BBCC-6939BE0ABCDE}" srcOrd="0" destOrd="0" presId="urn:microsoft.com/office/officeart/2008/layout/LinedList"/>
    <dgm:cxn modelId="{3234D675-4A08-4DED-8EC3-9ED2CFAF47AC}" type="presParOf" srcId="{6E9F8E61-02AF-40EF-9F48-0D63C7BB703C}" destId="{AA899184-E992-4017-8031-AC9D22C1AB0C}" srcOrd="1" destOrd="0" presId="urn:microsoft.com/office/officeart/2008/layout/LinedList"/>
    <dgm:cxn modelId="{13E87765-BCAC-4991-9741-06D211660B96}" type="presParOf" srcId="{E7FFAD48-7E66-4580-9356-2ACD4A2D3979}" destId="{AAB8DFEC-E8C2-4DCA-9EFC-9F2AC1F49E0D}" srcOrd="2" destOrd="0" presId="urn:microsoft.com/office/officeart/2008/layout/LinedList"/>
    <dgm:cxn modelId="{3DBC7C9C-B85D-4055-BC27-E218C0405996}" type="presParOf" srcId="{E7FFAD48-7E66-4580-9356-2ACD4A2D3979}" destId="{74C63110-DF7C-4864-B778-FB56B8D15107}" srcOrd="3" destOrd="0" presId="urn:microsoft.com/office/officeart/2008/layout/LinedList"/>
    <dgm:cxn modelId="{BCD6D642-26D6-4886-B839-3CF6CBED5538}" type="presParOf" srcId="{74C63110-DF7C-4864-B778-FB56B8D15107}" destId="{C81BAF26-1EF3-486E-ACC4-384AB3194FB1}" srcOrd="0" destOrd="0" presId="urn:microsoft.com/office/officeart/2008/layout/LinedList"/>
    <dgm:cxn modelId="{CB4C4DDA-1B68-4493-A42D-1FEC5CA29BF6}" type="presParOf" srcId="{74C63110-DF7C-4864-B778-FB56B8D15107}" destId="{0768B3CF-590D-4422-AD41-648024992B2D}" srcOrd="1" destOrd="0" presId="urn:microsoft.com/office/officeart/2008/layout/LinedList"/>
    <dgm:cxn modelId="{9EA5CC8B-F878-449C-AA6A-E9034547EB08}" type="presParOf" srcId="{E7FFAD48-7E66-4580-9356-2ACD4A2D3979}" destId="{1BF119C8-5783-4080-816E-EB89DEA1F7C3}" srcOrd="4" destOrd="0" presId="urn:microsoft.com/office/officeart/2008/layout/LinedList"/>
    <dgm:cxn modelId="{ED2A12D3-8F5F-4DC0-9D97-AEB164342B0E}" type="presParOf" srcId="{E7FFAD48-7E66-4580-9356-2ACD4A2D3979}" destId="{D1847762-88A7-4E84-B77E-9C2CC02CDE96}" srcOrd="5" destOrd="0" presId="urn:microsoft.com/office/officeart/2008/layout/LinedList"/>
    <dgm:cxn modelId="{1C7FE2FE-37D8-4AEC-A607-4308254C08E4}" type="presParOf" srcId="{D1847762-88A7-4E84-B77E-9C2CC02CDE96}" destId="{24A9C25D-E2D0-4C7B-AECD-F166E094B7F2}" srcOrd="0" destOrd="0" presId="urn:microsoft.com/office/officeart/2008/layout/LinedList"/>
    <dgm:cxn modelId="{FBC468B5-CEC1-4351-A519-329D8F0F8F09}" type="presParOf" srcId="{D1847762-88A7-4E84-B77E-9C2CC02CDE96}" destId="{136B3663-19D5-469F-83A7-6E31E96F2F0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2E0B20-A3BD-4895-A5CE-523BDBA78036}">
      <dsp:nvSpPr>
        <dsp:cNvPr id="0" name=""/>
        <dsp:cNvSpPr/>
      </dsp:nvSpPr>
      <dsp:spPr>
        <a:xfrm>
          <a:off x="0" y="2652132"/>
          <a:ext cx="2339026" cy="1740086"/>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6352" tIns="256032" rIns="166352" bIns="256032" numCol="1" spcCol="1270" anchor="ctr" anchorCtr="0">
          <a:noAutofit/>
        </a:bodyPr>
        <a:lstStyle/>
        <a:p>
          <a:pPr marL="0" lvl="0" indent="0" algn="ctr" defTabSz="1600200">
            <a:lnSpc>
              <a:spcPct val="90000"/>
            </a:lnSpc>
            <a:spcBef>
              <a:spcPct val="0"/>
            </a:spcBef>
            <a:spcAft>
              <a:spcPct val="35000"/>
            </a:spcAft>
            <a:buNone/>
          </a:pPr>
          <a:r>
            <a:rPr lang="en-US" sz="3600" kern="1200"/>
            <a:t>Reduce</a:t>
          </a:r>
        </a:p>
      </dsp:txBody>
      <dsp:txXfrm>
        <a:off x="0" y="2652132"/>
        <a:ext cx="2339026" cy="1740086"/>
      </dsp:txXfrm>
    </dsp:sp>
    <dsp:sp modelId="{3BBDD532-D219-4D57-B577-BEFC968A0E06}">
      <dsp:nvSpPr>
        <dsp:cNvPr id="0" name=""/>
        <dsp:cNvSpPr/>
      </dsp:nvSpPr>
      <dsp:spPr>
        <a:xfrm>
          <a:off x="2339026" y="2652132"/>
          <a:ext cx="7017080" cy="1740086"/>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340" tIns="228600" rIns="142340" bIns="228600" numCol="1" spcCol="1270" anchor="t" anchorCtr="0">
          <a:noAutofit/>
        </a:bodyPr>
        <a:lstStyle/>
        <a:p>
          <a:pPr marL="0" lvl="0" indent="0" algn="l" defTabSz="800100">
            <a:lnSpc>
              <a:spcPct val="90000"/>
            </a:lnSpc>
            <a:spcBef>
              <a:spcPct val="0"/>
            </a:spcBef>
            <a:spcAft>
              <a:spcPct val="35000"/>
            </a:spcAft>
            <a:buNone/>
          </a:pPr>
          <a:r>
            <a:rPr lang="en-US" sz="1800" kern="1200"/>
            <a:t>Reduce Language and Cultural Barriers</a:t>
          </a:r>
        </a:p>
        <a:p>
          <a:pPr marL="114300" lvl="1" indent="-114300" algn="l" defTabSz="622300">
            <a:lnSpc>
              <a:spcPct val="90000"/>
            </a:lnSpc>
            <a:spcBef>
              <a:spcPct val="0"/>
            </a:spcBef>
            <a:spcAft>
              <a:spcPct val="15000"/>
            </a:spcAft>
            <a:buChar char="•"/>
          </a:pPr>
          <a:r>
            <a:rPr lang="en-US" sz="1400" kern="1200"/>
            <a:t>Provide interpreters or bilingual supervisors where possible. </a:t>
          </a:r>
        </a:p>
        <a:p>
          <a:pPr marL="114300" lvl="1" indent="-114300" algn="l" defTabSz="622300">
            <a:lnSpc>
              <a:spcPct val="90000"/>
            </a:lnSpc>
            <a:spcBef>
              <a:spcPct val="0"/>
            </a:spcBef>
            <a:spcAft>
              <a:spcPct val="15000"/>
            </a:spcAft>
            <a:buChar char="•"/>
          </a:pPr>
          <a:r>
            <a:rPr lang="en-US" sz="1400" kern="1200"/>
            <a:t>Pair new employees with experienced mentors who speak the same language. </a:t>
          </a:r>
        </a:p>
        <a:p>
          <a:pPr marL="114300" lvl="1" indent="-114300" algn="l" defTabSz="622300">
            <a:lnSpc>
              <a:spcPct val="90000"/>
            </a:lnSpc>
            <a:spcBef>
              <a:spcPct val="0"/>
            </a:spcBef>
            <a:spcAft>
              <a:spcPct val="15000"/>
            </a:spcAft>
            <a:buChar char="•"/>
          </a:pPr>
          <a:r>
            <a:rPr lang="en-US" sz="1400" kern="1200"/>
            <a:t>Promote an inclusive workplace that respects cultural diversity. </a:t>
          </a:r>
        </a:p>
        <a:p>
          <a:pPr marL="114300" lvl="1" indent="-114300" algn="l" defTabSz="622300">
            <a:lnSpc>
              <a:spcPct val="90000"/>
            </a:lnSpc>
            <a:spcBef>
              <a:spcPct val="0"/>
            </a:spcBef>
            <a:spcAft>
              <a:spcPct val="15000"/>
            </a:spcAft>
            <a:buChar char="•"/>
          </a:pPr>
          <a:r>
            <a:rPr lang="en-US" sz="1400" kern="1200"/>
            <a:t>Encourage teamwork across different cultural groups. </a:t>
          </a:r>
        </a:p>
      </dsp:txBody>
      <dsp:txXfrm>
        <a:off x="2339026" y="2652132"/>
        <a:ext cx="7017080" cy="1740086"/>
      </dsp:txXfrm>
    </dsp:sp>
    <dsp:sp modelId="{040646AD-2CE4-407C-B7D4-3C1B18335985}">
      <dsp:nvSpPr>
        <dsp:cNvPr id="0" name=""/>
        <dsp:cNvSpPr/>
      </dsp:nvSpPr>
      <dsp:spPr>
        <a:xfrm rot="10800000">
          <a:off x="0" y="1981"/>
          <a:ext cx="2339026" cy="2676252"/>
        </a:xfrm>
        <a:prstGeom prst="upArrowCallout">
          <a:avLst>
            <a:gd name="adj1" fmla="val 5000"/>
            <a:gd name="adj2" fmla="val 10000"/>
            <a:gd name="adj3" fmla="val 15000"/>
            <a:gd name="adj4" fmla="val 64977"/>
          </a:avLst>
        </a:prstGeom>
        <a:solidFill>
          <a:schemeClr val="accent2">
            <a:hueOff val="4681519"/>
            <a:satOff val="-5839"/>
            <a:lumOff val="1373"/>
            <a:alphaOff val="0"/>
          </a:schemeClr>
        </a:solidFill>
        <a:ln w="19050" cap="flat" cmpd="sng" algn="ctr">
          <a:solidFill>
            <a:schemeClr val="accent2">
              <a:hueOff val="4681519"/>
              <a:satOff val="-5839"/>
              <a:lumOff val="13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6352" tIns="256032" rIns="166352" bIns="256032" numCol="1" spcCol="1270" anchor="ctr" anchorCtr="0">
          <a:noAutofit/>
        </a:bodyPr>
        <a:lstStyle/>
        <a:p>
          <a:pPr marL="0" lvl="0" indent="0" algn="ctr" defTabSz="1600200">
            <a:lnSpc>
              <a:spcPct val="90000"/>
            </a:lnSpc>
            <a:spcBef>
              <a:spcPct val="0"/>
            </a:spcBef>
            <a:spcAft>
              <a:spcPct val="35000"/>
            </a:spcAft>
            <a:buNone/>
          </a:pPr>
          <a:r>
            <a:rPr lang="en-US" sz="3600" kern="1200"/>
            <a:t>Improve</a:t>
          </a:r>
        </a:p>
      </dsp:txBody>
      <dsp:txXfrm rot="-10800000">
        <a:off x="0" y="1981"/>
        <a:ext cx="2339026" cy="1739564"/>
      </dsp:txXfrm>
    </dsp:sp>
    <dsp:sp modelId="{443EC36F-EFE7-424E-B6D0-CD3DE4094578}">
      <dsp:nvSpPr>
        <dsp:cNvPr id="0" name=""/>
        <dsp:cNvSpPr/>
      </dsp:nvSpPr>
      <dsp:spPr>
        <a:xfrm>
          <a:off x="2339026" y="0"/>
          <a:ext cx="7017080" cy="1739564"/>
        </a:xfrm>
        <a:prstGeom prst="rect">
          <a:avLst/>
        </a:prstGeom>
        <a:solidFill>
          <a:schemeClr val="accent2">
            <a:tint val="40000"/>
            <a:alpha val="90000"/>
            <a:hueOff val="5025821"/>
            <a:satOff val="-4378"/>
            <a:lumOff val="-6"/>
            <a:alphaOff val="0"/>
          </a:schemeClr>
        </a:solidFill>
        <a:ln w="19050" cap="flat" cmpd="sng" algn="ctr">
          <a:solidFill>
            <a:schemeClr val="accent2">
              <a:tint val="40000"/>
              <a:alpha val="90000"/>
              <a:hueOff val="5025821"/>
              <a:satOff val="-4378"/>
              <a:lumOff val="-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340" tIns="152400" rIns="142340" bIns="152400" numCol="1" spcCol="1270" anchor="t" anchorCtr="0">
          <a:noAutofit/>
        </a:bodyPr>
        <a:lstStyle/>
        <a:p>
          <a:pPr marL="0" lvl="0" indent="0" algn="l" defTabSz="533400">
            <a:lnSpc>
              <a:spcPct val="90000"/>
            </a:lnSpc>
            <a:spcBef>
              <a:spcPct val="0"/>
            </a:spcBef>
            <a:spcAft>
              <a:spcPct val="35000"/>
            </a:spcAft>
            <a:buNone/>
          </a:pPr>
          <a:r>
            <a:rPr lang="en-US" sz="1200" kern="1200" dirty="0"/>
            <a:t>Improve Communication</a:t>
          </a:r>
        </a:p>
        <a:p>
          <a:pPr marL="114300" lvl="1" indent="-114300" algn="l" defTabSz="533400">
            <a:lnSpc>
              <a:spcPct val="90000"/>
            </a:lnSpc>
            <a:spcBef>
              <a:spcPct val="0"/>
            </a:spcBef>
            <a:spcAft>
              <a:spcPct val="15000"/>
            </a:spcAft>
            <a:buChar char="•"/>
          </a:pPr>
          <a:r>
            <a:rPr lang="en-US" sz="1200" kern="1200" dirty="0"/>
            <a:t>Translate training materials and safety instructions into the main languages spoken by employees. </a:t>
          </a:r>
        </a:p>
        <a:p>
          <a:pPr marL="114300" lvl="1" indent="-114300" algn="l" defTabSz="533400">
            <a:lnSpc>
              <a:spcPct val="90000"/>
            </a:lnSpc>
            <a:spcBef>
              <a:spcPct val="0"/>
            </a:spcBef>
            <a:spcAft>
              <a:spcPct val="15000"/>
            </a:spcAft>
            <a:buChar char="•"/>
          </a:pPr>
          <a:r>
            <a:rPr lang="en-US" sz="1200" kern="1200" dirty="0"/>
            <a:t>Use pictures, symbols, signs to reinforce written instructions. </a:t>
          </a:r>
        </a:p>
        <a:p>
          <a:pPr marL="114300" lvl="1" indent="-114300" algn="l" defTabSz="533400">
            <a:lnSpc>
              <a:spcPct val="90000"/>
            </a:lnSpc>
            <a:spcBef>
              <a:spcPct val="0"/>
            </a:spcBef>
            <a:spcAft>
              <a:spcPct val="15000"/>
            </a:spcAft>
            <a:buChar char="•"/>
          </a:pPr>
          <a:r>
            <a:rPr lang="en-US" sz="1200" kern="1200" dirty="0"/>
            <a:t>Speak slowly and use simple English where appropriate. </a:t>
          </a:r>
        </a:p>
        <a:p>
          <a:pPr marL="114300" lvl="1" indent="-114300" algn="l" defTabSz="533400">
            <a:lnSpc>
              <a:spcPct val="90000"/>
            </a:lnSpc>
            <a:spcBef>
              <a:spcPct val="0"/>
            </a:spcBef>
            <a:spcAft>
              <a:spcPct val="15000"/>
            </a:spcAft>
            <a:buChar char="•"/>
          </a:pPr>
          <a:r>
            <a:rPr lang="en-US" sz="1200" kern="1200" dirty="0"/>
            <a:t>Encourage employees to ask questions and repeat instructions to confirm understanding. </a:t>
          </a:r>
        </a:p>
        <a:p>
          <a:pPr marL="114300" lvl="1" indent="-114300" algn="l" defTabSz="533400">
            <a:lnSpc>
              <a:spcPct val="90000"/>
            </a:lnSpc>
            <a:spcBef>
              <a:spcPct val="0"/>
            </a:spcBef>
            <a:spcAft>
              <a:spcPct val="15000"/>
            </a:spcAft>
            <a:buChar char="•"/>
          </a:pPr>
          <a:r>
            <a:rPr lang="en-US" sz="1200" kern="1200" dirty="0"/>
            <a:t>Hold short daily team briefings before each shift.</a:t>
          </a:r>
          <a:r>
            <a:rPr lang="en-US" sz="1400" kern="1200" dirty="0"/>
            <a:t> </a:t>
          </a:r>
        </a:p>
      </dsp:txBody>
      <dsp:txXfrm>
        <a:off x="2339026" y="0"/>
        <a:ext cx="7017080" cy="17395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D9409-FDD8-4238-A991-37723C1820C0}">
      <dsp:nvSpPr>
        <dsp:cNvPr id="0" name=""/>
        <dsp:cNvSpPr/>
      </dsp:nvSpPr>
      <dsp:spPr>
        <a:xfrm>
          <a:off x="0" y="236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0F6CE2-4D07-49A2-BBCC-6939BE0ABCDE}">
      <dsp:nvSpPr>
        <dsp:cNvPr id="0" name=""/>
        <dsp:cNvSpPr/>
      </dsp:nvSpPr>
      <dsp:spPr>
        <a:xfrm>
          <a:off x="0" y="2364"/>
          <a:ext cx="10515600" cy="161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Smith, D.A. (2025)13 barriers to effective communication; how to overcome them available at: </a:t>
          </a:r>
          <a:r>
            <a:rPr lang="en-GB" sz="2000" kern="1200" dirty="0">
              <a:hlinkClick xmlns:r="http://schemas.openxmlformats.org/officeDocument/2006/relationships" r:id="rId1"/>
            </a:rPr>
            <a:t>Barriers to Effective Communication: 13 Types &amp; Solutions</a:t>
          </a:r>
          <a:endParaRPr lang="en-US" sz="2000" kern="1200" dirty="0"/>
        </a:p>
      </dsp:txBody>
      <dsp:txXfrm>
        <a:off x="0" y="2364"/>
        <a:ext cx="10515600" cy="1612911"/>
      </dsp:txXfrm>
    </dsp:sp>
    <dsp:sp modelId="{AAB8DFEC-E8C2-4DCA-9EFC-9F2AC1F49E0D}">
      <dsp:nvSpPr>
        <dsp:cNvPr id="0" name=""/>
        <dsp:cNvSpPr/>
      </dsp:nvSpPr>
      <dsp:spPr>
        <a:xfrm>
          <a:off x="0" y="1615275"/>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1BAF26-1EF3-486E-ACC4-384AB3194FB1}">
      <dsp:nvSpPr>
        <dsp:cNvPr id="0" name=""/>
        <dsp:cNvSpPr/>
      </dsp:nvSpPr>
      <dsp:spPr>
        <a:xfrm>
          <a:off x="0" y="1615275"/>
          <a:ext cx="10515600" cy="161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Inspire London collage.(2025)Shannon- weaver model of communication explained (online video) available at: </a:t>
          </a:r>
          <a:r>
            <a:rPr lang="en-GB" sz="2000" kern="1200" dirty="0">
              <a:hlinkClick xmlns:r="http://schemas.openxmlformats.org/officeDocument/2006/relationships" r:id="rId1"/>
            </a:rPr>
            <a:t>Barriers to Effective Communication: 13 Types &amp; Solutions</a:t>
          </a:r>
          <a:endParaRPr lang="en-US" sz="2000" kern="1200" dirty="0"/>
        </a:p>
      </dsp:txBody>
      <dsp:txXfrm>
        <a:off x="0" y="1615275"/>
        <a:ext cx="10515600" cy="1612911"/>
      </dsp:txXfrm>
    </dsp:sp>
    <dsp:sp modelId="{1BF119C8-5783-4080-816E-EB89DEA1F7C3}">
      <dsp:nvSpPr>
        <dsp:cNvPr id="0" name=""/>
        <dsp:cNvSpPr/>
      </dsp:nvSpPr>
      <dsp:spPr>
        <a:xfrm>
          <a:off x="0" y="322818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A9C25D-E2D0-4C7B-AECD-F166E094B7F2}">
      <dsp:nvSpPr>
        <dsp:cNvPr id="0" name=""/>
        <dsp:cNvSpPr/>
      </dsp:nvSpPr>
      <dsp:spPr>
        <a:xfrm>
          <a:off x="0" y="3228187"/>
          <a:ext cx="10515600" cy="161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Janse, B. (2025), July 18) Schramm communication model. Tools hero. available at: </a:t>
          </a:r>
          <a:r>
            <a:rPr lang="en-GB" sz="2000" kern="1200" dirty="0">
              <a:hlinkClick xmlns:r="http://schemas.openxmlformats.org/officeDocument/2006/relationships" r:id="rId2"/>
            </a:rPr>
            <a:t>Schramm Communication Model: Basics &amp; Elements - Tools hero</a:t>
          </a:r>
          <a:endParaRPr lang="en-US" sz="2000" kern="1200" dirty="0"/>
        </a:p>
      </dsp:txBody>
      <dsp:txXfrm>
        <a:off x="0" y="3228187"/>
        <a:ext cx="10515600" cy="1612911"/>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073B4-D414-578F-40C8-155FA1C1FEC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04ADD5-53FB-9FE1-9FB5-7530E579B8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5D5233-F0E3-59A2-EBDA-53EEB6BA341F}"/>
              </a:ext>
            </a:extLst>
          </p:cNvPr>
          <p:cNvSpPr>
            <a:spLocks noGrp="1"/>
          </p:cNvSpPr>
          <p:nvPr>
            <p:ph type="dt" sz="half" idx="10"/>
          </p:nvPr>
        </p:nvSpPr>
        <p:spPr/>
        <p:txBody>
          <a:bodyPr/>
          <a:lstStyle/>
          <a:p>
            <a:fld id="{0C5998CB-538F-45AF-896C-2191D41163B7}" type="datetimeFigureOut">
              <a:rPr lang="en-GB" smtClean="0"/>
              <a:t>20/07/2026</a:t>
            </a:fld>
            <a:endParaRPr lang="en-GB" dirty="0"/>
          </a:p>
        </p:txBody>
      </p:sp>
      <p:sp>
        <p:nvSpPr>
          <p:cNvPr id="5" name="Footer Placeholder 4">
            <a:extLst>
              <a:ext uri="{FF2B5EF4-FFF2-40B4-BE49-F238E27FC236}">
                <a16:creationId xmlns:a16="http://schemas.microsoft.com/office/drawing/2014/main" id="{F0E29BD5-83CE-438B-E101-60A68A5FBB0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642C79A-978B-184E-0975-4F43E026D615}"/>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184728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3D0F6-99F7-E35F-68E4-31B57AC8F1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8D5DAA-B21C-AD84-79A3-54DBDBA879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82C4C5-38B6-0F10-18D8-DEB6D89B07D0}"/>
              </a:ext>
            </a:extLst>
          </p:cNvPr>
          <p:cNvSpPr>
            <a:spLocks noGrp="1"/>
          </p:cNvSpPr>
          <p:nvPr>
            <p:ph type="dt" sz="half" idx="10"/>
          </p:nvPr>
        </p:nvSpPr>
        <p:spPr/>
        <p:txBody>
          <a:bodyPr/>
          <a:lstStyle/>
          <a:p>
            <a:fld id="{0C5998CB-538F-45AF-896C-2191D41163B7}" type="datetimeFigureOut">
              <a:rPr lang="en-GB" smtClean="0"/>
              <a:t>20/07/2026</a:t>
            </a:fld>
            <a:endParaRPr lang="en-GB" dirty="0"/>
          </a:p>
        </p:txBody>
      </p:sp>
      <p:sp>
        <p:nvSpPr>
          <p:cNvPr id="5" name="Footer Placeholder 4">
            <a:extLst>
              <a:ext uri="{FF2B5EF4-FFF2-40B4-BE49-F238E27FC236}">
                <a16:creationId xmlns:a16="http://schemas.microsoft.com/office/drawing/2014/main" id="{20B32A0E-E22A-4E38-F9C6-5A68598DE59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7A31540-85F6-0C65-26E2-3DD64AEEF76B}"/>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6514034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507D9-CDA9-A15F-35EB-B419DE8A24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346C62-E265-5283-C632-048DBE0AD4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4B869C-3169-031B-B7E5-DD871AF47756}"/>
              </a:ext>
            </a:extLst>
          </p:cNvPr>
          <p:cNvSpPr>
            <a:spLocks noGrp="1"/>
          </p:cNvSpPr>
          <p:nvPr>
            <p:ph type="dt" sz="half" idx="10"/>
          </p:nvPr>
        </p:nvSpPr>
        <p:spPr/>
        <p:txBody>
          <a:bodyPr/>
          <a:lstStyle/>
          <a:p>
            <a:fld id="{0C5998CB-538F-45AF-896C-2191D41163B7}" type="datetimeFigureOut">
              <a:rPr lang="en-GB" smtClean="0"/>
              <a:t>20/07/2026</a:t>
            </a:fld>
            <a:endParaRPr lang="en-GB" dirty="0"/>
          </a:p>
        </p:txBody>
      </p:sp>
      <p:sp>
        <p:nvSpPr>
          <p:cNvPr id="5" name="Footer Placeholder 4">
            <a:extLst>
              <a:ext uri="{FF2B5EF4-FFF2-40B4-BE49-F238E27FC236}">
                <a16:creationId xmlns:a16="http://schemas.microsoft.com/office/drawing/2014/main" id="{53C5AA13-7176-5FFB-3CE2-739C910C220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A6E7AED-3C9D-C3DB-3B64-61EF7D2E9B49}"/>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751147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D7D06-4C3E-6151-AE1E-B2735252EE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C12963-6077-AD62-F7D1-18E28E4542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F3AA13-C301-F561-3AA1-AAA4CB3113A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441C3E-BFBB-B1A3-6C51-8A33AACA8E28}"/>
              </a:ext>
            </a:extLst>
          </p:cNvPr>
          <p:cNvSpPr>
            <a:spLocks noGrp="1"/>
          </p:cNvSpPr>
          <p:nvPr>
            <p:ph type="dt" sz="half" idx="10"/>
          </p:nvPr>
        </p:nvSpPr>
        <p:spPr/>
        <p:txBody>
          <a:bodyPr/>
          <a:lstStyle/>
          <a:p>
            <a:fld id="{0C5998CB-538F-45AF-896C-2191D41163B7}" type="datetimeFigureOut">
              <a:rPr lang="en-GB" smtClean="0"/>
              <a:t>20/07/2026</a:t>
            </a:fld>
            <a:endParaRPr lang="en-GB" dirty="0"/>
          </a:p>
        </p:txBody>
      </p:sp>
      <p:sp>
        <p:nvSpPr>
          <p:cNvPr id="6" name="Footer Placeholder 5">
            <a:extLst>
              <a:ext uri="{FF2B5EF4-FFF2-40B4-BE49-F238E27FC236}">
                <a16:creationId xmlns:a16="http://schemas.microsoft.com/office/drawing/2014/main" id="{6FD40DDF-C1A0-16D2-57F1-5035DC93680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4612CBD-39AD-70ED-6C6C-9EBEFE1C8FC5}"/>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3266119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33FAA-1ACA-B01D-A469-9DE167659E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DABFF8-8BD0-04F1-BF39-B423133F99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3805A6-C4BF-2A11-29D3-B4AA8C58BA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B3BCE0-13FD-2C79-7059-3AE57FA414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68205B5-C649-4824-5CA4-07FA1CA7E5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59FF86-5E31-F27C-C1DF-85476F5282F0}"/>
              </a:ext>
            </a:extLst>
          </p:cNvPr>
          <p:cNvSpPr>
            <a:spLocks noGrp="1"/>
          </p:cNvSpPr>
          <p:nvPr>
            <p:ph type="dt" sz="half" idx="10"/>
          </p:nvPr>
        </p:nvSpPr>
        <p:spPr/>
        <p:txBody>
          <a:bodyPr/>
          <a:lstStyle/>
          <a:p>
            <a:fld id="{0C5998CB-538F-45AF-896C-2191D41163B7}" type="datetimeFigureOut">
              <a:rPr lang="en-GB" smtClean="0"/>
              <a:t>20/07/2026</a:t>
            </a:fld>
            <a:endParaRPr lang="en-GB" dirty="0"/>
          </a:p>
        </p:txBody>
      </p:sp>
      <p:sp>
        <p:nvSpPr>
          <p:cNvPr id="8" name="Footer Placeholder 7">
            <a:extLst>
              <a:ext uri="{FF2B5EF4-FFF2-40B4-BE49-F238E27FC236}">
                <a16:creationId xmlns:a16="http://schemas.microsoft.com/office/drawing/2014/main" id="{0B75B548-1BE5-E2AC-0BB1-8824EA9C1AC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ADCF5961-62EC-BAC2-55A6-78FF03497C59}"/>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505717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B91C-07DB-8653-2DFB-567B6D34C0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2FB41E-1B5E-FE9D-BD62-63F27FFE387D}"/>
              </a:ext>
            </a:extLst>
          </p:cNvPr>
          <p:cNvSpPr>
            <a:spLocks noGrp="1"/>
          </p:cNvSpPr>
          <p:nvPr>
            <p:ph type="dt" sz="half" idx="10"/>
          </p:nvPr>
        </p:nvSpPr>
        <p:spPr/>
        <p:txBody>
          <a:bodyPr/>
          <a:lstStyle/>
          <a:p>
            <a:fld id="{0C5998CB-538F-45AF-896C-2191D41163B7}" type="datetimeFigureOut">
              <a:rPr lang="en-GB" smtClean="0"/>
              <a:t>20/07/2026</a:t>
            </a:fld>
            <a:endParaRPr lang="en-GB" dirty="0"/>
          </a:p>
        </p:txBody>
      </p:sp>
      <p:sp>
        <p:nvSpPr>
          <p:cNvPr id="4" name="Footer Placeholder 3">
            <a:extLst>
              <a:ext uri="{FF2B5EF4-FFF2-40B4-BE49-F238E27FC236}">
                <a16:creationId xmlns:a16="http://schemas.microsoft.com/office/drawing/2014/main" id="{A3E6AF9F-EF2C-F1D5-7791-9496D1C8EC9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742A801-392E-988C-A512-4CE5B4D9C342}"/>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162323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23B446-C9B6-0AD7-7BFB-77BA7F9E8497}"/>
              </a:ext>
            </a:extLst>
          </p:cNvPr>
          <p:cNvSpPr>
            <a:spLocks noGrp="1"/>
          </p:cNvSpPr>
          <p:nvPr>
            <p:ph type="dt" sz="half" idx="10"/>
          </p:nvPr>
        </p:nvSpPr>
        <p:spPr/>
        <p:txBody>
          <a:bodyPr/>
          <a:lstStyle/>
          <a:p>
            <a:fld id="{0C5998CB-538F-45AF-896C-2191D41163B7}" type="datetimeFigureOut">
              <a:rPr lang="en-GB" smtClean="0"/>
              <a:t>20/07/2026</a:t>
            </a:fld>
            <a:endParaRPr lang="en-GB" dirty="0"/>
          </a:p>
        </p:txBody>
      </p:sp>
      <p:sp>
        <p:nvSpPr>
          <p:cNvPr id="3" name="Footer Placeholder 2">
            <a:extLst>
              <a:ext uri="{FF2B5EF4-FFF2-40B4-BE49-F238E27FC236}">
                <a16:creationId xmlns:a16="http://schemas.microsoft.com/office/drawing/2014/main" id="{9F117069-34ED-4053-EFFE-F68A060C9A2D}"/>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B85C3E2-9A80-82CB-5DC5-147019357F37}"/>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3056514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4EA41-A7DC-0A38-E5D8-BC28B3FAEF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159D486-A9B1-A203-8CE1-DE9F3BB1FC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0CAB3E1-1CDB-EBF7-6478-7994AEAAAE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A4ED5D-EA7F-E2C9-7D19-0F0403F53D69}"/>
              </a:ext>
            </a:extLst>
          </p:cNvPr>
          <p:cNvSpPr>
            <a:spLocks noGrp="1"/>
          </p:cNvSpPr>
          <p:nvPr>
            <p:ph type="dt" sz="half" idx="10"/>
          </p:nvPr>
        </p:nvSpPr>
        <p:spPr/>
        <p:txBody>
          <a:bodyPr/>
          <a:lstStyle/>
          <a:p>
            <a:fld id="{0C5998CB-538F-45AF-896C-2191D41163B7}" type="datetimeFigureOut">
              <a:rPr lang="en-GB" smtClean="0"/>
              <a:t>20/07/2026</a:t>
            </a:fld>
            <a:endParaRPr lang="en-GB" dirty="0"/>
          </a:p>
        </p:txBody>
      </p:sp>
      <p:sp>
        <p:nvSpPr>
          <p:cNvPr id="6" name="Footer Placeholder 5">
            <a:extLst>
              <a:ext uri="{FF2B5EF4-FFF2-40B4-BE49-F238E27FC236}">
                <a16:creationId xmlns:a16="http://schemas.microsoft.com/office/drawing/2014/main" id="{2C5B6693-7393-C551-AFF9-D25B65D778F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BE74D00-8885-E500-A021-21ED0D680140}"/>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336227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4C8BF-5A42-A806-E924-834B9FAE27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4BF5551-6968-12C1-BADE-884B69C1DC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CCB2480-16EC-1BE3-45F1-1EAF5A0CC1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284A36-11D9-9BDC-0F0A-2BD7A3E3C3F2}"/>
              </a:ext>
            </a:extLst>
          </p:cNvPr>
          <p:cNvSpPr>
            <a:spLocks noGrp="1"/>
          </p:cNvSpPr>
          <p:nvPr>
            <p:ph type="dt" sz="half" idx="10"/>
          </p:nvPr>
        </p:nvSpPr>
        <p:spPr/>
        <p:txBody>
          <a:bodyPr/>
          <a:lstStyle/>
          <a:p>
            <a:fld id="{0C5998CB-538F-45AF-896C-2191D41163B7}" type="datetimeFigureOut">
              <a:rPr lang="en-GB" smtClean="0"/>
              <a:t>20/07/2026</a:t>
            </a:fld>
            <a:endParaRPr lang="en-GB" dirty="0"/>
          </a:p>
        </p:txBody>
      </p:sp>
      <p:sp>
        <p:nvSpPr>
          <p:cNvPr id="6" name="Footer Placeholder 5">
            <a:extLst>
              <a:ext uri="{FF2B5EF4-FFF2-40B4-BE49-F238E27FC236}">
                <a16:creationId xmlns:a16="http://schemas.microsoft.com/office/drawing/2014/main" id="{14496895-7198-723C-BE54-82E368F4440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B2288EA-D743-05E4-EABF-9D605F79C52F}"/>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3316241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11A15-FCDF-86C5-81F5-D78094F288F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22D7D4-D19C-53D9-1FB9-D533A4DB1A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3192ED-1FAB-8420-965E-12828DE4CFB2}"/>
              </a:ext>
            </a:extLst>
          </p:cNvPr>
          <p:cNvSpPr>
            <a:spLocks noGrp="1"/>
          </p:cNvSpPr>
          <p:nvPr>
            <p:ph type="dt" sz="half" idx="10"/>
          </p:nvPr>
        </p:nvSpPr>
        <p:spPr/>
        <p:txBody>
          <a:bodyPr/>
          <a:lstStyle/>
          <a:p>
            <a:fld id="{0C5998CB-538F-45AF-896C-2191D41163B7}" type="datetimeFigureOut">
              <a:rPr lang="en-GB" smtClean="0"/>
              <a:t>20/07/2026</a:t>
            </a:fld>
            <a:endParaRPr lang="en-GB" dirty="0"/>
          </a:p>
        </p:txBody>
      </p:sp>
      <p:sp>
        <p:nvSpPr>
          <p:cNvPr id="5" name="Footer Placeholder 4">
            <a:extLst>
              <a:ext uri="{FF2B5EF4-FFF2-40B4-BE49-F238E27FC236}">
                <a16:creationId xmlns:a16="http://schemas.microsoft.com/office/drawing/2014/main" id="{B9BB026B-D356-1F81-E689-4A4EFC79214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E7D67F8-B780-34AE-512C-61915A246623}"/>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1809428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01377F-B494-BFEC-B8A7-1E1042AC1A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A67CEB-CB97-C27B-48EB-60DC03F3EC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E474D5-F996-876F-7B57-227EEDDCBE68}"/>
              </a:ext>
            </a:extLst>
          </p:cNvPr>
          <p:cNvSpPr>
            <a:spLocks noGrp="1"/>
          </p:cNvSpPr>
          <p:nvPr>
            <p:ph type="dt" sz="half" idx="10"/>
          </p:nvPr>
        </p:nvSpPr>
        <p:spPr/>
        <p:txBody>
          <a:bodyPr/>
          <a:lstStyle/>
          <a:p>
            <a:fld id="{0C5998CB-538F-45AF-896C-2191D41163B7}" type="datetimeFigureOut">
              <a:rPr lang="en-GB" smtClean="0"/>
              <a:t>20/07/2026</a:t>
            </a:fld>
            <a:endParaRPr lang="en-GB" dirty="0"/>
          </a:p>
        </p:txBody>
      </p:sp>
      <p:sp>
        <p:nvSpPr>
          <p:cNvPr id="5" name="Footer Placeholder 4">
            <a:extLst>
              <a:ext uri="{FF2B5EF4-FFF2-40B4-BE49-F238E27FC236}">
                <a16:creationId xmlns:a16="http://schemas.microsoft.com/office/drawing/2014/main" id="{5A241FC1-23DE-7749-C3C7-C00D8F6DCEC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0E1A6F8-6018-912F-8B76-AF8B779E2B28}"/>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3496061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91DBAC-FA99-AA99-4404-D2B8BEED48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16FA51-4B1D-A385-C225-F6329E4D16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8122BF-923D-BB68-BC9E-3C5FE58849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C5998CB-538F-45AF-896C-2191D41163B7}" type="datetimeFigureOut">
              <a:rPr lang="en-GB" smtClean="0"/>
              <a:t>20/07/2026</a:t>
            </a:fld>
            <a:endParaRPr lang="en-GB" dirty="0"/>
          </a:p>
        </p:txBody>
      </p:sp>
      <p:sp>
        <p:nvSpPr>
          <p:cNvPr id="5" name="Footer Placeholder 4">
            <a:extLst>
              <a:ext uri="{FF2B5EF4-FFF2-40B4-BE49-F238E27FC236}">
                <a16:creationId xmlns:a16="http://schemas.microsoft.com/office/drawing/2014/main" id="{FD9329F1-9759-3F1D-7B0D-FBBD044891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FEE5B603-E0B3-48A9-8D4D-873BAFB162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E422D91-C28E-4462-962A-EE4FD1785A07}" type="slidenum">
              <a:rPr lang="en-GB" smtClean="0"/>
              <a:t>‹#›</a:t>
            </a:fld>
            <a:endParaRPr lang="en-GB" dirty="0"/>
          </a:p>
        </p:txBody>
      </p:sp>
    </p:spTree>
    <p:extLst>
      <p:ext uri="{BB962C8B-B14F-4D97-AF65-F5344CB8AC3E}">
        <p14:creationId xmlns:p14="http://schemas.microsoft.com/office/powerpoint/2010/main" val="349044173"/>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275301B-F9FE-639C-99FA-5A78A9B0F8AC}"/>
              </a:ext>
            </a:extLst>
          </p:cNvPr>
          <p:cNvSpPr txBox="1"/>
          <p:nvPr/>
        </p:nvSpPr>
        <p:spPr>
          <a:xfrm>
            <a:off x="794055" y="858670"/>
            <a:ext cx="8510778" cy="5160858"/>
          </a:xfrm>
          <a:prstGeom prst="rect">
            <a:avLst/>
          </a:prstGeom>
        </p:spPr>
        <p:txBody>
          <a:bodyPr vert="horz" lIns="91440" tIns="45720" rIns="91440" bIns="45720" rtlCol="0" anchor="ctr">
            <a:normAutofit/>
          </a:bodyPr>
          <a:lstStyle/>
          <a:p>
            <a:pPr marL="285750" indent="-285750">
              <a:lnSpc>
                <a:spcPct val="90000"/>
              </a:lnSpc>
              <a:spcAft>
                <a:spcPts val="600"/>
              </a:spcAft>
              <a:buFont typeface="Arial" panose="020B0604020202020204" pitchFamily="34" charset="0"/>
              <a:buChar char="•"/>
            </a:pPr>
            <a:r>
              <a:rPr lang="en-US" sz="1500" b="1" dirty="0">
                <a:solidFill>
                  <a:schemeClr val="tx2"/>
                </a:solidFill>
              </a:rPr>
              <a:t>Student Name:                     Student ID:</a:t>
            </a:r>
          </a:p>
          <a:p>
            <a:pPr marL="342900" indent="-342900">
              <a:lnSpc>
                <a:spcPct val="90000"/>
              </a:lnSpc>
              <a:spcAft>
                <a:spcPts val="600"/>
              </a:spcAft>
              <a:buFont typeface="+mj-lt"/>
              <a:buAutoNum type="arabicPeriod"/>
            </a:pPr>
            <a:r>
              <a:rPr lang="en-US" sz="1500" dirty="0">
                <a:solidFill>
                  <a:schemeClr val="tx2"/>
                </a:solidFill>
              </a:rPr>
              <a:t>Rahel Tsegaye                             2523394</a:t>
            </a:r>
          </a:p>
          <a:p>
            <a:pPr marL="342900" indent="-342900">
              <a:lnSpc>
                <a:spcPct val="90000"/>
              </a:lnSpc>
              <a:spcAft>
                <a:spcPts val="600"/>
              </a:spcAft>
              <a:buFont typeface="+mj-lt"/>
              <a:buAutoNum type="arabicPeriod"/>
            </a:pPr>
            <a:r>
              <a:rPr lang="en-US" sz="1500" dirty="0">
                <a:solidFill>
                  <a:schemeClr val="tx2"/>
                </a:solidFill>
              </a:rPr>
              <a:t>Tahera begum                             2523156</a:t>
            </a:r>
          </a:p>
          <a:p>
            <a:pPr marL="342900" indent="-342900">
              <a:lnSpc>
                <a:spcPct val="90000"/>
              </a:lnSpc>
              <a:spcAft>
                <a:spcPts val="600"/>
              </a:spcAft>
              <a:buFont typeface="+mj-lt"/>
              <a:buAutoNum type="arabicPeriod"/>
            </a:pPr>
            <a:r>
              <a:rPr lang="en-GB" sz="1500" dirty="0" err="1">
                <a:solidFill>
                  <a:schemeClr val="tx2"/>
                </a:solidFill>
              </a:rPr>
              <a:t>Shahnaj</a:t>
            </a:r>
            <a:r>
              <a:rPr lang="en-US" sz="1500" dirty="0">
                <a:solidFill>
                  <a:schemeClr val="tx2"/>
                </a:solidFill>
              </a:rPr>
              <a:t> begum                         2522847</a:t>
            </a:r>
          </a:p>
          <a:p>
            <a:pPr>
              <a:lnSpc>
                <a:spcPct val="90000"/>
              </a:lnSpc>
              <a:spcAft>
                <a:spcPts val="600"/>
              </a:spcAft>
            </a:pPr>
            <a:endParaRPr lang="en-US" sz="1500" b="1" dirty="0">
              <a:solidFill>
                <a:schemeClr val="tx2"/>
              </a:solidFill>
            </a:endParaRPr>
          </a:p>
          <a:p>
            <a:pPr>
              <a:lnSpc>
                <a:spcPct val="90000"/>
              </a:lnSpc>
              <a:spcAft>
                <a:spcPts val="600"/>
              </a:spcAft>
            </a:pPr>
            <a:endParaRPr lang="en-US" sz="1500" b="1" dirty="0">
              <a:solidFill>
                <a:schemeClr val="tx2"/>
              </a:solidFill>
            </a:endParaRPr>
          </a:p>
          <a:p>
            <a:pPr>
              <a:lnSpc>
                <a:spcPct val="90000"/>
              </a:lnSpc>
              <a:spcAft>
                <a:spcPts val="600"/>
              </a:spcAft>
            </a:pPr>
            <a:endParaRPr lang="en-US" sz="1500" dirty="0">
              <a:solidFill>
                <a:schemeClr val="tx2"/>
              </a:solidFill>
            </a:endParaRPr>
          </a:p>
          <a:p>
            <a:pPr>
              <a:lnSpc>
                <a:spcPct val="90000"/>
              </a:lnSpc>
              <a:spcAft>
                <a:spcPts val="600"/>
              </a:spcAft>
            </a:pPr>
            <a:endParaRPr lang="en-US" sz="1500" dirty="0">
              <a:solidFill>
                <a:schemeClr val="tx2"/>
              </a:solidFill>
            </a:endParaRPr>
          </a:p>
        </p:txBody>
      </p:sp>
      <p:grpSp>
        <p:nvGrpSpPr>
          <p:cNvPr id="15" name="Group 14">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6" name="Freeform: Shape 15">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Graphic 7" descr="Lecturer">
            <a:extLst>
              <a:ext uri="{FF2B5EF4-FFF2-40B4-BE49-F238E27FC236}">
                <a16:creationId xmlns:a16="http://schemas.microsoft.com/office/drawing/2014/main" id="{7EF74744-229D-E562-80C9-4FEB2EF6C58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5" name="TextBox 4">
            <a:extLst>
              <a:ext uri="{FF2B5EF4-FFF2-40B4-BE49-F238E27FC236}">
                <a16:creationId xmlns:a16="http://schemas.microsoft.com/office/drawing/2014/main" id="{E259BA09-5D34-043E-DD8F-B6788E6789D9}"/>
              </a:ext>
            </a:extLst>
          </p:cNvPr>
          <p:cNvSpPr txBox="1"/>
          <p:nvPr/>
        </p:nvSpPr>
        <p:spPr>
          <a:xfrm>
            <a:off x="2044556" y="1089061"/>
            <a:ext cx="6318607" cy="369332"/>
          </a:xfrm>
          <a:prstGeom prst="rect">
            <a:avLst/>
          </a:prstGeom>
          <a:noFill/>
        </p:spPr>
        <p:txBody>
          <a:bodyPr wrap="square" rtlCol="0">
            <a:spAutoFit/>
          </a:bodyPr>
          <a:lstStyle/>
          <a:p>
            <a:pPr lvl="3"/>
            <a:r>
              <a:rPr lang="en-US" b="1" dirty="0">
                <a:solidFill>
                  <a:schemeClr val="tx2"/>
                </a:solidFill>
              </a:rPr>
              <a:t>Effective Teamworking and </a:t>
            </a:r>
            <a:r>
              <a:rPr lang="en-GB" b="1" dirty="0">
                <a:solidFill>
                  <a:schemeClr val="tx2"/>
                </a:solidFill>
              </a:rPr>
              <a:t>Communication</a:t>
            </a:r>
            <a:endParaRPr lang="en-GB" dirty="0"/>
          </a:p>
        </p:txBody>
      </p:sp>
      <p:sp>
        <p:nvSpPr>
          <p:cNvPr id="2" name="TextBox 1">
            <a:extLst>
              <a:ext uri="{FF2B5EF4-FFF2-40B4-BE49-F238E27FC236}">
                <a16:creationId xmlns:a16="http://schemas.microsoft.com/office/drawing/2014/main" id="{019814CD-35F4-E8F6-801A-A9BEBDB278CE}"/>
              </a:ext>
            </a:extLst>
          </p:cNvPr>
          <p:cNvSpPr txBox="1"/>
          <p:nvPr/>
        </p:nvSpPr>
        <p:spPr>
          <a:xfrm>
            <a:off x="3030876" y="526265"/>
            <a:ext cx="5198724" cy="523220"/>
          </a:xfrm>
          <a:prstGeom prst="rect">
            <a:avLst/>
          </a:prstGeom>
          <a:noFill/>
        </p:spPr>
        <p:txBody>
          <a:bodyPr wrap="square" rtlCol="0">
            <a:spAutoFit/>
          </a:bodyPr>
          <a:lstStyle/>
          <a:p>
            <a:pPr algn="ctr"/>
            <a:r>
              <a:rPr lang="en-GB" sz="2800" b="1" dirty="0"/>
              <a:t>Flight Food Limited </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8C193D-8485-C2F5-1295-3CF49F354B5A}"/>
              </a:ext>
            </a:extLst>
          </p:cNvPr>
          <p:cNvSpPr>
            <a:spLocks noGrp="1"/>
          </p:cNvSpPr>
          <p:nvPr>
            <p:ph type="title"/>
          </p:nvPr>
        </p:nvSpPr>
        <p:spPr>
          <a:xfrm>
            <a:off x="1353204" y="267128"/>
            <a:ext cx="4646904" cy="195209"/>
          </a:xfrm>
        </p:spPr>
        <p:txBody>
          <a:bodyPr anchor="ctr">
            <a:noAutofit/>
          </a:bodyPr>
          <a:lstStyle/>
          <a:p>
            <a:r>
              <a:rPr lang="en-GB" sz="2000" b="1" dirty="0"/>
              <a:t>Background of flight food</a:t>
            </a:r>
          </a:p>
        </p:txBody>
      </p:sp>
      <p:pic>
        <p:nvPicPr>
          <p:cNvPr id="5" name="Picture 4" descr="Plane in red circle">
            <a:extLst>
              <a:ext uri="{FF2B5EF4-FFF2-40B4-BE49-F238E27FC236}">
                <a16:creationId xmlns:a16="http://schemas.microsoft.com/office/drawing/2014/main" id="{F07E6BD4-5982-5775-351B-6062EC6041D4}"/>
              </a:ext>
            </a:extLst>
          </p:cNvPr>
          <p:cNvPicPr>
            <a:picLocks noChangeAspect="1"/>
          </p:cNvPicPr>
          <p:nvPr/>
        </p:nvPicPr>
        <p:blipFill>
          <a:blip r:embed="rId2"/>
          <a:srcRect l="18455" r="19253" b="1"/>
          <a:stretch>
            <a:fillRect/>
          </a:stretch>
        </p:blipFill>
        <p:spPr>
          <a:xfrm>
            <a:off x="6096000" y="1"/>
            <a:ext cx="6102825" cy="6858000"/>
          </a:xfrm>
          <a:prstGeom prst="rect">
            <a:avLst/>
          </a:prstGeom>
        </p:spPr>
      </p:pic>
      <p:sp>
        <p:nvSpPr>
          <p:cNvPr id="6" name="Content Placeholder 5">
            <a:extLst>
              <a:ext uri="{FF2B5EF4-FFF2-40B4-BE49-F238E27FC236}">
                <a16:creationId xmlns:a16="http://schemas.microsoft.com/office/drawing/2014/main" id="{26801DCB-4A41-9B6B-F713-E0F49931333E}"/>
              </a:ext>
            </a:extLst>
          </p:cNvPr>
          <p:cNvSpPr>
            <a:spLocks noGrp="1"/>
          </p:cNvSpPr>
          <p:nvPr>
            <p:ph idx="1"/>
          </p:nvPr>
        </p:nvSpPr>
        <p:spPr>
          <a:xfrm>
            <a:off x="0" y="565079"/>
            <a:ext cx="6000108" cy="6338094"/>
          </a:xfrm>
        </p:spPr>
        <p:txBody>
          <a:bodyPr vert="horz" lIns="91440" tIns="45720" rIns="91440" bIns="45720" rtlCol="0" anchor="t">
            <a:normAutofit fontScale="25000" lnSpcReduction="20000"/>
          </a:bodyPr>
          <a:lstStyle/>
          <a:p>
            <a:r>
              <a:rPr lang="en-GB" sz="7200" b="1" dirty="0"/>
              <a:t>Flight Foods Ltd.</a:t>
            </a:r>
            <a:r>
              <a:rPr lang="en-GB" sz="7200" dirty="0"/>
              <a:t> is a medium-sized company that manufactures and supplies ready-made meals to airline companies. </a:t>
            </a:r>
          </a:p>
          <a:p>
            <a:r>
              <a:rPr lang="en-GB" sz="7200" dirty="0"/>
              <a:t>The airline catering industry is highly competitive, where </a:t>
            </a:r>
            <a:r>
              <a:rPr lang="en-GB" sz="7200" b="1" dirty="0"/>
              <a:t>food safety, hygiene, quality, and reliability</a:t>
            </a:r>
            <a:r>
              <a:rPr lang="en-GB" sz="7200" dirty="0"/>
              <a:t> are essential to maintain customer trust. </a:t>
            </a:r>
          </a:p>
          <a:p>
            <a:r>
              <a:rPr lang="en-GB" sz="7200" dirty="0"/>
              <a:t>The company has been trying to increase its market share, but instead it has been losing airline contracts due to declining food quality. </a:t>
            </a:r>
          </a:p>
          <a:p>
            <a:r>
              <a:rPr lang="en-GB" sz="7200" dirty="0"/>
              <a:t>Customers have reported several serious issues, including: </a:t>
            </a:r>
          </a:p>
          <a:p>
            <a:pPr lvl="1"/>
            <a:r>
              <a:rPr lang="en-GB" sz="7200" dirty="0"/>
              <a:t>Undercooked meals </a:t>
            </a:r>
          </a:p>
          <a:p>
            <a:pPr lvl="1"/>
            <a:r>
              <a:rPr lang="en-GB" sz="7200" dirty="0"/>
              <a:t>Poor packaging </a:t>
            </a:r>
          </a:p>
          <a:p>
            <a:pPr lvl="1"/>
            <a:r>
              <a:rPr lang="en-GB" sz="7200" dirty="0"/>
              <a:t>Cross-contamination (e.g., meat found in vegetarian meals) </a:t>
            </a:r>
          </a:p>
          <a:p>
            <a:pPr lvl="1"/>
            <a:r>
              <a:rPr lang="en-GB" sz="7200" dirty="0"/>
              <a:t>Poor food hygiene and quality control </a:t>
            </a:r>
          </a:p>
          <a:p>
            <a:r>
              <a:rPr lang="en-GB" sz="7200" dirty="0"/>
              <a:t>factory has good lighting, ventilation, and space, it relies on </a:t>
            </a:r>
            <a:r>
              <a:rPr lang="en-GB" sz="7200" b="1" dirty="0"/>
              <a:t>old, noisy machinery</a:t>
            </a:r>
            <a:r>
              <a:rPr lang="en-GB" sz="7200" dirty="0"/>
              <a:t>, making communication difficult. </a:t>
            </a:r>
          </a:p>
          <a:p>
            <a:r>
              <a:rPr lang="en-GB" sz="7200" dirty="0"/>
              <a:t>The workforce consists of </a:t>
            </a:r>
            <a:r>
              <a:rPr lang="en-GB" sz="7200" b="1" dirty="0"/>
              <a:t>40 employees aged 16 to 60</a:t>
            </a:r>
            <a:r>
              <a:rPr lang="en-GB" sz="7200" dirty="0"/>
              <a:t>, from </a:t>
            </a:r>
            <a:r>
              <a:rPr lang="en-GB" sz="7200" b="1" dirty="0"/>
              <a:t>five different cultural and linguistic backgrounds</a:t>
            </a:r>
            <a:r>
              <a:rPr lang="en-GB" sz="7200" dirty="0"/>
              <a:t>. Many employees have limited English skills, creating communication barriers. </a:t>
            </a:r>
          </a:p>
          <a:p>
            <a:r>
              <a:rPr lang="en-GB" sz="7200" dirty="0"/>
              <a:t>New employees receive </a:t>
            </a:r>
            <a:r>
              <a:rPr lang="en-GB" sz="7200" b="1" dirty="0"/>
              <a:t>little or no formal food hygiene training</a:t>
            </a:r>
            <a:r>
              <a:rPr lang="en-GB" sz="7200" dirty="0"/>
              <a:t> before starting work because management </a:t>
            </a:r>
            <a:r>
              <a:rPr lang="en-GB" sz="7200"/>
              <a:t>prioritises production. </a:t>
            </a:r>
          </a:p>
          <a:p>
            <a:pPr marL="0" indent="0">
              <a:buNone/>
            </a:pPr>
            <a:endParaRPr lang="en-GB" dirty="0"/>
          </a:p>
        </p:txBody>
      </p:sp>
    </p:spTree>
    <p:extLst>
      <p:ext uri="{BB962C8B-B14F-4D97-AF65-F5344CB8AC3E}">
        <p14:creationId xmlns:p14="http://schemas.microsoft.com/office/powerpoint/2010/main" val="1980537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ople talking illustration">
            <a:extLst>
              <a:ext uri="{FF2B5EF4-FFF2-40B4-BE49-F238E27FC236}">
                <a16:creationId xmlns:a16="http://schemas.microsoft.com/office/drawing/2014/main" id="{3DBA1439-0FF7-EA1E-1341-9512430D7DAD}"/>
              </a:ext>
            </a:extLst>
          </p:cNvPr>
          <p:cNvPicPr>
            <a:picLocks noChangeAspect="1"/>
          </p:cNvPicPr>
          <p:nvPr/>
        </p:nvPicPr>
        <p:blipFill>
          <a:blip r:embed="rId2">
            <a:extLst>
              <a:ext uri="{28A0092B-C50C-407E-A947-70E740481C1C}">
                <a14:useLocalDpi xmlns:a14="http://schemas.microsoft.com/office/drawing/2010/main" val="0"/>
              </a:ext>
            </a:extLst>
          </a:blip>
          <a:srcRect l="21068" r="25914" b="1"/>
          <a:stretch>
            <a:fillRect/>
          </a:stretch>
        </p:blipFill>
        <p:spPr>
          <a:xfrm>
            <a:off x="2671281" y="1587"/>
            <a:ext cx="2985009"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9409D79D-A0C3-17A1-11A1-83300C5E5D81}"/>
              </a:ext>
            </a:extLst>
          </p:cNvPr>
          <p:cNvSpPr>
            <a:spLocks noGrp="1"/>
          </p:cNvSpPr>
          <p:nvPr>
            <p:ph type="title"/>
          </p:nvPr>
        </p:nvSpPr>
        <p:spPr>
          <a:xfrm>
            <a:off x="101612" y="485774"/>
            <a:ext cx="3180622" cy="5719762"/>
          </a:xfrm>
        </p:spPr>
        <p:txBody>
          <a:bodyPr>
            <a:normAutofit/>
          </a:bodyPr>
          <a:lstStyle/>
          <a:p>
            <a:r>
              <a:rPr lang="en-GB" sz="3100" b="1" dirty="0"/>
              <a:t>the communication barriers </a:t>
            </a:r>
            <a:br>
              <a:rPr lang="en-GB" sz="3100" b="1" dirty="0"/>
            </a:br>
            <a:endParaRPr lang="en-GB" sz="3100" b="1" dirty="0"/>
          </a:p>
        </p:txBody>
      </p:sp>
      <p:sp>
        <p:nvSpPr>
          <p:cNvPr id="3" name="Content Placeholder 2">
            <a:extLst>
              <a:ext uri="{FF2B5EF4-FFF2-40B4-BE49-F238E27FC236}">
                <a16:creationId xmlns:a16="http://schemas.microsoft.com/office/drawing/2014/main" id="{44AD7A0F-649D-F629-7D58-39B5D761C46E}"/>
              </a:ext>
            </a:extLst>
          </p:cNvPr>
          <p:cNvSpPr>
            <a:spLocks noGrp="1"/>
          </p:cNvSpPr>
          <p:nvPr>
            <p:ph idx="1"/>
          </p:nvPr>
        </p:nvSpPr>
        <p:spPr>
          <a:xfrm>
            <a:off x="5851903" y="485774"/>
            <a:ext cx="5857497" cy="5855065"/>
          </a:xfrm>
        </p:spPr>
        <p:txBody>
          <a:bodyPr anchor="ctr">
            <a:normAutofit fontScale="92500" lnSpcReduction="20000"/>
          </a:bodyPr>
          <a:lstStyle/>
          <a:p>
            <a:pPr marL="0" indent="0">
              <a:buNone/>
            </a:pPr>
            <a:r>
              <a:rPr lang="en-GB" sz="1900"/>
              <a:t>Smith, D.A. (2025) </a:t>
            </a:r>
            <a:r>
              <a:rPr lang="en-GB" sz="1800"/>
              <a:t>several communication barriers that contribute to </a:t>
            </a:r>
            <a:r>
              <a:rPr lang="en-GB" sz="1800" dirty="0"/>
              <a:t>misunderstandings, poor performance, and food safety failures within the organization.</a:t>
            </a:r>
            <a:endParaRPr lang="en-US"/>
          </a:p>
          <a:p>
            <a:r>
              <a:rPr lang="en-GB" sz="1800" b="1" dirty="0"/>
              <a:t>1. Environmental Noise Barrie </a:t>
            </a:r>
            <a:r>
              <a:rPr lang="en-GB" sz="1800" dirty="0"/>
              <a:t> Environmental noise refers to physical sounds or conditions that interfere with the transmission and understanding of messages.</a:t>
            </a:r>
          </a:p>
          <a:p>
            <a:pPr marL="0" indent="0">
              <a:buNone/>
            </a:pPr>
            <a:r>
              <a:rPr lang="en-GB" sz="1800" b="1" dirty="0"/>
              <a:t>Evidence:</a:t>
            </a:r>
          </a:p>
          <a:p>
            <a:r>
              <a:rPr lang="en-GB" sz="1800" dirty="0"/>
              <a:t>The factory is filled with </a:t>
            </a:r>
            <a:r>
              <a:rPr lang="en-GB" sz="1800" b="1" dirty="0"/>
              <a:t>old, noisy machines</a:t>
            </a:r>
            <a:r>
              <a:rPr lang="en-GB" sz="1800" dirty="0"/>
              <a:t> that are constantly "clanking and banging." </a:t>
            </a:r>
          </a:p>
          <a:p>
            <a:r>
              <a:rPr lang="en-GB" sz="1800" dirty="0"/>
              <a:t>Gary describes the workplace as a "</a:t>
            </a:r>
            <a:r>
              <a:rPr lang="en-GB" sz="1800" b="1" dirty="0"/>
              <a:t>madhouse</a:t>
            </a:r>
            <a:r>
              <a:rPr lang="en-GB" sz="1800" dirty="0"/>
              <a:t>" and states that he is constantly running around trying to explain tasks to workers. </a:t>
            </a:r>
          </a:p>
          <a:p>
            <a:pPr marL="0" indent="0">
              <a:buNone/>
            </a:pPr>
            <a:r>
              <a:rPr lang="en-GB" sz="1800" b="1" dirty="0"/>
              <a:t>Impact:</a:t>
            </a:r>
            <a:endParaRPr lang="en-GB" sz="1800" dirty="0"/>
          </a:p>
          <a:p>
            <a:r>
              <a:rPr lang="en-GB" sz="1800" dirty="0"/>
              <a:t>Employees may not hear instructions clearly. </a:t>
            </a:r>
          </a:p>
          <a:p>
            <a:r>
              <a:rPr lang="en-GB" sz="1800" dirty="0"/>
              <a:t>Important food safety messages can be misunderstood or missed. </a:t>
            </a:r>
          </a:p>
          <a:p>
            <a:r>
              <a:rPr lang="en-GB" sz="1800" dirty="0"/>
              <a:t>Workers may become distracted, leading to mistakes such as improper food handling or storage. </a:t>
            </a:r>
          </a:p>
          <a:p>
            <a:r>
              <a:rPr lang="en-GB" sz="1800" dirty="0"/>
              <a:t>Supervisors struggle to communicate effectively across the production floor. </a:t>
            </a:r>
          </a:p>
          <a:p>
            <a:pPr marL="0" indent="0">
              <a:buNone/>
            </a:pPr>
            <a:br>
              <a:rPr lang="en-GB" sz="1800" dirty="0"/>
            </a:br>
            <a:endParaRPr lang="en-GB" sz="1800" dirty="0"/>
          </a:p>
          <a:p>
            <a:pPr marL="0" indent="0">
              <a:buNone/>
            </a:pPr>
            <a:endParaRPr lang="en-GB" sz="1100" dirty="0"/>
          </a:p>
        </p:txBody>
      </p:sp>
      <p:sp>
        <p:nvSpPr>
          <p:cNvPr id="7" name="TextBox 6">
            <a:extLst>
              <a:ext uri="{FF2B5EF4-FFF2-40B4-BE49-F238E27FC236}">
                <a16:creationId xmlns:a16="http://schemas.microsoft.com/office/drawing/2014/main" id="{857D7D57-3FB9-06B4-500E-9B895EE5239E}"/>
              </a:ext>
            </a:extLst>
          </p:cNvPr>
          <p:cNvSpPr txBox="1"/>
          <p:nvPr/>
        </p:nvSpPr>
        <p:spPr>
          <a:xfrm flipH="1">
            <a:off x="125896" y="6007100"/>
            <a:ext cx="11940208" cy="723275"/>
          </a:xfrm>
          <a:prstGeom prst="rect">
            <a:avLst/>
          </a:prstGeom>
          <a:noFill/>
        </p:spPr>
        <p:txBody>
          <a:bodyPr wrap="square" lIns="91440" tIns="45720" rIns="91440" bIns="45720" rtlCol="0" anchor="t">
            <a:spAutoFit/>
          </a:bodyPr>
          <a:lstStyle/>
          <a:p>
            <a:pPr>
              <a:spcAft>
                <a:spcPts val="600"/>
              </a:spcAft>
            </a:pPr>
            <a:r>
              <a:rPr lang="en-GB" dirty="0"/>
              <a:t> </a:t>
            </a:r>
            <a:endParaRPr lang="en-GB"/>
          </a:p>
          <a:p>
            <a:pPr>
              <a:spcAft>
                <a:spcPts val="600"/>
              </a:spcAft>
            </a:pPr>
            <a:endParaRPr lang="en-GB"/>
          </a:p>
        </p:txBody>
      </p:sp>
    </p:spTree>
    <p:extLst>
      <p:ext uri="{BB962C8B-B14F-4D97-AF65-F5344CB8AC3E}">
        <p14:creationId xmlns:p14="http://schemas.microsoft.com/office/powerpoint/2010/main" val="2099929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8DB5D1-BD9A-420E-DA58-260F4BA79D9E}"/>
              </a:ext>
            </a:extLst>
          </p:cNvPr>
          <p:cNvSpPr>
            <a:spLocks noGrp="1"/>
          </p:cNvSpPr>
          <p:nvPr>
            <p:ph type="title"/>
          </p:nvPr>
        </p:nvSpPr>
        <p:spPr>
          <a:xfrm>
            <a:off x="686834" y="1153572"/>
            <a:ext cx="3200400" cy="4461163"/>
          </a:xfrm>
        </p:spPr>
        <p:txBody>
          <a:bodyPr>
            <a:normAutofit/>
          </a:bodyPr>
          <a:lstStyle/>
          <a:p>
            <a:r>
              <a:rPr lang="en-GB" sz="3400" b="1">
                <a:solidFill>
                  <a:srgbClr val="FFFFFF"/>
                </a:solidFill>
              </a:rPr>
              <a:t>2. Language, Communication and Body Language Barrier</a:t>
            </a:r>
            <a:br>
              <a:rPr lang="en-GB" sz="3400" b="1">
                <a:solidFill>
                  <a:srgbClr val="FFFFFF"/>
                </a:solidFill>
              </a:rPr>
            </a:br>
            <a:endParaRPr lang="en-GB" sz="3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4BE6662-B562-4E05-66FE-1CD402A32881}"/>
              </a:ext>
            </a:extLst>
          </p:cNvPr>
          <p:cNvSpPr>
            <a:spLocks noGrp="1"/>
          </p:cNvSpPr>
          <p:nvPr>
            <p:ph idx="1"/>
          </p:nvPr>
        </p:nvSpPr>
        <p:spPr>
          <a:xfrm>
            <a:off x="4447308" y="155916"/>
            <a:ext cx="6906491" cy="6391160"/>
          </a:xfrm>
        </p:spPr>
        <p:txBody>
          <a:bodyPr anchor="ctr">
            <a:normAutofit lnSpcReduction="10000"/>
          </a:bodyPr>
          <a:lstStyle/>
          <a:p>
            <a:pPr marL="0" indent="0">
              <a:buNone/>
            </a:pPr>
            <a:r>
              <a:rPr lang="en-GB" sz="2000" dirty="0"/>
              <a:t>This barrier occurs when people do not share the same language or communication style, making it difficult to understand messages accurately.</a:t>
            </a:r>
          </a:p>
          <a:p>
            <a:pPr marL="0" indent="0">
              <a:buNone/>
            </a:pPr>
            <a:r>
              <a:rPr lang="en-GB" sz="2000" b="1" dirty="0"/>
              <a:t>Evidence:</a:t>
            </a:r>
          </a:p>
          <a:p>
            <a:r>
              <a:rPr lang="en-GB" sz="2000" dirty="0"/>
              <a:t>The workforce consists mainly of immigrants from </a:t>
            </a:r>
            <a:r>
              <a:rPr lang="en-GB" sz="2000" b="1" dirty="0"/>
              <a:t>five different cultural groups</a:t>
            </a:r>
            <a:r>
              <a:rPr lang="en-GB" sz="2000" dirty="0"/>
              <a:t>. </a:t>
            </a:r>
          </a:p>
          <a:p>
            <a:r>
              <a:rPr lang="en-GB" sz="2000" dirty="0"/>
              <a:t>Gary states that workers "</a:t>
            </a:r>
            <a:r>
              <a:rPr lang="en-GB" sz="2000" b="1" dirty="0"/>
              <a:t>speak their own language with a few English words thrown in</a:t>
            </a:r>
            <a:r>
              <a:rPr lang="en-GB" sz="2000" dirty="0"/>
              <a:t>." </a:t>
            </a:r>
          </a:p>
          <a:p>
            <a:r>
              <a:rPr lang="en-GB" sz="2000" dirty="0"/>
              <a:t>Employees receive little formal training and rely on verbal instructions. </a:t>
            </a:r>
          </a:p>
          <a:p>
            <a:r>
              <a:rPr lang="en-GB" sz="2000" dirty="0"/>
              <a:t>Safety notices are displayed only in English. </a:t>
            </a:r>
          </a:p>
          <a:p>
            <a:r>
              <a:rPr lang="en-GB" sz="2000" b="1" dirty="0"/>
              <a:t>Impact:</a:t>
            </a:r>
            <a:endParaRPr lang="en-GB" sz="2000" dirty="0"/>
          </a:p>
          <a:p>
            <a:r>
              <a:rPr lang="en-GB" sz="2000" dirty="0"/>
              <a:t>Workers may misunderstand instructions about hygiene and food preparation. </a:t>
            </a:r>
          </a:p>
          <a:p>
            <a:r>
              <a:rPr lang="en-GB" sz="2000" dirty="0"/>
              <a:t>Employees may not fully understand written signs. </a:t>
            </a:r>
          </a:p>
          <a:p>
            <a:r>
              <a:rPr lang="en-GB" sz="2000" dirty="0"/>
              <a:t>Important safety procedures may be ignored unintentionally. </a:t>
            </a:r>
          </a:p>
          <a:p>
            <a:r>
              <a:rPr lang="en-GB" sz="2000" dirty="0"/>
              <a:t>Body language and gestures may be interpreted differently by different groups, causing further confusion. </a:t>
            </a:r>
          </a:p>
          <a:p>
            <a:pPr marL="0" indent="0" algn="r">
              <a:buNone/>
            </a:pPr>
            <a:r>
              <a:rPr lang="en-GB" sz="1400"/>
              <a:t>Inspire London collage.(2025)</a:t>
            </a:r>
          </a:p>
          <a:p>
            <a:pPr marL="457200" lvl="1" indent="0" algn="r">
              <a:buNone/>
            </a:pPr>
            <a:endParaRPr lang="en-GB" sz="1200" dirty="0"/>
          </a:p>
          <a:p>
            <a:pPr marL="0" indent="0">
              <a:buNone/>
            </a:pPr>
            <a:endParaRPr lang="en-GB" sz="1500" dirty="0"/>
          </a:p>
        </p:txBody>
      </p:sp>
    </p:spTree>
    <p:extLst>
      <p:ext uri="{BB962C8B-B14F-4D97-AF65-F5344CB8AC3E}">
        <p14:creationId xmlns:p14="http://schemas.microsoft.com/office/powerpoint/2010/main" val="1749655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F26DB6-C59F-30AE-5622-CAE60C75C926}"/>
              </a:ext>
            </a:extLst>
          </p:cNvPr>
          <p:cNvSpPr>
            <a:spLocks noGrp="1"/>
          </p:cNvSpPr>
          <p:nvPr>
            <p:ph type="title"/>
          </p:nvPr>
        </p:nvSpPr>
        <p:spPr>
          <a:xfrm>
            <a:off x="686834" y="1153572"/>
            <a:ext cx="3200400" cy="4461163"/>
          </a:xfrm>
        </p:spPr>
        <p:txBody>
          <a:bodyPr>
            <a:normAutofit/>
          </a:bodyPr>
          <a:lstStyle/>
          <a:p>
            <a:r>
              <a:rPr lang="en-GB" sz="3100" b="1">
                <a:solidFill>
                  <a:srgbClr val="FFFFFF"/>
                </a:solidFill>
              </a:rPr>
              <a:t>3. Age/Generational Barrier</a:t>
            </a:r>
            <a:br>
              <a:rPr lang="en-GB" sz="3100" b="1">
                <a:solidFill>
                  <a:srgbClr val="FFFFFF"/>
                </a:solidFill>
              </a:rPr>
            </a:br>
            <a:endParaRPr lang="en-GB"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962E24-AF00-A6C8-7D7D-CC45C0CFAD1C}"/>
              </a:ext>
            </a:extLst>
          </p:cNvPr>
          <p:cNvSpPr>
            <a:spLocks noGrp="1"/>
          </p:cNvSpPr>
          <p:nvPr>
            <p:ph idx="1"/>
          </p:nvPr>
        </p:nvSpPr>
        <p:spPr>
          <a:xfrm>
            <a:off x="4447308" y="591344"/>
            <a:ext cx="6906491" cy="5585619"/>
          </a:xfrm>
        </p:spPr>
        <p:txBody>
          <a:bodyPr anchor="ctr">
            <a:normAutofit/>
          </a:bodyPr>
          <a:lstStyle/>
          <a:p>
            <a:pPr marL="0" indent="0">
              <a:buNone/>
            </a:pPr>
            <a:r>
              <a:rPr lang="en-GB" sz="2000" dirty="0"/>
              <a:t>Age barriers arise when people from different generations have different experiences, attitudes, learning styles, and communication preferences.</a:t>
            </a:r>
          </a:p>
          <a:p>
            <a:r>
              <a:rPr lang="en-GB" sz="2000" b="1" dirty="0"/>
              <a:t>Evidence :</a:t>
            </a:r>
            <a:r>
              <a:rPr lang="en-GB" sz="2000" dirty="0"/>
              <a:t>Employees range from </a:t>
            </a:r>
            <a:r>
              <a:rPr lang="en-GB" sz="2000" b="1" dirty="0"/>
              <a:t>16 to 60 years old</a:t>
            </a:r>
            <a:r>
              <a:rPr lang="en-GB" sz="2000" dirty="0"/>
              <a:t>. </a:t>
            </a:r>
          </a:p>
          <a:p>
            <a:r>
              <a:rPr lang="en-GB" sz="2000" dirty="0"/>
              <a:t>Gary comments that "</a:t>
            </a:r>
            <a:r>
              <a:rPr lang="en-GB" sz="2000" b="1" dirty="0"/>
              <a:t>the older ones seem to understand, but the problem seems to be with the younger ones.</a:t>
            </a:r>
            <a:r>
              <a:rPr lang="en-GB" sz="2000" dirty="0"/>
              <a:t>" </a:t>
            </a:r>
          </a:p>
          <a:p>
            <a:r>
              <a:rPr lang="en-GB" sz="2000" b="1" dirty="0"/>
              <a:t>Impact:</a:t>
            </a:r>
            <a:endParaRPr lang="en-GB" sz="2000" dirty="0"/>
          </a:p>
          <a:p>
            <a:r>
              <a:rPr lang="en-GB" sz="2000" dirty="0"/>
              <a:t>Younger employees may require different training methods and more supervision. </a:t>
            </a:r>
          </a:p>
          <a:p>
            <a:r>
              <a:rPr lang="en-GB" sz="2000" dirty="0"/>
              <a:t>Older workers may have more experience and understand workplace expectations better. </a:t>
            </a:r>
          </a:p>
          <a:p>
            <a:r>
              <a:rPr lang="en-GB" sz="2000" dirty="0"/>
              <a:t>Differences in attitudes toward authority, learning, and responsibility can lead to misunderstandings. </a:t>
            </a:r>
          </a:p>
          <a:p>
            <a:r>
              <a:rPr lang="en-GB" sz="2000" dirty="0"/>
              <a:t>Information may not be communicated effectively across age groups. </a:t>
            </a:r>
          </a:p>
          <a:p>
            <a:endParaRPr lang="en-GB" sz="2000" dirty="0"/>
          </a:p>
        </p:txBody>
      </p:sp>
    </p:spTree>
    <p:extLst>
      <p:ext uri="{BB962C8B-B14F-4D97-AF65-F5344CB8AC3E}">
        <p14:creationId xmlns:p14="http://schemas.microsoft.com/office/powerpoint/2010/main" val="1951020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1CC3C-45B0-61F5-550C-EDFA4DF27E75}"/>
              </a:ext>
            </a:extLst>
          </p:cNvPr>
          <p:cNvSpPr>
            <a:spLocks noGrp="1"/>
          </p:cNvSpPr>
          <p:nvPr>
            <p:ph type="title"/>
          </p:nvPr>
        </p:nvSpPr>
        <p:spPr>
          <a:xfrm>
            <a:off x="686834" y="1153572"/>
            <a:ext cx="3200400" cy="4461163"/>
          </a:xfrm>
        </p:spPr>
        <p:txBody>
          <a:bodyPr>
            <a:normAutofit/>
          </a:bodyPr>
          <a:lstStyle/>
          <a:p>
            <a:r>
              <a:rPr lang="en-GB" b="1">
                <a:solidFill>
                  <a:srgbClr val="FFFFFF"/>
                </a:solidFill>
              </a:rPr>
              <a:t>4. Cultural Barrier (Standards and Practices)</a:t>
            </a:r>
            <a:br>
              <a:rPr lang="en-GB" b="1">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0829E49-7C1F-BEA3-71FC-8972C88ECD85}"/>
              </a:ext>
            </a:extLst>
          </p:cNvPr>
          <p:cNvSpPr>
            <a:spLocks noGrp="1"/>
          </p:cNvSpPr>
          <p:nvPr>
            <p:ph idx="1"/>
          </p:nvPr>
        </p:nvSpPr>
        <p:spPr>
          <a:xfrm>
            <a:off x="4447308" y="591344"/>
            <a:ext cx="6906491" cy="5585619"/>
          </a:xfrm>
        </p:spPr>
        <p:txBody>
          <a:bodyPr anchor="ctr">
            <a:normAutofit lnSpcReduction="10000"/>
          </a:bodyPr>
          <a:lstStyle/>
          <a:p>
            <a:pPr marL="0" indent="0">
              <a:buNone/>
            </a:pPr>
            <a:r>
              <a:rPr lang="en-GB" sz="1800" dirty="0"/>
              <a:t> </a:t>
            </a:r>
            <a:r>
              <a:rPr lang="en-GB" sz="2000" dirty="0"/>
              <a:t>Cultural barriers occur when people from different backgrounds have different beliefs, values, customs, or workplace practices.</a:t>
            </a:r>
          </a:p>
          <a:p>
            <a:r>
              <a:rPr lang="en-GB" sz="2000" b="1" dirty="0"/>
              <a:t>Evidence: </a:t>
            </a:r>
            <a:r>
              <a:rPr lang="en-GB" sz="2000" dirty="0"/>
              <a:t>The workforce comes from </a:t>
            </a:r>
            <a:r>
              <a:rPr lang="en-GB" sz="2000" b="1" dirty="0"/>
              <a:t>five distinct cultural groups</a:t>
            </a:r>
            <a:r>
              <a:rPr lang="en-GB" sz="2000" dirty="0"/>
              <a:t>. </a:t>
            </a:r>
          </a:p>
          <a:p>
            <a:r>
              <a:rPr lang="en-GB" sz="2000" dirty="0"/>
              <a:t>Employees communicate mainly within their own cultural groups. </a:t>
            </a:r>
          </a:p>
          <a:p>
            <a:r>
              <a:rPr lang="en-GB" sz="2000" dirty="0"/>
              <a:t>Different cultural understandings of food handling, hygiene, authority, and workplace behaviour may exist. </a:t>
            </a:r>
          </a:p>
          <a:p>
            <a:r>
              <a:rPr lang="en-GB" sz="2000" b="1" dirty="0"/>
              <a:t>Impact:</a:t>
            </a:r>
            <a:endParaRPr lang="en-GB" sz="2000" dirty="0"/>
          </a:p>
          <a:p>
            <a:r>
              <a:rPr lang="en-GB" sz="2000" dirty="0"/>
              <a:t>Workers may interpret instructions differently. </a:t>
            </a:r>
          </a:p>
          <a:p>
            <a:r>
              <a:rPr lang="en-GB" sz="2000" dirty="0"/>
              <a:t>Some food safety practices may not be familiar to all employees. </a:t>
            </a:r>
          </a:p>
          <a:p>
            <a:r>
              <a:rPr lang="en-GB" sz="2000" dirty="0"/>
              <a:t>Employees may be reluctant to ask questions or challenge instructions due to cultural norms. </a:t>
            </a:r>
          </a:p>
          <a:p>
            <a:r>
              <a:rPr lang="en-GB" sz="2000" dirty="0"/>
              <a:t>Cultural differences can create misunderstandings and reduce teamwork. </a:t>
            </a:r>
          </a:p>
          <a:p>
            <a:endParaRPr lang="en-GB" sz="1800" dirty="0"/>
          </a:p>
        </p:txBody>
      </p:sp>
    </p:spTree>
    <p:extLst>
      <p:ext uri="{BB962C8B-B14F-4D97-AF65-F5344CB8AC3E}">
        <p14:creationId xmlns:p14="http://schemas.microsoft.com/office/powerpoint/2010/main" val="3364582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305FF8-63A1-B61B-DED1-74DFFED67D22}"/>
              </a:ext>
            </a:extLst>
          </p:cNvPr>
          <p:cNvSpPr>
            <a:spLocks noGrp="1"/>
          </p:cNvSpPr>
          <p:nvPr>
            <p:ph type="title"/>
          </p:nvPr>
        </p:nvSpPr>
        <p:spPr>
          <a:xfrm>
            <a:off x="686834" y="1153572"/>
            <a:ext cx="3200400" cy="4461163"/>
          </a:xfrm>
        </p:spPr>
        <p:txBody>
          <a:bodyPr>
            <a:normAutofit/>
          </a:bodyPr>
          <a:lstStyle/>
          <a:p>
            <a:r>
              <a:rPr lang="en-GB" b="1">
                <a:solidFill>
                  <a:srgbClr val="FFFFFF"/>
                </a:solidFill>
              </a:rPr>
              <a:t>5. Emotional Barrier</a:t>
            </a:r>
            <a:br>
              <a:rPr lang="en-GB" b="1">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5F3DFC8-4E64-26A1-B870-F8F5CDD6B263}"/>
              </a:ext>
            </a:extLst>
          </p:cNvPr>
          <p:cNvSpPr>
            <a:spLocks noGrp="1"/>
          </p:cNvSpPr>
          <p:nvPr>
            <p:ph idx="1"/>
          </p:nvPr>
        </p:nvSpPr>
        <p:spPr>
          <a:xfrm>
            <a:off x="4447308" y="591344"/>
            <a:ext cx="6906491" cy="5585619"/>
          </a:xfrm>
        </p:spPr>
        <p:txBody>
          <a:bodyPr anchor="ctr">
            <a:normAutofit/>
          </a:bodyPr>
          <a:lstStyle/>
          <a:p>
            <a:pPr marL="0" indent="0">
              <a:buNone/>
            </a:pPr>
            <a:r>
              <a:rPr lang="en-GB" sz="1800" dirty="0"/>
              <a:t> Emotional barriers occur when feelings such as stress, anger, frustration, fatigue, or anxiety interfere with communication.</a:t>
            </a:r>
          </a:p>
          <a:p>
            <a:r>
              <a:rPr lang="en-GB" sz="1800" b="1" dirty="0"/>
              <a:t>Evidence :</a:t>
            </a:r>
            <a:r>
              <a:rPr lang="en-GB" sz="1800" dirty="0"/>
              <a:t>Gary was </a:t>
            </a:r>
            <a:r>
              <a:rPr lang="en-GB" sz="1800" b="1" dirty="0"/>
              <a:t>sleep-deprived</a:t>
            </a:r>
            <a:r>
              <a:rPr lang="en-GB" sz="1800" dirty="0"/>
              <a:t>, having slept only four hours. </a:t>
            </a:r>
          </a:p>
          <a:p>
            <a:r>
              <a:rPr lang="en-GB" sz="1800" dirty="0"/>
              <a:t>He arrived at work stressed after problems with his car and commute. </a:t>
            </a:r>
          </a:p>
          <a:p>
            <a:r>
              <a:rPr lang="en-GB" sz="1800" dirty="0"/>
              <a:t>Upon seeing the improperly stored chicken, he became extremely angry and shouted "</a:t>
            </a:r>
            <a:r>
              <a:rPr lang="en-GB" sz="1800" b="1" dirty="0"/>
              <a:t>Idiots!</a:t>
            </a:r>
            <a:r>
              <a:rPr lang="en-GB" sz="1800" dirty="0"/>
              <a:t>" </a:t>
            </a:r>
          </a:p>
          <a:p>
            <a:r>
              <a:rPr lang="en-GB" sz="1800" dirty="0"/>
              <a:t>He describes the workplace as chaotic and frustrating. </a:t>
            </a:r>
          </a:p>
          <a:p>
            <a:r>
              <a:rPr lang="en-GB" sz="1800" b="1" dirty="0"/>
              <a:t>Impact:</a:t>
            </a:r>
            <a:endParaRPr lang="en-GB" sz="1800" dirty="0"/>
          </a:p>
          <a:p>
            <a:r>
              <a:rPr lang="en-GB" sz="1800" dirty="0"/>
              <a:t>Stress and fatigue reduce concentration and communication effectiveness. </a:t>
            </a:r>
          </a:p>
          <a:p>
            <a:r>
              <a:rPr lang="en-GB" sz="1800" dirty="0"/>
              <a:t>Angry reactions can discourage employees from asking questions or reporting problems. </a:t>
            </a:r>
          </a:p>
          <a:p>
            <a:r>
              <a:rPr lang="en-GB" sz="1800" dirty="0"/>
              <a:t>Workers may become fearful or demotivated. </a:t>
            </a:r>
          </a:p>
          <a:p>
            <a:r>
              <a:rPr lang="en-GB" sz="1800" dirty="0"/>
              <a:t>Emotional tension can damage relationships between managers and staff and create a negative work environment.</a:t>
            </a:r>
          </a:p>
          <a:p>
            <a:endParaRPr lang="en-GB" sz="1800" dirty="0"/>
          </a:p>
        </p:txBody>
      </p:sp>
    </p:spTree>
    <p:extLst>
      <p:ext uri="{BB962C8B-B14F-4D97-AF65-F5344CB8AC3E}">
        <p14:creationId xmlns:p14="http://schemas.microsoft.com/office/powerpoint/2010/main" val="3314133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7E1FBA-FCED-5FDA-AE7B-5F0A42AC9E3F}"/>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7D9417-5CD2-7C67-F643-38644C44AACF}"/>
              </a:ext>
            </a:extLst>
          </p:cNvPr>
          <p:cNvSpPr>
            <a:spLocks noGrp="1"/>
          </p:cNvSpPr>
          <p:nvPr>
            <p:ph idx="1"/>
          </p:nvPr>
        </p:nvSpPr>
        <p:spPr>
          <a:xfrm>
            <a:off x="4447308" y="591344"/>
            <a:ext cx="6906491" cy="5585619"/>
          </a:xfrm>
        </p:spPr>
        <p:txBody>
          <a:bodyPr anchor="ctr">
            <a:normAutofit/>
          </a:bodyPr>
          <a:lstStyle/>
          <a:p>
            <a:r>
              <a:rPr lang="en-GB" sz="2000"/>
              <a:t>Janse, B.(2025)  This model explains communication as a process involving </a:t>
            </a:r>
            <a:r>
              <a:rPr lang="en-GB" sz="2000" dirty="0"/>
              <a:t>a sender, message, channel, receiver and feedback. It also identifies </a:t>
            </a:r>
            <a:r>
              <a:rPr lang="en-GB" sz="2000" b="1" dirty="0"/>
              <a:t>noise</a:t>
            </a:r>
            <a:r>
              <a:rPr lang="en-GB" sz="2000" dirty="0"/>
              <a:t> as anything that interferes with communication.</a:t>
            </a:r>
          </a:p>
          <a:p>
            <a:r>
              <a:rPr lang="en-GB" sz="2000" dirty="0"/>
              <a:t>Gary (sender) gives instructions to employees (receivers). </a:t>
            </a:r>
          </a:p>
          <a:p>
            <a:r>
              <a:rPr lang="en-GB" sz="2000" dirty="0"/>
              <a:t>The factory's </a:t>
            </a:r>
            <a:r>
              <a:rPr lang="en-GB" sz="2000" b="1" dirty="0"/>
              <a:t>old, noisy machinery</a:t>
            </a:r>
            <a:r>
              <a:rPr lang="en-GB" sz="2000" dirty="0"/>
              <a:t> acts as physical noise, making it difficult for workers to hear instructions. </a:t>
            </a:r>
          </a:p>
          <a:p>
            <a:r>
              <a:rPr lang="en-GB" sz="2000" b="1" dirty="0"/>
              <a:t>Language differences</a:t>
            </a:r>
            <a:r>
              <a:rPr lang="en-GB" sz="2000" dirty="0"/>
              <a:t> create semantic noise because many employees have limited English. </a:t>
            </a:r>
          </a:p>
          <a:p>
            <a:r>
              <a:rPr lang="en-GB" sz="2000" dirty="0"/>
              <a:t> Shannon and Weaver's Communication Model is highly relevant to Flight Foods Ltd. because it shows that communication is affected by </a:t>
            </a:r>
            <a:r>
              <a:rPr lang="en-GB" sz="2000" b="1" dirty="0"/>
              <a:t>noise</a:t>
            </a:r>
            <a:r>
              <a:rPr lang="en-GB" sz="2000" dirty="0"/>
              <a:t>. In this case, environmental noise (old machinery), language differences, and psychological factors (stress and fatigue) prevent employees from fully understanding food safety instructions, contributing to errors, reduced food quality, and customer complaints.</a:t>
            </a:r>
          </a:p>
          <a:p>
            <a:pPr marL="0" indent="0">
              <a:buNone/>
            </a:pPr>
            <a:endParaRPr lang="en-GB" sz="2000" dirty="0"/>
          </a:p>
        </p:txBody>
      </p:sp>
      <p:sp>
        <p:nvSpPr>
          <p:cNvPr id="6" name="TextBox 5">
            <a:extLst>
              <a:ext uri="{FF2B5EF4-FFF2-40B4-BE49-F238E27FC236}">
                <a16:creationId xmlns:a16="http://schemas.microsoft.com/office/drawing/2014/main" id="{E330F417-83A8-2057-55D4-EFDA6327DA2B}"/>
              </a:ext>
            </a:extLst>
          </p:cNvPr>
          <p:cNvSpPr txBox="1"/>
          <p:nvPr/>
        </p:nvSpPr>
        <p:spPr>
          <a:xfrm>
            <a:off x="273269" y="1366345"/>
            <a:ext cx="2858814" cy="2554545"/>
          </a:xfrm>
          <a:prstGeom prst="rect">
            <a:avLst/>
          </a:prstGeom>
          <a:noFill/>
        </p:spPr>
        <p:txBody>
          <a:bodyPr wrap="square" rtlCol="0">
            <a:spAutoFit/>
          </a:bodyPr>
          <a:lstStyle/>
          <a:p>
            <a:r>
              <a:rPr lang="en-GB" sz="3200" b="1" dirty="0">
                <a:solidFill>
                  <a:schemeClr val="bg1"/>
                </a:solidFill>
              </a:rPr>
              <a:t>1. Shannon and Weaver's Communication Model (1949)</a:t>
            </a:r>
            <a:endParaRPr lang="en-GB" sz="3200" dirty="0">
              <a:solidFill>
                <a:schemeClr val="bg1"/>
              </a:solidFill>
            </a:endParaRPr>
          </a:p>
        </p:txBody>
      </p:sp>
    </p:spTree>
    <p:extLst>
      <p:ext uri="{BB962C8B-B14F-4D97-AF65-F5344CB8AC3E}">
        <p14:creationId xmlns:p14="http://schemas.microsoft.com/office/powerpoint/2010/main" val="4051939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8C7E42-4460-BD26-D712-C3D3C7FAFE10}"/>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Berlo’s SMCR model(1960)</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6CC50D8-732B-69AD-0A82-D0F94134AF2C}"/>
              </a:ext>
            </a:extLst>
          </p:cNvPr>
          <p:cNvSpPr>
            <a:spLocks noGrp="1"/>
          </p:cNvSpPr>
          <p:nvPr>
            <p:ph idx="1"/>
          </p:nvPr>
        </p:nvSpPr>
        <p:spPr>
          <a:xfrm>
            <a:off x="4447308" y="220718"/>
            <a:ext cx="6906491" cy="5956246"/>
          </a:xfrm>
        </p:spPr>
        <p:txBody>
          <a:bodyPr anchor="ctr">
            <a:normAutofit fontScale="92500" lnSpcReduction="10000"/>
          </a:bodyPr>
          <a:lstStyle/>
          <a:p>
            <a:pPr marL="0" indent="0">
              <a:buNone/>
            </a:pPr>
            <a:r>
              <a:rPr lang="en-GB" sz="1500" dirty="0"/>
              <a:t>2</a:t>
            </a:r>
            <a:r>
              <a:rPr lang="en-GB" sz="1800" dirty="0"/>
              <a:t>.</a:t>
            </a:r>
            <a:r>
              <a:rPr lang="en-GB" sz="1800" b="1" dirty="0"/>
              <a:t>Berlo's SMCR Model consists of:</a:t>
            </a:r>
          </a:p>
          <a:p>
            <a:r>
              <a:rPr lang="en-GB" sz="2000" b="1" dirty="0"/>
              <a:t>S</a:t>
            </a:r>
            <a:r>
              <a:rPr lang="en-GB" sz="2000" dirty="0"/>
              <a:t>ource </a:t>
            </a:r>
          </a:p>
          <a:p>
            <a:r>
              <a:rPr lang="en-GB" sz="2000" b="1" dirty="0"/>
              <a:t>M</a:t>
            </a:r>
            <a:r>
              <a:rPr lang="en-GB" sz="2000" dirty="0"/>
              <a:t>essage </a:t>
            </a:r>
          </a:p>
          <a:p>
            <a:r>
              <a:rPr lang="en-GB" sz="2000" b="1" dirty="0"/>
              <a:t>C</a:t>
            </a:r>
            <a:r>
              <a:rPr lang="en-GB" sz="2000" dirty="0"/>
              <a:t>hannel </a:t>
            </a:r>
          </a:p>
          <a:p>
            <a:r>
              <a:rPr lang="en-GB" sz="2000" b="1" dirty="0"/>
              <a:t>R</a:t>
            </a:r>
            <a:r>
              <a:rPr lang="en-GB" sz="2000" dirty="0"/>
              <a:t>eceiver </a:t>
            </a:r>
          </a:p>
          <a:p>
            <a:r>
              <a:rPr lang="en-GB" sz="2000" dirty="0">
                <a:latin typeface="Arial"/>
                <a:cs typeface="Arial"/>
              </a:rPr>
              <a:t>The model also focuses on encoding and decoding which happens before the sender sends the message and before receiver receives the message, respectively.</a:t>
            </a:r>
          </a:p>
          <a:p>
            <a:r>
              <a:rPr lang="en-GB" sz="2000" dirty="0"/>
              <a:t>Gary tells employees to </a:t>
            </a:r>
            <a:r>
              <a:rPr lang="en-GB" sz="2000" b="1" dirty="0"/>
              <a:t>"Keep fresh meat chilled."</a:t>
            </a:r>
            <a:endParaRPr lang="en-GB" sz="2000" dirty="0"/>
          </a:p>
          <a:p>
            <a:r>
              <a:rPr lang="en-GB" sz="2000" dirty="0"/>
              <a:t>If workers do not understand English or have not been trained in food safety, they may misinterpret the instruction. </a:t>
            </a:r>
          </a:p>
          <a:p>
            <a:r>
              <a:rPr lang="en-GB" sz="2000" dirty="0"/>
              <a:t>As a result, chicken is left out overnight, leading to spoilage and serious food safety risks. </a:t>
            </a:r>
            <a:endParaRPr lang="en-GB" sz="2000" b="1" dirty="0"/>
          </a:p>
          <a:p>
            <a:r>
              <a:rPr lang="en-GB" sz="2000" dirty="0"/>
              <a:t>Gary and the workers have different language abilities. </a:t>
            </a:r>
          </a:p>
          <a:p>
            <a:r>
              <a:rPr lang="en-GB" sz="2000" dirty="0"/>
              <a:t>Employees possess varying levels of knowledge about food hygiene. </a:t>
            </a:r>
          </a:p>
          <a:p>
            <a:r>
              <a:rPr lang="en-GB" sz="2000" dirty="0"/>
              <a:t>Many workers have limited English proficiency. </a:t>
            </a:r>
          </a:p>
          <a:p>
            <a:r>
              <a:rPr lang="en-GB" sz="2000" dirty="0"/>
              <a:t>Written signs are only in English.</a:t>
            </a:r>
          </a:p>
          <a:p>
            <a:pPr marL="0" indent="0">
              <a:buNone/>
            </a:pPr>
            <a:endParaRPr lang="en-GB" sz="1800" dirty="0"/>
          </a:p>
        </p:txBody>
      </p:sp>
    </p:spTree>
    <p:extLst>
      <p:ext uri="{BB962C8B-B14F-4D97-AF65-F5344CB8AC3E}">
        <p14:creationId xmlns:p14="http://schemas.microsoft.com/office/powerpoint/2010/main" val="3880483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B9E0110-C6C4-8301-41B5-203517B098E0}"/>
              </a:ext>
            </a:extLst>
          </p:cNvPr>
          <p:cNvSpPr txBox="1"/>
          <p:nvPr/>
        </p:nvSpPr>
        <p:spPr>
          <a:xfrm>
            <a:off x="380089" y="274290"/>
            <a:ext cx="11662167" cy="6247864"/>
          </a:xfrm>
          <a:prstGeom prst="rect">
            <a:avLst/>
          </a:prstGeom>
          <a:noFill/>
        </p:spPr>
        <p:txBody>
          <a:bodyPr wrap="square" lIns="91440" tIns="45720" rIns="91440" bIns="45720" anchor="t">
            <a:spAutoFit/>
          </a:bodyPr>
          <a:lstStyle/>
          <a:p>
            <a:r>
              <a:rPr lang="en-GB" sz="2000" b="1" dirty="0"/>
              <a:t>3. Schramm’s Model of Communication (1954)</a:t>
            </a:r>
          </a:p>
          <a:p>
            <a:r>
              <a:rPr lang="en-GB" dirty="0"/>
              <a:t>Schramm viewed communication as a </a:t>
            </a:r>
            <a:r>
              <a:rPr lang="en-GB" b="1" dirty="0"/>
              <a:t>two-way process</a:t>
            </a:r>
            <a:r>
              <a:rPr lang="en-GB" dirty="0"/>
              <a:t> in which both the sender and receiver exchange messages and provide </a:t>
            </a:r>
            <a:r>
              <a:rPr lang="en-GB" b="1" dirty="0"/>
              <a:t>feedback</a:t>
            </a:r>
            <a:r>
              <a:rPr lang="en-GB" dirty="0"/>
              <a:t>.</a:t>
            </a:r>
          </a:p>
          <a:p>
            <a:endParaRPr lang="en-GB" dirty="0"/>
          </a:p>
          <a:p>
            <a:endParaRPr lang="en-GB" dirty="0"/>
          </a:p>
          <a:p>
            <a:endParaRPr lang="en-GB" dirty="0"/>
          </a:p>
          <a:p>
            <a:endParaRPr lang="en-GB" dirty="0"/>
          </a:p>
          <a:p>
            <a:endParaRPr lang="en-GB" b="1" dirty="0"/>
          </a:p>
          <a:p>
            <a:endParaRPr lang="en-GB" b="1" dirty="0"/>
          </a:p>
          <a:p>
            <a:endParaRPr lang="en-GB" b="1" dirty="0"/>
          </a:p>
          <a:p>
            <a:pPr marL="285750" indent="-285750">
              <a:buFont typeface="Arial" panose="020B0604020202020204" pitchFamily="34" charset="0"/>
              <a:buChar char="•"/>
            </a:pPr>
            <a:r>
              <a:rPr lang="en-GB" b="1" dirty="0"/>
              <a:t>Different fields of experience:</a:t>
            </a:r>
            <a:r>
              <a:rPr lang="en-GB" dirty="0"/>
              <a:t> Gary is qualified in food hygiene, but many employees have little or no formal training and come from different cultural and linguistic backgrounds. </a:t>
            </a:r>
          </a:p>
          <a:p>
            <a:pPr marL="285750" indent="-285750">
              <a:buFont typeface="Arial" panose="020B0604020202020204" pitchFamily="34" charset="0"/>
              <a:buChar char="•"/>
            </a:pPr>
            <a:r>
              <a:rPr lang="en-GB" b="1" dirty="0"/>
              <a:t>Limited feedback:</a:t>
            </a:r>
            <a:r>
              <a:rPr lang="en-GB" dirty="0"/>
              <a:t> Gary mainly gives instructions but has little opportunity to check whether employees fully understand them.</a:t>
            </a:r>
          </a:p>
          <a:p>
            <a:pPr marL="285750" indent="-285750">
              <a:buFont typeface="Arial" panose="020B0604020202020204" pitchFamily="34" charset="0"/>
              <a:buChar char="•"/>
            </a:pPr>
            <a:r>
              <a:rPr lang="en-GB" dirty="0"/>
              <a:t> </a:t>
            </a:r>
            <a:r>
              <a:rPr lang="en-GB" b="1" dirty="0"/>
              <a:t>Language barriers:</a:t>
            </a:r>
            <a:r>
              <a:rPr lang="en-GB" dirty="0"/>
              <a:t> Workers with limited English may misunderstand verbal instructions or written signs.</a:t>
            </a:r>
          </a:p>
          <a:p>
            <a:pPr marL="285750" indent="-285750">
              <a:buFont typeface="Arial" panose="020B0604020202020204" pitchFamily="34" charset="0"/>
              <a:buChar char="•"/>
            </a:pPr>
            <a:r>
              <a:rPr lang="en-GB" b="1" dirty="0"/>
              <a:t>Communication breakdown:</a:t>
            </a:r>
            <a:r>
              <a:rPr lang="en-GB" dirty="0"/>
              <a:t> Because the sender and receivers do not share the same experiences or language, important food safety messages are not communicated effectively.</a:t>
            </a:r>
          </a:p>
          <a:p>
            <a:endParaRPr lang="en-GB" dirty="0"/>
          </a:p>
          <a:p>
            <a:endParaRPr lang="en-GB" dirty="0"/>
          </a:p>
          <a:p>
            <a:pPr algn="r"/>
            <a:endParaRPr lang="en-GB" sz="2000" dirty="0">
              <a:solidFill>
                <a:prstClr val="black"/>
              </a:solidFill>
            </a:endParaRPr>
          </a:p>
          <a:p>
            <a:pPr algn="r"/>
            <a:endParaRPr lang="en-GB" dirty="0"/>
          </a:p>
          <a:p>
            <a:pPr>
              <a:buNone/>
            </a:pPr>
            <a:endParaRPr lang="en-GB" dirty="0"/>
          </a:p>
        </p:txBody>
      </p:sp>
      <p:sp>
        <p:nvSpPr>
          <p:cNvPr id="13" name="Oval 12">
            <a:extLst>
              <a:ext uri="{FF2B5EF4-FFF2-40B4-BE49-F238E27FC236}">
                <a16:creationId xmlns:a16="http://schemas.microsoft.com/office/drawing/2014/main" id="{25B73287-14D8-FB7D-4788-DC5ED7AB3B31}"/>
              </a:ext>
            </a:extLst>
          </p:cNvPr>
          <p:cNvSpPr/>
          <p:nvPr/>
        </p:nvSpPr>
        <p:spPr>
          <a:xfrm>
            <a:off x="7747000" y="1314450"/>
            <a:ext cx="1879600" cy="1079500"/>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Decoder</a:t>
            </a:r>
          </a:p>
          <a:p>
            <a:pPr algn="ctr"/>
            <a:r>
              <a:rPr lang="en-GB" dirty="0"/>
              <a:t>Interpreter</a:t>
            </a:r>
          </a:p>
          <a:p>
            <a:pPr algn="ctr"/>
            <a:r>
              <a:rPr lang="en-GB" dirty="0"/>
              <a:t>encoder</a:t>
            </a:r>
          </a:p>
        </p:txBody>
      </p:sp>
      <p:sp>
        <p:nvSpPr>
          <p:cNvPr id="14" name="Oval 13">
            <a:extLst>
              <a:ext uri="{FF2B5EF4-FFF2-40B4-BE49-F238E27FC236}">
                <a16:creationId xmlns:a16="http://schemas.microsoft.com/office/drawing/2014/main" id="{0D5A9A1C-B963-3931-9ED0-3788931C91B1}"/>
              </a:ext>
            </a:extLst>
          </p:cNvPr>
          <p:cNvSpPr/>
          <p:nvPr/>
        </p:nvSpPr>
        <p:spPr>
          <a:xfrm>
            <a:off x="2794000" y="1219200"/>
            <a:ext cx="2095500" cy="1136650"/>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Encoder interpreter Decoder</a:t>
            </a:r>
          </a:p>
          <a:p>
            <a:pPr algn="ctr"/>
            <a:endParaRPr lang="en-GB" dirty="0"/>
          </a:p>
        </p:txBody>
      </p:sp>
      <p:sp>
        <p:nvSpPr>
          <p:cNvPr id="15" name="Oval 14">
            <a:extLst>
              <a:ext uri="{FF2B5EF4-FFF2-40B4-BE49-F238E27FC236}">
                <a16:creationId xmlns:a16="http://schemas.microsoft.com/office/drawing/2014/main" id="{8D35B555-64C6-EA81-A733-79932B617332}"/>
              </a:ext>
            </a:extLst>
          </p:cNvPr>
          <p:cNvSpPr/>
          <p:nvPr/>
        </p:nvSpPr>
        <p:spPr>
          <a:xfrm>
            <a:off x="5486400" y="1028700"/>
            <a:ext cx="1549400" cy="495300"/>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Message </a:t>
            </a:r>
          </a:p>
        </p:txBody>
      </p:sp>
      <p:sp>
        <p:nvSpPr>
          <p:cNvPr id="16" name="Oval 15">
            <a:extLst>
              <a:ext uri="{FF2B5EF4-FFF2-40B4-BE49-F238E27FC236}">
                <a16:creationId xmlns:a16="http://schemas.microsoft.com/office/drawing/2014/main" id="{6F52E7B5-1E6E-E75B-D7D4-BC563A303165}"/>
              </a:ext>
            </a:extLst>
          </p:cNvPr>
          <p:cNvSpPr/>
          <p:nvPr/>
        </p:nvSpPr>
        <p:spPr>
          <a:xfrm>
            <a:off x="5486400" y="2057400"/>
            <a:ext cx="1663700" cy="673100"/>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a:t>Feedback </a:t>
            </a:r>
          </a:p>
        </p:txBody>
      </p:sp>
      <p:cxnSp>
        <p:nvCxnSpPr>
          <p:cNvPr id="21" name="Straight Arrow Connector 20">
            <a:extLst>
              <a:ext uri="{FF2B5EF4-FFF2-40B4-BE49-F238E27FC236}">
                <a16:creationId xmlns:a16="http://schemas.microsoft.com/office/drawing/2014/main" id="{EBEC389B-5ACB-8768-8BA3-92B2F579DEF7}"/>
              </a:ext>
            </a:extLst>
          </p:cNvPr>
          <p:cNvCxnSpPr>
            <a:endCxn id="15" idx="2"/>
          </p:cNvCxnSpPr>
          <p:nvPr/>
        </p:nvCxnSpPr>
        <p:spPr>
          <a:xfrm flipV="1">
            <a:off x="4699000" y="1219200"/>
            <a:ext cx="787400" cy="16510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404BC4E9-D429-FD18-2A8F-CE28294E1E01}"/>
              </a:ext>
            </a:extLst>
          </p:cNvPr>
          <p:cNvCxnSpPr>
            <a:cxnSpLocks/>
            <a:endCxn id="13" idx="1"/>
          </p:cNvCxnSpPr>
          <p:nvPr/>
        </p:nvCxnSpPr>
        <p:spPr>
          <a:xfrm>
            <a:off x="6974370" y="1149350"/>
            <a:ext cx="1047891" cy="32318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a:extLst>
              <a:ext uri="{FF2B5EF4-FFF2-40B4-BE49-F238E27FC236}">
                <a16:creationId xmlns:a16="http://schemas.microsoft.com/office/drawing/2014/main" id="{4EC4BD6A-12D7-E7C1-3ADD-D6F354314CB5}"/>
              </a:ext>
            </a:extLst>
          </p:cNvPr>
          <p:cNvCxnSpPr>
            <a:cxnSpLocks/>
          </p:cNvCxnSpPr>
          <p:nvPr/>
        </p:nvCxnSpPr>
        <p:spPr>
          <a:xfrm flipH="1">
            <a:off x="7175500" y="2089150"/>
            <a:ext cx="710165" cy="28575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0655CFFB-B36B-795F-FB5C-8996573A1577}"/>
              </a:ext>
            </a:extLst>
          </p:cNvPr>
          <p:cNvCxnSpPr>
            <a:stCxn id="16" idx="2"/>
            <a:endCxn id="14" idx="5"/>
          </p:cNvCxnSpPr>
          <p:nvPr/>
        </p:nvCxnSpPr>
        <p:spPr>
          <a:xfrm flipH="1" flipV="1">
            <a:off x="4582621" y="2189391"/>
            <a:ext cx="903779" cy="20455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12586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EAEA7E-830F-64D7-2A94-388715A089C9}"/>
              </a:ext>
            </a:extLst>
          </p:cNvPr>
          <p:cNvSpPr>
            <a:spLocks noGrp="1"/>
          </p:cNvSpPr>
          <p:nvPr>
            <p:ph type="title"/>
          </p:nvPr>
        </p:nvSpPr>
        <p:spPr>
          <a:xfrm>
            <a:off x="1188069" y="381935"/>
            <a:ext cx="9356106" cy="1200329"/>
          </a:xfrm>
        </p:spPr>
        <p:txBody>
          <a:bodyPr anchor="t">
            <a:normAutofit/>
          </a:bodyPr>
          <a:lstStyle/>
          <a:p>
            <a:r>
              <a:rPr lang="en-GB" sz="3800" b="1"/>
              <a:t>Possible solutions</a:t>
            </a:r>
            <a:br>
              <a:rPr lang="en-GB" sz="3800"/>
            </a:br>
            <a:endParaRPr lang="en-GB" sz="3800"/>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8"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0EE9BDD-17B4-43F8-3C9E-B32FA1C2A9E7}"/>
              </a:ext>
            </a:extLst>
          </p:cNvPr>
          <p:cNvGraphicFramePr>
            <a:graphicFrameLocks noGrp="1"/>
          </p:cNvGraphicFramePr>
          <p:nvPr>
            <p:ph idx="1"/>
            <p:extLst>
              <p:ext uri="{D42A27DB-BD31-4B8C-83A1-F6EECF244321}">
                <p14:modId xmlns:p14="http://schemas.microsoft.com/office/powerpoint/2010/main" val="2168029749"/>
              </p:ext>
            </p:extLst>
          </p:nvPr>
        </p:nvGraphicFramePr>
        <p:xfrm>
          <a:off x="1242328" y="1472473"/>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6196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320E20-DFDB-18F7-2C81-68016F181C04}"/>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2D1D673-5522-BBDE-8D3D-C57F14C664D2}"/>
              </a:ext>
            </a:extLst>
          </p:cNvPr>
          <p:cNvSpPr>
            <a:spLocks noGrp="1"/>
          </p:cNvSpPr>
          <p:nvPr>
            <p:ph idx="1"/>
          </p:nvPr>
        </p:nvSpPr>
        <p:spPr>
          <a:xfrm>
            <a:off x="4447308" y="591344"/>
            <a:ext cx="6906491" cy="5585619"/>
          </a:xfrm>
        </p:spPr>
        <p:txBody>
          <a:bodyPr anchor="ctr">
            <a:normAutofit/>
          </a:bodyPr>
          <a:lstStyle/>
          <a:p>
            <a:r>
              <a:rPr lang="en-GB" sz="1800" dirty="0"/>
              <a:t>Effective communication is essential for maintaining food safety, quality, and operational efficiency. </a:t>
            </a:r>
          </a:p>
          <a:p>
            <a:r>
              <a:rPr lang="en-GB" sz="1800" dirty="0"/>
              <a:t>Flight Foods Ltd. faces several communication barriers, including environmental noise, language differences, cultural diversity, age differences, and emotional stress. </a:t>
            </a:r>
          </a:p>
          <a:p>
            <a:r>
              <a:rPr lang="en-GB" sz="1800" dirty="0"/>
              <a:t>These barriers have resulted in misunderstandings, inconsistent work practices, and failures to follow food hygiene procedures. </a:t>
            </a:r>
          </a:p>
          <a:p>
            <a:r>
              <a:rPr lang="en-GB" sz="1800" dirty="0"/>
              <a:t>The lack of formal training and clear communication has reduced employees understanding of food safety requirements. </a:t>
            </a:r>
          </a:p>
          <a:p>
            <a:r>
              <a:rPr lang="en-GB" sz="1800" dirty="0"/>
              <a:t>Applying communication theories, such as Shannon and Weaver's Communication Model Schramm, Berlo’s they helps explain the causes of these communication failures. </a:t>
            </a:r>
          </a:p>
          <a:p>
            <a:r>
              <a:rPr lang="en-GB" sz="1800" dirty="0"/>
              <a:t>Improving communication through multilingual training, clearer instructions, effective leadership, regular feedback, and inclusive communication practices will enhance teamwork, reduce errors, and improve food safety standards. </a:t>
            </a:r>
          </a:p>
          <a:p>
            <a:r>
              <a:rPr lang="en-GB" sz="1800" dirty="0"/>
              <a:t>Strong communication is key to rebuilding customer confidence and supporting Flight Foods Ltd.'s long-term success. </a:t>
            </a:r>
          </a:p>
          <a:p>
            <a:endParaRPr lang="en-GB" sz="1800" dirty="0"/>
          </a:p>
        </p:txBody>
      </p:sp>
    </p:spTree>
    <p:extLst>
      <p:ext uri="{BB962C8B-B14F-4D97-AF65-F5344CB8AC3E}">
        <p14:creationId xmlns:p14="http://schemas.microsoft.com/office/powerpoint/2010/main" val="2981354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EF250-8A19-E21C-9AB7-511504713B17}"/>
              </a:ext>
            </a:extLst>
          </p:cNvPr>
          <p:cNvSpPr>
            <a:spLocks noGrp="1"/>
          </p:cNvSpPr>
          <p:nvPr>
            <p:ph type="title"/>
          </p:nvPr>
        </p:nvSpPr>
        <p:spPr>
          <a:xfrm>
            <a:off x="838200" y="365125"/>
            <a:ext cx="10515600" cy="587375"/>
          </a:xfrm>
        </p:spPr>
        <p:txBody>
          <a:bodyPr>
            <a:normAutofit fontScale="90000"/>
          </a:bodyPr>
          <a:lstStyle/>
          <a:p>
            <a:r>
              <a:rPr lang="en-GB" dirty="0"/>
              <a:t>Reference </a:t>
            </a:r>
          </a:p>
        </p:txBody>
      </p:sp>
      <p:graphicFrame>
        <p:nvGraphicFramePr>
          <p:cNvPr id="5" name="Content Placeholder 2">
            <a:extLst>
              <a:ext uri="{FF2B5EF4-FFF2-40B4-BE49-F238E27FC236}">
                <a16:creationId xmlns:a16="http://schemas.microsoft.com/office/drawing/2014/main" id="{018CA265-5435-3E03-F96F-F4AE67CFEC4D}"/>
              </a:ext>
            </a:extLst>
          </p:cNvPr>
          <p:cNvGraphicFramePr>
            <a:graphicFrameLocks noGrp="1"/>
          </p:cNvGraphicFramePr>
          <p:nvPr>
            <p:ph idx="1"/>
            <p:extLst>
              <p:ext uri="{D42A27DB-BD31-4B8C-83A1-F6EECF244321}">
                <p14:modId xmlns:p14="http://schemas.microsoft.com/office/powerpoint/2010/main" val="792139931"/>
              </p:ext>
            </p:extLst>
          </p:nvPr>
        </p:nvGraphicFramePr>
        <p:xfrm>
          <a:off x="838200" y="1333500"/>
          <a:ext cx="10515600" cy="4843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6349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287E88E-40FA-5904-AB18-B389AF036E0F}"/>
              </a:ext>
            </a:extLst>
          </p:cNvPr>
          <p:cNvPicPr>
            <a:picLocks noGrp="1" noChangeAspect="1"/>
          </p:cNvPicPr>
          <p:nvPr>
            <p:ph idx="1"/>
          </p:nvPr>
        </p:nvPicPr>
        <p:blipFill>
          <a:blip>
            <a:extLst>
              <a:ext uri="{96DAC541-7B7A-43D3-8B79-37D633B846F1}">
                <asvg:svgBlip xmlns:asvg="http://schemas.microsoft.com/office/drawing/2016/SVG/main" r:embed="rId2"/>
              </a:ext>
            </a:extLst>
          </a:blip>
          <a:stretch>
            <a:fillRect/>
          </a:stretch>
        </p:blipFill>
        <p:spPr>
          <a:xfrm>
            <a:off x="3310466" y="643466"/>
            <a:ext cx="5571067" cy="5571067"/>
          </a:xfrm>
          <a:prstGeom prst="rect">
            <a:avLst/>
          </a:prstGeom>
        </p:spPr>
      </p:pic>
    </p:spTree>
    <p:extLst>
      <p:ext uri="{BB962C8B-B14F-4D97-AF65-F5344CB8AC3E}">
        <p14:creationId xmlns:p14="http://schemas.microsoft.com/office/powerpoint/2010/main" val="3438463479"/>
      </p:ext>
    </p:extLst>
  </p:cSld>
  <p:clrMapOvr>
    <a:masterClrMapping/>
  </p:clrMapOvr>
</p:sld>
</file>

<file path=ppt/theme/theme1.xml><?xml version="1.0" encoding="utf-8"?>
<a:theme xmlns:a="http://schemas.openxmlformats.org/drawingml/2006/main" name="Office Theme">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3e64580a8b90d54c333286e4a8df66a3">
  <xsd:schema xmlns:xsd="http://www.w3.org/2001/XMLSchema" xmlns:xs="http://www.w3.org/2001/XMLSchema" xmlns:p="http://schemas.microsoft.com/office/2006/metadata/properties" xmlns:ns3="901b7179-a49d-4669-ab88-101a0e80079b" targetNamespace="http://schemas.microsoft.com/office/2006/metadata/properties" ma:root="true" ma:fieldsID="ca7b09feb33c275ccb6e339f1a998ffb"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91D4106F-91C9-49B6-9E02-F0A0C7C3213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5CCAF22-9EA3-4C2F-9092-C861B73393C1}">
  <ds:schemaRefs>
    <ds:schemaRef ds:uri="http://schemas.microsoft.com/office/2006/documentManagement/types"/>
    <ds:schemaRef ds:uri="http://schemas.microsoft.com/office/2006/metadata/properties"/>
    <ds:schemaRef ds:uri="http://purl.org/dc/terms/"/>
    <ds:schemaRef ds:uri="http://purl.org/dc/dcmitype/"/>
    <ds:schemaRef ds:uri="http://schemas.openxmlformats.org/package/2006/metadata/core-properties"/>
    <ds:schemaRef ds:uri="http://purl.org/dc/elements/1.1/"/>
    <ds:schemaRef ds:uri="http://www.w3.org/XML/1998/namespace"/>
    <ds:schemaRef ds:uri="901b7179-a49d-4669-ab88-101a0e80079b"/>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Integral</Template>
  <TotalTime>25547</TotalTime>
  <Words>1573</Words>
  <Application>Microsoft Office PowerPoint</Application>
  <PresentationFormat>Widescreen</PresentationFormat>
  <Paragraphs>146</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Background of flight food</vt:lpstr>
      <vt:lpstr>the communication barriers  </vt:lpstr>
      <vt:lpstr>2. Language, Communication and Body Language Barrier </vt:lpstr>
      <vt:lpstr>3. Age/Generational Barrier </vt:lpstr>
      <vt:lpstr>4. Cultural Barrier (Standards and Practices) </vt:lpstr>
      <vt:lpstr>5. Emotional Barrier </vt:lpstr>
      <vt:lpstr> </vt:lpstr>
      <vt:lpstr>Berlo’s SMCR model(1960)</vt:lpstr>
      <vt:lpstr>PowerPoint Presentation</vt:lpstr>
      <vt:lpstr>Possible solutions </vt:lpstr>
      <vt:lpstr>Conclusion </vt:lpstr>
      <vt:lpstr>Reference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Rahel Yohanes Tsegaye (2523394)</cp:lastModifiedBy>
  <cp:revision>149</cp:revision>
  <dcterms:created xsi:type="dcterms:W3CDTF">2024-01-29T11:42:05Z</dcterms:created>
  <dcterms:modified xsi:type="dcterms:W3CDTF">2026-07-20T08:02:21Z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