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7" r:id="rId4"/>
    <p:sldId id="262" r:id="rId5"/>
    <p:sldId id="258" r:id="rId6"/>
    <p:sldId id="264" r:id="rId7"/>
    <p:sldId id="266" r:id="rId8"/>
    <p:sldId id="265" r:id="rId9"/>
    <p:sldId id="259" r:id="rId10"/>
    <p:sldId id="263" r:id="rId11"/>
    <p:sldId id="26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A6179-2731-40CE-9DFB-A325BF5FD1B4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41447-0274-4B9E-A126-D74CE34A7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932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A6179-2731-40CE-9DFB-A325BF5FD1B4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41447-0274-4B9E-A126-D74CE34A7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431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A6179-2731-40CE-9DFB-A325BF5FD1B4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41447-0274-4B9E-A126-D74CE34A7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062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A6179-2731-40CE-9DFB-A325BF5FD1B4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41447-0274-4B9E-A126-D74CE34A7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3461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A6179-2731-40CE-9DFB-A325BF5FD1B4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41447-0274-4B9E-A126-D74CE34A7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0421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A6179-2731-40CE-9DFB-A325BF5FD1B4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41447-0274-4B9E-A126-D74CE34A7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067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A6179-2731-40CE-9DFB-A325BF5FD1B4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41447-0274-4B9E-A126-D74CE34A7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895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A6179-2731-40CE-9DFB-A325BF5FD1B4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41447-0274-4B9E-A126-D74CE34A7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363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A6179-2731-40CE-9DFB-A325BF5FD1B4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41447-0274-4B9E-A126-D74CE34A7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1317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A6179-2731-40CE-9DFB-A325BF5FD1B4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41447-0274-4B9E-A126-D74CE34A7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488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A6179-2731-40CE-9DFB-A325BF5FD1B4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41447-0274-4B9E-A126-D74CE34A7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145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AA6179-2731-40CE-9DFB-A325BF5FD1B4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C41447-0274-4B9E-A126-D74CE34A7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277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2.cipd.co.uk/NR/rdonlyres/DCCE94D7-781A-485A-A702-6DAAB5EA7B27/0/whthapwbwrk.pdf" TargetMode="External"/><Relationship Id="rId2" Type="http://schemas.openxmlformats.org/officeDocument/2006/relationships/hyperlink" Target="http://minutehack.com/guides/10-ways-to-improve-wellbeing-in-the-workplac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cas.org.uk/index.aspx?articleid=5031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iacharacter.org/www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u="sng" dirty="0" smtClean="0"/>
              <a:t>Well-being in the workplace</a:t>
            </a:r>
            <a:endParaRPr lang="en-GB" b="1" u="sng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L6 MPAC</a:t>
            </a:r>
          </a:p>
          <a:p>
            <a:r>
              <a:rPr lang="en-GB" dirty="0" smtClean="0"/>
              <a:t>Show: Additional slide deck for students studying this more in-depth.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93205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Previously covered: See Job Satisfaction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</a:t>
            </a:r>
            <a:r>
              <a:rPr lang="en-GB" dirty="0"/>
              <a:t>and document a definition of Well-being at work? &amp;</a:t>
            </a:r>
          </a:p>
          <a:p>
            <a:r>
              <a:rPr lang="en-GB" dirty="0" smtClean="0"/>
              <a:t>Identify </a:t>
            </a:r>
            <a:r>
              <a:rPr lang="en-GB" dirty="0"/>
              <a:t>some Well-being at work initiatives?</a:t>
            </a:r>
          </a:p>
          <a:p>
            <a:r>
              <a:rPr lang="en-GB" dirty="0" smtClean="0"/>
              <a:t>And </a:t>
            </a:r>
            <a:r>
              <a:rPr lang="en-GB" dirty="0"/>
              <a:t>their potential benefits?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7857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Well-being in the workplace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Q. What is Well-being in the workplace?</a:t>
            </a:r>
          </a:p>
          <a:p>
            <a:r>
              <a:rPr lang="en-GB" dirty="0"/>
              <a:t>Q. How do you enhance Well-being in the workplace?</a:t>
            </a:r>
          </a:p>
          <a:p>
            <a:r>
              <a:rPr lang="en-GB" dirty="0"/>
              <a:t>Q. What are the relevant laws related to Health &amp; Well-being in the workplace?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8255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Well-being in the workplace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Q. What are the up-to-date guidelines to help their employees live a balanced life?</a:t>
            </a:r>
          </a:p>
          <a:p>
            <a:r>
              <a:rPr lang="en-GB" dirty="0" smtClean="0"/>
              <a:t>Q. What are the up-to-date guidelines on stress reduction for employees?</a:t>
            </a:r>
          </a:p>
          <a:p>
            <a:r>
              <a:rPr lang="en-GB" dirty="0" smtClean="0"/>
              <a:t>Q. How is Mindfulness currently being used in the workplace?</a:t>
            </a:r>
          </a:p>
          <a:p>
            <a:r>
              <a:rPr lang="en-GB" dirty="0" smtClean="0"/>
              <a:t>Q. What are the benefits of Mindfulness for employees in the workplace?</a:t>
            </a:r>
          </a:p>
        </p:txBody>
      </p:sp>
    </p:spTree>
    <p:extLst>
      <p:ext uri="{BB962C8B-B14F-4D97-AF65-F5344CB8AC3E}">
        <p14:creationId xmlns:p14="http://schemas.microsoft.com/office/powerpoint/2010/main" val="2578529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Well-being in the workplace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10 </a:t>
            </a:r>
            <a:r>
              <a:rPr lang="en-GB" dirty="0">
                <a:hlinkClick r:id="rId2"/>
              </a:rPr>
              <a:t>Ways To Improve Wellbeing In The Workplace</a:t>
            </a:r>
            <a:endParaRPr lang="en-GB" dirty="0"/>
          </a:p>
          <a:p>
            <a:r>
              <a:rPr lang="en-GB" dirty="0">
                <a:hlinkClick r:id="rId3"/>
              </a:rPr>
              <a:t>CIPD: What’s happening with well-being at work?</a:t>
            </a:r>
            <a:endParaRPr lang="en-GB" dirty="0"/>
          </a:p>
          <a:p>
            <a:r>
              <a:rPr lang="en-GB" dirty="0">
                <a:hlinkClick r:id="rId4"/>
              </a:rPr>
              <a:t>ACAAS: Wellbeing and workplace performance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80339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 smtClean="0"/>
              <a:t>Activity: Contemporary HRD &amp; Positive Psychology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Today </a:t>
            </a:r>
            <a:r>
              <a:rPr lang="en-GB" dirty="0"/>
              <a:t>HRM/HRD activities are distributed to all line-managers to be responsible for the activities and development of each employee within their section/department. The </a:t>
            </a:r>
            <a:r>
              <a:rPr lang="en-GB" b="1" dirty="0"/>
              <a:t>Hackman</a:t>
            </a:r>
            <a:r>
              <a:rPr lang="en-GB" dirty="0"/>
              <a:t> &amp; </a:t>
            </a:r>
            <a:r>
              <a:rPr lang="en-GB" b="1" dirty="0"/>
              <a:t>Oldham job characteristics model /</a:t>
            </a:r>
            <a:r>
              <a:rPr lang="en-GB" dirty="0"/>
              <a:t> theory was developed in the 1970s and is composed of five core </a:t>
            </a:r>
            <a:r>
              <a:rPr lang="en-GB" b="1" dirty="0"/>
              <a:t>job characteristics</a:t>
            </a:r>
            <a:r>
              <a:rPr lang="en-GB" dirty="0"/>
              <a:t>.</a:t>
            </a:r>
          </a:p>
          <a:p>
            <a:r>
              <a:rPr lang="en-GB" dirty="0"/>
              <a:t>Q. What is the </a:t>
            </a:r>
            <a:r>
              <a:rPr lang="en-GB" b="1" dirty="0"/>
              <a:t>Job Characteristics Model (JCM)</a:t>
            </a:r>
            <a:r>
              <a:rPr lang="en-GB" dirty="0"/>
              <a:t> aka Job Characteristics Theory (JCT)? </a:t>
            </a:r>
          </a:p>
          <a:p>
            <a:r>
              <a:rPr lang="en-GB" dirty="0"/>
              <a:t>Every job role has specific tasks that require specific skills, this has been well known for many years, more recently the field of HRD also considers the identification job-matching/alignment and development of a person's/employee's personal qualities and strengths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73866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Positive Psychology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What is </a:t>
            </a:r>
            <a:r>
              <a:rPr lang="en-GB" b="1" dirty="0" smtClean="0"/>
              <a:t>Positive Psychology</a:t>
            </a:r>
            <a:r>
              <a:rPr lang="en-GB" dirty="0" smtClean="0"/>
              <a:t>? Research and define. </a:t>
            </a:r>
          </a:p>
          <a:p>
            <a:r>
              <a:rPr lang="en-GB" dirty="0" smtClean="0"/>
              <a:t>Q. How do you use </a:t>
            </a:r>
            <a:r>
              <a:rPr lang="en-GB" b="1" dirty="0" smtClean="0"/>
              <a:t>Positive Psychology in the workplace</a:t>
            </a:r>
            <a:r>
              <a:rPr lang="en-GB" dirty="0" smtClean="0"/>
              <a:t>? use 3 different sources and cite your answer. </a:t>
            </a:r>
          </a:p>
          <a:p>
            <a:r>
              <a:rPr lang="en-GB" dirty="0" smtClean="0"/>
              <a:t>Q. What is the </a:t>
            </a:r>
            <a:r>
              <a:rPr lang="en-GB" b="1" dirty="0" smtClean="0"/>
              <a:t>PERMA Model</a:t>
            </a:r>
            <a:r>
              <a:rPr lang="en-GB" dirty="0" smtClean="0"/>
              <a:t>? i.e. Seligman’s theoretical model of happiness / satisfaction.</a:t>
            </a:r>
          </a:p>
          <a:p>
            <a:r>
              <a:rPr lang="en-GB" dirty="0" smtClean="0"/>
              <a:t>Q. How is the </a:t>
            </a:r>
            <a:r>
              <a:rPr lang="en-GB" b="1" dirty="0" smtClean="0"/>
              <a:t>PERMA Model </a:t>
            </a:r>
            <a:r>
              <a:rPr lang="en-GB" dirty="0" smtClean="0"/>
              <a:t>used in the workplace?</a:t>
            </a:r>
          </a:p>
          <a:p>
            <a:r>
              <a:rPr lang="en-GB" dirty="0" smtClean="0"/>
              <a:t>Q. What is the </a:t>
            </a:r>
            <a:r>
              <a:rPr lang="en-GB" b="1" dirty="0" smtClean="0"/>
              <a:t>VIA-IS Model: Values in Action Inventory of Strengths?</a:t>
            </a:r>
            <a:endParaRPr lang="en-GB" dirty="0" smtClean="0"/>
          </a:p>
          <a:p>
            <a:r>
              <a:rPr lang="en-GB" dirty="0" smtClean="0"/>
              <a:t>Q.</a:t>
            </a:r>
            <a:r>
              <a:rPr lang="en-GB" b="1" dirty="0" smtClean="0"/>
              <a:t> </a:t>
            </a:r>
            <a:r>
              <a:rPr lang="en-GB" dirty="0" smtClean="0"/>
              <a:t>How is the</a:t>
            </a:r>
            <a:r>
              <a:rPr lang="en-GB" b="1" dirty="0" smtClean="0"/>
              <a:t> VIA-IS Model</a:t>
            </a:r>
            <a:r>
              <a:rPr lang="en-GB" dirty="0" smtClean="0"/>
              <a:t> used in the workplace?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2708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VIA Survey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http://www.viacharacter.org/www/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2260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 smtClean="0"/>
              <a:t>Activity: Contemporary HRD &amp; Whole-Brain Thinking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</a:t>
            </a:r>
            <a:r>
              <a:rPr lang="en-GB" dirty="0"/>
              <a:t>. What is Whole-brain Thinking?</a:t>
            </a:r>
          </a:p>
          <a:p>
            <a:r>
              <a:rPr lang="en-GB" dirty="0"/>
              <a:t>Q. Find an image of the Whole-brain Model?</a:t>
            </a:r>
            <a:br>
              <a:rPr lang="en-GB" dirty="0"/>
            </a:br>
            <a:r>
              <a:rPr lang="en-GB" dirty="0"/>
              <a:t>&gt;&gt; Q. Which colour do you prefer?</a:t>
            </a:r>
          </a:p>
          <a:p>
            <a:r>
              <a:rPr lang="en-GB" dirty="0"/>
              <a:t>Q. What is the </a:t>
            </a:r>
            <a:r>
              <a:rPr lang="en-GB" dirty="0" smtClean="0"/>
              <a:t>’The </a:t>
            </a:r>
            <a:r>
              <a:rPr lang="en-GB" dirty="0"/>
              <a:t>Herrmann Brain Dominance Instrument (</a:t>
            </a:r>
            <a:r>
              <a:rPr lang="en-GB" b="1" dirty="0"/>
              <a:t>HBDI</a:t>
            </a:r>
            <a:r>
              <a:rPr lang="en-GB" dirty="0" smtClean="0"/>
              <a:t>)’?</a:t>
            </a:r>
            <a:endParaRPr lang="en-GB" dirty="0"/>
          </a:p>
          <a:p>
            <a:r>
              <a:rPr lang="en-GB" dirty="0"/>
              <a:t>Q. How do use Whole-brain thinking in the workplace? research cite and document your answer.</a:t>
            </a:r>
          </a:p>
          <a:p>
            <a:r>
              <a:rPr lang="en-GB" dirty="0"/>
              <a:t>Q. Why is this important useful for effective Team-working?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4330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Positive Computing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Q. What is Positive Computing? research document and cite your answer</a:t>
            </a:r>
          </a:p>
        </p:txBody>
      </p:sp>
    </p:spTree>
    <p:extLst>
      <p:ext uri="{BB962C8B-B14F-4D97-AF65-F5344CB8AC3E}">
        <p14:creationId xmlns:p14="http://schemas.microsoft.com/office/powerpoint/2010/main" val="27219613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End.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08623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160</Words>
  <Application>Microsoft Office PowerPoint</Application>
  <PresentationFormat>Widescreen</PresentationFormat>
  <Paragraphs>42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Well-being in the workplace</vt:lpstr>
      <vt:lpstr>Previously covered: See Job Satisfaction</vt:lpstr>
      <vt:lpstr>Well-being in the workplace</vt:lpstr>
      <vt:lpstr>Well-being in the workplace</vt:lpstr>
      <vt:lpstr>Well-being in the workplace</vt:lpstr>
      <vt:lpstr>Activity: Contemporary HRD &amp; Positive Psychology</vt:lpstr>
      <vt:lpstr>Positive Psychology</vt:lpstr>
      <vt:lpstr>VIA Survey</vt:lpstr>
      <vt:lpstr>Activity: Contemporary HRD &amp; Whole-Brain Thinking</vt:lpstr>
      <vt:lpstr>Positive Computing</vt:lpstr>
      <vt:lpstr>The End.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Well-being in the workplace</dc:title>
  <dc:creator>James Williams</dc:creator>
  <cp:lastModifiedBy>James Williams</cp:lastModifiedBy>
  <cp:revision>6</cp:revision>
  <dcterms:created xsi:type="dcterms:W3CDTF">2019-03-26T13:18:14Z</dcterms:created>
  <dcterms:modified xsi:type="dcterms:W3CDTF">2019-03-26T13:37:39Z</dcterms:modified>
</cp:coreProperties>
</file>