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handoutMasterIdLst>
    <p:handoutMasterId r:id="rId13"/>
  </p:handoutMasterIdLst>
  <p:sldIdLst>
    <p:sldId id="363" r:id="rId2"/>
    <p:sldId id="331" r:id="rId3"/>
    <p:sldId id="430" r:id="rId4"/>
    <p:sldId id="453" r:id="rId5"/>
    <p:sldId id="454" r:id="rId6"/>
    <p:sldId id="455" r:id="rId7"/>
    <p:sldId id="457" r:id="rId8"/>
    <p:sldId id="456" r:id="rId9"/>
    <p:sldId id="369" r:id="rId10"/>
    <p:sldId id="370" r:id="rId1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6517" autoAdjust="0"/>
  </p:normalViewPr>
  <p:slideViewPr>
    <p:cSldViewPr>
      <p:cViewPr varScale="1">
        <p:scale>
          <a:sx n="115" d="100"/>
          <a:sy n="115" d="100"/>
        </p:scale>
        <p:origin x="252"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9329" custScaleY="74372" custLinFactNeighborX="0" custLinFactNeighborY="-56185"/>
      <dgm:spPr/>
    </dgm:pt>
    <dgm:pt modelId="{ABB62C68-92F3-4F3F-AA9F-F03F698AD3D1}" type="pres">
      <dgm:prSet presAssocID="{81DBF31E-166B-434E-B153-4801F37D321D}" presName="Name9" presStyleLbl="parChTrans1D2" presStyleIdx="0" presStyleCnt="3"/>
      <dgm:spPr/>
    </dgm:pt>
    <dgm:pt modelId="{1DB5F432-83F5-486D-AE58-A5EA11CCC22A}" type="pres">
      <dgm:prSet presAssocID="{81DBF31E-166B-434E-B153-4801F37D321D}" presName="connTx" presStyleLbl="parChTrans1D2" presStyleIdx="0" presStyleCnt="3"/>
      <dgm:spPr/>
    </dgm:pt>
    <dgm:pt modelId="{F8A3089B-280C-438A-B128-2F7457051B91}" type="pres">
      <dgm:prSet presAssocID="{1D9EEF71-B2FE-42A4-91E4-412C273225A0}" presName="node" presStyleLbl="node1" presStyleIdx="0" presStyleCnt="3" custScaleX="156183" custScaleY="156183" custRadScaleRad="6773" custRadScaleInc="33711">
        <dgm:presLayoutVars>
          <dgm:bulletEnabled val="1"/>
        </dgm:presLayoutVars>
      </dgm:prSet>
      <dgm:spPr/>
    </dgm:pt>
    <dgm:pt modelId="{AB15952F-4596-44B3-95A1-43626E65EEC2}" type="pres">
      <dgm:prSet presAssocID="{E82E422F-C6A3-41DE-BBEB-CAE29C44D612}" presName="Name9" presStyleLbl="parChTrans1D2" presStyleIdx="1" presStyleCnt="3"/>
      <dgm:spPr/>
    </dgm:pt>
    <dgm:pt modelId="{894A567D-1730-4B8A-9697-BE300539D651}" type="pres">
      <dgm:prSet presAssocID="{E82E422F-C6A3-41DE-BBEB-CAE29C44D612}" presName="connTx" presStyleLbl="parChTrans1D2" presStyleIdx="1" presStyleCnt="3"/>
      <dgm:spPr/>
    </dgm:pt>
    <dgm:pt modelId="{E96815CA-59FE-4DB5-AA23-5F0557359606}" type="pres">
      <dgm:prSet presAssocID="{ED2DE4BE-DBBE-43E6-8CE3-4321D59D44B4}" presName="node" presStyleLbl="node1" presStyleIdx="1" presStyleCnt="3" custScaleX="156183" custScaleY="156183" custRadScaleRad="241748" custRadScaleInc="-52893">
        <dgm:presLayoutVars>
          <dgm:bulletEnabled val="1"/>
        </dgm:presLayoutVars>
      </dgm:prSet>
      <dgm:spPr/>
    </dgm:pt>
    <dgm:pt modelId="{81ED7D85-C661-4ED3-ACDD-82E735DDC25B}" type="pres">
      <dgm:prSet presAssocID="{FB8D3560-3BAB-478C-898F-185035538CAE}" presName="Name9" presStyleLbl="parChTrans1D2" presStyleIdx="2" presStyleCnt="3"/>
      <dgm:spPr/>
    </dgm:pt>
    <dgm:pt modelId="{1F08E656-C714-4C64-96C5-FC0FE45A46CB}" type="pres">
      <dgm:prSet presAssocID="{FB8D3560-3BAB-478C-898F-185035538CAE}" presName="connTx" presStyleLbl="parChTrans1D2" presStyleIdx="2" presStyleCnt="3"/>
      <dgm:spPr/>
    </dgm:pt>
    <dgm:pt modelId="{EC6AE971-DE65-4645-BA3A-8B7C0E399590}" type="pres">
      <dgm:prSet presAssocID="{B58390C7-67BA-4D07-AA1D-D622BBB23F9A}" presName="node" presStyleLbl="node1" presStyleIdx="2" presStyleCnt="3" custScaleX="156183" custScaleY="156183" custRadScaleRad="238519" custRadScaleInc="53499">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5CBC1767-858B-4C80-A607-0F191B924886}" srcId="{64F7C679-B32C-491A-80BA-513C9B20756E}" destId="{ED2DE4BE-DBBE-43E6-8CE3-4321D59D44B4}" srcOrd="1" destOrd="0" parTransId="{E82E422F-C6A3-41DE-BBEB-CAE29C44D612}" sibTransId="{3108AB01-4E13-4F1D-A2F3-D41DF579F6F9}"/>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CB03768B-424E-4749-A07A-083B718B4C29}" type="presOf" srcId="{81DBF31E-166B-434E-B153-4801F37D321D}" destId="{ABB62C68-92F3-4F3F-AA9F-F03F698AD3D1}" srcOrd="0"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03CEEEBA-689A-46AC-8E7F-866B609B2AC5}" srcId="{64F7C679-B32C-491A-80BA-513C9B20756E}" destId="{B58390C7-67BA-4D07-AA1D-D622BBB23F9A}" srcOrd="2"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B9A25DF3-7D8C-489F-B1DF-EBE6F56295CE}" srcId="{64F7C679-B32C-491A-80BA-513C9B20756E}" destId="{1D9EEF71-B2FE-42A4-91E4-412C273225A0}" srcOrd="0" destOrd="0" parTransId="{81DBF31E-166B-434E-B153-4801F37D321D}" sibTransId="{92CB0F6D-851C-4262-B630-948583961F31}"/>
    <dgm:cxn modelId="{ED95C3FE-440F-4AD5-83F2-73C97C67EE81}" type="presOf" srcId="{B58390C7-67BA-4D07-AA1D-D622BBB23F9A}" destId="{EC6AE971-DE65-4645-BA3A-8B7C0E399590}"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7EF56BDD-0308-43A6-9CA9-9C866D5A28AC}" type="presParOf" srcId="{DB77CA42-CDB9-499D-982F-DD88F16BFA33}" destId="{ABB62C68-92F3-4F3F-AA9F-F03F698AD3D1}" srcOrd="1"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2" destOrd="0" presId="urn:microsoft.com/office/officeart/2005/8/layout/radial1"/>
    <dgm:cxn modelId="{08042862-EAAB-4E40-8325-A2B6455DA8FA}" type="presParOf" srcId="{DB77CA42-CDB9-499D-982F-DD88F16BFA33}" destId="{AB15952F-4596-44B3-95A1-43626E65EEC2}" srcOrd="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4" destOrd="0" presId="urn:microsoft.com/office/officeart/2005/8/layout/radial1"/>
    <dgm:cxn modelId="{A0A4E2F4-4982-4271-AC1D-F8F8E6751CC6}" type="presParOf" srcId="{DB77CA42-CDB9-499D-982F-DD88F16BFA33}" destId="{81ED7D85-C661-4ED3-ACDD-82E735DDC25B}" srcOrd="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6"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068452" y="0"/>
          <a:ext cx="2016223" cy="792010"/>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b="0" kern="120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sp:txBody>
      <dsp:txXfrm>
        <a:off x="4363721" y="115987"/>
        <a:ext cx="1425685" cy="560036"/>
      </dsp:txXfrm>
    </dsp:sp>
    <dsp:sp modelId="{ABB62C68-92F3-4F3F-AA9F-F03F698AD3D1}">
      <dsp:nvSpPr>
        <dsp:cNvPr id="0" name=""/>
        <dsp:cNvSpPr/>
      </dsp:nvSpPr>
      <dsp:spPr>
        <a:xfrm rot="5322846">
          <a:off x="4978216" y="892225"/>
          <a:ext cx="219396" cy="18879"/>
        </a:xfrm>
        <a:custGeom>
          <a:avLst/>
          <a:gdLst/>
          <a:ahLst/>
          <a:cxnLst/>
          <a:rect l="0" t="0" r="0" b="0"/>
          <a:pathLst>
            <a:path>
              <a:moveTo>
                <a:pt x="0" y="9439"/>
              </a:moveTo>
              <a:lnTo>
                <a:pt x="21939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082429" y="896180"/>
        <a:ext cx="10969" cy="10969"/>
      </dsp:txXfrm>
    </dsp:sp>
    <dsp:sp modelId="{F8A3089B-280C-438A-B128-2F7457051B91}">
      <dsp:nvSpPr>
        <dsp:cNvPr id="0" name=""/>
        <dsp:cNvSpPr/>
      </dsp:nvSpPr>
      <dsp:spPr>
        <a:xfrm>
          <a:off x="4277418" y="1011126"/>
          <a:ext cx="1663241" cy="1663241"/>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sp:txBody>
      <dsp:txXfrm>
        <a:off x="4520994" y="1254702"/>
        <a:ext cx="1176089" cy="1176089"/>
      </dsp:txXfrm>
    </dsp:sp>
    <dsp:sp modelId="{AB15952F-4596-44B3-95A1-43626E65EEC2}">
      <dsp:nvSpPr>
        <dsp:cNvPr id="0" name=""/>
        <dsp:cNvSpPr/>
      </dsp:nvSpPr>
      <dsp:spPr>
        <a:xfrm rot="1389430">
          <a:off x="5675022" y="1085540"/>
          <a:ext cx="2071489" cy="18879"/>
        </a:xfrm>
        <a:custGeom>
          <a:avLst/>
          <a:gdLst/>
          <a:ahLst/>
          <a:cxnLst/>
          <a:rect l="0" t="0" r="0" b="0"/>
          <a:pathLst>
            <a:path>
              <a:moveTo>
                <a:pt x="0" y="9439"/>
              </a:moveTo>
              <a:lnTo>
                <a:pt x="2071489"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658980" y="1043193"/>
        <a:ext cx="103574" cy="103574"/>
      </dsp:txXfrm>
    </dsp:sp>
    <dsp:sp modelId="{E96815CA-59FE-4DB5-AA23-5F0557359606}">
      <dsp:nvSpPr>
        <dsp:cNvPr id="0" name=""/>
        <dsp:cNvSpPr/>
      </dsp:nvSpPr>
      <dsp:spPr>
        <a:xfrm>
          <a:off x="7596058" y="997710"/>
          <a:ext cx="1663241" cy="1663241"/>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sp:txBody>
      <dsp:txXfrm>
        <a:off x="7839634" y="1241286"/>
        <a:ext cx="1176089" cy="1176089"/>
      </dsp:txXfrm>
    </dsp:sp>
    <dsp:sp modelId="{81ED7D85-C661-4ED3-ACDD-82E735DDC25B}">
      <dsp:nvSpPr>
        <dsp:cNvPr id="0" name=""/>
        <dsp:cNvSpPr/>
      </dsp:nvSpPr>
      <dsp:spPr>
        <a:xfrm rot="9410726">
          <a:off x="2454107" y="1075737"/>
          <a:ext cx="2021936" cy="18879"/>
        </a:xfrm>
        <a:custGeom>
          <a:avLst/>
          <a:gdLst/>
          <a:ahLst/>
          <a:cxnLst/>
          <a:rect l="0" t="0" r="0" b="0"/>
          <a:pathLst>
            <a:path>
              <a:moveTo>
                <a:pt x="0" y="9439"/>
              </a:moveTo>
              <a:lnTo>
                <a:pt x="202193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414527" y="1034629"/>
        <a:ext cx="101096" cy="101096"/>
      </dsp:txXfrm>
    </dsp:sp>
    <dsp:sp modelId="{EC6AE971-DE65-4645-BA3A-8B7C0E399590}">
      <dsp:nvSpPr>
        <dsp:cNvPr id="0" name=""/>
        <dsp:cNvSpPr/>
      </dsp:nvSpPr>
      <dsp:spPr>
        <a:xfrm>
          <a:off x="939291" y="978086"/>
          <a:ext cx="1663241" cy="166324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sp:txBody>
      <dsp:txXfrm>
        <a:off x="1182867" y="1221662"/>
        <a:ext cx="1176089" cy="117608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234969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28415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3596391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4183811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Evaluating Strategies</a:t>
            </a:r>
            <a:endParaRPr lang="en-GB" altLang="en-US" dirty="0">
              <a:solidFill>
                <a:schemeClr val="tx1"/>
              </a:solidFill>
            </a:endParaRPr>
          </a:p>
        </p:txBody>
      </p:sp>
      <p:sp>
        <p:nvSpPr>
          <p:cNvPr id="6" name="Subtitle 4">
            <a:extLst>
              <a:ext uri="{FF2B5EF4-FFF2-40B4-BE49-F238E27FC236}">
                <a16:creationId xmlns:a16="http://schemas.microsoft.com/office/drawing/2014/main" id="{4D96BE4C-8409-4F93-A28E-B86B476AB452}"/>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8" name="Title 1">
            <a:extLst>
              <a:ext uri="{FF2B5EF4-FFF2-40B4-BE49-F238E27FC236}">
                <a16:creationId xmlns:a16="http://schemas.microsoft.com/office/drawing/2014/main" id="{5932FA73-F71B-4907-A10E-8B9606C78E17}"/>
              </a:ext>
            </a:extLst>
          </p:cNvPr>
          <p:cNvSpPr>
            <a:spLocks noGrp="1"/>
          </p:cNvSpPr>
          <p:nvPr>
            <p:ph type="ctrTitle"/>
          </p:nvPr>
        </p:nvSpPr>
        <p:spPr>
          <a:xfrm>
            <a:off x="2214885" y="476672"/>
            <a:ext cx="7772400" cy="1512888"/>
          </a:xfrm>
        </p:spPr>
        <p:txBody>
          <a:bodyPr/>
          <a:lstStyle/>
          <a:p>
            <a:pPr eaLnBrk="1" hangingPunct="1"/>
            <a:r>
              <a:rPr lang="en-GB" b="1" dirty="0"/>
              <a:t>BMSW6104 </a:t>
            </a:r>
            <a:endParaRPr lang="en-GB" altLang="en-US" dirty="0"/>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Assess the performance outcomes of different strategies in terms of direct economic outcomes and overall organisational effectiveness.</a:t>
            </a:r>
          </a:p>
          <a:p>
            <a:pPr algn="just"/>
            <a:r>
              <a:rPr lang="en-GB" sz="2600" dirty="0"/>
              <a:t>Assess performance and the need for new strategies using gap analysis.</a:t>
            </a:r>
          </a:p>
          <a:p>
            <a:pPr algn="just"/>
            <a:r>
              <a:rPr lang="en-GB" sz="2600" dirty="0"/>
              <a:t>Employ three success criteria for evaluating strategic options: suitability, acceptability and feasibility.</a:t>
            </a:r>
          </a:p>
          <a:p>
            <a:pPr algn="just"/>
            <a:r>
              <a:rPr lang="en-GB" sz="2600" dirty="0"/>
              <a:t>For each of these success criteria, use a range of different techniques for evaluating strategic options, both financial and non-financial.</a:t>
            </a:r>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Measures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algn="just">
              <a:buClr>
                <a:schemeClr val="tx1"/>
              </a:buClr>
            </a:pPr>
            <a:r>
              <a:rPr lang="en-GB" sz="2200" dirty="0"/>
              <a:t>There are many ways by which to measure organisational performance. We can distinguish between two basic approaches to performance: direct economic performance and overall organisational effectiveness.</a:t>
            </a:r>
          </a:p>
          <a:p>
            <a:pPr algn="just">
              <a:buClr>
                <a:schemeClr val="tx1"/>
              </a:buClr>
            </a:pPr>
            <a:r>
              <a:rPr lang="en-GB" sz="2200" b="1" dirty="0">
                <a:solidFill>
                  <a:srgbClr val="FF0000"/>
                </a:solidFill>
              </a:rPr>
              <a:t>Economic performance</a:t>
            </a:r>
            <a:r>
              <a:rPr lang="en-GB" sz="2200" dirty="0"/>
              <a:t> refers to direct measures of success in terms of economic outcomes. These economic outcomes have three main dimensions. First, there is performance in </a:t>
            </a:r>
            <a:r>
              <a:rPr lang="en-GB" sz="2200" i="1" dirty="0">
                <a:solidFill>
                  <a:schemeClr val="accent6">
                    <a:lumMod val="50000"/>
                  </a:schemeClr>
                </a:solidFill>
              </a:rPr>
              <a:t>product markets</a:t>
            </a:r>
            <a:r>
              <a:rPr lang="en-GB" sz="2200" dirty="0"/>
              <a:t>: for example, sales growth or market share. Second, there are accounting measures of </a:t>
            </a:r>
            <a:r>
              <a:rPr lang="en-GB" sz="2200" i="1" dirty="0">
                <a:solidFill>
                  <a:schemeClr val="accent4">
                    <a:lumMod val="75000"/>
                  </a:schemeClr>
                </a:solidFill>
              </a:rPr>
              <a:t>profitability</a:t>
            </a:r>
            <a:r>
              <a:rPr lang="en-GB" sz="2200" dirty="0"/>
              <a:t>, such as profit margin or return on capital employed. Finally, economic performance may be reflected in </a:t>
            </a:r>
            <a:r>
              <a:rPr lang="en-GB" sz="2200" i="1" dirty="0">
                <a:solidFill>
                  <a:schemeClr val="accent3">
                    <a:lumMod val="50000"/>
                  </a:schemeClr>
                </a:solidFill>
              </a:rPr>
              <a:t>financial market</a:t>
            </a:r>
            <a:r>
              <a:rPr lang="en-GB" sz="2200" dirty="0"/>
              <a:t> measures such as movements in share price. </a:t>
            </a:r>
          </a:p>
          <a:p>
            <a:pPr algn="just">
              <a:buClr>
                <a:schemeClr val="tx1"/>
              </a:buClr>
            </a:pPr>
            <a:r>
              <a:rPr lang="en-GB" sz="2200" b="1" dirty="0">
                <a:solidFill>
                  <a:srgbClr val="FF0000"/>
                </a:solidFill>
              </a:rPr>
              <a:t>Effectiveness</a:t>
            </a:r>
            <a:r>
              <a:rPr lang="en-GB" sz="2200" dirty="0"/>
              <a:t> refers to a broader set of performance criteria than just economic, for example measures reflecting internal operational efficiency or measures relevant to stakeholders such as employees and external communities. </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Comparisons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buClr>
                <a:schemeClr val="tx1"/>
              </a:buClr>
              <a:buNone/>
            </a:pPr>
            <a:r>
              <a:rPr lang="en-GB" sz="2200" dirty="0"/>
              <a:t>When considering performance, it is important to be clear about what you are measuring against: in other words, performance relative to what? There are three main comparisons to consider:</a:t>
            </a:r>
          </a:p>
          <a:p>
            <a:pPr lvl="1" algn="just">
              <a:buClr>
                <a:schemeClr val="tx1"/>
              </a:buClr>
            </a:pPr>
            <a:r>
              <a:rPr lang="en-GB" sz="2100" b="1" dirty="0">
                <a:solidFill>
                  <a:srgbClr val="FF0000"/>
                </a:solidFill>
              </a:rPr>
              <a:t>Organisational targets</a:t>
            </a:r>
            <a:r>
              <a:rPr lang="en-GB" sz="2100" dirty="0"/>
              <a:t>. A key set of performance criteria are management’s own targets, whether expressed in terms of overall vision and mission or more specific objectives, for instance economic outcomes such as sales growth or profitability. </a:t>
            </a:r>
          </a:p>
          <a:p>
            <a:pPr lvl="1" algn="just">
              <a:buClr>
                <a:schemeClr val="tx1"/>
              </a:buClr>
            </a:pPr>
            <a:r>
              <a:rPr lang="en-GB" sz="2100" b="1" dirty="0">
                <a:solidFill>
                  <a:srgbClr val="FF0000"/>
                </a:solidFill>
              </a:rPr>
              <a:t>Trends over time</a:t>
            </a:r>
            <a:r>
              <a:rPr lang="en-GB" sz="2100" dirty="0"/>
              <a:t>. Investors and other stakeholders are clearly concerned about whether performance is improving or declining over time. Improvement may suggest good strategy and increasing momentum into the future. Decline may suggest poor strategy and the need for change.</a:t>
            </a:r>
          </a:p>
          <a:p>
            <a:pPr lvl="1" algn="just">
              <a:buClr>
                <a:schemeClr val="tx1"/>
              </a:buClr>
            </a:pPr>
            <a:r>
              <a:rPr lang="en-GB" sz="2100" b="1" dirty="0">
                <a:solidFill>
                  <a:srgbClr val="FF0000"/>
                </a:solidFill>
              </a:rPr>
              <a:t>Comparator organisations</a:t>
            </a:r>
            <a:r>
              <a:rPr lang="en-GB" sz="2100" dirty="0"/>
              <a:t>. The final comparison is performance relative to other comparable organisations, as in benchmarking.</a:t>
            </a:r>
          </a:p>
        </p:txBody>
      </p:sp>
    </p:spTree>
    <p:extLst>
      <p:ext uri="{BB962C8B-B14F-4D97-AF65-F5344CB8AC3E}">
        <p14:creationId xmlns:p14="http://schemas.microsoft.com/office/powerpoint/2010/main" val="700041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Gap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4293477" cy="4464495"/>
          </a:xfrm>
        </p:spPr>
        <p:txBody>
          <a:bodyPr/>
          <a:lstStyle/>
          <a:p>
            <a:pPr marL="0" indent="0" algn="just">
              <a:buClr>
                <a:schemeClr val="tx1"/>
              </a:buClr>
              <a:buNone/>
            </a:pPr>
            <a:r>
              <a:rPr lang="en-GB" sz="2400" b="1" dirty="0">
                <a:solidFill>
                  <a:srgbClr val="FF0000"/>
                </a:solidFill>
              </a:rPr>
              <a:t>Gap analysis </a:t>
            </a:r>
            <a:r>
              <a:rPr lang="en-GB" sz="2400" dirty="0"/>
              <a:t>compares actual or projected performance with desired performance. It is useful for identifying performance shortfalls (‘gaps’) and, when involving projections, can help in anticipating future problems. </a:t>
            </a:r>
            <a:r>
              <a:rPr lang="en-GB" sz="2400" u="sng" dirty="0"/>
              <a:t>The size of the gap provides a guide to the extent to which strategy needs to be changed</a:t>
            </a:r>
            <a:r>
              <a:rPr lang="en-GB" sz="2400" dirty="0"/>
              <a:t>. </a:t>
            </a:r>
          </a:p>
        </p:txBody>
      </p:sp>
      <p:pic>
        <p:nvPicPr>
          <p:cNvPr id="3" name="Picture 2">
            <a:extLst>
              <a:ext uri="{FF2B5EF4-FFF2-40B4-BE49-F238E27FC236}">
                <a16:creationId xmlns:a16="http://schemas.microsoft.com/office/drawing/2014/main" id="{89F5E0D7-CBEC-462F-823A-CECAF658AB5C}"/>
              </a:ext>
            </a:extLst>
          </p:cNvPr>
          <p:cNvPicPr>
            <a:picLocks noChangeAspect="1"/>
          </p:cNvPicPr>
          <p:nvPr/>
        </p:nvPicPr>
        <p:blipFill>
          <a:blip r:embed="rId3"/>
          <a:stretch>
            <a:fillRect/>
          </a:stretch>
        </p:blipFill>
        <p:spPr>
          <a:xfrm>
            <a:off x="5087888" y="1268760"/>
            <a:ext cx="6228209" cy="4360515"/>
          </a:xfrm>
          <a:prstGeom prst="rect">
            <a:avLst/>
          </a:prstGeom>
        </p:spPr>
      </p:pic>
    </p:spTree>
    <p:extLst>
      <p:ext uri="{BB962C8B-B14F-4D97-AF65-F5344CB8AC3E}">
        <p14:creationId xmlns:p14="http://schemas.microsoft.com/office/powerpoint/2010/main" val="3204447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Strategy</a:t>
            </a:r>
          </a:p>
        </p:txBody>
      </p:sp>
      <p:graphicFrame>
        <p:nvGraphicFramePr>
          <p:cNvPr id="2" name="Diagram 1">
            <a:extLst>
              <a:ext uri="{FF2B5EF4-FFF2-40B4-BE49-F238E27FC236}">
                <a16:creationId xmlns:a16="http://schemas.microsoft.com/office/drawing/2014/main" id="{C57A5E3F-0865-4102-AE1C-4C21A11AA1F6}"/>
              </a:ext>
            </a:extLst>
          </p:cNvPr>
          <p:cNvGraphicFramePr/>
          <p:nvPr>
            <p:extLst>
              <p:ext uri="{D42A27DB-BD31-4B8C-83A1-F6EECF244321}">
                <p14:modId xmlns:p14="http://schemas.microsoft.com/office/powerpoint/2010/main" val="2582142890"/>
              </p:ext>
            </p:extLst>
          </p:nvPr>
        </p:nvGraphicFramePr>
        <p:xfrm>
          <a:off x="1019436" y="2492896"/>
          <a:ext cx="10153128" cy="3168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1"/>
            <a:ext cx="10693188" cy="1738636"/>
          </a:xfrm>
        </p:spPr>
        <p:txBody>
          <a:bodyPr/>
          <a:lstStyle/>
          <a:p>
            <a:pPr marL="0" indent="0" algn="just">
              <a:buClr>
                <a:schemeClr val="tx1"/>
              </a:buClr>
              <a:buNone/>
            </a:pPr>
            <a:r>
              <a:rPr lang="en-GB" sz="2600" dirty="0"/>
              <a:t>Strategies can be evaluated according to the three SAFe criteria of suitability in view of organisational opportunities and threats, acceptability to key stakeholders and feasibility in terms of capacity for implementation. </a:t>
            </a:r>
          </a:p>
        </p:txBody>
      </p:sp>
      <p:sp>
        <p:nvSpPr>
          <p:cNvPr id="5" name="Oval 4">
            <a:extLst>
              <a:ext uri="{FF2B5EF4-FFF2-40B4-BE49-F238E27FC236}">
                <a16:creationId xmlns:a16="http://schemas.microsoft.com/office/drawing/2014/main" id="{A1233D6C-B886-4535-94AE-58F849B8D4AC}"/>
              </a:ext>
            </a:extLst>
          </p:cNvPr>
          <p:cNvSpPr/>
          <p:nvPr/>
        </p:nvSpPr>
        <p:spPr>
          <a:xfrm>
            <a:off x="2125660" y="292500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PESTEL</a:t>
            </a:r>
          </a:p>
        </p:txBody>
      </p:sp>
      <p:sp>
        <p:nvSpPr>
          <p:cNvPr id="6" name="Oval 5">
            <a:extLst>
              <a:ext uri="{FF2B5EF4-FFF2-40B4-BE49-F238E27FC236}">
                <a16:creationId xmlns:a16="http://schemas.microsoft.com/office/drawing/2014/main" id="{BDC8A88C-E3CA-4043-B8C2-763675C0EAD8}"/>
              </a:ext>
            </a:extLst>
          </p:cNvPr>
          <p:cNvSpPr/>
          <p:nvPr/>
        </p:nvSpPr>
        <p:spPr>
          <a:xfrm>
            <a:off x="640320" y="362899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5 Forces</a:t>
            </a:r>
          </a:p>
        </p:txBody>
      </p:sp>
      <p:sp>
        <p:nvSpPr>
          <p:cNvPr id="7" name="Oval 6">
            <a:extLst>
              <a:ext uri="{FF2B5EF4-FFF2-40B4-BE49-F238E27FC236}">
                <a16:creationId xmlns:a16="http://schemas.microsoft.com/office/drawing/2014/main" id="{446FED27-4303-4802-ACF5-A2245452E43F}"/>
              </a:ext>
            </a:extLst>
          </p:cNvPr>
          <p:cNvSpPr/>
          <p:nvPr/>
        </p:nvSpPr>
        <p:spPr>
          <a:xfrm>
            <a:off x="640320" y="4626469"/>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Strategic Groups</a:t>
            </a:r>
          </a:p>
        </p:txBody>
      </p:sp>
      <p:sp>
        <p:nvSpPr>
          <p:cNvPr id="9" name="Oval 8">
            <a:extLst>
              <a:ext uri="{FF2B5EF4-FFF2-40B4-BE49-F238E27FC236}">
                <a16:creationId xmlns:a16="http://schemas.microsoft.com/office/drawing/2014/main" id="{ECB712D2-BEDE-4AB5-93AE-612D2F8B771D}"/>
              </a:ext>
            </a:extLst>
          </p:cNvPr>
          <p:cNvSpPr/>
          <p:nvPr/>
        </p:nvSpPr>
        <p:spPr>
          <a:xfrm>
            <a:off x="2125660" y="5175346"/>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400" dirty="0"/>
              <a:t>Value chain</a:t>
            </a:r>
          </a:p>
        </p:txBody>
      </p:sp>
      <p:sp>
        <p:nvSpPr>
          <p:cNvPr id="11" name="Oval 10">
            <a:extLst>
              <a:ext uri="{FF2B5EF4-FFF2-40B4-BE49-F238E27FC236}">
                <a16:creationId xmlns:a16="http://schemas.microsoft.com/office/drawing/2014/main" id="{5FD129BB-9E04-4FB3-A73F-EBF75E445064}"/>
              </a:ext>
            </a:extLst>
          </p:cNvPr>
          <p:cNvSpPr/>
          <p:nvPr/>
        </p:nvSpPr>
        <p:spPr>
          <a:xfrm>
            <a:off x="3863905" y="4077072"/>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Risk </a:t>
            </a:r>
          </a:p>
        </p:txBody>
      </p:sp>
      <p:sp>
        <p:nvSpPr>
          <p:cNvPr id="13" name="Oval 12">
            <a:extLst>
              <a:ext uri="{FF2B5EF4-FFF2-40B4-BE49-F238E27FC236}">
                <a16:creationId xmlns:a16="http://schemas.microsoft.com/office/drawing/2014/main" id="{ADE5E9A0-B0E0-42D8-AC70-CB88AFA51B3A}"/>
              </a:ext>
            </a:extLst>
          </p:cNvPr>
          <p:cNvSpPr/>
          <p:nvPr/>
        </p:nvSpPr>
        <p:spPr>
          <a:xfrm>
            <a:off x="5412000" y="5198247"/>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Return</a:t>
            </a:r>
          </a:p>
        </p:txBody>
      </p:sp>
      <p:sp>
        <p:nvSpPr>
          <p:cNvPr id="17" name="Oval 16">
            <a:extLst>
              <a:ext uri="{FF2B5EF4-FFF2-40B4-BE49-F238E27FC236}">
                <a16:creationId xmlns:a16="http://schemas.microsoft.com/office/drawing/2014/main" id="{E3B225F2-2732-43EC-83EA-FB1F4EA07FFA}"/>
              </a:ext>
            </a:extLst>
          </p:cNvPr>
          <p:cNvSpPr/>
          <p:nvPr/>
        </p:nvSpPr>
        <p:spPr>
          <a:xfrm>
            <a:off x="6998554" y="4090438"/>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Reaction of Stakeholders</a:t>
            </a:r>
          </a:p>
        </p:txBody>
      </p:sp>
      <p:sp>
        <p:nvSpPr>
          <p:cNvPr id="21" name="Oval 20">
            <a:extLst>
              <a:ext uri="{FF2B5EF4-FFF2-40B4-BE49-F238E27FC236}">
                <a16:creationId xmlns:a16="http://schemas.microsoft.com/office/drawing/2014/main" id="{F29711D5-0C87-4498-A04B-B57E766C6FB3}"/>
              </a:ext>
            </a:extLst>
          </p:cNvPr>
          <p:cNvSpPr/>
          <p:nvPr/>
        </p:nvSpPr>
        <p:spPr>
          <a:xfrm>
            <a:off x="10341498" y="4077072"/>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Financial Feasibility</a:t>
            </a:r>
          </a:p>
        </p:txBody>
      </p:sp>
      <p:sp>
        <p:nvSpPr>
          <p:cNvPr id="23" name="Oval 22">
            <a:extLst>
              <a:ext uri="{FF2B5EF4-FFF2-40B4-BE49-F238E27FC236}">
                <a16:creationId xmlns:a16="http://schemas.microsoft.com/office/drawing/2014/main" id="{E9845DCF-00C6-4CBF-AE51-9A69F15A9824}"/>
              </a:ext>
            </a:extLst>
          </p:cNvPr>
          <p:cNvSpPr/>
          <p:nvPr/>
        </p:nvSpPr>
        <p:spPr>
          <a:xfrm>
            <a:off x="8698342" y="2946348"/>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People and Skills</a:t>
            </a:r>
          </a:p>
        </p:txBody>
      </p:sp>
      <p:sp>
        <p:nvSpPr>
          <p:cNvPr id="25" name="Oval 24">
            <a:extLst>
              <a:ext uri="{FF2B5EF4-FFF2-40B4-BE49-F238E27FC236}">
                <a16:creationId xmlns:a16="http://schemas.microsoft.com/office/drawing/2014/main" id="{7D210342-28E4-4183-A563-BE7967A675A7}"/>
              </a:ext>
            </a:extLst>
          </p:cNvPr>
          <p:cNvSpPr/>
          <p:nvPr/>
        </p:nvSpPr>
        <p:spPr>
          <a:xfrm>
            <a:off x="8832304" y="5175346"/>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Integrating Resources</a:t>
            </a:r>
          </a:p>
        </p:txBody>
      </p:sp>
    </p:spTree>
    <p:extLst>
      <p:ext uri="{BB962C8B-B14F-4D97-AF65-F5344CB8AC3E}">
        <p14:creationId xmlns:p14="http://schemas.microsoft.com/office/powerpoint/2010/main" val="4997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Success Criteria For Evaluating Strategic Options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b="1" dirty="0">
                <a:solidFill>
                  <a:srgbClr val="FF0000"/>
                </a:solidFill>
              </a:rPr>
              <a:t>Suitability</a:t>
            </a:r>
            <a:r>
              <a:rPr lang="en-GB" sz="2600" dirty="0"/>
              <a:t> is concerned with assessing which proposed strategies address the key opportunities and threats an organisation faces through an understanding of the strategic position of an organisation: it is therefore concerned with the overall rationale of a strategy. </a:t>
            </a:r>
          </a:p>
          <a:p>
            <a:pPr algn="just">
              <a:buClr>
                <a:schemeClr val="tx1"/>
              </a:buClr>
            </a:pPr>
            <a:r>
              <a:rPr lang="en-GB" sz="2600" b="1" dirty="0">
                <a:solidFill>
                  <a:srgbClr val="FF0000"/>
                </a:solidFill>
              </a:rPr>
              <a:t>Acceptability</a:t>
            </a:r>
            <a:r>
              <a:rPr lang="en-GB" sz="2600" dirty="0"/>
              <a:t> is concerned with whether the expected performance outcomes of a proposed strategy meet the expectations of stakeholders.</a:t>
            </a:r>
          </a:p>
          <a:p>
            <a:pPr algn="just">
              <a:buClr>
                <a:schemeClr val="tx1"/>
              </a:buClr>
            </a:pPr>
            <a:r>
              <a:rPr lang="en-GB" altLang="en-US" sz="2600" b="1" dirty="0">
                <a:solidFill>
                  <a:srgbClr val="FF0000"/>
                </a:solidFill>
              </a:rPr>
              <a:t>Feasibility</a:t>
            </a:r>
            <a:r>
              <a:rPr lang="en-GB" altLang="en-US" sz="2600" dirty="0"/>
              <a:t> is concerned with whether a strategy could work in practice: in other words, whether an organisation has the capacity to deliver a strategy. </a:t>
            </a:r>
          </a:p>
        </p:txBody>
      </p:sp>
    </p:spTree>
    <p:extLst>
      <p:ext uri="{BB962C8B-B14F-4D97-AF65-F5344CB8AC3E}">
        <p14:creationId xmlns:p14="http://schemas.microsoft.com/office/powerpoint/2010/main" val="92895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SAFe Criteria and Techniques of Evaluation</a:t>
            </a:r>
          </a:p>
        </p:txBody>
      </p:sp>
      <p:pic>
        <p:nvPicPr>
          <p:cNvPr id="3" name="Picture 2">
            <a:extLst>
              <a:ext uri="{FF2B5EF4-FFF2-40B4-BE49-F238E27FC236}">
                <a16:creationId xmlns:a16="http://schemas.microsoft.com/office/drawing/2014/main" id="{BDDC923E-B140-4821-93BA-8953D9755886}"/>
              </a:ext>
            </a:extLst>
          </p:cNvPr>
          <p:cNvPicPr>
            <a:picLocks noChangeAspect="1"/>
          </p:cNvPicPr>
          <p:nvPr/>
        </p:nvPicPr>
        <p:blipFill>
          <a:blip r:embed="rId3"/>
          <a:stretch>
            <a:fillRect/>
          </a:stretch>
        </p:blipFill>
        <p:spPr>
          <a:xfrm>
            <a:off x="620499" y="1140441"/>
            <a:ext cx="10951001" cy="4520807"/>
          </a:xfrm>
          <a:prstGeom prst="rect">
            <a:avLst/>
          </a:prstGeom>
        </p:spPr>
      </p:pic>
    </p:spTree>
    <p:extLst>
      <p:ext uri="{BB962C8B-B14F-4D97-AF65-F5344CB8AC3E}">
        <p14:creationId xmlns:p14="http://schemas.microsoft.com/office/powerpoint/2010/main" val="2649371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268760"/>
            <a:ext cx="10729191"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Johnson, G. et al., 2017. Exploring Corporate: Text and Cases. 11 ed. Harlow: Pearson Education Limited.</a:t>
            </a:r>
          </a:p>
          <a:p>
            <a:r>
              <a:rPr lang="en-GB" sz="2400" dirty="0"/>
              <a:t>Lynch, R., 2015. Strategic Management. 7 ed. Harlow: Pearson Education Limited.</a:t>
            </a:r>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9353</TotalTime>
  <Words>631</Words>
  <Application>Microsoft Office PowerPoint</Application>
  <PresentationFormat>Widescreen</PresentationFormat>
  <Paragraphs>59</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Aharoni</vt:lpstr>
      <vt:lpstr>Arial</vt:lpstr>
      <vt:lpstr>Arial Nova Cond</vt:lpstr>
      <vt:lpstr>Candara</vt:lpstr>
      <vt:lpstr>Myriad Pro</vt:lpstr>
      <vt:lpstr>Symbol</vt:lpstr>
      <vt:lpstr>Verdana</vt:lpstr>
      <vt:lpstr>20140311PresentationUWTSDTemplate</vt:lpstr>
      <vt:lpstr>BMSW6104 </vt:lpstr>
      <vt:lpstr>Learning Objectives</vt:lpstr>
      <vt:lpstr>Performance Measures</vt:lpstr>
      <vt:lpstr>Performance Comparisons</vt:lpstr>
      <vt:lpstr>Performance Gap Analysis</vt:lpstr>
      <vt:lpstr>Evaluating Strategy</vt:lpstr>
      <vt:lpstr>Success Criteria For Evaluating Strategic Options</vt:lpstr>
      <vt:lpstr>The SAFe Criteria and Techniques of Evaluation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512</cp:revision>
  <cp:lastPrinted>2018-07-09T15:27:01Z</cp:lastPrinted>
  <dcterms:created xsi:type="dcterms:W3CDTF">2002-10-07T19:43:58Z</dcterms:created>
  <dcterms:modified xsi:type="dcterms:W3CDTF">2021-02-22T21:16:42Z</dcterms:modified>
</cp:coreProperties>
</file>