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56" r:id="rId3"/>
    <p:sldId id="257" r:id="rId4"/>
    <p:sldId id="258" r:id="rId5"/>
    <p:sldId id="259" r:id="rId6"/>
    <p:sldId id="260" r:id="rId7"/>
    <p:sldId id="261" r:id="rId8"/>
    <p:sldId id="268" r:id="rId9"/>
    <p:sldId id="262" r:id="rId10"/>
    <p:sldId id="263" r:id="rId11"/>
    <p:sldId id="264" r:id="rId12"/>
    <p:sldId id="272" r:id="rId13"/>
    <p:sldId id="265" r:id="rId14"/>
    <p:sldId id="269" r:id="rId15"/>
    <p:sldId id="270" r:id="rId16"/>
    <p:sldId id="271" r:id="rId17"/>
    <p:sldId id="273" r:id="rId18"/>
    <p:sldId id="266" r:id="rId19"/>
    <p:sldId id="267" r:id="rId20"/>
    <p:sldId id="274" r:id="rId21"/>
    <p:sldId id="276" r:id="rId22"/>
    <p:sldId id="275"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2" d="100"/>
          <a:sy n="52" d="100"/>
        </p:scale>
        <p:origin x="119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FDF0DC-FAE5-4DE2-90B4-D98CE3E30358}"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1856779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FDF0DC-FAE5-4DE2-90B4-D98CE3E30358}"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53089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FDF0DC-FAE5-4DE2-90B4-D98CE3E30358}"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204208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FDF0DC-FAE5-4DE2-90B4-D98CE3E30358}" type="datetimeFigureOut">
              <a:rPr lang="en-GB" smtClean="0"/>
              <a:t>19/09/2019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3108855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FDF0DC-FAE5-4DE2-90B4-D98CE3E30358}" type="datetimeFigureOut">
              <a:rPr lang="en-GB" smtClean="0"/>
              <a:t>19/09/2019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2966784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FDF0DC-FAE5-4DE2-90B4-D98CE3E30358}" type="datetimeFigureOut">
              <a:rPr lang="en-GB" smtClean="0"/>
              <a:t>19/09/2019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4130066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DF0DC-FAE5-4DE2-90B4-D98CE3E30358}" type="datetimeFigureOut">
              <a:rPr lang="en-GB" smtClean="0"/>
              <a:t>19/09/2019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4089094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FDF0DC-FAE5-4DE2-90B4-D98CE3E30358}" type="datetimeFigureOut">
              <a:rPr lang="en-GB" smtClean="0"/>
              <a:t>19/09/2019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3692138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FDF0DC-FAE5-4DE2-90B4-D98CE3E30358}" type="datetimeFigureOut">
              <a:rPr lang="en-GB" smtClean="0"/>
              <a:t>19/09/2019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3088947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FDF0DC-FAE5-4DE2-90B4-D98CE3E30358}"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2703382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FDF0DC-FAE5-4DE2-90B4-D98CE3E30358}" type="datetimeFigureOut">
              <a:rPr lang="en-GB" smtClean="0"/>
              <a:t>19/09/2019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7011AF6-C96D-44FD-AD3C-46C25F3E7D4A}" type="slidenum">
              <a:rPr lang="en-GB" smtClean="0"/>
              <a:t>‹#›</a:t>
            </a:fld>
            <a:endParaRPr lang="en-GB"/>
          </a:p>
        </p:txBody>
      </p:sp>
    </p:spTree>
    <p:extLst>
      <p:ext uri="{BB962C8B-B14F-4D97-AF65-F5344CB8AC3E}">
        <p14:creationId xmlns:p14="http://schemas.microsoft.com/office/powerpoint/2010/main" val="4228353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FDF0DC-FAE5-4DE2-90B4-D98CE3E30358}" type="datetimeFigureOut">
              <a:rPr lang="en-GB" smtClean="0"/>
              <a:t>19/09/2019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011AF6-C96D-44FD-AD3C-46C25F3E7D4A}" type="slidenum">
              <a:rPr lang="en-GB" smtClean="0"/>
              <a:t>‹#›</a:t>
            </a:fld>
            <a:endParaRPr lang="en-GB"/>
          </a:p>
        </p:txBody>
      </p:sp>
    </p:spTree>
    <p:extLst>
      <p:ext uri="{BB962C8B-B14F-4D97-AF65-F5344CB8AC3E}">
        <p14:creationId xmlns:p14="http://schemas.microsoft.com/office/powerpoint/2010/main" val="2776203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Factors promoting change</a:t>
            </a:r>
            <a:endParaRPr lang="en-GB" b="1"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We’re going to look at  number of visual images, discussing in class what each of them shows about the transition from subsistence to cash economy and how they may relate to each of Susana </a:t>
            </a:r>
            <a:r>
              <a:rPr lang="en-GB" dirty="0" err="1" smtClean="0"/>
              <a:t>Narotzky’s</a:t>
            </a:r>
            <a:r>
              <a:rPr lang="en-GB" dirty="0" smtClean="0"/>
              <a:t> four phases of economic activity:</a:t>
            </a:r>
          </a:p>
          <a:p>
            <a:r>
              <a:rPr lang="en-GB" dirty="0" smtClean="0"/>
              <a:t>Production</a:t>
            </a:r>
          </a:p>
          <a:p>
            <a:r>
              <a:rPr lang="en-GB" dirty="0" smtClean="0"/>
              <a:t>Distribution and Exchange</a:t>
            </a:r>
          </a:p>
          <a:p>
            <a:r>
              <a:rPr lang="en-GB" dirty="0" smtClean="0"/>
              <a:t>Consumption</a:t>
            </a:r>
          </a:p>
          <a:p>
            <a:r>
              <a:rPr lang="en-GB" dirty="0" smtClean="0"/>
              <a:t>Social Reproduction</a:t>
            </a:r>
            <a:endParaRPr lang="en-GB" dirty="0"/>
          </a:p>
        </p:txBody>
      </p:sp>
    </p:spTree>
    <p:extLst>
      <p:ext uri="{BB962C8B-B14F-4D97-AF65-F5344CB8AC3E}">
        <p14:creationId xmlns:p14="http://schemas.microsoft.com/office/powerpoint/2010/main" val="2317582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smtClean="0"/>
              <a:t>Factors promoting change</a:t>
            </a:r>
            <a:endParaRPr lang="en-GB" b="1" dirty="0"/>
          </a:p>
        </p:txBody>
      </p:sp>
      <p:sp>
        <p:nvSpPr>
          <p:cNvPr id="5" name="Content Placeholder 4"/>
          <p:cNvSpPr>
            <a:spLocks noGrp="1"/>
          </p:cNvSpPr>
          <p:nvPr>
            <p:ph idx="1"/>
          </p:nvPr>
        </p:nvSpPr>
        <p:spPr/>
        <p:txBody>
          <a:bodyPr/>
          <a:lstStyle/>
          <a:p>
            <a:endParaRPr lang="en-GB" dirty="0"/>
          </a:p>
        </p:txBody>
      </p:sp>
      <p:pic>
        <p:nvPicPr>
          <p:cNvPr id="1026" name="Picture 2" descr="C:\Users\andrew.bevan\Desktop\img0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306863"/>
            <a:ext cx="8280920" cy="4885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2888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What’s growing?</a:t>
            </a:r>
            <a:endParaRPr lang="en-GB" b="1"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dirty="0"/>
          </a:p>
        </p:txBody>
      </p:sp>
      <p:pic>
        <p:nvPicPr>
          <p:cNvPr id="2050" name="Picture 2" descr="C:\Users\andrew.bevan\Desktop\img06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5" y="1252538"/>
            <a:ext cx="3816425" cy="498477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ndrew.bevan\Desktop\img06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088" y="1236663"/>
            <a:ext cx="3926904" cy="5000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9927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What’s happening?</a:t>
            </a:r>
            <a:endParaRPr lang="en-GB" b="1"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15616" y="1553606"/>
            <a:ext cx="7056784" cy="4323666"/>
          </a:xfrm>
        </p:spPr>
      </p:pic>
    </p:spTree>
    <p:extLst>
      <p:ext uri="{BB962C8B-B14F-4D97-AF65-F5344CB8AC3E}">
        <p14:creationId xmlns:p14="http://schemas.microsoft.com/office/powerpoint/2010/main" val="40966121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Carrying water</a:t>
            </a:r>
            <a:endParaRPr lang="en-GB"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27584" y="2204865"/>
            <a:ext cx="3744416" cy="3456384"/>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860032" y="2276872"/>
            <a:ext cx="3456384" cy="3384376"/>
          </a:xfrm>
        </p:spPr>
      </p:pic>
    </p:spTree>
    <p:extLst>
      <p:ext uri="{BB962C8B-B14F-4D97-AF65-F5344CB8AC3E}">
        <p14:creationId xmlns:p14="http://schemas.microsoft.com/office/powerpoint/2010/main" val="9794117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Carrying water…</a:t>
            </a:r>
            <a:endParaRPr lang="en-GB"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50964" y="1916832"/>
            <a:ext cx="3831964" cy="3672408"/>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11816" y="1916832"/>
            <a:ext cx="3889971" cy="3672408"/>
          </a:xfrm>
        </p:spPr>
      </p:pic>
    </p:spTree>
    <p:extLst>
      <p:ext uri="{BB962C8B-B14F-4D97-AF65-F5344CB8AC3E}">
        <p14:creationId xmlns:p14="http://schemas.microsoft.com/office/powerpoint/2010/main" val="38793084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Building a house</a:t>
            </a:r>
            <a:endParaRPr lang="en-GB" b="1" dirty="0"/>
          </a:p>
        </p:txBody>
      </p:sp>
      <p:pic>
        <p:nvPicPr>
          <p:cNvPr id="7" name="Content Placeholder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75656" y="1476009"/>
            <a:ext cx="6840760" cy="4545280"/>
          </a:xfrm>
        </p:spPr>
      </p:pic>
      <p:sp>
        <p:nvSpPr>
          <p:cNvPr id="9" name="Content Placeholder 8"/>
          <p:cNvSpPr>
            <a:spLocks noGrp="1"/>
          </p:cNvSpPr>
          <p:nvPr>
            <p:ph sz="half" idx="2"/>
          </p:nvPr>
        </p:nvSpPr>
        <p:spPr/>
        <p:txBody>
          <a:bodyPr/>
          <a:lstStyle/>
          <a:p>
            <a:pPr marL="0" indent="0">
              <a:buNone/>
            </a:pPr>
            <a:r>
              <a:rPr lang="en-GB" dirty="0" smtClean="0"/>
              <a:t>   </a:t>
            </a:r>
            <a:endParaRPr lang="en-GB" dirty="0"/>
          </a:p>
        </p:txBody>
      </p:sp>
    </p:spTree>
    <p:extLst>
      <p:ext uri="{BB962C8B-B14F-4D97-AF65-F5344CB8AC3E}">
        <p14:creationId xmlns:p14="http://schemas.microsoft.com/office/powerpoint/2010/main" val="24378837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Old style or new style?</a:t>
            </a:r>
            <a:endParaRPr lang="en-GB" b="1" dirty="0"/>
          </a:p>
        </p:txBody>
      </p:sp>
      <p:sp>
        <p:nvSpPr>
          <p:cNvPr id="4" name="Content Placeholder 3"/>
          <p:cNvSpPr>
            <a:spLocks noGrp="1"/>
          </p:cNvSpPr>
          <p:nvPr>
            <p:ph sz="half" idx="2"/>
          </p:nvPr>
        </p:nvSpPr>
        <p:spPr/>
        <p:txBody>
          <a:bodyPr/>
          <a:lstStyle/>
          <a:p>
            <a:pPr marL="0" indent="0">
              <a:buNone/>
            </a:pPr>
            <a:r>
              <a:rPr lang="en-GB" dirty="0" smtClean="0"/>
              <a:t>    </a:t>
            </a:r>
            <a:endParaRPr lang="en-GB" dirty="0"/>
          </a:p>
        </p:txBody>
      </p:sp>
      <p:pic>
        <p:nvPicPr>
          <p:cNvPr id="5" name="Content Placeholder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09612" y="2060848"/>
            <a:ext cx="8110860" cy="3672408"/>
          </a:xfrm>
        </p:spPr>
      </p:pic>
    </p:spTree>
    <p:extLst>
      <p:ext uri="{BB962C8B-B14F-4D97-AF65-F5344CB8AC3E}">
        <p14:creationId xmlns:p14="http://schemas.microsoft.com/office/powerpoint/2010/main" val="7111761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Moving to the city</a:t>
            </a:r>
            <a:endParaRPr lang="en-GB"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31640" y="1236201"/>
            <a:ext cx="6408712" cy="5128897"/>
          </a:xfrm>
        </p:spPr>
      </p:pic>
      <p:sp>
        <p:nvSpPr>
          <p:cNvPr id="3" name="Content Placeholder 2"/>
          <p:cNvSpPr>
            <a:spLocks noGrp="1"/>
          </p:cNvSpPr>
          <p:nvPr>
            <p:ph sz="half" idx="2"/>
          </p:nvPr>
        </p:nvSpPr>
        <p:spPr/>
        <p:txBody>
          <a:bodyPr/>
          <a:lstStyle/>
          <a:p>
            <a:pPr marL="0" indent="0">
              <a:buNone/>
            </a:pPr>
            <a:r>
              <a:rPr lang="en-GB" dirty="0" smtClean="0"/>
              <a:t>      </a:t>
            </a:r>
            <a:endParaRPr lang="en-GB" dirty="0"/>
          </a:p>
        </p:txBody>
      </p:sp>
    </p:spTree>
    <p:extLst>
      <p:ext uri="{BB962C8B-B14F-4D97-AF65-F5344CB8AC3E}">
        <p14:creationId xmlns:p14="http://schemas.microsoft.com/office/powerpoint/2010/main" val="18769877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Making a living</a:t>
            </a:r>
            <a:endParaRPr lang="en-GB" b="1" dirty="0"/>
          </a:p>
        </p:txBody>
      </p:sp>
      <p:sp>
        <p:nvSpPr>
          <p:cNvPr id="3" name="Content Placeholder 2"/>
          <p:cNvSpPr>
            <a:spLocks noGrp="1"/>
          </p:cNvSpPr>
          <p:nvPr>
            <p:ph sz="half" idx="1"/>
          </p:nvPr>
        </p:nvSpPr>
        <p:spPr/>
        <p:txBody>
          <a:bodyPr/>
          <a:lstStyle/>
          <a:p>
            <a:endParaRPr lang="en-GB" dirty="0"/>
          </a:p>
        </p:txBody>
      </p:sp>
      <p:sp>
        <p:nvSpPr>
          <p:cNvPr id="4" name="Content Placeholder 3"/>
          <p:cNvSpPr>
            <a:spLocks noGrp="1"/>
          </p:cNvSpPr>
          <p:nvPr>
            <p:ph sz="half" idx="2"/>
          </p:nvPr>
        </p:nvSpPr>
        <p:spPr/>
        <p:txBody>
          <a:bodyPr/>
          <a:lstStyle/>
          <a:p>
            <a:endParaRPr lang="en-GB"/>
          </a:p>
        </p:txBody>
      </p:sp>
      <p:pic>
        <p:nvPicPr>
          <p:cNvPr id="3074" name="Picture 2" descr="C:\Users\andrew.bevan\Desktop\img07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7" y="1371405"/>
            <a:ext cx="4536504" cy="464988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ndrew.bevan\Desktop\img0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1371405"/>
            <a:ext cx="3816424" cy="4649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4239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Selling food, making shoes…</a:t>
            </a:r>
            <a:endParaRPr lang="en-GB" b="1" dirty="0"/>
          </a:p>
        </p:txBody>
      </p:sp>
      <p:sp>
        <p:nvSpPr>
          <p:cNvPr id="3" name="Content Placeholder 2"/>
          <p:cNvSpPr>
            <a:spLocks noGrp="1"/>
          </p:cNvSpPr>
          <p:nvPr>
            <p:ph sz="half" idx="1"/>
          </p:nvPr>
        </p:nvSpPr>
        <p:spPr>
          <a:xfrm>
            <a:off x="457200" y="1600200"/>
            <a:ext cx="3826768" cy="4525963"/>
          </a:xfrm>
        </p:spPr>
        <p:txBody>
          <a:bodyPr/>
          <a:lstStyle/>
          <a:p>
            <a:endParaRPr lang="en-GB" dirty="0"/>
          </a:p>
        </p:txBody>
      </p:sp>
      <p:sp>
        <p:nvSpPr>
          <p:cNvPr id="4" name="Content Placeholder 3"/>
          <p:cNvSpPr>
            <a:spLocks noGrp="1"/>
          </p:cNvSpPr>
          <p:nvPr>
            <p:ph sz="half" idx="2"/>
          </p:nvPr>
        </p:nvSpPr>
        <p:spPr/>
        <p:txBody>
          <a:bodyPr/>
          <a:lstStyle/>
          <a:p>
            <a:endParaRPr lang="en-GB" dirty="0"/>
          </a:p>
        </p:txBody>
      </p:sp>
      <p:pic>
        <p:nvPicPr>
          <p:cNvPr id="4100" name="Picture 4" descr="C:\Users\andrew.bevan\Desktop\img08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66216" y="1492762"/>
            <a:ext cx="4382246" cy="460053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andrew.bevan\Desktop\Travel\market women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1907" y="1492762"/>
            <a:ext cx="3672407" cy="4536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662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Shoes for sale…</a:t>
            </a:r>
            <a:endParaRPr lang="en-GB" b="1" dirty="0"/>
          </a:p>
        </p:txBody>
      </p:sp>
      <p:sp>
        <p:nvSpPr>
          <p:cNvPr id="3" name="Content Placeholder 2"/>
          <p:cNvSpPr>
            <a:spLocks noGrp="1"/>
          </p:cNvSpPr>
          <p:nvPr>
            <p:ph idx="1"/>
          </p:nvPr>
        </p:nvSpPr>
        <p:spPr/>
        <p:txBody>
          <a:bodyPr/>
          <a:lstStyle/>
          <a:p>
            <a:endParaRPr lang="en-GB" dirty="0"/>
          </a:p>
        </p:txBody>
      </p:sp>
      <p:pic>
        <p:nvPicPr>
          <p:cNvPr id="4098" name="Picture 2" descr="C:\Users\andrew.bevan\Desktop\Travel\Beven0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82313"/>
            <a:ext cx="8228891" cy="4710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0290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Services for sale…</a:t>
            </a:r>
            <a:endParaRPr lang="en-GB" b="1" dirty="0"/>
          </a:p>
        </p:txBody>
      </p:sp>
      <p:sp>
        <p:nvSpPr>
          <p:cNvPr id="3" name="Content Placeholder 2"/>
          <p:cNvSpPr>
            <a:spLocks noGrp="1"/>
          </p:cNvSpPr>
          <p:nvPr>
            <p:ph idx="1"/>
          </p:nvPr>
        </p:nvSpPr>
        <p:spPr/>
        <p:txBody>
          <a:bodyPr/>
          <a:lstStyle/>
          <a:p>
            <a:endParaRPr lang="en-GB"/>
          </a:p>
        </p:txBody>
      </p:sp>
      <p:pic>
        <p:nvPicPr>
          <p:cNvPr id="5122" name="Picture 2" descr="C:\Users\andrew.bevan\Desktop\img0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484785"/>
            <a:ext cx="7560840" cy="468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7694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smtClean="0"/>
              <a:t>Transport, fast food…</a:t>
            </a:r>
            <a:endParaRPr lang="en-GB" b="1" dirty="0"/>
          </a:p>
        </p:txBody>
      </p:sp>
      <p:pic>
        <p:nvPicPr>
          <p:cNvPr id="1026" name="Picture 2" descr="C:\Users\andrew.bevan\Desktop\Travel\chop.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648200" y="2420888"/>
            <a:ext cx="4038600" cy="3240360"/>
          </a:xfrm>
          <a:prstGeom prst="rect">
            <a:avLst/>
          </a:prstGeom>
          <a:noFill/>
          <a:extLst>
            <a:ext uri="{909E8E84-426E-40DD-AFC4-6F175D3DCCD1}">
              <a14:hiddenFill xmlns:a14="http://schemas.microsoft.com/office/drawing/2010/main">
                <a:solidFill>
                  <a:srgbClr val="FFFFFF"/>
                </a:solidFill>
              </a14:hiddenFill>
            </a:ext>
          </a:extLst>
        </p:spPr>
      </p:pic>
      <p:pic>
        <p:nvPicPr>
          <p:cNvPr id="10" name="Content Placeholder 9"/>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611560" y="2420888"/>
            <a:ext cx="3774095" cy="3239306"/>
          </a:xfrm>
        </p:spPr>
      </p:pic>
    </p:spTree>
    <p:extLst>
      <p:ext uri="{BB962C8B-B14F-4D97-AF65-F5344CB8AC3E}">
        <p14:creationId xmlns:p14="http://schemas.microsoft.com/office/powerpoint/2010/main" val="14970702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Employment…</a:t>
            </a:r>
            <a:endParaRPr lang="en-GB" b="1" dirty="0"/>
          </a:p>
        </p:txBody>
      </p:sp>
      <p:sp>
        <p:nvSpPr>
          <p:cNvPr id="3" name="Content Placeholder 2"/>
          <p:cNvSpPr>
            <a:spLocks noGrp="1"/>
          </p:cNvSpPr>
          <p:nvPr>
            <p:ph sz="half" idx="1"/>
          </p:nvPr>
        </p:nvSpPr>
        <p:spPr/>
        <p:txBody>
          <a:bodyPr/>
          <a:lstStyle/>
          <a:p>
            <a:endParaRPr lang="en-GB" dirty="0"/>
          </a:p>
        </p:txBody>
      </p:sp>
      <p:sp>
        <p:nvSpPr>
          <p:cNvPr id="4" name="Content Placeholder 3"/>
          <p:cNvSpPr>
            <a:spLocks noGrp="1"/>
          </p:cNvSpPr>
          <p:nvPr>
            <p:ph sz="half" idx="2"/>
          </p:nvPr>
        </p:nvSpPr>
        <p:spPr/>
        <p:txBody>
          <a:bodyPr/>
          <a:lstStyle/>
          <a:p>
            <a:endParaRPr lang="en-GB"/>
          </a:p>
        </p:txBody>
      </p:sp>
      <p:pic>
        <p:nvPicPr>
          <p:cNvPr id="3074" name="Picture 2" descr="C:\Users\andrew.bevan\Desktop\Travel\Builder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41964"/>
            <a:ext cx="8280920" cy="4556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37412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Small business/“micro-enterprise”</a:t>
            </a:r>
            <a:endParaRPr lang="en-GB" b="1"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57200" y="2060848"/>
            <a:ext cx="4038600" cy="3168352"/>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762500" y="2060848"/>
            <a:ext cx="3810000" cy="3168352"/>
          </a:xfrm>
        </p:spPr>
      </p:pic>
    </p:spTree>
    <p:extLst>
      <p:ext uri="{BB962C8B-B14F-4D97-AF65-F5344CB8AC3E}">
        <p14:creationId xmlns:p14="http://schemas.microsoft.com/office/powerpoint/2010/main" val="5832259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Running a bar…</a:t>
            </a:r>
            <a:endParaRPr lang="en-GB" b="1" dirty="0"/>
          </a:p>
        </p:txBody>
      </p:sp>
      <p:sp>
        <p:nvSpPr>
          <p:cNvPr id="3" name="Content Placeholder 2"/>
          <p:cNvSpPr>
            <a:spLocks noGrp="1"/>
          </p:cNvSpPr>
          <p:nvPr>
            <p:ph idx="1"/>
          </p:nvPr>
        </p:nvSpPr>
        <p:spPr/>
        <p:txBody>
          <a:bodyPr/>
          <a:lstStyle/>
          <a:p>
            <a:endParaRPr lang="en-GB" dirty="0"/>
          </a:p>
        </p:txBody>
      </p:sp>
      <p:pic>
        <p:nvPicPr>
          <p:cNvPr id="5122" name="Picture 2" descr="C:\Users\andrew.bevan\Desktop\Travel\CNV000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340768"/>
            <a:ext cx="7920880"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1104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Sending the kids to school…</a:t>
            </a:r>
            <a:endParaRPr lang="en-GB"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50964" y="1844824"/>
            <a:ext cx="3805012" cy="3600400"/>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499992" y="1844824"/>
            <a:ext cx="4176464" cy="3600400"/>
          </a:xfrm>
        </p:spPr>
      </p:pic>
    </p:spTree>
    <p:extLst>
      <p:ext uri="{BB962C8B-B14F-4D97-AF65-F5344CB8AC3E}">
        <p14:creationId xmlns:p14="http://schemas.microsoft.com/office/powerpoint/2010/main" val="33521698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1784"/>
            <a:ext cx="8229600" cy="1143000"/>
          </a:xfrm>
        </p:spPr>
        <p:txBody>
          <a:bodyPr/>
          <a:lstStyle/>
          <a:p>
            <a:r>
              <a:rPr lang="en-GB" b="1" dirty="0" smtClean="0"/>
              <a:t>…or to a “youth polytechnic”</a:t>
            </a:r>
            <a:endParaRPr lang="en-GB"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43608" y="1412776"/>
            <a:ext cx="7344816" cy="4680520"/>
          </a:xfrm>
        </p:spPr>
      </p:pic>
      <p:sp>
        <p:nvSpPr>
          <p:cNvPr id="4" name="Content Placeholder 3"/>
          <p:cNvSpPr>
            <a:spLocks noGrp="1"/>
          </p:cNvSpPr>
          <p:nvPr>
            <p:ph sz="half" idx="2"/>
          </p:nvPr>
        </p:nvSpPr>
        <p:spPr/>
        <p:txBody>
          <a:bodyPr/>
          <a:lstStyle/>
          <a:p>
            <a:pPr marL="0" indent="0">
              <a:buNone/>
            </a:pPr>
            <a:r>
              <a:rPr lang="en-GB" dirty="0" smtClean="0"/>
              <a:t>   </a:t>
            </a:r>
            <a:endParaRPr lang="en-GB" dirty="0"/>
          </a:p>
        </p:txBody>
      </p:sp>
    </p:spTree>
    <p:extLst>
      <p:ext uri="{BB962C8B-B14F-4D97-AF65-F5344CB8AC3E}">
        <p14:creationId xmlns:p14="http://schemas.microsoft.com/office/powerpoint/2010/main" val="34802294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Gathering to worship</a:t>
            </a:r>
            <a:endParaRPr lang="en-GB"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99592" y="1332068"/>
            <a:ext cx="3744416" cy="3754098"/>
          </a:xfrm>
        </p:spPr>
      </p:pic>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853693" y="1340768"/>
            <a:ext cx="3833107" cy="3672408"/>
          </a:xfrm>
        </p:spPr>
      </p:pic>
    </p:spTree>
    <p:extLst>
      <p:ext uri="{BB962C8B-B14F-4D97-AF65-F5344CB8AC3E}">
        <p14:creationId xmlns:p14="http://schemas.microsoft.com/office/powerpoint/2010/main" val="27341114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H</a:t>
            </a:r>
            <a:r>
              <a:rPr lang="en-GB" b="1" dirty="0" smtClean="0"/>
              <a:t>undreds of factors are promoting change in people’s lives…</a:t>
            </a:r>
            <a:endParaRPr lang="en-GB" b="1" dirty="0"/>
          </a:p>
        </p:txBody>
      </p:sp>
      <p:sp>
        <p:nvSpPr>
          <p:cNvPr id="3" name="Content Placeholder 2"/>
          <p:cNvSpPr>
            <a:spLocks noGrp="1"/>
          </p:cNvSpPr>
          <p:nvPr>
            <p:ph idx="1"/>
          </p:nvPr>
        </p:nvSpPr>
        <p:spPr/>
        <p:txBody>
          <a:bodyPr>
            <a:normAutofit fontScale="55000" lnSpcReduction="20000"/>
          </a:bodyPr>
          <a:lstStyle/>
          <a:p>
            <a:endParaRPr lang="en-GB" dirty="0" smtClean="0"/>
          </a:p>
          <a:p>
            <a:endParaRPr lang="en-GB" dirty="0"/>
          </a:p>
          <a:p>
            <a:pPr marL="0" indent="0" algn="ctr">
              <a:buNone/>
            </a:pPr>
            <a:r>
              <a:rPr lang="en-GB" sz="10600" b="1" dirty="0" smtClean="0">
                <a:solidFill>
                  <a:srgbClr val="C00000"/>
                </a:solidFill>
              </a:rPr>
              <a:t>What are they?</a:t>
            </a:r>
          </a:p>
          <a:p>
            <a:pPr marL="0" indent="0">
              <a:buNone/>
            </a:pPr>
            <a:r>
              <a:rPr lang="en-GB" dirty="0" smtClean="0">
                <a:solidFill>
                  <a:srgbClr val="C00000"/>
                </a:solidFill>
              </a:rPr>
              <a:t>                                                         </a:t>
            </a:r>
            <a:r>
              <a:rPr lang="en-GB" sz="34400" dirty="0" smtClean="0">
                <a:solidFill>
                  <a:srgbClr val="C00000"/>
                </a:solidFill>
              </a:rPr>
              <a:t>?</a:t>
            </a:r>
            <a:endParaRPr lang="en-GB" sz="34400" dirty="0">
              <a:solidFill>
                <a:srgbClr val="C00000"/>
              </a:solidFill>
            </a:endParaRPr>
          </a:p>
        </p:txBody>
      </p:sp>
    </p:spTree>
    <p:extLst>
      <p:ext uri="{BB962C8B-B14F-4D97-AF65-F5344CB8AC3E}">
        <p14:creationId xmlns:p14="http://schemas.microsoft.com/office/powerpoint/2010/main" val="28952110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Factors promoting change?</a:t>
            </a:r>
            <a:endParaRPr lang="en-GB" b="1" dirty="0"/>
          </a:p>
        </p:txBody>
      </p:sp>
      <p:sp>
        <p:nvSpPr>
          <p:cNvPr id="3" name="Content Placeholder 2"/>
          <p:cNvSpPr>
            <a:spLocks noGrp="1"/>
          </p:cNvSpPr>
          <p:nvPr>
            <p:ph idx="1"/>
          </p:nvPr>
        </p:nvSpPr>
        <p:spPr/>
        <p:txBody>
          <a:bodyPr>
            <a:normAutofit/>
          </a:bodyPr>
          <a:lstStyle/>
          <a:p>
            <a:pPr>
              <a:buFont typeface="Arial" charset="0"/>
              <a:buChar char="•"/>
            </a:pPr>
            <a:r>
              <a:rPr lang="en-GB" dirty="0" smtClean="0"/>
              <a:t>From </a:t>
            </a:r>
            <a:r>
              <a:rPr lang="en-GB" b="1" dirty="0" smtClean="0"/>
              <a:t>rural</a:t>
            </a:r>
            <a:r>
              <a:rPr lang="en-GB" dirty="0" smtClean="0"/>
              <a:t> to </a:t>
            </a:r>
            <a:r>
              <a:rPr lang="en-GB" b="1" dirty="0" smtClean="0"/>
              <a:t>urban</a:t>
            </a:r>
          </a:p>
          <a:p>
            <a:r>
              <a:rPr lang="en-GB" dirty="0" smtClean="0"/>
              <a:t>From </a:t>
            </a:r>
            <a:r>
              <a:rPr lang="en-GB" b="1" dirty="0" smtClean="0"/>
              <a:t>subsistence</a:t>
            </a:r>
            <a:r>
              <a:rPr lang="en-GB" dirty="0" smtClean="0"/>
              <a:t> to </a:t>
            </a:r>
            <a:r>
              <a:rPr lang="en-GB" b="1" dirty="0" smtClean="0"/>
              <a:t>cash</a:t>
            </a:r>
          </a:p>
          <a:p>
            <a:r>
              <a:rPr lang="en-GB" dirty="0" smtClean="0"/>
              <a:t>From </a:t>
            </a:r>
            <a:r>
              <a:rPr lang="en-GB" b="1" dirty="0" smtClean="0"/>
              <a:t>old-style</a:t>
            </a:r>
            <a:r>
              <a:rPr lang="en-GB" dirty="0" smtClean="0"/>
              <a:t> to </a:t>
            </a:r>
            <a:r>
              <a:rPr lang="en-GB" b="1" dirty="0" smtClean="0"/>
              <a:t>“modern”</a:t>
            </a:r>
          </a:p>
          <a:p>
            <a:r>
              <a:rPr lang="en-GB" dirty="0" smtClean="0"/>
              <a:t>From </a:t>
            </a:r>
            <a:r>
              <a:rPr lang="en-GB" b="1" dirty="0" smtClean="0"/>
              <a:t>traditional</a:t>
            </a:r>
            <a:r>
              <a:rPr lang="en-GB" dirty="0" smtClean="0"/>
              <a:t> to </a:t>
            </a:r>
            <a:r>
              <a:rPr lang="en-GB" b="1" dirty="0" smtClean="0"/>
              <a:t>transitional</a:t>
            </a:r>
          </a:p>
          <a:p>
            <a:r>
              <a:rPr lang="en-GB" b="1" dirty="0" smtClean="0"/>
              <a:t>Human</a:t>
            </a:r>
            <a:r>
              <a:rPr lang="en-GB" dirty="0" smtClean="0"/>
              <a:t> factors and </a:t>
            </a:r>
            <a:r>
              <a:rPr lang="en-GB" b="1" dirty="0" smtClean="0"/>
              <a:t>non-human</a:t>
            </a:r>
            <a:r>
              <a:rPr lang="en-GB" dirty="0" smtClean="0"/>
              <a:t> factors</a:t>
            </a:r>
          </a:p>
          <a:p>
            <a:r>
              <a:rPr lang="en-GB" dirty="0" smtClean="0"/>
              <a:t>Factors under </a:t>
            </a:r>
            <a:r>
              <a:rPr lang="en-GB" b="1" dirty="0" smtClean="0"/>
              <a:t>local or national control </a:t>
            </a:r>
            <a:r>
              <a:rPr lang="en-GB" dirty="0" smtClean="0"/>
              <a:t>and those which feel </a:t>
            </a:r>
            <a:r>
              <a:rPr lang="en-GB" b="1" dirty="0" smtClean="0"/>
              <a:t>bigger than locality or nation</a:t>
            </a:r>
            <a:endParaRPr lang="en-GB" b="1" dirty="0"/>
          </a:p>
        </p:txBody>
      </p:sp>
    </p:spTree>
    <p:extLst>
      <p:ext uri="{BB962C8B-B14F-4D97-AF65-F5344CB8AC3E}">
        <p14:creationId xmlns:p14="http://schemas.microsoft.com/office/powerpoint/2010/main" val="18634363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191</Words>
  <Application>Microsoft Office PowerPoint</Application>
  <PresentationFormat>On-screen Show (4:3)</PresentationFormat>
  <Paragraphs>41</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Office Theme</vt:lpstr>
      <vt:lpstr>Factors promoting change</vt:lpstr>
      <vt:lpstr>Factors promoting change</vt:lpstr>
      <vt:lpstr>What’s growing?</vt:lpstr>
      <vt:lpstr>What’s happening?</vt:lpstr>
      <vt:lpstr>Carrying water</vt:lpstr>
      <vt:lpstr>Carrying water…</vt:lpstr>
      <vt:lpstr>Building a house</vt:lpstr>
      <vt:lpstr>Old style or new style?</vt:lpstr>
      <vt:lpstr>Moving to the city</vt:lpstr>
      <vt:lpstr>Making a living</vt:lpstr>
      <vt:lpstr>Selling food, making shoes…</vt:lpstr>
      <vt:lpstr>Shoes for sale…</vt:lpstr>
      <vt:lpstr>Services for sale…</vt:lpstr>
      <vt:lpstr>Transport, fast food…</vt:lpstr>
      <vt:lpstr>Employment…</vt:lpstr>
      <vt:lpstr>Small business/“micro-enterprise”</vt:lpstr>
      <vt:lpstr>Running a bar…</vt:lpstr>
      <vt:lpstr>Sending the kids to school…</vt:lpstr>
      <vt:lpstr>…or to a “youth polytechnic”</vt:lpstr>
      <vt:lpstr>Gathering to worship</vt:lpstr>
      <vt:lpstr>Hundreds of factors are promoting change in people’s lives…</vt:lpstr>
      <vt:lpstr>Factors promoting change?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Factors promoting change</dc:title>
  <dc:creator>Administrator</dc:creator>
  <cp:lastModifiedBy>Andy Bevan</cp:lastModifiedBy>
  <cp:revision>25</cp:revision>
  <dcterms:created xsi:type="dcterms:W3CDTF">2016-10-25T14:20:00Z</dcterms:created>
  <dcterms:modified xsi:type="dcterms:W3CDTF">2019-09-19T12:56:51Z</dcterms:modified>
</cp:coreProperties>
</file>