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62" r:id="rId2"/>
    <p:sldId id="260" r:id="rId3"/>
    <p:sldId id="256" r:id="rId4"/>
    <p:sldId id="263" r:id="rId5"/>
    <p:sldId id="258" r:id="rId6"/>
    <p:sldId id="261" r:id="rId7"/>
    <p:sldId id="264" r:id="rId8"/>
    <p:sldId id="259"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142940991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1105513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188414095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1/6/20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563517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248846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554863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939549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1/6/20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51150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1/6/20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568002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125599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722728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1/6/20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178784730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0A7E4-3C5B-4045-897D-8EE81F4F4D49}"/>
              </a:ext>
            </a:extLst>
          </p:cNvPr>
          <p:cNvSpPr>
            <a:spLocks noGrp="1"/>
          </p:cNvSpPr>
          <p:nvPr>
            <p:ph type="title"/>
          </p:nvPr>
        </p:nvSpPr>
        <p:spPr>
          <a:xfrm>
            <a:off x="829781" y="2708804"/>
            <a:ext cx="3698803" cy="1440394"/>
          </a:xfrm>
          <a:noFill/>
          <a:ln>
            <a:solidFill>
              <a:schemeClr val="tx1"/>
            </a:solidFill>
          </a:ln>
        </p:spPr>
        <p:txBody>
          <a:bodyPr>
            <a:normAutofit fontScale="90000"/>
          </a:bodyPr>
          <a:lstStyle/>
          <a:p>
            <a:r>
              <a:rPr lang="en-GB" sz="2400" dirty="0">
                <a:solidFill>
                  <a:schemeClr val="tx1"/>
                </a:solidFill>
              </a:rPr>
              <a:t>Presentation by Lisa Jones (1301544)</a:t>
            </a:r>
            <a:br>
              <a:rPr lang="en-GB" sz="2400" dirty="0">
                <a:solidFill>
                  <a:schemeClr val="tx1"/>
                </a:solidFill>
              </a:rPr>
            </a:br>
            <a:r>
              <a:rPr lang="en-GB" sz="2400" dirty="0">
                <a:solidFill>
                  <a:schemeClr val="tx1"/>
                </a:solidFill>
              </a:rPr>
              <a:t>ECGE4001P</a:t>
            </a:r>
            <a:endParaRPr lang="en-US" sz="2400" dirty="0">
              <a:solidFill>
                <a:schemeClr val="tx1"/>
              </a:solidFill>
            </a:endParaRPr>
          </a:p>
        </p:txBody>
      </p:sp>
      <p:sp>
        <p:nvSpPr>
          <p:cNvPr id="14"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1BC11-32F8-D141-B9F6-9E4D250861F0}"/>
              </a:ext>
            </a:extLst>
          </p:cNvPr>
          <p:cNvSpPr>
            <a:spLocks noGrp="1"/>
          </p:cNvSpPr>
          <p:nvPr>
            <p:ph idx="1"/>
          </p:nvPr>
        </p:nvSpPr>
        <p:spPr>
          <a:xfrm>
            <a:off x="5953523" y="0"/>
            <a:ext cx="5408696" cy="5252722"/>
          </a:xfrm>
        </p:spPr>
        <p:txBody>
          <a:bodyPr anchor="ctr">
            <a:normAutofit/>
          </a:bodyPr>
          <a:lstStyle/>
          <a:p>
            <a:pPr marL="0" indent="0">
              <a:buNone/>
            </a:pPr>
            <a:r>
              <a:rPr lang="en-US" sz="2800" b="1" dirty="0">
                <a:solidFill>
                  <a:schemeClr val="bg1"/>
                </a:solidFill>
                <a:latin typeface="Arial" panose="020B0604020202020204" pitchFamily="34" charset="0"/>
                <a:cs typeface="Arial" panose="020B0604020202020204" pitchFamily="34" charset="0"/>
              </a:rPr>
              <a:t>Choose 3 study skills that you feel are important for future employability, and discuss how these can be transferred work/an education setting. Discuss why they are important skills for the workplace. Include action points for further personal development</a:t>
            </a:r>
            <a:r>
              <a:rPr lang="en-GB" sz="2800" b="1" dirty="0">
                <a:solidFill>
                  <a:schemeClr val="bg1"/>
                </a:solidFill>
                <a:latin typeface="Arial" panose="020B0604020202020204" pitchFamily="34" charset="0"/>
                <a:cs typeface="Arial" panose="020B0604020202020204" pitchFamily="34" charset="0"/>
              </a:rPr>
              <a:t>.</a:t>
            </a:r>
            <a:endParaRPr lang="en-US"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27730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DF8DD-959F-D54E-9B30-252C893572A3}"/>
              </a:ext>
            </a:extLst>
          </p:cNvPr>
          <p:cNvSpPr>
            <a:spLocks noGrp="1"/>
          </p:cNvSpPr>
          <p:nvPr>
            <p:ph type="title"/>
          </p:nvPr>
        </p:nvSpPr>
        <p:spPr>
          <a:xfrm>
            <a:off x="332620" y="429428"/>
            <a:ext cx="5095118" cy="5246063"/>
          </a:xfrm>
          <a:prstGeom prst="ellipse">
            <a:avLst/>
          </a:prstGeom>
          <a:solidFill>
            <a:schemeClr val="accent2">
              <a:lumMod val="75000"/>
            </a:schemeClr>
          </a:solidFill>
          <a:ln>
            <a:noFill/>
          </a:ln>
        </p:spPr>
        <p:txBody>
          <a:bodyPr>
            <a:normAutofit/>
          </a:bodyPr>
          <a:lstStyle/>
          <a:p>
            <a:r>
              <a:rPr lang="en-GB" sz="3000" b="1" dirty="0">
                <a:solidFill>
                  <a:srgbClr val="FFFFFF"/>
                </a:solidFill>
                <a:latin typeface="Arial" panose="020B0604020202020204" pitchFamily="34" charset="0"/>
                <a:cs typeface="Arial" panose="020B0604020202020204" pitchFamily="34" charset="0"/>
              </a:rPr>
              <a:t>Presentation overview</a:t>
            </a:r>
            <a:br>
              <a:rPr lang="en-GB" sz="3000" b="1" dirty="0">
                <a:solidFill>
                  <a:srgbClr val="FFFFFF"/>
                </a:solidFill>
                <a:latin typeface="Arial" panose="020B0604020202020204" pitchFamily="34" charset="0"/>
                <a:cs typeface="Arial" panose="020B0604020202020204" pitchFamily="34" charset="0"/>
              </a:rPr>
            </a:br>
            <a:br>
              <a:rPr lang="en-GB" sz="3000" b="1" dirty="0">
                <a:solidFill>
                  <a:srgbClr val="FFFFFF"/>
                </a:solidFill>
                <a:latin typeface="Arial" panose="020B0604020202020204" pitchFamily="34" charset="0"/>
                <a:cs typeface="Arial" panose="020B0604020202020204" pitchFamily="34" charset="0"/>
              </a:rPr>
            </a:br>
            <a:r>
              <a:rPr lang="en-GB" sz="3000" b="1" dirty="0">
                <a:solidFill>
                  <a:srgbClr val="FFFFFF"/>
                </a:solidFill>
                <a:latin typeface="Arial" panose="020B0604020202020204" pitchFamily="34" charset="0"/>
                <a:cs typeface="Arial" panose="020B0604020202020204" pitchFamily="34" charset="0"/>
              </a:rPr>
              <a:t>Study skills</a:t>
            </a:r>
            <a:br>
              <a:rPr lang="en-GB" sz="3000" b="1" dirty="0">
                <a:solidFill>
                  <a:srgbClr val="FFFFFF"/>
                </a:solidFill>
                <a:latin typeface="Arial" panose="020B0604020202020204" pitchFamily="34" charset="0"/>
                <a:cs typeface="Arial" panose="020B0604020202020204" pitchFamily="34" charset="0"/>
              </a:rPr>
            </a:br>
            <a:endParaRPr lang="en-US" sz="3000" b="1"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F91BCF-14F3-004B-84F4-DC7550FCDCC5}"/>
              </a:ext>
            </a:extLst>
          </p:cNvPr>
          <p:cNvSpPr>
            <a:spLocks noGrp="1"/>
          </p:cNvSpPr>
          <p:nvPr>
            <p:ph idx="1"/>
          </p:nvPr>
        </p:nvSpPr>
        <p:spPr>
          <a:xfrm>
            <a:off x="5591695" y="1402079"/>
            <a:ext cx="5320696" cy="4842087"/>
          </a:xfrm>
        </p:spPr>
        <p:txBody>
          <a:bodyPr anchor="ctr">
            <a:noAutofit/>
          </a:bodyPr>
          <a:lstStyle/>
          <a:p>
            <a:r>
              <a:rPr lang="en-GB" sz="2800" dirty="0">
                <a:latin typeface="Arial" panose="020B0604020202020204" pitchFamily="34" charset="0"/>
                <a:cs typeface="Arial" panose="020B0604020202020204" pitchFamily="34" charset="0"/>
              </a:rPr>
              <a:t>What they are</a:t>
            </a:r>
          </a:p>
          <a:p>
            <a:r>
              <a:rPr lang="en-GB" sz="2800" dirty="0">
                <a:latin typeface="Arial" panose="020B0604020202020204" pitchFamily="34" charset="0"/>
                <a:cs typeface="Arial" panose="020B0604020202020204" pitchFamily="34" charset="0"/>
              </a:rPr>
              <a:t>Why they are important </a:t>
            </a:r>
          </a:p>
          <a:p>
            <a:r>
              <a:rPr lang="en-GB" sz="2800" dirty="0">
                <a:latin typeface="Arial" panose="020B0604020202020204" pitchFamily="34" charset="0"/>
                <a:cs typeface="Arial" panose="020B0604020202020204" pitchFamily="34" charset="0"/>
              </a:rPr>
              <a:t>How they can be transferable to a place of work and education</a:t>
            </a:r>
          </a:p>
          <a:p>
            <a:r>
              <a:rPr lang="en-GB" sz="2800" dirty="0">
                <a:latin typeface="Arial" panose="020B0604020202020204" pitchFamily="34" charset="0"/>
                <a:cs typeface="Arial" panose="020B0604020202020204" pitchFamily="34" charset="0"/>
              </a:rPr>
              <a:t>Exploring three study skills in detail.</a:t>
            </a:r>
          </a:p>
          <a:p>
            <a:r>
              <a:rPr lang="en-GB" sz="2800" dirty="0">
                <a:latin typeface="Arial" panose="020B0604020202020204" pitchFamily="34" charset="0"/>
                <a:cs typeface="Arial" panose="020B0604020202020204" pitchFamily="34" charset="0"/>
              </a:rPr>
              <a:t>Why I consider the following three to be most important for the workplace, education and how I will apply them personally.</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3885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0456507B-0EFE-394A-96EF-028B855C1355}"/>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b="1" dirty="0">
                <a:solidFill>
                  <a:srgbClr val="FFFFFF"/>
                </a:solidFill>
                <a:latin typeface="Arial" panose="020B0604020202020204" pitchFamily="34" charset="0"/>
                <a:cs typeface="Arial" panose="020B0604020202020204" pitchFamily="34" charset="0"/>
              </a:rPr>
              <a:t>What are Study Skills?</a:t>
            </a:r>
            <a:endParaRPr lang="en-US" sz="3000" b="1" dirty="0">
              <a:solidFill>
                <a:srgbClr val="FFFFFF"/>
              </a:solidFill>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6EE4E5C6-4BE6-FD4A-9D0C-17D35C010604}"/>
              </a:ext>
            </a:extLst>
          </p:cNvPr>
          <p:cNvSpPr>
            <a:spLocks noGrp="1"/>
          </p:cNvSpPr>
          <p:nvPr>
            <p:ph idx="1"/>
          </p:nvPr>
        </p:nvSpPr>
        <p:spPr>
          <a:xfrm>
            <a:off x="5232805" y="105833"/>
            <a:ext cx="6881954" cy="6334881"/>
          </a:xfrm>
        </p:spPr>
        <p:txBody>
          <a:bodyPr anchor="ctr">
            <a:noAutofit/>
          </a:bodyPr>
          <a:lstStyle/>
          <a:p>
            <a:pPr marL="0" indent="0">
              <a:buNone/>
            </a:pPr>
            <a:r>
              <a:rPr lang="en-GB" sz="3200" dirty="0">
                <a:latin typeface="Arial" panose="020B0604020202020204" pitchFamily="34" charset="0"/>
                <a:cs typeface="Arial" panose="020B0604020202020204" pitchFamily="34" charset="0"/>
              </a:rPr>
              <a:t>                  </a:t>
            </a:r>
            <a:r>
              <a:rPr lang="en-GB" sz="3200" b="1" u="sng" dirty="0">
                <a:latin typeface="Arial" panose="020B0604020202020204" pitchFamily="34" charset="0"/>
                <a:cs typeface="Arial" panose="020B0604020202020204" pitchFamily="34" charset="0"/>
              </a:rPr>
              <a:t>Definition:</a:t>
            </a:r>
          </a:p>
          <a:p>
            <a:pPr marL="0" indent="0">
              <a:buNone/>
            </a:pPr>
            <a:r>
              <a:rPr lang="en-GB" sz="3200" dirty="0">
                <a:latin typeface="Arial" panose="020B0604020202020204" pitchFamily="34" charset="0"/>
                <a:cs typeface="Arial" panose="020B0604020202020204" pitchFamily="34" charset="0"/>
              </a:rPr>
              <a:t>Study Skills are essential skills that enable people to study and learn effectively. They are skills that are developed by applying knowledge and practice and are then transferable to the workplace, education and life in general</a:t>
            </a:r>
            <a:r>
              <a:rPr lang="en-GB" sz="3200" dirty="0">
                <a:solidFill>
                  <a:schemeClr val="tx1"/>
                </a:solidFill>
                <a:latin typeface="Arial" panose="020B0604020202020204" pitchFamily="34" charset="0"/>
                <a:cs typeface="Arial" panose="020B0604020202020204" pitchFamily="34" charset="0"/>
              </a:rPr>
              <a:t>.</a:t>
            </a:r>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53848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ive Process 3">
            <a:extLst>
              <a:ext uri="{FF2B5EF4-FFF2-40B4-BE49-F238E27FC236}">
                <a16:creationId xmlns:a16="http://schemas.microsoft.com/office/drawing/2014/main" id="{6C6114DE-5838-7446-B4F7-29311C403774}"/>
              </a:ext>
            </a:extLst>
          </p:cNvPr>
          <p:cNvSpPr/>
          <p:nvPr/>
        </p:nvSpPr>
        <p:spPr>
          <a:xfrm>
            <a:off x="4584663" y="1524996"/>
            <a:ext cx="3262123" cy="2304631"/>
          </a:xfrm>
          <a:prstGeom prst="flowChartAlternateProcess">
            <a:avLst/>
          </a:prstGeom>
          <a:solidFill>
            <a:schemeClr val="accent3">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Skills</a:t>
            </a:r>
            <a:endParaRPr lang="en-US" sz="4000" dirty="0">
              <a:solidFill>
                <a:schemeClr val="tx1"/>
              </a:solidFill>
            </a:endParaRPr>
          </a:p>
        </p:txBody>
      </p:sp>
      <p:sp>
        <p:nvSpPr>
          <p:cNvPr id="11" name="Oval 10">
            <a:extLst>
              <a:ext uri="{FF2B5EF4-FFF2-40B4-BE49-F238E27FC236}">
                <a16:creationId xmlns:a16="http://schemas.microsoft.com/office/drawing/2014/main" id="{57DB074E-4FCF-BB47-8CA9-B1F9C48D9BD4}"/>
              </a:ext>
            </a:extLst>
          </p:cNvPr>
          <p:cNvSpPr/>
          <p:nvPr/>
        </p:nvSpPr>
        <p:spPr>
          <a:xfrm>
            <a:off x="4122769" y="4093241"/>
            <a:ext cx="4399643" cy="2479525"/>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Time Management</a:t>
            </a:r>
            <a:endParaRPr lang="en-US" sz="2800" b="1" dirty="0">
              <a:solidFill>
                <a:schemeClr val="tx1"/>
              </a:solidFill>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id="{D102F835-C0F2-FF4D-929E-E7BB75526436}"/>
              </a:ext>
            </a:extLst>
          </p:cNvPr>
          <p:cNvSpPr/>
          <p:nvPr/>
        </p:nvSpPr>
        <p:spPr>
          <a:xfrm>
            <a:off x="-1" y="-60555"/>
            <a:ext cx="4122769" cy="2933174"/>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Communication</a:t>
            </a:r>
            <a:endParaRPr lang="en-US" sz="2800" b="1" dirty="0">
              <a:solidFill>
                <a:schemeClr val="tx1"/>
              </a:solidFill>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3837339F-5FF5-4442-B812-A1364B875E86}"/>
              </a:ext>
            </a:extLst>
          </p:cNvPr>
          <p:cNvSpPr/>
          <p:nvPr/>
        </p:nvSpPr>
        <p:spPr>
          <a:xfrm>
            <a:off x="8522411" y="285234"/>
            <a:ext cx="3376279" cy="2479524"/>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Stress Management</a:t>
            </a:r>
            <a:endParaRPr lang="en-US" sz="28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1029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P spid="12"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160B8-41D9-B141-B730-6AFB7C35CF2E}"/>
              </a:ext>
            </a:extLst>
          </p:cNvPr>
          <p:cNvSpPr>
            <a:spLocks noGrp="1"/>
          </p:cNvSpPr>
          <p:nvPr>
            <p:ph type="title"/>
          </p:nvPr>
        </p:nvSpPr>
        <p:spPr>
          <a:xfrm>
            <a:off x="498930" y="997857"/>
            <a:ext cx="4892150" cy="4892150"/>
          </a:xfrm>
          <a:prstGeom prst="ellipse">
            <a:avLst/>
          </a:prstGeom>
          <a:solidFill>
            <a:schemeClr val="accent2">
              <a:lumMod val="75000"/>
            </a:schemeClr>
          </a:solidFill>
          <a:ln>
            <a:noFill/>
          </a:ln>
        </p:spPr>
        <p:txBody>
          <a:bodyPr>
            <a:normAutofit/>
          </a:bodyPr>
          <a:lstStyle/>
          <a:p>
            <a:r>
              <a:rPr lang="en-GB" b="1" dirty="0">
                <a:solidFill>
                  <a:srgbClr val="FFFFFF"/>
                </a:solidFill>
                <a:latin typeface="Arial" panose="020B0604020202020204" pitchFamily="34" charset="0"/>
                <a:cs typeface="Arial" panose="020B0604020202020204" pitchFamily="34" charset="0"/>
              </a:rPr>
              <a:t>Time Management </a:t>
            </a:r>
            <a:endParaRPr lang="en-US" b="1" dirty="0">
              <a:solidFill>
                <a:srgbClr val="FFFFFF"/>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1A92B8E-B4C5-9A4F-8D36-BE8A14E2964C}"/>
              </a:ext>
            </a:extLst>
          </p:cNvPr>
          <p:cNvSpPr txBox="1"/>
          <p:nvPr/>
        </p:nvSpPr>
        <p:spPr>
          <a:xfrm>
            <a:off x="5477914" y="2274838"/>
            <a:ext cx="6325526" cy="3108543"/>
          </a:xfrm>
          <a:prstGeom prst="rect">
            <a:avLst/>
          </a:prstGeom>
          <a:noFill/>
        </p:spPr>
        <p:txBody>
          <a:bodyPr wrap="square" rtlCol="0">
            <a:spAutoFit/>
          </a:bodyPr>
          <a:lstStyle/>
          <a:p>
            <a:pPr algn="l"/>
            <a:r>
              <a:rPr lang="en-GB" sz="2800" b="1" u="sng" dirty="0">
                <a:latin typeface="Arial" panose="020B0604020202020204" pitchFamily="34" charset="0"/>
                <a:cs typeface="Arial" panose="020B0604020202020204" pitchFamily="34" charset="0"/>
              </a:rPr>
              <a:t>What does ‘Time Management’ mean?</a:t>
            </a:r>
          </a:p>
          <a:p>
            <a:pPr algn="l"/>
            <a:endParaRPr lang="en-GB" sz="2800" b="1" dirty="0">
              <a:latin typeface="Arial" panose="020B0604020202020204" pitchFamily="34" charset="0"/>
              <a:cs typeface="Arial" panose="020B0604020202020204" pitchFamily="34" charset="0"/>
            </a:endParaRPr>
          </a:p>
          <a:p>
            <a:pPr algn="l"/>
            <a:r>
              <a:rPr lang="en-GB" sz="2800" dirty="0">
                <a:latin typeface="Arial" panose="020B0604020202020204" pitchFamily="34" charset="0"/>
                <a:cs typeface="Arial" panose="020B0604020202020204" pitchFamily="34" charset="0"/>
              </a:rPr>
              <a:t>Time Management means making your time as effective and efficient as possible and developing a strategy to make this possible.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9589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41350A-2905-D044-BADA-0FCA5D3A9123}"/>
              </a:ext>
            </a:extLst>
          </p:cNvPr>
          <p:cNvSpPr/>
          <p:nvPr/>
        </p:nvSpPr>
        <p:spPr>
          <a:xfrm>
            <a:off x="4753447" y="-194612"/>
            <a:ext cx="2891764" cy="2891764"/>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How to achieve good Time Management  Skills</a:t>
            </a:r>
            <a:endParaRPr lang="en-US" sz="2800" dirty="0">
              <a:latin typeface="Arial" panose="020B0604020202020204" pitchFamily="34" charset="0"/>
              <a:cs typeface="Arial" panose="020B0604020202020204" pitchFamily="34" charset="0"/>
            </a:endParaRPr>
          </a:p>
        </p:txBody>
      </p:sp>
      <p:cxnSp>
        <p:nvCxnSpPr>
          <p:cNvPr id="7" name="Straight Arrow Connector 6">
            <a:extLst>
              <a:ext uri="{FF2B5EF4-FFF2-40B4-BE49-F238E27FC236}">
                <a16:creationId xmlns:a16="http://schemas.microsoft.com/office/drawing/2014/main" id="{6987958A-165D-7A44-B495-A2B4B87FF4ED}"/>
              </a:ext>
            </a:extLst>
          </p:cNvPr>
          <p:cNvCxnSpPr>
            <a:cxnSpLocks/>
          </p:cNvCxnSpPr>
          <p:nvPr/>
        </p:nvCxnSpPr>
        <p:spPr>
          <a:xfrm flipV="1">
            <a:off x="8043333" y="910598"/>
            <a:ext cx="1256903" cy="380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04BFC42-F402-E84A-A1C9-2AAAB9863E7E}"/>
              </a:ext>
            </a:extLst>
          </p:cNvPr>
          <p:cNvSpPr txBox="1"/>
          <p:nvPr/>
        </p:nvSpPr>
        <p:spPr>
          <a:xfrm>
            <a:off x="454989" y="0"/>
            <a:ext cx="1828800"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B7E43F85-C012-A241-A9E2-99C8D4DB3FC7}"/>
              </a:ext>
            </a:extLst>
          </p:cNvPr>
          <p:cNvSpPr txBox="1"/>
          <p:nvPr/>
        </p:nvSpPr>
        <p:spPr>
          <a:xfrm flipH="1">
            <a:off x="0" y="-17860"/>
            <a:ext cx="2676788" cy="6740307"/>
          </a:xfrm>
          <a:prstGeom prst="rect">
            <a:avLst/>
          </a:prstGeom>
          <a:noFill/>
        </p:spPr>
        <p:txBody>
          <a:bodyPr wrap="square" rtlCol="0">
            <a:spAutoFit/>
          </a:bodyPr>
          <a:lstStyle/>
          <a:p>
            <a:pPr algn="l"/>
            <a:r>
              <a:rPr lang="en-GB" sz="2400" b="1" u="sng" dirty="0">
                <a:latin typeface="Arial" panose="020B0604020202020204" pitchFamily="34" charset="0"/>
                <a:cs typeface="Arial" panose="020B0604020202020204" pitchFamily="34" charset="0"/>
              </a:rPr>
              <a:t>Perseverance:</a:t>
            </a:r>
          </a:p>
          <a:p>
            <a:pPr algn="l"/>
            <a:endParaRPr lang="en-GB" sz="2400" b="1" u="sng"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Persevere when a task becomes difficult.</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Remind yourself of your long-term goals.</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Develop a strategy to help manage stress and pressure, incorporate mindfulness.</a:t>
            </a:r>
          </a:p>
        </p:txBody>
      </p:sp>
      <p:sp>
        <p:nvSpPr>
          <p:cNvPr id="13" name="TextBox 12">
            <a:extLst>
              <a:ext uri="{FF2B5EF4-FFF2-40B4-BE49-F238E27FC236}">
                <a16:creationId xmlns:a16="http://schemas.microsoft.com/office/drawing/2014/main" id="{6189C756-54DF-3640-85F4-F8D13444DF53}"/>
              </a:ext>
            </a:extLst>
          </p:cNvPr>
          <p:cNvSpPr txBox="1"/>
          <p:nvPr/>
        </p:nvSpPr>
        <p:spPr>
          <a:xfrm>
            <a:off x="9300236" y="120640"/>
            <a:ext cx="2891764" cy="3416320"/>
          </a:xfrm>
          <a:prstGeom prst="rect">
            <a:avLst/>
          </a:prstGeom>
          <a:noFill/>
        </p:spPr>
        <p:txBody>
          <a:bodyPr wrap="square" rtlCol="0">
            <a:spAutoFit/>
          </a:bodyPr>
          <a:lstStyle/>
          <a:p>
            <a:pPr algn="l"/>
            <a:r>
              <a:rPr lang="en-GB" sz="2400" b="1" u="sng" dirty="0">
                <a:latin typeface="Arial" panose="020B0604020202020204" pitchFamily="34" charset="0"/>
                <a:cs typeface="Arial" panose="020B0604020202020204" pitchFamily="34" charset="0"/>
              </a:rPr>
              <a:t>Active Planning: </a:t>
            </a:r>
          </a:p>
          <a:p>
            <a:pPr algn="l"/>
            <a:endParaRPr lang="en-GB" sz="2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2400" dirty="0">
                <a:latin typeface="Arial" panose="020B0604020202020204" pitchFamily="34" charset="0"/>
                <a:cs typeface="Arial" panose="020B0604020202020204" pitchFamily="34" charset="0"/>
              </a:rPr>
              <a:t>Set clear goals that are achievable and realistic.</a:t>
            </a:r>
          </a:p>
          <a:p>
            <a:pPr marL="285750" indent="-285750" algn="l">
              <a:buFont typeface="Arial" panose="020B0604020202020204" pitchFamily="34" charset="0"/>
              <a:buChar char="•"/>
            </a:pPr>
            <a:r>
              <a:rPr lang="en-GB" sz="2400" dirty="0">
                <a:latin typeface="Arial" panose="020B0604020202020204" pitchFamily="34" charset="0"/>
                <a:cs typeface="Arial" panose="020B0604020202020204" pitchFamily="34" charset="0"/>
              </a:rPr>
              <a:t>Plan in steps.</a:t>
            </a:r>
          </a:p>
          <a:p>
            <a:pPr marL="285750" indent="-28575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l"/>
            <a:endParaRPr lang="en-GB" sz="2400" dirty="0">
              <a:latin typeface="Arial" panose="020B0604020202020204" pitchFamily="34" charset="0"/>
              <a:cs typeface="Arial" panose="020B0604020202020204" pitchFamily="34" charset="0"/>
            </a:endParaRPr>
          </a:p>
        </p:txBody>
      </p:sp>
      <p:cxnSp>
        <p:nvCxnSpPr>
          <p:cNvPr id="14" name="Straight Arrow Connector 13">
            <a:extLst>
              <a:ext uri="{FF2B5EF4-FFF2-40B4-BE49-F238E27FC236}">
                <a16:creationId xmlns:a16="http://schemas.microsoft.com/office/drawing/2014/main" id="{C187EB55-0DBE-4B42-AD29-A67C1C750F52}"/>
              </a:ext>
            </a:extLst>
          </p:cNvPr>
          <p:cNvCxnSpPr>
            <a:cxnSpLocks/>
          </p:cNvCxnSpPr>
          <p:nvPr/>
        </p:nvCxnSpPr>
        <p:spPr>
          <a:xfrm flipH="1">
            <a:off x="2660952" y="910598"/>
            <a:ext cx="1557262" cy="380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4B5916D9-FB88-1D48-95F7-6B58571253CE}"/>
              </a:ext>
            </a:extLst>
          </p:cNvPr>
          <p:cNvSpPr txBox="1"/>
          <p:nvPr/>
        </p:nvSpPr>
        <p:spPr>
          <a:xfrm>
            <a:off x="4737006" y="5717967"/>
            <a:ext cx="1828800" cy="1828800"/>
          </a:xfrm>
          <a:prstGeom prst="rect">
            <a:avLst/>
          </a:prstGeom>
          <a:noFill/>
        </p:spPr>
        <p:txBody>
          <a:bodyPr wrap="square" rtlCol="0">
            <a:spAutoFit/>
          </a:bodyPr>
          <a:lstStyle/>
          <a:p>
            <a:pPr algn="l"/>
            <a:endParaRPr lang="en-US" dirty="0"/>
          </a:p>
        </p:txBody>
      </p:sp>
      <p:sp>
        <p:nvSpPr>
          <p:cNvPr id="28" name="TextBox 27">
            <a:extLst>
              <a:ext uri="{FF2B5EF4-FFF2-40B4-BE49-F238E27FC236}">
                <a16:creationId xmlns:a16="http://schemas.microsoft.com/office/drawing/2014/main" id="{12527FC3-3DCD-3741-B02C-03EE6E1B594D}"/>
              </a:ext>
            </a:extLst>
          </p:cNvPr>
          <p:cNvSpPr txBox="1"/>
          <p:nvPr/>
        </p:nvSpPr>
        <p:spPr>
          <a:xfrm>
            <a:off x="4597188" y="2734594"/>
            <a:ext cx="3048023" cy="3785652"/>
          </a:xfrm>
          <a:prstGeom prst="rect">
            <a:avLst/>
          </a:prstGeom>
          <a:noFill/>
        </p:spPr>
        <p:txBody>
          <a:bodyPr wrap="square" rtlCol="0">
            <a:spAutoFit/>
          </a:bodyPr>
          <a:lstStyle/>
          <a:p>
            <a:pPr algn="l"/>
            <a:r>
              <a:rPr lang="en-GB" sz="2400" b="1" u="sng" dirty="0">
                <a:latin typeface="Arial" panose="020B0604020202020204" pitchFamily="34" charset="0"/>
                <a:cs typeface="Arial" panose="020B0604020202020204" pitchFamily="34" charset="0"/>
              </a:rPr>
              <a:t>Avoid Procrastination:</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‘No time like the present’.</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Remove distractions, e.g, Phone, turn off television etc.</a:t>
            </a:r>
            <a:endParaRPr lang="en-US" sz="2400" dirty="0">
              <a:latin typeface="Arial" panose="020B0604020202020204" pitchFamily="34" charset="0"/>
              <a:cs typeface="Arial" panose="020B0604020202020204" pitchFamily="34" charset="0"/>
            </a:endParaRPr>
          </a:p>
        </p:txBody>
      </p:sp>
      <p:cxnSp>
        <p:nvCxnSpPr>
          <p:cNvPr id="29" name="Straight Arrow Connector 28">
            <a:extLst>
              <a:ext uri="{FF2B5EF4-FFF2-40B4-BE49-F238E27FC236}">
                <a16:creationId xmlns:a16="http://schemas.microsoft.com/office/drawing/2014/main" id="{C2C17C25-78A3-5A40-BB97-B65F172C0D3E}"/>
              </a:ext>
            </a:extLst>
          </p:cNvPr>
          <p:cNvCxnSpPr>
            <a:cxnSpLocks/>
            <a:stCxn id="4" idx="2"/>
          </p:cNvCxnSpPr>
          <p:nvPr/>
        </p:nvCxnSpPr>
        <p:spPr>
          <a:xfrm>
            <a:off x="6199329" y="2697152"/>
            <a:ext cx="0" cy="33752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39" name="Picture 39">
            <a:extLst>
              <a:ext uri="{FF2B5EF4-FFF2-40B4-BE49-F238E27FC236}">
                <a16:creationId xmlns:a16="http://schemas.microsoft.com/office/drawing/2014/main" id="{B05543F9-9946-974F-899E-AA45BF11D2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0951" y="5009742"/>
            <a:ext cx="1803400" cy="1828795"/>
          </a:xfrm>
          <a:prstGeom prst="rect">
            <a:avLst/>
          </a:prstGeom>
        </p:spPr>
      </p:pic>
      <p:sp>
        <p:nvSpPr>
          <p:cNvPr id="68" name="TextBox 67">
            <a:extLst>
              <a:ext uri="{FF2B5EF4-FFF2-40B4-BE49-F238E27FC236}">
                <a16:creationId xmlns:a16="http://schemas.microsoft.com/office/drawing/2014/main" id="{B64AA21A-488A-E548-B758-A6076E19EF2A}"/>
              </a:ext>
            </a:extLst>
          </p:cNvPr>
          <p:cNvSpPr txBox="1"/>
          <p:nvPr/>
        </p:nvSpPr>
        <p:spPr>
          <a:xfrm>
            <a:off x="9300236" y="3034676"/>
            <a:ext cx="3274655" cy="3416320"/>
          </a:xfrm>
          <a:prstGeom prst="rect">
            <a:avLst/>
          </a:prstGeom>
          <a:noFill/>
        </p:spPr>
        <p:txBody>
          <a:bodyPr wrap="square" rtlCol="0">
            <a:spAutoFit/>
          </a:bodyPr>
          <a:lstStyle/>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Write a to-do list.</a:t>
            </a:r>
          </a:p>
          <a:p>
            <a:pPr marL="342900" indent="-342900" algn="l">
              <a:buFont typeface="Arial" panose="020B0604020202020204" pitchFamily="34" charset="0"/>
              <a:buChar char="•"/>
            </a:pPr>
            <a:endParaRPr lang="en-GB" sz="2400" b="1" u="sng"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List in order of importance.</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Set deadlines.</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Update daily.</a:t>
            </a:r>
          </a:p>
          <a:p>
            <a:pPr algn="l"/>
            <a:endParaRPr lang="en-US" sz="2400" b="1" u="sng" dirty="0">
              <a:latin typeface="Arial" panose="020B0604020202020204" pitchFamily="34" charset="0"/>
              <a:cs typeface="Arial" panose="020B0604020202020204" pitchFamily="34" charset="0"/>
            </a:endParaRPr>
          </a:p>
        </p:txBody>
      </p:sp>
      <p:pic>
        <p:nvPicPr>
          <p:cNvPr id="3" name="Picture 4">
            <a:extLst>
              <a:ext uri="{FF2B5EF4-FFF2-40B4-BE49-F238E27FC236}">
                <a16:creationId xmlns:a16="http://schemas.microsoft.com/office/drawing/2014/main" id="{94B0350A-ABC9-3B4C-B655-D1F388AE2E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9255" y="3158629"/>
            <a:ext cx="2003135" cy="2004440"/>
          </a:xfrm>
          <a:prstGeom prst="rect">
            <a:avLst/>
          </a:prstGeom>
        </p:spPr>
      </p:pic>
      <p:sp>
        <p:nvSpPr>
          <p:cNvPr id="2" name="TextBox 1">
            <a:extLst>
              <a:ext uri="{FF2B5EF4-FFF2-40B4-BE49-F238E27FC236}">
                <a16:creationId xmlns:a16="http://schemas.microsoft.com/office/drawing/2014/main" id="{A29BBF67-59ED-874D-8E9C-1CA6F1378EFD}"/>
              </a:ext>
            </a:extLst>
          </p:cNvPr>
          <p:cNvSpPr txBox="1"/>
          <p:nvPr/>
        </p:nvSpPr>
        <p:spPr>
          <a:xfrm>
            <a:off x="5329767" y="2759528"/>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1DA46682-2259-4640-A159-7C829B2AC452}"/>
              </a:ext>
            </a:extLst>
          </p:cNvPr>
          <p:cNvSpPr txBox="1"/>
          <p:nvPr/>
        </p:nvSpPr>
        <p:spPr>
          <a:xfrm>
            <a:off x="5329767" y="2759528"/>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24AAD32B-74CD-A24A-B9F4-811E22D326D9}"/>
              </a:ext>
            </a:extLst>
          </p:cNvPr>
          <p:cNvSpPr txBox="1"/>
          <p:nvPr/>
        </p:nvSpPr>
        <p:spPr>
          <a:xfrm>
            <a:off x="7469254" y="6180560"/>
            <a:ext cx="3990984" cy="657977"/>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1FC2E7BA-6583-B341-8CB4-9D15F8F2AF0E}"/>
              </a:ext>
            </a:extLst>
          </p:cNvPr>
          <p:cNvSpPr txBox="1"/>
          <p:nvPr/>
        </p:nvSpPr>
        <p:spPr>
          <a:xfrm>
            <a:off x="7469254" y="6180560"/>
            <a:ext cx="2524436" cy="461665"/>
          </a:xfrm>
          <a:prstGeom prst="rect">
            <a:avLst/>
          </a:prstGeom>
          <a:noFill/>
        </p:spPr>
        <p:txBody>
          <a:bodyPr wrap="square" rtlCol="0">
            <a:spAutoFit/>
          </a:bodyPr>
          <a:lstStyle/>
          <a:p>
            <a:pPr algn="l"/>
            <a:r>
              <a:rPr lang="en-GB" sz="2400" dirty="0">
                <a:latin typeface="Arial" panose="020B0604020202020204" pitchFamily="34" charset="0"/>
                <a:cs typeface="Arial" panose="020B0604020202020204" pitchFamily="34" charset="0"/>
              </a:rPr>
              <a:t>(Ford, 2017)</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81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p:bldP spid="13" grpId="0"/>
      <p:bldP spid="28" grpId="0"/>
      <p:bldP spid="6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6">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D5232ABF-9DC1-9340-9613-84CD8A9E58DF}"/>
              </a:ext>
            </a:extLst>
          </p:cNvPr>
          <p:cNvSpPr txBox="1"/>
          <p:nvPr/>
        </p:nvSpPr>
        <p:spPr>
          <a:xfrm>
            <a:off x="2231136" y="467418"/>
            <a:ext cx="7729728" cy="1188720"/>
          </a:xfrm>
          <a:prstGeom prst="rect">
            <a:avLst/>
          </a:prstGeom>
          <a:solidFill>
            <a:srgbClr val="FFFFFF"/>
          </a:solidFill>
        </p:spPr>
        <p:txBody>
          <a:bodyPr vert="horz" lIns="182880" tIns="182880" rIns="182880" bIns="182880" rtlCol="0" anchor="ctr">
            <a:normAutofit/>
          </a:bodyPr>
          <a:lstStyle/>
          <a:p>
            <a:pPr algn="ctr">
              <a:lnSpc>
                <a:spcPct val="90000"/>
              </a:lnSpc>
              <a:spcBef>
                <a:spcPct val="0"/>
              </a:spcBef>
              <a:spcAft>
                <a:spcPts val="600"/>
              </a:spcAft>
            </a:pPr>
            <a:r>
              <a:rPr lang="en-US" sz="2800" b="1" kern="1200" cap="all" spc="200" baseline="0" dirty="0">
                <a:solidFill>
                  <a:srgbClr val="262626"/>
                </a:solidFill>
                <a:latin typeface="Arial" panose="020B0604020202020204" pitchFamily="34" charset="0"/>
                <a:ea typeface="+mj-ea"/>
                <a:cs typeface="Arial" panose="020B0604020202020204" pitchFamily="34" charset="0"/>
              </a:rPr>
              <a:t>Time Management in the Workplace</a:t>
            </a:r>
          </a:p>
        </p:txBody>
      </p:sp>
      <p:sp>
        <p:nvSpPr>
          <p:cNvPr id="22" name="TextBox 21">
            <a:extLst>
              <a:ext uri="{FF2B5EF4-FFF2-40B4-BE49-F238E27FC236}">
                <a16:creationId xmlns:a16="http://schemas.microsoft.com/office/drawing/2014/main" id="{195C0B54-F7C7-5A48-8D7D-665AF1F19775}"/>
              </a:ext>
            </a:extLst>
          </p:cNvPr>
          <p:cNvSpPr txBox="1"/>
          <p:nvPr/>
        </p:nvSpPr>
        <p:spPr>
          <a:xfrm>
            <a:off x="1706062" y="2291262"/>
            <a:ext cx="8779512" cy="2879256"/>
          </a:xfrm>
          <a:prstGeom prst="rect">
            <a:avLst/>
          </a:prstGeom>
        </p:spPr>
        <p:txBody>
          <a:bodyPr vert="horz" lIns="91440" tIns="45720" rIns="91440" bIns="45720" rtlCol="0">
            <a:noAutofit/>
          </a:bodyPr>
          <a:lstStyle/>
          <a:p>
            <a:pPr marL="285750" indent="-228600">
              <a:spcBef>
                <a:spcPts val="1000"/>
              </a:spcBef>
              <a:buClr>
                <a:schemeClr val="accent2"/>
              </a:buClr>
              <a:buFont typeface="Arial" panose="020B0604020202020204" pitchFamily="34" charset="0"/>
              <a:buChar char="•"/>
            </a:pPr>
            <a:r>
              <a:rPr lang="en-US" sz="2400" b="1" dirty="0">
                <a:solidFill>
                  <a:srgbClr val="404040"/>
                </a:solidFill>
                <a:latin typeface="Arial" panose="020B0604020202020204" pitchFamily="34" charset="0"/>
                <a:cs typeface="Arial" panose="020B0604020202020204" pitchFamily="34" charset="0"/>
              </a:rPr>
              <a:t>Reach departmental objectives</a:t>
            </a:r>
          </a:p>
          <a:p>
            <a:pPr marL="285750" indent="-228600">
              <a:spcBef>
                <a:spcPts val="1000"/>
              </a:spcBef>
              <a:buClr>
                <a:schemeClr val="accent2"/>
              </a:buClr>
              <a:buFont typeface="Arial" panose="020B0604020202020204" pitchFamily="34" charset="0"/>
              <a:buChar char="•"/>
            </a:pPr>
            <a:r>
              <a:rPr lang="en-US" sz="2400" b="1" dirty="0">
                <a:solidFill>
                  <a:srgbClr val="404040"/>
                </a:solidFill>
                <a:latin typeface="Arial" panose="020B0604020202020204" pitchFamily="34" charset="0"/>
                <a:cs typeface="Arial" panose="020B0604020202020204" pitchFamily="34" charset="0"/>
              </a:rPr>
              <a:t>Make optimal use of allocated time</a:t>
            </a:r>
          </a:p>
          <a:p>
            <a:pPr marL="285750" indent="-228600">
              <a:spcBef>
                <a:spcPts val="1000"/>
              </a:spcBef>
              <a:buClr>
                <a:schemeClr val="accent2"/>
              </a:buClr>
              <a:buFont typeface="Arial" panose="020B0604020202020204" pitchFamily="34" charset="0"/>
              <a:buChar char="•"/>
            </a:pPr>
            <a:r>
              <a:rPr lang="en-US" sz="2400" b="1" dirty="0">
                <a:solidFill>
                  <a:srgbClr val="404040"/>
                </a:solidFill>
                <a:latin typeface="Arial" panose="020B0604020202020204" pitchFamily="34" charset="0"/>
                <a:cs typeface="Arial" panose="020B0604020202020204" pitchFamily="34" charset="0"/>
              </a:rPr>
              <a:t>Reduce problematic situations</a:t>
            </a:r>
          </a:p>
          <a:p>
            <a:pPr marL="285750" indent="-228600">
              <a:spcBef>
                <a:spcPts val="1000"/>
              </a:spcBef>
              <a:buClr>
                <a:schemeClr val="accent2"/>
              </a:buClr>
              <a:buFont typeface="Arial" panose="020B0604020202020204" pitchFamily="34" charset="0"/>
              <a:buChar char="•"/>
            </a:pPr>
            <a:r>
              <a:rPr lang="en-US" sz="2400" b="1" dirty="0">
                <a:solidFill>
                  <a:srgbClr val="404040"/>
                </a:solidFill>
                <a:latin typeface="Arial" panose="020B0604020202020204" pitchFamily="34" charset="0"/>
                <a:cs typeface="Arial" panose="020B0604020202020204" pitchFamily="34" charset="0"/>
              </a:rPr>
              <a:t>Reduce stress</a:t>
            </a:r>
          </a:p>
          <a:p>
            <a:pPr marL="285750" indent="-228600">
              <a:spcBef>
                <a:spcPts val="1000"/>
              </a:spcBef>
              <a:buClr>
                <a:schemeClr val="accent2"/>
              </a:buClr>
              <a:buFont typeface="Arial" panose="020B0604020202020204" pitchFamily="34" charset="0"/>
              <a:buChar char="•"/>
            </a:pPr>
            <a:r>
              <a:rPr lang="en-US" sz="2400" b="1" dirty="0">
                <a:solidFill>
                  <a:srgbClr val="404040"/>
                </a:solidFill>
                <a:latin typeface="Arial" panose="020B0604020202020204" pitchFamily="34" charset="0"/>
                <a:cs typeface="Arial" panose="020B0604020202020204" pitchFamily="34" charset="0"/>
              </a:rPr>
              <a:t>Create a positive moral</a:t>
            </a:r>
          </a:p>
          <a:p>
            <a:pPr marL="285750" indent="-228600">
              <a:spcBef>
                <a:spcPts val="1000"/>
              </a:spcBef>
              <a:buClr>
                <a:schemeClr val="accent2"/>
              </a:buClr>
              <a:buFont typeface="Arial" panose="020B0604020202020204" pitchFamily="34" charset="0"/>
              <a:buChar char="•"/>
            </a:pPr>
            <a:r>
              <a:rPr lang="en-US" sz="2400" b="1" dirty="0">
                <a:solidFill>
                  <a:srgbClr val="404040"/>
                </a:solidFill>
                <a:latin typeface="Arial" panose="020B0604020202020204" pitchFamily="34" charset="0"/>
                <a:cs typeface="Arial" panose="020B0604020202020204" pitchFamily="34" charset="0"/>
              </a:rPr>
              <a:t>Positive performance reviews</a:t>
            </a:r>
            <a:r>
              <a:rPr lang="en-GB" sz="2400" b="1" dirty="0">
                <a:solidFill>
                  <a:srgbClr val="404040"/>
                </a:solidFill>
                <a:latin typeface="Arial" panose="020B0604020202020204" pitchFamily="34" charset="0"/>
                <a:cs typeface="Arial" panose="020B0604020202020204" pitchFamily="34" charset="0"/>
              </a:rPr>
              <a:t>.</a:t>
            </a:r>
            <a:endParaRPr lang="en-US" sz="2400" b="1" dirty="0">
              <a:solidFill>
                <a:srgbClr val="40404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751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2" grpId="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31574-2CA0-BE41-AEA9-3BD55134AF99}"/>
              </a:ext>
            </a:extLst>
          </p:cNvPr>
          <p:cNvSpPr>
            <a:spLocks noGrp="1"/>
          </p:cNvSpPr>
          <p:nvPr>
            <p:ph type="title"/>
          </p:nvPr>
        </p:nvSpPr>
        <p:spPr>
          <a:xfrm>
            <a:off x="620478" y="1258428"/>
            <a:ext cx="4978578" cy="4812612"/>
          </a:xfrm>
          <a:prstGeom prst="ellipse">
            <a:avLst/>
          </a:prstGeom>
          <a:solidFill>
            <a:schemeClr val="accent2">
              <a:lumMod val="75000"/>
            </a:schemeClr>
          </a:solidFill>
          <a:ln>
            <a:noFill/>
          </a:ln>
        </p:spPr>
        <p:txBody>
          <a:bodyPr>
            <a:normAutofit/>
          </a:bodyPr>
          <a:lstStyle/>
          <a:p>
            <a:r>
              <a:rPr lang="en-GB" sz="2400" b="1" dirty="0">
                <a:solidFill>
                  <a:srgbClr val="FFFFFF"/>
                </a:solidFill>
                <a:latin typeface="Arial" panose="020B0604020202020204" pitchFamily="34" charset="0"/>
                <a:cs typeface="Arial" panose="020B0604020202020204" pitchFamily="34" charset="0"/>
              </a:rPr>
              <a:t>Communication Skills</a:t>
            </a:r>
            <a:endParaRPr lang="en-US" sz="2400" b="1" dirty="0">
              <a:solidFill>
                <a:srgbClr val="FFFFFF"/>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409EABC-78D6-6C4E-B5FC-496477F6E6ED}"/>
              </a:ext>
            </a:extLst>
          </p:cNvPr>
          <p:cNvSpPr txBox="1"/>
          <p:nvPr/>
        </p:nvSpPr>
        <p:spPr>
          <a:xfrm>
            <a:off x="5599056" y="528635"/>
            <a:ext cx="6103087" cy="523220"/>
          </a:xfrm>
          <a:prstGeom prst="rect">
            <a:avLst/>
          </a:prstGeom>
          <a:noFill/>
        </p:spPr>
        <p:txBody>
          <a:bodyPr wrap="square" rtlCol="0">
            <a:spAutoFit/>
          </a:bodyPr>
          <a:lstStyle/>
          <a:p>
            <a:pPr algn="l"/>
            <a:r>
              <a:rPr lang="en-GB" sz="2800" b="1" u="sng" dirty="0">
                <a:latin typeface="Arial" panose="020B0604020202020204" pitchFamily="34" charset="0"/>
                <a:cs typeface="Arial" panose="020B0604020202020204" pitchFamily="34" charset="0"/>
              </a:rPr>
              <a:t>What are Communication Skills?</a:t>
            </a:r>
            <a:endParaRPr lang="en-US" sz="2800" b="1" u="sng"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CC6C14D-2E71-A548-8FF8-6C003E3C8164}"/>
              </a:ext>
            </a:extLst>
          </p:cNvPr>
          <p:cNvSpPr txBox="1"/>
          <p:nvPr/>
        </p:nvSpPr>
        <p:spPr>
          <a:xfrm>
            <a:off x="5802286" y="1807293"/>
            <a:ext cx="6103086" cy="1569660"/>
          </a:xfrm>
          <a:prstGeom prst="rect">
            <a:avLst/>
          </a:prstGeom>
          <a:noFill/>
        </p:spPr>
        <p:txBody>
          <a:bodyPr wrap="square" rtlCol="0">
            <a:spAutoFit/>
          </a:bodyPr>
          <a:lstStyle/>
          <a:p>
            <a:pPr algn="l"/>
            <a:r>
              <a:rPr lang="en-US" sz="3200" b="1" dirty="0">
                <a:solidFill>
                  <a:srgbClr val="2A2A2A"/>
                </a:solidFill>
                <a:latin typeface="Arial" panose="020B0604020202020204" pitchFamily="34" charset="0"/>
                <a:cs typeface="Arial" panose="020B0604020202020204" pitchFamily="34" charset="0"/>
              </a:rPr>
              <a:t>Communication i</a:t>
            </a:r>
            <a:r>
              <a:rPr lang="en-GB" sz="3200" b="1" dirty="0">
                <a:solidFill>
                  <a:srgbClr val="2A2A2A"/>
                </a:solidFill>
                <a:latin typeface="Arial" panose="020B0604020202020204" pitchFamily="34" charset="0"/>
                <a:cs typeface="Arial" panose="020B0604020202020204" pitchFamily="34" charset="0"/>
              </a:rPr>
              <a:t>s when a person or multiple people transmit information.</a:t>
            </a:r>
            <a:endParaRPr lang="en-US" sz="32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7498B8A-79D4-9E47-87AE-D4734FD77C1F}"/>
              </a:ext>
            </a:extLst>
          </p:cNvPr>
          <p:cNvSpPr txBox="1"/>
          <p:nvPr/>
        </p:nvSpPr>
        <p:spPr>
          <a:xfrm>
            <a:off x="5178576" y="2517624"/>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014433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656B62-444B-E649-B439-0A1A8F04B9DD}"/>
              </a:ext>
            </a:extLst>
          </p:cNvPr>
          <p:cNvSpPr txBox="1"/>
          <p:nvPr/>
        </p:nvSpPr>
        <p:spPr>
          <a:xfrm>
            <a:off x="4360538" y="3955142"/>
            <a:ext cx="2427913" cy="2613781"/>
          </a:xfrm>
          <a:prstGeom prst="rect">
            <a:avLst/>
          </a:prstGeom>
          <a:noFill/>
        </p:spPr>
        <p:txBody>
          <a:bodyPr wrap="square" rtlCol="0">
            <a:spAutoFit/>
          </a:bodyPr>
          <a:lstStyle/>
          <a:p>
            <a:pPr algn="l"/>
            <a:endParaRPr lang="en-US" dirty="0"/>
          </a:p>
        </p:txBody>
      </p:sp>
      <p:sp>
        <p:nvSpPr>
          <p:cNvPr id="6" name="Rectangle 5">
            <a:extLst>
              <a:ext uri="{FF2B5EF4-FFF2-40B4-BE49-F238E27FC236}">
                <a16:creationId xmlns:a16="http://schemas.microsoft.com/office/drawing/2014/main" id="{836F8B7F-691C-754E-ACC2-7A232F173F68}"/>
              </a:ext>
            </a:extLst>
          </p:cNvPr>
          <p:cNvSpPr/>
          <p:nvPr/>
        </p:nvSpPr>
        <p:spPr>
          <a:xfrm>
            <a:off x="387046" y="289076"/>
            <a:ext cx="2726297" cy="182759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latin typeface="Arial" panose="020B0604020202020204" pitchFamily="34" charset="0"/>
                <a:cs typeface="Arial" panose="020B0604020202020204" pitchFamily="34" charset="0"/>
              </a:rPr>
              <a:t>Listening</a:t>
            </a:r>
            <a:endParaRPr lang="en-US" sz="3600" dirty="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9E8F517C-C38E-C84C-8D1D-A64A4073C0CE}"/>
              </a:ext>
            </a:extLst>
          </p:cNvPr>
          <p:cNvSpPr/>
          <p:nvPr/>
        </p:nvSpPr>
        <p:spPr>
          <a:xfrm>
            <a:off x="225301" y="3955136"/>
            <a:ext cx="2614490" cy="261378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Understanding instructions effectively to achieve employers and teachers desired results.</a:t>
            </a:r>
            <a:endParaRPr lang="en-US" sz="2400" dirty="0">
              <a:solidFill>
                <a:schemeClr val="tx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F47BC907-9678-4249-94A5-129D3DDF45B2}"/>
              </a:ext>
            </a:extLst>
          </p:cNvPr>
          <p:cNvSpPr txBox="1"/>
          <p:nvPr/>
        </p:nvSpPr>
        <p:spPr>
          <a:xfrm>
            <a:off x="4313678" y="3955140"/>
            <a:ext cx="2427912" cy="2613781"/>
          </a:xfrm>
          <a:prstGeom prst="rect">
            <a:avLst/>
          </a:prstGeom>
          <a:noFill/>
        </p:spPr>
        <p:txBody>
          <a:bodyPr wrap="square" rtlCol="0">
            <a:spAutoFit/>
          </a:bodyPr>
          <a:lstStyle/>
          <a:p>
            <a:pPr algn="l"/>
            <a:endParaRPr lang="en-US" dirty="0"/>
          </a:p>
        </p:txBody>
      </p:sp>
      <p:sp>
        <p:nvSpPr>
          <p:cNvPr id="12" name="Rectangle 11">
            <a:extLst>
              <a:ext uri="{FF2B5EF4-FFF2-40B4-BE49-F238E27FC236}">
                <a16:creationId xmlns:a16="http://schemas.microsoft.com/office/drawing/2014/main" id="{20125FC4-C417-FC42-B7C5-6A8ED0DAF925}"/>
              </a:ext>
            </a:extLst>
          </p:cNvPr>
          <p:cNvSpPr/>
          <p:nvPr/>
        </p:nvSpPr>
        <p:spPr>
          <a:xfrm>
            <a:off x="4071181" y="3955136"/>
            <a:ext cx="2613781" cy="261378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Producing accurate and coherent reports and documentation.</a:t>
            </a:r>
            <a:endParaRPr lang="en-US" sz="2400" dirty="0">
              <a:solidFill>
                <a:schemeClr val="tx1"/>
              </a:solidFill>
              <a:latin typeface="Arial" panose="020B0604020202020204" pitchFamily="34" charset="0"/>
              <a:cs typeface="Arial" panose="020B0604020202020204" pitchFamily="34" charset="0"/>
            </a:endParaRPr>
          </a:p>
        </p:txBody>
      </p:sp>
      <p:sp>
        <p:nvSpPr>
          <p:cNvPr id="13" name="Arrow: Down 12">
            <a:extLst>
              <a:ext uri="{FF2B5EF4-FFF2-40B4-BE49-F238E27FC236}">
                <a16:creationId xmlns:a16="http://schemas.microsoft.com/office/drawing/2014/main" id="{4CF4465D-03A6-3545-BA28-97271513A1F6}"/>
              </a:ext>
            </a:extLst>
          </p:cNvPr>
          <p:cNvSpPr/>
          <p:nvPr/>
        </p:nvSpPr>
        <p:spPr>
          <a:xfrm>
            <a:off x="4891328" y="2317151"/>
            <a:ext cx="1272612" cy="1171424"/>
          </a:xfrm>
          <a:prstGeom prst="downArrow">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3CC77D9-66E5-2B4C-9585-7A9DE06C2E74}"/>
              </a:ext>
            </a:extLst>
          </p:cNvPr>
          <p:cNvSpPr/>
          <p:nvPr/>
        </p:nvSpPr>
        <p:spPr>
          <a:xfrm>
            <a:off x="7990378" y="289076"/>
            <a:ext cx="3122121" cy="182759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latin typeface="Arial" panose="020B0604020202020204" pitchFamily="34" charset="0"/>
                <a:cs typeface="Arial" panose="020B0604020202020204" pitchFamily="34" charset="0"/>
              </a:rPr>
              <a:t>Verbal </a:t>
            </a:r>
            <a:endParaRPr lang="en-US" sz="3600" dirty="0">
              <a:solidFill>
                <a:schemeClr val="tx1"/>
              </a:solidFill>
              <a:latin typeface="Arial" panose="020B0604020202020204" pitchFamily="34" charset="0"/>
              <a:cs typeface="Arial" panose="020B0604020202020204" pitchFamily="34" charset="0"/>
            </a:endParaRPr>
          </a:p>
        </p:txBody>
      </p:sp>
      <p:sp>
        <p:nvSpPr>
          <p:cNvPr id="15" name="Arrow: Down 14">
            <a:extLst>
              <a:ext uri="{FF2B5EF4-FFF2-40B4-BE49-F238E27FC236}">
                <a16:creationId xmlns:a16="http://schemas.microsoft.com/office/drawing/2014/main" id="{355CD551-38B1-484F-8C3C-8990526E4D1B}"/>
              </a:ext>
            </a:extLst>
          </p:cNvPr>
          <p:cNvSpPr/>
          <p:nvPr/>
        </p:nvSpPr>
        <p:spPr>
          <a:xfrm>
            <a:off x="8775714" y="2317151"/>
            <a:ext cx="1272612" cy="1171424"/>
          </a:xfrm>
          <a:prstGeom prst="downArrow">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8A5527-D883-1447-89F0-2035E42ECEBD}"/>
              </a:ext>
            </a:extLst>
          </p:cNvPr>
          <p:cNvSpPr/>
          <p:nvPr/>
        </p:nvSpPr>
        <p:spPr>
          <a:xfrm>
            <a:off x="7529286" y="3955137"/>
            <a:ext cx="4414761" cy="26137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Addressing important matters face to face, present ideas and work effectively, manor of speech.</a:t>
            </a:r>
            <a:endParaRPr lang="en-US" sz="2400" dirty="0">
              <a:solidFill>
                <a:schemeClr val="tx1"/>
              </a:solidFill>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2DEB11D2-EB2B-724E-B195-D497A499A946}"/>
              </a:ext>
            </a:extLst>
          </p:cNvPr>
          <p:cNvSpPr/>
          <p:nvPr/>
        </p:nvSpPr>
        <p:spPr>
          <a:xfrm>
            <a:off x="4035030" y="287866"/>
            <a:ext cx="3101160" cy="18288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latin typeface="Arial" panose="020B0604020202020204" pitchFamily="34" charset="0"/>
                <a:cs typeface="Arial" panose="020B0604020202020204" pitchFamily="34" charset="0"/>
              </a:rPr>
              <a:t>Writing </a:t>
            </a:r>
            <a:endParaRPr lang="en-US" sz="3600" dirty="0">
              <a:solidFill>
                <a:schemeClr val="tx1"/>
              </a:solidFill>
              <a:latin typeface="Arial" panose="020B0604020202020204" pitchFamily="34" charset="0"/>
              <a:cs typeface="Arial" panose="020B0604020202020204" pitchFamily="34" charset="0"/>
            </a:endParaRPr>
          </a:p>
        </p:txBody>
      </p:sp>
      <p:sp>
        <p:nvSpPr>
          <p:cNvPr id="19" name="Arrow: Down 18">
            <a:extLst>
              <a:ext uri="{FF2B5EF4-FFF2-40B4-BE49-F238E27FC236}">
                <a16:creationId xmlns:a16="http://schemas.microsoft.com/office/drawing/2014/main" id="{604FD7FC-3C74-F047-A5E4-7C97069BAE12}"/>
              </a:ext>
            </a:extLst>
          </p:cNvPr>
          <p:cNvSpPr/>
          <p:nvPr/>
        </p:nvSpPr>
        <p:spPr>
          <a:xfrm>
            <a:off x="963002" y="2386395"/>
            <a:ext cx="1272611" cy="1171424"/>
          </a:xfrm>
          <a:prstGeom prst="downArrow">
            <a:avLst>
              <a:gd name="adj1" fmla="val 54587"/>
              <a:gd name="adj2" fmla="val 50000"/>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293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2" grpId="0" animBg="1"/>
      <p:bldP spid="13" grpId="0" animBg="1"/>
      <p:bldP spid="14" grpId="0" animBg="1"/>
      <p:bldP spid="15" grpId="0" animBg="1"/>
      <p:bldP spid="16" grpId="0" animBg="1"/>
      <p:bldP spid="18" grpId="0" animBg="1"/>
      <p:bldP spid="1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7629A-3C64-7149-841E-3922D9D7768A}"/>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Stress management </a:t>
            </a:r>
            <a:endParaRPr lang="en-US" sz="2400">
              <a:solidFill>
                <a:schemeClr val="tx1"/>
              </a:solidFill>
            </a:endParaRP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94B913-C457-B44C-AF3A-AE0476F8615F}"/>
              </a:ext>
            </a:extLst>
          </p:cNvPr>
          <p:cNvSpPr>
            <a:spLocks noGrp="1"/>
          </p:cNvSpPr>
          <p:nvPr>
            <p:ph idx="1"/>
          </p:nvPr>
        </p:nvSpPr>
        <p:spPr>
          <a:xfrm>
            <a:off x="6049182" y="802638"/>
            <a:ext cx="5408696" cy="5252722"/>
          </a:xfrm>
        </p:spPr>
        <p:txBody>
          <a:bodyPr anchor="ctr">
            <a:normAutofit/>
          </a:bodyPr>
          <a:lstStyle/>
          <a:p>
            <a:pPr marL="0" indent="0">
              <a:buNone/>
            </a:pPr>
            <a:r>
              <a:rPr lang="en-GB" sz="3200" dirty="0">
                <a:solidFill>
                  <a:schemeClr val="bg1"/>
                </a:solidFill>
                <a:latin typeface="Arial" panose="020B0604020202020204" pitchFamily="34" charset="0"/>
                <a:cs typeface="Arial" panose="020B0604020202020204" pitchFamily="34" charset="0"/>
              </a:rPr>
              <a:t>According to Robinson (1999) effective stress management helps alleviate longer lasting effects that stress causes on your life and helps you to be happier, healthier and more productive. </a:t>
            </a:r>
            <a:endParaRPr lang="en-US" sz="3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717587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341CD04-043B-B245-B122-70BB6A0B346A}"/>
              </a:ext>
            </a:extLst>
          </p:cNvPr>
          <p:cNvGraphicFramePr>
            <a:graphicFrameLocks noGrp="1"/>
          </p:cNvGraphicFramePr>
          <p:nvPr>
            <p:extLst>
              <p:ext uri="{D42A27DB-BD31-4B8C-83A1-F6EECF244321}">
                <p14:modId xmlns:p14="http://schemas.microsoft.com/office/powerpoint/2010/main" val="1556904696"/>
              </p:ext>
            </p:extLst>
          </p:nvPr>
        </p:nvGraphicFramePr>
        <p:xfrm>
          <a:off x="498929" y="151190"/>
          <a:ext cx="11218332" cy="1149048"/>
        </p:xfrm>
        <a:graphic>
          <a:graphicData uri="http://schemas.openxmlformats.org/drawingml/2006/table">
            <a:tbl>
              <a:tblPr firstRow="1" bandRow="1">
                <a:tableStyleId>{5C22544A-7EE6-4342-B048-85BDC9FD1C3A}</a:tableStyleId>
              </a:tblPr>
              <a:tblGrid>
                <a:gridCol w="3739444">
                  <a:extLst>
                    <a:ext uri="{9D8B030D-6E8A-4147-A177-3AD203B41FA5}">
                      <a16:colId xmlns:a16="http://schemas.microsoft.com/office/drawing/2014/main" val="3274129037"/>
                    </a:ext>
                  </a:extLst>
                </a:gridCol>
                <a:gridCol w="3739444">
                  <a:extLst>
                    <a:ext uri="{9D8B030D-6E8A-4147-A177-3AD203B41FA5}">
                      <a16:colId xmlns:a16="http://schemas.microsoft.com/office/drawing/2014/main" val="4052242903"/>
                    </a:ext>
                  </a:extLst>
                </a:gridCol>
                <a:gridCol w="3739444">
                  <a:extLst>
                    <a:ext uri="{9D8B030D-6E8A-4147-A177-3AD203B41FA5}">
                      <a16:colId xmlns:a16="http://schemas.microsoft.com/office/drawing/2014/main" val="1118200985"/>
                    </a:ext>
                  </a:extLst>
                </a:gridCol>
              </a:tblGrid>
              <a:tr h="1149048">
                <a:tc>
                  <a:txBody>
                    <a:bodyPr/>
                    <a:lstStyle/>
                    <a:p>
                      <a:r>
                        <a:rPr lang="en-GB" sz="2400" dirty="0">
                          <a:solidFill>
                            <a:schemeClr val="tx1"/>
                          </a:solidFill>
                        </a:rPr>
                        <a:t>Problems with Workload</a:t>
                      </a:r>
                      <a:endParaRPr lang="en-US" sz="2400" dirty="0">
                        <a:solidFill>
                          <a:schemeClr val="tx1"/>
                        </a:solidFill>
                      </a:endParaRPr>
                    </a:p>
                  </a:txBody>
                  <a:tcPr>
                    <a:solidFill>
                      <a:schemeClr val="accent3">
                        <a:lumMod val="20000"/>
                        <a:lumOff val="80000"/>
                      </a:schemeClr>
                    </a:solidFill>
                  </a:tcPr>
                </a:tc>
                <a:tc>
                  <a:txBody>
                    <a:bodyPr/>
                    <a:lstStyle/>
                    <a:p>
                      <a:r>
                        <a:rPr lang="en-GB" sz="2400" dirty="0">
                          <a:solidFill>
                            <a:schemeClr val="tx1"/>
                          </a:solidFill>
                        </a:rPr>
                        <a:t>Lack of Support</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20000"/>
                        <a:lumOff val="80000"/>
                      </a:schemeClr>
                    </a:solidFill>
                  </a:tcPr>
                </a:tc>
                <a:tc>
                  <a:txBody>
                    <a:bodyPr/>
                    <a:lstStyle/>
                    <a:p>
                      <a:r>
                        <a:rPr lang="en-GB" sz="2400" dirty="0">
                          <a:solidFill>
                            <a:schemeClr val="tx1"/>
                          </a:solidFill>
                        </a:rPr>
                        <a:t>Issues with Work/Life Balance</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20000"/>
                        <a:lumOff val="80000"/>
                      </a:schemeClr>
                    </a:solidFill>
                  </a:tcPr>
                </a:tc>
                <a:extLst>
                  <a:ext uri="{0D108BD9-81ED-4DB2-BD59-A6C34878D82A}">
                    <a16:rowId xmlns:a16="http://schemas.microsoft.com/office/drawing/2014/main" val="156148162"/>
                  </a:ext>
                </a:extLst>
              </a:tr>
            </a:tbl>
          </a:graphicData>
        </a:graphic>
      </p:graphicFrame>
      <p:graphicFrame>
        <p:nvGraphicFramePr>
          <p:cNvPr id="8" name="Table 8">
            <a:extLst>
              <a:ext uri="{FF2B5EF4-FFF2-40B4-BE49-F238E27FC236}">
                <a16:creationId xmlns:a16="http://schemas.microsoft.com/office/drawing/2014/main" id="{17ED59C4-8763-8941-A4D8-8B29249AEC79}"/>
              </a:ext>
            </a:extLst>
          </p:cNvPr>
          <p:cNvGraphicFramePr>
            <a:graphicFrameLocks noGrp="1"/>
          </p:cNvGraphicFramePr>
          <p:nvPr>
            <p:extLst>
              <p:ext uri="{D42A27DB-BD31-4B8C-83A1-F6EECF244321}">
                <p14:modId xmlns:p14="http://schemas.microsoft.com/office/powerpoint/2010/main" val="140143531"/>
              </p:ext>
            </p:extLst>
          </p:nvPr>
        </p:nvGraphicFramePr>
        <p:xfrm>
          <a:off x="498929" y="1418166"/>
          <a:ext cx="11218332" cy="5080002"/>
        </p:xfrm>
        <a:graphic>
          <a:graphicData uri="http://schemas.openxmlformats.org/drawingml/2006/table">
            <a:tbl>
              <a:tblPr firstRow="1" bandRow="1">
                <a:tableStyleId>{5C22544A-7EE6-4342-B048-85BDC9FD1C3A}</a:tableStyleId>
              </a:tblPr>
              <a:tblGrid>
                <a:gridCol w="3739444">
                  <a:extLst>
                    <a:ext uri="{9D8B030D-6E8A-4147-A177-3AD203B41FA5}">
                      <a16:colId xmlns:a16="http://schemas.microsoft.com/office/drawing/2014/main" val="193451224"/>
                    </a:ext>
                  </a:extLst>
                </a:gridCol>
                <a:gridCol w="3739444">
                  <a:extLst>
                    <a:ext uri="{9D8B030D-6E8A-4147-A177-3AD203B41FA5}">
                      <a16:colId xmlns:a16="http://schemas.microsoft.com/office/drawing/2014/main" val="3440477683"/>
                    </a:ext>
                  </a:extLst>
                </a:gridCol>
                <a:gridCol w="3739444">
                  <a:extLst>
                    <a:ext uri="{9D8B030D-6E8A-4147-A177-3AD203B41FA5}">
                      <a16:colId xmlns:a16="http://schemas.microsoft.com/office/drawing/2014/main" val="430684820"/>
                    </a:ext>
                  </a:extLst>
                </a:gridCol>
              </a:tblGrid>
              <a:tr h="1693334">
                <a:tc>
                  <a:txBody>
                    <a:bodyPr/>
                    <a:lstStyle/>
                    <a:p>
                      <a:r>
                        <a:rPr lang="en-GB" sz="2400" dirty="0">
                          <a:solidFill>
                            <a:schemeClr val="tx1"/>
                          </a:solidFill>
                          <a:latin typeface="Arial" panose="020B0604020202020204" pitchFamily="34" charset="0"/>
                          <a:cs typeface="Arial" panose="020B0604020202020204" pitchFamily="34" charset="0"/>
                        </a:rPr>
                        <a:t>Ask for help</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60000"/>
                        <a:lumOff val="40000"/>
                      </a:schemeClr>
                    </a:solidFill>
                  </a:tcPr>
                </a:tc>
                <a:tc>
                  <a:txBody>
                    <a:bodyPr/>
                    <a:lstStyle/>
                    <a:p>
                      <a:r>
                        <a:rPr lang="en-GB" sz="2400" dirty="0">
                          <a:solidFill>
                            <a:schemeClr val="tx1"/>
                          </a:solidFill>
                          <a:latin typeface="Arial" panose="020B0604020202020204" pitchFamily="34" charset="0"/>
                          <a:cs typeface="Arial" panose="020B0604020202020204" pitchFamily="34" charset="0"/>
                        </a:rPr>
                        <a:t>Communicate</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60000"/>
                        <a:lumOff val="40000"/>
                      </a:schemeClr>
                    </a:solidFill>
                  </a:tcPr>
                </a:tc>
                <a:tc>
                  <a:txBody>
                    <a:bodyPr/>
                    <a:lstStyle/>
                    <a:p>
                      <a:r>
                        <a:rPr lang="en-GB" sz="2400" dirty="0">
                          <a:solidFill>
                            <a:schemeClr val="tx1"/>
                          </a:solidFill>
                          <a:latin typeface="Arial" panose="020B0604020202020204" pitchFamily="34" charset="0"/>
                          <a:cs typeface="Arial" panose="020B0604020202020204" pitchFamily="34" charset="0"/>
                        </a:rPr>
                        <a:t>Take short breaks</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60000"/>
                        <a:lumOff val="40000"/>
                      </a:schemeClr>
                    </a:solidFill>
                  </a:tcPr>
                </a:tc>
                <a:extLst>
                  <a:ext uri="{0D108BD9-81ED-4DB2-BD59-A6C34878D82A}">
                    <a16:rowId xmlns:a16="http://schemas.microsoft.com/office/drawing/2014/main" val="3065660070"/>
                  </a:ext>
                </a:extLst>
              </a:tr>
              <a:tr h="1693334">
                <a:tc>
                  <a:txBody>
                    <a:bodyPr/>
                    <a:lstStyle/>
                    <a:p>
                      <a:r>
                        <a:rPr lang="en-GB" sz="2400" b="1" dirty="0">
                          <a:latin typeface="Arial" panose="020B0604020202020204" pitchFamily="34" charset="0"/>
                          <a:cs typeface="Arial" panose="020B0604020202020204" pitchFamily="34" charset="0"/>
                        </a:rPr>
                        <a:t>Set realistic and achievable goals</a:t>
                      </a:r>
                      <a:endParaRPr lang="en-US" sz="2400" b="1" dirty="0">
                        <a:latin typeface="Arial" panose="020B0604020202020204" pitchFamily="34" charset="0"/>
                        <a:cs typeface="Arial" panose="020B0604020202020204" pitchFamily="34" charset="0"/>
                      </a:endParaRPr>
                    </a:p>
                  </a:txBody>
                  <a:tcPr/>
                </a:tc>
                <a:tc>
                  <a:txBody>
                    <a:bodyPr/>
                    <a:lstStyle/>
                    <a:p>
                      <a:r>
                        <a:rPr lang="en-GB" sz="2400" b="1" dirty="0">
                          <a:latin typeface="Arial" panose="020B0604020202020204" pitchFamily="34" charset="0"/>
                          <a:cs typeface="Arial" panose="020B0604020202020204" pitchFamily="34" charset="0"/>
                        </a:rPr>
                        <a:t>Create a Wellness Action Plan </a:t>
                      </a:r>
                      <a:endParaRPr lang="en-US" sz="2400" b="1" dirty="0">
                        <a:latin typeface="Arial" panose="020B0604020202020204" pitchFamily="34" charset="0"/>
                        <a:cs typeface="Arial" panose="020B0604020202020204" pitchFamily="34" charset="0"/>
                      </a:endParaRPr>
                    </a:p>
                  </a:txBody>
                  <a:tcPr/>
                </a:tc>
                <a:tc>
                  <a:txBody>
                    <a:bodyPr/>
                    <a:lstStyle/>
                    <a:p>
                      <a:r>
                        <a:rPr lang="en-GB" sz="2400" b="1" dirty="0">
                          <a:latin typeface="Arial" panose="020B0604020202020204" pitchFamily="34" charset="0"/>
                          <a:cs typeface="Arial" panose="020B0604020202020204" pitchFamily="34" charset="0"/>
                        </a:rPr>
                        <a:t>Prioritise </a:t>
                      </a:r>
                      <a:endParaRPr lang="en-US" sz="2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07237014"/>
                  </a:ext>
                </a:extLst>
              </a:tr>
              <a:tr h="1693334">
                <a:tc>
                  <a:txBody>
                    <a:bodyPr/>
                    <a:lstStyle/>
                    <a:p>
                      <a:r>
                        <a:rPr lang="en-GB" sz="2400" b="1" dirty="0">
                          <a:latin typeface="Arial" panose="020B0604020202020204" pitchFamily="34" charset="0"/>
                          <a:cs typeface="Arial" panose="020B0604020202020204" pitchFamily="34" charset="0"/>
                        </a:rPr>
                        <a:t>Manage your time </a:t>
                      </a:r>
                      <a:endParaRPr lang="en-US" sz="2400" b="1" dirty="0">
                        <a:latin typeface="Arial" panose="020B0604020202020204" pitchFamily="34" charset="0"/>
                        <a:cs typeface="Arial" panose="020B0604020202020204" pitchFamily="34" charset="0"/>
                      </a:endParaRPr>
                    </a:p>
                  </a:txBody>
                  <a:tcPr/>
                </a:tc>
                <a:tc>
                  <a:txBody>
                    <a:bodyPr/>
                    <a:lstStyle/>
                    <a:p>
                      <a:r>
                        <a:rPr lang="en-GB" sz="2400" b="1" dirty="0">
                          <a:latin typeface="Arial" panose="020B0604020202020204" pitchFamily="34" charset="0"/>
                          <a:cs typeface="Arial" panose="020B0604020202020204" pitchFamily="34" charset="0"/>
                        </a:rPr>
                        <a:t>Develop good relationships</a:t>
                      </a:r>
                      <a:endParaRPr lang="en-US" sz="2400" b="1" dirty="0">
                        <a:latin typeface="Arial" panose="020B0604020202020204" pitchFamily="34" charset="0"/>
                        <a:cs typeface="Arial" panose="020B0604020202020204" pitchFamily="34" charset="0"/>
                      </a:endParaRPr>
                    </a:p>
                  </a:txBody>
                  <a:tcPr/>
                </a:tc>
                <a:tc>
                  <a:txBody>
                    <a:bodyPr/>
                    <a:lstStyle/>
                    <a:p>
                      <a:r>
                        <a:rPr lang="en-GB" sz="2400" b="1" dirty="0">
                          <a:latin typeface="Arial" panose="020B0604020202020204" pitchFamily="34" charset="0"/>
                          <a:cs typeface="Arial" panose="020B0604020202020204" pitchFamily="34" charset="0"/>
                        </a:rPr>
                        <a:t>Develop habits that help you switch off </a:t>
                      </a:r>
                      <a:endParaRPr lang="en-US" sz="2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99138780"/>
                  </a:ext>
                </a:extLst>
              </a:tr>
            </a:tbl>
          </a:graphicData>
        </a:graphic>
      </p:graphicFrame>
      <p:sp>
        <p:nvSpPr>
          <p:cNvPr id="2" name="TextBox 1">
            <a:extLst>
              <a:ext uri="{FF2B5EF4-FFF2-40B4-BE49-F238E27FC236}">
                <a16:creationId xmlns:a16="http://schemas.microsoft.com/office/drawing/2014/main" id="{DC85739D-7F34-A647-9187-F973D4A7B17D}"/>
              </a:ext>
            </a:extLst>
          </p:cNvPr>
          <p:cNvSpPr txBox="1"/>
          <p:nvPr/>
        </p:nvSpPr>
        <p:spPr>
          <a:xfrm>
            <a:off x="498929" y="5792410"/>
            <a:ext cx="3991428" cy="369332"/>
          </a:xfrm>
          <a:prstGeom prst="rect">
            <a:avLst/>
          </a:prstGeom>
          <a:noFill/>
        </p:spPr>
        <p:txBody>
          <a:bodyPr wrap="square" rtlCol="0">
            <a:spAutoFit/>
          </a:bodyPr>
          <a:lstStyle/>
          <a:p>
            <a:pPr algn="l"/>
            <a:r>
              <a:rPr lang="en-US" sz="1800" dirty="0">
                <a:solidFill>
                  <a:srgbClr val="666666"/>
                </a:solidFill>
                <a:latin typeface="OpenSans-Regular"/>
              </a:rPr>
              <a:t>(Mind.org.uk, 2016)</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7647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A087E-E948-534C-922C-214DDCDE7F19}"/>
              </a:ext>
            </a:extLst>
          </p:cNvPr>
          <p:cNvSpPr>
            <a:spLocks noGrp="1"/>
          </p:cNvSpPr>
          <p:nvPr>
            <p:ph type="title"/>
          </p:nvPr>
        </p:nvSpPr>
        <p:spPr>
          <a:xfrm>
            <a:off x="2231136" y="311453"/>
            <a:ext cx="7729728" cy="1188720"/>
          </a:xfrm>
        </p:spPr>
        <p:txBody>
          <a:bodyPr/>
          <a:lstStyle/>
          <a:p>
            <a:r>
              <a:rPr lang="en-GB" dirty="0"/>
              <a:t>Conclusion</a:t>
            </a:r>
            <a:endParaRPr lang="en-US" dirty="0"/>
          </a:p>
        </p:txBody>
      </p:sp>
      <p:sp>
        <p:nvSpPr>
          <p:cNvPr id="5" name="Oval 4">
            <a:extLst>
              <a:ext uri="{FF2B5EF4-FFF2-40B4-BE49-F238E27FC236}">
                <a16:creationId xmlns:a16="http://schemas.microsoft.com/office/drawing/2014/main" id="{A356738E-0FE0-5649-9A50-1AFDD7054F08}"/>
              </a:ext>
            </a:extLst>
          </p:cNvPr>
          <p:cNvSpPr/>
          <p:nvPr/>
        </p:nvSpPr>
        <p:spPr>
          <a:xfrm>
            <a:off x="377975" y="3429000"/>
            <a:ext cx="4122769" cy="2933174"/>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Communication</a:t>
            </a:r>
            <a:endParaRPr lang="en-US" sz="2800" b="1" dirty="0">
              <a:solidFill>
                <a:schemeClr val="tx1"/>
              </a:solidFill>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DE308213-7F9E-354B-B234-A7DF4583F001}"/>
              </a:ext>
            </a:extLst>
          </p:cNvPr>
          <p:cNvSpPr/>
          <p:nvPr/>
        </p:nvSpPr>
        <p:spPr>
          <a:xfrm>
            <a:off x="4500744" y="1587902"/>
            <a:ext cx="3376279" cy="2479524"/>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Stress Management</a:t>
            </a:r>
            <a:endParaRPr lang="en-US" sz="2800" b="1" dirty="0">
              <a:solidFill>
                <a:schemeClr val="tx1"/>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ECBF3A90-2DA8-B942-8DB5-2503A0B194EF}"/>
              </a:ext>
            </a:extLst>
          </p:cNvPr>
          <p:cNvSpPr/>
          <p:nvPr/>
        </p:nvSpPr>
        <p:spPr>
          <a:xfrm>
            <a:off x="6880483" y="3655824"/>
            <a:ext cx="4399643" cy="2479525"/>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Time Management</a:t>
            </a:r>
            <a:endParaRPr lang="en-US" sz="2800" b="1" dirty="0">
              <a:solidFill>
                <a:schemeClr val="tx1"/>
              </a:solidFill>
              <a:latin typeface="Arial" panose="020B0604020202020204" pitchFamily="34" charset="0"/>
              <a:cs typeface="Arial" panose="020B0604020202020204" pitchFamily="34" charset="0"/>
            </a:endParaRPr>
          </a:p>
        </p:txBody>
      </p:sp>
      <p:sp>
        <p:nvSpPr>
          <p:cNvPr id="11" name="Arrow: Bent 10">
            <a:extLst>
              <a:ext uri="{FF2B5EF4-FFF2-40B4-BE49-F238E27FC236}">
                <a16:creationId xmlns:a16="http://schemas.microsoft.com/office/drawing/2014/main" id="{6B9813EF-D8B3-B540-8BAD-2B63C8A380E8}"/>
              </a:ext>
            </a:extLst>
          </p:cNvPr>
          <p:cNvSpPr/>
          <p:nvPr/>
        </p:nvSpPr>
        <p:spPr>
          <a:xfrm>
            <a:off x="2231136" y="1647895"/>
            <a:ext cx="1627632" cy="1737360"/>
          </a:xfrm>
          <a:prstGeom prst="ben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Arrow: Right 14">
            <a:extLst>
              <a:ext uri="{FF2B5EF4-FFF2-40B4-BE49-F238E27FC236}">
                <a16:creationId xmlns:a16="http://schemas.microsoft.com/office/drawing/2014/main" id="{E6CFD369-6FE7-F047-8943-BF7E56218F2E}"/>
              </a:ext>
            </a:extLst>
          </p:cNvPr>
          <p:cNvSpPr/>
          <p:nvPr/>
        </p:nvSpPr>
        <p:spPr>
          <a:xfrm>
            <a:off x="4712205" y="5208419"/>
            <a:ext cx="1956816" cy="969264"/>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Bent 15">
            <a:extLst>
              <a:ext uri="{FF2B5EF4-FFF2-40B4-BE49-F238E27FC236}">
                <a16:creationId xmlns:a16="http://schemas.microsoft.com/office/drawing/2014/main" id="{959CACC1-A7A3-8C40-9B84-583230DF683C}"/>
              </a:ext>
            </a:extLst>
          </p:cNvPr>
          <p:cNvSpPr/>
          <p:nvPr/>
        </p:nvSpPr>
        <p:spPr>
          <a:xfrm flipH="1">
            <a:off x="8046963" y="1768526"/>
            <a:ext cx="1898576" cy="1887298"/>
          </a:xfrm>
          <a:prstGeom prst="bentArrow">
            <a:avLst>
              <a:gd name="adj1" fmla="val 21891"/>
              <a:gd name="adj2" fmla="val 33891"/>
              <a:gd name="adj3" fmla="val 25000"/>
              <a:gd name="adj4" fmla="val 43750"/>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6592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A7380-3A87-5D4C-8CD4-1CBF0FF72CB0}"/>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1B345E09-58D4-9443-91BC-6E01E86DA324}"/>
              </a:ext>
            </a:extLst>
          </p:cNvPr>
          <p:cNvSpPr>
            <a:spLocks noGrp="1"/>
          </p:cNvSpPr>
          <p:nvPr>
            <p:ph idx="1"/>
          </p:nvPr>
        </p:nvSpPr>
        <p:spPr>
          <a:xfrm>
            <a:off x="0" y="2638044"/>
            <a:ext cx="12347352" cy="4059694"/>
          </a:xfrm>
        </p:spPr>
        <p:txBody>
          <a:bodyPr>
            <a:normAutofit/>
          </a:bodyPr>
          <a:lstStyle/>
          <a:p>
            <a:pPr marL="0" indent="0">
              <a:buNone/>
            </a:pP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Bazerman</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C. (2009). Genre and Cognitive Development : Beyond Writing to Learn. </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Pratiques</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[online] (143-144), pp.127-138. Available at: https://</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wac.colostate.edu</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/docs/books/genre/chapter14.pdf [Accessed 3 Jan. 2020].</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en_US. (2019). Communication Skills: Definitions and Examples - en_US. [online] Available at: https://www.indeed.com/career-advice/resumes-cover-letters/communication-skills [Accessed 2 Jan. 2020].</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Ford, T. (2017). Transferable Skills Guide: Time Management. [online] Blog.addgene.org. Available at: https://blog.addgene.org/transferable-skills-guide-time-management [Accessed 4 Jan. 2020].</a:t>
            </a:r>
          </a:p>
          <a:p>
            <a:pPr marL="0" indent="0">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Mind.org.uk. (2016). Work and stress | Mind, the mental health charity - help for mental health problems. [online] Available at: https://www.mind.org.uk/information-support/tips-for-everyday-living/workplace-mental-health/work-and-stress/#.</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XhJT_oqnyhB</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[Accessed 5 Jan. </a:t>
            </a:r>
            <a:r>
              <a:rPr lang="en-GB" sz="1800" b="1">
                <a:effectLst/>
                <a:latin typeface="Arial" panose="020B0604020202020204" pitchFamily="34" charset="0"/>
                <a:ea typeface="Times New Roman" panose="02020603050405020304" pitchFamily="18" charset="0"/>
                <a:cs typeface="Times New Roman" panose="02020603050405020304" pitchFamily="18" charset="0"/>
              </a:rPr>
              <a:t>2020].</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98587381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Parcel</vt:lpstr>
      <vt:lpstr>Presentation by Lisa Jones (1301544) ECGE4001P</vt:lpstr>
      <vt:lpstr>Presentation overview  Study skills </vt:lpstr>
      <vt:lpstr>What are Study Skills?</vt:lpstr>
      <vt:lpstr>PowerPoint Presentation</vt:lpstr>
      <vt:lpstr>Time Management </vt:lpstr>
      <vt:lpstr>PowerPoint Presentation</vt:lpstr>
      <vt:lpstr>PowerPoint Presentation</vt:lpstr>
      <vt:lpstr>Communication Skills</vt:lpstr>
      <vt:lpstr>PowerPoint Presentation</vt:lpstr>
      <vt:lpstr>Stress management </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Study Skills?</dc:title>
  <dc:creator>Lisa Jones (1301544)</dc:creator>
  <cp:lastModifiedBy>Lisa Jones (1301544)</cp:lastModifiedBy>
  <cp:revision>9</cp:revision>
  <dcterms:created xsi:type="dcterms:W3CDTF">2019-12-30T20:40:10Z</dcterms:created>
  <dcterms:modified xsi:type="dcterms:W3CDTF">2020-01-06T22:13:17Z</dcterms:modified>
</cp:coreProperties>
</file>