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3" r:id="rId6"/>
    <p:sldId id="262" r:id="rId7"/>
    <p:sldId id="264" r:id="rId8"/>
    <p:sldId id="265" r:id="rId9"/>
    <p:sldId id="260" r:id="rId10"/>
    <p:sldId id="261"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A8B72C-A65B-47C7-894A-761DCF024C2E}" v="1" dt="2024-04-16T09:00:12.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9" d="100"/>
          <a:sy n="79" d="100"/>
        </p:scale>
        <p:origin x="381" y="5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23A8B72C-A65B-47C7-894A-761DCF024C2E}"/>
    <pc:docChg chg="undo custSel modSld">
      <pc:chgData name="Andrea Williams" userId="1d65336b-f6ac-47c2-8ab0-b39dbb7b7e80" providerId="ADAL" clId="{23A8B72C-A65B-47C7-894A-761DCF024C2E}" dt="2024-04-16T09:06:59.354" v="562" actId="14100"/>
      <pc:docMkLst>
        <pc:docMk/>
      </pc:docMkLst>
      <pc:sldChg chg="addSp delSp modSp mod setBg modClrScheme chgLayout">
        <pc:chgData name="Andrea Williams" userId="1d65336b-f6ac-47c2-8ab0-b39dbb7b7e80" providerId="ADAL" clId="{23A8B72C-A65B-47C7-894A-761DCF024C2E}" dt="2024-04-16T09:03:54.353" v="339" actId="27636"/>
        <pc:sldMkLst>
          <pc:docMk/>
          <pc:sldMk cId="2399932820" sldId="266"/>
        </pc:sldMkLst>
        <pc:spChg chg="mod ord">
          <ac:chgData name="Andrea Williams" userId="1d65336b-f6ac-47c2-8ab0-b39dbb7b7e80" providerId="ADAL" clId="{23A8B72C-A65B-47C7-894A-761DCF024C2E}" dt="2024-04-16T09:00:53.003" v="13" actId="26606"/>
          <ac:spMkLst>
            <pc:docMk/>
            <pc:sldMk cId="2399932820" sldId="266"/>
            <ac:spMk id="2" creationId="{F3289930-651A-CFCB-09C2-78F8485AE32C}"/>
          </ac:spMkLst>
        </pc:spChg>
        <pc:spChg chg="mod ord">
          <ac:chgData name="Andrea Williams" userId="1d65336b-f6ac-47c2-8ab0-b39dbb7b7e80" providerId="ADAL" clId="{23A8B72C-A65B-47C7-894A-761DCF024C2E}" dt="2024-04-16T09:03:54.353" v="339" actId="27636"/>
          <ac:spMkLst>
            <pc:docMk/>
            <pc:sldMk cId="2399932820" sldId="266"/>
            <ac:spMk id="3" creationId="{7B7B0D4B-857C-A8E4-95D8-0BD845ED3EE1}"/>
          </ac:spMkLst>
        </pc:spChg>
        <pc:spChg chg="add del mod ord">
          <ac:chgData name="Andrea Williams" userId="1d65336b-f6ac-47c2-8ab0-b39dbb7b7e80" providerId="ADAL" clId="{23A8B72C-A65B-47C7-894A-761DCF024C2E}" dt="2024-04-16T09:00:12.797" v="7"/>
          <ac:spMkLst>
            <pc:docMk/>
            <pc:sldMk cId="2399932820" sldId="266"/>
            <ac:spMk id="4" creationId="{70242DC5-9AB6-4BFB-8BF0-ECA1458B8761}"/>
          </ac:spMkLst>
        </pc:spChg>
        <pc:spChg chg="add del">
          <ac:chgData name="Andrea Williams" userId="1d65336b-f6ac-47c2-8ab0-b39dbb7b7e80" providerId="ADAL" clId="{23A8B72C-A65B-47C7-894A-761DCF024C2E}" dt="2024-04-16T09:00:53.003" v="13" actId="26606"/>
          <ac:spMkLst>
            <pc:docMk/>
            <pc:sldMk cId="2399932820" sldId="266"/>
            <ac:spMk id="10" creationId="{1E94681D-2A4C-4A8D-B9B5-31D440D0328D}"/>
          </ac:spMkLst>
        </pc:spChg>
        <pc:spChg chg="add del">
          <ac:chgData name="Andrea Williams" userId="1d65336b-f6ac-47c2-8ab0-b39dbb7b7e80" providerId="ADAL" clId="{23A8B72C-A65B-47C7-894A-761DCF024C2E}" dt="2024-04-16T09:00:53.003" v="13" actId="26606"/>
          <ac:spMkLst>
            <pc:docMk/>
            <pc:sldMk cId="2399932820" sldId="266"/>
            <ac:spMk id="12" creationId="{FB65ABA3-820C-4D75-9437-9EFA1ADFE134}"/>
          </ac:spMkLst>
        </pc:spChg>
        <pc:spChg chg="add del">
          <ac:chgData name="Andrea Williams" userId="1d65336b-f6ac-47c2-8ab0-b39dbb7b7e80" providerId="ADAL" clId="{23A8B72C-A65B-47C7-894A-761DCF024C2E}" dt="2024-04-16T09:00:53.003" v="13" actId="26606"/>
          <ac:spMkLst>
            <pc:docMk/>
            <pc:sldMk cId="2399932820" sldId="266"/>
            <ac:spMk id="14" creationId="{036BF2FB-90D8-48DB-BD34-D040CDCFF208}"/>
          </ac:spMkLst>
        </pc:spChg>
        <pc:spChg chg="add del">
          <ac:chgData name="Andrea Williams" userId="1d65336b-f6ac-47c2-8ab0-b39dbb7b7e80" providerId="ADAL" clId="{23A8B72C-A65B-47C7-894A-761DCF024C2E}" dt="2024-04-16T09:00:53.003" v="13" actId="26606"/>
          <ac:spMkLst>
            <pc:docMk/>
            <pc:sldMk cId="2399932820" sldId="266"/>
            <ac:spMk id="16" creationId="{77665003-5B93-4A19-9549-739B2EFD35FD}"/>
          </ac:spMkLst>
        </pc:spChg>
        <pc:spChg chg="add del">
          <ac:chgData name="Andrea Williams" userId="1d65336b-f6ac-47c2-8ab0-b39dbb7b7e80" providerId="ADAL" clId="{23A8B72C-A65B-47C7-894A-761DCF024C2E}" dt="2024-04-16T09:00:53.003" v="13" actId="26606"/>
          <ac:spMkLst>
            <pc:docMk/>
            <pc:sldMk cId="2399932820" sldId="266"/>
            <ac:spMk id="18" creationId="{DBC543A8-3AE5-4FAA-B94E-BE588D1AB8A2}"/>
          </ac:spMkLst>
        </pc:spChg>
        <pc:spChg chg="add del">
          <ac:chgData name="Andrea Williams" userId="1d65336b-f6ac-47c2-8ab0-b39dbb7b7e80" providerId="ADAL" clId="{23A8B72C-A65B-47C7-894A-761DCF024C2E}" dt="2024-04-16T09:00:53.003" v="13" actId="26606"/>
          <ac:spMkLst>
            <pc:docMk/>
            <pc:sldMk cId="2399932820" sldId="266"/>
            <ac:spMk id="20" creationId="{6596D7B5-9420-4F03-A37C-7ED97D1E5744}"/>
          </ac:spMkLst>
        </pc:spChg>
        <pc:spChg chg="add del">
          <ac:chgData name="Andrea Williams" userId="1d65336b-f6ac-47c2-8ab0-b39dbb7b7e80" providerId="ADAL" clId="{23A8B72C-A65B-47C7-894A-761DCF024C2E}" dt="2024-04-16T09:00:53.003" v="13" actId="26606"/>
          <ac:spMkLst>
            <pc:docMk/>
            <pc:sldMk cId="2399932820" sldId="266"/>
            <ac:spMk id="22" creationId="{58FFB398-DF5E-4361-A724-EE10E91B14A8}"/>
          </ac:spMkLst>
        </pc:spChg>
        <pc:spChg chg="add">
          <ac:chgData name="Andrea Williams" userId="1d65336b-f6ac-47c2-8ab0-b39dbb7b7e80" providerId="ADAL" clId="{23A8B72C-A65B-47C7-894A-761DCF024C2E}" dt="2024-04-16T09:00:53.003" v="13" actId="26606"/>
          <ac:spMkLst>
            <pc:docMk/>
            <pc:sldMk cId="2399932820" sldId="266"/>
            <ac:spMk id="27" creationId="{1E94681D-2A4C-4A8D-B9B5-31D440D0328D}"/>
          </ac:spMkLst>
        </pc:spChg>
        <pc:spChg chg="add">
          <ac:chgData name="Andrea Williams" userId="1d65336b-f6ac-47c2-8ab0-b39dbb7b7e80" providerId="ADAL" clId="{23A8B72C-A65B-47C7-894A-761DCF024C2E}" dt="2024-04-16T09:00:53.003" v="13" actId="26606"/>
          <ac:spMkLst>
            <pc:docMk/>
            <pc:sldMk cId="2399932820" sldId="266"/>
            <ac:spMk id="29" creationId="{04B7AC44-1B7B-4F09-9AA4-3DFDEC5751A8}"/>
          </ac:spMkLst>
        </pc:spChg>
        <pc:spChg chg="add">
          <ac:chgData name="Andrea Williams" userId="1d65336b-f6ac-47c2-8ab0-b39dbb7b7e80" providerId="ADAL" clId="{23A8B72C-A65B-47C7-894A-761DCF024C2E}" dt="2024-04-16T09:00:53.003" v="13" actId="26606"/>
          <ac:spMkLst>
            <pc:docMk/>
            <pc:sldMk cId="2399932820" sldId="266"/>
            <ac:spMk id="31" creationId="{6683E473-94FF-4ACE-9433-1F14799E8907}"/>
          </ac:spMkLst>
        </pc:spChg>
        <pc:spChg chg="add">
          <ac:chgData name="Andrea Williams" userId="1d65336b-f6ac-47c2-8ab0-b39dbb7b7e80" providerId="ADAL" clId="{23A8B72C-A65B-47C7-894A-761DCF024C2E}" dt="2024-04-16T09:00:53.003" v="13" actId="26606"/>
          <ac:spMkLst>
            <pc:docMk/>
            <pc:sldMk cId="2399932820" sldId="266"/>
            <ac:spMk id="33" creationId="{84A3A5EB-931E-46DE-A692-6731DB9885FA}"/>
          </ac:spMkLst>
        </pc:spChg>
        <pc:spChg chg="add">
          <ac:chgData name="Andrea Williams" userId="1d65336b-f6ac-47c2-8ab0-b39dbb7b7e80" providerId="ADAL" clId="{23A8B72C-A65B-47C7-894A-761DCF024C2E}" dt="2024-04-16T09:00:53.003" v="13" actId="26606"/>
          <ac:spMkLst>
            <pc:docMk/>
            <pc:sldMk cId="2399932820" sldId="266"/>
            <ac:spMk id="35" creationId="{2358634F-705D-44E4-9FBF-A406E2F9A439}"/>
          </ac:spMkLst>
        </pc:spChg>
        <pc:spChg chg="add">
          <ac:chgData name="Andrea Williams" userId="1d65336b-f6ac-47c2-8ab0-b39dbb7b7e80" providerId="ADAL" clId="{23A8B72C-A65B-47C7-894A-761DCF024C2E}" dt="2024-04-16T09:00:53.003" v="13" actId="26606"/>
          <ac:spMkLst>
            <pc:docMk/>
            <pc:sldMk cId="2399932820" sldId="266"/>
            <ac:spMk id="37" creationId="{6FCFE1E3-A09C-4196-A99F-B7C3014E9604}"/>
          </ac:spMkLst>
        </pc:spChg>
        <pc:picChg chg="add mod ord">
          <ac:chgData name="Andrea Williams" userId="1d65336b-f6ac-47c2-8ab0-b39dbb7b7e80" providerId="ADAL" clId="{23A8B72C-A65B-47C7-894A-761DCF024C2E}" dt="2024-04-16T09:00:53.003" v="13" actId="26606"/>
          <ac:picMkLst>
            <pc:docMk/>
            <pc:sldMk cId="2399932820" sldId="266"/>
            <ac:picMk id="5" creationId="{DCCC914E-552E-997D-619F-C45B2F4C2B84}"/>
          </ac:picMkLst>
        </pc:picChg>
      </pc:sldChg>
      <pc:sldChg chg="addSp delSp modSp mod setBg setClrOvrMap">
        <pc:chgData name="Andrea Williams" userId="1d65336b-f6ac-47c2-8ab0-b39dbb7b7e80" providerId="ADAL" clId="{23A8B72C-A65B-47C7-894A-761DCF024C2E}" dt="2024-04-16T09:06:59.354" v="562" actId="14100"/>
        <pc:sldMkLst>
          <pc:docMk/>
          <pc:sldMk cId="3480322220" sldId="267"/>
        </pc:sldMkLst>
        <pc:spChg chg="mod">
          <ac:chgData name="Andrea Williams" userId="1d65336b-f6ac-47c2-8ab0-b39dbb7b7e80" providerId="ADAL" clId="{23A8B72C-A65B-47C7-894A-761DCF024C2E}" dt="2024-04-16T09:04:02.804" v="340" actId="26606"/>
          <ac:spMkLst>
            <pc:docMk/>
            <pc:sldMk cId="3480322220" sldId="267"/>
            <ac:spMk id="2" creationId="{5BC4D810-3FEA-6BF8-3B35-A258CF61F0F3}"/>
          </ac:spMkLst>
        </pc:spChg>
        <pc:spChg chg="mod">
          <ac:chgData name="Andrea Williams" userId="1d65336b-f6ac-47c2-8ab0-b39dbb7b7e80" providerId="ADAL" clId="{23A8B72C-A65B-47C7-894A-761DCF024C2E}" dt="2024-04-16T09:06:59.354" v="562" actId="14100"/>
          <ac:spMkLst>
            <pc:docMk/>
            <pc:sldMk cId="3480322220" sldId="267"/>
            <ac:spMk id="3" creationId="{C221A9BE-A151-404E-135C-A9FA26605D0C}"/>
          </ac:spMkLst>
        </pc:spChg>
        <pc:spChg chg="del">
          <ac:chgData name="Andrea Williams" userId="1d65336b-f6ac-47c2-8ab0-b39dbb7b7e80" providerId="ADAL" clId="{23A8B72C-A65B-47C7-894A-761DCF024C2E}" dt="2024-04-16T09:04:02.804" v="340" actId="26606"/>
          <ac:spMkLst>
            <pc:docMk/>
            <pc:sldMk cId="3480322220" sldId="267"/>
            <ac:spMk id="8" creationId="{065FAA58-0EDC-412F-A5F8-01968BE6052E}"/>
          </ac:spMkLst>
        </pc:spChg>
        <pc:spChg chg="del">
          <ac:chgData name="Andrea Williams" userId="1d65336b-f6ac-47c2-8ab0-b39dbb7b7e80" providerId="ADAL" clId="{23A8B72C-A65B-47C7-894A-761DCF024C2E}" dt="2024-04-16T09:04:02.804" v="340" actId="26606"/>
          <ac:spMkLst>
            <pc:docMk/>
            <pc:sldMk cId="3480322220" sldId="267"/>
            <ac:spMk id="10" creationId="{C8089CB0-2F03-4E3C-ADBB-570A3BE78F86}"/>
          </ac:spMkLst>
        </pc:spChg>
        <pc:spChg chg="del">
          <ac:chgData name="Andrea Williams" userId="1d65336b-f6ac-47c2-8ab0-b39dbb7b7e80" providerId="ADAL" clId="{23A8B72C-A65B-47C7-894A-761DCF024C2E}" dt="2024-04-16T09:04:02.804" v="340" actId="26606"/>
          <ac:spMkLst>
            <pc:docMk/>
            <pc:sldMk cId="3480322220" sldId="267"/>
            <ac:spMk id="12" creationId="{0DBA80B1-3B69-49C0-8AC9-716ABA57F577}"/>
          </ac:spMkLst>
        </pc:spChg>
        <pc:spChg chg="del">
          <ac:chgData name="Andrea Williams" userId="1d65336b-f6ac-47c2-8ab0-b39dbb7b7e80" providerId="ADAL" clId="{23A8B72C-A65B-47C7-894A-761DCF024C2E}" dt="2024-04-16T09:04:02.804" v="340" actId="26606"/>
          <ac:spMkLst>
            <pc:docMk/>
            <pc:sldMk cId="3480322220" sldId="267"/>
            <ac:spMk id="14" creationId="{047E1103-B264-49BE-BC2A-F4E40BD33B41}"/>
          </ac:spMkLst>
        </pc:spChg>
        <pc:spChg chg="del">
          <ac:chgData name="Andrea Williams" userId="1d65336b-f6ac-47c2-8ab0-b39dbb7b7e80" providerId="ADAL" clId="{23A8B72C-A65B-47C7-894A-761DCF024C2E}" dt="2024-04-16T09:04:02.804" v="340" actId="26606"/>
          <ac:spMkLst>
            <pc:docMk/>
            <pc:sldMk cId="3480322220" sldId="267"/>
            <ac:spMk id="16" creationId="{52DA11B6-B538-4624-9628-98B823D761D5}"/>
          </ac:spMkLst>
        </pc:spChg>
        <pc:spChg chg="del">
          <ac:chgData name="Andrea Williams" userId="1d65336b-f6ac-47c2-8ab0-b39dbb7b7e80" providerId="ADAL" clId="{23A8B72C-A65B-47C7-894A-761DCF024C2E}" dt="2024-04-16T09:04:02.804" v="340" actId="26606"/>
          <ac:spMkLst>
            <pc:docMk/>
            <pc:sldMk cId="3480322220" sldId="267"/>
            <ac:spMk id="18" creationId="{CFB1CB5B-67A5-45DB-B8E1-7A09A642E3E4}"/>
          </ac:spMkLst>
        </pc:spChg>
        <pc:spChg chg="add">
          <ac:chgData name="Andrea Williams" userId="1d65336b-f6ac-47c2-8ab0-b39dbb7b7e80" providerId="ADAL" clId="{23A8B72C-A65B-47C7-894A-761DCF024C2E}" dt="2024-04-16T09:04:02.804" v="340" actId="26606"/>
          <ac:spMkLst>
            <pc:docMk/>
            <pc:sldMk cId="3480322220" sldId="267"/>
            <ac:spMk id="23" creationId="{ED15573D-0E45-4691-B525-471152EC18CD}"/>
          </ac:spMkLst>
        </pc:spChg>
        <pc:spChg chg="add">
          <ac:chgData name="Andrea Williams" userId="1d65336b-f6ac-47c2-8ab0-b39dbb7b7e80" providerId="ADAL" clId="{23A8B72C-A65B-47C7-894A-761DCF024C2E}" dt="2024-04-16T09:04:02.804" v="340" actId="26606"/>
          <ac:spMkLst>
            <pc:docMk/>
            <pc:sldMk cId="3480322220" sldId="267"/>
            <ac:spMk id="25" creationId="{9E448559-19A4-4252-8C27-54C1DA906F8A}"/>
          </ac:spMkLst>
        </pc:spChg>
        <pc:spChg chg="add">
          <ac:chgData name="Andrea Williams" userId="1d65336b-f6ac-47c2-8ab0-b39dbb7b7e80" providerId="ADAL" clId="{23A8B72C-A65B-47C7-894A-761DCF024C2E}" dt="2024-04-16T09:04:02.804" v="340" actId="26606"/>
          <ac:spMkLst>
            <pc:docMk/>
            <pc:sldMk cId="3480322220" sldId="267"/>
            <ac:spMk id="27" creationId="{1B19C35E-4E30-4F1D-9FC2-F2FA6191E45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F7D542-A488-4C8F-9CDC-9F746E54BA5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056544B-A7CD-453F-8DFB-247E8DAD4FBE}">
      <dgm:prSet/>
      <dgm:spPr/>
      <dgm:t>
        <a:bodyPr/>
        <a:lstStyle/>
        <a:p>
          <a:r>
            <a:rPr lang="en-GB" dirty="0"/>
            <a:t>Some children may need additional support during this time. This period of change can cause significant anxieties for children who may already be vulnerable. This may impact on their learning in the first year of secondary school.</a:t>
          </a:r>
          <a:endParaRPr lang="en-US" dirty="0"/>
        </a:p>
      </dgm:t>
    </dgm:pt>
    <dgm:pt modelId="{A9C7B72A-3797-498D-BCE1-4844318DD78B}" type="parTrans" cxnId="{B119537F-6298-4D61-85BE-222D1EF79DF2}">
      <dgm:prSet/>
      <dgm:spPr/>
      <dgm:t>
        <a:bodyPr/>
        <a:lstStyle/>
        <a:p>
          <a:endParaRPr lang="en-US"/>
        </a:p>
      </dgm:t>
    </dgm:pt>
    <dgm:pt modelId="{F7966703-0067-4C36-8515-DE08F952D6DC}" type="sibTrans" cxnId="{B119537F-6298-4D61-85BE-222D1EF79DF2}">
      <dgm:prSet/>
      <dgm:spPr/>
      <dgm:t>
        <a:bodyPr/>
        <a:lstStyle/>
        <a:p>
          <a:endParaRPr lang="en-US"/>
        </a:p>
      </dgm:t>
    </dgm:pt>
    <dgm:pt modelId="{09F68285-7555-4BCF-B211-B0BDF717FB66}">
      <dgm:prSet/>
      <dgm:spPr/>
      <dgm:t>
        <a:bodyPr/>
        <a:lstStyle/>
        <a:p>
          <a:r>
            <a:rPr lang="en-GB"/>
            <a:t>Wherever possible schools can develop different learning plans for these learners. </a:t>
          </a:r>
          <a:endParaRPr lang="en-US"/>
        </a:p>
      </dgm:t>
    </dgm:pt>
    <dgm:pt modelId="{B1BF7FE3-CE62-477C-BDA1-A40A3FC9A6B7}" type="parTrans" cxnId="{B3ED1CAA-FE6E-41F1-8453-544BC889C6C0}">
      <dgm:prSet/>
      <dgm:spPr/>
      <dgm:t>
        <a:bodyPr/>
        <a:lstStyle/>
        <a:p>
          <a:endParaRPr lang="en-US"/>
        </a:p>
      </dgm:t>
    </dgm:pt>
    <dgm:pt modelId="{D187BD1B-61F2-412D-9E26-801A46EC42E9}" type="sibTrans" cxnId="{B3ED1CAA-FE6E-41F1-8453-544BC889C6C0}">
      <dgm:prSet/>
      <dgm:spPr/>
      <dgm:t>
        <a:bodyPr/>
        <a:lstStyle/>
        <a:p>
          <a:endParaRPr lang="en-US"/>
        </a:p>
      </dgm:t>
    </dgm:pt>
    <dgm:pt modelId="{09C94BC3-7536-4FA1-B026-F89571493CE3}">
      <dgm:prSet/>
      <dgm:spPr/>
      <dgm:t>
        <a:bodyPr/>
        <a:lstStyle/>
        <a:p>
          <a:r>
            <a:rPr lang="en-GB"/>
            <a:t>For example, some learners can find the transition </a:t>
          </a:r>
          <a:r>
            <a:rPr lang="en-GB">
              <a:latin typeface="Century Schoolbook" panose="02020404030301010803"/>
            </a:rPr>
            <a:t>too</a:t>
          </a:r>
          <a:r>
            <a:rPr lang="en-GB"/>
            <a:t> challenging and refuse to attend school, In these cases schools can support the learner by encouraging them to attend the physical school for one hour per day and then undertake home-learning for the additional time. This hour can be built up as the children become more settled in the new school. </a:t>
          </a:r>
          <a:endParaRPr lang="en-US"/>
        </a:p>
      </dgm:t>
    </dgm:pt>
    <dgm:pt modelId="{47159A03-574C-43E7-B2F0-D41A5A00BE6F}" type="parTrans" cxnId="{493E11F9-767E-40B3-924D-3CC79C3B7C7F}">
      <dgm:prSet/>
      <dgm:spPr/>
      <dgm:t>
        <a:bodyPr/>
        <a:lstStyle/>
        <a:p>
          <a:endParaRPr lang="en-US"/>
        </a:p>
      </dgm:t>
    </dgm:pt>
    <dgm:pt modelId="{DC963BDE-3597-4391-B121-C714B8EA06F9}" type="sibTrans" cxnId="{493E11F9-767E-40B3-924D-3CC79C3B7C7F}">
      <dgm:prSet/>
      <dgm:spPr/>
      <dgm:t>
        <a:bodyPr/>
        <a:lstStyle/>
        <a:p>
          <a:endParaRPr lang="en-US"/>
        </a:p>
      </dgm:t>
    </dgm:pt>
    <dgm:pt modelId="{31A9C5C6-D358-4AFE-B1CD-2431575DF256}" type="pres">
      <dgm:prSet presAssocID="{67F7D542-A488-4C8F-9CDC-9F746E54BA5F}" presName="outerComposite" presStyleCnt="0">
        <dgm:presLayoutVars>
          <dgm:chMax val="5"/>
          <dgm:dir/>
          <dgm:resizeHandles val="exact"/>
        </dgm:presLayoutVars>
      </dgm:prSet>
      <dgm:spPr/>
    </dgm:pt>
    <dgm:pt modelId="{C71B5398-39FD-4638-A875-2BD2AFFEF1E3}" type="pres">
      <dgm:prSet presAssocID="{67F7D542-A488-4C8F-9CDC-9F746E54BA5F}" presName="dummyMaxCanvas" presStyleCnt="0">
        <dgm:presLayoutVars/>
      </dgm:prSet>
      <dgm:spPr/>
    </dgm:pt>
    <dgm:pt modelId="{CF1FBFFD-4869-423B-AB60-A1CF93CDC081}" type="pres">
      <dgm:prSet presAssocID="{67F7D542-A488-4C8F-9CDC-9F746E54BA5F}" presName="ThreeNodes_1" presStyleLbl="node1" presStyleIdx="0" presStyleCnt="3">
        <dgm:presLayoutVars>
          <dgm:bulletEnabled val="1"/>
        </dgm:presLayoutVars>
      </dgm:prSet>
      <dgm:spPr/>
    </dgm:pt>
    <dgm:pt modelId="{626441C0-1EBF-44CF-A14C-78FB7AD95DD4}" type="pres">
      <dgm:prSet presAssocID="{67F7D542-A488-4C8F-9CDC-9F746E54BA5F}" presName="ThreeNodes_2" presStyleLbl="node1" presStyleIdx="1" presStyleCnt="3">
        <dgm:presLayoutVars>
          <dgm:bulletEnabled val="1"/>
        </dgm:presLayoutVars>
      </dgm:prSet>
      <dgm:spPr/>
    </dgm:pt>
    <dgm:pt modelId="{76FBA5E5-1F5B-474C-9FA3-2771DE62A23E}" type="pres">
      <dgm:prSet presAssocID="{67F7D542-A488-4C8F-9CDC-9F746E54BA5F}" presName="ThreeNodes_3" presStyleLbl="node1" presStyleIdx="2" presStyleCnt="3">
        <dgm:presLayoutVars>
          <dgm:bulletEnabled val="1"/>
        </dgm:presLayoutVars>
      </dgm:prSet>
      <dgm:spPr/>
    </dgm:pt>
    <dgm:pt modelId="{371A97B7-89B4-49AF-A3AD-B66E88F5B3E3}" type="pres">
      <dgm:prSet presAssocID="{67F7D542-A488-4C8F-9CDC-9F746E54BA5F}" presName="ThreeConn_1-2" presStyleLbl="fgAccFollowNode1" presStyleIdx="0" presStyleCnt="2">
        <dgm:presLayoutVars>
          <dgm:bulletEnabled val="1"/>
        </dgm:presLayoutVars>
      </dgm:prSet>
      <dgm:spPr/>
    </dgm:pt>
    <dgm:pt modelId="{AE263A92-28CE-49F7-BC88-793D9B4EC89B}" type="pres">
      <dgm:prSet presAssocID="{67F7D542-A488-4C8F-9CDC-9F746E54BA5F}" presName="ThreeConn_2-3" presStyleLbl="fgAccFollowNode1" presStyleIdx="1" presStyleCnt="2">
        <dgm:presLayoutVars>
          <dgm:bulletEnabled val="1"/>
        </dgm:presLayoutVars>
      </dgm:prSet>
      <dgm:spPr/>
    </dgm:pt>
    <dgm:pt modelId="{3967760C-D889-4BFE-981D-79ED7CB6EB85}" type="pres">
      <dgm:prSet presAssocID="{67F7D542-A488-4C8F-9CDC-9F746E54BA5F}" presName="ThreeNodes_1_text" presStyleLbl="node1" presStyleIdx="2" presStyleCnt="3">
        <dgm:presLayoutVars>
          <dgm:bulletEnabled val="1"/>
        </dgm:presLayoutVars>
      </dgm:prSet>
      <dgm:spPr/>
    </dgm:pt>
    <dgm:pt modelId="{7D851AF6-AF84-45B3-9E39-594FD3CAC1AB}" type="pres">
      <dgm:prSet presAssocID="{67F7D542-A488-4C8F-9CDC-9F746E54BA5F}" presName="ThreeNodes_2_text" presStyleLbl="node1" presStyleIdx="2" presStyleCnt="3">
        <dgm:presLayoutVars>
          <dgm:bulletEnabled val="1"/>
        </dgm:presLayoutVars>
      </dgm:prSet>
      <dgm:spPr/>
    </dgm:pt>
    <dgm:pt modelId="{74A13B1C-8256-427D-B611-14C686322BF9}" type="pres">
      <dgm:prSet presAssocID="{67F7D542-A488-4C8F-9CDC-9F746E54BA5F}" presName="ThreeNodes_3_text" presStyleLbl="node1" presStyleIdx="2" presStyleCnt="3">
        <dgm:presLayoutVars>
          <dgm:bulletEnabled val="1"/>
        </dgm:presLayoutVars>
      </dgm:prSet>
      <dgm:spPr/>
    </dgm:pt>
  </dgm:ptLst>
  <dgm:cxnLst>
    <dgm:cxn modelId="{FBCBDF11-0748-4797-8371-DC937A150AD4}" type="presOf" srcId="{D187BD1B-61F2-412D-9E26-801A46EC42E9}" destId="{AE263A92-28CE-49F7-BC88-793D9B4EC89B}" srcOrd="0" destOrd="0" presId="urn:microsoft.com/office/officeart/2005/8/layout/vProcess5"/>
    <dgm:cxn modelId="{0FF8A129-9B77-4365-86E1-2DD1DCCED6FA}" type="presOf" srcId="{09F68285-7555-4BCF-B211-B0BDF717FB66}" destId="{7D851AF6-AF84-45B3-9E39-594FD3CAC1AB}" srcOrd="1" destOrd="0" presId="urn:microsoft.com/office/officeart/2005/8/layout/vProcess5"/>
    <dgm:cxn modelId="{C8625867-B6DE-4C52-9F2D-2A062700CC04}" type="presOf" srcId="{67F7D542-A488-4C8F-9CDC-9F746E54BA5F}" destId="{31A9C5C6-D358-4AFE-B1CD-2431575DF256}" srcOrd="0" destOrd="0" presId="urn:microsoft.com/office/officeart/2005/8/layout/vProcess5"/>
    <dgm:cxn modelId="{C7C9656A-A25C-40E9-993D-24F73FE93FB7}" type="presOf" srcId="{8056544B-A7CD-453F-8DFB-247E8DAD4FBE}" destId="{CF1FBFFD-4869-423B-AB60-A1CF93CDC081}" srcOrd="0" destOrd="0" presId="urn:microsoft.com/office/officeart/2005/8/layout/vProcess5"/>
    <dgm:cxn modelId="{E45DCD58-BC40-44FF-A28C-FB1E35FAEC81}" type="presOf" srcId="{8056544B-A7CD-453F-8DFB-247E8DAD4FBE}" destId="{3967760C-D889-4BFE-981D-79ED7CB6EB85}" srcOrd="1" destOrd="0" presId="urn:microsoft.com/office/officeart/2005/8/layout/vProcess5"/>
    <dgm:cxn modelId="{B119537F-6298-4D61-85BE-222D1EF79DF2}" srcId="{67F7D542-A488-4C8F-9CDC-9F746E54BA5F}" destId="{8056544B-A7CD-453F-8DFB-247E8DAD4FBE}" srcOrd="0" destOrd="0" parTransId="{A9C7B72A-3797-498D-BCE1-4844318DD78B}" sibTransId="{F7966703-0067-4C36-8515-DE08F952D6DC}"/>
    <dgm:cxn modelId="{B3ED1CAA-FE6E-41F1-8453-544BC889C6C0}" srcId="{67F7D542-A488-4C8F-9CDC-9F746E54BA5F}" destId="{09F68285-7555-4BCF-B211-B0BDF717FB66}" srcOrd="1" destOrd="0" parTransId="{B1BF7FE3-CE62-477C-BDA1-A40A3FC9A6B7}" sibTransId="{D187BD1B-61F2-412D-9E26-801A46EC42E9}"/>
    <dgm:cxn modelId="{21B264BA-D93A-4A0F-9205-8CABFA59AA81}" type="presOf" srcId="{09F68285-7555-4BCF-B211-B0BDF717FB66}" destId="{626441C0-1EBF-44CF-A14C-78FB7AD95DD4}" srcOrd="0" destOrd="0" presId="urn:microsoft.com/office/officeart/2005/8/layout/vProcess5"/>
    <dgm:cxn modelId="{A229F1E1-C94A-4ABD-B53C-93CD99603F2A}" type="presOf" srcId="{09C94BC3-7536-4FA1-B026-F89571493CE3}" destId="{74A13B1C-8256-427D-B611-14C686322BF9}" srcOrd="1" destOrd="0" presId="urn:microsoft.com/office/officeart/2005/8/layout/vProcess5"/>
    <dgm:cxn modelId="{D7F5D4E5-481E-46D4-9CED-662887FAA2A9}" type="presOf" srcId="{F7966703-0067-4C36-8515-DE08F952D6DC}" destId="{371A97B7-89B4-49AF-A3AD-B66E88F5B3E3}" srcOrd="0" destOrd="0" presId="urn:microsoft.com/office/officeart/2005/8/layout/vProcess5"/>
    <dgm:cxn modelId="{1442E9F6-A1C1-430F-B47D-9D3AC73E5369}" type="presOf" srcId="{09C94BC3-7536-4FA1-B026-F89571493CE3}" destId="{76FBA5E5-1F5B-474C-9FA3-2771DE62A23E}" srcOrd="0" destOrd="0" presId="urn:microsoft.com/office/officeart/2005/8/layout/vProcess5"/>
    <dgm:cxn modelId="{493E11F9-767E-40B3-924D-3CC79C3B7C7F}" srcId="{67F7D542-A488-4C8F-9CDC-9F746E54BA5F}" destId="{09C94BC3-7536-4FA1-B026-F89571493CE3}" srcOrd="2" destOrd="0" parTransId="{47159A03-574C-43E7-B2F0-D41A5A00BE6F}" sibTransId="{DC963BDE-3597-4391-B121-C714B8EA06F9}"/>
    <dgm:cxn modelId="{C4C2010F-7118-4CA4-A3C4-D28FEDD058FC}" type="presParOf" srcId="{31A9C5C6-D358-4AFE-B1CD-2431575DF256}" destId="{C71B5398-39FD-4638-A875-2BD2AFFEF1E3}" srcOrd="0" destOrd="0" presId="urn:microsoft.com/office/officeart/2005/8/layout/vProcess5"/>
    <dgm:cxn modelId="{8386A0CD-CCB2-496B-A63E-11E7A0D48714}" type="presParOf" srcId="{31A9C5C6-D358-4AFE-B1CD-2431575DF256}" destId="{CF1FBFFD-4869-423B-AB60-A1CF93CDC081}" srcOrd="1" destOrd="0" presId="urn:microsoft.com/office/officeart/2005/8/layout/vProcess5"/>
    <dgm:cxn modelId="{7F1FAC66-94D1-4D1E-9582-0B159CA2C3B9}" type="presParOf" srcId="{31A9C5C6-D358-4AFE-B1CD-2431575DF256}" destId="{626441C0-1EBF-44CF-A14C-78FB7AD95DD4}" srcOrd="2" destOrd="0" presId="urn:microsoft.com/office/officeart/2005/8/layout/vProcess5"/>
    <dgm:cxn modelId="{48C8EB68-B423-4C17-9CD0-E7A4A673C09C}" type="presParOf" srcId="{31A9C5C6-D358-4AFE-B1CD-2431575DF256}" destId="{76FBA5E5-1F5B-474C-9FA3-2771DE62A23E}" srcOrd="3" destOrd="0" presId="urn:microsoft.com/office/officeart/2005/8/layout/vProcess5"/>
    <dgm:cxn modelId="{00AFA9F9-B70D-43BC-9DC4-B436102C474D}" type="presParOf" srcId="{31A9C5C6-D358-4AFE-B1CD-2431575DF256}" destId="{371A97B7-89B4-49AF-A3AD-B66E88F5B3E3}" srcOrd="4" destOrd="0" presId="urn:microsoft.com/office/officeart/2005/8/layout/vProcess5"/>
    <dgm:cxn modelId="{974E5E0C-4357-44E1-ABDD-B03D7C967641}" type="presParOf" srcId="{31A9C5C6-D358-4AFE-B1CD-2431575DF256}" destId="{AE263A92-28CE-49F7-BC88-793D9B4EC89B}" srcOrd="5" destOrd="0" presId="urn:microsoft.com/office/officeart/2005/8/layout/vProcess5"/>
    <dgm:cxn modelId="{77CF7A33-AC8E-4F59-B111-27D46C4207D3}" type="presParOf" srcId="{31A9C5C6-D358-4AFE-B1CD-2431575DF256}" destId="{3967760C-D889-4BFE-981D-79ED7CB6EB85}" srcOrd="6" destOrd="0" presId="urn:microsoft.com/office/officeart/2005/8/layout/vProcess5"/>
    <dgm:cxn modelId="{E6C3D74E-3B3E-4729-9C9A-CC32FDB1A1C2}" type="presParOf" srcId="{31A9C5C6-D358-4AFE-B1CD-2431575DF256}" destId="{7D851AF6-AF84-45B3-9E39-594FD3CAC1AB}" srcOrd="7" destOrd="0" presId="urn:microsoft.com/office/officeart/2005/8/layout/vProcess5"/>
    <dgm:cxn modelId="{57D08BC5-F05E-405D-86B4-BF4006F388EE}" type="presParOf" srcId="{31A9C5C6-D358-4AFE-B1CD-2431575DF256}" destId="{74A13B1C-8256-427D-B611-14C686322BF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05FC5C-EA39-439E-999C-03E368EE4D83}"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1E7D8DA6-DE17-4599-B852-5B5C1EDCED98}">
      <dgm:prSet/>
      <dgm:spPr/>
      <dgm:t>
        <a:bodyPr/>
        <a:lstStyle/>
        <a:p>
          <a:r>
            <a:rPr lang="en-GB"/>
            <a:t>Within Wales there is a system of feeder schools. These are primary schools that 'feed' into a local secondary school. And there may be 5 or 6 different primary schools that feed into a single secondary school. They are in the catchment area of the secondary school.</a:t>
          </a:r>
          <a:endParaRPr lang="en-US"/>
        </a:p>
      </dgm:t>
    </dgm:pt>
    <dgm:pt modelId="{ECBAA224-2567-4B9D-872A-27F4CAA2D187}" type="parTrans" cxnId="{E151C676-CF42-4600-996F-237DC4382E57}">
      <dgm:prSet/>
      <dgm:spPr/>
      <dgm:t>
        <a:bodyPr/>
        <a:lstStyle/>
        <a:p>
          <a:endParaRPr lang="en-US"/>
        </a:p>
      </dgm:t>
    </dgm:pt>
    <dgm:pt modelId="{B55D30F4-4575-4048-AE72-9225AD239346}" type="sibTrans" cxnId="{E151C676-CF42-4600-996F-237DC4382E57}">
      <dgm:prSet/>
      <dgm:spPr/>
      <dgm:t>
        <a:bodyPr/>
        <a:lstStyle/>
        <a:p>
          <a:endParaRPr lang="en-US"/>
        </a:p>
      </dgm:t>
    </dgm:pt>
    <dgm:pt modelId="{CA522686-185B-49AB-A1B8-7601F16BB88F}">
      <dgm:prSet/>
      <dgm:spPr/>
      <dgm:t>
        <a:bodyPr/>
        <a:lstStyle/>
        <a:p>
          <a:r>
            <a:rPr lang="en-GB" dirty="0"/>
            <a:t>Sharing information between the feeder schools and the secondary school can help to ease the transition. If learners can visit their new school (taster days), or if staff from the secondary school can visit the primary, it can help to ease some of the anxiety that some children may have about the move.</a:t>
          </a:r>
          <a:endParaRPr lang="en-US" dirty="0"/>
        </a:p>
      </dgm:t>
    </dgm:pt>
    <dgm:pt modelId="{499E55FD-62D4-4688-BD39-FD85DA6701E8}" type="parTrans" cxnId="{43DC20C8-1E75-4B77-B398-A70A51B268BE}">
      <dgm:prSet/>
      <dgm:spPr/>
      <dgm:t>
        <a:bodyPr/>
        <a:lstStyle/>
        <a:p>
          <a:endParaRPr lang="en-US"/>
        </a:p>
      </dgm:t>
    </dgm:pt>
    <dgm:pt modelId="{B8726409-42E3-44DD-A6FF-EB42E1429A88}" type="sibTrans" cxnId="{43DC20C8-1E75-4B77-B398-A70A51B268BE}">
      <dgm:prSet/>
      <dgm:spPr/>
      <dgm:t>
        <a:bodyPr/>
        <a:lstStyle/>
        <a:p>
          <a:endParaRPr lang="en-US"/>
        </a:p>
      </dgm:t>
    </dgm:pt>
    <dgm:pt modelId="{5C0D2C06-8859-40C4-88CD-66F555569D91}">
      <dgm:prSet/>
      <dgm:spPr/>
      <dgm:t>
        <a:bodyPr/>
        <a:lstStyle/>
        <a:p>
          <a:r>
            <a:rPr lang="en-GB"/>
            <a:t>Meeting children that are already learners within the school can also help, they can share their experiences of secondary school with the new cohort.</a:t>
          </a:r>
          <a:endParaRPr lang="en-US"/>
        </a:p>
      </dgm:t>
    </dgm:pt>
    <dgm:pt modelId="{208609DE-2098-4C41-ADC2-7C11B8B82F77}" type="parTrans" cxnId="{FE358D58-AECF-4011-8248-F907231DDA4F}">
      <dgm:prSet/>
      <dgm:spPr/>
      <dgm:t>
        <a:bodyPr/>
        <a:lstStyle/>
        <a:p>
          <a:endParaRPr lang="en-US"/>
        </a:p>
      </dgm:t>
    </dgm:pt>
    <dgm:pt modelId="{B726A6CF-B18A-4E63-93D3-0A79185DF4A4}" type="sibTrans" cxnId="{FE358D58-AECF-4011-8248-F907231DDA4F}">
      <dgm:prSet/>
      <dgm:spPr/>
      <dgm:t>
        <a:bodyPr/>
        <a:lstStyle/>
        <a:p>
          <a:endParaRPr lang="en-US"/>
        </a:p>
      </dgm:t>
    </dgm:pt>
    <dgm:pt modelId="{80FB48BD-3DF9-4BE0-A375-4D118EAE3235}" type="pres">
      <dgm:prSet presAssocID="{F405FC5C-EA39-439E-999C-03E368EE4D83}" presName="linear" presStyleCnt="0">
        <dgm:presLayoutVars>
          <dgm:animLvl val="lvl"/>
          <dgm:resizeHandles val="exact"/>
        </dgm:presLayoutVars>
      </dgm:prSet>
      <dgm:spPr/>
    </dgm:pt>
    <dgm:pt modelId="{ADA440B0-0AE3-45C5-883B-7613CA7CE567}" type="pres">
      <dgm:prSet presAssocID="{1E7D8DA6-DE17-4599-B852-5B5C1EDCED98}" presName="parentText" presStyleLbl="node1" presStyleIdx="0" presStyleCnt="3">
        <dgm:presLayoutVars>
          <dgm:chMax val="0"/>
          <dgm:bulletEnabled val="1"/>
        </dgm:presLayoutVars>
      </dgm:prSet>
      <dgm:spPr/>
    </dgm:pt>
    <dgm:pt modelId="{CBC4A434-BB26-4ABF-B543-79F0D814CD48}" type="pres">
      <dgm:prSet presAssocID="{B55D30F4-4575-4048-AE72-9225AD239346}" presName="spacer" presStyleCnt="0"/>
      <dgm:spPr/>
    </dgm:pt>
    <dgm:pt modelId="{F1E1B052-BA27-4897-AEA4-1EE140AAE80B}" type="pres">
      <dgm:prSet presAssocID="{CA522686-185B-49AB-A1B8-7601F16BB88F}" presName="parentText" presStyleLbl="node1" presStyleIdx="1" presStyleCnt="3">
        <dgm:presLayoutVars>
          <dgm:chMax val="0"/>
          <dgm:bulletEnabled val="1"/>
        </dgm:presLayoutVars>
      </dgm:prSet>
      <dgm:spPr/>
    </dgm:pt>
    <dgm:pt modelId="{1830D69A-DCEE-4225-A8B0-B84FFB40A058}" type="pres">
      <dgm:prSet presAssocID="{B8726409-42E3-44DD-A6FF-EB42E1429A88}" presName="spacer" presStyleCnt="0"/>
      <dgm:spPr/>
    </dgm:pt>
    <dgm:pt modelId="{4AA95B50-6D53-4707-B578-B620D13D6D8C}" type="pres">
      <dgm:prSet presAssocID="{5C0D2C06-8859-40C4-88CD-66F555569D91}" presName="parentText" presStyleLbl="node1" presStyleIdx="2" presStyleCnt="3">
        <dgm:presLayoutVars>
          <dgm:chMax val="0"/>
          <dgm:bulletEnabled val="1"/>
        </dgm:presLayoutVars>
      </dgm:prSet>
      <dgm:spPr/>
    </dgm:pt>
  </dgm:ptLst>
  <dgm:cxnLst>
    <dgm:cxn modelId="{5703EE1A-1A1A-4F47-A93A-CA6A470011D4}" type="presOf" srcId="{5C0D2C06-8859-40C4-88CD-66F555569D91}" destId="{4AA95B50-6D53-4707-B578-B620D13D6D8C}" srcOrd="0" destOrd="0" presId="urn:microsoft.com/office/officeart/2005/8/layout/vList2"/>
    <dgm:cxn modelId="{1C81641B-5FCA-43B7-9A12-792B8608F85A}" type="presOf" srcId="{F405FC5C-EA39-439E-999C-03E368EE4D83}" destId="{80FB48BD-3DF9-4BE0-A375-4D118EAE3235}" srcOrd="0" destOrd="0" presId="urn:microsoft.com/office/officeart/2005/8/layout/vList2"/>
    <dgm:cxn modelId="{502C1030-EF8D-41A5-89ED-C954AA0FD70F}" type="presOf" srcId="{1E7D8DA6-DE17-4599-B852-5B5C1EDCED98}" destId="{ADA440B0-0AE3-45C5-883B-7613CA7CE567}" srcOrd="0" destOrd="0" presId="urn:microsoft.com/office/officeart/2005/8/layout/vList2"/>
    <dgm:cxn modelId="{4290EC35-4FFD-4CC4-B9C4-6F291EF77046}" type="presOf" srcId="{CA522686-185B-49AB-A1B8-7601F16BB88F}" destId="{F1E1B052-BA27-4897-AEA4-1EE140AAE80B}" srcOrd="0" destOrd="0" presId="urn:microsoft.com/office/officeart/2005/8/layout/vList2"/>
    <dgm:cxn modelId="{E151C676-CF42-4600-996F-237DC4382E57}" srcId="{F405FC5C-EA39-439E-999C-03E368EE4D83}" destId="{1E7D8DA6-DE17-4599-B852-5B5C1EDCED98}" srcOrd="0" destOrd="0" parTransId="{ECBAA224-2567-4B9D-872A-27F4CAA2D187}" sibTransId="{B55D30F4-4575-4048-AE72-9225AD239346}"/>
    <dgm:cxn modelId="{FE358D58-AECF-4011-8248-F907231DDA4F}" srcId="{F405FC5C-EA39-439E-999C-03E368EE4D83}" destId="{5C0D2C06-8859-40C4-88CD-66F555569D91}" srcOrd="2" destOrd="0" parTransId="{208609DE-2098-4C41-ADC2-7C11B8B82F77}" sibTransId="{B726A6CF-B18A-4E63-93D3-0A79185DF4A4}"/>
    <dgm:cxn modelId="{43DC20C8-1E75-4B77-B398-A70A51B268BE}" srcId="{F405FC5C-EA39-439E-999C-03E368EE4D83}" destId="{CA522686-185B-49AB-A1B8-7601F16BB88F}" srcOrd="1" destOrd="0" parTransId="{499E55FD-62D4-4688-BD39-FD85DA6701E8}" sibTransId="{B8726409-42E3-44DD-A6FF-EB42E1429A88}"/>
    <dgm:cxn modelId="{CF1CFA3A-8884-47BE-811F-4456FB1E0B57}" type="presParOf" srcId="{80FB48BD-3DF9-4BE0-A375-4D118EAE3235}" destId="{ADA440B0-0AE3-45C5-883B-7613CA7CE567}" srcOrd="0" destOrd="0" presId="urn:microsoft.com/office/officeart/2005/8/layout/vList2"/>
    <dgm:cxn modelId="{904F203E-7327-4052-9ED4-6B25892C8A0B}" type="presParOf" srcId="{80FB48BD-3DF9-4BE0-A375-4D118EAE3235}" destId="{CBC4A434-BB26-4ABF-B543-79F0D814CD48}" srcOrd="1" destOrd="0" presId="urn:microsoft.com/office/officeart/2005/8/layout/vList2"/>
    <dgm:cxn modelId="{548CA944-19C6-450E-81A5-E044D72D41A2}" type="presParOf" srcId="{80FB48BD-3DF9-4BE0-A375-4D118EAE3235}" destId="{F1E1B052-BA27-4897-AEA4-1EE140AAE80B}" srcOrd="2" destOrd="0" presId="urn:microsoft.com/office/officeart/2005/8/layout/vList2"/>
    <dgm:cxn modelId="{D8C8AECD-FF42-4EE5-AE1C-E7EADAA20817}" type="presParOf" srcId="{80FB48BD-3DF9-4BE0-A375-4D118EAE3235}" destId="{1830D69A-DCEE-4225-A8B0-B84FFB40A058}" srcOrd="3" destOrd="0" presId="urn:microsoft.com/office/officeart/2005/8/layout/vList2"/>
    <dgm:cxn modelId="{16E3852B-31EC-4643-8FCC-2C915605562F}" type="presParOf" srcId="{80FB48BD-3DF9-4BE0-A375-4D118EAE3235}" destId="{4AA95B50-6D53-4707-B578-B620D13D6D8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FBFFD-4869-423B-AB60-A1CF93CDC081}">
      <dsp:nvSpPr>
        <dsp:cNvPr id="0" name=""/>
        <dsp:cNvSpPr/>
      </dsp:nvSpPr>
      <dsp:spPr>
        <a:xfrm>
          <a:off x="0" y="0"/>
          <a:ext cx="7878660" cy="127756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Some children may need additional support during this time. This period of change can cause significant anxieties for children who may already be vulnerable. This may impact on their learning in the first year of secondary school.</a:t>
          </a:r>
          <a:endParaRPr lang="en-US" sz="1600" kern="1200" dirty="0"/>
        </a:p>
      </dsp:txBody>
      <dsp:txXfrm>
        <a:off x="37419" y="37419"/>
        <a:ext cx="6500062" cy="1202731"/>
      </dsp:txXfrm>
    </dsp:sp>
    <dsp:sp modelId="{626441C0-1EBF-44CF-A14C-78FB7AD95DD4}">
      <dsp:nvSpPr>
        <dsp:cNvPr id="0" name=""/>
        <dsp:cNvSpPr/>
      </dsp:nvSpPr>
      <dsp:spPr>
        <a:xfrm>
          <a:off x="695175" y="1490497"/>
          <a:ext cx="7878660" cy="127756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Wherever possible schools can develop different learning plans for these learners. </a:t>
          </a:r>
          <a:endParaRPr lang="en-US" sz="1600" kern="1200"/>
        </a:p>
      </dsp:txBody>
      <dsp:txXfrm>
        <a:off x="732594" y="1527916"/>
        <a:ext cx="6278226" cy="1202731"/>
      </dsp:txXfrm>
    </dsp:sp>
    <dsp:sp modelId="{76FBA5E5-1F5B-474C-9FA3-2771DE62A23E}">
      <dsp:nvSpPr>
        <dsp:cNvPr id="0" name=""/>
        <dsp:cNvSpPr/>
      </dsp:nvSpPr>
      <dsp:spPr>
        <a:xfrm>
          <a:off x="1390351" y="2980994"/>
          <a:ext cx="7878660" cy="127756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For example, some learners can find the transition </a:t>
          </a:r>
          <a:r>
            <a:rPr lang="en-GB" sz="1600" kern="1200">
              <a:latin typeface="Century Schoolbook" panose="02020404030301010803"/>
            </a:rPr>
            <a:t>too</a:t>
          </a:r>
          <a:r>
            <a:rPr lang="en-GB" sz="1600" kern="1200"/>
            <a:t> challenging and refuse to attend school, In these cases schools can support the learner by encouraging them to attend the physical school for one hour per day and then undertake home-learning for the additional time. This hour can be built up as the children become more settled in the new school. </a:t>
          </a:r>
          <a:endParaRPr lang="en-US" sz="1600" kern="1200"/>
        </a:p>
      </dsp:txBody>
      <dsp:txXfrm>
        <a:off x="1427770" y="3018413"/>
        <a:ext cx="6278226" cy="1202731"/>
      </dsp:txXfrm>
    </dsp:sp>
    <dsp:sp modelId="{371A97B7-89B4-49AF-A3AD-B66E88F5B3E3}">
      <dsp:nvSpPr>
        <dsp:cNvPr id="0" name=""/>
        <dsp:cNvSpPr/>
      </dsp:nvSpPr>
      <dsp:spPr>
        <a:xfrm>
          <a:off x="7048240" y="968823"/>
          <a:ext cx="830419" cy="8304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35084" y="968823"/>
        <a:ext cx="456731" cy="624890"/>
      </dsp:txXfrm>
    </dsp:sp>
    <dsp:sp modelId="{AE263A92-28CE-49F7-BC88-793D9B4EC89B}">
      <dsp:nvSpPr>
        <dsp:cNvPr id="0" name=""/>
        <dsp:cNvSpPr/>
      </dsp:nvSpPr>
      <dsp:spPr>
        <a:xfrm>
          <a:off x="7743416" y="2450803"/>
          <a:ext cx="830419" cy="83041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30260" y="2450803"/>
        <a:ext cx="456731" cy="624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440B0-0AE3-45C5-883B-7613CA7CE567}">
      <dsp:nvSpPr>
        <dsp:cNvPr id="0" name=""/>
        <dsp:cNvSpPr/>
      </dsp:nvSpPr>
      <dsp:spPr>
        <a:xfrm>
          <a:off x="0" y="6703"/>
          <a:ext cx="5906181" cy="17045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Within Wales there is a system of feeder schools. These are primary schools that 'feed' into a local secondary school. And there may be 5 or 6 different primary schools that feed into a single secondary school. They are in the catchment area of the secondary school.</a:t>
          </a:r>
          <a:endParaRPr lang="en-US" sz="1800" kern="1200"/>
        </a:p>
      </dsp:txBody>
      <dsp:txXfrm>
        <a:off x="83209" y="89912"/>
        <a:ext cx="5739763" cy="1538125"/>
      </dsp:txXfrm>
    </dsp:sp>
    <dsp:sp modelId="{F1E1B052-BA27-4897-AEA4-1EE140AAE80B}">
      <dsp:nvSpPr>
        <dsp:cNvPr id="0" name=""/>
        <dsp:cNvSpPr/>
      </dsp:nvSpPr>
      <dsp:spPr>
        <a:xfrm>
          <a:off x="0" y="1763087"/>
          <a:ext cx="5906181" cy="17045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Sharing information between the feeder schools and the secondary school can help to ease the transition. If learners can visit their new school (taster days), or if staff from the secondary school can visit the primary, it can help to ease some of the anxiety that some children may have about the move.</a:t>
          </a:r>
          <a:endParaRPr lang="en-US" sz="1800" kern="1200" dirty="0"/>
        </a:p>
      </dsp:txBody>
      <dsp:txXfrm>
        <a:off x="83209" y="1846296"/>
        <a:ext cx="5739763" cy="1538125"/>
      </dsp:txXfrm>
    </dsp:sp>
    <dsp:sp modelId="{4AA95B50-6D53-4707-B578-B620D13D6D8C}">
      <dsp:nvSpPr>
        <dsp:cNvPr id="0" name=""/>
        <dsp:cNvSpPr/>
      </dsp:nvSpPr>
      <dsp:spPr>
        <a:xfrm>
          <a:off x="0" y="3519470"/>
          <a:ext cx="5906181" cy="17045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 children that are already learners within the school can also help, they can share their experiences of secondary school with the new cohort.</a:t>
          </a:r>
          <a:endParaRPr lang="en-US" sz="1800" kern="1200"/>
        </a:p>
      </dsp:txBody>
      <dsp:txXfrm>
        <a:off x="83209" y="3602679"/>
        <a:ext cx="5739763" cy="153812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4/16/2024</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2230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3173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4/16/2024</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86087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0397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4/16/2024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830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4/16/2024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68946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08562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4/16/2024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060741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4/16/2024</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8124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29184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7505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4/16/2024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816999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op view of a circular staircase">
            <a:extLst>
              <a:ext uri="{FF2B5EF4-FFF2-40B4-BE49-F238E27FC236}">
                <a16:creationId xmlns:a16="http://schemas.microsoft.com/office/drawing/2014/main" id="{5A1C8626-7613-C9FE-261A-EB4AD393F15B}"/>
              </a:ext>
            </a:extLst>
          </p:cNvPr>
          <p:cNvPicPr>
            <a:picLocks noChangeAspect="1"/>
          </p:cNvPicPr>
          <p:nvPr/>
        </p:nvPicPr>
        <p:blipFill rotWithShape="1">
          <a:blip r:embed="rId2"/>
          <a:srcRect t="15730"/>
          <a:stretch/>
        </p:blipFill>
        <p:spPr>
          <a:xfrm>
            <a:off x="20" y="10"/>
            <a:ext cx="12191979" cy="6857990"/>
          </a:xfrm>
          <a:prstGeom prst="rect">
            <a:avLst/>
          </a:prstGeom>
        </p:spPr>
      </p:pic>
      <p:sp>
        <p:nvSpPr>
          <p:cNvPr id="29" name="Rectangle 24">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0" name="Rectangle 26">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p:cNvSpPr>
            <a:spLocks noGrp="1"/>
          </p:cNvSpPr>
          <p:nvPr>
            <p:ph type="ctrTitle"/>
          </p:nvPr>
        </p:nvSpPr>
        <p:spPr>
          <a:xfrm>
            <a:off x="1276055" y="2350017"/>
            <a:ext cx="4775075" cy="1630906"/>
          </a:xfrm>
        </p:spPr>
        <p:txBody>
          <a:bodyPr>
            <a:normAutofit/>
          </a:bodyPr>
          <a:lstStyle/>
          <a:p>
            <a:r>
              <a:rPr lang="en-GB" sz="4400">
                <a:solidFill>
                  <a:schemeClr val="tx1"/>
                </a:solidFill>
                <a:cs typeface="Calibri Light"/>
              </a:rPr>
              <a:t>Transition</a:t>
            </a:r>
            <a:endParaRPr lang="en-GB" sz="4400">
              <a:solidFill>
                <a:schemeClr val="tx1"/>
              </a:solidFill>
            </a:endParaRPr>
          </a:p>
        </p:txBody>
      </p:sp>
      <p:sp>
        <p:nvSpPr>
          <p:cNvPr id="3" name="Subtitle 2"/>
          <p:cNvSpPr>
            <a:spLocks noGrp="1"/>
          </p:cNvSpPr>
          <p:nvPr>
            <p:ph type="subTitle" idx="1"/>
          </p:nvPr>
        </p:nvSpPr>
        <p:spPr>
          <a:xfrm>
            <a:off x="1276055" y="3990546"/>
            <a:ext cx="4775075" cy="559656"/>
          </a:xfrm>
        </p:spPr>
        <p:txBody>
          <a:bodyPr>
            <a:normAutofit/>
          </a:bodyPr>
          <a:lstStyle/>
          <a:p>
            <a:pPr>
              <a:lnSpc>
                <a:spcPct val="100000"/>
              </a:lnSpc>
              <a:spcAft>
                <a:spcPts val="600"/>
              </a:spcAft>
            </a:pPr>
            <a:r>
              <a:rPr lang="en-GB" sz="1500">
                <a:solidFill>
                  <a:schemeClr val="tx1"/>
                </a:solidFill>
              </a:rPr>
              <a:t>The transition from primary to secondary school</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B09EED7-F832-73E2-522E-53D9BB4D1BEA}"/>
              </a:ext>
            </a:extLst>
          </p:cNvPr>
          <p:cNvSpPr>
            <a:spLocks noGrp="1"/>
          </p:cNvSpPr>
          <p:nvPr>
            <p:ph type="title"/>
          </p:nvPr>
        </p:nvSpPr>
        <p:spPr>
          <a:xfrm>
            <a:off x="983887" y="1185059"/>
            <a:ext cx="3491832" cy="4487882"/>
          </a:xfrm>
        </p:spPr>
        <p:txBody>
          <a:bodyPr>
            <a:normAutofit/>
          </a:bodyPr>
          <a:lstStyle/>
          <a:p>
            <a:pPr algn="ctr"/>
            <a:r>
              <a:rPr lang="en-GB" sz="4400"/>
              <a:t>Aims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1E1492CD-3C5D-1684-FC0A-B2126516ABFB}"/>
              </a:ext>
            </a:extLst>
          </p:cNvPr>
          <p:cNvSpPr>
            <a:spLocks noGrp="1"/>
          </p:cNvSpPr>
          <p:nvPr>
            <p:ph idx="1"/>
          </p:nvPr>
        </p:nvSpPr>
        <p:spPr>
          <a:xfrm>
            <a:off x="6403656" y="936416"/>
            <a:ext cx="4870512" cy="4985169"/>
          </a:xfrm>
        </p:spPr>
        <p:txBody>
          <a:bodyPr anchor="ctr">
            <a:normAutofit/>
          </a:bodyPr>
          <a:lstStyle/>
          <a:p>
            <a:r>
              <a:rPr lang="en-GB" sz="2000"/>
              <a:t>Understand why the transition between primary and secondary school may be difficult for some children</a:t>
            </a:r>
          </a:p>
          <a:p>
            <a:pPr>
              <a:buClr>
                <a:srgbClr val="262626"/>
              </a:buClr>
            </a:pPr>
            <a:r>
              <a:rPr lang="en-GB" sz="2000"/>
              <a:t>Recognise ways to identify children that might be struggling</a:t>
            </a:r>
          </a:p>
          <a:p>
            <a:pPr marL="0" indent="0">
              <a:buClr>
                <a:srgbClr val="262626"/>
              </a:buClr>
              <a:buNone/>
            </a:pPr>
            <a:endParaRPr lang="en-GB" sz="2000"/>
          </a:p>
        </p:txBody>
      </p:sp>
    </p:spTree>
    <p:extLst>
      <p:ext uri="{BB962C8B-B14F-4D97-AF65-F5344CB8AC3E}">
        <p14:creationId xmlns:p14="http://schemas.microsoft.com/office/powerpoint/2010/main" val="231073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cil Crayons on a blue background">
            <a:extLst>
              <a:ext uri="{FF2B5EF4-FFF2-40B4-BE49-F238E27FC236}">
                <a16:creationId xmlns:a16="http://schemas.microsoft.com/office/drawing/2014/main" id="{ED543CEA-3343-46B6-7B23-1547E30E1DA3}"/>
              </a:ext>
            </a:extLst>
          </p:cNvPr>
          <p:cNvPicPr>
            <a:picLocks noChangeAspect="1"/>
          </p:cNvPicPr>
          <p:nvPr/>
        </p:nvPicPr>
        <p:blipFill rotWithShape="1">
          <a:blip r:embed="rId2"/>
          <a:srcRect l="18561" r="11530" b="4"/>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C40E8-259A-3E51-99EB-FB6476F25DD5}"/>
              </a:ext>
            </a:extLst>
          </p:cNvPr>
          <p:cNvSpPr>
            <a:spLocks noGrp="1"/>
          </p:cNvSpPr>
          <p:nvPr>
            <p:ph type="title"/>
          </p:nvPr>
        </p:nvSpPr>
        <p:spPr>
          <a:xfrm>
            <a:off x="7064082" y="642594"/>
            <a:ext cx="4472921" cy="1371600"/>
          </a:xfrm>
        </p:spPr>
        <p:txBody>
          <a:bodyPr>
            <a:normAutofit/>
          </a:bodyPr>
          <a:lstStyle/>
          <a:p>
            <a:r>
              <a:rPr lang="en-GB" sz="4000"/>
              <a:t>Context</a:t>
            </a:r>
          </a:p>
        </p:txBody>
      </p:sp>
      <p:sp>
        <p:nvSpPr>
          <p:cNvPr id="3" name="Content Placeholder 2">
            <a:extLst>
              <a:ext uri="{FF2B5EF4-FFF2-40B4-BE49-F238E27FC236}">
                <a16:creationId xmlns:a16="http://schemas.microsoft.com/office/drawing/2014/main" id="{42F92365-7B6B-C7B8-C874-C6E134808F41}"/>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a:t>According to BESA (2021) there are currently 32,163 schools in the UK. In England there are 24,413 schools and in Wales 1,553 schools.</a:t>
            </a:r>
          </a:p>
          <a:p>
            <a:pPr>
              <a:buClr>
                <a:srgbClr val="262626"/>
              </a:buClr>
            </a:pPr>
            <a:r>
              <a:rPr lang="en-GB"/>
              <a:t>Within this there are nurseries, primary, secondary, independent and special schools, catering for the needs of all children. </a:t>
            </a:r>
          </a:p>
          <a:p>
            <a:pPr>
              <a:buClr>
                <a:srgbClr val="262626"/>
              </a:buClr>
            </a:pPr>
            <a:r>
              <a:rPr lang="en-GB"/>
              <a:t>In Wales, most children will start at nursery age and progress from 3-11years in the same school.</a:t>
            </a:r>
          </a:p>
          <a:p>
            <a:pPr>
              <a:buClr>
                <a:srgbClr val="262626"/>
              </a:buClr>
            </a:pPr>
            <a:r>
              <a:rPr lang="en-GB"/>
              <a:t>It is the transition between primary and secondary school that is perhaps the most crucial and causes the most anxiety for many children. </a:t>
            </a:r>
          </a:p>
        </p:txBody>
      </p:sp>
    </p:spTree>
    <p:extLst>
      <p:ext uri="{BB962C8B-B14F-4D97-AF65-F5344CB8AC3E}">
        <p14:creationId xmlns:p14="http://schemas.microsoft.com/office/powerpoint/2010/main" val="72007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plastic numbers">
            <a:extLst>
              <a:ext uri="{FF2B5EF4-FFF2-40B4-BE49-F238E27FC236}">
                <a16:creationId xmlns:a16="http://schemas.microsoft.com/office/drawing/2014/main" id="{16D28575-7DCD-65F8-781D-545ED7CDE84A}"/>
              </a:ext>
            </a:extLst>
          </p:cNvPr>
          <p:cNvPicPr>
            <a:picLocks noChangeAspect="1"/>
          </p:cNvPicPr>
          <p:nvPr/>
        </p:nvPicPr>
        <p:blipFill rotWithShape="1">
          <a:blip r:embed="rId2">
            <a:alphaModFix amt="35000"/>
          </a:blip>
          <a:srcRect t="8542" r="-2" b="7061"/>
          <a:stretch/>
        </p:blipFill>
        <p:spPr>
          <a:xfrm>
            <a:off x="20" y="10"/>
            <a:ext cx="12191980" cy="6857990"/>
          </a:xfrm>
          <a:prstGeom prst="rect">
            <a:avLst/>
          </a:prstGeom>
        </p:spPr>
      </p:pic>
      <p:sp>
        <p:nvSpPr>
          <p:cNvPr id="2" name="Title 1">
            <a:extLst>
              <a:ext uri="{FF2B5EF4-FFF2-40B4-BE49-F238E27FC236}">
                <a16:creationId xmlns:a16="http://schemas.microsoft.com/office/drawing/2014/main" id="{BA3CC21D-966E-9EBB-D3C1-6DE1A305B2A8}"/>
              </a:ext>
            </a:extLst>
          </p:cNvPr>
          <p:cNvSpPr>
            <a:spLocks noGrp="1"/>
          </p:cNvSpPr>
          <p:nvPr>
            <p:ph type="title"/>
          </p:nvPr>
        </p:nvSpPr>
        <p:spPr>
          <a:xfrm>
            <a:off x="1066800" y="642594"/>
            <a:ext cx="10058400" cy="1371600"/>
          </a:xfrm>
        </p:spPr>
        <p:txBody>
          <a:bodyPr>
            <a:normAutofit/>
          </a:bodyPr>
          <a:lstStyle/>
          <a:p>
            <a:r>
              <a:rPr lang="en-GB" dirty="0"/>
              <a:t>Primary to Secondary transition</a:t>
            </a:r>
          </a:p>
        </p:txBody>
      </p:sp>
      <p:sp>
        <p:nvSpPr>
          <p:cNvPr id="3" name="Content Placeholder 2">
            <a:extLst>
              <a:ext uri="{FF2B5EF4-FFF2-40B4-BE49-F238E27FC236}">
                <a16:creationId xmlns:a16="http://schemas.microsoft.com/office/drawing/2014/main" id="{79D4E238-3E09-AA5A-45D1-DF56394A15DB}"/>
              </a:ext>
            </a:extLst>
          </p:cNvPr>
          <p:cNvSpPr>
            <a:spLocks noGrp="1"/>
          </p:cNvSpPr>
          <p:nvPr>
            <p:ph idx="1"/>
          </p:nvPr>
        </p:nvSpPr>
        <p:spPr>
          <a:xfrm>
            <a:off x="1066800" y="2103120"/>
            <a:ext cx="10058400" cy="3849624"/>
          </a:xfrm>
        </p:spPr>
        <p:txBody>
          <a:bodyPr vert="horz" lIns="91440" tIns="45720" rIns="91440" bIns="45720" rtlCol="0" anchor="t">
            <a:noAutofit/>
          </a:bodyPr>
          <a:lstStyle/>
          <a:p>
            <a:r>
              <a:rPr lang="en-GB" sz="2400" dirty="0"/>
              <a:t>It is during this transitional stage that children are learning to become more independent. They are maturing into an adult, reaching puberty and experiencing many changes.</a:t>
            </a:r>
          </a:p>
          <a:p>
            <a:pPr>
              <a:buClr>
                <a:srgbClr val="262626"/>
              </a:buClr>
            </a:pPr>
            <a:r>
              <a:rPr lang="en-GB" sz="2400" dirty="0"/>
              <a:t>Within the secondary school structure, children are expected to learn a new set of skills, including navigating a larger school, developing relationships with a larger group of teachers, and becoming familiar with and making friends with a new cohort of peers.</a:t>
            </a:r>
          </a:p>
          <a:p>
            <a:pPr>
              <a:buClr>
                <a:srgbClr val="262626"/>
              </a:buClr>
            </a:pPr>
            <a:r>
              <a:rPr lang="en-GB" sz="2400" dirty="0"/>
              <a:t>It is a challenging time and can be problematic for children, particularly those with additional needs.</a:t>
            </a:r>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252741730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4" name="Rectangle 13">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13A277C-435C-B12E-09D8-4442A55F5C95}"/>
              </a:ext>
            </a:extLst>
          </p:cNvPr>
          <p:cNvPicPr>
            <a:picLocks noGrp="1" noChangeAspect="1"/>
          </p:cNvPicPr>
          <p:nvPr>
            <p:ph sz="half" idx="2"/>
          </p:nvPr>
        </p:nvPicPr>
        <p:blipFill rotWithShape="1">
          <a:blip r:embed="rId2"/>
          <a:srcRect l="9091" t="13620" b="9772"/>
          <a:stretch/>
        </p:blipFill>
        <p:spPr>
          <a:xfrm>
            <a:off x="20" y="-1"/>
            <a:ext cx="12191980" cy="6857999"/>
          </a:xfrm>
          <a:prstGeom prst="rect">
            <a:avLst/>
          </a:prstGeom>
        </p:spPr>
      </p:pic>
      <p:sp>
        <p:nvSpPr>
          <p:cNvPr id="18" name="Rectangle 17">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7F530-CAF3-A60A-647B-663A973B82CB}"/>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sz="4400"/>
              <a:t>Vulnerable Children</a:t>
            </a:r>
          </a:p>
        </p:txBody>
      </p:sp>
      <p:sp>
        <p:nvSpPr>
          <p:cNvPr id="3" name="Content Placeholder 2">
            <a:extLst>
              <a:ext uri="{FF2B5EF4-FFF2-40B4-BE49-F238E27FC236}">
                <a16:creationId xmlns:a16="http://schemas.microsoft.com/office/drawing/2014/main" id="{D45FA849-443D-BA32-0288-974DC36B1EDB}"/>
              </a:ext>
            </a:extLst>
          </p:cNvPr>
          <p:cNvSpPr>
            <a:spLocks noGrp="1"/>
          </p:cNvSpPr>
          <p:nvPr>
            <p:ph sz="half" idx="1"/>
          </p:nvPr>
        </p:nvSpPr>
        <p:spPr>
          <a:xfrm>
            <a:off x="6846137" y="2538920"/>
            <a:ext cx="4602152" cy="3480066"/>
          </a:xfrm>
        </p:spPr>
        <p:txBody>
          <a:bodyPr vert="horz" lIns="91440" tIns="45720" rIns="91440" bIns="45720" rtlCol="0">
            <a:normAutofit/>
          </a:bodyPr>
          <a:lstStyle/>
          <a:p>
            <a:pPr>
              <a:lnSpc>
                <a:spcPct val="90000"/>
              </a:lnSpc>
            </a:pPr>
            <a:r>
              <a:rPr lang="en-US" sz="1500"/>
              <a:t>There may be groups of children that will need extra support or individualised learning plans. </a:t>
            </a:r>
          </a:p>
          <a:p>
            <a:pPr>
              <a:lnSpc>
                <a:spcPct val="90000"/>
              </a:lnSpc>
            </a:pPr>
            <a:r>
              <a:rPr lang="en-US" sz="1500"/>
              <a:t>Medical needs (asthma, anaemia, etc)</a:t>
            </a:r>
          </a:p>
          <a:p>
            <a:pPr>
              <a:lnSpc>
                <a:spcPct val="90000"/>
              </a:lnSpc>
            </a:pPr>
            <a:r>
              <a:rPr lang="en-US" sz="1500"/>
              <a:t>Physical needs (physical disabilities)</a:t>
            </a:r>
          </a:p>
          <a:p>
            <a:pPr>
              <a:lnSpc>
                <a:spcPct val="90000"/>
              </a:lnSpc>
            </a:pPr>
            <a:r>
              <a:rPr lang="en-US" sz="1500"/>
              <a:t>Additional learning needs</a:t>
            </a:r>
          </a:p>
          <a:p>
            <a:pPr>
              <a:lnSpc>
                <a:spcPct val="90000"/>
              </a:lnSpc>
            </a:pPr>
            <a:r>
              <a:rPr lang="en-US" sz="1500"/>
              <a:t>Neurodiverse learners</a:t>
            </a:r>
          </a:p>
          <a:p>
            <a:pPr>
              <a:lnSpc>
                <a:spcPct val="90000"/>
              </a:lnSpc>
            </a:pPr>
            <a:r>
              <a:rPr lang="en-US" sz="1500"/>
              <a:t>Behavioural or conduct disorders</a:t>
            </a:r>
          </a:p>
          <a:p>
            <a:pPr>
              <a:lnSpc>
                <a:spcPct val="90000"/>
              </a:lnSpc>
            </a:pPr>
            <a:r>
              <a:rPr lang="en-US" sz="1500"/>
              <a:t>Looked After Children (LAC)</a:t>
            </a:r>
          </a:p>
          <a:p>
            <a:pPr>
              <a:lnSpc>
                <a:spcPct val="90000"/>
              </a:lnSpc>
            </a:pPr>
            <a:r>
              <a:rPr lang="en-US" sz="1500"/>
              <a:t>Loss and Bereavement</a:t>
            </a:r>
          </a:p>
          <a:p>
            <a:pPr>
              <a:lnSpc>
                <a:spcPct val="90000"/>
              </a:lnSpc>
            </a:pPr>
            <a:r>
              <a:rPr lang="en-US" sz="1500"/>
              <a:t>Young Carers</a:t>
            </a:r>
          </a:p>
          <a:p>
            <a:pPr>
              <a:lnSpc>
                <a:spcPct val="90000"/>
              </a:lnSpc>
            </a:pPr>
            <a:r>
              <a:rPr lang="en-US" sz="1500"/>
              <a:t>Children who have been bullied at primary school.</a:t>
            </a:r>
          </a:p>
          <a:p>
            <a:pPr>
              <a:lnSpc>
                <a:spcPct val="90000"/>
              </a:lnSpc>
            </a:pPr>
            <a:endParaRPr lang="en-US" sz="1500"/>
          </a:p>
          <a:p>
            <a:pPr>
              <a:lnSpc>
                <a:spcPct val="90000"/>
              </a:lnSpc>
            </a:pPr>
            <a:endParaRPr lang="en-US" sz="1500"/>
          </a:p>
          <a:p>
            <a:pPr>
              <a:lnSpc>
                <a:spcPct val="90000"/>
              </a:lnSpc>
            </a:pPr>
            <a:endParaRPr lang="en-US" sz="1500"/>
          </a:p>
          <a:p>
            <a:pPr>
              <a:lnSpc>
                <a:spcPct val="90000"/>
              </a:lnSpc>
            </a:pPr>
            <a:endParaRPr lang="en-US" sz="1500"/>
          </a:p>
        </p:txBody>
      </p:sp>
    </p:spTree>
    <p:extLst>
      <p:ext uri="{BB962C8B-B14F-4D97-AF65-F5344CB8AC3E}">
        <p14:creationId xmlns:p14="http://schemas.microsoft.com/office/powerpoint/2010/main" val="4130417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9" name="Rectangle 18">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DDF7881-D619-42A5-59E0-0588735C24C4}"/>
              </a:ext>
            </a:extLst>
          </p:cNvPr>
          <p:cNvSpPr>
            <a:spLocks noGrp="1"/>
          </p:cNvSpPr>
          <p:nvPr>
            <p:ph type="title"/>
          </p:nvPr>
        </p:nvSpPr>
        <p:spPr>
          <a:xfrm>
            <a:off x="1064794" y="844481"/>
            <a:ext cx="10058400" cy="963537"/>
          </a:xfrm>
        </p:spPr>
        <p:txBody>
          <a:bodyPr>
            <a:normAutofit/>
          </a:bodyPr>
          <a:lstStyle/>
          <a:p>
            <a:pPr algn="ctr"/>
            <a:r>
              <a:rPr lang="en-GB" dirty="0">
                <a:solidFill>
                  <a:schemeClr val="bg1"/>
                </a:solidFill>
              </a:rPr>
              <a:t>Targeted support</a:t>
            </a:r>
          </a:p>
        </p:txBody>
      </p:sp>
      <p:graphicFrame>
        <p:nvGraphicFramePr>
          <p:cNvPr id="10" name="Content Placeholder 2">
            <a:extLst>
              <a:ext uri="{FF2B5EF4-FFF2-40B4-BE49-F238E27FC236}">
                <a16:creationId xmlns:a16="http://schemas.microsoft.com/office/drawing/2014/main" id="{A0A70B3B-5F4F-1CEC-2DBE-95CD16F91318}"/>
              </a:ext>
            </a:extLst>
          </p:cNvPr>
          <p:cNvGraphicFramePr>
            <a:graphicFrameLocks noGrp="1"/>
          </p:cNvGraphicFramePr>
          <p:nvPr>
            <p:ph idx="1"/>
            <p:extLst>
              <p:ext uri="{D42A27DB-BD31-4B8C-83A1-F6EECF244321}">
                <p14:modId xmlns:p14="http://schemas.microsoft.com/office/powerpoint/2010/main" val="3789615475"/>
              </p:ext>
            </p:extLst>
          </p:nvPr>
        </p:nvGraphicFramePr>
        <p:xfrm>
          <a:off x="1473200" y="2440110"/>
          <a:ext cx="9269012" cy="4258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774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One in a crowd">
            <a:extLst>
              <a:ext uri="{FF2B5EF4-FFF2-40B4-BE49-F238E27FC236}">
                <a16:creationId xmlns:a16="http://schemas.microsoft.com/office/drawing/2014/main" id="{CB0DF8F1-EC2F-28B5-CE5A-2342AA74DA1F}"/>
              </a:ext>
            </a:extLst>
          </p:cNvPr>
          <p:cNvPicPr>
            <a:picLocks noChangeAspect="1"/>
          </p:cNvPicPr>
          <p:nvPr/>
        </p:nvPicPr>
        <p:blipFill rotWithShape="1">
          <a:blip r:embed="rId2"/>
          <a:srcRect l="19140" r="10949"/>
          <a:stretch/>
        </p:blipFill>
        <p:spPr>
          <a:xfrm>
            <a:off x="20" y="10"/>
            <a:ext cx="6392647" cy="6857990"/>
          </a:xfrm>
          <a:prstGeom prst="rect">
            <a:avLst/>
          </a:prstGeom>
        </p:spPr>
      </p:pic>
      <p:sp>
        <p:nvSpPr>
          <p:cNvPr id="22" name="Rectangle 21">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FF39B-9A6E-DCF5-BFA1-24B622B5F7A6}"/>
              </a:ext>
            </a:extLst>
          </p:cNvPr>
          <p:cNvSpPr>
            <a:spLocks noGrp="1"/>
          </p:cNvSpPr>
          <p:nvPr>
            <p:ph type="title"/>
          </p:nvPr>
        </p:nvSpPr>
        <p:spPr>
          <a:xfrm>
            <a:off x="7064082" y="642594"/>
            <a:ext cx="4472921" cy="1371600"/>
          </a:xfrm>
        </p:spPr>
        <p:txBody>
          <a:bodyPr>
            <a:normAutofit/>
          </a:bodyPr>
          <a:lstStyle/>
          <a:p>
            <a:r>
              <a:rPr lang="en-GB" sz="4000"/>
              <a:t>Mental Health Concerns</a:t>
            </a:r>
          </a:p>
        </p:txBody>
      </p:sp>
      <p:sp>
        <p:nvSpPr>
          <p:cNvPr id="3" name="Content Placeholder 2">
            <a:extLst>
              <a:ext uri="{FF2B5EF4-FFF2-40B4-BE49-F238E27FC236}">
                <a16:creationId xmlns:a16="http://schemas.microsoft.com/office/drawing/2014/main" id="{83EBD544-F92C-98A7-0A8B-DE156E1F3B84}"/>
              </a:ext>
            </a:extLst>
          </p:cNvPr>
          <p:cNvSpPr>
            <a:spLocks noGrp="1"/>
          </p:cNvSpPr>
          <p:nvPr>
            <p:ph idx="1"/>
          </p:nvPr>
        </p:nvSpPr>
        <p:spPr>
          <a:xfrm>
            <a:off x="6920344" y="1898073"/>
            <a:ext cx="4616659" cy="4566562"/>
          </a:xfrm>
        </p:spPr>
        <p:txBody>
          <a:bodyPr vert="horz" lIns="91440" tIns="45720" rIns="91440" bIns="45720" rtlCol="0">
            <a:normAutofit/>
          </a:bodyPr>
          <a:lstStyle/>
          <a:p>
            <a:pPr>
              <a:lnSpc>
                <a:spcPct val="100000"/>
              </a:lnSpc>
            </a:pPr>
            <a:r>
              <a:rPr lang="en-GB" sz="1600" dirty="0"/>
              <a:t>Young people are experiencing a range of physical and emotional changes during this period. </a:t>
            </a:r>
          </a:p>
          <a:p>
            <a:pPr>
              <a:lnSpc>
                <a:spcPct val="100000"/>
              </a:lnSpc>
            </a:pPr>
            <a:r>
              <a:rPr lang="en-GB" sz="1600" dirty="0"/>
              <a:t>Identity and sexuality. </a:t>
            </a:r>
          </a:p>
          <a:p>
            <a:pPr>
              <a:lnSpc>
                <a:spcPct val="100000"/>
              </a:lnSpc>
              <a:buClr>
                <a:srgbClr val="262626"/>
              </a:buClr>
            </a:pPr>
            <a:r>
              <a:rPr lang="en-GB" sz="1600" dirty="0"/>
              <a:t>Puberty and adolescence. </a:t>
            </a:r>
          </a:p>
          <a:p>
            <a:pPr>
              <a:lnSpc>
                <a:spcPct val="100000"/>
              </a:lnSpc>
              <a:buClr>
                <a:srgbClr val="262626"/>
              </a:buClr>
            </a:pPr>
            <a:r>
              <a:rPr lang="en-GB" sz="1600" dirty="0"/>
              <a:t>Some young people experience significant mental health challenges, and this can manifest itself in different ways:</a:t>
            </a:r>
          </a:p>
          <a:p>
            <a:pPr>
              <a:lnSpc>
                <a:spcPct val="100000"/>
              </a:lnSpc>
              <a:buClr>
                <a:srgbClr val="262626"/>
              </a:buClr>
            </a:pPr>
            <a:r>
              <a:rPr lang="en-GB" sz="1600" dirty="0"/>
              <a:t>Sadness, feeling low and hopeless</a:t>
            </a:r>
          </a:p>
          <a:p>
            <a:pPr>
              <a:lnSpc>
                <a:spcPct val="100000"/>
              </a:lnSpc>
              <a:buClr>
                <a:srgbClr val="262626"/>
              </a:buClr>
            </a:pPr>
            <a:r>
              <a:rPr lang="en-GB" sz="1600" dirty="0"/>
              <a:t>Irritable and angry</a:t>
            </a:r>
          </a:p>
          <a:p>
            <a:pPr>
              <a:lnSpc>
                <a:spcPct val="100000"/>
              </a:lnSpc>
              <a:buClr>
                <a:srgbClr val="262626"/>
              </a:buClr>
            </a:pPr>
            <a:r>
              <a:rPr lang="en-GB" sz="1600" dirty="0"/>
              <a:t>Self-harm and risk taking </a:t>
            </a:r>
            <a:r>
              <a:rPr lang="en-GB" sz="1600" dirty="0" err="1"/>
              <a:t>behavioiur</a:t>
            </a:r>
            <a:endParaRPr lang="en-GB" sz="1600" dirty="0"/>
          </a:p>
          <a:p>
            <a:pPr>
              <a:lnSpc>
                <a:spcPct val="100000"/>
              </a:lnSpc>
              <a:buClr>
                <a:srgbClr val="262626"/>
              </a:buClr>
            </a:pPr>
            <a:r>
              <a:rPr lang="en-GB" sz="1600" dirty="0"/>
              <a:t>Social anxiety,  feeling isolated and withdrawn</a:t>
            </a:r>
          </a:p>
          <a:p>
            <a:pPr>
              <a:lnSpc>
                <a:spcPct val="100000"/>
              </a:lnSpc>
              <a:buClr>
                <a:srgbClr val="262626"/>
              </a:buClr>
            </a:pPr>
            <a:r>
              <a:rPr lang="en-GB" sz="1600" dirty="0"/>
              <a:t>Frequent visits to the toilet</a:t>
            </a:r>
          </a:p>
          <a:p>
            <a:pPr>
              <a:lnSpc>
                <a:spcPct val="100000"/>
              </a:lnSpc>
              <a:buClr>
                <a:srgbClr val="262626"/>
              </a:buClr>
            </a:pPr>
            <a:r>
              <a:rPr lang="en-GB" sz="1600" dirty="0"/>
              <a:t>Fatigue and Lethargy.</a:t>
            </a:r>
          </a:p>
        </p:txBody>
      </p:sp>
    </p:spTree>
    <p:extLst>
      <p:ext uri="{BB962C8B-B14F-4D97-AF65-F5344CB8AC3E}">
        <p14:creationId xmlns:p14="http://schemas.microsoft.com/office/powerpoint/2010/main" val="2903782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4" name="Rectangle 13">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useBgFill="1">
        <p:nvSpPr>
          <p:cNvPr id="16" name="Rectangle 15">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601EE50-7EE4-046F-9A05-47C756482D22}"/>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sz="4800"/>
              <a:t>Identifying the signs</a:t>
            </a:r>
          </a:p>
        </p:txBody>
      </p:sp>
      <p:sp>
        <p:nvSpPr>
          <p:cNvPr id="3" name="Content Placeholder 2">
            <a:extLst>
              <a:ext uri="{FF2B5EF4-FFF2-40B4-BE49-F238E27FC236}">
                <a16:creationId xmlns:a16="http://schemas.microsoft.com/office/drawing/2014/main" id="{C3FDD69A-4CF7-2F9E-FA38-A5BA8FE3464A}"/>
              </a:ext>
            </a:extLst>
          </p:cNvPr>
          <p:cNvSpPr>
            <a:spLocks noGrp="1"/>
          </p:cNvSpPr>
          <p:nvPr>
            <p:ph sz="half" idx="1"/>
          </p:nvPr>
        </p:nvSpPr>
        <p:spPr>
          <a:xfrm>
            <a:off x="868680" y="2071255"/>
            <a:ext cx="6281928" cy="4287981"/>
          </a:xfrm>
        </p:spPr>
        <p:txBody>
          <a:bodyPr vert="horz" lIns="91440" tIns="45720" rIns="91440" bIns="45720" rtlCol="0">
            <a:normAutofit/>
          </a:bodyPr>
          <a:lstStyle/>
          <a:p>
            <a:pPr>
              <a:lnSpc>
                <a:spcPct val="90000"/>
              </a:lnSpc>
            </a:pPr>
            <a:r>
              <a:rPr lang="en-US" sz="2400" dirty="0"/>
              <a:t>Struggling to make friends, withdrawing and not engaging with peers</a:t>
            </a:r>
          </a:p>
          <a:p>
            <a:pPr>
              <a:lnSpc>
                <a:spcPct val="90000"/>
              </a:lnSpc>
            </a:pPr>
            <a:r>
              <a:rPr lang="en-US" sz="2400" dirty="0"/>
              <a:t>Feeling disconnected and a sense of not belonging</a:t>
            </a:r>
          </a:p>
          <a:p>
            <a:pPr>
              <a:lnSpc>
                <a:spcPct val="90000"/>
              </a:lnSpc>
            </a:pPr>
            <a:r>
              <a:rPr lang="en-US" sz="2400" dirty="0"/>
              <a:t>Struggling with the routine of the school and daily routines in general</a:t>
            </a:r>
          </a:p>
          <a:p>
            <a:pPr>
              <a:lnSpc>
                <a:spcPct val="90000"/>
              </a:lnSpc>
            </a:pPr>
            <a:r>
              <a:rPr lang="en-US" sz="2400" dirty="0" err="1"/>
              <a:t>Unauthorised</a:t>
            </a:r>
            <a:r>
              <a:rPr lang="en-US" sz="2400" dirty="0"/>
              <a:t> school absences</a:t>
            </a:r>
          </a:p>
          <a:p>
            <a:pPr>
              <a:lnSpc>
                <a:spcPct val="90000"/>
              </a:lnSpc>
            </a:pPr>
            <a:r>
              <a:rPr lang="en-US" sz="2400" dirty="0"/>
              <a:t>Challenging or disruptive </a:t>
            </a:r>
            <a:r>
              <a:rPr lang="en-US" sz="2400" dirty="0" err="1"/>
              <a:t>behaviour</a:t>
            </a:r>
            <a:endParaRPr lang="en-US" sz="2400" dirty="0"/>
          </a:p>
          <a:p>
            <a:pPr>
              <a:lnSpc>
                <a:spcPct val="90000"/>
              </a:lnSpc>
            </a:pPr>
            <a:r>
              <a:rPr lang="en-US" sz="2400" dirty="0"/>
              <a:t>Academic attainment.</a:t>
            </a:r>
          </a:p>
        </p:txBody>
      </p:sp>
      <p:pic>
        <p:nvPicPr>
          <p:cNvPr id="5" name="Content Placeholder 4">
            <a:extLst>
              <a:ext uri="{FF2B5EF4-FFF2-40B4-BE49-F238E27FC236}">
                <a16:creationId xmlns:a16="http://schemas.microsoft.com/office/drawing/2014/main" id="{A296E28B-F0E0-3ED4-2D5D-62671F1E7375}"/>
              </a:ext>
            </a:extLst>
          </p:cNvPr>
          <p:cNvPicPr>
            <a:picLocks noGrp="1" noChangeAspect="1"/>
          </p:cNvPicPr>
          <p:nvPr>
            <p:ph sz="half" idx="2"/>
          </p:nvPr>
        </p:nvPicPr>
        <p:blipFill rotWithShape="1">
          <a:blip r:embed="rId2"/>
          <a:srcRect l="32769" r="28459" b="1"/>
          <a:stretch/>
        </p:blipFill>
        <p:spPr>
          <a:xfrm>
            <a:off x="7837371" y="237744"/>
            <a:ext cx="4124416" cy="6382512"/>
          </a:xfrm>
          <a:prstGeom prst="rect">
            <a:avLst/>
          </a:prstGeom>
        </p:spPr>
      </p:pic>
    </p:spTree>
    <p:extLst>
      <p:ext uri="{BB962C8B-B14F-4D97-AF65-F5344CB8AC3E}">
        <p14:creationId xmlns:p14="http://schemas.microsoft.com/office/powerpoint/2010/main" val="985945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DAB0CE46-27DA-1CF0-1422-0E94A3EDE3E8}"/>
              </a:ext>
            </a:extLst>
          </p:cNvPr>
          <p:cNvSpPr>
            <a:spLocks noGrp="1"/>
          </p:cNvSpPr>
          <p:nvPr>
            <p:ph type="title"/>
          </p:nvPr>
        </p:nvSpPr>
        <p:spPr>
          <a:xfrm>
            <a:off x="573409" y="559477"/>
            <a:ext cx="3765200" cy="5709931"/>
          </a:xfrm>
        </p:spPr>
        <p:txBody>
          <a:bodyPr>
            <a:normAutofit/>
          </a:bodyPr>
          <a:lstStyle/>
          <a:p>
            <a:pPr algn="ctr"/>
            <a:r>
              <a:rPr lang="en-GB"/>
              <a:t>Transition</a:t>
            </a:r>
            <a:endParaRPr lang="en-US"/>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5" name="Content Placeholder 2">
            <a:extLst>
              <a:ext uri="{FF2B5EF4-FFF2-40B4-BE49-F238E27FC236}">
                <a16:creationId xmlns:a16="http://schemas.microsoft.com/office/drawing/2014/main" id="{21C20776-41B6-642B-B20E-86992994B921}"/>
              </a:ext>
            </a:extLst>
          </p:cNvPr>
          <p:cNvGraphicFramePr>
            <a:graphicFrameLocks noGrp="1"/>
          </p:cNvGraphicFramePr>
          <p:nvPr>
            <p:ph idx="1"/>
            <p:extLst>
              <p:ext uri="{D42A27DB-BD31-4B8C-83A1-F6EECF244321}">
                <p14:modId xmlns:p14="http://schemas.microsoft.com/office/powerpoint/2010/main" val="160539563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652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3">
            <a:extLst>
              <a:ext uri="{FF2B5EF4-FFF2-40B4-BE49-F238E27FC236}">
                <a16:creationId xmlns:a16="http://schemas.microsoft.com/office/drawing/2014/main" id="{EF627939-8D96-BA44-7B59-90FB8A4AA478}"/>
              </a:ext>
            </a:extLst>
          </p:cNvPr>
          <p:cNvPicPr>
            <a:picLocks noChangeAspect="1"/>
          </p:cNvPicPr>
          <p:nvPr/>
        </p:nvPicPr>
        <p:blipFill rotWithShape="1">
          <a:blip r:embed="rId2"/>
          <a:srcRect l="5677" r="33422" b="2"/>
          <a:stretch/>
        </p:blipFill>
        <p:spPr>
          <a:xfrm>
            <a:off x="424928" y="419292"/>
            <a:ext cx="5522976" cy="6053328"/>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0C0D1-61B3-5BE2-A2E3-23E62E21B8D5}"/>
              </a:ext>
            </a:extLst>
          </p:cNvPr>
          <p:cNvSpPr>
            <a:spLocks noGrp="1"/>
          </p:cNvSpPr>
          <p:nvPr>
            <p:ph type="title"/>
          </p:nvPr>
        </p:nvSpPr>
        <p:spPr>
          <a:xfrm>
            <a:off x="6846137" y="727626"/>
            <a:ext cx="4602152" cy="1718225"/>
          </a:xfrm>
        </p:spPr>
        <p:txBody>
          <a:bodyPr>
            <a:normAutofit/>
          </a:bodyPr>
          <a:lstStyle/>
          <a:p>
            <a:r>
              <a:rPr lang="en-GB" dirty="0"/>
              <a:t>Transition</a:t>
            </a:r>
          </a:p>
        </p:txBody>
      </p:sp>
      <p:sp>
        <p:nvSpPr>
          <p:cNvPr id="3" name="Content Placeholder 2">
            <a:extLst>
              <a:ext uri="{FF2B5EF4-FFF2-40B4-BE49-F238E27FC236}">
                <a16:creationId xmlns:a16="http://schemas.microsoft.com/office/drawing/2014/main" id="{CAA02D9D-E3A0-0E6E-FEF2-31764CFA7561}"/>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sz="2000" dirty="0"/>
              <a:t>Additional Learning Needs (ALN)  </a:t>
            </a:r>
          </a:p>
          <a:p>
            <a:r>
              <a:rPr lang="en-GB" sz="2000" dirty="0"/>
              <a:t>Communication between educators, parents and the learner. </a:t>
            </a:r>
          </a:p>
          <a:p>
            <a:r>
              <a:rPr lang="en-GB" sz="2000" dirty="0"/>
              <a:t>Individualised learner support plans. </a:t>
            </a:r>
          </a:p>
          <a:p>
            <a:pPr>
              <a:buClr>
                <a:srgbClr val="262626"/>
              </a:buClr>
            </a:pPr>
            <a:r>
              <a:rPr lang="en-GB" sz="2000" dirty="0"/>
              <a:t>Effective communication</a:t>
            </a:r>
          </a:p>
          <a:p>
            <a:pPr>
              <a:buClr>
                <a:srgbClr val="262626"/>
              </a:buClr>
            </a:pPr>
            <a:r>
              <a:rPr lang="en-GB" sz="2000" dirty="0"/>
              <a:t>Preparation</a:t>
            </a:r>
          </a:p>
          <a:p>
            <a:pPr>
              <a:buClr>
                <a:srgbClr val="262626"/>
              </a:buClr>
            </a:pPr>
            <a:r>
              <a:rPr lang="en-GB" sz="2000" dirty="0"/>
              <a:t>Reassurance </a:t>
            </a:r>
          </a:p>
          <a:p>
            <a:pPr>
              <a:buClr>
                <a:srgbClr val="262626"/>
              </a:buClr>
            </a:pPr>
            <a:r>
              <a:rPr lang="en-GB" sz="2000" dirty="0"/>
              <a:t>Empowerment.</a:t>
            </a:r>
          </a:p>
        </p:txBody>
      </p:sp>
    </p:spTree>
    <p:extLst>
      <p:ext uri="{BB962C8B-B14F-4D97-AF65-F5344CB8AC3E}">
        <p14:creationId xmlns:p14="http://schemas.microsoft.com/office/powerpoint/2010/main" val="1419758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1" name="Rectangle 30">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33" name="Rectangle 3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3289930-651A-CFCB-09C2-78F8485AE32C}"/>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sz="4800"/>
              <a:t>Acknowledging the challenge.</a:t>
            </a:r>
          </a:p>
        </p:txBody>
      </p:sp>
      <p:sp>
        <p:nvSpPr>
          <p:cNvPr id="3" name="Content Placeholder 2">
            <a:extLst>
              <a:ext uri="{FF2B5EF4-FFF2-40B4-BE49-F238E27FC236}">
                <a16:creationId xmlns:a16="http://schemas.microsoft.com/office/drawing/2014/main" id="{7B7B0D4B-857C-A8E4-95D8-0BD845ED3EE1}"/>
              </a:ext>
            </a:extLst>
          </p:cNvPr>
          <p:cNvSpPr>
            <a:spLocks noGrp="1"/>
          </p:cNvSpPr>
          <p:nvPr>
            <p:ph sz="half" idx="1"/>
          </p:nvPr>
        </p:nvSpPr>
        <p:spPr>
          <a:xfrm>
            <a:off x="1066800" y="2103120"/>
            <a:ext cx="6485467" cy="3931920"/>
          </a:xfrm>
        </p:spPr>
        <p:txBody>
          <a:bodyPr vert="horz" lIns="91440" tIns="45720" rIns="91440" bIns="45720" rtlCol="0">
            <a:normAutofit lnSpcReduction="10000"/>
          </a:bodyPr>
          <a:lstStyle/>
          <a:p>
            <a:pPr>
              <a:lnSpc>
                <a:spcPct val="90000"/>
              </a:lnSpc>
            </a:pPr>
            <a:r>
              <a:rPr lang="en-US" sz="2400" dirty="0"/>
              <a:t>Interventions that support a smooth transition need to focus on understanding and addressing learner's concerns and acknowledge them.</a:t>
            </a:r>
          </a:p>
          <a:p>
            <a:pPr>
              <a:lnSpc>
                <a:spcPct val="90000"/>
              </a:lnSpc>
            </a:pPr>
            <a:r>
              <a:rPr lang="en-US" sz="2400" dirty="0"/>
              <a:t>Developing a Whole-School Approach to emotional and mental well-being, will encourage students to feel safe and enable learners to feel that they can speak to staff about their feelings and experiences </a:t>
            </a:r>
          </a:p>
          <a:p>
            <a:pPr>
              <a:lnSpc>
                <a:spcPct val="90000"/>
              </a:lnSpc>
            </a:pPr>
            <a:r>
              <a:rPr lang="en-US" sz="2400" dirty="0"/>
              <a:t>Positive aspects of transition, such as new opportunities, more independence, new friends and clubs </a:t>
            </a:r>
          </a:p>
          <a:p>
            <a:pPr marL="0" indent="0">
              <a:lnSpc>
                <a:spcPct val="90000"/>
              </a:lnSpc>
              <a:buNone/>
            </a:pPr>
            <a:endParaRPr lang="en-US" sz="1500" dirty="0"/>
          </a:p>
        </p:txBody>
      </p:sp>
      <p:pic>
        <p:nvPicPr>
          <p:cNvPr id="5" name="Content Placeholder 4">
            <a:extLst>
              <a:ext uri="{FF2B5EF4-FFF2-40B4-BE49-F238E27FC236}">
                <a16:creationId xmlns:a16="http://schemas.microsoft.com/office/drawing/2014/main" id="{DCCC914E-552E-997D-619F-C45B2F4C2B84}"/>
              </a:ext>
            </a:extLst>
          </p:cNvPr>
          <p:cNvPicPr>
            <a:picLocks noGrp="1" noChangeAspect="1"/>
          </p:cNvPicPr>
          <p:nvPr>
            <p:ph sz="half" idx="2"/>
          </p:nvPr>
        </p:nvPicPr>
        <p:blipFill rotWithShape="1">
          <a:blip r:embed="rId2"/>
          <a:srcRect l="32377" r="27866" b="1"/>
          <a:stretch/>
        </p:blipFill>
        <p:spPr>
          <a:xfrm>
            <a:off x="8268804" y="2161488"/>
            <a:ext cx="2523179" cy="3632643"/>
          </a:xfrm>
          <a:prstGeom prst="rect">
            <a:avLst/>
          </a:prstGeom>
        </p:spPr>
      </p:pic>
    </p:spTree>
    <p:extLst>
      <p:ext uri="{BB962C8B-B14F-4D97-AF65-F5344CB8AC3E}">
        <p14:creationId xmlns:p14="http://schemas.microsoft.com/office/powerpoint/2010/main" val="2399932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27" name="Rectangle 26">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BC4D810-3FEA-6BF8-3B35-A258CF61F0F3}"/>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Summary</a:t>
            </a:r>
            <a:endParaRPr lang="en-US" sz="4400">
              <a:solidFill>
                <a:schemeClr val="tx1"/>
              </a:solidFill>
            </a:endParaRPr>
          </a:p>
        </p:txBody>
      </p:sp>
      <p:sp>
        <p:nvSpPr>
          <p:cNvPr id="3" name="Content Placeholder 2">
            <a:extLst>
              <a:ext uri="{FF2B5EF4-FFF2-40B4-BE49-F238E27FC236}">
                <a16:creationId xmlns:a16="http://schemas.microsoft.com/office/drawing/2014/main" id="{C221A9BE-A151-404E-135C-A9FA26605D0C}"/>
              </a:ext>
            </a:extLst>
          </p:cNvPr>
          <p:cNvSpPr>
            <a:spLocks noGrp="1"/>
          </p:cNvSpPr>
          <p:nvPr>
            <p:ph idx="1"/>
          </p:nvPr>
        </p:nvSpPr>
        <p:spPr>
          <a:xfrm>
            <a:off x="5478124" y="559477"/>
            <a:ext cx="5647076" cy="5938213"/>
          </a:xfrm>
        </p:spPr>
        <p:txBody>
          <a:bodyPr vert="horz" lIns="91440" tIns="45720" rIns="91440" bIns="45720" rtlCol="0" anchor="ctr">
            <a:normAutofit/>
          </a:bodyPr>
          <a:lstStyle/>
          <a:p>
            <a:pPr>
              <a:lnSpc>
                <a:spcPct val="100000"/>
              </a:lnSpc>
            </a:pPr>
            <a:r>
              <a:rPr lang="en-GB" sz="2000" dirty="0"/>
              <a:t>The transition from primary to secondary can be daunting for most young learners. However, it is an important and significant milestone in their development.</a:t>
            </a:r>
          </a:p>
          <a:p>
            <a:pPr>
              <a:lnSpc>
                <a:spcPct val="100000"/>
              </a:lnSpc>
              <a:buClr>
                <a:srgbClr val="262626"/>
              </a:buClr>
            </a:pPr>
            <a:r>
              <a:rPr lang="en-GB" sz="2000" dirty="0"/>
              <a:t>The transition can be smooth for most learners if there is good communication between the primary and secondary schools. </a:t>
            </a:r>
          </a:p>
          <a:p>
            <a:pPr>
              <a:lnSpc>
                <a:spcPct val="100000"/>
              </a:lnSpc>
              <a:buClr>
                <a:srgbClr val="262626"/>
              </a:buClr>
            </a:pPr>
            <a:r>
              <a:rPr lang="en-GB" sz="2000" dirty="0"/>
              <a:t>Being aware of those that are vulnerable and more at risk</a:t>
            </a:r>
          </a:p>
          <a:p>
            <a:pPr>
              <a:lnSpc>
                <a:spcPct val="100000"/>
              </a:lnSpc>
              <a:buClr>
                <a:srgbClr val="262626"/>
              </a:buClr>
            </a:pPr>
            <a:r>
              <a:rPr lang="en-GB" sz="2000" dirty="0"/>
              <a:t>Monitoring academic, social and emotional engagement.</a:t>
            </a:r>
          </a:p>
          <a:p>
            <a:pPr>
              <a:lnSpc>
                <a:spcPct val="100000"/>
              </a:lnSpc>
              <a:buClr>
                <a:srgbClr val="262626"/>
              </a:buClr>
            </a:pPr>
            <a:r>
              <a:rPr lang="en-GB" sz="2000" dirty="0"/>
              <a:t>Individual learning support plan</a:t>
            </a:r>
          </a:p>
          <a:p>
            <a:pPr>
              <a:lnSpc>
                <a:spcPct val="100000"/>
              </a:lnSpc>
              <a:buClr>
                <a:srgbClr val="262626"/>
              </a:buClr>
            </a:pPr>
            <a:endParaRPr lang="en-GB" sz="2000" dirty="0"/>
          </a:p>
        </p:txBody>
      </p:sp>
    </p:spTree>
    <p:extLst>
      <p:ext uri="{BB962C8B-B14F-4D97-AF65-F5344CB8AC3E}">
        <p14:creationId xmlns:p14="http://schemas.microsoft.com/office/powerpoint/2010/main" val="3480322220"/>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829</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 Light</vt:lpstr>
      <vt:lpstr>Century Schoolbook</vt:lpstr>
      <vt:lpstr>Franklin Gothic Book</vt:lpstr>
      <vt:lpstr>Garamond</vt:lpstr>
      <vt:lpstr>SavonVTI</vt:lpstr>
      <vt:lpstr>Transition</vt:lpstr>
      <vt:lpstr>Aims</vt:lpstr>
      <vt:lpstr>Context</vt:lpstr>
      <vt:lpstr>Primary to Secondary transition</vt:lpstr>
      <vt:lpstr>Vulnerable Children</vt:lpstr>
      <vt:lpstr>Targeted support</vt:lpstr>
      <vt:lpstr>Mental Health Concerns</vt:lpstr>
      <vt:lpstr>Identifying the signs</vt:lpstr>
      <vt:lpstr>Transition</vt:lpstr>
      <vt:lpstr>Transition</vt:lpstr>
      <vt:lpstr>Acknowledging the challenge.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Andrea Williams</dc:creator>
  <cp:lastModifiedBy>Andrea Williams</cp:lastModifiedBy>
  <cp:revision>2</cp:revision>
  <dcterms:created xsi:type="dcterms:W3CDTF">2023-04-14T07:14:23Z</dcterms:created>
  <dcterms:modified xsi:type="dcterms:W3CDTF">2024-04-16T09:07:05Z</dcterms:modified>
</cp:coreProperties>
</file>