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CCCC"/>
    <a:srgbClr val="DADAD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57250" y="1995312"/>
            <a:ext cx="5143500" cy="4244622"/>
          </a:xfrm>
        </p:spPr>
        <p:txBody>
          <a:bodyPr anchor="b"/>
          <a:lstStyle>
            <a:lvl1pPr algn="ctr">
              <a:defRPr sz="3375"/>
            </a:lvl1pPr>
          </a:lstStyle>
          <a:p>
            <a:r>
              <a:rPr lang="en-GB"/>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70468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9528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5"/>
            <a:ext cx="5915025" cy="5071532"/>
          </a:xfrm>
        </p:spPr>
        <p:txBody>
          <a:bodyPr anchor="b"/>
          <a:lstStyle>
            <a:lvl1pPr>
              <a:defRPr sz="3375"/>
            </a:lvl1pPr>
          </a:lstStyle>
          <a:p>
            <a:r>
              <a:rPr lang="en-GB"/>
              <a:t>Click to edit Master title style</a:t>
            </a:r>
            <a:endParaRPr lang="en-US" dirty="0"/>
          </a:p>
        </p:txBody>
      </p:sp>
      <p:sp>
        <p:nvSpPr>
          <p:cNvPr id="3" name="Text Placeholder 2"/>
          <p:cNvSpPr>
            <a:spLocks noGrp="1"/>
          </p:cNvSpPr>
          <p:nvPr>
            <p:ph type="body" idx="1"/>
          </p:nvPr>
        </p:nvSpPr>
        <p:spPr>
          <a:xfrm>
            <a:off x="467916" y="8159046"/>
            <a:ext cx="5915025" cy="2666999"/>
          </a:xfrm>
        </p:spPr>
        <p:txBody>
          <a:bodyPr/>
          <a:lstStyle>
            <a:lvl1pPr marL="0" indent="0">
              <a:buNone/>
              <a:defRPr sz="1350">
                <a:solidFill>
                  <a:schemeClr val="tx1">
                    <a:tint val="82000"/>
                  </a:schemeClr>
                </a:solidFill>
              </a:defRPr>
            </a:lvl1pPr>
            <a:lvl2pPr marL="257175" indent="0">
              <a:buNone/>
              <a:defRPr sz="1125">
                <a:solidFill>
                  <a:schemeClr val="tx1">
                    <a:tint val="82000"/>
                  </a:schemeClr>
                </a:solidFill>
              </a:defRPr>
            </a:lvl2pPr>
            <a:lvl3pPr marL="514350" indent="0">
              <a:buNone/>
              <a:defRPr sz="1013">
                <a:solidFill>
                  <a:schemeClr val="tx1">
                    <a:tint val="82000"/>
                  </a:schemeClr>
                </a:solidFill>
              </a:defRPr>
            </a:lvl3pPr>
            <a:lvl4pPr marL="771525" indent="0">
              <a:buNone/>
              <a:defRPr sz="900">
                <a:solidFill>
                  <a:schemeClr val="tx1">
                    <a:tint val="82000"/>
                  </a:schemeClr>
                </a:solidFill>
              </a:defRPr>
            </a:lvl4pPr>
            <a:lvl5pPr marL="1028700" indent="0">
              <a:buNone/>
              <a:defRPr sz="900">
                <a:solidFill>
                  <a:schemeClr val="tx1">
                    <a:tint val="82000"/>
                  </a:schemeClr>
                </a:solidFill>
              </a:defRPr>
            </a:lvl5pPr>
            <a:lvl6pPr marL="1285875" indent="0">
              <a:buNone/>
              <a:defRPr sz="900">
                <a:solidFill>
                  <a:schemeClr val="tx1">
                    <a:tint val="82000"/>
                  </a:schemeClr>
                </a:solidFill>
              </a:defRPr>
            </a:lvl6pPr>
            <a:lvl7pPr marL="1543050" indent="0">
              <a:buNone/>
              <a:defRPr sz="900">
                <a:solidFill>
                  <a:schemeClr val="tx1">
                    <a:tint val="82000"/>
                  </a:schemeClr>
                </a:solidFill>
              </a:defRPr>
            </a:lvl7pPr>
            <a:lvl8pPr marL="1800225" indent="0">
              <a:buNone/>
              <a:defRPr sz="900">
                <a:solidFill>
                  <a:schemeClr val="tx1">
                    <a:tint val="82000"/>
                  </a:schemeClr>
                </a:solidFill>
              </a:defRPr>
            </a:lvl8pPr>
            <a:lvl9pPr marL="2057400" indent="0">
              <a:buNone/>
              <a:defRPr sz="9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95612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dirty="0"/>
              <a:t>3/1/26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6694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2"/>
            <a:ext cx="5915025" cy="2356556"/>
          </a:xfrm>
        </p:spPr>
        <p:txBody>
          <a:bodyPr/>
          <a:lstStyle/>
          <a:p>
            <a:r>
              <a:rPr lang="en-GB"/>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dirty="0"/>
              <a:t>3/1/26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0962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dirty="0"/>
              <a:t>3/1/26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96123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47986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3" cy="2844800"/>
          </a:xfrm>
        </p:spPr>
        <p:txBody>
          <a:bodyPr anchor="b"/>
          <a:lstStyle>
            <a:lvl1pPr>
              <a:defRPr sz="1800"/>
            </a:lvl1pPr>
          </a:lstStyle>
          <a:p>
            <a:r>
              <a:rPr lang="en-GB"/>
              <a:t>Click to edit Master title style</a:t>
            </a:r>
            <a:endParaRPr lang="en-US" dirty="0"/>
          </a:p>
        </p:txBody>
      </p:sp>
      <p:sp>
        <p:nvSpPr>
          <p:cNvPr id="3" name="Content Placeholder 2"/>
          <p:cNvSpPr>
            <a:spLocks noGrp="1"/>
          </p:cNvSpPr>
          <p:nvPr>
            <p:ph idx="1"/>
          </p:nvPr>
        </p:nvSpPr>
        <p:spPr>
          <a:xfrm>
            <a:off x="2915543" y="1755423"/>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9937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3" cy="2844800"/>
          </a:xfrm>
        </p:spPr>
        <p:txBody>
          <a:bodyPr anchor="b"/>
          <a:lstStyle>
            <a:lvl1pPr>
              <a:defRPr sz="1800"/>
            </a:lvl1pPr>
          </a:lstStyle>
          <a:p>
            <a:r>
              <a:rPr lang="en-GB"/>
              <a:t>Click to edit Master title style</a:t>
            </a:r>
            <a:endParaRPr lang="en-US" dirty="0"/>
          </a:p>
        </p:txBody>
      </p:sp>
      <p:sp>
        <p:nvSpPr>
          <p:cNvPr id="3" name="Picture Placeholder 2"/>
          <p:cNvSpPr>
            <a:spLocks noGrp="1" noChangeAspect="1"/>
          </p:cNvSpPr>
          <p:nvPr>
            <p:ph type="pic" idx="1"/>
          </p:nvPr>
        </p:nvSpPr>
        <p:spPr>
          <a:xfrm>
            <a:off x="2915543" y="1755423"/>
            <a:ext cx="3471863" cy="8664222"/>
          </a:xfrm>
        </p:spPr>
        <p:txBody>
          <a:bodyPr anchor="t"/>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r>
              <a:rPr lang="en-GB"/>
              <a:t>Click icon to add picture</a:t>
            </a:r>
            <a:endParaRPr lang="en-US" dirty="0"/>
          </a:p>
        </p:txBody>
      </p:sp>
      <p:sp>
        <p:nvSpPr>
          <p:cNvPr id="4" name="Text Placeholder 3"/>
          <p:cNvSpPr>
            <a:spLocks noGrp="1"/>
          </p:cNvSpPr>
          <p:nvPr>
            <p:ph type="body" sz="half" idx="2"/>
          </p:nvPr>
        </p:nvSpPr>
        <p:spPr>
          <a:xfrm>
            <a:off x="472381" y="3657600"/>
            <a:ext cx="2211883"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15914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5131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6" y="649111"/>
            <a:ext cx="1478756" cy="10332156"/>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471487" y="649111"/>
            <a:ext cx="4350544" cy="1033215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dirty="0"/>
              <a:t>3/1/26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181039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l="-13000" r="-1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2"/>
            <a:ext cx="5915025" cy="235655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71487" y="11300179"/>
            <a:ext cx="1543050" cy="649111"/>
          </a:xfrm>
          <a:prstGeom prst="rect">
            <a:avLst/>
          </a:prstGeom>
        </p:spPr>
        <p:txBody>
          <a:bodyPr vert="horz" lIns="91440" tIns="45720" rIns="91440" bIns="45720" rtlCol="0" anchor="ctr"/>
          <a:lstStyle>
            <a:lvl1pPr algn="l">
              <a:defRPr sz="675">
                <a:solidFill>
                  <a:schemeClr val="tx1">
                    <a:tint val="82000"/>
                  </a:schemeClr>
                </a:solidFill>
              </a:defRPr>
            </a:lvl1pPr>
          </a:lstStyle>
          <a:p>
            <a:fld id="{C764DE79-268F-4C1A-8933-263129D2AF90}" type="datetimeFigureOut">
              <a:rPr lang="en-US" dirty="0"/>
              <a:t>3/1/26</a:t>
            </a:fld>
            <a:endParaRPr lang="en-US" dirty="0"/>
          </a:p>
        </p:txBody>
      </p:sp>
      <p:sp>
        <p:nvSpPr>
          <p:cNvPr id="5" name="Footer Placeholder 4"/>
          <p:cNvSpPr>
            <a:spLocks noGrp="1"/>
          </p:cNvSpPr>
          <p:nvPr>
            <p:ph type="ftr" sz="quarter" idx="3"/>
          </p:nvPr>
        </p:nvSpPr>
        <p:spPr>
          <a:xfrm>
            <a:off x="2271713" y="11300179"/>
            <a:ext cx="2314575" cy="649111"/>
          </a:xfrm>
          <a:prstGeom prst="rect">
            <a:avLst/>
          </a:prstGeom>
        </p:spPr>
        <p:txBody>
          <a:bodyPr vert="horz" lIns="91440" tIns="45720" rIns="91440" bIns="45720" rtlCol="0" anchor="ctr"/>
          <a:lstStyle>
            <a:lvl1pPr algn="ctr">
              <a:defRPr sz="675">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4843463" y="11300179"/>
            <a:ext cx="1543050" cy="649111"/>
          </a:xfrm>
          <a:prstGeom prst="rect">
            <a:avLst/>
          </a:prstGeom>
        </p:spPr>
        <p:txBody>
          <a:bodyPr vert="horz" lIns="91440" tIns="45720" rIns="91440" bIns="45720" rtlCol="0" anchor="ctr"/>
          <a:lstStyle>
            <a:lvl1pPr algn="r">
              <a:defRPr sz="675">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0212691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evelopingchild.harvard.edu" TargetMode="External"/><Relationship Id="rId7" Type="http://schemas.openxmlformats.org/officeDocument/2006/relationships/hyperlink" Target="https://www.gov.wales/early-years-curriculum-guidance-non-maintained-settings" TargetMode="External"/><Relationship Id="rId2" Type="http://schemas.openxmlformats.org/officeDocument/2006/relationships/hyperlink" Target="https://doi.org/10.1016/j.acap.2016.01.010" TargetMode="External"/><Relationship Id="rId1" Type="http://schemas.openxmlformats.org/officeDocument/2006/relationships/slideLayout" Target="../slideLayouts/slideLayout2.xml"/><Relationship Id="rId6" Type="http://schemas.openxmlformats.org/officeDocument/2006/relationships/hyperlink" Target="https://www.gov.wales/curriculum-for-wales-framework" TargetMode="External"/><Relationship Id="rId5" Type="http://schemas.openxmlformats.org/officeDocument/2006/relationships/hyperlink" Target="https://www.mdpi.com/2227-7102/15/5/589#article-metrics-statistics-views" TargetMode="External"/><Relationship Id="rId4" Type="http://schemas.openxmlformats.org/officeDocument/2006/relationships/hyperlink" Target="https://www.oecd.org/en/about/directorates/directorate-for-education-and-skill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20202-C116-C95B-2C1A-956FDADE58BB}"/>
              </a:ext>
            </a:extLst>
          </p:cNvPr>
          <p:cNvSpPr>
            <a:spLocks noGrp="1"/>
          </p:cNvSpPr>
          <p:nvPr>
            <p:ph type="title"/>
          </p:nvPr>
        </p:nvSpPr>
        <p:spPr>
          <a:xfrm>
            <a:off x="0" y="1016341"/>
            <a:ext cx="5915025" cy="2356556"/>
          </a:xfrm>
        </p:spPr>
        <p:txBody>
          <a:bodyPr/>
          <a:lstStyle/>
          <a:p>
            <a:r>
              <a:rPr lang="en-GB" dirty="0"/>
              <a:t>Business plan : Transition Story for families </a:t>
            </a:r>
            <a:endParaRPr lang="en-US" dirty="0"/>
          </a:p>
        </p:txBody>
      </p:sp>
      <p:sp>
        <p:nvSpPr>
          <p:cNvPr id="3" name="Content Placeholder 2">
            <a:extLst>
              <a:ext uri="{FF2B5EF4-FFF2-40B4-BE49-F238E27FC236}">
                <a16:creationId xmlns:a16="http://schemas.microsoft.com/office/drawing/2014/main" id="{B6A9AC67-D449-A266-9AB4-42B61F1E6659}"/>
              </a:ext>
            </a:extLst>
          </p:cNvPr>
          <p:cNvSpPr>
            <a:spLocks noGrp="1"/>
          </p:cNvSpPr>
          <p:nvPr>
            <p:ph idx="1"/>
          </p:nvPr>
        </p:nvSpPr>
        <p:spPr/>
        <p:txBody>
          <a:bodyPr/>
          <a:lstStyle/>
          <a:p>
            <a:r>
              <a:rPr lang="en-GB" sz="1800" kern="1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2418645</a:t>
            </a:r>
            <a:r>
              <a:rPr lang="en-GB" sz="1800" kern="100"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latin typeface="Calibri" panose="020F0502020204030204" pitchFamily="34" charset="0"/>
              <a:ea typeface="Times New Roman" panose="02020603050405020304" pitchFamily="18" charset="0"/>
              <a:cs typeface="Times New Roman" panose="02020603050405020304" pitchFamily="18" charset="0"/>
            </a:endParaRPr>
          </a:p>
          <a:p>
            <a:r>
              <a:rPr lang="en-GB" sz="1800" kern="100" dirty="0">
                <a:latin typeface="Arial" panose="020B0604020202020204" pitchFamily="34" charset="0"/>
                <a:ea typeface="Times New Roman" panose="02020603050405020304" pitchFamily="18" charset="0"/>
                <a:cs typeface="Times New Roman" panose="02020603050405020304" pitchFamily="18" charset="0"/>
              </a:rPr>
              <a:t>Word count: 3234</a:t>
            </a:r>
            <a:endParaRPr lang="en-GB" sz="1800" kern="100" dirty="0">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7109671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3F378-7306-89E1-F008-98C450206679}"/>
              </a:ext>
            </a:extLst>
          </p:cNvPr>
          <p:cNvSpPr>
            <a:spLocks noGrp="1"/>
          </p:cNvSpPr>
          <p:nvPr>
            <p:ph type="title"/>
          </p:nvPr>
        </p:nvSpPr>
        <p:spPr>
          <a:xfrm>
            <a:off x="471487" y="-636648"/>
            <a:ext cx="5915025" cy="2356556"/>
          </a:xfrm>
        </p:spPr>
        <p:txBody>
          <a:bodyPr/>
          <a:lstStyle/>
          <a:p>
            <a:r>
              <a:rPr lang="en-GB" dirty="0"/>
              <a:t>Executive summary</a:t>
            </a:r>
            <a:endParaRPr lang="en-US" dirty="0"/>
          </a:p>
        </p:txBody>
      </p:sp>
      <p:sp>
        <p:nvSpPr>
          <p:cNvPr id="4" name="TextBox 3">
            <a:extLst>
              <a:ext uri="{FF2B5EF4-FFF2-40B4-BE49-F238E27FC236}">
                <a16:creationId xmlns:a16="http://schemas.microsoft.com/office/drawing/2014/main" id="{E86EDAAC-55E9-3D1A-8D42-B0D54B93B8DE}"/>
              </a:ext>
            </a:extLst>
          </p:cNvPr>
          <p:cNvSpPr txBox="1"/>
          <p:nvPr/>
        </p:nvSpPr>
        <p:spPr>
          <a:xfrm>
            <a:off x="-73446" y="839601"/>
            <a:ext cx="6858000" cy="11079956"/>
          </a:xfrm>
          <a:prstGeom prst="rect">
            <a:avLst/>
          </a:prstGeom>
          <a:noFill/>
        </p:spPr>
        <p:txBody>
          <a:bodyPr wrap="square" rtlCol="0">
            <a:spAutoFit/>
          </a:bodyPr>
          <a:lstStyle/>
          <a:p>
            <a:r>
              <a:rPr lang="en-GB" sz="1700" dirty="0">
                <a:solidFill>
                  <a:srgbClr val="000000"/>
                </a:solidFill>
                <a:latin typeface="Arial" panose="020B0604020202020204" pitchFamily="34" charset="0"/>
                <a:ea typeface="Times New Roman" panose="02020603050405020304" pitchFamily="18" charset="0"/>
              </a:rPr>
              <a:t>This business plan proposes the development and implementation of a structured transition story designed to support children and families prior to entry into my early years setting. Distributed to all families before their child’s start date, and embedded within the parent induction pack, the story introduces all staff members, presents visual representations of the physical environment, outlines elements of the daily routine, and incorporates reflective feedback from previous parents. The overarching aim is to create familiarity, reduce uncertainty, and promote a confident and emotionally secure start to nursery life. </a:t>
            </a:r>
          </a:p>
          <a:p>
            <a:endParaRPr lang="en-GB" sz="1700" dirty="0">
              <a:solidFill>
                <a:srgbClr val="000000"/>
              </a:solidFill>
              <a:latin typeface="Arial" panose="020B0604020202020204" pitchFamily="34" charset="0"/>
              <a:ea typeface="Times New Roman" panose="02020603050405020304" pitchFamily="18" charset="0"/>
            </a:endParaRPr>
          </a:p>
          <a:p>
            <a:r>
              <a:rPr lang="en-GB" sz="1700" dirty="0">
                <a:solidFill>
                  <a:srgbClr val="000000"/>
                </a:solidFill>
                <a:latin typeface="Arial" panose="020B0604020202020204" pitchFamily="34" charset="0"/>
                <a:ea typeface="Times New Roman" panose="02020603050405020304" pitchFamily="18" charset="0"/>
              </a:rPr>
              <a:t>The rationale for this initiative is grounded in contemporary understandings of early childhood development, particularly attachment theory, emotional security, and the role of predictable environments in regulating stress responses. Transitions into early years settings are significant developmental moments, requiring children to navigate separation from primary caregivers, unfamiliar adults, altered routines, and new social dynamics. Research consistently suggests that when stress responses are not adequately buffered by familiarity and supportive relationships, children’s emotional regulation and executive functioning may be temporarily disrupted, affecting concentration, exploration, and engagement in learning. By proactively introducing staff, routines, and the physical environment in advance, the transition story aims to mitigate uncertainty and support the development of a secure base from which children can confidently explore. </a:t>
            </a:r>
          </a:p>
          <a:p>
            <a:endParaRPr lang="en-GB" sz="1700" dirty="0">
              <a:solidFill>
                <a:srgbClr val="000000"/>
              </a:solidFill>
              <a:latin typeface="Arial" panose="020B0604020202020204" pitchFamily="34" charset="0"/>
              <a:ea typeface="Times New Roman" panose="02020603050405020304" pitchFamily="18" charset="0"/>
            </a:endParaRPr>
          </a:p>
          <a:p>
            <a:r>
              <a:rPr lang="en-GB" sz="1700" dirty="0">
                <a:solidFill>
                  <a:srgbClr val="000000"/>
                </a:solidFill>
                <a:latin typeface="Arial" panose="020B0604020202020204" pitchFamily="34" charset="0"/>
                <a:ea typeface="Times New Roman" panose="02020603050405020304" pitchFamily="18" charset="0"/>
              </a:rPr>
              <a:t>This initiative also recognises the central role of parental partnership in successful transitions. Providing families with an accessible and consistent resource encourages collaborative preparation, shared understanding, and reassurance, strengthening the continuity between home and setting. Strategically embedded within existing transition procedures, the transition story is a sustainable, low-cost, and evidence-informed intervention. It aligns with the principles underpinning the Curriculum for Wales and the Early Years Curriculum Guidance for Non-Maintained Settings, which emphasise wellbeing, secure relationships, and responsive practice as foundations for learning. Overall, this business plan positions the transition story not merely as a practical resource, but as a developmentally protective strategy that supports emotional security, enhances engagement, and promotes positive long-term educational outcomes. </a:t>
            </a:r>
            <a:endParaRPr lang="en-US" sz="1700" dirty="0"/>
          </a:p>
        </p:txBody>
      </p:sp>
    </p:spTree>
    <p:extLst>
      <p:ext uri="{BB962C8B-B14F-4D97-AF65-F5344CB8AC3E}">
        <p14:creationId xmlns:p14="http://schemas.microsoft.com/office/powerpoint/2010/main" val="3928721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5B8DB-C01F-04E4-9E13-8EB0534EDD64}"/>
              </a:ext>
            </a:extLst>
          </p:cNvPr>
          <p:cNvSpPr>
            <a:spLocks noGrp="1"/>
          </p:cNvSpPr>
          <p:nvPr>
            <p:ph type="title"/>
          </p:nvPr>
        </p:nvSpPr>
        <p:spPr/>
        <p:txBody>
          <a:bodyPr/>
          <a:lstStyle/>
          <a:p>
            <a:r>
              <a:rPr lang="en-GB" dirty="0"/>
              <a:t>Business concept </a:t>
            </a:r>
            <a:endParaRPr lang="en-US" dirty="0"/>
          </a:p>
        </p:txBody>
      </p:sp>
      <p:sp>
        <p:nvSpPr>
          <p:cNvPr id="4" name="TextBox 3">
            <a:extLst>
              <a:ext uri="{FF2B5EF4-FFF2-40B4-BE49-F238E27FC236}">
                <a16:creationId xmlns:a16="http://schemas.microsoft.com/office/drawing/2014/main" id="{344701CE-AE56-361F-708B-3FC834BD0F9E}"/>
              </a:ext>
            </a:extLst>
          </p:cNvPr>
          <p:cNvSpPr txBox="1"/>
          <p:nvPr/>
        </p:nvSpPr>
        <p:spPr>
          <a:xfrm>
            <a:off x="471487" y="2389251"/>
            <a:ext cx="5627171" cy="7956024"/>
          </a:xfrm>
          <a:prstGeom prst="rect">
            <a:avLst/>
          </a:prstGeom>
          <a:noFill/>
        </p:spPr>
        <p:txBody>
          <a:bodyPr wrap="square" rtlCol="0">
            <a:spAutoFit/>
          </a:bodyPr>
          <a:lstStyle/>
          <a:p>
            <a:r>
              <a:rPr lang="en-GB" sz="1700" dirty="0">
                <a:solidFill>
                  <a:srgbClr val="000000"/>
                </a:solidFill>
                <a:latin typeface="Arial" panose="020B0604020202020204" pitchFamily="34" charset="0"/>
                <a:ea typeface="Times New Roman" panose="02020603050405020304" pitchFamily="18" charset="0"/>
              </a:rPr>
              <a:t>This product is a structured and personalised transition story designed to support all children and families prior to entry into the setting. It will be available in both printable and digital formats to ensure accessibility and flexibility for families with differing preferences and needs. The story includes photographs of staff members with names and roles, images of key areas such as the entrance, playroom, and outdoor environment, and a clear, age-appropriate narrative outlining elements of a typical day. Reassuring language is embedded throughout, particularly around arrival routines and separation from parents, to normalise common emotions associated with starting nursery.</a:t>
            </a:r>
          </a:p>
          <a:p>
            <a:endParaRPr lang="en-GB" sz="1700" dirty="0">
              <a:latin typeface="Times New Roman" panose="02020603050405020304" pitchFamily="18" charset="0"/>
              <a:ea typeface="Times New Roman" panose="02020603050405020304" pitchFamily="18" charset="0"/>
            </a:endParaRPr>
          </a:p>
          <a:p>
            <a:r>
              <a:rPr lang="en-GB" sz="1700" dirty="0">
                <a:solidFill>
                  <a:srgbClr val="000000"/>
                </a:solidFill>
                <a:latin typeface="Arial" panose="020B0604020202020204" pitchFamily="34" charset="0"/>
                <a:ea typeface="Times New Roman" panose="02020603050405020304" pitchFamily="18" charset="0"/>
              </a:rPr>
              <a:t>The dual-format approach allows families to revisit the story repeatedly at home, supporting gradual familiarisation and shared discussion between parent and child. By introducing visual, relational, and environmental elements in advance, the resource bridges the gap between home and setting, creating continuity before the physical transition occurs. The concept is intentionally inclusive, designed to support children with varying temperaments, communication styles, and levels of prior separation experience. As a low-cost and easily updatable resource, the transition story is a sustainable addition to existing transition procedures, capable of being embedded within standard parent induction processes and adapted over time to reflect staffing or environmental changes.</a:t>
            </a:r>
            <a:endParaRPr lang="en-GB" sz="1700" dirty="0">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2098501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27F8-1EB2-2D26-C483-8A6C9AD9C6E4}"/>
              </a:ext>
            </a:extLst>
          </p:cNvPr>
          <p:cNvSpPr>
            <a:spLocks noGrp="1"/>
          </p:cNvSpPr>
          <p:nvPr>
            <p:ph type="title"/>
          </p:nvPr>
        </p:nvSpPr>
        <p:spPr>
          <a:xfrm>
            <a:off x="346667" y="489638"/>
            <a:ext cx="5739277" cy="2156731"/>
          </a:xfrm>
        </p:spPr>
        <p:txBody>
          <a:bodyPr/>
          <a:lstStyle/>
          <a:p>
            <a:r>
              <a:rPr lang="en-GB" dirty="0"/>
              <a:t>Reasons for choosing this concept </a:t>
            </a:r>
            <a:endParaRPr lang="en-US" dirty="0"/>
          </a:p>
        </p:txBody>
      </p:sp>
      <p:sp>
        <p:nvSpPr>
          <p:cNvPr id="4" name="TextBox 3">
            <a:extLst>
              <a:ext uri="{FF2B5EF4-FFF2-40B4-BE49-F238E27FC236}">
                <a16:creationId xmlns:a16="http://schemas.microsoft.com/office/drawing/2014/main" id="{60346DD0-1CFB-35AD-A94A-ADF21BACBADE}"/>
              </a:ext>
            </a:extLst>
          </p:cNvPr>
          <p:cNvSpPr txBox="1"/>
          <p:nvPr/>
        </p:nvSpPr>
        <p:spPr>
          <a:xfrm>
            <a:off x="46107" y="2163774"/>
            <a:ext cx="6340399" cy="9264075"/>
          </a:xfrm>
          <a:prstGeom prst="rect">
            <a:avLst/>
          </a:prstGeom>
          <a:noFill/>
        </p:spPr>
        <p:txBody>
          <a:bodyPr wrap="square" rtlCol="0">
            <a:spAutoFit/>
          </a:bodyPr>
          <a:lstStyle/>
          <a:p>
            <a:r>
              <a:rPr lang="en-GB" sz="1700" dirty="0">
                <a:solidFill>
                  <a:srgbClr val="000000"/>
                </a:solidFill>
                <a:latin typeface="Arial" panose="020B0604020202020204" pitchFamily="34" charset="0"/>
                <a:ea typeface="Times New Roman" panose="02020603050405020304" pitchFamily="18" charset="0"/>
              </a:rPr>
              <a:t>There are several reasons why I chose this concept, including the need to support children’s emotional security, promote positive transitions, and ensure alignment with the Curriculum for Wales and the Early Years Curriculum Guidance for Non-Maintained Settings (Welsh Government, 2022; Welsh Government 2023). Through my experience of working within an early years setting, I have witnessed first-hand how challenging transitions can be for young children. Every child is unique, and as an early years leader I recognise that no two transitions are ever the same. For this reason, transition processes must be adaptable, flexible, and responsive to individual needs.</a:t>
            </a:r>
          </a:p>
          <a:p>
            <a:endParaRPr lang="en-GB" sz="1700" dirty="0">
              <a:latin typeface="Times New Roman" panose="02020603050405020304" pitchFamily="18" charset="0"/>
              <a:ea typeface="Times New Roman" panose="02020603050405020304" pitchFamily="18" charset="0"/>
            </a:endParaRPr>
          </a:p>
          <a:p>
            <a:r>
              <a:rPr lang="en-GB" sz="1700" dirty="0">
                <a:solidFill>
                  <a:srgbClr val="000000"/>
                </a:solidFill>
                <a:latin typeface="Arial" panose="020B0604020202020204" pitchFamily="34" charset="0"/>
                <a:ea typeface="Times New Roman" panose="02020603050405020304" pitchFamily="18" charset="0"/>
              </a:rPr>
              <a:t>For some children, starting nursery can result in tears, clinging behaviour, withdrawal, sleep disturbances, or noticeable changes in mood. Even those who appear confident may find it difficult to adjust to an unfamiliar environment, new adults, altered routines, and separation from their primary caregiver. Despite these individual differences, one consistent factor is that all children benefit from familiarisation. Research strongly supports this. Attachment theory, developed by Bowlby (1969), explains that children develop internal working models based on their early experiences of care. When children experience consistent and responsive relationships, they are more likely to feel secure and confident when exploring new environments. Familiarisation helps to create predictability, which reduces uncertainty and supports a child’s sense of safety. Similarly, research by Ainsworth et al., (1978) highlights the importance of a secure base, demonstrating that children explore more confidently when they feel emotionally secure. By introducing staff, routines and the physical environment in advance, familiarisation strategies such as transition stories help bridge the gap between home and nursery. In doing so, they create conditions in which emotional regulation, exploration and cognitive engagement can occur simultaneously.</a:t>
            </a:r>
            <a:endParaRPr lang="en-GB" sz="1700" dirty="0">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12687104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C5472-D432-DAC6-EC58-ABA3BA2C4DDC}"/>
              </a:ext>
            </a:extLst>
          </p:cNvPr>
          <p:cNvSpPr>
            <a:spLocks noGrp="1"/>
          </p:cNvSpPr>
          <p:nvPr>
            <p:ph type="title"/>
          </p:nvPr>
        </p:nvSpPr>
        <p:spPr>
          <a:xfrm>
            <a:off x="0" y="149147"/>
            <a:ext cx="6858000" cy="2356556"/>
          </a:xfrm>
        </p:spPr>
        <p:txBody>
          <a:bodyPr>
            <a:normAutofit/>
          </a:bodyPr>
          <a:lstStyle/>
          <a:p>
            <a:r>
              <a:rPr lang="en-GB" sz="4100" dirty="0"/>
              <a:t>Reasons for choosing this concept </a:t>
            </a:r>
            <a:endParaRPr lang="en-US" sz="4100" dirty="0"/>
          </a:p>
        </p:txBody>
      </p:sp>
      <p:sp>
        <p:nvSpPr>
          <p:cNvPr id="4" name="TextBox 3">
            <a:extLst>
              <a:ext uri="{FF2B5EF4-FFF2-40B4-BE49-F238E27FC236}">
                <a16:creationId xmlns:a16="http://schemas.microsoft.com/office/drawing/2014/main" id="{B262F23E-CC09-98E3-EB1A-C0EF923D1A6F}"/>
              </a:ext>
            </a:extLst>
          </p:cNvPr>
          <p:cNvSpPr txBox="1"/>
          <p:nvPr/>
        </p:nvSpPr>
        <p:spPr>
          <a:xfrm>
            <a:off x="0" y="1878269"/>
            <a:ext cx="6858000" cy="9725739"/>
          </a:xfrm>
          <a:prstGeom prst="rect">
            <a:avLst/>
          </a:prstGeom>
          <a:noFill/>
        </p:spPr>
        <p:txBody>
          <a:bodyPr wrap="square" rtlCol="0">
            <a:spAutoFit/>
          </a:bodyPr>
          <a:lstStyle/>
          <a:p>
            <a:r>
              <a:rPr lang="en-GB" sz="1600" dirty="0">
                <a:solidFill>
                  <a:srgbClr val="000000"/>
                </a:solidFill>
                <a:latin typeface="Arial" panose="020B0604020202020204" pitchFamily="34" charset="0"/>
                <a:ea typeface="Times New Roman" panose="02020603050405020304" pitchFamily="18" charset="0"/>
              </a:rPr>
              <a:t>Importantly, emotional security is not only significant for wellbeing but is also intricately linked to cognitive and social development. Developmental research suggests that when children experience heightened stress, cognitive resources may be redirected towards managing anxiety rather than exploration and engagement (Blair and Raver 2016). Prolonged or intense stress responses have been shown to influence neural development and executive functioning in early childhood and as a result, cognitive resources that would normally support attention, memory, and self-regulation are redirected toward managing the stress response. This can directly affect how a child behaves, interacts, and learns in a nursery environment. (Center on the Developing Child, 2016). Over time, if stress responses are not buffered by supportive relationships, this can affect a child’s confidence, peer relationships, and engagement in learning (Center on the Developing Child, 2016). Children who feel unsafe or uncertain are less likely to explore their environment, initiate play, or take learning risks. Their ability to form secure relationships with new adults may also be slower to develop. Therefore, predictable, and secure environments are not simply comforting; they are foundational to learning (OECD, 2025). By reducing uncertainty and promoting familiarity before entry into the setting, transition stories may help to regulate stress responses, enabling children to focus on play, initiate peer interactions and engage meaningfully in their learning environment.</a:t>
            </a:r>
          </a:p>
          <a:p>
            <a:endParaRPr lang="en-GB" sz="1600" dirty="0">
              <a:latin typeface="Times New Roman" panose="02020603050405020304" pitchFamily="18" charset="0"/>
              <a:ea typeface="Times New Roman" panose="02020603050405020304" pitchFamily="18" charset="0"/>
            </a:endParaRPr>
          </a:p>
          <a:p>
            <a:r>
              <a:rPr lang="en-GB" sz="1600" dirty="0">
                <a:solidFill>
                  <a:srgbClr val="000000"/>
                </a:solidFill>
                <a:latin typeface="Arial" panose="020B0604020202020204" pitchFamily="34" charset="0"/>
                <a:ea typeface="Times New Roman" panose="02020603050405020304" pitchFamily="18" charset="0"/>
              </a:rPr>
              <a:t>The Curriculum for Wales and the Early Years Curriculum Guidance for Non-Maintained Settings both emphasise the importance of wellbeing, secure relationships, and effective transition practices (Welsh Government, 2022; Welsh Government 2023). They recognise that children learn best when they feel safe, secure, and supported. Observing the emotional impact that transitions can have in practice has reinforced for me how significant this period is in a child’s development and has highlighted the importance of implementing proactive, evidence-informed strategies before a child’s start date.</a:t>
            </a:r>
            <a:endParaRPr lang="en-GB" sz="1600" dirty="0">
              <a:latin typeface="Times New Roman" panose="02020603050405020304" pitchFamily="18" charset="0"/>
              <a:ea typeface="Times New Roman" panose="02020603050405020304" pitchFamily="18" charset="0"/>
            </a:endParaRPr>
          </a:p>
          <a:p>
            <a:r>
              <a:rPr lang="en-GB" sz="1600" dirty="0">
                <a:solidFill>
                  <a:srgbClr val="000000"/>
                </a:solidFill>
                <a:latin typeface="Arial" panose="020B0604020202020204" pitchFamily="34" charset="0"/>
                <a:ea typeface="Times New Roman" panose="02020603050405020304" pitchFamily="18" charset="0"/>
              </a:rPr>
              <a:t>Overall, my experience in early years has shown me that transitions are not simply administrative processes but significant emotional events for young children. This understanding is the main reason I chose this business concept. The transition story is a practical, low-cost strategy that is rooted in child development theory and directly responds to the emotional challenges I have observed in practice.</a:t>
            </a:r>
            <a:r>
              <a:rPr lang="en-GB" sz="1600" dirty="0">
                <a:latin typeface="Arial" panose="020B0604020202020204" pitchFamily="34" charset="0"/>
                <a:ea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1644117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9D9D6-4711-D5C5-9B8C-ADEDAD338926}"/>
              </a:ext>
            </a:extLst>
          </p:cNvPr>
          <p:cNvSpPr>
            <a:spLocks noGrp="1"/>
          </p:cNvSpPr>
          <p:nvPr>
            <p:ph type="title"/>
          </p:nvPr>
        </p:nvSpPr>
        <p:spPr>
          <a:xfrm>
            <a:off x="336627" y="113570"/>
            <a:ext cx="5915025" cy="2356556"/>
          </a:xfrm>
        </p:spPr>
        <p:txBody>
          <a:bodyPr/>
          <a:lstStyle/>
          <a:p>
            <a:r>
              <a:rPr lang="en-GB" dirty="0"/>
              <a:t>Critical analysis </a:t>
            </a:r>
            <a:endParaRPr lang="en-US" dirty="0"/>
          </a:p>
        </p:txBody>
      </p:sp>
      <p:sp>
        <p:nvSpPr>
          <p:cNvPr id="4" name="TextBox 3">
            <a:extLst>
              <a:ext uri="{FF2B5EF4-FFF2-40B4-BE49-F238E27FC236}">
                <a16:creationId xmlns:a16="http://schemas.microsoft.com/office/drawing/2014/main" id="{A783ACB3-46AC-5A74-E095-4DDC8F95F469}"/>
              </a:ext>
            </a:extLst>
          </p:cNvPr>
          <p:cNvSpPr txBox="1"/>
          <p:nvPr/>
        </p:nvSpPr>
        <p:spPr>
          <a:xfrm>
            <a:off x="336627" y="1618036"/>
            <a:ext cx="6248801" cy="10310515"/>
          </a:xfrm>
          <a:prstGeom prst="rect">
            <a:avLst/>
          </a:prstGeom>
          <a:noFill/>
        </p:spPr>
        <p:txBody>
          <a:bodyPr wrap="square" rtlCol="0">
            <a:spAutoFit/>
          </a:bodyPr>
          <a:lstStyle/>
          <a:p>
            <a:r>
              <a:rPr lang="en-GB" sz="1700" dirty="0">
                <a:solidFill>
                  <a:srgbClr val="000000"/>
                </a:solidFill>
                <a:effectLst/>
                <a:latin typeface="Arial" panose="020B0604020202020204" pitchFamily="34" charset="0"/>
                <a:ea typeface="Times New Roman" panose="02020603050405020304" pitchFamily="18" charset="0"/>
              </a:rPr>
              <a:t>The transition story, structured with an initial message about transition, introductions to staff, images of key areas of the setting, and parent feedback, has been designed to support children’s emotional security and familiarisation prior to starting at the setting. By presenting familiar adults, spaces, and routines in advance, the story directly addresses children’s need for predictability and safety, supporting the development of secure attachments and positive early experiences (Fenmachi, 2024; Søe et al., 2024). Its layered approach also provides reassurance to families, offering insight into the environment, staff, and daily routines, which can reduce anxiety and increase confidence in the transition process.</a:t>
            </a:r>
          </a:p>
          <a:p>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Ethical considerations were central to the development of the story. Previous parent feedback included within the story has been anonymised, and written consent was obtained where comments could be identifiable, ensuring compliance with safeguarding and data protection policies. Staff pictured in the story provided informed consent for their images to be used, demonstrating professional engagement and ownership of the resource. Embedding these ethical practices highlights the importance of reflective leadership in early years settings, ensuring resources are safe, inclusive, and trustworthy.</a:t>
            </a:r>
          </a:p>
          <a:p>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Evaluation of the story’s effectiveness incorporates multiple methods. Observations during settling-in will focus on children’s emotional responses, levels of engagement, confidence, and interaction with peers and staff. Parent feedback will be collected through informal discussions and questionnaires, capturing their perceptions of the story’s impact on their child’s preparedness and confidence. Staff reflections will evaluate the practical implementation of the story, identifying successes and areas for improvement. This triangulated approach enables a robust and evidence-informed assessment, aligning with contemporary research emphasising that structured familiarisation activities and family involvement support smoother transitions and enhanced social-emotional development (OECD, 2025).</a:t>
            </a:r>
            <a:endParaRPr lang="en-GB" sz="1700" dirty="0">
              <a:effectLst/>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4004354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4277A-AD4B-6D1D-FCF6-19CA0E70A813}"/>
              </a:ext>
            </a:extLst>
          </p:cNvPr>
          <p:cNvSpPr>
            <a:spLocks noGrp="1"/>
          </p:cNvSpPr>
          <p:nvPr>
            <p:ph type="title"/>
          </p:nvPr>
        </p:nvSpPr>
        <p:spPr/>
        <p:txBody>
          <a:bodyPr/>
          <a:lstStyle/>
          <a:p>
            <a:r>
              <a:rPr lang="en-GB" dirty="0"/>
              <a:t>Critical analysis </a:t>
            </a:r>
            <a:endParaRPr lang="en-US" dirty="0"/>
          </a:p>
        </p:txBody>
      </p:sp>
      <p:sp>
        <p:nvSpPr>
          <p:cNvPr id="4" name="TextBox 3">
            <a:extLst>
              <a:ext uri="{FF2B5EF4-FFF2-40B4-BE49-F238E27FC236}">
                <a16:creationId xmlns:a16="http://schemas.microsoft.com/office/drawing/2014/main" id="{FBABEBA1-200A-CBA3-A565-75825661D7CC}"/>
              </a:ext>
            </a:extLst>
          </p:cNvPr>
          <p:cNvSpPr txBox="1"/>
          <p:nvPr/>
        </p:nvSpPr>
        <p:spPr>
          <a:xfrm>
            <a:off x="208517" y="2378319"/>
            <a:ext cx="5915025" cy="8217634"/>
          </a:xfrm>
          <a:prstGeom prst="rect">
            <a:avLst/>
          </a:prstGeom>
          <a:noFill/>
        </p:spPr>
        <p:txBody>
          <a:bodyPr wrap="square" rtlCol="0">
            <a:spAutoFit/>
          </a:bodyPr>
          <a:lstStyle/>
          <a:p>
            <a:r>
              <a:rPr lang="en-GB" sz="1700" dirty="0">
                <a:solidFill>
                  <a:srgbClr val="000000"/>
                </a:solidFill>
                <a:effectLst/>
                <a:latin typeface="Arial" panose="020B0604020202020204" pitchFamily="34" charset="0"/>
                <a:ea typeface="Times New Roman" panose="02020603050405020304" pitchFamily="18" charset="0"/>
              </a:rPr>
              <a:t>However, it is important to situate this initiative within the broader landscape of existing transition practice. Traditional transition procedures within early years settings often focus on administrative processes, induction meetings, and short settling-in visits prior to a child’s start date (Fabian and Dunlop, 2007 and Welsh Government, 2022). While these approaches provide necessary logistical information and initial exposure to the environment, they are typically time-limited and primarily setting-based. As a result, emotional adjustment is often expected to occur once the child physically enters the nursery space. Such models may not fully acknowledge the developmental value of repeated exposure and relational preparation within the child’s primary attachment context.</a:t>
            </a:r>
          </a:p>
          <a:p>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In contrast, the transition story extends familiarisation beyond the setting and into the home environment, where children experience their strongest sense of security. By revisiting photographs of staff, images of key areas, and elements of the daily routine alongside their primary caregivers, children are supported to process change gradually. This approach reflects attachment informed perspectives, which emphasise that secure relational foundations enable confident exploration (Bowlby, 1969 and Ainsworth et al., 1978). Gradual and repeated exposure may also reduce anticipatory anxiety and mitigate stress responses that can otherwise disrupt attention and self regulation (Blair and Raver, 2016). Transition therefore becomes a shared, relational process rather than a single event.</a:t>
            </a:r>
            <a:endParaRPr lang="en-GB" sz="1700" dirty="0">
              <a:effectLst/>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4184360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675B2-8526-6141-5861-244AD19A45AC}"/>
              </a:ext>
            </a:extLst>
          </p:cNvPr>
          <p:cNvSpPr>
            <a:spLocks noGrp="1"/>
          </p:cNvSpPr>
          <p:nvPr>
            <p:ph type="title"/>
          </p:nvPr>
        </p:nvSpPr>
        <p:spPr>
          <a:xfrm>
            <a:off x="942975" y="-529080"/>
            <a:ext cx="5915025" cy="2356556"/>
          </a:xfrm>
        </p:spPr>
        <p:txBody>
          <a:bodyPr>
            <a:normAutofit/>
          </a:bodyPr>
          <a:lstStyle/>
          <a:p>
            <a:r>
              <a:rPr lang="en-GB" sz="4000" dirty="0"/>
              <a:t>Critical analysis </a:t>
            </a:r>
            <a:endParaRPr lang="en-US" sz="4000" dirty="0"/>
          </a:p>
        </p:txBody>
      </p:sp>
      <p:sp>
        <p:nvSpPr>
          <p:cNvPr id="4" name="TextBox 3">
            <a:extLst>
              <a:ext uri="{FF2B5EF4-FFF2-40B4-BE49-F238E27FC236}">
                <a16:creationId xmlns:a16="http://schemas.microsoft.com/office/drawing/2014/main" id="{468DE8CB-75DD-A0D3-10A3-C8C852F45EBC}"/>
              </a:ext>
            </a:extLst>
          </p:cNvPr>
          <p:cNvSpPr txBox="1"/>
          <p:nvPr/>
        </p:nvSpPr>
        <p:spPr>
          <a:xfrm>
            <a:off x="0" y="991036"/>
            <a:ext cx="6503012" cy="10464403"/>
          </a:xfrm>
          <a:prstGeom prst="rect">
            <a:avLst/>
          </a:prstGeom>
          <a:noFill/>
        </p:spPr>
        <p:txBody>
          <a:bodyPr wrap="square" rtlCol="0">
            <a:spAutoFit/>
          </a:bodyPr>
          <a:lstStyle/>
          <a:p>
            <a:r>
              <a:rPr lang="en-GB" sz="1600" dirty="0">
                <a:solidFill>
                  <a:srgbClr val="000000"/>
                </a:solidFill>
                <a:effectLst/>
                <a:latin typeface="Arial" panose="020B0604020202020204" pitchFamily="34" charset="0"/>
                <a:ea typeface="Times New Roman" panose="02020603050405020304" pitchFamily="18" charset="0"/>
              </a:rPr>
              <a:t>Furthermore, embedding the story within the parent induction pack promotes continuity between home and setting, strengthening what Bronfenbrenner (1979) describes as mesosystem alignment. This ecological perspective recognises that children’s development is shaped by the interaction between environments. By intentionally connecting these systems before entry, the transition story positions itself as a preventative and developmentally responsive strategy, consistent with policy guidance emphasising wellbeing, secure relationships, and effective transitions (Welsh Government, 2023; OECD, 2025).</a:t>
            </a:r>
          </a:p>
          <a:p>
            <a:endParaRPr lang="en-GB" sz="1600" dirty="0">
              <a:effectLst/>
              <a:latin typeface="Times New Roman" panose="02020603050405020304" pitchFamily="18" charset="0"/>
              <a:ea typeface="Times New Roman" panose="02020603050405020304" pitchFamily="18" charset="0"/>
            </a:endParaRPr>
          </a:p>
          <a:p>
            <a:r>
              <a:rPr lang="en-GB" sz="1600" dirty="0">
                <a:solidFill>
                  <a:srgbClr val="000000"/>
                </a:solidFill>
                <a:effectLst/>
                <a:latin typeface="Arial" panose="020B0604020202020204" pitchFamily="34" charset="0"/>
                <a:ea typeface="Times New Roman" panose="02020603050405020304" pitchFamily="18" charset="0"/>
              </a:rPr>
              <a:t>While the transition story offers significant benefits, potential limitations are also acknowledged. Some children may still experience challenges due to individual differences, additional needs, or previous experiences of separation or trauma. To address this, the story is positioned as part of a broader transition framework, complemented by personalised key person support, phased settling in sessions, and enhanced home setting collaboration where needed. These strategies ensure flexibility, adaptability, and inclusivity, principles outlined in both the Curriculum for Wales and the Early Years Curriculum Guidance for Non-Maintained Settings (Welsh Government, 2022 and Welsh Government, 2023).</a:t>
            </a:r>
          </a:p>
          <a:p>
            <a:endParaRPr lang="en-GB" sz="1600" dirty="0">
              <a:effectLst/>
              <a:latin typeface="Times New Roman" panose="02020603050405020304" pitchFamily="18" charset="0"/>
              <a:ea typeface="Times New Roman" panose="02020603050405020304" pitchFamily="18" charset="0"/>
            </a:endParaRPr>
          </a:p>
          <a:p>
            <a:r>
              <a:rPr lang="en-GB" sz="1600" dirty="0">
                <a:solidFill>
                  <a:srgbClr val="000000"/>
                </a:solidFill>
                <a:effectLst/>
                <a:latin typeface="Arial" panose="020B0604020202020204" pitchFamily="34" charset="0"/>
                <a:ea typeface="Times New Roman" panose="02020603050405020304" pitchFamily="18" charset="0"/>
              </a:rPr>
              <a:t>Beyond supporting children, the story also benefits families and staff. Parents gain a tangible resource that helps communication and understanding, while staff are able to plan, reflect, and refine transition processes based on evidence and observation. Including previous parent feedback within the story not only validates the experiences of prior families but also reinforces trust and confidence in the setting, promoting a collaborative approach to early childhood development. Ongoing review and refinement of the story will ensure that it stays relevant, responsive, and sustainable for future cohorts, showing strategic leadership, commitment to continuous improvement, and a child-centred approach.</a:t>
            </a:r>
            <a:endParaRPr lang="en-GB" sz="1600" dirty="0">
              <a:effectLst/>
              <a:latin typeface="Times New Roman" panose="02020603050405020304" pitchFamily="18" charset="0"/>
              <a:ea typeface="Times New Roman" panose="02020603050405020304" pitchFamily="18" charset="0"/>
            </a:endParaRPr>
          </a:p>
          <a:p>
            <a:endParaRPr lang="en-GB" sz="1600" dirty="0">
              <a:solidFill>
                <a:srgbClr val="000000"/>
              </a:solidFill>
              <a:latin typeface="Times New Roman" panose="02020603050405020304" pitchFamily="18" charset="0"/>
              <a:ea typeface="Times New Roman" panose="02020603050405020304" pitchFamily="18" charset="0"/>
            </a:endParaRPr>
          </a:p>
          <a:p>
            <a:r>
              <a:rPr lang="en-GB" sz="1600" dirty="0">
                <a:solidFill>
                  <a:srgbClr val="000000"/>
                </a:solidFill>
                <a:effectLst/>
                <a:latin typeface="Arial" panose="020B0604020202020204" pitchFamily="34" charset="0"/>
                <a:ea typeface="Times New Roman" panose="02020603050405020304" pitchFamily="18" charset="0"/>
              </a:rPr>
              <a:t>By combining theory-informed practice, ethical considerations, evaluation strategies, and reflective leadership, the transition story represents a comprehensive, evidence-informed intervention designed to optimise children’s emotional wellbeing, engagement, and readiness for learning, while supporting families and staff throughout the transition process.</a:t>
            </a:r>
            <a:endParaRPr lang="en-GB" sz="1600" dirty="0">
              <a:effectLst/>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29159118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C355D-33D4-098C-2BFE-A30DCC22DB54}"/>
              </a:ext>
            </a:extLst>
          </p:cNvPr>
          <p:cNvSpPr>
            <a:spLocks noGrp="1"/>
          </p:cNvSpPr>
          <p:nvPr>
            <p:ph type="title"/>
          </p:nvPr>
        </p:nvSpPr>
        <p:spPr>
          <a:xfrm>
            <a:off x="703856" y="-474338"/>
            <a:ext cx="5915025" cy="2356556"/>
          </a:xfrm>
        </p:spPr>
        <p:txBody>
          <a:bodyPr/>
          <a:lstStyle/>
          <a:p>
            <a:r>
              <a:rPr lang="en-GB" dirty="0"/>
              <a:t>Implementation </a:t>
            </a:r>
            <a:endParaRPr lang="en-US" dirty="0"/>
          </a:p>
        </p:txBody>
      </p:sp>
      <p:sp>
        <p:nvSpPr>
          <p:cNvPr id="4" name="TextBox 3">
            <a:extLst>
              <a:ext uri="{FF2B5EF4-FFF2-40B4-BE49-F238E27FC236}">
                <a16:creationId xmlns:a16="http://schemas.microsoft.com/office/drawing/2014/main" id="{BAF7A711-BF53-81C6-C509-7D3BFAA72D0F}"/>
              </a:ext>
            </a:extLst>
          </p:cNvPr>
          <p:cNvSpPr txBox="1"/>
          <p:nvPr/>
        </p:nvSpPr>
        <p:spPr>
          <a:xfrm>
            <a:off x="1" y="1090057"/>
            <a:ext cx="6857999" cy="2462213"/>
          </a:xfrm>
          <a:prstGeom prst="rect">
            <a:avLst/>
          </a:prstGeom>
          <a:noFill/>
        </p:spPr>
        <p:txBody>
          <a:bodyPr wrap="square" rtlCol="0">
            <a:spAutoFit/>
          </a:bodyPr>
          <a:lstStyle/>
          <a:p>
            <a:r>
              <a:rPr lang="en-GB" sz="1700" b="1"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Implementation Plan and Timeline</a:t>
            </a:r>
            <a:endParaRPr lang="en-GB" sz="17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transition story will be developed and implemented through a structured, evidence-informed process to ensure operational feasibility, pedagogical integrity, and sustainability. This approach is underpinned by attachment theory and contemporary research in early childhood development, aligning with the Curriculum for Wales and the Early Years Curriculum Guidance for Non-Maintained Settings (Welsh Government, 2022; 2023).</a:t>
            </a:r>
            <a:endParaRPr lang="en-GB" sz="17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l"/>
            <a:endParaRPr lang="en-US" dirty="0"/>
          </a:p>
        </p:txBody>
      </p:sp>
      <p:sp>
        <p:nvSpPr>
          <p:cNvPr id="5" name="TextBox 4">
            <a:extLst>
              <a:ext uri="{FF2B5EF4-FFF2-40B4-BE49-F238E27FC236}">
                <a16:creationId xmlns:a16="http://schemas.microsoft.com/office/drawing/2014/main" id="{D3B8B098-8889-DB71-B3AD-A3C58D0DDAB0}"/>
              </a:ext>
            </a:extLst>
          </p:cNvPr>
          <p:cNvSpPr txBox="1"/>
          <p:nvPr/>
        </p:nvSpPr>
        <p:spPr>
          <a:xfrm>
            <a:off x="0" y="3237217"/>
            <a:ext cx="6764663" cy="8479244"/>
          </a:xfrm>
          <a:prstGeom prst="rect">
            <a:avLst/>
          </a:prstGeom>
          <a:noFill/>
        </p:spPr>
        <p:txBody>
          <a:bodyPr wrap="square" rtlCol="0">
            <a:spAutoFit/>
          </a:bodyPr>
          <a:lstStyle/>
          <a:p>
            <a:r>
              <a:rPr lang="en-GB" sz="17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Key Implementation Phases:</a:t>
            </a:r>
            <a:endParaRPr lang="en-GB" sz="17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Content Development:</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story will incorporate staff introductions, photographs of key areas, and anonymised parent feedback. Content design will emphasise predictability and emotional security, supporting children’s development of secure attachments and familiarisation with the setting (Bowlby, 1969; Ainsworth et al., 1978).</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Review and Ethical Compliance:</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Staff will review the draft to ensure accuracy and appropriateness. Informed consent will be obtained for photographs and parent contributions, with strict adherence to GDPR and safeguarding protocols. This phase ensures ethical integrity and professional accountability.</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Digital and Print Preparation:</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 digital version will be developed for accessibility across devices, with limited printed copies available where required, ensuring inclusivity and adaptability to family needs.</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Distribution:</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Families will receive the story as part of the parent induction pack prior to the child’s commencement, promoting familiarity and reducing anticipatory anxiety (Blair &amp; Raver, 2016).</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Family Engagement:</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Parents will be encouraged to revisit the resource at home, facilitating discussions and shared preparation. This enhances continuity between home and setting, reflecting Bronfenbrenner’s (1979) mesosystem perspective.</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Observation and Feedback: </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Staff will observe children’s emotional responses, engagement, and confidence during settling-in. Parent feedback will be collected via questionnaires and informal discussion, enabling triangulation with staff observations to evaluate effectiveness.</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7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Review and Update:</a:t>
            </a:r>
            <a:r>
              <a:rPr lang="en-GB" sz="1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story will be periodically reviewed and updated to reflect changes in staffing, environment, or policy guidance, ensuring sustained relevance and developmental appropriateness.</a:t>
            </a:r>
            <a:endParaRPr lang="en-GB" sz="17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algn="l"/>
            <a:endParaRPr lang="en-US" dirty="0"/>
          </a:p>
        </p:txBody>
      </p:sp>
    </p:spTree>
    <p:extLst>
      <p:ext uri="{BB962C8B-B14F-4D97-AF65-F5344CB8AC3E}">
        <p14:creationId xmlns:p14="http://schemas.microsoft.com/office/powerpoint/2010/main" val="1415166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8F03-4B06-5AE7-3B5F-ED8E4E666EA2}"/>
              </a:ext>
            </a:extLst>
          </p:cNvPr>
          <p:cNvSpPr>
            <a:spLocks noGrp="1"/>
          </p:cNvSpPr>
          <p:nvPr>
            <p:ph type="title"/>
          </p:nvPr>
        </p:nvSpPr>
        <p:spPr>
          <a:xfrm>
            <a:off x="471487" y="924533"/>
            <a:ext cx="5915025" cy="2356556"/>
          </a:xfrm>
        </p:spPr>
        <p:txBody>
          <a:bodyPr/>
          <a:lstStyle/>
          <a:p>
            <a:r>
              <a:rPr lang="en-GB" dirty="0"/>
              <a:t>Proposed timeline </a:t>
            </a:r>
            <a:endParaRPr lang="en-US" dirty="0"/>
          </a:p>
        </p:txBody>
      </p:sp>
      <p:sp>
        <p:nvSpPr>
          <p:cNvPr id="4" name="TextBox 3">
            <a:extLst>
              <a:ext uri="{FF2B5EF4-FFF2-40B4-BE49-F238E27FC236}">
                <a16:creationId xmlns:a16="http://schemas.microsoft.com/office/drawing/2014/main" id="{A1E629EF-5B3E-C3BD-D35E-711164DAE7DD}"/>
              </a:ext>
            </a:extLst>
          </p:cNvPr>
          <p:cNvSpPr txBox="1"/>
          <p:nvPr/>
        </p:nvSpPr>
        <p:spPr>
          <a:xfrm>
            <a:off x="2514600" y="5181600"/>
            <a:ext cx="1828800" cy="1828800"/>
          </a:xfrm>
          <a:prstGeom prst="rect">
            <a:avLst/>
          </a:prstGeom>
          <a:noFill/>
        </p:spPr>
        <p:txBody>
          <a:bodyPr wrap="square" rtlCol="0">
            <a:spAutoFit/>
          </a:bodyPr>
          <a:lstStyle/>
          <a:p>
            <a:pPr algn="l"/>
            <a:endParaRPr lang="en-US" dirty="0"/>
          </a:p>
        </p:txBody>
      </p:sp>
      <p:graphicFrame>
        <p:nvGraphicFramePr>
          <p:cNvPr id="6" name="Table 5">
            <a:extLst>
              <a:ext uri="{FF2B5EF4-FFF2-40B4-BE49-F238E27FC236}">
                <a16:creationId xmlns:a16="http://schemas.microsoft.com/office/drawing/2014/main" id="{46085EB5-813F-A1B5-86AA-71E3FE01E91E}"/>
              </a:ext>
            </a:extLst>
          </p:cNvPr>
          <p:cNvGraphicFramePr/>
          <p:nvPr>
            <p:extLst>
              <p:ext uri="{D42A27DB-BD31-4B8C-83A1-F6EECF244321}">
                <p14:modId xmlns:p14="http://schemas.microsoft.com/office/powerpoint/2010/main" val="2502087385"/>
              </p:ext>
            </p:extLst>
          </p:nvPr>
        </p:nvGraphicFramePr>
        <p:xfrm>
          <a:off x="235743" y="3090842"/>
          <a:ext cx="6386512" cy="6368568"/>
        </p:xfrm>
        <a:graphic>
          <a:graphicData uri="http://schemas.openxmlformats.org/drawingml/2006/table">
            <a:tbl>
              <a:tblPr firstRow="1" firstCol="1" bandRow="1">
                <a:tableStyleId>{5940675A-B579-460E-94D1-54222C63F5DA}</a:tableStyleId>
              </a:tblPr>
              <a:tblGrid>
                <a:gridCol w="3193256">
                  <a:extLst>
                    <a:ext uri="{9D8B030D-6E8A-4147-A177-3AD203B41FA5}">
                      <a16:colId xmlns:a16="http://schemas.microsoft.com/office/drawing/2014/main" val="1918281068"/>
                    </a:ext>
                  </a:extLst>
                </a:gridCol>
                <a:gridCol w="3193256">
                  <a:extLst>
                    <a:ext uri="{9D8B030D-6E8A-4147-A177-3AD203B41FA5}">
                      <a16:colId xmlns:a16="http://schemas.microsoft.com/office/drawing/2014/main" val="720014754"/>
                    </a:ext>
                  </a:extLst>
                </a:gridCol>
              </a:tblGrid>
              <a:tr h="722952">
                <a:tc>
                  <a:txBody>
                    <a:bodyPr/>
                    <a:lstStyle/>
                    <a:p>
                      <a:pPr>
                        <a:lnSpc>
                          <a:spcPct val="115000"/>
                        </a:lnSpc>
                        <a:spcAft>
                          <a:spcPts val="800"/>
                        </a:spcAft>
                        <a:buNone/>
                      </a:pPr>
                      <a:r>
                        <a:rPr lang="en-GB" sz="1000" kern="0" dirty="0">
                          <a:effectLst/>
                        </a:rPr>
                        <a:t>Phase</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dirty="0">
                          <a:effectLst/>
                        </a:rPr>
                        <a:t>Duration </a:t>
                      </a:r>
                      <a:endParaRPr lang="en-GB" sz="10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1279341737"/>
                  </a:ext>
                </a:extLst>
              </a:tr>
              <a:tr h="1430286">
                <a:tc>
                  <a:txBody>
                    <a:bodyPr/>
                    <a:lstStyle/>
                    <a:p>
                      <a:pPr>
                        <a:lnSpc>
                          <a:spcPct val="115000"/>
                        </a:lnSpc>
                        <a:spcAft>
                          <a:spcPts val="800"/>
                        </a:spcAft>
                        <a:buNone/>
                      </a:pPr>
                      <a:r>
                        <a:rPr lang="en-GB" sz="1000" kern="0" dirty="0">
                          <a:effectLst/>
                        </a:rPr>
                        <a:t>Content Development and Visual Production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dirty="0">
                          <a:effectLst/>
                        </a:rPr>
                        <a:t>2-3 weeks</a:t>
                      </a:r>
                      <a:endParaRPr lang="en-GB" sz="10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2824791020"/>
                  </a:ext>
                </a:extLst>
              </a:tr>
              <a:tr h="1430286">
                <a:tc>
                  <a:txBody>
                    <a:bodyPr/>
                    <a:lstStyle/>
                    <a:p>
                      <a:pPr>
                        <a:lnSpc>
                          <a:spcPct val="115000"/>
                        </a:lnSpc>
                        <a:spcAft>
                          <a:spcPts val="800"/>
                        </a:spcAft>
                        <a:buNone/>
                      </a:pPr>
                      <a:r>
                        <a:rPr lang="en-GB" sz="1000" kern="0" dirty="0">
                          <a:effectLst/>
                        </a:rPr>
                        <a:t>Review, Ethical Compliance and Consent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dirty="0">
                          <a:effectLst/>
                        </a:rPr>
                        <a:t>1 week</a:t>
                      </a:r>
                      <a:endParaRPr lang="en-GB" sz="10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2105377853"/>
                  </a:ext>
                </a:extLst>
              </a:tr>
              <a:tr h="696261">
                <a:tc>
                  <a:txBody>
                    <a:bodyPr/>
                    <a:lstStyle/>
                    <a:p>
                      <a:pPr>
                        <a:lnSpc>
                          <a:spcPct val="115000"/>
                        </a:lnSpc>
                        <a:spcAft>
                          <a:spcPts val="800"/>
                        </a:spcAft>
                        <a:buNone/>
                      </a:pPr>
                      <a:r>
                        <a:rPr lang="en-GB" sz="1000" kern="0" dirty="0">
                          <a:effectLst/>
                        </a:rPr>
                        <a:t>Digital and Print Preparation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a:effectLst/>
                        </a:rPr>
                        <a:t>1 week </a:t>
                      </a:r>
                      <a:endParaRPr lang="en-GB" sz="10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4123059765"/>
                  </a:ext>
                </a:extLst>
              </a:tr>
              <a:tr h="696261">
                <a:tc>
                  <a:txBody>
                    <a:bodyPr/>
                    <a:lstStyle/>
                    <a:p>
                      <a:pPr>
                        <a:lnSpc>
                          <a:spcPct val="115000"/>
                        </a:lnSpc>
                        <a:spcAft>
                          <a:spcPts val="800"/>
                        </a:spcAft>
                        <a:buNone/>
                      </a:pPr>
                      <a:r>
                        <a:rPr lang="en-GB" sz="1000" kern="0" dirty="0">
                          <a:effectLst/>
                        </a:rPr>
                        <a:t>Distribution to Families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a:effectLst/>
                        </a:rPr>
                        <a:t>1 week prior to start date</a:t>
                      </a:r>
                      <a:endParaRPr lang="en-GB" sz="10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1382257822"/>
                  </a:ext>
                </a:extLst>
              </a:tr>
              <a:tr h="696261">
                <a:tc>
                  <a:txBody>
                    <a:bodyPr/>
                    <a:lstStyle/>
                    <a:p>
                      <a:pPr>
                        <a:lnSpc>
                          <a:spcPct val="115000"/>
                        </a:lnSpc>
                        <a:spcAft>
                          <a:spcPts val="800"/>
                        </a:spcAft>
                        <a:buNone/>
                      </a:pPr>
                      <a:r>
                        <a:rPr lang="en-GB" sz="1000" kern="0" dirty="0">
                          <a:effectLst/>
                        </a:rPr>
                        <a:t>Observation and Feedback Collection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a:effectLst/>
                        </a:rPr>
                        <a:t>First 2-4 weeks post start date</a:t>
                      </a:r>
                      <a:endParaRPr lang="en-GB" sz="10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2084574181"/>
                  </a:ext>
                </a:extLst>
              </a:tr>
              <a:tr h="696261">
                <a:tc>
                  <a:txBody>
                    <a:bodyPr/>
                    <a:lstStyle/>
                    <a:p>
                      <a:pPr>
                        <a:lnSpc>
                          <a:spcPct val="115000"/>
                        </a:lnSpc>
                        <a:spcAft>
                          <a:spcPts val="800"/>
                        </a:spcAft>
                        <a:buNone/>
                      </a:pPr>
                      <a:r>
                        <a:rPr lang="en-GB" sz="1000" kern="0" dirty="0">
                          <a:effectLst/>
                        </a:rPr>
                        <a:t>Reviews and Updates </a:t>
                      </a:r>
                      <a:endParaRPr lang="en-GB" sz="10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tc>
                  <a:txBody>
                    <a:bodyPr/>
                    <a:lstStyle/>
                    <a:p>
                      <a:pPr>
                        <a:lnSpc>
                          <a:spcPct val="115000"/>
                        </a:lnSpc>
                        <a:spcAft>
                          <a:spcPts val="800"/>
                        </a:spcAft>
                        <a:buNone/>
                      </a:pPr>
                      <a:r>
                        <a:rPr lang="en-GB" sz="1000" kern="0" dirty="0">
                          <a:effectLst/>
                        </a:rPr>
                        <a:t>Ongoing, as required </a:t>
                      </a:r>
                      <a:endParaRPr lang="en-GB" sz="10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4767" marR="54767" marT="0" marB="0"/>
                </a:tc>
                <a:extLst>
                  <a:ext uri="{0D108BD9-81ED-4DB2-BD59-A6C34878D82A}">
                    <a16:rowId xmlns:a16="http://schemas.microsoft.com/office/drawing/2014/main" val="3624577411"/>
                  </a:ext>
                </a:extLst>
              </a:tr>
            </a:tbl>
          </a:graphicData>
        </a:graphic>
      </p:graphicFrame>
    </p:spTree>
    <p:extLst>
      <p:ext uri="{BB962C8B-B14F-4D97-AF65-F5344CB8AC3E}">
        <p14:creationId xmlns:p14="http://schemas.microsoft.com/office/powerpoint/2010/main" val="2970685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B470F-4906-0BD6-B0DA-ECC0D81944AD}"/>
              </a:ext>
            </a:extLst>
          </p:cNvPr>
          <p:cNvSpPr>
            <a:spLocks noGrp="1"/>
          </p:cNvSpPr>
          <p:nvPr>
            <p:ph type="title"/>
          </p:nvPr>
        </p:nvSpPr>
        <p:spPr>
          <a:xfrm>
            <a:off x="287872" y="985738"/>
            <a:ext cx="5915025" cy="2356556"/>
          </a:xfrm>
        </p:spPr>
        <p:txBody>
          <a:bodyPr/>
          <a:lstStyle/>
          <a:p>
            <a:r>
              <a:rPr lang="en-GB" dirty="0"/>
              <a:t>Evaluation and Success Metrics</a:t>
            </a:r>
            <a:endParaRPr lang="en-US" dirty="0"/>
          </a:p>
        </p:txBody>
      </p:sp>
      <p:sp>
        <p:nvSpPr>
          <p:cNvPr id="3" name="Content Placeholder 2">
            <a:extLst>
              <a:ext uri="{FF2B5EF4-FFF2-40B4-BE49-F238E27FC236}">
                <a16:creationId xmlns:a16="http://schemas.microsoft.com/office/drawing/2014/main" id="{0BFD3CC8-E7C0-4369-066E-B2A7BF832108}"/>
              </a:ext>
            </a:extLst>
          </p:cNvPr>
          <p:cNvSpPr>
            <a:spLocks noGrp="1"/>
          </p:cNvSpPr>
          <p:nvPr>
            <p:ph idx="1"/>
          </p:nvPr>
        </p:nvSpPr>
        <p:spPr>
          <a:xfrm>
            <a:off x="-171163" y="4981851"/>
            <a:ext cx="5915025" cy="7735712"/>
          </a:xfrm>
        </p:spPr>
        <p:txBody>
          <a:bodyPr/>
          <a:lstStyle/>
          <a:p>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Observational Assessment:</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Staff will monitor children during the settling in period, focusing on emotional responses, engagement, confidence, and participation in routines. Indicators of secure attachment and emotional regulation will inform assessment of readiness for exploration and learning (Blair &amp; Raver, 2016; Fenmachi, 2024).</a:t>
            </a:r>
            <a:endPar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Parental Feedback: </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Structured questionnaires and informal discussions will capture feelings of the story’s clarity, usefulness, and impact on the child’s preparedness and confidence, identifying areas for adjustment to maintain relevance and inclusivity.</a:t>
            </a:r>
            <a:endPar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Staff Reflection:</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Practitioners will critically review operational processes, engagement strategies, and outcomes, inform ongoing improvements, and embed reflective practice.</a:t>
            </a:r>
            <a:endPar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F99A4575-D67D-D245-3175-CDFAAF7580DE}"/>
              </a:ext>
            </a:extLst>
          </p:cNvPr>
          <p:cNvSpPr txBox="1"/>
          <p:nvPr/>
        </p:nvSpPr>
        <p:spPr>
          <a:xfrm>
            <a:off x="115629" y="2987055"/>
            <a:ext cx="6626742" cy="2308324"/>
          </a:xfrm>
          <a:prstGeom prst="rect">
            <a:avLst/>
          </a:prstGeom>
          <a:noFill/>
        </p:spPr>
        <p:txBody>
          <a:bodyPr wrap="square" rtlCol="0">
            <a:spAutoFit/>
          </a:bodyPr>
          <a:lstStyle/>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effectiveness of the transition story will be assessed through a structured, evidence informed approach, ensuring that the intervention is both developmentally supportive and operationally effective. Evaluation will focus on process and outcome measures, allowing the story to be reviewed and improved over time. </a:t>
            </a:r>
          </a:p>
          <a:p>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Methods and Measures:</a:t>
            </a:r>
            <a:endParaRPr lang="en-US" dirty="0"/>
          </a:p>
        </p:txBody>
      </p:sp>
    </p:spTree>
    <p:extLst>
      <p:ext uri="{BB962C8B-B14F-4D97-AF65-F5344CB8AC3E}">
        <p14:creationId xmlns:p14="http://schemas.microsoft.com/office/powerpoint/2010/main" val="1982093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55C42-70AC-CD2A-87FF-D77D55FFFD13}"/>
              </a:ext>
            </a:extLst>
          </p:cNvPr>
          <p:cNvSpPr>
            <a:spLocks noGrp="1"/>
          </p:cNvSpPr>
          <p:nvPr>
            <p:ph type="title"/>
          </p:nvPr>
        </p:nvSpPr>
        <p:spPr/>
        <p:txBody>
          <a:bodyPr/>
          <a:lstStyle/>
          <a:p>
            <a:r>
              <a:rPr lang="en-GB" dirty="0"/>
              <a:t>Evaluation and Success Metrics </a:t>
            </a:r>
            <a:endParaRPr lang="en-US" dirty="0"/>
          </a:p>
        </p:txBody>
      </p:sp>
      <p:sp>
        <p:nvSpPr>
          <p:cNvPr id="3" name="Content Placeholder 2">
            <a:extLst>
              <a:ext uri="{FF2B5EF4-FFF2-40B4-BE49-F238E27FC236}">
                <a16:creationId xmlns:a16="http://schemas.microsoft.com/office/drawing/2014/main" id="{F3CD898D-9ED8-EEC3-C704-6179F1CF2D82}"/>
              </a:ext>
            </a:extLst>
          </p:cNvPr>
          <p:cNvSpPr>
            <a:spLocks noGrp="1"/>
          </p:cNvSpPr>
          <p:nvPr>
            <p:ph idx="1"/>
          </p:nvPr>
        </p:nvSpPr>
        <p:spPr>
          <a:xfrm>
            <a:off x="161887" y="3520978"/>
            <a:ext cx="5915025" cy="7735712"/>
          </a:xfrm>
        </p:spPr>
        <p:txBody>
          <a:bodyPr/>
          <a:lstStyle/>
          <a:p>
            <a:pPr lvl="0"/>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Child Outcomes: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Familiarity with staff and environment; reduced anxiety during initial transition; active engagement in play and peer interactions.</a:t>
            </a:r>
            <a:endPar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Parental Outcomes:</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Reported confidence and satisfaction; evidence of home engagement; strengthened continuity between home and setting.</a:t>
            </a:r>
            <a:endPar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Operational Outcomes: </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Timely implementation; minimal challenges; integration of feedback into future iterations to ensure sustainability.</a:t>
            </a:r>
            <a:endParaRPr lang="en-GB" sz="1800" kern="1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Evaluation findings will be documented systematically and used to inform future iterations of the story. By embedding this rigorous, evidence informed evaluation, the intervention shows reflective leadership, accountability, and alignment with policy frameworks emphasising wellbeing, secure relationships, and effective transition practices (Welsh Government, 2022; OECD, 2025).</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2AFA3748-20DE-98EF-55EF-19FD6C8529E0}"/>
              </a:ext>
            </a:extLst>
          </p:cNvPr>
          <p:cNvSpPr txBox="1"/>
          <p:nvPr/>
        </p:nvSpPr>
        <p:spPr>
          <a:xfrm>
            <a:off x="161887" y="3005668"/>
            <a:ext cx="4214258" cy="415498"/>
          </a:xfrm>
          <a:prstGeom prst="rect">
            <a:avLst/>
          </a:prstGeom>
          <a:noFill/>
        </p:spPr>
        <p:txBody>
          <a:bodyPr wrap="square" rtlCol="0">
            <a:spAutoFit/>
          </a:bodyPr>
          <a:lstStyle/>
          <a:p>
            <a:pPr algn="l"/>
            <a:r>
              <a:rPr lang="en-GB" sz="2100" b="1" dirty="0"/>
              <a:t>Success metrics:</a:t>
            </a:r>
            <a:endParaRPr lang="en-US" sz="2100" b="1" dirty="0"/>
          </a:p>
        </p:txBody>
      </p:sp>
    </p:spTree>
    <p:extLst>
      <p:ext uri="{BB962C8B-B14F-4D97-AF65-F5344CB8AC3E}">
        <p14:creationId xmlns:p14="http://schemas.microsoft.com/office/powerpoint/2010/main" val="2177257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AF70B-50F2-A934-3344-7205AC944CA3}"/>
              </a:ext>
            </a:extLst>
          </p:cNvPr>
          <p:cNvSpPr>
            <a:spLocks noGrp="1"/>
          </p:cNvSpPr>
          <p:nvPr>
            <p:ph type="title"/>
          </p:nvPr>
        </p:nvSpPr>
        <p:spPr>
          <a:xfrm>
            <a:off x="471487" y="356182"/>
            <a:ext cx="5915025" cy="2356556"/>
          </a:xfrm>
        </p:spPr>
        <p:txBody>
          <a:bodyPr>
            <a:normAutofit/>
          </a:bodyPr>
          <a:lstStyle/>
          <a:p>
            <a:r>
              <a:rPr lang="en-GB" sz="23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Financial and Strategic Analysis: PESTLE Overview</a:t>
            </a:r>
            <a:br>
              <a:rPr lang="en-GB" sz="2300" kern="100" dirty="0">
                <a:effectLst/>
                <a:latin typeface="Calibri" panose="020F0502020204030204" pitchFamily="34" charset="0"/>
                <a:ea typeface="Times New Roman" panose="02020603050405020304" pitchFamily="18" charset="0"/>
                <a:cs typeface="Times New Roman" panose="02020603050405020304" pitchFamily="18" charset="0"/>
              </a:rPr>
            </a:br>
            <a:endParaRPr lang="en-US" sz="2300" dirty="0"/>
          </a:p>
        </p:txBody>
      </p:sp>
      <p:sp>
        <p:nvSpPr>
          <p:cNvPr id="3" name="Content Placeholder 2">
            <a:extLst>
              <a:ext uri="{FF2B5EF4-FFF2-40B4-BE49-F238E27FC236}">
                <a16:creationId xmlns:a16="http://schemas.microsoft.com/office/drawing/2014/main" id="{2078FE20-720C-BA11-0A47-D08CB278F4A4}"/>
              </a:ext>
            </a:extLst>
          </p:cNvPr>
          <p:cNvSpPr>
            <a:spLocks noGrp="1"/>
          </p:cNvSpPr>
          <p:nvPr>
            <p:ph idx="1"/>
          </p:nvPr>
        </p:nvSpPr>
        <p:spPr>
          <a:xfrm>
            <a:off x="-163619" y="3579865"/>
            <a:ext cx="5915025" cy="7735712"/>
          </a:xfrm>
        </p:spPr>
        <p:txBody>
          <a:bodyPr>
            <a:normAutofit fontScale="92500" lnSpcReduction="10000"/>
          </a:bodyPr>
          <a:lstStyle/>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Political</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story aligns with Welsh early years priorities around wellbeing, relationships, and smooth transitions. The story works in a supportive policy environment with low regulatory risk.</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Economic</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transition story is low-cost, mostly requiring staff time, and the digital format keeps ongoing expenses minimal. Potential benefits include stronger enrolment, better retention, and an enhanced reputation.</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Social</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Supports children’s emotional wellbeing and meets parents’ expectations for secure, prepared transitions. Its flexible home-based use fits modern family needs.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Technological</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Digital delivery makes it easy to access and update. There’s future potential for interactive features like staff videos or virtual tours.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Legal</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The transition story complies with GDPR, obtains consent for staff photos and feedback, and follows safeguarding standards.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Environmental</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Being primarily digital reduces paper use. Any printing is limited and responsible, supporting sustainability and positively influencing parent perception.</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u="sng"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Strategic Takeaway:</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While the transition story is a low-cost, low-risk initiative, its primary value lies in social, developmental, and reputation gains. The resource supports children’s emotional wellbeing, helps smoother transitions, enhances parental confidence and engagement, and strengthens the setting’s professional reputation. These benefits, combined with adaptability, ethical practice, and alignment with policy priorities, position the transition story as a sustainable, embedded innovation that delivers meaningful developmental impact rather than immediate financial return.</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7AE9F39D-8E88-799E-C43D-5A0630157198}"/>
              </a:ext>
            </a:extLst>
          </p:cNvPr>
          <p:cNvSpPr txBox="1"/>
          <p:nvPr/>
        </p:nvSpPr>
        <p:spPr>
          <a:xfrm>
            <a:off x="3060" y="1850658"/>
            <a:ext cx="6383452" cy="2031325"/>
          </a:xfrm>
          <a:prstGeom prst="rect">
            <a:avLst/>
          </a:prstGeom>
          <a:noFill/>
        </p:spPr>
        <p:txBody>
          <a:bodyPr wrap="square" rtlCol="0">
            <a:spAutoFit/>
          </a:bodyPr>
          <a:lstStyle/>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 make sure the transition story is a practical and sustainable initiative, it is important to consider the bigger picture, what external factors could influence its use and long-term impact. A PESTLE framework helps break this down into political, economic, social, technological, legal, and environmental considerations: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l"/>
            <a:endParaRPr lang="en-US" dirty="0"/>
          </a:p>
        </p:txBody>
      </p:sp>
    </p:spTree>
    <p:extLst>
      <p:ext uri="{BB962C8B-B14F-4D97-AF65-F5344CB8AC3E}">
        <p14:creationId xmlns:p14="http://schemas.microsoft.com/office/powerpoint/2010/main" val="17169995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C2B9C-1D71-DAD8-DD15-033E7BF33C7C}"/>
              </a:ext>
            </a:extLst>
          </p:cNvPr>
          <p:cNvSpPr>
            <a:spLocks noGrp="1"/>
          </p:cNvSpPr>
          <p:nvPr>
            <p:ph type="title"/>
          </p:nvPr>
        </p:nvSpPr>
        <p:spPr>
          <a:xfrm>
            <a:off x="777512" y="786823"/>
            <a:ext cx="5915025" cy="2356556"/>
          </a:xfrm>
        </p:spPr>
        <p:txBody>
          <a:bodyPr/>
          <a:lstStyle/>
          <a:p>
            <a:r>
              <a:rPr lang="en-GB" dirty="0"/>
              <a:t>Risk assessment </a:t>
            </a:r>
            <a:endParaRPr lang="en-US" dirty="0"/>
          </a:p>
        </p:txBody>
      </p:sp>
      <p:sp>
        <p:nvSpPr>
          <p:cNvPr id="4" name="TextBox 3">
            <a:extLst>
              <a:ext uri="{FF2B5EF4-FFF2-40B4-BE49-F238E27FC236}">
                <a16:creationId xmlns:a16="http://schemas.microsoft.com/office/drawing/2014/main" id="{6183679A-126C-97B4-0DAC-2E51347560F3}"/>
              </a:ext>
            </a:extLst>
          </p:cNvPr>
          <p:cNvSpPr txBox="1"/>
          <p:nvPr/>
        </p:nvSpPr>
        <p:spPr>
          <a:xfrm>
            <a:off x="471487" y="2637657"/>
            <a:ext cx="5915025" cy="646331"/>
          </a:xfrm>
          <a:prstGeom prst="rect">
            <a:avLst/>
          </a:prstGeom>
          <a:noFill/>
        </p:spPr>
        <p:txBody>
          <a:bodyPr wrap="square" rtlCol="0">
            <a:spAutoFit/>
          </a:bodyPr>
          <a:lstStyle/>
          <a:p>
            <a:pPr algn="l"/>
            <a:r>
              <a:rPr lang="en-GB" dirty="0"/>
              <a:t>The table below outlines key risks associated with the transition story and steps to reduce or manage them</a:t>
            </a:r>
          </a:p>
        </p:txBody>
      </p:sp>
      <p:sp>
        <p:nvSpPr>
          <p:cNvPr id="8" name="TextBox 7">
            <a:extLst>
              <a:ext uri="{FF2B5EF4-FFF2-40B4-BE49-F238E27FC236}">
                <a16:creationId xmlns:a16="http://schemas.microsoft.com/office/drawing/2014/main" id="{982F5259-B2A7-155C-7AA8-951419B27C2D}"/>
              </a:ext>
            </a:extLst>
          </p:cNvPr>
          <p:cNvSpPr txBox="1"/>
          <p:nvPr/>
        </p:nvSpPr>
        <p:spPr>
          <a:xfrm>
            <a:off x="4098364" y="5181600"/>
            <a:ext cx="1828800" cy="1828800"/>
          </a:xfrm>
          <a:prstGeom prst="rect">
            <a:avLst/>
          </a:prstGeom>
          <a:noFill/>
        </p:spPr>
        <p:txBody>
          <a:bodyPr wrap="square" rtlCol="0">
            <a:spAutoFit/>
          </a:bodyPr>
          <a:lstStyle/>
          <a:p>
            <a:pPr algn="l"/>
            <a:endParaRPr lang="en-US" dirty="0"/>
          </a:p>
        </p:txBody>
      </p:sp>
      <p:graphicFrame>
        <p:nvGraphicFramePr>
          <p:cNvPr id="10" name="Table 9">
            <a:extLst>
              <a:ext uri="{FF2B5EF4-FFF2-40B4-BE49-F238E27FC236}">
                <a16:creationId xmlns:a16="http://schemas.microsoft.com/office/drawing/2014/main" id="{48A8B59F-1922-369A-C741-A4F2193A9DE0}"/>
              </a:ext>
            </a:extLst>
          </p:cNvPr>
          <p:cNvGraphicFramePr/>
          <p:nvPr>
            <p:extLst>
              <p:ext uri="{D42A27DB-BD31-4B8C-83A1-F6EECF244321}">
                <p14:modId xmlns:p14="http://schemas.microsoft.com/office/powerpoint/2010/main" val="1720095030"/>
              </p:ext>
            </p:extLst>
          </p:nvPr>
        </p:nvGraphicFramePr>
        <p:xfrm>
          <a:off x="303173" y="3534578"/>
          <a:ext cx="6389364" cy="7999261"/>
        </p:xfrm>
        <a:graphic>
          <a:graphicData uri="http://schemas.openxmlformats.org/drawingml/2006/table">
            <a:tbl>
              <a:tblPr firstRow="1" firstCol="1" bandRow="1">
                <a:tableStyleId>{5C22544A-7EE6-4342-B048-85BDC9FD1C3A}</a:tableStyleId>
              </a:tblPr>
              <a:tblGrid>
                <a:gridCol w="1597341">
                  <a:extLst>
                    <a:ext uri="{9D8B030D-6E8A-4147-A177-3AD203B41FA5}">
                      <a16:colId xmlns:a16="http://schemas.microsoft.com/office/drawing/2014/main" val="3752087322"/>
                    </a:ext>
                  </a:extLst>
                </a:gridCol>
                <a:gridCol w="1597341">
                  <a:extLst>
                    <a:ext uri="{9D8B030D-6E8A-4147-A177-3AD203B41FA5}">
                      <a16:colId xmlns:a16="http://schemas.microsoft.com/office/drawing/2014/main" val="1881218642"/>
                    </a:ext>
                  </a:extLst>
                </a:gridCol>
                <a:gridCol w="1597341">
                  <a:extLst>
                    <a:ext uri="{9D8B030D-6E8A-4147-A177-3AD203B41FA5}">
                      <a16:colId xmlns:a16="http://schemas.microsoft.com/office/drawing/2014/main" val="2021589908"/>
                    </a:ext>
                  </a:extLst>
                </a:gridCol>
                <a:gridCol w="1597341">
                  <a:extLst>
                    <a:ext uri="{9D8B030D-6E8A-4147-A177-3AD203B41FA5}">
                      <a16:colId xmlns:a16="http://schemas.microsoft.com/office/drawing/2014/main" val="4204013813"/>
                    </a:ext>
                  </a:extLst>
                </a:gridCol>
              </a:tblGrid>
              <a:tr h="190996">
                <a:tc>
                  <a:txBody>
                    <a:bodyPr/>
                    <a:lstStyle/>
                    <a:p>
                      <a:pPr>
                        <a:lnSpc>
                          <a:spcPct val="115000"/>
                        </a:lnSpc>
                        <a:spcAft>
                          <a:spcPts val="800"/>
                        </a:spcAft>
                        <a:buNone/>
                      </a:pPr>
                      <a:r>
                        <a:rPr lang="en-GB" sz="1600" kern="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Risk </a:t>
                      </a:r>
                      <a:endParaRPr lang="en-GB" sz="16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6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Impact </a:t>
                      </a:r>
                      <a:endParaRPr lang="en-GB" sz="1600" kern="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600" kern="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Likelihood</a:t>
                      </a:r>
                      <a:r>
                        <a:rPr lang="en-GB" sz="1000" kern="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600" kern="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Mitigation</a:t>
                      </a:r>
                      <a:r>
                        <a:rPr lang="en-GB" sz="1000" kern="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endParaRPr lang="en-GB" sz="10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1964588964"/>
                  </a:ext>
                </a:extLst>
              </a:tr>
              <a:tr h="996415">
                <a:tc>
                  <a:txBody>
                    <a:bodyPr/>
                    <a:lstStyle/>
                    <a:p>
                      <a:pPr>
                        <a:lnSpc>
                          <a:spcPct val="115000"/>
                        </a:lnSpc>
                        <a:spcAft>
                          <a:spcPts val="800"/>
                        </a:spcAft>
                        <a:buNone/>
                      </a:pPr>
                      <a:r>
                        <a:rPr lang="en-GB" sz="1400" b="0" kern="0" dirty="0">
                          <a:solidFill>
                            <a:schemeClr val="tx1"/>
                          </a:solidFill>
                          <a:effectLst/>
                        </a:rPr>
                        <a:t>Staff turnover delays updates </a:t>
                      </a:r>
                      <a:endParaRPr lang="en-GB" sz="1400" b="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Medium</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Medium </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rPr>
                        <a:t>Keep resources and templates ready to change and include any new staff.</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1085581370"/>
                  </a:ext>
                </a:extLst>
              </a:tr>
              <a:tr h="795060">
                <a:tc>
                  <a:txBody>
                    <a:bodyPr/>
                    <a:lstStyle/>
                    <a:p>
                      <a:pPr>
                        <a:lnSpc>
                          <a:spcPct val="115000"/>
                        </a:lnSpc>
                        <a:spcAft>
                          <a:spcPts val="800"/>
                        </a:spcAft>
                        <a:buNone/>
                      </a:pPr>
                      <a:r>
                        <a:rPr lang="en-GB" sz="1400" b="0" kern="0" dirty="0">
                          <a:solidFill>
                            <a:schemeClr val="tx1"/>
                          </a:solidFill>
                          <a:effectLst/>
                        </a:rPr>
                        <a:t>Unexpected printing or resource costs </a:t>
                      </a:r>
                      <a:endParaRPr lang="en-GB" sz="1400" b="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Low</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Low</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rPr>
                        <a:t>Prioritise digital version, limit printer runs and monitor expenses.</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3354416709"/>
                  </a:ext>
                </a:extLst>
              </a:tr>
              <a:tr h="1399124">
                <a:tc>
                  <a:txBody>
                    <a:bodyPr/>
                    <a:lstStyle/>
                    <a:p>
                      <a:pPr>
                        <a:lnSpc>
                          <a:spcPct val="115000"/>
                        </a:lnSpc>
                        <a:spcAft>
                          <a:spcPts val="800"/>
                        </a:spcAft>
                        <a:buNone/>
                      </a:pPr>
                      <a:r>
                        <a:rPr lang="en-GB" sz="1400" b="0" kern="0" dirty="0">
                          <a:solidFill>
                            <a:schemeClr val="tx1"/>
                          </a:solidFill>
                          <a:effectLst/>
                        </a:rPr>
                        <a:t>Consent or GDPR breaches</a:t>
                      </a:r>
                      <a:endParaRPr lang="en-GB" sz="1400" b="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High</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Low</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rPr>
                        <a:t>Use clear consent forms, anonymise feedback, and secure digital storage. Story not meeting parents' expectations</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2081922154"/>
                  </a:ext>
                </a:extLst>
              </a:tr>
              <a:tr h="996415">
                <a:tc>
                  <a:txBody>
                    <a:bodyPr/>
                    <a:lstStyle/>
                    <a:p>
                      <a:pPr>
                        <a:lnSpc>
                          <a:spcPct val="115000"/>
                        </a:lnSpc>
                        <a:spcAft>
                          <a:spcPts val="800"/>
                        </a:spcAft>
                        <a:buNone/>
                      </a:pPr>
                      <a:r>
                        <a:rPr lang="en-GB" sz="1400" b="0" kern="0" dirty="0">
                          <a:solidFill>
                            <a:schemeClr val="tx1"/>
                          </a:solidFill>
                          <a:effectLst/>
                        </a:rPr>
                        <a:t>Digital access issues for families</a:t>
                      </a:r>
                      <a:r>
                        <a:rPr lang="en-GB" sz="500" kern="0" dirty="0">
                          <a:effectLst/>
                        </a:rPr>
                        <a:t> </a:t>
                      </a:r>
                      <a:endParaRPr lang="en-GB" sz="5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Medium </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Medium</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rPr>
                        <a:t>Provide optional printed copies, ensure mobile friendly formats are also available.</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2953011884"/>
                  </a:ext>
                </a:extLst>
              </a:tr>
              <a:tr h="1391476">
                <a:tc>
                  <a:txBody>
                    <a:bodyPr/>
                    <a:lstStyle/>
                    <a:p>
                      <a:pPr>
                        <a:lnSpc>
                          <a:spcPct val="115000"/>
                        </a:lnSpc>
                        <a:spcAft>
                          <a:spcPts val="800"/>
                        </a:spcAft>
                        <a:buNone/>
                      </a:pPr>
                      <a:r>
                        <a:rPr lang="en-GB" sz="1400" b="0" kern="0" dirty="0">
                          <a:solidFill>
                            <a:schemeClr val="tx1"/>
                          </a:solidFill>
                          <a:effectLst/>
                        </a:rPr>
                        <a:t>Transition story does not meet parents' expectations </a:t>
                      </a:r>
                      <a:endParaRPr lang="en-GB" sz="1400" b="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Medium</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500" kern="0" dirty="0">
                          <a:effectLst/>
                        </a:rPr>
                        <a:t> </a:t>
                      </a:r>
                      <a:r>
                        <a:rPr lang="en-GB" sz="1400" kern="0" dirty="0">
                          <a:effectLst/>
                        </a:rPr>
                        <a:t>Medium</a:t>
                      </a:r>
                      <a:endParaRPr lang="en-GB" sz="5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b="0" kern="0" dirty="0">
                          <a:effectLst/>
                        </a:rPr>
                        <a:t>Gather feedback during trial, adjust and review story content regularly.</a:t>
                      </a:r>
                      <a:endParaRPr lang="en-GB" sz="1400" b="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2680358609"/>
                  </a:ext>
                </a:extLst>
              </a:tr>
              <a:tr h="1391476">
                <a:tc>
                  <a:txBody>
                    <a:bodyPr/>
                    <a:lstStyle/>
                    <a:p>
                      <a:pPr>
                        <a:lnSpc>
                          <a:spcPct val="115000"/>
                        </a:lnSpc>
                        <a:spcAft>
                          <a:spcPts val="800"/>
                        </a:spcAft>
                        <a:buNone/>
                      </a:pPr>
                      <a:r>
                        <a:rPr lang="en-GB" sz="1400" b="0" kern="0" dirty="0">
                          <a:solidFill>
                            <a:schemeClr val="tx1"/>
                          </a:solidFill>
                          <a:effectLst/>
                        </a:rPr>
                        <a:t>Reputation risks if an error occurs </a:t>
                      </a:r>
                      <a:endParaRPr lang="en-GB" sz="1400" b="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Medium</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latin typeface="Calibri" panose="020F0502020204030204" pitchFamily="34" charset="0"/>
                          <a:ea typeface="Times New Roman" panose="02020603050405020304" pitchFamily="18" charset="0"/>
                          <a:cs typeface="Times New Roman" panose="02020603050405020304" pitchFamily="18" charset="0"/>
                        </a:rPr>
                        <a:t>Low</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tc>
                  <a:txBody>
                    <a:bodyPr/>
                    <a:lstStyle/>
                    <a:p>
                      <a:pPr>
                        <a:lnSpc>
                          <a:spcPct val="115000"/>
                        </a:lnSpc>
                        <a:spcAft>
                          <a:spcPts val="800"/>
                        </a:spcAft>
                        <a:buNone/>
                      </a:pPr>
                      <a:r>
                        <a:rPr lang="en-GB" sz="1400" kern="0" dirty="0">
                          <a:effectLst/>
                        </a:rPr>
                        <a:t>Proofread content carefully and have setting staff to review the story before it is handed out to parents.</a:t>
                      </a:r>
                      <a:endParaRPr lang="en-GB" sz="14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27549" marR="27549" marT="0" marB="0">
                    <a:solidFill>
                      <a:srgbClr val="CCCCCC"/>
                    </a:solidFill>
                  </a:tcPr>
                </a:tc>
                <a:extLst>
                  <a:ext uri="{0D108BD9-81ED-4DB2-BD59-A6C34878D82A}">
                    <a16:rowId xmlns:a16="http://schemas.microsoft.com/office/drawing/2014/main" val="3515994759"/>
                  </a:ext>
                </a:extLst>
              </a:tr>
            </a:tbl>
          </a:graphicData>
        </a:graphic>
      </p:graphicFrame>
    </p:spTree>
    <p:extLst>
      <p:ext uri="{BB962C8B-B14F-4D97-AF65-F5344CB8AC3E}">
        <p14:creationId xmlns:p14="http://schemas.microsoft.com/office/powerpoint/2010/main" val="2161254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E5537-0DBF-D81C-CFA3-81B220A48036}"/>
              </a:ext>
            </a:extLst>
          </p:cNvPr>
          <p:cNvSpPr>
            <a:spLocks noGrp="1"/>
          </p:cNvSpPr>
          <p:nvPr>
            <p:ph type="title"/>
          </p:nvPr>
        </p:nvSpPr>
        <p:spPr>
          <a:xfrm>
            <a:off x="1509119" y="-712696"/>
            <a:ext cx="6263893" cy="2356556"/>
          </a:xfrm>
        </p:spPr>
        <p:txBody>
          <a:bodyPr/>
          <a:lstStyle/>
          <a:p>
            <a:r>
              <a:rPr lang="en-GB" dirty="0"/>
              <a:t>Conclusion </a:t>
            </a:r>
            <a:endParaRPr lang="en-US" dirty="0"/>
          </a:p>
        </p:txBody>
      </p:sp>
      <p:sp>
        <p:nvSpPr>
          <p:cNvPr id="4" name="TextBox 3">
            <a:extLst>
              <a:ext uri="{FF2B5EF4-FFF2-40B4-BE49-F238E27FC236}">
                <a16:creationId xmlns:a16="http://schemas.microsoft.com/office/drawing/2014/main" id="{B90F7CD3-DD47-25C6-AD7C-C01BF59BDB03}"/>
              </a:ext>
            </a:extLst>
          </p:cNvPr>
          <p:cNvSpPr txBox="1"/>
          <p:nvPr/>
        </p:nvSpPr>
        <p:spPr>
          <a:xfrm>
            <a:off x="7650" y="774892"/>
            <a:ext cx="6720289" cy="11172289"/>
          </a:xfrm>
          <a:prstGeom prst="rect">
            <a:avLst/>
          </a:prstGeom>
          <a:noFill/>
        </p:spPr>
        <p:txBody>
          <a:bodyPr wrap="square" rtlCol="0">
            <a:spAutoFit/>
          </a:bodyPr>
          <a:lstStyle/>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This business plan has proposed and critically evaluated the development and implementation of a structured transition story designed to support children and families prior to entry into an early years setting. Grounded in contemporary understandings of early childhood development, the initiative recognises transition as a significant emotional and developmental experience. By promoting familiarisation, predictability, and relational continuity, the transition story seeks to buffer potential stress responses and support emotional regulation, confidence, and engagement in early learning.</a:t>
            </a:r>
          </a:p>
          <a:p>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analysis has demonstrated that the concept is not only developmentally justified but also operationally feasible, principled, and strategically sustainable. Through integration within existing transition procedures, the story extends familiarisation into the home environment, strengthening continuity between home and setting and enhancing parental partnership. Comparative evaluation highlights that, in contrast to traditional transition approaches, this model offers a more relational, preventative, and child-centred strategy that aligns with current policy priorities emphasising wellbeing, secure relationships, and effective transition practices.</a:t>
            </a:r>
          </a:p>
          <a:p>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Consideration of implementation, evaluation, financial viability, and risk indicates that the transition story represents a low-cost, adaptable, and sustainable innovation. While acknowledging potential limitations, the plan shows how reflective leadership, ongoing review, and inclusive practice can ensure continued relevance and effectiveness. Importantly, the value of the initiative extends beyond immediate operational benefits, contributing to improved emotional wellbeing, stronger family engagement, and enhanced readiness for learning.</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Overall, the transition story is a developmentally protective and evidence-informed intervention that supports positive early experiences for children and families. By combining theoretical insight, practical implementation, and strategic evaluation, the business plan illustrates how a simple, yet purposeful innovation can meaningfully enhance transition practice and contribute to high-quality early years provision.</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l"/>
            <a:endParaRPr lang="en-US" dirty="0"/>
          </a:p>
        </p:txBody>
      </p:sp>
    </p:spTree>
    <p:extLst>
      <p:ext uri="{BB962C8B-B14F-4D97-AF65-F5344CB8AC3E}">
        <p14:creationId xmlns:p14="http://schemas.microsoft.com/office/powerpoint/2010/main" val="222388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A694F-8BF6-F08F-A3CA-4C6F7C22BFDE}"/>
              </a:ext>
            </a:extLst>
          </p:cNvPr>
          <p:cNvSpPr>
            <a:spLocks noGrp="1"/>
          </p:cNvSpPr>
          <p:nvPr>
            <p:ph type="title"/>
          </p:nvPr>
        </p:nvSpPr>
        <p:spPr>
          <a:xfrm>
            <a:off x="132012" y="153012"/>
            <a:ext cx="5713050" cy="2356556"/>
          </a:xfrm>
        </p:spPr>
        <p:txBody>
          <a:bodyPr/>
          <a:lstStyle/>
          <a:p>
            <a:r>
              <a:rPr lang="en-GB" dirty="0"/>
              <a:t>References</a:t>
            </a:r>
            <a:endParaRPr lang="en-US" dirty="0"/>
          </a:p>
        </p:txBody>
      </p:sp>
      <p:sp>
        <p:nvSpPr>
          <p:cNvPr id="4" name="TextBox 3">
            <a:extLst>
              <a:ext uri="{FF2B5EF4-FFF2-40B4-BE49-F238E27FC236}">
                <a16:creationId xmlns:a16="http://schemas.microsoft.com/office/drawing/2014/main" id="{BF680A55-C2D0-5CC9-42ED-10B7BC345047}"/>
              </a:ext>
            </a:extLst>
          </p:cNvPr>
          <p:cNvSpPr txBox="1"/>
          <p:nvPr/>
        </p:nvSpPr>
        <p:spPr>
          <a:xfrm>
            <a:off x="0" y="1619875"/>
            <a:ext cx="6857999" cy="10572125"/>
          </a:xfrm>
          <a:prstGeom prst="rect">
            <a:avLst/>
          </a:prstGeom>
          <a:noFill/>
        </p:spPr>
        <p:txBody>
          <a:bodyPr wrap="square" rtlCol="0">
            <a:spAutoFit/>
          </a:bodyPr>
          <a:lstStyle/>
          <a:p>
            <a:r>
              <a:rPr lang="en-GB" sz="1700" dirty="0">
                <a:solidFill>
                  <a:srgbClr val="000000"/>
                </a:solidFill>
                <a:effectLst/>
                <a:latin typeface="Arial" panose="020B0604020202020204" pitchFamily="34" charset="0"/>
                <a:ea typeface="Times New Roman" panose="02020603050405020304" pitchFamily="18" charset="0"/>
              </a:rPr>
              <a:t>Ainsworth, M.D.S., </a:t>
            </a:r>
            <a:r>
              <a:rPr lang="en-GB" sz="1700" dirty="0" err="1">
                <a:solidFill>
                  <a:srgbClr val="000000"/>
                </a:solidFill>
                <a:effectLst/>
                <a:latin typeface="Arial" panose="020B0604020202020204" pitchFamily="34" charset="0"/>
                <a:ea typeface="Times New Roman" panose="02020603050405020304" pitchFamily="18" charset="0"/>
              </a:rPr>
              <a:t>Blehar</a:t>
            </a:r>
            <a:r>
              <a:rPr lang="en-GB" sz="1700" dirty="0">
                <a:solidFill>
                  <a:srgbClr val="000000"/>
                </a:solidFill>
                <a:effectLst/>
                <a:latin typeface="Arial" panose="020B0604020202020204" pitchFamily="34" charset="0"/>
                <a:ea typeface="Times New Roman" panose="02020603050405020304" pitchFamily="18" charset="0"/>
              </a:rPr>
              <a:t>, M.C., Waters, E., and Wall, S. (1978) </a:t>
            </a:r>
            <a:r>
              <a:rPr lang="en-GB" sz="1700" i="1" dirty="0">
                <a:solidFill>
                  <a:srgbClr val="000000"/>
                </a:solidFill>
                <a:effectLst/>
                <a:latin typeface="Arial" panose="020B0604020202020204" pitchFamily="34" charset="0"/>
                <a:ea typeface="Times New Roman" panose="02020603050405020304" pitchFamily="18" charset="0"/>
              </a:rPr>
              <a:t>Patterns of Attachment: A Psychological Study of the Strange Situation</a:t>
            </a:r>
            <a:r>
              <a:rPr lang="en-GB" sz="1700" dirty="0">
                <a:solidFill>
                  <a:srgbClr val="000000"/>
                </a:solidFill>
                <a:effectLst/>
                <a:latin typeface="Arial" panose="020B0604020202020204" pitchFamily="34" charset="0"/>
                <a:ea typeface="Times New Roman" panose="02020603050405020304" pitchFamily="18" charset="0"/>
              </a:rPr>
              <a:t>. Hillsdale, NJ: Lawrence </a:t>
            </a:r>
            <a:r>
              <a:rPr lang="en-GB" sz="1700" dirty="0" err="1">
                <a:solidFill>
                  <a:srgbClr val="000000"/>
                </a:solidFill>
                <a:effectLst/>
                <a:latin typeface="Arial" panose="020B0604020202020204" pitchFamily="34" charset="0"/>
                <a:ea typeface="Times New Roman" panose="02020603050405020304" pitchFamily="18" charset="0"/>
              </a:rPr>
              <a:t>Erlbaum</a:t>
            </a:r>
            <a:r>
              <a:rPr lang="en-GB" sz="1700" dirty="0">
                <a:solidFill>
                  <a:srgbClr val="000000"/>
                </a:solidFill>
                <a:effectLst/>
                <a:latin typeface="Arial" panose="020B0604020202020204" pitchFamily="34" charset="0"/>
                <a:ea typeface="Times New Roman" panose="02020603050405020304" pitchFamily="18" charset="0"/>
              </a:rPr>
              <a:t> Associates. </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Blair, C., and Raver, C.C. (2016) ‘Poverty, stress, and brain development: new directions for prevention and intervention’, </a:t>
            </a:r>
            <a:r>
              <a:rPr lang="en-GB" sz="1700" i="1" dirty="0">
                <a:solidFill>
                  <a:srgbClr val="000000"/>
                </a:solidFill>
                <a:effectLst/>
                <a:latin typeface="Arial" panose="020B0604020202020204" pitchFamily="34" charset="0"/>
                <a:ea typeface="Times New Roman" panose="02020603050405020304" pitchFamily="18" charset="0"/>
              </a:rPr>
              <a:t>Academic Paediatrics</a:t>
            </a:r>
            <a:r>
              <a:rPr lang="en-GB" sz="1700" dirty="0">
                <a:solidFill>
                  <a:srgbClr val="000000"/>
                </a:solidFill>
                <a:effectLst/>
                <a:latin typeface="Arial" panose="020B0604020202020204" pitchFamily="34" charset="0"/>
                <a:ea typeface="Times New Roman" panose="02020603050405020304" pitchFamily="18" charset="0"/>
              </a:rPr>
              <a:t>, 16(3), pp. S30–S36. Available at: </a:t>
            </a:r>
            <a:r>
              <a:rPr lang="en-GB" sz="1700" u="sng" dirty="0">
                <a:solidFill>
                  <a:srgbClr val="0000FF"/>
                </a:solidFill>
                <a:effectLst/>
                <a:latin typeface="Arial" panose="020B0604020202020204" pitchFamily="34" charset="0"/>
                <a:ea typeface="Times New Roman" panose="02020603050405020304" pitchFamily="18" charset="0"/>
                <a:hlinkClick r:id="rId2"/>
              </a:rPr>
              <a:t>https://</a:t>
            </a:r>
            <a:r>
              <a:rPr lang="en-GB" sz="1700" u="sng" dirty="0" err="1">
                <a:solidFill>
                  <a:srgbClr val="0000FF"/>
                </a:solidFill>
                <a:effectLst/>
                <a:latin typeface="Arial" panose="020B0604020202020204" pitchFamily="34" charset="0"/>
                <a:ea typeface="Times New Roman" panose="02020603050405020304" pitchFamily="18" charset="0"/>
                <a:hlinkClick r:id="rId2"/>
              </a:rPr>
              <a:t>doi.org</a:t>
            </a:r>
            <a:r>
              <a:rPr lang="en-GB" sz="1700" u="sng" dirty="0">
                <a:solidFill>
                  <a:srgbClr val="0000FF"/>
                </a:solidFill>
                <a:effectLst/>
                <a:latin typeface="Arial" panose="020B0604020202020204" pitchFamily="34" charset="0"/>
                <a:ea typeface="Times New Roman" panose="02020603050405020304" pitchFamily="18" charset="0"/>
                <a:hlinkClick r:id="rId2"/>
              </a:rPr>
              <a:t>/10.1016/</a:t>
            </a:r>
            <a:r>
              <a:rPr lang="en-GB" sz="1700" u="sng" dirty="0" err="1">
                <a:solidFill>
                  <a:srgbClr val="0000FF"/>
                </a:solidFill>
                <a:effectLst/>
                <a:latin typeface="Arial" panose="020B0604020202020204" pitchFamily="34" charset="0"/>
                <a:ea typeface="Times New Roman" panose="02020603050405020304" pitchFamily="18" charset="0"/>
                <a:hlinkClick r:id="rId2"/>
              </a:rPr>
              <a:t>j.acap.2016.01.010</a:t>
            </a:r>
            <a:r>
              <a:rPr lang="en-GB" sz="1700" dirty="0">
                <a:solidFill>
                  <a:srgbClr val="000000"/>
                </a:solidFill>
                <a:effectLst/>
                <a:latin typeface="Arial" panose="020B0604020202020204" pitchFamily="34" charset="0"/>
                <a:ea typeface="Times New Roman" panose="02020603050405020304" pitchFamily="18" charset="0"/>
              </a:rPr>
              <a:t> (Accessed on: 15</a:t>
            </a:r>
            <a:r>
              <a:rPr lang="en-GB" sz="1700" baseline="30000" dirty="0">
                <a:solidFill>
                  <a:srgbClr val="000000"/>
                </a:solidFill>
                <a:effectLst/>
                <a:latin typeface="Arial" panose="020B0604020202020204" pitchFamily="34" charset="0"/>
                <a:ea typeface="Times New Roman" panose="02020603050405020304" pitchFamily="18" charset="0"/>
              </a:rPr>
              <a:t>th</a:t>
            </a:r>
            <a:r>
              <a:rPr lang="en-GB" sz="1700" dirty="0">
                <a:solidFill>
                  <a:srgbClr val="000000"/>
                </a:solidFill>
                <a:effectLst/>
                <a:latin typeface="Arial" panose="020B0604020202020204" pitchFamily="34" charset="0"/>
                <a:ea typeface="Times New Roman" panose="02020603050405020304" pitchFamily="18" charset="0"/>
              </a:rPr>
              <a:t> February 2026) </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Bowlby, J. (1969) </a:t>
            </a:r>
            <a:r>
              <a:rPr lang="en-GB" sz="1700" i="1" dirty="0">
                <a:solidFill>
                  <a:srgbClr val="000000"/>
                </a:solidFill>
                <a:effectLst/>
                <a:latin typeface="Arial" panose="020B0604020202020204" pitchFamily="34" charset="0"/>
                <a:ea typeface="Times New Roman" panose="02020603050405020304" pitchFamily="18" charset="0"/>
              </a:rPr>
              <a:t>Attachment and Loss: Volume 1 – Attachment</a:t>
            </a:r>
            <a:r>
              <a:rPr lang="en-GB" sz="1700" dirty="0">
                <a:solidFill>
                  <a:srgbClr val="000000"/>
                </a:solidFill>
                <a:effectLst/>
                <a:latin typeface="Arial" panose="020B0604020202020204" pitchFamily="34" charset="0"/>
                <a:ea typeface="Times New Roman" panose="02020603050405020304" pitchFamily="18" charset="0"/>
              </a:rPr>
              <a:t>. London: Hogarth Press.</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Bronfenbrenner, U. (1979) The Ecology of Human Development: Experiments by Nature and Design. Cambridge, MA: Harvard University Press. </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Center on the Developing Child (2016) </a:t>
            </a:r>
            <a:r>
              <a:rPr lang="en-GB" sz="1700" i="1" dirty="0">
                <a:solidFill>
                  <a:srgbClr val="000000"/>
                </a:solidFill>
                <a:effectLst/>
                <a:latin typeface="Arial" panose="020B0604020202020204" pitchFamily="34" charset="0"/>
                <a:ea typeface="Times New Roman" panose="02020603050405020304" pitchFamily="18" charset="0"/>
              </a:rPr>
              <a:t>From Best Practices to Breakthrough Impacts</a:t>
            </a:r>
            <a:r>
              <a:rPr lang="en-GB" sz="1700" dirty="0">
                <a:solidFill>
                  <a:srgbClr val="000000"/>
                </a:solidFill>
                <a:effectLst/>
                <a:latin typeface="Arial" panose="020B0604020202020204" pitchFamily="34" charset="0"/>
                <a:ea typeface="Times New Roman" panose="02020603050405020304" pitchFamily="18" charset="0"/>
              </a:rPr>
              <a:t>. Harvard University. Available at: </a:t>
            </a:r>
            <a:r>
              <a:rPr lang="en-GB" sz="1700" u="sng" dirty="0">
                <a:solidFill>
                  <a:srgbClr val="0563C1"/>
                </a:solidFill>
                <a:effectLst/>
                <a:latin typeface="Arial" panose="020B0604020202020204" pitchFamily="34" charset="0"/>
                <a:ea typeface="Times New Roman" panose="02020603050405020304" pitchFamily="18" charset="0"/>
                <a:hlinkClick r:id="rId3"/>
              </a:rPr>
              <a:t>https://developingchild.harvard.edu</a:t>
            </a:r>
            <a:r>
              <a:rPr lang="en-GB" sz="1700" dirty="0">
                <a:solidFill>
                  <a:srgbClr val="000000"/>
                </a:solidFill>
                <a:effectLst/>
                <a:latin typeface="Arial" panose="020B0604020202020204" pitchFamily="34" charset="0"/>
                <a:ea typeface="Times New Roman" panose="02020603050405020304" pitchFamily="18" charset="0"/>
              </a:rPr>
              <a:t> (Accessed on: 20</a:t>
            </a:r>
            <a:r>
              <a:rPr lang="en-GB" sz="1700" baseline="30000" dirty="0">
                <a:solidFill>
                  <a:srgbClr val="000000"/>
                </a:solidFill>
                <a:effectLst/>
                <a:latin typeface="Arial" panose="020B0604020202020204" pitchFamily="34" charset="0"/>
                <a:ea typeface="Times New Roman" panose="02020603050405020304" pitchFamily="18" charset="0"/>
              </a:rPr>
              <a:t>th</a:t>
            </a:r>
            <a:r>
              <a:rPr lang="en-GB" sz="1700" dirty="0">
                <a:solidFill>
                  <a:srgbClr val="000000"/>
                </a:solidFill>
                <a:effectLst/>
                <a:latin typeface="Arial" panose="020B0604020202020204" pitchFamily="34" charset="0"/>
                <a:ea typeface="Times New Roman" panose="02020603050405020304" pitchFamily="18" charset="0"/>
              </a:rPr>
              <a:t> February 2026)</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Fabian, H. and Dunlop, A.W. (2007) Transitions in the Early Years: Debating Continuity and Progression for Children in Early Education. London: Routledge. </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Fenmachi, E. (2024) ‘Teachers’ beliefs on parental involvement in children’s transition from home to ECE settings’, </a:t>
            </a:r>
            <a:r>
              <a:rPr lang="en-GB" sz="1700" i="1" dirty="0">
                <a:solidFill>
                  <a:srgbClr val="000000"/>
                </a:solidFill>
                <a:effectLst/>
                <a:latin typeface="Arial" panose="020B0604020202020204" pitchFamily="34" charset="0"/>
                <a:ea typeface="Times New Roman" panose="02020603050405020304" pitchFamily="18" charset="0"/>
              </a:rPr>
              <a:t>International Journal of Educational and Life Transitions</a:t>
            </a:r>
            <a:r>
              <a:rPr lang="en-GB" sz="1700" dirty="0">
                <a:solidFill>
                  <a:srgbClr val="000000"/>
                </a:solidFill>
                <a:effectLst/>
                <a:latin typeface="Arial" panose="020B0604020202020204" pitchFamily="34" charset="0"/>
                <a:ea typeface="Times New Roman" panose="02020603050405020304" pitchFamily="18" charset="0"/>
              </a:rPr>
              <a:t>. </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OECD (2025) </a:t>
            </a:r>
            <a:r>
              <a:rPr lang="en-GB" sz="1700" i="1" dirty="0">
                <a:solidFill>
                  <a:srgbClr val="000000"/>
                </a:solidFill>
                <a:effectLst/>
                <a:latin typeface="Arial" panose="020B0604020202020204" pitchFamily="34" charset="0"/>
                <a:ea typeface="Times New Roman" panose="02020603050405020304" pitchFamily="18" charset="0"/>
              </a:rPr>
              <a:t>Results from TALIS Starting Strong 2024: Strengthening Early Childhood Education and Care</a:t>
            </a:r>
            <a:r>
              <a:rPr lang="en-GB" sz="1700" dirty="0">
                <a:solidFill>
                  <a:srgbClr val="000000"/>
                </a:solidFill>
                <a:effectLst/>
                <a:latin typeface="Arial" panose="020B0604020202020204" pitchFamily="34" charset="0"/>
                <a:ea typeface="Times New Roman" panose="02020603050405020304" pitchFamily="18" charset="0"/>
              </a:rPr>
              <a:t>. Available at: </a:t>
            </a:r>
            <a:r>
              <a:rPr lang="en-GB" sz="1700" u="sng" dirty="0">
                <a:solidFill>
                  <a:srgbClr val="0563C1"/>
                </a:solidFill>
                <a:effectLst/>
                <a:latin typeface="Arial" panose="020B0604020202020204" pitchFamily="34" charset="0"/>
                <a:ea typeface="Times New Roman" panose="02020603050405020304" pitchFamily="18" charset="0"/>
                <a:hlinkClick r:id="rId4"/>
              </a:rPr>
              <a:t>https://</a:t>
            </a:r>
            <a:r>
              <a:rPr lang="en-GB" sz="1700" u="sng" dirty="0" err="1">
                <a:solidFill>
                  <a:srgbClr val="0563C1"/>
                </a:solidFill>
                <a:effectLst/>
                <a:latin typeface="Arial" panose="020B0604020202020204" pitchFamily="34" charset="0"/>
                <a:ea typeface="Times New Roman" panose="02020603050405020304" pitchFamily="18" charset="0"/>
                <a:hlinkClick r:id="rId4"/>
              </a:rPr>
              <a:t>www.oecd.org</a:t>
            </a:r>
            <a:r>
              <a:rPr lang="en-GB" sz="1700" u="sng" dirty="0">
                <a:solidFill>
                  <a:srgbClr val="0563C1"/>
                </a:solidFill>
                <a:effectLst/>
                <a:latin typeface="Arial" panose="020B0604020202020204" pitchFamily="34" charset="0"/>
                <a:ea typeface="Times New Roman" panose="02020603050405020304" pitchFamily="18" charset="0"/>
                <a:hlinkClick r:id="rId4"/>
              </a:rPr>
              <a:t>/en/about/directorates/directorate-for-education-and-skills.html</a:t>
            </a:r>
            <a:r>
              <a:rPr lang="en-GB" sz="1700" dirty="0">
                <a:solidFill>
                  <a:srgbClr val="000000"/>
                </a:solidFill>
                <a:effectLst/>
                <a:latin typeface="Arial" panose="020B0604020202020204" pitchFamily="34" charset="0"/>
                <a:ea typeface="Times New Roman" panose="02020603050405020304" pitchFamily="18" charset="0"/>
              </a:rPr>
              <a:t> (Accessed on: 21</a:t>
            </a:r>
            <a:r>
              <a:rPr lang="en-GB" sz="1700" baseline="30000" dirty="0">
                <a:solidFill>
                  <a:srgbClr val="000000"/>
                </a:solidFill>
                <a:effectLst/>
                <a:latin typeface="Arial" panose="020B0604020202020204" pitchFamily="34" charset="0"/>
                <a:ea typeface="Times New Roman" panose="02020603050405020304" pitchFamily="18" charset="0"/>
              </a:rPr>
              <a:t>st</a:t>
            </a:r>
            <a:r>
              <a:rPr lang="en-GB" sz="1700" dirty="0">
                <a:solidFill>
                  <a:srgbClr val="000000"/>
                </a:solidFill>
                <a:effectLst/>
                <a:latin typeface="Arial" panose="020B0604020202020204" pitchFamily="34" charset="0"/>
                <a:ea typeface="Times New Roman" panose="02020603050405020304" pitchFamily="18" charset="0"/>
              </a:rPr>
              <a:t> February 2026)</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Søe, A.S., </a:t>
            </a:r>
            <a:r>
              <a:rPr lang="en-GB" sz="1700" dirty="0" err="1">
                <a:solidFill>
                  <a:srgbClr val="000000"/>
                </a:solidFill>
                <a:effectLst/>
                <a:latin typeface="Arial" panose="020B0604020202020204" pitchFamily="34" charset="0"/>
                <a:ea typeface="Times New Roman" panose="02020603050405020304" pitchFamily="18" charset="0"/>
              </a:rPr>
              <a:t>Drugli</a:t>
            </a:r>
            <a:r>
              <a:rPr lang="en-GB" sz="1700" dirty="0">
                <a:solidFill>
                  <a:srgbClr val="000000"/>
                </a:solidFill>
                <a:effectLst/>
                <a:latin typeface="Arial" panose="020B0604020202020204" pitchFamily="34" charset="0"/>
                <a:ea typeface="Times New Roman" panose="02020603050405020304" pitchFamily="18" charset="0"/>
              </a:rPr>
              <a:t>, M.B. et al. (2024) ‘A systematic scoping review on the transition of under-3-year-old children from home to early childhood education and care’, </a:t>
            </a:r>
            <a:r>
              <a:rPr lang="en-GB" sz="1700" i="1" dirty="0">
                <a:solidFill>
                  <a:srgbClr val="000000"/>
                </a:solidFill>
                <a:effectLst/>
                <a:latin typeface="Arial" panose="020B0604020202020204" pitchFamily="34" charset="0"/>
                <a:ea typeface="Times New Roman" panose="02020603050405020304" pitchFamily="18" charset="0"/>
              </a:rPr>
              <a:t>Education Sciences</a:t>
            </a:r>
            <a:r>
              <a:rPr lang="en-GB" sz="1700" dirty="0">
                <a:solidFill>
                  <a:srgbClr val="000000"/>
                </a:solidFill>
                <a:effectLst/>
                <a:latin typeface="Arial" panose="020B0604020202020204" pitchFamily="34" charset="0"/>
                <a:ea typeface="Times New Roman" panose="02020603050405020304" pitchFamily="18" charset="0"/>
              </a:rPr>
              <a:t>, 15(5), pp. 589. Available at: </a:t>
            </a:r>
            <a:r>
              <a:rPr lang="en-GB" sz="1700" u="sng" dirty="0">
                <a:solidFill>
                  <a:srgbClr val="0563C1"/>
                </a:solidFill>
                <a:effectLst/>
                <a:latin typeface="Arial" panose="020B0604020202020204" pitchFamily="34" charset="0"/>
                <a:ea typeface="Times New Roman" panose="02020603050405020304" pitchFamily="18" charset="0"/>
                <a:hlinkClick r:id="rId5"/>
              </a:rPr>
              <a:t>https://</a:t>
            </a:r>
            <a:r>
              <a:rPr lang="en-GB" sz="1700" u="sng" dirty="0" err="1">
                <a:solidFill>
                  <a:srgbClr val="0563C1"/>
                </a:solidFill>
                <a:effectLst/>
                <a:latin typeface="Arial" panose="020B0604020202020204" pitchFamily="34" charset="0"/>
                <a:ea typeface="Times New Roman" panose="02020603050405020304" pitchFamily="18" charset="0"/>
                <a:hlinkClick r:id="rId5"/>
              </a:rPr>
              <a:t>www.mdpi.com</a:t>
            </a:r>
            <a:r>
              <a:rPr lang="en-GB" sz="1700" u="sng" dirty="0">
                <a:solidFill>
                  <a:srgbClr val="0563C1"/>
                </a:solidFill>
                <a:effectLst/>
                <a:latin typeface="Arial" panose="020B0604020202020204" pitchFamily="34" charset="0"/>
                <a:ea typeface="Times New Roman" panose="02020603050405020304" pitchFamily="18" charset="0"/>
                <a:hlinkClick r:id="rId5"/>
              </a:rPr>
              <a:t>/2227-7102/15/5/589#article-metrics-statistics-views</a:t>
            </a:r>
            <a:r>
              <a:rPr lang="en-GB" sz="1700" dirty="0">
                <a:solidFill>
                  <a:srgbClr val="000000"/>
                </a:solidFill>
                <a:effectLst/>
                <a:latin typeface="Arial" panose="020B0604020202020204" pitchFamily="34" charset="0"/>
                <a:ea typeface="Times New Roman" panose="02020603050405020304" pitchFamily="18" charset="0"/>
              </a:rPr>
              <a:t> (Accessed on: 20</a:t>
            </a:r>
            <a:r>
              <a:rPr lang="en-GB" sz="1700" baseline="30000" dirty="0">
                <a:solidFill>
                  <a:srgbClr val="000000"/>
                </a:solidFill>
                <a:effectLst/>
                <a:latin typeface="Arial" panose="020B0604020202020204" pitchFamily="34" charset="0"/>
                <a:ea typeface="Times New Roman" panose="02020603050405020304" pitchFamily="18" charset="0"/>
              </a:rPr>
              <a:t>th</a:t>
            </a:r>
            <a:r>
              <a:rPr lang="en-GB" sz="1700" dirty="0">
                <a:solidFill>
                  <a:srgbClr val="000000"/>
                </a:solidFill>
                <a:effectLst/>
                <a:latin typeface="Arial" panose="020B0604020202020204" pitchFamily="34" charset="0"/>
                <a:ea typeface="Times New Roman" panose="02020603050405020304" pitchFamily="18" charset="0"/>
              </a:rPr>
              <a:t> February 2026)</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Welsh Government (2022) </a:t>
            </a:r>
            <a:r>
              <a:rPr lang="en-GB" sz="1700" i="1" dirty="0">
                <a:solidFill>
                  <a:srgbClr val="000000"/>
                </a:solidFill>
                <a:effectLst/>
                <a:latin typeface="Arial" panose="020B0604020202020204" pitchFamily="34" charset="0"/>
                <a:ea typeface="Times New Roman" panose="02020603050405020304" pitchFamily="18" charset="0"/>
              </a:rPr>
              <a:t>Curriculum for Wales Framework</a:t>
            </a:r>
            <a:r>
              <a:rPr lang="en-GB" sz="1700" dirty="0">
                <a:solidFill>
                  <a:srgbClr val="000000"/>
                </a:solidFill>
                <a:effectLst/>
                <a:latin typeface="Arial" panose="020B0604020202020204" pitchFamily="34" charset="0"/>
                <a:ea typeface="Times New Roman" panose="02020603050405020304" pitchFamily="18" charset="0"/>
              </a:rPr>
              <a:t>. Cardiff: Welsh Government. Available at: </a:t>
            </a:r>
            <a:r>
              <a:rPr lang="en-GB" sz="1700" u="sng" dirty="0">
                <a:solidFill>
                  <a:srgbClr val="0563C1"/>
                </a:solidFill>
                <a:effectLst/>
                <a:latin typeface="Arial" panose="020B0604020202020204" pitchFamily="34" charset="0"/>
                <a:ea typeface="Times New Roman" panose="02020603050405020304" pitchFamily="18" charset="0"/>
                <a:hlinkClick r:id="rId6"/>
              </a:rPr>
              <a:t>https://www.gov.wales/curriculum-for-wales-framework</a:t>
            </a:r>
            <a:r>
              <a:rPr lang="en-GB" sz="1700" dirty="0">
                <a:solidFill>
                  <a:srgbClr val="000000"/>
                </a:solidFill>
                <a:effectLst/>
                <a:latin typeface="Arial" panose="020B0604020202020204" pitchFamily="34" charset="0"/>
                <a:ea typeface="Times New Roman" panose="02020603050405020304" pitchFamily="18" charset="0"/>
              </a:rPr>
              <a:t> (Accessed on: 20</a:t>
            </a:r>
            <a:r>
              <a:rPr lang="en-GB" sz="1700" baseline="30000" dirty="0">
                <a:solidFill>
                  <a:srgbClr val="000000"/>
                </a:solidFill>
                <a:effectLst/>
                <a:latin typeface="Arial" panose="020B0604020202020204" pitchFamily="34" charset="0"/>
                <a:ea typeface="Times New Roman" panose="02020603050405020304" pitchFamily="18" charset="0"/>
              </a:rPr>
              <a:t>th</a:t>
            </a:r>
            <a:r>
              <a:rPr lang="en-GB" sz="1700" dirty="0">
                <a:solidFill>
                  <a:srgbClr val="000000"/>
                </a:solidFill>
                <a:effectLst/>
                <a:latin typeface="Arial" panose="020B0604020202020204" pitchFamily="34" charset="0"/>
                <a:ea typeface="Times New Roman" panose="02020603050405020304" pitchFamily="18" charset="0"/>
              </a:rPr>
              <a:t> February 2026)</a:t>
            </a:r>
            <a:endParaRPr lang="en-GB" sz="1700" dirty="0">
              <a:effectLst/>
              <a:latin typeface="Times New Roman" panose="02020603050405020304" pitchFamily="18" charset="0"/>
              <a:ea typeface="Times New Roman" panose="02020603050405020304" pitchFamily="18" charset="0"/>
            </a:endParaRPr>
          </a:p>
          <a:p>
            <a:r>
              <a:rPr lang="en-GB" sz="1700" dirty="0">
                <a:solidFill>
                  <a:srgbClr val="000000"/>
                </a:solidFill>
                <a:effectLst/>
                <a:latin typeface="Arial" panose="020B0604020202020204" pitchFamily="34" charset="0"/>
                <a:ea typeface="Times New Roman" panose="02020603050405020304" pitchFamily="18" charset="0"/>
              </a:rPr>
              <a:t>Welsh Government (2023) </a:t>
            </a:r>
            <a:r>
              <a:rPr lang="en-GB" sz="1700" i="1" dirty="0">
                <a:solidFill>
                  <a:srgbClr val="000000"/>
                </a:solidFill>
                <a:effectLst/>
                <a:latin typeface="Arial" panose="020B0604020202020204" pitchFamily="34" charset="0"/>
                <a:ea typeface="Times New Roman" panose="02020603050405020304" pitchFamily="18" charset="0"/>
              </a:rPr>
              <a:t>Early Years Curriculum Guidance for Non-Maintained Settings</a:t>
            </a:r>
            <a:r>
              <a:rPr lang="en-GB" sz="1700" dirty="0">
                <a:solidFill>
                  <a:srgbClr val="000000"/>
                </a:solidFill>
                <a:effectLst/>
                <a:latin typeface="Arial" panose="020B0604020202020204" pitchFamily="34" charset="0"/>
                <a:ea typeface="Times New Roman" panose="02020603050405020304" pitchFamily="18" charset="0"/>
              </a:rPr>
              <a:t>. Cardiff: Welsh Government. Available at: </a:t>
            </a:r>
            <a:r>
              <a:rPr lang="en-GB" sz="1700" u="sng" dirty="0">
                <a:solidFill>
                  <a:srgbClr val="0563C1"/>
                </a:solidFill>
                <a:effectLst/>
                <a:latin typeface="Arial" panose="020B0604020202020204" pitchFamily="34" charset="0"/>
                <a:ea typeface="Times New Roman" panose="02020603050405020304" pitchFamily="18" charset="0"/>
                <a:hlinkClick r:id="rId7"/>
              </a:rPr>
              <a:t>https://www.gov.wales/early-years-curriculum-guidance-non-maintained-settings</a:t>
            </a:r>
            <a:r>
              <a:rPr lang="en-GB" sz="1700" dirty="0">
                <a:solidFill>
                  <a:srgbClr val="000000"/>
                </a:solidFill>
                <a:effectLst/>
                <a:latin typeface="Arial" panose="020B0604020202020204" pitchFamily="34" charset="0"/>
                <a:ea typeface="Times New Roman" panose="02020603050405020304" pitchFamily="18" charset="0"/>
              </a:rPr>
              <a:t> (Accessed on: 21</a:t>
            </a:r>
            <a:r>
              <a:rPr lang="en-GB" sz="1700" baseline="30000" dirty="0">
                <a:solidFill>
                  <a:srgbClr val="000000"/>
                </a:solidFill>
                <a:effectLst/>
                <a:latin typeface="Arial" panose="020B0604020202020204" pitchFamily="34" charset="0"/>
                <a:ea typeface="Times New Roman" panose="02020603050405020304" pitchFamily="18" charset="0"/>
              </a:rPr>
              <a:t>st</a:t>
            </a:r>
            <a:r>
              <a:rPr lang="en-GB" sz="1700" dirty="0">
                <a:solidFill>
                  <a:srgbClr val="000000"/>
                </a:solidFill>
                <a:effectLst/>
                <a:latin typeface="Arial" panose="020B0604020202020204" pitchFamily="34" charset="0"/>
                <a:ea typeface="Times New Roman" panose="02020603050405020304" pitchFamily="18" charset="0"/>
              </a:rPr>
              <a:t> February 2026)</a:t>
            </a:r>
            <a:endParaRPr lang="en-GB" sz="1700" dirty="0">
              <a:effectLst/>
              <a:latin typeface="Times New Roman" panose="02020603050405020304" pitchFamily="18" charset="0"/>
              <a:ea typeface="Times New Roman" panose="02020603050405020304" pitchFamily="18" charset="0"/>
            </a:endParaRPr>
          </a:p>
          <a:p>
            <a:pPr algn="l"/>
            <a:endParaRPr lang="en-US" dirty="0"/>
          </a:p>
        </p:txBody>
      </p:sp>
    </p:spTree>
    <p:extLst>
      <p:ext uri="{BB962C8B-B14F-4D97-AF65-F5344CB8AC3E}">
        <p14:creationId xmlns:p14="http://schemas.microsoft.com/office/powerpoint/2010/main" val="20778760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Business plan : Transition Story for families </vt:lpstr>
      <vt:lpstr>Executive summary</vt:lpstr>
      <vt:lpstr>Business concept </vt:lpstr>
      <vt:lpstr>Reasons for choosing this concept </vt:lpstr>
      <vt:lpstr>Reasons for choosing this concept </vt:lpstr>
      <vt:lpstr>Critical analysis </vt:lpstr>
      <vt:lpstr>Critical analysis </vt:lpstr>
      <vt:lpstr>Critical analysis </vt:lpstr>
      <vt:lpstr>Implementation </vt:lpstr>
      <vt:lpstr>Proposed timeline </vt:lpstr>
      <vt:lpstr>Evaluation and Success Metrics</vt:lpstr>
      <vt:lpstr>Evaluation and Success Metrics </vt:lpstr>
      <vt:lpstr>Financial and Strategic Analysis: PESTLE Overview </vt:lpstr>
      <vt:lpstr>Risk assessment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 Transition Story for families </dc:title>
  <dc:creator>Cerys Bishop (2418645)</dc:creator>
  <cp:lastModifiedBy>Cerys Bishop (2418645)</cp:lastModifiedBy>
  <cp:revision>1</cp:revision>
  <dcterms:created xsi:type="dcterms:W3CDTF">2026-03-01T12:44:53Z</dcterms:created>
  <dcterms:modified xsi:type="dcterms:W3CDTF">2026-03-01T13:53:46Z</dcterms:modified>
</cp:coreProperties>
</file>