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sldIdLst>
    <p:sldId id="270" r:id="rId2"/>
    <p:sldId id="256" r:id="rId3"/>
    <p:sldId id="257" r:id="rId4"/>
    <p:sldId id="258" r:id="rId5"/>
    <p:sldId id="260" r:id="rId6"/>
    <p:sldId id="262" r:id="rId7"/>
    <p:sldId id="267" r:id="rId8"/>
    <p:sldId id="268" r:id="rId9"/>
    <p:sldId id="264" r:id="rId10"/>
    <p:sldId id="265" r:id="rId11"/>
    <p:sldId id="261" r:id="rId12"/>
    <p:sldId id="263" r:id="rId13"/>
    <p:sldId id="269" r:id="rId14"/>
    <p:sldId id="259"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p:scale>
          <a:sx n="100" d="100"/>
          <a:sy n="100" d="100"/>
        </p:scale>
        <p:origin x="-432"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FF537-5286-40AB-81C1-755AE6F94FA2}"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8C789063-229F-492A-829C-6966F9E5FAF4}">
      <dgm:prSet/>
      <dgm:spPr/>
      <dgm:t>
        <a:bodyPr/>
        <a:lstStyle/>
        <a:p>
          <a:pPr>
            <a:lnSpc>
              <a:spcPct val="100000"/>
            </a:lnSpc>
          </a:pPr>
          <a:r>
            <a:rPr lang="en-CA" b="0" i="0" dirty="0"/>
            <a:t>Research Methodology: The prevalence of physical exercise among students at a public institution can be investigated using a combination of quantitative and qualitative research techniques. This mixed-methods approach will provide a full understanding of the phenomenon and allow for triangulation of findings.</a:t>
          </a:r>
          <a:endParaRPr lang="en-US" dirty="0"/>
        </a:p>
      </dgm:t>
    </dgm:pt>
    <dgm:pt modelId="{093E2E80-FB1C-4036-8662-9C4162D2A171}" type="parTrans" cxnId="{F522523F-C040-4352-A56B-4C67AAFD43CB}">
      <dgm:prSet/>
      <dgm:spPr/>
      <dgm:t>
        <a:bodyPr/>
        <a:lstStyle/>
        <a:p>
          <a:endParaRPr lang="en-US"/>
        </a:p>
      </dgm:t>
    </dgm:pt>
    <dgm:pt modelId="{2109A38D-2A56-494E-917B-025C4725E25B}" type="sibTrans" cxnId="{F522523F-C040-4352-A56B-4C67AAFD43CB}">
      <dgm:prSet/>
      <dgm:spPr/>
      <dgm:t>
        <a:bodyPr/>
        <a:lstStyle/>
        <a:p>
          <a:endParaRPr lang="en-US"/>
        </a:p>
      </dgm:t>
    </dgm:pt>
    <dgm:pt modelId="{2590F5A5-D9B7-46CD-B5DE-B1EF39997009}">
      <dgm:prSet/>
      <dgm:spPr/>
      <dgm:t>
        <a:bodyPr/>
        <a:lstStyle/>
        <a:p>
          <a:pPr>
            <a:lnSpc>
              <a:spcPct val="100000"/>
            </a:lnSpc>
          </a:pPr>
          <a:r>
            <a:rPr lang="en-CA" b="0" i="0"/>
            <a:t>Research Methods:</a:t>
          </a:r>
          <a:endParaRPr lang="en-US"/>
        </a:p>
      </dgm:t>
    </dgm:pt>
    <dgm:pt modelId="{FDB65926-B219-4C60-A7B0-A514162DC4C1}" type="parTrans" cxnId="{DDD2DEA6-EBE6-4A06-B04F-688E508F9ED9}">
      <dgm:prSet/>
      <dgm:spPr/>
      <dgm:t>
        <a:bodyPr/>
        <a:lstStyle/>
        <a:p>
          <a:endParaRPr lang="en-US"/>
        </a:p>
      </dgm:t>
    </dgm:pt>
    <dgm:pt modelId="{35F7D385-F250-4534-897A-3B9FB0F45A27}" type="sibTrans" cxnId="{DDD2DEA6-EBE6-4A06-B04F-688E508F9ED9}">
      <dgm:prSet/>
      <dgm:spPr/>
      <dgm:t>
        <a:bodyPr/>
        <a:lstStyle/>
        <a:p>
          <a:endParaRPr lang="en-US"/>
        </a:p>
      </dgm:t>
    </dgm:pt>
    <dgm:pt modelId="{52B59C07-664B-4C04-AD1A-9354E58C0449}">
      <dgm:prSet/>
      <dgm:spPr/>
      <dgm:t>
        <a:bodyPr/>
        <a:lstStyle/>
        <a:p>
          <a:pPr>
            <a:lnSpc>
              <a:spcPct val="100000"/>
            </a:lnSpc>
          </a:pPr>
          <a:r>
            <a:rPr lang="en-CA" b="0" i="0"/>
            <a:t>Surveys: Surveys can be used to obtain data on physical activity levels, frequency, duration, and types of activities undertaken by students. The surveys can incorporate validated questions such as the International Physical Activity Questionnaire (IPAQ) or the Global Physical Activity Questionnaire (GPAQ) to ensure consistency and comparability of results.</a:t>
          </a:r>
          <a:endParaRPr lang="en-US"/>
        </a:p>
      </dgm:t>
    </dgm:pt>
    <dgm:pt modelId="{B97F5443-9112-40E3-AA38-274D0712DA01}" type="parTrans" cxnId="{6F86F8A7-950B-4605-AAE1-3AD78E439B71}">
      <dgm:prSet/>
      <dgm:spPr/>
      <dgm:t>
        <a:bodyPr/>
        <a:lstStyle/>
        <a:p>
          <a:endParaRPr lang="en-US"/>
        </a:p>
      </dgm:t>
    </dgm:pt>
    <dgm:pt modelId="{89140DCB-EFAA-4A16-A8D7-034E58807E96}" type="sibTrans" cxnId="{6F86F8A7-950B-4605-AAE1-3AD78E439B71}">
      <dgm:prSet/>
      <dgm:spPr/>
      <dgm:t>
        <a:bodyPr/>
        <a:lstStyle/>
        <a:p>
          <a:endParaRPr lang="en-US"/>
        </a:p>
      </dgm:t>
    </dgm:pt>
    <dgm:pt modelId="{1B3482EE-DC7F-460E-B37E-3A4E3DC6CAFB}">
      <dgm:prSet/>
      <dgm:spPr/>
      <dgm:t>
        <a:bodyPr/>
        <a:lstStyle/>
        <a:p>
          <a:pPr>
            <a:lnSpc>
              <a:spcPct val="100000"/>
            </a:lnSpc>
          </a:pPr>
          <a:r>
            <a:rPr lang="en-CA" b="0" i="0"/>
            <a:t>Objective Measures: To quantify physical activity precisely, objective tools like accelerometers and pedometers can be utilised. These tools offer an unbiased evaluation of the number of steps taken, the level of exercise, and sedentary behaviour. Self-reported measurements can be supplemented by the gathered data, which can further improve the reliability of the results.</a:t>
          </a:r>
          <a:endParaRPr lang="en-US"/>
        </a:p>
      </dgm:t>
    </dgm:pt>
    <dgm:pt modelId="{7865A335-C832-4F4C-84D5-C20ED3B21957}" type="parTrans" cxnId="{0566EAD9-1043-46ED-B060-8CAE8C67CDEF}">
      <dgm:prSet/>
      <dgm:spPr/>
      <dgm:t>
        <a:bodyPr/>
        <a:lstStyle/>
        <a:p>
          <a:endParaRPr lang="en-US"/>
        </a:p>
      </dgm:t>
    </dgm:pt>
    <dgm:pt modelId="{93EB5E55-4767-47F0-A2CF-9A7E88D4918C}" type="sibTrans" cxnId="{0566EAD9-1043-46ED-B060-8CAE8C67CDEF}">
      <dgm:prSet/>
      <dgm:spPr/>
      <dgm:t>
        <a:bodyPr/>
        <a:lstStyle/>
        <a:p>
          <a:endParaRPr lang="en-US"/>
        </a:p>
      </dgm:t>
    </dgm:pt>
    <dgm:pt modelId="{01016C45-71FA-4C42-9DEC-4CE7F3B177A1}" type="pres">
      <dgm:prSet presAssocID="{5FDFF537-5286-40AB-81C1-755AE6F94FA2}" presName="Name0" presStyleCnt="0">
        <dgm:presLayoutVars>
          <dgm:dir/>
          <dgm:resizeHandles val="exact"/>
        </dgm:presLayoutVars>
      </dgm:prSet>
      <dgm:spPr/>
    </dgm:pt>
    <dgm:pt modelId="{165850D1-A190-5348-A562-122DF238AC43}" type="pres">
      <dgm:prSet presAssocID="{8C789063-229F-492A-829C-6966F9E5FAF4}" presName="node" presStyleLbl="node1" presStyleIdx="0" presStyleCnt="4" custScaleX="141743" custScaleY="104079">
        <dgm:presLayoutVars>
          <dgm:bulletEnabled val="1"/>
        </dgm:presLayoutVars>
      </dgm:prSet>
      <dgm:spPr/>
    </dgm:pt>
    <dgm:pt modelId="{722A0328-52EF-0F4A-809C-DF29A07A4521}" type="pres">
      <dgm:prSet presAssocID="{2109A38D-2A56-494E-917B-025C4725E25B}" presName="sibTrans" presStyleLbl="sibTrans2D1" presStyleIdx="0" presStyleCnt="3"/>
      <dgm:spPr/>
    </dgm:pt>
    <dgm:pt modelId="{FF1F9897-08E1-DD47-8E1B-0D4ACAF0F31D}" type="pres">
      <dgm:prSet presAssocID="{2109A38D-2A56-494E-917B-025C4725E25B}" presName="connectorText" presStyleLbl="sibTrans2D1" presStyleIdx="0" presStyleCnt="3"/>
      <dgm:spPr/>
    </dgm:pt>
    <dgm:pt modelId="{C0C07951-9697-2543-8609-712EE2D0A0DC}" type="pres">
      <dgm:prSet presAssocID="{2590F5A5-D9B7-46CD-B5DE-B1EF39997009}" presName="node" presStyleLbl="node1" presStyleIdx="1" presStyleCnt="4">
        <dgm:presLayoutVars>
          <dgm:bulletEnabled val="1"/>
        </dgm:presLayoutVars>
      </dgm:prSet>
      <dgm:spPr/>
    </dgm:pt>
    <dgm:pt modelId="{D9144EEB-E26B-754B-9192-1A932A9A74A2}" type="pres">
      <dgm:prSet presAssocID="{35F7D385-F250-4534-897A-3B9FB0F45A27}" presName="sibTrans" presStyleLbl="sibTrans2D1" presStyleIdx="1" presStyleCnt="3"/>
      <dgm:spPr/>
    </dgm:pt>
    <dgm:pt modelId="{027D5007-800A-4749-BA91-958E4C22AEE4}" type="pres">
      <dgm:prSet presAssocID="{35F7D385-F250-4534-897A-3B9FB0F45A27}" presName="connectorText" presStyleLbl="sibTrans2D1" presStyleIdx="1" presStyleCnt="3"/>
      <dgm:spPr/>
    </dgm:pt>
    <dgm:pt modelId="{14B4A1E3-A208-7149-8C43-F64C07D8B49A}" type="pres">
      <dgm:prSet presAssocID="{52B59C07-664B-4C04-AD1A-9354E58C0449}" presName="node" presStyleLbl="node1" presStyleIdx="2" presStyleCnt="4">
        <dgm:presLayoutVars>
          <dgm:bulletEnabled val="1"/>
        </dgm:presLayoutVars>
      </dgm:prSet>
      <dgm:spPr/>
    </dgm:pt>
    <dgm:pt modelId="{C3048BAA-8E91-A848-9237-373362DDF816}" type="pres">
      <dgm:prSet presAssocID="{89140DCB-EFAA-4A16-A8D7-034E58807E96}" presName="sibTrans" presStyleLbl="sibTrans2D1" presStyleIdx="2" presStyleCnt="3"/>
      <dgm:spPr/>
    </dgm:pt>
    <dgm:pt modelId="{027C3CEB-0CA4-2540-B3A0-FEC2F29B3542}" type="pres">
      <dgm:prSet presAssocID="{89140DCB-EFAA-4A16-A8D7-034E58807E96}" presName="connectorText" presStyleLbl="sibTrans2D1" presStyleIdx="2" presStyleCnt="3"/>
      <dgm:spPr/>
    </dgm:pt>
    <dgm:pt modelId="{5603BCA3-E0BB-274E-95C2-DFA4B5787ED6}" type="pres">
      <dgm:prSet presAssocID="{1B3482EE-DC7F-460E-B37E-3A4E3DC6CAFB}" presName="node" presStyleLbl="node1" presStyleIdx="3" presStyleCnt="4">
        <dgm:presLayoutVars>
          <dgm:bulletEnabled val="1"/>
        </dgm:presLayoutVars>
      </dgm:prSet>
      <dgm:spPr/>
    </dgm:pt>
  </dgm:ptLst>
  <dgm:cxnLst>
    <dgm:cxn modelId="{08BB0532-23BB-DC40-A075-A4660C83519B}" type="presOf" srcId="{5FDFF537-5286-40AB-81C1-755AE6F94FA2}" destId="{01016C45-71FA-4C42-9DEC-4CE7F3B177A1}" srcOrd="0" destOrd="0" presId="urn:microsoft.com/office/officeart/2005/8/layout/process1"/>
    <dgm:cxn modelId="{F522523F-C040-4352-A56B-4C67AAFD43CB}" srcId="{5FDFF537-5286-40AB-81C1-755AE6F94FA2}" destId="{8C789063-229F-492A-829C-6966F9E5FAF4}" srcOrd="0" destOrd="0" parTransId="{093E2E80-FB1C-4036-8662-9C4162D2A171}" sibTransId="{2109A38D-2A56-494E-917B-025C4725E25B}"/>
    <dgm:cxn modelId="{98866060-11E8-AB44-92FB-E9D7E906113D}" type="presOf" srcId="{35F7D385-F250-4534-897A-3B9FB0F45A27}" destId="{D9144EEB-E26B-754B-9192-1A932A9A74A2}" srcOrd="0" destOrd="0" presId="urn:microsoft.com/office/officeart/2005/8/layout/process1"/>
    <dgm:cxn modelId="{1FAB126B-D620-2547-ABEE-8DFE467689B4}" type="presOf" srcId="{52B59C07-664B-4C04-AD1A-9354E58C0449}" destId="{14B4A1E3-A208-7149-8C43-F64C07D8B49A}" srcOrd="0" destOrd="0" presId="urn:microsoft.com/office/officeart/2005/8/layout/process1"/>
    <dgm:cxn modelId="{22AE5B4C-3F7F-5C49-BF80-D0A8F9C42C9C}" type="presOf" srcId="{8C789063-229F-492A-829C-6966F9E5FAF4}" destId="{165850D1-A190-5348-A562-122DF238AC43}" srcOrd="0" destOrd="0" presId="urn:microsoft.com/office/officeart/2005/8/layout/process1"/>
    <dgm:cxn modelId="{41DBEF85-2F68-2348-B71C-B085C0671384}" type="presOf" srcId="{89140DCB-EFAA-4A16-A8D7-034E58807E96}" destId="{027C3CEB-0CA4-2540-B3A0-FEC2F29B3542}" srcOrd="1" destOrd="0" presId="urn:microsoft.com/office/officeart/2005/8/layout/process1"/>
    <dgm:cxn modelId="{159BD98A-605A-DC46-B7E3-D903A2889F06}" type="presOf" srcId="{35F7D385-F250-4534-897A-3B9FB0F45A27}" destId="{027D5007-800A-4749-BA91-958E4C22AEE4}" srcOrd="1" destOrd="0" presId="urn:microsoft.com/office/officeart/2005/8/layout/process1"/>
    <dgm:cxn modelId="{0E51EF96-9E50-D548-92FF-133AEA6BCAE2}" type="presOf" srcId="{2109A38D-2A56-494E-917B-025C4725E25B}" destId="{722A0328-52EF-0F4A-809C-DF29A07A4521}" srcOrd="0" destOrd="0" presId="urn:microsoft.com/office/officeart/2005/8/layout/process1"/>
    <dgm:cxn modelId="{DDD2DEA6-EBE6-4A06-B04F-688E508F9ED9}" srcId="{5FDFF537-5286-40AB-81C1-755AE6F94FA2}" destId="{2590F5A5-D9B7-46CD-B5DE-B1EF39997009}" srcOrd="1" destOrd="0" parTransId="{FDB65926-B219-4C60-A7B0-A514162DC4C1}" sibTransId="{35F7D385-F250-4534-897A-3B9FB0F45A27}"/>
    <dgm:cxn modelId="{A80A83A7-88B0-C747-B69C-4915D1DC469F}" type="presOf" srcId="{89140DCB-EFAA-4A16-A8D7-034E58807E96}" destId="{C3048BAA-8E91-A848-9237-373362DDF816}" srcOrd="0" destOrd="0" presId="urn:microsoft.com/office/officeart/2005/8/layout/process1"/>
    <dgm:cxn modelId="{6F86F8A7-950B-4605-AAE1-3AD78E439B71}" srcId="{5FDFF537-5286-40AB-81C1-755AE6F94FA2}" destId="{52B59C07-664B-4C04-AD1A-9354E58C0449}" srcOrd="2" destOrd="0" parTransId="{B97F5443-9112-40E3-AA38-274D0712DA01}" sibTransId="{89140DCB-EFAA-4A16-A8D7-034E58807E96}"/>
    <dgm:cxn modelId="{0615CDD8-74C8-ED46-96CE-FF76C87346B2}" type="presOf" srcId="{1B3482EE-DC7F-460E-B37E-3A4E3DC6CAFB}" destId="{5603BCA3-E0BB-274E-95C2-DFA4B5787ED6}" srcOrd="0" destOrd="0" presId="urn:microsoft.com/office/officeart/2005/8/layout/process1"/>
    <dgm:cxn modelId="{0566EAD9-1043-46ED-B060-8CAE8C67CDEF}" srcId="{5FDFF537-5286-40AB-81C1-755AE6F94FA2}" destId="{1B3482EE-DC7F-460E-B37E-3A4E3DC6CAFB}" srcOrd="3" destOrd="0" parTransId="{7865A335-C832-4F4C-84D5-C20ED3B21957}" sibTransId="{93EB5E55-4767-47F0-A2CF-9A7E88D4918C}"/>
    <dgm:cxn modelId="{31740DDD-0FED-E040-BDDA-3A0219D13B08}" type="presOf" srcId="{2590F5A5-D9B7-46CD-B5DE-B1EF39997009}" destId="{C0C07951-9697-2543-8609-712EE2D0A0DC}" srcOrd="0" destOrd="0" presId="urn:microsoft.com/office/officeart/2005/8/layout/process1"/>
    <dgm:cxn modelId="{463F5CEC-AE36-1A41-A27C-902164C75E9F}" type="presOf" srcId="{2109A38D-2A56-494E-917B-025C4725E25B}" destId="{FF1F9897-08E1-DD47-8E1B-0D4ACAF0F31D}" srcOrd="1" destOrd="0" presId="urn:microsoft.com/office/officeart/2005/8/layout/process1"/>
    <dgm:cxn modelId="{92BED588-F807-A349-AE6E-9EA5EB074E99}" type="presParOf" srcId="{01016C45-71FA-4C42-9DEC-4CE7F3B177A1}" destId="{165850D1-A190-5348-A562-122DF238AC43}" srcOrd="0" destOrd="0" presId="urn:microsoft.com/office/officeart/2005/8/layout/process1"/>
    <dgm:cxn modelId="{E888CEB0-F7DC-B24C-9F35-E7AEDE38BB72}" type="presParOf" srcId="{01016C45-71FA-4C42-9DEC-4CE7F3B177A1}" destId="{722A0328-52EF-0F4A-809C-DF29A07A4521}" srcOrd="1" destOrd="0" presId="urn:microsoft.com/office/officeart/2005/8/layout/process1"/>
    <dgm:cxn modelId="{6F48B69D-0727-254D-9442-9EAEB1266C23}" type="presParOf" srcId="{722A0328-52EF-0F4A-809C-DF29A07A4521}" destId="{FF1F9897-08E1-DD47-8E1B-0D4ACAF0F31D}" srcOrd="0" destOrd="0" presId="urn:microsoft.com/office/officeart/2005/8/layout/process1"/>
    <dgm:cxn modelId="{993A875E-B49B-794B-A784-73944EEB606D}" type="presParOf" srcId="{01016C45-71FA-4C42-9DEC-4CE7F3B177A1}" destId="{C0C07951-9697-2543-8609-712EE2D0A0DC}" srcOrd="2" destOrd="0" presId="urn:microsoft.com/office/officeart/2005/8/layout/process1"/>
    <dgm:cxn modelId="{39963FE1-B79D-2B44-A5BA-8934319E3B12}" type="presParOf" srcId="{01016C45-71FA-4C42-9DEC-4CE7F3B177A1}" destId="{D9144EEB-E26B-754B-9192-1A932A9A74A2}" srcOrd="3" destOrd="0" presId="urn:microsoft.com/office/officeart/2005/8/layout/process1"/>
    <dgm:cxn modelId="{99B96C94-3706-F540-84F2-43A1138712D6}" type="presParOf" srcId="{D9144EEB-E26B-754B-9192-1A932A9A74A2}" destId="{027D5007-800A-4749-BA91-958E4C22AEE4}" srcOrd="0" destOrd="0" presId="urn:microsoft.com/office/officeart/2005/8/layout/process1"/>
    <dgm:cxn modelId="{EF51DC51-5265-FE49-A83D-AE5A6B650EBE}" type="presParOf" srcId="{01016C45-71FA-4C42-9DEC-4CE7F3B177A1}" destId="{14B4A1E3-A208-7149-8C43-F64C07D8B49A}" srcOrd="4" destOrd="0" presId="urn:microsoft.com/office/officeart/2005/8/layout/process1"/>
    <dgm:cxn modelId="{682F1889-C89E-CB47-A0FF-8D731DCEAB05}" type="presParOf" srcId="{01016C45-71FA-4C42-9DEC-4CE7F3B177A1}" destId="{C3048BAA-8E91-A848-9237-373362DDF816}" srcOrd="5" destOrd="0" presId="urn:microsoft.com/office/officeart/2005/8/layout/process1"/>
    <dgm:cxn modelId="{9D6B2ECD-A11B-F54D-B351-F0E06EA74DD6}" type="presParOf" srcId="{C3048BAA-8E91-A848-9237-373362DDF816}" destId="{027C3CEB-0CA4-2540-B3A0-FEC2F29B3542}" srcOrd="0" destOrd="0" presId="urn:microsoft.com/office/officeart/2005/8/layout/process1"/>
    <dgm:cxn modelId="{52D7D724-AF81-C14E-AED4-940C96E0BD73}" type="presParOf" srcId="{01016C45-71FA-4C42-9DEC-4CE7F3B177A1}" destId="{5603BCA3-E0BB-274E-95C2-DFA4B5787ED6}"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50D1-A190-5348-A562-122DF238AC43}">
      <dsp:nvSpPr>
        <dsp:cNvPr id="0" name=""/>
        <dsp:cNvSpPr/>
      </dsp:nvSpPr>
      <dsp:spPr>
        <a:xfrm>
          <a:off x="1203" y="442788"/>
          <a:ext cx="2784039" cy="2695823"/>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CA" sz="1100" b="0" i="0" kern="1200" dirty="0"/>
            <a:t>Research Methodology: The prevalence of physical exercise among students at a public institution can be investigated using a combination of quantitative and qualitative research techniques. This mixed-methods approach will provide a full understanding of the phenomenon and allow for triangulation of findings.</a:t>
          </a:r>
          <a:endParaRPr lang="en-US" sz="1100" kern="1200" dirty="0"/>
        </a:p>
      </dsp:txBody>
      <dsp:txXfrm>
        <a:off x="80161" y="521746"/>
        <a:ext cx="2626123" cy="2537907"/>
      </dsp:txXfrm>
    </dsp:sp>
    <dsp:sp modelId="{722A0328-52EF-0F4A-809C-DF29A07A4521}">
      <dsp:nvSpPr>
        <dsp:cNvPr id="0" name=""/>
        <dsp:cNvSpPr/>
      </dsp:nvSpPr>
      <dsp:spPr>
        <a:xfrm>
          <a:off x="2981658" y="1547145"/>
          <a:ext cx="416399" cy="48710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81658" y="1644567"/>
        <a:ext cx="291479" cy="292264"/>
      </dsp:txXfrm>
    </dsp:sp>
    <dsp:sp modelId="{C0C07951-9697-2543-8609-712EE2D0A0DC}">
      <dsp:nvSpPr>
        <dsp:cNvPr id="0" name=""/>
        <dsp:cNvSpPr/>
      </dsp:nvSpPr>
      <dsp:spPr>
        <a:xfrm>
          <a:off x="3570902" y="495614"/>
          <a:ext cx="1964146" cy="2590170"/>
        </a:xfrm>
        <a:prstGeom prst="roundRect">
          <a:avLst>
            <a:gd name="adj" fmla="val 10000"/>
          </a:avLst>
        </a:prstGeom>
        <a:solidFill>
          <a:schemeClr val="accent5">
            <a:hueOff val="2944118"/>
            <a:satOff val="9586"/>
            <a:lumOff val="333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CA" sz="1100" b="0" i="0" kern="1200"/>
            <a:t>Research Methods:</a:t>
          </a:r>
          <a:endParaRPr lang="en-US" sz="1100" kern="1200"/>
        </a:p>
      </dsp:txBody>
      <dsp:txXfrm>
        <a:off x="3628430" y="553142"/>
        <a:ext cx="1849090" cy="2475114"/>
      </dsp:txXfrm>
    </dsp:sp>
    <dsp:sp modelId="{D9144EEB-E26B-754B-9192-1A932A9A74A2}">
      <dsp:nvSpPr>
        <dsp:cNvPr id="0" name=""/>
        <dsp:cNvSpPr/>
      </dsp:nvSpPr>
      <dsp:spPr>
        <a:xfrm>
          <a:off x="5731463" y="1547145"/>
          <a:ext cx="416399" cy="487108"/>
        </a:xfrm>
        <a:prstGeom prst="rightArrow">
          <a:avLst>
            <a:gd name="adj1" fmla="val 60000"/>
            <a:gd name="adj2" fmla="val 50000"/>
          </a:avLst>
        </a:prstGeom>
        <a:solidFill>
          <a:schemeClr val="accent5">
            <a:hueOff val="4416178"/>
            <a:satOff val="14379"/>
            <a:lumOff val="500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731463" y="1644567"/>
        <a:ext cx="291479" cy="292264"/>
      </dsp:txXfrm>
    </dsp:sp>
    <dsp:sp modelId="{14B4A1E3-A208-7149-8C43-F64C07D8B49A}">
      <dsp:nvSpPr>
        <dsp:cNvPr id="0" name=""/>
        <dsp:cNvSpPr/>
      </dsp:nvSpPr>
      <dsp:spPr>
        <a:xfrm>
          <a:off x="6320707" y="495614"/>
          <a:ext cx="1964146" cy="2590170"/>
        </a:xfrm>
        <a:prstGeom prst="roundRect">
          <a:avLst>
            <a:gd name="adj" fmla="val 10000"/>
          </a:avLst>
        </a:prstGeom>
        <a:solidFill>
          <a:schemeClr val="accent5">
            <a:hueOff val="5888237"/>
            <a:satOff val="19172"/>
            <a:lumOff val="666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CA" sz="1100" b="0" i="0" kern="1200"/>
            <a:t>Surveys: Surveys can be used to obtain data on physical activity levels, frequency, duration, and types of activities undertaken by students. The surveys can incorporate validated questions such as the International Physical Activity Questionnaire (IPAQ) or the Global Physical Activity Questionnaire (GPAQ) to ensure consistency and comparability of results.</a:t>
          </a:r>
          <a:endParaRPr lang="en-US" sz="1100" kern="1200"/>
        </a:p>
      </dsp:txBody>
      <dsp:txXfrm>
        <a:off x="6378235" y="553142"/>
        <a:ext cx="1849090" cy="2475114"/>
      </dsp:txXfrm>
    </dsp:sp>
    <dsp:sp modelId="{C3048BAA-8E91-A848-9237-373362DDF816}">
      <dsp:nvSpPr>
        <dsp:cNvPr id="0" name=""/>
        <dsp:cNvSpPr/>
      </dsp:nvSpPr>
      <dsp:spPr>
        <a:xfrm>
          <a:off x="8481268" y="1547145"/>
          <a:ext cx="416399" cy="487108"/>
        </a:xfrm>
        <a:prstGeom prst="rightArrow">
          <a:avLst>
            <a:gd name="adj1" fmla="val 60000"/>
            <a:gd name="adj2" fmla="val 50000"/>
          </a:avLst>
        </a:prstGeom>
        <a:solidFill>
          <a:schemeClr val="accent5">
            <a:hueOff val="8832355"/>
            <a:satOff val="28758"/>
            <a:lumOff val="1000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8481268" y="1644567"/>
        <a:ext cx="291479" cy="292264"/>
      </dsp:txXfrm>
    </dsp:sp>
    <dsp:sp modelId="{5603BCA3-E0BB-274E-95C2-DFA4B5787ED6}">
      <dsp:nvSpPr>
        <dsp:cNvPr id="0" name=""/>
        <dsp:cNvSpPr/>
      </dsp:nvSpPr>
      <dsp:spPr>
        <a:xfrm>
          <a:off x="9070511" y="495614"/>
          <a:ext cx="1964146" cy="2590170"/>
        </a:xfrm>
        <a:prstGeom prst="roundRect">
          <a:avLst>
            <a:gd name="adj" fmla="val 10000"/>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CA" sz="1100" b="0" i="0" kern="1200"/>
            <a:t>Objective Measures: To quantify physical activity precisely, objective tools like accelerometers and pedometers can be utilised. These tools offer an unbiased evaluation of the number of steps taken, the level of exercise, and sedentary behaviour. Self-reported measurements can be supplemented by the gathered data, which can further improve the reliability of the results.</a:t>
          </a:r>
          <a:endParaRPr lang="en-US" sz="1100" kern="1200"/>
        </a:p>
      </dsp:txBody>
      <dsp:txXfrm>
        <a:off x="9128039" y="553142"/>
        <a:ext cx="1849090" cy="247511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F3956D74-7054-894D-89F6-24019A031ED0}" type="datetimeFigureOut">
              <a:rPr lang="en-US" smtClean="0"/>
              <a:t>6/20/2023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DB41C91-4C43-E742-9849-354EF71A4F63}"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59422384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956D74-7054-894D-89F6-24019A031ED0}"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2667861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F3956D74-7054-894D-89F6-24019A031ED0}" type="datetimeFigureOut">
              <a:rPr lang="en-US" smtClean="0"/>
              <a:t>6/20/2023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DB41C91-4C43-E742-9849-354EF71A4F63}"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061360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3956D74-7054-894D-89F6-24019A031ED0}"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2364437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3956D74-7054-894D-89F6-24019A031ED0}" type="datetimeFigureOut">
              <a:rPr lang="en-US" smtClean="0"/>
              <a:t>6/20/2023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522566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3956D74-7054-894D-89F6-24019A031ED0}" type="datetimeFigureOut">
              <a:rPr lang="en-US" smtClean="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2410500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56D74-7054-894D-89F6-24019A031ED0}" type="datetimeFigureOut">
              <a:rPr lang="en-US" smtClean="0"/>
              <a:t>6/20/2023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232102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3956D74-7054-894D-89F6-24019A031ED0}" type="datetimeFigureOut">
              <a:rPr lang="en-US" smtClean="0"/>
              <a:t>6/20/2023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DB41C91-4C43-E742-9849-354EF71A4F6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6748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3956D74-7054-894D-89F6-24019A031ED0}" type="datetimeFigureOut">
              <a:rPr lang="en-US" smtClean="0"/>
              <a:t>6/20/2023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DB41C91-4C43-E742-9849-354EF71A4F6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7161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956D74-7054-894D-89F6-24019A031ED0}"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2016645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956D74-7054-894D-89F6-24019A031ED0}"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B41C91-4C43-E742-9849-354EF71A4F63}" type="slidenum">
              <a:rPr lang="en-US" smtClean="0"/>
              <a:t>‹#›</a:t>
            </a:fld>
            <a:endParaRPr lang="en-US"/>
          </a:p>
        </p:txBody>
      </p:sp>
    </p:spTree>
    <p:extLst>
      <p:ext uri="{BB962C8B-B14F-4D97-AF65-F5344CB8AC3E}">
        <p14:creationId xmlns:p14="http://schemas.microsoft.com/office/powerpoint/2010/main" val="194107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3956D74-7054-894D-89F6-24019A031ED0}" type="datetimeFigureOut">
              <a:rPr lang="en-US" smtClean="0"/>
              <a:t>6/20/2023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DB41C91-4C43-E742-9849-354EF71A4F63}"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651864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801A5E-EC6C-6490-B9CB-8779A393217B}"/>
              </a:ext>
            </a:extLst>
          </p:cNvPr>
          <p:cNvSpPr>
            <a:spLocks noGrp="1"/>
          </p:cNvSpPr>
          <p:nvPr>
            <p:ph idx="1"/>
          </p:nvPr>
        </p:nvSpPr>
        <p:spPr>
          <a:xfrm>
            <a:off x="1371600" y="3258206"/>
            <a:ext cx="9601200" cy="2609193"/>
          </a:xfrm>
        </p:spPr>
        <p: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Student Name: </a:t>
            </a:r>
            <a:r>
              <a:rPr lang="en-GB" altLang="en-US" b="1" u="sng" dirty="0" err="1">
                <a:solidFill>
                  <a:srgbClr val="000000"/>
                </a:solidFill>
                <a:latin typeface="Arial" panose="020B0604020202020204" pitchFamily="34" charset="0"/>
                <a:ea typeface="Calibri" panose="020F0502020204030204" pitchFamily="34" charset="0"/>
                <a:cs typeface="Arial" panose="020B0604020202020204" pitchFamily="34" charset="0"/>
              </a:rPr>
              <a:t>Heta</a:t>
            </a:r>
            <a:r>
              <a:rPr lang="en-GB" altLang="en-US" b="1" u="sng" dirty="0">
                <a:solidFill>
                  <a:srgbClr val="000000"/>
                </a:solidFill>
                <a:latin typeface="Arial" panose="020B0604020202020204" pitchFamily="34" charset="0"/>
                <a:ea typeface="Calibri" panose="020F0502020204030204" pitchFamily="34" charset="0"/>
                <a:cs typeface="Arial" panose="020B0604020202020204" pitchFamily="34" charset="0"/>
              </a:rPr>
              <a:t> Jain</a:t>
            </a:r>
            <a:endPar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Student No. 2226326 </a:t>
            </a:r>
            <a:endPar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kumimoji="0" lang="en-GB" altLang="en-US" b="1" i="0" u="sng"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January 2023</a:t>
            </a: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b="1" u="sng" dirty="0">
                <a:solidFill>
                  <a:srgbClr val="000000"/>
                </a:solidFill>
                <a:latin typeface="Arial" panose="020B0604020202020204" pitchFamily="34" charset="0"/>
                <a:cs typeface="Arial" panose="020B0604020202020204" pitchFamily="34" charset="0"/>
              </a:rPr>
              <a:t>Module Name: Practice Based Research (LCHS7001 BIRM)</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sng" strike="noStrike" cap="none" normalizeH="0" baseline="0" dirty="0">
                <a:ln>
                  <a:noFill/>
                </a:ln>
                <a:solidFill>
                  <a:srgbClr val="000000"/>
                </a:solidFill>
                <a:effectLst/>
                <a:latin typeface="Arial" panose="020B0604020202020204" pitchFamily="34" charset="0"/>
                <a:cs typeface="Arial" panose="020B0604020202020204" pitchFamily="34" charset="0"/>
              </a:rPr>
              <a:t>Lecture’s name: Dr </a:t>
            </a:r>
            <a:r>
              <a:rPr kumimoji="0" lang="en-GB" altLang="en-US" b="1" i="0" u="sng" strike="noStrike" cap="none" normalizeH="0" baseline="0" dirty="0" err="1">
                <a:ln>
                  <a:noFill/>
                </a:ln>
                <a:solidFill>
                  <a:srgbClr val="000000"/>
                </a:solidFill>
                <a:effectLst/>
                <a:latin typeface="Arial" panose="020B0604020202020204" pitchFamily="34" charset="0"/>
                <a:cs typeface="Arial" panose="020B0604020202020204" pitchFamily="34" charset="0"/>
              </a:rPr>
              <a:t>Ogochukwu</a:t>
            </a:r>
            <a:r>
              <a:rPr kumimoji="0" lang="en-GB" altLang="en-US" b="1" i="0" u="sng" strike="noStrike" cap="none" normalizeH="0" baseline="0" dirty="0">
                <a:ln>
                  <a:noFill/>
                </a:ln>
                <a:solidFill>
                  <a:srgbClr val="000000"/>
                </a:solidFill>
                <a:effectLst/>
                <a:latin typeface="Arial" panose="020B0604020202020204" pitchFamily="34" charset="0"/>
                <a:cs typeface="Arial" panose="020B0604020202020204" pitchFamily="34" charset="0"/>
              </a:rPr>
              <a:t> </a:t>
            </a:r>
            <a:r>
              <a:rPr kumimoji="0" lang="en-GB" altLang="en-US" b="1" i="0" u="sng" strike="noStrike" cap="none" normalizeH="0" baseline="0" dirty="0" err="1">
                <a:ln>
                  <a:noFill/>
                </a:ln>
                <a:solidFill>
                  <a:srgbClr val="000000"/>
                </a:solidFill>
                <a:effectLst/>
                <a:latin typeface="Arial" panose="020B0604020202020204" pitchFamily="34" charset="0"/>
                <a:cs typeface="Arial" panose="020B0604020202020204" pitchFamily="34" charset="0"/>
              </a:rPr>
              <a:t>Aguneny</a:t>
            </a:r>
            <a:r>
              <a:rPr lang="en-GB" altLang="en-US" b="1" u="sng" dirty="0" err="1">
                <a:solidFill>
                  <a:srgbClr val="000000"/>
                </a:solidFill>
                <a:latin typeface="Arial" panose="020B0604020202020204" pitchFamily="34" charset="0"/>
                <a:cs typeface="Arial" panose="020B0604020202020204" pitchFamily="34" charset="0"/>
              </a:rPr>
              <a:t>e</a:t>
            </a:r>
            <a:endPar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4" name="Picture 1" descr="Text&#10;&#10;Description automatically generated">
            <a:extLst>
              <a:ext uri="{FF2B5EF4-FFF2-40B4-BE49-F238E27FC236}">
                <a16:creationId xmlns:a16="http://schemas.microsoft.com/office/drawing/2014/main" id="{5249DD19-4640-3BE6-2FF0-5B2D687D23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0950" y="779971"/>
            <a:ext cx="2908300" cy="971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24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BD4BE-C041-F778-F267-6E3C051BC5DE}"/>
              </a:ext>
            </a:extLst>
          </p:cNvPr>
          <p:cNvSpPr>
            <a:spLocks noGrp="1"/>
          </p:cNvSpPr>
          <p:nvPr>
            <p:ph type="ctrTitle"/>
          </p:nvPr>
        </p:nvSpPr>
        <p:spPr>
          <a:xfrm>
            <a:off x="1915128" y="1226634"/>
            <a:ext cx="8361229" cy="2660045"/>
          </a:xfrm>
        </p:spPr>
        <p:txBody>
          <a:bodyPr/>
          <a:lstStyle/>
          <a:p>
            <a:pPr lvl="0"/>
            <a:r>
              <a:rPr lang="en-GB" sz="3600" b="1" dirty="0">
                <a:solidFill>
                  <a:srgbClr val="000000"/>
                </a:solidFill>
                <a:effectLst/>
                <a:latin typeface="Arial" panose="020B0604020202020204" pitchFamily="34" charset="0"/>
                <a:ea typeface="Arial" panose="020B0604020202020204" pitchFamily="34" charset="0"/>
                <a:cs typeface="noto sans symbols"/>
              </a:rPr>
              <a:t>Title:</a:t>
            </a:r>
            <a:br>
              <a:rPr lang="en-GB" sz="3600" b="1" dirty="0">
                <a:solidFill>
                  <a:srgbClr val="000000"/>
                </a:solidFill>
                <a:effectLst/>
                <a:latin typeface="Arial" panose="020B0604020202020204" pitchFamily="34" charset="0"/>
                <a:ea typeface="Arial" panose="020B0604020202020204" pitchFamily="34" charset="0"/>
                <a:cs typeface="noto sans symbols"/>
              </a:rPr>
            </a:br>
            <a:br>
              <a:rPr lang="en-GB" sz="3600" b="1" dirty="0">
                <a:solidFill>
                  <a:srgbClr val="000000"/>
                </a:solidFill>
                <a:effectLst/>
                <a:latin typeface="Arial" panose="020B0604020202020204" pitchFamily="34" charset="0"/>
                <a:ea typeface="Arial" panose="020B0604020202020204" pitchFamily="34" charset="0"/>
                <a:cs typeface="noto sans symbols"/>
              </a:rPr>
            </a:br>
            <a:r>
              <a:rPr lang="en-GB" sz="3600" b="1" dirty="0">
                <a:solidFill>
                  <a:srgbClr val="000000"/>
                </a:solidFill>
                <a:effectLst/>
                <a:latin typeface="Arial" panose="020B0604020202020204" pitchFamily="34" charset="0"/>
                <a:ea typeface="Arial" panose="020B0604020202020204" pitchFamily="34" charset="0"/>
                <a:cs typeface="noto sans symbols"/>
              </a:rPr>
              <a:t>Prevalence of physical activity among students in a public university </a:t>
            </a:r>
            <a:endParaRPr lang="en-CA" sz="3600" dirty="0">
              <a:effectLst/>
              <a:latin typeface="noto sans symbols"/>
              <a:ea typeface="noto sans symbols"/>
              <a:cs typeface="noto sans symbols"/>
            </a:endParaRPr>
          </a:p>
        </p:txBody>
      </p:sp>
    </p:spTree>
    <p:extLst>
      <p:ext uri="{BB962C8B-B14F-4D97-AF65-F5344CB8AC3E}">
        <p14:creationId xmlns:p14="http://schemas.microsoft.com/office/powerpoint/2010/main" val="1120050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C5C9-179A-16B9-9A38-B4E6A369951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a:t>
            </a:r>
            <a:r>
              <a:rPr lang="en-US" dirty="0"/>
              <a:t>:</a:t>
            </a:r>
          </a:p>
        </p:txBody>
      </p:sp>
      <p:sp>
        <p:nvSpPr>
          <p:cNvPr id="3" name="Content Placeholder 2">
            <a:extLst>
              <a:ext uri="{FF2B5EF4-FFF2-40B4-BE49-F238E27FC236}">
                <a16:creationId xmlns:a16="http://schemas.microsoft.com/office/drawing/2014/main" id="{533C6E75-779B-B850-A1C0-A3F09039D9F9}"/>
              </a:ext>
            </a:extLst>
          </p:cNvPr>
          <p:cNvSpPr>
            <a:spLocks noGrp="1"/>
          </p:cNvSpPr>
          <p:nvPr>
            <p:ph idx="1"/>
          </p:nvPr>
        </p:nvSpPr>
        <p:spPr/>
        <p:txBody>
          <a:bodyPr/>
          <a:lstStyle/>
          <a:p>
            <a:pPr marL="0" indent="0" algn="just">
              <a:buNone/>
            </a:pPr>
            <a:r>
              <a:rPr lang="en-US" dirty="0">
                <a:latin typeface="Arial" panose="020B0604020202020204" pitchFamily="34" charset="0"/>
                <a:cs typeface="Arial" panose="020B0604020202020204" pitchFamily="34" charset="0"/>
              </a:rPr>
              <a:t>The promotion of general health and wellbeing, especially among college students, depends heavily on physical activity. But research has shown that university students frequently lead sedentary lifestyles, which can result in a number of health issues. For the purpose of creating targeted interventions and fostering a healthy campus environment, it is crucial to comprehend the level of physical activity among students at a public institution. The research project intends to evaluate students' current levels of physical activity and investigate possible factors that may be impacting that participation.</a:t>
            </a:r>
            <a:r>
              <a:rPr lang="en-CA" dirty="0"/>
              <a:t> (Romero-Blanco et al., 2020)</a:t>
            </a:r>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5671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FD5F-FC36-B37B-3656-5DAFC3B2F41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Rationale Study:</a:t>
            </a:r>
          </a:p>
        </p:txBody>
      </p:sp>
      <p:sp>
        <p:nvSpPr>
          <p:cNvPr id="3" name="Content Placeholder 2">
            <a:extLst>
              <a:ext uri="{FF2B5EF4-FFF2-40B4-BE49-F238E27FC236}">
                <a16:creationId xmlns:a16="http://schemas.microsoft.com/office/drawing/2014/main" id="{1A9A5A4A-AE62-07AE-28EF-010F7EBA6E7E}"/>
              </a:ext>
            </a:extLst>
          </p:cNvPr>
          <p:cNvSpPr>
            <a:spLocks noGrp="1"/>
          </p:cNvSpPr>
          <p:nvPr>
            <p:ph idx="1"/>
          </p:nvPr>
        </p:nvSpPr>
        <p:spPr>
          <a:xfrm>
            <a:off x="1371600" y="2590800"/>
            <a:ext cx="9601200" cy="3581400"/>
          </a:xfrm>
        </p:spPr>
        <p:txBody>
          <a:bodyPr/>
          <a:lstStyle/>
          <a:p>
            <a:pPr marL="0" indent="0" algn="just">
              <a:buNone/>
            </a:pPr>
            <a:r>
              <a:rPr lang="en-US" dirty="0">
                <a:latin typeface="Arial" panose="020B0604020202020204" pitchFamily="34" charset="0"/>
                <a:cs typeface="Arial" panose="020B0604020202020204" pitchFamily="34" charset="0"/>
              </a:rPr>
              <a:t>The importance of this study rests in its potential to shed light on students' physical activity habits at a public university. The prevalence of physical activity may be determined, and the underlying causes can be understood, allowing for the design and implementation of effective interventions to encourage students to lead active lifestyles. The findings of this investigation will contribute to evidence already available on student health and lay the groundwork for establishing practical methods to increase levels of physical activity.</a:t>
            </a:r>
            <a:r>
              <a:rPr lang="en-CA" dirty="0"/>
              <a:t> (</a:t>
            </a:r>
            <a:r>
              <a:rPr lang="en-CA" dirty="0">
                <a:effectLst/>
              </a:rPr>
              <a:t>Catherine B. Woods, Norah M. Nelson, </a:t>
            </a:r>
            <a:r>
              <a:rPr lang="en-CA" dirty="0" err="1">
                <a:effectLst/>
              </a:rPr>
              <a:t>Donal</a:t>
            </a:r>
            <a:r>
              <a:rPr lang="en-CA" dirty="0">
                <a:effectLst/>
              </a:rPr>
              <a:t> J. O’Gorman, Eimear Foley, and Niall M. </a:t>
            </a:r>
            <a:r>
              <a:rPr lang="en-CA" dirty="0" err="1">
                <a:effectLst/>
              </a:rPr>
              <a:t>Moyna</a:t>
            </a:r>
            <a:r>
              <a:rPr lang="en-CA" dirty="0">
                <a:effectLst/>
              </a:rPr>
              <a:t>, 2009)</a:t>
            </a:r>
            <a:endParaRPr lang="en-US"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116123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38D7E-10B5-EFF5-E62E-4D49EFE990EB}"/>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Proposed Research Question/Aim/Objectives:</a:t>
            </a:r>
            <a:br>
              <a:rPr lang="en-US">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C8C1527-E0EC-357A-EFFE-889031DF1B4B}"/>
              </a:ext>
            </a:extLst>
          </p:cNvPr>
          <p:cNvSpPr>
            <a:spLocks noGrp="1"/>
          </p:cNvSpPr>
          <p:nvPr>
            <p:ph idx="1"/>
          </p:nvPr>
        </p:nvSpPr>
        <p:spPr>
          <a:xfrm>
            <a:off x="1371600" y="1865586"/>
            <a:ext cx="9601200" cy="4306614"/>
          </a:xfrm>
        </p:spPr>
        <p:txBody>
          <a:bodyPr>
            <a:noAutofit/>
          </a:bodyPr>
          <a:lstStyle/>
          <a:p>
            <a:r>
              <a:rPr lang="en-US" sz="1600" dirty="0">
                <a:solidFill>
                  <a:schemeClr val="tx1"/>
                </a:solidFill>
                <a:latin typeface="Arial" panose="020B0604020202020204" pitchFamily="34" charset="0"/>
                <a:cs typeface="Arial" panose="020B0604020202020204" pitchFamily="34" charset="0"/>
              </a:rPr>
              <a:t>Question:</a:t>
            </a:r>
            <a:r>
              <a:rPr lang="en-CA" sz="1600" b="0" i="0" dirty="0">
                <a:solidFill>
                  <a:schemeClr val="tx1"/>
                </a:solidFill>
                <a:effectLst/>
                <a:latin typeface="Arial" panose="020B0604020202020204" pitchFamily="34" charset="0"/>
                <a:cs typeface="Arial" panose="020B0604020202020204" pitchFamily="34" charset="0"/>
              </a:rPr>
              <a:t> What variables affect students' levels of physical exercise and how common is it among students at public universities?</a:t>
            </a:r>
          </a:p>
          <a:p>
            <a:r>
              <a:rPr lang="en-CA" sz="1600" dirty="0">
                <a:solidFill>
                  <a:schemeClr val="tx1"/>
                </a:solidFill>
                <a:latin typeface="Arial" panose="020B0604020202020204" pitchFamily="34" charset="0"/>
                <a:cs typeface="Arial" panose="020B0604020202020204" pitchFamily="34" charset="0"/>
              </a:rPr>
              <a:t>Aim/Objectives:</a:t>
            </a:r>
            <a:br>
              <a:rPr lang="en-CA" sz="1600" dirty="0">
                <a:solidFill>
                  <a:schemeClr val="tx1"/>
                </a:solidFill>
                <a:latin typeface="Arial" panose="020B0604020202020204" pitchFamily="34" charset="0"/>
                <a:cs typeface="Arial" panose="020B0604020202020204" pitchFamily="34" charset="0"/>
              </a:rPr>
            </a:br>
            <a:endParaRPr lang="en-CA" sz="1600" b="0" i="0" dirty="0">
              <a:solidFill>
                <a:schemeClr val="tx1"/>
              </a:solidFill>
              <a:effectLst/>
              <a:latin typeface="Arial" panose="020B0604020202020204" pitchFamily="34" charset="0"/>
              <a:cs typeface="Arial" panose="020B0604020202020204" pitchFamily="34" charset="0"/>
            </a:endParaRPr>
          </a:p>
          <a:p>
            <a:pPr>
              <a:buFont typeface="+mj-lt"/>
              <a:buAutoNum type="arabicPeriod"/>
            </a:pPr>
            <a:r>
              <a:rPr lang="en-CA" sz="1600" dirty="0">
                <a:solidFill>
                  <a:schemeClr val="tx1"/>
                </a:solidFill>
                <a:latin typeface="Arial" panose="020B0604020202020204" pitchFamily="34" charset="0"/>
                <a:cs typeface="Arial" panose="020B0604020202020204" pitchFamily="34" charset="0"/>
              </a:rPr>
              <a:t>T</a:t>
            </a:r>
            <a:r>
              <a:rPr lang="en-CA" sz="1600" b="0" i="0" dirty="0">
                <a:solidFill>
                  <a:schemeClr val="tx1"/>
                </a:solidFill>
                <a:effectLst/>
                <a:latin typeface="Arial" panose="020B0604020202020204" pitchFamily="34" charset="0"/>
                <a:cs typeface="Arial" panose="020B0604020202020204" pitchFamily="34" charset="0"/>
              </a:rPr>
              <a:t>o ascertain the frequency and trends of exercise among college students at a public institution.</a:t>
            </a:r>
          </a:p>
          <a:p>
            <a:pPr>
              <a:buFont typeface="+mj-lt"/>
              <a:buAutoNum type="arabicPeriod"/>
            </a:pPr>
            <a:r>
              <a:rPr lang="en-CA" sz="1600" dirty="0">
                <a:solidFill>
                  <a:schemeClr val="tx1"/>
                </a:solidFill>
                <a:latin typeface="Arial" panose="020B0604020202020204" pitchFamily="34" charset="0"/>
                <a:cs typeface="Arial" panose="020B0604020202020204" pitchFamily="34" charset="0"/>
              </a:rPr>
              <a:t>T</a:t>
            </a:r>
            <a:r>
              <a:rPr lang="en-CA" sz="1600" b="0" i="0" dirty="0">
                <a:solidFill>
                  <a:schemeClr val="tx1"/>
                </a:solidFill>
                <a:effectLst/>
                <a:latin typeface="Arial" panose="020B0604020202020204" pitchFamily="34" charset="0"/>
                <a:cs typeface="Arial" panose="020B0604020202020204" pitchFamily="34" charset="0"/>
              </a:rPr>
              <a:t>o investigate the influences of social, environmental, and personal variables on students' levels of physical exercise.</a:t>
            </a:r>
          </a:p>
          <a:p>
            <a:pPr>
              <a:buFont typeface="+mj-lt"/>
              <a:buAutoNum type="arabicPeriod"/>
            </a:pPr>
            <a:r>
              <a:rPr lang="en-CA" sz="1600" dirty="0">
                <a:solidFill>
                  <a:schemeClr val="tx1"/>
                </a:solidFill>
                <a:latin typeface="Arial" panose="020B0604020202020204" pitchFamily="34" charset="0"/>
                <a:cs typeface="Arial" panose="020B0604020202020204" pitchFamily="34" charset="0"/>
              </a:rPr>
              <a:t>T</a:t>
            </a:r>
            <a:r>
              <a:rPr lang="en-CA" sz="1600" b="0" i="0" dirty="0">
                <a:solidFill>
                  <a:schemeClr val="tx1"/>
                </a:solidFill>
                <a:effectLst/>
                <a:latin typeface="Arial" panose="020B0604020202020204" pitchFamily="34" charset="0"/>
                <a:cs typeface="Arial" panose="020B0604020202020204" pitchFamily="34" charset="0"/>
              </a:rPr>
              <a:t>o investigate the relationship between physical exercise and a range of health outcomes, such as mental health, academic achievement, and general well-being. (</a:t>
            </a:r>
            <a:r>
              <a:rPr lang="en-CA" sz="1600" b="0" i="0" dirty="0" err="1">
                <a:solidFill>
                  <a:schemeClr val="tx1"/>
                </a:solidFill>
                <a:effectLst/>
                <a:latin typeface="Arial" panose="020B0604020202020204" pitchFamily="34" charset="0"/>
                <a:cs typeface="Arial" panose="020B0604020202020204" pitchFamily="34" charset="0"/>
              </a:rPr>
              <a:t>Xinli</a:t>
            </a:r>
            <a:r>
              <a:rPr lang="en-CA" sz="1600" b="0" i="0" dirty="0">
                <a:solidFill>
                  <a:schemeClr val="tx1"/>
                </a:solidFill>
                <a:effectLst/>
                <a:latin typeface="Arial" panose="020B0604020202020204" pitchFamily="34" charset="0"/>
                <a:cs typeface="Arial" panose="020B0604020202020204" pitchFamily="34" charset="0"/>
              </a:rPr>
              <a:t> Chi an et al2020).</a:t>
            </a:r>
          </a:p>
          <a:p>
            <a:pPr>
              <a:buFont typeface="+mj-lt"/>
              <a:buAutoNum type="arabicPeriod"/>
            </a:pPr>
            <a:r>
              <a:rPr lang="en-CA" sz="1600" dirty="0">
                <a:solidFill>
                  <a:schemeClr val="tx1"/>
                </a:solidFill>
                <a:latin typeface="Arial" panose="020B0604020202020204" pitchFamily="34" charset="0"/>
                <a:cs typeface="Arial" panose="020B0604020202020204" pitchFamily="34" charset="0"/>
              </a:rPr>
              <a:t>T</a:t>
            </a:r>
            <a:r>
              <a:rPr lang="en-CA" sz="1600" b="0" i="0" dirty="0">
                <a:solidFill>
                  <a:schemeClr val="tx1"/>
                </a:solidFill>
                <a:effectLst/>
                <a:latin typeface="Arial" panose="020B0604020202020204" pitchFamily="34" charset="0"/>
                <a:cs typeface="Arial" panose="020B0604020202020204" pitchFamily="34" charset="0"/>
              </a:rPr>
              <a:t>o determine what encourages and hinders students at universities to engage in physical exercise.</a:t>
            </a:r>
          </a:p>
          <a:p>
            <a:pPr>
              <a:buFont typeface="+mj-lt"/>
              <a:buAutoNum type="arabicPeriod"/>
            </a:pPr>
            <a:r>
              <a:rPr lang="en-CA" sz="1600" dirty="0">
                <a:solidFill>
                  <a:schemeClr val="tx1"/>
                </a:solidFill>
                <a:latin typeface="Arial" panose="020B0604020202020204" pitchFamily="34" charset="0"/>
                <a:cs typeface="Arial" panose="020B0604020202020204" pitchFamily="34" charset="0"/>
              </a:rPr>
              <a:t>T</a:t>
            </a:r>
            <a:r>
              <a:rPr lang="en-CA" sz="1600" b="0" i="0" dirty="0">
                <a:solidFill>
                  <a:schemeClr val="tx1"/>
                </a:solidFill>
                <a:effectLst/>
                <a:latin typeface="Arial" panose="020B0604020202020204" pitchFamily="34" charset="0"/>
                <a:cs typeface="Arial" panose="020B0604020202020204" pitchFamily="34" charset="0"/>
              </a:rPr>
              <a:t>o offer suggestions for encouraging physical activity and creating interventions specifically suited to the requirements of university students.</a:t>
            </a:r>
          </a:p>
          <a:p>
            <a:pPr marL="0" indent="0">
              <a:buNone/>
            </a:pPr>
            <a:endParaRPr lang="en-CA" sz="1600" b="0" i="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8237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035E-63C7-D911-6A13-175EBD5EB979}"/>
              </a:ext>
            </a:extLst>
          </p:cNvPr>
          <p:cNvSpPr>
            <a:spLocks noGrp="1"/>
          </p:cNvSpPr>
          <p:nvPr>
            <p:ph type="title"/>
          </p:nvPr>
        </p:nvSpPr>
        <p:spPr>
          <a:xfrm>
            <a:off x="1371600" y="685800"/>
            <a:ext cx="9601200" cy="1485900"/>
          </a:xfrm>
        </p:spPr>
        <p:txBody>
          <a:bodyPr>
            <a:normAutofit/>
          </a:bodyPr>
          <a:lstStyle/>
          <a:p>
            <a:r>
              <a:rPr lang="en-GB" dirty="0">
                <a:latin typeface="Arial" panose="020B0604020202020204" pitchFamily="34" charset="0"/>
                <a:cs typeface="Arial" panose="020B0604020202020204" pitchFamily="34" charset="0"/>
              </a:rPr>
              <a:t>Research methodology and methods section/justification:</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7351BF9-3CCF-8CC9-935C-0D934E95488D}"/>
              </a:ext>
            </a:extLst>
          </p:cNvPr>
          <p:cNvGraphicFramePr>
            <a:graphicFrameLocks noGrp="1"/>
          </p:cNvGraphicFramePr>
          <p:nvPr>
            <p:ph idx="1"/>
            <p:extLst>
              <p:ext uri="{D42A27DB-BD31-4B8C-83A1-F6EECF244321}">
                <p14:modId xmlns:p14="http://schemas.microsoft.com/office/powerpoint/2010/main" val="2933735608"/>
              </p:ext>
            </p:extLst>
          </p:nvPr>
        </p:nvGraphicFramePr>
        <p:xfrm>
          <a:off x="882869" y="2286000"/>
          <a:ext cx="11035862"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312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AE3C-E97D-DCB3-BD8D-205A06F40207}"/>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Design:</a:t>
            </a:r>
          </a:p>
        </p:txBody>
      </p:sp>
      <p:sp>
        <p:nvSpPr>
          <p:cNvPr id="3" name="Content Placeholder 2">
            <a:extLst>
              <a:ext uri="{FF2B5EF4-FFF2-40B4-BE49-F238E27FC236}">
                <a16:creationId xmlns:a16="http://schemas.microsoft.com/office/drawing/2014/main" id="{6F0F7847-06F0-7619-F76C-A4FF8A363A94}"/>
              </a:ext>
            </a:extLst>
          </p:cNvPr>
          <p:cNvSpPr>
            <a:spLocks noGrp="1"/>
          </p:cNvSpPr>
          <p:nvPr>
            <p:ph idx="1"/>
          </p:nvPr>
        </p:nvSpPr>
        <p:spPr/>
        <p:txBody>
          <a:bodyPr/>
          <a:lstStyle/>
          <a:p>
            <a:r>
              <a:rPr lang="en-US" dirty="0"/>
              <a:t>To gather data at a specified moment, a cross-sectional design might be used. The prevalence of physical activity and its contributing variables may be evaluated among a sample of students using this methodology. A large number of individuals can be given surveys or questionnaires at once, giving an overview of physical activity trends.</a:t>
            </a:r>
          </a:p>
          <a:p>
            <a:r>
              <a:rPr lang="en-US" dirty="0"/>
              <a:t>A longitudinal approach can be used to examine patterns of physical activity over a longer period of time. Through the use of many data sets from the same group of students, this methodology makes it possible to examine how physical activity levels vary over time and identify relevant predictors or determinants.</a:t>
            </a:r>
          </a:p>
          <a:p>
            <a:endParaRPr lang="en-US" dirty="0"/>
          </a:p>
        </p:txBody>
      </p:sp>
    </p:spTree>
    <p:extLst>
      <p:ext uri="{BB962C8B-B14F-4D97-AF65-F5344CB8AC3E}">
        <p14:creationId xmlns:p14="http://schemas.microsoft.com/office/powerpoint/2010/main" val="80733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FA6F-D684-06B7-D605-0BCDD762BC2C}"/>
              </a:ext>
            </a:extLst>
          </p:cNvPr>
          <p:cNvSpPr>
            <a:spLocks noGrp="1"/>
          </p:cNvSpPr>
          <p:nvPr>
            <p:ph type="title"/>
          </p:nvPr>
        </p:nvSpPr>
        <p:spPr>
          <a:xfrm>
            <a:off x="1371600" y="247650"/>
            <a:ext cx="9601200" cy="1485900"/>
          </a:xfrm>
        </p:spPr>
        <p:txBody>
          <a:bodyPr>
            <a:noAutofit/>
          </a:bodyPr>
          <a:lstStyle/>
          <a:p>
            <a:r>
              <a:rPr lang="en-GB" sz="4000" dirty="0">
                <a:solidFill>
                  <a:srgbClr val="000000"/>
                </a:solidFill>
                <a:effectLst/>
                <a:latin typeface="Arial" panose="020B0604020202020204" pitchFamily="34" charset="0"/>
                <a:ea typeface="Arial" panose="020B0604020202020204" pitchFamily="34" charset="0"/>
                <a:cs typeface="Arial" panose="020B0604020202020204" pitchFamily="34" charset="0"/>
              </a:rPr>
              <a:t>Recruitment, Sampling &amp; Study Participants.</a:t>
            </a:r>
            <a:br>
              <a:rPr lang="en-CA" sz="4000" dirty="0">
                <a:effectLst/>
                <a:latin typeface="Arial" panose="020B0604020202020204" pitchFamily="34" charset="0"/>
                <a:ea typeface="noto sans symbols"/>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EDA700-27CF-5E91-25CD-5AC6622FA0B7}"/>
              </a:ext>
            </a:extLst>
          </p:cNvPr>
          <p:cNvSpPr>
            <a:spLocks noGrp="1"/>
          </p:cNvSpPr>
          <p:nvPr>
            <p:ph idx="1"/>
          </p:nvPr>
        </p:nvSpPr>
        <p:spPr>
          <a:xfrm>
            <a:off x="1371600" y="1652704"/>
            <a:ext cx="9601200" cy="4957646"/>
          </a:xfrm>
        </p:spPr>
        <p:txBody>
          <a:bodyPr>
            <a:normAutofit lnSpcReduction="10000"/>
          </a:bodyPr>
          <a:lstStyle/>
          <a:p>
            <a:r>
              <a:rPr lang="en-CA" b="0" i="0" dirty="0">
                <a:solidFill>
                  <a:srgbClr val="374151"/>
                </a:solidFill>
                <a:effectLst/>
                <a:latin typeface="Söhne"/>
              </a:rPr>
              <a:t>Recruitment:</a:t>
            </a:r>
          </a:p>
          <a:p>
            <a:pPr marL="0" indent="0">
              <a:buNone/>
            </a:pPr>
            <a:r>
              <a:rPr lang="en-US" dirty="0"/>
              <a:t>Potential participants can be contacted by using the public university's communication methods, such as email newsletters, bulletin boards, and online platforms. Collaboration with academic departments and professors might aid in promoting the study within certain academic programmers.</a:t>
            </a:r>
            <a:r>
              <a:rPr lang="en-CA" dirty="0"/>
              <a:t> (</a:t>
            </a:r>
            <a:r>
              <a:rPr lang="en-CA" dirty="0" err="1"/>
              <a:t>Aljayyousi</a:t>
            </a:r>
            <a:r>
              <a:rPr lang="en-CA" dirty="0"/>
              <a:t> et al., 2019)</a:t>
            </a:r>
            <a:endParaRPr lang="en-US" dirty="0"/>
          </a:p>
          <a:p>
            <a:r>
              <a:rPr lang="en-CA" b="0" i="0" dirty="0">
                <a:solidFill>
                  <a:srgbClr val="374151"/>
                </a:solidFill>
                <a:effectLst/>
                <a:latin typeface="Söhne"/>
              </a:rPr>
              <a:t>Sampling:</a:t>
            </a:r>
            <a:endParaRPr lang="en-US" b="0" i="0" dirty="0">
              <a:solidFill>
                <a:srgbClr val="374151"/>
              </a:solidFill>
              <a:effectLst/>
              <a:latin typeface="Söhne"/>
            </a:endParaRPr>
          </a:p>
          <a:p>
            <a:pPr marL="0" indent="0">
              <a:buNone/>
            </a:pPr>
            <a:r>
              <a:rPr lang="en-US" dirty="0"/>
              <a:t>Participants can be chosen at random from the target group of public university students. This tactic lessens bias and enhances representativeness by making sure that each candidate has an equal chance of getting picked. </a:t>
            </a:r>
          </a:p>
          <a:p>
            <a:pPr algn="l"/>
            <a:r>
              <a:rPr lang="en-CA" b="0" i="0" dirty="0">
                <a:solidFill>
                  <a:srgbClr val="374151"/>
                </a:solidFill>
                <a:effectLst/>
                <a:latin typeface="Söhne"/>
              </a:rPr>
              <a:t>Study Participants:</a:t>
            </a:r>
          </a:p>
          <a:p>
            <a:pPr marL="0" indent="0" algn="l">
              <a:buNone/>
            </a:pPr>
            <a:r>
              <a:rPr lang="en-US" dirty="0"/>
              <a:t>The study's objectives, the techniques to be used, the voluntariness of participation, the possible risks and benefits, and the confidentiality and anonymity of the data gathered should all be fully disclosed during the consent process.</a:t>
            </a:r>
            <a:r>
              <a:rPr lang="en-CA" dirty="0"/>
              <a:t> (</a:t>
            </a:r>
            <a:r>
              <a:rPr lang="en-CA" dirty="0" err="1"/>
              <a:t>Aljayyousi</a:t>
            </a:r>
            <a:r>
              <a:rPr lang="en-CA" dirty="0"/>
              <a:t> et al., 2019)</a:t>
            </a:r>
            <a:r>
              <a:rPr lang="en-US" dirty="0"/>
              <a:t> Participants should be given the chance to express their questions and agree in writing or electronically.</a:t>
            </a:r>
          </a:p>
          <a:p>
            <a:pPr marL="0" indent="0" algn="l">
              <a:buNone/>
            </a:pPr>
            <a:endParaRPr lang="en-US" dirty="0"/>
          </a:p>
          <a:p>
            <a:pPr marL="0" indent="0" algn="l">
              <a:buNone/>
            </a:pPr>
            <a:endParaRPr lang="en-US" dirty="0"/>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417525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9E129-1BF8-3ECE-5284-D8C602D1E146}"/>
              </a:ext>
            </a:extLst>
          </p:cNvPr>
          <p:cNvSpPr>
            <a:spLocks noGrp="1"/>
          </p:cNvSpPr>
          <p:nvPr>
            <p:ph type="title"/>
          </p:nvPr>
        </p:nvSpPr>
        <p:spPr>
          <a:xfrm>
            <a:off x="5100824" y="685800"/>
            <a:ext cx="6176776" cy="1485900"/>
          </a:xfrm>
        </p:spPr>
        <p:txBody>
          <a:bodyPr>
            <a:normAutofit/>
          </a:bodyPr>
          <a:lstStyle/>
          <a:p>
            <a:r>
              <a:rPr lang="en-CA" b="0" i="0">
                <a:effectLst/>
                <a:latin typeface="Arial" panose="020B0604020202020204" pitchFamily="34" charset="0"/>
                <a:cs typeface="Arial" panose="020B0604020202020204" pitchFamily="34" charset="0"/>
              </a:rPr>
              <a:t>Data Collection Method:</a:t>
            </a:r>
            <a:endParaRPr lang="en-US" dirty="0">
              <a:latin typeface="Arial" panose="020B0604020202020204" pitchFamily="34" charset="0"/>
              <a:cs typeface="Arial" panose="020B0604020202020204" pitchFamily="34" charset="0"/>
            </a:endParaRPr>
          </a:p>
        </p:txBody>
      </p:sp>
      <p:pic>
        <p:nvPicPr>
          <p:cNvPr id="5" name="Picture 4" descr="Light bulb on yellow background with sketched light beams and cord">
            <a:extLst>
              <a:ext uri="{FF2B5EF4-FFF2-40B4-BE49-F238E27FC236}">
                <a16:creationId xmlns:a16="http://schemas.microsoft.com/office/drawing/2014/main" id="{C97E0EE9-15F8-5928-C722-446ABDB1F6F2}"/>
              </a:ext>
            </a:extLst>
          </p:cNvPr>
          <p:cNvPicPr>
            <a:picLocks noChangeAspect="1"/>
          </p:cNvPicPr>
          <p:nvPr/>
        </p:nvPicPr>
        <p:blipFill rotWithShape="1">
          <a:blip r:embed="rId2"/>
          <a:srcRect l="51494" r="7236"/>
          <a:stretch/>
        </p:blipFill>
        <p:spPr>
          <a:xfrm>
            <a:off x="-1" y="10"/>
            <a:ext cx="4602146" cy="6857990"/>
          </a:xfrm>
          <a:prstGeom prst="rect">
            <a:avLst/>
          </a:prstGeom>
        </p:spPr>
      </p:pic>
      <p:sp>
        <p:nvSpPr>
          <p:cNvPr id="11" name="Rectangle 10">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F75DDE1-F212-9C30-31BB-481B5EB7C054}"/>
              </a:ext>
            </a:extLst>
          </p:cNvPr>
          <p:cNvSpPr>
            <a:spLocks noGrp="1"/>
          </p:cNvSpPr>
          <p:nvPr>
            <p:ph idx="1"/>
          </p:nvPr>
        </p:nvSpPr>
        <p:spPr>
          <a:xfrm>
            <a:off x="5100824" y="2286000"/>
            <a:ext cx="6176776" cy="3581400"/>
          </a:xfrm>
        </p:spPr>
        <p:txBody>
          <a:bodyPr>
            <a:normAutofit/>
          </a:bodyPr>
          <a:lstStyle/>
          <a:p>
            <a:pPr marL="0" indent="0" algn="just">
              <a:buNone/>
            </a:pPr>
            <a:r>
              <a:rPr lang="en-CA" b="0" i="0" dirty="0">
                <a:effectLst/>
                <a:latin typeface="Arial" panose="020B0604020202020204" pitchFamily="34" charset="0"/>
                <a:cs typeface="Arial" panose="020B0604020202020204" pitchFamily="34" charset="0"/>
              </a:rPr>
              <a:t>Quantitative data will be obtained using a standardised self-administered questionnaire. The questionnaire will examine physical activity levels, impediments, facilitators, and sociodemographic information. Validated tools such as the International Physical Activity Questionnaire (IPAQ) may be incorporated to assure reliability and comparability of results.</a:t>
            </a:r>
            <a:r>
              <a:rPr lang="en-CA" b="0" i="0" dirty="0">
                <a:effectLst/>
                <a:latin typeface="Source Sans Pro" panose="020F0502020204030204" pitchFamily="34" charset="0"/>
              </a:rPr>
              <a:t> (van </a:t>
            </a:r>
            <a:r>
              <a:rPr lang="en-CA" b="0" i="0" dirty="0" err="1">
                <a:effectLst/>
                <a:latin typeface="Source Sans Pro" panose="020F0502020204030204" pitchFamily="34" charset="0"/>
              </a:rPr>
              <a:t>Poppel</a:t>
            </a:r>
            <a:r>
              <a:rPr lang="en-CA" b="0" i="0" dirty="0">
                <a:effectLst/>
                <a:latin typeface="Source Sans Pro" panose="020F0502020204030204" pitchFamily="34" charset="0"/>
              </a:rPr>
              <a:t>, 2010)</a:t>
            </a:r>
            <a:r>
              <a:rPr lang="en-CA" b="0" i="0" dirty="0">
                <a:effectLst/>
                <a:latin typeface="Arial" panose="020B0604020202020204" pitchFamily="34" charset="0"/>
                <a:cs typeface="Arial" panose="020B0604020202020204" pitchFamily="34" charset="0"/>
              </a:rPr>
              <a:t> The questionnaire will be administered electronically, allowing participants to complete it at their convenience within a specified time limit.</a:t>
            </a:r>
          </a:p>
          <a:p>
            <a:pPr marL="0" indent="0" algn="just">
              <a:buNone/>
            </a:pPr>
            <a:endParaRPr lang="en-CA" b="0" i="0" dirty="0">
              <a:effectLst/>
              <a:latin typeface="Arial" panose="020B0604020202020204" pitchFamily="34" charset="0"/>
              <a:cs typeface="Arial" panose="020B0604020202020204" pitchFamily="34" charset="0"/>
            </a:endParaRPr>
          </a:p>
          <a:p>
            <a:pPr marL="0" indent="0" algn="just">
              <a:buNone/>
            </a:pPr>
            <a:endParaRPr lang="en-CA"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1458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DAD4D-0493-4BE4-B989-7076FD709648}"/>
              </a:ext>
            </a:extLst>
          </p:cNvPr>
          <p:cNvSpPr>
            <a:spLocks noGrp="1"/>
          </p:cNvSpPr>
          <p:nvPr>
            <p:ph type="title"/>
          </p:nvPr>
        </p:nvSpPr>
        <p:spPr/>
        <p:txBody>
          <a:bodyPr/>
          <a:lstStyle/>
          <a:p>
            <a:r>
              <a:rPr lang="en-CA" b="0" i="0" dirty="0">
                <a:solidFill>
                  <a:srgbClr val="374151"/>
                </a:solidFill>
                <a:effectLst/>
                <a:latin typeface="Arial" panose="020B0604020202020204" pitchFamily="34" charset="0"/>
                <a:cs typeface="Arial" panose="020B0604020202020204" pitchFamily="34" charset="0"/>
              </a:rPr>
              <a:t>Data Analysis Technique: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A79D58-BBD2-0A75-80D1-24CEA300808D}"/>
              </a:ext>
            </a:extLst>
          </p:cNvPr>
          <p:cNvSpPr>
            <a:spLocks noGrp="1"/>
          </p:cNvSpPr>
          <p:nvPr>
            <p:ph idx="1"/>
          </p:nvPr>
        </p:nvSpPr>
        <p:spPr/>
        <p:txBody>
          <a:bodyPr/>
          <a:lstStyle/>
          <a:p>
            <a:pPr marL="0" indent="0" algn="just">
              <a:buNone/>
            </a:pPr>
            <a:r>
              <a:rPr lang="en-CA" dirty="0">
                <a:solidFill>
                  <a:srgbClr val="374151"/>
                </a:solidFill>
                <a:latin typeface="Arial" panose="020B0604020202020204" pitchFamily="34" charset="0"/>
                <a:cs typeface="Arial" panose="020B0604020202020204" pitchFamily="34" charset="0"/>
              </a:rPr>
              <a:t>To ascertain the frequency and trends of physical activity among university students, descriptive statistics will be used. To examine relationships between physical activity and sociodemographic traits, inferential techniques like chi-square testing and regression analysis will be used. Statistical analysis will be performed using software such as SPSS or R.</a:t>
            </a:r>
            <a:r>
              <a:rPr lang="en-CA" dirty="0"/>
              <a:t>(</a:t>
            </a:r>
            <a:r>
              <a:rPr lang="en-CA" dirty="0" err="1"/>
              <a:t>Samarkandi</a:t>
            </a:r>
            <a:r>
              <a:rPr lang="en-CA" dirty="0"/>
              <a:t>, 2022)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4219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B1A85-42F4-0D26-93FD-3C5B9676D86A}"/>
              </a:ext>
            </a:extLst>
          </p:cNvPr>
          <p:cNvSpPr>
            <a:spLocks noGrp="1"/>
          </p:cNvSpPr>
          <p:nvPr>
            <p:ph type="title"/>
          </p:nvPr>
        </p:nvSpPr>
        <p:spPr/>
        <p:txBody>
          <a:bodyPr/>
          <a:lstStyle/>
          <a:p>
            <a:r>
              <a:rPr lang="en-CA" b="0" i="0" dirty="0">
                <a:solidFill>
                  <a:srgbClr val="374151"/>
                </a:solidFill>
                <a:effectLst/>
                <a:latin typeface="Arial" panose="020B0604020202020204" pitchFamily="34" charset="0"/>
                <a:cs typeface="Arial" panose="020B0604020202020204" pitchFamily="34" charset="0"/>
              </a:rPr>
              <a:t>Ethical Considerations: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3D613C6-799F-8E8D-FAA8-DC76145DA707}"/>
              </a:ext>
            </a:extLst>
          </p:cNvPr>
          <p:cNvSpPr>
            <a:spLocks noGrp="1"/>
          </p:cNvSpPr>
          <p:nvPr>
            <p:ph idx="1"/>
          </p:nvPr>
        </p:nvSpPr>
        <p:spPr/>
        <p:txBody>
          <a:bodyPr/>
          <a:lstStyle/>
          <a:p>
            <a:pPr marL="0" indent="0" algn="just">
              <a:buNone/>
            </a:pPr>
            <a:r>
              <a:rPr lang="en-CA" b="0" i="0" dirty="0">
                <a:solidFill>
                  <a:schemeClr val="tx1"/>
                </a:solidFill>
                <a:effectLst/>
                <a:latin typeface="Arial" panose="020B0604020202020204" pitchFamily="34" charset="0"/>
                <a:cs typeface="Arial" panose="020B0604020202020204" pitchFamily="34" charset="0"/>
              </a:rPr>
              <a:t>The Institutional Review Board of the university will grant ethical approval in order to guarantee the rights and welfare of participants. Before including any individuals in the study, their informed consent will be requested. Giving a thorough explanation of the study's goals, methods, potential drawbacks and advantages, and the voluntary nature of participation will all be part of the consent procedure.</a:t>
            </a:r>
            <a:r>
              <a:rPr lang="en-CA" dirty="0">
                <a:solidFill>
                  <a:schemeClr val="tx1"/>
                </a:solidFill>
                <a:latin typeface="Arial" panose="020B0604020202020204" pitchFamily="34" charset="0"/>
                <a:cs typeface="Arial" panose="020B0604020202020204" pitchFamily="34" charset="0"/>
              </a:rPr>
              <a:t> (</a:t>
            </a:r>
            <a:r>
              <a:rPr lang="en-CA" dirty="0" err="1">
                <a:solidFill>
                  <a:schemeClr val="tx1"/>
                </a:solidFill>
                <a:latin typeface="Arial" panose="020B0604020202020204" pitchFamily="34" charset="0"/>
                <a:cs typeface="Arial" panose="020B0604020202020204" pitchFamily="34" charset="0"/>
              </a:rPr>
              <a:t>Nardini</a:t>
            </a:r>
            <a:r>
              <a:rPr lang="en-CA" dirty="0">
                <a:solidFill>
                  <a:schemeClr val="tx1"/>
                </a:solidFill>
                <a:latin typeface="Arial" panose="020B0604020202020204" pitchFamily="34" charset="0"/>
                <a:cs typeface="Arial" panose="020B0604020202020204" pitchFamily="34" charset="0"/>
              </a:rPr>
              <a:t>, 2014)</a:t>
            </a:r>
            <a:r>
              <a:rPr lang="en-CA" b="0" i="0" dirty="0">
                <a:solidFill>
                  <a:schemeClr val="tx1"/>
                </a:solidFill>
                <a:effectLst/>
                <a:latin typeface="Arial" panose="020B0604020202020204" pitchFamily="34" charset="0"/>
                <a:cs typeface="Arial" panose="020B0604020202020204" pitchFamily="34" charset="0"/>
              </a:rPr>
              <a:t> Participants will have the chance to ask questions and leave the study at any moment without facing any repercussions. By deleting any identifying information from the data gathered, confidentiality and anonymity of participants' responses will be guaranteed.</a:t>
            </a:r>
          </a:p>
          <a:p>
            <a:pPr marL="0" indent="0" algn="just">
              <a:buNone/>
            </a:pPr>
            <a:endParaRPr lang="en-CA" b="0" i="0" dirty="0">
              <a:solidFill>
                <a:schemeClr val="tx1"/>
              </a:solidFill>
              <a:effectLst/>
              <a:latin typeface="Arial" panose="020B0604020202020204" pitchFamily="34" charset="0"/>
              <a:cs typeface="Arial" panose="020B0604020202020204" pitchFamily="34" charset="0"/>
            </a:endParaRPr>
          </a:p>
          <a:p>
            <a:pPr marL="0" indent="0" algn="just">
              <a:buNone/>
            </a:pPr>
            <a:endParaRPr lang="en-CA" b="0" i="0" dirty="0">
              <a:solidFill>
                <a:srgbClr val="37415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85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14913-29AE-BD05-FB13-4FFA8FF6DD9C}"/>
              </a:ext>
            </a:extLst>
          </p:cNvPr>
          <p:cNvSpPr>
            <a:spLocks noGrp="1"/>
          </p:cNvSpPr>
          <p:nvPr>
            <p:ph type="title"/>
          </p:nvPr>
        </p:nvSpPr>
        <p:spPr/>
        <p:txBody>
          <a:bodyPr/>
          <a:lstStyle/>
          <a:p>
            <a:r>
              <a:rPr lang="en-CA" b="0" i="0">
                <a:solidFill>
                  <a:srgbClr val="374151"/>
                </a:solidFill>
                <a:effectLst/>
                <a:latin typeface="Arial" panose="020B0604020202020204" pitchFamily="34" charset="0"/>
                <a:cs typeface="Arial" panose="020B0604020202020204" pitchFamily="34" charset="0"/>
              </a:rPr>
              <a:t>Implications of Research:</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951783-8139-F276-9A66-BCCA84F4F524}"/>
              </a:ext>
            </a:extLst>
          </p:cNvPr>
          <p:cNvSpPr>
            <a:spLocks noGrp="1"/>
          </p:cNvSpPr>
          <p:nvPr>
            <p:ph idx="1"/>
          </p:nvPr>
        </p:nvSpPr>
        <p:spPr/>
        <p:txBody>
          <a:bodyPr/>
          <a:lstStyle/>
          <a:p>
            <a:pPr marL="0" indent="0" algn="just">
              <a:buNone/>
            </a:pPr>
            <a:r>
              <a:rPr lang="en-CA" b="0" i="0">
                <a:solidFill>
                  <a:schemeClr val="tx1"/>
                </a:solidFill>
                <a:effectLst/>
                <a:latin typeface="Arial" panose="020B0604020202020204" pitchFamily="34" charset="0"/>
                <a:cs typeface="Arial" panose="020B0604020202020204" pitchFamily="34" charset="0"/>
              </a:rPr>
              <a:t>This study's findings will provide useful insights on the prevalence and patterns of physical activity among students in a public university. The identification of factors impacting physical activity levels, such as socio-demographic characteristics and environmental factors, will contribute to the creation of targeted interventions to promote physical activity on campus. </a:t>
            </a:r>
            <a:r>
              <a:rPr lang="en-CA">
                <a:solidFill>
                  <a:schemeClr val="tx1"/>
                </a:solidFill>
                <a:latin typeface="Arial" panose="020B0604020202020204" pitchFamily="34" charset="0"/>
                <a:cs typeface="Arial" panose="020B0604020202020204" pitchFamily="34" charset="0"/>
              </a:rPr>
              <a:t>(FC, 2018)</a:t>
            </a:r>
            <a:r>
              <a:rPr lang="en-CA" b="0" i="0">
                <a:solidFill>
                  <a:schemeClr val="tx1"/>
                </a:solidFill>
                <a:effectLst/>
                <a:latin typeface="Arial" panose="020B0604020202020204" pitchFamily="34" charset="0"/>
                <a:cs typeface="Arial" panose="020B0604020202020204" pitchFamily="34" charset="0"/>
              </a:rPr>
              <a:t>The data will also offer a baseline for future study and evaluation of treatments aimed at increasing the exercise levels and general health of university students.</a:t>
            </a:r>
          </a:p>
          <a:p>
            <a:pPr marL="0" indent="0" algn="just">
              <a:buNone/>
            </a:pPr>
            <a:endParaRPr lang="en-CA" b="0" i="0"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6613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1" name="Rectangle 1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screenshot, font, number&#10;&#10;Description automatically generated">
            <a:extLst>
              <a:ext uri="{FF2B5EF4-FFF2-40B4-BE49-F238E27FC236}">
                <a16:creationId xmlns:a16="http://schemas.microsoft.com/office/drawing/2014/main" id="{96BEA724-7B51-539D-929A-0B31C8E12886}"/>
              </a:ext>
            </a:extLst>
          </p:cNvPr>
          <p:cNvPicPr>
            <a:picLocks noGrp="1" noChangeAspect="1"/>
          </p:cNvPicPr>
          <p:nvPr>
            <p:ph idx="1"/>
          </p:nvPr>
        </p:nvPicPr>
        <p:blipFill>
          <a:blip r:embed="rId2"/>
          <a:stretch>
            <a:fillRect/>
          </a:stretch>
        </p:blipFill>
        <p:spPr>
          <a:xfrm>
            <a:off x="160638" y="640080"/>
            <a:ext cx="7672387" cy="5600340"/>
          </a:xfrm>
          <a:prstGeom prst="rect">
            <a:avLst/>
          </a:prstGeom>
        </p:spPr>
      </p:pic>
      <p:sp>
        <p:nvSpPr>
          <p:cNvPr id="22"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B8FC8594-029A-C4A8-CFC9-6E6C8D23F795}"/>
              </a:ext>
            </a:extLst>
          </p:cNvPr>
          <p:cNvSpPr>
            <a:spLocks noGrp="1"/>
          </p:cNvSpPr>
          <p:nvPr>
            <p:ph type="title"/>
          </p:nvPr>
        </p:nvSpPr>
        <p:spPr>
          <a:xfrm>
            <a:off x="8853873" y="1314922"/>
            <a:ext cx="3176246" cy="3000139"/>
          </a:xfrm>
        </p:spPr>
        <p:txBody>
          <a:bodyPr vert="horz" lIns="91440" tIns="45720" rIns="91440" bIns="45720" rtlCol="0" anchor="b">
            <a:normAutofit/>
          </a:bodyPr>
          <a:lstStyle/>
          <a:p>
            <a:r>
              <a:rPr lang="en-US" sz="4800" cap="all"/>
              <a:t>Gantt Chart:</a:t>
            </a:r>
          </a:p>
        </p:txBody>
      </p:sp>
    </p:spTree>
    <p:extLst>
      <p:ext uri="{BB962C8B-B14F-4D97-AF65-F5344CB8AC3E}">
        <p14:creationId xmlns:p14="http://schemas.microsoft.com/office/powerpoint/2010/main" val="106035935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71428-CA00-A1C1-DD1E-14C8DFFD124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495B343D-98AD-2498-992A-4843531A2AE3}"/>
              </a:ext>
            </a:extLst>
          </p:cNvPr>
          <p:cNvSpPr>
            <a:spLocks noGrp="1"/>
          </p:cNvSpPr>
          <p:nvPr>
            <p:ph idx="1"/>
          </p:nvPr>
        </p:nvSpPr>
        <p:spPr>
          <a:xfrm>
            <a:off x="1295400" y="1662926"/>
            <a:ext cx="9601200" cy="4057650"/>
          </a:xfrm>
        </p:spPr>
        <p:txBody>
          <a:bodyPr>
            <a:normAutofit fontScale="70000" lnSpcReduction="20000"/>
          </a:bodyPr>
          <a:lstStyle/>
          <a:p>
            <a:r>
              <a:rPr lang="en-CA" dirty="0">
                <a:effectLst/>
              </a:rPr>
              <a:t>Romero-Blanco, C. </a:t>
            </a:r>
            <a:r>
              <a:rPr lang="en-CA" i="1" dirty="0">
                <a:effectLst/>
              </a:rPr>
              <a:t>et al.</a:t>
            </a:r>
            <a:r>
              <a:rPr lang="en-CA" dirty="0">
                <a:effectLst/>
              </a:rPr>
              <a:t> (2020) </a:t>
            </a:r>
            <a:r>
              <a:rPr lang="en-CA" i="1" dirty="0">
                <a:effectLst/>
              </a:rPr>
              <a:t>Physical activity and sedentary lifestyle in university students: Changes during confinement due to the COVID-19 pandemic</a:t>
            </a:r>
            <a:r>
              <a:rPr lang="en-CA" dirty="0">
                <a:effectLst/>
              </a:rPr>
              <a:t>, </a:t>
            </a:r>
            <a:r>
              <a:rPr lang="en-CA" i="1" dirty="0">
                <a:effectLst/>
              </a:rPr>
              <a:t>International journal of environmental research and public health</a:t>
            </a:r>
            <a:r>
              <a:rPr lang="en-CA" dirty="0">
                <a:effectLst/>
              </a:rPr>
              <a:t>. Available at: https://</a:t>
            </a:r>
            <a:r>
              <a:rPr lang="en-CA" dirty="0" err="1">
                <a:effectLst/>
              </a:rPr>
              <a:t>www.ncbi.nlm.nih.gov</a:t>
            </a:r>
            <a:r>
              <a:rPr lang="en-CA" dirty="0">
                <a:effectLst/>
              </a:rPr>
              <a:t>/</a:t>
            </a:r>
            <a:r>
              <a:rPr lang="en-CA" dirty="0" err="1">
                <a:effectLst/>
              </a:rPr>
              <a:t>pmc</a:t>
            </a:r>
            <a:r>
              <a:rPr lang="en-CA" dirty="0">
                <a:effectLst/>
              </a:rPr>
              <a:t>/articles/PMC7558021/ (Accessed: 12 June 2023). </a:t>
            </a:r>
          </a:p>
          <a:p>
            <a:r>
              <a:rPr lang="en-CA" dirty="0">
                <a:effectLst/>
              </a:rPr>
              <a:t>Catherine B. Woods, Norah M. Nelson, </a:t>
            </a:r>
            <a:r>
              <a:rPr lang="en-CA" dirty="0" err="1">
                <a:effectLst/>
              </a:rPr>
              <a:t>Donal</a:t>
            </a:r>
            <a:r>
              <a:rPr lang="en-CA" dirty="0">
                <a:effectLst/>
              </a:rPr>
              <a:t> J. O’Gorman, Eimear Foley, and Niall M. </a:t>
            </a:r>
            <a:r>
              <a:rPr lang="en-CA" dirty="0" err="1">
                <a:effectLst/>
              </a:rPr>
              <a:t>Moyna</a:t>
            </a:r>
            <a:r>
              <a:rPr lang="en-CA" dirty="0">
                <a:effectLst/>
              </a:rPr>
              <a:t> (2009) </a:t>
            </a:r>
            <a:r>
              <a:rPr lang="en-CA" i="1" dirty="0">
                <a:effectLst/>
              </a:rPr>
              <a:t>The take part study (physical activity research for teenagers ...</a:t>
            </a:r>
            <a:r>
              <a:rPr lang="en-CA" dirty="0">
                <a:effectLst/>
              </a:rPr>
              <a:t> Available at: https://</a:t>
            </a:r>
            <a:r>
              <a:rPr lang="en-CA" dirty="0" err="1">
                <a:effectLst/>
              </a:rPr>
              <a:t>www.researchgate.net</a:t>
            </a:r>
            <a:r>
              <a:rPr lang="en-CA" dirty="0">
                <a:effectLst/>
              </a:rPr>
              <a:t>/publication/24406445_The_Take_PART_Study_Physical_Activity_Research_for_Teenagers_Rationale_and_Methods (Accessed: 12 June 2023). </a:t>
            </a:r>
          </a:p>
          <a:p>
            <a:r>
              <a:rPr lang="en-CA" b="0" i="0" dirty="0" err="1">
                <a:solidFill>
                  <a:srgbClr val="333333"/>
                </a:solidFill>
                <a:effectLst/>
                <a:latin typeface="-apple-system"/>
              </a:rPr>
              <a:t>lves</a:t>
            </a:r>
            <a:r>
              <a:rPr lang="en-CA" b="0" i="0" dirty="0">
                <a:solidFill>
                  <a:srgbClr val="333333"/>
                </a:solidFill>
                <a:effectLst/>
                <a:latin typeface="-apple-system"/>
              </a:rPr>
              <a:t> JM, </a:t>
            </a:r>
            <a:r>
              <a:rPr lang="en-CA" b="0" i="0" dirty="0" err="1">
                <a:solidFill>
                  <a:srgbClr val="333333"/>
                </a:solidFill>
                <a:effectLst/>
                <a:latin typeface="-apple-system"/>
              </a:rPr>
              <a:t>Yunker</a:t>
            </a:r>
            <a:r>
              <a:rPr lang="en-CA" b="0" i="0" dirty="0">
                <a:solidFill>
                  <a:srgbClr val="333333"/>
                </a:solidFill>
                <a:effectLst/>
                <a:latin typeface="-apple-system"/>
              </a:rPr>
              <a:t> AG, </a:t>
            </a:r>
            <a:r>
              <a:rPr lang="en-CA" b="0" i="0" dirty="0" err="1">
                <a:solidFill>
                  <a:srgbClr val="333333"/>
                </a:solidFill>
                <a:effectLst/>
                <a:latin typeface="-apple-system"/>
              </a:rPr>
              <a:t>DeFendis</a:t>
            </a:r>
            <a:r>
              <a:rPr lang="en-CA" b="0" i="0" dirty="0">
                <a:solidFill>
                  <a:srgbClr val="333333"/>
                </a:solidFill>
                <a:effectLst/>
                <a:latin typeface="-apple-system"/>
              </a:rPr>
              <a:t> A, Xiang AH, Page KA. Associations between affect, physical activity, and anxiety among US children during COVID-19. </a:t>
            </a:r>
            <a:r>
              <a:rPr lang="en-CA" b="0" i="0" dirty="0" err="1">
                <a:solidFill>
                  <a:srgbClr val="333333"/>
                </a:solidFill>
                <a:effectLst/>
                <a:latin typeface="-apple-system"/>
              </a:rPr>
              <a:t>medRxiv</a:t>
            </a:r>
            <a:r>
              <a:rPr lang="en-CA" b="0" i="0" dirty="0">
                <a:solidFill>
                  <a:srgbClr val="333333"/>
                </a:solidFill>
                <a:effectLst/>
                <a:latin typeface="-apple-system"/>
              </a:rPr>
              <a:t>. 2020.</a:t>
            </a:r>
            <a:endParaRPr lang="en-CA" b="0" i="0" dirty="0">
              <a:solidFill>
                <a:srgbClr val="333333"/>
              </a:solidFill>
              <a:latin typeface="-apple-system"/>
            </a:endParaRPr>
          </a:p>
          <a:p>
            <a:r>
              <a:rPr lang="en-CA" b="0" i="0" dirty="0">
                <a:solidFill>
                  <a:srgbClr val="333333"/>
                </a:solidFill>
                <a:effectLst/>
                <a:latin typeface="-apple-system"/>
              </a:rPr>
              <a:t>Chi X, Liang K, Chen ST, Huang Q, Huang L, Yu Q, et al. Mental health problems among Chinese adolescents during the COVID-19: the importance of nutrition and physical activity. Int J Clin Health Psychol. 2020;21:100218.</a:t>
            </a:r>
          </a:p>
          <a:p>
            <a:r>
              <a:rPr lang="en-CA" dirty="0">
                <a:effectLst/>
              </a:rPr>
              <a:t>Author links open overlay </a:t>
            </a:r>
            <a:r>
              <a:rPr lang="en-CA" dirty="0" err="1">
                <a:effectLst/>
              </a:rPr>
              <a:t>panelXinli</a:t>
            </a:r>
            <a:r>
              <a:rPr lang="en-CA" dirty="0">
                <a:effectLst/>
              </a:rPr>
              <a:t> Chi a </a:t>
            </a:r>
            <a:r>
              <a:rPr lang="en-CA" i="1" dirty="0">
                <a:effectLst/>
              </a:rPr>
              <a:t>et al.</a:t>
            </a:r>
            <a:r>
              <a:rPr lang="en-CA" dirty="0">
                <a:effectLst/>
              </a:rPr>
              <a:t> (2020) </a:t>
            </a:r>
            <a:r>
              <a:rPr lang="en-CA" i="1" dirty="0">
                <a:effectLst/>
              </a:rPr>
              <a:t>Mental health problems among Chinese adolescents during the covid-19: The Importance of Nutrition and physical activity</a:t>
            </a:r>
            <a:r>
              <a:rPr lang="en-CA" dirty="0">
                <a:effectLst/>
              </a:rPr>
              <a:t>, </a:t>
            </a:r>
            <a:r>
              <a:rPr lang="en-CA" i="1" dirty="0">
                <a:effectLst/>
              </a:rPr>
              <a:t>International Journal of Clinical and Health Psychology</a:t>
            </a:r>
            <a:r>
              <a:rPr lang="en-CA" dirty="0">
                <a:effectLst/>
              </a:rPr>
              <a:t>. Available at: https://</a:t>
            </a:r>
            <a:r>
              <a:rPr lang="en-CA" dirty="0" err="1">
                <a:effectLst/>
              </a:rPr>
              <a:t>www.sciencedirect.com</a:t>
            </a:r>
            <a:r>
              <a:rPr lang="en-CA" dirty="0">
                <a:effectLst/>
              </a:rPr>
              <a:t>/science/article/</a:t>
            </a:r>
            <a:r>
              <a:rPr lang="en-CA" dirty="0" err="1">
                <a:effectLst/>
              </a:rPr>
              <a:t>pii</a:t>
            </a:r>
            <a:r>
              <a:rPr lang="en-CA" dirty="0">
                <a:effectLst/>
              </a:rPr>
              <a:t>/S1697260020301034?via%3Dihub (Accessed: 12 June 2023). </a:t>
            </a:r>
          </a:p>
          <a:p>
            <a:r>
              <a:rPr lang="en-CA" dirty="0" err="1">
                <a:effectLst/>
              </a:rPr>
              <a:t>Aljayyousi</a:t>
            </a:r>
            <a:r>
              <a:rPr lang="en-CA" dirty="0">
                <a:effectLst/>
              </a:rPr>
              <a:t>, G.F. </a:t>
            </a:r>
            <a:r>
              <a:rPr lang="en-CA" i="1" dirty="0">
                <a:effectLst/>
              </a:rPr>
              <a:t>et al.</a:t>
            </a:r>
            <a:r>
              <a:rPr lang="en-CA" dirty="0">
                <a:effectLst/>
              </a:rPr>
              <a:t> (2019) </a:t>
            </a:r>
            <a:r>
              <a:rPr lang="en-CA" i="1" dirty="0">
                <a:effectLst/>
              </a:rPr>
              <a:t>Addressing context to understand physical activity among Muslim University students: The role of gender, family, and Culture - BMC Public Health</a:t>
            </a:r>
            <a:r>
              <a:rPr lang="en-CA" dirty="0">
                <a:effectLst/>
              </a:rPr>
              <a:t>, </a:t>
            </a:r>
            <a:r>
              <a:rPr lang="en-CA" i="1" dirty="0">
                <a:effectLst/>
              </a:rPr>
              <a:t>BioMed Central</a:t>
            </a:r>
            <a:r>
              <a:rPr lang="en-CA" dirty="0">
                <a:effectLst/>
              </a:rPr>
              <a:t>. Available at: https://</a:t>
            </a:r>
            <a:r>
              <a:rPr lang="en-CA" dirty="0" err="1">
                <a:effectLst/>
              </a:rPr>
              <a:t>bmcpublichealth.biomedcentral.com</a:t>
            </a:r>
            <a:r>
              <a:rPr lang="en-CA" dirty="0">
                <a:effectLst/>
              </a:rPr>
              <a:t>/articles/10.1186/s12889-019-7670-8 (Accessed: 13 June 2023). </a:t>
            </a:r>
          </a:p>
          <a:p>
            <a:endParaRPr lang="en-CA" dirty="0">
              <a:effectLst/>
            </a:endParaRPr>
          </a:p>
          <a:p>
            <a:endParaRPr lang="en-CA" dirty="0">
              <a:effectLst/>
            </a:endParaRPr>
          </a:p>
          <a:p>
            <a:endParaRPr lang="en-US" dirty="0"/>
          </a:p>
        </p:txBody>
      </p:sp>
    </p:spTree>
    <p:extLst>
      <p:ext uri="{BB962C8B-B14F-4D97-AF65-F5344CB8AC3E}">
        <p14:creationId xmlns:p14="http://schemas.microsoft.com/office/powerpoint/2010/main" val="1047581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BD9E70-10E3-D4F3-8389-A082A7D87098}"/>
              </a:ext>
            </a:extLst>
          </p:cNvPr>
          <p:cNvSpPr>
            <a:spLocks noGrp="1"/>
          </p:cNvSpPr>
          <p:nvPr>
            <p:ph idx="1"/>
          </p:nvPr>
        </p:nvSpPr>
        <p:spPr>
          <a:xfrm>
            <a:off x="1371600" y="278781"/>
            <a:ext cx="9601200" cy="6255834"/>
          </a:xfrm>
        </p:spPr>
        <p:txBody>
          <a:bodyPr>
            <a:normAutofit lnSpcReduction="10000"/>
          </a:bodyPr>
          <a:lstStyle/>
          <a:p>
            <a:r>
              <a:rPr lang="en-CA" dirty="0" err="1">
                <a:effectLst/>
              </a:rPr>
              <a:t>Samarkandi</a:t>
            </a:r>
            <a:r>
              <a:rPr lang="en-CA" dirty="0">
                <a:effectLst/>
              </a:rPr>
              <a:t>, O.A. (2022) </a:t>
            </a:r>
            <a:r>
              <a:rPr lang="en-CA" i="1" dirty="0">
                <a:effectLst/>
              </a:rPr>
              <a:t>Prevalence of physical activity among healthcare students in King Saud University, Riyadh, Saudi Arabia. an observational study</a:t>
            </a:r>
            <a:r>
              <a:rPr lang="en-CA" dirty="0">
                <a:effectLst/>
              </a:rPr>
              <a:t>, </a:t>
            </a:r>
            <a:r>
              <a:rPr lang="en-CA" i="1" dirty="0">
                <a:effectLst/>
              </a:rPr>
              <a:t>Inquiry : a journal of medical care organization, provision and financing</a:t>
            </a:r>
            <a:r>
              <a:rPr lang="en-CA" dirty="0">
                <a:effectLst/>
              </a:rPr>
              <a:t>. Available at: https://</a:t>
            </a:r>
            <a:r>
              <a:rPr lang="en-CA" dirty="0" err="1">
                <a:effectLst/>
              </a:rPr>
              <a:t>www.ncbi.nlm.nih.gov</a:t>
            </a:r>
            <a:r>
              <a:rPr lang="en-CA" dirty="0">
                <a:effectLst/>
              </a:rPr>
              <a:t>/</a:t>
            </a:r>
            <a:r>
              <a:rPr lang="en-CA" dirty="0" err="1">
                <a:effectLst/>
              </a:rPr>
              <a:t>pmc</a:t>
            </a:r>
            <a:r>
              <a:rPr lang="en-CA" dirty="0">
                <a:effectLst/>
              </a:rPr>
              <a:t>/articles/PMC9121456/ (Accessed: 12 June 2023). </a:t>
            </a:r>
          </a:p>
          <a:p>
            <a:r>
              <a:rPr lang="en-CA" i="1" dirty="0" err="1">
                <a:effectLst/>
              </a:rPr>
              <a:t>Apa</a:t>
            </a:r>
            <a:r>
              <a:rPr lang="en-CA" i="1" dirty="0">
                <a:effectLst/>
              </a:rPr>
              <a:t> </a:t>
            </a:r>
            <a:r>
              <a:rPr lang="en-CA" i="1" dirty="0" err="1">
                <a:effectLst/>
              </a:rPr>
              <a:t>PsycNet</a:t>
            </a:r>
            <a:r>
              <a:rPr lang="en-CA" dirty="0">
                <a:effectLst/>
              </a:rPr>
              <a:t> (2006) </a:t>
            </a:r>
            <a:r>
              <a:rPr lang="en-CA" i="1" dirty="0">
                <a:effectLst/>
              </a:rPr>
              <a:t>American Psychological Association</a:t>
            </a:r>
            <a:r>
              <a:rPr lang="en-CA" dirty="0">
                <a:effectLst/>
              </a:rPr>
              <a:t>. Available at: https://</a:t>
            </a:r>
            <a:r>
              <a:rPr lang="en-CA" dirty="0" err="1">
                <a:effectLst/>
              </a:rPr>
              <a:t>psycnet.apa.org</a:t>
            </a:r>
            <a:r>
              <a:rPr lang="en-CA" dirty="0">
                <a:effectLst/>
              </a:rPr>
              <a:t>/record/2007-04172-002 (Accessed: 13 June 2023). </a:t>
            </a:r>
          </a:p>
          <a:p>
            <a:endParaRPr lang="en-CA" dirty="0">
              <a:effectLst/>
            </a:endParaRPr>
          </a:p>
          <a:p>
            <a:r>
              <a:rPr lang="en-CA" dirty="0" err="1">
                <a:effectLst/>
              </a:rPr>
              <a:t>Nardini</a:t>
            </a:r>
            <a:r>
              <a:rPr lang="en-CA" dirty="0">
                <a:effectLst/>
              </a:rPr>
              <a:t>, C. (2014) </a:t>
            </a:r>
            <a:r>
              <a:rPr lang="en-CA" i="1" dirty="0">
                <a:effectLst/>
              </a:rPr>
              <a:t>The Ethics of Clinical Trials</a:t>
            </a:r>
            <a:r>
              <a:rPr lang="en-CA" dirty="0">
                <a:effectLst/>
              </a:rPr>
              <a:t>, </a:t>
            </a:r>
            <a:r>
              <a:rPr lang="en-CA" i="1" dirty="0" err="1">
                <a:effectLst/>
              </a:rPr>
              <a:t>Ecancermedicalscience</a:t>
            </a:r>
            <a:r>
              <a:rPr lang="en-CA" dirty="0">
                <a:effectLst/>
              </a:rPr>
              <a:t>. Available at: https://</a:t>
            </a:r>
            <a:r>
              <a:rPr lang="en-CA" dirty="0" err="1">
                <a:effectLst/>
              </a:rPr>
              <a:t>www.ncbi.nlm.nih.gov</a:t>
            </a:r>
            <a:r>
              <a:rPr lang="en-CA" dirty="0">
                <a:effectLst/>
              </a:rPr>
              <a:t>/</a:t>
            </a:r>
            <a:r>
              <a:rPr lang="en-CA" dirty="0" err="1">
                <a:effectLst/>
              </a:rPr>
              <a:t>pmc</a:t>
            </a:r>
            <a:r>
              <a:rPr lang="en-CA" dirty="0">
                <a:effectLst/>
              </a:rPr>
              <a:t>/articles/PMC3894239/ (Accessed: 13 June 2023). </a:t>
            </a:r>
          </a:p>
          <a:p>
            <a:r>
              <a:rPr lang="en-CA" dirty="0">
                <a:effectLst/>
              </a:rPr>
              <a:t>FC, G.R.G.L. (2018) </a:t>
            </a:r>
            <a:r>
              <a:rPr lang="en-CA" i="1" dirty="0">
                <a:effectLst/>
              </a:rPr>
              <a:t>Worldwide trends in insufficient physical activity from 2001 to 2016: A pooled analysis of 358 population-based surveys with 1·9 million participants</a:t>
            </a:r>
            <a:r>
              <a:rPr lang="en-CA" dirty="0">
                <a:effectLst/>
              </a:rPr>
              <a:t>, </a:t>
            </a:r>
            <a:r>
              <a:rPr lang="en-CA" i="1" dirty="0">
                <a:effectLst/>
              </a:rPr>
              <a:t>The Lancet. Global health</a:t>
            </a:r>
            <a:r>
              <a:rPr lang="en-CA" dirty="0">
                <a:effectLst/>
              </a:rPr>
              <a:t>. Available at: https://</a:t>
            </a:r>
            <a:r>
              <a:rPr lang="en-CA" dirty="0" err="1">
                <a:effectLst/>
              </a:rPr>
              <a:t>pubmed.ncbi.nlm.nih.gov</a:t>
            </a:r>
            <a:r>
              <a:rPr lang="en-CA" dirty="0">
                <a:effectLst/>
              </a:rPr>
              <a:t>/30193830/ (Accessed: 13 June 2023). </a:t>
            </a:r>
          </a:p>
          <a:p>
            <a:r>
              <a:rPr lang="en-CA" b="0" i="0" dirty="0">
                <a:solidFill>
                  <a:srgbClr val="292929"/>
                </a:solidFill>
                <a:effectLst/>
                <a:latin typeface="Source Sans Pro" panose="020F0502020204030204" pitchFamily="34" charset="0"/>
              </a:rPr>
              <a:t>van </a:t>
            </a:r>
            <a:r>
              <a:rPr lang="en-CA" b="0" i="0" dirty="0" err="1">
                <a:solidFill>
                  <a:srgbClr val="292929"/>
                </a:solidFill>
                <a:effectLst/>
                <a:latin typeface="Source Sans Pro" panose="020F0502020204030204" pitchFamily="34" charset="0"/>
              </a:rPr>
              <a:t>Poppel</a:t>
            </a:r>
            <a:r>
              <a:rPr lang="en-CA" b="0" i="0" dirty="0">
                <a:solidFill>
                  <a:srgbClr val="292929"/>
                </a:solidFill>
                <a:effectLst/>
                <a:latin typeface="Source Sans Pro" panose="020F0502020204030204" pitchFamily="34" charset="0"/>
              </a:rPr>
              <a:t>, M.N.M., et al., </a:t>
            </a:r>
            <a:r>
              <a:rPr lang="en-CA" b="0" i="1" dirty="0">
                <a:solidFill>
                  <a:srgbClr val="292929"/>
                </a:solidFill>
                <a:effectLst/>
                <a:latin typeface="inherit"/>
              </a:rPr>
              <a:t>Physical Activity Questionnaires for Adults.</a:t>
            </a:r>
            <a:r>
              <a:rPr lang="en-CA" b="0" i="0" dirty="0">
                <a:solidFill>
                  <a:srgbClr val="292929"/>
                </a:solidFill>
                <a:effectLst/>
                <a:latin typeface="Source Sans Pro" panose="020F0502020204030204" pitchFamily="34" charset="0"/>
              </a:rPr>
              <a:t> Sports Medicine, 2010. </a:t>
            </a:r>
            <a:r>
              <a:rPr lang="en-CA" b="1" i="0" dirty="0">
                <a:solidFill>
                  <a:srgbClr val="292929"/>
                </a:solidFill>
                <a:effectLst/>
                <a:latin typeface="inherit"/>
              </a:rPr>
              <a:t>40</a:t>
            </a:r>
            <a:r>
              <a:rPr lang="en-CA" b="0" i="0" dirty="0">
                <a:solidFill>
                  <a:srgbClr val="292929"/>
                </a:solidFill>
                <a:effectLst/>
                <a:latin typeface="Source Sans Pro" panose="020F0502020204030204" pitchFamily="34" charset="0"/>
              </a:rPr>
              <a:t>(7): p. 565-600.</a:t>
            </a:r>
          </a:p>
          <a:p>
            <a:r>
              <a:rPr lang="en-CA" i="1" dirty="0">
                <a:effectLst/>
              </a:rPr>
              <a:t>Physical activity measurement: Data collection methods</a:t>
            </a:r>
            <a:r>
              <a:rPr lang="en-CA" dirty="0">
                <a:effectLst/>
              </a:rPr>
              <a:t> (2023) </a:t>
            </a:r>
            <a:r>
              <a:rPr lang="en-CA" i="1" dirty="0">
                <a:effectLst/>
              </a:rPr>
              <a:t>CLOSER</a:t>
            </a:r>
            <a:r>
              <a:rPr lang="en-CA" dirty="0">
                <a:effectLst/>
              </a:rPr>
              <a:t>. Available at: https://</a:t>
            </a:r>
            <a:r>
              <a:rPr lang="en-CA" dirty="0" err="1">
                <a:effectLst/>
              </a:rPr>
              <a:t>closer.ac.uk</a:t>
            </a:r>
            <a:r>
              <a:rPr lang="en-CA" dirty="0">
                <a:effectLst/>
              </a:rPr>
              <a:t>/cross-study-data-guides/physical-activity-measures-guide/data-collection-methods-physical-activity/ (Accessed: 13 June 2023). </a:t>
            </a:r>
          </a:p>
          <a:p>
            <a:endParaRPr lang="en-CA" dirty="0">
              <a:effectLst/>
            </a:endParaRPr>
          </a:p>
          <a:p>
            <a:endParaRPr lang="en-US" dirty="0"/>
          </a:p>
        </p:txBody>
      </p:sp>
    </p:spTree>
    <p:extLst>
      <p:ext uri="{BB962C8B-B14F-4D97-AF65-F5344CB8AC3E}">
        <p14:creationId xmlns:p14="http://schemas.microsoft.com/office/powerpoint/2010/main" val="417623328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{502A6778-7D6D-5546-AAE4-131797B6F980}tf10001072</Template>
  <TotalTime>768</TotalTime>
  <Words>1849</Words>
  <Application>Microsoft Office PowerPoint</Application>
  <PresentationFormat>Widescreen</PresentationFormat>
  <Paragraphs>61</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-apple-system</vt:lpstr>
      <vt:lpstr>Arial</vt:lpstr>
      <vt:lpstr>Franklin Gothic Book</vt:lpstr>
      <vt:lpstr>inherit</vt:lpstr>
      <vt:lpstr>noto sans symbols</vt:lpstr>
      <vt:lpstr>Söhne</vt:lpstr>
      <vt:lpstr>Source Sans Pro</vt:lpstr>
      <vt:lpstr>Crop</vt:lpstr>
      <vt:lpstr>PowerPoint Presentation</vt:lpstr>
      <vt:lpstr>Title:  Prevalence of physical activity among students in a public university </vt:lpstr>
      <vt:lpstr>Introduction:</vt:lpstr>
      <vt:lpstr>Rationale Study:</vt:lpstr>
      <vt:lpstr>Proposed Research Question/Aim/Objectives: </vt:lpstr>
      <vt:lpstr>Research methodology and methods section/justification:</vt:lpstr>
      <vt:lpstr>Research Design:</vt:lpstr>
      <vt:lpstr>Recruitment, Sampling &amp; Study Participants. </vt:lpstr>
      <vt:lpstr>Data Collection Method:</vt:lpstr>
      <vt:lpstr>Data Analysis Technique:</vt:lpstr>
      <vt:lpstr>Ethical Considerations:</vt:lpstr>
      <vt:lpstr>Implications of Research:</vt:lpstr>
      <vt:lpstr>Gantt Chart: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Prevalence of physical activity among students in a public university </dc:title>
  <dc:creator>Vishal Trivedi</dc:creator>
  <cp:lastModifiedBy>khushbu parmar</cp:lastModifiedBy>
  <cp:revision>8</cp:revision>
  <dcterms:created xsi:type="dcterms:W3CDTF">2023-06-12T18:19:46Z</dcterms:created>
  <dcterms:modified xsi:type="dcterms:W3CDTF">2023-06-20T12:47:30Z</dcterms:modified>
</cp:coreProperties>
</file>