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69" r:id="rId15"/>
    <p:sldId id="271" r:id="rId16"/>
    <p:sldId id="275" r:id="rId17"/>
    <p:sldId id="272" r:id="rId18"/>
    <p:sldId id="276" r:id="rId19"/>
    <p:sldId id="274" r:id="rId20"/>
    <p:sldId id="273" r:id="rId21"/>
    <p:sldId id="260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2" d="100"/>
          <a:sy n="92" d="100"/>
        </p:scale>
        <p:origin x="92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5823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646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604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201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052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828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14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88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370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915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313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E224E4-C720-459B-9C2D-7BB1A66A548D}" type="datetimeFigureOut">
              <a:rPr lang="en-GB" smtClean="0"/>
              <a:t>19/07/2018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34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pNgDYLQW7A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fodmorfacopperworks.com/" TargetMode="External"/><Relationship Id="rId2" Type="http://schemas.openxmlformats.org/officeDocument/2006/relationships/hyperlink" Target="http://www.information-britain.co.uk/history/town/Swansea67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4000"/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76C553C-BBF8-4DA2-A7ED-8605C7A7BD9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 Environmental history of Swansea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E1E6A75B-EBE2-492D-8A96-92D715D0FF9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M7X01255 – Environmental Law</a:t>
            </a:r>
          </a:p>
          <a:p>
            <a:r>
              <a:rPr lang="en-GB" dirty="0"/>
              <a:t>MSc Environmental Conservation and Management</a:t>
            </a:r>
          </a:p>
        </p:txBody>
      </p:sp>
    </p:spTree>
    <p:extLst>
      <p:ext uri="{BB962C8B-B14F-4D97-AF65-F5344CB8AC3E}">
        <p14:creationId xmlns:p14="http://schemas.microsoft.com/office/powerpoint/2010/main" val="2589122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726196E-95A4-43EF-8610-5417C3DFA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history…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xmlns="" id="{F44005F2-8FBA-4CE6-A33C-B9D79DD793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important prehistoric settlement (~2000BC)</a:t>
            </a:r>
          </a:p>
          <a:p>
            <a:r>
              <a:rPr lang="en-GB" dirty="0"/>
              <a:t>The ‘Red Lady’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English name derived from ‘</a:t>
            </a:r>
            <a:r>
              <a:rPr lang="en-GB" dirty="0" err="1"/>
              <a:t>Sweynesse</a:t>
            </a:r>
            <a:r>
              <a:rPr lang="en-GB" dirty="0"/>
              <a:t>’ (12</a:t>
            </a:r>
            <a:r>
              <a:rPr lang="en-GB" baseline="30000" dirty="0"/>
              <a:t>th</a:t>
            </a:r>
            <a:r>
              <a:rPr lang="en-GB" dirty="0"/>
              <a:t> Century)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AB74A698-9A17-4958-B793-A1F6CCAA46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9438" y="2513066"/>
            <a:ext cx="3552825" cy="22193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9F1A9EE1-AF46-4324-8F7E-10E705870337}"/>
              </a:ext>
            </a:extLst>
          </p:cNvPr>
          <p:cNvSpPr txBox="1"/>
          <p:nvPr/>
        </p:nvSpPr>
        <p:spPr>
          <a:xfrm>
            <a:off x="0" y="6519446"/>
            <a:ext cx="22965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Daily Mail</a:t>
            </a:r>
          </a:p>
        </p:txBody>
      </p:sp>
    </p:spTree>
    <p:extLst>
      <p:ext uri="{BB962C8B-B14F-4D97-AF65-F5344CB8AC3E}">
        <p14:creationId xmlns:p14="http://schemas.microsoft.com/office/powerpoint/2010/main" val="532189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757EBD4-B29B-4CD1-9F91-F26861E61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Sea-faring potential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4763B6B-6F12-41DF-9754-E4D16101D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Developed by the French Normans</a:t>
            </a:r>
          </a:p>
          <a:p>
            <a:r>
              <a:rPr lang="en-GB" dirty="0"/>
              <a:t>Ship-building began c.14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A3223278-E27A-4D36-956A-C6DAC7FA36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3202256"/>
            <a:ext cx="2733467" cy="29195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428061E3-A8FD-4FC0-939F-21C1008206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1109" y="3202256"/>
            <a:ext cx="3810000" cy="29337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B9A19DC2-EF04-4013-93A9-BF6D7C728DBE}"/>
              </a:ext>
            </a:extLst>
          </p:cNvPr>
          <p:cNvSpPr txBox="1"/>
          <p:nvPr/>
        </p:nvSpPr>
        <p:spPr>
          <a:xfrm>
            <a:off x="0" y="6519446"/>
            <a:ext cx="22200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Pinterest</a:t>
            </a:r>
          </a:p>
        </p:txBody>
      </p:sp>
    </p:spTree>
    <p:extLst>
      <p:ext uri="{BB962C8B-B14F-4D97-AF65-F5344CB8AC3E}">
        <p14:creationId xmlns:p14="http://schemas.microsoft.com/office/powerpoint/2010/main" val="379282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B36BE28-FE8E-42DB-BC99-F9F6058FC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70A8159-81DA-4655-935E-330BB3953A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Medieval times, leather &amp; wool were key</a:t>
            </a:r>
          </a:p>
          <a:p>
            <a:r>
              <a:rPr lang="en-GB" dirty="0"/>
              <a:t>Wool was woven &amp; processed</a:t>
            </a:r>
          </a:p>
          <a:p>
            <a:r>
              <a:rPr lang="en-GB" dirty="0"/>
              <a:t>Cleansing &amp; thickening using water &amp; clay</a:t>
            </a:r>
          </a:p>
          <a:p>
            <a:r>
              <a:rPr lang="en-GB" dirty="0"/>
              <a:t>Exported for use in England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5447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96FC5B2-FE2A-408C-AFFC-62FB376C6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542EBE8-9D02-4FD5-BAB1-4C7B67B024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B67FE511-B7C2-4C54-8585-60EC75DD8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0"/>
            <a:ext cx="9144000" cy="6667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194E0BC0-922C-46B8-ADE2-BD88FFBC35B5}"/>
              </a:ext>
            </a:extLst>
          </p:cNvPr>
          <p:cNvSpPr txBox="1"/>
          <p:nvPr/>
        </p:nvSpPr>
        <p:spPr>
          <a:xfrm>
            <a:off x="0" y="6519446"/>
            <a:ext cx="22200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Pinterest</a:t>
            </a:r>
          </a:p>
        </p:txBody>
      </p:sp>
    </p:spTree>
    <p:extLst>
      <p:ext uri="{BB962C8B-B14F-4D97-AF65-F5344CB8AC3E}">
        <p14:creationId xmlns:p14="http://schemas.microsoft.com/office/powerpoint/2010/main" val="3565301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4038CB10-1F5C-4D54-9DF7-12586DE5B00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AEC6813-DFB2-4729-9501-2A2C9CE13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Swansea from the Middle Ages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A4540CBA-AB14-4D49-9B9A-37F4056E50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66" r="19414"/>
          <a:stretch/>
        </p:blipFill>
        <p:spPr>
          <a:xfrm>
            <a:off x="245660" y="321733"/>
            <a:ext cx="5293729" cy="410739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73ED6512-6858-4552-B699-9A97FE9A4EA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324BC6B-DF5C-4E72-9FA7-3D19CB4BB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rgbClr val="FFFFFF"/>
                </a:solidFill>
              </a:rPr>
              <a:t>Coal mining began to prosper c.1550</a:t>
            </a:r>
          </a:p>
          <a:p>
            <a:r>
              <a:rPr lang="en-GB" sz="1700">
                <a:solidFill>
                  <a:srgbClr val="FFFFFF"/>
                </a:solidFill>
              </a:rPr>
              <a:t>Export by port</a:t>
            </a:r>
          </a:p>
          <a:p>
            <a:r>
              <a:rPr lang="en-GB" sz="1700">
                <a:solidFill>
                  <a:srgbClr val="FFFFFF"/>
                </a:solidFill>
              </a:rPr>
              <a:t>Limestone – quarried locally for export</a:t>
            </a:r>
          </a:p>
          <a:p>
            <a:r>
              <a:rPr lang="en-GB" sz="1700">
                <a:solidFill>
                  <a:srgbClr val="FFFFFF"/>
                </a:solidFill>
              </a:rPr>
              <a:t>Tourism growth – sell as a ‘resort’</a:t>
            </a:r>
          </a:p>
        </p:txBody>
      </p:sp>
    </p:spTree>
    <p:extLst>
      <p:ext uri="{BB962C8B-B14F-4D97-AF65-F5344CB8AC3E}">
        <p14:creationId xmlns:p14="http://schemas.microsoft.com/office/powerpoint/2010/main" val="3521192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E9E7F53-F314-444B-B69C-A31F6B31A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Metal extraction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4B80AAC-D573-48CC-9B14-50D4FB75E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began in Roman times</a:t>
            </a:r>
          </a:p>
          <a:p>
            <a:r>
              <a:rPr lang="en-GB" dirty="0"/>
              <a:t>Gave rise to first copper &amp; tin-plating industries</a:t>
            </a:r>
          </a:p>
          <a:p>
            <a:r>
              <a:rPr lang="en-GB" dirty="0"/>
              <a:t>1717 – John Lane, copper-smelting works</a:t>
            </a:r>
          </a:p>
          <a:p>
            <a:r>
              <a:rPr lang="en-GB" dirty="0"/>
              <a:t>By 1726, Swansea was thriving</a:t>
            </a:r>
          </a:p>
          <a:p>
            <a:r>
              <a:rPr lang="en-GB" dirty="0"/>
              <a:t>Ferrous &amp; non-ferrous metal industries</a:t>
            </a:r>
          </a:p>
          <a:p>
            <a:r>
              <a:rPr lang="en-GB" dirty="0"/>
              <a:t>Copper ore came from Cornwall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528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8162888-8301-4DC6-B67F-369B461A32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373305D7-451E-40FE-B464-3548C06B0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51163"/>
            <a:ext cx="9144000" cy="5555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320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FA95604-FBC8-4B54-A072-F8F2D5D73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FC2D78C-A073-4D64-948F-13DB289A7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DD95C3C3-FB46-4B6D-9104-CA9259140B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5126"/>
            <a:ext cx="9144000" cy="6074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6537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2BC26D8-82FB-445E-AA49-62A77D7C1E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CB44330D-EA18-4254-AA95-EB49948539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xmlns="" id="{26DB2D1C-49FB-46EF-9463-1F4565FA38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6132" y="643467"/>
            <a:ext cx="7211735" cy="55710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E3CA0785-31D8-421A-8E6F-D0515CB3DB08}"/>
              </a:ext>
            </a:extLst>
          </p:cNvPr>
          <p:cNvSpPr txBox="1"/>
          <p:nvPr/>
        </p:nvSpPr>
        <p:spPr>
          <a:xfrm>
            <a:off x="0" y="6519446"/>
            <a:ext cx="18814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USW</a:t>
            </a:r>
          </a:p>
        </p:txBody>
      </p:sp>
    </p:spTree>
    <p:extLst>
      <p:ext uri="{BB962C8B-B14F-4D97-AF65-F5344CB8AC3E}">
        <p14:creationId xmlns:p14="http://schemas.microsoft.com/office/powerpoint/2010/main" val="41085420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C552AA2-4D2B-4A78-B888-22F946F7E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tale of 2 Swansea’s…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D3EF9BC2-2076-4FA8-8E71-F45E54C38D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8072" y="3216153"/>
            <a:ext cx="5000625" cy="33623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12A3C89D-75F0-4FCA-B30E-18681DC74C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999" y="1631339"/>
            <a:ext cx="4613031" cy="25948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704743D3-97B6-4790-A933-28A23CE8594F}"/>
              </a:ext>
            </a:extLst>
          </p:cNvPr>
          <p:cNvSpPr txBox="1"/>
          <p:nvPr/>
        </p:nvSpPr>
        <p:spPr>
          <a:xfrm>
            <a:off x="0" y="6519446"/>
            <a:ext cx="28787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BBC / </a:t>
            </a:r>
            <a:r>
              <a:rPr lang="en-GB" sz="1600" dirty="0" err="1"/>
              <a:t>Wordpress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895396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3FBFE37-B74E-4973-AF77-DF48485BF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Copperopolis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AB29388-6230-4A10-AA0B-EBE0ED3FEB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072" y="1690689"/>
            <a:ext cx="7351528" cy="459848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A8367BBE-AEDB-4AC5-96D3-ED42469B4D4D}"/>
              </a:ext>
            </a:extLst>
          </p:cNvPr>
          <p:cNvSpPr txBox="1"/>
          <p:nvPr/>
        </p:nvSpPr>
        <p:spPr>
          <a:xfrm>
            <a:off x="0" y="6519446"/>
            <a:ext cx="29801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Swansea Museum</a:t>
            </a:r>
          </a:p>
        </p:txBody>
      </p:sp>
    </p:spTree>
    <p:extLst>
      <p:ext uri="{BB962C8B-B14F-4D97-AF65-F5344CB8AC3E}">
        <p14:creationId xmlns:p14="http://schemas.microsoft.com/office/powerpoint/2010/main" val="24482842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45C5C8D-388B-4550-B44A-7E1A7B4AA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Hafod</a:t>
            </a:r>
            <a:r>
              <a:rPr lang="en-GB" dirty="0"/>
              <a:t>-Morfa Copperworks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9A1CF83A-3D61-4A45-89B2-85E7A7039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47118"/>
            <a:ext cx="9144000" cy="3964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3B99EAC6-C0E2-4989-81C4-9FDB78974727}"/>
              </a:ext>
            </a:extLst>
          </p:cNvPr>
          <p:cNvSpPr txBox="1"/>
          <p:nvPr/>
        </p:nvSpPr>
        <p:spPr>
          <a:xfrm>
            <a:off x="0" y="6519446"/>
            <a:ext cx="37012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</a:t>
            </a:r>
            <a:r>
              <a:rPr lang="en-GB" sz="1600" dirty="0" err="1"/>
              <a:t>Hafod</a:t>
            </a:r>
            <a:r>
              <a:rPr lang="en-GB" sz="1600" dirty="0"/>
              <a:t>-Morfa Copperworks</a:t>
            </a:r>
          </a:p>
        </p:txBody>
      </p:sp>
    </p:spTree>
    <p:extLst>
      <p:ext uri="{BB962C8B-B14F-4D97-AF65-F5344CB8AC3E}">
        <p14:creationId xmlns:p14="http://schemas.microsoft.com/office/powerpoint/2010/main" val="38869639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CBE1851-2230-47A9-B000-CE9046EA61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rgbClr val="C78A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E4ABC1-E398-4DAF-898C-D95EEF9C3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707" y="803705"/>
            <a:ext cx="3156492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Prosperity – at what cost?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23B93832-6514-44F4-849B-5EE2C8A2337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90009" y="3928939"/>
            <a:ext cx="2948940" cy="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xmlns="" id="{292767E6-3EA8-406C-9A68-1AAC1EAE26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0" y="1382187"/>
            <a:ext cx="4094602" cy="40946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011B0BB7-28F4-4469-BB23-B2B42717D9EB}"/>
              </a:ext>
            </a:extLst>
          </p:cNvPr>
          <p:cNvSpPr txBox="1"/>
          <p:nvPr/>
        </p:nvSpPr>
        <p:spPr>
          <a:xfrm>
            <a:off x="0" y="6519446"/>
            <a:ext cx="37012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</a:t>
            </a:r>
            <a:r>
              <a:rPr lang="en-GB" sz="1600" dirty="0" err="1"/>
              <a:t>Hafod</a:t>
            </a:r>
            <a:r>
              <a:rPr lang="en-GB" sz="1600" dirty="0"/>
              <a:t>-Morfa Copperworks</a:t>
            </a:r>
          </a:p>
        </p:txBody>
      </p:sp>
    </p:spTree>
    <p:extLst>
      <p:ext uri="{BB962C8B-B14F-4D97-AF65-F5344CB8AC3E}">
        <p14:creationId xmlns:p14="http://schemas.microsoft.com/office/powerpoint/2010/main" val="15755815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3011F75-49C7-4943-AA58-124C76346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Difficulties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A3274D5-B613-4FC6-BE00-0C7A2464E1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Long stage and difficult process</a:t>
            </a:r>
          </a:p>
          <a:p>
            <a:r>
              <a:rPr lang="en-GB" dirty="0"/>
              <a:t>Quantity rather than quality preferred</a:t>
            </a:r>
          </a:p>
          <a:p>
            <a:r>
              <a:rPr lang="en-GB" dirty="0"/>
              <a:t>Vivian’s had a 6-stage ‘Welsh Process’ for smelting</a:t>
            </a:r>
          </a:p>
          <a:p>
            <a:pPr lvl="1"/>
            <a:r>
              <a:rPr lang="en-GB" dirty="0"/>
              <a:t>Multiple burnings within reverberatory furnaces</a:t>
            </a:r>
          </a:p>
          <a:p>
            <a:pPr lvl="1"/>
            <a:r>
              <a:rPr lang="en-GB" dirty="0"/>
              <a:t>A long and expensive process</a:t>
            </a:r>
            <a:r>
              <a:rPr lang="en-GB" dirty="0" smtClean="0"/>
              <a:t>…</a:t>
            </a:r>
          </a:p>
          <a:p>
            <a:r>
              <a:rPr lang="en-GB" dirty="0" smtClean="0"/>
              <a:t>Michael Faraday / Sir Humphrey Davy – evidence around industrial pollution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3246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6D8B7E-2E03-4633-B55B-2AF433C20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John Murray, 1860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B92E15A-34C4-483E-BC0F-3C77EBF93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</a:t>
            </a:r>
            <a:r>
              <a:rPr lang="en-GB" i="1" dirty="0"/>
              <a:t>o the traveller who crosses the </a:t>
            </a:r>
            <a:r>
              <a:rPr lang="en-GB" i="1" dirty="0" err="1"/>
              <a:t>Llandore</a:t>
            </a:r>
            <a:r>
              <a:rPr lang="en-GB" i="1" dirty="0"/>
              <a:t> bridge at night, the livid glare from the numerous chimneys, the rolling, fleecy, white clouds that fill up the valley beneath him, the desolate-looking heaps of slag on either side, might well recalls Dante's line - "</a:t>
            </a:r>
            <a:r>
              <a:rPr lang="en-GB" i="1" dirty="0" err="1"/>
              <a:t>voi</a:t>
            </a:r>
            <a:r>
              <a:rPr lang="en-GB" i="1" dirty="0"/>
              <a:t> </a:t>
            </a:r>
            <a:r>
              <a:rPr lang="en-GB" i="1" dirty="0" err="1"/>
              <a:t>che</a:t>
            </a:r>
            <a:r>
              <a:rPr lang="en-GB" i="1" dirty="0"/>
              <a:t> </a:t>
            </a:r>
            <a:r>
              <a:rPr lang="en-GB" i="1" dirty="0" err="1"/>
              <a:t>entrate</a:t>
            </a:r>
            <a:r>
              <a:rPr lang="en-GB" i="1" dirty="0"/>
              <a:t> </a:t>
            </a:r>
            <a:r>
              <a:rPr lang="en-GB" i="1" dirty="0" err="1"/>
              <a:t>lasciate</a:t>
            </a:r>
            <a:r>
              <a:rPr lang="en-GB" i="1" dirty="0"/>
              <a:t> </a:t>
            </a:r>
            <a:r>
              <a:rPr lang="en-GB" i="1" dirty="0" err="1"/>
              <a:t>ogni</a:t>
            </a:r>
            <a:r>
              <a:rPr lang="en-GB" i="1" dirty="0"/>
              <a:t> </a:t>
            </a:r>
            <a:r>
              <a:rPr lang="en-GB" i="1" dirty="0" err="1"/>
              <a:t>speranza</a:t>
            </a:r>
            <a:r>
              <a:rPr lang="en-GB" i="1" dirty="0"/>
              <a:t>"</a:t>
            </a:r>
            <a:endParaRPr lang="en-GB" dirty="0"/>
          </a:p>
          <a:p>
            <a:r>
              <a:rPr lang="en-GB" i="1" dirty="0"/>
              <a:t>“there are no trees, and instead of grass a yellow sickly growth of chamomile scarcely covers the ground”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661416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6AD6A07-67F4-46A9-A824-9D26FEEDA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Scale of industry in Swansea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139DFCC-1ACE-4B75-91D0-6E4F49CA6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1883:</a:t>
            </a:r>
          </a:p>
          <a:p>
            <a:r>
              <a:rPr lang="en-GB" dirty="0"/>
              <a:t>53 types of works</a:t>
            </a:r>
          </a:p>
          <a:p>
            <a:r>
              <a:rPr lang="en-GB" dirty="0"/>
              <a:t>5-mile radius of Swansea centre</a:t>
            </a:r>
          </a:p>
          <a:p>
            <a:r>
              <a:rPr lang="en-GB" dirty="0"/>
              <a:t>Including:</a:t>
            </a:r>
          </a:p>
          <a:p>
            <a:pPr lvl="1"/>
            <a:r>
              <a:rPr lang="en-GB" dirty="0"/>
              <a:t>36 collieries</a:t>
            </a:r>
          </a:p>
          <a:p>
            <a:pPr lvl="1"/>
            <a:r>
              <a:rPr lang="en-GB" dirty="0"/>
              <a:t>12 copperworks</a:t>
            </a:r>
          </a:p>
          <a:p>
            <a:pPr lvl="1"/>
            <a:r>
              <a:rPr lang="en-GB" dirty="0"/>
              <a:t>8 ironworks</a:t>
            </a:r>
          </a:p>
          <a:p>
            <a:pPr lvl="1"/>
            <a:r>
              <a:rPr lang="en-GB" dirty="0"/>
              <a:t>6 tinworks</a:t>
            </a:r>
          </a:p>
        </p:txBody>
      </p:sp>
    </p:spTree>
    <p:extLst>
      <p:ext uri="{BB962C8B-B14F-4D97-AF65-F5344CB8AC3E}">
        <p14:creationId xmlns:p14="http://schemas.microsoft.com/office/powerpoint/2010/main" val="4958216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Cholera – Sir John Snow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http://www.bbc.co.uk/history/historic_figures/snow_john.shtml</a:t>
            </a:r>
          </a:p>
        </p:txBody>
      </p:sp>
      <p:pic>
        <p:nvPicPr>
          <p:cNvPr id="1026" name="Picture 2" descr="John Sno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255" y="4169168"/>
            <a:ext cx="1825047" cy="248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011B0BB7-28F4-4469-BB23-B2B42717D9EB}"/>
              </a:ext>
            </a:extLst>
          </p:cNvPr>
          <p:cNvSpPr txBox="1"/>
          <p:nvPr/>
        </p:nvSpPr>
        <p:spPr>
          <a:xfrm>
            <a:off x="0" y="6519446"/>
            <a:ext cx="33661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</a:t>
            </a:r>
            <a:r>
              <a:rPr lang="en-GB" sz="1600" dirty="0" smtClean="0"/>
              <a:t>BBC History / Pinterest</a:t>
            </a:r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4373" y="2347191"/>
            <a:ext cx="4991100" cy="4067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3856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1C9B5B8-B602-4BDF-ACD4-6099640BB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Move away from copper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9220508-3588-4DB4-BAC9-967BCFBEEC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mid-1880s Cornish ore quality was poor</a:t>
            </a:r>
          </a:p>
          <a:p>
            <a:r>
              <a:rPr lang="en-GB" dirty="0"/>
              <a:t>Increased expense of British production</a:t>
            </a:r>
          </a:p>
          <a:p>
            <a:r>
              <a:rPr lang="en-GB" dirty="0"/>
              <a:t>Smelting of copper ceased in 1921</a:t>
            </a:r>
          </a:p>
          <a:p>
            <a:r>
              <a:rPr lang="en-GB" dirty="0"/>
              <a:t>Diversification to other metallurgical products</a:t>
            </a:r>
          </a:p>
          <a:p>
            <a:r>
              <a:rPr lang="en-GB" dirty="0"/>
              <a:t>Tin plate </a:t>
            </a:r>
            <a:r>
              <a:rPr lang="en-GB" dirty="0" smtClean="0"/>
              <a:t>and zinc especially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4304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F63E5ED-B59F-4522-AD9A-613491BDF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information</a:t>
            </a:r>
          </a:p>
        </p:txBody>
      </p:sp>
      <p:pic>
        <p:nvPicPr>
          <p:cNvPr id="4" name="Online Media 3" title="HAFOD_ENGLISH-Desktop.m4v">
            <a:hlinkClick r:id="" action="ppaction://media"/>
            <a:extLst>
              <a:ext uri="{FF2B5EF4-FFF2-40B4-BE49-F238E27FC236}">
                <a16:creationId xmlns:a16="http://schemas.microsoft.com/office/drawing/2014/main" xmlns="" id="{C340A26B-082A-4256-8B47-D1D6433B650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58362" y="1982665"/>
            <a:ext cx="7200900" cy="40505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BE62E7C3-EDAA-4E40-A711-7F911EBD4B2B}"/>
              </a:ext>
            </a:extLst>
          </p:cNvPr>
          <p:cNvSpPr txBox="1"/>
          <p:nvPr/>
        </p:nvSpPr>
        <p:spPr>
          <a:xfrm>
            <a:off x="2021366" y="6325148"/>
            <a:ext cx="5101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https://www.youtube.com/watch?v=ZpNgDYLQW7A</a:t>
            </a:r>
          </a:p>
        </p:txBody>
      </p:sp>
    </p:spTree>
    <p:extLst>
      <p:ext uri="{BB962C8B-B14F-4D97-AF65-F5344CB8AC3E}">
        <p14:creationId xmlns:p14="http://schemas.microsoft.com/office/powerpoint/2010/main" val="812136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0E7710F-B688-4394-95FC-21AF763AC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E991F17-B052-4A05-9412-0A975AAF3E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842" y="1636345"/>
            <a:ext cx="8497766" cy="485652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Information Britain (</a:t>
            </a:r>
            <a:r>
              <a:rPr lang="en-GB" dirty="0">
                <a:hlinkClick r:id="rId2"/>
              </a:rPr>
              <a:t>www.information-britain.co.uk/history/town/Swansea67/</a:t>
            </a:r>
            <a:r>
              <a:rPr lang="en-GB" dirty="0"/>
              <a:t>)</a:t>
            </a:r>
          </a:p>
          <a:p>
            <a:r>
              <a:rPr lang="en-GB" dirty="0"/>
              <a:t>Historic Swansea</a:t>
            </a:r>
          </a:p>
          <a:p>
            <a:r>
              <a:rPr lang="en-GB" dirty="0"/>
              <a:t>Anthony R (2005) A very thriving place: the peopling of Swansea in the 18</a:t>
            </a:r>
            <a:r>
              <a:rPr lang="en-GB" baseline="30000" dirty="0"/>
              <a:t>th</a:t>
            </a:r>
            <a:r>
              <a:rPr lang="en-GB" dirty="0"/>
              <a:t> Century, </a:t>
            </a:r>
            <a:r>
              <a:rPr lang="en-GB" i="1" dirty="0"/>
              <a:t>Urban History</a:t>
            </a:r>
            <a:r>
              <a:rPr lang="en-GB" dirty="0"/>
              <a:t>, 32 (1), pp68-87</a:t>
            </a:r>
          </a:p>
          <a:p>
            <a:r>
              <a:rPr lang="en-GB" dirty="0" err="1"/>
              <a:t>Tallon</a:t>
            </a:r>
            <a:r>
              <a:rPr lang="en-GB" dirty="0"/>
              <a:t> AR, Bromley RDF &amp; Thomas CJ (2005) Cities profile: Swansea, </a:t>
            </a:r>
            <a:r>
              <a:rPr lang="en-GB" i="1" dirty="0"/>
              <a:t>Cities</a:t>
            </a:r>
            <a:r>
              <a:rPr lang="en-GB" dirty="0"/>
              <a:t>, 22(1), pp65-76</a:t>
            </a:r>
          </a:p>
          <a:p>
            <a:r>
              <a:rPr lang="en-GB" dirty="0"/>
              <a:t>Wales Online</a:t>
            </a:r>
          </a:p>
          <a:p>
            <a:r>
              <a:rPr lang="en-GB" dirty="0" err="1"/>
              <a:t>Hafod</a:t>
            </a:r>
            <a:r>
              <a:rPr lang="en-GB" dirty="0"/>
              <a:t>-Morfa Copperworks (</a:t>
            </a:r>
            <a:r>
              <a:rPr lang="en-GB" dirty="0">
                <a:hlinkClick r:id="rId3"/>
              </a:rPr>
              <a:t>www.hafodmorfacopperworks.com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3138303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546</TotalTime>
  <Words>470</Words>
  <Application>Microsoft Office PowerPoint</Application>
  <PresentationFormat>On-screen Show (4:3)</PresentationFormat>
  <Paragraphs>81</Paragraphs>
  <Slides>21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An Environmental history of Swansea</vt:lpstr>
      <vt:lpstr>Early history…</vt:lpstr>
      <vt:lpstr>Sea-faring potential</vt:lpstr>
      <vt:lpstr>Early industry</vt:lpstr>
      <vt:lpstr>PowerPoint Presentation</vt:lpstr>
      <vt:lpstr>Swansea from the Middle Ages</vt:lpstr>
      <vt:lpstr>Metal extraction</vt:lpstr>
      <vt:lpstr>PowerPoint Presentation</vt:lpstr>
      <vt:lpstr>PowerPoint Presentation</vt:lpstr>
      <vt:lpstr>PowerPoint Presentation</vt:lpstr>
      <vt:lpstr>A tale of 2 Swansea’s…</vt:lpstr>
      <vt:lpstr>Copperopolis</vt:lpstr>
      <vt:lpstr>Hafod-Morfa Copperworks</vt:lpstr>
      <vt:lpstr>Prosperity – at what cost?</vt:lpstr>
      <vt:lpstr>Difficulties </vt:lpstr>
      <vt:lpstr>John Murray, 1860</vt:lpstr>
      <vt:lpstr>Scale of industry in Swansea </vt:lpstr>
      <vt:lpstr>Cholera – Sir John Snow</vt:lpstr>
      <vt:lpstr>Move away from copper</vt:lpstr>
      <vt:lpstr>Further information</vt:lpstr>
      <vt:lpstr>Useful information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Environmental history of Swansea</dc:title>
  <dc:creator>Owner</dc:creator>
  <cp:lastModifiedBy>Lara Hopkinson</cp:lastModifiedBy>
  <cp:revision>27</cp:revision>
  <dcterms:created xsi:type="dcterms:W3CDTF">2018-07-18T08:48:13Z</dcterms:created>
  <dcterms:modified xsi:type="dcterms:W3CDTF">2018-07-19T14:21:21Z</dcterms:modified>
</cp:coreProperties>
</file>