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6" r:id="rId5"/>
    <p:sldId id="262" r:id="rId6"/>
    <p:sldId id="267" r:id="rId7"/>
    <p:sldId id="260" r:id="rId8"/>
    <p:sldId id="261" r:id="rId9"/>
    <p:sldId id="268" r:id="rId10"/>
    <p:sldId id="269" r:id="rId11"/>
    <p:sldId id="263" r:id="rId12"/>
    <p:sldId id="270" r:id="rId13"/>
    <p:sldId id="271" r:id="rId14"/>
    <p:sldId id="272" r:id="rId15"/>
    <p:sldId id="273" r:id="rId16"/>
    <p:sldId id="264" r:id="rId17"/>
    <p:sldId id="26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82C9CC-CC6D-3363-7858-63105BB13F43}" v="1" dt="2026-03-07T22:38:03.334"/>
    <p1510:client id="{718273BB-CA6C-5102-C44E-9DB1BCBFCA31}" v="20" dt="2026-03-08T14:22:24.388"/>
    <p1510:client id="{CCCC49FD-18E4-0259-BB99-826A00EBED02}" v="208" dt="2026-03-07T22:36:21.0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chs.org.uk/" TargetMode="External"/><Relationship Id="rId2" Type="http://schemas.openxmlformats.org/officeDocument/2006/relationships/hyperlink" Target="https://www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ursera.org/articles/what-is-excel" TargetMode="External"/><Relationship Id="rId5" Type="http://schemas.openxmlformats.org/officeDocument/2006/relationships/hyperlink" Target="https://www.ncsc.gov.uk/" TargetMode="External"/><Relationship Id="rId4" Type="http://schemas.openxmlformats.org/officeDocument/2006/relationships/hyperlink" Target="https://support.microsoft.com/en-gb/topic/what-is-microsoft-teams-3de4d369-0167-8def-b93b-0eb5286d7a2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26F7B-752A-3866-B2A8-75E9B70142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84" y="1707142"/>
            <a:ext cx="5167758" cy="42767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                                 </a:t>
            </a:r>
            <a:endParaRPr lang="en-US"/>
          </a:p>
          <a:p>
            <a:endParaRPr lang="en-US">
              <a:solidFill>
                <a:srgbClr val="FFFFFF"/>
              </a:solidFill>
            </a:endParaRPr>
          </a:p>
          <a:p>
            <a:r>
              <a:rPr lang="en-US" sz="4800">
                <a:solidFill>
                  <a:srgbClr val="FFFFFF"/>
                </a:solidFill>
              </a:rPr>
              <a:t>Microsoft 365</a:t>
            </a:r>
            <a:endParaRPr lang="en-US" sz="4800"/>
          </a:p>
          <a:p>
            <a:endParaRPr lang="en-US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</p:txBody>
      </p:sp>
      <p:pic>
        <p:nvPicPr>
          <p:cNvPr id="4" name="Picture 3" descr="Microsoft 365 Gets Redesigned Icons ...">
            <a:extLst>
              <a:ext uri="{FF2B5EF4-FFF2-40B4-BE49-F238E27FC236}">
                <a16:creationId xmlns:a16="http://schemas.microsoft.com/office/drawing/2014/main" id="{5B8A8C9C-B427-C5AE-FC5C-29D8A94DDF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5304" y="1915039"/>
            <a:ext cx="5407002" cy="3027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648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51023"/>
            <a:ext cx="9144000" cy="1633974"/>
          </a:xfrm>
        </p:spPr>
        <p:txBody>
          <a:bodyPr/>
          <a:lstStyle/>
          <a:p>
            <a:r>
              <a:rPr lang="en-US" b="1" i="1">
                <a:solidFill>
                  <a:schemeClr val="accent4">
                    <a:lumMod val="76000"/>
                  </a:schemeClr>
                </a:solidFill>
              </a:rPr>
              <a:t>Group Member Name</a:t>
            </a:r>
            <a:r>
              <a:rPr lang="en-US"/>
              <a:t>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714399"/>
            <a:ext cx="9144000" cy="499305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AutoNum type="arabicPeriod"/>
            </a:pPr>
            <a:endParaRPr lang="en-US" sz="2800"/>
          </a:p>
          <a:p>
            <a:r>
              <a:rPr lang="en-US" sz="2000">
                <a:ea typeface="+mn-lt"/>
                <a:cs typeface="+mn-lt"/>
              </a:rPr>
              <a:t>Digital Skills and Research Methods – LCHS4007</a:t>
            </a:r>
            <a:br>
              <a:rPr lang="en-US" sz="2000">
                <a:ea typeface="+mn-lt"/>
                <a:cs typeface="+mn-lt"/>
              </a:rPr>
            </a:br>
            <a:r>
              <a:rPr lang="en-US" sz="2000">
                <a:ea typeface="+mn-lt"/>
                <a:cs typeface="+mn-lt"/>
              </a:rPr>
              <a:t> Lecturer: Dr. Saedequ Shaik &amp; Petra Lackova</a:t>
            </a:r>
            <a:endParaRPr lang="en-US">
              <a:ea typeface="+mn-lt"/>
              <a:cs typeface="+mn-lt"/>
            </a:endParaRPr>
          </a:p>
          <a:p>
            <a:r>
              <a:rPr lang="en-US" sz="2800" u="sng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Group</a:t>
            </a:r>
            <a:r>
              <a:rPr lang="en-US" sz="2800" u="sng">
                <a:solidFill>
                  <a:schemeClr val="tx2">
                    <a:lumMod val="49000"/>
                    <a:lumOff val="51000"/>
                  </a:schemeClr>
                </a:solidFill>
              </a:rPr>
              <a:t> Member </a:t>
            </a:r>
          </a:p>
          <a:p>
            <a:pPr marL="457200" indent="-457200">
              <a:buAutoNum type="arabicPeriod"/>
            </a:pPr>
            <a:endParaRPr lang="en-US" sz="2000"/>
          </a:p>
          <a:p>
            <a:pPr marL="457200" indent="-457200">
              <a:buAutoNum type="arabicPeriod"/>
            </a:pPr>
            <a:endParaRPr lang="en-US" sz="2000"/>
          </a:p>
          <a:p>
            <a:pPr marL="457200" indent="-457200" algn="just">
              <a:buAutoNum type="arabicPeriod"/>
            </a:pPr>
            <a:r>
              <a:rPr lang="en-US" sz="2000"/>
              <a:t>Petra </a:t>
            </a:r>
            <a:r>
              <a:rPr lang="en-US" sz="2000" err="1"/>
              <a:t>Lackova</a:t>
            </a:r>
            <a:r>
              <a:rPr lang="en-US" sz="2000"/>
              <a:t>                                                          1816576</a:t>
            </a:r>
          </a:p>
          <a:p>
            <a:pPr algn="just"/>
            <a:r>
              <a:rPr lang="en-US" sz="2000"/>
              <a:t>2.     Eduard Valentin Pascu                                        2531286</a:t>
            </a:r>
          </a:p>
          <a:p>
            <a:pPr algn="just"/>
            <a:r>
              <a:rPr lang="en-US" sz="2000"/>
              <a:t>3.   </a:t>
            </a:r>
            <a:r>
              <a:rPr lang="en-US" sz="2000" err="1"/>
              <a:t>Rahmet</a:t>
            </a:r>
            <a:r>
              <a:rPr lang="en-US" sz="2000"/>
              <a:t> Omer                                                          2523967</a:t>
            </a:r>
          </a:p>
          <a:p>
            <a:pPr algn="just"/>
            <a:r>
              <a:rPr lang="en-US" sz="2000"/>
              <a:t>4.   Magnus </a:t>
            </a:r>
            <a:r>
              <a:rPr lang="en-US" sz="2000" err="1"/>
              <a:t>Oblson</a:t>
            </a:r>
            <a:r>
              <a:rPr lang="en-US" sz="2000"/>
              <a:t>                                                      2531007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4E32E-0CB3-5F07-8E28-35D1018DA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                                   </a:t>
            </a:r>
            <a:r>
              <a:rPr lang="en-US" b="1" i="1" u="sng">
                <a:solidFill>
                  <a:schemeClr val="tx2">
                    <a:lumMod val="49000"/>
                    <a:lumOff val="51000"/>
                  </a:schemeClr>
                </a:solidFill>
              </a:rPr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08BF3-0390-4947-1C9D-32B75F8782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ü"/>
            </a:pPr>
            <a:r>
              <a:rPr lang="en-US"/>
              <a:t>Introduction about Microsoft 365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/>
              <a:t>Benefits and Limitation of Excel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>
                <a:ea typeface="+mn-lt"/>
                <a:cs typeface="+mn-lt"/>
              </a:rPr>
              <a:t> Digital safety action plan for Greenfield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/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2663926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A33123-36A7-E18A-E9A4-9FBA0311C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/>
              <a:t>                            </a:t>
            </a:r>
            <a:r>
              <a:rPr lang="en-US" b="1" i="1" u="sng">
                <a:latin typeface="Times New Roman"/>
                <a:cs typeface="Times New Roman"/>
              </a:rPr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85CEE-B3F9-6A7C-411F-AFB6FEF7E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11" y="1552904"/>
            <a:ext cx="6689152" cy="496664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>
                <a:latin typeface="Times New Roman"/>
                <a:ea typeface="+mn-lt"/>
                <a:cs typeface="Times New Roman"/>
              </a:rPr>
              <a:t>Definition:-</a:t>
            </a:r>
            <a:br>
              <a:rPr lang="en-US" sz="2000" b="1" dirty="0">
                <a:latin typeface="Times New Roman"/>
                <a:ea typeface="+mn-lt"/>
                <a:cs typeface="Times New Roman"/>
              </a:rPr>
            </a:br>
            <a:r>
              <a:rPr lang="en-US" sz="2000" b="1" dirty="0">
                <a:latin typeface="Times New Roman"/>
                <a:ea typeface="+mn-lt"/>
                <a:cs typeface="Times New Roman"/>
              </a:rPr>
              <a:t> </a:t>
            </a:r>
            <a:r>
              <a:rPr lang="en-US" sz="2000" b="1" u="sng">
                <a:latin typeface="Times New Roman"/>
                <a:ea typeface="+mn-lt"/>
                <a:cs typeface="Times New Roman"/>
              </a:rPr>
              <a:t>Microsoft 365:-</a:t>
            </a:r>
            <a:r>
              <a:rPr lang="en-US" sz="2000">
                <a:latin typeface="Times New Roman"/>
                <a:ea typeface="+mn-lt"/>
                <a:cs typeface="Times New Roman"/>
              </a:rPr>
              <a:t> is a subscription-based, cloud-powered productivity suite that provides access to essential digital tools for individuals, businesses, and educational institutions.</a:t>
            </a:r>
            <a:endParaRPr lang="en-US" sz="20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2000" b="1" u="sng">
                <a:latin typeface="Times New Roman"/>
                <a:cs typeface="Times New Roman"/>
              </a:rPr>
              <a:t>Key Application Include</a:t>
            </a:r>
            <a:r>
              <a:rPr lang="en-US" sz="2000">
                <a:latin typeface="Times New Roman"/>
                <a:cs typeface="Times New Roman"/>
              </a:rPr>
              <a:t>:-  </a:t>
            </a:r>
          </a:p>
          <a:p>
            <a:pPr marL="457200" indent="-457200">
              <a:buAutoNum type="arabicPeriod"/>
            </a:pPr>
            <a:r>
              <a:rPr lang="en-US" sz="2000">
                <a:latin typeface="Times New Roman"/>
                <a:cs typeface="Times New Roman"/>
              </a:rPr>
              <a:t>Microsoft Word</a:t>
            </a:r>
          </a:p>
          <a:p>
            <a:pPr marL="457200" indent="-457200">
              <a:buAutoNum type="arabicPeriod"/>
            </a:pPr>
            <a:r>
              <a:rPr lang="en-US" sz="2000">
                <a:latin typeface="Times New Roman"/>
                <a:cs typeface="Times New Roman"/>
              </a:rPr>
              <a:t>Microsoft Excel</a:t>
            </a:r>
          </a:p>
          <a:p>
            <a:pPr marL="457200" indent="-457200">
              <a:buAutoNum type="arabicPeriod"/>
            </a:pPr>
            <a:r>
              <a:rPr lang="en-US" sz="2000">
                <a:latin typeface="Times New Roman"/>
                <a:cs typeface="Times New Roman"/>
              </a:rPr>
              <a:t>Microsoft Power Point</a:t>
            </a:r>
          </a:p>
          <a:p>
            <a:pPr marL="457200" indent="-457200">
              <a:buAutoNum type="arabicPeriod"/>
            </a:pPr>
            <a:r>
              <a:rPr lang="en-US" sz="2000">
                <a:latin typeface="Times New Roman"/>
                <a:cs typeface="Times New Roman"/>
              </a:rPr>
              <a:t>Microsoft Outlook</a:t>
            </a:r>
          </a:p>
          <a:p>
            <a:pPr marL="457200" indent="-457200">
              <a:buAutoNum type="arabicPeriod"/>
            </a:pPr>
            <a:r>
              <a:rPr lang="en-US" sz="2000">
                <a:latin typeface="Times New Roman"/>
                <a:cs typeface="Times New Roman"/>
              </a:rPr>
              <a:t>Microsoft Teams </a:t>
            </a:r>
          </a:p>
          <a:p>
            <a:pPr marL="0" indent="0">
              <a:buNone/>
            </a:pPr>
            <a:r>
              <a:rPr lang="en-US" sz="2000" dirty="0">
                <a:latin typeface="Aptos"/>
                <a:cs typeface="Times New Roman"/>
              </a:rPr>
              <a:t>.</a:t>
            </a:r>
            <a:r>
              <a:rPr lang="en-US" sz="2000" b="1">
                <a:ea typeface="+mn-lt"/>
                <a:cs typeface="+mn-lt"/>
              </a:rPr>
              <a:t>Microsoft, n.d.</a:t>
            </a: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endParaRPr lang="en-US" sz="2000" dirty="0">
              <a:latin typeface="Times New Roman"/>
              <a:cs typeface="Times New Roman"/>
            </a:endParaRPr>
          </a:p>
          <a:p>
            <a:pPr marL="514350" indent="-514350">
              <a:buAutoNum type="arabicPeriod"/>
            </a:pPr>
            <a:endParaRPr lang="en-US" sz="2000">
              <a:latin typeface="Times New Roman"/>
              <a:cs typeface="Times New Roman"/>
            </a:endParaRPr>
          </a:p>
        </p:txBody>
      </p:sp>
      <p:pic>
        <p:nvPicPr>
          <p:cNvPr id="4" name="Picture 3" descr="Microsoft 365 for Individuals ...">
            <a:extLst>
              <a:ext uri="{FF2B5EF4-FFF2-40B4-BE49-F238E27FC236}">
                <a16:creationId xmlns:a16="http://schemas.microsoft.com/office/drawing/2014/main" id="{1827F6C7-1EF5-D8EF-3377-E296DE022D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3036763"/>
            <a:ext cx="4788505" cy="2052216"/>
          </a:xfrm>
          <a:prstGeom prst="rect">
            <a:avLst/>
          </a:prstGeom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570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D4D92-0D83-A6F1-8C0A-44C2B0B90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                                </a:t>
            </a:r>
            <a:r>
              <a:rPr lang="en-US" sz="3600" b="1" i="1" u="sng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cs typeface="Times New Roman"/>
              </a:rPr>
              <a:t>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68149-7F8E-6295-AB55-274BAA58F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2" y="1726264"/>
            <a:ext cx="5779286" cy="49274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US" sz="2400" u="sng" dirty="0">
                <a:solidFill>
                  <a:schemeClr val="tx2"/>
                </a:solidFill>
                <a:latin typeface="Times New Roman"/>
                <a:cs typeface="Times New Roman"/>
              </a:rPr>
              <a:t> </a:t>
            </a:r>
            <a:r>
              <a:rPr lang="en-US" sz="2400" u="sng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cs typeface="Times New Roman"/>
              </a:rPr>
              <a:t>What is Exce</a:t>
            </a:r>
            <a:r>
              <a:rPr lang="en-US" sz="2400" u="sng">
                <a:solidFill>
                  <a:schemeClr val="tx2"/>
                </a:solidFill>
                <a:latin typeface="Times New Roman"/>
                <a:cs typeface="Times New Roman"/>
              </a:rPr>
              <a:t>l</a:t>
            </a:r>
            <a:r>
              <a:rPr lang="en-US" sz="2400">
                <a:solidFill>
                  <a:schemeClr val="tx2"/>
                </a:solidFill>
                <a:latin typeface="Times New Roman"/>
                <a:cs typeface="Times New Roman"/>
              </a:rPr>
              <a:t>? 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US" sz="2400" dirty="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 </a:t>
            </a:r>
            <a:r>
              <a:rPr lang="en-US" sz="2400" u="sng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ea typeface="+mn-lt"/>
                <a:cs typeface="Times New Roman"/>
              </a:rPr>
              <a:t>Excel is</a:t>
            </a:r>
            <a:r>
              <a:rPr lang="en-US" sz="2400" u="sng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:-</a:t>
            </a:r>
            <a:r>
              <a:rPr lang="en-US" sz="24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 a powerful, industry-standard spreadsheet application developed by Microsoft that organizes, analyzes, and stores data in rows and columns</a:t>
            </a:r>
            <a:r>
              <a:rPr lang="en-US" sz="240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. It enables users to perform complex calculations using formulas,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  <a:highlight>
                  <a:srgbClr val="FFFFFF"/>
                </a:highlight>
                <a:ea typeface="+mn-lt"/>
                <a:cs typeface="+mn-lt"/>
              </a:rPr>
              <a:t>Coursera Staff, 2025. </a:t>
            </a:r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What Is Excel? A Beginner's Overview ...">
            <a:extLst>
              <a:ext uri="{FF2B5EF4-FFF2-40B4-BE49-F238E27FC236}">
                <a16:creationId xmlns:a16="http://schemas.microsoft.com/office/drawing/2014/main" id="{CC2CB229-08BC-DF82-B448-34E552A27F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392" y="2456332"/>
            <a:ext cx="4142232" cy="2868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768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F86BB-6035-2CB6-FCB8-A7F8996A6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38238"/>
          </a:xfrm>
        </p:spPr>
        <p:txBody>
          <a:bodyPr/>
          <a:lstStyle/>
          <a:p>
            <a:r>
              <a:rPr lang="en-US">
                <a:ea typeface="+mj-lt"/>
                <a:cs typeface="+mj-lt"/>
              </a:rPr>
              <a:t>     </a:t>
            </a:r>
            <a:r>
              <a:rPr lang="en-US">
                <a:solidFill>
                  <a:schemeClr val="tx2">
                    <a:lumMod val="49000"/>
                    <a:lumOff val="51000"/>
                  </a:schemeClr>
                </a:solidFill>
                <a:ea typeface="+mj-lt"/>
                <a:cs typeface="+mj-lt"/>
              </a:rPr>
              <a:t>how it can be used within Greenfield</a:t>
            </a:r>
            <a:r>
              <a:rPr lang="en-US">
                <a:ea typeface="+mj-lt"/>
                <a:cs typeface="+mj-lt"/>
              </a:rPr>
              <a:t>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4BE1C-6254-6B43-67AC-B096430236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805" y="1338300"/>
            <a:ext cx="12013017" cy="539687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/>
              <a:t>1. </a:t>
            </a:r>
            <a:r>
              <a:rPr lang="en-US" sz="2400" b="1" u="sng"/>
              <a:t>Data Management &amp; Record Keeping</a:t>
            </a:r>
            <a:r>
              <a:rPr lang="en-US" sz="2400"/>
              <a:t>:- by </a:t>
            </a:r>
            <a:r>
              <a:rPr lang="en-US" sz="2400">
                <a:ea typeface="+mn-lt"/>
                <a:cs typeface="+mn-lt"/>
              </a:rPr>
              <a:t>Store customer information, Track inventory levels, Manage supplier details...</a:t>
            </a:r>
            <a:endParaRPr lang="en-US" sz="2400"/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2. </a:t>
            </a:r>
            <a:r>
              <a:rPr lang="en-US" sz="2400" b="1" u="sng">
                <a:ea typeface="+mn-lt"/>
                <a:cs typeface="+mn-lt"/>
              </a:rPr>
              <a:t>Automating Calculations</a:t>
            </a:r>
            <a:r>
              <a:rPr lang="en-US" sz="2400">
                <a:ea typeface="+mn-lt"/>
                <a:cs typeface="+mn-lt"/>
              </a:rPr>
              <a:t>:-it help by Automatically calculate totals and profits, Track budgets, Work out VAT or tax.. </a:t>
            </a:r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3. </a:t>
            </a:r>
            <a:r>
              <a:rPr lang="en-US" sz="2400" b="1" u="sng">
                <a:ea typeface="+mn-lt"/>
                <a:cs typeface="+mn-lt"/>
              </a:rPr>
              <a:t>Reporting &amp; Analysis</a:t>
            </a:r>
            <a:r>
              <a:rPr lang="en-US" sz="2400">
                <a:ea typeface="+mn-lt"/>
                <a:cs typeface="+mn-lt"/>
              </a:rPr>
              <a:t>:-it allow to Analysis  monthly sales trends, Check staff productivity, </a:t>
            </a:r>
          </a:p>
          <a:p>
            <a:pPr>
              <a:buNone/>
            </a:pPr>
            <a:r>
              <a:rPr lang="en-US" sz="2400"/>
              <a:t>4. </a:t>
            </a:r>
            <a:r>
              <a:rPr lang="en-US" sz="2400" b="1" u="sng"/>
              <a:t>Budgeting &amp; Financial Planning</a:t>
            </a:r>
            <a:r>
              <a:rPr lang="en-US" sz="2400"/>
              <a:t>:- excel can help by, </a:t>
            </a:r>
            <a:r>
              <a:rPr lang="en-US" sz="2400">
                <a:ea typeface="+mn-lt"/>
                <a:cs typeface="+mn-lt"/>
              </a:rPr>
              <a:t>Create financial forecasts, Check cash flow, Plan future investments..</a:t>
            </a:r>
          </a:p>
          <a:p>
            <a:pPr>
              <a:buNone/>
            </a:pPr>
            <a:r>
              <a:rPr lang="en-US" sz="2400" b="1" u="sng"/>
              <a:t>Overall Benefits for Greenfield</a:t>
            </a:r>
          </a:p>
          <a:p>
            <a:pPr>
              <a:buNone/>
            </a:pPr>
            <a:r>
              <a:rPr lang="en-US" sz="2400">
                <a:ea typeface="+mn-lt"/>
                <a:cs typeface="+mn-lt"/>
              </a:rPr>
              <a:t>Using Excel helps Greenfield:</a:t>
            </a:r>
            <a:endParaRPr lang="en-US" sz="2400"/>
          </a:p>
          <a:p>
            <a:pPr>
              <a:buFont typeface="Arial"/>
              <a:buChar char="•"/>
            </a:pPr>
            <a:r>
              <a:rPr lang="en-US" sz="2400">
                <a:ea typeface="+mn-lt"/>
                <a:cs typeface="+mn-lt"/>
              </a:rPr>
              <a:t>Save time</a:t>
            </a:r>
            <a:endParaRPr lang="en-US" sz="2400"/>
          </a:p>
          <a:p>
            <a:pPr>
              <a:buFont typeface="Arial"/>
              <a:buChar char="•"/>
            </a:pPr>
            <a:r>
              <a:rPr lang="en-US" sz="2400">
                <a:ea typeface="+mn-lt"/>
                <a:cs typeface="+mn-lt"/>
              </a:rPr>
              <a:t>Reduce human errors</a:t>
            </a:r>
            <a:endParaRPr lang="en-US" sz="2400"/>
          </a:p>
          <a:p>
            <a:pPr>
              <a:buFont typeface="Arial"/>
              <a:buChar char="•"/>
            </a:pPr>
            <a:r>
              <a:rPr lang="en-US" sz="2400">
                <a:ea typeface="+mn-lt"/>
                <a:cs typeface="+mn-lt"/>
              </a:rPr>
              <a:t>Improve organization</a:t>
            </a:r>
            <a:endParaRPr lang="en-US" sz="2400"/>
          </a:p>
          <a:p>
            <a:pPr>
              <a:buFont typeface="Arial"/>
              <a:buChar char="•"/>
            </a:pPr>
            <a:r>
              <a:rPr lang="en-US" sz="2400">
                <a:ea typeface="+mn-lt"/>
                <a:cs typeface="+mn-lt"/>
              </a:rPr>
              <a:t>Make better decisions</a:t>
            </a:r>
            <a:endParaRPr lang="en-US" sz="2400"/>
          </a:p>
          <a:p>
            <a:pPr>
              <a:buFont typeface="Arial"/>
              <a:buChar char="•"/>
            </a:pPr>
            <a:r>
              <a:rPr lang="en-US" sz="2400">
                <a:ea typeface="+mn-lt"/>
                <a:cs typeface="+mn-lt"/>
              </a:rPr>
              <a:t>Increase productivity</a:t>
            </a:r>
            <a:endParaRPr lang="en-US" sz="2400"/>
          </a:p>
          <a:p>
            <a:pPr marL="0" indent="0">
              <a:buNone/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3787969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0" name="Arc 59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3D0BF-8C77-CCF7-C13D-DB1114772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US"/>
              <a:t>         </a:t>
            </a:r>
            <a:r>
              <a:rPr lang="en-US" b="1" i="1" u="sng">
                <a:solidFill>
                  <a:schemeClr val="tx2">
                    <a:lumMod val="49000"/>
                    <a:lumOff val="51000"/>
                  </a:schemeClr>
                </a:solidFill>
              </a:rPr>
              <a:t>Benefit and Limitation of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4EBAB-48DB-E49C-F0D1-F373A8CBB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Wingdings" panose="020B0604020202020204" pitchFamily="34" charset="0"/>
              <a:buChar char="Ø"/>
            </a:pPr>
            <a:r>
              <a:rPr lang="en-US" u="sng">
                <a:solidFill>
                  <a:schemeClr val="tx2">
                    <a:lumMod val="49000"/>
                    <a:lumOff val="51000"/>
                  </a:schemeClr>
                </a:solidFill>
              </a:rPr>
              <a:t>Benefit:</a:t>
            </a:r>
            <a:r>
              <a:rPr lang="en-US" sz="2400" u="sng">
                <a:solidFill>
                  <a:schemeClr val="tx2">
                    <a:lumMod val="49000"/>
                    <a:lumOff val="51000"/>
                  </a:schemeClr>
                </a:solidFill>
              </a:rPr>
              <a:t>-</a:t>
            </a:r>
            <a:endParaRPr lang="en-US">
              <a:solidFill>
                <a:schemeClr val="tx2">
                  <a:lumMod val="49000"/>
                  <a:lumOff val="51000"/>
                </a:schemeClr>
              </a:solidFill>
            </a:endParaRPr>
          </a:p>
          <a:p>
            <a:pPr>
              <a:buNone/>
            </a:pPr>
            <a:r>
              <a:rPr lang="en-US" sz="2400">
                <a:solidFill>
                  <a:srgbClr val="000000"/>
                </a:solidFill>
              </a:rPr>
              <a:t>Using Excel helps Greenfield:</a:t>
            </a:r>
          </a:p>
          <a:p>
            <a:pPr>
              <a:buFont typeface="Arial,Sans-Serif"/>
              <a:buChar char="•"/>
            </a:pPr>
            <a:r>
              <a:rPr lang="en-US" sz="2400">
                <a:solidFill>
                  <a:srgbClr val="000000"/>
                </a:solidFill>
              </a:rPr>
              <a:t>Save time</a:t>
            </a:r>
          </a:p>
          <a:p>
            <a:pPr>
              <a:buFont typeface="Arial,Sans-Serif"/>
              <a:buChar char="•"/>
            </a:pPr>
            <a:r>
              <a:rPr lang="en-US" sz="2400">
                <a:solidFill>
                  <a:srgbClr val="000000"/>
                </a:solidFill>
              </a:rPr>
              <a:t>Reduce human errors</a:t>
            </a:r>
          </a:p>
          <a:p>
            <a:pPr>
              <a:buFont typeface="Arial,Sans-Serif"/>
              <a:buChar char="•"/>
            </a:pPr>
            <a:r>
              <a:rPr lang="en-US" sz="2400">
                <a:solidFill>
                  <a:srgbClr val="000000"/>
                </a:solidFill>
              </a:rPr>
              <a:t>Improve organization</a:t>
            </a:r>
          </a:p>
          <a:p>
            <a:pPr>
              <a:buFont typeface="Arial,Sans-Serif"/>
              <a:buChar char="•"/>
            </a:pPr>
            <a:r>
              <a:rPr lang="en-US" sz="2400">
                <a:solidFill>
                  <a:srgbClr val="000000"/>
                </a:solidFill>
              </a:rPr>
              <a:t>Make better decisions</a:t>
            </a:r>
          </a:p>
          <a:p>
            <a:pPr>
              <a:buFont typeface="Arial,Sans-Serif"/>
              <a:buChar char="•"/>
            </a:pPr>
            <a:r>
              <a:rPr lang="en-US" sz="2400">
                <a:solidFill>
                  <a:srgbClr val="000000"/>
                </a:solidFill>
              </a:rPr>
              <a:t>Increase productivity</a:t>
            </a:r>
          </a:p>
          <a:p>
            <a:pPr marL="457200" indent="-457200">
              <a:buFont typeface="Wingdings" panose="020B0604020202020204" pitchFamily="34" charset="0"/>
              <a:buChar char="Ø"/>
            </a:pPr>
            <a:endParaRPr lang="en-US" sz="2000">
              <a:solidFill>
                <a:srgbClr val="000000"/>
              </a:solidFill>
            </a:endParaRPr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What Is Excel? A Beginner's Overview ...">
            <a:extLst>
              <a:ext uri="{FF2B5EF4-FFF2-40B4-BE49-F238E27FC236}">
                <a16:creationId xmlns:a16="http://schemas.microsoft.com/office/drawing/2014/main" id="{A97855DF-7184-F3D4-9F19-47754FE1C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5837" y="1965509"/>
            <a:ext cx="4221597" cy="2923846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307483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AC5020-8D34-086C-DEB2-974DAA14A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US" b="1" i="1" u="sng">
                <a:solidFill>
                  <a:schemeClr val="tx2">
                    <a:lumMod val="49000"/>
                    <a:lumOff val="51000"/>
                  </a:schemeClr>
                </a:solidFill>
              </a:rPr>
              <a:t>Benefit and Limitation of Excel</a:t>
            </a:r>
          </a:p>
          <a:p>
            <a:endParaRPr lang="en-US" b="1" i="1" u="sng">
              <a:solidFill>
                <a:schemeClr val="tx2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02308-AE41-A9B3-E9E9-07BA517885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78" y="1418044"/>
            <a:ext cx="717431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u="sng">
                <a:solidFill>
                  <a:schemeClr val="tx2">
                    <a:lumMod val="49000"/>
                    <a:lumOff val="51000"/>
                  </a:schemeClr>
                </a:solidFill>
              </a:rPr>
              <a:t>Disadvantage</a:t>
            </a:r>
            <a:r>
              <a:rPr lang="en-US" u="sng">
                <a:solidFill>
                  <a:schemeClr val="tx2">
                    <a:lumMod val="49000"/>
                    <a:lumOff val="51000"/>
                  </a:schemeClr>
                </a:solidFill>
                <a:latin typeface="Aptos"/>
              </a:rPr>
              <a:t> :-</a:t>
            </a:r>
            <a:endParaRPr lang="en-US"/>
          </a:p>
          <a:p>
            <a:r>
              <a:rPr lang="en-US">
                <a:solidFill>
                  <a:schemeClr val="tx2"/>
                </a:solidFill>
                <a:ea typeface="+mn-lt"/>
                <a:cs typeface="+mn-lt"/>
              </a:rPr>
              <a:t>Data can be entered incorrectly:-it lead to incorrect reports.</a:t>
            </a:r>
          </a:p>
          <a:p>
            <a:r>
              <a:rPr lang="en-US">
                <a:solidFill>
                  <a:schemeClr val="tx2"/>
                </a:solidFill>
                <a:ea typeface="+mn-lt"/>
                <a:cs typeface="+mn-lt"/>
              </a:rPr>
              <a:t>Excel can slow down with large datasets:- if Greenfield grows, Excel may become less efficient.</a:t>
            </a:r>
            <a:endParaRPr lang="en-US">
              <a:solidFill>
                <a:schemeClr val="tx2"/>
              </a:solidFill>
            </a:endParaRPr>
          </a:p>
          <a:p>
            <a:r>
              <a:rPr lang="en-US">
                <a:solidFill>
                  <a:schemeClr val="tx2"/>
                </a:solidFill>
                <a:ea typeface="+mn-lt"/>
                <a:cs typeface="+mn-lt"/>
              </a:rPr>
              <a:t>Sensitive information can be accessed  (e.g., employee salaries or financial data)  if files are not protected by password.</a:t>
            </a:r>
            <a:endParaRPr lang="en-US">
              <a:solidFill>
                <a:schemeClr val="tx2"/>
              </a:solidFill>
            </a:endParaRPr>
          </a:p>
          <a:p>
            <a:endParaRPr lang="en-US">
              <a:solidFill>
                <a:schemeClr val="tx2"/>
              </a:solidFill>
            </a:endParaRPr>
          </a:p>
          <a:p>
            <a:endParaRPr lang="en-US">
              <a:solidFill>
                <a:schemeClr val="tx2"/>
              </a:solidFill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What Is Excel? A Beginner's Overview ...">
            <a:extLst>
              <a:ext uri="{FF2B5EF4-FFF2-40B4-BE49-F238E27FC236}">
                <a16:creationId xmlns:a16="http://schemas.microsoft.com/office/drawing/2014/main" id="{8B8F3C71-D5F4-0BA4-6F51-2D6F3ED6DA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8087" y="1965509"/>
            <a:ext cx="4221597" cy="2923846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65185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64FB84-B907-1B0C-959F-AC09B165C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338664"/>
            <a:ext cx="9392421" cy="1042974"/>
          </a:xfrm>
        </p:spPr>
        <p:txBody>
          <a:bodyPr>
            <a:normAutofit/>
          </a:bodyPr>
          <a:lstStyle/>
          <a:p>
            <a:r>
              <a:rPr lang="en-US"/>
              <a:t>                    </a:t>
            </a:r>
            <a:r>
              <a:rPr lang="en-US" b="1"/>
              <a:t>Microsoft</a:t>
            </a:r>
            <a:r>
              <a:rPr lang="en-US"/>
              <a:t> </a:t>
            </a:r>
            <a:r>
              <a:rPr lang="en-US" b="1"/>
              <a:t>Teams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4E97D-3511-9D03-74AD-00003C1A6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01" y="1521029"/>
            <a:ext cx="7905365" cy="521715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b="1" u="sng">
                <a:solidFill>
                  <a:schemeClr val="tx2">
                    <a:lumMod val="49000"/>
                    <a:lumOff val="51000"/>
                  </a:schemeClr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Microsoft Teams</a:t>
            </a:r>
            <a:r>
              <a:rPr lang="en-US" sz="1800">
                <a:highlight>
                  <a:srgbClr val="FFFFFF"/>
                </a:highlight>
                <a:latin typeface="Times New Roman"/>
                <a:cs typeface="Times New Roman"/>
              </a:rPr>
              <a:t>:- </a:t>
            </a:r>
            <a:r>
              <a:rPr lang="en-US" sz="2400">
                <a:highlight>
                  <a:srgbClr val="FFFFFF"/>
                </a:highlight>
                <a:latin typeface="Times New Roman"/>
                <a:cs typeface="Times New Roman"/>
              </a:rPr>
              <a:t>is the unlimited  messaging app for Greenfield  organization a workspace for real-time collaboration and communication, meetings, file, and app sharing</a:t>
            </a:r>
            <a:endParaRPr lang="en-US" sz="2400"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800" dirty="0"/>
              <a:t>                </a:t>
            </a:r>
            <a:r>
              <a:rPr lang="en-US" b="1" u="sng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cs typeface="Times New Roman"/>
              </a:rPr>
              <a:t>Advantages of Teams  for Greenfield  </a:t>
            </a:r>
            <a:endParaRPr lang="en-US" u="sng">
              <a:solidFill>
                <a:schemeClr val="tx2">
                  <a:lumMod val="49000"/>
                  <a:lumOff val="51000"/>
                </a:schemeClr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2400">
                <a:highlight>
                  <a:srgbClr val="FFFFFF"/>
                </a:highlight>
                <a:latin typeface="Times New Roman"/>
                <a:cs typeface="Times New Roman"/>
              </a:rPr>
              <a:t>Teams allow the staff </a:t>
            </a:r>
            <a:r>
              <a:rPr lang="en-US" sz="240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to communicate quickly.</a:t>
            </a:r>
            <a:endParaRPr lang="en-US" sz="2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2400" dirty="0">
                <a:highlight>
                  <a:srgbClr val="FFFFFF"/>
                </a:highlight>
                <a:latin typeface="Times New Roman"/>
                <a:cs typeface="Times New Roman"/>
              </a:rPr>
              <a:t>It allow chat </a:t>
            </a:r>
            <a:r>
              <a:rPr lang="en-US" sz="2400">
                <a:highlight>
                  <a:srgbClr val="FFFFFF"/>
                </a:highlight>
                <a:latin typeface="Times New Roman"/>
                <a:cs typeface="Times New Roman"/>
              </a:rPr>
              <a:t>message</a:t>
            </a:r>
            <a:r>
              <a:rPr lang="en-US" sz="2400" dirty="0">
                <a:highlight>
                  <a:srgbClr val="FFFFFF"/>
                </a:highlight>
                <a:latin typeface="Times New Roman"/>
                <a:cs typeface="Times New Roman"/>
              </a:rPr>
              <a:t> between the </a:t>
            </a:r>
            <a:r>
              <a:rPr lang="en-US" sz="2400">
                <a:highlight>
                  <a:srgbClr val="FFFFFF"/>
                </a:highlight>
                <a:latin typeface="Times New Roman"/>
                <a:cs typeface="Times New Roman"/>
              </a:rPr>
              <a:t>staff.</a:t>
            </a:r>
            <a:endParaRPr lang="en-US" sz="2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2400" dirty="0">
                <a:highlight>
                  <a:srgbClr val="FFFFFF"/>
                </a:highlight>
                <a:latin typeface="Times New Roman"/>
                <a:cs typeface="Times New Roman"/>
              </a:rPr>
              <a:t>It allow </a:t>
            </a:r>
            <a:r>
              <a:rPr lang="en-US" sz="2400">
                <a:highlight>
                  <a:srgbClr val="FFFFFF"/>
                </a:highlight>
                <a:latin typeface="Times New Roman"/>
                <a:cs typeface="Times New Roman"/>
              </a:rPr>
              <a:t>video call for meeting if some staff are off-site .</a:t>
            </a:r>
            <a:endParaRPr lang="en-US" sz="2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2400" dirty="0">
                <a:highlight>
                  <a:srgbClr val="FFFFFF"/>
                </a:highlight>
                <a:latin typeface="Times New Roman"/>
                <a:cs typeface="Times New Roman"/>
              </a:rPr>
              <a:t>Quick update about the </a:t>
            </a:r>
            <a:r>
              <a:rPr lang="en-US" sz="2400">
                <a:highlight>
                  <a:srgbClr val="FFFFFF"/>
                </a:highlight>
                <a:latin typeface="Times New Roman"/>
                <a:cs typeface="Times New Roman"/>
              </a:rPr>
              <a:t>resident or shift change. </a:t>
            </a:r>
          </a:p>
          <a:p>
            <a:pPr marL="0" indent="0">
              <a:buNone/>
            </a:pPr>
            <a:r>
              <a:rPr lang="en-US" sz="2400" dirty="0">
                <a:highlight>
                  <a:srgbClr val="FFFFFF"/>
                </a:highlight>
                <a:ea typeface="+mn-lt"/>
                <a:cs typeface="+mn-lt"/>
              </a:rPr>
              <a:t>Microsoft, </a:t>
            </a:r>
            <a:r>
              <a:rPr lang="en-US" sz="2400">
                <a:highlight>
                  <a:srgbClr val="FFFFFF"/>
                </a:highlight>
                <a:ea typeface="+mn-lt"/>
                <a:cs typeface="+mn-lt"/>
              </a:rPr>
              <a:t>n.d.</a:t>
            </a:r>
            <a:endParaRPr lang="en-US" sz="2400"/>
          </a:p>
        </p:txBody>
      </p:sp>
      <p:pic>
        <p:nvPicPr>
          <p:cNvPr id="4" name="Picture 3" descr="What is Microsoft Teams Used For ...">
            <a:extLst>
              <a:ext uri="{FF2B5EF4-FFF2-40B4-BE49-F238E27FC236}">
                <a16:creationId xmlns:a16="http://schemas.microsoft.com/office/drawing/2014/main" id="{4241A379-2C41-E285-707D-7E085639EC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6497" y="2202137"/>
            <a:ext cx="4026505" cy="2681562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8294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B7557-F12C-E1A3-BDAE-04CA809CF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                             </a:t>
            </a:r>
            <a:r>
              <a:rPr lang="en-US" b="1"/>
              <a:t>Microsoft</a:t>
            </a:r>
            <a:r>
              <a:rPr lang="en-US"/>
              <a:t> </a:t>
            </a:r>
            <a:r>
              <a:rPr lang="en-US" b="1"/>
              <a:t>Teams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2F0BD-0A50-6417-BFB5-FAE725CB93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>
                <a:ea typeface="+mn-lt"/>
                <a:cs typeface="+mn-lt"/>
              </a:rPr>
              <a:t> </a:t>
            </a:r>
            <a:r>
              <a:rPr lang="en-US" b="1" u="sng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ea typeface="+mn-lt"/>
                <a:cs typeface="Times New Roman"/>
              </a:rPr>
              <a:t>Challenges of Using Teams:-</a:t>
            </a:r>
          </a:p>
          <a:p>
            <a:pPr>
              <a:buFont typeface="Arial"/>
              <a:buChar char="•"/>
            </a:pPr>
            <a:r>
              <a:rPr lang="en-US" b="1" u="sng">
                <a:latin typeface="Times New Roman"/>
                <a:ea typeface="+mn-lt"/>
                <a:cs typeface="Times New Roman"/>
              </a:rPr>
              <a:t>Internet Dependence:- </a:t>
            </a:r>
            <a:r>
              <a:rPr lang="en-US">
                <a:latin typeface="Times New Roman"/>
                <a:ea typeface="+mn-lt"/>
                <a:cs typeface="Times New Roman"/>
              </a:rPr>
              <a:t>Poor signal in the field may problem carers from accessing Teams.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b="1" u="sng">
                <a:latin typeface="Times New Roman"/>
                <a:ea typeface="+mn-lt"/>
                <a:cs typeface="Times New Roman"/>
              </a:rPr>
              <a:t>Training Required:</a:t>
            </a:r>
            <a:r>
              <a:rPr lang="en-US" b="1">
                <a:latin typeface="Times New Roman"/>
                <a:ea typeface="+mn-lt"/>
                <a:cs typeface="Times New Roman"/>
              </a:rPr>
              <a:t>-</a:t>
            </a:r>
            <a:r>
              <a:rPr lang="en-US">
                <a:latin typeface="Times New Roman"/>
                <a:ea typeface="+mn-lt"/>
                <a:cs typeface="Times New Roman"/>
              </a:rPr>
              <a:t> Staff may need training to use all features properly.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b="1" u="sng">
                <a:latin typeface="Times New Roman"/>
                <a:ea typeface="+mn-lt"/>
                <a:cs typeface="Times New Roman"/>
              </a:rPr>
              <a:t>Notification Overload:-</a:t>
            </a:r>
            <a:r>
              <a:rPr lang="en-US">
                <a:latin typeface="Times New Roman"/>
                <a:ea typeface="+mn-lt"/>
                <a:cs typeface="Times New Roman"/>
              </a:rPr>
              <a:t>Too many messages can cause distractions.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b="1">
                <a:latin typeface="Times New Roman"/>
                <a:ea typeface="+mn-lt"/>
                <a:cs typeface="Times New Roman"/>
              </a:rPr>
              <a:t>T</a:t>
            </a:r>
            <a:r>
              <a:rPr lang="en-US" b="1" u="sng">
                <a:latin typeface="Times New Roman"/>
                <a:ea typeface="+mn-lt"/>
                <a:cs typeface="Times New Roman"/>
              </a:rPr>
              <a:t>echnical Issues:-</a:t>
            </a:r>
            <a:r>
              <a:rPr lang="en-US">
                <a:latin typeface="Times New Roman"/>
                <a:ea typeface="+mn-lt"/>
                <a:cs typeface="Times New Roman"/>
              </a:rPr>
              <a:t> App crashes or login problems can interrupt communication.</a:t>
            </a:r>
            <a:endParaRPr lang="en-US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224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1213D-3C70-7746-C94D-D1BAE3A72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859"/>
            <a:ext cx="10515600" cy="775229"/>
          </a:xfrm>
        </p:spPr>
        <p:txBody>
          <a:bodyPr>
            <a:normAutofit/>
          </a:bodyPr>
          <a:lstStyle/>
          <a:p>
            <a:r>
              <a:rPr lang="en-US" sz="2800">
                <a:latin typeface="Aptos"/>
              </a:rPr>
              <a:t>                       </a:t>
            </a:r>
            <a:r>
              <a:rPr lang="en-US" sz="3200" b="1">
                <a:solidFill>
                  <a:schemeClr val="tx2">
                    <a:lumMod val="49000"/>
                    <a:lumOff val="51000"/>
                  </a:schemeClr>
                </a:solidFill>
                <a:ea typeface="+mj-lt"/>
                <a:cs typeface="+mj-lt"/>
              </a:rPr>
              <a:t>Digital Safety Action Plan</a:t>
            </a:r>
            <a:endParaRPr lang="en-US" sz="3200" b="1" i="1" u="sng">
              <a:solidFill>
                <a:schemeClr val="tx2">
                  <a:lumMod val="49000"/>
                  <a:lumOff val="51000"/>
                </a:schemeClr>
              </a:solidFill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A43CD-CF5D-A2B9-6289-1BBF8D7B63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67" y="835026"/>
            <a:ext cx="12107333" cy="60023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Times New Roman"/>
                <a:ea typeface="+mn-lt"/>
                <a:cs typeface="Times New Roman"/>
              </a:rPr>
              <a:t>Our agency uses digital tools such as Microsoft Teams and Microsoft 365 to communicate and store information.</a:t>
            </a:r>
            <a:endParaRPr lang="en-US"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>
                <a:latin typeface="Times New Roman"/>
                <a:ea typeface="+mn-lt"/>
                <a:cs typeface="Times New Roman"/>
              </a:rPr>
              <a:t>   This action plan outlines practical steps to: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Wingdings"/>
              <a:buChar char="Ø"/>
            </a:pPr>
            <a:r>
              <a:rPr lang="en-US">
                <a:latin typeface="Times New Roman"/>
                <a:ea typeface="+mn-lt"/>
                <a:cs typeface="Times New Roman"/>
              </a:rPr>
              <a:t>Improve data security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Wingdings"/>
              <a:buChar char="Ø"/>
            </a:pPr>
            <a:r>
              <a:rPr lang="en-US">
                <a:latin typeface="Times New Roman"/>
                <a:ea typeface="+mn-lt"/>
                <a:cs typeface="Times New Roman"/>
              </a:rPr>
              <a:t>Protect sensitive information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Wingdings"/>
              <a:buChar char="Ø"/>
            </a:pPr>
            <a:r>
              <a:rPr lang="en-US">
                <a:latin typeface="Times New Roman"/>
                <a:ea typeface="+mn-lt"/>
                <a:cs typeface="Times New Roman"/>
              </a:rPr>
              <a:t>Reduce cyber risks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Wingdings"/>
              <a:buChar char="Ø"/>
            </a:pPr>
            <a:r>
              <a:rPr lang="en-US">
                <a:latin typeface="Times New Roman"/>
                <a:ea typeface="+mn-lt"/>
                <a:cs typeface="Times New Roman"/>
              </a:rPr>
              <a:t>Ensure legal compliance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Wingdings"/>
              <a:buChar char="Ø"/>
            </a:pPr>
            <a:endParaRPr lang="en-US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National Cyber Security Centre, 2023.</a:t>
            </a: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0613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26A10-0FAB-7B6D-0579-B326872C1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428"/>
            <a:ext cx="11330762" cy="971144"/>
          </a:xfrm>
        </p:spPr>
        <p:txBody>
          <a:bodyPr>
            <a:normAutofit/>
          </a:bodyPr>
          <a:lstStyle/>
          <a:p>
            <a:r>
              <a:rPr lang="en-US"/>
              <a:t>Con.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EA8E6-309C-B9E4-C583-0462DC069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79" y="1010464"/>
            <a:ext cx="11968714" cy="56892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Goal 1 – Secure Access</a:t>
            </a:r>
            <a:endParaRPr lang="en-US" b="1">
              <a:solidFill>
                <a:schemeClr val="tx2">
                  <a:lumMod val="49000"/>
                  <a:lumOff val="51000"/>
                </a:schemeClr>
              </a:solidFill>
            </a:endParaRPr>
          </a:p>
          <a:p>
            <a:r>
              <a:rPr lang="en-US">
                <a:ea typeface="+mn-lt"/>
                <a:cs typeface="+mn-lt"/>
              </a:rPr>
              <a:t>Use strong passwords (minimum 12 characters)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Enable Multi-Factor Authentication (MFA)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Lock devices when not in use</a:t>
            </a:r>
            <a:endParaRPr lang="en-US"/>
          </a:p>
          <a:p>
            <a:pPr marL="0" indent="0">
              <a:buNone/>
            </a:pPr>
            <a:r>
              <a:rPr lang="en-US" b="1" u="sng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Goal 2 – Email Awareness</a:t>
            </a:r>
          </a:p>
          <a:p>
            <a:r>
              <a:rPr lang="en-US">
                <a:ea typeface="+mn-lt"/>
                <a:cs typeface="+mn-lt"/>
              </a:rPr>
              <a:t>Do not open unknown links or attachments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Verify unusual requests by phone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Use spam filters and email security tools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Report suspicious emails at once to IT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Avoid sharing sensitive data via unsecured email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London Campus of Higher Studies, 2023.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957644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B4AEF-7231-E81C-1B1D-78ACCEF2F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4992"/>
            <a:ext cx="10515600" cy="783696"/>
          </a:xfrm>
        </p:spPr>
        <p:txBody>
          <a:bodyPr>
            <a:normAutofit/>
          </a:bodyPr>
          <a:lstStyle/>
          <a:p>
            <a:r>
              <a:rPr lang="en-US"/>
              <a:t>Con...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90A63-666C-4850-4B87-BF2B57F7E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" y="936626"/>
            <a:ext cx="11929533" cy="57652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ea typeface="+mn-lt"/>
                <a:cs typeface="Times New Roman"/>
              </a:rPr>
              <a:t>Goal 3 – Data Management:-</a:t>
            </a:r>
            <a:endParaRPr lang="en-US" b="1">
              <a:solidFill>
                <a:schemeClr val="tx2">
                  <a:lumMod val="49000"/>
                  <a:lumOff val="51000"/>
                </a:schemeClr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>
                <a:latin typeface="Times New Roman"/>
                <a:ea typeface="+mn-lt"/>
                <a:cs typeface="Times New Roman"/>
              </a:rPr>
              <a:t>Store files only on secure cloud systems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>
                <a:latin typeface="Times New Roman"/>
                <a:ea typeface="+mn-lt"/>
                <a:cs typeface="Times New Roman"/>
              </a:rPr>
              <a:t>Encrypt sensitive documents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>
                <a:latin typeface="Times New Roman"/>
                <a:ea typeface="+mn-lt"/>
                <a:cs typeface="Times New Roman"/>
              </a:rPr>
              <a:t>Back up data regularly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>
                <a:latin typeface="Times New Roman"/>
                <a:ea typeface="+mn-lt"/>
                <a:cs typeface="Times New Roman"/>
              </a:rPr>
              <a:t>Delete outdated records securely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>
                <a:latin typeface="Times New Roman"/>
                <a:ea typeface="+mn-lt"/>
                <a:cs typeface="Times New Roman"/>
              </a:rPr>
              <a:t>Avoid using personal USB devices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>
                <a:latin typeface="Times New Roman"/>
                <a:ea typeface="+mn-lt"/>
                <a:cs typeface="Times New Roman"/>
              </a:rPr>
              <a:t>Restrict downloading data to personal devices</a:t>
            </a:r>
            <a:endParaRPr lang="en-US"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b="1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cs typeface="Times New Roman"/>
              </a:rPr>
              <a:t>Goal 4 – Confidentiality &amp; Compliance</a:t>
            </a:r>
            <a:endParaRPr lang="en-US">
              <a:solidFill>
                <a:schemeClr val="tx2">
                  <a:lumMod val="49000"/>
                  <a:lumOff val="51000"/>
                </a:schemeClr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>
                <a:latin typeface="Times New Roman"/>
                <a:ea typeface="+mn-lt"/>
                <a:cs typeface="Times New Roman"/>
              </a:rPr>
              <a:t>Provide annual data protection training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>
                <a:latin typeface="Times New Roman"/>
                <a:ea typeface="+mn-lt"/>
                <a:cs typeface="Times New Roman"/>
              </a:rPr>
              <a:t>Use password-protected documents</a:t>
            </a:r>
            <a:endParaRPr lang="en-US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>
                <a:latin typeface="Times New Roman"/>
                <a:ea typeface="+mn-lt"/>
                <a:cs typeface="Times New Roman"/>
              </a:rPr>
              <a:t>Hold confidential calls in private spaces</a:t>
            </a:r>
            <a:endParaRPr lang="en-US">
              <a:latin typeface="Times New Roman"/>
              <a:cs typeface="Times New Roman"/>
            </a:endParaRPr>
          </a:p>
          <a:p>
            <a:pPr>
              <a:buNone/>
            </a:pPr>
            <a:endParaRPr lang="en-US" b="1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4833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54E53-312D-9073-B955-A3C1E37C0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1335"/>
            <a:ext cx="10666227" cy="412935"/>
          </a:xfrm>
        </p:spPr>
        <p:txBody>
          <a:bodyPr>
            <a:normAutofit fontScale="90000"/>
          </a:bodyPr>
          <a:lstStyle/>
          <a:p>
            <a:r>
              <a:rPr lang="en-US" b="1" u="sng">
                <a:solidFill>
                  <a:schemeClr val="tx2">
                    <a:lumMod val="49000"/>
                    <a:lumOff val="51000"/>
                  </a:schemeClr>
                </a:solidFill>
                <a:ea typeface="+mj-lt"/>
                <a:cs typeface="+mj-lt"/>
              </a:rPr>
              <a:t>Digital Safety Action Plan (Checklist Table)</a:t>
            </a:r>
            <a:endParaRPr lang="en-US" b="1" u="sng">
              <a:solidFill>
                <a:schemeClr val="tx2">
                  <a:lumMod val="49000"/>
                  <a:lumOff val="51000"/>
                </a:schemeClr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5F11E41-C202-A4B8-FB21-433179D744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458093"/>
              </p:ext>
            </p:extLst>
          </p:nvPr>
        </p:nvGraphicFramePr>
        <p:xfrm>
          <a:off x="194930" y="797441"/>
          <a:ext cx="11878739" cy="59098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2933">
                  <a:extLst>
                    <a:ext uri="{9D8B030D-6E8A-4147-A177-3AD203B41FA5}">
                      <a16:colId xmlns:a16="http://schemas.microsoft.com/office/drawing/2014/main" val="4041381892"/>
                    </a:ext>
                  </a:extLst>
                </a:gridCol>
                <a:gridCol w="3352800">
                  <a:extLst>
                    <a:ext uri="{9D8B030D-6E8A-4147-A177-3AD203B41FA5}">
                      <a16:colId xmlns:a16="http://schemas.microsoft.com/office/drawing/2014/main" val="1223472051"/>
                    </a:ext>
                  </a:extLst>
                </a:gridCol>
                <a:gridCol w="4301062">
                  <a:extLst>
                    <a:ext uri="{9D8B030D-6E8A-4147-A177-3AD203B41FA5}">
                      <a16:colId xmlns:a16="http://schemas.microsoft.com/office/drawing/2014/main" val="1049096450"/>
                    </a:ext>
                  </a:extLst>
                </a:gridCol>
                <a:gridCol w="1921944">
                  <a:extLst>
                    <a:ext uri="{9D8B030D-6E8A-4147-A177-3AD203B41FA5}">
                      <a16:colId xmlns:a16="http://schemas.microsoft.com/office/drawing/2014/main" val="1070776081"/>
                    </a:ext>
                  </a:extLst>
                </a:gridCol>
              </a:tblGrid>
              <a:tr h="118533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Key Area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Goal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Action Checklist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/>
                        <a:t>Status (✓/✗)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1327611"/>
                  </a:ext>
                </a:extLst>
              </a:tr>
              <a:tr h="265375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1. Secure Access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Ensure only authorized staff can access systems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/>
                        <a:t>can access systems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/>
                        <a:t>☐ Use strong passwords (12+ characters) </a:t>
                      </a:r>
                      <a:br>
                        <a:rPr lang="en-US" sz="1800"/>
                      </a:br>
                      <a:r>
                        <a:rPr lang="en-US" sz="1800"/>
                        <a:t>☐ Enable Multi-Factor Authentication (MFA) </a:t>
                      </a:r>
                      <a:br>
                        <a:rPr lang="en-US" sz="1800"/>
                      </a:br>
                      <a:r>
                        <a:rPr lang="en-US" sz="1800"/>
                        <a:t>☐ Lock devices when not in use </a:t>
                      </a:r>
                      <a:br>
                        <a:rPr lang="en-US" sz="1800"/>
                      </a:br>
                      <a:endParaRPr lang="en-US" sz="1800"/>
                    </a:p>
                    <a:p>
                      <a:pPr lvl="0">
                        <a:buNone/>
                      </a:pP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857013"/>
                  </a:ext>
                </a:extLst>
              </a:tr>
              <a:tr h="207072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2. Email Awareness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Reduce phishing and email risks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☐ Do not open unknown links/attachments </a:t>
                      </a:r>
                      <a:endParaRPr lang="en-US" sz="180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☐ Verify unusual requests by phone </a:t>
                      </a:r>
                      <a:endParaRPr lang="en-US" sz="180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☐ Use spam filters </a:t>
                      </a:r>
                      <a:endParaRPr lang="en-US" sz="1800"/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☐ Report suspicious emails at once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00933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37529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FBED8-2EC0-E071-0392-BD23D80E4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0427"/>
            <a:ext cx="10524460" cy="138261"/>
          </a:xfrm>
        </p:spPr>
        <p:txBody>
          <a:bodyPr>
            <a:normAutofit fontScale="90000"/>
          </a:bodyPr>
          <a:lstStyle/>
          <a:p>
            <a:r>
              <a:rPr lang="en-US" sz="4000" b="1" u="sng">
                <a:solidFill>
                  <a:schemeClr val="tx2">
                    <a:lumMod val="49000"/>
                    <a:lumOff val="51000"/>
                  </a:schemeClr>
                </a:solidFill>
              </a:rPr>
              <a:t>Digital Safety Action Plan (Checklist Table)</a:t>
            </a:r>
            <a:endParaRPr lang="en-US" sz="4000"/>
          </a:p>
          <a:p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3A20370-BF49-C98A-2FFF-E296402E5C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6784938"/>
              </p:ext>
            </p:extLst>
          </p:nvPr>
        </p:nvGraphicFramePr>
        <p:xfrm>
          <a:off x="132906" y="903767"/>
          <a:ext cx="11921087" cy="5533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0272">
                  <a:extLst>
                    <a:ext uri="{9D8B030D-6E8A-4147-A177-3AD203B41FA5}">
                      <a16:colId xmlns:a16="http://schemas.microsoft.com/office/drawing/2014/main" val="804836237"/>
                    </a:ext>
                  </a:extLst>
                </a:gridCol>
                <a:gridCol w="2963333">
                  <a:extLst>
                    <a:ext uri="{9D8B030D-6E8A-4147-A177-3AD203B41FA5}">
                      <a16:colId xmlns:a16="http://schemas.microsoft.com/office/drawing/2014/main" val="133691729"/>
                    </a:ext>
                  </a:extLst>
                </a:gridCol>
                <a:gridCol w="3860798">
                  <a:extLst>
                    <a:ext uri="{9D8B030D-6E8A-4147-A177-3AD203B41FA5}">
                      <a16:colId xmlns:a16="http://schemas.microsoft.com/office/drawing/2014/main" val="561551839"/>
                    </a:ext>
                  </a:extLst>
                </a:gridCol>
                <a:gridCol w="2116684">
                  <a:extLst>
                    <a:ext uri="{9D8B030D-6E8A-4147-A177-3AD203B41FA5}">
                      <a16:colId xmlns:a16="http://schemas.microsoft.com/office/drawing/2014/main" val="1951703217"/>
                    </a:ext>
                  </a:extLst>
                </a:gridCol>
              </a:tblGrid>
              <a:tr h="75544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Key Area</a:t>
                      </a:r>
                      <a:endParaRPr lang="en-US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Goal</a:t>
                      </a:r>
                      <a:endParaRPr lang="en-US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Action Checklist</a:t>
                      </a:r>
                      <a:endParaRPr lang="en-US" sz="1800" b="1" i="0" u="none" strike="noStrike" noProof="0">
                        <a:solidFill>
                          <a:srgbClr val="FFFFFF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Status (✓/✗)</a:t>
                      </a:r>
                    </a:p>
                    <a:p>
                      <a:pPr lvl="0">
                        <a:buNone/>
                      </a:pPr>
                      <a:endParaRPr lang="en-US" sz="1800" b="1" i="0" u="none" strike="noStrike" noProof="0">
                        <a:solidFill>
                          <a:srgbClr val="FFFFFF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5290667"/>
                  </a:ext>
                </a:extLst>
              </a:tr>
              <a:tr h="271551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Times New Roman"/>
                          <a:cs typeface="Times New Roman"/>
                        </a:rPr>
                        <a:t>Data Management</a:t>
                      </a:r>
                      <a:endParaRPr lang="en-US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Times New Roman"/>
                          <a:cs typeface="Times New Roman"/>
                        </a:rPr>
                        <a:t>Protect and store data securely</a:t>
                      </a:r>
                      <a:endParaRPr lang="en-US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latin typeface="Times New Roman"/>
                          <a:cs typeface="Times New Roman"/>
                        </a:rPr>
                        <a:t>☐ Store data on secure cloud systems only </a:t>
                      </a:r>
                      <a:endParaRPr lang="en-US">
                        <a:latin typeface="Times New Roman"/>
                        <a:cs typeface="Times New Roman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latin typeface="Times New Roman"/>
                          <a:cs typeface="Times New Roman"/>
                        </a:rPr>
                        <a:t>☐ Encrypt sensitive files </a:t>
                      </a:r>
                      <a:endParaRPr lang="en-US">
                        <a:latin typeface="Times New Roman"/>
                        <a:cs typeface="Times New Roman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latin typeface="Times New Roman"/>
                          <a:cs typeface="Times New Roman"/>
                        </a:rPr>
                        <a:t>☐ Back up data regularly </a:t>
                      </a:r>
                      <a:endParaRPr lang="en-US">
                        <a:latin typeface="Times New Roman"/>
                        <a:cs typeface="Times New Roman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latin typeface="Times New Roman"/>
                          <a:cs typeface="Times New Roman"/>
                        </a:rPr>
                        <a:t>☐ Securely cut old records </a:t>
                      </a:r>
                      <a:endParaRPr lang="en-US">
                        <a:latin typeface="Times New Roman"/>
                        <a:cs typeface="Times New Roman"/>
                      </a:endParaRP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Times New Roman"/>
                          <a:cs typeface="Times New Roman"/>
                        </a:rPr>
                        <a:t>☐ No personal USB devices</a:t>
                      </a:r>
                      <a:endParaRPr lang="en-US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800" b="0" i="0" u="none" strike="noStrike" noProof="0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435081"/>
                  </a:ext>
                </a:extLst>
              </a:tr>
              <a:tr h="206215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Times New Roman"/>
                          <a:cs typeface="Times New Roman"/>
                        </a:rPr>
                        <a:t>Confidentiality &amp; Compliance</a:t>
                      </a:r>
                      <a:endParaRPr lang="en-US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Times New Roman"/>
                          <a:cs typeface="Times New Roman"/>
                        </a:rPr>
                        <a:t>Follow legal and ethical standards</a:t>
                      </a:r>
                      <a:endParaRPr lang="en-US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latin typeface="Times New Roman"/>
                          <a:cs typeface="Times New Roman"/>
                        </a:rPr>
                        <a:t>☐ Annual data protection training </a:t>
                      </a:r>
                      <a:endParaRPr lang="en-US">
                        <a:latin typeface="Times New Roman"/>
                        <a:cs typeface="Times New Roman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latin typeface="Times New Roman"/>
                          <a:cs typeface="Times New Roman"/>
                        </a:rPr>
                        <a:t>☐ Password-protect shared documents </a:t>
                      </a:r>
                      <a:endParaRPr lang="en-US">
                        <a:latin typeface="Times New Roman"/>
                        <a:cs typeface="Times New Roman"/>
                      </a:endParaRP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Times New Roman"/>
                          <a:cs typeface="Times New Roman"/>
                        </a:rPr>
                        <a:t>☐ Take confidential calls in private areas</a:t>
                      </a:r>
                      <a:endParaRPr lang="en-US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64408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94762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03432-9AA4-F645-AFCC-0583FAAC6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>
                <a:latin typeface="Aptos"/>
              </a:rPr>
              <a:t>                                                    </a:t>
            </a:r>
            <a:r>
              <a:rPr lang="en-US" sz="3600" b="1" i="1" u="sng">
                <a:solidFill>
                  <a:schemeClr val="tx2">
                    <a:lumMod val="49000"/>
                    <a:lumOff val="51000"/>
                  </a:schemeClr>
                </a:solidFill>
                <a:latin typeface="Aptos"/>
              </a:rPr>
              <a:t>Conclusion </a:t>
            </a:r>
            <a:endParaRPr lang="en-US" sz="3600" b="1" i="1" u="sng">
              <a:solidFill>
                <a:schemeClr val="tx2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19894-F7F8-42A5-F205-4F50322433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2400">
                <a:ea typeface="+mn-lt"/>
                <a:cs typeface="+mn-lt"/>
              </a:rPr>
              <a:t>Microsoft 365 provides essential digital tools that improve productivity, communication, and collaboration across academic and professional environments.</a:t>
            </a:r>
            <a:endParaRPr lang="en-US" sz="2400"/>
          </a:p>
          <a:p>
            <a:pPr>
              <a:buFont typeface="Wingdings" panose="020B0604020202020204" pitchFamily="34" charset="0"/>
              <a:buChar char="Ø"/>
            </a:pPr>
            <a:r>
              <a:rPr lang="en-US" sz="2400">
                <a:ea typeface="+mn-lt"/>
                <a:cs typeface="+mn-lt"/>
              </a:rPr>
              <a:t>Excel is a powerful tool for organizing, analyzing, and visualizing data. However, it has technical and system limitations that users must consider.</a:t>
            </a:r>
            <a:endParaRPr lang="en-US" sz="2400"/>
          </a:p>
          <a:p>
            <a:pPr>
              <a:buFont typeface="Wingdings" panose="020B0604020202020204" pitchFamily="34" charset="0"/>
              <a:buChar char="Ø"/>
            </a:pPr>
            <a:r>
              <a:rPr lang="en-US" sz="2400">
                <a:ea typeface="+mn-lt"/>
                <a:cs typeface="+mn-lt"/>
              </a:rPr>
              <a:t>In today’s digital world, developing strong digital skills is no longer optional.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400">
                <a:ea typeface="+mn-lt"/>
                <a:cs typeface="+mn-lt"/>
              </a:rPr>
              <a:t>It is essential for academic success, career development, and full participation in society.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3006153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2A2E2-F825-A9FA-0FE1-00CCC5800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                               </a:t>
            </a:r>
            <a:r>
              <a:rPr lang="en-US" b="1" i="1" u="sng">
                <a:solidFill>
                  <a:schemeClr val="tx2">
                    <a:lumMod val="49000"/>
                    <a:lumOff val="51000"/>
                  </a:schemeClr>
                </a:solidFill>
              </a:rPr>
              <a:t>Reference</a:t>
            </a:r>
            <a:r>
              <a:rPr lang="en-US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6E559-1B9B-0D86-DDA1-4BA21796E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42" y="1440143"/>
            <a:ext cx="12129246" cy="5256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US">
                <a:ea typeface="+mn-lt"/>
                <a:cs typeface="+mn-lt"/>
              </a:rPr>
              <a:t>Microsoft (2023) </a:t>
            </a:r>
            <a:r>
              <a:rPr lang="en-US" i="1">
                <a:ea typeface="+mn-lt"/>
                <a:cs typeface="+mn-lt"/>
              </a:rPr>
              <a:t>Microsoft official website</a:t>
            </a:r>
            <a:r>
              <a:rPr lang="en-US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2"/>
              </a:rPr>
              <a:t>https://www.microsoft.com</a:t>
            </a:r>
            <a:r>
              <a:rPr lang="en-US">
                <a:ea typeface="+mn-lt"/>
                <a:cs typeface="+mn-lt"/>
              </a:rPr>
              <a:t> .</a:t>
            </a:r>
            <a:endParaRPr lang="en-US" dirty="0"/>
          </a:p>
          <a:p>
            <a:pPr>
              <a:buAutoNum type="arabicPeriod"/>
            </a:pPr>
            <a:r>
              <a:rPr lang="en-US" dirty="0">
                <a:ea typeface="+mn-lt"/>
                <a:cs typeface="+mn-lt"/>
              </a:rPr>
              <a:t>    </a:t>
            </a:r>
            <a:r>
              <a:rPr lang="en-US">
                <a:ea typeface="+mn-lt"/>
                <a:cs typeface="+mn-lt"/>
              </a:rPr>
              <a:t>London Campus of Higher Studies (2023) </a:t>
            </a:r>
            <a:r>
              <a:rPr lang="en-US" i="1">
                <a:ea typeface="+mn-lt"/>
                <a:cs typeface="+mn-lt"/>
              </a:rPr>
              <a:t>Course materials: LCHS4007 Digital Skills and Research Methods</a:t>
            </a:r>
            <a:r>
              <a:rPr lang="en-US">
                <a:ea typeface="+mn-lt"/>
                <a:cs typeface="+mn-lt"/>
              </a:rPr>
              <a:t>. London Campus of Higher Studies.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https://www.lchs.org.uk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pPr>
              <a:buAutoNum type="arabicPeriod"/>
            </a:pPr>
            <a:r>
              <a:rPr lang="en-US">
                <a:ea typeface="+mn-lt"/>
                <a:cs typeface="+mn-lt"/>
              </a:rPr>
              <a:t>Microsoft (n.d.) </a:t>
            </a:r>
            <a:r>
              <a:rPr lang="en-US" i="1">
                <a:ea typeface="+mn-lt"/>
                <a:cs typeface="+mn-lt"/>
              </a:rPr>
              <a:t>What is Microsoft Teams?</a:t>
            </a:r>
            <a:r>
              <a:rPr lang="en-US">
                <a:ea typeface="+mn-lt"/>
                <a:cs typeface="+mn-lt"/>
              </a:rPr>
              <a:t> Microsoft Support. 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https://support.microsoft.com/en-gb/topic/what-is-microsoft-teams-3de4d369-0167-8def-b93b-0eb5286d7a29</a:t>
            </a:r>
            <a:endParaRPr lang="en-US" dirty="0">
              <a:ea typeface="+mn-lt"/>
              <a:cs typeface="+mn-lt"/>
            </a:endParaRPr>
          </a:p>
          <a:p>
            <a:pPr>
              <a:buAutoNum type="arabicPeriod"/>
            </a:pPr>
            <a:r>
              <a:rPr lang="en-US">
                <a:ea typeface="+mn-lt"/>
                <a:cs typeface="+mn-lt"/>
              </a:rPr>
              <a:t>National Cyber Security Centre (2023) </a:t>
            </a:r>
            <a:r>
              <a:rPr lang="en-US" i="1">
                <a:ea typeface="+mn-lt"/>
                <a:cs typeface="+mn-lt"/>
              </a:rPr>
              <a:t>Small business guide: Cyber security</a:t>
            </a:r>
            <a:r>
              <a:rPr lang="en-US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5"/>
              </a:rPr>
              <a:t>https://www.ncsc.gov.uk</a:t>
            </a:r>
            <a:endParaRPr lang="en-US" dirty="0"/>
          </a:p>
          <a:p>
            <a:pPr>
              <a:buAutoNum type="arabicPeriod"/>
            </a:pPr>
            <a:r>
              <a:rPr lang="en-US">
                <a:ea typeface="+mn-lt"/>
                <a:cs typeface="+mn-lt"/>
              </a:rPr>
              <a:t>Coursera Staff (2025) </a:t>
            </a:r>
            <a:r>
              <a:rPr lang="en-US" i="1">
                <a:ea typeface="+mn-lt"/>
                <a:cs typeface="+mn-lt"/>
              </a:rPr>
              <a:t>What is Excel?</a:t>
            </a:r>
            <a:r>
              <a:rPr lang="en-US">
                <a:ea typeface="+mn-lt"/>
                <a:cs typeface="+mn-lt"/>
              </a:rPr>
              <a:t> Coursera. Available at: </a:t>
            </a:r>
            <a:r>
              <a:rPr lang="en-US" dirty="0">
                <a:ea typeface="+mn-lt"/>
                <a:cs typeface="+mn-lt"/>
                <a:hlinkClick r:id="rId6"/>
              </a:rPr>
              <a:t>https://www.coursera.org/articles/what-is-excel</a:t>
            </a:r>
            <a:endParaRPr lang="en-US" dirty="0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5138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PowerPoint Presentation</vt:lpstr>
      <vt:lpstr>Group Member Name </vt:lpstr>
      <vt:lpstr>                                   content</vt:lpstr>
      <vt:lpstr>                            Introduction </vt:lpstr>
      <vt:lpstr>                                Excel</vt:lpstr>
      <vt:lpstr>     how it can be used within Greenfield </vt:lpstr>
      <vt:lpstr>         Benefit and Limitation of Excel</vt:lpstr>
      <vt:lpstr>Benefit and Limitation of Excel </vt:lpstr>
      <vt:lpstr>                    Microsoft Teams</vt:lpstr>
      <vt:lpstr>                             Microsoft Teams</vt:lpstr>
      <vt:lpstr>                       Digital Safety Action Plan</vt:lpstr>
      <vt:lpstr>Con.</vt:lpstr>
      <vt:lpstr>Con...</vt:lpstr>
      <vt:lpstr>Digital Safety Action Plan (Checklist Table)</vt:lpstr>
      <vt:lpstr>Digital Safety Action Plan (Checklist Table) </vt:lpstr>
      <vt:lpstr>                                                    Conclusion </vt:lpstr>
      <vt:lpstr>                               Reference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112</cp:revision>
  <dcterms:created xsi:type="dcterms:W3CDTF">2026-02-22T15:58:09Z</dcterms:created>
  <dcterms:modified xsi:type="dcterms:W3CDTF">2026-03-08T14:22:46Z</dcterms:modified>
</cp:coreProperties>
</file>