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2.xml" ContentType="application/vnd.openxmlformats-officedocument.presentationml.notesSlide+xml"/>
  <Override PartName="/ppt/tags/tag17.xml" ContentType="application/vnd.openxmlformats-officedocument.presentationml.tags+xml"/>
  <Override PartName="/ppt/notesSlides/notesSlide3.xml" ContentType="application/vnd.openxmlformats-officedocument.presentationml.notesSlide+xml"/>
  <Override PartName="/ppt/tags/tag18.xml" ContentType="application/vnd.openxmlformats-officedocument.presentationml.tags+xml"/>
  <Override PartName="/ppt/tags/tag19.xml" ContentType="application/vnd.openxmlformats-officedocument.presentationml.tags+xml"/>
  <Override PartName="/ppt/notesSlides/notesSlide4.xml" ContentType="application/vnd.openxmlformats-officedocument.presentationml.notesSlide+xml"/>
  <Override PartName="/ppt/tags/tag20.xml" ContentType="application/vnd.openxmlformats-officedocument.presentationml.tags+xml"/>
  <Override PartName="/ppt/notesSlides/notesSlide5.xml" ContentType="application/vnd.openxmlformats-officedocument.presentationml.notesSlide+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notesSlides/notesSlide7.xml" ContentType="application/vnd.openxmlformats-officedocument.presentationml.notesSlide+xml"/>
  <Override PartName="/ppt/tags/tag28.xml" ContentType="application/vnd.openxmlformats-officedocument.presentationml.tags+xml"/>
  <Override PartName="/ppt/notesSlides/notesSlide8.xml" ContentType="application/vnd.openxmlformats-officedocument.presentationml.notesSlide+xml"/>
  <Override PartName="/ppt/tags/tag29.xml" ContentType="application/vnd.openxmlformats-officedocument.presentationml.tags+xml"/>
  <Override PartName="/ppt/notesSlides/notesSlide9.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notesSlides/notesSlide10.xml" ContentType="application/vnd.openxmlformats-officedocument.presentationml.notesSlide+xml"/>
  <Override PartName="/ppt/tags/tag34.xml" ContentType="application/vnd.openxmlformats-officedocument.presentationml.tags+xml"/>
  <Override PartName="/ppt/notesSlides/notesSlide11.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12.xml" ContentType="application/vnd.openxmlformats-officedocument.presentationml.notesSlide+xml"/>
  <Override PartName="/ppt/tags/tag42.xml" ContentType="application/vnd.openxmlformats-officedocument.presentationml.tags+xml"/>
  <Override PartName="/ppt/notesSlides/notesSlide13.xml" ContentType="application/vnd.openxmlformats-officedocument.presentationml.notesSlide+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notesSlides/notesSlide14.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notesMasterIdLst>
    <p:notesMasterId r:id="rId55"/>
  </p:notesMasterIdLst>
  <p:sldIdLst>
    <p:sldId id="256" r:id="rId2"/>
    <p:sldId id="257" r:id="rId3"/>
    <p:sldId id="258" r:id="rId4"/>
    <p:sldId id="259" r:id="rId5"/>
    <p:sldId id="260" r:id="rId6"/>
    <p:sldId id="263" r:id="rId7"/>
    <p:sldId id="262" r:id="rId8"/>
    <p:sldId id="264" r:id="rId9"/>
    <p:sldId id="265" r:id="rId10"/>
    <p:sldId id="267" r:id="rId11"/>
    <p:sldId id="268" r:id="rId12"/>
    <p:sldId id="269" r:id="rId13"/>
    <p:sldId id="270" r:id="rId14"/>
    <p:sldId id="271" r:id="rId15"/>
    <p:sldId id="272" r:id="rId16"/>
    <p:sldId id="273" r:id="rId17"/>
    <p:sldId id="274" r:id="rId18"/>
    <p:sldId id="276" r:id="rId19"/>
    <p:sldId id="275" r:id="rId20"/>
    <p:sldId id="277" r:id="rId21"/>
    <p:sldId id="278" r:id="rId22"/>
    <p:sldId id="279" r:id="rId23"/>
    <p:sldId id="280" r:id="rId24"/>
    <p:sldId id="281" r:id="rId25"/>
    <p:sldId id="284" r:id="rId26"/>
    <p:sldId id="282" r:id="rId27"/>
    <p:sldId id="286" r:id="rId28"/>
    <p:sldId id="287" r:id="rId29"/>
    <p:sldId id="283" r:id="rId30"/>
    <p:sldId id="289" r:id="rId31"/>
    <p:sldId id="290" r:id="rId32"/>
    <p:sldId id="288" r:id="rId33"/>
    <p:sldId id="292" r:id="rId34"/>
    <p:sldId id="295" r:id="rId35"/>
    <p:sldId id="293" r:id="rId36"/>
    <p:sldId id="296" r:id="rId37"/>
    <p:sldId id="297" r:id="rId38"/>
    <p:sldId id="298" r:id="rId39"/>
    <p:sldId id="299" r:id="rId40"/>
    <p:sldId id="300" r:id="rId41"/>
    <p:sldId id="301" r:id="rId42"/>
    <p:sldId id="302" r:id="rId43"/>
    <p:sldId id="303" r:id="rId44"/>
    <p:sldId id="304" r:id="rId45"/>
    <p:sldId id="305" r:id="rId46"/>
    <p:sldId id="306" r:id="rId47"/>
    <p:sldId id="307" r:id="rId48"/>
    <p:sldId id="308" r:id="rId49"/>
    <p:sldId id="309" r:id="rId50"/>
    <p:sldId id="310" r:id="rId51"/>
    <p:sldId id="261" r:id="rId52"/>
    <p:sldId id="311" r:id="rId53"/>
    <p:sldId id="312" r:id="rId54"/>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charset="0"/>
        <a:ea typeface="+mn-ea"/>
        <a:cs typeface="+mn-cs"/>
      </a:defRPr>
    </a:lvl1pPr>
    <a:lvl2pPr marL="457200" algn="l" rtl="0" eaLnBrk="0" fontAlgn="base" hangingPunct="0">
      <a:spcBef>
        <a:spcPct val="0"/>
      </a:spcBef>
      <a:spcAft>
        <a:spcPct val="0"/>
      </a:spcAft>
      <a:defRPr kern="1200">
        <a:solidFill>
          <a:schemeClr val="tx1"/>
        </a:solidFill>
        <a:latin typeface="Arial" charset="0"/>
        <a:ea typeface="+mn-ea"/>
        <a:cs typeface="+mn-cs"/>
      </a:defRPr>
    </a:lvl2pPr>
    <a:lvl3pPr marL="914400" algn="l" rtl="0" eaLnBrk="0" fontAlgn="base" hangingPunct="0">
      <a:spcBef>
        <a:spcPct val="0"/>
      </a:spcBef>
      <a:spcAft>
        <a:spcPct val="0"/>
      </a:spcAft>
      <a:defRPr kern="1200">
        <a:solidFill>
          <a:schemeClr val="tx1"/>
        </a:solidFill>
        <a:latin typeface="Arial" charset="0"/>
        <a:ea typeface="+mn-ea"/>
        <a:cs typeface="+mn-cs"/>
      </a:defRPr>
    </a:lvl3pPr>
    <a:lvl4pPr marL="1371600" algn="l" rtl="0" eaLnBrk="0" fontAlgn="base" hangingPunct="0">
      <a:spcBef>
        <a:spcPct val="0"/>
      </a:spcBef>
      <a:spcAft>
        <a:spcPct val="0"/>
      </a:spcAft>
      <a:defRPr kern="1200">
        <a:solidFill>
          <a:schemeClr val="tx1"/>
        </a:solidFill>
        <a:latin typeface="Arial" charset="0"/>
        <a:ea typeface="+mn-ea"/>
        <a:cs typeface="+mn-cs"/>
      </a:defRPr>
    </a:lvl4pPr>
    <a:lvl5pPr marL="1828800" algn="l" rtl="0" eaLnBrk="0" fontAlgn="base" hangingPunct="0">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72" autoAdjust="0"/>
    <p:restoredTop sz="74623" autoAdjust="0"/>
  </p:normalViewPr>
  <p:slideViewPr>
    <p:cSldViewPr>
      <p:cViewPr varScale="1">
        <p:scale>
          <a:sx n="87" d="100"/>
          <a:sy n="87" d="100"/>
        </p:scale>
        <p:origin x="2304" y="78"/>
      </p:cViewPr>
      <p:guideLst>
        <p:guide orient="horz" pos="2160"/>
        <p:guide pos="2880"/>
      </p:guideLst>
    </p:cSldViewPr>
  </p:slideViewPr>
  <p:outlineViewPr>
    <p:cViewPr>
      <p:scale>
        <a:sx n="33" d="100"/>
        <a:sy n="33" d="100"/>
      </p:scale>
      <p:origin x="0" y="1915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D6B53B-D64A-4B38-9397-C761BF4CA01B}"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09E5C36-0A74-4BB8-B9B1-FD3E9A38F84E}">
      <dgm:prSet phldrT="[Text]"/>
      <dgm:spPr>
        <a:solidFill>
          <a:schemeClr val="accent1">
            <a:lumMod val="60000"/>
            <a:lumOff val="40000"/>
          </a:schemeClr>
        </a:solidFill>
      </dgm:spPr>
      <dgm:t>
        <a:bodyPr/>
        <a:lstStyle/>
        <a:p>
          <a:r>
            <a:rPr lang="en-GB" b="1" dirty="0" smtClean="0">
              <a:solidFill>
                <a:schemeClr val="accent1">
                  <a:lumMod val="75000"/>
                </a:schemeClr>
              </a:solidFill>
            </a:rPr>
            <a:t>Neuroticism</a:t>
          </a:r>
          <a:endParaRPr lang="en-GB" b="1" dirty="0">
            <a:solidFill>
              <a:schemeClr val="accent1">
                <a:lumMod val="75000"/>
              </a:schemeClr>
            </a:solidFill>
          </a:endParaRPr>
        </a:p>
      </dgm:t>
    </dgm:pt>
    <dgm:pt modelId="{ED6DF14C-DEA7-4CEB-83E7-9FE91268B73C}" type="parTrans" cxnId="{61668599-89EA-4F77-871F-D1C6439C03E5}">
      <dgm:prSet/>
      <dgm:spPr/>
      <dgm:t>
        <a:bodyPr/>
        <a:lstStyle/>
        <a:p>
          <a:endParaRPr lang="en-GB"/>
        </a:p>
      </dgm:t>
    </dgm:pt>
    <dgm:pt modelId="{3FA4EF10-7422-4368-BFDA-79228DB1BC1C}" type="sibTrans" cxnId="{61668599-89EA-4F77-871F-D1C6439C03E5}">
      <dgm:prSet/>
      <dgm:spPr/>
      <dgm:t>
        <a:bodyPr/>
        <a:lstStyle/>
        <a:p>
          <a:endParaRPr lang="en-GB"/>
        </a:p>
      </dgm:t>
    </dgm:pt>
    <dgm:pt modelId="{5267D723-E6B0-4A2C-B539-33F54D7F6617}">
      <dgm:prSet phldrT="[Text]" custT="1"/>
      <dgm:spPr/>
      <dgm:t>
        <a:bodyPr/>
        <a:lstStyle/>
        <a:p>
          <a:r>
            <a:rPr lang="en-GB" sz="1800" i="1" dirty="0" smtClean="0"/>
            <a:t>r =</a:t>
          </a:r>
          <a:r>
            <a:rPr lang="en-GB" sz="1800" i="0" dirty="0" smtClean="0"/>
            <a:t> -.24</a:t>
          </a:r>
          <a:endParaRPr lang="en-GB" sz="1800" i="1" dirty="0"/>
        </a:p>
      </dgm:t>
    </dgm:pt>
    <dgm:pt modelId="{6B588E5C-2DBE-41EE-9C04-706D1DF966BA}" type="parTrans" cxnId="{BA6285A4-CA26-4509-9522-EEDA3F1DD4B9}">
      <dgm:prSet/>
      <dgm:spPr/>
      <dgm:t>
        <a:bodyPr/>
        <a:lstStyle/>
        <a:p>
          <a:endParaRPr lang="en-GB"/>
        </a:p>
      </dgm:t>
    </dgm:pt>
    <dgm:pt modelId="{D7D23B23-0DE7-4085-9A7F-3ADA1CA9B195}" type="sibTrans" cxnId="{BA6285A4-CA26-4509-9522-EEDA3F1DD4B9}">
      <dgm:prSet/>
      <dgm:spPr/>
      <dgm:t>
        <a:bodyPr/>
        <a:lstStyle/>
        <a:p>
          <a:endParaRPr lang="en-GB"/>
        </a:p>
      </dgm:t>
    </dgm:pt>
    <dgm:pt modelId="{4605443D-2BA6-4BE8-B931-BD1A8CCD95A1}">
      <dgm:prSet phldrT="[Text]"/>
      <dgm:spPr>
        <a:solidFill>
          <a:schemeClr val="accent1">
            <a:lumMod val="60000"/>
            <a:lumOff val="40000"/>
          </a:schemeClr>
        </a:solidFill>
      </dgm:spPr>
      <dgm:t>
        <a:bodyPr/>
        <a:lstStyle/>
        <a:p>
          <a:r>
            <a:rPr lang="en-GB" b="1" dirty="0" smtClean="0">
              <a:solidFill>
                <a:schemeClr val="accent1">
                  <a:lumMod val="75000"/>
                </a:schemeClr>
              </a:solidFill>
            </a:rPr>
            <a:t>Extraversion</a:t>
          </a:r>
          <a:endParaRPr lang="en-GB" b="1" dirty="0">
            <a:solidFill>
              <a:schemeClr val="accent1">
                <a:lumMod val="75000"/>
              </a:schemeClr>
            </a:solidFill>
          </a:endParaRPr>
        </a:p>
      </dgm:t>
    </dgm:pt>
    <dgm:pt modelId="{9756507F-0A2F-4931-832F-A93447D78037}" type="parTrans" cxnId="{1A55F0AA-9A6E-4FDC-8DBB-8FC49261AE1C}">
      <dgm:prSet/>
      <dgm:spPr/>
      <dgm:t>
        <a:bodyPr/>
        <a:lstStyle/>
        <a:p>
          <a:endParaRPr lang="en-GB"/>
        </a:p>
      </dgm:t>
    </dgm:pt>
    <dgm:pt modelId="{EA424AD7-1744-479E-A331-419E8BFEC5AB}" type="sibTrans" cxnId="{1A55F0AA-9A6E-4FDC-8DBB-8FC49261AE1C}">
      <dgm:prSet/>
      <dgm:spPr/>
      <dgm:t>
        <a:bodyPr/>
        <a:lstStyle/>
        <a:p>
          <a:endParaRPr lang="en-GB"/>
        </a:p>
      </dgm:t>
    </dgm:pt>
    <dgm:pt modelId="{FDF0CE1D-D940-4762-B6E9-380BDB5D4B4D}">
      <dgm:prSet phldrT="[Text]" custT="1"/>
      <dgm:spPr/>
      <dgm:t>
        <a:bodyPr/>
        <a:lstStyle/>
        <a:p>
          <a:r>
            <a:rPr lang="en-GB" sz="1800" dirty="0" smtClean="0"/>
            <a:t>r = .31</a:t>
          </a:r>
          <a:endParaRPr lang="en-GB" sz="1800" dirty="0"/>
        </a:p>
      </dgm:t>
    </dgm:pt>
    <dgm:pt modelId="{28CB176B-4079-408B-9C13-58C7F496A663}" type="parTrans" cxnId="{CC6F7375-AB44-4689-B54F-22D0B6D7B9EB}">
      <dgm:prSet/>
      <dgm:spPr/>
      <dgm:t>
        <a:bodyPr/>
        <a:lstStyle/>
        <a:p>
          <a:endParaRPr lang="en-GB"/>
        </a:p>
      </dgm:t>
    </dgm:pt>
    <dgm:pt modelId="{0E141165-96F9-4866-A2DF-1E303D193C6D}" type="sibTrans" cxnId="{CC6F7375-AB44-4689-B54F-22D0B6D7B9EB}">
      <dgm:prSet/>
      <dgm:spPr/>
      <dgm:t>
        <a:bodyPr/>
        <a:lstStyle/>
        <a:p>
          <a:endParaRPr lang="en-GB"/>
        </a:p>
      </dgm:t>
    </dgm:pt>
    <dgm:pt modelId="{633E646F-4E98-4911-AE2D-AC6E7ADC03DD}" type="pres">
      <dgm:prSet presAssocID="{9ED6B53B-D64A-4B38-9397-C761BF4CA01B}" presName="linear" presStyleCnt="0">
        <dgm:presLayoutVars>
          <dgm:animLvl val="lvl"/>
          <dgm:resizeHandles val="exact"/>
        </dgm:presLayoutVars>
      </dgm:prSet>
      <dgm:spPr/>
      <dgm:t>
        <a:bodyPr/>
        <a:lstStyle/>
        <a:p>
          <a:endParaRPr lang="en-GB"/>
        </a:p>
      </dgm:t>
    </dgm:pt>
    <dgm:pt modelId="{F79C3276-83AB-4BC4-802D-EE72B8823362}" type="pres">
      <dgm:prSet presAssocID="{509E5C36-0A74-4BB8-B9B1-FD3E9A38F84E}" presName="parentText" presStyleLbl="node1" presStyleIdx="0" presStyleCnt="2" custLinFactNeighborY="-34216">
        <dgm:presLayoutVars>
          <dgm:chMax val="0"/>
          <dgm:bulletEnabled val="1"/>
        </dgm:presLayoutVars>
      </dgm:prSet>
      <dgm:spPr/>
      <dgm:t>
        <a:bodyPr/>
        <a:lstStyle/>
        <a:p>
          <a:endParaRPr lang="en-GB"/>
        </a:p>
      </dgm:t>
    </dgm:pt>
    <dgm:pt modelId="{4DEF39ED-9D00-4450-85CF-FB10F9FD1241}" type="pres">
      <dgm:prSet presAssocID="{509E5C36-0A74-4BB8-B9B1-FD3E9A38F84E}" presName="childText" presStyleLbl="revTx" presStyleIdx="0" presStyleCnt="2" custLinFactNeighborY="-23447">
        <dgm:presLayoutVars>
          <dgm:bulletEnabled val="1"/>
        </dgm:presLayoutVars>
      </dgm:prSet>
      <dgm:spPr/>
      <dgm:t>
        <a:bodyPr/>
        <a:lstStyle/>
        <a:p>
          <a:endParaRPr lang="en-GB"/>
        </a:p>
      </dgm:t>
    </dgm:pt>
    <dgm:pt modelId="{68E56A45-31F1-4732-A03D-AEC1B499AB21}" type="pres">
      <dgm:prSet presAssocID="{4605443D-2BA6-4BE8-B931-BD1A8CCD95A1}" presName="parentText" presStyleLbl="node1" presStyleIdx="1" presStyleCnt="2" custLinFactNeighborX="459" custLinFactNeighborY="-43681">
        <dgm:presLayoutVars>
          <dgm:chMax val="0"/>
          <dgm:bulletEnabled val="1"/>
        </dgm:presLayoutVars>
      </dgm:prSet>
      <dgm:spPr/>
      <dgm:t>
        <a:bodyPr/>
        <a:lstStyle/>
        <a:p>
          <a:endParaRPr lang="en-GB"/>
        </a:p>
      </dgm:t>
    </dgm:pt>
    <dgm:pt modelId="{0E849B0E-BAD4-45C0-B3FC-7A9C18D09B52}" type="pres">
      <dgm:prSet presAssocID="{4605443D-2BA6-4BE8-B931-BD1A8CCD95A1}" presName="childText" presStyleLbl="revTx" presStyleIdx="1" presStyleCnt="2" custLinFactNeighborX="540" custLinFactNeighborY="-21123">
        <dgm:presLayoutVars>
          <dgm:bulletEnabled val="1"/>
        </dgm:presLayoutVars>
      </dgm:prSet>
      <dgm:spPr/>
      <dgm:t>
        <a:bodyPr/>
        <a:lstStyle/>
        <a:p>
          <a:endParaRPr lang="en-GB"/>
        </a:p>
      </dgm:t>
    </dgm:pt>
  </dgm:ptLst>
  <dgm:cxnLst>
    <dgm:cxn modelId="{7B975947-092E-41CF-B110-72D994CA6021}" type="presOf" srcId="{FDF0CE1D-D940-4762-B6E9-380BDB5D4B4D}" destId="{0E849B0E-BAD4-45C0-B3FC-7A9C18D09B52}" srcOrd="0" destOrd="0" presId="urn:microsoft.com/office/officeart/2005/8/layout/vList2"/>
    <dgm:cxn modelId="{61668599-89EA-4F77-871F-D1C6439C03E5}" srcId="{9ED6B53B-D64A-4B38-9397-C761BF4CA01B}" destId="{509E5C36-0A74-4BB8-B9B1-FD3E9A38F84E}" srcOrd="0" destOrd="0" parTransId="{ED6DF14C-DEA7-4CEB-83E7-9FE91268B73C}" sibTransId="{3FA4EF10-7422-4368-BFDA-79228DB1BC1C}"/>
    <dgm:cxn modelId="{BA6285A4-CA26-4509-9522-EEDA3F1DD4B9}" srcId="{509E5C36-0A74-4BB8-B9B1-FD3E9A38F84E}" destId="{5267D723-E6B0-4A2C-B539-33F54D7F6617}" srcOrd="0" destOrd="0" parTransId="{6B588E5C-2DBE-41EE-9C04-706D1DF966BA}" sibTransId="{D7D23B23-0DE7-4085-9A7F-3ADA1CA9B195}"/>
    <dgm:cxn modelId="{CC6F7375-AB44-4689-B54F-22D0B6D7B9EB}" srcId="{4605443D-2BA6-4BE8-B931-BD1A8CCD95A1}" destId="{FDF0CE1D-D940-4762-B6E9-380BDB5D4B4D}" srcOrd="0" destOrd="0" parTransId="{28CB176B-4079-408B-9C13-58C7F496A663}" sibTransId="{0E141165-96F9-4866-A2DF-1E303D193C6D}"/>
    <dgm:cxn modelId="{CEC0D68E-1E54-44DA-A952-C6994DA79B4D}" type="presOf" srcId="{509E5C36-0A74-4BB8-B9B1-FD3E9A38F84E}" destId="{F79C3276-83AB-4BC4-802D-EE72B8823362}" srcOrd="0" destOrd="0" presId="urn:microsoft.com/office/officeart/2005/8/layout/vList2"/>
    <dgm:cxn modelId="{1A55F0AA-9A6E-4FDC-8DBB-8FC49261AE1C}" srcId="{9ED6B53B-D64A-4B38-9397-C761BF4CA01B}" destId="{4605443D-2BA6-4BE8-B931-BD1A8CCD95A1}" srcOrd="1" destOrd="0" parTransId="{9756507F-0A2F-4931-832F-A93447D78037}" sibTransId="{EA424AD7-1744-479E-A331-419E8BFEC5AB}"/>
    <dgm:cxn modelId="{99463DF3-B1F4-4E2A-A4E9-0955983FBD1E}" type="presOf" srcId="{9ED6B53B-D64A-4B38-9397-C761BF4CA01B}" destId="{633E646F-4E98-4911-AE2D-AC6E7ADC03DD}" srcOrd="0" destOrd="0" presId="urn:microsoft.com/office/officeart/2005/8/layout/vList2"/>
    <dgm:cxn modelId="{51C812E1-A73B-476F-BBB6-CF2182C56440}" type="presOf" srcId="{5267D723-E6B0-4A2C-B539-33F54D7F6617}" destId="{4DEF39ED-9D00-4450-85CF-FB10F9FD1241}" srcOrd="0" destOrd="0" presId="urn:microsoft.com/office/officeart/2005/8/layout/vList2"/>
    <dgm:cxn modelId="{8A270436-AE8B-49A0-87B1-B70469C79BCB}" type="presOf" srcId="{4605443D-2BA6-4BE8-B931-BD1A8CCD95A1}" destId="{68E56A45-31F1-4732-A03D-AEC1B499AB21}" srcOrd="0" destOrd="0" presId="urn:microsoft.com/office/officeart/2005/8/layout/vList2"/>
    <dgm:cxn modelId="{40DC6C22-E5CA-4985-ADA7-A18807079367}" type="presParOf" srcId="{633E646F-4E98-4911-AE2D-AC6E7ADC03DD}" destId="{F79C3276-83AB-4BC4-802D-EE72B8823362}" srcOrd="0" destOrd="0" presId="urn:microsoft.com/office/officeart/2005/8/layout/vList2"/>
    <dgm:cxn modelId="{B09E9C8D-0B02-4D59-9F26-7168511749A2}" type="presParOf" srcId="{633E646F-4E98-4911-AE2D-AC6E7ADC03DD}" destId="{4DEF39ED-9D00-4450-85CF-FB10F9FD1241}" srcOrd="1" destOrd="0" presId="urn:microsoft.com/office/officeart/2005/8/layout/vList2"/>
    <dgm:cxn modelId="{B5E74455-AAE4-46FE-A1B0-24156830D121}" type="presParOf" srcId="{633E646F-4E98-4911-AE2D-AC6E7ADC03DD}" destId="{68E56A45-31F1-4732-A03D-AEC1B499AB21}" srcOrd="2" destOrd="0" presId="urn:microsoft.com/office/officeart/2005/8/layout/vList2"/>
    <dgm:cxn modelId="{E6D8F6FA-D41A-49CC-A59A-27E708EDBBD0}" type="presParOf" srcId="{633E646F-4E98-4911-AE2D-AC6E7ADC03DD}" destId="{0E849B0E-BAD4-45C0-B3FC-7A9C18D09B52}"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79C3276-83AB-4BC4-802D-EE72B8823362}">
      <dsp:nvSpPr>
        <dsp:cNvPr id="0" name=""/>
        <dsp:cNvSpPr/>
      </dsp:nvSpPr>
      <dsp:spPr>
        <a:xfrm>
          <a:off x="0" y="0"/>
          <a:ext cx="3552056" cy="52767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b="1" kern="1200" dirty="0" smtClean="0">
              <a:solidFill>
                <a:schemeClr val="accent1">
                  <a:lumMod val="75000"/>
                </a:schemeClr>
              </a:solidFill>
            </a:rPr>
            <a:t>Neuroticism</a:t>
          </a:r>
          <a:endParaRPr lang="en-GB" sz="2200" b="1" kern="1200" dirty="0">
            <a:solidFill>
              <a:schemeClr val="accent1">
                <a:lumMod val="75000"/>
              </a:schemeClr>
            </a:solidFill>
          </a:endParaRPr>
        </a:p>
      </dsp:txBody>
      <dsp:txXfrm>
        <a:off x="25759" y="25759"/>
        <a:ext cx="3500538" cy="476152"/>
      </dsp:txXfrm>
    </dsp:sp>
    <dsp:sp modelId="{4DEF39ED-9D00-4450-85CF-FB10F9FD1241}">
      <dsp:nvSpPr>
        <dsp:cNvPr id="0" name=""/>
        <dsp:cNvSpPr/>
      </dsp:nvSpPr>
      <dsp:spPr>
        <a:xfrm>
          <a:off x="0" y="431354"/>
          <a:ext cx="3552056"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78"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i="1" kern="1200" dirty="0" smtClean="0"/>
            <a:t>r =</a:t>
          </a:r>
          <a:r>
            <a:rPr lang="en-GB" sz="1800" i="0" kern="1200" dirty="0" smtClean="0"/>
            <a:t> -.24</a:t>
          </a:r>
          <a:endParaRPr lang="en-GB" sz="1800" i="1" kern="1200" dirty="0"/>
        </a:p>
      </dsp:txBody>
      <dsp:txXfrm>
        <a:off x="0" y="431354"/>
        <a:ext cx="3552056" cy="364320"/>
      </dsp:txXfrm>
    </dsp:sp>
    <dsp:sp modelId="{68E56A45-31F1-4732-A03D-AEC1B499AB21}">
      <dsp:nvSpPr>
        <dsp:cNvPr id="0" name=""/>
        <dsp:cNvSpPr/>
      </dsp:nvSpPr>
      <dsp:spPr>
        <a:xfrm>
          <a:off x="0" y="760258"/>
          <a:ext cx="3552056" cy="527670"/>
        </a:xfrm>
        <a:prstGeom prst="roundRect">
          <a:avLst/>
        </a:prstGeom>
        <a:solidFill>
          <a:schemeClr val="accent1">
            <a:lumMod val="60000"/>
            <a:lumOff val="4000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lvl="0" algn="l" defTabSz="977900">
            <a:lnSpc>
              <a:spcPct val="90000"/>
            </a:lnSpc>
            <a:spcBef>
              <a:spcPct val="0"/>
            </a:spcBef>
            <a:spcAft>
              <a:spcPct val="35000"/>
            </a:spcAft>
          </a:pPr>
          <a:r>
            <a:rPr lang="en-GB" sz="2200" b="1" kern="1200" dirty="0" smtClean="0">
              <a:solidFill>
                <a:schemeClr val="accent1">
                  <a:lumMod val="75000"/>
                </a:schemeClr>
              </a:solidFill>
            </a:rPr>
            <a:t>Extraversion</a:t>
          </a:r>
          <a:endParaRPr lang="en-GB" sz="2200" b="1" kern="1200" dirty="0">
            <a:solidFill>
              <a:schemeClr val="accent1">
                <a:lumMod val="75000"/>
              </a:schemeClr>
            </a:solidFill>
          </a:endParaRPr>
        </a:p>
      </dsp:txBody>
      <dsp:txXfrm>
        <a:off x="25759" y="786017"/>
        <a:ext cx="3500538" cy="476152"/>
      </dsp:txXfrm>
    </dsp:sp>
    <dsp:sp modelId="{0E849B0E-BAD4-45C0-B3FC-7A9C18D09B52}">
      <dsp:nvSpPr>
        <dsp:cNvPr id="0" name=""/>
        <dsp:cNvSpPr/>
      </dsp:nvSpPr>
      <dsp:spPr>
        <a:xfrm>
          <a:off x="0" y="1335607"/>
          <a:ext cx="3552056" cy="3643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778" tIns="22860" rIns="128016" bIns="22860" numCol="1" spcCol="1270" anchor="t" anchorCtr="0">
          <a:noAutofit/>
        </a:bodyPr>
        <a:lstStyle/>
        <a:p>
          <a:pPr marL="171450" lvl="1" indent="-171450" algn="l" defTabSz="800100">
            <a:lnSpc>
              <a:spcPct val="90000"/>
            </a:lnSpc>
            <a:spcBef>
              <a:spcPct val="0"/>
            </a:spcBef>
            <a:spcAft>
              <a:spcPct val="20000"/>
            </a:spcAft>
            <a:buChar char="••"/>
          </a:pPr>
          <a:r>
            <a:rPr lang="en-GB" sz="1800" kern="1200" dirty="0" smtClean="0"/>
            <a:t>r = .31</a:t>
          </a:r>
          <a:endParaRPr lang="en-GB" sz="1800" kern="1200" dirty="0"/>
        </a:p>
      </dsp:txBody>
      <dsp:txXfrm>
        <a:off x="0" y="1335607"/>
        <a:ext cx="3552056" cy="36432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42A0FA-B6AB-4055-A6E9-F6436D716916}" type="datetimeFigureOut">
              <a:rPr lang="en-GB" smtClean="0"/>
              <a:t>22/01/2018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55670C-442C-4851-998E-00CABE5CA788}" type="slidenum">
              <a:rPr lang="en-GB" smtClean="0"/>
              <a:t>‹#›</a:t>
            </a:fld>
            <a:endParaRPr lang="en-GB"/>
          </a:p>
        </p:txBody>
      </p:sp>
    </p:spTree>
    <p:extLst>
      <p:ext uri="{BB962C8B-B14F-4D97-AF65-F5344CB8AC3E}">
        <p14:creationId xmlns:p14="http://schemas.microsoft.com/office/powerpoint/2010/main" val="3287012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How can we tell</a:t>
            </a:r>
            <a:r>
              <a:rPr lang="en-GB" baseline="0" dirty="0" smtClean="0"/>
              <a:t> whether or not leaders are effective? One method might be to assess the performance of their groups relative to other similar groups with different leaders. This assumes both that such comparison groups are available and that performance is easy to measure. </a:t>
            </a:r>
            <a:endParaRPr lang="en-GB" dirty="0" smtClean="0"/>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5</a:t>
            </a:fld>
            <a:endParaRPr lang="en-GB"/>
          </a:p>
        </p:txBody>
      </p:sp>
    </p:spTree>
    <p:extLst>
      <p:ext uri="{BB962C8B-B14F-4D97-AF65-F5344CB8AC3E}">
        <p14:creationId xmlns:p14="http://schemas.microsoft.com/office/powerpoint/2010/main" val="3723615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Great man hypothesis = </a:t>
            </a:r>
            <a:r>
              <a:rPr lang="en-GB" dirty="0" err="1" smtClean="0"/>
              <a:t>carlyle</a:t>
            </a:r>
            <a:r>
              <a:rPr lang="en-GB" dirty="0" smtClean="0"/>
              <a:t> in the 1840’s stated</a:t>
            </a:r>
            <a:r>
              <a:rPr lang="en-GB" baseline="0" dirty="0" smtClean="0"/>
              <a:t> that individuals with personal charisma, intelligence, wisdom or political skill utilise their power in a way that has a decisive historical impact. </a:t>
            </a:r>
            <a:r>
              <a:rPr lang="en-GB" baseline="0" dirty="0" err="1" smtClean="0"/>
              <a:t>Stogdill</a:t>
            </a:r>
            <a:r>
              <a:rPr lang="en-GB" baseline="0" dirty="0" smtClean="0"/>
              <a:t> extended this to include specific traits of ‘great men’ essentially.</a:t>
            </a:r>
          </a:p>
          <a:p>
            <a:endParaRPr lang="en-GB" baseline="0" dirty="0" smtClean="0"/>
          </a:p>
          <a:p>
            <a:r>
              <a:rPr lang="en-GB" baseline="0" dirty="0" smtClean="0"/>
              <a:t>Traits associated with leadership included the following. The letter in brackets corresponds with the factor of the big five that the trait would now be associated with.</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16</a:t>
            </a:fld>
            <a:endParaRPr lang="en-GB"/>
          </a:p>
        </p:txBody>
      </p:sp>
    </p:spTree>
    <p:extLst>
      <p:ext uri="{BB962C8B-B14F-4D97-AF65-F5344CB8AC3E}">
        <p14:creationId xmlns:p14="http://schemas.microsoft.com/office/powerpoint/2010/main" val="4514326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17</a:t>
            </a:fld>
            <a:endParaRPr lang="en-GB"/>
          </a:p>
        </p:txBody>
      </p:sp>
    </p:spTree>
    <p:extLst>
      <p:ext uri="{BB962C8B-B14F-4D97-AF65-F5344CB8AC3E}">
        <p14:creationId xmlns:p14="http://schemas.microsoft.com/office/powerpoint/2010/main" val="4274811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19</a:t>
            </a:fld>
            <a:endParaRPr lang="en-GB"/>
          </a:p>
        </p:txBody>
      </p:sp>
    </p:spTree>
    <p:extLst>
      <p:ext uri="{BB962C8B-B14F-4D97-AF65-F5344CB8AC3E}">
        <p14:creationId xmlns:p14="http://schemas.microsoft.com/office/powerpoint/2010/main" val="37540527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20</a:t>
            </a:fld>
            <a:endParaRPr lang="en-GB"/>
          </a:p>
        </p:txBody>
      </p:sp>
    </p:spTree>
    <p:extLst>
      <p:ext uri="{BB962C8B-B14F-4D97-AF65-F5344CB8AC3E}">
        <p14:creationId xmlns:p14="http://schemas.microsoft.com/office/powerpoint/2010/main" val="32477009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23</a:t>
            </a:fld>
            <a:endParaRPr lang="en-GB"/>
          </a:p>
        </p:txBody>
      </p:sp>
    </p:spTree>
    <p:extLst>
      <p:ext uri="{BB962C8B-B14F-4D97-AF65-F5344CB8AC3E}">
        <p14:creationId xmlns:p14="http://schemas.microsoft.com/office/powerpoint/2010/main" val="167630708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Transactional leadership</a:t>
            </a:r>
            <a:r>
              <a:rPr lang="en-GB" baseline="0" dirty="0" smtClean="0"/>
              <a:t> is characterised by the leader’s tendency to control followers behaviours and apply corrective transactions between the leader and the follower that lead to the elimination of problems.</a:t>
            </a:r>
          </a:p>
          <a:p>
            <a:r>
              <a:rPr lang="en-GB" baseline="0" dirty="0" smtClean="0"/>
              <a:t>Transactional leaders achieve influence over their subordinates by exchanging rewards (securing economic benefits) in return for compliance; that is subordinates will grant authority to the leader.</a:t>
            </a:r>
          </a:p>
          <a:p>
            <a:endParaRPr lang="en-GB" baseline="0" dirty="0" smtClean="0"/>
          </a:p>
          <a:p>
            <a:r>
              <a:rPr lang="en-GB" baseline="0" dirty="0" smtClean="0"/>
              <a:t>Two styles of TA leadership are contingent reward and management by exception. Contingent rewards – the leader provides rewards to subordinates if, and only if, they perform adequately and/or try hard enough. Management by exception – the leader does not seek to change the existing working methods of subordinates as </a:t>
            </a:r>
            <a:r>
              <a:rPr lang="en-GB" baseline="0" dirty="0" err="1" smtClean="0"/>
              <a:t>loong</a:t>
            </a:r>
            <a:r>
              <a:rPr lang="en-GB" baseline="0" dirty="0" smtClean="0"/>
              <a:t> as performance goals are met. Can be split into active and passive with active relating to attending to followers mistakes and failure to meet standards (i.e., recognise that performance goals are not being met and actively trying to change) or passive where the leader would wait for problems to become serious before intervening.</a:t>
            </a:r>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27</a:t>
            </a:fld>
            <a:endParaRPr lang="en-GB"/>
          </a:p>
        </p:txBody>
      </p:sp>
    </p:spTree>
    <p:extLst>
      <p:ext uri="{BB962C8B-B14F-4D97-AF65-F5344CB8AC3E}">
        <p14:creationId xmlns:p14="http://schemas.microsoft.com/office/powerpoint/2010/main" val="4169490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Transformational leadership, on the other hand, go beyond the skilled used of inducement by developing, challenging and inspiring the intellects of followers so that they become willing to go beyond their self-interest in the service of a higher collection purpose, mission or vision. Transformational leaders encourage followers by setting a personal example and followers become motivated and emotional attached to the leader.</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28</a:t>
            </a:fld>
            <a:endParaRPr lang="en-GB"/>
          </a:p>
        </p:txBody>
      </p:sp>
    </p:spTree>
    <p:extLst>
      <p:ext uri="{BB962C8B-B14F-4D97-AF65-F5344CB8AC3E}">
        <p14:creationId xmlns:p14="http://schemas.microsoft.com/office/powerpoint/2010/main" val="32708001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Individualised</a:t>
            </a:r>
            <a:r>
              <a:rPr lang="en-GB" baseline="0" dirty="0" smtClean="0"/>
              <a:t> consideration – the leader develops and mentors followers and attends to their needs.</a:t>
            </a:r>
          </a:p>
          <a:p>
            <a:r>
              <a:rPr lang="en-GB" baseline="0" dirty="0" smtClean="0"/>
              <a:t>Intellectual simulation – the leader encourages free thinking and looks at new ways of solving problems and completing tasks. Emphasises reasoning before action is taken.</a:t>
            </a:r>
          </a:p>
          <a:p>
            <a:r>
              <a:rPr lang="en-GB" baseline="0" dirty="0" smtClean="0"/>
              <a:t>Inspirational motivation – the leader is optimistic and excited about goals and future plans, thus encouraging others to raise their expectations.</a:t>
            </a:r>
          </a:p>
          <a:p>
            <a:r>
              <a:rPr lang="en-GB" baseline="0" dirty="0" smtClean="0"/>
              <a:t>Idealised influence (or charisma) – the leader makes personal sacrifices, take responsibility for their actions, shares any glory and show great determination.</a:t>
            </a:r>
          </a:p>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29</a:t>
            </a:fld>
            <a:endParaRPr lang="en-GB"/>
          </a:p>
        </p:txBody>
      </p:sp>
    </p:spTree>
    <p:extLst>
      <p:ext uri="{BB962C8B-B14F-4D97-AF65-F5344CB8AC3E}">
        <p14:creationId xmlns:p14="http://schemas.microsoft.com/office/powerpoint/2010/main" val="32292119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33</a:t>
            </a:fld>
            <a:endParaRPr lang="en-GB"/>
          </a:p>
        </p:txBody>
      </p:sp>
    </p:spTree>
    <p:extLst>
      <p:ext uri="{BB962C8B-B14F-4D97-AF65-F5344CB8AC3E}">
        <p14:creationId xmlns:p14="http://schemas.microsoft.com/office/powerpoint/2010/main" val="3251356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Hogan and Hogan (2002) argue</a:t>
            </a:r>
            <a:r>
              <a:rPr lang="en-GB" baseline="0" dirty="0" smtClean="0"/>
              <a:t> that TF leaders tend to be more agreeable, open and extraverted than TA leaders. TF leaders need acceptance and status, which they would achieve by being generous and sensitive (agreeable). TF leaders also need to be expressive, dominant, and persuasive for which their high extraversion would be advantageous, while their high openness score may be particularly beneficial in enabling them to ‘do things differently’; that is to innovate and create through an imaginative vision of the future.</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34</a:t>
            </a:fld>
            <a:endParaRPr lang="en-GB"/>
          </a:p>
        </p:txBody>
      </p:sp>
    </p:spTree>
    <p:extLst>
      <p:ext uri="{BB962C8B-B14F-4D97-AF65-F5344CB8AC3E}">
        <p14:creationId xmlns:p14="http://schemas.microsoft.com/office/powerpoint/2010/main" val="42040855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Michelle </a:t>
            </a:r>
            <a:r>
              <a:rPr lang="en-GB" dirty="0" err="1" smtClean="0"/>
              <a:t>obama</a:t>
            </a:r>
            <a:r>
              <a:rPr lang="en-GB" dirty="0" smtClean="0"/>
              <a:t> is the current</a:t>
            </a:r>
            <a:r>
              <a:rPr lang="en-GB" baseline="0" dirty="0" smtClean="0"/>
              <a:t> first lady – however she was a leader in her own right before her husband became president. </a:t>
            </a:r>
            <a:r>
              <a:rPr lang="en-GB" baseline="0" dirty="0" err="1" smtClean="0"/>
              <a:t>Shes</a:t>
            </a:r>
            <a:r>
              <a:rPr lang="en-GB" baseline="0" dirty="0" smtClean="0"/>
              <a:t> one of only three first ladies ever to hold a graduate degree (from Harvard Law!). She was her husbands superior before they met – Obama was her summer associate when she began working as a lawyer. And she gave up approximately $212,000 a year just to be the first lady…</a:t>
            </a:r>
          </a:p>
          <a:p>
            <a:endParaRPr lang="en-GB" baseline="0" dirty="0" smtClean="0"/>
          </a:p>
          <a:p>
            <a:r>
              <a:rPr lang="en-GB" baseline="0" dirty="0" smtClean="0"/>
              <a:t>Benazir Bhutto – probably the first </a:t>
            </a:r>
            <a:r>
              <a:rPr lang="en-GB" baseline="0" dirty="0" err="1" smtClean="0"/>
              <a:t>muslim</a:t>
            </a:r>
            <a:r>
              <a:rPr lang="en-GB" baseline="0" dirty="0" smtClean="0"/>
              <a:t> who became the prime minister of Pakistan for two terms! She is famous for her leadership, her concern for people and her sophistication.</a:t>
            </a:r>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41</a:t>
            </a:fld>
            <a:endParaRPr lang="en-GB"/>
          </a:p>
        </p:txBody>
      </p:sp>
    </p:spTree>
    <p:extLst>
      <p:ext uri="{BB962C8B-B14F-4D97-AF65-F5344CB8AC3E}">
        <p14:creationId xmlns:p14="http://schemas.microsoft.com/office/powerpoint/2010/main" val="4005148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42</a:t>
            </a:fld>
            <a:endParaRPr lang="en-GB"/>
          </a:p>
        </p:txBody>
      </p:sp>
    </p:spTree>
    <p:extLst>
      <p:ext uri="{BB962C8B-B14F-4D97-AF65-F5344CB8AC3E}">
        <p14:creationId xmlns:p14="http://schemas.microsoft.com/office/powerpoint/2010/main" val="23777551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49</a:t>
            </a:fld>
            <a:endParaRPr lang="en-GB"/>
          </a:p>
        </p:txBody>
      </p:sp>
    </p:spTree>
    <p:extLst>
      <p:ext uri="{BB962C8B-B14F-4D97-AF65-F5344CB8AC3E}">
        <p14:creationId xmlns:p14="http://schemas.microsoft.com/office/powerpoint/2010/main" val="7803114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55670C-442C-4851-998E-00CABE5CA788}" type="slidenum">
              <a:rPr lang="en-GB" smtClean="0"/>
              <a:t>51</a:t>
            </a:fld>
            <a:endParaRPr lang="en-GB"/>
          </a:p>
        </p:txBody>
      </p:sp>
    </p:spTree>
    <p:extLst>
      <p:ext uri="{BB962C8B-B14F-4D97-AF65-F5344CB8AC3E}">
        <p14:creationId xmlns:p14="http://schemas.microsoft.com/office/powerpoint/2010/main" val="8444065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2628" y="770467"/>
            <a:ext cx="8086725" cy="3352800"/>
          </a:xfrm>
        </p:spPr>
        <p:txBody>
          <a:bodyPr anchor="b">
            <a:noAutofit/>
          </a:bodyPr>
          <a:lstStyle>
            <a:lvl1pPr algn="l">
              <a:lnSpc>
                <a:spcPct val="80000"/>
              </a:lnSpc>
              <a:defRPr sz="8000" spc="-120"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500634" y="4198409"/>
            <a:ext cx="6921151" cy="1645920"/>
          </a:xfrm>
        </p:spPr>
        <p:txBody>
          <a:bodyPr>
            <a:normAutofit/>
          </a:bodyPr>
          <a:lstStyle>
            <a:lvl1pPr marL="0" indent="0" algn="l">
              <a:buNone/>
              <a:defRPr sz="28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75000"/>
                  </a:srgbClr>
                </a:solidFill>
              </a:defRPr>
            </a:lvl1pPr>
          </a:lstStyle>
          <a:p>
            <a:endParaRPr lang="en-GB" altLang="en-US"/>
          </a:p>
        </p:txBody>
      </p:sp>
      <p:sp>
        <p:nvSpPr>
          <p:cNvPr id="8" name="Footer Placeholder 7"/>
          <p:cNvSpPr>
            <a:spLocks noGrp="1"/>
          </p:cNvSpPr>
          <p:nvPr>
            <p:ph type="ftr" sz="quarter" idx="11"/>
          </p:nvPr>
        </p:nvSpPr>
        <p:spPr/>
        <p:txBody>
          <a:bodyPr/>
          <a:lstStyle>
            <a:lvl1pPr>
              <a:defRPr>
                <a:solidFill>
                  <a:srgbClr val="FFFFFF">
                    <a:alpha val="75000"/>
                  </a:srgbClr>
                </a:solidFill>
              </a:defRPr>
            </a:lvl1pPr>
          </a:lstStyle>
          <a:p>
            <a:endParaRPr lang="en-GB" altLang="en-US"/>
          </a:p>
        </p:txBody>
      </p:sp>
      <p:sp>
        <p:nvSpPr>
          <p:cNvPr id="9" name="Slide Number Placeholder 8"/>
          <p:cNvSpPr>
            <a:spLocks noGrp="1"/>
          </p:cNvSpPr>
          <p:nvPr>
            <p:ph type="sldNum" sz="quarter" idx="12"/>
          </p:nvPr>
        </p:nvSpPr>
        <p:spPr/>
        <p:txBody>
          <a:bodyPr/>
          <a:lstStyle>
            <a:lvl1pPr>
              <a:defRPr>
                <a:solidFill>
                  <a:srgbClr val="FFFFFF">
                    <a:alpha val="20000"/>
                  </a:srgbClr>
                </a:solidFill>
              </a:defRPr>
            </a:lvl1pPr>
          </a:lstStyle>
          <a:p>
            <a:fld id="{6C407572-36CD-4992-AC17-E38A6CB4FA25}" type="slidenum">
              <a:rPr lang="en-GB" altLang="en-US" smtClean="0"/>
              <a:pPr/>
              <a:t>‹#›</a:t>
            </a:fld>
            <a:endParaRPr lang="en-GB" altLang="en-US"/>
          </a:p>
        </p:txBody>
      </p:sp>
    </p:spTree>
    <p:extLst>
      <p:ext uri="{BB962C8B-B14F-4D97-AF65-F5344CB8AC3E}">
        <p14:creationId xmlns:p14="http://schemas.microsoft.com/office/powerpoint/2010/main" val="17101755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686E20F9-5820-4466-8F6D-CB53B0C0040F}" type="slidenum">
              <a:rPr lang="en-GB" altLang="en-US" smtClean="0"/>
              <a:pPr/>
              <a:t>‹#›</a:t>
            </a:fld>
            <a:endParaRPr lang="en-GB" altLang="en-US"/>
          </a:p>
        </p:txBody>
      </p:sp>
    </p:spTree>
    <p:extLst>
      <p:ext uri="{BB962C8B-B14F-4D97-AF65-F5344CB8AC3E}">
        <p14:creationId xmlns:p14="http://schemas.microsoft.com/office/powerpoint/2010/main" val="1529639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2628" y="767419"/>
            <a:ext cx="8085582" cy="3355848"/>
          </a:xfrm>
        </p:spPr>
        <p:txBody>
          <a:bodyPr anchor="b">
            <a:normAutofit/>
          </a:bodyPr>
          <a:lstStyle>
            <a:lvl1pPr>
              <a:lnSpc>
                <a:spcPct val="80000"/>
              </a:lnSpc>
              <a:defRPr sz="8000" b="0" baseline="0">
                <a:solidFill>
                  <a:schemeClr val="accent1"/>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500634" y="4187275"/>
            <a:ext cx="6919722" cy="1645920"/>
          </a:xfrm>
        </p:spPr>
        <p:txBody>
          <a:bodyPr anchor="t">
            <a:normAutofit/>
          </a:bodyPr>
          <a:lstStyle>
            <a:lvl1pPr marL="0" indent="0">
              <a:buNone/>
              <a:defRPr sz="28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4FDEEF30-B776-44DF-9549-EBBCD8F0B6ED}" type="slidenum">
              <a:rPr lang="en-GB" altLang="en-US" smtClean="0"/>
              <a:pPr/>
              <a:t>‹#›</a:t>
            </a:fld>
            <a:endParaRPr lang="en-GB" altLang="en-US"/>
          </a:p>
        </p:txBody>
      </p:sp>
    </p:spTree>
    <p:extLst>
      <p:ext uri="{BB962C8B-B14F-4D97-AF65-F5344CB8AC3E}">
        <p14:creationId xmlns:p14="http://schemas.microsoft.com/office/powerpoint/2010/main" val="16385689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507492"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57738" y="1993392"/>
            <a:ext cx="3806190" cy="3767328"/>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p>
            <a:fld id="{7D4E8238-5DCE-4770-B8B6-08A755572196}" type="slidenum">
              <a:rPr lang="en-GB" altLang="en-US" smtClean="0"/>
              <a:pPr/>
              <a:t>‹#›</a:t>
            </a:fld>
            <a:endParaRPr lang="en-GB" altLang="en-US"/>
          </a:p>
        </p:txBody>
      </p:sp>
    </p:spTree>
    <p:extLst>
      <p:ext uri="{BB962C8B-B14F-4D97-AF65-F5344CB8AC3E}">
        <p14:creationId xmlns:p14="http://schemas.microsoft.com/office/powerpoint/2010/main" val="38377709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507492" y="2032000"/>
            <a:ext cx="3806190" cy="723400"/>
          </a:xfrm>
        </p:spPr>
        <p:txBody>
          <a:bodyPr anchor="ctr">
            <a:normAutofit/>
          </a:bodyPr>
          <a:lstStyle>
            <a:lvl1pPr marL="0" indent="0">
              <a:spcBef>
                <a:spcPts val="0"/>
              </a:spcBef>
              <a:buNone/>
              <a:defRPr sz="20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507492" y="2736150"/>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66310" y="2029968"/>
            <a:ext cx="3806190" cy="722376"/>
          </a:xfrm>
        </p:spPr>
        <p:txBody>
          <a:bodyPr anchor="ctr">
            <a:normAutofit/>
          </a:bodyPr>
          <a:lstStyle>
            <a:lvl1pPr marL="0" indent="0">
              <a:spcBef>
                <a:spcPts val="0"/>
              </a:spcBef>
              <a:buNone/>
              <a:defRPr sz="2000" b="0" cap="all" baseline="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766310" y="2734056"/>
            <a:ext cx="3806190" cy="3200400"/>
          </a:xfrm>
        </p:spPr>
        <p:txBody>
          <a:bodyPr/>
          <a:lstStyle>
            <a:lvl1pPr>
              <a:defRPr sz="21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endParaRPr lang="en-GB" altLang="en-US"/>
          </a:p>
        </p:txBody>
      </p:sp>
      <p:sp>
        <p:nvSpPr>
          <p:cNvPr id="8" name="Footer Placeholder 7"/>
          <p:cNvSpPr>
            <a:spLocks noGrp="1"/>
          </p:cNvSpPr>
          <p:nvPr>
            <p:ph type="ftr" sz="quarter" idx="11"/>
          </p:nvPr>
        </p:nvSpPr>
        <p:spPr/>
        <p:txBody>
          <a:bodyPr/>
          <a:lstStyle/>
          <a:p>
            <a:endParaRPr lang="en-GB" altLang="en-US"/>
          </a:p>
        </p:txBody>
      </p:sp>
      <p:sp>
        <p:nvSpPr>
          <p:cNvPr id="9" name="Slide Number Placeholder 8"/>
          <p:cNvSpPr>
            <a:spLocks noGrp="1"/>
          </p:cNvSpPr>
          <p:nvPr>
            <p:ph type="sldNum" sz="quarter" idx="12"/>
          </p:nvPr>
        </p:nvSpPr>
        <p:spPr/>
        <p:txBody>
          <a:bodyPr/>
          <a:lstStyle/>
          <a:p>
            <a:fld id="{9FCA9329-48C7-497C-B18E-BE9B4EDB84AF}" type="slidenum">
              <a:rPr lang="en-GB" altLang="en-US" smtClean="0"/>
              <a:pPr/>
              <a:t>‹#›</a:t>
            </a:fld>
            <a:endParaRPr lang="en-GB" altLang="en-US"/>
          </a:p>
        </p:txBody>
      </p:sp>
    </p:spTree>
    <p:extLst>
      <p:ext uri="{BB962C8B-B14F-4D97-AF65-F5344CB8AC3E}">
        <p14:creationId xmlns:p14="http://schemas.microsoft.com/office/powerpoint/2010/main" val="35596122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endParaRPr lang="en-GB" altLang="en-US"/>
          </a:p>
        </p:txBody>
      </p:sp>
      <p:sp>
        <p:nvSpPr>
          <p:cNvPr id="4" name="Footer Placeholder 3"/>
          <p:cNvSpPr>
            <a:spLocks noGrp="1"/>
          </p:cNvSpPr>
          <p:nvPr>
            <p:ph type="ftr" sz="quarter" idx="11"/>
          </p:nvPr>
        </p:nvSpPr>
        <p:spPr/>
        <p:txBody>
          <a:bodyPr/>
          <a:lstStyle/>
          <a:p>
            <a:endParaRPr lang="en-GB" altLang="en-US"/>
          </a:p>
        </p:txBody>
      </p:sp>
      <p:sp>
        <p:nvSpPr>
          <p:cNvPr id="5" name="Slide Number Placeholder 4"/>
          <p:cNvSpPr>
            <a:spLocks noGrp="1"/>
          </p:cNvSpPr>
          <p:nvPr>
            <p:ph type="sldNum" sz="quarter" idx="12"/>
          </p:nvPr>
        </p:nvSpPr>
        <p:spPr/>
        <p:txBody>
          <a:bodyPr/>
          <a:lstStyle/>
          <a:p>
            <a:fld id="{9251E60D-C9F2-48E0-B74A-5541595491E1}" type="slidenum">
              <a:rPr lang="en-GB" altLang="en-US" smtClean="0"/>
              <a:pPr/>
              <a:t>‹#›</a:t>
            </a:fld>
            <a:endParaRPr lang="en-GB" altLang="en-US"/>
          </a:p>
        </p:txBody>
      </p:sp>
    </p:spTree>
    <p:extLst>
      <p:ext uri="{BB962C8B-B14F-4D97-AF65-F5344CB8AC3E}">
        <p14:creationId xmlns:p14="http://schemas.microsoft.com/office/powerpoint/2010/main" val="2611190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ltLang="en-US"/>
          </a:p>
        </p:txBody>
      </p:sp>
      <p:sp>
        <p:nvSpPr>
          <p:cNvPr id="3" name="Footer Placeholder 2"/>
          <p:cNvSpPr>
            <a:spLocks noGrp="1"/>
          </p:cNvSpPr>
          <p:nvPr>
            <p:ph type="ftr" sz="quarter" idx="11"/>
          </p:nvPr>
        </p:nvSpPr>
        <p:spPr/>
        <p:txBody>
          <a:bodyPr/>
          <a:lstStyle/>
          <a:p>
            <a:endParaRPr lang="en-GB" altLang="en-US"/>
          </a:p>
        </p:txBody>
      </p:sp>
      <p:sp>
        <p:nvSpPr>
          <p:cNvPr id="4" name="Slide Number Placeholder 3"/>
          <p:cNvSpPr>
            <a:spLocks noGrp="1"/>
          </p:cNvSpPr>
          <p:nvPr>
            <p:ph type="sldNum" sz="quarter" idx="12"/>
          </p:nvPr>
        </p:nvSpPr>
        <p:spPr/>
        <p:txBody>
          <a:bodyPr/>
          <a:lstStyle/>
          <a:p>
            <a:fld id="{D9E76143-3D0C-4DB7-B0AA-342CADB4A373}" type="slidenum">
              <a:rPr lang="en-GB" altLang="en-US" smtClean="0"/>
              <a:pPr/>
              <a:t>‹#›</a:t>
            </a:fld>
            <a:endParaRPr lang="en-GB" altLang="en-US"/>
          </a:p>
        </p:txBody>
      </p:sp>
    </p:spTree>
    <p:extLst>
      <p:ext uri="{BB962C8B-B14F-4D97-AF65-F5344CB8AC3E}">
        <p14:creationId xmlns:p14="http://schemas.microsoft.com/office/powerpoint/2010/main" val="7579578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5715000" y="0"/>
            <a:ext cx="3429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6196053" y="542282"/>
            <a:ext cx="2537460" cy="1920240"/>
          </a:xfrm>
        </p:spPr>
        <p:txBody>
          <a:bodyPr anchor="b">
            <a:noAutofit/>
          </a:bodyPr>
          <a:lstStyle>
            <a:lvl1pPr>
              <a:lnSpc>
                <a:spcPct val="85000"/>
              </a:lnSpc>
              <a:defRPr sz="360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571500" y="762000"/>
            <a:ext cx="4572000" cy="4572000"/>
          </a:xfrm>
        </p:spPr>
        <p:txBody>
          <a:bodyPr/>
          <a:lstStyle>
            <a:lvl1pPr>
              <a:defRPr sz="2200"/>
            </a:lvl1pPr>
            <a:lvl2pPr>
              <a:defRPr sz="1900"/>
            </a:lvl2pPr>
            <a:lvl3pPr>
              <a:defRPr sz="1700"/>
            </a:lvl3pPr>
            <a:lvl4pPr>
              <a:defRPr sz="15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206987" y="2511813"/>
            <a:ext cx="254889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500">
                <a:solidFill>
                  <a:srgbClr val="404040"/>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smtClean="0"/>
              <a:t>Click to edit Master text styles</a:t>
            </a:r>
          </a:p>
        </p:txBody>
      </p:sp>
      <p:sp>
        <p:nvSpPr>
          <p:cNvPr id="5" name="Date Placeholder 4"/>
          <p:cNvSpPr>
            <a:spLocks noGrp="1"/>
          </p:cNvSpPr>
          <p:nvPr>
            <p:ph type="dt" sz="half" idx="10"/>
          </p:nvPr>
        </p:nvSpPr>
        <p:spPr/>
        <p:txBody>
          <a:bodyPr/>
          <a:lstStyle/>
          <a:p>
            <a:endParaRPr lang="en-GB" altLang="en-US"/>
          </a:p>
        </p:txBody>
      </p:sp>
      <p:sp>
        <p:nvSpPr>
          <p:cNvPr id="6" name="Footer Placeholder 5"/>
          <p:cNvSpPr>
            <a:spLocks noGrp="1"/>
          </p:cNvSpPr>
          <p:nvPr>
            <p:ph type="ftr" sz="quarter" idx="11"/>
          </p:nvPr>
        </p:nvSpPr>
        <p:spPr/>
        <p:txBody>
          <a:bodyPr/>
          <a:lstStyle/>
          <a:p>
            <a:endParaRPr lang="en-GB" alt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A8034C0C-CDEA-4330-A184-84C71339E9FA}" type="slidenum">
              <a:rPr lang="en-GB" altLang="en-US" smtClean="0"/>
              <a:pPr/>
              <a:t>‹#›</a:t>
            </a:fld>
            <a:endParaRPr lang="en-GB" altLang="en-US"/>
          </a:p>
        </p:txBody>
      </p:sp>
    </p:spTree>
    <p:extLst>
      <p:ext uri="{BB962C8B-B14F-4D97-AF65-F5344CB8AC3E}">
        <p14:creationId xmlns:p14="http://schemas.microsoft.com/office/powerpoint/2010/main" val="19606109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86918" y="5418668"/>
            <a:ext cx="8085582" cy="613283"/>
          </a:xfrm>
        </p:spPr>
        <p:txBody>
          <a:bodyPr anchor="b">
            <a:normAutofit/>
          </a:bodyPr>
          <a:lstStyle>
            <a:lvl1pPr>
              <a:lnSpc>
                <a:spcPct val="85000"/>
              </a:lnSpc>
              <a:defRPr sz="28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9144000" cy="5330952"/>
          </a:xfrm>
          <a:solidFill>
            <a:schemeClr val="accent1">
              <a:lumMod val="40000"/>
              <a:lumOff val="60000"/>
            </a:schemeClr>
          </a:solidFill>
        </p:spPr>
        <p:txBody>
          <a:bodyPr anchor="t"/>
          <a:lstStyle>
            <a:lvl1pPr marL="0" indent="0" algn="ctr">
              <a:spcBef>
                <a:spcPts val="800"/>
              </a:spcBef>
              <a:buNone/>
              <a:defRPr sz="3200">
                <a:solidFill>
                  <a:srgbClr val="4D4D4D"/>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507492" y="5909735"/>
            <a:ext cx="6922008" cy="533400"/>
          </a:xfrm>
        </p:spPr>
        <p:txBody>
          <a:bodyPr>
            <a:normAutofit/>
          </a:bodyPr>
          <a:lstStyle>
            <a:lvl1pPr marL="0" indent="0">
              <a:lnSpc>
                <a:spcPct val="90000"/>
              </a:lnSpc>
              <a:spcBef>
                <a:spcPts val="1200"/>
              </a:spcBef>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solidFill>
                  <a:srgbClr val="FFFFFF">
                    <a:alpha val="75000"/>
                  </a:srgbClr>
                </a:solidFill>
              </a:defRPr>
            </a:lvl1pPr>
          </a:lstStyle>
          <a:p>
            <a:endParaRPr lang="en-GB" altLang="en-US"/>
          </a:p>
        </p:txBody>
      </p:sp>
      <p:sp>
        <p:nvSpPr>
          <p:cNvPr id="6" name="Footer Placeholder 5"/>
          <p:cNvSpPr>
            <a:spLocks noGrp="1"/>
          </p:cNvSpPr>
          <p:nvPr>
            <p:ph type="ftr" sz="quarter" idx="11"/>
          </p:nvPr>
        </p:nvSpPr>
        <p:spPr/>
        <p:txBody>
          <a:bodyPr/>
          <a:lstStyle>
            <a:lvl1pPr>
              <a:defRPr>
                <a:solidFill>
                  <a:srgbClr val="FFFFFF">
                    <a:alpha val="75000"/>
                  </a:srgbClr>
                </a:solidFill>
              </a:defRPr>
            </a:lvl1pPr>
          </a:lstStyle>
          <a:p>
            <a:endParaRPr lang="en-GB" altLang="en-US"/>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7B932663-D93B-487C-87D8-94BC2035CB33}" type="slidenum">
              <a:rPr lang="en-GB" altLang="en-US" smtClean="0"/>
              <a:pPr/>
              <a:t>‹#›</a:t>
            </a:fld>
            <a:endParaRPr lang="en-GB" altLang="en-US"/>
          </a:p>
        </p:txBody>
      </p:sp>
    </p:spTree>
    <p:extLst>
      <p:ext uri="{BB962C8B-B14F-4D97-AF65-F5344CB8AC3E}">
        <p14:creationId xmlns:p14="http://schemas.microsoft.com/office/powerpoint/2010/main" val="419077653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7CD0907E-AF0D-45D1-B675-51E69A62493F}" type="slidenum">
              <a:rPr lang="en-GB" altLang="en-US" smtClean="0"/>
              <a:pPr/>
              <a:t>‹#›</a:t>
            </a:fld>
            <a:endParaRPr lang="en-GB" altLang="en-US"/>
          </a:p>
        </p:txBody>
      </p:sp>
    </p:spTree>
    <p:extLst>
      <p:ext uri="{BB962C8B-B14F-4D97-AF65-F5344CB8AC3E}">
        <p14:creationId xmlns:p14="http://schemas.microsoft.com/office/powerpoint/2010/main" val="1443291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7963" y="695325"/>
            <a:ext cx="1971675" cy="48006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578644" y="714376"/>
            <a:ext cx="5800725" cy="54006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endParaRPr lang="en-GB" altLang="en-US"/>
          </a:p>
        </p:txBody>
      </p:sp>
      <p:sp>
        <p:nvSpPr>
          <p:cNvPr id="5" name="Footer Placeholder 4"/>
          <p:cNvSpPr>
            <a:spLocks noGrp="1"/>
          </p:cNvSpPr>
          <p:nvPr>
            <p:ph type="ftr" sz="quarter" idx="11"/>
          </p:nvPr>
        </p:nvSpPr>
        <p:spPr/>
        <p:txBody>
          <a:bodyPr/>
          <a:lstStyle/>
          <a:p>
            <a:endParaRPr lang="en-GB" altLang="en-US"/>
          </a:p>
        </p:txBody>
      </p:sp>
      <p:sp>
        <p:nvSpPr>
          <p:cNvPr id="6" name="Slide Number Placeholder 5"/>
          <p:cNvSpPr>
            <a:spLocks noGrp="1"/>
          </p:cNvSpPr>
          <p:nvPr>
            <p:ph type="sldNum" sz="quarter" idx="12"/>
          </p:nvPr>
        </p:nvSpPr>
        <p:spPr/>
        <p:txBody>
          <a:bodyPr/>
          <a:lstStyle/>
          <a:p>
            <a:fld id="{DAEEA440-8106-4DA1-985F-EE55CAB1FE5F}" type="slidenum">
              <a:rPr lang="en-GB" altLang="en-US" smtClean="0"/>
              <a:pPr/>
              <a:t>‹#›</a:t>
            </a:fld>
            <a:endParaRPr lang="en-GB" altLang="en-US"/>
          </a:p>
        </p:txBody>
      </p:sp>
    </p:spTree>
    <p:extLst>
      <p:ext uri="{BB962C8B-B14F-4D97-AF65-F5344CB8AC3E}">
        <p14:creationId xmlns:p14="http://schemas.microsoft.com/office/powerpoint/2010/main" val="13029630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92919" y="499533"/>
            <a:ext cx="8079581" cy="165819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507206" y="1993393"/>
            <a:ext cx="8065294" cy="376618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14350" y="6412447"/>
            <a:ext cx="3086100" cy="228600"/>
          </a:xfrm>
          <a:prstGeom prst="rect">
            <a:avLst/>
          </a:prstGeom>
        </p:spPr>
        <p:txBody>
          <a:bodyPr vert="horz" lIns="91440" tIns="45720" rIns="91440" bIns="45720" rtlCol="0" anchor="ctr"/>
          <a:lstStyle>
            <a:lvl1pPr algn="l">
              <a:defRPr sz="950">
                <a:solidFill>
                  <a:schemeClr val="tx1">
                    <a:alpha val="75000"/>
                  </a:schemeClr>
                </a:solidFill>
              </a:defRPr>
            </a:lvl1pPr>
          </a:lstStyle>
          <a:p>
            <a:endParaRPr lang="en-GB" altLang="en-US"/>
          </a:p>
        </p:txBody>
      </p:sp>
      <p:sp>
        <p:nvSpPr>
          <p:cNvPr id="5" name="Footer Placeholder 4"/>
          <p:cNvSpPr>
            <a:spLocks noGrp="1"/>
          </p:cNvSpPr>
          <p:nvPr>
            <p:ph type="ftr" sz="quarter" idx="3"/>
          </p:nvPr>
        </p:nvSpPr>
        <p:spPr>
          <a:xfrm>
            <a:off x="514350" y="6554697"/>
            <a:ext cx="3771900" cy="228600"/>
          </a:xfrm>
          <a:prstGeom prst="rect">
            <a:avLst/>
          </a:prstGeom>
        </p:spPr>
        <p:txBody>
          <a:bodyPr vert="horz" lIns="91440" tIns="45720" rIns="91440" bIns="45720" rtlCol="0" anchor="ctr"/>
          <a:lstStyle>
            <a:lvl1pPr algn="l">
              <a:defRPr sz="950" cap="all" baseline="0">
                <a:solidFill>
                  <a:schemeClr val="tx1">
                    <a:alpha val="75000"/>
                  </a:schemeClr>
                </a:solidFill>
              </a:defRPr>
            </a:lvl1pPr>
          </a:lstStyle>
          <a:p>
            <a:endParaRPr lang="en-GB" altLang="en-US"/>
          </a:p>
        </p:txBody>
      </p:sp>
      <p:sp>
        <p:nvSpPr>
          <p:cNvPr id="6" name="Slide Number Placeholder 5"/>
          <p:cNvSpPr>
            <a:spLocks noGrp="1"/>
          </p:cNvSpPr>
          <p:nvPr>
            <p:ph type="sldNum" sz="quarter" idx="4"/>
          </p:nvPr>
        </p:nvSpPr>
        <p:spPr>
          <a:xfrm>
            <a:off x="6541193" y="5829748"/>
            <a:ext cx="2194560" cy="1397039"/>
          </a:xfrm>
          <a:prstGeom prst="rect">
            <a:avLst/>
          </a:prstGeom>
        </p:spPr>
        <p:txBody>
          <a:bodyPr vert="horz" lIns="91440" tIns="45720" rIns="91440" bIns="45720" rtlCol="0" anchor="b"/>
          <a:lstStyle>
            <a:lvl1pPr algn="r">
              <a:defRPr sz="9000" b="0">
                <a:ln>
                  <a:noFill/>
                </a:ln>
                <a:solidFill>
                  <a:schemeClr val="accent1">
                    <a:alpha val="20000"/>
                  </a:schemeClr>
                </a:solidFill>
                <a:latin typeface="+mj-lt"/>
              </a:defRPr>
            </a:lvl1pPr>
          </a:lstStyle>
          <a:p>
            <a:fld id="{E1826AEF-C991-44CE-B95A-AB47E3DB2A20}" type="slidenum">
              <a:rPr lang="en-GB" altLang="en-US" smtClean="0"/>
              <a:pPr/>
              <a:t>‹#›</a:t>
            </a:fld>
            <a:endParaRPr lang="en-GB" altLang="en-US"/>
          </a:p>
        </p:txBody>
      </p:sp>
    </p:spTree>
    <p:extLst>
      <p:ext uri="{BB962C8B-B14F-4D97-AF65-F5344CB8AC3E}">
        <p14:creationId xmlns:p14="http://schemas.microsoft.com/office/powerpoint/2010/main" val="4219044411"/>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4.xml"/><Relationship Id="rId1" Type="http://schemas.openxmlformats.org/officeDocument/2006/relationships/tags" Target="../tags/tag5.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ags" Target="../tags/tag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ags" Target="../tags/tag8.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3.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4.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17.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19.xml"/></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2.xml"/></Relationships>
</file>

<file path=ppt/slides/_rels/slide2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6.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tags" Target="../tags/tag23.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2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26.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26.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34.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5.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6.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7.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3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39.xml"/></Relationships>
</file>

<file path=ppt/slides/_rels/slide4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0.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ags" Target="../tags/tag41.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42.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3.xml"/></Relationships>
</file>

<file path=ppt/slides/_rels/slide44.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44.xml"/></Relationships>
</file>

<file path=ppt/slides/_rels/slide4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5.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6.xml"/></Relationships>
</file>

<file path=ppt/slides/_rels/slide4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7.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8.xml"/></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49.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0.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51.xml"/></Relationships>
</file>

<file path=ppt/slides/_rels/slide5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Occupational Psychology</a:t>
            </a:r>
            <a:endParaRPr lang="en-GB" dirty="0">
              <a:solidFill>
                <a:schemeClr val="tx2">
                  <a:lumMod val="10000"/>
                  <a:lumOff val="90000"/>
                </a:schemeClr>
              </a:solidFill>
            </a:endParaRPr>
          </a:p>
        </p:txBody>
      </p:sp>
      <p:sp>
        <p:nvSpPr>
          <p:cNvPr id="3" name="Subtitle 2"/>
          <p:cNvSpPr>
            <a:spLocks noGrp="1"/>
          </p:cNvSpPr>
          <p:nvPr>
            <p:ph type="subTitle" idx="1"/>
          </p:nvPr>
        </p:nvSpPr>
        <p:spPr>
          <a:xfrm>
            <a:off x="539552" y="4581128"/>
            <a:ext cx="8247830" cy="1645920"/>
          </a:xfrm>
        </p:spPr>
        <p:txBody>
          <a:bodyPr>
            <a:normAutofit/>
          </a:bodyPr>
          <a:lstStyle/>
          <a:p>
            <a:pPr algn="ctr"/>
            <a:r>
              <a:rPr lang="en-GB" b="1" dirty="0" smtClean="0">
                <a:solidFill>
                  <a:schemeClr val="tx2">
                    <a:lumMod val="75000"/>
                    <a:lumOff val="25000"/>
                  </a:schemeClr>
                </a:solidFill>
              </a:rPr>
              <a:t>Lecture 3: What makes a good leader?</a:t>
            </a:r>
            <a:endParaRPr lang="en-GB" b="1" dirty="0" smtClean="0">
              <a:solidFill>
                <a:schemeClr val="tx2">
                  <a:lumMod val="75000"/>
                  <a:lumOff val="25000"/>
                </a:schemeClr>
              </a:solidFill>
            </a:endParaRPr>
          </a:p>
          <a:p>
            <a:pPr algn="ctr"/>
            <a:endParaRPr lang="en-GB" b="1" dirty="0">
              <a:solidFill>
                <a:schemeClr val="tx2">
                  <a:lumMod val="75000"/>
                  <a:lumOff val="25000"/>
                </a:schemeClr>
              </a:solidFill>
            </a:endParaRPr>
          </a:p>
          <a:p>
            <a:pPr algn="ctr"/>
            <a:r>
              <a:rPr lang="en-GB" sz="2400" b="1" dirty="0" smtClean="0">
                <a:solidFill>
                  <a:schemeClr val="tx2">
                    <a:lumMod val="75000"/>
                    <a:lumOff val="25000"/>
                  </a:schemeClr>
                </a:solidFill>
              </a:rPr>
              <a:t>Stacey Coleman</a:t>
            </a:r>
            <a:endParaRPr lang="en-GB" sz="2400" b="1" dirty="0">
              <a:solidFill>
                <a:schemeClr val="tx2">
                  <a:lumMod val="75000"/>
                  <a:lumOff val="25000"/>
                </a:schemeClr>
              </a:solidFill>
            </a:endParaRPr>
          </a:p>
        </p:txBody>
      </p:sp>
    </p:spTree>
    <p:custDataLst>
      <p:tags r:id="rId1"/>
    </p:custDataLst>
    <p:extLst>
      <p:ext uri="{BB962C8B-B14F-4D97-AF65-F5344CB8AC3E}">
        <p14:creationId xmlns:p14="http://schemas.microsoft.com/office/powerpoint/2010/main" val="2269299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leadership?</a:t>
            </a:r>
            <a:endParaRPr lang="en-GB" dirty="0"/>
          </a:p>
        </p:txBody>
      </p:sp>
      <p:sp>
        <p:nvSpPr>
          <p:cNvPr id="3" name="Content Placeholder 2"/>
          <p:cNvSpPr>
            <a:spLocks noGrp="1"/>
          </p:cNvSpPr>
          <p:nvPr>
            <p:ph idx="1"/>
          </p:nvPr>
        </p:nvSpPr>
        <p:spPr/>
        <p:txBody>
          <a:bodyPr/>
          <a:lstStyle/>
          <a:p>
            <a:pPr algn="ctr"/>
            <a:endParaRPr lang="en-GB" b="1" dirty="0" smtClean="0"/>
          </a:p>
          <a:p>
            <a:pPr algn="ctr"/>
            <a:endParaRPr lang="en-GB" b="1" dirty="0"/>
          </a:p>
          <a:p>
            <a:pPr algn="ctr"/>
            <a:endParaRPr lang="en-GB" b="1" dirty="0" smtClean="0"/>
          </a:p>
          <a:p>
            <a:pPr algn="ctr"/>
            <a:r>
              <a:rPr lang="en-GB" b="1" dirty="0" smtClean="0"/>
              <a:t>Leadership </a:t>
            </a:r>
            <a:r>
              <a:rPr lang="en-GB" b="1" dirty="0" smtClean="0"/>
              <a:t>can be considered to be the personal qualities, behaviours, styles and decisions adopted by the leader</a:t>
            </a:r>
          </a:p>
          <a:p>
            <a:endParaRPr lang="en-GB" dirty="0"/>
          </a:p>
        </p:txBody>
      </p:sp>
    </p:spTree>
    <p:custDataLst>
      <p:tags r:id="rId1"/>
    </p:custDataLst>
    <p:extLst>
      <p:ext uri="{BB962C8B-B14F-4D97-AF65-F5344CB8AC3E}">
        <p14:creationId xmlns:p14="http://schemas.microsoft.com/office/powerpoint/2010/main" val="2549804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&amp; Leaders</a:t>
            </a:r>
            <a:endParaRPr lang="en-GB" dirty="0"/>
          </a:p>
        </p:txBody>
      </p:sp>
      <p:sp>
        <p:nvSpPr>
          <p:cNvPr id="3" name="Content Placeholder 2"/>
          <p:cNvSpPr>
            <a:spLocks noGrp="1"/>
          </p:cNvSpPr>
          <p:nvPr>
            <p:ph idx="1"/>
          </p:nvPr>
        </p:nvSpPr>
        <p:spPr/>
        <p:txBody>
          <a:bodyPr>
            <a:normAutofit/>
          </a:bodyPr>
          <a:lstStyle/>
          <a:p>
            <a:pPr marL="109728" indent="0">
              <a:buNone/>
            </a:pPr>
            <a:r>
              <a:rPr lang="en-GB" sz="2400" b="1" dirty="0" smtClean="0"/>
              <a:t>Leadership: </a:t>
            </a:r>
            <a:r>
              <a:rPr lang="en-GB" sz="2400" i="1" dirty="0" smtClean="0"/>
              <a:t>“the ability of an individual to influence, motivate, and enable others to contribute towards the effectiveness and success of the organisation of which they are members”</a:t>
            </a:r>
          </a:p>
          <a:p>
            <a:pPr lvl="2"/>
            <a:r>
              <a:rPr lang="en-GB" sz="2000" dirty="0" smtClean="0"/>
              <a:t>(House et al., 2004)</a:t>
            </a:r>
          </a:p>
          <a:p>
            <a:pPr lvl="2"/>
            <a:endParaRPr lang="en-GB" sz="2000" dirty="0" smtClean="0"/>
          </a:p>
          <a:p>
            <a:pPr marL="109728" indent="0">
              <a:buNone/>
            </a:pPr>
            <a:r>
              <a:rPr lang="en-GB" sz="2400" b="1" dirty="0" smtClean="0"/>
              <a:t>Leaders: </a:t>
            </a:r>
            <a:r>
              <a:rPr lang="en-GB" sz="2400" i="1" dirty="0" smtClean="0"/>
              <a:t>“the person who is appointed, elected, or informally chosen to direct and co-ordinate the work other others in a group”</a:t>
            </a:r>
          </a:p>
          <a:p>
            <a:pPr lvl="2"/>
            <a:r>
              <a:rPr lang="en-GB" sz="2000" dirty="0" smtClean="0"/>
              <a:t>(Fiedler, 1995)</a:t>
            </a:r>
          </a:p>
          <a:p>
            <a:endParaRPr lang="en-GB" dirty="0"/>
          </a:p>
        </p:txBody>
      </p:sp>
    </p:spTree>
    <p:custDataLst>
      <p:tags r:id="rId1"/>
    </p:custDataLst>
    <p:extLst>
      <p:ext uri="{BB962C8B-B14F-4D97-AF65-F5344CB8AC3E}">
        <p14:creationId xmlns:p14="http://schemas.microsoft.com/office/powerpoint/2010/main" val="246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Is the real group leader always the individual who has been formally appointed to the role?</a:t>
            </a:r>
          </a:p>
          <a:p>
            <a:endParaRPr lang="en-GB" dirty="0"/>
          </a:p>
        </p:txBody>
      </p:sp>
      <p:pic>
        <p:nvPicPr>
          <p:cNvPr id="4" name="Picture 3"/>
          <p:cNvPicPr>
            <a:picLocks noChangeAspect="1"/>
          </p:cNvPicPr>
          <p:nvPr/>
        </p:nvPicPr>
        <p:blipFill>
          <a:blip r:embed="rId3"/>
          <a:stretch>
            <a:fillRect/>
          </a:stretch>
        </p:blipFill>
        <p:spPr>
          <a:xfrm>
            <a:off x="395536" y="3429000"/>
            <a:ext cx="3750143" cy="2495550"/>
          </a:xfrm>
          <a:prstGeom prst="rect">
            <a:avLst/>
          </a:prstGeom>
        </p:spPr>
      </p:pic>
      <p:pic>
        <p:nvPicPr>
          <p:cNvPr id="5" name="Picture 4"/>
          <p:cNvPicPr>
            <a:picLocks noChangeAspect="1"/>
          </p:cNvPicPr>
          <p:nvPr/>
        </p:nvPicPr>
        <p:blipFill>
          <a:blip r:embed="rId4"/>
          <a:stretch>
            <a:fillRect/>
          </a:stretch>
        </p:blipFill>
        <p:spPr>
          <a:xfrm>
            <a:off x="4644008" y="3573016"/>
            <a:ext cx="4159377" cy="2592288"/>
          </a:xfrm>
          <a:prstGeom prst="rect">
            <a:avLst/>
          </a:prstGeom>
        </p:spPr>
      </p:pic>
    </p:spTree>
    <p:custDataLst>
      <p:tags r:id="rId1"/>
    </p:custDataLst>
    <p:extLst>
      <p:ext uri="{BB962C8B-B14F-4D97-AF65-F5344CB8AC3E}">
        <p14:creationId xmlns:p14="http://schemas.microsoft.com/office/powerpoint/2010/main" val="36023183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&amp; Leaders</a:t>
            </a:r>
            <a:endParaRPr lang="en-GB" dirty="0"/>
          </a:p>
        </p:txBody>
      </p:sp>
      <p:sp>
        <p:nvSpPr>
          <p:cNvPr id="3" name="Content Placeholder 2"/>
          <p:cNvSpPr>
            <a:spLocks noGrp="1"/>
          </p:cNvSpPr>
          <p:nvPr>
            <p:ph sz="half" idx="1"/>
          </p:nvPr>
        </p:nvSpPr>
        <p:spPr/>
        <p:txBody>
          <a:bodyPr>
            <a:normAutofit lnSpcReduction="10000"/>
          </a:bodyPr>
          <a:lstStyle/>
          <a:p>
            <a:r>
              <a:rPr lang="en-GB" sz="2400" dirty="0" smtClean="0"/>
              <a:t>Who becomes a leader and how </a:t>
            </a:r>
            <a:r>
              <a:rPr lang="en-GB" sz="2400" dirty="0" smtClean="0"/>
              <a:t>do </a:t>
            </a:r>
            <a:r>
              <a:rPr lang="en-GB" sz="2400" dirty="0" smtClean="0"/>
              <a:t>leaders differ from other people?</a:t>
            </a:r>
          </a:p>
          <a:p>
            <a:pPr marL="617220" lvl="2">
              <a:buFont typeface="Wingdings" panose="05000000000000000000" pitchFamily="2" charset="2"/>
              <a:buChar char="v"/>
            </a:pPr>
            <a:r>
              <a:rPr lang="en-GB" sz="1800" dirty="0" smtClean="0">
                <a:solidFill>
                  <a:schemeClr val="accent2">
                    <a:lumMod val="75000"/>
                  </a:schemeClr>
                </a:solidFill>
              </a:rPr>
              <a:t>Can we predict the emergence of leadership?</a:t>
            </a:r>
          </a:p>
          <a:p>
            <a:pPr lvl="1"/>
            <a:endParaRPr lang="en-GB" sz="2000" dirty="0" smtClean="0"/>
          </a:p>
          <a:p>
            <a:r>
              <a:rPr lang="en-GB" sz="2400" dirty="0" smtClean="0"/>
              <a:t>How can we describe their leadership?</a:t>
            </a:r>
          </a:p>
          <a:p>
            <a:endParaRPr lang="en-GB" sz="2400" dirty="0" smtClean="0"/>
          </a:p>
          <a:p>
            <a:r>
              <a:rPr lang="en-GB" sz="2400" dirty="0" smtClean="0"/>
              <a:t>How are they different from other people?</a:t>
            </a:r>
          </a:p>
          <a:p>
            <a:endParaRPr lang="en-GB" sz="2400" dirty="0"/>
          </a:p>
        </p:txBody>
      </p:sp>
      <p:sp>
        <p:nvSpPr>
          <p:cNvPr id="4" name="Content Placeholder 3"/>
          <p:cNvSpPr>
            <a:spLocks noGrp="1"/>
          </p:cNvSpPr>
          <p:nvPr>
            <p:ph sz="half" idx="2"/>
          </p:nvPr>
        </p:nvSpPr>
        <p:spPr>
          <a:xfrm>
            <a:off x="4644008" y="1916832"/>
            <a:ext cx="4038600" cy="3886200"/>
          </a:xfrm>
        </p:spPr>
        <p:txBody>
          <a:bodyPr>
            <a:normAutofit lnSpcReduction="10000"/>
          </a:bodyPr>
          <a:lstStyle/>
          <a:p>
            <a:r>
              <a:rPr lang="en-GB" sz="2400" dirty="0" smtClean="0"/>
              <a:t>What determines the effectiveness of leaders?</a:t>
            </a:r>
          </a:p>
          <a:p>
            <a:pPr lvl="2">
              <a:buFont typeface="Wingdings" panose="05000000000000000000" pitchFamily="2" charset="2"/>
              <a:buChar char="v"/>
            </a:pPr>
            <a:r>
              <a:rPr lang="en-GB" sz="1800" dirty="0" smtClean="0">
                <a:solidFill>
                  <a:schemeClr val="bg2">
                    <a:lumMod val="50000"/>
                  </a:schemeClr>
                </a:solidFill>
              </a:rPr>
              <a:t>What characteristics do they possess, what do they do, what do they say?</a:t>
            </a:r>
          </a:p>
          <a:p>
            <a:pPr lvl="1"/>
            <a:endParaRPr lang="en-GB" sz="2000" dirty="0" smtClean="0"/>
          </a:p>
          <a:p>
            <a:r>
              <a:rPr lang="en-GB" sz="2400" dirty="0" smtClean="0"/>
              <a:t>How do we know they are effective?</a:t>
            </a:r>
          </a:p>
          <a:p>
            <a:endParaRPr lang="en-GB" sz="2400" dirty="0"/>
          </a:p>
        </p:txBody>
      </p:sp>
    </p:spTree>
    <p:custDataLst>
      <p:tags r:id="rId1"/>
    </p:custDataLst>
    <p:extLst>
      <p:ext uri="{BB962C8B-B14F-4D97-AF65-F5344CB8AC3E}">
        <p14:creationId xmlns:p14="http://schemas.microsoft.com/office/powerpoint/2010/main" val="31465675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What defines a ‘good leader’?</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dirty="0"/>
          </a:p>
        </p:txBody>
      </p:sp>
    </p:spTree>
    <p:custDataLst>
      <p:tags r:id="rId1"/>
    </p:custDataLst>
    <p:extLst>
      <p:ext uri="{BB962C8B-B14F-4D97-AF65-F5344CB8AC3E}">
        <p14:creationId xmlns:p14="http://schemas.microsoft.com/office/powerpoint/2010/main" val="20123707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9665" y="159220"/>
            <a:ext cx="8079581" cy="1658198"/>
          </a:xfrm>
        </p:spPr>
        <p:txBody>
          <a:bodyPr/>
          <a:lstStyle/>
          <a:p>
            <a:r>
              <a:rPr lang="en-GB" dirty="0" smtClean="0"/>
              <a:t>What defines a ‘good leader’?</a:t>
            </a:r>
            <a:endParaRPr lang="en-GB" dirty="0"/>
          </a:p>
        </p:txBody>
      </p:sp>
      <p:pic>
        <p:nvPicPr>
          <p:cNvPr id="84994"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467894" y="2805112"/>
            <a:ext cx="2143125" cy="2143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499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4048" y="1628800"/>
            <a:ext cx="3376836" cy="224713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4998" name="Picture 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5536" y="1628800"/>
            <a:ext cx="3635281" cy="2419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5001"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66627" y="4365104"/>
            <a:ext cx="3960440" cy="22178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27023449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8"/>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936" y="476672"/>
            <a:ext cx="4901107" cy="27446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5"/>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107504" y="1988840"/>
            <a:ext cx="3600400" cy="30003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310517" y="3946011"/>
            <a:ext cx="4271943" cy="2392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 name="Picture 1"/>
          <p:cNvPicPr>
            <a:picLocks noChangeAspect="1"/>
          </p:cNvPicPr>
          <p:nvPr/>
        </p:nvPicPr>
        <p:blipFill>
          <a:blip r:embed="rId6"/>
          <a:stretch>
            <a:fillRect/>
          </a:stretch>
        </p:blipFill>
        <p:spPr>
          <a:xfrm>
            <a:off x="1043608" y="1196752"/>
            <a:ext cx="6696744" cy="4260015"/>
          </a:xfrm>
          <a:prstGeom prst="rect">
            <a:avLst/>
          </a:prstGeom>
        </p:spPr>
      </p:pic>
    </p:spTree>
    <p:custDataLst>
      <p:tags r:id="rId1"/>
    </p:custDataLst>
    <p:extLst>
      <p:ext uri="{BB962C8B-B14F-4D97-AF65-F5344CB8AC3E}">
        <p14:creationId xmlns:p14="http://schemas.microsoft.com/office/powerpoint/2010/main" val="4024862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thinkin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stretch>
            <a:fillRect/>
          </a:stretch>
        </p:blipFill>
        <p:spPr>
          <a:xfrm>
            <a:off x="3453197" y="2253653"/>
            <a:ext cx="2143125" cy="2143125"/>
          </a:xfrm>
          <a:prstGeom prst="rect">
            <a:avLst/>
          </a:prstGeom>
        </p:spPr>
      </p:pic>
      <p:sp>
        <p:nvSpPr>
          <p:cNvPr id="5" name="Cloud Callout 4"/>
          <p:cNvSpPr/>
          <p:nvPr/>
        </p:nvSpPr>
        <p:spPr>
          <a:xfrm>
            <a:off x="5665142" y="332656"/>
            <a:ext cx="2808312" cy="1800200"/>
          </a:xfrm>
          <a:prstGeom prst="cloudCallout">
            <a:avLst>
              <a:gd name="adj1" fmla="val -49471"/>
              <a:gd name="adj2" fmla="val 78411"/>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Why are some people better leaders than others?</a:t>
            </a:r>
            <a:endParaRPr lang="en-GB" dirty="0"/>
          </a:p>
        </p:txBody>
      </p:sp>
      <p:sp>
        <p:nvSpPr>
          <p:cNvPr id="7" name="Cloud Callout 6"/>
          <p:cNvSpPr/>
          <p:nvPr/>
        </p:nvSpPr>
        <p:spPr>
          <a:xfrm>
            <a:off x="6012160" y="4100074"/>
            <a:ext cx="2808312" cy="2569286"/>
          </a:xfrm>
          <a:prstGeom prst="cloudCallout">
            <a:avLst>
              <a:gd name="adj1" fmla="val -66732"/>
              <a:gd name="adj2" fmla="val -562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Is there something that distinguishes ‘good’ leaders from ‘bad’ leaders?</a:t>
            </a:r>
            <a:endParaRPr lang="en-GB" dirty="0"/>
          </a:p>
        </p:txBody>
      </p:sp>
      <p:sp>
        <p:nvSpPr>
          <p:cNvPr id="9" name="Cloud Callout 8"/>
          <p:cNvSpPr/>
          <p:nvPr/>
        </p:nvSpPr>
        <p:spPr>
          <a:xfrm>
            <a:off x="515403" y="557134"/>
            <a:ext cx="2808312" cy="1800200"/>
          </a:xfrm>
          <a:prstGeom prst="cloudCallout">
            <a:avLst>
              <a:gd name="adj1" fmla="val 49780"/>
              <a:gd name="adj2" fmla="val 6862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Can anyone become a leader in certain situations?</a:t>
            </a:r>
          </a:p>
        </p:txBody>
      </p:sp>
      <p:sp>
        <p:nvSpPr>
          <p:cNvPr id="10" name="Cloud Callout 9"/>
          <p:cNvSpPr/>
          <p:nvPr/>
        </p:nvSpPr>
        <p:spPr>
          <a:xfrm>
            <a:off x="107504" y="4293096"/>
            <a:ext cx="4347430" cy="2160240"/>
          </a:xfrm>
          <a:prstGeom prst="cloudCallout">
            <a:avLst>
              <a:gd name="adj1" fmla="val 30863"/>
              <a:gd name="adj2" fmla="val -767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Are there specific types of leadership that may be more effective than others? </a:t>
            </a:r>
            <a:endParaRPr lang="en-GB" dirty="0" smtClean="0"/>
          </a:p>
          <a:p>
            <a:pPr algn="ctr"/>
            <a:r>
              <a:rPr lang="en-GB" i="1" dirty="0" smtClean="0">
                <a:solidFill>
                  <a:schemeClr val="tx2">
                    <a:lumMod val="10000"/>
                    <a:lumOff val="90000"/>
                  </a:schemeClr>
                </a:solidFill>
              </a:rPr>
              <a:t>(For all people</a:t>
            </a:r>
            <a:r>
              <a:rPr lang="en-GB" i="1" dirty="0">
                <a:solidFill>
                  <a:schemeClr val="tx2">
                    <a:lumMod val="10000"/>
                    <a:lumOff val="90000"/>
                  </a:schemeClr>
                </a:solidFill>
              </a:rPr>
              <a:t>, or for some people?)</a:t>
            </a:r>
            <a:endParaRPr lang="en-GB" dirty="0">
              <a:solidFill>
                <a:schemeClr val="tx2">
                  <a:lumMod val="10000"/>
                  <a:lumOff val="90000"/>
                </a:schemeClr>
              </a:solidFill>
            </a:endParaRPr>
          </a:p>
        </p:txBody>
      </p:sp>
    </p:spTree>
    <p:custDataLst>
      <p:tags r:id="rId1"/>
    </p:custDataLst>
    <p:extLst>
      <p:ext uri="{BB962C8B-B14F-4D97-AF65-F5344CB8AC3E}">
        <p14:creationId xmlns:p14="http://schemas.microsoft.com/office/powerpoint/2010/main" val="2548572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down)">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wipe(down)">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wipe(down)">
                                      <p:cBhvr>
                                        <p:cTn id="2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739552"/>
          </a:xfrm>
        </p:spPr>
        <p:txBody>
          <a:bodyPr/>
          <a:lstStyle/>
          <a:p>
            <a:r>
              <a:rPr lang="en-GB" sz="3600" dirty="0" smtClean="0"/>
              <a:t>Lord et al., 1984</a:t>
            </a:r>
            <a:endParaRPr lang="en-GB" sz="3600" dirty="0"/>
          </a:p>
        </p:txBody>
      </p:sp>
      <p:sp>
        <p:nvSpPr>
          <p:cNvPr id="3" name="Content Placeholder 2"/>
          <p:cNvSpPr>
            <a:spLocks noGrp="1"/>
          </p:cNvSpPr>
          <p:nvPr>
            <p:ph idx="1"/>
          </p:nvPr>
        </p:nvSpPr>
        <p:spPr>
          <a:xfrm>
            <a:off x="457200" y="1412776"/>
            <a:ext cx="8229600" cy="4454624"/>
          </a:xfrm>
        </p:spPr>
        <p:txBody>
          <a:bodyPr>
            <a:normAutofit/>
          </a:bodyPr>
          <a:lstStyle/>
          <a:p>
            <a:r>
              <a:rPr lang="en-GB" sz="2800" dirty="0" smtClean="0"/>
              <a:t>Leaders perceived as being:</a:t>
            </a:r>
          </a:p>
          <a:p>
            <a:pPr lvl="2"/>
            <a:r>
              <a:rPr lang="en-GB" sz="2400" dirty="0" smtClean="0"/>
              <a:t>Caring</a:t>
            </a:r>
          </a:p>
          <a:p>
            <a:pPr lvl="2"/>
            <a:r>
              <a:rPr lang="en-GB" sz="2400" dirty="0" smtClean="0"/>
              <a:t>Outgoing</a:t>
            </a:r>
          </a:p>
          <a:p>
            <a:pPr lvl="2"/>
            <a:r>
              <a:rPr lang="en-GB" sz="2400" dirty="0" smtClean="0"/>
              <a:t>Honest</a:t>
            </a:r>
          </a:p>
          <a:p>
            <a:pPr lvl="2"/>
            <a:r>
              <a:rPr lang="en-GB" sz="2400" dirty="0" smtClean="0"/>
              <a:t>Competent</a:t>
            </a:r>
          </a:p>
          <a:p>
            <a:pPr lvl="2"/>
            <a:r>
              <a:rPr lang="en-GB" sz="2400" dirty="0" smtClean="0"/>
              <a:t>Verbally skilled</a:t>
            </a:r>
          </a:p>
          <a:p>
            <a:pPr lvl="2"/>
            <a:r>
              <a:rPr lang="en-GB" sz="2400" dirty="0" smtClean="0"/>
              <a:t>Decisive</a:t>
            </a:r>
          </a:p>
          <a:p>
            <a:pPr lvl="2"/>
            <a:r>
              <a:rPr lang="en-GB" sz="2400" dirty="0" smtClean="0"/>
              <a:t>Educated</a:t>
            </a:r>
          </a:p>
          <a:p>
            <a:pPr lvl="2"/>
            <a:r>
              <a:rPr lang="en-GB" sz="2400" dirty="0" smtClean="0"/>
              <a:t>Dedicated</a:t>
            </a:r>
          </a:p>
          <a:p>
            <a:pPr lvl="2"/>
            <a:r>
              <a:rPr lang="en-GB" sz="2400" dirty="0" smtClean="0"/>
              <a:t>Aggressive</a:t>
            </a:r>
          </a:p>
          <a:p>
            <a:pPr lvl="2"/>
            <a:r>
              <a:rPr lang="en-GB" sz="2400" dirty="0" smtClean="0"/>
              <a:t>Elegant </a:t>
            </a:r>
            <a:endParaRPr lang="en-GB" sz="2400" dirty="0"/>
          </a:p>
        </p:txBody>
      </p:sp>
    </p:spTree>
    <p:custDataLst>
      <p:tags r:id="rId1"/>
    </p:custDataLst>
    <p:extLst>
      <p:ext uri="{BB962C8B-B14F-4D97-AF65-F5344CB8AC3E}">
        <p14:creationId xmlns:p14="http://schemas.microsoft.com/office/powerpoint/2010/main" val="136480443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Leadership conceptualised as:</a:t>
            </a:r>
            <a:endParaRPr lang="en-GB" sz="3600" dirty="0"/>
          </a:p>
        </p:txBody>
      </p:sp>
      <p:sp>
        <p:nvSpPr>
          <p:cNvPr id="3" name="Content Placeholder 2"/>
          <p:cNvSpPr>
            <a:spLocks noGrp="1"/>
          </p:cNvSpPr>
          <p:nvPr>
            <p:ph idx="1"/>
          </p:nvPr>
        </p:nvSpPr>
        <p:spPr/>
        <p:txBody>
          <a:bodyPr/>
          <a:lstStyle/>
          <a:p>
            <a:r>
              <a:rPr lang="en-GB" dirty="0" smtClean="0"/>
              <a:t>Having the ability to understand group goals</a:t>
            </a:r>
          </a:p>
          <a:p>
            <a:endParaRPr lang="en-GB" dirty="0"/>
          </a:p>
          <a:p>
            <a:r>
              <a:rPr lang="en-GB" dirty="0" smtClean="0"/>
              <a:t>Having the ability to be in charge</a:t>
            </a:r>
          </a:p>
          <a:p>
            <a:endParaRPr lang="en-GB" dirty="0"/>
          </a:p>
          <a:p>
            <a:r>
              <a:rPr lang="en-GB" dirty="0" smtClean="0"/>
              <a:t>Being perceived as a nice person</a:t>
            </a:r>
          </a:p>
          <a:p>
            <a:endParaRPr lang="en-GB" dirty="0"/>
          </a:p>
          <a:p>
            <a:r>
              <a:rPr lang="en-GB" dirty="0" smtClean="0"/>
              <a:t>Being emotionally calm</a:t>
            </a:r>
            <a:endParaRPr lang="en-GB" dirty="0"/>
          </a:p>
        </p:txBody>
      </p:sp>
    </p:spTree>
    <p:custDataLst>
      <p:tags r:id="rId1"/>
    </p:custDataLst>
    <p:extLst>
      <p:ext uri="{BB962C8B-B14F-4D97-AF65-F5344CB8AC3E}">
        <p14:creationId xmlns:p14="http://schemas.microsoft.com/office/powerpoint/2010/main" val="13774747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organisational leadership?</a:t>
            </a:r>
            <a:endParaRPr lang="en-GB" dirty="0"/>
          </a:p>
        </p:txBody>
      </p:sp>
      <p:sp>
        <p:nvSpPr>
          <p:cNvPr id="3" name="Content Placeholder 2"/>
          <p:cNvSpPr>
            <a:spLocks noGrp="1"/>
          </p:cNvSpPr>
          <p:nvPr>
            <p:ph idx="1"/>
          </p:nvPr>
        </p:nvSpPr>
        <p:spPr/>
        <p:txBody>
          <a:bodyPr/>
          <a:lstStyle/>
          <a:p>
            <a:r>
              <a:rPr lang="en-GB" b="1" dirty="0" smtClean="0">
                <a:solidFill>
                  <a:schemeClr val="tx1"/>
                </a:solidFill>
              </a:rPr>
              <a:t>Leaders are often defined by:</a:t>
            </a:r>
          </a:p>
          <a:p>
            <a:endParaRPr lang="en-GB" dirty="0" smtClean="0">
              <a:solidFill>
                <a:schemeClr val="tx1"/>
              </a:solidFill>
            </a:endParaRPr>
          </a:p>
          <a:p>
            <a:pPr marL="514350" indent="-514350">
              <a:buAutoNum type="arabicParenR"/>
            </a:pPr>
            <a:r>
              <a:rPr lang="en-GB" dirty="0" smtClean="0">
                <a:solidFill>
                  <a:schemeClr val="tx1"/>
                </a:solidFill>
              </a:rPr>
              <a:t>Excellence and outstanding achievement in the field/profession</a:t>
            </a:r>
          </a:p>
          <a:p>
            <a:pPr marL="514350" indent="-514350">
              <a:buAutoNum type="arabicParenR"/>
            </a:pPr>
            <a:r>
              <a:rPr lang="en-GB" dirty="0" smtClean="0">
                <a:solidFill>
                  <a:schemeClr val="tx1"/>
                </a:solidFill>
              </a:rPr>
              <a:t>The capacity to influence others</a:t>
            </a:r>
          </a:p>
        </p:txBody>
      </p:sp>
    </p:spTree>
    <p:custDataLst>
      <p:tags r:id="rId1"/>
    </p:custDataLst>
    <p:extLst>
      <p:ext uri="{BB962C8B-B14F-4D97-AF65-F5344CB8AC3E}">
        <p14:creationId xmlns:p14="http://schemas.microsoft.com/office/powerpoint/2010/main" val="333479532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organisational leadership important?</a:t>
            </a:r>
            <a:endParaRPr lang="en-GB" dirty="0"/>
          </a:p>
        </p:txBody>
      </p:sp>
      <p:sp>
        <p:nvSpPr>
          <p:cNvPr id="3" name="Content Placeholder 2"/>
          <p:cNvSpPr>
            <a:spLocks noGrp="1"/>
          </p:cNvSpPr>
          <p:nvPr>
            <p:ph idx="1"/>
          </p:nvPr>
        </p:nvSpPr>
        <p:spPr>
          <a:xfrm>
            <a:off x="492919" y="2420888"/>
            <a:ext cx="8065294" cy="3766185"/>
          </a:xfrm>
        </p:spPr>
        <p:txBody>
          <a:bodyPr>
            <a:normAutofit/>
          </a:bodyPr>
          <a:lstStyle/>
          <a:p>
            <a:r>
              <a:rPr lang="en-GB" sz="2800" b="1" dirty="0" smtClean="0"/>
              <a:t>Hogan and Kaiser (2005):</a:t>
            </a:r>
          </a:p>
          <a:p>
            <a:endParaRPr lang="en-GB" sz="2800" dirty="0" smtClean="0"/>
          </a:p>
          <a:p>
            <a:pPr lvl="2">
              <a:buFont typeface="Wingdings" panose="05000000000000000000" pitchFamily="2" charset="2"/>
              <a:buChar char="§"/>
            </a:pPr>
            <a:r>
              <a:rPr lang="en-GB" sz="2400" i="0" dirty="0" smtClean="0"/>
              <a:t>Leadership is about the performance of teams, groups and organisations</a:t>
            </a:r>
          </a:p>
          <a:p>
            <a:pPr lvl="2">
              <a:buFont typeface="Wingdings" panose="05000000000000000000" pitchFamily="2" charset="2"/>
              <a:buChar char="§"/>
            </a:pPr>
            <a:r>
              <a:rPr lang="en-GB" sz="2400" i="0" dirty="0" smtClean="0"/>
              <a:t>Good leadership promotes effective team and group </a:t>
            </a:r>
            <a:r>
              <a:rPr lang="en-GB" sz="2400" i="0" dirty="0" smtClean="0"/>
              <a:t>performance</a:t>
            </a:r>
          </a:p>
          <a:p>
            <a:pPr lvl="2">
              <a:buFont typeface="Wingdings" panose="05000000000000000000" pitchFamily="2" charset="2"/>
              <a:buChar char="§"/>
            </a:pPr>
            <a:endParaRPr lang="en-GB" sz="2400" i="0" dirty="0" smtClean="0"/>
          </a:p>
          <a:p>
            <a:pPr lvl="2">
              <a:buFont typeface="Wingdings" panose="05000000000000000000" pitchFamily="2" charset="2"/>
              <a:buChar char="§"/>
            </a:pPr>
            <a:r>
              <a:rPr lang="en-GB" sz="2400" b="1" i="0" dirty="0" smtClean="0">
                <a:solidFill>
                  <a:schemeClr val="tx2">
                    <a:lumMod val="50000"/>
                    <a:lumOff val="50000"/>
                  </a:schemeClr>
                </a:solidFill>
              </a:rPr>
              <a:t>Some personality traits can predict good leadership!</a:t>
            </a:r>
            <a:endParaRPr lang="en-GB" sz="2400" b="1" i="0" dirty="0">
              <a:solidFill>
                <a:schemeClr val="tx2">
                  <a:lumMod val="50000"/>
                  <a:lumOff val="50000"/>
                </a:schemeClr>
              </a:solidFill>
            </a:endParaRPr>
          </a:p>
        </p:txBody>
      </p:sp>
    </p:spTree>
    <p:custDataLst>
      <p:tags r:id="rId1"/>
    </p:custDataLst>
    <p:extLst>
      <p:ext uri="{BB962C8B-B14F-4D97-AF65-F5344CB8AC3E}">
        <p14:creationId xmlns:p14="http://schemas.microsoft.com/office/powerpoint/2010/main" val="88057651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Models of leadership</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427638151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Models of leadership</a:t>
            </a:r>
            <a:endParaRPr lang="en-GB" dirty="0"/>
          </a:p>
        </p:txBody>
      </p:sp>
      <p:sp>
        <p:nvSpPr>
          <p:cNvPr id="3" name="Content Placeholder 2"/>
          <p:cNvSpPr>
            <a:spLocks noGrp="1"/>
          </p:cNvSpPr>
          <p:nvPr>
            <p:ph idx="1"/>
          </p:nvPr>
        </p:nvSpPr>
        <p:spPr/>
        <p:txBody>
          <a:bodyPr/>
          <a:lstStyle/>
          <a:p>
            <a:pPr>
              <a:buFont typeface="Wingdings" panose="05000000000000000000" pitchFamily="2" charset="2"/>
              <a:buChar char="§"/>
            </a:pPr>
            <a:r>
              <a:rPr lang="en-GB" sz="2800" b="1" u="sng" dirty="0" smtClean="0">
                <a:solidFill>
                  <a:schemeClr val="accent1">
                    <a:lumMod val="75000"/>
                  </a:schemeClr>
                </a:solidFill>
              </a:rPr>
              <a:t>Trait approaches</a:t>
            </a:r>
            <a:r>
              <a:rPr lang="en-GB" sz="2800" b="1" u="sng" dirty="0" smtClean="0">
                <a:solidFill>
                  <a:schemeClr val="accent1">
                    <a:lumMod val="75000"/>
                  </a:schemeClr>
                </a:solidFill>
              </a:rPr>
              <a:t>:</a:t>
            </a:r>
          </a:p>
          <a:p>
            <a:pPr>
              <a:buFont typeface="Wingdings" panose="05000000000000000000" pitchFamily="2" charset="2"/>
              <a:buChar char="§"/>
            </a:pPr>
            <a:endParaRPr lang="en-GB" sz="2800" dirty="0" smtClean="0"/>
          </a:p>
          <a:p>
            <a:pPr lvl="2"/>
            <a:r>
              <a:rPr lang="en-GB" dirty="0" smtClean="0"/>
              <a:t>What psychological characteristics/attributes define leaders?</a:t>
            </a:r>
          </a:p>
          <a:p>
            <a:pPr lvl="2"/>
            <a:endParaRPr lang="en-GB" dirty="0" smtClean="0"/>
          </a:p>
          <a:p>
            <a:pPr>
              <a:buFont typeface="Wingdings" panose="05000000000000000000" pitchFamily="2" charset="2"/>
              <a:buChar char="§"/>
            </a:pPr>
            <a:r>
              <a:rPr lang="en-GB" sz="2800" b="1" u="sng" dirty="0" smtClean="0">
                <a:solidFill>
                  <a:schemeClr val="accent1">
                    <a:lumMod val="75000"/>
                  </a:schemeClr>
                </a:solidFill>
              </a:rPr>
              <a:t>Behavioural approaches</a:t>
            </a:r>
            <a:r>
              <a:rPr lang="en-GB" sz="2800" b="1" u="sng" dirty="0" smtClean="0">
                <a:solidFill>
                  <a:schemeClr val="accent1">
                    <a:lumMod val="75000"/>
                  </a:schemeClr>
                </a:solidFill>
              </a:rPr>
              <a:t>:</a:t>
            </a:r>
          </a:p>
          <a:p>
            <a:pPr>
              <a:buFont typeface="Wingdings" panose="05000000000000000000" pitchFamily="2" charset="2"/>
              <a:buChar char="§"/>
            </a:pPr>
            <a:endParaRPr lang="en-GB" sz="2800" dirty="0" smtClean="0"/>
          </a:p>
          <a:p>
            <a:pPr lvl="2"/>
            <a:r>
              <a:rPr lang="en-GB" dirty="0" smtClean="0"/>
              <a:t>What style of leadership </a:t>
            </a:r>
            <a:r>
              <a:rPr lang="en-GB" dirty="0" smtClean="0"/>
              <a:t>is </a:t>
            </a:r>
            <a:r>
              <a:rPr lang="en-GB" dirty="0" smtClean="0"/>
              <a:t>the most effective (and in what situations?)</a:t>
            </a:r>
          </a:p>
        </p:txBody>
      </p:sp>
    </p:spTree>
    <p:custDataLst>
      <p:tags r:id="rId1"/>
    </p:custDataLst>
    <p:extLst>
      <p:ext uri="{BB962C8B-B14F-4D97-AF65-F5344CB8AC3E}">
        <p14:creationId xmlns:p14="http://schemas.microsoft.com/office/powerpoint/2010/main" val="361353552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dirty="0" smtClean="0"/>
              <a:t>Early trait approach</a:t>
            </a:r>
            <a:endParaRPr lang="en-GB" dirty="0"/>
          </a:p>
        </p:txBody>
      </p:sp>
      <p:sp>
        <p:nvSpPr>
          <p:cNvPr id="3" name="Content Placeholder 2"/>
          <p:cNvSpPr>
            <a:spLocks noGrp="1"/>
          </p:cNvSpPr>
          <p:nvPr>
            <p:ph idx="1"/>
          </p:nvPr>
        </p:nvSpPr>
        <p:spPr>
          <a:xfrm>
            <a:off x="539552" y="1628800"/>
            <a:ext cx="8229600" cy="4246240"/>
          </a:xfrm>
        </p:spPr>
        <p:txBody>
          <a:bodyPr/>
          <a:lstStyle/>
          <a:p>
            <a:r>
              <a:rPr lang="en-GB" sz="2800" dirty="0" err="1" smtClean="0"/>
              <a:t>Stogdill</a:t>
            </a:r>
            <a:r>
              <a:rPr lang="en-GB" sz="2800" dirty="0" smtClean="0"/>
              <a:t> (1948)</a:t>
            </a:r>
          </a:p>
          <a:p>
            <a:pPr lvl="2"/>
            <a:r>
              <a:rPr lang="en-GB" dirty="0" smtClean="0"/>
              <a:t>Review of over 100 studies in 30’s &amp; 40’s</a:t>
            </a:r>
          </a:p>
          <a:p>
            <a:pPr lvl="2"/>
            <a:r>
              <a:rPr lang="en-GB" dirty="0" smtClean="0"/>
              <a:t>Extension of the ‘great man’ hypothesis</a:t>
            </a:r>
          </a:p>
          <a:p>
            <a:r>
              <a:rPr lang="en-GB" sz="2800" dirty="0" smtClean="0"/>
              <a:t>Traits associated with leadership included:</a:t>
            </a:r>
          </a:p>
          <a:p>
            <a:pPr lvl="2"/>
            <a:r>
              <a:rPr lang="en-GB" dirty="0" smtClean="0"/>
              <a:t>Self-confidence (N)</a:t>
            </a:r>
          </a:p>
          <a:p>
            <a:pPr lvl="2"/>
            <a:r>
              <a:rPr lang="en-GB" dirty="0" smtClean="0"/>
              <a:t>Dominance (E)</a:t>
            </a:r>
          </a:p>
          <a:p>
            <a:pPr lvl="2"/>
            <a:r>
              <a:rPr lang="en-GB" dirty="0" smtClean="0"/>
              <a:t>Extraversion (E)</a:t>
            </a:r>
          </a:p>
          <a:p>
            <a:pPr lvl="2"/>
            <a:r>
              <a:rPr lang="en-GB" dirty="0" smtClean="0"/>
              <a:t>Intelligence (O)</a:t>
            </a:r>
          </a:p>
          <a:p>
            <a:pPr lvl="2"/>
            <a:r>
              <a:rPr lang="en-GB" dirty="0" smtClean="0"/>
              <a:t>Responsibility (C)</a:t>
            </a:r>
          </a:p>
          <a:p>
            <a:pPr lvl="2"/>
            <a:r>
              <a:rPr lang="en-GB" dirty="0" smtClean="0"/>
              <a:t>Social awareness (A) </a:t>
            </a:r>
            <a:endParaRPr lang="en-GB" dirty="0"/>
          </a:p>
        </p:txBody>
      </p:sp>
      <p:sp>
        <p:nvSpPr>
          <p:cNvPr id="4" name="Snip and Round Single Corner Rectangle 3"/>
          <p:cNvSpPr/>
          <p:nvPr/>
        </p:nvSpPr>
        <p:spPr bwMode="auto">
          <a:xfrm>
            <a:off x="5148064" y="3969469"/>
            <a:ext cx="3744416" cy="2232248"/>
          </a:xfrm>
          <a:prstGeom prst="snipRoundRect">
            <a:avLst/>
          </a:prstGeom>
          <a:solidFill>
            <a:schemeClr val="accent1">
              <a:lumMod val="75000"/>
            </a:schemeClr>
          </a:solidFill>
          <a:ln w="381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2">
                    <a:lumMod val="10000"/>
                    <a:lumOff val="90000"/>
                  </a:schemeClr>
                </a:solidFill>
                <a:effectLst/>
                <a:latin typeface="Arial" charset="0"/>
              </a:rPr>
              <a:t/>
            </a:r>
            <a:br>
              <a:rPr kumimoji="0" lang="en-GB" sz="2400" b="0" i="0" u="none" strike="noStrike" cap="none" normalizeH="0" baseline="0" dirty="0" smtClean="0">
                <a:ln>
                  <a:noFill/>
                </a:ln>
                <a:solidFill>
                  <a:schemeClr val="tx2">
                    <a:lumMod val="10000"/>
                    <a:lumOff val="90000"/>
                  </a:schemeClr>
                </a:solidFill>
                <a:effectLst/>
                <a:latin typeface="Arial" charset="0"/>
              </a:rPr>
            </a:br>
            <a:r>
              <a:rPr kumimoji="0" lang="en-GB" sz="2400" b="0" i="0" u="none" strike="noStrike" cap="none" normalizeH="0" baseline="0" dirty="0" smtClean="0">
                <a:ln>
                  <a:noFill/>
                </a:ln>
                <a:solidFill>
                  <a:schemeClr val="tx2">
                    <a:lumMod val="10000"/>
                    <a:lumOff val="90000"/>
                  </a:schemeClr>
                </a:solidFill>
                <a:effectLst/>
                <a:latin typeface="Arial" charset="0"/>
              </a:rPr>
              <a:t>BUT –always influenced/moderated </a:t>
            </a:r>
            <a:r>
              <a:rPr kumimoji="0" lang="en-GB" sz="2400" b="0" i="0" u="none" strike="noStrike" cap="none" normalizeH="0" dirty="0" smtClean="0">
                <a:ln>
                  <a:noFill/>
                </a:ln>
                <a:solidFill>
                  <a:schemeClr val="tx2">
                    <a:lumMod val="10000"/>
                    <a:lumOff val="90000"/>
                  </a:schemeClr>
                </a:solidFill>
                <a:effectLst/>
                <a:latin typeface="Arial" charset="0"/>
              </a:rPr>
              <a:t>by situational factors</a:t>
            </a:r>
            <a:endParaRPr kumimoji="0" lang="en-GB" sz="2400" b="0" i="0" u="none" strike="noStrike" cap="none" normalizeH="0" baseline="0" dirty="0" smtClean="0">
              <a:ln>
                <a:noFill/>
              </a:ln>
              <a:solidFill>
                <a:schemeClr val="tx2">
                  <a:lumMod val="10000"/>
                  <a:lumOff val="90000"/>
                </a:schemeClr>
              </a:solidFill>
              <a:effectLst/>
              <a:latin typeface="Arial" charset="0"/>
            </a:endParaRPr>
          </a:p>
        </p:txBody>
      </p:sp>
    </p:spTree>
    <p:custDataLst>
      <p:tags r:id="rId1"/>
    </p:custDataLst>
    <p:extLst>
      <p:ext uri="{BB962C8B-B14F-4D97-AF65-F5344CB8AC3E}">
        <p14:creationId xmlns:p14="http://schemas.microsoft.com/office/powerpoint/2010/main" val="1355785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5030688"/>
          </a:xfrm>
        </p:spPr>
        <p:txBody>
          <a:bodyPr>
            <a:normAutofit/>
          </a:bodyPr>
          <a:lstStyle/>
          <a:p>
            <a:r>
              <a:rPr lang="en-GB" sz="3200" dirty="0" smtClean="0"/>
              <a:t>Trait approach fell into disrepute</a:t>
            </a:r>
          </a:p>
          <a:p>
            <a:pPr lvl="2"/>
            <a:r>
              <a:rPr lang="en-GB" sz="2400" dirty="0" smtClean="0"/>
              <a:t>Conger and </a:t>
            </a:r>
            <a:r>
              <a:rPr lang="en-GB" sz="2400" dirty="0" err="1" smtClean="0"/>
              <a:t>Kanungo</a:t>
            </a:r>
            <a:r>
              <a:rPr lang="en-GB" sz="2400" dirty="0" smtClean="0"/>
              <a:t> (1998) – too simplistic!</a:t>
            </a:r>
          </a:p>
          <a:p>
            <a:pPr lvl="2"/>
            <a:endParaRPr lang="en-GB" sz="2400" dirty="0"/>
          </a:p>
          <a:p>
            <a:pPr lvl="1"/>
            <a:r>
              <a:rPr lang="en-GB" sz="2800" i="1" dirty="0" smtClean="0"/>
              <a:t>“It appeared that there were few, if any, universal traits associated with effective leadership… consensus that the search for universal traits was futile” </a:t>
            </a:r>
            <a:r>
              <a:rPr lang="en-GB" dirty="0" smtClean="0"/>
              <a:t>(House &amp; Aditya, 1997)</a:t>
            </a:r>
          </a:p>
          <a:p>
            <a:pPr lvl="1"/>
            <a:endParaRPr lang="en-GB" dirty="0"/>
          </a:p>
          <a:p>
            <a:pPr lvl="1"/>
            <a:endParaRPr lang="en-GB" dirty="0" smtClean="0"/>
          </a:p>
          <a:p>
            <a:pPr marL="0" indent="0">
              <a:buNone/>
            </a:pPr>
            <a:r>
              <a:rPr lang="en-GB" sz="3200" dirty="0" smtClean="0"/>
              <a:t>Revival of the trait approach in 80’s:</a:t>
            </a:r>
          </a:p>
          <a:p>
            <a:pPr lvl="1">
              <a:buFont typeface="Wingdings" panose="05000000000000000000" pitchFamily="2" charset="2"/>
              <a:buChar char="§"/>
            </a:pPr>
            <a:r>
              <a:rPr lang="en-GB" sz="2800" dirty="0" smtClean="0"/>
              <a:t>Interest in intelligence and leadership</a:t>
            </a:r>
          </a:p>
          <a:p>
            <a:pPr lvl="1">
              <a:buFont typeface="Wingdings" panose="05000000000000000000" pitchFamily="2" charset="2"/>
              <a:buChar char="§"/>
            </a:pPr>
            <a:r>
              <a:rPr lang="en-GB" sz="2800" dirty="0" smtClean="0"/>
              <a:t>Development of Five factor model of personality</a:t>
            </a:r>
            <a:endParaRPr lang="en-GB" sz="2800" dirty="0"/>
          </a:p>
        </p:txBody>
      </p:sp>
    </p:spTree>
    <p:custDataLst>
      <p:tags r:id="rId1"/>
    </p:custDataLst>
    <p:extLst>
      <p:ext uri="{BB962C8B-B14F-4D97-AF65-F5344CB8AC3E}">
        <p14:creationId xmlns:p14="http://schemas.microsoft.com/office/powerpoint/2010/main" val="315900261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Leadership and Intelligence</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366940196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and Intelligence</a:t>
            </a:r>
            <a:endParaRPr lang="en-GB" dirty="0"/>
          </a:p>
        </p:txBody>
      </p:sp>
      <p:sp>
        <p:nvSpPr>
          <p:cNvPr id="3" name="Content Placeholder 2"/>
          <p:cNvSpPr>
            <a:spLocks noGrp="1"/>
          </p:cNvSpPr>
          <p:nvPr>
            <p:ph idx="1"/>
          </p:nvPr>
        </p:nvSpPr>
        <p:spPr/>
        <p:txBody>
          <a:bodyPr>
            <a:normAutofit lnSpcReduction="10000"/>
          </a:bodyPr>
          <a:lstStyle/>
          <a:p>
            <a:r>
              <a:rPr lang="en-GB" sz="2800" b="1" dirty="0" smtClean="0"/>
              <a:t>Lord et al., 1986</a:t>
            </a:r>
            <a:r>
              <a:rPr lang="en-GB" sz="2800" b="1" dirty="0" smtClean="0"/>
              <a:t>:</a:t>
            </a:r>
          </a:p>
          <a:p>
            <a:endParaRPr lang="en-GB" sz="2800" b="1" dirty="0" smtClean="0"/>
          </a:p>
          <a:p>
            <a:pPr lvl="1"/>
            <a:r>
              <a:rPr lang="en-GB" sz="2800" dirty="0" smtClean="0"/>
              <a:t>Suggested that intelligence may be associated with good leadership</a:t>
            </a:r>
          </a:p>
          <a:p>
            <a:pPr lvl="2"/>
            <a:r>
              <a:rPr lang="en-GB" sz="2400" i="1" dirty="0" smtClean="0"/>
              <a:t>r = </a:t>
            </a:r>
            <a:r>
              <a:rPr lang="en-GB" sz="2400" dirty="0" smtClean="0"/>
              <a:t>.50</a:t>
            </a:r>
          </a:p>
          <a:p>
            <a:pPr lvl="2"/>
            <a:endParaRPr lang="en-GB" sz="2400" i="1" dirty="0"/>
          </a:p>
          <a:p>
            <a:r>
              <a:rPr lang="en-GB" sz="2800" dirty="0" smtClean="0"/>
              <a:t>However, recent meta-analyses indicate low predictive validity for intelligence and leadership</a:t>
            </a:r>
          </a:p>
          <a:p>
            <a:pPr lvl="2"/>
            <a:r>
              <a:rPr lang="en-GB" sz="2400" dirty="0" smtClean="0"/>
              <a:t>Judge et al., (2004) </a:t>
            </a:r>
            <a:r>
              <a:rPr lang="en-GB" sz="2400" i="1" dirty="0" smtClean="0"/>
              <a:t>r</a:t>
            </a:r>
            <a:r>
              <a:rPr lang="en-GB" sz="2400" dirty="0" smtClean="0"/>
              <a:t> = .27</a:t>
            </a:r>
            <a:endParaRPr lang="en-GB" sz="2400" dirty="0"/>
          </a:p>
        </p:txBody>
      </p:sp>
    </p:spTree>
    <p:custDataLst>
      <p:tags r:id="rId1"/>
    </p:custDataLst>
    <p:extLst>
      <p:ext uri="{BB962C8B-B14F-4D97-AF65-F5344CB8AC3E}">
        <p14:creationId xmlns:p14="http://schemas.microsoft.com/office/powerpoint/2010/main" val="190185997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Emotional intelligence?</a:t>
            </a:r>
            <a:endParaRPr lang="en-GB" dirty="0"/>
          </a:p>
        </p:txBody>
      </p:sp>
      <p:sp>
        <p:nvSpPr>
          <p:cNvPr id="3" name="Content Placeholder 2"/>
          <p:cNvSpPr>
            <a:spLocks noGrp="1"/>
          </p:cNvSpPr>
          <p:nvPr>
            <p:ph idx="1"/>
          </p:nvPr>
        </p:nvSpPr>
        <p:spPr>
          <a:xfrm>
            <a:off x="457200" y="1981200"/>
            <a:ext cx="8363272" cy="3886200"/>
          </a:xfrm>
        </p:spPr>
        <p:txBody>
          <a:bodyPr>
            <a:normAutofit/>
          </a:bodyPr>
          <a:lstStyle/>
          <a:p>
            <a:r>
              <a:rPr lang="en-GB" sz="2800" dirty="0" smtClean="0"/>
              <a:t>Components of EI:</a:t>
            </a:r>
          </a:p>
          <a:p>
            <a:endParaRPr lang="en-GB" sz="2800" dirty="0" smtClean="0"/>
          </a:p>
          <a:p>
            <a:pPr lvl="2"/>
            <a:r>
              <a:rPr lang="en-GB" sz="2400" dirty="0" smtClean="0"/>
              <a:t>Self-awareness</a:t>
            </a:r>
          </a:p>
          <a:p>
            <a:pPr lvl="2"/>
            <a:r>
              <a:rPr lang="en-GB" sz="2400" dirty="0" smtClean="0"/>
              <a:t>Managing emotions</a:t>
            </a:r>
          </a:p>
          <a:p>
            <a:pPr lvl="2"/>
            <a:r>
              <a:rPr lang="en-GB" sz="2400" dirty="0" smtClean="0"/>
              <a:t>Self-motivation</a:t>
            </a:r>
          </a:p>
          <a:p>
            <a:pPr lvl="2"/>
            <a:r>
              <a:rPr lang="en-GB" sz="2400" dirty="0" smtClean="0"/>
              <a:t>Empathy for others</a:t>
            </a:r>
          </a:p>
          <a:p>
            <a:pPr lvl="2"/>
            <a:r>
              <a:rPr lang="en-GB" sz="2400" dirty="0" smtClean="0"/>
              <a:t>Interpersonal skills</a:t>
            </a:r>
            <a:endParaRPr lang="en-GB" sz="2400" dirty="0"/>
          </a:p>
        </p:txBody>
      </p:sp>
    </p:spTree>
    <p:custDataLst>
      <p:tags r:id="rId1"/>
    </p:custDataLst>
    <p:extLst>
      <p:ext uri="{BB962C8B-B14F-4D97-AF65-F5344CB8AC3E}">
        <p14:creationId xmlns:p14="http://schemas.microsoft.com/office/powerpoint/2010/main" val="2252270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883568"/>
          </a:xfrm>
        </p:spPr>
        <p:txBody>
          <a:bodyPr/>
          <a:lstStyle/>
          <a:p>
            <a:endParaRPr lang="en-GB"/>
          </a:p>
        </p:txBody>
      </p:sp>
      <p:sp>
        <p:nvSpPr>
          <p:cNvPr id="4" name="Content Placeholder 2"/>
          <p:cNvSpPr txBox="1">
            <a:spLocks noGrp="1"/>
          </p:cNvSpPr>
          <p:nvPr>
            <p:ph idx="1"/>
          </p:nvPr>
        </p:nvSpPr>
        <p:spPr bwMode="auto">
          <a:xfrm>
            <a:off x="457200" y="1628800"/>
            <a:ext cx="8229600" cy="4238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1" fontAlgn="base" hangingPunct="1">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accent2"/>
              </a:buClr>
              <a:buSzPct val="80000"/>
              <a:buFont typeface="Wingdings" pitchFamily="2" charset="2"/>
              <a:buChar char="¨"/>
              <a:defRPr sz="2800">
                <a:solidFill>
                  <a:schemeClr val="tx1"/>
                </a:solidFill>
                <a:latin typeface="+mn-lt"/>
              </a:defRPr>
            </a:lvl2pPr>
            <a:lvl3pPr marL="1143000" indent="-228600" algn="l" rtl="0" eaLnBrk="1" fontAlgn="base" hangingPunct="1">
              <a:spcBef>
                <a:spcPct val="20000"/>
              </a:spcBef>
              <a:spcAft>
                <a:spcPct val="0"/>
              </a:spcAft>
              <a:buClr>
                <a:schemeClr val="bg2"/>
              </a:buClr>
              <a:buSzPct val="65000"/>
              <a:buFont typeface="Wingdings" pitchFamily="2" charset="2"/>
              <a:buChar char="n"/>
              <a:defRPr sz="2400">
                <a:solidFill>
                  <a:schemeClr val="tx1"/>
                </a:solidFill>
                <a:latin typeface="+mn-lt"/>
              </a:defRPr>
            </a:lvl3pPr>
            <a:lvl4pPr marL="1600200" indent="-228600" algn="l" rtl="0" eaLnBrk="1" fontAlgn="base" hangingPunct="1">
              <a:spcBef>
                <a:spcPct val="20000"/>
              </a:spcBef>
              <a:spcAft>
                <a:spcPct val="0"/>
              </a:spcAft>
              <a:buClr>
                <a:schemeClr val="accent2"/>
              </a:buClr>
              <a:buSzPct val="70000"/>
              <a:buFont typeface="Wingdings" pitchFamily="2" charset="2"/>
              <a:buChar char="¨"/>
              <a:defRPr sz="2000">
                <a:solidFill>
                  <a:schemeClr val="tx1"/>
                </a:solidFill>
                <a:latin typeface="+mn-lt"/>
              </a:defRPr>
            </a:lvl4pPr>
            <a:lvl5pPr marL="20574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5pPr>
            <a:lvl6pPr marL="25146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6pPr>
            <a:lvl7pPr marL="29718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7pPr>
            <a:lvl8pPr marL="34290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8pPr>
            <a:lvl9pPr marL="3886200" indent="-228600" algn="l" rtl="0" eaLnBrk="1" fontAlgn="base" hangingPunct="1">
              <a:spcBef>
                <a:spcPct val="20000"/>
              </a:spcBef>
              <a:spcAft>
                <a:spcPct val="0"/>
              </a:spcAft>
              <a:buClr>
                <a:schemeClr val="bg2"/>
              </a:buClr>
              <a:buFont typeface="Wingdings" pitchFamily="2" charset="2"/>
              <a:buChar char="§"/>
              <a:defRPr sz="2000">
                <a:solidFill>
                  <a:schemeClr val="tx1"/>
                </a:solidFill>
                <a:latin typeface="+mn-lt"/>
              </a:defRPr>
            </a:lvl9pPr>
          </a:lstStyle>
          <a:p>
            <a:r>
              <a:rPr lang="en-GB" b="1" kern="0" dirty="0" err="1" smtClean="0"/>
              <a:t>Rosete</a:t>
            </a:r>
            <a:r>
              <a:rPr lang="en-GB" b="1" kern="0" dirty="0" smtClean="0"/>
              <a:t> and </a:t>
            </a:r>
            <a:r>
              <a:rPr lang="en-GB" b="1" dirty="0" err="1" smtClean="0">
                <a:solidFill>
                  <a:schemeClr val="tx1"/>
                </a:solidFill>
              </a:rPr>
              <a:t>Ciarrochi</a:t>
            </a:r>
            <a:r>
              <a:rPr lang="en-GB" b="1" kern="0" dirty="0" smtClean="0"/>
              <a:t>, 2005</a:t>
            </a:r>
          </a:p>
          <a:p>
            <a:pPr lvl="2"/>
            <a:r>
              <a:rPr lang="en-GB" kern="0" dirty="0" smtClean="0"/>
              <a:t>Higher EI associated with higher leadership effectiveness.</a:t>
            </a:r>
          </a:p>
          <a:p>
            <a:pPr lvl="2"/>
            <a:r>
              <a:rPr lang="en-GB" kern="0" dirty="0" smtClean="0"/>
              <a:t>EI explained variance not explained by either personality or </a:t>
            </a:r>
            <a:r>
              <a:rPr lang="en-GB" kern="0" dirty="0" smtClean="0"/>
              <a:t>IQ</a:t>
            </a:r>
          </a:p>
          <a:p>
            <a:pPr lvl="2"/>
            <a:endParaRPr lang="en-GB" kern="0" dirty="0" smtClean="0"/>
          </a:p>
          <a:p>
            <a:r>
              <a:rPr lang="en-GB" b="1" dirty="0" smtClean="0"/>
              <a:t>Higgs and Aitken, 2003</a:t>
            </a:r>
            <a:endParaRPr lang="en-GB" b="1" kern="0" dirty="0" smtClean="0"/>
          </a:p>
          <a:p>
            <a:pPr lvl="2"/>
            <a:r>
              <a:rPr lang="en-GB" dirty="0" smtClean="0"/>
              <a:t>Relatively strong correlations between EI scores and leadership competencies</a:t>
            </a:r>
          </a:p>
          <a:p>
            <a:pPr marL="0" indent="0">
              <a:buNone/>
            </a:pPr>
            <a:endParaRPr lang="en-GB" dirty="0" smtClean="0"/>
          </a:p>
          <a:p>
            <a:pPr lvl="2"/>
            <a:endParaRPr lang="en-GB" dirty="0" smtClean="0"/>
          </a:p>
          <a:p>
            <a:pPr lvl="2"/>
            <a:endParaRPr lang="en-GB" kern="0" dirty="0"/>
          </a:p>
        </p:txBody>
      </p:sp>
    </p:spTree>
    <p:custDataLst>
      <p:tags r:id="rId1"/>
    </p:custDataLst>
    <p:extLst>
      <p:ext uri="{BB962C8B-B14F-4D97-AF65-F5344CB8AC3E}">
        <p14:creationId xmlns:p14="http://schemas.microsoft.com/office/powerpoint/2010/main" val="4230632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 calcmode="lin" valueType="num">
                                      <p:cBhvr additive="base">
                                        <p:cTn id="2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4">
                                            <p:txEl>
                                              <p:pRg st="5" end="5"/>
                                            </p:txEl>
                                          </p:spTgt>
                                        </p:tgtEl>
                                        <p:attrNameLst>
                                          <p:attrName>style.visibility</p:attrName>
                                        </p:attrNameLst>
                                      </p:cBhvr>
                                      <p:to>
                                        <p:strVal val="visible"/>
                                      </p:to>
                                    </p:set>
                                    <p:anim calcmode="lin" valueType="num">
                                      <p:cBhvr additive="base">
                                        <p:cTn id="25"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Leadership and Personality</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136984121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dirty="0" smtClean="0"/>
              <a:t>Leadership and Personality</a:t>
            </a:r>
            <a:endParaRPr lang="en-GB" dirty="0"/>
          </a:p>
        </p:txBody>
      </p:sp>
      <p:sp>
        <p:nvSpPr>
          <p:cNvPr id="3" name="Content Placeholder 2"/>
          <p:cNvSpPr>
            <a:spLocks noGrp="1"/>
          </p:cNvSpPr>
          <p:nvPr>
            <p:ph idx="1"/>
          </p:nvPr>
        </p:nvSpPr>
        <p:spPr>
          <a:xfrm>
            <a:off x="457200" y="1700808"/>
            <a:ext cx="8229600" cy="4166592"/>
          </a:xfrm>
        </p:spPr>
        <p:txBody>
          <a:bodyPr/>
          <a:lstStyle/>
          <a:p>
            <a:r>
              <a:rPr lang="en-GB" sz="2800" dirty="0" smtClean="0"/>
              <a:t>Judge et al., (2002): Personality and leadership</a:t>
            </a:r>
          </a:p>
          <a:p>
            <a:pPr lvl="1"/>
            <a:r>
              <a:rPr lang="en-GB" sz="2400" dirty="0" smtClean="0"/>
              <a:t>Meta-analysis using the Big Five</a:t>
            </a:r>
          </a:p>
          <a:p>
            <a:pPr marL="457200" lvl="1" indent="0">
              <a:buNone/>
            </a:pPr>
            <a:endParaRPr lang="en-GB" sz="2400" dirty="0"/>
          </a:p>
        </p:txBody>
      </p:sp>
      <p:grpSp>
        <p:nvGrpSpPr>
          <p:cNvPr id="7" name="Group 6"/>
          <p:cNvGrpSpPr/>
          <p:nvPr/>
        </p:nvGrpSpPr>
        <p:grpSpPr>
          <a:xfrm>
            <a:off x="611560" y="4489929"/>
            <a:ext cx="3552056" cy="393120"/>
            <a:chOff x="0" y="131104"/>
            <a:chExt cx="3552056" cy="393120"/>
          </a:xfrm>
          <a:solidFill>
            <a:schemeClr val="accent1">
              <a:lumMod val="60000"/>
              <a:lumOff val="40000"/>
            </a:schemeClr>
          </a:solidFill>
        </p:grpSpPr>
        <p:sp>
          <p:nvSpPr>
            <p:cNvPr id="8" name="Rounded Rectangle 7"/>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smtClean="0">
                  <a:solidFill>
                    <a:schemeClr val="accent1">
                      <a:lumMod val="75000"/>
                    </a:schemeClr>
                  </a:solidFill>
                </a:rPr>
                <a:t>Openness to experience</a:t>
              </a:r>
              <a:endParaRPr lang="en-GB" b="1" dirty="0">
                <a:solidFill>
                  <a:schemeClr val="accent1">
                    <a:lumMod val="75000"/>
                  </a:schemeClr>
                </a:solidFill>
              </a:endParaRPr>
            </a:p>
          </p:txBody>
        </p:sp>
        <p:sp>
          <p:nvSpPr>
            <p:cNvPr id="9"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b="1" kern="1200" dirty="0" smtClean="0">
                  <a:solidFill>
                    <a:schemeClr val="accent1">
                      <a:lumMod val="75000"/>
                    </a:schemeClr>
                  </a:solidFill>
                </a:rPr>
                <a:t>Openness to experience</a:t>
              </a:r>
              <a:endParaRPr lang="en-GB" sz="1700" b="1" kern="1200" dirty="0">
                <a:solidFill>
                  <a:schemeClr val="accent1">
                    <a:lumMod val="75000"/>
                  </a:schemeClr>
                </a:solidFill>
              </a:endParaRPr>
            </a:p>
          </p:txBody>
        </p:sp>
      </p:grpSp>
      <p:graphicFrame>
        <p:nvGraphicFramePr>
          <p:cNvPr id="6" name="Diagram 5"/>
          <p:cNvGraphicFramePr/>
          <p:nvPr>
            <p:extLst>
              <p:ext uri="{D42A27DB-BD31-4B8C-83A1-F6EECF244321}">
                <p14:modId xmlns:p14="http://schemas.microsoft.com/office/powerpoint/2010/main" val="1132999366"/>
              </p:ext>
            </p:extLst>
          </p:nvPr>
        </p:nvGraphicFramePr>
        <p:xfrm>
          <a:off x="611560" y="2902125"/>
          <a:ext cx="3552056" cy="183879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10" name="Group 9"/>
          <p:cNvGrpSpPr/>
          <p:nvPr/>
        </p:nvGrpSpPr>
        <p:grpSpPr>
          <a:xfrm>
            <a:off x="616760" y="5229200"/>
            <a:ext cx="3552056" cy="393120"/>
            <a:chOff x="0" y="131104"/>
            <a:chExt cx="3552056" cy="393120"/>
          </a:xfrm>
          <a:solidFill>
            <a:schemeClr val="accent1">
              <a:lumMod val="60000"/>
              <a:lumOff val="40000"/>
            </a:schemeClr>
          </a:solidFill>
        </p:grpSpPr>
        <p:sp>
          <p:nvSpPr>
            <p:cNvPr id="11" name="Rounded Rectangle 10"/>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smtClean="0">
                  <a:solidFill>
                    <a:schemeClr val="accent1">
                      <a:lumMod val="75000"/>
                    </a:schemeClr>
                  </a:solidFill>
                </a:rPr>
                <a:t>Agreeableness </a:t>
              </a:r>
              <a:endParaRPr lang="en-GB" b="1" dirty="0">
                <a:solidFill>
                  <a:schemeClr val="accent1">
                    <a:lumMod val="75000"/>
                  </a:schemeClr>
                </a:solidFill>
              </a:endParaRPr>
            </a:p>
          </p:txBody>
        </p:sp>
        <p:sp>
          <p:nvSpPr>
            <p:cNvPr id="12"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b="1" kern="1200" dirty="0" smtClean="0">
                  <a:solidFill>
                    <a:schemeClr val="accent1">
                      <a:lumMod val="75000"/>
                    </a:schemeClr>
                  </a:solidFill>
                </a:rPr>
                <a:t>Agreeableness</a:t>
              </a:r>
              <a:endParaRPr lang="en-GB" sz="1700" b="1" kern="1200" dirty="0">
                <a:solidFill>
                  <a:schemeClr val="accent1">
                    <a:lumMod val="75000"/>
                  </a:schemeClr>
                </a:solidFill>
              </a:endParaRPr>
            </a:p>
          </p:txBody>
        </p:sp>
      </p:grpSp>
      <p:grpSp>
        <p:nvGrpSpPr>
          <p:cNvPr id="13" name="Group 12"/>
          <p:cNvGrpSpPr/>
          <p:nvPr/>
        </p:nvGrpSpPr>
        <p:grpSpPr>
          <a:xfrm>
            <a:off x="623480" y="4881440"/>
            <a:ext cx="3552056" cy="347760"/>
            <a:chOff x="0" y="1182065"/>
            <a:chExt cx="3552056" cy="347760"/>
          </a:xfrm>
        </p:grpSpPr>
        <p:sp>
          <p:nvSpPr>
            <p:cNvPr id="14" name="Rectangle 13"/>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5" name="Rectangle 14"/>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algn="l" defTabSz="577850">
                <a:lnSpc>
                  <a:spcPct val="90000"/>
                </a:lnSpc>
                <a:spcBef>
                  <a:spcPct val="0"/>
                </a:spcBef>
                <a:spcAft>
                  <a:spcPct val="20000"/>
                </a:spcAft>
                <a:buChar char="••"/>
              </a:pPr>
              <a:endParaRPr lang="en-GB" sz="1300" kern="1200"/>
            </a:p>
          </p:txBody>
        </p:sp>
      </p:grpSp>
      <p:grpSp>
        <p:nvGrpSpPr>
          <p:cNvPr id="16" name="Group 15"/>
          <p:cNvGrpSpPr/>
          <p:nvPr/>
        </p:nvGrpSpPr>
        <p:grpSpPr>
          <a:xfrm>
            <a:off x="623480" y="4863858"/>
            <a:ext cx="3552056" cy="347760"/>
            <a:chOff x="0" y="1182065"/>
            <a:chExt cx="3552056" cy="347760"/>
          </a:xfrm>
        </p:grpSpPr>
        <p:sp>
          <p:nvSpPr>
            <p:cNvPr id="17" name="Rectangle 16"/>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18" name="Rectangle 17"/>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algn="l" defTabSz="577850">
                <a:lnSpc>
                  <a:spcPct val="90000"/>
                </a:lnSpc>
                <a:spcBef>
                  <a:spcPct val="0"/>
                </a:spcBef>
                <a:spcAft>
                  <a:spcPct val="20000"/>
                </a:spcAft>
                <a:buChar char="••"/>
              </a:pPr>
              <a:endParaRPr lang="en-GB" sz="1300" kern="1200"/>
            </a:p>
          </p:txBody>
        </p:sp>
      </p:grpSp>
      <p:grpSp>
        <p:nvGrpSpPr>
          <p:cNvPr id="19" name="Group 18"/>
          <p:cNvGrpSpPr/>
          <p:nvPr/>
        </p:nvGrpSpPr>
        <p:grpSpPr>
          <a:xfrm>
            <a:off x="3779912" y="4516098"/>
            <a:ext cx="3552056" cy="347760"/>
            <a:chOff x="0" y="1182065"/>
            <a:chExt cx="3552056" cy="347760"/>
          </a:xfrm>
        </p:grpSpPr>
        <p:sp>
          <p:nvSpPr>
            <p:cNvPr id="20" name="Rectangle 19"/>
            <p:cNvSpPr/>
            <p:nvPr/>
          </p:nvSpPr>
          <p:spPr>
            <a:xfrm>
              <a:off x="0" y="1182065"/>
              <a:ext cx="3552056" cy="347760"/>
            </a:xfrm>
            <a:prstGeom prst="rect">
              <a:avLst/>
            </a:pr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sp>
        <p:sp>
          <p:nvSpPr>
            <p:cNvPr id="21" name="Rectangle 20"/>
            <p:cNvSpPr/>
            <p:nvPr/>
          </p:nvSpPr>
          <p:spPr>
            <a:xfrm>
              <a:off x="0" y="1182065"/>
              <a:ext cx="3552056" cy="347760"/>
            </a:xfrm>
            <a:prstGeom prst="rect">
              <a:avLst/>
            </a:prstGeom>
          </p:spPr>
          <p:style>
            <a:lnRef idx="0">
              <a:scrgbClr r="0" g="0" b="0"/>
            </a:lnRef>
            <a:fillRef idx="0">
              <a:scrgbClr r="0" g="0" b="0"/>
            </a:fillRef>
            <a:effectRef idx="0">
              <a:scrgbClr r="0" g="0" b="0"/>
            </a:effectRef>
            <a:fontRef idx="minor">
              <a:schemeClr val="tx1">
                <a:hueOff val="0"/>
                <a:satOff val="0"/>
                <a:lumOff val="0"/>
                <a:alphaOff val="0"/>
              </a:schemeClr>
            </a:fontRef>
          </p:style>
          <p:txBody>
            <a:bodyPr spcFirstLastPara="0" vert="horz" wrap="square" lIns="112778" tIns="21590" rIns="120904" bIns="21590" numCol="1" spcCol="1270" anchor="t" anchorCtr="0">
              <a:noAutofit/>
            </a:bodyPr>
            <a:lstStyle/>
            <a:p>
              <a:pPr marL="114300" lvl="1" indent="-114300" algn="l" defTabSz="577850">
                <a:lnSpc>
                  <a:spcPct val="90000"/>
                </a:lnSpc>
                <a:spcBef>
                  <a:spcPct val="0"/>
                </a:spcBef>
                <a:spcAft>
                  <a:spcPct val="20000"/>
                </a:spcAft>
                <a:buChar char="••"/>
              </a:pPr>
              <a:endParaRPr lang="en-GB" sz="1300" kern="1200"/>
            </a:p>
          </p:txBody>
        </p:sp>
      </p:grpSp>
      <p:sp>
        <p:nvSpPr>
          <p:cNvPr id="25" name="TextBox 24"/>
          <p:cNvSpPr txBox="1"/>
          <p:nvPr/>
        </p:nvSpPr>
        <p:spPr>
          <a:xfrm>
            <a:off x="670132" y="4842286"/>
            <a:ext cx="1133644" cy="369332"/>
          </a:xfrm>
          <a:prstGeom prst="rect">
            <a:avLst/>
          </a:prstGeom>
          <a:noFill/>
        </p:spPr>
        <p:txBody>
          <a:bodyPr wrap="none" rtlCol="0">
            <a:spAutoFit/>
          </a:bodyPr>
          <a:lstStyle/>
          <a:p>
            <a:pPr marL="285750" indent="-285750">
              <a:buFont typeface="Arial" panose="020B0604020202020204" pitchFamily="34" charset="0"/>
              <a:buChar char="•"/>
            </a:pPr>
            <a:r>
              <a:rPr lang="en-GB" dirty="0" smtClean="0"/>
              <a:t>r = .24</a:t>
            </a:r>
            <a:endParaRPr lang="en-GB" dirty="0"/>
          </a:p>
        </p:txBody>
      </p:sp>
      <p:sp>
        <p:nvSpPr>
          <p:cNvPr id="26" name="TextBox 25"/>
          <p:cNvSpPr txBox="1"/>
          <p:nvPr/>
        </p:nvSpPr>
        <p:spPr>
          <a:xfrm>
            <a:off x="589277" y="5618603"/>
            <a:ext cx="1133644" cy="369332"/>
          </a:xfrm>
          <a:prstGeom prst="rect">
            <a:avLst/>
          </a:prstGeom>
          <a:noFill/>
        </p:spPr>
        <p:txBody>
          <a:bodyPr wrap="none" rtlCol="0">
            <a:spAutoFit/>
          </a:bodyPr>
          <a:lstStyle/>
          <a:p>
            <a:pPr marL="285750" indent="-285750">
              <a:buFont typeface="Arial" panose="020B0604020202020204" pitchFamily="34" charset="0"/>
              <a:buChar char="•"/>
            </a:pPr>
            <a:r>
              <a:rPr lang="en-GB" dirty="0" smtClean="0"/>
              <a:t>r = .08</a:t>
            </a:r>
            <a:endParaRPr lang="en-GB" dirty="0"/>
          </a:p>
        </p:txBody>
      </p:sp>
      <p:grpSp>
        <p:nvGrpSpPr>
          <p:cNvPr id="27" name="Group 26"/>
          <p:cNvGrpSpPr/>
          <p:nvPr/>
        </p:nvGrpSpPr>
        <p:grpSpPr>
          <a:xfrm>
            <a:off x="630751" y="5968744"/>
            <a:ext cx="3552056" cy="393120"/>
            <a:chOff x="0" y="131104"/>
            <a:chExt cx="3552056" cy="393120"/>
          </a:xfrm>
          <a:solidFill>
            <a:schemeClr val="accent1">
              <a:lumMod val="60000"/>
              <a:lumOff val="40000"/>
            </a:schemeClr>
          </a:solidFill>
        </p:grpSpPr>
        <p:sp>
          <p:nvSpPr>
            <p:cNvPr id="28" name="Rounded Rectangle 27"/>
            <p:cNvSpPr/>
            <p:nvPr/>
          </p:nvSpPr>
          <p:spPr>
            <a:xfrm>
              <a:off x="0" y="131104"/>
              <a:ext cx="3552056" cy="393120"/>
            </a:xfrm>
            <a:prstGeom prst="roundRect">
              <a:avLst/>
            </a:prstGeom>
            <a:grp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a:lstStyle/>
            <a:p>
              <a:r>
                <a:rPr lang="en-GB" b="1" dirty="0" smtClean="0">
                  <a:solidFill>
                    <a:schemeClr val="accent1">
                      <a:lumMod val="75000"/>
                    </a:schemeClr>
                  </a:solidFill>
                </a:rPr>
                <a:t>Conscientiousness</a:t>
              </a:r>
              <a:endParaRPr lang="en-GB" b="1" dirty="0">
                <a:solidFill>
                  <a:schemeClr val="accent1">
                    <a:lumMod val="75000"/>
                  </a:schemeClr>
                </a:solidFill>
              </a:endParaRPr>
            </a:p>
          </p:txBody>
        </p:sp>
        <p:sp>
          <p:nvSpPr>
            <p:cNvPr id="29" name="Rounded Rectangle 4"/>
            <p:cNvSpPr/>
            <p:nvPr/>
          </p:nvSpPr>
          <p:spPr>
            <a:xfrm>
              <a:off x="19191" y="150295"/>
              <a:ext cx="3513674" cy="354738"/>
            </a:xfrm>
            <a:prstGeom prst="rect">
              <a:avLst/>
            </a:prstGeom>
            <a:grpFill/>
          </p:spPr>
          <p:style>
            <a:lnRef idx="0">
              <a:scrgbClr r="0" g="0" b="0"/>
            </a:lnRef>
            <a:fillRef idx="0">
              <a:scrgbClr r="0" g="0" b="0"/>
            </a:fillRef>
            <a:effectRef idx="0">
              <a:scrgbClr r="0" g="0" b="0"/>
            </a:effectRef>
            <a:fontRef idx="minor">
              <a:schemeClr val="lt1"/>
            </a:fontRef>
          </p:style>
          <p:txBody>
            <a:bodyPr spcFirstLastPara="0" vert="horz" wrap="square" lIns="64770" tIns="64770" rIns="64770" bIns="64770" numCol="1" spcCol="1270" anchor="ctr" anchorCtr="0">
              <a:noAutofit/>
            </a:bodyPr>
            <a:lstStyle/>
            <a:p>
              <a:pPr lvl="0" algn="l" defTabSz="755650">
                <a:lnSpc>
                  <a:spcPct val="90000"/>
                </a:lnSpc>
                <a:spcBef>
                  <a:spcPct val="0"/>
                </a:spcBef>
                <a:spcAft>
                  <a:spcPct val="35000"/>
                </a:spcAft>
              </a:pPr>
              <a:r>
                <a:rPr lang="en-GB" sz="1700" b="1" kern="1200" dirty="0" smtClean="0">
                  <a:solidFill>
                    <a:schemeClr val="accent1">
                      <a:lumMod val="75000"/>
                    </a:schemeClr>
                  </a:solidFill>
                </a:rPr>
                <a:t>Conscientiousness</a:t>
              </a:r>
              <a:endParaRPr lang="en-GB" sz="1700" b="1" kern="1200" dirty="0">
                <a:solidFill>
                  <a:schemeClr val="accent1">
                    <a:lumMod val="75000"/>
                  </a:schemeClr>
                </a:solidFill>
              </a:endParaRPr>
            </a:p>
          </p:txBody>
        </p:sp>
      </p:grpSp>
      <p:sp>
        <p:nvSpPr>
          <p:cNvPr id="30" name="TextBox 29"/>
          <p:cNvSpPr txBox="1"/>
          <p:nvPr/>
        </p:nvSpPr>
        <p:spPr>
          <a:xfrm>
            <a:off x="611560" y="6340807"/>
            <a:ext cx="1133644" cy="369332"/>
          </a:xfrm>
          <a:prstGeom prst="rect">
            <a:avLst/>
          </a:prstGeom>
          <a:noFill/>
        </p:spPr>
        <p:txBody>
          <a:bodyPr wrap="none" rtlCol="0">
            <a:spAutoFit/>
          </a:bodyPr>
          <a:lstStyle/>
          <a:p>
            <a:pPr marL="285750" indent="-285750">
              <a:buFont typeface="Arial" panose="020B0604020202020204" pitchFamily="34" charset="0"/>
              <a:buChar char="•"/>
            </a:pPr>
            <a:r>
              <a:rPr lang="en-GB" dirty="0" smtClean="0"/>
              <a:t>r = .28</a:t>
            </a:r>
            <a:endParaRPr lang="en-GB" dirty="0"/>
          </a:p>
        </p:txBody>
      </p:sp>
      <p:sp>
        <p:nvSpPr>
          <p:cNvPr id="31" name="TextBox 30"/>
          <p:cNvSpPr txBox="1"/>
          <p:nvPr/>
        </p:nvSpPr>
        <p:spPr>
          <a:xfrm>
            <a:off x="4788024" y="2902125"/>
            <a:ext cx="3888432" cy="3785652"/>
          </a:xfrm>
          <a:prstGeom prst="rect">
            <a:avLst/>
          </a:prstGeom>
          <a:noFill/>
        </p:spPr>
        <p:txBody>
          <a:bodyPr wrap="square" rtlCol="0">
            <a:spAutoFit/>
          </a:bodyPr>
          <a:lstStyle/>
          <a:p>
            <a:r>
              <a:rPr lang="en-GB" sz="2400" dirty="0" smtClean="0">
                <a:solidFill>
                  <a:schemeClr val="accent1">
                    <a:lumMod val="75000"/>
                  </a:schemeClr>
                </a:solidFill>
              </a:rPr>
              <a:t>Extraversion: consistent general predictor across leader effectiveness and leader emergence</a:t>
            </a:r>
          </a:p>
          <a:p>
            <a:endParaRPr lang="en-GB" sz="2400" dirty="0" smtClean="0">
              <a:solidFill>
                <a:schemeClr val="accent1">
                  <a:lumMod val="75000"/>
                </a:schemeClr>
              </a:solidFill>
            </a:endParaRPr>
          </a:p>
          <a:p>
            <a:r>
              <a:rPr lang="en-GB" sz="2400" dirty="0" smtClean="0">
                <a:solidFill>
                  <a:schemeClr val="accent1">
                    <a:lumMod val="75000"/>
                  </a:schemeClr>
                </a:solidFill>
              </a:rPr>
              <a:t>Multiple correlation = .48 indicating strong support for the leader trait perspective</a:t>
            </a:r>
            <a:endParaRPr lang="en-GB" sz="2400" dirty="0">
              <a:solidFill>
                <a:schemeClr val="accent1">
                  <a:lumMod val="75000"/>
                </a:schemeClr>
              </a:solidFill>
            </a:endParaRPr>
          </a:p>
          <a:p>
            <a:endParaRPr lang="en-GB" sz="2400" dirty="0">
              <a:solidFill>
                <a:schemeClr val="accent6">
                  <a:lumMod val="75000"/>
                </a:schemeClr>
              </a:solidFill>
            </a:endParaRPr>
          </a:p>
        </p:txBody>
      </p:sp>
      <p:cxnSp>
        <p:nvCxnSpPr>
          <p:cNvPr id="33" name="Straight Arrow Connector 32"/>
          <p:cNvCxnSpPr/>
          <p:nvPr/>
        </p:nvCxnSpPr>
        <p:spPr bwMode="auto">
          <a:xfrm flipH="1">
            <a:off x="4182807" y="3284984"/>
            <a:ext cx="605217" cy="720080"/>
          </a:xfrm>
          <a:prstGeom prst="straightConnector1">
            <a:avLst/>
          </a:prstGeom>
          <a:solidFill>
            <a:schemeClr val="accent1"/>
          </a:solidFill>
          <a:ln w="9525" cap="flat" cmpd="sng" algn="ctr">
            <a:solidFill>
              <a:schemeClr val="tx1"/>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custDataLst>
      <p:tags r:id="rId1"/>
    </p:custDataLst>
    <p:extLst>
      <p:ext uri="{BB962C8B-B14F-4D97-AF65-F5344CB8AC3E}">
        <p14:creationId xmlns:p14="http://schemas.microsoft.com/office/powerpoint/2010/main" val="1106909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1"/>
                                        </p:tgtEl>
                                        <p:attrNameLst>
                                          <p:attrName>style.visibility</p:attrName>
                                        </p:attrNameLst>
                                      </p:cBhvr>
                                      <p:to>
                                        <p:strVal val="visible"/>
                                      </p:to>
                                    </p:set>
                                    <p:animEffect transition="in" filter="wipe(down)">
                                      <p:cBhvr>
                                        <p:cTn id="7" dur="500"/>
                                        <p:tgtEl>
                                          <p:spTgt spid="31"/>
                                        </p:tgtEl>
                                      </p:cBhvr>
                                    </p:animEffect>
                                  </p:childTnLst>
                                </p:cTn>
                              </p:par>
                              <p:par>
                                <p:cTn id="8" presetID="2" presetClass="entr" presetSubtype="4" fill="hold" nodeType="withEffect">
                                  <p:stCondLst>
                                    <p:cond delay="0"/>
                                  </p:stCondLst>
                                  <p:childTnLst>
                                    <p:set>
                                      <p:cBhvr>
                                        <p:cTn id="9" dur="1" fill="hold">
                                          <p:stCondLst>
                                            <p:cond delay="0"/>
                                          </p:stCondLst>
                                        </p:cTn>
                                        <p:tgtEl>
                                          <p:spTgt spid="33"/>
                                        </p:tgtEl>
                                        <p:attrNameLst>
                                          <p:attrName>style.visibility</p:attrName>
                                        </p:attrNameLst>
                                      </p:cBhvr>
                                      <p:to>
                                        <p:strVal val="visible"/>
                                      </p:to>
                                    </p:set>
                                    <p:anim calcmode="lin" valueType="num">
                                      <p:cBhvr additive="base">
                                        <p:cTn id="10" dur="500" fill="hold"/>
                                        <p:tgtEl>
                                          <p:spTgt spid="33"/>
                                        </p:tgtEl>
                                        <p:attrNameLst>
                                          <p:attrName>ppt_x</p:attrName>
                                        </p:attrNameLst>
                                      </p:cBhvr>
                                      <p:tavLst>
                                        <p:tav tm="0">
                                          <p:val>
                                            <p:strVal val="#ppt_x"/>
                                          </p:val>
                                        </p:tav>
                                        <p:tav tm="100000">
                                          <p:val>
                                            <p:strVal val="#ppt_x"/>
                                          </p:val>
                                        </p:tav>
                                      </p:tavLst>
                                    </p:anim>
                                    <p:anim calcmode="lin" valueType="num">
                                      <p:cBhvr additive="base">
                                        <p:cTn id="11" dur="500" fill="hold"/>
                                        <p:tgtEl>
                                          <p:spTgt spid="3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dirty="0" smtClean="0"/>
              <a:t>Leadership and Personality</a:t>
            </a:r>
            <a:endParaRPr lang="en-GB" dirty="0"/>
          </a:p>
        </p:txBody>
      </p:sp>
      <p:sp>
        <p:nvSpPr>
          <p:cNvPr id="3" name="Content Placeholder 2"/>
          <p:cNvSpPr>
            <a:spLocks noGrp="1"/>
          </p:cNvSpPr>
          <p:nvPr>
            <p:ph idx="1"/>
          </p:nvPr>
        </p:nvSpPr>
        <p:spPr>
          <a:xfrm>
            <a:off x="457200" y="1628800"/>
            <a:ext cx="8229600" cy="4238600"/>
          </a:xfrm>
        </p:spPr>
        <p:txBody>
          <a:bodyPr/>
          <a:lstStyle/>
          <a:p>
            <a:r>
              <a:rPr lang="en-GB" sz="2800" dirty="0" smtClean="0"/>
              <a:t>Those who are more likely to emerge as leaders, and be more effective, tend also to be:</a:t>
            </a:r>
          </a:p>
          <a:p>
            <a:endParaRPr lang="en-GB" dirty="0"/>
          </a:p>
          <a:p>
            <a:endParaRPr lang="en-GB" dirty="0"/>
          </a:p>
        </p:txBody>
      </p:sp>
      <p:sp>
        <p:nvSpPr>
          <p:cNvPr id="4" name="Up Arrow 3"/>
          <p:cNvSpPr/>
          <p:nvPr/>
        </p:nvSpPr>
        <p:spPr bwMode="auto">
          <a:xfrm>
            <a:off x="575556" y="3101546"/>
            <a:ext cx="576064" cy="903518"/>
          </a:xfrm>
          <a:prstGeom prst="up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5" name="TextBox 4"/>
          <p:cNvSpPr txBox="1"/>
          <p:nvPr/>
        </p:nvSpPr>
        <p:spPr>
          <a:xfrm>
            <a:off x="1331640" y="3024191"/>
            <a:ext cx="7128792" cy="1138773"/>
          </a:xfrm>
          <a:prstGeom prst="rect">
            <a:avLst/>
          </a:prstGeom>
          <a:noFill/>
        </p:spPr>
        <p:txBody>
          <a:bodyPr wrap="square" rtlCol="0">
            <a:spAutoFit/>
          </a:bodyPr>
          <a:lstStyle/>
          <a:p>
            <a:r>
              <a:rPr lang="en-GB" sz="2400" dirty="0" smtClean="0"/>
              <a:t>in Extraversion, Openness to experience and Conscientiousness</a:t>
            </a:r>
          </a:p>
          <a:p>
            <a:pPr marL="742950" lvl="1" indent="-285750">
              <a:buFont typeface="Arial" panose="020B0604020202020204" pitchFamily="34" charset="0"/>
              <a:buChar char="•"/>
            </a:pPr>
            <a:r>
              <a:rPr lang="en-GB" sz="2000" dirty="0" smtClean="0"/>
              <a:t>Small positive correlations</a:t>
            </a:r>
            <a:endParaRPr lang="en-GB" sz="2000" dirty="0"/>
          </a:p>
        </p:txBody>
      </p:sp>
      <p:sp>
        <p:nvSpPr>
          <p:cNvPr id="6" name="Down Arrow 5"/>
          <p:cNvSpPr/>
          <p:nvPr/>
        </p:nvSpPr>
        <p:spPr bwMode="auto">
          <a:xfrm>
            <a:off x="647564" y="4676680"/>
            <a:ext cx="504056" cy="871091"/>
          </a:xfrm>
          <a:prstGeom prst="down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Arial" charset="0"/>
            </a:endParaRPr>
          </a:p>
        </p:txBody>
      </p:sp>
      <p:sp>
        <p:nvSpPr>
          <p:cNvPr id="7" name="TextBox 6"/>
          <p:cNvSpPr txBox="1"/>
          <p:nvPr/>
        </p:nvSpPr>
        <p:spPr>
          <a:xfrm>
            <a:off x="1331640" y="4676680"/>
            <a:ext cx="7273160" cy="769441"/>
          </a:xfrm>
          <a:prstGeom prst="rect">
            <a:avLst/>
          </a:prstGeom>
          <a:noFill/>
        </p:spPr>
        <p:txBody>
          <a:bodyPr wrap="square" rtlCol="0">
            <a:spAutoFit/>
          </a:bodyPr>
          <a:lstStyle/>
          <a:p>
            <a:r>
              <a:rPr lang="en-GB" sz="2400" dirty="0" smtClean="0"/>
              <a:t>in Neuroticism</a:t>
            </a:r>
          </a:p>
          <a:p>
            <a:pPr marL="742950" lvl="1" indent="-285750">
              <a:buFont typeface="Arial" panose="020B0604020202020204" pitchFamily="34" charset="0"/>
              <a:buChar char="•"/>
            </a:pPr>
            <a:r>
              <a:rPr lang="en-GB" sz="2000" dirty="0" smtClean="0"/>
              <a:t>Small negative correlation</a:t>
            </a:r>
            <a:endParaRPr lang="en-GB" sz="2000" dirty="0"/>
          </a:p>
        </p:txBody>
      </p:sp>
    </p:spTree>
    <p:custDataLst>
      <p:tags r:id="rId1"/>
    </p:custDataLst>
    <p:extLst>
      <p:ext uri="{BB962C8B-B14F-4D97-AF65-F5344CB8AC3E}">
        <p14:creationId xmlns:p14="http://schemas.microsoft.com/office/powerpoint/2010/main" val="882610204"/>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Criticisms?</a:t>
            </a:r>
            <a:endParaRPr lang="en-GB" dirty="0"/>
          </a:p>
        </p:txBody>
      </p:sp>
      <p:sp>
        <p:nvSpPr>
          <p:cNvPr id="3" name="Content Placeholder 2"/>
          <p:cNvSpPr>
            <a:spLocks noGrp="1"/>
          </p:cNvSpPr>
          <p:nvPr>
            <p:ph idx="1"/>
          </p:nvPr>
        </p:nvSpPr>
        <p:spPr/>
        <p:txBody>
          <a:bodyPr>
            <a:normAutofit lnSpcReduction="10000"/>
          </a:bodyPr>
          <a:lstStyle/>
          <a:p>
            <a:r>
              <a:rPr lang="en-GB" sz="2800" dirty="0" smtClean="0"/>
              <a:t>Fails to provide </a:t>
            </a:r>
            <a:r>
              <a:rPr lang="en-GB" sz="2800" b="1" i="1" dirty="0" smtClean="0">
                <a:solidFill>
                  <a:schemeClr val="accent1">
                    <a:lumMod val="75000"/>
                  </a:schemeClr>
                </a:solidFill>
              </a:rPr>
              <a:t>causal</a:t>
            </a:r>
            <a:r>
              <a:rPr lang="en-GB" sz="2800" dirty="0" smtClean="0"/>
              <a:t> explanations for individual differences</a:t>
            </a:r>
          </a:p>
          <a:p>
            <a:endParaRPr lang="en-GB" sz="2800" dirty="0" smtClean="0"/>
          </a:p>
          <a:p>
            <a:r>
              <a:rPr lang="en-GB" sz="2800" dirty="0" smtClean="0"/>
              <a:t>Doesn’t provide a theoretical explanation of individuals </a:t>
            </a:r>
            <a:r>
              <a:rPr lang="en-GB" sz="2800" b="1" i="1" dirty="0" smtClean="0">
                <a:solidFill>
                  <a:schemeClr val="accent1">
                    <a:lumMod val="75000"/>
                  </a:schemeClr>
                </a:solidFill>
              </a:rPr>
              <a:t>motivation</a:t>
            </a:r>
            <a:r>
              <a:rPr lang="en-GB" sz="2800" dirty="0" smtClean="0"/>
              <a:t> to become a leader</a:t>
            </a:r>
          </a:p>
          <a:p>
            <a:endParaRPr lang="en-GB" sz="2800" dirty="0" smtClean="0"/>
          </a:p>
          <a:p>
            <a:r>
              <a:rPr lang="en-GB" sz="2800" dirty="0" smtClean="0"/>
              <a:t>Doesn’t explain the </a:t>
            </a:r>
            <a:r>
              <a:rPr lang="en-GB" sz="2800" b="1" i="1" dirty="0" smtClean="0">
                <a:solidFill>
                  <a:schemeClr val="accent1">
                    <a:lumMod val="75000"/>
                  </a:schemeClr>
                </a:solidFill>
              </a:rPr>
              <a:t>interactions</a:t>
            </a:r>
            <a:r>
              <a:rPr lang="en-GB" sz="2800" dirty="0" smtClean="0"/>
              <a:t> of traits with situational factors to produce leader behaviour and outcomes</a:t>
            </a:r>
            <a:endParaRPr lang="en-GB" sz="2800" dirty="0"/>
          </a:p>
        </p:txBody>
      </p:sp>
    </p:spTree>
    <p:custDataLst>
      <p:tags r:id="rId1"/>
    </p:custDataLst>
    <p:extLst>
      <p:ext uri="{BB962C8B-B14F-4D97-AF65-F5344CB8AC3E}">
        <p14:creationId xmlns:p14="http://schemas.microsoft.com/office/powerpoint/2010/main" val="49505705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Behavioural approaches to leadership</a:t>
            </a:r>
            <a:endParaRPr lang="en-GB" dirty="0">
              <a:solidFill>
                <a:schemeClr val="tx2">
                  <a:lumMod val="10000"/>
                  <a:lumOff val="90000"/>
                </a:schemeClr>
              </a:solidFill>
            </a:endParaRPr>
          </a:p>
        </p:txBody>
      </p:sp>
      <p:sp>
        <p:nvSpPr>
          <p:cNvPr id="3" name="Subtitle 2"/>
          <p:cNvSpPr>
            <a:spLocks noGrp="1"/>
          </p:cNvSpPr>
          <p:nvPr>
            <p:ph type="subTitle" idx="1"/>
          </p:nvPr>
        </p:nvSpPr>
        <p:spPr>
          <a:xfrm>
            <a:off x="683568" y="5013176"/>
            <a:ext cx="8038719" cy="1645920"/>
          </a:xfrm>
        </p:spPr>
        <p:txBody>
          <a:bodyPr/>
          <a:lstStyle/>
          <a:p>
            <a:pPr algn="ctr"/>
            <a:r>
              <a:rPr lang="en-GB" sz="3200" b="1" dirty="0" smtClean="0">
                <a:solidFill>
                  <a:schemeClr val="tx2">
                    <a:lumMod val="10000"/>
                    <a:lumOff val="90000"/>
                  </a:schemeClr>
                </a:solidFill>
              </a:rPr>
              <a:t>Transactional and transformational leaders</a:t>
            </a:r>
            <a:endParaRPr lang="en-GB" sz="3200" b="1" dirty="0">
              <a:solidFill>
                <a:schemeClr val="tx2">
                  <a:lumMod val="10000"/>
                  <a:lumOff val="90000"/>
                </a:schemeClr>
              </a:solidFill>
            </a:endParaRPr>
          </a:p>
        </p:txBody>
      </p:sp>
    </p:spTree>
    <p:custDataLst>
      <p:tags r:id="rId1"/>
    </p:custDataLst>
    <p:extLst>
      <p:ext uri="{BB962C8B-B14F-4D97-AF65-F5344CB8AC3E}">
        <p14:creationId xmlns:p14="http://schemas.microsoft.com/office/powerpoint/2010/main" val="40847980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Transactional leadership</a:t>
            </a:r>
            <a:endParaRPr lang="en-GB" sz="4000" dirty="0"/>
          </a:p>
        </p:txBody>
      </p:sp>
      <p:sp>
        <p:nvSpPr>
          <p:cNvPr id="3" name="Content Placeholder 2"/>
          <p:cNvSpPr>
            <a:spLocks noGrp="1"/>
          </p:cNvSpPr>
          <p:nvPr>
            <p:ph idx="1"/>
          </p:nvPr>
        </p:nvSpPr>
        <p:spPr/>
        <p:txBody>
          <a:bodyPr/>
          <a:lstStyle/>
          <a:p>
            <a:r>
              <a:rPr lang="en-GB" i="1" dirty="0" smtClean="0"/>
              <a:t>Controlling rather than Inspiring</a:t>
            </a:r>
          </a:p>
          <a:p>
            <a:endParaRPr lang="en-GB" i="1" dirty="0" smtClean="0"/>
          </a:p>
          <a:p>
            <a:r>
              <a:rPr lang="en-GB" dirty="0" smtClean="0"/>
              <a:t>Exchange of rewards in return for compliance/authority</a:t>
            </a:r>
          </a:p>
          <a:p>
            <a:endParaRPr lang="en-GB" dirty="0" smtClean="0"/>
          </a:p>
          <a:p>
            <a:r>
              <a:rPr lang="en-GB" dirty="0" smtClean="0"/>
              <a:t>2 styles of TA leadership</a:t>
            </a:r>
            <a:r>
              <a:rPr lang="en-GB" dirty="0" smtClean="0"/>
              <a:t>;</a:t>
            </a:r>
          </a:p>
          <a:p>
            <a:endParaRPr lang="en-GB" dirty="0" smtClean="0"/>
          </a:p>
          <a:p>
            <a:pPr lvl="2">
              <a:buFont typeface="+mj-lt"/>
              <a:buAutoNum type="arabicPeriod"/>
            </a:pPr>
            <a:r>
              <a:rPr lang="en-GB" dirty="0" smtClean="0"/>
              <a:t>Contingent reward</a:t>
            </a:r>
          </a:p>
          <a:p>
            <a:pPr lvl="2">
              <a:buFont typeface="+mj-lt"/>
              <a:buAutoNum type="arabicPeriod"/>
            </a:pPr>
            <a:r>
              <a:rPr lang="en-GB" dirty="0" smtClean="0"/>
              <a:t>Management by exception (active and passive)</a:t>
            </a:r>
          </a:p>
          <a:p>
            <a:endParaRPr lang="en-GB" dirty="0"/>
          </a:p>
        </p:txBody>
      </p:sp>
    </p:spTree>
    <p:custDataLst>
      <p:tags r:id="rId1"/>
    </p:custDataLst>
    <p:extLst>
      <p:ext uri="{BB962C8B-B14F-4D97-AF65-F5344CB8AC3E}">
        <p14:creationId xmlns:p14="http://schemas.microsoft.com/office/powerpoint/2010/main" val="83410438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Transformational leadership</a:t>
            </a:r>
            <a:endParaRPr lang="en-GB" sz="4000" dirty="0"/>
          </a:p>
        </p:txBody>
      </p:sp>
      <p:sp>
        <p:nvSpPr>
          <p:cNvPr id="3" name="Content Placeholder 2"/>
          <p:cNvSpPr>
            <a:spLocks noGrp="1"/>
          </p:cNvSpPr>
          <p:nvPr>
            <p:ph idx="1"/>
          </p:nvPr>
        </p:nvSpPr>
        <p:spPr>
          <a:xfrm>
            <a:off x="457200" y="1628800"/>
            <a:ext cx="8229600" cy="4238600"/>
          </a:xfrm>
        </p:spPr>
        <p:txBody>
          <a:bodyPr>
            <a:normAutofit/>
          </a:bodyPr>
          <a:lstStyle/>
          <a:p>
            <a:r>
              <a:rPr lang="en-GB" sz="2800" i="1" dirty="0" smtClean="0"/>
              <a:t>Leaders as mentors</a:t>
            </a:r>
          </a:p>
          <a:p>
            <a:endParaRPr lang="en-GB" sz="2800" i="1" dirty="0" smtClean="0"/>
          </a:p>
          <a:p>
            <a:r>
              <a:rPr lang="en-GB" sz="2800" dirty="0" smtClean="0"/>
              <a:t>Essentially a charismatic leadership style</a:t>
            </a:r>
          </a:p>
          <a:p>
            <a:pPr lvl="2"/>
            <a:r>
              <a:rPr lang="en-GB" i="1" dirty="0" smtClean="0"/>
              <a:t>“Divinely inspired gift”</a:t>
            </a:r>
          </a:p>
          <a:p>
            <a:pPr lvl="2"/>
            <a:endParaRPr lang="en-GB" i="1" dirty="0"/>
          </a:p>
          <a:p>
            <a:r>
              <a:rPr lang="en-GB" sz="2800" dirty="0" smtClean="0"/>
              <a:t>Effective leaders possess exceptional personal qualities</a:t>
            </a:r>
          </a:p>
          <a:p>
            <a:endParaRPr lang="en-GB" sz="2800" dirty="0" smtClean="0"/>
          </a:p>
          <a:p>
            <a:r>
              <a:rPr lang="en-GB" sz="2800" dirty="0" smtClean="0"/>
              <a:t>Core theme: leaders need vision and inspire loyalty and emotional attachment</a:t>
            </a:r>
          </a:p>
          <a:p>
            <a:pPr lvl="2"/>
            <a:endParaRPr lang="en-GB" i="1" dirty="0" smtClean="0"/>
          </a:p>
          <a:p>
            <a:endParaRPr lang="en-GB" dirty="0"/>
          </a:p>
        </p:txBody>
      </p:sp>
    </p:spTree>
    <p:custDataLst>
      <p:tags r:id="rId1"/>
    </p:custDataLst>
    <p:extLst>
      <p:ext uri="{BB962C8B-B14F-4D97-AF65-F5344CB8AC3E}">
        <p14:creationId xmlns:p14="http://schemas.microsoft.com/office/powerpoint/2010/main" val="1811395767"/>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883568"/>
          </a:xfrm>
        </p:spPr>
        <p:txBody>
          <a:bodyPr/>
          <a:lstStyle/>
          <a:p>
            <a:r>
              <a:rPr lang="en-GB" sz="3600" dirty="0" smtClean="0"/>
              <a:t>Transformational leadership</a:t>
            </a:r>
            <a:endParaRPr lang="en-GB" sz="3600" dirty="0"/>
          </a:p>
        </p:txBody>
      </p:sp>
      <p:sp>
        <p:nvSpPr>
          <p:cNvPr id="3" name="Content Placeholder 2"/>
          <p:cNvSpPr>
            <a:spLocks noGrp="1"/>
          </p:cNvSpPr>
          <p:nvPr>
            <p:ph idx="1"/>
          </p:nvPr>
        </p:nvSpPr>
        <p:spPr>
          <a:xfrm>
            <a:off x="457200" y="1628800"/>
            <a:ext cx="8229600" cy="4752528"/>
          </a:xfrm>
        </p:spPr>
        <p:txBody>
          <a:bodyPr/>
          <a:lstStyle/>
          <a:p>
            <a:r>
              <a:rPr lang="en-GB" sz="2800" dirty="0" smtClean="0"/>
              <a:t>Transformational leaders; 4 behavioural styles (Bass, 1985</a:t>
            </a:r>
            <a:r>
              <a:rPr lang="en-GB" sz="2800" dirty="0" smtClean="0"/>
              <a:t>);</a:t>
            </a:r>
          </a:p>
          <a:p>
            <a:endParaRPr lang="en-GB" sz="2800" dirty="0" smtClean="0"/>
          </a:p>
          <a:p>
            <a:pPr lvl="2"/>
            <a:r>
              <a:rPr lang="en-GB" sz="2000" b="1" dirty="0" smtClean="0">
                <a:solidFill>
                  <a:schemeClr val="accent1">
                    <a:lumMod val="75000"/>
                  </a:schemeClr>
                </a:solidFill>
              </a:rPr>
              <a:t>Individualised consideration</a:t>
            </a:r>
          </a:p>
          <a:p>
            <a:pPr lvl="3"/>
            <a:r>
              <a:rPr lang="en-GB" sz="1800" dirty="0" smtClean="0"/>
              <a:t>Develops and mentors followers – fosters self-confidence</a:t>
            </a:r>
          </a:p>
          <a:p>
            <a:pPr lvl="2"/>
            <a:r>
              <a:rPr lang="en-GB" sz="2000" b="1" dirty="0" smtClean="0">
                <a:solidFill>
                  <a:schemeClr val="accent1">
                    <a:lumMod val="75000"/>
                  </a:schemeClr>
                </a:solidFill>
              </a:rPr>
              <a:t>Intellectual simulation</a:t>
            </a:r>
          </a:p>
          <a:p>
            <a:pPr lvl="3"/>
            <a:r>
              <a:rPr lang="en-GB" sz="1800" dirty="0" smtClean="0"/>
              <a:t>Encourages creative problem solving</a:t>
            </a:r>
            <a:endParaRPr lang="en-GB" sz="1800" dirty="0"/>
          </a:p>
          <a:p>
            <a:pPr lvl="2"/>
            <a:r>
              <a:rPr lang="en-GB" sz="2000" b="1" dirty="0" smtClean="0">
                <a:solidFill>
                  <a:schemeClr val="accent1">
                    <a:lumMod val="75000"/>
                  </a:schemeClr>
                </a:solidFill>
              </a:rPr>
              <a:t>Inspirational motivation</a:t>
            </a:r>
          </a:p>
          <a:p>
            <a:pPr lvl="3"/>
            <a:r>
              <a:rPr lang="en-GB" sz="1800" dirty="0" smtClean="0"/>
              <a:t>Leader is optimistic and excited about goals and future plans. Models appropriate behaviour</a:t>
            </a:r>
          </a:p>
          <a:p>
            <a:pPr lvl="2"/>
            <a:r>
              <a:rPr lang="en-GB" sz="2000" b="1" dirty="0" smtClean="0">
                <a:solidFill>
                  <a:schemeClr val="accent1">
                    <a:lumMod val="75000"/>
                  </a:schemeClr>
                </a:solidFill>
              </a:rPr>
              <a:t>Idealised influence (charisma)</a:t>
            </a:r>
            <a:endParaRPr lang="en-GB" sz="2000" b="1" dirty="0">
              <a:solidFill>
                <a:schemeClr val="accent1">
                  <a:lumMod val="75000"/>
                </a:schemeClr>
              </a:solidFill>
            </a:endParaRPr>
          </a:p>
          <a:p>
            <a:pPr lvl="3"/>
            <a:r>
              <a:rPr lang="en-GB" sz="1800" dirty="0" smtClean="0"/>
              <a:t>Makes personal sacrifices, shares glory; arouses strong identification with leader</a:t>
            </a:r>
          </a:p>
          <a:p>
            <a:endParaRPr lang="en-GB" sz="2800" dirty="0"/>
          </a:p>
          <a:p>
            <a:endParaRPr lang="en-GB" sz="2800" dirty="0" smtClean="0"/>
          </a:p>
        </p:txBody>
      </p:sp>
    </p:spTree>
    <p:custDataLst>
      <p:tags r:id="rId1"/>
    </p:custDataLst>
    <p:extLst>
      <p:ext uri="{BB962C8B-B14F-4D97-AF65-F5344CB8AC3E}">
        <p14:creationId xmlns:p14="http://schemas.microsoft.com/office/powerpoint/2010/main" val="357651658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sz="4000" dirty="0" smtClean="0"/>
              <a:t>Transformational leadership</a:t>
            </a:r>
            <a:endParaRPr lang="en-GB" sz="4000" dirty="0"/>
          </a:p>
        </p:txBody>
      </p:sp>
      <p:sp>
        <p:nvSpPr>
          <p:cNvPr id="3" name="Content Placeholder 2"/>
          <p:cNvSpPr>
            <a:spLocks noGrp="1"/>
          </p:cNvSpPr>
          <p:nvPr>
            <p:ph idx="1"/>
          </p:nvPr>
        </p:nvSpPr>
        <p:spPr>
          <a:xfrm>
            <a:off x="457200" y="1556792"/>
            <a:ext cx="8229600" cy="4310608"/>
          </a:xfrm>
        </p:spPr>
        <p:txBody>
          <a:bodyPr/>
          <a:lstStyle/>
          <a:p>
            <a:r>
              <a:rPr lang="en-GB" dirty="0" smtClean="0"/>
              <a:t>In general, TF is expected to lead to more positive effects on subordinates than TA</a:t>
            </a:r>
          </a:p>
          <a:p>
            <a:endParaRPr lang="en-GB" dirty="0"/>
          </a:p>
          <a:p>
            <a:pPr lvl="1"/>
            <a:r>
              <a:rPr lang="en-GB" sz="2800" dirty="0" smtClean="0"/>
              <a:t>Positive outcomes:</a:t>
            </a:r>
          </a:p>
          <a:p>
            <a:pPr lvl="2"/>
            <a:r>
              <a:rPr lang="en-GB" sz="2400" dirty="0" smtClean="0"/>
              <a:t>Subordinates report extra effort, satisfaction with leader; perceived leader effectiveness (Bass et al., 1996)</a:t>
            </a:r>
          </a:p>
          <a:p>
            <a:pPr lvl="2"/>
            <a:endParaRPr lang="en-GB" dirty="0"/>
          </a:p>
        </p:txBody>
      </p:sp>
    </p:spTree>
    <p:custDataLst>
      <p:tags r:id="rId1"/>
    </p:custDataLst>
    <p:extLst>
      <p:ext uri="{BB962C8B-B14F-4D97-AF65-F5344CB8AC3E}">
        <p14:creationId xmlns:p14="http://schemas.microsoft.com/office/powerpoint/2010/main" val="41264397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Transformational leadership</a:t>
            </a:r>
            <a:endParaRPr lang="en-GB" sz="4000" dirty="0"/>
          </a:p>
        </p:txBody>
      </p:sp>
      <p:sp>
        <p:nvSpPr>
          <p:cNvPr id="3" name="Content Placeholder 2"/>
          <p:cNvSpPr>
            <a:spLocks noGrp="1"/>
          </p:cNvSpPr>
          <p:nvPr>
            <p:ph idx="1"/>
          </p:nvPr>
        </p:nvSpPr>
        <p:spPr>
          <a:xfrm>
            <a:off x="457200" y="1628800"/>
            <a:ext cx="8229600" cy="4238600"/>
          </a:xfrm>
        </p:spPr>
        <p:txBody>
          <a:bodyPr/>
          <a:lstStyle/>
          <a:p>
            <a:pPr lvl="1"/>
            <a:r>
              <a:rPr lang="en-GB" sz="3200" dirty="0" smtClean="0"/>
              <a:t>Negative outcomes:</a:t>
            </a:r>
          </a:p>
          <a:p>
            <a:pPr lvl="2"/>
            <a:r>
              <a:rPr lang="en-GB" sz="2800" dirty="0" smtClean="0"/>
              <a:t>Leader dependence (De </a:t>
            </a:r>
            <a:r>
              <a:rPr lang="en-GB" sz="2800" dirty="0" err="1" smtClean="0"/>
              <a:t>Vries</a:t>
            </a:r>
            <a:r>
              <a:rPr lang="en-GB" sz="2800" dirty="0" smtClean="0"/>
              <a:t> et al., 1999)</a:t>
            </a:r>
          </a:p>
          <a:p>
            <a:pPr lvl="2"/>
            <a:r>
              <a:rPr lang="en-GB" sz="2800" dirty="0" smtClean="0"/>
              <a:t>Groupthink – unquestioning obedience (Janis, 1982)</a:t>
            </a:r>
          </a:p>
          <a:p>
            <a:pPr lvl="2"/>
            <a:endParaRPr lang="en-GB" sz="2800" dirty="0"/>
          </a:p>
          <a:p>
            <a:pPr lvl="1"/>
            <a:r>
              <a:rPr lang="en-GB" sz="3200" dirty="0" smtClean="0"/>
              <a:t>Hogan and Kaiser (2005):</a:t>
            </a:r>
          </a:p>
          <a:p>
            <a:pPr lvl="3"/>
            <a:r>
              <a:rPr lang="en-GB" sz="2400" dirty="0" smtClean="0"/>
              <a:t>Critique the cult of the charismatic CEO – self-</a:t>
            </a:r>
            <a:r>
              <a:rPr lang="en-GB" sz="2400" dirty="0" err="1" smtClean="0"/>
              <a:t>dramatising</a:t>
            </a:r>
            <a:r>
              <a:rPr lang="en-GB" sz="2400" dirty="0" smtClean="0"/>
              <a:t> and self-promoting</a:t>
            </a:r>
          </a:p>
          <a:p>
            <a:pPr lvl="3"/>
            <a:r>
              <a:rPr lang="en-GB" sz="2400" dirty="0" smtClean="0"/>
              <a:t>Charisma may be confused with narcissism in the short run.</a:t>
            </a:r>
          </a:p>
          <a:p>
            <a:endParaRPr lang="en-GB" dirty="0"/>
          </a:p>
        </p:txBody>
      </p:sp>
    </p:spTree>
    <p:custDataLst>
      <p:tags r:id="rId1"/>
    </p:custDataLst>
    <p:extLst>
      <p:ext uri="{BB962C8B-B14F-4D97-AF65-F5344CB8AC3E}">
        <p14:creationId xmlns:p14="http://schemas.microsoft.com/office/powerpoint/2010/main" val="237554673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summary…</a:t>
            </a:r>
            <a:endParaRPr lang="en-GB" dirty="0"/>
          </a:p>
        </p:txBody>
      </p:sp>
      <p:sp>
        <p:nvSpPr>
          <p:cNvPr id="3" name="Content Placeholder 2"/>
          <p:cNvSpPr>
            <a:spLocks noGrp="1"/>
          </p:cNvSpPr>
          <p:nvPr>
            <p:ph idx="1"/>
          </p:nvPr>
        </p:nvSpPr>
        <p:spPr/>
        <p:txBody>
          <a:bodyPr/>
          <a:lstStyle/>
          <a:p>
            <a:r>
              <a:rPr lang="en-GB" sz="2800" dirty="0" smtClean="0"/>
              <a:t>Transformational leaders…</a:t>
            </a:r>
          </a:p>
          <a:p>
            <a:pPr lvl="1"/>
            <a:endParaRPr lang="en-GB" sz="2000" dirty="0"/>
          </a:p>
          <a:p>
            <a:pPr lvl="1">
              <a:buFont typeface="Wingdings" panose="05000000000000000000" pitchFamily="2" charset="2"/>
              <a:buChar char="§"/>
            </a:pPr>
            <a:r>
              <a:rPr lang="en-GB" sz="2400" dirty="0" smtClean="0"/>
              <a:t>Develop and inspire</a:t>
            </a:r>
          </a:p>
          <a:p>
            <a:pPr lvl="1">
              <a:buFont typeface="Wingdings" panose="05000000000000000000" pitchFamily="2" charset="2"/>
              <a:buChar char="§"/>
            </a:pPr>
            <a:r>
              <a:rPr lang="en-GB" sz="2400" dirty="0" smtClean="0"/>
              <a:t>Challenge intellect and encourage self-development</a:t>
            </a:r>
          </a:p>
          <a:p>
            <a:pPr lvl="1">
              <a:buFont typeface="Wingdings" panose="05000000000000000000" pitchFamily="2" charset="2"/>
              <a:buChar char="§"/>
            </a:pPr>
            <a:r>
              <a:rPr lang="en-GB" sz="2400" dirty="0" smtClean="0"/>
              <a:t>Set a personal example</a:t>
            </a:r>
          </a:p>
          <a:p>
            <a:pPr lvl="1">
              <a:buFont typeface="Wingdings" panose="05000000000000000000" pitchFamily="2" charset="2"/>
              <a:buChar char="§"/>
            </a:pPr>
            <a:r>
              <a:rPr lang="en-GB" sz="2400" dirty="0" smtClean="0"/>
              <a:t>Motivate subordinates; they feel committed to the leader</a:t>
            </a:r>
          </a:p>
          <a:p>
            <a:endParaRPr lang="en-GB" dirty="0"/>
          </a:p>
        </p:txBody>
      </p:sp>
    </p:spTree>
    <p:custDataLst>
      <p:tags r:id="rId1"/>
    </p:custDataLst>
    <p:extLst>
      <p:ext uri="{BB962C8B-B14F-4D97-AF65-F5344CB8AC3E}">
        <p14:creationId xmlns:p14="http://schemas.microsoft.com/office/powerpoint/2010/main" val="24621385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TA/TF and personality</a:t>
            </a:r>
            <a:endParaRPr lang="en-GB" sz="4000" dirty="0"/>
          </a:p>
        </p:txBody>
      </p:sp>
      <p:sp>
        <p:nvSpPr>
          <p:cNvPr id="3" name="Content Placeholder 2"/>
          <p:cNvSpPr>
            <a:spLocks noGrp="1"/>
          </p:cNvSpPr>
          <p:nvPr>
            <p:ph idx="1"/>
          </p:nvPr>
        </p:nvSpPr>
        <p:spPr>
          <a:xfrm>
            <a:off x="457200" y="1628800"/>
            <a:ext cx="8229600" cy="4238600"/>
          </a:xfrm>
        </p:spPr>
        <p:txBody>
          <a:bodyPr>
            <a:normAutofit lnSpcReduction="10000"/>
          </a:bodyPr>
          <a:lstStyle/>
          <a:p>
            <a:r>
              <a:rPr lang="en-GB" sz="2800" dirty="0" smtClean="0"/>
              <a:t>Bono and Judge (2004) – relationships between personality traits and ratings of TA and TF leadership</a:t>
            </a:r>
          </a:p>
          <a:p>
            <a:r>
              <a:rPr lang="en-GB" sz="2800" b="1" dirty="0" smtClean="0">
                <a:solidFill>
                  <a:schemeClr val="accent1">
                    <a:lumMod val="75000"/>
                  </a:schemeClr>
                </a:solidFill>
              </a:rPr>
              <a:t>TF leadership</a:t>
            </a:r>
          </a:p>
          <a:p>
            <a:pPr lvl="2"/>
            <a:r>
              <a:rPr lang="en-GB" sz="2000" dirty="0" smtClean="0"/>
              <a:t>Extraversion strongest correlate .24</a:t>
            </a:r>
          </a:p>
          <a:p>
            <a:pPr lvl="2"/>
            <a:r>
              <a:rPr lang="en-GB" sz="2000" dirty="0" smtClean="0"/>
              <a:t>Neuroticism negatively associated -.17</a:t>
            </a:r>
          </a:p>
          <a:p>
            <a:pPr lvl="2"/>
            <a:endParaRPr lang="en-GB" sz="2000" dirty="0"/>
          </a:p>
          <a:p>
            <a:r>
              <a:rPr lang="en-GB" sz="2800" b="1" dirty="0" smtClean="0">
                <a:solidFill>
                  <a:schemeClr val="accent1">
                    <a:lumMod val="75000"/>
                  </a:schemeClr>
                </a:solidFill>
              </a:rPr>
              <a:t>TA leadership</a:t>
            </a:r>
          </a:p>
          <a:p>
            <a:pPr lvl="2"/>
            <a:r>
              <a:rPr lang="en-GB" sz="2000" dirty="0" smtClean="0"/>
              <a:t>Less support for personality traits…</a:t>
            </a:r>
          </a:p>
          <a:p>
            <a:pPr lvl="2"/>
            <a:endParaRPr lang="en-GB" sz="2000" dirty="0"/>
          </a:p>
          <a:p>
            <a:r>
              <a:rPr lang="en-GB" sz="2400" dirty="0" smtClean="0"/>
              <a:t>Suggest need to explore narrower personality traits and non-dispositional elements of leadership</a:t>
            </a:r>
          </a:p>
        </p:txBody>
      </p:sp>
    </p:spTree>
    <p:custDataLst>
      <p:tags r:id="rId1"/>
    </p:custDataLst>
    <p:extLst>
      <p:ext uri="{BB962C8B-B14F-4D97-AF65-F5344CB8AC3E}">
        <p14:creationId xmlns:p14="http://schemas.microsoft.com/office/powerpoint/2010/main" val="385632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 calcmode="lin" valueType="num">
                                      <p:cBhvr additive="base">
                                        <p:cTn id="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bwMode="auto">
          <a:xfrm>
            <a:off x="3203848" y="2744924"/>
            <a:ext cx="2592288" cy="1008112"/>
          </a:xfrm>
          <a:prstGeom prst="roundRect">
            <a:avLst/>
          </a:prstGeom>
          <a:solidFill>
            <a:schemeClr val="accent4">
              <a:lumMod val="60000"/>
              <a:lumOff val="40000"/>
            </a:schemeClr>
          </a:solidFill>
          <a:ln w="9525" cap="flat" cmpd="sng" algn="ctr">
            <a:solidFill>
              <a:schemeClr val="accent4">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smtClean="0">
                <a:ln>
                  <a:noFill/>
                </a:ln>
                <a:solidFill>
                  <a:schemeClr val="tx1"/>
                </a:solidFill>
                <a:effectLst/>
                <a:latin typeface="Arial" charset="0"/>
              </a:rPr>
              <a:t>Transformational </a:t>
            </a:r>
            <a:br>
              <a:rPr kumimoji="0" lang="en-GB" sz="2400" b="0" i="0" u="none" strike="noStrike" cap="none" normalizeH="0" baseline="0" dirty="0" smtClean="0">
                <a:ln>
                  <a:noFill/>
                </a:ln>
                <a:solidFill>
                  <a:schemeClr val="tx1"/>
                </a:solidFill>
                <a:effectLst/>
                <a:latin typeface="Arial" charset="0"/>
              </a:rPr>
            </a:br>
            <a:r>
              <a:rPr kumimoji="0" lang="en-GB" sz="2400" b="0" i="0" u="none" strike="noStrike" cap="none" normalizeH="0" baseline="0" dirty="0" smtClean="0">
                <a:ln>
                  <a:noFill/>
                </a:ln>
                <a:solidFill>
                  <a:schemeClr val="tx1"/>
                </a:solidFill>
                <a:effectLst/>
                <a:latin typeface="Arial" charset="0"/>
              </a:rPr>
              <a:t>Leadership</a:t>
            </a:r>
          </a:p>
        </p:txBody>
      </p:sp>
      <p:sp>
        <p:nvSpPr>
          <p:cNvPr id="5" name="Oval 4"/>
          <p:cNvSpPr/>
          <p:nvPr/>
        </p:nvSpPr>
        <p:spPr bwMode="auto">
          <a:xfrm>
            <a:off x="323528" y="260648"/>
            <a:ext cx="1800200" cy="936104"/>
          </a:xfrm>
          <a:prstGeom prst="ellipse">
            <a:avLst/>
          </a:prstGeom>
          <a:solidFill>
            <a:schemeClr val="accent1">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N</a:t>
            </a:r>
          </a:p>
        </p:txBody>
      </p:sp>
      <p:sp>
        <p:nvSpPr>
          <p:cNvPr id="6" name="Oval 5"/>
          <p:cNvSpPr/>
          <p:nvPr/>
        </p:nvSpPr>
        <p:spPr bwMode="auto">
          <a:xfrm>
            <a:off x="323528" y="1469215"/>
            <a:ext cx="1800200" cy="936104"/>
          </a:xfrm>
          <a:prstGeom prst="ellipse">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E</a:t>
            </a:r>
          </a:p>
        </p:txBody>
      </p:sp>
      <p:sp>
        <p:nvSpPr>
          <p:cNvPr id="7" name="Oval 6"/>
          <p:cNvSpPr/>
          <p:nvPr/>
        </p:nvSpPr>
        <p:spPr bwMode="auto">
          <a:xfrm>
            <a:off x="323528" y="2780928"/>
            <a:ext cx="1800200" cy="936104"/>
          </a:xfrm>
          <a:prstGeom prst="ellipse">
            <a:avLst/>
          </a:prstGeom>
          <a:solidFill>
            <a:schemeClr val="accent1">
              <a:lumMod val="75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O</a:t>
            </a:r>
          </a:p>
        </p:txBody>
      </p:sp>
      <p:sp>
        <p:nvSpPr>
          <p:cNvPr id="8" name="Oval 7"/>
          <p:cNvSpPr/>
          <p:nvPr/>
        </p:nvSpPr>
        <p:spPr bwMode="auto">
          <a:xfrm>
            <a:off x="323528" y="4176962"/>
            <a:ext cx="1800200" cy="936104"/>
          </a:xfrm>
          <a:prstGeom prst="ellipse">
            <a:avLst/>
          </a:prstGeom>
          <a:solidFill>
            <a:schemeClr val="accent1">
              <a:lumMod val="60000"/>
              <a:lumOff val="4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lang="en-GB" dirty="0"/>
              <a:t>A</a:t>
            </a:r>
            <a:endParaRPr kumimoji="0" lang="en-GB" sz="1800" b="0" i="0" u="none" strike="noStrike" cap="none" normalizeH="0" baseline="0" dirty="0" smtClean="0">
              <a:ln>
                <a:noFill/>
              </a:ln>
              <a:solidFill>
                <a:schemeClr val="tx1"/>
              </a:solidFill>
              <a:effectLst/>
              <a:latin typeface="Arial" charset="0"/>
            </a:endParaRPr>
          </a:p>
        </p:txBody>
      </p:sp>
      <p:sp>
        <p:nvSpPr>
          <p:cNvPr id="9" name="Oval 8"/>
          <p:cNvSpPr/>
          <p:nvPr/>
        </p:nvSpPr>
        <p:spPr bwMode="auto">
          <a:xfrm>
            <a:off x="323528" y="5553236"/>
            <a:ext cx="1800200" cy="936104"/>
          </a:xfrm>
          <a:prstGeom prst="ellipse">
            <a:avLst/>
          </a:prstGeom>
          <a:solidFill>
            <a:schemeClr val="accent1">
              <a:lumMod val="20000"/>
              <a:lumOff val="80000"/>
            </a:schemeClr>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C</a:t>
            </a:r>
          </a:p>
        </p:txBody>
      </p:sp>
      <p:sp>
        <p:nvSpPr>
          <p:cNvPr id="11" name="Teardrop 10"/>
          <p:cNvSpPr/>
          <p:nvPr/>
        </p:nvSpPr>
        <p:spPr bwMode="auto">
          <a:xfrm>
            <a:off x="6732240" y="2744924"/>
            <a:ext cx="2160240" cy="1167697"/>
          </a:xfrm>
          <a:prstGeom prst="teardrop">
            <a:avLst/>
          </a:prstGeom>
          <a:noFill/>
          <a:ln w="25400" cap="flat" cmpd="sng" algn="ctr">
            <a:solidFill>
              <a:schemeClr val="accent6">
                <a:lumMod val="75000"/>
              </a:schemeClr>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Leadership</a:t>
            </a:r>
            <a:r>
              <a:rPr kumimoji="0" lang="en-GB" sz="1800" b="0" i="0" u="none" strike="noStrike" cap="none" normalizeH="0" dirty="0" smtClean="0">
                <a:ln>
                  <a:noFill/>
                </a:ln>
                <a:solidFill>
                  <a:schemeClr val="tx1"/>
                </a:solidFill>
                <a:effectLst/>
                <a:latin typeface="Arial" charset="0"/>
              </a:rPr>
              <a:t> effectiveness</a:t>
            </a:r>
            <a:endParaRPr kumimoji="0" lang="en-GB" sz="1800" b="0" i="0" u="none" strike="noStrike" cap="none" normalizeH="0" baseline="0" dirty="0" smtClean="0">
              <a:ln>
                <a:noFill/>
              </a:ln>
              <a:solidFill>
                <a:schemeClr val="tx1"/>
              </a:solidFill>
              <a:effectLst/>
              <a:latin typeface="Arial" charset="0"/>
            </a:endParaRPr>
          </a:p>
        </p:txBody>
      </p:sp>
      <p:cxnSp>
        <p:nvCxnSpPr>
          <p:cNvPr id="13" name="Straight Arrow Connector 12"/>
          <p:cNvCxnSpPr>
            <a:endCxn id="11" idx="4"/>
          </p:cNvCxnSpPr>
          <p:nvPr/>
        </p:nvCxnSpPr>
        <p:spPr bwMode="auto">
          <a:xfrm>
            <a:off x="5796136" y="3328773"/>
            <a:ext cx="936104" cy="0"/>
          </a:xfrm>
          <a:prstGeom prst="straightConnector1">
            <a:avLst/>
          </a:prstGeom>
          <a:solidFill>
            <a:schemeClr val="accent1"/>
          </a:solidFill>
          <a:ln w="25400" cap="flat" cmpd="sng" algn="ctr">
            <a:solidFill>
              <a:schemeClr val="accent4">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p:cNvCxnSpPr>
            <a:stCxn id="7" idx="6"/>
            <a:endCxn id="4" idx="1"/>
          </p:cNvCxnSpPr>
          <p:nvPr/>
        </p:nvCxnSpPr>
        <p:spPr bwMode="auto">
          <a:xfrm>
            <a:off x="2123728" y="3248980"/>
            <a:ext cx="1080120" cy="0"/>
          </a:xfrm>
          <a:prstGeom prst="straightConnector1">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7" name="Curved Connector 16"/>
          <p:cNvCxnSpPr>
            <a:stCxn id="5" idx="6"/>
          </p:cNvCxnSpPr>
          <p:nvPr/>
        </p:nvCxnSpPr>
        <p:spPr bwMode="auto">
          <a:xfrm>
            <a:off x="2123728" y="728700"/>
            <a:ext cx="2016224" cy="2016224"/>
          </a:xfrm>
          <a:prstGeom prst="curvedConnector2">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9" name="Curved Connector 18"/>
          <p:cNvCxnSpPr>
            <a:stCxn id="9" idx="6"/>
          </p:cNvCxnSpPr>
          <p:nvPr/>
        </p:nvCxnSpPr>
        <p:spPr bwMode="auto">
          <a:xfrm flipV="1">
            <a:off x="2123728" y="3753036"/>
            <a:ext cx="2160240" cy="2268252"/>
          </a:xfrm>
          <a:prstGeom prst="curvedConnector2">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3" name="Curved Connector 22"/>
          <p:cNvCxnSpPr>
            <a:stCxn id="8" idx="6"/>
          </p:cNvCxnSpPr>
          <p:nvPr/>
        </p:nvCxnSpPr>
        <p:spPr bwMode="auto">
          <a:xfrm flipV="1">
            <a:off x="2123728" y="3717032"/>
            <a:ext cx="1080120" cy="927982"/>
          </a:xfrm>
          <a:prstGeom prst="curvedConnector3">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5" name="Curved Connector 24"/>
          <p:cNvCxnSpPr>
            <a:stCxn id="6" idx="6"/>
          </p:cNvCxnSpPr>
          <p:nvPr/>
        </p:nvCxnSpPr>
        <p:spPr bwMode="auto">
          <a:xfrm>
            <a:off x="2123728" y="1937267"/>
            <a:ext cx="1152128" cy="843661"/>
          </a:xfrm>
          <a:prstGeom prst="curvedConnector3">
            <a:avLst/>
          </a:prstGeom>
          <a:solidFill>
            <a:schemeClr val="accent1"/>
          </a:solidFill>
          <a:ln w="25400" cap="flat" cmpd="sng" algn="ctr">
            <a:solidFill>
              <a:schemeClr val="accent1">
                <a:lumMod val="75000"/>
              </a:schemeClr>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6" name="TextBox 25"/>
          <p:cNvSpPr txBox="1"/>
          <p:nvPr/>
        </p:nvSpPr>
        <p:spPr>
          <a:xfrm>
            <a:off x="4427984" y="596587"/>
            <a:ext cx="3672408" cy="1323439"/>
          </a:xfrm>
          <a:prstGeom prst="rect">
            <a:avLst/>
          </a:prstGeom>
          <a:noFill/>
        </p:spPr>
        <p:txBody>
          <a:bodyPr wrap="square" rtlCol="0">
            <a:spAutoFit/>
          </a:bodyPr>
          <a:lstStyle/>
          <a:p>
            <a:r>
              <a:rPr lang="en-GB" sz="2000" i="1" dirty="0" smtClean="0"/>
              <a:t>Personality traits partly determine TF leadership style, which in turn partly determines leadership effectiveness</a:t>
            </a:r>
            <a:endParaRPr lang="en-GB" sz="2000" i="1" dirty="0"/>
          </a:p>
        </p:txBody>
      </p:sp>
      <p:sp>
        <p:nvSpPr>
          <p:cNvPr id="27" name="TextBox 26"/>
          <p:cNvSpPr txBox="1"/>
          <p:nvPr/>
        </p:nvSpPr>
        <p:spPr>
          <a:xfrm>
            <a:off x="5652120" y="5373216"/>
            <a:ext cx="3050963" cy="923330"/>
          </a:xfrm>
          <a:prstGeom prst="rect">
            <a:avLst/>
          </a:prstGeom>
          <a:noFill/>
        </p:spPr>
        <p:txBody>
          <a:bodyPr wrap="none" rtlCol="0">
            <a:spAutoFit/>
          </a:bodyPr>
          <a:lstStyle/>
          <a:p>
            <a:r>
              <a:rPr lang="en-GB" dirty="0" smtClean="0"/>
              <a:t>N &amp; C = weak predictors</a:t>
            </a:r>
          </a:p>
          <a:p>
            <a:r>
              <a:rPr lang="en-GB" dirty="0" smtClean="0"/>
              <a:t>E &amp; A = important predictors</a:t>
            </a:r>
          </a:p>
          <a:p>
            <a:r>
              <a:rPr lang="en-GB" dirty="0" smtClean="0"/>
              <a:t>O = secondary predictor</a:t>
            </a:r>
            <a:endParaRPr lang="en-GB" dirty="0"/>
          </a:p>
        </p:txBody>
      </p:sp>
    </p:spTree>
    <p:custDataLst>
      <p:tags r:id="rId1"/>
    </p:custDataLst>
    <p:extLst>
      <p:ext uri="{BB962C8B-B14F-4D97-AF65-F5344CB8AC3E}">
        <p14:creationId xmlns:p14="http://schemas.microsoft.com/office/powerpoint/2010/main" val="152881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Effect transition="in" filter="barn(inVertical)">
                                      <p:cBhvr>
                                        <p:cTn id="7" dur="500"/>
                                        <p:tgtEl>
                                          <p:spTgt spid="2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Are good leaders always </a:t>
            </a:r>
            <a:r>
              <a:rPr lang="en-GB" b="1" i="1" dirty="0" smtClean="0">
                <a:solidFill>
                  <a:schemeClr val="tx2">
                    <a:lumMod val="10000"/>
                    <a:lumOff val="90000"/>
                  </a:schemeClr>
                </a:solidFill>
              </a:rPr>
              <a:t>good leaders?</a:t>
            </a:r>
            <a:endParaRPr lang="en-GB" b="1" dirty="0">
              <a:solidFill>
                <a:schemeClr val="tx2">
                  <a:lumMod val="10000"/>
                  <a:lumOff val="90000"/>
                </a:schemeClr>
              </a:solidFill>
            </a:endParaRPr>
          </a:p>
        </p:txBody>
      </p:sp>
    </p:spTree>
    <p:custDataLst>
      <p:tags r:id="rId1"/>
    </p:custDataLst>
    <p:extLst>
      <p:ext uri="{BB962C8B-B14F-4D97-AF65-F5344CB8AC3E}">
        <p14:creationId xmlns:p14="http://schemas.microsoft.com/office/powerpoint/2010/main" val="324634576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sz="4000" dirty="0" smtClean="0"/>
              <a:t>So far…</a:t>
            </a:r>
            <a:endParaRPr lang="en-GB" sz="4000" dirty="0"/>
          </a:p>
        </p:txBody>
      </p:sp>
      <p:sp>
        <p:nvSpPr>
          <p:cNvPr id="3" name="Content Placeholder 2"/>
          <p:cNvSpPr>
            <a:spLocks noGrp="1"/>
          </p:cNvSpPr>
          <p:nvPr>
            <p:ph idx="1"/>
          </p:nvPr>
        </p:nvSpPr>
        <p:spPr>
          <a:xfrm>
            <a:off x="457200" y="1556792"/>
            <a:ext cx="8229600" cy="4310608"/>
          </a:xfrm>
        </p:spPr>
        <p:txBody>
          <a:bodyPr/>
          <a:lstStyle/>
          <a:p>
            <a:r>
              <a:rPr lang="en-GB" sz="2800" dirty="0" smtClean="0"/>
              <a:t>No one trait has stood out as the single most important determinant of effective leadership</a:t>
            </a:r>
          </a:p>
          <a:p>
            <a:pPr lvl="2"/>
            <a:r>
              <a:rPr lang="en-GB" sz="2400" dirty="0" smtClean="0"/>
              <a:t>Context matters – situational approaches (Arnold </a:t>
            </a:r>
            <a:r>
              <a:rPr lang="en-GB" sz="2400" dirty="0" err="1" smtClean="0"/>
              <a:t>Ch</a:t>
            </a:r>
            <a:r>
              <a:rPr lang="en-GB" sz="2400" dirty="0" smtClean="0"/>
              <a:t> 14)</a:t>
            </a:r>
          </a:p>
          <a:p>
            <a:pPr lvl="2"/>
            <a:r>
              <a:rPr lang="en-GB" sz="2400" dirty="0" err="1" smtClean="0"/>
              <a:t>Zaccaro</a:t>
            </a:r>
            <a:r>
              <a:rPr lang="en-GB" sz="2400" dirty="0" smtClean="0"/>
              <a:t> (2007): An integrative model of leadership</a:t>
            </a:r>
          </a:p>
          <a:p>
            <a:pPr lvl="3"/>
            <a:r>
              <a:rPr lang="en-GB" sz="2000" dirty="0"/>
              <a:t>T</a:t>
            </a:r>
            <a:r>
              <a:rPr lang="en-GB" sz="2000" dirty="0" smtClean="0"/>
              <a:t>raits such as emotional/social competence may make leaders better able to adapt their leadership style to the demands of a specific situation</a:t>
            </a:r>
          </a:p>
          <a:p>
            <a:pPr lvl="3"/>
            <a:endParaRPr lang="en-GB" dirty="0"/>
          </a:p>
          <a:p>
            <a:r>
              <a:rPr lang="en-GB" sz="2800" dirty="0" smtClean="0"/>
              <a:t>Traits may interact to determine the quality of leadership</a:t>
            </a:r>
          </a:p>
          <a:p>
            <a:endParaRPr lang="en-GB" dirty="0"/>
          </a:p>
        </p:txBody>
      </p:sp>
    </p:spTree>
    <p:custDataLst>
      <p:tags r:id="rId1"/>
    </p:custDataLst>
    <p:extLst>
      <p:ext uri="{BB962C8B-B14F-4D97-AF65-F5344CB8AC3E}">
        <p14:creationId xmlns:p14="http://schemas.microsoft.com/office/powerpoint/2010/main" val="1368418041"/>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32656"/>
            <a:ext cx="8229600" cy="1027584"/>
          </a:xfrm>
        </p:spPr>
        <p:txBody>
          <a:bodyPr/>
          <a:lstStyle/>
          <a:p>
            <a:r>
              <a:rPr lang="en-GB" sz="4000" dirty="0" smtClean="0"/>
              <a:t>So far…</a:t>
            </a:r>
            <a:endParaRPr lang="en-GB" sz="4000" dirty="0"/>
          </a:p>
        </p:txBody>
      </p:sp>
      <p:sp>
        <p:nvSpPr>
          <p:cNvPr id="3" name="Content Placeholder 2"/>
          <p:cNvSpPr>
            <a:spLocks noGrp="1"/>
          </p:cNvSpPr>
          <p:nvPr>
            <p:ph idx="1"/>
          </p:nvPr>
        </p:nvSpPr>
        <p:spPr>
          <a:xfrm>
            <a:off x="457200" y="1484784"/>
            <a:ext cx="8229600" cy="4382616"/>
          </a:xfrm>
        </p:spPr>
        <p:txBody>
          <a:bodyPr/>
          <a:lstStyle/>
          <a:p>
            <a:r>
              <a:rPr lang="en-GB" dirty="0" smtClean="0"/>
              <a:t>The key role of applied organisational psychologists is to try and </a:t>
            </a:r>
            <a:r>
              <a:rPr lang="en-GB" b="1" i="1" u="sng" dirty="0" smtClean="0">
                <a:solidFill>
                  <a:schemeClr val="accent1">
                    <a:lumMod val="75000"/>
                  </a:schemeClr>
                </a:solidFill>
              </a:rPr>
              <a:t>predict</a:t>
            </a:r>
            <a:r>
              <a:rPr lang="en-GB" dirty="0" smtClean="0"/>
              <a:t> good leadership</a:t>
            </a:r>
          </a:p>
          <a:p>
            <a:endParaRPr lang="en-GB" dirty="0"/>
          </a:p>
          <a:p>
            <a:r>
              <a:rPr lang="en-GB" dirty="0" smtClean="0"/>
              <a:t>Need to understand the role of individual differences (intelligence, personality) and situational variables in order to answer this question</a:t>
            </a:r>
            <a:endParaRPr lang="en-GB" dirty="0"/>
          </a:p>
        </p:txBody>
      </p:sp>
    </p:spTree>
    <p:custDataLst>
      <p:tags r:id="rId1"/>
    </p:custDataLst>
    <p:extLst>
      <p:ext uri="{BB962C8B-B14F-4D97-AF65-F5344CB8AC3E}">
        <p14:creationId xmlns:p14="http://schemas.microsoft.com/office/powerpoint/2010/main" val="2048218338"/>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Leadership and Gender</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a:p>
        </p:txBody>
      </p:sp>
    </p:spTree>
    <p:custDataLst>
      <p:tags r:id="rId1"/>
    </p:custDataLst>
    <p:extLst>
      <p:ext uri="{BB962C8B-B14F-4D97-AF65-F5344CB8AC3E}">
        <p14:creationId xmlns:p14="http://schemas.microsoft.com/office/powerpoint/2010/main" val="2016788083"/>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484784"/>
            <a:ext cx="8229600" cy="4382616"/>
          </a:xfrm>
        </p:spPr>
        <p:txBody>
          <a:bodyPr/>
          <a:lstStyle/>
          <a:p>
            <a:r>
              <a:rPr lang="en-GB" sz="2800" dirty="0" smtClean="0"/>
              <a:t>2002 – only 5% of the top US business leaders were women</a:t>
            </a:r>
          </a:p>
          <a:p>
            <a:endParaRPr lang="en-GB" sz="2800" dirty="0"/>
          </a:p>
          <a:p>
            <a:r>
              <a:rPr lang="en-GB" sz="2800" dirty="0" smtClean="0"/>
              <a:t>2015 – 23% of UK current political crop are women</a:t>
            </a:r>
          </a:p>
          <a:p>
            <a:pPr lvl="3"/>
            <a:r>
              <a:rPr lang="en-GB" dirty="0" smtClean="0"/>
              <a:t>In the 2010 general election, more male MP’s were elected to parliament than the combined number of female ministers to pass through Westminster since women got the vote in 1918…</a:t>
            </a:r>
            <a:endParaRPr lang="en-GB" dirty="0"/>
          </a:p>
        </p:txBody>
      </p:sp>
    </p:spTree>
    <p:custDataLst>
      <p:tags r:id="rId1"/>
    </p:custDataLst>
    <p:extLst>
      <p:ext uri="{BB962C8B-B14F-4D97-AF65-F5344CB8AC3E}">
        <p14:creationId xmlns:p14="http://schemas.microsoft.com/office/powerpoint/2010/main" val="335425345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484784"/>
            <a:ext cx="8229600" cy="4382616"/>
          </a:xfrm>
        </p:spPr>
        <p:txBody>
          <a:bodyPr/>
          <a:lstStyle/>
          <a:p>
            <a:r>
              <a:rPr lang="en-GB" sz="2800" dirty="0" smtClean="0"/>
              <a:t>Is good leadership typically defined by masculine traits?</a:t>
            </a:r>
          </a:p>
          <a:p>
            <a:pPr lvl="2"/>
            <a:r>
              <a:rPr lang="en-GB" sz="2000" dirty="0" smtClean="0"/>
              <a:t>“think manager, think male” (Schein, 2001).</a:t>
            </a:r>
          </a:p>
          <a:p>
            <a:pPr lvl="2"/>
            <a:endParaRPr lang="en-GB" sz="2000" dirty="0"/>
          </a:p>
          <a:p>
            <a:r>
              <a:rPr lang="en-GB" sz="2800" dirty="0" smtClean="0"/>
              <a:t>Does this mean that “only the best” women get into leadership roles? (i.e., get through the selection process)</a:t>
            </a:r>
          </a:p>
          <a:p>
            <a:pPr lvl="2"/>
            <a:r>
              <a:rPr lang="en-GB" sz="2000" dirty="0" smtClean="0"/>
              <a:t>Do women have to exhibit masculine traits in order to be seen as leaders?</a:t>
            </a:r>
            <a:endParaRPr lang="en-GB" sz="2000" dirty="0"/>
          </a:p>
        </p:txBody>
      </p:sp>
    </p:spTree>
    <p:custDataLst>
      <p:tags r:id="rId1"/>
    </p:custDataLst>
    <p:extLst>
      <p:ext uri="{BB962C8B-B14F-4D97-AF65-F5344CB8AC3E}">
        <p14:creationId xmlns:p14="http://schemas.microsoft.com/office/powerpoint/2010/main" val="303307489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6" name="Picture 2"/>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611560" y="94361"/>
            <a:ext cx="2088232" cy="32781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4" y="3921761"/>
            <a:ext cx="2664296" cy="266429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8"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0112" y="3125598"/>
            <a:ext cx="2487973" cy="36714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8069" name="Picture 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95936" y="84779"/>
            <a:ext cx="4402460" cy="2932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420944466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628800"/>
            <a:ext cx="8229600" cy="4238600"/>
          </a:xfrm>
        </p:spPr>
        <p:txBody>
          <a:bodyPr/>
          <a:lstStyle/>
          <a:p>
            <a:r>
              <a:rPr lang="en-GB" sz="2800" dirty="0" err="1" smtClean="0"/>
              <a:t>Eagly</a:t>
            </a:r>
            <a:r>
              <a:rPr lang="en-GB" sz="2800" dirty="0" smtClean="0"/>
              <a:t> et al. (1995): no overall difference in performance of male and female leaders</a:t>
            </a:r>
          </a:p>
          <a:p>
            <a:pPr lvl="1"/>
            <a:r>
              <a:rPr lang="en-GB" dirty="0" smtClean="0"/>
              <a:t>Some gender specific advantages</a:t>
            </a:r>
          </a:p>
          <a:p>
            <a:pPr lvl="2"/>
            <a:r>
              <a:rPr lang="en-GB" dirty="0" smtClean="0"/>
              <a:t>Men – outdoors/military</a:t>
            </a:r>
          </a:p>
          <a:p>
            <a:pPr lvl="2"/>
            <a:r>
              <a:rPr lang="en-GB" dirty="0" smtClean="0"/>
              <a:t>Women – some areas of business and education</a:t>
            </a:r>
          </a:p>
          <a:p>
            <a:pPr lvl="2"/>
            <a:endParaRPr lang="en-GB" dirty="0" smtClean="0"/>
          </a:p>
          <a:p>
            <a:pPr lvl="2"/>
            <a:endParaRPr lang="en-GB" dirty="0"/>
          </a:p>
          <a:p>
            <a:r>
              <a:rPr lang="en-GB" sz="2800" dirty="0" smtClean="0"/>
              <a:t>Lewis (2000): Displays of anger damaged women’s ratings of leadership more than men’s</a:t>
            </a:r>
          </a:p>
        </p:txBody>
      </p:sp>
    </p:spTree>
    <p:custDataLst>
      <p:tags r:id="rId1"/>
    </p:custDataLst>
    <p:extLst>
      <p:ext uri="{BB962C8B-B14F-4D97-AF65-F5344CB8AC3E}">
        <p14:creationId xmlns:p14="http://schemas.microsoft.com/office/powerpoint/2010/main" val="3651107775"/>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955576"/>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484784"/>
            <a:ext cx="8229600" cy="4382616"/>
          </a:xfrm>
        </p:spPr>
        <p:txBody>
          <a:bodyPr/>
          <a:lstStyle/>
          <a:p>
            <a:r>
              <a:rPr lang="en-GB" sz="2400" b="1" dirty="0" err="1" smtClean="0"/>
              <a:t>Eagly</a:t>
            </a:r>
            <a:r>
              <a:rPr lang="en-GB" sz="2400" b="1" dirty="0" smtClean="0"/>
              <a:t> and Johnson (1990)/Van Engen (2001) </a:t>
            </a:r>
            <a:r>
              <a:rPr lang="en-GB" sz="2400" dirty="0" smtClean="0"/>
              <a:t>– meta-analysis</a:t>
            </a:r>
          </a:p>
          <a:p>
            <a:pPr lvl="2"/>
            <a:r>
              <a:rPr lang="en-GB" dirty="0" smtClean="0"/>
              <a:t>Female leaders tend to be more democratic than male </a:t>
            </a:r>
            <a:r>
              <a:rPr lang="en-GB" dirty="0" smtClean="0"/>
              <a:t>leaders</a:t>
            </a:r>
          </a:p>
          <a:p>
            <a:pPr lvl="2"/>
            <a:endParaRPr lang="en-GB" dirty="0" smtClean="0"/>
          </a:p>
          <a:p>
            <a:r>
              <a:rPr lang="en-GB" sz="2400" b="1" dirty="0" err="1" smtClean="0"/>
              <a:t>Loden</a:t>
            </a:r>
            <a:r>
              <a:rPr lang="en-GB" sz="2400" b="1" dirty="0" smtClean="0"/>
              <a:t> (1985)</a:t>
            </a:r>
          </a:p>
          <a:p>
            <a:pPr lvl="2"/>
            <a:r>
              <a:rPr lang="en-GB" dirty="0" smtClean="0"/>
              <a:t>Female leaders tend to less hierarchical, more co-operative and other-oriented than made </a:t>
            </a:r>
            <a:r>
              <a:rPr lang="en-GB" dirty="0" smtClean="0"/>
              <a:t>leaders</a:t>
            </a:r>
          </a:p>
          <a:p>
            <a:pPr lvl="2"/>
            <a:endParaRPr lang="en-GB" dirty="0" smtClean="0"/>
          </a:p>
          <a:p>
            <a:r>
              <a:rPr lang="en-GB" sz="2400" b="1" dirty="0" err="1" smtClean="0"/>
              <a:t>Eagly</a:t>
            </a:r>
            <a:r>
              <a:rPr lang="en-GB" sz="2400" b="1" dirty="0" smtClean="0"/>
              <a:t> et al. (2003)- </a:t>
            </a:r>
            <a:r>
              <a:rPr lang="en-GB" sz="2400" dirty="0" smtClean="0"/>
              <a:t>meta-analysis of 43 studies</a:t>
            </a:r>
          </a:p>
          <a:p>
            <a:pPr lvl="2"/>
            <a:r>
              <a:rPr lang="en-GB" sz="2000" dirty="0" smtClean="0"/>
              <a:t>Female leaders were rated higher on traits linked to TF leadership style</a:t>
            </a:r>
          </a:p>
          <a:p>
            <a:pPr lvl="3"/>
            <a:r>
              <a:rPr lang="en-GB" dirty="0" smtClean="0"/>
              <a:t>Individual consideration and charisma</a:t>
            </a:r>
            <a:endParaRPr lang="en-GB" dirty="0"/>
          </a:p>
        </p:txBody>
      </p:sp>
    </p:spTree>
    <p:custDataLst>
      <p:tags r:id="rId1"/>
    </p:custDataLst>
    <p:extLst>
      <p:ext uri="{BB962C8B-B14F-4D97-AF65-F5344CB8AC3E}">
        <p14:creationId xmlns:p14="http://schemas.microsoft.com/office/powerpoint/2010/main" val="2038190871"/>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solidFill>
                  <a:schemeClr val="tx2">
                    <a:lumMod val="10000"/>
                    <a:lumOff val="90000"/>
                  </a:schemeClr>
                </a:solidFill>
              </a:rPr>
              <a:t>WHY?</a:t>
            </a:r>
            <a:endParaRPr lang="en-GB" dirty="0">
              <a:solidFill>
                <a:schemeClr val="tx2">
                  <a:lumMod val="10000"/>
                  <a:lumOff val="90000"/>
                </a:schemeClr>
              </a:solidFill>
            </a:endParaRPr>
          </a:p>
        </p:txBody>
      </p:sp>
      <p:sp>
        <p:nvSpPr>
          <p:cNvPr id="3" name="Subtitle 2"/>
          <p:cNvSpPr>
            <a:spLocks noGrp="1"/>
          </p:cNvSpPr>
          <p:nvPr>
            <p:ph type="subTitle" idx="1"/>
          </p:nvPr>
        </p:nvSpPr>
        <p:spPr/>
        <p:txBody>
          <a:bodyPr/>
          <a:lstStyle/>
          <a:p>
            <a:endParaRPr lang="en-GB" dirty="0"/>
          </a:p>
        </p:txBody>
      </p:sp>
    </p:spTree>
    <p:custDataLst>
      <p:tags r:id="rId1"/>
    </p:custDataLst>
    <p:extLst>
      <p:ext uri="{BB962C8B-B14F-4D97-AF65-F5344CB8AC3E}">
        <p14:creationId xmlns:p14="http://schemas.microsoft.com/office/powerpoint/2010/main" val="389377203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628800"/>
            <a:ext cx="8229600" cy="4680520"/>
          </a:xfrm>
        </p:spPr>
        <p:txBody>
          <a:bodyPr/>
          <a:lstStyle/>
          <a:p>
            <a:r>
              <a:rPr lang="en-GB" sz="2800" b="1" dirty="0" smtClean="0"/>
              <a:t>Possible causes of gender differences in leadership:</a:t>
            </a:r>
          </a:p>
          <a:p>
            <a:endParaRPr lang="en-GB" dirty="0"/>
          </a:p>
          <a:p>
            <a:pPr lvl="1"/>
            <a:r>
              <a:rPr lang="en-GB" sz="2400" dirty="0" smtClean="0"/>
              <a:t>Biological and evolutionary factors</a:t>
            </a:r>
          </a:p>
          <a:p>
            <a:pPr lvl="1"/>
            <a:endParaRPr lang="en-GB" sz="2400" dirty="0"/>
          </a:p>
          <a:p>
            <a:pPr lvl="1"/>
            <a:r>
              <a:rPr lang="en-GB" sz="2400" dirty="0" smtClean="0"/>
              <a:t>Different cultural roles</a:t>
            </a:r>
          </a:p>
          <a:p>
            <a:pPr lvl="2"/>
            <a:r>
              <a:rPr lang="en-GB" sz="2000" dirty="0" smtClean="0"/>
              <a:t>Is the concept of leadership based upon male-like attributions</a:t>
            </a:r>
          </a:p>
          <a:p>
            <a:pPr lvl="2"/>
            <a:endParaRPr lang="en-GB" sz="2000" dirty="0" smtClean="0"/>
          </a:p>
          <a:p>
            <a:pPr lvl="1"/>
            <a:r>
              <a:rPr lang="en-GB" sz="2400" dirty="0" smtClean="0"/>
              <a:t>Perceived learned gender stereotypes</a:t>
            </a:r>
          </a:p>
          <a:p>
            <a:pPr lvl="2"/>
            <a:r>
              <a:rPr lang="en-GB" sz="2000" dirty="0" smtClean="0"/>
              <a:t>Self-fulfilling prophecies?</a:t>
            </a:r>
          </a:p>
        </p:txBody>
      </p:sp>
    </p:spTree>
    <p:custDataLst>
      <p:tags r:id="rId1"/>
    </p:custDataLst>
    <p:extLst>
      <p:ext uri="{BB962C8B-B14F-4D97-AF65-F5344CB8AC3E}">
        <p14:creationId xmlns:p14="http://schemas.microsoft.com/office/powerpoint/2010/main" val="158044114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556792"/>
            <a:ext cx="8229600" cy="4464496"/>
          </a:xfrm>
        </p:spPr>
        <p:txBody>
          <a:bodyPr/>
          <a:lstStyle/>
          <a:p>
            <a:r>
              <a:rPr lang="en-GB" sz="2800" dirty="0" smtClean="0"/>
              <a:t>Women still face barriers to leadership, despite evidence that they are equally as (and sometimes </a:t>
            </a:r>
            <a:r>
              <a:rPr lang="en-GB" sz="2800" b="1" dirty="0" smtClean="0"/>
              <a:t>more</a:t>
            </a:r>
            <a:r>
              <a:rPr lang="en-GB" sz="2800" dirty="0" smtClean="0"/>
              <a:t>) effective than men</a:t>
            </a:r>
          </a:p>
          <a:p>
            <a:pPr lvl="2"/>
            <a:r>
              <a:rPr lang="en-GB" sz="2000" dirty="0" smtClean="0"/>
              <a:t>Is this due to the female stereotype not matching the stereotypical “leader” or “manager”?</a:t>
            </a:r>
          </a:p>
          <a:p>
            <a:r>
              <a:rPr lang="en-GB" sz="2800" dirty="0" smtClean="0"/>
              <a:t>Attractiveness has been shown to </a:t>
            </a:r>
            <a:r>
              <a:rPr lang="en-GB" sz="2800" b="1" i="1" dirty="0" smtClean="0"/>
              <a:t>negatively</a:t>
            </a:r>
            <a:r>
              <a:rPr lang="en-GB" sz="2800" i="1" dirty="0"/>
              <a:t> </a:t>
            </a:r>
            <a:r>
              <a:rPr lang="en-GB" sz="2800" dirty="0" smtClean="0"/>
              <a:t> influence selection of female leaders</a:t>
            </a:r>
          </a:p>
          <a:p>
            <a:r>
              <a:rPr lang="en-GB" sz="2800" dirty="0" smtClean="0"/>
              <a:t>BUT – unclear as to the effects of attractiveness on follower ratings of trust and loyalty</a:t>
            </a:r>
            <a:endParaRPr lang="en-GB" sz="2800" dirty="0"/>
          </a:p>
        </p:txBody>
      </p:sp>
      <p:sp>
        <p:nvSpPr>
          <p:cNvPr id="4" name="Rounded Rectangle 3"/>
          <p:cNvSpPr/>
          <p:nvPr/>
        </p:nvSpPr>
        <p:spPr bwMode="auto">
          <a:xfrm>
            <a:off x="179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chemeClr val="tx2">
                    <a:lumMod val="75000"/>
                    <a:lumOff val="25000"/>
                  </a:schemeClr>
                </a:solidFill>
                <a:effectLst/>
                <a:latin typeface="Arial" charset="0"/>
              </a:rPr>
              <a:t>Braun, </a:t>
            </a:r>
            <a:r>
              <a:rPr kumimoji="0" lang="en-GB" sz="1800" b="0" i="1" u="none" strike="noStrike" cap="none" normalizeH="0" baseline="0" dirty="0" err="1" smtClean="0">
                <a:ln>
                  <a:noFill/>
                </a:ln>
                <a:solidFill>
                  <a:schemeClr val="tx2">
                    <a:lumMod val="75000"/>
                    <a:lumOff val="25000"/>
                  </a:schemeClr>
                </a:solidFill>
                <a:effectLst/>
                <a:latin typeface="Arial" charset="0"/>
              </a:rPr>
              <a:t>Peus</a:t>
            </a:r>
            <a:r>
              <a:rPr kumimoji="0" lang="en-GB" sz="1800" b="0" i="1" u="none" strike="noStrike" cap="none" normalizeH="0" baseline="0" dirty="0" smtClean="0">
                <a:ln>
                  <a:noFill/>
                </a:ln>
                <a:solidFill>
                  <a:schemeClr val="tx2">
                    <a:lumMod val="75000"/>
                    <a:lumOff val="25000"/>
                  </a:schemeClr>
                </a:solidFill>
                <a:effectLst/>
                <a:latin typeface="Arial" charset="0"/>
              </a:rPr>
              <a:t> and Frey (2012)</a:t>
            </a:r>
            <a:r>
              <a:rPr kumimoji="0" lang="en-GB" sz="1800" b="0" i="1" u="none" strike="noStrike" cap="none" normalizeH="0" dirty="0" smtClean="0">
                <a:ln>
                  <a:noFill/>
                </a:ln>
                <a:solidFill>
                  <a:schemeClr val="tx2">
                    <a:lumMod val="75000"/>
                    <a:lumOff val="25000"/>
                  </a:schemeClr>
                </a:solidFill>
                <a:effectLst/>
                <a:latin typeface="Arial" charset="0"/>
              </a:rPr>
              <a:t> – Is Beauty Beastly?</a:t>
            </a:r>
            <a:endParaRPr kumimoji="0" lang="en-GB" sz="1800" b="0" i="1" u="none" strike="noStrike" cap="none" normalizeH="0" baseline="0" dirty="0" smtClean="0">
              <a:ln>
                <a:noFill/>
              </a:ln>
              <a:solidFill>
                <a:schemeClr val="tx2">
                  <a:lumMod val="75000"/>
                  <a:lumOff val="25000"/>
                </a:schemeClr>
              </a:solidFill>
              <a:effectLst/>
              <a:latin typeface="Arial" charset="0"/>
            </a:endParaRPr>
          </a:p>
        </p:txBody>
      </p:sp>
    </p:spTree>
    <p:custDataLst>
      <p:tags r:id="rId1"/>
    </p:custDataLst>
    <p:extLst>
      <p:ext uri="{BB962C8B-B14F-4D97-AF65-F5344CB8AC3E}">
        <p14:creationId xmlns:p14="http://schemas.microsoft.com/office/powerpoint/2010/main" val="1908523001"/>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556792"/>
            <a:ext cx="8229600" cy="4310608"/>
          </a:xfrm>
        </p:spPr>
        <p:txBody>
          <a:bodyPr/>
          <a:lstStyle/>
          <a:p>
            <a:r>
              <a:rPr lang="en-GB" sz="2800" dirty="0" smtClean="0"/>
              <a:t>Study hypothesis:</a:t>
            </a:r>
          </a:p>
          <a:p>
            <a:endParaRPr lang="en-GB" sz="2800" dirty="0"/>
          </a:p>
          <a:p>
            <a:pPr lvl="1"/>
            <a:r>
              <a:rPr lang="en-GB" sz="2400" dirty="0" smtClean="0"/>
              <a:t>When displaying a TF leadership style, attractive female leaders elicit lower levels of followers’ trust/loyalty than unattractive female leaders. This devaluation effect does not occur in TA leadership.</a:t>
            </a:r>
            <a:endParaRPr lang="en-GB" sz="2400" dirty="0"/>
          </a:p>
        </p:txBody>
      </p:sp>
      <p:sp>
        <p:nvSpPr>
          <p:cNvPr id="4" name="Rounded Rectangle 3"/>
          <p:cNvSpPr/>
          <p:nvPr/>
        </p:nvSpPr>
        <p:spPr bwMode="auto">
          <a:xfrm>
            <a:off x="179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chemeClr val="tx2">
                    <a:lumMod val="75000"/>
                    <a:lumOff val="25000"/>
                  </a:schemeClr>
                </a:solidFill>
                <a:effectLst/>
                <a:latin typeface="Arial" charset="0"/>
              </a:rPr>
              <a:t>Braun, </a:t>
            </a:r>
            <a:r>
              <a:rPr kumimoji="0" lang="en-GB" sz="1800" b="0" i="1" u="none" strike="noStrike" cap="none" normalizeH="0" baseline="0" dirty="0" err="1" smtClean="0">
                <a:ln>
                  <a:noFill/>
                </a:ln>
                <a:solidFill>
                  <a:schemeClr val="tx2">
                    <a:lumMod val="75000"/>
                    <a:lumOff val="25000"/>
                  </a:schemeClr>
                </a:solidFill>
                <a:effectLst/>
                <a:latin typeface="Arial" charset="0"/>
              </a:rPr>
              <a:t>Peus</a:t>
            </a:r>
            <a:r>
              <a:rPr kumimoji="0" lang="en-GB" sz="1800" b="0" i="1" u="none" strike="noStrike" cap="none" normalizeH="0" baseline="0" dirty="0" smtClean="0">
                <a:ln>
                  <a:noFill/>
                </a:ln>
                <a:solidFill>
                  <a:schemeClr val="tx2">
                    <a:lumMod val="75000"/>
                    <a:lumOff val="25000"/>
                  </a:schemeClr>
                </a:solidFill>
                <a:effectLst/>
                <a:latin typeface="Arial" charset="0"/>
              </a:rPr>
              <a:t> and Frey (2012)</a:t>
            </a:r>
            <a:r>
              <a:rPr kumimoji="0" lang="en-GB" sz="1800" b="0" i="1" u="none" strike="noStrike" cap="none" normalizeH="0" dirty="0" smtClean="0">
                <a:ln>
                  <a:noFill/>
                </a:ln>
                <a:solidFill>
                  <a:schemeClr val="tx2">
                    <a:lumMod val="75000"/>
                    <a:lumOff val="25000"/>
                  </a:schemeClr>
                </a:solidFill>
                <a:effectLst/>
                <a:latin typeface="Arial" charset="0"/>
              </a:rPr>
              <a:t> – Is Beauty Beastly?</a:t>
            </a:r>
            <a:endParaRPr kumimoji="0" lang="en-GB" sz="1800" b="0" i="1" u="none" strike="noStrike" cap="none" normalizeH="0" baseline="0" dirty="0" smtClean="0">
              <a:ln>
                <a:noFill/>
              </a:ln>
              <a:solidFill>
                <a:schemeClr val="tx2">
                  <a:lumMod val="75000"/>
                  <a:lumOff val="25000"/>
                </a:schemeClr>
              </a:solidFill>
              <a:effectLst/>
              <a:latin typeface="Arial" charset="0"/>
            </a:endParaRPr>
          </a:p>
        </p:txBody>
      </p:sp>
    </p:spTree>
    <p:custDataLst>
      <p:tags r:id="rId1"/>
    </p:custDataLst>
    <p:extLst>
      <p:ext uri="{BB962C8B-B14F-4D97-AF65-F5344CB8AC3E}">
        <p14:creationId xmlns:p14="http://schemas.microsoft.com/office/powerpoint/2010/main" val="340458781"/>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556792"/>
            <a:ext cx="8229600" cy="4310608"/>
          </a:xfrm>
        </p:spPr>
        <p:txBody>
          <a:bodyPr/>
          <a:lstStyle/>
          <a:p>
            <a:r>
              <a:rPr lang="en-GB" sz="2800" dirty="0" smtClean="0"/>
              <a:t>Study methods:</a:t>
            </a:r>
          </a:p>
          <a:p>
            <a:pPr lvl="1"/>
            <a:r>
              <a:rPr lang="en-GB" dirty="0" smtClean="0"/>
              <a:t>Experimental study using 253 undergraduate students</a:t>
            </a:r>
          </a:p>
          <a:p>
            <a:pPr lvl="1"/>
            <a:endParaRPr lang="en-GB" dirty="0"/>
          </a:p>
          <a:p>
            <a:pPr lvl="1"/>
            <a:r>
              <a:rPr lang="en-GB" dirty="0" smtClean="0"/>
              <a:t>2x2x2 between-subjects</a:t>
            </a:r>
          </a:p>
          <a:p>
            <a:pPr lvl="3"/>
            <a:r>
              <a:rPr lang="en-GB" dirty="0" smtClean="0"/>
              <a:t>Leader gender (male / female)</a:t>
            </a:r>
          </a:p>
          <a:p>
            <a:pPr lvl="3"/>
            <a:r>
              <a:rPr lang="en-GB" dirty="0" smtClean="0"/>
              <a:t>Leader attractiveness (attractive / unattractive)</a:t>
            </a:r>
          </a:p>
          <a:p>
            <a:pPr lvl="3"/>
            <a:r>
              <a:rPr lang="en-GB" dirty="0" smtClean="0"/>
              <a:t>Leadership style (TF / TA)</a:t>
            </a:r>
            <a:endParaRPr lang="en-GB" dirty="0"/>
          </a:p>
        </p:txBody>
      </p:sp>
      <p:sp>
        <p:nvSpPr>
          <p:cNvPr id="4" name="Rounded Rectangle 3"/>
          <p:cNvSpPr/>
          <p:nvPr/>
        </p:nvSpPr>
        <p:spPr bwMode="auto">
          <a:xfrm>
            <a:off x="179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chemeClr val="tx2">
                    <a:lumMod val="75000"/>
                    <a:lumOff val="25000"/>
                  </a:schemeClr>
                </a:solidFill>
                <a:effectLst/>
                <a:latin typeface="Arial" charset="0"/>
              </a:rPr>
              <a:t>Braun, </a:t>
            </a:r>
            <a:r>
              <a:rPr kumimoji="0" lang="en-GB" sz="1800" b="0" i="1" u="none" strike="noStrike" cap="none" normalizeH="0" baseline="0" dirty="0" err="1" smtClean="0">
                <a:ln>
                  <a:noFill/>
                </a:ln>
                <a:solidFill>
                  <a:schemeClr val="tx2">
                    <a:lumMod val="75000"/>
                    <a:lumOff val="25000"/>
                  </a:schemeClr>
                </a:solidFill>
                <a:effectLst/>
                <a:latin typeface="Arial" charset="0"/>
              </a:rPr>
              <a:t>Peus</a:t>
            </a:r>
            <a:r>
              <a:rPr kumimoji="0" lang="en-GB" sz="1800" b="0" i="1" u="none" strike="noStrike" cap="none" normalizeH="0" baseline="0" dirty="0" smtClean="0">
                <a:ln>
                  <a:noFill/>
                </a:ln>
                <a:solidFill>
                  <a:schemeClr val="tx2">
                    <a:lumMod val="75000"/>
                    <a:lumOff val="25000"/>
                  </a:schemeClr>
                </a:solidFill>
                <a:effectLst/>
                <a:latin typeface="Arial" charset="0"/>
              </a:rPr>
              <a:t> and Frey (2012)</a:t>
            </a:r>
            <a:r>
              <a:rPr kumimoji="0" lang="en-GB" sz="1800" b="0" i="1" u="none" strike="noStrike" cap="none" normalizeH="0" dirty="0" smtClean="0">
                <a:ln>
                  <a:noFill/>
                </a:ln>
                <a:solidFill>
                  <a:schemeClr val="tx2">
                    <a:lumMod val="75000"/>
                    <a:lumOff val="25000"/>
                  </a:schemeClr>
                </a:solidFill>
                <a:effectLst/>
                <a:latin typeface="Arial" charset="0"/>
              </a:rPr>
              <a:t> – Is Beauty Beastly?</a:t>
            </a:r>
            <a:endParaRPr kumimoji="0" lang="en-GB" sz="1800" b="0" i="1" u="none" strike="noStrike" cap="none" normalizeH="0" baseline="0" dirty="0" smtClean="0">
              <a:ln>
                <a:noFill/>
              </a:ln>
              <a:solidFill>
                <a:schemeClr val="tx2">
                  <a:lumMod val="75000"/>
                  <a:lumOff val="25000"/>
                </a:schemeClr>
              </a:solidFill>
              <a:effectLst/>
              <a:latin typeface="Arial" charset="0"/>
            </a:endParaRPr>
          </a:p>
        </p:txBody>
      </p:sp>
    </p:spTree>
    <p:custDataLst>
      <p:tags r:id="rId1"/>
    </p:custDataLst>
    <p:extLst>
      <p:ext uri="{BB962C8B-B14F-4D97-AF65-F5344CB8AC3E}">
        <p14:creationId xmlns:p14="http://schemas.microsoft.com/office/powerpoint/2010/main" val="3404587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ular Callout 5"/>
          <p:cNvSpPr/>
          <p:nvPr/>
        </p:nvSpPr>
        <p:spPr bwMode="auto">
          <a:xfrm>
            <a:off x="6444208" y="5678568"/>
            <a:ext cx="2592288" cy="1008112"/>
          </a:xfrm>
          <a:prstGeom prst="wedgeRectCallout">
            <a:avLst>
              <a:gd name="adj1" fmla="val -27030"/>
              <a:gd name="adj2" fmla="val -226773"/>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Significant three-way interaction</a:t>
            </a:r>
          </a:p>
        </p:txBody>
      </p:sp>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46856" y="1484784"/>
            <a:ext cx="8229600" cy="4310608"/>
          </a:xfrm>
        </p:spPr>
        <p:txBody>
          <a:bodyPr/>
          <a:lstStyle/>
          <a:p>
            <a:r>
              <a:rPr lang="en-GB" sz="2800" dirty="0" smtClean="0"/>
              <a:t>Study findings:</a:t>
            </a:r>
          </a:p>
          <a:p>
            <a:endParaRPr lang="en-GB" sz="2800" dirty="0"/>
          </a:p>
          <a:p>
            <a:pPr lvl="1"/>
            <a:r>
              <a:rPr lang="en-GB" sz="2400" dirty="0" smtClean="0"/>
              <a:t>TF leaders;</a:t>
            </a:r>
          </a:p>
          <a:p>
            <a:pPr lvl="2"/>
            <a:r>
              <a:rPr lang="en-GB" sz="2000" dirty="0" smtClean="0"/>
              <a:t>Attractive female leaders rated significantly LOWER on trust and loyalty compared to unattractive female leaders</a:t>
            </a:r>
          </a:p>
          <a:p>
            <a:pPr lvl="2"/>
            <a:r>
              <a:rPr lang="en-GB" sz="2000" dirty="0" smtClean="0"/>
              <a:t>Attractive male leaders rated significantly HIGHER on trust and loyalty than unattractive male leaders</a:t>
            </a:r>
            <a:endParaRPr lang="en-GB" dirty="0" smtClean="0"/>
          </a:p>
          <a:p>
            <a:pPr lvl="1"/>
            <a:r>
              <a:rPr lang="en-GB" sz="2400" dirty="0" smtClean="0"/>
              <a:t>TA leaders:</a:t>
            </a:r>
          </a:p>
          <a:p>
            <a:pPr lvl="2"/>
            <a:r>
              <a:rPr lang="en-GB" sz="2000" dirty="0" smtClean="0"/>
              <a:t>No difference in trust or loyalty ratings for attractiveness for males or females</a:t>
            </a:r>
          </a:p>
        </p:txBody>
      </p:sp>
      <p:sp>
        <p:nvSpPr>
          <p:cNvPr id="4" name="Rounded Rectangle 3"/>
          <p:cNvSpPr/>
          <p:nvPr/>
        </p:nvSpPr>
        <p:spPr bwMode="auto">
          <a:xfrm>
            <a:off x="179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chemeClr val="tx2">
                    <a:lumMod val="75000"/>
                    <a:lumOff val="25000"/>
                  </a:schemeClr>
                </a:solidFill>
                <a:effectLst/>
                <a:latin typeface="Arial" charset="0"/>
              </a:rPr>
              <a:t>Braun, </a:t>
            </a:r>
            <a:r>
              <a:rPr kumimoji="0" lang="en-GB" sz="1800" b="0" i="1" u="none" strike="noStrike" cap="none" normalizeH="0" baseline="0" dirty="0" err="1" smtClean="0">
                <a:ln>
                  <a:noFill/>
                </a:ln>
                <a:solidFill>
                  <a:schemeClr val="tx2">
                    <a:lumMod val="75000"/>
                    <a:lumOff val="25000"/>
                  </a:schemeClr>
                </a:solidFill>
                <a:effectLst/>
                <a:latin typeface="Arial" charset="0"/>
              </a:rPr>
              <a:t>Peus</a:t>
            </a:r>
            <a:r>
              <a:rPr kumimoji="0" lang="en-GB" sz="1800" b="0" i="1" u="none" strike="noStrike" cap="none" normalizeH="0" baseline="0" dirty="0" smtClean="0">
                <a:ln>
                  <a:noFill/>
                </a:ln>
                <a:solidFill>
                  <a:schemeClr val="tx2">
                    <a:lumMod val="75000"/>
                    <a:lumOff val="25000"/>
                  </a:schemeClr>
                </a:solidFill>
                <a:effectLst/>
                <a:latin typeface="Arial" charset="0"/>
              </a:rPr>
              <a:t> and Frey (2012)</a:t>
            </a:r>
            <a:r>
              <a:rPr kumimoji="0" lang="en-GB" sz="1800" b="0" i="1" u="none" strike="noStrike" cap="none" normalizeH="0" dirty="0" smtClean="0">
                <a:ln>
                  <a:noFill/>
                </a:ln>
                <a:solidFill>
                  <a:schemeClr val="tx2">
                    <a:lumMod val="75000"/>
                    <a:lumOff val="25000"/>
                  </a:schemeClr>
                </a:solidFill>
                <a:effectLst/>
                <a:latin typeface="Arial" charset="0"/>
              </a:rPr>
              <a:t> – Is Beauty Beastly?</a:t>
            </a:r>
            <a:endParaRPr kumimoji="0" lang="en-GB" sz="1800" b="0" i="1" u="none" strike="noStrike" cap="none" normalizeH="0" baseline="0" dirty="0" smtClean="0">
              <a:ln>
                <a:noFill/>
              </a:ln>
              <a:solidFill>
                <a:schemeClr val="tx2">
                  <a:lumMod val="75000"/>
                  <a:lumOff val="25000"/>
                </a:schemeClr>
              </a:solidFill>
              <a:effectLst/>
              <a:latin typeface="Arial" charset="0"/>
            </a:endParaRPr>
          </a:p>
        </p:txBody>
      </p:sp>
      <p:sp>
        <p:nvSpPr>
          <p:cNvPr id="5" name="Rectangular Callout 4"/>
          <p:cNvSpPr/>
          <p:nvPr/>
        </p:nvSpPr>
        <p:spPr bwMode="auto">
          <a:xfrm>
            <a:off x="6100291" y="476672"/>
            <a:ext cx="2592288" cy="1008112"/>
          </a:xfrm>
          <a:prstGeom prst="wedgeRectCallout">
            <a:avLst>
              <a:gd name="adj1" fmla="val -39900"/>
              <a:gd name="adj2" fmla="val 181396"/>
            </a:avLst>
          </a:prstGeom>
          <a:noFill/>
          <a:ln w="25400" cap="flat" cmpd="sng" algn="ctr">
            <a:solidFill>
              <a:schemeClr val="accent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smtClean="0">
                <a:ln>
                  <a:noFill/>
                </a:ln>
                <a:solidFill>
                  <a:schemeClr val="tx1"/>
                </a:solidFill>
                <a:effectLst/>
                <a:latin typeface="Arial" charset="0"/>
              </a:rPr>
              <a:t>Significant three-way interaction</a:t>
            </a:r>
          </a:p>
        </p:txBody>
      </p:sp>
    </p:spTree>
    <p:custDataLst>
      <p:tags r:id="rId1"/>
    </p:custDataLst>
    <p:extLst>
      <p:ext uri="{BB962C8B-B14F-4D97-AF65-F5344CB8AC3E}">
        <p14:creationId xmlns:p14="http://schemas.microsoft.com/office/powerpoint/2010/main" val="340458781"/>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57200"/>
            <a:ext cx="8229600" cy="1027584"/>
          </a:xfrm>
        </p:spPr>
        <p:txBody>
          <a:bodyPr/>
          <a:lstStyle/>
          <a:p>
            <a:r>
              <a:rPr lang="en-GB" sz="4000" dirty="0" smtClean="0"/>
              <a:t>Leadership and Gender</a:t>
            </a:r>
            <a:endParaRPr lang="en-GB" sz="4000" dirty="0"/>
          </a:p>
        </p:txBody>
      </p:sp>
      <p:sp>
        <p:nvSpPr>
          <p:cNvPr id="3" name="Content Placeholder 2"/>
          <p:cNvSpPr>
            <a:spLocks noGrp="1"/>
          </p:cNvSpPr>
          <p:nvPr>
            <p:ph idx="1"/>
          </p:nvPr>
        </p:nvSpPr>
        <p:spPr>
          <a:xfrm>
            <a:off x="457200" y="1556792"/>
            <a:ext cx="8229600" cy="4310608"/>
          </a:xfrm>
        </p:spPr>
        <p:txBody>
          <a:bodyPr/>
          <a:lstStyle/>
          <a:p>
            <a:r>
              <a:rPr lang="en-GB" sz="2800" dirty="0" smtClean="0"/>
              <a:t>Study conclusions:</a:t>
            </a:r>
          </a:p>
          <a:p>
            <a:endParaRPr lang="en-GB" sz="2400" dirty="0"/>
          </a:p>
          <a:p>
            <a:pPr lvl="1"/>
            <a:r>
              <a:rPr lang="en-GB" sz="2400" dirty="0" smtClean="0"/>
              <a:t>Attractiveness may be a disadvantage for female leaders who show a TF leadership style</a:t>
            </a:r>
          </a:p>
          <a:p>
            <a:pPr lvl="1"/>
            <a:endParaRPr lang="en-GB" sz="2400" dirty="0"/>
          </a:p>
          <a:p>
            <a:pPr lvl="1"/>
            <a:r>
              <a:rPr lang="en-GB" sz="2400" dirty="0" smtClean="0"/>
              <a:t>Attractiveness may create a barrier for women achieving leadership positions</a:t>
            </a:r>
            <a:endParaRPr lang="en-GB" sz="2400" dirty="0"/>
          </a:p>
        </p:txBody>
      </p:sp>
      <p:sp>
        <p:nvSpPr>
          <p:cNvPr id="4" name="Rounded Rectangle 3"/>
          <p:cNvSpPr/>
          <p:nvPr/>
        </p:nvSpPr>
        <p:spPr bwMode="auto">
          <a:xfrm>
            <a:off x="179512" y="6152230"/>
            <a:ext cx="5400600" cy="504056"/>
          </a:xfrm>
          <a:prstGeom prst="roundRect">
            <a:avLst/>
          </a:prstGeom>
          <a:solidFill>
            <a:schemeClr val="accent1">
              <a:lumMod val="60000"/>
              <a:lumOff val="40000"/>
            </a:schemeClr>
          </a:solidFill>
          <a:ln w="9525" cap="flat" cmpd="sng" algn="ctr">
            <a:solidFill>
              <a:schemeClr val="accent1"/>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1" u="none" strike="noStrike" cap="none" normalizeH="0" baseline="0" dirty="0" smtClean="0">
                <a:ln>
                  <a:noFill/>
                </a:ln>
                <a:solidFill>
                  <a:schemeClr val="tx2">
                    <a:lumMod val="75000"/>
                    <a:lumOff val="25000"/>
                  </a:schemeClr>
                </a:solidFill>
                <a:effectLst/>
                <a:latin typeface="Arial" charset="0"/>
              </a:rPr>
              <a:t>Braun, </a:t>
            </a:r>
            <a:r>
              <a:rPr kumimoji="0" lang="en-GB" sz="1800" b="0" i="1" u="none" strike="noStrike" cap="none" normalizeH="0" baseline="0" dirty="0" err="1" smtClean="0">
                <a:ln>
                  <a:noFill/>
                </a:ln>
                <a:solidFill>
                  <a:schemeClr val="tx2">
                    <a:lumMod val="75000"/>
                    <a:lumOff val="25000"/>
                  </a:schemeClr>
                </a:solidFill>
                <a:effectLst/>
                <a:latin typeface="Arial" charset="0"/>
              </a:rPr>
              <a:t>Peus</a:t>
            </a:r>
            <a:r>
              <a:rPr kumimoji="0" lang="en-GB" sz="1800" b="0" i="1" u="none" strike="noStrike" cap="none" normalizeH="0" baseline="0" dirty="0" smtClean="0">
                <a:ln>
                  <a:noFill/>
                </a:ln>
                <a:solidFill>
                  <a:schemeClr val="tx2">
                    <a:lumMod val="75000"/>
                    <a:lumOff val="25000"/>
                  </a:schemeClr>
                </a:solidFill>
                <a:effectLst/>
                <a:latin typeface="Arial" charset="0"/>
              </a:rPr>
              <a:t> and Frey (2012)</a:t>
            </a:r>
            <a:r>
              <a:rPr kumimoji="0" lang="en-GB" sz="1800" b="0" i="1" u="none" strike="noStrike" cap="none" normalizeH="0" dirty="0" smtClean="0">
                <a:ln>
                  <a:noFill/>
                </a:ln>
                <a:solidFill>
                  <a:schemeClr val="tx2">
                    <a:lumMod val="75000"/>
                    <a:lumOff val="25000"/>
                  </a:schemeClr>
                </a:solidFill>
                <a:effectLst/>
                <a:latin typeface="Arial" charset="0"/>
              </a:rPr>
              <a:t> – Is Beauty Beastly?</a:t>
            </a:r>
            <a:endParaRPr kumimoji="0" lang="en-GB" sz="1800" b="0" i="1" u="none" strike="noStrike" cap="none" normalizeH="0" baseline="0" dirty="0" smtClean="0">
              <a:ln>
                <a:noFill/>
              </a:ln>
              <a:solidFill>
                <a:schemeClr val="tx2">
                  <a:lumMod val="75000"/>
                  <a:lumOff val="25000"/>
                </a:schemeClr>
              </a:solidFill>
              <a:effectLst/>
              <a:latin typeface="Arial" charset="0"/>
            </a:endParaRPr>
          </a:p>
        </p:txBody>
      </p:sp>
    </p:spTree>
    <p:custDataLst>
      <p:tags r:id="rId1"/>
    </p:custDataLst>
    <p:extLst>
      <p:ext uri="{BB962C8B-B14F-4D97-AF65-F5344CB8AC3E}">
        <p14:creationId xmlns:p14="http://schemas.microsoft.com/office/powerpoint/2010/main" val="4105926001"/>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Leadership &amp; Leaders</a:t>
            </a:r>
            <a:endParaRPr lang="en-GB" dirty="0"/>
          </a:p>
        </p:txBody>
      </p:sp>
      <p:sp>
        <p:nvSpPr>
          <p:cNvPr id="3" name="Content Placeholder 2"/>
          <p:cNvSpPr>
            <a:spLocks noGrp="1"/>
          </p:cNvSpPr>
          <p:nvPr>
            <p:ph idx="1"/>
          </p:nvPr>
        </p:nvSpPr>
        <p:spPr/>
        <p:txBody>
          <a:bodyPr/>
          <a:lstStyle/>
          <a:p>
            <a:r>
              <a:rPr lang="en-GB" dirty="0" smtClean="0"/>
              <a:t>There is no one perfect indicator of leadership effectiveness, but the work performance of the leader’s workgroup or organisation is probably the best </a:t>
            </a:r>
          </a:p>
          <a:p>
            <a:pPr lvl="3"/>
            <a:endParaRPr lang="en-GB" dirty="0" smtClean="0">
              <a:solidFill>
                <a:schemeClr val="accent2">
                  <a:lumMod val="75000"/>
                </a:schemeClr>
              </a:solidFill>
            </a:endParaRPr>
          </a:p>
          <a:p>
            <a:pPr lvl="3"/>
            <a:r>
              <a:rPr lang="en-GB" sz="2000" dirty="0" smtClean="0">
                <a:solidFill>
                  <a:schemeClr val="accent1">
                    <a:lumMod val="75000"/>
                  </a:schemeClr>
                </a:solidFill>
              </a:rPr>
              <a:t>Although the influence of other factors also needs to be taken into account</a:t>
            </a:r>
          </a:p>
          <a:p>
            <a:endParaRPr lang="en-GB" dirty="0"/>
          </a:p>
        </p:txBody>
      </p:sp>
    </p:spTree>
    <p:custDataLst>
      <p:tags r:id="rId1"/>
    </p:custDataLst>
    <p:extLst>
      <p:ext uri="{BB962C8B-B14F-4D97-AF65-F5344CB8AC3E}">
        <p14:creationId xmlns:p14="http://schemas.microsoft.com/office/powerpoint/2010/main" val="9160233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Any questions?</a:t>
            </a:r>
            <a:endParaRPr lang="en-GB" dirty="0"/>
          </a:p>
        </p:txBody>
      </p:sp>
      <p:pic>
        <p:nvPicPr>
          <p:cNvPr id="4" name="Content Placeholder 3"/>
          <p:cNvPicPr>
            <a:picLocks noGrp="1" noChangeAspect="1"/>
          </p:cNvPicPr>
          <p:nvPr>
            <p:ph idx="1"/>
          </p:nvPr>
        </p:nvPicPr>
        <p:blipFill>
          <a:blip r:embed="rId2"/>
          <a:stretch>
            <a:fillRect/>
          </a:stretch>
        </p:blipFill>
        <p:spPr>
          <a:xfrm>
            <a:off x="3467894" y="2805112"/>
            <a:ext cx="2143125" cy="2143125"/>
          </a:xfrm>
          <a:prstGeom prst="rect">
            <a:avLst/>
          </a:prstGeom>
        </p:spPr>
      </p:pic>
    </p:spTree>
    <p:extLst>
      <p:ext uri="{BB962C8B-B14F-4D97-AF65-F5344CB8AC3E}">
        <p14:creationId xmlns:p14="http://schemas.microsoft.com/office/powerpoint/2010/main" val="2927646457"/>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Seminar today</a:t>
            </a:r>
            <a:endParaRPr lang="en-GB" dirty="0"/>
          </a:p>
        </p:txBody>
      </p:sp>
      <p:sp>
        <p:nvSpPr>
          <p:cNvPr id="3" name="Content Placeholder 2"/>
          <p:cNvSpPr>
            <a:spLocks noGrp="1"/>
          </p:cNvSpPr>
          <p:nvPr>
            <p:ph idx="1"/>
          </p:nvPr>
        </p:nvSpPr>
        <p:spPr>
          <a:xfrm>
            <a:off x="507206" y="1993393"/>
            <a:ext cx="8065294" cy="931551"/>
          </a:xfrm>
        </p:spPr>
        <p:txBody>
          <a:bodyPr/>
          <a:lstStyle/>
          <a:p>
            <a:r>
              <a:rPr lang="en-GB" dirty="0" smtClean="0"/>
              <a:t>Critical discussion of ‘faking’ in self-report measures.</a:t>
            </a:r>
          </a:p>
        </p:txBody>
      </p:sp>
      <p:sp>
        <p:nvSpPr>
          <p:cNvPr id="4" name="Title 1"/>
          <p:cNvSpPr txBox="1">
            <a:spLocks/>
          </p:cNvSpPr>
          <p:nvPr/>
        </p:nvSpPr>
        <p:spPr>
          <a:xfrm>
            <a:off x="500062" y="2472472"/>
            <a:ext cx="8079581" cy="165819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800" kern="1200" spc="-120" baseline="0">
                <a:solidFill>
                  <a:schemeClr val="accent1"/>
                </a:solidFill>
                <a:latin typeface="+mj-lt"/>
                <a:ea typeface="+mj-ea"/>
                <a:cs typeface="+mj-cs"/>
              </a:defRPr>
            </a:lvl1pPr>
          </a:lstStyle>
          <a:p>
            <a:pPr fontAlgn="auto">
              <a:spcAft>
                <a:spcPts val="0"/>
              </a:spcAft>
            </a:pPr>
            <a:r>
              <a:rPr lang="en-GB" dirty="0" smtClean="0"/>
              <a:t>Next week:</a:t>
            </a:r>
            <a:endParaRPr lang="en-GB" dirty="0"/>
          </a:p>
        </p:txBody>
      </p:sp>
      <p:sp>
        <p:nvSpPr>
          <p:cNvPr id="5" name="Content Placeholder 2"/>
          <p:cNvSpPr txBox="1">
            <a:spLocks/>
          </p:cNvSpPr>
          <p:nvPr/>
        </p:nvSpPr>
        <p:spPr>
          <a:xfrm>
            <a:off x="492919" y="4143973"/>
            <a:ext cx="8065294" cy="1805307"/>
          </a:xfrm>
          <a:prstGeom prst="rect">
            <a:avLst/>
          </a:prstGeom>
        </p:spPr>
        <p:txBody>
          <a:bodyPr vert="horz" lIns="91440" tIns="45720" rIns="91440" bIns="45720" rtlCol="0">
            <a:normAutofit/>
          </a:bodyPr>
          <a:lst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274320"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a:lstStyle>
          <a:p>
            <a:pPr fontAlgn="auto">
              <a:spcAft>
                <a:spcPts val="0"/>
              </a:spcAft>
            </a:pPr>
            <a:r>
              <a:rPr lang="en-GB" dirty="0" smtClean="0"/>
              <a:t>Lecture: Work-related stress and addiction</a:t>
            </a:r>
          </a:p>
          <a:p>
            <a:pPr fontAlgn="auto">
              <a:spcAft>
                <a:spcPts val="0"/>
              </a:spcAft>
            </a:pPr>
            <a:endParaRPr lang="en-GB" dirty="0"/>
          </a:p>
          <a:p>
            <a:pPr fontAlgn="auto">
              <a:spcAft>
                <a:spcPts val="0"/>
              </a:spcAft>
            </a:pPr>
            <a:r>
              <a:rPr lang="en-GB" dirty="0" smtClean="0"/>
              <a:t>Seminar: Well-being at work</a:t>
            </a:r>
            <a:endParaRPr lang="en-GB" dirty="0" smtClean="0"/>
          </a:p>
        </p:txBody>
      </p:sp>
    </p:spTree>
    <p:extLst>
      <p:ext uri="{BB962C8B-B14F-4D97-AF65-F5344CB8AC3E}">
        <p14:creationId xmlns:p14="http://schemas.microsoft.com/office/powerpoint/2010/main" val="3651648290"/>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1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5.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6.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7.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8.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9.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0.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5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162F33"/>
      </a:dk2>
      <a:lt2>
        <a:srgbClr val="EAF0E0"/>
      </a:lt2>
      <a:accent1>
        <a:srgbClr val="50B4C8"/>
      </a:accent1>
      <a:accent2>
        <a:srgbClr val="A8B97F"/>
      </a:accent2>
      <a:accent3>
        <a:srgbClr val="9B9256"/>
      </a:accent3>
      <a:accent4>
        <a:srgbClr val="657689"/>
      </a:accent4>
      <a:accent5>
        <a:srgbClr val="7A855D"/>
      </a:accent5>
      <a:accent6>
        <a:srgbClr val="84AC9D"/>
      </a:accent6>
      <a:hlink>
        <a:srgbClr val="2370CD"/>
      </a:hlink>
      <a:folHlink>
        <a:srgbClr val="877589"/>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79CFCA13-9412-4290-BB4B-85112F88857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TM03457491[[fn=Metropolitan]]</Template>
  <TotalTime>1979</TotalTime>
  <Words>2572</Words>
  <Application>Microsoft Office PowerPoint</Application>
  <PresentationFormat>On-screen Show (4:3)</PresentationFormat>
  <Paragraphs>358</Paragraphs>
  <Slides>53</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53</vt:i4>
      </vt:variant>
    </vt:vector>
  </HeadingPairs>
  <TitlesOfParts>
    <vt:vector size="58" baseType="lpstr">
      <vt:lpstr>Arial</vt:lpstr>
      <vt:lpstr>Calibri</vt:lpstr>
      <vt:lpstr>Calibri Light</vt:lpstr>
      <vt:lpstr>Wingdings</vt:lpstr>
      <vt:lpstr>Metropolitan</vt:lpstr>
      <vt:lpstr>Occupational Psychology</vt:lpstr>
      <vt:lpstr>What is leadership?</vt:lpstr>
      <vt:lpstr>Leadership &amp; Leaders</vt:lpstr>
      <vt:lpstr>PowerPoint Presentation</vt:lpstr>
      <vt:lpstr>Leadership &amp; Leaders</vt:lpstr>
      <vt:lpstr>What defines a ‘good leader’?</vt:lpstr>
      <vt:lpstr>What defines a ‘good leader’?</vt:lpstr>
      <vt:lpstr>PowerPoint Presentation</vt:lpstr>
      <vt:lpstr>PowerPoint Presentation</vt:lpstr>
      <vt:lpstr>Lord et al., 1984</vt:lpstr>
      <vt:lpstr>Leadership conceptualised as:</vt:lpstr>
      <vt:lpstr>What is organisational leadership?</vt:lpstr>
      <vt:lpstr>Is organisational leadership important?</vt:lpstr>
      <vt:lpstr>Models of leadership</vt:lpstr>
      <vt:lpstr>Models of leadership</vt:lpstr>
      <vt:lpstr>Early trait approach</vt:lpstr>
      <vt:lpstr>PowerPoint Presentation</vt:lpstr>
      <vt:lpstr>Leadership and Intelligence</vt:lpstr>
      <vt:lpstr>Leadership and Intelligence</vt:lpstr>
      <vt:lpstr>Emotional intelligence?</vt:lpstr>
      <vt:lpstr>PowerPoint Presentation</vt:lpstr>
      <vt:lpstr>Leadership and Personality</vt:lpstr>
      <vt:lpstr>Leadership and Personality</vt:lpstr>
      <vt:lpstr>Leadership and Personality</vt:lpstr>
      <vt:lpstr>Criticisms?</vt:lpstr>
      <vt:lpstr>Behavioural approaches to leadership</vt:lpstr>
      <vt:lpstr>Transactional leadership</vt:lpstr>
      <vt:lpstr>Transformational leadership</vt:lpstr>
      <vt:lpstr>Transformational leadership</vt:lpstr>
      <vt:lpstr>Transformational leadership</vt:lpstr>
      <vt:lpstr>Transformational leadership</vt:lpstr>
      <vt:lpstr>In summary…</vt:lpstr>
      <vt:lpstr>TA/TF and personality</vt:lpstr>
      <vt:lpstr>PowerPoint Presentation</vt:lpstr>
      <vt:lpstr>Are good leaders always good leaders?</vt:lpstr>
      <vt:lpstr>So far…</vt:lpstr>
      <vt:lpstr>So far…</vt:lpstr>
      <vt:lpstr>Leadership and Gender</vt:lpstr>
      <vt:lpstr>Leadership and Gender</vt:lpstr>
      <vt:lpstr>Leadership and Gender</vt:lpstr>
      <vt:lpstr>PowerPoint Presentation</vt:lpstr>
      <vt:lpstr>Leadership and Gender</vt:lpstr>
      <vt:lpstr>Leadership and gender</vt:lpstr>
      <vt:lpstr>WHY?</vt:lpstr>
      <vt:lpstr>Leadership and Gender</vt:lpstr>
      <vt:lpstr>Leadership and Gender</vt:lpstr>
      <vt:lpstr>Leadership and Gender</vt:lpstr>
      <vt:lpstr>Leadership and Gender</vt:lpstr>
      <vt:lpstr>Leadership and Gender</vt:lpstr>
      <vt:lpstr>Leadership and Gender</vt:lpstr>
      <vt:lpstr>Leadership &amp; Leaders</vt:lpstr>
      <vt:lpstr>Any questions?</vt:lpstr>
      <vt:lpstr>Seminar today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Occupational Psychology</dc:title>
  <dc:creator>Stacey Coleman</dc:creator>
  <cp:lastModifiedBy>Stacey Coleman</cp:lastModifiedBy>
  <cp:revision>29</cp:revision>
  <cp:lastPrinted>1601-01-01T00:00:00Z</cp:lastPrinted>
  <dcterms:created xsi:type="dcterms:W3CDTF">2015-10-19T09:01:19Z</dcterms:created>
  <dcterms:modified xsi:type="dcterms:W3CDTF">2018-01-22T12:12:27Z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TC102037841033</vt:lpwstr>
  </property>
</Properties>
</file>