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6" r:id="rId3"/>
    <p:sldId id="257" r:id="rId4"/>
    <p:sldId id="258" r:id="rId5"/>
    <p:sldId id="259" r:id="rId6"/>
    <p:sldId id="260" r:id="rId7"/>
    <p:sldId id="261" r:id="rId8"/>
    <p:sldId id="264" r:id="rId9"/>
    <p:sldId id="262" r:id="rId10"/>
    <p:sldId id="263"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871FB9B6-2C48-4D5D-B4F5-2B3D64122D0C}" type="datetimeFigureOut">
              <a:rPr lang="en-GB" smtClean="0"/>
              <a:t>20/03/2019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918676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FB9B6-2C48-4D5D-B4F5-2B3D64122D0C}"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3396131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smtClean="0"/>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71FB9B6-2C48-4D5D-B4F5-2B3D64122D0C}"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2874172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1FB9B6-2C48-4D5D-B4F5-2B3D64122D0C}"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3476798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1FB9B6-2C48-4D5D-B4F5-2B3D64122D0C}" type="datetimeFigureOut">
              <a:rPr lang="en-GB" smtClean="0"/>
              <a:t>20/03/2019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3050605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1FB9B6-2C48-4D5D-B4F5-2B3D64122D0C}" type="datetimeFigureOut">
              <a:rPr lang="en-GB" smtClean="0"/>
              <a:t>20/03/2019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3129216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1FB9B6-2C48-4D5D-B4F5-2B3D64122D0C}" type="datetimeFigureOut">
              <a:rPr lang="en-GB" smtClean="0"/>
              <a:t>20/03/2019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1565115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71FB9B6-2C48-4D5D-B4F5-2B3D64122D0C}"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2389621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71FB9B6-2C48-4D5D-B4F5-2B3D64122D0C}"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708113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71FB9B6-2C48-4D5D-B4F5-2B3D64122D0C}"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4285843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71FB9B6-2C48-4D5D-B4F5-2B3D64122D0C}"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20488102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71FB9B6-2C48-4D5D-B4F5-2B3D64122D0C}"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3364D-1DEF-497F-B5FD-B74917A1B381}"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413191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smtClean="0"/>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71FB9B6-2C48-4D5D-B4F5-2B3D64122D0C}" type="datetimeFigureOut">
              <a:rPr lang="en-GB" smtClean="0"/>
              <a:t>20/03/2019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15624536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smtClean="0"/>
              <a:t>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71FB9B6-2C48-4D5D-B4F5-2B3D64122D0C}" type="datetimeFigureOut">
              <a:rPr lang="en-GB" smtClean="0"/>
              <a:t>20/03/2019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1063669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71FB9B6-2C48-4D5D-B4F5-2B3D64122D0C}" type="datetimeFigureOut">
              <a:rPr lang="en-GB" smtClean="0"/>
              <a:t>20/03/2019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17399179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FB9B6-2C48-4D5D-B4F5-2B3D64122D0C}"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1991983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FB9B6-2C48-4D5D-B4F5-2B3D64122D0C}" type="datetimeFigureOut">
              <a:rPr lang="en-GB" smtClean="0"/>
              <a:t>20/03/2019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3364D-1DEF-497F-B5FD-B74917A1B381}" type="slidenum">
              <a:rPr lang="en-GB" smtClean="0"/>
              <a:t>‹#›</a:t>
            </a:fld>
            <a:endParaRPr lang="en-GB"/>
          </a:p>
        </p:txBody>
      </p:sp>
    </p:spTree>
    <p:extLst>
      <p:ext uri="{BB962C8B-B14F-4D97-AF65-F5344CB8AC3E}">
        <p14:creationId xmlns:p14="http://schemas.microsoft.com/office/powerpoint/2010/main" val="872733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71FB9B6-2C48-4D5D-B4F5-2B3D64122D0C}" type="datetimeFigureOut">
              <a:rPr lang="en-GB" smtClean="0"/>
              <a:t>20/03/2019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CDB3364D-1DEF-497F-B5FD-B74917A1B381}" type="slidenum">
              <a:rPr lang="en-GB" smtClean="0"/>
              <a:t>‹#›</a:t>
            </a:fld>
            <a:endParaRPr lang="en-GB"/>
          </a:p>
        </p:txBody>
      </p:sp>
    </p:spTree>
    <p:extLst>
      <p:ext uri="{BB962C8B-B14F-4D97-AF65-F5344CB8AC3E}">
        <p14:creationId xmlns:p14="http://schemas.microsoft.com/office/powerpoint/2010/main" val="39426319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designingbuildings.co.uk/wiki/Local_authorities" TargetMode="External"/><Relationship Id="rId3" Type="http://schemas.openxmlformats.org/officeDocument/2006/relationships/hyperlink" Target="https://www.designingbuildings.co.uk/wiki/England" TargetMode="External"/><Relationship Id="rId7" Type="http://schemas.openxmlformats.org/officeDocument/2006/relationships/hyperlink" Target="https://www.designingbuildings.co.uk/wiki/Approvals" TargetMode="External"/><Relationship Id="rId2" Type="http://schemas.openxmlformats.org/officeDocument/2006/relationships/hyperlink" Target="https://www.designingbuildings.co.uk/wiki/Wales" TargetMode="External"/><Relationship Id="rId1" Type="http://schemas.openxmlformats.org/officeDocument/2006/relationships/slideLayout" Target="../slideLayouts/slideLayout2.xml"/><Relationship Id="rId6" Type="http://schemas.openxmlformats.org/officeDocument/2006/relationships/hyperlink" Target="http://wales.gov.uk/topics/planning/buildingregs/?lang=en" TargetMode="External"/><Relationship Id="rId5" Type="http://schemas.openxmlformats.org/officeDocument/2006/relationships/hyperlink" Target="https://www.designingbuildings.co.uk/wiki/Government" TargetMode="External"/><Relationship Id="rId4" Type="http://schemas.openxmlformats.org/officeDocument/2006/relationships/hyperlink" Target="https://www.designingbuildings.co.uk/wiki/Regulations"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labc.co.uk/professionals/guidance/technical-guidance-wales/wales-part-g-sanitation-hot-water-safety-and-water" TargetMode="External"/><Relationship Id="rId13" Type="http://schemas.openxmlformats.org/officeDocument/2006/relationships/hyperlink" Target="https://www.labc.co.uk/professionals/guidance/technical-guidance-wales/wales-part-m-access-and-use-buildings" TargetMode="External"/><Relationship Id="rId18" Type="http://schemas.openxmlformats.org/officeDocument/2006/relationships/hyperlink" Target="https://www.labc.co.uk/professionals/guidance/technical-guidance-wales/wales-approved-document-support-regulation-7" TargetMode="External"/><Relationship Id="rId3" Type="http://schemas.openxmlformats.org/officeDocument/2006/relationships/hyperlink" Target="https://www.labc.co.uk/professionals/guidance/technical-guidance-wales/wales-approved-document-part-b-fire-safety" TargetMode="External"/><Relationship Id="rId7" Type="http://schemas.openxmlformats.org/officeDocument/2006/relationships/hyperlink" Target="https://www.labc.co.uk/professionals/guidance/technical-guidance-wales/wales-approved-document-f-means-ventilation" TargetMode="External"/><Relationship Id="rId12" Type="http://schemas.openxmlformats.org/officeDocument/2006/relationships/hyperlink" Target="https://www.labc.co.uk/professionals/guidance/technical-guidance-wales/wales-part-l-conservation-fuel-and-power" TargetMode="External"/><Relationship Id="rId17" Type="http://schemas.openxmlformats.org/officeDocument/2006/relationships/hyperlink" Target="https://www.labc.co.uk/professionals/guidance/technical-guidance-wales/wales-approved-document-r-physical-infrastructure" TargetMode="External"/><Relationship Id="rId2" Type="http://schemas.openxmlformats.org/officeDocument/2006/relationships/hyperlink" Target="https://www.labc.co.uk/professionals/building-regulations-guidance/approved-documents-and-technical-guidance-wales/wales-approved-document-structure?language_content_entity=en" TargetMode="External"/><Relationship Id="rId16" Type="http://schemas.openxmlformats.org/officeDocument/2006/relationships/hyperlink" Target="https://www.labc.co.uk/professionals/guidance/technical-guidance-wales/wales-approved-document-q-security-dwellings" TargetMode="External"/><Relationship Id="rId1" Type="http://schemas.openxmlformats.org/officeDocument/2006/relationships/slideLayout" Target="../slideLayouts/slideLayout2.xml"/><Relationship Id="rId6" Type="http://schemas.openxmlformats.org/officeDocument/2006/relationships/hyperlink" Target="https://www.labc.co.uk/professionals/guidance/technical-guidance-wales/wales-approved-document-part-e-resistance-passage" TargetMode="External"/><Relationship Id="rId11" Type="http://schemas.openxmlformats.org/officeDocument/2006/relationships/hyperlink" Target="https://www.labc.co.uk/professionals/guidance/technical-guidance-wales/part-k-protection-falling-collision-and-impact" TargetMode="External"/><Relationship Id="rId5" Type="http://schemas.openxmlformats.org/officeDocument/2006/relationships/hyperlink" Target="https://www.labc.co.uk/professionals/guidance/technical-guidance-wales/wales-approved-document-part-d-toxic-substances" TargetMode="External"/><Relationship Id="rId15" Type="http://schemas.openxmlformats.org/officeDocument/2006/relationships/hyperlink" Target="https://www.labc.co.uk/professionals/guidance/technical-guidance-wales/wales-approved-document-p-electrical-safety" TargetMode="External"/><Relationship Id="rId10" Type="http://schemas.openxmlformats.org/officeDocument/2006/relationships/hyperlink" Target="https://www.labc.co.uk/professionals/guidance/technical-guidance-wales/wales-approved-document-j-combustion-appliances-and" TargetMode="External"/><Relationship Id="rId4" Type="http://schemas.openxmlformats.org/officeDocument/2006/relationships/hyperlink" Target="https://www.labc.co.uk/professionals/guidance/technical-guidance-wales/wales-approved-document-part-c-site-preparation-and" TargetMode="External"/><Relationship Id="rId9" Type="http://schemas.openxmlformats.org/officeDocument/2006/relationships/hyperlink" Target="https://www.labc.co.uk/professionals/guidance/technical-guidance-wales/wales-approved-document-h-drainage-and-waste" TargetMode="External"/><Relationship Id="rId14" Type="http://schemas.openxmlformats.org/officeDocument/2006/relationships/hyperlink" Target="https://www.labc.co.uk/professionals/guidance/technical-guidance-wales/wales-approved-document-n-glazing"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legislation.gov.uk/" TargetMode="External"/><Relationship Id="rId2" Type="http://schemas.openxmlformats.org/officeDocument/2006/relationships/hyperlink" Target="http://www.thenbs.com/buildingregs/knowledgecentre/showcontents.aspx?section=q&amp;topic=b_1501_appdoc_q_00030&amp;authcode=1383f1d"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thenbs.com/BuildingRegs/KnowledgeCentre/Default.aspx"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local.gov.uk/about/news/lga-calls-urgent-and-immediate-building-regulation-review" TargetMode="External"/><Relationship Id="rId3" Type="http://schemas.openxmlformats.org/officeDocument/2006/relationships/hyperlink" Target="https://www.designingbuildings.co.uk/wiki/Review" TargetMode="External"/><Relationship Id="rId7" Type="http://schemas.openxmlformats.org/officeDocument/2006/relationships/hyperlink" Target="https://www.designingbuildings.co.uk/wiki/Act" TargetMode="External"/><Relationship Id="rId2" Type="http://schemas.openxmlformats.org/officeDocument/2006/relationships/hyperlink" Target="https://www.designingbuildings.co.uk/wiki/Grenfell_Tower_fire" TargetMode="External"/><Relationship Id="rId1" Type="http://schemas.openxmlformats.org/officeDocument/2006/relationships/slideLayout" Target="../slideLayouts/slideLayout2.xml"/><Relationship Id="rId6" Type="http://schemas.openxmlformats.org/officeDocument/2006/relationships/hyperlink" Target="https://www.designingbuildings.co.uk/wiki/Report" TargetMode="External"/><Relationship Id="rId5" Type="http://schemas.openxmlformats.org/officeDocument/2006/relationships/hyperlink" Target="http://www.bbc.co.uk/news/uk-40602991" TargetMode="External"/><Relationship Id="rId10" Type="http://schemas.openxmlformats.org/officeDocument/2006/relationships/hyperlink" Target="https://www.designingbuildings.co.uk/wiki/Independent_review_of_the_building_regulations_and_fire_safety" TargetMode="External"/><Relationship Id="rId4" Type="http://schemas.openxmlformats.org/officeDocument/2006/relationships/hyperlink" Target="https://www.designingbuildings.co.uk/wiki/Public" TargetMode="External"/><Relationship Id="rId9" Type="http://schemas.openxmlformats.org/officeDocument/2006/relationships/hyperlink" Target="https://www.designingbuildings.co.uk/wiki/Communitie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www.planningportal.gov.uk/buildingregulations/approveddocuments" TargetMode="External"/><Relationship Id="rId13" Type="http://schemas.openxmlformats.org/officeDocument/2006/relationships/hyperlink" Target="http://www.legislation.gov.uk/uksi/2010/2214/contents/made" TargetMode="External"/><Relationship Id="rId3" Type="http://schemas.openxmlformats.org/officeDocument/2006/relationships/hyperlink" Target="http://www.planningportal.gov.uk/house" TargetMode="External"/><Relationship Id="rId7" Type="http://schemas.openxmlformats.org/officeDocument/2006/relationships/hyperlink" Target="https://www.designingbuildings.co.uk/wiki/Approved_documents" TargetMode="External"/><Relationship Id="rId12" Type="http://schemas.openxmlformats.org/officeDocument/2006/relationships/hyperlink" Target="http://www.labc.uk.com/" TargetMode="External"/><Relationship Id="rId2" Type="http://schemas.openxmlformats.org/officeDocument/2006/relationships/hyperlink" Target="https://www.designingbuildings.co.uk/wiki/Planning_Portal" TargetMode="External"/><Relationship Id="rId1" Type="http://schemas.openxmlformats.org/officeDocument/2006/relationships/slideLayout" Target="../slideLayouts/slideLayout2.xml"/><Relationship Id="rId6" Type="http://schemas.openxmlformats.org/officeDocument/2006/relationships/hyperlink" Target="https://www.designingbuildings.co.uk/wiki/Urban" TargetMode="External"/><Relationship Id="rId11" Type="http://schemas.openxmlformats.org/officeDocument/2006/relationships/hyperlink" Target="http://webarchive.nationalarchives.gov.uk/20120919132719/www.communities.gov.uk/documents/planningandbuilding/pdf/explanatorybooklet.pdf" TargetMode="External"/><Relationship Id="rId5" Type="http://schemas.openxmlformats.org/officeDocument/2006/relationships/hyperlink" Target="http://www.planningportal.gov.uk/permission/terrace" TargetMode="External"/><Relationship Id="rId15" Type="http://schemas.openxmlformats.org/officeDocument/2006/relationships/hyperlink" Target="https://www.gov.uk/government/publications/building-regulations-determinations-and-appeals-guidance" TargetMode="External"/><Relationship Id="rId10" Type="http://schemas.openxmlformats.org/officeDocument/2006/relationships/hyperlink" Target="https://www.designingbuildings.co.uk/wiki/Department_for_Communities_and_Local_Government" TargetMode="External"/><Relationship Id="rId4" Type="http://schemas.openxmlformats.org/officeDocument/2006/relationships/hyperlink" Target="https://www.designingbuildings.co.uk/wiki/Project" TargetMode="External"/><Relationship Id="rId9" Type="http://schemas.openxmlformats.org/officeDocument/2006/relationships/hyperlink" Target="http://www.communities.gov.uk/planningandbuilding/buildingregulations/" TargetMode="External"/><Relationship Id="rId14" Type="http://schemas.openxmlformats.org/officeDocument/2006/relationships/hyperlink" Target="https://www.gov.uk/government/organisations/department-for-communities-and-local-govern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hlinkClick r:id="rId2" tooltip="Wales"/>
              </a:rPr>
              <a:t>Wales</a:t>
            </a:r>
            <a:r>
              <a:rPr lang="en-GB" b="1" dirty="0"/>
              <a:t> </a:t>
            </a:r>
          </a:p>
          <a:p>
            <a:r>
              <a:rPr lang="en-GB" b="1" dirty="0" smtClean="0"/>
              <a:t>Building </a:t>
            </a:r>
            <a:r>
              <a:rPr lang="en-GB" b="1" dirty="0"/>
              <a:t>Regulations</a:t>
            </a:r>
            <a:r>
              <a:rPr lang="en-GB" dirty="0"/>
              <a:t> that previously applied to </a:t>
            </a:r>
            <a:r>
              <a:rPr lang="en-GB" dirty="0">
                <a:hlinkClick r:id="rId3" tooltip="England"/>
              </a:rPr>
              <a:t>England</a:t>
            </a:r>
            <a:r>
              <a:rPr lang="en-GB" dirty="0"/>
              <a:t> and </a:t>
            </a:r>
            <a:r>
              <a:rPr lang="en-GB" dirty="0">
                <a:hlinkClick r:id="rId2" tooltip="Wales"/>
              </a:rPr>
              <a:t>Wales</a:t>
            </a:r>
            <a:r>
              <a:rPr lang="en-GB" dirty="0"/>
              <a:t> continue to apply, but from 1 January 2012, any revisions to the English </a:t>
            </a:r>
            <a:r>
              <a:rPr lang="en-GB" dirty="0">
                <a:hlinkClick r:id="rId4" tooltip="Regulations"/>
              </a:rPr>
              <a:t>regulations</a:t>
            </a:r>
            <a:r>
              <a:rPr lang="en-GB" dirty="0"/>
              <a:t> apply to </a:t>
            </a:r>
            <a:r>
              <a:rPr lang="en-GB" dirty="0">
                <a:hlinkClick r:id="rId3" tooltip="England"/>
              </a:rPr>
              <a:t>England</a:t>
            </a:r>
            <a:r>
              <a:rPr lang="en-GB" dirty="0"/>
              <a:t> only. </a:t>
            </a:r>
            <a:endParaRPr lang="en-GB" dirty="0" smtClean="0"/>
          </a:p>
          <a:p>
            <a:r>
              <a:rPr lang="en-GB" dirty="0" smtClean="0"/>
              <a:t>New </a:t>
            </a:r>
            <a:r>
              <a:rPr lang="en-GB" dirty="0">
                <a:hlinkClick r:id="rId4" tooltip="Regulations"/>
              </a:rPr>
              <a:t>regulations</a:t>
            </a:r>
            <a:r>
              <a:rPr lang="en-GB" dirty="0"/>
              <a:t> and guidance are the responsibility of the Welsh </a:t>
            </a:r>
            <a:r>
              <a:rPr lang="en-GB" dirty="0">
                <a:hlinkClick r:id="rId5" tooltip="Government"/>
              </a:rPr>
              <a:t>government</a:t>
            </a:r>
            <a:r>
              <a:rPr lang="en-GB" dirty="0"/>
              <a:t> (Ref. </a:t>
            </a:r>
            <a:r>
              <a:rPr lang="en-GB" dirty="0">
                <a:hlinkClick r:id="rId6"/>
              </a:rPr>
              <a:t>Welsh Government: Building Regulations</a:t>
            </a:r>
            <a:r>
              <a:rPr lang="en-GB" dirty="0"/>
              <a:t>). </a:t>
            </a:r>
            <a:r>
              <a:rPr lang="en-GB" dirty="0">
                <a:hlinkClick r:id="rId7" tooltip="Approvals"/>
              </a:rPr>
              <a:t>Approvals</a:t>
            </a:r>
            <a:r>
              <a:rPr lang="en-GB" dirty="0"/>
              <a:t> are granted by the </a:t>
            </a:r>
            <a:r>
              <a:rPr lang="en-GB" dirty="0">
                <a:hlinkClick r:id="rId8" tooltip="Local authorities"/>
              </a:rPr>
              <a:t>local authorities</a:t>
            </a:r>
            <a:r>
              <a:rPr lang="en-GB" dirty="0"/>
              <a:t>. </a:t>
            </a:r>
          </a:p>
          <a:p>
            <a:endParaRPr lang="en-GB" dirty="0"/>
          </a:p>
        </p:txBody>
      </p:sp>
    </p:spTree>
    <p:extLst>
      <p:ext uri="{BB962C8B-B14F-4D97-AF65-F5344CB8AC3E}">
        <p14:creationId xmlns:p14="http://schemas.microsoft.com/office/powerpoint/2010/main" val="297931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6"/>
            <a:ext cx="10515600" cy="283268"/>
          </a:xfrm>
        </p:spPr>
        <p:txBody>
          <a:bodyPr>
            <a:normAutofit fontScale="90000"/>
          </a:bodyPr>
          <a:lstStyle/>
          <a:p>
            <a:r>
              <a:rPr lang="en-GB" dirty="0" smtClean="0"/>
              <a:t>Building Regulations in Wales</a:t>
            </a:r>
            <a:endParaRPr lang="en-GB" dirty="0"/>
          </a:p>
        </p:txBody>
      </p:sp>
      <p:sp>
        <p:nvSpPr>
          <p:cNvPr id="5" name="Content Placeholder 4"/>
          <p:cNvSpPr>
            <a:spLocks noGrp="1"/>
          </p:cNvSpPr>
          <p:nvPr>
            <p:ph idx="1"/>
          </p:nvPr>
        </p:nvSpPr>
        <p:spPr>
          <a:xfrm>
            <a:off x="324196" y="798022"/>
            <a:ext cx="11029604" cy="5918661"/>
          </a:xfrm>
        </p:spPr>
        <p:txBody>
          <a:bodyPr>
            <a:normAutofit fontScale="47500" lnSpcReduction="20000"/>
          </a:bodyPr>
          <a:lstStyle/>
          <a:p>
            <a:pPr marL="0" indent="0">
              <a:buNone/>
            </a:pPr>
            <a:r>
              <a:rPr lang="en-GB" b="1" dirty="0"/>
              <a:t>Guidance documents </a:t>
            </a:r>
          </a:p>
          <a:p>
            <a:pPr marL="0" indent="0">
              <a:buNone/>
            </a:pPr>
            <a:r>
              <a:rPr lang="en-GB" dirty="0" smtClean="0">
                <a:effectLst/>
              </a:rPr>
              <a:t>The Regulations contain minimum requirements to ensure our buildings comply. View the Approved Documents which contain guidance on how to meet these requirements in Wales, as well as additional guidance from LABC and other organisations.</a:t>
            </a:r>
          </a:p>
          <a:p>
            <a:r>
              <a:rPr lang="en-GB" sz="3400" dirty="0" smtClean="0">
                <a:effectLst/>
                <a:hlinkClick r:id="rId2"/>
              </a:rPr>
              <a:t>Part A: Structure</a:t>
            </a:r>
            <a:endParaRPr lang="en-GB" sz="3400" dirty="0" smtClean="0">
              <a:effectLst/>
            </a:endParaRPr>
          </a:p>
          <a:p>
            <a:r>
              <a:rPr lang="en-GB" sz="3400" dirty="0" smtClean="0">
                <a:effectLst/>
                <a:hlinkClick r:id="rId3"/>
              </a:rPr>
              <a:t>Part B: Fire safety</a:t>
            </a:r>
            <a:endParaRPr lang="en-GB" sz="3400" dirty="0" smtClean="0">
              <a:effectLst/>
            </a:endParaRPr>
          </a:p>
          <a:p>
            <a:r>
              <a:rPr lang="en-GB" sz="3400" dirty="0" smtClean="0">
                <a:effectLst/>
                <a:hlinkClick r:id="rId4"/>
              </a:rPr>
              <a:t>Part C: Resistance to contaminants and moisture</a:t>
            </a:r>
            <a:endParaRPr lang="en-GB" sz="3400" dirty="0" smtClean="0">
              <a:effectLst/>
            </a:endParaRPr>
          </a:p>
          <a:p>
            <a:r>
              <a:rPr lang="en-GB" sz="3400" dirty="0" smtClean="0">
                <a:effectLst/>
                <a:hlinkClick r:id="rId5"/>
              </a:rPr>
              <a:t>Part D: Toxic substances</a:t>
            </a:r>
            <a:endParaRPr lang="en-GB" sz="3400" dirty="0" smtClean="0">
              <a:effectLst/>
            </a:endParaRPr>
          </a:p>
          <a:p>
            <a:r>
              <a:rPr lang="en-GB" sz="3400" dirty="0" smtClean="0">
                <a:effectLst/>
                <a:hlinkClick r:id="rId6"/>
              </a:rPr>
              <a:t>Part E: Resistance to the passage of sound</a:t>
            </a:r>
            <a:endParaRPr lang="en-GB" sz="3400" dirty="0" smtClean="0">
              <a:effectLst/>
            </a:endParaRPr>
          </a:p>
          <a:p>
            <a:r>
              <a:rPr lang="en-GB" sz="3400" dirty="0" smtClean="0">
                <a:effectLst/>
                <a:hlinkClick r:id="rId7"/>
              </a:rPr>
              <a:t>Part F: Means of ventilation</a:t>
            </a:r>
            <a:endParaRPr lang="en-GB" sz="3400" dirty="0" smtClean="0">
              <a:effectLst/>
            </a:endParaRPr>
          </a:p>
          <a:p>
            <a:r>
              <a:rPr lang="en-GB" sz="3400" dirty="0" smtClean="0">
                <a:effectLst/>
                <a:hlinkClick r:id="rId8"/>
              </a:rPr>
              <a:t>Part G: Sanitation and water</a:t>
            </a:r>
            <a:endParaRPr lang="en-GB" sz="3400" dirty="0" smtClean="0">
              <a:effectLst/>
            </a:endParaRPr>
          </a:p>
          <a:p>
            <a:r>
              <a:rPr lang="en-GB" sz="3400" dirty="0" smtClean="0">
                <a:effectLst/>
                <a:hlinkClick r:id="rId9"/>
              </a:rPr>
              <a:t>Part H: Drainage and waste disposal</a:t>
            </a:r>
            <a:endParaRPr lang="en-GB" sz="3400" dirty="0" smtClean="0">
              <a:effectLst/>
            </a:endParaRPr>
          </a:p>
          <a:p>
            <a:r>
              <a:rPr lang="en-GB" sz="3400" dirty="0" smtClean="0">
                <a:effectLst/>
                <a:hlinkClick r:id="rId10"/>
              </a:rPr>
              <a:t>Part J: Combustion appliances and fuel storage systems</a:t>
            </a:r>
            <a:endParaRPr lang="en-GB" sz="3400" dirty="0" smtClean="0">
              <a:effectLst/>
            </a:endParaRPr>
          </a:p>
          <a:p>
            <a:r>
              <a:rPr lang="en-GB" sz="3400" dirty="0" smtClean="0">
                <a:effectLst/>
                <a:hlinkClick r:id="rId11"/>
              </a:rPr>
              <a:t>Part K: Falling, collision and impact</a:t>
            </a:r>
            <a:endParaRPr lang="en-GB" sz="3400" dirty="0" smtClean="0">
              <a:effectLst/>
            </a:endParaRPr>
          </a:p>
          <a:p>
            <a:r>
              <a:rPr lang="en-GB" sz="3400" dirty="0" smtClean="0">
                <a:effectLst/>
                <a:hlinkClick r:id="rId12"/>
              </a:rPr>
              <a:t>Part L: Conservation of fuel and power</a:t>
            </a:r>
            <a:endParaRPr lang="en-GB" sz="3400" dirty="0" smtClean="0">
              <a:effectLst/>
            </a:endParaRPr>
          </a:p>
          <a:p>
            <a:r>
              <a:rPr lang="en-GB" sz="3400" dirty="0" smtClean="0">
                <a:effectLst/>
                <a:hlinkClick r:id="rId13"/>
              </a:rPr>
              <a:t>Part M: Access to and use of buildings</a:t>
            </a:r>
            <a:endParaRPr lang="en-GB" sz="3400" dirty="0" smtClean="0">
              <a:effectLst/>
            </a:endParaRPr>
          </a:p>
          <a:p>
            <a:r>
              <a:rPr lang="en-GB" sz="3400" dirty="0" smtClean="0">
                <a:effectLst/>
                <a:hlinkClick r:id="rId14"/>
              </a:rPr>
              <a:t>Part N: Glazing</a:t>
            </a:r>
            <a:endParaRPr lang="en-GB" sz="3400" dirty="0" smtClean="0">
              <a:effectLst/>
            </a:endParaRPr>
          </a:p>
          <a:p>
            <a:r>
              <a:rPr lang="en-GB" sz="3400" dirty="0" smtClean="0">
                <a:effectLst/>
                <a:hlinkClick r:id="rId15"/>
              </a:rPr>
              <a:t>Part P: Electrical safety - dwellings</a:t>
            </a:r>
            <a:endParaRPr lang="en-GB" sz="3400" dirty="0" smtClean="0">
              <a:effectLst/>
            </a:endParaRPr>
          </a:p>
          <a:p>
            <a:r>
              <a:rPr lang="en-GB" sz="3400" dirty="0" smtClean="0">
                <a:effectLst/>
                <a:hlinkClick r:id="rId16"/>
              </a:rPr>
              <a:t>Part Q: Security - dwellings</a:t>
            </a:r>
            <a:endParaRPr lang="en-GB" sz="3400" dirty="0" smtClean="0">
              <a:effectLst/>
            </a:endParaRPr>
          </a:p>
          <a:p>
            <a:r>
              <a:rPr lang="en-GB" sz="3400" dirty="0" smtClean="0">
                <a:effectLst/>
                <a:hlinkClick r:id="rId17"/>
              </a:rPr>
              <a:t>Part R: Electronic communications infrastructure</a:t>
            </a:r>
            <a:endParaRPr lang="en-GB" sz="3400" dirty="0" smtClean="0">
              <a:effectLst/>
            </a:endParaRPr>
          </a:p>
          <a:p>
            <a:r>
              <a:rPr lang="en-GB" sz="3400" dirty="0" smtClean="0">
                <a:effectLst/>
                <a:hlinkClick r:id="rId18"/>
              </a:rPr>
              <a:t>Regulation 7: Materials and workmanship</a:t>
            </a:r>
            <a:endParaRPr lang="en-GB" sz="3400" dirty="0" smtClean="0">
              <a:effectLst/>
            </a:endParaRPr>
          </a:p>
          <a:p>
            <a:endParaRPr lang="en-GB" dirty="0"/>
          </a:p>
        </p:txBody>
      </p:sp>
    </p:spTree>
    <p:extLst>
      <p:ext uri="{BB962C8B-B14F-4D97-AF65-F5344CB8AC3E}">
        <p14:creationId xmlns:p14="http://schemas.microsoft.com/office/powerpoint/2010/main" val="842757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Building Regulations</a:t>
            </a:r>
            <a:endParaRPr lang="en-GB" dirty="0"/>
          </a:p>
        </p:txBody>
      </p:sp>
      <p:sp>
        <p:nvSpPr>
          <p:cNvPr id="4" name="Rectangle 1"/>
          <p:cNvSpPr>
            <a:spLocks noGrp="1" noChangeArrowheads="1"/>
          </p:cNvSpPr>
          <p:nvPr>
            <p:ph idx="1"/>
          </p:nvPr>
        </p:nvSpPr>
        <p:spPr bwMode="auto">
          <a:xfrm>
            <a:off x="287868" y="1501900"/>
            <a:ext cx="52137272" cy="499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348" tIns="6348" rIns="6348" bIns="6348"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a:r>
            <a:br>
              <a:rPr kumimoji="0" lang="en-US" altLang="en-US" sz="1800" b="0" i="0" u="none" strike="noStrike" cap="none" normalizeH="0" baseline="0" dirty="0" smtClean="0">
                <a:ln>
                  <a:noFill/>
                </a:ln>
                <a:solidFill>
                  <a:schemeClr val="tx1"/>
                </a:solidFill>
                <a:effectLst/>
                <a:latin typeface="Arial" panose="020B0604020202020204" pitchFamily="34" charset="0"/>
              </a:rPr>
            </a:b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1.2      The intention of issuing Approved Documents is to provide guidance about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compliance with specific aspects of building regulations in some of the more common building situations.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They set out what, in ordinary circumstances, may be accepted as reasonable provision for compliance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with the relevant requirement(s) of building regulations to which they refer.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1.4      It is important to note that the Approved Document, as well as containing guidance, also contains extracts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from the Regulations. Such regulatory text must be complied with as stated.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a:r>
            <a:br>
              <a:rPr kumimoji="0" lang="en-US" altLang="en-US" sz="1800" b="0" i="0" u="none" strike="noStrike" cap="none" normalizeH="0" baseline="0" dirty="0" smtClean="0">
                <a:ln>
                  <a:noFill/>
                </a:ln>
                <a:solidFill>
                  <a:schemeClr val="tx1"/>
                </a:solidFill>
                <a:effectLst/>
                <a:latin typeface="Arial" panose="020B0604020202020204" pitchFamily="34" charset="0"/>
              </a:rPr>
            </a:b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1.5      The guidance contained in this Approved Document relates only to the particular requirements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of the Building Regulations that the document addresses (set out in Section 2). However, building work may be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subject to more than one requirement of building regulations. In such cases the work will also have to comply with</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any other applicable requirements of building regulations.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a:r>
            <a:br>
              <a:rPr kumimoji="0" lang="en-US" altLang="en-US" sz="1800" b="0" i="0" u="none" strike="noStrike" cap="none" normalizeH="0" baseline="0" dirty="0" smtClean="0">
                <a:ln>
                  <a:noFill/>
                </a:ln>
                <a:solidFill>
                  <a:schemeClr val="tx1"/>
                </a:solidFill>
                <a:effectLst/>
                <a:latin typeface="Arial" panose="020B0604020202020204" pitchFamily="34" charset="0"/>
              </a:rPr>
            </a:b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1.6      There are Approved Documents that give guidance on each of the Parts of Schedule 1 and on regulation 7.</a:t>
            </a:r>
          </a:p>
        </p:txBody>
      </p:sp>
    </p:spTree>
    <p:extLst>
      <p:ext uri="{BB962C8B-B14F-4D97-AF65-F5344CB8AC3E}">
        <p14:creationId xmlns:p14="http://schemas.microsoft.com/office/powerpoint/2010/main" val="201160649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dirty="0">
                <a:latin typeface="Arial" panose="020B0604020202020204" pitchFamily="34" charset="0"/>
              </a:rPr>
              <a:t>The Building Regulations </a:t>
            </a:r>
            <a:br>
              <a:rPr lang="en-US" altLang="en-US" dirty="0">
                <a:latin typeface="Arial" panose="020B0604020202020204" pitchFamily="34" charset="0"/>
              </a:rPr>
            </a:br>
            <a:endParaRPr lang="en-GB" dirty="0"/>
          </a:p>
        </p:txBody>
      </p:sp>
      <p:sp>
        <p:nvSpPr>
          <p:cNvPr id="4" name="Rectangle 1"/>
          <p:cNvSpPr>
            <a:spLocks noGrp="1" noChangeArrowheads="1"/>
          </p:cNvSpPr>
          <p:nvPr>
            <p:ph idx="1"/>
          </p:nvPr>
        </p:nvSpPr>
        <p:spPr bwMode="auto">
          <a:xfrm>
            <a:off x="313268" y="2072478"/>
            <a:ext cx="20940774" cy="41678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348" tIns="6348" rIns="6348" bIns="6348"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The following is a high level summary of the </a:t>
            </a:r>
            <a:r>
              <a:rPr kumimoji="0" lang="en-US" altLang="en-US" sz="1800" b="0" i="0" u="sng" strike="noStrike" cap="none" normalizeH="0" baseline="0" dirty="0" smtClean="0">
                <a:ln>
                  <a:noFill/>
                </a:ln>
                <a:solidFill>
                  <a:schemeClr val="tx1"/>
                </a:solidFill>
                <a:effectLst/>
                <a:latin typeface="Arial" panose="020B0604020202020204" pitchFamily="34" charset="0"/>
                <a:hlinkClick r:id="rId2"/>
              </a:rPr>
              <a:t>Building Regulations</a:t>
            </a:r>
            <a:r>
              <a:rPr kumimoji="0" lang="en-US" altLang="en-US" sz="1800" b="0" i="0" u="none" strike="noStrike" cap="none" normalizeH="0" baseline="0" dirty="0" smtClean="0">
                <a:ln>
                  <a:noFill/>
                </a:ln>
                <a:solidFill>
                  <a:schemeClr val="tx1"/>
                </a:solidFill>
                <a:effectLst/>
                <a:latin typeface="Arial" panose="020B0604020202020204" pitchFamily="34" charset="0"/>
              </a:rPr>
              <a:t> relevant to most types of building work.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Where there is any doubt you should consult the full text of the regulations, available at </a:t>
            </a:r>
            <a:r>
              <a:rPr kumimoji="0" lang="en-US" altLang="en-US" sz="1800" b="0" i="0" u="sng" strike="noStrike" cap="none" normalizeH="0" baseline="0" dirty="0" smtClean="0">
                <a:ln>
                  <a:noFill/>
                </a:ln>
                <a:solidFill>
                  <a:schemeClr val="tx1"/>
                </a:solidFill>
                <a:effectLst/>
                <a:latin typeface="Arial" panose="020B0604020202020204" pitchFamily="34" charset="0"/>
                <a:hlinkClick r:id="rId3"/>
              </a:rPr>
              <a:t>www.legislation.gov.uk</a:t>
            </a:r>
            <a:r>
              <a:rPr kumimoji="0" lang="en-US" altLang="en-US" sz="1800" b="0" i="0" u="none" strike="noStrike" cap="none" normalizeH="0" baseline="0" dirty="0" smtClean="0">
                <a:ln>
                  <a:noFill/>
                </a:ln>
                <a:solidFill>
                  <a:schemeClr val="tx1"/>
                </a:solidFill>
                <a:effectLst/>
                <a:latin typeface="Arial" panose="020B0604020202020204" pitchFamily="34" charset="0"/>
              </a:rPr>
              <a:t> .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sng" strike="noStrike" cap="none" normalizeH="0" baseline="0" dirty="0" smtClean="0">
                <a:ln>
                  <a:noFill/>
                </a:ln>
                <a:solidFill>
                  <a:schemeClr val="tx1"/>
                </a:solidFill>
                <a:effectLst/>
                <a:latin typeface="Arial" panose="020B0604020202020204" pitchFamily="34" charset="0"/>
              </a:rPr>
              <a:t>Building work</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Regulation 3 of the Building Regulations defines 'building work'. Building work includes: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smtClean="0">
                <a:ln>
                  <a:noFill/>
                </a:ln>
                <a:solidFill>
                  <a:schemeClr val="tx1"/>
                </a:solidFill>
                <a:effectLst/>
                <a:latin typeface="Arial" panose="020B0604020202020204" pitchFamily="34" charset="0"/>
              </a:rPr>
              <a:t>a.the</a:t>
            </a:r>
            <a:r>
              <a:rPr kumimoji="0" lang="en-US" altLang="en-US" sz="1800" b="0" i="0" u="none" strike="noStrike" cap="none" normalizeH="0" baseline="0" dirty="0" smtClean="0">
                <a:ln>
                  <a:noFill/>
                </a:ln>
                <a:solidFill>
                  <a:schemeClr val="tx1"/>
                </a:solidFill>
                <a:effectLst/>
                <a:latin typeface="Arial" panose="020B0604020202020204" pitchFamily="34" charset="0"/>
              </a:rPr>
              <a:t> erection or extension of a building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smtClean="0">
                <a:ln>
                  <a:noFill/>
                </a:ln>
                <a:solidFill>
                  <a:schemeClr val="tx1"/>
                </a:solidFill>
                <a:effectLst/>
                <a:latin typeface="Arial" panose="020B0604020202020204" pitchFamily="34" charset="0"/>
              </a:rPr>
              <a:t>b.the</a:t>
            </a:r>
            <a:r>
              <a:rPr kumimoji="0" lang="en-US" altLang="en-US" sz="1800" b="0" i="0" u="none" strike="noStrike" cap="none" normalizeH="0" baseline="0" dirty="0" smtClean="0">
                <a:ln>
                  <a:noFill/>
                </a:ln>
                <a:solidFill>
                  <a:schemeClr val="tx1"/>
                </a:solidFill>
                <a:effectLst/>
                <a:latin typeface="Arial" panose="020B0604020202020204" pitchFamily="34" charset="0"/>
              </a:rPr>
              <a:t> provision or extension of a controlled service or fitting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smtClean="0">
                <a:ln>
                  <a:noFill/>
                </a:ln>
                <a:solidFill>
                  <a:schemeClr val="tx1"/>
                </a:solidFill>
                <a:effectLst/>
                <a:latin typeface="Arial" panose="020B0604020202020204" pitchFamily="34" charset="0"/>
              </a:rPr>
              <a:t>c.the</a:t>
            </a:r>
            <a:r>
              <a:rPr kumimoji="0" lang="en-US" altLang="en-US" sz="1800" b="0" i="0" u="none" strike="noStrike" cap="none" normalizeH="0" baseline="0" dirty="0" smtClean="0">
                <a:ln>
                  <a:noFill/>
                </a:ln>
                <a:solidFill>
                  <a:schemeClr val="tx1"/>
                </a:solidFill>
                <a:effectLst/>
                <a:latin typeface="Arial" panose="020B0604020202020204" pitchFamily="34" charset="0"/>
              </a:rPr>
              <a:t> material alteration of a building or a controlled service or fitting.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Regulation 4 states that building work should be carried out in such a way that, when work is complete: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smtClean="0">
                <a:ln>
                  <a:noFill/>
                </a:ln>
                <a:solidFill>
                  <a:schemeClr val="tx1"/>
                </a:solidFill>
                <a:effectLst/>
                <a:latin typeface="Arial" panose="020B0604020202020204" pitchFamily="34" charset="0"/>
              </a:rPr>
              <a:t>a.For</a:t>
            </a:r>
            <a:r>
              <a:rPr kumimoji="0" lang="en-US" altLang="en-US" sz="1800" b="0" i="0" u="none" strike="noStrike" cap="none" normalizeH="0" baseline="0" dirty="0" smtClean="0">
                <a:ln>
                  <a:noFill/>
                </a:ln>
                <a:solidFill>
                  <a:schemeClr val="tx1"/>
                </a:solidFill>
                <a:effectLst/>
                <a:latin typeface="Arial" panose="020B0604020202020204" pitchFamily="34" charset="0"/>
              </a:rPr>
              <a:t> new buildings or work on a building that complied with the applicable requirements of the Building Regulations: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the building complies with the applicable requirements of the Building Regulations.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smtClean="0">
                <a:ln>
                  <a:noFill/>
                </a:ln>
                <a:solidFill>
                  <a:schemeClr val="tx1"/>
                </a:solidFill>
                <a:effectLst/>
                <a:latin typeface="Arial" panose="020B0604020202020204" pitchFamily="34" charset="0"/>
              </a:rPr>
              <a:t>b.For</a:t>
            </a:r>
            <a:r>
              <a:rPr kumimoji="0" lang="en-US" altLang="en-US" sz="1800" b="0" i="0" u="none" strike="noStrike" cap="none" normalizeH="0" baseline="0" dirty="0" smtClean="0">
                <a:ln>
                  <a:noFill/>
                </a:ln>
                <a:solidFill>
                  <a:schemeClr val="tx1"/>
                </a:solidFill>
                <a:effectLst/>
                <a:latin typeface="Arial" panose="020B0604020202020204" pitchFamily="34" charset="0"/>
              </a:rPr>
              <a:t> work on an existing building that did not comply with the applicable requirements of the Building Regulations: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err="1" smtClean="0">
                <a:ln>
                  <a:noFill/>
                </a:ln>
                <a:solidFill>
                  <a:schemeClr val="tx1"/>
                </a:solidFill>
                <a:effectLst/>
                <a:latin typeface="Arial" panose="020B0604020202020204" pitchFamily="34" charset="0"/>
              </a:rPr>
              <a:t>i</a:t>
            </a:r>
            <a:r>
              <a:rPr kumimoji="0" lang="en-US" altLang="en-US" sz="1800" b="0" i="0" u="none" strike="noStrike" cap="none" normalizeH="0" baseline="0" dirty="0" smtClean="0">
                <a:ln>
                  <a:noFill/>
                </a:ln>
                <a:solidFill>
                  <a:schemeClr val="tx1"/>
                </a:solidFill>
                <a:effectLst/>
                <a:latin typeface="Arial" panose="020B0604020202020204" pitchFamily="34" charset="0"/>
              </a:rPr>
              <a:t>)the work itself must comply with the applicable requirements of the Building Regulations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ii)the building must be no more unsatisfactory in relation to the requirements than before the work was carried out. </a:t>
            </a:r>
          </a:p>
        </p:txBody>
      </p:sp>
    </p:spTree>
    <p:extLst>
      <p:ext uri="{BB962C8B-B14F-4D97-AF65-F5344CB8AC3E}">
        <p14:creationId xmlns:p14="http://schemas.microsoft.com/office/powerpoint/2010/main" val="1229535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dirty="0">
                <a:latin typeface="Arial" panose="020B0604020202020204" pitchFamily="34" charset="0"/>
              </a:rPr>
              <a:t>The Building Regulations </a:t>
            </a:r>
            <a:br>
              <a:rPr lang="en-US" altLang="en-US" dirty="0">
                <a:latin typeface="Arial" panose="020B0604020202020204" pitchFamily="34" charset="0"/>
              </a:rPr>
            </a:br>
            <a:endParaRPr lang="en-GB" dirty="0"/>
          </a:p>
        </p:txBody>
      </p:sp>
      <p:sp>
        <p:nvSpPr>
          <p:cNvPr id="3" name="Content Placeholder 2"/>
          <p:cNvSpPr>
            <a:spLocks noGrp="1"/>
          </p:cNvSpPr>
          <p:nvPr>
            <p:ph idx="1"/>
          </p:nvPr>
        </p:nvSpPr>
        <p:spPr/>
        <p:txBody>
          <a:bodyPr/>
          <a:lstStyle/>
          <a:p>
            <a:pPr marL="0" indent="0">
              <a:buNone/>
            </a:pPr>
            <a:r>
              <a:rPr lang="en-GB" dirty="0" smtClean="0"/>
              <a:t>Material change of use </a:t>
            </a:r>
          </a:p>
          <a:p>
            <a:r>
              <a:rPr lang="en-GB" dirty="0" smtClean="0">
                <a:effectLst/>
              </a:rPr>
              <a:t>Regulation 5 defines a 'material change of use' in which a building or part of a building that was previously used for one purpose will be used for another. </a:t>
            </a:r>
          </a:p>
          <a:p>
            <a:r>
              <a:rPr lang="en-GB" dirty="0" smtClean="0">
                <a:effectLst/>
              </a:rPr>
              <a:t>The Building Regulations set out requirements that must be met before a building can be used for a new purpose. To meet the requirements, the building may need to be upgraded in some way. The requirements of Part Q apply to a material change of use, but where only part of a building is subject to building work, only that part of the building need meet the requirements of Part Q. </a:t>
            </a:r>
          </a:p>
          <a:p>
            <a:endParaRPr lang="en-GB" dirty="0"/>
          </a:p>
        </p:txBody>
      </p:sp>
    </p:spTree>
    <p:extLst>
      <p:ext uri="{BB962C8B-B14F-4D97-AF65-F5344CB8AC3E}">
        <p14:creationId xmlns:p14="http://schemas.microsoft.com/office/powerpoint/2010/main" val="3195900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dirty="0">
                <a:latin typeface="Arial" panose="020B0604020202020204" pitchFamily="34" charset="0"/>
              </a:rPr>
              <a:t>The Building Regulations </a:t>
            </a:r>
            <a:br>
              <a:rPr lang="en-US" altLang="en-US" dirty="0">
                <a:latin typeface="Arial" panose="020B0604020202020204" pitchFamily="34" charset="0"/>
              </a:rPr>
            </a:br>
            <a:endParaRPr lang="en-GB" dirty="0"/>
          </a:p>
        </p:txBody>
      </p:sp>
      <p:sp>
        <p:nvSpPr>
          <p:cNvPr id="4" name="Rectangle 1"/>
          <p:cNvSpPr>
            <a:spLocks noGrp="1" noChangeArrowheads="1"/>
          </p:cNvSpPr>
          <p:nvPr>
            <p:ph idx="1"/>
          </p:nvPr>
        </p:nvSpPr>
        <p:spPr bwMode="auto">
          <a:xfrm>
            <a:off x="152400" y="3071556"/>
            <a:ext cx="21858323" cy="18594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348" tIns="6348" rIns="6348" bIns="6348"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smtClean="0">
                <a:ln>
                  <a:noFill/>
                </a:ln>
                <a:solidFill>
                  <a:schemeClr val="tx1"/>
                </a:solidFill>
                <a:effectLst/>
                <a:latin typeface="Arial" panose="020B0604020202020204" pitchFamily="34" charset="0"/>
              </a:rPr>
              <a:t>Materials and workmanship</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smtClean="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smtClean="0">
                <a:ln>
                  <a:noFill/>
                </a:ln>
                <a:solidFill>
                  <a:schemeClr val="tx1"/>
                </a:solidFill>
                <a:effectLst/>
                <a:latin typeface="Arial" panose="020B0604020202020204" pitchFamily="34" charset="0"/>
              </a:rPr>
              <a:t> In accordance with regulation 7, building work must be carried out in a workmanlike </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smtClean="0">
                <a:ln>
                  <a:noFill/>
                </a:ln>
                <a:solidFill>
                  <a:schemeClr val="tx1"/>
                </a:solidFill>
                <a:effectLst/>
                <a:latin typeface="Arial" panose="020B0604020202020204" pitchFamily="34" charset="0"/>
              </a:rPr>
              <a:t>manner using adequate and proper materials. Guidance on materials and workmanship</a:t>
            </a: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smtClean="0">
                <a:ln>
                  <a:noFill/>
                </a:ln>
                <a:solidFill>
                  <a:schemeClr val="tx1"/>
                </a:solidFill>
                <a:effectLst/>
                <a:latin typeface="Arial" panose="020B0604020202020204" pitchFamily="34" charset="0"/>
              </a:rPr>
              <a:t> is given in </a:t>
            </a:r>
            <a:r>
              <a:rPr kumimoji="0" lang="en-US" altLang="en-US" sz="2400" b="0" i="0" u="sng" strike="noStrike" cap="none" normalizeH="0" baseline="0" dirty="0" smtClean="0">
                <a:ln>
                  <a:noFill/>
                </a:ln>
                <a:solidFill>
                  <a:schemeClr val="tx1"/>
                </a:solidFill>
                <a:effectLst/>
                <a:latin typeface="Arial" panose="020B0604020202020204" pitchFamily="34" charset="0"/>
                <a:hlinkClick r:id="rId2"/>
              </a:rPr>
              <a:t>Approved Document 7</a:t>
            </a:r>
            <a:r>
              <a:rPr kumimoji="0" lang="en-US" altLang="en-US" sz="2400" b="0" i="0" u="none" strike="noStrike" cap="none" normalizeH="0" baseline="0" dirty="0" smtClean="0">
                <a:ln>
                  <a:noFill/>
                </a:ln>
                <a:solidFill>
                  <a:schemeClr val="tx1"/>
                </a:solidFill>
                <a:effectLst/>
                <a:latin typeface="Arial" panose="020B0604020202020204" pitchFamily="34" charset="0"/>
              </a:rPr>
              <a:t> . </a:t>
            </a:r>
          </a:p>
        </p:txBody>
      </p:sp>
    </p:spTree>
    <p:extLst>
      <p:ext uri="{BB962C8B-B14F-4D97-AF65-F5344CB8AC3E}">
        <p14:creationId xmlns:p14="http://schemas.microsoft.com/office/powerpoint/2010/main" val="3715327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dirty="0">
                <a:latin typeface="Arial" panose="020B0604020202020204" pitchFamily="34" charset="0"/>
              </a:rPr>
              <a:t>The Building Regulations </a:t>
            </a:r>
            <a:br>
              <a:rPr lang="en-US" altLang="en-US" dirty="0">
                <a:latin typeface="Arial" panose="020B0604020202020204" pitchFamily="34" charset="0"/>
              </a:rPr>
            </a:br>
            <a:endParaRPr lang="en-GB" dirty="0"/>
          </a:p>
        </p:txBody>
      </p:sp>
      <p:sp>
        <p:nvSpPr>
          <p:cNvPr id="4" name="Rectangle 1"/>
          <p:cNvSpPr>
            <a:spLocks noGrp="1" noChangeArrowheads="1"/>
          </p:cNvSpPr>
          <p:nvPr>
            <p:ph idx="1"/>
          </p:nvPr>
        </p:nvSpPr>
        <p:spPr bwMode="auto">
          <a:xfrm>
            <a:off x="397933" y="2886889"/>
            <a:ext cx="11081943" cy="22288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348" tIns="6348" rIns="6348" bIns="6348"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Responsibility for compliance </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1.11    It is important to remember that if you are the person (e.g. designer, builder, installer) carrying out building work, to which any requirement of building regulations applies, you have a responsibility to ensure that the work complies with any such requirement. </a:t>
            </a:r>
          </a:p>
          <a:p>
            <a:pPr marL="0" marR="0" lvl="0" indent="0"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smtClean="0">
                <a:ln>
                  <a:noFill/>
                </a:ln>
                <a:solidFill>
                  <a:schemeClr val="tx1"/>
                </a:solidFill>
                <a:effectLst/>
                <a:latin typeface="Arial" panose="020B0604020202020204" pitchFamily="34" charset="0"/>
              </a:rPr>
              <a:t>The building owner may also have a responsibility for ensuring compliance with building regulation requirements and could be served with an enforcement notice in cases of non-compliance. </a:t>
            </a:r>
          </a:p>
        </p:txBody>
      </p:sp>
    </p:spTree>
    <p:extLst>
      <p:ext uri="{BB962C8B-B14F-4D97-AF65-F5344CB8AC3E}">
        <p14:creationId xmlns:p14="http://schemas.microsoft.com/office/powerpoint/2010/main" val="3014650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dirty="0">
                <a:latin typeface="Arial" panose="020B0604020202020204" pitchFamily="34" charset="0"/>
              </a:rPr>
              <a:t>The Building Regulations </a:t>
            </a:r>
            <a:br>
              <a:rPr lang="en-US" altLang="en-US" dirty="0">
                <a:latin typeface="Arial" panose="020B0604020202020204" pitchFamily="34" charset="0"/>
              </a:rPr>
            </a:br>
            <a:endParaRPr lang="en-GB" dirty="0"/>
          </a:p>
        </p:txBody>
      </p:sp>
      <p:sp>
        <p:nvSpPr>
          <p:cNvPr id="3" name="Content Placeholder 2"/>
          <p:cNvSpPr>
            <a:spLocks noGrp="1"/>
          </p:cNvSpPr>
          <p:nvPr>
            <p:ph idx="1"/>
          </p:nvPr>
        </p:nvSpPr>
        <p:spPr/>
        <p:txBody>
          <a:bodyPr>
            <a:normAutofit fontScale="77500" lnSpcReduction="20000"/>
          </a:bodyPr>
          <a:lstStyle/>
          <a:p>
            <a:pPr marL="0" lvl="0" indent="0" eaLnBrk="0" fontAlgn="base" hangingPunct="0">
              <a:lnSpc>
                <a:spcPct val="100000"/>
              </a:lnSpc>
              <a:spcBef>
                <a:spcPct val="0"/>
              </a:spcBef>
              <a:spcAft>
                <a:spcPct val="0"/>
              </a:spcAft>
              <a:buNone/>
            </a:pPr>
            <a:r>
              <a:rPr lang="en-US" altLang="en-US" dirty="0">
                <a:latin typeface="Arial" panose="020B0604020202020204" pitchFamily="34" charset="0"/>
              </a:rPr>
              <a:t>1.3      If guidance in an Approved Document is followed there will be a</a:t>
            </a:r>
          </a:p>
          <a:p>
            <a:pPr marL="0" lvl="0" indent="0" eaLnBrk="0" fontAlgn="base" hangingPunct="0">
              <a:lnSpc>
                <a:spcPct val="100000"/>
              </a:lnSpc>
              <a:spcBef>
                <a:spcPct val="0"/>
              </a:spcBef>
              <a:spcAft>
                <a:spcPct val="0"/>
              </a:spcAft>
              <a:buNone/>
            </a:pPr>
            <a:r>
              <a:rPr lang="en-US" altLang="en-US" dirty="0">
                <a:latin typeface="Arial" panose="020B0604020202020204" pitchFamily="34" charset="0"/>
              </a:rPr>
              <a:t> presumption of compliance with the requirement(s) covered by the guidance. However, this presumption </a:t>
            </a:r>
            <a:r>
              <a:rPr lang="en-US" altLang="en-US" dirty="0" smtClean="0">
                <a:latin typeface="Arial" panose="020B0604020202020204" pitchFamily="34" charset="0"/>
              </a:rPr>
              <a:t>can </a:t>
            </a:r>
            <a:r>
              <a:rPr lang="en-US" altLang="en-US" dirty="0">
                <a:latin typeface="Arial" panose="020B0604020202020204" pitchFamily="34" charset="0"/>
              </a:rPr>
              <a:t>be overturned, so simply following guidance does not guarantee compliance; for example, if the particular</a:t>
            </a:r>
          </a:p>
          <a:p>
            <a:pPr marL="0" lvl="0" indent="0" eaLnBrk="0" fontAlgn="base" hangingPunct="0">
              <a:lnSpc>
                <a:spcPct val="100000"/>
              </a:lnSpc>
              <a:spcBef>
                <a:spcPct val="0"/>
              </a:spcBef>
              <a:spcAft>
                <a:spcPct val="0"/>
              </a:spcAft>
              <a:buNone/>
            </a:pPr>
            <a:r>
              <a:rPr lang="en-US" altLang="en-US" dirty="0">
                <a:latin typeface="Arial" panose="020B0604020202020204" pitchFamily="34" charset="0"/>
              </a:rPr>
              <a:t>case is unusual in some way, then 'normal' guidance may not be applicable. It is also important to note that </a:t>
            </a:r>
            <a:r>
              <a:rPr lang="en-US" altLang="en-US" dirty="0" smtClean="0">
                <a:latin typeface="Arial" panose="020B0604020202020204" pitchFamily="34" charset="0"/>
              </a:rPr>
              <a:t>there </a:t>
            </a:r>
            <a:r>
              <a:rPr lang="en-US" altLang="en-US" dirty="0">
                <a:latin typeface="Arial" panose="020B0604020202020204" pitchFamily="34" charset="0"/>
              </a:rPr>
              <a:t>may well be other ways of achieving compliance with the requirements. </a:t>
            </a:r>
            <a:endParaRPr lang="en-US" altLang="en-US" dirty="0" smtClean="0">
              <a:latin typeface="Arial" panose="020B0604020202020204" pitchFamily="34" charset="0"/>
            </a:endParaRPr>
          </a:p>
          <a:p>
            <a:pPr marL="0" lvl="0" indent="0" eaLnBrk="0" fontAlgn="base" hangingPunct="0">
              <a:lnSpc>
                <a:spcPct val="100000"/>
              </a:lnSpc>
              <a:spcBef>
                <a:spcPct val="0"/>
              </a:spcBef>
              <a:spcAft>
                <a:spcPct val="0"/>
              </a:spcAft>
              <a:buNone/>
            </a:pPr>
            <a:endParaRPr lang="en-US" altLang="en-US" dirty="0">
              <a:latin typeface="Arial" panose="020B0604020202020204" pitchFamily="34" charset="0"/>
            </a:endParaRPr>
          </a:p>
          <a:p>
            <a:pPr marL="0" lvl="0" indent="0" eaLnBrk="0" fontAlgn="base" hangingPunct="0">
              <a:lnSpc>
                <a:spcPct val="100000"/>
              </a:lnSpc>
              <a:spcBef>
                <a:spcPct val="0"/>
              </a:spcBef>
              <a:spcAft>
                <a:spcPct val="0"/>
              </a:spcAft>
              <a:buNone/>
            </a:pPr>
            <a:r>
              <a:rPr lang="en-US" altLang="en-US" dirty="0" smtClean="0">
                <a:latin typeface="Arial" panose="020B0604020202020204" pitchFamily="34" charset="0"/>
              </a:rPr>
              <a:t>There </a:t>
            </a:r>
            <a:r>
              <a:rPr lang="en-US" altLang="en-US" dirty="0">
                <a:latin typeface="Arial" panose="020B0604020202020204" pitchFamily="34" charset="0"/>
              </a:rPr>
              <a:t>is therefore no </a:t>
            </a:r>
            <a:r>
              <a:rPr lang="en-US" altLang="en-US" dirty="0" smtClean="0">
                <a:latin typeface="Arial" panose="020B0604020202020204" pitchFamily="34" charset="0"/>
              </a:rPr>
              <a:t>obligation </a:t>
            </a:r>
            <a:r>
              <a:rPr lang="en-US" altLang="en-US" dirty="0">
                <a:latin typeface="Arial" panose="020B0604020202020204" pitchFamily="34" charset="0"/>
              </a:rPr>
              <a:t>to adopt any particular solution contained in this Approved Document if you would prefer to meet the </a:t>
            </a:r>
            <a:r>
              <a:rPr lang="en-US" altLang="en-US" dirty="0" smtClean="0">
                <a:latin typeface="Arial" panose="020B0604020202020204" pitchFamily="34" charset="0"/>
              </a:rPr>
              <a:t>relevant </a:t>
            </a:r>
            <a:r>
              <a:rPr lang="en-US" altLang="en-US" dirty="0">
                <a:latin typeface="Arial" panose="020B0604020202020204" pitchFamily="34" charset="0"/>
              </a:rPr>
              <a:t>requirement in some other way. Persons intending to carry out building work should always check with </a:t>
            </a:r>
            <a:r>
              <a:rPr lang="en-US" altLang="en-US" dirty="0" smtClean="0">
                <a:latin typeface="Arial" panose="020B0604020202020204" pitchFamily="34" charset="0"/>
              </a:rPr>
              <a:t>their </a:t>
            </a:r>
            <a:r>
              <a:rPr lang="en-US" altLang="en-US" dirty="0">
                <a:latin typeface="Arial" panose="020B0604020202020204" pitchFamily="34" charset="0"/>
              </a:rPr>
              <a:t>building control body, either the local authority or an approved inspector, that their proposals </a:t>
            </a:r>
            <a:r>
              <a:rPr lang="en-US" altLang="en-US" dirty="0" smtClean="0">
                <a:latin typeface="Arial" panose="020B0604020202020204" pitchFamily="34" charset="0"/>
              </a:rPr>
              <a:t>comply with </a:t>
            </a:r>
            <a:r>
              <a:rPr lang="en-US" altLang="en-US" dirty="0">
                <a:latin typeface="Arial" panose="020B0604020202020204" pitchFamily="34" charset="0"/>
              </a:rPr>
              <a:t>building regulations. </a:t>
            </a:r>
          </a:p>
          <a:p>
            <a:endParaRPr lang="en-GB" dirty="0"/>
          </a:p>
        </p:txBody>
      </p:sp>
    </p:spTree>
    <p:extLst>
      <p:ext uri="{BB962C8B-B14F-4D97-AF65-F5344CB8AC3E}">
        <p14:creationId xmlns:p14="http://schemas.microsoft.com/office/powerpoint/2010/main" val="2205503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smtClean="0">
                <a:latin typeface="Arial" panose="020B0604020202020204" pitchFamily="34" charset="0"/>
              </a:rPr>
              <a:t>The Building Regulations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Energy efficiency requirements </a:t>
            </a:r>
          </a:p>
          <a:p>
            <a:r>
              <a:rPr lang="en-GB" dirty="0" smtClean="0">
                <a:effectLst/>
              </a:rPr>
              <a:t>Part 6 of the Building Regulations imposes additional specific requirements for energy efficiency. </a:t>
            </a:r>
          </a:p>
          <a:p>
            <a:r>
              <a:rPr lang="en-GB" dirty="0" smtClean="0">
                <a:effectLst/>
              </a:rPr>
              <a:t>If a building is extended or renovated, the energy efficiency of the existing building or part of it may need to be upgraded. </a:t>
            </a:r>
          </a:p>
          <a:p>
            <a:r>
              <a:rPr lang="en-GB" dirty="0" smtClean="0">
                <a:effectLst/>
              </a:rPr>
              <a:t>Notification of work </a:t>
            </a:r>
          </a:p>
          <a:p>
            <a:r>
              <a:rPr lang="en-GB" dirty="0" smtClean="0">
                <a:effectLst/>
              </a:rPr>
              <a:t>Most building work and material changes of use must be notified to a building control body unless one of the following applies. </a:t>
            </a:r>
          </a:p>
          <a:p>
            <a:r>
              <a:rPr lang="en-GB" dirty="0" err="1" smtClean="0">
                <a:effectLst/>
              </a:rPr>
              <a:t>a.It</a:t>
            </a:r>
            <a:r>
              <a:rPr lang="en-GB" dirty="0" smtClean="0">
                <a:effectLst/>
              </a:rPr>
              <a:t> is work that will be self-certified by a registered competent person or certified by a registered third party. </a:t>
            </a:r>
          </a:p>
          <a:p>
            <a:r>
              <a:rPr lang="en-GB" dirty="0" err="1" smtClean="0"/>
              <a:t>b.It</a:t>
            </a:r>
            <a:r>
              <a:rPr lang="en-GB" dirty="0" smtClean="0"/>
              <a:t> is work exempted from the need to notify by regulation 12(6A) of, or Schedule 4 to, the Building Regulations. </a:t>
            </a:r>
          </a:p>
          <a:p>
            <a:endParaRPr lang="en-GB" dirty="0"/>
          </a:p>
        </p:txBody>
      </p:sp>
    </p:spTree>
    <p:extLst>
      <p:ext uri="{BB962C8B-B14F-4D97-AF65-F5344CB8AC3E}">
        <p14:creationId xmlns:p14="http://schemas.microsoft.com/office/powerpoint/2010/main" val="138231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smtClean="0">
                <a:latin typeface="Arial" panose="020B0604020202020204" pitchFamily="34" charset="0"/>
              </a:rPr>
              <a:t>The Building Regulations</a:t>
            </a:r>
            <a:endParaRPr lang="en-GB" dirty="0"/>
          </a:p>
        </p:txBody>
      </p:sp>
      <p:sp>
        <p:nvSpPr>
          <p:cNvPr id="3" name="Content Placeholder 2"/>
          <p:cNvSpPr>
            <a:spLocks noGrp="1"/>
          </p:cNvSpPr>
          <p:nvPr>
            <p:ph idx="1"/>
          </p:nvPr>
        </p:nvSpPr>
        <p:spPr/>
        <p:txBody>
          <a:bodyPr/>
          <a:lstStyle/>
          <a:p>
            <a:pPr marL="0" indent="0">
              <a:buNone/>
            </a:pPr>
            <a:r>
              <a:rPr lang="en-GB" u="sng" dirty="0" smtClean="0"/>
              <a:t>Responsibility for compliance </a:t>
            </a:r>
          </a:p>
          <a:p>
            <a:r>
              <a:rPr lang="en-GB" dirty="0" smtClean="0">
                <a:effectLst/>
              </a:rPr>
              <a:t>People who are responsible for building work (e.g. agent, designer, builder or installer) must ensure that the work complies with all applicable requirements of the Building Regulations. The building owner may also be responsible for ensuring that work complies with the Building Regulations. If building work does not comply with the Building Regulations, the building owner may be served with an enforcement notice. </a:t>
            </a:r>
          </a:p>
          <a:p>
            <a:endParaRPr lang="en-GB" dirty="0"/>
          </a:p>
        </p:txBody>
      </p:sp>
    </p:spTree>
    <p:extLst>
      <p:ext uri="{BB962C8B-B14F-4D97-AF65-F5344CB8AC3E}">
        <p14:creationId xmlns:p14="http://schemas.microsoft.com/office/powerpoint/2010/main" val="1533586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smtClean="0">
                <a:latin typeface="Arial" panose="020B0604020202020204" pitchFamily="34" charset="0"/>
              </a:rPr>
              <a:t>Building Regulations</a:t>
            </a:r>
            <a:endParaRPr lang="en-GB" dirty="0"/>
          </a:p>
        </p:txBody>
      </p:sp>
      <p:sp>
        <p:nvSpPr>
          <p:cNvPr id="3" name="Content Placeholder 2"/>
          <p:cNvSpPr>
            <a:spLocks noGrp="1"/>
          </p:cNvSpPr>
          <p:nvPr>
            <p:ph idx="1"/>
          </p:nvPr>
        </p:nvSpPr>
        <p:spPr/>
        <p:txBody>
          <a:bodyPr>
            <a:normAutofit fontScale="70000" lnSpcReduction="20000"/>
          </a:bodyPr>
          <a:lstStyle/>
          <a:p>
            <a:r>
              <a:rPr lang="en-GB" b="1" dirty="0"/>
              <a:t>Reform </a:t>
            </a:r>
          </a:p>
          <a:p>
            <a:r>
              <a:rPr lang="en-GB" dirty="0"/>
              <a:t>On 14 July 2017, following the </a:t>
            </a:r>
            <a:r>
              <a:rPr lang="en-GB" dirty="0">
                <a:hlinkClick r:id="rId2" tooltip="Grenfell Tower fire"/>
              </a:rPr>
              <a:t>Grenfell Tower Fire</a:t>
            </a:r>
            <a:r>
              <a:rPr lang="en-GB" dirty="0"/>
              <a:t>, the BBC reported that a full </a:t>
            </a:r>
            <a:r>
              <a:rPr lang="en-GB" dirty="0">
                <a:hlinkClick r:id="rId3" tooltip="Review"/>
              </a:rPr>
              <a:t>review</a:t>
            </a:r>
            <a:r>
              <a:rPr lang="en-GB" dirty="0"/>
              <a:t> of the </a:t>
            </a:r>
            <a:r>
              <a:rPr lang="en-GB" b="1" dirty="0"/>
              <a:t>building regulations</a:t>
            </a:r>
            <a:r>
              <a:rPr lang="en-GB" dirty="0"/>
              <a:t> would be undertaken, although it is not clear when this will be officially announced, and it is likely to be complicated by the ongoing police investigation and </a:t>
            </a:r>
            <a:r>
              <a:rPr lang="en-GB" dirty="0">
                <a:hlinkClick r:id="rId4" tooltip="Public"/>
              </a:rPr>
              <a:t>public</a:t>
            </a:r>
            <a:r>
              <a:rPr lang="en-GB" dirty="0"/>
              <a:t> inquiry. (Ref. </a:t>
            </a:r>
            <a:r>
              <a:rPr lang="en-GB" dirty="0">
                <a:hlinkClick r:id="rId5"/>
              </a:rPr>
              <a:t>http://www.bbc.co.uk/news/uk-40602991</a:t>
            </a:r>
            <a:r>
              <a:rPr lang="en-GB" dirty="0"/>
              <a:t>) </a:t>
            </a:r>
            <a:endParaRPr lang="en-GB" dirty="0" smtClean="0"/>
          </a:p>
          <a:p>
            <a:endParaRPr lang="en-GB" dirty="0"/>
          </a:p>
          <a:p>
            <a:r>
              <a:rPr lang="en-GB" dirty="0"/>
              <a:t>On 19 July 2017, the Local </a:t>
            </a:r>
            <a:r>
              <a:rPr lang="en-GB" dirty="0" err="1"/>
              <a:t>Goverment</a:t>
            </a:r>
            <a:r>
              <a:rPr lang="en-GB" dirty="0"/>
              <a:t> Association (LGA) called for the </a:t>
            </a:r>
            <a:r>
              <a:rPr lang="en-GB" dirty="0">
                <a:hlinkClick r:id="rId3" tooltip="Review"/>
              </a:rPr>
              <a:t>review</a:t>
            </a:r>
            <a:r>
              <a:rPr lang="en-GB" dirty="0"/>
              <a:t> to be “urgent and immediate”. Lord Porter, LGA Chairman, said; "We cannot wait for the result of the </a:t>
            </a:r>
            <a:r>
              <a:rPr lang="en-GB" dirty="0">
                <a:hlinkClick r:id="rId4" tooltip="Public"/>
              </a:rPr>
              <a:t>public</a:t>
            </a:r>
            <a:r>
              <a:rPr lang="en-GB" dirty="0"/>
              <a:t> inquiry or coroner’s </a:t>
            </a:r>
            <a:r>
              <a:rPr lang="en-GB" dirty="0">
                <a:hlinkClick r:id="rId6" tooltip="Report"/>
              </a:rPr>
              <a:t>report</a:t>
            </a:r>
            <a:r>
              <a:rPr lang="en-GB" dirty="0"/>
              <a:t> before this </a:t>
            </a:r>
            <a:r>
              <a:rPr lang="en-GB" dirty="0">
                <a:hlinkClick r:id="rId3" tooltip="Review"/>
              </a:rPr>
              <a:t>review</a:t>
            </a:r>
            <a:r>
              <a:rPr lang="en-GB" dirty="0"/>
              <a:t> is started. We have to </a:t>
            </a:r>
            <a:r>
              <a:rPr lang="en-GB" dirty="0">
                <a:hlinkClick r:id="rId7" tooltip="Act"/>
              </a:rPr>
              <a:t>act</a:t>
            </a:r>
            <a:r>
              <a:rPr lang="en-GB" dirty="0"/>
              <a:t> based on what we know now". (Ref. </a:t>
            </a:r>
            <a:r>
              <a:rPr lang="en-GB" dirty="0">
                <a:hlinkClick r:id="rId8"/>
              </a:rPr>
              <a:t>https://www.local.gov.uk/about/news/lga-calls-urgent-and-immediate-building-regulation-review</a:t>
            </a:r>
            <a:r>
              <a:rPr lang="en-GB" dirty="0"/>
              <a:t>) </a:t>
            </a:r>
            <a:endParaRPr lang="en-GB" dirty="0" smtClean="0"/>
          </a:p>
          <a:p>
            <a:endParaRPr lang="en-GB" dirty="0"/>
          </a:p>
          <a:p>
            <a:r>
              <a:rPr lang="en-GB" dirty="0"/>
              <a:t>On 28 July 2017, </a:t>
            </a:r>
            <a:r>
              <a:rPr lang="en-GB" dirty="0">
                <a:hlinkClick r:id="rId9" tooltip="Communities"/>
              </a:rPr>
              <a:t>Communities</a:t>
            </a:r>
            <a:r>
              <a:rPr lang="en-GB" dirty="0"/>
              <a:t> Secretary The </a:t>
            </a:r>
            <a:r>
              <a:rPr lang="en-GB" dirty="0" err="1"/>
              <a:t>Rt</a:t>
            </a:r>
            <a:r>
              <a:rPr lang="en-GB" dirty="0"/>
              <a:t> Hon </a:t>
            </a:r>
            <a:r>
              <a:rPr lang="en-GB" dirty="0" err="1"/>
              <a:t>Sajid</a:t>
            </a:r>
            <a:r>
              <a:rPr lang="en-GB" dirty="0"/>
              <a:t> </a:t>
            </a:r>
            <a:r>
              <a:rPr lang="en-GB" dirty="0" err="1"/>
              <a:t>Javid</a:t>
            </a:r>
            <a:r>
              <a:rPr lang="en-GB" dirty="0"/>
              <a:t> MP announced an </a:t>
            </a:r>
            <a:r>
              <a:rPr lang="en-GB" dirty="0">
                <a:hlinkClick r:id="rId10" tooltip="Independent review of the building regulations and fire safety"/>
              </a:rPr>
              <a:t>independent review of the building regulations and fire safety</a:t>
            </a:r>
            <a:r>
              <a:rPr lang="en-GB" dirty="0"/>
              <a:t>. See </a:t>
            </a:r>
            <a:r>
              <a:rPr lang="en-GB" dirty="0">
                <a:hlinkClick r:id="rId10" tooltip="Independent review of the building regulations and fire safety"/>
              </a:rPr>
              <a:t>Independent review of the building regulations and fire safety</a:t>
            </a:r>
            <a:r>
              <a:rPr lang="en-GB" dirty="0"/>
              <a:t> for more information. </a:t>
            </a:r>
            <a:r>
              <a:rPr lang="en-GB" dirty="0" smtClean="0"/>
              <a:t>Also referred to as the Hackett Review.</a:t>
            </a:r>
            <a:endParaRPr lang="en-GB" dirty="0"/>
          </a:p>
          <a:p>
            <a:endParaRPr lang="en-GB" dirty="0"/>
          </a:p>
        </p:txBody>
      </p:sp>
    </p:spTree>
    <p:extLst>
      <p:ext uri="{BB962C8B-B14F-4D97-AF65-F5344CB8AC3E}">
        <p14:creationId xmlns:p14="http://schemas.microsoft.com/office/powerpoint/2010/main" val="3055844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smtClean="0">
                <a:latin typeface="Arial" panose="020B0604020202020204" pitchFamily="34" charset="0"/>
              </a:rPr>
              <a:t>The Building Regulations</a:t>
            </a:r>
            <a:endParaRPr lang="en-GB" dirty="0"/>
          </a:p>
        </p:txBody>
      </p:sp>
      <p:sp>
        <p:nvSpPr>
          <p:cNvPr id="3" name="Content Placeholder 2"/>
          <p:cNvSpPr>
            <a:spLocks noGrp="1"/>
          </p:cNvSpPr>
          <p:nvPr>
            <p:ph idx="1"/>
          </p:nvPr>
        </p:nvSpPr>
        <p:spPr/>
        <p:txBody>
          <a:bodyPr>
            <a:normAutofit fontScale="85000" lnSpcReduction="20000"/>
          </a:bodyPr>
          <a:lstStyle/>
          <a:p>
            <a:r>
              <a:rPr lang="en-GB" dirty="0"/>
              <a:t>Explore the </a:t>
            </a:r>
            <a:r>
              <a:rPr lang="en-GB" dirty="0">
                <a:hlinkClick r:id="rId2" tooltip="Planning Portal"/>
              </a:rPr>
              <a:t>Planning Portal</a:t>
            </a:r>
            <a:r>
              <a:rPr lang="en-GB" dirty="0"/>
              <a:t>'s </a:t>
            </a:r>
            <a:r>
              <a:rPr lang="en-GB" dirty="0">
                <a:hlinkClick r:id="rId3"/>
              </a:rPr>
              <a:t>Interactive House</a:t>
            </a:r>
            <a:r>
              <a:rPr lang="en-GB" dirty="0"/>
              <a:t> for guidance on many common householder </a:t>
            </a:r>
            <a:r>
              <a:rPr lang="en-GB" dirty="0">
                <a:hlinkClick r:id="rId4" tooltip="Project"/>
              </a:rPr>
              <a:t>projects</a:t>
            </a:r>
            <a:r>
              <a:rPr lang="en-GB" dirty="0"/>
              <a:t>. Or see the </a:t>
            </a:r>
            <a:r>
              <a:rPr lang="en-GB" dirty="0">
                <a:hlinkClick r:id="rId5"/>
              </a:rPr>
              <a:t>interactive terrace house</a:t>
            </a:r>
            <a:r>
              <a:rPr lang="en-GB" dirty="0"/>
              <a:t>, which is more representative of an </a:t>
            </a:r>
            <a:r>
              <a:rPr lang="en-GB" dirty="0">
                <a:hlinkClick r:id="rId6" tooltip="Urban"/>
              </a:rPr>
              <a:t>urban</a:t>
            </a:r>
            <a:r>
              <a:rPr lang="en-GB" dirty="0"/>
              <a:t> street scene. </a:t>
            </a:r>
          </a:p>
          <a:p>
            <a:r>
              <a:rPr lang="en-GB" dirty="0">
                <a:hlinkClick r:id="rId7" tooltip="Approved documents"/>
              </a:rPr>
              <a:t>Approved documents</a:t>
            </a:r>
            <a:r>
              <a:rPr lang="en-GB" dirty="0"/>
              <a:t> can be downloaded from the </a:t>
            </a:r>
            <a:r>
              <a:rPr lang="en-GB" dirty="0">
                <a:hlinkClick r:id="rId8"/>
              </a:rPr>
              <a:t>Planning portal</a:t>
            </a:r>
            <a:r>
              <a:rPr lang="en-GB" dirty="0"/>
              <a:t>. </a:t>
            </a:r>
          </a:p>
          <a:p>
            <a:r>
              <a:rPr lang="en-GB" dirty="0">
                <a:hlinkClick r:id="rId9"/>
              </a:rPr>
              <a:t>The Communities and Local Government Building Regulations website.</a:t>
            </a:r>
            <a:r>
              <a:rPr lang="en-GB" dirty="0"/>
              <a:t> </a:t>
            </a:r>
          </a:p>
          <a:p>
            <a:r>
              <a:rPr lang="en-GB" dirty="0">
                <a:hlinkClick r:id="rId10" tooltip="Department for Communities and Local Government"/>
              </a:rPr>
              <a:t>Department for Communities and Local Government</a:t>
            </a:r>
            <a:r>
              <a:rPr lang="en-GB" dirty="0"/>
              <a:t>: </a:t>
            </a:r>
            <a:r>
              <a:rPr lang="en-GB" dirty="0">
                <a:hlinkClick r:id="rId11"/>
              </a:rPr>
              <a:t>Building Regulations, Explanatory booklet</a:t>
            </a:r>
            <a:r>
              <a:rPr lang="en-GB" dirty="0"/>
              <a:t>. (now archived) </a:t>
            </a:r>
          </a:p>
          <a:p>
            <a:r>
              <a:rPr lang="en-GB" dirty="0">
                <a:hlinkClick r:id="rId12"/>
              </a:rPr>
              <a:t>Local authority building control guidance.</a:t>
            </a:r>
            <a:r>
              <a:rPr lang="en-GB" dirty="0"/>
              <a:t> </a:t>
            </a:r>
          </a:p>
          <a:p>
            <a:r>
              <a:rPr lang="en-GB" dirty="0">
                <a:hlinkClick r:id="rId13"/>
              </a:rPr>
              <a:t>The Building Regulations in full</a:t>
            </a:r>
            <a:r>
              <a:rPr lang="en-GB" dirty="0"/>
              <a:t>. </a:t>
            </a:r>
          </a:p>
          <a:p>
            <a:r>
              <a:rPr lang="en-GB" dirty="0">
                <a:hlinkClick r:id="rId14"/>
              </a:rPr>
              <a:t>Department for Communities and Local Government</a:t>
            </a:r>
            <a:r>
              <a:rPr lang="en-GB" dirty="0"/>
              <a:t>. </a:t>
            </a:r>
          </a:p>
          <a:p>
            <a:r>
              <a:rPr lang="en-GB" dirty="0"/>
              <a:t>CLG: </a:t>
            </a:r>
            <a:r>
              <a:rPr lang="en-GB" dirty="0">
                <a:hlinkClick r:id="rId15"/>
              </a:rPr>
              <a:t>Determinations and appeals</a:t>
            </a:r>
            <a:r>
              <a:rPr lang="en-GB" dirty="0"/>
              <a:t>. </a:t>
            </a:r>
            <a:endParaRPr lang="en-GB" dirty="0" smtClean="0"/>
          </a:p>
          <a:p>
            <a:r>
              <a:rPr lang="en-GB" dirty="0" smtClean="0"/>
              <a:t>IHS.</a:t>
            </a:r>
            <a:endParaRPr lang="en-GB" dirty="0"/>
          </a:p>
          <a:p>
            <a:endParaRPr lang="en-GB" dirty="0"/>
          </a:p>
        </p:txBody>
      </p:sp>
    </p:spTree>
    <p:extLst>
      <p:ext uri="{BB962C8B-B14F-4D97-AF65-F5344CB8AC3E}">
        <p14:creationId xmlns:p14="http://schemas.microsoft.com/office/powerpoint/2010/main" val="1815027648"/>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docProps/app.xml><?xml version="1.0" encoding="utf-8"?>
<Properties xmlns="http://schemas.openxmlformats.org/officeDocument/2006/extended-properties" xmlns:vt="http://schemas.openxmlformats.org/officeDocument/2006/docPropsVTypes">
  <Template>TM04033923[[fn=Depth]]</Template>
  <TotalTime>54</TotalTime>
  <Words>869</Words>
  <Application>Microsoft Office PowerPoint</Application>
  <PresentationFormat>Widescreen</PresentationFormat>
  <Paragraphs>105</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Corbel</vt:lpstr>
      <vt:lpstr>Depth</vt:lpstr>
      <vt:lpstr>PowerPoint Presentation</vt:lpstr>
      <vt:lpstr>Building Regulations in Wales</vt:lpstr>
      <vt:lpstr>Building Regulations</vt:lpstr>
      <vt:lpstr>The Building Regulations  </vt:lpstr>
      <vt:lpstr>The Building Regulations  </vt:lpstr>
      <vt:lpstr>The Building Regulations  </vt:lpstr>
      <vt:lpstr>The Building Regulations  </vt:lpstr>
      <vt:lpstr>The Building Regulations  </vt:lpstr>
      <vt:lpstr>The Building Regulations</vt:lpstr>
      <vt:lpstr>The Building Regulations</vt:lpstr>
      <vt:lpstr>Building Regulations</vt:lpstr>
      <vt:lpstr>The Building Regulations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Regulations in Wales</dc:title>
  <dc:creator>Trevor Francis</dc:creator>
  <cp:lastModifiedBy>Trevor Francis</cp:lastModifiedBy>
  <cp:revision>7</cp:revision>
  <dcterms:created xsi:type="dcterms:W3CDTF">2019-03-20T11:46:28Z</dcterms:created>
  <dcterms:modified xsi:type="dcterms:W3CDTF">2019-03-20T12:40:57Z</dcterms:modified>
</cp:coreProperties>
</file>