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3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ura Hutchings" initials="LH" lastIdx="1" clrIdx="0">
    <p:extLst>
      <p:ext uri="{19B8F6BF-5375-455C-9EA6-DF929625EA0E}">
        <p15:presenceInfo xmlns:p15="http://schemas.microsoft.com/office/powerpoint/2012/main" userId="S-1-5-21-809251214-2178901256-4152538893-2670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54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9DF845-AAF4-4F88-BA4C-F50771886ABC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769414-BC72-44C7-94D6-1B44810E3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455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Hannah</a:t>
            </a: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38BF4A3-80FA-4F34-8D4B-F27AC0DB4EB5}" type="slidenum">
              <a:rPr lang="en-US" altLang="en-US">
                <a:latin typeface="Calibri" panose="020F0502020204030204" pitchFamily="34" charset="0"/>
              </a:rPr>
              <a:pPr/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97643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1354A18-65EE-4BCC-97DF-29F46015C7F8}" type="slidenum">
              <a:rPr lang="en-US" altLang="en-US">
                <a:latin typeface="Calibri" panose="020F0502020204030204" pitchFamily="34" charset="0"/>
              </a:rPr>
              <a:pPr/>
              <a:t>4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942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783164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F272119-FB4C-4C29-86CB-947955E1CB37}" type="slidenum">
              <a:rPr lang="en-US" altLang="en-US">
                <a:latin typeface="Calibri" panose="020F0502020204030204" pitchFamily="34" charset="0"/>
              </a:rPr>
              <a:pPr/>
              <a:t>6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45709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B6E5792-E967-4E50-8C2D-63E5ADF85C12}" type="slidenum">
              <a:rPr lang="en-US" altLang="en-US">
                <a:latin typeface="Calibri" panose="020F0502020204030204" pitchFamily="34" charset="0"/>
              </a:rPr>
              <a:pPr/>
              <a:t>7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94617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951EC78-E7D5-4855-8841-88114F48A095}" type="slidenum">
              <a:rPr lang="en-US" altLang="en-US">
                <a:latin typeface="Calibri" panose="020F0502020204030204" pitchFamily="34" charset="0"/>
              </a:rPr>
              <a:pPr/>
              <a:t>8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51302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0673A61-1599-457F-BBEB-2C9C24547B84}" type="slidenum">
              <a:rPr lang="en-US" altLang="en-US">
                <a:latin typeface="Calibri" panose="020F0502020204030204" pitchFamily="34" charset="0"/>
              </a:rPr>
              <a:pPr/>
              <a:t>9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24452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9FF72A0-3FAD-4D7E-A6DE-94B3A0FBF4DE}" type="slidenum">
              <a:rPr lang="en-US" altLang="en-US">
                <a:latin typeface="Calibri" panose="020F0502020204030204" pitchFamily="34" charset="0"/>
              </a:rPr>
              <a:pPr/>
              <a:t>10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46033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95CA602-126B-4CBB-B828-15E86AC82DDB}" type="slidenum">
              <a:rPr lang="en-US" altLang="en-US">
                <a:latin typeface="Calibri" panose="020F0502020204030204" pitchFamily="34" charset="0"/>
              </a:rPr>
              <a:pPr/>
              <a:t>11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67307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787DAC1-EB11-4B1E-B9CF-4CE093CA4E79}" type="slidenum">
              <a:rPr lang="en-US" altLang="en-US">
                <a:latin typeface="Calibri" panose="020F0502020204030204" pitchFamily="34" charset="0"/>
              </a:rPr>
              <a:pPr/>
              <a:t>12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85684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F886A3A-EA51-4CA5-BB76-D02B5DC1DD24}" type="slidenum">
              <a:rPr lang="en-US" altLang="en-US">
                <a:latin typeface="Calibri" panose="020F0502020204030204" pitchFamily="34" charset="0"/>
              </a:rPr>
              <a:pPr/>
              <a:t>13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4084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37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88EC8D-2AE3-4B03-B7F8-D3E51BCE4D66}" type="slidenum">
              <a:rPr lang="en-US" altLang="en-US">
                <a:latin typeface="Calibri" panose="020F0502020204030204" pitchFamily="34" charset="0"/>
              </a:rPr>
              <a:pPr/>
              <a:t>14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7333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2" r:id="rId2"/>
    <p:sldLayoutId id="2147483661" r:id="rId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naturalresources.wales/about-us/our-projects/recreation-and-community-projects/come-outside/?lang=en" TargetMode="Externa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arts.wales/our-impact/how-we-reach-wider-audiences/ideas-people-places" TargetMode="Externa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plan-uk.org/media-centre/new-project-aimed-at-empowering-girls-launches-in-wales" TargetMode="Externa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ldw.org.uk/project/ffrindiau-gigiau-gig-buddies/" TargetMode="Externa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mailto:dsgold01@louisville.edu" TargetMode="Externa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riticalthinking.org/aboutCT/definin%20gCT.shtml" TargetMode="Externa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1700808"/>
            <a:ext cx="2232248" cy="115212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860032" y="309870"/>
            <a:ext cx="2736304" cy="167897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27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702648" y="3068624"/>
            <a:ext cx="3117824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339752" y="2996952"/>
            <a:ext cx="1838294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293491" y="2048600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627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293491" y="3284984"/>
            <a:ext cx="1286621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ECGE4006Q: Contemporary Challenges: Making a Difference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38948" y="5343599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Critical Thinking  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683690" y="2063912"/>
            <a:ext cx="187220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323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668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772816"/>
            <a:ext cx="1941760" cy="973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/>
              <a:t>Critical Thinking In Action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268760"/>
            <a:ext cx="8291264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 this Tutorial activity we are going to exercise our critical thinking skills.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 We will look at a number of community and social projects with a critical eye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These skills are vital is we are to become effective students and agents for change in society.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We will spend a little time discussing critical thinking and then applying what we have learnt to some examples</a:t>
            </a:r>
          </a:p>
        </p:txBody>
      </p:sp>
    </p:spTree>
    <p:extLst>
      <p:ext uri="{BB962C8B-B14F-4D97-AF65-F5344CB8AC3E}">
        <p14:creationId xmlns:p14="http://schemas.microsoft.com/office/powerpoint/2010/main" val="13278592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1" name="Title 1"/>
          <p:cNvSpPr>
            <a:spLocks noGrp="1"/>
          </p:cNvSpPr>
          <p:nvPr>
            <p:ph type="title"/>
          </p:nvPr>
        </p:nvSpPr>
        <p:spPr>
          <a:xfrm>
            <a:off x="444082" y="116632"/>
            <a:ext cx="8229600" cy="850106"/>
          </a:xfrm>
        </p:spPr>
        <p:txBody>
          <a:bodyPr/>
          <a:lstStyle/>
          <a:p>
            <a:pPr eaLnBrk="1" hangingPunct="1"/>
            <a:r>
              <a:rPr lang="en-US" altLang="en-US" b="1" dirty="0"/>
              <a:t>Defining Critical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394" y="1196752"/>
            <a:ext cx="8305800" cy="3032621"/>
          </a:xfrm>
        </p:spPr>
        <p:txBody>
          <a:bodyPr>
            <a:noAutofit/>
          </a:bodyPr>
          <a:lstStyle/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800" dirty="0"/>
              <a:t>Take some time to decide what critical thinking “looks like” when someone is thinking critically. 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800" dirty="0"/>
              <a:t>What does a critical thinker look like?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800" dirty="0"/>
              <a:t>What would they be doing?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800" dirty="0"/>
              <a:t>What makes them different?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7584" y="429309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Share your thoughts by raising your hand on Teams.</a:t>
            </a:r>
          </a:p>
        </p:txBody>
      </p:sp>
    </p:spTree>
    <p:extLst>
      <p:ext uri="{BB962C8B-B14F-4D97-AF65-F5344CB8AC3E}">
        <p14:creationId xmlns:p14="http://schemas.microsoft.com/office/powerpoint/2010/main" val="96912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3"/>
          <p:cNvSpPr>
            <a:spLocks noGrp="1"/>
          </p:cNvSpPr>
          <p:nvPr>
            <p:ph type="title"/>
          </p:nvPr>
        </p:nvSpPr>
        <p:spPr>
          <a:xfrm>
            <a:off x="304800" y="341313"/>
            <a:ext cx="8610600" cy="6794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What is Critical Thinking?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71600" y="2060848"/>
            <a:ext cx="7010400" cy="240065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400" b="1" kern="0" dirty="0">
                <a:latin typeface="+mn-lt"/>
              </a:rPr>
              <a:t>“Higher-Order Thinking”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4400" b="1" kern="0" dirty="0">
              <a:latin typeface="+mn-lt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400" b="1" kern="0" dirty="0">
                <a:latin typeface="+mn-lt"/>
              </a:rPr>
              <a:t>“Complex Thinking”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4078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312060" y="188640"/>
            <a:ext cx="8534400" cy="864096"/>
          </a:xfrm>
        </p:spPr>
        <p:txBody>
          <a:bodyPr/>
          <a:lstStyle/>
          <a:p>
            <a:pPr eaLnBrk="1" hangingPunct="1"/>
            <a:r>
              <a:rPr lang="en-US" altLang="en-US" sz="4400" b="1" dirty="0"/>
              <a:t>What is Critical Thinking?</a:t>
            </a:r>
            <a:endParaRPr lang="en-US" altLang="en-US" sz="28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312060" y="1700808"/>
            <a:ext cx="836439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words ‘critical’ and ‘criteria’ come from the same root word meaning judgment (i.e. it means to make judgements)</a:t>
            </a:r>
          </a:p>
          <a:p>
            <a:endParaRPr lang="en-GB" sz="2800" dirty="0"/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Critical Thinking is reasonable, reflective thinking that is focused on deciding what to believe or do.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02324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/>
          <p:cNvSpPr>
            <a:spLocks noGrp="1"/>
          </p:cNvSpPr>
          <p:nvPr>
            <p:ph type="title"/>
          </p:nvPr>
        </p:nvSpPr>
        <p:spPr>
          <a:xfrm>
            <a:off x="267589" y="76200"/>
            <a:ext cx="860882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000" b="1" dirty="0"/>
              <a:t>Examples of when we should use critical thinking…</a:t>
            </a:r>
          </a:p>
        </p:txBody>
      </p:sp>
      <p:sp>
        <p:nvSpPr>
          <p:cNvPr id="56324" name="TextBox 3"/>
          <p:cNvSpPr txBox="1">
            <a:spLocks noChangeArrowheads="1"/>
          </p:cNvSpPr>
          <p:nvPr/>
        </p:nvSpPr>
        <p:spPr bwMode="auto">
          <a:xfrm flipH="1">
            <a:off x="1066800" y="6264228"/>
            <a:ext cx="80772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US" altLang="en-US" sz="1200" dirty="0">
                <a:solidFill>
                  <a:schemeClr val="tx1"/>
                </a:solidFill>
              </a:rPr>
              <a:t>From </a:t>
            </a:r>
            <a:r>
              <a:rPr lang="en-US" altLang="en-US" sz="1200" i="1" dirty="0">
                <a:solidFill>
                  <a:schemeClr val="tx1"/>
                </a:solidFill>
              </a:rPr>
              <a:t>Helping Your Students Develop Critical Thinking Skills</a:t>
            </a:r>
            <a:endParaRPr lang="en-US" altLang="en-US" sz="1200" dirty="0">
              <a:solidFill>
                <a:schemeClr val="tx1"/>
              </a:solidFill>
            </a:endParaRP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1200" dirty="0">
                <a:solidFill>
                  <a:schemeClr val="tx1"/>
                </a:solidFill>
              </a:rPr>
              <a:t>Cindy L. Lynch and Susan K. Wolcott, October 2001, The IDEA Center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67589" y="1196752"/>
            <a:ext cx="61046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Professional Decisions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5576" y="1700808"/>
            <a:ext cx="763284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/>
              <a:t>What is the best interpretation of a piece of literature?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/>
              <a:t>How can a leader most efficiently promote effective team work?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67589" y="2939977"/>
            <a:ext cx="61046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Personal Decisions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55576" y="3444033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/>
              <a:t>What should I do to optimize my career development?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79512" y="4016947"/>
            <a:ext cx="61046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Social/</a:t>
            </a:r>
            <a:r>
              <a:rPr lang="en-GB" sz="2400" b="1" u="sng" dirty="0" err="1"/>
              <a:t>CivicDecisions</a:t>
            </a:r>
            <a:endParaRPr lang="en-GB" sz="2400" b="1" u="sng" dirty="0"/>
          </a:p>
        </p:txBody>
      </p:sp>
      <p:sp>
        <p:nvSpPr>
          <p:cNvPr id="12" name="TextBox 11"/>
          <p:cNvSpPr txBox="1"/>
          <p:nvPr/>
        </p:nvSpPr>
        <p:spPr>
          <a:xfrm>
            <a:off x="667499" y="4521003"/>
            <a:ext cx="763284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3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/>
              <a:t>How should I vote in my Local Elections?</a:t>
            </a:r>
          </a:p>
          <a:p>
            <a:pPr marL="800100" lvl="3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/>
              <a:t>What is best for my community?</a:t>
            </a:r>
          </a:p>
        </p:txBody>
      </p:sp>
    </p:spTree>
    <p:extLst>
      <p:ext uri="{BB962C8B-B14F-4D97-AF65-F5344CB8AC3E}">
        <p14:creationId xmlns:p14="http://schemas.microsoft.com/office/powerpoint/2010/main" val="1964161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4" grpId="0"/>
      <p:bldP spid="2" grpId="0"/>
      <p:bldP spid="4" grpId="0" build="p"/>
      <p:bldP spid="9" grpId="0"/>
      <p:bldP spid="10" grpId="0" build="p"/>
      <p:bldP spid="11" grpId="0"/>
      <p:bldP spid="1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3" name="Rectangle 4"/>
          <p:cNvSpPr>
            <a:spLocks noChangeArrowheads="1"/>
          </p:cNvSpPr>
          <p:nvPr/>
        </p:nvSpPr>
        <p:spPr bwMode="auto">
          <a:xfrm>
            <a:off x="0" y="260648"/>
            <a:ext cx="9144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atin typeface="+mj-lt"/>
              </a:rPr>
              <a:t>Critical Thinking – A working definition</a:t>
            </a:r>
            <a:endParaRPr lang="en-US" sz="28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436096" y="4081721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(From: </a:t>
            </a:r>
            <a:r>
              <a:rPr lang="en-GB" dirty="0" err="1"/>
              <a:t>Scriven</a:t>
            </a:r>
            <a:r>
              <a:rPr lang="en-GB" dirty="0"/>
              <a:t> and Paul, 2004)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124744"/>
            <a:ext cx="85689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“Critical thinking is the intellectually disciplined process of actively and </a:t>
            </a:r>
            <a:r>
              <a:rPr lang="en-GB" sz="2800" dirty="0" err="1"/>
              <a:t>skillfully</a:t>
            </a:r>
            <a:r>
              <a:rPr lang="en-GB" sz="2800" dirty="0"/>
              <a:t> conceptualizing, applying, </a:t>
            </a:r>
            <a:r>
              <a:rPr lang="en-GB" sz="2800" dirty="0" err="1"/>
              <a:t>analyzing</a:t>
            </a:r>
            <a:r>
              <a:rPr lang="en-GB" sz="2800" dirty="0"/>
              <a:t>, synthesizing, and/or evaluating information gathered from, or generated by, observation, experience, reflection, reasoning, or communication, as a guide to belief and action”.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871364" cy="87136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915816" y="508518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this quote saying about critical thinking?</a:t>
            </a:r>
          </a:p>
        </p:txBody>
      </p:sp>
    </p:spTree>
    <p:extLst>
      <p:ext uri="{BB962C8B-B14F-4D97-AF65-F5344CB8AC3E}">
        <p14:creationId xmlns:p14="http://schemas.microsoft.com/office/powerpoint/2010/main" val="323689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Subtitle 10"/>
          <p:cNvSpPr>
            <a:spLocks noGrp="1"/>
          </p:cNvSpPr>
          <p:nvPr>
            <p:ph type="subTitle" idx="4294967295"/>
          </p:nvPr>
        </p:nvSpPr>
        <p:spPr>
          <a:xfrm>
            <a:off x="228600" y="2204864"/>
            <a:ext cx="8610600" cy="2989312"/>
          </a:xfrm>
        </p:spPr>
        <p:txBody>
          <a:bodyPr>
            <a:normAutofit lnSpcReduction="10000"/>
          </a:bodyPr>
          <a:lstStyle/>
          <a:p>
            <a:pPr algn="l" eaLnBrk="1" hangingPunct="1">
              <a:spcAft>
                <a:spcPts val="2400"/>
              </a:spcAft>
              <a:buFont typeface="Wingdings" panose="05000000000000000000" pitchFamily="2" charset="2"/>
              <a:buChar char="§"/>
            </a:pPr>
            <a:r>
              <a:rPr lang="en-US" altLang="en-US" sz="3600" dirty="0"/>
              <a:t>What are the “intellectual tools” that you use in your work?</a:t>
            </a:r>
          </a:p>
          <a:p>
            <a:pPr algn="l" eaLnBrk="1" hangingPunct="1">
              <a:spcAft>
                <a:spcPts val="2400"/>
              </a:spcAft>
              <a:buFont typeface="Wingdings" panose="05000000000000000000" pitchFamily="2" charset="2"/>
              <a:buChar char="§"/>
            </a:pPr>
            <a:r>
              <a:rPr lang="en-US" altLang="en-US" sz="3600" dirty="0"/>
              <a:t>What does this “process” look like, in your discipline, in your studies?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endParaRPr lang="en-US" altLang="en-US" dirty="0"/>
          </a:p>
        </p:txBody>
      </p:sp>
      <p:sp>
        <p:nvSpPr>
          <p:cNvPr id="60419" name="Rectangle 7"/>
          <p:cNvSpPr>
            <a:spLocks noChangeArrowheads="1"/>
          </p:cNvSpPr>
          <p:nvPr/>
        </p:nvSpPr>
        <p:spPr bwMode="auto">
          <a:xfrm rot="10800000" flipV="1">
            <a:off x="914400" y="0"/>
            <a:ext cx="72390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US" altLang="en-US" sz="2400" b="1">
                <a:solidFill>
                  <a:schemeClr val="tx1"/>
                </a:solidFill>
              </a:rPr>
              <a:t>Critical thinking is </a:t>
            </a: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2400" b="1" i="1">
                <a:solidFill>
                  <a:schemeClr val="tx1"/>
                </a:solidFill>
              </a:rPr>
              <a:t>the intellectually disciplined process that </a:t>
            </a: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2400" b="1" i="1">
                <a:solidFill>
                  <a:schemeClr val="tx1"/>
                </a:solidFill>
              </a:rPr>
              <a:t>results in a guide to belief and action</a:t>
            </a:r>
            <a:r>
              <a:rPr lang="en-US" altLang="en-US" sz="2000" b="1" i="1">
                <a:solidFill>
                  <a:schemeClr val="tx1"/>
                </a:solidFill>
              </a:rPr>
              <a:t>.</a:t>
            </a:r>
            <a:endParaRPr lang="en-US" altLang="en-US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27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27689" y="3449174"/>
            <a:ext cx="3810000" cy="2644122"/>
          </a:xfrm>
        </p:spPr>
        <p:txBody>
          <a:bodyPr>
            <a:normAutofit fontScale="85000" lnSpcReduction="20000"/>
          </a:bodyPr>
          <a:lstStyle/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/>
              <a:t>Conceptualizing</a:t>
            </a:r>
          </a:p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/>
              <a:t>Applying</a:t>
            </a:r>
          </a:p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/>
              <a:t>Analyzing</a:t>
            </a:r>
          </a:p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/>
              <a:t>Synthesizing</a:t>
            </a:r>
          </a:p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/>
              <a:t>Evaluating</a:t>
            </a:r>
          </a:p>
        </p:txBody>
      </p:sp>
      <p:sp>
        <p:nvSpPr>
          <p:cNvPr id="140292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5652120" y="3573016"/>
            <a:ext cx="2376264" cy="2808312"/>
          </a:xfrm>
        </p:spPr>
        <p:txBody>
          <a:bodyPr>
            <a:normAutofit fontScale="85000" lnSpcReduction="20000"/>
          </a:bodyPr>
          <a:lstStyle/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/>
              <a:t>Observation</a:t>
            </a:r>
          </a:p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/>
              <a:t>Experience</a:t>
            </a:r>
          </a:p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/>
              <a:t>Research</a:t>
            </a:r>
          </a:p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/>
              <a:t>Reflection</a:t>
            </a:r>
          </a:p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/>
              <a:t>Reasoning, or </a:t>
            </a:r>
          </a:p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/>
              <a:t>Communication</a:t>
            </a:r>
            <a:endParaRPr lang="en-US" altLang="en-US" sz="2400" dirty="0"/>
          </a:p>
          <a:p>
            <a:pPr marL="0" indent="0" eaLnBrk="1" hangingPunct="1"/>
            <a:endParaRPr lang="en-US" altLang="en-US" sz="2400" dirty="0"/>
          </a:p>
        </p:txBody>
      </p:sp>
      <p:sp>
        <p:nvSpPr>
          <p:cNvPr id="140296" name="AutoShape 8"/>
          <p:cNvSpPr>
            <a:spLocks noChangeArrowheads="1"/>
          </p:cNvSpPr>
          <p:nvPr/>
        </p:nvSpPr>
        <p:spPr bwMode="auto">
          <a:xfrm rot="1278673">
            <a:off x="3212685" y="3133501"/>
            <a:ext cx="2303463" cy="555625"/>
          </a:xfrm>
          <a:prstGeom prst="rightArrow">
            <a:avLst>
              <a:gd name="adj1" fmla="val 50000"/>
              <a:gd name="adj2" fmla="val 1186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algn="l" eaLnBrk="1" hangingPunct="1">
              <a:buClrTx/>
              <a:buSzTx/>
              <a:buFontTx/>
              <a:buNone/>
            </a:pPr>
            <a:endParaRPr lang="en-US" altLang="en-US" sz="1800">
              <a:solidFill>
                <a:schemeClr val="tx1"/>
              </a:solidFill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304800"/>
            <a:ext cx="914400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latin typeface="+mj-lt"/>
              </a:rPr>
              <a:t>Critical Thinking in Action</a:t>
            </a:r>
            <a:endParaRPr lang="en-US" b="1" dirty="0"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b="1" dirty="0">
              <a:latin typeface="+mn-lt"/>
            </a:endParaRPr>
          </a:p>
        </p:txBody>
      </p:sp>
      <p:sp>
        <p:nvSpPr>
          <p:cNvPr id="62470" name="Title 6"/>
          <p:cNvSpPr>
            <a:spLocks noGrp="1"/>
          </p:cNvSpPr>
          <p:nvPr>
            <p:ph type="title"/>
          </p:nvPr>
        </p:nvSpPr>
        <p:spPr>
          <a:xfrm>
            <a:off x="971600" y="1126657"/>
            <a:ext cx="7529513" cy="6794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2400" b="1"/>
              <a:t>Critical thinking is </a:t>
            </a:r>
            <a:r>
              <a:rPr lang="en-US" altLang="en-US" sz="2400" b="1" i="1"/>
              <a:t>the intellectually disciplined process that results in a guide to belief and action.</a:t>
            </a:r>
            <a:endParaRPr lang="en-US" altLang="en-US" sz="2400"/>
          </a:p>
        </p:txBody>
      </p:sp>
      <p:sp>
        <p:nvSpPr>
          <p:cNvPr id="2" name="TextBox 1"/>
          <p:cNvSpPr txBox="1"/>
          <p:nvPr/>
        </p:nvSpPr>
        <p:spPr>
          <a:xfrm>
            <a:off x="251520" y="2156759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The tools for this “process” include actively and </a:t>
            </a:r>
            <a:r>
              <a:rPr lang="en-GB" sz="2400" b="1" dirty="0" err="1"/>
              <a:t>skillfully</a:t>
            </a:r>
            <a:r>
              <a:rPr lang="en-GB" sz="2400" b="1" dirty="0"/>
              <a:t>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220072" y="2517984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information gathered   from, or generated by,</a:t>
            </a:r>
          </a:p>
        </p:txBody>
      </p:sp>
    </p:spTree>
    <p:extLst>
      <p:ext uri="{BB962C8B-B14F-4D97-AF65-F5344CB8AC3E}">
        <p14:creationId xmlns:p14="http://schemas.microsoft.com/office/powerpoint/2010/main" val="832667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1" grpId="0" build="p"/>
      <p:bldP spid="140292" grpId="0" build="p"/>
      <p:bldP spid="140296" grpId="0" animBg="1"/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33400"/>
            <a:ext cx="9144000" cy="6858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400" b="1" dirty="0"/>
              <a:t>What Critical Thinking is </a:t>
            </a:r>
            <a:r>
              <a:rPr lang="en-US" sz="4400" b="1" i="1" dirty="0"/>
              <a:t>NOT</a:t>
            </a:r>
            <a:br>
              <a:rPr lang="en-US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b="1" dirty="0"/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228600" y="1371600"/>
            <a:ext cx="8610600" cy="5181600"/>
          </a:xfrm>
        </p:spPr>
        <p:txBody>
          <a:bodyPr>
            <a:normAutofit/>
          </a:bodyPr>
          <a:lstStyle/>
          <a:p>
            <a:pPr eaLnBrk="1" hangingPunct="1">
              <a:spcAft>
                <a:spcPts val="3000"/>
              </a:spcAft>
            </a:pPr>
            <a:r>
              <a:rPr lang="en-US" altLang="en-US" sz="2800" dirty="0"/>
              <a:t>“Egocentric” thinking which:</a:t>
            </a:r>
          </a:p>
          <a:p>
            <a:pPr algn="l"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altLang="en-US" sz="2800" dirty="0"/>
              <a:t>Leads to self-serving perspectives and evaluations</a:t>
            </a:r>
          </a:p>
          <a:p>
            <a:pPr algn="l"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altLang="en-US" sz="2800" dirty="0"/>
              <a:t>Leads to a false sense of objectivity</a:t>
            </a:r>
          </a:p>
          <a:p>
            <a:pPr algn="l"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altLang="en-US" sz="2800" dirty="0"/>
              <a:t>Leads to flawed thinking</a:t>
            </a:r>
          </a:p>
          <a:p>
            <a:pPr algn="l"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Lends itself to the unconscious substitution of subjective intuitions for intellectual standards in thinking</a:t>
            </a:r>
          </a:p>
        </p:txBody>
      </p:sp>
    </p:spTree>
    <p:extLst>
      <p:ext uri="{BB962C8B-B14F-4D97-AF65-F5344CB8AC3E}">
        <p14:creationId xmlns:p14="http://schemas.microsoft.com/office/powerpoint/2010/main" val="335880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45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b="1" dirty="0"/>
              <a:t>Instead of thinking: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152400" y="1371600"/>
            <a:ext cx="8763000" cy="48006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/>
              <a:t>Its true because I believe it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US" altLang="en-US" sz="3200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/>
              <a:t>Its true because we believe it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US" altLang="en-US" sz="3200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/>
              <a:t>Its true because I want to believe it</a:t>
            </a:r>
          </a:p>
          <a:p>
            <a:pPr eaLnBrk="1" hangingPunct="1"/>
            <a:endParaRPr lang="en-US" altLang="en-US" sz="3200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/>
              <a:t>Its true because I have always believed it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US" altLang="en-US" sz="3200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/>
              <a:t>Its true because its in my selfish interest to believe it</a:t>
            </a:r>
          </a:p>
        </p:txBody>
      </p:sp>
    </p:spTree>
    <p:extLst>
      <p:ext uri="{BB962C8B-B14F-4D97-AF65-F5344CB8AC3E}">
        <p14:creationId xmlns:p14="http://schemas.microsoft.com/office/powerpoint/2010/main" val="198780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b="1" dirty="0"/>
              <a:t>…you should foster an awareness that critical thinking is more than </a:t>
            </a:r>
            <a:r>
              <a:rPr lang="en-US" altLang="en-US" sz="2800" b="1" u="sng" dirty="0"/>
              <a:t>thinking</a:t>
            </a:r>
            <a:r>
              <a:rPr lang="en-US" altLang="en-US" sz="2800" b="1" dirty="0"/>
              <a:t>, it’s: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304800" y="1524000"/>
            <a:ext cx="8458200" cy="5105400"/>
          </a:xfrm>
        </p:spPr>
        <p:txBody>
          <a:bodyPr>
            <a:normAutofit/>
          </a:bodyPr>
          <a:lstStyle/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ü"/>
            </a:pPr>
            <a:r>
              <a:rPr lang="en-US" altLang="en-US" sz="3600" dirty="0"/>
              <a:t>Reflecting upon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ü"/>
            </a:pPr>
            <a:r>
              <a:rPr lang="en-US" altLang="en-US" sz="3600" dirty="0"/>
              <a:t>Questioning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ü"/>
            </a:pPr>
            <a:r>
              <a:rPr lang="en-US" altLang="en-US" sz="3600" dirty="0"/>
              <a:t>Monitoring</a:t>
            </a:r>
          </a:p>
          <a:p>
            <a:pPr eaLnBrk="1" hangingPunct="1"/>
            <a:r>
              <a:rPr lang="en-US" altLang="en-US" dirty="0"/>
              <a:t>It’s “thinking things through.”</a:t>
            </a:r>
          </a:p>
        </p:txBody>
      </p:sp>
    </p:spTree>
    <p:extLst>
      <p:ext uri="{BB962C8B-B14F-4D97-AF65-F5344CB8AC3E}">
        <p14:creationId xmlns:p14="http://schemas.microsoft.com/office/powerpoint/2010/main" val="2060401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eaLnBrk="1" hangingPunct="1"/>
            <a:r>
              <a:rPr lang="en-US" altLang="en-US" sz="4000"/>
              <a:t>A Well-Cultivated Critical Thinker: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981200"/>
            <a:ext cx="8458200" cy="4876800"/>
          </a:xfrm>
        </p:spPr>
        <p:txBody>
          <a:bodyPr>
            <a:noAutofit/>
          </a:bodyPr>
          <a:lstStyle/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/>
              <a:t>Raises vital questions and problems, formulating them clearly and precisely</a:t>
            </a:r>
          </a:p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/>
              <a:t>Gathers and assesses relevant information, using abstract ideas to interpret it effectively</a:t>
            </a:r>
          </a:p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/>
              <a:t>Comes to well-reasoned conclusions and solutions, testing them against relevant criteria and standards</a:t>
            </a:r>
          </a:p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/>
              <a:t>Thinks open mindedly within alternative systems of thought, recognizing and assessing, as needs be, their assumptions, implications, and practical consequences</a:t>
            </a:r>
          </a:p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/>
              <a:t>Communicates effectively with others in figuring out solutions to complex problems</a:t>
            </a:r>
          </a:p>
          <a:p>
            <a:pPr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</a:pPr>
            <a:endParaRPr lang="en-US" altLang="en-US" sz="2400" dirty="0"/>
          </a:p>
        </p:txBody>
      </p:sp>
      <p:sp>
        <p:nvSpPr>
          <p:cNvPr id="70660" name="TextBox 3"/>
          <p:cNvSpPr txBox="1">
            <a:spLocks noChangeArrowheads="1"/>
          </p:cNvSpPr>
          <p:nvPr/>
        </p:nvSpPr>
        <p:spPr bwMode="auto">
          <a:xfrm>
            <a:off x="762000" y="1143000"/>
            <a:ext cx="74676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US" altLang="en-US" sz="1600">
                <a:solidFill>
                  <a:schemeClr val="tx1"/>
                </a:solidFill>
              </a:rPr>
              <a:t> (Richard Paul and Linda Elder, the Foundation for Critical Thinking:</a:t>
            </a:r>
            <a:br>
              <a:rPr lang="en-US" altLang="en-US" sz="1600">
                <a:solidFill>
                  <a:schemeClr val="tx1"/>
                </a:solidFill>
              </a:rPr>
            </a:br>
            <a:r>
              <a:rPr lang="en-US" altLang="en-US" sz="1600">
                <a:solidFill>
                  <a:schemeClr val="tx1"/>
                </a:solidFill>
              </a:rPr>
              <a:t> http://www.criticalthinking.org/)</a:t>
            </a:r>
          </a:p>
        </p:txBody>
      </p:sp>
    </p:spTree>
    <p:extLst>
      <p:ext uri="{BB962C8B-B14F-4D97-AF65-F5344CB8AC3E}">
        <p14:creationId xmlns:p14="http://schemas.microsoft.com/office/powerpoint/2010/main" val="3510852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/>
          <p:cNvSpPr>
            <a:spLocks noGrp="1"/>
          </p:cNvSpPr>
          <p:nvPr>
            <p:ph type="title"/>
          </p:nvPr>
        </p:nvSpPr>
        <p:spPr>
          <a:xfrm>
            <a:off x="788988" y="152401"/>
            <a:ext cx="7529512" cy="46828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What you can do:</a:t>
            </a: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79512" y="764704"/>
            <a:ext cx="8091488" cy="529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algn="l" eaLnBrk="1" hangingPunct="1">
              <a:buClrTx/>
              <a:buSzTx/>
              <a:buFontTx/>
              <a:buAutoNum type="arabicPeriod"/>
            </a:pPr>
            <a:r>
              <a:rPr lang="en-US" altLang="en-US" sz="2000" dirty="0">
                <a:solidFill>
                  <a:schemeClr val="tx1"/>
                </a:solidFill>
              </a:rPr>
              <a:t>Become aware and discuss with your colleagues </a:t>
            </a:r>
            <a:r>
              <a:rPr lang="en-US" altLang="en-US" sz="2000" b="1" i="1" dirty="0">
                <a:solidFill>
                  <a:schemeClr val="tx1"/>
                </a:solidFill>
              </a:rPr>
              <a:t>how</a:t>
            </a:r>
            <a:r>
              <a:rPr lang="en-US" altLang="en-US" sz="2000" b="1" dirty="0">
                <a:solidFill>
                  <a:schemeClr val="tx1"/>
                </a:solidFill>
              </a:rPr>
              <a:t> and </a:t>
            </a:r>
            <a:r>
              <a:rPr lang="en-US" altLang="en-US" sz="2000" b="1" i="1" dirty="0">
                <a:solidFill>
                  <a:schemeClr val="tx1"/>
                </a:solidFill>
              </a:rPr>
              <a:t>why</a:t>
            </a:r>
            <a:r>
              <a:rPr lang="en-US" altLang="en-US" sz="2000" b="1" dirty="0">
                <a:solidFill>
                  <a:schemeClr val="tx1"/>
                </a:solidFill>
              </a:rPr>
              <a:t> critical thinking is important</a:t>
            </a:r>
            <a:r>
              <a:rPr lang="en-US" altLang="en-US" sz="2000" dirty="0">
                <a:solidFill>
                  <a:schemeClr val="tx1"/>
                </a:solidFill>
              </a:rPr>
              <a:t> to your work. </a:t>
            </a:r>
          </a:p>
          <a:p>
            <a:pPr algn="l" eaLnBrk="1" hangingPunct="1">
              <a:buClrTx/>
              <a:buSzTx/>
              <a:buFontTx/>
              <a:buAutoNum type="arabicPeriod"/>
            </a:pPr>
            <a:endParaRPr lang="en-US" altLang="en-US" sz="2000" dirty="0">
              <a:solidFill>
                <a:schemeClr val="tx1"/>
              </a:solidFill>
            </a:endParaRPr>
          </a:p>
          <a:p>
            <a:pPr algn="l" eaLnBrk="1" hangingPunct="1">
              <a:buClrTx/>
              <a:buSz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</a:rPr>
              <a:t>2. </a:t>
            </a:r>
            <a:r>
              <a:rPr lang="en-US" altLang="en-US" sz="2000" b="1" dirty="0">
                <a:solidFill>
                  <a:schemeClr val="tx1"/>
                </a:solidFill>
              </a:rPr>
              <a:t>Model for students</a:t>
            </a:r>
            <a:r>
              <a:rPr lang="en-US" altLang="en-US" sz="2000" dirty="0">
                <a:solidFill>
                  <a:schemeClr val="tx1"/>
                </a:solidFill>
              </a:rPr>
              <a:t>—in a very explicit way—how </a:t>
            </a:r>
            <a:r>
              <a:rPr lang="en-US" altLang="en-US" sz="2000" i="1" dirty="0">
                <a:solidFill>
                  <a:schemeClr val="tx1"/>
                </a:solidFill>
              </a:rPr>
              <a:t>you</a:t>
            </a:r>
            <a:r>
              <a:rPr lang="en-US" altLang="en-US" sz="2000" dirty="0">
                <a:solidFill>
                  <a:schemeClr val="tx1"/>
                </a:solidFill>
              </a:rPr>
              <a:t> </a:t>
            </a:r>
            <a:r>
              <a:rPr lang="en-US" altLang="en-US" sz="2000" b="1" dirty="0">
                <a:solidFill>
                  <a:schemeClr val="tx1"/>
                </a:solidFill>
              </a:rPr>
              <a:t>“think things through.”</a:t>
            </a:r>
            <a:r>
              <a:rPr lang="en-US" altLang="en-US" sz="2000" dirty="0">
                <a:solidFill>
                  <a:schemeClr val="tx1"/>
                </a:solidFill>
              </a:rPr>
              <a:t>  Give the gift of your time, your mentorship in issues large and small.  </a:t>
            </a:r>
          </a:p>
          <a:p>
            <a:pPr algn="l" eaLnBrk="1" hangingPunct="1">
              <a:buClrTx/>
              <a:buSzTx/>
              <a:buFontTx/>
              <a:buNone/>
            </a:pPr>
            <a:endParaRPr lang="en-US" altLang="en-US" sz="2000" dirty="0">
              <a:solidFill>
                <a:schemeClr val="tx1"/>
              </a:solidFill>
            </a:endParaRPr>
          </a:p>
          <a:p>
            <a:pPr algn="l" eaLnBrk="1" hangingPunct="1">
              <a:buClrTx/>
              <a:buSz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</a:rPr>
              <a:t>3. Remember that students are on a </a:t>
            </a:r>
            <a:r>
              <a:rPr lang="en-US" altLang="en-US" sz="2000" b="1" dirty="0">
                <a:solidFill>
                  <a:schemeClr val="tx1"/>
                </a:solidFill>
              </a:rPr>
              <a:t>developmental path.</a:t>
            </a:r>
            <a:r>
              <a:rPr lang="en-US" altLang="en-US" sz="2000" dirty="0">
                <a:solidFill>
                  <a:schemeClr val="tx1"/>
                </a:solidFill>
              </a:rPr>
              <a:t>  Meet them where they are in terms of their readiness for complex decision making.   Sometimes the comfort zone is for absolute “rights and wrongs.”</a:t>
            </a:r>
          </a:p>
          <a:p>
            <a:pPr algn="l" eaLnBrk="1" hangingPunct="1">
              <a:buClrTx/>
              <a:buSzTx/>
              <a:buFontTx/>
              <a:buNone/>
            </a:pPr>
            <a:endParaRPr lang="en-US" altLang="en-US" sz="2000" dirty="0">
              <a:solidFill>
                <a:schemeClr val="tx1"/>
              </a:solidFill>
            </a:endParaRPr>
          </a:p>
          <a:p>
            <a:pPr algn="l" eaLnBrk="1" hangingPunct="1">
              <a:buClrTx/>
              <a:buSz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</a:rPr>
              <a:t>4. Never forget that at the heart of critical thinking is learning to </a:t>
            </a:r>
            <a:r>
              <a:rPr lang="en-US" altLang="en-US" sz="2000" b="1" dirty="0">
                <a:solidFill>
                  <a:schemeClr val="tx1"/>
                </a:solidFill>
              </a:rPr>
              <a:t>ask relevant, important questions. </a:t>
            </a:r>
            <a:r>
              <a:rPr lang="en-US" altLang="en-US" sz="2000" dirty="0">
                <a:solidFill>
                  <a:schemeClr val="tx1"/>
                </a:solidFill>
              </a:rPr>
              <a:t> To re-evaluate, to reconsider and reflect on the answers –and then ask the next set of questions—are the intellectual habits of mind we wish to cultivate in our students.</a:t>
            </a:r>
          </a:p>
          <a:p>
            <a:pPr algn="l" eaLnBrk="1" hangingPunct="1">
              <a:buClrTx/>
              <a:buSzTx/>
              <a:buFontTx/>
              <a:buNone/>
            </a:pPr>
            <a:endParaRPr lang="en-US" altLang="en-US" sz="2000" dirty="0">
              <a:solidFill>
                <a:schemeClr val="tx1"/>
              </a:solidFill>
            </a:endParaRPr>
          </a:p>
          <a:p>
            <a:pPr algn="l" eaLnBrk="1" hangingPunct="1">
              <a:buClrTx/>
              <a:buSzTx/>
              <a:buFontTx/>
              <a:buNone/>
            </a:pPr>
            <a:endParaRPr lang="en-US" alt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791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52400"/>
            <a:ext cx="8458200" cy="1524000"/>
          </a:xfrm>
        </p:spPr>
        <p:txBody>
          <a:bodyPr/>
          <a:lstStyle/>
          <a:p>
            <a:pPr algn="l" eaLnBrk="1" hangingPunct="1"/>
            <a:r>
              <a:rPr lang="en-US" altLang="en-US" sz="3600" dirty="0">
                <a:solidFill>
                  <a:schemeClr val="tx1"/>
                </a:solidFill>
                <a:cs typeface="Times New Roman" panose="02020603050405020304" pitchFamily="18" charset="0"/>
              </a:rPr>
              <a:t>Critical thinking begins when you question </a:t>
            </a:r>
            <a:r>
              <a:rPr lang="en-US" altLang="en-US" sz="3600" dirty="0">
                <a:cs typeface="Times New Roman" panose="02020603050405020304" pitchFamily="18" charset="0"/>
              </a:rPr>
              <a:t>beyond ‘face value’</a:t>
            </a:r>
            <a:r>
              <a:rPr lang="en-US" altLang="en-US" sz="3600" dirty="0">
                <a:solidFill>
                  <a:schemeClr val="tx1"/>
                </a:solidFill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827584" y="2354014"/>
            <a:ext cx="8153400" cy="1692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how something happens,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why it happens, and further;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what will happen if something changes.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03805" y="1676400"/>
            <a:ext cx="73085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 critical thinker wants to know…….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8600" y="4509120"/>
            <a:ext cx="87523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Critical thinking therefore requires a conscious level of processing, analysis, the creation and evaluation of possible outcomes, and reflection. </a:t>
            </a:r>
          </a:p>
        </p:txBody>
      </p:sp>
    </p:spTree>
    <p:extLst>
      <p:ext uri="{BB962C8B-B14F-4D97-AF65-F5344CB8AC3E}">
        <p14:creationId xmlns:p14="http://schemas.microsoft.com/office/powerpoint/2010/main" val="111660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5233" y="332656"/>
            <a:ext cx="7719392" cy="74374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000" b="1" dirty="0">
                <a:solidFill>
                  <a:schemeClr val="tx1"/>
                </a:solidFill>
                <a:cs typeface="Times New Roman" panose="02020603050405020304" pitchFamily="18" charset="0"/>
              </a:rPr>
              <a:t>If you are a critical thinker, then you think.</a:t>
            </a:r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 bwMode="auto">
          <a:xfrm>
            <a:off x="847076" y="2642563"/>
            <a:ext cx="8305800" cy="3570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You are willing to examine your beliefs, assumptions, and opinions and weigh them against facts.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You are willing to evaluate the generalizations and stereotypes you have created,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and are open to change, if necessary.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buFontTx/>
              <a:buNone/>
            </a:pPr>
            <a:endParaRPr lang="en-US" altLang="en-US" sz="2800" dirty="0">
              <a:latin typeface="Arial" panose="020B0604020202020204" pitchFamily="34" charset="0"/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691821" y="1681644"/>
            <a:ext cx="742004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Arial" panose="020B0604020202020204" pitchFamily="34" charset="0"/>
              </a:rPr>
              <a:t>However, the way that you think is important;</a:t>
            </a:r>
          </a:p>
        </p:txBody>
      </p:sp>
    </p:spTree>
    <p:extLst>
      <p:ext uri="{BB962C8B-B14F-4D97-AF65-F5344CB8AC3E}">
        <p14:creationId xmlns:p14="http://schemas.microsoft.com/office/powerpoint/2010/main" val="2465730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 autoUpdateAnimBg="0"/>
      <p:bldP spid="7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416824" cy="792088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US" altLang="en-US" sz="3200" b="1" dirty="0">
                <a:solidFill>
                  <a:schemeClr val="tx1"/>
                </a:solidFill>
                <a:cs typeface="Times New Roman" panose="02020603050405020304" pitchFamily="18" charset="0"/>
              </a:rPr>
              <a:t>Critical thinkers listen </a:t>
            </a:r>
            <a:r>
              <a:rPr lang="en-US" altLang="en-US" sz="3200" b="1" u="sng" dirty="0">
                <a:solidFill>
                  <a:schemeClr val="tx1"/>
                </a:solidFill>
                <a:cs typeface="Times New Roman" panose="02020603050405020304" pitchFamily="18" charset="0"/>
              </a:rPr>
              <a:t>carefully</a:t>
            </a:r>
            <a:r>
              <a:rPr lang="en-US" altLang="en-US" sz="3200" b="1" dirty="0">
                <a:solidFill>
                  <a:schemeClr val="tx1"/>
                </a:solidFill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539552" y="1484784"/>
            <a:ext cx="7696200" cy="3847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If you are a critical thinker, you listen carefully to what others are saying and are able to give feedback.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You are able to suspend judgment until all the facts have been gathered and considered.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You are listening for what is implied as well as what is said</a:t>
            </a:r>
          </a:p>
        </p:txBody>
      </p:sp>
    </p:spTree>
    <p:extLst>
      <p:ext uri="{BB962C8B-B14F-4D97-AF65-F5344CB8AC3E}">
        <p14:creationId xmlns:p14="http://schemas.microsoft.com/office/powerpoint/2010/main" val="3657600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7630616" cy="1143000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US" altLang="en-US" sz="3200" b="1" dirty="0">
                <a:solidFill>
                  <a:schemeClr val="tx1"/>
                </a:solidFill>
                <a:cs typeface="Times New Roman" panose="02020603050405020304" pitchFamily="18" charset="0"/>
              </a:rPr>
              <a:t>Critical thinkers look for evidence….</a:t>
            </a: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467544" y="1628800"/>
            <a:ext cx="8208911" cy="3570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If you are a critical thinker, you look for evidence to support your hypotheses.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But you also look for evidence that contradicts your assumptions and beliefs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You examine problems closely and are able to reject information that is incorrect or irrelevant.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You look for facts behind the sound bites. </a:t>
            </a:r>
          </a:p>
        </p:txBody>
      </p:sp>
    </p:spTree>
    <p:extLst>
      <p:ext uri="{BB962C8B-B14F-4D97-AF65-F5344CB8AC3E}">
        <p14:creationId xmlns:p14="http://schemas.microsoft.com/office/powerpoint/2010/main" val="51766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52400"/>
            <a:ext cx="8915400" cy="1600200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US" altLang="en-US" sz="3200" b="1" dirty="0">
                <a:solidFill>
                  <a:schemeClr val="tx1"/>
                </a:solidFill>
                <a:cs typeface="Times New Roman" panose="02020603050405020304" pitchFamily="18" charset="0"/>
              </a:rPr>
              <a:t>Therefore…t</a:t>
            </a:r>
            <a:r>
              <a:rPr lang="en-US" altLang="en-US" sz="3200" b="1" dirty="0">
                <a:solidFill>
                  <a:srgbClr val="000000"/>
                </a:solidFill>
                <a:cs typeface="Times New Roman" panose="02020603050405020304" pitchFamily="18" charset="0"/>
              </a:rPr>
              <a:t>hrough experience, as a critical thinker, you will:</a:t>
            </a: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259171" y="1700808"/>
            <a:ext cx="8231188" cy="3508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342900" indent="-34290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identify information that is being put forth as an argument and break it down to its basic components for evaluation.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construct alternative interpretations.be willing to explore diverse perspectives.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be willing to change personal assumptions when presented with valid information.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be willing to ask difficult questions and the ability to receptive to opposing viewpoints.</a:t>
            </a:r>
            <a:endParaRPr lang="en-US" altLang="en-US" sz="2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261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7772400" cy="666751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US" altLang="en-US" sz="3200" b="1" dirty="0">
                <a:solidFill>
                  <a:srgbClr val="000000"/>
                </a:solidFill>
                <a:cs typeface="Times New Roman" panose="02020603050405020304" pitchFamily="18" charset="0"/>
              </a:rPr>
              <a:t>Critical thinkers are curious.</a:t>
            </a:r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 bwMode="auto">
          <a:xfrm>
            <a:off x="827584" y="1484784"/>
            <a:ext cx="7920880" cy="4001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457200" indent="-457200" eaLnBrk="1" hangingPunct="1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rgbClr val="000000"/>
                </a:solidFill>
                <a:latin typeface="+mj-lt"/>
                <a:cs typeface="Times New Roman" pitchFamily="18" charset="0"/>
              </a:rPr>
              <a:t>They are interested in knowing all there is about a topic. </a:t>
            </a:r>
          </a:p>
          <a:p>
            <a:pPr marL="457200" indent="-457200" eaLnBrk="1" hangingPunct="1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rgbClr val="000000"/>
                </a:solidFill>
                <a:latin typeface="+mj-lt"/>
                <a:cs typeface="Times New Roman" pitchFamily="18" charset="0"/>
              </a:rPr>
              <a:t>They look for new and better ways to do everything. </a:t>
            </a:r>
          </a:p>
          <a:p>
            <a:pPr marL="457200" indent="-457200" eaLnBrk="1" hangingPunct="1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rgbClr val="000000"/>
                </a:solidFill>
                <a:latin typeface="+mj-lt"/>
                <a:cs typeface="Times New Roman" pitchFamily="18" charset="0"/>
              </a:rPr>
              <a:t>They are not the person who will settle for  “…because that is the way we have always done it.” 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endParaRPr lang="en-US" sz="28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3447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525463" y="116632"/>
            <a:ext cx="8229600" cy="891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000" b="1" dirty="0"/>
              <a:t>How Can One Become a Critical Thinker?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54384" y="1143310"/>
            <a:ext cx="367240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asking pertinent questions (of self as well as others);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assessing statements and arguments;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developing a sense of observation and curiosity;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becoming interested in finding new solutions;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examining beliefs, assumptions, and opinions and weighing them against truth.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developing a “thinker’s vocabulary”.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640263" y="1143310"/>
            <a:ext cx="403619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listening carefully to others, thinking about what they say, and giving feedback;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observing with an open mind;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making assertions based on sound logic and solid evidence;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sharing ideas with others;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becoming an open-minded listener and reader;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engaging in active reading and active listening!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978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080375" cy="762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Final Words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78483" y="1484784"/>
            <a:ext cx="8142039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Critical thinking is “higher level” thinking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often requires us to think “outside the box”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Many occupations/careers require critical thinking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things we enjoy in everyday society are the result of critical thinking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adopting certain habits and behaviours we can learn to think critically.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97792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b="1" dirty="0"/>
              <a:t>Everyone thinks…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4"/>
          </a:xfrm>
        </p:spPr>
        <p:txBody>
          <a:bodyPr/>
          <a:lstStyle/>
          <a:p>
            <a:pPr marL="0" indent="0" algn="ctr">
              <a:lnSpc>
                <a:spcPct val="90000"/>
              </a:lnSpc>
              <a:buNone/>
              <a:defRPr/>
            </a:pPr>
            <a:r>
              <a:rPr lang="en-US" dirty="0"/>
              <a:t>“Everyone thinks.</a:t>
            </a:r>
            <a:r>
              <a:rPr lang="th-TH" dirty="0"/>
              <a:t>  </a:t>
            </a:r>
            <a:r>
              <a:rPr lang="en-US" dirty="0"/>
              <a:t>It is in our nature to do so.</a:t>
            </a:r>
            <a:r>
              <a:rPr lang="th-TH" dirty="0"/>
              <a:t>  </a:t>
            </a:r>
            <a:r>
              <a:rPr lang="en-US" dirty="0"/>
              <a:t>But so much of our thinking, left to itself, is biased, distorted, partial, uninformed, or downright prejudiced.</a:t>
            </a:r>
            <a:r>
              <a:rPr lang="th-TH" dirty="0"/>
              <a:t>  </a:t>
            </a:r>
            <a:r>
              <a:rPr lang="en-US" dirty="0"/>
              <a:t>Yet the quality of our life and that of what we produce depends on the quality of our thought.”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716016" y="4519115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Richard Paul </a:t>
            </a:r>
          </a:p>
        </p:txBody>
      </p:sp>
    </p:spTree>
    <p:extLst>
      <p:ext uri="{BB962C8B-B14F-4D97-AF65-F5344CB8AC3E}">
        <p14:creationId xmlns:p14="http://schemas.microsoft.com/office/powerpoint/2010/main" val="761146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/>
              <a:t>Putting it in to Practice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1700808"/>
            <a:ext cx="8075240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We will now spend a little time looking at ‘projects’ that were or are designed to meet the needs of a group or community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 each case, I would like us to identify at least three critical questions that we could ask about the project.</a:t>
            </a:r>
          </a:p>
        </p:txBody>
      </p:sp>
    </p:spTree>
    <p:extLst>
      <p:ext uri="{BB962C8B-B14F-4D97-AF65-F5344CB8AC3E}">
        <p14:creationId xmlns:p14="http://schemas.microsoft.com/office/powerpoint/2010/main" val="2674771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/>
              <a:t>Putting it in to Practice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1484784"/>
            <a:ext cx="7715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en-GB" sz="2400" dirty="0"/>
              <a:t>The ‘Come Outside!’ programme. (Natural Resources Wales)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492896"/>
            <a:ext cx="1430889" cy="143088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403648" y="4133120"/>
            <a:ext cx="61206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Please feel free to look at the example using your own device.</a:t>
            </a:r>
          </a:p>
          <a:p>
            <a:pPr algn="ctr"/>
            <a:endParaRPr lang="en-GB" sz="2400" i="1" dirty="0"/>
          </a:p>
          <a:p>
            <a:pPr algn="ctr"/>
            <a:r>
              <a:rPr lang="en-GB" sz="2400" i="1" dirty="0"/>
              <a:t>What critical questions can we find to ask?</a:t>
            </a:r>
          </a:p>
          <a:p>
            <a:pPr algn="ctr"/>
            <a:r>
              <a:rPr lang="en-GB" sz="2400" i="1" dirty="0"/>
              <a:t>(N.B. Try to make them specific to the Project)</a:t>
            </a:r>
          </a:p>
        </p:txBody>
      </p:sp>
    </p:spTree>
    <p:extLst>
      <p:ext uri="{BB962C8B-B14F-4D97-AF65-F5344CB8AC3E}">
        <p14:creationId xmlns:p14="http://schemas.microsoft.com/office/powerpoint/2010/main" val="1210346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/>
              <a:t>Putting it in to Practice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1484784"/>
            <a:ext cx="7715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2. ‘Ideas, People, Places’ project. (Arts Council Wales)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492896"/>
            <a:ext cx="1430889" cy="143088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403648" y="4133120"/>
            <a:ext cx="61206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Please feel free to look at the example using your own device.</a:t>
            </a:r>
          </a:p>
          <a:p>
            <a:pPr algn="ctr"/>
            <a:endParaRPr lang="en-GB" sz="2400" i="1" dirty="0"/>
          </a:p>
          <a:p>
            <a:pPr algn="ctr"/>
            <a:r>
              <a:rPr lang="en-GB" sz="2400" i="1" dirty="0"/>
              <a:t>What critical questions can we find to ask?</a:t>
            </a:r>
          </a:p>
          <a:p>
            <a:pPr algn="ctr"/>
            <a:r>
              <a:rPr lang="en-GB" sz="2400" i="1" dirty="0"/>
              <a:t>(N.B. Try to make them specific to the Project)</a:t>
            </a:r>
          </a:p>
        </p:txBody>
      </p:sp>
    </p:spTree>
    <p:extLst>
      <p:ext uri="{BB962C8B-B14F-4D97-AF65-F5344CB8AC3E}">
        <p14:creationId xmlns:p14="http://schemas.microsoft.com/office/powerpoint/2010/main" val="627764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/>
              <a:t>Putting it in to Practice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1484784"/>
            <a:ext cx="7715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3. ‘Champions of Wales’ project. (Plan International)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492896"/>
            <a:ext cx="1430889" cy="143088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403648" y="4133120"/>
            <a:ext cx="61206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Please feel free to look at the example using your own device.</a:t>
            </a:r>
          </a:p>
          <a:p>
            <a:pPr algn="ctr"/>
            <a:endParaRPr lang="en-GB" sz="2400" i="1" dirty="0"/>
          </a:p>
          <a:p>
            <a:pPr algn="ctr"/>
            <a:r>
              <a:rPr lang="en-GB" sz="2400" i="1" dirty="0"/>
              <a:t>What critical questions can we find to ask?</a:t>
            </a:r>
          </a:p>
          <a:p>
            <a:pPr algn="ctr"/>
            <a:r>
              <a:rPr lang="en-GB" sz="2400" i="1" dirty="0"/>
              <a:t>(N.B. Try to make them specific to the Project)</a:t>
            </a:r>
          </a:p>
        </p:txBody>
      </p:sp>
    </p:spTree>
    <p:extLst>
      <p:ext uri="{BB962C8B-B14F-4D97-AF65-F5344CB8AC3E}">
        <p14:creationId xmlns:p14="http://schemas.microsoft.com/office/powerpoint/2010/main" val="27735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/>
              <a:t>Putting it in to Practice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1484784"/>
            <a:ext cx="7715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4. ‘Gig Buddies’ project. (Learning Disabilities Wales)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492896"/>
            <a:ext cx="1430889" cy="143088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403648" y="4133120"/>
            <a:ext cx="61206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Please feel free to look at the example using your own device.</a:t>
            </a:r>
          </a:p>
          <a:p>
            <a:pPr algn="ctr"/>
            <a:endParaRPr lang="en-GB" sz="2400" i="1" dirty="0"/>
          </a:p>
          <a:p>
            <a:pPr algn="ctr"/>
            <a:r>
              <a:rPr lang="en-GB" sz="2400" i="1" dirty="0"/>
              <a:t>What critical questions can we find to ask?</a:t>
            </a:r>
          </a:p>
          <a:p>
            <a:pPr algn="ctr"/>
            <a:r>
              <a:rPr lang="en-GB" sz="2400" i="1" dirty="0"/>
              <a:t>(N.B. Try to make them specific to the Project)</a:t>
            </a:r>
          </a:p>
        </p:txBody>
      </p:sp>
    </p:spTree>
    <p:extLst>
      <p:ext uri="{BB962C8B-B14F-4D97-AF65-F5344CB8AC3E}">
        <p14:creationId xmlns:p14="http://schemas.microsoft.com/office/powerpoint/2010/main" val="191195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848600" cy="6096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5400" dirty="0"/>
              <a:t>R E S O U R C E S</a:t>
            </a:r>
            <a:endParaRPr lang="en-US" sz="4000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219200"/>
            <a:ext cx="8229600" cy="5105400"/>
          </a:xfrm>
        </p:spPr>
        <p:txBody>
          <a:bodyPr>
            <a:no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endParaRPr lang="en-US" sz="1400" dirty="0">
              <a:latin typeface="+mj-lt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This </a:t>
            </a:r>
            <a:r>
              <a:rPr lang="en-US" sz="1400" dirty="0" err="1">
                <a:latin typeface="+mj-lt"/>
              </a:rPr>
              <a:t>Powerpoint</a:t>
            </a:r>
            <a:r>
              <a:rPr lang="en-US" sz="1400" dirty="0">
                <a:latin typeface="+mj-lt"/>
              </a:rPr>
              <a:t> has been adapted from: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 Reach resources for academic achievement: contact Dorothy S. Golden, Seminar Coordinator, REACH at </a:t>
            </a:r>
            <a:r>
              <a:rPr lang="en-US" sz="1400" dirty="0">
                <a:latin typeface="+mj-lt"/>
                <a:hlinkClick r:id="rId2"/>
              </a:rPr>
              <a:t>dsgold01@louisville.edu</a:t>
            </a:r>
            <a:endParaRPr lang="en-US" sz="1400" dirty="0">
              <a:latin typeface="+mj-lt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 err="1">
                <a:latin typeface="+mj-lt"/>
              </a:rPr>
              <a:t>Halvorsen</a:t>
            </a:r>
            <a:r>
              <a:rPr lang="en-US" sz="1400" dirty="0">
                <a:latin typeface="+mj-lt"/>
              </a:rPr>
              <a:t> encouraging critical thought in the EFL classroom.ppt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 err="1">
                <a:latin typeface="+mj-lt"/>
              </a:rPr>
              <a:t>Nist</a:t>
            </a:r>
            <a:r>
              <a:rPr lang="en-US" sz="1400" dirty="0">
                <a:latin typeface="+mj-lt"/>
              </a:rPr>
              <a:t>, Sherrie L. and William Diehl.</a:t>
            </a:r>
            <a:r>
              <a:rPr lang="en-US" sz="1400" i="1" dirty="0">
                <a:latin typeface="+mj-lt"/>
              </a:rPr>
              <a:t> Developing Textbook Thinking, 5</a:t>
            </a:r>
            <a:r>
              <a:rPr lang="en-US" sz="1400" i="1" baseline="30000" dirty="0">
                <a:latin typeface="+mj-lt"/>
              </a:rPr>
              <a:t>th</a:t>
            </a:r>
            <a:r>
              <a:rPr lang="en-US" sz="1400" i="1" dirty="0">
                <a:latin typeface="+mj-lt"/>
              </a:rPr>
              <a:t> ed.</a:t>
            </a:r>
            <a:r>
              <a:rPr lang="en-US" sz="1400" dirty="0">
                <a:latin typeface="+mj-lt"/>
              </a:rPr>
              <a:t> Boston: Houghton Mifflin Co., 2002.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Ruggiero, Vincent Ryan.</a:t>
            </a:r>
            <a:r>
              <a:rPr lang="en-US" sz="1400" i="1" dirty="0">
                <a:latin typeface="+mj-lt"/>
              </a:rPr>
              <a:t> Becoming a Critical Thinker, 3</a:t>
            </a:r>
            <a:r>
              <a:rPr lang="en-US" sz="1400" i="1" baseline="30000" dirty="0">
                <a:latin typeface="+mj-lt"/>
              </a:rPr>
              <a:t>rd</a:t>
            </a:r>
            <a:r>
              <a:rPr lang="en-US" sz="1400" i="1" dirty="0">
                <a:latin typeface="+mj-lt"/>
              </a:rPr>
              <a:t> ed. </a:t>
            </a:r>
            <a:r>
              <a:rPr lang="en-US" sz="1400" dirty="0">
                <a:latin typeface="+mj-lt"/>
              </a:rPr>
              <a:t>Boston: Houghton Mifflin Co., 1999.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Spears, Deanne Milan. </a:t>
            </a:r>
            <a:r>
              <a:rPr lang="en-US" sz="1400" i="1" dirty="0">
                <a:latin typeface="+mj-lt"/>
              </a:rPr>
              <a:t>Developing Critical Reading Skills, 5</a:t>
            </a:r>
            <a:r>
              <a:rPr lang="en-US" sz="1400" i="1" baseline="30000" dirty="0">
                <a:latin typeface="+mj-lt"/>
              </a:rPr>
              <a:t>th</a:t>
            </a:r>
            <a:r>
              <a:rPr lang="en-US" sz="1400" i="1" dirty="0">
                <a:latin typeface="+mj-lt"/>
              </a:rPr>
              <a:t> ed. </a:t>
            </a:r>
            <a:r>
              <a:rPr lang="en-US" sz="1400" dirty="0">
                <a:latin typeface="+mj-lt"/>
              </a:rPr>
              <a:t>Boston: McGraw-Hill College, 1999.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www.kcmetro.cc.mo.us/longview/ctac/definitions.htm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www.criticalthinking.org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www.chiron.valdosta.edu/whuitt/col/cogsys/critthnk.html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www.calpress.com/critical.html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www.coping.org/write/percept/intro.htm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www.utexas.edu/student/utlc/handouts/1414.html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www.coun.uvic.ca/learn/crit.html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For additional information about critical thinking development and other topics included in the on-line modules, please contact Dorothy S. Golden, Seminar Coordinator, REACH at dsgold01@louisville.edu, (502) 852-2320, or (502) 852-6706.</a:t>
            </a: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00289D0-53FC-4349-A358-836976E2885C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US" altLang="en-US" sz="1400"/>
          </a:p>
        </p:txBody>
      </p:sp>
    </p:spTree>
    <p:extLst>
      <p:ext uri="{BB962C8B-B14F-4D97-AF65-F5344CB8AC3E}">
        <p14:creationId xmlns:p14="http://schemas.microsoft.com/office/powerpoint/2010/main" val="41087879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1052736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Cottrell, S. (2013) </a:t>
            </a:r>
            <a:r>
              <a:rPr lang="en-GB" i="1" dirty="0"/>
              <a:t>The Study Skills </a:t>
            </a:r>
            <a:r>
              <a:rPr lang="en-GB" i="1" dirty="0" err="1"/>
              <a:t>HandbookI</a:t>
            </a:r>
            <a:r>
              <a:rPr lang="en-GB" i="1" dirty="0"/>
              <a:t> Basingstoke: Palgrave Macmillan</a:t>
            </a:r>
          </a:p>
          <a:p>
            <a:endParaRPr lang="en-GB" dirty="0"/>
          </a:p>
          <a:p>
            <a:r>
              <a:rPr lang="en-GB" dirty="0"/>
              <a:t>Lynch, C.L. &amp; Wolcott, S.K. (2001) </a:t>
            </a:r>
            <a:r>
              <a:rPr lang="en-GB" i="1" dirty="0"/>
              <a:t>Helping Your Students Develop Critical Thinking Skills </a:t>
            </a:r>
            <a:r>
              <a:rPr lang="en-GB" dirty="0"/>
              <a:t>The IDEA </a:t>
            </a:r>
            <a:r>
              <a:rPr lang="en-GB" dirty="0" err="1"/>
              <a:t>Center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 err="1"/>
              <a:t>Scriven</a:t>
            </a:r>
            <a:r>
              <a:rPr lang="en-GB" dirty="0"/>
              <a:t>, M., &amp; Paul, R. (2004). The Critical Thinking Community. Available at: </a:t>
            </a:r>
            <a:r>
              <a:rPr lang="en-GB" dirty="0">
                <a:hlinkClick r:id="rId2"/>
              </a:rPr>
              <a:t>http://www.criticalthinking.org/aboutCT/definin gCT.shtml</a:t>
            </a:r>
            <a:r>
              <a:rPr lang="en-GB" dirty="0"/>
              <a:t>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466914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277</TotalTime>
  <Words>2037</Words>
  <Application>Microsoft Office PowerPoint</Application>
  <PresentationFormat>On-screen Show (4:3)</PresentationFormat>
  <Paragraphs>226</Paragraphs>
  <Slides>30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Century Gothic</vt:lpstr>
      <vt:lpstr>Times New Roman</vt:lpstr>
      <vt:lpstr>Wingdings</vt:lpstr>
      <vt:lpstr>UWTSD blue background</vt:lpstr>
      <vt:lpstr>UWTSD blue background</vt:lpstr>
      <vt:lpstr>PowerPoint Presentation</vt:lpstr>
      <vt:lpstr>Critical Thinking In Action</vt:lpstr>
      <vt:lpstr>Defining Critical Thinking</vt:lpstr>
      <vt:lpstr>What is Critical Thinking?</vt:lpstr>
      <vt:lpstr>What is Critical Thinking?</vt:lpstr>
      <vt:lpstr>Examples of when we should use critical thinking…</vt:lpstr>
      <vt:lpstr>PowerPoint Presentation</vt:lpstr>
      <vt:lpstr>PowerPoint Presentation</vt:lpstr>
      <vt:lpstr>Critical thinking is the intellectually disciplined process that results in a guide to belief and action.</vt:lpstr>
      <vt:lpstr>What Critical Thinking is NOT </vt:lpstr>
      <vt:lpstr>Instead of thinking:</vt:lpstr>
      <vt:lpstr>…you should foster an awareness that critical thinking is more than thinking, it’s:</vt:lpstr>
      <vt:lpstr>A Well-Cultivated Critical Thinker:</vt:lpstr>
      <vt:lpstr>What you can do:</vt:lpstr>
      <vt:lpstr>Critical thinking begins when you question beyond ‘face value’.</vt:lpstr>
      <vt:lpstr>If you are a critical thinker, then you think.</vt:lpstr>
      <vt:lpstr>Critical thinkers listen carefully.</vt:lpstr>
      <vt:lpstr>Critical thinkers look for evidence….</vt:lpstr>
      <vt:lpstr>Therefore…through experience, as a critical thinker, you will:</vt:lpstr>
      <vt:lpstr>Critical thinkers are curious.</vt:lpstr>
      <vt:lpstr>How Can One Become a Critical Thinker?</vt:lpstr>
      <vt:lpstr>Final Words</vt:lpstr>
      <vt:lpstr>Everyone thinks…</vt:lpstr>
      <vt:lpstr>Putting it in to Practice</vt:lpstr>
      <vt:lpstr>Putting it in to Practice</vt:lpstr>
      <vt:lpstr>Putting it in to Practice</vt:lpstr>
      <vt:lpstr>Putting it in to Practice</vt:lpstr>
      <vt:lpstr>Putting it in to Practice</vt:lpstr>
      <vt:lpstr>R E S O U R C E 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23</cp:revision>
  <dcterms:created xsi:type="dcterms:W3CDTF">2021-02-09T14:04:40Z</dcterms:created>
  <dcterms:modified xsi:type="dcterms:W3CDTF">2023-04-26T18:02:58Z</dcterms:modified>
</cp:coreProperties>
</file>