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7" r:id="rId3"/>
    <p:sldId id="256"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8" d="100"/>
          <a:sy n="58" d="100"/>
        </p:scale>
        <p:origin x="96" y="10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B1BD2-4D40-6066-C86C-314AE95A8F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B61708-F425-0036-52C5-F9296A0B1D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35F7D9-D148-79EE-EB22-46896D092B03}"/>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5" name="Footer Placeholder 4">
            <a:extLst>
              <a:ext uri="{FF2B5EF4-FFF2-40B4-BE49-F238E27FC236}">
                <a16:creationId xmlns:a16="http://schemas.microsoft.com/office/drawing/2014/main" id="{A851F136-0AD5-9588-0260-780FBFFF43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2CDA04-2F62-7C3C-BB12-59E5E74D45F1}"/>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3044443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ED598-6720-1BDA-223B-5616F83FCB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E0D72A-C46D-3E21-9166-26A17B21C0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CFAFA4-1A3F-3036-073E-AF9EC46022E0}"/>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5" name="Footer Placeholder 4">
            <a:extLst>
              <a:ext uri="{FF2B5EF4-FFF2-40B4-BE49-F238E27FC236}">
                <a16:creationId xmlns:a16="http://schemas.microsoft.com/office/drawing/2014/main" id="{37C26DEE-8162-9490-0B3A-2427DCF43C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7AB003-5457-2816-43E1-DA52D3B0C5EF}"/>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1177556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EB97-E9EB-5C15-1F6D-9316649B58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348461-10BC-782F-AEA9-6FD356A47B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4D484F9-83E6-8CB7-2470-02E349334D3D}"/>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5" name="Footer Placeholder 4">
            <a:extLst>
              <a:ext uri="{FF2B5EF4-FFF2-40B4-BE49-F238E27FC236}">
                <a16:creationId xmlns:a16="http://schemas.microsoft.com/office/drawing/2014/main" id="{EDA4FF91-ADAC-2F6B-ADF4-5D6B7B4B76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1DCE5B-DAAD-F73A-E712-FD83F5538EB7}"/>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3155316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4BC56-C435-E7A4-6A43-3734FB2E2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74B784-15A3-AFD8-0AF1-596FFD8D93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F87F3E-D557-3ED2-96C8-CEFD014891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086C56-8946-61B3-D812-A89E01DBEBF1}"/>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6" name="Footer Placeholder 5">
            <a:extLst>
              <a:ext uri="{FF2B5EF4-FFF2-40B4-BE49-F238E27FC236}">
                <a16:creationId xmlns:a16="http://schemas.microsoft.com/office/drawing/2014/main" id="{D2970368-00BF-28E4-45E7-9F63114060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8B8EEB-BAEE-C57B-6941-58100C40F509}"/>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2872272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325A0-8B1A-A3F5-F995-2090651C8B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F5F824-D127-EC5C-56FE-3B8FC91CE3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79A1FC-B620-38BD-BB3F-EF0FAA8C5A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3AE811-5635-89AE-FA8B-2CA3EEB0F9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E5AA89-6ED3-377D-0FA1-0980CC9AF8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75DA5B-50FD-539F-77FA-F6BB6378AE20}"/>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8" name="Footer Placeholder 7">
            <a:extLst>
              <a:ext uri="{FF2B5EF4-FFF2-40B4-BE49-F238E27FC236}">
                <a16:creationId xmlns:a16="http://schemas.microsoft.com/office/drawing/2014/main" id="{56D73005-333B-1E2F-F74B-31352F8466C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1BACF03-BEB4-C19A-7E91-3858FD6BEA85}"/>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2622690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F4F99-69E1-E4C7-E17C-E6AAE2CA99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B9F4E7-3AD5-78E3-CAA2-9AE998F1AEA9}"/>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4" name="Footer Placeholder 3">
            <a:extLst>
              <a:ext uri="{FF2B5EF4-FFF2-40B4-BE49-F238E27FC236}">
                <a16:creationId xmlns:a16="http://schemas.microsoft.com/office/drawing/2014/main" id="{C273626D-BEE4-7D43-19BC-1B5EDD11B1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1BF8AB-76FC-E7E5-E683-8384F57A282B}"/>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1358676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6D103D-1425-27CF-C640-29ED06DF685E}"/>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3" name="Footer Placeholder 2">
            <a:extLst>
              <a:ext uri="{FF2B5EF4-FFF2-40B4-BE49-F238E27FC236}">
                <a16:creationId xmlns:a16="http://schemas.microsoft.com/office/drawing/2014/main" id="{00E40785-8B01-385B-B8C8-00B835BB27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5AEE3A-247D-267F-6D99-C52D88333DE5}"/>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3464830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92BDC-28ED-5526-56C2-765D162ED2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DF51C3-BFE6-E566-3BA4-F14BD32BF5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F8191F-CBD6-BF55-EED8-C63DA31CCF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3469ED-A683-A063-4C37-B82DF3193DD5}"/>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6" name="Footer Placeholder 5">
            <a:extLst>
              <a:ext uri="{FF2B5EF4-FFF2-40B4-BE49-F238E27FC236}">
                <a16:creationId xmlns:a16="http://schemas.microsoft.com/office/drawing/2014/main" id="{9A721A4C-F6CC-623E-ABDC-93B14669BF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B4F2ED-C1C0-D005-1243-B2FE22D658E0}"/>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1340349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C41B-477E-CA11-2F63-B2E7F6BC29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3694A0-04A7-4A28-882F-7FE0F0DD12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193D80-0EAC-5F09-410C-98B96A9EE8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57A604-CDD3-13FA-0CE8-1E395C23C45C}"/>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6" name="Footer Placeholder 5">
            <a:extLst>
              <a:ext uri="{FF2B5EF4-FFF2-40B4-BE49-F238E27FC236}">
                <a16:creationId xmlns:a16="http://schemas.microsoft.com/office/drawing/2014/main" id="{068C9E99-1F4E-18A0-EF89-82E0DBBF04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40B57D-F97B-697F-D32B-01A8B151A2EC}"/>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3722692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6C3D3-C21A-69B5-DACB-E8C4D19AE7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C8F529-AD2F-45EB-A9D2-24023DCEB7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90B7FD-1281-5043-8387-683C7313D537}"/>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5" name="Footer Placeholder 4">
            <a:extLst>
              <a:ext uri="{FF2B5EF4-FFF2-40B4-BE49-F238E27FC236}">
                <a16:creationId xmlns:a16="http://schemas.microsoft.com/office/drawing/2014/main" id="{09789DDC-64C8-B208-B28B-07B7B44C82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9358-BC69-8E4F-B409-B393D6AE4073}"/>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4256005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BB2815-0334-0E39-31E4-7F52FADD2D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7CFEAB-278F-AB50-D555-62EAE17248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9BB69-F76F-C247-B9EA-F9718E5C5B4C}"/>
              </a:ext>
            </a:extLst>
          </p:cNvPr>
          <p:cNvSpPr>
            <a:spLocks noGrp="1"/>
          </p:cNvSpPr>
          <p:nvPr>
            <p:ph type="dt" sz="half" idx="10"/>
          </p:nvPr>
        </p:nvSpPr>
        <p:spPr/>
        <p:txBody>
          <a:bodyPr/>
          <a:lstStyle/>
          <a:p>
            <a:fld id="{34188A8E-ACC7-4FCC-B915-98F51AFE6840}" type="datetimeFigureOut">
              <a:rPr lang="en-GB" smtClean="0"/>
              <a:t>10/09/2024</a:t>
            </a:fld>
            <a:endParaRPr lang="en-GB"/>
          </a:p>
        </p:txBody>
      </p:sp>
      <p:sp>
        <p:nvSpPr>
          <p:cNvPr id="5" name="Footer Placeholder 4">
            <a:extLst>
              <a:ext uri="{FF2B5EF4-FFF2-40B4-BE49-F238E27FC236}">
                <a16:creationId xmlns:a16="http://schemas.microsoft.com/office/drawing/2014/main" id="{FEEB7C21-A732-5973-308E-3192FD78F8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28F450-6BB1-A675-7E26-CDAFA167AA44}"/>
              </a:ext>
            </a:extLst>
          </p:cNvPr>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2965323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4188A8E-ACC7-4FCC-B915-98F51AFE6840}" type="datetimeFigureOut">
              <a:rPr lang="en-GB" smtClean="0"/>
              <a:t>10/09/2024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A92AE-750A-4556-959D-0EBACC2BBDE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8483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188A8E-ACC7-4FCC-B915-98F51AFE6840}" type="datetimeFigureOut">
              <a:rPr lang="en-GB" smtClean="0"/>
              <a:t>10/09/2024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3923294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188A8E-ACC7-4FCC-B915-98F51AFE6840}" type="datetimeFigureOut">
              <a:rPr lang="en-GB" smtClean="0"/>
              <a:t>10/09/2024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A92AE-750A-4556-959D-0EBACC2BBDE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3464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188A8E-ACC7-4FCC-B915-98F51AFE6840}" type="datetimeFigureOut">
              <a:rPr lang="en-GB" smtClean="0"/>
              <a:t>10/09/2024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430353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188A8E-ACC7-4FCC-B915-98F51AFE6840}" type="datetimeFigureOut">
              <a:rPr lang="en-GB" smtClean="0"/>
              <a:t>10/09/2024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8863543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188A8E-ACC7-4FCC-B915-98F51AFE6840}" type="datetimeFigureOut">
              <a:rPr lang="en-GB" smtClean="0"/>
              <a:t>10/09/2024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36053222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188A8E-ACC7-4FCC-B915-98F51AFE6840}" type="datetimeFigureOut">
              <a:rPr lang="en-GB" smtClean="0"/>
              <a:t>10/09/2024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1990839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188A8E-ACC7-4FCC-B915-98F51AFE6840}" type="datetimeFigureOut">
              <a:rPr lang="en-GB" smtClean="0"/>
              <a:t>10/09/2024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19473137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188A8E-ACC7-4FCC-B915-98F51AFE6840}" type="datetimeFigureOut">
              <a:rPr lang="en-GB" smtClean="0"/>
              <a:t>10/09/2024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9A92AE-750A-4556-959D-0EBACC2BBDE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08219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188A8E-ACC7-4FCC-B915-98F51AFE6840}" type="datetimeFigureOut">
              <a:rPr lang="en-GB" smtClean="0"/>
              <a:t>10/09/2024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A92AE-750A-4556-959D-0EBACC2BBDE3}" type="slidenum">
              <a:rPr lang="en-GB" smtClean="0"/>
              <a:t>‹#›</a:t>
            </a:fld>
            <a:endParaRPr lang="en-GB"/>
          </a:p>
        </p:txBody>
      </p:sp>
    </p:spTree>
    <p:extLst>
      <p:ext uri="{BB962C8B-B14F-4D97-AF65-F5344CB8AC3E}">
        <p14:creationId xmlns:p14="http://schemas.microsoft.com/office/powerpoint/2010/main" val="36073024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188A8E-ACC7-4FCC-B915-98F51AFE6840}" type="datetimeFigureOut">
              <a:rPr lang="en-GB" smtClean="0"/>
              <a:t>10/09/2024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A92AE-750A-4556-959D-0EBACC2BBDE3}"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8725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EB616E-B304-53F3-5DD0-443A17F612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BA6933-5D37-A3FF-F3EE-820DEB0D25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6C5F61-7AF2-7F3B-CF2D-C042D32145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188A8E-ACC7-4FCC-B915-98F51AFE6840}" type="datetimeFigureOut">
              <a:rPr lang="en-GB" smtClean="0"/>
              <a:t>10/09/2024</a:t>
            </a:fld>
            <a:endParaRPr lang="en-GB"/>
          </a:p>
        </p:txBody>
      </p:sp>
      <p:sp>
        <p:nvSpPr>
          <p:cNvPr id="5" name="Footer Placeholder 4">
            <a:extLst>
              <a:ext uri="{FF2B5EF4-FFF2-40B4-BE49-F238E27FC236}">
                <a16:creationId xmlns:a16="http://schemas.microsoft.com/office/drawing/2014/main" id="{27E1B10C-4ECB-1EFA-980D-196FF523B4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22ED74-D889-A674-45AF-FC445A51CD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9A92AE-750A-4556-959D-0EBACC2BBDE3}" type="slidenum">
              <a:rPr lang="en-GB" smtClean="0"/>
              <a:t>‹#›</a:t>
            </a:fld>
            <a:endParaRPr lang="en-GB"/>
          </a:p>
        </p:txBody>
      </p:sp>
    </p:spTree>
    <p:extLst>
      <p:ext uri="{BB962C8B-B14F-4D97-AF65-F5344CB8AC3E}">
        <p14:creationId xmlns:p14="http://schemas.microsoft.com/office/powerpoint/2010/main" val="33952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4188A8E-ACC7-4FCC-B915-98F51AFE6840}" type="datetimeFigureOut">
              <a:rPr lang="en-GB" smtClean="0"/>
              <a:t>10/09/2024</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C9A92AE-750A-4556-959D-0EBACC2BBDE3}"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62962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F9305-A0EC-80A3-85DB-489C85463CD8}"/>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Digital Skills</a:t>
            </a:r>
          </a:p>
        </p:txBody>
      </p:sp>
      <p:sp>
        <p:nvSpPr>
          <p:cNvPr id="3" name="Subtitle 2">
            <a:extLst>
              <a:ext uri="{FF2B5EF4-FFF2-40B4-BE49-F238E27FC236}">
                <a16:creationId xmlns:a16="http://schemas.microsoft.com/office/drawing/2014/main" id="{D0BE8337-6763-CA69-FC75-687490D211A8}"/>
              </a:ext>
            </a:extLst>
          </p:cNvPr>
          <p:cNvSpPr>
            <a:spLocks noGrp="1"/>
          </p:cNvSpPr>
          <p:nvPr>
            <p:ph type="subTitle" idx="1"/>
          </p:nvPr>
        </p:nvSpPr>
        <p:spPr/>
        <p:txBody>
          <a:bodyPr/>
          <a:lstStyle/>
          <a:p>
            <a:r>
              <a:rPr lang="en-GB" dirty="0">
                <a:latin typeface="Arial" panose="020B0604020202020204" pitchFamily="34" charset="0"/>
                <a:cs typeface="Arial" panose="020B0604020202020204" pitchFamily="34" charset="0"/>
              </a:rPr>
              <a:t>Module code: LCLM4002</a:t>
            </a:r>
          </a:p>
          <a:p>
            <a:r>
              <a:rPr lang="en-GB" dirty="0">
                <a:latin typeface="Arial" panose="020B0604020202020204" pitchFamily="34" charset="0"/>
                <a:cs typeface="Arial" panose="020B0604020202020204" pitchFamily="34" charset="0"/>
              </a:rPr>
              <a:t>Task 2 – Informative Poster</a:t>
            </a:r>
          </a:p>
        </p:txBody>
      </p:sp>
    </p:spTree>
    <p:extLst>
      <p:ext uri="{BB962C8B-B14F-4D97-AF65-F5344CB8AC3E}">
        <p14:creationId xmlns:p14="http://schemas.microsoft.com/office/powerpoint/2010/main" val="3118233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ABA053C-0761-0787-3D10-A489D8798929}"/>
              </a:ext>
            </a:extLst>
          </p:cNvPr>
          <p:cNvSpPr/>
          <p:nvPr/>
        </p:nvSpPr>
        <p:spPr>
          <a:xfrm>
            <a:off x="57150" y="76198"/>
            <a:ext cx="3650456" cy="22193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2" spcCol="91440" rtlCol="0" anchor="t"/>
          <a:lstStyle/>
          <a:p>
            <a:pPr marL="0" marR="0" algn="just">
              <a:lnSpc>
                <a:spcPct val="150000"/>
              </a:lnSpc>
              <a:spcBef>
                <a:spcPts val="200"/>
              </a:spcBef>
              <a:spcAft>
                <a:spcPts val="0"/>
              </a:spcAft>
            </a:pPr>
            <a:r>
              <a:rPr lang="en-GB"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Introduction</a:t>
            </a:r>
          </a:p>
          <a:p>
            <a:pPr marL="0" marR="0" algn="just">
              <a:spcBef>
                <a:spcPts val="0"/>
              </a:spcBef>
              <a:spcAft>
                <a:spcPts val="0"/>
              </a:spcAft>
            </a:pPr>
            <a:r>
              <a:rPr lang="en-GB"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In the current age of technology, most of the things are digitalised. The influence and implementation of digital technology can be seen in every sector and in personal lives as well as digital technology. Though digitalisation offers a lot of benefits, it increases the risk of safety issues as well. However, by ensuring certain initiatives digital safety can be ensured. This infographic presentation will discuss the importance and ways of achieving digital safety.</a:t>
            </a:r>
          </a:p>
        </p:txBody>
      </p:sp>
      <p:sp>
        <p:nvSpPr>
          <p:cNvPr id="5" name="Rectangle 4">
            <a:extLst>
              <a:ext uri="{FF2B5EF4-FFF2-40B4-BE49-F238E27FC236}">
                <a16:creationId xmlns:a16="http://schemas.microsoft.com/office/drawing/2014/main" id="{7DB82027-22C6-DD7E-4518-AB9643360B1F}"/>
              </a:ext>
            </a:extLst>
          </p:cNvPr>
          <p:cNvSpPr/>
          <p:nvPr/>
        </p:nvSpPr>
        <p:spPr>
          <a:xfrm>
            <a:off x="3800475" y="614362"/>
            <a:ext cx="8323659" cy="318611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2" spcCol="91440" rtlCol="0" anchor="t"/>
          <a:lstStyle/>
          <a:p>
            <a:pPr marL="0" marR="0" algn="just">
              <a:spcBef>
                <a:spcPts val="200"/>
              </a:spcBef>
              <a:spcAft>
                <a:spcPts val="0"/>
              </a:spcAft>
            </a:pPr>
            <a:r>
              <a:rPr lang="en-GB"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Ways to ensure security in the digital world</a:t>
            </a:r>
          </a:p>
          <a:p>
            <a:pPr marL="0" marR="0" algn="just">
              <a:spcBef>
                <a:spcPts val="0"/>
              </a:spcBef>
              <a:spcAft>
                <a:spcPts val="0"/>
              </a:spcAft>
            </a:pPr>
            <a:r>
              <a:rPr lang="en-GB"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Taking measures against possible digital security threats can be done in many ways. However, there are certain initiatives that everyone can take to ensure basic digital safety which are discussed below.</a:t>
            </a:r>
          </a:p>
          <a:p>
            <a:pPr marL="0" marR="0" algn="just">
              <a:spcBef>
                <a:spcPts val="0"/>
              </a:spcBef>
              <a:spcAft>
                <a:spcPts val="0"/>
              </a:spcAft>
            </a:pPr>
            <a:r>
              <a:rPr lang="en-GB" sz="11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Use strong passwords:</a:t>
            </a:r>
            <a:r>
              <a:rPr lang="en-GB"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Passwords are the unique codes that allow access to an account of a program. With the help of public information and the correct passwords access to multiple accounts of an individual can be possible (Gregor and Lee-Archer, 2021). So, setting a password that is unique and strong including numbers, characters, and symbols can help to enforce the security of an account. </a:t>
            </a:r>
          </a:p>
          <a:p>
            <a:pPr marL="0" marR="0" algn="just">
              <a:spcBef>
                <a:spcPts val="0"/>
              </a:spcBef>
              <a:spcAft>
                <a:spcPts val="0"/>
              </a:spcAft>
            </a:pPr>
            <a:r>
              <a:rPr lang="en-GB" sz="11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Enable Two-Factor Authentication:</a:t>
            </a:r>
            <a:r>
              <a:rPr lang="en-GB"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Two-Factor Authentication is the concept of utilising two forms of identifying the user to grant permission to an account. This method can be used to send a unique expirable code to email or phone in addition to the password making the risk of unauthorised access lower. </a:t>
            </a:r>
          </a:p>
          <a:p>
            <a:pPr marL="0" marR="0" algn="just">
              <a:spcBef>
                <a:spcPts val="0"/>
              </a:spcBef>
              <a:spcAft>
                <a:spcPts val="0"/>
              </a:spcAft>
            </a:pPr>
            <a:r>
              <a:rPr lang="en-GB" sz="11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Use secure networks:</a:t>
            </a:r>
            <a:r>
              <a:rPr lang="en-GB"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A network is the connection of multiple devices which in other words is called the Internet. There are a lot of public networks or WIFI which can be used by scammers or cyber criminals making it easier for them to find their target on a public network (</a:t>
            </a:r>
            <a:r>
              <a:rPr lang="en-GB" sz="1100"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Micali</a:t>
            </a:r>
            <a:r>
              <a:rPr lang="en-GB"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and </a:t>
            </a:r>
            <a:r>
              <a:rPr lang="en-GB" sz="1100"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Reyzin</a:t>
            </a:r>
            <a:r>
              <a:rPr lang="en-GB"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2020). So, avoiding such public networks can act as a digital safety measure. </a:t>
            </a:r>
          </a:p>
          <a:p>
            <a:pPr marL="0" marR="0" algn="just">
              <a:spcBef>
                <a:spcPts val="0"/>
              </a:spcBef>
              <a:spcAft>
                <a:spcPts val="0"/>
              </a:spcAft>
            </a:pPr>
            <a:r>
              <a:rPr lang="en-GB" sz="11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Backup Data:</a:t>
            </a:r>
            <a:r>
              <a:rPr lang="en-GB" sz="11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Via using technology or any program the user generates data which can be very valuable and confidential. So, some cyber-attacks are made to snatch those data and ask the use for ransom in exchange. By backing up the necessary data such incidents can be avoided. </a:t>
            </a:r>
          </a:p>
          <a:p>
            <a:pPr algn="just"/>
            <a:endParaRPr lang="en-GB" sz="1200" dirty="0">
              <a:solidFill>
                <a:schemeClr val="bg1"/>
              </a:solidFill>
            </a:endParaRPr>
          </a:p>
        </p:txBody>
      </p:sp>
      <p:sp>
        <p:nvSpPr>
          <p:cNvPr id="6" name="Rectangle 5">
            <a:extLst>
              <a:ext uri="{FF2B5EF4-FFF2-40B4-BE49-F238E27FC236}">
                <a16:creationId xmlns:a16="http://schemas.microsoft.com/office/drawing/2014/main" id="{DF966BD1-2DEB-0164-CE9C-88F580577751}"/>
              </a:ext>
            </a:extLst>
          </p:cNvPr>
          <p:cNvSpPr/>
          <p:nvPr/>
        </p:nvSpPr>
        <p:spPr>
          <a:xfrm>
            <a:off x="57151" y="3907629"/>
            <a:ext cx="5448299" cy="28741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2" spcCol="91440" rtlCol="0" anchor="t"/>
          <a:lstStyle/>
          <a:p>
            <a:pPr marL="0" marR="0" algn="just">
              <a:lnSpc>
                <a:spcPct val="150000"/>
              </a:lnSpc>
              <a:spcBef>
                <a:spcPts val="200"/>
              </a:spcBef>
              <a:spcAft>
                <a:spcPts val="0"/>
              </a:spcAft>
            </a:pPr>
            <a:r>
              <a:rPr lang="en-GB"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Importance of digital safety</a:t>
            </a:r>
          </a:p>
          <a:p>
            <a:pPr algn="just"/>
            <a:r>
              <a:rPr lang="en-GB" sz="1200" dirty="0">
                <a:solidFill>
                  <a:schemeClr val="bg1"/>
                </a:solidFill>
                <a:effectLst/>
                <a:latin typeface="Arial" panose="020B0604020202020204" pitchFamily="34" charset="0"/>
                <a:ea typeface="Calibri" panose="020F0502020204030204" pitchFamily="34" charset="0"/>
              </a:rPr>
              <a:t>The importance of digital safety is crucial, especially in the current times where technology is everywhere from home and office appliances to the pockets of everyone. People are depending on technology for important applications, banking services and personal details (</a:t>
            </a:r>
            <a:r>
              <a:rPr lang="en-GB" sz="1200" dirty="0" err="1">
                <a:solidFill>
                  <a:schemeClr val="bg1"/>
                </a:solidFill>
                <a:effectLst/>
                <a:latin typeface="Arial" panose="020B0604020202020204" pitchFamily="34" charset="0"/>
                <a:ea typeface="Calibri" panose="020F0502020204030204" pitchFamily="34" charset="0"/>
              </a:rPr>
              <a:t>Wangler</a:t>
            </a:r>
            <a:r>
              <a:rPr lang="en-GB" sz="1200" dirty="0">
                <a:solidFill>
                  <a:schemeClr val="bg1"/>
                </a:solidFill>
                <a:effectLst/>
                <a:latin typeface="Arial" panose="020B0604020202020204" pitchFamily="34" charset="0"/>
                <a:ea typeface="Calibri" panose="020F0502020204030204" pitchFamily="34" charset="0"/>
              </a:rPr>
              <a:t> and Flatt, 2019). If that information is compromised it can cause even financial losses. Ensuring digital safety can prevent privacy invasion, protect the private information of people, promote a safe online environment and even protect against cyber-attacks</a:t>
            </a:r>
            <a:endParaRPr lang="en-GB" sz="1200" dirty="0">
              <a:solidFill>
                <a:schemeClr val="bg1"/>
              </a:solidFill>
            </a:endParaRPr>
          </a:p>
        </p:txBody>
      </p:sp>
      <p:sp>
        <p:nvSpPr>
          <p:cNvPr id="7" name="Rectangle 6">
            <a:extLst>
              <a:ext uri="{FF2B5EF4-FFF2-40B4-BE49-F238E27FC236}">
                <a16:creationId xmlns:a16="http://schemas.microsoft.com/office/drawing/2014/main" id="{E14B7CB0-6DE2-ED81-24DA-35E06C38AE4B}"/>
              </a:ext>
            </a:extLst>
          </p:cNvPr>
          <p:cNvSpPr/>
          <p:nvPr/>
        </p:nvSpPr>
        <p:spPr>
          <a:xfrm>
            <a:off x="5581650" y="3886200"/>
            <a:ext cx="3533775" cy="28741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2" spcCol="91440" rtlCol="0" anchor="t"/>
          <a:lstStyle/>
          <a:p>
            <a:pPr marL="0" marR="0" algn="just">
              <a:spcBef>
                <a:spcPts val="200"/>
              </a:spcBef>
              <a:spcAft>
                <a:spcPts val="0"/>
              </a:spcAft>
            </a:pPr>
            <a:r>
              <a:rPr lang="en-GB"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Conclusion</a:t>
            </a:r>
          </a:p>
          <a:p>
            <a:pPr marL="0" marR="0" algn="just">
              <a:spcBef>
                <a:spcPts val="0"/>
              </a:spcBef>
              <a:spcAft>
                <a:spcPts val="0"/>
              </a:spcAft>
            </a:pPr>
            <a:r>
              <a:rPr lang="en-GB"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To conclude, digital safety has become an important factor in everyday life, as people are becoming more and more dependent on technology. Ensuring digital safety allows the privacy and protection of personal data, protects against cyber-attacks and promotes a safe online environment. There are countless ways to ensure digital safety however basic digital safety can be achieved by using secure passwords, enabling two-factor verification, using secure networks and so on. </a:t>
            </a:r>
          </a:p>
        </p:txBody>
      </p:sp>
      <p:sp>
        <p:nvSpPr>
          <p:cNvPr id="8" name="Rectangle 7">
            <a:extLst>
              <a:ext uri="{FF2B5EF4-FFF2-40B4-BE49-F238E27FC236}">
                <a16:creationId xmlns:a16="http://schemas.microsoft.com/office/drawing/2014/main" id="{A013895C-4ECA-C4D1-D207-25882A3D2CAA}"/>
              </a:ext>
            </a:extLst>
          </p:cNvPr>
          <p:cNvSpPr/>
          <p:nvPr/>
        </p:nvSpPr>
        <p:spPr>
          <a:xfrm>
            <a:off x="9191625" y="3886200"/>
            <a:ext cx="2932509" cy="28741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0" marR="0" algn="just">
              <a:spcBef>
                <a:spcPts val="200"/>
              </a:spcBef>
              <a:spcAft>
                <a:spcPts val="0"/>
              </a:spcAft>
            </a:pPr>
            <a:r>
              <a:rPr lang="en-GB" sz="12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Reference list</a:t>
            </a:r>
          </a:p>
          <a:p>
            <a:pPr marL="228600" marR="0" indent="-228600" algn="just">
              <a:spcBef>
                <a:spcPts val="0"/>
              </a:spcBef>
              <a:spcAft>
                <a:spcPts val="0"/>
              </a:spcAft>
            </a:pPr>
            <a:r>
              <a:rPr lang="en-GB"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Gregor, S. and Lee-Archer, B. (2021). The Digital Nudge in Social Security Administration. </a:t>
            </a:r>
            <a:r>
              <a:rPr lang="en-GB" sz="1200" i="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International Social Security Review</a:t>
            </a:r>
            <a:r>
              <a:rPr lang="en-GB"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69(3-4), pp.63–83.</a:t>
            </a:r>
          </a:p>
          <a:p>
            <a:pPr marL="228600" marR="0" indent="-228600" algn="just">
              <a:spcBef>
                <a:spcPts val="0"/>
              </a:spcBef>
              <a:spcAft>
                <a:spcPts val="0"/>
              </a:spcAft>
            </a:pPr>
            <a:r>
              <a:rPr lang="en-GB"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Jackson, T. (2020). </a:t>
            </a:r>
            <a:r>
              <a:rPr lang="en-GB" sz="1200" i="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Digital Technology</a:t>
            </a:r>
            <a:r>
              <a:rPr lang="en-GB"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London: Franklin Watts.</a:t>
            </a:r>
          </a:p>
          <a:p>
            <a:pPr marL="228600" marR="0" indent="-228600" algn="just">
              <a:spcBef>
                <a:spcPts val="0"/>
              </a:spcBef>
              <a:spcAft>
                <a:spcPts val="0"/>
              </a:spcAft>
            </a:pPr>
            <a:r>
              <a:rPr lang="en-GB" sz="1200"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Micali</a:t>
            </a:r>
            <a:r>
              <a:rPr lang="en-GB"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S. and </a:t>
            </a:r>
            <a:r>
              <a:rPr lang="en-GB" sz="1200"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Reyzin</a:t>
            </a:r>
            <a:r>
              <a:rPr lang="en-GB"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L. (2020). Improving the Exact Security of Digital Signature. </a:t>
            </a:r>
            <a:r>
              <a:rPr lang="en-GB" sz="1200" i="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Journal of Cryptology</a:t>
            </a:r>
            <a:r>
              <a:rPr lang="en-GB"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15(1), pp.1–18.</a:t>
            </a:r>
          </a:p>
          <a:p>
            <a:pPr marL="228600" marR="0" indent="-228600" algn="just">
              <a:spcBef>
                <a:spcPts val="0"/>
              </a:spcBef>
              <a:spcAft>
                <a:spcPts val="0"/>
              </a:spcAft>
            </a:pPr>
            <a:r>
              <a:rPr lang="en-GB" sz="1200"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Wangler</a:t>
            </a:r>
            <a:r>
              <a:rPr lang="en-GB"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T. and Flatt, R. (2019). Digital Concrete: Opportunities and Challenges. </a:t>
            </a:r>
            <a:r>
              <a:rPr lang="en-GB" sz="1200" i="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RILEM Technical Letters</a:t>
            </a:r>
            <a:r>
              <a:rPr lang="en-GB" sz="12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1(1), p.67.</a:t>
            </a:r>
          </a:p>
        </p:txBody>
      </p:sp>
      <p:sp>
        <p:nvSpPr>
          <p:cNvPr id="10" name="Rectangle 9">
            <a:extLst>
              <a:ext uri="{FF2B5EF4-FFF2-40B4-BE49-F238E27FC236}">
                <a16:creationId xmlns:a16="http://schemas.microsoft.com/office/drawing/2014/main" id="{27ED1152-7426-D281-2B35-C2631FDF8B58}"/>
              </a:ext>
            </a:extLst>
          </p:cNvPr>
          <p:cNvSpPr/>
          <p:nvPr/>
        </p:nvSpPr>
        <p:spPr>
          <a:xfrm>
            <a:off x="3800475" y="66674"/>
            <a:ext cx="8391525" cy="4619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ctr">
              <a:lnSpc>
                <a:spcPct val="150000"/>
              </a:lnSpc>
              <a:spcBef>
                <a:spcPts val="200"/>
              </a:spcBef>
              <a:spcAft>
                <a:spcPts val="0"/>
              </a:spcAft>
            </a:pP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Basic Digital Safety</a:t>
            </a:r>
          </a:p>
        </p:txBody>
      </p:sp>
      <p:pic>
        <p:nvPicPr>
          <p:cNvPr id="1032" name="Picture 8" descr="Internet Safety Images - Free Download on Freepik">
            <a:extLst>
              <a:ext uri="{FF2B5EF4-FFF2-40B4-BE49-F238E27FC236}">
                <a16:creationId xmlns:a16="http://schemas.microsoft.com/office/drawing/2014/main" id="{5A81B564-FD0A-55DD-E8AA-1291BC9C27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9294" y="4555375"/>
            <a:ext cx="2630008" cy="211399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8991DF09-4A31-BE1B-E0FB-939B8FB23AD5}"/>
              </a:ext>
            </a:extLst>
          </p:cNvPr>
          <p:cNvPicPr>
            <a:picLocks noChangeAspect="1"/>
          </p:cNvPicPr>
          <p:nvPr/>
        </p:nvPicPr>
        <p:blipFill>
          <a:blip r:embed="rId3"/>
          <a:stretch>
            <a:fillRect/>
          </a:stretch>
        </p:blipFill>
        <p:spPr>
          <a:xfrm>
            <a:off x="57150" y="2381251"/>
            <a:ext cx="3650456" cy="1442604"/>
          </a:xfrm>
          <a:prstGeom prst="rect">
            <a:avLst/>
          </a:prstGeom>
        </p:spPr>
      </p:pic>
      <p:pic>
        <p:nvPicPr>
          <p:cNvPr id="12" name="Picture 11">
            <a:extLst>
              <a:ext uri="{FF2B5EF4-FFF2-40B4-BE49-F238E27FC236}">
                <a16:creationId xmlns:a16="http://schemas.microsoft.com/office/drawing/2014/main" id="{A02FCDA7-A034-F2AE-0AFE-474EC36F16E7}"/>
              </a:ext>
            </a:extLst>
          </p:cNvPr>
          <p:cNvPicPr>
            <a:picLocks noChangeAspect="1"/>
          </p:cNvPicPr>
          <p:nvPr/>
        </p:nvPicPr>
        <p:blipFill>
          <a:blip r:embed="rId4"/>
          <a:stretch>
            <a:fillRect/>
          </a:stretch>
        </p:blipFill>
        <p:spPr>
          <a:xfrm>
            <a:off x="7996843" y="2408464"/>
            <a:ext cx="4106487" cy="1365514"/>
          </a:xfrm>
          <a:prstGeom prst="rect">
            <a:avLst/>
          </a:prstGeom>
        </p:spPr>
      </p:pic>
      <p:pic>
        <p:nvPicPr>
          <p:cNvPr id="1034" name="Picture 10" descr="Introduction Sign Images – Browse 21,266 Stock Photos, Vectors, and Video |  Adobe Stock">
            <a:extLst>
              <a:ext uri="{FF2B5EF4-FFF2-40B4-BE49-F238E27FC236}">
                <a16:creationId xmlns:a16="http://schemas.microsoft.com/office/drawing/2014/main" id="{FDA70091-1891-6F21-E3CA-4C2F2747B5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43713" y="1514994"/>
            <a:ext cx="1675173" cy="75382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902165E9-EF1D-6DD3-6925-B3092E1D7CF3}"/>
              </a:ext>
            </a:extLst>
          </p:cNvPr>
          <p:cNvPicPr>
            <a:picLocks noChangeAspect="1"/>
          </p:cNvPicPr>
          <p:nvPr/>
        </p:nvPicPr>
        <p:blipFill>
          <a:blip r:embed="rId6"/>
          <a:stretch>
            <a:fillRect/>
          </a:stretch>
        </p:blipFill>
        <p:spPr>
          <a:xfrm>
            <a:off x="7348538" y="5594577"/>
            <a:ext cx="1728788" cy="1074795"/>
          </a:xfrm>
          <a:prstGeom prst="rect">
            <a:avLst/>
          </a:prstGeom>
        </p:spPr>
      </p:pic>
    </p:spTree>
    <p:extLst>
      <p:ext uri="{BB962C8B-B14F-4D97-AF65-F5344CB8AC3E}">
        <p14:creationId xmlns:p14="http://schemas.microsoft.com/office/powerpoint/2010/main" val="3691947024"/>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otalTime>0</TotalTime>
  <Words>664</Words>
  <PresentationFormat>Widescreen</PresentationFormat>
  <Paragraphs>21</Paragraphs>
  <Slides>2</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vt:i4>
      </vt:variant>
    </vt:vector>
  </HeadingPairs>
  <TitlesOfParts>
    <vt:vector size="10" baseType="lpstr">
      <vt:lpstr>Arial</vt:lpstr>
      <vt:lpstr>Calibri</vt:lpstr>
      <vt:lpstr>Calibri Light</vt:lpstr>
      <vt:lpstr>Tw Cen MT</vt:lpstr>
      <vt:lpstr>Tw Cen MT Condensed</vt:lpstr>
      <vt:lpstr>Wingdings 3</vt:lpstr>
      <vt:lpstr>Office Theme</vt:lpstr>
      <vt:lpstr>Integral</vt:lpstr>
      <vt:lpstr>Digital Skills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2024-09-10T14:01:39Z</dcterms:created>
  <dcterms:modified xsi:type="dcterms:W3CDTF">2024-09-10T14:02:19Z</dcterms:modified>
</cp:coreProperties>
</file>