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58"/>
  </p:notesMasterIdLst>
  <p:sldIdLst>
    <p:sldId id="1863" r:id="rId3"/>
    <p:sldId id="262" r:id="rId4"/>
    <p:sldId id="263" r:id="rId5"/>
    <p:sldId id="565" r:id="rId6"/>
    <p:sldId id="566" r:id="rId7"/>
    <p:sldId id="1869" r:id="rId8"/>
    <p:sldId id="1872" r:id="rId9"/>
    <p:sldId id="1873" r:id="rId10"/>
    <p:sldId id="1874" r:id="rId11"/>
    <p:sldId id="264" r:id="rId12"/>
    <p:sldId id="1850" r:id="rId13"/>
    <p:sldId id="266" r:id="rId14"/>
    <p:sldId id="1851" r:id="rId15"/>
    <p:sldId id="307" r:id="rId16"/>
    <p:sldId id="1875" r:id="rId17"/>
    <p:sldId id="309" r:id="rId18"/>
    <p:sldId id="1852" r:id="rId19"/>
    <p:sldId id="269" r:id="rId20"/>
    <p:sldId id="310" r:id="rId21"/>
    <p:sldId id="1853" r:id="rId22"/>
    <p:sldId id="271" r:id="rId23"/>
    <p:sldId id="272" r:id="rId24"/>
    <p:sldId id="1854" r:id="rId25"/>
    <p:sldId id="1855" r:id="rId26"/>
    <p:sldId id="311" r:id="rId27"/>
    <p:sldId id="1856" r:id="rId28"/>
    <p:sldId id="278" r:id="rId29"/>
    <p:sldId id="1857" r:id="rId30"/>
    <p:sldId id="280" r:id="rId31"/>
    <p:sldId id="281" r:id="rId32"/>
    <p:sldId id="1858" r:id="rId33"/>
    <p:sldId id="283" r:id="rId34"/>
    <p:sldId id="284" r:id="rId35"/>
    <p:sldId id="285" r:id="rId36"/>
    <p:sldId id="286" r:id="rId37"/>
    <p:sldId id="312" r:id="rId38"/>
    <p:sldId id="287" r:id="rId39"/>
    <p:sldId id="288" r:id="rId40"/>
    <p:sldId id="289" r:id="rId41"/>
    <p:sldId id="290" r:id="rId42"/>
    <p:sldId id="292" r:id="rId43"/>
    <p:sldId id="293" r:id="rId44"/>
    <p:sldId id="294" r:id="rId45"/>
    <p:sldId id="295" r:id="rId46"/>
    <p:sldId id="296" r:id="rId47"/>
    <p:sldId id="297" r:id="rId48"/>
    <p:sldId id="298" r:id="rId49"/>
    <p:sldId id="299" r:id="rId50"/>
    <p:sldId id="300" r:id="rId51"/>
    <p:sldId id="301" r:id="rId52"/>
    <p:sldId id="302" r:id="rId53"/>
    <p:sldId id="304" r:id="rId54"/>
    <p:sldId id="303" r:id="rId55"/>
    <p:sldId id="305" r:id="rId56"/>
    <p:sldId id="306" r:id="rId57"/>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varScale="1">
        <p:scale>
          <a:sx n="68" d="100"/>
          <a:sy n="68" d="100"/>
        </p:scale>
        <p:origin x="1386" y="72"/>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61" Type="http://schemas.openxmlformats.org/officeDocument/2006/relationships/theme" Target="theme/theme1.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9E64BA-9A7A-42D1-A9BD-7FBD2FE070AD}" type="doc">
      <dgm:prSet loTypeId="urn:microsoft.com/office/officeart/2005/8/layout/vList2" loCatId="list" qsTypeId="urn:microsoft.com/office/officeart/2005/8/quickstyle/3d2" qsCatId="3D" csTypeId="urn:microsoft.com/office/officeart/2005/8/colors/colorful4" csCatId="colorful" phldr="1"/>
      <dgm:spPr/>
      <dgm:t>
        <a:bodyPr/>
        <a:lstStyle/>
        <a:p>
          <a:endParaRPr lang="en-US"/>
        </a:p>
      </dgm:t>
    </dgm:pt>
    <dgm:pt modelId="{39C4965C-F0CA-43C6-8D8F-0DBC11BDEDC5}">
      <dgm:prSet custT="1"/>
      <dgm:spPr/>
      <dgm:t>
        <a:bodyPr/>
        <a:lstStyle/>
        <a:p>
          <a:pPr rtl="0"/>
          <a:r>
            <a:rPr lang="en-US" sz="3200" b="1" dirty="0">
              <a:effectLst>
                <a:outerShdw blurRad="38100" dist="38100" dir="2700000" algn="tl">
                  <a:srgbClr val="000000">
                    <a:alpha val="43137"/>
                  </a:srgbClr>
                </a:outerShdw>
              </a:effectLst>
            </a:rPr>
            <a:t>Customer analysis</a:t>
          </a:r>
        </a:p>
      </dgm:t>
    </dgm:pt>
    <dgm:pt modelId="{BBF7E2B4-C301-409C-8030-A2821AB4AA77}" type="parTrans" cxnId="{E2491CFB-04F2-4E50-BCB0-32AFA987569D}">
      <dgm:prSet/>
      <dgm:spPr/>
      <dgm:t>
        <a:bodyPr/>
        <a:lstStyle/>
        <a:p>
          <a:endParaRPr lang="en-US"/>
        </a:p>
      </dgm:t>
    </dgm:pt>
    <dgm:pt modelId="{C46A7100-81D5-4638-B11E-89A03FEEB40F}" type="sibTrans" cxnId="{E2491CFB-04F2-4E50-BCB0-32AFA987569D}">
      <dgm:prSet/>
      <dgm:spPr/>
      <dgm:t>
        <a:bodyPr/>
        <a:lstStyle/>
        <a:p>
          <a:endParaRPr lang="en-US"/>
        </a:p>
      </dgm:t>
    </dgm:pt>
    <dgm:pt modelId="{F81A371A-97C1-4641-8EB5-0D8BA4A97D62}">
      <dgm:prSet custT="1"/>
      <dgm:spPr/>
      <dgm:t>
        <a:bodyPr/>
        <a:lstStyle/>
        <a:p>
          <a:pPr rtl="0"/>
          <a:r>
            <a:rPr lang="en-US" sz="3200" b="1" dirty="0">
              <a:effectLst>
                <a:outerShdw blurRad="38100" dist="38100" dir="2700000" algn="tl">
                  <a:srgbClr val="000000">
                    <a:alpha val="43137"/>
                  </a:srgbClr>
                </a:outerShdw>
              </a:effectLst>
            </a:rPr>
            <a:t>Selling products and services</a:t>
          </a:r>
        </a:p>
      </dgm:t>
    </dgm:pt>
    <dgm:pt modelId="{E321CA2E-E4F2-4DB6-883B-0FAC9DF2F5FD}" type="parTrans" cxnId="{C38BBE2E-CFD3-425E-91CD-3B22F3660C26}">
      <dgm:prSet/>
      <dgm:spPr/>
      <dgm:t>
        <a:bodyPr/>
        <a:lstStyle/>
        <a:p>
          <a:endParaRPr lang="en-US"/>
        </a:p>
      </dgm:t>
    </dgm:pt>
    <dgm:pt modelId="{BD19A3FB-B077-41F7-9489-997B7D944456}" type="sibTrans" cxnId="{C38BBE2E-CFD3-425E-91CD-3B22F3660C26}">
      <dgm:prSet/>
      <dgm:spPr/>
      <dgm:t>
        <a:bodyPr/>
        <a:lstStyle/>
        <a:p>
          <a:endParaRPr lang="en-US"/>
        </a:p>
      </dgm:t>
    </dgm:pt>
    <dgm:pt modelId="{364A9730-68DD-4E55-9375-CF5FC6DB3550}">
      <dgm:prSet custT="1"/>
      <dgm:spPr/>
      <dgm:t>
        <a:bodyPr/>
        <a:lstStyle/>
        <a:p>
          <a:pPr rtl="0"/>
          <a:r>
            <a:rPr lang="en-US" sz="3200" b="1" dirty="0">
              <a:effectLst>
                <a:outerShdw blurRad="38100" dist="38100" dir="2700000" algn="tl">
                  <a:srgbClr val="000000">
                    <a:alpha val="43137"/>
                  </a:srgbClr>
                </a:outerShdw>
              </a:effectLst>
            </a:rPr>
            <a:t>Product and service planning</a:t>
          </a:r>
        </a:p>
      </dgm:t>
    </dgm:pt>
    <dgm:pt modelId="{BE205B65-25AB-494D-A7A7-C735DD106F12}" type="parTrans" cxnId="{91DCFCEC-2567-49A2-BC65-E402D6799CC7}">
      <dgm:prSet/>
      <dgm:spPr/>
      <dgm:t>
        <a:bodyPr/>
        <a:lstStyle/>
        <a:p>
          <a:endParaRPr lang="en-US"/>
        </a:p>
      </dgm:t>
    </dgm:pt>
    <dgm:pt modelId="{7CF13AE6-25F8-4D7F-AC55-15382CA98FF6}" type="sibTrans" cxnId="{91DCFCEC-2567-49A2-BC65-E402D6799CC7}">
      <dgm:prSet/>
      <dgm:spPr/>
      <dgm:t>
        <a:bodyPr/>
        <a:lstStyle/>
        <a:p>
          <a:endParaRPr lang="en-US"/>
        </a:p>
      </dgm:t>
    </dgm:pt>
    <dgm:pt modelId="{7FE9199B-D541-41F9-9560-3B3ADB930D48}">
      <dgm:prSet custT="1"/>
      <dgm:spPr/>
      <dgm:t>
        <a:bodyPr/>
        <a:lstStyle/>
        <a:p>
          <a:pPr rtl="0"/>
          <a:r>
            <a:rPr lang="en-US" sz="3200" b="1" dirty="0">
              <a:effectLst>
                <a:outerShdw blurRad="38100" dist="38100" dir="2700000" algn="tl">
                  <a:srgbClr val="000000">
                    <a:alpha val="43137"/>
                  </a:srgbClr>
                </a:outerShdw>
              </a:effectLst>
            </a:rPr>
            <a:t>Pricing </a:t>
          </a:r>
        </a:p>
      </dgm:t>
    </dgm:pt>
    <dgm:pt modelId="{5FB55EFB-6DCC-4796-B47C-FBE5C779F094}" type="parTrans" cxnId="{A19577BB-3578-4578-ADAB-CA137DF491DC}">
      <dgm:prSet/>
      <dgm:spPr/>
      <dgm:t>
        <a:bodyPr/>
        <a:lstStyle/>
        <a:p>
          <a:endParaRPr lang="en-US"/>
        </a:p>
      </dgm:t>
    </dgm:pt>
    <dgm:pt modelId="{80E4177C-B603-46BF-93A8-CDE8D610F12B}" type="sibTrans" cxnId="{A19577BB-3578-4578-ADAB-CA137DF491DC}">
      <dgm:prSet/>
      <dgm:spPr/>
      <dgm:t>
        <a:bodyPr/>
        <a:lstStyle/>
        <a:p>
          <a:endParaRPr lang="en-US"/>
        </a:p>
      </dgm:t>
    </dgm:pt>
    <dgm:pt modelId="{02509DD8-E5F4-46AD-B391-CC9AF0B97083}">
      <dgm:prSet custT="1"/>
      <dgm:spPr/>
      <dgm:t>
        <a:bodyPr/>
        <a:lstStyle/>
        <a:p>
          <a:pPr rtl="0"/>
          <a:r>
            <a:rPr lang="en-US" sz="3200" b="1" dirty="0">
              <a:effectLst>
                <a:outerShdw blurRad="38100" dist="38100" dir="2700000" algn="tl">
                  <a:srgbClr val="000000">
                    <a:alpha val="43137"/>
                  </a:srgbClr>
                </a:outerShdw>
              </a:effectLst>
            </a:rPr>
            <a:t>Marketing research</a:t>
          </a:r>
        </a:p>
      </dgm:t>
    </dgm:pt>
    <dgm:pt modelId="{DB358176-E54F-4DC2-8D96-E3ABF3F8449C}" type="parTrans" cxnId="{92FAF380-F1F8-4527-9BFD-D1F98EFDD007}">
      <dgm:prSet/>
      <dgm:spPr/>
      <dgm:t>
        <a:bodyPr/>
        <a:lstStyle/>
        <a:p>
          <a:endParaRPr lang="en-US"/>
        </a:p>
      </dgm:t>
    </dgm:pt>
    <dgm:pt modelId="{CD552401-51BB-41AD-AF08-D69E83485DC3}" type="sibTrans" cxnId="{92FAF380-F1F8-4527-9BFD-D1F98EFDD007}">
      <dgm:prSet/>
      <dgm:spPr/>
      <dgm:t>
        <a:bodyPr/>
        <a:lstStyle/>
        <a:p>
          <a:endParaRPr lang="en-US"/>
        </a:p>
      </dgm:t>
    </dgm:pt>
    <dgm:pt modelId="{FD92D2D2-5EE8-49F7-8301-3A6CA530CC98}">
      <dgm:prSet custT="1"/>
      <dgm:spPr/>
      <dgm:t>
        <a:bodyPr/>
        <a:lstStyle/>
        <a:p>
          <a:pPr rtl="0"/>
          <a:r>
            <a:rPr lang="en-US" sz="3200" b="1" dirty="0">
              <a:effectLst>
                <a:outerShdw blurRad="38100" dist="38100" dir="2700000" algn="tl">
                  <a:srgbClr val="000000">
                    <a:alpha val="43137"/>
                  </a:srgbClr>
                </a:outerShdw>
              </a:effectLst>
            </a:rPr>
            <a:t>Cost/benefit analysis</a:t>
          </a:r>
        </a:p>
      </dgm:t>
    </dgm:pt>
    <dgm:pt modelId="{B70E5D7C-E7D1-44E0-B0B5-409F893A8262}" type="parTrans" cxnId="{8F8BF430-1C6A-4BF8-9A46-3C0B0A253A43}">
      <dgm:prSet/>
      <dgm:spPr/>
      <dgm:t>
        <a:bodyPr/>
        <a:lstStyle/>
        <a:p>
          <a:endParaRPr lang="en-US"/>
        </a:p>
      </dgm:t>
    </dgm:pt>
    <dgm:pt modelId="{AC20471C-3E7A-4824-BBF3-34E366C81A06}" type="sibTrans" cxnId="{8F8BF430-1C6A-4BF8-9A46-3C0B0A253A43}">
      <dgm:prSet/>
      <dgm:spPr/>
      <dgm:t>
        <a:bodyPr/>
        <a:lstStyle/>
        <a:p>
          <a:endParaRPr lang="en-US"/>
        </a:p>
      </dgm:t>
    </dgm:pt>
    <dgm:pt modelId="{CB54CB77-EB0C-47D0-AAE0-D1C7DEFB0D57}">
      <dgm:prSet custT="1"/>
      <dgm:spPr/>
      <dgm:t>
        <a:bodyPr/>
        <a:lstStyle/>
        <a:p>
          <a:r>
            <a:rPr lang="en-US" sz="3200" b="1" dirty="0"/>
            <a:t>Distribution</a:t>
          </a:r>
        </a:p>
      </dgm:t>
    </dgm:pt>
    <dgm:pt modelId="{FE03174D-A50A-4182-A9BE-DC2093859496}" type="parTrans" cxnId="{4BBBC69A-1197-464C-89D0-03D1A0B0A3A6}">
      <dgm:prSet/>
      <dgm:spPr/>
    </dgm:pt>
    <dgm:pt modelId="{0FAA5868-4766-44E7-B9B4-A8E9F27E7811}" type="sibTrans" cxnId="{4BBBC69A-1197-464C-89D0-03D1A0B0A3A6}">
      <dgm:prSet/>
      <dgm:spPr/>
    </dgm:pt>
    <dgm:pt modelId="{B0FD00D0-FC34-4EB2-ADF7-DF1C79ED9243}" type="pres">
      <dgm:prSet presAssocID="{669E64BA-9A7A-42D1-A9BD-7FBD2FE070AD}" presName="linear" presStyleCnt="0">
        <dgm:presLayoutVars>
          <dgm:animLvl val="lvl"/>
          <dgm:resizeHandles val="exact"/>
        </dgm:presLayoutVars>
      </dgm:prSet>
      <dgm:spPr/>
    </dgm:pt>
    <dgm:pt modelId="{F18D2631-D362-413D-AF08-1B54C57E880D}" type="pres">
      <dgm:prSet presAssocID="{39C4965C-F0CA-43C6-8D8F-0DBC11BDEDC5}" presName="parentText" presStyleLbl="node1" presStyleIdx="0" presStyleCnt="7">
        <dgm:presLayoutVars>
          <dgm:chMax val="0"/>
          <dgm:bulletEnabled val="1"/>
        </dgm:presLayoutVars>
      </dgm:prSet>
      <dgm:spPr/>
    </dgm:pt>
    <dgm:pt modelId="{5A253140-78B3-4589-9C05-F83BE44BC3F7}" type="pres">
      <dgm:prSet presAssocID="{C46A7100-81D5-4638-B11E-89A03FEEB40F}" presName="spacer" presStyleCnt="0"/>
      <dgm:spPr/>
    </dgm:pt>
    <dgm:pt modelId="{A1F78336-E206-4E5C-9CD1-6334D82AA42D}" type="pres">
      <dgm:prSet presAssocID="{F81A371A-97C1-4641-8EB5-0D8BA4A97D62}" presName="parentText" presStyleLbl="node1" presStyleIdx="1" presStyleCnt="7">
        <dgm:presLayoutVars>
          <dgm:chMax val="0"/>
          <dgm:bulletEnabled val="1"/>
        </dgm:presLayoutVars>
      </dgm:prSet>
      <dgm:spPr/>
    </dgm:pt>
    <dgm:pt modelId="{FB81EFD4-514F-4939-A765-EAB85A830631}" type="pres">
      <dgm:prSet presAssocID="{BD19A3FB-B077-41F7-9489-997B7D944456}" presName="spacer" presStyleCnt="0"/>
      <dgm:spPr/>
    </dgm:pt>
    <dgm:pt modelId="{E55C3F81-5BCA-4449-A0D0-6CFD1168F9E7}" type="pres">
      <dgm:prSet presAssocID="{364A9730-68DD-4E55-9375-CF5FC6DB3550}" presName="parentText" presStyleLbl="node1" presStyleIdx="2" presStyleCnt="7">
        <dgm:presLayoutVars>
          <dgm:chMax val="0"/>
          <dgm:bulletEnabled val="1"/>
        </dgm:presLayoutVars>
      </dgm:prSet>
      <dgm:spPr/>
    </dgm:pt>
    <dgm:pt modelId="{47C0A05D-90D1-4BC2-BF05-7CDC9EA556F5}" type="pres">
      <dgm:prSet presAssocID="{7CF13AE6-25F8-4D7F-AC55-15382CA98FF6}" presName="spacer" presStyleCnt="0"/>
      <dgm:spPr/>
    </dgm:pt>
    <dgm:pt modelId="{906B6D75-5667-4FA1-93C0-97A97E326069}" type="pres">
      <dgm:prSet presAssocID="{7FE9199B-D541-41F9-9560-3B3ADB930D48}" presName="parentText" presStyleLbl="node1" presStyleIdx="3" presStyleCnt="7">
        <dgm:presLayoutVars>
          <dgm:chMax val="0"/>
          <dgm:bulletEnabled val="1"/>
        </dgm:presLayoutVars>
      </dgm:prSet>
      <dgm:spPr/>
    </dgm:pt>
    <dgm:pt modelId="{20F12555-D6C4-4810-BE46-95DCCD81BC18}" type="pres">
      <dgm:prSet presAssocID="{80E4177C-B603-46BF-93A8-CDE8D610F12B}" presName="spacer" presStyleCnt="0"/>
      <dgm:spPr/>
    </dgm:pt>
    <dgm:pt modelId="{12EC7AD0-DE23-430D-BE66-40597D952A14}" type="pres">
      <dgm:prSet presAssocID="{CB54CB77-EB0C-47D0-AAE0-D1C7DEFB0D57}" presName="parentText" presStyleLbl="node1" presStyleIdx="4" presStyleCnt="7">
        <dgm:presLayoutVars>
          <dgm:chMax val="0"/>
          <dgm:bulletEnabled val="1"/>
        </dgm:presLayoutVars>
      </dgm:prSet>
      <dgm:spPr/>
    </dgm:pt>
    <dgm:pt modelId="{8B45A608-45F3-4E64-9C09-8277CB99722A}" type="pres">
      <dgm:prSet presAssocID="{0FAA5868-4766-44E7-B9B4-A8E9F27E7811}" presName="spacer" presStyleCnt="0"/>
      <dgm:spPr/>
    </dgm:pt>
    <dgm:pt modelId="{697DA872-EF84-48F8-8515-403A09B3FDC7}" type="pres">
      <dgm:prSet presAssocID="{02509DD8-E5F4-46AD-B391-CC9AF0B97083}" presName="parentText" presStyleLbl="node1" presStyleIdx="5" presStyleCnt="7">
        <dgm:presLayoutVars>
          <dgm:chMax val="0"/>
          <dgm:bulletEnabled val="1"/>
        </dgm:presLayoutVars>
      </dgm:prSet>
      <dgm:spPr/>
    </dgm:pt>
    <dgm:pt modelId="{A5567CD5-C994-4572-9249-DB0345A3836A}" type="pres">
      <dgm:prSet presAssocID="{CD552401-51BB-41AD-AF08-D69E83485DC3}" presName="spacer" presStyleCnt="0"/>
      <dgm:spPr/>
    </dgm:pt>
    <dgm:pt modelId="{860BC20B-F3BE-46CE-AF43-40C255AC9E7C}" type="pres">
      <dgm:prSet presAssocID="{FD92D2D2-5EE8-49F7-8301-3A6CA530CC98}" presName="parentText" presStyleLbl="node1" presStyleIdx="6" presStyleCnt="7">
        <dgm:presLayoutVars>
          <dgm:chMax val="0"/>
          <dgm:bulletEnabled val="1"/>
        </dgm:presLayoutVars>
      </dgm:prSet>
      <dgm:spPr/>
    </dgm:pt>
  </dgm:ptLst>
  <dgm:cxnLst>
    <dgm:cxn modelId="{6B32340D-78D5-3D45-AD17-FB69D479027B}" type="presOf" srcId="{F81A371A-97C1-4641-8EB5-0D8BA4A97D62}" destId="{A1F78336-E206-4E5C-9CD1-6334D82AA42D}" srcOrd="0" destOrd="0" presId="urn:microsoft.com/office/officeart/2005/8/layout/vList2"/>
    <dgm:cxn modelId="{77BA5727-946C-924A-B434-A87670BF4C76}" type="presOf" srcId="{39C4965C-F0CA-43C6-8D8F-0DBC11BDEDC5}" destId="{F18D2631-D362-413D-AF08-1B54C57E880D}" srcOrd="0" destOrd="0" presId="urn:microsoft.com/office/officeart/2005/8/layout/vList2"/>
    <dgm:cxn modelId="{C38BBE2E-CFD3-425E-91CD-3B22F3660C26}" srcId="{669E64BA-9A7A-42D1-A9BD-7FBD2FE070AD}" destId="{F81A371A-97C1-4641-8EB5-0D8BA4A97D62}" srcOrd="1" destOrd="0" parTransId="{E321CA2E-E4F2-4DB6-883B-0FAC9DF2F5FD}" sibTransId="{BD19A3FB-B077-41F7-9489-997B7D944456}"/>
    <dgm:cxn modelId="{8F8BF430-1C6A-4BF8-9A46-3C0B0A253A43}" srcId="{669E64BA-9A7A-42D1-A9BD-7FBD2FE070AD}" destId="{FD92D2D2-5EE8-49F7-8301-3A6CA530CC98}" srcOrd="6" destOrd="0" parTransId="{B70E5D7C-E7D1-44E0-B0B5-409F893A8262}" sibTransId="{AC20471C-3E7A-4824-BBF3-34E366C81A06}"/>
    <dgm:cxn modelId="{88DCA632-EB7D-274B-9F1E-59257FE9DFEB}" type="presOf" srcId="{02509DD8-E5F4-46AD-B391-CC9AF0B97083}" destId="{697DA872-EF84-48F8-8515-403A09B3FDC7}" srcOrd="0" destOrd="0" presId="urn:microsoft.com/office/officeart/2005/8/layout/vList2"/>
    <dgm:cxn modelId="{E6945C62-44C9-4FE3-AE1E-2C2D4331EDD8}" type="presOf" srcId="{CB54CB77-EB0C-47D0-AAE0-D1C7DEFB0D57}" destId="{12EC7AD0-DE23-430D-BE66-40597D952A14}" srcOrd="0" destOrd="0" presId="urn:microsoft.com/office/officeart/2005/8/layout/vList2"/>
    <dgm:cxn modelId="{B9588A7B-558A-2048-97B2-EF0266465887}" type="presOf" srcId="{7FE9199B-D541-41F9-9560-3B3ADB930D48}" destId="{906B6D75-5667-4FA1-93C0-97A97E326069}" srcOrd="0" destOrd="0" presId="urn:microsoft.com/office/officeart/2005/8/layout/vList2"/>
    <dgm:cxn modelId="{92FAF380-F1F8-4527-9BFD-D1F98EFDD007}" srcId="{669E64BA-9A7A-42D1-A9BD-7FBD2FE070AD}" destId="{02509DD8-E5F4-46AD-B391-CC9AF0B97083}" srcOrd="5" destOrd="0" parTransId="{DB358176-E54F-4DC2-8D96-E3ABF3F8449C}" sibTransId="{CD552401-51BB-41AD-AF08-D69E83485DC3}"/>
    <dgm:cxn modelId="{3A5E8594-8CB4-E14A-A954-07E5DCFE8C50}" type="presOf" srcId="{669E64BA-9A7A-42D1-A9BD-7FBD2FE070AD}" destId="{B0FD00D0-FC34-4EB2-ADF7-DF1C79ED9243}" srcOrd="0" destOrd="0" presId="urn:microsoft.com/office/officeart/2005/8/layout/vList2"/>
    <dgm:cxn modelId="{4BBBC69A-1197-464C-89D0-03D1A0B0A3A6}" srcId="{669E64BA-9A7A-42D1-A9BD-7FBD2FE070AD}" destId="{CB54CB77-EB0C-47D0-AAE0-D1C7DEFB0D57}" srcOrd="4" destOrd="0" parTransId="{FE03174D-A50A-4182-A9BE-DC2093859496}" sibTransId="{0FAA5868-4766-44E7-B9B4-A8E9F27E7811}"/>
    <dgm:cxn modelId="{13139EA3-8961-CF40-BB00-06FBDF327131}" type="presOf" srcId="{364A9730-68DD-4E55-9375-CF5FC6DB3550}" destId="{E55C3F81-5BCA-4449-A0D0-6CFD1168F9E7}" srcOrd="0" destOrd="0" presId="urn:microsoft.com/office/officeart/2005/8/layout/vList2"/>
    <dgm:cxn modelId="{A19577BB-3578-4578-ADAB-CA137DF491DC}" srcId="{669E64BA-9A7A-42D1-A9BD-7FBD2FE070AD}" destId="{7FE9199B-D541-41F9-9560-3B3ADB930D48}" srcOrd="3" destOrd="0" parTransId="{5FB55EFB-6DCC-4796-B47C-FBE5C779F094}" sibTransId="{80E4177C-B603-46BF-93A8-CDE8D610F12B}"/>
    <dgm:cxn modelId="{F1DE8DE4-8F8F-FE48-BBC9-97F37186158D}" type="presOf" srcId="{FD92D2D2-5EE8-49F7-8301-3A6CA530CC98}" destId="{860BC20B-F3BE-46CE-AF43-40C255AC9E7C}" srcOrd="0" destOrd="0" presId="urn:microsoft.com/office/officeart/2005/8/layout/vList2"/>
    <dgm:cxn modelId="{91DCFCEC-2567-49A2-BC65-E402D6799CC7}" srcId="{669E64BA-9A7A-42D1-A9BD-7FBD2FE070AD}" destId="{364A9730-68DD-4E55-9375-CF5FC6DB3550}" srcOrd="2" destOrd="0" parTransId="{BE205B65-25AB-494D-A7A7-C735DD106F12}" sibTransId="{7CF13AE6-25F8-4D7F-AC55-15382CA98FF6}"/>
    <dgm:cxn modelId="{E2491CFB-04F2-4E50-BCB0-32AFA987569D}" srcId="{669E64BA-9A7A-42D1-A9BD-7FBD2FE070AD}" destId="{39C4965C-F0CA-43C6-8D8F-0DBC11BDEDC5}" srcOrd="0" destOrd="0" parTransId="{BBF7E2B4-C301-409C-8030-A2821AB4AA77}" sibTransId="{C46A7100-81D5-4638-B11E-89A03FEEB40F}"/>
    <dgm:cxn modelId="{6F339185-60B2-1445-ACA7-06F22AB6B876}" type="presParOf" srcId="{B0FD00D0-FC34-4EB2-ADF7-DF1C79ED9243}" destId="{F18D2631-D362-413D-AF08-1B54C57E880D}" srcOrd="0" destOrd="0" presId="urn:microsoft.com/office/officeart/2005/8/layout/vList2"/>
    <dgm:cxn modelId="{25EE4C68-4FF5-F248-9A13-CC219ADECECF}" type="presParOf" srcId="{B0FD00D0-FC34-4EB2-ADF7-DF1C79ED9243}" destId="{5A253140-78B3-4589-9C05-F83BE44BC3F7}" srcOrd="1" destOrd="0" presId="urn:microsoft.com/office/officeart/2005/8/layout/vList2"/>
    <dgm:cxn modelId="{A87815B0-2E09-E04D-B315-179B4CA09F9E}" type="presParOf" srcId="{B0FD00D0-FC34-4EB2-ADF7-DF1C79ED9243}" destId="{A1F78336-E206-4E5C-9CD1-6334D82AA42D}" srcOrd="2" destOrd="0" presId="urn:microsoft.com/office/officeart/2005/8/layout/vList2"/>
    <dgm:cxn modelId="{436BC4C6-8657-C646-8D42-DE670EC2B112}" type="presParOf" srcId="{B0FD00D0-FC34-4EB2-ADF7-DF1C79ED9243}" destId="{FB81EFD4-514F-4939-A765-EAB85A830631}" srcOrd="3" destOrd="0" presId="urn:microsoft.com/office/officeart/2005/8/layout/vList2"/>
    <dgm:cxn modelId="{7DDF4624-BC86-4148-9276-5F0A4B9945A1}" type="presParOf" srcId="{B0FD00D0-FC34-4EB2-ADF7-DF1C79ED9243}" destId="{E55C3F81-5BCA-4449-A0D0-6CFD1168F9E7}" srcOrd="4" destOrd="0" presId="urn:microsoft.com/office/officeart/2005/8/layout/vList2"/>
    <dgm:cxn modelId="{18BCF891-C83C-9940-8E26-2D8346961A78}" type="presParOf" srcId="{B0FD00D0-FC34-4EB2-ADF7-DF1C79ED9243}" destId="{47C0A05D-90D1-4BC2-BF05-7CDC9EA556F5}" srcOrd="5" destOrd="0" presId="urn:microsoft.com/office/officeart/2005/8/layout/vList2"/>
    <dgm:cxn modelId="{1EBE7A28-5A66-8C4C-AAC3-970D81E48747}" type="presParOf" srcId="{B0FD00D0-FC34-4EB2-ADF7-DF1C79ED9243}" destId="{906B6D75-5667-4FA1-93C0-97A97E326069}" srcOrd="6" destOrd="0" presId="urn:microsoft.com/office/officeart/2005/8/layout/vList2"/>
    <dgm:cxn modelId="{0E6F04C4-A585-4291-ADFA-CC2E56AEDAA7}" type="presParOf" srcId="{B0FD00D0-FC34-4EB2-ADF7-DF1C79ED9243}" destId="{20F12555-D6C4-4810-BE46-95DCCD81BC18}" srcOrd="7" destOrd="0" presId="urn:microsoft.com/office/officeart/2005/8/layout/vList2"/>
    <dgm:cxn modelId="{0763A998-BE27-4701-AB28-2A2788EDCF68}" type="presParOf" srcId="{B0FD00D0-FC34-4EB2-ADF7-DF1C79ED9243}" destId="{12EC7AD0-DE23-430D-BE66-40597D952A14}" srcOrd="8" destOrd="0" presId="urn:microsoft.com/office/officeart/2005/8/layout/vList2"/>
    <dgm:cxn modelId="{29210E24-335E-47A8-9653-3B10CF46F6DF}" type="presParOf" srcId="{B0FD00D0-FC34-4EB2-ADF7-DF1C79ED9243}" destId="{8B45A608-45F3-4E64-9C09-8277CB99722A}" srcOrd="9" destOrd="0" presId="urn:microsoft.com/office/officeart/2005/8/layout/vList2"/>
    <dgm:cxn modelId="{E736AF9C-1F13-ED4F-A13C-D2B1664DA529}" type="presParOf" srcId="{B0FD00D0-FC34-4EB2-ADF7-DF1C79ED9243}" destId="{697DA872-EF84-48F8-8515-403A09B3FDC7}" srcOrd="10" destOrd="0" presId="urn:microsoft.com/office/officeart/2005/8/layout/vList2"/>
    <dgm:cxn modelId="{7208E69B-F8A3-3840-B732-01E2275A9C76}" type="presParOf" srcId="{B0FD00D0-FC34-4EB2-ADF7-DF1C79ED9243}" destId="{A5567CD5-C994-4572-9249-DB0345A3836A}" srcOrd="11" destOrd="0" presId="urn:microsoft.com/office/officeart/2005/8/layout/vList2"/>
    <dgm:cxn modelId="{FA1E6E4E-1F33-3444-AFB6-3CC523B9ADF7}" type="presParOf" srcId="{B0FD00D0-FC34-4EB2-ADF7-DF1C79ED9243}" destId="{860BC20B-F3BE-46CE-AF43-40C255AC9E7C}"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8D2631-D362-413D-AF08-1B54C57E880D}">
      <dsp:nvSpPr>
        <dsp:cNvPr id="0" name=""/>
        <dsp:cNvSpPr/>
      </dsp:nvSpPr>
      <dsp:spPr>
        <a:xfrm>
          <a:off x="0" y="1113"/>
          <a:ext cx="8229600" cy="635604"/>
        </a:xfrm>
        <a:prstGeom prst="roundRect">
          <a:avLst/>
        </a:prstGeom>
        <a:solidFill>
          <a:schemeClr val="accent4">
            <a:hueOff val="0"/>
            <a:satOff val="0"/>
            <a:lumOff val="0"/>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Customer analysis</a:t>
          </a:r>
        </a:p>
      </dsp:txBody>
      <dsp:txXfrm>
        <a:off x="31028" y="32141"/>
        <a:ext cx="8167544" cy="573548"/>
      </dsp:txXfrm>
    </dsp:sp>
    <dsp:sp modelId="{A1F78336-E206-4E5C-9CD1-6334D82AA42D}">
      <dsp:nvSpPr>
        <dsp:cNvPr id="0" name=""/>
        <dsp:cNvSpPr/>
      </dsp:nvSpPr>
      <dsp:spPr>
        <a:xfrm>
          <a:off x="0" y="649135"/>
          <a:ext cx="8229600" cy="635604"/>
        </a:xfrm>
        <a:prstGeom prst="roundRect">
          <a:avLst/>
        </a:prstGeom>
        <a:solidFill>
          <a:schemeClr val="accent4">
            <a:hueOff val="-2814157"/>
            <a:satOff val="7192"/>
            <a:lumOff val="-719"/>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Selling products and services</a:t>
          </a:r>
        </a:p>
      </dsp:txBody>
      <dsp:txXfrm>
        <a:off x="31028" y="680163"/>
        <a:ext cx="8167544" cy="573548"/>
      </dsp:txXfrm>
    </dsp:sp>
    <dsp:sp modelId="{E55C3F81-5BCA-4449-A0D0-6CFD1168F9E7}">
      <dsp:nvSpPr>
        <dsp:cNvPr id="0" name=""/>
        <dsp:cNvSpPr/>
      </dsp:nvSpPr>
      <dsp:spPr>
        <a:xfrm>
          <a:off x="0" y="1297157"/>
          <a:ext cx="8229600" cy="635604"/>
        </a:xfrm>
        <a:prstGeom prst="roundRect">
          <a:avLst/>
        </a:prstGeom>
        <a:solidFill>
          <a:schemeClr val="accent4">
            <a:hueOff val="-5628313"/>
            <a:satOff val="14385"/>
            <a:lumOff val="-1438"/>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Product and service planning</a:t>
          </a:r>
        </a:p>
      </dsp:txBody>
      <dsp:txXfrm>
        <a:off x="31028" y="1328185"/>
        <a:ext cx="8167544" cy="573548"/>
      </dsp:txXfrm>
    </dsp:sp>
    <dsp:sp modelId="{906B6D75-5667-4FA1-93C0-97A97E326069}">
      <dsp:nvSpPr>
        <dsp:cNvPr id="0" name=""/>
        <dsp:cNvSpPr/>
      </dsp:nvSpPr>
      <dsp:spPr>
        <a:xfrm>
          <a:off x="0" y="1945179"/>
          <a:ext cx="8229600" cy="635604"/>
        </a:xfrm>
        <a:prstGeom prst="roundRect">
          <a:avLst/>
        </a:prstGeom>
        <a:solidFill>
          <a:schemeClr val="accent4">
            <a:hueOff val="-8442469"/>
            <a:satOff val="21577"/>
            <a:lumOff val="-2157"/>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Pricing </a:t>
          </a:r>
        </a:p>
      </dsp:txBody>
      <dsp:txXfrm>
        <a:off x="31028" y="1976207"/>
        <a:ext cx="8167544" cy="573548"/>
      </dsp:txXfrm>
    </dsp:sp>
    <dsp:sp modelId="{12EC7AD0-DE23-430D-BE66-40597D952A14}">
      <dsp:nvSpPr>
        <dsp:cNvPr id="0" name=""/>
        <dsp:cNvSpPr/>
      </dsp:nvSpPr>
      <dsp:spPr>
        <a:xfrm>
          <a:off x="0" y="2593201"/>
          <a:ext cx="8229600" cy="635604"/>
        </a:xfrm>
        <a:prstGeom prst="roundRect">
          <a:avLst/>
        </a:prstGeom>
        <a:solidFill>
          <a:schemeClr val="accent4">
            <a:hueOff val="-11256627"/>
            <a:satOff val="28769"/>
            <a:lumOff val="-2875"/>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dirty="0"/>
            <a:t>Distribution</a:t>
          </a:r>
        </a:p>
      </dsp:txBody>
      <dsp:txXfrm>
        <a:off x="31028" y="2624229"/>
        <a:ext cx="8167544" cy="573548"/>
      </dsp:txXfrm>
    </dsp:sp>
    <dsp:sp modelId="{697DA872-EF84-48F8-8515-403A09B3FDC7}">
      <dsp:nvSpPr>
        <dsp:cNvPr id="0" name=""/>
        <dsp:cNvSpPr/>
      </dsp:nvSpPr>
      <dsp:spPr>
        <a:xfrm>
          <a:off x="0" y="3241223"/>
          <a:ext cx="8229600" cy="635604"/>
        </a:xfrm>
        <a:prstGeom prst="roundRect">
          <a:avLst/>
        </a:prstGeom>
        <a:solidFill>
          <a:schemeClr val="accent4">
            <a:hueOff val="-14070782"/>
            <a:satOff val="35962"/>
            <a:lumOff val="-3594"/>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Marketing research</a:t>
          </a:r>
        </a:p>
      </dsp:txBody>
      <dsp:txXfrm>
        <a:off x="31028" y="3272251"/>
        <a:ext cx="8167544" cy="573548"/>
      </dsp:txXfrm>
    </dsp:sp>
    <dsp:sp modelId="{860BC20B-F3BE-46CE-AF43-40C255AC9E7C}">
      <dsp:nvSpPr>
        <dsp:cNvPr id="0" name=""/>
        <dsp:cNvSpPr/>
      </dsp:nvSpPr>
      <dsp:spPr>
        <a:xfrm>
          <a:off x="0" y="3889245"/>
          <a:ext cx="8229600" cy="635604"/>
        </a:xfrm>
        <a:prstGeom prst="roundRect">
          <a:avLst/>
        </a:prstGeom>
        <a:solidFill>
          <a:schemeClr val="accent4">
            <a:hueOff val="-16884939"/>
            <a:satOff val="43154"/>
            <a:lumOff val="-4313"/>
            <a:alphaOff val="0"/>
          </a:schemeClr>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Cost/benefit analysis</a:t>
          </a:r>
        </a:p>
      </dsp:txBody>
      <dsp:txXfrm>
        <a:off x="31028" y="3920273"/>
        <a:ext cx="8167544" cy="5735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2020/8/4</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Strategies are designed in part to improve on a firm’s weaknesses, turning them into strengths—and maybe even into distinctive competencies that can provide the firm with competitive advantages over rival firms.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a:t>
            </a:fld>
            <a:endParaRPr lang="en-US" altLang="en-US" dirty="0"/>
          </a:p>
        </p:txBody>
      </p:sp>
    </p:spTree>
    <p:extLst>
      <p:ext uri="{BB962C8B-B14F-4D97-AF65-F5344CB8AC3E}">
        <p14:creationId xmlns:p14="http://schemas.microsoft.com/office/powerpoint/2010/main" val="36062251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sz="1200" b="0" i="0" u="none" strike="noStrike" kern="1200" baseline="0" dirty="0">
                <a:solidFill>
                  <a:schemeClr val="tx1"/>
                </a:solidFill>
                <a:latin typeface="+mn-lt"/>
                <a:ea typeface="MS PGothic" pitchFamily="34" charset="-128"/>
                <a:cs typeface="ＭＳ Ｐゴシック" pitchFamily="42" charset="-128"/>
              </a:rPr>
              <a:t>All organizations have strengths and weaknesses in the functional areas of business. No enterprise is equally strong or weak in all areas. Strategic planning is most successful when managers and employees from all functional areas work together to provide ideas and information.</a:t>
            </a:r>
            <a:endParaRPr lang="en-US" altLang="en-US" dirty="0"/>
          </a:p>
        </p:txBody>
      </p:sp>
      <p:sp>
        <p:nvSpPr>
          <p:cNvPr id="1536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3688E5D3-17AA-42B9-B4CA-B3D03D896C4F}" type="slidenum">
              <a:rPr lang="en-US" altLang="en-US" sz="1200"/>
              <a:pPr eaLnBrk="1" hangingPunct="1"/>
              <a:t>3</a:t>
            </a:fld>
            <a:endParaRPr lang="en-US" altLang="en-US" sz="1200" dirty="0"/>
          </a:p>
        </p:txBody>
      </p:sp>
    </p:spTree>
    <p:extLst>
      <p:ext uri="{BB962C8B-B14F-4D97-AF65-F5344CB8AC3E}">
        <p14:creationId xmlns:p14="http://schemas.microsoft.com/office/powerpoint/2010/main" val="2143260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7392299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2"/>
          <p:cNvSpPr>
            <a:spLocks noGrp="1" noRot="1" noChangeAspect="1" noChangeArrowheads="1" noTextEdit="1"/>
          </p:cNvSpPr>
          <p:nvPr>
            <p:ph type="sldImg"/>
          </p:nvPr>
        </p:nvSpPr>
        <p:spPr>
          <a:ln/>
        </p:spPr>
      </p:sp>
      <p:sp>
        <p:nvSpPr>
          <p:cNvPr id="43010"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529716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399638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364222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27776068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2"/>
          <p:cNvSpPr>
            <a:spLocks noGrp="1" noRot="1" noChangeAspect="1" noChangeArrowheads="1" noTextEdit="1"/>
          </p:cNvSpPr>
          <p:nvPr>
            <p:ph type="sldImg"/>
          </p:nvPr>
        </p:nvSpPr>
        <p:spPr>
          <a:ln/>
        </p:spPr>
      </p:sp>
      <p:sp>
        <p:nvSpPr>
          <p:cNvPr id="39938" name="Rectangle 3"/>
          <p:cNvSpPr>
            <a:spLocks noGrp="1" noChangeArrowheads="1"/>
          </p:cNvSpPr>
          <p:nvPr>
            <p:ph type="body" idx="1"/>
          </p:nvPr>
        </p:nvSpPr>
        <p:spPr>
          <a:noFill/>
          <a:ln/>
        </p:spPr>
        <p:txBody>
          <a:bodyPr/>
          <a:lstStyle/>
          <a:p>
            <a:endParaRPr lang="en-US" dirty="0"/>
          </a:p>
        </p:txBody>
      </p:sp>
    </p:spTree>
    <p:extLst>
      <p:ext uri="{BB962C8B-B14F-4D97-AF65-F5344CB8AC3E}">
        <p14:creationId xmlns:p14="http://schemas.microsoft.com/office/powerpoint/2010/main" val="1565786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Physical resources include all plant and equipment, location, technology, raw materials, machines; human resources include all employees, training, experience, intelligence, knowledge, skills, abilities; and organizational resources include firm structure, planning processes, information systems, patents, trademarks, copyrights, databases, and so on.</a:t>
            </a:r>
          </a:p>
        </p:txBody>
      </p:sp>
      <p:sp>
        <p:nvSpPr>
          <p:cNvPr id="1843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25419B45-4444-4DA8-8CF6-FC939B6F30CC}" type="slidenum">
              <a:rPr lang="en-US" altLang="en-US" sz="1200"/>
              <a:pPr eaLnBrk="1" hangingPunct="1"/>
              <a:t>11</a:t>
            </a:fld>
            <a:endParaRPr lang="en-US" altLang="en-US" sz="1200" dirty="0"/>
          </a:p>
        </p:txBody>
      </p:sp>
    </p:spTree>
    <p:extLst>
      <p:ext uri="{BB962C8B-B14F-4D97-AF65-F5344CB8AC3E}">
        <p14:creationId xmlns:p14="http://schemas.microsoft.com/office/powerpoint/2010/main" val="6302834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basic premise of the RBV is that the mix, type, amount, and nature of a firm’s internal resources should be considered first and foremost in devising strategies that can lead to sustainable competitive advantage.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12</a:t>
            </a:fld>
            <a:endParaRPr lang="en-US" altLang="en-US" dirty="0"/>
          </a:p>
        </p:txBody>
      </p:sp>
    </p:spTree>
    <p:extLst>
      <p:ext uri="{BB962C8B-B14F-4D97-AF65-F5344CB8AC3E}">
        <p14:creationId xmlns:p14="http://schemas.microsoft.com/office/powerpoint/2010/main" val="33893583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Every business entity has a unique organizational culture that impacts strategic-planning activities.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13</a:t>
            </a:fld>
            <a:endParaRPr lang="en-US" altLang="en-US" dirty="0"/>
          </a:p>
        </p:txBody>
      </p:sp>
    </p:spTree>
    <p:extLst>
      <p:ext uri="{BB962C8B-B14F-4D97-AF65-F5344CB8AC3E}">
        <p14:creationId xmlns:p14="http://schemas.microsoft.com/office/powerpoint/2010/main" val="3959231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Remarkably resistant to change, culture can represent a major strength or weakness for any firm. It can be an underlying reason for strengths or weaknesses in any of the major business functions.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14</a:t>
            </a:fld>
            <a:endParaRPr lang="en-US" altLang="en-US" dirty="0"/>
          </a:p>
        </p:txBody>
      </p:sp>
    </p:spTree>
    <p:extLst>
      <p:ext uri="{BB962C8B-B14F-4D97-AF65-F5344CB8AC3E}">
        <p14:creationId xmlns:p14="http://schemas.microsoft.com/office/powerpoint/2010/main" val="2610967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Remarkably resistant to change, culture can represent a major strength or weakness for any firm. It can be an underlying reason for strengths or weaknesses in any of the major business functions.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15</a:t>
            </a:fld>
            <a:endParaRPr lang="en-US" altLang="en-US" dirty="0"/>
          </a:p>
        </p:txBody>
      </p:sp>
    </p:spTree>
    <p:extLst>
      <p:ext uri="{BB962C8B-B14F-4D97-AF65-F5344CB8AC3E}">
        <p14:creationId xmlns:p14="http://schemas.microsoft.com/office/powerpoint/2010/main" val="27823097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Table 4-2 provides some example (possible) aspects of an organization’s culture. Note that you might want to ask employees and managers to rate the degree that the dimension characterizes the firm.</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16</a:t>
            </a:fld>
            <a:endParaRPr lang="en-US" altLang="en-US" dirty="0"/>
          </a:p>
        </p:txBody>
      </p:sp>
    </p:spTree>
    <p:extLst>
      <p:ext uri="{BB962C8B-B14F-4D97-AF65-F5344CB8AC3E}">
        <p14:creationId xmlns:p14="http://schemas.microsoft.com/office/powerpoint/2010/main" val="22686296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kern="1200" dirty="0">
                <a:solidFill>
                  <a:schemeClr val="tx1"/>
                </a:solidFill>
                <a:latin typeface="Arial" charset="0"/>
                <a:ea typeface="MS PGothic" pitchFamily="34" charset="-128"/>
                <a:cs typeface="Arial" charset="0"/>
              </a:rPr>
              <a:t>These activities are important to assess in strategic planning because an organization should continually capitalize on its management strengths and improve on its management weaknesses.</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17</a:t>
            </a:fld>
            <a:endParaRPr lang="en-US" altLang="en-US" dirty="0"/>
          </a:p>
        </p:txBody>
      </p:sp>
    </p:spTree>
    <p:extLst>
      <p:ext uri="{BB962C8B-B14F-4D97-AF65-F5344CB8AC3E}">
        <p14:creationId xmlns:p14="http://schemas.microsoft.com/office/powerpoint/2010/main" val="835844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Planning consists of all those managerial activities related to preparing for the future.</a:t>
            </a:r>
          </a:p>
          <a:p>
            <a:r>
              <a:rPr lang="en-US" sz="1200" b="0" i="0" u="none" strike="noStrike" kern="1200" baseline="0" dirty="0">
                <a:solidFill>
                  <a:schemeClr val="tx1"/>
                </a:solidFill>
                <a:latin typeface="+mn-lt"/>
                <a:ea typeface="MS PGothic" pitchFamily="34" charset="-128"/>
                <a:cs typeface="ＭＳ Ｐゴシック" pitchFamily="42" charset="-128"/>
              </a:rPr>
              <a:t>Organizing includes all those managerial activities that result in a structure of task and authority relationships.</a:t>
            </a:r>
          </a:p>
          <a:p>
            <a:r>
              <a:rPr lang="en-US" sz="1200" b="0" i="0" u="none" strike="noStrike" kern="1200" baseline="0" dirty="0">
                <a:solidFill>
                  <a:schemeClr val="tx1"/>
                </a:solidFill>
                <a:latin typeface="+mn-lt"/>
                <a:ea typeface="MS PGothic" pitchFamily="34" charset="-128"/>
                <a:cs typeface="ＭＳ Ｐゴシック" pitchFamily="42" charset="-128"/>
              </a:rPr>
              <a:t>Motivating involves efforts directed toward shaping human behavior.</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18</a:t>
            </a:fld>
            <a:endParaRPr lang="en-US" altLang="en-US" dirty="0"/>
          </a:p>
        </p:txBody>
      </p:sp>
    </p:spTree>
    <p:extLst>
      <p:ext uri="{BB962C8B-B14F-4D97-AF65-F5344CB8AC3E}">
        <p14:creationId xmlns:p14="http://schemas.microsoft.com/office/powerpoint/2010/main" val="18100972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Staffing refers to human resource (HR) activities.</a:t>
            </a:r>
          </a:p>
          <a:p>
            <a:r>
              <a:rPr lang="en-US" sz="1200" b="0" i="0" u="none" strike="noStrike" kern="1200" baseline="0" dirty="0">
                <a:solidFill>
                  <a:schemeClr val="tx1"/>
                </a:solidFill>
                <a:latin typeface="+mn-lt"/>
                <a:ea typeface="MS PGothic" pitchFamily="34" charset="-128"/>
                <a:cs typeface="ＭＳ Ｐゴシック" pitchFamily="42" charset="-128"/>
              </a:rPr>
              <a:t>Controlling refers to all those managerial activities directed toward ensuring that actual results are consistent with planned results.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19</a:t>
            </a:fld>
            <a:endParaRPr lang="en-US" altLang="en-US" dirty="0"/>
          </a:p>
        </p:txBody>
      </p:sp>
    </p:spTree>
    <p:extLst>
      <p:ext uri="{BB962C8B-B14F-4D97-AF65-F5344CB8AC3E}">
        <p14:creationId xmlns:p14="http://schemas.microsoft.com/office/powerpoint/2010/main" val="29390472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This checklist of questions can help determine specific strengths and weaknesses in the functional area of business. An answer of </a:t>
            </a:r>
            <a:r>
              <a:rPr lang="en-US" sz="1200" b="0" i="1" u="none" strike="noStrike" kern="1200" baseline="0" dirty="0">
                <a:solidFill>
                  <a:schemeClr val="tx1"/>
                </a:solidFill>
                <a:latin typeface="+mn-lt"/>
                <a:ea typeface="MS PGothic" pitchFamily="34" charset="-128"/>
                <a:cs typeface="ＭＳ Ｐゴシック" pitchFamily="42" charset="-128"/>
              </a:rPr>
              <a:t>no </a:t>
            </a:r>
            <a:r>
              <a:rPr lang="en-US" sz="1200" b="0" i="0" u="none" strike="noStrike" kern="1200" baseline="0" dirty="0">
                <a:solidFill>
                  <a:schemeClr val="tx1"/>
                </a:solidFill>
                <a:latin typeface="+mn-lt"/>
                <a:ea typeface="MS PGothic" pitchFamily="34" charset="-128"/>
                <a:cs typeface="ＭＳ Ｐゴシック" pitchFamily="42" charset="-128"/>
              </a:rPr>
              <a:t>to any question could indicate a potential weakness. Positive or </a:t>
            </a:r>
            <a:r>
              <a:rPr lang="en-US" sz="1200" b="0" i="1" u="none" strike="noStrike" kern="1200" baseline="0" dirty="0">
                <a:solidFill>
                  <a:schemeClr val="tx1"/>
                </a:solidFill>
                <a:latin typeface="+mn-lt"/>
                <a:ea typeface="MS PGothic" pitchFamily="34" charset="-128"/>
                <a:cs typeface="ＭＳ Ｐゴシック" pitchFamily="42" charset="-128"/>
              </a:rPr>
              <a:t>yes </a:t>
            </a:r>
            <a:r>
              <a:rPr lang="en-US" sz="1200" b="0" i="0" u="none" strike="noStrike" kern="1200" baseline="0" dirty="0">
                <a:solidFill>
                  <a:schemeClr val="tx1"/>
                </a:solidFill>
                <a:latin typeface="+mn-lt"/>
                <a:ea typeface="MS PGothic" pitchFamily="34" charset="-128"/>
                <a:cs typeface="ＭＳ Ｐゴシック" pitchFamily="42" charset="-128"/>
              </a:rPr>
              <a:t>answers to the checklist questions suggest potential areas of strength.</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20</a:t>
            </a:fld>
            <a:endParaRPr lang="en-US" altLang="en-US" dirty="0"/>
          </a:p>
        </p:txBody>
      </p:sp>
    </p:spTree>
    <p:extLst>
      <p:ext uri="{BB962C8B-B14F-4D97-AF65-F5344CB8AC3E}">
        <p14:creationId xmlns:p14="http://schemas.microsoft.com/office/powerpoint/2010/main" val="1093615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Marketing can be described as the process of defining, anticipating, creating, and fulfilling customers’ needs and wants for products and services.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22</a:t>
            </a:fld>
            <a:endParaRPr lang="en-US" altLang="en-US" dirty="0"/>
          </a:p>
        </p:txBody>
      </p:sp>
    </p:spTree>
    <p:extLst>
      <p:ext uri="{BB962C8B-B14F-4D97-AF65-F5344CB8AC3E}">
        <p14:creationId xmlns:p14="http://schemas.microsoft.com/office/powerpoint/2010/main" val="40422698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t>
            </a:r>
            <a:r>
              <a:rPr lang="en-US" sz="1200" b="0" i="0" u="none" strike="noStrike" kern="1200" baseline="0" dirty="0">
                <a:solidFill>
                  <a:schemeClr val="tx1"/>
                </a:solidFill>
                <a:latin typeface="+mn-lt"/>
                <a:ea typeface="MS PGothic" pitchFamily="34" charset="-128"/>
                <a:cs typeface="ＭＳ Ｐゴシック" pitchFamily="42" charset="-128"/>
              </a:rPr>
              <a:t>seven basic functions of marketing.  Each will be described on the following slides.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23</a:t>
            </a:fld>
            <a:endParaRPr lang="en-US" altLang="en-US" dirty="0"/>
          </a:p>
        </p:txBody>
      </p:sp>
    </p:spTree>
    <p:extLst>
      <p:ext uri="{BB962C8B-B14F-4D97-AF65-F5344CB8AC3E}">
        <p14:creationId xmlns:p14="http://schemas.microsoft.com/office/powerpoint/2010/main" val="35243240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Customer analysis is the first function</a:t>
            </a:r>
            <a:r>
              <a:rPr lang="en-US" baseline="0" dirty="0"/>
              <a:t>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24</a:t>
            </a:fld>
            <a:endParaRPr lang="en-US" altLang="en-US" dirty="0"/>
          </a:p>
        </p:txBody>
      </p:sp>
    </p:spTree>
    <p:extLst>
      <p:ext uri="{BB962C8B-B14F-4D97-AF65-F5344CB8AC3E}">
        <p14:creationId xmlns:p14="http://schemas.microsoft.com/office/powerpoint/2010/main" val="26781573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Selling products and services is the second function</a:t>
            </a:r>
            <a:r>
              <a:rPr lang="en-US" baseline="0" dirty="0"/>
              <a:t> of marketing. </a:t>
            </a:r>
            <a:r>
              <a:rPr lang="en-US" sz="1200" b="0" i="0" u="none" strike="noStrike" kern="1200" baseline="0" dirty="0">
                <a:solidFill>
                  <a:schemeClr val="tx1"/>
                </a:solidFill>
                <a:latin typeface="+mn-lt"/>
                <a:ea typeface="MS PGothic" pitchFamily="34" charset="-128"/>
                <a:cs typeface="ＭＳ Ｐゴシック" pitchFamily="42" charset="-128"/>
              </a:rPr>
              <a:t>Successful strategy implementation generally rests on the ability of an organization to sell some product or service.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25</a:t>
            </a:fld>
            <a:endParaRPr lang="en-US" altLang="en-US" dirty="0"/>
          </a:p>
        </p:txBody>
      </p:sp>
    </p:spTree>
    <p:extLst>
      <p:ext uri="{BB962C8B-B14F-4D97-AF65-F5344CB8AC3E}">
        <p14:creationId xmlns:p14="http://schemas.microsoft.com/office/powerpoint/2010/main" val="17107630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800" b="0" kern="1200" dirty="0">
                <a:solidFill>
                  <a:schemeClr val="tx1"/>
                </a:solidFill>
                <a:latin typeface="Arial" charset="0"/>
                <a:ea typeface="MS PGothic" pitchFamily="34" charset="-128"/>
                <a:cs typeface="Arial" charset="0"/>
              </a:rPr>
              <a:t>Product and service planning is the third function of marketing.</a:t>
            </a:r>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26</a:t>
            </a:fld>
            <a:endParaRPr lang="en-US" altLang="en-US" dirty="0"/>
          </a:p>
        </p:txBody>
      </p:sp>
    </p:spTree>
    <p:extLst>
      <p:ext uri="{BB962C8B-B14F-4D97-AF65-F5344CB8AC3E}">
        <p14:creationId xmlns:p14="http://schemas.microsoft.com/office/powerpoint/2010/main" val="24690576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Pricing is the fourth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27</a:t>
            </a:fld>
            <a:endParaRPr lang="en-US" altLang="en-US" dirty="0"/>
          </a:p>
        </p:txBody>
      </p:sp>
    </p:spTree>
    <p:extLst>
      <p:ext uri="{BB962C8B-B14F-4D97-AF65-F5344CB8AC3E}">
        <p14:creationId xmlns:p14="http://schemas.microsoft.com/office/powerpoint/2010/main" val="287765790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Distribution is the fifth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28</a:t>
            </a:fld>
            <a:endParaRPr lang="en-US" altLang="en-US" dirty="0"/>
          </a:p>
        </p:txBody>
      </p:sp>
    </p:spTree>
    <p:extLst>
      <p:ext uri="{BB962C8B-B14F-4D97-AF65-F5344CB8AC3E}">
        <p14:creationId xmlns:p14="http://schemas.microsoft.com/office/powerpoint/2010/main" val="26972201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Marketing research is the sixth function of marketing.</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29</a:t>
            </a:fld>
            <a:endParaRPr lang="en-US" altLang="en-US" dirty="0"/>
          </a:p>
        </p:txBody>
      </p:sp>
    </p:spTree>
    <p:extLst>
      <p:ext uri="{BB962C8B-B14F-4D97-AF65-F5344CB8AC3E}">
        <p14:creationId xmlns:p14="http://schemas.microsoft.com/office/powerpoint/2010/main" val="121996234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Cost/benefit</a:t>
            </a:r>
            <a:r>
              <a:rPr lang="en-US" baseline="0" dirty="0"/>
              <a:t> analysis is t</a:t>
            </a:r>
            <a:r>
              <a:rPr lang="en-US" dirty="0"/>
              <a:t>he seventh</a:t>
            </a:r>
            <a:r>
              <a:rPr lang="en-US" baseline="0" dirty="0"/>
              <a:t> function of marketing.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30</a:t>
            </a:fld>
            <a:endParaRPr lang="en-US" altLang="en-US" dirty="0"/>
          </a:p>
        </p:txBody>
      </p:sp>
    </p:spTree>
    <p:extLst>
      <p:ext uri="{BB962C8B-B14F-4D97-AF65-F5344CB8AC3E}">
        <p14:creationId xmlns:p14="http://schemas.microsoft.com/office/powerpoint/2010/main" val="88648281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These questions about marketing must be examined in strategic planning.</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31</a:t>
            </a:fld>
            <a:endParaRPr lang="en-US" altLang="en-US" dirty="0"/>
          </a:p>
        </p:txBody>
      </p:sp>
    </p:spTree>
    <p:extLst>
      <p:ext uri="{BB962C8B-B14F-4D97-AF65-F5344CB8AC3E}">
        <p14:creationId xmlns:p14="http://schemas.microsoft.com/office/powerpoint/2010/main" val="270680133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According to James Van Horne, the functions of finance/accounting comprise three decisions: the investment decision, the financing decision, and the dividend decision.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33</a:t>
            </a:fld>
            <a:endParaRPr lang="en-US" altLang="en-US" dirty="0"/>
          </a:p>
        </p:txBody>
      </p:sp>
    </p:spTree>
    <p:extLst>
      <p:ext uri="{BB962C8B-B14F-4D97-AF65-F5344CB8AC3E}">
        <p14:creationId xmlns:p14="http://schemas.microsoft.com/office/powerpoint/2010/main" val="21531918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After strategies are formulated, capital budgeting decisions are required to successfully implement strategies.</a:t>
            </a:r>
          </a:p>
          <a:p>
            <a:r>
              <a:rPr lang="en-US" sz="1200" b="0" i="0" u="none" strike="noStrike" kern="1200" baseline="0" dirty="0">
                <a:solidFill>
                  <a:schemeClr val="tx1"/>
                </a:solidFill>
                <a:latin typeface="+mn-lt"/>
                <a:ea typeface="MS PGothic" pitchFamily="34" charset="-128"/>
                <a:cs typeface="ＭＳ Ｐゴシック" pitchFamily="42" charset="-128"/>
              </a:rPr>
              <a:t>Firms may raise capital by, for example, issuing stock, increasing debt, selling assets, or using a combination of these approaches.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34</a:t>
            </a:fld>
            <a:endParaRPr lang="en-US" altLang="en-US" dirty="0"/>
          </a:p>
        </p:txBody>
      </p:sp>
    </p:spTree>
    <p:extLst>
      <p:ext uri="{BB962C8B-B14F-4D97-AF65-F5344CB8AC3E}">
        <p14:creationId xmlns:p14="http://schemas.microsoft.com/office/powerpoint/2010/main" val="24330207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Three financial ratios that are helpful in evaluating a firm’s dividend decisions are the earnings-per-share ratio, the dividends-per-share ratio, and the price-earnings ratio.</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35</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Financial ratios are computed from an organization’s income statement and balance sheet. Computing financial ratios is like taking a photograph—the results reflect a situation at just one point in time. Comparing ratios over time and to industry averages is more likely to result in meaningful statistics that can be used to identify and evaluate strengths and weaknesses.</a:t>
            </a:r>
            <a:endParaRPr lang="en-US" dirty="0"/>
          </a:p>
          <a:p>
            <a:r>
              <a:rPr lang="en-US" sz="1200" b="0" i="0" u="none" strike="noStrike" kern="1200" baseline="0" dirty="0">
                <a:solidFill>
                  <a:schemeClr val="tx1"/>
                </a:solidFill>
                <a:latin typeface="+mn-lt"/>
                <a:ea typeface="MS PGothic" pitchFamily="34" charset="-128"/>
                <a:cs typeface="ＭＳ Ｐゴシック" pitchFamily="42" charset="-128"/>
              </a:rPr>
              <a:t>Financial ratio analysis should be conducted on three separate fronts.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36</a:t>
            </a:fld>
            <a:endParaRPr lang="en-US" altLang="en-US" dirty="0"/>
          </a:p>
        </p:txBody>
      </p:sp>
    </p:spTree>
    <p:extLst>
      <p:ext uri="{BB962C8B-B14F-4D97-AF65-F5344CB8AC3E}">
        <p14:creationId xmlns:p14="http://schemas.microsoft.com/office/powerpoint/2010/main" val="12912001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Financial ratios such as those</a:t>
            </a:r>
            <a:r>
              <a:rPr lang="en-US" baseline="0" dirty="0"/>
              <a:t> on the next several slides</a:t>
            </a:r>
            <a:r>
              <a:rPr lang="en-US" dirty="0"/>
              <a:t> are used in determining appropriate strategies for an organization.</a:t>
            </a:r>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37</a:t>
            </a:fld>
            <a:endParaRPr lang="en-US" altLang="en-US" dirty="0"/>
          </a:p>
        </p:txBody>
      </p:sp>
    </p:spTree>
    <p:extLst>
      <p:ext uri="{BB962C8B-B14F-4D97-AF65-F5344CB8AC3E}">
        <p14:creationId xmlns:p14="http://schemas.microsoft.com/office/powerpoint/2010/main" val="9675464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Some finance and accounting questions that should be examined in any strategic analysis of the firm are given here.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41</a:t>
            </a:fld>
            <a:endParaRPr lang="en-US" altLang="en-US" dirty="0"/>
          </a:p>
        </p:txBody>
      </p:sp>
    </p:spTree>
    <p:extLst>
      <p:ext uri="{BB962C8B-B14F-4D97-AF65-F5344CB8AC3E}">
        <p14:creationId xmlns:p14="http://schemas.microsoft.com/office/powerpoint/2010/main" val="275768910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Production and operations activities often represent the largest part of an organization’s human and capital assets.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43</a:t>
            </a:fld>
            <a:endParaRPr lang="en-US" altLang="en-US" dirty="0"/>
          </a:p>
        </p:txBody>
      </p:sp>
    </p:spTree>
    <p:extLst>
      <p:ext uri="{BB962C8B-B14F-4D97-AF65-F5344CB8AC3E}">
        <p14:creationId xmlns:p14="http://schemas.microsoft.com/office/powerpoint/2010/main" val="364038273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Roger Schroeder suggests that production and operations management comprises five functions or decision areas: process, capacity, inventory, workforce, and quality.</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44</a:t>
            </a:fld>
            <a:endParaRPr lang="en-US" altLang="en-US" dirty="0"/>
          </a:p>
        </p:txBody>
      </p:sp>
    </p:spTree>
    <p:extLst>
      <p:ext uri="{BB962C8B-B14F-4D97-AF65-F5344CB8AC3E}">
        <p14:creationId xmlns:p14="http://schemas.microsoft.com/office/powerpoint/2010/main" val="24686988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US" sz="1200" b="0" i="0" u="none" strike="noStrike" kern="1200" baseline="0" dirty="0">
                <a:solidFill>
                  <a:schemeClr val="tx1"/>
                </a:solidFill>
                <a:latin typeface="+mn-lt"/>
                <a:ea typeface="MS PGothic" pitchFamily="34" charset="-128"/>
                <a:cs typeface="ＭＳ Ｐゴシック" pitchFamily="42" charset="-128"/>
              </a:rPr>
              <a:t>James Dilworth has outlined implications of several types of strategic decisions a company might make.</a:t>
            </a:r>
            <a:endParaRPr lang="en-US" dirty="0"/>
          </a:p>
          <a:p>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45</a:t>
            </a:fld>
            <a:endParaRPr lang="en-US" altLang="en-US" dirty="0"/>
          </a:p>
        </p:txBody>
      </p:sp>
    </p:spTree>
    <p:extLst>
      <p:ext uri="{BB962C8B-B14F-4D97-AF65-F5344CB8AC3E}">
        <p14:creationId xmlns:p14="http://schemas.microsoft.com/office/powerpoint/2010/main" val="134244139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Questions such as these should be examined during the analysis of production and operations.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46</a:t>
            </a:fld>
            <a:endParaRPr lang="en-US" altLang="en-US" dirty="0"/>
          </a:p>
        </p:txBody>
      </p:sp>
    </p:spTree>
    <p:extLst>
      <p:ext uri="{BB962C8B-B14F-4D97-AF65-F5344CB8AC3E}">
        <p14:creationId xmlns:p14="http://schemas.microsoft.com/office/powerpoint/2010/main" val="9738455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Organizations invest in R&amp;D because they believe that such an investment will lead to a superior product or service and will give them competitive advantages.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47</a:t>
            </a:fld>
            <a:endParaRPr lang="en-US" altLang="en-US" dirty="0"/>
          </a:p>
        </p:txBody>
      </p:sp>
    </p:spTree>
    <p:extLst>
      <p:ext uri="{BB962C8B-B14F-4D97-AF65-F5344CB8AC3E}">
        <p14:creationId xmlns:p14="http://schemas.microsoft.com/office/powerpoint/2010/main" val="417122912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heart of an information system is a database containing the kinds of records and data important to managers.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48</a:t>
            </a:fld>
            <a:endParaRPr lang="en-US" altLang="en-US" dirty="0"/>
          </a:p>
        </p:txBody>
      </p:sp>
    </p:spTree>
    <p:extLst>
      <p:ext uri="{BB962C8B-B14F-4D97-AF65-F5344CB8AC3E}">
        <p14:creationId xmlns:p14="http://schemas.microsoft.com/office/powerpoint/2010/main" val="34020991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Questions such as these should be asked when conducting an MIS audit.</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49</a:t>
            </a:fld>
            <a:endParaRPr lang="en-US" altLang="en-US" dirty="0"/>
          </a:p>
        </p:txBody>
      </p:sp>
    </p:spTree>
    <p:extLst>
      <p:ext uri="{BB962C8B-B14F-4D97-AF65-F5344CB8AC3E}">
        <p14:creationId xmlns:p14="http://schemas.microsoft.com/office/powerpoint/2010/main" val="133123456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According to Porter, the business of a firm can best be described as a </a:t>
            </a:r>
            <a:r>
              <a:rPr lang="en-US" sz="1200" b="0" i="1" u="none" strike="noStrike" kern="1200" baseline="0" dirty="0">
                <a:solidFill>
                  <a:schemeClr val="tx1"/>
                </a:solidFill>
                <a:latin typeface="+mn-lt"/>
                <a:ea typeface="MS PGothic" pitchFamily="34" charset="-128"/>
                <a:cs typeface="ＭＳ Ｐゴシック" pitchFamily="42" charset="-128"/>
              </a:rPr>
              <a:t>value chain, </a:t>
            </a:r>
            <a:r>
              <a:rPr lang="en-US" sz="1200" b="0" i="0" u="none" strike="noStrike" kern="1200" baseline="0" dirty="0">
                <a:solidFill>
                  <a:schemeClr val="tx1"/>
                </a:solidFill>
                <a:latin typeface="+mn-lt"/>
                <a:ea typeface="MS PGothic" pitchFamily="34" charset="-128"/>
                <a:cs typeface="ＭＳ Ｐゴシック" pitchFamily="42" charset="-128"/>
              </a:rPr>
              <a:t>in which total revenues minus total costs of all activities undertaken to develop and market a product or service yields value.</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51</a:t>
            </a:fld>
            <a:endParaRPr lang="en-US" altLang="en-US" dirty="0"/>
          </a:p>
        </p:txBody>
      </p:sp>
    </p:spTree>
    <p:extLst>
      <p:ext uri="{BB962C8B-B14F-4D97-AF65-F5344CB8AC3E}">
        <p14:creationId xmlns:p14="http://schemas.microsoft.com/office/powerpoint/2010/main" val="156827780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More and more companies are using VCA to gain and sustain competitive advantage by being especially efficient and effective along various parts of the value chain.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52</a:t>
            </a:fld>
            <a:endParaRPr lang="en-US" altLang="en-US" dirty="0"/>
          </a:p>
        </p:txBody>
      </p:sp>
    </p:spTree>
    <p:extLst>
      <p:ext uri="{BB962C8B-B14F-4D97-AF65-F5344CB8AC3E}">
        <p14:creationId xmlns:p14="http://schemas.microsoft.com/office/powerpoint/2010/main" val="26032363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Benchmarking enables a firm to take action to improve its competitiveness by identifying (and improving on) value chain activities where rival firms have comparative advantages in cost, service, reputation, or operation.</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53</a:t>
            </a:fld>
            <a:endParaRPr lang="en-US" altLang="en-US" dirty="0"/>
          </a:p>
        </p:txBody>
      </p:sp>
    </p:spTree>
    <p:extLst>
      <p:ext uri="{BB962C8B-B14F-4D97-AF65-F5344CB8AC3E}">
        <p14:creationId xmlns:p14="http://schemas.microsoft.com/office/powerpoint/2010/main" val="401858595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A summary step in conducting an internal strategic-management audit is to construct an Internal Factor Evaluation (IFE) Matrix.</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54</a:t>
            </a:fld>
            <a:endParaRPr lang="en-US" altLang="en-US" dirty="0"/>
          </a:p>
        </p:txBody>
      </p:sp>
    </p:spTree>
    <p:extLst>
      <p:ext uri="{BB962C8B-B14F-4D97-AF65-F5344CB8AC3E}">
        <p14:creationId xmlns:p14="http://schemas.microsoft.com/office/powerpoint/2010/main" val="366937965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S PGothic" pitchFamily="34" charset="-128"/>
                <a:cs typeface="ＭＳ Ｐゴシック" pitchFamily="42" charset="-128"/>
              </a:rPr>
              <a:t>The table reveals that the two most important factors to be successful in the retail computer store business are “Revenues from repair/service in the store” and “Employee morale.” Note that the store is doing best on “Average customer purchase” amount and “In-store technical support.” The store is having major problems with its carpet, bathroom, paint, and checkout procedures. Note also that the matrix contains substantial quantitative data rather than vague statements.</a:t>
            </a:r>
            <a:endParaRPr lang="en-US" dirty="0"/>
          </a:p>
        </p:txBody>
      </p:sp>
      <p:sp>
        <p:nvSpPr>
          <p:cNvPr id="4" name="Slide Number Placeholder 3"/>
          <p:cNvSpPr>
            <a:spLocks noGrp="1"/>
          </p:cNvSpPr>
          <p:nvPr>
            <p:ph type="sldNum" sz="quarter" idx="10"/>
          </p:nvPr>
        </p:nvSpPr>
        <p:spPr/>
        <p:txBody>
          <a:bodyPr/>
          <a:lstStyle/>
          <a:p>
            <a:fld id="{16DA0AA9-8E94-4062-A355-C9A52FC50B9D}" type="slidenum">
              <a:rPr lang="en-US" altLang="en-US" smtClean="0"/>
              <a:pPr/>
              <a:t>55</a:t>
            </a:fld>
            <a:endParaRPr lang="en-US" altLang="en-US" dirty="0"/>
          </a:p>
        </p:txBody>
      </p:sp>
    </p:spTree>
    <p:extLst>
      <p:ext uri="{BB962C8B-B14F-4D97-AF65-F5344CB8AC3E}">
        <p14:creationId xmlns:p14="http://schemas.microsoft.com/office/powerpoint/2010/main" val="19976995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5.tif"/><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0.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3.xml"/><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5.xml"/></Relationships>
</file>

<file path=ppt/slides/_rels/slide5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46.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564904"/>
            <a:ext cx="4320480" cy="1036712"/>
          </a:xfrm>
        </p:spPr>
        <p:txBody>
          <a:bodyPr>
            <a:noAutofit/>
          </a:bodyPr>
          <a:lstStyle/>
          <a:p>
            <a:r>
              <a:rPr lang="en-IN" altLang="en-US" sz="2400" b="1" dirty="0">
                <a:solidFill>
                  <a:schemeClr val="tx1"/>
                </a:solidFill>
              </a:rPr>
              <a:t>Chapter 6:</a:t>
            </a:r>
            <a:br>
              <a:rPr lang="en-IN" altLang="en-US" sz="2400" b="1" dirty="0">
                <a:solidFill>
                  <a:schemeClr val="tx1"/>
                </a:solidFill>
              </a:rPr>
            </a:br>
            <a:r>
              <a:rPr lang="en-IN" altLang="en-US" sz="2400" b="1" dirty="0">
                <a:solidFill>
                  <a:schemeClr val="tx1"/>
                </a:solidFill>
              </a:rPr>
              <a:t>The Internal Analysis</a:t>
            </a: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9545835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a:defRPr/>
            </a:pPr>
            <a:r>
              <a:rPr lang="en-US" dirty="0">
                <a:ea typeface="+mj-ea"/>
                <a:cs typeface="Arial" charset="0"/>
              </a:rPr>
              <a:t>Key Internal Forces</a:t>
            </a:r>
          </a:p>
        </p:txBody>
      </p:sp>
      <p:sp>
        <p:nvSpPr>
          <p:cNvPr id="13314" name="Content Placeholder 2"/>
          <p:cNvSpPr>
            <a:spLocks noGrp="1"/>
          </p:cNvSpPr>
          <p:nvPr>
            <p:ph idx="1"/>
          </p:nvPr>
        </p:nvSpPr>
        <p:spPr>
          <a:xfrm>
            <a:off x="555232" y="1556792"/>
            <a:ext cx="8280920" cy="4572000"/>
          </a:xfrm>
        </p:spPr>
        <p:txBody>
          <a:bodyPr>
            <a:normAutofit/>
          </a:bodyPr>
          <a:lstStyle/>
          <a:p>
            <a:pPr marL="342900" indent="-342900">
              <a:spcBef>
                <a:spcPts val="600"/>
              </a:spcBef>
            </a:pPr>
            <a:r>
              <a:rPr lang="en-US" altLang="en-US" sz="2800" b="1" dirty="0">
                <a:solidFill>
                  <a:schemeClr val="tx1"/>
                </a:solidFill>
                <a:cs typeface="Arial" pitchFamily="34" charset="0"/>
              </a:rPr>
              <a:t>Distinctive competencies</a:t>
            </a:r>
          </a:p>
          <a:p>
            <a:pPr marL="742950" lvl="1" indent="-285750">
              <a:spcBef>
                <a:spcPts val="600"/>
              </a:spcBef>
            </a:pPr>
            <a:r>
              <a:rPr lang="en-US" altLang="en-US" sz="2800" dirty="0">
                <a:solidFill>
                  <a:schemeClr val="bg1">
                    <a:lumMod val="50000"/>
                  </a:schemeClr>
                </a:solidFill>
                <a:cs typeface="Arial" pitchFamily="34" charset="0"/>
              </a:rPr>
              <a:t>A firm</a:t>
            </a:r>
            <a:r>
              <a:rPr lang="en-US" altLang="ja-JP" sz="2800" dirty="0">
                <a:solidFill>
                  <a:schemeClr val="bg1">
                    <a:lumMod val="50000"/>
                  </a:schemeClr>
                </a:solidFill>
                <a:cs typeface="Arial" pitchFamily="34" charset="0"/>
              </a:rPr>
              <a:t>'s strengths that </a:t>
            </a:r>
            <a:r>
              <a:rPr lang="en-US" altLang="ja-JP" sz="2800" b="1" i="1" dirty="0">
                <a:solidFill>
                  <a:schemeClr val="bg1">
                    <a:lumMod val="50000"/>
                  </a:schemeClr>
                </a:solidFill>
                <a:cs typeface="Arial" pitchFamily="34" charset="0"/>
              </a:rPr>
              <a:t>cannot be easily matched or imitated by competitors</a:t>
            </a:r>
          </a:p>
          <a:p>
            <a:pPr marL="342900" indent="-342900">
              <a:spcBef>
                <a:spcPts val="600"/>
              </a:spcBef>
            </a:pPr>
            <a:r>
              <a:rPr lang="en-US" altLang="en-US" sz="2800" dirty="0">
                <a:solidFill>
                  <a:schemeClr val="tx1"/>
                </a:solidFill>
                <a:cs typeface="Arial" pitchFamily="34" charset="0"/>
              </a:rPr>
              <a:t>Building competitive advantages involves taking advantage of distinctive competencies.</a:t>
            </a:r>
          </a:p>
        </p:txBody>
      </p:sp>
      <p:pic>
        <p:nvPicPr>
          <p:cNvPr id="13316"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304792" y="4235838"/>
            <a:ext cx="6781800" cy="10653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a:bodyPr>
          <a:lstStyle/>
          <a:p>
            <a:pPr>
              <a:defRPr/>
            </a:pPr>
            <a:r>
              <a:rPr lang="en-US" dirty="0">
                <a:solidFill>
                  <a:schemeClr val="accent3"/>
                </a:solidFill>
                <a:ea typeface="+mj-ea"/>
                <a:cs typeface="Arial" charset="0"/>
              </a:rPr>
              <a:t>The Process of Performing an Internal Audit</a:t>
            </a:r>
          </a:p>
        </p:txBody>
      </p:sp>
      <p:sp>
        <p:nvSpPr>
          <p:cNvPr id="14338" name="Content Placeholder 2"/>
          <p:cNvSpPr>
            <a:spLocks noGrp="1"/>
          </p:cNvSpPr>
          <p:nvPr>
            <p:ph idx="1"/>
          </p:nvPr>
        </p:nvSpPr>
        <p:spPr>
          <a:xfrm>
            <a:off x="467544" y="1628800"/>
            <a:ext cx="8208912" cy="4572000"/>
          </a:xfrm>
        </p:spPr>
        <p:txBody>
          <a:bodyPr>
            <a:normAutofit/>
          </a:bodyPr>
          <a:lstStyle/>
          <a:p>
            <a:pPr marL="342900" indent="-342900"/>
            <a:r>
              <a:rPr lang="en-US" altLang="en-US" sz="2800" b="1" dirty="0">
                <a:solidFill>
                  <a:schemeClr val="tx1"/>
                </a:solidFill>
                <a:cs typeface="Arial" pitchFamily="34" charset="0"/>
              </a:rPr>
              <a:t>The internal audit </a:t>
            </a:r>
          </a:p>
          <a:p>
            <a:pPr marL="742950" lvl="1" indent="-285750"/>
            <a:r>
              <a:rPr lang="en-US" altLang="en-US" sz="2800" dirty="0">
                <a:solidFill>
                  <a:schemeClr val="bg1">
                    <a:lumMod val="50000"/>
                  </a:schemeClr>
                </a:solidFill>
                <a:cs typeface="Arial" pitchFamily="34" charset="0"/>
              </a:rPr>
              <a:t>Requires gathering, assimilating, and prioritizing information about the firm</a:t>
            </a:r>
            <a:r>
              <a:rPr lang="en-US" altLang="ja-JP" sz="2800" dirty="0">
                <a:solidFill>
                  <a:schemeClr val="bg1">
                    <a:lumMod val="50000"/>
                  </a:schemeClr>
                </a:solidFill>
                <a:cs typeface="Arial" pitchFamily="34" charset="0"/>
              </a:rPr>
              <a:t>'s </a:t>
            </a:r>
            <a:r>
              <a:rPr lang="en-US" altLang="ja-JP" sz="2800" i="1" dirty="0">
                <a:solidFill>
                  <a:schemeClr val="bg1">
                    <a:lumMod val="50000"/>
                  </a:schemeClr>
                </a:solidFill>
                <a:cs typeface="Arial" pitchFamily="34" charset="0"/>
              </a:rPr>
              <a:t>management, marketing, finance, accounting, production/operations, research and development (R&amp;D), and management information systems operations</a:t>
            </a:r>
          </a:p>
          <a:p>
            <a:pPr marL="742950" lvl="1" indent="-285750"/>
            <a:r>
              <a:rPr lang="en-US" altLang="en-US" sz="2800" dirty="0">
                <a:solidFill>
                  <a:schemeClr val="bg1">
                    <a:lumMod val="50000"/>
                  </a:schemeClr>
                </a:solidFill>
                <a:cs typeface="Arial" pitchFamily="34" charset="0"/>
              </a:rPr>
              <a:t>Provides more opportunity for participants to understand how their jobs, departments, and divisions fit into the whole firm</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505745" y="1628800"/>
            <a:ext cx="8126413" cy="3902074"/>
          </a:xfrm>
        </p:spPr>
        <p:txBody>
          <a:bodyPr>
            <a:normAutofit/>
          </a:bodyPr>
          <a:lstStyle/>
          <a:p>
            <a:r>
              <a:rPr lang="en-US" sz="2800" dirty="0"/>
              <a:t>Competitive assets</a:t>
            </a:r>
          </a:p>
          <a:p>
            <a:pPr lvl="1"/>
            <a:r>
              <a:rPr lang="en-US" sz="2800" dirty="0">
                <a:solidFill>
                  <a:schemeClr val="bg1">
                    <a:lumMod val="50000"/>
                  </a:schemeClr>
                </a:solidFill>
              </a:rPr>
              <a:t>Are the firm’s </a:t>
            </a:r>
            <a:r>
              <a:rPr lang="en-US" sz="2800" b="1" i="1" dirty="0">
                <a:solidFill>
                  <a:schemeClr val="bg1">
                    <a:lumMod val="50000"/>
                  </a:schemeClr>
                </a:solidFill>
              </a:rPr>
              <a:t>resources and capabilities</a:t>
            </a:r>
          </a:p>
          <a:p>
            <a:pPr lvl="1"/>
            <a:r>
              <a:rPr lang="en-US" sz="2800" dirty="0">
                <a:solidFill>
                  <a:schemeClr val="bg1">
                    <a:lumMod val="50000"/>
                  </a:schemeClr>
                </a:solidFill>
              </a:rPr>
              <a:t>Are the </a:t>
            </a:r>
            <a:r>
              <a:rPr lang="en-US" sz="2800" b="1" i="1" dirty="0">
                <a:solidFill>
                  <a:schemeClr val="bg1">
                    <a:lumMod val="50000"/>
                  </a:schemeClr>
                </a:solidFill>
              </a:rPr>
              <a:t>determinants of its competitiveness </a:t>
            </a:r>
            <a:r>
              <a:rPr lang="en-US" sz="2800" dirty="0">
                <a:solidFill>
                  <a:schemeClr val="bg1">
                    <a:lumMod val="50000"/>
                  </a:schemeClr>
                </a:solidFill>
              </a:rPr>
              <a:t>and ability to </a:t>
            </a:r>
            <a:r>
              <a:rPr lang="en-US" sz="2800" b="1" i="1" dirty="0">
                <a:solidFill>
                  <a:schemeClr val="bg1">
                    <a:lumMod val="50000"/>
                  </a:schemeClr>
                </a:solidFill>
              </a:rPr>
              <a:t>succeed in the marketplace</a:t>
            </a:r>
          </a:p>
          <a:p>
            <a:pPr lvl="1"/>
            <a:r>
              <a:rPr lang="en-US" sz="2800" dirty="0">
                <a:solidFill>
                  <a:schemeClr val="bg1">
                    <a:lumMod val="50000"/>
                  </a:schemeClr>
                </a:solidFill>
              </a:rPr>
              <a:t>Are what a firm’s strategy depends on to develop </a:t>
            </a:r>
            <a:r>
              <a:rPr lang="en-US" sz="2800" b="1" i="1" dirty="0">
                <a:solidFill>
                  <a:schemeClr val="bg1">
                    <a:lumMod val="50000"/>
                  </a:schemeClr>
                </a:solidFill>
              </a:rPr>
              <a:t>sustainable competitive advantage </a:t>
            </a:r>
            <a:r>
              <a:rPr lang="en-US" sz="2800" dirty="0">
                <a:solidFill>
                  <a:schemeClr val="bg1">
                    <a:lumMod val="50000"/>
                  </a:schemeClr>
                </a:solidFill>
              </a:rPr>
              <a:t>over its rivals</a:t>
            </a:r>
          </a:p>
        </p:txBody>
      </p:sp>
      <p:sp>
        <p:nvSpPr>
          <p:cNvPr id="4" name="Title 3">
            <a:extLst>
              <a:ext uri="{FF2B5EF4-FFF2-40B4-BE49-F238E27FC236}">
                <a16:creationId xmlns:a16="http://schemas.microsoft.com/office/drawing/2014/main" id="{0BF96210-2964-4C7F-95DC-90930A35AA49}"/>
              </a:ext>
            </a:extLst>
          </p:cNvPr>
          <p:cNvSpPr>
            <a:spLocks noGrp="1"/>
          </p:cNvSpPr>
          <p:nvPr>
            <p:ph type="title"/>
          </p:nvPr>
        </p:nvSpPr>
        <p:spPr/>
        <p:txBody>
          <a:bodyPr/>
          <a:lstStyle/>
          <a:p>
            <a:r>
              <a:rPr lang="en-HK" altLang="zh-HK" dirty="0"/>
              <a:t>Competitive </a:t>
            </a:r>
            <a:r>
              <a:rPr lang="en-US" altLang="zh-TW" dirty="0"/>
              <a:t>Assets</a:t>
            </a:r>
            <a:endParaRPr lang="zh-HK" altLang="en-US"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lIns="365760" rIns="365760">
            <a:normAutofit/>
          </a:bodyPr>
          <a:lstStyle/>
          <a:p>
            <a:r>
              <a:rPr lang="en-US" sz="2800" dirty="0"/>
              <a:t>Identifying the Firm’s Resources and Capabilities</a:t>
            </a:r>
          </a:p>
        </p:txBody>
      </p:sp>
      <p:sp>
        <p:nvSpPr>
          <p:cNvPr id="44035" name="Rectangle 3"/>
          <p:cNvSpPr>
            <a:spLocks noGrp="1" noChangeArrowheads="1"/>
          </p:cNvSpPr>
          <p:nvPr>
            <p:ph idx="1"/>
          </p:nvPr>
        </p:nvSpPr>
        <p:spPr>
          <a:xfrm>
            <a:off x="539552" y="1628800"/>
            <a:ext cx="7992888" cy="4572000"/>
          </a:xfrm>
        </p:spPr>
        <p:txBody>
          <a:bodyPr>
            <a:normAutofit/>
          </a:bodyPr>
          <a:lstStyle/>
          <a:p>
            <a:r>
              <a:rPr lang="en-US" sz="2800" dirty="0"/>
              <a:t>A resource:</a:t>
            </a:r>
          </a:p>
          <a:p>
            <a:pPr lvl="1"/>
            <a:r>
              <a:rPr lang="en-US" sz="2800" b="1" i="1" dirty="0">
                <a:solidFill>
                  <a:schemeClr val="bg1">
                    <a:lumMod val="50000"/>
                  </a:schemeClr>
                </a:solidFill>
              </a:rPr>
              <a:t>A productive input or competitive asset </a:t>
            </a:r>
            <a:r>
              <a:rPr lang="en-US" sz="2800" dirty="0">
                <a:solidFill>
                  <a:schemeClr val="bg1">
                    <a:lumMod val="50000"/>
                  </a:schemeClr>
                </a:solidFill>
              </a:rPr>
              <a:t>that is owned or controlled by a firm (e.g., a fleet of oil tankers)</a:t>
            </a:r>
          </a:p>
          <a:p>
            <a:r>
              <a:rPr lang="en-US" sz="2800" dirty="0"/>
              <a:t>A capability:</a:t>
            </a:r>
          </a:p>
          <a:p>
            <a:pPr lvl="1"/>
            <a:r>
              <a:rPr lang="en-US" sz="2800" dirty="0">
                <a:solidFill>
                  <a:schemeClr val="bg1">
                    <a:lumMod val="50000"/>
                  </a:schemeClr>
                </a:solidFill>
              </a:rPr>
              <a:t>The </a:t>
            </a:r>
            <a:r>
              <a:rPr lang="en-US" sz="2800" b="1" i="1" dirty="0">
                <a:solidFill>
                  <a:schemeClr val="bg1">
                    <a:lumMod val="50000"/>
                  </a:schemeClr>
                </a:solidFill>
              </a:rPr>
              <a:t>capacity of a firm to perform some activity proficiently</a:t>
            </a:r>
            <a:r>
              <a:rPr lang="en-US" sz="2800" dirty="0">
                <a:solidFill>
                  <a:schemeClr val="bg1">
                    <a:lumMod val="50000"/>
                  </a:schemeClr>
                </a:solidFill>
              </a:rPr>
              <a:t> (e.g., superior skills in marketing)</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F96210-2964-4C7F-95DC-90930A35AA49}"/>
              </a:ext>
            </a:extLst>
          </p:cNvPr>
          <p:cNvSpPr>
            <a:spLocks noGrp="1"/>
          </p:cNvSpPr>
          <p:nvPr>
            <p:ph type="title"/>
          </p:nvPr>
        </p:nvSpPr>
        <p:spPr/>
        <p:txBody>
          <a:bodyPr/>
          <a:lstStyle/>
          <a:p>
            <a:r>
              <a:rPr lang="en-HK" altLang="zh-HK" dirty="0"/>
              <a:t>Strategic Management Principle</a:t>
            </a:r>
            <a:endParaRPr lang="zh-HK" altLang="en-US" dirty="0"/>
          </a:p>
        </p:txBody>
      </p:sp>
      <p:sp>
        <p:nvSpPr>
          <p:cNvPr id="6" name="Content Placeholder 5">
            <a:extLst>
              <a:ext uri="{FF2B5EF4-FFF2-40B4-BE49-F238E27FC236}">
                <a16:creationId xmlns:a16="http://schemas.microsoft.com/office/drawing/2014/main" id="{0F06A508-9310-40CC-A534-E5E8D6145954}"/>
              </a:ext>
            </a:extLst>
          </p:cNvPr>
          <p:cNvSpPr>
            <a:spLocks noGrp="1"/>
          </p:cNvSpPr>
          <p:nvPr>
            <p:ph idx="1"/>
          </p:nvPr>
        </p:nvSpPr>
        <p:spPr>
          <a:xfrm>
            <a:off x="583890" y="1628800"/>
            <a:ext cx="8229600" cy="3950568"/>
          </a:xfrm>
        </p:spPr>
        <p:txBody>
          <a:bodyPr/>
          <a:lstStyle/>
          <a:p>
            <a:pPr>
              <a:spcBef>
                <a:spcPts val="600"/>
              </a:spcBef>
              <a:buSzPct val="80000"/>
              <a:buFont typeface="Wingdings" panose="05000000000000000000" pitchFamily="2" charset="2"/>
              <a:buChar char="l"/>
            </a:pPr>
            <a:r>
              <a:rPr lang="en-US" b="1" i="1" dirty="0"/>
              <a:t>Resource and capability analysis </a:t>
            </a:r>
            <a:r>
              <a:rPr lang="en-US" dirty="0"/>
              <a:t>is a powerful tool for sizing up a firm’s competitive assets and determining if they can </a:t>
            </a:r>
            <a:r>
              <a:rPr lang="en-US" i="1" dirty="0"/>
              <a:t>support a sustainable competitive advantage over market rivals</a:t>
            </a:r>
            <a:r>
              <a:rPr lang="en-US" dirty="0"/>
              <a:t>.</a:t>
            </a:r>
          </a:p>
        </p:txBody>
      </p:sp>
    </p:spTree>
    <p:extLst>
      <p:ext uri="{BB962C8B-B14F-4D97-AF65-F5344CB8AC3E}">
        <p14:creationId xmlns:p14="http://schemas.microsoft.com/office/powerpoint/2010/main" val="36596084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F96210-2964-4C7F-95DC-90930A35AA49}"/>
              </a:ext>
            </a:extLst>
          </p:cNvPr>
          <p:cNvSpPr>
            <a:spLocks noGrp="1"/>
          </p:cNvSpPr>
          <p:nvPr>
            <p:ph type="title"/>
          </p:nvPr>
        </p:nvSpPr>
        <p:spPr/>
        <p:txBody>
          <a:bodyPr>
            <a:normAutofit/>
          </a:bodyPr>
          <a:lstStyle/>
          <a:p>
            <a:r>
              <a:rPr lang="en-US" altLang="zh-HK" sz="3200" dirty="0"/>
              <a:t>Types of Company Resources (1 of 2)</a:t>
            </a:r>
            <a:endParaRPr lang="zh-HK" altLang="en-US" sz="3200" dirty="0"/>
          </a:p>
        </p:txBody>
      </p:sp>
      <p:graphicFrame>
        <p:nvGraphicFramePr>
          <p:cNvPr id="5" name="Content Placeholder 2">
            <a:extLst>
              <a:ext uri="{FF2B5EF4-FFF2-40B4-BE49-F238E27FC236}">
                <a16:creationId xmlns:a16="http://schemas.microsoft.com/office/drawing/2014/main" id="{531E3650-9D33-4939-8CF7-CBBFD897BB80}"/>
              </a:ext>
            </a:extLst>
          </p:cNvPr>
          <p:cNvGraphicFramePr>
            <a:graphicFrameLocks/>
          </p:cNvGraphicFramePr>
          <p:nvPr/>
        </p:nvGraphicFramePr>
        <p:xfrm>
          <a:off x="188686" y="1544149"/>
          <a:ext cx="8766628" cy="4467384"/>
        </p:xfrm>
        <a:graphic>
          <a:graphicData uri="http://schemas.openxmlformats.org/drawingml/2006/table">
            <a:tbl>
              <a:tblPr firstRow="1" bandRow="1">
                <a:tableStyleId>{5C22544A-7EE6-4342-B048-85BDC9FD1C3A}</a:tableStyleId>
              </a:tblPr>
              <a:tblGrid>
                <a:gridCol w="8766628">
                  <a:extLst>
                    <a:ext uri="{9D8B030D-6E8A-4147-A177-3AD203B41FA5}">
                      <a16:colId xmlns:a16="http://schemas.microsoft.com/office/drawing/2014/main" val="949497602"/>
                    </a:ext>
                  </a:extLst>
                </a:gridCol>
              </a:tblGrid>
              <a:tr h="544508">
                <a:tc>
                  <a:txBody>
                    <a:bodyPr/>
                    <a:lstStyle/>
                    <a:p>
                      <a:pPr>
                        <a:spcBef>
                          <a:spcPts val="600"/>
                        </a:spcBef>
                      </a:pPr>
                      <a:r>
                        <a:rPr lang="en-US" sz="2000" dirty="0">
                          <a:solidFill>
                            <a:schemeClr val="tx1"/>
                          </a:solidFill>
                        </a:rPr>
                        <a:t>Tangible resources</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AECEE"/>
                    </a:solidFill>
                  </a:tcPr>
                </a:tc>
                <a:extLst>
                  <a:ext uri="{0D108BD9-81ED-4DB2-BD59-A6C34878D82A}">
                    <a16:rowId xmlns:a16="http://schemas.microsoft.com/office/drawing/2014/main" val="3550786420"/>
                  </a:ext>
                </a:extLst>
              </a:tr>
              <a:tr h="1340249">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Physical resources:</a:t>
                      </a:r>
                      <a:r>
                        <a:rPr lang="en-US" i="0" dirty="0">
                          <a:effectLst/>
                          <a:latin typeface="Arial" panose="020B0604020202020204" pitchFamily="34" charset="0"/>
                          <a:cs typeface="Arial" panose="020B0604020202020204" pitchFamily="34" charset="0"/>
                        </a:rPr>
                        <a:t> land and real estate; manufacturing plants, equipment, or distribution facilities; the locations of stores, plants, or distribution centers, including the overall pattern of their physical locations; ownership of or access rights to natural resources (such as mineral deposits)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4212619399"/>
                  </a:ext>
                </a:extLst>
              </a:tr>
              <a:tr h="765001">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Financial resources:</a:t>
                      </a:r>
                      <a:r>
                        <a:rPr lang="en-US" i="0" dirty="0">
                          <a:effectLst/>
                          <a:latin typeface="Arial" panose="020B0604020202020204" pitchFamily="34" charset="0"/>
                          <a:cs typeface="Arial" panose="020B0604020202020204" pitchFamily="34" charset="0"/>
                        </a:rPr>
                        <a:t> cash and cash equivalents; marketable securities; other financial assets such as a company’s credit rating and borrowing capacity</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113643633"/>
                  </a:ext>
                </a:extLst>
              </a:tr>
              <a:tr h="765001">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Technological assets:</a:t>
                      </a:r>
                      <a:r>
                        <a:rPr lang="en-US" i="0" dirty="0">
                          <a:effectLst/>
                          <a:latin typeface="Arial" panose="020B0604020202020204" pitchFamily="34" charset="0"/>
                          <a:cs typeface="Arial" panose="020B0604020202020204" pitchFamily="34" charset="0"/>
                        </a:rPr>
                        <a:t> patents, copyrights, production technology, innovation technologies, technological processes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2277184108"/>
                  </a:ext>
                </a:extLst>
              </a:tr>
              <a:tr h="1052625">
                <a:tc>
                  <a:txBody>
                    <a:bodyPr/>
                    <a:lstStyle/>
                    <a:p>
                      <a:pPr marL="285750" indent="-285750" algn="l" fontAlgn="base">
                        <a:buFont typeface="Arial" panose="020B0604020202020204" pitchFamily="34" charset="0"/>
                        <a:buChar char="•"/>
                      </a:pPr>
                      <a:r>
                        <a:rPr lang="en-US" b="1" i="0" dirty="0">
                          <a:effectLst/>
                          <a:latin typeface="Arial" panose="020B0604020202020204" pitchFamily="34" charset="0"/>
                          <a:cs typeface="Arial" panose="020B0604020202020204" pitchFamily="34" charset="0"/>
                        </a:rPr>
                        <a:t>Organizational resources: </a:t>
                      </a:r>
                      <a:r>
                        <a:rPr lang="en-US" i="0" dirty="0">
                          <a:effectLst/>
                          <a:latin typeface="Arial" panose="020B0604020202020204" pitchFamily="34" charset="0"/>
                          <a:cs typeface="Arial" panose="020B0604020202020204" pitchFamily="34" charset="0"/>
                        </a:rPr>
                        <a:t>IT and communication systems (satellites, servers, workstations, etc.); other planning, coordination, and control systems; the company’s organizational design and reporting structure</a:t>
                      </a:r>
                    </a:p>
                  </a:txBody>
                  <a:tcPr marL="90488" marR="90488" marT="90488" marB="90488" anchor="ctr">
                    <a:lnT w="12700" cap="flat" cmpd="sng" algn="ctr">
                      <a:solidFill>
                        <a:schemeClr val="tx1"/>
                      </a:solidFill>
                      <a:prstDash val="solid"/>
                      <a:round/>
                      <a:headEnd type="none" w="med" len="med"/>
                      <a:tailEnd type="none" w="med" len="med"/>
                    </a:lnT>
                    <a:solidFill>
                      <a:srgbClr val="EAE9DF"/>
                    </a:solidFill>
                  </a:tcPr>
                </a:tc>
                <a:extLst>
                  <a:ext uri="{0D108BD9-81ED-4DB2-BD59-A6C34878D82A}">
                    <a16:rowId xmlns:a16="http://schemas.microsoft.com/office/drawing/2014/main" val="3487904125"/>
                  </a:ext>
                </a:extLst>
              </a:tr>
            </a:tbl>
          </a:graphicData>
        </a:graphic>
      </p:graphicFrame>
    </p:spTree>
    <p:extLst>
      <p:ext uri="{BB962C8B-B14F-4D97-AF65-F5344CB8AC3E}">
        <p14:creationId xmlns:p14="http://schemas.microsoft.com/office/powerpoint/2010/main" val="182159770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F96210-2964-4C7F-95DC-90930A35AA49}"/>
              </a:ext>
            </a:extLst>
          </p:cNvPr>
          <p:cNvSpPr>
            <a:spLocks noGrp="1"/>
          </p:cNvSpPr>
          <p:nvPr>
            <p:ph type="title"/>
          </p:nvPr>
        </p:nvSpPr>
        <p:spPr/>
        <p:txBody>
          <a:bodyPr>
            <a:normAutofit/>
          </a:bodyPr>
          <a:lstStyle/>
          <a:p>
            <a:r>
              <a:rPr lang="en-US" altLang="zh-HK" sz="3200" dirty="0"/>
              <a:t>Types of Company Resources (2 of 2)</a:t>
            </a:r>
            <a:endParaRPr lang="zh-HK" altLang="en-US" sz="3200" dirty="0"/>
          </a:p>
        </p:txBody>
      </p:sp>
      <p:graphicFrame>
        <p:nvGraphicFramePr>
          <p:cNvPr id="6" name="Content Placeholder 2">
            <a:extLst>
              <a:ext uri="{FF2B5EF4-FFF2-40B4-BE49-F238E27FC236}">
                <a16:creationId xmlns:a16="http://schemas.microsoft.com/office/drawing/2014/main" id="{047ADDD5-98A0-4AE7-A614-A092F2649512}"/>
              </a:ext>
            </a:extLst>
          </p:cNvPr>
          <p:cNvGraphicFramePr>
            <a:graphicFrameLocks/>
          </p:cNvGraphicFramePr>
          <p:nvPr/>
        </p:nvGraphicFramePr>
        <p:xfrm>
          <a:off x="185980" y="1354676"/>
          <a:ext cx="8772040" cy="4873785"/>
        </p:xfrm>
        <a:graphic>
          <a:graphicData uri="http://schemas.openxmlformats.org/drawingml/2006/table">
            <a:tbl>
              <a:tblPr firstRow="1" bandRow="1">
                <a:tableStyleId>{5C22544A-7EE6-4342-B048-85BDC9FD1C3A}</a:tableStyleId>
              </a:tblPr>
              <a:tblGrid>
                <a:gridCol w="8772040">
                  <a:extLst>
                    <a:ext uri="{9D8B030D-6E8A-4147-A177-3AD203B41FA5}">
                      <a16:colId xmlns:a16="http://schemas.microsoft.com/office/drawing/2014/main" val="949497602"/>
                    </a:ext>
                  </a:extLst>
                </a:gridCol>
              </a:tblGrid>
              <a:tr h="543498">
                <a:tc>
                  <a:txBody>
                    <a:bodyPr/>
                    <a:lstStyle/>
                    <a:p>
                      <a:pPr>
                        <a:spcBef>
                          <a:spcPts val="600"/>
                        </a:spcBef>
                      </a:pPr>
                      <a:r>
                        <a:rPr lang="en-US" sz="2000" dirty="0">
                          <a:solidFill>
                            <a:schemeClr val="tx1"/>
                          </a:solidFill>
                        </a:rPr>
                        <a:t>Intangible resources</a:t>
                      </a:r>
                    </a:p>
                  </a:txBody>
                  <a:tcPr anchor="ctr">
                    <a:lnL w="12700" cmpd="sng">
                      <a:noFill/>
                    </a:lnL>
                    <a:lnR w="12700" cmpd="sng">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EAECEE"/>
                    </a:solidFill>
                  </a:tcPr>
                </a:tc>
                <a:extLst>
                  <a:ext uri="{0D108BD9-81ED-4DB2-BD59-A6C34878D82A}">
                    <a16:rowId xmlns:a16="http://schemas.microsoft.com/office/drawing/2014/main" val="3550786420"/>
                  </a:ext>
                </a:extLst>
              </a:tr>
              <a:tr h="1465359">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Human assets and intellectual capital: </a:t>
                      </a:r>
                      <a:r>
                        <a:rPr lang="en-US" sz="1600" i="0" dirty="0">
                          <a:effectLst/>
                          <a:latin typeface="Arial" panose="020B0604020202020204" pitchFamily="34" charset="0"/>
                          <a:cs typeface="Arial" panose="020B0604020202020204" pitchFamily="34" charset="0"/>
                        </a:rPr>
                        <a:t>the education, experience, knowledge, and talent of the workforce, cumulative learning, and tacit knowledge of employees; collective learning embedded in the organization, the intellectual capital and know-how of specialized teams and work groups; the knowledge of key personnel concerning important business functions; managerial talent and leadership skill; the creativity and innovativeness of certain personnel</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4212619399"/>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Brands, company image, and reputational assets:</a:t>
                      </a:r>
                      <a:r>
                        <a:rPr lang="en-US" sz="1600" i="0" dirty="0">
                          <a:effectLst/>
                          <a:latin typeface="Arial" panose="020B0604020202020204" pitchFamily="34" charset="0"/>
                          <a:cs typeface="Arial" panose="020B0604020202020204" pitchFamily="34" charset="0"/>
                        </a:rPr>
                        <a:t> brand names, trademarks, product or company image, buyer loyalty and goodwill; company reputation for quality, service, and reliability; reputation with suppliers and partners for fair dealing</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3268944320"/>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Relationships: </a:t>
                      </a:r>
                      <a:r>
                        <a:rPr lang="en-US" sz="1600" i="0" dirty="0">
                          <a:effectLst/>
                          <a:latin typeface="Arial" panose="020B0604020202020204" pitchFamily="34" charset="0"/>
                          <a:cs typeface="Arial" panose="020B0604020202020204" pitchFamily="34" charset="0"/>
                        </a:rPr>
                        <a:t>alliances, joint ventures, or partnerships that provide access to technologies, specialized know-how, or geographic markets; networks of dealers or distributors; the trust established with various partners</a:t>
                      </a:r>
                    </a:p>
                  </a:txBody>
                  <a:tcPr marL="90488" marR="90488" marT="90488" marB="90488" anchor="ct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EAE9DF"/>
                    </a:solidFill>
                  </a:tcPr>
                </a:tc>
                <a:extLst>
                  <a:ext uri="{0D108BD9-81ED-4DB2-BD59-A6C34878D82A}">
                    <a16:rowId xmlns:a16="http://schemas.microsoft.com/office/drawing/2014/main" val="1903685792"/>
                  </a:ext>
                </a:extLst>
              </a:tr>
              <a:tr h="954976">
                <a:tc>
                  <a:txBody>
                    <a:bodyPr/>
                    <a:lstStyle/>
                    <a:p>
                      <a:pPr marL="285750" indent="-285750" algn="l" fontAlgn="base">
                        <a:buFont typeface="Arial" panose="020B0604020202020204" pitchFamily="34" charset="0"/>
                        <a:buChar char="•"/>
                      </a:pPr>
                      <a:r>
                        <a:rPr lang="en-US" sz="1600" b="1" i="0" dirty="0">
                          <a:effectLst/>
                          <a:latin typeface="Arial" panose="020B0604020202020204" pitchFamily="34" charset="0"/>
                          <a:cs typeface="Arial" panose="020B0604020202020204" pitchFamily="34" charset="0"/>
                        </a:rPr>
                        <a:t>Company culture and incentive system:</a:t>
                      </a:r>
                      <a:r>
                        <a:rPr lang="en-US" sz="1600" i="0" dirty="0">
                          <a:effectLst/>
                          <a:latin typeface="Arial" panose="020B0604020202020204" pitchFamily="34" charset="0"/>
                          <a:cs typeface="Arial" panose="020B0604020202020204" pitchFamily="34" charset="0"/>
                        </a:rPr>
                        <a:t> the norms of behavior, business principles, and ingrained beliefs within the company; the attachment of personnel to the company’s ideals; the compensation system and the motivation level of company personnel</a:t>
                      </a:r>
                    </a:p>
                  </a:txBody>
                  <a:tcPr marL="90488" marR="90488" marT="90488" marB="90488" anchor="ctr">
                    <a:lnT w="12700" cap="flat" cmpd="sng" algn="ctr">
                      <a:solidFill>
                        <a:schemeClr val="tx1"/>
                      </a:solidFill>
                      <a:prstDash val="solid"/>
                      <a:round/>
                      <a:headEnd type="none" w="med" len="med"/>
                      <a:tailEnd type="none" w="med" len="med"/>
                    </a:lnT>
                    <a:solidFill>
                      <a:srgbClr val="EAE9DF"/>
                    </a:solidFill>
                  </a:tcPr>
                </a:tc>
                <a:extLst>
                  <a:ext uri="{0D108BD9-81ED-4DB2-BD59-A6C34878D82A}">
                    <a16:rowId xmlns:a16="http://schemas.microsoft.com/office/drawing/2014/main" val="1111433576"/>
                  </a:ext>
                </a:extLst>
              </a:tr>
            </a:tbl>
          </a:graphicData>
        </a:graphic>
      </p:graphicFrame>
    </p:spTree>
    <p:extLst>
      <p:ext uri="{BB962C8B-B14F-4D97-AF65-F5344CB8AC3E}">
        <p14:creationId xmlns:p14="http://schemas.microsoft.com/office/powerpoint/2010/main" val="187760994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BF96210-2964-4C7F-95DC-90930A35AA49}"/>
              </a:ext>
            </a:extLst>
          </p:cNvPr>
          <p:cNvSpPr>
            <a:spLocks noGrp="1"/>
          </p:cNvSpPr>
          <p:nvPr>
            <p:ph type="title"/>
          </p:nvPr>
        </p:nvSpPr>
        <p:spPr/>
        <p:txBody>
          <a:bodyPr/>
          <a:lstStyle/>
          <a:p>
            <a:r>
              <a:rPr lang="en-US" altLang="zh-HK" dirty="0"/>
              <a:t>Identifying Capabilities</a:t>
            </a:r>
            <a:endParaRPr lang="zh-HK" altLang="en-US" dirty="0"/>
          </a:p>
        </p:txBody>
      </p:sp>
      <p:sp>
        <p:nvSpPr>
          <p:cNvPr id="5" name="Rectangle 3">
            <a:extLst>
              <a:ext uri="{FF2B5EF4-FFF2-40B4-BE49-F238E27FC236}">
                <a16:creationId xmlns:a16="http://schemas.microsoft.com/office/drawing/2014/main" id="{6F54CC67-D86E-4B81-8086-088EA1FA3151}"/>
              </a:ext>
            </a:extLst>
          </p:cNvPr>
          <p:cNvSpPr>
            <a:spLocks noGrp="1" noChangeArrowheads="1"/>
          </p:cNvSpPr>
          <p:nvPr>
            <p:ph idx="1"/>
          </p:nvPr>
        </p:nvSpPr>
        <p:spPr>
          <a:xfrm>
            <a:off x="454152" y="1628800"/>
            <a:ext cx="8229600" cy="4392488"/>
          </a:xfrm>
        </p:spPr>
        <p:txBody>
          <a:bodyPr>
            <a:noAutofit/>
          </a:bodyPr>
          <a:lstStyle/>
          <a:p>
            <a:pPr>
              <a:spcAft>
                <a:spcPts val="0"/>
              </a:spcAft>
            </a:pPr>
            <a:r>
              <a:rPr lang="en-US" sz="2800" dirty="0"/>
              <a:t>An organizational capability</a:t>
            </a:r>
          </a:p>
          <a:p>
            <a:pPr lvl="1">
              <a:spcAft>
                <a:spcPts val="0"/>
              </a:spcAft>
            </a:pPr>
            <a:r>
              <a:rPr lang="en-US" sz="2800" dirty="0">
                <a:solidFill>
                  <a:schemeClr val="bg1">
                    <a:lumMod val="50000"/>
                  </a:schemeClr>
                </a:solidFill>
              </a:rPr>
              <a:t>Is the intangible but observable capacity of a firm to perform a critical activity proficiently using a related combination (cross-functional bundle) of its resources</a:t>
            </a:r>
          </a:p>
          <a:p>
            <a:pPr lvl="1">
              <a:spcAft>
                <a:spcPts val="0"/>
              </a:spcAft>
            </a:pPr>
            <a:r>
              <a:rPr lang="en-US" sz="2800" dirty="0">
                <a:solidFill>
                  <a:schemeClr val="bg1">
                    <a:lumMod val="50000"/>
                  </a:schemeClr>
                </a:solidFill>
              </a:rPr>
              <a:t>Is knowledge-based, residing in people and in a firm’s intellectual capital or in its organizational processes and systems, embodying tacit knowledge</a:t>
            </a:r>
          </a:p>
        </p:txBody>
      </p:sp>
    </p:spTree>
    <p:extLst>
      <p:ext uri="{BB962C8B-B14F-4D97-AF65-F5344CB8AC3E}">
        <p14:creationId xmlns:p14="http://schemas.microsoft.com/office/powerpoint/2010/main" val="380955866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a:bodyPr>
          <a:lstStyle/>
          <a:p>
            <a:pPr>
              <a:defRPr/>
            </a:pPr>
            <a:r>
              <a:rPr lang="en-US" dirty="0">
                <a:solidFill>
                  <a:schemeClr val="accent3"/>
                </a:solidFill>
                <a:ea typeface="+mj-ea"/>
                <a:cs typeface="Arial" charset="0"/>
              </a:rPr>
              <a:t>The Resource-Based View (RBV)</a:t>
            </a:r>
          </a:p>
        </p:txBody>
      </p:sp>
      <p:sp>
        <p:nvSpPr>
          <p:cNvPr id="20483" name="Content Placeholder 2"/>
          <p:cNvSpPr>
            <a:spLocks noGrp="1"/>
          </p:cNvSpPr>
          <p:nvPr>
            <p:ph idx="1"/>
          </p:nvPr>
        </p:nvSpPr>
        <p:spPr>
          <a:xfrm>
            <a:off x="566928" y="1700808"/>
            <a:ext cx="7965512" cy="4572000"/>
          </a:xfrm>
        </p:spPr>
        <p:txBody>
          <a:bodyPr>
            <a:normAutofit/>
          </a:bodyPr>
          <a:lstStyle/>
          <a:p>
            <a:pPr marL="342900" indent="-342900">
              <a:defRPr/>
            </a:pPr>
            <a:r>
              <a:rPr lang="en-US" sz="2800" b="1" dirty="0">
                <a:solidFill>
                  <a:schemeClr val="tx1"/>
                </a:solidFill>
                <a:ea typeface="+mn-ea"/>
                <a:cs typeface="Arial" charset="0"/>
              </a:rPr>
              <a:t>The Resource-Based View (RBV) Approach </a:t>
            </a:r>
          </a:p>
          <a:p>
            <a:pPr marL="742950" lvl="1" indent="-285750">
              <a:defRPr/>
            </a:pPr>
            <a:r>
              <a:rPr lang="en-US" sz="2800" dirty="0">
                <a:solidFill>
                  <a:schemeClr val="bg1">
                    <a:lumMod val="50000"/>
                  </a:schemeClr>
                </a:solidFill>
                <a:ea typeface="+mn-ea"/>
                <a:cs typeface="Arial" charset="0"/>
              </a:rPr>
              <a:t>contends that internal resources are more important for a firm than external factors in achieving and sustaining competitive advantage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normAutofit/>
          </a:bodyPr>
          <a:lstStyle/>
          <a:p>
            <a:pPr>
              <a:defRPr/>
            </a:pPr>
            <a:r>
              <a:rPr lang="en-US" dirty="0">
                <a:solidFill>
                  <a:schemeClr val="accent3"/>
                </a:solidFill>
                <a:ea typeface="+mj-ea"/>
                <a:cs typeface="Arial" charset="0"/>
              </a:rPr>
              <a:t>The Resource-Based View (RBV)</a:t>
            </a:r>
          </a:p>
        </p:txBody>
      </p:sp>
      <p:sp>
        <p:nvSpPr>
          <p:cNvPr id="3" name="Content Placeholder 2"/>
          <p:cNvSpPr>
            <a:spLocks noGrp="1"/>
          </p:cNvSpPr>
          <p:nvPr>
            <p:ph idx="1"/>
          </p:nvPr>
        </p:nvSpPr>
        <p:spPr>
          <a:xfrm>
            <a:off x="464496" y="1628800"/>
            <a:ext cx="8208912" cy="4572000"/>
          </a:xfrm>
        </p:spPr>
        <p:txBody>
          <a:bodyPr>
            <a:normAutofit/>
          </a:bodyPr>
          <a:lstStyle/>
          <a:p>
            <a:pPr>
              <a:defRPr/>
            </a:pPr>
            <a:r>
              <a:rPr lang="en-US" sz="2800" dirty="0">
                <a:solidFill>
                  <a:schemeClr val="tx1"/>
                </a:solidFill>
                <a:ea typeface="+mn-ea"/>
                <a:cs typeface="Arial" charset="0"/>
              </a:rPr>
              <a:t>Proponents of the RBV contend that organizational performance will primarily be determined by internal resources that can be grouped into three all-encompassing categories: </a:t>
            </a:r>
          </a:p>
          <a:p>
            <a:pPr marL="900113" lvl="1" indent="-360363">
              <a:defRPr/>
            </a:pPr>
            <a:r>
              <a:rPr lang="en-US" sz="2800" dirty="0">
                <a:solidFill>
                  <a:schemeClr val="bg1">
                    <a:lumMod val="50000"/>
                  </a:schemeClr>
                </a:solidFill>
                <a:ea typeface="+mn-ea"/>
                <a:cs typeface="Arial" charset="0"/>
              </a:rPr>
              <a:t>physical resources</a:t>
            </a:r>
          </a:p>
          <a:p>
            <a:pPr marL="900113" lvl="1" indent="-360363">
              <a:defRPr/>
            </a:pPr>
            <a:r>
              <a:rPr lang="en-US" sz="2800" dirty="0">
                <a:solidFill>
                  <a:schemeClr val="bg1">
                    <a:lumMod val="50000"/>
                  </a:schemeClr>
                </a:solidFill>
                <a:ea typeface="+mn-ea"/>
                <a:cs typeface="Arial" charset="0"/>
              </a:rPr>
              <a:t>human resources </a:t>
            </a:r>
          </a:p>
          <a:p>
            <a:pPr marL="900113" lvl="1" indent="-360363">
              <a:defRPr/>
            </a:pPr>
            <a:r>
              <a:rPr lang="en-US" sz="2800" dirty="0">
                <a:solidFill>
                  <a:schemeClr val="bg1">
                    <a:lumMod val="50000"/>
                  </a:schemeClr>
                </a:solidFill>
                <a:ea typeface="+mn-ea"/>
                <a:cs typeface="Arial" charset="0"/>
              </a:rPr>
              <a:t>organizational resources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a:bodyPr>
          <a:lstStyle/>
          <a:p>
            <a:pPr>
              <a:defRPr/>
            </a:pPr>
            <a:r>
              <a:rPr lang="en-US" dirty="0">
                <a:solidFill>
                  <a:schemeClr val="accent3"/>
                </a:solidFill>
                <a:ea typeface="+mj-ea"/>
                <a:cs typeface="Arial" charset="0"/>
              </a:rPr>
              <a:t>The Resource-Based View (RBV)</a:t>
            </a:r>
          </a:p>
        </p:txBody>
      </p:sp>
      <p:sp>
        <p:nvSpPr>
          <p:cNvPr id="20483" name="Content Placeholder 2"/>
          <p:cNvSpPr>
            <a:spLocks noGrp="1"/>
          </p:cNvSpPr>
          <p:nvPr>
            <p:ph idx="1"/>
          </p:nvPr>
        </p:nvSpPr>
        <p:spPr>
          <a:xfrm>
            <a:off x="467544" y="1628800"/>
            <a:ext cx="8208912" cy="4572000"/>
          </a:xfrm>
        </p:spPr>
        <p:txBody>
          <a:bodyPr>
            <a:normAutofit/>
          </a:bodyPr>
          <a:lstStyle/>
          <a:p>
            <a:pPr>
              <a:defRPr/>
            </a:pPr>
            <a:r>
              <a:rPr lang="en-US" sz="2800" dirty="0">
                <a:solidFill>
                  <a:schemeClr val="tx1"/>
                </a:solidFill>
                <a:ea typeface="+mn-ea"/>
                <a:cs typeface="Arial" charset="0"/>
              </a:rPr>
              <a:t>For a resource to be valuable, it must be either </a:t>
            </a:r>
            <a:r>
              <a:rPr lang="en-US" sz="2800" i="1" dirty="0">
                <a:ea typeface="+mn-ea"/>
                <a:cs typeface="Arial" charset="0"/>
              </a:rPr>
              <a:t>(1) rare, (2) hard to imitate, or (3) not easily substitutable.</a:t>
            </a:r>
          </a:p>
          <a:p>
            <a:pPr>
              <a:defRPr/>
            </a:pPr>
            <a:r>
              <a:rPr lang="en-US" sz="2800" dirty="0">
                <a:solidFill>
                  <a:schemeClr val="tx1"/>
                </a:solidFill>
                <a:ea typeface="+mn-ea"/>
                <a:cs typeface="Arial" charset="0"/>
              </a:rPr>
              <a:t>These three characteristics of resources are called Empirical Indicators </a:t>
            </a:r>
          </a:p>
          <a:p>
            <a:pPr>
              <a:defRPr/>
            </a:pPr>
            <a:r>
              <a:rPr lang="en-US" sz="2800" dirty="0">
                <a:cs typeface="Arial" charset="0"/>
              </a:rPr>
              <a:t>These </a:t>
            </a:r>
            <a:r>
              <a:rPr lang="en-US" sz="2800" dirty="0">
                <a:solidFill>
                  <a:schemeClr val="tx1"/>
                </a:solidFill>
                <a:ea typeface="+mn-ea"/>
                <a:cs typeface="Arial" charset="0"/>
              </a:rPr>
              <a:t>enable a firm to implement strategies that improve its efficiency and effectiveness and lead to a sustainable competitive advantage.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normAutofit/>
          </a:bodyPr>
          <a:lstStyle/>
          <a:p>
            <a:pPr>
              <a:defRPr/>
            </a:pPr>
            <a:r>
              <a:rPr lang="en-US" dirty="0">
                <a:solidFill>
                  <a:schemeClr val="accent3"/>
                </a:solidFill>
                <a:ea typeface="+mj-ea"/>
                <a:cs typeface="Arial" charset="0"/>
              </a:rPr>
              <a:t>Integrating Strategy and Culture</a:t>
            </a:r>
          </a:p>
        </p:txBody>
      </p:sp>
      <p:sp>
        <p:nvSpPr>
          <p:cNvPr id="3" name="Content Placeholder 2"/>
          <p:cNvSpPr>
            <a:spLocks noGrp="1"/>
          </p:cNvSpPr>
          <p:nvPr>
            <p:ph idx="1"/>
          </p:nvPr>
        </p:nvSpPr>
        <p:spPr>
          <a:xfrm>
            <a:off x="467544" y="1628800"/>
            <a:ext cx="8208912" cy="4572000"/>
          </a:xfrm>
        </p:spPr>
        <p:txBody>
          <a:bodyPr>
            <a:normAutofit/>
          </a:bodyPr>
          <a:lstStyle/>
          <a:p>
            <a:pPr>
              <a:defRPr/>
            </a:pPr>
            <a:r>
              <a:rPr lang="en-US" sz="2800" dirty="0">
                <a:solidFill>
                  <a:schemeClr val="tx1"/>
                </a:solidFill>
                <a:ea typeface="+mn-ea"/>
                <a:cs typeface="Arial" charset="0"/>
              </a:rPr>
              <a:t>Organizational culture significantly affects planning activities. </a:t>
            </a:r>
          </a:p>
          <a:p>
            <a:pPr>
              <a:defRPr/>
            </a:pPr>
            <a:r>
              <a:rPr lang="en-US" sz="2800" dirty="0">
                <a:ea typeface="+mn-ea"/>
                <a:cs typeface="Arial" charset="0"/>
              </a:rPr>
              <a:t>If strategies can capitalize on cultural strengths, such as a strong work ethic or highly ethical beliefs, then management often can swiftly and easily implement changes</a:t>
            </a:r>
            <a:r>
              <a:rPr lang="en-US" sz="2800" dirty="0">
                <a:solidFill>
                  <a:schemeClr val="tx1"/>
                </a:solidFill>
                <a:ea typeface="+mn-ea"/>
                <a:cs typeface="Arial" charset="0"/>
              </a:rPr>
              <a:t>.</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Organizational Culture</a:t>
            </a:r>
          </a:p>
        </p:txBody>
      </p:sp>
      <p:sp>
        <p:nvSpPr>
          <p:cNvPr id="3" name="Content Placeholder 2"/>
          <p:cNvSpPr>
            <a:spLocks noGrp="1"/>
          </p:cNvSpPr>
          <p:nvPr>
            <p:ph idx="1"/>
          </p:nvPr>
        </p:nvSpPr>
        <p:spPr>
          <a:xfrm>
            <a:off x="467544" y="1628800"/>
            <a:ext cx="8136904" cy="4572000"/>
          </a:xfrm>
        </p:spPr>
        <p:txBody>
          <a:bodyPr>
            <a:normAutofit/>
          </a:bodyPr>
          <a:lstStyle/>
          <a:p>
            <a:pPr>
              <a:spcBef>
                <a:spcPts val="600"/>
              </a:spcBef>
            </a:pPr>
            <a:r>
              <a:rPr lang="en-US" sz="2800" dirty="0"/>
              <a:t>Organizational culture is “a pattern of behavior that has been developed by an organization as it learns to cope with its problem of external adaptation and internal integration and that has worked well enough to be considered valid and to be taught to new members as the correct way to perceive, think, and feel.”</a:t>
            </a:r>
          </a:p>
        </p:txBody>
      </p:sp>
    </p:spTree>
    <p:extLst>
      <p:ext uri="{BB962C8B-B14F-4D97-AF65-F5344CB8AC3E}">
        <p14:creationId xmlns:p14="http://schemas.microsoft.com/office/powerpoint/2010/main" val="55132856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HK" dirty="0"/>
              <a:t>Cultural Products</a:t>
            </a:r>
            <a:endParaRPr lang="en-US" dirty="0"/>
          </a:p>
        </p:txBody>
      </p:sp>
      <p:sp>
        <p:nvSpPr>
          <p:cNvPr id="6" name="Content Placeholder 2">
            <a:extLst>
              <a:ext uri="{FF2B5EF4-FFF2-40B4-BE49-F238E27FC236}">
                <a16:creationId xmlns:a16="http://schemas.microsoft.com/office/drawing/2014/main" id="{057CE294-32EA-4CD2-9221-AA1EEED2FBE8}"/>
              </a:ext>
            </a:extLst>
          </p:cNvPr>
          <p:cNvSpPr>
            <a:spLocks noGrp="1"/>
          </p:cNvSpPr>
          <p:nvPr>
            <p:ph sz="half" idx="1"/>
          </p:nvPr>
        </p:nvSpPr>
        <p:spPr>
          <a:xfrm>
            <a:off x="530352" y="1556792"/>
            <a:ext cx="4038600" cy="4681728"/>
          </a:xfrm>
        </p:spPr>
        <p:txBody>
          <a:bodyPr>
            <a:normAutofit/>
          </a:bodyPr>
          <a:lstStyle/>
          <a:p>
            <a:r>
              <a:rPr lang="en-US" sz="3200" dirty="0"/>
              <a:t>Values</a:t>
            </a:r>
          </a:p>
          <a:p>
            <a:r>
              <a:rPr lang="en-US" sz="3200" dirty="0"/>
              <a:t>Beliefs</a:t>
            </a:r>
          </a:p>
          <a:p>
            <a:r>
              <a:rPr lang="en-US" sz="3200" dirty="0"/>
              <a:t>Rituals</a:t>
            </a:r>
          </a:p>
          <a:p>
            <a:r>
              <a:rPr lang="en-US" sz="3200" dirty="0"/>
              <a:t>Ceremonies</a:t>
            </a:r>
          </a:p>
          <a:p>
            <a:r>
              <a:rPr lang="en-US" sz="3200" dirty="0"/>
              <a:t>Myths </a:t>
            </a:r>
          </a:p>
          <a:p>
            <a:r>
              <a:rPr lang="en-US" sz="3200" dirty="0"/>
              <a:t>Stories</a:t>
            </a:r>
          </a:p>
          <a:p>
            <a:r>
              <a:rPr lang="en-US" sz="3200" dirty="0"/>
              <a:t>Legends </a:t>
            </a:r>
          </a:p>
        </p:txBody>
      </p:sp>
    </p:spTree>
    <p:extLst>
      <p:ext uri="{BB962C8B-B14F-4D97-AF65-F5344CB8AC3E}">
        <p14:creationId xmlns:p14="http://schemas.microsoft.com/office/powerpoint/2010/main" val="286624667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US" dirty="0"/>
              <a:t>Aspects of Organizational Culture</a:t>
            </a:r>
          </a:p>
        </p:txBody>
      </p:sp>
      <p:pic>
        <p:nvPicPr>
          <p:cNvPr id="14" name="Picture 13"/>
          <p:cNvPicPr>
            <a:picLocks/>
          </p:cNvPicPr>
          <p:nvPr/>
        </p:nvPicPr>
        <p:blipFill>
          <a:blip r:embed="rId3">
            <a:extLst>
              <a:ext uri="{28A0092B-C50C-407E-A947-70E740481C1C}">
                <a14:useLocalDpi xmlns:a14="http://schemas.microsoft.com/office/drawing/2010/main" val="0"/>
              </a:ext>
            </a:extLst>
          </a:blip>
          <a:stretch>
            <a:fillRect/>
          </a:stretch>
        </p:blipFill>
        <p:spPr>
          <a:xfrm>
            <a:off x="846698" y="1628800"/>
            <a:ext cx="7444508" cy="4724400"/>
          </a:xfrm>
          <a:prstGeom prst="rect">
            <a:avLst/>
          </a:prstGeom>
        </p:spPr>
      </p:pic>
    </p:spTree>
    <p:extLst>
      <p:ext uri="{BB962C8B-B14F-4D97-AF65-F5344CB8AC3E}">
        <p14:creationId xmlns:p14="http://schemas.microsoft.com/office/powerpoint/2010/main" val="390975263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a:defRPr/>
            </a:pPr>
            <a:r>
              <a:rPr lang="en-US" dirty="0">
                <a:solidFill>
                  <a:schemeClr val="accent3"/>
                </a:solidFill>
                <a:ea typeface="+mj-ea"/>
                <a:cs typeface="Arial" charset="0"/>
              </a:rPr>
              <a:t>Management</a:t>
            </a:r>
          </a:p>
        </p:txBody>
      </p:sp>
      <p:sp>
        <p:nvSpPr>
          <p:cNvPr id="3" name="Content Placeholder 2"/>
          <p:cNvSpPr>
            <a:spLocks noGrp="1"/>
          </p:cNvSpPr>
          <p:nvPr>
            <p:ph idx="1"/>
          </p:nvPr>
        </p:nvSpPr>
        <p:spPr>
          <a:xfrm>
            <a:off x="464496" y="1628800"/>
            <a:ext cx="8208912" cy="4572000"/>
          </a:xfrm>
        </p:spPr>
        <p:txBody>
          <a:bodyPr>
            <a:normAutofit/>
          </a:bodyPr>
          <a:lstStyle/>
          <a:p>
            <a:pPr>
              <a:buSzPct val="80000"/>
              <a:buFont typeface="Wingdings" panose="05000000000000000000" pitchFamily="2" charset="2"/>
              <a:buChar char="l"/>
              <a:defRPr/>
            </a:pPr>
            <a:r>
              <a:rPr lang="en-US" sz="2800" dirty="0">
                <a:ea typeface="+mn-ea"/>
                <a:cs typeface="Arial" charset="0"/>
              </a:rPr>
              <a:t>The functions of management</a:t>
            </a:r>
            <a:r>
              <a:rPr lang="en-US" sz="2800" b="1" dirty="0">
                <a:ea typeface="+mn-ea"/>
                <a:cs typeface="Arial" charset="0"/>
              </a:rPr>
              <a:t> </a:t>
            </a:r>
            <a:r>
              <a:rPr lang="en-US" sz="2800" dirty="0">
                <a:ea typeface="+mn-ea"/>
                <a:cs typeface="Arial" charset="0"/>
              </a:rPr>
              <a:t>consist of five basic activities: </a:t>
            </a:r>
          </a:p>
          <a:p>
            <a:pPr lvl="1">
              <a:defRPr/>
            </a:pPr>
            <a:r>
              <a:rPr lang="en-US" sz="2800" dirty="0">
                <a:solidFill>
                  <a:schemeClr val="bg1">
                    <a:lumMod val="50000"/>
                  </a:schemeClr>
                </a:solidFill>
                <a:ea typeface="+mn-ea"/>
                <a:cs typeface="Arial" charset="0"/>
              </a:rPr>
              <a:t>planning </a:t>
            </a:r>
          </a:p>
          <a:p>
            <a:pPr lvl="1">
              <a:defRPr/>
            </a:pPr>
            <a:r>
              <a:rPr lang="en-US" sz="2800" dirty="0">
                <a:solidFill>
                  <a:schemeClr val="bg1">
                    <a:lumMod val="50000"/>
                  </a:schemeClr>
                </a:solidFill>
                <a:ea typeface="+mn-ea"/>
                <a:cs typeface="Arial" charset="0"/>
              </a:rPr>
              <a:t>organizing </a:t>
            </a:r>
          </a:p>
          <a:p>
            <a:pPr lvl="1">
              <a:defRPr/>
            </a:pPr>
            <a:r>
              <a:rPr lang="en-US" sz="2800" dirty="0">
                <a:solidFill>
                  <a:schemeClr val="bg1">
                    <a:lumMod val="50000"/>
                  </a:schemeClr>
                </a:solidFill>
                <a:ea typeface="+mn-ea"/>
                <a:cs typeface="Arial" charset="0"/>
              </a:rPr>
              <a:t>motivating</a:t>
            </a:r>
          </a:p>
          <a:p>
            <a:pPr lvl="1">
              <a:defRPr/>
            </a:pPr>
            <a:r>
              <a:rPr lang="en-US" sz="2800" dirty="0">
                <a:solidFill>
                  <a:schemeClr val="bg1">
                    <a:lumMod val="50000"/>
                  </a:schemeClr>
                </a:solidFill>
                <a:ea typeface="+mn-ea"/>
                <a:cs typeface="Arial" charset="0"/>
              </a:rPr>
              <a:t>staffing</a:t>
            </a:r>
          </a:p>
          <a:p>
            <a:pPr lvl="1">
              <a:defRPr/>
            </a:pPr>
            <a:r>
              <a:rPr lang="en-US" sz="2800" dirty="0">
                <a:solidFill>
                  <a:schemeClr val="bg1">
                    <a:lumMod val="50000"/>
                  </a:schemeClr>
                </a:solidFill>
                <a:ea typeface="+mn-ea"/>
                <a:cs typeface="Arial" charset="0"/>
              </a:rPr>
              <a:t>controlling</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a:bodyPr>
          <a:lstStyle/>
          <a:p>
            <a:pPr>
              <a:defRPr/>
            </a:pPr>
            <a:r>
              <a:rPr lang="en-US" dirty="0">
                <a:solidFill>
                  <a:schemeClr val="accent3"/>
                </a:solidFill>
                <a:ea typeface="+mj-ea"/>
                <a:cs typeface="Arial" charset="0"/>
              </a:rPr>
              <a:t>The Basic Functions of Management</a:t>
            </a:r>
          </a:p>
        </p:txBody>
      </p:sp>
      <p:sp>
        <p:nvSpPr>
          <p:cNvPr id="2" name="Content Placeholder 1"/>
          <p:cNvSpPr>
            <a:spLocks noGrp="1"/>
          </p:cNvSpPr>
          <p:nvPr>
            <p:ph idx="1"/>
          </p:nvPr>
        </p:nvSpPr>
        <p:spPr>
          <a:xfrm>
            <a:off x="467544" y="1556792"/>
            <a:ext cx="8503920" cy="4572000"/>
          </a:xfrm>
        </p:spPr>
        <p:txBody>
          <a:bodyPr>
            <a:normAutofit/>
          </a:bodyPr>
          <a:lstStyle/>
          <a:p>
            <a:pPr>
              <a:spcBef>
                <a:spcPts val="600"/>
              </a:spcBef>
            </a:pPr>
            <a:r>
              <a:rPr lang="en-US" sz="2800" b="1" dirty="0"/>
              <a:t>Planning</a:t>
            </a:r>
            <a:r>
              <a:rPr lang="en-US" sz="2800" dirty="0"/>
              <a:t>: forecasting, establishing objectives, devising strategies, and developing policies</a:t>
            </a:r>
          </a:p>
          <a:p>
            <a:pPr>
              <a:spcBef>
                <a:spcPts val="600"/>
              </a:spcBef>
            </a:pPr>
            <a:r>
              <a:rPr lang="en-US" sz="2800" b="1" dirty="0"/>
              <a:t>Organizing</a:t>
            </a:r>
            <a:r>
              <a:rPr lang="en-US" sz="2800" dirty="0"/>
              <a:t>: organizational design, job specialization, job descriptions, span of control, coordination, job design, and job analysis</a:t>
            </a:r>
          </a:p>
          <a:p>
            <a:pPr>
              <a:spcBef>
                <a:spcPts val="600"/>
              </a:spcBef>
            </a:pPr>
            <a:r>
              <a:rPr lang="en-US" sz="2800" b="1" dirty="0"/>
              <a:t>Motivating</a:t>
            </a:r>
            <a:r>
              <a:rPr lang="en-US" sz="2800" dirty="0"/>
              <a:t>: leadership, communication, work groups, behavior modification, delegation of authority, job enrichment, job satisfaction, needs fulfillment, organizational change, employee morale, and managerial morale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normAutofit/>
          </a:bodyPr>
          <a:lstStyle/>
          <a:p>
            <a:pPr>
              <a:defRPr/>
            </a:pPr>
            <a:r>
              <a:rPr lang="en-US" dirty="0">
                <a:solidFill>
                  <a:schemeClr val="accent3"/>
                </a:solidFill>
                <a:ea typeface="+mj-ea"/>
                <a:cs typeface="Arial" charset="0"/>
              </a:rPr>
              <a:t>The Basic Functions of Management</a:t>
            </a:r>
          </a:p>
        </p:txBody>
      </p:sp>
      <p:sp>
        <p:nvSpPr>
          <p:cNvPr id="2" name="Content Placeholder 1"/>
          <p:cNvSpPr>
            <a:spLocks noGrp="1"/>
          </p:cNvSpPr>
          <p:nvPr>
            <p:ph idx="1"/>
          </p:nvPr>
        </p:nvSpPr>
        <p:spPr>
          <a:xfrm>
            <a:off x="467544" y="1556792"/>
            <a:ext cx="8368608" cy="4572000"/>
          </a:xfrm>
        </p:spPr>
        <p:txBody>
          <a:bodyPr>
            <a:normAutofit/>
          </a:bodyPr>
          <a:lstStyle/>
          <a:p>
            <a:pPr>
              <a:spcBef>
                <a:spcPts val="600"/>
              </a:spcBef>
            </a:pPr>
            <a:r>
              <a:rPr lang="en-US" sz="2800" b="1" dirty="0"/>
              <a:t>Staffing</a:t>
            </a:r>
            <a:r>
              <a:rPr lang="en-US" sz="2800" dirty="0"/>
              <a:t>: wage and salary administration, employee benefits, interviewing, hiring,  firing, training, management development, employee safety, equal employment opportunity, and union relations</a:t>
            </a:r>
          </a:p>
          <a:p>
            <a:pPr>
              <a:spcBef>
                <a:spcPts val="600"/>
              </a:spcBef>
            </a:pPr>
            <a:r>
              <a:rPr lang="en-US" sz="2800" b="1" dirty="0"/>
              <a:t>Controlling</a:t>
            </a:r>
            <a:r>
              <a:rPr lang="en-US" sz="2800" dirty="0"/>
              <a:t>: quality control, financial control, sales control, inventory control, expense control, analysis of variances, rewards, and sanctions</a:t>
            </a:r>
          </a:p>
        </p:txBody>
      </p:sp>
    </p:spTree>
    <p:extLst>
      <p:ext uri="{BB962C8B-B14F-4D97-AF65-F5344CB8AC3E}">
        <p14:creationId xmlns:p14="http://schemas.microsoft.com/office/powerpoint/2010/main" val="6284699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a:bodyPr>
          <a:lstStyle/>
          <a:p>
            <a:pPr>
              <a:defRPr/>
            </a:pPr>
            <a:r>
              <a:rPr lang="en-US" dirty="0">
                <a:solidFill>
                  <a:schemeClr val="accent3"/>
                </a:solidFill>
                <a:ea typeface="+mj-ea"/>
                <a:cs typeface="Arial" charset="0"/>
              </a:rPr>
              <a:t>Management Audit Checklist of Questions</a:t>
            </a:r>
          </a:p>
        </p:txBody>
      </p:sp>
      <p:sp>
        <p:nvSpPr>
          <p:cNvPr id="24578" name="Content Placeholder 2"/>
          <p:cNvSpPr>
            <a:spLocks noGrp="1"/>
          </p:cNvSpPr>
          <p:nvPr>
            <p:ph idx="1"/>
          </p:nvPr>
        </p:nvSpPr>
        <p:spPr>
          <a:xfrm>
            <a:off x="467544" y="1556792"/>
            <a:ext cx="8208912" cy="4572000"/>
          </a:xfrm>
        </p:spPr>
        <p:txBody>
          <a:bodyPr>
            <a:normAutofit/>
          </a:bodyPr>
          <a:lstStyle/>
          <a:p>
            <a:pPr marL="514350" indent="-514350">
              <a:spcBef>
                <a:spcPts val="600"/>
              </a:spcBef>
              <a:buFont typeface="+mj-lt"/>
              <a:buAutoNum type="arabicPeriod"/>
            </a:pPr>
            <a:r>
              <a:rPr lang="en-US" altLang="en-US" sz="2800" dirty="0">
                <a:solidFill>
                  <a:schemeClr val="tx1"/>
                </a:solidFill>
                <a:cs typeface="Arial" pitchFamily="34" charset="0"/>
              </a:rPr>
              <a:t>Does the firm use strategic-management concepts?</a:t>
            </a:r>
          </a:p>
          <a:p>
            <a:pPr marL="514350" indent="-514350">
              <a:spcBef>
                <a:spcPts val="600"/>
              </a:spcBef>
              <a:buFont typeface="+mj-lt"/>
              <a:buAutoNum type="arabicPeriod"/>
            </a:pPr>
            <a:r>
              <a:rPr lang="en-US" altLang="en-US" sz="2800" dirty="0">
                <a:solidFill>
                  <a:schemeClr val="tx1"/>
                </a:solidFill>
                <a:cs typeface="Arial" pitchFamily="34" charset="0"/>
              </a:rPr>
              <a:t>Are company objectives and goals measurable and well communicated?</a:t>
            </a:r>
          </a:p>
          <a:p>
            <a:pPr marL="514350" indent="-514350">
              <a:spcBef>
                <a:spcPts val="600"/>
              </a:spcBef>
              <a:buFont typeface="+mj-lt"/>
              <a:buAutoNum type="arabicPeriod"/>
            </a:pPr>
            <a:r>
              <a:rPr lang="en-US" altLang="en-US" sz="2800" dirty="0">
                <a:solidFill>
                  <a:schemeClr val="tx1"/>
                </a:solidFill>
                <a:cs typeface="Arial" pitchFamily="34" charset="0"/>
              </a:rPr>
              <a:t>Do managers at all hierarchical levels plan effectively?</a:t>
            </a:r>
          </a:p>
          <a:p>
            <a:pPr marL="514350" indent="-514350">
              <a:spcBef>
                <a:spcPts val="600"/>
              </a:spcBef>
              <a:buFont typeface="+mj-lt"/>
              <a:buAutoNum type="arabicPeriod"/>
            </a:pPr>
            <a:r>
              <a:rPr lang="en-US" altLang="en-US" sz="2800" dirty="0">
                <a:solidFill>
                  <a:schemeClr val="tx1"/>
                </a:solidFill>
                <a:cs typeface="Arial" pitchFamily="34" charset="0"/>
              </a:rPr>
              <a:t>Do managers delegate authority well?</a:t>
            </a:r>
          </a:p>
          <a:p>
            <a:pPr marL="514350" indent="-514350">
              <a:spcBef>
                <a:spcPts val="600"/>
              </a:spcBef>
              <a:buFont typeface="+mj-lt"/>
              <a:buAutoNum type="arabicPeriod"/>
            </a:pPr>
            <a:r>
              <a:rPr lang="en-US" altLang="en-US" sz="2800" dirty="0">
                <a:solidFill>
                  <a:schemeClr val="tx1"/>
                </a:solidFill>
                <a:cs typeface="Arial" pitchFamily="34" charset="0"/>
              </a:rPr>
              <a:t>Is the organization</a:t>
            </a:r>
            <a:r>
              <a:rPr lang="en-US" altLang="ja-JP" sz="2800" dirty="0">
                <a:solidFill>
                  <a:schemeClr val="tx1"/>
                </a:solidFill>
                <a:cs typeface="Arial" pitchFamily="34" charset="0"/>
              </a:rPr>
              <a:t>'s structure appropriate?</a:t>
            </a:r>
            <a:endParaRPr lang="en-US" altLang="en-US" sz="2800"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2"/>
          <p:cNvSpPr>
            <a:spLocks noGrp="1"/>
          </p:cNvSpPr>
          <p:nvPr>
            <p:ph idx="1"/>
          </p:nvPr>
        </p:nvSpPr>
        <p:spPr>
          <a:xfrm>
            <a:off x="467544" y="1628800"/>
            <a:ext cx="8208912" cy="4572000"/>
          </a:xfrm>
        </p:spPr>
        <p:txBody>
          <a:bodyPr/>
          <a:lstStyle/>
          <a:p>
            <a:pPr marL="514350" indent="-514350">
              <a:spcBef>
                <a:spcPts val="600"/>
              </a:spcBef>
              <a:buFont typeface="+mj-lt"/>
              <a:buAutoNum type="arabicPeriod" startAt="6"/>
            </a:pPr>
            <a:r>
              <a:rPr lang="en-US" altLang="en-US" sz="2800" dirty="0">
                <a:solidFill>
                  <a:schemeClr val="tx1"/>
                </a:solidFill>
                <a:cs typeface="Arial" pitchFamily="34" charset="0"/>
              </a:rPr>
              <a:t>Are job descriptions and job specifications clear?</a:t>
            </a:r>
          </a:p>
          <a:p>
            <a:pPr marL="514350" indent="-514350">
              <a:spcBef>
                <a:spcPts val="600"/>
              </a:spcBef>
              <a:buFont typeface="+mj-lt"/>
              <a:buAutoNum type="arabicPeriod" startAt="6"/>
            </a:pPr>
            <a:r>
              <a:rPr lang="en-US" altLang="en-US" sz="2800" dirty="0">
                <a:cs typeface="Arial" pitchFamily="34" charset="0"/>
              </a:rPr>
              <a:t>Is employee morale high?</a:t>
            </a:r>
          </a:p>
          <a:p>
            <a:pPr marL="514350" indent="-514350">
              <a:spcBef>
                <a:spcPts val="600"/>
              </a:spcBef>
              <a:buFont typeface="+mj-lt"/>
              <a:buAutoNum type="arabicPeriod" startAt="6"/>
            </a:pPr>
            <a:r>
              <a:rPr lang="en-US" altLang="en-US" sz="2800" dirty="0">
                <a:cs typeface="Arial" pitchFamily="34" charset="0"/>
              </a:rPr>
              <a:t>Are employee turnover and absenteeism low?</a:t>
            </a:r>
          </a:p>
          <a:p>
            <a:pPr marL="514350" indent="-514350">
              <a:spcBef>
                <a:spcPts val="600"/>
              </a:spcBef>
              <a:buFont typeface="+mj-lt"/>
              <a:buAutoNum type="arabicPeriod" startAt="6"/>
            </a:pPr>
            <a:r>
              <a:rPr lang="en-US" altLang="en-US" sz="2800" dirty="0">
                <a:solidFill>
                  <a:schemeClr val="tx1"/>
                </a:solidFill>
                <a:cs typeface="Arial" pitchFamily="34" charset="0"/>
              </a:rPr>
              <a:t>Are organizational reward and control mechanisms effective?</a:t>
            </a:r>
          </a:p>
          <a:p>
            <a:pPr marL="0" indent="0">
              <a:buFont typeface="Franklin Gothic Book" pitchFamily="-84" charset="0"/>
              <a:buChar char="►"/>
            </a:pPr>
            <a:endParaRPr lang="en-US" altLang="en-US" dirty="0">
              <a:solidFill>
                <a:schemeClr val="tx1"/>
              </a:solidFill>
              <a:latin typeface="Arial" pitchFamily="34" charset="0"/>
              <a:cs typeface="Arial" pitchFamily="34" charset="0"/>
            </a:endParaRPr>
          </a:p>
        </p:txBody>
      </p:sp>
      <p:sp>
        <p:nvSpPr>
          <p:cNvPr id="8" name="Title 1">
            <a:extLst>
              <a:ext uri="{FF2B5EF4-FFF2-40B4-BE49-F238E27FC236}">
                <a16:creationId xmlns:a16="http://schemas.microsoft.com/office/drawing/2014/main" id="{E5D2A9AF-1E1C-4C65-BF74-EFDEA5F11B2F}"/>
              </a:ext>
            </a:extLst>
          </p:cNvPr>
          <p:cNvSpPr>
            <a:spLocks noGrp="1"/>
          </p:cNvSpPr>
          <p:nvPr>
            <p:ph type="title"/>
          </p:nvPr>
        </p:nvSpPr>
        <p:spPr>
          <a:xfrm>
            <a:off x="301752" y="228600"/>
            <a:ext cx="8534400" cy="758952"/>
          </a:xfrm>
        </p:spPr>
        <p:txBody>
          <a:bodyPr>
            <a:normAutofit/>
          </a:bodyPr>
          <a:lstStyle/>
          <a:p>
            <a:pPr>
              <a:defRPr/>
            </a:pPr>
            <a:r>
              <a:rPr lang="en-US" dirty="0">
                <a:solidFill>
                  <a:schemeClr val="accent3"/>
                </a:solidFill>
                <a:ea typeface="+mj-ea"/>
                <a:cs typeface="Arial" charset="0"/>
              </a:rPr>
              <a:t>Management Audit Checklist of Questions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a:lstStyle/>
          <a:p>
            <a:pPr>
              <a:defRPr/>
            </a:pPr>
            <a:r>
              <a:rPr lang="en-US" dirty="0">
                <a:solidFill>
                  <a:schemeClr val="accent3"/>
                </a:solidFill>
                <a:ea typeface="+mj-ea"/>
                <a:cs typeface="Arial" charset="0"/>
              </a:rPr>
              <a:t>Marketing</a:t>
            </a:r>
          </a:p>
        </p:txBody>
      </p:sp>
      <p:sp>
        <p:nvSpPr>
          <p:cNvPr id="26626" name="Content Placeholder 2"/>
          <p:cNvSpPr>
            <a:spLocks noGrp="1"/>
          </p:cNvSpPr>
          <p:nvPr>
            <p:ph idx="1"/>
          </p:nvPr>
        </p:nvSpPr>
        <p:spPr>
          <a:xfrm>
            <a:off x="467543" y="1628800"/>
            <a:ext cx="8085613" cy="4572000"/>
          </a:xfrm>
        </p:spPr>
        <p:txBody>
          <a:bodyPr>
            <a:normAutofit/>
          </a:bodyPr>
          <a:lstStyle/>
          <a:p>
            <a:pPr>
              <a:buSzPct val="80000"/>
              <a:buFont typeface="Wingdings" panose="05000000000000000000" pitchFamily="2" charset="2"/>
              <a:buChar char="l"/>
            </a:pPr>
            <a:r>
              <a:rPr lang="en-US" altLang="en-US" sz="2800" b="1" dirty="0"/>
              <a:t>Marketing </a:t>
            </a:r>
          </a:p>
          <a:p>
            <a:pPr lvl="1">
              <a:defRPr/>
            </a:pPr>
            <a:r>
              <a:rPr lang="en-US" altLang="en-US" sz="2800" dirty="0">
                <a:solidFill>
                  <a:schemeClr val="bg1">
                    <a:lumMod val="50000"/>
                  </a:schemeClr>
                </a:solidFill>
                <a:cs typeface="Arial" charset="0"/>
              </a:rPr>
              <a:t>the process of defining, anticipating, creating, and fulfilling customers’</a:t>
            </a:r>
            <a:r>
              <a:rPr lang="en-US" altLang="ja-JP" sz="2800" dirty="0">
                <a:solidFill>
                  <a:schemeClr val="bg1">
                    <a:lumMod val="50000"/>
                  </a:schemeClr>
                </a:solidFill>
                <a:cs typeface="Arial" charset="0"/>
              </a:rPr>
              <a:t> needs and wants for products and services</a:t>
            </a:r>
            <a:endParaRPr lang="en-US" altLang="en-US" sz="2800" dirty="0">
              <a:solidFill>
                <a:schemeClr val="bg1">
                  <a:lumMod val="50000"/>
                </a:schemeClr>
              </a:solidFill>
              <a:cs typeface="Arial"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pPr>
              <a:defRPr/>
            </a:pPr>
            <a:r>
              <a:rPr lang="en-US" dirty="0">
                <a:solidFill>
                  <a:schemeClr val="accent3"/>
                </a:solidFill>
                <a:ea typeface="+mj-ea"/>
                <a:cs typeface="Arial" charset="0"/>
              </a:rPr>
              <a:t>Functions of Marketing</a:t>
            </a:r>
          </a:p>
        </p:txBody>
      </p:sp>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01752" y="172329"/>
            <a:ext cx="8534400" cy="758952"/>
          </a:xfrm>
        </p:spPr>
        <p:txBody>
          <a:bodyPr/>
          <a:lstStyle/>
          <a:p>
            <a:pPr>
              <a:defRPr/>
            </a:pPr>
            <a:r>
              <a:rPr lang="en-US" dirty="0">
                <a:solidFill>
                  <a:schemeClr val="accent3"/>
                </a:solidFill>
                <a:ea typeface="+mj-ea"/>
                <a:cs typeface="Arial" charset="0"/>
              </a:rPr>
              <a:t>Marketing</a:t>
            </a:r>
          </a:p>
        </p:txBody>
      </p:sp>
      <p:sp>
        <p:nvSpPr>
          <p:cNvPr id="32771" name="Content Placeholder 2"/>
          <p:cNvSpPr>
            <a:spLocks noGrp="1"/>
          </p:cNvSpPr>
          <p:nvPr>
            <p:ph idx="1"/>
          </p:nvPr>
        </p:nvSpPr>
        <p:spPr>
          <a:xfrm>
            <a:off x="467544" y="1556792"/>
            <a:ext cx="8503920" cy="4572000"/>
          </a:xfrm>
        </p:spPr>
        <p:txBody>
          <a:bodyPr>
            <a:normAutofit/>
          </a:bodyPr>
          <a:lstStyle/>
          <a:p>
            <a:pPr>
              <a:defRPr/>
            </a:pPr>
            <a:r>
              <a:rPr lang="en-US" sz="2800" b="1" dirty="0">
                <a:solidFill>
                  <a:schemeClr val="tx1"/>
                </a:solidFill>
                <a:ea typeface="+mn-ea"/>
                <a:cs typeface="Arial" charset="0"/>
              </a:rPr>
              <a:t>Customer Analysis</a:t>
            </a:r>
          </a:p>
          <a:p>
            <a:pPr lvl="1">
              <a:defRPr/>
            </a:pPr>
            <a:r>
              <a:rPr lang="en-US" sz="2800" dirty="0">
                <a:solidFill>
                  <a:schemeClr val="bg1">
                    <a:lumMod val="50000"/>
                  </a:schemeClr>
                </a:solidFill>
                <a:ea typeface="+mn-ea"/>
                <a:cs typeface="Arial" charset="0"/>
              </a:rPr>
              <a:t>the examination and evaluation of consumer needs, desires, and wants</a:t>
            </a:r>
          </a:p>
          <a:p>
            <a:pPr lvl="1">
              <a:defRPr/>
            </a:pPr>
            <a:r>
              <a:rPr lang="en-US" sz="2800" dirty="0">
                <a:solidFill>
                  <a:schemeClr val="bg1">
                    <a:lumMod val="50000"/>
                  </a:schemeClr>
                </a:solidFill>
                <a:ea typeface="+mn-ea"/>
                <a:cs typeface="Arial" charset="0"/>
              </a:rPr>
              <a:t>involves administering customer surveys, analyzing consumer information, evaluating market positioning strategies, developing customer profiles, and determining optimal market segmentation strategies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Selling Products and Services</a:t>
            </a:r>
          </a:p>
        </p:txBody>
      </p:sp>
      <p:sp>
        <p:nvSpPr>
          <p:cNvPr id="3" name="Content Placeholder 2"/>
          <p:cNvSpPr>
            <a:spLocks noGrp="1"/>
          </p:cNvSpPr>
          <p:nvPr>
            <p:ph idx="1"/>
          </p:nvPr>
        </p:nvSpPr>
        <p:spPr>
          <a:xfrm>
            <a:off x="467544" y="1556792"/>
            <a:ext cx="8064896" cy="4572000"/>
          </a:xfrm>
        </p:spPr>
        <p:txBody>
          <a:bodyPr>
            <a:normAutofit/>
          </a:bodyPr>
          <a:lstStyle/>
          <a:p>
            <a:r>
              <a:rPr lang="en-US" sz="2800" b="1" dirty="0"/>
              <a:t>Selling </a:t>
            </a:r>
          </a:p>
          <a:p>
            <a:pPr lvl="1"/>
            <a:r>
              <a:rPr lang="en-US" sz="2800" dirty="0">
                <a:solidFill>
                  <a:schemeClr val="bg1">
                    <a:lumMod val="50000"/>
                  </a:schemeClr>
                </a:solidFill>
              </a:rPr>
              <a:t>includes many marketing activities, such as advertising, sales promotion, publicity, personal selling, sales force management, customer relations, and dealer relations</a:t>
            </a:r>
          </a:p>
        </p:txBody>
      </p:sp>
    </p:spTree>
    <p:extLst>
      <p:ext uri="{BB962C8B-B14F-4D97-AF65-F5344CB8AC3E}">
        <p14:creationId xmlns:p14="http://schemas.microsoft.com/office/powerpoint/2010/main" val="37413873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pPr>
              <a:defRPr/>
            </a:pPr>
            <a:r>
              <a:rPr lang="en-US" dirty="0">
                <a:solidFill>
                  <a:schemeClr val="accent3"/>
                </a:solidFill>
                <a:ea typeface="+mj-ea"/>
                <a:cs typeface="Arial" charset="0"/>
              </a:rPr>
              <a:t>Product and Service Planning</a:t>
            </a:r>
          </a:p>
        </p:txBody>
      </p:sp>
      <p:sp>
        <p:nvSpPr>
          <p:cNvPr id="34819" name="Content Placeholder 2"/>
          <p:cNvSpPr>
            <a:spLocks noGrp="1"/>
          </p:cNvSpPr>
          <p:nvPr>
            <p:ph idx="1"/>
          </p:nvPr>
        </p:nvSpPr>
        <p:spPr>
          <a:xfrm>
            <a:off x="395536" y="1628800"/>
            <a:ext cx="8352928" cy="4572000"/>
          </a:xfrm>
        </p:spPr>
        <p:txBody>
          <a:bodyPr>
            <a:normAutofit/>
          </a:bodyPr>
          <a:lstStyle/>
          <a:p>
            <a:pPr>
              <a:defRPr/>
            </a:pPr>
            <a:r>
              <a:rPr lang="en-US" sz="2800" b="1" dirty="0">
                <a:solidFill>
                  <a:schemeClr val="tx1"/>
                </a:solidFill>
                <a:ea typeface="+mn-ea"/>
                <a:cs typeface="Arial" charset="0"/>
              </a:rPr>
              <a:t>Product and Service Planning </a:t>
            </a:r>
          </a:p>
          <a:p>
            <a:pPr lvl="1">
              <a:defRPr/>
            </a:pPr>
            <a:r>
              <a:rPr lang="en-US" sz="2800" dirty="0">
                <a:solidFill>
                  <a:schemeClr val="bg1">
                    <a:lumMod val="50000"/>
                  </a:schemeClr>
                </a:solidFill>
                <a:ea typeface="+mn-ea"/>
                <a:cs typeface="Arial" charset="0"/>
              </a:rPr>
              <a:t>includes activities such as test marketing; product and brand positioning; devising warranties; packaging; determining product options, features, style, and quality; deleting old products; and providing for customer service</a:t>
            </a:r>
          </a:p>
          <a:p>
            <a:pPr lvl="1">
              <a:defRPr/>
            </a:pPr>
            <a:r>
              <a:rPr lang="en-US" sz="2800" dirty="0">
                <a:solidFill>
                  <a:schemeClr val="bg1">
                    <a:lumMod val="50000"/>
                  </a:schemeClr>
                </a:solidFill>
                <a:ea typeface="+mn-ea"/>
                <a:cs typeface="Arial" charset="0"/>
              </a:rPr>
              <a:t>important when a company is pursuing product development or diversification</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pPr>
              <a:defRPr/>
            </a:pPr>
            <a:r>
              <a:rPr lang="en-US" dirty="0">
                <a:solidFill>
                  <a:schemeClr val="accent3"/>
                </a:solidFill>
                <a:ea typeface="+mj-ea"/>
                <a:cs typeface="Arial" charset="0"/>
              </a:rPr>
              <a:t>Pricing</a:t>
            </a:r>
          </a:p>
        </p:txBody>
      </p:sp>
      <p:sp>
        <p:nvSpPr>
          <p:cNvPr id="3" name="Content Placeholder 2"/>
          <p:cNvSpPr>
            <a:spLocks noGrp="1"/>
          </p:cNvSpPr>
          <p:nvPr>
            <p:ph idx="1"/>
          </p:nvPr>
        </p:nvSpPr>
        <p:spPr>
          <a:xfrm>
            <a:off x="467544" y="1556792"/>
            <a:ext cx="8064896" cy="4572000"/>
          </a:xfrm>
        </p:spPr>
        <p:txBody>
          <a:bodyPr>
            <a:normAutofit/>
          </a:bodyPr>
          <a:lstStyle/>
          <a:p>
            <a:pPr>
              <a:defRPr/>
            </a:pPr>
            <a:r>
              <a:rPr lang="en-US" sz="2800" b="1" dirty="0">
                <a:solidFill>
                  <a:schemeClr val="tx1"/>
                </a:solidFill>
                <a:ea typeface="+mn-ea"/>
                <a:cs typeface="Arial" charset="0"/>
              </a:rPr>
              <a:t>Pricing</a:t>
            </a:r>
          </a:p>
          <a:p>
            <a:pPr lvl="1">
              <a:defRPr/>
            </a:pPr>
            <a:r>
              <a:rPr lang="en-US" sz="2800" dirty="0">
                <a:solidFill>
                  <a:schemeClr val="bg1">
                    <a:lumMod val="50000"/>
                  </a:schemeClr>
                </a:solidFill>
                <a:ea typeface="+mn-ea"/>
                <a:cs typeface="Arial" charset="0"/>
              </a:rPr>
              <a:t>Five major stakeholders affect </a:t>
            </a:r>
            <a:r>
              <a:rPr lang="en-US" sz="2800" i="1" dirty="0">
                <a:solidFill>
                  <a:schemeClr val="bg1">
                    <a:lumMod val="50000"/>
                  </a:schemeClr>
                </a:solidFill>
                <a:ea typeface="+mn-ea"/>
                <a:cs typeface="Arial" charset="0"/>
              </a:rPr>
              <a:t>pricing </a:t>
            </a:r>
            <a:r>
              <a:rPr lang="en-US" sz="2800" dirty="0">
                <a:solidFill>
                  <a:schemeClr val="bg1">
                    <a:lumMod val="50000"/>
                  </a:schemeClr>
                </a:solidFill>
                <a:ea typeface="+mn-ea"/>
                <a:cs typeface="Arial" charset="0"/>
              </a:rPr>
              <a:t>decisions: </a:t>
            </a:r>
            <a:r>
              <a:rPr lang="en-US" sz="2800" i="1" dirty="0">
                <a:solidFill>
                  <a:schemeClr val="bg1">
                    <a:lumMod val="50000"/>
                  </a:schemeClr>
                </a:solidFill>
                <a:ea typeface="+mn-ea"/>
                <a:cs typeface="Arial" charset="0"/>
              </a:rPr>
              <a:t>consumers, governments, suppliers, distributors, and competitors </a:t>
            </a:r>
          </a:p>
          <a:p>
            <a:pPr lvl="1">
              <a:defRPr/>
            </a:pPr>
            <a:r>
              <a:rPr lang="en-US" sz="2800" dirty="0">
                <a:solidFill>
                  <a:schemeClr val="bg1">
                    <a:lumMod val="50000"/>
                  </a:schemeClr>
                </a:solidFill>
                <a:ea typeface="+mn-ea"/>
                <a:cs typeface="Arial" charset="0"/>
              </a:rPr>
              <a:t>Sometimes an organization will pursue a forward integration strategy primarily to gain better control over prices charged to consumers.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pPr>
              <a:defRPr/>
            </a:pPr>
            <a:r>
              <a:rPr lang="en-US" dirty="0">
                <a:solidFill>
                  <a:schemeClr val="accent3"/>
                </a:solidFill>
                <a:ea typeface="+mj-ea"/>
                <a:cs typeface="Arial" charset="0"/>
              </a:rPr>
              <a:t>Distribution</a:t>
            </a:r>
          </a:p>
        </p:txBody>
      </p:sp>
      <p:sp>
        <p:nvSpPr>
          <p:cNvPr id="36867" name="Content Placeholder 2"/>
          <p:cNvSpPr>
            <a:spLocks noGrp="1"/>
          </p:cNvSpPr>
          <p:nvPr>
            <p:ph idx="1"/>
          </p:nvPr>
        </p:nvSpPr>
        <p:spPr>
          <a:xfrm>
            <a:off x="467544" y="1556792"/>
            <a:ext cx="8136904" cy="4572000"/>
          </a:xfrm>
        </p:spPr>
        <p:txBody>
          <a:bodyPr>
            <a:normAutofit/>
          </a:bodyPr>
          <a:lstStyle/>
          <a:p>
            <a:pPr>
              <a:defRPr/>
            </a:pPr>
            <a:r>
              <a:rPr lang="en-US" sz="2800" b="1" dirty="0">
                <a:solidFill>
                  <a:schemeClr val="tx1"/>
                </a:solidFill>
                <a:ea typeface="+mn-ea"/>
                <a:cs typeface="Arial" charset="0"/>
              </a:rPr>
              <a:t>Distribution </a:t>
            </a:r>
          </a:p>
          <a:p>
            <a:pPr lvl="1">
              <a:defRPr/>
            </a:pPr>
            <a:r>
              <a:rPr lang="en-US" sz="2800" dirty="0">
                <a:solidFill>
                  <a:schemeClr val="bg1">
                    <a:lumMod val="50000"/>
                  </a:schemeClr>
                </a:solidFill>
                <a:ea typeface="+mn-ea"/>
                <a:cs typeface="Arial" charset="0"/>
              </a:rPr>
              <a:t>includes warehousing, distribution channels, distribution coverage, retail site locations, sales territories, inventory levels and location, transportation carriers, wholesaling, and retailing</a:t>
            </a:r>
          </a:p>
          <a:p>
            <a:pPr lvl="1">
              <a:defRPr/>
            </a:pPr>
            <a:r>
              <a:rPr lang="en-US" sz="2800" dirty="0">
                <a:solidFill>
                  <a:schemeClr val="bg1">
                    <a:lumMod val="50000"/>
                  </a:schemeClr>
                </a:solidFill>
                <a:ea typeface="+mn-ea"/>
                <a:cs typeface="Arial" charset="0"/>
              </a:rPr>
              <a:t>especially important when a firm is striving to implement a market development or forward integration strategy</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pPr>
              <a:defRPr/>
            </a:pPr>
            <a:r>
              <a:rPr lang="en-US" dirty="0">
                <a:solidFill>
                  <a:schemeClr val="accent3"/>
                </a:solidFill>
                <a:ea typeface="+mj-ea"/>
                <a:cs typeface="Arial" charset="0"/>
              </a:rPr>
              <a:t>Marketing Research</a:t>
            </a:r>
          </a:p>
        </p:txBody>
      </p:sp>
      <p:sp>
        <p:nvSpPr>
          <p:cNvPr id="37891" name="Content Placeholder 2"/>
          <p:cNvSpPr>
            <a:spLocks noGrp="1"/>
          </p:cNvSpPr>
          <p:nvPr>
            <p:ph idx="1"/>
          </p:nvPr>
        </p:nvSpPr>
        <p:spPr>
          <a:xfrm>
            <a:off x="467544" y="1556792"/>
            <a:ext cx="8136904" cy="4572000"/>
          </a:xfrm>
        </p:spPr>
        <p:txBody>
          <a:bodyPr>
            <a:normAutofit/>
          </a:bodyPr>
          <a:lstStyle/>
          <a:p>
            <a:pPr>
              <a:spcBef>
                <a:spcPts val="600"/>
              </a:spcBef>
              <a:defRPr/>
            </a:pPr>
            <a:r>
              <a:rPr lang="en-US" sz="2800" b="1" dirty="0">
                <a:solidFill>
                  <a:schemeClr val="tx1"/>
                </a:solidFill>
                <a:ea typeface="+mn-ea"/>
                <a:cs typeface="Arial" charset="0"/>
              </a:rPr>
              <a:t>Marketing Research </a:t>
            </a:r>
          </a:p>
          <a:p>
            <a:pPr lvl="1">
              <a:spcBef>
                <a:spcPts val="600"/>
              </a:spcBef>
              <a:defRPr/>
            </a:pPr>
            <a:r>
              <a:rPr lang="en-US" sz="2800" dirty="0">
                <a:solidFill>
                  <a:schemeClr val="bg1">
                    <a:lumMod val="50000"/>
                  </a:schemeClr>
                </a:solidFill>
                <a:ea typeface="+mn-ea"/>
                <a:cs typeface="Arial" charset="0"/>
              </a:rPr>
              <a:t>the systematic gathering, recording, and analyzing of data about problems relating to the marketing of goods and services</a:t>
            </a:r>
          </a:p>
          <a:p>
            <a:pPr lvl="1">
              <a:spcBef>
                <a:spcPts val="600"/>
              </a:spcBef>
              <a:defRPr/>
            </a:pPr>
            <a:r>
              <a:rPr lang="en-US" sz="2800" dirty="0">
                <a:solidFill>
                  <a:schemeClr val="bg1">
                    <a:lumMod val="50000"/>
                  </a:schemeClr>
                </a:solidFill>
                <a:ea typeface="+mn-ea"/>
                <a:cs typeface="Arial" charset="0"/>
              </a:rPr>
              <a:t>can uncover critical strengths and weaknesses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pPr>
              <a:defRPr/>
            </a:pPr>
            <a:r>
              <a:rPr lang="en-US" dirty="0">
                <a:solidFill>
                  <a:schemeClr val="accent3"/>
                </a:solidFill>
                <a:ea typeface="+mj-ea"/>
                <a:cs typeface="Arial" charset="0"/>
              </a:rPr>
              <a:t>Cost/Benefit Analysis</a:t>
            </a:r>
          </a:p>
        </p:txBody>
      </p:sp>
      <p:sp>
        <p:nvSpPr>
          <p:cNvPr id="3" name="Content Placeholder 2"/>
          <p:cNvSpPr>
            <a:spLocks noGrp="1"/>
          </p:cNvSpPr>
          <p:nvPr>
            <p:ph idx="1"/>
          </p:nvPr>
        </p:nvSpPr>
        <p:spPr>
          <a:xfrm>
            <a:off x="467544" y="1628800"/>
            <a:ext cx="7992888" cy="4572000"/>
          </a:xfrm>
        </p:spPr>
        <p:txBody>
          <a:bodyPr>
            <a:normAutofit/>
          </a:bodyPr>
          <a:lstStyle/>
          <a:p>
            <a:pPr>
              <a:spcBef>
                <a:spcPts val="600"/>
              </a:spcBef>
              <a:defRPr/>
            </a:pPr>
            <a:r>
              <a:rPr lang="en-US" sz="2800" b="1" dirty="0">
                <a:solidFill>
                  <a:schemeClr val="tx1"/>
                </a:solidFill>
                <a:ea typeface="+mn-ea"/>
                <a:cs typeface="Arial" panose="020B0604020202020204" pitchFamily="34" charset="0"/>
              </a:rPr>
              <a:t>Cost/Benefit Analysis</a:t>
            </a:r>
          </a:p>
          <a:p>
            <a:pPr lvl="1">
              <a:spcBef>
                <a:spcPts val="600"/>
              </a:spcBef>
              <a:defRPr/>
            </a:pPr>
            <a:r>
              <a:rPr lang="en-US" sz="2800" dirty="0">
                <a:solidFill>
                  <a:schemeClr val="bg1">
                    <a:lumMod val="50000"/>
                  </a:schemeClr>
                </a:solidFill>
                <a:ea typeface="+mn-ea"/>
                <a:cs typeface="Arial" panose="020B0604020202020204" pitchFamily="34" charset="0"/>
              </a:rPr>
              <a:t>Three steps are required: </a:t>
            </a:r>
          </a:p>
          <a:p>
            <a:pPr marL="1314450" lvl="2" indent="-514350">
              <a:spcBef>
                <a:spcPts val="600"/>
              </a:spcBef>
              <a:buFont typeface="+mj-lt"/>
              <a:buAutoNum type="arabicPeriod"/>
              <a:defRPr/>
            </a:pPr>
            <a:r>
              <a:rPr lang="en-US" sz="2800" i="1" dirty="0">
                <a:ea typeface="+mn-ea"/>
                <a:cs typeface="Arial" panose="020B0604020202020204" pitchFamily="34" charset="0"/>
              </a:rPr>
              <a:t>compute the total costs associated with a decision</a:t>
            </a:r>
          </a:p>
          <a:p>
            <a:pPr marL="1314450" lvl="2" indent="-514350">
              <a:spcBef>
                <a:spcPts val="600"/>
              </a:spcBef>
              <a:buFont typeface="+mj-lt"/>
              <a:buAutoNum type="arabicPeriod"/>
              <a:defRPr/>
            </a:pPr>
            <a:r>
              <a:rPr lang="en-US" sz="2800" i="1" dirty="0">
                <a:ea typeface="+mn-ea"/>
                <a:cs typeface="Arial" panose="020B0604020202020204" pitchFamily="34" charset="0"/>
              </a:rPr>
              <a:t>estimate the total benefits from the decision </a:t>
            </a:r>
          </a:p>
          <a:p>
            <a:pPr marL="1314450" lvl="2" indent="-514350">
              <a:spcBef>
                <a:spcPts val="600"/>
              </a:spcBef>
              <a:buFont typeface="+mj-lt"/>
              <a:buAutoNum type="arabicPeriod"/>
              <a:defRPr/>
            </a:pPr>
            <a:r>
              <a:rPr lang="en-US" sz="2800" i="1" dirty="0">
                <a:ea typeface="+mn-ea"/>
                <a:cs typeface="Arial" panose="020B0604020202020204" pitchFamily="34" charset="0"/>
              </a:rPr>
              <a:t>compare the total costs with the total benefits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normAutofit/>
          </a:bodyPr>
          <a:lstStyle/>
          <a:p>
            <a:pPr>
              <a:defRPr/>
            </a:pPr>
            <a:r>
              <a:rPr lang="en-US" dirty="0">
                <a:solidFill>
                  <a:schemeClr val="accent3"/>
                </a:solidFill>
                <a:ea typeface="+mj-ea"/>
                <a:cs typeface="Arial" charset="0"/>
              </a:rPr>
              <a:t>Marketing Audit Checklist of Questions</a:t>
            </a:r>
          </a:p>
        </p:txBody>
      </p:sp>
      <p:sp>
        <p:nvSpPr>
          <p:cNvPr id="35842" name="Content Placeholder 2"/>
          <p:cNvSpPr>
            <a:spLocks noGrp="1"/>
          </p:cNvSpPr>
          <p:nvPr>
            <p:ph idx="1"/>
          </p:nvPr>
        </p:nvSpPr>
        <p:spPr>
          <a:xfrm>
            <a:off x="467544" y="1628800"/>
            <a:ext cx="8136904" cy="4572000"/>
          </a:xfrm>
        </p:spPr>
        <p:txBody>
          <a:bodyPr>
            <a:normAutofit/>
          </a:bodyPr>
          <a:lstStyle/>
          <a:p>
            <a:pPr marL="514350" indent="-514350">
              <a:spcBef>
                <a:spcPts val="600"/>
              </a:spcBef>
              <a:buSzPct val="100000"/>
              <a:buFont typeface="+mj-lt"/>
              <a:buAutoNum type="arabicPeriod"/>
            </a:pPr>
            <a:r>
              <a:rPr lang="en-US" altLang="en-US" sz="2800" dirty="0">
                <a:solidFill>
                  <a:schemeClr val="tx1"/>
                </a:solidFill>
                <a:cs typeface="Arial" pitchFamily="34" charset="0"/>
              </a:rPr>
              <a:t>Are markets segmented effectively?</a:t>
            </a:r>
          </a:p>
          <a:p>
            <a:pPr marL="514350" indent="-514350">
              <a:spcBef>
                <a:spcPts val="600"/>
              </a:spcBef>
              <a:buSzPct val="100000"/>
              <a:buFont typeface="+mj-lt"/>
              <a:buAutoNum type="arabicPeriod"/>
            </a:pPr>
            <a:r>
              <a:rPr lang="en-US" altLang="en-US" sz="2800" dirty="0">
                <a:solidFill>
                  <a:schemeClr val="tx1"/>
                </a:solidFill>
                <a:cs typeface="Arial" pitchFamily="34" charset="0"/>
              </a:rPr>
              <a:t>Is the organization positioned well among competitors?</a:t>
            </a:r>
          </a:p>
          <a:p>
            <a:pPr marL="514350" indent="-514350">
              <a:spcBef>
                <a:spcPts val="600"/>
              </a:spcBef>
              <a:buSzPct val="100000"/>
              <a:buFont typeface="+mj-lt"/>
              <a:buAutoNum type="arabicPeriod"/>
            </a:pPr>
            <a:r>
              <a:rPr lang="en-US" altLang="en-US" sz="2800" dirty="0">
                <a:solidFill>
                  <a:schemeClr val="tx1"/>
                </a:solidFill>
                <a:cs typeface="Arial" pitchFamily="34" charset="0"/>
              </a:rPr>
              <a:t>Has the firm</a:t>
            </a:r>
            <a:r>
              <a:rPr lang="en-US" altLang="en-US" sz="2800" dirty="0"/>
              <a:t>’</a:t>
            </a:r>
            <a:r>
              <a:rPr lang="en-US" altLang="ja-JP" sz="2800" dirty="0">
                <a:solidFill>
                  <a:schemeClr val="tx1"/>
                </a:solidFill>
                <a:cs typeface="Arial" pitchFamily="34" charset="0"/>
              </a:rPr>
              <a:t>s market share been increasing?</a:t>
            </a:r>
          </a:p>
          <a:p>
            <a:pPr marL="514350" indent="-514350">
              <a:spcBef>
                <a:spcPts val="600"/>
              </a:spcBef>
              <a:buSzPct val="100000"/>
              <a:buFont typeface="+mj-lt"/>
              <a:buAutoNum type="arabicPeriod"/>
            </a:pPr>
            <a:r>
              <a:rPr lang="en-US" altLang="en-US" sz="2800" dirty="0">
                <a:solidFill>
                  <a:schemeClr val="tx1"/>
                </a:solidFill>
                <a:cs typeface="Arial" pitchFamily="34" charset="0"/>
              </a:rPr>
              <a:t>Are present channels of distribution reliable and cost effective?</a:t>
            </a:r>
          </a:p>
          <a:p>
            <a:pPr marL="514350" indent="-514350">
              <a:spcBef>
                <a:spcPts val="600"/>
              </a:spcBef>
              <a:buSzPct val="100000"/>
              <a:buFont typeface="+mj-lt"/>
              <a:buAutoNum type="arabicPeriod"/>
            </a:pPr>
            <a:r>
              <a:rPr lang="en-US" altLang="en-US" sz="2800" dirty="0">
                <a:solidFill>
                  <a:schemeClr val="tx1"/>
                </a:solidFill>
                <a:cs typeface="Arial" pitchFamily="34" charset="0"/>
              </a:rPr>
              <a:t>Does the firm have an effective sales organization?</a:t>
            </a:r>
          </a:p>
          <a:p>
            <a:pPr marL="514350" indent="-514350">
              <a:spcBef>
                <a:spcPts val="600"/>
              </a:spcBef>
              <a:buSzPct val="100000"/>
              <a:buFont typeface="+mj-lt"/>
              <a:buAutoNum type="arabicPeriod"/>
            </a:pPr>
            <a:r>
              <a:rPr lang="en-US" altLang="en-US" sz="2800" dirty="0">
                <a:solidFill>
                  <a:schemeClr val="tx1"/>
                </a:solidFill>
                <a:cs typeface="Arial" pitchFamily="34" charset="0"/>
              </a:rPr>
              <a:t>Does the firm conduct market research?</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Content Placeholder 2"/>
          <p:cNvSpPr>
            <a:spLocks noGrp="1"/>
          </p:cNvSpPr>
          <p:nvPr>
            <p:ph idx="1"/>
          </p:nvPr>
        </p:nvSpPr>
        <p:spPr>
          <a:xfrm>
            <a:off x="467544" y="1628800"/>
            <a:ext cx="8368608" cy="4572000"/>
          </a:xfrm>
        </p:spPr>
        <p:txBody>
          <a:bodyPr>
            <a:normAutofit/>
          </a:bodyPr>
          <a:lstStyle/>
          <a:p>
            <a:pPr marL="514350" indent="-514350">
              <a:spcBef>
                <a:spcPts val="600"/>
              </a:spcBef>
              <a:buSzPct val="100000"/>
              <a:buFont typeface="+mj-lt"/>
              <a:buAutoNum type="arabicPeriod" startAt="7"/>
            </a:pPr>
            <a:r>
              <a:rPr lang="en-US" altLang="en-US" sz="2600" dirty="0">
                <a:solidFill>
                  <a:schemeClr val="tx1"/>
                </a:solidFill>
                <a:cs typeface="Arial" pitchFamily="34" charset="0"/>
              </a:rPr>
              <a:t>Are product quality and customer service good?</a:t>
            </a:r>
          </a:p>
          <a:p>
            <a:pPr marL="514350" indent="-514350">
              <a:spcBef>
                <a:spcPts val="600"/>
              </a:spcBef>
              <a:buSzPct val="100000"/>
              <a:buFont typeface="+mj-lt"/>
              <a:buAutoNum type="arabicPeriod" startAt="7"/>
            </a:pPr>
            <a:r>
              <a:rPr lang="en-US" altLang="en-US" sz="2600" dirty="0">
                <a:solidFill>
                  <a:schemeClr val="tx1"/>
                </a:solidFill>
                <a:cs typeface="Arial" pitchFamily="34" charset="0"/>
              </a:rPr>
              <a:t>Are the firm</a:t>
            </a:r>
            <a:r>
              <a:rPr lang="en-US" altLang="ja-JP" sz="2600" dirty="0">
                <a:solidFill>
                  <a:schemeClr val="tx1"/>
                </a:solidFill>
                <a:cs typeface="Arial" pitchFamily="34" charset="0"/>
              </a:rPr>
              <a:t>'s products and services priced </a:t>
            </a:r>
            <a:r>
              <a:rPr lang="en-US" altLang="en-US" sz="2600" dirty="0">
                <a:solidFill>
                  <a:schemeClr val="tx1"/>
                </a:solidFill>
                <a:cs typeface="Arial" pitchFamily="34" charset="0"/>
              </a:rPr>
              <a:t>appropriately?</a:t>
            </a:r>
          </a:p>
          <a:p>
            <a:pPr marL="514350" indent="-514350">
              <a:spcBef>
                <a:spcPts val="600"/>
              </a:spcBef>
              <a:buSzPct val="100000"/>
              <a:buFont typeface="+mj-lt"/>
              <a:buAutoNum type="arabicPeriod" startAt="7"/>
            </a:pPr>
            <a:r>
              <a:rPr lang="en-US" altLang="en-US" sz="2600" dirty="0">
                <a:solidFill>
                  <a:schemeClr val="tx1"/>
                </a:solidFill>
                <a:cs typeface="Arial" pitchFamily="34" charset="0"/>
              </a:rPr>
              <a:t>Does the firm have an effective promotion, advertising, and publicity strategy?</a:t>
            </a:r>
          </a:p>
          <a:p>
            <a:pPr marL="514350" indent="-514350">
              <a:spcBef>
                <a:spcPts val="600"/>
              </a:spcBef>
              <a:buSzPct val="100000"/>
              <a:buFont typeface="+mj-lt"/>
              <a:buAutoNum type="arabicPeriod" startAt="7"/>
            </a:pPr>
            <a:r>
              <a:rPr lang="en-US" altLang="en-US" sz="2600" dirty="0">
                <a:solidFill>
                  <a:schemeClr val="tx1"/>
                </a:solidFill>
                <a:cs typeface="Arial" pitchFamily="34" charset="0"/>
              </a:rPr>
              <a:t>Are marketing, planning, and budgeting effective?</a:t>
            </a:r>
          </a:p>
          <a:p>
            <a:pPr marL="514350" indent="-514350">
              <a:spcBef>
                <a:spcPts val="600"/>
              </a:spcBef>
              <a:buSzPct val="100000"/>
              <a:buFont typeface="+mj-lt"/>
              <a:buAutoNum type="arabicPeriod" startAt="7"/>
            </a:pPr>
            <a:r>
              <a:rPr lang="en-US" altLang="en-US" sz="2600" dirty="0">
                <a:solidFill>
                  <a:schemeClr val="tx1"/>
                </a:solidFill>
                <a:cs typeface="Arial" pitchFamily="34" charset="0"/>
              </a:rPr>
              <a:t>Do the firm</a:t>
            </a:r>
            <a:r>
              <a:rPr lang="en-US" altLang="ja-JP" sz="2600" dirty="0">
                <a:solidFill>
                  <a:schemeClr val="tx1"/>
                </a:solidFill>
                <a:cs typeface="Arial" pitchFamily="34" charset="0"/>
              </a:rPr>
              <a:t>'s marketing managers have adequate </a:t>
            </a:r>
            <a:r>
              <a:rPr lang="en-US" altLang="en-US" sz="2600" dirty="0">
                <a:solidFill>
                  <a:schemeClr val="tx1"/>
                </a:solidFill>
                <a:cs typeface="Arial" pitchFamily="34" charset="0"/>
              </a:rPr>
              <a:t>experience and training?</a:t>
            </a:r>
          </a:p>
          <a:p>
            <a:pPr marL="514350" indent="-514350">
              <a:spcBef>
                <a:spcPts val="600"/>
              </a:spcBef>
              <a:buSzPct val="100000"/>
              <a:buFont typeface="+mj-lt"/>
              <a:buAutoNum type="arabicPeriod" startAt="7"/>
            </a:pPr>
            <a:r>
              <a:rPr lang="en-US" altLang="en-US" sz="2600" dirty="0">
                <a:solidFill>
                  <a:schemeClr val="tx1"/>
                </a:solidFill>
                <a:cs typeface="Arial" pitchFamily="34" charset="0"/>
              </a:rPr>
              <a:t>Is the firm</a:t>
            </a:r>
            <a:r>
              <a:rPr lang="en-US" altLang="ja-JP" sz="2600" dirty="0">
                <a:solidFill>
                  <a:schemeClr val="tx1"/>
                </a:solidFill>
                <a:cs typeface="Arial" pitchFamily="34" charset="0"/>
              </a:rPr>
              <a:t>'s Internet presence excellent as compared </a:t>
            </a:r>
            <a:r>
              <a:rPr lang="en-US" altLang="en-US" sz="2600" dirty="0">
                <a:solidFill>
                  <a:schemeClr val="tx1"/>
                </a:solidFill>
                <a:cs typeface="Arial" pitchFamily="34" charset="0"/>
              </a:rPr>
              <a:t>to rivals?</a:t>
            </a:r>
          </a:p>
        </p:txBody>
      </p:sp>
      <p:sp>
        <p:nvSpPr>
          <p:cNvPr id="8" name="Title 1">
            <a:extLst>
              <a:ext uri="{FF2B5EF4-FFF2-40B4-BE49-F238E27FC236}">
                <a16:creationId xmlns:a16="http://schemas.microsoft.com/office/drawing/2014/main" id="{754B09A5-2C83-4382-8E12-63B3B2DB5DC9}"/>
              </a:ext>
            </a:extLst>
          </p:cNvPr>
          <p:cNvSpPr>
            <a:spLocks noGrp="1"/>
          </p:cNvSpPr>
          <p:nvPr>
            <p:ph type="title"/>
          </p:nvPr>
        </p:nvSpPr>
        <p:spPr>
          <a:xfrm>
            <a:off x="301752" y="228600"/>
            <a:ext cx="8534400" cy="758952"/>
          </a:xfrm>
        </p:spPr>
        <p:txBody>
          <a:bodyPr>
            <a:normAutofit/>
          </a:bodyPr>
          <a:lstStyle/>
          <a:p>
            <a:pPr>
              <a:defRPr/>
            </a:pPr>
            <a:r>
              <a:rPr lang="en-US" dirty="0">
                <a:solidFill>
                  <a:schemeClr val="accent3"/>
                </a:solidFill>
                <a:ea typeface="+mj-ea"/>
                <a:cs typeface="Arial" charset="0"/>
              </a:rPr>
              <a:t>Marketing Audit Checklist of Questions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normAutofit/>
          </a:bodyPr>
          <a:lstStyle/>
          <a:p>
            <a:pPr>
              <a:defRPr/>
            </a:pPr>
            <a:r>
              <a:rPr lang="en-US" dirty="0">
                <a:solidFill>
                  <a:schemeClr val="accent3"/>
                </a:solidFill>
                <a:ea typeface="+mj-ea"/>
                <a:cs typeface="Arial" charset="0"/>
              </a:rPr>
              <a:t>Finance/Accounting Functions</a:t>
            </a:r>
          </a:p>
        </p:txBody>
      </p:sp>
      <p:sp>
        <p:nvSpPr>
          <p:cNvPr id="3" name="Content Placeholder 2"/>
          <p:cNvSpPr>
            <a:spLocks noGrp="1"/>
          </p:cNvSpPr>
          <p:nvPr>
            <p:ph idx="1"/>
          </p:nvPr>
        </p:nvSpPr>
        <p:spPr>
          <a:xfrm>
            <a:off x="536504" y="1628800"/>
            <a:ext cx="8064896" cy="4572000"/>
          </a:xfrm>
        </p:spPr>
        <p:txBody>
          <a:bodyPr>
            <a:normAutofit/>
          </a:bodyPr>
          <a:lstStyle/>
          <a:p>
            <a:pPr>
              <a:buSzPct val="80000"/>
              <a:buFont typeface="Wingdings" panose="05000000000000000000" pitchFamily="2" charset="2"/>
              <a:buChar char="l"/>
              <a:defRPr/>
            </a:pPr>
            <a:r>
              <a:rPr lang="en-US" sz="2800" dirty="0">
                <a:solidFill>
                  <a:schemeClr val="tx1"/>
                </a:solidFill>
                <a:ea typeface="+mn-ea"/>
                <a:cs typeface="Arial" panose="020B0604020202020204" pitchFamily="34" charset="0"/>
              </a:rPr>
              <a:t>The </a:t>
            </a:r>
            <a:r>
              <a:rPr lang="en-US" sz="2800" i="1" dirty="0">
                <a:solidFill>
                  <a:schemeClr val="tx1"/>
                </a:solidFill>
                <a:ea typeface="+mn-ea"/>
                <a:cs typeface="Arial" panose="020B0604020202020204" pitchFamily="34" charset="0"/>
              </a:rPr>
              <a:t>functions of finance/accounting </a:t>
            </a:r>
            <a:r>
              <a:rPr lang="en-US" sz="2800" dirty="0">
                <a:solidFill>
                  <a:schemeClr val="tx1"/>
                </a:solidFill>
                <a:ea typeface="+mn-ea"/>
                <a:cs typeface="Arial" panose="020B0604020202020204" pitchFamily="34" charset="0"/>
              </a:rPr>
              <a:t>comprise three decisions:</a:t>
            </a:r>
          </a:p>
          <a:p>
            <a:pPr marL="266700" indent="268288">
              <a:buClr>
                <a:schemeClr val="accent1">
                  <a:lumMod val="75000"/>
                </a:schemeClr>
              </a:buClr>
              <a:buSzPct val="110000"/>
              <a:buFont typeface="Franklin Gothic Book" panose="020B0503020102020204" pitchFamily="34" charset="0"/>
              <a:buNone/>
              <a:defRPr/>
            </a:pPr>
            <a:r>
              <a:rPr lang="en-US" sz="2800" b="1" dirty="0">
                <a:solidFill>
                  <a:schemeClr val="bg1">
                    <a:lumMod val="50000"/>
                  </a:schemeClr>
                </a:solidFill>
                <a:ea typeface="+mn-ea"/>
                <a:cs typeface="Arial" panose="020B0604020202020204" pitchFamily="34" charset="0"/>
              </a:rPr>
              <a:t>1. </a:t>
            </a:r>
            <a:r>
              <a:rPr lang="en-US" sz="2800" i="1" dirty="0">
                <a:solidFill>
                  <a:schemeClr val="bg1">
                    <a:lumMod val="50000"/>
                  </a:schemeClr>
                </a:solidFill>
                <a:ea typeface="+mn-ea"/>
                <a:cs typeface="Arial" panose="020B0604020202020204" pitchFamily="34" charset="0"/>
              </a:rPr>
              <a:t>the investment decision</a:t>
            </a:r>
          </a:p>
          <a:p>
            <a:pPr marL="266700" indent="268288">
              <a:buClr>
                <a:schemeClr val="accent1">
                  <a:lumMod val="75000"/>
                </a:schemeClr>
              </a:buClr>
              <a:buSzPct val="110000"/>
              <a:buFont typeface="Franklin Gothic Book" panose="020B0503020102020204" pitchFamily="34" charset="0"/>
              <a:buNone/>
              <a:defRPr/>
            </a:pPr>
            <a:r>
              <a:rPr lang="en-US" sz="2800" b="1" dirty="0">
                <a:solidFill>
                  <a:schemeClr val="bg1">
                    <a:lumMod val="50000"/>
                  </a:schemeClr>
                </a:solidFill>
                <a:ea typeface="+mn-ea"/>
                <a:cs typeface="Arial" panose="020B0604020202020204" pitchFamily="34" charset="0"/>
              </a:rPr>
              <a:t>2. </a:t>
            </a:r>
            <a:r>
              <a:rPr lang="en-US" sz="2800" i="1" dirty="0">
                <a:solidFill>
                  <a:schemeClr val="bg1">
                    <a:lumMod val="50000"/>
                  </a:schemeClr>
                </a:solidFill>
                <a:ea typeface="+mn-ea"/>
                <a:cs typeface="Arial" panose="020B0604020202020204" pitchFamily="34" charset="0"/>
              </a:rPr>
              <a:t>the financing decision</a:t>
            </a:r>
          </a:p>
          <a:p>
            <a:pPr marL="266700" indent="268288">
              <a:buClr>
                <a:schemeClr val="accent1">
                  <a:lumMod val="75000"/>
                </a:schemeClr>
              </a:buClr>
              <a:buSzPct val="110000"/>
              <a:buFont typeface="Franklin Gothic Book" panose="020B0503020102020204" pitchFamily="34" charset="0"/>
              <a:buNone/>
              <a:defRPr/>
            </a:pPr>
            <a:r>
              <a:rPr lang="en-US" sz="2800" b="1" dirty="0">
                <a:solidFill>
                  <a:schemeClr val="bg1">
                    <a:lumMod val="50000"/>
                  </a:schemeClr>
                </a:solidFill>
                <a:ea typeface="+mn-ea"/>
                <a:cs typeface="Arial" panose="020B0604020202020204" pitchFamily="34" charset="0"/>
              </a:rPr>
              <a:t>3. </a:t>
            </a:r>
            <a:r>
              <a:rPr lang="en-US" sz="2800" i="1" dirty="0">
                <a:solidFill>
                  <a:schemeClr val="bg1">
                    <a:lumMod val="50000"/>
                  </a:schemeClr>
                </a:solidFill>
                <a:ea typeface="+mn-ea"/>
                <a:cs typeface="Arial" panose="020B0604020202020204" pitchFamily="34" charset="0"/>
              </a:rPr>
              <a:t>the dividend decision</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p:cNvSpPr>
            <a:spLocks noGrp="1"/>
          </p:cNvSpPr>
          <p:nvPr>
            <p:ph type="title"/>
          </p:nvPr>
        </p:nvSpPr>
        <p:spPr/>
        <p:txBody>
          <a:bodyPr>
            <a:normAutofit/>
          </a:bodyPr>
          <a:lstStyle/>
          <a:p>
            <a:pPr>
              <a:defRPr/>
            </a:pPr>
            <a:r>
              <a:rPr lang="en-US" dirty="0">
                <a:solidFill>
                  <a:schemeClr val="accent3"/>
                </a:solidFill>
                <a:ea typeface="+mj-ea"/>
                <a:cs typeface="Arial" charset="0"/>
              </a:rPr>
              <a:t>Finance/Accounting Functions</a:t>
            </a:r>
          </a:p>
        </p:txBody>
      </p:sp>
      <p:sp>
        <p:nvSpPr>
          <p:cNvPr id="43011" name="Content Placeholder 2"/>
          <p:cNvSpPr>
            <a:spLocks noGrp="1"/>
          </p:cNvSpPr>
          <p:nvPr>
            <p:ph idx="1"/>
          </p:nvPr>
        </p:nvSpPr>
        <p:spPr>
          <a:xfrm>
            <a:off x="467544" y="1556792"/>
            <a:ext cx="8064896" cy="4572000"/>
          </a:xfrm>
        </p:spPr>
        <p:txBody>
          <a:bodyPr>
            <a:normAutofit/>
          </a:bodyPr>
          <a:lstStyle/>
          <a:p>
            <a:pPr>
              <a:defRPr/>
            </a:pPr>
            <a:r>
              <a:rPr lang="en-US" sz="2800" b="1" dirty="0">
                <a:solidFill>
                  <a:schemeClr val="tx1"/>
                </a:solidFill>
                <a:ea typeface="+mn-ea"/>
                <a:cs typeface="Arial" charset="0"/>
              </a:rPr>
              <a:t>Investment Decision (Capital Budgeting)</a:t>
            </a:r>
          </a:p>
          <a:p>
            <a:pPr lvl="1">
              <a:defRPr/>
            </a:pPr>
            <a:r>
              <a:rPr lang="en-US" sz="2800" dirty="0">
                <a:solidFill>
                  <a:schemeClr val="bg1">
                    <a:lumMod val="50000"/>
                  </a:schemeClr>
                </a:solidFill>
                <a:ea typeface="+mn-ea"/>
                <a:cs typeface="Arial" charset="0"/>
              </a:rPr>
              <a:t>the allocation and reallocation of capital and resources to projects, products, assets, and divisions of an organization</a:t>
            </a:r>
          </a:p>
          <a:p>
            <a:pPr>
              <a:defRPr/>
            </a:pPr>
            <a:r>
              <a:rPr lang="en-US" sz="2800" b="1" dirty="0">
                <a:solidFill>
                  <a:schemeClr val="tx1"/>
                </a:solidFill>
                <a:ea typeface="+mn-ea"/>
                <a:cs typeface="Arial" charset="0"/>
              </a:rPr>
              <a:t>Financing Decision </a:t>
            </a:r>
          </a:p>
          <a:p>
            <a:pPr lvl="1">
              <a:defRPr/>
            </a:pPr>
            <a:r>
              <a:rPr lang="en-US" sz="2800" dirty="0">
                <a:solidFill>
                  <a:schemeClr val="bg1">
                    <a:lumMod val="50000"/>
                  </a:schemeClr>
                </a:solidFill>
                <a:ea typeface="+mn-ea"/>
                <a:cs typeface="Arial" charset="0"/>
              </a:rPr>
              <a:t>determines the best capital structure for the firm and includes examining various methods by which the firm can raise capital</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a:solidFill>
                  <a:schemeClr val="accent3"/>
                </a:solidFill>
                <a:ea typeface="+mj-ea"/>
                <a:cs typeface="Arial" charset="0"/>
              </a:rPr>
              <a:t>Finance/Accounting Functions</a:t>
            </a:r>
          </a:p>
        </p:txBody>
      </p:sp>
      <p:sp>
        <p:nvSpPr>
          <p:cNvPr id="44035" name="Content Placeholder 2"/>
          <p:cNvSpPr>
            <a:spLocks noGrp="1"/>
          </p:cNvSpPr>
          <p:nvPr>
            <p:ph idx="1"/>
          </p:nvPr>
        </p:nvSpPr>
        <p:spPr>
          <a:xfrm>
            <a:off x="467544" y="1556792"/>
            <a:ext cx="8064896" cy="4572000"/>
          </a:xfrm>
        </p:spPr>
        <p:txBody>
          <a:bodyPr>
            <a:normAutofit/>
          </a:bodyPr>
          <a:lstStyle/>
          <a:p>
            <a:pPr>
              <a:defRPr/>
            </a:pPr>
            <a:r>
              <a:rPr lang="en-US" sz="2800" b="1" dirty="0">
                <a:solidFill>
                  <a:schemeClr val="tx1"/>
                </a:solidFill>
                <a:ea typeface="+mn-ea"/>
                <a:cs typeface="Arial" charset="0"/>
              </a:rPr>
              <a:t>Dividend Decisions </a:t>
            </a:r>
          </a:p>
          <a:p>
            <a:pPr lvl="1">
              <a:defRPr/>
            </a:pPr>
            <a:r>
              <a:rPr lang="en-US" sz="2800" dirty="0">
                <a:solidFill>
                  <a:schemeClr val="bg1">
                    <a:lumMod val="50000"/>
                  </a:schemeClr>
                </a:solidFill>
                <a:ea typeface="+mn-ea"/>
                <a:cs typeface="Arial" charset="0"/>
              </a:rPr>
              <a:t>concern issues such as the percentage of earnings paid to stockholders, the stability of dividends paid over time, and the repurchase or issuance of stock</a:t>
            </a:r>
          </a:p>
          <a:p>
            <a:pPr lvl="1">
              <a:defRPr/>
            </a:pPr>
            <a:r>
              <a:rPr lang="en-US" sz="2800" dirty="0">
                <a:solidFill>
                  <a:schemeClr val="bg1">
                    <a:lumMod val="50000"/>
                  </a:schemeClr>
                </a:solidFill>
                <a:ea typeface="+mn-ea"/>
                <a:cs typeface="Arial" charset="0"/>
              </a:rPr>
              <a:t>determine the amount of funds that are retained in a firm compared to the amount paid out to stockholders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normAutofit/>
          </a:bodyPr>
          <a:lstStyle/>
          <a:p>
            <a:pPr>
              <a:defRPr/>
            </a:pPr>
            <a:r>
              <a:rPr lang="en-US" dirty="0">
                <a:solidFill>
                  <a:schemeClr val="tx1"/>
                </a:solidFill>
                <a:ea typeface="+mj-ea"/>
                <a:cs typeface="Arial" charset="0"/>
              </a:rPr>
              <a:t>Finance/Accounting Functions</a:t>
            </a:r>
          </a:p>
        </p:txBody>
      </p:sp>
      <p:sp>
        <p:nvSpPr>
          <p:cNvPr id="44035" name="Content Placeholder 2"/>
          <p:cNvSpPr>
            <a:spLocks noGrp="1"/>
          </p:cNvSpPr>
          <p:nvPr>
            <p:ph idx="1"/>
          </p:nvPr>
        </p:nvSpPr>
        <p:spPr>
          <a:xfrm>
            <a:off x="349857" y="1556792"/>
            <a:ext cx="8254591" cy="4572000"/>
          </a:xfrm>
        </p:spPr>
        <p:txBody>
          <a:bodyPr>
            <a:normAutofit/>
          </a:bodyPr>
          <a:lstStyle/>
          <a:p>
            <a:pPr marL="742950" indent="-476250">
              <a:spcBef>
                <a:spcPts val="600"/>
              </a:spcBef>
              <a:buFont typeface="+mj-lt"/>
              <a:buAutoNum type="arabicPeriod"/>
              <a:defRPr/>
            </a:pPr>
            <a:r>
              <a:rPr lang="en-US" sz="2800" dirty="0">
                <a:cs typeface="Arial" charset="0"/>
              </a:rPr>
              <a:t>How has each ratio changed over time?</a:t>
            </a:r>
          </a:p>
          <a:p>
            <a:pPr marL="742950" indent="-476250">
              <a:spcBef>
                <a:spcPts val="600"/>
              </a:spcBef>
              <a:buFont typeface="+mj-lt"/>
              <a:buAutoNum type="arabicPeriod"/>
              <a:defRPr/>
            </a:pPr>
            <a:r>
              <a:rPr lang="en-US" sz="2800" dirty="0">
                <a:cs typeface="Arial" charset="0"/>
              </a:rPr>
              <a:t>How does each ratio compare to industry norms?</a:t>
            </a:r>
          </a:p>
          <a:p>
            <a:pPr marL="742950" indent="-476250">
              <a:spcBef>
                <a:spcPts val="600"/>
              </a:spcBef>
              <a:buFont typeface="+mj-lt"/>
              <a:buAutoNum type="arabicPeriod"/>
              <a:defRPr/>
            </a:pPr>
            <a:r>
              <a:rPr lang="en-US" sz="2800" dirty="0">
                <a:cs typeface="Arial" charset="0"/>
              </a:rPr>
              <a:t>How does each ratio compare with key competitors?</a:t>
            </a:r>
          </a:p>
        </p:txBody>
      </p:sp>
    </p:spTree>
    <p:extLst>
      <p:ext uri="{BB962C8B-B14F-4D97-AF65-F5344CB8AC3E}">
        <p14:creationId xmlns:p14="http://schemas.microsoft.com/office/powerpoint/2010/main" val="117092961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a:bodyPr>
          <a:lstStyle/>
          <a:p>
            <a:pPr>
              <a:defRPr/>
            </a:pPr>
            <a:r>
              <a:rPr lang="en-US" dirty="0">
                <a:solidFill>
                  <a:schemeClr val="accent3"/>
                </a:solidFill>
                <a:ea typeface="+mj-ea"/>
                <a:cs typeface="Arial" charset="0"/>
              </a:rPr>
              <a:t>A Summary of Key Financial Ratios</a:t>
            </a:r>
          </a:p>
        </p:txBody>
      </p:sp>
      <p:pic>
        <p:nvPicPr>
          <p:cNvPr id="40963"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t="5486"/>
          <a:stretch/>
        </p:blipFill>
        <p:spPr bwMode="auto">
          <a:xfrm>
            <a:off x="301752" y="1556792"/>
            <a:ext cx="8534400"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p:txBody>
          <a:bodyPr>
            <a:normAutofit/>
          </a:bodyPr>
          <a:lstStyle/>
          <a:p>
            <a:pPr>
              <a:defRPr/>
            </a:pPr>
            <a:r>
              <a:rPr lang="en-US" dirty="0">
                <a:solidFill>
                  <a:schemeClr val="accent3"/>
                </a:solidFill>
                <a:ea typeface="+mj-ea"/>
                <a:cs typeface="Arial" charset="0"/>
              </a:rPr>
              <a:t>A Summary of Key Financial Ratios</a:t>
            </a:r>
          </a:p>
        </p:txBody>
      </p:sp>
      <p:pic>
        <p:nvPicPr>
          <p:cNvPr id="41988"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25552" y="1700808"/>
            <a:ext cx="86106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p:cNvSpPr>
            <a:spLocks noGrp="1"/>
          </p:cNvSpPr>
          <p:nvPr>
            <p:ph type="title"/>
          </p:nvPr>
        </p:nvSpPr>
        <p:spPr/>
        <p:txBody>
          <a:bodyPr>
            <a:normAutofit/>
          </a:bodyPr>
          <a:lstStyle/>
          <a:p>
            <a:pPr>
              <a:defRPr/>
            </a:pPr>
            <a:r>
              <a:rPr lang="en-US" dirty="0">
                <a:solidFill>
                  <a:schemeClr val="accent3"/>
                </a:solidFill>
                <a:ea typeface="+mj-ea"/>
                <a:cs typeface="Arial" charset="0"/>
              </a:rPr>
              <a:t>A Summary of Key Financial Ratios</a:t>
            </a:r>
          </a:p>
        </p:txBody>
      </p:sp>
      <p:pic>
        <p:nvPicPr>
          <p:cNvPr id="43012"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646350" y="1772816"/>
            <a:ext cx="8159750"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2"/>
          <p:cNvPicPr>
            <a:picLocks noChangeAspect="1" noChangeArrowheads="1"/>
          </p:cNvPicPr>
          <p:nvPr/>
        </p:nvPicPr>
        <p:blipFill rotWithShape="1">
          <a:blip r:embed="rId3" cstate="print">
            <a:extLst>
              <a:ext uri="{28A0092B-C50C-407E-A947-70E740481C1C}">
                <a14:useLocalDpi xmlns:a14="http://schemas.microsoft.com/office/drawing/2010/main"/>
              </a:ext>
            </a:extLst>
          </a:blip>
          <a:srcRect r="-375"/>
          <a:stretch/>
        </p:blipFill>
        <p:spPr bwMode="auto">
          <a:xfrm>
            <a:off x="646350" y="4677941"/>
            <a:ext cx="815975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p:cNvSpPr>
            <a:spLocks noGrp="1"/>
          </p:cNvSpPr>
          <p:nvPr>
            <p:ph type="title"/>
          </p:nvPr>
        </p:nvSpPr>
        <p:spPr/>
        <p:txBody>
          <a:bodyPr>
            <a:normAutofit/>
          </a:bodyPr>
          <a:lstStyle/>
          <a:p>
            <a:pPr>
              <a:defRPr/>
            </a:pPr>
            <a:r>
              <a:rPr lang="en-US" dirty="0">
                <a:solidFill>
                  <a:schemeClr val="accent3"/>
                </a:solidFill>
                <a:ea typeface="+mj-ea"/>
                <a:cs typeface="Arial" charset="0"/>
              </a:rPr>
              <a:t>A Summary of Key Financial Ratios</a:t>
            </a:r>
          </a:p>
        </p:txBody>
      </p:sp>
      <p:pic>
        <p:nvPicPr>
          <p:cNvPr id="44035" name="Picture 2"/>
          <p:cNvPicPr>
            <a:picLocks noChangeAspect="1" noChangeArrowheads="1"/>
          </p:cNvPicPr>
          <p:nvPr/>
        </p:nvPicPr>
        <p:blipFill rotWithShape="1">
          <a:blip r:embed="rId2" cstate="print">
            <a:extLst>
              <a:ext uri="{28A0092B-C50C-407E-A947-70E740481C1C}">
                <a14:useLocalDpi xmlns:a14="http://schemas.microsoft.com/office/drawing/2010/main"/>
              </a:ext>
            </a:extLst>
          </a:blip>
          <a:srcRect/>
          <a:stretch/>
        </p:blipFill>
        <p:spPr bwMode="auto">
          <a:xfrm>
            <a:off x="280759" y="1772816"/>
            <a:ext cx="8534400" cy="2354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nvPr>
        </p:nvSpPr>
        <p:spPr/>
        <p:txBody>
          <a:bodyPr>
            <a:normAutofit/>
          </a:bodyPr>
          <a:lstStyle/>
          <a:p>
            <a:pPr>
              <a:defRPr/>
            </a:pPr>
            <a:r>
              <a:rPr lang="en-US" dirty="0">
                <a:solidFill>
                  <a:schemeClr val="accent3"/>
                </a:solidFill>
                <a:ea typeface="+mj-ea"/>
                <a:cs typeface="Arial" charset="0"/>
              </a:rPr>
              <a:t>Finance/Accounting Audit Checklist</a:t>
            </a:r>
          </a:p>
        </p:txBody>
      </p:sp>
      <p:sp>
        <p:nvSpPr>
          <p:cNvPr id="46082" name="Content Placeholder 2"/>
          <p:cNvSpPr>
            <a:spLocks noGrp="1"/>
          </p:cNvSpPr>
          <p:nvPr>
            <p:ph idx="1"/>
          </p:nvPr>
        </p:nvSpPr>
        <p:spPr>
          <a:xfrm>
            <a:off x="396840" y="1628800"/>
            <a:ext cx="8344224" cy="4572000"/>
          </a:xfrm>
        </p:spPr>
        <p:txBody>
          <a:bodyPr>
            <a:normAutofit/>
          </a:bodyPr>
          <a:lstStyle/>
          <a:p>
            <a:pPr marL="514350" indent="-514350">
              <a:spcBef>
                <a:spcPts val="600"/>
              </a:spcBef>
              <a:buSzPct val="120000"/>
              <a:buFont typeface="+mj-lt"/>
              <a:buAutoNum type="arabicPeriod"/>
            </a:pPr>
            <a:r>
              <a:rPr lang="en-US" altLang="en-US" sz="2800" dirty="0">
                <a:solidFill>
                  <a:schemeClr val="tx1"/>
                </a:solidFill>
                <a:cs typeface="Arial" pitchFamily="34" charset="0"/>
              </a:rPr>
              <a:t>Where is the firm financially strong and weak as indicated by financial ratio analyses?</a:t>
            </a:r>
          </a:p>
          <a:p>
            <a:pPr marL="514350" indent="-514350">
              <a:spcBef>
                <a:spcPts val="600"/>
              </a:spcBef>
              <a:buSzPct val="120000"/>
              <a:buFont typeface="+mj-lt"/>
              <a:buAutoNum type="arabicPeriod"/>
            </a:pPr>
            <a:r>
              <a:rPr lang="en-US" altLang="en-US" sz="2800" dirty="0">
                <a:solidFill>
                  <a:schemeClr val="tx1"/>
                </a:solidFill>
                <a:cs typeface="Arial" pitchFamily="34" charset="0"/>
              </a:rPr>
              <a:t>Can the firm raise needed short-term capital?</a:t>
            </a:r>
          </a:p>
          <a:p>
            <a:pPr marL="514350" indent="-514350">
              <a:spcBef>
                <a:spcPts val="600"/>
              </a:spcBef>
              <a:buSzPct val="120000"/>
              <a:buFont typeface="+mj-lt"/>
              <a:buAutoNum type="arabicPeriod"/>
            </a:pPr>
            <a:r>
              <a:rPr lang="en-US" altLang="en-US" sz="2800" dirty="0">
                <a:solidFill>
                  <a:schemeClr val="tx1"/>
                </a:solidFill>
                <a:cs typeface="Arial" pitchFamily="34" charset="0"/>
              </a:rPr>
              <a:t>Can the firm raise needed long-term capital through debt and/or equity?</a:t>
            </a:r>
          </a:p>
          <a:p>
            <a:pPr marL="514350" indent="-514350">
              <a:spcBef>
                <a:spcPts val="600"/>
              </a:spcBef>
              <a:buSzPct val="120000"/>
              <a:buFont typeface="+mj-lt"/>
              <a:buAutoNum type="arabicPeriod"/>
            </a:pPr>
            <a:r>
              <a:rPr lang="en-US" altLang="en-US" sz="2800" dirty="0">
                <a:solidFill>
                  <a:schemeClr val="tx1"/>
                </a:solidFill>
                <a:cs typeface="Arial" pitchFamily="34" charset="0"/>
              </a:rPr>
              <a:t>Does the firm have sufficient working capital?</a:t>
            </a:r>
          </a:p>
          <a:p>
            <a:pPr marL="514350" indent="-514350">
              <a:spcBef>
                <a:spcPts val="600"/>
              </a:spcBef>
              <a:buSzPct val="120000"/>
              <a:buFont typeface="+mj-lt"/>
              <a:buAutoNum type="arabicPeriod"/>
            </a:pPr>
            <a:r>
              <a:rPr lang="en-US" altLang="en-US" sz="2800" dirty="0">
                <a:solidFill>
                  <a:schemeClr val="tx1"/>
                </a:solidFill>
                <a:cs typeface="Arial" pitchFamily="34" charset="0"/>
              </a:rPr>
              <a:t>Are capital budgeting procedures effective?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normAutofit/>
          </a:bodyPr>
          <a:lstStyle/>
          <a:p>
            <a:pPr>
              <a:defRPr/>
            </a:pPr>
            <a:r>
              <a:rPr lang="en-US" dirty="0">
                <a:solidFill>
                  <a:schemeClr val="accent3"/>
                </a:solidFill>
                <a:ea typeface="+mj-ea"/>
                <a:cs typeface="Arial" charset="0"/>
              </a:rPr>
              <a:t>Finance/Accounting Audit Checklist (cont.)</a:t>
            </a:r>
          </a:p>
        </p:txBody>
      </p:sp>
      <p:sp>
        <p:nvSpPr>
          <p:cNvPr id="47106" name="Content Placeholder 2"/>
          <p:cNvSpPr>
            <a:spLocks noGrp="1"/>
          </p:cNvSpPr>
          <p:nvPr>
            <p:ph idx="1"/>
          </p:nvPr>
        </p:nvSpPr>
        <p:spPr>
          <a:xfrm>
            <a:off x="467544" y="1700808"/>
            <a:ext cx="8136904" cy="4572000"/>
          </a:xfrm>
        </p:spPr>
        <p:txBody>
          <a:bodyPr/>
          <a:lstStyle/>
          <a:p>
            <a:pPr marL="514350" indent="-514350">
              <a:spcBef>
                <a:spcPts val="600"/>
              </a:spcBef>
              <a:buSzPct val="120000"/>
              <a:buFont typeface="+mj-lt"/>
              <a:buAutoNum type="arabicPeriod" startAt="6"/>
            </a:pPr>
            <a:r>
              <a:rPr lang="en-US" altLang="en-US" sz="2800" dirty="0">
                <a:solidFill>
                  <a:schemeClr val="tx1"/>
                </a:solidFill>
                <a:cs typeface="Arial" pitchFamily="34" charset="0"/>
              </a:rPr>
              <a:t>Are dividend payout policies reasonable?</a:t>
            </a:r>
          </a:p>
          <a:p>
            <a:pPr marL="514350" indent="-514350">
              <a:spcBef>
                <a:spcPts val="600"/>
              </a:spcBef>
              <a:buSzPct val="120000"/>
              <a:buFont typeface="+mj-lt"/>
              <a:buAutoNum type="arabicPeriod" startAt="6"/>
            </a:pPr>
            <a:r>
              <a:rPr lang="en-US" altLang="en-US" sz="2800" dirty="0">
                <a:solidFill>
                  <a:schemeClr val="tx1"/>
                </a:solidFill>
                <a:cs typeface="Arial" pitchFamily="34" charset="0"/>
              </a:rPr>
              <a:t>Does the firm have good relations with its investors and stockholders?</a:t>
            </a:r>
          </a:p>
          <a:p>
            <a:pPr marL="514350" indent="-514350">
              <a:spcBef>
                <a:spcPts val="600"/>
              </a:spcBef>
              <a:buSzPct val="120000"/>
              <a:buFont typeface="+mj-lt"/>
              <a:buAutoNum type="arabicPeriod" startAt="6"/>
            </a:pPr>
            <a:r>
              <a:rPr lang="en-US" altLang="en-US" sz="2800" dirty="0">
                <a:solidFill>
                  <a:schemeClr val="tx1"/>
                </a:solidFill>
                <a:cs typeface="Arial" pitchFamily="34" charset="0"/>
              </a:rPr>
              <a:t>Are the firm</a:t>
            </a:r>
            <a:r>
              <a:rPr lang="en-US" altLang="ja-JP" sz="2800" dirty="0">
                <a:solidFill>
                  <a:schemeClr val="tx1"/>
                </a:solidFill>
                <a:cs typeface="Arial" pitchFamily="34" charset="0"/>
              </a:rPr>
              <a:t>'s financial managers </a:t>
            </a:r>
            <a:r>
              <a:rPr lang="en-US" altLang="en-US" sz="2800" dirty="0">
                <a:solidFill>
                  <a:schemeClr val="tx1"/>
                </a:solidFill>
                <a:cs typeface="Arial" pitchFamily="34" charset="0"/>
              </a:rPr>
              <a:t>experienced and well trained?</a:t>
            </a:r>
          </a:p>
          <a:p>
            <a:pPr marL="514350" indent="-514350">
              <a:spcBef>
                <a:spcPts val="600"/>
              </a:spcBef>
              <a:buSzPct val="120000"/>
              <a:buFont typeface="+mj-lt"/>
              <a:buAutoNum type="arabicPeriod" startAt="6"/>
            </a:pPr>
            <a:r>
              <a:rPr lang="en-US" altLang="en-US" sz="2800" dirty="0">
                <a:solidFill>
                  <a:schemeClr val="tx1"/>
                </a:solidFill>
                <a:cs typeface="Arial" pitchFamily="34" charset="0"/>
              </a:rPr>
              <a:t>Is the firm</a:t>
            </a:r>
            <a:r>
              <a:rPr lang="en-US" altLang="ja-JP" sz="2800" dirty="0">
                <a:solidFill>
                  <a:schemeClr val="tx1"/>
                </a:solidFill>
                <a:cs typeface="Arial" pitchFamily="34" charset="0"/>
              </a:rPr>
              <a:t>'s debt situation excellent?</a:t>
            </a:r>
          </a:p>
          <a:p>
            <a:pPr marL="0" indent="0">
              <a:spcBef>
                <a:spcPct val="0"/>
              </a:spcBef>
              <a:buSzPct val="120000"/>
              <a:buFont typeface="Franklin Gothic Book" pitchFamily="-84" charset="0"/>
              <a:buChar char="►"/>
            </a:pPr>
            <a:endParaRPr lang="en-US" altLang="en-US" dirty="0">
              <a:solidFill>
                <a:schemeClr val="tx1"/>
              </a:solidFill>
              <a:latin typeface="Arial" pitchFamily="34" charset="0"/>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p:cNvSpPr>
            <a:spLocks noGrp="1"/>
          </p:cNvSpPr>
          <p:nvPr>
            <p:ph type="title"/>
          </p:nvPr>
        </p:nvSpPr>
        <p:spPr/>
        <p:txBody>
          <a:bodyPr/>
          <a:lstStyle/>
          <a:p>
            <a:pPr>
              <a:defRPr/>
            </a:pPr>
            <a:r>
              <a:rPr lang="en-US" dirty="0">
                <a:solidFill>
                  <a:schemeClr val="accent3"/>
                </a:solidFill>
                <a:ea typeface="+mj-ea"/>
                <a:cs typeface="Arial" charset="0"/>
              </a:rPr>
              <a:t>Production/Operations</a:t>
            </a:r>
          </a:p>
        </p:txBody>
      </p:sp>
      <p:sp>
        <p:nvSpPr>
          <p:cNvPr id="3" name="Content Placeholder 2"/>
          <p:cNvSpPr>
            <a:spLocks noGrp="1"/>
          </p:cNvSpPr>
          <p:nvPr>
            <p:ph idx="1"/>
          </p:nvPr>
        </p:nvSpPr>
        <p:spPr>
          <a:xfrm>
            <a:off x="467544" y="1628800"/>
            <a:ext cx="8208912" cy="4572000"/>
          </a:xfrm>
        </p:spPr>
        <p:txBody>
          <a:bodyPr>
            <a:normAutofit/>
          </a:bodyPr>
          <a:lstStyle/>
          <a:p>
            <a:pPr>
              <a:defRPr/>
            </a:pPr>
            <a:r>
              <a:rPr lang="en-US" sz="2800" b="1" dirty="0">
                <a:solidFill>
                  <a:schemeClr val="tx1"/>
                </a:solidFill>
                <a:ea typeface="+mn-ea"/>
                <a:cs typeface="Arial" charset="0"/>
              </a:rPr>
              <a:t>Production/operations function </a:t>
            </a:r>
          </a:p>
          <a:p>
            <a:pPr lvl="1">
              <a:defRPr/>
            </a:pPr>
            <a:r>
              <a:rPr lang="en-US" sz="2800" dirty="0">
                <a:solidFill>
                  <a:schemeClr val="tx1"/>
                </a:solidFill>
                <a:ea typeface="+mn-ea"/>
                <a:cs typeface="Arial" charset="0"/>
              </a:rPr>
              <a:t> </a:t>
            </a:r>
            <a:r>
              <a:rPr lang="en-US" sz="2800" dirty="0">
                <a:solidFill>
                  <a:schemeClr val="bg1">
                    <a:lumMod val="50000"/>
                  </a:schemeClr>
                </a:solidFill>
                <a:ea typeface="+mn-ea"/>
                <a:cs typeface="Arial" charset="0"/>
              </a:rPr>
              <a:t>consists of all those activities that transform inputs into goods and services </a:t>
            </a:r>
          </a:p>
          <a:p>
            <a:pPr>
              <a:defRPr/>
            </a:pPr>
            <a:r>
              <a:rPr lang="en-US" sz="2800" dirty="0">
                <a:ea typeface="+mn-ea"/>
                <a:cs typeface="Arial" charset="0"/>
              </a:rPr>
              <a:t>Production/operations management deals with inputs, transformations, and outputs that vary across industries and markets.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b04_06.jpg"/>
          <p:cNvPicPr>
            <a:picLocks noChangeAspect="1"/>
          </p:cNvPicPr>
          <p:nvPr/>
        </p:nvPicPr>
        <p:blipFill rotWithShape="1">
          <a:blip r:embed="rId3">
            <a:extLst>
              <a:ext uri="{28A0092B-C50C-407E-A947-70E740481C1C}">
                <a14:useLocalDpi xmlns:a14="http://schemas.microsoft.com/office/drawing/2010/main" val="0"/>
              </a:ext>
            </a:extLst>
          </a:blip>
          <a:srcRect b="4721"/>
          <a:stretch/>
        </p:blipFill>
        <p:spPr>
          <a:xfrm>
            <a:off x="513333" y="1628800"/>
            <a:ext cx="8322819" cy="4697635"/>
          </a:xfrm>
          <a:prstGeom prst="rect">
            <a:avLst/>
          </a:prstGeom>
        </p:spPr>
      </p:pic>
      <p:sp>
        <p:nvSpPr>
          <p:cNvPr id="6" name="Title 5">
            <a:extLst>
              <a:ext uri="{FF2B5EF4-FFF2-40B4-BE49-F238E27FC236}">
                <a16:creationId xmlns:a16="http://schemas.microsoft.com/office/drawing/2014/main" id="{BBC8C853-F319-4294-A87C-21405FF68E18}"/>
              </a:ext>
            </a:extLst>
          </p:cNvPr>
          <p:cNvSpPr>
            <a:spLocks noGrp="1"/>
          </p:cNvSpPr>
          <p:nvPr>
            <p:ph type="title"/>
          </p:nvPr>
        </p:nvSpPr>
        <p:spPr/>
        <p:txBody>
          <a:bodyPr>
            <a:noAutofit/>
          </a:bodyPr>
          <a:lstStyle/>
          <a:p>
            <a:r>
              <a:rPr lang="en-US" altLang="zh-HK" sz="2800" dirty="0">
                <a:solidFill>
                  <a:schemeClr val="accent3"/>
                </a:solidFill>
                <a:cs typeface="Arial" charset="0"/>
              </a:rPr>
              <a:t>The Basic Functions (Decisions) Within Production/Operations</a:t>
            </a:r>
            <a:endParaRPr lang="zh-HK" altLang="en-US" sz="28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04_07.jpg"/>
          <p:cNvPicPr>
            <a:picLocks noChangeAspect="1"/>
          </p:cNvPicPr>
          <p:nvPr/>
        </p:nvPicPr>
        <p:blipFill rotWithShape="1">
          <a:blip r:embed="rId3">
            <a:extLst>
              <a:ext uri="{28A0092B-C50C-407E-A947-70E740481C1C}">
                <a14:useLocalDpi xmlns:a14="http://schemas.microsoft.com/office/drawing/2010/main" val="0"/>
              </a:ext>
            </a:extLst>
          </a:blip>
          <a:srcRect b="3520"/>
          <a:stretch/>
        </p:blipFill>
        <p:spPr>
          <a:xfrm>
            <a:off x="420080" y="1628800"/>
            <a:ext cx="8303840" cy="4544590"/>
          </a:xfrm>
          <a:prstGeom prst="rect">
            <a:avLst/>
          </a:prstGeom>
        </p:spPr>
      </p:pic>
      <p:sp>
        <p:nvSpPr>
          <p:cNvPr id="6" name="Title 5">
            <a:extLst>
              <a:ext uri="{FF2B5EF4-FFF2-40B4-BE49-F238E27FC236}">
                <a16:creationId xmlns:a16="http://schemas.microsoft.com/office/drawing/2014/main" id="{F86785A6-CBDC-4BDE-9167-CF8EE6A349A8}"/>
              </a:ext>
            </a:extLst>
          </p:cNvPr>
          <p:cNvSpPr>
            <a:spLocks noGrp="1"/>
          </p:cNvSpPr>
          <p:nvPr>
            <p:ph type="title"/>
          </p:nvPr>
        </p:nvSpPr>
        <p:spPr>
          <a:xfrm>
            <a:off x="304800" y="251145"/>
            <a:ext cx="8534400" cy="758952"/>
          </a:xfrm>
        </p:spPr>
        <p:txBody>
          <a:bodyPr>
            <a:noAutofit/>
          </a:bodyPr>
          <a:lstStyle/>
          <a:p>
            <a:r>
              <a:rPr lang="en-US" altLang="zh-HK" sz="2800" dirty="0">
                <a:solidFill>
                  <a:schemeClr val="accent3"/>
                </a:solidFill>
                <a:cs typeface="Arial" charset="0"/>
              </a:rPr>
              <a:t>Implications of Various Strategies on Production/Operations</a:t>
            </a:r>
            <a:endParaRPr lang="zh-HK" altLang="en-US" sz="2800" dirty="0">
              <a:solidFill>
                <a:schemeClr val="accent3"/>
              </a:solidFill>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rmAutofit/>
          </a:bodyPr>
          <a:lstStyle/>
          <a:p>
            <a:pPr>
              <a:defRPr/>
            </a:pPr>
            <a:r>
              <a:rPr lang="en-US" dirty="0">
                <a:solidFill>
                  <a:schemeClr val="accent3"/>
                </a:solidFill>
                <a:ea typeface="+mj-ea"/>
                <a:cs typeface="Arial" charset="0"/>
              </a:rPr>
              <a:t>Production/Operations Audit Checklist</a:t>
            </a:r>
          </a:p>
        </p:txBody>
      </p:sp>
      <p:sp>
        <p:nvSpPr>
          <p:cNvPr id="51202" name="Content Placeholder 2"/>
          <p:cNvSpPr>
            <a:spLocks noGrp="1"/>
          </p:cNvSpPr>
          <p:nvPr>
            <p:ph idx="1"/>
          </p:nvPr>
        </p:nvSpPr>
        <p:spPr>
          <a:xfrm>
            <a:off x="467544" y="1628800"/>
            <a:ext cx="8208912" cy="4572000"/>
          </a:xfrm>
        </p:spPr>
        <p:txBody>
          <a:bodyPr>
            <a:normAutofit/>
          </a:bodyPr>
          <a:lstStyle/>
          <a:p>
            <a:pPr marL="514350" indent="-514350">
              <a:spcBef>
                <a:spcPts val="600"/>
              </a:spcBef>
              <a:buSzPct val="120000"/>
              <a:buFont typeface="+mj-lt"/>
              <a:buAutoNum type="arabicPeriod"/>
            </a:pPr>
            <a:r>
              <a:rPr lang="en-US" altLang="en-US" sz="2400" dirty="0">
                <a:solidFill>
                  <a:schemeClr val="tx1"/>
                </a:solidFill>
                <a:cs typeface="Arial" pitchFamily="34" charset="0"/>
              </a:rPr>
              <a:t>Are supplies of raw materials, parts, and subassemblies reliable and reasonable?</a:t>
            </a:r>
          </a:p>
          <a:p>
            <a:pPr marL="514350" indent="-514350">
              <a:spcBef>
                <a:spcPts val="600"/>
              </a:spcBef>
              <a:buSzPct val="120000"/>
              <a:buFont typeface="+mj-lt"/>
              <a:buAutoNum type="arabicPeriod"/>
            </a:pPr>
            <a:r>
              <a:rPr lang="en-US" altLang="en-US" sz="2400" dirty="0">
                <a:solidFill>
                  <a:schemeClr val="tx1"/>
                </a:solidFill>
                <a:cs typeface="Arial" pitchFamily="34" charset="0"/>
              </a:rPr>
              <a:t>Are facilities, equipment, machinery, and offices in good condition?</a:t>
            </a:r>
          </a:p>
          <a:p>
            <a:pPr marL="514350" indent="-514350">
              <a:spcBef>
                <a:spcPts val="600"/>
              </a:spcBef>
              <a:buSzPct val="120000"/>
              <a:buFont typeface="+mj-lt"/>
              <a:buAutoNum type="arabicPeriod"/>
            </a:pPr>
            <a:r>
              <a:rPr lang="en-US" altLang="en-US" sz="2400" dirty="0">
                <a:solidFill>
                  <a:schemeClr val="tx1"/>
                </a:solidFill>
                <a:cs typeface="Arial" pitchFamily="34" charset="0"/>
              </a:rPr>
              <a:t>Are inventory-control policies and procedures effective?</a:t>
            </a:r>
          </a:p>
          <a:p>
            <a:pPr marL="514350" indent="-514350">
              <a:spcBef>
                <a:spcPts val="600"/>
              </a:spcBef>
              <a:buSzPct val="120000"/>
              <a:buFont typeface="+mj-lt"/>
              <a:buAutoNum type="arabicPeriod"/>
            </a:pPr>
            <a:r>
              <a:rPr lang="en-US" altLang="en-US" sz="2400" dirty="0">
                <a:solidFill>
                  <a:schemeClr val="tx1"/>
                </a:solidFill>
                <a:cs typeface="Arial" pitchFamily="34" charset="0"/>
              </a:rPr>
              <a:t>Are quality-control policies and procedures effective?</a:t>
            </a:r>
          </a:p>
          <a:p>
            <a:pPr marL="514350" indent="-514350">
              <a:spcBef>
                <a:spcPts val="600"/>
              </a:spcBef>
              <a:buSzPct val="120000"/>
              <a:buFont typeface="+mj-lt"/>
              <a:buAutoNum type="arabicPeriod"/>
            </a:pPr>
            <a:r>
              <a:rPr lang="en-US" altLang="en-US" sz="2400" dirty="0">
                <a:solidFill>
                  <a:schemeClr val="tx1"/>
                </a:solidFill>
                <a:cs typeface="Arial" pitchFamily="34" charset="0"/>
              </a:rPr>
              <a:t>Are facilities, resources, and markets strategically    located?</a:t>
            </a:r>
          </a:p>
          <a:p>
            <a:pPr marL="514350" indent="-514350">
              <a:spcBef>
                <a:spcPts val="600"/>
              </a:spcBef>
              <a:buSzPct val="120000"/>
              <a:buFont typeface="+mj-lt"/>
              <a:buAutoNum type="arabicPeriod"/>
            </a:pPr>
            <a:r>
              <a:rPr lang="en-US" altLang="en-US" sz="2400" dirty="0">
                <a:solidFill>
                  <a:schemeClr val="tx1"/>
                </a:solidFill>
                <a:cs typeface="Arial" pitchFamily="34" charset="0"/>
              </a:rPr>
              <a:t>Does the firm have technological competencies?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p:txBody>
          <a:bodyPr>
            <a:normAutofit/>
          </a:bodyPr>
          <a:lstStyle/>
          <a:p>
            <a:pPr>
              <a:defRPr/>
            </a:pPr>
            <a:r>
              <a:rPr lang="en-US" dirty="0">
                <a:solidFill>
                  <a:schemeClr val="accent3"/>
                </a:solidFill>
                <a:ea typeface="+mj-ea"/>
                <a:cs typeface="Arial" charset="0"/>
              </a:rPr>
              <a:t>Research and Development Audit</a:t>
            </a:r>
          </a:p>
        </p:txBody>
      </p:sp>
      <p:sp>
        <p:nvSpPr>
          <p:cNvPr id="52226" name="Content Placeholder 2"/>
          <p:cNvSpPr>
            <a:spLocks noGrp="1"/>
          </p:cNvSpPr>
          <p:nvPr>
            <p:ph idx="1"/>
          </p:nvPr>
        </p:nvSpPr>
        <p:spPr>
          <a:xfrm>
            <a:off x="467544" y="1628800"/>
            <a:ext cx="8368608" cy="4572000"/>
          </a:xfrm>
        </p:spPr>
        <p:txBody>
          <a:bodyPr>
            <a:normAutofit/>
          </a:bodyPr>
          <a:lstStyle/>
          <a:p>
            <a:pPr marL="457200" indent="-457200">
              <a:spcBef>
                <a:spcPts val="600"/>
              </a:spcBef>
              <a:buSzPct val="120000"/>
              <a:buFont typeface="+mj-lt"/>
              <a:buAutoNum type="arabicPeriod"/>
            </a:pPr>
            <a:r>
              <a:rPr lang="en-US" altLang="en-US" sz="2400" dirty="0">
                <a:solidFill>
                  <a:schemeClr val="tx1"/>
                </a:solidFill>
                <a:cs typeface="Arial" pitchFamily="34" charset="0"/>
              </a:rPr>
              <a:t>Does the firm have R&amp;D facilities? Are they adequate?</a:t>
            </a:r>
          </a:p>
          <a:p>
            <a:pPr marL="457200" indent="-457200">
              <a:spcBef>
                <a:spcPts val="600"/>
              </a:spcBef>
              <a:buSzPct val="120000"/>
              <a:buFont typeface="+mj-lt"/>
              <a:buAutoNum type="arabicPeriod"/>
            </a:pPr>
            <a:r>
              <a:rPr lang="en-US" altLang="en-US" sz="2400" dirty="0">
                <a:solidFill>
                  <a:schemeClr val="tx1"/>
                </a:solidFill>
                <a:cs typeface="Arial" pitchFamily="34" charset="0"/>
              </a:rPr>
              <a:t>If outside R&amp;D firms are used, are they cost-effective?</a:t>
            </a:r>
          </a:p>
          <a:p>
            <a:pPr marL="457200" indent="-457200">
              <a:spcBef>
                <a:spcPts val="600"/>
              </a:spcBef>
              <a:buSzPct val="120000"/>
              <a:buFont typeface="+mj-lt"/>
              <a:buAutoNum type="arabicPeriod"/>
            </a:pPr>
            <a:r>
              <a:rPr lang="en-US" altLang="en-US" sz="2400" dirty="0">
                <a:solidFill>
                  <a:schemeClr val="tx1"/>
                </a:solidFill>
                <a:cs typeface="Arial" pitchFamily="34" charset="0"/>
              </a:rPr>
              <a:t>Are the organization</a:t>
            </a:r>
            <a:r>
              <a:rPr lang="en-US" altLang="ja-JP" sz="2400" dirty="0">
                <a:solidFill>
                  <a:schemeClr val="tx1"/>
                </a:solidFill>
                <a:cs typeface="Arial" pitchFamily="34" charset="0"/>
              </a:rPr>
              <a:t>'s R&amp;D personnel well qualified?</a:t>
            </a:r>
          </a:p>
          <a:p>
            <a:pPr marL="457200" indent="-457200">
              <a:spcBef>
                <a:spcPts val="600"/>
              </a:spcBef>
              <a:buSzPct val="120000"/>
              <a:buFont typeface="+mj-lt"/>
              <a:buAutoNum type="arabicPeriod"/>
            </a:pPr>
            <a:r>
              <a:rPr lang="en-US" altLang="en-US" sz="2400" dirty="0">
                <a:solidFill>
                  <a:schemeClr val="tx1"/>
                </a:solidFill>
                <a:cs typeface="Arial" pitchFamily="34" charset="0"/>
              </a:rPr>
              <a:t>Are R&amp;D resources allocated effectively?</a:t>
            </a:r>
          </a:p>
          <a:p>
            <a:pPr marL="457200" indent="-457200">
              <a:spcBef>
                <a:spcPts val="600"/>
              </a:spcBef>
              <a:buSzPct val="120000"/>
              <a:buFont typeface="+mj-lt"/>
              <a:buAutoNum type="arabicPeriod"/>
            </a:pPr>
            <a:r>
              <a:rPr lang="en-US" altLang="en-US" sz="2400" dirty="0">
                <a:solidFill>
                  <a:schemeClr val="tx1"/>
                </a:solidFill>
                <a:cs typeface="Arial" pitchFamily="34" charset="0"/>
              </a:rPr>
              <a:t>Are management information and computer systems adequate?</a:t>
            </a:r>
          </a:p>
          <a:p>
            <a:pPr marL="457200" indent="-457200">
              <a:spcBef>
                <a:spcPts val="600"/>
              </a:spcBef>
              <a:buSzPct val="120000"/>
              <a:buFont typeface="+mj-lt"/>
              <a:buAutoNum type="arabicPeriod"/>
            </a:pPr>
            <a:r>
              <a:rPr lang="en-US" altLang="en-US" sz="2400" dirty="0">
                <a:solidFill>
                  <a:schemeClr val="tx1"/>
                </a:solidFill>
                <a:cs typeface="Arial" pitchFamily="34" charset="0"/>
              </a:rPr>
              <a:t>Is communication between R&amp;D and other organizational units effective?</a:t>
            </a:r>
          </a:p>
          <a:p>
            <a:pPr marL="457200" indent="-457200">
              <a:spcBef>
                <a:spcPts val="600"/>
              </a:spcBef>
              <a:buSzPct val="120000"/>
              <a:buFont typeface="+mj-lt"/>
              <a:buAutoNum type="arabicPeriod"/>
            </a:pPr>
            <a:r>
              <a:rPr lang="en-US" altLang="en-US" sz="2400" dirty="0">
                <a:solidFill>
                  <a:schemeClr val="tx1"/>
                </a:solidFill>
                <a:cs typeface="Arial" pitchFamily="34" charset="0"/>
              </a:rPr>
              <a:t>Are present products technologically competitive?</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p:cNvSpPr>
            <a:spLocks noGrp="1"/>
          </p:cNvSpPr>
          <p:nvPr>
            <p:ph type="title"/>
          </p:nvPr>
        </p:nvSpPr>
        <p:spPr/>
        <p:txBody>
          <a:bodyPr>
            <a:normAutofit/>
          </a:bodyPr>
          <a:lstStyle/>
          <a:p>
            <a:pPr>
              <a:defRPr/>
            </a:pPr>
            <a:r>
              <a:rPr lang="en-US" dirty="0">
                <a:solidFill>
                  <a:schemeClr val="accent3"/>
                </a:solidFill>
                <a:ea typeface="+mj-ea"/>
                <a:cs typeface="Arial" charset="0"/>
              </a:rPr>
              <a:t>Management Information Systems</a:t>
            </a:r>
          </a:p>
        </p:txBody>
      </p:sp>
      <p:sp>
        <p:nvSpPr>
          <p:cNvPr id="53250" name="Content Placeholder 2"/>
          <p:cNvSpPr>
            <a:spLocks noGrp="1"/>
          </p:cNvSpPr>
          <p:nvPr>
            <p:ph idx="1"/>
          </p:nvPr>
        </p:nvSpPr>
        <p:spPr>
          <a:xfrm>
            <a:off x="467544" y="1628800"/>
            <a:ext cx="8208912" cy="4572000"/>
          </a:xfrm>
        </p:spPr>
        <p:txBody>
          <a:bodyPr>
            <a:normAutofit/>
          </a:bodyPr>
          <a:lstStyle/>
          <a:p>
            <a:pPr marL="342900" indent="-342900"/>
            <a:r>
              <a:rPr lang="en-US" altLang="en-US" sz="2800" dirty="0"/>
              <a:t>M</a:t>
            </a:r>
            <a:r>
              <a:rPr lang="en-US" altLang="en-US" sz="2800" dirty="0">
                <a:solidFill>
                  <a:schemeClr val="tx1"/>
                </a:solidFill>
              </a:rPr>
              <a:t>anagement </a:t>
            </a:r>
            <a:r>
              <a:rPr lang="en-US" altLang="en-US" sz="2800" dirty="0"/>
              <a:t>I</a:t>
            </a:r>
            <a:r>
              <a:rPr lang="en-US" altLang="en-US" sz="2800" dirty="0">
                <a:solidFill>
                  <a:schemeClr val="tx1"/>
                </a:solidFill>
              </a:rPr>
              <a:t>nformation </a:t>
            </a:r>
            <a:r>
              <a:rPr lang="en-US" altLang="en-US" sz="2800" dirty="0"/>
              <a:t>S</a:t>
            </a:r>
            <a:r>
              <a:rPr lang="en-US" altLang="en-US" sz="2800" dirty="0">
                <a:solidFill>
                  <a:schemeClr val="tx1"/>
                </a:solidFill>
              </a:rPr>
              <a:t>ystem</a:t>
            </a:r>
            <a:endParaRPr lang="en-US" altLang="en-US" sz="2800" dirty="0"/>
          </a:p>
          <a:p>
            <a:pPr lvl="1" indent="-342900"/>
            <a:r>
              <a:rPr lang="en-US" altLang="ja-JP" sz="2800" dirty="0">
                <a:solidFill>
                  <a:schemeClr val="bg1">
                    <a:lumMod val="50000"/>
                  </a:schemeClr>
                </a:solidFill>
                <a:cs typeface="Arial" pitchFamily="34" charset="0"/>
              </a:rPr>
              <a:t>Receives raw material from both external and internal evaluation of an organization </a:t>
            </a:r>
          </a:p>
          <a:p>
            <a:pPr lvl="1" indent="-342900"/>
            <a:r>
              <a:rPr lang="en-US" altLang="ja-JP" sz="2800" dirty="0">
                <a:solidFill>
                  <a:schemeClr val="bg1">
                    <a:lumMod val="50000"/>
                  </a:schemeClr>
                </a:solidFill>
                <a:cs typeface="Arial" pitchFamily="34" charset="0"/>
              </a:rPr>
              <a:t>Improves the performance of an enterprise by improving the quality of managerial decisions </a:t>
            </a:r>
          </a:p>
          <a:p>
            <a:pPr lvl="1" indent="-342900"/>
            <a:r>
              <a:rPr lang="en-US" altLang="en-US" sz="2800" dirty="0">
                <a:solidFill>
                  <a:schemeClr val="bg1">
                    <a:lumMod val="50000"/>
                  </a:schemeClr>
                </a:solidFill>
                <a:cs typeface="Arial" pitchFamily="34" charset="0"/>
              </a:rPr>
              <a:t>Collects, codes, stores, synthesizes, and presents information in such a manner that it answers important operating and strategic questions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p:cNvSpPr>
            <a:spLocks noGrp="1"/>
          </p:cNvSpPr>
          <p:nvPr>
            <p:ph type="title"/>
          </p:nvPr>
        </p:nvSpPr>
        <p:spPr/>
        <p:txBody>
          <a:bodyPr>
            <a:normAutofit/>
          </a:bodyPr>
          <a:lstStyle/>
          <a:p>
            <a:pPr>
              <a:defRPr/>
            </a:pPr>
            <a:r>
              <a:rPr lang="en-US" dirty="0">
                <a:solidFill>
                  <a:schemeClr val="accent3"/>
                </a:solidFill>
                <a:ea typeface="+mj-ea"/>
                <a:cs typeface="Arial" charset="0"/>
              </a:rPr>
              <a:t>Management Information Systems Audit</a:t>
            </a:r>
          </a:p>
        </p:txBody>
      </p:sp>
      <p:sp>
        <p:nvSpPr>
          <p:cNvPr id="54274" name="Content Placeholder 2"/>
          <p:cNvSpPr>
            <a:spLocks noGrp="1"/>
          </p:cNvSpPr>
          <p:nvPr>
            <p:ph idx="1"/>
          </p:nvPr>
        </p:nvSpPr>
        <p:spPr>
          <a:xfrm>
            <a:off x="467544" y="1628800"/>
            <a:ext cx="8208912" cy="4572000"/>
          </a:xfrm>
        </p:spPr>
        <p:txBody>
          <a:bodyPr>
            <a:normAutofit fontScale="92500" lnSpcReduction="10000"/>
          </a:bodyPr>
          <a:lstStyle/>
          <a:p>
            <a:pPr marL="514350" indent="-514350">
              <a:lnSpc>
                <a:spcPct val="110000"/>
              </a:lnSpc>
              <a:spcBef>
                <a:spcPts val="600"/>
              </a:spcBef>
              <a:buSzPct val="120000"/>
              <a:buFont typeface="+mj-lt"/>
              <a:buAutoNum type="arabicPeriod"/>
            </a:pPr>
            <a:r>
              <a:rPr lang="en-US" altLang="en-US" sz="2800" dirty="0">
                <a:solidFill>
                  <a:schemeClr val="tx1"/>
                </a:solidFill>
                <a:cs typeface="Arial" pitchFamily="34" charset="0"/>
              </a:rPr>
              <a:t>Do all managers in the firm use the information system to make decisions?</a:t>
            </a:r>
          </a:p>
          <a:p>
            <a:pPr marL="514350" indent="-514350">
              <a:lnSpc>
                <a:spcPct val="110000"/>
              </a:lnSpc>
              <a:spcBef>
                <a:spcPts val="600"/>
              </a:spcBef>
              <a:buSzPct val="120000"/>
              <a:buFont typeface="+mj-lt"/>
              <a:buAutoNum type="arabicPeriod"/>
            </a:pPr>
            <a:r>
              <a:rPr lang="en-US" altLang="en-US" sz="2800" dirty="0">
                <a:solidFill>
                  <a:schemeClr val="tx1"/>
                </a:solidFill>
                <a:cs typeface="Arial" pitchFamily="34" charset="0"/>
              </a:rPr>
              <a:t>Is there a chief information officer or director of information systems position in the firm?</a:t>
            </a:r>
          </a:p>
          <a:p>
            <a:pPr marL="514350" indent="-514350">
              <a:lnSpc>
                <a:spcPct val="110000"/>
              </a:lnSpc>
              <a:spcBef>
                <a:spcPts val="600"/>
              </a:spcBef>
              <a:buSzPct val="120000"/>
              <a:buFont typeface="+mj-lt"/>
              <a:buAutoNum type="arabicPeriod"/>
            </a:pPr>
            <a:r>
              <a:rPr lang="en-US" altLang="en-US" sz="2800" dirty="0">
                <a:solidFill>
                  <a:schemeClr val="tx1"/>
                </a:solidFill>
                <a:cs typeface="Arial" pitchFamily="34" charset="0"/>
              </a:rPr>
              <a:t>Are data in the information system updated regularly?</a:t>
            </a:r>
          </a:p>
          <a:p>
            <a:pPr marL="514350" indent="-514350">
              <a:lnSpc>
                <a:spcPct val="110000"/>
              </a:lnSpc>
              <a:spcBef>
                <a:spcPts val="600"/>
              </a:spcBef>
              <a:buSzPct val="120000"/>
              <a:buFont typeface="+mj-lt"/>
              <a:buAutoNum type="arabicPeriod"/>
            </a:pPr>
            <a:r>
              <a:rPr lang="en-US" altLang="en-US" sz="2800" dirty="0">
                <a:solidFill>
                  <a:schemeClr val="tx1"/>
                </a:solidFill>
                <a:cs typeface="Arial" pitchFamily="34" charset="0"/>
              </a:rPr>
              <a:t>Do managers from all functional areas of the firm contribute input to the information system?</a:t>
            </a:r>
          </a:p>
          <a:p>
            <a:pPr marL="514350" indent="-514350">
              <a:lnSpc>
                <a:spcPct val="110000"/>
              </a:lnSpc>
              <a:spcBef>
                <a:spcPts val="600"/>
              </a:spcBef>
              <a:buSzPct val="120000"/>
              <a:buFont typeface="+mj-lt"/>
              <a:buAutoNum type="arabicPeriod"/>
            </a:pPr>
            <a:r>
              <a:rPr lang="en-US" altLang="en-US" sz="2800" dirty="0">
                <a:solidFill>
                  <a:schemeClr val="tx1"/>
                </a:solidFill>
                <a:cs typeface="Arial" pitchFamily="34" charset="0"/>
              </a:rPr>
              <a:t>Are there effective passwords for entry into the firm</a:t>
            </a:r>
            <a:r>
              <a:rPr lang="en-US" altLang="ja-JP" sz="2800" dirty="0">
                <a:solidFill>
                  <a:schemeClr val="tx1"/>
                </a:solidFill>
                <a:cs typeface="Arial" pitchFamily="34" charset="0"/>
              </a:rPr>
              <a:t>'s information system?</a:t>
            </a:r>
            <a:endParaRPr lang="en-US" altLang="en-US" sz="2800" dirty="0">
              <a:solidFill>
                <a:schemeClr val="tx1"/>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normAutofit/>
          </a:bodyPr>
          <a:lstStyle/>
          <a:p>
            <a:pPr>
              <a:defRPr/>
            </a:pPr>
            <a:r>
              <a:rPr lang="en-US" dirty="0">
                <a:solidFill>
                  <a:schemeClr val="accent3"/>
                </a:solidFill>
                <a:ea typeface="+mj-ea"/>
                <a:cs typeface="Arial" charset="0"/>
              </a:rPr>
              <a:t>Management Information Systems Audit</a:t>
            </a:r>
          </a:p>
        </p:txBody>
      </p:sp>
      <p:sp>
        <p:nvSpPr>
          <p:cNvPr id="55298" name="Content Placeholder 2"/>
          <p:cNvSpPr>
            <a:spLocks noGrp="1"/>
          </p:cNvSpPr>
          <p:nvPr>
            <p:ph idx="1"/>
          </p:nvPr>
        </p:nvSpPr>
        <p:spPr>
          <a:xfrm>
            <a:off x="467544" y="1628800"/>
            <a:ext cx="8208912" cy="4572000"/>
          </a:xfrm>
        </p:spPr>
        <p:txBody>
          <a:bodyPr>
            <a:normAutofit/>
          </a:bodyPr>
          <a:lstStyle/>
          <a:p>
            <a:pPr marL="514350" indent="-514350">
              <a:spcBef>
                <a:spcPts val="600"/>
              </a:spcBef>
              <a:buSzPct val="120000"/>
              <a:buFont typeface="+mj-lt"/>
              <a:buAutoNum type="arabicPeriod" startAt="6"/>
            </a:pPr>
            <a:r>
              <a:rPr lang="en-US" altLang="en-US" sz="2600" dirty="0">
                <a:solidFill>
                  <a:schemeClr val="tx1"/>
                </a:solidFill>
                <a:cs typeface="Arial" pitchFamily="34" charset="0"/>
              </a:rPr>
              <a:t>Are strategists of the firm familiar with the information systems of rival firms?</a:t>
            </a:r>
          </a:p>
          <a:p>
            <a:pPr marL="514350" indent="-514350">
              <a:spcBef>
                <a:spcPts val="600"/>
              </a:spcBef>
              <a:buSzPct val="120000"/>
              <a:buFont typeface="+mj-lt"/>
              <a:buAutoNum type="arabicPeriod" startAt="6"/>
            </a:pPr>
            <a:r>
              <a:rPr lang="en-US" altLang="en-US" sz="2600" dirty="0">
                <a:solidFill>
                  <a:schemeClr val="tx1"/>
                </a:solidFill>
                <a:cs typeface="Arial" pitchFamily="34" charset="0"/>
              </a:rPr>
              <a:t>Is the information system user-friendly?</a:t>
            </a:r>
          </a:p>
          <a:p>
            <a:pPr marL="514350" indent="-514350">
              <a:spcBef>
                <a:spcPts val="600"/>
              </a:spcBef>
              <a:buSzPct val="120000"/>
              <a:buFont typeface="+mj-lt"/>
              <a:buAutoNum type="arabicPeriod" startAt="6"/>
            </a:pPr>
            <a:r>
              <a:rPr lang="en-US" altLang="en-US" sz="2600" dirty="0">
                <a:solidFill>
                  <a:schemeClr val="tx1"/>
                </a:solidFill>
                <a:cs typeface="Arial" pitchFamily="34" charset="0"/>
              </a:rPr>
              <a:t>Do all users of the information system understand the competitive advantages that information can provide firms?</a:t>
            </a:r>
          </a:p>
          <a:p>
            <a:pPr marL="514350" indent="-514350">
              <a:spcBef>
                <a:spcPts val="600"/>
              </a:spcBef>
              <a:buSzPct val="120000"/>
              <a:buFont typeface="+mj-lt"/>
              <a:buAutoNum type="arabicPeriod" startAt="6"/>
            </a:pPr>
            <a:r>
              <a:rPr lang="en-US" altLang="en-US" sz="2600" dirty="0">
                <a:solidFill>
                  <a:schemeClr val="tx1"/>
                </a:solidFill>
                <a:cs typeface="Arial" pitchFamily="34" charset="0"/>
              </a:rPr>
              <a:t>Are computer training workshops provided for users of the information system?</a:t>
            </a:r>
          </a:p>
          <a:p>
            <a:pPr marL="514350" indent="-514350">
              <a:spcBef>
                <a:spcPts val="600"/>
              </a:spcBef>
              <a:buSzPct val="120000"/>
              <a:buFont typeface="+mj-lt"/>
              <a:buAutoNum type="arabicPeriod" startAt="6"/>
            </a:pPr>
            <a:r>
              <a:rPr lang="en-US" altLang="en-US" sz="2600" dirty="0">
                <a:solidFill>
                  <a:schemeClr val="tx1"/>
                </a:solidFill>
                <a:cs typeface="Arial" pitchFamily="34" charset="0"/>
              </a:rPr>
              <a:t>Is the firm’</a:t>
            </a:r>
            <a:r>
              <a:rPr lang="en-US" altLang="ja-JP" sz="2600" dirty="0">
                <a:solidFill>
                  <a:schemeClr val="tx1"/>
                </a:solidFill>
                <a:cs typeface="Arial" pitchFamily="34" charset="0"/>
              </a:rPr>
              <a:t>s information system continually being </a:t>
            </a:r>
            <a:r>
              <a:rPr lang="en-US" altLang="en-US" sz="2600" dirty="0">
                <a:solidFill>
                  <a:schemeClr val="tx1"/>
                </a:solidFill>
                <a:cs typeface="Arial" pitchFamily="34" charset="0"/>
              </a:rPr>
              <a:t>improved in content- and user-friendliness?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p:cNvSpPr>
            <a:spLocks noGrp="1"/>
          </p:cNvSpPr>
          <p:nvPr>
            <p:ph type="title"/>
          </p:nvPr>
        </p:nvSpPr>
        <p:spPr/>
        <p:txBody>
          <a:bodyPr/>
          <a:lstStyle/>
          <a:p>
            <a:pPr>
              <a:defRPr/>
            </a:pPr>
            <a:r>
              <a:rPr lang="en-US" dirty="0">
                <a:solidFill>
                  <a:schemeClr val="accent3"/>
                </a:solidFill>
                <a:ea typeface="+mj-ea"/>
                <a:cs typeface="Arial" charset="0"/>
              </a:rPr>
              <a:t>Value Chain Analysis (VCA)</a:t>
            </a:r>
          </a:p>
        </p:txBody>
      </p:sp>
      <p:sp>
        <p:nvSpPr>
          <p:cNvPr id="60419" name="Content Placeholder 2"/>
          <p:cNvSpPr>
            <a:spLocks noGrp="1"/>
          </p:cNvSpPr>
          <p:nvPr>
            <p:ph idx="1"/>
          </p:nvPr>
        </p:nvSpPr>
        <p:spPr>
          <a:xfrm>
            <a:off x="467544" y="1556792"/>
            <a:ext cx="8368608" cy="4572000"/>
          </a:xfrm>
        </p:spPr>
        <p:txBody>
          <a:bodyPr>
            <a:normAutofit/>
          </a:bodyPr>
          <a:lstStyle/>
          <a:p>
            <a:pPr>
              <a:defRPr/>
            </a:pPr>
            <a:r>
              <a:rPr lang="en-US" sz="2800" b="1" dirty="0">
                <a:solidFill>
                  <a:schemeClr val="tx1"/>
                </a:solidFill>
                <a:ea typeface="+mn-ea"/>
                <a:cs typeface="Arial" charset="0"/>
              </a:rPr>
              <a:t>Value Chain Analysis (VCA) </a:t>
            </a:r>
          </a:p>
          <a:p>
            <a:pPr lvl="1">
              <a:defRPr/>
            </a:pPr>
            <a:r>
              <a:rPr lang="en-US" sz="2800" dirty="0">
                <a:solidFill>
                  <a:schemeClr val="bg1">
                    <a:lumMod val="50000"/>
                  </a:schemeClr>
                </a:solidFill>
                <a:ea typeface="+mn-ea"/>
                <a:cs typeface="Arial" charset="0"/>
              </a:rPr>
              <a:t>refers to the process whereby a firm determines the costs associated with organizational activities from purchasing raw materials to manufacturing product(s) to marketing those products</a:t>
            </a:r>
          </a:p>
          <a:p>
            <a:pPr lvl="1">
              <a:defRPr/>
            </a:pPr>
            <a:r>
              <a:rPr lang="en-US" sz="2800" dirty="0">
                <a:solidFill>
                  <a:schemeClr val="bg1">
                    <a:lumMod val="50000"/>
                  </a:schemeClr>
                </a:solidFill>
                <a:ea typeface="+mn-ea"/>
                <a:cs typeface="Arial" charset="0"/>
              </a:rPr>
              <a:t>aims to identify where low-cost advantages or disadvantages exist anywhere along the value chain from raw material to customer service activities</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311515" y="332656"/>
            <a:ext cx="8534400" cy="758952"/>
          </a:xfrm>
        </p:spPr>
        <p:txBody>
          <a:bodyPr>
            <a:noAutofit/>
          </a:bodyPr>
          <a:lstStyle/>
          <a:p>
            <a:pPr>
              <a:defRPr/>
            </a:pPr>
            <a:r>
              <a:rPr lang="en-US" sz="2800" dirty="0">
                <a:solidFill>
                  <a:schemeClr val="accent3"/>
                </a:solidFill>
                <a:ea typeface="+mj-ea"/>
                <a:cs typeface="Arial" charset="0"/>
              </a:rPr>
              <a:t>Transforming Value Chain Activities into Sustained Competitive Advantage</a:t>
            </a:r>
          </a:p>
        </p:txBody>
      </p:sp>
      <p:sp>
        <p:nvSpPr>
          <p:cNvPr id="58372" name="Text Box 6"/>
          <p:cNvSpPr txBox="1">
            <a:spLocks noChangeArrowheads="1"/>
          </p:cNvSpPr>
          <p:nvPr/>
        </p:nvSpPr>
        <p:spPr bwMode="auto">
          <a:xfrm>
            <a:off x="1371600" y="1949450"/>
            <a:ext cx="168275"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endParaRPr lang="en-US" altLang="en-US" sz="1800"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1515" y="1715774"/>
            <a:ext cx="8534400" cy="3426451"/>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p:cNvSpPr>
          <p:nvPr>
            <p:ph type="title"/>
          </p:nvPr>
        </p:nvSpPr>
        <p:spPr/>
        <p:txBody>
          <a:bodyPr/>
          <a:lstStyle/>
          <a:p>
            <a:pPr>
              <a:defRPr/>
            </a:pPr>
            <a:r>
              <a:rPr lang="en-US" dirty="0">
                <a:solidFill>
                  <a:schemeClr val="accent3"/>
                </a:solidFill>
                <a:ea typeface="+mj-ea"/>
                <a:cs typeface="Arial" charset="0"/>
              </a:rPr>
              <a:t>Benchmarking</a:t>
            </a:r>
          </a:p>
        </p:txBody>
      </p:sp>
      <p:sp>
        <p:nvSpPr>
          <p:cNvPr id="57346" name="Content Placeholder 2"/>
          <p:cNvSpPr>
            <a:spLocks noGrp="1"/>
          </p:cNvSpPr>
          <p:nvPr>
            <p:ph idx="1"/>
          </p:nvPr>
        </p:nvSpPr>
        <p:spPr>
          <a:xfrm>
            <a:off x="539552" y="1556792"/>
            <a:ext cx="7920880" cy="4572000"/>
          </a:xfrm>
        </p:spPr>
        <p:txBody>
          <a:bodyPr>
            <a:normAutofit/>
          </a:bodyPr>
          <a:lstStyle/>
          <a:p>
            <a:pPr marL="342900" indent="-342900"/>
            <a:r>
              <a:rPr lang="en-US" altLang="en-US" sz="2800" b="1" dirty="0">
                <a:solidFill>
                  <a:schemeClr val="tx1"/>
                </a:solidFill>
                <a:cs typeface="Arial" pitchFamily="34" charset="0"/>
              </a:rPr>
              <a:t>Benchmarking</a:t>
            </a:r>
            <a:r>
              <a:rPr lang="en-US" altLang="en-US" sz="2800" dirty="0">
                <a:solidFill>
                  <a:schemeClr val="tx1"/>
                </a:solidFill>
                <a:cs typeface="Arial" pitchFamily="34" charset="0"/>
              </a:rPr>
              <a:t> </a:t>
            </a:r>
          </a:p>
          <a:p>
            <a:pPr marL="742950" lvl="1" indent="-285750"/>
            <a:r>
              <a:rPr lang="en-US" altLang="en-US" sz="2800" dirty="0">
                <a:solidFill>
                  <a:schemeClr val="bg1">
                    <a:lumMod val="50000"/>
                  </a:schemeClr>
                </a:solidFill>
                <a:cs typeface="Arial" pitchFamily="34" charset="0"/>
              </a:rPr>
              <a:t>an analytical tool used to determine whether a firm</a:t>
            </a:r>
            <a:r>
              <a:rPr lang="en-US" altLang="ja-JP" sz="2800" dirty="0">
                <a:solidFill>
                  <a:schemeClr val="bg1">
                    <a:lumMod val="50000"/>
                  </a:schemeClr>
                </a:solidFill>
                <a:cs typeface="Arial" pitchFamily="34" charset="0"/>
              </a:rPr>
              <a:t>'s value chain activities are competitive compared to rivals and thus conducive to winning in the marketplace</a:t>
            </a:r>
          </a:p>
          <a:p>
            <a:pPr marL="742950" lvl="1" indent="-285750"/>
            <a:r>
              <a:rPr lang="en-US" altLang="en-US" sz="2800" dirty="0">
                <a:solidFill>
                  <a:schemeClr val="bg1">
                    <a:lumMod val="50000"/>
                  </a:schemeClr>
                </a:solidFill>
                <a:cs typeface="Arial" pitchFamily="34" charset="0"/>
              </a:rPr>
              <a:t>entails measuring costs of value chain activities across an industry to determine </a:t>
            </a:r>
            <a:r>
              <a:rPr lang="ja-JP" altLang="en-US" sz="2800" dirty="0">
                <a:solidFill>
                  <a:schemeClr val="bg1">
                    <a:lumMod val="50000"/>
                  </a:schemeClr>
                </a:solidFill>
                <a:cs typeface="Arial" pitchFamily="34" charset="0"/>
              </a:rPr>
              <a:t>“</a:t>
            </a:r>
            <a:r>
              <a:rPr lang="en-US" altLang="ja-JP" sz="2800" dirty="0">
                <a:solidFill>
                  <a:schemeClr val="bg1">
                    <a:lumMod val="50000"/>
                  </a:schemeClr>
                </a:solidFill>
                <a:cs typeface="Arial" pitchFamily="34" charset="0"/>
              </a:rPr>
              <a:t>best practices</a:t>
            </a:r>
            <a:r>
              <a:rPr lang="ja-JP" altLang="en-US" sz="2800" dirty="0">
                <a:solidFill>
                  <a:schemeClr val="bg1">
                    <a:lumMod val="50000"/>
                  </a:schemeClr>
                </a:solidFill>
                <a:cs typeface="Arial" pitchFamily="34" charset="0"/>
              </a:rPr>
              <a:t>”</a:t>
            </a:r>
            <a:endParaRPr lang="en-US" altLang="en-US" sz="2800" dirty="0">
              <a:solidFill>
                <a:schemeClr val="bg1">
                  <a:lumMod val="50000"/>
                </a:schemeClr>
              </a:solidFill>
              <a:cs typeface="Arial" pitchFamily="34" charset="0"/>
            </a:endParaRP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p:cNvSpPr>
          <p:nvPr>
            <p:ph type="title"/>
          </p:nvPr>
        </p:nvSpPr>
        <p:spPr/>
        <p:txBody>
          <a:bodyPr>
            <a:normAutofit/>
          </a:bodyPr>
          <a:lstStyle/>
          <a:p>
            <a:pPr>
              <a:defRPr/>
            </a:pPr>
            <a:r>
              <a:rPr lang="en-US" dirty="0">
                <a:solidFill>
                  <a:schemeClr val="accent3"/>
                </a:solidFill>
                <a:ea typeface="+mj-ea"/>
                <a:cs typeface="Arial" charset="0"/>
              </a:rPr>
              <a:t>The Internal Factor Evaluation (IFE) Matrix</a:t>
            </a:r>
          </a:p>
        </p:txBody>
      </p:sp>
      <p:sp>
        <p:nvSpPr>
          <p:cNvPr id="59394" name="Content Placeholder 2"/>
          <p:cNvSpPr>
            <a:spLocks noGrp="1"/>
          </p:cNvSpPr>
          <p:nvPr>
            <p:ph idx="1"/>
          </p:nvPr>
        </p:nvSpPr>
        <p:spPr>
          <a:xfrm>
            <a:off x="467544" y="1628800"/>
            <a:ext cx="8064896" cy="4572000"/>
          </a:xfrm>
        </p:spPr>
        <p:txBody>
          <a:bodyPr>
            <a:normAutofit/>
          </a:bodyPr>
          <a:lstStyle/>
          <a:p>
            <a:pPr marL="457200" indent="-457200">
              <a:spcBef>
                <a:spcPts val="600"/>
              </a:spcBef>
              <a:buSzPct val="120000"/>
              <a:buFont typeface="+mj-lt"/>
              <a:buAutoNum type="arabicPeriod"/>
            </a:pPr>
            <a:r>
              <a:rPr lang="en-US" altLang="en-US" sz="2400" dirty="0">
                <a:cs typeface="Arial" pitchFamily="34" charset="0"/>
              </a:rPr>
              <a:t>List key internal factors as identified in the internal-audit process.</a:t>
            </a:r>
          </a:p>
          <a:p>
            <a:pPr marL="457200" indent="-457200">
              <a:spcBef>
                <a:spcPts val="600"/>
              </a:spcBef>
              <a:buSzPct val="120000"/>
              <a:buFont typeface="+mj-lt"/>
              <a:buAutoNum type="arabicPeriod"/>
            </a:pPr>
            <a:r>
              <a:rPr lang="en-US" altLang="en-US" sz="2400" dirty="0">
                <a:cs typeface="Arial" pitchFamily="34" charset="0"/>
              </a:rPr>
              <a:t>Assign a weight that ranges from 0.0 (not important) to 1.0 (all-important) </a:t>
            </a:r>
            <a:r>
              <a:rPr lang="en-US" altLang="en-US" sz="2400" dirty="0"/>
              <a:t>to</a:t>
            </a:r>
            <a:r>
              <a:rPr lang="en-US" altLang="en-US" sz="2400" dirty="0">
                <a:cs typeface="Arial" pitchFamily="34" charset="0"/>
              </a:rPr>
              <a:t> each factor.</a:t>
            </a:r>
          </a:p>
          <a:p>
            <a:pPr marL="457200" indent="-457200">
              <a:spcBef>
                <a:spcPts val="600"/>
              </a:spcBef>
              <a:buSzPct val="120000"/>
              <a:buFont typeface="+mj-lt"/>
              <a:buAutoNum type="arabicPeriod"/>
            </a:pPr>
            <a:r>
              <a:rPr lang="en-US" altLang="en-US" sz="2400" dirty="0">
                <a:cs typeface="Arial" pitchFamily="34" charset="0"/>
              </a:rPr>
              <a:t>Assign a 6-to-4 rating to each factor to indicate whether that factor represents a strength or weakness.</a:t>
            </a:r>
          </a:p>
          <a:p>
            <a:pPr marL="457200" indent="-457200">
              <a:spcBef>
                <a:spcPts val="600"/>
              </a:spcBef>
              <a:buSzPct val="120000"/>
              <a:buFont typeface="+mj-lt"/>
              <a:buAutoNum type="arabicPeriod"/>
            </a:pPr>
            <a:r>
              <a:rPr lang="en-US" altLang="en-US" sz="2400" dirty="0">
                <a:cs typeface="Arial" pitchFamily="34" charset="0"/>
              </a:rPr>
              <a:t>Multiply each factor</a:t>
            </a:r>
            <a:r>
              <a:rPr lang="en-US" altLang="ja-JP" sz="2400" dirty="0">
                <a:cs typeface="Arial" pitchFamily="34" charset="0"/>
              </a:rPr>
              <a:t>'s weight by its rating to determine a </a:t>
            </a:r>
            <a:r>
              <a:rPr lang="en-US" altLang="en-US" sz="2400" dirty="0">
                <a:cs typeface="Arial" pitchFamily="34" charset="0"/>
              </a:rPr>
              <a:t>weighted score for each variable.</a:t>
            </a:r>
          </a:p>
          <a:p>
            <a:pPr marL="457200" indent="-457200">
              <a:spcBef>
                <a:spcPts val="600"/>
              </a:spcBef>
              <a:buSzPct val="120000"/>
              <a:buFont typeface="+mj-lt"/>
              <a:buAutoNum type="arabicPeriod"/>
            </a:pPr>
            <a:r>
              <a:rPr lang="en-US" altLang="en-US" sz="2400" dirty="0">
                <a:cs typeface="Arial" pitchFamily="34" charset="0"/>
              </a:rPr>
              <a:t>Sum the weighted scores for each variable to determine the total weighted score for the organization.</a:t>
            </a:r>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p:cNvSpPr>
            <a:spLocks noGrp="1"/>
          </p:cNvSpPr>
          <p:nvPr>
            <p:ph type="title"/>
          </p:nvPr>
        </p:nvSpPr>
        <p:spPr>
          <a:xfrm>
            <a:off x="304800" y="332656"/>
            <a:ext cx="8534400" cy="758952"/>
          </a:xfrm>
        </p:spPr>
        <p:txBody>
          <a:bodyPr>
            <a:noAutofit/>
          </a:bodyPr>
          <a:lstStyle/>
          <a:p>
            <a:pPr>
              <a:defRPr/>
            </a:pPr>
            <a:r>
              <a:rPr lang="en-US" sz="2800" dirty="0">
                <a:solidFill>
                  <a:schemeClr val="accent3"/>
                </a:solidFill>
                <a:ea typeface="+mj-ea"/>
                <a:cs typeface="Arial" charset="0"/>
              </a:rPr>
              <a:t>A Sample Internal Factor Evaluation Matrix for a Retail Computer Store</a:t>
            </a:r>
          </a:p>
        </p:txBody>
      </p:sp>
      <p:pic>
        <p:nvPicPr>
          <p:cNvPr id="2" name="Picture 1" descr="tab04_08.jpg"/>
          <p:cNvPicPr>
            <a:picLocks noChangeAspect="1"/>
          </p:cNvPicPr>
          <p:nvPr/>
        </p:nvPicPr>
        <p:blipFill rotWithShape="1">
          <a:blip r:embed="rId3">
            <a:extLst>
              <a:ext uri="{28A0092B-C50C-407E-A947-70E740481C1C}">
                <a14:useLocalDpi xmlns:a14="http://schemas.microsoft.com/office/drawing/2010/main" val="0"/>
              </a:ext>
            </a:extLst>
          </a:blip>
          <a:srcRect b="3448"/>
          <a:stretch/>
        </p:blipFill>
        <p:spPr>
          <a:xfrm>
            <a:off x="398314" y="1628800"/>
            <a:ext cx="8347372" cy="4677407"/>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5996</TotalTime>
  <Words>3581</Words>
  <Application>Microsoft Office PowerPoint</Application>
  <PresentationFormat>On-screen Show (4:3)</PresentationFormat>
  <Paragraphs>314</Paragraphs>
  <Slides>55</Slides>
  <Notes>46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55</vt:i4>
      </vt:variant>
    </vt:vector>
  </HeadingPairs>
  <TitlesOfParts>
    <vt:vector size="65" baseType="lpstr">
      <vt:lpstr>Arial</vt:lpstr>
      <vt:lpstr>Calibri</vt:lpstr>
      <vt:lpstr>Franklin Gothic Book</vt:lpstr>
      <vt:lpstr>Georgia</vt:lpstr>
      <vt:lpstr>Times New Roman</vt:lpstr>
      <vt:lpstr>Verdana</vt:lpstr>
      <vt:lpstr>Wingdings</vt:lpstr>
      <vt:lpstr>Wingdings 2</vt:lpstr>
      <vt:lpstr>Theme3</vt:lpstr>
      <vt:lpstr>Civic</vt:lpstr>
      <vt:lpstr>Chapter 6: The Internal Analysis</vt:lpstr>
      <vt:lpstr>Key Internal Forces</vt:lpstr>
      <vt:lpstr>The Process of Performing an Internal Audit</vt:lpstr>
      <vt:lpstr>Competitive Assets</vt:lpstr>
      <vt:lpstr>Identifying the Firm’s Resources and Capabilities</vt:lpstr>
      <vt:lpstr>Strategic Management Principle</vt:lpstr>
      <vt:lpstr>Types of Company Resources (1 of 2)</vt:lpstr>
      <vt:lpstr>Types of Company Resources (2 of 2)</vt:lpstr>
      <vt:lpstr>Identifying Capabilities</vt:lpstr>
      <vt:lpstr>The Resource-Based View (RBV)</vt:lpstr>
      <vt:lpstr>The Resource-Based View (RBV)</vt:lpstr>
      <vt:lpstr>The Resource-Based View (RBV)</vt:lpstr>
      <vt:lpstr>Integrating Strategy and Culture</vt:lpstr>
      <vt:lpstr>Organizational Culture</vt:lpstr>
      <vt:lpstr>Cultural Products</vt:lpstr>
      <vt:lpstr>Aspects of Organizational Culture</vt:lpstr>
      <vt:lpstr>Management</vt:lpstr>
      <vt:lpstr>The Basic Functions of Management</vt:lpstr>
      <vt:lpstr>The Basic Functions of Management</vt:lpstr>
      <vt:lpstr>Management Audit Checklist of Questions</vt:lpstr>
      <vt:lpstr>Management Audit Checklist of Questions</vt:lpstr>
      <vt:lpstr>Marketing</vt:lpstr>
      <vt:lpstr>Functions of Marketing</vt:lpstr>
      <vt:lpstr>Marketing</vt:lpstr>
      <vt:lpstr>Selling Products and Services</vt:lpstr>
      <vt:lpstr>Product and Service Planning</vt:lpstr>
      <vt:lpstr>Pricing</vt:lpstr>
      <vt:lpstr>Distribution</vt:lpstr>
      <vt:lpstr>Marketing Research</vt:lpstr>
      <vt:lpstr>Cost/Benefit Analysis</vt:lpstr>
      <vt:lpstr>Marketing Audit Checklist of Questions</vt:lpstr>
      <vt:lpstr>Marketing Audit Checklist of Questions</vt:lpstr>
      <vt:lpstr>Finance/Accounting Functions</vt:lpstr>
      <vt:lpstr>Finance/Accounting Functions</vt:lpstr>
      <vt:lpstr>Finance/Accounting Functions</vt:lpstr>
      <vt:lpstr>Finance/Accounting Functions</vt:lpstr>
      <vt:lpstr>A Summary of Key Financial Ratios</vt:lpstr>
      <vt:lpstr>A Summary of Key Financial Ratios</vt:lpstr>
      <vt:lpstr>A Summary of Key Financial Ratios</vt:lpstr>
      <vt:lpstr>A Summary of Key Financial Ratios</vt:lpstr>
      <vt:lpstr>Finance/Accounting Audit Checklist</vt:lpstr>
      <vt:lpstr>Finance/Accounting Audit Checklist (cont.)</vt:lpstr>
      <vt:lpstr>Production/Operations</vt:lpstr>
      <vt:lpstr>The Basic Functions (Decisions) Within Production/Operations</vt:lpstr>
      <vt:lpstr>Implications of Various Strategies on Production/Operations</vt:lpstr>
      <vt:lpstr>Production/Operations Audit Checklist</vt:lpstr>
      <vt:lpstr>Research and Development Audit</vt:lpstr>
      <vt:lpstr>Management Information Systems</vt:lpstr>
      <vt:lpstr>Management Information Systems Audit</vt:lpstr>
      <vt:lpstr>Management Information Systems Audit</vt:lpstr>
      <vt:lpstr>Value Chain Analysis (VCA)</vt:lpstr>
      <vt:lpstr>Transforming Value Chain Activities into Sustained Competitive Advantage</vt:lpstr>
      <vt:lpstr>Benchmarking</vt:lpstr>
      <vt:lpstr>The Internal Factor Evaluation (IFE) Matrix</vt:lpstr>
      <vt:lpstr>A Sample Internal Factor Evaluation Matrix for a Retail Computer Store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261</cp:revision>
  <dcterms:created xsi:type="dcterms:W3CDTF">2015-07-18T03:20:48Z</dcterms:created>
  <dcterms:modified xsi:type="dcterms:W3CDTF">2020-08-04T06:41:00Z</dcterms:modified>
</cp:coreProperties>
</file>