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slideLayouts/slideLayout6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 id="2147483781" r:id="rId2"/>
    <p:sldMasterId id="2147483648" r:id="rId3"/>
  </p:sldMasterIdLst>
  <p:notesMasterIdLst>
    <p:notesMasterId r:id="rId186"/>
  </p:notesMasterIdLst>
  <p:sldIdLst>
    <p:sldId id="256" r:id="rId4"/>
    <p:sldId id="448" r:id="rId5"/>
    <p:sldId id="449"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450" r:id="rId22"/>
    <p:sldId id="451" r:id="rId23"/>
    <p:sldId id="273" r:id="rId24"/>
    <p:sldId id="274" r:id="rId25"/>
    <p:sldId id="452"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390" r:id="rId44"/>
    <p:sldId id="292" r:id="rId45"/>
    <p:sldId id="293" r:id="rId46"/>
    <p:sldId id="294" r:id="rId47"/>
    <p:sldId id="295" r:id="rId48"/>
    <p:sldId id="296" r:id="rId49"/>
    <p:sldId id="297" r:id="rId50"/>
    <p:sldId id="298" r:id="rId51"/>
    <p:sldId id="299" r:id="rId52"/>
    <p:sldId id="300" r:id="rId53"/>
    <p:sldId id="453" r:id="rId54"/>
    <p:sldId id="302" r:id="rId55"/>
    <p:sldId id="303" r:id="rId56"/>
    <p:sldId id="304" r:id="rId57"/>
    <p:sldId id="455"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442" r:id="rId72"/>
    <p:sldId id="454" r:id="rId73"/>
    <p:sldId id="456" r:id="rId74"/>
    <p:sldId id="318" r:id="rId75"/>
    <p:sldId id="438" r:id="rId76"/>
    <p:sldId id="319" r:id="rId77"/>
    <p:sldId id="320" r:id="rId78"/>
    <p:sldId id="436" r:id="rId79"/>
    <p:sldId id="457" r:id="rId80"/>
    <p:sldId id="458" r:id="rId81"/>
    <p:sldId id="391" r:id="rId82"/>
    <p:sldId id="459" r:id="rId83"/>
    <p:sldId id="392" r:id="rId84"/>
    <p:sldId id="393" r:id="rId85"/>
    <p:sldId id="394" r:id="rId86"/>
    <p:sldId id="395" r:id="rId87"/>
    <p:sldId id="396" r:id="rId88"/>
    <p:sldId id="397" r:id="rId89"/>
    <p:sldId id="398" r:id="rId90"/>
    <p:sldId id="399" r:id="rId91"/>
    <p:sldId id="400" r:id="rId92"/>
    <p:sldId id="401" r:id="rId93"/>
    <p:sldId id="402" r:id="rId94"/>
    <p:sldId id="403" r:id="rId95"/>
    <p:sldId id="404" r:id="rId96"/>
    <p:sldId id="405" r:id="rId97"/>
    <p:sldId id="406" r:id="rId98"/>
    <p:sldId id="407" r:id="rId99"/>
    <p:sldId id="408" r:id="rId100"/>
    <p:sldId id="409" r:id="rId101"/>
    <p:sldId id="410" r:id="rId102"/>
    <p:sldId id="411" r:id="rId103"/>
    <p:sldId id="412" r:id="rId104"/>
    <p:sldId id="413" r:id="rId105"/>
    <p:sldId id="414" r:id="rId106"/>
    <p:sldId id="415" r:id="rId107"/>
    <p:sldId id="416" r:id="rId108"/>
    <p:sldId id="417" r:id="rId109"/>
    <p:sldId id="418" r:id="rId110"/>
    <p:sldId id="419" r:id="rId111"/>
    <p:sldId id="420" r:id="rId112"/>
    <p:sldId id="421" r:id="rId113"/>
    <p:sldId id="422" r:id="rId114"/>
    <p:sldId id="423" r:id="rId115"/>
    <p:sldId id="424" r:id="rId116"/>
    <p:sldId id="425" r:id="rId117"/>
    <p:sldId id="426" r:id="rId118"/>
    <p:sldId id="427" r:id="rId119"/>
    <p:sldId id="428" r:id="rId120"/>
    <p:sldId id="429" r:id="rId121"/>
    <p:sldId id="430" r:id="rId122"/>
    <p:sldId id="431" r:id="rId123"/>
    <p:sldId id="432" r:id="rId124"/>
    <p:sldId id="433" r:id="rId125"/>
    <p:sldId id="434" r:id="rId126"/>
    <p:sldId id="435" r:id="rId127"/>
    <p:sldId id="321" r:id="rId128"/>
    <p:sldId id="322" r:id="rId129"/>
    <p:sldId id="323" r:id="rId130"/>
    <p:sldId id="324" r:id="rId131"/>
    <p:sldId id="325" r:id="rId132"/>
    <p:sldId id="326" r:id="rId133"/>
    <p:sldId id="327" r:id="rId134"/>
    <p:sldId id="328" r:id="rId135"/>
    <p:sldId id="329" r:id="rId136"/>
    <p:sldId id="330" r:id="rId137"/>
    <p:sldId id="331" r:id="rId138"/>
    <p:sldId id="376" r:id="rId139"/>
    <p:sldId id="332" r:id="rId140"/>
    <p:sldId id="333" r:id="rId141"/>
    <p:sldId id="334" r:id="rId142"/>
    <p:sldId id="335" r:id="rId143"/>
    <p:sldId id="336" r:id="rId144"/>
    <p:sldId id="337" r:id="rId145"/>
    <p:sldId id="338" r:id="rId146"/>
    <p:sldId id="339" r:id="rId147"/>
    <p:sldId id="340" r:id="rId148"/>
    <p:sldId id="341" r:id="rId149"/>
    <p:sldId id="342" r:id="rId150"/>
    <p:sldId id="343" r:id="rId151"/>
    <p:sldId id="344" r:id="rId152"/>
    <p:sldId id="345" r:id="rId153"/>
    <p:sldId id="346" r:id="rId154"/>
    <p:sldId id="461" r:id="rId155"/>
    <p:sldId id="348" r:id="rId156"/>
    <p:sldId id="349" r:id="rId157"/>
    <p:sldId id="350" r:id="rId158"/>
    <p:sldId id="462" r:id="rId159"/>
    <p:sldId id="351" r:id="rId160"/>
    <p:sldId id="352" r:id="rId161"/>
    <p:sldId id="353" r:id="rId162"/>
    <p:sldId id="354" r:id="rId163"/>
    <p:sldId id="355" r:id="rId164"/>
    <p:sldId id="463" r:id="rId165"/>
    <p:sldId id="357" r:id="rId166"/>
    <p:sldId id="358" r:id="rId167"/>
    <p:sldId id="359" r:id="rId168"/>
    <p:sldId id="360" r:id="rId169"/>
    <p:sldId id="361" r:id="rId170"/>
    <p:sldId id="362" r:id="rId171"/>
    <p:sldId id="363" r:id="rId172"/>
    <p:sldId id="364" r:id="rId173"/>
    <p:sldId id="365" r:id="rId174"/>
    <p:sldId id="444" r:id="rId175"/>
    <p:sldId id="366" r:id="rId176"/>
    <p:sldId id="367" r:id="rId177"/>
    <p:sldId id="377" r:id="rId178"/>
    <p:sldId id="369" r:id="rId179"/>
    <p:sldId id="370" r:id="rId180"/>
    <p:sldId id="371" r:id="rId181"/>
    <p:sldId id="372" r:id="rId182"/>
    <p:sldId id="464" r:id="rId183"/>
    <p:sldId id="388" r:id="rId184"/>
    <p:sldId id="389" r:id="rId18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9" d="100"/>
          <a:sy n="109" d="100"/>
        </p:scale>
        <p:origin x="672" y="198"/>
      </p:cViewPr>
      <p:guideLst/>
    </p:cSldViewPr>
  </p:slideViewPr>
  <p:notesTextViewPr>
    <p:cViewPr>
      <p:scale>
        <a:sx n="3" d="2"/>
        <a:sy n="3" d="2"/>
      </p:scale>
      <p:origin x="0" y="0"/>
    </p:cViewPr>
  </p:notesTextViewPr>
  <p:sorterViewPr>
    <p:cViewPr varScale="1">
      <p:scale>
        <a:sx n="1" d="1"/>
        <a:sy n="1" d="1"/>
      </p:scale>
      <p:origin x="0" y="-43228"/>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openxmlformats.org/officeDocument/2006/relationships/slide" Target="slides/slide156.xml"/><Relationship Id="rId170" Type="http://schemas.openxmlformats.org/officeDocument/2006/relationships/slide" Target="slides/slide167.xml"/><Relationship Id="rId191" Type="http://schemas.microsoft.com/office/2016/11/relationships/changesInfo" Target="changesInfos/changesInfo1.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160" Type="http://schemas.openxmlformats.org/officeDocument/2006/relationships/slide" Target="slides/slide157.xml"/><Relationship Id="rId181" Type="http://schemas.openxmlformats.org/officeDocument/2006/relationships/slide" Target="slides/slide178.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85" Type="http://schemas.openxmlformats.org/officeDocument/2006/relationships/slide" Target="slides/slide82.xml"/><Relationship Id="rId150" Type="http://schemas.openxmlformats.org/officeDocument/2006/relationships/slide" Target="slides/slide147.xml"/><Relationship Id="rId171" Type="http://schemas.openxmlformats.org/officeDocument/2006/relationships/slide" Target="slides/slide168.xml"/><Relationship Id="rId12" Type="http://schemas.openxmlformats.org/officeDocument/2006/relationships/slide" Target="slides/slide9.xml"/><Relationship Id="rId33" Type="http://schemas.openxmlformats.org/officeDocument/2006/relationships/slide" Target="slides/slide30.xml"/><Relationship Id="rId108" Type="http://schemas.openxmlformats.org/officeDocument/2006/relationships/slide" Target="slides/slide105.xml"/><Relationship Id="rId129" Type="http://schemas.openxmlformats.org/officeDocument/2006/relationships/slide" Target="slides/slide126.xml"/><Relationship Id="rId54" Type="http://schemas.openxmlformats.org/officeDocument/2006/relationships/slide" Target="slides/slide51.xml"/><Relationship Id="rId75" Type="http://schemas.openxmlformats.org/officeDocument/2006/relationships/slide" Target="slides/slide72.xml"/><Relationship Id="rId96" Type="http://schemas.openxmlformats.org/officeDocument/2006/relationships/slide" Target="slides/slide93.xml"/><Relationship Id="rId140" Type="http://schemas.openxmlformats.org/officeDocument/2006/relationships/slide" Target="slides/slide137.xml"/><Relationship Id="rId161" Type="http://schemas.openxmlformats.org/officeDocument/2006/relationships/slide" Target="slides/slide158.xml"/><Relationship Id="rId182" Type="http://schemas.openxmlformats.org/officeDocument/2006/relationships/slide" Target="slides/slide179.xml"/><Relationship Id="rId6" Type="http://schemas.openxmlformats.org/officeDocument/2006/relationships/slide" Target="slides/slide3.xml"/><Relationship Id="rId23" Type="http://schemas.openxmlformats.org/officeDocument/2006/relationships/slide" Target="slides/slide20.xml"/><Relationship Id="rId119" Type="http://schemas.openxmlformats.org/officeDocument/2006/relationships/slide" Target="slides/slide116.xml"/><Relationship Id="rId44" Type="http://schemas.openxmlformats.org/officeDocument/2006/relationships/slide" Target="slides/slide41.xml"/><Relationship Id="rId65" Type="http://schemas.openxmlformats.org/officeDocument/2006/relationships/slide" Target="slides/slide62.xml"/><Relationship Id="rId86" Type="http://schemas.openxmlformats.org/officeDocument/2006/relationships/slide" Target="slides/slide83.xml"/><Relationship Id="rId130" Type="http://schemas.openxmlformats.org/officeDocument/2006/relationships/slide" Target="slides/slide127.xml"/><Relationship Id="rId151" Type="http://schemas.openxmlformats.org/officeDocument/2006/relationships/slide" Target="slides/slide148.xml"/><Relationship Id="rId172" Type="http://schemas.openxmlformats.org/officeDocument/2006/relationships/slide" Target="slides/slide169.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167" Type="http://schemas.openxmlformats.org/officeDocument/2006/relationships/slide" Target="slides/slide164.xml"/><Relationship Id="rId188"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162" Type="http://schemas.openxmlformats.org/officeDocument/2006/relationships/slide" Target="slides/slide159.xml"/><Relationship Id="rId183" Type="http://schemas.openxmlformats.org/officeDocument/2006/relationships/slide" Target="slides/slide180.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slide" Target="slides/slide154.xml"/><Relationship Id="rId178" Type="http://schemas.openxmlformats.org/officeDocument/2006/relationships/slide" Target="slides/slide175.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73" Type="http://schemas.openxmlformats.org/officeDocument/2006/relationships/slide" Target="slides/slide170.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168" Type="http://schemas.openxmlformats.org/officeDocument/2006/relationships/slide" Target="slides/slide165.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163" Type="http://schemas.openxmlformats.org/officeDocument/2006/relationships/slide" Target="slides/slide160.xml"/><Relationship Id="rId184" Type="http://schemas.openxmlformats.org/officeDocument/2006/relationships/slide" Target="slides/slide181.xml"/><Relationship Id="rId189" Type="http://schemas.openxmlformats.org/officeDocument/2006/relationships/theme" Target="theme/theme1.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slide" Target="slides/slide155.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74" Type="http://schemas.openxmlformats.org/officeDocument/2006/relationships/slide" Target="slides/slide171.xml"/><Relationship Id="rId179" Type="http://schemas.openxmlformats.org/officeDocument/2006/relationships/slide" Target="slides/slide176.xml"/><Relationship Id="rId190" Type="http://schemas.openxmlformats.org/officeDocument/2006/relationships/tableStyles" Target="tableStyles.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164" Type="http://schemas.openxmlformats.org/officeDocument/2006/relationships/slide" Target="slides/slide161.xml"/><Relationship Id="rId169" Type="http://schemas.openxmlformats.org/officeDocument/2006/relationships/slide" Target="slides/slide166.xml"/><Relationship Id="rId185" Type="http://schemas.openxmlformats.org/officeDocument/2006/relationships/slide" Target="slides/slide182.xml"/><Relationship Id="rId4" Type="http://schemas.openxmlformats.org/officeDocument/2006/relationships/slide" Target="slides/slide1.xml"/><Relationship Id="rId9" Type="http://schemas.openxmlformats.org/officeDocument/2006/relationships/slide" Target="slides/slide6.xml"/><Relationship Id="rId180" Type="http://schemas.openxmlformats.org/officeDocument/2006/relationships/slide" Target="slides/slide177.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slide" Target="slides/slide151.xml"/><Relationship Id="rId175" Type="http://schemas.openxmlformats.org/officeDocument/2006/relationships/slide" Target="slides/slide172.xml"/><Relationship Id="rId16" Type="http://schemas.openxmlformats.org/officeDocument/2006/relationships/slide" Target="slides/slide13.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165" Type="http://schemas.openxmlformats.org/officeDocument/2006/relationships/slide" Target="slides/slide162.xml"/><Relationship Id="rId186" Type="http://schemas.openxmlformats.org/officeDocument/2006/relationships/notesMaster" Target="notesMasters/notesMaster1.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 Id="rId80" Type="http://schemas.openxmlformats.org/officeDocument/2006/relationships/slide" Target="slides/slide77.xml"/><Relationship Id="rId155" Type="http://schemas.openxmlformats.org/officeDocument/2006/relationships/slide" Target="slides/slide152.xml"/><Relationship Id="rId176" Type="http://schemas.openxmlformats.org/officeDocument/2006/relationships/slide" Target="slides/slide173.xml"/><Relationship Id="rId17" Type="http://schemas.openxmlformats.org/officeDocument/2006/relationships/slide" Target="slides/slide14.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24" Type="http://schemas.openxmlformats.org/officeDocument/2006/relationships/slide" Target="slides/slide121.xml"/><Relationship Id="rId70" Type="http://schemas.openxmlformats.org/officeDocument/2006/relationships/slide" Target="slides/slide67.xml"/><Relationship Id="rId91" Type="http://schemas.openxmlformats.org/officeDocument/2006/relationships/slide" Target="slides/slide88.xml"/><Relationship Id="rId145" Type="http://schemas.openxmlformats.org/officeDocument/2006/relationships/slide" Target="slides/slide142.xml"/><Relationship Id="rId166" Type="http://schemas.openxmlformats.org/officeDocument/2006/relationships/slide" Target="slides/slide163.xml"/><Relationship Id="rId187" Type="http://schemas.openxmlformats.org/officeDocument/2006/relationships/presProps" Target="presProps.xml"/><Relationship Id="rId1" Type="http://schemas.openxmlformats.org/officeDocument/2006/relationships/slideMaster" Target="slideMasters/slideMaster1.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60" Type="http://schemas.openxmlformats.org/officeDocument/2006/relationships/slide" Target="slides/slide57.xml"/><Relationship Id="rId81" Type="http://schemas.openxmlformats.org/officeDocument/2006/relationships/slide" Target="slides/slide78.xml"/><Relationship Id="rId135" Type="http://schemas.openxmlformats.org/officeDocument/2006/relationships/slide" Target="slides/slide132.xml"/><Relationship Id="rId156" Type="http://schemas.openxmlformats.org/officeDocument/2006/relationships/slide" Target="slides/slide153.xml"/><Relationship Id="rId177" Type="http://schemas.openxmlformats.org/officeDocument/2006/relationships/slide" Target="slides/slide17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4A522E5E-D3CA-40DB-BEFE-98F63E63ED20}"/>
    <pc:docChg chg="modSld">
      <pc:chgData name="David Holley" userId="45123e1e-ac21-4ee3-b53e-8d97b4b34e1e" providerId="ADAL" clId="{4A522E5E-D3CA-40DB-BEFE-98F63E63ED20}" dt="2024-05-28T10:36:22.965" v="59" actId="20577"/>
      <pc:docMkLst>
        <pc:docMk/>
      </pc:docMkLst>
      <pc:sldChg chg="modSp mod">
        <pc:chgData name="David Holley" userId="45123e1e-ac21-4ee3-b53e-8d97b4b34e1e" providerId="ADAL" clId="{4A522E5E-D3CA-40DB-BEFE-98F63E63ED20}" dt="2024-05-28T10:36:22.965" v="59" actId="20577"/>
        <pc:sldMkLst>
          <pc:docMk/>
          <pc:sldMk cId="2869951025" sldId="262"/>
        </pc:sldMkLst>
        <pc:spChg chg="mod">
          <ac:chgData name="David Holley" userId="45123e1e-ac21-4ee3-b53e-8d97b4b34e1e" providerId="ADAL" clId="{4A522E5E-D3CA-40DB-BEFE-98F63E63ED20}" dt="2024-05-28T10:36:22.965" v="59" actId="20577"/>
          <ac:spMkLst>
            <pc:docMk/>
            <pc:sldMk cId="2869951025" sldId="262"/>
            <ac:spMk id="6" creationId="{57C72A43-E265-574F-86B9-3977E1791CC7}"/>
          </ac:spMkLst>
        </pc:spChg>
      </pc:sldChg>
      <pc:sldChg chg="modSp mod">
        <pc:chgData name="David Holley" userId="45123e1e-ac21-4ee3-b53e-8d97b4b34e1e" providerId="ADAL" clId="{4A522E5E-D3CA-40DB-BEFE-98F63E63ED20}" dt="2024-05-28T10:32:22.389" v="0" actId="14100"/>
        <pc:sldMkLst>
          <pc:docMk/>
          <pc:sldMk cId="1612439656" sldId="456"/>
        </pc:sldMkLst>
        <pc:spChg chg="mod">
          <ac:chgData name="David Holley" userId="45123e1e-ac21-4ee3-b53e-8d97b4b34e1e" providerId="ADAL" clId="{4A522E5E-D3CA-40DB-BEFE-98F63E63ED20}" dt="2024-05-28T10:32:22.389" v="0" actId="14100"/>
          <ac:spMkLst>
            <pc:docMk/>
            <pc:sldMk cId="1612439656" sldId="456"/>
            <ac:spMk id="86" creationId="{00000000-0000-0000-0000-000000000000}"/>
          </ac:spMkLst>
        </pc:spChg>
        <pc:cxnChg chg="mod">
          <ac:chgData name="David Holley" userId="45123e1e-ac21-4ee3-b53e-8d97b4b34e1e" providerId="ADAL" clId="{4A522E5E-D3CA-40DB-BEFE-98F63E63ED20}" dt="2024-05-28T10:32:22.389" v="0" actId="14100"/>
          <ac:cxnSpMkLst>
            <pc:docMk/>
            <pc:sldMk cId="1612439656" sldId="456"/>
            <ac:cxnSpMk id="26" creationId="{00000000-0000-0000-0000-000000000000}"/>
          </ac:cxnSpMkLst>
        </pc:cxnChg>
        <pc:cxnChg chg="mod">
          <ac:chgData name="David Holley" userId="45123e1e-ac21-4ee3-b53e-8d97b4b34e1e" providerId="ADAL" clId="{4A522E5E-D3CA-40DB-BEFE-98F63E63ED20}" dt="2024-05-28T10:32:22.389" v="0" actId="14100"/>
          <ac:cxnSpMkLst>
            <pc:docMk/>
            <pc:sldMk cId="1612439656" sldId="456"/>
            <ac:cxnSpMk id="53" creationId="{00000000-0000-0000-0000-000000000000}"/>
          </ac:cxnSpMkLst>
        </pc:cxnChg>
        <pc:cxnChg chg="mod">
          <ac:chgData name="David Holley" userId="45123e1e-ac21-4ee3-b53e-8d97b4b34e1e" providerId="ADAL" clId="{4A522E5E-D3CA-40DB-BEFE-98F63E63ED20}" dt="2024-05-28T10:32:22.389" v="0" actId="14100"/>
          <ac:cxnSpMkLst>
            <pc:docMk/>
            <pc:sldMk cId="1612439656" sldId="456"/>
            <ac:cxnSpMk id="128" creationId="{00000000-0000-0000-0000-000000000000}"/>
          </ac:cxnSpMkLst>
        </pc:cxnChg>
      </pc:sldChg>
    </pc:docChg>
  </pc:docChgLst>
  <pc:docChgLst>
    <pc:chgData name="David Holley" userId="45123e1e-ac21-4ee3-b53e-8d97b4b34e1e" providerId="ADAL" clId="{2811BAA5-86F8-4D76-80D4-339F576C8FE1}"/>
    <pc:docChg chg="undo custSel addSld delSld modSld sldOrd">
      <pc:chgData name="David Holley" userId="45123e1e-ac21-4ee3-b53e-8d97b4b34e1e" providerId="ADAL" clId="{2811BAA5-86F8-4D76-80D4-339F576C8FE1}" dt="2023-07-17T14:40:15.261" v="219" actId="47"/>
      <pc:docMkLst>
        <pc:docMk/>
      </pc:docMkLst>
      <pc:sldChg chg="modSp mod">
        <pc:chgData name="David Holley" userId="45123e1e-ac21-4ee3-b53e-8d97b4b34e1e" providerId="ADAL" clId="{2811BAA5-86F8-4D76-80D4-339F576C8FE1}" dt="2023-07-17T13:55:47.180" v="1" actId="208"/>
        <pc:sldMkLst>
          <pc:docMk/>
          <pc:sldMk cId="2910611921" sldId="295"/>
        </pc:sldMkLst>
        <pc:spChg chg="mod">
          <ac:chgData name="David Holley" userId="45123e1e-ac21-4ee3-b53e-8d97b4b34e1e" providerId="ADAL" clId="{2811BAA5-86F8-4D76-80D4-339F576C8FE1}" dt="2023-07-17T13:55:47.180" v="1" actId="208"/>
          <ac:spMkLst>
            <pc:docMk/>
            <pc:sldMk cId="2910611921" sldId="295"/>
            <ac:spMk id="112652" creationId="{00000000-0000-0000-0000-000000000000}"/>
          </ac:spMkLst>
        </pc:spChg>
      </pc:sldChg>
      <pc:sldChg chg="addSp modSp mod">
        <pc:chgData name="David Holley" userId="45123e1e-ac21-4ee3-b53e-8d97b4b34e1e" providerId="ADAL" clId="{2811BAA5-86F8-4D76-80D4-339F576C8FE1}" dt="2023-07-17T13:57:34.018" v="16" actId="1076"/>
        <pc:sldMkLst>
          <pc:docMk/>
          <pc:sldMk cId="3661930161" sldId="300"/>
        </pc:sldMkLst>
        <pc:spChg chg="add mod ord">
          <ac:chgData name="David Holley" userId="45123e1e-ac21-4ee3-b53e-8d97b4b34e1e" providerId="ADAL" clId="{2811BAA5-86F8-4D76-80D4-339F576C8FE1}" dt="2023-07-17T13:57:28.693" v="15" actId="167"/>
          <ac:spMkLst>
            <pc:docMk/>
            <pc:sldMk cId="3661930161" sldId="300"/>
            <ac:spMk id="2" creationId="{307F5DCD-5B89-BF7A-2D85-2AB430862162}"/>
          </ac:spMkLst>
        </pc:spChg>
        <pc:picChg chg="mod">
          <ac:chgData name="David Holley" userId="45123e1e-ac21-4ee3-b53e-8d97b4b34e1e" providerId="ADAL" clId="{2811BAA5-86F8-4D76-80D4-339F576C8FE1}" dt="2023-07-17T13:57:34.018" v="16" actId="1076"/>
          <ac:picMkLst>
            <pc:docMk/>
            <pc:sldMk cId="3661930161" sldId="300"/>
            <ac:picMk id="6" creationId="{00000000-0000-0000-0000-000000000000}"/>
          </ac:picMkLst>
        </pc:picChg>
      </pc:sldChg>
      <pc:sldChg chg="del">
        <pc:chgData name="David Holley" userId="45123e1e-ac21-4ee3-b53e-8d97b4b34e1e" providerId="ADAL" clId="{2811BAA5-86F8-4D76-80D4-339F576C8FE1}" dt="2023-07-17T13:58:10.976" v="17" actId="47"/>
        <pc:sldMkLst>
          <pc:docMk/>
          <pc:sldMk cId="1989859250" sldId="301"/>
        </pc:sldMkLst>
      </pc:sldChg>
      <pc:sldChg chg="modSp mod">
        <pc:chgData name="David Holley" userId="45123e1e-ac21-4ee3-b53e-8d97b4b34e1e" providerId="ADAL" clId="{2811BAA5-86F8-4D76-80D4-339F576C8FE1}" dt="2023-07-17T13:58:19.431" v="18" actId="1076"/>
        <pc:sldMkLst>
          <pc:docMk/>
          <pc:sldMk cId="1995983758" sldId="302"/>
        </pc:sldMkLst>
        <pc:spChg chg="mod">
          <ac:chgData name="David Holley" userId="45123e1e-ac21-4ee3-b53e-8d97b4b34e1e" providerId="ADAL" clId="{2811BAA5-86F8-4D76-80D4-339F576C8FE1}" dt="2023-07-17T13:58:19.431" v="18" actId="1076"/>
          <ac:spMkLst>
            <pc:docMk/>
            <pc:sldMk cId="1995983758" sldId="302"/>
            <ac:spMk id="4" creationId="{00000000-0000-0000-0000-000000000000}"/>
          </ac:spMkLst>
        </pc:spChg>
      </pc:sldChg>
      <pc:sldChg chg="delSp mod">
        <pc:chgData name="David Holley" userId="45123e1e-ac21-4ee3-b53e-8d97b4b34e1e" providerId="ADAL" clId="{2811BAA5-86F8-4D76-80D4-339F576C8FE1}" dt="2023-07-17T13:58:28.159" v="19" actId="478"/>
        <pc:sldMkLst>
          <pc:docMk/>
          <pc:sldMk cId="1155758848" sldId="303"/>
        </pc:sldMkLst>
        <pc:spChg chg="del">
          <ac:chgData name="David Holley" userId="45123e1e-ac21-4ee3-b53e-8d97b4b34e1e" providerId="ADAL" clId="{2811BAA5-86F8-4D76-80D4-339F576C8FE1}" dt="2023-07-17T13:58:28.159" v="19" actId="478"/>
          <ac:spMkLst>
            <pc:docMk/>
            <pc:sldMk cId="1155758848" sldId="303"/>
            <ac:spMk id="3" creationId="{863BF358-EB6C-48D0-9C6D-45D33E901497}"/>
          </ac:spMkLst>
        </pc:spChg>
      </pc:sldChg>
      <pc:sldChg chg="modSp mod">
        <pc:chgData name="David Holley" userId="45123e1e-ac21-4ee3-b53e-8d97b4b34e1e" providerId="ADAL" clId="{2811BAA5-86F8-4D76-80D4-339F576C8FE1}" dt="2023-07-17T14:01:19.828" v="38" actId="1076"/>
        <pc:sldMkLst>
          <pc:docMk/>
          <pc:sldMk cId="2920784600" sldId="306"/>
        </pc:sldMkLst>
        <pc:spChg chg="mod">
          <ac:chgData name="David Holley" userId="45123e1e-ac21-4ee3-b53e-8d97b4b34e1e" providerId="ADAL" clId="{2811BAA5-86F8-4D76-80D4-339F576C8FE1}" dt="2023-07-17T14:01:19.828" v="38" actId="1076"/>
          <ac:spMkLst>
            <pc:docMk/>
            <pc:sldMk cId="2920784600" sldId="306"/>
            <ac:spMk id="11" creationId="{00000000-0000-0000-0000-000000000000}"/>
          </ac:spMkLst>
        </pc:spChg>
      </pc:sldChg>
      <pc:sldChg chg="modSp mod">
        <pc:chgData name="David Holley" userId="45123e1e-ac21-4ee3-b53e-8d97b4b34e1e" providerId="ADAL" clId="{2811BAA5-86F8-4D76-80D4-339F576C8FE1}" dt="2023-07-17T14:04:16.281" v="47" actId="20577"/>
        <pc:sldMkLst>
          <pc:docMk/>
          <pc:sldMk cId="3981511299" sldId="307"/>
        </pc:sldMkLst>
        <pc:spChg chg="mod">
          <ac:chgData name="David Holley" userId="45123e1e-ac21-4ee3-b53e-8d97b4b34e1e" providerId="ADAL" clId="{2811BAA5-86F8-4D76-80D4-339F576C8FE1}" dt="2023-07-17T14:04:09.074" v="44" actId="20577"/>
          <ac:spMkLst>
            <pc:docMk/>
            <pc:sldMk cId="3981511299" sldId="307"/>
            <ac:spMk id="61443" creationId="{00000000-0000-0000-0000-000000000000}"/>
          </ac:spMkLst>
        </pc:spChg>
        <pc:spChg chg="mod">
          <ac:chgData name="David Holley" userId="45123e1e-ac21-4ee3-b53e-8d97b4b34e1e" providerId="ADAL" clId="{2811BAA5-86F8-4D76-80D4-339F576C8FE1}" dt="2023-07-17T14:04:16.281" v="47" actId="20577"/>
          <ac:spMkLst>
            <pc:docMk/>
            <pc:sldMk cId="3981511299" sldId="307"/>
            <ac:spMk id="61444" creationId="{00000000-0000-0000-0000-000000000000}"/>
          </ac:spMkLst>
        </pc:spChg>
      </pc:sldChg>
      <pc:sldChg chg="modSp add del mod ord">
        <pc:chgData name="David Holley" userId="45123e1e-ac21-4ee3-b53e-8d97b4b34e1e" providerId="ADAL" clId="{2811BAA5-86F8-4D76-80D4-339F576C8FE1}" dt="2023-07-17T14:06:12.430" v="81"/>
        <pc:sldMkLst>
          <pc:docMk/>
          <pc:sldMk cId="1375562742" sldId="316"/>
        </pc:sldMkLst>
        <pc:spChg chg="mod">
          <ac:chgData name="David Holley" userId="45123e1e-ac21-4ee3-b53e-8d97b4b34e1e" providerId="ADAL" clId="{2811BAA5-86F8-4D76-80D4-339F576C8FE1}" dt="2023-07-17T14:05:42.583" v="76" actId="20577"/>
          <ac:spMkLst>
            <pc:docMk/>
            <pc:sldMk cId="1375562742" sldId="316"/>
            <ac:spMk id="27650" creationId="{00000000-0000-0000-0000-000000000000}"/>
          </ac:spMkLst>
        </pc:spChg>
      </pc:sldChg>
      <pc:sldChg chg="del">
        <pc:chgData name="David Holley" userId="45123e1e-ac21-4ee3-b53e-8d97b4b34e1e" providerId="ADAL" clId="{2811BAA5-86F8-4D76-80D4-339F576C8FE1}" dt="2023-07-17T14:21:52.797" v="154" actId="47"/>
        <pc:sldMkLst>
          <pc:docMk/>
          <pc:sldMk cId="575863987" sldId="347"/>
        </pc:sldMkLst>
      </pc:sldChg>
      <pc:sldChg chg="modSp mod">
        <pc:chgData name="David Holley" userId="45123e1e-ac21-4ee3-b53e-8d97b4b34e1e" providerId="ADAL" clId="{2811BAA5-86F8-4D76-80D4-339F576C8FE1}" dt="2023-07-17T14:22:26.657" v="159" actId="1076"/>
        <pc:sldMkLst>
          <pc:docMk/>
          <pc:sldMk cId="4095998334" sldId="348"/>
        </pc:sldMkLst>
        <pc:spChg chg="mod">
          <ac:chgData name="David Holley" userId="45123e1e-ac21-4ee3-b53e-8d97b4b34e1e" providerId="ADAL" clId="{2811BAA5-86F8-4D76-80D4-339F576C8FE1}" dt="2023-07-17T14:22:26.657" v="159" actId="1076"/>
          <ac:spMkLst>
            <pc:docMk/>
            <pc:sldMk cId="4095998334" sldId="348"/>
            <ac:spMk id="4" creationId="{DEFD8160-47DF-AF47-AACE-F20055DAE930}"/>
          </ac:spMkLst>
        </pc:spChg>
        <pc:spChg chg="mod">
          <ac:chgData name="David Holley" userId="45123e1e-ac21-4ee3-b53e-8d97b4b34e1e" providerId="ADAL" clId="{2811BAA5-86F8-4D76-80D4-339F576C8FE1}" dt="2023-07-17T14:22:21.036" v="158" actId="20577"/>
          <ac:spMkLst>
            <pc:docMk/>
            <pc:sldMk cId="4095998334" sldId="348"/>
            <ac:spMk id="83969" creationId="{00000000-0000-0000-0000-000000000000}"/>
          </ac:spMkLst>
        </pc:spChg>
      </pc:sldChg>
      <pc:sldChg chg="modSp mod">
        <pc:chgData name="David Holley" userId="45123e1e-ac21-4ee3-b53e-8d97b4b34e1e" providerId="ADAL" clId="{2811BAA5-86F8-4D76-80D4-339F576C8FE1}" dt="2023-07-17T14:27:35.622" v="160" actId="33524"/>
        <pc:sldMkLst>
          <pc:docMk/>
          <pc:sldMk cId="2746157449" sldId="350"/>
        </pc:sldMkLst>
        <pc:spChg chg="mod">
          <ac:chgData name="David Holley" userId="45123e1e-ac21-4ee3-b53e-8d97b4b34e1e" providerId="ADAL" clId="{2811BAA5-86F8-4D76-80D4-339F576C8FE1}" dt="2023-07-17T14:27:35.622" v="160" actId="33524"/>
          <ac:spMkLst>
            <pc:docMk/>
            <pc:sldMk cId="2746157449" sldId="350"/>
            <ac:spMk id="2" creationId="{00000000-0000-0000-0000-000000000000}"/>
          </ac:spMkLst>
        </pc:spChg>
      </pc:sldChg>
      <pc:sldChg chg="modSp mod">
        <pc:chgData name="David Holley" userId="45123e1e-ac21-4ee3-b53e-8d97b4b34e1e" providerId="ADAL" clId="{2811BAA5-86F8-4D76-80D4-339F576C8FE1}" dt="2023-07-17T14:36:39.703" v="182" actId="20577"/>
        <pc:sldMkLst>
          <pc:docMk/>
          <pc:sldMk cId="3849568946" sldId="351"/>
        </pc:sldMkLst>
        <pc:spChg chg="mod">
          <ac:chgData name="David Holley" userId="45123e1e-ac21-4ee3-b53e-8d97b4b34e1e" providerId="ADAL" clId="{2811BAA5-86F8-4D76-80D4-339F576C8FE1}" dt="2023-07-17T14:36:39.703" v="182" actId="20577"/>
          <ac:spMkLst>
            <pc:docMk/>
            <pc:sldMk cId="3849568946" sldId="351"/>
            <ac:spMk id="7" creationId="{00FFF0B3-CB47-4CC8-8C32-C68AE26EF66C}"/>
          </ac:spMkLst>
        </pc:spChg>
      </pc:sldChg>
      <pc:sldChg chg="modSp mod">
        <pc:chgData name="David Holley" userId="45123e1e-ac21-4ee3-b53e-8d97b4b34e1e" providerId="ADAL" clId="{2811BAA5-86F8-4D76-80D4-339F576C8FE1}" dt="2023-07-17T14:28:12.312" v="169" actId="20577"/>
        <pc:sldMkLst>
          <pc:docMk/>
          <pc:sldMk cId="2707731270" sldId="353"/>
        </pc:sldMkLst>
        <pc:spChg chg="mod">
          <ac:chgData name="David Holley" userId="45123e1e-ac21-4ee3-b53e-8d97b4b34e1e" providerId="ADAL" clId="{2811BAA5-86F8-4D76-80D4-339F576C8FE1}" dt="2023-07-17T14:28:12.312" v="169" actId="20577"/>
          <ac:spMkLst>
            <pc:docMk/>
            <pc:sldMk cId="2707731270" sldId="353"/>
            <ac:spMk id="5" creationId="{99505D83-4D40-45F7-816A-839A21D48435}"/>
          </ac:spMkLst>
        </pc:spChg>
      </pc:sldChg>
      <pc:sldChg chg="del">
        <pc:chgData name="David Holley" userId="45123e1e-ac21-4ee3-b53e-8d97b4b34e1e" providerId="ADAL" clId="{2811BAA5-86F8-4D76-80D4-339F576C8FE1}" dt="2023-07-17T14:37:51.358" v="194" actId="47"/>
        <pc:sldMkLst>
          <pc:docMk/>
          <pc:sldMk cId="3998280721" sldId="356"/>
        </pc:sldMkLst>
      </pc:sldChg>
      <pc:sldChg chg="modSp mod">
        <pc:chgData name="David Holley" userId="45123e1e-ac21-4ee3-b53e-8d97b4b34e1e" providerId="ADAL" clId="{2811BAA5-86F8-4D76-80D4-339F576C8FE1}" dt="2023-07-17T14:38:55.700" v="210" actId="20577"/>
        <pc:sldMkLst>
          <pc:docMk/>
          <pc:sldMk cId="193374390" sldId="357"/>
        </pc:sldMkLst>
        <pc:spChg chg="mod">
          <ac:chgData name="David Holley" userId="45123e1e-ac21-4ee3-b53e-8d97b4b34e1e" providerId="ADAL" clId="{2811BAA5-86F8-4D76-80D4-339F576C8FE1}" dt="2023-07-17T14:38:55.700" v="210" actId="20577"/>
          <ac:spMkLst>
            <pc:docMk/>
            <pc:sldMk cId="193374390" sldId="357"/>
            <ac:spMk id="3" creationId="{BFF93080-9549-4190-B0BA-2FEF8DA9DEA0}"/>
          </ac:spMkLst>
        </pc:spChg>
      </pc:sldChg>
      <pc:sldChg chg="del">
        <pc:chgData name="David Holley" userId="45123e1e-ac21-4ee3-b53e-8d97b4b34e1e" providerId="ADAL" clId="{2811BAA5-86F8-4D76-80D4-339F576C8FE1}" dt="2023-07-17T14:39:33.736" v="214" actId="47"/>
        <pc:sldMkLst>
          <pc:docMk/>
          <pc:sldMk cId="1565056906" sldId="373"/>
        </pc:sldMkLst>
      </pc:sldChg>
      <pc:sldChg chg="del">
        <pc:chgData name="David Holley" userId="45123e1e-ac21-4ee3-b53e-8d97b4b34e1e" providerId="ADAL" clId="{2811BAA5-86F8-4D76-80D4-339F576C8FE1}" dt="2023-07-17T14:06:08.688" v="79" actId="47"/>
        <pc:sldMkLst>
          <pc:docMk/>
          <pc:sldMk cId="1422155388" sldId="374"/>
        </pc:sldMkLst>
      </pc:sldChg>
      <pc:sldChg chg="del">
        <pc:chgData name="David Holley" userId="45123e1e-ac21-4ee3-b53e-8d97b4b34e1e" providerId="ADAL" clId="{2811BAA5-86F8-4D76-80D4-339F576C8FE1}" dt="2023-07-17T14:12:10.380" v="115" actId="47"/>
        <pc:sldMkLst>
          <pc:docMk/>
          <pc:sldMk cId="238280012" sldId="375"/>
        </pc:sldMkLst>
      </pc:sldChg>
      <pc:sldChg chg="del">
        <pc:chgData name="David Holley" userId="45123e1e-ac21-4ee3-b53e-8d97b4b34e1e" providerId="ADAL" clId="{2811BAA5-86F8-4D76-80D4-339F576C8FE1}" dt="2023-07-17T14:39:48.470" v="215" actId="47"/>
        <pc:sldMkLst>
          <pc:docMk/>
          <pc:sldMk cId="1216940343" sldId="378"/>
        </pc:sldMkLst>
      </pc:sldChg>
      <pc:sldChg chg="del">
        <pc:chgData name="David Holley" userId="45123e1e-ac21-4ee3-b53e-8d97b4b34e1e" providerId="ADAL" clId="{2811BAA5-86F8-4D76-80D4-339F576C8FE1}" dt="2023-07-17T14:39:49.422" v="216" actId="47"/>
        <pc:sldMkLst>
          <pc:docMk/>
          <pc:sldMk cId="2643620104" sldId="379"/>
        </pc:sldMkLst>
      </pc:sldChg>
      <pc:sldChg chg="del">
        <pc:chgData name="David Holley" userId="45123e1e-ac21-4ee3-b53e-8d97b4b34e1e" providerId="ADAL" clId="{2811BAA5-86F8-4D76-80D4-339F576C8FE1}" dt="2023-07-17T14:39:50.270" v="217" actId="47"/>
        <pc:sldMkLst>
          <pc:docMk/>
          <pc:sldMk cId="292783382" sldId="380"/>
        </pc:sldMkLst>
      </pc:sldChg>
      <pc:sldChg chg="del">
        <pc:chgData name="David Holley" userId="45123e1e-ac21-4ee3-b53e-8d97b4b34e1e" providerId="ADAL" clId="{2811BAA5-86F8-4D76-80D4-339F576C8FE1}" dt="2023-07-17T14:39:51.503" v="218" actId="47"/>
        <pc:sldMkLst>
          <pc:docMk/>
          <pc:sldMk cId="2052239598" sldId="381"/>
        </pc:sldMkLst>
      </pc:sldChg>
      <pc:sldChg chg="del">
        <pc:chgData name="David Holley" userId="45123e1e-ac21-4ee3-b53e-8d97b4b34e1e" providerId="ADAL" clId="{2811BAA5-86F8-4D76-80D4-339F576C8FE1}" dt="2023-07-17T14:15:39.267" v="137" actId="47"/>
        <pc:sldMkLst>
          <pc:docMk/>
          <pc:sldMk cId="505146072" sldId="439"/>
        </pc:sldMkLst>
      </pc:sldChg>
      <pc:sldChg chg="del">
        <pc:chgData name="David Holley" userId="45123e1e-ac21-4ee3-b53e-8d97b4b34e1e" providerId="ADAL" clId="{2811BAA5-86F8-4D76-80D4-339F576C8FE1}" dt="2023-07-17T14:00:20.478" v="29" actId="47"/>
        <pc:sldMkLst>
          <pc:docMk/>
          <pc:sldMk cId="2930382658" sldId="441"/>
        </pc:sldMkLst>
      </pc:sldChg>
      <pc:sldChg chg="modSp mod">
        <pc:chgData name="David Holley" userId="45123e1e-ac21-4ee3-b53e-8d97b4b34e1e" providerId="ADAL" clId="{2811BAA5-86F8-4D76-80D4-339F576C8FE1}" dt="2023-07-17T14:06:59.679" v="86" actId="20577"/>
        <pc:sldMkLst>
          <pc:docMk/>
          <pc:sldMk cId="3703461088" sldId="442"/>
        </pc:sldMkLst>
        <pc:spChg chg="mod">
          <ac:chgData name="David Holley" userId="45123e1e-ac21-4ee3-b53e-8d97b4b34e1e" providerId="ADAL" clId="{2811BAA5-86F8-4D76-80D4-339F576C8FE1}" dt="2023-07-17T14:06:59.679" v="86" actId="20577"/>
          <ac:spMkLst>
            <pc:docMk/>
            <pc:sldMk cId="3703461088" sldId="442"/>
            <ac:spMk id="5" creationId="{06C42B0A-301C-EDD9-0039-FD73AFD77C62}"/>
          </ac:spMkLst>
        </pc:spChg>
      </pc:sldChg>
      <pc:sldChg chg="del ord">
        <pc:chgData name="David Holley" userId="45123e1e-ac21-4ee3-b53e-8d97b4b34e1e" providerId="ADAL" clId="{2811BAA5-86F8-4D76-80D4-339F576C8FE1}" dt="2023-07-17T14:12:38.766" v="118" actId="47"/>
        <pc:sldMkLst>
          <pc:docMk/>
          <pc:sldMk cId="2856270677" sldId="443"/>
        </pc:sldMkLst>
      </pc:sldChg>
      <pc:sldChg chg="del">
        <pc:chgData name="David Holley" userId="45123e1e-ac21-4ee3-b53e-8d97b4b34e1e" providerId="ADAL" clId="{2811BAA5-86F8-4D76-80D4-339F576C8FE1}" dt="2023-07-17T13:59:55.881" v="27" actId="47"/>
        <pc:sldMkLst>
          <pc:docMk/>
          <pc:sldMk cId="1919838962" sldId="445"/>
        </pc:sldMkLst>
      </pc:sldChg>
      <pc:sldChg chg="del">
        <pc:chgData name="David Holley" userId="45123e1e-ac21-4ee3-b53e-8d97b4b34e1e" providerId="ADAL" clId="{2811BAA5-86F8-4D76-80D4-339F576C8FE1}" dt="2023-07-17T14:17:14.674" v="143" actId="47"/>
        <pc:sldMkLst>
          <pc:docMk/>
          <pc:sldMk cId="2884512829" sldId="446"/>
        </pc:sldMkLst>
      </pc:sldChg>
      <pc:sldChg chg="del">
        <pc:chgData name="David Holley" userId="45123e1e-ac21-4ee3-b53e-8d97b4b34e1e" providerId="ADAL" clId="{2811BAA5-86F8-4D76-80D4-339F576C8FE1}" dt="2023-07-17T14:17:12.588" v="142" actId="47"/>
        <pc:sldMkLst>
          <pc:docMk/>
          <pc:sldMk cId="314410214" sldId="447"/>
        </pc:sldMkLst>
      </pc:sldChg>
      <pc:sldChg chg="delSp modSp add mod">
        <pc:chgData name="David Holley" userId="45123e1e-ac21-4ee3-b53e-8d97b4b34e1e" providerId="ADAL" clId="{2811BAA5-86F8-4D76-80D4-339F576C8FE1}" dt="2023-07-17T13:57:00.025" v="12" actId="14100"/>
        <pc:sldMkLst>
          <pc:docMk/>
          <pc:sldMk cId="1395659275" sldId="453"/>
        </pc:sldMkLst>
        <pc:spChg chg="mod">
          <ac:chgData name="David Holley" userId="45123e1e-ac21-4ee3-b53e-8d97b4b34e1e" providerId="ADAL" clId="{2811BAA5-86F8-4D76-80D4-339F576C8FE1}" dt="2023-07-17T13:56:27.394" v="4" actId="14100"/>
          <ac:spMkLst>
            <pc:docMk/>
            <pc:sldMk cId="1395659275" sldId="453"/>
            <ac:spMk id="2" creationId="{00000000-0000-0000-0000-000000000000}"/>
          </ac:spMkLst>
        </pc:spChg>
        <pc:spChg chg="del">
          <ac:chgData name="David Holley" userId="45123e1e-ac21-4ee3-b53e-8d97b4b34e1e" providerId="ADAL" clId="{2811BAA5-86F8-4D76-80D4-339F576C8FE1}" dt="2023-07-17T13:56:45.062" v="10" actId="478"/>
          <ac:spMkLst>
            <pc:docMk/>
            <pc:sldMk cId="1395659275" sldId="453"/>
            <ac:spMk id="5" creationId="{00000000-0000-0000-0000-000000000000}"/>
          </ac:spMkLst>
        </pc:spChg>
        <pc:spChg chg="mod">
          <ac:chgData name="David Holley" userId="45123e1e-ac21-4ee3-b53e-8d97b4b34e1e" providerId="ADAL" clId="{2811BAA5-86F8-4D76-80D4-339F576C8FE1}" dt="2023-07-17T13:57:00.025" v="12" actId="14100"/>
          <ac:spMkLst>
            <pc:docMk/>
            <pc:sldMk cId="1395659275" sldId="453"/>
            <ac:spMk id="43" creationId="{00000000-0000-0000-0000-000000000000}"/>
          </ac:spMkLst>
        </pc:spChg>
        <pc:spChg chg="mod">
          <ac:chgData name="David Holley" userId="45123e1e-ac21-4ee3-b53e-8d97b4b34e1e" providerId="ADAL" clId="{2811BAA5-86F8-4D76-80D4-339F576C8FE1}" dt="2023-07-17T13:56:29.998" v="5" actId="1076"/>
          <ac:spMkLst>
            <pc:docMk/>
            <pc:sldMk cId="1395659275" sldId="453"/>
            <ac:spMk id="91141" creationId="{00000000-0000-0000-0000-000000000000}"/>
          </ac:spMkLst>
        </pc:spChg>
        <pc:spChg chg="mod">
          <ac:chgData name="David Holley" userId="45123e1e-ac21-4ee3-b53e-8d97b4b34e1e" providerId="ADAL" clId="{2811BAA5-86F8-4D76-80D4-339F576C8FE1}" dt="2023-07-17T13:56:42.475" v="9" actId="14100"/>
          <ac:spMkLst>
            <pc:docMk/>
            <pc:sldMk cId="1395659275" sldId="453"/>
            <ac:spMk id="91144" creationId="{00000000-0000-0000-0000-000000000000}"/>
          </ac:spMkLst>
        </pc:spChg>
        <pc:picChg chg="mod">
          <ac:chgData name="David Holley" userId="45123e1e-ac21-4ee3-b53e-8d97b4b34e1e" providerId="ADAL" clId="{2811BAA5-86F8-4D76-80D4-339F576C8FE1}" dt="2023-07-17T13:56:34.677" v="7" actId="1076"/>
          <ac:picMkLst>
            <pc:docMk/>
            <pc:sldMk cId="1395659275" sldId="453"/>
            <ac:picMk id="91139" creationId="{00000000-0000-0000-0000-000000000000}"/>
          </ac:picMkLst>
        </pc:picChg>
        <pc:picChg chg="mod">
          <ac:chgData name="David Holley" userId="45123e1e-ac21-4ee3-b53e-8d97b4b34e1e" providerId="ADAL" clId="{2811BAA5-86F8-4D76-80D4-339F576C8FE1}" dt="2023-07-17T13:56:32.605" v="6" actId="1076"/>
          <ac:picMkLst>
            <pc:docMk/>
            <pc:sldMk cId="1395659275" sldId="453"/>
            <ac:picMk id="91140" creationId="{00000000-0000-0000-0000-000000000000}"/>
          </ac:picMkLst>
        </pc:picChg>
      </pc:sldChg>
      <pc:sldChg chg="addSp modSp add mod ord">
        <pc:chgData name="David Holley" userId="45123e1e-ac21-4ee3-b53e-8d97b4b34e1e" providerId="ADAL" clId="{2811BAA5-86F8-4D76-80D4-339F576C8FE1}" dt="2023-07-17T14:14:29.137" v="128" actId="14100"/>
        <pc:sldMkLst>
          <pc:docMk/>
          <pc:sldMk cId="3701871558" sldId="454"/>
        </pc:sldMkLst>
        <pc:spChg chg="add mod ord">
          <ac:chgData name="David Holley" userId="45123e1e-ac21-4ee3-b53e-8d97b4b34e1e" providerId="ADAL" clId="{2811BAA5-86F8-4D76-80D4-339F576C8FE1}" dt="2023-07-17T14:14:29.137" v="128" actId="14100"/>
          <ac:spMkLst>
            <pc:docMk/>
            <pc:sldMk cId="3701871558" sldId="454"/>
            <ac:spMk id="2" creationId="{CD7A6644-AAF6-4C12-1F14-13861DA46730}"/>
          </ac:spMkLst>
        </pc:spChg>
        <pc:spChg chg="mod">
          <ac:chgData name="David Holley" userId="45123e1e-ac21-4ee3-b53e-8d97b4b34e1e" providerId="ADAL" clId="{2811BAA5-86F8-4D76-80D4-339F576C8FE1}" dt="2023-07-17T14:00:04.615" v="28" actId="207"/>
          <ac:spMkLst>
            <pc:docMk/>
            <pc:sldMk cId="3701871558" sldId="454"/>
            <ac:spMk id="7" creationId="{5B64EE34-93B6-0C43-9074-55EFB14BBB1D}"/>
          </ac:spMkLst>
        </pc:spChg>
        <pc:picChg chg="mod">
          <ac:chgData name="David Holley" userId="45123e1e-ac21-4ee3-b53e-8d97b4b34e1e" providerId="ADAL" clId="{2811BAA5-86F8-4D76-80D4-339F576C8FE1}" dt="2023-07-17T14:13:44.610" v="121" actId="14100"/>
          <ac:picMkLst>
            <pc:docMk/>
            <pc:sldMk cId="3701871558" sldId="454"/>
            <ac:picMk id="14" creationId="{1B5DF67A-CE7D-4714-97DA-1A21B6EC8C7E}"/>
          </ac:picMkLst>
        </pc:picChg>
      </pc:sldChg>
      <pc:sldChg chg="delSp modSp add mod">
        <pc:chgData name="David Holley" userId="45123e1e-ac21-4ee3-b53e-8d97b4b34e1e" providerId="ADAL" clId="{2811BAA5-86F8-4D76-80D4-339F576C8FE1}" dt="2023-07-17T14:00:54.063" v="37" actId="27636"/>
        <pc:sldMkLst>
          <pc:docMk/>
          <pc:sldMk cId="107171531" sldId="455"/>
        </pc:sldMkLst>
        <pc:spChg chg="del">
          <ac:chgData name="David Holley" userId="45123e1e-ac21-4ee3-b53e-8d97b4b34e1e" providerId="ADAL" clId="{2811BAA5-86F8-4D76-80D4-339F576C8FE1}" dt="2023-07-17T13:59:42.202" v="26" actId="478"/>
          <ac:spMkLst>
            <pc:docMk/>
            <pc:sldMk cId="107171531" sldId="455"/>
            <ac:spMk id="2" creationId="{00000000-0000-0000-0000-000000000000}"/>
          </ac:spMkLst>
        </pc:spChg>
        <pc:spChg chg="mod">
          <ac:chgData name="David Holley" userId="45123e1e-ac21-4ee3-b53e-8d97b4b34e1e" providerId="ADAL" clId="{2811BAA5-86F8-4D76-80D4-339F576C8FE1}" dt="2023-07-17T14:00:54.063" v="37" actId="27636"/>
          <ac:spMkLst>
            <pc:docMk/>
            <pc:sldMk cId="107171531" sldId="455"/>
            <ac:spMk id="7" creationId="{5B64EE34-93B6-0C43-9074-55EFB14BBB1D}"/>
          </ac:spMkLst>
        </pc:spChg>
        <pc:picChg chg="mod">
          <ac:chgData name="David Holley" userId="45123e1e-ac21-4ee3-b53e-8d97b4b34e1e" providerId="ADAL" clId="{2811BAA5-86F8-4D76-80D4-339F576C8FE1}" dt="2023-07-17T14:00:36.975" v="32" actId="1076"/>
          <ac:picMkLst>
            <pc:docMk/>
            <pc:sldMk cId="107171531" sldId="455"/>
            <ac:picMk id="8" creationId="{210C765B-5FB0-1E4A-B16A-2EDC91D76B56}"/>
          </ac:picMkLst>
        </pc:picChg>
      </pc:sldChg>
      <pc:sldChg chg="add del">
        <pc:chgData name="David Holley" userId="45123e1e-ac21-4ee3-b53e-8d97b4b34e1e" providerId="ADAL" clId="{2811BAA5-86F8-4D76-80D4-339F576C8FE1}" dt="2023-07-17T14:01:32.244" v="41" actId="27028"/>
        <pc:sldMkLst>
          <pc:docMk/>
          <pc:sldMk cId="923341020" sldId="456"/>
        </pc:sldMkLst>
      </pc:sldChg>
      <pc:sldChg chg="modSp add mod ord">
        <pc:chgData name="David Holley" userId="45123e1e-ac21-4ee3-b53e-8d97b4b34e1e" providerId="ADAL" clId="{2811BAA5-86F8-4D76-80D4-339F576C8FE1}" dt="2023-07-17T14:13:29.185" v="120"/>
        <pc:sldMkLst>
          <pc:docMk/>
          <pc:sldMk cId="1612439656" sldId="456"/>
        </pc:sldMkLst>
        <pc:spChg chg="mod">
          <ac:chgData name="David Holley" userId="45123e1e-ac21-4ee3-b53e-8d97b4b34e1e" providerId="ADAL" clId="{2811BAA5-86F8-4D76-80D4-339F576C8FE1}" dt="2023-07-17T14:10:57.223" v="105" actId="14100"/>
          <ac:spMkLst>
            <pc:docMk/>
            <pc:sldMk cId="1612439656" sldId="456"/>
            <ac:spMk id="7" creationId="{00000000-0000-0000-0000-000000000000}"/>
          </ac:spMkLst>
        </pc:spChg>
        <pc:spChg chg="mod">
          <ac:chgData name="David Holley" userId="45123e1e-ac21-4ee3-b53e-8d97b4b34e1e" providerId="ADAL" clId="{2811BAA5-86F8-4D76-80D4-339F576C8FE1}" dt="2023-07-17T14:11:02.966" v="106" actId="1076"/>
          <ac:spMkLst>
            <pc:docMk/>
            <pc:sldMk cId="1612439656" sldId="456"/>
            <ac:spMk id="21" creationId="{00000000-0000-0000-0000-000000000000}"/>
          </ac:spMkLst>
        </pc:spChg>
        <pc:spChg chg="mod">
          <ac:chgData name="David Holley" userId="45123e1e-ac21-4ee3-b53e-8d97b4b34e1e" providerId="ADAL" clId="{2811BAA5-86F8-4D76-80D4-339F576C8FE1}" dt="2023-07-17T14:09:39.217" v="92" actId="1076"/>
          <ac:spMkLst>
            <pc:docMk/>
            <pc:sldMk cId="1612439656" sldId="456"/>
            <ac:spMk id="68" creationId="{B9C02372-33B5-467A-AEDC-8EAABBE3EE43}"/>
          </ac:spMkLst>
        </pc:spChg>
        <pc:spChg chg="mod">
          <ac:chgData name="David Holley" userId="45123e1e-ac21-4ee3-b53e-8d97b4b34e1e" providerId="ADAL" clId="{2811BAA5-86F8-4D76-80D4-339F576C8FE1}" dt="2023-07-17T14:09:58.860" v="95" actId="1076"/>
          <ac:spMkLst>
            <pc:docMk/>
            <pc:sldMk cId="1612439656" sldId="456"/>
            <ac:spMk id="83" creationId="{00000000-0000-0000-0000-000000000000}"/>
          </ac:spMkLst>
        </pc:spChg>
        <pc:spChg chg="mod">
          <ac:chgData name="David Holley" userId="45123e1e-ac21-4ee3-b53e-8d97b4b34e1e" providerId="ADAL" clId="{2811BAA5-86F8-4D76-80D4-339F576C8FE1}" dt="2023-07-17T14:10:54.545" v="104" actId="1076"/>
          <ac:spMkLst>
            <pc:docMk/>
            <pc:sldMk cId="1612439656" sldId="456"/>
            <ac:spMk id="84" creationId="{00000000-0000-0000-0000-000000000000}"/>
          </ac:spMkLst>
        </pc:spChg>
        <pc:spChg chg="mod">
          <ac:chgData name="David Holley" userId="45123e1e-ac21-4ee3-b53e-8d97b4b34e1e" providerId="ADAL" clId="{2811BAA5-86F8-4D76-80D4-339F576C8FE1}" dt="2023-07-17T14:09:36.343" v="91" actId="1076"/>
          <ac:spMkLst>
            <pc:docMk/>
            <pc:sldMk cId="1612439656" sldId="456"/>
            <ac:spMk id="85" creationId="{00000000-0000-0000-0000-000000000000}"/>
          </ac:spMkLst>
        </pc:spChg>
        <pc:spChg chg="mod">
          <ac:chgData name="David Holley" userId="45123e1e-ac21-4ee3-b53e-8d97b4b34e1e" providerId="ADAL" clId="{2811BAA5-86F8-4D76-80D4-339F576C8FE1}" dt="2023-07-17T14:11:25.481" v="112" actId="1076"/>
          <ac:spMkLst>
            <pc:docMk/>
            <pc:sldMk cId="1612439656" sldId="456"/>
            <ac:spMk id="89" creationId="{00000000-0000-0000-0000-000000000000}"/>
          </ac:spMkLst>
        </pc:spChg>
        <pc:spChg chg="mod">
          <ac:chgData name="David Holley" userId="45123e1e-ac21-4ee3-b53e-8d97b4b34e1e" providerId="ADAL" clId="{2811BAA5-86F8-4D76-80D4-339F576C8FE1}" dt="2023-07-17T14:10:48.650" v="103" actId="1076"/>
          <ac:spMkLst>
            <pc:docMk/>
            <pc:sldMk cId="1612439656" sldId="456"/>
            <ac:spMk id="120" creationId="{2C817AA9-B785-44F3-BECE-DFBCD0DA2A06}"/>
          </ac:spMkLst>
        </pc:spChg>
        <pc:spChg chg="mod">
          <ac:chgData name="David Holley" userId="45123e1e-ac21-4ee3-b53e-8d97b4b34e1e" providerId="ADAL" clId="{2811BAA5-86F8-4D76-80D4-339F576C8FE1}" dt="2023-07-17T14:10:07.836" v="98" actId="1076"/>
          <ac:spMkLst>
            <pc:docMk/>
            <pc:sldMk cId="1612439656" sldId="456"/>
            <ac:spMk id="146" creationId="{00000000-0000-0000-0000-000000000000}"/>
          </ac:spMkLst>
        </pc:spChg>
        <pc:spChg chg="mod">
          <ac:chgData name="David Holley" userId="45123e1e-ac21-4ee3-b53e-8d97b4b34e1e" providerId="ADAL" clId="{2811BAA5-86F8-4D76-80D4-339F576C8FE1}" dt="2023-07-17T14:10:46.199" v="102" actId="1076"/>
          <ac:spMkLst>
            <pc:docMk/>
            <pc:sldMk cId="1612439656" sldId="456"/>
            <ac:spMk id="148" creationId="{00000000-0000-0000-0000-000000000000}"/>
          </ac:spMkLst>
        </pc:spChg>
        <pc:spChg chg="mod">
          <ac:chgData name="David Holley" userId="45123e1e-ac21-4ee3-b53e-8d97b4b34e1e" providerId="ADAL" clId="{2811BAA5-86F8-4D76-80D4-339F576C8FE1}" dt="2023-07-17T14:09:54.045" v="94" actId="14100"/>
          <ac:spMkLst>
            <pc:docMk/>
            <pc:sldMk cId="1612439656" sldId="456"/>
            <ac:spMk id="211" creationId="{00000000-0000-0000-0000-000000000000}"/>
          </ac:spMkLst>
        </pc:spChg>
        <pc:spChg chg="mod">
          <ac:chgData name="David Holley" userId="45123e1e-ac21-4ee3-b53e-8d97b4b34e1e" providerId="ADAL" clId="{2811BAA5-86F8-4D76-80D4-339F576C8FE1}" dt="2023-07-17T14:11:15.692" v="110" actId="14100"/>
          <ac:spMkLst>
            <pc:docMk/>
            <pc:sldMk cId="1612439656" sldId="456"/>
            <ac:spMk id="216" creationId="{E00256C2-6D53-4E82-89CE-1A8E4492B30E}"/>
          </ac:spMkLst>
        </pc:spChg>
        <pc:spChg chg="mod">
          <ac:chgData name="David Holley" userId="45123e1e-ac21-4ee3-b53e-8d97b4b34e1e" providerId="ADAL" clId="{2811BAA5-86F8-4D76-80D4-339F576C8FE1}" dt="2023-07-17T14:10:32.115" v="101" actId="1076"/>
          <ac:spMkLst>
            <pc:docMk/>
            <pc:sldMk cId="1612439656" sldId="456"/>
            <ac:spMk id="229" creationId="{7481783C-4170-42E3-8921-6116595EDA26}"/>
          </ac:spMkLst>
        </pc:spChg>
        <pc:spChg chg="mod">
          <ac:chgData name="David Holley" userId="45123e1e-ac21-4ee3-b53e-8d97b4b34e1e" providerId="ADAL" clId="{2811BAA5-86F8-4D76-80D4-339F576C8FE1}" dt="2023-07-17T14:09:50.367" v="93" actId="14100"/>
          <ac:spMkLst>
            <pc:docMk/>
            <pc:sldMk cId="1612439656" sldId="456"/>
            <ac:spMk id="256" creationId="{2404505A-B2BA-4D7C-BDF4-A9492AA333BE}"/>
          </ac:spMkLst>
        </pc:spChg>
        <pc:spChg chg="mod">
          <ac:chgData name="David Holley" userId="45123e1e-ac21-4ee3-b53e-8d97b4b34e1e" providerId="ADAL" clId="{2811BAA5-86F8-4D76-80D4-339F576C8FE1}" dt="2023-07-17T14:10:13.233" v="99" actId="14100"/>
          <ac:spMkLst>
            <pc:docMk/>
            <pc:sldMk cId="1612439656" sldId="456"/>
            <ac:spMk id="269" creationId="{D07BE168-7FC1-4370-93B5-08567A90C7A8}"/>
          </ac:spMkLst>
        </pc:spChg>
        <pc:cxnChg chg="mod">
          <ac:chgData name="David Holley" userId="45123e1e-ac21-4ee3-b53e-8d97b4b34e1e" providerId="ADAL" clId="{2811BAA5-86F8-4D76-80D4-339F576C8FE1}" dt="2023-07-17T14:11:15.692" v="110" actId="14100"/>
          <ac:cxnSpMkLst>
            <pc:docMk/>
            <pc:sldMk cId="1612439656" sldId="456"/>
            <ac:cxnSpMk id="24" creationId="{00000000-0000-0000-0000-000000000000}"/>
          </ac:cxnSpMkLst>
        </pc:cxnChg>
        <pc:cxnChg chg="mod">
          <ac:chgData name="David Holley" userId="45123e1e-ac21-4ee3-b53e-8d97b4b34e1e" providerId="ADAL" clId="{2811BAA5-86F8-4D76-80D4-339F576C8FE1}" dt="2023-07-17T14:10:13.233" v="99" actId="14100"/>
          <ac:cxnSpMkLst>
            <pc:docMk/>
            <pc:sldMk cId="1612439656" sldId="456"/>
            <ac:cxnSpMk id="25" creationId="{00000000-0000-0000-0000-000000000000}"/>
          </ac:cxnSpMkLst>
        </pc:cxnChg>
        <pc:cxnChg chg="mod">
          <ac:chgData name="David Holley" userId="45123e1e-ac21-4ee3-b53e-8d97b4b34e1e" providerId="ADAL" clId="{2811BAA5-86F8-4D76-80D4-339F576C8FE1}" dt="2023-07-17T14:10:57.223" v="105" actId="14100"/>
          <ac:cxnSpMkLst>
            <pc:docMk/>
            <pc:sldMk cId="1612439656" sldId="456"/>
            <ac:cxnSpMk id="27" creationId="{00000000-0000-0000-0000-000000000000}"/>
          </ac:cxnSpMkLst>
        </pc:cxnChg>
        <pc:cxnChg chg="mod">
          <ac:chgData name="David Holley" userId="45123e1e-ac21-4ee3-b53e-8d97b4b34e1e" providerId="ADAL" clId="{2811BAA5-86F8-4D76-80D4-339F576C8FE1}" dt="2023-07-17T14:09:54.045" v="94" actId="14100"/>
          <ac:cxnSpMkLst>
            <pc:docMk/>
            <pc:sldMk cId="1612439656" sldId="456"/>
            <ac:cxnSpMk id="56" creationId="{00000000-0000-0000-0000-000000000000}"/>
          </ac:cxnSpMkLst>
        </pc:cxnChg>
        <pc:cxnChg chg="mod">
          <ac:chgData name="David Holley" userId="45123e1e-ac21-4ee3-b53e-8d97b4b34e1e" providerId="ADAL" clId="{2811BAA5-86F8-4D76-80D4-339F576C8FE1}" dt="2023-07-17T14:11:15.692" v="110" actId="14100"/>
          <ac:cxnSpMkLst>
            <pc:docMk/>
            <pc:sldMk cId="1612439656" sldId="456"/>
            <ac:cxnSpMk id="77" creationId="{00000000-0000-0000-0000-000000000000}"/>
          </ac:cxnSpMkLst>
        </pc:cxnChg>
        <pc:cxnChg chg="mod">
          <ac:chgData name="David Holley" userId="45123e1e-ac21-4ee3-b53e-8d97b4b34e1e" providerId="ADAL" clId="{2811BAA5-86F8-4D76-80D4-339F576C8FE1}" dt="2023-07-17T14:09:54.045" v="94" actId="14100"/>
          <ac:cxnSpMkLst>
            <pc:docMk/>
            <pc:sldMk cId="1612439656" sldId="456"/>
            <ac:cxnSpMk id="102" creationId="{00000000-0000-0000-0000-000000000000}"/>
          </ac:cxnSpMkLst>
        </pc:cxnChg>
        <pc:cxnChg chg="mod">
          <ac:chgData name="David Holley" userId="45123e1e-ac21-4ee3-b53e-8d97b4b34e1e" providerId="ADAL" clId="{2811BAA5-86F8-4D76-80D4-339F576C8FE1}" dt="2023-07-17T14:10:57.223" v="105" actId="14100"/>
          <ac:cxnSpMkLst>
            <pc:docMk/>
            <pc:sldMk cId="1612439656" sldId="456"/>
            <ac:cxnSpMk id="125" creationId="{00000000-0000-0000-0000-000000000000}"/>
          </ac:cxnSpMkLst>
        </pc:cxnChg>
        <pc:cxnChg chg="mod">
          <ac:chgData name="David Holley" userId="45123e1e-ac21-4ee3-b53e-8d97b4b34e1e" providerId="ADAL" clId="{2811BAA5-86F8-4D76-80D4-339F576C8FE1}" dt="2023-07-17T14:10:13.233" v="99" actId="14100"/>
          <ac:cxnSpMkLst>
            <pc:docMk/>
            <pc:sldMk cId="1612439656" sldId="456"/>
            <ac:cxnSpMk id="201" creationId="{00000000-0000-0000-0000-000000000000}"/>
          </ac:cxnSpMkLst>
        </pc:cxnChg>
        <pc:cxnChg chg="mod">
          <ac:chgData name="David Holley" userId="45123e1e-ac21-4ee3-b53e-8d97b4b34e1e" providerId="ADAL" clId="{2811BAA5-86F8-4D76-80D4-339F576C8FE1}" dt="2023-07-17T14:09:50.367" v="93" actId="14100"/>
          <ac:cxnSpMkLst>
            <pc:docMk/>
            <pc:sldMk cId="1612439656" sldId="456"/>
            <ac:cxnSpMk id="206" creationId="{00000000-0000-0000-0000-000000000000}"/>
          </ac:cxnSpMkLst>
        </pc:cxnChg>
      </pc:sldChg>
      <pc:sldChg chg="add">
        <pc:chgData name="David Holley" userId="45123e1e-ac21-4ee3-b53e-8d97b4b34e1e" providerId="ADAL" clId="{2811BAA5-86F8-4D76-80D4-339F576C8FE1}" dt="2023-07-17T14:14:53.373" v="130"/>
        <pc:sldMkLst>
          <pc:docMk/>
          <pc:sldMk cId="2162033502" sldId="457"/>
        </pc:sldMkLst>
      </pc:sldChg>
      <pc:sldChg chg="modSp add mod">
        <pc:chgData name="David Holley" userId="45123e1e-ac21-4ee3-b53e-8d97b4b34e1e" providerId="ADAL" clId="{2811BAA5-86F8-4D76-80D4-339F576C8FE1}" dt="2023-07-17T14:15:04.517" v="134" actId="1076"/>
        <pc:sldMkLst>
          <pc:docMk/>
          <pc:sldMk cId="1034133544" sldId="458"/>
        </pc:sldMkLst>
        <pc:spChg chg="mod">
          <ac:chgData name="David Holley" userId="45123e1e-ac21-4ee3-b53e-8d97b4b34e1e" providerId="ADAL" clId="{2811BAA5-86F8-4D76-80D4-339F576C8FE1}" dt="2023-07-17T14:15:04.517" v="134" actId="1076"/>
          <ac:spMkLst>
            <pc:docMk/>
            <pc:sldMk cId="1034133544" sldId="458"/>
            <ac:spMk id="5" creationId="{DF705AB4-CBEE-4DD8-847E-3B1DE5D53891}"/>
          </ac:spMkLst>
        </pc:spChg>
        <pc:spChg chg="mod">
          <ac:chgData name="David Holley" userId="45123e1e-ac21-4ee3-b53e-8d97b4b34e1e" providerId="ADAL" clId="{2811BAA5-86F8-4D76-80D4-339F576C8FE1}" dt="2023-07-17T14:14:58.909" v="133" actId="27636"/>
          <ac:spMkLst>
            <pc:docMk/>
            <pc:sldMk cId="1034133544" sldId="458"/>
            <ac:spMk id="6" creationId="{E6DCE394-BB19-45D0-8103-460AFB586E8B}"/>
          </ac:spMkLst>
        </pc:spChg>
      </pc:sldChg>
      <pc:sldChg chg="modSp add mod">
        <pc:chgData name="David Holley" userId="45123e1e-ac21-4ee3-b53e-8d97b4b34e1e" providerId="ADAL" clId="{2811BAA5-86F8-4D76-80D4-339F576C8FE1}" dt="2023-07-17T14:15:52.213" v="141" actId="1076"/>
        <pc:sldMkLst>
          <pc:docMk/>
          <pc:sldMk cId="3990721700" sldId="459"/>
        </pc:sldMkLst>
        <pc:spChg chg="mod">
          <ac:chgData name="David Holley" userId="45123e1e-ac21-4ee3-b53e-8d97b4b34e1e" providerId="ADAL" clId="{2811BAA5-86F8-4D76-80D4-339F576C8FE1}" dt="2023-07-17T14:15:43.394" v="138" actId="1076"/>
          <ac:spMkLst>
            <pc:docMk/>
            <pc:sldMk cId="3990721700" sldId="459"/>
            <ac:spMk id="21" creationId="{00000000-0000-0000-0000-000000000000}"/>
          </ac:spMkLst>
        </pc:spChg>
        <pc:spChg chg="mod">
          <ac:chgData name="David Holley" userId="45123e1e-ac21-4ee3-b53e-8d97b4b34e1e" providerId="ADAL" clId="{2811BAA5-86F8-4D76-80D4-339F576C8FE1}" dt="2023-07-17T14:15:48.277" v="140" actId="1076"/>
          <ac:spMkLst>
            <pc:docMk/>
            <pc:sldMk cId="3990721700" sldId="459"/>
            <ac:spMk id="68" creationId="{B9C02372-33B5-467A-AEDC-8EAABBE3EE43}"/>
          </ac:spMkLst>
        </pc:spChg>
        <pc:spChg chg="mod">
          <ac:chgData name="David Holley" userId="45123e1e-ac21-4ee3-b53e-8d97b4b34e1e" providerId="ADAL" clId="{2811BAA5-86F8-4D76-80D4-339F576C8FE1}" dt="2023-07-17T14:15:52.213" v="141" actId="1076"/>
          <ac:spMkLst>
            <pc:docMk/>
            <pc:sldMk cId="3990721700" sldId="459"/>
            <ac:spMk id="148" creationId="{00000000-0000-0000-0000-000000000000}"/>
          </ac:spMkLst>
        </pc:spChg>
      </pc:sldChg>
      <pc:sldChg chg="delSp modSp add del mod ord">
        <pc:chgData name="David Holley" userId="45123e1e-ac21-4ee3-b53e-8d97b4b34e1e" providerId="ADAL" clId="{2811BAA5-86F8-4D76-80D4-339F576C8FE1}" dt="2023-07-17T14:40:15.261" v="219" actId="47"/>
        <pc:sldMkLst>
          <pc:docMk/>
          <pc:sldMk cId="1131321926" sldId="460"/>
        </pc:sldMkLst>
        <pc:spChg chg="del">
          <ac:chgData name="David Holley" userId="45123e1e-ac21-4ee3-b53e-8d97b4b34e1e" providerId="ADAL" clId="{2811BAA5-86F8-4D76-80D4-339F576C8FE1}" dt="2023-07-17T14:18:35.015" v="148" actId="478"/>
          <ac:spMkLst>
            <pc:docMk/>
            <pc:sldMk cId="1131321926" sldId="460"/>
            <ac:spMk id="8" creationId="{3502E21B-B43D-F24A-938B-B80C2943D615}"/>
          </ac:spMkLst>
        </pc:spChg>
        <pc:spChg chg="mod">
          <ac:chgData name="David Holley" userId="45123e1e-ac21-4ee3-b53e-8d97b4b34e1e" providerId="ADAL" clId="{2811BAA5-86F8-4D76-80D4-339F576C8FE1}" dt="2023-07-17T14:18:51.031" v="149" actId="207"/>
          <ac:spMkLst>
            <pc:docMk/>
            <pc:sldMk cId="1131321926" sldId="460"/>
            <ac:spMk id="14" creationId="{26ABB290-6B9A-9042-A3E2-FBFAEF44E372}"/>
          </ac:spMkLst>
        </pc:spChg>
        <pc:spChg chg="mod">
          <ac:chgData name="David Holley" userId="45123e1e-ac21-4ee3-b53e-8d97b4b34e1e" providerId="ADAL" clId="{2811BAA5-86F8-4D76-80D4-339F576C8FE1}" dt="2023-07-17T14:19:05.603" v="150" actId="14100"/>
          <ac:spMkLst>
            <pc:docMk/>
            <pc:sldMk cId="1131321926" sldId="460"/>
            <ac:spMk id="41" creationId="{9F0D5271-02FA-AC40-A7E9-8BA9C27DBA76}"/>
          </ac:spMkLst>
        </pc:spChg>
        <pc:cxnChg chg="mod">
          <ac:chgData name="David Holley" userId="45123e1e-ac21-4ee3-b53e-8d97b4b34e1e" providerId="ADAL" clId="{2811BAA5-86F8-4D76-80D4-339F576C8FE1}" dt="2023-07-17T14:19:05.603" v="150" actId="14100"/>
          <ac:cxnSpMkLst>
            <pc:docMk/>
            <pc:sldMk cId="1131321926" sldId="460"/>
            <ac:cxnSpMk id="42" creationId="{C5CA742C-3320-D14E-BEB1-9442C787B296}"/>
          </ac:cxnSpMkLst>
        </pc:cxnChg>
      </pc:sldChg>
      <pc:sldChg chg="modSp add mod">
        <pc:chgData name="David Holley" userId="45123e1e-ac21-4ee3-b53e-8d97b4b34e1e" providerId="ADAL" clId="{2811BAA5-86F8-4D76-80D4-339F576C8FE1}" dt="2023-07-17T14:22:07.257" v="156" actId="1076"/>
        <pc:sldMkLst>
          <pc:docMk/>
          <pc:sldMk cId="2307662075" sldId="461"/>
        </pc:sldMkLst>
        <pc:spChg chg="mod">
          <ac:chgData name="David Holley" userId="45123e1e-ac21-4ee3-b53e-8d97b4b34e1e" providerId="ADAL" clId="{2811BAA5-86F8-4D76-80D4-339F576C8FE1}" dt="2023-07-17T14:22:04.368" v="155" actId="1076"/>
          <ac:spMkLst>
            <pc:docMk/>
            <pc:sldMk cId="2307662075" sldId="461"/>
            <ac:spMk id="3" creationId="{00000000-0000-0000-0000-000000000000}"/>
          </ac:spMkLst>
        </pc:spChg>
        <pc:spChg chg="mod">
          <ac:chgData name="David Holley" userId="45123e1e-ac21-4ee3-b53e-8d97b4b34e1e" providerId="ADAL" clId="{2811BAA5-86F8-4D76-80D4-339F576C8FE1}" dt="2023-07-17T14:22:07.257" v="156" actId="1076"/>
          <ac:spMkLst>
            <pc:docMk/>
            <pc:sldMk cId="2307662075" sldId="461"/>
            <ac:spMk id="76802" creationId="{00000000-0000-0000-0000-000000000000}"/>
          </ac:spMkLst>
        </pc:spChg>
      </pc:sldChg>
      <pc:sldChg chg="modSp add mod">
        <pc:chgData name="David Holley" userId="45123e1e-ac21-4ee3-b53e-8d97b4b34e1e" providerId="ADAL" clId="{2811BAA5-86F8-4D76-80D4-339F576C8FE1}" dt="2023-07-17T14:37:07.623" v="190" actId="1076"/>
        <pc:sldMkLst>
          <pc:docMk/>
          <pc:sldMk cId="43527863" sldId="462"/>
        </pc:sldMkLst>
        <pc:spChg chg="mod">
          <ac:chgData name="David Holley" userId="45123e1e-ac21-4ee3-b53e-8d97b4b34e1e" providerId="ADAL" clId="{2811BAA5-86F8-4D76-80D4-339F576C8FE1}" dt="2023-07-17T14:37:05.255" v="189" actId="1076"/>
          <ac:spMkLst>
            <pc:docMk/>
            <pc:sldMk cId="43527863" sldId="462"/>
            <ac:spMk id="3" creationId="{00000000-0000-0000-0000-000000000000}"/>
          </ac:spMkLst>
        </pc:spChg>
        <pc:spChg chg="mod">
          <ac:chgData name="David Holley" userId="45123e1e-ac21-4ee3-b53e-8d97b4b34e1e" providerId="ADAL" clId="{2811BAA5-86F8-4D76-80D4-339F576C8FE1}" dt="2023-07-17T14:37:07.623" v="190" actId="1076"/>
          <ac:spMkLst>
            <pc:docMk/>
            <pc:sldMk cId="43527863" sldId="462"/>
            <ac:spMk id="76802" creationId="{00000000-0000-0000-0000-000000000000}"/>
          </ac:spMkLst>
        </pc:spChg>
      </pc:sldChg>
      <pc:sldChg chg="modSp add del mod">
        <pc:chgData name="David Holley" userId="45123e1e-ac21-4ee3-b53e-8d97b4b34e1e" providerId="ADAL" clId="{2811BAA5-86F8-4D76-80D4-339F576C8FE1}" dt="2023-07-17T14:36:55.008" v="187" actId="27028"/>
        <pc:sldMkLst>
          <pc:docMk/>
          <pc:sldMk cId="949262597" sldId="463"/>
        </pc:sldMkLst>
        <pc:spChg chg="mod">
          <ac:chgData name="David Holley" userId="45123e1e-ac21-4ee3-b53e-8d97b4b34e1e" providerId="ADAL" clId="{2811BAA5-86F8-4D76-80D4-339F576C8FE1}" dt="2023-07-17T14:36:54.968" v="186" actId="27636"/>
          <ac:spMkLst>
            <pc:docMk/>
            <pc:sldMk cId="949262597" sldId="463"/>
            <ac:spMk id="76802" creationId="{00000000-0000-0000-0000-000000000000}"/>
          </ac:spMkLst>
        </pc:spChg>
      </pc:sldChg>
      <pc:sldChg chg="modSp add mod">
        <pc:chgData name="David Holley" userId="45123e1e-ac21-4ee3-b53e-8d97b4b34e1e" providerId="ADAL" clId="{2811BAA5-86F8-4D76-80D4-339F576C8FE1}" dt="2023-07-17T14:38:24.589" v="200" actId="313"/>
        <pc:sldMkLst>
          <pc:docMk/>
          <pc:sldMk cId="2318049978" sldId="463"/>
        </pc:sldMkLst>
        <pc:spChg chg="mod">
          <ac:chgData name="David Holley" userId="45123e1e-ac21-4ee3-b53e-8d97b4b34e1e" providerId="ADAL" clId="{2811BAA5-86F8-4D76-80D4-339F576C8FE1}" dt="2023-07-17T14:38:24.589" v="200" actId="313"/>
          <ac:spMkLst>
            <pc:docMk/>
            <pc:sldMk cId="2318049978" sldId="463"/>
            <ac:spMk id="101378" creationId="{00000000-0000-0000-0000-000000000000}"/>
          </ac:spMkLst>
        </pc:spChg>
      </pc:sldChg>
      <pc:sldChg chg="modSp add mod">
        <pc:chgData name="David Holley" userId="45123e1e-ac21-4ee3-b53e-8d97b4b34e1e" providerId="ADAL" clId="{2811BAA5-86F8-4D76-80D4-339F576C8FE1}" dt="2023-07-17T14:39:28.750" v="213" actId="27636"/>
        <pc:sldMkLst>
          <pc:docMk/>
          <pc:sldMk cId="877939804" sldId="464"/>
        </pc:sldMkLst>
        <pc:spChg chg="mod">
          <ac:chgData name="David Holley" userId="45123e1e-ac21-4ee3-b53e-8d97b4b34e1e" providerId="ADAL" clId="{2811BAA5-86F8-4D76-80D4-339F576C8FE1}" dt="2023-07-17T14:39:28.750" v="213" actId="27636"/>
          <ac:spMkLst>
            <pc:docMk/>
            <pc:sldMk cId="877939804" sldId="464"/>
            <ac:spMk id="101377"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70B93-6B5E-46D3-AFBB-A8B69D3EE892}"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5794EA-9F8A-493E-80C1-2F41B5AE1DE1}" type="slidenum">
              <a:rPr lang="en-GB" smtClean="0"/>
              <a:t>‹#›</a:t>
            </a:fld>
            <a:endParaRPr lang="en-GB"/>
          </a:p>
        </p:txBody>
      </p:sp>
    </p:spTree>
    <p:extLst>
      <p:ext uri="{BB962C8B-B14F-4D97-AF65-F5344CB8AC3E}">
        <p14:creationId xmlns:p14="http://schemas.microsoft.com/office/powerpoint/2010/main" val="2599331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5/28/2024 11:35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5</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8</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13</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16</a:t>
            </a:fld>
            <a:endParaRPr lang="en-GB" sz="1200" dirty="0"/>
          </a:p>
        </p:txBody>
      </p:sp>
      <p:sp>
        <p:nvSpPr>
          <p:cNvPr id="1034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11</a:t>
            </a:r>
          </a:p>
        </p:txBody>
      </p:sp>
      <p:sp>
        <p:nvSpPr>
          <p:cNvPr id="10342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30"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03431"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next few slides are vital for the remainder of the course and indeed the whole philosophy.</a:t>
            </a:r>
          </a:p>
          <a:p>
            <a:pPr marL="196850" indent="-196850" eaLnBrk="1" hangingPunct="1"/>
            <a:endParaRPr lang="en-US" dirty="0">
              <a:latin typeface="Times New Roman" charset="0"/>
            </a:endParaRPr>
          </a:p>
          <a:p>
            <a:pPr marL="196850" indent="-196850" eaLnBrk="1" hangingPunct="1"/>
            <a:r>
              <a:rPr lang="en-US" dirty="0">
                <a:latin typeface="Times New Roman" charset="0"/>
              </a:rPr>
              <a:t>There are many ways of classifying requirements but the 3 groups given above represent a consistent and complete framework that can be extremely valuable in system development. </a:t>
            </a:r>
          </a:p>
          <a:p>
            <a:pPr marL="196850" indent="-196850" eaLnBrk="1" hangingPunct="1"/>
            <a:endParaRPr lang="en-US" dirty="0">
              <a:latin typeface="Times New Roman" charset="0"/>
            </a:endParaRPr>
          </a:p>
          <a:p>
            <a:pPr marL="196850" indent="-196850" eaLnBrk="1" hangingPunct="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17</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examples given above are to illustrate typical operational requirements:</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Operational Requirement for a Toaster</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18</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21</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22</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23</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24</a:t>
            </a:fld>
            <a:endParaRPr lang="en-GB" sz="1200" dirty="0"/>
          </a:p>
        </p:txBody>
      </p:sp>
      <p:sp>
        <p:nvSpPr>
          <p:cNvPr id="430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r>
              <a:rPr lang="en-GB" sz="1100" i="1" dirty="0">
                <a:latin typeface="Times New Roman" charset="0"/>
              </a:rPr>
              <a:t>13</a:t>
            </a:r>
          </a:p>
        </p:txBody>
      </p:sp>
      <p:sp>
        <p:nvSpPr>
          <p:cNvPr id="430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430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6850" indent="-196850" eaLnBrk="1" hangingPunct="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25</a:t>
            </a:fld>
            <a:endParaRPr lang="en-GB" sz="1200" dirty="0"/>
          </a:p>
        </p:txBody>
      </p:sp>
      <p:sp>
        <p:nvSpPr>
          <p:cNvPr id="64514"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5"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14</a:t>
            </a:r>
          </a:p>
        </p:txBody>
      </p:sp>
      <p:sp>
        <p:nvSpPr>
          <p:cNvPr id="64516"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7"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8"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4519"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6850" indent="-196850" eaLnBrk="1" hangingPunct="1"/>
            <a:endParaRPr lang="en-US" dirty="0">
              <a:latin typeface="Times New Roman" charset="0"/>
            </a:endParaRPr>
          </a:p>
          <a:p>
            <a:pPr marL="196850" indent="-196850" eaLnBrk="1" hangingPunct="1"/>
            <a:r>
              <a:rPr lang="en-US" dirty="0">
                <a:latin typeface="Times New Roman" charset="0"/>
              </a:rPr>
              <a:t>	Non-Functional Performance</a:t>
            </a:r>
          </a:p>
          <a:p>
            <a:pPr marL="196850" indent="-196850" eaLnBrk="1" hangingPunct="1"/>
            <a:r>
              <a:rPr lang="en-US" dirty="0">
                <a:latin typeface="Times New Roman" charset="0"/>
              </a:rPr>
              <a:t>	Non-Functional System</a:t>
            </a:r>
          </a:p>
          <a:p>
            <a:pPr marL="196850" indent="-196850" eaLnBrk="1" hangingPunct="1"/>
            <a:r>
              <a:rPr lang="en-US" dirty="0">
                <a:latin typeface="Times New Roman" charset="0"/>
              </a:rPr>
              <a:t>	Non-Functional Implementation</a:t>
            </a:r>
          </a:p>
          <a:p>
            <a:pPr marL="196850" indent="-196850" eaLnBrk="1" hangingPunct="1"/>
            <a:endParaRPr lang="en-US" dirty="0">
              <a:latin typeface="Times New Roman" charset="0"/>
            </a:endParaRPr>
          </a:p>
          <a:p>
            <a:pPr marL="196850" indent="-196850" eaLnBrk="1" hangingPunct="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26</a:t>
            </a:fld>
            <a:endParaRPr lang="en-GB" sz="1200" dirty="0"/>
          </a:p>
        </p:txBody>
      </p:sp>
      <p:sp>
        <p:nvSpPr>
          <p:cNvPr id="66562" name="Rectangle 2"/>
          <p:cNvSpPr>
            <a:spLocks noGrp="1" noRot="1" noChangeAspect="1" noChangeArrowheads="1" noTextEdit="1"/>
          </p:cNvSpPr>
          <p:nvPr>
            <p:ph type="sldImg"/>
          </p:nvPr>
        </p:nvSpPr>
        <p:spPr>
          <a:xfrm>
            <a:off x="381000" y="685800"/>
            <a:ext cx="6096000" cy="3429000"/>
          </a:xfrm>
          <a:ln/>
        </p:spPr>
      </p:sp>
      <p:sp>
        <p:nvSpPr>
          <p:cNvPr id="66563"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Performance Requirements specify how well a particular function has to perform. For every function there will be a set of associated performance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27</a:t>
            </a:fld>
            <a:endParaRPr lang="en-GB" sz="1200" dirty="0"/>
          </a:p>
        </p:txBody>
      </p:sp>
      <p:sp>
        <p:nvSpPr>
          <p:cNvPr id="686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16</a:t>
            </a:r>
          </a:p>
        </p:txBody>
      </p:sp>
      <p:sp>
        <p:nvSpPr>
          <p:cNvPr id="686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86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6850" indent="-196850" eaLnBrk="1" hangingPunct="1"/>
            <a:endParaRPr lang="en-US" dirty="0">
              <a:latin typeface="Times New Roman" charset="0"/>
            </a:endParaRPr>
          </a:p>
          <a:p>
            <a:pPr marL="196850" indent="-196850" eaLnBrk="1" hangingPunct="1"/>
            <a:r>
              <a:rPr lang="en-US" dirty="0">
                <a:latin typeface="Times New Roman" charset="0"/>
              </a:rPr>
              <a:t>The “illities” are an important group because it is these that often form the key user requirements. </a:t>
            </a:r>
          </a:p>
          <a:p>
            <a:pPr marL="196850" indent="-196850" eaLnBrk="1" hangingPunct="1"/>
            <a:endParaRPr lang="en-US" dirty="0">
              <a:latin typeface="Times New Roman" charset="0"/>
            </a:endParaRPr>
          </a:p>
          <a:p>
            <a:pPr marL="196850" indent="-196850" eaLnBrk="1" hangingPunct="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6850" indent="-196850" eaLnBrk="1" hangingPunct="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28</a:t>
            </a:fld>
            <a:endParaRPr lang="en-GB" sz="1200" dirty="0"/>
          </a:p>
        </p:txBody>
      </p:sp>
      <p:sp>
        <p:nvSpPr>
          <p:cNvPr id="70658" name="Rectangle 2"/>
          <p:cNvSpPr>
            <a:spLocks noGrp="1" noRot="1" noChangeAspect="1" noChangeArrowheads="1" noTextEdit="1"/>
          </p:cNvSpPr>
          <p:nvPr>
            <p:ph type="sldImg"/>
          </p:nvPr>
        </p:nvSpPr>
        <p:spPr>
          <a:xfrm>
            <a:off x="381000" y="685800"/>
            <a:ext cx="6096000" cy="3429000"/>
          </a:xfrm>
          <a:ln/>
        </p:spPr>
      </p:sp>
      <p:sp>
        <p:nvSpPr>
          <p:cNvPr id="7065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Implementation Requirements are those where the customer has specified the solution. They can also include legislative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381000" y="685800"/>
            <a:ext cx="6096000" cy="34290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29</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32</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34</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35</a:t>
            </a:fld>
            <a:endParaRPr lang="en-GB" sz="1200" dirty="0"/>
          </a:p>
        </p:txBody>
      </p:sp>
      <p:sp>
        <p:nvSpPr>
          <p:cNvPr id="79874" name="Rectangle 2"/>
          <p:cNvSpPr>
            <a:spLocks noGrp="1" noRot="1" noChangeAspect="1" noChangeArrowheads="1" noTextEdit="1"/>
          </p:cNvSpPr>
          <p:nvPr>
            <p:ph type="sldImg"/>
          </p:nvPr>
        </p:nvSpPr>
        <p:spPr>
          <a:xfrm>
            <a:off x="-557213" y="679450"/>
            <a:ext cx="7907338" cy="4448175"/>
          </a:xfrm>
          <a:ln/>
        </p:spPr>
      </p:sp>
      <p:sp>
        <p:nvSpPr>
          <p:cNvPr id="7987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381000" y="685800"/>
            <a:ext cx="6096000" cy="34290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36</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381000" y="685800"/>
            <a:ext cx="6096000" cy="34290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37</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42</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45</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46</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48</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49</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51</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64</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65</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66</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68</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75</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96</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97</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98</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99</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100</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101</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103</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108</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111</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116</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117</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118</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119</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121</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122</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123</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124</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126</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127</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129</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130</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134</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137</a:t>
            </a:fld>
            <a:endParaRPr lang="en-GB" sz="1200" dirty="0"/>
          </a:p>
        </p:txBody>
      </p:sp>
      <p:sp>
        <p:nvSpPr>
          <p:cNvPr id="56322" name="Rectangle 2"/>
          <p:cNvSpPr>
            <a:spLocks noGrp="1" noRot="1" noChangeAspect="1" noChangeArrowheads="1" noTextEdit="1"/>
          </p:cNvSpPr>
          <p:nvPr>
            <p:ph type="sldImg"/>
          </p:nvPr>
        </p:nvSpPr>
        <p:spPr>
          <a:xfrm>
            <a:off x="382588" y="685800"/>
            <a:ext cx="6096000" cy="3429000"/>
          </a:xfrm>
          <a:ln/>
        </p:spPr>
      </p:sp>
      <p:sp>
        <p:nvSpPr>
          <p:cNvPr id="5632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8" tIns="44399" rIns="88798" bIns="44399"/>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381000" y="685800"/>
            <a:ext cx="6096000" cy="34290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138</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381000" y="685800"/>
            <a:ext cx="6096000" cy="34290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139</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141</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142</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144</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145</a:t>
            </a:fld>
            <a:endParaRPr lang="en-GB" sz="1200" dirty="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146</a:t>
            </a:fld>
            <a:endParaRPr lang="en-GB" sz="1200" dirty="0"/>
          </a:p>
        </p:txBody>
      </p:sp>
      <p:sp>
        <p:nvSpPr>
          <p:cNvPr id="70658" name="Rectangle 2"/>
          <p:cNvSpPr>
            <a:spLocks noGrp="1" noRot="1" noChangeAspect="1" noChangeArrowheads="1" noTextEdit="1"/>
          </p:cNvSpPr>
          <p:nvPr>
            <p:ph type="sldImg"/>
          </p:nvPr>
        </p:nvSpPr>
        <p:spPr>
          <a:xfrm>
            <a:off x="385763" y="685800"/>
            <a:ext cx="6091237" cy="3427413"/>
          </a:xfrm>
          <a:ln/>
        </p:spPr>
      </p:sp>
      <p:sp>
        <p:nvSpPr>
          <p:cNvPr id="70659"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1809" tIns="45904" rIns="91809" bIns="45904"/>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147</a:t>
            </a:fld>
            <a:endParaRPr lang="en-GB" sz="1200" dirty="0"/>
          </a:p>
        </p:txBody>
      </p:sp>
      <p:sp>
        <p:nvSpPr>
          <p:cNvPr id="72706" name="Rectangle 2"/>
          <p:cNvSpPr>
            <a:spLocks noGrp="1" noRot="1" noChangeAspect="1" noChangeArrowheads="1" noTextEdit="1"/>
          </p:cNvSpPr>
          <p:nvPr>
            <p:ph type="sldImg"/>
          </p:nvPr>
        </p:nvSpPr>
        <p:spPr>
          <a:xfrm>
            <a:off x="382588" y="685800"/>
            <a:ext cx="6096000" cy="3429000"/>
          </a:xfrm>
          <a:ln/>
        </p:spPr>
      </p:sp>
      <p:sp>
        <p:nvSpPr>
          <p:cNvPr id="72707"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8799" tIns="44398" rIns="88799" bIns="44398"/>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148</a:t>
            </a:fld>
            <a:endParaRPr lang="en-GB" sz="1200" dirty="0"/>
          </a:p>
        </p:txBody>
      </p:sp>
      <p:sp>
        <p:nvSpPr>
          <p:cNvPr id="53250" name="Rectangle 2"/>
          <p:cNvSpPr>
            <a:spLocks noGrp="1" noRot="1" noChangeAspect="1" noChangeArrowheads="1" noTextEdit="1"/>
          </p:cNvSpPr>
          <p:nvPr>
            <p:ph type="sldImg"/>
          </p:nvPr>
        </p:nvSpPr>
        <p:spPr>
          <a:xfrm>
            <a:off x="382588" y="685800"/>
            <a:ext cx="6096000" cy="3429000"/>
          </a:xfrm>
          <a:ln/>
        </p:spPr>
      </p:sp>
      <p:sp>
        <p:nvSpPr>
          <p:cNvPr id="5325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807" tIns="44403" rIns="88807" bIns="44403"/>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152</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381000" y="685800"/>
            <a:ext cx="6096000" cy="34290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153</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154</a:t>
            </a:fld>
            <a:endParaRPr lang="en-GB" sz="1200" dirty="0"/>
          </a:p>
        </p:txBody>
      </p:sp>
      <p:sp>
        <p:nvSpPr>
          <p:cNvPr id="120834" name="Rectangle 2"/>
          <p:cNvSpPr>
            <a:spLocks noGrp="1" noRot="1" noChangeAspect="1" noChangeArrowheads="1" noTextEdit="1"/>
          </p:cNvSpPr>
          <p:nvPr>
            <p:ph type="sldImg"/>
          </p:nvPr>
        </p:nvSpPr>
        <p:spPr>
          <a:xfrm>
            <a:off x="382588" y="685800"/>
            <a:ext cx="6096000" cy="3429000"/>
          </a:xfrm>
          <a:ln/>
        </p:spPr>
      </p:sp>
      <p:sp>
        <p:nvSpPr>
          <p:cNvPr id="1208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155</a:t>
            </a:fld>
            <a:endParaRPr lang="en-GB" sz="1200" dirty="0"/>
          </a:p>
        </p:txBody>
      </p:sp>
      <p:sp>
        <p:nvSpPr>
          <p:cNvPr id="122882" name="Rectangle 2"/>
          <p:cNvSpPr>
            <a:spLocks noGrp="1" noRot="1" noChangeAspect="1" noChangeArrowheads="1" noTextEdit="1"/>
          </p:cNvSpPr>
          <p:nvPr>
            <p:ph type="sldImg"/>
          </p:nvPr>
        </p:nvSpPr>
        <p:spPr>
          <a:xfrm>
            <a:off x="-53975" y="201613"/>
            <a:ext cx="6919913" cy="3894137"/>
          </a:xfrm>
          <a:ln/>
        </p:spPr>
      </p:sp>
      <p:sp>
        <p:nvSpPr>
          <p:cNvPr id="122883" name="Rectangle 3"/>
          <p:cNvSpPr>
            <a:spLocks noGrp="1" noChangeArrowheads="1"/>
          </p:cNvSpPr>
          <p:nvPr>
            <p:ph type="body" idx="1"/>
          </p:nvPr>
        </p:nvSpPr>
        <p:spPr>
          <a:xfrm>
            <a:off x="328613" y="4378325"/>
            <a:ext cx="6197600" cy="4097338"/>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156</a:t>
            </a:fld>
            <a:endParaRPr lang="en-GB" dirty="0"/>
          </a:p>
        </p:txBody>
      </p:sp>
      <p:sp>
        <p:nvSpPr>
          <p:cNvPr id="164867" name="Rectangle 2"/>
          <p:cNvSpPr>
            <a:spLocks noGrp="1" noRot="1" noChangeAspect="1" noChangeArrowheads="1" noTextEdit="1"/>
          </p:cNvSpPr>
          <p:nvPr>
            <p:ph type="sldImg"/>
          </p:nvPr>
        </p:nvSpPr>
        <p:spPr>
          <a:xfrm>
            <a:off x="381000" y="685800"/>
            <a:ext cx="6096000" cy="3429000"/>
          </a:xfrm>
          <a:ln/>
        </p:spPr>
      </p:sp>
      <p:sp>
        <p:nvSpPr>
          <p:cNvPr id="164868"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158</a:t>
            </a:fld>
            <a:endParaRPr lang="en-GB" sz="1200" dirty="0"/>
          </a:p>
        </p:txBody>
      </p:sp>
      <p:sp>
        <p:nvSpPr>
          <p:cNvPr id="87042" name="Rectangle 2"/>
          <p:cNvSpPr>
            <a:spLocks noGrp="1" noRot="1" noChangeAspect="1" noChangeArrowheads="1" noTextEdit="1"/>
          </p:cNvSpPr>
          <p:nvPr>
            <p:ph type="sldImg"/>
          </p:nvPr>
        </p:nvSpPr>
        <p:spPr>
          <a:xfrm>
            <a:off x="382588" y="685800"/>
            <a:ext cx="6096000" cy="3429000"/>
          </a:xfrm>
          <a:ln/>
        </p:spPr>
      </p:sp>
      <p:sp>
        <p:nvSpPr>
          <p:cNvPr id="87043"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159</a:t>
            </a:fld>
            <a:endParaRPr lang="en-GB" dirty="0"/>
          </a:p>
        </p:txBody>
      </p:sp>
      <p:sp>
        <p:nvSpPr>
          <p:cNvPr id="166915" name="Rectangle 2"/>
          <p:cNvSpPr>
            <a:spLocks noGrp="1" noRot="1" noChangeAspect="1" noChangeArrowheads="1" noTextEdit="1"/>
          </p:cNvSpPr>
          <p:nvPr>
            <p:ph type="sldImg"/>
          </p:nvPr>
        </p:nvSpPr>
        <p:spPr>
          <a:xfrm>
            <a:off x="382588" y="685800"/>
            <a:ext cx="6096000" cy="3429000"/>
          </a:xfrm>
          <a:ln/>
        </p:spPr>
      </p:sp>
      <p:sp>
        <p:nvSpPr>
          <p:cNvPr id="166916"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160</a:t>
            </a:fld>
            <a:endParaRPr lang="en-GB" dirty="0"/>
          </a:p>
        </p:txBody>
      </p:sp>
      <p:sp>
        <p:nvSpPr>
          <p:cNvPr id="167939" name="Rectangle 2"/>
          <p:cNvSpPr>
            <a:spLocks noGrp="1" noRot="1" noChangeAspect="1" noChangeArrowheads="1" noTextEdit="1"/>
          </p:cNvSpPr>
          <p:nvPr>
            <p:ph type="sldImg"/>
          </p:nvPr>
        </p:nvSpPr>
        <p:spPr>
          <a:xfrm>
            <a:off x="382588" y="685800"/>
            <a:ext cx="6096000" cy="3429000"/>
          </a:xfrm>
          <a:ln/>
        </p:spPr>
      </p:sp>
      <p:sp>
        <p:nvSpPr>
          <p:cNvPr id="167940"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161</a:t>
            </a:fld>
            <a:endParaRPr lang="en-GB" sz="1200" dirty="0"/>
          </a:p>
        </p:txBody>
      </p:sp>
      <p:sp>
        <p:nvSpPr>
          <p:cNvPr id="95234" name="Rectangle 2"/>
          <p:cNvSpPr>
            <a:spLocks noGrp="1" noRot="1" noChangeAspect="1" noChangeArrowheads="1" noTextEdit="1"/>
          </p:cNvSpPr>
          <p:nvPr>
            <p:ph type="sldImg"/>
          </p:nvPr>
        </p:nvSpPr>
        <p:spPr>
          <a:xfrm>
            <a:off x="381000" y="685800"/>
            <a:ext cx="6096000" cy="3429000"/>
          </a:xfrm>
          <a:ln/>
        </p:spPr>
      </p:sp>
      <p:sp>
        <p:nvSpPr>
          <p:cNvPr id="95235"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162</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164</a:t>
            </a:fld>
            <a:endParaRPr lang="en-GB" sz="1200" dirty="0"/>
          </a:p>
        </p:txBody>
      </p:sp>
      <p:sp>
        <p:nvSpPr>
          <p:cNvPr id="97282" name="Rectangle 2"/>
          <p:cNvSpPr>
            <a:spLocks noGrp="1" noRot="1" noChangeAspect="1" noChangeArrowheads="1" noTextEdit="1"/>
          </p:cNvSpPr>
          <p:nvPr>
            <p:ph type="sldImg"/>
          </p:nvPr>
        </p:nvSpPr>
        <p:spPr>
          <a:xfrm>
            <a:off x="382588" y="685800"/>
            <a:ext cx="6096000" cy="3429000"/>
          </a:xfrm>
          <a:ln/>
        </p:spPr>
      </p:sp>
      <p:sp>
        <p:nvSpPr>
          <p:cNvPr id="9728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166</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168</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170</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174</a:t>
            </a:fld>
            <a:endParaRPr lang="en-AU" dirty="0"/>
          </a:p>
        </p:txBody>
      </p:sp>
    </p:spTree>
    <p:extLst>
      <p:ext uri="{BB962C8B-B14F-4D97-AF65-F5344CB8AC3E}">
        <p14:creationId xmlns:p14="http://schemas.microsoft.com/office/powerpoint/2010/main" val="1674229134"/>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179</a:t>
            </a:fld>
            <a:endParaRPr lang="en-GB" sz="1200" dirty="0"/>
          </a:p>
        </p:txBody>
      </p:sp>
      <p:sp>
        <p:nvSpPr>
          <p:cNvPr id="89090" name="Rectangle 2"/>
          <p:cNvSpPr>
            <a:spLocks noGrp="1" noRot="1" noChangeAspect="1" noChangeArrowheads="1" noTextEdit="1"/>
          </p:cNvSpPr>
          <p:nvPr>
            <p:ph type="sldImg"/>
          </p:nvPr>
        </p:nvSpPr>
        <p:spPr>
          <a:xfrm>
            <a:off x="382588" y="685800"/>
            <a:ext cx="6096000" cy="3429000"/>
          </a:xfrm>
          <a:ln/>
        </p:spPr>
      </p:sp>
      <p:sp>
        <p:nvSpPr>
          <p:cNvPr id="89091"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8807" tIns="44403" rIns="88807" bIns="44403"/>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180</a:t>
            </a:fld>
            <a:endParaRPr lang="en-GB" sz="1200" dirty="0"/>
          </a:p>
        </p:txBody>
      </p:sp>
      <p:sp>
        <p:nvSpPr>
          <p:cNvPr id="102402" name="Rectangle 2"/>
          <p:cNvSpPr>
            <a:spLocks noGrp="1" noRot="1" noChangeAspect="1" noChangeArrowheads="1" noTextEdit="1"/>
          </p:cNvSpPr>
          <p:nvPr>
            <p:ph type="sldImg"/>
          </p:nvPr>
        </p:nvSpPr>
        <p:spPr>
          <a:xfrm>
            <a:off x="382588" y="685800"/>
            <a:ext cx="6096000" cy="3429000"/>
          </a:xfrm>
          <a:ln/>
        </p:spPr>
      </p:sp>
      <p:sp>
        <p:nvSpPr>
          <p:cNvPr id="102403"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181</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182</a:t>
            </a:fld>
            <a:endParaRPr lang="en-GB" dirty="0"/>
          </a:p>
        </p:txBody>
      </p:sp>
      <p:sp>
        <p:nvSpPr>
          <p:cNvPr id="94210" name="Rectangle 2"/>
          <p:cNvSpPr>
            <a:spLocks noGrp="1" noRot="1" noChangeAspect="1" noChangeArrowheads="1" noTextEdit="1"/>
          </p:cNvSpPr>
          <p:nvPr>
            <p:ph type="sldImg"/>
          </p:nvPr>
        </p:nvSpPr>
        <p:spPr>
          <a:xfrm>
            <a:off x="381000" y="685800"/>
            <a:ext cx="6096000" cy="34290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914400" y="4343400"/>
            <a:ext cx="5029200" cy="4114800"/>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731120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991005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398645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FF0F52-9159-44B7-AAB2-E525C46C05F9}"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60511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FF0F52-9159-44B7-AAB2-E525C46C05F9}" type="datetimeFigureOut">
              <a:rPr lang="en-GB" smtClean="0"/>
              <a:t>28/05/2024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797015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27173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883519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09557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FF0F52-9159-44B7-AAB2-E525C46C05F9}"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394117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9FF0F52-9159-44B7-AAB2-E525C46C05F9}"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41156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5567372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70914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76689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3740455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14964840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285836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FF0F52-9159-44B7-AAB2-E525C46C05F9}"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29779-11E6-4649-9927-D975B19C7E8A}" type="slidenum">
              <a:rPr lang="en-GB" smtClean="0"/>
              <a:t>‹#›</a:t>
            </a:fld>
            <a:endParaRPr lang="en-GB"/>
          </a:p>
        </p:txBody>
      </p:sp>
    </p:spTree>
    <p:extLst>
      <p:ext uri="{BB962C8B-B14F-4D97-AF65-F5344CB8AC3E}">
        <p14:creationId xmlns:p14="http://schemas.microsoft.com/office/powerpoint/2010/main" val="40110263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2351755514"/>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2411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24114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1312365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910195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6100482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172545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1237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4975225"/>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4830654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6717861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3485580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240860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5787695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06088069"/>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69D72-A31E-441A-BD85-54C9347F8C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7CC708-4CD4-4514-A2DF-D68DF9AC9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44C54-2A21-4E8C-ACDC-380EE954839B}"/>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9C069520-8B71-4A8E-B31D-24750B112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CC39F-2C3C-4EFB-99BD-6A16256FBD3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98812150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C483E-03F9-4069-9DA0-5E58E745A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ECB610-D561-41CD-86C6-3D7A01CB4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15CC5B-558A-44A1-A41C-BFC51576E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972E6D-53DB-4B8F-86C7-CD7A365F4F60}"/>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6" name="Footer Placeholder 5">
            <a:extLst>
              <a:ext uri="{FF2B5EF4-FFF2-40B4-BE49-F238E27FC236}">
                <a16:creationId xmlns:a16="http://schemas.microsoft.com/office/drawing/2014/main" id="{9768B24F-D16B-4B36-966C-4F81C5FC1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63DA42-DB0F-4BAF-A7D3-DFA7F8C0746C}"/>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67131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8FD2-D2E4-4551-AF46-F99EFF77B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B2C31-2D33-4322-8A00-36AB8B763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045D66-0AE5-4FD3-8C2B-EAF266A2FC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E3A866-ABF3-4BA1-9DB1-8DA5DCD279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90EE41-DBA1-46A3-81CA-D1CF64D5C4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385253-7FC7-4017-8F9E-7D593A6DB08C}"/>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8" name="Footer Placeholder 7">
            <a:extLst>
              <a:ext uri="{FF2B5EF4-FFF2-40B4-BE49-F238E27FC236}">
                <a16:creationId xmlns:a16="http://schemas.microsoft.com/office/drawing/2014/main" id="{20E27932-620C-4767-9700-BAF0934194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5FDAB8-6AE5-4F8D-88F3-93F849C78108}"/>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681051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40583-B486-4883-931B-FC995EC409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4EE07-9B3B-4045-B222-3B12B9B26E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6DF721-83C3-43D2-925E-0B10F0569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812AF-A1C4-4BE7-B394-8B822770B3C5}"/>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6" name="Footer Placeholder 5">
            <a:extLst>
              <a:ext uri="{FF2B5EF4-FFF2-40B4-BE49-F238E27FC236}">
                <a16:creationId xmlns:a16="http://schemas.microsoft.com/office/drawing/2014/main" id="{AC8E5C33-FBC1-4D95-B75F-3695AF5F30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706AA-3BFD-4EA5-9F16-A3E757C31CE0}"/>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58900119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AEC5-1CED-43A4-9AAE-73AA1A94D1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91C387-FAC5-452B-88B1-24F6D443C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E53B1D-6B76-4F8B-9962-8357D6C1B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0E92E6-71BE-4F31-A436-3C9C0F376AF8}"/>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6" name="Footer Placeholder 5">
            <a:extLst>
              <a:ext uri="{FF2B5EF4-FFF2-40B4-BE49-F238E27FC236}">
                <a16:creationId xmlns:a16="http://schemas.microsoft.com/office/drawing/2014/main" id="{E082D56B-CB04-4BCA-8696-5DC5C5DA1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EFE05-2E7C-4CD6-93D4-A2F9018B0AC3}"/>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690469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B23E6-81CE-4E0D-AA58-01A270F19B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3581FA-7259-45AE-9C8F-3EAA24EAB9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09BB9-85B5-4E98-BB13-28CD58514C0E}"/>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0C8E6A15-6D0F-44EE-8B72-F2481AF43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A980F-CCD7-40F6-9EA9-3F1BADF14699}"/>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102350504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BD80E2-FA5A-42C7-AA92-A96C5EAF47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3171A6-4C25-4494-9C03-FF6CBEBFF4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D01073-B9AA-4ECA-A0D6-4A368EF17456}"/>
              </a:ext>
            </a:extLst>
          </p:cNvPr>
          <p:cNvSpPr>
            <a:spLocks noGrp="1"/>
          </p:cNvSpPr>
          <p:nvPr>
            <p:ph type="dt" sz="half" idx="10"/>
          </p:nvPr>
        </p:nvSpPr>
        <p:spPr/>
        <p:txBody>
          <a:body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DD4A5B57-4FA2-4C35-885E-4FFC22609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A84CE-56EC-402C-A38C-E5287CA83C4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68383822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96D0A1-AE0B-45FF-A433-3BD90ED9791F}" type="datetimeFigureOut">
              <a:rPr lang="en-GB" smtClean="0"/>
              <a:t>28/05/2024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90C176-5244-43D6-A580-87908F3BD365}" type="slidenum">
              <a:rPr lang="en-GB" smtClean="0"/>
              <a:t>‹#›</a:t>
            </a:fld>
            <a:endParaRPr lang="en-GB"/>
          </a:p>
        </p:txBody>
      </p:sp>
    </p:spTree>
    <p:extLst>
      <p:ext uri="{BB962C8B-B14F-4D97-AF65-F5344CB8AC3E}">
        <p14:creationId xmlns:p14="http://schemas.microsoft.com/office/powerpoint/2010/main" val="45426657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61" Type="http://schemas.openxmlformats.org/officeDocument/2006/relationships/image" Target="../media/image4.png"/><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2.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6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9FF0F52-9159-44B7-AAB2-E525C46C05F9}" type="datetimeFigureOut">
              <a:rPr lang="en-GB" smtClean="0"/>
              <a:t>28/05/2024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6729779-11E6-4649-9927-D975B19C7E8A}" type="slidenum">
              <a:rPr lang="en-GB" smtClean="0"/>
              <a:t>‹#›</a:t>
            </a:fld>
            <a:endParaRPr lang="en-GB"/>
          </a:p>
        </p:txBody>
      </p:sp>
    </p:spTree>
    <p:extLst>
      <p:ext uri="{BB962C8B-B14F-4D97-AF65-F5344CB8AC3E}">
        <p14:creationId xmlns:p14="http://schemas.microsoft.com/office/powerpoint/2010/main" val="2436942026"/>
      </p:ext>
    </p:extLst>
  </p:cSld>
  <p:clrMap bg1="dk1" tx1="lt1" bg2="dk2" tx2="lt2" accent1="accent1" accent2="accent2" accent3="accent3" accent4="accent4" accent5="accent5" accent6="accent6" hlink="hlink" folHlink="folHlink"/>
  <p:sldLayoutIdLst>
    <p:sldLayoutId id="214748379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95" r:id="rId14"/>
    <p:sldLayoutId id="2147483767" r:id="rId15"/>
    <p:sldLayoutId id="2147483794" r:id="rId16"/>
    <p:sldLayoutId id="2147483796" r:id="rId17"/>
    <p:sldLayoutId id="2147483770" r:id="rId18"/>
    <p:sldLayoutId id="2147483771" r:id="rId19"/>
    <p:sldLayoutId id="2147483772" r:id="rId20"/>
    <p:sldLayoutId id="2147483773" r:id="rId21"/>
    <p:sldLayoutId id="2147483774" r:id="rId22"/>
    <p:sldLayoutId id="2147483775" r:id="rId23"/>
    <p:sldLayoutId id="2147483776" r:id="rId24"/>
    <p:sldLayoutId id="2147483777" r:id="rId25"/>
    <p:sldLayoutId id="2147483778" r:id="rId26"/>
    <p:sldLayoutId id="2147483779" r:id="rId27"/>
    <p:sldLayoutId id="2147483672" r:id="rId28"/>
    <p:sldLayoutId id="2147483710" r:id="rId29"/>
    <p:sldLayoutId id="2147483711" r:id="rId30"/>
    <p:sldLayoutId id="2147483714" r:id="rId31"/>
    <p:sldLayoutId id="2147483703" r:id="rId32"/>
    <p:sldLayoutId id="2147483715" r:id="rId33"/>
    <p:sldLayoutId id="2147483716" r:id="rId34"/>
    <p:sldLayoutId id="2147483674" r:id="rId35"/>
    <p:sldLayoutId id="2147483717" r:id="rId36"/>
    <p:sldLayoutId id="2147483718" r:id="rId37"/>
    <p:sldLayoutId id="2147483704" r:id="rId38"/>
    <p:sldLayoutId id="2147483719" r:id="rId39"/>
    <p:sldLayoutId id="2147483720" r:id="rId40"/>
    <p:sldLayoutId id="2147483675" r:id="rId41"/>
    <p:sldLayoutId id="2147483702" r:id="rId42"/>
    <p:sldLayoutId id="2147483688" r:id="rId43"/>
    <p:sldLayoutId id="2147483689" r:id="rId44"/>
    <p:sldLayoutId id="2147483690" r:id="rId45"/>
    <p:sldLayoutId id="2147483692" r:id="rId46"/>
    <p:sldLayoutId id="2147483691" r:id="rId47"/>
    <p:sldLayoutId id="2147483693" r:id="rId48"/>
    <p:sldLayoutId id="2147483709" r:id="rId49"/>
    <p:sldLayoutId id="2147483698" r:id="rId50"/>
    <p:sldLayoutId id="2147483700" r:id="rId51"/>
    <p:sldLayoutId id="2147483701" r:id="rId52"/>
    <p:sldLayoutId id="2147483706" r:id="rId53"/>
    <p:sldLayoutId id="2147483712" r:id="rId54"/>
    <p:sldLayoutId id="2147483727" r:id="rId55"/>
    <p:sldLayoutId id="2147483797" r:id="rId56"/>
    <p:sldLayoutId id="2147483798" r:id="rId5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28/05/2024</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96D0A1-AE0B-45FF-A433-3BD90ED9791F}" type="datetimeFigureOut">
              <a:rPr lang="en-GB" smtClean="0"/>
              <a:t>28/05/2024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90C176-5244-43D6-A580-87908F3BD365}" type="slidenum">
              <a:rPr lang="en-GB" smtClean="0"/>
              <a:t>‹#›</a:t>
            </a:fld>
            <a:endParaRPr lang="en-GB"/>
          </a:p>
        </p:txBody>
      </p:sp>
    </p:spTree>
    <p:extLst>
      <p:ext uri="{BB962C8B-B14F-4D97-AF65-F5344CB8AC3E}">
        <p14:creationId xmlns:p14="http://schemas.microsoft.com/office/powerpoint/2010/main" val="379078592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oleObject" Target="../embeddings/oleObject1.bin"/><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18.xml"/><Relationship Id="rId5" Type="http://schemas.openxmlformats.org/officeDocument/2006/relationships/image" Target="../media/image19.emf"/><Relationship Id="rId4" Type="http://schemas.openxmlformats.org/officeDocument/2006/relationships/image" Target="../media/image18.emf"/></Relationships>
</file>

<file path=ppt/slides/_rels/slide15.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6.xml"/><Relationship Id="rId5" Type="http://schemas.openxmlformats.org/officeDocument/2006/relationships/image" Target="../media/image23.emf"/><Relationship Id="rId4" Type="http://schemas.openxmlformats.org/officeDocument/2006/relationships/image" Target="../media/image22.e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1.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30.emf"/></Relationships>
</file>

<file path=ppt/slides/_rels/slide30.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26.jpg"/><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0.xml"/><Relationship Id="rId1" Type="http://schemas.openxmlformats.org/officeDocument/2006/relationships/slideLayout" Target="../slideLayouts/slideLayout22.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image" Target="../media/image36.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3.xml"/><Relationship Id="rId1" Type="http://schemas.openxmlformats.org/officeDocument/2006/relationships/slideLayout" Target="../slideLayouts/slideLayout18.xml"/><Relationship Id="rId5" Type="http://schemas.openxmlformats.org/officeDocument/2006/relationships/image" Target="../media/image42.jpeg"/><Relationship Id="rId4" Type="http://schemas.openxmlformats.org/officeDocument/2006/relationships/image" Target="../media/image41.emf"/></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4.xml"/><Relationship Id="rId1" Type="http://schemas.openxmlformats.org/officeDocument/2006/relationships/slideLayout" Target="../slideLayouts/slideLayout24.xml"/><Relationship Id="rId6" Type="http://schemas.openxmlformats.org/officeDocument/2006/relationships/image" Target="../media/image46.jpeg"/><Relationship Id="rId5" Type="http://schemas.openxmlformats.org/officeDocument/2006/relationships/image" Target="../media/image45.jpg"/><Relationship Id="rId4" Type="http://schemas.openxmlformats.org/officeDocument/2006/relationships/image" Target="../media/image44.jpg"/></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47.emf"/></Relationships>
</file>

<file path=ppt/slides/_rels/slide47.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oleObject" Target="../embeddings/oleObject4.bin"/><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50.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image" Target="../media/image50.emf"/><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8.xml"/><Relationship Id="rId1" Type="http://schemas.openxmlformats.org/officeDocument/2006/relationships/slideLayout" Target="../slideLayouts/slideLayout18.xml"/><Relationship Id="rId5" Type="http://schemas.openxmlformats.org/officeDocument/2006/relationships/image" Target="../media/image42.jpeg"/><Relationship Id="rId4" Type="http://schemas.openxmlformats.org/officeDocument/2006/relationships/image" Target="../media/image41.emf"/></Relationships>
</file>

<file path=ppt/slides/_rels/slide5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image" Target="../media/image52.emf"/><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3" Type="http://schemas.openxmlformats.org/officeDocument/2006/relationships/image" Target="../media/image55.jpg"/><Relationship Id="rId7" Type="http://schemas.openxmlformats.org/officeDocument/2006/relationships/image" Target="../media/image59.jpg"/><Relationship Id="rId2" Type="http://schemas.openxmlformats.org/officeDocument/2006/relationships/image" Target="../media/image54.png"/><Relationship Id="rId1" Type="http://schemas.openxmlformats.org/officeDocument/2006/relationships/slideLayout" Target="../slideLayouts/slideLayout6.xml"/><Relationship Id="rId6" Type="http://schemas.openxmlformats.org/officeDocument/2006/relationships/image" Target="../media/image58.jpg"/><Relationship Id="rId5" Type="http://schemas.openxmlformats.org/officeDocument/2006/relationships/image" Target="../media/image57.jpg"/><Relationship Id="rId4" Type="http://schemas.openxmlformats.org/officeDocument/2006/relationships/image" Target="../media/image56.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5.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2.xml"/></Relationships>
</file>

<file path=ppt/slides/_rels/slide56.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8.xml"/><Relationship Id="rId4" Type="http://schemas.openxmlformats.org/officeDocument/2006/relationships/image" Target="../media/image63.jpg"/></Relationships>
</file>

<file path=ppt/slides/_rels/slide60.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2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0.xml"/></Relationships>
</file>

<file path=ppt/slides/_rels/slide6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26.jpg"/><Relationship Id="rId1" Type="http://schemas.openxmlformats.org/officeDocument/2006/relationships/slideLayout" Target="../slideLayouts/slideLayout2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8.xml"/><Relationship Id="rId4" Type="http://schemas.openxmlformats.org/officeDocument/2006/relationships/image" Target="../media/image63.jpg"/></Relationships>
</file>

<file path=ppt/slides/_rels/slide75.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3.xml"/><Relationship Id="rId1" Type="http://schemas.openxmlformats.org/officeDocument/2006/relationships/slideLayout" Target="../slideLayouts/slideLayout2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81.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37.xml"/><Relationship Id="rId1" Type="http://schemas.openxmlformats.org/officeDocument/2006/relationships/slideLayout" Target="../slideLayouts/slideLayout21.xml"/><Relationship Id="rId4" Type="http://schemas.openxmlformats.org/officeDocument/2006/relationships/image" Target="../media/image67.emf"/></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6.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image" Target="../media/image68.emf"/></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41.xml"/><Relationship Id="rId1" Type="http://schemas.openxmlformats.org/officeDocument/2006/relationships/slideLayout" Target="../slideLayouts/slideLayout6.xml"/><Relationship Id="rId5" Type="http://schemas.openxmlformats.org/officeDocument/2006/relationships/image" Target="../media/image69.emf"/><Relationship Id="rId4" Type="http://schemas.openxmlformats.org/officeDocument/2006/relationships/image" Target="../media/image68.emf"/></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68.emf"/></Relationships>
</file>

<file path=ppt/slides/_rels/slide102.xml.rels><?xml version="1.0" encoding="UTF-8" standalone="yes"?>
<Relationships xmlns="http://schemas.openxmlformats.org/package/2006/relationships"><Relationship Id="rId2" Type="http://schemas.openxmlformats.org/officeDocument/2006/relationships/image" Target="../media/image70.emf"/><Relationship Id="rId1" Type="http://schemas.openxmlformats.org/officeDocument/2006/relationships/slideLayout" Target="../slideLayouts/slideLayout56.xml"/></Relationships>
</file>

<file path=ppt/slides/_rels/slide103.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5.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21.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4.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6.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67.emf"/></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53.xml"/><Relationship Id="rId1" Type="http://schemas.openxmlformats.org/officeDocument/2006/relationships/slideLayout" Target="../slideLayouts/slideLayout21.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26.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54.xml"/><Relationship Id="rId1" Type="http://schemas.openxmlformats.org/officeDocument/2006/relationships/slideLayout" Target="../slideLayouts/slideLayout2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8.xml"/></Relationships>
</file>

<file path=ppt/slides/_rels/slide128.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18.xml"/></Relationships>
</file>

<file path=ppt/slides/_rels/slide129.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56.xml"/><Relationship Id="rId1" Type="http://schemas.openxmlformats.org/officeDocument/2006/relationships/slideLayout" Target="../slideLayouts/slideLayout18.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8.xml"/></Relationships>
</file>

<file path=ppt/slides/_rels/slide131.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84.emf"/><Relationship Id="rId1" Type="http://schemas.openxmlformats.org/officeDocument/2006/relationships/slideLayout" Target="../slideLayouts/slideLayout6.xml"/><Relationship Id="rId5" Type="http://schemas.openxmlformats.org/officeDocument/2006/relationships/image" Target="../media/image86.jpeg"/><Relationship Id="rId4" Type="http://schemas.openxmlformats.org/officeDocument/2006/relationships/image" Target="../media/image85.jpeg"/></Relationships>
</file>

<file path=ppt/slides/_rels/slide132.xml.rels><?xml version="1.0" encoding="UTF-8" standalone="yes"?>
<Relationships xmlns="http://schemas.openxmlformats.org/package/2006/relationships"><Relationship Id="rId2" Type="http://schemas.openxmlformats.org/officeDocument/2006/relationships/image" Target="../media/image84.emf"/><Relationship Id="rId1" Type="http://schemas.openxmlformats.org/officeDocument/2006/relationships/slideLayout" Target="../slideLayouts/slideLayout18.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8.xml"/></Relationships>
</file>

<file path=ppt/slides/_rels/slide136.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hyperlink" Target="https://uowtsd-my.sharepoint.com/personal/d_holley_uwtsd_ac_uk/Documents/Swansea/Info%20and%20Presentation%20Material/Systems%20Engineering/Systems%20engineering%20Shell%20old%20level%206/Design%20book%20Shell%202023%20BLANK.xlsx" TargetMode="External"/><Relationship Id="rId1" Type="http://schemas.openxmlformats.org/officeDocument/2006/relationships/slideLayout" Target="../slideLayouts/slideLayout18.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0.xml"/></Relationships>
</file>

<file path=ppt/slides/_rels/slide138.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notesSlide" Target="../notesSlides/notesSlide60.xml"/><Relationship Id="rId1" Type="http://schemas.openxmlformats.org/officeDocument/2006/relationships/slideLayout" Target="../slideLayouts/slideLayout22.xml"/><Relationship Id="rId4" Type="http://schemas.openxmlformats.org/officeDocument/2006/relationships/image" Target="../media/image89.emf"/></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8.xml"/></Relationships>
</file>

<file path=ppt/slides/_rels/slide142.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63.xml"/><Relationship Id="rId1" Type="http://schemas.openxmlformats.org/officeDocument/2006/relationships/slideLayout" Target="../slideLayouts/slideLayout18.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2.xml"/></Relationships>
</file>

<file path=ppt/slides/_rels/slide145.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65.xml"/><Relationship Id="rId1" Type="http://schemas.openxmlformats.org/officeDocument/2006/relationships/slideLayout" Target="../slideLayouts/slideLayout18.xml"/><Relationship Id="rId4" Type="http://schemas.openxmlformats.org/officeDocument/2006/relationships/image" Target="../media/image91.wmf"/></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2.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0.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1.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oleObject" Target="../embeddings/oleObject11.bin"/><Relationship Id="rId1" Type="http://schemas.openxmlformats.org/officeDocument/2006/relationships/slideLayout" Target="../slideLayouts/slideLayout18.xml"/></Relationships>
</file>

<file path=ppt/slides/_rels/slide15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69.xml"/><Relationship Id="rId1" Type="http://schemas.openxmlformats.org/officeDocument/2006/relationships/slideLayout" Target="../slideLayouts/slideLayout22.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0.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8.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2.xml"/></Relationships>
</file>

<file path=ppt/slides/_rels/slide15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3.xml"/><Relationship Id="rId1" Type="http://schemas.openxmlformats.org/officeDocument/2006/relationships/slideLayout" Target="../slideLayouts/slideLayout22.xml"/></Relationships>
</file>

<file path=ppt/slides/_rels/slide157.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image" Target="../media/image93.png"/><Relationship Id="rId1" Type="http://schemas.openxmlformats.org/officeDocument/2006/relationships/slideLayout" Target="../slideLayouts/slideLayout27.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2.xml"/></Relationships>
</file>

<file path=ppt/slides/_rels/slide159.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75.xml"/><Relationship Id="rId1" Type="http://schemas.openxmlformats.org/officeDocument/2006/relationships/slideLayout" Target="../slideLayouts/slideLayout20.xml"/><Relationship Id="rId4"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s>
</file>

<file path=ppt/slides/_rels/slide160.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76.xml"/><Relationship Id="rId1" Type="http://schemas.openxmlformats.org/officeDocument/2006/relationships/slideLayout" Target="../slideLayouts/slideLayout22.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8.xml"/></Relationships>
</file>

<file path=ppt/slides/_rels/slide16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8.xml"/><Relationship Id="rId1" Type="http://schemas.openxmlformats.org/officeDocument/2006/relationships/slideLayout" Target="../slideLayouts/slideLayout22.xml"/></Relationships>
</file>

<file path=ppt/slides/_rels/slide163.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Systems%20Engineering/Systems%20engineering%20Shell%20old%20level%206/Design%20book%20Shell%202023..xlsx" TargetMode="External"/><Relationship Id="rId2" Type="http://schemas.openxmlformats.org/officeDocument/2006/relationships/image" Target="../media/image96.png"/><Relationship Id="rId1" Type="http://schemas.openxmlformats.org/officeDocument/2006/relationships/slideLayout" Target="../slideLayouts/slideLayout18.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18.xml"/></Relationships>
</file>

<file path=ppt/slides/_rels/slide165.xml.rels><?xml version="1.0" encoding="UTF-8" standalone="yes"?>
<Relationships xmlns="http://schemas.openxmlformats.org/package/2006/relationships"><Relationship Id="rId2" Type="http://schemas.openxmlformats.org/officeDocument/2006/relationships/image" Target="../media/image97.jpeg"/><Relationship Id="rId1" Type="http://schemas.openxmlformats.org/officeDocument/2006/relationships/slideLayout" Target="../slideLayouts/slideLayout2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8.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81.xml"/><Relationship Id="rId1" Type="http://schemas.openxmlformats.org/officeDocument/2006/relationships/slideLayout" Target="../slideLayouts/slideLayout25.xml"/><Relationship Id="rId4" Type="http://schemas.openxmlformats.org/officeDocument/2006/relationships/hyperlink" Target="Design%20Book%20Supermow%20Blank%20Demonstrator.xlsx" TargetMode="Externa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18.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6.xml"/></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18.xml"/></Relationships>
</file>

<file path=ppt/slides/_rels/slide1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8.xml.rels><?xml version="1.0" encoding="UTF-8" standalone="yes"?>
<Relationships xmlns="http://schemas.openxmlformats.org/package/2006/relationships"><Relationship Id="rId2" Type="http://schemas.openxmlformats.org/officeDocument/2006/relationships/image" Target="../media/image99.emf"/><Relationship Id="rId1" Type="http://schemas.openxmlformats.org/officeDocument/2006/relationships/slideLayout" Target="../slideLayouts/slideLayout18.xml"/></Relationships>
</file>

<file path=ppt/slides/_rels/slide179.xml.rels><?xml version="1.0" encoding="UTF-8" standalone="yes"?>
<Relationships xmlns="http://schemas.openxmlformats.org/package/2006/relationships"><Relationship Id="rId3" Type="http://schemas.openxmlformats.org/officeDocument/2006/relationships/image" Target="../media/image94.emf"/><Relationship Id="rId2" Type="http://schemas.openxmlformats.org/officeDocument/2006/relationships/notesSlide" Target="../notesSlides/notesSlide84.xml"/><Relationship Id="rId1" Type="http://schemas.openxmlformats.org/officeDocument/2006/relationships/slideLayout" Target="../slideLayouts/slideLayout26.xml"/></Relationships>
</file>

<file path=ppt/slides/_rels/slide18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85.xml"/><Relationship Id="rId1" Type="http://schemas.openxmlformats.org/officeDocument/2006/relationships/slideLayout" Target="../slideLayouts/slideLayout22.xml"/></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6.xml"/></Relationships>
</file>

<file path=ppt/slides/_rels/slide182.xml.rels><?xml version="1.0" encoding="UTF-8" standalone="yes"?>
<Relationships xmlns="http://schemas.openxmlformats.org/package/2006/relationships"><Relationship Id="rId3" Type="http://schemas.openxmlformats.org/officeDocument/2006/relationships/image" Target="../media/image100.wmf"/><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14B2-659D-4B4E-9EEF-7D33FFFE9647}"/>
              </a:ext>
            </a:extLst>
          </p:cNvPr>
          <p:cNvSpPr>
            <a:spLocks noGrp="1"/>
          </p:cNvSpPr>
          <p:nvPr>
            <p:ph type="ctrTitle"/>
          </p:nvPr>
        </p:nvSpPr>
        <p:spPr>
          <a:xfrm>
            <a:off x="1002555" y="914400"/>
            <a:ext cx="8825658" cy="2124075"/>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3" name="Subtitle 2">
            <a:extLst>
              <a:ext uri="{FF2B5EF4-FFF2-40B4-BE49-F238E27FC236}">
                <a16:creationId xmlns:a16="http://schemas.microsoft.com/office/drawing/2014/main" id="{D801DD96-EC30-4892-BF12-FB011AEFCF01}"/>
              </a:ext>
            </a:extLst>
          </p:cNvPr>
          <p:cNvSpPr>
            <a:spLocks noGrp="1"/>
          </p:cNvSpPr>
          <p:nvPr>
            <p:ph type="subTitle" idx="1"/>
          </p:nvPr>
        </p:nvSpPr>
        <p:spPr>
          <a:xfrm>
            <a:off x="5743575" y="4362450"/>
            <a:ext cx="4237038" cy="1276350"/>
          </a:xfrm>
        </p:spPr>
        <p:txBody>
          <a:bodyPr>
            <a:normAutofit fontScale="92500"/>
          </a:bodyPr>
          <a:lstStyle/>
          <a:p>
            <a:pPr marL="133386" lvl="1" indent="0" algn="l">
              <a:buNone/>
            </a:pPr>
            <a:r>
              <a:rPr lang="en-GB" sz="1600" dirty="0">
                <a:latin typeface="Arial" charset="0"/>
                <a:ea typeface="Arial" charset="0"/>
                <a:cs typeface="Arial" charset="0"/>
              </a:rPr>
              <a:t>“Design is a funny word. Some people think design means how it looks. But of course, if you dig deeper, it’s really about how it works”</a:t>
            </a:r>
          </a:p>
          <a:p>
            <a:pPr marL="0" indent="0">
              <a:lnSpc>
                <a:spcPct val="90000"/>
              </a:lnSpc>
              <a:buNone/>
            </a:pPr>
            <a:r>
              <a:rPr lang="en-GB" sz="1600" dirty="0">
                <a:latin typeface="Arial" charset="0"/>
                <a:ea typeface="Arial" charset="0"/>
                <a:cs typeface="Arial" charset="0"/>
              </a:rPr>
              <a:t>			                         </a:t>
            </a:r>
            <a:r>
              <a:rPr lang="en-GB" sz="1600" b="1" dirty="0">
                <a:latin typeface="Arial" charset="0"/>
                <a:ea typeface="Arial" charset="0"/>
                <a:cs typeface="Arial" charset="0"/>
              </a:rPr>
              <a:t>Steve Jobs</a:t>
            </a:r>
          </a:p>
          <a:p>
            <a:endParaRPr lang="en-GB" sz="2800" dirty="0"/>
          </a:p>
        </p:txBody>
      </p:sp>
    </p:spTree>
    <p:extLst>
      <p:ext uri="{BB962C8B-B14F-4D97-AF65-F5344CB8AC3E}">
        <p14:creationId xmlns:p14="http://schemas.microsoft.com/office/powerpoint/2010/main" val="1804996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chemeClr val="accent3"/>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chemeClr val="accent3"/>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chemeClr val="accent3"/>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chemeClr val="accent3"/>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2638419049"/>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fontScale="90000"/>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56754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solidFill>
              </a:rPr>
              <a:t>Design System</a:t>
            </a:r>
          </a:p>
        </p:txBody>
      </p:sp>
      <p:sp>
        <p:nvSpPr>
          <p:cNvPr id="22580" name="Title 33"/>
          <p:cNvSpPr>
            <a:spLocks noGrp="1"/>
          </p:cNvSpPr>
          <p:nvPr>
            <p:ph type="title"/>
          </p:nvPr>
        </p:nvSpPr>
        <p:spPr>
          <a:xfrm>
            <a:off x="-1" y="40550"/>
            <a:ext cx="10552921"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8730" y="2590049"/>
            <a:ext cx="4868843" cy="2653158"/>
          </a:xfrm>
          <a:prstGeom prst="rect">
            <a:avLst/>
          </a:prstGeom>
        </p:spPr>
      </p:pic>
      <p:sp>
        <p:nvSpPr>
          <p:cNvPr id="52227" name="Rectangle 2"/>
          <p:cNvSpPr>
            <a:spLocks noGrp="1" noChangeArrowheads="1"/>
          </p:cNvSpPr>
          <p:nvPr>
            <p:ph type="title"/>
          </p:nvPr>
        </p:nvSpPr>
        <p:spPr>
          <a:xfrm>
            <a:off x="142144" y="41183"/>
            <a:ext cx="8440615" cy="499474"/>
          </a:xfrm>
        </p:spPr>
        <p:txBody>
          <a:bodyPr/>
          <a:lstStyle/>
          <a:p>
            <a:pPr defTabSz="703402"/>
            <a:r>
              <a:rPr lang="en-GB" sz="4000"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923926" y="1135691"/>
            <a:ext cx="4524804"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447800" y="4972692"/>
            <a:ext cx="3415301"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1800"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115923" y="0"/>
            <a:ext cx="6489700" cy="388586"/>
          </a:xfrm>
        </p:spPr>
        <p:txBody>
          <a:bodyPr/>
          <a:lstStyle/>
          <a:p>
            <a:r>
              <a:rPr lang="en-GB" dirty="0"/>
              <a:t>Incomplete</a:t>
            </a:r>
          </a:p>
        </p:txBody>
      </p:sp>
      <p:graphicFrame>
        <p:nvGraphicFramePr>
          <p:cNvPr id="24579" name="Object 2051"/>
          <p:cNvGraphicFramePr>
            <a:graphicFrameLocks noChangeAspect="1"/>
          </p:cNvGraphicFramePr>
          <p:nvPr>
            <p:extLst>
              <p:ext uri="{D42A27DB-BD31-4B8C-83A1-F6EECF244321}">
                <p14:modId xmlns:p14="http://schemas.microsoft.com/office/powerpoint/2010/main" val="677870182"/>
              </p:ext>
            </p:extLst>
          </p:nvPr>
        </p:nvGraphicFramePr>
        <p:xfrm>
          <a:off x="2057400" y="1969434"/>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969434"/>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761446802"/>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1956000" y="1541124"/>
            <a:ext cx="8257950" cy="4511542"/>
          </a:xfrm>
        </p:spPr>
        <p:txBody>
          <a:bodyPr/>
          <a:lstStyle/>
          <a:p>
            <a:r>
              <a:rPr lang="en-GB" sz="2400" dirty="0"/>
              <a:t>You don’</a:t>
            </a:r>
            <a:r>
              <a:rPr lang="en-GB" altLang="ja-JP" sz="2400" dirty="0"/>
              <a:t>t need a lot of words to convey clear understanding</a:t>
            </a:r>
          </a:p>
          <a:p>
            <a:endParaRPr lang="en-GB" sz="1800" dirty="0"/>
          </a:p>
          <a:p>
            <a:pPr lvl="2"/>
            <a:r>
              <a:rPr lang="en-GB" sz="1800" dirty="0"/>
              <a:t>The Lord’s Prayer				                             56</a:t>
            </a:r>
          </a:p>
          <a:p>
            <a:pPr lvl="2"/>
            <a:endParaRPr lang="en-GB" sz="1800" dirty="0"/>
          </a:p>
          <a:p>
            <a:pPr lvl="2"/>
            <a:r>
              <a:rPr lang="en-GB" sz="1800" dirty="0"/>
              <a:t>The 10 Commandments			                      197</a:t>
            </a:r>
          </a:p>
          <a:p>
            <a:pPr lvl="2"/>
            <a:endParaRPr lang="en-GB" sz="1800" dirty="0"/>
          </a:p>
          <a:p>
            <a:pPr lvl="2"/>
            <a:r>
              <a:rPr lang="en-GB" sz="1800" dirty="0"/>
              <a:t>The U.S. Declaration of Independence		        300</a:t>
            </a:r>
          </a:p>
          <a:p>
            <a:pPr lvl="2"/>
            <a:endParaRPr lang="en-GB" sz="1800" dirty="0"/>
          </a:p>
          <a:p>
            <a:pPr lvl="2"/>
            <a:r>
              <a:rPr lang="en-GB" sz="1800" dirty="0"/>
              <a:t>The EC Directive on the export of duck eggs	29,611</a:t>
            </a:r>
          </a:p>
          <a:p>
            <a:endParaRPr lang="en-US" sz="1800" dirty="0"/>
          </a:p>
        </p:txBody>
      </p:sp>
      <p:sp>
        <p:nvSpPr>
          <p:cNvPr id="61441" name="Title 1"/>
          <p:cNvSpPr>
            <a:spLocks noGrp="1"/>
          </p:cNvSpPr>
          <p:nvPr>
            <p:ph type="title"/>
          </p:nvPr>
        </p:nvSpPr>
        <p:spPr>
          <a:xfrm>
            <a:off x="90225" y="14775"/>
            <a:ext cx="11010600" cy="664797"/>
          </a:xfrm>
        </p:spPr>
        <p:txBody>
          <a:bodyPr/>
          <a:lstStyle/>
          <a:p>
            <a:r>
              <a:rPr lang="en-US" sz="4000" dirty="0"/>
              <a:t>Rambling</a:t>
            </a:r>
          </a:p>
        </p:txBody>
      </p:sp>
    </p:spTree>
    <p:extLst>
      <p:ext uri="{BB962C8B-B14F-4D97-AF65-F5344CB8AC3E}">
        <p14:creationId xmlns:p14="http://schemas.microsoft.com/office/powerpoint/2010/main" val="286995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115923" y="51454"/>
            <a:ext cx="6489700" cy="378312"/>
          </a:xfrm>
        </p:spPr>
        <p:txBody>
          <a:bodyPr/>
          <a:lstStyle/>
          <a:p>
            <a:r>
              <a:rPr lang="en-US" dirty="0">
                <a:latin typeface="Arial" charset="0"/>
              </a:rPr>
              <a:t>Inconsistent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6922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51454"/>
            <a:ext cx="6489700" cy="419409"/>
          </a:xfrm>
        </p:spPr>
        <p:txBody>
          <a:bodyPr/>
          <a:lstStyle/>
          <a:p>
            <a:r>
              <a:rPr lang="en-US" dirty="0">
                <a:latin typeface="Arial" charset="0"/>
              </a:rPr>
              <a:t>Incorrect</a:t>
            </a:r>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42" y="154754"/>
            <a:ext cx="8973658" cy="481054"/>
          </a:xfrm>
        </p:spPr>
        <p:txBody>
          <a:bodyPr/>
          <a:lstStyle/>
          <a:p>
            <a:r>
              <a:rPr lang="en-US" dirty="0"/>
              <a:t>Ambiguity of Understanding</a:t>
            </a:r>
          </a:p>
        </p:txBody>
      </p:sp>
      <p:sp>
        <p:nvSpPr>
          <p:cNvPr id="8" name="Rectangle 7"/>
          <p:cNvSpPr/>
          <p:nvPr/>
        </p:nvSpPr>
        <p:spPr>
          <a:xfrm>
            <a:off x="1343024" y="1737785"/>
            <a:ext cx="8973657"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bg2"/>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0" y="0"/>
            <a:ext cx="6489700" cy="439957"/>
          </a:xfrm>
        </p:spPr>
        <p:txBody>
          <a:bodyPr/>
          <a:lstStyle/>
          <a:p>
            <a:r>
              <a:rPr lang="en-US" dirty="0">
                <a:latin typeface="Arial" charset="0"/>
              </a:rPr>
              <a:t>Ambiguity of Context</a:t>
            </a:r>
          </a:p>
        </p:txBody>
      </p:sp>
      <p:pic>
        <p:nvPicPr>
          <p:cNvPr id="28675" name="Picture 3" descr="pic114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57" y="2146300"/>
            <a:ext cx="11482086" cy="3149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408071837"/>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113192" y="0"/>
            <a:ext cx="6489700" cy="368038"/>
          </a:xfrm>
        </p:spPr>
        <p:txBody>
          <a:bodyPr/>
          <a:lstStyle/>
          <a:p>
            <a:r>
              <a:rPr lang="en-US" dirty="0">
                <a:latin typeface="Arial" charset="0"/>
              </a:rPr>
              <a:t>Confirmable</a:t>
            </a:r>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2675" y="1847811"/>
            <a:ext cx="6610429" cy="407584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366160" y="243818"/>
            <a:ext cx="10240483" cy="402584"/>
          </a:xfrm>
        </p:spPr>
        <p:txBody>
          <a:bodyPr/>
          <a:lstStyle/>
          <a:p>
            <a:r>
              <a:rPr lang="en-GB" sz="2800" dirty="0"/>
              <a:t>Why Spend Effort Finding the Unspoken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620125" y="5634378"/>
            <a:ext cx="1577341" cy="677108"/>
          </a:xfrm>
          <a:prstGeom prst="rect">
            <a:avLst/>
          </a:prstGeom>
          <a:noFill/>
        </p:spPr>
        <p:txBody>
          <a:bodyPr wrap="square" rtlCol="0">
            <a:spAutoFit/>
          </a:bodyPr>
          <a:lstStyle/>
          <a:p>
            <a:r>
              <a:rPr lang="en-GB" sz="1200" b="1" dirty="0"/>
              <a:t>Issues hidden from </a:t>
            </a:r>
            <a:r>
              <a:rPr lang="en-GB" sz="1400" b="1" dirty="0"/>
              <a:t>developers</a:t>
            </a:r>
            <a:r>
              <a:rPr lang="en-GB" sz="1200" b="1" dirty="0"/>
              <a:t>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19" y="5637449"/>
            <a:ext cx="1577341" cy="523220"/>
          </a:xfrm>
          <a:prstGeom prst="rect">
            <a:avLst/>
          </a:prstGeom>
          <a:noFill/>
        </p:spPr>
        <p:txBody>
          <a:bodyPr wrap="square" rtlCol="0">
            <a:spAutoFit/>
          </a:bodyPr>
          <a:lstStyle>
            <a:defPPr>
              <a:defRPr lang="en-US"/>
            </a:defPPr>
            <a:lvl1pPr algn="ctr">
              <a:defRPr sz="1400" b="1"/>
            </a:lvl1pPr>
          </a:lstStyle>
          <a:p>
            <a:r>
              <a:rPr lang="en-GB"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715209"/>
            <a:ext cx="1228727"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4383404" y="6341631"/>
            <a:ext cx="5617846" cy="400110"/>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2000" dirty="0"/>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72" y="98709"/>
            <a:ext cx="11334750" cy="546100"/>
          </a:xfrm>
        </p:spPr>
        <p:txBody>
          <a:bodyPr/>
          <a:lstStyle/>
          <a:p>
            <a:r>
              <a:rPr lang="en-US" sz="32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square" rtlCol="0">
            <a:spAutoFit/>
          </a:bodyPr>
          <a:lstStyle/>
          <a:p>
            <a:r>
              <a:rPr lang="en-US" sz="1800"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208766"/>
            <a:ext cx="2052870" cy="369332"/>
          </a:xfrm>
          <a:prstGeom prst="rect">
            <a:avLst/>
          </a:prstGeom>
          <a:noFill/>
        </p:spPr>
        <p:txBody>
          <a:bodyPr wrap="square" rtlCol="0">
            <a:spAutoFit/>
          </a:bodyPr>
          <a:lstStyle/>
          <a:p>
            <a:r>
              <a:rPr lang="en-US" sz="1800"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111610" y="5553917"/>
            <a:ext cx="3774839"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800"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78223" y="842864"/>
            <a:ext cx="1612610"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bg1"/>
                </a:solidFill>
                <a:effectLst/>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040962" y="2853159"/>
            <a:ext cx="168713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lang="en-GB" sz="1200" b="1" dirty="0">
                <a:solidFill>
                  <a:schemeClr val="bg1"/>
                </a:solidFill>
                <a:latin typeface="Verdana" pitchFamily="34" charset="0"/>
              </a:rPr>
              <a:t>97</a:t>
            </a:r>
            <a:r>
              <a:rPr kumimoji="0" lang="en-GB" sz="1200" b="1" i="0" u="none" strike="noStrike" cap="none" normalizeH="0" baseline="0" dirty="0">
                <a:ln>
                  <a:noFill/>
                </a:ln>
                <a:solidFill>
                  <a:schemeClr val="bg1"/>
                </a:solidFill>
                <a:effectLst/>
                <a:latin typeface="Verdana" pitchFamily="34" charset="0"/>
              </a:rPr>
              <a:t>%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a:ln>
            <a:solidFill>
              <a:schemeClr val="accent1"/>
            </a:solidFill>
          </a:ln>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904928"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102402" name="Rectangle 4"/>
          <p:cNvSpPr>
            <a:spLocks noGrp="1" noChangeArrowheads="1"/>
          </p:cNvSpPr>
          <p:nvPr>
            <p:ph type="title"/>
          </p:nvPr>
        </p:nvSpPr>
        <p:spPr>
          <a:xfrm>
            <a:off x="132242" y="133350"/>
            <a:ext cx="6489700" cy="368038"/>
          </a:xfrm>
        </p:spPr>
        <p:txBody>
          <a:bodyPr lIns="90488" tIns="44450" rIns="90488" bIns="44450"/>
          <a:lstStyle/>
          <a:p>
            <a:pPr defTabSz="762000"/>
            <a:r>
              <a:rPr lang="en-GB" sz="2800" dirty="0">
                <a:latin typeface="Arial" charset="0"/>
              </a:rPr>
              <a:t>What are the Missing Requirements?</a:t>
            </a:r>
          </a:p>
        </p:txBody>
      </p:sp>
      <p:sp>
        <p:nvSpPr>
          <p:cNvPr id="102403" name="Rectangle 5"/>
          <p:cNvSpPr>
            <a:spLocks noGrp="1" noChangeArrowheads="1"/>
          </p:cNvSpPr>
          <p:nvPr>
            <p:ph type="body" sz="half" idx="4294967295"/>
          </p:nvPr>
        </p:nvSpPr>
        <p:spPr>
          <a:xfrm>
            <a:off x="4487863" y="3563938"/>
            <a:ext cx="7704137" cy="2655887"/>
          </a:xfrm>
        </p:spPr>
        <p:txBody>
          <a:bodyPr lIns="90488" tIns="44450" rIns="90488" bIns="44450">
            <a:normAutofit fontScale="92500" lnSpcReduction="20000"/>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marL="0" marR="0" lvl="0" indent="0" algn="ctr" defTabSz="7620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000000"/>
                </a:solidFill>
                <a:effectLst/>
                <a:uLnTx/>
                <a:uFillTx/>
                <a:latin typeface="Arial"/>
                <a:ea typeface="+mn-ea"/>
                <a:cs typeface="+mn-cs"/>
              </a:rPr>
              <a:t>There are many ways of organizing requirements, but only one systems view. This systems view of requirements provides a complete and consistent framework for organizing and thereby understanding the deficiencies of a set of requirements. </a:t>
            </a:r>
            <a:r>
              <a:rPr kumimoji="0" lang="en-GB" sz="1800" b="1" i="0" u="none" strike="noStrike" kern="0" cap="none" spc="0" normalizeH="0" baseline="0" noProof="0" dirty="0">
                <a:ln>
                  <a:noFill/>
                </a:ln>
                <a:solidFill>
                  <a:srgbClr val="000000"/>
                </a:solidFill>
                <a:effectLst/>
                <a:uLnTx/>
                <a:uFillTx/>
                <a:latin typeface="Arial"/>
                <a:ea typeface="+mn-ea"/>
                <a:cs typeface="+mn-cs"/>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marL="0" marR="0" lvl="0" indent="0" algn="ctr" defTabSz="7620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FFFF"/>
                </a:solidFill>
                <a:effectLst/>
                <a:uLnTx/>
                <a:uFillTx/>
                <a:latin typeface="Arial"/>
                <a:ea typeface="+mn-ea"/>
                <a:cs typeface="+mn-cs"/>
              </a:rPr>
              <a:t>This systems view is called the </a:t>
            </a:r>
            <a:r>
              <a:rPr kumimoji="0" lang="en-GB" sz="2400" b="1" i="0" u="none" strike="noStrike" kern="0" cap="none" spc="0" normalizeH="0" baseline="0" noProof="0" dirty="0">
                <a:ln>
                  <a:noFill/>
                </a:ln>
                <a:solidFill>
                  <a:srgbClr val="FFFFFF"/>
                </a:solidFill>
                <a:effectLst/>
                <a:uLnTx/>
                <a:uFillTx/>
                <a:latin typeface="Arial"/>
                <a:ea typeface="+mn-ea"/>
                <a:cs typeface="+mn-cs"/>
              </a:rPr>
              <a:t>Holistic Requirements Model </a:t>
            </a:r>
            <a:r>
              <a:rPr kumimoji="0" lang="en-GB" sz="2000" b="0" i="0" u="none" strike="noStrike" kern="0" cap="none" spc="0" normalizeH="0" baseline="0" noProof="0" dirty="0">
                <a:ln>
                  <a:noFill/>
                </a:ln>
                <a:solidFill>
                  <a:srgbClr val="FFFFFF"/>
                </a:solidFill>
                <a:effectLst/>
                <a:uLnTx/>
                <a:uFillTx/>
                <a:latin typeface="Arial"/>
                <a:ea typeface="+mn-ea"/>
                <a:cs typeface="+mn-cs"/>
              </a:rPr>
              <a:t>that is a complete and consistent set of system requirements </a:t>
            </a:r>
            <a:r>
              <a:rPr lang="en-GB" sz="2000" kern="0" dirty="0">
                <a:solidFill>
                  <a:srgbClr val="FFFFFF"/>
                </a:solidFill>
                <a:latin typeface="Arial"/>
              </a:rPr>
              <a:t>comprising:</a:t>
            </a:r>
            <a:endParaRPr kumimoji="0" lang="en-GB" sz="2000" b="0"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94417079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type="body" sz="quarter" idx="13"/>
          </p:nvPr>
        </p:nvSpPr>
        <p:spPr>
          <a:xfrm>
            <a:off x="1967025" y="920561"/>
            <a:ext cx="8257950" cy="1020082"/>
          </a:xfrm>
          <a:noFill/>
        </p:spPr>
        <p:txBody>
          <a:bodyPr lIns="90488" tIns="44450" rIns="90488" bIns="44450"/>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35244"/>
            <a:ext cx="11010600" cy="664797"/>
          </a:xfrm>
          <a:noFill/>
        </p:spPr>
        <p:txBody>
          <a:bodyPr lIns="90488" tIns="44450" rIns="90488" bIns="44450"/>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6"/>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sz="1800"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solidFill>
                    <a:schemeClr val="bg1"/>
                  </a:solidFill>
                </a:rPr>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solidFill>
                    <a:schemeClr val="bg1"/>
                  </a:solidFill>
                </a:rPr>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181475"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1800" dirty="0">
                <a:cs typeface="+mn-cs"/>
              </a:rPr>
              <a:t>p.s. customers often don’t tell us their Operational Requirement</a:t>
            </a:r>
            <a:endParaRPr lang="en-US" sz="1800" dirty="0">
              <a:cs typeface="+mn-cs"/>
            </a:endParaRPr>
          </a:p>
        </p:txBody>
      </p:sp>
      <p:sp>
        <p:nvSpPr>
          <p:cNvPr id="24" name="Rounded Rectangular Callout 23"/>
          <p:cNvSpPr/>
          <p:nvPr/>
        </p:nvSpPr>
        <p:spPr bwMode="auto">
          <a:xfrm>
            <a:off x="1788977" y="5407751"/>
            <a:ext cx="4114800"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sz="1600" dirty="0">
                <a:cs typeface="+mn-cs"/>
              </a:rPr>
              <a:t>All systems have a purpose and a context. The job of the Operational Requirements is to define these in simple terms - to define the </a:t>
            </a:r>
            <a:r>
              <a:rPr lang="ja-JP" altLang="en-GB" sz="1600">
                <a:cs typeface="+mn-cs"/>
              </a:rPr>
              <a:t>“</a:t>
            </a:r>
            <a:r>
              <a:rPr lang="en-GB" sz="1600" dirty="0">
                <a:cs typeface="+mn-cs"/>
              </a:rPr>
              <a:t>mission</a:t>
            </a:r>
            <a:r>
              <a:rPr lang="ja-JP" altLang="en-GB" sz="1600">
                <a:cs typeface="+mn-cs"/>
              </a:rPr>
              <a:t>”</a:t>
            </a:r>
            <a:r>
              <a:rPr lang="en-GB" sz="1600" dirty="0">
                <a:cs typeface="+mn-cs"/>
              </a:rPr>
              <a:t> of the system </a:t>
            </a:r>
          </a:p>
        </p:txBody>
      </p:sp>
      <p:sp>
        <p:nvSpPr>
          <p:cNvPr id="25" name="Rounded Rectangular Callout 24"/>
          <p:cNvSpPr/>
          <p:nvPr/>
        </p:nvSpPr>
        <p:spPr>
          <a:xfrm>
            <a:off x="9389064" y="1540117"/>
            <a:ext cx="1621535" cy="1888875"/>
          </a:xfrm>
          <a:prstGeom prst="wedgeRoundRectCallout">
            <a:avLst>
              <a:gd name="adj1" fmla="val -134845"/>
              <a:gd name="adj2" fmla="val -39166"/>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fontAlgn="auto">
              <a:spcBef>
                <a:spcPts val="0"/>
              </a:spcBef>
              <a:spcAft>
                <a:spcPts val="0"/>
              </a:spcAft>
              <a:buClrTx/>
              <a:buFontTx/>
              <a:buNone/>
              <a:defRPr/>
            </a:pPr>
            <a:r>
              <a:rPr lang="en-US" sz="1400" b="1" kern="0" dirty="0">
                <a:solidFill>
                  <a:schemeClr val="bg1"/>
                </a:solidFill>
                <a:latin typeface="Arial"/>
                <a:ea typeface="+mn-ea"/>
                <a:cs typeface="+mn-cs"/>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2" name="Star: 7 Points 1">
            <a:extLst>
              <a:ext uri="{FF2B5EF4-FFF2-40B4-BE49-F238E27FC236}">
                <a16:creationId xmlns:a16="http://schemas.microsoft.com/office/drawing/2014/main" id="{24BDC7F6-5FA5-4638-8175-942456371BC5}"/>
              </a:ext>
            </a:extLst>
          </p:cNvPr>
          <p:cNvSpPr/>
          <p:nvPr/>
        </p:nvSpPr>
        <p:spPr>
          <a:xfrm>
            <a:off x="123869" y="2161163"/>
            <a:ext cx="2899179" cy="2823601"/>
          </a:xfrm>
          <a:prstGeom prst="star7">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Limitations and “Scope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38125" y="144652"/>
            <a:ext cx="11049000" cy="396767"/>
          </a:xfrm>
        </p:spPr>
        <p:txBody>
          <a:bodyPr/>
          <a:lstStyle/>
          <a:p>
            <a:pPr eaLnBrk="1" hangingPunct="1"/>
            <a:r>
              <a:rPr lang="en-GB" sz="2800"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7559482" y="1349231"/>
            <a:ext cx="2430534" cy="1817794"/>
          </a:xfrm>
        </p:spPr>
      </p:pic>
      <p:sp>
        <p:nvSpPr>
          <p:cNvPr id="63490" name="Content Placeholder 2"/>
          <p:cNvSpPr>
            <a:spLocks noGrp="1"/>
          </p:cNvSpPr>
          <p:nvPr>
            <p:ph type="body" sz="half" idx="2"/>
          </p:nvPr>
        </p:nvSpPr>
        <p:spPr>
          <a:xfrm>
            <a:off x="1339856" y="1114262"/>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1800" dirty="0">
                <a:latin typeface="Arial" charset="0"/>
              </a:rPr>
              <a:t>“</a:t>
            </a:r>
            <a:r>
              <a:rPr lang="en-GB" altLang="ja-JP" sz="1800" dirty="0">
                <a:latin typeface="Arial" charset="0"/>
              </a:rPr>
              <a:t>I believe that this nation should commit itself to achieving the goal, </a:t>
            </a:r>
            <a:r>
              <a:rPr lang="en-GB" sz="1800" dirty="0">
                <a:latin typeface="Arial" charset="0"/>
              </a:rPr>
              <a:t>before this decade is out, of landing a man on the Moon and returning him safely to Earth</a:t>
            </a:r>
            <a:r>
              <a:rPr lang="ja-JP" altLang="en-GB" sz="1800" dirty="0">
                <a:latin typeface="Arial" charset="0"/>
              </a:rPr>
              <a:t>”</a:t>
            </a:r>
            <a:endParaRPr lang="en-GB" altLang="ja-JP" sz="18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square" lIns="90000" tIns="43200" rIns="90000" bIns="43200" anchor="ctr">
            <a:spAutoFit/>
          </a:bodyPr>
          <a:lstStyle/>
          <a:p>
            <a:pPr algn="ctr"/>
            <a:r>
              <a:rPr lang="en-GB" sz="1600" dirty="0">
                <a:solidFill>
                  <a:schemeClr val="bg1"/>
                </a:solidFill>
              </a:rPr>
              <a:t>One </a:t>
            </a:r>
          </a:p>
          <a:p>
            <a:pPr algn="ctr"/>
            <a:r>
              <a:rPr lang="en-GB" sz="1600" dirty="0">
                <a:solidFill>
                  <a:schemeClr val="bg1"/>
                </a:solidFill>
              </a:rPr>
              <a:t>Small </a:t>
            </a:r>
          </a:p>
          <a:p>
            <a:pPr algn="ctr"/>
            <a:r>
              <a:rPr lang="en-GB" sz="1600" dirty="0">
                <a:solidFill>
                  <a:schemeClr val="bg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fontAlgn="auto">
              <a:spcBef>
                <a:spcPts val="0"/>
              </a:spcBef>
              <a:spcAft>
                <a:spcPts val="0"/>
              </a:spcAft>
              <a:buClrTx/>
              <a:buFontTx/>
              <a:buNone/>
              <a:defRPr/>
            </a:pPr>
            <a:r>
              <a:rPr lang="en-GB" sz="1800" kern="0" dirty="0">
                <a:solidFill>
                  <a:srgbClr val="000000"/>
                </a:solidFill>
                <a:latin typeface="Arial" pitchFamily="34" charset="0"/>
                <a:ea typeface="+mn-ea"/>
                <a:cs typeface="+mn-cs"/>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371079" y="-292664"/>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121377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135105" y="-452106"/>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1661653" y="5620973"/>
            <a:ext cx="903584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228557" y="4391413"/>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75479" y="3529782"/>
            <a:ext cx="3430824" cy="1573400"/>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45311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DF32EF-E22C-4255-996A-EF38953C8B0B}"/>
              </a:ext>
            </a:extLst>
          </p:cNvPr>
          <p:cNvSpPr/>
          <p:nvPr/>
        </p:nvSpPr>
        <p:spPr>
          <a:xfrm>
            <a:off x="2171700" y="3009900"/>
            <a:ext cx="8007234" cy="23241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2013066" y="1388331"/>
            <a:ext cx="8257950"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Remember the pen!</a:t>
            </a:r>
          </a:p>
          <a:p>
            <a:endParaRPr lang="en-US" sz="18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42875" y="244639"/>
            <a:ext cx="11010600" cy="664797"/>
          </a:xfrm>
        </p:spPr>
        <p:txBody>
          <a:bodyPr/>
          <a:lstStyle/>
          <a:p>
            <a:r>
              <a:rPr lang="en-GB" sz="2800" dirty="0"/>
              <a:t>Getting the Right Level – Remember the pen?</a:t>
            </a:r>
            <a:endParaRPr lang="en-US" sz="28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2195662" y="3090524"/>
            <a:ext cx="7892757" cy="2224425"/>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967025" y="1254204"/>
            <a:ext cx="8257950" cy="3790800"/>
          </a:xfrm>
        </p:spPr>
        <p:txBody>
          <a:bodyPr/>
          <a:lstStyle/>
          <a:p>
            <a:r>
              <a:rPr lang="en-US" sz="1800" dirty="0"/>
              <a:t>In formulating Operational Requirements it is useful to remember every system is a subsystem of a bigger system that also has an Operational Requirement.</a:t>
            </a:r>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95000" y="81209"/>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64987" y="6146783"/>
            <a:ext cx="1653273" cy="369332"/>
          </a:xfrm>
          <a:prstGeom prst="rect">
            <a:avLst/>
          </a:prstGeom>
          <a:noFill/>
        </p:spPr>
        <p:txBody>
          <a:bodyPr wrap="square" rtlCol="0">
            <a:spAutoFit/>
          </a:bodyPr>
          <a:lstStyle/>
          <a:p>
            <a:r>
              <a:rPr lang="en-US" sz="1800"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5059258" y="6146783"/>
            <a:ext cx="2415213" cy="369332"/>
          </a:xfrm>
          <a:prstGeom prst="rect">
            <a:avLst/>
          </a:prstGeom>
          <a:noFill/>
        </p:spPr>
        <p:txBody>
          <a:bodyPr wrap="square" rtlCol="0">
            <a:spAutoFit/>
          </a:bodyPr>
          <a:lstStyle/>
          <a:p>
            <a:r>
              <a:rPr lang="en-US" sz="1800"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321959" y="6135000"/>
            <a:ext cx="2571730" cy="369332"/>
          </a:xfrm>
          <a:prstGeom prst="rect">
            <a:avLst/>
          </a:prstGeom>
          <a:noFill/>
        </p:spPr>
        <p:txBody>
          <a:bodyPr wrap="square" rtlCol="0">
            <a:spAutoFit/>
          </a:bodyPr>
          <a:lstStyle/>
          <a:p>
            <a:r>
              <a:rPr lang="en-US" sz="1800"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99726" y="4737006"/>
            <a:ext cx="2334279" cy="1077218"/>
          </a:xfrm>
          <a:prstGeom prst="rect">
            <a:avLst/>
          </a:prstGeom>
          <a:noFill/>
        </p:spPr>
        <p:txBody>
          <a:bodyPr wrap="square" rtlCol="0">
            <a:spAutoFit/>
          </a:bodyPr>
          <a:lstStyle/>
          <a:p>
            <a:r>
              <a:rPr lang="en-US" sz="1600"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64987" y="4726113"/>
            <a:ext cx="2334279" cy="1077218"/>
          </a:xfrm>
          <a:prstGeom prst="rect">
            <a:avLst/>
          </a:prstGeom>
          <a:noFill/>
        </p:spPr>
        <p:txBody>
          <a:bodyPr wrap="square" rtlCol="0">
            <a:spAutoFit/>
          </a:bodyPr>
          <a:lstStyle/>
          <a:p>
            <a:r>
              <a:rPr lang="en-US" sz="1600"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077218"/>
          </a:xfrm>
          <a:prstGeom prst="rect">
            <a:avLst/>
          </a:prstGeom>
          <a:noFill/>
        </p:spPr>
        <p:txBody>
          <a:bodyPr wrap="square" rtlCol="0">
            <a:spAutoFit/>
          </a:bodyPr>
          <a:lstStyle/>
          <a:p>
            <a:r>
              <a:rPr lang="en-US" sz="1600" dirty="0"/>
              <a:t>To defeat multiple  target types safely,  reliably and for low Unit Production Cost.</a:t>
            </a:r>
          </a:p>
        </p:txBody>
      </p:sp>
    </p:spTree>
    <p:extLst>
      <p:ext uri="{BB962C8B-B14F-4D97-AF65-F5344CB8AC3E}">
        <p14:creationId xmlns:p14="http://schemas.microsoft.com/office/powerpoint/2010/main" val="1316017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631484"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142348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105992" y="112683"/>
            <a:ext cx="6489700" cy="481054"/>
          </a:xfrm>
          <a:noFill/>
        </p:spPr>
        <p:txBody>
          <a:bodyPr lIns="90488" tIns="44450" rIns="90488" bIns="44450"/>
          <a:lstStyle/>
          <a:p>
            <a:pPr defTabSz="762000" eaLnBrk="1" hangingPunct="1"/>
            <a:r>
              <a:rPr lang="en-GB" dirty="0">
                <a:latin typeface="Arial" charset="0"/>
              </a:rPr>
              <a:t>Functional Requirements</a:t>
            </a:r>
          </a:p>
        </p:txBody>
      </p:sp>
      <p:sp>
        <p:nvSpPr>
          <p:cNvPr id="41986" name="Rectangle 4"/>
          <p:cNvSpPr>
            <a:spLocks noGrp="1" noChangeArrowheads="1"/>
          </p:cNvSpPr>
          <p:nvPr>
            <p:ph type="body" idx="4294967295"/>
          </p:nvPr>
        </p:nvSpPr>
        <p:spPr>
          <a:xfrm>
            <a:off x="342900" y="1156502"/>
            <a:ext cx="11715750" cy="5701497"/>
          </a:xfrm>
          <a:noFill/>
        </p:spPr>
        <p:txBody>
          <a:bodyPr lIns="90488" tIns="44450" rIns="90488" bIns="44450">
            <a:normAutofit fontScale="92500" lnSpcReduction="10000"/>
          </a:bodyPr>
          <a:lstStyle/>
          <a:p>
            <a:pPr marL="0" indent="0" defTabSz="762000" eaLnBrk="1" hangingPunct="1">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marL="0" indent="0" defTabSz="762000" eaLnBrk="1" hangingPunct="1">
              <a:lnSpc>
                <a:spcPct val="80000"/>
              </a:lnSpc>
              <a:buNone/>
            </a:pPr>
            <a:endParaRPr lang="en-GB" sz="2000" dirty="0">
              <a:latin typeface="Arial" charset="0"/>
            </a:endParaRPr>
          </a:p>
          <a:p>
            <a:pPr defTabSz="762000" eaLnBrk="1" hangingPunct="1">
              <a:lnSpc>
                <a:spcPct val="80000"/>
              </a:lnSpc>
            </a:pPr>
            <a:r>
              <a:rPr lang="en-GB" sz="1800" dirty="0">
                <a:latin typeface="Arial" charset="0"/>
              </a:rPr>
              <a:t>For example, some of the functions of a civil aircraft are:</a:t>
            </a:r>
          </a:p>
          <a:p>
            <a:pPr lvl="1" defTabSz="762000" eaLnBrk="1" hangingPunct="1">
              <a:lnSpc>
                <a:spcPct val="80000"/>
              </a:lnSpc>
            </a:pPr>
            <a:r>
              <a:rPr lang="en-GB" sz="1600" dirty="0">
                <a:latin typeface="Arial" charset="0"/>
              </a:rPr>
              <a:t>Navigate aircraft</a:t>
            </a:r>
          </a:p>
          <a:p>
            <a:pPr lvl="1" defTabSz="762000" eaLnBrk="1" hangingPunct="1">
              <a:lnSpc>
                <a:spcPct val="80000"/>
              </a:lnSpc>
            </a:pPr>
            <a:r>
              <a:rPr lang="en-GB" sz="1600" dirty="0">
                <a:latin typeface="Arial" charset="0"/>
              </a:rPr>
              <a:t>Manoeuvre aircraft</a:t>
            </a:r>
          </a:p>
          <a:p>
            <a:pPr lvl="1" defTabSz="762000" eaLnBrk="1" hangingPunct="1">
              <a:lnSpc>
                <a:spcPct val="80000"/>
              </a:lnSpc>
            </a:pPr>
            <a:r>
              <a:rPr lang="en-GB" sz="1600" dirty="0">
                <a:latin typeface="Arial" charset="0"/>
              </a:rPr>
              <a:t>Store passengers</a:t>
            </a:r>
          </a:p>
          <a:p>
            <a:pPr lvl="1" defTabSz="762000" eaLnBrk="1" hangingPunct="1">
              <a:lnSpc>
                <a:spcPct val="80000"/>
              </a:lnSpc>
            </a:pPr>
            <a:r>
              <a:rPr lang="en-GB" sz="1600" dirty="0">
                <a:latin typeface="Arial" charset="0"/>
              </a:rPr>
              <a:t>Store Baggage</a:t>
            </a:r>
          </a:p>
          <a:p>
            <a:pPr lvl="1" defTabSz="762000" eaLnBrk="1" hangingPunct="1">
              <a:lnSpc>
                <a:spcPct val="80000"/>
              </a:lnSpc>
            </a:pPr>
            <a:r>
              <a:rPr lang="en-GB" sz="1600" dirty="0">
                <a:latin typeface="Arial" charset="0"/>
              </a:rPr>
              <a:t>Communicate Air Traffic Control </a:t>
            </a:r>
          </a:p>
          <a:p>
            <a:pPr lvl="1" defTabSz="762000" eaLnBrk="1" hangingPunct="1">
              <a:lnSpc>
                <a:spcPct val="80000"/>
              </a:lnSpc>
            </a:pPr>
            <a:r>
              <a:rPr lang="en-GB" dirty="0">
                <a:latin typeface="Arial" charset="0"/>
              </a:rPr>
              <a:t>e</a:t>
            </a:r>
            <a:r>
              <a:rPr lang="en-GB" sz="1600" dirty="0">
                <a:latin typeface="Arial" charset="0"/>
              </a:rPr>
              <a:t>tc.</a:t>
            </a:r>
          </a:p>
          <a:p>
            <a:pPr lvl="1" defTabSz="762000" eaLnBrk="1" hangingPunct="1">
              <a:lnSpc>
                <a:spcPct val="80000"/>
              </a:lnSpc>
            </a:pPr>
            <a:endParaRPr lang="en-GB" sz="1800" dirty="0">
              <a:latin typeface="Arial" charset="0"/>
            </a:endParaRPr>
          </a:p>
          <a:p>
            <a:pPr defTabSz="762000" eaLnBrk="1" hangingPunct="1">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5025609" y="2372559"/>
            <a:ext cx="4604166" cy="1468096"/>
          </a:xfrm>
          <a:prstGeom prst="wedgeRoundRectCallout">
            <a:avLst>
              <a:gd name="adj1" fmla="val -92768"/>
              <a:gd name="adj2" fmla="val -26037"/>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sz="1400" b="1"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179866" y="131348"/>
            <a:ext cx="8754583" cy="466360"/>
          </a:xfrm>
          <a:noFill/>
        </p:spPr>
        <p:txBody>
          <a:bodyPr lIns="90488" tIns="44450" rIns="90488" bIns="44450"/>
          <a:lstStyle/>
          <a:p>
            <a:pPr defTabSz="762000"/>
            <a:r>
              <a:rPr lang="en-GB" sz="4000" dirty="0">
                <a:latin typeface="Arial" charset="0"/>
              </a:rPr>
              <a:t>Non-functional Requirements</a:t>
            </a:r>
          </a:p>
        </p:txBody>
      </p:sp>
      <p:sp>
        <p:nvSpPr>
          <p:cNvPr id="63490" name="Rectangle 5"/>
          <p:cNvSpPr>
            <a:spLocks noGrp="1" noChangeArrowheads="1"/>
          </p:cNvSpPr>
          <p:nvPr>
            <p:ph type="body" idx="4294967295"/>
          </p:nvPr>
        </p:nvSpPr>
        <p:spPr>
          <a:xfrm>
            <a:off x="1047750" y="1965324"/>
            <a:ext cx="10277475" cy="4244975"/>
          </a:xfrm>
        </p:spPr>
        <p:txBody>
          <a:bodyPr lIns="90488" tIns="44450" rIns="90488" bIns="44450">
            <a:normAutofit/>
          </a:bodyPr>
          <a:lstStyle/>
          <a:p>
            <a:pPr marL="342900" indent="-342900" defTabSz="762000"/>
            <a:r>
              <a:rPr lang="en-GB" sz="1800" dirty="0">
                <a:latin typeface="Arial" charset="0"/>
              </a:rPr>
              <a:t>Non-functional requirements do NOT specify what the system has to do (but they might imply it!)</a:t>
            </a:r>
          </a:p>
          <a:p>
            <a:pPr marL="342900" indent="-342900" defTabSz="762000"/>
            <a:r>
              <a:rPr lang="en-GB" sz="1800" dirty="0">
                <a:latin typeface="Arial" charset="0"/>
              </a:rPr>
              <a:t>Non functional requirements specify:</a:t>
            </a:r>
          </a:p>
          <a:p>
            <a:pPr marL="814388" lvl="1" indent="-342900" defTabSz="762000"/>
            <a:r>
              <a:rPr lang="en-GB" sz="1800" dirty="0">
                <a:latin typeface="Arial" charset="0"/>
              </a:rPr>
              <a:t>How well it does something</a:t>
            </a:r>
          </a:p>
          <a:p>
            <a:pPr marL="814388" lvl="1" indent="-342900" defTabSz="762000"/>
            <a:r>
              <a:rPr lang="en-GB" sz="1800" dirty="0">
                <a:latin typeface="Arial" charset="0"/>
              </a:rPr>
              <a:t>How it does something</a:t>
            </a:r>
          </a:p>
          <a:p>
            <a:pPr marL="814388" lvl="1" indent="-342900" defTabSz="762000"/>
            <a:endParaRPr lang="en-GB" sz="1800" dirty="0">
              <a:latin typeface="Arial" charset="0"/>
            </a:endParaRPr>
          </a:p>
          <a:p>
            <a:pPr marL="342900" indent="-342900" defTabSz="762000"/>
            <a:r>
              <a:rPr lang="en-GB" sz="1800" dirty="0">
                <a:latin typeface="Arial" charset="0"/>
              </a:rPr>
              <a:t>They fall into three categories:</a:t>
            </a:r>
          </a:p>
          <a:p>
            <a:pPr marL="814388" lvl="1" indent="-342900" defTabSz="762000"/>
            <a:r>
              <a:rPr lang="en-GB" sz="1800" dirty="0">
                <a:latin typeface="Arial" charset="0"/>
              </a:rPr>
              <a:t>Non-functional Performance</a:t>
            </a:r>
          </a:p>
          <a:p>
            <a:pPr marL="814388" lvl="1" indent="-342900" defTabSz="762000"/>
            <a:r>
              <a:rPr lang="en-GB" sz="1800" dirty="0">
                <a:latin typeface="Arial" charset="0"/>
              </a:rPr>
              <a:t>Non-functional System</a:t>
            </a:r>
          </a:p>
          <a:p>
            <a:pPr marL="814388" lvl="1" indent="-342900" defTabSz="762000"/>
            <a:r>
              <a:rPr lang="en-GB" sz="1800" dirty="0">
                <a:latin typeface="Arial" charset="0"/>
              </a:rPr>
              <a:t>Non-functional Implementation</a:t>
            </a:r>
          </a:p>
        </p:txBody>
      </p:sp>
      <p:sp>
        <p:nvSpPr>
          <p:cNvPr id="6" name="Rectangle 5"/>
          <p:cNvSpPr/>
          <p:nvPr/>
        </p:nvSpPr>
        <p:spPr>
          <a:xfrm>
            <a:off x="950474" y="1233545"/>
            <a:ext cx="8516949"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marR="0" lvl="0" indent="-342900" defTabSz="7620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schemeClr val="bg1"/>
                </a:solidFill>
                <a:effectLst/>
                <a:uLnTx/>
                <a:uFillTx/>
                <a:latin typeface="Arial"/>
                <a:ea typeface="+mn-ea"/>
                <a:cs typeface="+mn-cs"/>
              </a:rPr>
              <a:t>Non-functional Requirements </a:t>
            </a:r>
            <a:r>
              <a:rPr kumimoji="0" lang="en-GB" sz="2400" b="0" i="0" u="none" strike="noStrike" kern="0" cap="none" spc="0" normalizeH="0" baseline="0" noProof="0" dirty="0">
                <a:ln>
                  <a:noFill/>
                </a:ln>
                <a:solidFill>
                  <a:schemeClr val="bg1"/>
                </a:solidFill>
                <a:effectLst/>
                <a:uLnTx/>
                <a:uFillTx/>
                <a:latin typeface="Arial"/>
                <a:ea typeface="+mn-ea"/>
                <a:cs typeface="+mn-cs"/>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EC3211-F5A6-4200-ADFA-F0D0943D4D9D}"/>
              </a:ext>
            </a:extLst>
          </p:cNvPr>
          <p:cNvSpPr/>
          <p:nvPr/>
        </p:nvSpPr>
        <p:spPr>
          <a:xfrm>
            <a:off x="5878839" y="3300129"/>
            <a:ext cx="3960481" cy="235137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537" name="Rectangle 2"/>
          <p:cNvSpPr>
            <a:spLocks noChangeArrowheads="1"/>
          </p:cNvSpPr>
          <p:nvPr/>
        </p:nvSpPr>
        <p:spPr bwMode="auto">
          <a:xfrm>
            <a:off x="2062162" y="25923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solidFill>
                <a:schemeClr val="tx1"/>
              </a:solidFill>
            </a:endParaRPr>
          </a:p>
        </p:txBody>
      </p:sp>
      <p:sp>
        <p:nvSpPr>
          <p:cNvPr id="65538" name="Rectangle 3"/>
          <p:cNvSpPr>
            <a:spLocks noGrp="1" noChangeArrowheads="1"/>
          </p:cNvSpPr>
          <p:nvPr>
            <p:ph type="title"/>
          </p:nvPr>
        </p:nvSpPr>
        <p:spPr>
          <a:xfrm>
            <a:off x="69640" y="82563"/>
            <a:ext cx="11227009" cy="723899"/>
          </a:xfrm>
          <a:noFill/>
        </p:spPr>
        <p:txBody>
          <a:bodyPr lIns="90488" tIns="44450" rIns="90488" bIns="44450"/>
          <a:lstStyle/>
          <a:p>
            <a:pPr defTabSz="762000"/>
            <a:r>
              <a:rPr lang="en-GB" sz="3200" dirty="0">
                <a:latin typeface="Arial" charset="0"/>
              </a:rPr>
              <a:t>Non-functional Performance Requirements</a:t>
            </a:r>
          </a:p>
        </p:txBody>
      </p:sp>
      <p:sp>
        <p:nvSpPr>
          <p:cNvPr id="65539" name="Rectangle 4"/>
          <p:cNvSpPr>
            <a:spLocks noGrp="1" noChangeArrowheads="1"/>
          </p:cNvSpPr>
          <p:nvPr>
            <p:ph type="body" idx="4294967295"/>
          </p:nvPr>
        </p:nvSpPr>
        <p:spPr>
          <a:xfrm>
            <a:off x="1621164" y="1160467"/>
            <a:ext cx="8505825" cy="1114425"/>
          </a:xfrm>
          <a:noFill/>
        </p:spPr>
        <p:txBody>
          <a:bodyPr lIns="90488" tIns="44450" rIns="90488" bIns="44450">
            <a:normAutofit lnSpcReduction="10000"/>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defTabSz="762000" eaLnBrk="0" hangingPunct="0">
              <a:spcBef>
                <a:spcPct val="0"/>
              </a:spcBef>
              <a:buClrTx/>
              <a:buFontTx/>
              <a:buNone/>
            </a:pPr>
            <a:r>
              <a:rPr lang="en-GB" sz="2000" b="1" dirty="0">
                <a:solidFill>
                  <a:schemeClr val="bg1"/>
                </a:solidFill>
              </a:rPr>
              <a:t>Non-functional</a:t>
            </a:r>
          </a:p>
          <a:p>
            <a:pPr algn="ctr" defTabSz="762000" eaLnBrk="0" hangingPunct="0">
              <a:spcBef>
                <a:spcPct val="0"/>
              </a:spcBef>
              <a:buClrTx/>
              <a:buFontTx/>
              <a:buNone/>
            </a:pPr>
            <a:r>
              <a:rPr lang="en-GB" sz="2000" b="1" dirty="0">
                <a:solidFill>
                  <a:schemeClr val="bg1"/>
                </a:solidFill>
              </a:rPr>
              <a:t>Performance Requirement</a:t>
            </a:r>
          </a:p>
        </p:txBody>
      </p:sp>
      <p:sp>
        <p:nvSpPr>
          <p:cNvPr id="65543" name="Rectangle 8"/>
          <p:cNvSpPr>
            <a:spLocks noChangeArrowheads="1"/>
          </p:cNvSpPr>
          <p:nvPr/>
        </p:nvSpPr>
        <p:spPr bwMode="auto">
          <a:xfrm>
            <a:off x="4219581" y="4152912"/>
            <a:ext cx="1264689"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Navigate </a:t>
            </a:r>
          </a:p>
          <a:p>
            <a:pPr defTabSz="762000" eaLnBrk="0" hangingPunct="0">
              <a:spcBef>
                <a:spcPct val="0"/>
              </a:spcBef>
              <a:buClrTx/>
              <a:buFontTx/>
              <a:buNone/>
            </a:pPr>
            <a:r>
              <a:rPr lang="en-GB" sz="2000" dirty="0"/>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5548" name="Rectangle 13"/>
          <p:cNvSpPr>
            <a:spLocks noChangeArrowheads="1"/>
          </p:cNvSpPr>
          <p:nvPr/>
        </p:nvSpPr>
        <p:spPr bwMode="auto">
          <a:xfrm>
            <a:off x="2438401" y="4171962"/>
            <a:ext cx="122183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Aircraft</a:t>
            </a:r>
            <a:endParaRPr lang="en-GB" sz="2400" dirty="0"/>
          </a:p>
        </p:txBody>
      </p:sp>
      <p:sp>
        <p:nvSpPr>
          <p:cNvPr id="35854" name="AutoShape 14"/>
          <p:cNvSpPr>
            <a:spLocks noChangeArrowheads="1"/>
          </p:cNvSpPr>
          <p:nvPr/>
        </p:nvSpPr>
        <p:spPr bwMode="gray">
          <a:xfrm>
            <a:off x="2868619" y="5839997"/>
            <a:ext cx="6169012" cy="648215"/>
          </a:xfrm>
          <a:prstGeom prst="wedgeRoundRectCallout">
            <a:avLst>
              <a:gd name="adj1" fmla="val 28205"/>
              <a:gd name="adj2" fmla="val -96082"/>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sz="1600" dirty="0">
                <a:solidFill>
                  <a:schemeClr val="bg1"/>
                </a:solidFill>
                <a:latin typeface="Arial" pitchFamily="34" charset="0"/>
                <a:ea typeface="+mn-ea"/>
                <a:cs typeface="+mn-cs"/>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878839" y="3311493"/>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5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61925" y="230038"/>
            <a:ext cx="9144000" cy="725488"/>
          </a:xfrm>
        </p:spPr>
        <p:txBody>
          <a:bodyPr/>
          <a:lstStyle/>
          <a:p>
            <a:r>
              <a:rPr lang="en-GB" sz="3200" dirty="0">
                <a:latin typeface="Arial" charset="0"/>
              </a:rPr>
              <a:t>Non-Functional System Requirements</a:t>
            </a:r>
          </a:p>
        </p:txBody>
      </p:sp>
      <p:sp>
        <p:nvSpPr>
          <p:cNvPr id="67586" name="Rectangle 3"/>
          <p:cNvSpPr>
            <a:spLocks noGrp="1" noChangeArrowheads="1"/>
          </p:cNvSpPr>
          <p:nvPr>
            <p:ph idx="1"/>
          </p:nvPr>
        </p:nvSpPr>
        <p:spPr>
          <a:xfrm>
            <a:off x="409576" y="1194550"/>
            <a:ext cx="11229974" cy="4749050"/>
          </a:xfrm>
        </p:spPr>
        <p:txBody>
          <a:bodyPr>
            <a:normAutofit fontScale="85000" lnSpcReduction="2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100" b="1" i="1" dirty="0">
                <a:solidFill>
                  <a:schemeClr val="accent3">
                    <a:lumMod val="40000"/>
                    <a:lumOff val="60000"/>
                  </a:schemeClr>
                </a:solidFill>
                <a:latin typeface="Arial" charset="0"/>
              </a:rPr>
              <a:t>constraints</a:t>
            </a:r>
            <a:r>
              <a:rPr lang="en-GB" sz="2400" dirty="0">
                <a:latin typeface="Arial" charset="0"/>
              </a:rPr>
              <a:t> that affect the </a:t>
            </a:r>
            <a:r>
              <a:rPr lang="en-GB" sz="2400" b="1" i="1" dirty="0">
                <a:solidFill>
                  <a:schemeClr val="accent3">
                    <a:lumMod val="40000"/>
                    <a:lumOff val="60000"/>
                  </a:schemeClr>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sz="1900" dirty="0">
                <a:latin typeface="Arial" charset="0"/>
              </a:rPr>
              <a:t>Physical Attributes</a:t>
            </a:r>
          </a:p>
          <a:p>
            <a:pPr marL="1230313" lvl="2">
              <a:lnSpc>
                <a:spcPct val="80000"/>
              </a:lnSpc>
            </a:pPr>
            <a:r>
              <a:rPr lang="en-GB" dirty="0">
                <a:latin typeface="Arial" charset="0"/>
              </a:rPr>
              <a:t>System Size</a:t>
            </a:r>
          </a:p>
          <a:p>
            <a:pPr marL="1230313" lvl="2">
              <a:lnSpc>
                <a:spcPct val="80000"/>
              </a:lnSpc>
            </a:pPr>
            <a:r>
              <a:rPr lang="en-GB" dirty="0">
                <a:latin typeface="Arial" charset="0"/>
              </a:rPr>
              <a:t>System Weight</a:t>
            </a:r>
          </a:p>
          <a:p>
            <a:pPr marL="1230313" lvl="2">
              <a:lnSpc>
                <a:spcPct val="80000"/>
              </a:lnSpc>
            </a:pPr>
            <a:r>
              <a:rPr lang="en-GB" dirty="0">
                <a:latin typeface="Arial" charset="0"/>
              </a:rPr>
              <a:t>etc.</a:t>
            </a:r>
          </a:p>
          <a:p>
            <a:pPr marL="850900" lvl="1" indent="-279400">
              <a:lnSpc>
                <a:spcPct val="80000"/>
              </a:lnSpc>
            </a:pPr>
            <a:r>
              <a:rPr lang="en-GB" sz="1900" dirty="0">
                <a:latin typeface="Arial" charset="0"/>
              </a:rPr>
              <a:t>The ilities</a:t>
            </a:r>
          </a:p>
          <a:p>
            <a:pPr marL="1230313" lvl="2">
              <a:lnSpc>
                <a:spcPct val="80000"/>
              </a:lnSpc>
            </a:pPr>
            <a:r>
              <a:rPr lang="en-GB" dirty="0">
                <a:latin typeface="Arial" charset="0"/>
              </a:rPr>
              <a:t>System Reliability</a:t>
            </a:r>
          </a:p>
          <a:p>
            <a:pPr marL="1230313" lvl="2">
              <a:lnSpc>
                <a:spcPct val="80000"/>
              </a:lnSpc>
            </a:pPr>
            <a:r>
              <a:rPr lang="en-GB" dirty="0">
                <a:latin typeface="Arial" charset="0"/>
              </a:rPr>
              <a:t>System Maintainability</a:t>
            </a:r>
          </a:p>
          <a:p>
            <a:pPr marL="1230313" lvl="2">
              <a:lnSpc>
                <a:spcPct val="80000"/>
              </a:lnSpc>
            </a:pPr>
            <a:r>
              <a:rPr lang="en-GB" dirty="0">
                <a:latin typeface="Arial" charset="0"/>
              </a:rPr>
              <a:t>System Interoperability</a:t>
            </a:r>
          </a:p>
          <a:p>
            <a:pPr marL="1230313" lvl="2">
              <a:lnSpc>
                <a:spcPct val="80000"/>
              </a:lnSpc>
            </a:pPr>
            <a:r>
              <a:rPr lang="en-GB" dirty="0">
                <a:latin typeface="Arial" charset="0"/>
              </a:rPr>
              <a:t>System Deployability</a:t>
            </a:r>
          </a:p>
          <a:p>
            <a:pPr marL="1230313" lvl="2">
              <a:lnSpc>
                <a:spcPct val="80000"/>
              </a:lnSpc>
            </a:pPr>
            <a:r>
              <a:rPr lang="en-GB" dirty="0">
                <a:latin typeface="Arial" charset="0"/>
              </a:rPr>
              <a:t>etc.</a:t>
            </a:r>
          </a:p>
          <a:p>
            <a:pPr marL="850900" lvl="1" indent="-279400">
              <a:lnSpc>
                <a:spcPct val="80000"/>
              </a:lnSpc>
            </a:pPr>
            <a:r>
              <a:rPr lang="en-GB" sz="1900" dirty="0">
                <a:latin typeface="Arial" charset="0"/>
              </a:rPr>
              <a:t>System Performance</a:t>
            </a:r>
          </a:p>
          <a:p>
            <a:pPr marL="1230313" lvl="2">
              <a:lnSpc>
                <a:spcPct val="80000"/>
              </a:lnSpc>
            </a:pPr>
            <a:r>
              <a:rPr lang="en-GB" dirty="0">
                <a:latin typeface="Arial" charset="0"/>
              </a:rPr>
              <a:t>System Accuracy</a:t>
            </a:r>
          </a:p>
          <a:p>
            <a:pPr marL="1230313" lvl="2">
              <a:lnSpc>
                <a:spcPct val="80000"/>
              </a:lnSpc>
            </a:pPr>
            <a:r>
              <a:rPr lang="en-GB" dirty="0">
                <a:latin typeface="Arial" charset="0"/>
              </a:rPr>
              <a:t>System Speed</a:t>
            </a:r>
          </a:p>
          <a:p>
            <a:pPr marL="1230313" lvl="2">
              <a:lnSpc>
                <a:spcPct val="80000"/>
              </a:lnSpc>
            </a:pPr>
            <a:r>
              <a:rPr lang="en-GB" dirty="0">
                <a:latin typeface="Arial" charset="0"/>
              </a:rPr>
              <a:t>System Manoeuvrability</a:t>
            </a:r>
          </a:p>
          <a:p>
            <a:pPr marL="1230313" lvl="2">
              <a:lnSpc>
                <a:spcPct val="80000"/>
              </a:lnSpc>
            </a:pPr>
            <a:r>
              <a:rPr lang="en-GB" dirty="0">
                <a:latin typeface="Arial" charset="0"/>
              </a:rPr>
              <a:t>etc.</a:t>
            </a:r>
          </a:p>
        </p:txBody>
      </p:sp>
      <p:sp>
        <p:nvSpPr>
          <p:cNvPr id="6" name="TextBox 5"/>
          <p:cNvSpPr txBox="1"/>
          <p:nvPr/>
        </p:nvSpPr>
        <p:spPr>
          <a:xfrm>
            <a:off x="2756903" y="6075982"/>
            <a:ext cx="6463085" cy="707886"/>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solidFill>
                  <a:schemeClr val="bg1"/>
                </a:solidFill>
              </a:rPr>
              <a:t>Note: the Non-Functional System Requirements will get </a:t>
            </a:r>
            <a:r>
              <a:rPr lang="ja-JP" altLang="en-GB" sz="2000" dirty="0">
                <a:solidFill>
                  <a:schemeClr val="bg1"/>
                </a:solidFill>
              </a:rPr>
              <a:t>“</a:t>
            </a:r>
            <a:r>
              <a:rPr lang="en-GB" sz="2000" dirty="0">
                <a:solidFill>
                  <a:schemeClr val="bg1"/>
                </a:solidFill>
              </a:rPr>
              <a:t>flowed down</a:t>
            </a:r>
            <a:r>
              <a:rPr lang="ja-JP" altLang="en-GB" sz="2000" dirty="0">
                <a:solidFill>
                  <a:schemeClr val="bg1"/>
                </a:solidFill>
              </a:rPr>
              <a:t>”</a:t>
            </a:r>
            <a:r>
              <a:rPr lang="en-GB" sz="2000" dirty="0">
                <a:solidFill>
                  <a:schemeClr val="bg1"/>
                </a:solidFill>
              </a:rPr>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92557"/>
              <a:gd name="adj2" fmla="val 12532"/>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fontAlgn="auto">
              <a:spcBef>
                <a:spcPts val="0"/>
              </a:spcBef>
              <a:spcAft>
                <a:spcPts val="0"/>
              </a:spcAft>
              <a:buClrTx/>
              <a:buFontTx/>
              <a:buNone/>
              <a:defRPr/>
            </a:pPr>
            <a:r>
              <a:rPr lang="en-GB" sz="2000" b="1" kern="0" dirty="0">
                <a:latin typeface="Arial" pitchFamily="34" charset="0"/>
                <a:ea typeface="+mn-ea"/>
                <a:cs typeface="+mn-cs"/>
              </a:rPr>
              <a:t>Performance Requirements </a:t>
            </a:r>
            <a:r>
              <a:rPr lang="en-GB" sz="2000" kern="0" dirty="0">
                <a:latin typeface="Arial" pitchFamily="34" charset="0"/>
                <a:ea typeface="+mn-ea"/>
                <a:cs typeface="+mn-cs"/>
              </a:rPr>
              <a:t>come in two forms: those that affect </a:t>
            </a:r>
            <a:r>
              <a:rPr lang="en-GB" sz="2000" b="1" kern="0" dirty="0">
                <a:latin typeface="Arial" pitchFamily="34" charset="0"/>
                <a:ea typeface="+mn-ea"/>
                <a:cs typeface="+mn-cs"/>
              </a:rPr>
              <a:t>the whole system </a:t>
            </a:r>
          </a:p>
          <a:p>
            <a:pPr algn="ctr" fontAlgn="auto">
              <a:spcBef>
                <a:spcPts val="0"/>
              </a:spcBef>
              <a:spcAft>
                <a:spcPts val="0"/>
              </a:spcAft>
              <a:buClrTx/>
              <a:buFontTx/>
              <a:buNone/>
              <a:defRPr/>
            </a:pPr>
            <a:r>
              <a:rPr lang="en-GB" sz="2000" kern="0" dirty="0">
                <a:latin typeface="Arial" pitchFamily="34" charset="0"/>
                <a:ea typeface="+mn-ea"/>
                <a:cs typeface="+mn-cs"/>
              </a:rPr>
              <a:t>and those that affect </a:t>
            </a:r>
          </a:p>
          <a:p>
            <a:pPr algn="ctr" fontAlgn="auto">
              <a:spcBef>
                <a:spcPts val="0"/>
              </a:spcBef>
              <a:spcAft>
                <a:spcPts val="0"/>
              </a:spcAft>
              <a:buClrTx/>
              <a:buFontTx/>
              <a:buNone/>
              <a:defRPr/>
            </a:pPr>
            <a:r>
              <a:rPr lang="en-GB" sz="2000" b="1" kern="0" dirty="0">
                <a:latin typeface="Arial" pitchFamily="34" charset="0"/>
                <a:ea typeface="+mn-ea"/>
                <a:cs typeface="+mn-cs"/>
              </a:rPr>
              <a:t>a specific function</a:t>
            </a:r>
          </a:p>
          <a:p>
            <a:pPr algn="ctr" fontAlgn="auto">
              <a:spcBef>
                <a:spcPts val="0"/>
              </a:spcBef>
              <a:spcAft>
                <a:spcPts val="0"/>
              </a:spcAft>
              <a:buClrTx/>
              <a:buFontTx/>
              <a:buNone/>
              <a:defRPr/>
            </a:pPr>
            <a:endParaRPr lang="en-GB" sz="2400" b="1" kern="0" dirty="0">
              <a:latin typeface="Arial" pitchFamily="34" charset="0"/>
              <a:ea typeface="+mn-ea"/>
              <a:cs typeface="+mn-cs"/>
            </a:endParaRPr>
          </a:p>
          <a:p>
            <a:pPr algn="ctr" fontAlgn="auto">
              <a:spcBef>
                <a:spcPts val="0"/>
              </a:spcBef>
              <a:spcAft>
                <a:spcPts val="0"/>
              </a:spcAft>
              <a:buClrTx/>
              <a:buFontTx/>
              <a:buNone/>
              <a:defRPr/>
            </a:pPr>
            <a:r>
              <a:rPr lang="en-GB" sz="1800" kern="0" dirty="0">
                <a:latin typeface="Arial" pitchFamily="34" charset="0"/>
                <a:ea typeface="+mn-ea"/>
                <a:cs typeface="+mn-cs"/>
              </a:rPr>
              <a:t>WE DELIBERATELY SEPARATE THEM</a:t>
            </a:r>
          </a:p>
        </p:txBody>
      </p:sp>
    </p:spTree>
    <p:extLst>
      <p:ext uri="{BB962C8B-B14F-4D97-AF65-F5344CB8AC3E}">
        <p14:creationId xmlns:p14="http://schemas.microsoft.com/office/powerpoint/2010/main" val="284803374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1600200" y="1958975"/>
            <a:ext cx="8348665"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sz="1800" dirty="0"/>
          </a:p>
        </p:txBody>
      </p:sp>
      <p:sp>
        <p:nvSpPr>
          <p:cNvPr id="69634" name="Rectangle 3"/>
          <p:cNvSpPr>
            <a:spLocks noGrp="1" noChangeArrowheads="1"/>
          </p:cNvSpPr>
          <p:nvPr>
            <p:ph type="title"/>
          </p:nvPr>
        </p:nvSpPr>
        <p:spPr>
          <a:xfrm>
            <a:off x="158399" y="93211"/>
            <a:ext cx="10410826" cy="579288"/>
          </a:xfrm>
        </p:spPr>
        <p:txBody>
          <a:bodyPr/>
          <a:lstStyle/>
          <a:p>
            <a:r>
              <a:rPr lang="en-GB" sz="3600" dirty="0">
                <a:latin typeface="Arial" charset="0"/>
              </a:rPr>
              <a:t>Non-Functional Implementation Requirements</a:t>
            </a:r>
          </a:p>
        </p:txBody>
      </p:sp>
      <p:sp>
        <p:nvSpPr>
          <p:cNvPr id="69635" name="Rectangle 4"/>
          <p:cNvSpPr>
            <a:spLocks noGrp="1" noChangeArrowheads="1"/>
          </p:cNvSpPr>
          <p:nvPr>
            <p:ph type="body" idx="4294967295"/>
          </p:nvPr>
        </p:nvSpPr>
        <p:spPr>
          <a:xfrm>
            <a:off x="0" y="1001713"/>
            <a:ext cx="10410826" cy="831850"/>
          </a:xfrm>
        </p:spPr>
        <p:txBody>
          <a:bodyPr>
            <a:normAutofit fontScale="92500"/>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chemeClr val="accent3">
                    <a:lumMod val="40000"/>
                    <a:lumOff val="60000"/>
                  </a:schemeClr>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1600200" y="1971675"/>
            <a:ext cx="836295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Function</a:t>
            </a:r>
            <a:endParaRPr lang="en-GB" sz="2400" b="1" dirty="0">
              <a:solidFill>
                <a:schemeClr val="bg1"/>
              </a:solidFill>
            </a:endParaRPr>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defTabSz="762000" eaLnBrk="0" hangingPunct="0">
              <a:spcBef>
                <a:spcPct val="0"/>
              </a:spcBef>
              <a:buClrTx/>
              <a:buFontTx/>
              <a:buNone/>
            </a:pPr>
            <a:r>
              <a:rPr lang="en-GB" sz="2000" b="1" dirty="0">
                <a:solidFill>
                  <a:schemeClr val="bg1"/>
                </a:solidFill>
              </a:rPr>
              <a:t>Non-functional</a:t>
            </a:r>
          </a:p>
          <a:p>
            <a:pPr algn="ctr" defTabSz="762000" eaLnBrk="0" hangingPunct="0">
              <a:spcBef>
                <a:spcPct val="0"/>
              </a:spcBef>
              <a:buClrTx/>
              <a:buFontTx/>
              <a:buNone/>
            </a:pPr>
            <a:r>
              <a:rPr lang="en-GB" sz="2000" b="1" dirty="0">
                <a:solidFill>
                  <a:schemeClr val="bg1"/>
                </a:solidFill>
              </a:rPr>
              <a:t>Implementation Requirement</a:t>
            </a:r>
          </a:p>
        </p:txBody>
      </p:sp>
      <p:sp>
        <p:nvSpPr>
          <p:cNvPr id="69639" name="Rectangle 8"/>
          <p:cNvSpPr>
            <a:spLocks noChangeArrowheads="1"/>
          </p:cNvSpPr>
          <p:nvPr/>
        </p:nvSpPr>
        <p:spPr bwMode="auto">
          <a:xfrm>
            <a:off x="4046548" y="2873378"/>
            <a:ext cx="193806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pPr>
            <a:r>
              <a:rPr lang="en-GB" dirty="0"/>
              <a:t>Communicate</a:t>
            </a:r>
            <a:endParaRPr lang="en-GB" sz="20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Phillips</a:t>
            </a:r>
            <a:r>
              <a:rPr lang="en-GB" sz="2000" dirty="0"/>
              <a:t> A/C 1267 VHF Radio</a:t>
            </a:r>
            <a:endParaRPr lang="en-GB" sz="2400" dirty="0"/>
          </a:p>
        </p:txBody>
      </p:sp>
      <p:sp>
        <p:nvSpPr>
          <p:cNvPr id="69641" name="Line 10"/>
          <p:cNvSpPr>
            <a:spLocks noChangeShapeType="1"/>
          </p:cNvSpPr>
          <p:nvPr/>
        </p:nvSpPr>
        <p:spPr bwMode="auto">
          <a:xfrm>
            <a:off x="1611310" y="2682875"/>
            <a:ext cx="8348665"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b="1" dirty="0">
                <a:solidFill>
                  <a:schemeClr val="bg1"/>
                </a:solidFill>
              </a:rPr>
              <a:t>System</a:t>
            </a:r>
            <a:endParaRPr lang="en-GB" sz="2400" b="1" dirty="0">
              <a:solidFill>
                <a:schemeClr val="bg1"/>
              </a:solidFill>
            </a:endParaRPr>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45" name="Rectangle 14"/>
          <p:cNvSpPr>
            <a:spLocks noChangeArrowheads="1"/>
          </p:cNvSpPr>
          <p:nvPr/>
        </p:nvSpPr>
        <p:spPr bwMode="auto">
          <a:xfrm>
            <a:off x="2359379" y="2797187"/>
            <a:ext cx="105280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Aircraft</a:t>
            </a:r>
            <a:endParaRPr lang="en-GB" sz="2400" dirty="0"/>
          </a:p>
        </p:txBody>
      </p:sp>
      <p:sp>
        <p:nvSpPr>
          <p:cNvPr id="69646" name="Rectangle 15"/>
          <p:cNvSpPr>
            <a:spLocks noChangeArrowheads="1"/>
          </p:cNvSpPr>
          <p:nvPr/>
        </p:nvSpPr>
        <p:spPr bwMode="auto">
          <a:xfrm>
            <a:off x="4016381" y="3386616"/>
            <a:ext cx="1934888"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Remove Waste</a:t>
            </a:r>
            <a:endParaRPr lang="en-GB" sz="2000" dirty="0"/>
          </a:p>
        </p:txBody>
      </p:sp>
      <p:sp>
        <p:nvSpPr>
          <p:cNvPr id="69647" name="Rectangle 16"/>
          <p:cNvSpPr>
            <a:spLocks noChangeArrowheads="1"/>
          </p:cNvSpPr>
          <p:nvPr/>
        </p:nvSpPr>
        <p:spPr bwMode="auto">
          <a:xfrm>
            <a:off x="6080132" y="3359154"/>
            <a:ext cx="232091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Electric Pump</a:t>
            </a:r>
            <a:endParaRPr lang="en-GB" sz="2400" dirty="0"/>
          </a:p>
        </p:txBody>
      </p:sp>
      <p:sp>
        <p:nvSpPr>
          <p:cNvPr id="69648" name="Rectangle 17"/>
          <p:cNvSpPr>
            <a:spLocks noChangeArrowheads="1"/>
          </p:cNvSpPr>
          <p:nvPr/>
        </p:nvSpPr>
        <p:spPr bwMode="auto">
          <a:xfrm>
            <a:off x="2156957" y="3420516"/>
            <a:ext cx="1457647"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Dishwasher</a:t>
            </a:r>
            <a:endParaRPr lang="en-GB" sz="2400" dirty="0"/>
          </a:p>
        </p:txBody>
      </p:sp>
      <p:sp>
        <p:nvSpPr>
          <p:cNvPr id="69649" name="Line 18"/>
          <p:cNvSpPr>
            <a:spLocks noChangeShapeType="1"/>
          </p:cNvSpPr>
          <p:nvPr/>
        </p:nvSpPr>
        <p:spPr bwMode="auto">
          <a:xfrm flipV="1">
            <a:off x="1652943" y="3287725"/>
            <a:ext cx="8295922" cy="3354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50" name="Line 19"/>
          <p:cNvSpPr>
            <a:spLocks noChangeShapeType="1"/>
          </p:cNvSpPr>
          <p:nvPr/>
        </p:nvSpPr>
        <p:spPr bwMode="auto">
          <a:xfrm flipV="1">
            <a:off x="1600199" y="3811394"/>
            <a:ext cx="8359775" cy="5576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9651" name="Rectangle 20"/>
          <p:cNvSpPr>
            <a:spLocks noChangeArrowheads="1"/>
          </p:cNvSpPr>
          <p:nvPr/>
        </p:nvSpPr>
        <p:spPr bwMode="auto">
          <a:xfrm>
            <a:off x="4046548" y="3887444"/>
            <a:ext cx="20494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Receive Power</a:t>
            </a:r>
            <a:endParaRPr lang="en-GB" sz="2000" dirty="0"/>
          </a:p>
        </p:txBody>
      </p:sp>
      <p:sp>
        <p:nvSpPr>
          <p:cNvPr id="69652" name="Rectangle 21"/>
          <p:cNvSpPr>
            <a:spLocks noChangeArrowheads="1"/>
          </p:cNvSpPr>
          <p:nvPr/>
        </p:nvSpPr>
        <p:spPr bwMode="auto">
          <a:xfrm>
            <a:off x="6043619" y="3867154"/>
            <a:ext cx="38636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dirty="0"/>
              <a:t>UK Domestic 13A Plug to BS1363</a:t>
            </a:r>
            <a:endParaRPr lang="en-GB" sz="2000" dirty="0"/>
          </a:p>
        </p:txBody>
      </p:sp>
      <p:sp>
        <p:nvSpPr>
          <p:cNvPr id="69653" name="Rectangle 22"/>
          <p:cNvSpPr>
            <a:spLocks noChangeArrowheads="1"/>
          </p:cNvSpPr>
          <p:nvPr/>
        </p:nvSpPr>
        <p:spPr bwMode="auto">
          <a:xfrm>
            <a:off x="2356472" y="3938011"/>
            <a:ext cx="113411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defTabSz="762000" eaLnBrk="0" hangingPunct="0">
              <a:spcBef>
                <a:spcPct val="0"/>
              </a:spcBef>
              <a:buClrTx/>
              <a:buFontTx/>
              <a:buNone/>
            </a:pPr>
            <a:r>
              <a:rPr lang="en-GB" sz="2000" dirty="0"/>
              <a:t>Toaster</a:t>
            </a:r>
            <a:endParaRPr lang="en-GB" sz="2400" dirty="0"/>
          </a:p>
        </p:txBody>
      </p:sp>
      <p:sp>
        <p:nvSpPr>
          <p:cNvPr id="69654" name="Rectangle 23"/>
          <p:cNvSpPr>
            <a:spLocks noChangeArrowheads="1"/>
          </p:cNvSpPr>
          <p:nvPr/>
        </p:nvSpPr>
        <p:spPr bwMode="auto">
          <a:xfrm>
            <a:off x="1611310" y="4302125"/>
            <a:ext cx="8348665"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3" y="4383089"/>
            <a:ext cx="382850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228601" y="5202389"/>
            <a:ext cx="8424340" cy="141577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1800" dirty="0">
                <a:solidFill>
                  <a:schemeClr val="bg1"/>
                </a:solidFill>
              </a:rPr>
              <a:t>Non-Functional Implementation Requirements come in two types: </a:t>
            </a:r>
            <a:r>
              <a:rPr lang="en-GB" sz="1800" b="1" dirty="0">
                <a:solidFill>
                  <a:schemeClr val="bg1"/>
                </a:solidFill>
              </a:rPr>
              <a:t>Justifiable</a:t>
            </a:r>
            <a:r>
              <a:rPr lang="en-GB" sz="1800" dirty="0">
                <a:solidFill>
                  <a:schemeClr val="bg1"/>
                </a:solidFill>
              </a:rPr>
              <a:t>: </a:t>
            </a:r>
            <a:r>
              <a:rPr lang="en-GB" sz="1600" dirty="0">
                <a:solidFill>
                  <a:schemeClr val="bg1"/>
                </a:solidFill>
              </a:rPr>
              <a:t>where the requirement is reasonable - typically because it relates to a design decision made at the higher system level</a:t>
            </a:r>
            <a:endParaRPr lang="en-GB" sz="1800" dirty="0">
              <a:solidFill>
                <a:schemeClr val="bg1"/>
              </a:solidFill>
            </a:endParaRPr>
          </a:p>
          <a:p>
            <a:pPr algn="l">
              <a:buFont typeface="Wingdings" pitchFamily="2" charset="2"/>
              <a:buNone/>
              <a:defRPr/>
            </a:pPr>
            <a:r>
              <a:rPr lang="en-GB" sz="1800" b="1" dirty="0">
                <a:solidFill>
                  <a:schemeClr val="bg1"/>
                </a:solidFill>
              </a:rPr>
              <a:t>Lazy</a:t>
            </a:r>
            <a:r>
              <a:rPr lang="en-GB" sz="1800" dirty="0">
                <a:solidFill>
                  <a:schemeClr val="bg1"/>
                </a:solidFill>
              </a:rPr>
              <a:t>: </a:t>
            </a:r>
            <a:r>
              <a:rPr lang="en-GB" sz="1600" dirty="0">
                <a:solidFill>
                  <a:schemeClr val="bg1"/>
                </a:solidFill>
              </a:rPr>
              <a:t>where the stakeholder has resorted to a solution-based requirement because they do not know how to express it otherwise    </a:t>
            </a:r>
            <a:endParaRPr lang="en-GB" sz="1800" dirty="0">
              <a:solidFill>
                <a:schemeClr val="bg1"/>
              </a:solidFill>
            </a:endParaRPr>
          </a:p>
        </p:txBody>
      </p:sp>
      <p:sp>
        <p:nvSpPr>
          <p:cNvPr id="2" name="Rounded Rectangular Callout 1"/>
          <p:cNvSpPr/>
          <p:nvPr/>
        </p:nvSpPr>
        <p:spPr bwMode="auto">
          <a:xfrm>
            <a:off x="9561039" y="5083376"/>
            <a:ext cx="2507133" cy="1526704"/>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marL="0" marR="0" indent="0" algn="l" defTabSz="914400" rtl="0" eaLnBrk="1" fontAlgn="base" latinLnBrk="0" hangingPunct="1">
              <a:lnSpc>
                <a:spcPct val="100000"/>
              </a:lnSpc>
              <a:spcBef>
                <a:spcPct val="30000"/>
              </a:spcBef>
              <a:spcAft>
                <a:spcPct val="0"/>
              </a:spcAft>
              <a:buClr>
                <a:schemeClr val="tx1"/>
              </a:buClr>
              <a:buSzTx/>
              <a:buFont typeface="Wingdings" pitchFamily="2" charset="2"/>
              <a:buNone/>
              <a:tabLst/>
            </a:pPr>
            <a:r>
              <a:rPr kumimoji="0" lang="en-US" sz="1400" b="1" i="0" u="none" strike="noStrike" cap="none" normalizeH="0" baseline="0" dirty="0">
                <a:ln>
                  <a:noFill/>
                </a:ln>
                <a:solidFill>
                  <a:schemeClr val="bg1"/>
                </a:solidFill>
                <a:effectLst/>
                <a:latin typeface="Arial" pitchFamily="34" charset="0"/>
              </a:rPr>
              <a:t>We need to identify the Non- Functional Implementation</a:t>
            </a:r>
            <a:r>
              <a:rPr kumimoji="0" lang="en-US" sz="1400" b="1" i="0" u="none" strike="noStrike" cap="none" normalizeH="0" dirty="0">
                <a:ln>
                  <a:noFill/>
                </a:ln>
                <a:solidFill>
                  <a:schemeClr val="bg1"/>
                </a:solidFill>
                <a:effectLst/>
                <a:latin typeface="Arial" pitchFamily="34" charset="0"/>
              </a:rPr>
              <a:t> Requirements and determine whether they are lazy or justifiable</a:t>
            </a:r>
            <a:endParaRPr kumimoji="0" lang="en-US" sz="1400" b="1" i="0" u="none" strike="noStrike" cap="none" normalizeH="0" baseline="0" dirty="0">
              <a:ln>
                <a:noFill/>
              </a:ln>
              <a:solidFill>
                <a:schemeClr val="bg1"/>
              </a:solidFill>
              <a:effectLst/>
              <a:latin typeface="Arial" pitchFamily="34" charset="0"/>
            </a:endParaRPr>
          </a:p>
        </p:txBody>
      </p:sp>
    </p:spTree>
    <p:extLst>
      <p:ext uri="{BB962C8B-B14F-4D97-AF65-F5344CB8AC3E}">
        <p14:creationId xmlns:p14="http://schemas.microsoft.com/office/powerpoint/2010/main" val="172402413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98916" y="51454"/>
            <a:ext cx="10434089" cy="439957"/>
          </a:xfrm>
        </p:spPr>
        <p:txBody>
          <a:bodyPr/>
          <a:lstStyle/>
          <a:p>
            <a:r>
              <a:rPr lang="en-GB" sz="4000" dirty="0">
                <a:latin typeface="Arial" charset="0"/>
              </a:rPr>
              <a:t>Summary: The Holistic Cutting of the Cake!</a:t>
            </a:r>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67149" y="4917763"/>
            <a:ext cx="8110537" cy="120032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fontAlgn="auto">
              <a:spcBef>
                <a:spcPts val="0"/>
              </a:spcBef>
              <a:spcAft>
                <a:spcPts val="0"/>
              </a:spcAft>
              <a:buClr>
                <a:srgbClr val="000000"/>
              </a:buClr>
              <a:buFontTx/>
              <a:buNone/>
              <a:defRPr/>
            </a:pPr>
            <a:r>
              <a:rPr lang="en-GB" sz="1800" kern="0" dirty="0">
                <a:solidFill>
                  <a:srgbClr val="000000"/>
                </a:solidFill>
                <a:latin typeface="Arial" pitchFamily="34" charset="0"/>
                <a:ea typeface="+mn-ea"/>
                <a:cs typeface="+mn-cs"/>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9E46A90-4DA9-4AE2-A509-E6FA01AA1987}"/>
              </a:ext>
            </a:extLst>
          </p:cNvPr>
          <p:cNvSpPr/>
          <p:nvPr/>
        </p:nvSpPr>
        <p:spPr>
          <a:xfrm>
            <a:off x="1466850" y="876300"/>
            <a:ext cx="5219700" cy="59817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7" name="Title 1"/>
          <p:cNvSpPr>
            <a:spLocks noGrp="1"/>
          </p:cNvSpPr>
          <p:nvPr>
            <p:ph type="title"/>
          </p:nvPr>
        </p:nvSpPr>
        <p:spPr>
          <a:xfrm>
            <a:off x="115923" y="140735"/>
            <a:ext cx="7411558" cy="542698"/>
          </a:xfrm>
        </p:spPr>
        <p:txBody>
          <a:bodyPr/>
          <a:lstStyle/>
          <a:p>
            <a:r>
              <a:rPr lang="en-US" sz="3200" dirty="0">
                <a:latin typeface="Arial" charset="0"/>
              </a:rPr>
              <a:t>Using the Holistic Requirements Model</a:t>
            </a:r>
          </a:p>
        </p:txBody>
      </p:sp>
      <p:sp>
        <p:nvSpPr>
          <p:cNvPr id="3" name="Content Placeholder 2"/>
          <p:cNvSpPr>
            <a:spLocks noGrp="1"/>
          </p:cNvSpPr>
          <p:nvPr>
            <p:ph sz="half" idx="4294967295"/>
          </p:nvPr>
        </p:nvSpPr>
        <p:spPr>
          <a:xfrm>
            <a:off x="8488363" y="1582738"/>
            <a:ext cx="3703637" cy="4211637"/>
          </a:xfrm>
        </p:spPr>
        <p:txBody>
          <a:bodyPr>
            <a:normAutofit fontScale="92500" lnSpcReduction="20000"/>
          </a:bodyPr>
          <a:lstStyle/>
          <a:p>
            <a:pPr>
              <a:lnSpc>
                <a:spcPct val="100000"/>
              </a:lnSpc>
              <a:spcBef>
                <a:spcPts val="0"/>
              </a:spcBef>
              <a:defRPr/>
            </a:pPr>
            <a:r>
              <a:rPr lang="en-US" sz="2000" dirty="0">
                <a:cs typeface="+mn-cs"/>
              </a:rPr>
              <a:t>The flowchart opposite can help in consistently and correctly categorising a set of source requirements </a:t>
            </a:r>
          </a:p>
          <a:p>
            <a:pPr>
              <a:lnSpc>
                <a:spcPct val="100000"/>
              </a:lnSpc>
              <a:spcBef>
                <a:spcPts val="0"/>
              </a:spcBef>
              <a:defRPr/>
            </a:pPr>
            <a:r>
              <a:rPr lang="en-US" sz="2000" dirty="0">
                <a:cs typeface="+mn-cs"/>
              </a:rPr>
              <a:t>Its use does require practice BUT it can provide a fast method to identify the deficiencies in a set of source requirements</a:t>
            </a:r>
          </a:p>
          <a:p>
            <a:pPr>
              <a:lnSpc>
                <a:spcPct val="100000"/>
              </a:lnSpc>
              <a:spcBef>
                <a:spcPts val="0"/>
              </a:spcBef>
              <a:defRPr/>
            </a:pPr>
            <a:r>
              <a:rPr lang="en-US" sz="2000" dirty="0">
                <a:cs typeface="+mn-cs"/>
              </a:rPr>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1675484" y="961078"/>
            <a:ext cx="4451338" cy="5896922"/>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695" name="Picture 2765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96" name="Picture 2765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697" name="Oval 2765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7698" name="Picture 2766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7699" name="Picture 2766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700" name="Rectangle 2766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701" name="Rectangle 27666">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650" name="Title 1"/>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3600" b="0" i="0" kern="1200">
                <a:solidFill>
                  <a:srgbClr val="EBEBEB"/>
                </a:solidFill>
                <a:latin typeface="+mj-lt"/>
                <a:ea typeface="+mj-ea"/>
                <a:cs typeface="+mj-cs"/>
              </a:rPr>
              <a:t>Exercise: </a:t>
            </a:r>
            <a:br>
              <a:rPr lang="en-US" sz="3600" b="0" i="0" kern="1200">
                <a:solidFill>
                  <a:srgbClr val="EBEBEB"/>
                </a:solidFill>
                <a:latin typeface="+mj-lt"/>
                <a:ea typeface="+mj-ea"/>
                <a:cs typeface="+mj-cs"/>
              </a:rPr>
            </a:br>
            <a:r>
              <a:rPr lang="en-US" sz="3600" b="0" i="0" kern="1200">
                <a:solidFill>
                  <a:srgbClr val="EBEBEB"/>
                </a:solidFill>
                <a:latin typeface="+mj-lt"/>
                <a:ea typeface="+mj-ea"/>
                <a:cs typeface="+mj-cs"/>
              </a:rPr>
              <a:t>Stakeholders’ Requirements</a:t>
            </a:r>
          </a:p>
        </p:txBody>
      </p:sp>
      <p:sp>
        <p:nvSpPr>
          <p:cNvPr id="2770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703" name="Freeform: Shape 27670">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2" name="Picture 1">
            <a:extLst>
              <a:ext uri="{FF2B5EF4-FFF2-40B4-BE49-F238E27FC236}">
                <a16:creationId xmlns:a16="http://schemas.microsoft.com/office/drawing/2014/main" id="{68E0D120-3EFC-635C-3C3B-420015F2AAD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3992" y="1387920"/>
            <a:ext cx="5449889" cy="4082156"/>
          </a:xfrm>
          <a:prstGeom prst="rect">
            <a:avLst/>
          </a:prstGeom>
          <a:effectLst/>
        </p:spPr>
      </p:pic>
      <p:sp>
        <p:nvSpPr>
          <p:cNvPr id="27704" name="Rectangle 27672">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4"/>
          <p:cNvSpPr txBox="1">
            <a:spLocks/>
          </p:cNvSpPr>
          <p:nvPr/>
        </p:nvSpPr>
        <p:spPr>
          <a:xfrm>
            <a:off x="648931" y="2438400"/>
            <a:ext cx="4166509" cy="3785419"/>
          </a:xfrm>
          <a:prstGeom prst="rect">
            <a:avLst/>
          </a:prstGeom>
        </p:spPr>
        <p:txBody>
          <a:bodyPr vert="horz" lIns="91440" tIns="45720" rIns="91440" bIns="45720" rtlCol="0">
            <a:normAutofit/>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In small teams</a:t>
            </a:r>
          </a:p>
          <a:p>
            <a:pPr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Go through the requirements you generated  using the Affinity Diagram and indicate which are:</a:t>
            </a:r>
          </a:p>
          <a:p>
            <a:pPr lvl="1"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Operational requirements, </a:t>
            </a:r>
            <a:r>
              <a:rPr lang="en-US" sz="1500" b="1" u="sng" dirty="0">
                <a:solidFill>
                  <a:srgbClr val="FFFF00"/>
                </a:solidFill>
                <a:latin typeface="+mj-lt"/>
                <a:ea typeface="+mj-ea"/>
                <a:cs typeface="+mj-cs"/>
              </a:rPr>
              <a:t>OP</a:t>
            </a:r>
          </a:p>
          <a:p>
            <a:pPr lvl="1"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Functional requirements, F</a:t>
            </a:r>
          </a:p>
          <a:p>
            <a:pPr lvl="1"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Non-functional requirements</a:t>
            </a:r>
          </a:p>
          <a:p>
            <a:pPr lvl="2"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System, </a:t>
            </a:r>
            <a:r>
              <a:rPr lang="en-US" sz="1500" b="1" u="sng" dirty="0">
                <a:solidFill>
                  <a:srgbClr val="FFFF00"/>
                </a:solidFill>
                <a:latin typeface="+mj-lt"/>
                <a:ea typeface="+mj-ea"/>
                <a:cs typeface="+mj-cs"/>
              </a:rPr>
              <a:t>NFS</a:t>
            </a:r>
          </a:p>
          <a:p>
            <a:pPr lvl="2"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Performance, </a:t>
            </a:r>
            <a:r>
              <a:rPr lang="en-US" sz="1500" b="1" u="sng" dirty="0">
                <a:solidFill>
                  <a:srgbClr val="FFFF00"/>
                </a:solidFill>
                <a:latin typeface="+mj-lt"/>
                <a:ea typeface="+mj-ea"/>
                <a:cs typeface="+mj-cs"/>
              </a:rPr>
              <a:t>NFP</a:t>
            </a:r>
          </a:p>
          <a:p>
            <a:pPr lvl="2" eaLnBrk="1" hangingPunct="1">
              <a:lnSpc>
                <a:spcPct val="9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Implementation	</a:t>
            </a:r>
            <a:r>
              <a:rPr lang="en-US" sz="1500" b="1" u="sng" dirty="0">
                <a:solidFill>
                  <a:srgbClr val="FFFF00"/>
                </a:solidFill>
                <a:latin typeface="+mj-lt"/>
                <a:ea typeface="+mj-ea"/>
                <a:cs typeface="+mj-cs"/>
              </a:rPr>
              <a:t>NFI</a:t>
            </a:r>
          </a:p>
          <a:p>
            <a:pPr lvl="1" eaLnBrk="1" hangingPunct="1">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marL="0" indent="0" eaLnBrk="1" hangingPunct="1">
              <a:lnSpc>
                <a:spcPct val="90000"/>
              </a:lnSpc>
              <a:spcBef>
                <a:spcPts val="1000"/>
              </a:spcBef>
              <a:buClr>
                <a:schemeClr val="bg2">
                  <a:lumMod val="40000"/>
                  <a:lumOff val="60000"/>
                </a:schemeClr>
              </a:buClr>
              <a:buSzPct val="80000"/>
              <a:buFont typeface="Wingdings 3" charset="2"/>
              <a:buChar char=""/>
            </a:pPr>
            <a:r>
              <a:rPr lang="en-US" sz="1500" b="1" u="sng" dirty="0">
                <a:solidFill>
                  <a:srgbClr val="FFFF00"/>
                </a:solidFill>
                <a:latin typeface="+mj-lt"/>
                <a:ea typeface="+mj-ea"/>
                <a:cs typeface="+mj-cs"/>
              </a:rPr>
              <a:t>Time 15 minutes</a:t>
            </a:r>
          </a:p>
          <a:p>
            <a:pPr eaLnBrk="1" hangingPunct="1">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p:txBody>
      </p:sp>
    </p:spTree>
    <p:extLst>
      <p:ext uri="{BB962C8B-B14F-4D97-AF65-F5344CB8AC3E}">
        <p14:creationId xmlns:p14="http://schemas.microsoft.com/office/powerpoint/2010/main" val="901419487"/>
      </p:ext>
    </p:extLst>
  </p:cSld>
  <p:clrMapOvr>
    <a:overrideClrMapping bg1="lt1" tx1="dk1" bg2="lt2" tx2="dk2" accent1="accent1" accent2="accent2" accent3="accent3" accent4="accent4" accent5="accent5" accent6="accent6" hlink="hlink" folHlink="folHlink"/>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45870" y="68152"/>
            <a:ext cx="10504319" cy="409134"/>
          </a:xfrm>
        </p:spPr>
        <p:txBody>
          <a:bodyPr/>
          <a:lstStyle/>
          <a:p>
            <a:pPr defTabSz="762000" eaLnBrk="1" hangingPunct="1"/>
            <a:r>
              <a:rPr lang="en-GB" sz="3200" dirty="0">
                <a:latin typeface="Arial" charset="0"/>
              </a:rPr>
              <a:t>Nature of Stakeholder (User) Requirements</a:t>
            </a:r>
          </a:p>
        </p:txBody>
      </p:sp>
      <p:sp>
        <p:nvSpPr>
          <p:cNvPr id="52228" name="Rectangle 3"/>
          <p:cNvSpPr>
            <a:spLocks noGrp="1" noChangeArrowheads="1"/>
          </p:cNvSpPr>
          <p:nvPr>
            <p:ph type="body" sz="half" idx="4294967295"/>
          </p:nvPr>
        </p:nvSpPr>
        <p:spPr>
          <a:xfrm>
            <a:off x="1616075" y="1012368"/>
            <a:ext cx="7708900" cy="2155825"/>
          </a:xfrm>
        </p:spPr>
        <p:txBody>
          <a:bodyPr/>
          <a:lstStyle/>
          <a:p>
            <a:pPr defTabSz="762000" eaLnBrk="1" hangingPunct="1">
              <a:lnSpc>
                <a:spcPct val="100000"/>
              </a:lnSpc>
              <a:spcBef>
                <a:spcPts val="0"/>
              </a:spcBef>
            </a:pPr>
            <a:r>
              <a:rPr lang="en-GB" sz="2000" dirty="0">
                <a:latin typeface="Arial" charset="0"/>
              </a:rPr>
              <a:t>Stakeholders tend not to specify functionality!</a:t>
            </a:r>
          </a:p>
          <a:p>
            <a:pPr defTabSz="762000" eaLnBrk="1" hangingPunct="1">
              <a:lnSpc>
                <a:spcPct val="100000"/>
              </a:lnSpc>
              <a:spcBef>
                <a:spcPts val="0"/>
              </a:spcBef>
            </a:pPr>
            <a:r>
              <a:rPr lang="en-GB" sz="2000" dirty="0">
                <a:latin typeface="Arial" charset="0"/>
              </a:rPr>
              <a:t>They assume or imply functionality through constraints</a:t>
            </a:r>
          </a:p>
          <a:p>
            <a:pPr defTabSz="762000" eaLnBrk="1" hangingPunct="1">
              <a:lnSpc>
                <a:spcPct val="100000"/>
              </a:lnSpc>
              <a:spcBef>
                <a:spcPts val="0"/>
              </a:spcBef>
            </a:pPr>
            <a:r>
              <a:rPr lang="en-GB" sz="2000" dirty="0">
                <a:latin typeface="Arial" charset="0"/>
              </a:rPr>
              <a:t>What is often missing from a set of requirements is the functionality</a:t>
            </a:r>
          </a:p>
          <a:p>
            <a:pPr defTabSz="762000" eaLnBrk="1" hangingPunct="1">
              <a:lnSpc>
                <a:spcPct val="100000"/>
              </a:lnSpc>
              <a:spcBef>
                <a:spcPts val="0"/>
              </a:spcBef>
              <a:buFont typeface="Symbol" charset="0"/>
              <a:buNone/>
            </a:pPr>
            <a:endParaRPr lang="en-GB" sz="2000" dirty="0">
              <a:latin typeface="Arial" charset="0"/>
            </a:endParaRPr>
          </a:p>
          <a:p>
            <a:pPr defTabSz="762000" eaLnBrk="1" hangingPunct="1">
              <a:lnSpc>
                <a:spcPct val="100000"/>
              </a:lnSpc>
              <a:spcBef>
                <a:spcPts val="0"/>
              </a:spcBef>
            </a:pPr>
            <a:endParaRPr lang="en-GB" sz="2000" dirty="0">
              <a:latin typeface="Arial" charset="0"/>
            </a:endParaRPr>
          </a:p>
          <a:p>
            <a:pPr defTabSz="762000" eaLnBrk="1" hangingPunct="1">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1703714" y="2690882"/>
            <a:ext cx="2990534"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2" y="-57014"/>
            <a:ext cx="6489700" cy="531184"/>
          </a:xfrm>
        </p:spPr>
        <p:txBody>
          <a:bodyPr/>
          <a:lstStyle/>
          <a:p>
            <a:r>
              <a:rPr lang="en-US" dirty="0"/>
              <a:t>What have we done?</a:t>
            </a:r>
          </a:p>
        </p:txBody>
      </p:sp>
      <p:sp>
        <p:nvSpPr>
          <p:cNvPr id="3" name="Content Placeholder 2"/>
          <p:cNvSpPr>
            <a:spLocks noGrp="1"/>
          </p:cNvSpPr>
          <p:nvPr>
            <p:ph idx="4294967295"/>
          </p:nvPr>
        </p:nvSpPr>
        <p:spPr>
          <a:xfrm>
            <a:off x="647700" y="1125115"/>
            <a:ext cx="9380367" cy="5824538"/>
          </a:xfrm>
        </p:spPr>
        <p:txBody>
          <a:bodyPr>
            <a:normAutofit lnSpcReduction="10000"/>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1847284" y="1525931"/>
            <a:ext cx="7104392"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What are your requirements?</a:t>
            </a:r>
          </a:p>
        </p:txBody>
      </p:sp>
      <p:sp>
        <p:nvSpPr>
          <p:cNvPr id="5" name="TextBox 4"/>
          <p:cNvSpPr txBox="1"/>
          <p:nvPr/>
        </p:nvSpPr>
        <p:spPr>
          <a:xfrm>
            <a:off x="4973274" y="3523389"/>
            <a:ext cx="5992882"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lgn="l">
              <a:buFont typeface="Arial"/>
              <a:buChar char="•"/>
            </a:pPr>
            <a:r>
              <a:rPr lang="en-US" sz="1600" b="1" dirty="0"/>
              <a:t>Non-functional System Requirements </a:t>
            </a:r>
            <a:r>
              <a:rPr lang="en-US" sz="1600" dirty="0"/>
              <a:t>– those constraint-based requirements that can be attributed to the System</a:t>
            </a:r>
          </a:p>
          <a:p>
            <a:pPr marL="285750" indent="-285750" algn="l">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2338264" y="3869145"/>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rgbClr val="FFFFFF"/>
                </a:solidFill>
                <a:effectLst/>
                <a:latin typeface="Arial" pitchFamily="34" charset="0"/>
              </a:rPr>
              <a:t>System of Interest</a:t>
            </a:r>
          </a:p>
        </p:txBody>
      </p:sp>
      <p:cxnSp>
        <p:nvCxnSpPr>
          <p:cNvPr id="8" name="Straight Arrow Connector 7"/>
          <p:cNvCxnSpPr/>
          <p:nvPr/>
        </p:nvCxnSpPr>
        <p:spPr bwMode="auto">
          <a:xfrm flipV="1">
            <a:off x="4077492" y="4068020"/>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067752" y="4518090"/>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1705615" y="4551304"/>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1709387" y="4298405"/>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1709387" y="4041716"/>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574" y="201642"/>
            <a:ext cx="9397726" cy="437572"/>
          </a:xfrm>
        </p:spPr>
        <p:txBody>
          <a:bodyPr/>
          <a:lstStyle/>
          <a:p>
            <a:r>
              <a:rPr lang="en-US" sz="3200" dirty="0"/>
              <a:t>What Are We Going to do?</a:t>
            </a:r>
          </a:p>
        </p:txBody>
      </p:sp>
      <p:sp>
        <p:nvSpPr>
          <p:cNvPr id="3" name="Content Placeholder 2"/>
          <p:cNvSpPr>
            <a:spLocks noGrp="1"/>
          </p:cNvSpPr>
          <p:nvPr>
            <p:ph idx="4294967295"/>
          </p:nvPr>
        </p:nvSpPr>
        <p:spPr>
          <a:xfrm>
            <a:off x="536517" y="1350934"/>
            <a:ext cx="8096250" cy="4678363"/>
          </a:xfrm>
        </p:spPr>
        <p:txBody>
          <a:bodyPr>
            <a:normAutofit fontScale="85000" lnSpcReduction="20000"/>
          </a:bodyPr>
          <a:lstStyle/>
          <a:p>
            <a:pPr>
              <a:lnSpc>
                <a:spcPct val="100000"/>
              </a:lnSpc>
              <a:spcBef>
                <a:spcPts val="0"/>
              </a:spcBef>
            </a:pPr>
            <a:r>
              <a:rPr lang="en-US" sz="2000" dirty="0"/>
              <a:t>To “get at” the missing requirements we will have to analyse what has been expressed. The question we ask is</a:t>
            </a:r>
          </a:p>
          <a:p>
            <a:pPr>
              <a:lnSpc>
                <a:spcPct val="100000"/>
              </a:lnSpc>
              <a:spcBef>
                <a:spcPts val="0"/>
              </a:spcBef>
            </a:pPr>
            <a:endParaRPr lang="en-US" sz="2000" dirty="0"/>
          </a:p>
          <a:p>
            <a:pPr>
              <a:lnSpc>
                <a:spcPct val="100000"/>
              </a:lnSpc>
              <a:spcBef>
                <a:spcPts val="0"/>
              </a:spcBef>
            </a:pPr>
            <a:endParaRPr lang="en-US" sz="2000"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sz="2000" dirty="0"/>
              <a:t>This is a “White Box” view of the system concerned with determining what is needed to deliver the “Black Box” performance</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sz="2000" dirty="0"/>
          </a:p>
          <a:p>
            <a:pPr marL="0" indent="0">
              <a:lnSpc>
                <a:spcPct val="100000"/>
              </a:lnSpc>
              <a:spcBef>
                <a:spcPts val="0"/>
              </a:spcBef>
              <a:buNone/>
            </a:pPr>
            <a:r>
              <a:rPr lang="en-US" sz="2000" dirty="0"/>
              <a:t> </a:t>
            </a:r>
          </a:p>
          <a:p>
            <a:pPr>
              <a:lnSpc>
                <a:spcPct val="100000"/>
              </a:lnSpc>
              <a:spcBef>
                <a:spcPts val="0"/>
              </a:spcBef>
            </a:pPr>
            <a:r>
              <a:rPr lang="en-US" sz="2000" dirty="0"/>
              <a:t>The White Box view will focus on uncovering the functionality (Functional Requirements) necessary to deliver the Operational Requirement of the System of Interest</a:t>
            </a:r>
          </a:p>
        </p:txBody>
      </p:sp>
      <p:sp>
        <p:nvSpPr>
          <p:cNvPr id="5" name="TextBox 4"/>
          <p:cNvSpPr txBox="1"/>
          <p:nvPr/>
        </p:nvSpPr>
        <p:spPr>
          <a:xfrm>
            <a:off x="2554657" y="1916639"/>
            <a:ext cx="7255512" cy="46166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2400" dirty="0"/>
              <a:t>What are the necessary requirements?</a:t>
            </a:r>
          </a:p>
        </p:txBody>
      </p:sp>
      <p:sp>
        <p:nvSpPr>
          <p:cNvPr id="6" name="TextBox 5"/>
          <p:cNvSpPr txBox="1"/>
          <p:nvPr/>
        </p:nvSpPr>
        <p:spPr>
          <a:xfrm>
            <a:off x="5368809" y="3866330"/>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lgn="l">
              <a:buFont typeface="Arial"/>
              <a:buChar char="•"/>
            </a:pPr>
            <a:r>
              <a:rPr lang="en-US" sz="1400" b="1" dirty="0"/>
              <a:t>Operational Requirement</a:t>
            </a:r>
          </a:p>
          <a:p>
            <a:pPr marL="285750" indent="-285750" algn="l">
              <a:buFont typeface="Arial"/>
              <a:buChar char="•"/>
            </a:pPr>
            <a:r>
              <a:rPr lang="en-US" sz="1400" b="1" dirty="0"/>
              <a:t>Functional Requirements</a:t>
            </a:r>
          </a:p>
          <a:p>
            <a:pPr marL="285750" indent="-285750" algn="l">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accent2"/>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3"/>
          <p:cNvSpPr>
            <a:spLocks noGrp="1" noChangeArrowheads="1"/>
          </p:cNvSpPr>
          <p:nvPr>
            <p:ph sz="quarter" idx="16"/>
          </p:nvPr>
        </p:nvSpPr>
        <p:spPr>
          <a:xfrm>
            <a:off x="4759932" y="1350871"/>
            <a:ext cx="5482735" cy="2632259"/>
          </a:xfrm>
        </p:spPr>
        <p:txBody>
          <a:bodyPr>
            <a:normAutofit fontScale="92500" lnSpcReduction="20000"/>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190501" y="11393"/>
            <a:ext cx="10052166" cy="584775"/>
          </a:xfrm>
        </p:spPr>
        <p:txBody>
          <a:bodyPr/>
          <a:lstStyle/>
          <a:p>
            <a:r>
              <a:rPr lang="en-GB" sz="3200" dirty="0"/>
              <a:t>A Simple Hard Example of Functions</a:t>
            </a:r>
          </a:p>
        </p:txBody>
      </p:sp>
      <p:sp>
        <p:nvSpPr>
          <p:cNvPr id="2" name="TextBox 1"/>
          <p:cNvSpPr txBox="1"/>
          <p:nvPr/>
        </p:nvSpPr>
        <p:spPr>
          <a:xfrm>
            <a:off x="5216584"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lgn="l">
              <a:buFont typeface="Arial"/>
              <a:buChar char="•"/>
            </a:pPr>
            <a:r>
              <a:rPr lang="en-US" sz="1800" b="1" dirty="0"/>
              <a:t>To toast bread product</a:t>
            </a:r>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a:p>
            <a:pPr marL="742950" lvl="1" indent="-285750" algn="l">
              <a:buFont typeface="Wingdings" charset="2"/>
              <a:buChar char="Ø"/>
            </a:pPr>
            <a:endParaRPr lang="en-US" sz="1800"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95109" y="566547"/>
            <a:ext cx="1937084"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6675" y="-38328"/>
            <a:ext cx="7854950" cy="714375"/>
          </a:xfrm>
        </p:spPr>
        <p:txBody>
          <a:bodyPr/>
          <a:lstStyle/>
          <a:p>
            <a:pPr eaLnBrk="1" hangingPunct="1"/>
            <a:r>
              <a:rPr lang="en-GB" sz="3600" dirty="0">
                <a:latin typeface="Arial" charset="0"/>
              </a:rPr>
              <a:t>Generic System Functionality</a:t>
            </a:r>
            <a:endParaRPr lang="en-US" sz="3600" dirty="0">
              <a:latin typeface="Arial" charset="0"/>
            </a:endParaRPr>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3403995087"/>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181758"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1567528877"/>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181758"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731154555"/>
              </p:ext>
            </p:extLst>
          </p:nvPr>
        </p:nvGraphicFramePr>
        <p:xfrm>
          <a:off x="7579445" y="1777063"/>
          <a:ext cx="3028890" cy="4825979"/>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Generic System Function</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Implementation</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Load bread</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Generate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Apply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Monitor toasting</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Control toasting</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Remove heat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bg1"/>
                          </a:solidFill>
                          <a:effectLst/>
                          <a:latin typeface="+mn-lt"/>
                          <a:cs typeface="Times New Roman" pitchFamily="18" charset="0"/>
                        </a:rPr>
                        <a:t>Unload Toast</a:t>
                      </a:r>
                      <a:endParaRPr kumimoji="0" lang="en-US" sz="1200" b="0" i="0" u="none" strike="noStrike" cap="none" normalizeH="0" baseline="0" dirty="0">
                        <a:ln>
                          <a:noFill/>
                        </a:ln>
                        <a:solidFill>
                          <a:schemeClr val="bg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97950" y="704085"/>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89392" y="25366"/>
            <a:ext cx="9011758" cy="459595"/>
          </a:xfrm>
        </p:spPr>
        <p:txBody>
          <a:bodyPr/>
          <a:lstStyle/>
          <a:p>
            <a:pPr eaLnBrk="1" hangingPunct="1"/>
            <a:r>
              <a:rPr lang="en-GB" sz="3600" dirty="0"/>
              <a:t>Generic System Functionality</a:t>
            </a:r>
            <a:endParaRPr lang="en-US" sz="3600" dirty="0"/>
          </a:p>
        </p:txBody>
      </p:sp>
      <p:sp>
        <p:nvSpPr>
          <p:cNvPr id="22" name="Content Placeholder 21"/>
          <p:cNvSpPr>
            <a:spLocks noGrp="1"/>
          </p:cNvSpPr>
          <p:nvPr>
            <p:ph idx="4294967295"/>
          </p:nvPr>
        </p:nvSpPr>
        <p:spPr>
          <a:xfrm>
            <a:off x="75868" y="995769"/>
            <a:ext cx="8229600" cy="2579688"/>
          </a:xfrm>
        </p:spPr>
        <p:txBody>
          <a:bodyPr>
            <a:normAutofit lnSpcReduction="10000"/>
          </a:bodyPr>
          <a:lstStyle/>
          <a:p>
            <a:pPr marL="381000" indent="-381000"/>
            <a:r>
              <a:rPr lang="en-GB" sz="2000" dirty="0"/>
              <a:t>Every engineered system has an underlying set of functionality that enables it to achieve its purpose. </a:t>
            </a:r>
          </a:p>
          <a:p>
            <a:pPr marL="381000" indent="-381000"/>
            <a:r>
              <a:rPr lang="en-GB" sz="2000" dirty="0"/>
              <a:t>Similar systems will have similar functionality; indeed, systems that have the same purpose (Operational Requirement) will have a set of functionality that is identical. </a:t>
            </a:r>
          </a:p>
          <a:p>
            <a:pPr marL="381000" indent="-381000"/>
            <a:r>
              <a:rPr lang="en-GB" sz="20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dirty="0">
                <a:solidFill>
                  <a:srgbClr val="FFFFFF"/>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rgbClr val="FFFFFF"/>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9521494" y="4060867"/>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511969" y="55116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39" y="34284"/>
            <a:ext cx="11010600" cy="664797"/>
          </a:xfrm>
        </p:spPr>
        <p:txBody>
          <a:bodyPr/>
          <a:lstStyle/>
          <a:p>
            <a:r>
              <a:rPr lang="en-US" dirty="0"/>
              <a:t>What is a System Function</a:t>
            </a:r>
          </a:p>
        </p:txBody>
      </p:sp>
      <p:sp>
        <p:nvSpPr>
          <p:cNvPr id="3" name="Content Placeholder 2"/>
          <p:cNvSpPr>
            <a:spLocks noGrp="1"/>
          </p:cNvSpPr>
          <p:nvPr>
            <p:ph type="body" sz="quarter" idx="16"/>
          </p:nvPr>
        </p:nvSpPr>
        <p:spPr>
          <a:xfrm>
            <a:off x="1056554" y="1252458"/>
            <a:ext cx="4167375" cy="5101499"/>
          </a:xfrm>
        </p:spPr>
        <p:txBody>
          <a:bodyPr>
            <a:normAutofit fontScale="92500" lnSpcReduction="10000"/>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159761"/>
            <a:ext cx="3996321" cy="5286895"/>
          </a:xfrm>
        </p:spPr>
        <p:txBody>
          <a:bodyPr>
            <a:normAutofit fontScale="850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2101" b="1" dirty="0"/>
              <a:t>VERB NOUN</a:t>
            </a:r>
          </a:p>
        </p:txBody>
      </p:sp>
      <p:sp>
        <p:nvSpPr>
          <p:cNvPr id="11" name="Rectangle 10"/>
          <p:cNvSpPr/>
          <p:nvPr/>
        </p:nvSpPr>
        <p:spPr>
          <a:xfrm>
            <a:off x="2553782" y="2878202"/>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Function</a:t>
            </a:r>
          </a:p>
        </p:txBody>
      </p:sp>
      <p:cxnSp>
        <p:nvCxnSpPr>
          <p:cNvPr id="13" name="Straight Arrow Connector 12"/>
          <p:cNvCxnSpPr/>
          <p:nvPr/>
        </p:nvCxnSpPr>
        <p:spPr>
          <a:xfrm>
            <a:off x="1688925" y="310351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1688925" y="3406737"/>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059057" y="302731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059057" y="3471358"/>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059057" y="3267552"/>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186020" y="2990554"/>
            <a:ext cx="760144" cy="553998"/>
          </a:xfrm>
          <a:prstGeom prst="rect">
            <a:avLst/>
          </a:prstGeom>
          <a:noFill/>
        </p:spPr>
        <p:txBody>
          <a:bodyPr wrap="square" rtlCol="0">
            <a:spAutoFit/>
          </a:bodyPr>
          <a:lstStyle/>
          <a:p>
            <a:r>
              <a:rPr lang="en-US" sz="1500" b="1" dirty="0"/>
              <a:t>Inputs</a:t>
            </a:r>
          </a:p>
        </p:txBody>
      </p:sp>
      <p:sp>
        <p:nvSpPr>
          <p:cNvPr id="19" name="TextBox 18"/>
          <p:cNvSpPr txBox="1"/>
          <p:nvPr/>
        </p:nvSpPr>
        <p:spPr>
          <a:xfrm rot="16200000">
            <a:off x="4693146" y="2990555"/>
            <a:ext cx="920445" cy="553998"/>
          </a:xfrm>
          <a:prstGeom prst="rect">
            <a:avLst/>
          </a:prstGeom>
          <a:noFill/>
        </p:spPr>
        <p:txBody>
          <a:bodyPr wrap="squar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317" y="116654"/>
            <a:ext cx="6489700" cy="481054"/>
          </a:xfrm>
        </p:spPr>
        <p:txBody>
          <a:bodyPr/>
          <a:lstStyle/>
          <a:p>
            <a:r>
              <a:rPr lang="en-US" dirty="0"/>
              <a:t>System Functions Logically Interact </a:t>
            </a:r>
          </a:p>
        </p:txBody>
      </p:sp>
      <p:sp>
        <p:nvSpPr>
          <p:cNvPr id="5" name="TextBox 4"/>
          <p:cNvSpPr txBox="1"/>
          <p:nvPr/>
        </p:nvSpPr>
        <p:spPr>
          <a:xfrm>
            <a:off x="7678830" y="1581150"/>
            <a:ext cx="3027270" cy="313932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To meet the overall system purpose the functions have to logically interact, with the outputs of functions feeding the inputs of others.</a:t>
            </a:r>
          </a:p>
          <a:p>
            <a:endParaRPr lang="en-US" sz="1800" dirty="0"/>
          </a:p>
          <a:p>
            <a:r>
              <a:rPr lang="en-US" sz="1800" dirty="0"/>
              <a:t>If I understand these interconnections, I understand my system</a:t>
            </a:r>
          </a:p>
        </p:txBody>
      </p:sp>
      <p:sp>
        <p:nvSpPr>
          <p:cNvPr id="4" name="Rectangle 3">
            <a:extLst>
              <a:ext uri="{FF2B5EF4-FFF2-40B4-BE49-F238E27FC236}">
                <a16:creationId xmlns:a16="http://schemas.microsoft.com/office/drawing/2014/main" id="{D89C59B4-9CFA-4570-A7A2-6014EB651657}"/>
              </a:ext>
            </a:extLst>
          </p:cNvPr>
          <p:cNvSpPr/>
          <p:nvPr/>
        </p:nvSpPr>
        <p:spPr>
          <a:xfrm>
            <a:off x="1971675" y="1581150"/>
            <a:ext cx="5495925" cy="44100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2309754" y="1722487"/>
            <a:ext cx="5033519" cy="373352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3" y="51454"/>
            <a:ext cx="6489700" cy="460505"/>
          </a:xfrm>
        </p:spPr>
        <p:txBody>
          <a:bodyPr/>
          <a:lstStyle/>
          <a:p>
            <a:r>
              <a:rPr lang="en-US" dirty="0"/>
              <a:t>Unwanted Behaviour</a:t>
            </a:r>
          </a:p>
        </p:txBody>
      </p:sp>
      <p:sp>
        <p:nvSpPr>
          <p:cNvPr id="5" name="TextBox 4"/>
          <p:cNvSpPr txBox="1"/>
          <p:nvPr/>
        </p:nvSpPr>
        <p:spPr>
          <a:xfrm>
            <a:off x="7405424" y="2715594"/>
            <a:ext cx="3002562"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We can examine System Functions for unwanted outputs and for Functional Failures to identify undesirable behaviour so it can be designed out </a:t>
            </a:r>
            <a:r>
              <a:rPr lang="en-US" sz="1800" i="1" dirty="0"/>
              <a:t>ab initio </a:t>
            </a:r>
          </a:p>
        </p:txBody>
      </p:sp>
      <p:sp>
        <p:nvSpPr>
          <p:cNvPr id="6" name="Rectangle 5">
            <a:extLst>
              <a:ext uri="{FF2B5EF4-FFF2-40B4-BE49-F238E27FC236}">
                <a16:creationId xmlns:a16="http://schemas.microsoft.com/office/drawing/2014/main" id="{A8ABC4B7-303C-4F30-B001-2CB6FC191FFF}"/>
              </a:ext>
            </a:extLst>
          </p:cNvPr>
          <p:cNvSpPr/>
          <p:nvPr/>
        </p:nvSpPr>
        <p:spPr>
          <a:xfrm>
            <a:off x="1571625" y="1428750"/>
            <a:ext cx="5648325" cy="4371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874858" y="1688751"/>
            <a:ext cx="5008020" cy="3531104"/>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3" y="51454"/>
            <a:ext cx="6489700" cy="460505"/>
          </a:xfrm>
        </p:spPr>
        <p:txBody>
          <a:bodyPr/>
          <a:lstStyle/>
          <a:p>
            <a:r>
              <a:rPr lang="en-US" dirty="0"/>
              <a:t>Unwanted Behaviour</a:t>
            </a:r>
          </a:p>
        </p:txBody>
      </p:sp>
      <p:sp>
        <p:nvSpPr>
          <p:cNvPr id="5" name="TextBox 4"/>
          <p:cNvSpPr txBox="1"/>
          <p:nvPr/>
        </p:nvSpPr>
        <p:spPr>
          <a:xfrm>
            <a:off x="7405424" y="2715594"/>
            <a:ext cx="300256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800" dirty="0"/>
              <a:t>We can examine System Functions for consequences of Failure</a:t>
            </a:r>
          </a:p>
          <a:p>
            <a:endParaRPr lang="en-US" i="1" dirty="0"/>
          </a:p>
        </p:txBody>
      </p:sp>
      <p:sp>
        <p:nvSpPr>
          <p:cNvPr id="6" name="Rectangle 5">
            <a:extLst>
              <a:ext uri="{FF2B5EF4-FFF2-40B4-BE49-F238E27FC236}">
                <a16:creationId xmlns:a16="http://schemas.microsoft.com/office/drawing/2014/main" id="{A8ABC4B7-303C-4F30-B001-2CB6FC191FFF}"/>
              </a:ext>
            </a:extLst>
          </p:cNvPr>
          <p:cNvSpPr/>
          <p:nvPr/>
        </p:nvSpPr>
        <p:spPr>
          <a:xfrm>
            <a:off x="1571625" y="1428750"/>
            <a:ext cx="5648325" cy="4371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874858" y="1688751"/>
            <a:ext cx="5008020" cy="3531104"/>
          </a:xfrm>
          <a:prstGeom prst="rect">
            <a:avLst/>
          </a:prstGeom>
        </p:spPr>
      </p:pic>
    </p:spTree>
    <p:extLst>
      <p:ext uri="{BB962C8B-B14F-4D97-AF65-F5344CB8AC3E}">
        <p14:creationId xmlns:p14="http://schemas.microsoft.com/office/powerpoint/2010/main" val="451708594"/>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68694" y="3786835"/>
            <a:ext cx="8392348" cy="1923569"/>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38100">
            <a:solidFill>
              <a:schemeClr val="bg1"/>
            </a:solidFill>
            <a:round/>
            <a:headEnd/>
            <a:tailEnd/>
          </a:ln>
        </p:spPr>
        <p:txBody>
          <a:bodyPr/>
          <a:lstStyle/>
          <a:p>
            <a:endParaRPr lang="en-US" sz="1800" dirty="0"/>
          </a:p>
        </p:txBody>
      </p:sp>
      <p:sp>
        <p:nvSpPr>
          <p:cNvPr id="91137" name="Title 1"/>
          <p:cNvSpPr>
            <a:spLocks noGrp="1"/>
          </p:cNvSpPr>
          <p:nvPr>
            <p:ph type="title"/>
          </p:nvPr>
        </p:nvSpPr>
        <p:spPr>
          <a:xfrm>
            <a:off x="115923" y="184783"/>
            <a:ext cx="9995688" cy="460505"/>
          </a:xfrm>
        </p:spPr>
        <p:txBody>
          <a:bodyPr/>
          <a:lstStyle/>
          <a:p>
            <a:r>
              <a:rPr lang="en-GB" sz="3600" dirty="0">
                <a:latin typeface="Arial" charset="0"/>
              </a:rPr>
              <a:t>The Systems Approach to System Design</a:t>
            </a:r>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6156" y="2359349"/>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405736" y="2457590"/>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48169" y="4153498"/>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1689951" y="2676100"/>
            <a:ext cx="8940460"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sz="1800"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000" dirty="0">
                <a:solidFill>
                  <a:srgbClr val="FFFFFF"/>
                </a:solidFill>
                <a:ea typeface="+mn-ea"/>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83018" y="5614932"/>
            <a:ext cx="8940460" cy="1022478"/>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600" kern="0" dirty="0">
                <a:solidFill>
                  <a:srgbClr val="000000"/>
                </a:solidFill>
                <a:latin typeface="+mj-lt"/>
              </a:rPr>
              <a:t>Functionality helps us uncover the unspoken requirements</a:t>
            </a:r>
          </a:p>
          <a:p>
            <a:pPr>
              <a:spcBef>
                <a:spcPts val="0"/>
              </a:spcBef>
              <a:buClr>
                <a:schemeClr val="tx1"/>
              </a:buClr>
              <a:buSzPct val="100000"/>
            </a:pPr>
            <a:r>
              <a:rPr lang="en-GB" sz="16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6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84617" y="115045"/>
            <a:ext cx="10292263" cy="581544"/>
          </a:xfrm>
        </p:spPr>
        <p:txBody>
          <a:bodyPr/>
          <a:lstStyle/>
          <a:p>
            <a:r>
              <a:rPr lang="en-GB" sz="2800" dirty="0"/>
              <a:t>Functions Delivers what the Customer Wants</a:t>
            </a:r>
          </a:p>
        </p:txBody>
      </p:sp>
      <p:sp>
        <p:nvSpPr>
          <p:cNvPr id="118829" name="Rectangle 17"/>
          <p:cNvSpPr>
            <a:spLocks noChangeArrowheads="1"/>
          </p:cNvSpPr>
          <p:nvPr/>
        </p:nvSpPr>
        <p:spPr bwMode="auto">
          <a:xfrm>
            <a:off x="3871599" y="1884510"/>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0" name="Rectangle 19"/>
          <p:cNvSpPr>
            <a:spLocks noChangeArrowheads="1"/>
          </p:cNvSpPr>
          <p:nvPr/>
        </p:nvSpPr>
        <p:spPr bwMode="auto">
          <a:xfrm>
            <a:off x="4808224"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1" name="Rectangle 20"/>
          <p:cNvSpPr>
            <a:spLocks noChangeArrowheads="1"/>
          </p:cNvSpPr>
          <p:nvPr/>
        </p:nvSpPr>
        <p:spPr bwMode="auto">
          <a:xfrm>
            <a:off x="574484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2" name="Rectangle 21"/>
          <p:cNvSpPr>
            <a:spLocks noChangeArrowheads="1"/>
          </p:cNvSpPr>
          <p:nvPr/>
        </p:nvSpPr>
        <p:spPr bwMode="auto">
          <a:xfrm>
            <a:off x="667829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3" name="Rectangle 22"/>
          <p:cNvSpPr>
            <a:spLocks noChangeArrowheads="1"/>
          </p:cNvSpPr>
          <p:nvPr/>
        </p:nvSpPr>
        <p:spPr bwMode="auto">
          <a:xfrm>
            <a:off x="7606237"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4" name="Rectangle 23"/>
          <p:cNvSpPr>
            <a:spLocks noChangeArrowheads="1"/>
          </p:cNvSpPr>
          <p:nvPr/>
        </p:nvSpPr>
        <p:spPr bwMode="auto">
          <a:xfrm>
            <a:off x="855472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5" name="Rectangle 24"/>
          <p:cNvSpPr>
            <a:spLocks noChangeArrowheads="1"/>
          </p:cNvSpPr>
          <p:nvPr/>
        </p:nvSpPr>
        <p:spPr bwMode="auto">
          <a:xfrm>
            <a:off x="94466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sz="1800"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40" name="TextBox 27"/>
          <p:cNvSpPr txBox="1">
            <a:spLocks noChangeArrowheads="1"/>
          </p:cNvSpPr>
          <p:nvPr/>
        </p:nvSpPr>
        <p:spPr bwMode="auto">
          <a:xfrm>
            <a:off x="3673835" y="6156260"/>
            <a:ext cx="3929281" cy="584775"/>
          </a:xfrm>
          <a:prstGeom prst="rect">
            <a:avLst/>
          </a:prstGeom>
          <a:noFill/>
          <a:ln w="9525">
            <a:noFill/>
            <a:miter lim="800000"/>
            <a:headEnd/>
            <a:tailEnd/>
          </a:ln>
        </p:spPr>
        <p:txBody>
          <a:bodyPr wrap="squar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4308314" y="6103857"/>
            <a:ext cx="492444"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5435238" y="6022063"/>
            <a:ext cx="433132" cy="584775"/>
          </a:xfrm>
          <a:prstGeom prst="rect">
            <a:avLst/>
          </a:prstGeom>
          <a:noFill/>
        </p:spPr>
        <p:txBody>
          <a:bodyPr wrap="square" rtlCol="0">
            <a:spAutoFit/>
          </a:bodyPr>
          <a:lstStyle/>
          <a:p>
            <a:r>
              <a:rPr lang="en-GB" sz="3200" b="1" dirty="0">
                <a:solidFill>
                  <a:srgbClr val="0000CC"/>
                </a:solidFill>
              </a:rPr>
              <a:t>○</a:t>
            </a:r>
          </a:p>
        </p:txBody>
      </p:sp>
      <p:sp>
        <p:nvSpPr>
          <p:cNvPr id="20" name="TextBox 19"/>
          <p:cNvSpPr txBox="1"/>
          <p:nvPr/>
        </p:nvSpPr>
        <p:spPr>
          <a:xfrm>
            <a:off x="6684892" y="6094705"/>
            <a:ext cx="492444" cy="461665"/>
          </a:xfrm>
          <a:prstGeom prst="rect">
            <a:avLst/>
          </a:prstGeom>
          <a:noFill/>
        </p:spPr>
        <p:txBody>
          <a:bodyPr wrap="squar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Generic</a:t>
            </a:r>
            <a:r>
              <a:rPr kumimoji="0" lang="en-US" sz="1600" b="0" i="0" u="none" strike="noStrike" cap="none" normalizeH="0" dirty="0">
                <a:ln>
                  <a:noFill/>
                </a:ln>
                <a:solidFill>
                  <a:schemeClr val="bg1"/>
                </a:solidFill>
                <a:effectLst/>
                <a:latin typeface="Arial" pitchFamily="34" charset="0"/>
              </a:rPr>
              <a:t> </a:t>
            </a:r>
            <a:r>
              <a:rPr kumimoji="0" lang="en-US" sz="1600" b="0" i="0" u="none" strike="noStrike" cap="none" normalizeH="0" baseline="0" dirty="0">
                <a:ln>
                  <a:noFill/>
                </a:ln>
                <a:solidFill>
                  <a:schemeClr val="bg1"/>
                </a:solidFill>
                <a:effectLst/>
                <a:latin typeface="Arial" pitchFamily="34" charset="0"/>
              </a:rPr>
              <a:t>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97548" y="157972"/>
            <a:ext cx="8509635" cy="651834"/>
          </a:xfrm>
        </p:spPr>
        <p:txBody>
          <a:bodyPr/>
          <a:lstStyle/>
          <a:p>
            <a:r>
              <a:rPr lang="en-GB" sz="2800" dirty="0"/>
              <a:t>Functions Deliver what the Customer Wants</a:t>
            </a:r>
          </a:p>
        </p:txBody>
      </p:sp>
      <p:sp>
        <p:nvSpPr>
          <p:cNvPr id="118829" name="Rectangle 17"/>
          <p:cNvSpPr>
            <a:spLocks noChangeArrowheads="1"/>
          </p:cNvSpPr>
          <p:nvPr/>
        </p:nvSpPr>
        <p:spPr bwMode="auto">
          <a:xfrm>
            <a:off x="3836419" y="1884510"/>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0" name="Rectangle 19"/>
          <p:cNvSpPr>
            <a:spLocks noChangeArrowheads="1"/>
          </p:cNvSpPr>
          <p:nvPr/>
        </p:nvSpPr>
        <p:spPr bwMode="auto">
          <a:xfrm>
            <a:off x="4773044"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1" name="Rectangle 20"/>
          <p:cNvSpPr>
            <a:spLocks noChangeArrowheads="1"/>
          </p:cNvSpPr>
          <p:nvPr/>
        </p:nvSpPr>
        <p:spPr bwMode="auto">
          <a:xfrm>
            <a:off x="570966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2" name="Rectangle 21"/>
          <p:cNvSpPr>
            <a:spLocks noChangeArrowheads="1"/>
          </p:cNvSpPr>
          <p:nvPr/>
        </p:nvSpPr>
        <p:spPr bwMode="auto">
          <a:xfrm>
            <a:off x="6643119"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3" name="Rectangle 22"/>
          <p:cNvSpPr>
            <a:spLocks noChangeArrowheads="1"/>
          </p:cNvSpPr>
          <p:nvPr/>
        </p:nvSpPr>
        <p:spPr bwMode="auto">
          <a:xfrm>
            <a:off x="7581331" y="1883329"/>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4" name="Rectangle 23"/>
          <p:cNvSpPr>
            <a:spLocks noChangeArrowheads="1"/>
          </p:cNvSpPr>
          <p:nvPr/>
        </p:nvSpPr>
        <p:spPr bwMode="auto">
          <a:xfrm>
            <a:off x="85195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5" name="Rectangle 24"/>
          <p:cNvSpPr>
            <a:spLocks noChangeArrowheads="1"/>
          </p:cNvSpPr>
          <p:nvPr/>
        </p:nvSpPr>
        <p:spPr bwMode="auto">
          <a:xfrm>
            <a:off x="9446644" y="1886136"/>
            <a:ext cx="936625" cy="3724275"/>
          </a:xfrm>
          <a:prstGeom prst="rect">
            <a:avLst/>
          </a:prstGeom>
          <a:solidFill>
            <a:schemeClr val="bg2"/>
          </a:solidFill>
          <a:ln w="9525" algn="ctr">
            <a:solidFill>
              <a:schemeClr val="tx1"/>
            </a:solidFill>
            <a:round/>
            <a:headEnd/>
            <a:tailEnd/>
          </a:ln>
        </p:spPr>
        <p:txBody>
          <a:bodyPr/>
          <a:lstStyle/>
          <a:p>
            <a:pPr algn="ctr"/>
            <a:endParaRPr lang="en-US" sz="1800"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sz="1800"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sz="1800" dirty="0"/>
          </a:p>
        </p:txBody>
      </p:sp>
      <p:sp>
        <p:nvSpPr>
          <p:cNvPr id="118840" name="TextBox 27"/>
          <p:cNvSpPr txBox="1">
            <a:spLocks noChangeArrowheads="1"/>
          </p:cNvSpPr>
          <p:nvPr/>
        </p:nvSpPr>
        <p:spPr bwMode="auto">
          <a:xfrm>
            <a:off x="3673835" y="6156260"/>
            <a:ext cx="3929281" cy="584775"/>
          </a:xfrm>
          <a:prstGeom prst="rect">
            <a:avLst/>
          </a:prstGeom>
          <a:noFill/>
          <a:ln w="9525">
            <a:noFill/>
            <a:miter lim="800000"/>
            <a:headEnd/>
            <a:tailEnd/>
          </a:ln>
        </p:spPr>
        <p:txBody>
          <a:bodyPr wrap="squar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4308314" y="6103857"/>
            <a:ext cx="492444" cy="461665"/>
          </a:xfrm>
          <a:prstGeom prst="rect">
            <a:avLst/>
          </a:prstGeom>
          <a:noFill/>
        </p:spPr>
        <p:txBody>
          <a:bodyPr wrap="square" rtlCol="0">
            <a:spAutoFit/>
          </a:bodyPr>
          <a:lstStyle>
            <a:defPPr>
              <a:defRPr lang="en-US"/>
            </a:defPPr>
            <a:lvl1pPr>
              <a:defRPr sz="2400" b="1">
                <a:solidFill>
                  <a:srgbClr val="FFFF00"/>
                </a:solidFill>
              </a:defRPr>
            </a:lvl1pPr>
          </a:lstStyle>
          <a:p>
            <a:r>
              <a:rPr lang="en-GB" dirty="0"/>
              <a:t>◎</a:t>
            </a:r>
          </a:p>
        </p:txBody>
      </p:sp>
      <p:sp>
        <p:nvSpPr>
          <p:cNvPr id="19" name="TextBox 18"/>
          <p:cNvSpPr txBox="1"/>
          <p:nvPr/>
        </p:nvSpPr>
        <p:spPr>
          <a:xfrm>
            <a:off x="5449561" y="6042559"/>
            <a:ext cx="401072" cy="523220"/>
          </a:xfrm>
          <a:prstGeom prst="rect">
            <a:avLst/>
          </a:prstGeom>
          <a:noFill/>
        </p:spPr>
        <p:txBody>
          <a:bodyPr wrap="square" rtlCol="0">
            <a:spAutoFit/>
          </a:bodyPr>
          <a:lstStyle/>
          <a:p>
            <a:r>
              <a:rPr lang="en-GB" sz="2800" dirty="0">
                <a:solidFill>
                  <a:srgbClr val="0000CC"/>
                </a:solidFill>
              </a:rPr>
              <a:t>○</a:t>
            </a:r>
          </a:p>
        </p:txBody>
      </p:sp>
      <p:sp>
        <p:nvSpPr>
          <p:cNvPr id="20" name="TextBox 19"/>
          <p:cNvSpPr txBox="1"/>
          <p:nvPr/>
        </p:nvSpPr>
        <p:spPr>
          <a:xfrm>
            <a:off x="6702010" y="6086067"/>
            <a:ext cx="492444" cy="461665"/>
          </a:xfrm>
          <a:prstGeom prst="rect">
            <a:avLst/>
          </a:prstGeom>
          <a:noFill/>
        </p:spPr>
        <p:txBody>
          <a:bodyPr wrap="squar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bg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5" name="TextBox 34"/>
          <p:cNvSpPr txBox="1"/>
          <p:nvPr/>
        </p:nvSpPr>
        <p:spPr>
          <a:xfrm>
            <a:off x="4072232" y="1893603"/>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36" name="TextBox 35"/>
          <p:cNvSpPr txBox="1"/>
          <p:nvPr/>
        </p:nvSpPr>
        <p:spPr>
          <a:xfrm>
            <a:off x="4076385" y="3011653"/>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37" name="TextBox 36"/>
          <p:cNvSpPr txBox="1"/>
          <p:nvPr/>
        </p:nvSpPr>
        <p:spPr>
          <a:xfrm>
            <a:off x="4059623" y="2446550"/>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38" name="TextBox 37"/>
          <p:cNvSpPr txBox="1"/>
          <p:nvPr/>
        </p:nvSpPr>
        <p:spPr>
          <a:xfrm>
            <a:off x="4076385" y="4566305"/>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39" name="TextBox 38"/>
          <p:cNvSpPr txBox="1"/>
          <p:nvPr/>
        </p:nvSpPr>
        <p:spPr>
          <a:xfrm>
            <a:off x="4987176" y="2459336"/>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0" name="TextBox 39"/>
          <p:cNvSpPr txBox="1"/>
          <p:nvPr/>
        </p:nvSpPr>
        <p:spPr>
          <a:xfrm>
            <a:off x="5902622" y="4594388"/>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1" name="TextBox 40"/>
          <p:cNvSpPr txBox="1"/>
          <p:nvPr/>
        </p:nvSpPr>
        <p:spPr>
          <a:xfrm>
            <a:off x="6856438" y="3529458"/>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2" name="TextBox 41"/>
          <p:cNvSpPr txBox="1"/>
          <p:nvPr/>
        </p:nvSpPr>
        <p:spPr>
          <a:xfrm>
            <a:off x="7812330" y="2999663"/>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3" name="TextBox 42"/>
          <p:cNvSpPr txBox="1"/>
          <p:nvPr/>
        </p:nvSpPr>
        <p:spPr>
          <a:xfrm>
            <a:off x="7811414" y="2446549"/>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4" name="TextBox 43"/>
          <p:cNvSpPr txBox="1"/>
          <p:nvPr/>
        </p:nvSpPr>
        <p:spPr>
          <a:xfrm>
            <a:off x="9648220" y="4597046"/>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5" name="TextBox 44"/>
          <p:cNvSpPr txBox="1"/>
          <p:nvPr/>
        </p:nvSpPr>
        <p:spPr>
          <a:xfrm>
            <a:off x="9676704" y="2987392"/>
            <a:ext cx="492444" cy="461665"/>
          </a:xfrm>
          <a:prstGeom prst="rect">
            <a:avLst/>
          </a:prstGeom>
          <a:noFill/>
        </p:spPr>
        <p:txBody>
          <a:bodyPr wrap="square" rtlCol="0">
            <a:spAutoFit/>
          </a:bodyPr>
          <a:lstStyle/>
          <a:p>
            <a:r>
              <a:rPr lang="en-GB" sz="2400" dirty="0">
                <a:solidFill>
                  <a:schemeClr val="accent6">
                    <a:lumMod val="60000"/>
                    <a:lumOff val="40000"/>
                  </a:schemeClr>
                </a:solidFill>
              </a:rPr>
              <a:t>○</a:t>
            </a:r>
          </a:p>
        </p:txBody>
      </p:sp>
      <p:sp>
        <p:nvSpPr>
          <p:cNvPr id="46" name="TextBox 45"/>
          <p:cNvSpPr txBox="1"/>
          <p:nvPr/>
        </p:nvSpPr>
        <p:spPr>
          <a:xfrm>
            <a:off x="4058508" y="3499498"/>
            <a:ext cx="492444" cy="461665"/>
          </a:xfrm>
          <a:prstGeom prst="rect">
            <a:avLst/>
          </a:prstGeom>
          <a:noFill/>
        </p:spPr>
        <p:txBody>
          <a:bodyPr wrap="square" rtlCol="0">
            <a:spAutoFit/>
          </a:bodyPr>
          <a:lstStyle/>
          <a:p>
            <a:r>
              <a:rPr lang="en-GB" sz="2400" b="1" dirty="0">
                <a:solidFill>
                  <a:srgbClr val="FFFF00"/>
                </a:solidFill>
              </a:rPr>
              <a:t>◎</a:t>
            </a:r>
          </a:p>
        </p:txBody>
      </p:sp>
      <p:sp>
        <p:nvSpPr>
          <p:cNvPr id="47" name="TextBox 46"/>
          <p:cNvSpPr txBox="1"/>
          <p:nvPr/>
        </p:nvSpPr>
        <p:spPr>
          <a:xfrm>
            <a:off x="4987176" y="1906901"/>
            <a:ext cx="492444" cy="461665"/>
          </a:xfrm>
          <a:prstGeom prst="rect">
            <a:avLst/>
          </a:prstGeom>
          <a:noFill/>
        </p:spPr>
        <p:txBody>
          <a:bodyPr wrap="square" rtlCol="0">
            <a:spAutoFit/>
          </a:bodyPr>
          <a:lstStyle/>
          <a:p>
            <a:r>
              <a:rPr lang="en-GB" sz="2400" b="1" dirty="0">
                <a:solidFill>
                  <a:srgbClr val="FFFF00"/>
                </a:solidFill>
              </a:rPr>
              <a:t>◎</a:t>
            </a:r>
          </a:p>
        </p:txBody>
      </p:sp>
      <p:sp>
        <p:nvSpPr>
          <p:cNvPr id="48" name="TextBox 47"/>
          <p:cNvSpPr txBox="1"/>
          <p:nvPr/>
        </p:nvSpPr>
        <p:spPr>
          <a:xfrm>
            <a:off x="7797526" y="1876535"/>
            <a:ext cx="492444" cy="461665"/>
          </a:xfrm>
          <a:prstGeom prst="rect">
            <a:avLst/>
          </a:prstGeom>
          <a:noFill/>
        </p:spPr>
        <p:txBody>
          <a:bodyPr wrap="square" rtlCol="0">
            <a:spAutoFit/>
          </a:bodyPr>
          <a:lstStyle/>
          <a:p>
            <a:r>
              <a:rPr lang="en-GB" sz="2400" b="1" dirty="0">
                <a:solidFill>
                  <a:srgbClr val="FFFF00"/>
                </a:solidFill>
              </a:rPr>
              <a:t>◎</a:t>
            </a:r>
          </a:p>
        </p:txBody>
      </p:sp>
      <p:sp>
        <p:nvSpPr>
          <p:cNvPr id="49" name="TextBox 48"/>
          <p:cNvSpPr txBox="1"/>
          <p:nvPr/>
        </p:nvSpPr>
        <p:spPr>
          <a:xfrm>
            <a:off x="6841394" y="1906901"/>
            <a:ext cx="492444" cy="461665"/>
          </a:xfrm>
          <a:prstGeom prst="rect">
            <a:avLst/>
          </a:prstGeom>
          <a:noFill/>
        </p:spPr>
        <p:txBody>
          <a:bodyPr wrap="square" rtlCol="0">
            <a:spAutoFit/>
          </a:bodyPr>
          <a:lstStyle/>
          <a:p>
            <a:r>
              <a:rPr lang="en-GB" sz="2400" b="1" dirty="0">
                <a:solidFill>
                  <a:srgbClr val="FFFF00"/>
                </a:solidFill>
              </a:rPr>
              <a:t>◎</a:t>
            </a:r>
          </a:p>
        </p:txBody>
      </p:sp>
      <p:sp>
        <p:nvSpPr>
          <p:cNvPr id="50" name="TextBox 49"/>
          <p:cNvSpPr txBox="1"/>
          <p:nvPr/>
        </p:nvSpPr>
        <p:spPr>
          <a:xfrm>
            <a:off x="5998136" y="1927011"/>
            <a:ext cx="492444" cy="461665"/>
          </a:xfrm>
          <a:prstGeom prst="rect">
            <a:avLst/>
          </a:prstGeom>
          <a:noFill/>
        </p:spPr>
        <p:txBody>
          <a:bodyPr wrap="square" rtlCol="0">
            <a:spAutoFit/>
          </a:bodyPr>
          <a:lstStyle/>
          <a:p>
            <a:r>
              <a:rPr lang="en-GB" sz="2400" b="1" dirty="0">
                <a:solidFill>
                  <a:srgbClr val="FFFF00"/>
                </a:solidFill>
              </a:rPr>
              <a:t>◎</a:t>
            </a:r>
          </a:p>
        </p:txBody>
      </p:sp>
      <p:sp>
        <p:nvSpPr>
          <p:cNvPr id="51" name="TextBox 50"/>
          <p:cNvSpPr txBox="1"/>
          <p:nvPr/>
        </p:nvSpPr>
        <p:spPr>
          <a:xfrm>
            <a:off x="4973579" y="4566305"/>
            <a:ext cx="492444" cy="461665"/>
          </a:xfrm>
          <a:prstGeom prst="rect">
            <a:avLst/>
          </a:prstGeom>
          <a:noFill/>
        </p:spPr>
        <p:txBody>
          <a:bodyPr wrap="square" rtlCol="0">
            <a:spAutoFit/>
          </a:bodyPr>
          <a:lstStyle/>
          <a:p>
            <a:r>
              <a:rPr lang="en-GB" sz="2400" b="1" dirty="0">
                <a:solidFill>
                  <a:srgbClr val="FFFF00"/>
                </a:solidFill>
              </a:rPr>
              <a:t>◎</a:t>
            </a:r>
          </a:p>
        </p:txBody>
      </p:sp>
      <p:sp>
        <p:nvSpPr>
          <p:cNvPr id="52" name="TextBox 51"/>
          <p:cNvSpPr txBox="1"/>
          <p:nvPr/>
        </p:nvSpPr>
        <p:spPr>
          <a:xfrm>
            <a:off x="7797526" y="3543336"/>
            <a:ext cx="492444" cy="461665"/>
          </a:xfrm>
          <a:prstGeom prst="rect">
            <a:avLst/>
          </a:prstGeom>
          <a:noFill/>
        </p:spPr>
        <p:txBody>
          <a:bodyPr wrap="square" rtlCol="0">
            <a:spAutoFit/>
          </a:bodyPr>
          <a:lstStyle/>
          <a:p>
            <a:r>
              <a:rPr lang="en-GB" sz="2400" b="1" dirty="0">
                <a:solidFill>
                  <a:srgbClr val="FFFF00"/>
                </a:solidFill>
              </a:rPr>
              <a:t>◎</a:t>
            </a:r>
          </a:p>
        </p:txBody>
      </p:sp>
      <p:sp>
        <p:nvSpPr>
          <p:cNvPr id="53" name="TextBox 52"/>
          <p:cNvSpPr txBox="1"/>
          <p:nvPr/>
        </p:nvSpPr>
        <p:spPr>
          <a:xfrm>
            <a:off x="9685741" y="3486919"/>
            <a:ext cx="492444" cy="461665"/>
          </a:xfrm>
          <a:prstGeom prst="rect">
            <a:avLst/>
          </a:prstGeom>
          <a:noFill/>
        </p:spPr>
        <p:txBody>
          <a:bodyPr wrap="square" rtlCol="0">
            <a:spAutoFit/>
          </a:bodyPr>
          <a:lstStyle/>
          <a:p>
            <a:r>
              <a:rPr lang="en-GB" sz="2400" b="1" dirty="0">
                <a:solidFill>
                  <a:srgbClr val="FFFF00"/>
                </a:solidFill>
              </a:rPr>
              <a:t>◎</a:t>
            </a:r>
          </a:p>
        </p:txBody>
      </p:sp>
      <p:sp>
        <p:nvSpPr>
          <p:cNvPr id="54" name="TextBox 53"/>
          <p:cNvSpPr txBox="1"/>
          <p:nvPr/>
        </p:nvSpPr>
        <p:spPr>
          <a:xfrm>
            <a:off x="4058508" y="4023378"/>
            <a:ext cx="492444" cy="461665"/>
          </a:xfrm>
          <a:prstGeom prst="rect">
            <a:avLst/>
          </a:prstGeom>
          <a:noFill/>
        </p:spPr>
        <p:txBody>
          <a:bodyPr wrap="square" rtlCol="0">
            <a:spAutoFit/>
          </a:bodyPr>
          <a:lstStyle/>
          <a:p>
            <a:r>
              <a:rPr lang="en-GB" sz="2400" dirty="0">
                <a:solidFill>
                  <a:srgbClr val="00B050"/>
                </a:solidFill>
              </a:rPr>
              <a:t>△</a:t>
            </a:r>
          </a:p>
        </p:txBody>
      </p:sp>
      <p:sp>
        <p:nvSpPr>
          <p:cNvPr id="55" name="TextBox 54"/>
          <p:cNvSpPr txBox="1"/>
          <p:nvPr/>
        </p:nvSpPr>
        <p:spPr>
          <a:xfrm>
            <a:off x="4987176" y="2984399"/>
            <a:ext cx="492444" cy="461665"/>
          </a:xfrm>
          <a:prstGeom prst="rect">
            <a:avLst/>
          </a:prstGeom>
          <a:noFill/>
        </p:spPr>
        <p:txBody>
          <a:bodyPr wrap="square" rtlCol="0">
            <a:spAutoFit/>
          </a:bodyPr>
          <a:lstStyle/>
          <a:p>
            <a:r>
              <a:rPr lang="en-GB" sz="2400" dirty="0">
                <a:solidFill>
                  <a:srgbClr val="00B050"/>
                </a:solidFill>
              </a:rPr>
              <a:t>△</a:t>
            </a:r>
          </a:p>
        </p:txBody>
      </p:sp>
      <p:sp>
        <p:nvSpPr>
          <p:cNvPr id="56" name="TextBox 55"/>
          <p:cNvSpPr txBox="1"/>
          <p:nvPr/>
        </p:nvSpPr>
        <p:spPr>
          <a:xfrm>
            <a:off x="9682958" y="2417555"/>
            <a:ext cx="492444" cy="461665"/>
          </a:xfrm>
          <a:prstGeom prst="rect">
            <a:avLst/>
          </a:prstGeom>
          <a:noFill/>
        </p:spPr>
        <p:txBody>
          <a:bodyPr wrap="square" rtlCol="0">
            <a:spAutoFit/>
          </a:bodyPr>
          <a:lstStyle/>
          <a:p>
            <a:r>
              <a:rPr lang="en-GB" sz="2400" dirty="0">
                <a:solidFill>
                  <a:srgbClr val="00B050"/>
                </a:solidFill>
              </a:rPr>
              <a:t>△</a:t>
            </a:r>
          </a:p>
        </p:txBody>
      </p:sp>
      <p:sp>
        <p:nvSpPr>
          <p:cNvPr id="57" name="TextBox 56"/>
          <p:cNvSpPr txBox="1"/>
          <p:nvPr/>
        </p:nvSpPr>
        <p:spPr>
          <a:xfrm>
            <a:off x="8727867" y="2961646"/>
            <a:ext cx="492444" cy="461665"/>
          </a:xfrm>
          <a:prstGeom prst="rect">
            <a:avLst/>
          </a:prstGeom>
          <a:noFill/>
        </p:spPr>
        <p:txBody>
          <a:bodyPr wrap="square" rtlCol="0">
            <a:spAutoFit/>
          </a:bodyPr>
          <a:lstStyle/>
          <a:p>
            <a:r>
              <a:rPr lang="en-GB" sz="2400" dirty="0">
                <a:solidFill>
                  <a:srgbClr val="00B050"/>
                </a:solidFill>
              </a:rPr>
              <a:t>△</a:t>
            </a:r>
          </a:p>
        </p:txBody>
      </p:sp>
      <p:sp>
        <p:nvSpPr>
          <p:cNvPr id="58" name="TextBox 57"/>
          <p:cNvSpPr txBox="1"/>
          <p:nvPr/>
        </p:nvSpPr>
        <p:spPr>
          <a:xfrm>
            <a:off x="8707183" y="2417556"/>
            <a:ext cx="492444" cy="461665"/>
          </a:xfrm>
          <a:prstGeom prst="rect">
            <a:avLst/>
          </a:prstGeom>
          <a:noFill/>
        </p:spPr>
        <p:txBody>
          <a:bodyPr wrap="square" rtlCol="0">
            <a:spAutoFit/>
          </a:bodyPr>
          <a:lstStyle/>
          <a:p>
            <a:r>
              <a:rPr lang="en-GB" sz="2400" dirty="0">
                <a:solidFill>
                  <a:srgbClr val="00B050"/>
                </a:solidFill>
              </a:rPr>
              <a:t>△</a:t>
            </a:r>
          </a:p>
        </p:txBody>
      </p:sp>
      <p:sp>
        <p:nvSpPr>
          <p:cNvPr id="59" name="TextBox 58"/>
          <p:cNvSpPr txBox="1"/>
          <p:nvPr/>
        </p:nvSpPr>
        <p:spPr>
          <a:xfrm>
            <a:off x="8727867" y="1893602"/>
            <a:ext cx="492444" cy="461665"/>
          </a:xfrm>
          <a:prstGeom prst="rect">
            <a:avLst/>
          </a:prstGeom>
          <a:noFill/>
        </p:spPr>
        <p:txBody>
          <a:bodyPr wrap="square" rtlCol="0">
            <a:spAutoFit/>
          </a:bodyPr>
          <a:lstStyle/>
          <a:p>
            <a:r>
              <a:rPr lang="en-GB" sz="2400" dirty="0">
                <a:solidFill>
                  <a:srgbClr val="00B050"/>
                </a:solidFill>
              </a:rPr>
              <a:t>△</a:t>
            </a:r>
          </a:p>
        </p:txBody>
      </p:sp>
      <p:sp>
        <p:nvSpPr>
          <p:cNvPr id="60" name="TextBox 59"/>
          <p:cNvSpPr txBox="1"/>
          <p:nvPr/>
        </p:nvSpPr>
        <p:spPr>
          <a:xfrm>
            <a:off x="6815753" y="2430605"/>
            <a:ext cx="492444" cy="461665"/>
          </a:xfrm>
          <a:prstGeom prst="rect">
            <a:avLst/>
          </a:prstGeom>
          <a:noFill/>
        </p:spPr>
        <p:txBody>
          <a:bodyPr wrap="square" rtlCol="0">
            <a:spAutoFit/>
          </a:bodyPr>
          <a:lstStyle/>
          <a:p>
            <a:r>
              <a:rPr lang="en-GB" sz="2400" dirty="0">
                <a:solidFill>
                  <a:srgbClr val="00B050"/>
                </a:solidFill>
              </a:rPr>
              <a:t>△</a:t>
            </a:r>
          </a:p>
        </p:txBody>
      </p:sp>
      <p:sp>
        <p:nvSpPr>
          <p:cNvPr id="61" name="TextBox 60"/>
          <p:cNvSpPr txBox="1"/>
          <p:nvPr/>
        </p:nvSpPr>
        <p:spPr>
          <a:xfrm>
            <a:off x="5901641" y="2443796"/>
            <a:ext cx="492444" cy="461665"/>
          </a:xfrm>
          <a:prstGeom prst="rect">
            <a:avLst/>
          </a:prstGeom>
          <a:noFill/>
        </p:spPr>
        <p:txBody>
          <a:bodyPr wrap="square" rtlCol="0">
            <a:spAutoFit/>
          </a:bodyPr>
          <a:lstStyle/>
          <a:p>
            <a:r>
              <a:rPr lang="en-GB" sz="2400" dirty="0">
                <a:solidFill>
                  <a:srgbClr val="00B050"/>
                </a:solidFill>
              </a:rPr>
              <a:t>△</a:t>
            </a:r>
          </a:p>
        </p:txBody>
      </p:sp>
      <p:sp>
        <p:nvSpPr>
          <p:cNvPr id="62" name="TextBox 61"/>
          <p:cNvSpPr txBox="1"/>
          <p:nvPr/>
        </p:nvSpPr>
        <p:spPr>
          <a:xfrm>
            <a:off x="8718373" y="3496499"/>
            <a:ext cx="492444" cy="461665"/>
          </a:xfrm>
          <a:prstGeom prst="rect">
            <a:avLst/>
          </a:prstGeom>
          <a:noFill/>
        </p:spPr>
        <p:txBody>
          <a:bodyPr wrap="square" rtlCol="0">
            <a:spAutoFit/>
          </a:bodyPr>
          <a:lstStyle/>
          <a:p>
            <a:r>
              <a:rPr lang="en-GB" sz="2400" dirty="0">
                <a:solidFill>
                  <a:srgbClr val="00B050"/>
                </a:solidFill>
              </a:rPr>
              <a:t>△</a:t>
            </a:r>
          </a:p>
        </p:txBody>
      </p:sp>
      <p:sp>
        <p:nvSpPr>
          <p:cNvPr id="63" name="TextBox 62"/>
          <p:cNvSpPr txBox="1"/>
          <p:nvPr/>
        </p:nvSpPr>
        <p:spPr>
          <a:xfrm>
            <a:off x="5901288" y="4023378"/>
            <a:ext cx="492444" cy="461665"/>
          </a:xfrm>
          <a:prstGeom prst="rect">
            <a:avLst/>
          </a:prstGeom>
          <a:noFill/>
        </p:spPr>
        <p:txBody>
          <a:bodyPr wrap="square" rtlCol="0">
            <a:spAutoFit/>
          </a:bodyPr>
          <a:lstStyle/>
          <a:p>
            <a:r>
              <a:rPr lang="en-GB" sz="2400" dirty="0">
                <a:solidFill>
                  <a:srgbClr val="00B050"/>
                </a:solidFill>
              </a:rPr>
              <a:t>△</a:t>
            </a:r>
          </a:p>
        </p:txBody>
      </p:sp>
      <p:sp>
        <p:nvSpPr>
          <p:cNvPr id="64" name="TextBox 63"/>
          <p:cNvSpPr txBox="1"/>
          <p:nvPr/>
        </p:nvSpPr>
        <p:spPr>
          <a:xfrm>
            <a:off x="5914997" y="2984397"/>
            <a:ext cx="492444" cy="461665"/>
          </a:xfrm>
          <a:prstGeom prst="rect">
            <a:avLst/>
          </a:prstGeom>
          <a:noFill/>
        </p:spPr>
        <p:txBody>
          <a:bodyPr wrap="square" rtlCol="0">
            <a:spAutoFit/>
          </a:bodyPr>
          <a:lstStyle/>
          <a:p>
            <a:r>
              <a:rPr lang="en-GB" sz="2400" dirty="0">
                <a:solidFill>
                  <a:srgbClr val="00B050"/>
                </a:solidFill>
              </a:rPr>
              <a:t>△</a:t>
            </a:r>
          </a:p>
        </p:txBody>
      </p:sp>
      <p:sp>
        <p:nvSpPr>
          <p:cNvPr id="65" name="TextBox 64"/>
          <p:cNvSpPr txBox="1"/>
          <p:nvPr/>
        </p:nvSpPr>
        <p:spPr>
          <a:xfrm>
            <a:off x="6843931" y="2984398"/>
            <a:ext cx="492444" cy="461665"/>
          </a:xfrm>
          <a:prstGeom prst="rect">
            <a:avLst/>
          </a:prstGeom>
          <a:noFill/>
        </p:spPr>
        <p:txBody>
          <a:bodyPr wrap="square" rtlCol="0">
            <a:spAutoFit/>
          </a:bodyPr>
          <a:lstStyle/>
          <a:p>
            <a:r>
              <a:rPr lang="en-GB" sz="2400" dirty="0">
                <a:solidFill>
                  <a:srgbClr val="00B050"/>
                </a:solidFill>
              </a:rPr>
              <a:t>△</a:t>
            </a:r>
          </a:p>
        </p:txBody>
      </p:sp>
      <p:sp>
        <p:nvSpPr>
          <p:cNvPr id="66" name="TextBox 65"/>
          <p:cNvSpPr txBox="1"/>
          <p:nvPr/>
        </p:nvSpPr>
        <p:spPr>
          <a:xfrm>
            <a:off x="7797526" y="4023378"/>
            <a:ext cx="492444" cy="461665"/>
          </a:xfrm>
          <a:prstGeom prst="rect">
            <a:avLst/>
          </a:prstGeom>
          <a:noFill/>
        </p:spPr>
        <p:txBody>
          <a:bodyPr wrap="square" rtlCol="0">
            <a:spAutoFit/>
          </a:bodyPr>
          <a:lstStyle/>
          <a:p>
            <a:r>
              <a:rPr lang="en-GB" sz="2400" dirty="0">
                <a:solidFill>
                  <a:srgbClr val="00B050"/>
                </a:solidFill>
              </a:rPr>
              <a:t>△</a:t>
            </a:r>
          </a:p>
        </p:txBody>
      </p:sp>
      <p:sp>
        <p:nvSpPr>
          <p:cNvPr id="67" name="TextBox 66"/>
          <p:cNvSpPr txBox="1"/>
          <p:nvPr/>
        </p:nvSpPr>
        <p:spPr>
          <a:xfrm>
            <a:off x="9682958" y="4050426"/>
            <a:ext cx="492444" cy="461665"/>
          </a:xfrm>
          <a:prstGeom prst="rect">
            <a:avLst/>
          </a:prstGeom>
          <a:noFill/>
        </p:spPr>
        <p:txBody>
          <a:bodyPr wrap="square" rtlCol="0">
            <a:spAutoFit/>
          </a:bodyPr>
          <a:lstStyle/>
          <a:p>
            <a:r>
              <a:rPr lang="en-GB" sz="2400" dirty="0">
                <a:solidFill>
                  <a:srgbClr val="00B050"/>
                </a:solidFill>
              </a:rPr>
              <a:t>△</a:t>
            </a:r>
          </a:p>
        </p:txBody>
      </p:sp>
      <p:sp>
        <p:nvSpPr>
          <p:cNvPr id="68" name="TextBox 67"/>
          <p:cNvSpPr txBox="1"/>
          <p:nvPr/>
        </p:nvSpPr>
        <p:spPr>
          <a:xfrm>
            <a:off x="8727867" y="4594388"/>
            <a:ext cx="492444" cy="461665"/>
          </a:xfrm>
          <a:prstGeom prst="rect">
            <a:avLst/>
          </a:prstGeom>
          <a:noFill/>
        </p:spPr>
        <p:txBody>
          <a:bodyPr wrap="squar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Arial" pitchFamily="34" charset="0"/>
              </a:rPr>
              <a:t>Generic</a:t>
            </a:r>
            <a:r>
              <a:rPr kumimoji="0" lang="en-US" sz="1600" b="0" i="0" u="none" strike="noStrike" cap="none" normalizeH="0" dirty="0">
                <a:ln>
                  <a:noFill/>
                </a:ln>
                <a:solidFill>
                  <a:schemeClr val="bg1"/>
                </a:solidFill>
                <a:effectLst/>
                <a:latin typeface="Arial" pitchFamily="34" charset="0"/>
              </a:rPr>
              <a:t> </a:t>
            </a:r>
            <a:r>
              <a:rPr kumimoji="0" lang="en-US" sz="1600" b="0" i="0" u="none" strike="noStrike" cap="none" normalizeH="0" baseline="0" dirty="0">
                <a:ln>
                  <a:noFill/>
                </a:ln>
                <a:solidFill>
                  <a:schemeClr val="bg1"/>
                </a:solidFill>
                <a:effectLst/>
                <a:latin typeface="Arial" pitchFamily="34" charset="0"/>
              </a:rPr>
              <a:t>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34" charset="0"/>
              </a:rPr>
              <a:t>What the customer wants</a:t>
            </a:r>
          </a:p>
        </p:txBody>
      </p:sp>
    </p:spTree>
    <p:extLst>
      <p:ext uri="{BB962C8B-B14F-4D97-AF65-F5344CB8AC3E}">
        <p14:creationId xmlns:p14="http://schemas.microsoft.com/office/powerpoint/2010/main" val="3702164057"/>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1" y="-46465"/>
            <a:ext cx="10067925" cy="448158"/>
          </a:xfrm>
        </p:spPr>
        <p:txBody>
          <a:bodyPr/>
          <a:lstStyle/>
          <a:p>
            <a:pPr defTabSz="762000" eaLnBrk="1" hangingPunct="1"/>
            <a:r>
              <a:rPr lang="en-GB" sz="4000"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eaLnBrk="1" hangingPunct="1">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6086928" cy="4572954"/>
          </a:xfrm>
          <a:prstGeom prst="rect">
            <a:avLst/>
          </a:prstGeom>
          <a:noFill/>
          <a:ln w="38100">
            <a:solidFill>
              <a:schemeClr val="bg2">
                <a:lumMod val="20000"/>
                <a:lumOff val="80000"/>
              </a:schemeClr>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E25C954-A4E6-46CB-B5C3-313D5544B7B4}"/>
              </a:ext>
            </a:extLst>
          </p:cNvPr>
          <p:cNvSpPr/>
          <p:nvPr/>
        </p:nvSpPr>
        <p:spPr>
          <a:xfrm>
            <a:off x="1524000" y="1485900"/>
            <a:ext cx="9420225" cy="5105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59835" y="-41991"/>
            <a:ext cx="9994410" cy="1041400"/>
          </a:xfrm>
        </p:spPr>
        <p:txBody>
          <a:bodyPr/>
          <a:lstStyle/>
          <a:p>
            <a:pPr eaLnBrk="1" hangingPunct="1"/>
            <a:r>
              <a:rPr lang="en-US" sz="2400" dirty="0">
                <a:latin typeface="Arial" charset="0"/>
              </a:rPr>
              <a:t>Generic Functionality helps us innovate: Explore functional solutions</a:t>
            </a:r>
            <a:endParaRPr lang="en-GB" sz="2400" dirty="0">
              <a:latin typeface="Arial" charset="0"/>
            </a:endParaRPr>
          </a:p>
        </p:txBody>
      </p:sp>
      <p:sp>
        <p:nvSpPr>
          <p:cNvPr id="103447" name="Slide Number Placeholder 23"/>
          <p:cNvSpPr>
            <a:spLocks noGrp="1"/>
          </p:cNvSpPr>
          <p:nvPr>
            <p:ph type="sldNum" sz="quarter" idx="4294967295"/>
          </p:nvPr>
        </p:nvSpPr>
        <p:spPr>
          <a:xfrm>
            <a:off x="115923" y="6504790"/>
            <a:ext cx="536165" cy="301756"/>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46</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sz="1800"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sz="1800" dirty="0">
                <a:ea typeface="+mn-ea"/>
                <a:cs typeface="+mn-cs"/>
              </a:endParaRPr>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9" y="616489"/>
            <a:ext cx="5245652" cy="773043"/>
          </a:xfrm>
          <a:prstGeom prst="wedgeRoundRectCallout">
            <a:avLst>
              <a:gd name="adj1" fmla="val -63068"/>
              <a:gd name="adj2" fmla="val 2273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We use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2C11E9-B004-46D8-861F-201C5AEC8717}"/>
              </a:ext>
            </a:extLst>
          </p:cNvPr>
          <p:cNvSpPr/>
          <p:nvPr/>
        </p:nvSpPr>
        <p:spPr>
          <a:xfrm>
            <a:off x="1076325" y="2152650"/>
            <a:ext cx="9002233" cy="347662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2"/>
          <p:cNvSpPr>
            <a:spLocks noGrp="1" noChangeArrowheads="1"/>
          </p:cNvSpPr>
          <p:nvPr>
            <p:ph type="title"/>
          </p:nvPr>
        </p:nvSpPr>
        <p:spPr>
          <a:xfrm>
            <a:off x="39491" y="20534"/>
            <a:ext cx="9002233" cy="421496"/>
          </a:xfrm>
        </p:spPr>
        <p:txBody>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1850751618"/>
              </p:ext>
            </p:extLst>
          </p:nvPr>
        </p:nvGraphicFramePr>
        <p:xfrm>
          <a:off x="1076325" y="2220913"/>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076325" y="2220913"/>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6233482"/>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1803400" y="1016000"/>
            <a:ext cx="1587500" cy="850900"/>
          </a:xfrm>
          <a:prstGeom prst="wedgeRoundRectCallout">
            <a:avLst>
              <a:gd name="adj1" fmla="val -31000"/>
              <a:gd name="adj2" fmla="val 101681"/>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Tracer Functionality</a:t>
            </a:r>
            <a:endParaRPr lang="en-US" sz="1600" dirty="0">
              <a:solidFill>
                <a:schemeClr val="bg1"/>
              </a:solidFill>
            </a:endParaRPr>
          </a:p>
        </p:txBody>
      </p:sp>
      <p:sp>
        <p:nvSpPr>
          <p:cNvPr id="4102" name="AutoShape 1476"/>
          <p:cNvSpPr>
            <a:spLocks noChangeArrowheads="1"/>
          </p:cNvSpPr>
          <p:nvPr/>
        </p:nvSpPr>
        <p:spPr bwMode="auto">
          <a:xfrm>
            <a:off x="5448300" y="939800"/>
            <a:ext cx="1841500" cy="850900"/>
          </a:xfrm>
          <a:prstGeom prst="wedgeRoundRectCallout">
            <a:avLst>
              <a:gd name="adj1" fmla="val 45690"/>
              <a:gd name="adj2" fmla="val 121083"/>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bg1"/>
                </a:solidFill>
              </a:rPr>
              <a:t>Solutions (means) to Functionality</a:t>
            </a:r>
            <a:endParaRPr lang="en-US" sz="1600" dirty="0">
              <a:solidFill>
                <a:schemeClr val="bg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94142" y="47012"/>
            <a:ext cx="9621358" cy="439510"/>
          </a:xfrm>
        </p:spPr>
        <p:txBody>
          <a:bodyPr/>
          <a:lstStyle/>
          <a:p>
            <a:r>
              <a:rPr lang="en-GB" sz="2800" dirty="0"/>
              <a:t>There is more to a system than its Generic Functionality</a:t>
            </a:r>
          </a:p>
        </p:txBody>
      </p:sp>
      <p:sp>
        <p:nvSpPr>
          <p:cNvPr id="107522" name="Rectangle 3"/>
          <p:cNvSpPr>
            <a:spLocks noGrp="1" noChangeArrowheads="1"/>
          </p:cNvSpPr>
          <p:nvPr>
            <p:ph type="body" idx="4294967295"/>
          </p:nvPr>
        </p:nvSpPr>
        <p:spPr>
          <a:xfrm>
            <a:off x="0" y="955675"/>
            <a:ext cx="7988300" cy="4525963"/>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748" y="2139976"/>
            <a:ext cx="7460378" cy="4525963"/>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1317825" y="528637"/>
            <a:ext cx="8257950" cy="4359060"/>
          </a:xfrm>
        </p:spPr>
        <p:txBody>
          <a:bodyPr/>
          <a:lstStyle/>
          <a:p>
            <a:pPr marL="0" indent="0">
              <a:buNone/>
            </a:pPr>
            <a:r>
              <a:rPr lang="en-GB" sz="1800" dirty="0"/>
              <a:t>The generic system functionality is not the complete set of system functionality – a system can have functionality that is not generic:</a:t>
            </a:r>
          </a:p>
          <a:p>
            <a:endParaRPr lang="en-GB" sz="1800" dirty="0"/>
          </a:p>
          <a:p>
            <a:pPr lvl="1"/>
            <a:r>
              <a:rPr lang="en-GB" dirty="0"/>
              <a:t>Solution Dependent Functionality: 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dirty="0"/>
              <a:t>Legislation Dependent Functionality: legislation requires us to incorporate additional functionality. For example electric toasters have to isolate electricity</a:t>
            </a:r>
          </a:p>
          <a:p>
            <a:pPr lvl="1"/>
            <a:r>
              <a:rPr lang="en-GB" dirty="0"/>
              <a:t>Architectural Functionality: At the system level the collected functional solutions require further functionality typically to support, align, contain and protect. These functions manifest as structures, casings, frameworks, chassis etc.</a:t>
            </a:r>
          </a:p>
          <a:p>
            <a:pPr lvl="1"/>
            <a:r>
              <a:rPr lang="en-GB" dirty="0"/>
              <a:t>Emergent Functionality: 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5724" y="0"/>
            <a:ext cx="13592175" cy="1057275"/>
          </a:xfrm>
        </p:spPr>
        <p:txBody>
          <a:bodyPr/>
          <a:lstStyle/>
          <a:p>
            <a:r>
              <a:rPr lang="en-GB" sz="28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9137" y="6069269"/>
            <a:ext cx="9381213" cy="70788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t>Much of this functionality will only become apparent once we have </a:t>
            </a:r>
            <a:r>
              <a:rPr lang="en-US" sz="2000" b="1" dirty="0"/>
              <a:t>solutions</a:t>
            </a:r>
            <a:r>
              <a:rPr lang="en-US" sz="2000" dirty="0"/>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7F5DCD-5B89-BF7A-2D85-2AB430862162}"/>
              </a:ext>
            </a:extLst>
          </p:cNvPr>
          <p:cNvSpPr/>
          <p:nvPr/>
        </p:nvSpPr>
        <p:spPr>
          <a:xfrm>
            <a:off x="285135" y="1543665"/>
            <a:ext cx="4456569" cy="435569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a:xfrm>
            <a:off x="487170" y="327163"/>
            <a:ext cx="9304530" cy="499145"/>
          </a:xfrm>
        </p:spPr>
        <p:txBody>
          <a:bodyPr/>
          <a:lstStyle/>
          <a:p>
            <a:r>
              <a:rPr lang="en-US" sz="3600" dirty="0"/>
              <a:t>Finding the “best” Logical Architecture</a:t>
            </a:r>
          </a:p>
        </p:txBody>
      </p:sp>
      <p:pic>
        <p:nvPicPr>
          <p:cNvPr id="6" name="Picture 5"/>
          <p:cNvPicPr>
            <a:picLocks noChangeAspect="1"/>
          </p:cNvPicPr>
          <p:nvPr/>
        </p:nvPicPr>
        <p:blipFill>
          <a:blip r:embed="rId2"/>
          <a:stretch>
            <a:fillRect/>
          </a:stretch>
        </p:blipFill>
        <p:spPr>
          <a:xfrm>
            <a:off x="328920" y="1869974"/>
            <a:ext cx="4368997" cy="3792419"/>
          </a:xfrm>
          <a:prstGeom prst="rect">
            <a:avLst/>
          </a:prstGeom>
        </p:spPr>
      </p:pic>
      <p:pic>
        <p:nvPicPr>
          <p:cNvPr id="8" name="Picture 7"/>
          <p:cNvPicPr>
            <a:picLocks noChangeAspect="1"/>
          </p:cNvPicPr>
          <p:nvPr/>
        </p:nvPicPr>
        <p:blipFill>
          <a:blip r:embed="rId3"/>
          <a:stretch>
            <a:fillRect/>
          </a:stretch>
        </p:blipFill>
        <p:spPr>
          <a:xfrm>
            <a:off x="7253095" y="1768398"/>
            <a:ext cx="4309729" cy="4231370"/>
          </a:xfrm>
          <a:prstGeom prst="rect">
            <a:avLst/>
          </a:prstGeom>
        </p:spPr>
      </p:pic>
      <p:sp>
        <p:nvSpPr>
          <p:cNvPr id="9" name="Right Arrow 8"/>
          <p:cNvSpPr/>
          <p:nvPr/>
        </p:nvSpPr>
        <p:spPr>
          <a:xfrm>
            <a:off x="4879817" y="2627878"/>
            <a:ext cx="2235165" cy="2335742"/>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28182" y="3756687"/>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752469"/>
            <a:ext cx="8832306" cy="45719"/>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51</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4828" y="2286932"/>
            <a:ext cx="1338263" cy="14017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00722" y="2405037"/>
            <a:ext cx="1112837" cy="13287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1524000" y="2676100"/>
            <a:ext cx="8899306"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034315"/>
            <a:ext cx="5915025" cy="1299312"/>
          </a:xfrm>
          <a:prstGeom prst="wedgeRoundRectCallout">
            <a:avLst>
              <a:gd name="adj1" fmla="val -6340"/>
              <a:gd name="adj2" fmla="val 88792"/>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ma14="http://schemas.microsoft.com/office/mac/drawingml/2011/main" xmlns=""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ma14="http://schemas.microsoft.com/office/mac/drawingml/2011/main" xmlns=""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395659275"/>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4940C2-97CC-4E68-ACC7-FBCFA4450703}"/>
              </a:ext>
            </a:extLst>
          </p:cNvPr>
          <p:cNvSpPr/>
          <p:nvPr/>
        </p:nvSpPr>
        <p:spPr>
          <a:xfrm>
            <a:off x="5838825" y="1436689"/>
            <a:ext cx="6353175" cy="542131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15923" y="76967"/>
            <a:ext cx="10198102" cy="509084"/>
          </a:xfrm>
        </p:spPr>
        <p:txBody>
          <a:bodyPr/>
          <a:lstStyle/>
          <a:p>
            <a:r>
              <a:rPr lang="en-US" sz="3600" dirty="0"/>
              <a:t>Summary: Understanding the System [problem] through Functionality</a:t>
            </a:r>
          </a:p>
        </p:txBody>
      </p:sp>
      <p:sp>
        <p:nvSpPr>
          <p:cNvPr id="4" name="TextBox 3"/>
          <p:cNvSpPr txBox="1"/>
          <p:nvPr/>
        </p:nvSpPr>
        <p:spPr>
          <a:xfrm>
            <a:off x="871796" y="1759937"/>
            <a:ext cx="3814762" cy="4647426"/>
          </a:xfrm>
          <a:prstGeom prst="rect">
            <a:avLst/>
          </a:prstGeom>
          <a:noFill/>
        </p:spPr>
        <p:txBody>
          <a:bodyPr wrap="square" rtlCol="0">
            <a:spAutoFit/>
          </a:bodyPr>
          <a:lstStyle/>
          <a:p>
            <a:r>
              <a:rPr lang="en-US" sz="1800" dirty="0"/>
              <a:t>Our products are designed to deliver a capability – they have a clear purpose. </a:t>
            </a:r>
          </a:p>
          <a:p>
            <a:endParaRPr lang="en-US" sz="1800" dirty="0"/>
          </a:p>
          <a:p>
            <a:r>
              <a:rPr lang="en-US" sz="1800" dirty="0"/>
              <a:t>To achieve that purpose, engineers use the laws of physics and logic to determine what sub-purposes are needed.</a:t>
            </a:r>
          </a:p>
          <a:p>
            <a:endParaRPr lang="en-US" sz="1800" dirty="0"/>
          </a:p>
          <a:p>
            <a:r>
              <a:rPr lang="en-US" sz="1800" dirty="0"/>
              <a:t>Engineers call those sub-purposes </a:t>
            </a:r>
          </a:p>
          <a:p>
            <a:pPr algn="ctr"/>
            <a:endParaRPr lang="en-US" dirty="0"/>
          </a:p>
          <a:p>
            <a:pPr algn="ctr"/>
            <a:endParaRPr lang="en-US" sz="4000" dirty="0"/>
          </a:p>
          <a:p>
            <a:r>
              <a:rPr lang="en-US" sz="4000" dirty="0"/>
              <a:t>FUNCTIONS</a:t>
            </a:r>
          </a:p>
        </p:txBody>
      </p:sp>
      <p:sp>
        <p:nvSpPr>
          <p:cNvPr id="5" name="Down Arrow 4"/>
          <p:cNvSpPr/>
          <p:nvPr/>
        </p:nvSpPr>
        <p:spPr bwMode="auto">
          <a:xfrm>
            <a:off x="7349052" y="3648671"/>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bg1"/>
                </a:solidFill>
                <a:latin typeface="Arial" charset="0"/>
              </a:rPr>
              <a:t>Rather than talk in sub-sub-purposes we use “FUNCTION” </a:t>
            </a:r>
          </a:p>
          <a:p>
            <a:pPr algn="ctr" defTabSz="844073" fontAlgn="base">
              <a:spcBef>
                <a:spcPct val="0"/>
              </a:spcBef>
              <a:spcAft>
                <a:spcPct val="0"/>
              </a:spcAft>
            </a:pPr>
            <a:endParaRPr lang="en-GB" sz="1661" dirty="0">
              <a:solidFill>
                <a:schemeClr val="bg1"/>
              </a:solidFill>
              <a:latin typeface="Arial" charset="0"/>
            </a:endParaRPr>
          </a:p>
        </p:txBody>
      </p:sp>
      <p:pic>
        <p:nvPicPr>
          <p:cNvPr id="6" name="Picture 5"/>
          <p:cNvPicPr>
            <a:picLocks noChangeAspect="1"/>
          </p:cNvPicPr>
          <p:nvPr/>
        </p:nvPicPr>
        <p:blipFill>
          <a:blip r:embed="rId2"/>
          <a:stretch>
            <a:fillRect/>
          </a:stretch>
        </p:blipFill>
        <p:spPr>
          <a:xfrm>
            <a:off x="6096000" y="4496382"/>
            <a:ext cx="5951821" cy="1910981"/>
          </a:xfrm>
          <a:prstGeom prst="rect">
            <a:avLst/>
          </a:prstGeom>
        </p:spPr>
      </p:pic>
      <p:pic>
        <p:nvPicPr>
          <p:cNvPr id="7" name="Picture 6"/>
          <p:cNvPicPr>
            <a:picLocks noChangeAspect="1"/>
          </p:cNvPicPr>
          <p:nvPr/>
        </p:nvPicPr>
        <p:blipFill>
          <a:blip r:embed="rId3"/>
          <a:stretch>
            <a:fillRect/>
          </a:stretch>
        </p:blipFill>
        <p:spPr>
          <a:xfrm>
            <a:off x="5938837" y="1436689"/>
            <a:ext cx="5868287" cy="2053484"/>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988" y="64270"/>
            <a:ext cx="8621712" cy="546100"/>
          </a:xfrm>
        </p:spPr>
        <p:txBody>
          <a:bodyPr/>
          <a:lstStyle/>
          <a:p>
            <a:r>
              <a:rPr lang="en-US" dirty="0"/>
              <a:t>Lots of Functions </a:t>
            </a:r>
          </a:p>
        </p:txBody>
      </p:sp>
      <p:sp>
        <p:nvSpPr>
          <p:cNvPr id="7" name="TextBox 6"/>
          <p:cNvSpPr txBox="1"/>
          <p:nvPr/>
        </p:nvSpPr>
        <p:spPr>
          <a:xfrm>
            <a:off x="5215153" y="5909495"/>
            <a:ext cx="2437783" cy="646331"/>
          </a:xfrm>
          <a:prstGeom prst="rect">
            <a:avLst/>
          </a:prstGeom>
          <a:noFill/>
        </p:spPr>
        <p:txBody>
          <a:bodyPr wrap="square" rtlCol="0">
            <a:spAutoFit/>
          </a:bodyPr>
          <a:lstStyle/>
          <a:p>
            <a:pPr algn="ctr"/>
            <a:r>
              <a:rPr lang="en-US" sz="1800" dirty="0"/>
              <a:t>Weapon Functionality </a:t>
            </a:r>
          </a:p>
        </p:txBody>
      </p:sp>
      <p:sp>
        <p:nvSpPr>
          <p:cNvPr id="8" name="TextBox 7"/>
          <p:cNvSpPr txBox="1"/>
          <p:nvPr/>
        </p:nvSpPr>
        <p:spPr>
          <a:xfrm>
            <a:off x="1902230" y="5915336"/>
            <a:ext cx="2785443" cy="646331"/>
          </a:xfrm>
          <a:prstGeom prst="rect">
            <a:avLst/>
          </a:prstGeom>
          <a:noFill/>
        </p:spPr>
        <p:txBody>
          <a:bodyPr wrap="square" rtlCol="0">
            <a:spAutoFit/>
          </a:bodyPr>
          <a:lstStyle/>
          <a:p>
            <a:pPr algn="ctr"/>
            <a:r>
              <a:rPr lang="en-US" sz="1800" dirty="0"/>
              <a:t>Operational Functionality </a:t>
            </a:r>
          </a:p>
        </p:txBody>
      </p:sp>
      <p:sp>
        <p:nvSpPr>
          <p:cNvPr id="11" name="TextBox 10"/>
          <p:cNvSpPr txBox="1"/>
          <p:nvPr/>
        </p:nvSpPr>
        <p:spPr>
          <a:xfrm>
            <a:off x="8184564" y="5909496"/>
            <a:ext cx="2483437" cy="646331"/>
          </a:xfrm>
          <a:prstGeom prst="rect">
            <a:avLst/>
          </a:prstGeom>
          <a:noFill/>
        </p:spPr>
        <p:txBody>
          <a:bodyPr wrap="square" rtlCol="0">
            <a:spAutoFit/>
          </a:bodyPr>
          <a:lstStyle/>
          <a:p>
            <a:pPr algn="ctr"/>
            <a:r>
              <a:rPr lang="en-US" sz="1800" dirty="0"/>
              <a:t>Munition Functionality </a:t>
            </a:r>
          </a:p>
        </p:txBody>
      </p:sp>
      <p:sp>
        <p:nvSpPr>
          <p:cNvPr id="13" name="TextBox 12"/>
          <p:cNvSpPr txBox="1"/>
          <p:nvPr/>
        </p:nvSpPr>
        <p:spPr>
          <a:xfrm>
            <a:off x="7195536" y="3000519"/>
            <a:ext cx="2547300" cy="646331"/>
          </a:xfrm>
          <a:prstGeom prst="rect">
            <a:avLst/>
          </a:prstGeom>
          <a:noFill/>
        </p:spPr>
        <p:txBody>
          <a:bodyPr wrap="square" rtlCol="0">
            <a:spAutoFit/>
          </a:bodyPr>
          <a:lstStyle/>
          <a:p>
            <a:pPr algn="ctr"/>
            <a:r>
              <a:rPr lang="en-US" sz="1800" dirty="0"/>
              <a:t>Logistical Functionality </a:t>
            </a:r>
          </a:p>
        </p:txBody>
      </p:sp>
      <p:sp>
        <p:nvSpPr>
          <p:cNvPr id="17" name="TextBox 16"/>
          <p:cNvSpPr txBox="1"/>
          <p:nvPr/>
        </p:nvSpPr>
        <p:spPr>
          <a:xfrm>
            <a:off x="2350323" y="2698183"/>
            <a:ext cx="2954463" cy="646331"/>
          </a:xfrm>
          <a:prstGeom prst="rect">
            <a:avLst/>
          </a:prstGeom>
          <a:noFill/>
        </p:spPr>
        <p:txBody>
          <a:bodyPr wrap="square" rtlCol="0">
            <a:spAutoFit/>
          </a:bodyPr>
          <a:lstStyle/>
          <a:p>
            <a:pPr algn="ctr"/>
            <a:r>
              <a:rPr lang="en-US" sz="1800"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2229" y="1428737"/>
            <a:ext cx="1803400" cy="1117600"/>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1924" y="1390637"/>
            <a:ext cx="1739900" cy="1155700"/>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9186" y="4470020"/>
            <a:ext cx="1663700" cy="1219200"/>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64095" y="4470020"/>
            <a:ext cx="1739900" cy="1155700"/>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310507" y="4181255"/>
            <a:ext cx="1906045" cy="1433228"/>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a:extLst>
              <a:ext uri="{28A0092B-C50C-407E-A947-70E740481C1C}">
                <a14:useLocalDpi xmlns:a14="http://schemas.microsoft.com/office/drawing/2010/main" val="0"/>
              </a:ext>
            </a:extLst>
          </a:blip>
          <a:srcRect t="5705"/>
          <a:stretch/>
        </p:blipFill>
        <p:spPr>
          <a:xfrm>
            <a:off x="6308447" y="768006"/>
            <a:ext cx="4008416" cy="2065280"/>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75" y="79778"/>
            <a:ext cx="11010600" cy="664797"/>
          </a:xfrm>
        </p:spPr>
        <p:txBody>
          <a:bodyPr/>
          <a:lstStyle/>
          <a:p>
            <a:r>
              <a:rPr lang="en-US" sz="3600" dirty="0"/>
              <a:t>Operational Functionality</a:t>
            </a:r>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707175" y="1339933"/>
            <a:ext cx="5193000" cy="4538826"/>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1488145" cy="2875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1499019" cy="28561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1488363" cy="28561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7" y="2405809"/>
            <a:ext cx="1494424" cy="27513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1483075" cy="27513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1508115" cy="2875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1492053" cy="28711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1497365" cy="28724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7"/>
            <a:ext cx="1503733" cy="2752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1483039" cy="27651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1501406" cy="2755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1489445" cy="28736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1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1485382" cy="26403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3"/>
            <a:ext cx="1487338" cy="2614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1487501" cy="26651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1487499" cy="2904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stCxn id="34" idx="3"/>
            <a:endCxn id="36" idx="1"/>
          </p:cNvCxnSpPr>
          <p:nvPr/>
        </p:nvCxnSpPr>
        <p:spPr>
          <a:xfrm flipV="1">
            <a:off x="7258306" y="457360"/>
            <a:ext cx="766628" cy="284752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stCxn id="34" idx="3"/>
            <a:endCxn id="35" idx="1"/>
          </p:cNvCxnSpPr>
          <p:nvPr/>
        </p:nvCxnSpPr>
        <p:spPr>
          <a:xfrm flipV="1">
            <a:off x="7258307" y="789454"/>
            <a:ext cx="775273" cy="251543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stCxn id="34" idx="3"/>
            <a:endCxn id="21" idx="1"/>
          </p:cNvCxnSpPr>
          <p:nvPr/>
        </p:nvCxnSpPr>
        <p:spPr>
          <a:xfrm flipV="1">
            <a:off x="7258306" y="1124722"/>
            <a:ext cx="776024" cy="218016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stCxn id="34" idx="3"/>
            <a:endCxn id="38" idx="1"/>
          </p:cNvCxnSpPr>
          <p:nvPr/>
        </p:nvCxnSpPr>
        <p:spPr>
          <a:xfrm flipV="1">
            <a:off x="7258307" y="1484110"/>
            <a:ext cx="781963" cy="18207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stCxn id="34" idx="3"/>
            <a:endCxn id="22" idx="1"/>
          </p:cNvCxnSpPr>
          <p:nvPr/>
        </p:nvCxnSpPr>
        <p:spPr>
          <a:xfrm flipV="1">
            <a:off x="7258307" y="1839300"/>
            <a:ext cx="770445" cy="146558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stCxn id="34" idx="3"/>
            <a:endCxn id="23" idx="1"/>
          </p:cNvCxnSpPr>
          <p:nvPr/>
        </p:nvCxnSpPr>
        <p:spPr>
          <a:xfrm flipV="1">
            <a:off x="7258306" y="2202646"/>
            <a:ext cx="775808" cy="110224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stCxn id="34" idx="3"/>
            <a:endCxn id="25" idx="1"/>
          </p:cNvCxnSpPr>
          <p:nvPr/>
        </p:nvCxnSpPr>
        <p:spPr>
          <a:xfrm flipV="1">
            <a:off x="7258307" y="2543378"/>
            <a:ext cx="769741" cy="76151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stCxn id="34" idx="3"/>
            <a:endCxn id="26" idx="1"/>
          </p:cNvCxnSpPr>
          <p:nvPr/>
        </p:nvCxnSpPr>
        <p:spPr>
          <a:xfrm flipV="1">
            <a:off x="7258306" y="2926792"/>
            <a:ext cx="769110" cy="37809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stCxn id="34" idx="3"/>
            <a:endCxn id="27" idx="1"/>
          </p:cNvCxnSpPr>
          <p:nvPr/>
        </p:nvCxnSpPr>
        <p:spPr>
          <a:xfrm flipV="1">
            <a:off x="7258306" y="3303994"/>
            <a:ext cx="773298" cy="89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stCxn id="34" idx="3"/>
            <a:endCxn id="37" idx="1"/>
          </p:cNvCxnSpPr>
          <p:nvPr/>
        </p:nvCxnSpPr>
        <p:spPr>
          <a:xfrm>
            <a:off x="7258306" y="3304888"/>
            <a:ext cx="783638" cy="34511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stCxn id="34" idx="3"/>
            <a:endCxn id="28" idx="1"/>
          </p:cNvCxnSpPr>
          <p:nvPr/>
        </p:nvCxnSpPr>
        <p:spPr>
          <a:xfrm>
            <a:off x="7258306" y="3304888"/>
            <a:ext cx="785404" cy="69426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stCxn id="34" idx="3"/>
            <a:endCxn id="29" idx="1"/>
          </p:cNvCxnSpPr>
          <p:nvPr/>
        </p:nvCxnSpPr>
        <p:spPr>
          <a:xfrm>
            <a:off x="7258306" y="3304889"/>
            <a:ext cx="785754" cy="106563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stCxn id="34" idx="3"/>
            <a:endCxn id="30" idx="1"/>
          </p:cNvCxnSpPr>
          <p:nvPr/>
        </p:nvCxnSpPr>
        <p:spPr>
          <a:xfrm>
            <a:off x="7258306" y="3304889"/>
            <a:ext cx="779386" cy="140710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stCxn id="34" idx="3"/>
            <a:endCxn id="31" idx="1"/>
          </p:cNvCxnSpPr>
          <p:nvPr/>
        </p:nvCxnSpPr>
        <p:spPr>
          <a:xfrm>
            <a:off x="7258306" y="3304889"/>
            <a:ext cx="783094" cy="175395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stCxn id="34" idx="3"/>
            <a:endCxn id="32" idx="1"/>
          </p:cNvCxnSpPr>
          <p:nvPr/>
        </p:nvCxnSpPr>
        <p:spPr>
          <a:xfrm>
            <a:off x="7258307" y="3304889"/>
            <a:ext cx="776707" cy="21139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stCxn id="34" idx="3"/>
            <a:endCxn id="33" idx="1"/>
          </p:cNvCxnSpPr>
          <p:nvPr/>
        </p:nvCxnSpPr>
        <p:spPr>
          <a:xfrm>
            <a:off x="7258307" y="3304888"/>
            <a:ext cx="782349" cy="24913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4" y="6032641"/>
            <a:ext cx="1504770" cy="26676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000" dirty="0"/>
              <a:t>Demill</a:t>
            </a:r>
          </a:p>
        </p:txBody>
      </p:sp>
    </p:spTree>
    <p:extLst>
      <p:ext uri="{BB962C8B-B14F-4D97-AF65-F5344CB8AC3E}">
        <p14:creationId xmlns:p14="http://schemas.microsoft.com/office/powerpoint/2010/main" val="14527865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5798266" y="1162574"/>
            <a:ext cx="5886795" cy="2677656"/>
          </a:xfrm>
        </p:spPr>
        <p:txBody>
          <a:bodyPr>
            <a:normAutofit fontScale="85000" lnSpcReduction="2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Modify the use case! </a:t>
            </a:r>
          </a:p>
          <a:p>
            <a:pPr marL="0" indent="0">
              <a:spcBef>
                <a:spcPct val="20000"/>
              </a:spcBef>
              <a:buNone/>
            </a:pPr>
            <a:endParaRPr lang="en-GB" sz="2400" dirty="0"/>
          </a:p>
          <a:p>
            <a:pPr marL="0" indent="0">
              <a:spcBef>
                <a:spcPct val="20000"/>
              </a:spcBef>
              <a:buNone/>
            </a:pPr>
            <a:r>
              <a:rPr lang="en-GB" sz="2400" b="1" u="sng" dirty="0">
                <a:solidFill>
                  <a:srgbClr val="FFFF00"/>
                </a:solidFill>
              </a:rPr>
              <a:t>You remember the Use case? Right?</a:t>
            </a:r>
          </a:p>
          <a:p>
            <a:pPr marL="0" indent="0">
              <a:spcBef>
                <a:spcPct val="20000"/>
              </a:spcBef>
              <a:buNone/>
            </a:pPr>
            <a:endParaRPr lang="en-GB" sz="2400" b="1" u="sng" dirty="0">
              <a:solidFill>
                <a:srgbClr val="FFFF00"/>
              </a:solidFill>
            </a:endParaRPr>
          </a:p>
          <a:p>
            <a:pPr>
              <a:spcBef>
                <a:spcPct val="20000"/>
              </a:spcBef>
            </a:pPr>
            <a:r>
              <a:rPr lang="en-GB" sz="2000" dirty="0"/>
              <a:t>We need a consolidated list of functions!</a:t>
            </a:r>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762" y="1268812"/>
            <a:ext cx="3616222" cy="2719175"/>
          </a:xfrm>
          <a:prstGeom prst="rect">
            <a:avLst/>
          </a:prstGeom>
        </p:spPr>
      </p:pic>
      <p:sp>
        <p:nvSpPr>
          <p:cNvPr id="6" name="Rectangle 5">
            <a:extLst>
              <a:ext uri="{FF2B5EF4-FFF2-40B4-BE49-F238E27FC236}">
                <a16:creationId xmlns:a16="http://schemas.microsoft.com/office/drawing/2014/main" id="{DB5E0B2E-B5CA-E437-EA80-47CA28420E21}"/>
              </a:ext>
            </a:extLst>
          </p:cNvPr>
          <p:cNvSpPr/>
          <p:nvPr/>
        </p:nvSpPr>
        <p:spPr>
          <a:xfrm>
            <a:off x="8477676" y="4809357"/>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11" name="Rectangle 10">
            <a:extLst>
              <a:ext uri="{FF2B5EF4-FFF2-40B4-BE49-F238E27FC236}">
                <a16:creationId xmlns:a16="http://schemas.microsoft.com/office/drawing/2014/main" id="{10CE3D17-4D2C-CE78-73E5-4E1DDEFD3D44}"/>
              </a:ext>
            </a:extLst>
          </p:cNvPr>
          <p:cNvSpPr/>
          <p:nvPr/>
        </p:nvSpPr>
        <p:spPr>
          <a:xfrm>
            <a:off x="8475452" y="5506256"/>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12" name="Rectangle 11">
            <a:extLst>
              <a:ext uri="{FF2B5EF4-FFF2-40B4-BE49-F238E27FC236}">
                <a16:creationId xmlns:a16="http://schemas.microsoft.com/office/drawing/2014/main" id="{0CB69A88-ADA0-B1DF-4352-326626655AC4}"/>
              </a:ext>
            </a:extLst>
          </p:cNvPr>
          <p:cNvSpPr/>
          <p:nvPr/>
        </p:nvSpPr>
        <p:spPr>
          <a:xfrm>
            <a:off x="6539345" y="4692250"/>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13" name="Rectangle 12">
            <a:extLst>
              <a:ext uri="{FF2B5EF4-FFF2-40B4-BE49-F238E27FC236}">
                <a16:creationId xmlns:a16="http://schemas.microsoft.com/office/drawing/2014/main" id="{E6C556C4-9A62-DFD9-4066-9795216F51F8}"/>
              </a:ext>
            </a:extLst>
          </p:cNvPr>
          <p:cNvSpPr/>
          <p:nvPr/>
        </p:nvSpPr>
        <p:spPr>
          <a:xfrm>
            <a:off x="8476924" y="4485849"/>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14" name="Rectangle 13">
            <a:extLst>
              <a:ext uri="{FF2B5EF4-FFF2-40B4-BE49-F238E27FC236}">
                <a16:creationId xmlns:a16="http://schemas.microsoft.com/office/drawing/2014/main" id="{262D8494-04F8-3ED6-23FC-292DBAC70BA0}"/>
              </a:ext>
            </a:extLst>
          </p:cNvPr>
          <p:cNvSpPr/>
          <p:nvPr/>
        </p:nvSpPr>
        <p:spPr>
          <a:xfrm>
            <a:off x="8468279" y="4155039"/>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15" name="Rectangle 14">
            <a:extLst>
              <a:ext uri="{FF2B5EF4-FFF2-40B4-BE49-F238E27FC236}">
                <a16:creationId xmlns:a16="http://schemas.microsoft.com/office/drawing/2014/main" id="{919A5D6C-CF06-3637-2161-420994CE1FEC}"/>
              </a:ext>
            </a:extLst>
          </p:cNvPr>
          <p:cNvSpPr/>
          <p:nvPr/>
        </p:nvSpPr>
        <p:spPr>
          <a:xfrm>
            <a:off x="8483615" y="5167284"/>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16" name="Elbow Connector 38">
            <a:extLst>
              <a:ext uri="{FF2B5EF4-FFF2-40B4-BE49-F238E27FC236}">
                <a16:creationId xmlns:a16="http://schemas.microsoft.com/office/drawing/2014/main" id="{82B353DC-8DDC-C2F6-9D2C-F27066EB2692}"/>
              </a:ext>
            </a:extLst>
          </p:cNvPr>
          <p:cNvCxnSpPr>
            <a:cxnSpLocks/>
            <a:stCxn id="12" idx="3"/>
            <a:endCxn id="14" idx="1"/>
          </p:cNvCxnSpPr>
          <p:nvPr/>
        </p:nvCxnSpPr>
        <p:spPr>
          <a:xfrm flipV="1">
            <a:off x="7765871" y="4282955"/>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Elbow Connector 39">
            <a:extLst>
              <a:ext uri="{FF2B5EF4-FFF2-40B4-BE49-F238E27FC236}">
                <a16:creationId xmlns:a16="http://schemas.microsoft.com/office/drawing/2014/main" id="{04AA3029-17E5-0D15-EF6A-79123A4586C6}"/>
              </a:ext>
            </a:extLst>
          </p:cNvPr>
          <p:cNvCxnSpPr>
            <a:cxnSpLocks/>
            <a:stCxn id="12" idx="3"/>
            <a:endCxn id="13" idx="1"/>
          </p:cNvCxnSpPr>
          <p:nvPr/>
        </p:nvCxnSpPr>
        <p:spPr>
          <a:xfrm flipV="1">
            <a:off x="7765871" y="4615019"/>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Elbow Connector 40">
            <a:extLst>
              <a:ext uri="{FF2B5EF4-FFF2-40B4-BE49-F238E27FC236}">
                <a16:creationId xmlns:a16="http://schemas.microsoft.com/office/drawing/2014/main" id="{ED0E019C-CDE1-2A8F-2E79-53BD71442384}"/>
              </a:ext>
            </a:extLst>
          </p:cNvPr>
          <p:cNvCxnSpPr>
            <a:cxnSpLocks/>
            <a:stCxn id="12" idx="3"/>
            <a:endCxn id="6" idx="1"/>
          </p:cNvCxnSpPr>
          <p:nvPr/>
        </p:nvCxnSpPr>
        <p:spPr>
          <a:xfrm>
            <a:off x="7765871" y="4950034"/>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Elbow Connector 41">
            <a:extLst>
              <a:ext uri="{FF2B5EF4-FFF2-40B4-BE49-F238E27FC236}">
                <a16:creationId xmlns:a16="http://schemas.microsoft.com/office/drawing/2014/main" id="{299C7F9D-8AC0-C0B7-E71C-B332616BC49E}"/>
              </a:ext>
            </a:extLst>
          </p:cNvPr>
          <p:cNvCxnSpPr>
            <a:cxnSpLocks/>
            <a:stCxn id="12" idx="3"/>
            <a:endCxn id="15" idx="1"/>
          </p:cNvCxnSpPr>
          <p:nvPr/>
        </p:nvCxnSpPr>
        <p:spPr>
          <a:xfrm>
            <a:off x="7765871" y="4950034"/>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Elbow Connector 42">
            <a:extLst>
              <a:ext uri="{FF2B5EF4-FFF2-40B4-BE49-F238E27FC236}">
                <a16:creationId xmlns:a16="http://schemas.microsoft.com/office/drawing/2014/main" id="{00BF72AA-E9B9-8912-5AC0-98AFD832BB95}"/>
              </a:ext>
            </a:extLst>
          </p:cNvPr>
          <p:cNvCxnSpPr>
            <a:cxnSpLocks/>
            <a:stCxn id="12" idx="3"/>
            <a:endCxn id="11" idx="1"/>
          </p:cNvCxnSpPr>
          <p:nvPr/>
        </p:nvCxnSpPr>
        <p:spPr>
          <a:xfrm>
            <a:off x="7765871" y="4950034"/>
            <a:ext cx="709581" cy="69594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1715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0" y="0"/>
            <a:ext cx="8621712" cy="546100"/>
          </a:xfrm>
        </p:spPr>
        <p:txBody>
          <a:bodyPr/>
          <a:lstStyle/>
          <a:p>
            <a:r>
              <a:rPr lang="en-US" sz="2400" dirty="0"/>
              <a:t>Functions help us Understand the Generic Problem</a:t>
            </a:r>
          </a:p>
        </p:txBody>
      </p:sp>
      <p:pic>
        <p:nvPicPr>
          <p:cNvPr id="2" name="Picture 1"/>
          <p:cNvPicPr>
            <a:picLocks noChangeAspect="1"/>
          </p:cNvPicPr>
          <p:nvPr/>
        </p:nvPicPr>
        <p:blipFill>
          <a:blip r:embed="rId2"/>
          <a:stretch>
            <a:fillRect/>
          </a:stretch>
        </p:blipFill>
        <p:spPr>
          <a:xfrm>
            <a:off x="2438401" y="1174434"/>
            <a:ext cx="3435349" cy="5386992"/>
          </a:xfrm>
          <a:prstGeom prst="rect">
            <a:avLst/>
          </a:prstGeom>
        </p:spPr>
      </p:pic>
      <p:sp>
        <p:nvSpPr>
          <p:cNvPr id="3" name="Rectangle 2"/>
          <p:cNvSpPr/>
          <p:nvPr/>
        </p:nvSpPr>
        <p:spPr>
          <a:xfrm>
            <a:off x="1608751" y="1338524"/>
            <a:ext cx="2249849"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t>The similarity of the functions is because at the highest level we are doing the same thing.</a:t>
            </a:r>
          </a:p>
        </p:txBody>
      </p:sp>
      <p:sp>
        <p:nvSpPr>
          <p:cNvPr id="8" name="Rectangle 7"/>
          <p:cNvSpPr/>
          <p:nvPr/>
        </p:nvSpPr>
        <p:spPr>
          <a:xfrm>
            <a:off x="1608750" y="4775678"/>
            <a:ext cx="2305050"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12924" y="83387"/>
            <a:ext cx="9064425" cy="664797"/>
          </a:xfrm>
        </p:spPr>
        <p:txBody>
          <a:bodyPr/>
          <a:lstStyle/>
          <a:p>
            <a:r>
              <a:rPr lang="en-US" sz="3200" dirty="0"/>
              <a:t>Functions Allow us to Explore Design Choices</a:t>
            </a:r>
          </a:p>
        </p:txBody>
      </p:sp>
      <p:sp>
        <p:nvSpPr>
          <p:cNvPr id="9" name="Text Placeholder 8"/>
          <p:cNvSpPr>
            <a:spLocks noGrp="1"/>
          </p:cNvSpPr>
          <p:nvPr>
            <p:ph type="body" sz="quarter" idx="16"/>
          </p:nvPr>
        </p:nvSpPr>
        <p:spPr>
          <a:xfrm>
            <a:off x="6481125" y="2319174"/>
            <a:ext cx="3894750" cy="4538826"/>
          </a:xfrm>
        </p:spPr>
        <p:txBody>
          <a:bodyPr/>
          <a:lstStyle/>
          <a:p>
            <a:r>
              <a:rPr lang="en-US" sz="1800" dirty="0"/>
              <a:t>For each function we will always have choice </a:t>
            </a:r>
          </a:p>
          <a:p>
            <a:r>
              <a:rPr lang="en-US" sz="1800" dirty="0"/>
              <a:t>The systems approach gets us to identify the choices first and then use the constraint requirements to select</a:t>
            </a:r>
          </a:p>
          <a:p>
            <a:r>
              <a:rPr lang="en-US" sz="1800"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2031002" y="2261866"/>
            <a:ext cx="3556999" cy="3790800"/>
          </a:xfrm>
        </p:spPr>
        <p:txBody>
          <a:bodyPr/>
          <a:lstStyle/>
          <a:p>
            <a:pPr marL="0" indent="0" defTabSz="1073084">
              <a:buClrTx/>
              <a:buNone/>
              <a:defRPr/>
            </a:pPr>
            <a:r>
              <a:rPr lang="en-US" sz="2000" dirty="0"/>
              <a:t>Design Choices:</a:t>
            </a:r>
          </a:p>
          <a:p>
            <a:pPr marL="0" indent="0" defTabSz="1073084">
              <a:buClrTx/>
              <a:buNone/>
              <a:defRPr/>
            </a:pPr>
            <a:endParaRPr lang="en-US" sz="1400" dirty="0"/>
          </a:p>
          <a:p>
            <a:pPr marL="0" indent="0" defTabSz="1073084">
              <a:buClrTx/>
              <a:buNone/>
              <a:defRPr/>
            </a:pPr>
            <a:r>
              <a:rPr lang="en-US" sz="1800" dirty="0"/>
              <a:t>To stabilize the round we could use:</a:t>
            </a:r>
          </a:p>
          <a:p>
            <a:pPr defTabSz="1073084">
              <a:buClrTx/>
              <a:defRPr/>
            </a:pPr>
            <a:r>
              <a:rPr lang="en-US" sz="1800" dirty="0"/>
              <a:t>Fins (3, 4, 5, 6 </a:t>
            </a:r>
            <a:r>
              <a:rPr lang="is-IS" sz="1800" dirty="0"/>
              <a:t>…)</a:t>
            </a:r>
          </a:p>
          <a:p>
            <a:pPr defTabSz="1073084">
              <a:buClrTx/>
              <a:defRPr/>
            </a:pPr>
            <a:r>
              <a:rPr lang="en-US" sz="1800" dirty="0"/>
              <a:t>W</a:t>
            </a:r>
            <a:r>
              <a:rPr lang="is-IS" sz="1800" dirty="0"/>
              <a:t>ings</a:t>
            </a:r>
          </a:p>
          <a:p>
            <a:pPr defTabSz="1073084">
              <a:buClrTx/>
              <a:defRPr/>
            </a:pPr>
            <a:r>
              <a:rPr lang="is-IS" sz="1800" dirty="0"/>
              <a:t>Spin</a:t>
            </a:r>
          </a:p>
          <a:p>
            <a:pPr defTabSz="1073084">
              <a:buClrTx/>
              <a:defRPr/>
            </a:pPr>
            <a:r>
              <a:rPr lang="en-US" sz="1800" dirty="0"/>
              <a:t>Thrust vectoring</a:t>
            </a:r>
          </a:p>
          <a:p>
            <a:pPr defTabSz="1073084">
              <a:buClrTx/>
              <a:defRPr/>
            </a:pPr>
            <a:r>
              <a:rPr lang="en-US" sz="1800" dirty="0"/>
              <a:t>Gyroscopic forces</a:t>
            </a:r>
          </a:p>
          <a:p>
            <a:pPr defTabSz="1073084">
              <a:buClrTx/>
              <a:defRPr/>
            </a:pPr>
            <a:r>
              <a:rPr lang="en-US" sz="1800" dirty="0"/>
              <a:t>Sphere Shape</a:t>
            </a:r>
          </a:p>
          <a:p>
            <a:pPr defTabSz="1073084">
              <a:buClrTx/>
              <a:defRPr/>
            </a:pPr>
            <a:r>
              <a:rPr lang="en-US" sz="1800" dirty="0"/>
              <a:t>None</a:t>
            </a:r>
          </a:p>
          <a:p>
            <a:pPr marL="0" indent="0" defTabSz="1073084">
              <a:buClrTx/>
              <a:buNone/>
              <a:defRPr/>
            </a:pPr>
            <a:endParaRPr lang="en-US" sz="1400" dirty="0"/>
          </a:p>
          <a:p>
            <a:pPr marL="0" indent="0" defTabSz="1073084">
              <a:buClrTx/>
              <a:buNone/>
              <a:defRPr/>
            </a:pPr>
            <a:endParaRPr lang="en-US" sz="1400" dirty="0"/>
          </a:p>
        </p:txBody>
      </p:sp>
      <p:sp>
        <p:nvSpPr>
          <p:cNvPr id="8" name="Text Placeholder 7"/>
          <p:cNvSpPr>
            <a:spLocks noGrp="1"/>
          </p:cNvSpPr>
          <p:nvPr>
            <p:ph type="body" sz="quarter" idx="4294967295"/>
          </p:nvPr>
        </p:nvSpPr>
        <p:spPr>
          <a:xfrm>
            <a:off x="6773863" y="1604963"/>
            <a:ext cx="3894137" cy="331787"/>
          </a:xfrm>
        </p:spPr>
        <p:txBody>
          <a:bodyPr>
            <a:normAutofit fontScale="775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176311" y="1057967"/>
            <a:ext cx="4568825" cy="331787"/>
          </a:xfrm>
        </p:spPr>
        <p:txBody>
          <a:bodyPr>
            <a:normAutofit fontScale="77500" lnSpcReduction="20000"/>
          </a:bodyPr>
          <a:lstStyle/>
          <a:p>
            <a:pPr marL="0" indent="0">
              <a:buNone/>
            </a:pPr>
            <a:r>
              <a:rPr lang="en-US" sz="2400" b="1" dirty="0"/>
              <a:t>Stabilise Round </a:t>
            </a:r>
          </a:p>
        </p:txBody>
      </p:sp>
    </p:spTree>
    <p:extLst>
      <p:ext uri="{BB962C8B-B14F-4D97-AF65-F5344CB8AC3E}">
        <p14:creationId xmlns:p14="http://schemas.microsoft.com/office/powerpoint/2010/main" val="29207846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0" y="18175"/>
            <a:ext cx="10563225" cy="765175"/>
          </a:xfrm>
        </p:spPr>
        <p:txBody>
          <a:bodyPr/>
          <a:lstStyle/>
          <a:p>
            <a:pPr eaLnBrk="1" hangingPunct="1"/>
            <a:r>
              <a:rPr lang="en-GB" sz="3200" dirty="0">
                <a:latin typeface="Arial" charset="0"/>
              </a:rPr>
              <a:t>How do we Identify the Generic Functionality of a System</a:t>
            </a:r>
          </a:p>
        </p:txBody>
      </p:sp>
      <p:sp>
        <p:nvSpPr>
          <p:cNvPr id="61443" name="Content Placeholder 4"/>
          <p:cNvSpPr>
            <a:spLocks noGrp="1"/>
          </p:cNvSpPr>
          <p:nvPr>
            <p:ph sz="half" idx="1"/>
          </p:nvPr>
        </p:nvSpPr>
        <p:spPr>
          <a:xfrm>
            <a:off x="676275" y="1733557"/>
            <a:ext cx="4038600" cy="4525963"/>
          </a:xfrm>
        </p:spPr>
        <p:txBody>
          <a:bodyPr>
            <a:normAutofit/>
          </a:bodyPr>
          <a:lstStyle/>
          <a:p>
            <a:pPr eaLnBrk="1" hangingPunct="1"/>
            <a:r>
              <a:rPr lang="en-GB" sz="2400" dirty="0">
                <a:latin typeface="Arial" charset="0"/>
              </a:rPr>
              <a:t>By thinking hard and working through scenarios</a:t>
            </a:r>
          </a:p>
          <a:p>
            <a:pPr eaLnBrk="1" hangingPunct="1"/>
            <a:endParaRPr lang="en-GB" sz="2400" dirty="0">
              <a:latin typeface="Arial" charset="0"/>
            </a:endParaRPr>
          </a:p>
          <a:p>
            <a:pPr lvl="1" eaLnBrk="1" hangingPunct="1"/>
            <a:r>
              <a:rPr lang="en-GB" sz="2000"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6096000" y="1800232"/>
            <a:ext cx="4038600" cy="4525963"/>
          </a:xfrm>
        </p:spPr>
        <p:txBody>
          <a:bodyPr>
            <a:normAutofit/>
          </a:bodyPr>
          <a:lstStyle/>
          <a:p>
            <a:pPr eaLnBrk="1" hangingPunct="1"/>
            <a:r>
              <a:rPr lang="en-GB" sz="2400" dirty="0">
                <a:latin typeface="Arial" charset="0"/>
              </a:rPr>
              <a:t>By reviewing existing designs</a:t>
            </a:r>
          </a:p>
          <a:p>
            <a:pPr eaLnBrk="1" hangingPunct="1"/>
            <a:endParaRPr lang="en-GB" sz="2400" dirty="0">
              <a:latin typeface="Arial" charset="0"/>
            </a:endParaRPr>
          </a:p>
          <a:p>
            <a:pPr eaLnBrk="1" hangingPunct="1"/>
            <a:endParaRPr lang="en-GB" sz="2400" dirty="0">
              <a:latin typeface="Arial" charset="0"/>
            </a:endParaRPr>
          </a:p>
          <a:p>
            <a:pPr lvl="1" eaLnBrk="1" hangingPunct="1"/>
            <a:r>
              <a:rPr lang="en-GB" sz="2000" dirty="0">
                <a:latin typeface="Arial" charset="0"/>
              </a:rPr>
              <a:t>By looking at an existing designs and asking what every component or feature DOES </a:t>
            </a:r>
          </a:p>
        </p:txBody>
      </p:sp>
    </p:spTree>
    <p:extLst>
      <p:ext uri="{BB962C8B-B14F-4D97-AF65-F5344CB8AC3E}">
        <p14:creationId xmlns:p14="http://schemas.microsoft.com/office/powerpoint/2010/main" val="39815112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294167" y="115467"/>
            <a:ext cx="6489700" cy="490389"/>
          </a:xfrm>
        </p:spPr>
        <p:txBody>
          <a:bodyPr/>
          <a:lstStyle/>
          <a:p>
            <a:r>
              <a:rPr lang="en-GB" dirty="0">
                <a:latin typeface="Arial" charset="0"/>
              </a:rPr>
              <a:t>Top-down &amp; Bottom-up</a:t>
            </a:r>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System</a:t>
            </a:r>
          </a:p>
        </p:txBody>
      </p:sp>
      <p:sp>
        <p:nvSpPr>
          <p:cNvPr id="62476" name="TextBox 13"/>
          <p:cNvSpPr txBox="1">
            <a:spLocks noChangeArrowheads="1"/>
          </p:cNvSpPr>
          <p:nvPr/>
        </p:nvSpPr>
        <p:spPr bwMode="auto">
          <a:xfrm>
            <a:off x="4574497" y="5251728"/>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t>Sub-System</a:t>
            </a:r>
          </a:p>
        </p:txBody>
      </p:sp>
      <p:sp>
        <p:nvSpPr>
          <p:cNvPr id="16" name="TextBox 15"/>
          <p:cNvSpPr txBox="1"/>
          <p:nvPr/>
        </p:nvSpPr>
        <p:spPr>
          <a:xfrm>
            <a:off x="6608763" y="1912310"/>
            <a:ext cx="1669294"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chemeClr val="bg1"/>
                </a:solidFill>
              </a:rPr>
              <a:t>System Use Case Analysis</a:t>
            </a:r>
          </a:p>
        </p:txBody>
      </p:sp>
      <p:sp>
        <p:nvSpPr>
          <p:cNvPr id="17" name="TextBox 16"/>
          <p:cNvSpPr txBox="1"/>
          <p:nvPr/>
        </p:nvSpPr>
        <p:spPr>
          <a:xfrm>
            <a:off x="7560431" y="4396803"/>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chemeClr val="bg1"/>
                </a:solidFill>
              </a:rPr>
              <a:t>Functional</a:t>
            </a:r>
            <a:r>
              <a:rPr lang="en-GB" sz="1800" dirty="0">
                <a:solidFill>
                  <a:srgbClr val="FFFFFF"/>
                </a:solidFill>
              </a:rPr>
              <a:t> </a:t>
            </a:r>
            <a:r>
              <a:rPr lang="en-GB" sz="1800" dirty="0">
                <a:solidFill>
                  <a:schemeClr val="bg1"/>
                </a:solidFill>
              </a:rPr>
              <a:t>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168059" y="1114831"/>
            <a:ext cx="4833316" cy="5537666"/>
          </a:xfrm>
        </p:spPr>
        <p:txBody>
          <a:bodyPr>
            <a:normAutofit fontScale="85000" lnSpcReduction="20000"/>
          </a:bodyPr>
          <a:lstStyle/>
          <a:p>
            <a:pPr marL="0" indent="0">
              <a:buNone/>
              <a:defRPr/>
            </a:pPr>
            <a:r>
              <a:rPr lang="en-GB" sz="2000" b="1" dirty="0">
                <a:solidFill>
                  <a:schemeClr val="accent3">
                    <a:lumMod val="40000"/>
                    <a:lumOff val="60000"/>
                  </a:schemeClr>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b="1" dirty="0">
                <a:solidFill>
                  <a:schemeClr val="accent3">
                    <a:lumMod val="40000"/>
                    <a:lumOff val="60000"/>
                  </a:schemeClr>
                </a:solidFill>
              </a:rPr>
              <a:t>Why use it?</a:t>
            </a:r>
          </a:p>
          <a:p>
            <a:pPr>
              <a:defRPr/>
            </a:pPr>
            <a:r>
              <a:rPr lang="en-GB" dirty="0"/>
              <a:t>It is a natural intuitive communication</a:t>
            </a:r>
          </a:p>
          <a:p>
            <a:pPr>
              <a:defRPr/>
            </a:pPr>
            <a:r>
              <a:rPr lang="en-GB" dirty="0"/>
              <a:t>Define logical chunks of functionality</a:t>
            </a:r>
          </a:p>
          <a:p>
            <a:pPr>
              <a:defRPr/>
            </a:pPr>
            <a:r>
              <a:rPr lang="en-GB" dirty="0"/>
              <a:t>Can help define both want and unwanted behaviour</a:t>
            </a:r>
          </a:p>
          <a:p>
            <a:pPr marL="0" indent="0">
              <a:lnSpc>
                <a:spcPct val="110000"/>
              </a:lnSpc>
              <a:spcBef>
                <a:spcPts val="0"/>
              </a:spcBef>
              <a:buNone/>
              <a:defRPr/>
            </a:pPr>
            <a:r>
              <a:rPr lang="en-GB" sz="2000" b="1" dirty="0">
                <a:solidFill>
                  <a:schemeClr val="accent3">
                    <a:lumMod val="40000"/>
                    <a:lumOff val="60000"/>
                  </a:schemeClr>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57175" y="112636"/>
            <a:ext cx="9556866" cy="584775"/>
          </a:xfrm>
        </p:spPr>
        <p:txBody>
          <a:bodyPr/>
          <a:lstStyle/>
          <a:p>
            <a:pPr>
              <a:defRPr/>
            </a:pPr>
            <a:r>
              <a:rPr lang="en-GB" sz="3200"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2"/>
          <a:stretch>
            <a:fillRect/>
          </a:stretch>
        </p:blipFill>
        <p:spPr>
          <a:xfrm>
            <a:off x="1114426" y="1899685"/>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2150" y="161765"/>
            <a:ext cx="11010600" cy="664797"/>
          </a:xfrm>
        </p:spPr>
        <p:txBody>
          <a:bodyPr/>
          <a:lstStyle/>
          <a:p>
            <a:r>
              <a:rPr lang="en-US"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946476" y="1165861"/>
            <a:ext cx="2071713"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Step1: Determine suitable boundary and identify main inputs and outputs</a:t>
            </a:r>
          </a:p>
          <a:p>
            <a:pPr algn="ctr"/>
            <a:r>
              <a:rPr lang="en-US" sz="1200" dirty="0">
                <a:solidFill>
                  <a:schemeClr val="bg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3417975" y="2166256"/>
            <a:ext cx="2144486"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5212544" y="3363685"/>
            <a:ext cx="1665514"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624261" y="4376056"/>
            <a:ext cx="1754313"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8194597" y="5412547"/>
            <a:ext cx="1754313"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bg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631625" y="5435897"/>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80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70438" y="131415"/>
            <a:ext cx="8107298" cy="584775"/>
          </a:xfrm>
        </p:spPr>
        <p:txBody>
          <a:bodyPr/>
          <a:lstStyle/>
          <a:p>
            <a:r>
              <a:rPr lang="en-US" sz="2000" dirty="0"/>
              <a:t>Step 1: Determine suitable boundary and identify main inputs and outputs and purpose </a:t>
            </a:r>
          </a:p>
        </p:txBody>
      </p:sp>
      <p:sp>
        <p:nvSpPr>
          <p:cNvPr id="3" name="Content Placeholder 2"/>
          <p:cNvSpPr>
            <a:spLocks noGrp="1"/>
          </p:cNvSpPr>
          <p:nvPr>
            <p:ph type="body" sz="quarter" idx="13"/>
          </p:nvPr>
        </p:nvSpPr>
        <p:spPr>
          <a:xfrm>
            <a:off x="552450" y="1339128"/>
            <a:ext cx="11296649" cy="513221"/>
          </a:xfrm>
        </p:spPr>
        <p:txBody>
          <a:bodyPr>
            <a:normAutofit fontScale="70000" lnSpcReduction="20000"/>
          </a:bodyPr>
          <a:lstStyle/>
          <a:p>
            <a:pPr marL="0" indent="0">
              <a:lnSpc>
                <a:spcPct val="110000"/>
              </a:lnSpc>
              <a:spcBef>
                <a:spcPts val="0"/>
              </a:spcBef>
              <a:buNone/>
            </a:pPr>
            <a:r>
              <a:rPr lang="en-US" sz="2600" b="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914969" cy="337285"/>
          </a:xfrm>
          <a:prstGeom prst="rect">
            <a:avLst/>
          </a:prstGeom>
          <a:noFill/>
        </p:spPr>
        <p:txBody>
          <a:bodyPr wrap="squar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1"/>
            <a:ext cx="933450" cy="338554"/>
          </a:xfrm>
          <a:prstGeom prst="rect">
            <a:avLst/>
          </a:prstGeom>
          <a:noFill/>
        </p:spPr>
        <p:txBody>
          <a:bodyPr wrap="squar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045762" y="3022823"/>
            <a:ext cx="1491343" cy="661720"/>
          </a:xfrm>
          <a:prstGeom prst="rect">
            <a:avLst/>
          </a:prstGeom>
          <a:noFill/>
        </p:spPr>
        <p:txBody>
          <a:bodyPr wrap="squar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49615" y="4235996"/>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0"/>
            <a:ext cx="831965" cy="338554"/>
          </a:xfrm>
          <a:prstGeom prst="rect">
            <a:avLst/>
          </a:prstGeom>
          <a:noFill/>
        </p:spPr>
        <p:txBody>
          <a:bodyPr wrap="squar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7" y="2548306"/>
            <a:ext cx="850447" cy="346687"/>
          </a:xfrm>
          <a:prstGeom prst="rect">
            <a:avLst/>
          </a:prstGeom>
          <a:noFill/>
        </p:spPr>
        <p:txBody>
          <a:bodyPr wrap="squar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7024492" y="3353242"/>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5" y="3014687"/>
            <a:ext cx="760639" cy="338554"/>
          </a:xfrm>
          <a:prstGeom prst="rect">
            <a:avLst/>
          </a:prstGeom>
          <a:noFill/>
        </p:spPr>
        <p:txBody>
          <a:bodyPr wrap="squar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noFill/>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467712" cy="369332"/>
          </a:xfrm>
          <a:prstGeom prst="rect">
            <a:avLst/>
          </a:prstGeom>
          <a:noFill/>
        </p:spPr>
        <p:txBody>
          <a:bodyPr wrap="square" rtlCol="0">
            <a:spAutoFit/>
          </a:bodyPr>
          <a:lstStyle/>
          <a:p>
            <a:r>
              <a:rPr lang="en-US" sz="1800"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565399" cy="369332"/>
          </a:xfrm>
          <a:prstGeom prst="rect">
            <a:avLst/>
          </a:prstGeom>
          <a:noFill/>
        </p:spPr>
        <p:txBody>
          <a:bodyPr wrap="square" rtlCol="0">
            <a:spAutoFit/>
          </a:bodyPr>
          <a:lstStyle/>
          <a:p>
            <a:r>
              <a:rPr lang="en-US" sz="1800"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6936531" y="4187463"/>
            <a:ext cx="2898619"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0219" y="123864"/>
            <a:ext cx="9501111" cy="584775"/>
          </a:xfrm>
        </p:spPr>
        <p:txBody>
          <a:bodyPr/>
          <a:lstStyle/>
          <a:p>
            <a:r>
              <a:rPr lang="en-US" sz="2800"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152400" y="3129942"/>
            <a:ext cx="12039600" cy="2342293"/>
          </a:xfrm>
        </p:spPr>
        <p:txBody>
          <a:bodyPr>
            <a:normAutofit fontScale="925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249217" y="1430675"/>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757875" y="156130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2930992" y="1172918"/>
            <a:ext cx="840674" cy="338554"/>
          </a:xfrm>
          <a:prstGeom prst="rect">
            <a:avLst/>
          </a:prstGeom>
          <a:noFill/>
        </p:spPr>
        <p:txBody>
          <a:bodyPr wrap="squar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757875" y="206314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2912511" y="1674758"/>
            <a:ext cx="944880" cy="338554"/>
          </a:xfrm>
          <a:prstGeom prst="rect">
            <a:avLst/>
          </a:prstGeom>
          <a:noFill/>
        </p:spPr>
        <p:txBody>
          <a:bodyPr wrap="squar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777159" y="247547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2816883" y="2146667"/>
            <a:ext cx="1373325" cy="661720"/>
          </a:xfrm>
          <a:prstGeom prst="rect">
            <a:avLst/>
          </a:prstGeom>
          <a:noFill/>
        </p:spPr>
        <p:txBody>
          <a:bodyPr wrap="squar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698504" y="155316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6871621" y="1228725"/>
            <a:ext cx="748379" cy="338554"/>
          </a:xfrm>
          <a:prstGeom prst="rect">
            <a:avLst/>
          </a:prstGeom>
          <a:noFill/>
        </p:spPr>
        <p:txBody>
          <a:bodyPr wrap="squar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698504" y="205500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6862663" y="1724024"/>
            <a:ext cx="1147861" cy="338554"/>
          </a:xfrm>
          <a:prstGeom prst="rect">
            <a:avLst/>
          </a:prstGeom>
          <a:noFill/>
        </p:spPr>
        <p:txBody>
          <a:bodyPr wrap="squar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698504" y="2504296"/>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6847697" y="2209800"/>
            <a:ext cx="800878" cy="338554"/>
          </a:xfrm>
          <a:prstGeom prst="rect">
            <a:avLst/>
          </a:prstGeom>
          <a:noFill/>
        </p:spPr>
        <p:txBody>
          <a:bodyPr wrap="squar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331360" y="1430675"/>
            <a:ext cx="260866" cy="632468"/>
          </a:xfrm>
          <a:prstGeom prst="rightBrace">
            <a:avLst>
              <a:gd name="adj1" fmla="val 26309"/>
              <a:gd name="adj2" fmla="val 50000"/>
            </a:avLst>
          </a:pr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21" name="TextBox 20">
            <a:extLst>
              <a:ext uri="{FF2B5EF4-FFF2-40B4-BE49-F238E27FC236}">
                <a16:creationId xmlns:a16="http://schemas.microsoft.com/office/drawing/2014/main" id="{89B981D2-35D9-F84D-8151-415BF93729F1}"/>
              </a:ext>
            </a:extLst>
          </p:cNvPr>
          <p:cNvSpPr txBox="1"/>
          <p:nvPr/>
        </p:nvSpPr>
        <p:spPr>
          <a:xfrm>
            <a:off x="8598073" y="1562243"/>
            <a:ext cx="1527001" cy="369332"/>
          </a:xfrm>
          <a:prstGeom prst="rect">
            <a:avLst/>
          </a:prstGeom>
          <a:noFill/>
        </p:spPr>
        <p:txBody>
          <a:bodyPr wrap="square" rtlCol="0">
            <a:spAutoFit/>
          </a:bodyPr>
          <a:lstStyle/>
          <a:p>
            <a:r>
              <a:rPr lang="en-US" sz="1800"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328937" y="2319630"/>
            <a:ext cx="1796137" cy="369331"/>
          </a:xfrm>
          <a:prstGeom prst="rect">
            <a:avLst/>
          </a:prstGeom>
          <a:noFill/>
        </p:spPr>
        <p:txBody>
          <a:bodyPr wrap="square" rtlCol="0">
            <a:spAutoFit/>
          </a:bodyPr>
          <a:lstStyle/>
          <a:p>
            <a:r>
              <a:rPr lang="en-US" sz="1800"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871253" y="5830148"/>
            <a:ext cx="4466633" cy="706746"/>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sz="1350" dirty="0"/>
              <a:t>To  </a:t>
            </a:r>
          </a:p>
          <a:p>
            <a:endParaRPr lang="en-US" sz="100" dirty="0"/>
          </a:p>
          <a:p>
            <a:pPr algn="ctr"/>
            <a:r>
              <a:rPr lang="en-US" sz="20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75842"/>
            <a:ext cx="9959842" cy="498595"/>
          </a:xfrm>
        </p:spPr>
        <p:txBody>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6" y="842201"/>
            <a:ext cx="3063071"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200" dirty="0"/>
              <a:t>We ask ourselves the question </a:t>
            </a:r>
            <a:r>
              <a:rPr lang="mr-IN" sz="1200" dirty="0"/>
              <a:t>–</a:t>
            </a:r>
            <a:r>
              <a:rPr lang="en-GB" sz="1200" dirty="0"/>
              <a:t>”what will the system have to DO in order to convert signal into light and sound?”</a:t>
            </a:r>
          </a:p>
        </p:txBody>
      </p:sp>
      <p:sp>
        <p:nvSpPr>
          <p:cNvPr id="53" name="Left Arrow 52"/>
          <p:cNvSpPr/>
          <p:nvPr/>
        </p:nvSpPr>
        <p:spPr>
          <a:xfrm>
            <a:off x="5503283" y="2322761"/>
            <a:ext cx="2685915"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dirty="0"/>
              <a:t>These are </a:t>
            </a:r>
            <a:r>
              <a:rPr lang="en-GB" sz="1200" b="1" dirty="0"/>
              <a:t>some</a:t>
            </a:r>
            <a:r>
              <a:rPr lang="en-GB" sz="1200" dirty="0"/>
              <a:t> of the lower-level sub-purposes that have to be carried out to convert the TV signal into light and sound. We normally don’t call them sub-purpose and sub-sub- purposes </a:t>
            </a:r>
            <a:r>
              <a:rPr lang="mr-IN" sz="1200" dirty="0"/>
              <a:t>–</a:t>
            </a:r>
            <a:r>
              <a:rPr lang="en-GB" sz="1200" dirty="0"/>
              <a:t> in engineering they are </a:t>
            </a:r>
            <a:r>
              <a:rPr lang="en-GB" sz="1200" b="1" dirty="0"/>
              <a:t>functions,</a:t>
            </a:r>
            <a:r>
              <a:rPr lang="en-GB" sz="1200" dirty="0"/>
              <a:t> typically defined as a </a:t>
            </a:r>
            <a:r>
              <a:rPr lang="en-GB" sz="1200" b="1" dirty="0"/>
              <a:t>Verb Noun </a:t>
            </a:r>
            <a:r>
              <a:rPr lang="en-GB" sz="1200"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P spid="21"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377"/>
            <a:ext cx="10297781" cy="498595"/>
          </a:xfrm>
        </p:spPr>
        <p:txBody>
          <a:bodyPr/>
          <a:lstStyle/>
          <a:p>
            <a:r>
              <a:rPr lang="en-GB" dirty="0"/>
              <a:t>We can use Purpose to Understand</a:t>
            </a:r>
          </a:p>
        </p:txBody>
      </p:sp>
      <p:sp>
        <p:nvSpPr>
          <p:cNvPr id="5" name="TextBox 4"/>
          <p:cNvSpPr txBox="1"/>
          <p:nvPr/>
        </p:nvSpPr>
        <p:spPr>
          <a:xfrm>
            <a:off x="4600490" y="1268413"/>
            <a:ext cx="1518968" cy="64633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2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1914743"/>
            <a:ext cx="6291123" cy="1306800"/>
            <a:chOff x="128464" y="1788556"/>
            <a:chExt cx="6815383" cy="1415699"/>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a:t>
              </a:r>
            </a:p>
            <a:p>
              <a:pPr algn="ctr"/>
              <a:r>
                <a:rPr lang="en-US" sz="12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Convert Signal</a:t>
              </a:r>
            </a:p>
          </p:txBody>
        </p:sp>
        <p:cxnSp>
          <p:nvCxnSpPr>
            <p:cNvPr id="20" name="Elbow Connector 19"/>
            <p:cNvCxnSpPr>
              <a:stCxn id="5" idx="2"/>
              <a:endCxn id="13" idx="0"/>
            </p:cNvCxnSpPr>
            <p:nvPr/>
          </p:nvCxnSpPr>
          <p:spPr>
            <a:xfrm rot="5400000">
              <a:off x="2214251" y="347746"/>
              <a:ext cx="538265" cy="341988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072000" y="1218188"/>
              <a:ext cx="550960" cy="1691698"/>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08103" y="1973781"/>
              <a:ext cx="550960" cy="18051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4970935" y="1010950"/>
              <a:ext cx="550332" cy="2105545"/>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2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8226183" y="1039207"/>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41516" y="1127676"/>
            <a:ext cx="9759834" cy="3790800"/>
          </a:xfrm>
        </p:spPr>
        <p:txBody>
          <a:bodyPr/>
          <a:lstStyle/>
          <a:p>
            <a:r>
              <a:rPr lang="en-US" sz="1800" dirty="0"/>
              <a:t>In formulating Operational Requirements it is useful to remember every system is a subsystem of a bigger system that also has an Operational Requirement.</a:t>
            </a:r>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80139" y="231578"/>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000282" y="3054300"/>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292126" y="5607536"/>
            <a:ext cx="1653273" cy="646331"/>
          </a:xfrm>
          <a:prstGeom prst="rect">
            <a:avLst/>
          </a:prstGeom>
          <a:noFill/>
        </p:spPr>
        <p:txBody>
          <a:bodyPr wrap="square" rtlCol="0">
            <a:spAutoFit/>
          </a:bodyPr>
          <a:lstStyle>
            <a:defPPr>
              <a:defRPr lang="en-US"/>
            </a:defPPr>
            <a:lvl1pPr algn="ctr">
              <a:defRPr b="1">
                <a:solidFill>
                  <a:schemeClr val="accent3">
                    <a:lumMod val="60000"/>
                    <a:lumOff val="40000"/>
                  </a:schemeClr>
                </a:solidFill>
              </a:defRPr>
            </a:lvl1p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4573983" y="30542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264547" y="5607537"/>
            <a:ext cx="2415213" cy="646331"/>
          </a:xfrm>
          <a:prstGeom prst="rect">
            <a:avLst/>
          </a:prstGeom>
          <a:noFill/>
        </p:spPr>
        <p:txBody>
          <a:bodyPr wrap="square" rtlCol="0">
            <a:spAutoFit/>
          </a:bodyPr>
          <a:lstStyle>
            <a:defPPr>
              <a:defRPr lang="en-US"/>
            </a:defPPr>
            <a:lvl1pPr algn="ctr">
              <a:defRPr b="1">
                <a:solidFill>
                  <a:schemeClr val="accent3">
                    <a:lumMod val="60000"/>
                    <a:lumOff val="40000"/>
                  </a:schemeClr>
                </a:solidFill>
              </a:defRPr>
            </a:lvl1p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1787240" y="2748375"/>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1787240" y="3553605"/>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1501509" y="5623511"/>
            <a:ext cx="2571730" cy="646331"/>
          </a:xfrm>
          <a:prstGeom prst="rect">
            <a:avLst/>
          </a:prstGeom>
          <a:noFill/>
        </p:spPr>
        <p:txBody>
          <a:bodyPr wrap="square" rtlCol="0">
            <a:spAutoFit/>
          </a:bodyPr>
          <a:lstStyle/>
          <a:p>
            <a:pPr algn="ctr"/>
            <a:r>
              <a:rPr lang="en-US" sz="1800" b="1" dirty="0">
                <a:solidFill>
                  <a:schemeClr val="accent3">
                    <a:lumMod val="60000"/>
                    <a:lumOff val="40000"/>
                  </a:schemeClr>
                </a:solidFill>
              </a:rPr>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3572496" y="2938876"/>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3572497" y="3340942"/>
            <a:ext cx="1001486" cy="42077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6359239" y="3340942"/>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4573982" y="4190348"/>
            <a:ext cx="2334279" cy="1077218"/>
          </a:xfrm>
          <a:prstGeom prst="rect">
            <a:avLst/>
          </a:prstGeom>
          <a:noFill/>
        </p:spPr>
        <p:txBody>
          <a:bodyPr wrap="square" rtlCol="0">
            <a:spAutoFit/>
          </a:bodyPr>
          <a:lstStyle/>
          <a:p>
            <a:r>
              <a:rPr lang="en-US" sz="1600"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185974" y="4173500"/>
            <a:ext cx="2334279" cy="1077218"/>
          </a:xfrm>
          <a:prstGeom prst="rect">
            <a:avLst/>
          </a:prstGeom>
          <a:noFill/>
        </p:spPr>
        <p:txBody>
          <a:bodyPr wrap="square" rtlCol="0">
            <a:spAutoFit/>
          </a:bodyPr>
          <a:lstStyle/>
          <a:p>
            <a:r>
              <a:rPr lang="en-US" sz="1600"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1738960" y="4315586"/>
            <a:ext cx="2334279" cy="1077218"/>
          </a:xfrm>
          <a:prstGeom prst="rect">
            <a:avLst/>
          </a:prstGeom>
          <a:noFill/>
        </p:spPr>
        <p:txBody>
          <a:bodyPr wrap="square" rtlCol="0">
            <a:spAutoFit/>
          </a:bodyPr>
          <a:lstStyle/>
          <a:p>
            <a:r>
              <a:rPr lang="en-US" sz="1600"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064843" y="1107511"/>
            <a:ext cx="3864672" cy="2677656"/>
          </a:xfrm>
        </p:spPr>
        <p:txBody>
          <a:bodyPr>
            <a:normAutofit/>
          </a:bodyPr>
          <a:lstStyle/>
          <a:p>
            <a:pPr marL="0" indent="0">
              <a:spcBef>
                <a:spcPct val="20000"/>
              </a:spcBef>
              <a:buNone/>
            </a:pPr>
            <a:r>
              <a:rPr lang="en-GB" sz="2400" dirty="0"/>
              <a:t>In your Teams</a:t>
            </a:r>
          </a:p>
          <a:p>
            <a:pPr marL="0" indent="0">
              <a:spcBef>
                <a:spcPct val="20000"/>
              </a:spcBef>
              <a:buNone/>
            </a:pPr>
            <a:endParaRPr lang="en-GB" sz="2400" dirty="0"/>
          </a:p>
          <a:p>
            <a:pPr>
              <a:spcBef>
                <a:spcPct val="20000"/>
              </a:spcBef>
            </a:pPr>
            <a:r>
              <a:rPr lang="en-GB" sz="2000" dirty="0"/>
              <a:t>Draft a System Operational Requirement for the weapon system (why?) from the users viewpoint</a:t>
            </a:r>
          </a:p>
          <a:p>
            <a:pPr>
              <a:spcBef>
                <a:spcPct val="20000"/>
              </a:spcBef>
              <a:buFontTx/>
              <a:buChar char="–"/>
            </a:pPr>
            <a:endParaRPr lang="en-GB" dirty="0"/>
          </a:p>
          <a:p>
            <a:endParaRPr lang="en-US" dirty="0"/>
          </a:p>
        </p:txBody>
      </p:sp>
      <p:sp>
        <p:nvSpPr>
          <p:cNvPr id="27650" name="Title 1"/>
          <p:cNvSpPr>
            <a:spLocks noGrp="1"/>
          </p:cNvSpPr>
          <p:nvPr>
            <p:ph type="title"/>
          </p:nvPr>
        </p:nvSpPr>
        <p:spPr>
          <a:xfrm>
            <a:off x="495300" y="181731"/>
            <a:ext cx="9747366" cy="738664"/>
          </a:xfrm>
        </p:spPr>
        <p:txBody>
          <a:bodyPr/>
          <a:lstStyle/>
          <a:p>
            <a:pPr eaLnBrk="1" hangingPunct="1"/>
            <a:r>
              <a:rPr lang="en-GB" dirty="0">
                <a:latin typeface="Arial" charset="0"/>
              </a:rPr>
              <a:t>Exercise: Improving the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657" y="1389530"/>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845754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800"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450177" y="3753854"/>
            <a:ext cx="3864672" cy="1304495"/>
          </a:xfrm>
          <a:prstGeom prst="wedgeRoundRectCallout">
            <a:avLst>
              <a:gd name="adj1" fmla="val 65799"/>
              <a:gd name="adj2" fmla="val 98887"/>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13755627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105884"/>
            <a:ext cx="8229600" cy="523220"/>
          </a:xfrm>
        </p:spPr>
        <p:txBody>
          <a:bodyPr/>
          <a:lstStyle/>
          <a:p>
            <a:r>
              <a:rPr lang="en-US" sz="2800" dirty="0"/>
              <a:t>Add to the Use case.</a:t>
            </a:r>
            <a:endParaRPr lang="en-US" dirty="0"/>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200306132"/>
              </p:ext>
            </p:extLst>
          </p:nvPr>
        </p:nvGraphicFramePr>
        <p:xfrm>
          <a:off x="2300562" y="1107522"/>
          <a:ext cx="8367438" cy="5679322"/>
        </p:xfrm>
        <a:graphic>
          <a:graphicData uri="http://schemas.openxmlformats.org/drawingml/2006/table">
            <a:tbl>
              <a:tblPr firstRow="1" bandRow="1">
                <a:tableStyleId>{5C22544A-7EE6-4342-B048-85BDC9FD1C3A}</a:tableStyleId>
              </a:tblPr>
              <a:tblGrid>
                <a:gridCol w="538202">
                  <a:extLst>
                    <a:ext uri="{9D8B030D-6E8A-4147-A177-3AD203B41FA5}">
                      <a16:colId xmlns:a16="http://schemas.microsoft.com/office/drawing/2014/main" val="2188561569"/>
                    </a:ext>
                  </a:extLst>
                </a:gridCol>
                <a:gridCol w="874889">
                  <a:extLst>
                    <a:ext uri="{9D8B030D-6E8A-4147-A177-3AD203B41FA5}">
                      <a16:colId xmlns:a16="http://schemas.microsoft.com/office/drawing/2014/main" val="4235135154"/>
                    </a:ext>
                  </a:extLst>
                </a:gridCol>
                <a:gridCol w="2418578">
                  <a:extLst>
                    <a:ext uri="{9D8B030D-6E8A-4147-A177-3AD203B41FA5}">
                      <a16:colId xmlns:a16="http://schemas.microsoft.com/office/drawing/2014/main" val="4049287869"/>
                    </a:ext>
                  </a:extLst>
                </a:gridCol>
                <a:gridCol w="4535769">
                  <a:extLst>
                    <a:ext uri="{9D8B030D-6E8A-4147-A177-3AD203B41FA5}">
                      <a16:colId xmlns:a16="http://schemas.microsoft.com/office/drawing/2014/main" val="980767159"/>
                    </a:ext>
                  </a:extLst>
                </a:gridCol>
              </a:tblGrid>
              <a:tr h="314842">
                <a:tc>
                  <a:txBody>
                    <a:bodyPr/>
                    <a:lstStyle/>
                    <a:p>
                      <a:r>
                        <a:rPr lang="en-US" sz="1400" dirty="0">
                          <a:solidFill>
                            <a:schemeClr val="tx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tx1"/>
                          </a:solidFill>
                        </a:rPr>
                        <a:t>Generic Function</a:t>
                      </a:r>
                    </a:p>
                  </a:txBody>
                  <a:tcPr/>
                </a:tc>
                <a:tc>
                  <a:txBody>
                    <a:bodyPr/>
                    <a:lstStyle/>
                    <a:p>
                      <a:r>
                        <a:rPr lang="en-US" sz="1200" dirty="0">
                          <a:solidFill>
                            <a:schemeClr val="tx1"/>
                          </a:solidFill>
                        </a:rPr>
                        <a:t>Definition</a:t>
                      </a:r>
                    </a:p>
                  </a:txBody>
                  <a:tcPr/>
                </a:tc>
                <a:extLst>
                  <a:ext uri="{0D108BD9-81ED-4DB2-BD59-A6C34878D82A}">
                    <a16:rowId xmlns:a16="http://schemas.microsoft.com/office/drawing/2014/main" val="2466434461"/>
                  </a:ext>
                </a:extLst>
              </a:tr>
              <a:tr h="370840">
                <a:tc rowSpan="14">
                  <a:txBody>
                    <a:bodyPr/>
                    <a:lstStyle/>
                    <a:p>
                      <a:r>
                        <a:rPr lang="en-US" sz="1100" dirty="0"/>
                        <a:t>To deliver defeat effect to a target set efficiently, safely, and accurately at a range up to TBD range, launched from a 120mm smooth bore weapon</a:t>
                      </a:r>
                    </a:p>
                  </a:txBody>
                  <a:tcPr vert="vert270"/>
                </a:tc>
                <a:tc rowSpan="5">
                  <a:txBody>
                    <a:bodyPr/>
                    <a:lstStyle/>
                    <a:p>
                      <a:pPr algn="ctr"/>
                      <a:r>
                        <a:rPr lang="en-US" sz="12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1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100" dirty="0"/>
                        <a:t>MANAGE 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2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8129" y="201634"/>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400"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843188" y="3711819"/>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DFFEDF-F0F7-620A-D595-776F0DAF1F74}"/>
              </a:ext>
            </a:extLst>
          </p:cNvPr>
          <p:cNvSpPr>
            <a:spLocks noGrp="1"/>
          </p:cNvSpPr>
          <p:nvPr>
            <p:ph type="title"/>
          </p:nvPr>
        </p:nvSpPr>
        <p:spPr/>
        <p:txBody>
          <a:bodyPr/>
          <a:lstStyle/>
          <a:p>
            <a:r>
              <a:rPr lang="en-GB" dirty="0"/>
              <a:t>Improving the Use Case</a:t>
            </a:r>
          </a:p>
        </p:txBody>
      </p:sp>
      <p:sp>
        <p:nvSpPr>
          <p:cNvPr id="5" name="Content Placeholder 4">
            <a:extLst>
              <a:ext uri="{FF2B5EF4-FFF2-40B4-BE49-F238E27FC236}">
                <a16:creationId xmlns:a16="http://schemas.microsoft.com/office/drawing/2014/main" id="{06C42B0A-301C-EDD9-0039-FD73AFD77C62}"/>
              </a:ext>
            </a:extLst>
          </p:cNvPr>
          <p:cNvSpPr>
            <a:spLocks noGrp="1"/>
          </p:cNvSpPr>
          <p:nvPr>
            <p:ph idx="1"/>
          </p:nvPr>
        </p:nvSpPr>
        <p:spPr/>
        <p:txBody>
          <a:bodyPr/>
          <a:lstStyle/>
          <a:p>
            <a:r>
              <a:rPr lang="en-GB" dirty="0"/>
              <a:t>Use case should contain an operational requirement.</a:t>
            </a:r>
          </a:p>
          <a:p>
            <a:endParaRPr lang="en-GB" dirty="0"/>
          </a:p>
          <a:p>
            <a:r>
              <a:rPr lang="en-GB" dirty="0"/>
              <a:t>List of functions (Operations) the device must carry out.</a:t>
            </a:r>
          </a:p>
          <a:p>
            <a:endParaRPr lang="en-GB" dirty="0"/>
          </a:p>
          <a:p>
            <a:r>
              <a:rPr lang="en-GB" dirty="0"/>
              <a:t>……….Can we put this in a logical flow?</a:t>
            </a:r>
          </a:p>
          <a:p>
            <a:endParaRPr lang="en-GB" dirty="0"/>
          </a:p>
          <a:p>
            <a:r>
              <a:rPr lang="en-GB" dirty="0"/>
              <a:t>……….Specify the inputs and outputs?</a:t>
            </a:r>
          </a:p>
        </p:txBody>
      </p:sp>
    </p:spTree>
    <p:extLst>
      <p:ext uri="{BB962C8B-B14F-4D97-AF65-F5344CB8AC3E}">
        <p14:creationId xmlns:p14="http://schemas.microsoft.com/office/powerpoint/2010/main" val="370346108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D7A6644-AAF6-4C12-1F14-13861DA46730}"/>
              </a:ext>
            </a:extLst>
          </p:cNvPr>
          <p:cNvSpPr/>
          <p:nvPr/>
        </p:nvSpPr>
        <p:spPr>
          <a:xfrm>
            <a:off x="7157884" y="1830104"/>
            <a:ext cx="5034116" cy="4275728"/>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3636898" y="1332923"/>
            <a:ext cx="3624466" cy="5173172"/>
          </a:xfrm>
        </p:spPr>
        <p:txBody>
          <a:bodyPr>
            <a:normAutofit fontScale="92500" lnSpcReduction="10000"/>
          </a:bodyPr>
          <a:lstStyle/>
          <a:p>
            <a:pPr marL="0" indent="0">
              <a:spcBef>
                <a:spcPct val="20000"/>
              </a:spcBef>
              <a:buNone/>
            </a:pPr>
            <a:r>
              <a:rPr lang="en-GB" sz="3300" dirty="0">
                <a:solidFill>
                  <a:srgbClr val="FFFF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8" y="2287304"/>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7261363" y="2067009"/>
            <a:ext cx="4694225" cy="3705000"/>
          </a:xfrm>
          <a:prstGeom prst="rect">
            <a:avLst/>
          </a:prstGeom>
        </p:spPr>
      </p:pic>
    </p:spTree>
    <p:extLst>
      <p:ext uri="{BB962C8B-B14F-4D97-AF65-F5344CB8AC3E}">
        <p14:creationId xmlns:p14="http://schemas.microsoft.com/office/powerpoint/2010/main" val="37018715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8" y="1261629"/>
            <a:ext cx="1247841"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355625" y="658687"/>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2" y="5544944"/>
            <a:ext cx="1064058" cy="58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60798" y="2198821"/>
            <a:ext cx="742508" cy="87810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34045" y="5342690"/>
            <a:ext cx="730784" cy="24140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2"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378735" y="3637336"/>
            <a:ext cx="742050"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flipV="1">
            <a:off x="1168798" y="5544943"/>
            <a:ext cx="506977" cy="5566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828658" y="3458176"/>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869657" y="2161351"/>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4140" y="2160913"/>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397530" y="2396950"/>
            <a:ext cx="97124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629736" y="4387238"/>
            <a:ext cx="1497997"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52593" y="3641447"/>
            <a:ext cx="615815" cy="21869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41220" y="2414945"/>
            <a:ext cx="923624" cy="7776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345636" y="1261629"/>
            <a:ext cx="859338"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842441" y="4666208"/>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43418" y="1194965"/>
            <a:ext cx="905181" cy="498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069741" y="2073261"/>
            <a:ext cx="521967" cy="84759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23985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4044288" y="782754"/>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410995" y="3611491"/>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675774" y="5179551"/>
            <a:ext cx="1328658" cy="73078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556079" y="5333255"/>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132989" y="2758040"/>
            <a:ext cx="154787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226511"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874776" y="1261130"/>
            <a:ext cx="2989779" cy="3672820"/>
          </a:xfrm>
        </p:spPr>
        <p:txBody>
          <a:bodyPr>
            <a:normAutofit fontScale="92500" lnSpcReduction="10000"/>
          </a:bodyPr>
          <a:lstStyle/>
          <a:p>
            <a:pPr marL="0" indent="0">
              <a:buNone/>
            </a:pPr>
            <a:r>
              <a:rPr lang="en-US" sz="20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3772229" y="1277247"/>
            <a:ext cx="3600121" cy="5524055"/>
          </a:xfrm>
        </p:spPr>
        <p:txBody>
          <a:bodyPr>
            <a:normAutofit fontScale="85000" lnSpcReduction="20000"/>
          </a:bodyPr>
          <a:lstStyle/>
          <a:p>
            <a:pPr marL="0" indent="0">
              <a:buNone/>
            </a:pPr>
            <a:r>
              <a:rPr lang="en-US" sz="20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318713" y="295728"/>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7852882" y="1194454"/>
            <a:ext cx="2660390" cy="389337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sz="2000" b="1" dirty="0"/>
              <a:t>Tips</a:t>
            </a:r>
          </a:p>
          <a:p>
            <a:pPr marL="187325" lvl="1" indent="-187325">
              <a:lnSpc>
                <a:spcPct val="100000"/>
              </a:lnSpc>
            </a:pPr>
            <a:r>
              <a:rPr lang="en-US" sz="1600" kern="0" dirty="0"/>
              <a:t>Have a go yourself before the real session to predict the likely output, but also to provide “cribs and hints”</a:t>
            </a:r>
          </a:p>
          <a:p>
            <a:pPr marL="0" lvl="1" indent="0">
              <a:lnSpc>
                <a:spcPct val="100000"/>
              </a:lnSpc>
              <a:buNone/>
            </a:pPr>
            <a:r>
              <a:rPr lang="en-US" sz="1600" kern="0" dirty="0"/>
              <a:t> </a:t>
            </a:r>
          </a:p>
          <a:p>
            <a:pPr marL="187325" lvl="1" indent="-187325">
              <a:lnSpc>
                <a:spcPct val="100000"/>
              </a:lnSpc>
            </a:pPr>
            <a:r>
              <a:rPr lang="en-US" sz="1600" kern="0" dirty="0"/>
              <a:t>If the output is solution specific, try to find out by probing what they are prepared to “give up”  </a:t>
            </a:r>
          </a:p>
          <a:p>
            <a:pPr marL="187325" lvl="1" indent="-187325">
              <a:lnSpc>
                <a:spcPct val="100000"/>
              </a:lnSpc>
            </a:pPr>
            <a:endParaRPr lang="en-US" sz="1100" kern="0" dirty="0"/>
          </a:p>
          <a:p>
            <a:pPr marL="187325" lvl="1" indent="-187325">
              <a:lnSpc>
                <a:spcPct val="100000"/>
              </a:lnSpc>
            </a:pPr>
            <a:r>
              <a:rPr lang="en-US" sz="16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B520-D920-4DD6-8968-F505DC03D3D4}"/>
              </a:ext>
            </a:extLst>
          </p:cNvPr>
          <p:cNvSpPr>
            <a:spLocks noGrp="1"/>
          </p:cNvSpPr>
          <p:nvPr>
            <p:ph type="title"/>
          </p:nvPr>
        </p:nvSpPr>
        <p:spPr/>
        <p:txBody>
          <a:bodyPr/>
          <a:lstStyle/>
          <a:p>
            <a:r>
              <a:rPr lang="en-GB" dirty="0"/>
              <a:t>Moving on!</a:t>
            </a:r>
          </a:p>
        </p:txBody>
      </p:sp>
      <p:sp>
        <p:nvSpPr>
          <p:cNvPr id="3" name="Content Placeholder 2">
            <a:extLst>
              <a:ext uri="{FF2B5EF4-FFF2-40B4-BE49-F238E27FC236}">
                <a16:creationId xmlns:a16="http://schemas.microsoft.com/office/drawing/2014/main" id="{80FD5D56-58B6-4794-931D-687F4F11C540}"/>
              </a:ext>
            </a:extLst>
          </p:cNvPr>
          <p:cNvSpPr>
            <a:spLocks noGrp="1"/>
          </p:cNvSpPr>
          <p:nvPr>
            <p:ph idx="1"/>
          </p:nvPr>
        </p:nvSpPr>
        <p:spPr/>
        <p:txBody>
          <a:bodyPr/>
          <a:lstStyle/>
          <a:p>
            <a:r>
              <a:rPr lang="en-GB" dirty="0"/>
              <a:t>We’ve discovered that the customer gives us NFS and NFP in the main.</a:t>
            </a:r>
          </a:p>
          <a:p>
            <a:r>
              <a:rPr lang="en-GB" dirty="0"/>
              <a:t>We’ve discovered functionality</a:t>
            </a:r>
          </a:p>
          <a:p>
            <a:r>
              <a:rPr lang="en-GB" dirty="0"/>
              <a:t>We can arrange functions in a flow</a:t>
            </a:r>
          </a:p>
          <a:p>
            <a:r>
              <a:rPr lang="en-GB" dirty="0"/>
              <a:t>Look at inputs and outputs</a:t>
            </a:r>
          </a:p>
          <a:p>
            <a:r>
              <a:rPr lang="en-GB" dirty="0"/>
              <a:t>Use functions to design…….</a:t>
            </a:r>
          </a:p>
          <a:p>
            <a:endParaRPr lang="en-GB" dirty="0"/>
          </a:p>
          <a:p>
            <a:r>
              <a:rPr lang="en-GB" dirty="0"/>
              <a:t>We can also look at what happens when we DON’T deliver a function……The “F</a:t>
            </a:r>
            <a:r>
              <a:rPr lang="en-GB"/>
              <a:t>” word.</a:t>
            </a: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4549609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217967" y="-5962"/>
            <a:ext cx="6489700" cy="490389"/>
          </a:xfrm>
        </p:spPr>
        <p:txBody>
          <a:bodyPr/>
          <a:lstStyle/>
          <a:p>
            <a:r>
              <a:rPr lang="en-GB" dirty="0">
                <a:latin typeface="Arial" charset="0"/>
              </a:rPr>
              <a:t>Top-down &amp; Bottom-up</a:t>
            </a:r>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sz="1800" dirty="0">
              <a:solidFill>
                <a:srgbClr val="000000"/>
              </a:solidFill>
              <a:ea typeface="+mn-ea"/>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sz="1800" dirty="0">
                <a:solidFill>
                  <a:srgbClr val="000000"/>
                </a:solidFill>
              </a:rPr>
              <a:t>Sub-System</a:t>
            </a:r>
          </a:p>
        </p:txBody>
      </p:sp>
      <p:sp>
        <p:nvSpPr>
          <p:cNvPr id="16" name="TextBox 15"/>
          <p:cNvSpPr txBox="1"/>
          <p:nvPr/>
        </p:nvSpPr>
        <p:spPr>
          <a:xfrm>
            <a:off x="6707667" y="1912310"/>
            <a:ext cx="1570390"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rgbClr val="FFFFFF"/>
                </a:solidFill>
              </a:rPr>
              <a:t>System Use Case Analysis</a:t>
            </a:r>
          </a:p>
        </p:txBody>
      </p:sp>
      <p:sp>
        <p:nvSpPr>
          <p:cNvPr id="17" name="TextBox 16"/>
          <p:cNvSpPr txBox="1"/>
          <p:nvPr/>
        </p:nvSpPr>
        <p:spPr>
          <a:xfrm>
            <a:off x="7858125" y="4396803"/>
            <a:ext cx="1371600"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sz="1800"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530431-5DD0-4A8D-BAF2-EC2BEA9E9813}"/>
              </a:ext>
            </a:extLst>
          </p:cNvPr>
          <p:cNvSpPr/>
          <p:nvPr/>
        </p:nvSpPr>
        <p:spPr>
          <a:xfrm>
            <a:off x="6271591" y="1194455"/>
            <a:ext cx="4605722" cy="33874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 Placeholder 6"/>
          <p:cNvSpPr>
            <a:spLocks noGrp="1"/>
          </p:cNvSpPr>
          <p:nvPr>
            <p:ph sz="quarter" idx="16"/>
          </p:nvPr>
        </p:nvSpPr>
        <p:spPr>
          <a:xfrm>
            <a:off x="2017777" y="1194455"/>
            <a:ext cx="3959225" cy="5287601"/>
          </a:xfrm>
        </p:spPr>
        <p:txBody>
          <a:bodyPr>
            <a:normAutofit fontScale="85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701397"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356" y="1406559"/>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387899" y="2377451"/>
            <a:ext cx="7767383" cy="200054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8800" dirty="0"/>
              <a:t>More Later</a:t>
            </a:r>
          </a:p>
          <a:p>
            <a:r>
              <a:rPr lang="en-US" sz="3200" dirty="0"/>
              <a:t>When we get into detailed design</a:t>
            </a:r>
          </a:p>
        </p:txBody>
      </p:sp>
    </p:spTree>
    <p:extLst>
      <p:ext uri="{BB962C8B-B14F-4D97-AF65-F5344CB8AC3E}">
        <p14:creationId xmlns:p14="http://schemas.microsoft.com/office/powerpoint/2010/main" val="2660882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92500" lnSpcReduction="20000"/>
          </a:bodyPr>
          <a:lstStyle/>
          <a:p>
            <a:r>
              <a:rPr lang="en-GB" sz="2400" dirty="0"/>
              <a:t>We are developing a list of functions</a:t>
            </a:r>
          </a:p>
          <a:p>
            <a:endParaRPr lang="en-GB" sz="2400" dirty="0"/>
          </a:p>
          <a:p>
            <a:r>
              <a:rPr lang="en-GB" sz="2400" dirty="0"/>
              <a:t>We are beginning to understand what the system has to do?</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20335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a:xfrm>
            <a:off x="400305" y="185028"/>
            <a:ext cx="9404723" cy="1400530"/>
          </a:xfrm>
        </p:spPr>
        <p:txBody>
          <a:bodyPr/>
          <a:lstStyle/>
          <a:p>
            <a:r>
              <a:rPr lang="en-GB" dirty="0"/>
              <a:t>Left Shifting</a:t>
            </a:r>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70000" lnSpcReduction="20000"/>
          </a:bodyPr>
          <a:lstStyle/>
          <a:p>
            <a:r>
              <a:rPr lang="en-GB" sz="2400" dirty="0"/>
              <a:t>We are developing a list of functions</a:t>
            </a:r>
          </a:p>
          <a:p>
            <a:endParaRPr lang="en-GB" sz="2400" dirty="0"/>
          </a:p>
          <a:p>
            <a:r>
              <a:rPr lang="en-GB" sz="2400" dirty="0"/>
              <a:t>We are beginning to understand what the system has to do. </a:t>
            </a:r>
          </a:p>
          <a:p>
            <a:endParaRPr lang="en-GB" sz="2400" dirty="0"/>
          </a:p>
          <a:p>
            <a:r>
              <a:rPr lang="en-GB" sz="2400" dirty="0"/>
              <a:t>What happens if it doesn't do it?</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you don’t do that yet…….So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10341335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36846" y="758952"/>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969482" y="4496265"/>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838632" y="865848"/>
            <a:ext cx="1295392"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99072170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77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6026221" y="1613652"/>
            <a:ext cx="506794" cy="369332"/>
          </a:xfrm>
          <a:prstGeom prst="rect">
            <a:avLst/>
          </a:prstGeom>
          <a:noFill/>
        </p:spPr>
        <p:txBody>
          <a:bodyPr wrap="square" rtlCol="0">
            <a:spAutoFit/>
          </a:bodyPr>
          <a:lstStyle/>
          <a:p>
            <a:pPr defTabSz="457200" fontAlgn="auto">
              <a:spcBef>
                <a:spcPts val="0"/>
              </a:spcBef>
              <a:spcAft>
                <a:spcPts val="0"/>
              </a:spcAft>
            </a:pPr>
            <a:r>
              <a:rPr lang="en-US" sz="1800" dirty="0">
                <a:latin typeface="Calibri"/>
                <a:ea typeface="+mn-ea"/>
              </a:rPr>
              <a:t>has</a:t>
            </a:r>
          </a:p>
        </p:txBody>
      </p:sp>
      <p:sp>
        <p:nvSpPr>
          <p:cNvPr id="63" name="TextBox 62"/>
          <p:cNvSpPr txBox="1"/>
          <p:nvPr/>
        </p:nvSpPr>
        <p:spPr>
          <a:xfrm>
            <a:off x="4131639" y="2410892"/>
            <a:ext cx="1506993" cy="646331"/>
          </a:xfrm>
          <a:prstGeom prst="rect">
            <a:avLst/>
          </a:prstGeom>
          <a:noFill/>
        </p:spPr>
        <p:txBody>
          <a:bodyPr wrap="square" rtlCol="0">
            <a:spAutoFit/>
          </a:bodyPr>
          <a:lstStyle/>
          <a:p>
            <a:pPr defTabSz="457200" fontAlgn="auto">
              <a:spcBef>
                <a:spcPts val="0"/>
              </a:spcBef>
              <a:spcAft>
                <a:spcPts val="0"/>
              </a:spcAft>
            </a:pPr>
            <a:r>
              <a:rPr lang="en-US" sz="1800" dirty="0">
                <a:latin typeface="Calibri"/>
                <a:ea typeface="+mn-ea"/>
              </a:rPr>
              <a:t>fails to deliver</a:t>
            </a:r>
          </a:p>
          <a:p>
            <a:pPr defTabSz="457200" fontAlgn="auto">
              <a:spcBef>
                <a:spcPts val="0"/>
              </a:spcBef>
              <a:spcAft>
                <a:spcPts val="0"/>
              </a:spcAft>
            </a:pPr>
            <a:r>
              <a:rPr lang="en-US" sz="1800" dirty="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92264"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5882"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5882"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6855"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92273"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6417"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84887"/>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25689"/>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41023"/>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42834"/>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22444"/>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9684"/>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25057"/>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fails to deliver</a:t>
            </a:r>
          </a:p>
          <a:p>
            <a:pPr defTabSz="457200" fontAlgn="auto">
              <a:spcBef>
                <a:spcPts val="0"/>
              </a:spcBef>
              <a:spcAft>
                <a:spcPts val="0"/>
              </a:spcAft>
            </a:pPr>
            <a:r>
              <a:rPr lang="en-US" sz="1800">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77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bg1"/>
                </a:solidFill>
                <a:latin typeface="GE Inspira Pitch Regular" charset="0"/>
              </a:rPr>
              <a:t>STEP 1: Identify and list </a:t>
            </a:r>
          </a:p>
          <a:p>
            <a:pPr algn="ctr" eaLnBrk="0" hangingPunct="0">
              <a:defRPr/>
            </a:pPr>
            <a:r>
              <a:rPr lang="en-GB" sz="1200">
                <a:solidFill>
                  <a:schemeClr val="bg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bg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functional failure</a:t>
            </a:r>
          </a:p>
          <a:p>
            <a:pPr algn="ctr" eaLnBrk="0" hangingPunct="0">
              <a:defRPr/>
            </a:pPr>
            <a:r>
              <a:rPr lang="en-GB" sz="1292">
                <a:solidFill>
                  <a:schemeClr val="bg2"/>
                </a:solidFill>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Severity of </a:t>
            </a:r>
            <a:r>
              <a:rPr lang="en-GB" sz="1292" dirty="0">
                <a:solidFill>
                  <a:schemeClr val="bg2"/>
                </a:solidFill>
              </a:rPr>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a:t>
            </a:r>
            <a:endParaRPr lang="en-GB" sz="1292" baseline="-25000">
              <a:solidFill>
                <a:schemeClr val="bg2"/>
              </a:solidFill>
              <a:latin typeface="+mn-lt"/>
              <a:ea typeface="+mn-ea"/>
            </a:endParaRPr>
          </a:p>
          <a:p>
            <a:pPr algn="ctr" eaLnBrk="0" hangingPunct="0">
              <a:defRPr/>
            </a:pPr>
            <a:r>
              <a:rPr lang="en-GB" sz="1292">
                <a:solidFill>
                  <a:schemeClr val="bg2"/>
                </a:solidFill>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a:t>
            </a:r>
            <a:r>
              <a:rPr lang="en-GB" sz="1477">
                <a:solidFill>
                  <a:schemeClr val="bg2"/>
                </a:solidFill>
                <a:latin typeface="+mn-lt"/>
                <a:ea typeface="+mn-ea"/>
              </a:rPr>
              <a:t> </a:t>
            </a:r>
            <a:r>
              <a:rPr lang="en-GB" sz="1292">
                <a:solidFill>
                  <a:schemeClr val="bg2"/>
                </a:solidFill>
                <a:latin typeface="+mn-lt"/>
                <a:ea typeface="+mn-ea"/>
              </a:rPr>
              <a:t>columns to rate</a:t>
            </a:r>
          </a:p>
          <a:p>
            <a:pPr algn="ctr" eaLnBrk="0" hangingPunct="0">
              <a:defRPr/>
            </a:pPr>
            <a:r>
              <a:rPr lang="en-GB" sz="1292">
                <a:solidFill>
                  <a:schemeClr val="bg2"/>
                </a:solidFill>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bg2"/>
                </a:solidFill>
              </a:rPr>
              <a:t>The last</a:t>
            </a:r>
          </a:p>
          <a:p>
            <a:pPr algn="ctr" eaLnBrk="0" hangingPunct="0">
              <a:defRPr/>
            </a:pPr>
            <a:r>
              <a:rPr lang="en-GB" sz="1477" dirty="0">
                <a:solidFill>
                  <a:schemeClr val="bg2"/>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1956000" y="1844032"/>
            <a:ext cx="8257950" cy="4359060"/>
          </a:xfrm>
        </p:spPr>
        <p:txBody>
          <a:bodyPr/>
          <a:lstStyle/>
          <a:p>
            <a:r>
              <a:rPr lang="en-US" sz="1800" dirty="0"/>
              <a:t>The first column of a FFMEA contains the system functions</a:t>
            </a:r>
          </a:p>
          <a:p>
            <a:r>
              <a:rPr lang="en-US" sz="1800" dirty="0"/>
              <a:t>These must be described as a verb-noun phrase – i.e. they define something the system has to do in order to meet its main purpose(s). </a:t>
            </a:r>
          </a:p>
          <a:p>
            <a:r>
              <a:rPr lang="en-US" sz="1800" dirty="0"/>
              <a:t>In the ideal world every function of a system should be subject to a FFMEA – but in the real world this is unlikely because of time or resource constrains:</a:t>
            </a:r>
          </a:p>
          <a:p>
            <a:pPr lvl="1"/>
            <a:r>
              <a:rPr lang="en-US" sz="1800"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sp>
        <p:nvSpPr>
          <p:cNvPr id="2" name="Slide Number Placeholder 1">
            <a:extLst>
              <a:ext uri="{FF2B5EF4-FFF2-40B4-BE49-F238E27FC236}">
                <a16:creationId xmlns:a16="http://schemas.microsoft.com/office/drawing/2014/main" id="{F6E6A211-B12C-F649-9890-7AE70F6AA100}"/>
              </a:ext>
            </a:extLst>
          </p:cNvPr>
          <p:cNvSpPr>
            <a:spLocks noGrp="1"/>
          </p:cNvSpPr>
          <p:nvPr>
            <p:ph type="sldNum" sz="quarter" idx="4"/>
          </p:nvPr>
        </p:nvSpPr>
        <p:spPr/>
        <p:txBody>
          <a:bodyPr/>
          <a:lstStyle/>
          <a:p>
            <a:fld id="{1375AD64-750F-4F68-B1B7-75972F27F639}" type="slidenum">
              <a:rPr lang="en-AU" smtClean="0"/>
              <a:pPr/>
              <a:t>102</a:t>
            </a:fld>
            <a:endParaRPr lang="en-AU" dirty="0"/>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2017777" y="1194454"/>
            <a:ext cx="3959225" cy="3727174"/>
          </a:xfrm>
        </p:spPr>
        <p:txBody>
          <a:bodyPr>
            <a:normAutofit fontScale="775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3959225" cy="4536627"/>
          </a:xfrm>
        </p:spPr>
        <p:txBody>
          <a:bodyPr>
            <a:normAutofit fontScale="700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104</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1956000" y="1825626"/>
            <a:ext cx="8281108" cy="3108543"/>
          </a:xfrm>
        </p:spPr>
        <p:txBody>
          <a:bodyPr/>
          <a:lstStyle/>
          <a:p>
            <a:r>
              <a:rPr lang="en-US" sz="1800" dirty="0"/>
              <a:t>The EFFECT of a potential failure mode is what the USER of the system might actually experience as a result of that failure mode</a:t>
            </a:r>
          </a:p>
          <a:p>
            <a:r>
              <a:rPr lang="en-US" sz="1800" dirty="0"/>
              <a:t>User dissatisfaction is not an effect – all the effects will result in dissatisfaction – the purpose of the effects column is to record why the user is dissatisfied </a:t>
            </a:r>
          </a:p>
          <a:p>
            <a:r>
              <a:rPr lang="en-US" sz="1800" dirty="0"/>
              <a:t>It is important to </a:t>
            </a:r>
            <a:r>
              <a:rPr lang="en-GB" sz="1800" dirty="0"/>
              <a:t>recognise</a:t>
            </a:r>
            <a:r>
              <a:rPr lang="en-US" sz="1800" dirty="0"/>
              <a:t> here that for any potential functional failure mode there can be several possible effects experienced by the user of the system.  Each of these should be recorded. Note that different failure modes could have the same effect</a:t>
            </a:r>
          </a:p>
          <a:p>
            <a:endParaRPr lang="en-GB" sz="1800" dirty="0"/>
          </a:p>
          <a:p>
            <a:endParaRPr lang="en-GB" sz="1800"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1400530"/>
          </a:xfrm>
        </p:spPr>
        <p:txBody>
          <a:bodyPr/>
          <a:lstStyle/>
          <a:p>
            <a:r>
              <a:rPr lang="en-US" sz="3600" dirty="0"/>
              <a:t>Levels of Effects</a:t>
            </a:r>
          </a:p>
        </p:txBody>
      </p:sp>
      <p:sp>
        <p:nvSpPr>
          <p:cNvPr id="3" name="Content Placeholder 2"/>
          <p:cNvSpPr>
            <a:spLocks noGrp="1"/>
          </p:cNvSpPr>
          <p:nvPr>
            <p:ph idx="1"/>
          </p:nvPr>
        </p:nvSpPr>
        <p:spPr>
          <a:xfrm>
            <a:off x="594096" y="1227679"/>
            <a:ext cx="10783887" cy="4195481"/>
          </a:xfrm>
        </p:spPr>
        <p:txBody>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9574"/>
            <a:ext cx="5943600" cy="3810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bg2"/>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fontScale="92500" lnSpcReduction="10000"/>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107</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accent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1400530"/>
          </a:xfrm>
        </p:spPr>
        <p:txBody>
          <a:bodyPr/>
          <a:lstStyle/>
          <a:p>
            <a:r>
              <a:rPr lang="en-GB" dirty="0"/>
              <a:t>Severity S</a:t>
            </a:r>
          </a:p>
        </p:txBody>
      </p:sp>
      <p:sp>
        <p:nvSpPr>
          <p:cNvPr id="60418" name="Rectangle 3"/>
          <p:cNvSpPr>
            <a:spLocks noGrp="1" noChangeArrowheads="1"/>
          </p:cNvSpPr>
          <p:nvPr>
            <p:ph idx="1"/>
          </p:nvPr>
        </p:nvSpPr>
        <p:spPr/>
        <p:txBody>
          <a:bodyPr>
            <a:normAutofit fontScale="850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108</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1212821" y="1581865"/>
            <a:ext cx="8946541"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210820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620984" y="5829721"/>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solidFill>
                  <a:schemeClr val="accent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lnSpcReduction="10000"/>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1400530"/>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1998099" y="2064164"/>
            <a:ext cx="8281108" cy="3176254"/>
          </a:xfrm>
        </p:spPr>
        <p:txBody>
          <a:bodyPr>
            <a:normAutofit lnSpcReduction="10000"/>
          </a:bodyPr>
          <a:lstStyle/>
          <a:p>
            <a:r>
              <a:rPr lang="en-GB" sz="1800" dirty="0"/>
              <a:t>The likelihood of Occurrence, or O column, is asking us to rate how likely do we think the effect experienced by the user, due to the failure mode and caused by the cause. </a:t>
            </a:r>
          </a:p>
          <a:p>
            <a:r>
              <a:rPr lang="en-GB" sz="18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18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114</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1400530"/>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941099"/>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1400530"/>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2013066" y="2172515"/>
            <a:ext cx="8281108" cy="3511731"/>
          </a:xfrm>
        </p:spPr>
        <p:txBody>
          <a:bodyPr>
            <a:normAutofit lnSpcReduction="10000"/>
          </a:bodyPr>
          <a:lstStyle/>
          <a:p>
            <a:r>
              <a:rPr lang="en-GB" sz="1800" dirty="0"/>
              <a:t>On a Functional FMEA </a:t>
            </a:r>
            <a:r>
              <a:rPr lang="ja-JP" altLang="en-GB" sz="1800"/>
              <a:t>“</a:t>
            </a:r>
            <a:r>
              <a:rPr lang="en-GB" altLang="ja-JP" sz="1800" dirty="0"/>
              <a:t>Prevention/Detection</a:t>
            </a:r>
            <a:r>
              <a:rPr lang="ja-JP" altLang="en-GB" sz="180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1400530"/>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5391737"/>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1400530"/>
          </a:xfrm>
        </p:spPr>
        <p:txBody>
          <a:bodyPr/>
          <a:lstStyle/>
          <a:p>
            <a:r>
              <a:rPr lang="en-GB" sz="3600" dirty="0"/>
              <a:t>Risk Priority Number RPN</a:t>
            </a:r>
          </a:p>
        </p:txBody>
      </p:sp>
      <p:sp>
        <p:nvSpPr>
          <p:cNvPr id="72706" name="Content Placeholder 2"/>
          <p:cNvSpPr>
            <a:spLocks noGrp="1"/>
          </p:cNvSpPr>
          <p:nvPr>
            <p:ph idx="1"/>
          </p:nvPr>
        </p:nvSpPr>
        <p:spPr>
          <a:xfrm>
            <a:off x="1956000" y="1825626"/>
            <a:ext cx="8281108"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1400530"/>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bg1"/>
                </a:solidFill>
              </a:rPr>
              <a:t>It is the comments column that is the important output since it is used to capture design ideas that can be built into the systems </a:t>
            </a:r>
            <a:r>
              <a:rPr lang="en-GB" sz="1477" i="1">
                <a:solidFill>
                  <a:schemeClr val="bg1"/>
                </a:solidFill>
              </a:rPr>
              <a:t>ab initio</a:t>
            </a:r>
            <a:endParaRPr lang="en-GB" sz="1477">
              <a:solidFill>
                <a:schemeClr val="bg1"/>
              </a:solidFill>
            </a:endParaRPr>
          </a:p>
        </p:txBody>
      </p:sp>
    </p:spTree>
    <p:extLst>
      <p:ext uri="{BB962C8B-B14F-4D97-AF65-F5344CB8AC3E}">
        <p14:creationId xmlns:p14="http://schemas.microsoft.com/office/powerpoint/2010/main" val="141707778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1956000" y="1825625"/>
            <a:ext cx="8281108" cy="3434786"/>
          </a:xfrm>
        </p:spPr>
        <p:txBody>
          <a:bodyPr>
            <a:normAutofit fontScale="92500" lnSpcReduction="20000"/>
          </a:bodyPr>
          <a:lstStyle/>
          <a:p>
            <a:r>
              <a:rPr lang="en-GB" sz="1800" dirty="0"/>
              <a:t>Completing a FFMEA will lead to many design ideas. These should be reviewed to:</a:t>
            </a:r>
          </a:p>
          <a:p>
            <a:pPr lvl="1"/>
            <a:r>
              <a:rPr lang="en-GB" sz="1800" dirty="0"/>
              <a:t>Identify common themes</a:t>
            </a:r>
          </a:p>
          <a:p>
            <a:pPr lvl="1"/>
            <a:r>
              <a:rPr lang="en-GB" sz="1800" dirty="0"/>
              <a:t>Novel features</a:t>
            </a:r>
          </a:p>
          <a:p>
            <a:pPr lvl="1"/>
            <a:r>
              <a:rPr lang="en-GB" sz="1800" dirty="0"/>
              <a:t>Determine additional system functionality </a:t>
            </a:r>
          </a:p>
          <a:p>
            <a:endParaRPr lang="en-GB" sz="1800" dirty="0"/>
          </a:p>
          <a:p>
            <a:r>
              <a:rPr lang="en-GB" sz="1800" dirty="0"/>
              <a:t>This new functionality is called Emergent Functionality and can often delight the customer, but remember - they don</a:t>
            </a:r>
            <a:r>
              <a:rPr lang="ja-JP" altLang="en-GB" sz="1800"/>
              <a:t>’</a:t>
            </a:r>
            <a:r>
              <a:rPr lang="en-GB" altLang="ja-JP" sz="1800" dirty="0"/>
              <a:t>t necessarily want to pay for it</a:t>
            </a:r>
          </a:p>
          <a:p>
            <a:r>
              <a:rPr lang="en-GB" sz="18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85000" lnSpcReduction="10000"/>
          </a:bodyPr>
          <a:lstStyle/>
          <a:p>
            <a:pPr marL="0" indent="0">
              <a:buNone/>
            </a:pPr>
            <a:r>
              <a:rPr lang="en-GB" sz="1800" b="1" dirty="0"/>
              <a:t>In small teams </a:t>
            </a:r>
          </a:p>
          <a:p>
            <a:r>
              <a:rPr lang="en-GB" dirty="0"/>
              <a:t>Conduct a functional FMEA for ONE function of your Mowing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1442333" y="1992186"/>
            <a:ext cx="930733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71142" y="295729"/>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174435" y="3647661"/>
            <a:ext cx="3098855" cy="2192746"/>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b="1"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14F0CC1-FCBE-4C35-9AAF-CF19A1B93287}"/>
              </a:ext>
            </a:extLst>
          </p:cNvPr>
          <p:cNvSpPr/>
          <p:nvPr/>
        </p:nvSpPr>
        <p:spPr>
          <a:xfrm>
            <a:off x="6029325" y="1120330"/>
            <a:ext cx="4762500" cy="524200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Rectangle 3"/>
          <p:cNvSpPr>
            <a:spLocks noGrp="1" noChangeArrowheads="1"/>
          </p:cNvSpPr>
          <p:nvPr>
            <p:ph sz="quarter" idx="16"/>
          </p:nvPr>
        </p:nvSpPr>
        <p:spPr>
          <a:xfrm>
            <a:off x="546217" y="1120330"/>
            <a:ext cx="5359283" cy="5242005"/>
          </a:xfrm>
        </p:spPr>
        <p:txBody>
          <a:bodyPr>
            <a:normAutofit fontScale="85000" lnSpcReduction="20000"/>
          </a:bodyPr>
          <a:lstStyle/>
          <a:p>
            <a:pPr marL="0" indent="0">
              <a:buNone/>
            </a:pPr>
            <a:r>
              <a:rPr lang="en-GB" sz="1800" dirty="0">
                <a:solidFill>
                  <a:srgbClr val="FC4C02"/>
                </a:solidFill>
              </a:rPr>
              <a:t>What is it?</a:t>
            </a:r>
          </a:p>
          <a:p>
            <a:r>
              <a:rPr lang="en-GB" dirty="0"/>
              <a:t>QFD is a methodology that can help an organization capture, translate, summarise and manage requirements throughout the system introduction process</a:t>
            </a:r>
          </a:p>
          <a:p>
            <a:r>
              <a:rPr lang="en-GB" dirty="0"/>
              <a:t>It is a structured and systematic approach to flowing customer requirements into measurable organization requirements at each stage from customer enquiry through design to manufacture.</a:t>
            </a:r>
          </a:p>
          <a:p>
            <a:r>
              <a:rPr lang="en-GB" dirty="0"/>
              <a:t>The QFD chart is a type of matrix diagram that allows a team to assess the relationships between two sets of requirements thereby helping assure:</a:t>
            </a:r>
          </a:p>
          <a:p>
            <a:pPr lvl="1"/>
            <a:r>
              <a:rPr lang="en-GB" dirty="0"/>
              <a:t>completeness</a:t>
            </a:r>
          </a:p>
          <a:p>
            <a:pPr lvl="1"/>
            <a:r>
              <a:rPr lang="en-GB" dirty="0"/>
              <a:t>consistency</a:t>
            </a:r>
          </a:p>
          <a:p>
            <a:pPr marL="0" indent="0">
              <a:lnSpc>
                <a:spcPct val="100000"/>
              </a:lnSpc>
              <a:buNone/>
            </a:pPr>
            <a:r>
              <a:rPr lang="en-GB" sz="18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a:xfrm>
            <a:off x="290138" y="315144"/>
            <a:ext cx="10972800" cy="424732"/>
          </a:xfrm>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491019" y="1448805"/>
            <a:ext cx="3839112" cy="4585054"/>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sz="1800"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sz="1800" dirty="0"/>
          </a:p>
        </p:txBody>
      </p:sp>
      <p:sp>
        <p:nvSpPr>
          <p:cNvPr id="69640" name="Rectangle 3"/>
          <p:cNvSpPr>
            <a:spLocks noGrp="1" noChangeArrowheads="1"/>
          </p:cNvSpPr>
          <p:nvPr>
            <p:ph type="title"/>
          </p:nvPr>
        </p:nvSpPr>
        <p:spPr>
          <a:xfrm>
            <a:off x="-39617" y="45700"/>
            <a:ext cx="8497895" cy="799879"/>
          </a:xfrm>
        </p:spPr>
        <p:txBody>
          <a:bodyPr/>
          <a:lstStyle/>
          <a:p>
            <a:pPr defTabSz="762000" eaLnBrk="1" hangingPunct="1"/>
            <a:r>
              <a:rPr lang="en-GB" sz="2400" dirty="0">
                <a:latin typeface="Arial" charset="0"/>
              </a:rPr>
              <a:t>A Different View of New Product Introduction:</a:t>
            </a:r>
            <a:br>
              <a:rPr lang="en-GB" sz="2400" dirty="0">
                <a:latin typeface="Arial" charset="0"/>
              </a:rPr>
            </a:br>
            <a:r>
              <a:rPr lang="en-GB" sz="2400" dirty="0">
                <a:latin typeface="Arial" charset="0"/>
              </a:rPr>
              <a:t>Not Just One But A Series of Requirements Translations</a:t>
            </a:r>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sz="1800" dirty="0">
              <a:ea typeface="+mn-ea"/>
            </a:endParaRPr>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sz="1800" dirty="0">
              <a:ea typeface="+mn-ea"/>
            </a:endParaRPr>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ea typeface="+mn-ea"/>
              </a:rPr>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Systems Engineering</a:t>
            </a:r>
          </a:p>
        </p:txBody>
      </p:sp>
      <p:sp>
        <p:nvSpPr>
          <p:cNvPr id="69698" name="Text Box 27"/>
          <p:cNvSpPr txBox="1">
            <a:spLocks noChangeArrowheads="1"/>
          </p:cNvSpPr>
          <p:nvPr/>
        </p:nvSpPr>
        <p:spPr bwMode="auto">
          <a:xfrm>
            <a:off x="7739744" y="3671336"/>
            <a:ext cx="718534"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Design </a:t>
            </a:r>
          </a:p>
        </p:txBody>
      </p:sp>
      <p:sp>
        <p:nvSpPr>
          <p:cNvPr id="69699" name="Text Box 28"/>
          <p:cNvSpPr txBox="1">
            <a:spLocks noChangeArrowheads="1"/>
          </p:cNvSpPr>
          <p:nvPr/>
        </p:nvSpPr>
        <p:spPr bwMode="auto">
          <a:xfrm>
            <a:off x="7766730" y="4612715"/>
            <a:ext cx="2411906"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Manufacturing Systems </a:t>
            </a:r>
          </a:p>
          <a:p>
            <a:pPr eaLnBrk="1" hangingPunct="1"/>
            <a:r>
              <a:rPr lang="en-GB" sz="1800" dirty="0">
                <a:solidFill>
                  <a:schemeClr val="bg1"/>
                </a:solidFill>
              </a:rPr>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solidFill>
                  <a:schemeClr val="bg1"/>
                </a:solidFill>
              </a:rPr>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800" dirty="0">
              <a:ea typeface="+mn-ea"/>
            </a:endParaRPr>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solidFill>
                  <a:schemeClr val="bg1"/>
                </a:solidFill>
              </a:rPr>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dirty="0">
                <a:solidFill>
                  <a:schemeClr val="bg1"/>
                </a:solidFill>
              </a:rPr>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BABD4A-9770-447D-8797-1D421CC0D704}"/>
              </a:ext>
            </a:extLst>
          </p:cNvPr>
          <p:cNvSpPr/>
          <p:nvPr/>
        </p:nvSpPr>
        <p:spPr>
          <a:xfrm>
            <a:off x="3648341" y="2419350"/>
            <a:ext cx="4484075" cy="42481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658" name="Rectangle 2"/>
          <p:cNvSpPr>
            <a:spLocks noGrp="1" noChangeArrowheads="1"/>
          </p:cNvSpPr>
          <p:nvPr>
            <p:ph type="title"/>
          </p:nvPr>
        </p:nvSpPr>
        <p:spPr>
          <a:xfrm>
            <a:off x="195307" y="48720"/>
            <a:ext cx="8757758" cy="479978"/>
          </a:xfrm>
        </p:spPr>
        <p:txBody>
          <a:bodyPr/>
          <a:lstStyle/>
          <a:p>
            <a:pPr eaLnBrk="1" hangingPunct="1"/>
            <a:r>
              <a:rPr lang="en-GB" dirty="0">
                <a:latin typeface="Arial" charset="0"/>
              </a:rPr>
              <a:t>Translation via a Matrix Diagram</a:t>
            </a:r>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sz="1800"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521265" y="2419351"/>
            <a:ext cx="1978269" cy="2894013"/>
          </a:xfrm>
          <a:prstGeom prst="wedgeRoundRectCallout">
            <a:avLst>
              <a:gd name="adj1" fmla="val -99774"/>
              <a:gd name="adj2" fmla="val 1618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2227265" y="1198622"/>
            <a:ext cx="7693025" cy="92333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1800" dirty="0">
                <a:solidFill>
                  <a:schemeClr val="dk1"/>
                </a:solidFill>
                <a:latin typeface="+mn-lt"/>
                <a:ea typeface="+mn-ea"/>
              </a:rPr>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0C08C10-34DF-449E-BD1B-99EB64A510C3}"/>
              </a:ext>
            </a:extLst>
          </p:cNvPr>
          <p:cNvSpPr/>
          <p:nvPr/>
        </p:nvSpPr>
        <p:spPr>
          <a:xfrm>
            <a:off x="1371600" y="1228725"/>
            <a:ext cx="7067549" cy="53530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2"/>
          <p:cNvSpPr>
            <a:spLocks noGrp="1" noChangeArrowheads="1"/>
          </p:cNvSpPr>
          <p:nvPr>
            <p:ph type="title"/>
          </p:nvPr>
        </p:nvSpPr>
        <p:spPr>
          <a:xfrm>
            <a:off x="0" y="0"/>
            <a:ext cx="8934450" cy="445549"/>
          </a:xfrm>
        </p:spPr>
        <p:txBody>
          <a:bodyPr/>
          <a:lstStyle/>
          <a:p>
            <a:r>
              <a:rPr lang="en-GB" sz="3600" dirty="0">
                <a:latin typeface="Arial" charset="0"/>
              </a:rPr>
              <a:t>In QFD the Lists are Requirements</a:t>
            </a:r>
          </a:p>
        </p:txBody>
      </p:sp>
      <p:pic>
        <p:nvPicPr>
          <p:cNvPr id="4" name="Picture 3"/>
          <p:cNvPicPr>
            <a:picLocks noChangeAspect="1"/>
          </p:cNvPicPr>
          <p:nvPr/>
        </p:nvPicPr>
        <p:blipFill>
          <a:blip r:embed="rId3"/>
          <a:stretch>
            <a:fillRect/>
          </a:stretch>
        </p:blipFill>
        <p:spPr>
          <a:xfrm>
            <a:off x="1987550" y="1489916"/>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828675"/>
            <a:ext cx="2095018" cy="1115872"/>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A blank column – Customer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6" y="5274119"/>
            <a:ext cx="2391883" cy="1079055"/>
          </a:xfrm>
          <a:prstGeom prst="wedgeRoundRectCallout">
            <a:avLst>
              <a:gd name="adj1" fmla="val 73578"/>
              <a:gd name="adj2" fmla="val -17726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A blank row – Design Requirements wrong or missing</a:t>
            </a:r>
          </a:p>
        </p:txBody>
      </p:sp>
      <p:sp>
        <p:nvSpPr>
          <p:cNvPr id="7" name="TextBox 6">
            <a:extLst>
              <a:ext uri="{FF2B5EF4-FFF2-40B4-BE49-F238E27FC236}">
                <a16:creationId xmlns:a16="http://schemas.microsoft.com/office/drawing/2014/main" id="{32F13FAB-E78B-47AC-A68D-8FA10F975631}"/>
              </a:ext>
            </a:extLst>
          </p:cNvPr>
          <p:cNvSpPr txBox="1"/>
          <p:nvPr/>
        </p:nvSpPr>
        <p:spPr>
          <a:xfrm>
            <a:off x="81138" y="574939"/>
            <a:ext cx="5561138" cy="646331"/>
          </a:xfrm>
          <a:prstGeom prst="rect">
            <a:avLst/>
          </a:prstGeom>
          <a:noFill/>
        </p:spPr>
        <p:txBody>
          <a:bodyPr wrap="none" rtlCol="0">
            <a:spAutoFit/>
          </a:bodyPr>
          <a:lstStyle/>
          <a:p>
            <a:r>
              <a:rPr lang="en-GB" b="1" dirty="0">
                <a:solidFill>
                  <a:schemeClr val="accent3">
                    <a:lumMod val="40000"/>
                    <a:lumOff val="60000"/>
                  </a:schemeClr>
                </a:solidFill>
              </a:rPr>
              <a:t>In our case :-</a:t>
            </a:r>
          </a:p>
          <a:p>
            <a:r>
              <a:rPr lang="en-GB" b="1" dirty="0">
                <a:solidFill>
                  <a:schemeClr val="accent3">
                    <a:lumMod val="40000"/>
                    <a:lumOff val="60000"/>
                  </a:schemeClr>
                </a:solidFill>
              </a:rPr>
              <a:t>Design Requirements = Functional Requirements</a:t>
            </a:r>
          </a:p>
        </p:txBody>
      </p:sp>
    </p:spTree>
    <p:extLst>
      <p:ext uri="{BB962C8B-B14F-4D97-AF65-F5344CB8AC3E}">
        <p14:creationId xmlns:p14="http://schemas.microsoft.com/office/powerpoint/2010/main" val="242923040"/>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15052"/>
            <a:ext cx="1257300" cy="46990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686" name="Text Box 4"/>
          <p:cNvSpPr txBox="1">
            <a:spLocks noChangeArrowheads="1"/>
          </p:cNvSpPr>
          <p:nvPr/>
        </p:nvSpPr>
        <p:spPr bwMode="auto">
          <a:xfrm rot="-5400000">
            <a:off x="2212947" y="3145376"/>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Customer Requirements</a:t>
            </a:r>
            <a:endParaRPr lang="en-GB" sz="800" dirty="0">
              <a:solidFill>
                <a:schemeClr val="bg1"/>
              </a:solidFill>
            </a:endParaRPr>
          </a:p>
        </p:txBody>
      </p:sp>
      <p:sp>
        <p:nvSpPr>
          <p:cNvPr id="71687" name="Text Box 5"/>
          <p:cNvSpPr txBox="1">
            <a:spLocks noChangeArrowheads="1"/>
          </p:cNvSpPr>
          <p:nvPr/>
        </p:nvSpPr>
        <p:spPr bwMode="auto">
          <a:xfrm>
            <a:off x="3090810" y="3988289"/>
            <a:ext cx="1257300" cy="700088"/>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Design Requirement Targets</a:t>
            </a:r>
          </a:p>
        </p:txBody>
      </p:sp>
      <p:sp>
        <p:nvSpPr>
          <p:cNvPr id="71688" name="Text Box 6"/>
          <p:cNvSpPr txBox="1">
            <a:spLocks noChangeArrowheads="1"/>
          </p:cNvSpPr>
          <p:nvPr/>
        </p:nvSpPr>
        <p:spPr bwMode="auto">
          <a:xfrm>
            <a:off x="5022797" y="2454764"/>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Solution Requirements </a:t>
            </a:r>
          </a:p>
        </p:txBody>
      </p:sp>
      <p:sp>
        <p:nvSpPr>
          <p:cNvPr id="71689" name="Text Box 8"/>
          <p:cNvSpPr txBox="1">
            <a:spLocks noChangeArrowheads="1"/>
          </p:cNvSpPr>
          <p:nvPr/>
        </p:nvSpPr>
        <p:spPr bwMode="auto">
          <a:xfrm rot="-5400000">
            <a:off x="4177454" y="3362026"/>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Design Requirements. </a:t>
            </a:r>
          </a:p>
        </p:txBody>
      </p:sp>
      <p:sp>
        <p:nvSpPr>
          <p:cNvPr id="71690" name="Text Box 9"/>
          <p:cNvSpPr txBox="1">
            <a:spLocks noChangeArrowheads="1"/>
          </p:cNvSpPr>
          <p:nvPr/>
        </p:nvSpPr>
        <p:spPr bwMode="auto">
          <a:xfrm>
            <a:off x="5033910" y="4204238"/>
            <a:ext cx="1257300" cy="695325"/>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Solution Requirement Targets</a:t>
            </a:r>
          </a:p>
        </p:txBody>
      </p:sp>
      <p:sp>
        <p:nvSpPr>
          <p:cNvPr id="71691" name="Text Box 10"/>
          <p:cNvSpPr txBox="1">
            <a:spLocks noChangeArrowheads="1"/>
          </p:cNvSpPr>
          <p:nvPr/>
        </p:nvSpPr>
        <p:spPr bwMode="auto">
          <a:xfrm>
            <a:off x="6984950" y="2661139"/>
            <a:ext cx="1257300" cy="465138"/>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Realisation  Requirements</a:t>
            </a:r>
          </a:p>
        </p:txBody>
      </p:sp>
      <p:sp>
        <p:nvSpPr>
          <p:cNvPr id="71692" name="Text Box 12"/>
          <p:cNvSpPr txBox="1">
            <a:spLocks noChangeArrowheads="1"/>
          </p:cNvSpPr>
          <p:nvPr/>
        </p:nvSpPr>
        <p:spPr bwMode="auto">
          <a:xfrm rot="-5400000">
            <a:off x="6142779" y="3568398"/>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Solution Requirements</a:t>
            </a:r>
          </a:p>
        </p:txBody>
      </p:sp>
      <p:sp>
        <p:nvSpPr>
          <p:cNvPr id="71693" name="Text Box 13"/>
          <p:cNvSpPr txBox="1">
            <a:spLocks noChangeArrowheads="1"/>
          </p:cNvSpPr>
          <p:nvPr/>
        </p:nvSpPr>
        <p:spPr bwMode="auto">
          <a:xfrm>
            <a:off x="6984950" y="4418551"/>
            <a:ext cx="1257300" cy="693737"/>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Realisation Requirement Targets</a:t>
            </a:r>
          </a:p>
        </p:txBody>
      </p:sp>
      <p:sp>
        <p:nvSpPr>
          <p:cNvPr id="71694" name="Text Box 14"/>
          <p:cNvSpPr txBox="1">
            <a:spLocks noChangeArrowheads="1"/>
          </p:cNvSpPr>
          <p:nvPr/>
        </p:nvSpPr>
        <p:spPr bwMode="auto">
          <a:xfrm>
            <a:off x="8948690" y="2821477"/>
            <a:ext cx="1257300" cy="463550"/>
          </a:xfrm>
          <a:prstGeom prst="rect">
            <a:avLst/>
          </a:prstGeom>
          <a:solidFill>
            <a:srgbClr val="D9D9D9"/>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solidFill>
                  <a:schemeClr val="bg1"/>
                </a:solidFill>
              </a:rPr>
              <a:t>Assurance Requirements</a:t>
            </a:r>
          </a:p>
        </p:txBody>
      </p:sp>
      <p:sp>
        <p:nvSpPr>
          <p:cNvPr id="71695" name="Text Box 16"/>
          <p:cNvSpPr txBox="1">
            <a:spLocks noChangeArrowheads="1"/>
          </p:cNvSpPr>
          <p:nvPr/>
        </p:nvSpPr>
        <p:spPr bwMode="auto">
          <a:xfrm rot="-5400000">
            <a:off x="8086697" y="3750172"/>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solidFill>
                  <a:schemeClr val="bg1"/>
                </a:solidFill>
              </a:rPr>
              <a:t>Realisation Requirements</a:t>
            </a:r>
          </a:p>
        </p:txBody>
      </p:sp>
      <p:sp>
        <p:nvSpPr>
          <p:cNvPr id="71696" name="Text Box 17"/>
          <p:cNvSpPr txBox="1">
            <a:spLocks noChangeArrowheads="1"/>
          </p:cNvSpPr>
          <p:nvPr/>
        </p:nvSpPr>
        <p:spPr bwMode="auto">
          <a:xfrm>
            <a:off x="8959802" y="4593176"/>
            <a:ext cx="1257300" cy="695325"/>
          </a:xfrm>
          <a:prstGeom prst="rect">
            <a:avLst/>
          </a:prstGeom>
          <a:solidFill>
            <a:srgbClr val="DDDDDD"/>
          </a:solidFill>
          <a:ln w="12700">
            <a:solidFill>
              <a:srgbClr val="3366FF"/>
            </a:solidFill>
            <a:miter lim="800000"/>
            <a:headEnd/>
            <a:tailEnd/>
          </a:ln>
        </p:spPr>
        <p:txBody>
          <a:bodyPr wrap="square"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solidFill>
                  <a:schemeClr val="bg1"/>
                </a:solidFill>
              </a:rPr>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142376"/>
            <a:ext cx="6489700" cy="542097"/>
          </a:xfrm>
        </p:spPr>
        <p:txBody>
          <a:bodyPr/>
          <a:lstStyle/>
          <a:p>
            <a:pPr eaLnBrk="1" hangingPunct="1"/>
            <a:r>
              <a:rPr lang="en-GB" sz="2800" dirty="0">
                <a:latin typeface="Arial" charset="0"/>
              </a:rPr>
              <a:t>Four Phases of QFD: The Methodology </a:t>
            </a:r>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wrap="square" lIns="0" tIns="0" rIns="0" bIns="0">
            <a:spAutoFit/>
          </a:bodyPr>
          <a:lstStyle/>
          <a:p>
            <a:pPr>
              <a:spcBef>
                <a:spcPct val="50000"/>
              </a:spcBef>
              <a:defRPr/>
            </a:pPr>
            <a:r>
              <a:rPr lang="en-GB" sz="2400" b="1" dirty="0">
                <a:latin typeface="+mj-lt"/>
                <a:ea typeface="+mn-ea"/>
              </a:rPr>
              <a:t>QFD 1</a:t>
            </a:r>
            <a:endParaRPr lang="en-US" sz="2400" b="1" dirty="0">
              <a:latin typeface="+mj-lt"/>
              <a:ea typeface="+mn-ea"/>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sz="1800" dirty="0">
              <a:solidFill>
                <a:schemeClr val="bg1"/>
              </a:solidFill>
              <a:ea typeface="+mn-ea"/>
            </a:endParaRPr>
          </a:p>
          <a:p>
            <a:pPr algn="ctr" eaLnBrk="0" hangingPunct="0">
              <a:spcBef>
                <a:spcPct val="50000"/>
              </a:spcBef>
              <a:defRPr/>
            </a:pPr>
            <a:endParaRPr lang="en-GB" sz="800" dirty="0">
              <a:solidFill>
                <a:schemeClr val="bg1"/>
              </a:solidFill>
              <a:ea typeface="+mn-ea"/>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sz="1800" dirty="0"/>
          </a:p>
        </p:txBody>
      </p:sp>
      <p:sp>
        <p:nvSpPr>
          <p:cNvPr id="35" name="AutoShape 41"/>
          <p:cNvSpPr>
            <a:spLocks noChangeArrowheads="1"/>
          </p:cNvSpPr>
          <p:nvPr/>
        </p:nvSpPr>
        <p:spPr bwMode="gray">
          <a:xfrm>
            <a:off x="723900" y="1127201"/>
            <a:ext cx="1966860" cy="1295400"/>
          </a:xfrm>
          <a:prstGeom prst="wedgeRoundRectCallout">
            <a:avLst>
              <a:gd name="adj1" fmla="val 87215"/>
              <a:gd name="adj2" fmla="val 88848"/>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ea typeface="+mn-ea"/>
              </a:rPr>
              <a:t>Translation confirmed using the Relationship Matrix</a:t>
            </a:r>
            <a:endParaRPr lang="en-US" sz="1600" dirty="0">
              <a:ea typeface="+mn-ea"/>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sz="1800" dirty="0">
                <a:solidFill>
                  <a:srgbClr val="FFFFFF"/>
                </a:solidFill>
              </a:rPr>
              <a:t>Requirements Traceability</a:t>
            </a:r>
            <a:endParaRPr lang="en-US" sz="1800" dirty="0">
              <a:solidFill>
                <a:srgbClr val="FFFFFF"/>
              </a:solidFill>
            </a:endParaRPr>
          </a:p>
        </p:txBody>
      </p:sp>
      <p:sp>
        <p:nvSpPr>
          <p:cNvPr id="36" name="Text Box 44"/>
          <p:cNvSpPr txBox="1">
            <a:spLocks noChangeArrowheads="1"/>
          </p:cNvSpPr>
          <p:nvPr/>
        </p:nvSpPr>
        <p:spPr bwMode="gray">
          <a:xfrm>
            <a:off x="5295874" y="1164127"/>
            <a:ext cx="3135193" cy="369332"/>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a:spAutoFit/>
          </a:bodyPr>
          <a:lstStyle/>
          <a:p>
            <a:pPr>
              <a:defRPr/>
            </a:pPr>
            <a:r>
              <a:rPr lang="en-GB" dirty="0">
                <a:solidFill>
                  <a:schemeClr val="bg1"/>
                </a:solidFill>
                <a:latin typeface="+mn-lt"/>
                <a:ea typeface="+mn-ea"/>
              </a:rPr>
              <a:t>Requirements Flow-Down</a:t>
            </a:r>
            <a:endParaRPr lang="en-US" dirty="0">
              <a:solidFill>
                <a:schemeClr val="bg1"/>
              </a:solidFill>
              <a:latin typeface="+mn-lt"/>
              <a:ea typeface="+mn-ea"/>
            </a:endParaRPr>
          </a:p>
        </p:txBody>
      </p:sp>
    </p:spTree>
    <p:extLst>
      <p:ext uri="{BB962C8B-B14F-4D97-AF65-F5344CB8AC3E}">
        <p14:creationId xmlns:p14="http://schemas.microsoft.com/office/powerpoint/2010/main" val="651582540"/>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50440" y="6848"/>
            <a:ext cx="8867972" cy="471411"/>
          </a:xfrm>
        </p:spPr>
        <p:txBody>
          <a:bodyPr/>
          <a:lstStyle/>
          <a:p>
            <a:r>
              <a:rPr lang="en-GB" dirty="0">
                <a:latin typeface="Arial" charset="0"/>
              </a:rPr>
              <a:t>We Use QFD at Every Level</a:t>
            </a:r>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2549" name="Text Box 23"/>
            <p:cNvSpPr txBox="1">
              <a:spLocks noChangeArrowheads="1"/>
            </p:cNvSpPr>
            <p:nvPr/>
          </p:nvSpPr>
          <p:spPr bwMode="auto">
            <a:xfrm rot="4013077">
              <a:off x="-112" y="2046"/>
              <a:ext cx="2045"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sz="1800" dirty="0">
                <a:solidFill>
                  <a:schemeClr val="dk1"/>
                </a:solidFill>
                <a:latin typeface="+mn-lt"/>
                <a:ea typeface="+mn-ea"/>
              </a:endParaRPr>
            </a:p>
          </p:txBody>
        </p:sp>
        <p:sp>
          <p:nvSpPr>
            <p:cNvPr id="22547" name="Text Box 26"/>
            <p:cNvSpPr txBox="1">
              <a:spLocks noChangeArrowheads="1"/>
            </p:cNvSpPr>
            <p:nvPr/>
          </p:nvSpPr>
          <p:spPr bwMode="auto">
            <a:xfrm rot="6728602" flipV="1">
              <a:off x="4179" y="2148"/>
              <a:ext cx="1448"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latin typeface="+mn-lt"/>
                  <a:ea typeface="+mn-ea"/>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sz="1800"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806357" y="802227"/>
            <a:ext cx="165464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System Level</a:t>
            </a:r>
          </a:p>
        </p:txBody>
      </p:sp>
      <p:sp>
        <p:nvSpPr>
          <p:cNvPr id="40" name="TextBox 39"/>
          <p:cNvSpPr txBox="1">
            <a:spLocks noChangeArrowheads="1"/>
          </p:cNvSpPr>
          <p:nvPr/>
        </p:nvSpPr>
        <p:spPr bwMode="auto">
          <a:xfrm>
            <a:off x="3831963" y="2628463"/>
            <a:ext cx="216845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Sub-System Level</a:t>
            </a:r>
          </a:p>
        </p:txBody>
      </p:sp>
      <p:sp>
        <p:nvSpPr>
          <p:cNvPr id="41" name="TextBox 40"/>
          <p:cNvSpPr txBox="1">
            <a:spLocks noChangeArrowheads="1"/>
          </p:cNvSpPr>
          <p:nvPr/>
        </p:nvSpPr>
        <p:spPr bwMode="auto">
          <a:xfrm>
            <a:off x="4624126" y="4601727"/>
            <a:ext cx="210122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b="1" u="sng" dirty="0">
                <a:solidFill>
                  <a:schemeClr val="accent3"/>
                </a:solidFill>
              </a:rPr>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0" y="27717"/>
            <a:ext cx="6489700" cy="662795"/>
          </a:xfrm>
        </p:spPr>
        <p:txBody>
          <a:bodyPr/>
          <a:lstStyle/>
          <a:p>
            <a:r>
              <a:rPr lang="en-GB" dirty="0">
                <a:latin typeface="Arial" charset="0"/>
              </a:rPr>
              <a:t>We are where we are!</a:t>
            </a:r>
          </a:p>
        </p:txBody>
      </p:sp>
      <p:grpSp>
        <p:nvGrpSpPr>
          <p:cNvPr id="73731" name="Group 7"/>
          <p:cNvGrpSpPr>
            <a:grpSpLocks/>
          </p:cNvGrpSpPr>
          <p:nvPr/>
        </p:nvGrpSpPr>
        <p:grpSpPr bwMode="auto">
          <a:xfrm>
            <a:off x="2717800" y="2044700"/>
            <a:ext cx="152400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grpSp>
        <p:nvGrpSpPr>
          <p:cNvPr id="73732" name="Group 14"/>
          <p:cNvGrpSpPr>
            <a:grpSpLocks/>
          </p:cNvGrpSpPr>
          <p:nvPr/>
        </p:nvGrpSpPr>
        <p:grpSpPr bwMode="auto">
          <a:xfrm>
            <a:off x="3568700" y="4021138"/>
            <a:ext cx="152400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sz="1800" dirty="0"/>
          </a:p>
        </p:txBody>
      </p:sp>
      <p:sp>
        <p:nvSpPr>
          <p:cNvPr id="33" name="Rounded Rectangular Callout 32"/>
          <p:cNvSpPr/>
          <p:nvPr/>
        </p:nvSpPr>
        <p:spPr>
          <a:xfrm>
            <a:off x="6921500" y="1943148"/>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800" dirty="0"/>
              <a:t>The fact that QFD was not used at the higher levels should not stop us applying it at the lower levels</a:t>
            </a:r>
          </a:p>
        </p:txBody>
      </p:sp>
      <p:grpSp>
        <p:nvGrpSpPr>
          <p:cNvPr id="73738" name="Group 21"/>
          <p:cNvGrpSpPr>
            <a:grpSpLocks/>
          </p:cNvGrpSpPr>
          <p:nvPr/>
        </p:nvGrpSpPr>
        <p:grpSpPr bwMode="auto">
          <a:xfrm rot="298494">
            <a:off x="2521820" y="990647"/>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25" name="Text Box 23"/>
            <p:cNvSpPr txBox="1">
              <a:spLocks noChangeArrowheads="1"/>
            </p:cNvSpPr>
            <p:nvPr/>
          </p:nvSpPr>
          <p:spPr bwMode="auto">
            <a:xfrm rot="4013077">
              <a:off x="-112" y="2046"/>
              <a:ext cx="2045"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65253" y="180613"/>
            <a:ext cx="9674071" cy="607595"/>
          </a:xfrm>
        </p:spPr>
        <p:txBody>
          <a:bodyPr/>
          <a:lstStyle/>
          <a:p>
            <a:pPr defTabSz="703402"/>
            <a:r>
              <a:rPr lang="en-GB" sz="2585" dirty="0">
                <a:latin typeface="Arial" charset="0"/>
              </a:rPr>
              <a:t>QFD 1 is about Translating “Customer” Requirements into Measurable Design Requirements</a:t>
            </a:r>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rgbClr val="F3FAFF"/>
                </a:solidFill>
              </a:rPr>
              <a:t>Measurable Design </a:t>
            </a:r>
          </a:p>
          <a:p>
            <a:pPr algn="ctr" eaLnBrk="0" hangingPunct="0"/>
            <a:r>
              <a:rPr lang="en-GB" sz="2215" b="1" dirty="0">
                <a:solidFill>
                  <a:srgbClr val="F3FAFF"/>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1524023" y="263769"/>
            <a:ext cx="8427427" cy="838200"/>
          </a:xfrm>
        </p:spPr>
        <p:txBody>
          <a:bodyPr/>
          <a:lstStyle/>
          <a:p>
            <a:pPr algn="r" defTabSz="703402"/>
            <a:r>
              <a:rPr lang="en-GB" sz="2585" dirty="0">
                <a:latin typeface="Arial" charset="0"/>
              </a:rPr>
              <a:t>Back to QFD</a:t>
            </a:r>
            <a:br>
              <a:rPr lang="en-GB" sz="2585" dirty="0">
                <a:latin typeface="Arial" charset="0"/>
              </a:rPr>
            </a:br>
            <a:r>
              <a:rPr lang="en-GB" sz="1846" dirty="0">
                <a:latin typeface="Arial" charset="0"/>
              </a:rPr>
              <a:t>The House of Engineering</a:t>
            </a:r>
          </a:p>
        </p:txBody>
      </p:sp>
      <p:sp>
        <p:nvSpPr>
          <p:cNvPr id="31747" name="Rectangle 3"/>
          <p:cNvSpPr>
            <a:spLocks noGrp="1" noChangeArrowheads="1"/>
          </p:cNvSpPr>
          <p:nvPr>
            <p:ph sz="half" idx="1"/>
          </p:nvPr>
        </p:nvSpPr>
        <p:spPr>
          <a:xfrm>
            <a:off x="6559061" y="1336432"/>
            <a:ext cx="4804263" cy="4845293"/>
          </a:xfrm>
        </p:spPr>
        <p:txBody>
          <a:bodyPr>
            <a:normAutofit/>
          </a:bodyPr>
          <a:lstStyle/>
          <a:p>
            <a:pPr defTabSz="703402"/>
            <a:r>
              <a:rPr lang="en-GB" sz="1662" b="1" dirty="0">
                <a:latin typeface="Arial" charset="0"/>
              </a:rPr>
              <a:t>QFD charts look complex. They are complicated but not complex.</a:t>
            </a:r>
          </a:p>
          <a:p>
            <a:pPr defTabSz="703402"/>
            <a:r>
              <a:rPr lang="en-GB" sz="1662" b="1" dirty="0">
                <a:latin typeface="Arial" charset="0"/>
              </a:rPr>
              <a:t>The chart comprises a roof and a series of rooms that form a matrix diagram between the WHAT Requirements and the HOW Requirements</a:t>
            </a:r>
          </a:p>
          <a:p>
            <a:pPr defTabSz="703402"/>
            <a:r>
              <a:rPr lang="en-GB" sz="1662" b="1" dirty="0">
                <a:latin typeface="Arial" charset="0"/>
              </a:rPr>
              <a:t>The QFD method follows a set of steps to build up the rooms and roof</a:t>
            </a:r>
          </a:p>
          <a:p>
            <a:pPr defTabSz="703402"/>
            <a:r>
              <a:rPr lang="en-GB" sz="1662" b="1" dirty="0">
                <a:latin typeface="Arial" charset="0"/>
              </a:rPr>
              <a:t>The core process focuses on the WHAT, HOW, RELATIONSHIPS and HOW MUCH rooms - highlighted</a:t>
            </a:r>
            <a:endParaRPr lang="en-GB" sz="1385" b="1" dirty="0">
              <a:latin typeface="Arial" charset="0"/>
            </a:endParaRPr>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solidFill>
                  <a:schemeClr val="bg1"/>
                </a:solidFill>
              </a:rPr>
              <a:t>HOW MUCH</a:t>
            </a:r>
            <a:endParaRPr lang="en-GB" sz="1108" dirty="0">
              <a:solidFill>
                <a:schemeClr val="bg1"/>
              </a:solidFill>
            </a:endParaRPr>
          </a:p>
          <a:p>
            <a:pPr algn="ctr"/>
            <a:r>
              <a:rPr lang="en-GB" sz="1108" dirty="0">
                <a:solidFill>
                  <a:schemeClr val="bg1"/>
                </a:solidFill>
              </a:rPr>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49309" y="2195147"/>
            <a:ext cx="3516923" cy="1969477"/>
          </a:xfrm>
          <a:prstGeom prst="rect">
            <a:avLst/>
          </a:prstGeom>
          <a:ln>
            <a:solidFill>
              <a:schemeClr val="bg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solidFill>
                <a:schemeClr val="bg1"/>
              </a:solidFill>
            </a:endParaRPr>
          </a:p>
        </p:txBody>
      </p:sp>
      <p:sp>
        <p:nvSpPr>
          <p:cNvPr id="31757" name="Text Box 15"/>
          <p:cNvSpPr txBox="1">
            <a:spLocks noChangeArrowheads="1"/>
          </p:cNvSpPr>
          <p:nvPr/>
        </p:nvSpPr>
        <p:spPr bwMode="auto">
          <a:xfrm>
            <a:off x="1813760"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solidFill>
                  <a:schemeClr val="bg1"/>
                </a:solidFill>
              </a:rPr>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solidFill>
                  <a:schemeClr val="bg1"/>
                </a:solidFill>
              </a:rPr>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solidFill>
                  <a:schemeClr val="bg1"/>
                </a:solidFill>
              </a:rPr>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solidFill>
                  <a:schemeClr val="bg1"/>
                </a:solidFill>
              </a:rPr>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solidFill>
                  <a:schemeClr val="bg1"/>
                </a:solidFill>
              </a:rPr>
              <a:t>WHAT HOW MUCH</a:t>
            </a:r>
          </a:p>
          <a:p>
            <a:pPr algn="ctr"/>
            <a:r>
              <a:rPr lang="en-GB" sz="1108" dirty="0">
                <a:solidFill>
                  <a:schemeClr val="bg1"/>
                </a:solidFill>
              </a:rPr>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rgbClr val="FFFFFF"/>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75297" y="-43296"/>
            <a:ext cx="6489700" cy="437969"/>
          </a:xfrm>
        </p:spPr>
        <p:txBody>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rPr>
              <a:t>Link</a:t>
            </a:r>
            <a:r>
              <a:rPr lang="en-GB" sz="3600" dirty="0"/>
              <a:t> to Blanks</a:t>
            </a:r>
          </a:p>
          <a:p>
            <a:endParaRPr lang="en-GB" sz="3600" dirty="0"/>
          </a:p>
          <a:p>
            <a:r>
              <a:rPr lang="en-GB" sz="3600" dirty="0">
                <a:hlinkClick r:id="rId3"/>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4" y="2400044"/>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85000" lnSpcReduction="1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92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bg1"/>
                </a:solidFill>
              </a:rPr>
              <a:t>It is often easier to apply QFD in a Broad Market, because the spoken or expressed customer requirements rarely contain any technical requirements (but there may be some)</a:t>
            </a:r>
            <a:endParaRPr lang="en-US" sz="1400" dirty="0">
              <a:solidFill>
                <a:schemeClr val="bg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850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Main System Purpose (operational requirements)</a:t>
            </a:r>
          </a:p>
          <a:p>
            <a:pPr algn="ctr"/>
            <a:r>
              <a:rPr lang="en-US" sz="1800" dirty="0"/>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Non-Functional</a:t>
            </a:r>
          </a:p>
          <a:p>
            <a:pPr algn="ctr"/>
            <a:r>
              <a:rPr lang="en-US" sz="1800" dirty="0"/>
              <a:t>Performance</a:t>
            </a:r>
          </a:p>
          <a:p>
            <a:pPr algn="ctr"/>
            <a:r>
              <a:rPr lang="en-US" sz="1800" dirty="0"/>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1" y="1800225"/>
            <a:ext cx="12125325" cy="1455738"/>
          </a:xfrm>
        </p:spPr>
        <p:style>
          <a:lnRef idx="0">
            <a:schemeClr val="accent2"/>
          </a:lnRef>
          <a:fillRef idx="3">
            <a:schemeClr val="accent2"/>
          </a:fillRef>
          <a:effectRef idx="3">
            <a:schemeClr val="accent2"/>
          </a:effectRef>
          <a:fontRef idx="minor">
            <a:schemeClr val="lt1"/>
          </a:fontRef>
        </p:style>
        <p:txBody>
          <a:bodyPr>
            <a:normAutofit fontScale="925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1041400"/>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769798" y="2702941"/>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92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lstStyle/>
          <a:p>
            <a:r>
              <a:rPr lang="en-GB" sz="3600" dirty="0"/>
              <a:t>Structure the Voice</a:t>
            </a:r>
          </a:p>
        </p:txBody>
      </p:sp>
      <p:sp>
        <p:nvSpPr>
          <p:cNvPr id="65538" name="Text Box 3"/>
          <p:cNvSpPr txBox="1">
            <a:spLocks noChangeArrowheads="1"/>
          </p:cNvSpPr>
          <p:nvPr/>
        </p:nvSpPr>
        <p:spPr bwMode="auto">
          <a:xfrm>
            <a:off x="2143125" y="1347215"/>
            <a:ext cx="8297571" cy="1200329"/>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solidFill>
                  <a:schemeClr val="bg1"/>
                </a:solidFill>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6"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FF00"/>
                </a:solidFill>
              </a:rPr>
              <a:t>Blank  or</a:t>
            </a:r>
          </a:p>
          <a:p>
            <a:pPr>
              <a:lnSpc>
                <a:spcPct val="70000"/>
              </a:lnSpc>
            </a:pPr>
            <a:r>
              <a:rPr lang="en-GB" sz="1108" b="1" dirty="0">
                <a:solidFill>
                  <a:srgbClr val="FFFF00"/>
                </a:solidFill>
              </a:rPr>
              <a:t>sparse column</a:t>
            </a:r>
            <a:endParaRPr lang="en-GB" sz="1846" b="1" dirty="0">
              <a:solidFill>
                <a:srgbClr val="FFFF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FF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lnSpcReduction="10000"/>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1041400"/>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Stakeholder Requirements</a:t>
            </a:r>
            <a:endParaRPr lang="en-US" sz="1400" dirty="0">
              <a:solidFill>
                <a:schemeClr val="bg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Tracer</a:t>
            </a:r>
          </a:p>
          <a:p>
            <a:pPr algn="ctr"/>
            <a:r>
              <a:rPr lang="en-GB" sz="1400" dirty="0">
                <a:solidFill>
                  <a:schemeClr val="bg1"/>
                </a:solidFill>
              </a:rPr>
              <a:t>Functional Requirements</a:t>
            </a:r>
            <a:endParaRPr lang="en-US" sz="1400" dirty="0">
              <a:solidFill>
                <a:schemeClr val="bg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Stakeholder </a:t>
            </a:r>
          </a:p>
          <a:p>
            <a:pPr algn="ctr"/>
            <a:r>
              <a:rPr lang="en-GB" sz="1400" dirty="0">
                <a:solidFill>
                  <a:schemeClr val="bg1"/>
                </a:solidFill>
              </a:rPr>
              <a:t>Importance</a:t>
            </a:r>
            <a:endParaRPr lang="en-US" sz="1400" dirty="0">
              <a:solidFill>
                <a:schemeClr val="bg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Performance Requirements</a:t>
            </a:r>
          </a:p>
          <a:p>
            <a:pPr algn="ctr"/>
            <a:r>
              <a:rPr lang="en-GB" sz="1400" dirty="0">
                <a:solidFill>
                  <a:schemeClr val="bg1"/>
                </a:solidFill>
              </a:rPr>
              <a:t>of Functions</a:t>
            </a:r>
            <a:endParaRPr lang="en-US" sz="1400" dirty="0">
              <a:solidFill>
                <a:schemeClr val="bg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Importance of Functional Rqts</a:t>
            </a:r>
            <a:endParaRPr lang="en-US" sz="1400" dirty="0">
              <a:solidFill>
                <a:schemeClr val="bg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bg1"/>
                </a:solidFill>
              </a:rPr>
              <a:t>Relationships</a:t>
            </a:r>
          </a:p>
          <a:p>
            <a:pPr algn="ctr"/>
            <a:r>
              <a:rPr lang="en-GB" sz="1400" dirty="0">
                <a:solidFill>
                  <a:schemeClr val="bg1"/>
                </a:solidFill>
              </a:rPr>
              <a:t>Will the functionality</a:t>
            </a:r>
          </a:p>
          <a:p>
            <a:pPr algn="ctr"/>
            <a:r>
              <a:rPr lang="en-GB" sz="1400" dirty="0">
                <a:solidFill>
                  <a:schemeClr val="bg1"/>
                </a:solidFill>
              </a:rPr>
              <a:t>deliver the stakeholders’ requirements?</a:t>
            </a:r>
            <a:endParaRPr lang="en-US" sz="1400" dirty="0">
              <a:solidFill>
                <a:schemeClr val="bg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5964694" y="1265441"/>
            <a:ext cx="5259707" cy="1325563"/>
          </a:xfrm>
        </p:spPr>
        <p:txBody>
          <a:bodyPr vert="horz" lIns="91440" tIns="45720" rIns="91440" bIns="45720" rtlCol="0" anchor="ctr">
            <a:normAutofit fontScale="90000"/>
          </a:bodyPr>
          <a:lstStyle/>
          <a:p>
            <a:r>
              <a:rPr lang="en-US" dirty="0"/>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5863722" y="2678755"/>
            <a:ext cx="5259714" cy="3375920"/>
          </a:xfrm>
        </p:spPr>
        <p:txBody>
          <a:bodyPr vert="horz" lIns="91440" tIns="45720" rIns="91440" bIns="45720" rtlCol="0" anchor="t">
            <a:normAutofit/>
          </a:bodyPr>
          <a:lstStyle/>
          <a:p>
            <a:pPr marL="0"/>
            <a:r>
              <a:rPr lang="en-US" sz="1800" dirty="0"/>
              <a:t>In teams </a:t>
            </a:r>
          </a:p>
          <a:p>
            <a:r>
              <a:rPr lang="en-US" sz="1800" dirty="0"/>
              <a:t>For the Case Study Exercise</a:t>
            </a:r>
          </a:p>
          <a:p>
            <a:pPr lvl="1"/>
            <a:r>
              <a:rPr lang="en-US" sz="1800" dirty="0"/>
              <a:t>Complete steps 1, 2 and 3 of a QFD1 chart </a:t>
            </a:r>
          </a:p>
          <a:p>
            <a:pPr lvl="1"/>
            <a:r>
              <a:rPr lang="en-US" sz="1800" dirty="0"/>
              <a:t>Flip chart the outcomes and be prepared to share with the rest of the group</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2307662075"/>
      </p:ext>
    </p:extLst>
  </p:cSld>
  <p:clrMapOvr>
    <a:overrideClrMapping bg1="dk1" tx1="lt1" bg2="dk2" tx2="lt2" accent1="accent1" accent2="accent2" accent3="accent3" accent4="accent4" accent5="accent5" accent6="accent6" hlink="hlink" folHlink="folHlink"/>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715925" y="2094219"/>
            <a:ext cx="10760149" cy="4256162"/>
          </a:xfrm>
        </p:spPr>
        <p:txBody>
          <a:bodyPr/>
          <a:lstStyle/>
          <a:p>
            <a:r>
              <a:rPr lang="en-GB" sz="2000" dirty="0">
                <a:latin typeface="Arial" charset="0"/>
              </a:rPr>
              <a:t>QFD 1 will tell us where there are missing requirements or unnecessary requirements</a:t>
            </a:r>
          </a:p>
          <a:p>
            <a:r>
              <a:rPr lang="en-GB" sz="20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000" dirty="0">
                <a:latin typeface="Arial" charset="0"/>
              </a:rPr>
              <a:t>We should also examine the relationship matrix for “structures”</a:t>
            </a:r>
          </a:p>
          <a:p>
            <a:pPr lvl="1"/>
            <a:r>
              <a:rPr lang="en-GB" sz="2000" dirty="0">
                <a:latin typeface="Arial" charset="0"/>
              </a:rPr>
              <a:t>Full columns could indicate the presence of critical functions (or over aggregated lower level functionality)  </a:t>
            </a:r>
          </a:p>
          <a:p>
            <a:pPr lvl="1"/>
            <a:r>
              <a:rPr lang="en-GB" sz="2000"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58" y="2389780"/>
            <a:ext cx="1014410"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lnSpcReduction="1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5863722" y="2270757"/>
            <a:ext cx="5259707" cy="1325563"/>
          </a:xfrm>
        </p:spPr>
        <p:txBody>
          <a:bodyPr vert="horz" lIns="91440" tIns="45720" rIns="91440" bIns="45720" rtlCol="0" anchor="ctr">
            <a:normAutofit fontScale="90000"/>
          </a:bodyPr>
          <a:lstStyle/>
          <a:p>
            <a:r>
              <a:rPr lang="en-US" dirty="0"/>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5974526" y="4009496"/>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43527863"/>
      </p:ext>
    </p:extLst>
  </p:cSld>
  <p:clrMapOvr>
    <a:masterClrMapping/>
  </p:clrMapOvr>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92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6465" y="2717492"/>
            <a:ext cx="4119873" cy="2650771"/>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1547203" y="5672132"/>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
        <p:nvSpPr>
          <p:cNvPr id="7" name="Rectangle 6">
            <a:extLst>
              <a:ext uri="{FF2B5EF4-FFF2-40B4-BE49-F238E27FC236}">
                <a16:creationId xmlns:a16="http://schemas.microsoft.com/office/drawing/2014/main" id="{00FFF0B3-CB47-4CC8-8C32-C68AE26EF66C}"/>
              </a:ext>
            </a:extLst>
          </p:cNvPr>
          <p:cNvSpPr/>
          <p:nvPr/>
        </p:nvSpPr>
        <p:spPr>
          <a:xfrm>
            <a:off x="6549655" y="2841398"/>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Our Shell ??</a:t>
            </a:r>
          </a:p>
          <a:p>
            <a:pPr algn="ctr"/>
            <a:r>
              <a:rPr lang="en-GB" sz="3200" dirty="0">
                <a:ln w="0"/>
                <a:solidFill>
                  <a:schemeClr val="tx1"/>
                </a:solidFill>
                <a:effectLst>
                  <a:outerShdw blurRad="38100" dist="19050" dir="2700000" algn="tl" rotWithShape="0">
                    <a:schemeClr val="dk1">
                      <a:alpha val="40000"/>
                    </a:schemeClr>
                  </a:outerShdw>
                </a:effectLst>
                <a:hlinkClick r:id="rId3"/>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49568946"/>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127866" y="3114602"/>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solidFill>
                  <a:schemeClr val="bg1"/>
                </a:solidFill>
              </a:rPr>
              <a:t>The HOW MUCHs are the Non-functional Performance Requirements and </a:t>
            </a:r>
            <a:r>
              <a:rPr lang="ja-JP" altLang="en-GB" sz="1600" dirty="0">
                <a:solidFill>
                  <a:schemeClr val="bg1"/>
                </a:solidFill>
              </a:rPr>
              <a:t>“</a:t>
            </a:r>
            <a:r>
              <a:rPr lang="en-GB" altLang="ja-JP" sz="1600" dirty="0">
                <a:solidFill>
                  <a:schemeClr val="bg1"/>
                </a:solidFill>
              </a:rPr>
              <a:t>flowed-down</a:t>
            </a:r>
            <a:r>
              <a:rPr lang="ja-JP" altLang="en-GB" sz="1600" dirty="0">
                <a:solidFill>
                  <a:schemeClr val="bg1"/>
                </a:solidFill>
              </a:rPr>
              <a:t>”</a:t>
            </a:r>
            <a:r>
              <a:rPr lang="en-GB" altLang="ja-JP" sz="1600" dirty="0">
                <a:solidFill>
                  <a:schemeClr val="bg1"/>
                </a:solidFill>
              </a:rPr>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9"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438150" y="291465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556673" y="3178944"/>
            <a:ext cx="5842000" cy="3059084"/>
          </a:xfrm>
          <a:prstGeom prst="rect">
            <a:avLst/>
          </a:prstGeom>
        </p:spPr>
      </p:pic>
      <p:sp>
        <p:nvSpPr>
          <p:cNvPr id="5" name="Rectangle 4">
            <a:extLst>
              <a:ext uri="{FF2B5EF4-FFF2-40B4-BE49-F238E27FC236}">
                <a16:creationId xmlns:a16="http://schemas.microsoft.com/office/drawing/2014/main" id="{99505D83-4D40-45F7-816A-839A21D48435}"/>
              </a:ext>
            </a:extLst>
          </p:cNvPr>
          <p:cNvSpPr/>
          <p:nvPr/>
        </p:nvSpPr>
        <p:spPr>
          <a:xfrm>
            <a:off x="6794204" y="3261203"/>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Our Shell??</a:t>
            </a:r>
          </a:p>
          <a:p>
            <a:pPr algn="ctr"/>
            <a:r>
              <a:rPr lang="en-GB" sz="3200" dirty="0">
                <a:ln w="0"/>
                <a:solidFill>
                  <a:schemeClr val="tx1"/>
                </a:solidFill>
                <a:effectLst>
                  <a:outerShdw blurRad="38100" dist="19050" dir="2700000" algn="tl" rotWithShape="0">
                    <a:schemeClr val="dk1">
                      <a:alpha val="40000"/>
                    </a:schemeClr>
                  </a:outerShdw>
                </a:effectLst>
                <a:hlinkClick r:id="rId4"/>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07731270"/>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fontScale="92500"/>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313489" y="1194455"/>
            <a:ext cx="3959225" cy="276999"/>
          </a:xfrm>
        </p:spPr>
        <p:txBody>
          <a:bodyPr>
            <a:normAutofit fontScale="70000" lnSpcReduction="20000"/>
          </a:bodyPr>
          <a:lstStyle/>
          <a:p>
            <a:r>
              <a:rPr lang="en-US" sz="2000" b="1" dirty="0"/>
              <a:t>Top Down</a:t>
            </a:r>
          </a:p>
        </p:txBody>
      </p:sp>
      <p:sp>
        <p:nvSpPr>
          <p:cNvPr id="79874" name="Rectangle 2"/>
          <p:cNvSpPr>
            <a:spLocks noGrp="1" noChangeArrowheads="1"/>
          </p:cNvSpPr>
          <p:nvPr>
            <p:ph type="title"/>
          </p:nvPr>
        </p:nvSpPr>
        <p:spPr>
          <a:xfrm>
            <a:off x="0" y="250"/>
            <a:ext cx="10972800" cy="584775"/>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16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fontScale="92500" lnSpcReduction="10000"/>
          </a:bodyPr>
          <a:lstStyle/>
          <a:p>
            <a:r>
              <a:rPr lang="en-US" sz="1800" dirty="0"/>
              <a:t>Select a function and determine the measures/metrics that define the design requirements.</a:t>
            </a:r>
          </a:p>
          <a:p>
            <a:r>
              <a:rPr lang="en-US" sz="1800" dirty="0"/>
              <a:t>Use both approaches described:</a:t>
            </a:r>
          </a:p>
          <a:p>
            <a:pPr lvl="1"/>
            <a:r>
              <a:rPr lang="en-US" sz="1800" dirty="0"/>
              <a:t>Bottom up: given two possible solutions A and B, what metrics would you use to decide between them?</a:t>
            </a:r>
          </a:p>
          <a:p>
            <a:pPr lvl="1"/>
            <a:r>
              <a:rPr lang="en-US" sz="1800" dirty="0"/>
              <a:t>Top down: Using the relationship symbols, is a related customer requirement addressed by the “bottom-up” metrics”? Is the relationship symbol selected appropriate?</a:t>
            </a:r>
          </a:p>
          <a:p>
            <a:pPr lvl="1"/>
            <a:endParaRPr lang="en-US" sz="1500" dirty="0"/>
          </a:p>
          <a:p>
            <a:pPr lvl="1"/>
            <a:endParaRPr lang="en-US" sz="1500" dirty="0"/>
          </a:p>
          <a:p>
            <a:pPr marL="0"/>
            <a:endParaRPr lang="en-US" sz="1500" dirty="0"/>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318049978"/>
      </p:ext>
    </p:extLst>
  </p:cSld>
  <p:clrMapOvr>
    <a:overrideClrMapping bg1="dk1" tx1="lt1" bg2="dk2" tx2="lt2" accent1="accent1" accent2="accent2" accent3="accent3" accent4="accent4" accent5="accent5" accent6="accent6" hlink="hlink" folHlink="folHlink"/>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1338196" y="1478150"/>
            <a:ext cx="4229101" cy="5028662"/>
          </a:xfrm>
          <a:prstGeom prst="rect">
            <a:avLst/>
          </a:prstGeom>
          <a:ln>
            <a:solidFill>
              <a:schemeClr val="tx1"/>
            </a:solidFill>
          </a:ln>
        </p:spPr>
      </p:pic>
      <p:sp>
        <p:nvSpPr>
          <p:cNvPr id="3" name="Rectangle 2">
            <a:extLst>
              <a:ext uri="{FF2B5EF4-FFF2-40B4-BE49-F238E27FC236}">
                <a16:creationId xmlns:a16="http://schemas.microsoft.com/office/drawing/2014/main" id="{BFF93080-9549-4190-B0BA-2FEF8DA9DEA0}"/>
              </a:ext>
            </a:extLst>
          </p:cNvPr>
          <p:cNvSpPr/>
          <p:nvPr/>
        </p:nvSpPr>
        <p:spPr>
          <a:xfrm>
            <a:off x="6868632" y="2477386"/>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Our Shell ??</a:t>
            </a:r>
          </a:p>
          <a:p>
            <a:pPr algn="ctr"/>
            <a:r>
              <a:rPr lang="en-GB" sz="3200" dirty="0">
                <a:ln w="0"/>
                <a:solidFill>
                  <a:schemeClr val="tx1"/>
                </a:solidFill>
                <a:effectLst>
                  <a:outerShdw blurRad="38100" dist="19050" dir="2700000" algn="tl" rotWithShape="0">
                    <a:schemeClr val="dk1">
                      <a:alpha val="40000"/>
                    </a:schemeClr>
                  </a:outerShdw>
                </a:effectLst>
                <a:hlinkClick r:id="rId3"/>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93374390"/>
      </p:ext>
    </p:extLst>
  </p:cSld>
  <p:clrMapOvr>
    <a:masterClrMapping/>
  </p:clrMapOvr>
  <p:transition>
    <p:wipe dir="r"/>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solidFill>
            <a:schemeClr val="accent2"/>
          </a:solidFill>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solidFill>
            <a:schemeClr val="accent2"/>
          </a:solidFill>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1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166</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85000" lnSpcReduction="1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85000" lnSpcReduction="1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fontScale="92500" lnSpcReduction="10000"/>
          </a:bodyPr>
          <a:lstStyle/>
          <a:p>
            <a:pPr marL="0" indent="0" algn="ctr">
              <a:buNone/>
            </a:pPr>
            <a:r>
              <a:rPr lang="en-US" sz="3600" dirty="0"/>
              <a:t>Specify the System Requirements.</a:t>
            </a:r>
          </a:p>
          <a:p>
            <a:pPr marL="0" indent="0" algn="ctr">
              <a:buNone/>
            </a:pPr>
            <a:r>
              <a:rPr lang="en-US" sz="3600" dirty="0"/>
              <a:t> </a:t>
            </a:r>
          </a:p>
          <a:p>
            <a:pPr marL="0" indent="0" algn="ctr">
              <a:buNone/>
            </a:pPr>
            <a:r>
              <a:rPr lang="en-US" sz="3600" dirty="0"/>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619125" y="3622888"/>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810318" y="3622888"/>
            <a:ext cx="5842000" cy="3059084"/>
          </a:xfrm>
          <a:prstGeom prst="rect">
            <a:avLst/>
          </a:prstGeom>
        </p:spPr>
      </p:pic>
      <p:sp>
        <p:nvSpPr>
          <p:cNvPr id="5" name="Rectangle 4">
            <a:extLst>
              <a:ext uri="{FF2B5EF4-FFF2-40B4-BE49-F238E27FC236}">
                <a16:creationId xmlns:a16="http://schemas.microsoft.com/office/drawing/2014/main" id="{162B5FAF-5752-4A79-9083-C05A4167C277}"/>
              </a:ext>
            </a:extLst>
          </p:cNvPr>
          <p:cNvSpPr/>
          <p:nvPr/>
        </p:nvSpPr>
        <p:spPr>
          <a:xfrm>
            <a:off x="6560288" y="3788134"/>
            <a:ext cx="3572539" cy="2402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Mower??</a:t>
            </a:r>
          </a:p>
          <a:p>
            <a:pPr algn="ctr"/>
            <a:r>
              <a:rPr lang="en-GB" sz="3200" dirty="0">
                <a:ln w="0"/>
                <a:solidFill>
                  <a:schemeClr val="tx1"/>
                </a:solidFill>
                <a:effectLst>
                  <a:outerShdw blurRad="38100" dist="19050" dir="2700000" algn="tl" rotWithShape="0">
                    <a:schemeClr val="dk1">
                      <a:alpha val="40000"/>
                    </a:schemeClr>
                  </a:outerShdw>
                </a:effectLst>
                <a:hlinkClick r:id="rId4" action="ppaction://hlinkfile"/>
              </a:rPr>
              <a:t>Link to Spreadsheet</a:t>
            </a:r>
            <a:endParaRPr lang="en-GB" sz="320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85842690"/>
      </p:ext>
    </p:extLst>
  </p:cSld>
  <p:clrMapOvr>
    <a:masterClrMapping/>
  </p:clrMapOvr>
  <p:transition/>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2017777" y="751799"/>
            <a:ext cx="8254937" cy="461665"/>
          </a:xfrm>
        </p:spPr>
        <p:txBody>
          <a:bodyPr/>
          <a:lstStyle/>
          <a:p>
            <a:r>
              <a:rPr lang="en-GB" sz="2400" dirty="0"/>
              <a:t>Typical Contents of a Requirements Set (Document)</a:t>
            </a:r>
          </a:p>
        </p:txBody>
      </p:sp>
      <p:sp>
        <p:nvSpPr>
          <p:cNvPr id="15363" name="Content Placeholder 2"/>
          <p:cNvSpPr>
            <a:spLocks noGrp="1"/>
          </p:cNvSpPr>
          <p:nvPr>
            <p:ph type="body" sz="quarter" idx="13"/>
          </p:nvPr>
        </p:nvSpPr>
        <p:spPr/>
        <p:txBody>
          <a:bodyPr>
            <a:normAutofit fontScale="92500" lnSpcReduction="2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2"/>
            <a:r>
              <a:rPr lang="en-US" dirty="0"/>
              <a:t>Purpose </a:t>
            </a:r>
          </a:p>
          <a:p>
            <a:pPr lvl="2"/>
            <a:r>
              <a:rPr lang="en-US" dirty="0"/>
              <a:t>History</a:t>
            </a:r>
          </a:p>
          <a:p>
            <a:pPr lvl="2"/>
            <a:r>
              <a:rPr lang="en-US" dirty="0"/>
              <a:t>Scope</a:t>
            </a:r>
          </a:p>
          <a:p>
            <a:pPr lvl="2"/>
            <a:r>
              <a:rPr lang="en-US" dirty="0"/>
              <a:t>Assumptions</a:t>
            </a:r>
          </a:p>
          <a:p>
            <a:pPr lvl="2"/>
            <a:r>
              <a:rPr lang="en-US" dirty="0"/>
              <a:t>Approach (how the requirements in the document were obtained)</a:t>
            </a:r>
          </a:p>
          <a:p>
            <a:pPr lvl="2"/>
            <a:r>
              <a:rPr lang="en-US" dirty="0"/>
              <a:t>Compliance Levels</a:t>
            </a:r>
          </a:p>
          <a:p>
            <a:pPr lvl="2"/>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202727" y="-37537"/>
            <a:ext cx="8661780" cy="550793"/>
          </a:xfrm>
        </p:spPr>
        <p:txBody>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38097" y="549918"/>
            <a:ext cx="822960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r>
              <a:rPr lang="en-GB" dirty="0"/>
              <a:t>System Requirements have the form:</a:t>
            </a:r>
          </a:p>
          <a:p>
            <a:pPr marL="0" indent="0">
              <a:buNone/>
            </a:pPr>
            <a:r>
              <a:rPr lang="en-GB" dirty="0"/>
              <a:t>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gun is no good without the munition and the 	munition is no good without the gun.</a:t>
            </a:r>
          </a:p>
          <a:p>
            <a:pPr marL="0" indent="0">
              <a:buNone/>
            </a:pPr>
            <a:r>
              <a:rPr lang="en-US" dirty="0"/>
              <a:t>At this point we have choices – we could:</a:t>
            </a:r>
          </a:p>
          <a:p>
            <a:pPr lvl="1"/>
            <a:r>
              <a:rPr lang="en-US" dirty="0"/>
              <a:t>Develop a set of System Requirements for the Weapon System (the gun and the munition (and other systems)) </a:t>
            </a:r>
          </a:p>
          <a:p>
            <a:pPr lvl="1"/>
            <a:r>
              <a:rPr lang="en-US"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mower?</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293062" y="295729"/>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a:bodyPr>
          <a:lstStyle/>
          <a:p>
            <a:pPr marL="0" indent="0">
              <a:buNone/>
            </a:pPr>
            <a:r>
              <a:rPr lang="en-US" dirty="0"/>
              <a:t>It’s a question of levels and boundaries. </a:t>
            </a:r>
          </a:p>
          <a:p>
            <a:pPr marL="0" indent="0">
              <a:buNone/>
            </a:pPr>
            <a:r>
              <a:rPr lang="en-US" dirty="0"/>
              <a:t>	If we were developing a munition our first viewpoint for a functional decomposition would 	be of the weapon system because the </a:t>
            </a:r>
            <a:r>
              <a:rPr lang="en-US" strike="dblStrike" dirty="0"/>
              <a:t>gun</a:t>
            </a:r>
            <a:r>
              <a:rPr lang="en-US" dirty="0"/>
              <a:t> </a:t>
            </a:r>
            <a:r>
              <a:rPr lang="en-US" b="1" dirty="0">
                <a:solidFill>
                  <a:srgbClr val="FFFF00"/>
                </a:solidFill>
              </a:rPr>
              <a:t>mower</a:t>
            </a:r>
            <a:r>
              <a:rPr lang="en-US" dirty="0"/>
              <a:t> is no good without the </a:t>
            </a:r>
            <a:r>
              <a:rPr lang="en-US" strike="dblStrike" dirty="0"/>
              <a:t>munition</a:t>
            </a:r>
            <a:r>
              <a:rPr lang="en-US" dirty="0"/>
              <a:t> </a:t>
            </a:r>
            <a:r>
              <a:rPr lang="en-US" b="1" dirty="0">
                <a:solidFill>
                  <a:srgbClr val="FFFF00"/>
                </a:solidFill>
              </a:rPr>
              <a:t>blade</a:t>
            </a:r>
            <a:r>
              <a:rPr lang="en-US" dirty="0"/>
              <a:t> 	and the </a:t>
            </a:r>
            <a:r>
              <a:rPr lang="en-US" strike="dblStrike" dirty="0"/>
              <a:t>munition</a:t>
            </a:r>
            <a:r>
              <a:rPr lang="en-US" dirty="0"/>
              <a:t> </a:t>
            </a:r>
            <a:r>
              <a:rPr lang="en-US" b="1" dirty="0">
                <a:solidFill>
                  <a:srgbClr val="FFFF00"/>
                </a:solidFill>
              </a:rPr>
              <a:t>blade</a:t>
            </a:r>
            <a:r>
              <a:rPr lang="en-US" dirty="0"/>
              <a:t> is no good without the </a:t>
            </a:r>
            <a:r>
              <a:rPr lang="en-US" strike="dblStrike" dirty="0"/>
              <a:t>gun</a:t>
            </a:r>
            <a:r>
              <a:rPr lang="en-US" dirty="0"/>
              <a:t> </a:t>
            </a:r>
            <a:r>
              <a:rPr lang="en-US" b="1" dirty="0">
                <a:solidFill>
                  <a:srgbClr val="FFFF00"/>
                </a:solidFill>
              </a:rPr>
              <a:t>mower</a:t>
            </a:r>
            <a:r>
              <a:rPr lang="en-US" dirty="0"/>
              <a:t>.</a:t>
            </a:r>
          </a:p>
          <a:p>
            <a:pPr marL="0" indent="0">
              <a:buNone/>
            </a:pPr>
            <a:r>
              <a:rPr lang="en-US" dirty="0"/>
              <a:t>At this point we have choices – we could:</a:t>
            </a:r>
          </a:p>
          <a:p>
            <a:pPr lvl="1"/>
            <a:r>
              <a:rPr lang="en-US" dirty="0"/>
              <a:t>Develop a set of System Requirements for the Mowing System System (the mower and the blade (and other sub-systems)) </a:t>
            </a:r>
          </a:p>
          <a:p>
            <a:pPr lvl="1"/>
            <a:r>
              <a:rPr lang="en-US" dirty="0"/>
              <a:t>Start to separate out the Blade Requirements from the Mower Requirements</a:t>
            </a:r>
          </a:p>
          <a:p>
            <a:pPr lvl="2"/>
            <a:r>
              <a:rPr lang="en-US" dirty="0"/>
              <a:t>In which case:</a:t>
            </a:r>
          </a:p>
          <a:p>
            <a:pPr lvl="3"/>
            <a:r>
              <a:rPr lang="en-US" dirty="0"/>
              <a:t>Some of the Non-functional performance requirements for the Mowing System functionality will become Non-functional System Requirements for the blade – this is assuming the mower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Does this help??</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319439" y="126025"/>
            <a:ext cx="9941184" cy="738664"/>
          </a:xfrm>
        </p:spPr>
        <p:txBody>
          <a:bodyPr/>
          <a:lstStyle/>
          <a:p>
            <a:r>
              <a:rPr lang="en-US" dirty="0"/>
              <a:t>Time to Separate? (In mower speak)</a:t>
            </a:r>
          </a:p>
        </p:txBody>
      </p:sp>
    </p:spTree>
    <p:extLst>
      <p:ext uri="{BB962C8B-B14F-4D97-AF65-F5344CB8AC3E}">
        <p14:creationId xmlns:p14="http://schemas.microsoft.com/office/powerpoint/2010/main" val="1865411431"/>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51979"/>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665767" y="615479"/>
            <a:ext cx="6489700" cy="420379"/>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4294967295"/>
          </p:nvPr>
        </p:nvSpPr>
        <p:spPr>
          <a:xfrm>
            <a:off x="5926138" y="1190625"/>
            <a:ext cx="6265862" cy="488950"/>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2">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2">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95304" y="3451706"/>
            <a:ext cx="1119411"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bg1"/>
                </a:solidFill>
              </a:rPr>
              <a:t>System</a:t>
            </a:r>
          </a:p>
          <a:p>
            <a:pPr algn="ctr"/>
            <a:r>
              <a:rPr lang="en-GB" sz="1100" dirty="0">
                <a:solidFill>
                  <a:schemeClr val="bg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00351" y="3440454"/>
            <a:ext cx="1235236"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7" y="4030283"/>
            <a:ext cx="340976"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6" y="3444943"/>
            <a:ext cx="1072461" cy="1189183"/>
          </a:xfrm>
          <a:prstGeom prst="foldedCorner">
            <a:avLst/>
          </a:prstGeom>
          <a:solidFill>
            <a:schemeClr val="bg2">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5"/>
            <a:ext cx="230894" cy="104099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4049885703"/>
      </p:ext>
    </p:extLst>
  </p:cSld>
  <p:clrMapOvr>
    <a:masterClrMapping/>
  </p:clrMapOvr>
  <p:transition>
    <p:wipe dir="r"/>
  </p:transition>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68790"/>
            <a:ext cx="9401175" cy="480131"/>
          </a:xfrm>
        </p:spPr>
        <p:txBody>
          <a:bodyPr/>
          <a:lstStyle/>
          <a:p>
            <a:r>
              <a:rPr lang="en-US" sz="28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fontScale="92500"/>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18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fontScale="90000"/>
          </a:bodyPr>
          <a:lstStyle/>
          <a:p>
            <a:r>
              <a:rPr lang="en-US"/>
              <a:t>Exercise – Test Planning</a:t>
            </a:r>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2400" dirty="0"/>
              <a:t>Use the functional measures-metrics you identified and think about what testing might be appropriate</a:t>
            </a:r>
          </a:p>
          <a:p>
            <a:r>
              <a:rPr lang="en-US" sz="2400" dirty="0"/>
              <a:t>Use the Test Plan Template as a guide</a:t>
            </a:r>
          </a:p>
          <a:p>
            <a:pPr lvl="1"/>
            <a:endParaRPr lang="en-US" sz="1800" dirty="0"/>
          </a:p>
          <a:p>
            <a:pPr lvl="1"/>
            <a:endParaRPr lang="en-US" sz="1800" dirty="0"/>
          </a:p>
          <a:p>
            <a:pPr marL="0"/>
            <a:endParaRPr lang="en-US" sz="1800" dirty="0"/>
          </a:p>
        </p:txBody>
      </p:sp>
    </p:spTree>
    <p:extLst>
      <p:ext uri="{BB962C8B-B14F-4D97-AF65-F5344CB8AC3E}">
        <p14:creationId xmlns:p14="http://schemas.microsoft.com/office/powerpoint/2010/main" val="877939804"/>
      </p:ext>
    </p:extLst>
  </p:cSld>
  <p:clrMapOvr>
    <a:overrideClrMapping bg1="dk1" tx1="lt1" bg2="dk2" tx2="lt2" accent1="accent1" accent2="accent2" accent3="accent3" accent4="accent4" accent5="accent5" accent6="accent6" hlink="hlink" folHlink="folHlink"/>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1103684" y="1032472"/>
            <a:ext cx="9837218" cy="5825528"/>
          </a:xfrm>
          <a:solidFill>
            <a:schemeClr val="accent4">
              <a:lumMod val="75000"/>
            </a:schemeClr>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bg1"/>
                </a:solidFill>
              </a:rPr>
              <a:t>System</a:t>
            </a:r>
          </a:p>
          <a:p>
            <a:pPr algn="ctr"/>
            <a:r>
              <a:rPr lang="en-GB" sz="1100" dirty="0">
                <a:solidFill>
                  <a:schemeClr val="bg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chemeClr val="accent3">
                    <a:lumMod val="40000"/>
                    <a:lumOff val="60000"/>
                  </a:schemeClr>
                </a:solidFill>
              </a:rPr>
              <a:t>Can we get on with designing stuff now PLEASE??!!</a:t>
            </a:r>
            <a:endParaRPr lang="en-US" sz="2400" dirty="0">
              <a:solidFill>
                <a:schemeClr val="accent3">
                  <a:lumMod val="40000"/>
                  <a:lumOff val="60000"/>
                </a:schemeClr>
              </a:solidFill>
            </a:endParaRPr>
          </a:p>
        </p:txBody>
      </p:sp>
    </p:spTree>
    <p:extLst>
      <p:ext uri="{BB962C8B-B14F-4D97-AF65-F5344CB8AC3E}">
        <p14:creationId xmlns:p14="http://schemas.microsoft.com/office/powerpoint/2010/main" val="2086917513"/>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67</TotalTime>
  <Words>16788</Words>
  <Application>Microsoft Office PowerPoint</Application>
  <PresentationFormat>Widescreen</PresentationFormat>
  <Paragraphs>2343</Paragraphs>
  <Slides>182</Slides>
  <Notes>87</Notes>
  <HiddenSlides>0</HiddenSlides>
  <MMClips>0</MMClips>
  <ScaleCrop>false</ScaleCrop>
  <HeadingPairs>
    <vt:vector size="8" baseType="variant">
      <vt:variant>
        <vt:lpstr>Fonts Used</vt:lpstr>
      </vt:variant>
      <vt:variant>
        <vt:i4>14</vt:i4>
      </vt:variant>
      <vt:variant>
        <vt:lpstr>Theme</vt:lpstr>
      </vt:variant>
      <vt:variant>
        <vt:i4>3</vt:i4>
      </vt:variant>
      <vt:variant>
        <vt:lpstr>Embedded OLE Servers</vt:lpstr>
      </vt:variant>
      <vt:variant>
        <vt:i4>5</vt:i4>
      </vt:variant>
      <vt:variant>
        <vt:lpstr>Slide Titles</vt:lpstr>
      </vt:variant>
      <vt:variant>
        <vt:i4>182</vt:i4>
      </vt:variant>
    </vt:vector>
  </HeadingPairs>
  <TitlesOfParts>
    <vt:vector size="204" baseType="lpstr">
      <vt:lpstr>GE Inspira Pitch Regular</vt:lpstr>
      <vt:lpstr>Lucida Grande</vt:lpstr>
      <vt:lpstr>ＭＳ Ｐゴシック</vt:lpstr>
      <vt:lpstr>Arial</vt:lpstr>
      <vt:lpstr>Arial Black</vt:lpstr>
      <vt:lpstr>Calibri</vt:lpstr>
      <vt:lpstr>Calibri Light</vt:lpstr>
      <vt:lpstr>Century Gothic</vt:lpstr>
      <vt:lpstr>Garamond</vt:lpstr>
      <vt:lpstr>Symbol</vt:lpstr>
      <vt:lpstr>Times New Roman</vt:lpstr>
      <vt:lpstr>Verdana</vt:lpstr>
      <vt:lpstr>Wingdings</vt:lpstr>
      <vt:lpstr>Wingdings 3</vt:lpstr>
      <vt:lpstr>Ion</vt:lpstr>
      <vt:lpstr>Custom Design</vt:lpstr>
      <vt:lpstr>Office Theme</vt:lpstr>
      <vt:lpstr>Bitmap Image</vt:lpstr>
      <vt:lpstr>PhotoImpact</vt:lpstr>
      <vt:lpstr>Document</vt:lpstr>
      <vt:lpstr>Worksheet</vt:lpstr>
      <vt:lpstr>MS Org Chart</vt:lpstr>
      <vt:lpstr>Analyse Performing Functional/Behavioural Analysis</vt:lpstr>
      <vt:lpstr>Requirements: Need, Expectation, Requirement and Specification Hierarchy</vt:lpstr>
      <vt:lpstr>Design the right thing…Then design the thing right.</vt:lpstr>
      <vt:lpstr>Where are we? 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Exercise: Operational Requirement</vt:lpstr>
      <vt:lpstr>Exercise: Operational Requirement</vt:lpstr>
      <vt:lpstr>Getting the Right Level – Remember the pen?</vt:lpstr>
      <vt:lpstr>Getting the Right Level – Remember the pen?</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Nature of Stakeholder (User) Requirements</vt:lpstr>
      <vt:lpstr>What have we done?</vt:lpstr>
      <vt:lpstr>What Are We Going to do?</vt:lpstr>
      <vt:lpstr>A Simple Hard Example of Functions</vt:lpstr>
      <vt:lpstr>Generic System Functionality</vt:lpstr>
      <vt:lpstr>Generic System Functionality</vt:lpstr>
      <vt:lpstr>What is a System Function</vt:lpstr>
      <vt:lpstr>System Functions Logically Interact </vt:lpstr>
      <vt:lpstr>Unwanted Behaviour</vt:lpstr>
      <vt:lpstr>Unwanted Behaviour</vt:lpstr>
      <vt:lpstr>The Systems Approach to System Design</vt:lpstr>
      <vt:lpstr>Functions Delivers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Operational Functionality</vt:lpstr>
      <vt:lpstr>Exercise: System Use Case</vt:lpstr>
      <vt:lpstr>Functions help us Understand the Generic Problem</vt:lpstr>
      <vt:lpstr>Functions Allow us to Explore Design Choices</vt:lpstr>
      <vt:lpstr>How do we Identify the Generic Functionality of a System</vt:lpstr>
      <vt:lpstr>Top-down &amp; Bottom-up</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Exercise: Improving the Use Case.</vt:lpstr>
      <vt:lpstr>Add to the Use case.</vt:lpstr>
      <vt:lpstr>Improving the Use Case</vt:lpstr>
      <vt:lpstr>Exercise: Use Case to Function Flow</vt:lpstr>
      <vt:lpstr>Function flow</vt:lpstr>
      <vt:lpstr>Use Case Summary</vt:lpstr>
      <vt:lpstr>Moving on!</vt:lpstr>
      <vt:lpstr>Top-down &amp; Bottom-up</vt:lpstr>
      <vt:lpstr>Functional Analysis</vt:lpstr>
      <vt:lpstr>Left Shifting</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Rome and a Day</vt:lpstr>
      <vt:lpstr>Summary</vt:lpstr>
      <vt:lpstr>So What? What am I going to do with all this information?</vt:lpstr>
      <vt:lpstr>Functions to Requirements</vt:lpstr>
      <vt:lpstr>Typical Contents of a Requirements Set (Document)</vt:lpstr>
      <vt:lpstr>What are System Requirements? </vt:lpstr>
      <vt:lpstr>Time to Separate?</vt:lpstr>
      <vt:lpstr>Time to Separate? (In mower speak)</vt:lpstr>
      <vt:lpstr>Example System Requirements</vt:lpstr>
      <vt:lpstr>What Have we Done?</vt:lpstr>
      <vt:lpstr>Generating Test Requirements</vt:lpstr>
      <vt:lpstr>Reminder: Requirements and Why We Need Them</vt:lpstr>
      <vt:lpstr>Stuff we know</vt:lpstr>
      <vt:lpstr>Example Test Plan Template</vt:lpstr>
      <vt:lpstr>Generating Test Specifications</vt:lpstr>
      <vt:lpstr>Exercise – Test Planning</vt:lpstr>
      <vt:lpstr>What Have we Done?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Functionality (Part 2)</dc:title>
  <dc:creator>David Holley</dc:creator>
  <cp:lastModifiedBy>David Holley</cp:lastModifiedBy>
  <cp:revision>24</cp:revision>
  <dcterms:created xsi:type="dcterms:W3CDTF">2021-09-15T15:29:01Z</dcterms:created>
  <dcterms:modified xsi:type="dcterms:W3CDTF">2024-05-28T10:36:31Z</dcterms:modified>
</cp:coreProperties>
</file>