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15"/>
  </p:notesMasterIdLst>
  <p:sldIdLst>
    <p:sldId id="256" r:id="rId2"/>
    <p:sldId id="257" r:id="rId3"/>
    <p:sldId id="258" r:id="rId4"/>
    <p:sldId id="260" r:id="rId5"/>
    <p:sldId id="259" r:id="rId6"/>
    <p:sldId id="261" r:id="rId7"/>
    <p:sldId id="270" r:id="rId8"/>
    <p:sldId id="263" r:id="rId9"/>
    <p:sldId id="264" r:id="rId10"/>
    <p:sldId id="269" r:id="rId11"/>
    <p:sldId id="268" r:id="rId12"/>
    <p:sldId id="271"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lavia Stevens (1604815)" initials="FS(" lastIdx="2" clrIdx="0">
    <p:extLst>
      <p:ext uri="{19B8F6BF-5375-455C-9EA6-DF929625EA0E}">
        <p15:presenceInfo xmlns:p15="http://schemas.microsoft.com/office/powerpoint/2012/main" userId="S::1604815@student.uwtsd.ac.uk::4441a6f1-f5d8-45e2-975c-0bf2808180a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3300"/>
    <a:srgbClr val="5E7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747" autoAdjust="0"/>
    <p:restoredTop sz="74646" autoAdjust="0"/>
  </p:normalViewPr>
  <p:slideViewPr>
    <p:cSldViewPr snapToGrid="0">
      <p:cViewPr varScale="1">
        <p:scale>
          <a:sx n="63" d="100"/>
          <a:sy n="63" d="100"/>
        </p:scale>
        <p:origin x="6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F07D7F-E1C3-458E-B75A-3BDE35F9EE73}" type="datetimeFigureOut">
              <a:rPr lang="en-GB" smtClean="0"/>
              <a:t>11/12/2019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642D36-6FB0-48AE-98C3-DAE184F7F13D}" type="slidenum">
              <a:rPr lang="en-GB" smtClean="0"/>
              <a:t>‹#›</a:t>
            </a:fld>
            <a:endParaRPr lang="en-GB" dirty="0"/>
          </a:p>
        </p:txBody>
      </p:sp>
    </p:spTree>
    <p:extLst>
      <p:ext uri="{BB962C8B-B14F-4D97-AF65-F5344CB8AC3E}">
        <p14:creationId xmlns:p14="http://schemas.microsoft.com/office/powerpoint/2010/main" val="2247957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ancientworldmagazine.com/articles/horns-consecration-closer-look-minoan-symbo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Introduction myself</a:t>
            </a:r>
          </a:p>
          <a:p>
            <a:endParaRPr lang="en-GB" b="1"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Good Morning!</a:t>
            </a:r>
          </a:p>
          <a:p>
            <a:r>
              <a:rPr lang="en-GB" b="0" dirty="0">
                <a:latin typeface="Arial" panose="020B0604020202020204" pitchFamily="34" charset="0"/>
                <a:cs typeface="Arial" panose="020B0604020202020204" pitchFamily="34" charset="0"/>
              </a:rPr>
              <a:t>I’m Flavia Stevens</a:t>
            </a:r>
          </a:p>
          <a:p>
            <a:r>
              <a:rPr lang="en-GB" b="0" dirty="0">
                <a:latin typeface="Arial" panose="020B0604020202020204" pitchFamily="34" charset="0"/>
                <a:cs typeface="Arial" panose="020B0604020202020204" pitchFamily="34" charset="0"/>
              </a:rPr>
              <a:t>Level 6 of Single Archaeology</a:t>
            </a:r>
          </a:p>
          <a:p>
            <a:r>
              <a:rPr lang="en-GB" b="0" dirty="0">
                <a:latin typeface="Arial" panose="020B0604020202020204" pitchFamily="34" charset="0"/>
                <a:cs typeface="Arial" panose="020B0604020202020204" pitchFamily="34" charset="0"/>
              </a:rPr>
              <a:t>Lets starting , Bull Skull Mask   </a:t>
            </a:r>
            <a:br>
              <a:rPr lang="en-GB" b="0" dirty="0">
                <a:latin typeface="Arial" panose="020B0604020202020204" pitchFamily="34" charset="0"/>
                <a:cs typeface="Arial" panose="020B0604020202020204" pitchFamily="34" charset="0"/>
              </a:rPr>
            </a:br>
            <a:r>
              <a:rPr lang="en-GB" b="0" dirty="0">
                <a:latin typeface="Arial" panose="020B0604020202020204" pitchFamily="34" charset="0"/>
                <a:cs typeface="Arial" panose="020B0604020202020204" pitchFamily="34" charset="0"/>
              </a:rPr>
              <a:t>Art, Performance and Influence from Bronze Age into Early Iron Age  </a:t>
            </a:r>
            <a:br>
              <a:rPr lang="en-GB" b="0" dirty="0">
                <a:latin typeface="Arial" panose="020B0604020202020204" pitchFamily="34" charset="0"/>
                <a:cs typeface="Arial" panose="020B0604020202020204" pitchFamily="34" charset="0"/>
              </a:rPr>
            </a:br>
            <a:r>
              <a:rPr lang="en-GB" b="0" dirty="0">
                <a:latin typeface="Arial" panose="020B0604020202020204" pitchFamily="34" charset="0"/>
                <a:cs typeface="Arial" panose="020B0604020202020204" pitchFamily="34" charset="0"/>
              </a:rPr>
              <a:t>Kition-Cyprus, Introduction…..</a:t>
            </a:r>
          </a:p>
          <a:p>
            <a:endParaRPr lang="en-GB" b="0" dirty="0"/>
          </a:p>
          <a:p>
            <a:endParaRPr lang="en-GB" b="0" dirty="0"/>
          </a:p>
          <a:p>
            <a:endParaRPr lang="en-GB" b="0" dirty="0"/>
          </a:p>
        </p:txBody>
      </p:sp>
      <p:sp>
        <p:nvSpPr>
          <p:cNvPr id="4" name="Slide Number Placeholder 3"/>
          <p:cNvSpPr>
            <a:spLocks noGrp="1"/>
          </p:cNvSpPr>
          <p:nvPr>
            <p:ph type="sldNum" sz="quarter" idx="5"/>
          </p:nvPr>
        </p:nvSpPr>
        <p:spPr/>
        <p:txBody>
          <a:bodyPr/>
          <a:lstStyle/>
          <a:p>
            <a:fld id="{58642D36-6FB0-48AE-98C3-DAE184F7F13D}" type="slidenum">
              <a:rPr lang="en-GB" smtClean="0"/>
              <a:t>1</a:t>
            </a:fld>
            <a:endParaRPr lang="en-GB" dirty="0"/>
          </a:p>
        </p:txBody>
      </p:sp>
    </p:spTree>
    <p:extLst>
      <p:ext uri="{BB962C8B-B14F-4D97-AF65-F5344CB8AC3E}">
        <p14:creationId xmlns:p14="http://schemas.microsoft.com/office/powerpoint/2010/main" val="1119674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a:t>
            </a:r>
          </a:p>
          <a:p>
            <a:endParaRPr lang="en-GB" b="1" dirty="0"/>
          </a:p>
          <a:p>
            <a:r>
              <a:rPr lang="en-GB" b="1" dirty="0">
                <a:latin typeface="Arial" panose="020B0604020202020204" pitchFamily="34" charset="0"/>
                <a:cs typeface="Arial" panose="020B0604020202020204" pitchFamily="34" charset="0"/>
              </a:rPr>
              <a:t>This is the structure of my dissertation presentation:</a:t>
            </a:r>
          </a:p>
          <a:p>
            <a:endParaRPr lang="en-GB" b="1" dirty="0">
              <a:latin typeface="+mn-lt"/>
              <a:cs typeface="+mn-cs"/>
            </a:endParaRPr>
          </a:p>
          <a:p>
            <a:r>
              <a:rPr lang="en-GB" b="0" dirty="0">
                <a:latin typeface="Arial" panose="020B0604020202020204" pitchFamily="34" charset="0"/>
                <a:cs typeface="Arial" panose="020B0604020202020204" pitchFamily="34" charset="0"/>
              </a:rPr>
              <a:t>First I’m talking about the focus and the question of my dissertation. </a:t>
            </a:r>
          </a:p>
          <a:p>
            <a:r>
              <a:rPr lang="en-GB" b="0" dirty="0">
                <a:latin typeface="Arial" panose="020B0604020202020204" pitchFamily="34" charset="0"/>
                <a:cs typeface="Arial" panose="020B0604020202020204" pitchFamily="34" charset="0"/>
              </a:rPr>
              <a:t>Then comes the methodology of collecting the data followed by the data I found. </a:t>
            </a:r>
          </a:p>
          <a:p>
            <a:r>
              <a:rPr lang="en-GB" b="0" dirty="0">
                <a:latin typeface="Arial" panose="020B0604020202020204" pitchFamily="34" charset="0"/>
                <a:cs typeface="Arial" panose="020B0604020202020204" pitchFamily="34" charset="0"/>
              </a:rPr>
              <a:t>After that I will talk about the theories and methods I used to analyse the data. </a:t>
            </a:r>
          </a:p>
          <a:p>
            <a:r>
              <a:rPr lang="en-GB" b="0" dirty="0">
                <a:latin typeface="Arial" panose="020B0604020202020204" pitchFamily="34" charset="0"/>
                <a:cs typeface="Arial" panose="020B0604020202020204" pitchFamily="34" charset="0"/>
              </a:rPr>
              <a:t>I will present my findings so far. </a:t>
            </a:r>
          </a:p>
          <a:p>
            <a:r>
              <a:rPr lang="en-GB" b="0" dirty="0">
                <a:latin typeface="Arial" panose="020B0604020202020204" pitchFamily="34" charset="0"/>
                <a:cs typeface="Arial" panose="020B0604020202020204" pitchFamily="34" charset="0"/>
              </a:rPr>
              <a:t>I have also made my own little art project which I will present to you. </a:t>
            </a:r>
          </a:p>
          <a:p>
            <a:r>
              <a:rPr lang="en-GB" b="0" dirty="0">
                <a:latin typeface="Arial" panose="020B0604020202020204" pitchFamily="34" charset="0"/>
                <a:cs typeface="Arial" panose="020B0604020202020204" pitchFamily="34" charset="0"/>
              </a:rPr>
              <a:t>Finally, I briefly outline the work I still have to do for my dissertation.</a:t>
            </a:r>
          </a:p>
          <a:p>
            <a:endParaRPr lang="en-GB" b="1" dirty="0"/>
          </a:p>
        </p:txBody>
      </p:sp>
      <p:sp>
        <p:nvSpPr>
          <p:cNvPr id="4" name="Slide Number Placeholder 3"/>
          <p:cNvSpPr>
            <a:spLocks noGrp="1"/>
          </p:cNvSpPr>
          <p:nvPr>
            <p:ph type="sldNum" sz="quarter" idx="5"/>
          </p:nvPr>
        </p:nvSpPr>
        <p:spPr/>
        <p:txBody>
          <a:bodyPr/>
          <a:lstStyle/>
          <a:p>
            <a:fld id="{58642D36-6FB0-48AE-98C3-DAE184F7F13D}" type="slidenum">
              <a:rPr lang="en-GB" smtClean="0"/>
              <a:t>2</a:t>
            </a:fld>
            <a:endParaRPr lang="en-GB" dirty="0"/>
          </a:p>
        </p:txBody>
      </p:sp>
    </p:spTree>
    <p:extLst>
      <p:ext uri="{BB962C8B-B14F-4D97-AF65-F5344CB8AC3E}">
        <p14:creationId xmlns:p14="http://schemas.microsoft.com/office/powerpoint/2010/main" val="483485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Slide2 </a:t>
            </a:r>
          </a:p>
          <a:p>
            <a:endParaRPr lang="en-GB" b="0"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Background</a:t>
            </a:r>
          </a:p>
          <a:p>
            <a:r>
              <a:rPr lang="en-GB" dirty="0">
                <a:latin typeface="Arial" panose="020B0604020202020204" pitchFamily="34" charset="0"/>
                <a:cs typeface="Arial" panose="020B0604020202020204" pitchFamily="34" charset="0"/>
              </a:rPr>
              <a:t>Body parts and representations including masks of horned animals, live bulls, mythic creatures were used in performances in Cypriot society in the Bronze Age into the Early Iron Age.</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Importance</a:t>
            </a:r>
          </a:p>
          <a:p>
            <a:r>
              <a:rPr lang="en-GB" dirty="0">
                <a:latin typeface="Arial" panose="020B0604020202020204" pitchFamily="34" charset="0"/>
                <a:cs typeface="Arial" panose="020B0604020202020204" pitchFamily="34" charset="0"/>
              </a:rPr>
              <a:t>The presence of a large number of skulls, masks and miniature masks in mortuary and exotics finds in mortuary ritual, elite tombs and buildings in Kition, Cyprus from the Bronze Age into the Early Iron Age must have significance. </a:t>
            </a:r>
          </a:p>
          <a:p>
            <a:endParaRPr lang="en-GB" dirty="0"/>
          </a:p>
        </p:txBody>
      </p:sp>
      <p:sp>
        <p:nvSpPr>
          <p:cNvPr id="4" name="Slide Number Placeholder 3"/>
          <p:cNvSpPr>
            <a:spLocks noGrp="1"/>
          </p:cNvSpPr>
          <p:nvPr>
            <p:ph type="sldNum" sz="quarter" idx="5"/>
          </p:nvPr>
        </p:nvSpPr>
        <p:spPr/>
        <p:txBody>
          <a:bodyPr/>
          <a:lstStyle/>
          <a:p>
            <a:fld id="{58642D36-6FB0-48AE-98C3-DAE184F7F13D}" type="slidenum">
              <a:rPr lang="en-GB" smtClean="0"/>
              <a:t>3</a:t>
            </a:fld>
            <a:endParaRPr lang="en-GB" dirty="0"/>
          </a:p>
        </p:txBody>
      </p:sp>
    </p:spTree>
    <p:extLst>
      <p:ext uri="{BB962C8B-B14F-4D97-AF65-F5344CB8AC3E}">
        <p14:creationId xmlns:p14="http://schemas.microsoft.com/office/powerpoint/2010/main" val="126671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Slide 3</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Why is it interesting? </a:t>
            </a:r>
          </a:p>
          <a:p>
            <a:r>
              <a:rPr lang="en-GB" dirty="0">
                <a:latin typeface="Arial" panose="020B0604020202020204" pitchFamily="34" charset="0"/>
                <a:cs typeface="Arial" panose="020B0604020202020204" pitchFamily="34" charset="0"/>
              </a:rPr>
              <a:t>I’m very interested in masks because the user makes a connecting link between their person and the object -  itself – the mask. It is the way people express their ideas or hide behind them.</a:t>
            </a:r>
          </a:p>
          <a:p>
            <a:endParaRPr lang="en-GB" dirty="0"/>
          </a:p>
          <a:p>
            <a:endParaRPr lang="en-GB" b="0" dirty="0"/>
          </a:p>
          <a:p>
            <a:endParaRPr lang="en-GB" b="1" dirty="0"/>
          </a:p>
          <a:p>
            <a:r>
              <a:rPr lang="en-GB" dirty="0"/>
              <a:t> </a:t>
            </a:r>
          </a:p>
          <a:p>
            <a:endParaRPr lang="en-GB" dirty="0"/>
          </a:p>
        </p:txBody>
      </p:sp>
      <p:sp>
        <p:nvSpPr>
          <p:cNvPr id="4" name="Slide Number Placeholder 3"/>
          <p:cNvSpPr>
            <a:spLocks noGrp="1"/>
          </p:cNvSpPr>
          <p:nvPr>
            <p:ph type="sldNum" sz="quarter" idx="5"/>
          </p:nvPr>
        </p:nvSpPr>
        <p:spPr/>
        <p:txBody>
          <a:bodyPr/>
          <a:lstStyle/>
          <a:p>
            <a:fld id="{58642D36-6FB0-48AE-98C3-DAE184F7F13D}" type="slidenum">
              <a:rPr lang="en-GB" smtClean="0"/>
              <a:t>4</a:t>
            </a:fld>
            <a:endParaRPr lang="en-GB" dirty="0"/>
          </a:p>
        </p:txBody>
      </p:sp>
    </p:spTree>
    <p:extLst>
      <p:ext uri="{BB962C8B-B14F-4D97-AF65-F5344CB8AC3E}">
        <p14:creationId xmlns:p14="http://schemas.microsoft.com/office/powerpoint/2010/main" val="420434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Slide4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Focus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Real bull’s skull with repairs out of clay. This means that it was probably used as a mask rather than just being part of a dead animal.</a:t>
            </a:r>
          </a:p>
          <a:p>
            <a:r>
              <a:rPr lang="en-GB" dirty="0">
                <a:latin typeface="Arial" panose="020B0604020202020204" pitchFamily="34" charset="0"/>
                <a:cs typeface="Arial" panose="020B0604020202020204" pitchFamily="34" charset="0"/>
              </a:rPr>
              <a:t>This dissertation will focus on the temples at Kition , where a significant number of the bull mask, figurines wearing bull mask were found.</a:t>
            </a:r>
          </a:p>
          <a:p>
            <a:r>
              <a:rPr lang="en-GB" dirty="0">
                <a:latin typeface="Arial" panose="020B0604020202020204" pitchFamily="34" charset="0"/>
                <a:cs typeface="Arial" panose="020B0604020202020204" pitchFamily="34" charset="0"/>
              </a:rPr>
              <a:t>What do I want to find out? </a:t>
            </a:r>
          </a:p>
          <a:p>
            <a:r>
              <a:rPr lang="en-GB" dirty="0">
                <a:latin typeface="Arial" panose="020B0604020202020204" pitchFamily="34" charset="0"/>
                <a:cs typeface="Arial" panose="020B0604020202020204" pitchFamily="34" charset="0"/>
              </a:rPr>
              <a:t>How they used this masks? </a:t>
            </a:r>
          </a:p>
          <a:p>
            <a:r>
              <a:rPr lang="en-GB" dirty="0">
                <a:latin typeface="Arial" panose="020B0604020202020204" pitchFamily="34" charset="0"/>
                <a:cs typeface="Arial" panose="020B0604020202020204" pitchFamily="34" charset="0"/>
              </a:rPr>
              <a:t>Why they made this masks?</a:t>
            </a:r>
          </a:p>
          <a:p>
            <a:endParaRPr lang="en-GB" dirty="0"/>
          </a:p>
        </p:txBody>
      </p:sp>
      <p:sp>
        <p:nvSpPr>
          <p:cNvPr id="4" name="Slide Number Placeholder 3"/>
          <p:cNvSpPr>
            <a:spLocks noGrp="1"/>
          </p:cNvSpPr>
          <p:nvPr>
            <p:ph type="sldNum" sz="quarter" idx="5"/>
          </p:nvPr>
        </p:nvSpPr>
        <p:spPr/>
        <p:txBody>
          <a:bodyPr/>
          <a:lstStyle/>
          <a:p>
            <a:fld id="{58642D36-6FB0-48AE-98C3-DAE184F7F13D}" type="slidenum">
              <a:rPr lang="en-GB" smtClean="0"/>
              <a:t>5</a:t>
            </a:fld>
            <a:endParaRPr lang="en-GB" dirty="0"/>
          </a:p>
        </p:txBody>
      </p:sp>
    </p:spTree>
    <p:extLst>
      <p:ext uri="{BB962C8B-B14F-4D97-AF65-F5344CB8AC3E}">
        <p14:creationId xmlns:p14="http://schemas.microsoft.com/office/powerpoint/2010/main" val="1797495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Slide 5 </a:t>
            </a:r>
          </a:p>
          <a:p>
            <a:r>
              <a:rPr lang="en-GB" b="1">
                <a:latin typeface="Arial" panose="020B0604020202020204" pitchFamily="34" charset="0"/>
                <a:cs typeface="Arial" panose="020B0604020202020204" pitchFamily="34" charset="0"/>
              </a:rPr>
              <a:t>Questions (?)</a:t>
            </a:r>
          </a:p>
          <a:p>
            <a:endParaRPr lang="en-GB"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a:solidFill>
                  <a:schemeClr val="bg1"/>
                </a:solidFill>
                <a:latin typeface="Arial" panose="020B0604020202020204" pitchFamily="34" charset="0"/>
                <a:cs typeface="Arial" panose="020B0604020202020204" pitchFamily="34" charset="0"/>
              </a:rPr>
              <a:t>Did  </a:t>
            </a:r>
            <a:r>
              <a:rPr lang="en-GB" sz="1200" b="0" dirty="0">
                <a:solidFill>
                  <a:schemeClr val="bg1"/>
                </a:solidFill>
                <a:latin typeface="Arial" panose="020B0604020202020204" pitchFamily="34" charset="0"/>
                <a:cs typeface="Arial" panose="020B0604020202020204" pitchFamily="34" charset="0"/>
              </a:rPr>
              <a:t>the masks influence the performances/rituals in mortuary ceremonies? </a:t>
            </a:r>
          </a:p>
          <a:p>
            <a:pPr marL="285750" indent="-285750">
              <a:buFont typeface="Arial" panose="020B0604020202020204" pitchFamily="34" charset="0"/>
              <a:buChar char="•"/>
            </a:pPr>
            <a:r>
              <a:rPr lang="en-GB" sz="1200" b="0" dirty="0">
                <a:solidFill>
                  <a:schemeClr val="bg1"/>
                </a:solidFill>
                <a:latin typeface="Arial" panose="020B0604020202020204" pitchFamily="34" charset="0"/>
                <a:cs typeface="Arial" panose="020B0604020202020204" pitchFamily="34" charset="0"/>
              </a:rPr>
              <a:t>Did the functions of the masks become influenced by outsiders/traders between MC to Archaic period? </a:t>
            </a:r>
          </a:p>
          <a:p>
            <a:pPr marL="285750" indent="-285750">
              <a:buFont typeface="Arial" panose="020B0604020202020204" pitchFamily="34" charset="0"/>
              <a:buChar char="•"/>
            </a:pPr>
            <a:r>
              <a:rPr lang="en-GB" sz="1200" b="0" dirty="0">
                <a:solidFill>
                  <a:schemeClr val="bg1"/>
                </a:solidFill>
                <a:latin typeface="Arial" panose="020B0604020202020204" pitchFamily="34" charset="0"/>
                <a:cs typeface="Arial" panose="020B0604020202020204" pitchFamily="34" charset="0"/>
              </a:rPr>
              <a:t>What is the significance of the fluctuation in materials from the Bronze Age to the Iron Age and is it related to socio-economic factors and ritual, feasting, consumption, display and religious power?</a:t>
            </a:r>
          </a:p>
          <a:p>
            <a:pPr marL="285750" indent="-285750">
              <a:buFont typeface="Arial" panose="020B0604020202020204" pitchFamily="34" charset="0"/>
              <a:buChar char="•"/>
            </a:pPr>
            <a:r>
              <a:rPr lang="en-GB" sz="1200" b="0" dirty="0">
                <a:solidFill>
                  <a:schemeClr val="bg1"/>
                </a:solidFill>
                <a:latin typeface="Arial" panose="020B0604020202020204" pitchFamily="34" charset="0"/>
                <a:cs typeface="Arial" panose="020B0604020202020204" pitchFamily="34" charset="0"/>
              </a:rPr>
              <a:t>For example, there were skull masks (out of bone), masks out of clay and others out of metal. What is the significance of the different materials? How is it related to their use and meaning?</a:t>
            </a:r>
          </a:p>
          <a:p>
            <a:pPr marL="285750" indent="-285750">
              <a:buFont typeface="Arial" panose="020B0604020202020204" pitchFamily="34" charset="0"/>
              <a:buChar char="•"/>
            </a:pPr>
            <a:endParaRPr lang="en-GB" sz="1200" b="1" dirty="0">
              <a:solidFill>
                <a:schemeClr val="bg1"/>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u="none" dirty="0">
              <a:hlinkClick r:id="rId3"/>
            </a:endParaRPr>
          </a:p>
          <a:p>
            <a:pPr marL="0" indent="0">
              <a:buFont typeface="Arial" panose="020B0604020202020204" pitchFamily="34" charset="0"/>
              <a:buNone/>
            </a:pPr>
            <a:endParaRPr lang="en-GB" dirty="0">
              <a:hlinkClick r:id="rId3"/>
            </a:endParaRPr>
          </a:p>
          <a:p>
            <a:endParaRPr lang="en-GB" dirty="0"/>
          </a:p>
        </p:txBody>
      </p:sp>
      <p:sp>
        <p:nvSpPr>
          <p:cNvPr id="4" name="Slide Number Placeholder 3"/>
          <p:cNvSpPr>
            <a:spLocks noGrp="1"/>
          </p:cNvSpPr>
          <p:nvPr>
            <p:ph type="sldNum" sz="quarter" idx="5"/>
          </p:nvPr>
        </p:nvSpPr>
        <p:spPr/>
        <p:txBody>
          <a:bodyPr/>
          <a:lstStyle/>
          <a:p>
            <a:fld id="{58642D36-6FB0-48AE-98C3-DAE184F7F13D}" type="slidenum">
              <a:rPr lang="en-GB" smtClean="0"/>
              <a:t>6</a:t>
            </a:fld>
            <a:endParaRPr lang="en-GB" dirty="0"/>
          </a:p>
        </p:txBody>
      </p:sp>
    </p:spTree>
    <p:extLst>
      <p:ext uri="{BB962C8B-B14F-4D97-AF65-F5344CB8AC3E}">
        <p14:creationId xmlns:p14="http://schemas.microsoft.com/office/powerpoint/2010/main" val="3094312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Slide 6</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My hypothesis </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when I started my research was that rituals and performances with bull masks had the function of consolidating the power of the elite through the impact of the performance on the spectator.</a:t>
            </a:r>
          </a:p>
          <a:p>
            <a:r>
              <a:rPr lang="en-GB" dirty="0">
                <a:latin typeface="Arial" panose="020B0604020202020204" pitchFamily="34" charset="0"/>
                <a:cs typeface="Arial" panose="020B0604020202020204" pitchFamily="34" charset="0"/>
              </a:rPr>
              <a:t>During performances audience is receptive to messages because they are delivered in a friendly and pleasant environment rather than being dictated. </a:t>
            </a:r>
          </a:p>
        </p:txBody>
      </p:sp>
      <p:sp>
        <p:nvSpPr>
          <p:cNvPr id="4" name="Slide Number Placeholder 3"/>
          <p:cNvSpPr>
            <a:spLocks noGrp="1"/>
          </p:cNvSpPr>
          <p:nvPr>
            <p:ph type="sldNum" sz="quarter" idx="5"/>
          </p:nvPr>
        </p:nvSpPr>
        <p:spPr/>
        <p:txBody>
          <a:bodyPr/>
          <a:lstStyle/>
          <a:p>
            <a:fld id="{58642D36-6FB0-48AE-98C3-DAE184F7F13D}" type="slidenum">
              <a:rPr lang="en-GB" smtClean="0"/>
              <a:t>7</a:t>
            </a:fld>
            <a:endParaRPr lang="en-GB" dirty="0"/>
          </a:p>
        </p:txBody>
      </p:sp>
    </p:spTree>
    <p:extLst>
      <p:ext uri="{BB962C8B-B14F-4D97-AF65-F5344CB8AC3E}">
        <p14:creationId xmlns:p14="http://schemas.microsoft.com/office/powerpoint/2010/main" val="3792862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GB" b="1" dirty="0"/>
              <a:t>Slide 7 </a:t>
            </a:r>
          </a:p>
          <a:p>
            <a:pPr>
              <a:buFontTx/>
              <a:buNone/>
            </a:pPr>
            <a:endParaRPr lang="en-GB" b="1" dirty="0"/>
          </a:p>
          <a:p>
            <a:pPr>
              <a:buFontTx/>
              <a:buNone/>
            </a:pPr>
            <a:r>
              <a:rPr lang="en-GB" b="1" dirty="0"/>
              <a:t>Methodology</a:t>
            </a:r>
          </a:p>
          <a:p>
            <a:pPr>
              <a:buFontTx/>
              <a:buNone/>
            </a:pPr>
            <a:endParaRPr lang="en-GB" b="1" dirty="0"/>
          </a:p>
          <a:p>
            <a:pPr marL="0" indent="0">
              <a:buClr>
                <a:schemeClr val="bg1"/>
              </a:buClr>
              <a:buSzPct val="150000"/>
              <a:buFontTx/>
              <a:buNone/>
            </a:pPr>
            <a:r>
              <a:rPr lang="en-GB" b="0" dirty="0"/>
              <a:t>I am going to </a:t>
            </a:r>
            <a:r>
              <a:rPr lang="en-GB" sz="1200" b="0" dirty="0">
                <a:solidFill>
                  <a:schemeClr val="bg1"/>
                </a:solidFill>
                <a:latin typeface="Arial Black" panose="020B0A04020102020204" pitchFamily="34" charset="0"/>
                <a:cs typeface="Arial" panose="020B0604020202020204" pitchFamily="34" charset="0"/>
              </a:rPr>
              <a:t>investigate  the location, sites  (5 temples in Kition) and analyse the architecture which I  am going to use the Performance theory to explore  my hypothesis.</a:t>
            </a:r>
          </a:p>
          <a:p>
            <a:pPr marL="0" indent="0">
              <a:buClr>
                <a:schemeClr val="bg1"/>
              </a:buClr>
              <a:buSzPct val="150000"/>
              <a:buFontTx/>
              <a:buNone/>
            </a:pPr>
            <a:r>
              <a:rPr lang="en-GB" sz="1200" b="0" dirty="0">
                <a:solidFill>
                  <a:schemeClr val="bg1"/>
                </a:solidFill>
                <a:latin typeface="Arial Black" panose="020B0A04020102020204" pitchFamily="34" charset="0"/>
                <a:cs typeface="Arial" panose="020B0604020202020204" pitchFamily="34" charset="0"/>
              </a:rPr>
              <a:t>For example, Performance theory may helps me to understand tombs, buildings and space of circulation in this temples better and find a good explanation of how they used bulls masks and other artefacts on  a stage to perform.  </a:t>
            </a:r>
          </a:p>
          <a:p>
            <a:pPr marL="0" indent="0">
              <a:buClr>
                <a:schemeClr val="bg1"/>
              </a:buClr>
              <a:buSzPct val="150000"/>
              <a:buFontTx/>
              <a:buNone/>
            </a:pPr>
            <a:r>
              <a:rPr lang="en-GB" sz="1200" b="0" dirty="0">
                <a:solidFill>
                  <a:schemeClr val="bg1"/>
                </a:solidFill>
                <a:latin typeface="Arial Black" panose="020B0A04020102020204" pitchFamily="34" charset="0"/>
                <a:cs typeface="Arial" panose="020B0604020202020204" pitchFamily="34" charset="0"/>
              </a:rPr>
              <a:t>I am going to use the theories above to find new thoughts to look at the bull mask and the what is related to performance.</a:t>
            </a:r>
          </a:p>
          <a:p>
            <a:pPr marL="0" indent="0">
              <a:buClr>
                <a:schemeClr val="bg1"/>
              </a:buClr>
              <a:buSzPct val="150000"/>
              <a:buFontTx/>
              <a:buNone/>
            </a:pPr>
            <a:r>
              <a:rPr lang="en-GB" sz="1200" b="0" dirty="0">
                <a:solidFill>
                  <a:schemeClr val="bg1"/>
                </a:solidFill>
                <a:latin typeface="Arial Black" panose="020B0A04020102020204" pitchFamily="34" charset="0"/>
                <a:cs typeface="Arial" panose="020B0604020202020204" pitchFamily="34" charset="0"/>
              </a:rPr>
              <a:t>Also, I am going to use materiality to analyse  the  artefacts  that the scholars published and the understanding of the ancient Cypriot   .</a:t>
            </a:r>
          </a:p>
          <a:p>
            <a:pPr marL="0" indent="0">
              <a:buClr>
                <a:schemeClr val="bg1"/>
              </a:buClr>
              <a:buSzPct val="150000"/>
              <a:buFontTx/>
              <a:buNone/>
            </a:pPr>
            <a:r>
              <a:rPr lang="en-GB" sz="1200" b="0" dirty="0">
                <a:solidFill>
                  <a:schemeClr val="bg1"/>
                </a:solidFill>
                <a:latin typeface="Arial Black" panose="020B0A04020102020204" pitchFamily="34" charset="0"/>
                <a:cs typeface="Arial" panose="020B0604020202020204" pitchFamily="34" charset="0"/>
              </a:rPr>
              <a:t>I am not try to change any theory but to experiment with a new form to expand my knowledge. I hope it will work in the final draft of my dissertation. If it doesn’t work its part of the process of research.</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endParaRPr lang="en-GB" b="0" dirty="0"/>
          </a:p>
          <a:p>
            <a:endParaRPr lang="en-GB" b="1" dirty="0"/>
          </a:p>
        </p:txBody>
      </p:sp>
      <p:sp>
        <p:nvSpPr>
          <p:cNvPr id="4" name="Slide Number Placeholder 3"/>
          <p:cNvSpPr>
            <a:spLocks noGrp="1"/>
          </p:cNvSpPr>
          <p:nvPr>
            <p:ph type="sldNum" sz="quarter" idx="5"/>
          </p:nvPr>
        </p:nvSpPr>
        <p:spPr/>
        <p:txBody>
          <a:bodyPr/>
          <a:lstStyle/>
          <a:p>
            <a:fld id="{58642D36-6FB0-48AE-98C3-DAE184F7F13D}" type="slidenum">
              <a:rPr lang="en-GB" smtClean="0"/>
              <a:t>8</a:t>
            </a:fld>
            <a:endParaRPr lang="en-GB" dirty="0"/>
          </a:p>
        </p:txBody>
      </p:sp>
    </p:spTree>
    <p:extLst>
      <p:ext uri="{BB962C8B-B14F-4D97-AF65-F5344CB8AC3E}">
        <p14:creationId xmlns:p14="http://schemas.microsoft.com/office/powerpoint/2010/main" val="1991311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anose="020B0604020202020204" pitchFamily="34" charset="0"/>
                <a:ea typeface="+mn-ea"/>
                <a:cs typeface="Arial" panose="020B0604020202020204" pitchFamily="34" charset="0"/>
              </a:rPr>
              <a:t>Slide 8</a:t>
            </a:r>
          </a:p>
          <a:p>
            <a:endParaRPr lang="en-GB" sz="1200" b="1" kern="1200" dirty="0">
              <a:solidFill>
                <a:schemeClr val="tx1"/>
              </a:solidFill>
              <a:effectLst/>
              <a:latin typeface="Arial" panose="020B0604020202020204" pitchFamily="34" charset="0"/>
              <a:ea typeface="+mn-ea"/>
              <a:cs typeface="Arial" panose="020B0604020202020204" pitchFamily="34" charset="0"/>
            </a:endParaRPr>
          </a:p>
          <a:p>
            <a:r>
              <a:rPr lang="en-GB" sz="1200" b="1" kern="1200" dirty="0">
                <a:solidFill>
                  <a:schemeClr val="tx1"/>
                </a:solidFill>
                <a:effectLst/>
                <a:latin typeface="Arial" panose="020B0604020202020204" pitchFamily="34" charset="0"/>
                <a:ea typeface="+mn-ea"/>
                <a:cs typeface="Arial" panose="020B0604020202020204" pitchFamily="34" charset="0"/>
              </a:rPr>
              <a:t>Findings so far </a:t>
            </a:r>
          </a:p>
          <a:p>
            <a:endParaRPr lang="en-GB" sz="1200" b="1" kern="1200" dirty="0">
              <a:solidFill>
                <a:schemeClr val="tx1"/>
              </a:solidFill>
              <a:effectLst/>
              <a:latin typeface="Arial" panose="020B0604020202020204" pitchFamily="34" charset="0"/>
              <a:ea typeface="+mn-ea"/>
              <a:cs typeface="Arial" panose="020B0604020202020204" pitchFamily="34" charset="0"/>
            </a:endParaRPr>
          </a:p>
          <a:p>
            <a:r>
              <a:rPr lang="en-GB" sz="1200" b="1" kern="1200" dirty="0">
                <a:solidFill>
                  <a:schemeClr val="tx1"/>
                </a:solidFill>
                <a:effectLst/>
                <a:latin typeface="Arial" panose="020B0604020202020204" pitchFamily="34" charset="0"/>
                <a:ea typeface="+mn-ea"/>
                <a:cs typeface="Arial" panose="020B0604020202020204" pitchFamily="34" charset="0"/>
              </a:rPr>
              <a:t>Karageorghis (1976) </a:t>
            </a:r>
          </a:p>
          <a:p>
            <a:pPr marL="171450" indent="-171450">
              <a:buFont typeface="Arial" panose="020B0604020202020204" pitchFamily="34" charset="0"/>
              <a:buChar char="•"/>
            </a:pPr>
            <a:r>
              <a:rPr lang="en-GB" sz="1200" b="0" kern="1200" dirty="0">
                <a:solidFill>
                  <a:schemeClr val="tx1"/>
                </a:solidFill>
                <a:effectLst/>
                <a:latin typeface="Arial" panose="020B0604020202020204" pitchFamily="34" charset="0"/>
                <a:ea typeface="+mn-ea"/>
                <a:cs typeface="Arial" panose="020B0604020202020204" pitchFamily="34" charset="0"/>
              </a:rPr>
              <a:t>Discusses the arrival of the Phoenicians in the Iron Age period</a:t>
            </a:r>
          </a:p>
          <a:p>
            <a:pPr marL="171450" indent="-171450">
              <a:buFont typeface="Arial" panose="020B0604020202020204" pitchFamily="34" charset="0"/>
              <a:buChar char="•"/>
            </a:pPr>
            <a:r>
              <a:rPr lang="en-GB" sz="1200" b="0" kern="1200" dirty="0">
                <a:solidFill>
                  <a:schemeClr val="tx1"/>
                </a:solidFill>
                <a:effectLst/>
                <a:latin typeface="Arial" panose="020B0604020202020204" pitchFamily="34" charset="0"/>
                <a:ea typeface="+mn-ea"/>
                <a:cs typeface="Arial" panose="020B0604020202020204" pitchFamily="34" charset="0"/>
              </a:rPr>
              <a:t>His research focuses on temples, buildings and cemeteries in the layers of stratification over time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solidFill>
                  <a:schemeClr val="bg1"/>
                </a:solidFill>
                <a:latin typeface="Arial" panose="020B0604020202020204" pitchFamily="34" charset="0"/>
                <a:cs typeface="Arial" panose="020B0604020202020204" pitchFamily="34" charset="0"/>
              </a:rPr>
              <a:t>No material has been found from this early period on the life of the city which could be directly associated with religions activities</a:t>
            </a:r>
          </a:p>
          <a:p>
            <a:endParaRPr lang="en-GB" sz="1200" b="0" kern="1200" dirty="0">
              <a:solidFill>
                <a:schemeClr val="tx1"/>
              </a:solidFill>
              <a:effectLst/>
              <a:latin typeface="Arial" panose="020B0604020202020204" pitchFamily="34" charset="0"/>
              <a:ea typeface="+mn-ea"/>
              <a:cs typeface="Arial" panose="020B0604020202020204" pitchFamily="34" charset="0"/>
            </a:endParaRPr>
          </a:p>
          <a:p>
            <a:r>
              <a:rPr lang="en-GB" sz="1200" b="1" dirty="0">
                <a:solidFill>
                  <a:schemeClr val="bg1"/>
                </a:solidFill>
                <a:latin typeface="Arial" panose="020B0604020202020204" pitchFamily="34" charset="0"/>
                <a:cs typeface="Arial" panose="020B0604020202020204" pitchFamily="34" charset="0"/>
              </a:rPr>
              <a:t>Smith (2009)</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Focuses on social and political changes into the Bronze Age and Iron Age Cyprus</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Phoenicians introduced life-size masks as representations of humans and animals which could be used for performances</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Masks were used in an apotropaic way that might have a strong emotional impact on the audience</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Gender possibly influenced the elite in their use of the masks during the transition between the Bronze Age and Iron Age</a:t>
            </a: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r>
              <a:rPr lang="en-GB" sz="1200" b="1" dirty="0">
                <a:solidFill>
                  <a:schemeClr val="bg1"/>
                </a:solidFill>
                <a:latin typeface="Arial" panose="020B0604020202020204" pitchFamily="34" charset="0"/>
                <a:cs typeface="Arial" panose="020B0604020202020204" pitchFamily="34" charset="0"/>
              </a:rPr>
              <a:t>Rosenberg (2015)  </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Describes Cypriot use of masks in theatrical performance </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Suggests that performance was not necessarily related to religious ritual</a:t>
            </a:r>
          </a:p>
          <a:p>
            <a:endParaRPr lang="en-GB" sz="1200" b="1" dirty="0">
              <a:solidFill>
                <a:schemeClr val="bg1"/>
              </a:solidFill>
              <a:latin typeface="Arial" panose="020B0604020202020204" pitchFamily="34" charset="0"/>
              <a:cs typeface="Arial" panose="020B0604020202020204" pitchFamily="34" charset="0"/>
            </a:endParaRPr>
          </a:p>
          <a:p>
            <a:r>
              <a:rPr lang="en-GB" sz="1200" b="1" dirty="0">
                <a:solidFill>
                  <a:schemeClr val="bg1"/>
                </a:solidFill>
                <a:latin typeface="Arial" panose="020B0604020202020204" pitchFamily="34" charset="0"/>
                <a:cs typeface="Arial" panose="020B0604020202020204" pitchFamily="34" charset="0"/>
              </a:rPr>
              <a:t>Garcia-Gelabert (2001)</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Particularly discusses  bull masks in excavations with a Phoenician influence</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Symbolic meaning of the bull in a funerary perspective</a:t>
            </a: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r>
              <a:rPr lang="en-GB" sz="1200" b="1" dirty="0">
                <a:solidFill>
                  <a:schemeClr val="bg1"/>
                </a:solidFill>
                <a:latin typeface="Arial" panose="020B0604020202020204" pitchFamily="34" charset="0"/>
                <a:cs typeface="Arial" panose="020B0604020202020204" pitchFamily="34" charset="0"/>
              </a:rPr>
              <a:t>Soar (2014) </a:t>
            </a:r>
          </a:p>
          <a:p>
            <a:pPr marL="285750" indent="-285750">
              <a:buFont typeface="Arial" panose="020B0604020202020204" pitchFamily="34" charset="0"/>
              <a:buChar char="•"/>
            </a:pPr>
            <a:r>
              <a:rPr lang="en-GB" sz="1200" b="0" dirty="0">
                <a:solidFill>
                  <a:schemeClr val="bg1"/>
                </a:solidFill>
                <a:latin typeface="Arial" panose="020B0604020202020204" pitchFamily="34" charset="0"/>
                <a:cs typeface="Arial" panose="020B0604020202020204" pitchFamily="34" charset="0"/>
              </a:rPr>
              <a:t>Suggests that performances in Bronze Age Crete were displays of power and prestige</a:t>
            </a:r>
          </a:p>
          <a:p>
            <a:pPr marL="285750" indent="-285750">
              <a:buFont typeface="Arial" panose="020B0604020202020204" pitchFamily="34" charset="0"/>
              <a:buChar char="•"/>
            </a:pPr>
            <a:r>
              <a:rPr lang="en-GB" sz="1200" b="0" dirty="0">
                <a:solidFill>
                  <a:schemeClr val="bg1"/>
                </a:solidFill>
                <a:latin typeface="Arial" panose="020B0604020202020204" pitchFamily="34" charset="0"/>
                <a:cs typeface="Arial" panose="020B0604020202020204" pitchFamily="34" charset="0"/>
              </a:rPr>
              <a:t>Articulation and materializing of the social-political and cultural beliefs in performances to involve spectators in the spectacle</a:t>
            </a:r>
          </a:p>
          <a:p>
            <a:pPr marL="285750" indent="-285750">
              <a:buFont typeface="Arial" panose="020B0604020202020204" pitchFamily="34" charset="0"/>
              <a:buChar char="•"/>
            </a:pPr>
            <a:r>
              <a:rPr lang="en-GB" sz="1200" b="0" dirty="0">
                <a:solidFill>
                  <a:schemeClr val="bg1"/>
                </a:solidFill>
                <a:latin typeface="Arial" panose="020B0604020202020204" pitchFamily="34" charset="0"/>
                <a:cs typeface="Arial" panose="020B0604020202020204" pitchFamily="34" charset="0"/>
              </a:rPr>
              <a:t>This performance was constructed to influence society and daily life </a:t>
            </a:r>
          </a:p>
          <a:p>
            <a:pPr marL="285750" indent="-285750">
              <a:buFont typeface="Arial" panose="020B0604020202020204" pitchFamily="34" charset="0"/>
              <a:buChar char="•"/>
            </a:pPr>
            <a:r>
              <a:rPr lang="en-GB" sz="1200" b="0" dirty="0">
                <a:solidFill>
                  <a:schemeClr val="bg1"/>
                </a:solidFill>
                <a:latin typeface="Arial" panose="020B0604020202020204" pitchFamily="34" charset="0"/>
                <a:cs typeface="Arial" panose="020B0604020202020204" pitchFamily="34" charset="0"/>
              </a:rPr>
              <a:t>This contrasts with Karageorghis’ position that the Cypriot use of the bull mask had a specifically religious context</a:t>
            </a:r>
            <a:endParaRPr lang="en-GB" sz="1200" b="0" u="sng" dirty="0">
              <a:solidFill>
                <a:schemeClr val="bg1"/>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8642D36-6FB0-48AE-98C3-DAE184F7F13D}" type="slidenum">
              <a:rPr lang="en-GB" smtClean="0"/>
              <a:t>9</a:t>
            </a:fld>
            <a:endParaRPr lang="en-GB" dirty="0"/>
          </a:p>
        </p:txBody>
      </p:sp>
    </p:spTree>
    <p:extLst>
      <p:ext uri="{BB962C8B-B14F-4D97-AF65-F5344CB8AC3E}">
        <p14:creationId xmlns:p14="http://schemas.microsoft.com/office/powerpoint/2010/main" val="34371374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1" dirty="0">
                <a:solidFill>
                  <a:schemeClr val="bg1"/>
                </a:solidFill>
                <a:latin typeface="Arial" panose="020B0604020202020204" pitchFamily="34" charset="0"/>
                <a:cs typeface="Arial" panose="020B0604020202020204" pitchFamily="34" charset="0"/>
              </a:rPr>
              <a:t>Slide 9</a:t>
            </a:r>
          </a:p>
          <a:p>
            <a:pPr marL="0" indent="0">
              <a:buFont typeface="Arial" panose="020B0604020202020204" pitchFamily="34" charset="0"/>
              <a:buNone/>
            </a:pPr>
            <a:endParaRPr lang="en-GB" sz="1200" b="0" dirty="0">
              <a:solidFill>
                <a:schemeClr val="bg1"/>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b="0" dirty="0">
                <a:solidFill>
                  <a:schemeClr val="bg1"/>
                </a:solidFill>
                <a:latin typeface="Arial" panose="020B0604020202020204" pitchFamily="34" charset="0"/>
                <a:cs typeface="Arial" panose="020B0604020202020204" pitchFamily="34" charset="0"/>
              </a:rPr>
              <a:t>Skull and sculpture in may cultures can be used as an apotropaic object to protect,  scare bad spirits or to show strength and power to mainly male authority.</a:t>
            </a:r>
            <a:endParaRPr lang="en-GB" sz="1200" b="1" dirty="0">
              <a:solidFill>
                <a:schemeClr val="bg1"/>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b="0" dirty="0">
                <a:solidFill>
                  <a:schemeClr val="bg1"/>
                </a:solidFill>
                <a:latin typeface="Arial" panose="020B0604020202020204" pitchFamily="34" charset="0"/>
                <a:cs typeface="Arial" panose="020B0604020202020204" pitchFamily="34" charset="0"/>
              </a:rPr>
              <a:t>I was given a real bull’s skull by Steve (Louise’s husband).</a:t>
            </a:r>
          </a:p>
          <a:p>
            <a:pPr marL="0" indent="0">
              <a:buFont typeface="Arial" panose="020B0604020202020204" pitchFamily="34" charset="0"/>
              <a:buNone/>
            </a:pPr>
            <a:r>
              <a:rPr lang="en-GB" sz="1200" b="0" dirty="0">
                <a:solidFill>
                  <a:schemeClr val="bg1"/>
                </a:solidFill>
                <a:latin typeface="Arial" panose="020B0604020202020204" pitchFamily="34" charset="0"/>
                <a:cs typeface="Arial" panose="020B0604020202020204" pitchFamily="34" charset="0"/>
              </a:rPr>
              <a:t>Steve slaughtered the animal and cleaned the skull . As it can be seen, it was a difficult process that required skill and a lot of responsibility. It is taking a long time to remove all the meat from the bones. And the process of doing the skull took long so that we can’t smell the remains of the bull.</a:t>
            </a:r>
          </a:p>
          <a:p>
            <a:pPr marL="0" indent="0">
              <a:buFont typeface="Arial" panose="020B0604020202020204" pitchFamily="34" charset="0"/>
              <a:buNone/>
            </a:pPr>
            <a:endParaRPr lang="en-GB" sz="1200" b="0" dirty="0">
              <a:solidFill>
                <a:schemeClr val="bg1"/>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b="0" dirty="0">
                <a:solidFill>
                  <a:schemeClr val="bg1"/>
                </a:solidFill>
                <a:latin typeface="Arial" panose="020B0604020202020204" pitchFamily="34" charset="0"/>
                <a:cs typeface="Arial" panose="020B0604020202020204" pitchFamily="34" charset="0"/>
              </a:rPr>
              <a:t>My experience of making a papier mâché sculpture was a quite long process ,because I needed to stick everything together and glue, paint and etc. I had help from my SAL, Annwen Williams until this very end. You can see the different steps on the photos. In the end of this presentation, we all can handle  the bull skull and the bull sculpture.  The sculpture can be decorated and hung on the wall too. </a:t>
            </a:r>
          </a:p>
          <a:p>
            <a:pPr marL="285750" indent="-285750">
              <a:buFont typeface="Arial" panose="020B0604020202020204" pitchFamily="34" charset="0"/>
              <a:buChar char="•"/>
            </a:pPr>
            <a:r>
              <a:rPr lang="en-GB" sz="1200" b="0" dirty="0">
                <a:solidFill>
                  <a:schemeClr val="bg1"/>
                </a:solidFill>
                <a:latin typeface="Arial" panose="020B0604020202020204" pitchFamily="34" charset="0"/>
                <a:cs typeface="Arial" panose="020B0604020202020204" pitchFamily="34" charset="0"/>
              </a:rPr>
              <a:t>To experience the materiality (Boivin, 2010; Malafouris, 2013; Steel, 2019)</a:t>
            </a:r>
          </a:p>
          <a:p>
            <a:pPr marL="0" indent="0">
              <a:buFont typeface="Arial" panose="020B0604020202020204" pitchFamily="34" charset="0"/>
              <a:buNone/>
            </a:pPr>
            <a:endParaRPr lang="en-GB" sz="1200" b="0" dirty="0">
              <a:solidFill>
                <a:schemeClr val="bg1"/>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b="0" dirty="0">
                <a:solidFill>
                  <a:schemeClr val="bg1"/>
                </a:solidFill>
                <a:latin typeface="Arial" panose="020B0604020202020204" pitchFamily="34" charset="0"/>
                <a:cs typeface="Arial" panose="020B0604020202020204" pitchFamily="34" charset="0"/>
              </a:rPr>
              <a:t>Boivin (2010) suggests that humans and non-humans had become domesticated creating settlements, houses, buildings, storage food  and so on.</a:t>
            </a:r>
          </a:p>
          <a:p>
            <a:pPr marL="0" indent="0">
              <a:buFont typeface="Arial" panose="020B0604020202020204" pitchFamily="34" charset="0"/>
              <a:buNone/>
            </a:pPr>
            <a:endParaRPr lang="en-GB" sz="1200" b="0" dirty="0">
              <a:solidFill>
                <a:schemeClr val="bg1"/>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b="0" dirty="0">
                <a:solidFill>
                  <a:schemeClr val="bg1"/>
                </a:solidFill>
                <a:latin typeface="Arial" panose="020B0604020202020204" pitchFamily="34" charset="0"/>
                <a:cs typeface="Arial" panose="020B0604020202020204" pitchFamily="34" charset="0"/>
              </a:rPr>
              <a:t>“  The idea that not just animal and plants but also human beings, became domesticated with the advent of Neolithic period” (2010:197).</a:t>
            </a:r>
          </a:p>
          <a:p>
            <a:pPr marL="0" indent="0">
              <a:buFont typeface="Arial" panose="020B0604020202020204" pitchFamily="34" charset="0"/>
              <a:buNone/>
            </a:pPr>
            <a:r>
              <a:rPr lang="en-GB" sz="1200" b="0" dirty="0">
                <a:solidFill>
                  <a:schemeClr val="bg1"/>
                </a:solidFill>
                <a:latin typeface="Arial" panose="020B0604020202020204" pitchFamily="34" charset="0"/>
                <a:cs typeface="Arial" panose="020B0604020202020204" pitchFamily="34" charset="0"/>
              </a:rPr>
              <a:t>“ The material world shapes and transform us “ (Boivin:2010:181).</a:t>
            </a:r>
          </a:p>
          <a:p>
            <a:pPr marL="0" indent="0">
              <a:buFont typeface="Arial" panose="020B0604020202020204" pitchFamily="34" charset="0"/>
              <a:buNone/>
            </a:pPr>
            <a:r>
              <a:rPr lang="en-GB" sz="1200" b="0" dirty="0">
                <a:solidFill>
                  <a:schemeClr val="bg1"/>
                </a:solidFill>
                <a:latin typeface="Arial" panose="020B0604020202020204" pitchFamily="34" charset="0"/>
                <a:cs typeface="Arial" panose="020B0604020202020204" pitchFamily="34" charset="0"/>
              </a:rPr>
              <a:t> Malafouris (2013) suggests that we cannot see the mind as the brain but beyond that have the whole world engaging and surround us. </a:t>
            </a:r>
          </a:p>
          <a:p>
            <a:pPr marL="0" indent="0">
              <a:buFont typeface="Arial" panose="020B0604020202020204" pitchFamily="34" charset="0"/>
              <a:buNone/>
            </a:pPr>
            <a:endParaRPr lang="en-GB" sz="1200" b="0" dirty="0">
              <a:solidFill>
                <a:schemeClr val="bg1"/>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b="0" dirty="0">
                <a:solidFill>
                  <a:schemeClr val="bg1"/>
                </a:solidFill>
                <a:latin typeface="Arial" panose="020B0604020202020204" pitchFamily="34" charset="0"/>
                <a:cs typeface="Arial" panose="020B0604020202020204" pitchFamily="34" charset="0"/>
              </a:rPr>
              <a:t>“The Mind is more than a brain” (2013:229)</a:t>
            </a:r>
          </a:p>
          <a:p>
            <a:pPr marL="0" indent="0">
              <a:buFont typeface="Arial" panose="020B0604020202020204" pitchFamily="34" charset="0"/>
              <a:buNone/>
            </a:pPr>
            <a:endParaRPr lang="en-GB" sz="1200" b="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dirty="0">
                <a:solidFill>
                  <a:schemeClr val="bg1"/>
                </a:solidFill>
                <a:latin typeface="Arial" panose="020B0604020202020204" pitchFamily="34" charset="0"/>
                <a:cs typeface="Arial" panose="020B0604020202020204" pitchFamily="34" charset="0"/>
              </a:rPr>
              <a:t>To experience the performance with it and see the spectator’s reaction – possibly disgusted, frightened, excited or enjoying.</a:t>
            </a:r>
          </a:p>
          <a:p>
            <a:pPr marL="0" indent="0">
              <a:buFont typeface="Arial" panose="020B0604020202020204" pitchFamily="34" charset="0"/>
              <a:buNone/>
            </a:pPr>
            <a:endParaRPr lang="en-GB" sz="1200" b="1" dirty="0">
              <a:solidFill>
                <a:schemeClr val="bg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8642D36-6FB0-48AE-98C3-DAE184F7F13D}" type="slidenum">
              <a:rPr lang="en-GB" smtClean="0"/>
              <a:t>10</a:t>
            </a:fld>
            <a:endParaRPr lang="en-GB" dirty="0"/>
          </a:p>
        </p:txBody>
      </p:sp>
    </p:spTree>
    <p:extLst>
      <p:ext uri="{BB962C8B-B14F-4D97-AF65-F5344CB8AC3E}">
        <p14:creationId xmlns:p14="http://schemas.microsoft.com/office/powerpoint/2010/main" val="39184106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10</a:t>
            </a:r>
          </a:p>
          <a:p>
            <a:r>
              <a:rPr lang="en-GB" dirty="0"/>
              <a:t>I would like to find out if in five or four thousands years ago people had been manifestation there abilities of being part of an audience and performing .</a:t>
            </a:r>
          </a:p>
          <a:p>
            <a:r>
              <a:rPr lang="en-GB" dirty="0"/>
              <a:t>They must had this ambitions of power and control and we just now in our time become sophisticated .</a:t>
            </a:r>
          </a:p>
        </p:txBody>
      </p:sp>
      <p:sp>
        <p:nvSpPr>
          <p:cNvPr id="4" name="Slide Number Placeholder 3"/>
          <p:cNvSpPr>
            <a:spLocks noGrp="1"/>
          </p:cNvSpPr>
          <p:nvPr>
            <p:ph type="sldNum" sz="quarter" idx="5"/>
          </p:nvPr>
        </p:nvSpPr>
        <p:spPr/>
        <p:txBody>
          <a:bodyPr/>
          <a:lstStyle/>
          <a:p>
            <a:fld id="{58642D36-6FB0-48AE-98C3-DAE184F7F13D}" type="slidenum">
              <a:rPr lang="en-GB" smtClean="0"/>
              <a:t>11</a:t>
            </a:fld>
            <a:endParaRPr lang="en-GB" dirty="0"/>
          </a:p>
        </p:txBody>
      </p:sp>
    </p:spTree>
    <p:extLst>
      <p:ext uri="{BB962C8B-B14F-4D97-AF65-F5344CB8AC3E}">
        <p14:creationId xmlns:p14="http://schemas.microsoft.com/office/powerpoint/2010/main" val="32364882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42D36-6FB0-48AE-98C3-DAE184F7F13D}" type="slidenum">
              <a:rPr lang="en-GB" smtClean="0"/>
              <a:t>12</a:t>
            </a:fld>
            <a:endParaRPr lang="en-GB" dirty="0"/>
          </a:p>
        </p:txBody>
      </p:sp>
    </p:spTree>
    <p:extLst>
      <p:ext uri="{BB962C8B-B14F-4D97-AF65-F5344CB8AC3E}">
        <p14:creationId xmlns:p14="http://schemas.microsoft.com/office/powerpoint/2010/main" val="6860129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642D36-6FB0-48AE-98C3-DAE184F7F13D}" type="slidenum">
              <a:rPr lang="en-GB" smtClean="0"/>
              <a:t>13</a:t>
            </a:fld>
            <a:endParaRPr lang="en-GB" dirty="0"/>
          </a:p>
        </p:txBody>
      </p:sp>
    </p:spTree>
    <p:extLst>
      <p:ext uri="{BB962C8B-B14F-4D97-AF65-F5344CB8AC3E}">
        <p14:creationId xmlns:p14="http://schemas.microsoft.com/office/powerpoint/2010/main" val="26767215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D42B8F30-0927-4673-8A16-846271FA9C16}" type="datetimeFigureOut">
              <a:rPr lang="en-GB" smtClean="0"/>
              <a:t>11/12/2019</a:t>
            </a:fld>
            <a:endParaRPr lang="en-GB" dirty="0"/>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GB" dirty="0"/>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19704A9A-6CD7-4F12-B291-E80FB508526D}" type="slidenum">
              <a:rPr lang="en-GB" smtClean="0"/>
              <a:t>‹#›</a:t>
            </a:fld>
            <a:endParaRPr lang="en-GB" dirty="0"/>
          </a:p>
        </p:txBody>
      </p:sp>
    </p:spTree>
    <p:extLst>
      <p:ext uri="{BB962C8B-B14F-4D97-AF65-F5344CB8AC3E}">
        <p14:creationId xmlns:p14="http://schemas.microsoft.com/office/powerpoint/2010/main" val="3635785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5" name="Footer Placeholder 4"/>
          <p:cNvSpPr>
            <a:spLocks noGrp="1"/>
          </p:cNvSpPr>
          <p:nvPr>
            <p:ph type="ftr" sz="quarter" idx="11"/>
          </p:nvPr>
        </p:nvSpPr>
        <p:spPr/>
        <p:txBody>
          <a:bodyPr/>
          <a:lstStyle>
            <a:lvl1pPr>
              <a:defRPr sz="1000" b="1"/>
            </a:lvl1pPr>
          </a:lstStyle>
          <a:p>
            <a:endParaRPr lang="en-GB" dirty="0"/>
          </a:p>
        </p:txBody>
      </p:sp>
      <p:sp>
        <p:nvSpPr>
          <p:cNvPr id="6" name="Slide Number Placeholder 5"/>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1866106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5" name="Footer Placeholder 4"/>
          <p:cNvSpPr>
            <a:spLocks noGrp="1"/>
          </p:cNvSpPr>
          <p:nvPr>
            <p:ph type="ftr" sz="quarter" idx="11"/>
          </p:nvPr>
        </p:nvSpPr>
        <p:spPr/>
        <p:txBody>
          <a:bodyPr/>
          <a:lstStyle>
            <a:lvl1pPr>
              <a:defRPr sz="1000" b="1"/>
            </a:lvl1pPr>
          </a:lstStyle>
          <a:p>
            <a:endParaRPr lang="en-GB"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1822032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3692271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767526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2426143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3391292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302807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3360387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1023478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2874357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2194668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3283581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23378770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1294429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19766215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2B8F30-0927-4673-8A16-846271FA9C16}" type="datetimeFigureOut">
              <a:rPr lang="en-GB" smtClean="0"/>
              <a:t>11/12/2019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704A9A-6CD7-4F12-B291-E80FB508526D}" type="slidenum">
              <a:rPr lang="en-GB" smtClean="0"/>
              <a:t>‹#›</a:t>
            </a:fld>
            <a:endParaRPr lang="en-GB" dirty="0"/>
          </a:p>
        </p:txBody>
      </p:sp>
    </p:spTree>
    <p:extLst>
      <p:ext uri="{BB962C8B-B14F-4D97-AF65-F5344CB8AC3E}">
        <p14:creationId xmlns:p14="http://schemas.microsoft.com/office/powerpoint/2010/main" val="3890089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300"/>
        </a:solidFill>
        <a:effectLst/>
      </p:bgPr>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D42B8F30-0927-4673-8A16-846271FA9C16}" type="datetimeFigureOut">
              <a:rPr lang="en-GB" smtClean="0"/>
              <a:t>11/12/2019</a:t>
            </a:fld>
            <a:endParaRPr lang="en-GB" dirty="0"/>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GB" dirty="0"/>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9704A9A-6CD7-4F12-B291-E80FB508526D}" type="slidenum">
              <a:rPr lang="en-GB" smtClean="0"/>
              <a:t>‹#›</a:t>
            </a:fld>
            <a:endParaRPr lang="en-GB" dirty="0"/>
          </a:p>
        </p:txBody>
      </p:sp>
    </p:spTree>
    <p:extLst>
      <p:ext uri="{BB962C8B-B14F-4D97-AF65-F5344CB8AC3E}">
        <p14:creationId xmlns:p14="http://schemas.microsoft.com/office/powerpoint/2010/main" val="3908663716"/>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hyperlink" Target="http://www.thepiratescove.us/2013/08/12/liberals-blow-gasket-over-missouri-state-fair-clown-with-obama-mas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www.pexels.com/pt-br/foto/baile-butanes-butao-cidade-738926/"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hyperlink" Target="https://namochiladajapa.blogspot.com/2011/03/quase-olinda-aqui-na-espanha.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hyperlink" Target="http://ruadealconxel.blogspot.com/2008/07/estremoz-igreja-de-santa-maria.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farm9.staticflickr.com/8610/16247991296_02dd4a6cf3_z.jpg"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www.ancientworldmagazine.com/articles/horns-consecration-closer-look-minoan-symb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3300">
            <a:alpha val="0"/>
          </a:srgb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5" name="Rectangle 8">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6"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14B4904B-0EDB-49F1-ABCC-3786C803FA03}"/>
              </a:ext>
            </a:extLst>
          </p:cNvPr>
          <p:cNvSpPr>
            <a:spLocks noGrp="1"/>
          </p:cNvSpPr>
          <p:nvPr>
            <p:ph type="ctrTitle"/>
          </p:nvPr>
        </p:nvSpPr>
        <p:spPr>
          <a:xfrm>
            <a:off x="1683171" y="1169773"/>
            <a:ext cx="8825658" cy="2870161"/>
          </a:xfrm>
        </p:spPr>
        <p:txBody>
          <a:bodyPr anchor="b">
            <a:normAutofit/>
          </a:bodyPr>
          <a:lstStyle/>
          <a:p>
            <a:pPr algn="ctr">
              <a:lnSpc>
                <a:spcPct val="90000"/>
              </a:lnSpc>
            </a:pPr>
            <a:r>
              <a:rPr lang="en-GB" sz="3800" b="1" dirty="0">
                <a:solidFill>
                  <a:schemeClr val="tx1"/>
                </a:solidFill>
                <a:latin typeface="Arial Black" panose="020B0A04020102020204" pitchFamily="34" charset="0"/>
                <a:cs typeface="Arial" panose="020B0604020202020204" pitchFamily="34" charset="0"/>
              </a:rPr>
              <a:t>Bull Skull Mask   </a:t>
            </a:r>
            <a:br>
              <a:rPr lang="en-GB" sz="3800" b="1" dirty="0">
                <a:solidFill>
                  <a:schemeClr val="tx1"/>
                </a:solidFill>
                <a:latin typeface="Arial Black" panose="020B0A04020102020204" pitchFamily="34" charset="0"/>
                <a:cs typeface="Arial" panose="020B0604020202020204" pitchFamily="34" charset="0"/>
              </a:rPr>
            </a:br>
            <a:r>
              <a:rPr lang="en-GB" sz="3800" b="1" dirty="0">
                <a:solidFill>
                  <a:schemeClr val="tx1"/>
                </a:solidFill>
                <a:latin typeface="Arial Black" panose="020B0A04020102020204" pitchFamily="34" charset="0"/>
                <a:cs typeface="Arial" panose="020B0604020202020204" pitchFamily="34" charset="0"/>
              </a:rPr>
              <a:t>Art, Performance and Influence from Bronze Age into Early Iron Age  </a:t>
            </a:r>
            <a:br>
              <a:rPr lang="en-GB" sz="3800" b="1" dirty="0">
                <a:solidFill>
                  <a:schemeClr val="tx1"/>
                </a:solidFill>
                <a:latin typeface="Arial Black" panose="020B0A04020102020204" pitchFamily="34" charset="0"/>
                <a:cs typeface="Arial" panose="020B0604020202020204" pitchFamily="34" charset="0"/>
              </a:rPr>
            </a:br>
            <a:r>
              <a:rPr lang="en-GB" sz="3800" b="1" dirty="0">
                <a:solidFill>
                  <a:schemeClr val="tx1"/>
                </a:solidFill>
                <a:latin typeface="Arial Black" panose="020B0A04020102020204" pitchFamily="34" charset="0"/>
                <a:cs typeface="Arial" panose="020B0604020202020204" pitchFamily="34" charset="0"/>
              </a:rPr>
              <a:t>Kition-Cyprus</a:t>
            </a:r>
          </a:p>
        </p:txBody>
      </p:sp>
      <p:sp>
        <p:nvSpPr>
          <p:cNvPr id="3" name="Subtitle 2">
            <a:extLst>
              <a:ext uri="{FF2B5EF4-FFF2-40B4-BE49-F238E27FC236}">
                <a16:creationId xmlns:a16="http://schemas.microsoft.com/office/drawing/2014/main" id="{0B9BA576-CF8D-451D-8D78-2027787932A5}"/>
              </a:ext>
            </a:extLst>
          </p:cNvPr>
          <p:cNvSpPr>
            <a:spLocks noGrp="1"/>
          </p:cNvSpPr>
          <p:nvPr>
            <p:ph type="subTitle" idx="1"/>
          </p:nvPr>
        </p:nvSpPr>
        <p:spPr>
          <a:xfrm>
            <a:off x="1683171" y="4293441"/>
            <a:ext cx="8825658" cy="1234148"/>
          </a:xfrm>
        </p:spPr>
        <p:txBody>
          <a:bodyPr>
            <a:normAutofit/>
          </a:bodyPr>
          <a:lstStyle/>
          <a:p>
            <a:pPr algn="ctr"/>
            <a:r>
              <a:rPr lang="en-GB" sz="2000" b="1" dirty="0">
                <a:solidFill>
                  <a:schemeClr val="tx1"/>
                </a:solidFill>
                <a:latin typeface="Arial" panose="020B0604020202020204" pitchFamily="34" charset="0"/>
                <a:cs typeface="Arial" panose="020B0604020202020204" pitchFamily="34" charset="0"/>
              </a:rPr>
              <a:t>By Flavia Stevens </a:t>
            </a:r>
            <a:br>
              <a:rPr lang="en-GB" sz="2000" b="1"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Student No. 1604815</a:t>
            </a:r>
          </a:p>
        </p:txBody>
      </p:sp>
      <p:cxnSp>
        <p:nvCxnSpPr>
          <p:cNvPr id="12" name="Straight Connector 11">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27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2FB8AFE-ED80-466C-B24F-BDA07B9AD2C3}"/>
              </a:ext>
            </a:extLst>
          </p:cNvPr>
          <p:cNvPicPr>
            <a:picLocks noChangeAspect="1"/>
          </p:cNvPicPr>
          <p:nvPr/>
        </p:nvPicPr>
        <p:blipFill>
          <a:blip r:embed="rId3"/>
          <a:stretch>
            <a:fillRect/>
          </a:stretch>
        </p:blipFill>
        <p:spPr>
          <a:xfrm>
            <a:off x="594360" y="521127"/>
            <a:ext cx="1924058" cy="809284"/>
          </a:xfrm>
          <a:prstGeom prst="rect">
            <a:avLst/>
          </a:prstGeom>
        </p:spPr>
      </p:pic>
    </p:spTree>
    <p:extLst>
      <p:ext uri="{BB962C8B-B14F-4D97-AF65-F5344CB8AC3E}">
        <p14:creationId xmlns:p14="http://schemas.microsoft.com/office/powerpoint/2010/main" val="406169847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DDED2-2294-4549-A0E0-7A85AAD2A2FE}"/>
              </a:ext>
            </a:extLst>
          </p:cNvPr>
          <p:cNvSpPr>
            <a:spLocks noGrp="1"/>
          </p:cNvSpPr>
          <p:nvPr>
            <p:ph type="title"/>
          </p:nvPr>
        </p:nvSpPr>
        <p:spPr>
          <a:xfrm>
            <a:off x="594360" y="496389"/>
            <a:ext cx="4103053" cy="799011"/>
          </a:xfrm>
        </p:spPr>
        <p:txBody>
          <a:bodyPr>
            <a:normAutofit/>
          </a:bodyPr>
          <a:lstStyle/>
          <a:p>
            <a:r>
              <a:rPr lang="en-GB" sz="3200" b="1" dirty="0">
                <a:solidFill>
                  <a:schemeClr val="bg1"/>
                </a:solidFill>
                <a:latin typeface="Arial Black" panose="020B0A04020102020204" pitchFamily="34" charset="0"/>
                <a:cs typeface="Arial" panose="020B0604020202020204" pitchFamily="34" charset="0"/>
              </a:rPr>
              <a:t>Introduction</a:t>
            </a:r>
          </a:p>
        </p:txBody>
      </p:sp>
      <p:sp>
        <p:nvSpPr>
          <p:cNvPr id="4" name="Text Placeholder 3">
            <a:extLst>
              <a:ext uri="{FF2B5EF4-FFF2-40B4-BE49-F238E27FC236}">
                <a16:creationId xmlns:a16="http://schemas.microsoft.com/office/drawing/2014/main" id="{6889CF87-70B5-47CF-9F02-44CC73D8FE75}"/>
              </a:ext>
            </a:extLst>
          </p:cNvPr>
          <p:cNvSpPr>
            <a:spLocks noGrp="1"/>
          </p:cNvSpPr>
          <p:nvPr>
            <p:ph type="body" sz="half" idx="2"/>
          </p:nvPr>
        </p:nvSpPr>
        <p:spPr>
          <a:xfrm>
            <a:off x="594360" y="1078230"/>
            <a:ext cx="5165279" cy="4701540"/>
          </a:xfrm>
        </p:spPr>
        <p:txBody>
          <a:bodyPr>
            <a:noAutofit/>
          </a:bodyPr>
          <a:lstStyle/>
          <a:p>
            <a:pPr marL="285750" indent="-285750">
              <a:buClr>
                <a:schemeClr val="bg1"/>
              </a:buClr>
              <a:buSzPct val="150000"/>
              <a:buFont typeface="Arial" panose="020B0604020202020204" pitchFamily="34" charset="0"/>
              <a:buChar char="•"/>
            </a:pPr>
            <a:endParaRPr lang="en-GB" sz="1800" b="1" dirty="0">
              <a:solidFill>
                <a:schemeClr val="bg1"/>
              </a:solidFill>
              <a:latin typeface="Arial Black" panose="020B0A04020102020204" pitchFamily="34" charset="0"/>
              <a:cs typeface="Arial" panose="020B0604020202020204" pitchFamily="34" charset="0"/>
            </a:endParaRPr>
          </a:p>
          <a:p>
            <a:pPr marL="285750" indent="-285750">
              <a:buClr>
                <a:schemeClr val="bg1"/>
              </a:buClr>
              <a:buSzPct val="150000"/>
              <a:buFont typeface="Arial" panose="020B0604020202020204" pitchFamily="34" charset="0"/>
              <a:buChar char="•"/>
            </a:pPr>
            <a:endParaRPr lang="en-GB" sz="1800" b="1" dirty="0">
              <a:solidFill>
                <a:schemeClr val="bg1"/>
              </a:solidFill>
              <a:latin typeface="Arial Black" panose="020B0A04020102020204" pitchFamily="34" charset="0"/>
              <a:cs typeface="Arial" panose="020B0604020202020204" pitchFamily="34" charset="0"/>
            </a:endParaRP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Mask from the Bonze Age into Early Iron Age</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Focus and Questions of my Dissertation</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Methodology</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Data</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Theories and methods to analyse the data</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My findings so far</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My own art project </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Further research</a:t>
            </a:r>
          </a:p>
        </p:txBody>
      </p:sp>
      <p:pic>
        <p:nvPicPr>
          <p:cNvPr id="19" name="Picture 18">
            <a:extLst>
              <a:ext uri="{FF2B5EF4-FFF2-40B4-BE49-F238E27FC236}">
                <a16:creationId xmlns:a16="http://schemas.microsoft.com/office/drawing/2014/main" id="{91EE0B64-0CBD-4714-B7E4-506E9B7DF353}"/>
              </a:ext>
            </a:extLst>
          </p:cNvPr>
          <p:cNvPicPr>
            <a:picLocks noChangeAspect="1"/>
          </p:cNvPicPr>
          <p:nvPr/>
        </p:nvPicPr>
        <p:blipFill rotWithShape="1">
          <a:blip r:embed="rId3"/>
          <a:srcRect l="1918" r="2459" b="2382"/>
          <a:stretch/>
        </p:blipFill>
        <p:spPr>
          <a:xfrm>
            <a:off x="6965172" y="1670396"/>
            <a:ext cx="4919851" cy="3701704"/>
          </a:xfrm>
          <a:prstGeom prst="rect">
            <a:avLst/>
          </a:prstGeom>
          <a:ln w="88900" cap="sq" cmpd="thickThin">
            <a:solidFill>
              <a:srgbClr val="5E7F66"/>
            </a:solidFill>
            <a:prstDash val="solid"/>
            <a:miter lim="800000"/>
          </a:ln>
          <a:effectLst>
            <a:innerShdw blurRad="76200">
              <a:srgbClr val="000000"/>
            </a:innerShdw>
          </a:effectLst>
        </p:spPr>
      </p:pic>
      <p:sp>
        <p:nvSpPr>
          <p:cNvPr id="9" name="TextBox 8">
            <a:extLst>
              <a:ext uri="{FF2B5EF4-FFF2-40B4-BE49-F238E27FC236}">
                <a16:creationId xmlns:a16="http://schemas.microsoft.com/office/drawing/2014/main" id="{1D46AB7C-54B0-4CB4-A6C3-3849EFBE9B2A}"/>
              </a:ext>
            </a:extLst>
          </p:cNvPr>
          <p:cNvSpPr txBox="1"/>
          <p:nvPr/>
        </p:nvSpPr>
        <p:spPr>
          <a:xfrm>
            <a:off x="6965172" y="5524500"/>
            <a:ext cx="311354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Fig.1 Cyprus map ,Steel. 2004</a:t>
            </a:r>
          </a:p>
        </p:txBody>
      </p:sp>
    </p:spTree>
    <p:extLst>
      <p:ext uri="{BB962C8B-B14F-4D97-AF65-F5344CB8AC3E}">
        <p14:creationId xmlns:p14="http://schemas.microsoft.com/office/powerpoint/2010/main" val="343785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661AC-8D36-46DC-9789-CC1610E3F193}"/>
              </a:ext>
            </a:extLst>
          </p:cNvPr>
          <p:cNvSpPr>
            <a:spLocks noGrp="1"/>
          </p:cNvSpPr>
          <p:nvPr>
            <p:ph type="title"/>
          </p:nvPr>
        </p:nvSpPr>
        <p:spPr>
          <a:xfrm>
            <a:off x="631768" y="689958"/>
            <a:ext cx="4140258" cy="1093122"/>
          </a:xfrm>
        </p:spPr>
        <p:txBody>
          <a:bodyPr lIns="72000" tIns="144000" bIns="108000">
            <a:normAutofit fontScale="90000"/>
          </a:bodyPr>
          <a:lstStyle/>
          <a:p>
            <a:r>
              <a:rPr lang="en-GB" b="1" dirty="0">
                <a:solidFill>
                  <a:schemeClr val="bg1"/>
                </a:solidFill>
                <a:latin typeface="Arial Black" panose="020B0A04020102020204" pitchFamily="34" charset="0"/>
                <a:cs typeface="Arial" panose="020B0604020202020204" pitchFamily="34" charset="0"/>
              </a:rPr>
              <a:t>Background and Importance</a:t>
            </a:r>
          </a:p>
        </p:txBody>
      </p:sp>
      <p:pic>
        <p:nvPicPr>
          <p:cNvPr id="5" name="Picture Placeholder 4">
            <a:extLst>
              <a:ext uri="{FF2B5EF4-FFF2-40B4-BE49-F238E27FC236}">
                <a16:creationId xmlns:a16="http://schemas.microsoft.com/office/drawing/2014/main" id="{FAE6DC06-21F6-4F6C-979B-F9282FCE9BA8}"/>
              </a:ext>
            </a:extLst>
          </p:cNvPr>
          <p:cNvPicPr>
            <a:picLocks noGrp="1" noChangeAspect="1"/>
          </p:cNvPicPr>
          <p:nvPr>
            <p:ph type="pic" idx="1"/>
          </p:nvPr>
        </p:nvPicPr>
        <p:blipFill rotWithShape="1">
          <a:blip r:embed="rId3"/>
          <a:srcRect l="497" r="16911" b="3046"/>
          <a:stretch/>
        </p:blipFill>
        <p:spPr>
          <a:xfrm>
            <a:off x="7419976" y="1504448"/>
            <a:ext cx="4423275" cy="4432761"/>
          </a:xfrm>
          <a:prstGeom prst="rect">
            <a:avLst/>
          </a:prstGeom>
          <a:ln w="88900" cap="sq" cmpd="thickThin">
            <a:solidFill>
              <a:srgbClr val="5E7F66"/>
            </a:solidFill>
            <a:prstDash val="solid"/>
            <a:miter lim="800000"/>
          </a:ln>
          <a:effectLst>
            <a:innerShdw blurRad="76200">
              <a:srgbClr val="000000"/>
            </a:innerShdw>
          </a:effectLst>
        </p:spPr>
      </p:pic>
      <p:sp>
        <p:nvSpPr>
          <p:cNvPr id="4" name="Text Placeholder 3">
            <a:extLst>
              <a:ext uri="{FF2B5EF4-FFF2-40B4-BE49-F238E27FC236}">
                <a16:creationId xmlns:a16="http://schemas.microsoft.com/office/drawing/2014/main" id="{DDEE22B4-B0C8-4AA9-808C-39CE6AFBF6D4}"/>
              </a:ext>
            </a:extLst>
          </p:cNvPr>
          <p:cNvSpPr>
            <a:spLocks noGrp="1"/>
          </p:cNvSpPr>
          <p:nvPr>
            <p:ph type="body" sz="half" idx="2"/>
          </p:nvPr>
        </p:nvSpPr>
        <p:spPr>
          <a:xfrm>
            <a:off x="684000" y="1656000"/>
            <a:ext cx="4976553" cy="4571999"/>
          </a:xfrm>
          <a:effectLst>
            <a:outerShdw blurRad="50800" dist="38100" dir="8160000" sx="135000" sy="135000" algn="ctr" rotWithShape="0">
              <a:srgbClr val="000000"/>
            </a:outerShdw>
          </a:effectLst>
        </p:spPr>
        <p:txBody>
          <a:bodyPr lIns="72000" tIns="0">
            <a:normAutofit/>
          </a:bodyPr>
          <a:lstStyle/>
          <a:p>
            <a:endParaRPr lang="en-GB" sz="1800" b="1" dirty="0">
              <a:latin typeface="Arial" panose="020B0604020202020204" pitchFamily="34" charset="0"/>
              <a:cs typeface="Arial" panose="020B0604020202020204" pitchFamily="34" charset="0"/>
            </a:endParaRPr>
          </a:p>
          <a:p>
            <a:pPr marL="285750" indent="-285750">
              <a:buClr>
                <a:schemeClr val="bg1"/>
              </a:buClr>
              <a:buSzPct val="150000"/>
              <a:buFont typeface="Arial" panose="020B0604020202020204" pitchFamily="34" charset="0"/>
              <a:buChar char="•"/>
            </a:pPr>
            <a:endParaRPr lang="en-GB" sz="1800" b="1" dirty="0">
              <a:latin typeface="Arial" panose="020B0604020202020204" pitchFamily="34" charset="0"/>
              <a:cs typeface="Arial" panose="020B0604020202020204" pitchFamily="34" charset="0"/>
            </a:endParaRPr>
          </a:p>
          <a:p>
            <a:pPr marL="342900" indent="-34290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Body parts and representations including masks of horned animals, live bulls </a:t>
            </a:r>
          </a:p>
          <a:p>
            <a:pPr marL="342900" indent="-34290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Mythic creatures were used in performances in Cypriot society Bronze Age into Early Iron Age</a:t>
            </a:r>
          </a:p>
          <a:p>
            <a:pPr marL="342900" indent="-34290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The presence of a number of skulls and masks in mortuary ritual, elite tombs and buildings must have significance.</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p>
          <a:p>
            <a:endParaRPr lang="en-GB" sz="2000" dirty="0"/>
          </a:p>
          <a:p>
            <a:endParaRPr lang="en-GB" sz="2000" dirty="0"/>
          </a:p>
          <a:p>
            <a:endParaRPr lang="en-GB" sz="2000" dirty="0"/>
          </a:p>
          <a:p>
            <a:endParaRPr lang="en-GB" sz="2000" dirty="0"/>
          </a:p>
        </p:txBody>
      </p:sp>
      <p:sp>
        <p:nvSpPr>
          <p:cNvPr id="3" name="TextBox 2">
            <a:extLst>
              <a:ext uri="{FF2B5EF4-FFF2-40B4-BE49-F238E27FC236}">
                <a16:creationId xmlns:a16="http://schemas.microsoft.com/office/drawing/2014/main" id="{D089A4EE-66D2-4BA6-827D-D10FBA5A3339}"/>
              </a:ext>
            </a:extLst>
          </p:cNvPr>
          <p:cNvSpPr txBox="1"/>
          <p:nvPr/>
        </p:nvSpPr>
        <p:spPr>
          <a:xfrm>
            <a:off x="7296285" y="5997166"/>
            <a:ext cx="3063240"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 2 Bull skull, in floor 3 from The Great Phoenician Temple, Karageorghis.1976</a:t>
            </a:r>
          </a:p>
        </p:txBody>
      </p:sp>
    </p:spTree>
    <p:extLst>
      <p:ext uri="{BB962C8B-B14F-4D97-AF65-F5344CB8AC3E}">
        <p14:creationId xmlns:p14="http://schemas.microsoft.com/office/powerpoint/2010/main" val="2094320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8CBC3-6AF2-4A6F-BE8D-EF6FF21B4B11}"/>
              </a:ext>
            </a:extLst>
          </p:cNvPr>
          <p:cNvSpPr>
            <a:spLocks noGrp="1"/>
          </p:cNvSpPr>
          <p:nvPr>
            <p:ph type="title"/>
          </p:nvPr>
        </p:nvSpPr>
        <p:spPr>
          <a:xfrm>
            <a:off x="563880" y="640080"/>
            <a:ext cx="3769335" cy="1353820"/>
          </a:xfrm>
        </p:spPr>
        <p:txBody>
          <a:bodyPr vert="horz" lIns="91440" tIns="45720" rIns="91440" bIns="45720" rtlCol="0" anchor="ctr">
            <a:normAutofit/>
          </a:bodyPr>
          <a:lstStyle/>
          <a:p>
            <a:pPr>
              <a:lnSpc>
                <a:spcPct val="90000"/>
              </a:lnSpc>
            </a:pPr>
            <a:r>
              <a:rPr lang="en-US" sz="3200" b="1" dirty="0">
                <a:solidFill>
                  <a:schemeClr val="bg1"/>
                </a:solidFill>
                <a:latin typeface="Arial Black" panose="020B0A04020102020204" pitchFamily="34" charset="0"/>
                <a:cs typeface="Arial" panose="020B0604020202020204" pitchFamily="34" charset="0"/>
              </a:rPr>
              <a:t>Why are masks  interesting? </a:t>
            </a:r>
            <a:br>
              <a:rPr lang="en-US" sz="2000" dirty="0"/>
            </a:br>
            <a:endParaRPr lang="en-US" sz="2000" dirty="0"/>
          </a:p>
        </p:txBody>
      </p:sp>
      <p:sp>
        <p:nvSpPr>
          <p:cNvPr id="4" name="Text Placeholder 3">
            <a:extLst>
              <a:ext uri="{FF2B5EF4-FFF2-40B4-BE49-F238E27FC236}">
                <a16:creationId xmlns:a16="http://schemas.microsoft.com/office/drawing/2014/main" id="{2E2EA2A6-79D8-410A-8608-178FA7278AB7}"/>
              </a:ext>
            </a:extLst>
          </p:cNvPr>
          <p:cNvSpPr>
            <a:spLocks noGrp="1"/>
          </p:cNvSpPr>
          <p:nvPr>
            <p:ph type="body" sz="half" idx="2"/>
          </p:nvPr>
        </p:nvSpPr>
        <p:spPr>
          <a:xfrm>
            <a:off x="685800" y="2120900"/>
            <a:ext cx="4983479" cy="3898900"/>
          </a:xfrm>
        </p:spPr>
        <p:txBody>
          <a:bodyPr vert="horz" lIns="91440" tIns="45720" rIns="91440" bIns="45720" rtlCol="0">
            <a:normAutofit/>
          </a:bodyPr>
          <a:lstStyle/>
          <a:p>
            <a:pPr marL="285750" indent="-285750">
              <a:buClr>
                <a:schemeClr val="bg1"/>
              </a:buClr>
              <a:buSzPct val="150000"/>
              <a:buFont typeface="Arial" panose="020B0604020202020204" pitchFamily="34" charset="0"/>
              <a:buChar char="•"/>
            </a:pPr>
            <a:r>
              <a:rPr lang="en-US" sz="1800" b="1" dirty="0">
                <a:solidFill>
                  <a:schemeClr val="bg1"/>
                </a:solidFill>
                <a:latin typeface="Arial Black" panose="020B0A04020102020204" pitchFamily="34" charset="0"/>
                <a:cs typeface="Arial" panose="020B0604020202020204" pitchFamily="34" charset="0"/>
              </a:rPr>
              <a:t>Masks –  the wearer expresses ideas or hides behind them. </a:t>
            </a:r>
          </a:p>
          <a:p>
            <a:pPr marL="285750" indent="-285750">
              <a:buClr>
                <a:schemeClr val="bg1"/>
              </a:buClr>
              <a:buSzPct val="150000"/>
              <a:buFont typeface="Arial" panose="020B0604020202020204" pitchFamily="34" charset="0"/>
              <a:buChar char="•"/>
            </a:pPr>
            <a:endParaRPr lang="en-US" sz="1800" b="1" dirty="0">
              <a:solidFill>
                <a:schemeClr val="bg1"/>
              </a:solidFill>
              <a:latin typeface="Arial Black" panose="020B0A04020102020204" pitchFamily="34" charset="0"/>
              <a:cs typeface="Arial" panose="020B0604020202020204" pitchFamily="34" charset="0"/>
            </a:endParaRPr>
          </a:p>
          <a:p>
            <a:pPr marL="285750" indent="-285750">
              <a:buClr>
                <a:schemeClr val="bg1"/>
              </a:buClr>
              <a:buSzPct val="150000"/>
              <a:buFont typeface="Arial" panose="020B0604020202020204" pitchFamily="34" charset="0"/>
              <a:buChar char="•"/>
            </a:pPr>
            <a:r>
              <a:rPr lang="en-US" sz="1800" b="1" dirty="0">
                <a:solidFill>
                  <a:schemeClr val="bg1"/>
                </a:solidFill>
                <a:latin typeface="Arial Black" panose="020B0A04020102020204" pitchFamily="34" charset="0"/>
                <a:cs typeface="Arial" panose="020B0604020202020204" pitchFamily="34" charset="0"/>
              </a:rPr>
              <a:t>The user makes a connecting  link between their person and the object</a:t>
            </a:r>
          </a:p>
          <a:p>
            <a:pPr marL="285750" indent="-285750">
              <a:buFont typeface="Arial" panose="020B0604020202020204" pitchFamily="34" charset="0"/>
              <a:buChar char="•"/>
            </a:pPr>
            <a:endParaRPr lang="en-US" dirty="0">
              <a:solidFill>
                <a:schemeClr val="bg1"/>
              </a:solidFill>
            </a:endParaRPr>
          </a:p>
          <a:p>
            <a:pPr marL="285750" indent="-285750">
              <a:buFont typeface="Arial" panose="020B0604020202020204" pitchFamily="34" charset="0"/>
              <a:buChar char="•"/>
            </a:pPr>
            <a:endParaRPr lang="en-US" dirty="0">
              <a:solidFill>
                <a:schemeClr val="bg1"/>
              </a:solidFill>
            </a:endParaRPr>
          </a:p>
        </p:txBody>
      </p:sp>
      <p:pic>
        <p:nvPicPr>
          <p:cNvPr id="34" name="Picture 33" descr="A group of people around each other&#10;&#10;Description automatically generated">
            <a:extLst>
              <a:ext uri="{FF2B5EF4-FFF2-40B4-BE49-F238E27FC236}">
                <a16:creationId xmlns:a16="http://schemas.microsoft.com/office/drawing/2014/main" id="{AE6EBB46-E0DC-44C1-BCB2-D401D24C4C9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6093"/>
          <a:stretch/>
        </p:blipFill>
        <p:spPr>
          <a:xfrm>
            <a:off x="7902574" y="1508761"/>
            <a:ext cx="4076065" cy="3548662"/>
          </a:xfrm>
          <a:prstGeom prst="rect">
            <a:avLst/>
          </a:prstGeom>
          <a:ln w="88900" cap="sq" cmpd="thickThin">
            <a:solidFill>
              <a:srgbClr val="5E7F66"/>
            </a:solidFill>
            <a:prstDash val="solid"/>
            <a:miter lim="800000"/>
          </a:ln>
          <a:effectLst>
            <a:innerShdw blurRad="76200">
              <a:srgbClr val="000000"/>
            </a:innerShdw>
          </a:effectLst>
        </p:spPr>
      </p:pic>
      <p:sp>
        <p:nvSpPr>
          <p:cNvPr id="3" name="TextBox 2">
            <a:extLst>
              <a:ext uri="{FF2B5EF4-FFF2-40B4-BE49-F238E27FC236}">
                <a16:creationId xmlns:a16="http://schemas.microsoft.com/office/drawing/2014/main" id="{41E8E8E3-CB54-4E54-A89F-C16D8CC737AB}"/>
              </a:ext>
            </a:extLst>
          </p:cNvPr>
          <p:cNvSpPr txBox="1"/>
          <p:nvPr/>
        </p:nvSpPr>
        <p:spPr>
          <a:xfrm>
            <a:off x="7849868" y="5118406"/>
            <a:ext cx="3880886"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Fig.3 People wearing masks to express their ideas and hide themselves, Wikimedia,2019.</a:t>
            </a:r>
          </a:p>
        </p:txBody>
      </p:sp>
    </p:spTree>
    <p:extLst>
      <p:ext uri="{BB962C8B-B14F-4D97-AF65-F5344CB8AC3E}">
        <p14:creationId xmlns:p14="http://schemas.microsoft.com/office/powerpoint/2010/main" val="1285165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4EC1B-1926-40A9-98E0-33FF1A5FC9A8}"/>
              </a:ext>
            </a:extLst>
          </p:cNvPr>
          <p:cNvSpPr>
            <a:spLocks noGrp="1"/>
          </p:cNvSpPr>
          <p:nvPr>
            <p:ph type="title"/>
          </p:nvPr>
        </p:nvSpPr>
        <p:spPr>
          <a:xfrm>
            <a:off x="548640" y="282633"/>
            <a:ext cx="4223385" cy="906087"/>
          </a:xfrm>
        </p:spPr>
        <p:txBody>
          <a:bodyPr>
            <a:normAutofit fontScale="90000"/>
          </a:bodyPr>
          <a:lstStyle/>
          <a:p>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b="1" dirty="0">
                <a:solidFill>
                  <a:schemeClr val="bg1"/>
                </a:solidFill>
                <a:latin typeface="Arial Black" panose="020B0A04020102020204" pitchFamily="34" charset="0"/>
                <a:cs typeface="Arial" panose="020B0604020202020204" pitchFamily="34" charset="0"/>
              </a:rPr>
              <a:t>Focus</a:t>
            </a:r>
          </a:p>
        </p:txBody>
      </p:sp>
      <p:pic>
        <p:nvPicPr>
          <p:cNvPr id="8" name="Picture Placeholder 7">
            <a:extLst>
              <a:ext uri="{FF2B5EF4-FFF2-40B4-BE49-F238E27FC236}">
                <a16:creationId xmlns:a16="http://schemas.microsoft.com/office/drawing/2014/main" id="{8889A2DB-CE5F-4FC3-89DD-68D76110886E}"/>
              </a:ext>
            </a:extLst>
          </p:cNvPr>
          <p:cNvPicPr>
            <a:picLocks noGrp="1" noChangeAspect="1"/>
          </p:cNvPicPr>
          <p:nvPr>
            <p:ph type="pic" idx="1"/>
          </p:nvPr>
        </p:nvPicPr>
        <p:blipFill rotWithShape="1">
          <a:blip r:embed="rId3"/>
          <a:srcRect l="9943" r="4073" b="1137"/>
          <a:stretch/>
        </p:blipFill>
        <p:spPr>
          <a:xfrm>
            <a:off x="8244348" y="1456415"/>
            <a:ext cx="3670300" cy="4417753"/>
          </a:xfrm>
          <a:prstGeom prst="rect">
            <a:avLst/>
          </a:prstGeom>
          <a:ln w="88900" cap="sq" cmpd="thickThin">
            <a:solidFill>
              <a:srgbClr val="5E7F66"/>
            </a:solidFill>
            <a:prstDash val="solid"/>
            <a:miter lim="800000"/>
          </a:ln>
          <a:effectLst>
            <a:innerShdw blurRad="76200">
              <a:srgbClr val="000000"/>
            </a:innerShdw>
          </a:effectLst>
        </p:spPr>
      </p:pic>
      <p:sp>
        <p:nvSpPr>
          <p:cNvPr id="4" name="Text Placeholder 3">
            <a:extLst>
              <a:ext uri="{FF2B5EF4-FFF2-40B4-BE49-F238E27FC236}">
                <a16:creationId xmlns:a16="http://schemas.microsoft.com/office/drawing/2014/main" id="{3006F0E1-7D1E-4DA7-BF7D-A0ED463D2674}"/>
              </a:ext>
            </a:extLst>
          </p:cNvPr>
          <p:cNvSpPr>
            <a:spLocks noGrp="1"/>
          </p:cNvSpPr>
          <p:nvPr>
            <p:ph type="body" sz="half" idx="2"/>
          </p:nvPr>
        </p:nvSpPr>
        <p:spPr>
          <a:xfrm>
            <a:off x="655320" y="1729047"/>
            <a:ext cx="5044440" cy="4139941"/>
          </a:xfrm>
        </p:spPr>
        <p:txBody>
          <a:bodyPr>
            <a:noAutofit/>
          </a:bodyPr>
          <a:lstStyle/>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Bull Masks, horned masks, bull skull masks were found in Kition, Cyprus </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Bronze Age into Early Iron Age </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Found in several temples </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Real bull’s skull with repairs out of clay</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From anthropomorphic to zoomorphic back again to anthropomorphic</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Mystical </a:t>
            </a:r>
          </a:p>
        </p:txBody>
      </p:sp>
      <p:sp>
        <p:nvSpPr>
          <p:cNvPr id="3" name="TextBox 2">
            <a:extLst>
              <a:ext uri="{FF2B5EF4-FFF2-40B4-BE49-F238E27FC236}">
                <a16:creationId xmlns:a16="http://schemas.microsoft.com/office/drawing/2014/main" id="{CC251415-D162-466B-BAB1-116156715FD3}"/>
              </a:ext>
            </a:extLst>
          </p:cNvPr>
          <p:cNvSpPr txBox="1"/>
          <p:nvPr/>
        </p:nvSpPr>
        <p:spPr>
          <a:xfrm>
            <a:off x="8244348" y="5973097"/>
            <a:ext cx="381983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Fig.4 Bull skull mask, Smith.2009</a:t>
            </a:r>
          </a:p>
        </p:txBody>
      </p:sp>
    </p:spTree>
    <p:extLst>
      <p:ext uri="{BB962C8B-B14F-4D97-AF65-F5344CB8AC3E}">
        <p14:creationId xmlns:p14="http://schemas.microsoft.com/office/powerpoint/2010/main" val="2475997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922C0-24A3-4D35-9710-779D641CED39}"/>
              </a:ext>
            </a:extLst>
          </p:cNvPr>
          <p:cNvSpPr>
            <a:spLocks noGrp="1"/>
          </p:cNvSpPr>
          <p:nvPr>
            <p:ph type="title"/>
          </p:nvPr>
        </p:nvSpPr>
        <p:spPr>
          <a:xfrm>
            <a:off x="611188" y="655320"/>
            <a:ext cx="3722027" cy="984793"/>
          </a:xfrm>
        </p:spPr>
        <p:txBody>
          <a:bodyPr vert="horz" lIns="91440" tIns="45720" rIns="91440" bIns="45720" rtlCol="0" anchor="ctr">
            <a:normAutofit/>
          </a:bodyPr>
          <a:lstStyle/>
          <a:p>
            <a:pPr>
              <a:lnSpc>
                <a:spcPct val="90000"/>
              </a:lnSpc>
            </a:pPr>
            <a:r>
              <a:rPr lang="en-US" sz="3200" b="1" dirty="0">
                <a:solidFill>
                  <a:schemeClr val="bg1"/>
                </a:solidFill>
                <a:latin typeface="Arial Black" panose="020B0A04020102020204" pitchFamily="34" charset="0"/>
                <a:cs typeface="Arial" panose="020B0604020202020204" pitchFamily="34" charset="0"/>
              </a:rPr>
              <a:t>Questions</a:t>
            </a:r>
            <a:br>
              <a:rPr lang="en-US" sz="3300" dirty="0"/>
            </a:br>
            <a:endParaRPr lang="en-US" sz="3300" dirty="0"/>
          </a:p>
        </p:txBody>
      </p:sp>
      <p:sp>
        <p:nvSpPr>
          <p:cNvPr id="4" name="Text Placeholder 3">
            <a:extLst>
              <a:ext uri="{FF2B5EF4-FFF2-40B4-BE49-F238E27FC236}">
                <a16:creationId xmlns:a16="http://schemas.microsoft.com/office/drawing/2014/main" id="{BA19621C-9ADA-4FD0-A8C7-6116752D38CF}"/>
              </a:ext>
            </a:extLst>
          </p:cNvPr>
          <p:cNvSpPr>
            <a:spLocks noGrp="1"/>
          </p:cNvSpPr>
          <p:nvPr>
            <p:ph type="body" sz="half" idx="2"/>
          </p:nvPr>
        </p:nvSpPr>
        <p:spPr>
          <a:xfrm>
            <a:off x="611188" y="1175657"/>
            <a:ext cx="5073332" cy="5133703"/>
          </a:xfrm>
        </p:spPr>
        <p:txBody>
          <a:bodyPr vert="horz" lIns="91440" tIns="45720" rIns="91440" bIns="45720" rtlCol="0">
            <a:noAutofit/>
          </a:bodyPr>
          <a:lstStyle/>
          <a:p>
            <a:pPr marL="285750" indent="-285750">
              <a:lnSpc>
                <a:spcPct val="90000"/>
              </a:lnSpc>
              <a:buFont typeface="Arial" panose="020B0604020202020204" pitchFamily="34" charset="0"/>
              <a:buChar char="•"/>
            </a:pPr>
            <a:endParaRPr lang="en-US" sz="1600" b="1" dirty="0">
              <a:solidFill>
                <a:schemeClr val="bg1"/>
              </a:solidFill>
              <a:latin typeface="Arial Black" panose="020B0A04020102020204" pitchFamily="34" charset="0"/>
              <a:cs typeface="Arial" panose="020B0604020202020204" pitchFamily="34" charset="0"/>
            </a:endParaRPr>
          </a:p>
          <a:p>
            <a:pPr marL="285750" indent="-285750">
              <a:lnSpc>
                <a:spcPct val="90000"/>
              </a:lnSpc>
              <a:buClr>
                <a:schemeClr val="bg1"/>
              </a:buClr>
              <a:buSzPct val="150000"/>
              <a:buFont typeface="Arial" panose="020B0604020202020204" pitchFamily="34" charset="0"/>
              <a:buChar char="•"/>
            </a:pPr>
            <a:r>
              <a:rPr lang="en-US" sz="1800" b="1" dirty="0">
                <a:solidFill>
                  <a:schemeClr val="bg1"/>
                </a:solidFill>
                <a:latin typeface="Arial Black" panose="020B0A04020102020204" pitchFamily="34" charset="0"/>
                <a:cs typeface="Arial" panose="020B0604020202020204" pitchFamily="34" charset="0"/>
              </a:rPr>
              <a:t>What  is the significance of the locations of the finds?</a:t>
            </a:r>
          </a:p>
          <a:p>
            <a:pPr marL="285750" indent="-285750">
              <a:lnSpc>
                <a:spcPct val="90000"/>
              </a:lnSpc>
              <a:buClr>
                <a:schemeClr val="bg1"/>
              </a:buClr>
              <a:buSzPct val="150000"/>
              <a:buFont typeface="Arial" panose="020B0604020202020204" pitchFamily="34" charset="0"/>
              <a:buChar char="•"/>
            </a:pPr>
            <a:r>
              <a:rPr lang="en-US" sz="1800" b="1" dirty="0">
                <a:solidFill>
                  <a:schemeClr val="bg1"/>
                </a:solidFill>
                <a:latin typeface="Arial Black" panose="020B0A04020102020204" pitchFamily="34" charset="0"/>
                <a:cs typeface="Arial" panose="020B0604020202020204" pitchFamily="34" charset="0"/>
              </a:rPr>
              <a:t>Did rituals and performances with bull masks have the function of consolidating the power of the elite, through the impact of performance on the spectators?</a:t>
            </a:r>
          </a:p>
          <a:p>
            <a:pPr marL="285750" indent="-285750">
              <a:lnSpc>
                <a:spcPct val="90000"/>
              </a:lnSpc>
              <a:buClr>
                <a:schemeClr val="bg1"/>
              </a:buClr>
              <a:buSzPct val="150000"/>
              <a:buFont typeface="Arial" panose="020B0604020202020204" pitchFamily="34" charset="0"/>
              <a:buChar char="•"/>
            </a:pPr>
            <a:r>
              <a:rPr lang="en-US" sz="1800" b="1" dirty="0">
                <a:solidFill>
                  <a:schemeClr val="bg1"/>
                </a:solidFill>
                <a:latin typeface="Arial Black" panose="020B0A04020102020204" pitchFamily="34" charset="0"/>
                <a:cs typeface="Arial" panose="020B0604020202020204" pitchFamily="34" charset="0"/>
              </a:rPr>
              <a:t>What were the religious/political/social and strategic power functions of the bull symbol within the communities in Kition settlements in the context of performance, ritual, art and architectural space?</a:t>
            </a:r>
          </a:p>
          <a:p>
            <a:pPr marL="285750" indent="-285750">
              <a:lnSpc>
                <a:spcPct val="90000"/>
              </a:lnSpc>
              <a:buClr>
                <a:schemeClr val="bg1"/>
              </a:buClr>
              <a:buSzPct val="150000"/>
              <a:buFont typeface="Arial" panose="020B0604020202020204" pitchFamily="34" charset="0"/>
              <a:buChar char="•"/>
            </a:pPr>
            <a:r>
              <a:rPr lang="en-US" sz="1800" b="1" dirty="0">
                <a:solidFill>
                  <a:schemeClr val="bg1"/>
                </a:solidFill>
                <a:latin typeface="Arial Black" panose="020B0A04020102020204" pitchFamily="34" charset="0"/>
                <a:cs typeface="Arial" panose="020B0604020202020204" pitchFamily="34" charset="0"/>
              </a:rPr>
              <a:t>Were the communities merely followers or were they participants in their leader’s performances</a:t>
            </a:r>
            <a:r>
              <a:rPr lang="en-US" sz="1800" dirty="0">
                <a:solidFill>
                  <a:schemeClr val="bg1"/>
                </a:solidFill>
                <a:latin typeface="Arial Black" panose="020B0A040201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2BBFBC28-6CAD-46D2-BB7A-42FCBF01DF0B}"/>
              </a:ext>
            </a:extLst>
          </p:cNvPr>
          <p:cNvSpPr txBox="1"/>
          <p:nvPr/>
        </p:nvSpPr>
        <p:spPr>
          <a:xfrm>
            <a:off x="7330440" y="5324567"/>
            <a:ext cx="3630202"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Fig.5  Display,  architecture, art, Minoan influence?, J. Brouwers, 2013</a:t>
            </a:r>
          </a:p>
        </p:txBody>
      </p:sp>
      <p:pic>
        <p:nvPicPr>
          <p:cNvPr id="12" name="Picture 11">
            <a:extLst>
              <a:ext uri="{FF2B5EF4-FFF2-40B4-BE49-F238E27FC236}">
                <a16:creationId xmlns:a16="http://schemas.microsoft.com/office/drawing/2014/main" id="{F67242F9-0BFF-41B9-881C-F43D5D379B7E}"/>
              </a:ext>
            </a:extLst>
          </p:cNvPr>
          <p:cNvPicPr>
            <a:picLocks noChangeAspect="1"/>
          </p:cNvPicPr>
          <p:nvPr/>
        </p:nvPicPr>
        <p:blipFill>
          <a:blip r:embed="rId3"/>
          <a:stretch>
            <a:fillRect/>
          </a:stretch>
        </p:blipFill>
        <p:spPr>
          <a:xfrm>
            <a:off x="7421880" y="1640113"/>
            <a:ext cx="4572000" cy="3570516"/>
          </a:xfrm>
          <a:prstGeom prst="rect">
            <a:avLst/>
          </a:prstGeom>
          <a:ln w="88900" cap="sq" cmpd="thickThin">
            <a:solidFill>
              <a:srgbClr val="5E7F66"/>
            </a:solidFill>
            <a:prstDash val="solid"/>
            <a:miter lim="800000"/>
          </a:ln>
          <a:effectLst>
            <a:innerShdw blurRad="76200">
              <a:srgbClr val="000000"/>
            </a:innerShdw>
          </a:effectLst>
        </p:spPr>
      </p:pic>
    </p:spTree>
    <p:extLst>
      <p:ext uri="{BB962C8B-B14F-4D97-AF65-F5344CB8AC3E}">
        <p14:creationId xmlns:p14="http://schemas.microsoft.com/office/powerpoint/2010/main" val="1265326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874C1-7DFD-4D47-B4B8-22B74B7944E5}"/>
              </a:ext>
            </a:extLst>
          </p:cNvPr>
          <p:cNvSpPr>
            <a:spLocks noGrp="1"/>
          </p:cNvSpPr>
          <p:nvPr>
            <p:ph type="title"/>
          </p:nvPr>
        </p:nvSpPr>
        <p:spPr>
          <a:xfrm>
            <a:off x="742893" y="596863"/>
            <a:ext cx="4435047" cy="716280"/>
          </a:xfrm>
        </p:spPr>
        <p:txBody>
          <a:bodyPr>
            <a:normAutofit/>
          </a:bodyPr>
          <a:lstStyle/>
          <a:p>
            <a:r>
              <a:rPr lang="en-GB" sz="3200" b="1" dirty="0">
                <a:solidFill>
                  <a:schemeClr val="bg1"/>
                </a:solidFill>
                <a:latin typeface="Arial Black" panose="020B0A04020102020204" pitchFamily="34" charset="0"/>
                <a:cs typeface="Arial" panose="020B0604020202020204" pitchFamily="34" charset="0"/>
              </a:rPr>
              <a:t>Hypothesis</a:t>
            </a:r>
          </a:p>
        </p:txBody>
      </p:sp>
      <p:sp>
        <p:nvSpPr>
          <p:cNvPr id="4" name="Text Placeholder 3">
            <a:extLst>
              <a:ext uri="{FF2B5EF4-FFF2-40B4-BE49-F238E27FC236}">
                <a16:creationId xmlns:a16="http://schemas.microsoft.com/office/drawing/2014/main" id="{2875BEA0-169B-4341-8CDC-5F9BD38563AC}"/>
              </a:ext>
            </a:extLst>
          </p:cNvPr>
          <p:cNvSpPr>
            <a:spLocks noGrp="1"/>
          </p:cNvSpPr>
          <p:nvPr>
            <p:ph type="body" sz="half" idx="2"/>
          </p:nvPr>
        </p:nvSpPr>
        <p:spPr>
          <a:xfrm>
            <a:off x="579120" y="2233749"/>
            <a:ext cx="5120639" cy="2795451"/>
          </a:xfrm>
        </p:spPr>
        <p:txBody>
          <a:bodyPr>
            <a:normAutofit/>
          </a:bodyPr>
          <a:lstStyle/>
          <a:p>
            <a:r>
              <a:rPr lang="en-GB" sz="1800" b="1" dirty="0">
                <a:solidFill>
                  <a:schemeClr val="bg1"/>
                </a:solidFill>
                <a:latin typeface="Arial Black" panose="020B0A04020102020204" pitchFamily="34" charset="0"/>
                <a:cs typeface="Arial" panose="020B0604020202020204" pitchFamily="34" charset="0"/>
              </a:rPr>
              <a:t>Rituals and performances with bull masks had the function of consolidating the power of the elite through the impact of the performance on the spectator.</a:t>
            </a:r>
          </a:p>
        </p:txBody>
      </p:sp>
      <p:pic>
        <p:nvPicPr>
          <p:cNvPr id="6" name="Picture 5" descr="A picture containing building, animal, person, sitting&#10;&#10;Description automatically generated">
            <a:extLst>
              <a:ext uri="{FF2B5EF4-FFF2-40B4-BE49-F238E27FC236}">
                <a16:creationId xmlns:a16="http://schemas.microsoft.com/office/drawing/2014/main" id="{058FAC7D-0EEA-4479-BB48-6F8821F03B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71192" y="1681298"/>
            <a:ext cx="4239465" cy="3911782"/>
          </a:xfrm>
          <a:prstGeom prst="rect">
            <a:avLst/>
          </a:prstGeom>
          <a:ln w="88900" cap="sq" cmpd="thickThin">
            <a:solidFill>
              <a:srgbClr val="5E7F66"/>
            </a:solidFill>
            <a:prstDash val="solid"/>
            <a:miter lim="800000"/>
          </a:ln>
          <a:effectLst>
            <a:innerShdw blurRad="76200">
              <a:srgbClr val="000000"/>
            </a:innerShdw>
          </a:effectLst>
        </p:spPr>
      </p:pic>
      <p:sp>
        <p:nvSpPr>
          <p:cNvPr id="3" name="TextBox 2">
            <a:extLst>
              <a:ext uri="{FF2B5EF4-FFF2-40B4-BE49-F238E27FC236}">
                <a16:creationId xmlns:a16="http://schemas.microsoft.com/office/drawing/2014/main" id="{0D53D6D6-143F-4786-A22E-43B1DECB95F8}"/>
              </a:ext>
            </a:extLst>
          </p:cNvPr>
          <p:cNvSpPr txBox="1"/>
          <p:nvPr/>
        </p:nvSpPr>
        <p:spPr>
          <a:xfrm>
            <a:off x="7495335" y="5718809"/>
            <a:ext cx="409528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Fig.6 Women wearing masks in performing ceremony</a:t>
            </a:r>
          </a:p>
        </p:txBody>
      </p:sp>
    </p:spTree>
    <p:extLst>
      <p:ext uri="{BB962C8B-B14F-4D97-AF65-F5344CB8AC3E}">
        <p14:creationId xmlns:p14="http://schemas.microsoft.com/office/powerpoint/2010/main" val="3164584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104F1-ABD5-40DE-9135-D5268F5FE296}"/>
              </a:ext>
            </a:extLst>
          </p:cNvPr>
          <p:cNvSpPr>
            <a:spLocks noGrp="1"/>
          </p:cNvSpPr>
          <p:nvPr>
            <p:ph type="title"/>
          </p:nvPr>
        </p:nvSpPr>
        <p:spPr>
          <a:xfrm>
            <a:off x="579120" y="594360"/>
            <a:ext cx="4556760" cy="1082040"/>
          </a:xfrm>
        </p:spPr>
        <p:txBody>
          <a:bodyPr>
            <a:normAutofit fontScale="90000"/>
          </a:bodyPr>
          <a:lstStyle/>
          <a:p>
            <a:r>
              <a:rPr lang="en-GB" b="1" dirty="0">
                <a:solidFill>
                  <a:schemeClr val="bg1"/>
                </a:solidFill>
                <a:latin typeface="Arial Black" panose="020B0A04020102020204" pitchFamily="34" charset="0"/>
                <a:cs typeface="Arial" panose="020B0604020202020204" pitchFamily="34" charset="0"/>
              </a:rPr>
              <a:t>Methodology</a:t>
            </a:r>
            <a:br>
              <a:rPr lang="en-GB" dirty="0"/>
            </a:br>
            <a:endParaRPr lang="en-GB" dirty="0"/>
          </a:p>
        </p:txBody>
      </p:sp>
      <p:sp>
        <p:nvSpPr>
          <p:cNvPr id="4" name="Text Placeholder 3">
            <a:extLst>
              <a:ext uri="{FF2B5EF4-FFF2-40B4-BE49-F238E27FC236}">
                <a16:creationId xmlns:a16="http://schemas.microsoft.com/office/drawing/2014/main" id="{2AED20A6-4131-4106-8F6F-1EAD3599CA56}"/>
              </a:ext>
            </a:extLst>
          </p:cNvPr>
          <p:cNvSpPr>
            <a:spLocks noGrp="1"/>
          </p:cNvSpPr>
          <p:nvPr>
            <p:ph type="body" sz="half" idx="2"/>
          </p:nvPr>
        </p:nvSpPr>
        <p:spPr>
          <a:xfrm>
            <a:off x="579120" y="1529542"/>
            <a:ext cx="5151120" cy="4339446"/>
          </a:xfrm>
        </p:spPr>
        <p:txBody>
          <a:bodyPr>
            <a:normAutofit/>
          </a:bodyPr>
          <a:lstStyle/>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Analysis of the location </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Analysis of the site – 5 temples</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Analysis of the architecture </a:t>
            </a:r>
          </a:p>
          <a:p>
            <a:pPr marL="285750" indent="-285750">
              <a:buClr>
                <a:schemeClr val="bg1"/>
              </a:buClr>
              <a:buSzPct val="150000"/>
              <a:buFont typeface="Arial" panose="020B0604020202020204" pitchFamily="34" charset="0"/>
              <a:buChar char="•"/>
            </a:pPr>
            <a:endParaRPr lang="en-GB" sz="1800" b="1" dirty="0">
              <a:solidFill>
                <a:schemeClr val="bg1"/>
              </a:solidFill>
              <a:latin typeface="Arial Black" panose="020B0A04020102020204" pitchFamily="34" charset="0"/>
              <a:cs typeface="Arial" panose="020B0604020202020204" pitchFamily="34" charset="0"/>
            </a:endParaRP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Performance theory (Goffman,1959)</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Goffman analyses the relationship        between life and performance.</a:t>
            </a:r>
          </a:p>
          <a:p>
            <a:pPr marL="285750" indent="-285750">
              <a:buClr>
                <a:schemeClr val="bg1"/>
              </a:buClr>
              <a:buSzPct val="150000"/>
              <a:buFont typeface="Arial" panose="020B0604020202020204" pitchFamily="34" charset="0"/>
              <a:buChar char="•"/>
            </a:pPr>
            <a:endParaRPr lang="en-GB" sz="1800" b="1" dirty="0">
              <a:solidFill>
                <a:schemeClr val="bg1"/>
              </a:solidFill>
              <a:latin typeface="Arial Black" panose="020B0A04020102020204" pitchFamily="34" charset="0"/>
              <a:cs typeface="Arial" panose="020B0604020202020204" pitchFamily="34" charset="0"/>
            </a:endParaRP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Materiality (Boivin, 2010;  Malafouris, 2013;  Steel, 2019) has being applied to analyse the possible functions of the masks</a:t>
            </a:r>
          </a:p>
          <a:p>
            <a:pPr marL="285750" indent="-285750">
              <a:buFont typeface="Arial" panose="020B0604020202020204" pitchFamily="34" charset="0"/>
              <a:buChar char="•"/>
            </a:pPr>
            <a:endParaRPr lang="en-GB" dirty="0"/>
          </a:p>
        </p:txBody>
      </p:sp>
      <p:pic>
        <p:nvPicPr>
          <p:cNvPr id="9" name="Picture 8" descr="A group of people walking down a street&#10;&#10;Description automatically generated">
            <a:extLst>
              <a:ext uri="{FF2B5EF4-FFF2-40B4-BE49-F238E27FC236}">
                <a16:creationId xmlns:a16="http://schemas.microsoft.com/office/drawing/2014/main" id="{61C69960-0173-45B5-9F08-EB465328E1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34657" y="1676400"/>
            <a:ext cx="3764279" cy="3591315"/>
          </a:xfrm>
          <a:prstGeom prst="rect">
            <a:avLst/>
          </a:prstGeom>
          <a:ln w="88900" cap="sq" cmpd="thickThin">
            <a:solidFill>
              <a:srgbClr val="5E7F66"/>
            </a:solidFill>
            <a:prstDash val="solid"/>
            <a:miter lim="800000"/>
          </a:ln>
          <a:effectLst>
            <a:innerShdw blurRad="76200">
              <a:srgbClr val="000000"/>
            </a:innerShdw>
          </a:effectLst>
        </p:spPr>
      </p:pic>
      <p:sp>
        <p:nvSpPr>
          <p:cNvPr id="3" name="TextBox 2">
            <a:extLst>
              <a:ext uri="{FF2B5EF4-FFF2-40B4-BE49-F238E27FC236}">
                <a16:creationId xmlns:a16="http://schemas.microsoft.com/office/drawing/2014/main" id="{772973FE-0E43-4679-8197-3ED5F2B07FA3}"/>
              </a:ext>
            </a:extLst>
          </p:cNvPr>
          <p:cNvSpPr txBox="1"/>
          <p:nvPr/>
        </p:nvSpPr>
        <p:spPr>
          <a:xfrm>
            <a:off x="8034657" y="5407323"/>
            <a:ext cx="3578223"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 7 Men wearing a bull costume and  acting in a bull running tradition in Spanish streets</a:t>
            </a:r>
          </a:p>
        </p:txBody>
      </p:sp>
    </p:spTree>
    <p:extLst>
      <p:ext uri="{BB962C8B-B14F-4D97-AF65-F5344CB8AC3E}">
        <p14:creationId xmlns:p14="http://schemas.microsoft.com/office/powerpoint/2010/main" val="91801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B85FF-C6C3-45CC-922F-8120C7B1783F}"/>
              </a:ext>
            </a:extLst>
          </p:cNvPr>
          <p:cNvSpPr>
            <a:spLocks noGrp="1"/>
          </p:cNvSpPr>
          <p:nvPr>
            <p:ph type="title"/>
          </p:nvPr>
        </p:nvSpPr>
        <p:spPr>
          <a:xfrm>
            <a:off x="594360" y="487681"/>
            <a:ext cx="4177665" cy="655319"/>
          </a:xfrm>
        </p:spPr>
        <p:txBody>
          <a:bodyPr>
            <a:normAutofit/>
          </a:bodyPr>
          <a:lstStyle/>
          <a:p>
            <a:r>
              <a:rPr lang="en-GB" sz="3200" b="1" dirty="0">
                <a:solidFill>
                  <a:schemeClr val="bg1"/>
                </a:solidFill>
                <a:latin typeface="Arial Black" panose="020B0A04020102020204" pitchFamily="34" charset="0"/>
                <a:cs typeface="Arial" panose="020B0604020202020204" pitchFamily="34" charset="0"/>
              </a:rPr>
              <a:t>Findings so far</a:t>
            </a:r>
          </a:p>
        </p:txBody>
      </p:sp>
      <p:sp>
        <p:nvSpPr>
          <p:cNvPr id="4" name="Text Placeholder 3">
            <a:extLst>
              <a:ext uri="{FF2B5EF4-FFF2-40B4-BE49-F238E27FC236}">
                <a16:creationId xmlns:a16="http://schemas.microsoft.com/office/drawing/2014/main" id="{7DCC3313-B0C2-4707-9AE1-E8591F55F5F2}"/>
              </a:ext>
            </a:extLst>
          </p:cNvPr>
          <p:cNvSpPr>
            <a:spLocks noGrp="1"/>
          </p:cNvSpPr>
          <p:nvPr>
            <p:ph type="body" sz="half" idx="2"/>
          </p:nvPr>
        </p:nvSpPr>
        <p:spPr>
          <a:xfrm>
            <a:off x="594360" y="1959429"/>
            <a:ext cx="5120640" cy="4572000"/>
          </a:xfrm>
        </p:spPr>
        <p:txBody>
          <a:bodyPr>
            <a:normAutofit/>
          </a:bodyPr>
          <a:lstStyle/>
          <a:p>
            <a:pPr>
              <a:buClr>
                <a:schemeClr val="bg1"/>
              </a:buClr>
              <a:buSzPct val="150000"/>
            </a:pPr>
            <a:r>
              <a:rPr lang="en-GB" sz="1800" b="1" dirty="0">
                <a:solidFill>
                  <a:schemeClr val="bg1"/>
                </a:solidFill>
                <a:latin typeface="Arial Black" panose="020B0A04020102020204" pitchFamily="34" charset="0"/>
                <a:cs typeface="Arial" panose="020B0604020202020204" pitchFamily="34" charset="0"/>
              </a:rPr>
              <a:t>My main sources are:</a:t>
            </a:r>
          </a:p>
          <a:p>
            <a:pPr marL="285750" indent="-285750">
              <a:buClr>
                <a:schemeClr val="bg1"/>
              </a:buClr>
              <a:buSzPct val="150000"/>
              <a:buFont typeface="Arial" panose="020B0604020202020204" pitchFamily="34" charset="0"/>
              <a:buChar char="•"/>
            </a:pPr>
            <a:endParaRPr lang="en-GB" sz="1800" b="1" dirty="0">
              <a:solidFill>
                <a:schemeClr val="bg1"/>
              </a:solidFill>
              <a:latin typeface="Arial Black" panose="020B0A04020102020204" pitchFamily="34" charset="0"/>
              <a:cs typeface="Arial" panose="020B0604020202020204" pitchFamily="34" charset="0"/>
            </a:endParaRP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Karageorghis (1976)</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Smith (2009)</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Rosenberg (2015)</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Garcia-Gelabert (2001)</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Soar (2014)</a:t>
            </a:r>
          </a:p>
          <a:p>
            <a:pPr marL="285750" indent="-285750">
              <a:buFont typeface="Arial" panose="020B0604020202020204" pitchFamily="34" charset="0"/>
              <a:buChar char="•"/>
            </a:pPr>
            <a:endParaRPr lang="en-GB" dirty="0"/>
          </a:p>
        </p:txBody>
      </p:sp>
      <p:pic>
        <p:nvPicPr>
          <p:cNvPr id="12" name="Picture 11" descr="A large white building&#10;&#10;Description automatically generated">
            <a:extLst>
              <a:ext uri="{FF2B5EF4-FFF2-40B4-BE49-F238E27FC236}">
                <a16:creationId xmlns:a16="http://schemas.microsoft.com/office/drawing/2014/main" id="{FA641ABD-6D39-4119-95DD-D56E0952F7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49617" y="1458881"/>
            <a:ext cx="3520440" cy="3940237"/>
          </a:xfrm>
          <a:prstGeom prst="rect">
            <a:avLst/>
          </a:prstGeom>
          <a:ln w="88900" cap="sq" cmpd="thickThin">
            <a:solidFill>
              <a:srgbClr val="5E7F66"/>
            </a:solidFill>
            <a:prstDash val="solid"/>
            <a:miter lim="800000"/>
          </a:ln>
          <a:effectLst>
            <a:innerShdw blurRad="76200">
              <a:srgbClr val="000000"/>
            </a:innerShdw>
          </a:effectLst>
        </p:spPr>
      </p:pic>
      <p:sp>
        <p:nvSpPr>
          <p:cNvPr id="3" name="TextBox 2">
            <a:extLst>
              <a:ext uri="{FF2B5EF4-FFF2-40B4-BE49-F238E27FC236}">
                <a16:creationId xmlns:a16="http://schemas.microsoft.com/office/drawing/2014/main" id="{233E4923-C4AC-4C6E-B5F9-CF425B810FA1}"/>
              </a:ext>
            </a:extLst>
          </p:cNvPr>
          <p:cNvSpPr txBox="1"/>
          <p:nvPr/>
        </p:nvSpPr>
        <p:spPr>
          <a:xfrm>
            <a:off x="8349617" y="5531729"/>
            <a:ext cx="3520440"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Fig.8 Important people sit in the front of the church</a:t>
            </a:r>
          </a:p>
        </p:txBody>
      </p:sp>
    </p:spTree>
    <p:extLst>
      <p:ext uri="{BB962C8B-B14F-4D97-AF65-F5344CB8AC3E}">
        <p14:creationId xmlns:p14="http://schemas.microsoft.com/office/powerpoint/2010/main" val="3838152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5E7F6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EB130-E9C7-44DE-B692-90BEBC837177}"/>
              </a:ext>
            </a:extLst>
          </p:cNvPr>
          <p:cNvSpPr>
            <a:spLocks noGrp="1"/>
          </p:cNvSpPr>
          <p:nvPr>
            <p:ph type="title"/>
          </p:nvPr>
        </p:nvSpPr>
        <p:spPr>
          <a:xfrm>
            <a:off x="624840" y="441960"/>
            <a:ext cx="4147185" cy="738448"/>
          </a:xfrm>
        </p:spPr>
        <p:txBody>
          <a:bodyPr>
            <a:normAutofit/>
          </a:bodyPr>
          <a:lstStyle/>
          <a:p>
            <a:r>
              <a:rPr lang="en-GB" sz="3200" b="1" dirty="0">
                <a:solidFill>
                  <a:schemeClr val="bg1"/>
                </a:solidFill>
                <a:latin typeface="Arial Black" panose="020B0A04020102020204" pitchFamily="34" charset="0"/>
                <a:cs typeface="Arial" panose="020B0604020202020204" pitchFamily="34" charset="0"/>
              </a:rPr>
              <a:t>Art Project</a:t>
            </a:r>
          </a:p>
        </p:txBody>
      </p:sp>
      <p:pic>
        <p:nvPicPr>
          <p:cNvPr id="5" name="Picture Placeholder 4">
            <a:extLst>
              <a:ext uri="{FF2B5EF4-FFF2-40B4-BE49-F238E27FC236}">
                <a16:creationId xmlns:a16="http://schemas.microsoft.com/office/drawing/2014/main" id="{50CCF1E9-21A2-40F5-837B-E6D217E18B18}"/>
              </a:ext>
            </a:extLst>
          </p:cNvPr>
          <p:cNvPicPr>
            <a:picLocks noGrp="1" noChangeAspect="1"/>
          </p:cNvPicPr>
          <p:nvPr>
            <p:ph type="pic" idx="1"/>
          </p:nvPr>
        </p:nvPicPr>
        <p:blipFill>
          <a:blip r:embed="rId3"/>
          <a:srcRect l="14705" r="14705"/>
          <a:stretch>
            <a:fillRect/>
          </a:stretch>
        </p:blipFill>
        <p:spPr>
          <a:xfrm>
            <a:off x="9743456" y="1265760"/>
            <a:ext cx="2213040" cy="2176700"/>
          </a:xfrm>
          <a:prstGeom prst="rect">
            <a:avLst/>
          </a:prstGeom>
          <a:ln w="88900" cap="sq" cmpd="thickThin">
            <a:solidFill>
              <a:srgbClr val="5E7F66"/>
            </a:solidFill>
            <a:prstDash val="solid"/>
            <a:miter lim="800000"/>
          </a:ln>
          <a:effectLst>
            <a:innerShdw blurRad="76200">
              <a:srgbClr val="000000"/>
            </a:innerShdw>
          </a:effectLst>
        </p:spPr>
      </p:pic>
      <p:sp>
        <p:nvSpPr>
          <p:cNvPr id="4" name="Text Placeholder 3">
            <a:extLst>
              <a:ext uri="{FF2B5EF4-FFF2-40B4-BE49-F238E27FC236}">
                <a16:creationId xmlns:a16="http://schemas.microsoft.com/office/drawing/2014/main" id="{D69D3C5E-A93C-42B6-8CF5-3B46B048FE9C}"/>
              </a:ext>
            </a:extLst>
          </p:cNvPr>
          <p:cNvSpPr>
            <a:spLocks noGrp="1"/>
          </p:cNvSpPr>
          <p:nvPr>
            <p:ph type="body" sz="half" idx="2"/>
          </p:nvPr>
        </p:nvSpPr>
        <p:spPr>
          <a:xfrm>
            <a:off x="522513" y="1422400"/>
            <a:ext cx="5210629" cy="4760686"/>
          </a:xfrm>
          <a:noFill/>
          <a:effectLst>
            <a:outerShdw blurRad="1270000" dist="50800" dir="5400000" algn="ctr" rotWithShape="0">
              <a:srgbClr val="000000">
                <a:alpha val="43137"/>
              </a:srgbClr>
            </a:outerShdw>
          </a:effectLst>
        </p:spPr>
        <p:txBody>
          <a:bodyPr>
            <a:noAutofit/>
          </a:bodyPr>
          <a:lstStyle/>
          <a:p>
            <a:r>
              <a:rPr lang="en-GB" sz="1800" b="1" dirty="0">
                <a:solidFill>
                  <a:schemeClr val="bg1"/>
                </a:solidFill>
                <a:latin typeface="Arial Black" panose="020B0A04020102020204" pitchFamily="34" charset="0"/>
                <a:cs typeface="Arial" panose="020B0604020202020204" pitchFamily="34" charset="0"/>
              </a:rPr>
              <a:t>Aim of doing it</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Engage with the object </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To experience the process of making it</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To experience the materiality (Boivin, 2010; Malafouris, 2013; Steel, 2019)</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To experience the performance with it and see the spectator’s reaction – possibly disgusted, frightened, excited or enjoying.</a:t>
            </a:r>
          </a:p>
          <a:p>
            <a:r>
              <a:rPr lang="en-GB" sz="1800" b="1" dirty="0">
                <a:solidFill>
                  <a:schemeClr val="bg1"/>
                </a:solidFill>
                <a:latin typeface="Arial Black" panose="020B0A04020102020204" pitchFamily="34" charset="0"/>
                <a:cs typeface="Arial" panose="020B0604020202020204" pitchFamily="34" charset="0"/>
              </a:rPr>
              <a:t>What I learned</a:t>
            </a:r>
          </a:p>
          <a:p>
            <a:pPr marL="285750" indent="-285750">
              <a:buClr>
                <a:schemeClr val="bg1"/>
              </a:buClr>
              <a:buSzPct val="150000"/>
              <a:buFont typeface="Arial" panose="020B0604020202020204" pitchFamily="34" charset="0"/>
              <a:buChar char="•"/>
            </a:pPr>
            <a:r>
              <a:rPr lang="en-GB" sz="1800" b="1" dirty="0">
                <a:solidFill>
                  <a:schemeClr val="bg1"/>
                </a:solidFill>
                <a:latin typeface="Arial Black" panose="020B0A04020102020204" pitchFamily="34" charset="0"/>
                <a:cs typeface="Arial" panose="020B0604020202020204" pitchFamily="34" charset="0"/>
              </a:rPr>
              <a:t>Masks are persuasive and they can change people’s beliefs.</a:t>
            </a:r>
          </a:p>
        </p:txBody>
      </p:sp>
      <p:sp>
        <p:nvSpPr>
          <p:cNvPr id="6" name="TextBox 5">
            <a:extLst>
              <a:ext uri="{FF2B5EF4-FFF2-40B4-BE49-F238E27FC236}">
                <a16:creationId xmlns:a16="http://schemas.microsoft.com/office/drawing/2014/main" id="{170CF578-1989-4512-B33C-21F6BA7FF0BD}"/>
              </a:ext>
            </a:extLst>
          </p:cNvPr>
          <p:cNvSpPr txBox="1"/>
          <p:nvPr/>
        </p:nvSpPr>
        <p:spPr>
          <a:xfrm flipH="1">
            <a:off x="8740902" y="1865914"/>
            <a:ext cx="2440904" cy="460772"/>
          </a:xfrm>
          <a:prstGeom prst="rect">
            <a:avLst/>
          </a:prstGeom>
          <a:noFill/>
        </p:spPr>
        <p:txBody>
          <a:bodyPr wrap="square" rtlCol="0">
            <a:spAutoFit/>
          </a:bodyPr>
          <a:lstStyle/>
          <a:p>
            <a:endParaRPr lang="en-GB" dirty="0"/>
          </a:p>
        </p:txBody>
      </p:sp>
      <p:pic>
        <p:nvPicPr>
          <p:cNvPr id="3" name="Picture 2">
            <a:extLst>
              <a:ext uri="{FF2B5EF4-FFF2-40B4-BE49-F238E27FC236}">
                <a16:creationId xmlns:a16="http://schemas.microsoft.com/office/drawing/2014/main" id="{DFED96DB-FE41-4C47-9DAF-8116ECD9A2BD}"/>
              </a:ext>
            </a:extLst>
          </p:cNvPr>
          <p:cNvPicPr>
            <a:picLocks noChangeAspect="1"/>
          </p:cNvPicPr>
          <p:nvPr/>
        </p:nvPicPr>
        <p:blipFill>
          <a:blip r:embed="rId4"/>
          <a:stretch>
            <a:fillRect/>
          </a:stretch>
        </p:blipFill>
        <p:spPr>
          <a:xfrm>
            <a:off x="7185039" y="4090320"/>
            <a:ext cx="2213040" cy="2213040"/>
          </a:xfrm>
          <a:prstGeom prst="rect">
            <a:avLst/>
          </a:prstGeom>
          <a:ln w="88900" cap="sq" cmpd="thickThin">
            <a:solidFill>
              <a:srgbClr val="5E7F66"/>
            </a:solidFill>
            <a:prstDash val="solid"/>
            <a:miter lim="800000"/>
          </a:ln>
          <a:effectLst>
            <a:innerShdw blurRad="76200">
              <a:srgbClr val="000000"/>
            </a:innerShdw>
          </a:effectLst>
        </p:spPr>
      </p:pic>
      <p:pic>
        <p:nvPicPr>
          <p:cNvPr id="8" name="Picture 7">
            <a:extLst>
              <a:ext uri="{FF2B5EF4-FFF2-40B4-BE49-F238E27FC236}">
                <a16:creationId xmlns:a16="http://schemas.microsoft.com/office/drawing/2014/main" id="{3CC91263-F918-4563-8C47-FAA83088FB97}"/>
              </a:ext>
            </a:extLst>
          </p:cNvPr>
          <p:cNvPicPr>
            <a:picLocks noChangeAspect="1"/>
          </p:cNvPicPr>
          <p:nvPr/>
        </p:nvPicPr>
        <p:blipFill>
          <a:blip r:embed="rId5"/>
          <a:stretch>
            <a:fillRect/>
          </a:stretch>
        </p:blipFill>
        <p:spPr>
          <a:xfrm>
            <a:off x="9710857" y="4090320"/>
            <a:ext cx="2213040" cy="2213040"/>
          </a:xfrm>
          <a:prstGeom prst="rect">
            <a:avLst/>
          </a:prstGeom>
          <a:ln w="88900" cap="sq" cmpd="thickThin">
            <a:solidFill>
              <a:srgbClr val="5E7F66"/>
            </a:solidFill>
            <a:prstDash val="solid"/>
            <a:miter lim="800000"/>
          </a:ln>
          <a:effectLst>
            <a:innerShdw blurRad="76200">
              <a:srgbClr val="000000"/>
            </a:innerShdw>
          </a:effectLst>
        </p:spPr>
      </p:pic>
      <p:sp>
        <p:nvSpPr>
          <p:cNvPr id="12" name="TextBox 11">
            <a:extLst>
              <a:ext uri="{FF2B5EF4-FFF2-40B4-BE49-F238E27FC236}">
                <a16:creationId xmlns:a16="http://schemas.microsoft.com/office/drawing/2014/main" id="{400AA0B3-6BD0-42F7-9E85-57EA53D02F41}"/>
              </a:ext>
            </a:extLst>
          </p:cNvPr>
          <p:cNvSpPr txBox="1"/>
          <p:nvPr/>
        </p:nvSpPr>
        <p:spPr>
          <a:xfrm>
            <a:off x="7030575" y="3553613"/>
            <a:ext cx="463891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Figs.9-15 slaughtered and cleaned bull, by L. Steel, October 2019</a:t>
            </a:r>
          </a:p>
        </p:txBody>
      </p:sp>
      <p:sp>
        <p:nvSpPr>
          <p:cNvPr id="13" name="TextBox 12">
            <a:extLst>
              <a:ext uri="{FF2B5EF4-FFF2-40B4-BE49-F238E27FC236}">
                <a16:creationId xmlns:a16="http://schemas.microsoft.com/office/drawing/2014/main" id="{6DC80003-7F77-4D85-9EDD-7908077AAFFE}"/>
              </a:ext>
            </a:extLst>
          </p:cNvPr>
          <p:cNvSpPr txBox="1"/>
          <p:nvPr/>
        </p:nvSpPr>
        <p:spPr>
          <a:xfrm>
            <a:off x="7078622" y="6332235"/>
            <a:ext cx="4638913"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Figs. 16-22, Papier mâché bull sculpture, by F.Stevens and  A. Williams, October 219</a:t>
            </a:r>
          </a:p>
        </p:txBody>
      </p:sp>
      <p:pic>
        <p:nvPicPr>
          <p:cNvPr id="10" name="Picture 9">
            <a:extLst>
              <a:ext uri="{FF2B5EF4-FFF2-40B4-BE49-F238E27FC236}">
                <a16:creationId xmlns:a16="http://schemas.microsoft.com/office/drawing/2014/main" id="{2A1D669D-D9B0-41C4-AF71-DEA4B531EE69}"/>
              </a:ext>
            </a:extLst>
          </p:cNvPr>
          <p:cNvPicPr>
            <a:picLocks noChangeAspect="1"/>
          </p:cNvPicPr>
          <p:nvPr/>
        </p:nvPicPr>
        <p:blipFill>
          <a:blip r:embed="rId6"/>
          <a:stretch>
            <a:fillRect/>
          </a:stretch>
        </p:blipFill>
        <p:spPr>
          <a:xfrm>
            <a:off x="7223104" y="1265760"/>
            <a:ext cx="2213040" cy="2176700"/>
          </a:xfrm>
          <a:prstGeom prst="rect">
            <a:avLst/>
          </a:prstGeom>
          <a:ln w="88900" cap="sq" cmpd="thickThin">
            <a:solidFill>
              <a:srgbClr val="5E7F66"/>
            </a:solidFill>
            <a:prstDash val="solid"/>
            <a:miter lim="800000"/>
          </a:ln>
          <a:effectLst>
            <a:innerShdw blurRad="76200">
              <a:srgbClr val="000000"/>
            </a:innerShdw>
          </a:effectLst>
        </p:spPr>
      </p:pic>
    </p:spTree>
    <p:extLst>
      <p:ext uri="{BB962C8B-B14F-4D97-AF65-F5344CB8AC3E}">
        <p14:creationId xmlns:p14="http://schemas.microsoft.com/office/powerpoint/2010/main" val="3400389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8E92A9B-56BB-484E-A885-6FF999C15F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10" name="Rectangle 9">
              <a:extLst>
                <a:ext uri="{FF2B5EF4-FFF2-40B4-BE49-F238E27FC236}">
                  <a16:creationId xmlns:a16="http://schemas.microsoft.com/office/drawing/2014/main" id="{882D236D-EC3D-4158-9972-C92C36D60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9F1A34D6-00E0-4160-B42C-C0F61837F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8F0CCB13-1DEC-47CE-B46A-6F89115275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1287698F-BA3C-4B14-8EFD-4BB510CA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E098F9C4-2AE2-4FA4-974F-9C9F4ED35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BD6C01FB-DF9D-42FE-9C82-DEF119DB6A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7B264309-727F-43C4-9E15-AB69155D8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Rectangle 17">
            <a:extLst>
              <a:ext uri="{FF2B5EF4-FFF2-40B4-BE49-F238E27FC236}">
                <a16:creationId xmlns:a16="http://schemas.microsoft.com/office/drawing/2014/main" id="{3E20E404-0173-46F6-9DC4-C960A5778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2"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8F59CC6-3F43-4A82-928F-16892B6ECC89}"/>
              </a:ext>
            </a:extLst>
          </p:cNvPr>
          <p:cNvSpPr>
            <a:spLocks noGrp="1"/>
          </p:cNvSpPr>
          <p:nvPr>
            <p:ph type="title"/>
          </p:nvPr>
        </p:nvSpPr>
        <p:spPr>
          <a:xfrm>
            <a:off x="4893034" y="1029513"/>
            <a:ext cx="2405932" cy="761568"/>
          </a:xfrm>
        </p:spPr>
        <p:txBody>
          <a:bodyPr vert="horz" lIns="91440" tIns="45720" rIns="91440" bIns="45720" rtlCol="0" anchor="t">
            <a:normAutofit fontScale="90000"/>
          </a:bodyPr>
          <a:lstStyle/>
          <a:p>
            <a:pPr algn="ctr"/>
            <a:r>
              <a:rPr lang="en-US" b="1" dirty="0">
                <a:solidFill>
                  <a:schemeClr val="tx1"/>
                </a:solidFill>
                <a:latin typeface="Arial Black" panose="020B0A04020102020204" pitchFamily="34" charset="0"/>
              </a:rPr>
              <a:t>Results</a:t>
            </a:r>
            <a:br>
              <a:rPr lang="en-US" sz="2800" dirty="0">
                <a:solidFill>
                  <a:schemeClr val="tx1"/>
                </a:solidFill>
              </a:rPr>
            </a:br>
            <a:endParaRPr lang="en-US" sz="2800" dirty="0">
              <a:solidFill>
                <a:schemeClr val="tx1"/>
              </a:solidFill>
            </a:endParaRPr>
          </a:p>
        </p:txBody>
      </p:sp>
      <p:sp>
        <p:nvSpPr>
          <p:cNvPr id="24" name="Rectangle 23">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07BE510-F168-4034-8BB3-E6F1D1AAA1BE}"/>
              </a:ext>
            </a:extLst>
          </p:cNvPr>
          <p:cNvSpPr>
            <a:spLocks noGrp="1"/>
          </p:cNvSpPr>
          <p:nvPr>
            <p:ph type="body" sz="half" idx="2"/>
          </p:nvPr>
        </p:nvSpPr>
        <p:spPr>
          <a:xfrm>
            <a:off x="2606040" y="2554517"/>
            <a:ext cx="7374573" cy="2403437"/>
          </a:xfrm>
        </p:spPr>
        <p:txBody>
          <a:bodyPr vert="horz" lIns="91440" tIns="45720" rIns="91440" bIns="45720" rtlCol="0">
            <a:normAutofit/>
          </a:bodyPr>
          <a:lstStyle/>
          <a:p>
            <a:pPr algn="ctr"/>
            <a:r>
              <a:rPr lang="en-US" sz="1800" dirty="0">
                <a:solidFill>
                  <a:schemeClr val="tx1"/>
                </a:solidFill>
                <a:latin typeface="Arial Black" panose="020B0A04020102020204" pitchFamily="34" charset="0"/>
              </a:rPr>
              <a:t>The architectural space around the buildings needs to be considered for evidence of transition from religious ritual to socio-political performance, so as to reflect upon the changing nature of the bull as representation, and ritual as performance, in Kition during this period</a:t>
            </a:r>
            <a:r>
              <a:rPr lang="en-US" sz="1800" dirty="0">
                <a:solidFill>
                  <a:schemeClr val="tx1"/>
                </a:solidFill>
              </a:rPr>
              <a:t>.</a:t>
            </a:r>
          </a:p>
          <a:p>
            <a:pPr algn="ctr"/>
            <a:r>
              <a:rPr lang="en-US" dirty="0">
                <a:solidFill>
                  <a:schemeClr val="tx1"/>
                </a:solidFill>
              </a:rPr>
              <a:t> </a:t>
            </a:r>
          </a:p>
        </p:txBody>
      </p:sp>
    </p:spTree>
    <p:extLst>
      <p:ext uri="{BB962C8B-B14F-4D97-AF65-F5344CB8AC3E}">
        <p14:creationId xmlns:p14="http://schemas.microsoft.com/office/powerpoint/2010/main" val="53551119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C1745-24FA-4730-8F7E-86899EB1C368}"/>
              </a:ext>
            </a:extLst>
          </p:cNvPr>
          <p:cNvSpPr>
            <a:spLocks noGrp="1"/>
          </p:cNvSpPr>
          <p:nvPr>
            <p:ph type="ctrTitle"/>
          </p:nvPr>
        </p:nvSpPr>
        <p:spPr>
          <a:xfrm>
            <a:off x="504000" y="324000"/>
            <a:ext cx="11467475" cy="6364514"/>
          </a:xfrm>
        </p:spPr>
        <p:txBody>
          <a:bodyPr/>
          <a:lstStyle/>
          <a:p>
            <a:pPr>
              <a:spcBef>
                <a:spcPts val="1000"/>
              </a:spcBef>
            </a:pPr>
            <a:r>
              <a:rPr lang="en-GB" sz="3200" b="1" dirty="0">
                <a:solidFill>
                  <a:schemeClr val="bg1"/>
                </a:solidFill>
                <a:latin typeface="Arial Black" panose="020B0A04020102020204" pitchFamily="34" charset="0"/>
                <a:cs typeface="Arial" panose="020B0604020202020204" pitchFamily="34" charset="0"/>
              </a:rPr>
              <a:t>Bibliography</a:t>
            </a:r>
            <a:br>
              <a:rPr lang="en-GB" sz="3200" b="1" dirty="0">
                <a:solidFill>
                  <a:schemeClr val="bg1"/>
                </a:solidFill>
                <a:latin typeface="Arial" panose="020B0604020202020204" pitchFamily="34" charset="0"/>
                <a:cs typeface="Arial" panose="020B0604020202020204" pitchFamily="34" charset="0"/>
              </a:rPr>
            </a:br>
            <a:br>
              <a:rPr lang="en-GB" sz="1100" b="1" dirty="0">
                <a:solidFill>
                  <a:prstClr val="white"/>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Boivin, N., (2010).. Material Cultures, Material Minds: The Impact of Things on Human Thought, Society, and Evolution.. 1st pbk. ed. ed. Cambridge ; New York: Cambridge University Press.</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Crewe, L., (2009). Feasting with the dead? Tomb 66 at Enkomi. Ancient Cyprus in the British Museum, Volume 180, pp. 27-48.</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Garcia- Gelabert, M. a. M. J., (1993). Simbolismos Funerarios, Toros y retratos en la Hispania Antigua. Gabinete de Antiguidades de la Real Academia de la Historia, pp. 1-14.</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rPr>
              <a:t>Goffman, Erving. (1959). </a:t>
            </a:r>
            <a:r>
              <a:rPr lang="en-GB" sz="1100" b="1" i="1" dirty="0">
                <a:solidFill>
                  <a:schemeClr val="bg1"/>
                </a:solidFill>
                <a:latin typeface="Arial Black" panose="020B0A04020102020204" pitchFamily="34" charset="0"/>
              </a:rPr>
              <a:t>The Presentation of Self in Everyday Life</a:t>
            </a:r>
            <a:r>
              <a:rPr lang="en-GB" sz="1100" b="1" dirty="0">
                <a:solidFill>
                  <a:schemeClr val="bg1"/>
                </a:solidFill>
                <a:latin typeface="Arial Black" panose="020B0A04020102020204" pitchFamily="34" charset="0"/>
              </a:rPr>
              <a:t>. England: Penguins Book Ltd,.</a:t>
            </a:r>
            <a:br>
              <a:rPr lang="en-GB" sz="1100" b="1" dirty="0">
                <a:solidFill>
                  <a:schemeClr val="bg1"/>
                </a:solidFill>
                <a:latin typeface="Arial Black" panose="020B0A04020102020204" pitchFamily="34" charset="0"/>
              </a:rPr>
            </a:br>
            <a:r>
              <a:rPr lang="en-GB" sz="1100" b="1" dirty="0">
                <a:solidFill>
                  <a:schemeClr val="bg1"/>
                </a:solidFill>
                <a:latin typeface="Arial Black" panose="020B0A04020102020204" pitchFamily="34" charset="0"/>
                <a:cs typeface="Arial" panose="020B0604020202020204" pitchFamily="34" charset="0"/>
              </a:rPr>
              <a:t>Karageorghis, V., (1985). Archaeology in Cyprus 1960 -. A. G. Leventis Foundation, ed. Nicosia: Zavallis Press LTD..</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Karageorghis, V., (1993). The Coroplastic Art of Ancient Cyprus. Nicosa: A.G. Levantis Foundation.</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Karageorghis, V.,( 2006). Aspects of Everyday Life In Ancient Cyprus. s.l.:Chr.Nicolaou &amp; Son Ltd. Nicosia.</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Karageorghis, V., (2006). Aspects of everyday life in ancient Cyprus: iconographic representations. Nicosia: A.G. Leventis Foundation.</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Keswani, P., (2004).. Mortuary Ritual and Society in Bronze Age Cyprus.. 1st ed. Monographs in Mediterranean Archaeology ed. London Oakville: CT: Equinox Pub.</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Knappett, C., (2005). Thinking Through Material Culture. An Interdisciplinary Perspective. 1st ed. Philadelphia : University of Pennsylvania Press.</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rPr>
              <a:t>Malafouris, L.  (2013). </a:t>
            </a:r>
            <a:r>
              <a:rPr lang="en-GB" sz="1100" b="1" i="1" dirty="0">
                <a:solidFill>
                  <a:schemeClr val="bg1"/>
                </a:solidFill>
                <a:latin typeface="Arial Black" panose="020B0A04020102020204" pitchFamily="34" charset="0"/>
              </a:rPr>
              <a:t>How Things Shape the Mind: A Theory of Material Engagement</a:t>
            </a:r>
            <a:r>
              <a:rPr lang="en-GB" sz="1100" b="1" dirty="0">
                <a:solidFill>
                  <a:schemeClr val="bg1"/>
                </a:solidFill>
                <a:latin typeface="Arial Black" panose="020B0A04020102020204" pitchFamily="34" charset="0"/>
              </a:rPr>
              <a:t>. Cambridge, Massachusetts: MIT Press.</a:t>
            </a:r>
            <a:br>
              <a:rPr lang="en-GB" sz="1100" b="1" dirty="0">
                <a:solidFill>
                  <a:schemeClr val="bg1"/>
                </a:solidFill>
                <a:latin typeface="Arial Black" panose="020B0A04020102020204" pitchFamily="34" charset="0"/>
              </a:rPr>
            </a:br>
            <a:r>
              <a:rPr lang="en-GB" sz="1100" b="1" dirty="0">
                <a:solidFill>
                  <a:schemeClr val="bg1"/>
                </a:solidFill>
                <a:latin typeface="Arial Black" panose="020B0A04020102020204" pitchFamily="34" charset="0"/>
                <a:cs typeface="Arial" panose="020B0604020202020204" pitchFamily="34" charset="0"/>
              </a:rPr>
              <a:t>Otto, W. F., (1952). The Homeric Gods. 1st ed. London: Thames and Hudson.</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Peltenburg, E. J., (1989). Early Society in Cyprus.. Edinburgh: Edinburgh University Press in association with The National Museums of Scotland and The A.G. Leventis Foundation.</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Praetzellis, A., (2015). Archaeological Theory in a Nutshell.. 1st ed. California: Walnut Creek,Left Coast Press Inc..</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Rouse, W. H., (1902). Greek Votive Offerings. A Essay in The History of Greeks Religion. Cambridge: Cambridge University Press.</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Smith, J., (2009). Art And Society In Cyprus From The Bronze Age Into The Iron Age. First ed. Cambridge: Cambridge University Press.</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Steel, L., (2004). Cyprus before History: From the Earliest Settlers to the End of the Bronze Age.. 1st ed. London: Duckworth.</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Voskos, I. a. A. B. K.,( 2018). Voskos, Ioannis ‘Cyprus at the End of the Late Bronze Age: Crisis and Colonization or Continuity and Hybridization?’. American Journal of Archaeology , Volume 112, p. 659–84.</a:t>
            </a:r>
            <a:br>
              <a:rPr lang="en-GB" sz="1100" b="1" dirty="0">
                <a:solidFill>
                  <a:schemeClr val="bg1"/>
                </a:solidFill>
                <a:latin typeface="Arial Black" panose="020B0A04020102020204" pitchFamily="34" charset="0"/>
                <a:cs typeface="Arial" panose="020B0604020202020204" pitchFamily="34" charset="0"/>
              </a:rPr>
            </a:br>
            <a:r>
              <a:rPr lang="en-GB" sz="1100" b="1" dirty="0">
                <a:solidFill>
                  <a:schemeClr val="bg1"/>
                </a:solidFill>
                <a:latin typeface="Arial Black" panose="020B0A04020102020204" pitchFamily="34" charset="0"/>
                <a:cs typeface="Arial" panose="020B0604020202020204" pitchFamily="34" charset="0"/>
              </a:rPr>
              <a:t>Voskos, I. a. K. A. B., (2008). Cyprus at the End of the Late Bronze Age: Crisis and Colonization or Continuity and. Archaeological Institute of America, 112(04), pp. pp. 659-684.</a:t>
            </a:r>
            <a:br>
              <a:rPr lang="en-GB" sz="1100" b="1" dirty="0">
                <a:solidFill>
                  <a:prstClr val="white"/>
                </a:solidFill>
                <a:latin typeface="Arial Black" panose="020B0A04020102020204" pitchFamily="34" charset="0"/>
                <a:cs typeface="Arial" panose="020B0604020202020204" pitchFamily="34" charset="0"/>
              </a:rPr>
            </a:br>
            <a:r>
              <a:rPr lang="en-GB" sz="1100" b="1" dirty="0">
                <a:solidFill>
                  <a:prstClr val="white"/>
                </a:solidFill>
                <a:latin typeface="Arial Black" panose="020B0A04020102020204" pitchFamily="34" charset="0"/>
                <a:cs typeface="Arial" panose="020B0604020202020204" pitchFamily="34" charset="0"/>
              </a:rPr>
              <a:t>Webster, T.,( 1958).. From Mycenae To Homer.. London: Methuen &amp; Co Ltd. LondonJarrold &amp; Son Ltd., .</a:t>
            </a:r>
            <a:br>
              <a:rPr lang="en-GB" sz="1100" b="1" dirty="0">
                <a:solidFill>
                  <a:prstClr val="white"/>
                </a:solidFill>
                <a:latin typeface="Arial Black" panose="020B0A04020102020204" pitchFamily="34" charset="0"/>
                <a:cs typeface="Arial" panose="020B0604020202020204" pitchFamily="34" charset="0"/>
              </a:rPr>
            </a:br>
            <a:r>
              <a:rPr lang="en-GB" sz="1100" b="1" dirty="0">
                <a:solidFill>
                  <a:prstClr val="white"/>
                </a:solidFill>
                <a:latin typeface="Arial Black" panose="020B0A04020102020204" pitchFamily="34" charset="0"/>
                <a:cs typeface="Arial" panose="020B0604020202020204" pitchFamily="34" charset="0"/>
              </a:rPr>
              <a:t>Yon, M. a. C. A. P., (1997). Kition in the Tenth to Fourth Centuries B. C.- The CityKingdoms of Early Iron Age Cyprus in Their Eastern Mediterranean Context. The University of Chicago Press on behalf of The American Schools of Oriental Research, Volume 308, pp. pp.</a:t>
            </a:r>
            <a:br>
              <a:rPr lang="en-GB" sz="1100" b="1" dirty="0">
                <a:solidFill>
                  <a:prstClr val="white"/>
                </a:solidFill>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2041747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75000"/>
            <a:lumOff val="2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7CC9A-4D35-4AA4-82F4-D4C447116AA8}"/>
              </a:ext>
            </a:extLst>
          </p:cNvPr>
          <p:cNvSpPr txBox="1"/>
          <p:nvPr/>
        </p:nvSpPr>
        <p:spPr>
          <a:xfrm>
            <a:off x="576000" y="540000"/>
            <a:ext cx="5208339" cy="574961"/>
          </a:xfrm>
          <a:prstGeom prst="rect">
            <a:avLst/>
          </a:prstGeom>
          <a:noFill/>
        </p:spPr>
        <p:txBody>
          <a:bodyPr wrap="square" lIns="108000" rIns="36000" bIns="36000" rtlCol="0">
            <a:spAutoFit/>
          </a:bodyPr>
          <a:lstStyle/>
          <a:p>
            <a:r>
              <a:rPr lang="en-GB" sz="3200" b="1" dirty="0">
                <a:solidFill>
                  <a:schemeClr val="bg1"/>
                </a:solidFill>
                <a:latin typeface="Arial Black" panose="020B0A04020102020204" pitchFamily="34" charset="0"/>
                <a:cs typeface="Arial" panose="020B0604020202020204" pitchFamily="34" charset="0"/>
              </a:rPr>
              <a:t>Illustration </a:t>
            </a:r>
          </a:p>
        </p:txBody>
      </p:sp>
      <p:sp>
        <p:nvSpPr>
          <p:cNvPr id="3" name="TextBox 2">
            <a:extLst>
              <a:ext uri="{FF2B5EF4-FFF2-40B4-BE49-F238E27FC236}">
                <a16:creationId xmlns:a16="http://schemas.microsoft.com/office/drawing/2014/main" id="{DF68643F-1253-46A8-A42D-9E93BA6986E3}"/>
              </a:ext>
            </a:extLst>
          </p:cNvPr>
          <p:cNvSpPr txBox="1"/>
          <p:nvPr/>
        </p:nvSpPr>
        <p:spPr>
          <a:xfrm>
            <a:off x="617838" y="1439215"/>
            <a:ext cx="11109705" cy="4154984"/>
          </a:xfrm>
          <a:prstGeom prst="rect">
            <a:avLst/>
          </a:prstGeom>
          <a:noFill/>
        </p:spPr>
        <p:txBody>
          <a:bodyPr wrap="square" rtlCol="0">
            <a:spAutoFit/>
          </a:bodyPr>
          <a:lstStyle/>
          <a:p>
            <a:r>
              <a:rPr lang="en-GB" sz="1200" b="1" dirty="0">
                <a:solidFill>
                  <a:schemeClr val="bg1"/>
                </a:solidFill>
                <a:latin typeface="Arial Black" panose="020B0A04020102020204" pitchFamily="34" charset="0"/>
                <a:cs typeface="Arial" panose="020B0604020202020204" pitchFamily="34" charset="0"/>
              </a:rPr>
              <a:t>Fig.  1 Cyprus map, Steel, L. (2004). Cyprus before History: From the Earliest Settlers to the End of the Bronze Age.. 1st ed. London: Duckworth.</a:t>
            </a:r>
          </a:p>
          <a:p>
            <a:r>
              <a:rPr lang="en-GB" sz="1200" b="1" dirty="0">
                <a:solidFill>
                  <a:schemeClr val="bg1"/>
                </a:solidFill>
                <a:latin typeface="Arial Black" panose="020B0A04020102020204" pitchFamily="34" charset="0"/>
                <a:cs typeface="Arial" panose="020B0604020202020204" pitchFamily="34" charset="0"/>
              </a:rPr>
              <a:t>Fig.  2 Oxen skull on floor 3 of the courtyard of the great Phoenician temple, (Karageorghis.1976:155)</a:t>
            </a: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Fig.  3 Using mask and performing to the Spector’s, Unknow author, Wikimedia  </a:t>
            </a: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Available from: </a:t>
            </a: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https://farm9.staticflickr.com/8610/16247991296_02dd4a6cf3_z.jpg</a:t>
            </a:r>
            <a:b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b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[Accessed at: 08/12/2019]</a:t>
            </a: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Fig.  4 Home hold a bull skull mask, Smith, 2009 :150</a:t>
            </a: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Fig.  5 architecture and art, </a:t>
            </a:r>
            <a:r>
              <a:rPr lang="en-GB" sz="1200" b="1" dirty="0">
                <a:solidFill>
                  <a:schemeClr val="bg1"/>
                </a:solidFill>
                <a:latin typeface="Arial Black" panose="020B0A04020102020204" pitchFamily="34" charset="0"/>
                <a:cs typeface="Arial" panose="020B0604020202020204" pitchFamily="34" charset="0"/>
              </a:rPr>
              <a:t>Horns of consecration , 2013, By Josho Brouwers,  Available from: </a:t>
            </a:r>
          </a:p>
          <a:p>
            <a:r>
              <a:rPr lang="en-GB" sz="1200" b="1" dirty="0">
                <a:solidFill>
                  <a:schemeClr val="bg1"/>
                </a:solidFill>
                <a:latin typeface="Arial Black" panose="020B0A04020102020204" pitchFamily="34" charset="0"/>
                <a:hlinkClick r:id="rId4">
                  <a:extLst>
                    <a:ext uri="{A12FA001-AC4F-418D-AE19-62706E023703}">
                      <ahyp:hlinkClr xmlns:ahyp="http://schemas.microsoft.com/office/drawing/2018/hyperlinkcolor" val="tx"/>
                    </a:ext>
                  </a:extLst>
                </a:hlinkClick>
              </a:rPr>
              <a:t>https://www.ancientworldmagazine.com/articles/horns-consecration-closer-look-minoan-symbo</a:t>
            </a:r>
            <a:endParaRPr lang="en-GB" sz="1200" b="1" dirty="0">
              <a:solidFill>
                <a:schemeClr val="bg1"/>
              </a:solidFill>
              <a:latin typeface="Arial Black" panose="020B0A04020102020204" pitchFamily="34" charset="0"/>
              <a:cs typeface="Arial" panose="020B0604020202020204" pitchFamily="34" charset="0"/>
            </a:endParaRPr>
          </a:p>
          <a:p>
            <a:r>
              <a:rPr lang="en-GB" sz="1200" b="1" dirty="0">
                <a:solidFill>
                  <a:schemeClr val="bg1"/>
                </a:solidFill>
                <a:latin typeface="Arial Black" panose="020B0A04020102020204" pitchFamily="34" charset="0"/>
                <a:cs typeface="Arial" panose="020B0604020202020204" pitchFamily="34" charset="0"/>
              </a:rPr>
              <a:t>[Accessed at : 09/12/2019]</a:t>
            </a:r>
            <a:endPar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endParaRP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Fig.  6  Priest wearing a buck mask in a ceremony,  Unknown author, Wikimedia  </a:t>
            </a: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Available from: </a:t>
            </a: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https://farm9.staticflickr.com/8610/16247991296_02dd4a6cf3_z.jpg</a:t>
            </a:r>
            <a:b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b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[Accessed at: 26/11/2019]</a:t>
            </a:r>
            <a:b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b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Fig.. 7  </a:t>
            </a:r>
            <a:r>
              <a:rPr lang="en-GB" sz="1200" dirty="0">
                <a:solidFill>
                  <a:schemeClr val="bg1"/>
                </a:solidFill>
                <a:latin typeface="Arial Black" panose="020B0A04020102020204" pitchFamily="34" charset="0"/>
                <a:cs typeface="Arial" panose="020B0604020202020204" pitchFamily="34" charset="0"/>
              </a:rPr>
              <a:t>Men wearing a bull costume and  acting us a bull running in Spain streets, by Unknown author, </a:t>
            </a: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Wikimedia  </a:t>
            </a: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Available from: </a:t>
            </a: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https://farm9.staticflickr.com/8610/16247991296_02dd4a6cf3_z.jpg</a:t>
            </a:r>
            <a:b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b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[Accessed at: 09//12/2019]</a:t>
            </a:r>
            <a:endParaRPr lang="en-GB" sz="1200" b="1" dirty="0">
              <a:solidFill>
                <a:schemeClr val="bg1"/>
              </a:solidFill>
              <a:latin typeface="Arial Black" panose="020B0A04020102020204" pitchFamily="34" charset="0"/>
              <a:cs typeface="Arial" panose="020B0604020202020204" pitchFamily="34" charset="0"/>
            </a:endParaRP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Fig. </a:t>
            </a:r>
            <a:r>
              <a:rPr lang="en-GB" sz="1200" b="1" dirty="0">
                <a:solidFill>
                  <a:schemeClr val="bg1"/>
                </a:solidFill>
                <a:latin typeface="Arial Black" panose="020B0A04020102020204" pitchFamily="34" charset="0"/>
                <a:cs typeface="Arial" panose="020B0604020202020204" pitchFamily="34" charset="0"/>
              </a:rPr>
              <a:t>8 People in important part of the role in the church bench, Unknown author, </a:t>
            </a: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Wikimedia  </a:t>
            </a: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Available from: </a:t>
            </a: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https://farm9.staticflickr.com/8610/16247991296_02dd4a6cf3_z.jpg</a:t>
            </a:r>
            <a:b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br>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[Accessed at: 08/12/2019]</a:t>
            </a: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Fig. </a:t>
            </a:r>
            <a:r>
              <a:rPr lang="en-GB" sz="1200" b="1" dirty="0">
                <a:solidFill>
                  <a:schemeClr val="bg1"/>
                </a:solidFill>
                <a:latin typeface="Arial Black" panose="020B0A04020102020204" pitchFamily="34" charset="0"/>
                <a:cs typeface="Arial" panose="020B0604020202020204" pitchFamily="34" charset="0"/>
              </a:rPr>
              <a:t>Figs.9-15 slaughtered and cleaned bull, by L. Steel, October 2019</a:t>
            </a:r>
          </a:p>
          <a:p>
            <a: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t>Fig.  16-22  Paper Marge Bull skull,  by Flavia and Annwen, October/2019.</a:t>
            </a:r>
            <a:br>
              <a:rPr lang="en-GB" sz="1200" b="1" dirty="0">
                <a:ln w="0"/>
                <a:solidFill>
                  <a:schemeClr val="bg1"/>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rPr>
            </a:br>
            <a:endParaRPr lang="en-GB" sz="1200" dirty="0">
              <a:ln w="0"/>
              <a:solidFill>
                <a:prstClr val="white"/>
              </a:solidFill>
              <a:effectLst>
                <a:outerShdw blurRad="38100" dist="19050" dir="2700000" algn="tl" rotWithShape="0">
                  <a:prstClr val="black">
                    <a:alpha val="40000"/>
                  </a:prstClr>
                </a:outerShdw>
              </a:effectLst>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16339039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Green 2">
      <a:dk1>
        <a:sysClr val="windowText" lastClr="000000"/>
      </a:dk1>
      <a:lt1>
        <a:sysClr val="window" lastClr="FFFFFF"/>
      </a:lt1>
      <a:dk2>
        <a:srgbClr val="14270D"/>
      </a:dk2>
      <a:lt2>
        <a:srgbClr val="E3DED1"/>
      </a:lt2>
      <a:accent1>
        <a:srgbClr val="14270D"/>
      </a:accent1>
      <a:accent2>
        <a:srgbClr val="14270D"/>
      </a:accent2>
      <a:accent3>
        <a:srgbClr val="14270D"/>
      </a:accent3>
      <a:accent4>
        <a:srgbClr val="14270D"/>
      </a:accent4>
      <a:accent5>
        <a:srgbClr val="14270D"/>
      </a:accent5>
      <a:accent6>
        <a:srgbClr val="14270D"/>
      </a:accent6>
      <a:hlink>
        <a:srgbClr val="FFFFFF"/>
      </a:hlink>
      <a:folHlink>
        <a:srgbClr val="BA6906"/>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320</TotalTime>
  <Words>2973</Words>
  <Application>Microsoft Office PowerPoint</Application>
  <PresentationFormat>Widescreen</PresentationFormat>
  <Paragraphs>227</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Black</vt:lpstr>
      <vt:lpstr>Calibri</vt:lpstr>
      <vt:lpstr>Century Gothic</vt:lpstr>
      <vt:lpstr>Wingdings 3</vt:lpstr>
      <vt:lpstr>Ion Boardroom</vt:lpstr>
      <vt:lpstr>Bull Skull Mask    Art, Performance and Influence from Bronze Age into Early Iron Age   Kition-Cyprus</vt:lpstr>
      <vt:lpstr>Introduction</vt:lpstr>
      <vt:lpstr>Background and Importance</vt:lpstr>
      <vt:lpstr>Why are masks  interesting?  </vt:lpstr>
      <vt:lpstr>  Focus</vt:lpstr>
      <vt:lpstr>Questions </vt:lpstr>
      <vt:lpstr>Hypothesis</vt:lpstr>
      <vt:lpstr>Methodology </vt:lpstr>
      <vt:lpstr>Findings so far</vt:lpstr>
      <vt:lpstr>Art Project</vt:lpstr>
      <vt:lpstr>Results </vt:lpstr>
      <vt:lpstr>Bibliography  Boivin, N., (2010).. Material Cultures, Material Minds: The Impact of Things on Human Thought, Society, and Evolution.. 1st pbk. ed. ed. Cambridge ; New York: Cambridge University Press. Crewe, L., (2009). Feasting with the dead? Tomb 66 at Enkomi. Ancient Cyprus in the British Museum, Volume 180, pp. 27-48. Garcia- Gelabert, M. a. M. J., (1993). Simbolismos Funerarios, Toros y retratos en la Hispania Antigua. Gabinete de Antiguidades de la Real Academia de la Historia, pp. 1-14. Goffman, Erving. (1959). The Presentation of Self in Everyday Life. England: Penguins Book Ltd,. Karageorghis, V., (1985). Archaeology in Cyprus 1960 -. A. G. Leventis Foundation, ed. Nicosia: Zavallis Press LTD.. Karageorghis, V., (1993). The Coroplastic Art of Ancient Cyprus. Nicosa: A.G. Levantis Foundation. Karageorghis, V.,( 2006). Aspects of Everyday Life In Ancient Cyprus. s.l.:Chr.Nicolaou &amp; Son Ltd. Nicosia. Karageorghis, V., (2006). Aspects of everyday life in ancient Cyprus: iconographic representations. Nicosia: A.G. Leventis Foundation. Keswani, P., (2004).. Mortuary Ritual and Society in Bronze Age Cyprus.. 1st ed. Monographs in Mediterranean Archaeology ed. London Oakville: CT: Equinox Pub. Knappett, C., (2005). Thinking Through Material Culture. An Interdisciplinary Perspective. 1st ed. Philadelphia : University of Pennsylvania Press. Malafouris, L.  (2013). How Things Shape the Mind: A Theory of Material Engagement. Cambridge, Massachusetts: MIT Press. Otto, W. F., (1952). The Homeric Gods. 1st ed. London: Thames and Hudson. Peltenburg, E. J., (1989). Early Society in Cyprus.. Edinburgh: Edinburgh University Press in association with The National Museums of Scotland and The A.G. Leventis Foundation. Praetzellis, A., (2015). Archaeological Theory in a Nutshell.. 1st ed. California: Walnut Creek,Left Coast Press Inc.. Rouse, W. H., (1902). Greek Votive Offerings. A Essay in The History of Greeks Religion. Cambridge: Cambridge University Press. Smith, J., (2009). Art And Society In Cyprus From The Bronze Age Into The Iron Age. First ed. Cambridge: Cambridge University Press. Steel, L., (2004). Cyprus before History: From the Earliest Settlers to the End of the Bronze Age.. 1st ed. London: Duckworth. Voskos, I. a. A. B. K.,( 2018). Voskos, Ioannis ‘Cyprus at the End of the Late Bronze Age: Crisis and Colonization or Continuity and Hybridization?’. American Journal of Archaeology , Volume 112, p. 659–84. Voskos, I. a. K. A. B., (2008). Cyprus at the End of the Late Bronze Age: Crisis and Colonization or Continuity and. Archaeological Institute of America, 112(04), pp. pp. 659-684. Webster, T.,( 1958).. From Mycenae To Homer.. London: Methuen &amp; Co Ltd. LondonJarrold &amp; Son Ltd., . Yon, M. a. C. A. P., (1997). Kition in the Tenth to Fourth Centuries B. C.- The CityKingdoms of Early Iron Age Cyprus in Their Eastern Mediterranean Context. The University of Chicago Press on behalf of The American Schools of Oriental Research, Volume 308, pp. pp.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Bull Skull Mask    Art, Performance and Influence from Bronze Age into Early Iron Age   Kition-Cyprus</dc:title>
  <dc:creator>Flavia Stevens (1604815)</dc:creator>
  <cp:lastModifiedBy>Flavia Stevens (1604815)</cp:lastModifiedBy>
  <cp:revision>40</cp:revision>
  <dcterms:created xsi:type="dcterms:W3CDTF">2019-12-11T06:21:54Z</dcterms:created>
  <dcterms:modified xsi:type="dcterms:W3CDTF">2019-12-11T15:54:39Z</dcterms:modified>
</cp:coreProperties>
</file>