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3" r:id="rId8"/>
    <p:sldId id="262" r:id="rId9"/>
    <p:sldId id="264" r:id="rId10"/>
    <p:sldId id="266" r:id="rId11"/>
    <p:sldId id="265" r:id="rId12"/>
    <p:sldId id="267" r:id="rId13"/>
    <p:sldId id="268" r:id="rId14"/>
    <p:sldId id="269" r:id="rId15"/>
    <p:sldId id="270" r:id="rId16"/>
    <p:sldId id="271" r:id="rId17"/>
    <p:sldId id="272" r:id="rId18"/>
    <p:sldId id="273" r:id="rId19"/>
    <p:sldId id="275" r:id="rId20"/>
    <p:sldId id="27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846"/>
  </p:normalViewPr>
  <p:slideViewPr>
    <p:cSldViewPr snapToGrid="0">
      <p:cViewPr varScale="1">
        <p:scale>
          <a:sx n="112" d="100"/>
          <a:sy n="112" d="100"/>
        </p:scale>
        <p:origin x="57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B0395A3-6874-0643-8737-F3F1F4D734E3}" type="datetimeFigureOut">
              <a:rPr lang="en-US" smtClean="0"/>
              <a:t>2/12/23</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7962E43B-FE94-9B46-9F49-28377CB87702}"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23334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B0395A3-6874-0643-8737-F3F1F4D734E3}" type="datetimeFigureOut">
              <a:rPr lang="en-US" smtClean="0"/>
              <a:t>2/12/23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62E43B-FE94-9B46-9F49-28377CB87702}"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5031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B0395A3-6874-0643-8737-F3F1F4D734E3}" type="datetimeFigureOut">
              <a:rPr lang="en-US" smtClean="0"/>
              <a:t>2/12/23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62E43B-FE94-9B46-9F49-28377CB87702}"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23338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B0395A3-6874-0643-8737-F3F1F4D734E3}" type="datetimeFigureOut">
              <a:rPr lang="en-US" smtClean="0"/>
              <a:t>2/12/23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962E43B-FE94-9B46-9F49-28377CB87702}"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66505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B0395A3-6874-0643-8737-F3F1F4D734E3}" type="datetimeFigureOut">
              <a:rPr lang="en-US" smtClean="0"/>
              <a:t>2/12/23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962E43B-FE94-9B46-9F49-28377CB87702}"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99826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B0395A3-6874-0643-8737-F3F1F4D734E3}" type="datetimeFigureOut">
              <a:rPr lang="en-US" smtClean="0"/>
              <a:t>2/12/23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962E43B-FE94-9B46-9F49-28377CB87702}"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36284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0395A3-6874-0643-8737-F3F1F4D734E3}" type="datetimeFigureOut">
              <a:rPr lang="en-US" smtClean="0"/>
              <a:t>2/12/23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962E43B-FE94-9B46-9F49-28377CB87702}" type="slidenum">
              <a:rPr lang="en-US" smtClean="0"/>
              <a:t>‹#›</a:t>
            </a:fld>
            <a:endParaRPr lang="en-US" dirty="0"/>
          </a:p>
        </p:txBody>
      </p:sp>
    </p:spTree>
    <p:extLst>
      <p:ext uri="{BB962C8B-B14F-4D97-AF65-F5344CB8AC3E}">
        <p14:creationId xmlns:p14="http://schemas.microsoft.com/office/powerpoint/2010/main" val="1151905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B0395A3-6874-0643-8737-F3F1F4D734E3}" type="datetimeFigureOut">
              <a:rPr lang="en-US" smtClean="0"/>
              <a:t>2/12/23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962E43B-FE94-9B46-9F49-28377CB87702}"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08600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B0395A3-6874-0643-8737-F3F1F4D734E3}" type="datetimeFigureOut">
              <a:rPr lang="en-US" smtClean="0"/>
              <a:t>2/12/23</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7962E43B-FE94-9B46-9F49-28377CB87702}"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97343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B0395A3-6874-0643-8737-F3F1F4D734E3}" type="datetimeFigureOut">
              <a:rPr lang="en-US" smtClean="0"/>
              <a:t>2/12/23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62E43B-FE94-9B46-9F49-28377CB87702}"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43993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B0395A3-6874-0643-8737-F3F1F4D734E3}" type="datetimeFigureOut">
              <a:rPr lang="en-US" smtClean="0"/>
              <a:t>2/12/23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962E43B-FE94-9B46-9F49-28377CB87702}"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401649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B0395A3-6874-0643-8737-F3F1F4D734E3}" type="datetimeFigureOut">
              <a:rPr lang="en-US" smtClean="0"/>
              <a:t>2/12/23</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962E43B-FE94-9B46-9F49-28377CB87702}" type="slidenum">
              <a:rPr lang="en-US" smtClean="0"/>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86743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members.parliament.uk/members/Common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supremecourt.uk/about/biographies-of-the-justices.htm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4120F-5D85-068B-A4E9-06B671FEAF59}"/>
              </a:ext>
            </a:extLst>
          </p:cNvPr>
          <p:cNvSpPr>
            <a:spLocks noGrp="1"/>
          </p:cNvSpPr>
          <p:nvPr>
            <p:ph type="ctrTitle"/>
          </p:nvPr>
        </p:nvSpPr>
        <p:spPr/>
        <p:txBody>
          <a:bodyPr/>
          <a:lstStyle/>
          <a:p>
            <a:r>
              <a:rPr lang="en-US" dirty="0"/>
              <a:t>The makers of law</a:t>
            </a:r>
          </a:p>
        </p:txBody>
      </p:sp>
    </p:spTree>
    <p:extLst>
      <p:ext uri="{BB962C8B-B14F-4D97-AF65-F5344CB8AC3E}">
        <p14:creationId xmlns:p14="http://schemas.microsoft.com/office/powerpoint/2010/main" val="246803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F9D1C-B45C-EB25-6F0A-8E445E7A2A0F}"/>
              </a:ext>
            </a:extLst>
          </p:cNvPr>
          <p:cNvSpPr>
            <a:spLocks noGrp="1"/>
          </p:cNvSpPr>
          <p:nvPr>
            <p:ph type="title"/>
          </p:nvPr>
        </p:nvSpPr>
        <p:spPr>
          <a:xfrm>
            <a:off x="1451578" y="1303282"/>
            <a:ext cx="9603275" cy="1049235"/>
          </a:xfrm>
        </p:spPr>
        <p:txBody>
          <a:bodyPr/>
          <a:lstStyle/>
          <a:p>
            <a:r>
              <a:rPr lang="en-US" dirty="0"/>
              <a:t>Learning objectives</a:t>
            </a:r>
          </a:p>
        </p:txBody>
      </p:sp>
      <p:sp>
        <p:nvSpPr>
          <p:cNvPr id="3" name="Content Placeholder 2">
            <a:extLst>
              <a:ext uri="{FF2B5EF4-FFF2-40B4-BE49-F238E27FC236}">
                <a16:creationId xmlns:a16="http://schemas.microsoft.com/office/drawing/2014/main" id="{02D1D317-1C01-957B-ACAF-22EC0699B4E3}"/>
              </a:ext>
            </a:extLst>
          </p:cNvPr>
          <p:cNvSpPr>
            <a:spLocks noGrp="1"/>
          </p:cNvSpPr>
          <p:nvPr>
            <p:ph idx="1"/>
          </p:nvPr>
        </p:nvSpPr>
        <p:spPr/>
        <p:txBody>
          <a:bodyPr/>
          <a:lstStyle/>
          <a:p>
            <a:pPr marL="0" indent="0">
              <a:buNone/>
            </a:pPr>
            <a:r>
              <a:rPr lang="en-US" dirty="0"/>
              <a:t>By today’s session you will understand:</a:t>
            </a:r>
          </a:p>
          <a:p>
            <a:pPr lvl="1"/>
            <a:r>
              <a:rPr lang="en-US" dirty="0"/>
              <a:t>The Monarchy</a:t>
            </a:r>
          </a:p>
          <a:p>
            <a:pPr lvl="1"/>
            <a:r>
              <a:rPr lang="en-US" dirty="0"/>
              <a:t>The UK Parliament’s personnel and functions</a:t>
            </a:r>
          </a:p>
          <a:p>
            <a:pPr lvl="1"/>
            <a:r>
              <a:rPr lang="en-US" dirty="0"/>
              <a:t>The UK Judiciary's personnel and functions</a:t>
            </a:r>
          </a:p>
          <a:p>
            <a:pPr lvl="1"/>
            <a:r>
              <a:rPr lang="en-US" dirty="0"/>
              <a:t>The UK Government’s personnel and functions</a:t>
            </a:r>
          </a:p>
          <a:p>
            <a:pPr lvl="1"/>
            <a:r>
              <a:rPr lang="en-US" dirty="0"/>
              <a:t>Parliamentary sovereignty</a:t>
            </a:r>
          </a:p>
          <a:p>
            <a:pPr lvl="1"/>
            <a:r>
              <a:rPr lang="en-US" dirty="0"/>
              <a:t>The separation of powers</a:t>
            </a:r>
          </a:p>
          <a:p>
            <a:pPr lvl="1"/>
            <a:r>
              <a:rPr lang="en-US" dirty="0"/>
              <a:t>Rule of law</a:t>
            </a:r>
          </a:p>
          <a:p>
            <a:pPr lvl="1"/>
            <a:endParaRPr lang="en-US" dirty="0"/>
          </a:p>
        </p:txBody>
      </p:sp>
    </p:spTree>
    <p:extLst>
      <p:ext uri="{BB962C8B-B14F-4D97-AF65-F5344CB8AC3E}">
        <p14:creationId xmlns:p14="http://schemas.microsoft.com/office/powerpoint/2010/main" val="41962523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4546A-35A1-1BDD-6499-53E20FBC6BF7}"/>
              </a:ext>
            </a:extLst>
          </p:cNvPr>
          <p:cNvSpPr>
            <a:spLocks noGrp="1"/>
          </p:cNvSpPr>
          <p:nvPr>
            <p:ph type="title"/>
          </p:nvPr>
        </p:nvSpPr>
        <p:spPr>
          <a:xfrm>
            <a:off x="1451578" y="1196405"/>
            <a:ext cx="9603275" cy="1049235"/>
          </a:xfrm>
        </p:spPr>
        <p:txBody>
          <a:bodyPr/>
          <a:lstStyle/>
          <a:p>
            <a:r>
              <a:rPr lang="en-US" dirty="0"/>
              <a:t>tHE UK monarchy </a:t>
            </a:r>
          </a:p>
        </p:txBody>
      </p:sp>
      <p:sp>
        <p:nvSpPr>
          <p:cNvPr id="3" name="Content Placeholder 2">
            <a:extLst>
              <a:ext uri="{FF2B5EF4-FFF2-40B4-BE49-F238E27FC236}">
                <a16:creationId xmlns:a16="http://schemas.microsoft.com/office/drawing/2014/main" id="{B526E9EC-7701-B633-417B-5BCE7DA7DCE4}"/>
              </a:ext>
            </a:extLst>
          </p:cNvPr>
          <p:cNvSpPr>
            <a:spLocks noGrp="1"/>
          </p:cNvSpPr>
          <p:nvPr>
            <p:ph idx="1"/>
          </p:nvPr>
        </p:nvSpPr>
        <p:spPr/>
        <p:txBody>
          <a:bodyPr/>
          <a:lstStyle/>
          <a:p>
            <a:r>
              <a:rPr lang="en-US" dirty="0"/>
              <a:t>The UK Monarchy are the highest level of authority within the UK (and other countries that are not independent from the UK)</a:t>
            </a:r>
          </a:p>
          <a:p>
            <a:r>
              <a:rPr lang="en-US" dirty="0"/>
              <a:t>Every UK institution is governed by the monarchy as they are the head of state. Everything is done in their name:</a:t>
            </a:r>
          </a:p>
          <a:p>
            <a:pPr lvl="1"/>
            <a:r>
              <a:rPr lang="en-US" dirty="0"/>
              <a:t>Parliament open up by announcing the ‘king’s speech’ </a:t>
            </a:r>
          </a:p>
          <a:p>
            <a:pPr lvl="1"/>
            <a:r>
              <a:rPr lang="en-US" dirty="0"/>
              <a:t>In criminal cases such as R v Bleau 1975 – this is pronounced ’the crown against Bleau’ </a:t>
            </a:r>
          </a:p>
          <a:p>
            <a:pPr lvl="1"/>
            <a:r>
              <a:rPr lang="en-US" dirty="0"/>
              <a:t>The government work for the crown. The Prime Minister is technically elected by the monarchy</a:t>
            </a:r>
          </a:p>
          <a:p>
            <a:pPr lvl="1"/>
            <a:endParaRPr lang="en-US" dirty="0"/>
          </a:p>
          <a:p>
            <a:endParaRPr lang="en-US" dirty="0"/>
          </a:p>
          <a:p>
            <a:endParaRPr lang="en-US" dirty="0"/>
          </a:p>
        </p:txBody>
      </p:sp>
    </p:spTree>
    <p:extLst>
      <p:ext uri="{BB962C8B-B14F-4D97-AF65-F5344CB8AC3E}">
        <p14:creationId xmlns:p14="http://schemas.microsoft.com/office/powerpoint/2010/main" val="1152716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DB155-2145-8B59-0BEA-3701A657A350}"/>
              </a:ext>
            </a:extLst>
          </p:cNvPr>
          <p:cNvSpPr>
            <a:spLocks noGrp="1"/>
          </p:cNvSpPr>
          <p:nvPr>
            <p:ph type="title"/>
          </p:nvPr>
        </p:nvSpPr>
        <p:spPr>
          <a:xfrm>
            <a:off x="1451579" y="1243906"/>
            <a:ext cx="9603275" cy="1049235"/>
          </a:xfrm>
        </p:spPr>
        <p:txBody>
          <a:bodyPr/>
          <a:lstStyle/>
          <a:p>
            <a:r>
              <a:rPr lang="en-US" dirty="0"/>
              <a:t>The uk parliament (Legislator)</a:t>
            </a:r>
          </a:p>
        </p:txBody>
      </p:sp>
      <p:sp>
        <p:nvSpPr>
          <p:cNvPr id="3" name="Content Placeholder 2">
            <a:extLst>
              <a:ext uri="{FF2B5EF4-FFF2-40B4-BE49-F238E27FC236}">
                <a16:creationId xmlns:a16="http://schemas.microsoft.com/office/drawing/2014/main" id="{C85F3913-4A35-90DB-8729-31F49099B380}"/>
              </a:ext>
            </a:extLst>
          </p:cNvPr>
          <p:cNvSpPr>
            <a:spLocks noGrp="1"/>
          </p:cNvSpPr>
          <p:nvPr>
            <p:ph idx="1"/>
          </p:nvPr>
        </p:nvSpPr>
        <p:spPr/>
        <p:txBody>
          <a:bodyPr/>
          <a:lstStyle/>
          <a:p>
            <a:r>
              <a:rPr lang="en-US" dirty="0"/>
              <a:t>The UK Parliament is the supreme law-making body.</a:t>
            </a:r>
          </a:p>
          <a:p>
            <a:r>
              <a:rPr lang="en-US" dirty="0"/>
              <a:t>They are made by the House of Commons and the House of Lords.</a:t>
            </a:r>
          </a:p>
          <a:p>
            <a:r>
              <a:rPr lang="en-US" dirty="0"/>
              <a:t>Located in Westminster in London, they have control over the UK countries and their legislators (Scottish Parliament, The Senedd, Northern Ireland Assembly)</a:t>
            </a:r>
          </a:p>
          <a:p>
            <a:r>
              <a:rPr lang="en-US" dirty="0"/>
              <a:t>They have this control by making acts of parliament / primary legislation.</a:t>
            </a:r>
          </a:p>
        </p:txBody>
      </p:sp>
    </p:spTree>
    <p:extLst>
      <p:ext uri="{BB962C8B-B14F-4D97-AF65-F5344CB8AC3E}">
        <p14:creationId xmlns:p14="http://schemas.microsoft.com/office/powerpoint/2010/main" val="1479230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97CC9-FFDE-FC88-8A58-8D44772702E5}"/>
              </a:ext>
            </a:extLst>
          </p:cNvPr>
          <p:cNvSpPr>
            <a:spLocks noGrp="1"/>
          </p:cNvSpPr>
          <p:nvPr>
            <p:ph type="title"/>
          </p:nvPr>
        </p:nvSpPr>
        <p:spPr>
          <a:xfrm>
            <a:off x="1451579" y="1303282"/>
            <a:ext cx="9603275" cy="1049235"/>
          </a:xfrm>
        </p:spPr>
        <p:txBody>
          <a:bodyPr/>
          <a:lstStyle/>
          <a:p>
            <a:r>
              <a:rPr lang="en-US" dirty="0"/>
              <a:t>The house of commons</a:t>
            </a:r>
          </a:p>
        </p:txBody>
      </p:sp>
      <p:sp>
        <p:nvSpPr>
          <p:cNvPr id="3" name="Content Placeholder 2">
            <a:extLst>
              <a:ext uri="{FF2B5EF4-FFF2-40B4-BE49-F238E27FC236}">
                <a16:creationId xmlns:a16="http://schemas.microsoft.com/office/drawing/2014/main" id="{38EA7503-1236-59B9-E546-B5F0D942A521}"/>
              </a:ext>
            </a:extLst>
          </p:cNvPr>
          <p:cNvSpPr>
            <a:spLocks noGrp="1"/>
          </p:cNvSpPr>
          <p:nvPr>
            <p:ph idx="1"/>
          </p:nvPr>
        </p:nvSpPr>
        <p:spPr>
          <a:xfrm>
            <a:off x="1451579" y="2015732"/>
            <a:ext cx="9794353" cy="4218813"/>
          </a:xfrm>
        </p:spPr>
        <p:txBody>
          <a:bodyPr>
            <a:normAutofit/>
          </a:bodyPr>
          <a:lstStyle/>
          <a:p>
            <a:pPr marL="285750" indent="-285750">
              <a:buFont typeface="Arial" panose="020B0604020202020204" pitchFamily="34" charset="0"/>
              <a:buChar char="•"/>
            </a:pPr>
            <a:r>
              <a:rPr lang="en-US" dirty="0"/>
              <a:t>Established in the 14</a:t>
            </a:r>
            <a:r>
              <a:rPr lang="en-US" baseline="30000" dirty="0"/>
              <a:t>th</a:t>
            </a:r>
            <a:r>
              <a:rPr lang="en-US" dirty="0"/>
              <a:t> century</a:t>
            </a:r>
          </a:p>
          <a:p>
            <a:endParaRPr lang="en-US" dirty="0"/>
          </a:p>
          <a:p>
            <a:pPr marL="285750" indent="-285750">
              <a:buFont typeface="Arial" panose="020B0604020202020204" pitchFamily="34" charset="0"/>
              <a:buChar char="•"/>
            </a:pPr>
            <a:r>
              <a:rPr lang="en-US" dirty="0"/>
              <a:t>Currently has 650 seats which represent a constituency (area of the UK) which are seated by Members of Parliament (MPs) who are elected democratically via elections. The MPs have the task of making legislation, authorizing national expenditure and taxations, and criticize and scrutinize government.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MPs are voted into parliament via the ‘first past the post’ election system. Here the winning MP is the politician who gets the highest number of votes in their constituency. </a:t>
            </a:r>
          </a:p>
          <a:p>
            <a:endParaRPr lang="en-US" dirty="0"/>
          </a:p>
        </p:txBody>
      </p:sp>
    </p:spTree>
    <p:extLst>
      <p:ext uri="{BB962C8B-B14F-4D97-AF65-F5344CB8AC3E}">
        <p14:creationId xmlns:p14="http://schemas.microsoft.com/office/powerpoint/2010/main" val="2547229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9BADD-2A61-61F2-7719-127C82A3170B}"/>
              </a:ext>
            </a:extLst>
          </p:cNvPr>
          <p:cNvSpPr>
            <a:spLocks noGrp="1"/>
          </p:cNvSpPr>
          <p:nvPr>
            <p:ph type="title"/>
          </p:nvPr>
        </p:nvSpPr>
        <p:spPr>
          <a:xfrm>
            <a:off x="1451578" y="1267657"/>
            <a:ext cx="9603275" cy="1049235"/>
          </a:xfrm>
        </p:spPr>
        <p:txBody>
          <a:bodyPr/>
          <a:lstStyle/>
          <a:p>
            <a:r>
              <a:rPr lang="en-US" dirty="0"/>
              <a:t>The house of commons</a:t>
            </a:r>
          </a:p>
        </p:txBody>
      </p:sp>
      <p:sp>
        <p:nvSpPr>
          <p:cNvPr id="3" name="Content Placeholder 2">
            <a:extLst>
              <a:ext uri="{FF2B5EF4-FFF2-40B4-BE49-F238E27FC236}">
                <a16:creationId xmlns:a16="http://schemas.microsoft.com/office/drawing/2014/main" id="{377F63FC-B4DA-8369-0C10-058A507D2F37}"/>
              </a:ext>
            </a:extLst>
          </p:cNvPr>
          <p:cNvSpPr>
            <a:spLocks noGrp="1"/>
          </p:cNvSpPr>
          <p:nvPr>
            <p:ph idx="1"/>
          </p:nvPr>
        </p:nvSpPr>
        <p:spPr/>
        <p:txBody>
          <a:bodyPr/>
          <a:lstStyle/>
          <a:p>
            <a:r>
              <a:rPr lang="en-US" dirty="0"/>
              <a:t>There are various restrictions in restricted persons who can qualify being a MP:</a:t>
            </a:r>
          </a:p>
          <a:p>
            <a:pPr marL="742950" lvl="1" indent="-285750">
              <a:buFont typeface="Arial" panose="020B0604020202020204" pitchFamily="34" charset="0"/>
              <a:buChar char="•"/>
            </a:pPr>
            <a:r>
              <a:rPr lang="en-US" dirty="0"/>
              <a:t>Below the age of 18</a:t>
            </a:r>
          </a:p>
          <a:p>
            <a:pPr marL="742950" lvl="1" indent="-285750">
              <a:buFont typeface="Arial" panose="020B0604020202020204" pitchFamily="34" charset="0"/>
              <a:buChar char="•"/>
            </a:pPr>
            <a:r>
              <a:rPr lang="en-US" dirty="0"/>
              <a:t>Aliens (not citizens of the UK, Ireland, or a ‘qualifying commonwealth citizen’)</a:t>
            </a:r>
          </a:p>
          <a:p>
            <a:pPr marL="742950" lvl="1" indent="-285750">
              <a:buFont typeface="Arial" panose="020B0604020202020204" pitchFamily="34" charset="0"/>
              <a:buChar char="•"/>
            </a:pPr>
            <a:r>
              <a:rPr lang="en-US" dirty="0"/>
              <a:t>Members of the House of Lords</a:t>
            </a:r>
          </a:p>
          <a:p>
            <a:pPr marL="742950" lvl="1" indent="-285750">
              <a:buFont typeface="Arial" panose="020B0604020202020204" pitchFamily="34" charset="0"/>
              <a:buChar char="•"/>
            </a:pPr>
            <a:r>
              <a:rPr lang="en-US" dirty="0"/>
              <a:t>Undischarged bankrupts</a:t>
            </a:r>
          </a:p>
          <a:p>
            <a:pPr marL="742950" lvl="1" indent="-285750">
              <a:buFont typeface="Arial" panose="020B0604020202020204" pitchFamily="34" charset="0"/>
              <a:buChar char="•"/>
            </a:pPr>
            <a:r>
              <a:rPr lang="en-US" dirty="0"/>
              <a:t>Convicted persons of ‘corrupt or illegal practices’</a:t>
            </a:r>
          </a:p>
          <a:p>
            <a:pPr marL="742950" lvl="1" indent="-285750">
              <a:buFont typeface="Arial" panose="020B0604020202020204" pitchFamily="34" charset="0"/>
              <a:buChar char="•"/>
            </a:pPr>
            <a:r>
              <a:rPr lang="en-US" dirty="0"/>
              <a:t>Persons listed under the House of Commons Disqualification Act 1975</a:t>
            </a:r>
          </a:p>
          <a:p>
            <a:endParaRPr lang="en-US" dirty="0"/>
          </a:p>
        </p:txBody>
      </p:sp>
    </p:spTree>
    <p:extLst>
      <p:ext uri="{BB962C8B-B14F-4D97-AF65-F5344CB8AC3E}">
        <p14:creationId xmlns:p14="http://schemas.microsoft.com/office/powerpoint/2010/main" val="25184770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446CC-49A9-AF9A-E660-A383C4FF0630}"/>
              </a:ext>
            </a:extLst>
          </p:cNvPr>
          <p:cNvSpPr>
            <a:spLocks noGrp="1"/>
          </p:cNvSpPr>
          <p:nvPr>
            <p:ph type="title"/>
          </p:nvPr>
        </p:nvSpPr>
        <p:spPr>
          <a:xfrm>
            <a:off x="1451579" y="1279532"/>
            <a:ext cx="9603275" cy="1049235"/>
          </a:xfrm>
        </p:spPr>
        <p:txBody>
          <a:bodyPr/>
          <a:lstStyle/>
          <a:p>
            <a:r>
              <a:rPr lang="en-US" dirty="0"/>
              <a:t>House of commons</a:t>
            </a:r>
          </a:p>
        </p:txBody>
      </p:sp>
      <p:sp>
        <p:nvSpPr>
          <p:cNvPr id="3" name="Content Placeholder 2">
            <a:extLst>
              <a:ext uri="{FF2B5EF4-FFF2-40B4-BE49-F238E27FC236}">
                <a16:creationId xmlns:a16="http://schemas.microsoft.com/office/drawing/2014/main" id="{071D6522-0323-CA73-9EEC-F1BB4EEE373E}"/>
              </a:ext>
            </a:extLst>
          </p:cNvPr>
          <p:cNvSpPr>
            <a:spLocks noGrp="1"/>
          </p:cNvSpPr>
          <p:nvPr>
            <p:ph idx="1"/>
          </p:nvPr>
        </p:nvSpPr>
        <p:spPr/>
        <p:txBody>
          <a:bodyPr/>
          <a:lstStyle/>
          <a:p>
            <a:r>
              <a:rPr lang="en-US" dirty="0"/>
              <a:t>Task: </a:t>
            </a:r>
            <a:r>
              <a:rPr lang="en-US" dirty="0">
                <a:hlinkClick r:id="rId2"/>
              </a:rPr>
              <a:t>https://members.parliament.uk/members/Commons</a:t>
            </a:r>
            <a:r>
              <a:rPr lang="en-US" dirty="0"/>
              <a:t> </a:t>
            </a:r>
          </a:p>
          <a:p>
            <a:r>
              <a:rPr lang="en-US" dirty="0"/>
              <a:t>Use this link to find: </a:t>
            </a:r>
          </a:p>
          <a:p>
            <a:pPr lvl="1"/>
            <a:r>
              <a:rPr lang="en-US" dirty="0"/>
              <a:t>Who is your MP?</a:t>
            </a:r>
          </a:p>
          <a:p>
            <a:pPr lvl="1"/>
            <a:r>
              <a:rPr lang="en-US" dirty="0"/>
              <a:t>Which party do they represent?</a:t>
            </a:r>
          </a:p>
          <a:p>
            <a:pPr lvl="1"/>
            <a:r>
              <a:rPr lang="en-US" dirty="0"/>
              <a:t>What is their area of concern? </a:t>
            </a:r>
          </a:p>
          <a:p>
            <a:pPr marL="0" indent="0">
              <a:buNone/>
            </a:pPr>
            <a:r>
              <a:rPr lang="en-US" dirty="0"/>
              <a:t>	</a:t>
            </a:r>
          </a:p>
          <a:p>
            <a:endParaRPr lang="en-US" dirty="0"/>
          </a:p>
        </p:txBody>
      </p:sp>
    </p:spTree>
    <p:extLst>
      <p:ext uri="{BB962C8B-B14F-4D97-AF65-F5344CB8AC3E}">
        <p14:creationId xmlns:p14="http://schemas.microsoft.com/office/powerpoint/2010/main" val="3758067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43A61-1040-96ED-429D-D9A86CB4BE7B}"/>
              </a:ext>
            </a:extLst>
          </p:cNvPr>
          <p:cNvSpPr>
            <a:spLocks noGrp="1"/>
          </p:cNvSpPr>
          <p:nvPr>
            <p:ph type="title"/>
          </p:nvPr>
        </p:nvSpPr>
        <p:spPr>
          <a:xfrm>
            <a:off x="1451578" y="1291408"/>
            <a:ext cx="9603275" cy="1049235"/>
          </a:xfrm>
        </p:spPr>
        <p:txBody>
          <a:bodyPr/>
          <a:lstStyle/>
          <a:p>
            <a:r>
              <a:rPr lang="en-US" dirty="0"/>
              <a:t>The house of lords</a:t>
            </a:r>
          </a:p>
        </p:txBody>
      </p:sp>
      <p:sp>
        <p:nvSpPr>
          <p:cNvPr id="3" name="Content Placeholder 2">
            <a:extLst>
              <a:ext uri="{FF2B5EF4-FFF2-40B4-BE49-F238E27FC236}">
                <a16:creationId xmlns:a16="http://schemas.microsoft.com/office/drawing/2014/main" id="{E5DF8DAA-2E66-F260-E3AC-A9353F3BBA07}"/>
              </a:ext>
            </a:extLst>
          </p:cNvPr>
          <p:cNvSpPr>
            <a:spLocks noGrp="1"/>
          </p:cNvSpPr>
          <p:nvPr>
            <p:ph idx="1"/>
          </p:nvPr>
        </p:nvSpPr>
        <p:spPr>
          <a:xfrm>
            <a:off x="142504" y="1935721"/>
            <a:ext cx="11590317" cy="4016933"/>
          </a:xfrm>
        </p:spPr>
        <p:txBody>
          <a:bodyPr>
            <a:normAutofit fontScale="77500" lnSpcReduction="20000"/>
          </a:bodyPr>
          <a:lstStyle/>
          <a:p>
            <a:r>
              <a:rPr lang="en-US" dirty="0"/>
              <a:t>The House of Lords dates back to the 13th century and is made up of three main peers:</a:t>
            </a:r>
          </a:p>
          <a:p>
            <a:pPr marL="1257300" lvl="2" indent="-342900">
              <a:buFont typeface="+mj-lt"/>
              <a:buAutoNum type="arabicPeriod"/>
            </a:pPr>
            <a:r>
              <a:rPr lang="en-US" dirty="0"/>
              <a:t>Hereditary peers</a:t>
            </a:r>
          </a:p>
          <a:p>
            <a:pPr marL="1257300" lvl="2" indent="-342900">
              <a:buFont typeface="+mj-lt"/>
              <a:buAutoNum type="arabicPeriod"/>
            </a:pPr>
            <a:r>
              <a:rPr lang="en-US" dirty="0"/>
              <a:t>Life peers</a:t>
            </a:r>
          </a:p>
          <a:p>
            <a:pPr marL="1257300" lvl="2" indent="-342900">
              <a:buFont typeface="+mj-lt"/>
              <a:buAutoNum type="arabicPeriod"/>
            </a:pPr>
            <a:r>
              <a:rPr lang="en-US" dirty="0"/>
              <a:t>Lords Spiritual</a:t>
            </a:r>
          </a:p>
          <a:p>
            <a:pPr marL="285750" indent="-285750">
              <a:buFont typeface="Arial" panose="020B0604020202020204" pitchFamily="34" charset="0"/>
              <a:buChar char="•"/>
            </a:pPr>
            <a:r>
              <a:rPr lang="en-US" dirty="0"/>
              <a:t>Hereditary peers – These peers are permitted to sit in the House of Lords because of their birth right. These will usually be ‘Earls’ and ’barons’. Before the House of Lords Act 199 approximately 700 peers were entitled to sit in the House of Lords.</a:t>
            </a:r>
          </a:p>
          <a:p>
            <a:pPr marL="285750" indent="-285750">
              <a:buFont typeface="Arial" panose="020B0604020202020204" pitchFamily="34" charset="0"/>
              <a:buChar char="•"/>
            </a:pPr>
            <a:r>
              <a:rPr lang="en-US" dirty="0"/>
              <a:t>Life peers – Appointed by the Life Peerage Act 1958 by the crown on the recommendation of the Prime Minister. These are peers in ‘prominent professions’ such as former MPs, former senior army officers, scientists etc.</a:t>
            </a:r>
          </a:p>
          <a:p>
            <a:pPr marL="285750" indent="-285750">
              <a:buFont typeface="Arial" panose="020B0604020202020204" pitchFamily="34" charset="0"/>
              <a:buChar char="•"/>
            </a:pPr>
            <a:r>
              <a:rPr lang="en-US" dirty="0"/>
              <a:t>Lords Spiritual – Only the UK and Bhutan give seats to spiritual leaders. In the UK this will include the Archbishop of Canterbury and Bishops of the Church of England.</a:t>
            </a:r>
          </a:p>
          <a:p>
            <a:pPr marL="285750" indent="-285750">
              <a:buFont typeface="Arial" panose="020B0604020202020204" pitchFamily="34" charset="0"/>
              <a:buChar char="•"/>
            </a:pPr>
            <a:endParaRPr lang="en-US" dirty="0"/>
          </a:p>
          <a:p>
            <a:r>
              <a:rPr lang="en-US" dirty="0"/>
              <a:t>These peers are unelected. They have similar roles as those in the House of Commons as they have legislative functions such as creating legislation and scrutinizing parliament.</a:t>
            </a:r>
          </a:p>
          <a:p>
            <a:endParaRPr lang="en-US" dirty="0"/>
          </a:p>
        </p:txBody>
      </p:sp>
    </p:spTree>
    <p:extLst>
      <p:ext uri="{BB962C8B-B14F-4D97-AF65-F5344CB8AC3E}">
        <p14:creationId xmlns:p14="http://schemas.microsoft.com/office/powerpoint/2010/main" val="3399829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9CE20-13F6-CDFB-7F55-1BB696048617}"/>
              </a:ext>
            </a:extLst>
          </p:cNvPr>
          <p:cNvSpPr>
            <a:spLocks noGrp="1"/>
          </p:cNvSpPr>
          <p:nvPr>
            <p:ph type="title"/>
          </p:nvPr>
        </p:nvSpPr>
        <p:spPr>
          <a:xfrm>
            <a:off x="1451578" y="1267656"/>
            <a:ext cx="9603275" cy="1049235"/>
          </a:xfrm>
        </p:spPr>
        <p:txBody>
          <a:bodyPr/>
          <a:lstStyle/>
          <a:p>
            <a:r>
              <a:rPr lang="en-US" dirty="0"/>
              <a:t>The house of lords</a:t>
            </a:r>
          </a:p>
        </p:txBody>
      </p:sp>
      <p:sp>
        <p:nvSpPr>
          <p:cNvPr id="3" name="Content Placeholder 2">
            <a:extLst>
              <a:ext uri="{FF2B5EF4-FFF2-40B4-BE49-F238E27FC236}">
                <a16:creationId xmlns:a16="http://schemas.microsoft.com/office/drawing/2014/main" id="{5965735B-FD07-E5B4-A86D-F264874F7E67}"/>
              </a:ext>
            </a:extLst>
          </p:cNvPr>
          <p:cNvSpPr>
            <a:spLocks noGrp="1"/>
          </p:cNvSpPr>
          <p:nvPr>
            <p:ph idx="1"/>
          </p:nvPr>
        </p:nvSpPr>
        <p:spPr/>
        <p:txBody>
          <a:bodyPr/>
          <a:lstStyle/>
          <a:p>
            <a:r>
              <a:rPr lang="en-US" dirty="0"/>
              <a:t>Disqualification from the House of Lords:</a:t>
            </a:r>
          </a:p>
          <a:p>
            <a:pPr marL="742950" lvl="1" indent="-285750"/>
            <a:r>
              <a:rPr lang="en-US" dirty="0"/>
              <a:t>Persons under the age of 21</a:t>
            </a:r>
          </a:p>
          <a:p>
            <a:pPr marL="742950" lvl="1" indent="-285750"/>
            <a:r>
              <a:rPr lang="en-US" dirty="0"/>
              <a:t>Aliens</a:t>
            </a:r>
          </a:p>
          <a:p>
            <a:pPr marL="742950" lvl="1" indent="-285750"/>
            <a:r>
              <a:rPr lang="en-US" dirty="0"/>
              <a:t>Judges (following s.23 Constitutional Reform Act 2009)</a:t>
            </a:r>
          </a:p>
          <a:p>
            <a:pPr marL="742950" lvl="1" indent="-285750"/>
            <a:r>
              <a:rPr lang="en-US" dirty="0"/>
              <a:t>Members of the House of Commons or members of the European Parliament</a:t>
            </a:r>
          </a:p>
          <a:p>
            <a:pPr marL="742950" lvl="1" indent="-285750"/>
            <a:r>
              <a:rPr lang="en-US" dirty="0"/>
              <a:t>Persons convicted of serious crimes</a:t>
            </a:r>
          </a:p>
          <a:p>
            <a:pPr marL="742950" lvl="1" indent="-285750"/>
            <a:r>
              <a:rPr lang="en-US" dirty="0"/>
              <a:t>Members who have previously been expelled from the House of Lords</a:t>
            </a:r>
          </a:p>
          <a:p>
            <a:endParaRPr lang="en-US" dirty="0"/>
          </a:p>
        </p:txBody>
      </p:sp>
    </p:spTree>
    <p:extLst>
      <p:ext uri="{BB962C8B-B14F-4D97-AF65-F5344CB8AC3E}">
        <p14:creationId xmlns:p14="http://schemas.microsoft.com/office/powerpoint/2010/main" val="1709142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8AA09-8ED0-AD4A-45EF-2CADECFF8815}"/>
              </a:ext>
            </a:extLst>
          </p:cNvPr>
          <p:cNvSpPr>
            <a:spLocks noGrp="1"/>
          </p:cNvSpPr>
          <p:nvPr>
            <p:ph type="title"/>
          </p:nvPr>
        </p:nvSpPr>
        <p:spPr>
          <a:xfrm>
            <a:off x="1451579" y="1279532"/>
            <a:ext cx="9603275" cy="1049235"/>
          </a:xfrm>
        </p:spPr>
        <p:txBody>
          <a:bodyPr/>
          <a:lstStyle/>
          <a:p>
            <a:r>
              <a:rPr lang="en-US" dirty="0"/>
              <a:t>The role of the monarch in parliament</a:t>
            </a:r>
          </a:p>
        </p:txBody>
      </p:sp>
      <p:sp>
        <p:nvSpPr>
          <p:cNvPr id="3" name="Content Placeholder 2">
            <a:extLst>
              <a:ext uri="{FF2B5EF4-FFF2-40B4-BE49-F238E27FC236}">
                <a16:creationId xmlns:a16="http://schemas.microsoft.com/office/drawing/2014/main" id="{94AEE81F-BE7D-28FC-D0BF-0750464D8FBC}"/>
              </a:ext>
            </a:extLst>
          </p:cNvPr>
          <p:cNvSpPr>
            <a:spLocks noGrp="1"/>
          </p:cNvSpPr>
          <p:nvPr>
            <p:ph idx="1"/>
          </p:nvPr>
        </p:nvSpPr>
        <p:spPr/>
        <p:txBody>
          <a:bodyPr/>
          <a:lstStyle/>
          <a:p>
            <a:r>
              <a:rPr lang="en-US" dirty="0"/>
              <a:t>The monarch as head of state formally opens each session of parliament with the King’s speech. This will explain what the government intends to introduce during the parliamentary session. Although this is not written by the monarch themselves, it’s written by the government on behalf of the monarch.</a:t>
            </a:r>
          </a:p>
          <a:p>
            <a:endParaRPr lang="en-US" dirty="0"/>
          </a:p>
          <a:p>
            <a:r>
              <a:rPr lang="en-US" dirty="0"/>
              <a:t>After law is passed through parliament, the monarch must give their royal assent. A constitutional convention which in practice, the monarch does not refuse.</a:t>
            </a:r>
          </a:p>
          <a:p>
            <a:endParaRPr lang="en-US" dirty="0"/>
          </a:p>
        </p:txBody>
      </p:sp>
    </p:spTree>
    <p:extLst>
      <p:ext uri="{BB962C8B-B14F-4D97-AF65-F5344CB8AC3E}">
        <p14:creationId xmlns:p14="http://schemas.microsoft.com/office/powerpoint/2010/main" val="3390228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1A988-B6E5-B2BE-23BE-30B8FCF2CDC4}"/>
              </a:ext>
            </a:extLst>
          </p:cNvPr>
          <p:cNvSpPr>
            <a:spLocks noGrp="1"/>
          </p:cNvSpPr>
          <p:nvPr>
            <p:ph type="title"/>
          </p:nvPr>
        </p:nvSpPr>
        <p:spPr>
          <a:xfrm>
            <a:off x="1451579" y="1196405"/>
            <a:ext cx="9603275" cy="1049235"/>
          </a:xfrm>
        </p:spPr>
        <p:txBody>
          <a:bodyPr/>
          <a:lstStyle/>
          <a:p>
            <a:r>
              <a:rPr lang="en-US" dirty="0"/>
              <a:t>The judiciary </a:t>
            </a:r>
          </a:p>
        </p:txBody>
      </p:sp>
      <p:sp>
        <p:nvSpPr>
          <p:cNvPr id="3" name="Content Placeholder 2">
            <a:extLst>
              <a:ext uri="{FF2B5EF4-FFF2-40B4-BE49-F238E27FC236}">
                <a16:creationId xmlns:a16="http://schemas.microsoft.com/office/drawing/2014/main" id="{55EB1D43-AE2B-CB6A-9AE2-E97E8CB17813}"/>
              </a:ext>
            </a:extLst>
          </p:cNvPr>
          <p:cNvSpPr>
            <a:spLocks noGrp="1"/>
          </p:cNvSpPr>
          <p:nvPr>
            <p:ph idx="1"/>
          </p:nvPr>
        </p:nvSpPr>
        <p:spPr/>
        <p:txBody>
          <a:bodyPr>
            <a:normAutofit fontScale="92500" lnSpcReduction="20000"/>
          </a:bodyPr>
          <a:lstStyle/>
          <a:p>
            <a:r>
              <a:rPr lang="en-US" dirty="0"/>
              <a:t>The Judiciary of the UK hear legal cases which are overseen by judges.</a:t>
            </a:r>
          </a:p>
          <a:p>
            <a:r>
              <a:rPr lang="en-US" dirty="0"/>
              <a:t>The role of a judge is to decide the outcome of the case before them. </a:t>
            </a:r>
          </a:p>
          <a:p>
            <a:r>
              <a:rPr lang="en-US" dirty="0"/>
              <a:t>In civil cases the judge will hear the facts of the case and then declare who is liable. Consequently, that judge will award the successful party damages/orders.</a:t>
            </a:r>
          </a:p>
          <a:p>
            <a:r>
              <a:rPr lang="en-US" dirty="0"/>
              <a:t>In criminal cases the jury hear the facts and decide whether the defendant is guilty. Consequently, the judge will decide the punishment.</a:t>
            </a:r>
          </a:p>
          <a:p>
            <a:r>
              <a:rPr lang="en-US" dirty="0"/>
              <a:t>When a decision is made the judge(s) will state their reasoning behind the decision. This reasoning is referred to as </a:t>
            </a:r>
            <a:r>
              <a:rPr lang="en-US" b="1" dirty="0"/>
              <a:t>case law </a:t>
            </a:r>
            <a:r>
              <a:rPr lang="en-US" dirty="0"/>
              <a:t>which barristers/solicitors will use in future cases to argue their client’s case.</a:t>
            </a:r>
            <a:endParaRPr lang="en-US" b="1" dirty="0"/>
          </a:p>
          <a:p>
            <a:endParaRPr lang="en-US" dirty="0"/>
          </a:p>
          <a:p>
            <a:endParaRPr lang="en-US" dirty="0"/>
          </a:p>
        </p:txBody>
      </p:sp>
    </p:spTree>
    <p:extLst>
      <p:ext uri="{BB962C8B-B14F-4D97-AF65-F5344CB8AC3E}">
        <p14:creationId xmlns:p14="http://schemas.microsoft.com/office/powerpoint/2010/main" val="2733314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6B899-47C7-AD38-8C28-22A864F06683}"/>
              </a:ext>
            </a:extLst>
          </p:cNvPr>
          <p:cNvSpPr>
            <a:spLocks noGrp="1"/>
          </p:cNvSpPr>
          <p:nvPr>
            <p:ph type="title"/>
          </p:nvPr>
        </p:nvSpPr>
        <p:spPr>
          <a:xfrm>
            <a:off x="1451578" y="1232031"/>
            <a:ext cx="9603275" cy="1049235"/>
          </a:xfrm>
        </p:spPr>
        <p:txBody>
          <a:bodyPr/>
          <a:lstStyle/>
          <a:p>
            <a:r>
              <a:rPr lang="en-US" dirty="0"/>
              <a:t>The judicial personnel (criminal)</a:t>
            </a:r>
          </a:p>
        </p:txBody>
      </p:sp>
      <p:sp>
        <p:nvSpPr>
          <p:cNvPr id="3" name="Content Placeholder 2">
            <a:extLst>
              <a:ext uri="{FF2B5EF4-FFF2-40B4-BE49-F238E27FC236}">
                <a16:creationId xmlns:a16="http://schemas.microsoft.com/office/drawing/2014/main" id="{AE298D19-E254-7964-2D95-535291BFCE5F}"/>
              </a:ext>
            </a:extLst>
          </p:cNvPr>
          <p:cNvSpPr>
            <a:spLocks noGrp="1"/>
          </p:cNvSpPr>
          <p:nvPr>
            <p:ph idx="1"/>
          </p:nvPr>
        </p:nvSpPr>
        <p:spPr/>
        <p:txBody>
          <a:bodyPr/>
          <a:lstStyle/>
          <a:p>
            <a:r>
              <a:rPr lang="en-US" dirty="0"/>
              <a:t>The personnel for the judiciary depends on the court.</a:t>
            </a:r>
          </a:p>
          <a:p>
            <a:r>
              <a:rPr lang="en-US" dirty="0"/>
              <a:t>The Magistrates Court – The Magistrates Court have three lay magistrates who sit in the court. They are assisted by the legal adviser who give them information on the law.</a:t>
            </a:r>
          </a:p>
          <a:p>
            <a:r>
              <a:rPr lang="en-US" dirty="0"/>
              <a:t>The Crown Court – The Crown Court have ‘Circuit Judges’ or ‘recorders’ who decide the case on the facts.</a:t>
            </a:r>
          </a:p>
          <a:p>
            <a:endParaRPr lang="en-US" dirty="0"/>
          </a:p>
        </p:txBody>
      </p:sp>
    </p:spTree>
    <p:extLst>
      <p:ext uri="{BB962C8B-B14F-4D97-AF65-F5344CB8AC3E}">
        <p14:creationId xmlns:p14="http://schemas.microsoft.com/office/powerpoint/2010/main" val="3051804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8FAC4-EB9D-B14C-9BA6-B01B094D8DE2}"/>
              </a:ext>
            </a:extLst>
          </p:cNvPr>
          <p:cNvSpPr>
            <a:spLocks noGrp="1"/>
          </p:cNvSpPr>
          <p:nvPr>
            <p:ph type="title"/>
          </p:nvPr>
        </p:nvSpPr>
        <p:spPr>
          <a:xfrm>
            <a:off x="1451578" y="1184530"/>
            <a:ext cx="9603275" cy="1049235"/>
          </a:xfrm>
        </p:spPr>
        <p:txBody>
          <a:bodyPr/>
          <a:lstStyle/>
          <a:p>
            <a:r>
              <a:rPr lang="en-US" dirty="0"/>
              <a:t>The judicial personnel (civil)</a:t>
            </a:r>
          </a:p>
        </p:txBody>
      </p:sp>
      <p:sp>
        <p:nvSpPr>
          <p:cNvPr id="3" name="Content Placeholder 2">
            <a:extLst>
              <a:ext uri="{FF2B5EF4-FFF2-40B4-BE49-F238E27FC236}">
                <a16:creationId xmlns:a16="http://schemas.microsoft.com/office/drawing/2014/main" id="{6936D729-D17F-B7A2-5E94-67E1351745DA}"/>
              </a:ext>
            </a:extLst>
          </p:cNvPr>
          <p:cNvSpPr>
            <a:spLocks noGrp="1"/>
          </p:cNvSpPr>
          <p:nvPr>
            <p:ph idx="1"/>
          </p:nvPr>
        </p:nvSpPr>
        <p:spPr/>
        <p:txBody>
          <a:bodyPr/>
          <a:lstStyle/>
          <a:p>
            <a:r>
              <a:rPr lang="en-US" dirty="0"/>
              <a:t>Tribunals – Tribunals are held by specialist judges in the area of law the case is about. For example, employment cases will be heard by specialist judges who have experience in employment law</a:t>
            </a:r>
          </a:p>
          <a:p>
            <a:r>
              <a:rPr lang="en-US" dirty="0"/>
              <a:t>County Court – The County Court is run by District judges</a:t>
            </a:r>
          </a:p>
          <a:p>
            <a:r>
              <a:rPr lang="en-US" dirty="0"/>
              <a:t>The High Court – The High Court is made up of different divisions, but all divisions are seen by the High Court Judges</a:t>
            </a:r>
          </a:p>
        </p:txBody>
      </p:sp>
    </p:spTree>
    <p:extLst>
      <p:ext uri="{BB962C8B-B14F-4D97-AF65-F5344CB8AC3E}">
        <p14:creationId xmlns:p14="http://schemas.microsoft.com/office/powerpoint/2010/main" val="745507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1F836-D619-AD17-0926-8904134CA839}"/>
              </a:ext>
            </a:extLst>
          </p:cNvPr>
          <p:cNvSpPr>
            <a:spLocks noGrp="1"/>
          </p:cNvSpPr>
          <p:nvPr>
            <p:ph type="title"/>
          </p:nvPr>
        </p:nvSpPr>
        <p:spPr>
          <a:xfrm>
            <a:off x="1451578" y="1220155"/>
            <a:ext cx="9603275" cy="1049235"/>
          </a:xfrm>
        </p:spPr>
        <p:txBody>
          <a:bodyPr/>
          <a:lstStyle/>
          <a:p>
            <a:r>
              <a:rPr lang="en-US" dirty="0"/>
              <a:t>The judicial personnel (appeal courts)</a:t>
            </a:r>
          </a:p>
        </p:txBody>
      </p:sp>
      <p:sp>
        <p:nvSpPr>
          <p:cNvPr id="3" name="Content Placeholder 2">
            <a:extLst>
              <a:ext uri="{FF2B5EF4-FFF2-40B4-BE49-F238E27FC236}">
                <a16:creationId xmlns:a16="http://schemas.microsoft.com/office/drawing/2014/main" id="{222B6B5C-29A9-26F4-E0F8-A3FAFBD9651B}"/>
              </a:ext>
            </a:extLst>
          </p:cNvPr>
          <p:cNvSpPr>
            <a:spLocks noGrp="1"/>
          </p:cNvSpPr>
          <p:nvPr>
            <p:ph idx="1"/>
          </p:nvPr>
        </p:nvSpPr>
        <p:spPr/>
        <p:txBody>
          <a:bodyPr/>
          <a:lstStyle/>
          <a:p>
            <a:r>
              <a:rPr lang="en-US" dirty="0"/>
              <a:t>The Court of Appeal – Cases are heard by Lord or Lady Justices of Appeal. They are normally referred to as Lord or Lady Justice.</a:t>
            </a:r>
          </a:p>
          <a:p>
            <a:r>
              <a:rPr lang="en-US" dirty="0"/>
              <a:t>The Supreme Court – Task - </a:t>
            </a:r>
            <a:r>
              <a:rPr lang="en-US" dirty="0">
                <a:hlinkClick r:id="rId2"/>
              </a:rPr>
              <a:t>https://www.supremecourt.uk/about/biographies-of-the-justices.html</a:t>
            </a:r>
            <a:r>
              <a:rPr lang="en-US" dirty="0"/>
              <a:t> use this link to view the Lord Justices that hear Supreme Court cases. From this list, what stands out about the characteristics of the Lord Justices.</a:t>
            </a:r>
          </a:p>
        </p:txBody>
      </p:sp>
    </p:spTree>
    <p:extLst>
      <p:ext uri="{BB962C8B-B14F-4D97-AF65-F5344CB8AC3E}">
        <p14:creationId xmlns:p14="http://schemas.microsoft.com/office/powerpoint/2010/main" val="695330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4B744-B70E-10E7-8ADB-215C2BFE6220}"/>
              </a:ext>
            </a:extLst>
          </p:cNvPr>
          <p:cNvSpPr>
            <a:spLocks noGrp="1"/>
          </p:cNvSpPr>
          <p:nvPr>
            <p:ph type="title"/>
          </p:nvPr>
        </p:nvSpPr>
        <p:spPr>
          <a:xfrm>
            <a:off x="1451578" y="1303283"/>
            <a:ext cx="9603275" cy="1049235"/>
          </a:xfrm>
        </p:spPr>
        <p:txBody>
          <a:bodyPr/>
          <a:lstStyle/>
          <a:p>
            <a:r>
              <a:rPr lang="en-US" dirty="0"/>
              <a:t>The executive </a:t>
            </a:r>
          </a:p>
        </p:txBody>
      </p:sp>
      <p:sp>
        <p:nvSpPr>
          <p:cNvPr id="3" name="Content Placeholder 2">
            <a:extLst>
              <a:ext uri="{FF2B5EF4-FFF2-40B4-BE49-F238E27FC236}">
                <a16:creationId xmlns:a16="http://schemas.microsoft.com/office/drawing/2014/main" id="{AC5BF370-D5D6-5771-75F2-2090BE21AC22}"/>
              </a:ext>
            </a:extLst>
          </p:cNvPr>
          <p:cNvSpPr>
            <a:spLocks noGrp="1"/>
          </p:cNvSpPr>
          <p:nvPr>
            <p:ph idx="1"/>
          </p:nvPr>
        </p:nvSpPr>
        <p:spPr/>
        <p:txBody>
          <a:bodyPr>
            <a:normAutofit fontScale="85000" lnSpcReduction="20000"/>
          </a:bodyPr>
          <a:lstStyle/>
          <a:p>
            <a:pPr marL="0" indent="0">
              <a:buNone/>
            </a:pPr>
            <a:r>
              <a:rPr lang="en-US" dirty="0"/>
              <a:t>Broadly speaking, the Executive are the bodies that deal with creating and implementing government’s policy</a:t>
            </a:r>
          </a:p>
          <a:p>
            <a:pPr marL="0" indent="0">
              <a:buNone/>
            </a:pPr>
            <a:r>
              <a:rPr lang="en-US" dirty="0"/>
              <a:t>There are six branches of the Executive:</a:t>
            </a:r>
          </a:p>
          <a:p>
            <a:pPr marL="457200" indent="-457200">
              <a:buFont typeface="+mj-lt"/>
              <a:buAutoNum type="arabicPeriod"/>
            </a:pPr>
            <a:r>
              <a:rPr lang="en-US" dirty="0"/>
              <a:t>The Monarch</a:t>
            </a:r>
          </a:p>
          <a:p>
            <a:pPr marL="457200" indent="-457200">
              <a:buFont typeface="+mj-lt"/>
              <a:buAutoNum type="arabicPeriod"/>
            </a:pPr>
            <a:r>
              <a:rPr lang="en-US" dirty="0"/>
              <a:t>The Prime Minister</a:t>
            </a:r>
          </a:p>
          <a:p>
            <a:pPr marL="457200" indent="-457200">
              <a:buFont typeface="+mj-lt"/>
              <a:buAutoNum type="arabicPeriod"/>
            </a:pPr>
            <a:r>
              <a:rPr lang="en-US" dirty="0"/>
              <a:t>The Cabinet</a:t>
            </a:r>
          </a:p>
          <a:p>
            <a:pPr marL="457200" indent="-457200">
              <a:buFont typeface="+mj-lt"/>
              <a:buAutoNum type="arabicPeriod"/>
            </a:pPr>
            <a:r>
              <a:rPr lang="en-US" dirty="0"/>
              <a:t>The wider government</a:t>
            </a:r>
          </a:p>
          <a:p>
            <a:pPr marL="457200" indent="-457200">
              <a:buFont typeface="+mj-lt"/>
              <a:buAutoNum type="arabicPeriod"/>
            </a:pPr>
            <a:r>
              <a:rPr lang="en-US" dirty="0"/>
              <a:t>The civil service </a:t>
            </a:r>
          </a:p>
          <a:p>
            <a:pPr marL="457200" indent="-457200">
              <a:buFont typeface="+mj-lt"/>
              <a:buAutoNum type="arabicPeriod"/>
            </a:pPr>
            <a:r>
              <a:rPr lang="en-US" dirty="0"/>
              <a:t>‘Other public bodies’</a:t>
            </a:r>
          </a:p>
        </p:txBody>
      </p:sp>
    </p:spTree>
    <p:extLst>
      <p:ext uri="{BB962C8B-B14F-4D97-AF65-F5344CB8AC3E}">
        <p14:creationId xmlns:p14="http://schemas.microsoft.com/office/powerpoint/2010/main" val="2694207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BA959-F21D-CFE6-EA19-7508557D9310}"/>
              </a:ext>
            </a:extLst>
          </p:cNvPr>
          <p:cNvSpPr>
            <a:spLocks noGrp="1"/>
          </p:cNvSpPr>
          <p:nvPr>
            <p:ph type="title"/>
          </p:nvPr>
        </p:nvSpPr>
        <p:spPr>
          <a:xfrm>
            <a:off x="1451579" y="1232030"/>
            <a:ext cx="9603275" cy="1049235"/>
          </a:xfrm>
        </p:spPr>
        <p:txBody>
          <a:bodyPr/>
          <a:lstStyle/>
          <a:p>
            <a:r>
              <a:rPr lang="en-US" dirty="0"/>
              <a:t>The executive law makers</a:t>
            </a:r>
          </a:p>
        </p:txBody>
      </p:sp>
      <p:sp>
        <p:nvSpPr>
          <p:cNvPr id="3" name="Content Placeholder 2">
            <a:extLst>
              <a:ext uri="{FF2B5EF4-FFF2-40B4-BE49-F238E27FC236}">
                <a16:creationId xmlns:a16="http://schemas.microsoft.com/office/drawing/2014/main" id="{D9E3A045-E3D3-C59F-663E-0E5FBB76CDFC}"/>
              </a:ext>
            </a:extLst>
          </p:cNvPr>
          <p:cNvSpPr>
            <a:spLocks noGrp="1"/>
          </p:cNvSpPr>
          <p:nvPr>
            <p:ph idx="1"/>
          </p:nvPr>
        </p:nvSpPr>
        <p:spPr/>
        <p:txBody>
          <a:bodyPr/>
          <a:lstStyle/>
          <a:p>
            <a:r>
              <a:rPr lang="en-US" dirty="0"/>
              <a:t>The Executive are a huge part of the UK legal system. </a:t>
            </a:r>
          </a:p>
          <a:p>
            <a:r>
              <a:rPr lang="en-US" dirty="0"/>
              <a:t>The Prime Minster, his cabinet and government minister’s role is to establish policies which they want to turn into acts of parliament. They also make collective decisions on expenditure within the UK.</a:t>
            </a:r>
          </a:p>
          <a:p>
            <a:r>
              <a:rPr lang="en-US" dirty="0"/>
              <a:t>Government ministers such as the Secretary of States role is to create secondary legislation. Eg, government ministers used secondary legislation to implement lockdown regulations throughout the Covid-19 pandemic.</a:t>
            </a:r>
          </a:p>
        </p:txBody>
      </p:sp>
    </p:spTree>
    <p:extLst>
      <p:ext uri="{BB962C8B-B14F-4D97-AF65-F5344CB8AC3E}">
        <p14:creationId xmlns:p14="http://schemas.microsoft.com/office/powerpoint/2010/main" val="31016733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7CB92-913A-B132-BEA3-9441E0072F5C}"/>
              </a:ext>
            </a:extLst>
          </p:cNvPr>
          <p:cNvSpPr>
            <a:spLocks noGrp="1"/>
          </p:cNvSpPr>
          <p:nvPr>
            <p:ph type="title"/>
          </p:nvPr>
        </p:nvSpPr>
        <p:spPr>
          <a:xfrm>
            <a:off x="1451579" y="1243906"/>
            <a:ext cx="9603275" cy="1049235"/>
          </a:xfrm>
        </p:spPr>
        <p:txBody>
          <a:bodyPr/>
          <a:lstStyle/>
          <a:p>
            <a:r>
              <a:rPr lang="en-US" dirty="0"/>
              <a:t>Parliamentary sovereignty </a:t>
            </a:r>
          </a:p>
        </p:txBody>
      </p:sp>
      <p:sp>
        <p:nvSpPr>
          <p:cNvPr id="3" name="Content Placeholder 2">
            <a:extLst>
              <a:ext uri="{FF2B5EF4-FFF2-40B4-BE49-F238E27FC236}">
                <a16:creationId xmlns:a16="http://schemas.microsoft.com/office/drawing/2014/main" id="{0AA58205-708E-FE23-DEBC-BCA4A913ED50}"/>
              </a:ext>
            </a:extLst>
          </p:cNvPr>
          <p:cNvSpPr>
            <a:spLocks noGrp="1"/>
          </p:cNvSpPr>
          <p:nvPr>
            <p:ph idx="1"/>
          </p:nvPr>
        </p:nvSpPr>
        <p:spPr>
          <a:xfrm>
            <a:off x="225631" y="2015732"/>
            <a:ext cx="11768447" cy="4147562"/>
          </a:xfrm>
        </p:spPr>
        <p:txBody>
          <a:bodyPr>
            <a:normAutofit fontScale="92500" lnSpcReduction="20000"/>
          </a:bodyPr>
          <a:lstStyle/>
          <a:p>
            <a:r>
              <a:rPr lang="en-US" dirty="0"/>
              <a:t>The UK Parliament is the sovereign institution in the UK. Everyone must abide by the acts of parliament that they create.</a:t>
            </a:r>
          </a:p>
          <a:p>
            <a:r>
              <a:rPr lang="en-US" dirty="0"/>
              <a:t>A.V Dicey defined this as meaning ‘parliament has, under the constitution, the right to make or unmake any law whatever, and, further that no person or body is recognized by the law as having a right to. override or set aside the legislation of parliament.’</a:t>
            </a:r>
          </a:p>
          <a:p>
            <a:r>
              <a:rPr lang="en-US" dirty="0"/>
              <a:t>In essence, Dicey states that parliament is the supreme law-making body of the UK. No body can disobey their laws or alter them. They have the power to create and repeal any laws.</a:t>
            </a:r>
          </a:p>
          <a:p>
            <a:r>
              <a:rPr lang="en-US" dirty="0"/>
              <a:t>In theory, parliament could abolish the monarchy, mandate citizens to wear fedoras or as Sir Leslie Stephan once said, legislate for the killing of all blue-eyed babies. However, although parliament has this legal compacity, politically this would cause revaluations and would not be enforceable.</a:t>
            </a:r>
          </a:p>
          <a:p>
            <a:r>
              <a:rPr lang="en-US" dirty="0"/>
              <a:t>Reflection – think about COVID-19, if parliament tried to legislate mandatary vaccinations, politically do you think that this law would be enforceable?</a:t>
            </a:r>
          </a:p>
        </p:txBody>
      </p:sp>
    </p:spTree>
    <p:extLst>
      <p:ext uri="{BB962C8B-B14F-4D97-AF65-F5344CB8AC3E}">
        <p14:creationId xmlns:p14="http://schemas.microsoft.com/office/powerpoint/2010/main" val="3080554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6D365-DDA6-C509-B4BC-C9C4E78573E7}"/>
              </a:ext>
            </a:extLst>
          </p:cNvPr>
          <p:cNvSpPr>
            <a:spLocks noGrp="1"/>
          </p:cNvSpPr>
          <p:nvPr>
            <p:ph type="title"/>
          </p:nvPr>
        </p:nvSpPr>
        <p:spPr>
          <a:xfrm>
            <a:off x="1451579" y="1196405"/>
            <a:ext cx="9603275" cy="1049235"/>
          </a:xfrm>
        </p:spPr>
        <p:txBody>
          <a:bodyPr/>
          <a:lstStyle/>
          <a:p>
            <a:r>
              <a:rPr lang="en-US" dirty="0"/>
              <a:t>Separation of powers</a:t>
            </a:r>
          </a:p>
        </p:txBody>
      </p:sp>
      <p:pic>
        <p:nvPicPr>
          <p:cNvPr id="4" name="Content Placeholder 3">
            <a:extLst>
              <a:ext uri="{FF2B5EF4-FFF2-40B4-BE49-F238E27FC236}">
                <a16:creationId xmlns:a16="http://schemas.microsoft.com/office/drawing/2014/main" id="{CED39784-029C-92C8-FE59-37EA3E710615}"/>
              </a:ext>
            </a:extLst>
          </p:cNvPr>
          <p:cNvPicPr>
            <a:picLocks noGrp="1" noChangeAspect="1"/>
          </p:cNvPicPr>
          <p:nvPr>
            <p:ph idx="1"/>
          </p:nvPr>
        </p:nvPicPr>
        <p:blipFill>
          <a:blip r:embed="rId2"/>
          <a:stretch>
            <a:fillRect/>
          </a:stretch>
        </p:blipFill>
        <p:spPr>
          <a:xfrm>
            <a:off x="235502" y="2211957"/>
            <a:ext cx="3817599" cy="3449638"/>
          </a:xfrm>
          <a:prstGeom prst="rect">
            <a:avLst/>
          </a:prstGeom>
        </p:spPr>
      </p:pic>
      <p:sp>
        <p:nvSpPr>
          <p:cNvPr id="6" name="TextBox 5">
            <a:extLst>
              <a:ext uri="{FF2B5EF4-FFF2-40B4-BE49-F238E27FC236}">
                <a16:creationId xmlns:a16="http://schemas.microsoft.com/office/drawing/2014/main" id="{DDDEB68E-8357-ACFD-08DE-628FF28A11B2}"/>
              </a:ext>
            </a:extLst>
          </p:cNvPr>
          <p:cNvSpPr txBox="1"/>
          <p:nvPr/>
        </p:nvSpPr>
        <p:spPr>
          <a:xfrm>
            <a:off x="4700588" y="2245640"/>
            <a:ext cx="6643687" cy="2862322"/>
          </a:xfrm>
          <a:prstGeom prst="rect">
            <a:avLst/>
          </a:prstGeom>
          <a:noFill/>
        </p:spPr>
        <p:txBody>
          <a:bodyPr wrap="square" rtlCol="0">
            <a:spAutoFit/>
          </a:bodyPr>
          <a:lstStyle/>
          <a:p>
            <a:r>
              <a:rPr lang="en-US" dirty="0"/>
              <a:t>The separation of powers is a key element within the UK constitution. It denotes that the executive, parliament and judiciary should be separate to prevent tyranny and to provide accountability to each branch through checks and balances.</a:t>
            </a:r>
          </a:p>
          <a:p>
            <a:endParaRPr lang="en-US" dirty="0"/>
          </a:p>
          <a:p>
            <a:r>
              <a:rPr lang="en-US" dirty="0"/>
              <a:t>Historically, when the King or Queen had all three of these powers, they could act with impunity. Think about Henry VIII, he had all these powers during his reign. As he had all these powers, nobody could provide accountability and prevent him from abusing his powers.</a:t>
            </a:r>
          </a:p>
          <a:p>
            <a:r>
              <a:rPr lang="en-US" dirty="0"/>
              <a:t> </a:t>
            </a:r>
          </a:p>
        </p:txBody>
      </p:sp>
    </p:spTree>
    <p:extLst>
      <p:ext uri="{BB962C8B-B14F-4D97-AF65-F5344CB8AC3E}">
        <p14:creationId xmlns:p14="http://schemas.microsoft.com/office/powerpoint/2010/main" val="760829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78845-D917-280E-0DD6-AB2572D95D88}"/>
              </a:ext>
            </a:extLst>
          </p:cNvPr>
          <p:cNvSpPr>
            <a:spLocks noGrp="1"/>
          </p:cNvSpPr>
          <p:nvPr>
            <p:ph type="title"/>
          </p:nvPr>
        </p:nvSpPr>
        <p:spPr>
          <a:xfrm>
            <a:off x="1451578" y="1284579"/>
            <a:ext cx="9603275" cy="1049235"/>
          </a:xfrm>
        </p:spPr>
        <p:txBody>
          <a:bodyPr/>
          <a:lstStyle/>
          <a:p>
            <a:r>
              <a:rPr lang="en-US" dirty="0"/>
              <a:t>Rule of law</a:t>
            </a:r>
          </a:p>
        </p:txBody>
      </p:sp>
      <p:sp>
        <p:nvSpPr>
          <p:cNvPr id="3" name="Content Placeholder 2">
            <a:extLst>
              <a:ext uri="{FF2B5EF4-FFF2-40B4-BE49-F238E27FC236}">
                <a16:creationId xmlns:a16="http://schemas.microsoft.com/office/drawing/2014/main" id="{86C37C0A-3BC2-2548-A8F0-7996741A6742}"/>
              </a:ext>
            </a:extLst>
          </p:cNvPr>
          <p:cNvSpPr>
            <a:spLocks noGrp="1"/>
          </p:cNvSpPr>
          <p:nvPr>
            <p:ph idx="1"/>
          </p:nvPr>
        </p:nvSpPr>
        <p:spPr>
          <a:xfrm>
            <a:off x="251460" y="1874520"/>
            <a:ext cx="11940539" cy="4240530"/>
          </a:xfrm>
        </p:spPr>
        <p:txBody>
          <a:bodyPr>
            <a:normAutofit fontScale="40000" lnSpcReduction="20000"/>
          </a:bodyPr>
          <a:lstStyle/>
          <a:p>
            <a:r>
              <a:rPr lang="en-US" sz="3100" dirty="0"/>
              <a:t>The rule of law in the UK constitution has no definitive definition. The rule of law is how the law is made, applied and shown towards their citizens. T.R.S Allen defines the rule of law as being ‘a corpus of of basic principles </a:t>
            </a:r>
            <a:r>
              <a:rPr lang="en-US" sz="3100"/>
              <a:t>of values, </a:t>
            </a:r>
            <a:r>
              <a:rPr lang="en-US" sz="3100" dirty="0"/>
              <a:t>which together lend some stability and coherence to legal order.’ There are two theories which underpin the rule of law principles.</a:t>
            </a:r>
          </a:p>
          <a:p>
            <a:r>
              <a:rPr lang="en-US" sz="3100" dirty="0"/>
              <a:t>Joseph Raz’s formal theory of the rule of law: </a:t>
            </a:r>
          </a:p>
          <a:p>
            <a:pPr marL="285750" indent="-285750">
              <a:buFont typeface="Arial" panose="020B0604020202020204" pitchFamily="34" charset="0"/>
              <a:buChar char="•"/>
            </a:pPr>
            <a:r>
              <a:rPr lang="en-US" sz="3100" dirty="0"/>
              <a:t>The law should be made in accordance with stated processes;</a:t>
            </a:r>
          </a:p>
          <a:p>
            <a:pPr marL="285750" indent="-285750">
              <a:buFont typeface="Arial" panose="020B0604020202020204" pitchFamily="34" charset="0"/>
              <a:buChar char="•"/>
            </a:pPr>
            <a:r>
              <a:rPr lang="en-US" sz="3100" dirty="0"/>
              <a:t>Law should be prospective and not retrospective;</a:t>
            </a:r>
          </a:p>
          <a:p>
            <a:pPr marL="285750" indent="-285750">
              <a:buFont typeface="Arial" panose="020B0604020202020204" pitchFamily="34" charset="0"/>
              <a:buChar char="•"/>
            </a:pPr>
            <a:r>
              <a:rPr lang="en-US" sz="3100" dirty="0"/>
              <a:t>Laws should consist of open, general and clear rules;</a:t>
            </a:r>
          </a:p>
          <a:p>
            <a:pPr marL="285750" indent="-285750">
              <a:buFont typeface="Arial" panose="020B0604020202020204" pitchFamily="34" charset="0"/>
              <a:buChar char="•"/>
            </a:pPr>
            <a:r>
              <a:rPr lang="en-US" sz="3100" dirty="0"/>
              <a:t>There should be an independent judiciary;</a:t>
            </a:r>
          </a:p>
          <a:p>
            <a:pPr marL="285750" indent="-285750">
              <a:buFont typeface="Arial" panose="020B0604020202020204" pitchFamily="34" charset="0"/>
              <a:buChar char="•"/>
            </a:pPr>
            <a:r>
              <a:rPr lang="en-US" sz="3100" dirty="0"/>
              <a:t>There should be access to the courts in order to protect legal rights and enforce the law.</a:t>
            </a:r>
          </a:p>
          <a:p>
            <a:r>
              <a:rPr lang="en-US" sz="3100" dirty="0"/>
              <a:t>In short, Raz’s rule of law cares about the effectiveness of law disregarding the content of the law.</a:t>
            </a:r>
          </a:p>
          <a:p>
            <a:endParaRPr lang="en-US" sz="3100" dirty="0"/>
          </a:p>
          <a:p>
            <a:r>
              <a:rPr lang="en-US" sz="3100" dirty="0"/>
              <a:t>In comparison to Lord Bingham’s substantive rule of law:</a:t>
            </a:r>
          </a:p>
          <a:p>
            <a:pPr marL="285750" indent="-285750">
              <a:buFont typeface="Arial" panose="020B0604020202020204" pitchFamily="34" charset="0"/>
              <a:buChar char="•"/>
            </a:pPr>
            <a:r>
              <a:rPr lang="en-US" sz="3100" dirty="0"/>
              <a:t>The above points but it includes the fundamental of human rights. The content of the law must also be good, if not, then the rule of law is not being met.</a:t>
            </a:r>
          </a:p>
          <a:p>
            <a:endParaRPr lang="en-US" dirty="0"/>
          </a:p>
        </p:txBody>
      </p:sp>
    </p:spTree>
    <p:extLst>
      <p:ext uri="{BB962C8B-B14F-4D97-AF65-F5344CB8AC3E}">
        <p14:creationId xmlns:p14="http://schemas.microsoft.com/office/powerpoint/2010/main" val="2222908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07195-25DC-AF1C-26AD-37AC99F4F7E6}"/>
              </a:ext>
            </a:extLst>
          </p:cNvPr>
          <p:cNvSpPr>
            <a:spLocks noGrp="1"/>
          </p:cNvSpPr>
          <p:nvPr>
            <p:ph type="title"/>
          </p:nvPr>
        </p:nvSpPr>
        <p:spPr>
          <a:xfrm>
            <a:off x="1451579" y="1148903"/>
            <a:ext cx="9603275" cy="1049235"/>
          </a:xfrm>
        </p:spPr>
        <p:txBody>
          <a:bodyPr/>
          <a:lstStyle/>
          <a:p>
            <a:r>
              <a:rPr lang="en-US" dirty="0"/>
              <a:t>summary</a:t>
            </a:r>
          </a:p>
        </p:txBody>
      </p:sp>
      <p:sp>
        <p:nvSpPr>
          <p:cNvPr id="3" name="Content Placeholder 2">
            <a:extLst>
              <a:ext uri="{FF2B5EF4-FFF2-40B4-BE49-F238E27FC236}">
                <a16:creationId xmlns:a16="http://schemas.microsoft.com/office/drawing/2014/main" id="{9CD506D5-7E35-46E2-70C2-9183C7365EC1}"/>
              </a:ext>
            </a:extLst>
          </p:cNvPr>
          <p:cNvSpPr>
            <a:spLocks noGrp="1"/>
          </p:cNvSpPr>
          <p:nvPr>
            <p:ph idx="1"/>
          </p:nvPr>
        </p:nvSpPr>
        <p:spPr/>
        <p:txBody>
          <a:bodyPr>
            <a:normAutofit fontScale="85000" lnSpcReduction="10000"/>
          </a:bodyPr>
          <a:lstStyle/>
          <a:p>
            <a:r>
              <a:rPr lang="en-US" sz="1600" dirty="0"/>
              <a:t>The UK parliament has two sections: The House of Commons and the House of Lords. Their job is to establish acts of parliament.</a:t>
            </a:r>
          </a:p>
          <a:p>
            <a:r>
              <a:rPr lang="en-US" sz="1600" dirty="0"/>
              <a:t>The Judiciary’s role is hear legal cases before them. Where they establish a decision, this decision becomes part of the ‘common law’.</a:t>
            </a:r>
          </a:p>
          <a:p>
            <a:r>
              <a:rPr lang="en-US" sz="1600" dirty="0"/>
              <a:t>The Executive’s law-making role is to establish policies which they want to turn into law and to govern the UK expenditure.</a:t>
            </a:r>
          </a:p>
          <a:p>
            <a:r>
              <a:rPr lang="en-US" sz="1600" dirty="0"/>
              <a:t>Parliament sovereignty is the concept that the UK Parliament is sovereign. They are free to make whatever laws they want</a:t>
            </a:r>
          </a:p>
          <a:p>
            <a:r>
              <a:rPr lang="en-US" sz="1600" dirty="0"/>
              <a:t>The separation of power is the concept that all three UK institutions are separate to prevent tyranny and allow accountability.</a:t>
            </a:r>
          </a:p>
          <a:p>
            <a:r>
              <a:rPr lang="en-US" sz="1600" dirty="0"/>
              <a:t>The Rule of Law is separated by two theories from Joseph Raz and Bingham on how the laws in the UK should be created and applied.</a:t>
            </a:r>
          </a:p>
        </p:txBody>
      </p:sp>
    </p:spTree>
    <p:extLst>
      <p:ext uri="{BB962C8B-B14F-4D97-AF65-F5344CB8AC3E}">
        <p14:creationId xmlns:p14="http://schemas.microsoft.com/office/powerpoint/2010/main" val="183605592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{A39DBE01-16FC-BF41-9D65-D195E0D33F44}tf10001119</Template>
  <TotalTime>1279</TotalTime>
  <Words>1863</Words>
  <Application>Microsoft Macintosh PowerPoint</Application>
  <PresentationFormat>Widescreen</PresentationFormat>
  <Paragraphs>125</Paragraphs>
  <Slides>20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20</vt:i4>
      </vt:variant>
    </vt:vector>
  </HeadingPairs>
  <TitlesOfParts>
    <vt:vector size="23" baseType="lpstr">
      <vt:lpstr>Arial</vt:lpstr>
      <vt:lpstr>Gill Sans MT</vt:lpstr>
      <vt:lpstr>Gallery</vt:lpstr>
      <vt:lpstr>The makers of law</vt:lpstr>
      <vt:lpstr>Learning objectives</vt:lpstr>
      <vt:lpstr>tHE UK monarchy </vt:lpstr>
      <vt:lpstr>The uk parliament (Legislator)</vt:lpstr>
      <vt:lpstr>The house of commons</vt:lpstr>
      <vt:lpstr>The house of commons</vt:lpstr>
      <vt:lpstr>House of commons</vt:lpstr>
      <vt:lpstr>The house of lords</vt:lpstr>
      <vt:lpstr>The house of lords</vt:lpstr>
      <vt:lpstr>The role of the monarch in parliament</vt:lpstr>
      <vt:lpstr>The judiciary </vt:lpstr>
      <vt:lpstr>The judicial personnel (criminal)</vt:lpstr>
      <vt:lpstr>The judicial personnel (civil)</vt:lpstr>
      <vt:lpstr>The judicial personnel (appeal courts)</vt:lpstr>
      <vt:lpstr>The executive </vt:lpstr>
      <vt:lpstr>The executive law makers</vt:lpstr>
      <vt:lpstr>Parliamentary sovereignty </vt:lpstr>
      <vt:lpstr>Separation of powers</vt:lpstr>
      <vt:lpstr>Rule of law</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makers of law</dc:title>
  <dc:creator>HUGHES L. (1910033)</dc:creator>
  <cp:lastModifiedBy>HUGHES L. (1910033)</cp:lastModifiedBy>
  <cp:revision>91</cp:revision>
  <dcterms:created xsi:type="dcterms:W3CDTF">2023-02-12T14:12:19Z</dcterms:created>
  <dcterms:modified xsi:type="dcterms:W3CDTF">2023-02-13T11:39:03Z</dcterms:modified>
</cp:coreProperties>
</file>