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9" r:id="rId8"/>
    <p:sldId id="262" r:id="rId9"/>
    <p:sldId id="270" r:id="rId10"/>
    <p:sldId id="263" r:id="rId11"/>
    <p:sldId id="268" r:id="rId12"/>
    <p:sldId id="264" r:id="rId13"/>
    <p:sldId id="265" r:id="rId14"/>
    <p:sldId id="26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2" autoAdjust="0"/>
    <p:restoredTop sz="90323" autoAdjust="0"/>
  </p:normalViewPr>
  <p:slideViewPr>
    <p:cSldViewPr>
      <p:cViewPr varScale="1">
        <p:scale>
          <a:sx n="57" d="100"/>
          <a:sy n="57" d="100"/>
        </p:scale>
        <p:origin x="1536"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5710D7-AB2F-40BF-861B-5BD7FA4BB85A}" type="datetimeFigureOut">
              <a:rPr lang="en-US" smtClean="0"/>
              <a:pPr/>
              <a:t>7/23/2023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57A362-2AD0-4D3C-B5B8-D5A2A84E3869}"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457A362-2AD0-4D3C-B5B8-D5A2A84E3869}"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457A362-2AD0-4D3C-B5B8-D5A2A84E3869}" type="slidenum">
              <a:rPr lang="en-IN" smtClean="0"/>
              <a:pPr/>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457A362-2AD0-4D3C-B5B8-D5A2A84E3869}"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457A362-2AD0-4D3C-B5B8-D5A2A84E3869}" type="slidenum">
              <a:rPr lang="en-IN" smtClean="0"/>
              <a:pPr/>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457A362-2AD0-4D3C-B5B8-D5A2A84E3869}" type="slidenum">
              <a:rPr lang="en-IN" smtClean="0"/>
              <a:pPr/>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7A362-2AD0-4D3C-B5B8-D5A2A84E3869}" type="slidenum">
              <a:rPr lang="en-IN" smtClean="0"/>
              <a:pPr/>
              <a:t>8</a:t>
            </a:fld>
            <a:endParaRPr lang="en-IN"/>
          </a:p>
        </p:txBody>
      </p:sp>
    </p:spTree>
    <p:extLst>
      <p:ext uri="{BB962C8B-B14F-4D97-AF65-F5344CB8AC3E}">
        <p14:creationId xmlns:p14="http://schemas.microsoft.com/office/powerpoint/2010/main" val="4200501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457A362-2AD0-4D3C-B5B8-D5A2A84E3869}" type="slidenum">
              <a:rPr lang="en-IN" smtClean="0"/>
              <a:pPr/>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457A362-2AD0-4D3C-B5B8-D5A2A84E3869}" type="slidenum">
              <a:rPr lang="en-IN" smtClean="0"/>
              <a:pPr/>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457A362-2AD0-4D3C-B5B8-D5A2A84E3869}" type="slidenum">
              <a:rPr lang="en-IN" smtClean="0"/>
              <a:pPr/>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457A362-2AD0-4D3C-B5B8-D5A2A84E3869}" type="slidenum">
              <a:rPr lang="en-IN" smtClean="0"/>
              <a:pPr/>
              <a:t>12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B33D73B-8968-4210-A9AB-F7AA41585D3B}" type="datetimeFigureOut">
              <a:rPr lang="en-US" smtClean="0"/>
              <a:pPr/>
              <a:t>7/23/2023</a:t>
            </a:fld>
            <a:endParaRPr lang="en-IN"/>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IN"/>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3CB31CA-3CD2-452E-A53D-029AF516CB9F}"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B33D73B-8968-4210-A9AB-F7AA41585D3B}" type="datetimeFigureOut">
              <a:rPr lang="en-US" smtClean="0"/>
              <a:pPr/>
              <a:t>7/23/2023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3CB31CA-3CD2-452E-A53D-029AF516CB9F}" type="slidenum">
              <a:rPr lang="en-IN" smtClean="0"/>
              <a:pPr/>
              <a:t>‹#›</a:t>
            </a:fld>
            <a:endParaRPr lang="en-IN"/>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B33D73B-8968-4210-A9AB-F7AA41585D3B}" type="datetimeFigureOut">
              <a:rPr lang="en-US" smtClean="0"/>
              <a:pPr/>
              <a:t>7/23/2023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3CB31CA-3CD2-452E-A53D-029AF516CB9F}" type="slidenum">
              <a:rPr lang="en-IN" smtClean="0"/>
              <a:pPr/>
              <a:t>‹#›</a:t>
            </a:fld>
            <a:endParaRPr lang="en-IN"/>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B33D73B-8968-4210-A9AB-F7AA41585D3B}" type="datetimeFigureOut">
              <a:rPr lang="en-US" smtClean="0"/>
              <a:pPr/>
              <a:t>7/23/2023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3CB31CA-3CD2-452E-A53D-029AF516CB9F}" type="slidenum">
              <a:rPr lang="en-IN" smtClean="0"/>
              <a:pPr/>
              <a:t>‹#›</a:t>
            </a:fld>
            <a:endParaRPr lang="en-IN"/>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DB33D73B-8968-4210-A9AB-F7AA41585D3B}" type="datetimeFigureOut">
              <a:rPr lang="en-US" smtClean="0"/>
              <a:pPr/>
              <a:t>7/23/2023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3CB31CA-3CD2-452E-A53D-029AF516CB9F}"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B33D73B-8968-4210-A9AB-F7AA41585D3B}" type="datetimeFigureOut">
              <a:rPr lang="en-US" smtClean="0"/>
              <a:pPr/>
              <a:t>7/23/2023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3CB31CA-3CD2-452E-A53D-029AF516CB9F}" type="slidenum">
              <a:rPr lang="en-IN" smtClean="0"/>
              <a:pPr/>
              <a:t>‹#›</a:t>
            </a:fld>
            <a:endParaRPr lang="en-IN"/>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33D73B-8968-4210-A9AB-F7AA41585D3B}" type="datetimeFigureOut">
              <a:rPr lang="en-US" smtClean="0"/>
              <a:pPr/>
              <a:t>7/23/2023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3CB31CA-3CD2-452E-A53D-029AF516CB9F}"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DB33D73B-8968-4210-A9AB-F7AA41585D3B}" type="datetimeFigureOut">
              <a:rPr lang="en-US" smtClean="0"/>
              <a:pPr/>
              <a:t>7/23/2023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3CB31CA-3CD2-452E-A53D-029AF516CB9F}"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B33D73B-8968-4210-A9AB-F7AA41585D3B}" type="datetimeFigureOut">
              <a:rPr lang="en-US" smtClean="0"/>
              <a:pPr/>
              <a:t>7/23/2023</a:t>
            </a:fld>
            <a:endParaRPr lang="en-IN"/>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IN"/>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3CB31CA-3CD2-452E-A53D-029AF516CB9F}" type="slidenum">
              <a:rPr lang="en-IN" smtClean="0"/>
              <a:pPr/>
              <a:t>‹#›</a:t>
            </a:fld>
            <a:endParaRPr lang="en-IN"/>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B33D73B-8968-4210-A9AB-F7AA41585D3B}" type="datetimeFigureOut">
              <a:rPr lang="en-US" smtClean="0"/>
              <a:pPr/>
              <a:t>7/23/2023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3CB31CA-3CD2-452E-A53D-029AF516CB9F}"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B33D73B-8968-4210-A9AB-F7AA41585D3B}" type="datetimeFigureOut">
              <a:rPr lang="en-US" smtClean="0"/>
              <a:pPr/>
              <a:t>7/23/2023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3CB31CA-3CD2-452E-A53D-029AF516CB9F}"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B33D73B-8968-4210-A9AB-F7AA41585D3B}" type="datetimeFigureOut">
              <a:rPr lang="en-US" smtClean="0"/>
              <a:pPr/>
              <a:t>7/23/2023</a:t>
            </a:fld>
            <a:endParaRPr lang="en-IN"/>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IN"/>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3CB31CA-3CD2-452E-A53D-029AF516CB9F}"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7198" y="395318"/>
            <a:ext cx="8029604" cy="2529626"/>
          </a:xfrm>
        </p:spPr>
        <p:txBody>
          <a:bodyPr>
            <a:normAutofit/>
          </a:bodyPr>
          <a:lstStyle/>
          <a:p>
            <a:pPr algn="ctr"/>
            <a:r>
              <a:rPr lang="en-GB" dirty="0">
                <a:solidFill>
                  <a:srgbClr val="002060"/>
                </a:solidFill>
              </a:rPr>
              <a:t>Developing Innovation and Creativity for Business Advantage</a:t>
            </a:r>
            <a:endParaRPr lang="en-IN" dirty="0">
              <a:solidFill>
                <a:srgbClr val="002060"/>
              </a:solidFill>
            </a:endParaRPr>
          </a:p>
        </p:txBody>
      </p:sp>
      <p:pic>
        <p:nvPicPr>
          <p:cNvPr id="5" name="Graphic 4" descr="Angel face outline with solid fill">
            <a:extLst>
              <a:ext uri="{FF2B5EF4-FFF2-40B4-BE49-F238E27FC236}">
                <a16:creationId xmlns:a16="http://schemas.microsoft.com/office/drawing/2014/main" id="{C7258396-9915-9D0F-0AEB-0097E5256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6672" y="3452429"/>
            <a:ext cx="914400" cy="961256"/>
          </a:xfrm>
          <a:prstGeom prst="rect">
            <a:avLst/>
          </a:prstGeom>
        </p:spPr>
      </p:pic>
      <p:sp>
        <p:nvSpPr>
          <p:cNvPr id="6" name="Flowchart: Punched Tape 5">
            <a:extLst>
              <a:ext uri="{FF2B5EF4-FFF2-40B4-BE49-F238E27FC236}">
                <a16:creationId xmlns:a16="http://schemas.microsoft.com/office/drawing/2014/main" id="{B19957CE-9133-69AE-7928-5348DBFA2201}"/>
              </a:ext>
            </a:extLst>
          </p:cNvPr>
          <p:cNvSpPr/>
          <p:nvPr/>
        </p:nvSpPr>
        <p:spPr>
          <a:xfrm>
            <a:off x="1403648" y="2924944"/>
            <a:ext cx="7006480" cy="2160239"/>
          </a:xfrm>
          <a:prstGeom prst="flowChartPunched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rPr>
              <a:t>AUTOR : MARIANA GOLEMANOVA</a:t>
            </a:r>
          </a:p>
          <a:p>
            <a:pPr algn="ctr"/>
            <a:r>
              <a:rPr lang="en-GB" sz="2400" dirty="0">
                <a:solidFill>
                  <a:srgbClr val="FF0000"/>
                </a:solidFill>
              </a:rPr>
              <a:t>ID:2030688        BMSW6102</a:t>
            </a:r>
          </a:p>
          <a:p>
            <a:pPr algn="ctr"/>
            <a:r>
              <a:rPr lang="en-GB" sz="2400" dirty="0">
                <a:solidFill>
                  <a:srgbClr val="FF0000"/>
                </a:solidFill>
              </a:rPr>
              <a:t>2023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IN" dirty="0"/>
              <a:t>Introduction</a:t>
            </a:r>
          </a:p>
          <a:p>
            <a:r>
              <a:rPr lang="en-IN" dirty="0"/>
              <a:t>Market gap and defining the problem</a:t>
            </a:r>
          </a:p>
          <a:p>
            <a:r>
              <a:rPr lang="en-GB" dirty="0"/>
              <a:t>Market and competitive analysis</a:t>
            </a:r>
          </a:p>
          <a:p>
            <a:r>
              <a:rPr lang="en-GB" dirty="0"/>
              <a:t>Business concept and model</a:t>
            </a:r>
          </a:p>
          <a:p>
            <a:r>
              <a:rPr lang="en-GB" dirty="0"/>
              <a:t>Competition and Differentiation strategy</a:t>
            </a:r>
          </a:p>
          <a:p>
            <a:r>
              <a:rPr lang="en-GB" dirty="0"/>
              <a:t>Marketing strategy</a:t>
            </a:r>
          </a:p>
          <a:p>
            <a:r>
              <a:rPr lang="en-GB" dirty="0"/>
              <a:t>Privacy and data protection</a:t>
            </a:r>
          </a:p>
          <a:p>
            <a:r>
              <a:rPr lang="en-IN" dirty="0"/>
              <a:t>Conclusion</a:t>
            </a:r>
          </a:p>
          <a:p>
            <a:r>
              <a:rPr lang="en-IN" dirty="0"/>
              <a:t>References</a:t>
            </a:r>
          </a:p>
        </p:txBody>
      </p:sp>
      <p:sp>
        <p:nvSpPr>
          <p:cNvPr id="2" name="Title 1"/>
          <p:cNvSpPr>
            <a:spLocks noGrp="1"/>
          </p:cNvSpPr>
          <p:nvPr>
            <p:ph type="title"/>
          </p:nvPr>
        </p:nvSpPr>
        <p:spPr/>
        <p:txBody>
          <a:bodyPr/>
          <a:lstStyle/>
          <a:p>
            <a:r>
              <a:rPr lang="en-IN" dirty="0">
                <a:solidFill>
                  <a:srgbClr val="002060"/>
                </a:solidFill>
              </a:rPr>
              <a:t>Table of contents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257676" cy="4525963"/>
          </a:xfrm>
        </p:spPr>
        <p:txBody>
          <a:bodyPr>
            <a:normAutofit/>
          </a:bodyPr>
          <a:lstStyle/>
          <a:p>
            <a:pPr algn="just"/>
            <a:r>
              <a:rPr lang="en-GB" sz="1800" dirty="0"/>
              <a:t>The below presentation will discuss in detail the problem and market gap which has been covered after the introduction of neck massager headphones. </a:t>
            </a:r>
          </a:p>
          <a:p>
            <a:pPr algn="just"/>
            <a:r>
              <a:rPr lang="en-GB" sz="1800" dirty="0"/>
              <a:t>Then the presentation will discuss in detail the market and competitive analysis. </a:t>
            </a:r>
          </a:p>
          <a:p>
            <a:pPr algn="just"/>
            <a:r>
              <a:rPr lang="en-GB" sz="1800" dirty="0"/>
              <a:t>Then the presentation will discuss the business model and business concept of the neck massager headphone. </a:t>
            </a:r>
          </a:p>
          <a:p>
            <a:pPr algn="just"/>
            <a:r>
              <a:rPr lang="en-GB" sz="1800" dirty="0"/>
              <a:t>The presentation will then discuss in brief the competition and differentiation strategy of the product.</a:t>
            </a:r>
            <a:endParaRPr lang="en-IN" sz="1800" dirty="0"/>
          </a:p>
        </p:txBody>
      </p:sp>
      <p:sp>
        <p:nvSpPr>
          <p:cNvPr id="2" name="Title 1"/>
          <p:cNvSpPr>
            <a:spLocks noGrp="1"/>
          </p:cNvSpPr>
          <p:nvPr>
            <p:ph type="title"/>
          </p:nvPr>
        </p:nvSpPr>
        <p:spPr/>
        <p:txBody>
          <a:bodyPr/>
          <a:lstStyle/>
          <a:p>
            <a:r>
              <a:rPr lang="en-IN" dirty="0">
                <a:solidFill>
                  <a:srgbClr val="002060"/>
                </a:solidFill>
                <a:latin typeface="+mn-lt"/>
              </a:rPr>
              <a:t>Introduction </a:t>
            </a:r>
          </a:p>
        </p:txBody>
      </p:sp>
      <p:pic>
        <p:nvPicPr>
          <p:cNvPr id="34818" name="Picture 2" descr="CSR 8635 V5.0 Smart Shoulder Neck Massage Bluetooth Earphone(White)"/>
          <p:cNvPicPr>
            <a:picLocks noChangeAspect="1" noChangeArrowheads="1"/>
          </p:cNvPicPr>
          <p:nvPr/>
        </p:nvPicPr>
        <p:blipFill>
          <a:blip r:embed="rId3"/>
          <a:srcRect/>
          <a:stretch>
            <a:fillRect/>
          </a:stretch>
        </p:blipFill>
        <p:spPr bwMode="auto">
          <a:xfrm>
            <a:off x="5220072" y="3374971"/>
            <a:ext cx="3666102" cy="2736304"/>
          </a:xfrm>
          <a:prstGeom prst="rect">
            <a:avLst/>
          </a:prstGeom>
          <a:noFill/>
        </p:spPr>
      </p:pic>
      <p:pic>
        <p:nvPicPr>
          <p:cNvPr id="5" name="Picture 4" descr="A logo of a fire and water&#10;&#10;Description automatically generated">
            <a:extLst>
              <a:ext uri="{FF2B5EF4-FFF2-40B4-BE49-F238E27FC236}">
                <a16:creationId xmlns:a16="http://schemas.microsoft.com/office/drawing/2014/main" id="{0F107253-AB72-4E37-12EE-2830350E46A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52120" y="771155"/>
            <a:ext cx="2628999" cy="250629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257676" cy="4525963"/>
          </a:xfrm>
        </p:spPr>
        <p:txBody>
          <a:bodyPr>
            <a:normAutofit lnSpcReduction="10000"/>
          </a:bodyPr>
          <a:lstStyle/>
          <a:p>
            <a:pPr algn="just"/>
            <a:r>
              <a:rPr lang="en-GB" sz="1800" dirty="0"/>
              <a:t>Previously in the market there were no neck massagers available which provided the facility of headphones with it. </a:t>
            </a:r>
          </a:p>
          <a:p>
            <a:pPr algn="just"/>
            <a:r>
              <a:rPr lang="en-GB" sz="1800" dirty="0"/>
              <a:t>In traditional times neck massagers usually come in a bulky and wired form which made it difficult for the customers to carry them from one place to another and the customers also faced difficulties to use them while doing activities such as exercising, traveling, and working. </a:t>
            </a:r>
          </a:p>
          <a:p>
            <a:pPr algn="just"/>
            <a:r>
              <a:rPr lang="en-GB" sz="1800" dirty="0"/>
              <a:t>Whereas wireless headphones are very popular and it used widely for listening to music, making calls, and other audio-related activities. </a:t>
            </a:r>
            <a:endParaRPr lang="en-IN" sz="1800" dirty="0"/>
          </a:p>
        </p:txBody>
      </p:sp>
      <p:sp>
        <p:nvSpPr>
          <p:cNvPr id="2" name="Title 1"/>
          <p:cNvSpPr>
            <a:spLocks noGrp="1"/>
          </p:cNvSpPr>
          <p:nvPr>
            <p:ph type="title"/>
          </p:nvPr>
        </p:nvSpPr>
        <p:spPr/>
        <p:txBody>
          <a:bodyPr>
            <a:normAutofit/>
          </a:bodyPr>
          <a:lstStyle/>
          <a:p>
            <a:r>
              <a:rPr lang="en-GB" dirty="0">
                <a:solidFill>
                  <a:srgbClr val="002060"/>
                </a:solidFill>
                <a:latin typeface="+mn-lt"/>
              </a:rPr>
              <a:t>Market gap or </a:t>
            </a:r>
            <a:r>
              <a:rPr lang="en-GB" sz="2400" dirty="0">
                <a:solidFill>
                  <a:srgbClr val="002060"/>
                </a:solidFill>
                <a:latin typeface="+mn-lt"/>
              </a:rPr>
              <a:t>NEEDS OF OUR PRODUCT</a:t>
            </a:r>
            <a:endParaRPr lang="en-IN" sz="2400" dirty="0">
              <a:solidFill>
                <a:srgbClr val="002060"/>
              </a:solidFill>
              <a:latin typeface="+mn-lt"/>
            </a:endParaRPr>
          </a:p>
        </p:txBody>
      </p:sp>
      <p:pic>
        <p:nvPicPr>
          <p:cNvPr id="33794" name="Picture 2" descr="What is Gap Analysis: Definition, Method, and Template"/>
          <p:cNvPicPr>
            <a:picLocks noChangeAspect="1" noChangeArrowheads="1"/>
          </p:cNvPicPr>
          <p:nvPr/>
        </p:nvPicPr>
        <p:blipFill>
          <a:blip r:embed="rId3"/>
          <a:srcRect/>
          <a:stretch>
            <a:fillRect/>
          </a:stretch>
        </p:blipFill>
        <p:spPr bwMode="auto">
          <a:xfrm>
            <a:off x="5148064" y="1844824"/>
            <a:ext cx="3520337" cy="352353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57298"/>
            <a:ext cx="4257676" cy="5143536"/>
          </a:xfrm>
        </p:spPr>
        <p:txBody>
          <a:bodyPr>
            <a:normAutofit fontScale="92500" lnSpcReduction="20000"/>
          </a:bodyPr>
          <a:lstStyle/>
          <a:p>
            <a:pPr algn="just"/>
            <a:r>
              <a:rPr lang="en-GB" sz="1900" i="1" dirty="0"/>
              <a:t>Increasing demand</a:t>
            </a:r>
            <a:endParaRPr lang="en-IN" sz="1900" dirty="0"/>
          </a:p>
          <a:p>
            <a:pPr algn="just"/>
            <a:r>
              <a:rPr lang="en-GB" sz="1900" dirty="0"/>
              <a:t>The market for neck massager headphones has increased rapidly because of the increasing awareness of health and wellness among today’s generations. Nowadays people are more interested in products that provide relaxation, comfort, and pain relief and which perfectly fit into their daily routine.</a:t>
            </a:r>
            <a:endParaRPr lang="en-IN" sz="1900" dirty="0"/>
          </a:p>
          <a:p>
            <a:pPr algn="just"/>
            <a:r>
              <a:rPr lang="en-GB" sz="1900" i="1" dirty="0"/>
              <a:t>Technological advancements</a:t>
            </a:r>
            <a:endParaRPr lang="en-IN" sz="1900" dirty="0"/>
          </a:p>
          <a:p>
            <a:pPr algn="just"/>
            <a:r>
              <a:rPr lang="en-GB" sz="1900" dirty="0"/>
              <a:t>In today’s world there is a high use of advanced tools and techniques in wireless technology such as Bluetooth connectivity and fast rechargeable batteries. This advancement in technology has highly contributed to the development of neck massager headphones by improving the user experience and portability. </a:t>
            </a:r>
            <a:endParaRPr lang="en-IN" sz="1900" dirty="0"/>
          </a:p>
          <a:p>
            <a:pPr algn="just"/>
            <a:endParaRPr lang="en-IN" sz="1800" dirty="0"/>
          </a:p>
        </p:txBody>
      </p:sp>
      <p:sp>
        <p:nvSpPr>
          <p:cNvPr id="2" name="Title 1"/>
          <p:cNvSpPr>
            <a:spLocks noGrp="1"/>
          </p:cNvSpPr>
          <p:nvPr>
            <p:ph type="title"/>
          </p:nvPr>
        </p:nvSpPr>
        <p:spPr/>
        <p:txBody>
          <a:bodyPr>
            <a:normAutofit/>
          </a:bodyPr>
          <a:lstStyle/>
          <a:p>
            <a:r>
              <a:rPr lang="en-GB" dirty="0">
                <a:solidFill>
                  <a:srgbClr val="002060"/>
                </a:solidFill>
                <a:latin typeface="+mn-lt"/>
              </a:rPr>
              <a:t>Market and competitive analysis</a:t>
            </a:r>
            <a:endParaRPr lang="en-IN" dirty="0">
              <a:solidFill>
                <a:srgbClr val="002060"/>
              </a:solidFill>
              <a:latin typeface="+mn-lt"/>
            </a:endParaRPr>
          </a:p>
        </p:txBody>
      </p:sp>
      <p:pic>
        <p:nvPicPr>
          <p:cNvPr id="32770" name="Picture 2" descr="What is Competitive Analysis? (And How to Do it in 7 Steps) - Unboxsocial"/>
          <p:cNvPicPr>
            <a:picLocks noChangeAspect="1" noChangeArrowheads="1"/>
          </p:cNvPicPr>
          <p:nvPr/>
        </p:nvPicPr>
        <p:blipFill>
          <a:blip r:embed="rId3"/>
          <a:srcRect/>
          <a:stretch>
            <a:fillRect/>
          </a:stretch>
        </p:blipFill>
        <p:spPr bwMode="auto">
          <a:xfrm>
            <a:off x="5143504" y="1417638"/>
            <a:ext cx="3714744" cy="460365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400552" cy="4805192"/>
          </a:xfrm>
        </p:spPr>
        <p:txBody>
          <a:bodyPr>
            <a:normAutofit/>
          </a:bodyPr>
          <a:lstStyle/>
          <a:p>
            <a:pPr algn="just"/>
            <a:r>
              <a:rPr lang="en-GB" sz="1800" dirty="0"/>
              <a:t>The product is mainly designed to offer the functions of two separate devices in a single device.</a:t>
            </a:r>
          </a:p>
          <a:p>
            <a:pPr algn="just"/>
            <a:r>
              <a:rPr lang="en-GB" sz="1800" dirty="0"/>
              <a:t> The product will provide the functions and features of both wireless headphones and neck massagers.</a:t>
            </a:r>
          </a:p>
          <a:p>
            <a:pPr algn="just"/>
            <a:r>
              <a:rPr lang="en-GB" sz="1800" dirty="0"/>
              <a:t> The business concept of neck massager headphones revolves around creating a multifunctional device that combines the benefits of high-quality headphones for audio entertainment with the effects of a neck massager</a:t>
            </a:r>
            <a:endParaRPr lang="en-IN" sz="1800" dirty="0"/>
          </a:p>
        </p:txBody>
      </p:sp>
      <p:sp>
        <p:nvSpPr>
          <p:cNvPr id="2" name="Title 1"/>
          <p:cNvSpPr>
            <a:spLocks noGrp="1"/>
          </p:cNvSpPr>
          <p:nvPr>
            <p:ph type="title"/>
          </p:nvPr>
        </p:nvSpPr>
        <p:spPr/>
        <p:txBody>
          <a:bodyPr>
            <a:normAutofit/>
          </a:bodyPr>
          <a:lstStyle/>
          <a:p>
            <a:r>
              <a:rPr lang="en-GB" dirty="0">
                <a:solidFill>
                  <a:srgbClr val="002060"/>
                </a:solidFill>
                <a:latin typeface="+mn-lt"/>
              </a:rPr>
              <a:t>Business concept and model</a:t>
            </a:r>
            <a:endParaRPr lang="en-IN" dirty="0">
              <a:solidFill>
                <a:srgbClr val="002060"/>
              </a:solidFill>
              <a:latin typeface="+mn-lt"/>
            </a:endParaRPr>
          </a:p>
        </p:txBody>
      </p:sp>
      <p:pic>
        <p:nvPicPr>
          <p:cNvPr id="31746" name="Picture 2" descr="Business Model Analysis - Preferred Results"/>
          <p:cNvPicPr>
            <a:picLocks noChangeAspect="1" noChangeArrowheads="1"/>
          </p:cNvPicPr>
          <p:nvPr/>
        </p:nvPicPr>
        <p:blipFill>
          <a:blip r:embed="rId3"/>
          <a:srcRect/>
          <a:stretch>
            <a:fillRect/>
          </a:stretch>
        </p:blipFill>
        <p:spPr bwMode="auto">
          <a:xfrm>
            <a:off x="5004048" y="1643050"/>
            <a:ext cx="3816424" cy="322611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4788024" cy="4525963"/>
          </a:xfrm>
        </p:spPr>
        <p:txBody>
          <a:bodyPr>
            <a:normAutofit/>
          </a:bodyPr>
          <a:lstStyle/>
          <a:p>
            <a:pPr algn="just"/>
            <a:r>
              <a:rPr lang="en-GB" sz="1800" dirty="0"/>
              <a:t>The business model for neck massager headphones includes multiple factors such as product design, manufacturing, marketing, distribution, and after-sales support by the company. </a:t>
            </a:r>
            <a:endParaRPr lang="en-IN" sz="1800" dirty="0"/>
          </a:p>
          <a:p>
            <a:pPr algn="just"/>
            <a:r>
              <a:rPr lang="en-GB" sz="1800" i="1" dirty="0"/>
              <a:t>Product design –</a:t>
            </a:r>
            <a:r>
              <a:rPr lang="en-GB" sz="1800" dirty="0"/>
              <a:t> </a:t>
            </a:r>
            <a:endParaRPr lang="en-IN" sz="1800" dirty="0"/>
          </a:p>
          <a:p>
            <a:pPr algn="just"/>
            <a:r>
              <a:rPr lang="en-GB" sz="1800" dirty="0"/>
              <a:t>The success of neck massager headphones majorly depends upon the unique and comfortable design that forces the users to wear them for a long time. The company must conduct detailed research and development which should focus on providing high-quality audio for headphones and also ensure that the massager functions are effective and safe. </a:t>
            </a:r>
            <a:endParaRPr lang="en-IN" sz="1800" dirty="0"/>
          </a:p>
          <a:p>
            <a:pPr algn="just"/>
            <a:endParaRPr lang="en-IN" sz="1800" dirty="0"/>
          </a:p>
        </p:txBody>
      </p:sp>
      <p:sp>
        <p:nvSpPr>
          <p:cNvPr id="3" name="Title 2"/>
          <p:cNvSpPr>
            <a:spLocks noGrp="1"/>
          </p:cNvSpPr>
          <p:nvPr>
            <p:ph type="title"/>
          </p:nvPr>
        </p:nvSpPr>
        <p:spPr/>
        <p:txBody>
          <a:bodyPr/>
          <a:lstStyle/>
          <a:p>
            <a:r>
              <a:rPr lang="en-IN" dirty="0">
                <a:solidFill>
                  <a:srgbClr val="002060"/>
                </a:solidFill>
                <a:latin typeface="+mn-lt"/>
              </a:rPr>
              <a:t>Continue... </a:t>
            </a:r>
          </a:p>
        </p:txBody>
      </p:sp>
      <p:pic>
        <p:nvPicPr>
          <p:cNvPr id="7170" name="Picture 2" descr="A complete Guide on Business Model vs Business Plan"/>
          <p:cNvPicPr>
            <a:picLocks noChangeAspect="1" noChangeArrowheads="1"/>
          </p:cNvPicPr>
          <p:nvPr/>
        </p:nvPicPr>
        <p:blipFill>
          <a:blip r:embed="rId3"/>
          <a:srcRect/>
          <a:stretch>
            <a:fillRect/>
          </a:stretch>
        </p:blipFill>
        <p:spPr bwMode="auto">
          <a:xfrm>
            <a:off x="4788024" y="879714"/>
            <a:ext cx="4248472" cy="5098571"/>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28802"/>
            <a:ext cx="4400552" cy="4078489"/>
          </a:xfrm>
        </p:spPr>
        <p:txBody>
          <a:bodyPr/>
          <a:lstStyle/>
          <a:p>
            <a:pPr algn="just"/>
            <a:r>
              <a:rPr lang="en-GB" sz="1800" b="1" i="1" dirty="0"/>
              <a:t>Competition analysis</a:t>
            </a:r>
            <a:endParaRPr lang="en-IN" sz="1800" dirty="0"/>
          </a:p>
          <a:p>
            <a:pPr algn="just"/>
            <a:r>
              <a:rPr lang="en-GB" sz="1800" dirty="0"/>
              <a:t>The product competes with usual neck massagers that are designed only to provide massage relief to the customers.</a:t>
            </a:r>
          </a:p>
          <a:p>
            <a:pPr algn="just"/>
            <a:r>
              <a:rPr lang="en-GB" sz="1800" dirty="0"/>
              <a:t> These massagers offer various features such as heat therapy, different massage modes, and intensity levels. </a:t>
            </a:r>
          </a:p>
          <a:p>
            <a:pPr algn="just"/>
            <a:r>
              <a:rPr lang="en-GB" sz="1800" dirty="0"/>
              <a:t>Neck massager headphones also compete with wireless headphones which offer high-quality audio, noise </a:t>
            </a:r>
            <a:r>
              <a:rPr lang="en-GB" sz="1800" dirty="0" err="1"/>
              <a:t>canceling</a:t>
            </a:r>
            <a:r>
              <a:rPr lang="en-GB" sz="1800" dirty="0"/>
              <a:t>, and smart features like voice assistants and touch controls.</a:t>
            </a:r>
            <a:endParaRPr lang="en-IN" sz="1800" dirty="0"/>
          </a:p>
          <a:p>
            <a:endParaRPr lang="en-IN" dirty="0"/>
          </a:p>
        </p:txBody>
      </p:sp>
      <p:sp>
        <p:nvSpPr>
          <p:cNvPr id="2" name="Title 1"/>
          <p:cNvSpPr>
            <a:spLocks noGrp="1"/>
          </p:cNvSpPr>
          <p:nvPr>
            <p:ph type="title"/>
          </p:nvPr>
        </p:nvSpPr>
        <p:spPr>
          <a:xfrm>
            <a:off x="214282" y="285728"/>
            <a:ext cx="8715436" cy="1714512"/>
          </a:xfrm>
        </p:spPr>
        <p:txBody>
          <a:bodyPr>
            <a:normAutofit/>
          </a:bodyPr>
          <a:lstStyle/>
          <a:p>
            <a:pPr algn="just"/>
            <a:r>
              <a:rPr lang="en-GB" dirty="0">
                <a:solidFill>
                  <a:srgbClr val="002060"/>
                </a:solidFill>
                <a:latin typeface="+mn-lt"/>
              </a:rPr>
              <a:t>Competition and Differentiation strategy</a:t>
            </a:r>
            <a:endParaRPr lang="en-IN" dirty="0">
              <a:solidFill>
                <a:srgbClr val="002060"/>
              </a:solidFill>
              <a:latin typeface="+mn-lt"/>
            </a:endParaRPr>
          </a:p>
        </p:txBody>
      </p:sp>
      <p:pic>
        <p:nvPicPr>
          <p:cNvPr id="5" name="Picture 2" descr="Increase Profits with Differentiation Strategy - Small Business Decisions"/>
          <p:cNvPicPr>
            <a:picLocks noChangeAspect="1" noChangeArrowheads="1"/>
          </p:cNvPicPr>
          <p:nvPr/>
        </p:nvPicPr>
        <p:blipFill>
          <a:blip r:embed="rId3" cstate="print"/>
          <a:srcRect/>
          <a:stretch>
            <a:fillRect/>
          </a:stretch>
        </p:blipFill>
        <p:spPr bwMode="auto">
          <a:xfrm>
            <a:off x="5000628" y="1628800"/>
            <a:ext cx="3905206" cy="4078488"/>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186238" cy="4525963"/>
          </a:xfrm>
        </p:spPr>
        <p:txBody>
          <a:bodyPr>
            <a:normAutofit/>
          </a:bodyPr>
          <a:lstStyle/>
          <a:p>
            <a:pPr algn="just"/>
            <a:r>
              <a:rPr lang="en-GB" sz="1800" b="1" i="1" dirty="0"/>
              <a:t>Differentiation strategy</a:t>
            </a:r>
            <a:endParaRPr lang="en-IN" sz="1800" dirty="0"/>
          </a:p>
          <a:p>
            <a:pPr algn="just"/>
            <a:r>
              <a:rPr lang="en-GB" sz="1800" dirty="0"/>
              <a:t>The product must stand out in the market as the</a:t>
            </a:r>
            <a:r>
              <a:rPr lang="en-GB" sz="1800" b="1" i="1" dirty="0"/>
              <a:t> </a:t>
            </a:r>
            <a:r>
              <a:rPr lang="en-GB" sz="1800" dirty="0"/>
              <a:t>neck massager headphone must emphasize its unique selling points and differentiate itself from the competition. </a:t>
            </a:r>
          </a:p>
          <a:p>
            <a:pPr algn="just"/>
            <a:r>
              <a:rPr lang="en-GB" sz="1800" dirty="0"/>
              <a:t>The primary function is its dual functionality as both a neck massager and a headphone.</a:t>
            </a:r>
          </a:p>
          <a:p>
            <a:pPr algn="just"/>
            <a:r>
              <a:rPr lang="en-GB" sz="1800" dirty="0"/>
              <a:t> The company must focus on having a portable massager integrated into a commonly used accessory which will make it perfect for relaxation while on the go.</a:t>
            </a:r>
            <a:endParaRPr lang="en-IN" sz="1800" dirty="0"/>
          </a:p>
        </p:txBody>
      </p:sp>
      <p:sp>
        <p:nvSpPr>
          <p:cNvPr id="3" name="Title 2"/>
          <p:cNvSpPr>
            <a:spLocks noGrp="1"/>
          </p:cNvSpPr>
          <p:nvPr>
            <p:ph type="title"/>
          </p:nvPr>
        </p:nvSpPr>
        <p:spPr/>
        <p:txBody>
          <a:bodyPr/>
          <a:lstStyle/>
          <a:p>
            <a:r>
              <a:rPr lang="en-IN" dirty="0">
                <a:solidFill>
                  <a:srgbClr val="002060"/>
                </a:solidFill>
                <a:latin typeface="+mn-lt"/>
              </a:rPr>
              <a:t>Continue...</a:t>
            </a:r>
          </a:p>
        </p:txBody>
      </p:sp>
      <p:pic>
        <p:nvPicPr>
          <p:cNvPr id="5122" name="Picture 2" descr="Product Differentiation 101 | Startups.com"/>
          <p:cNvPicPr>
            <a:picLocks noChangeAspect="1" noChangeArrowheads="1"/>
          </p:cNvPicPr>
          <p:nvPr/>
        </p:nvPicPr>
        <p:blipFill>
          <a:blip r:embed="rId3" cstate="print"/>
          <a:srcRect/>
          <a:stretch>
            <a:fillRect/>
          </a:stretch>
        </p:blipFill>
        <p:spPr bwMode="auto">
          <a:xfrm>
            <a:off x="4643438" y="2071678"/>
            <a:ext cx="4321963" cy="2881309"/>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186238" cy="4525963"/>
          </a:xfrm>
        </p:spPr>
        <p:txBody>
          <a:bodyPr>
            <a:normAutofit lnSpcReduction="10000"/>
          </a:bodyPr>
          <a:lstStyle/>
          <a:p>
            <a:pPr algn="just"/>
            <a:r>
              <a:rPr lang="en-GB" sz="1800" dirty="0"/>
              <a:t>The marketing strategy used by the company for the promotion of neck massager headphones will be innovative, creative, and advanced.</a:t>
            </a:r>
          </a:p>
          <a:p>
            <a:pPr algn="just"/>
            <a:r>
              <a:rPr lang="en-GB" sz="1800" dirty="0"/>
              <a:t> The company’s marketing strategy should mainly be focused on the people who experience neck and shoulder tension due to multiple reasons such as long working hours, stress, physical activities, or age-related issues. </a:t>
            </a:r>
          </a:p>
          <a:p>
            <a:pPr algn="just"/>
            <a:r>
              <a:rPr lang="en-GB" sz="1800" dirty="0"/>
              <a:t>Also people interested in wellness and relaxation will also be potential customers of the product.</a:t>
            </a:r>
          </a:p>
          <a:p>
            <a:pPr algn="just"/>
            <a:r>
              <a:rPr lang="en-GB" sz="1800" dirty="0"/>
              <a:t> The company must establish a strong brand identity that communicates the product’s uniqueness and benefits clearly. </a:t>
            </a:r>
            <a:endParaRPr lang="en-IN" sz="1800" dirty="0"/>
          </a:p>
        </p:txBody>
      </p:sp>
      <p:sp>
        <p:nvSpPr>
          <p:cNvPr id="2" name="Title 1"/>
          <p:cNvSpPr>
            <a:spLocks noGrp="1"/>
          </p:cNvSpPr>
          <p:nvPr>
            <p:ph type="title"/>
          </p:nvPr>
        </p:nvSpPr>
        <p:spPr/>
        <p:txBody>
          <a:bodyPr>
            <a:normAutofit/>
          </a:bodyPr>
          <a:lstStyle/>
          <a:p>
            <a:r>
              <a:rPr lang="en-GB" dirty="0">
                <a:solidFill>
                  <a:srgbClr val="002060"/>
                </a:solidFill>
                <a:latin typeface="+mn-lt"/>
              </a:rPr>
              <a:t>Marketing strategy</a:t>
            </a:r>
            <a:endParaRPr lang="en-IN" dirty="0">
              <a:solidFill>
                <a:srgbClr val="002060"/>
              </a:solidFill>
              <a:latin typeface="+mn-lt"/>
            </a:endParaRPr>
          </a:p>
        </p:txBody>
      </p:sp>
      <p:pic>
        <p:nvPicPr>
          <p:cNvPr id="29698" name="Picture 2" descr="Why You Need To Review Your Marketing Strategy After Quarter 1"/>
          <p:cNvPicPr>
            <a:picLocks noChangeAspect="1" noChangeArrowheads="1"/>
          </p:cNvPicPr>
          <p:nvPr/>
        </p:nvPicPr>
        <p:blipFill>
          <a:blip r:embed="rId3" cstate="print"/>
          <a:srcRect/>
          <a:stretch>
            <a:fillRect/>
          </a:stretch>
        </p:blipFill>
        <p:spPr bwMode="auto">
          <a:xfrm>
            <a:off x="4643438" y="1268760"/>
            <a:ext cx="4292201" cy="4608512"/>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3829048" cy="4525963"/>
          </a:xfrm>
        </p:spPr>
        <p:txBody>
          <a:bodyPr>
            <a:normAutofit/>
          </a:bodyPr>
          <a:lstStyle/>
          <a:p>
            <a:pPr algn="just"/>
            <a:r>
              <a:rPr lang="en-GB" sz="1800" dirty="0"/>
              <a:t>The company must prioritise privacy and data protection to comply with relevant regulations and protect its customer’s personal information.</a:t>
            </a:r>
          </a:p>
          <a:p>
            <a:pPr algn="just"/>
            <a:r>
              <a:rPr lang="en-GB" sz="1800" dirty="0"/>
              <a:t>The GDPR is a comprehensive data protection law that came into effect on May 25, 2018 and applies to all organizations processing the personal data of individuals within the European Union.</a:t>
            </a:r>
          </a:p>
          <a:p>
            <a:pPr algn="just"/>
            <a:r>
              <a:rPr lang="en-GB" sz="1800" dirty="0"/>
              <a:t>The Data Protection Act 2018 complements the GDPR in the UK</a:t>
            </a:r>
            <a:endParaRPr lang="en-IN" sz="1800" dirty="0"/>
          </a:p>
          <a:p>
            <a:pPr algn="just"/>
            <a:endParaRPr lang="en-IN" sz="1800" dirty="0"/>
          </a:p>
          <a:p>
            <a:pPr algn="just"/>
            <a:endParaRPr lang="en-IN" sz="1800" dirty="0"/>
          </a:p>
        </p:txBody>
      </p:sp>
      <p:sp>
        <p:nvSpPr>
          <p:cNvPr id="3" name="Title 2"/>
          <p:cNvSpPr>
            <a:spLocks noGrp="1"/>
          </p:cNvSpPr>
          <p:nvPr>
            <p:ph type="title"/>
          </p:nvPr>
        </p:nvSpPr>
        <p:spPr/>
        <p:txBody>
          <a:bodyPr>
            <a:normAutofit/>
          </a:bodyPr>
          <a:lstStyle/>
          <a:p>
            <a:r>
              <a:rPr lang="en-GB" dirty="0">
                <a:solidFill>
                  <a:srgbClr val="002060"/>
                </a:solidFill>
                <a:latin typeface="+mn-lt"/>
              </a:rPr>
              <a:t>Privacy and data protection</a:t>
            </a:r>
            <a:endParaRPr lang="en-IN" dirty="0">
              <a:solidFill>
                <a:srgbClr val="002060"/>
              </a:solidFill>
              <a:latin typeface="+mn-lt"/>
            </a:endParaRPr>
          </a:p>
        </p:txBody>
      </p:sp>
      <p:pic>
        <p:nvPicPr>
          <p:cNvPr id="5" name="Picture 2" descr="Data Privacy Day: Data Protection Lessons from the 2010s"/>
          <p:cNvPicPr>
            <a:picLocks noChangeAspect="1" noChangeArrowheads="1"/>
          </p:cNvPicPr>
          <p:nvPr/>
        </p:nvPicPr>
        <p:blipFill>
          <a:blip r:embed="rId3" cstate="print"/>
          <a:srcRect/>
          <a:stretch>
            <a:fillRect/>
          </a:stretch>
        </p:blipFill>
        <p:spPr bwMode="auto">
          <a:xfrm>
            <a:off x="4429124" y="2143116"/>
            <a:ext cx="4260675" cy="2786082"/>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257676" cy="4525963"/>
          </a:xfrm>
        </p:spPr>
        <p:txBody>
          <a:bodyPr>
            <a:normAutofit/>
          </a:bodyPr>
          <a:lstStyle/>
          <a:p>
            <a:pPr algn="just"/>
            <a:r>
              <a:rPr lang="en-GB" sz="1800" dirty="0"/>
              <a:t>The above presentation included a detailed discussion on the market gap or the problem which has been solved after the introduction of neck massager headphones.</a:t>
            </a:r>
          </a:p>
          <a:p>
            <a:pPr algn="just"/>
            <a:r>
              <a:rPr lang="en-GB" sz="1800" dirty="0"/>
              <a:t> Then the presentation provided a detailed market and competitive analysis.</a:t>
            </a:r>
          </a:p>
          <a:p>
            <a:pPr algn="just"/>
            <a:r>
              <a:rPr lang="en-GB" sz="1800" dirty="0"/>
              <a:t> The presentation discusses the business model and business concept of the neck massager headphone.</a:t>
            </a:r>
          </a:p>
          <a:p>
            <a:pPr algn="just"/>
            <a:r>
              <a:rPr lang="en-GB" sz="1800" dirty="0"/>
              <a:t> The presentation then discussed, in brief, the competition and differentiation strategy. </a:t>
            </a:r>
            <a:endParaRPr lang="en-IN" sz="1800" dirty="0"/>
          </a:p>
        </p:txBody>
      </p:sp>
      <p:sp>
        <p:nvSpPr>
          <p:cNvPr id="2" name="Title 1"/>
          <p:cNvSpPr>
            <a:spLocks noGrp="1"/>
          </p:cNvSpPr>
          <p:nvPr>
            <p:ph type="title"/>
          </p:nvPr>
        </p:nvSpPr>
        <p:spPr/>
        <p:txBody>
          <a:bodyPr/>
          <a:lstStyle/>
          <a:p>
            <a:r>
              <a:rPr lang="en-IN" dirty="0">
                <a:solidFill>
                  <a:srgbClr val="002060"/>
                </a:solidFill>
              </a:rPr>
              <a:t>Conclusion</a:t>
            </a:r>
          </a:p>
        </p:txBody>
      </p:sp>
      <p:pic>
        <p:nvPicPr>
          <p:cNvPr id="28674" name="Picture 2" descr="Multi-functional Shoulder Neck Massage Instrument,u-shaped Intelligent  Massager With Bluetooth Headset,neck Hanging Bluetooth Headphones For Home  | Fruugo IN"/>
          <p:cNvPicPr>
            <a:picLocks noChangeAspect="1" noChangeArrowheads="1"/>
          </p:cNvPicPr>
          <p:nvPr/>
        </p:nvPicPr>
        <p:blipFill>
          <a:blip r:embed="rId3"/>
          <a:srcRect/>
          <a:stretch>
            <a:fillRect/>
          </a:stretch>
        </p:blipFill>
        <p:spPr bwMode="auto">
          <a:xfrm>
            <a:off x="4791882" y="-111341"/>
            <a:ext cx="3905224" cy="3905224"/>
          </a:xfrm>
          <a:prstGeom prst="rect">
            <a:avLst/>
          </a:prstGeom>
          <a:noFill/>
        </p:spPr>
      </p:pic>
      <p:pic>
        <p:nvPicPr>
          <p:cNvPr id="7" name="Picture 6" descr="A logo with a pink flame&#10;&#10;Description automatically generated">
            <a:extLst>
              <a:ext uri="{FF2B5EF4-FFF2-40B4-BE49-F238E27FC236}">
                <a16:creationId xmlns:a16="http://schemas.microsoft.com/office/drawing/2014/main" id="{97E68192-70BA-904C-B434-003FE2B7B7C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86281" y="3429000"/>
            <a:ext cx="2916426" cy="235763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282" y="928670"/>
            <a:ext cx="8786874" cy="5715040"/>
          </a:xfrm>
        </p:spPr>
        <p:txBody>
          <a:bodyPr>
            <a:normAutofit/>
          </a:bodyPr>
          <a:lstStyle/>
          <a:p>
            <a:pPr algn="just"/>
            <a:r>
              <a:rPr lang="en-IN" sz="1800" b="1" dirty="0"/>
              <a:t>Books and journals</a:t>
            </a:r>
          </a:p>
          <a:p>
            <a:pPr lvl="0"/>
            <a:r>
              <a:rPr lang="en-IN" sz="1800" dirty="0" err="1"/>
              <a:t>Aslam</a:t>
            </a:r>
            <a:r>
              <a:rPr lang="en-IN" sz="1800" dirty="0"/>
              <a:t>, F., </a:t>
            </a:r>
            <a:r>
              <a:rPr lang="en-IN" sz="1800" dirty="0" err="1"/>
              <a:t>Aimin</a:t>
            </a:r>
            <a:r>
              <a:rPr lang="en-IN" sz="1800" dirty="0"/>
              <a:t>, W., Li, M. and Ur </a:t>
            </a:r>
            <a:r>
              <a:rPr lang="en-IN" sz="1800" dirty="0" err="1"/>
              <a:t>Rehman</a:t>
            </a:r>
            <a:r>
              <a:rPr lang="en-IN" sz="1800" dirty="0"/>
              <a:t>, K., (2020). Innovation in the era of </a:t>
            </a:r>
            <a:r>
              <a:rPr lang="en-IN" sz="1800" dirty="0" err="1"/>
              <a:t>IoT</a:t>
            </a:r>
            <a:r>
              <a:rPr lang="en-IN" sz="1800" dirty="0"/>
              <a:t> and industry 5.0: Absolute innovation management (AIM) framework. </a:t>
            </a:r>
            <a:r>
              <a:rPr lang="en-IN" sz="1800" i="1" dirty="0"/>
              <a:t>Information.</a:t>
            </a:r>
            <a:r>
              <a:rPr lang="en-IN" sz="1800" dirty="0"/>
              <a:t> 11(2). p.124.</a:t>
            </a:r>
          </a:p>
          <a:p>
            <a:pPr lvl="0"/>
            <a:r>
              <a:rPr lang="en-IN" sz="1800" dirty="0" err="1"/>
              <a:t>Chege</a:t>
            </a:r>
            <a:r>
              <a:rPr lang="en-IN" sz="1800" dirty="0"/>
              <a:t>, S.M. and Wang, D., (2020). Information technology innovation and its impact on job creation by SMEs in developing countries: an analysis of the literature review. </a:t>
            </a:r>
            <a:r>
              <a:rPr lang="en-IN" sz="1800" i="1" dirty="0"/>
              <a:t>Technology Analysis &amp; Strategic Management.</a:t>
            </a:r>
            <a:r>
              <a:rPr lang="en-IN" sz="1800" dirty="0"/>
              <a:t> 32(3). pp.256-271. </a:t>
            </a:r>
          </a:p>
          <a:p>
            <a:pPr lvl="0"/>
            <a:r>
              <a:rPr lang="en-IN" sz="1800" dirty="0" err="1"/>
              <a:t>Chege</a:t>
            </a:r>
            <a:r>
              <a:rPr lang="en-IN" sz="1800" dirty="0"/>
              <a:t>, S.M., Wang, D. and </a:t>
            </a:r>
            <a:r>
              <a:rPr lang="en-IN" sz="1800" dirty="0" err="1"/>
              <a:t>Suntu</a:t>
            </a:r>
            <a:r>
              <a:rPr lang="en-IN" sz="1800" dirty="0"/>
              <a:t>, S.L., (2020). Impact of information technology innovation on firm performance in Kenya. </a:t>
            </a:r>
            <a:r>
              <a:rPr lang="en-IN" sz="1800" i="1" dirty="0"/>
              <a:t>Information Technology for Development.</a:t>
            </a:r>
            <a:r>
              <a:rPr lang="en-IN" sz="1800" dirty="0"/>
              <a:t> 26(2). pp.316-345.</a:t>
            </a:r>
          </a:p>
          <a:p>
            <a:pPr lvl="0"/>
            <a:r>
              <a:rPr lang="en-IN" sz="1800" dirty="0" err="1"/>
              <a:t>Nambisan</a:t>
            </a:r>
            <a:r>
              <a:rPr lang="en-IN" sz="1800" dirty="0"/>
              <a:t>, S., Zahra, S.A. and </a:t>
            </a:r>
            <a:r>
              <a:rPr lang="en-IN" sz="1800" dirty="0" err="1"/>
              <a:t>Luo</a:t>
            </a:r>
            <a:r>
              <a:rPr lang="en-IN" sz="1800" dirty="0"/>
              <a:t>, Y., (2019). Global platforms and ecosystems: Implications for international business theories. </a:t>
            </a:r>
            <a:r>
              <a:rPr lang="en-IN" sz="1800" i="1" dirty="0"/>
              <a:t>Journal of International Business Studies</a:t>
            </a:r>
            <a:r>
              <a:rPr lang="en-IN" sz="1800" dirty="0"/>
              <a:t>, </a:t>
            </a:r>
            <a:r>
              <a:rPr lang="en-IN" sz="1800" i="1" dirty="0"/>
              <a:t>50</a:t>
            </a:r>
            <a:r>
              <a:rPr lang="en-IN" sz="1800" dirty="0"/>
              <a:t>, pp.1464-1486.</a:t>
            </a:r>
          </a:p>
          <a:p>
            <a:pPr lvl="0"/>
            <a:r>
              <a:rPr lang="en-IN" sz="1800" dirty="0" err="1"/>
              <a:t>Suchek</a:t>
            </a:r>
            <a:r>
              <a:rPr lang="en-IN" sz="1800" dirty="0"/>
              <a:t>, N., and et. al., (2021). Innovation and the circular economy: A systematic literature review. </a:t>
            </a:r>
            <a:r>
              <a:rPr lang="en-IN" sz="1800" i="1" dirty="0"/>
              <a:t>Business Strategy and the Environment.</a:t>
            </a:r>
            <a:r>
              <a:rPr lang="en-IN" sz="1800" dirty="0"/>
              <a:t> 30(8). pp.3686-3702.</a:t>
            </a:r>
          </a:p>
          <a:p>
            <a:pPr lvl="0"/>
            <a:r>
              <a:rPr lang="en-IN" sz="1800" dirty="0" err="1"/>
              <a:t>Suki</a:t>
            </a:r>
            <a:r>
              <a:rPr lang="en-IN" sz="1800" dirty="0"/>
              <a:t>, N.M., and et. al., (2023). Importance of green innovation for business sustainability: Identifying the key role of green intellectual capital and green SCM. </a:t>
            </a:r>
            <a:r>
              <a:rPr lang="en-IN" sz="1800" i="1" dirty="0"/>
              <a:t>Business Strategy and the Environment.</a:t>
            </a:r>
            <a:r>
              <a:rPr lang="en-IN" sz="1800" dirty="0"/>
              <a:t> 32(4). pp.1542-1558.</a:t>
            </a:r>
          </a:p>
          <a:p>
            <a:pPr algn="just"/>
            <a:endParaRPr lang="en-IN" sz="1800" b="1" dirty="0"/>
          </a:p>
          <a:p>
            <a:pPr algn="just"/>
            <a:endParaRPr lang="en-IN" sz="1800" b="1" dirty="0"/>
          </a:p>
        </p:txBody>
      </p:sp>
      <p:sp>
        <p:nvSpPr>
          <p:cNvPr id="2" name="Title 1"/>
          <p:cNvSpPr>
            <a:spLocks noGrp="1"/>
          </p:cNvSpPr>
          <p:nvPr>
            <p:ph type="title"/>
          </p:nvPr>
        </p:nvSpPr>
        <p:spPr>
          <a:xfrm>
            <a:off x="285720" y="214290"/>
            <a:ext cx="8401080" cy="1000132"/>
          </a:xfrm>
        </p:spPr>
        <p:txBody>
          <a:bodyPr/>
          <a:lstStyle/>
          <a:p>
            <a:r>
              <a:rPr lang="en-IN" dirty="0">
                <a:solidFill>
                  <a:srgbClr val="002060"/>
                </a:solidFill>
                <a:latin typeface="+mn-lt"/>
              </a:rPr>
              <a:t>References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AutoShape 2" descr="1,000+ Best Thank You Images · 100% Free Download · Pexels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26628" name="AutoShape 4" descr="1,000+ Best Thank You Images · 100% Free Download · Pexels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26630" name="Picture 6" descr="Free Thank You Lettering on White Surface Stock Photo"/>
          <p:cNvPicPr>
            <a:picLocks noChangeAspect="1" noChangeArrowheads="1"/>
          </p:cNvPicPr>
          <p:nvPr/>
        </p:nvPicPr>
        <p:blipFill>
          <a:blip r:embed="rId2"/>
          <a:srcRect/>
          <a:stretch>
            <a:fillRect/>
          </a:stretch>
        </p:blipFill>
        <p:spPr bwMode="auto">
          <a:xfrm>
            <a:off x="460375" y="162713"/>
            <a:ext cx="8001056" cy="6238869"/>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186</TotalTime>
  <Words>1126</Words>
  <Application>Microsoft Office PowerPoint</Application>
  <PresentationFormat>On-screen Show (4:3)</PresentationFormat>
  <Paragraphs>78</Paragraphs>
  <Slides>14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Times New Roman</vt:lpstr>
      <vt:lpstr>Verdana</vt:lpstr>
      <vt:lpstr>Wingdings 2</vt:lpstr>
      <vt:lpstr>Wingdings 3</vt:lpstr>
      <vt:lpstr>Concourse</vt:lpstr>
      <vt:lpstr>Developing Innovation and Creativity for Business Advantage</vt:lpstr>
      <vt:lpstr>Table of contents</vt:lpstr>
      <vt:lpstr>Introduction </vt:lpstr>
      <vt:lpstr>Market gap or NEEDS OF OUR PRODUCT</vt:lpstr>
      <vt:lpstr>Market and competitive analysis</vt:lpstr>
      <vt:lpstr>Business concept and model</vt:lpstr>
      <vt:lpstr>Continue... </vt:lpstr>
      <vt:lpstr>Competition and Differentiation strategy</vt:lpstr>
      <vt:lpstr>Continue...</vt:lpstr>
      <vt:lpstr>Marketing strategy</vt:lpstr>
      <vt:lpstr>Privacy and data protection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BST-04</dc:creator>
  <cp:lastModifiedBy>Mary Golemanova</cp:lastModifiedBy>
  <cp:revision>13</cp:revision>
  <dcterms:created xsi:type="dcterms:W3CDTF">2023-07-17T10:41:04Z</dcterms:created>
  <dcterms:modified xsi:type="dcterms:W3CDTF">2023-07-23T10:39:03Z</dcterms:modified>
</cp:coreProperties>
</file>