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57" r:id="rId4"/>
    <p:sldId id="258" r:id="rId5"/>
    <p:sldId id="259" r:id="rId6"/>
    <p:sldId id="260" r:id="rId7"/>
    <p:sldId id="263" r:id="rId8"/>
    <p:sldId id="264"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46" autoAdjust="0"/>
    <p:restoredTop sz="94660"/>
  </p:normalViewPr>
  <p:slideViewPr>
    <p:cSldViewPr snapToGrid="0">
      <p:cViewPr varScale="1">
        <p:scale>
          <a:sx n="60" d="100"/>
          <a:sy n="60" d="100"/>
        </p:scale>
        <p:origin x="108" y="3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2BAA92-9BFA-4A1B-A72D-13B972F4867C}"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en-US"/>
        </a:p>
      </dgm:t>
    </dgm:pt>
    <dgm:pt modelId="{998126B2-17E6-4658-BE41-B0D77F01E061}">
      <dgm:prSet/>
      <dgm:spPr/>
      <dgm:t>
        <a:bodyPr/>
        <a:lstStyle/>
        <a:p>
          <a:r>
            <a:rPr lang="en-GB" dirty="0"/>
            <a:t>This is the group you will describe and talk about effective strategies that help support it.</a:t>
          </a:r>
          <a:endParaRPr lang="en-US" dirty="0"/>
        </a:p>
      </dgm:t>
    </dgm:pt>
    <dgm:pt modelId="{F536FA02-11D4-4698-8004-007A7AE71FF5}" type="parTrans" cxnId="{6EFB61F6-6C53-4D2E-8245-E38EA0D341F4}">
      <dgm:prSet/>
      <dgm:spPr/>
      <dgm:t>
        <a:bodyPr/>
        <a:lstStyle/>
        <a:p>
          <a:endParaRPr lang="en-US"/>
        </a:p>
      </dgm:t>
    </dgm:pt>
    <dgm:pt modelId="{1830BF72-BA9E-40D8-9140-265932462B14}" type="sibTrans" cxnId="{6EFB61F6-6C53-4D2E-8245-E38EA0D341F4}">
      <dgm:prSet/>
      <dgm:spPr/>
      <dgm:t>
        <a:bodyPr/>
        <a:lstStyle/>
        <a:p>
          <a:endParaRPr lang="en-US"/>
        </a:p>
      </dgm:t>
    </dgm:pt>
    <dgm:pt modelId="{D8A61215-02C0-4A8A-B7E5-6A8E1C418760}">
      <dgm:prSet/>
      <dgm:spPr/>
      <dgm:t>
        <a:bodyPr/>
        <a:lstStyle/>
        <a:p>
          <a:r>
            <a:rPr lang="en-GB" dirty="0"/>
            <a:t>1. Life skills</a:t>
          </a:r>
          <a:endParaRPr lang="en-US" dirty="0"/>
        </a:p>
      </dgm:t>
    </dgm:pt>
    <dgm:pt modelId="{D10C7147-A871-4FF3-A261-D66FE7D0EB9C}" type="parTrans" cxnId="{5DA5F344-C7C8-4636-A3A8-3B0B39F4E990}">
      <dgm:prSet/>
      <dgm:spPr/>
      <dgm:t>
        <a:bodyPr/>
        <a:lstStyle/>
        <a:p>
          <a:endParaRPr lang="en-US"/>
        </a:p>
      </dgm:t>
    </dgm:pt>
    <dgm:pt modelId="{407A034B-E570-4059-B470-DEB0B87FEC61}" type="sibTrans" cxnId="{5DA5F344-C7C8-4636-A3A8-3B0B39F4E990}">
      <dgm:prSet/>
      <dgm:spPr/>
      <dgm:t>
        <a:bodyPr/>
        <a:lstStyle/>
        <a:p>
          <a:endParaRPr lang="en-US"/>
        </a:p>
      </dgm:t>
    </dgm:pt>
    <dgm:pt modelId="{738C2A9A-2D52-4599-AC0E-FDC4914E12F6}">
      <dgm:prSet/>
      <dgm:spPr/>
      <dgm:t>
        <a:bodyPr/>
        <a:lstStyle/>
        <a:p>
          <a:r>
            <a:rPr lang="en-GB" dirty="0"/>
            <a:t>2.Independent Domestic Violence Advisors (IDVA) </a:t>
          </a:r>
          <a:endParaRPr lang="en-US" dirty="0"/>
        </a:p>
      </dgm:t>
    </dgm:pt>
    <dgm:pt modelId="{FBDCA174-518D-4CD3-A3F7-82375F20BF11}" type="parTrans" cxnId="{C175FE1E-E647-4ECA-A8B6-2FECD7BB040F}">
      <dgm:prSet/>
      <dgm:spPr/>
      <dgm:t>
        <a:bodyPr/>
        <a:lstStyle/>
        <a:p>
          <a:endParaRPr lang="en-US"/>
        </a:p>
      </dgm:t>
    </dgm:pt>
    <dgm:pt modelId="{75E54B4C-A2A6-4A96-A44D-236BDC8E09CD}" type="sibTrans" cxnId="{C175FE1E-E647-4ECA-A8B6-2FECD7BB040F}">
      <dgm:prSet/>
      <dgm:spPr/>
      <dgm:t>
        <a:bodyPr/>
        <a:lstStyle/>
        <a:p>
          <a:endParaRPr lang="en-US"/>
        </a:p>
      </dgm:t>
    </dgm:pt>
    <dgm:pt modelId="{DF9897D3-35C6-4193-B42B-3D7EDBB57216}">
      <dgm:prSet/>
      <dgm:spPr/>
      <dgm:t>
        <a:bodyPr/>
        <a:lstStyle/>
        <a:p>
          <a:r>
            <a:rPr lang="en-GB" dirty="0"/>
            <a:t>3 .Freedom Programme</a:t>
          </a:r>
          <a:endParaRPr lang="en-US" dirty="0"/>
        </a:p>
      </dgm:t>
    </dgm:pt>
    <dgm:pt modelId="{57D1FC94-599E-4E67-896D-A705DD357FAB}" type="parTrans" cxnId="{37C13281-4B2D-4F5F-AAF2-523934F0C5D6}">
      <dgm:prSet/>
      <dgm:spPr/>
      <dgm:t>
        <a:bodyPr/>
        <a:lstStyle/>
        <a:p>
          <a:endParaRPr lang="en-US"/>
        </a:p>
      </dgm:t>
    </dgm:pt>
    <dgm:pt modelId="{D7D3639B-9D4E-41EE-BAF1-2FB6694D3B65}" type="sibTrans" cxnId="{37C13281-4B2D-4F5F-AAF2-523934F0C5D6}">
      <dgm:prSet/>
      <dgm:spPr/>
      <dgm:t>
        <a:bodyPr/>
        <a:lstStyle/>
        <a:p>
          <a:endParaRPr lang="en-US"/>
        </a:p>
      </dgm:t>
    </dgm:pt>
    <dgm:pt modelId="{B59930FB-0177-4D85-8670-EDF2C4D92B5C}">
      <dgm:prSet/>
      <dgm:spPr/>
      <dgm:t>
        <a:bodyPr/>
        <a:lstStyle/>
        <a:p>
          <a:r>
            <a:rPr lang="en-US" dirty="0"/>
            <a:t>Parenting/Nurturing </a:t>
          </a:r>
          <a:r>
            <a:rPr lang="en-US" dirty="0" err="1"/>
            <a:t>Programme</a:t>
          </a:r>
          <a:endParaRPr lang="en-US" dirty="0"/>
        </a:p>
      </dgm:t>
    </dgm:pt>
    <dgm:pt modelId="{2EFF5A58-493B-4B41-B4D2-F88E928F57AF}" type="parTrans" cxnId="{B0D0ED8C-4E24-4D26-9AE7-DFEF8B185D96}">
      <dgm:prSet/>
      <dgm:spPr/>
      <dgm:t>
        <a:bodyPr/>
        <a:lstStyle/>
        <a:p>
          <a:endParaRPr lang="en-GB"/>
        </a:p>
      </dgm:t>
    </dgm:pt>
    <dgm:pt modelId="{D192A156-6A08-4234-BD47-BAE03291D5D3}" type="sibTrans" cxnId="{B0D0ED8C-4E24-4D26-9AE7-DFEF8B185D96}">
      <dgm:prSet/>
      <dgm:spPr/>
      <dgm:t>
        <a:bodyPr/>
        <a:lstStyle/>
        <a:p>
          <a:endParaRPr lang="en-GB"/>
        </a:p>
      </dgm:t>
    </dgm:pt>
    <dgm:pt modelId="{093C30BA-3791-4FA0-9810-FF89C3753EE0}" type="pres">
      <dgm:prSet presAssocID="{A42BAA92-9BFA-4A1B-A72D-13B972F4867C}" presName="linear" presStyleCnt="0">
        <dgm:presLayoutVars>
          <dgm:animLvl val="lvl"/>
          <dgm:resizeHandles val="exact"/>
        </dgm:presLayoutVars>
      </dgm:prSet>
      <dgm:spPr/>
    </dgm:pt>
    <dgm:pt modelId="{AD43BC36-563F-4D7E-9869-5D497FD675B3}" type="pres">
      <dgm:prSet presAssocID="{998126B2-17E6-4658-BE41-B0D77F01E061}" presName="parentText" presStyleLbl="node1" presStyleIdx="0" presStyleCnt="5">
        <dgm:presLayoutVars>
          <dgm:chMax val="0"/>
          <dgm:bulletEnabled val="1"/>
        </dgm:presLayoutVars>
      </dgm:prSet>
      <dgm:spPr/>
    </dgm:pt>
    <dgm:pt modelId="{24F89B01-B8C1-4E6C-B96D-0C8C759B6553}" type="pres">
      <dgm:prSet presAssocID="{1830BF72-BA9E-40D8-9140-265932462B14}" presName="spacer" presStyleCnt="0"/>
      <dgm:spPr/>
    </dgm:pt>
    <dgm:pt modelId="{D2A79DF9-5F9D-4F39-B0E2-03946E80793C}" type="pres">
      <dgm:prSet presAssocID="{D8A61215-02C0-4A8A-B7E5-6A8E1C418760}" presName="parentText" presStyleLbl="node1" presStyleIdx="1" presStyleCnt="5">
        <dgm:presLayoutVars>
          <dgm:chMax val="0"/>
          <dgm:bulletEnabled val="1"/>
        </dgm:presLayoutVars>
      </dgm:prSet>
      <dgm:spPr/>
    </dgm:pt>
    <dgm:pt modelId="{1C3F8D00-465F-4A18-B37D-3B93DABBFB19}" type="pres">
      <dgm:prSet presAssocID="{407A034B-E570-4059-B470-DEB0B87FEC61}" presName="spacer" presStyleCnt="0"/>
      <dgm:spPr/>
    </dgm:pt>
    <dgm:pt modelId="{14DA81F9-6374-47DC-9300-AFBC37DC0C23}" type="pres">
      <dgm:prSet presAssocID="{738C2A9A-2D52-4599-AC0E-FDC4914E12F6}" presName="parentText" presStyleLbl="node1" presStyleIdx="2" presStyleCnt="5">
        <dgm:presLayoutVars>
          <dgm:chMax val="0"/>
          <dgm:bulletEnabled val="1"/>
        </dgm:presLayoutVars>
      </dgm:prSet>
      <dgm:spPr/>
    </dgm:pt>
    <dgm:pt modelId="{6B215DC0-8FFE-4BF2-9B74-357D2AAFA307}" type="pres">
      <dgm:prSet presAssocID="{75E54B4C-A2A6-4A96-A44D-236BDC8E09CD}" presName="spacer" presStyleCnt="0"/>
      <dgm:spPr/>
    </dgm:pt>
    <dgm:pt modelId="{3F0B7EB5-19DE-4435-B24C-C4F7302D4EAE}" type="pres">
      <dgm:prSet presAssocID="{DF9897D3-35C6-4193-B42B-3D7EDBB57216}" presName="parentText" presStyleLbl="node1" presStyleIdx="3" presStyleCnt="5">
        <dgm:presLayoutVars>
          <dgm:chMax val="0"/>
          <dgm:bulletEnabled val="1"/>
        </dgm:presLayoutVars>
      </dgm:prSet>
      <dgm:spPr/>
    </dgm:pt>
    <dgm:pt modelId="{4E2107F1-AA1D-47CD-AF9F-250B66967A28}" type="pres">
      <dgm:prSet presAssocID="{D7D3639B-9D4E-41EE-BAF1-2FB6694D3B65}" presName="spacer" presStyleCnt="0"/>
      <dgm:spPr/>
    </dgm:pt>
    <dgm:pt modelId="{06650A41-0586-44A9-B2DB-18FA337E8DD3}" type="pres">
      <dgm:prSet presAssocID="{B59930FB-0177-4D85-8670-EDF2C4D92B5C}" presName="parentText" presStyleLbl="node1" presStyleIdx="4" presStyleCnt="5">
        <dgm:presLayoutVars>
          <dgm:chMax val="0"/>
          <dgm:bulletEnabled val="1"/>
        </dgm:presLayoutVars>
      </dgm:prSet>
      <dgm:spPr/>
    </dgm:pt>
  </dgm:ptLst>
  <dgm:cxnLst>
    <dgm:cxn modelId="{1C432D18-A07C-4AA7-A0E5-ED4EEADCD4D3}" type="presOf" srcId="{A42BAA92-9BFA-4A1B-A72D-13B972F4867C}" destId="{093C30BA-3791-4FA0-9810-FF89C3753EE0}" srcOrd="0" destOrd="0" presId="urn:microsoft.com/office/officeart/2005/8/layout/vList2"/>
    <dgm:cxn modelId="{C175FE1E-E647-4ECA-A8B6-2FECD7BB040F}" srcId="{A42BAA92-9BFA-4A1B-A72D-13B972F4867C}" destId="{738C2A9A-2D52-4599-AC0E-FDC4914E12F6}" srcOrd="2" destOrd="0" parTransId="{FBDCA174-518D-4CD3-A3F7-82375F20BF11}" sibTransId="{75E54B4C-A2A6-4A96-A44D-236BDC8E09CD}"/>
    <dgm:cxn modelId="{5DA5F344-C7C8-4636-A3A8-3B0B39F4E990}" srcId="{A42BAA92-9BFA-4A1B-A72D-13B972F4867C}" destId="{D8A61215-02C0-4A8A-B7E5-6A8E1C418760}" srcOrd="1" destOrd="0" parTransId="{D10C7147-A871-4FF3-A261-D66FE7D0EB9C}" sibTransId="{407A034B-E570-4059-B470-DEB0B87FEC61}"/>
    <dgm:cxn modelId="{37C13281-4B2D-4F5F-AAF2-523934F0C5D6}" srcId="{A42BAA92-9BFA-4A1B-A72D-13B972F4867C}" destId="{DF9897D3-35C6-4193-B42B-3D7EDBB57216}" srcOrd="3" destOrd="0" parTransId="{57D1FC94-599E-4E67-896D-A705DD357FAB}" sibTransId="{D7D3639B-9D4E-41EE-BAF1-2FB6694D3B65}"/>
    <dgm:cxn modelId="{3F266A81-9BD8-405F-BD58-EDCA6260BE17}" type="presOf" srcId="{D8A61215-02C0-4A8A-B7E5-6A8E1C418760}" destId="{D2A79DF9-5F9D-4F39-B0E2-03946E80793C}" srcOrd="0" destOrd="0" presId="urn:microsoft.com/office/officeart/2005/8/layout/vList2"/>
    <dgm:cxn modelId="{B0D0ED8C-4E24-4D26-9AE7-DFEF8B185D96}" srcId="{A42BAA92-9BFA-4A1B-A72D-13B972F4867C}" destId="{B59930FB-0177-4D85-8670-EDF2C4D92B5C}" srcOrd="4" destOrd="0" parTransId="{2EFF5A58-493B-4B41-B4D2-F88E928F57AF}" sibTransId="{D192A156-6A08-4234-BD47-BAE03291D5D3}"/>
    <dgm:cxn modelId="{D78687C6-B2EE-4BFF-85E5-520017192B55}" type="presOf" srcId="{738C2A9A-2D52-4599-AC0E-FDC4914E12F6}" destId="{14DA81F9-6374-47DC-9300-AFBC37DC0C23}" srcOrd="0" destOrd="0" presId="urn:microsoft.com/office/officeart/2005/8/layout/vList2"/>
    <dgm:cxn modelId="{CA3A8FD8-DA54-4609-850F-8B66FDCF4AB0}" type="presOf" srcId="{B59930FB-0177-4D85-8670-EDF2C4D92B5C}" destId="{06650A41-0586-44A9-B2DB-18FA337E8DD3}" srcOrd="0" destOrd="0" presId="urn:microsoft.com/office/officeart/2005/8/layout/vList2"/>
    <dgm:cxn modelId="{9798F8E2-7033-4005-A692-223E7139D742}" type="presOf" srcId="{998126B2-17E6-4658-BE41-B0D77F01E061}" destId="{AD43BC36-563F-4D7E-9869-5D497FD675B3}" srcOrd="0" destOrd="0" presId="urn:microsoft.com/office/officeart/2005/8/layout/vList2"/>
    <dgm:cxn modelId="{09628AE4-EA29-4E31-983D-B9FFE55DD60D}" type="presOf" srcId="{DF9897D3-35C6-4193-B42B-3D7EDBB57216}" destId="{3F0B7EB5-19DE-4435-B24C-C4F7302D4EAE}" srcOrd="0" destOrd="0" presId="urn:microsoft.com/office/officeart/2005/8/layout/vList2"/>
    <dgm:cxn modelId="{6EFB61F6-6C53-4D2E-8245-E38EA0D341F4}" srcId="{A42BAA92-9BFA-4A1B-A72D-13B972F4867C}" destId="{998126B2-17E6-4658-BE41-B0D77F01E061}" srcOrd="0" destOrd="0" parTransId="{F536FA02-11D4-4698-8004-007A7AE71FF5}" sibTransId="{1830BF72-BA9E-40D8-9140-265932462B14}"/>
    <dgm:cxn modelId="{63DAC9A7-D10B-4E78-A4B1-554D90101DF4}" type="presParOf" srcId="{093C30BA-3791-4FA0-9810-FF89C3753EE0}" destId="{AD43BC36-563F-4D7E-9869-5D497FD675B3}" srcOrd="0" destOrd="0" presId="urn:microsoft.com/office/officeart/2005/8/layout/vList2"/>
    <dgm:cxn modelId="{88C8BF2D-4301-48B9-AC22-6F8588EA5C05}" type="presParOf" srcId="{093C30BA-3791-4FA0-9810-FF89C3753EE0}" destId="{24F89B01-B8C1-4E6C-B96D-0C8C759B6553}" srcOrd="1" destOrd="0" presId="urn:microsoft.com/office/officeart/2005/8/layout/vList2"/>
    <dgm:cxn modelId="{E1273A24-B4D8-4140-9469-07A484BD9725}" type="presParOf" srcId="{093C30BA-3791-4FA0-9810-FF89C3753EE0}" destId="{D2A79DF9-5F9D-4F39-B0E2-03946E80793C}" srcOrd="2" destOrd="0" presId="urn:microsoft.com/office/officeart/2005/8/layout/vList2"/>
    <dgm:cxn modelId="{6F3FE081-0362-4F8D-B657-9597F97DAF9C}" type="presParOf" srcId="{093C30BA-3791-4FA0-9810-FF89C3753EE0}" destId="{1C3F8D00-465F-4A18-B37D-3B93DABBFB19}" srcOrd="3" destOrd="0" presId="urn:microsoft.com/office/officeart/2005/8/layout/vList2"/>
    <dgm:cxn modelId="{9F73CC37-8F7B-4847-B41D-B6B76231DCB4}" type="presParOf" srcId="{093C30BA-3791-4FA0-9810-FF89C3753EE0}" destId="{14DA81F9-6374-47DC-9300-AFBC37DC0C23}" srcOrd="4" destOrd="0" presId="urn:microsoft.com/office/officeart/2005/8/layout/vList2"/>
    <dgm:cxn modelId="{20D30AFD-3507-455E-898F-BEAE038AD7B2}" type="presParOf" srcId="{093C30BA-3791-4FA0-9810-FF89C3753EE0}" destId="{6B215DC0-8FFE-4BF2-9B74-357D2AAFA307}" srcOrd="5" destOrd="0" presId="urn:microsoft.com/office/officeart/2005/8/layout/vList2"/>
    <dgm:cxn modelId="{D10D64CE-DD5B-4E0D-BE97-617A97CF0E38}" type="presParOf" srcId="{093C30BA-3791-4FA0-9810-FF89C3753EE0}" destId="{3F0B7EB5-19DE-4435-B24C-C4F7302D4EAE}" srcOrd="6" destOrd="0" presId="urn:microsoft.com/office/officeart/2005/8/layout/vList2"/>
    <dgm:cxn modelId="{69C9A0AC-9C55-4B04-A9BE-8AB7236F60EF}" type="presParOf" srcId="{093C30BA-3791-4FA0-9810-FF89C3753EE0}" destId="{4E2107F1-AA1D-47CD-AF9F-250B66967A28}" srcOrd="7" destOrd="0" presId="urn:microsoft.com/office/officeart/2005/8/layout/vList2"/>
    <dgm:cxn modelId="{C5184897-271A-4299-A569-E5C8FDFBA20F}" type="presParOf" srcId="{093C30BA-3791-4FA0-9810-FF89C3753EE0}" destId="{06650A41-0586-44A9-B2DB-18FA337E8DD3}"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3BC36-563F-4D7E-9869-5D497FD675B3}">
      <dsp:nvSpPr>
        <dsp:cNvPr id="0" name=""/>
        <dsp:cNvSpPr/>
      </dsp:nvSpPr>
      <dsp:spPr>
        <a:xfrm>
          <a:off x="0" y="140328"/>
          <a:ext cx="5914209" cy="936000"/>
        </a:xfrm>
        <a:prstGeom prst="roundRect">
          <a:avLst/>
        </a:prstGeom>
        <a:solidFill>
          <a:schemeClr val="lt1">
            <a:hueOff val="0"/>
            <a:satOff val="0"/>
            <a:lumOff val="0"/>
            <a:alphaOff val="0"/>
          </a:schemeClr>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This is the group you will describe and talk about effective strategies that help support it.</a:t>
          </a:r>
          <a:endParaRPr lang="en-US" sz="2500" kern="1200" dirty="0"/>
        </a:p>
      </dsp:txBody>
      <dsp:txXfrm>
        <a:off x="45692" y="186020"/>
        <a:ext cx="5822825" cy="844616"/>
      </dsp:txXfrm>
    </dsp:sp>
    <dsp:sp modelId="{D2A79DF9-5F9D-4F39-B0E2-03946E80793C}">
      <dsp:nvSpPr>
        <dsp:cNvPr id="0" name=""/>
        <dsp:cNvSpPr/>
      </dsp:nvSpPr>
      <dsp:spPr>
        <a:xfrm>
          <a:off x="0" y="1148328"/>
          <a:ext cx="5914209" cy="936000"/>
        </a:xfrm>
        <a:prstGeom prst="roundRect">
          <a:avLst/>
        </a:prstGeom>
        <a:solidFill>
          <a:schemeClr val="lt1">
            <a:hueOff val="0"/>
            <a:satOff val="0"/>
            <a:lumOff val="0"/>
            <a:alphaOff val="0"/>
          </a:schemeClr>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1. Life skills</a:t>
          </a:r>
          <a:endParaRPr lang="en-US" sz="2500" kern="1200" dirty="0"/>
        </a:p>
      </dsp:txBody>
      <dsp:txXfrm>
        <a:off x="45692" y="1194020"/>
        <a:ext cx="5822825" cy="844616"/>
      </dsp:txXfrm>
    </dsp:sp>
    <dsp:sp modelId="{14DA81F9-6374-47DC-9300-AFBC37DC0C23}">
      <dsp:nvSpPr>
        <dsp:cNvPr id="0" name=""/>
        <dsp:cNvSpPr/>
      </dsp:nvSpPr>
      <dsp:spPr>
        <a:xfrm>
          <a:off x="0" y="2156328"/>
          <a:ext cx="5914209" cy="936000"/>
        </a:xfrm>
        <a:prstGeom prst="roundRect">
          <a:avLst/>
        </a:prstGeom>
        <a:solidFill>
          <a:schemeClr val="lt1">
            <a:hueOff val="0"/>
            <a:satOff val="0"/>
            <a:lumOff val="0"/>
            <a:alphaOff val="0"/>
          </a:schemeClr>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2.Independent Domestic Violence Advisors (IDVA) </a:t>
          </a:r>
          <a:endParaRPr lang="en-US" sz="2500" kern="1200" dirty="0"/>
        </a:p>
      </dsp:txBody>
      <dsp:txXfrm>
        <a:off x="45692" y="2202020"/>
        <a:ext cx="5822825" cy="844616"/>
      </dsp:txXfrm>
    </dsp:sp>
    <dsp:sp modelId="{3F0B7EB5-19DE-4435-B24C-C4F7302D4EAE}">
      <dsp:nvSpPr>
        <dsp:cNvPr id="0" name=""/>
        <dsp:cNvSpPr/>
      </dsp:nvSpPr>
      <dsp:spPr>
        <a:xfrm>
          <a:off x="0" y="3164328"/>
          <a:ext cx="5914209" cy="936000"/>
        </a:xfrm>
        <a:prstGeom prst="roundRect">
          <a:avLst/>
        </a:prstGeom>
        <a:solidFill>
          <a:schemeClr val="lt1">
            <a:hueOff val="0"/>
            <a:satOff val="0"/>
            <a:lumOff val="0"/>
            <a:alphaOff val="0"/>
          </a:schemeClr>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3 .Freedom Programme</a:t>
          </a:r>
          <a:endParaRPr lang="en-US" sz="2500" kern="1200" dirty="0"/>
        </a:p>
      </dsp:txBody>
      <dsp:txXfrm>
        <a:off x="45692" y="3210020"/>
        <a:ext cx="5822825" cy="844616"/>
      </dsp:txXfrm>
    </dsp:sp>
    <dsp:sp modelId="{06650A41-0586-44A9-B2DB-18FA337E8DD3}">
      <dsp:nvSpPr>
        <dsp:cNvPr id="0" name=""/>
        <dsp:cNvSpPr/>
      </dsp:nvSpPr>
      <dsp:spPr>
        <a:xfrm>
          <a:off x="0" y="4172328"/>
          <a:ext cx="5914209" cy="936000"/>
        </a:xfrm>
        <a:prstGeom prst="roundRect">
          <a:avLst/>
        </a:prstGeom>
        <a:solidFill>
          <a:schemeClr val="lt1">
            <a:hueOff val="0"/>
            <a:satOff val="0"/>
            <a:lumOff val="0"/>
            <a:alphaOff val="0"/>
          </a:schemeClr>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Parenting/Nurturing </a:t>
          </a:r>
          <a:r>
            <a:rPr lang="en-US" sz="2500" kern="1200" dirty="0" err="1"/>
            <a:t>Programme</a:t>
          </a:r>
          <a:endParaRPr lang="en-US" sz="2500" kern="1200" dirty="0"/>
        </a:p>
      </dsp:txBody>
      <dsp:txXfrm>
        <a:off x="45692" y="4218020"/>
        <a:ext cx="5822825" cy="8446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3/22/2018</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thechange-project.org/domestic-abuse/?gclid=EAIaIQobChMImLC4ppmA2gIVbbftCh3A7wUqEAAYASAAEgLK2vD_BwE" TargetMode="External"/><Relationship Id="rId2" Type="http://schemas.openxmlformats.org/officeDocument/2006/relationships/hyperlink" Target="https://www.gov.uk/guidance/domestic-violence-and-abuse" TargetMode="External"/><Relationship Id="rId1" Type="http://schemas.openxmlformats.org/officeDocument/2006/relationships/slideLayout" Target="../slideLayouts/slideLayout2.xml"/><Relationship Id="rId5" Type="http://schemas.openxmlformats.org/officeDocument/2006/relationships/hyperlink" Target="https://www.theclever.com/15-countries-where-domestic-violence-is-legal/" TargetMode="External"/><Relationship Id="rId4" Type="http://schemas.openxmlformats.org/officeDocument/2006/relationships/hyperlink" Target="http://www.hafancymru.co.uk/who-we-help/inspirational-stor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B68C3-22E1-4EDC-A95E-8A0C7A2C6B59}"/>
              </a:ext>
            </a:extLst>
          </p:cNvPr>
          <p:cNvSpPr>
            <a:spLocks noGrp="1"/>
          </p:cNvSpPr>
          <p:nvPr>
            <p:ph type="ctrTitle"/>
          </p:nvPr>
        </p:nvSpPr>
        <p:spPr/>
        <p:txBody>
          <a:bodyPr/>
          <a:lstStyle/>
          <a:p>
            <a:r>
              <a:rPr lang="en-GB" dirty="0"/>
              <a:t>Introduction of social inclusion</a:t>
            </a:r>
          </a:p>
        </p:txBody>
      </p:sp>
      <p:sp>
        <p:nvSpPr>
          <p:cNvPr id="3" name="Subtitle 2">
            <a:extLst>
              <a:ext uri="{FF2B5EF4-FFF2-40B4-BE49-F238E27FC236}">
                <a16:creationId xmlns:a16="http://schemas.microsoft.com/office/drawing/2014/main" id="{AECADFB8-4EC3-4919-89C8-6816061ABEFE}"/>
              </a:ext>
            </a:extLst>
          </p:cNvPr>
          <p:cNvSpPr>
            <a:spLocks noGrp="1"/>
          </p:cNvSpPr>
          <p:nvPr>
            <p:ph type="subTitle" idx="1"/>
          </p:nvPr>
        </p:nvSpPr>
        <p:spPr/>
        <p:txBody>
          <a:bodyPr/>
          <a:lstStyle/>
          <a:p>
            <a:r>
              <a:rPr lang="en-GB" dirty="0"/>
              <a:t>Social inclusion, Domestic abuse groups. </a:t>
            </a:r>
          </a:p>
        </p:txBody>
      </p:sp>
    </p:spTree>
    <p:extLst>
      <p:ext uri="{BB962C8B-B14F-4D97-AF65-F5344CB8AC3E}">
        <p14:creationId xmlns:p14="http://schemas.microsoft.com/office/powerpoint/2010/main" val="2262647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32E95-A243-4C23-AC4A-2100F5F40AA8}"/>
              </a:ext>
            </a:extLst>
          </p:cNvPr>
          <p:cNvSpPr>
            <a:spLocks noGrp="1"/>
          </p:cNvSpPr>
          <p:nvPr>
            <p:ph type="title"/>
          </p:nvPr>
        </p:nvSpPr>
        <p:spPr/>
        <p:txBody>
          <a:bodyPr/>
          <a:lstStyle/>
          <a:p>
            <a:r>
              <a:rPr lang="en-GB" dirty="0"/>
              <a:t>What support groups are out there?	</a:t>
            </a:r>
          </a:p>
        </p:txBody>
      </p:sp>
      <p:sp>
        <p:nvSpPr>
          <p:cNvPr id="3" name="Content Placeholder 2">
            <a:extLst>
              <a:ext uri="{FF2B5EF4-FFF2-40B4-BE49-F238E27FC236}">
                <a16:creationId xmlns:a16="http://schemas.microsoft.com/office/drawing/2014/main" id="{F8F381AE-9CB6-47A4-837F-6D6F90AAA127}"/>
              </a:ext>
            </a:extLst>
          </p:cNvPr>
          <p:cNvSpPr>
            <a:spLocks noGrp="1"/>
          </p:cNvSpPr>
          <p:nvPr>
            <p:ph idx="1"/>
          </p:nvPr>
        </p:nvSpPr>
        <p:spPr/>
        <p:txBody>
          <a:bodyPr/>
          <a:lstStyle/>
          <a:p>
            <a:r>
              <a:rPr lang="en-GB" dirty="0"/>
              <a:t>There are different types of support groups around the globe. Such as Wales, England, France, Berlin and so on, except for around 15 different countries where domestic violence doesn’t have legal prevention (such as Haiti, Lebanon and Congo.) In Wales there are support networks such as NCPCC, </a:t>
            </a:r>
            <a:r>
              <a:rPr lang="en-GB" dirty="0" err="1"/>
              <a:t>Hafan</a:t>
            </a:r>
            <a:r>
              <a:rPr lang="en-GB" dirty="0"/>
              <a:t> </a:t>
            </a:r>
            <a:r>
              <a:rPr lang="en-GB" dirty="0" err="1"/>
              <a:t>Cymru</a:t>
            </a:r>
            <a:r>
              <a:rPr lang="en-GB" dirty="0"/>
              <a:t> and The change project. </a:t>
            </a:r>
          </a:p>
          <a:p>
            <a:endParaRPr lang="en-GB" dirty="0"/>
          </a:p>
        </p:txBody>
      </p:sp>
    </p:spTree>
    <p:extLst>
      <p:ext uri="{BB962C8B-B14F-4D97-AF65-F5344CB8AC3E}">
        <p14:creationId xmlns:p14="http://schemas.microsoft.com/office/powerpoint/2010/main" val="939818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6553AB8-AFF8-40AE-A53C-09FBBC03CA9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D6575D-C99F-4105-BC67-882C8B1ED18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991975BE-39CD-4AC1-85C4-56536516044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3CBDE8-E4C0-4F94-89D3-3E74C009C33F}"/>
              </a:ext>
            </a:extLst>
          </p:cNvPr>
          <p:cNvSpPr>
            <a:spLocks noGrp="1"/>
          </p:cNvSpPr>
          <p:nvPr>
            <p:ph type="title"/>
          </p:nvPr>
        </p:nvSpPr>
        <p:spPr>
          <a:xfrm>
            <a:off x="1055599" y="1055077"/>
            <a:ext cx="2532909" cy="4794578"/>
          </a:xfrm>
        </p:spPr>
        <p:txBody>
          <a:bodyPr>
            <a:normAutofit/>
          </a:bodyPr>
          <a:lstStyle/>
          <a:p>
            <a:r>
              <a:rPr lang="en-GB">
                <a:solidFill>
                  <a:srgbClr val="262626"/>
                </a:solidFill>
              </a:rPr>
              <a:t>Hafan Cymru </a:t>
            </a:r>
          </a:p>
        </p:txBody>
      </p:sp>
      <p:graphicFrame>
        <p:nvGraphicFramePr>
          <p:cNvPr id="5" name="Content Placeholder 2">
            <a:extLst>
              <a:ext uri="{FF2B5EF4-FFF2-40B4-BE49-F238E27FC236}">
                <a16:creationId xmlns:a16="http://schemas.microsoft.com/office/drawing/2014/main" id="{B2001B58-A24C-4DD5-8058-6BA3BA2B546C}"/>
              </a:ext>
            </a:extLst>
          </p:cNvPr>
          <p:cNvGraphicFramePr>
            <a:graphicFrameLocks noGrp="1"/>
          </p:cNvGraphicFramePr>
          <p:nvPr>
            <p:ph idx="1"/>
            <p:extLst>
              <p:ext uri="{D42A27DB-BD31-4B8C-83A1-F6EECF244321}">
                <p14:modId xmlns:p14="http://schemas.microsoft.com/office/powerpoint/2010/main" val="2830434957"/>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952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88539-99E2-4A2E-9048-70F4B3B0DFA9}"/>
              </a:ext>
            </a:extLst>
          </p:cNvPr>
          <p:cNvSpPr>
            <a:spLocks noGrp="1"/>
          </p:cNvSpPr>
          <p:nvPr>
            <p:ph type="title"/>
          </p:nvPr>
        </p:nvSpPr>
        <p:spPr/>
        <p:txBody>
          <a:bodyPr/>
          <a:lstStyle/>
          <a:p>
            <a:r>
              <a:rPr lang="en-GB" dirty="0"/>
              <a:t>Life Skills</a:t>
            </a:r>
          </a:p>
        </p:txBody>
      </p:sp>
      <p:sp>
        <p:nvSpPr>
          <p:cNvPr id="3" name="Content Placeholder 2">
            <a:extLst>
              <a:ext uri="{FF2B5EF4-FFF2-40B4-BE49-F238E27FC236}">
                <a16:creationId xmlns:a16="http://schemas.microsoft.com/office/drawing/2014/main" id="{7F0C1874-D093-4F2E-9810-A09D07D2B105}"/>
              </a:ext>
            </a:extLst>
          </p:cNvPr>
          <p:cNvSpPr>
            <a:spLocks noGrp="1"/>
          </p:cNvSpPr>
          <p:nvPr>
            <p:ph idx="1"/>
          </p:nvPr>
        </p:nvSpPr>
        <p:spPr/>
        <p:txBody>
          <a:bodyPr>
            <a:normAutofit fontScale="25000" lnSpcReduction="20000"/>
          </a:bodyPr>
          <a:lstStyle/>
          <a:p>
            <a:pPr marL="0" indent="0">
              <a:buNone/>
            </a:pPr>
            <a:r>
              <a:rPr lang="en-GB" sz="5600" dirty="0"/>
              <a:t>The focus of this support programme is to help the group become more independent by teaching life skill sessions that cover a range of needs such as: </a:t>
            </a:r>
          </a:p>
          <a:p>
            <a:r>
              <a:rPr lang="en-GB" sz="5600" dirty="0"/>
              <a:t>Budgeting</a:t>
            </a:r>
          </a:p>
          <a:p>
            <a:r>
              <a:rPr lang="en-GB" sz="5600" dirty="0"/>
              <a:t>Cooking</a:t>
            </a:r>
          </a:p>
          <a:p>
            <a:r>
              <a:rPr lang="en-GB" sz="5600" dirty="0"/>
              <a:t>Self-confidence</a:t>
            </a:r>
          </a:p>
          <a:p>
            <a:r>
              <a:rPr lang="en-GB" sz="5600" dirty="0"/>
              <a:t>Assertiveness</a:t>
            </a:r>
          </a:p>
          <a:p>
            <a:r>
              <a:rPr lang="en-GB" sz="5600" dirty="0"/>
              <a:t>Shopping</a:t>
            </a:r>
          </a:p>
          <a:p>
            <a:r>
              <a:rPr lang="en-GB" sz="5600" dirty="0"/>
              <a:t>Personal safety</a:t>
            </a:r>
          </a:p>
          <a:p>
            <a:r>
              <a:rPr lang="en-GB" sz="5600" dirty="0"/>
              <a:t>Form filling</a:t>
            </a:r>
          </a:p>
          <a:p>
            <a:r>
              <a:rPr lang="en-GB" sz="5600" dirty="0"/>
              <a:t>Using public transport.</a:t>
            </a:r>
          </a:p>
          <a:p>
            <a:pPr marL="0" indent="0">
              <a:buNone/>
            </a:pPr>
            <a:endParaRPr lang="en-GB" dirty="0"/>
          </a:p>
          <a:p>
            <a:pPr marL="0" indent="0">
              <a:buNone/>
            </a:pPr>
            <a:r>
              <a:rPr lang="en-GB" dirty="0"/>
              <a:t> </a:t>
            </a:r>
          </a:p>
        </p:txBody>
      </p:sp>
    </p:spTree>
    <p:extLst>
      <p:ext uri="{BB962C8B-B14F-4D97-AF65-F5344CB8AC3E}">
        <p14:creationId xmlns:p14="http://schemas.microsoft.com/office/powerpoint/2010/main" val="2706491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57ABD-4869-4737-AF71-26A30C254C1B}"/>
              </a:ext>
            </a:extLst>
          </p:cNvPr>
          <p:cNvSpPr>
            <a:spLocks noGrp="1"/>
          </p:cNvSpPr>
          <p:nvPr>
            <p:ph type="title"/>
          </p:nvPr>
        </p:nvSpPr>
        <p:spPr/>
        <p:txBody>
          <a:bodyPr>
            <a:normAutofit fontScale="90000"/>
          </a:bodyPr>
          <a:lstStyle/>
          <a:p>
            <a:r>
              <a:rPr lang="en-GB" dirty="0"/>
              <a:t>Independent Domestic Violence Advisors (IDVAs)</a:t>
            </a:r>
          </a:p>
        </p:txBody>
      </p:sp>
      <p:sp>
        <p:nvSpPr>
          <p:cNvPr id="3" name="Content Placeholder 2">
            <a:extLst>
              <a:ext uri="{FF2B5EF4-FFF2-40B4-BE49-F238E27FC236}">
                <a16:creationId xmlns:a16="http://schemas.microsoft.com/office/drawing/2014/main" id="{46F39036-BC14-41B4-87EA-80831E332DF5}"/>
              </a:ext>
            </a:extLst>
          </p:cNvPr>
          <p:cNvSpPr>
            <a:spLocks noGrp="1"/>
          </p:cNvSpPr>
          <p:nvPr>
            <p:ph idx="1"/>
          </p:nvPr>
        </p:nvSpPr>
        <p:spPr/>
        <p:txBody>
          <a:bodyPr>
            <a:normAutofit fontScale="92500" lnSpcReduction="10000"/>
          </a:bodyPr>
          <a:lstStyle/>
          <a:p>
            <a:pPr marL="0" indent="0">
              <a:buNone/>
            </a:pPr>
            <a:r>
              <a:rPr lang="en-GB" dirty="0"/>
              <a:t>Another strategy to help support this group in society is having local authorities who provide safety advice, information and support to high-risk victims of domestic abuse. They are based in areas such as:</a:t>
            </a:r>
          </a:p>
          <a:p>
            <a:pPr marL="0" indent="0">
              <a:buNone/>
            </a:pPr>
            <a:r>
              <a:rPr lang="en-GB" dirty="0"/>
              <a:t>Powys</a:t>
            </a:r>
          </a:p>
          <a:p>
            <a:pPr marL="0" indent="0">
              <a:buNone/>
            </a:pPr>
            <a:r>
              <a:rPr lang="en-GB" dirty="0"/>
              <a:t>Ceredigion</a:t>
            </a:r>
          </a:p>
          <a:p>
            <a:pPr marL="0" indent="0">
              <a:buNone/>
            </a:pPr>
            <a:r>
              <a:rPr lang="en-GB" dirty="0"/>
              <a:t>Carmarthenshire</a:t>
            </a:r>
          </a:p>
          <a:p>
            <a:pPr marL="0" indent="0">
              <a:buNone/>
            </a:pPr>
            <a:r>
              <a:rPr lang="en-GB" dirty="0"/>
              <a:t>Bridgend</a:t>
            </a:r>
          </a:p>
          <a:p>
            <a:pPr marL="0" indent="0">
              <a:buNone/>
            </a:pPr>
            <a:r>
              <a:rPr lang="en-GB" dirty="0"/>
              <a:t>Conwy</a:t>
            </a:r>
          </a:p>
        </p:txBody>
      </p:sp>
    </p:spTree>
    <p:extLst>
      <p:ext uri="{BB962C8B-B14F-4D97-AF65-F5344CB8AC3E}">
        <p14:creationId xmlns:p14="http://schemas.microsoft.com/office/powerpoint/2010/main" val="2232512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C7006-5607-48F3-B601-39440B172164}"/>
              </a:ext>
            </a:extLst>
          </p:cNvPr>
          <p:cNvSpPr>
            <a:spLocks noGrp="1"/>
          </p:cNvSpPr>
          <p:nvPr>
            <p:ph type="title"/>
          </p:nvPr>
        </p:nvSpPr>
        <p:spPr/>
        <p:txBody>
          <a:bodyPr/>
          <a:lstStyle/>
          <a:p>
            <a:r>
              <a:rPr lang="en-GB" dirty="0"/>
              <a:t>Freedom programme</a:t>
            </a:r>
          </a:p>
        </p:txBody>
      </p:sp>
      <p:sp>
        <p:nvSpPr>
          <p:cNvPr id="3" name="Content Placeholder 2">
            <a:extLst>
              <a:ext uri="{FF2B5EF4-FFF2-40B4-BE49-F238E27FC236}">
                <a16:creationId xmlns:a16="http://schemas.microsoft.com/office/drawing/2014/main" id="{966AF4F0-D4FA-4A96-A328-8042CD6315DA}"/>
              </a:ext>
            </a:extLst>
          </p:cNvPr>
          <p:cNvSpPr>
            <a:spLocks noGrp="1"/>
          </p:cNvSpPr>
          <p:nvPr>
            <p:ph idx="1"/>
          </p:nvPr>
        </p:nvSpPr>
        <p:spPr/>
        <p:txBody>
          <a:bodyPr/>
          <a:lstStyle/>
          <a:p>
            <a:pPr marL="0" indent="0">
              <a:buNone/>
            </a:pPr>
            <a:r>
              <a:rPr lang="en-GB" dirty="0"/>
              <a:t>There is a freedom programme which is a course that lasts for 12 weeks. The main aim of the course is to educate women on domestic abuse and awareness on why it happens within society, but also to help women identify early warning signs of domestic abuse and aggressive behaviour and how to protect themselves as well as children before falling victim to the abuse.</a:t>
            </a:r>
          </a:p>
        </p:txBody>
      </p:sp>
    </p:spTree>
    <p:extLst>
      <p:ext uri="{BB962C8B-B14F-4D97-AF65-F5344CB8AC3E}">
        <p14:creationId xmlns:p14="http://schemas.microsoft.com/office/powerpoint/2010/main" val="1805536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721E7-8FCB-4C1D-82B7-8866B9F7C9BD}"/>
              </a:ext>
            </a:extLst>
          </p:cNvPr>
          <p:cNvSpPr>
            <a:spLocks noGrp="1"/>
          </p:cNvSpPr>
          <p:nvPr>
            <p:ph type="title"/>
          </p:nvPr>
        </p:nvSpPr>
        <p:spPr/>
        <p:txBody>
          <a:bodyPr/>
          <a:lstStyle/>
          <a:p>
            <a:r>
              <a:rPr lang="en-GB" dirty="0"/>
              <a:t>Parenting/ Nurturing Programme</a:t>
            </a:r>
          </a:p>
        </p:txBody>
      </p:sp>
      <p:sp>
        <p:nvSpPr>
          <p:cNvPr id="3" name="Content Placeholder 2">
            <a:extLst>
              <a:ext uri="{FF2B5EF4-FFF2-40B4-BE49-F238E27FC236}">
                <a16:creationId xmlns:a16="http://schemas.microsoft.com/office/drawing/2014/main" id="{8A4151F5-628F-4C39-9273-284F7CD0932F}"/>
              </a:ext>
            </a:extLst>
          </p:cNvPr>
          <p:cNvSpPr>
            <a:spLocks noGrp="1"/>
          </p:cNvSpPr>
          <p:nvPr>
            <p:ph idx="1"/>
          </p:nvPr>
        </p:nvSpPr>
        <p:spPr>
          <a:xfrm>
            <a:off x="1197865" y="2556932"/>
            <a:ext cx="9601196" cy="3318936"/>
          </a:xfrm>
        </p:spPr>
        <p:txBody>
          <a:bodyPr>
            <a:normAutofit/>
          </a:bodyPr>
          <a:lstStyle/>
          <a:p>
            <a:pPr marL="0" indent="0">
              <a:buNone/>
            </a:pPr>
            <a:r>
              <a:rPr lang="en-GB" dirty="0"/>
              <a:t>There are plenty more programmes to discuss but this programme in particular aids parents to understand their children and how they behave, it builds self awareness and self esteem as well as suitable expectations, healthy discipline techniques and empathy. Like the freedom programme, the course runs for 12 weeks and was developed by Dr Stephen </a:t>
            </a:r>
            <a:r>
              <a:rPr lang="en-GB" dirty="0" err="1"/>
              <a:t>Bavolek</a:t>
            </a:r>
            <a:r>
              <a:rPr lang="en-GB" dirty="0"/>
              <a:t> who is a child psychologist and it is also approved and recognised by the Welsh Government as a qualified course. </a:t>
            </a:r>
          </a:p>
        </p:txBody>
      </p:sp>
    </p:spTree>
    <p:extLst>
      <p:ext uri="{BB962C8B-B14F-4D97-AF65-F5344CB8AC3E}">
        <p14:creationId xmlns:p14="http://schemas.microsoft.com/office/powerpoint/2010/main" val="4032816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78CE-DBF9-43E0-8C51-52D896C5C497}"/>
              </a:ext>
            </a:extLst>
          </p:cNvPr>
          <p:cNvSpPr>
            <a:spLocks noGrp="1"/>
          </p:cNvSpPr>
          <p:nvPr>
            <p:ph type="title"/>
          </p:nvPr>
        </p:nvSpPr>
        <p:spPr/>
        <p:txBody>
          <a:bodyPr/>
          <a:lstStyle/>
          <a:p>
            <a:r>
              <a:rPr lang="en-GB" dirty="0"/>
              <a:t>Theory, Policies and Practise </a:t>
            </a:r>
          </a:p>
        </p:txBody>
      </p:sp>
      <p:sp>
        <p:nvSpPr>
          <p:cNvPr id="3" name="Content Placeholder 2">
            <a:extLst>
              <a:ext uri="{FF2B5EF4-FFF2-40B4-BE49-F238E27FC236}">
                <a16:creationId xmlns:a16="http://schemas.microsoft.com/office/drawing/2014/main" id="{A8254BC7-6602-4F04-8493-8326EBC4527E}"/>
              </a:ext>
            </a:extLst>
          </p:cNvPr>
          <p:cNvSpPr>
            <a:spLocks noGrp="1"/>
          </p:cNvSpPr>
          <p:nvPr>
            <p:ph idx="1"/>
          </p:nvPr>
        </p:nvSpPr>
        <p:spPr/>
        <p:txBody>
          <a:bodyPr>
            <a:normAutofit lnSpcReduction="10000"/>
          </a:bodyPr>
          <a:lstStyle/>
          <a:p>
            <a:r>
              <a:rPr lang="en-GB" dirty="0"/>
              <a:t>The idea of </a:t>
            </a:r>
            <a:r>
              <a:rPr lang="en-GB" dirty="0" err="1"/>
              <a:t>Hafan</a:t>
            </a:r>
            <a:r>
              <a:rPr lang="en-GB" dirty="0"/>
              <a:t> </a:t>
            </a:r>
            <a:r>
              <a:rPr lang="en-GB" dirty="0" err="1"/>
              <a:t>Cymru</a:t>
            </a:r>
            <a:r>
              <a:rPr lang="en-GB" dirty="0"/>
              <a:t> and the support they provide stems from expectations that service users should experience support programmes that are well advised and that friends and families are happy with too. Their policy is to help with accommodation, develop personal independence, regain self worth from feeling safe and to help connect individuals to their communities which avoids alienation and builds confidence for them in society. </a:t>
            </a:r>
            <a:r>
              <a:rPr lang="en-GB" dirty="0" err="1"/>
              <a:t>Hafan</a:t>
            </a:r>
            <a:r>
              <a:rPr lang="en-GB" dirty="0"/>
              <a:t> </a:t>
            </a:r>
            <a:r>
              <a:rPr lang="en-GB" dirty="0" err="1"/>
              <a:t>Cymru</a:t>
            </a:r>
            <a:r>
              <a:rPr lang="en-GB" dirty="0"/>
              <a:t> have helped many people and have certified courses that improve living situations of people who a have come from or are still in a volatile environment. </a:t>
            </a:r>
          </a:p>
          <a:p>
            <a:pPr marL="0" indent="0">
              <a:buNone/>
            </a:pPr>
            <a:endParaRPr lang="en-GB" dirty="0"/>
          </a:p>
        </p:txBody>
      </p:sp>
    </p:spTree>
    <p:extLst>
      <p:ext uri="{BB962C8B-B14F-4D97-AF65-F5344CB8AC3E}">
        <p14:creationId xmlns:p14="http://schemas.microsoft.com/office/powerpoint/2010/main" val="3322347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3EE33-B770-48AC-9E9D-D729BFBE737B}"/>
              </a:ext>
            </a:extLst>
          </p:cNvPr>
          <p:cNvSpPr>
            <a:spLocks noGrp="1"/>
          </p:cNvSpPr>
          <p:nvPr>
            <p:ph type="title"/>
          </p:nvPr>
        </p:nvSpPr>
        <p:spPr/>
        <p:txBody>
          <a:bodyPr/>
          <a:lstStyle/>
          <a:p>
            <a:r>
              <a:rPr lang="en-GB" dirty="0"/>
              <a:t>Reference </a:t>
            </a:r>
          </a:p>
        </p:txBody>
      </p:sp>
      <p:sp>
        <p:nvSpPr>
          <p:cNvPr id="3" name="Content Placeholder 2">
            <a:extLst>
              <a:ext uri="{FF2B5EF4-FFF2-40B4-BE49-F238E27FC236}">
                <a16:creationId xmlns:a16="http://schemas.microsoft.com/office/drawing/2014/main" id="{B1DEAD88-B687-452B-9D70-657AE4F414F0}"/>
              </a:ext>
            </a:extLst>
          </p:cNvPr>
          <p:cNvSpPr>
            <a:spLocks noGrp="1"/>
          </p:cNvSpPr>
          <p:nvPr>
            <p:ph idx="1"/>
          </p:nvPr>
        </p:nvSpPr>
        <p:spPr/>
        <p:txBody>
          <a:bodyPr>
            <a:normAutofit lnSpcReduction="10000"/>
          </a:bodyPr>
          <a:lstStyle/>
          <a:p>
            <a:pPr marL="3657600" lvl="8" indent="0">
              <a:buNone/>
            </a:pPr>
            <a:endParaRPr lang="en-GB" dirty="0"/>
          </a:p>
          <a:p>
            <a:r>
              <a:rPr lang="en-GB" dirty="0">
                <a:hlinkClick r:id="rId2"/>
              </a:rPr>
              <a:t>(https://www.gov.uk/guidance/domestic-violence-and-abuse</a:t>
            </a:r>
            <a:r>
              <a:rPr lang="en-GB" dirty="0"/>
              <a:t>)</a:t>
            </a:r>
          </a:p>
          <a:p>
            <a:r>
              <a:rPr lang="en-GB" dirty="0">
                <a:hlinkClick r:id="rId3"/>
              </a:rPr>
              <a:t>(https://www.thechange-project.org/domestic-abuse/?gclid=EAIaIQobChMImLC4ppmA2gIVbbftCh3A7wUqEAAYASAAEgLK2vD_BwE</a:t>
            </a:r>
            <a:r>
              <a:rPr lang="en-GB" dirty="0"/>
              <a:t>)</a:t>
            </a:r>
          </a:p>
          <a:p>
            <a:r>
              <a:rPr lang="en-GB" dirty="0">
                <a:hlinkClick r:id="rId4"/>
              </a:rPr>
              <a:t>(http://www.hafancymru.co.uk/who-we-help/inspirational-stories/</a:t>
            </a:r>
            <a:endParaRPr lang="en-GB" dirty="0"/>
          </a:p>
          <a:p>
            <a:r>
              <a:rPr lang="en-GB" dirty="0">
                <a:hlinkClick r:id="rId5"/>
              </a:rPr>
              <a:t>(https://www.theclever.com/15-countries-where-domestic-violence-is-legal/</a:t>
            </a:r>
            <a:r>
              <a:rPr lang="en-GB" dirty="0"/>
              <a:t>)</a:t>
            </a:r>
          </a:p>
          <a:p>
            <a:endParaRPr lang="en-GB" dirty="0"/>
          </a:p>
          <a:p>
            <a:endParaRPr lang="en-GB" dirty="0"/>
          </a:p>
          <a:p>
            <a:endParaRPr lang="en-GB" dirty="0"/>
          </a:p>
        </p:txBody>
      </p:sp>
    </p:spTree>
    <p:extLst>
      <p:ext uri="{BB962C8B-B14F-4D97-AF65-F5344CB8AC3E}">
        <p14:creationId xmlns:p14="http://schemas.microsoft.com/office/powerpoint/2010/main" val="200154805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368</TotalTime>
  <Words>517</Words>
  <Application>Microsoft Office PowerPoint</Application>
  <PresentationFormat>Widescreen</PresentationFormat>
  <Paragraphs>42</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Garamond</vt:lpstr>
      <vt:lpstr>Organic</vt:lpstr>
      <vt:lpstr>Introduction of social inclusion</vt:lpstr>
      <vt:lpstr>What support groups are out there? </vt:lpstr>
      <vt:lpstr>Hafan Cymru </vt:lpstr>
      <vt:lpstr>Life Skills</vt:lpstr>
      <vt:lpstr>Independent Domestic Violence Advisors (IDVAs)</vt:lpstr>
      <vt:lpstr>Freedom programme</vt:lpstr>
      <vt:lpstr>Parenting/ Nurturing Programme</vt:lpstr>
      <vt:lpstr>Theory, Policies and Practise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of social inclusion</dc:title>
  <dc:creator>Gemma Cooze (1402782)</dc:creator>
  <cp:lastModifiedBy>Gemma Cooze (1402782)</cp:lastModifiedBy>
  <cp:revision>28</cp:revision>
  <dcterms:created xsi:type="dcterms:W3CDTF">2018-03-21T00:11:22Z</dcterms:created>
  <dcterms:modified xsi:type="dcterms:W3CDTF">2018-03-22T18:58:59Z</dcterms:modified>
</cp:coreProperties>
</file>