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34"/>
  </p:notesMasterIdLst>
  <p:sldIdLst>
    <p:sldId id="382" r:id="rId7"/>
    <p:sldId id="732" r:id="rId8"/>
    <p:sldId id="733" r:id="rId9"/>
    <p:sldId id="734" r:id="rId10"/>
    <p:sldId id="735" r:id="rId11"/>
    <p:sldId id="736" r:id="rId12"/>
    <p:sldId id="737" r:id="rId13"/>
    <p:sldId id="738" r:id="rId14"/>
    <p:sldId id="739" r:id="rId15"/>
    <p:sldId id="740" r:id="rId16"/>
    <p:sldId id="741" r:id="rId17"/>
    <p:sldId id="742" r:id="rId18"/>
    <p:sldId id="743" r:id="rId19"/>
    <p:sldId id="387" r:id="rId20"/>
    <p:sldId id="554" r:id="rId21"/>
    <p:sldId id="744" r:id="rId22"/>
    <p:sldId id="745" r:id="rId23"/>
    <p:sldId id="746" r:id="rId24"/>
    <p:sldId id="747" r:id="rId25"/>
    <p:sldId id="661" r:id="rId26"/>
    <p:sldId id="748" r:id="rId27"/>
    <p:sldId id="749" r:id="rId28"/>
    <p:sldId id="750" r:id="rId29"/>
    <p:sldId id="751" r:id="rId30"/>
    <p:sldId id="752" r:id="rId31"/>
    <p:sldId id="714" r:id="rId32"/>
    <p:sldId id="753" r:id="rId33"/>
  </p:sldIdLst>
  <p:sldSz cx="12192000" cy="6858000"/>
  <p:notesSz cx="6858000" cy="9144000"/>
  <p:embeddedFontLst>
    <p:embeddedFont>
      <p:font typeface="GB Pinyinok-D" panose="020B0604020202020204" charset="-122"/>
      <p:regular r:id="rId35"/>
    </p:embeddedFont>
    <p:embeddedFont>
      <p:font typeface="微软雅黑" panose="020B0503020204020204" pitchFamily="34" charset="-122"/>
      <p:regular r:id="rId36"/>
      <p:bold r:id="rId37"/>
    </p:embeddedFont>
    <p:embeddedFont>
      <p:font typeface="宋体" panose="02010600030101010101" pitchFamily="2" charset="-122"/>
      <p:regular r:id="rId38"/>
    </p:embeddedFont>
    <p:embeddedFont>
      <p:font typeface="华文楷体" panose="02010600040101010101" pitchFamily="2" charset="-122"/>
      <p:regular r:id="rId39"/>
    </p:embeddedFont>
    <p:embeddedFont>
      <p:font typeface="STXinwei" panose="02010800040101010101" pitchFamily="2" charset="-122"/>
      <p:regular r:id="rId40"/>
    </p:embeddedFont>
    <p:embeddedFont>
      <p:font typeface="Bradley Hand ITC" panose="03070402050302030203" pitchFamily="66" charset="0"/>
      <p:regular r:id="rId41"/>
    </p:embeddedFont>
    <p:embeddedFont>
      <p:font typeface="Brush Script MT" panose="03060802040406070304" pitchFamily="66" charset="0"/>
      <p:italic r:id="rId42"/>
    </p:embeddedFont>
    <p:embeddedFont>
      <p:font typeface="Calibri" panose="020F0502020204030204" pitchFamily="34" charset="0"/>
      <p:regular r:id="rId43"/>
      <p:bold r:id="rId44"/>
      <p:italic r:id="rId45"/>
      <p:boldItalic r:id="rId46"/>
    </p:embeddedFont>
    <p:embeddedFont>
      <p:font typeface="Calibri Light" panose="020F0302020204030204" pitchFamily="34" charset="0"/>
      <p:regular r:id="rId47"/>
      <p:italic r:id="rId48"/>
    </p:embeddedFont>
    <p:embeddedFont>
      <p:font typeface="楷体" panose="02010609060101010101" pitchFamily="49" charset="-122"/>
      <p:regular r:id="rId49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 userDrawn="1">
          <p15:clr>
            <a:srgbClr val="A4A3A4"/>
          </p15:clr>
        </p15:guide>
        <p15:guide id="2" pos="34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149"/>
    <a:srgbClr val="058576"/>
    <a:srgbClr val="68A042"/>
    <a:srgbClr val="669E40"/>
    <a:srgbClr val="6AA343"/>
    <a:srgbClr val="C198E0"/>
    <a:srgbClr val="69D8FF"/>
    <a:srgbClr val="FFE285"/>
    <a:srgbClr val="939393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309" autoAdjust="0"/>
  </p:normalViewPr>
  <p:slideViewPr>
    <p:cSldViewPr snapToGrid="0" snapToObjects="1">
      <p:cViewPr varScale="1">
        <p:scale>
          <a:sx n="59" d="100"/>
          <a:sy n="59" d="100"/>
        </p:scale>
        <p:origin x="940" y="68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font" Target="fonts/font5.fntdata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42" Type="http://schemas.openxmlformats.org/officeDocument/2006/relationships/font" Target="fonts/font8.fntdata"/><Relationship Id="rId47" Type="http://schemas.openxmlformats.org/officeDocument/2006/relationships/font" Target="fonts/font13.fntdata"/><Relationship Id="rId50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font" Target="fonts/font4.fntdata"/><Relationship Id="rId46" Type="http://schemas.openxmlformats.org/officeDocument/2006/relationships/font" Target="fonts/font12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font" Target="fonts/font3.fntdata"/><Relationship Id="rId40" Type="http://schemas.openxmlformats.org/officeDocument/2006/relationships/font" Target="fonts/font6.fntdata"/><Relationship Id="rId45" Type="http://schemas.openxmlformats.org/officeDocument/2006/relationships/font" Target="fonts/font11.fntdata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font" Target="fonts/font2.fntdata"/><Relationship Id="rId49" Type="http://schemas.openxmlformats.org/officeDocument/2006/relationships/font" Target="fonts/font15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font" Target="fonts/font10.fntdata"/><Relationship Id="rId52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font" Target="fonts/font1.fntdata"/><Relationship Id="rId43" Type="http://schemas.openxmlformats.org/officeDocument/2006/relationships/font" Target="fonts/font9.fntdata"/><Relationship Id="rId48" Type="http://schemas.openxmlformats.org/officeDocument/2006/relationships/font" Target="fonts/font14.fntdata"/><Relationship Id="rId8" Type="http://schemas.openxmlformats.org/officeDocument/2006/relationships/slide" Target="slides/slide2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fld id="{412235B8-8E38-45C9-8FE8-5956D69C72B2}" type="datetimeFigureOut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307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fld id="{0EA2A06F-BCDA-4CB0-AAD0-A255306DBDC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6962995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2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77550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138074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908127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908127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908127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908127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90812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43D0D2-FE93-4EF6-AB0B-125CB036258C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09D47D-2E66-4BEF-AFCD-4164C0C399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20564038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ABD23E-6279-4020-8615-39625346AC54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2D7500-7138-4A93-AA4B-A2F029F2936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05520507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33567C-6462-4A2C-A3C6-526AAB92FB5B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DA5085-CD4C-47D8-85F4-747B8718982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9714167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DF64BC-BDA7-40EC-8A47-1308A762D8DB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D0EF05-A89C-4A70-9155-033696F37E3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83900301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2A57F-C3F8-48E1-AB11-CE47ED66E6B1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D139C2-F5F6-435A-B698-0B324F25EF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46211025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E593DE-D9CF-4358-9444-2E2201919058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6094E-09AF-45BE-A49F-4BC2B93D8AF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55035683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A90DE-6A1B-4B03-9ACD-2A7106E8383E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4ED563-E8A3-4170-A71D-82A2E31D347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147308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88C02-910C-4CD5-84D5-30C7CAADCFA3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56C8F0-D90E-4891-B1C0-18ED745AB53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54489309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E542EB-2FF0-4205-9689-A41165767E2E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736F6D-7B69-43E1-BCD2-F998EF80B03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78432143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33FD3-39A2-423B-AFD3-E909D50F39AF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9A98F4-BFEF-4E86-B54F-8AA8C46F635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54556103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EDDFA-0684-4D4C-85AD-062D08A05DEF}" type="datetime1">
              <a:rPr lang="zh-CN" altLang="en-US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136AC3-70EB-48F1-98D4-85483F2A348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94969886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07796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99483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36771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40181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69658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51871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24710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39443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298595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64624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997114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747427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40119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598867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878225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64882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52891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707457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4156669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454834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5517337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657852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5915482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07690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174142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9807772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27390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3600070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4356180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505704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167909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223758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  <a:pPr/>
              <a:t>2019/5/22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0610564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938F2A-8EFC-48E3-816C-C9FA9619261B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083456"/>
      </p:ext>
    </p:extLst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878EAA-DBAE-4DE0-9A84-53B0689F84F7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523020"/>
      </p:ext>
    </p:extLst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732F41-6EFA-4DC1-A8EB-E70783E8919E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010525"/>
      </p:ext>
    </p:extLst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CE1545-26B5-484B-9D03-280F1403214D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705030"/>
      </p:ext>
    </p:extLst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833256-B537-47A5-A50F-3FF51F0A6D3F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530727"/>
      </p:ext>
    </p:extLst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21D28D-4E65-4A7D-B8F9-0ED3A6349CEF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8899955"/>
      </p:ext>
    </p:extLst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369E97-8761-4B01-B447-2BD01C0B4E12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621612"/>
      </p:ext>
    </p:extLst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B74440-A00E-4FC5-838A-FBCE85C3791C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491328"/>
      </p:ext>
    </p:extLst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5D1E19-3023-4546-B6B2-2D7D395706E1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286763"/>
      </p:ext>
    </p:extLst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7E376C-365F-4107-8771-A15B85316A17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466957"/>
      </p:ext>
    </p:extLst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A7A8A1-C605-480F-A5DA-7959F944AF15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575740"/>
      </p:ext>
    </p:extLst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  <a:pPr/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C6DC7F41-410C-4E06-AF7F-F4B697818EC3}" type="slidenum">
              <a:rPr lang="zh-CN" altLang="en-US">
                <a:solidFill>
                  <a:srgbClr val="000000"/>
                </a:solidFill>
              </a:rPr>
              <a:pPr/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006277"/>
      </p:ext>
    </p:extLst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43D0D2-FE93-4EF6-AB0B-125CB036258C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09D47D-2E66-4BEF-AFCD-4164C0C3999D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595375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ABD23E-6279-4020-8615-39625346AC54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2D7500-7138-4A93-AA4B-A2F029F29361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4549853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33567C-6462-4A2C-A3C6-526AAB92FB5B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DA5085-CD4C-47D8-85F4-747B8718982C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471105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4DF64BC-BDA7-40EC-8A47-1308A762D8DB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D0EF05-A89C-4A70-9155-033696F37E3E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6728920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02A57F-C3F8-48E1-AB11-CE47ED66E6B1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D139C2-F5F6-435A-B698-0B324F25EF37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5720076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E593DE-D9CF-4358-9444-2E2201919058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36094E-09AF-45BE-A49F-4BC2B93D8AF0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3623943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0A90DE-6A1B-4B03-9ACD-2A7106E8383E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4ED563-E8A3-4170-A71D-82A2E31D347A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4030406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A688C02-910C-4CD5-84D5-30C7CAADCFA3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56C8F0-D90E-4891-B1C0-18ED745AB532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8755948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E542EB-2FF0-4205-9689-A41165767E2E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736F6D-7B69-43E1-BCD2-F998EF80B03F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860908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333FD3-39A2-423B-AFD3-E909D50F39AF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9A98F4-BFEF-4E86-B54F-8AA8C46F635E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4899797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89EDDFA-0684-4D4C-85AD-062D08A05DEF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136AC3-70EB-48F1-98D4-85483F2A3487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54264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23" Type="http://schemas.openxmlformats.org/officeDocument/2006/relationships/image" Target="../media/image11.png"/><Relationship Id="rId28" Type="http://schemas.openxmlformats.org/officeDocument/2006/relationships/image" Target="../media/image16.pn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pn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pn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pn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pn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-4764" y="-19050"/>
            <a:ext cx="12249475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400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0" y="620713"/>
              <a:ext cx="9180513" cy="5040312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0" y="6167438"/>
              <a:ext cx="2327275" cy="179387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75" y="6167438"/>
              <a:ext cx="2260600" cy="179387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7438"/>
              <a:ext cx="2260600" cy="179387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75" y="6167438"/>
              <a:ext cx="2295525" cy="179387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0" y="247650"/>
              <a:ext cx="2260600" cy="71438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0" y="247650"/>
              <a:ext cx="2260600" cy="71438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00" y="247650"/>
              <a:ext cx="2260600" cy="71438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00" y="247650"/>
              <a:ext cx="2362200" cy="71438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-212889" y="-29028"/>
            <a:ext cx="12501640" cy="6964589"/>
            <a:chOff x="-232232" y="-159654"/>
            <a:chExt cx="9376230" cy="6964589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-232232" y="-159654"/>
              <a:ext cx="9376229" cy="6964589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574951" y="-116113"/>
              <a:ext cx="4569047" cy="507633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-138008" y="16916"/>
              <a:ext cx="415238" cy="1586639"/>
            </a:xfrm>
            <a:prstGeom prst="rect">
              <a:avLst/>
            </a:prstGeom>
          </p:spPr>
        </p:pic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15" cstate="print"/>
          <a:stretch>
            <a:fillRect/>
          </a:stretch>
        </p:blipFill>
        <p:spPr>
          <a:xfrm>
            <a:off x="239065" y="1876372"/>
            <a:ext cx="730747" cy="6096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/>
        </p:nvPicPr>
        <p:blipFill rotWithShape="1">
          <a:blip r:embed="rId16" cstate="print"/>
          <a:srcRect t="12482"/>
          <a:stretch/>
        </p:blipFill>
        <p:spPr>
          <a:xfrm>
            <a:off x="7561923" y="4037186"/>
            <a:ext cx="1325995" cy="794797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14" name="图片 16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56267" y="3957571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4" descr="画儿"/>
          <p:cNvPicPr>
            <a:picLocks noChangeAspect="1" noChangeArrowheads="1"/>
          </p:cNvPicPr>
          <p:nvPr userDrawn="1"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" t="6876" r="6429" b="5901"/>
          <a:stretch>
            <a:fillRect/>
          </a:stretch>
        </p:blipFill>
        <p:spPr bwMode="auto">
          <a:xfrm rot="4001914">
            <a:off x="3831862" y="2027239"/>
            <a:ext cx="498475" cy="97429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图片 14"/>
          <p:cNvPicPr>
            <a:picLocks noChangeAspect="1"/>
          </p:cNvPicPr>
          <p:nvPr userDrawn="1"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425" y="3750667"/>
            <a:ext cx="1030817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图片 5"/>
          <p:cNvPicPr>
            <a:picLocks noChangeAspect="1"/>
          </p:cNvPicPr>
          <p:nvPr userDrawn="1"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444" y="2140951"/>
            <a:ext cx="1005573" cy="1159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图片 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8377" y="2485972"/>
            <a:ext cx="1841500" cy="2622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5" descr="书"/>
          <p:cNvPicPr>
            <a:picLocks noChangeAspect="1" noChangeArrowheads="1"/>
          </p:cNvPicPr>
          <p:nvPr userDrawn="1"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>
            <a:off x="9293606" y="3550978"/>
            <a:ext cx="620113" cy="463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图片 11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647035" y="430753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图片 4"/>
          <p:cNvPicPr>
            <a:picLocks noChangeAspect="1"/>
          </p:cNvPicPr>
          <p:nvPr userDrawn="1"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25" y="1876373"/>
            <a:ext cx="1689100" cy="122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图片 21"/>
          <p:cNvPicPr>
            <a:picLocks noChangeAspect="1"/>
          </p:cNvPicPr>
          <p:nvPr userDrawn="1"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519" y="1622280"/>
            <a:ext cx="2567835" cy="2423164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/>
        </p:nvPicPr>
        <p:blipFill rotWithShape="1">
          <a:blip r:embed="rId16" cstate="print"/>
          <a:srcRect t="-5524"/>
          <a:stretch/>
        </p:blipFill>
        <p:spPr>
          <a:xfrm>
            <a:off x="2820169" y="3016464"/>
            <a:ext cx="1416801" cy="86810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4044550" y="3061700"/>
            <a:ext cx="1361980" cy="839438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5300345" y="3503489"/>
            <a:ext cx="1253332" cy="830182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6442618" y="3919875"/>
            <a:ext cx="1337943" cy="895759"/>
          </a:xfrm>
          <a:prstGeom prst="rect">
            <a:avLst/>
          </a:prstGeom>
        </p:spPr>
      </p:pic>
      <p:pic>
        <p:nvPicPr>
          <p:cNvPr id="27" name="图片 1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3" t="8031" r="7834" b="28464"/>
          <a:stretch>
            <a:fillRect/>
          </a:stretch>
        </p:blipFill>
        <p:spPr bwMode="auto">
          <a:xfrm>
            <a:off x="6534732" y="4602265"/>
            <a:ext cx="796501" cy="572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8" descr="纸箱子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61" t="3459" r="1027" b="68901"/>
          <a:stretch>
            <a:fillRect/>
          </a:stretch>
        </p:blipFill>
        <p:spPr bwMode="auto">
          <a:xfrm>
            <a:off x="7123822" y="3708705"/>
            <a:ext cx="2537844" cy="1305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28" cstate="print"/>
          <a:stretch>
            <a:fillRect/>
          </a:stretch>
        </p:blipFill>
        <p:spPr>
          <a:xfrm>
            <a:off x="9860006" y="3152239"/>
            <a:ext cx="459401" cy="590550"/>
          </a:xfrm>
          <a:prstGeom prst="rect">
            <a:avLst/>
          </a:prstGeom>
        </p:spPr>
      </p:pic>
      <p:sp>
        <p:nvSpPr>
          <p:cNvPr id="30" name="梯形 29"/>
          <p:cNvSpPr/>
          <p:nvPr userDrawn="1"/>
        </p:nvSpPr>
        <p:spPr>
          <a:xfrm rot="12584178">
            <a:off x="2150199" y="2767809"/>
            <a:ext cx="851235" cy="14511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093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组合 55"/>
          <p:cNvGrpSpPr/>
          <p:nvPr userDrawn="1"/>
        </p:nvGrpSpPr>
        <p:grpSpPr>
          <a:xfrm rot="9684734">
            <a:off x="33892" y="-1398753"/>
            <a:ext cx="11933665" cy="9376229"/>
            <a:chOff x="710400" y="-2376019"/>
            <a:chExt cx="8950249" cy="9376229"/>
          </a:xfrm>
        </p:grpSpPr>
        <p:grpSp>
          <p:nvGrpSpPr>
            <p:cNvPr id="54" name="组合 53"/>
            <p:cNvGrpSpPr/>
            <p:nvPr userDrawn="1"/>
          </p:nvGrpSpPr>
          <p:grpSpPr>
            <a:xfrm rot="19463416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52" name="组合 51"/>
              <p:cNvGrpSpPr/>
              <p:nvPr userDrawn="1"/>
            </p:nvGrpSpPr>
            <p:grpSpPr>
              <a:xfrm rot="21120333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4" name="组合 43"/>
                <p:cNvGrpSpPr/>
                <p:nvPr userDrawn="1"/>
              </p:nvGrpSpPr>
              <p:grpSpPr>
                <a:xfrm rot="18282251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2" name="组合 41"/>
                  <p:cNvGrpSpPr/>
                  <p:nvPr userDrawn="1"/>
                </p:nvGrpSpPr>
                <p:grpSpPr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0" name="组合 39"/>
                    <p:cNvGrpSpPr/>
                    <p:nvPr userDrawn="1"/>
                  </p:nvGrpSpPr>
                  <p:grpSpPr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8" name="组合 37"/>
                      <p:cNvGrpSpPr/>
                      <p:nvPr userDrawn="1"/>
                    </p:nvGrpSpPr>
                    <p:grpSpPr>
                      <a:xfrm rot="162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2" name="组合 31"/>
                        <p:cNvGrpSpPr/>
                        <p:nvPr userDrawn="1"/>
                      </p:nvGrpSpPr>
                      <p:grpSpPr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" name="组合 2"/>
                          <p:cNvGrpSpPr/>
                          <p:nvPr userDrawn="1"/>
                        </p:nvGrpSpPr>
                        <p:grpSpPr>
                          <a:xfrm rot="13845033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7" name="组合 6"/>
                            <p:cNvGrpSpPr/>
                            <p:nvPr userDrawn="1"/>
                          </p:nvGrpSpPr>
                          <p:grpSpPr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8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9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10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grpSp>
                        <p:pic>
                          <p:nvPicPr>
                            <p:cNvPr id="2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</p:spPr>
                        </p:pic>
                      </p:grpSp>
                      <p:pic>
                        <p:nvPicPr>
                          <p:cNvPr id="4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</p:spPr>
                      </p:pic>
                      <p:pic>
                        <p:nvPicPr>
                          <p:cNvPr id="31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</p:spPr>
                      </p:pic>
                    </p:grpSp>
                    <p:pic>
                      <p:nvPicPr>
                        <p:cNvPr id="37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tretch>
                          <a:fillRect/>
                        </a:stretch>
                      </p:blipFill>
                      <p:spPr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</p:spPr>
                    </p:pic>
                  </p:grpSp>
                  <p:pic>
                    <p:nvPicPr>
                      <p:cNvPr id="3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tretch>
                        <a:fillRect/>
                      </a:stretch>
                    </p:blipFill>
                    <p:spPr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41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tretch>
                      <a:fillRect/>
                    </a:stretch>
                  </p:blipFill>
                  <p:spPr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4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tretch>
                    <a:fillRect/>
                  </a:stretch>
                </p:blipFill>
                <p:spPr>
                  <a:xfrm rot="21302292">
                    <a:off x="2759164" y="4828529"/>
                    <a:ext cx="285750" cy="332252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5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>
                  <a:off x="3303098" y="473793"/>
                  <a:ext cx="209550" cy="942975"/>
                </a:xfrm>
                <a:prstGeom prst="rect">
                  <a:avLst/>
                </a:prstGeom>
              </p:spPr>
            </p:pic>
            <p:pic>
              <p:nvPicPr>
                <p:cNvPr id="5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21407908">
                  <a:off x="3070145" y="637317"/>
                  <a:ext cx="227667" cy="122926"/>
                </a:xfrm>
                <a:prstGeom prst="rect">
                  <a:avLst/>
                </a:prstGeom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53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tretch>
                <a:fillRect/>
              </a:stretch>
            </p:blipFill>
            <p:spPr>
              <a:xfrm>
                <a:off x="2344123" y="657147"/>
                <a:ext cx="320561" cy="272488"/>
              </a:xfrm>
              <a:prstGeom prst="rect">
                <a:avLst/>
              </a:prstGeom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57" name="图片 56"/>
          <p:cNvPicPr>
            <a:picLocks noChangeAspect="1" noChangeArrowheads="1"/>
          </p:cNvPicPr>
          <p:nvPr userDrawn="1"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28226" y="3936356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58" name="Picture 4" descr="画儿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" t="6876" r="6429" b="5901"/>
          <a:stretch>
            <a:fillRect/>
          </a:stretch>
        </p:blipFill>
        <p:spPr bwMode="auto">
          <a:xfrm rot="4001915">
            <a:off x="3853221" y="2092211"/>
            <a:ext cx="498475" cy="97366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59" name="Picture 8" descr="纸箱子"/>
          <p:cNvPicPr>
            <a:picLocks noChangeAspect="1" noChangeArrowheads="1"/>
          </p:cNvPicPr>
          <p:nvPr userDrawn="1"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61" t="3458" r="1027" b="68900"/>
          <a:stretch>
            <a:fillRect/>
          </a:stretch>
        </p:blipFill>
        <p:spPr bwMode="auto">
          <a:xfrm>
            <a:off x="6492176" y="5180957"/>
            <a:ext cx="2537883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0" name="图片 59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2" t="8031" r="7834" b="28464"/>
          <a:stretch>
            <a:fillRect/>
          </a:stretch>
        </p:blipFill>
        <p:spPr bwMode="auto">
          <a:xfrm>
            <a:off x="6492176" y="4747570"/>
            <a:ext cx="795867" cy="57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1" name="图片 60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026" y="3817295"/>
            <a:ext cx="103293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2" name="图片 61"/>
          <p:cNvPicPr>
            <a:picLocks noChangeAspect="1" noChangeArrowheads="1"/>
          </p:cNvPicPr>
          <p:nvPr userDrawn="1"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60" y="2207570"/>
            <a:ext cx="100541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3" name="图片 62"/>
          <p:cNvPicPr>
            <a:picLocks noChangeAspect="1" noChangeArrowheads="1"/>
          </p:cNvPicPr>
          <p:nvPr userDrawn="1"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0793" y="2326632"/>
            <a:ext cx="184150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4" name="Picture 5" descr="书"/>
          <p:cNvPicPr>
            <a:picLocks noChangeAspect="1" noChangeArrowheads="1"/>
          </p:cNvPicPr>
          <p:nvPr userDrawn="1"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>
            <a:off x="8562277" y="3247381"/>
            <a:ext cx="620183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5" name="图片 64"/>
          <p:cNvPicPr>
            <a:picLocks noChangeAspect="1" noChangeArrowheads="1"/>
          </p:cNvPicPr>
          <p:nvPr userDrawn="1"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759125" y="436180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6" name="图片 65"/>
          <p:cNvPicPr>
            <a:picLocks noChangeAspect="1" noChangeArrowheads="1"/>
          </p:cNvPicPr>
          <p:nvPr userDrawn="1"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459" y="1936106"/>
            <a:ext cx="1689100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7" name="图片 66"/>
          <p:cNvPicPr>
            <a:picLocks noChangeAspect="1" noChangeArrowheads="1"/>
          </p:cNvPicPr>
          <p:nvPr userDrawn="1"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792" y="1786882"/>
            <a:ext cx="2474384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0114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组合 55"/>
          <p:cNvGrpSpPr/>
          <p:nvPr userDrawn="1"/>
        </p:nvGrpSpPr>
        <p:grpSpPr>
          <a:xfrm rot="9684734">
            <a:off x="33892" y="-1398753"/>
            <a:ext cx="11933665" cy="9376229"/>
            <a:chOff x="710400" y="-2376019"/>
            <a:chExt cx="8950249" cy="9376229"/>
          </a:xfrm>
        </p:grpSpPr>
        <p:grpSp>
          <p:nvGrpSpPr>
            <p:cNvPr id="54" name="组合 53"/>
            <p:cNvGrpSpPr/>
            <p:nvPr userDrawn="1"/>
          </p:nvGrpSpPr>
          <p:grpSpPr>
            <a:xfrm rot="19463416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52" name="组合 51"/>
              <p:cNvGrpSpPr/>
              <p:nvPr userDrawn="1"/>
            </p:nvGrpSpPr>
            <p:grpSpPr>
              <a:xfrm rot="21120333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4" name="组合 43"/>
                <p:cNvGrpSpPr/>
                <p:nvPr userDrawn="1"/>
              </p:nvGrpSpPr>
              <p:grpSpPr>
                <a:xfrm rot="18282251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2" name="组合 41"/>
                  <p:cNvGrpSpPr/>
                  <p:nvPr userDrawn="1"/>
                </p:nvGrpSpPr>
                <p:grpSpPr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0" name="组合 39"/>
                    <p:cNvGrpSpPr/>
                    <p:nvPr userDrawn="1"/>
                  </p:nvGrpSpPr>
                  <p:grpSpPr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8" name="组合 37"/>
                      <p:cNvGrpSpPr/>
                      <p:nvPr userDrawn="1"/>
                    </p:nvGrpSpPr>
                    <p:grpSpPr>
                      <a:xfrm rot="162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2" name="组合 31"/>
                        <p:cNvGrpSpPr/>
                        <p:nvPr userDrawn="1"/>
                      </p:nvGrpSpPr>
                      <p:grpSpPr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" name="组合 2"/>
                          <p:cNvGrpSpPr/>
                          <p:nvPr userDrawn="1"/>
                        </p:nvGrpSpPr>
                        <p:grpSpPr>
                          <a:xfrm rot="13845033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7" name="组合 6"/>
                            <p:cNvGrpSpPr/>
                            <p:nvPr userDrawn="1"/>
                          </p:nvGrpSpPr>
                          <p:grpSpPr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8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9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10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grpSp>
                        <p:pic>
                          <p:nvPicPr>
                            <p:cNvPr id="2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</p:spPr>
                        </p:pic>
                      </p:grpSp>
                      <p:pic>
                        <p:nvPicPr>
                          <p:cNvPr id="4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</p:spPr>
                      </p:pic>
                      <p:pic>
                        <p:nvPicPr>
                          <p:cNvPr id="31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</p:spPr>
                      </p:pic>
                    </p:grpSp>
                    <p:pic>
                      <p:nvPicPr>
                        <p:cNvPr id="37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tretch>
                          <a:fillRect/>
                        </a:stretch>
                      </p:blipFill>
                      <p:spPr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</p:spPr>
                    </p:pic>
                  </p:grpSp>
                  <p:pic>
                    <p:nvPicPr>
                      <p:cNvPr id="3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tretch>
                        <a:fillRect/>
                      </a:stretch>
                    </p:blipFill>
                    <p:spPr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41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tretch>
                      <a:fillRect/>
                    </a:stretch>
                  </p:blipFill>
                  <p:spPr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4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tretch>
                    <a:fillRect/>
                  </a:stretch>
                </p:blipFill>
                <p:spPr>
                  <a:xfrm rot="21302292">
                    <a:off x="2759164" y="4828529"/>
                    <a:ext cx="285750" cy="332252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5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>
                  <a:off x="3303098" y="473793"/>
                  <a:ext cx="209550" cy="942975"/>
                </a:xfrm>
                <a:prstGeom prst="rect">
                  <a:avLst/>
                </a:prstGeom>
              </p:spPr>
            </p:pic>
            <p:pic>
              <p:nvPicPr>
                <p:cNvPr id="5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21407908">
                  <a:off x="3070145" y="637317"/>
                  <a:ext cx="227667" cy="122926"/>
                </a:xfrm>
                <a:prstGeom prst="rect">
                  <a:avLst/>
                </a:prstGeom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53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tretch>
                <a:fillRect/>
              </a:stretch>
            </p:blipFill>
            <p:spPr>
              <a:xfrm>
                <a:off x="2344123" y="657147"/>
                <a:ext cx="320561" cy="272488"/>
              </a:xfrm>
              <a:prstGeom prst="rect">
                <a:avLst/>
              </a:prstGeom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57" name="图片 56"/>
          <p:cNvPicPr>
            <a:picLocks noChangeAspect="1" noChangeArrowheads="1"/>
          </p:cNvPicPr>
          <p:nvPr userDrawn="1"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28226" y="3936356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2" name="图片 61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60" y="2207570"/>
            <a:ext cx="100541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3" name="图片 62"/>
          <p:cNvPicPr>
            <a:picLocks noChangeAspect="1" noChangeArrowheads="1"/>
          </p:cNvPicPr>
          <p:nvPr userDrawn="1"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0793" y="2326632"/>
            <a:ext cx="184150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5" name="图片 64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759125" y="436180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pic>
      <p:pic>
        <p:nvPicPr>
          <p:cNvPr id="67" name="图片 66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792" y="1786882"/>
            <a:ext cx="2474384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2230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1" r:id="rId4"/>
    <p:sldLayoutId id="2147483922" r:id="rId5"/>
    <p:sldLayoutId id="2147483923" r:id="rId6"/>
    <p:sldLayoutId id="2147483924" r:id="rId7"/>
    <p:sldLayoutId id="2147483925" r:id="rId8"/>
    <p:sldLayoutId id="2147483926" r:id="rId9"/>
    <p:sldLayoutId id="2147483927" r:id="rId10"/>
    <p:sldLayoutId id="21474839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anose="020B0604020202020204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anose="020B0604020202020204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anose="020B0604020202020204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anose="020B0604020202020204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anose="020B0604020202020204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anose="020B0604020202020204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fld id="{8F7D39E1-9FE5-46CE-B22C-448D41BE7A37}" type="datetime1">
              <a:rPr lang="zh-CN" altLang="en-US" smtClean="0">
                <a:solidFill>
                  <a:srgbClr val="000000"/>
                </a:solidFill>
              </a:rPr>
              <a:pPr>
                <a:buFont typeface="Arial" panose="020B0604020202020204" pitchFamily="34" charset="0"/>
                <a:buNone/>
              </a:pPr>
              <a:t>2019/5/22</a:t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fld id="{457252CE-D233-4B03-9C2A-50FE7E74FFF5}" type="slidenum">
              <a:rPr lang="zh-CN" altLang="en-US" smtClean="0">
                <a:solidFill>
                  <a:srgbClr val="000000"/>
                </a:solidFill>
              </a:rPr>
              <a:pPr>
                <a:buFont typeface="Arial" panose="020B0604020202020204" pitchFamily="34" charset="0"/>
                <a:buNone/>
              </a:pPr>
              <a:t>‹#›</a:t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405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  <p:sldLayoutId id="2147483941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426EDF3-37C0-4BBF-91FF-526CB16E0D33}" type="datetime1">
              <a:rPr lang="zh-CN" altLang="en-US" smtClean="0"/>
              <a:pPr>
                <a:defRPr/>
              </a:pPr>
              <a:t>2019/5/22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73B5C9D-7D49-4AD2-80D3-35C2956F659B}" type="slidenum">
              <a:rPr lang="zh-CN" altLang="en-US" smtClean="0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63301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8" r:id="rId1"/>
    <p:sldLayoutId id="2147483969" r:id="rId2"/>
    <p:sldLayoutId id="2147483970" r:id="rId3"/>
    <p:sldLayoutId id="2147483971" r:id="rId4"/>
    <p:sldLayoutId id="2147483972" r:id="rId5"/>
    <p:sldLayoutId id="2147483973" r:id="rId6"/>
    <p:sldLayoutId id="2147483974" r:id="rId7"/>
    <p:sldLayoutId id="2147483975" r:id="rId8"/>
    <p:sldLayoutId id="2147483976" r:id="rId9"/>
    <p:sldLayoutId id="2147483977" r:id="rId10"/>
    <p:sldLayoutId id="21474839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13" Type="http://schemas.openxmlformats.org/officeDocument/2006/relationships/image" Target="../media/image43.jpe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12" Type="http://schemas.openxmlformats.org/officeDocument/2006/relationships/image" Target="../media/image4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6.jpeg"/><Relationship Id="rId11" Type="http://schemas.openxmlformats.org/officeDocument/2006/relationships/image" Target="../media/image41.jpeg"/><Relationship Id="rId5" Type="http://schemas.openxmlformats.org/officeDocument/2006/relationships/image" Target="../media/image35.jpeg"/><Relationship Id="rId10" Type="http://schemas.openxmlformats.org/officeDocument/2006/relationships/image" Target="../media/image40.jpeg"/><Relationship Id="rId4" Type="http://schemas.openxmlformats.org/officeDocument/2006/relationships/image" Target="../media/image34.png"/><Relationship Id="rId9" Type="http://schemas.openxmlformats.org/officeDocument/2006/relationships/image" Target="../media/image39.jpeg"/><Relationship Id="rId14" Type="http://schemas.openxmlformats.org/officeDocument/2006/relationships/image" Target="../media/image4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image" Target="../media/image33.jpeg"/><Relationship Id="rId7" Type="http://schemas.openxmlformats.org/officeDocument/2006/relationships/image" Target="../media/image4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7.jpeg"/><Relationship Id="rId11" Type="http://schemas.openxmlformats.org/officeDocument/2006/relationships/image" Target="../media/image52.jpeg"/><Relationship Id="rId5" Type="http://schemas.openxmlformats.org/officeDocument/2006/relationships/image" Target="../media/image46.jpeg"/><Relationship Id="rId10" Type="http://schemas.openxmlformats.org/officeDocument/2006/relationships/image" Target="../media/image51.jpeg"/><Relationship Id="rId4" Type="http://schemas.openxmlformats.org/officeDocument/2006/relationships/image" Target="../media/image45.jpeg"/><Relationship Id="rId9" Type="http://schemas.openxmlformats.org/officeDocument/2006/relationships/image" Target="../media/image5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gif"/><Relationship Id="rId3" Type="http://schemas.openxmlformats.org/officeDocument/2006/relationships/image" Target="../media/image59.gif"/><Relationship Id="rId7" Type="http://schemas.openxmlformats.org/officeDocument/2006/relationships/image" Target="../media/image63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62.gif"/><Relationship Id="rId5" Type="http://schemas.openxmlformats.org/officeDocument/2006/relationships/image" Target="../media/image61.gif"/><Relationship Id="rId4" Type="http://schemas.openxmlformats.org/officeDocument/2006/relationships/image" Target="../media/image60.gi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7" Type="http://schemas.openxmlformats.org/officeDocument/2006/relationships/image" Target="../media/image73.jpe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72.jpeg"/><Relationship Id="rId5" Type="http://schemas.openxmlformats.org/officeDocument/2006/relationships/image" Target="../media/image71.jpeg"/><Relationship Id="rId4" Type="http://schemas.openxmlformats.org/officeDocument/2006/relationships/image" Target="../media/image7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293" y="447929"/>
            <a:ext cx="9144000" cy="2387600"/>
          </a:xfrm>
        </p:spPr>
        <p:txBody>
          <a:bodyPr/>
          <a:lstStyle/>
          <a:p>
            <a:pPr algn="ctr">
              <a:lnSpc>
                <a:spcPct val="120000"/>
              </a:lnSpc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60293" y="3330576"/>
            <a:ext cx="9144000" cy="1655762"/>
          </a:xfrm>
        </p:spPr>
        <p:txBody>
          <a:bodyPr/>
          <a:lstStyle/>
          <a:p>
            <a:pPr marL="0" indent="0" algn="ctr" eaLnBrk="1" hangingPunct="1">
              <a:lnSpc>
                <a:spcPct val="70000"/>
              </a:lnSpc>
              <a:buNone/>
            </a:pPr>
            <a:r>
              <a:rPr lang="zh-CN" altLang="en-US" sz="4400" b="1" dirty="0">
                <a:solidFill>
                  <a:srgbClr val="000000"/>
                </a:solidFill>
              </a:rPr>
              <a:t>你好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6248" y="1030288"/>
            <a:ext cx="348845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152" y="707623"/>
            <a:ext cx="754806" cy="813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5011" y="914400"/>
            <a:ext cx="9927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/>
              <a:t>1. </a:t>
            </a:r>
            <a:r>
              <a:rPr lang="zh-CN" altLang="en-US" sz="2800" b="1" dirty="0">
                <a:latin typeface="+mn-ea"/>
                <a:ea typeface="+mn-ea"/>
              </a:rPr>
              <a:t>汉语拼音的声母和韵母（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Initials and Finals of Chinese </a:t>
            </a:r>
            <a:r>
              <a:rPr lang="en-US" altLang="zh-CN" i="1" dirty="0">
                <a:latin typeface="+mn-ea"/>
                <a:ea typeface="+mn-ea"/>
              </a:rPr>
              <a:t>Pinyin</a:t>
            </a:r>
            <a:r>
              <a:rPr lang="en-US" altLang="zh-CN" dirty="0">
                <a:latin typeface="+mn-ea"/>
                <a:ea typeface="+mn-ea"/>
              </a:rPr>
              <a:t>(1)</a:t>
            </a:r>
            <a:endParaRPr lang="zh-CN" altLang="en-US" sz="2800" dirty="0">
              <a:latin typeface="+mn-ea"/>
              <a:ea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3099460" y="2303809"/>
            <a:ext cx="5866410" cy="3823858"/>
            <a:chOff x="3099460" y="2303809"/>
            <a:chExt cx="5866410" cy="3823858"/>
          </a:xfrm>
        </p:grpSpPr>
        <p:sp>
          <p:nvSpPr>
            <p:cNvPr id="10" name="矩形 9"/>
            <p:cNvSpPr/>
            <p:nvPr/>
          </p:nvSpPr>
          <p:spPr>
            <a:xfrm>
              <a:off x="3099460" y="2695698"/>
              <a:ext cx="5866410" cy="3431969"/>
            </a:xfrm>
            <a:prstGeom prst="rect">
              <a:avLst/>
            </a:prstGeom>
            <a:noFill/>
            <a:ln w="38100">
              <a:solidFill>
                <a:schemeClr val="accent5">
                  <a:lumMod val="60000"/>
                  <a:lumOff val="4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099460" y="2303809"/>
              <a:ext cx="5866410" cy="400110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zh-CN" altLang="en-US" sz="2000" b="1" dirty="0">
                  <a:latin typeface="微软雅黑" pitchFamily="34" charset="-122"/>
                  <a:ea typeface="微软雅黑" pitchFamily="34" charset="-122"/>
                </a:rPr>
                <a:t>声母</a:t>
              </a:r>
              <a:r>
                <a:rPr lang="zh-CN" altLang="en-US" sz="2000" dirty="0"/>
                <a:t> </a:t>
              </a:r>
              <a:r>
                <a:rPr lang="en-US" altLang="zh-CN" sz="2000" b="1" dirty="0"/>
                <a:t>Initials</a:t>
              </a:r>
              <a:r>
                <a:rPr lang="zh-CN" altLang="en-US" sz="2000" dirty="0"/>
                <a:t>（</a:t>
              </a:r>
              <a:r>
                <a:rPr lang="en-US" altLang="zh-CN" sz="2000" dirty="0"/>
                <a:t>1</a:t>
              </a:r>
              <a:r>
                <a:rPr lang="zh-CN" altLang="en-US" sz="2000" dirty="0"/>
                <a:t>）</a:t>
              </a:r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3758539" y="3218213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b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199413" y="3178123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p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596742" y="3218213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m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075221" y="3218213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f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722914" y="3906245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d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199413" y="3901780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t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626434" y="3870620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n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8075221" y="3906245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l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722914" y="4604405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g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207330" y="4663780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k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626434" y="4663780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h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794164" y="5356278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j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5207330" y="5356278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q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626434" y="5356278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x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12"/>
          <p:cNvGrpSpPr/>
          <p:nvPr/>
        </p:nvGrpSpPr>
        <p:grpSpPr>
          <a:xfrm>
            <a:off x="3099460" y="2303809"/>
            <a:ext cx="5866410" cy="3823858"/>
            <a:chOff x="3099460" y="2303809"/>
            <a:chExt cx="5866410" cy="3823858"/>
          </a:xfrm>
        </p:grpSpPr>
        <p:sp>
          <p:nvSpPr>
            <p:cNvPr id="10" name="矩形 9"/>
            <p:cNvSpPr/>
            <p:nvPr/>
          </p:nvSpPr>
          <p:spPr>
            <a:xfrm>
              <a:off x="3099460" y="2695698"/>
              <a:ext cx="5866410" cy="3431969"/>
            </a:xfrm>
            <a:prstGeom prst="rect">
              <a:avLst/>
            </a:prstGeom>
            <a:noFill/>
            <a:ln w="38100">
              <a:solidFill>
                <a:schemeClr val="accent5">
                  <a:lumMod val="60000"/>
                  <a:lumOff val="4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099460" y="2303809"/>
              <a:ext cx="5866410" cy="400110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zh-CN" altLang="en-US" sz="2000" b="1" dirty="0">
                  <a:latin typeface="微软雅黑" pitchFamily="34" charset="-122"/>
                  <a:ea typeface="微软雅黑" pitchFamily="34" charset="-122"/>
                </a:rPr>
                <a:t>韵母</a:t>
              </a:r>
              <a:r>
                <a:rPr lang="zh-CN" altLang="en-US" sz="2000" dirty="0"/>
                <a:t> </a:t>
              </a:r>
              <a:r>
                <a:rPr lang="en-US" altLang="zh-CN" sz="2000" b="1" dirty="0"/>
                <a:t>Finals</a:t>
              </a:r>
              <a:r>
                <a:rPr lang="zh-CN" altLang="en-US" sz="2000" dirty="0"/>
                <a:t>（</a:t>
              </a:r>
              <a:r>
                <a:rPr lang="en-US" altLang="zh-CN" sz="2000" dirty="0"/>
                <a:t>1</a:t>
              </a:r>
              <a:r>
                <a:rPr lang="zh-CN" altLang="en-US" sz="2000" dirty="0"/>
                <a:t>）</a:t>
              </a:r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3758539" y="2755088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199413" y="2714998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u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596742" y="2755088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ü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075220" y="2755088"/>
            <a:ext cx="5700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er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722914" y="3217495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a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199412" y="3213030"/>
            <a:ext cx="5244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ia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578934" y="3181870"/>
            <a:ext cx="926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ua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734789" y="3656870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o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183538" y="3666280"/>
            <a:ext cx="587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uo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734830" y="4153155"/>
            <a:ext cx="320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e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201433" y="4153155"/>
            <a:ext cx="6650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ie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711039" y="4584403"/>
            <a:ext cx="70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ai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5171705" y="4584403"/>
            <a:ext cx="706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uai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705184" y="5059403"/>
            <a:ext cx="665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ei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6602720" y="4153155"/>
            <a:ext cx="8906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üe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5170784" y="5059403"/>
            <a:ext cx="18664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uei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ui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）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3669559" y="5532942"/>
            <a:ext cx="665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ao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199413" y="5556692"/>
            <a:ext cx="6650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iao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475011" y="914400"/>
            <a:ext cx="9927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/>
              <a:t>1. </a:t>
            </a:r>
            <a:r>
              <a:rPr lang="zh-CN" altLang="en-US" sz="2800" b="1" dirty="0">
                <a:latin typeface="+mn-ea"/>
                <a:ea typeface="+mn-ea"/>
              </a:rPr>
              <a:t>汉语拼音的声母和韵母（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Initials and Finals of Chinese </a:t>
            </a:r>
            <a:r>
              <a:rPr lang="en-US" altLang="zh-CN" i="1" dirty="0">
                <a:latin typeface="+mn-ea"/>
                <a:ea typeface="+mn-ea"/>
              </a:rPr>
              <a:t>Pinyin</a:t>
            </a:r>
            <a:r>
              <a:rPr lang="en-US" altLang="zh-CN" dirty="0">
                <a:latin typeface="+mn-ea"/>
                <a:ea typeface="+mn-ea"/>
              </a:rPr>
              <a:t>(1)</a:t>
            </a:r>
            <a:endParaRPr lang="zh-CN" altLang="en-US" sz="2800" dirty="0">
              <a:latin typeface="+mn-ea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5012" y="914400"/>
            <a:ext cx="8170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/>
              <a:t>2. </a:t>
            </a:r>
            <a:r>
              <a:rPr lang="zh-CN" altLang="en-US" sz="2800" b="1" dirty="0">
                <a:latin typeface="+mn-ea"/>
                <a:ea typeface="+mn-ea"/>
              </a:rPr>
              <a:t>汉语的声调（四声）</a:t>
            </a:r>
            <a:r>
              <a:rPr lang="en-US" altLang="zh-CN" sz="2000" dirty="0">
                <a:latin typeface="+mn-ea"/>
                <a:ea typeface="+mn-ea"/>
              </a:rPr>
              <a:t>Tones(Four Tones)</a:t>
            </a:r>
            <a:endParaRPr lang="zh-CN" altLang="en-US" dirty="0">
              <a:latin typeface="+mn-ea"/>
              <a:ea typeface="+mn-ea"/>
            </a:endParaRPr>
          </a:p>
        </p:txBody>
      </p:sp>
      <p:graphicFrame>
        <p:nvGraphicFramePr>
          <p:cNvPr id="32" name="表格 31"/>
          <p:cNvGraphicFramePr>
            <a:graphicFrameLocks noGrp="1"/>
          </p:cNvGraphicFramePr>
          <p:nvPr/>
        </p:nvGraphicFramePr>
        <p:xfrm>
          <a:off x="1110542" y="1800616"/>
          <a:ext cx="1922483" cy="1483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22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38" name="组合 37"/>
          <p:cNvGrpSpPr/>
          <p:nvPr/>
        </p:nvGrpSpPr>
        <p:grpSpPr>
          <a:xfrm>
            <a:off x="810918" y="1669400"/>
            <a:ext cx="303399" cy="1778071"/>
            <a:chOff x="654743" y="2601164"/>
            <a:chExt cx="303399" cy="1778071"/>
          </a:xfrm>
        </p:grpSpPr>
        <p:sp>
          <p:nvSpPr>
            <p:cNvPr id="33" name="TextBox 32"/>
            <p:cNvSpPr txBox="1"/>
            <p:nvPr/>
          </p:nvSpPr>
          <p:spPr>
            <a:xfrm>
              <a:off x="662843" y="4009903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1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664444" y="3664321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2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660668" y="3316846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3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668793" y="2601164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5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654743" y="2947514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4</a:t>
              </a:r>
              <a:endParaRPr lang="zh-CN" altLang="en-US" dirty="0">
                <a:latin typeface="Brush Script MT" pitchFamily="66" charset="0"/>
              </a:endParaRPr>
            </a:p>
          </p:txBody>
        </p:sp>
      </p:grpSp>
      <p:graphicFrame>
        <p:nvGraphicFramePr>
          <p:cNvPr id="39" name="表格 38"/>
          <p:cNvGraphicFramePr>
            <a:graphicFrameLocks noGrp="1"/>
          </p:cNvGraphicFramePr>
          <p:nvPr/>
        </p:nvGraphicFramePr>
        <p:xfrm>
          <a:off x="1096492" y="4305394"/>
          <a:ext cx="1922483" cy="1483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22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40" name="组合 39"/>
          <p:cNvGrpSpPr/>
          <p:nvPr/>
        </p:nvGrpSpPr>
        <p:grpSpPr>
          <a:xfrm>
            <a:off x="796868" y="4174178"/>
            <a:ext cx="303399" cy="1778071"/>
            <a:chOff x="654743" y="2601164"/>
            <a:chExt cx="303399" cy="1778071"/>
          </a:xfrm>
        </p:grpSpPr>
        <p:sp>
          <p:nvSpPr>
            <p:cNvPr id="41" name="TextBox 40"/>
            <p:cNvSpPr txBox="1"/>
            <p:nvPr/>
          </p:nvSpPr>
          <p:spPr>
            <a:xfrm>
              <a:off x="662843" y="4009903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1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664444" y="3664321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2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660668" y="3316846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3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668793" y="2601164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5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654743" y="2947514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4</a:t>
              </a:r>
              <a:endParaRPr lang="zh-CN" altLang="en-US" dirty="0">
                <a:latin typeface="Brush Script MT" pitchFamily="66" charset="0"/>
              </a:endParaRPr>
            </a:p>
          </p:txBody>
        </p:sp>
      </p:grpSp>
      <p:graphicFrame>
        <p:nvGraphicFramePr>
          <p:cNvPr id="46" name="表格 45"/>
          <p:cNvGraphicFramePr>
            <a:graphicFrameLocks noGrp="1"/>
          </p:cNvGraphicFramePr>
          <p:nvPr/>
        </p:nvGraphicFramePr>
        <p:xfrm>
          <a:off x="6926809" y="4317269"/>
          <a:ext cx="1922483" cy="1483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22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47" name="组合 46"/>
          <p:cNvGrpSpPr/>
          <p:nvPr/>
        </p:nvGrpSpPr>
        <p:grpSpPr>
          <a:xfrm>
            <a:off x="6627185" y="4186053"/>
            <a:ext cx="303399" cy="1778071"/>
            <a:chOff x="654743" y="2601164"/>
            <a:chExt cx="303399" cy="1778071"/>
          </a:xfrm>
        </p:grpSpPr>
        <p:sp>
          <p:nvSpPr>
            <p:cNvPr id="48" name="TextBox 47"/>
            <p:cNvSpPr txBox="1"/>
            <p:nvPr/>
          </p:nvSpPr>
          <p:spPr>
            <a:xfrm>
              <a:off x="662843" y="4009903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1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664444" y="3664321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2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660668" y="3316846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3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668793" y="2601164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5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654743" y="2947514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4</a:t>
              </a:r>
              <a:endParaRPr lang="zh-CN" altLang="en-US" dirty="0">
                <a:latin typeface="Brush Script MT" pitchFamily="66" charset="0"/>
              </a:endParaRPr>
            </a:p>
          </p:txBody>
        </p:sp>
      </p:grpSp>
      <p:graphicFrame>
        <p:nvGraphicFramePr>
          <p:cNvPr id="53" name="表格 52"/>
          <p:cNvGraphicFramePr>
            <a:graphicFrameLocks noGrp="1"/>
          </p:cNvGraphicFramePr>
          <p:nvPr/>
        </p:nvGraphicFramePr>
        <p:xfrm>
          <a:off x="6912759" y="1791936"/>
          <a:ext cx="1922483" cy="1483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22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54" name="组合 53"/>
          <p:cNvGrpSpPr/>
          <p:nvPr/>
        </p:nvGrpSpPr>
        <p:grpSpPr>
          <a:xfrm>
            <a:off x="6613135" y="1660720"/>
            <a:ext cx="303399" cy="1778071"/>
            <a:chOff x="654743" y="2601164"/>
            <a:chExt cx="303399" cy="1778071"/>
          </a:xfrm>
        </p:grpSpPr>
        <p:sp>
          <p:nvSpPr>
            <p:cNvPr id="55" name="TextBox 54"/>
            <p:cNvSpPr txBox="1"/>
            <p:nvPr/>
          </p:nvSpPr>
          <p:spPr>
            <a:xfrm>
              <a:off x="662843" y="4009903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1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664444" y="3664321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2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660668" y="3316846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3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668793" y="2601164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5</a:t>
              </a:r>
              <a:endParaRPr lang="zh-CN" altLang="en-US" dirty="0">
                <a:latin typeface="Brush Script MT" pitchFamily="66" charset="0"/>
              </a:endParaRPr>
            </a:p>
          </p:txBody>
        </p:sp>
        <p:sp>
          <p:nvSpPr>
            <p:cNvPr id="59" name="TextBox 58"/>
            <p:cNvSpPr txBox="1"/>
            <p:nvPr/>
          </p:nvSpPr>
          <p:spPr>
            <a:xfrm>
              <a:off x="654743" y="2947514"/>
              <a:ext cx="28934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>
                  <a:latin typeface="Brush Script MT" pitchFamily="66" charset="0"/>
                </a:rPr>
                <a:t>4</a:t>
              </a:r>
              <a:endParaRPr lang="zh-CN" altLang="en-US" dirty="0">
                <a:latin typeface="Brush Script MT" pitchFamily="66" charset="0"/>
              </a:endParaRPr>
            </a:p>
          </p:txBody>
        </p:sp>
      </p:grpSp>
      <p:cxnSp>
        <p:nvCxnSpPr>
          <p:cNvPr id="63" name="直接箭头连接符 62"/>
          <p:cNvCxnSpPr/>
          <p:nvPr/>
        </p:nvCxnSpPr>
        <p:spPr>
          <a:xfrm>
            <a:off x="1114317" y="1806566"/>
            <a:ext cx="1450753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grpSp>
        <p:nvGrpSpPr>
          <p:cNvPr id="91" name="组合 90"/>
          <p:cNvGrpSpPr/>
          <p:nvPr/>
        </p:nvGrpSpPr>
        <p:grpSpPr>
          <a:xfrm>
            <a:off x="5869359" y="4329144"/>
            <a:ext cx="2274087" cy="1905401"/>
            <a:chOff x="5869359" y="4329144"/>
            <a:chExt cx="2274087" cy="1905401"/>
          </a:xfrm>
        </p:grpSpPr>
        <p:sp>
          <p:nvSpPr>
            <p:cNvPr id="88" name="弧形 87"/>
            <p:cNvSpPr/>
            <p:nvPr/>
          </p:nvSpPr>
          <p:spPr>
            <a:xfrm>
              <a:off x="5869359" y="4329144"/>
              <a:ext cx="2122738" cy="1905401"/>
            </a:xfrm>
            <a:prstGeom prst="arc">
              <a:avLst>
                <a:gd name="adj1" fmla="val 16249442"/>
                <a:gd name="adj2" fmla="val 21204261"/>
              </a:avLst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cxnSp>
          <p:nvCxnSpPr>
            <p:cNvPr id="90" name="直接箭头连接符 89"/>
            <p:cNvCxnSpPr/>
            <p:nvPr/>
          </p:nvCxnSpPr>
          <p:spPr>
            <a:xfrm>
              <a:off x="7980372" y="5148253"/>
              <a:ext cx="163074" cy="640501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1" name="组合 110"/>
          <p:cNvGrpSpPr/>
          <p:nvPr/>
        </p:nvGrpSpPr>
        <p:grpSpPr>
          <a:xfrm>
            <a:off x="6911439" y="1784917"/>
            <a:ext cx="1460666" cy="720777"/>
            <a:chOff x="6911439" y="1784917"/>
            <a:chExt cx="1460666" cy="720777"/>
          </a:xfrm>
        </p:grpSpPr>
        <p:cxnSp>
          <p:nvCxnSpPr>
            <p:cNvPr id="86" name="直接箭头连接符 85"/>
            <p:cNvCxnSpPr/>
            <p:nvPr/>
          </p:nvCxnSpPr>
          <p:spPr>
            <a:xfrm flipV="1">
              <a:off x="7992097" y="1784917"/>
              <a:ext cx="380008" cy="600111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任意多边形 109"/>
            <p:cNvSpPr/>
            <p:nvPr/>
          </p:nvSpPr>
          <p:spPr>
            <a:xfrm>
              <a:off x="6911439" y="2375065"/>
              <a:ext cx="1092530" cy="130629"/>
            </a:xfrm>
            <a:custGeom>
              <a:avLst/>
              <a:gdLst>
                <a:gd name="connsiteX0" fmla="*/ 0 w 1092530"/>
                <a:gd name="connsiteY0" fmla="*/ 130629 h 130629"/>
                <a:gd name="connsiteX1" fmla="*/ 700644 w 1092530"/>
                <a:gd name="connsiteY1" fmla="*/ 118753 h 130629"/>
                <a:gd name="connsiteX2" fmla="*/ 1092530 w 1092530"/>
                <a:gd name="connsiteY2" fmla="*/ 0 h 13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2530" h="130629">
                  <a:moveTo>
                    <a:pt x="0" y="130629"/>
                  </a:moveTo>
                  <a:lnTo>
                    <a:pt x="700644" y="118753"/>
                  </a:lnTo>
                  <a:cubicBezTo>
                    <a:pt x="882732" y="96982"/>
                    <a:pt x="987631" y="48491"/>
                    <a:pt x="1092530" y="0"/>
                  </a:cubicBezTo>
                </a:path>
              </a:pathLst>
            </a:cu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24" name="组合 123"/>
          <p:cNvGrpSpPr/>
          <p:nvPr/>
        </p:nvGrpSpPr>
        <p:grpSpPr>
          <a:xfrm>
            <a:off x="3847606" y="1784917"/>
            <a:ext cx="1246908" cy="1044621"/>
            <a:chOff x="3847606" y="1784917"/>
            <a:chExt cx="1246908" cy="1044621"/>
          </a:xfrm>
        </p:grpSpPr>
        <p:sp>
          <p:nvSpPr>
            <p:cNvPr id="112" name="TextBox 111"/>
            <p:cNvSpPr txBox="1"/>
            <p:nvPr/>
          </p:nvSpPr>
          <p:spPr>
            <a:xfrm>
              <a:off x="3859481" y="1784917"/>
              <a:ext cx="123503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 err="1">
                  <a:latin typeface="GB Pinyinok-D" pitchFamily="2" charset="-122"/>
                  <a:ea typeface="GB Pinyinok-D" pitchFamily="2" charset="-122"/>
                </a:rPr>
                <a:t>mā</a:t>
              </a:r>
              <a:endParaRPr lang="zh-CN" altLang="en-US" sz="2400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6" name="TextBox 115"/>
            <p:cNvSpPr txBox="1"/>
            <p:nvPr/>
          </p:nvSpPr>
          <p:spPr>
            <a:xfrm>
              <a:off x="3847606" y="2183207"/>
              <a:ext cx="123503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600" b="1" dirty="0">
                  <a:solidFill>
                    <a:srgbClr val="FFC000"/>
                  </a:solidFill>
                  <a:latin typeface="华文新魏" pitchFamily="2" charset="-122"/>
                  <a:ea typeface="华文新魏" pitchFamily="2" charset="-122"/>
                </a:rPr>
                <a:t>妈</a:t>
              </a:r>
            </a:p>
          </p:txBody>
        </p:sp>
      </p:grpSp>
      <p:grpSp>
        <p:nvGrpSpPr>
          <p:cNvPr id="126" name="组合 125"/>
          <p:cNvGrpSpPr/>
          <p:nvPr/>
        </p:nvGrpSpPr>
        <p:grpSpPr>
          <a:xfrm>
            <a:off x="3823856" y="4289695"/>
            <a:ext cx="1270658" cy="1074848"/>
            <a:chOff x="3823856" y="4289695"/>
            <a:chExt cx="1270658" cy="1074848"/>
          </a:xfrm>
        </p:grpSpPr>
        <p:sp>
          <p:nvSpPr>
            <p:cNvPr id="113" name="TextBox 112"/>
            <p:cNvSpPr txBox="1"/>
            <p:nvPr/>
          </p:nvSpPr>
          <p:spPr>
            <a:xfrm>
              <a:off x="3859481" y="4289695"/>
              <a:ext cx="123503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 err="1">
                  <a:latin typeface="GB Pinyinok-D" pitchFamily="2" charset="-122"/>
                  <a:ea typeface="GB Pinyinok-D" pitchFamily="2" charset="-122"/>
                </a:rPr>
                <a:t>mǎ</a:t>
              </a:r>
              <a:r>
                <a:rPr lang="en-US" altLang="zh-CN" sz="2400" dirty="0">
                  <a:latin typeface="GB Pinyinok-D" pitchFamily="2" charset="-122"/>
                  <a:ea typeface="GB Pinyinok-D" pitchFamily="2" charset="-122"/>
                </a:rPr>
                <a:t> </a:t>
              </a:r>
              <a:endParaRPr lang="zh-CN" altLang="en-US" sz="2400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7" name="TextBox 116"/>
            <p:cNvSpPr txBox="1"/>
            <p:nvPr/>
          </p:nvSpPr>
          <p:spPr>
            <a:xfrm>
              <a:off x="3823856" y="4718212"/>
              <a:ext cx="123503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600" b="1" dirty="0">
                  <a:solidFill>
                    <a:srgbClr val="FFC000"/>
                  </a:solidFill>
                  <a:latin typeface="华文新魏" pitchFamily="2" charset="-122"/>
                  <a:ea typeface="华文新魏" pitchFamily="2" charset="-122"/>
                </a:rPr>
                <a:t>马</a:t>
              </a:r>
            </a:p>
          </p:txBody>
        </p:sp>
      </p:grpSp>
      <p:grpSp>
        <p:nvGrpSpPr>
          <p:cNvPr id="125" name="组合 124"/>
          <p:cNvGrpSpPr/>
          <p:nvPr/>
        </p:nvGrpSpPr>
        <p:grpSpPr>
          <a:xfrm>
            <a:off x="9664531" y="1807899"/>
            <a:ext cx="1266705" cy="1007789"/>
            <a:chOff x="9664531" y="1807899"/>
            <a:chExt cx="1266705" cy="1007789"/>
          </a:xfrm>
        </p:grpSpPr>
        <p:sp>
          <p:nvSpPr>
            <p:cNvPr id="115" name="TextBox 114"/>
            <p:cNvSpPr txBox="1"/>
            <p:nvPr/>
          </p:nvSpPr>
          <p:spPr>
            <a:xfrm>
              <a:off x="9696203" y="1807899"/>
              <a:ext cx="123503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 err="1">
                  <a:latin typeface="GB Pinyinok-D" pitchFamily="2" charset="-122"/>
                  <a:ea typeface="GB Pinyinok-D" pitchFamily="2" charset="-122"/>
                </a:rPr>
                <a:t>má</a:t>
              </a:r>
              <a:r>
                <a:rPr lang="en-US" altLang="zh-CN" sz="2400" dirty="0">
                  <a:latin typeface="GB Pinyinok-D" pitchFamily="2" charset="-122"/>
                  <a:ea typeface="GB Pinyinok-D" pitchFamily="2" charset="-122"/>
                </a:rPr>
                <a:t> </a:t>
              </a:r>
              <a:endParaRPr lang="zh-CN" altLang="en-US" sz="2400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8" name="TextBox 117"/>
            <p:cNvSpPr txBox="1"/>
            <p:nvPr/>
          </p:nvSpPr>
          <p:spPr>
            <a:xfrm>
              <a:off x="9664531" y="2169357"/>
              <a:ext cx="123503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600" b="1" dirty="0">
                  <a:solidFill>
                    <a:srgbClr val="FFC000"/>
                  </a:solidFill>
                  <a:latin typeface="华文新魏" pitchFamily="2" charset="-122"/>
                  <a:ea typeface="华文新魏" pitchFamily="2" charset="-122"/>
                </a:rPr>
                <a:t>麻</a:t>
              </a:r>
            </a:p>
          </p:txBody>
        </p:sp>
      </p:grpSp>
      <p:grpSp>
        <p:nvGrpSpPr>
          <p:cNvPr id="127" name="组合 126"/>
          <p:cNvGrpSpPr/>
          <p:nvPr/>
        </p:nvGrpSpPr>
        <p:grpSpPr>
          <a:xfrm>
            <a:off x="9664531" y="4312677"/>
            <a:ext cx="1266705" cy="1045627"/>
            <a:chOff x="9664531" y="4312677"/>
            <a:chExt cx="1266705" cy="1045627"/>
          </a:xfrm>
        </p:grpSpPr>
        <p:sp>
          <p:nvSpPr>
            <p:cNvPr id="114" name="TextBox 113"/>
            <p:cNvSpPr txBox="1"/>
            <p:nvPr/>
          </p:nvSpPr>
          <p:spPr>
            <a:xfrm>
              <a:off x="9696203" y="4312677"/>
              <a:ext cx="123503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 err="1">
                  <a:latin typeface="GB Pinyinok-D" pitchFamily="2" charset="-122"/>
                  <a:ea typeface="GB Pinyinok-D" pitchFamily="2" charset="-122"/>
                </a:rPr>
                <a:t>mà</a:t>
              </a:r>
              <a:r>
                <a:rPr lang="en-US" altLang="zh-CN" sz="2400" dirty="0">
                  <a:latin typeface="GB Pinyinok-D" pitchFamily="2" charset="-122"/>
                  <a:ea typeface="GB Pinyinok-D" pitchFamily="2" charset="-122"/>
                </a:rPr>
                <a:t> </a:t>
              </a:r>
              <a:endParaRPr lang="zh-CN" altLang="en-US" sz="2400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9" name="TextBox 118"/>
            <p:cNvSpPr txBox="1"/>
            <p:nvPr/>
          </p:nvSpPr>
          <p:spPr>
            <a:xfrm>
              <a:off x="9664531" y="4711973"/>
              <a:ext cx="123503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600" b="1" dirty="0">
                  <a:solidFill>
                    <a:srgbClr val="FFC000"/>
                  </a:solidFill>
                  <a:latin typeface="华文新魏" pitchFamily="2" charset="-122"/>
                  <a:ea typeface="华文新魏" pitchFamily="2" charset="-122"/>
                </a:rPr>
                <a:t>骂</a:t>
              </a:r>
            </a:p>
          </p:txBody>
        </p:sp>
      </p:grpSp>
      <p:sp>
        <p:nvSpPr>
          <p:cNvPr id="120" name="TextBox 119"/>
          <p:cNvSpPr txBox="1"/>
          <p:nvPr/>
        </p:nvSpPr>
        <p:spPr>
          <a:xfrm>
            <a:off x="3776350" y="2754414"/>
            <a:ext cx="1211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mother</a:t>
            </a:r>
            <a:endParaRPr lang="zh-CN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1" name="TextBox 120"/>
          <p:cNvSpPr txBox="1"/>
          <p:nvPr/>
        </p:nvSpPr>
        <p:spPr>
          <a:xfrm>
            <a:off x="3823850" y="5279501"/>
            <a:ext cx="1211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horse</a:t>
            </a:r>
            <a:endParaRPr lang="zh-CN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2" name="TextBox 121"/>
          <p:cNvSpPr txBox="1"/>
          <p:nvPr/>
        </p:nvSpPr>
        <p:spPr>
          <a:xfrm>
            <a:off x="9343906" y="2766043"/>
            <a:ext cx="1712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fibrous crops</a:t>
            </a:r>
            <a:endParaRPr lang="zh-CN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3" name="TextBox 122"/>
          <p:cNvSpPr txBox="1"/>
          <p:nvPr/>
        </p:nvSpPr>
        <p:spPr>
          <a:xfrm>
            <a:off x="9569531" y="5291376"/>
            <a:ext cx="1211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to scold</a:t>
            </a:r>
            <a:endParaRPr lang="zh-CN" alt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66" name="组合 65"/>
          <p:cNvGrpSpPr/>
          <p:nvPr/>
        </p:nvGrpSpPr>
        <p:grpSpPr>
          <a:xfrm>
            <a:off x="1092530" y="4312677"/>
            <a:ext cx="1926445" cy="1506233"/>
            <a:chOff x="1092530" y="4312677"/>
            <a:chExt cx="1926445" cy="1506233"/>
          </a:xfrm>
        </p:grpSpPr>
        <p:grpSp>
          <p:nvGrpSpPr>
            <p:cNvPr id="107" name="组合 106"/>
            <p:cNvGrpSpPr/>
            <p:nvPr/>
          </p:nvGrpSpPr>
          <p:grpSpPr>
            <a:xfrm>
              <a:off x="1092530" y="4711973"/>
              <a:ext cx="1926445" cy="1106937"/>
              <a:chOff x="1092530" y="4711973"/>
              <a:chExt cx="1926445" cy="1106937"/>
            </a:xfrm>
          </p:grpSpPr>
          <p:sp>
            <p:nvSpPr>
              <p:cNvPr id="98" name="任意多边形 97"/>
              <p:cNvSpPr/>
              <p:nvPr/>
            </p:nvSpPr>
            <p:spPr>
              <a:xfrm>
                <a:off x="1092530" y="5035139"/>
                <a:ext cx="1757548" cy="783771"/>
              </a:xfrm>
              <a:custGeom>
                <a:avLst/>
                <a:gdLst>
                  <a:gd name="connsiteX0" fmla="*/ 0 w 1757548"/>
                  <a:gd name="connsiteY0" fmla="*/ 356260 h 783771"/>
                  <a:gd name="connsiteX1" fmla="*/ 403761 w 1757548"/>
                  <a:gd name="connsiteY1" fmla="*/ 712519 h 783771"/>
                  <a:gd name="connsiteX2" fmla="*/ 1365662 w 1757548"/>
                  <a:gd name="connsiteY2" fmla="*/ 665018 h 783771"/>
                  <a:gd name="connsiteX3" fmla="*/ 1757548 w 1757548"/>
                  <a:gd name="connsiteY3" fmla="*/ 0 h 783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57548" h="783771">
                    <a:moveTo>
                      <a:pt x="0" y="356260"/>
                    </a:moveTo>
                    <a:cubicBezTo>
                      <a:pt x="88075" y="508659"/>
                      <a:pt x="176151" y="661059"/>
                      <a:pt x="403761" y="712519"/>
                    </a:cubicBezTo>
                    <a:cubicBezTo>
                      <a:pt x="631371" y="763979"/>
                      <a:pt x="1140031" y="783771"/>
                      <a:pt x="1365662" y="665018"/>
                    </a:cubicBezTo>
                    <a:cubicBezTo>
                      <a:pt x="1591293" y="546265"/>
                      <a:pt x="1690255" y="116774"/>
                      <a:pt x="1757548" y="0"/>
                    </a:cubicBezTo>
                  </a:path>
                </a:pathLst>
              </a:cu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100" name="直接箭头连接符 99"/>
              <p:cNvCxnSpPr/>
              <p:nvPr/>
            </p:nvCxnSpPr>
            <p:spPr>
              <a:xfrm flipV="1">
                <a:off x="2845925" y="4711973"/>
                <a:ext cx="173050" cy="330341"/>
              </a:xfrm>
              <a:prstGeom prst="straightConnector1">
                <a:avLst/>
              </a:prstGeom>
              <a:ln w="5715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2" name="直接连接符 61"/>
            <p:cNvCxnSpPr/>
            <p:nvPr/>
          </p:nvCxnSpPr>
          <p:spPr>
            <a:xfrm>
              <a:off x="1995055" y="4312677"/>
              <a:ext cx="0" cy="1476077"/>
            </a:xfrm>
            <a:prstGeom prst="line">
              <a:avLst/>
            </a:prstGeom>
            <a:ln w="5715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/>
      <p:bldP spid="121" grpId="0"/>
      <p:bldP spid="122" grpId="0"/>
      <p:bldP spid="1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4" name="组合 63"/>
          <p:cNvGrpSpPr/>
          <p:nvPr/>
        </p:nvGrpSpPr>
        <p:grpSpPr>
          <a:xfrm>
            <a:off x="2125674" y="1092525"/>
            <a:ext cx="7908967" cy="5355771"/>
            <a:chOff x="1781299" y="914400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6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300" y="926275"/>
              <a:ext cx="7908966" cy="769441"/>
            </a:xfrm>
            <a:prstGeom prst="round1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zh-CN" altLang="en-US" sz="24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朗读下列音节，注意声调的不同</a:t>
              </a:r>
              <a:endParaRPr lang="en-US" altLang="zh-CN" sz="2400" b="1" dirty="0">
                <a:solidFill>
                  <a:srgbClr val="00B050"/>
                </a:solidFill>
              </a:endParaRPr>
            </a:p>
            <a:p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Read the syllables aloud and pay attention to the tones</a:t>
              </a:r>
              <a:endParaRPr lang="zh-CN" altLang="en-US" sz="14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graphicFrame>
        <p:nvGraphicFramePr>
          <p:cNvPr id="62" name="表格 61"/>
          <p:cNvGraphicFramePr>
            <a:graphicFrameLocks noGrp="1"/>
          </p:cNvGraphicFramePr>
          <p:nvPr/>
        </p:nvGraphicFramePr>
        <p:xfrm>
          <a:off x="2125675" y="2674318"/>
          <a:ext cx="7908964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72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72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772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7724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ā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á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ǎ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à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ō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ó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ǒ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ò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ē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é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ě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è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ī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í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ǐ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ì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ū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ú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ǔ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ù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438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ǖ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ǘ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ǜ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ǜ</a:t>
                      </a:r>
                      <a:endParaRPr lang="zh-CN" altLang="en-US" sz="2800" b="1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Box 31"/>
          <p:cNvSpPr txBox="1"/>
          <p:nvPr/>
        </p:nvSpPr>
        <p:spPr>
          <a:xfrm>
            <a:off x="475011" y="914400"/>
            <a:ext cx="9927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/>
              <a:t>3. </a:t>
            </a:r>
            <a:r>
              <a:rPr lang="zh-CN" altLang="en-US" sz="2800" b="1" dirty="0"/>
              <a:t>汉语的音节  </a:t>
            </a:r>
            <a:r>
              <a:rPr lang="en-US" altLang="zh-CN" dirty="0">
                <a:latin typeface="+mn-ea"/>
                <a:ea typeface="+mn-ea"/>
              </a:rPr>
              <a:t>Chinese Syllables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33" name="表格 32"/>
          <p:cNvGraphicFramePr>
            <a:graphicFrameLocks noGrp="1"/>
          </p:cNvGraphicFramePr>
          <p:nvPr/>
        </p:nvGraphicFramePr>
        <p:xfrm>
          <a:off x="1473858" y="2312126"/>
          <a:ext cx="9451440" cy="32993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2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62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628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628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34835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汉语的音节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2400" dirty="0"/>
                        <a:t>Syllable</a:t>
                      </a:r>
                      <a:endParaRPr lang="zh-CN" altLang="en-US" sz="2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声母</a:t>
                      </a:r>
                      <a:endParaRPr lang="en-US" altLang="zh-CN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24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Initial</a:t>
                      </a:r>
                      <a:endParaRPr lang="zh-CN" altLang="en-US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韵母</a:t>
                      </a:r>
                      <a:endParaRPr lang="en-US" altLang="zh-CN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24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Final</a:t>
                      </a:r>
                      <a:endParaRPr lang="zh-CN" altLang="en-US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声调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2400" dirty="0"/>
                        <a:t>Tone</a:t>
                      </a:r>
                      <a:endParaRPr lang="zh-CN" altLang="en-US" sz="24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7952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>
                          <a:latin typeface="GB Pinyinok-D" pitchFamily="2" charset="-122"/>
                          <a:ea typeface="GB Pinyinok-D" pitchFamily="2" charset="-122"/>
                        </a:rPr>
                        <a:t>māo</a:t>
                      </a:r>
                      <a:r>
                        <a:rPr lang="en-US" altLang="zh-CN" sz="2400" dirty="0"/>
                        <a:t> </a:t>
                      </a:r>
                      <a:r>
                        <a:rPr lang="zh-CN" altLang="en-US" sz="2400" dirty="0"/>
                        <a:t>（猫，</a:t>
                      </a:r>
                      <a:r>
                        <a:rPr lang="en-US" altLang="zh-CN" sz="2400" dirty="0"/>
                        <a:t>cat</a:t>
                      </a:r>
                      <a:r>
                        <a:rPr lang="zh-CN" altLang="en-US" sz="2400" dirty="0"/>
                        <a:t>）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>
                          <a:latin typeface="GB Pinyinok-D" pitchFamily="2" charset="-122"/>
                          <a:ea typeface="GB Pinyinok-D" pitchFamily="2" charset="-122"/>
                        </a:rPr>
                        <a:t>m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>
                          <a:latin typeface="GB Pinyinok-D" pitchFamily="2" charset="-122"/>
                          <a:ea typeface="GB Pinyinok-D" pitchFamily="2" charset="-122"/>
                        </a:rPr>
                        <a:t>ao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3259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>
                          <a:latin typeface="GB Pinyinok-D" pitchFamily="2" charset="-122"/>
                          <a:ea typeface="GB Pinyinok-D" pitchFamily="2" charset="-122"/>
                        </a:rPr>
                        <a:t>yú</a:t>
                      </a:r>
                      <a:r>
                        <a:rPr lang="en-US" altLang="zh-CN" sz="2400" dirty="0"/>
                        <a:t> </a:t>
                      </a:r>
                      <a:r>
                        <a:rPr lang="zh-CN" altLang="en-US" sz="2400" dirty="0"/>
                        <a:t>（鱼，</a:t>
                      </a:r>
                      <a:r>
                        <a:rPr lang="en-US" altLang="zh-CN" sz="2400" dirty="0"/>
                        <a:t>fish</a:t>
                      </a:r>
                      <a:r>
                        <a:rPr lang="zh-CN" altLang="en-US" sz="2400" dirty="0"/>
                        <a:t>）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800" b="1" dirty="0">
                          <a:latin typeface="GB Pinyinok-D" pitchFamily="2" charset="-122"/>
                          <a:ea typeface="GB Pinyinok-D" pitchFamily="2" charset="-122"/>
                        </a:rPr>
                        <a:t>ü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6701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>
                          <a:latin typeface="GB Pinyinok-D" pitchFamily="2" charset="-122"/>
                          <a:ea typeface="GB Pinyinok-D" pitchFamily="2" charset="-122"/>
                        </a:rPr>
                        <a:t>jiě</a:t>
                      </a:r>
                      <a:r>
                        <a:rPr lang="en-US" altLang="zh-CN" sz="240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zh-CN" altLang="en-US" sz="2400" dirty="0"/>
                        <a:t>（姐，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400" dirty="0"/>
                        <a:t>elder </a:t>
                      </a:r>
                      <a:r>
                        <a:rPr lang="en-US" altLang="zh-CN" sz="2400" dirty="0" err="1"/>
                        <a:t>sisiter</a:t>
                      </a:r>
                      <a:r>
                        <a:rPr lang="zh-CN" altLang="en-US" sz="2400" dirty="0"/>
                        <a:t>）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>
                          <a:latin typeface="GB Pinyinok-D" pitchFamily="2" charset="-122"/>
                          <a:ea typeface="GB Pinyinok-D" pitchFamily="2" charset="-122"/>
                        </a:rPr>
                        <a:t>j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>
                          <a:latin typeface="GB Pinyinok-D" pitchFamily="2" charset="-122"/>
                          <a:ea typeface="GB Pinyinok-D" pitchFamily="2" charset="-122"/>
                        </a:rPr>
                        <a:t>ie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4466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>
                          <a:latin typeface="GB Pinyinok-D" pitchFamily="2" charset="-122"/>
                          <a:ea typeface="GB Pinyinok-D" pitchFamily="2" charset="-122"/>
                        </a:rPr>
                        <a:t>èr</a:t>
                      </a:r>
                      <a:r>
                        <a:rPr lang="en-US" altLang="zh-CN" sz="2400" dirty="0"/>
                        <a:t> </a:t>
                      </a:r>
                      <a:r>
                        <a:rPr lang="zh-CN" altLang="en-US" sz="2400" dirty="0"/>
                        <a:t>（二，</a:t>
                      </a:r>
                      <a:r>
                        <a:rPr lang="en-US" altLang="zh-CN" sz="2400" dirty="0"/>
                        <a:t>two</a:t>
                      </a:r>
                      <a:r>
                        <a:rPr lang="zh-CN" altLang="en-US" sz="2400" dirty="0"/>
                        <a:t>）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 err="1">
                          <a:latin typeface="GB Pinyinok-D" pitchFamily="2" charset="-122"/>
                          <a:ea typeface="GB Pinyinok-D" pitchFamily="2" charset="-122"/>
                        </a:rPr>
                        <a:t>er</a:t>
                      </a:r>
                      <a:endParaRPr lang="zh-CN" altLang="en-US" sz="28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34" name="图片 33" descr="QQ截图20150728081850.pn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87588" y="3314922"/>
            <a:ext cx="361905" cy="190476"/>
          </a:xfrm>
          <a:prstGeom prst="rect">
            <a:avLst/>
          </a:prstGeom>
        </p:spPr>
      </p:pic>
      <p:pic>
        <p:nvPicPr>
          <p:cNvPr id="35" name="图片 34" descr="QQ截图20150728081907.png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646963" y="3848375"/>
            <a:ext cx="219048" cy="171429"/>
          </a:xfrm>
          <a:prstGeom prst="rect">
            <a:avLst/>
          </a:prstGeom>
        </p:spPr>
      </p:pic>
      <p:pic>
        <p:nvPicPr>
          <p:cNvPr id="36" name="图片 35" descr="QQ截图20150728081917.png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616041" y="4407779"/>
            <a:ext cx="238095" cy="180952"/>
          </a:xfrm>
          <a:prstGeom prst="rect">
            <a:avLst/>
          </a:prstGeom>
        </p:spPr>
      </p:pic>
      <p:pic>
        <p:nvPicPr>
          <p:cNvPr id="37" name="图片 36" descr="QQ截图20150728081926.png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616041" y="5250775"/>
            <a:ext cx="285714" cy="2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63"/>
          <p:cNvGrpSpPr/>
          <p:nvPr/>
        </p:nvGrpSpPr>
        <p:grpSpPr>
          <a:xfrm>
            <a:off x="329358" y="748147"/>
            <a:ext cx="11531069" cy="6064766"/>
            <a:chOff x="1781299" y="914400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6" cy="5355771"/>
            </a:xfrm>
            <a:prstGeom prst="rect">
              <a:avLst/>
            </a:prstGeom>
            <a:ln>
              <a:prstDash val="lgDash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300" y="916407"/>
              <a:ext cx="7908966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zh-CN" altLang="en-US" sz="24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看图片，朗读下列单音节词语</a:t>
              </a:r>
              <a:endParaRPr lang="en-US" altLang="zh-CN" sz="2400" b="1" dirty="0">
                <a:solidFill>
                  <a:srgbClr val="00B050"/>
                </a:solidFill>
              </a:endParaRPr>
            </a:p>
            <a:p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Look at the pictures and read the monosyllabic words aloud</a:t>
              </a:r>
              <a:endParaRPr lang="zh-CN" altLang="en-US" sz="14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pic>
        <p:nvPicPr>
          <p:cNvPr id="1030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000" cy="1440000"/>
          </a:xfrm>
          <a:prstGeom prst="rect">
            <a:avLst/>
          </a:prstGeom>
          <a:noFill/>
        </p:spPr>
      </p:pic>
      <p:grpSp>
        <p:nvGrpSpPr>
          <p:cNvPr id="37" name="组合 36"/>
          <p:cNvGrpSpPr/>
          <p:nvPr/>
        </p:nvGrpSpPr>
        <p:grpSpPr>
          <a:xfrm>
            <a:off x="584681" y="1778915"/>
            <a:ext cx="2718630" cy="1440000"/>
            <a:chOff x="584681" y="1861030"/>
            <a:chExt cx="2718630" cy="1440000"/>
          </a:xfrm>
        </p:grpSpPr>
        <p:pic>
          <p:nvPicPr>
            <p:cNvPr id="10" name="图片 9" descr="QQ截图20150805170656.png"/>
            <p:cNvPicPr preferRelativeResize="0">
              <a:picLocks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84681" y="1861030"/>
              <a:ext cx="2160000" cy="1440000"/>
            </a:xfrm>
            <a:prstGeom prst="rect">
              <a:avLst/>
            </a:prstGeom>
            <a:ln>
              <a:solidFill>
                <a:schemeClr val="tx2"/>
              </a:solidFill>
            </a:ln>
          </p:spPr>
        </p:pic>
        <p:sp>
          <p:nvSpPr>
            <p:cNvPr id="24" name="TextBox 23"/>
            <p:cNvSpPr txBox="1"/>
            <p:nvPr/>
          </p:nvSpPr>
          <p:spPr>
            <a:xfrm>
              <a:off x="2758100" y="2755070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yī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3422061" y="1778915"/>
            <a:ext cx="2827401" cy="1440000"/>
            <a:chOff x="3422061" y="1861030"/>
            <a:chExt cx="2827401" cy="1440000"/>
          </a:xfrm>
        </p:grpSpPr>
        <p:pic>
          <p:nvPicPr>
            <p:cNvPr id="1026" name="Picture 2" descr="E:\HSK1\新建文件夹\1课\1-05五-微图ps2810748（25）.jpg"/>
            <p:cNvPicPr preferRelativeResize="0"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422061" y="186103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5" name="TextBox 24"/>
            <p:cNvSpPr txBox="1"/>
            <p:nvPr/>
          </p:nvSpPr>
          <p:spPr>
            <a:xfrm>
              <a:off x="5582061" y="2777810"/>
              <a:ext cx="66740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wǔ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6249462" y="1778915"/>
            <a:ext cx="2705211" cy="1440000"/>
            <a:chOff x="6249462" y="1861030"/>
            <a:chExt cx="2705211" cy="1440000"/>
          </a:xfrm>
        </p:grpSpPr>
        <p:pic>
          <p:nvPicPr>
            <p:cNvPr id="1027" name="Picture 3" descr="E:\HSK1\新建文件夹\1课\1-06鱼-微图ps1209846（25）.jpg"/>
            <p:cNvPicPr preferRelativeResize="0"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249462" y="186103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6" name="TextBox 25"/>
            <p:cNvSpPr txBox="1"/>
            <p:nvPr/>
          </p:nvSpPr>
          <p:spPr>
            <a:xfrm>
              <a:off x="8409462" y="2777810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yú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39" name="组合 38"/>
          <p:cNvGrpSpPr/>
          <p:nvPr/>
        </p:nvGrpSpPr>
        <p:grpSpPr>
          <a:xfrm>
            <a:off x="9062647" y="1778915"/>
            <a:ext cx="2705211" cy="1440000"/>
            <a:chOff x="9062647" y="1861030"/>
            <a:chExt cx="2705211" cy="1440000"/>
          </a:xfrm>
        </p:grpSpPr>
        <p:pic>
          <p:nvPicPr>
            <p:cNvPr id="1028" name="Picture 4" descr="E:\HSK1\新建文件夹\1课\1-07耳-微图ps4340148（25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 t="17463" b="17236"/>
            <a:stretch>
              <a:fillRect/>
            </a:stretch>
          </p:blipFill>
          <p:spPr bwMode="auto">
            <a:xfrm>
              <a:off x="9062647" y="186103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8" name="TextBox 27"/>
            <p:cNvSpPr txBox="1"/>
            <p:nvPr/>
          </p:nvSpPr>
          <p:spPr>
            <a:xfrm>
              <a:off x="11222647" y="2777810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ěr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584679" y="3509820"/>
            <a:ext cx="2718632" cy="1440000"/>
            <a:chOff x="584679" y="3591935"/>
            <a:chExt cx="2718632" cy="1440000"/>
          </a:xfrm>
        </p:grpSpPr>
        <p:pic>
          <p:nvPicPr>
            <p:cNvPr id="1029" name="Picture 5" descr="E:\HSK1\新建文件夹\1课\1-08笔-微图ps1714897（25）.jpg"/>
            <p:cNvPicPr preferRelativeResize="0"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84679" y="359193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9" name="TextBox 28"/>
            <p:cNvSpPr txBox="1"/>
            <p:nvPr/>
          </p:nvSpPr>
          <p:spPr>
            <a:xfrm>
              <a:off x="2758100" y="4507265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bǐ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3422061" y="3532560"/>
            <a:ext cx="3287499" cy="1440000"/>
            <a:chOff x="3422061" y="3591935"/>
            <a:chExt cx="3287499" cy="1440000"/>
          </a:xfrm>
        </p:grpSpPr>
        <p:pic>
          <p:nvPicPr>
            <p:cNvPr id="1031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422061" y="359193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0" name="TextBox 29"/>
            <p:cNvSpPr txBox="1"/>
            <p:nvPr/>
          </p:nvSpPr>
          <p:spPr>
            <a:xfrm>
              <a:off x="5510811" y="450871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b="1" dirty="0" err="1">
                  <a:latin typeface="GB Pinyinok-D" pitchFamily="2" charset="-122"/>
                  <a:ea typeface="GB Pinyinok-D" pitchFamily="2" charset="-122"/>
                </a:rPr>
                <a:t>māo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6249462" y="3531110"/>
            <a:ext cx="3304585" cy="1441450"/>
            <a:chOff x="6249462" y="3590485"/>
            <a:chExt cx="3304585" cy="1441450"/>
          </a:xfrm>
        </p:grpSpPr>
        <p:pic>
          <p:nvPicPr>
            <p:cNvPr id="1032" name="Picture 8" descr="E:\HSK1\新建文件夹\1课\1-10岛-前图38591017（20）替换.jpg"/>
            <p:cNvPicPr preferRelativeResize="0"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249462" y="3590485"/>
              <a:ext cx="2160000" cy="144145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1" name="TextBox 30"/>
            <p:cNvSpPr txBox="1"/>
            <p:nvPr/>
          </p:nvSpPr>
          <p:spPr>
            <a:xfrm>
              <a:off x="8355298" y="450871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dǎo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9062647" y="3531110"/>
            <a:ext cx="3304585" cy="1440000"/>
            <a:chOff x="9062647" y="3590485"/>
            <a:chExt cx="3304585" cy="1440000"/>
          </a:xfrm>
        </p:grpSpPr>
        <p:pic>
          <p:nvPicPr>
            <p:cNvPr id="1033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9062647" y="359048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2" name="TextBox 31"/>
            <p:cNvSpPr txBox="1"/>
            <p:nvPr/>
          </p:nvSpPr>
          <p:spPr>
            <a:xfrm>
              <a:off x="11168483" y="450726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huā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584679" y="5263625"/>
            <a:ext cx="2705211" cy="1440000"/>
            <a:chOff x="584679" y="5263625"/>
            <a:chExt cx="2705211" cy="1440000"/>
          </a:xfrm>
        </p:grpSpPr>
        <p:pic>
          <p:nvPicPr>
            <p:cNvPr id="1034" name="Picture 10" descr="E:\HSK1\新建文件夹\1课\1-12鸡-微图ps14210739（25）.jpg"/>
            <p:cNvPicPr preferRelativeResize="0">
              <a:picLocks noChangeArrowheads="1"/>
            </p:cNvPicPr>
            <p:nvPr/>
          </p:nvPicPr>
          <p:blipFill>
            <a:blip r:embed="rId11" cstate="print"/>
            <a:srcRect l="7576" t="7269" b="13547"/>
            <a:stretch>
              <a:fillRect/>
            </a:stretch>
          </p:blipFill>
          <p:spPr bwMode="auto">
            <a:xfrm>
              <a:off x="584679" y="526362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3" name="TextBox 32"/>
            <p:cNvSpPr txBox="1"/>
            <p:nvPr/>
          </p:nvSpPr>
          <p:spPr>
            <a:xfrm>
              <a:off x="2744679" y="6180405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jī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3422061" y="5263625"/>
            <a:ext cx="2705211" cy="1440000"/>
            <a:chOff x="3422061" y="5263625"/>
            <a:chExt cx="2705211" cy="1440000"/>
          </a:xfrm>
        </p:grpSpPr>
        <p:pic>
          <p:nvPicPr>
            <p:cNvPr id="1035" name="Picture 11" descr="E:\HSK1\新建文件夹\1课\1-13七-微图ps1813104（25）.jpg"/>
            <p:cNvPicPr preferRelativeResize="0">
              <a:picLocks noChangeArrowheads="1"/>
            </p:cNvPicPr>
            <p:nvPr/>
          </p:nvPicPr>
          <p:blipFill>
            <a:blip r:embed="rId12" cstate="print"/>
            <a:srcRect t="13797" b="13701"/>
            <a:stretch>
              <a:fillRect/>
            </a:stretch>
          </p:blipFill>
          <p:spPr bwMode="auto">
            <a:xfrm>
              <a:off x="3422061" y="526362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4" name="TextBox 33"/>
            <p:cNvSpPr txBox="1"/>
            <p:nvPr/>
          </p:nvSpPr>
          <p:spPr>
            <a:xfrm>
              <a:off x="5582061" y="6180405"/>
              <a:ext cx="54521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qī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254673" y="5263625"/>
            <a:ext cx="3358749" cy="1440000"/>
            <a:chOff x="6254673" y="5263625"/>
            <a:chExt cx="3358749" cy="1440000"/>
          </a:xfrm>
        </p:grpSpPr>
        <p:pic>
          <p:nvPicPr>
            <p:cNvPr id="1036" name="Picture 12" descr="E:\HSK1\新建文件夹\1课\1-14鞋-前图3060583（20）替换.jpg"/>
            <p:cNvPicPr preferRelativeResize="0">
              <a:picLocks noChangeArrowheads="1"/>
            </p:cNvPicPr>
            <p:nvPr/>
          </p:nvPicPr>
          <p:blipFill>
            <a:blip r:embed="rId13" cstate="print"/>
            <a:srcRect t="10457" b="22227"/>
            <a:stretch>
              <a:fillRect/>
            </a:stretch>
          </p:blipFill>
          <p:spPr bwMode="auto">
            <a:xfrm>
              <a:off x="6254673" y="526362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5" name="TextBox 34"/>
            <p:cNvSpPr txBox="1"/>
            <p:nvPr/>
          </p:nvSpPr>
          <p:spPr>
            <a:xfrm>
              <a:off x="8414673" y="6180405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xié</a:t>
              </a:r>
              <a:r>
                <a:rPr lang="en-US" altLang="zh-CN" sz="24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9062647" y="5263625"/>
            <a:ext cx="3323124" cy="1440000"/>
            <a:chOff x="9062647" y="5323000"/>
            <a:chExt cx="3323124" cy="1440000"/>
          </a:xfrm>
        </p:grpSpPr>
        <p:pic>
          <p:nvPicPr>
            <p:cNvPr id="1037" name="Picture 13" descr="E:\HSK1\新建文件夹\1课\1-15雪-前图FF77459（20）替换.jpg"/>
            <p:cNvPicPr preferRelativeResize="0">
              <a:picLocks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062647" y="532300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6" name="TextBox 35"/>
            <p:cNvSpPr txBox="1"/>
            <p:nvPr/>
          </p:nvSpPr>
          <p:spPr>
            <a:xfrm>
              <a:off x="11187022" y="623978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xuě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sz="24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63"/>
          <p:cNvGrpSpPr/>
          <p:nvPr/>
        </p:nvGrpSpPr>
        <p:grpSpPr>
          <a:xfrm>
            <a:off x="329358" y="961547"/>
            <a:ext cx="11308460" cy="5545775"/>
            <a:chOff x="1781299" y="914400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6" cy="5355771"/>
            </a:xfrm>
            <a:prstGeom prst="rect">
              <a:avLst/>
            </a:prstGeom>
            <a:ln>
              <a:prstDash val="lgDash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300" y="916407"/>
              <a:ext cx="7908966" cy="6794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zh-CN" altLang="en-US" sz="24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看图片，朗读下列双音节词语</a:t>
              </a:r>
              <a:endParaRPr lang="en-US" altLang="zh-CN" sz="2400" b="1" dirty="0">
                <a:solidFill>
                  <a:srgbClr val="00B050"/>
                </a:solidFill>
              </a:endParaRPr>
            </a:p>
            <a:p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Look at the pictures and read the disyllabic words aloud</a:t>
              </a:r>
              <a:endParaRPr lang="zh-CN" altLang="en-US" sz="14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pic>
        <p:nvPicPr>
          <p:cNvPr id="1030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000" cy="1440000"/>
          </a:xfrm>
          <a:prstGeom prst="rect">
            <a:avLst/>
          </a:prstGeom>
          <a:noFill/>
        </p:spPr>
      </p:pic>
      <p:grpSp>
        <p:nvGrpSpPr>
          <p:cNvPr id="48" name="组合 47"/>
          <p:cNvGrpSpPr/>
          <p:nvPr/>
        </p:nvGrpSpPr>
        <p:grpSpPr>
          <a:xfrm>
            <a:off x="716850" y="2147700"/>
            <a:ext cx="2160000" cy="1974435"/>
            <a:chOff x="716850" y="2147700"/>
            <a:chExt cx="2160000" cy="1974435"/>
          </a:xfrm>
        </p:grpSpPr>
        <p:pic>
          <p:nvPicPr>
            <p:cNvPr id="10" name="图片 9" descr="QQ截图20150805170656.png"/>
            <p:cNvPicPr preferRelativeResize="0">
              <a:picLocks/>
            </p:cNvPicPr>
            <p:nvPr/>
          </p:nvPicPr>
          <p:blipFill>
            <a:blip r:embed="rId4" cstate="print"/>
            <a:srcRect l="8102" t="24041" r="8119" b="18551"/>
            <a:stretch>
              <a:fillRect/>
            </a:stretch>
          </p:blipFill>
          <p:spPr>
            <a:xfrm>
              <a:off x="716850" y="2147700"/>
              <a:ext cx="2160000" cy="1440000"/>
            </a:xfrm>
            <a:prstGeom prst="rect">
              <a:avLst/>
            </a:prstGeom>
            <a:ln>
              <a:solidFill>
                <a:schemeClr val="tx2"/>
              </a:solidFill>
            </a:ln>
          </p:spPr>
        </p:pic>
        <p:sp>
          <p:nvSpPr>
            <p:cNvPr id="24" name="TextBox 23"/>
            <p:cNvSpPr txBox="1"/>
            <p:nvPr/>
          </p:nvSpPr>
          <p:spPr>
            <a:xfrm>
              <a:off x="1223154" y="3598915"/>
              <a:ext cx="110440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kāfēi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422061" y="2147700"/>
            <a:ext cx="2160000" cy="1963220"/>
            <a:chOff x="3422061" y="2147700"/>
            <a:chExt cx="2160000" cy="1963220"/>
          </a:xfrm>
        </p:grpSpPr>
        <p:pic>
          <p:nvPicPr>
            <p:cNvPr id="1026" name="Picture 2" descr="E:\HSK1\新建文件夹\1课\1-05五-微图ps2810748（25）.jpg"/>
            <p:cNvPicPr preferRelativeResize="0">
              <a:picLocks noChangeArrowheads="1"/>
            </p:cNvPicPr>
            <p:nvPr/>
          </p:nvPicPr>
          <p:blipFill>
            <a:blip r:embed="rId5" cstate="print"/>
            <a:srcRect t="9299" b="3079"/>
            <a:stretch>
              <a:fillRect/>
            </a:stretch>
          </p:blipFill>
          <p:spPr bwMode="auto">
            <a:xfrm>
              <a:off x="3422061" y="214770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5" name="TextBox 24"/>
            <p:cNvSpPr txBox="1"/>
            <p:nvPr/>
          </p:nvSpPr>
          <p:spPr>
            <a:xfrm>
              <a:off x="3657600" y="3587700"/>
              <a:ext cx="176876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kělè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0" name="组合 49"/>
          <p:cNvGrpSpPr/>
          <p:nvPr/>
        </p:nvGrpSpPr>
        <p:grpSpPr>
          <a:xfrm>
            <a:off x="6249462" y="2189068"/>
            <a:ext cx="2160000" cy="1969352"/>
            <a:chOff x="6249462" y="2189068"/>
            <a:chExt cx="2160000" cy="1969352"/>
          </a:xfrm>
        </p:grpSpPr>
        <p:pic>
          <p:nvPicPr>
            <p:cNvPr id="1027" name="Picture 3" descr="E:\HSK1\新建文件夹\1课\1-06鱼-微图ps1209846（25）.jpg"/>
            <p:cNvPicPr preferRelativeResize="0">
              <a:picLocks noChangeArrowheads="1"/>
            </p:cNvPicPr>
            <p:nvPr/>
          </p:nvPicPr>
          <p:blipFill>
            <a:blip r:embed="rId6" cstate="print"/>
            <a:stretch>
              <a:fillRect/>
            </a:stretch>
          </p:blipFill>
          <p:spPr bwMode="auto">
            <a:xfrm>
              <a:off x="6249462" y="2189068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6" name="TextBox 25"/>
            <p:cNvSpPr txBox="1"/>
            <p:nvPr/>
          </p:nvSpPr>
          <p:spPr>
            <a:xfrm>
              <a:off x="6787756" y="3635200"/>
              <a:ext cx="11858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kǎoyā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9062647" y="2159026"/>
            <a:ext cx="2160000" cy="1974634"/>
            <a:chOff x="9062647" y="2159026"/>
            <a:chExt cx="2160000" cy="1974634"/>
          </a:xfrm>
        </p:grpSpPr>
        <p:pic>
          <p:nvPicPr>
            <p:cNvPr id="1028" name="Picture 4" descr="E:\HSK1\新建文件夹\1课\1-07耳-微图ps4340148（25）.jpg"/>
            <p:cNvPicPr preferRelativeResize="0">
              <a:picLocks noChangeArrowheads="1"/>
            </p:cNvPicPr>
            <p:nvPr/>
          </p:nvPicPr>
          <p:blipFill>
            <a:blip r:embed="rId7" cstate="print"/>
            <a:stretch>
              <a:fillRect/>
            </a:stretch>
          </p:blipFill>
          <p:spPr bwMode="auto">
            <a:xfrm>
              <a:off x="9062647" y="2159026"/>
              <a:ext cx="2160000" cy="1439777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8" name="TextBox 27"/>
            <p:cNvSpPr txBox="1"/>
            <p:nvPr/>
          </p:nvSpPr>
          <p:spPr>
            <a:xfrm>
              <a:off x="9516689" y="3610440"/>
              <a:ext cx="131862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huǒɡuō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710103" y="4388220"/>
            <a:ext cx="2160000" cy="1985960"/>
            <a:chOff x="710103" y="4388220"/>
            <a:chExt cx="2160000" cy="1985960"/>
          </a:xfrm>
        </p:grpSpPr>
        <p:pic>
          <p:nvPicPr>
            <p:cNvPr id="1029" name="Picture 5" descr="E:\HSK1\新建文件夹\1课\1-08笔-微图ps1714897（25）.jpg"/>
            <p:cNvPicPr preferRelativeResize="0">
              <a:picLocks noChangeArrowheads="1"/>
            </p:cNvPicPr>
            <p:nvPr/>
          </p:nvPicPr>
          <p:blipFill>
            <a:blip r:embed="rId8" cstate="print"/>
            <a:stretch>
              <a:fillRect/>
            </a:stretch>
          </p:blipFill>
          <p:spPr bwMode="auto">
            <a:xfrm>
              <a:off x="710103" y="438822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29" name="TextBox 28"/>
            <p:cNvSpPr txBox="1"/>
            <p:nvPr/>
          </p:nvSpPr>
          <p:spPr>
            <a:xfrm>
              <a:off x="1377529" y="5850960"/>
              <a:ext cx="81939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dìtú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3422061" y="4388220"/>
            <a:ext cx="2160000" cy="1963220"/>
            <a:chOff x="3422061" y="4410960"/>
            <a:chExt cx="2160000" cy="1963220"/>
          </a:xfrm>
        </p:grpSpPr>
        <p:pic>
          <p:nvPicPr>
            <p:cNvPr id="1031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9" cstate="print"/>
            <a:stretch>
              <a:fillRect/>
            </a:stretch>
          </p:blipFill>
          <p:spPr bwMode="auto">
            <a:xfrm>
              <a:off x="3422061" y="4410960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0" name="TextBox 29"/>
            <p:cNvSpPr txBox="1"/>
            <p:nvPr/>
          </p:nvSpPr>
          <p:spPr>
            <a:xfrm>
              <a:off x="3931393" y="585096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fēijī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4" name="组合 53"/>
          <p:cNvGrpSpPr/>
          <p:nvPr/>
        </p:nvGrpSpPr>
        <p:grpSpPr>
          <a:xfrm>
            <a:off x="6249462" y="4388220"/>
            <a:ext cx="2160000" cy="1964670"/>
            <a:chOff x="6368494" y="4409510"/>
            <a:chExt cx="2160000" cy="1964670"/>
          </a:xfrm>
        </p:grpSpPr>
        <p:pic>
          <p:nvPicPr>
            <p:cNvPr id="1032" name="Picture 8" descr="E:\HSK1\新建文件夹\1课\1-10岛-前图38591017（20）替换.jpg"/>
            <p:cNvPicPr preferRelativeResize="0">
              <a:picLocks noChangeArrowheads="1"/>
            </p:cNvPicPr>
            <p:nvPr/>
          </p:nvPicPr>
          <p:blipFill>
            <a:blip r:embed="rId10" cstate="print"/>
            <a:stretch>
              <a:fillRect/>
            </a:stretch>
          </p:blipFill>
          <p:spPr bwMode="auto">
            <a:xfrm>
              <a:off x="6368494" y="4409510"/>
              <a:ext cx="2160000" cy="144145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1" name="TextBox 30"/>
            <p:cNvSpPr txBox="1"/>
            <p:nvPr/>
          </p:nvSpPr>
          <p:spPr>
            <a:xfrm>
              <a:off x="6859006" y="585096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máobǐ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9062647" y="4388220"/>
            <a:ext cx="2160000" cy="1976195"/>
            <a:chOff x="9119913" y="4397985"/>
            <a:chExt cx="2160000" cy="1976195"/>
          </a:xfrm>
        </p:grpSpPr>
        <p:pic>
          <p:nvPicPr>
            <p:cNvPr id="1033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11" cstate="print"/>
            <a:stretch>
              <a:fillRect/>
            </a:stretch>
          </p:blipFill>
          <p:spPr bwMode="auto">
            <a:xfrm>
              <a:off x="9119913" y="4397985"/>
              <a:ext cx="2160000" cy="1440000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</p:pic>
        <p:sp>
          <p:nvSpPr>
            <p:cNvPr id="32" name="TextBox 31"/>
            <p:cNvSpPr txBox="1"/>
            <p:nvPr/>
          </p:nvSpPr>
          <p:spPr>
            <a:xfrm>
              <a:off x="9672191" y="5850960"/>
              <a:ext cx="11987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</a:rPr>
                <a:t>ěrjī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Box 31"/>
          <p:cNvSpPr txBox="1"/>
          <p:nvPr/>
        </p:nvSpPr>
        <p:spPr>
          <a:xfrm>
            <a:off x="475011" y="914400"/>
            <a:ext cx="9927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/>
              <a:t>4. </a:t>
            </a:r>
            <a:r>
              <a:rPr lang="zh-CN" altLang="en-US" sz="2800" b="1" dirty="0"/>
              <a:t>两个三声音节的连读变调  </a:t>
            </a:r>
            <a:r>
              <a:rPr lang="en-US" altLang="zh-CN" dirty="0">
                <a:latin typeface="+mn-ea"/>
                <a:ea typeface="+mn-ea"/>
              </a:rPr>
              <a:t>Tone </a:t>
            </a:r>
            <a:r>
              <a:rPr lang="en-US" altLang="zh-CN" dirty="0" err="1">
                <a:latin typeface="+mn-ea"/>
                <a:ea typeface="+mn-ea"/>
              </a:rPr>
              <a:t>Sandhi</a:t>
            </a:r>
            <a:r>
              <a:rPr lang="en-US" altLang="zh-CN" dirty="0">
                <a:latin typeface="+mn-ea"/>
                <a:ea typeface="+mn-ea"/>
              </a:rPr>
              <a:t>: 3</a:t>
            </a:r>
            <a:r>
              <a:rPr lang="en-US" altLang="zh-CN" baseline="30000" dirty="0">
                <a:latin typeface="+mn-ea"/>
                <a:ea typeface="+mn-ea"/>
              </a:rPr>
              <a:t>rd</a:t>
            </a:r>
            <a:r>
              <a:rPr lang="en-US" altLang="zh-CN" dirty="0">
                <a:latin typeface="+mn-ea"/>
                <a:ea typeface="+mn-ea"/>
              </a:rPr>
              <a:t> tone +3</a:t>
            </a:r>
            <a:r>
              <a:rPr lang="en-US" altLang="zh-CN" baseline="30000" dirty="0">
                <a:latin typeface="+mn-ea"/>
                <a:ea typeface="+mn-ea"/>
              </a:rPr>
              <a:t>rd</a:t>
            </a:r>
            <a:r>
              <a:rPr lang="en-US" altLang="zh-CN" dirty="0">
                <a:latin typeface="+mn-ea"/>
                <a:ea typeface="+mn-ea"/>
              </a:rPr>
              <a:t> tone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33" name="表格 32"/>
          <p:cNvGraphicFramePr>
            <a:graphicFrameLocks noGrp="1"/>
          </p:cNvGraphicFramePr>
          <p:nvPr/>
        </p:nvGraphicFramePr>
        <p:xfrm>
          <a:off x="1473856" y="2481921"/>
          <a:ext cx="9629572" cy="25733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73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073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0739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0739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4126">
                <a:tc>
                  <a:txBody>
                    <a:bodyPr/>
                    <a:lstStyle/>
                    <a:p>
                      <a:pPr algn="ctr"/>
                      <a:endParaRPr lang="zh-CN" alt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446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nǐ</a:t>
                      </a:r>
                      <a:r>
                        <a:rPr lang="en-US" altLang="zh-CN" sz="2400" dirty="0"/>
                        <a:t> </a:t>
                      </a:r>
                      <a:r>
                        <a:rPr lang="zh-CN" altLang="en-US" sz="2400" dirty="0"/>
                        <a:t>（你）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hǎo</a:t>
                      </a:r>
                      <a:r>
                        <a:rPr lang="zh-CN" altLang="en-US" sz="2400" dirty="0">
                          <a:latin typeface="GB Pinyinok-D" pitchFamily="2" charset="-122"/>
                          <a:ea typeface="GB Pinyinok-D" pitchFamily="2" charset="-122"/>
                        </a:rPr>
                        <a:t>（好）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 err="1">
                          <a:solidFill>
                            <a:srgbClr val="FFC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ní</a:t>
                      </a:r>
                      <a:endParaRPr lang="zh-CN" altLang="en-US" sz="2400" b="1" dirty="0">
                        <a:solidFill>
                          <a:srgbClr val="FFC000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hǎo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0947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kě</a:t>
                      </a:r>
                      <a:r>
                        <a:rPr lang="en-US" altLang="zh-CN" sz="2400" dirty="0"/>
                        <a:t> </a:t>
                      </a:r>
                      <a:r>
                        <a:rPr lang="zh-CN" altLang="en-US" sz="2400" dirty="0"/>
                        <a:t>（可）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yǐ</a:t>
                      </a:r>
                      <a:r>
                        <a:rPr lang="zh-CN" altLang="en-US" sz="2400" dirty="0"/>
                        <a:t>（以）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err="1">
                          <a:solidFill>
                            <a:srgbClr val="FFC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ké</a:t>
                      </a:r>
                      <a:endParaRPr lang="zh-CN" altLang="en-US" sz="2400" b="1" dirty="0">
                        <a:solidFill>
                          <a:srgbClr val="FFC000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yǐ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8864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fǔ</a:t>
                      </a:r>
                      <a:r>
                        <a:rPr lang="en-US" altLang="zh-CN" sz="240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zh-CN" altLang="en-US" sz="2400" dirty="0"/>
                        <a:t>（辅）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dǎo</a:t>
                      </a:r>
                      <a:r>
                        <a:rPr lang="zh-CN" altLang="en-US" sz="2400" dirty="0">
                          <a:latin typeface="GB Pinyinok-D" pitchFamily="2" charset="-122"/>
                          <a:ea typeface="GB Pinyinok-D" pitchFamily="2" charset="-122"/>
                        </a:rPr>
                        <a:t>（导）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 err="1">
                          <a:solidFill>
                            <a:srgbClr val="FFC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fú</a:t>
                      </a:r>
                      <a:endParaRPr lang="zh-CN" altLang="en-US" sz="2400" b="1" dirty="0">
                        <a:solidFill>
                          <a:srgbClr val="FFC000"/>
                        </a:solidFill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dǎo</a:t>
                      </a:r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7" name="圆角矩形 16"/>
          <p:cNvSpPr/>
          <p:nvPr/>
        </p:nvSpPr>
        <p:spPr>
          <a:xfrm>
            <a:off x="1330036" y="2436154"/>
            <a:ext cx="9957592" cy="2765218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>
              <a:ln>
                <a:solidFill>
                  <a:schemeClr val="accent6">
                    <a:lumMod val="60000"/>
                    <a:lumOff val="40000"/>
                  </a:schemeClr>
                </a:solidFill>
              </a:ln>
              <a:noFill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2201424" y="2335876"/>
            <a:ext cx="7940103" cy="707886"/>
            <a:chOff x="2201424" y="2335876"/>
            <a:chExt cx="7940103" cy="707886"/>
          </a:xfrm>
        </p:grpSpPr>
        <p:grpSp>
          <p:nvGrpSpPr>
            <p:cNvPr id="18" name="组合 17"/>
            <p:cNvGrpSpPr/>
            <p:nvPr/>
          </p:nvGrpSpPr>
          <p:grpSpPr>
            <a:xfrm>
              <a:off x="3479471" y="2335876"/>
              <a:ext cx="5638796" cy="707886"/>
              <a:chOff x="3431971" y="2145876"/>
              <a:chExt cx="5638796" cy="707886"/>
            </a:xfrm>
          </p:grpSpPr>
          <p:sp>
            <p:nvSpPr>
              <p:cNvPr id="12" name="矩形 11"/>
              <p:cNvSpPr/>
              <p:nvPr/>
            </p:nvSpPr>
            <p:spPr>
              <a:xfrm>
                <a:off x="3431971" y="2145876"/>
                <a:ext cx="827046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4000" dirty="0">
                    <a:latin typeface="微软雅黑" pitchFamily="34" charset="-122"/>
                    <a:ea typeface="微软雅黑" pitchFamily="34" charset="-122"/>
                  </a:rPr>
                  <a:t>+</a:t>
                </a:r>
                <a:endParaRPr lang="zh-CN" altLang="en-US" sz="4000" dirty="0"/>
              </a:p>
            </p:txBody>
          </p:sp>
          <p:sp>
            <p:nvSpPr>
              <p:cNvPr id="13" name="矩形 12"/>
              <p:cNvSpPr/>
              <p:nvPr/>
            </p:nvSpPr>
            <p:spPr>
              <a:xfrm>
                <a:off x="8243721" y="2145876"/>
                <a:ext cx="827046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US" altLang="zh-CN" sz="4000" dirty="0">
                    <a:latin typeface="微软雅黑" pitchFamily="34" charset="-122"/>
                    <a:ea typeface="微软雅黑" pitchFamily="34" charset="-122"/>
                  </a:rPr>
                  <a:t>+</a:t>
                </a:r>
                <a:endParaRPr lang="zh-CN" altLang="en-US" sz="4000" dirty="0"/>
              </a:p>
            </p:txBody>
          </p:sp>
          <p:cxnSp>
            <p:nvCxnSpPr>
              <p:cNvPr id="16" name="直接箭头连接符 15"/>
              <p:cNvCxnSpPr/>
              <p:nvPr/>
            </p:nvCxnSpPr>
            <p:spPr>
              <a:xfrm>
                <a:off x="5844906" y="2517569"/>
                <a:ext cx="827046" cy="0"/>
              </a:xfrm>
              <a:prstGeom prst="straightConnector1">
                <a:avLst/>
              </a:prstGeom>
              <a:ln w="38100">
                <a:solidFill>
                  <a:schemeClr val="tx1">
                    <a:lumMod val="95000"/>
                    <a:lumOff val="5000"/>
                  </a:schemeClr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19" name="图片 18" descr="QQ截图20150728081917.png"/>
            <p:cNvPicPr>
              <a:picLocks noChangeAspect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2201424" y="2508197"/>
              <a:ext cx="524664" cy="398743"/>
            </a:xfrm>
            <a:prstGeom prst="rect">
              <a:avLst/>
            </a:prstGeom>
          </p:spPr>
        </p:pic>
        <p:pic>
          <p:nvPicPr>
            <p:cNvPr id="20" name="图片 19" descr="QQ截图20150728081917.png"/>
            <p:cNvPicPr>
              <a:picLocks noChangeAspect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4785244" y="2508197"/>
              <a:ext cx="524664" cy="398743"/>
            </a:xfrm>
            <a:prstGeom prst="rect">
              <a:avLst/>
            </a:prstGeom>
          </p:spPr>
        </p:pic>
        <p:pic>
          <p:nvPicPr>
            <p:cNvPr id="21" name="图片 20" descr="QQ截图20150728081917.png"/>
            <p:cNvPicPr>
              <a:picLocks noChangeAspect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9616863" y="2508197"/>
              <a:ext cx="524664" cy="398743"/>
            </a:xfrm>
            <a:prstGeom prst="rect">
              <a:avLst/>
            </a:prstGeom>
          </p:spPr>
        </p:pic>
      </p:grpSp>
      <p:sp>
        <p:nvSpPr>
          <p:cNvPr id="4" name="文本框 3">
            <a:extLst>
              <a:ext uri="{FF2B5EF4-FFF2-40B4-BE49-F238E27FC236}">
                <a16:creationId xmlns:a16="http://schemas.microsoft.com/office/drawing/2014/main" id="{000301DB-D523-491F-8BFA-34429C594236}"/>
              </a:ext>
            </a:extLst>
          </p:cNvPr>
          <p:cNvSpPr txBox="1"/>
          <p:nvPr/>
        </p:nvSpPr>
        <p:spPr>
          <a:xfrm>
            <a:off x="7346642" y="2508197"/>
            <a:ext cx="10776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↗</a:t>
            </a:r>
          </a:p>
        </p:txBody>
      </p:sp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68221" cy="646331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47492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63"/>
          <p:cNvGrpSpPr/>
          <p:nvPr/>
        </p:nvGrpSpPr>
        <p:grpSpPr>
          <a:xfrm>
            <a:off x="2125674" y="1092525"/>
            <a:ext cx="7908967" cy="5355771"/>
            <a:chOff x="1781299" y="914400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6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300" y="926275"/>
              <a:ext cx="7908966" cy="1077218"/>
            </a:xfrm>
            <a:prstGeom prst="round1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zh-CN" altLang="en-US" sz="24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朗读下列词语，注意第三声音节的读音</a:t>
              </a:r>
              <a:endParaRPr lang="en-US" altLang="zh-CN" sz="2400" b="1" dirty="0">
                <a:solidFill>
                  <a:srgbClr val="00B050"/>
                </a:solidFill>
              </a:endParaRPr>
            </a:p>
            <a:p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Read the following words aloud and pay attention to the change in the tone of the 3</a:t>
              </a:r>
              <a:r>
                <a:rPr lang="en-US" altLang="zh-CN" sz="2000" baseline="30000" dirty="0">
                  <a:solidFill>
                    <a:srgbClr val="00B050"/>
                  </a:solidFill>
                  <a:latin typeface="+mn-ea"/>
                  <a:ea typeface="+mn-ea"/>
                </a:rPr>
                <a:t>rd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 tone syllables</a:t>
              </a:r>
              <a:endParaRPr lang="zh-CN" altLang="en-US" sz="14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2876850" y="2612571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hǎo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13666" y="2612571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kěyǐ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543853" y="2612571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xiǎojiě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091105" y="2612571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fǔdǎo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876850" y="3979706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kǒuyǔ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513666" y="3979706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yǔfǎ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091105" y="3979706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Fǎyǔ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7543853" y="3979706"/>
            <a:ext cx="119135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tǎo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hǎo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876850" y="5380995"/>
            <a:ext cx="1077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liǎojiě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513666" y="5380995"/>
            <a:ext cx="141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yǒuhǎo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091105" y="5380995"/>
            <a:ext cx="141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yǔsǎn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543853" y="5380995"/>
            <a:ext cx="1412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shǒubiǎo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3588372" cy="646331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56764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5011" y="914400"/>
            <a:ext cx="9927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8143" y="1650692"/>
          <a:ext cx="10946343" cy="483371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6487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487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487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笔画名称 </a:t>
                      </a:r>
                      <a:r>
                        <a:rPr lang="en-US" altLang="zh-CN" sz="2400" b="1" i="0" dirty="0">
                          <a:latin typeface="Bradley Hand ITC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运笔方向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436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横</a:t>
                      </a:r>
                      <a:r>
                        <a:rPr lang="zh-CN" altLang="en-US" sz="2400" dirty="0"/>
                        <a:t>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hénɡ</a:t>
                      </a:r>
                      <a:endParaRPr lang="en-US" altLang="zh-CN" sz="24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algn="ctr"/>
                      <a:r>
                        <a:rPr lang="en-US" altLang="zh-CN" sz="2400" dirty="0"/>
                        <a:t>horizontal</a:t>
                      </a:r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一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</a:t>
                      </a:r>
                      <a:r>
                        <a:rPr lang="en-US" altLang="zh-CN" sz="2400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yī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one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二     </a:t>
                      </a:r>
                      <a:r>
                        <a:rPr lang="en-US" altLang="zh-CN" sz="2400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èr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  two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942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                竖   </a:t>
                      </a:r>
                      <a:r>
                        <a:rPr lang="zh-CN" altLang="en-US" sz="2400" b="0" baseline="0" dirty="0"/>
                        <a:t>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shù</a:t>
                      </a:r>
                      <a:endParaRPr lang="en-US" altLang="zh-CN" sz="24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                vertical</a:t>
                      </a:r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十 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shí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dirty="0"/>
                        <a:t>ten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工     </a:t>
                      </a:r>
                      <a:r>
                        <a:rPr lang="en-US" altLang="zh-CN" sz="2400" b="1" baseline="0" dirty="0" err="1">
                          <a:latin typeface="GB Pinyinok-D" pitchFamily="2" charset="-122"/>
                          <a:ea typeface="GB Pinyinok-D" pitchFamily="2" charset="-122"/>
                        </a:rPr>
                        <a:t>ɡōnɡ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aseline="0" dirty="0"/>
                        <a:t>work</a:t>
                      </a:r>
                      <a:r>
                        <a:rPr lang="zh-CN" altLang="en-US" sz="2400" baseline="0" dirty="0"/>
                        <a:t>，</a:t>
                      </a:r>
                      <a:r>
                        <a:rPr lang="en-US" altLang="zh-CN" sz="2400" baseline="0" dirty="0"/>
                        <a:t>labor</a:t>
                      </a:r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9427"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               </a:t>
                      </a:r>
                      <a:r>
                        <a:rPr lang="zh-CN" altLang="en-US" sz="2400" baseline="0" dirty="0"/>
                        <a:t> </a:t>
                      </a:r>
                      <a:r>
                        <a:rPr lang="zh-CN" altLang="en-US" sz="2400" b="1" dirty="0"/>
                        <a:t>撇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piě</a:t>
                      </a:r>
                      <a:endParaRPr lang="en-US" altLang="zh-CN" sz="24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r>
                        <a:rPr lang="en-US" altLang="zh-CN" sz="2400" dirty="0"/>
                        <a:t>                left-falling</a:t>
                      </a:r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人 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rén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dirty="0"/>
                        <a:t> human</a:t>
                      </a:r>
                    </a:p>
                    <a:p>
                      <a:pPr algn="l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八 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bā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dirty="0"/>
                        <a:t> eight</a:t>
                      </a:r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9427">
                <a:tc>
                  <a:txBody>
                    <a:bodyPr/>
                    <a:lstStyle/>
                    <a:p>
                      <a:r>
                        <a:rPr lang="zh-CN" altLang="en-US" sz="2400" b="1" dirty="0"/>
                        <a:t>               点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diǎn</a:t>
                      </a:r>
                      <a:endParaRPr lang="en-US" altLang="zh-CN" sz="24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r>
                        <a:rPr lang="en-US" altLang="zh-CN" sz="2400" dirty="0"/>
                        <a:t>                dot</a:t>
                      </a:r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不 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bù</a:t>
                      </a:r>
                      <a:r>
                        <a:rPr lang="en-US" altLang="zh-CN" sz="2400" baseline="0" dirty="0"/>
                        <a:t>       no</a:t>
                      </a:r>
                      <a:r>
                        <a:rPr lang="zh-CN" altLang="en-US" sz="2400" baseline="0" dirty="0"/>
                        <a:t>，</a:t>
                      </a:r>
                      <a:r>
                        <a:rPr lang="en-US" altLang="zh-CN" sz="2400" baseline="0" dirty="0"/>
                        <a:t>not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六     </a:t>
                      </a:r>
                      <a:r>
                        <a:rPr lang="en-US" altLang="zh-CN" sz="2400" b="1" baseline="0" dirty="0" err="1">
                          <a:latin typeface="GB Pinyinok-D" pitchFamily="2" charset="-122"/>
                          <a:ea typeface="GB Pinyinok-D" pitchFamily="2" charset="-122"/>
                        </a:rPr>
                        <a:t>liù</a:t>
                      </a:r>
                      <a:r>
                        <a:rPr lang="en-US" altLang="zh-CN" sz="2400" baseline="0" dirty="0"/>
                        <a:t>        six</a:t>
                      </a:r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9427"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               </a:t>
                      </a:r>
                      <a:r>
                        <a:rPr lang="zh-CN" altLang="en-US" sz="2400" b="1" dirty="0"/>
                        <a:t>捺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nà</a:t>
                      </a:r>
                      <a:endParaRPr lang="en-US" altLang="zh-CN" sz="24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r>
                        <a:rPr lang="en-US" altLang="zh-CN" sz="2400" dirty="0"/>
                        <a:t>               </a:t>
                      </a:r>
                      <a:r>
                        <a:rPr lang="en-US" altLang="zh-CN" sz="2400" baseline="0" dirty="0"/>
                        <a:t> </a:t>
                      </a:r>
                      <a:r>
                        <a:rPr lang="en-US" altLang="zh-CN" sz="2400" dirty="0"/>
                        <a:t>right-falling</a:t>
                      </a:r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大 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dà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dirty="0"/>
                        <a:t> big</a:t>
                      </a:r>
                    </a:p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天 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tiān</a:t>
                      </a:r>
                      <a:r>
                        <a:rPr lang="en-US" altLang="zh-CN" sz="2400" dirty="0"/>
                        <a:t>     sky</a:t>
                      </a:r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38" name="组合 37"/>
          <p:cNvGrpSpPr/>
          <p:nvPr/>
        </p:nvGrpSpPr>
        <p:grpSpPr>
          <a:xfrm>
            <a:off x="1068779" y="2256333"/>
            <a:ext cx="558141" cy="3887069"/>
            <a:chOff x="1068779" y="2256333"/>
            <a:chExt cx="558141" cy="3887069"/>
          </a:xfrm>
        </p:grpSpPr>
        <p:sp>
          <p:nvSpPr>
            <p:cNvPr id="30" name="TextBox 29"/>
            <p:cNvSpPr txBox="1"/>
            <p:nvPr/>
          </p:nvSpPr>
          <p:spPr>
            <a:xfrm>
              <a:off x="1068779" y="4025757"/>
              <a:ext cx="55814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200" b="1" dirty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丿</a:t>
              </a: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1068779" y="2256333"/>
              <a:ext cx="55814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200" b="1" dirty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一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1068779" y="4864416"/>
              <a:ext cx="55814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200" b="1" dirty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丶</a:t>
              </a: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1068779" y="3206359"/>
              <a:ext cx="55814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3200" b="1" dirty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丨</a:t>
              </a:r>
            </a:p>
          </p:txBody>
        </p:sp>
        <p:sp>
          <p:nvSpPr>
            <p:cNvPr id="37" name="Freeform 13"/>
            <p:cNvSpPr>
              <a:spLocks/>
            </p:cNvSpPr>
            <p:nvPr/>
          </p:nvSpPr>
          <p:spPr bwMode="auto">
            <a:xfrm>
              <a:off x="1215467" y="5945674"/>
              <a:ext cx="363953" cy="197728"/>
            </a:xfrm>
            <a:custGeom>
              <a:avLst/>
              <a:gdLst>
                <a:gd name="T0" fmla="*/ 47 w 1389"/>
                <a:gd name="T1" fmla="*/ 107 h 719"/>
                <a:gd name="T2" fmla="*/ 24 w 1389"/>
                <a:gd name="T3" fmla="*/ 95 h 719"/>
                <a:gd name="T4" fmla="*/ 6 w 1389"/>
                <a:gd name="T5" fmla="*/ 77 h 719"/>
                <a:gd name="T6" fmla="*/ 0 w 1389"/>
                <a:gd name="T7" fmla="*/ 60 h 719"/>
                <a:gd name="T8" fmla="*/ 6 w 1389"/>
                <a:gd name="T9" fmla="*/ 42 h 719"/>
                <a:gd name="T10" fmla="*/ 18 w 1389"/>
                <a:gd name="T11" fmla="*/ 24 h 719"/>
                <a:gd name="T12" fmla="*/ 41 w 1389"/>
                <a:gd name="T13" fmla="*/ 6 h 719"/>
                <a:gd name="T14" fmla="*/ 77 w 1389"/>
                <a:gd name="T15" fmla="*/ 0 h 719"/>
                <a:gd name="T16" fmla="*/ 119 w 1389"/>
                <a:gd name="T17" fmla="*/ 0 h 719"/>
                <a:gd name="T18" fmla="*/ 131 w 1389"/>
                <a:gd name="T19" fmla="*/ 0 h 719"/>
                <a:gd name="T20" fmla="*/ 154 w 1389"/>
                <a:gd name="T21" fmla="*/ 12 h 719"/>
                <a:gd name="T22" fmla="*/ 184 w 1389"/>
                <a:gd name="T23" fmla="*/ 30 h 719"/>
                <a:gd name="T24" fmla="*/ 226 w 1389"/>
                <a:gd name="T25" fmla="*/ 48 h 719"/>
                <a:gd name="T26" fmla="*/ 279 w 1389"/>
                <a:gd name="T27" fmla="*/ 77 h 719"/>
                <a:gd name="T28" fmla="*/ 338 w 1389"/>
                <a:gd name="T29" fmla="*/ 113 h 719"/>
                <a:gd name="T30" fmla="*/ 404 w 1389"/>
                <a:gd name="T31" fmla="*/ 149 h 719"/>
                <a:gd name="T32" fmla="*/ 481 w 1389"/>
                <a:gd name="T33" fmla="*/ 196 h 719"/>
                <a:gd name="T34" fmla="*/ 641 w 1389"/>
                <a:gd name="T35" fmla="*/ 297 h 719"/>
                <a:gd name="T36" fmla="*/ 796 w 1389"/>
                <a:gd name="T37" fmla="*/ 374 h 719"/>
                <a:gd name="T38" fmla="*/ 950 w 1389"/>
                <a:gd name="T39" fmla="*/ 440 h 719"/>
                <a:gd name="T40" fmla="*/ 1098 w 1389"/>
                <a:gd name="T41" fmla="*/ 493 h 719"/>
                <a:gd name="T42" fmla="*/ 1164 w 1389"/>
                <a:gd name="T43" fmla="*/ 517 h 719"/>
                <a:gd name="T44" fmla="*/ 1223 w 1389"/>
                <a:gd name="T45" fmla="*/ 535 h 719"/>
                <a:gd name="T46" fmla="*/ 1271 w 1389"/>
                <a:gd name="T47" fmla="*/ 553 h 719"/>
                <a:gd name="T48" fmla="*/ 1312 w 1389"/>
                <a:gd name="T49" fmla="*/ 571 h 719"/>
                <a:gd name="T50" fmla="*/ 1348 w 1389"/>
                <a:gd name="T51" fmla="*/ 582 h 719"/>
                <a:gd name="T52" fmla="*/ 1371 w 1389"/>
                <a:gd name="T53" fmla="*/ 594 h 719"/>
                <a:gd name="T54" fmla="*/ 1383 w 1389"/>
                <a:gd name="T55" fmla="*/ 606 h 719"/>
                <a:gd name="T56" fmla="*/ 1389 w 1389"/>
                <a:gd name="T57" fmla="*/ 612 h 719"/>
                <a:gd name="T58" fmla="*/ 1383 w 1389"/>
                <a:gd name="T59" fmla="*/ 630 h 719"/>
                <a:gd name="T60" fmla="*/ 1366 w 1389"/>
                <a:gd name="T61" fmla="*/ 648 h 719"/>
                <a:gd name="T62" fmla="*/ 1342 w 1389"/>
                <a:gd name="T63" fmla="*/ 660 h 719"/>
                <a:gd name="T64" fmla="*/ 1306 w 1389"/>
                <a:gd name="T65" fmla="*/ 671 h 719"/>
                <a:gd name="T66" fmla="*/ 1217 w 1389"/>
                <a:gd name="T67" fmla="*/ 695 h 719"/>
                <a:gd name="T68" fmla="*/ 1128 w 1389"/>
                <a:gd name="T69" fmla="*/ 707 h 719"/>
                <a:gd name="T70" fmla="*/ 1086 w 1389"/>
                <a:gd name="T71" fmla="*/ 713 h 719"/>
                <a:gd name="T72" fmla="*/ 1051 w 1389"/>
                <a:gd name="T73" fmla="*/ 719 h 719"/>
                <a:gd name="T74" fmla="*/ 1021 w 1389"/>
                <a:gd name="T75" fmla="*/ 719 h 719"/>
                <a:gd name="T76" fmla="*/ 1003 w 1389"/>
                <a:gd name="T77" fmla="*/ 719 h 719"/>
                <a:gd name="T78" fmla="*/ 991 w 1389"/>
                <a:gd name="T79" fmla="*/ 713 h 719"/>
                <a:gd name="T80" fmla="*/ 962 w 1389"/>
                <a:gd name="T81" fmla="*/ 701 h 719"/>
                <a:gd name="T82" fmla="*/ 926 w 1389"/>
                <a:gd name="T83" fmla="*/ 677 h 719"/>
                <a:gd name="T84" fmla="*/ 885 w 1389"/>
                <a:gd name="T85" fmla="*/ 648 h 719"/>
                <a:gd name="T86" fmla="*/ 825 w 1389"/>
                <a:gd name="T87" fmla="*/ 606 h 719"/>
                <a:gd name="T88" fmla="*/ 754 w 1389"/>
                <a:gd name="T89" fmla="*/ 559 h 719"/>
                <a:gd name="T90" fmla="*/ 677 w 1389"/>
                <a:gd name="T91" fmla="*/ 499 h 719"/>
                <a:gd name="T92" fmla="*/ 588 w 1389"/>
                <a:gd name="T93" fmla="*/ 434 h 719"/>
                <a:gd name="T94" fmla="*/ 499 w 1389"/>
                <a:gd name="T95" fmla="*/ 363 h 719"/>
                <a:gd name="T96" fmla="*/ 421 w 1389"/>
                <a:gd name="T97" fmla="*/ 303 h 719"/>
                <a:gd name="T98" fmla="*/ 350 w 1389"/>
                <a:gd name="T99" fmla="*/ 256 h 719"/>
                <a:gd name="T100" fmla="*/ 297 w 1389"/>
                <a:gd name="T101" fmla="*/ 214 h 719"/>
                <a:gd name="T102" fmla="*/ 249 w 1389"/>
                <a:gd name="T103" fmla="*/ 178 h 719"/>
                <a:gd name="T104" fmla="*/ 214 w 1389"/>
                <a:gd name="T105" fmla="*/ 155 h 719"/>
                <a:gd name="T106" fmla="*/ 184 w 1389"/>
                <a:gd name="T107" fmla="*/ 137 h 719"/>
                <a:gd name="T108" fmla="*/ 172 w 1389"/>
                <a:gd name="T109" fmla="*/ 131 h 719"/>
                <a:gd name="T110" fmla="*/ 125 w 1389"/>
                <a:gd name="T111" fmla="*/ 119 h 719"/>
                <a:gd name="T112" fmla="*/ 65 w 1389"/>
                <a:gd name="T113" fmla="*/ 113 h 7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389" h="719">
                  <a:moveTo>
                    <a:pt x="65" y="113"/>
                  </a:moveTo>
                  <a:lnTo>
                    <a:pt x="47" y="107"/>
                  </a:lnTo>
                  <a:lnTo>
                    <a:pt x="36" y="101"/>
                  </a:lnTo>
                  <a:lnTo>
                    <a:pt x="24" y="95"/>
                  </a:lnTo>
                  <a:lnTo>
                    <a:pt x="12" y="89"/>
                  </a:lnTo>
                  <a:lnTo>
                    <a:pt x="6" y="77"/>
                  </a:lnTo>
                  <a:lnTo>
                    <a:pt x="6" y="72"/>
                  </a:lnTo>
                  <a:lnTo>
                    <a:pt x="0" y="60"/>
                  </a:lnTo>
                  <a:lnTo>
                    <a:pt x="6" y="54"/>
                  </a:lnTo>
                  <a:lnTo>
                    <a:pt x="6" y="42"/>
                  </a:lnTo>
                  <a:lnTo>
                    <a:pt x="12" y="36"/>
                  </a:lnTo>
                  <a:lnTo>
                    <a:pt x="18" y="24"/>
                  </a:lnTo>
                  <a:lnTo>
                    <a:pt x="30" y="12"/>
                  </a:lnTo>
                  <a:lnTo>
                    <a:pt x="41" y="6"/>
                  </a:lnTo>
                  <a:lnTo>
                    <a:pt x="59" y="0"/>
                  </a:lnTo>
                  <a:lnTo>
                    <a:pt x="77" y="0"/>
                  </a:lnTo>
                  <a:lnTo>
                    <a:pt x="95" y="0"/>
                  </a:lnTo>
                  <a:lnTo>
                    <a:pt x="119" y="0"/>
                  </a:lnTo>
                  <a:lnTo>
                    <a:pt x="125" y="0"/>
                  </a:lnTo>
                  <a:lnTo>
                    <a:pt x="131" y="0"/>
                  </a:lnTo>
                  <a:lnTo>
                    <a:pt x="142" y="6"/>
                  </a:lnTo>
                  <a:lnTo>
                    <a:pt x="154" y="12"/>
                  </a:lnTo>
                  <a:lnTo>
                    <a:pt x="172" y="18"/>
                  </a:lnTo>
                  <a:lnTo>
                    <a:pt x="184" y="30"/>
                  </a:lnTo>
                  <a:lnTo>
                    <a:pt x="208" y="36"/>
                  </a:lnTo>
                  <a:lnTo>
                    <a:pt x="226" y="48"/>
                  </a:lnTo>
                  <a:lnTo>
                    <a:pt x="249" y="60"/>
                  </a:lnTo>
                  <a:lnTo>
                    <a:pt x="279" y="77"/>
                  </a:lnTo>
                  <a:lnTo>
                    <a:pt x="309" y="95"/>
                  </a:lnTo>
                  <a:lnTo>
                    <a:pt x="338" y="113"/>
                  </a:lnTo>
                  <a:lnTo>
                    <a:pt x="368" y="131"/>
                  </a:lnTo>
                  <a:lnTo>
                    <a:pt x="404" y="149"/>
                  </a:lnTo>
                  <a:lnTo>
                    <a:pt x="439" y="173"/>
                  </a:lnTo>
                  <a:lnTo>
                    <a:pt x="481" y="196"/>
                  </a:lnTo>
                  <a:lnTo>
                    <a:pt x="558" y="250"/>
                  </a:lnTo>
                  <a:lnTo>
                    <a:pt x="641" y="297"/>
                  </a:lnTo>
                  <a:lnTo>
                    <a:pt x="718" y="339"/>
                  </a:lnTo>
                  <a:lnTo>
                    <a:pt x="796" y="374"/>
                  </a:lnTo>
                  <a:lnTo>
                    <a:pt x="873" y="410"/>
                  </a:lnTo>
                  <a:lnTo>
                    <a:pt x="950" y="440"/>
                  </a:lnTo>
                  <a:lnTo>
                    <a:pt x="1021" y="470"/>
                  </a:lnTo>
                  <a:lnTo>
                    <a:pt x="1098" y="493"/>
                  </a:lnTo>
                  <a:lnTo>
                    <a:pt x="1128" y="505"/>
                  </a:lnTo>
                  <a:lnTo>
                    <a:pt x="1164" y="517"/>
                  </a:lnTo>
                  <a:lnTo>
                    <a:pt x="1193" y="523"/>
                  </a:lnTo>
                  <a:lnTo>
                    <a:pt x="1223" y="535"/>
                  </a:lnTo>
                  <a:lnTo>
                    <a:pt x="1247" y="547"/>
                  </a:lnTo>
                  <a:lnTo>
                    <a:pt x="1271" y="553"/>
                  </a:lnTo>
                  <a:lnTo>
                    <a:pt x="1294" y="559"/>
                  </a:lnTo>
                  <a:lnTo>
                    <a:pt x="1312" y="571"/>
                  </a:lnTo>
                  <a:lnTo>
                    <a:pt x="1330" y="576"/>
                  </a:lnTo>
                  <a:lnTo>
                    <a:pt x="1348" y="582"/>
                  </a:lnTo>
                  <a:lnTo>
                    <a:pt x="1360" y="588"/>
                  </a:lnTo>
                  <a:lnTo>
                    <a:pt x="1371" y="594"/>
                  </a:lnTo>
                  <a:lnTo>
                    <a:pt x="1377" y="600"/>
                  </a:lnTo>
                  <a:lnTo>
                    <a:pt x="1383" y="606"/>
                  </a:lnTo>
                  <a:lnTo>
                    <a:pt x="1389" y="612"/>
                  </a:lnTo>
                  <a:lnTo>
                    <a:pt x="1389" y="612"/>
                  </a:lnTo>
                  <a:lnTo>
                    <a:pt x="1389" y="624"/>
                  </a:lnTo>
                  <a:lnTo>
                    <a:pt x="1383" y="630"/>
                  </a:lnTo>
                  <a:lnTo>
                    <a:pt x="1377" y="642"/>
                  </a:lnTo>
                  <a:lnTo>
                    <a:pt x="1366" y="648"/>
                  </a:lnTo>
                  <a:lnTo>
                    <a:pt x="1354" y="654"/>
                  </a:lnTo>
                  <a:lnTo>
                    <a:pt x="1342" y="660"/>
                  </a:lnTo>
                  <a:lnTo>
                    <a:pt x="1324" y="666"/>
                  </a:lnTo>
                  <a:lnTo>
                    <a:pt x="1306" y="671"/>
                  </a:lnTo>
                  <a:lnTo>
                    <a:pt x="1265" y="683"/>
                  </a:lnTo>
                  <a:lnTo>
                    <a:pt x="1217" y="695"/>
                  </a:lnTo>
                  <a:lnTo>
                    <a:pt x="1176" y="701"/>
                  </a:lnTo>
                  <a:lnTo>
                    <a:pt x="1128" y="707"/>
                  </a:lnTo>
                  <a:lnTo>
                    <a:pt x="1104" y="713"/>
                  </a:lnTo>
                  <a:lnTo>
                    <a:pt x="1086" y="713"/>
                  </a:lnTo>
                  <a:lnTo>
                    <a:pt x="1069" y="719"/>
                  </a:lnTo>
                  <a:lnTo>
                    <a:pt x="1051" y="719"/>
                  </a:lnTo>
                  <a:lnTo>
                    <a:pt x="1039" y="719"/>
                  </a:lnTo>
                  <a:lnTo>
                    <a:pt x="1021" y="719"/>
                  </a:lnTo>
                  <a:lnTo>
                    <a:pt x="1015" y="719"/>
                  </a:lnTo>
                  <a:lnTo>
                    <a:pt x="1003" y="719"/>
                  </a:lnTo>
                  <a:lnTo>
                    <a:pt x="997" y="713"/>
                  </a:lnTo>
                  <a:lnTo>
                    <a:pt x="991" y="713"/>
                  </a:lnTo>
                  <a:lnTo>
                    <a:pt x="980" y="707"/>
                  </a:lnTo>
                  <a:lnTo>
                    <a:pt x="962" y="701"/>
                  </a:lnTo>
                  <a:lnTo>
                    <a:pt x="950" y="689"/>
                  </a:lnTo>
                  <a:lnTo>
                    <a:pt x="926" y="677"/>
                  </a:lnTo>
                  <a:lnTo>
                    <a:pt x="908" y="666"/>
                  </a:lnTo>
                  <a:lnTo>
                    <a:pt x="885" y="648"/>
                  </a:lnTo>
                  <a:lnTo>
                    <a:pt x="855" y="630"/>
                  </a:lnTo>
                  <a:lnTo>
                    <a:pt x="825" y="606"/>
                  </a:lnTo>
                  <a:lnTo>
                    <a:pt x="790" y="582"/>
                  </a:lnTo>
                  <a:lnTo>
                    <a:pt x="754" y="559"/>
                  </a:lnTo>
                  <a:lnTo>
                    <a:pt x="718" y="529"/>
                  </a:lnTo>
                  <a:lnTo>
                    <a:pt x="677" y="499"/>
                  </a:lnTo>
                  <a:lnTo>
                    <a:pt x="635" y="464"/>
                  </a:lnTo>
                  <a:lnTo>
                    <a:pt x="588" y="434"/>
                  </a:lnTo>
                  <a:lnTo>
                    <a:pt x="540" y="398"/>
                  </a:lnTo>
                  <a:lnTo>
                    <a:pt x="499" y="363"/>
                  </a:lnTo>
                  <a:lnTo>
                    <a:pt x="457" y="333"/>
                  </a:lnTo>
                  <a:lnTo>
                    <a:pt x="421" y="303"/>
                  </a:lnTo>
                  <a:lnTo>
                    <a:pt x="386" y="279"/>
                  </a:lnTo>
                  <a:lnTo>
                    <a:pt x="350" y="256"/>
                  </a:lnTo>
                  <a:lnTo>
                    <a:pt x="321" y="232"/>
                  </a:lnTo>
                  <a:lnTo>
                    <a:pt x="297" y="214"/>
                  </a:lnTo>
                  <a:lnTo>
                    <a:pt x="267" y="190"/>
                  </a:lnTo>
                  <a:lnTo>
                    <a:pt x="249" y="178"/>
                  </a:lnTo>
                  <a:lnTo>
                    <a:pt x="226" y="167"/>
                  </a:lnTo>
                  <a:lnTo>
                    <a:pt x="214" y="155"/>
                  </a:lnTo>
                  <a:lnTo>
                    <a:pt x="196" y="143"/>
                  </a:lnTo>
                  <a:lnTo>
                    <a:pt x="184" y="137"/>
                  </a:lnTo>
                  <a:lnTo>
                    <a:pt x="178" y="131"/>
                  </a:lnTo>
                  <a:lnTo>
                    <a:pt x="172" y="131"/>
                  </a:lnTo>
                  <a:lnTo>
                    <a:pt x="154" y="125"/>
                  </a:lnTo>
                  <a:lnTo>
                    <a:pt x="125" y="119"/>
                  </a:lnTo>
                  <a:lnTo>
                    <a:pt x="95" y="119"/>
                  </a:lnTo>
                  <a:lnTo>
                    <a:pt x="65" y="113"/>
                  </a:lnTo>
                  <a:lnTo>
                    <a:pt x="65" y="113"/>
                  </a:lnTo>
                </a:path>
              </a:pathLst>
            </a:custGeom>
            <a:solidFill>
              <a:srgbClr val="C00000"/>
            </a:solidFill>
            <a:ln w="1905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pic>
        <p:nvPicPr>
          <p:cNvPr id="39" name="图片 38" descr="heng.png"/>
          <p:cNvPicPr>
            <a:picLocks noChangeAspect="1"/>
          </p:cNvPicPr>
          <p:nvPr/>
        </p:nvPicPr>
        <p:blipFill>
          <a:blip r:embed="rId3" cstate="print"/>
          <a:srcRect l="26727" t="45436" r="22492" b="24274"/>
          <a:stretch>
            <a:fillRect/>
          </a:stretch>
        </p:blipFill>
        <p:spPr>
          <a:xfrm>
            <a:off x="5596591" y="2291194"/>
            <a:ext cx="1112968" cy="761504"/>
          </a:xfrm>
          <a:prstGeom prst="rect">
            <a:avLst/>
          </a:prstGeom>
        </p:spPr>
      </p:pic>
      <p:pic>
        <p:nvPicPr>
          <p:cNvPr id="40" name="图片 39" descr="shu.png"/>
          <p:cNvPicPr>
            <a:picLocks noChangeAspect="1"/>
          </p:cNvPicPr>
          <p:nvPr/>
        </p:nvPicPr>
        <p:blipFill>
          <a:blip r:embed="rId4" cstate="print"/>
          <a:srcRect l="40090" t="26504" r="38528"/>
          <a:stretch>
            <a:fillRect/>
          </a:stretch>
        </p:blipFill>
        <p:spPr>
          <a:xfrm>
            <a:off x="5872645" y="2996166"/>
            <a:ext cx="587705" cy="1065216"/>
          </a:xfrm>
          <a:prstGeom prst="rect">
            <a:avLst/>
          </a:prstGeom>
        </p:spPr>
      </p:pic>
      <p:pic>
        <p:nvPicPr>
          <p:cNvPr id="41" name="图片 40" descr="pie.png"/>
          <p:cNvPicPr>
            <a:picLocks noChangeAspect="1"/>
          </p:cNvPicPr>
          <p:nvPr/>
        </p:nvPicPr>
        <p:blipFill>
          <a:blip r:embed="rId5" cstate="print"/>
          <a:srcRect l="32335" t="30605" r="38332" b="8814"/>
          <a:stretch>
            <a:fillRect/>
          </a:stretch>
        </p:blipFill>
        <p:spPr>
          <a:xfrm>
            <a:off x="5820681" y="3966382"/>
            <a:ext cx="552086" cy="803034"/>
          </a:xfrm>
          <a:prstGeom prst="rect">
            <a:avLst/>
          </a:prstGeom>
        </p:spPr>
      </p:pic>
      <p:pic>
        <p:nvPicPr>
          <p:cNvPr id="42" name="图片 41" descr="dian.png"/>
          <p:cNvPicPr>
            <a:picLocks noChangeAspect="1"/>
          </p:cNvPicPr>
          <p:nvPr/>
        </p:nvPicPr>
        <p:blipFill>
          <a:blip r:embed="rId6" cstate="print"/>
          <a:srcRect l="36063" t="37863" r="31865" b="31846"/>
          <a:stretch>
            <a:fillRect/>
          </a:stretch>
        </p:blipFill>
        <p:spPr>
          <a:xfrm>
            <a:off x="5746908" y="4864416"/>
            <a:ext cx="749067" cy="665837"/>
          </a:xfrm>
          <a:prstGeom prst="rect">
            <a:avLst/>
          </a:prstGeom>
        </p:spPr>
      </p:pic>
      <p:pic>
        <p:nvPicPr>
          <p:cNvPr id="43" name="图片 42" descr="jin2.pn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0672402">
            <a:off x="5937239" y="5672377"/>
            <a:ext cx="646648" cy="784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3588372" cy="646331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56764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5011" y="914400"/>
            <a:ext cx="9927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205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6094" y="1911927"/>
            <a:ext cx="1900800" cy="1884344"/>
          </a:xfrm>
          <a:prstGeom prst="rect">
            <a:avLst/>
          </a:prstGeom>
          <a:noFill/>
        </p:spPr>
      </p:pic>
      <p:pic>
        <p:nvPicPr>
          <p:cNvPr id="2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1404" y="1911927"/>
            <a:ext cx="1900800" cy="1884344"/>
          </a:xfrm>
          <a:prstGeom prst="rect">
            <a:avLst/>
          </a:prstGeom>
          <a:noFill/>
        </p:spPr>
      </p:pic>
      <p:pic>
        <p:nvPicPr>
          <p:cNvPr id="2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15985" y="1911927"/>
            <a:ext cx="1900800" cy="1884344"/>
          </a:xfrm>
          <a:prstGeom prst="rect">
            <a:avLst/>
          </a:prstGeom>
          <a:noFill/>
        </p:spPr>
      </p:pic>
      <p:pic>
        <p:nvPicPr>
          <p:cNvPr id="2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15985" y="4558271"/>
            <a:ext cx="1900800" cy="1884344"/>
          </a:xfrm>
          <a:prstGeom prst="rect">
            <a:avLst/>
          </a:prstGeom>
          <a:noFill/>
        </p:spPr>
      </p:pic>
      <p:pic>
        <p:nvPicPr>
          <p:cNvPr id="2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1404" y="4558271"/>
            <a:ext cx="1900800" cy="1884344"/>
          </a:xfrm>
          <a:prstGeom prst="rect">
            <a:avLst/>
          </a:prstGeom>
          <a:noFill/>
        </p:spPr>
      </p:pic>
      <p:pic>
        <p:nvPicPr>
          <p:cNvPr id="27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6094" y="4558271"/>
            <a:ext cx="1900800" cy="1884344"/>
          </a:xfrm>
          <a:prstGeom prst="rect">
            <a:avLst/>
          </a:prstGeom>
          <a:noFill/>
        </p:spPr>
      </p:pic>
      <p:sp>
        <p:nvSpPr>
          <p:cNvPr id="36" name="TextBox 35"/>
          <p:cNvSpPr txBox="1"/>
          <p:nvPr/>
        </p:nvSpPr>
        <p:spPr>
          <a:xfrm>
            <a:off x="1352344" y="1911932"/>
            <a:ext cx="19008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1500" b="1" dirty="0">
                <a:solidFill>
                  <a:srgbClr val="68A042"/>
                </a:solidFill>
                <a:latin typeface="楷体" pitchFamily="49" charset="-122"/>
                <a:ea typeface="楷体" pitchFamily="49" charset="-122"/>
              </a:rPr>
              <a:t>一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061404" y="1911932"/>
            <a:ext cx="19008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1500" b="1" dirty="0">
                <a:solidFill>
                  <a:srgbClr val="669E40"/>
                </a:solidFill>
                <a:latin typeface="楷体" pitchFamily="49" charset="-122"/>
                <a:ea typeface="楷体" pitchFamily="49" charset="-122"/>
              </a:rPr>
              <a:t>二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8815985" y="1934223"/>
            <a:ext cx="19008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1500" b="1" dirty="0">
                <a:solidFill>
                  <a:srgbClr val="669E40"/>
                </a:solidFill>
                <a:latin typeface="楷体" pitchFamily="49" charset="-122"/>
                <a:ea typeface="楷体" pitchFamily="49" charset="-122"/>
              </a:rPr>
              <a:t>三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1352344" y="4558271"/>
            <a:ext cx="19008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1500" b="1" dirty="0">
                <a:solidFill>
                  <a:srgbClr val="6AA343"/>
                </a:solidFill>
                <a:latin typeface="楷体" pitchFamily="49" charset="-122"/>
                <a:ea typeface="楷体" pitchFamily="49" charset="-122"/>
              </a:rPr>
              <a:t>十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5061404" y="4558271"/>
            <a:ext cx="19008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1500" b="1" dirty="0">
                <a:solidFill>
                  <a:srgbClr val="669E40"/>
                </a:solidFill>
                <a:latin typeface="楷体" pitchFamily="49" charset="-122"/>
                <a:ea typeface="楷体" pitchFamily="49" charset="-122"/>
              </a:rPr>
              <a:t>八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8815985" y="4558271"/>
            <a:ext cx="190080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11500" b="1" dirty="0">
                <a:solidFill>
                  <a:srgbClr val="669E40"/>
                </a:solidFill>
                <a:latin typeface="楷体" pitchFamily="49" charset="-122"/>
                <a:ea typeface="楷体" pitchFamily="49" charset="-122"/>
              </a:rPr>
              <a:t>六</a:t>
            </a:r>
          </a:p>
        </p:txBody>
      </p:sp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3588372" cy="646331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567643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5011" y="914400"/>
            <a:ext cx="9927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022CE302-1423-4A08-B924-11F084E464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970" y="1817913"/>
            <a:ext cx="1711780" cy="171178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0C5E8BE2-2A74-41F5-A303-7495FD84F1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398" y="1817914"/>
            <a:ext cx="1711780" cy="1711780"/>
          </a:xfrm>
          <a:prstGeom prst="rect">
            <a:avLst/>
          </a:prstGeom>
        </p:spPr>
      </p:pic>
      <p:pic>
        <p:nvPicPr>
          <p:cNvPr id="11" name="图片 10">
            <a:extLst>
              <a:ext uri="{FF2B5EF4-FFF2-40B4-BE49-F238E27FC236}">
                <a16:creationId xmlns:a16="http://schemas.microsoft.com/office/drawing/2014/main" id="{653636F5-9CA7-4CA1-BED4-550D9DD310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6142" y="1817914"/>
            <a:ext cx="1711780" cy="1711780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87D1EC6F-2983-477C-9159-5ABF347748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542" y="4572000"/>
            <a:ext cx="1820636" cy="1820636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445D3BF4-8F93-4A83-BCFC-C098A9BD02D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397" y="4572000"/>
            <a:ext cx="1711781" cy="1711781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7B8AB194-4CCD-40C8-B3A8-A3C7542A688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1714" y="4463145"/>
            <a:ext cx="1820636" cy="1820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9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2360" y="1751409"/>
            <a:ext cx="48442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nǐ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7645" y="3423334"/>
            <a:ext cx="67999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nín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7645" y="5086372"/>
            <a:ext cx="147348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duìbuqǐ</a:t>
            </a:r>
            <a:r>
              <a:rPr lang="en-US" altLang="zh-CN" sz="2800" b="1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 </a:t>
            </a:r>
          </a:p>
        </p:txBody>
      </p:sp>
      <p:cxnSp>
        <p:nvCxnSpPr>
          <p:cNvPr id="5129" name="AutoShape 4"/>
          <p:cNvCxnSpPr>
            <a:cxnSpLocks noChangeShapeType="1"/>
          </p:cNvCxnSpPr>
          <p:nvPr/>
        </p:nvCxnSpPr>
        <p:spPr bwMode="auto">
          <a:xfrm flipH="1" flipV="1">
            <a:off x="9982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6" name="组合 5"/>
          <p:cNvGrpSpPr>
            <a:grpSpLocks/>
          </p:cNvGrpSpPr>
          <p:nvPr/>
        </p:nvGrpSpPr>
        <p:grpSpPr bwMode="auto">
          <a:xfrm>
            <a:off x="1113408" y="1751411"/>
            <a:ext cx="1338263" cy="545810"/>
            <a:chOff x="682668" y="3939837"/>
            <a:chExt cx="1338943" cy="545509"/>
          </a:xfrm>
        </p:grpSpPr>
        <p:sp>
          <p:nvSpPr>
            <p:cNvPr id="5145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46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你</a:t>
              </a:r>
            </a:p>
          </p:txBody>
        </p:sp>
      </p:grpSp>
      <p:grpSp>
        <p:nvGrpSpPr>
          <p:cNvPr id="7" name="组合 6"/>
          <p:cNvGrpSpPr>
            <a:grpSpLocks/>
          </p:cNvGrpSpPr>
          <p:nvPr/>
        </p:nvGrpSpPr>
        <p:grpSpPr bwMode="auto">
          <a:xfrm>
            <a:off x="1113408" y="3399523"/>
            <a:ext cx="1338263" cy="536575"/>
            <a:chOff x="682668" y="4792841"/>
            <a:chExt cx="1338943" cy="536981"/>
          </a:xfrm>
        </p:grpSpPr>
        <p:sp>
          <p:nvSpPr>
            <p:cNvPr id="5143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44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*您</a:t>
              </a:r>
            </a:p>
          </p:txBody>
        </p:sp>
      </p:grpSp>
      <p:grpSp>
        <p:nvGrpSpPr>
          <p:cNvPr id="8" name="组合 7"/>
          <p:cNvGrpSpPr>
            <a:grpSpLocks/>
          </p:cNvGrpSpPr>
          <p:nvPr/>
        </p:nvGrpSpPr>
        <p:grpSpPr bwMode="auto">
          <a:xfrm>
            <a:off x="1114995" y="5081605"/>
            <a:ext cx="1338261" cy="529222"/>
            <a:chOff x="683984" y="5619216"/>
            <a:chExt cx="1338943" cy="529811"/>
          </a:xfrm>
        </p:grpSpPr>
        <p:sp>
          <p:nvSpPr>
            <p:cNvPr id="11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42" name="文本框 110"/>
            <p:cNvSpPr>
              <a:spLocks noChangeArrowheads="1"/>
            </p:cNvSpPr>
            <p:nvPr/>
          </p:nvSpPr>
          <p:spPr bwMode="auto">
            <a:xfrm>
              <a:off x="710916" y="5622657"/>
              <a:ext cx="1264773" cy="526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对不起</a:t>
              </a:r>
            </a:p>
          </p:txBody>
        </p:sp>
      </p:grpSp>
      <p:grpSp>
        <p:nvGrpSpPr>
          <p:cNvPr id="31" name="组合 8"/>
          <p:cNvGrpSpPr/>
          <p:nvPr/>
        </p:nvGrpSpPr>
        <p:grpSpPr>
          <a:xfrm>
            <a:off x="308629" y="6819"/>
            <a:ext cx="3833696" cy="646331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812967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6011" y="1771436"/>
            <a:ext cx="75052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hǎo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6010" y="3443361"/>
            <a:ext cx="114807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nǐmen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6010" y="5106399"/>
            <a:ext cx="17508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méiɡuānxi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39" name="组合 38"/>
          <p:cNvGrpSpPr>
            <a:grpSpLocks/>
          </p:cNvGrpSpPr>
          <p:nvPr/>
        </p:nvGrpSpPr>
        <p:grpSpPr bwMode="auto">
          <a:xfrm>
            <a:off x="6715523" y="1771438"/>
            <a:ext cx="1338263" cy="545810"/>
            <a:chOff x="682668" y="3939837"/>
            <a:chExt cx="1338943" cy="545509"/>
          </a:xfrm>
        </p:grpSpPr>
        <p:sp>
          <p:nvSpPr>
            <p:cNvPr id="4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好</a:t>
              </a:r>
            </a:p>
          </p:txBody>
        </p:sp>
      </p:grpSp>
      <p:grpSp>
        <p:nvGrpSpPr>
          <p:cNvPr id="42" name="组合 41"/>
          <p:cNvGrpSpPr>
            <a:grpSpLocks/>
          </p:cNvGrpSpPr>
          <p:nvPr/>
        </p:nvGrpSpPr>
        <p:grpSpPr bwMode="auto">
          <a:xfrm>
            <a:off x="6715523" y="3419550"/>
            <a:ext cx="1338263" cy="536575"/>
            <a:chOff x="682668" y="4792841"/>
            <a:chExt cx="1338943" cy="536981"/>
          </a:xfrm>
        </p:grpSpPr>
        <p:sp>
          <p:nvSpPr>
            <p:cNvPr id="43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你们</a:t>
              </a:r>
            </a:p>
          </p:txBody>
        </p:sp>
      </p:grpSp>
      <p:grpSp>
        <p:nvGrpSpPr>
          <p:cNvPr id="45" name="组合 44"/>
          <p:cNvGrpSpPr>
            <a:grpSpLocks/>
          </p:cNvGrpSpPr>
          <p:nvPr/>
        </p:nvGrpSpPr>
        <p:grpSpPr bwMode="auto">
          <a:xfrm>
            <a:off x="6717110" y="5101632"/>
            <a:ext cx="1338261" cy="529222"/>
            <a:chOff x="683984" y="5619216"/>
            <a:chExt cx="1338943" cy="529811"/>
          </a:xfrm>
        </p:grpSpPr>
        <p:sp>
          <p:nvSpPr>
            <p:cNvPr id="4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文本框 110"/>
            <p:cNvSpPr>
              <a:spLocks noChangeArrowheads="1"/>
            </p:cNvSpPr>
            <p:nvPr/>
          </p:nvSpPr>
          <p:spPr bwMode="auto">
            <a:xfrm>
              <a:off x="722797" y="5622657"/>
              <a:ext cx="1264773" cy="526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没关系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1" grpId="5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8" grpId="5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5149" grpId="5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6" grpId="5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7" grpId="5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8" grpId="5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3188" y="1306266"/>
            <a:ext cx="3445124" cy="688789"/>
          </a:xfrm>
          <a:prstGeom prst="wedgeRoundRectCallout">
            <a:avLst>
              <a:gd name="adj1" fmla="val -55276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8327" y="1374081"/>
            <a:ext cx="11079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你好！</a:t>
            </a:r>
          </a:p>
        </p:txBody>
      </p:sp>
      <p:cxnSp>
        <p:nvCxnSpPr>
          <p:cNvPr id="21" name="AutoShape 4"/>
          <p:cNvCxnSpPr>
            <a:cxnSpLocks noChangeShapeType="1"/>
          </p:cNvCxnSpPr>
          <p:nvPr/>
        </p:nvCxnSpPr>
        <p:spPr bwMode="auto">
          <a:xfrm flipH="1" flipV="1">
            <a:off x="9982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4" name="组合 23"/>
          <p:cNvGrpSpPr>
            <a:grpSpLocks/>
          </p:cNvGrpSpPr>
          <p:nvPr/>
        </p:nvGrpSpPr>
        <p:grpSpPr bwMode="auto">
          <a:xfrm>
            <a:off x="1867249" y="1306267"/>
            <a:ext cx="1338263" cy="545810"/>
            <a:chOff x="682668" y="3939837"/>
            <a:chExt cx="1338943" cy="545509"/>
          </a:xfrm>
        </p:grpSpPr>
        <p:sp>
          <p:nvSpPr>
            <p:cNvPr id="25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你</a:t>
              </a:r>
            </a:p>
          </p:txBody>
        </p:sp>
      </p:grpSp>
      <p:sp>
        <p:nvSpPr>
          <p:cNvPr id="29" name="文本框 107"/>
          <p:cNvSpPr>
            <a:spLocks noChangeArrowheads="1"/>
          </p:cNvSpPr>
          <p:nvPr/>
        </p:nvSpPr>
        <p:spPr bwMode="auto">
          <a:xfrm>
            <a:off x="2097355" y="3071626"/>
            <a:ext cx="903452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*您</a:t>
            </a:r>
          </a:p>
        </p:txBody>
      </p:sp>
      <p:sp>
        <p:nvSpPr>
          <p:cNvPr id="32" name="文本框 110"/>
          <p:cNvSpPr>
            <a:spLocks noChangeArrowheads="1"/>
          </p:cNvSpPr>
          <p:nvPr/>
        </p:nvSpPr>
        <p:spPr bwMode="auto">
          <a:xfrm>
            <a:off x="1894169" y="4862206"/>
            <a:ext cx="1264129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对不起</a:t>
            </a:r>
          </a:p>
        </p:txBody>
      </p:sp>
      <p:sp>
        <p:nvSpPr>
          <p:cNvPr id="35" name="文本框 88"/>
          <p:cNvSpPr>
            <a:spLocks noChangeArrowheads="1"/>
          </p:cNvSpPr>
          <p:nvPr/>
        </p:nvSpPr>
        <p:spPr bwMode="auto">
          <a:xfrm>
            <a:off x="2095769" y="2219183"/>
            <a:ext cx="905038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好</a:t>
            </a:r>
          </a:p>
        </p:txBody>
      </p:sp>
      <p:sp>
        <p:nvSpPr>
          <p:cNvPr id="38" name="文本框 107"/>
          <p:cNvSpPr>
            <a:spLocks noChangeArrowheads="1"/>
          </p:cNvSpPr>
          <p:nvPr/>
        </p:nvSpPr>
        <p:spPr bwMode="auto">
          <a:xfrm>
            <a:off x="2097355" y="3942800"/>
            <a:ext cx="903452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你们</a:t>
            </a:r>
          </a:p>
        </p:txBody>
      </p:sp>
      <p:sp>
        <p:nvSpPr>
          <p:cNvPr id="41" name="文本框 110"/>
          <p:cNvSpPr>
            <a:spLocks noChangeArrowheads="1"/>
          </p:cNvSpPr>
          <p:nvPr/>
        </p:nvSpPr>
        <p:spPr bwMode="auto">
          <a:xfrm>
            <a:off x="1906044" y="5785044"/>
            <a:ext cx="1264129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没关系</a:t>
            </a:r>
          </a:p>
        </p:txBody>
      </p:sp>
      <p:grpSp>
        <p:nvGrpSpPr>
          <p:cNvPr id="42" name="组合 8"/>
          <p:cNvGrpSpPr/>
          <p:nvPr/>
        </p:nvGrpSpPr>
        <p:grpSpPr>
          <a:xfrm>
            <a:off x="308629" y="6819"/>
            <a:ext cx="3833696" cy="646331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812967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119308" y="1390412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你好吗？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  <p:bldP spid="4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圆角矩形 32"/>
          <p:cNvSpPr>
            <a:spLocks noChangeArrowheads="1"/>
          </p:cNvSpPr>
          <p:nvPr/>
        </p:nvSpPr>
        <p:spPr bwMode="auto">
          <a:xfrm>
            <a:off x="1906044" y="2219183"/>
            <a:ext cx="1338263" cy="529479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3188" y="2219183"/>
            <a:ext cx="6425830" cy="688789"/>
          </a:xfrm>
          <a:prstGeom prst="wedgeRoundRectCallout">
            <a:avLst>
              <a:gd name="adj1" fmla="val -55276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8327" y="2286998"/>
            <a:ext cx="11079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你好！</a:t>
            </a:r>
          </a:p>
        </p:txBody>
      </p:sp>
      <p:cxnSp>
        <p:nvCxnSpPr>
          <p:cNvPr id="21" name="AutoShape 4"/>
          <p:cNvCxnSpPr>
            <a:cxnSpLocks noChangeShapeType="1"/>
          </p:cNvCxnSpPr>
          <p:nvPr/>
        </p:nvCxnSpPr>
        <p:spPr bwMode="auto">
          <a:xfrm flipH="1" flipV="1">
            <a:off x="9982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6" name="文本框 88"/>
          <p:cNvSpPr>
            <a:spLocks noChangeArrowheads="1"/>
          </p:cNvSpPr>
          <p:nvPr/>
        </p:nvSpPr>
        <p:spPr bwMode="auto">
          <a:xfrm>
            <a:off x="2095769" y="1326292"/>
            <a:ext cx="905038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你</a:t>
            </a:r>
          </a:p>
        </p:txBody>
      </p:sp>
      <p:sp>
        <p:nvSpPr>
          <p:cNvPr id="29" name="文本框 107"/>
          <p:cNvSpPr>
            <a:spLocks noChangeArrowheads="1"/>
          </p:cNvSpPr>
          <p:nvPr/>
        </p:nvSpPr>
        <p:spPr bwMode="auto">
          <a:xfrm>
            <a:off x="2097355" y="3071626"/>
            <a:ext cx="903452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*您</a:t>
            </a:r>
          </a:p>
        </p:txBody>
      </p:sp>
      <p:sp>
        <p:nvSpPr>
          <p:cNvPr id="32" name="文本框 110"/>
          <p:cNvSpPr>
            <a:spLocks noChangeArrowheads="1"/>
          </p:cNvSpPr>
          <p:nvPr/>
        </p:nvSpPr>
        <p:spPr bwMode="auto">
          <a:xfrm>
            <a:off x="1894169" y="4862206"/>
            <a:ext cx="1264129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对不起</a:t>
            </a:r>
          </a:p>
        </p:txBody>
      </p:sp>
      <p:sp>
        <p:nvSpPr>
          <p:cNvPr id="35" name="文本框 88"/>
          <p:cNvSpPr>
            <a:spLocks noChangeArrowheads="1"/>
          </p:cNvSpPr>
          <p:nvPr/>
        </p:nvSpPr>
        <p:spPr bwMode="auto">
          <a:xfrm>
            <a:off x="2095769" y="2219183"/>
            <a:ext cx="905038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好</a:t>
            </a:r>
          </a:p>
        </p:txBody>
      </p:sp>
      <p:sp>
        <p:nvSpPr>
          <p:cNvPr id="38" name="文本框 107"/>
          <p:cNvSpPr>
            <a:spLocks noChangeArrowheads="1"/>
          </p:cNvSpPr>
          <p:nvPr/>
        </p:nvSpPr>
        <p:spPr bwMode="auto">
          <a:xfrm>
            <a:off x="2097355" y="3942800"/>
            <a:ext cx="903452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你们</a:t>
            </a:r>
          </a:p>
        </p:txBody>
      </p:sp>
      <p:sp>
        <p:nvSpPr>
          <p:cNvPr id="41" name="文本框 110"/>
          <p:cNvSpPr>
            <a:spLocks noChangeArrowheads="1"/>
          </p:cNvSpPr>
          <p:nvPr/>
        </p:nvSpPr>
        <p:spPr bwMode="auto">
          <a:xfrm>
            <a:off x="1906044" y="5785044"/>
            <a:ext cx="1264129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没关系</a:t>
            </a:r>
          </a:p>
        </p:txBody>
      </p:sp>
      <p:grpSp>
        <p:nvGrpSpPr>
          <p:cNvPr id="3" name="组合 8"/>
          <p:cNvGrpSpPr/>
          <p:nvPr/>
        </p:nvGrpSpPr>
        <p:grpSpPr>
          <a:xfrm>
            <a:off x="308629" y="6819"/>
            <a:ext cx="3833696" cy="646331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812967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119308" y="2303329"/>
            <a:ext cx="80021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很好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3588327" y="1374081"/>
            <a:ext cx="11079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你好！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5119308" y="1390412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你好吗？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6499455" y="2303329"/>
            <a:ext cx="80021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不好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7929130" y="2303329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你好吗？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  <p:bldP spid="45" grpId="0"/>
      <p:bldP spid="24" grpId="0"/>
      <p:bldP spid="2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圆角矩形 32"/>
          <p:cNvSpPr>
            <a:spLocks noChangeArrowheads="1"/>
          </p:cNvSpPr>
          <p:nvPr/>
        </p:nvSpPr>
        <p:spPr bwMode="auto">
          <a:xfrm>
            <a:off x="1906044" y="3942800"/>
            <a:ext cx="1338263" cy="529479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22165" y="3942800"/>
            <a:ext cx="4206791" cy="688789"/>
          </a:xfrm>
          <a:prstGeom prst="wedgeRoundRectCallout">
            <a:avLst>
              <a:gd name="adj1" fmla="val -55276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8327" y="2286998"/>
            <a:ext cx="11079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你好！</a:t>
            </a:r>
          </a:p>
        </p:txBody>
      </p:sp>
      <p:cxnSp>
        <p:nvCxnSpPr>
          <p:cNvPr id="21" name="AutoShape 4"/>
          <p:cNvCxnSpPr>
            <a:cxnSpLocks noChangeShapeType="1"/>
          </p:cNvCxnSpPr>
          <p:nvPr/>
        </p:nvCxnSpPr>
        <p:spPr bwMode="auto">
          <a:xfrm flipH="1" flipV="1">
            <a:off x="9982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6" name="文本框 88"/>
          <p:cNvSpPr>
            <a:spLocks noChangeArrowheads="1"/>
          </p:cNvSpPr>
          <p:nvPr/>
        </p:nvSpPr>
        <p:spPr bwMode="auto">
          <a:xfrm>
            <a:off x="2095769" y="1326292"/>
            <a:ext cx="905038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你</a:t>
            </a:r>
          </a:p>
        </p:txBody>
      </p:sp>
      <p:sp>
        <p:nvSpPr>
          <p:cNvPr id="29" name="文本框 107"/>
          <p:cNvSpPr>
            <a:spLocks noChangeArrowheads="1"/>
          </p:cNvSpPr>
          <p:nvPr/>
        </p:nvSpPr>
        <p:spPr bwMode="auto">
          <a:xfrm>
            <a:off x="2097355" y="3071626"/>
            <a:ext cx="903452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*您</a:t>
            </a:r>
          </a:p>
        </p:txBody>
      </p:sp>
      <p:sp>
        <p:nvSpPr>
          <p:cNvPr id="32" name="文本框 110"/>
          <p:cNvSpPr>
            <a:spLocks noChangeArrowheads="1"/>
          </p:cNvSpPr>
          <p:nvPr/>
        </p:nvSpPr>
        <p:spPr bwMode="auto">
          <a:xfrm>
            <a:off x="1894169" y="4862206"/>
            <a:ext cx="1264129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对不起</a:t>
            </a:r>
          </a:p>
        </p:txBody>
      </p:sp>
      <p:sp>
        <p:nvSpPr>
          <p:cNvPr id="35" name="文本框 88"/>
          <p:cNvSpPr>
            <a:spLocks noChangeArrowheads="1"/>
          </p:cNvSpPr>
          <p:nvPr/>
        </p:nvSpPr>
        <p:spPr bwMode="auto">
          <a:xfrm>
            <a:off x="2095769" y="2219183"/>
            <a:ext cx="905038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好</a:t>
            </a:r>
          </a:p>
        </p:txBody>
      </p:sp>
      <p:sp>
        <p:nvSpPr>
          <p:cNvPr id="38" name="文本框 107"/>
          <p:cNvSpPr>
            <a:spLocks noChangeArrowheads="1"/>
          </p:cNvSpPr>
          <p:nvPr/>
        </p:nvSpPr>
        <p:spPr bwMode="auto">
          <a:xfrm>
            <a:off x="2097355" y="3942800"/>
            <a:ext cx="903452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你们</a:t>
            </a:r>
          </a:p>
        </p:txBody>
      </p:sp>
      <p:sp>
        <p:nvSpPr>
          <p:cNvPr id="41" name="文本框 110"/>
          <p:cNvSpPr>
            <a:spLocks noChangeArrowheads="1"/>
          </p:cNvSpPr>
          <p:nvPr/>
        </p:nvSpPr>
        <p:spPr bwMode="auto">
          <a:xfrm>
            <a:off x="1906044" y="5785044"/>
            <a:ext cx="1264129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没关系</a:t>
            </a:r>
          </a:p>
        </p:txBody>
      </p:sp>
      <p:grpSp>
        <p:nvGrpSpPr>
          <p:cNvPr id="2" name="组合 8"/>
          <p:cNvGrpSpPr/>
          <p:nvPr/>
        </p:nvGrpSpPr>
        <p:grpSpPr>
          <a:xfrm>
            <a:off x="308629" y="6819"/>
            <a:ext cx="3833696" cy="646331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812967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119308" y="2303329"/>
            <a:ext cx="80021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很好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3588327" y="1374081"/>
            <a:ext cx="11079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你好！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5119308" y="1390412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你好吗？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6499455" y="2303329"/>
            <a:ext cx="80021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不好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7929130" y="2303329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你好吗？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3588327" y="4010614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你们好！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5119308" y="4026945"/>
            <a:ext cx="172354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你们好吗？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5" grpId="0"/>
      <p:bldP spid="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圆角矩形 32"/>
          <p:cNvSpPr>
            <a:spLocks noChangeArrowheads="1"/>
          </p:cNvSpPr>
          <p:nvPr/>
        </p:nvSpPr>
        <p:spPr bwMode="auto">
          <a:xfrm>
            <a:off x="1867535" y="5785044"/>
            <a:ext cx="1338263" cy="529479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34" name="圆角矩形 32"/>
          <p:cNvSpPr>
            <a:spLocks noChangeArrowheads="1"/>
          </p:cNvSpPr>
          <p:nvPr/>
        </p:nvSpPr>
        <p:spPr bwMode="auto">
          <a:xfrm>
            <a:off x="1867535" y="4858512"/>
            <a:ext cx="1338263" cy="529479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22165" y="5351282"/>
            <a:ext cx="2597362" cy="924514"/>
          </a:xfrm>
          <a:prstGeom prst="wedgeRoundRectCallout">
            <a:avLst>
              <a:gd name="adj1" fmla="val -55276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8327" y="2283304"/>
            <a:ext cx="11079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你好！</a:t>
            </a:r>
          </a:p>
        </p:txBody>
      </p:sp>
      <p:cxnSp>
        <p:nvCxnSpPr>
          <p:cNvPr id="21" name="AutoShape 4"/>
          <p:cNvCxnSpPr>
            <a:cxnSpLocks noChangeShapeType="1"/>
          </p:cNvCxnSpPr>
          <p:nvPr/>
        </p:nvCxnSpPr>
        <p:spPr bwMode="auto">
          <a:xfrm flipH="1" flipV="1">
            <a:off x="9982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6" name="文本框 88"/>
          <p:cNvSpPr>
            <a:spLocks noChangeArrowheads="1"/>
          </p:cNvSpPr>
          <p:nvPr/>
        </p:nvSpPr>
        <p:spPr bwMode="auto">
          <a:xfrm>
            <a:off x="2095769" y="1326292"/>
            <a:ext cx="905038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你</a:t>
            </a:r>
          </a:p>
        </p:txBody>
      </p:sp>
      <p:sp>
        <p:nvSpPr>
          <p:cNvPr id="29" name="文本框 107"/>
          <p:cNvSpPr>
            <a:spLocks noChangeArrowheads="1"/>
          </p:cNvSpPr>
          <p:nvPr/>
        </p:nvSpPr>
        <p:spPr bwMode="auto">
          <a:xfrm>
            <a:off x="2097355" y="3071626"/>
            <a:ext cx="903452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*您</a:t>
            </a:r>
          </a:p>
        </p:txBody>
      </p:sp>
      <p:sp>
        <p:nvSpPr>
          <p:cNvPr id="32" name="文本框 110"/>
          <p:cNvSpPr>
            <a:spLocks noChangeArrowheads="1"/>
          </p:cNvSpPr>
          <p:nvPr/>
        </p:nvSpPr>
        <p:spPr bwMode="auto">
          <a:xfrm>
            <a:off x="1894169" y="4862206"/>
            <a:ext cx="1264129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对不起</a:t>
            </a:r>
          </a:p>
        </p:txBody>
      </p:sp>
      <p:sp>
        <p:nvSpPr>
          <p:cNvPr id="35" name="文本框 88"/>
          <p:cNvSpPr>
            <a:spLocks noChangeArrowheads="1"/>
          </p:cNvSpPr>
          <p:nvPr/>
        </p:nvSpPr>
        <p:spPr bwMode="auto">
          <a:xfrm>
            <a:off x="2095769" y="2219183"/>
            <a:ext cx="905038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好</a:t>
            </a:r>
          </a:p>
        </p:txBody>
      </p:sp>
      <p:sp>
        <p:nvSpPr>
          <p:cNvPr id="38" name="文本框 107"/>
          <p:cNvSpPr>
            <a:spLocks noChangeArrowheads="1"/>
          </p:cNvSpPr>
          <p:nvPr/>
        </p:nvSpPr>
        <p:spPr bwMode="auto">
          <a:xfrm>
            <a:off x="2097355" y="3942800"/>
            <a:ext cx="903452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你们</a:t>
            </a:r>
          </a:p>
        </p:txBody>
      </p:sp>
      <p:sp>
        <p:nvSpPr>
          <p:cNvPr id="41" name="文本框 110"/>
          <p:cNvSpPr>
            <a:spLocks noChangeArrowheads="1"/>
          </p:cNvSpPr>
          <p:nvPr/>
        </p:nvSpPr>
        <p:spPr bwMode="auto">
          <a:xfrm>
            <a:off x="1906044" y="5785044"/>
            <a:ext cx="1264129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没关系</a:t>
            </a:r>
          </a:p>
        </p:txBody>
      </p:sp>
      <p:grpSp>
        <p:nvGrpSpPr>
          <p:cNvPr id="2" name="组合 8"/>
          <p:cNvGrpSpPr/>
          <p:nvPr/>
        </p:nvGrpSpPr>
        <p:grpSpPr>
          <a:xfrm>
            <a:off x="308629" y="6819"/>
            <a:ext cx="3833696" cy="646331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812967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119308" y="2299635"/>
            <a:ext cx="80021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很好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3588327" y="1370387"/>
            <a:ext cx="11079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你好！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5119308" y="1386718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你好吗？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6499455" y="2299635"/>
            <a:ext cx="80021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不好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7929130" y="2299635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你好吗？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3588327" y="4006920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你们好！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5119308" y="4026945"/>
            <a:ext cx="172354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你们好吗？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88326" y="5379777"/>
            <a:ext cx="193193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zh-CN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A</a:t>
            </a:r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：对不起！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3612076" y="5778506"/>
            <a:ext cx="191270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zh-CN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B</a:t>
            </a:r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：没关系！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31" grpId="0"/>
      <p:bldP spid="3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圆角矩形 32"/>
          <p:cNvSpPr>
            <a:spLocks noChangeArrowheads="1"/>
          </p:cNvSpPr>
          <p:nvPr/>
        </p:nvSpPr>
        <p:spPr bwMode="auto">
          <a:xfrm>
            <a:off x="1867535" y="5785044"/>
            <a:ext cx="1338263" cy="529479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22" name="圆角矩形 32"/>
          <p:cNvSpPr>
            <a:spLocks noChangeArrowheads="1"/>
          </p:cNvSpPr>
          <p:nvPr/>
        </p:nvSpPr>
        <p:spPr bwMode="auto">
          <a:xfrm>
            <a:off x="1867249" y="4858512"/>
            <a:ext cx="1338263" cy="529479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20" name="圆角矩形 32"/>
          <p:cNvSpPr>
            <a:spLocks noChangeArrowheads="1"/>
          </p:cNvSpPr>
          <p:nvPr/>
        </p:nvSpPr>
        <p:spPr bwMode="auto">
          <a:xfrm>
            <a:off x="1867249" y="3942800"/>
            <a:ext cx="1338263" cy="529479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19" name="圆角矩形 32"/>
          <p:cNvSpPr>
            <a:spLocks noChangeArrowheads="1"/>
          </p:cNvSpPr>
          <p:nvPr/>
        </p:nvSpPr>
        <p:spPr bwMode="auto">
          <a:xfrm>
            <a:off x="1867249" y="3067932"/>
            <a:ext cx="1338263" cy="529479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18" name="圆角矩形 32"/>
          <p:cNvSpPr>
            <a:spLocks noChangeArrowheads="1"/>
          </p:cNvSpPr>
          <p:nvPr/>
        </p:nvSpPr>
        <p:spPr bwMode="auto">
          <a:xfrm>
            <a:off x="1867249" y="2215489"/>
            <a:ext cx="1338263" cy="529479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cxnSp>
        <p:nvCxnSpPr>
          <p:cNvPr id="21" name="AutoShape 4"/>
          <p:cNvCxnSpPr>
            <a:cxnSpLocks noChangeShapeType="1"/>
          </p:cNvCxnSpPr>
          <p:nvPr/>
        </p:nvCxnSpPr>
        <p:spPr bwMode="auto">
          <a:xfrm flipH="1" flipV="1">
            <a:off x="9982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23"/>
          <p:cNvGrpSpPr>
            <a:grpSpLocks/>
          </p:cNvGrpSpPr>
          <p:nvPr/>
        </p:nvGrpSpPr>
        <p:grpSpPr bwMode="auto">
          <a:xfrm>
            <a:off x="1867249" y="1306267"/>
            <a:ext cx="1338263" cy="545810"/>
            <a:chOff x="682668" y="3939837"/>
            <a:chExt cx="1338943" cy="545509"/>
          </a:xfrm>
        </p:grpSpPr>
        <p:sp>
          <p:nvSpPr>
            <p:cNvPr id="25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你</a:t>
              </a:r>
            </a:p>
          </p:txBody>
        </p:sp>
      </p:grpSp>
      <p:sp>
        <p:nvSpPr>
          <p:cNvPr id="29" name="文本框 107"/>
          <p:cNvSpPr>
            <a:spLocks noChangeArrowheads="1"/>
          </p:cNvSpPr>
          <p:nvPr/>
        </p:nvSpPr>
        <p:spPr bwMode="auto">
          <a:xfrm>
            <a:off x="2097355" y="3071626"/>
            <a:ext cx="903452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*您</a:t>
            </a:r>
          </a:p>
        </p:txBody>
      </p:sp>
      <p:sp>
        <p:nvSpPr>
          <p:cNvPr id="32" name="文本框 110"/>
          <p:cNvSpPr>
            <a:spLocks noChangeArrowheads="1"/>
          </p:cNvSpPr>
          <p:nvPr/>
        </p:nvSpPr>
        <p:spPr bwMode="auto">
          <a:xfrm>
            <a:off x="1894169" y="4862206"/>
            <a:ext cx="1264129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对不起</a:t>
            </a:r>
          </a:p>
        </p:txBody>
      </p:sp>
      <p:sp>
        <p:nvSpPr>
          <p:cNvPr id="35" name="文本框 88"/>
          <p:cNvSpPr>
            <a:spLocks noChangeArrowheads="1"/>
          </p:cNvSpPr>
          <p:nvPr/>
        </p:nvSpPr>
        <p:spPr bwMode="auto">
          <a:xfrm>
            <a:off x="2095769" y="2219183"/>
            <a:ext cx="905038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好</a:t>
            </a:r>
          </a:p>
        </p:txBody>
      </p:sp>
      <p:sp>
        <p:nvSpPr>
          <p:cNvPr id="38" name="文本框 107"/>
          <p:cNvSpPr>
            <a:spLocks noChangeArrowheads="1"/>
          </p:cNvSpPr>
          <p:nvPr/>
        </p:nvSpPr>
        <p:spPr bwMode="auto">
          <a:xfrm>
            <a:off x="2097355" y="3942800"/>
            <a:ext cx="903452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你们</a:t>
            </a:r>
          </a:p>
        </p:txBody>
      </p:sp>
      <p:sp>
        <p:nvSpPr>
          <p:cNvPr id="41" name="文本框 110"/>
          <p:cNvSpPr>
            <a:spLocks noChangeArrowheads="1"/>
          </p:cNvSpPr>
          <p:nvPr/>
        </p:nvSpPr>
        <p:spPr bwMode="auto">
          <a:xfrm>
            <a:off x="1906044" y="5785044"/>
            <a:ext cx="1264129" cy="525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170" tIns="46990" rIns="90170" bIns="4699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rPr>
              <a:t>没关系</a:t>
            </a:r>
          </a:p>
        </p:txBody>
      </p:sp>
      <p:grpSp>
        <p:nvGrpSpPr>
          <p:cNvPr id="3" name="组合 8"/>
          <p:cNvGrpSpPr/>
          <p:nvPr/>
        </p:nvGrpSpPr>
        <p:grpSpPr>
          <a:xfrm>
            <a:off x="308629" y="6819"/>
            <a:ext cx="3833696" cy="646331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812967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588327" y="2283304"/>
            <a:ext cx="11079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你好！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119308" y="2299635"/>
            <a:ext cx="80021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很好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588327" y="1370387"/>
            <a:ext cx="11079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你好！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5119308" y="1386718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你好吗？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6499455" y="2299635"/>
            <a:ext cx="80021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不好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7929130" y="2299635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你好吗？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3588327" y="4006920"/>
            <a:ext cx="141577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你们好！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5119308" y="4026945"/>
            <a:ext cx="172354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你们好吗？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3588326" y="5379777"/>
            <a:ext cx="193193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zh-CN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A</a:t>
            </a:r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：对不起！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3612076" y="5778506"/>
            <a:ext cx="191270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zh-CN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B</a:t>
            </a:r>
            <a:r>
              <a:rPr lang="zh-CN" altLang="en-US" sz="2400" b="1" dirty="0">
                <a:latin typeface="华文楷体" panose="02010600040101010101" pitchFamily="2" charset="-122"/>
                <a:ea typeface="华文楷体" panose="02010600040101010101" pitchFamily="2" charset="-122"/>
                <a:sym typeface="Times New Roman" panose="02020603050405020304" pitchFamily="18" charset="0"/>
              </a:rPr>
              <a:t>：没关系！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308629" y="6819"/>
            <a:ext cx="2524299" cy="646331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0357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6904" y="1258784"/>
            <a:ext cx="8657112" cy="5035138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96" y="1972785"/>
            <a:ext cx="3633939" cy="233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867196" y="1830285"/>
            <a:ext cx="2348056" cy="15653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24299" cy="646331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0357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6904" y="1258784"/>
            <a:ext cx="8657112" cy="5035138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96" y="1972785"/>
            <a:ext cx="3633939" cy="233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867196" y="1830285"/>
            <a:ext cx="2348056" cy="15653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24299" cy="646331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0357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6904" y="1258784"/>
            <a:ext cx="8657112" cy="5035138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96" y="1972785"/>
            <a:ext cx="3633939" cy="233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您  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men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们  好！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25343" y="1581445"/>
            <a:ext cx="2147406" cy="21474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24299" cy="646331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0357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6904" y="1258784"/>
            <a:ext cx="8657112" cy="5035138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96" y="1972785"/>
            <a:ext cx="3633939" cy="233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您  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们  好！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25343" y="1581445"/>
            <a:ext cx="2147406" cy="21474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24299" cy="646331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0357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6904" y="1258784"/>
            <a:ext cx="8657112" cy="5035138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96" y="1972785"/>
            <a:ext cx="3633939" cy="233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bù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对不起！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méi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ɡuān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xi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没  关  系！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25342" y="1674421"/>
            <a:ext cx="2431197" cy="17564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24299" cy="646331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0357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6904" y="1258784"/>
            <a:ext cx="8657112" cy="5035138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96" y="1972785"/>
            <a:ext cx="3633939" cy="233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对不起！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没  关  系！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25342" y="1674421"/>
            <a:ext cx="2431197" cy="17564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6" name="Text Box 11"/>
          <p:cNvSpPr txBox="1">
            <a:spLocks noChangeArrowheads="1"/>
          </p:cNvSpPr>
          <p:nvPr/>
        </p:nvSpPr>
        <p:spPr bwMode="auto">
          <a:xfrm>
            <a:off x="5377300" y="171451"/>
            <a:ext cx="219162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课 堂 活 动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5377300" y="171451"/>
            <a:ext cx="2191626" cy="584775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0722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3557" name="Text Box 9"/>
          <p:cNvSpPr txBox="1">
            <a:spLocks noChangeArrowheads="1"/>
          </p:cNvSpPr>
          <p:nvPr/>
        </p:nvSpPr>
        <p:spPr bwMode="auto">
          <a:xfrm>
            <a:off x="2022475" y="1004888"/>
            <a:ext cx="7646988" cy="1338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1800" b="1" dirty="0"/>
              <a:t>读一读，猜一猜。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1800" b="1" dirty="0"/>
              <a:t>根据汉语拼音，猜猜这些外来词语的意思。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1800" b="1" dirty="0"/>
              <a:t>能够理解，并正确朗读。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493814" y="2855418"/>
            <a:ext cx="1840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i="1" dirty="0">
                <a:solidFill>
                  <a:srgbClr val="C00000"/>
                </a:solidFill>
              </a:rPr>
              <a:t>参考词语：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456214" y="3423443"/>
            <a:ext cx="21276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Bèikè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Hànmǔ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endParaRPr lang="zh-CN" altLang="en-US" dirty="0">
              <a:solidFill>
                <a:srgbClr val="C0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878261" y="3426625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Hālì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Bōtè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endParaRPr lang="zh-CN" altLang="en-US" sz="2800" b="1" dirty="0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9267051" y="3423443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hàn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bǎo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bāo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 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458189" y="4468395"/>
            <a:ext cx="21276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Mài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dānɡ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láo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 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9511" y="4468395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ā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dí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dá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sī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547714" y="4468395"/>
            <a:ext cx="15600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Nàikè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</a:p>
        </p:txBody>
      </p:sp>
      <p:sp>
        <p:nvSpPr>
          <p:cNvPr id="24" name="对角圆角矩形 23"/>
          <p:cNvSpPr/>
          <p:nvPr/>
        </p:nvSpPr>
        <p:spPr>
          <a:xfrm>
            <a:off x="475013" y="2532391"/>
            <a:ext cx="11388435" cy="3586348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  <p:bldP spid="22" grpId="0"/>
      <p:bldP spid="2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图片 25" descr="QQ截图2015080615202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4501" y="2875995"/>
            <a:ext cx="1089600" cy="144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0726" name="Text Box 11"/>
          <p:cNvSpPr txBox="1">
            <a:spLocks noChangeArrowheads="1"/>
          </p:cNvSpPr>
          <p:nvPr/>
        </p:nvSpPr>
        <p:spPr bwMode="auto">
          <a:xfrm>
            <a:off x="5377300" y="171451"/>
            <a:ext cx="219162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b="1" dirty="0">
                <a:latin typeface="微软雅黑" panose="020B0503020204020204" pitchFamily="34" charset="-122"/>
                <a:ea typeface="微软雅黑" panose="020B0503020204020204" pitchFamily="34" charset="-122"/>
              </a:rPr>
              <a:t>课 堂 活 动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5377300" y="171451"/>
            <a:ext cx="2191626" cy="584775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0722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3557" name="Text Box 9"/>
          <p:cNvSpPr txBox="1">
            <a:spLocks noChangeArrowheads="1"/>
          </p:cNvSpPr>
          <p:nvPr/>
        </p:nvSpPr>
        <p:spPr bwMode="auto">
          <a:xfrm>
            <a:off x="2022475" y="1004888"/>
            <a:ext cx="7646988" cy="1338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85750" indent="-28575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1800" b="1" dirty="0"/>
              <a:t>读一读，猜一猜。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1800" b="1" dirty="0"/>
              <a:t>根据汉语拼音，猜猜这些外来词语的意思。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zh-CN" altLang="en-US" sz="1800" b="1" dirty="0"/>
              <a:t>能够理解，并正确朗读。</a:t>
            </a:r>
          </a:p>
        </p:txBody>
      </p:sp>
      <p:sp>
        <p:nvSpPr>
          <p:cNvPr id="10" name="对角圆角矩形 9"/>
          <p:cNvSpPr/>
          <p:nvPr/>
        </p:nvSpPr>
        <p:spPr>
          <a:xfrm>
            <a:off x="475013" y="2532391"/>
            <a:ext cx="11388435" cy="3586348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2456214" y="3423443"/>
            <a:ext cx="21276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Bèikè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Hànmǔ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贝克   汉姆</a:t>
            </a:r>
            <a:r>
              <a:rPr lang="zh-CN" altLang="en-US" dirty="0">
                <a:solidFill>
                  <a:srgbClr val="C00000"/>
                </a:solidFill>
              </a:rPr>
              <a:t>   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78261" y="3426625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Hālì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Bōtè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哈利</a:t>
            </a:r>
            <a:r>
              <a:rPr lang="en-US" altLang="zh-CN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·</a:t>
            </a:r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波特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267051" y="3423443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hàn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bǎo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bāo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汉 堡  包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458189" y="4468395"/>
            <a:ext cx="212766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Mài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dānɡ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láo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麦  当  劳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49511" y="4468395"/>
            <a:ext cx="184067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ā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dí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dá</a:t>
            </a:r>
            <a:r>
              <a:rPr lang="en-US" altLang="zh-CN" sz="24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sī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阿迪达斯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547714" y="4468395"/>
            <a:ext cx="15600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</a:rPr>
              <a:t>Nàikè</a:t>
            </a:r>
            <a:endParaRPr lang="en-US" altLang="zh-CN" sz="24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耐克</a:t>
            </a:r>
          </a:p>
        </p:txBody>
      </p:sp>
      <p:pic>
        <p:nvPicPr>
          <p:cNvPr id="24" name="图片 23" descr="3279936_094231021979_2.jpg"/>
          <p:cNvPicPr>
            <a:picLocks noChangeAspect="1"/>
          </p:cNvPicPr>
          <p:nvPr/>
        </p:nvPicPr>
        <p:blipFill>
          <a:blip r:embed="rId3" cstate="print"/>
          <a:srcRect b="5410"/>
          <a:stretch>
            <a:fillRect/>
          </a:stretch>
        </p:blipFill>
        <p:spPr>
          <a:xfrm>
            <a:off x="1338018" y="2874020"/>
            <a:ext cx="1064457" cy="144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" name="图片 24" descr="QQ截图20150806152137.png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27286"/>
          <a:stretch>
            <a:fillRect/>
          </a:stretch>
        </p:blipFill>
        <p:spPr>
          <a:xfrm>
            <a:off x="1195518" y="4488603"/>
            <a:ext cx="1415071" cy="1039398"/>
          </a:xfrm>
          <a:prstGeom prst="rect">
            <a:avLst/>
          </a:prstGeom>
        </p:spPr>
      </p:pic>
      <p:pic>
        <p:nvPicPr>
          <p:cNvPr id="27" name="图片 26" descr="t0167f1145c01e3b690.jpg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585851" y="4325565"/>
            <a:ext cx="1365665" cy="1365665"/>
          </a:xfrm>
          <a:prstGeom prst="rect">
            <a:avLst/>
          </a:prstGeom>
        </p:spPr>
      </p:pic>
      <p:pic>
        <p:nvPicPr>
          <p:cNvPr id="28" name="图片 27" descr="906787_102454034_2.jpg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09463" y="2987249"/>
            <a:ext cx="1339094" cy="1035423"/>
          </a:xfrm>
          <a:prstGeom prst="rect">
            <a:avLst/>
          </a:prstGeom>
        </p:spPr>
      </p:pic>
      <p:pic>
        <p:nvPicPr>
          <p:cNvPr id="29" name="图片 28" descr="2012827145223_634816759437656250.jpg"/>
          <p:cNvPicPr>
            <a:picLocks noChangeAspect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93801" y="4302145"/>
            <a:ext cx="1575074" cy="157507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</p:bldLst>
  </p:timing>
</p:sld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3271</TotalTime>
  <Pages>0</Pages>
  <Words>907</Words>
  <Characters>0</Characters>
  <Application>Microsoft Office PowerPoint</Application>
  <DocSecurity>0</DocSecurity>
  <PresentationFormat>宽屏</PresentationFormat>
  <Lines>0</Lines>
  <Paragraphs>385</Paragraphs>
  <Slides>27</Slides>
  <Notes>18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27</vt:i4>
      </vt:variant>
    </vt:vector>
  </HeadingPairs>
  <TitlesOfParts>
    <vt:vector size="44" baseType="lpstr">
      <vt:lpstr>Calibri</vt:lpstr>
      <vt:lpstr>GB Pinyinok-D</vt:lpstr>
      <vt:lpstr>微软雅黑</vt:lpstr>
      <vt:lpstr>华文楷体</vt:lpstr>
      <vt:lpstr>楷体</vt:lpstr>
      <vt:lpstr>Bradley Hand ITC</vt:lpstr>
      <vt:lpstr>Arial</vt:lpstr>
      <vt:lpstr>STXinwei</vt:lpstr>
      <vt:lpstr>宋体</vt:lpstr>
      <vt:lpstr>Calibri Light</vt:lpstr>
      <vt:lpstr>Brush Script MT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434</cp:revision>
  <dcterms:created xsi:type="dcterms:W3CDTF">2013-01-25T01:44:32Z</dcterms:created>
  <dcterms:modified xsi:type="dcterms:W3CDTF">2019-05-22T22:52:21Z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