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8" r:id="rId3"/>
    <p:sldId id="260" r:id="rId4"/>
    <p:sldId id="281" r:id="rId5"/>
    <p:sldId id="263" r:id="rId6"/>
    <p:sldId id="262" r:id="rId7"/>
    <p:sldId id="264" r:id="rId8"/>
    <p:sldId id="266" r:id="rId9"/>
    <p:sldId id="265" r:id="rId10"/>
    <p:sldId id="282" r:id="rId11"/>
    <p:sldId id="271" r:id="rId12"/>
    <p:sldId id="274" r:id="rId13"/>
    <p:sldId id="28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3" clrIdx="0">
    <p:extLst>
      <p:ext uri="{19B8F6BF-5375-455C-9EA6-DF929625EA0E}">
        <p15:presenceInfo xmlns:p15="http://schemas.microsoft.com/office/powerpoint/2012/main" xmlns="" userId="S-1-5-21-2725054978-549531088-3698461606-1001" providerId="AD"/>
      </p:ext>
    </p:extLst>
  </p:cmAuthor>
  <p:cmAuthor id="2" name="Radhika Mohan" initials="M" lastIdx="2" clrIdx="1">
    <p:extLst>
      <p:ext uri="{19B8F6BF-5375-455C-9EA6-DF929625EA0E}">
        <p15:presenceInfo xmlns:p15="http://schemas.microsoft.com/office/powerpoint/2012/main" xmlns="" userId="Radhika Moh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75622" autoAdjust="0"/>
  </p:normalViewPr>
  <p:slideViewPr>
    <p:cSldViewPr snapToGrid="0">
      <p:cViewPr varScale="1">
        <p:scale>
          <a:sx n="68" d="100"/>
          <a:sy n="68" d="100"/>
        </p:scale>
        <p:origin x="-2064" y="-102"/>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pPr/>
              <a:t>9/13/2018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pPr/>
              <a:t>‹#›</a:t>
            </a:fld>
            <a:endParaRPr lang="en-US"/>
          </a:p>
        </p:txBody>
      </p:sp>
    </p:spTree>
    <p:extLst>
      <p:ext uri="{BB962C8B-B14F-4D97-AF65-F5344CB8AC3E}">
        <p14:creationId xmlns:p14="http://schemas.microsoft.com/office/powerpoint/2010/main" xmlns=""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jigsaw.vitalsource.com/books/9781526424549/epub/OEBPS/s9781526449528.i491.xhtml" TargetMode="External"/><Relationship Id="rId3" Type="http://schemas.openxmlformats.org/officeDocument/2006/relationships/hyperlink" Target="https://jigsaw.vitalsource.com/books/9781526424549/epub/OEBPS/s9781526449528.i1955.xhtml" TargetMode="External"/><Relationship Id="rId7" Type="http://schemas.openxmlformats.org/officeDocument/2006/relationships/hyperlink" Target="https://jigsaw.vitalsource.com/books/9781526424549/epub/OEBPS/s9781526449528.i2804.x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jigsaw.vitalsource.com/books/9781526424549/epub/OEBPS/s9781526449528.i2511.xhtml" TargetMode="External"/><Relationship Id="rId5" Type="http://schemas.openxmlformats.org/officeDocument/2006/relationships/hyperlink" Target="https://jigsaw.vitalsource.com/books/9781526424549/epub/OEBPS/s9781526449528.i2290.xhtml" TargetMode="External"/><Relationship Id="rId4" Type="http://schemas.openxmlformats.org/officeDocument/2006/relationships/hyperlink" Target="http://www.rcuniverse.com/"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nytimes.co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xmlns=""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4</a:t>
            </a:fld>
            <a:endParaRPr lang="en-US"/>
          </a:p>
        </p:txBody>
      </p:sp>
    </p:spTree>
    <p:extLst>
      <p:ext uri="{BB962C8B-B14F-4D97-AF65-F5344CB8AC3E}">
        <p14:creationId xmlns:p14="http://schemas.microsoft.com/office/powerpoint/2010/main" xmlns="" val="796651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Watch this YouTube video on the power of participation http://youtu.be/GA8z7f7a2Pk</a:t>
            </a:r>
          </a:p>
          <a:p>
            <a:endParaRPr lang="en-US" dirty="0"/>
          </a:p>
        </p:txBody>
      </p:sp>
      <p:sp>
        <p:nvSpPr>
          <p:cNvPr id="4" name="Slide Number Placeholder 3"/>
          <p:cNvSpPr>
            <a:spLocks noGrp="1"/>
          </p:cNvSpPr>
          <p:nvPr>
            <p:ph type="sldNum" sz="quarter" idx="10"/>
          </p:nvPr>
        </p:nvSpPr>
        <p:spPr/>
        <p:txBody>
          <a:bodyPr/>
          <a:lstStyle/>
          <a:p>
            <a:fld id="{A3E30C3B-5D1F-4D20-B348-06F993AC6E72}" type="slidenum">
              <a:rPr lang="en-US" smtClean="0"/>
              <a:pPr/>
              <a:t>5</a:t>
            </a:fld>
            <a:endParaRPr lang="en-US" dirty="0"/>
          </a:p>
        </p:txBody>
      </p:sp>
    </p:spTree>
    <p:extLst>
      <p:ext uri="{BB962C8B-B14F-4D97-AF65-F5344CB8AC3E}">
        <p14:creationId xmlns:p14="http://schemas.microsoft.com/office/powerpoint/2010/main" xmlns="" val="3768777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E30C3B-5D1F-4D20-B348-06F993AC6E72}" type="slidenum">
              <a:rPr lang="en-US" smtClean="0"/>
              <a:pPr/>
              <a:t>6</a:t>
            </a:fld>
            <a:endParaRPr lang="en-US" dirty="0"/>
          </a:p>
        </p:txBody>
      </p:sp>
    </p:spTree>
    <p:extLst>
      <p:ext uri="{BB962C8B-B14F-4D97-AF65-F5344CB8AC3E}">
        <p14:creationId xmlns:p14="http://schemas.microsoft.com/office/powerpoint/2010/main" xmlns="" val="3803311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7</a:t>
            </a:fld>
            <a:endParaRPr lang="en-US"/>
          </a:p>
        </p:txBody>
      </p:sp>
    </p:spTree>
    <p:extLst>
      <p:ext uri="{BB962C8B-B14F-4D97-AF65-F5344CB8AC3E}">
        <p14:creationId xmlns:p14="http://schemas.microsoft.com/office/powerpoint/2010/main" xmlns="" val="3943052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8</a:t>
            </a:fld>
            <a:endParaRPr lang="en-US"/>
          </a:p>
        </p:txBody>
      </p:sp>
    </p:spTree>
    <p:extLst>
      <p:ext uri="{BB962C8B-B14F-4D97-AF65-F5344CB8AC3E}">
        <p14:creationId xmlns:p14="http://schemas.microsoft.com/office/powerpoint/2010/main" xmlns="" val="1687030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9</a:t>
            </a:fld>
            <a:endParaRPr lang="en-US"/>
          </a:p>
        </p:txBody>
      </p:sp>
    </p:spTree>
    <p:extLst>
      <p:ext uri="{BB962C8B-B14F-4D97-AF65-F5344CB8AC3E}">
        <p14:creationId xmlns:p14="http://schemas.microsoft.com/office/powerpoint/2010/main" xmlns="" val="307474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Zone 1: Social Community</a:t>
            </a:r>
          </a:p>
          <a:p>
            <a:r>
              <a:rPr lang="en-GB" sz="1200" b="1" i="0" kern="1200" dirty="0" smtClean="0">
                <a:solidFill>
                  <a:schemeClr val="tx1"/>
                </a:solidFill>
                <a:effectLst/>
                <a:latin typeface="+mn-lt"/>
                <a:ea typeface="+mn-ea"/>
                <a:cs typeface="+mn-cs"/>
              </a:rPr>
              <a:t>Social communities</a:t>
            </a:r>
            <a:r>
              <a:rPr lang="en-GB" sz="1200" b="0" i="0" kern="1200" dirty="0" smtClean="0">
                <a:solidFill>
                  <a:schemeClr val="tx1"/>
                </a:solidFill>
                <a:effectLst/>
                <a:latin typeface="+mn-lt"/>
                <a:ea typeface="+mn-ea"/>
                <a:cs typeface="+mn-cs"/>
              </a:rPr>
              <a:t> describe channels of social media that focus upon </a:t>
            </a:r>
            <a:r>
              <a:rPr lang="en-GB" sz="1200" b="0" i="1" kern="1200" dirty="0" smtClean="0">
                <a:solidFill>
                  <a:schemeClr val="tx1"/>
                </a:solidFill>
                <a:effectLst/>
                <a:latin typeface="+mn-lt"/>
                <a:ea typeface="+mn-ea"/>
                <a:cs typeface="+mn-cs"/>
              </a:rPr>
              <a:t>relationships</a:t>
            </a:r>
            <a:r>
              <a:rPr lang="en-GB" sz="1200" b="0" i="0" kern="1200" dirty="0" smtClean="0">
                <a:solidFill>
                  <a:schemeClr val="tx1"/>
                </a:solidFill>
                <a:effectLst/>
                <a:latin typeface="+mn-lt"/>
                <a:ea typeface="+mn-ea"/>
                <a:cs typeface="+mn-cs"/>
              </a:rPr>
              <a:t> and the common activities people participate in with others who share the same interest or identification. Thus, social communities feature two-way and multi-way communication, conversation, collaboration, and the sharing of experiences and resources. All social media channels are built around networked relationships, but for social communities the interaction and collaboration for relationship building and maintenance are the </a:t>
            </a:r>
            <a:r>
              <a:rPr lang="en-GB" sz="1200" b="0" i="1" kern="1200" dirty="0" smtClean="0">
                <a:solidFill>
                  <a:schemeClr val="tx1"/>
                </a:solidFill>
                <a:effectLst/>
                <a:latin typeface="+mn-lt"/>
                <a:ea typeface="+mn-ea"/>
                <a:cs typeface="+mn-cs"/>
              </a:rPr>
              <a:t>primary</a:t>
            </a:r>
            <a:r>
              <a:rPr lang="en-GB" sz="1200" b="0" i="0" kern="1200" dirty="0" smtClean="0">
                <a:solidFill>
                  <a:schemeClr val="tx1"/>
                </a:solidFill>
                <a:effectLst/>
                <a:latin typeface="+mn-lt"/>
                <a:ea typeface="+mn-ea"/>
                <a:cs typeface="+mn-cs"/>
              </a:rPr>
              <a:t> reason people engage in these activities. Many of the channels in which you already participate likely reside in this first zone. The channels in the social community zone include </a:t>
            </a:r>
            <a:r>
              <a:rPr lang="en-GB" sz="1200" b="1" i="0" kern="1200" dirty="0" smtClean="0">
                <a:solidFill>
                  <a:schemeClr val="tx1"/>
                </a:solidFill>
                <a:effectLst/>
                <a:latin typeface="+mn-lt"/>
                <a:ea typeface="+mn-ea"/>
                <a:cs typeface="+mn-cs"/>
              </a:rPr>
              <a:t>social network sites</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message boards</a:t>
            </a:r>
            <a:r>
              <a:rPr lang="en-GB" sz="1200" b="0" i="0" kern="1200" dirty="0" smtClean="0">
                <a:solidFill>
                  <a:schemeClr val="tx1"/>
                </a:solidFill>
                <a:effectLst/>
                <a:latin typeface="+mn-lt"/>
                <a:ea typeface="+mn-ea"/>
                <a:cs typeface="+mn-cs"/>
              </a:rPr>
              <a:t> and </a:t>
            </a:r>
            <a:r>
              <a:rPr lang="en-GB" sz="1200" b="1" i="0" kern="1200" dirty="0" smtClean="0">
                <a:solidFill>
                  <a:schemeClr val="tx1"/>
                </a:solidFill>
                <a:effectLst/>
                <a:latin typeface="+mn-lt"/>
                <a:ea typeface="+mn-ea"/>
                <a:cs typeface="+mn-cs"/>
              </a:rPr>
              <a:t>forums</a:t>
            </a:r>
            <a:r>
              <a:rPr lang="en-GB" sz="1200" b="0" i="0" kern="1200" dirty="0" smtClean="0">
                <a:solidFill>
                  <a:schemeClr val="tx1"/>
                </a:solidFill>
                <a:effectLst/>
                <a:latin typeface="+mn-lt"/>
                <a:ea typeface="+mn-ea"/>
                <a:cs typeface="+mn-cs"/>
              </a:rPr>
              <a:t>, and </a:t>
            </a:r>
            <a:r>
              <a:rPr lang="en-GB" sz="1200" b="1" i="0" kern="1200" dirty="0" smtClean="0">
                <a:solidFill>
                  <a:schemeClr val="tx1"/>
                </a:solidFill>
                <a:effectLst/>
                <a:latin typeface="+mn-lt"/>
                <a:ea typeface="+mn-ea"/>
                <a:cs typeface="+mn-cs"/>
              </a:rPr>
              <a:t>wikis</a:t>
            </a:r>
            <a:r>
              <a:rPr lang="en-GB" sz="1200" b="0" i="0" kern="1200" dirty="0" smtClean="0">
                <a:solidFill>
                  <a:schemeClr val="tx1"/>
                </a:solidFill>
                <a:effectLst/>
                <a:latin typeface="+mn-lt"/>
                <a:ea typeface="+mn-ea"/>
                <a:cs typeface="+mn-cs"/>
              </a:rPr>
              <a:t>. All emphasize individual contributions in the context of a community, communication and conversation, and collaboration.</a:t>
            </a:r>
          </a:p>
          <a:p>
            <a:endParaRPr lang="en-GB" sz="1200" b="0" i="0" kern="1200" dirty="0" smtClean="0">
              <a:solidFill>
                <a:schemeClr val="tx1"/>
              </a:solidFill>
              <a:effectLst/>
              <a:latin typeface="+mn-lt"/>
              <a:ea typeface="+mn-ea"/>
              <a:cs typeface="+mn-cs"/>
            </a:endParaRPr>
          </a:p>
          <a:p>
            <a:r>
              <a:rPr lang="en-GB" sz="1200" b="0" i="1" kern="1200" dirty="0" smtClean="0">
                <a:solidFill>
                  <a:schemeClr val="tx1"/>
                </a:solidFill>
                <a:effectLst/>
                <a:latin typeface="+mn-lt"/>
                <a:ea typeface="+mn-ea"/>
                <a:cs typeface="+mn-cs"/>
              </a:rPr>
              <a:t>Social network sites (SNS)</a:t>
            </a:r>
            <a:r>
              <a:rPr lang="en-GB" sz="1200" b="0" i="0" kern="1200" dirty="0" smtClean="0">
                <a:solidFill>
                  <a:schemeClr val="tx1"/>
                </a:solidFill>
                <a:effectLst/>
                <a:latin typeface="+mn-lt"/>
                <a:ea typeface="+mn-ea"/>
                <a:cs typeface="+mn-cs"/>
              </a:rPr>
              <a:t> are online hosts that enable site members to construct and maintain profiles, identify other members with whom they are connected, and participate by consuming, producing, and/or interacting with content provided by their connections.21 Profiles enhance the ability of members to develop a </a:t>
            </a:r>
            <a:r>
              <a:rPr lang="en-GB" sz="1200" b="1" i="0" kern="1200" dirty="0" smtClean="0">
                <a:solidFill>
                  <a:schemeClr val="tx1"/>
                </a:solidFill>
                <a:effectLst/>
                <a:latin typeface="+mn-lt"/>
                <a:ea typeface="+mn-ea"/>
                <a:cs typeface="+mn-cs"/>
              </a:rPr>
              <a:t>social identity</a:t>
            </a:r>
            <a:r>
              <a:rPr lang="en-GB" sz="1200" b="0" i="0" kern="1200" dirty="0" smtClean="0">
                <a:solidFill>
                  <a:schemeClr val="tx1"/>
                </a:solidFill>
                <a:effectLst/>
                <a:latin typeface="+mn-lt"/>
                <a:ea typeface="+mn-ea"/>
                <a:cs typeface="+mn-cs"/>
              </a:rPr>
              <a:t> when they add a profile picture or avatar, basic information about themselves, and other customizable options. Members maintain a </a:t>
            </a:r>
            <a:r>
              <a:rPr lang="en-GB" sz="1200" b="1" i="0" kern="1200" dirty="0" smtClean="0">
                <a:solidFill>
                  <a:schemeClr val="tx1"/>
                </a:solidFill>
                <a:effectLst/>
                <a:latin typeface="+mn-lt"/>
                <a:ea typeface="+mn-ea"/>
                <a:cs typeface="+mn-cs"/>
              </a:rPr>
              <a:t>social presence</a:t>
            </a:r>
            <a:r>
              <a:rPr lang="en-GB" sz="1200" b="0" i="0" kern="1200" dirty="0" smtClean="0">
                <a:solidFill>
                  <a:schemeClr val="tx1"/>
                </a:solidFill>
                <a:effectLst/>
                <a:latin typeface="+mn-lt"/>
                <a:ea typeface="+mn-ea"/>
                <a:cs typeface="+mn-cs"/>
              </a:rPr>
              <a:t> in the community that may indicate their availability, mood, friend list, and status. </a:t>
            </a:r>
            <a:r>
              <a:rPr lang="en-GB" sz="1200" b="1" i="0" kern="1200" dirty="0" smtClean="0">
                <a:solidFill>
                  <a:schemeClr val="tx1"/>
                </a:solidFill>
                <a:effectLst/>
                <a:latin typeface="+mn-lt"/>
                <a:ea typeface="+mn-ea"/>
                <a:cs typeface="+mn-cs"/>
              </a:rPr>
              <a:t>Connections</a:t>
            </a:r>
            <a:r>
              <a:rPr lang="en-GB" sz="1200" b="0" i="0" kern="1200" dirty="0" smtClean="0">
                <a:solidFill>
                  <a:schemeClr val="tx1"/>
                </a:solidFill>
                <a:effectLst/>
                <a:latin typeface="+mn-lt"/>
                <a:ea typeface="+mn-ea"/>
                <a:cs typeface="+mn-cs"/>
              </a:rPr>
              <a:t>, whom we might call </a:t>
            </a:r>
            <a:r>
              <a:rPr lang="en-GB" sz="1200" b="0" i="1" kern="1200" dirty="0" smtClean="0">
                <a:solidFill>
                  <a:schemeClr val="tx1"/>
                </a:solidFill>
                <a:effectLst/>
                <a:latin typeface="+mn-lt"/>
                <a:ea typeface="+mn-ea"/>
                <a:cs typeface="+mn-cs"/>
              </a:rPr>
              <a:t>friends</a:t>
            </a:r>
            <a:r>
              <a:rPr lang="en-GB" sz="1200" b="0" i="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followers</a:t>
            </a:r>
            <a:r>
              <a:rPr lang="en-GB" sz="1200" b="0" i="0" kern="1200" dirty="0" smtClean="0">
                <a:solidFill>
                  <a:schemeClr val="tx1"/>
                </a:solidFill>
                <a:effectLst/>
                <a:latin typeface="+mn-lt"/>
                <a:ea typeface="+mn-ea"/>
                <a:cs typeface="+mn-cs"/>
              </a:rPr>
              <a:t>, or </a:t>
            </a:r>
            <a:r>
              <a:rPr lang="en-GB" sz="1200" b="0" i="1" kern="1200" dirty="0" smtClean="0">
                <a:solidFill>
                  <a:schemeClr val="tx1"/>
                </a:solidFill>
                <a:effectLst/>
                <a:latin typeface="+mn-lt"/>
                <a:ea typeface="+mn-ea"/>
                <a:cs typeface="+mn-cs"/>
              </a:rPr>
              <a:t>fans</a:t>
            </a:r>
            <a:r>
              <a:rPr lang="en-GB" sz="1200" b="0" i="0" kern="1200" dirty="0" smtClean="0">
                <a:solidFill>
                  <a:schemeClr val="tx1"/>
                </a:solidFill>
                <a:effectLst/>
                <a:latin typeface="+mn-lt"/>
                <a:ea typeface="+mn-ea"/>
                <a:cs typeface="+mn-cs"/>
              </a:rPr>
              <a:t>, communicate and share content in a variety of ways including </a:t>
            </a:r>
            <a:r>
              <a:rPr lang="en-GB" sz="1200" b="0" i="1" kern="1200" dirty="0" smtClean="0">
                <a:solidFill>
                  <a:schemeClr val="tx1"/>
                </a:solidFill>
                <a:effectLst/>
                <a:latin typeface="+mn-lt"/>
                <a:ea typeface="+mn-ea"/>
                <a:cs typeface="+mn-cs"/>
              </a:rPr>
              <a:t>direct messages</a:t>
            </a:r>
            <a:r>
              <a:rPr lang="en-GB" sz="1200" b="0" i="0" kern="1200" dirty="0" smtClean="0">
                <a:solidFill>
                  <a:schemeClr val="tx1"/>
                </a:solidFill>
                <a:effectLst/>
                <a:latin typeface="+mn-lt"/>
                <a:ea typeface="+mn-ea"/>
                <a:cs typeface="+mn-cs"/>
              </a:rPr>
              <a:t> (akin to email within the social network site), </a:t>
            </a:r>
            <a:r>
              <a:rPr lang="en-GB" sz="1200" b="0" i="1" kern="1200" dirty="0" smtClean="0">
                <a:solidFill>
                  <a:schemeClr val="tx1"/>
                </a:solidFill>
                <a:effectLst/>
                <a:latin typeface="+mn-lt"/>
                <a:ea typeface="+mn-ea"/>
                <a:cs typeface="+mn-cs"/>
              </a:rPr>
              <a:t>wall posts</a:t>
            </a:r>
            <a:r>
              <a:rPr lang="en-GB" sz="1200" b="0" i="0" kern="1200" dirty="0" smtClean="0">
                <a:solidFill>
                  <a:schemeClr val="tx1"/>
                </a:solidFill>
                <a:effectLst/>
                <a:latin typeface="+mn-lt"/>
                <a:ea typeface="+mn-ea"/>
                <a:cs typeface="+mn-cs"/>
              </a:rPr>
              <a:t> (posts to a profile, visible to others), and </a:t>
            </a:r>
            <a:r>
              <a:rPr lang="en-GB" sz="1200" b="0" i="1" kern="1200" dirty="0" smtClean="0">
                <a:solidFill>
                  <a:schemeClr val="tx1"/>
                </a:solidFill>
                <a:effectLst/>
                <a:latin typeface="+mn-lt"/>
                <a:ea typeface="+mn-ea"/>
                <a:cs typeface="+mn-cs"/>
              </a:rPr>
              <a:t>chat</a:t>
            </a:r>
            <a:r>
              <a:rPr lang="en-GB" sz="1200" b="0" i="0" kern="1200" dirty="0" smtClean="0">
                <a:solidFill>
                  <a:schemeClr val="tx1"/>
                </a:solidFill>
                <a:effectLst/>
                <a:latin typeface="+mn-lt"/>
                <a:ea typeface="+mn-ea"/>
                <a:cs typeface="+mn-cs"/>
              </a:rPr>
              <a:t> or </a:t>
            </a:r>
            <a:r>
              <a:rPr lang="en-GB" sz="1200" b="0" i="1" kern="1200" dirty="0" smtClean="0">
                <a:solidFill>
                  <a:schemeClr val="tx1"/>
                </a:solidFill>
                <a:effectLst/>
                <a:latin typeface="+mn-lt"/>
                <a:ea typeface="+mn-ea"/>
                <a:cs typeface="+mn-cs"/>
              </a:rPr>
              <a:t>instant messaging (IM)</a:t>
            </a:r>
            <a:r>
              <a:rPr lang="en-GB" sz="1200" b="0" i="0" kern="1200" dirty="0" smtClean="0">
                <a:solidFill>
                  <a:schemeClr val="tx1"/>
                </a:solidFill>
                <a:effectLst/>
                <a:latin typeface="+mn-lt"/>
                <a:ea typeface="+mn-ea"/>
                <a:cs typeface="+mn-cs"/>
              </a:rPr>
              <a:t> options. Thus, SNS offer both synchronous and asynchronous forms of communication, and the resulting content may be either permanent or temporary. Snapchat’s surge in popularity is largely attributed to its disappearing messages. SNS add value to users by offering and/or enabling applications. Facebook offers thousands of apps, ranging from games to dating to weather forecasts to safety check-ins. Though the services provided by app functionalities heighten user engagement, the focus of SNS is on the individual communication and collaboration within the context of connections in the community. We’ll delve deeper into these characteristics and uses of SNS and social communities in </a:t>
            </a:r>
            <a:r>
              <a:rPr lang="en-GB" sz="1200" b="0" i="0" kern="1200" dirty="0" smtClean="0">
                <a:solidFill>
                  <a:schemeClr val="tx1"/>
                </a:solidFill>
                <a:effectLst/>
                <a:latin typeface="+mn-lt"/>
                <a:ea typeface="+mn-ea"/>
                <a:cs typeface="+mn-cs"/>
                <a:hlinkClick r:id="rId3"/>
              </a:rPr>
              <a:t>Chapter 6</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Given the dominance of Facebook and the other major players, it’s easy to assume that there are only a small number of social networks. In fact, there are hundreds of SNS vehicles operating at present. You’ve surely heard of Instagram, Snapchat, LinkedIn, and Pinterest. But are you familiar with </a:t>
            </a:r>
            <a:r>
              <a:rPr lang="en-GB" sz="1200" b="0" i="0" kern="1200" dirty="0" err="1" smtClean="0">
                <a:solidFill>
                  <a:schemeClr val="tx1"/>
                </a:solidFill>
                <a:effectLst/>
                <a:latin typeface="+mn-lt"/>
                <a:ea typeface="+mn-ea"/>
                <a:cs typeface="+mn-cs"/>
              </a:rPr>
              <a:t>Steemit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DriveTribe</a:t>
            </a:r>
            <a:r>
              <a:rPr lang="en-GB" sz="1200" b="0" i="0" kern="1200" dirty="0" smtClean="0">
                <a:solidFill>
                  <a:schemeClr val="tx1"/>
                </a:solidFill>
                <a:effectLst/>
                <a:latin typeface="+mn-lt"/>
                <a:ea typeface="+mn-ea"/>
                <a:cs typeface="+mn-cs"/>
              </a:rPr>
              <a:t>, Whisper, Houzz, or Thumb? SNS exist to meet the needs of their users and many provide niche communities.</a:t>
            </a:r>
          </a:p>
          <a:p>
            <a:endParaRPr lang="en-GB" sz="1200" b="0" i="0" kern="1200" dirty="0" smtClean="0">
              <a:solidFill>
                <a:schemeClr val="tx1"/>
              </a:solidFill>
              <a:effectLst/>
              <a:latin typeface="+mn-lt"/>
              <a:ea typeface="+mn-ea"/>
              <a:cs typeface="+mn-cs"/>
            </a:endParaRPr>
          </a:p>
          <a:p>
            <a:r>
              <a:rPr lang="en-GB" sz="1200" b="0" i="1" kern="1200" dirty="0" smtClean="0">
                <a:solidFill>
                  <a:schemeClr val="tx1"/>
                </a:solidFill>
                <a:effectLst/>
                <a:latin typeface="+mn-lt"/>
                <a:ea typeface="+mn-ea"/>
                <a:cs typeface="+mn-cs"/>
              </a:rPr>
              <a:t>Forums</a:t>
            </a:r>
            <a:r>
              <a:rPr lang="en-GB" sz="1200" b="0" i="0" kern="1200" dirty="0" smtClean="0">
                <a:solidFill>
                  <a:schemeClr val="tx1"/>
                </a:solidFill>
                <a:effectLst/>
                <a:latin typeface="+mn-lt"/>
                <a:ea typeface="+mn-ea"/>
                <a:cs typeface="+mn-cs"/>
              </a:rPr>
              <a:t> are perhaps the oldest venue of social media. Essentially they are interactive, online versions of community bulletin boards. They focus entirely on discussions among members. Members establish profiles as they do in SNS and participate by posing content including questions, opinions, news, and photos. Others then respond and extend the conversation as they post responses; this results in a threaded discussion. There are thousands upon thousands of forums active online, most oriented around a common interest. For example, RC Universe (</a:t>
            </a:r>
            <a:r>
              <a:rPr lang="en-GB" sz="1200" b="0" i="0" kern="1200" dirty="0" smtClean="0">
                <a:solidFill>
                  <a:schemeClr val="tx1"/>
                </a:solidFill>
                <a:effectLst/>
                <a:latin typeface="+mn-lt"/>
                <a:ea typeface="+mn-ea"/>
                <a:cs typeface="+mn-cs"/>
                <a:hlinkClick r:id="rId4"/>
              </a:rPr>
              <a:t>www.rcuniverse.com</a:t>
            </a:r>
            <a:r>
              <a:rPr lang="en-GB" sz="1200" b="0" i="0" kern="1200" dirty="0" smtClean="0">
                <a:solidFill>
                  <a:schemeClr val="tx1"/>
                </a:solidFill>
                <a:effectLst/>
                <a:latin typeface="+mn-lt"/>
                <a:ea typeface="+mn-ea"/>
                <a:cs typeface="+mn-cs"/>
              </a:rPr>
              <a:t>) is a vibrant community of remote-control hobbyists.</a:t>
            </a:r>
          </a:p>
          <a:p>
            <a:r>
              <a:rPr lang="en-GB" sz="1200" b="0" i="1" kern="1200" dirty="0" smtClean="0">
                <a:solidFill>
                  <a:schemeClr val="tx1"/>
                </a:solidFill>
                <a:effectLst/>
                <a:latin typeface="+mn-lt"/>
                <a:ea typeface="+mn-ea"/>
                <a:cs typeface="+mn-cs"/>
              </a:rPr>
              <a:t>Wikis</a:t>
            </a:r>
            <a:r>
              <a:rPr lang="en-GB" sz="1200" b="0" i="0" kern="1200" dirty="0" smtClean="0">
                <a:solidFill>
                  <a:schemeClr val="tx1"/>
                </a:solidFill>
                <a:effectLst/>
                <a:latin typeface="+mn-lt"/>
                <a:ea typeface="+mn-ea"/>
                <a:cs typeface="+mn-cs"/>
              </a:rPr>
              <a:t> are collaborative online workspaces that enable community members to contribute to the creation of a useful and shared resource. Wikis can be about anything and everything. A wiki could be created by a family community to share and update family history, or by an appliance manufacturer that is trying to develop the perfect user manual. The software that supports the wiki enables multiple members to collaborate, edit, make comments, and share a variety of content.</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Zone 2: Social Publishing</a:t>
            </a:r>
          </a:p>
          <a:p>
            <a:r>
              <a:rPr lang="en-GB" sz="1200" b="1" i="0" kern="1200" dirty="0" smtClean="0">
                <a:solidFill>
                  <a:schemeClr val="tx1"/>
                </a:solidFill>
                <a:effectLst/>
                <a:latin typeface="+mn-lt"/>
                <a:ea typeface="+mn-ea"/>
                <a:cs typeface="+mn-cs"/>
              </a:rPr>
              <a:t>Social publishing</a:t>
            </a:r>
            <a:r>
              <a:rPr lang="en-GB" sz="1200" b="0" i="0" kern="1200" dirty="0" smtClean="0">
                <a:solidFill>
                  <a:schemeClr val="tx1"/>
                </a:solidFill>
                <a:effectLst/>
                <a:latin typeface="+mn-lt"/>
                <a:ea typeface="+mn-ea"/>
                <a:cs typeface="+mn-cs"/>
              </a:rPr>
              <a:t> is the production and issuance of content for distribution via social publishing sites. Social publishing sites aid in the dissemination of content to an audience by hosting content while also enabling audience participation and sharing. While social networks met the need for online communities, social publishing made it possible for people to share their content, user-generated content (UGC), without the barriers and gatekeeping of traditional publishing and broadcast models. It is a key reason we associate social media with democracy in that social publishing democratized content production and dissemination. That said, today, individual users are not the only social publishers. Professional content creators like journalists, traditional media organizations like newspapers, and brands develop content for and publish on social publishing sites. We categorize social publishers into four use groups: 1) individual users, 2) independent professionals, 3) professional contributors associated with organizations such as news media, and 4) brands. Brands use social publishing as a distribution and/or promotion mode in </a:t>
            </a:r>
            <a:r>
              <a:rPr lang="en-GB" sz="1200" b="1" i="0" kern="1200" dirty="0" smtClean="0">
                <a:solidFill>
                  <a:schemeClr val="tx1"/>
                </a:solidFill>
                <a:effectLst/>
                <a:latin typeface="+mn-lt"/>
                <a:ea typeface="+mn-ea"/>
                <a:cs typeface="+mn-cs"/>
              </a:rPr>
              <a:t>content marketing</a:t>
            </a:r>
            <a:r>
              <a:rPr lang="en-GB" sz="1200" b="0" i="0" kern="1200" dirty="0" smtClean="0">
                <a:solidFill>
                  <a:schemeClr val="tx1"/>
                </a:solidFill>
                <a:effectLst/>
                <a:latin typeface="+mn-lt"/>
                <a:ea typeface="+mn-ea"/>
                <a:cs typeface="+mn-cs"/>
              </a:rPr>
              <a:t> campaigns.22</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channels of social publishing that we will feature in </a:t>
            </a:r>
            <a:r>
              <a:rPr lang="en-GB" sz="1200" b="0" i="0" kern="1200" dirty="0" smtClean="0">
                <a:solidFill>
                  <a:schemeClr val="tx1"/>
                </a:solidFill>
                <a:effectLst/>
                <a:latin typeface="+mn-lt"/>
                <a:ea typeface="+mn-ea"/>
                <a:cs typeface="+mn-cs"/>
                <a:hlinkClick r:id="rId5"/>
              </a:rPr>
              <a:t>Chapter 7</a:t>
            </a:r>
            <a:r>
              <a:rPr lang="en-GB" sz="1200" b="0" i="0" kern="1200" dirty="0" smtClean="0">
                <a:solidFill>
                  <a:schemeClr val="tx1"/>
                </a:solidFill>
                <a:effectLst/>
                <a:latin typeface="+mn-lt"/>
                <a:ea typeface="+mn-ea"/>
                <a:cs typeface="+mn-cs"/>
              </a:rPr>
              <a:t> include blogs, </a:t>
            </a:r>
            <a:r>
              <a:rPr lang="en-GB" sz="1200" b="0" i="0" kern="1200" dirty="0" err="1" smtClean="0">
                <a:solidFill>
                  <a:schemeClr val="tx1"/>
                </a:solidFill>
                <a:effectLst/>
                <a:latin typeface="+mn-lt"/>
                <a:ea typeface="+mn-ea"/>
                <a:cs typeface="+mn-cs"/>
              </a:rPr>
              <a:t>microsharing</a:t>
            </a:r>
            <a:r>
              <a:rPr lang="en-GB" sz="1200" b="0" i="0" kern="1200" dirty="0" smtClean="0">
                <a:solidFill>
                  <a:schemeClr val="tx1"/>
                </a:solidFill>
                <a:effectLst/>
                <a:latin typeface="+mn-lt"/>
                <a:ea typeface="+mn-ea"/>
                <a:cs typeface="+mn-cs"/>
              </a:rPr>
              <a:t> sites, media sharing sites, and social bookmarking and news sites. Social publishing channels enable participation and sharing, just as social communities do. The distinction between these two zones is in the primary orientation. The orientation of social communities is networking while that of social publishing is knowledge-sharing.23</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Blogs</a:t>
            </a:r>
            <a:r>
              <a:rPr lang="en-GB" sz="1200" b="0" i="0" kern="1200" dirty="0" smtClean="0">
                <a:solidFill>
                  <a:schemeClr val="tx1"/>
                </a:solidFill>
                <a:effectLst/>
                <a:latin typeface="+mn-lt"/>
                <a:ea typeface="+mn-ea"/>
                <a:cs typeface="+mn-cs"/>
              </a:rPr>
              <a:t> are websites that host regularly updated online content; they may include text, graphics, audio, and video. Blogs may be maintained by individuals, journalists, traditional media providers, or organizations, so they feature a wide range of topics. Thus, there are blogs that operate much like an online news source or magazine, a tabloid, or simply as an online personal diary. Blogs are social because they offer social share tools, and they are participatory because they include the option for readers to leave comments that can result in threaded discussions related to specific posts. Several services are available for formatting and hosting, including Blogger, WordPress, Squarespace, and </a:t>
            </a:r>
            <a:r>
              <a:rPr lang="en-GB" sz="1200" b="0" i="0" kern="1200" dirty="0" err="1" smtClean="0">
                <a:solidFill>
                  <a:schemeClr val="tx1"/>
                </a:solidFill>
                <a:effectLst/>
                <a:latin typeface="+mn-lt"/>
                <a:ea typeface="+mn-ea"/>
                <a:cs typeface="+mn-cs"/>
              </a:rPr>
              <a:t>Weebly</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1" i="0" kern="1200" dirty="0" err="1" smtClean="0">
                <a:solidFill>
                  <a:schemeClr val="tx1"/>
                </a:solidFill>
                <a:effectLst/>
                <a:latin typeface="+mn-lt"/>
                <a:ea typeface="+mn-ea"/>
                <a:cs typeface="+mn-cs"/>
              </a:rPr>
              <a:t>Microsharing</a:t>
            </a:r>
            <a:r>
              <a:rPr lang="en-GB" sz="1200" b="1" i="0" kern="1200" dirty="0" smtClean="0">
                <a:solidFill>
                  <a:schemeClr val="tx1"/>
                </a:solidFill>
                <a:effectLst/>
                <a:latin typeface="+mn-lt"/>
                <a:ea typeface="+mn-ea"/>
                <a:cs typeface="+mn-cs"/>
              </a:rPr>
              <a:t> sites</a:t>
            </a:r>
            <a:r>
              <a:rPr lang="en-GB" sz="1200" b="0" i="0" kern="1200" dirty="0" smtClean="0">
                <a:solidFill>
                  <a:schemeClr val="tx1"/>
                </a:solidFill>
                <a:effectLst/>
                <a:latin typeface="+mn-lt"/>
                <a:ea typeface="+mn-ea"/>
                <a:cs typeface="+mn-cs"/>
              </a:rPr>
              <a:t>, also called </a:t>
            </a:r>
            <a:r>
              <a:rPr lang="en-GB" sz="1200" b="1" i="0" kern="1200" dirty="0" smtClean="0">
                <a:solidFill>
                  <a:schemeClr val="tx1"/>
                </a:solidFill>
                <a:effectLst/>
                <a:latin typeface="+mn-lt"/>
                <a:ea typeface="+mn-ea"/>
                <a:cs typeface="+mn-cs"/>
              </a:rPr>
              <a:t>microblogging sites</a:t>
            </a:r>
            <a:r>
              <a:rPr lang="en-GB" sz="1200" b="0" i="0" kern="1200" dirty="0" smtClean="0">
                <a:solidFill>
                  <a:schemeClr val="tx1"/>
                </a:solidFill>
                <a:effectLst/>
                <a:latin typeface="+mn-lt"/>
                <a:ea typeface="+mn-ea"/>
                <a:cs typeface="+mn-cs"/>
              </a:rPr>
              <a:t>, work much like blogs except that there is a limit to the length of the content you can post. A </a:t>
            </a:r>
            <a:r>
              <a:rPr lang="en-GB" sz="1200" b="1" i="0" kern="1200" dirty="0" err="1" smtClean="0">
                <a:solidFill>
                  <a:schemeClr val="tx1"/>
                </a:solidFill>
                <a:effectLst/>
                <a:latin typeface="+mn-lt"/>
                <a:ea typeface="+mn-ea"/>
                <a:cs typeface="+mn-cs"/>
              </a:rPr>
              <a:t>microshare</a:t>
            </a:r>
            <a:r>
              <a:rPr lang="en-GB" sz="1200" b="0" i="0" kern="1200" dirty="0" smtClean="0">
                <a:solidFill>
                  <a:schemeClr val="tx1"/>
                </a:solidFill>
                <a:effectLst/>
                <a:latin typeface="+mn-lt"/>
                <a:ea typeface="+mn-ea"/>
                <a:cs typeface="+mn-cs"/>
              </a:rPr>
              <a:t> could include a sentence, sentence fragment, embedded video, or link to content residing on another site. Twitter, the most well-known </a:t>
            </a:r>
            <a:r>
              <a:rPr lang="en-GB" sz="1200" b="0" i="0" kern="1200" dirty="0" err="1" smtClean="0">
                <a:solidFill>
                  <a:schemeClr val="tx1"/>
                </a:solidFill>
                <a:effectLst/>
                <a:latin typeface="+mn-lt"/>
                <a:ea typeface="+mn-ea"/>
                <a:cs typeface="+mn-cs"/>
              </a:rPr>
              <a:t>microsharing</a:t>
            </a:r>
            <a:r>
              <a:rPr lang="en-GB" sz="1200" b="0" i="0" kern="1200" dirty="0" smtClean="0">
                <a:solidFill>
                  <a:schemeClr val="tx1"/>
                </a:solidFill>
                <a:effectLst/>
                <a:latin typeface="+mn-lt"/>
                <a:ea typeface="+mn-ea"/>
                <a:cs typeface="+mn-cs"/>
              </a:rPr>
              <a:t> vehicle, limits posts to 140 characters. Others include </a:t>
            </a:r>
            <a:r>
              <a:rPr lang="en-GB" sz="1200" b="0" i="0" kern="1200" dirty="0" err="1" smtClean="0">
                <a:solidFill>
                  <a:schemeClr val="tx1"/>
                </a:solidFill>
                <a:effectLst/>
                <a:latin typeface="+mn-lt"/>
                <a:ea typeface="+mn-ea"/>
                <a:cs typeface="+mn-cs"/>
              </a:rPr>
              <a:t>Plurk</a:t>
            </a:r>
            <a:r>
              <a:rPr lang="en-GB" sz="1200" b="0" i="0" kern="1200" dirty="0" smtClean="0">
                <a:solidFill>
                  <a:schemeClr val="tx1"/>
                </a:solidFill>
                <a:effectLst/>
                <a:latin typeface="+mn-lt"/>
                <a:ea typeface="+mn-ea"/>
                <a:cs typeface="+mn-cs"/>
              </a:rPr>
              <a:t> and identi.ca.</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Media sharing sites</a:t>
            </a:r>
            <a:r>
              <a:rPr lang="en-GB" sz="1200" b="0" i="0" kern="1200" dirty="0" smtClean="0">
                <a:solidFill>
                  <a:schemeClr val="tx1"/>
                </a:solidFill>
                <a:effectLst/>
                <a:latin typeface="+mn-lt"/>
                <a:ea typeface="+mn-ea"/>
                <a:cs typeface="+mn-cs"/>
              </a:rPr>
              <a:t>, like blogs, host content but also typically feature video, audio (music and podcasts), photos, and presentations and documents rather than text or a mix of media. Media sharing sites host content searchable by the masses, but within each vehicle are options for following content posted by specific people. Thus, media sharing sites are also networked. Here are some prominent vehicles within different types of media:</a:t>
            </a:r>
          </a:p>
          <a:p>
            <a:r>
              <a:rPr lang="en-GB" sz="1200" b="0" i="0" kern="1200" dirty="0" smtClean="0">
                <a:solidFill>
                  <a:schemeClr val="tx1"/>
                </a:solidFill>
                <a:effectLst/>
                <a:latin typeface="+mn-lt"/>
                <a:ea typeface="+mn-ea"/>
                <a:cs typeface="+mn-cs"/>
              </a:rPr>
              <a:t>Blogging: Tumblr, Blogger, </a:t>
            </a:r>
            <a:r>
              <a:rPr lang="en-GB" sz="1200" b="0" i="0" kern="1200" dirty="0" err="1" smtClean="0">
                <a:solidFill>
                  <a:schemeClr val="tx1"/>
                </a:solidFill>
                <a:effectLst/>
                <a:latin typeface="+mn-lt"/>
                <a:ea typeface="+mn-ea"/>
                <a:cs typeface="+mn-cs"/>
              </a:rPr>
              <a:t>Wordpress</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Video sharing: YouTube, Vimeo, and </a:t>
            </a:r>
            <a:r>
              <a:rPr lang="en-GB" sz="1200" b="0" i="0" kern="1200" dirty="0" err="1" smtClean="0">
                <a:solidFill>
                  <a:schemeClr val="tx1"/>
                </a:solidFill>
                <a:effectLst/>
                <a:latin typeface="+mn-lt"/>
                <a:ea typeface="+mn-ea"/>
                <a:cs typeface="+mn-cs"/>
              </a:rPr>
              <a:t>Vsnap</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Photo sharing: Flickr, </a:t>
            </a:r>
            <a:r>
              <a:rPr lang="en-GB" sz="1200" b="0" i="0" kern="1200" dirty="0" err="1" smtClean="0">
                <a:solidFill>
                  <a:schemeClr val="tx1"/>
                </a:solidFill>
                <a:effectLst/>
                <a:latin typeface="+mn-lt"/>
                <a:ea typeface="+mn-ea"/>
                <a:cs typeface="+mn-cs"/>
              </a:rPr>
              <a:t>Snapfish</a:t>
            </a:r>
            <a:r>
              <a:rPr lang="en-GB" sz="1200" b="0" i="0" kern="1200" dirty="0" smtClean="0">
                <a:solidFill>
                  <a:schemeClr val="tx1"/>
                </a:solidFill>
                <a:effectLst/>
                <a:latin typeface="+mn-lt"/>
                <a:ea typeface="+mn-ea"/>
                <a:cs typeface="+mn-cs"/>
              </a:rPr>
              <a:t>, and Instagram.</a:t>
            </a:r>
          </a:p>
          <a:p>
            <a:r>
              <a:rPr lang="en-GB" sz="1200" b="0" i="0" kern="1200" dirty="0" smtClean="0">
                <a:solidFill>
                  <a:schemeClr val="tx1"/>
                </a:solidFill>
                <a:effectLst/>
                <a:latin typeface="+mn-lt"/>
                <a:ea typeface="+mn-ea"/>
                <a:cs typeface="+mn-cs"/>
              </a:rPr>
              <a:t>Music and audio sharing: </a:t>
            </a:r>
            <a:r>
              <a:rPr lang="en-GB" sz="1200" b="0" i="0" kern="1200" dirty="0" err="1" smtClean="0">
                <a:solidFill>
                  <a:schemeClr val="tx1"/>
                </a:solidFill>
                <a:effectLst/>
                <a:latin typeface="+mn-lt"/>
                <a:ea typeface="+mn-ea"/>
                <a:cs typeface="+mn-cs"/>
              </a:rPr>
              <a:t>Audiofarm</a:t>
            </a:r>
            <a:r>
              <a:rPr lang="en-GB" sz="1200" b="0" i="0" kern="1200" dirty="0" smtClean="0">
                <a:solidFill>
                  <a:schemeClr val="tx1"/>
                </a:solidFill>
                <a:effectLst/>
                <a:latin typeface="+mn-lt"/>
                <a:ea typeface="+mn-ea"/>
                <a:cs typeface="+mn-cs"/>
              </a:rPr>
              <a:t> and </a:t>
            </a:r>
            <a:r>
              <a:rPr lang="en-GB" sz="1200" b="0" i="0" kern="1200" dirty="0" err="1" smtClean="0">
                <a:solidFill>
                  <a:schemeClr val="tx1"/>
                </a:solidFill>
                <a:effectLst/>
                <a:latin typeface="+mn-lt"/>
                <a:ea typeface="+mn-ea"/>
                <a:cs typeface="+mn-cs"/>
              </a:rPr>
              <a:t>Soundcloud</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Presentations and documents: </a:t>
            </a:r>
            <a:r>
              <a:rPr lang="en-GB" sz="1200" b="0" i="0" kern="1200" dirty="0" err="1" smtClean="0">
                <a:solidFill>
                  <a:schemeClr val="tx1"/>
                </a:solidFill>
                <a:effectLst/>
                <a:latin typeface="+mn-lt"/>
                <a:ea typeface="+mn-ea"/>
                <a:cs typeface="+mn-cs"/>
              </a:rPr>
              <a:t>Scribd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SlideShare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SplashCast</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BrightTalk</a:t>
            </a:r>
            <a:r>
              <a:rPr lang="en-GB" sz="1200" b="0" i="0" kern="1200" dirty="0" smtClean="0">
                <a:solidFill>
                  <a:schemeClr val="tx1"/>
                </a:solidFill>
                <a:effectLst/>
                <a:latin typeface="+mn-lt"/>
                <a:ea typeface="+mn-ea"/>
                <a:cs typeface="+mn-cs"/>
              </a:rPr>
              <a:t>, and </a:t>
            </a:r>
            <a:r>
              <a:rPr lang="en-GB" sz="1200" b="0" i="0" kern="1200" dirty="0" err="1" smtClean="0">
                <a:solidFill>
                  <a:schemeClr val="tx1"/>
                </a:solidFill>
                <a:effectLst/>
                <a:latin typeface="+mn-lt"/>
                <a:ea typeface="+mn-ea"/>
                <a:cs typeface="+mn-cs"/>
              </a:rPr>
              <a:t>SlideBoom</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Social bookmarking services (i.e., sharing links to other sites): </a:t>
            </a:r>
            <a:r>
              <a:rPr lang="en-GB" sz="1200" b="0" i="0" kern="1200" dirty="0" err="1" smtClean="0">
                <a:solidFill>
                  <a:schemeClr val="tx1"/>
                </a:solidFill>
                <a:effectLst/>
                <a:latin typeface="+mn-lt"/>
                <a:ea typeface="+mn-ea"/>
                <a:cs typeface="+mn-cs"/>
              </a:rPr>
              <a:t>Diigo</a:t>
            </a:r>
            <a:r>
              <a:rPr lang="en-GB" sz="1200" b="0" i="0" kern="1200" dirty="0" smtClean="0">
                <a:solidFill>
                  <a:schemeClr val="tx1"/>
                </a:solidFill>
                <a:effectLst/>
                <a:latin typeface="+mn-lt"/>
                <a:ea typeface="+mn-ea"/>
                <a:cs typeface="+mn-cs"/>
              </a:rPr>
              <a:t> and </a:t>
            </a:r>
            <a:r>
              <a:rPr lang="en-GB" sz="1200" b="0" i="0" kern="1200" smtClean="0">
                <a:solidFill>
                  <a:schemeClr val="tx1"/>
                </a:solidFill>
                <a:effectLst/>
                <a:latin typeface="+mn-lt"/>
                <a:ea typeface="+mn-ea"/>
                <a:cs typeface="+mn-cs"/>
              </a:rPr>
              <a:t>Digg.</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Zone 3: Social Entertainment</a:t>
            </a:r>
          </a:p>
          <a:p>
            <a:r>
              <a:rPr lang="en-GB" sz="1200" b="0" i="0" kern="1200" dirty="0" smtClean="0">
                <a:solidFill>
                  <a:schemeClr val="tx1"/>
                </a:solidFill>
                <a:effectLst/>
                <a:latin typeface="+mn-lt"/>
                <a:ea typeface="+mn-ea"/>
                <a:cs typeface="+mn-cs"/>
              </a:rPr>
              <a:t>The zone of </a:t>
            </a:r>
            <a:r>
              <a:rPr lang="en-GB" sz="1200" b="1" i="0" kern="1200" dirty="0" smtClean="0">
                <a:solidFill>
                  <a:schemeClr val="tx1"/>
                </a:solidFill>
                <a:effectLst/>
                <a:latin typeface="+mn-lt"/>
                <a:ea typeface="+mn-ea"/>
                <a:cs typeface="+mn-cs"/>
              </a:rPr>
              <a:t>social entertainment</a:t>
            </a:r>
            <a:r>
              <a:rPr lang="en-GB" sz="1200" b="0" i="0" kern="1200" dirty="0" smtClean="0">
                <a:solidFill>
                  <a:schemeClr val="tx1"/>
                </a:solidFill>
                <a:effectLst/>
                <a:latin typeface="+mn-lt"/>
                <a:ea typeface="+mn-ea"/>
                <a:cs typeface="+mn-cs"/>
              </a:rPr>
              <a:t> encompasses events, performances, and activities designed to provide the audience with pleasure and enjoyment, experienced and shared using social media. The distinction between the zones of social publishing and social entertainment is the orientation: Knowledge-sharing versus entertainment-sharing. The topic of </a:t>
            </a:r>
            <a:r>
              <a:rPr lang="en-GB" sz="1200" b="0" i="0" kern="1200" dirty="0" smtClean="0">
                <a:solidFill>
                  <a:schemeClr val="tx1"/>
                </a:solidFill>
                <a:effectLst/>
                <a:latin typeface="+mn-lt"/>
                <a:ea typeface="+mn-ea"/>
                <a:cs typeface="+mn-cs"/>
                <a:hlinkClick r:id="rId6"/>
              </a:rPr>
              <a:t>Chapter 8</a:t>
            </a:r>
            <a:r>
              <a:rPr lang="en-GB" sz="1200" b="0" i="0" kern="1200" dirty="0" smtClean="0">
                <a:solidFill>
                  <a:schemeClr val="tx1"/>
                </a:solidFill>
                <a:effectLst/>
                <a:latin typeface="+mn-lt"/>
                <a:ea typeface="+mn-ea"/>
                <a:cs typeface="+mn-cs"/>
              </a:rPr>
              <a:t>, these include social games, social music, video and social television. The social media channels supporting this zone include communities dedicated to entertainment like Spotify, as well as multi-zone social networks like YouTube and Twitter. At this stage in the development of social media, </a:t>
            </a:r>
            <a:r>
              <a:rPr lang="en-GB" sz="1200" b="1" i="0" kern="1200" dirty="0" smtClean="0">
                <a:solidFill>
                  <a:schemeClr val="tx1"/>
                </a:solidFill>
                <a:effectLst/>
                <a:latin typeface="+mn-lt"/>
                <a:ea typeface="+mn-ea"/>
                <a:cs typeface="+mn-cs"/>
              </a:rPr>
              <a:t>social games</a:t>
            </a:r>
            <a:r>
              <a:rPr lang="en-GB" sz="1200" b="0" i="0" kern="1200" dirty="0" smtClean="0">
                <a:solidFill>
                  <a:schemeClr val="tx1"/>
                </a:solidFill>
                <a:effectLst/>
                <a:latin typeface="+mn-lt"/>
                <a:ea typeface="+mn-ea"/>
                <a:cs typeface="+mn-cs"/>
              </a:rPr>
              <a:t> are by a substantial margin the most advanced channel in the social entertainment zone. These are hosted online and include opportunities for interaction with members of a player’s network as well as the ability to </a:t>
            </a:r>
            <a:r>
              <a:rPr lang="en-GB" sz="1200" b="1" i="0" kern="1200" dirty="0" err="1" smtClean="0">
                <a:solidFill>
                  <a:schemeClr val="tx1"/>
                </a:solidFill>
                <a:effectLst/>
                <a:latin typeface="+mn-lt"/>
                <a:ea typeface="+mn-ea"/>
                <a:cs typeface="+mn-cs"/>
              </a:rPr>
              <a:t>statuscast</a:t>
            </a:r>
            <a:r>
              <a:rPr lang="en-GB" sz="1200" b="0" i="0" kern="1200" dirty="0" smtClean="0">
                <a:solidFill>
                  <a:schemeClr val="tx1"/>
                </a:solidFill>
                <a:effectLst/>
                <a:latin typeface="+mn-lt"/>
                <a:ea typeface="+mn-ea"/>
                <a:cs typeface="+mn-cs"/>
              </a:rPr>
              <a:t> (post updates to one’s status) activities and gaming accomplishments to online profiles. Examples of social game vehicles include Candy Crush and Mafia </a:t>
            </a:r>
            <a:r>
              <a:rPr lang="en-GB" sz="1200" b="0" i="0" kern="1200" smtClean="0">
                <a:solidFill>
                  <a:schemeClr val="tx1"/>
                </a:solidFill>
                <a:effectLst/>
                <a:latin typeface="+mn-lt"/>
                <a:ea typeface="+mn-ea"/>
                <a:cs typeface="+mn-cs"/>
              </a:rPr>
              <a:t>Wars.</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Zone 4: Social Commerce</a:t>
            </a:r>
          </a:p>
          <a:p>
            <a:r>
              <a:rPr lang="en-GB" sz="1200" b="0" i="0" kern="1200" dirty="0" smtClean="0">
                <a:solidFill>
                  <a:schemeClr val="tx1"/>
                </a:solidFill>
                <a:effectLst/>
                <a:latin typeface="+mn-lt"/>
                <a:ea typeface="+mn-ea"/>
                <a:cs typeface="+mn-cs"/>
              </a:rPr>
              <a:t>Our fourth zone is </a:t>
            </a:r>
            <a:r>
              <a:rPr lang="en-GB" sz="1200" b="1" i="0" kern="1200" dirty="0" smtClean="0">
                <a:solidFill>
                  <a:schemeClr val="tx1"/>
                </a:solidFill>
                <a:effectLst/>
                <a:latin typeface="+mn-lt"/>
                <a:ea typeface="+mn-ea"/>
                <a:cs typeface="+mn-cs"/>
              </a:rPr>
              <a:t>social commerce</a:t>
            </a:r>
            <a:r>
              <a:rPr lang="en-GB" sz="1200" b="0" i="0" kern="1200" dirty="0" smtClean="0">
                <a:solidFill>
                  <a:schemeClr val="tx1"/>
                </a:solidFill>
                <a:effectLst/>
                <a:latin typeface="+mn-lt"/>
                <a:ea typeface="+mn-ea"/>
                <a:cs typeface="+mn-cs"/>
              </a:rPr>
              <a:t>. The topic of </a:t>
            </a:r>
            <a:r>
              <a:rPr lang="en-GB" sz="1200" b="0" i="0" kern="1200" dirty="0" smtClean="0">
                <a:solidFill>
                  <a:schemeClr val="tx1"/>
                </a:solidFill>
                <a:effectLst/>
                <a:latin typeface="+mn-lt"/>
                <a:ea typeface="+mn-ea"/>
                <a:cs typeface="+mn-cs"/>
                <a:hlinkClick r:id="rId7"/>
              </a:rPr>
              <a:t>Chapter 9</a:t>
            </a:r>
            <a:r>
              <a:rPr lang="en-GB" sz="1200" b="0" i="0" kern="1200" dirty="0" smtClean="0">
                <a:solidFill>
                  <a:schemeClr val="tx1"/>
                </a:solidFill>
                <a:effectLst/>
                <a:latin typeface="+mn-lt"/>
                <a:ea typeface="+mn-ea"/>
                <a:cs typeface="+mn-cs"/>
              </a:rPr>
              <a:t>, social commerce refers to the use of social media in the online shopping, buying, and selling of products and services. Social commerce encompasses social shopping, social marketplaces, and hybrid channels and tools that enable shared participation in a buying decision. Thus, social commerce enables people, both networks of buyers and sellers, to participate actively in the marketing and selling of products and services in online marketplaces and communities.24 </a:t>
            </a:r>
            <a:r>
              <a:rPr lang="en-GB" sz="1200" b="1" i="0" kern="1200" dirty="0" smtClean="0">
                <a:solidFill>
                  <a:schemeClr val="tx1"/>
                </a:solidFill>
                <a:effectLst/>
                <a:latin typeface="+mn-lt"/>
                <a:ea typeface="+mn-ea"/>
                <a:cs typeface="+mn-cs"/>
              </a:rPr>
              <a:t>Social shopping</a:t>
            </a:r>
            <a:r>
              <a:rPr lang="en-GB" sz="1200" b="0" i="0" kern="1200" dirty="0" smtClean="0">
                <a:solidFill>
                  <a:schemeClr val="tx1"/>
                </a:solidFill>
                <a:effectLst/>
                <a:latin typeface="+mn-lt"/>
                <a:ea typeface="+mn-ea"/>
                <a:cs typeface="+mn-cs"/>
              </a:rPr>
              <a:t> is the active participation and influence of others on a consumer’s decision-making process, typically in the form of opinions, recommendations, and experiences shared via social media.25 Channels include reviews and ratings (on review sites like Yelp or branded e-commerce sites), </a:t>
            </a:r>
            <a:r>
              <a:rPr lang="en-GB" sz="1200" b="1" i="0" kern="1200" dirty="0" smtClean="0">
                <a:solidFill>
                  <a:schemeClr val="tx1"/>
                </a:solidFill>
                <a:effectLst/>
                <a:latin typeface="+mn-lt"/>
                <a:ea typeface="+mn-ea"/>
                <a:cs typeface="+mn-cs"/>
              </a:rPr>
              <a:t>deal sites</a:t>
            </a:r>
            <a:r>
              <a:rPr lang="en-GB" sz="1200" b="0" i="0" kern="1200" dirty="0" smtClean="0">
                <a:solidFill>
                  <a:schemeClr val="tx1"/>
                </a:solidFill>
                <a:effectLst/>
                <a:latin typeface="+mn-lt"/>
                <a:ea typeface="+mn-ea"/>
                <a:cs typeface="+mn-cs"/>
              </a:rPr>
              <a:t> (like Groupon), </a:t>
            </a:r>
            <a:r>
              <a:rPr lang="en-GB" sz="1200" b="1" i="0" kern="1200" dirty="0" smtClean="0">
                <a:solidFill>
                  <a:schemeClr val="tx1"/>
                </a:solidFill>
                <a:effectLst/>
                <a:latin typeface="+mn-lt"/>
                <a:ea typeface="+mn-ea"/>
                <a:cs typeface="+mn-cs"/>
              </a:rPr>
              <a:t>deal aggregators</a:t>
            </a:r>
            <a:r>
              <a:rPr lang="en-GB" sz="1200" b="0" i="0" kern="1200" dirty="0" smtClean="0">
                <a:solidFill>
                  <a:schemeClr val="tx1"/>
                </a:solidFill>
                <a:effectLst/>
                <a:latin typeface="+mn-lt"/>
                <a:ea typeface="+mn-ea"/>
                <a:cs typeface="+mn-cs"/>
              </a:rPr>
              <a:t> (aggregate deals into personalized deal feeds), </a:t>
            </a:r>
            <a:r>
              <a:rPr lang="en-GB" sz="1200" b="1" i="0" kern="1200" dirty="0" smtClean="0">
                <a:solidFill>
                  <a:schemeClr val="tx1"/>
                </a:solidFill>
                <a:effectLst/>
                <a:latin typeface="+mn-lt"/>
                <a:ea typeface="+mn-ea"/>
                <a:cs typeface="+mn-cs"/>
              </a:rPr>
              <a:t>social shopping markets</a:t>
            </a:r>
            <a:r>
              <a:rPr lang="en-GB" sz="1200" b="0" i="0" kern="1200" dirty="0" smtClean="0">
                <a:solidFill>
                  <a:schemeClr val="tx1"/>
                </a:solidFill>
                <a:effectLst/>
                <a:latin typeface="+mn-lt"/>
                <a:ea typeface="+mn-ea"/>
                <a:cs typeface="+mn-cs"/>
              </a:rPr>
              <a:t> (online malls featuring user-recommended products, reviews, and the ability to communicate with friends while shopping like </a:t>
            </a:r>
            <a:r>
              <a:rPr lang="en-GB" sz="1200" b="0" i="0" kern="1200" dirty="0" err="1" smtClean="0">
                <a:solidFill>
                  <a:schemeClr val="tx1"/>
                </a:solidFill>
                <a:effectLst/>
                <a:latin typeface="+mn-lt"/>
                <a:ea typeface="+mn-ea"/>
                <a:cs typeface="+mn-cs"/>
              </a:rPr>
              <a:t>Wanelo</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social storefronts</a:t>
            </a:r>
            <a:r>
              <a:rPr lang="en-GB" sz="1200" b="0" i="0" kern="1200" dirty="0" smtClean="0">
                <a:solidFill>
                  <a:schemeClr val="tx1"/>
                </a:solidFill>
                <a:effectLst/>
                <a:latin typeface="+mn-lt"/>
                <a:ea typeface="+mn-ea"/>
                <a:cs typeface="+mn-cs"/>
              </a:rPr>
              <a:t> (online retail stores that sometimes operate within a social site like Facebook with social capabilities), community marketplaces (peer-to-peer sites like Etsy), and social networks with sales conversion functionality. In addition, organizations can socially enable aspects of their traditional e-commerce websites by using tools such as </a:t>
            </a:r>
            <a:r>
              <a:rPr lang="en-GB" sz="1200" b="1" i="0" kern="1200" dirty="0" smtClean="0">
                <a:solidFill>
                  <a:schemeClr val="tx1"/>
                </a:solidFill>
                <a:effectLst/>
                <a:latin typeface="+mn-lt"/>
                <a:ea typeface="+mn-ea"/>
                <a:cs typeface="+mn-cs"/>
              </a:rPr>
              <a:t>Facebook Connect</a:t>
            </a:r>
            <a:r>
              <a:rPr lang="en-GB" sz="1200" b="0" i="0" kern="1200" dirty="0" smtClean="0">
                <a:solidFill>
                  <a:schemeClr val="tx1"/>
                </a:solidFill>
                <a:effectLst/>
                <a:latin typeface="+mn-lt"/>
                <a:ea typeface="+mn-ea"/>
                <a:cs typeface="+mn-cs"/>
              </a:rPr>
              <a:t> (a Facebook tool that allows users to log in to other partnering sites using their Facebook identities) and </a:t>
            </a:r>
            <a:r>
              <a:rPr lang="en-GB" sz="1200" b="1" i="0" kern="1200" dirty="0" smtClean="0">
                <a:solidFill>
                  <a:schemeClr val="tx1"/>
                </a:solidFill>
                <a:effectLst/>
                <a:latin typeface="+mn-lt"/>
                <a:ea typeface="+mn-ea"/>
                <a:cs typeface="+mn-cs"/>
              </a:rPr>
              <a:t>share applications</a:t>
            </a:r>
            <a:r>
              <a:rPr lang="en-GB" sz="1200" b="0" i="0" kern="1200" dirty="0" smtClean="0">
                <a:solidFill>
                  <a:schemeClr val="tx1"/>
                </a:solidFill>
                <a:effectLst/>
                <a:latin typeface="+mn-lt"/>
                <a:ea typeface="+mn-ea"/>
                <a:cs typeface="+mn-cs"/>
              </a:rPr>
              <a:t> (tools that let users share what they are buying). </a:t>
            </a:r>
            <a:r>
              <a:rPr lang="en-GB" sz="1200" b="0" i="0" kern="1200" dirty="0" smtClean="0">
                <a:solidFill>
                  <a:schemeClr val="tx1"/>
                </a:solidFill>
                <a:effectLst/>
                <a:latin typeface="+mn-lt"/>
                <a:ea typeface="+mn-ea"/>
                <a:cs typeface="+mn-cs"/>
                <a:hlinkClick r:id="rId8"/>
              </a:rPr>
              <a:t>Figure 1.4</a:t>
            </a:r>
            <a:r>
              <a:rPr lang="en-GB" sz="1200" b="0" i="0" kern="1200" dirty="0" smtClean="0">
                <a:solidFill>
                  <a:schemeClr val="tx1"/>
                </a:solidFill>
                <a:effectLst/>
                <a:latin typeface="+mn-lt"/>
                <a:ea typeface="+mn-ea"/>
                <a:cs typeface="+mn-cs"/>
              </a:rPr>
              <a:t> illustrates the four zones of social media along with several vehicles prevalent in each zone at this time.</a:t>
            </a:r>
          </a:p>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10</a:t>
            </a:fld>
            <a:endParaRPr lang="en-US"/>
          </a:p>
        </p:txBody>
      </p:sp>
    </p:spTree>
    <p:extLst>
      <p:ext uri="{BB962C8B-B14F-4D97-AF65-F5344CB8AC3E}">
        <p14:creationId xmlns:p14="http://schemas.microsoft.com/office/powerpoint/2010/main" xmlns="" val="431544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Monetization and Social Media</a:t>
            </a:r>
          </a:p>
          <a:p>
            <a:r>
              <a:rPr lang="en-GB" sz="1200" b="0" i="0" kern="1200" dirty="0" smtClean="0">
                <a:solidFill>
                  <a:schemeClr val="tx1"/>
                </a:solidFill>
                <a:effectLst/>
                <a:latin typeface="+mn-lt"/>
                <a:ea typeface="+mn-ea"/>
                <a:cs typeface="+mn-cs"/>
              </a:rPr>
              <a:t>As wired individuals, we’ve come to rely on many of the social sites and services available online. And for marketers, social media have created one of the most exciting and efficient opportunities to reach target audiences. But have you ever thought about how those social sites earn revenues? Most sites still feature free access and a buffet of valuable tools and services. Yet those organizations have invested in potentially extensive development costs and time, hosting costs, and ongoing maintenance. Though it’s standard business practice to invest capital to pave the way for future profitability, how do these organizations earn revenue if many of the platforms are free to use?</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Business Models and Monetization</a:t>
            </a:r>
          </a:p>
          <a:p>
            <a:r>
              <a:rPr lang="en-GB" sz="1200" b="0" i="0" kern="1200" dirty="0" smtClean="0">
                <a:solidFill>
                  <a:schemeClr val="tx1"/>
                </a:solidFill>
                <a:effectLst/>
                <a:latin typeface="+mn-lt"/>
                <a:ea typeface="+mn-ea"/>
                <a:cs typeface="+mn-cs"/>
              </a:rPr>
              <a:t>Just like other businesses, social media providers (whether they are social communities, utilities, software providers, or game and app developers) need a </a:t>
            </a:r>
            <a:r>
              <a:rPr lang="en-GB" sz="1200" b="1" i="0" kern="1200" dirty="0" smtClean="0">
                <a:solidFill>
                  <a:schemeClr val="tx1"/>
                </a:solidFill>
                <a:effectLst/>
                <a:latin typeface="+mn-lt"/>
                <a:ea typeface="+mn-ea"/>
                <a:cs typeface="+mn-cs"/>
              </a:rPr>
              <a:t>monetization strategy</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Monetization</a:t>
            </a:r>
            <a:r>
              <a:rPr lang="en-GB" sz="1200" b="0" i="0" kern="1200" dirty="0" smtClean="0">
                <a:solidFill>
                  <a:schemeClr val="tx1"/>
                </a:solidFill>
                <a:effectLst/>
                <a:latin typeface="+mn-lt"/>
                <a:ea typeface="+mn-ea"/>
                <a:cs typeface="+mn-cs"/>
              </a:rPr>
              <a:t> refers to how a business earns revenue. It must make money if it is to survive. If a system requires substantial new investment as users adopt it, the break-even point for return on investment (ROI) is delayed even as it appears to be a success. This plan is part of a company’s overall </a:t>
            </a:r>
            <a:r>
              <a:rPr lang="en-GB" sz="1200" b="1" i="0" kern="1200" dirty="0" smtClean="0">
                <a:solidFill>
                  <a:schemeClr val="tx1"/>
                </a:solidFill>
                <a:effectLst/>
                <a:latin typeface="+mn-lt"/>
                <a:ea typeface="+mn-ea"/>
                <a:cs typeface="+mn-cs"/>
              </a:rPr>
              <a:t>business model</a:t>
            </a:r>
            <a:r>
              <a:rPr lang="en-GB" sz="1200" b="0" i="0" kern="1200" dirty="0" smtClean="0">
                <a:solidFill>
                  <a:schemeClr val="tx1"/>
                </a:solidFill>
                <a:effectLst/>
                <a:latin typeface="+mn-lt"/>
                <a:ea typeface="+mn-ea"/>
                <a:cs typeface="+mn-cs"/>
              </a:rPr>
              <a:t>—the strategy and format it follows to earn money and provide value to its stakeholders. For example, Google derives most of the revenue from its widely used search engine (where you “google” a term to locate relevant online links) from the fees it charges advertisers to put their messages on the results pages. In contrast, eBay makes most of its money by taking a cut of the proceeds each time a seller fills an order from a buyer on its merchandise pages. Two different business models; both ways to return value to the sponsoring organization.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For decades now, media providers (e.g., the big networks, ABC, NBC, CBS, and Fox) and media conglomerates (e.g., Disney, Viacom, and Time Warner) relied heavily on a business model we call the </a:t>
            </a:r>
            <a:r>
              <a:rPr lang="en-GB" sz="1200" b="1" i="0" kern="1200" dirty="0" smtClean="0">
                <a:solidFill>
                  <a:schemeClr val="tx1"/>
                </a:solidFill>
                <a:effectLst/>
                <a:latin typeface="+mn-lt"/>
                <a:ea typeface="+mn-ea"/>
                <a:cs typeface="+mn-cs"/>
              </a:rPr>
              <a:t>interruption-disruption model</a:t>
            </a:r>
            <a:r>
              <a:rPr lang="en-GB" sz="1200" b="0" i="0" kern="1200" dirty="0" smtClean="0">
                <a:solidFill>
                  <a:schemeClr val="tx1"/>
                </a:solidFill>
                <a:effectLst/>
                <a:latin typeface="+mn-lt"/>
                <a:ea typeface="+mn-ea"/>
                <a:cs typeface="+mn-cs"/>
              </a:rPr>
              <a:t>. The goal is to create programming that is interesting enough to attract people to watch it or listen to it. Then, when they have your attention, they interrupt the programming to bring you a commercial message. They sell ad space to marketers who want to gain the attention of a targeted audience, and the audience allows this to happen in return for access to programming they want. The monetization strategy relies upon attracting as many people as possible to the content; the more who pay attention (or who at least tune in even though they may not be paying attention), the more the programmer can charge for the right to insert messages in that vehicle.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Many social media sites still use this same strategy of earning revenues from selling ad space (did you notice the text ads delivered alongside your Facebook news feed today?). Though some companies have other </a:t>
            </a:r>
            <a:r>
              <a:rPr lang="en-GB" sz="1200" b="1" i="0" kern="1200" dirty="0" smtClean="0">
                <a:solidFill>
                  <a:schemeClr val="tx1"/>
                </a:solidFill>
                <a:effectLst/>
                <a:latin typeface="+mn-lt"/>
                <a:ea typeface="+mn-ea"/>
                <a:cs typeface="+mn-cs"/>
              </a:rPr>
              <a:t>revenue streams</a:t>
            </a:r>
            <a:r>
              <a:rPr lang="en-GB" sz="1200" b="0" i="0" kern="1200" dirty="0" smtClean="0">
                <a:solidFill>
                  <a:schemeClr val="tx1"/>
                </a:solidFill>
                <a:effectLst/>
                <a:latin typeface="+mn-lt"/>
                <a:ea typeface="+mn-ea"/>
                <a:cs typeface="+mn-cs"/>
              </a:rPr>
              <a:t> (or source of income), typically through subscriptions to premium versions or fees for data, these are unlikely to replace the model of “ad space as revenue.” Despite the value of services and content found online, the culture of the Web is one of open and free access.</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Psychic Income</a:t>
            </a:r>
          </a:p>
          <a:p>
            <a:r>
              <a:rPr lang="en-GB" sz="1200" b="0" i="0" kern="1200" dirty="0" smtClean="0">
                <a:solidFill>
                  <a:schemeClr val="tx1"/>
                </a:solidFill>
                <a:effectLst/>
                <a:latin typeface="+mn-lt"/>
                <a:ea typeface="+mn-ea"/>
                <a:cs typeface="+mn-cs"/>
              </a:rPr>
              <a:t>Should you have to pay for online content? Believe it or not, way back in the old days (i.e., before 1999) it never occurred to consumers that they should </a:t>
            </a:r>
            <a:r>
              <a:rPr lang="en-GB" sz="1200" b="0" i="1" kern="1200" dirty="0" smtClean="0">
                <a:solidFill>
                  <a:schemeClr val="tx1"/>
                </a:solidFill>
                <a:effectLst/>
                <a:latin typeface="+mn-lt"/>
                <a:ea typeface="+mn-ea"/>
                <a:cs typeface="+mn-cs"/>
              </a:rPr>
              <a:t>not</a:t>
            </a:r>
            <a:r>
              <a:rPr lang="en-GB" sz="1200" b="0" i="0" kern="1200" dirty="0" smtClean="0">
                <a:solidFill>
                  <a:schemeClr val="tx1"/>
                </a:solidFill>
                <a:effectLst/>
                <a:latin typeface="+mn-lt"/>
                <a:ea typeface="+mn-ea"/>
                <a:cs typeface="+mn-cs"/>
              </a:rPr>
              <a:t> pay for content. That’s when a college student named Shawn Fanning introduced the Napster site that enabled music lovers to share tracks for free. That party lasted only two years before legalities caught up with the service, but by then the cat was out of the bag. Now, many people (not to point fingers, but especially college students) believe that “information wants to be free,” and they gravitate toward technology that enables them to download songs, newspapers, and, yes, even textbooks without cost.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As attractive as that sounds, in the long run an entirely free world probably isn’t feasible. Remember the old expression, “there’s no such thing as a free lunch”? At the end of the day, </a:t>
            </a:r>
            <a:r>
              <a:rPr lang="en-GB" sz="1200" b="0" i="1" kern="1200" dirty="0" smtClean="0">
                <a:solidFill>
                  <a:schemeClr val="tx1"/>
                </a:solidFill>
                <a:effectLst/>
                <a:latin typeface="+mn-lt"/>
                <a:ea typeface="+mn-ea"/>
                <a:cs typeface="+mn-cs"/>
              </a:rPr>
              <a:t>someone</a:t>
            </a:r>
            <a:r>
              <a:rPr lang="en-GB" sz="1200" b="0" i="0" kern="1200" dirty="0" smtClean="0">
                <a:solidFill>
                  <a:schemeClr val="tx1"/>
                </a:solidFill>
                <a:effectLst/>
                <a:latin typeface="+mn-lt"/>
                <a:ea typeface="+mn-ea"/>
                <a:cs typeface="+mn-cs"/>
              </a:rPr>
              <a:t> has to pay for content and services. Music artists and novelists (and, yes, even textbook authors) can’t create and receive nothing in return (for long, anyway). However, the currency that we exchange doesn’t necessarily have to be money. For example, if you post a restaurant review on Yelp you won’t get a check in the mail for your comments. But you may get “paid” by the satisfaction of sharing your foodie opinions with the uneducated masses. You may even receive a rating on some sites that designates you as a star reviewer. These are forms of </a:t>
            </a:r>
            <a:r>
              <a:rPr lang="en-GB" sz="1200" b="1" i="0" kern="1200" dirty="0" smtClean="0">
                <a:solidFill>
                  <a:schemeClr val="tx1"/>
                </a:solidFill>
                <a:effectLst/>
                <a:latin typeface="+mn-lt"/>
                <a:ea typeface="+mn-ea"/>
                <a:cs typeface="+mn-cs"/>
              </a:rPr>
              <a:t>psychic income</a:t>
            </a:r>
            <a:r>
              <a:rPr lang="en-GB" sz="1200" b="0" i="0" kern="1200" dirty="0" smtClean="0">
                <a:solidFill>
                  <a:schemeClr val="tx1"/>
                </a:solidFill>
                <a:effectLst/>
                <a:latin typeface="+mn-lt"/>
                <a:ea typeface="+mn-ea"/>
                <a:cs typeface="+mn-cs"/>
              </a:rPr>
              <a:t> (perceived value that is not expressed in monetary form) that help to grease the wheels of social media. Also referred to as </a:t>
            </a:r>
            <a:r>
              <a:rPr lang="en-GB" sz="1200" b="1" i="0" kern="1200" dirty="0" smtClean="0">
                <a:solidFill>
                  <a:schemeClr val="tx1"/>
                </a:solidFill>
                <a:effectLst/>
                <a:latin typeface="+mn-lt"/>
                <a:ea typeface="+mn-ea"/>
                <a:cs typeface="+mn-cs"/>
              </a:rPr>
              <a:t>social currency</a:t>
            </a:r>
            <a:r>
              <a:rPr lang="en-GB" sz="1200" b="0" i="0" kern="1200" dirty="0" smtClean="0">
                <a:solidFill>
                  <a:schemeClr val="tx1"/>
                </a:solidFill>
                <a:effectLst/>
                <a:latin typeface="+mn-lt"/>
                <a:ea typeface="+mn-ea"/>
                <a:cs typeface="+mn-cs"/>
              </a:rPr>
              <a:t>, people and brands need to earn a reputation for providing high value—whether that value comes from information, relevance, and/or entertainment.26</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Social Media Marketing</a:t>
            </a:r>
          </a:p>
          <a:p>
            <a:r>
              <a:rPr lang="en-GB" sz="1200" b="0" i="0" kern="1200" dirty="0" smtClean="0">
                <a:solidFill>
                  <a:schemeClr val="tx1"/>
                </a:solidFill>
                <a:effectLst/>
                <a:latin typeface="+mn-lt"/>
                <a:ea typeface="+mn-ea"/>
                <a:cs typeface="+mn-cs"/>
              </a:rPr>
              <a:t>Let’s take a step back: </a:t>
            </a:r>
            <a:r>
              <a:rPr lang="en-GB" sz="1200" b="1" i="0" kern="1200" dirty="0" smtClean="0">
                <a:solidFill>
                  <a:schemeClr val="tx1"/>
                </a:solidFill>
                <a:effectLst/>
                <a:latin typeface="+mn-lt"/>
                <a:ea typeface="+mn-ea"/>
                <a:cs typeface="+mn-cs"/>
              </a:rPr>
              <a:t>marketing</a:t>
            </a:r>
            <a:r>
              <a:rPr lang="en-GB" sz="1200" b="0" i="0" kern="1200" dirty="0" smtClean="0">
                <a:solidFill>
                  <a:schemeClr val="tx1"/>
                </a:solidFill>
                <a:effectLst/>
                <a:latin typeface="+mn-lt"/>
                <a:ea typeface="+mn-ea"/>
                <a:cs typeface="+mn-cs"/>
              </a:rPr>
              <a:t> is the activity, set of institutions, and processes for creating, communicating, delivering, and exchanging offerings that have value for customers, clients, partners, and society at large.27 The classic view is that organizations accomplish these goals through a </a:t>
            </a:r>
            <a:r>
              <a:rPr lang="en-GB" sz="1200" b="1" i="0" kern="1200" dirty="0" smtClean="0">
                <a:solidFill>
                  <a:schemeClr val="tx1"/>
                </a:solidFill>
                <a:effectLst/>
                <a:latin typeface="+mn-lt"/>
                <a:ea typeface="+mn-ea"/>
                <a:cs typeface="+mn-cs"/>
              </a:rPr>
              <a:t>marketing mix</a:t>
            </a:r>
            <a:r>
              <a:rPr lang="en-GB" sz="1200" b="0" i="0" kern="1200" dirty="0" smtClean="0">
                <a:solidFill>
                  <a:schemeClr val="tx1"/>
                </a:solidFill>
                <a:effectLst/>
                <a:latin typeface="+mn-lt"/>
                <a:ea typeface="+mn-ea"/>
                <a:cs typeface="+mn-cs"/>
              </a:rPr>
              <a:t> that includes the so-called Four Ps: Product, Price, Promotion, and Place (or distribution).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As social media marketing techniques continue to sprout around us, today we need to add a fifth P: Participation. It’s fair to say that just as social media are changing the way consumers live on a daily basis, so too these new platforms transform how marketers go about their business. Whether our focus is to improve customer service, maintain customer relationships, inform consumers of our benefits, promote a brand or related special offer, develop a new product, or influence brand attitudes, new social media options play a role. </a:t>
            </a:r>
            <a:r>
              <a:rPr lang="en-GB" sz="1200" b="1" i="0" kern="1200" dirty="0" smtClean="0">
                <a:solidFill>
                  <a:schemeClr val="tx1"/>
                </a:solidFill>
                <a:effectLst/>
                <a:latin typeface="+mn-lt"/>
                <a:ea typeface="+mn-ea"/>
                <a:cs typeface="+mn-cs"/>
              </a:rPr>
              <a:t>Social media marketing</a:t>
            </a:r>
            <a:r>
              <a:rPr lang="en-GB" sz="1200" b="0" i="0" kern="1200" dirty="0" smtClean="0">
                <a:solidFill>
                  <a:schemeClr val="tx1"/>
                </a:solidFill>
                <a:effectLst/>
                <a:latin typeface="+mn-lt"/>
                <a:ea typeface="+mn-ea"/>
                <a:cs typeface="+mn-cs"/>
              </a:rPr>
              <a:t> is the utilization of social media technologies, channels, and software to create, communicate, deliver, and exchange offerings that have value for an organization’s stakeholders. We can see this definition play out in emerging trends in social media. While social media marketing initially influenced brands’ promotional plans, more recent business applications include social funding (e.g., Kickstarter for funding new business ventures) and social indexing (e.g., preference data from social users from sources like Google+).</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Marketing Communication: From Top-Down to Bottom-Up</a:t>
            </a:r>
          </a:p>
          <a:p>
            <a:r>
              <a:rPr lang="en-GB" sz="1200" b="0" i="0" kern="1200" dirty="0" smtClean="0">
                <a:solidFill>
                  <a:schemeClr val="tx1"/>
                </a:solidFill>
                <a:effectLst/>
                <a:latin typeface="+mn-lt"/>
                <a:ea typeface="+mn-ea"/>
                <a:cs typeface="+mn-cs"/>
              </a:rPr>
              <a:t>Just as the horizontal revolution changed the way society communicates, the advent and adoption of social media change the way brands and consumers interact. Traditional marketing focuses on </a:t>
            </a:r>
            <a:r>
              <a:rPr lang="en-GB" sz="1200" b="1" i="0" kern="1200" dirty="0" smtClean="0">
                <a:solidFill>
                  <a:schemeClr val="tx1"/>
                </a:solidFill>
                <a:effectLst/>
                <a:latin typeface="+mn-lt"/>
                <a:ea typeface="+mn-ea"/>
                <a:cs typeface="+mn-cs"/>
              </a:rPr>
              <a:t>push messaging</a:t>
            </a:r>
            <a:r>
              <a:rPr lang="en-GB" sz="1200" b="0" i="0" kern="1200" dirty="0" smtClean="0">
                <a:solidFill>
                  <a:schemeClr val="tx1"/>
                </a:solidFill>
                <a:effectLst/>
                <a:latin typeface="+mn-lt"/>
                <a:ea typeface="+mn-ea"/>
                <a:cs typeface="+mn-cs"/>
              </a:rPr>
              <a:t> (one-way communication delivered to the target audience) using a large dose of broadcast and print media to reach a mass audience. There are minimal opportunities for interaction and feedback between customers and the organization, and </a:t>
            </a:r>
            <a:r>
              <a:rPr lang="en-GB" sz="1200" b="1" i="0" kern="1200" dirty="0" smtClean="0">
                <a:solidFill>
                  <a:schemeClr val="tx1"/>
                </a:solidFill>
                <a:effectLst/>
                <a:latin typeface="+mn-lt"/>
                <a:ea typeface="+mn-ea"/>
                <a:cs typeface="+mn-cs"/>
              </a:rPr>
              <a:t>boundary spanners</a:t>
            </a:r>
            <a:r>
              <a:rPr lang="en-GB" sz="1200" b="0" i="0" kern="1200" dirty="0" smtClean="0">
                <a:solidFill>
                  <a:schemeClr val="tx1"/>
                </a:solidFill>
                <a:effectLst/>
                <a:latin typeface="+mn-lt"/>
                <a:ea typeface="+mn-ea"/>
                <a:cs typeface="+mn-cs"/>
              </a:rPr>
              <a:t> (employees who interact directly with customers) mediate these dialogues. The brand message is controlled in a top-down manner by brand leadership within the organization.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Even as digital technology developed in the 1990s and beyond, marketers still essentially applied the traditional Four Ps model to reach customers. Over time they embraced the Internet as an environment for promotion and distribution. </a:t>
            </a:r>
            <a:r>
              <a:rPr lang="en-GB" sz="1200" b="1" i="0" kern="1200" dirty="0" smtClean="0">
                <a:solidFill>
                  <a:schemeClr val="tx1"/>
                </a:solidFill>
                <a:effectLst/>
                <a:latin typeface="+mn-lt"/>
                <a:ea typeface="+mn-ea"/>
                <a:cs typeface="+mn-cs"/>
              </a:rPr>
              <a:t>E-commerce</a:t>
            </a:r>
            <a:r>
              <a:rPr lang="en-GB" sz="1200" b="0" i="0" kern="1200" dirty="0" smtClean="0">
                <a:solidFill>
                  <a:schemeClr val="tx1"/>
                </a:solidFill>
                <a:effectLst/>
                <a:latin typeface="+mn-lt"/>
                <a:ea typeface="+mn-ea"/>
                <a:cs typeface="+mn-cs"/>
              </a:rPr>
              <a:t> began to blossom as an alternative to other forms of promotion such as television or radio. Consumers increasingly began to learn about products online—and to purchase them online as well. E-commerce sites are websites that allow customers to examine (onscreen) different brands and to conduct transactions via credit card.</a:t>
            </a:r>
          </a:p>
          <a:p>
            <a:r>
              <a:rPr lang="en-GB" sz="1200" b="0" i="0" kern="1200" dirty="0" smtClean="0">
                <a:solidFill>
                  <a:schemeClr val="tx1"/>
                </a:solidFill>
                <a:effectLst/>
                <a:latin typeface="+mn-lt"/>
                <a:ea typeface="+mn-ea"/>
                <a:cs typeface="+mn-cs"/>
              </a:rPr>
              <a:t>This explosion in e-commerce activity was a boon to manufacturers, retailers, and non-profit organizations because it offered greater speed, cost efficiencies, and access to </a:t>
            </a:r>
            <a:r>
              <a:rPr lang="en-GB" sz="1200" b="1" i="0" kern="1200" dirty="0" err="1" smtClean="0">
                <a:solidFill>
                  <a:schemeClr val="tx1"/>
                </a:solidFill>
                <a:effectLst/>
                <a:latin typeface="+mn-lt"/>
                <a:ea typeface="+mn-ea"/>
                <a:cs typeface="+mn-cs"/>
              </a:rPr>
              <a:t>micromarkets</a:t>
            </a:r>
            <a:r>
              <a:rPr lang="en-GB" sz="1200" b="0" i="0" kern="1200" dirty="0" smtClean="0">
                <a:solidFill>
                  <a:schemeClr val="tx1"/>
                </a:solidFill>
                <a:effectLst/>
                <a:latin typeface="+mn-lt"/>
                <a:ea typeface="+mn-ea"/>
                <a:cs typeface="+mn-cs"/>
              </a:rPr>
              <a:t>. A </a:t>
            </a:r>
            <a:r>
              <a:rPr lang="en-GB" sz="1200" b="0" i="0" kern="1200" dirty="0" err="1" smtClean="0">
                <a:solidFill>
                  <a:schemeClr val="tx1"/>
                </a:solidFill>
                <a:effectLst/>
                <a:latin typeface="+mn-lt"/>
                <a:ea typeface="+mn-ea"/>
                <a:cs typeface="+mn-cs"/>
              </a:rPr>
              <a:t>micromarket</a:t>
            </a:r>
            <a:r>
              <a:rPr lang="en-GB" sz="1200" b="0" i="0" kern="1200" dirty="0" smtClean="0">
                <a:solidFill>
                  <a:schemeClr val="tx1"/>
                </a:solidFill>
                <a:effectLst/>
                <a:latin typeface="+mn-lt"/>
                <a:ea typeface="+mn-ea"/>
                <a:cs typeface="+mn-cs"/>
              </a:rPr>
              <a:t> is a group of consumers once considered too small and inaccessible for marketers to pursue. Suddenly it became feasible for even a small company that offered a limited inventory to reach potential customers around the globe. The Internet enables efficient access to these markets, and in turn allows customers to search for very specialized products (e.g., music tracks by bands that recorded bass line music in Sheffield, England, between 2002 and 2005, or steampunk science fiction novels written by K.W. Jeter). This allows marketers to offer </a:t>
            </a:r>
            <a:r>
              <a:rPr lang="en-GB" sz="1200" b="1" i="0" kern="1200" dirty="0" smtClean="0">
                <a:solidFill>
                  <a:schemeClr val="tx1"/>
                </a:solidFill>
                <a:effectLst/>
                <a:latin typeface="+mn-lt"/>
                <a:ea typeface="+mn-ea"/>
                <a:cs typeface="+mn-cs"/>
              </a:rPr>
              <a:t>niche products</a:t>
            </a:r>
            <a:r>
              <a:rPr lang="en-GB" sz="1200" b="0" i="0" kern="1200" dirty="0" smtClean="0">
                <a:solidFill>
                  <a:schemeClr val="tx1"/>
                </a:solidFill>
                <a:effectLst/>
                <a:latin typeface="+mn-lt"/>
                <a:ea typeface="+mn-ea"/>
                <a:cs typeface="+mn-cs"/>
              </a:rPr>
              <a:t> that appeal to small, specialized groups of people.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As it became clear that the Internet was not going to go away, marketers flocked to cyberspace. However, most of them still applied the familiar model of the Four Ps to the digital domain. This form of marketing, </a:t>
            </a:r>
            <a:r>
              <a:rPr lang="en-GB" sz="1200" b="1" i="0" kern="1200" dirty="0" err="1" smtClean="0">
                <a:solidFill>
                  <a:schemeClr val="tx1"/>
                </a:solidFill>
                <a:effectLst/>
                <a:latin typeface="+mn-lt"/>
                <a:ea typeface="+mn-ea"/>
                <a:cs typeface="+mn-cs"/>
              </a:rPr>
              <a:t>tradigital</a:t>
            </a:r>
            <a:r>
              <a:rPr lang="en-GB" sz="1200" b="1" i="0" kern="1200" dirty="0" smtClean="0">
                <a:solidFill>
                  <a:schemeClr val="tx1"/>
                </a:solidFill>
                <a:effectLst/>
                <a:latin typeface="+mn-lt"/>
                <a:ea typeface="+mn-ea"/>
                <a:cs typeface="+mn-cs"/>
              </a:rPr>
              <a:t> marketing</a:t>
            </a:r>
            <a:r>
              <a:rPr lang="en-GB" sz="1200" b="0" i="0" kern="1200" dirty="0" smtClean="0">
                <a:solidFill>
                  <a:schemeClr val="tx1"/>
                </a:solidFill>
                <a:effectLst/>
                <a:latin typeface="+mn-lt"/>
                <a:ea typeface="+mn-ea"/>
                <a:cs typeface="+mn-cs"/>
              </a:rPr>
              <a:t>, is characterized by improvements in interactivity and measurement, but it retains the primarily vertical flow of power in the channels of communication and distribution. Digital online messages made it possible for consumers to respond directly to an online </a:t>
            </a:r>
            <a:r>
              <a:rPr lang="en-GB" sz="1200" b="1" i="0" kern="1200" dirty="0" smtClean="0">
                <a:solidFill>
                  <a:schemeClr val="tx1"/>
                </a:solidFill>
                <a:effectLst/>
                <a:latin typeface="+mn-lt"/>
                <a:ea typeface="+mn-ea"/>
                <a:cs typeface="+mn-cs"/>
              </a:rPr>
              <a:t>display ad</a:t>
            </a:r>
            <a:r>
              <a:rPr lang="en-GB" sz="1200" b="0" i="0" kern="1200" dirty="0" smtClean="0">
                <a:solidFill>
                  <a:schemeClr val="tx1"/>
                </a:solidFill>
                <a:effectLst/>
                <a:latin typeface="+mn-lt"/>
                <a:ea typeface="+mn-ea"/>
                <a:cs typeface="+mn-cs"/>
              </a:rPr>
              <a:t> by clicking through to the e-commerce website. </a:t>
            </a:r>
            <a:r>
              <a:rPr lang="en-GB" sz="1200" b="1" i="0" kern="1200" dirty="0" smtClean="0">
                <a:solidFill>
                  <a:schemeClr val="tx1"/>
                </a:solidFill>
                <a:effectLst/>
                <a:latin typeface="+mn-lt"/>
                <a:ea typeface="+mn-ea"/>
                <a:cs typeface="+mn-cs"/>
              </a:rPr>
              <a:t>Search advertising</a:t>
            </a:r>
            <a:r>
              <a:rPr lang="en-GB" sz="1200" b="0" i="0" kern="1200" dirty="0" smtClean="0">
                <a:solidFill>
                  <a:schemeClr val="tx1"/>
                </a:solidFill>
                <a:effectLst/>
                <a:latin typeface="+mn-lt"/>
                <a:ea typeface="+mn-ea"/>
                <a:cs typeface="+mn-cs"/>
              </a:rPr>
              <a:t> grew during this time too, making it possible for online advertising to target both mass and niche audiences. Direct marketers widely adopted email marketing as a complement to direct mail and telemarketing.</a:t>
            </a:r>
          </a:p>
          <a:p>
            <a:r>
              <a:rPr lang="en-GB" sz="1200" b="0" i="0" kern="1200" dirty="0" smtClean="0">
                <a:solidFill>
                  <a:schemeClr val="tx1"/>
                </a:solidFill>
                <a:effectLst/>
                <a:latin typeface="+mn-lt"/>
                <a:ea typeface="+mn-ea"/>
                <a:cs typeface="+mn-cs"/>
              </a:rPr>
              <a:t>Despite these developments, modes of communication were still primarily vertical, one-way “mass communication,” largely impersonal, and delivered from one to many. Whether you read the front page of the </a:t>
            </a:r>
            <a:r>
              <a:rPr lang="en-GB" sz="1200" b="0" i="1" kern="1200" dirty="0" smtClean="0">
                <a:solidFill>
                  <a:schemeClr val="tx1"/>
                </a:solidFill>
                <a:effectLst/>
                <a:latin typeface="+mn-lt"/>
                <a:ea typeface="+mn-ea"/>
                <a:cs typeface="+mn-cs"/>
              </a:rPr>
              <a:t>New York Times</a:t>
            </a:r>
            <a:r>
              <a:rPr lang="en-GB" sz="1200" b="0" i="0" kern="1200" dirty="0" smtClean="0">
                <a:solidFill>
                  <a:schemeClr val="tx1"/>
                </a:solidFill>
                <a:effectLst/>
                <a:latin typeface="+mn-lt"/>
                <a:ea typeface="+mn-ea"/>
                <a:cs typeface="+mn-cs"/>
              </a:rPr>
              <a:t> online at </a:t>
            </a:r>
            <a:r>
              <a:rPr lang="en-GB" sz="1200" b="0" i="0" kern="1200" dirty="0" smtClean="0">
                <a:solidFill>
                  <a:schemeClr val="tx1"/>
                </a:solidFill>
                <a:effectLst/>
                <a:latin typeface="+mn-lt"/>
                <a:ea typeface="+mn-ea"/>
                <a:cs typeface="+mn-cs"/>
                <a:hlinkClick r:id="rId3"/>
              </a:rPr>
              <a:t>www.nytimes.com</a:t>
            </a:r>
            <a:r>
              <a:rPr lang="en-GB" sz="1200" b="0" i="0" kern="1200" dirty="0" smtClean="0">
                <a:solidFill>
                  <a:schemeClr val="tx1"/>
                </a:solidFill>
                <a:effectLst/>
                <a:latin typeface="+mn-lt"/>
                <a:ea typeface="+mn-ea"/>
                <a:cs typeface="+mn-cs"/>
              </a:rPr>
              <a:t>, on the New York Times app on your phone, or peruse the physical newspaper at your kitchen table, the content from the publisher is delivered vertically through the channel of communication.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Both traditional and </a:t>
            </a:r>
            <a:r>
              <a:rPr lang="en-GB" sz="1200" b="0" i="0" kern="1200" dirty="0" err="1" smtClean="0">
                <a:solidFill>
                  <a:schemeClr val="tx1"/>
                </a:solidFill>
                <a:effectLst/>
                <a:latin typeface="+mn-lt"/>
                <a:ea typeface="+mn-ea"/>
                <a:cs typeface="+mn-cs"/>
              </a:rPr>
              <a:t>tradigital</a:t>
            </a:r>
            <a:r>
              <a:rPr lang="en-GB" sz="1200" b="0" i="0" kern="1200" dirty="0" smtClean="0">
                <a:solidFill>
                  <a:schemeClr val="tx1"/>
                </a:solidFill>
                <a:effectLst/>
                <a:latin typeface="+mn-lt"/>
                <a:ea typeface="+mn-ea"/>
                <a:cs typeface="+mn-cs"/>
              </a:rPr>
              <a:t> marketing work on the basis of the interruption-disruption model we discussed earlier. This means that the source of a communication delivers messages to audiences whether they want to receive them or not, and regardless of whether these messages are directly relevant to their unique needs. By design, an advertising message interrupts some prior activity: a commercial for L’Oréal mascara suddenly appears during the latest episode of </a:t>
            </a:r>
            <a:r>
              <a:rPr lang="en-GB" sz="1200" b="0" i="1" kern="1200" dirty="0" smtClean="0">
                <a:solidFill>
                  <a:schemeClr val="tx1"/>
                </a:solidFill>
                <a:effectLst/>
                <a:latin typeface="+mn-lt"/>
                <a:ea typeface="+mn-ea"/>
                <a:cs typeface="+mn-cs"/>
              </a:rPr>
              <a:t>Real Housewives</a:t>
            </a:r>
            <a:r>
              <a:rPr lang="en-GB" sz="1200" b="0" i="0" kern="1200" dirty="0" smtClean="0">
                <a:solidFill>
                  <a:schemeClr val="tx1"/>
                </a:solidFill>
                <a:effectLst/>
                <a:latin typeface="+mn-lt"/>
                <a:ea typeface="+mn-ea"/>
                <a:cs typeface="+mn-cs"/>
              </a:rPr>
              <a:t>, or perhaps a pop-up bubble asks you to click on a link to learn more about low rates on car insurance while you browse a website.</a:t>
            </a:r>
          </a:p>
          <a:p>
            <a:r>
              <a:rPr lang="en-GB" sz="1200" b="0" i="0" kern="1200" dirty="0" smtClean="0">
                <a:solidFill>
                  <a:schemeClr val="tx1"/>
                </a:solidFill>
                <a:effectLst/>
                <a:latin typeface="+mn-lt"/>
                <a:ea typeface="+mn-ea"/>
                <a:cs typeface="+mn-cs"/>
              </a:rPr>
              <a:t>Why would Internet users tolerate these disruptions as they surf the Web? For the same reason television viewers and radio listeners have for decades. The ad as interruption that provides a stream of revenue for the media provider, also enables this sponsor to provide the content of interest at little or no cost to the audience. Television programming exists to draw audiences, which enables the network to sell space to advertisers who wish to reach that audience. The audience in turn accepts the presence of the advertising in order to consume the desired programming. This “you scratch my back and I’ll scratch yours” relationship also describes traditional Internet advertising: before you can watch a full episode of </a:t>
            </a:r>
            <a:r>
              <a:rPr lang="en-GB" sz="1200" b="0" i="1" kern="1200" dirty="0" smtClean="0">
                <a:solidFill>
                  <a:schemeClr val="tx1"/>
                </a:solidFill>
                <a:effectLst/>
                <a:latin typeface="+mn-lt"/>
                <a:ea typeface="+mn-ea"/>
                <a:cs typeface="+mn-cs"/>
              </a:rPr>
              <a:t>The Walking Dead</a:t>
            </a:r>
            <a:r>
              <a:rPr lang="en-GB" sz="1200" b="0" i="0" kern="1200" dirty="0" smtClean="0">
                <a:solidFill>
                  <a:schemeClr val="tx1"/>
                </a:solidFill>
                <a:effectLst/>
                <a:latin typeface="+mn-lt"/>
                <a:ea typeface="+mn-ea"/>
                <a:cs typeface="+mn-cs"/>
              </a:rPr>
              <a:t> on your laptop, you might sit through a 15-second ad for Verizon Wireless.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In contrast, social media empower consumers. It isn’t enough to interrupt the consumer experience and steal a few moments of attention. With social media marketing, the ability for consumers to interact and engage with brands is greatly enhanced. Social media channels give consumers unparalleled access. Consumers discuss, contribute, collaborate, and share—with brands and with each other. The culture of marketing has shifted to an informal one focused on the belief that customers are in control.29 Marketing guru Peter Drucker once famously said, “The purpose of a business is to create a customer.” With the reach and community influence of social media, we can expand this definition: the purpose of a business is to create customers who create other customers. </a:t>
            </a:r>
            <a:r>
              <a:rPr lang="en-GB" sz="1200" b="0" i="1" kern="1200" dirty="0" smtClean="0">
                <a:solidFill>
                  <a:schemeClr val="tx1"/>
                </a:solidFill>
                <a:effectLst/>
                <a:latin typeface="+mn-lt"/>
                <a:ea typeface="+mn-ea"/>
                <a:cs typeface="+mn-cs"/>
              </a:rPr>
              <a:t>That participation in the process is the new fifth P of marketing.</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In the few years of social media’s existence, social media marketing has expanded rapidly as much for its efficiency given its low absolute costs as for its potential business applications as a tool for garnering customer attention, managing customer relationships, developing new product ideas, promoting brands, driving store (online and offline) traffic, and converting consumers to customers. Social media are not a substitute for traditional marketing communications, but they are also more than a complement to traditional methods, as you’ll see throughout this book</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11</a:t>
            </a:fld>
            <a:endParaRPr lang="en-US"/>
          </a:p>
        </p:txBody>
      </p:sp>
    </p:spTree>
    <p:extLst>
      <p:ext uri="{BB962C8B-B14F-4D97-AF65-F5344CB8AC3E}">
        <p14:creationId xmlns:p14="http://schemas.microsoft.com/office/powerpoint/2010/main" xmlns="" val="4172865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12</a:t>
            </a:fld>
            <a:endParaRPr lang="en-US"/>
          </a:p>
        </p:txBody>
      </p:sp>
    </p:spTree>
    <p:extLst>
      <p:ext uri="{BB962C8B-B14F-4D97-AF65-F5344CB8AC3E}">
        <p14:creationId xmlns:p14="http://schemas.microsoft.com/office/powerpoint/2010/main" xmlns="" val="908169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550961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smtClean="0"/>
              <a:t>1-</a:t>
            </a:r>
            <a:fld id="{B4486020-16CF-45AC-902B-BF46D291E33D}" type="slidenum">
              <a:rPr lang="en-US" smtClean="0"/>
              <a:pPr/>
              <a:t>‹#›</a:t>
            </a:fld>
            <a:endParaRPr lang="en-US" dirty="0"/>
          </a:p>
        </p:txBody>
      </p:sp>
    </p:spTree>
    <p:extLst>
      <p:ext uri="{BB962C8B-B14F-4D97-AF65-F5344CB8AC3E}">
        <p14:creationId xmlns:p14="http://schemas.microsoft.com/office/powerpoint/2010/main" xmlns="" val="1229550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490694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smtClean="0"/>
              <a:t>1-</a:t>
            </a:r>
            <a:fld id="{B4486020-16CF-45AC-902B-BF46D291E33D}" type="slidenum">
              <a:rPr lang="en-US" smtClean="0"/>
              <a:pPr/>
              <a:t>‹#›</a:t>
            </a:fld>
            <a:endParaRPr lang="en-US" dirty="0"/>
          </a:p>
        </p:txBody>
      </p:sp>
    </p:spTree>
    <p:extLst>
      <p:ext uri="{BB962C8B-B14F-4D97-AF65-F5344CB8AC3E}">
        <p14:creationId xmlns:p14="http://schemas.microsoft.com/office/powerpoint/2010/main" xmlns="" val="1449746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D30475-CAC1-4A74-9E4C-111C23400E3F}" type="datetimeFigureOut">
              <a:rPr lang="en-US" smtClean="0"/>
              <a:pPr/>
              <a:t>9/13/2018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228804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US" smtClean="0"/>
              <a:t>1-</a:t>
            </a:r>
            <a:fld id="{B4486020-16CF-45AC-902B-BF46D291E33D}" type="slidenum">
              <a:rPr lang="en-US" smtClean="0"/>
              <a:pPr/>
              <a:t>‹#›</a:t>
            </a:fld>
            <a:endParaRPr lang="en-US" dirty="0"/>
          </a:p>
        </p:txBody>
      </p:sp>
    </p:spTree>
    <p:extLst>
      <p:ext uri="{BB962C8B-B14F-4D97-AF65-F5344CB8AC3E}">
        <p14:creationId xmlns:p14="http://schemas.microsoft.com/office/powerpoint/2010/main" xmlns="" val="329178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US" smtClean="0"/>
              <a:t>1-</a:t>
            </a:r>
            <a:fld id="{B4486020-16CF-45AC-902B-BF46D291E33D}" type="slidenum">
              <a:rPr lang="en-US" smtClean="0"/>
              <a:pPr/>
              <a:t>‹#›</a:t>
            </a:fld>
            <a:endParaRPr lang="en-US" dirty="0"/>
          </a:p>
        </p:txBody>
      </p:sp>
    </p:spTree>
    <p:extLst>
      <p:ext uri="{BB962C8B-B14F-4D97-AF65-F5344CB8AC3E}">
        <p14:creationId xmlns:p14="http://schemas.microsoft.com/office/powerpoint/2010/main" xmlns="" val="164440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D30475-CAC1-4A74-9E4C-111C23400E3F}" type="datetimeFigureOut">
              <a:rPr lang="en-US" smtClean="0"/>
              <a:pPr/>
              <a:t>9/13/2018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894016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D30475-CAC1-4A74-9E4C-111C23400E3F}" type="datetimeFigureOut">
              <a:rPr lang="en-US" smtClean="0"/>
              <a:pPr/>
              <a:t>9/13/2018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769660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397418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3854688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D30475-CAC1-4A74-9E4C-111C23400E3F}" type="datetimeFigureOut">
              <a:rPr lang="en-US" smtClean="0"/>
              <a:pPr/>
              <a:t>9/13/2018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4099813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D169D0-9D73-42B4-A637-C39CFDD8939A}"/>
              </a:ext>
            </a:extLst>
          </p:cNvPr>
          <p:cNvSpPr>
            <a:spLocks noGrp="1"/>
          </p:cNvSpPr>
          <p:nvPr>
            <p:ph type="ctrTitle"/>
          </p:nvPr>
        </p:nvSpPr>
        <p:spPr>
          <a:xfrm>
            <a:off x="1112107" y="3435178"/>
            <a:ext cx="7158681" cy="552579"/>
          </a:xfrm>
        </p:spPr>
        <p:txBody>
          <a:bodyPr>
            <a:noAutofit/>
          </a:bodyPr>
          <a:lstStyle/>
          <a:p>
            <a:r>
              <a:rPr lang="en-US" sz="3600" b="1" dirty="0">
                <a:latin typeface="Arial" panose="020B0604020202020204" pitchFamily="34" charset="0"/>
                <a:cs typeface="Arial" panose="020B0604020202020204" pitchFamily="34" charset="0"/>
              </a:rPr>
              <a:t>The Social Media Environment</a:t>
            </a:r>
          </a:p>
        </p:txBody>
      </p:sp>
      <p:sp>
        <p:nvSpPr>
          <p:cNvPr id="3" name="Subtitle 2">
            <a:extLst>
              <a:ext uri="{FF2B5EF4-FFF2-40B4-BE49-F238E27FC236}">
                <a16:creationId xmlns:a16="http://schemas.microsoft.com/office/drawing/2014/main" xmlns="" id="{33966705-4ABD-4F0C-8700-C5354953698A}"/>
              </a:ext>
            </a:extLst>
          </p:cNvPr>
          <p:cNvSpPr>
            <a:spLocks noGrp="1"/>
          </p:cNvSpPr>
          <p:nvPr>
            <p:ph type="subTitle" idx="1"/>
          </p:nvPr>
        </p:nvSpPr>
        <p:spPr>
          <a:xfrm>
            <a:off x="2866767" y="2068628"/>
            <a:ext cx="2669060" cy="587493"/>
          </a:xfrm>
        </p:spPr>
        <p:txBody>
          <a:bodyPr>
            <a:noAutofit/>
          </a:bodyPr>
          <a:lstStyle/>
          <a:p>
            <a:r>
              <a:rPr lang="en-US" sz="3600" b="1" dirty="0" smtClean="0">
                <a:latin typeface="Arial" panose="020B0604020202020204" pitchFamily="34" charset="0"/>
                <a:cs typeface="Arial" panose="020B0604020202020204" pitchFamily="34" charset="0"/>
              </a:rPr>
              <a:t>Week </a:t>
            </a:r>
            <a:r>
              <a:rPr lang="en-US" sz="3600" b="1" smtClean="0">
                <a:latin typeface="Arial" panose="020B0604020202020204" pitchFamily="34" charset="0"/>
                <a:cs typeface="Arial" panose="020B0604020202020204" pitchFamily="34" charset="0"/>
              </a:rPr>
              <a:t>4 Part 1</a:t>
            </a:r>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8054820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15546"/>
            <a:ext cx="4347004" cy="768051"/>
          </a:xfrm>
        </p:spPr>
        <p:txBody>
          <a:bodyPr>
            <a:normAutofit/>
          </a:bodyPr>
          <a:lstStyle/>
          <a:p>
            <a:r>
              <a:rPr lang="en-US" sz="3600" dirty="0">
                <a:latin typeface="Arial" panose="020B0604020202020204" pitchFamily="34" charset="0"/>
                <a:cs typeface="Arial" panose="020B0604020202020204" pitchFamily="34" charset="0"/>
              </a:rPr>
              <a:t>Learning </a:t>
            </a:r>
            <a:r>
              <a:rPr lang="en-US" sz="3600" dirty="0" smtClean="0">
                <a:latin typeface="Arial" panose="020B0604020202020204" pitchFamily="34" charset="0"/>
                <a:cs typeface="Arial" panose="020B0604020202020204" pitchFamily="34" charset="0"/>
              </a:rPr>
              <a:t>objectives</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8650" y="1825625"/>
            <a:ext cx="7905750" cy="4444545"/>
          </a:xfrm>
        </p:spPr>
        <p:txBody>
          <a:bodyPr>
            <a:normAutofit lnSpcReduction="10000"/>
          </a:bodyPr>
          <a:lstStyle/>
          <a:p>
            <a:pPr>
              <a:lnSpc>
                <a:spcPct val="110000"/>
              </a:lnSpc>
              <a:spcBef>
                <a:spcPts val="500"/>
              </a:spcBef>
            </a:pPr>
            <a:r>
              <a:rPr lang="en-US" sz="2200" dirty="0">
                <a:latin typeface="Arial" panose="020B0604020202020204" pitchFamily="34" charset="0"/>
                <a:cs typeface="Arial" panose="020B0604020202020204" pitchFamily="34" charset="0"/>
              </a:rPr>
              <a:t>What are social media? How are social media similar to, yet different from, traditional media?</a:t>
            </a:r>
          </a:p>
          <a:p>
            <a:pPr>
              <a:lnSpc>
                <a:spcPct val="110000"/>
              </a:lnSpc>
              <a:spcBef>
                <a:spcPts val="500"/>
              </a:spcBef>
            </a:pPr>
            <a:r>
              <a:rPr lang="en-US" sz="2200" dirty="0">
                <a:latin typeface="Arial" panose="020B0604020202020204" pitchFamily="34" charset="0"/>
                <a:cs typeface="Arial" panose="020B0604020202020204" pitchFamily="34" charset="0"/>
              </a:rPr>
              <a:t>How does the </a:t>
            </a:r>
            <a:r>
              <a:rPr lang="en-US" sz="2200" dirty="0" smtClean="0">
                <a:latin typeface="Arial" panose="020B0604020202020204" pitchFamily="34" charset="0"/>
                <a:cs typeface="Arial" panose="020B0604020202020204" pitchFamily="34" charset="0"/>
              </a:rPr>
              <a:t>social media value chain </a:t>
            </a:r>
            <a:r>
              <a:rPr lang="en-US" sz="2200" dirty="0">
                <a:latin typeface="Arial" panose="020B0604020202020204" pitchFamily="34" charset="0"/>
                <a:cs typeface="Arial" panose="020B0604020202020204" pitchFamily="34" charset="0"/>
              </a:rPr>
              <a:t>explain the relationships among the Internet, social media channels, social software, and the Internet-enabled devices we use for access and participation?</a:t>
            </a:r>
          </a:p>
          <a:p>
            <a:pPr>
              <a:lnSpc>
                <a:spcPct val="110000"/>
              </a:lnSpc>
              <a:spcBef>
                <a:spcPts val="500"/>
              </a:spcBef>
            </a:pPr>
            <a:r>
              <a:rPr lang="en-US" sz="2200" dirty="0">
                <a:latin typeface="Arial" panose="020B0604020202020204" pitchFamily="34" charset="0"/>
                <a:cs typeface="Arial" panose="020B0604020202020204" pitchFamily="34" charset="0"/>
              </a:rPr>
              <a:t>What are the major zones of social media that make up the channels, modes, and vehicles for social media participation?</a:t>
            </a:r>
          </a:p>
          <a:p>
            <a:pPr>
              <a:lnSpc>
                <a:spcPct val="110000"/>
              </a:lnSpc>
              <a:spcBef>
                <a:spcPts val="500"/>
              </a:spcBef>
            </a:pPr>
            <a:r>
              <a:rPr lang="en-US" sz="2200" dirty="0">
                <a:latin typeface="Arial" panose="020B0604020202020204" pitchFamily="34" charset="0"/>
                <a:cs typeface="Arial" panose="020B0604020202020204" pitchFamily="34" charset="0"/>
              </a:rPr>
              <a:t>What is social media marketing? What marketing objectives can organizations meet when they incorporate social media in their marketing mix?</a:t>
            </a:r>
          </a:p>
        </p:txBody>
      </p:sp>
    </p:spTree>
    <p:extLst>
      <p:ext uri="{BB962C8B-B14F-4D97-AF65-F5344CB8AC3E}">
        <p14:creationId xmlns:p14="http://schemas.microsoft.com/office/powerpoint/2010/main" xmlns="" val="301305644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91969"/>
            <a:ext cx="5080172" cy="825716"/>
          </a:xfrm>
        </p:spPr>
        <p:txBody>
          <a:bodyPr>
            <a:normAutofit/>
          </a:bodyPr>
          <a:lstStyle/>
          <a:p>
            <a:r>
              <a:rPr lang="en-US" sz="3600" dirty="0" smtClean="0">
                <a:latin typeface="Arial" panose="020B0604020202020204" pitchFamily="34" charset="0"/>
                <a:cs typeface="Arial" panose="020B0604020202020204" pitchFamily="34" charset="0"/>
              </a:rPr>
              <a:t>What are social media?</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32053" y="2097369"/>
            <a:ext cx="7735697" cy="4446306"/>
          </a:xfrm>
        </p:spPr>
        <p:txBody>
          <a:bodyPr/>
          <a:lstStyle/>
          <a:p>
            <a:pPr marL="0" indent="0">
              <a:buNone/>
            </a:pPr>
            <a:r>
              <a:rPr lang="en-US" dirty="0"/>
              <a:t>Social media are the online means of communication, conveyance, collaboration, and cultivation among interconnected and interdependent networks of people, communities, and organizations enhanced by technological capabilities and mobility. </a:t>
            </a:r>
          </a:p>
        </p:txBody>
      </p:sp>
      <p:pic>
        <p:nvPicPr>
          <p:cNvPr id="19" name="Picture 18"/>
          <p:cNvPicPr>
            <a:picLocks noChangeAspect="1"/>
          </p:cNvPicPr>
          <p:nvPr/>
        </p:nvPicPr>
        <p:blipFill rotWithShape="1">
          <a:blip r:embed="rId2" cstate="print">
            <a:duotone>
              <a:prstClr val="black"/>
              <a:schemeClr val="accent2">
                <a:tint val="45000"/>
                <a:satMod val="400000"/>
              </a:schemeClr>
            </a:duotone>
          </a:blip>
          <a:srcRect l="34877" t="18889" r="27898" b="55506"/>
          <a:stretch/>
        </p:blipFill>
        <p:spPr>
          <a:xfrm>
            <a:off x="696595" y="2097369"/>
            <a:ext cx="329184" cy="309234"/>
          </a:xfrm>
          <a:prstGeom prst="rect">
            <a:avLst/>
          </a:prstGeom>
          <a:noFill/>
        </p:spPr>
      </p:pic>
      <p:pic>
        <p:nvPicPr>
          <p:cNvPr id="20" name="Picture 19"/>
          <p:cNvPicPr>
            <a:picLocks noChangeAspect="1"/>
          </p:cNvPicPr>
          <p:nvPr/>
        </p:nvPicPr>
        <p:blipFill rotWithShape="1">
          <a:blip r:embed="rId3" cstate="print">
            <a:duotone>
              <a:prstClr val="black"/>
              <a:schemeClr val="accent2">
                <a:tint val="45000"/>
                <a:satMod val="400000"/>
              </a:schemeClr>
            </a:duotone>
          </a:blip>
          <a:srcRect l="27187" t="48001" r="25211" b="14733"/>
          <a:stretch/>
        </p:blipFill>
        <p:spPr>
          <a:xfrm>
            <a:off x="4087586" y="3374491"/>
            <a:ext cx="329184" cy="382566"/>
          </a:xfrm>
          <a:prstGeom prst="rect">
            <a:avLst/>
          </a:prstGeom>
        </p:spPr>
      </p:pic>
    </p:spTree>
    <p:extLst>
      <p:ext uri="{BB962C8B-B14F-4D97-AF65-F5344CB8AC3E}">
        <p14:creationId xmlns:p14="http://schemas.microsoft.com/office/powerpoint/2010/main" xmlns="" val="1349702902"/>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2B9BD9-2311-4004-83B5-C08DD830B765}"/>
              </a:ext>
            </a:extLst>
          </p:cNvPr>
          <p:cNvSpPr>
            <a:spLocks noGrp="1"/>
          </p:cNvSpPr>
          <p:nvPr>
            <p:ph type="title"/>
          </p:nvPr>
        </p:nvSpPr>
        <p:spPr>
          <a:xfrm>
            <a:off x="696595" y="892584"/>
            <a:ext cx="7908974" cy="718780"/>
          </a:xfrm>
        </p:spPr>
        <p:txBody>
          <a:bodyPr>
            <a:noAutofit/>
          </a:bodyPr>
          <a:lstStyle/>
          <a:p>
            <a:r>
              <a:rPr lang="en-US" dirty="0"/>
              <a:t>Built on a </a:t>
            </a:r>
            <a:r>
              <a:rPr lang="en-US" dirty="0" smtClean="0"/>
              <a:t>philosophy </a:t>
            </a:r>
            <a:r>
              <a:rPr lang="en-US" dirty="0"/>
              <a:t>of </a:t>
            </a:r>
            <a:r>
              <a:rPr lang="en-US" dirty="0" smtClean="0"/>
              <a:t>participation</a:t>
            </a:r>
            <a:endParaRPr lang="en-US" dirty="0"/>
          </a:p>
        </p:txBody>
      </p:sp>
      <p:sp>
        <p:nvSpPr>
          <p:cNvPr id="3" name="Content Placeholder 2">
            <a:extLst>
              <a:ext uri="{FF2B5EF4-FFF2-40B4-BE49-F238E27FC236}">
                <a16:creationId xmlns:a16="http://schemas.microsoft.com/office/drawing/2014/main" xmlns="" id="{229BE3B1-1215-4591-A7D0-881370A9490E}"/>
              </a:ext>
            </a:extLst>
          </p:cNvPr>
          <p:cNvSpPr>
            <a:spLocks noGrp="1"/>
          </p:cNvSpPr>
          <p:nvPr>
            <p:ph idx="1"/>
          </p:nvPr>
        </p:nvSpPr>
        <p:spPr>
          <a:xfrm>
            <a:off x="696595" y="1811592"/>
            <a:ext cx="6063699" cy="939731"/>
          </a:xfrm>
        </p:spPr>
        <p:txBody>
          <a:bodyPr>
            <a:noAutofit/>
          </a:bodyPr>
          <a:lstStyle/>
          <a:p>
            <a:r>
              <a:rPr lang="en-US" dirty="0"/>
              <a:t>How do you participate in social media? </a:t>
            </a:r>
          </a:p>
          <a:p>
            <a:r>
              <a:rPr lang="en-US" dirty="0"/>
              <a:t>Identify your top 5 activities. </a:t>
            </a:r>
          </a:p>
        </p:txBody>
      </p:sp>
      <p:sp>
        <p:nvSpPr>
          <p:cNvPr id="4" name="Slide Number Placeholder 5">
            <a:extLst>
              <a:ext uri="{FF2B5EF4-FFF2-40B4-BE49-F238E27FC236}">
                <a16:creationId xmlns:a16="http://schemas.microsoft.com/office/drawing/2014/main" xmlns="" id="{C6ACCBAD-0697-4312-9A2B-78D09A8297B3}"/>
              </a:ext>
            </a:extLst>
          </p:cNvPr>
          <p:cNvSpPr>
            <a:spLocks noGrp="1"/>
          </p:cNvSpPr>
          <p:nvPr>
            <p:ph type="sldNum" sz="quarter" idx="12"/>
          </p:nvPr>
        </p:nvSpPr>
        <p:spPr>
          <a:xfrm>
            <a:off x="6457950" y="5624513"/>
            <a:ext cx="2057400" cy="273844"/>
          </a:xfrm>
        </p:spPr>
        <p:txBody>
          <a:bodyPr>
            <a:normAutofit lnSpcReduction="10000"/>
          </a:bodyPr>
          <a:lstStyle>
            <a:lvl1pPr>
              <a:defRPr>
                <a:solidFill>
                  <a:schemeClr val="tx1"/>
                </a:solidFill>
              </a:defRPr>
            </a:lvl1pPr>
          </a:lstStyle>
          <a:p>
            <a:pPr>
              <a:spcAft>
                <a:spcPts val="450"/>
              </a:spcAft>
            </a:pPr>
            <a:r>
              <a:rPr lang="en-US">
                <a:solidFill>
                  <a:srgbClr val="FFFFFF"/>
                </a:solidFill>
              </a:rPr>
              <a:t>1-</a:t>
            </a:r>
            <a:fld id="{B4486020-16CF-45AC-902B-BF46D291E33D}" type="slidenum">
              <a:rPr lang="en-US">
                <a:solidFill>
                  <a:srgbClr val="FFFFFF"/>
                </a:solidFill>
              </a:rPr>
              <a:pPr>
                <a:spcAft>
                  <a:spcPts val="450"/>
                </a:spcAft>
              </a:pPr>
              <a:t>4</a:t>
            </a:fld>
            <a:endParaRPr lang="en-US">
              <a:solidFill>
                <a:srgbClr val="FFFFFF"/>
              </a:solidFil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55063" y="3110879"/>
            <a:ext cx="5174506" cy="3074861"/>
          </a:xfrm>
          <a:prstGeom prst="rect">
            <a:avLst/>
          </a:prstGeom>
        </p:spPr>
      </p:pic>
    </p:spTree>
    <p:extLst>
      <p:ext uri="{BB962C8B-B14F-4D97-AF65-F5344CB8AC3E}">
        <p14:creationId xmlns:p14="http://schemas.microsoft.com/office/powerpoint/2010/main" xmlns="" val="890227888"/>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xmlns="" id="{0D664560-AEE4-4CD7-BD4C-02CD286A6219}"/>
              </a:ext>
            </a:extLst>
          </p:cNvPr>
          <p:cNvSpPr>
            <a:spLocks noGrp="1"/>
          </p:cNvSpPr>
          <p:nvPr>
            <p:ph type="title"/>
          </p:nvPr>
        </p:nvSpPr>
        <p:spPr>
          <a:xfrm>
            <a:off x="696595" y="788567"/>
            <a:ext cx="7098442" cy="792765"/>
          </a:xfrm>
        </p:spPr>
        <p:txBody>
          <a:bodyPr>
            <a:normAutofit fontScale="90000"/>
          </a:bodyPr>
          <a:lstStyle/>
          <a:p>
            <a:r>
              <a:rPr lang="en-US" dirty="0" smtClean="0"/>
              <a:t>Table 1.1 Mind-boggling </a:t>
            </a:r>
            <a:r>
              <a:rPr lang="en-US" dirty="0"/>
              <a:t>social media</a:t>
            </a:r>
            <a:r>
              <a:rPr lang="en-US" dirty="0" smtClean="0"/>
              <a:t> stats</a:t>
            </a: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212165" y="1947861"/>
            <a:ext cx="6644640" cy="3983008"/>
          </a:xfrm>
          <a:prstGeom prst="rect">
            <a:avLst/>
          </a:prstGeom>
        </p:spPr>
      </p:pic>
    </p:spTree>
    <p:extLst>
      <p:ext uri="{BB962C8B-B14F-4D97-AF65-F5344CB8AC3E}">
        <p14:creationId xmlns:p14="http://schemas.microsoft.com/office/powerpoint/2010/main" xmlns="" val="77223111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736" y="848497"/>
            <a:ext cx="4643566" cy="718624"/>
          </a:xfrm>
        </p:spPr>
        <p:txBody>
          <a:bodyPr>
            <a:normAutofit/>
          </a:bodyPr>
          <a:lstStyle/>
          <a:p>
            <a:r>
              <a:rPr lang="en-US" dirty="0"/>
              <a:t>Figure 1.1 Fun </a:t>
            </a:r>
            <a:r>
              <a:rPr lang="en-US" dirty="0" smtClean="0"/>
              <a:t>facts</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800082" y="1932432"/>
            <a:ext cx="6261877" cy="4029456"/>
          </a:xfrm>
          <a:prstGeom prst="rect">
            <a:avLst/>
          </a:prstGeom>
        </p:spPr>
      </p:pic>
    </p:spTree>
    <p:extLst>
      <p:ext uri="{BB962C8B-B14F-4D97-AF65-F5344CB8AC3E}">
        <p14:creationId xmlns:p14="http://schemas.microsoft.com/office/powerpoint/2010/main" xmlns="" val="414535609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4" y="660829"/>
            <a:ext cx="8371205" cy="1202724"/>
          </a:xfrm>
        </p:spPr>
        <p:txBody>
          <a:bodyPr>
            <a:normAutofit/>
          </a:bodyPr>
          <a:lstStyle/>
          <a:p>
            <a:r>
              <a:rPr lang="en-US" dirty="0" smtClean="0"/>
              <a:t>Figure 1.2 The social media value chain</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588007" y="2092451"/>
            <a:ext cx="6128770" cy="3619494"/>
          </a:xfrm>
          <a:prstGeom prst="rect">
            <a:avLst/>
          </a:prstGeom>
        </p:spPr>
      </p:pic>
    </p:spTree>
    <p:extLst>
      <p:ext uri="{BB962C8B-B14F-4D97-AF65-F5344CB8AC3E}">
        <p14:creationId xmlns:p14="http://schemas.microsoft.com/office/powerpoint/2010/main" xmlns="" val="272123868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96595" y="695252"/>
            <a:ext cx="8300720" cy="1149607"/>
          </a:xfrm>
        </p:spPr>
        <p:txBody>
          <a:bodyPr/>
          <a:lstStyle/>
          <a:p>
            <a:r>
              <a:rPr lang="en-US" dirty="0" smtClean="0"/>
              <a:t>Web 2.0 Established defining characteristics of social media</a:t>
            </a:r>
            <a:endParaRPr lang="en-US" dirty="0"/>
          </a:p>
        </p:txBody>
      </p:sp>
      <p:sp>
        <p:nvSpPr>
          <p:cNvPr id="9" name="Content Placeholder 8"/>
          <p:cNvSpPr>
            <a:spLocks noGrp="1"/>
          </p:cNvSpPr>
          <p:nvPr>
            <p:ph idx="1"/>
          </p:nvPr>
        </p:nvSpPr>
        <p:spPr>
          <a:xfrm>
            <a:off x="696595" y="2380082"/>
            <a:ext cx="7999730" cy="3639717"/>
          </a:xfrm>
        </p:spPr>
        <p:txBody>
          <a:bodyPr/>
          <a:lstStyle/>
          <a:p>
            <a:r>
              <a:rPr lang="en-US" dirty="0"/>
              <a:t>Web as platform</a:t>
            </a:r>
          </a:p>
          <a:p>
            <a:r>
              <a:rPr lang="en-US" dirty="0"/>
              <a:t>User </a:t>
            </a:r>
            <a:r>
              <a:rPr lang="en-US" dirty="0" smtClean="0"/>
              <a:t>participation/user-generated </a:t>
            </a:r>
            <a:r>
              <a:rPr lang="en-US" dirty="0"/>
              <a:t>content</a:t>
            </a:r>
          </a:p>
          <a:p>
            <a:r>
              <a:rPr lang="en-US" dirty="0"/>
              <a:t>Crowdsourcing</a:t>
            </a:r>
          </a:p>
          <a:p>
            <a:r>
              <a:rPr lang="en-US" dirty="0"/>
              <a:t>Network effects</a:t>
            </a:r>
          </a:p>
          <a:p>
            <a:r>
              <a:rPr lang="en-US" dirty="0"/>
              <a:t>Scalability</a:t>
            </a:r>
          </a:p>
          <a:p>
            <a:r>
              <a:rPr lang="en-US" dirty="0"/>
              <a:t>Perpetual beta</a:t>
            </a:r>
          </a:p>
          <a:p>
            <a:r>
              <a:rPr lang="en-US" dirty="0"/>
              <a:t>Reputation economy</a:t>
            </a:r>
          </a:p>
        </p:txBody>
      </p:sp>
      <p:sp>
        <p:nvSpPr>
          <p:cNvPr id="5" name="Rectangle 4">
            <a:extLst>
              <a:ext uri="{FF2B5EF4-FFF2-40B4-BE49-F238E27FC236}">
                <a16:creationId xmlns:a16="http://schemas.microsoft.com/office/drawing/2014/main" xmlns="" id="{2B4EF254-82DD-4A3E-94AA-B6F81CE86804}"/>
              </a:ext>
            </a:extLst>
          </p:cNvPr>
          <p:cNvSpPr/>
          <p:nvPr/>
        </p:nvSpPr>
        <p:spPr>
          <a:xfrm>
            <a:off x="5381385" y="3719989"/>
            <a:ext cx="3314940" cy="1315745"/>
          </a:xfrm>
          <a:prstGeom prst="rect">
            <a:avLst/>
          </a:prstGeom>
          <a:noFill/>
        </p:spPr>
        <p:txBody>
          <a:bodyPr wrap="square" lIns="68580" tIns="34290" rIns="68580" bIns="34290">
            <a:spAutoFit/>
          </a:bodyPr>
          <a:lstStyle/>
          <a:p>
            <a:pPr algn="ctr"/>
            <a:r>
              <a:rPr lang="en-US" sz="405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And now? </a:t>
            </a:r>
          </a:p>
          <a:p>
            <a:pPr algn="ctr"/>
            <a:r>
              <a:rPr lang="en-US" sz="405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Web 2.x</a:t>
            </a:r>
          </a:p>
        </p:txBody>
      </p:sp>
    </p:spTree>
    <p:extLst>
      <p:ext uri="{BB962C8B-B14F-4D97-AF65-F5344CB8AC3E}">
        <p14:creationId xmlns:p14="http://schemas.microsoft.com/office/powerpoint/2010/main" xmlns="" val="20465057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843966"/>
            <a:ext cx="7886700" cy="851484"/>
          </a:xfrm>
        </p:spPr>
        <p:txBody>
          <a:bodyPr/>
          <a:lstStyle/>
          <a:p>
            <a:r>
              <a:rPr lang="en-US" dirty="0" smtClean="0"/>
              <a:t>Figure 1.3 The zones of social media</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648460" y="2116450"/>
            <a:ext cx="6181090" cy="3687462"/>
          </a:xfrm>
          <a:prstGeom prst="rect">
            <a:avLst/>
          </a:prstGeom>
        </p:spPr>
      </p:pic>
    </p:spTree>
    <p:extLst>
      <p:ext uri="{BB962C8B-B14F-4D97-AF65-F5344CB8AC3E}">
        <p14:creationId xmlns:p14="http://schemas.microsoft.com/office/powerpoint/2010/main" xmlns="" val="139479301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D9712304-FEDB-4784-ABF4-6DAF94E5C813}"/>
              </a:ext>
            </a:extLst>
          </p:cNvPr>
          <p:cNvSpPr>
            <a:spLocks noGrp="1"/>
          </p:cNvSpPr>
          <p:nvPr>
            <p:ph type="title"/>
          </p:nvPr>
        </p:nvSpPr>
        <p:spPr>
          <a:xfrm>
            <a:off x="682608" y="671163"/>
            <a:ext cx="7886700" cy="1175350"/>
          </a:xfrm>
        </p:spPr>
        <p:txBody>
          <a:bodyPr>
            <a:normAutofit/>
          </a:bodyPr>
          <a:lstStyle/>
          <a:p>
            <a:r>
              <a:rPr lang="en-US" dirty="0" smtClean="0"/>
              <a:t>Figure 1.4 Zones of social media and </a:t>
            </a:r>
            <a:br>
              <a:rPr lang="en-US" dirty="0" smtClean="0"/>
            </a:br>
            <a:r>
              <a:rPr lang="en-US" dirty="0" smtClean="0"/>
              <a:t>exemplar vehicles</a:t>
            </a: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635108" y="2401823"/>
            <a:ext cx="5981700" cy="3684183"/>
          </a:xfrm>
          <a:prstGeom prst="rect">
            <a:avLst/>
          </a:prstGeom>
        </p:spPr>
      </p:pic>
    </p:spTree>
    <p:extLst>
      <p:ext uri="{BB962C8B-B14F-4D97-AF65-F5344CB8AC3E}">
        <p14:creationId xmlns:p14="http://schemas.microsoft.com/office/powerpoint/2010/main" xmlns="" val="328540086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11506"/>
            <a:ext cx="7837805" cy="873211"/>
          </a:xfrm>
        </p:spPr>
        <p:txBody>
          <a:bodyPr/>
          <a:lstStyle/>
          <a:p>
            <a:r>
              <a:rPr lang="en-US" dirty="0" smtClean="0"/>
              <a:t>What is social media marketing?</a:t>
            </a:r>
            <a:endParaRPr lang="en-US" dirty="0"/>
          </a:p>
        </p:txBody>
      </p:sp>
      <p:sp>
        <p:nvSpPr>
          <p:cNvPr id="3" name="Content Placeholder 2"/>
          <p:cNvSpPr>
            <a:spLocks noGrp="1"/>
          </p:cNvSpPr>
          <p:nvPr>
            <p:ph idx="1"/>
          </p:nvPr>
        </p:nvSpPr>
        <p:spPr>
          <a:xfrm>
            <a:off x="946749" y="2110192"/>
            <a:ext cx="7708809" cy="3519083"/>
          </a:xfrm>
        </p:spPr>
        <p:txBody>
          <a:bodyPr>
            <a:normAutofit/>
          </a:bodyPr>
          <a:lstStyle/>
          <a:p>
            <a:pPr marL="0" indent="0">
              <a:lnSpc>
                <a:spcPct val="110000"/>
              </a:lnSpc>
              <a:buNone/>
            </a:pPr>
            <a:r>
              <a:rPr lang="en-US" dirty="0"/>
              <a:t>Social media marketing is the utilization of social media technologies, channels, and software to create, communicate, deliver, and exchange offerings that have value for an organization’s stakeholders.  </a:t>
            </a:r>
          </a:p>
        </p:txBody>
      </p:sp>
      <p:pic>
        <p:nvPicPr>
          <p:cNvPr id="20" name="Picture 19"/>
          <p:cNvPicPr>
            <a:picLocks noChangeAspect="1"/>
          </p:cNvPicPr>
          <p:nvPr/>
        </p:nvPicPr>
        <p:blipFill rotWithShape="1">
          <a:blip r:embed="rId3" cstate="print">
            <a:duotone>
              <a:prstClr val="black"/>
              <a:schemeClr val="accent2">
                <a:tint val="45000"/>
                <a:satMod val="400000"/>
              </a:schemeClr>
            </a:duotone>
          </a:blip>
          <a:srcRect l="30004" t="55474" r="28154" b="16980"/>
          <a:stretch/>
        </p:blipFill>
        <p:spPr>
          <a:xfrm>
            <a:off x="6026374" y="3115528"/>
            <a:ext cx="526826" cy="514852"/>
          </a:xfrm>
          <a:prstGeom prst="rect">
            <a:avLst/>
          </a:prstGeom>
        </p:spPr>
      </p:pic>
      <p:pic>
        <p:nvPicPr>
          <p:cNvPr id="8" name="Picture 7"/>
          <p:cNvPicPr>
            <a:picLocks noChangeAspect="1"/>
          </p:cNvPicPr>
          <p:nvPr/>
        </p:nvPicPr>
        <p:blipFill rotWithShape="1">
          <a:blip r:embed="rId3" cstate="print">
            <a:duotone>
              <a:prstClr val="black"/>
              <a:schemeClr val="accent2">
                <a:tint val="45000"/>
                <a:satMod val="400000"/>
              </a:schemeClr>
            </a:duotone>
          </a:blip>
          <a:srcRect l="30004" t="55474" r="28154" b="16980"/>
          <a:stretch/>
        </p:blipFill>
        <p:spPr>
          <a:xfrm rot="10800000">
            <a:off x="610176" y="1924859"/>
            <a:ext cx="515738" cy="504016"/>
          </a:xfrm>
          <a:prstGeom prst="rect">
            <a:avLst/>
          </a:prstGeom>
        </p:spPr>
      </p:pic>
    </p:spTree>
    <p:extLst>
      <p:ext uri="{BB962C8B-B14F-4D97-AF65-F5344CB8AC3E}">
        <p14:creationId xmlns:p14="http://schemas.microsoft.com/office/powerpoint/2010/main" xmlns="" val="1093717599"/>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170" y="715103"/>
            <a:ext cx="7875905" cy="776289"/>
          </a:xfrm>
        </p:spPr>
        <p:txBody>
          <a:bodyPr/>
          <a:lstStyle/>
          <a:p>
            <a:r>
              <a:rPr lang="en-US" dirty="0" smtClean="0"/>
              <a:t>Table 1.2 Types of media</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82040" y="1868424"/>
            <a:ext cx="7002780" cy="4105656"/>
          </a:xfrm>
          <a:prstGeom prst="rect">
            <a:avLst/>
          </a:prstGeom>
        </p:spPr>
      </p:pic>
    </p:spTree>
    <p:extLst>
      <p:ext uri="{BB962C8B-B14F-4D97-AF65-F5344CB8AC3E}">
        <p14:creationId xmlns:p14="http://schemas.microsoft.com/office/powerpoint/2010/main" xmlns="" val="363689873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4" y="790576"/>
            <a:ext cx="7799705" cy="987200"/>
          </a:xfrm>
        </p:spPr>
        <p:txBody>
          <a:bodyPr/>
          <a:lstStyle/>
          <a:p>
            <a:r>
              <a:rPr lang="en-US" dirty="0"/>
              <a:t>Recap and </a:t>
            </a:r>
            <a:r>
              <a:rPr lang="en-US" dirty="0" smtClean="0"/>
              <a:t>questions</a:t>
            </a:r>
            <a:endParaRPr lang="en-US" dirty="0"/>
          </a:p>
        </p:txBody>
      </p:sp>
      <p:sp>
        <p:nvSpPr>
          <p:cNvPr id="3" name="Content Placeholder 2"/>
          <p:cNvSpPr>
            <a:spLocks noGrp="1"/>
          </p:cNvSpPr>
          <p:nvPr>
            <p:ph idx="1"/>
          </p:nvPr>
        </p:nvSpPr>
        <p:spPr>
          <a:xfrm>
            <a:off x="696594" y="2042536"/>
            <a:ext cx="7990205" cy="4434464"/>
          </a:xfrm>
        </p:spPr>
        <p:txBody>
          <a:bodyPr>
            <a:normAutofit/>
          </a:bodyPr>
          <a:lstStyle/>
          <a:p>
            <a:r>
              <a:rPr lang="en-US" dirty="0"/>
              <a:t>What are social media? How are social media similar to, yet different from, traditional media?</a:t>
            </a:r>
          </a:p>
          <a:p>
            <a:r>
              <a:rPr lang="en-US" dirty="0"/>
              <a:t>How does the </a:t>
            </a:r>
            <a:r>
              <a:rPr lang="en-US" dirty="0" smtClean="0"/>
              <a:t>social media value chain </a:t>
            </a:r>
            <a:r>
              <a:rPr lang="en-US" dirty="0"/>
              <a:t>explain the relationships among the Internet, social media channels, social software, and the Internet-enabled devices we use for access and participation?</a:t>
            </a:r>
          </a:p>
          <a:p>
            <a:r>
              <a:rPr lang="en-US" dirty="0"/>
              <a:t>What are the major zones of social media that make up the channels, modes, and vehicles for social media participation?</a:t>
            </a:r>
          </a:p>
          <a:p>
            <a:r>
              <a:rPr lang="en-US" dirty="0"/>
              <a:t>What is social media marketing? What marketing objectives can organizations meet when they incorporate social media in their marketing mix?</a:t>
            </a:r>
          </a:p>
          <a:p>
            <a:endParaRPr lang="en-US" dirty="0"/>
          </a:p>
        </p:txBody>
      </p:sp>
    </p:spTree>
    <p:extLst>
      <p:ext uri="{BB962C8B-B14F-4D97-AF65-F5344CB8AC3E}">
        <p14:creationId xmlns:p14="http://schemas.microsoft.com/office/powerpoint/2010/main" xmlns="" val="1769045258"/>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310</TotalTime>
  <Words>552</Words>
  <Application>Microsoft Office PowerPoint</Application>
  <PresentationFormat>On-screen Show (4:3)</PresentationFormat>
  <Paragraphs>115</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Social Media Environment</vt:lpstr>
      <vt:lpstr>Learning objectives</vt:lpstr>
      <vt:lpstr>What are social media?</vt:lpstr>
      <vt:lpstr>Built on a philosophy of participation</vt:lpstr>
      <vt:lpstr>Table 1.1 Mind-boggling social media stats</vt:lpstr>
      <vt:lpstr>Figure 1.1 Fun facts</vt:lpstr>
      <vt:lpstr>Figure 1.2 The social media value chain</vt:lpstr>
      <vt:lpstr>Web 2.0 Established defining characteristics of social media</vt:lpstr>
      <vt:lpstr>Figure 1.3 The zones of social media</vt:lpstr>
      <vt:lpstr>Figure 1.4 Zones of social media and  exemplar vehicles</vt:lpstr>
      <vt:lpstr>What is social media marketing?</vt:lpstr>
      <vt:lpstr>Table 1.2 Types of media</vt:lpstr>
      <vt:lpstr>Recap and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se046</cp:lastModifiedBy>
  <cp:revision>75</cp:revision>
  <dcterms:created xsi:type="dcterms:W3CDTF">2017-07-28T19:18:43Z</dcterms:created>
  <dcterms:modified xsi:type="dcterms:W3CDTF">2018-09-13T13:20:15Z</dcterms:modified>
</cp:coreProperties>
</file>