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BFD32A-395E-49F0-914F-C30A495FFF5E}" type="doc">
      <dgm:prSet loTypeId="urn:microsoft.com/office/officeart/2018/layout/CircleProcess" loCatId="simpleprocesssa" qsTypeId="urn:microsoft.com/office/officeart/2005/8/quickstyle/simple1" qsCatId="simple" csTypeId="urn:microsoft.com/office/officeart/2005/8/colors/colorful5" csCatId="colorful" phldr="1"/>
      <dgm:spPr/>
      <dgm:t>
        <a:bodyPr/>
        <a:lstStyle/>
        <a:p>
          <a:endParaRPr lang="en-US"/>
        </a:p>
      </dgm:t>
    </dgm:pt>
    <dgm:pt modelId="{4F1B61D2-77EA-4342-8908-E1B7F842981D}">
      <dgm:prSet/>
      <dgm:spPr/>
      <dgm:t>
        <a:bodyPr/>
        <a:lstStyle/>
        <a:p>
          <a:r>
            <a:rPr lang="en-GB"/>
            <a:t>Major Impacts for Absenteeism </a:t>
          </a:r>
          <a:endParaRPr lang="en-US"/>
        </a:p>
      </dgm:t>
    </dgm:pt>
    <dgm:pt modelId="{91D81B11-61C8-4C56-9C03-6BAF973B32AE}" type="parTrans" cxnId="{4555E575-DAAB-43C6-BB1D-E5F42F2F6EE2}">
      <dgm:prSet/>
      <dgm:spPr/>
      <dgm:t>
        <a:bodyPr/>
        <a:lstStyle/>
        <a:p>
          <a:endParaRPr lang="en-US"/>
        </a:p>
      </dgm:t>
    </dgm:pt>
    <dgm:pt modelId="{78FD610D-E65B-41C0-9A01-5C1E2611B853}" type="sibTrans" cxnId="{4555E575-DAAB-43C6-BB1D-E5F42F2F6EE2}">
      <dgm:prSet/>
      <dgm:spPr/>
      <dgm:t>
        <a:bodyPr/>
        <a:lstStyle/>
        <a:p>
          <a:endParaRPr lang="en-US"/>
        </a:p>
      </dgm:t>
    </dgm:pt>
    <dgm:pt modelId="{E8144074-404C-4828-B04A-1590CC162805}">
      <dgm:prSet/>
      <dgm:spPr/>
      <dgm:t>
        <a:bodyPr/>
        <a:lstStyle/>
        <a:p>
          <a:r>
            <a:rPr lang="en-GB" dirty="0"/>
            <a:t>Effects individuals' productivity</a:t>
          </a:r>
          <a:endParaRPr lang="en-US" dirty="0"/>
        </a:p>
      </dgm:t>
    </dgm:pt>
    <dgm:pt modelId="{68F672A6-B205-45B8-AD8B-6C9BAF2B3EAF}" type="parTrans" cxnId="{D473D64B-139C-44D9-9FDA-1F778726418F}">
      <dgm:prSet/>
      <dgm:spPr/>
      <dgm:t>
        <a:bodyPr/>
        <a:lstStyle/>
        <a:p>
          <a:endParaRPr lang="en-US"/>
        </a:p>
      </dgm:t>
    </dgm:pt>
    <dgm:pt modelId="{952E073D-09B0-40D7-8578-3178D74A129C}" type="sibTrans" cxnId="{D473D64B-139C-44D9-9FDA-1F778726418F}">
      <dgm:prSet/>
      <dgm:spPr/>
      <dgm:t>
        <a:bodyPr/>
        <a:lstStyle/>
        <a:p>
          <a:endParaRPr lang="en-US"/>
        </a:p>
      </dgm:t>
    </dgm:pt>
    <dgm:pt modelId="{DE49291C-732B-43E0-A9BA-C15B6F8AC195}">
      <dgm:prSet/>
      <dgm:spPr/>
      <dgm:t>
        <a:bodyPr/>
        <a:lstStyle/>
        <a:p>
          <a:r>
            <a:rPr lang="en-GB" dirty="0"/>
            <a:t>If you work less you're most likely to be less productive</a:t>
          </a:r>
          <a:endParaRPr lang="en-US" dirty="0"/>
        </a:p>
      </dgm:t>
    </dgm:pt>
    <dgm:pt modelId="{D6E0B52E-9BF2-40A7-A908-A7BC6E4CAE8C}" type="parTrans" cxnId="{5B03276F-35E8-475B-9682-CB609718ADE4}">
      <dgm:prSet/>
      <dgm:spPr/>
      <dgm:t>
        <a:bodyPr/>
        <a:lstStyle/>
        <a:p>
          <a:endParaRPr lang="en-US"/>
        </a:p>
      </dgm:t>
    </dgm:pt>
    <dgm:pt modelId="{46129B4C-9401-411A-B21E-AC8FE1C8FC4A}" type="sibTrans" cxnId="{5B03276F-35E8-475B-9682-CB609718ADE4}">
      <dgm:prSet/>
      <dgm:spPr/>
      <dgm:t>
        <a:bodyPr/>
        <a:lstStyle/>
        <a:p>
          <a:endParaRPr lang="en-US"/>
        </a:p>
      </dgm:t>
    </dgm:pt>
    <dgm:pt modelId="{6D488DE0-9047-4B67-AAD4-9210F3346312}">
      <dgm:prSet/>
      <dgm:spPr/>
      <dgm:t>
        <a:bodyPr/>
        <a:lstStyle/>
        <a:p>
          <a:r>
            <a:rPr lang="en-GB"/>
            <a:t>Costs the business and effects your pay</a:t>
          </a:r>
          <a:endParaRPr lang="en-US"/>
        </a:p>
      </dgm:t>
    </dgm:pt>
    <dgm:pt modelId="{8761CDC2-B910-4DC1-B3A5-39C765733B28}" type="parTrans" cxnId="{DB1F11CB-E67B-4264-98EF-B6BC56080610}">
      <dgm:prSet/>
      <dgm:spPr/>
      <dgm:t>
        <a:bodyPr/>
        <a:lstStyle/>
        <a:p>
          <a:endParaRPr lang="en-US"/>
        </a:p>
      </dgm:t>
    </dgm:pt>
    <dgm:pt modelId="{34A56F41-6B56-48B6-84A5-690073B21D31}" type="sibTrans" cxnId="{DB1F11CB-E67B-4264-98EF-B6BC56080610}">
      <dgm:prSet/>
      <dgm:spPr/>
      <dgm:t>
        <a:bodyPr/>
        <a:lstStyle/>
        <a:p>
          <a:endParaRPr lang="en-US"/>
        </a:p>
      </dgm:t>
    </dgm:pt>
    <dgm:pt modelId="{B216235D-1CE2-4799-AE89-B4DA10BBDA5C}">
      <dgm:prSet/>
      <dgm:spPr/>
      <dgm:t>
        <a:bodyPr/>
        <a:lstStyle/>
        <a:p>
          <a:r>
            <a:rPr lang="en-GB"/>
            <a:t>The business will fall back on productivity and also will need an extra person for the day which was supposed to be coming to work</a:t>
          </a:r>
          <a:endParaRPr lang="en-US"/>
        </a:p>
      </dgm:t>
    </dgm:pt>
    <dgm:pt modelId="{C77A731F-8A4E-4172-85D8-BDF944E3AB77}" type="parTrans" cxnId="{5BC92044-3F34-4443-B2DF-819A424BD8C8}">
      <dgm:prSet/>
      <dgm:spPr/>
      <dgm:t>
        <a:bodyPr/>
        <a:lstStyle/>
        <a:p>
          <a:endParaRPr lang="en-US"/>
        </a:p>
      </dgm:t>
    </dgm:pt>
    <dgm:pt modelId="{F35797E5-80D4-4671-8189-C9B7BB4BBBAB}" type="sibTrans" cxnId="{5BC92044-3F34-4443-B2DF-819A424BD8C8}">
      <dgm:prSet/>
      <dgm:spPr/>
      <dgm:t>
        <a:bodyPr/>
        <a:lstStyle/>
        <a:p>
          <a:endParaRPr lang="en-US"/>
        </a:p>
      </dgm:t>
    </dgm:pt>
    <dgm:pt modelId="{1645305A-3215-4E98-8A03-31D9B9EFE6AB}" type="pres">
      <dgm:prSet presAssocID="{69BFD32A-395E-49F0-914F-C30A495FFF5E}" presName="Name0" presStyleCnt="0">
        <dgm:presLayoutVars>
          <dgm:chMax val="11"/>
          <dgm:chPref val="11"/>
          <dgm:dir/>
          <dgm:resizeHandles/>
        </dgm:presLayoutVars>
      </dgm:prSet>
      <dgm:spPr/>
    </dgm:pt>
    <dgm:pt modelId="{B9C2D81D-E3B8-424C-AB15-7E7FC0425D6A}" type="pres">
      <dgm:prSet presAssocID="{B216235D-1CE2-4799-AE89-B4DA10BBDA5C}" presName="Accent5" presStyleCnt="0"/>
      <dgm:spPr/>
    </dgm:pt>
    <dgm:pt modelId="{1264E559-980F-4172-913C-37BA7564DC8E}" type="pres">
      <dgm:prSet presAssocID="{B216235D-1CE2-4799-AE89-B4DA10BBDA5C}" presName="Accent" presStyleLbl="node1" presStyleIdx="0" presStyleCnt="10"/>
      <dgm:spPr/>
    </dgm:pt>
    <dgm:pt modelId="{4288178E-E832-4328-BE93-1F4484C5E201}" type="pres">
      <dgm:prSet presAssocID="{B216235D-1CE2-4799-AE89-B4DA10BBDA5C}" presName="ParentBackground5" presStyleCnt="0"/>
      <dgm:spPr/>
    </dgm:pt>
    <dgm:pt modelId="{F5C783A3-1DFD-40FC-9DF6-A5DD2F2FA803}" type="pres">
      <dgm:prSet presAssocID="{B216235D-1CE2-4799-AE89-B4DA10BBDA5C}" presName="ParentBackground" presStyleLbl="node1" presStyleIdx="1" presStyleCnt="10"/>
      <dgm:spPr/>
    </dgm:pt>
    <dgm:pt modelId="{699965C2-B131-48F8-B179-D7E21B6A4CD3}" type="pres">
      <dgm:prSet presAssocID="{B216235D-1CE2-4799-AE89-B4DA10BBDA5C}" presName="Parent5" presStyleLbl="fgAcc0" presStyleIdx="0" presStyleCnt="0">
        <dgm:presLayoutVars>
          <dgm:chMax val="1"/>
          <dgm:chPref val="1"/>
          <dgm:bulletEnabled val="1"/>
        </dgm:presLayoutVars>
      </dgm:prSet>
      <dgm:spPr/>
    </dgm:pt>
    <dgm:pt modelId="{D4C5275A-2090-44C9-8522-BA259027F5B4}" type="pres">
      <dgm:prSet presAssocID="{6D488DE0-9047-4B67-AAD4-9210F3346312}" presName="Accent4" presStyleCnt="0"/>
      <dgm:spPr/>
    </dgm:pt>
    <dgm:pt modelId="{831D3AF1-1EEA-439E-A2AA-7464F7BB0098}" type="pres">
      <dgm:prSet presAssocID="{6D488DE0-9047-4B67-AAD4-9210F3346312}" presName="Accent" presStyleLbl="node1" presStyleIdx="2" presStyleCnt="10"/>
      <dgm:spPr/>
    </dgm:pt>
    <dgm:pt modelId="{8DF2B8E7-5EA0-42EB-A969-1151E0A7E2F9}" type="pres">
      <dgm:prSet presAssocID="{6D488DE0-9047-4B67-AAD4-9210F3346312}" presName="ParentBackground4" presStyleCnt="0"/>
      <dgm:spPr/>
    </dgm:pt>
    <dgm:pt modelId="{C101C279-9F28-4F75-A691-FFB5E66D9F14}" type="pres">
      <dgm:prSet presAssocID="{6D488DE0-9047-4B67-AAD4-9210F3346312}" presName="ParentBackground" presStyleLbl="node1" presStyleIdx="3" presStyleCnt="10"/>
      <dgm:spPr/>
    </dgm:pt>
    <dgm:pt modelId="{8D876D06-5DDD-41C6-8A30-C65C135856F3}" type="pres">
      <dgm:prSet presAssocID="{6D488DE0-9047-4B67-AAD4-9210F3346312}" presName="Parent4" presStyleLbl="fgAcc0" presStyleIdx="0" presStyleCnt="0">
        <dgm:presLayoutVars>
          <dgm:chMax val="1"/>
          <dgm:chPref val="1"/>
          <dgm:bulletEnabled val="1"/>
        </dgm:presLayoutVars>
      </dgm:prSet>
      <dgm:spPr/>
    </dgm:pt>
    <dgm:pt modelId="{7C6F95B7-F0EF-449A-A3F3-89814D620983}" type="pres">
      <dgm:prSet presAssocID="{DE49291C-732B-43E0-A9BA-C15B6F8AC195}" presName="Accent3" presStyleCnt="0"/>
      <dgm:spPr/>
    </dgm:pt>
    <dgm:pt modelId="{7192C447-89D2-40AC-A8FA-32B3B53C70B3}" type="pres">
      <dgm:prSet presAssocID="{DE49291C-732B-43E0-A9BA-C15B6F8AC195}" presName="Accent" presStyleLbl="node1" presStyleIdx="4" presStyleCnt="10"/>
      <dgm:spPr/>
    </dgm:pt>
    <dgm:pt modelId="{1D96FBCD-FAD9-4CE5-A9CB-B504FAB92776}" type="pres">
      <dgm:prSet presAssocID="{DE49291C-732B-43E0-A9BA-C15B6F8AC195}" presName="ParentBackground3" presStyleCnt="0"/>
      <dgm:spPr/>
    </dgm:pt>
    <dgm:pt modelId="{8598B050-1235-4EFD-8D5F-DB70E501E29A}" type="pres">
      <dgm:prSet presAssocID="{DE49291C-732B-43E0-A9BA-C15B6F8AC195}" presName="ParentBackground" presStyleLbl="node1" presStyleIdx="5" presStyleCnt="10"/>
      <dgm:spPr/>
    </dgm:pt>
    <dgm:pt modelId="{FBD96825-66BA-4583-947B-D59D7A4126EE}" type="pres">
      <dgm:prSet presAssocID="{DE49291C-732B-43E0-A9BA-C15B6F8AC195}" presName="Parent3" presStyleLbl="fgAcc0" presStyleIdx="0" presStyleCnt="0">
        <dgm:presLayoutVars>
          <dgm:chMax val="1"/>
          <dgm:chPref val="1"/>
          <dgm:bulletEnabled val="1"/>
        </dgm:presLayoutVars>
      </dgm:prSet>
      <dgm:spPr/>
    </dgm:pt>
    <dgm:pt modelId="{6905628A-F75A-4F6E-B977-9E94C14DBFB8}" type="pres">
      <dgm:prSet presAssocID="{E8144074-404C-4828-B04A-1590CC162805}" presName="Accent2" presStyleCnt="0"/>
      <dgm:spPr/>
    </dgm:pt>
    <dgm:pt modelId="{DE181EF3-5BB1-49F0-8171-3255B01C9173}" type="pres">
      <dgm:prSet presAssocID="{E8144074-404C-4828-B04A-1590CC162805}" presName="Accent" presStyleLbl="node1" presStyleIdx="6" presStyleCnt="10"/>
      <dgm:spPr/>
    </dgm:pt>
    <dgm:pt modelId="{CAD327DE-1DF3-4328-9C73-56C50BF5EE80}" type="pres">
      <dgm:prSet presAssocID="{E8144074-404C-4828-B04A-1590CC162805}" presName="ParentBackground2" presStyleCnt="0"/>
      <dgm:spPr/>
    </dgm:pt>
    <dgm:pt modelId="{B2C79EC6-ABF9-4869-8DEB-2996D5639FB6}" type="pres">
      <dgm:prSet presAssocID="{E8144074-404C-4828-B04A-1590CC162805}" presName="ParentBackground" presStyleLbl="node1" presStyleIdx="7" presStyleCnt="10"/>
      <dgm:spPr/>
    </dgm:pt>
    <dgm:pt modelId="{7A52C12A-05C1-437D-A24B-4770B4A1EEE3}" type="pres">
      <dgm:prSet presAssocID="{E8144074-404C-4828-B04A-1590CC162805}" presName="Parent2" presStyleLbl="fgAcc0" presStyleIdx="0" presStyleCnt="0">
        <dgm:presLayoutVars>
          <dgm:chMax val="1"/>
          <dgm:chPref val="1"/>
          <dgm:bulletEnabled val="1"/>
        </dgm:presLayoutVars>
      </dgm:prSet>
      <dgm:spPr/>
    </dgm:pt>
    <dgm:pt modelId="{5AE5E082-04EE-4B4B-932B-E65279CF807B}" type="pres">
      <dgm:prSet presAssocID="{4F1B61D2-77EA-4342-8908-E1B7F842981D}" presName="Accent1" presStyleCnt="0"/>
      <dgm:spPr/>
    </dgm:pt>
    <dgm:pt modelId="{AAEBCC71-104F-42AA-AC8F-24FF56AB5922}" type="pres">
      <dgm:prSet presAssocID="{4F1B61D2-77EA-4342-8908-E1B7F842981D}" presName="Accent" presStyleLbl="node1" presStyleIdx="8" presStyleCnt="10"/>
      <dgm:spPr/>
    </dgm:pt>
    <dgm:pt modelId="{820040E7-5707-4638-83D3-7456C2BEA18A}" type="pres">
      <dgm:prSet presAssocID="{4F1B61D2-77EA-4342-8908-E1B7F842981D}" presName="ParentBackground1" presStyleCnt="0"/>
      <dgm:spPr/>
    </dgm:pt>
    <dgm:pt modelId="{14D44B6F-5AE0-49DA-AB73-FAF9AF80CEF8}" type="pres">
      <dgm:prSet presAssocID="{4F1B61D2-77EA-4342-8908-E1B7F842981D}" presName="ParentBackground" presStyleLbl="node1" presStyleIdx="9" presStyleCnt="10"/>
      <dgm:spPr/>
    </dgm:pt>
    <dgm:pt modelId="{864B9F22-43C7-4E59-9CD3-223D44938720}" type="pres">
      <dgm:prSet presAssocID="{4F1B61D2-77EA-4342-8908-E1B7F842981D}" presName="Parent1" presStyleLbl="fgAcc0" presStyleIdx="0" presStyleCnt="0">
        <dgm:presLayoutVars>
          <dgm:chMax val="1"/>
          <dgm:chPref val="1"/>
          <dgm:bulletEnabled val="1"/>
        </dgm:presLayoutVars>
      </dgm:prSet>
      <dgm:spPr/>
    </dgm:pt>
  </dgm:ptLst>
  <dgm:cxnLst>
    <dgm:cxn modelId="{787ED205-64C0-46C1-A75B-90B08B7B9914}" type="presOf" srcId="{6D488DE0-9047-4B67-AAD4-9210F3346312}" destId="{8D876D06-5DDD-41C6-8A30-C65C135856F3}" srcOrd="1" destOrd="0" presId="urn:microsoft.com/office/officeart/2018/layout/CircleProcess"/>
    <dgm:cxn modelId="{DAB6950E-8AC1-418A-8E7F-C7A062C70134}" type="presOf" srcId="{6D488DE0-9047-4B67-AAD4-9210F3346312}" destId="{C101C279-9F28-4F75-A691-FFB5E66D9F14}" srcOrd="0" destOrd="0" presId="urn:microsoft.com/office/officeart/2018/layout/CircleProcess"/>
    <dgm:cxn modelId="{AF09FA26-F5A0-4F6E-B18C-ACE7DB41AC50}" type="presOf" srcId="{DE49291C-732B-43E0-A9BA-C15B6F8AC195}" destId="{FBD96825-66BA-4583-947B-D59D7A4126EE}" srcOrd="1" destOrd="0" presId="urn:microsoft.com/office/officeart/2018/layout/CircleProcess"/>
    <dgm:cxn modelId="{2C01B62A-3D2C-40AA-ADE8-29AA0B94C77D}" type="presOf" srcId="{B216235D-1CE2-4799-AE89-B4DA10BBDA5C}" destId="{699965C2-B131-48F8-B179-D7E21B6A4CD3}" srcOrd="1" destOrd="0" presId="urn:microsoft.com/office/officeart/2018/layout/CircleProcess"/>
    <dgm:cxn modelId="{18134637-1E9A-4923-BDF8-9F9389FB642F}" type="presOf" srcId="{DE49291C-732B-43E0-A9BA-C15B6F8AC195}" destId="{8598B050-1235-4EFD-8D5F-DB70E501E29A}" srcOrd="0" destOrd="0" presId="urn:microsoft.com/office/officeart/2018/layout/CircleProcess"/>
    <dgm:cxn modelId="{5BC92044-3F34-4443-B2DF-819A424BD8C8}" srcId="{69BFD32A-395E-49F0-914F-C30A495FFF5E}" destId="{B216235D-1CE2-4799-AE89-B4DA10BBDA5C}" srcOrd="4" destOrd="0" parTransId="{C77A731F-8A4E-4172-85D8-BDF944E3AB77}" sibTransId="{F35797E5-80D4-4671-8189-C9B7BB4BBBAB}"/>
    <dgm:cxn modelId="{D473D64B-139C-44D9-9FDA-1F778726418F}" srcId="{69BFD32A-395E-49F0-914F-C30A495FFF5E}" destId="{E8144074-404C-4828-B04A-1590CC162805}" srcOrd="1" destOrd="0" parTransId="{68F672A6-B205-45B8-AD8B-6C9BAF2B3EAF}" sibTransId="{952E073D-09B0-40D7-8578-3178D74A129C}"/>
    <dgm:cxn modelId="{5B03276F-35E8-475B-9682-CB609718ADE4}" srcId="{69BFD32A-395E-49F0-914F-C30A495FFF5E}" destId="{DE49291C-732B-43E0-A9BA-C15B6F8AC195}" srcOrd="2" destOrd="0" parTransId="{D6E0B52E-9BF2-40A7-A908-A7BC6E4CAE8C}" sibTransId="{46129B4C-9401-411A-B21E-AC8FE1C8FC4A}"/>
    <dgm:cxn modelId="{4555E575-DAAB-43C6-BB1D-E5F42F2F6EE2}" srcId="{69BFD32A-395E-49F0-914F-C30A495FFF5E}" destId="{4F1B61D2-77EA-4342-8908-E1B7F842981D}" srcOrd="0" destOrd="0" parTransId="{91D81B11-61C8-4C56-9C03-6BAF973B32AE}" sibTransId="{78FD610D-E65B-41C0-9A01-5C1E2611B853}"/>
    <dgm:cxn modelId="{6B78C17B-F56C-4F2E-A12B-2222D7691B88}" type="presOf" srcId="{E8144074-404C-4828-B04A-1590CC162805}" destId="{B2C79EC6-ABF9-4869-8DEB-2996D5639FB6}" srcOrd="0" destOrd="0" presId="urn:microsoft.com/office/officeart/2018/layout/CircleProcess"/>
    <dgm:cxn modelId="{E701527C-F996-49C3-A1AF-982396F24A75}" type="presOf" srcId="{B216235D-1CE2-4799-AE89-B4DA10BBDA5C}" destId="{F5C783A3-1DFD-40FC-9DF6-A5DD2F2FA803}" srcOrd="0" destOrd="0" presId="urn:microsoft.com/office/officeart/2018/layout/CircleProcess"/>
    <dgm:cxn modelId="{0CB23A83-CB18-481B-BEF5-43C1B094393E}" type="presOf" srcId="{4F1B61D2-77EA-4342-8908-E1B7F842981D}" destId="{14D44B6F-5AE0-49DA-AB73-FAF9AF80CEF8}" srcOrd="0" destOrd="0" presId="urn:microsoft.com/office/officeart/2018/layout/CircleProcess"/>
    <dgm:cxn modelId="{53E1D1B6-60AC-4E2E-809E-8581FD09C711}" type="presOf" srcId="{4F1B61D2-77EA-4342-8908-E1B7F842981D}" destId="{864B9F22-43C7-4E59-9CD3-223D44938720}" srcOrd="1" destOrd="0" presId="urn:microsoft.com/office/officeart/2018/layout/CircleProcess"/>
    <dgm:cxn modelId="{DB1F11CB-E67B-4264-98EF-B6BC56080610}" srcId="{69BFD32A-395E-49F0-914F-C30A495FFF5E}" destId="{6D488DE0-9047-4B67-AAD4-9210F3346312}" srcOrd="3" destOrd="0" parTransId="{8761CDC2-B910-4DC1-B3A5-39C765733B28}" sibTransId="{34A56F41-6B56-48B6-84A5-690073B21D31}"/>
    <dgm:cxn modelId="{8BEF61D0-C104-4DA6-9CCA-47393381C1CA}" type="presOf" srcId="{69BFD32A-395E-49F0-914F-C30A495FFF5E}" destId="{1645305A-3215-4E98-8A03-31D9B9EFE6AB}" srcOrd="0" destOrd="0" presId="urn:microsoft.com/office/officeart/2018/layout/CircleProcess"/>
    <dgm:cxn modelId="{A965BCEC-BD9F-415C-A2FD-96AC66EEBBD7}" type="presOf" srcId="{E8144074-404C-4828-B04A-1590CC162805}" destId="{7A52C12A-05C1-437D-A24B-4770B4A1EEE3}" srcOrd="1" destOrd="0" presId="urn:microsoft.com/office/officeart/2018/layout/CircleProcess"/>
    <dgm:cxn modelId="{50FF2889-181D-4785-BDDE-02E6586EC8B0}" type="presParOf" srcId="{1645305A-3215-4E98-8A03-31D9B9EFE6AB}" destId="{B9C2D81D-E3B8-424C-AB15-7E7FC0425D6A}" srcOrd="0" destOrd="0" presId="urn:microsoft.com/office/officeart/2018/layout/CircleProcess"/>
    <dgm:cxn modelId="{607FCDF0-E619-4C2D-81D6-DBD84990B728}" type="presParOf" srcId="{B9C2D81D-E3B8-424C-AB15-7E7FC0425D6A}" destId="{1264E559-980F-4172-913C-37BA7564DC8E}" srcOrd="0" destOrd="0" presId="urn:microsoft.com/office/officeart/2018/layout/CircleProcess"/>
    <dgm:cxn modelId="{D2F4F123-5D81-41E7-92A7-01B2D0A00055}" type="presParOf" srcId="{1645305A-3215-4E98-8A03-31D9B9EFE6AB}" destId="{4288178E-E832-4328-BE93-1F4484C5E201}" srcOrd="1" destOrd="0" presId="urn:microsoft.com/office/officeart/2018/layout/CircleProcess"/>
    <dgm:cxn modelId="{2D38BD33-BA21-4203-92E6-CCF360688E3A}" type="presParOf" srcId="{4288178E-E832-4328-BE93-1F4484C5E201}" destId="{F5C783A3-1DFD-40FC-9DF6-A5DD2F2FA803}" srcOrd="0" destOrd="0" presId="urn:microsoft.com/office/officeart/2018/layout/CircleProcess"/>
    <dgm:cxn modelId="{622328EF-1778-40CE-B38B-CB69C26AE6DA}" type="presParOf" srcId="{1645305A-3215-4E98-8A03-31D9B9EFE6AB}" destId="{699965C2-B131-48F8-B179-D7E21B6A4CD3}" srcOrd="2" destOrd="0" presId="urn:microsoft.com/office/officeart/2018/layout/CircleProcess"/>
    <dgm:cxn modelId="{F2A6FB13-7A78-4005-827D-9A93A4FAE3EB}" type="presParOf" srcId="{1645305A-3215-4E98-8A03-31D9B9EFE6AB}" destId="{D4C5275A-2090-44C9-8522-BA259027F5B4}" srcOrd="3" destOrd="0" presId="urn:microsoft.com/office/officeart/2018/layout/CircleProcess"/>
    <dgm:cxn modelId="{E5B4DCFE-7536-4279-97AE-05AF28B484C0}" type="presParOf" srcId="{D4C5275A-2090-44C9-8522-BA259027F5B4}" destId="{831D3AF1-1EEA-439E-A2AA-7464F7BB0098}" srcOrd="0" destOrd="0" presId="urn:microsoft.com/office/officeart/2018/layout/CircleProcess"/>
    <dgm:cxn modelId="{298D50AF-032E-420D-9D93-01EC24C8FB30}" type="presParOf" srcId="{1645305A-3215-4E98-8A03-31D9B9EFE6AB}" destId="{8DF2B8E7-5EA0-42EB-A969-1151E0A7E2F9}" srcOrd="4" destOrd="0" presId="urn:microsoft.com/office/officeart/2018/layout/CircleProcess"/>
    <dgm:cxn modelId="{F9A86288-F4CA-4170-BE5F-378928E8991F}" type="presParOf" srcId="{8DF2B8E7-5EA0-42EB-A969-1151E0A7E2F9}" destId="{C101C279-9F28-4F75-A691-FFB5E66D9F14}" srcOrd="0" destOrd="0" presId="urn:microsoft.com/office/officeart/2018/layout/CircleProcess"/>
    <dgm:cxn modelId="{6A3FDAD0-710A-4481-AB77-268D1FA97DE3}" type="presParOf" srcId="{1645305A-3215-4E98-8A03-31D9B9EFE6AB}" destId="{8D876D06-5DDD-41C6-8A30-C65C135856F3}" srcOrd="5" destOrd="0" presId="urn:microsoft.com/office/officeart/2018/layout/CircleProcess"/>
    <dgm:cxn modelId="{364F5E41-1118-4D52-8E67-324E56DF0BD1}" type="presParOf" srcId="{1645305A-3215-4E98-8A03-31D9B9EFE6AB}" destId="{7C6F95B7-F0EF-449A-A3F3-89814D620983}" srcOrd="6" destOrd="0" presId="urn:microsoft.com/office/officeart/2018/layout/CircleProcess"/>
    <dgm:cxn modelId="{8B79181F-1E8B-4F51-94E7-8A2C4DF8DB1E}" type="presParOf" srcId="{7C6F95B7-F0EF-449A-A3F3-89814D620983}" destId="{7192C447-89D2-40AC-A8FA-32B3B53C70B3}" srcOrd="0" destOrd="0" presId="urn:microsoft.com/office/officeart/2018/layout/CircleProcess"/>
    <dgm:cxn modelId="{30383395-9861-4AC5-AD86-F7A5F50BB360}" type="presParOf" srcId="{1645305A-3215-4E98-8A03-31D9B9EFE6AB}" destId="{1D96FBCD-FAD9-4CE5-A9CB-B504FAB92776}" srcOrd="7" destOrd="0" presId="urn:microsoft.com/office/officeart/2018/layout/CircleProcess"/>
    <dgm:cxn modelId="{ECA8A3E0-7FFF-4D22-BB19-9D07A6E0029E}" type="presParOf" srcId="{1D96FBCD-FAD9-4CE5-A9CB-B504FAB92776}" destId="{8598B050-1235-4EFD-8D5F-DB70E501E29A}" srcOrd="0" destOrd="0" presId="urn:microsoft.com/office/officeart/2018/layout/CircleProcess"/>
    <dgm:cxn modelId="{DE4D717E-0E6F-4C3E-AA1C-6E46736A47D1}" type="presParOf" srcId="{1645305A-3215-4E98-8A03-31D9B9EFE6AB}" destId="{FBD96825-66BA-4583-947B-D59D7A4126EE}" srcOrd="8" destOrd="0" presId="urn:microsoft.com/office/officeart/2018/layout/CircleProcess"/>
    <dgm:cxn modelId="{74FF12EC-4171-4998-8BD2-D29FEF4EC42B}" type="presParOf" srcId="{1645305A-3215-4E98-8A03-31D9B9EFE6AB}" destId="{6905628A-F75A-4F6E-B977-9E94C14DBFB8}" srcOrd="9" destOrd="0" presId="urn:microsoft.com/office/officeart/2018/layout/CircleProcess"/>
    <dgm:cxn modelId="{E1984E86-F06B-410A-B744-B382430A9784}" type="presParOf" srcId="{6905628A-F75A-4F6E-B977-9E94C14DBFB8}" destId="{DE181EF3-5BB1-49F0-8171-3255B01C9173}" srcOrd="0" destOrd="0" presId="urn:microsoft.com/office/officeart/2018/layout/CircleProcess"/>
    <dgm:cxn modelId="{12E26153-C4B5-472E-919C-E8489DB755A1}" type="presParOf" srcId="{1645305A-3215-4E98-8A03-31D9B9EFE6AB}" destId="{CAD327DE-1DF3-4328-9C73-56C50BF5EE80}" srcOrd="10" destOrd="0" presId="urn:microsoft.com/office/officeart/2018/layout/CircleProcess"/>
    <dgm:cxn modelId="{4885E98A-6319-42BE-B607-CC31F303037C}" type="presParOf" srcId="{CAD327DE-1DF3-4328-9C73-56C50BF5EE80}" destId="{B2C79EC6-ABF9-4869-8DEB-2996D5639FB6}" srcOrd="0" destOrd="0" presId="urn:microsoft.com/office/officeart/2018/layout/CircleProcess"/>
    <dgm:cxn modelId="{61ADE348-0B50-4678-8153-8C5EC1D23AE7}" type="presParOf" srcId="{1645305A-3215-4E98-8A03-31D9B9EFE6AB}" destId="{7A52C12A-05C1-437D-A24B-4770B4A1EEE3}" srcOrd="11" destOrd="0" presId="urn:microsoft.com/office/officeart/2018/layout/CircleProcess"/>
    <dgm:cxn modelId="{10768547-900F-4D3C-AB1A-E1DAEBF1B048}" type="presParOf" srcId="{1645305A-3215-4E98-8A03-31D9B9EFE6AB}" destId="{5AE5E082-04EE-4B4B-932B-E65279CF807B}" srcOrd="12" destOrd="0" presId="urn:microsoft.com/office/officeart/2018/layout/CircleProcess"/>
    <dgm:cxn modelId="{F1BBA791-72A8-4477-8665-165BD0615A55}" type="presParOf" srcId="{5AE5E082-04EE-4B4B-932B-E65279CF807B}" destId="{AAEBCC71-104F-42AA-AC8F-24FF56AB5922}" srcOrd="0" destOrd="0" presId="urn:microsoft.com/office/officeart/2018/layout/CircleProcess"/>
    <dgm:cxn modelId="{8C4EA1A9-8B94-41A2-842E-6AF6F21FE822}" type="presParOf" srcId="{1645305A-3215-4E98-8A03-31D9B9EFE6AB}" destId="{820040E7-5707-4638-83D3-7456C2BEA18A}" srcOrd="13" destOrd="0" presId="urn:microsoft.com/office/officeart/2018/layout/CircleProcess"/>
    <dgm:cxn modelId="{751CE4E2-9DEF-4CDD-8DB7-59515CF8FA3D}" type="presParOf" srcId="{820040E7-5707-4638-83D3-7456C2BEA18A}" destId="{14D44B6F-5AE0-49DA-AB73-FAF9AF80CEF8}" srcOrd="0" destOrd="0" presId="urn:microsoft.com/office/officeart/2018/layout/CircleProcess"/>
    <dgm:cxn modelId="{3C83069A-5792-4AC2-9850-335A3E0E52A5}" type="presParOf" srcId="{1645305A-3215-4E98-8A03-31D9B9EFE6AB}" destId="{864B9F22-43C7-4E59-9CD3-223D44938720}" srcOrd="14"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4E559-980F-4172-913C-37BA7564DC8E}">
      <dsp:nvSpPr>
        <dsp:cNvPr id="0" name=""/>
        <dsp:cNvSpPr/>
      </dsp:nvSpPr>
      <dsp:spPr>
        <a:xfrm>
          <a:off x="8869827" y="1345270"/>
          <a:ext cx="2022464" cy="202279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783A3-1DFD-40FC-9DF6-A5DD2F2FA803}">
      <dsp:nvSpPr>
        <dsp:cNvPr id="0" name=""/>
        <dsp:cNvSpPr/>
      </dsp:nvSpPr>
      <dsp:spPr>
        <a:xfrm>
          <a:off x="8936560" y="1412708"/>
          <a:ext cx="1887920" cy="1887918"/>
        </a:xfrm>
        <a:prstGeom prst="ellipse">
          <a:avLst/>
        </a:prstGeom>
        <a:solidFill>
          <a:schemeClr val="accent5">
            <a:hueOff val="-837942"/>
            <a:satOff val="0"/>
            <a:lumOff val="-1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The business will fall back on productivity and also will need an extra person for the day which was supposed to be coming to work</a:t>
          </a:r>
          <a:endParaRPr lang="en-US" sz="1200" kern="1200"/>
        </a:p>
      </dsp:txBody>
      <dsp:txXfrm>
        <a:off x="9206725" y="1682461"/>
        <a:ext cx="1348668" cy="1348412"/>
      </dsp:txXfrm>
    </dsp:sp>
    <dsp:sp modelId="{831D3AF1-1EEA-439E-A2AA-7464F7BB0098}">
      <dsp:nvSpPr>
        <dsp:cNvPr id="0" name=""/>
        <dsp:cNvSpPr/>
      </dsp:nvSpPr>
      <dsp:spPr>
        <a:xfrm rot="2700000">
          <a:off x="6778592" y="1345375"/>
          <a:ext cx="2022230" cy="2022230"/>
        </a:xfrm>
        <a:prstGeom prst="teardrop">
          <a:avLst>
            <a:gd name="adj" fmla="val 100000"/>
          </a:avLst>
        </a:prstGeom>
        <a:solidFill>
          <a:schemeClr val="accent5">
            <a:hueOff val="-1675884"/>
            <a:satOff val="0"/>
            <a:lumOff val="-2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01C279-9F28-4F75-A691-FFB5E66D9F14}">
      <dsp:nvSpPr>
        <dsp:cNvPr id="0" name=""/>
        <dsp:cNvSpPr/>
      </dsp:nvSpPr>
      <dsp:spPr>
        <a:xfrm>
          <a:off x="6847362" y="1412708"/>
          <a:ext cx="1887920" cy="1887918"/>
        </a:xfrm>
        <a:prstGeom prst="ellipse">
          <a:avLst/>
        </a:prstGeom>
        <a:solidFill>
          <a:schemeClr val="accent5">
            <a:hueOff val="-2513827"/>
            <a:satOff val="0"/>
            <a:lumOff val="-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Costs the business and effects your pay</a:t>
          </a:r>
          <a:endParaRPr lang="en-US" sz="1200" kern="1200"/>
        </a:p>
      </dsp:txBody>
      <dsp:txXfrm>
        <a:off x="7116450" y="1682461"/>
        <a:ext cx="1348668" cy="1348412"/>
      </dsp:txXfrm>
    </dsp:sp>
    <dsp:sp modelId="{7192C447-89D2-40AC-A8FA-32B3B53C70B3}">
      <dsp:nvSpPr>
        <dsp:cNvPr id="0" name=""/>
        <dsp:cNvSpPr/>
      </dsp:nvSpPr>
      <dsp:spPr>
        <a:xfrm rot="2700000">
          <a:off x="4689394" y="1345375"/>
          <a:ext cx="2022230" cy="2022230"/>
        </a:xfrm>
        <a:prstGeom prst="teardrop">
          <a:avLst>
            <a:gd name="adj" fmla="val 100000"/>
          </a:avLst>
        </a:prstGeom>
        <a:solidFill>
          <a:schemeClr val="accent5">
            <a:hueOff val="-3351769"/>
            <a:satOff val="0"/>
            <a:lumOff val="-4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98B050-1235-4EFD-8D5F-DB70E501E29A}">
      <dsp:nvSpPr>
        <dsp:cNvPr id="0" name=""/>
        <dsp:cNvSpPr/>
      </dsp:nvSpPr>
      <dsp:spPr>
        <a:xfrm>
          <a:off x="4757087" y="1412708"/>
          <a:ext cx="1887920" cy="1887918"/>
        </a:xfrm>
        <a:prstGeom prst="ellipse">
          <a:avLst/>
        </a:prstGeom>
        <a:solidFill>
          <a:schemeClr val="accent5">
            <a:hueOff val="-4189711"/>
            <a:satOff val="0"/>
            <a:lumOff val="-5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If you work less you're most likely to be less productive</a:t>
          </a:r>
          <a:endParaRPr lang="en-US" sz="1200" kern="1200" dirty="0"/>
        </a:p>
      </dsp:txBody>
      <dsp:txXfrm>
        <a:off x="5026175" y="1682461"/>
        <a:ext cx="1348668" cy="1348412"/>
      </dsp:txXfrm>
    </dsp:sp>
    <dsp:sp modelId="{DE181EF3-5BB1-49F0-8171-3255B01C9173}">
      <dsp:nvSpPr>
        <dsp:cNvPr id="0" name=""/>
        <dsp:cNvSpPr/>
      </dsp:nvSpPr>
      <dsp:spPr>
        <a:xfrm rot="2700000">
          <a:off x="2599119" y="1345375"/>
          <a:ext cx="2022230" cy="2022230"/>
        </a:xfrm>
        <a:prstGeom prst="teardrop">
          <a:avLst>
            <a:gd name="adj" fmla="val 100000"/>
          </a:avLst>
        </a:prstGeom>
        <a:solidFill>
          <a:schemeClr val="accent5">
            <a:hueOff val="-5027653"/>
            <a:satOff val="0"/>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79EC6-ABF9-4869-8DEB-2996D5639FB6}">
      <dsp:nvSpPr>
        <dsp:cNvPr id="0" name=""/>
        <dsp:cNvSpPr/>
      </dsp:nvSpPr>
      <dsp:spPr>
        <a:xfrm>
          <a:off x="2666812" y="1412708"/>
          <a:ext cx="1887920" cy="1887918"/>
        </a:xfrm>
        <a:prstGeom prst="ellipse">
          <a:avLst/>
        </a:prstGeom>
        <a:solidFill>
          <a:schemeClr val="accent5">
            <a:hueOff val="-5865596"/>
            <a:satOff val="0"/>
            <a:lumOff val="-7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Effects individuals' productivity</a:t>
          </a:r>
          <a:endParaRPr lang="en-US" sz="1200" kern="1200" dirty="0"/>
        </a:p>
      </dsp:txBody>
      <dsp:txXfrm>
        <a:off x="2936977" y="1682461"/>
        <a:ext cx="1348668" cy="1348412"/>
      </dsp:txXfrm>
    </dsp:sp>
    <dsp:sp modelId="{AAEBCC71-104F-42AA-AC8F-24FF56AB5922}">
      <dsp:nvSpPr>
        <dsp:cNvPr id="0" name=""/>
        <dsp:cNvSpPr/>
      </dsp:nvSpPr>
      <dsp:spPr>
        <a:xfrm rot="2700000">
          <a:off x="508844" y="1345375"/>
          <a:ext cx="2022230" cy="2022230"/>
        </a:xfrm>
        <a:prstGeom prst="teardrop">
          <a:avLst>
            <a:gd name="adj" fmla="val 100000"/>
          </a:avLst>
        </a:prstGeom>
        <a:solidFill>
          <a:schemeClr val="accent5">
            <a:hueOff val="-6703537"/>
            <a:satOff val="0"/>
            <a:lumOff val="-8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D44B6F-5AE0-49DA-AB73-FAF9AF80CEF8}">
      <dsp:nvSpPr>
        <dsp:cNvPr id="0" name=""/>
        <dsp:cNvSpPr/>
      </dsp:nvSpPr>
      <dsp:spPr>
        <a:xfrm>
          <a:off x="576538" y="1412708"/>
          <a:ext cx="1887920" cy="1887918"/>
        </a:xfrm>
        <a:prstGeom prst="ellipse">
          <a:avLst/>
        </a:prstGeom>
        <a:solidFill>
          <a:schemeClr val="accent5">
            <a:hueOff val="-7541480"/>
            <a:satOff val="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Major Impacts for Absenteeism </a:t>
          </a:r>
          <a:endParaRPr lang="en-US" sz="1200" kern="1200"/>
        </a:p>
      </dsp:txBody>
      <dsp:txXfrm>
        <a:off x="846702" y="1682461"/>
        <a:ext cx="1348668" cy="1348412"/>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0066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0779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1921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9191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766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48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6335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2814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445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5077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3/12/2022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9328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3/12/2022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78851815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20" name="Picture 3" descr="Spiral open diary laid on blue wooden floor">
            <a:extLst>
              <a:ext uri="{FF2B5EF4-FFF2-40B4-BE49-F238E27FC236}">
                <a16:creationId xmlns:a16="http://schemas.microsoft.com/office/drawing/2014/main" id="{00C1D269-7C1A-8039-539F-D2E403551939}"/>
              </a:ext>
            </a:extLst>
          </p:cNvPr>
          <p:cNvPicPr>
            <a:picLocks noChangeAspect="1"/>
          </p:cNvPicPr>
          <p:nvPr/>
        </p:nvPicPr>
        <p:blipFill rotWithShape="1">
          <a:blip r:embed="rId2">
            <a:duotone>
              <a:schemeClr val="accent1">
                <a:shade val="45000"/>
                <a:satMod val="135000"/>
              </a:schemeClr>
              <a:prstClr val="white"/>
            </a:duotone>
            <a:alphaModFix amt="35000"/>
          </a:blip>
          <a:srcRect t="2726" b="13004"/>
          <a:stretch/>
        </p:blipFill>
        <p:spPr>
          <a:xfrm>
            <a:off x="-8858" y="0"/>
            <a:ext cx="12191980" cy="6858000"/>
          </a:xfrm>
          <a:prstGeom prst="rect">
            <a:avLst/>
          </a:prstGeom>
        </p:spPr>
      </p:pic>
      <p:sp>
        <p:nvSpPr>
          <p:cNvPr id="2" name="Title 1">
            <a:extLst>
              <a:ext uri="{FF2B5EF4-FFF2-40B4-BE49-F238E27FC236}">
                <a16:creationId xmlns:a16="http://schemas.microsoft.com/office/drawing/2014/main" id="{D0C36290-DF98-4D19-B728-C2343123EF86}"/>
              </a:ext>
            </a:extLst>
          </p:cNvPr>
          <p:cNvSpPr>
            <a:spLocks noGrp="1"/>
          </p:cNvSpPr>
          <p:nvPr>
            <p:ph type="ctrTitle"/>
          </p:nvPr>
        </p:nvSpPr>
        <p:spPr>
          <a:xfrm>
            <a:off x="529414" y="508778"/>
            <a:ext cx="9679449" cy="2847058"/>
          </a:xfrm>
        </p:spPr>
        <p:txBody>
          <a:bodyPr anchor="b">
            <a:normAutofit/>
          </a:bodyPr>
          <a:lstStyle/>
          <a:p>
            <a:r>
              <a:rPr lang="en-GB" sz="7200" dirty="0">
                <a:solidFill>
                  <a:srgbClr val="FFFFFF"/>
                </a:solidFill>
              </a:rPr>
              <a:t>ARMAAN KHALID</a:t>
            </a:r>
            <a:br>
              <a:rPr lang="en-GB" sz="7200" dirty="0">
                <a:solidFill>
                  <a:srgbClr val="FFFFFF"/>
                </a:solidFill>
              </a:rPr>
            </a:br>
            <a:r>
              <a:rPr lang="en-GB" sz="7200" dirty="0">
                <a:solidFill>
                  <a:srgbClr val="FFFFFF"/>
                </a:solidFill>
              </a:rPr>
              <a:t>2112161</a:t>
            </a:r>
          </a:p>
        </p:txBody>
      </p:sp>
      <p:sp>
        <p:nvSpPr>
          <p:cNvPr id="3" name="Subtitle 2">
            <a:extLst>
              <a:ext uri="{FF2B5EF4-FFF2-40B4-BE49-F238E27FC236}">
                <a16:creationId xmlns:a16="http://schemas.microsoft.com/office/drawing/2014/main" id="{70EE2824-CBB8-4DC8-A79A-B367A7077F04}"/>
              </a:ext>
            </a:extLst>
          </p:cNvPr>
          <p:cNvSpPr>
            <a:spLocks noGrp="1"/>
          </p:cNvSpPr>
          <p:nvPr>
            <p:ph type="subTitle" idx="1"/>
          </p:nvPr>
        </p:nvSpPr>
        <p:spPr>
          <a:xfrm>
            <a:off x="1256275" y="5098254"/>
            <a:ext cx="9679449" cy="750259"/>
          </a:xfrm>
        </p:spPr>
        <p:txBody>
          <a:bodyPr anchor="ctr">
            <a:normAutofit/>
          </a:bodyPr>
          <a:lstStyle/>
          <a:p>
            <a:endParaRPr lang="en-GB" sz="2000" dirty="0">
              <a:solidFill>
                <a:srgbClr val="FFFFFF"/>
              </a:solidFill>
            </a:endParaRPr>
          </a:p>
        </p:txBody>
      </p:sp>
      <p:cxnSp>
        <p:nvCxnSpPr>
          <p:cNvPr id="21"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74632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3" name="Rectangle 72">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bsenteeism by thierry mbenoun">
            <a:extLst>
              <a:ext uri="{FF2B5EF4-FFF2-40B4-BE49-F238E27FC236}">
                <a16:creationId xmlns:a16="http://schemas.microsoft.com/office/drawing/2014/main" id="{442E038C-1B88-408F-98AE-7468303D08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67" b="21767"/>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8638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42E5FEA7-19B7-5BD1-7343-C0C9333177CE}"/>
              </a:ext>
            </a:extLst>
          </p:cNvPr>
          <p:cNvGraphicFramePr>
            <a:graphicFrameLocks noGrp="1"/>
          </p:cNvGraphicFramePr>
          <p:nvPr>
            <p:ph idx="1"/>
            <p:extLst>
              <p:ext uri="{D42A27DB-BD31-4B8C-83A1-F6EECF244321}">
                <p14:modId xmlns:p14="http://schemas.microsoft.com/office/powerpoint/2010/main" val="138704324"/>
              </p:ext>
            </p:extLst>
          </p:nvPr>
        </p:nvGraphicFramePr>
        <p:xfrm>
          <a:off x="838199" y="1463982"/>
          <a:ext cx="10982319" cy="47129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705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BDB379-2FEE-4C45-8DC6-C1E6C4282873}"/>
              </a:ext>
            </a:extLst>
          </p:cNvPr>
          <p:cNvSpPr>
            <a:spLocks noGrp="1"/>
          </p:cNvSpPr>
          <p:nvPr>
            <p:ph type="title"/>
          </p:nvPr>
        </p:nvSpPr>
        <p:spPr>
          <a:xfrm>
            <a:off x="556126" y="-244760"/>
            <a:ext cx="6190412" cy="1182927"/>
          </a:xfrm>
        </p:spPr>
        <p:txBody>
          <a:bodyPr anchor="b">
            <a:normAutofit/>
          </a:bodyPr>
          <a:lstStyle/>
          <a:p>
            <a:r>
              <a:rPr lang="en-GB" sz="5400" dirty="0"/>
              <a:t>Absenteeism</a:t>
            </a:r>
          </a:p>
        </p:txBody>
      </p:sp>
      <p:cxnSp>
        <p:nvCxnSpPr>
          <p:cNvPr id="193"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2747FF-0C35-4F90-83FD-219E865332D8}"/>
              </a:ext>
            </a:extLst>
          </p:cNvPr>
          <p:cNvSpPr>
            <a:spLocks noGrp="1"/>
          </p:cNvSpPr>
          <p:nvPr>
            <p:ph idx="1"/>
          </p:nvPr>
        </p:nvSpPr>
        <p:spPr>
          <a:xfrm>
            <a:off x="270375" y="1051231"/>
            <a:ext cx="7181589" cy="5330513"/>
          </a:xfrm>
        </p:spPr>
        <p:txBody>
          <a:bodyPr anchor="t">
            <a:normAutofit/>
          </a:bodyPr>
          <a:lstStyle/>
          <a:p>
            <a:pPr marL="0" indent="0">
              <a:buNone/>
            </a:pPr>
            <a:r>
              <a:rPr lang="en-GB" sz="1200" dirty="0"/>
              <a:t>Political</a:t>
            </a:r>
          </a:p>
          <a:p>
            <a:pPr marL="0" indent="0">
              <a:buNone/>
            </a:pPr>
            <a:r>
              <a:rPr lang="en-GB" sz="1200" dirty="0"/>
              <a:t>Most businesses will give a certain amount of sick or holiday days, which controls the amount of times people take days off from work, this manages and helps business to strive to balance out the effort of absenteeism.</a:t>
            </a:r>
          </a:p>
          <a:p>
            <a:pPr marL="0" indent="0">
              <a:buNone/>
            </a:pPr>
            <a:r>
              <a:rPr lang="en-GB" sz="1200" dirty="0"/>
              <a:t>However other businesses fail to keep this representation so therefore people often take more days off as there is no rules placed in system.</a:t>
            </a:r>
          </a:p>
          <a:p>
            <a:pPr marL="0" indent="0">
              <a:buNone/>
            </a:pPr>
            <a:r>
              <a:rPr lang="en-GB" sz="1200" dirty="0"/>
              <a:t>Economical</a:t>
            </a:r>
          </a:p>
          <a:p>
            <a:pPr marL="0" indent="0">
              <a:buNone/>
            </a:pPr>
            <a:r>
              <a:rPr lang="en-GB" sz="1200" dirty="0"/>
              <a:t>Inflation rises all the time and people don’t always get paid efficiently so therefore they loose to lack motivation to want to work.</a:t>
            </a:r>
          </a:p>
          <a:p>
            <a:pPr marL="0" indent="0">
              <a:buNone/>
            </a:pPr>
            <a:r>
              <a:rPr lang="en-GB" sz="1200" dirty="0"/>
              <a:t>On another side people get paid for sick days and take advantage of this and take days off sick when they are unmotivated</a:t>
            </a:r>
          </a:p>
          <a:p>
            <a:pPr marL="0" indent="0">
              <a:buNone/>
            </a:pPr>
            <a:r>
              <a:rPr lang="en-GB" sz="1200" dirty="0"/>
              <a:t>Social</a:t>
            </a:r>
          </a:p>
          <a:p>
            <a:pPr marL="0" indent="0">
              <a:buNone/>
            </a:pPr>
            <a:r>
              <a:rPr lang="en-GB" sz="1200" dirty="0"/>
              <a:t>You know the saying there are two people introverts and extroverts.</a:t>
            </a:r>
          </a:p>
          <a:p>
            <a:pPr marL="0" indent="0">
              <a:buNone/>
            </a:pPr>
            <a:r>
              <a:rPr lang="en-GB" sz="1200" dirty="0"/>
              <a:t>If people are introverts, they will lack motivation in a surrounding workplace with teamwork as they preferably like to be alone and work independently, therefore if they have a job with teamwork they will lack motivation and take days off, only that they will have to talk with people and socialise.</a:t>
            </a:r>
          </a:p>
          <a:p>
            <a:pPr marL="0" indent="0">
              <a:buNone/>
            </a:pPr>
            <a:r>
              <a:rPr lang="en-GB" sz="1200" dirty="0"/>
              <a:t>Legal</a:t>
            </a:r>
          </a:p>
          <a:p>
            <a:pPr marL="0" indent="0">
              <a:buNone/>
            </a:pPr>
            <a:r>
              <a:rPr lang="en-GB" sz="1200" dirty="0"/>
              <a:t>If a person is bullied in a work environment they are most likely to leave or take days off, this places a big role in the work environment as people often bullied they tend to keep it to themselves and not speak up.</a:t>
            </a:r>
          </a:p>
          <a:p>
            <a:pPr marL="0" indent="0">
              <a:buNone/>
            </a:pPr>
            <a:r>
              <a:rPr lang="en-GB" sz="1100" dirty="0"/>
              <a:t>Environment</a:t>
            </a:r>
          </a:p>
          <a:p>
            <a:pPr marL="0" indent="0">
              <a:buNone/>
            </a:pPr>
            <a:r>
              <a:rPr lang="en-GB" sz="1100" dirty="0"/>
              <a:t>If a person tends to feel the environment is not safe they will as all normal human instincts is to stay away, this can be very frustrating for a person if that’s the only job available to them, this can cause heavy impact on a person and a cost to the business as they will take many days off following up to action taken by a manager or owner</a:t>
            </a:r>
          </a:p>
        </p:txBody>
      </p:sp>
      <p:pic>
        <p:nvPicPr>
          <p:cNvPr id="2050" name="Picture 2" descr="PEST analysis template - Free PowerPoint Template">
            <a:extLst>
              <a:ext uri="{FF2B5EF4-FFF2-40B4-BE49-F238E27FC236}">
                <a16:creationId xmlns:a16="http://schemas.microsoft.com/office/drawing/2014/main" id="{2E6BCF11-3697-4F9E-9F1A-93DF2F9716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30" r="14768" b="-3"/>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19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9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438289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13C6AA-D7C6-4644-90ED-2227D172D5FC}"/>
              </a:ext>
            </a:extLst>
          </p:cNvPr>
          <p:cNvSpPr>
            <a:spLocks noGrp="1"/>
          </p:cNvSpPr>
          <p:nvPr>
            <p:ph type="title"/>
          </p:nvPr>
        </p:nvSpPr>
        <p:spPr>
          <a:xfrm>
            <a:off x="6657715" y="467271"/>
            <a:ext cx="4195674" cy="2052522"/>
          </a:xfrm>
        </p:spPr>
        <p:txBody>
          <a:bodyPr anchor="b">
            <a:normAutofit/>
          </a:bodyPr>
          <a:lstStyle/>
          <a:p>
            <a:r>
              <a:rPr lang="en-GB" dirty="0"/>
              <a:t>Evaluation </a:t>
            </a:r>
          </a:p>
        </p:txBody>
      </p:sp>
      <p:sp>
        <p:nvSpPr>
          <p:cNvPr id="73" name="Oval 7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3074" name="Picture 2" descr="The 'Three Day Rule' – Anecdotes – At Home On The Court">
            <a:extLst>
              <a:ext uri="{FF2B5EF4-FFF2-40B4-BE49-F238E27FC236}">
                <a16:creationId xmlns:a16="http://schemas.microsoft.com/office/drawing/2014/main" id="{BDAD5B0D-F401-45B0-BFC7-F228E7F63E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7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7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389D570-8452-477C-9327-6FC164E8CB0F}"/>
              </a:ext>
            </a:extLst>
          </p:cNvPr>
          <p:cNvSpPr>
            <a:spLocks noGrp="1"/>
          </p:cNvSpPr>
          <p:nvPr>
            <p:ph idx="1"/>
          </p:nvPr>
        </p:nvSpPr>
        <p:spPr>
          <a:xfrm>
            <a:off x="6657715" y="2990818"/>
            <a:ext cx="4195673" cy="2913872"/>
          </a:xfrm>
        </p:spPr>
        <p:txBody>
          <a:bodyPr anchor="t">
            <a:normAutofit/>
          </a:bodyPr>
          <a:lstStyle/>
          <a:p>
            <a:pPr marL="0" indent="0">
              <a:buNone/>
            </a:pPr>
            <a:r>
              <a:rPr lang="en-GB" sz="1800" dirty="0"/>
              <a:t>One solution could be to implement a 3 strike rule which is giving 3 days for an employee to take off work and this rule can reset every 6 or 3 months, unless they have medical problems which they must be referred to prove with evidence.</a:t>
            </a:r>
          </a:p>
          <a:p>
            <a:pPr marL="0" indent="0">
              <a:buNone/>
            </a:pPr>
            <a:endParaRPr lang="en-GB" sz="1800" dirty="0"/>
          </a:p>
        </p:txBody>
      </p:sp>
      <p:sp>
        <p:nvSpPr>
          <p:cNvPr id="7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8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4836520"/>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449</TotalTime>
  <Words>406</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Gill Sans Nova</vt:lpstr>
      <vt:lpstr>Univers</vt:lpstr>
      <vt:lpstr>GradientVTI</vt:lpstr>
      <vt:lpstr>ARMAAN KHALID 2112161</vt:lpstr>
      <vt:lpstr>PowerPoint Presentation</vt:lpstr>
      <vt:lpstr>PowerPoint Presentation</vt:lpstr>
      <vt:lpstr>Absenteeism</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ARMAAN KHALID 2112161</dc:title>
  <dc:creator>Armaan</dc:creator>
  <cp:lastModifiedBy>Armaan</cp:lastModifiedBy>
  <cp:revision>2</cp:revision>
  <dcterms:created xsi:type="dcterms:W3CDTF">2022-03-12T14:48:58Z</dcterms:created>
  <dcterms:modified xsi:type="dcterms:W3CDTF">2022-03-12T22:18:10Z</dcterms:modified>
</cp:coreProperties>
</file>