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emf" ContentType="image/emf"/>
  <Default Extension="png" ContentType="image/png"/>
  <Default Extension="jpg" ContentType="image/jp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0"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Lst>
  <p:sldSz cx="12192000" cy="6858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4660" autoAdjust="0"/>
  </p:normalViewPr>
  <p:slideViewPr>
    <p:cSldViewPr snapToGrid="0">
      <p:cViewPr varScale="1">
        <p:scale>
          <a:sx n="84" d="100"/>
          <a:sy n="84" d="100"/>
        </p:scale>
        <p:origin x="0" y="0"/>
      </p:cViewPr>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&lt;#&gt;</a:t>
            </a:fld>
            <a:endParaRPr lang="zh-CN" altLang="en-US" sz="1200">
              <a:latin typeface="Calibri" pitchFamily="0" charset="0"/>
              <a:ea typeface="等线" pitchFamily="0" charset="0"/>
              <a:cs typeface="Calibri" pitchFamily="0" charset="0"/>
            </a:endParaRPr>
          </a:p>
        </p:txBody>
      </p:sp>
      <p:sp>
        <p:nvSpPr>
          <p:cNvPr id="18" name="Text box"/>
          <p:cNvSpPr>
            <a:spLocks noGrp="1"/>
          </p:cNvSpPr>
          <p:nvPr>
            <p:ph type="hdr"/>
          </p:nvPr>
        </p:nvSpPr>
        <p:spPr>
          <a:xfrm rot="0">
            <a:off x="0" y="0"/>
            <a:ext cx="2971799" cy="458787"/>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等线" pitchFamily="0" charset="0"/>
              <a:cs typeface="Calibri" pitchFamily="0" charset="0"/>
            </a:endParaRPr>
          </a:p>
        </p:txBody>
      </p:sp>
      <p:sp>
        <p:nvSpPr>
          <p:cNvPr id="19" name="Text box"/>
          <p:cNvSpPr>
            <a:spLocks noGrp="1"/>
          </p:cNvSpPr>
          <p:nvPr>
            <p:ph type="dt" idx="1"/>
          </p:nvPr>
        </p:nvSpPr>
        <p:spPr>
          <a:xfrm rot="0">
            <a:off x="3884613" y="0"/>
            <a:ext cx="2971800" cy="458787"/>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等线" pitchFamily="0" charset="0"/>
                <a:cs typeface="Calibri" pitchFamily="0" charset="0"/>
              </a:rPr>
              <a:t>11/30/2025</a:t>
            </a:fld>
            <a:endParaRPr lang="zh-CN" altLang="en-US" sz="1200">
              <a:latin typeface="Calibri" pitchFamily="0" charset="0"/>
              <a:ea typeface="等线" pitchFamily="0" charset="0"/>
              <a:cs typeface="Calibri" pitchFamily="0" charset="0"/>
            </a:endParaRPr>
          </a:p>
        </p:txBody>
      </p:sp>
      <p:sp>
        <p:nvSpPr>
          <p:cNvPr id="20" name="Object"/>
          <p:cNvSpPr>
            <a:spLocks noGrp="1" noChangeAspect="1"/>
          </p:cNvSpPr>
          <p:nvPr>
            <p:ph type="sldImg" idx="2"/>
          </p:nvPr>
        </p:nvSpPr>
        <p:spPr>
          <a:xfrm rot="0">
            <a:off x="685800" y="1143000"/>
            <a:ext cx="5486400" cy="3086100"/>
          </a:xfrm>
          <a:prstGeom prst="rect"/>
          <a:noFill/>
          <a:ln w="12700" cmpd="sng" cap="flat">
            <a:solidFill>
              <a:srgbClr val="000000"/>
            </a:solidFill>
            <a:prstDash val="solid"/>
            <a:round/>
          </a:ln>
        </p:spPr>
      </p:sp>
      <p:sp>
        <p:nvSpPr>
          <p:cNvPr id="21" name="Text box"/>
          <p:cNvSpPr>
            <a:spLocks noGrp="1"/>
          </p:cNvSpPr>
          <p:nvPr>
            <p:ph type="body" idx="3"/>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22" name="Text box"/>
          <p:cNvSpPr>
            <a:spLocks noGrp="1"/>
          </p:cNvSpPr>
          <p:nvPr>
            <p:ph type="ftr" idx="4"/>
          </p:nvPr>
        </p:nvSpPr>
        <p:spPr>
          <a:xfrm rot="0">
            <a:off x="0" y="8685213"/>
            <a:ext cx="2971799" cy="458787"/>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455726267"/>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a:t>
            </a:fld>
            <a:endParaRPr lang="zh-CN" altLang="en-US" sz="1200">
              <a:latin typeface="Calibri" pitchFamily="0" charset="0"/>
              <a:ea typeface="等线" pitchFamily="0" charset="0"/>
              <a:cs typeface="Calibri" pitchFamily="0" charset="0"/>
            </a:endParaRPr>
          </a:p>
        </p:txBody>
      </p:sp>
      <p:sp>
        <p:nvSpPr>
          <p:cNvPr id="37"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8"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3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宋体" pitchFamily="0" charset="0"/>
                <a:cs typeface="Lucida Sans"/>
              </a:rPr>
              <a:t>1</a:t>
            </a:fld>
            <a:endParaRPr lang="zh-CN" altLang="en-US"/>
          </a:p>
        </p:txBody>
      </p:sp>
    </p:spTree>
    <p:extLst>
      <p:ext uri="{BB962C8B-B14F-4D97-AF65-F5344CB8AC3E}">
        <p14:creationId xmlns:p14="http://schemas.microsoft.com/office/powerpoint/2010/main" val="611005490"/>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a:t>
            </a:fld>
            <a:endParaRPr lang="zh-CN" altLang="en-US" sz="1200">
              <a:latin typeface="Calibri" pitchFamily="0" charset="0"/>
              <a:ea typeface="等线" pitchFamily="0" charset="0"/>
              <a:cs typeface="Calibri" pitchFamily="0" charset="0"/>
            </a:endParaRPr>
          </a:p>
        </p:txBody>
      </p:sp>
      <p:sp>
        <p:nvSpPr>
          <p:cNvPr id="47"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48"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b="1">
                <a:latin typeface="Times New Roman" pitchFamily="18" charset="0"/>
                <a:cs typeface="Times New Roman" pitchFamily="18" charset="0"/>
              </a:rPr>
              <a:t>INTRODUCTION</a:t>
            </a:r>
            <a:endParaRPr lang="en-US" altLang="zh-CN" b="1">
              <a:latin typeface="Times New Roman" pitchFamily="18" charset="0"/>
              <a:cs typeface="Times New Roman" pitchFamily="18" charset="0"/>
            </a:endParaRPr>
          </a:p>
          <a:p>
            <a:pPr marL="0" indent="0" algn="just">
              <a:lnSpc>
                <a:spcPct val="150000"/>
              </a:lnSpc>
              <a:spcBef>
                <a:spcPts val="0"/>
              </a:spcBef>
              <a:spcAft>
                <a:spcPts val="800"/>
              </a:spcAft>
            </a:pPr>
            <a:r>
              <a:rPr lang="en-US" altLang="zh-CN" sz="1800">
                <a:latin typeface="Times New Roman" pitchFamily="18" charset="0"/>
                <a:ea typeface="Calibri" pitchFamily="0" charset="0"/>
                <a:cs typeface="Times New Roman" pitchFamily="18" charset="0"/>
              </a:rPr>
              <a:t>Hello everyone, and welcome. Today’s presentation is all about training and development at Nike—how the company invests in its people to build skills, foster innovation, and drive performance.</a:t>
            </a:r>
            <a:endParaRPr lang="en-US" altLang="zh-CN" sz="1800">
              <a:latin typeface="Calibri" pitchFamily="0" charset="0"/>
              <a:ea typeface="Calibri" pitchFamily="0" charset="0"/>
              <a:cs typeface="Times New Roman" pitchFamily="18" charset="0"/>
            </a:endParaRPr>
          </a:p>
          <a:p>
            <a:pPr marL="0" indent="0" algn="just">
              <a:lnSpc>
                <a:spcPct val="150000"/>
              </a:lnSpc>
              <a:spcBef>
                <a:spcPts val="0"/>
              </a:spcBef>
              <a:spcAft>
                <a:spcPts val="800"/>
              </a:spcAft>
            </a:pPr>
            <a:r>
              <a:rPr lang="en-US" altLang="zh-CN" sz="1800">
                <a:latin typeface="Times New Roman" pitchFamily="18" charset="0"/>
                <a:ea typeface="Calibri" pitchFamily="0" charset="0"/>
                <a:cs typeface="Times New Roman" pitchFamily="18" charset="0"/>
              </a:rPr>
              <a:t>Nike is much more than just a global sports brand. It’s a company known for its culture of creativity, experimentation, and continuous improvement, and it achieves this by providing employees with structured learning opportunities and leadership development programs.</a:t>
            </a:r>
            <a:endParaRPr lang="en-US" altLang="zh-CN" sz="1800">
              <a:latin typeface="Calibri" pitchFamily="0" charset="0"/>
              <a:ea typeface="Calibri" pitchFamily="0" charset="0"/>
              <a:cs typeface="Times New Roman" pitchFamily="18" charset="0"/>
            </a:endParaRPr>
          </a:p>
          <a:p>
            <a:pPr marL="0" indent="0" algn="just">
              <a:lnSpc>
                <a:spcPct val="150000"/>
              </a:lnSpc>
              <a:spcBef>
                <a:spcPts val="0"/>
              </a:spcBef>
              <a:spcAft>
                <a:spcPts val="800"/>
              </a:spcAft>
            </a:pPr>
            <a:r>
              <a:rPr lang="en-US" altLang="zh-CN" sz="1800">
                <a:latin typeface="Times New Roman" pitchFamily="18" charset="0"/>
                <a:ea typeface="Calibri" pitchFamily="0" charset="0"/>
                <a:cs typeface="Times New Roman" pitchFamily="18" charset="0"/>
              </a:rPr>
              <a:t>The main focus of this discussion is Nike U, Nike’s global learning platform. Through Nike U, employees can access leadership courses, digital learning resources, and development pathways that support long-term career growth. These programs not only enhance individual skills but also strengthen collaboration, trust, and team relationships across the company.</a:t>
            </a:r>
            <a:endParaRPr lang="en-US" altLang="zh-CN" sz="1800">
              <a:latin typeface="Calibri" pitchFamily="0" charset="0"/>
              <a:ea typeface="Calibri" pitchFamily="0" charset="0"/>
              <a:cs typeface="Times New Roman" pitchFamily="18" charset="0"/>
            </a:endParaRPr>
          </a:p>
          <a:p>
            <a:pPr marL="0" indent="0" algn="just">
              <a:lnSpc>
                <a:spcPct val="150000"/>
              </a:lnSpc>
              <a:spcBef>
                <a:spcPts val="0"/>
              </a:spcBef>
              <a:spcAft>
                <a:spcPts val="800"/>
              </a:spcAft>
            </a:pPr>
            <a:r>
              <a:rPr lang="en-US" altLang="zh-CN" sz="1800">
                <a:latin typeface="Times New Roman" pitchFamily="18" charset="0"/>
                <a:ea typeface="Calibri" pitchFamily="0" charset="0"/>
                <a:cs typeface="Times New Roman" pitchFamily="18" charset="0"/>
              </a:rPr>
              <a:t>The objective of this presentation is to show how Nike’s approach to training and development contributes to organizational effectiveness, innovation, and overall productivity, while also empowering employees to reach their full potential.</a:t>
            </a:r>
            <a:endParaRPr lang="en-US" altLang="zh-CN" sz="1800">
              <a:latin typeface="Calibri" pitchFamily="0" charset="0"/>
              <a:ea typeface="Calibri" pitchFamily="0" charset="0"/>
              <a:cs typeface="Times New Roman" pitchFamily="18" charset="0"/>
            </a:endParaRPr>
          </a:p>
          <a:p>
            <a:endParaRPr lang="zh-CN" altLang="en-US" b="1">
              <a:latin typeface="Times New Roman" pitchFamily="18" charset="0"/>
              <a:cs typeface="Times New Roman" pitchFamily="18" charset="0"/>
            </a:endParaRPr>
          </a:p>
        </p:txBody>
      </p:sp>
      <p:sp>
        <p:nvSpPr>
          <p:cNvPr id="4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宋体" pitchFamily="0" charset="0"/>
                <a:cs typeface="Lucida Sans"/>
              </a:rPr>
              <a:t>2</a:t>
            </a:fld>
            <a:endParaRPr lang="zh-CN" altLang="en-US"/>
          </a:p>
        </p:txBody>
      </p:sp>
    </p:spTree>
    <p:extLst>
      <p:ext uri="{BB962C8B-B14F-4D97-AF65-F5344CB8AC3E}">
        <p14:creationId xmlns:p14="http://schemas.microsoft.com/office/powerpoint/2010/main" val="1208855110"/>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a:t>
            </a:fld>
            <a:endParaRPr lang="zh-CN" altLang="en-US" sz="1200">
              <a:latin typeface="Calibri" pitchFamily="0" charset="0"/>
              <a:ea typeface="等线" pitchFamily="0" charset="0"/>
              <a:cs typeface="Calibri" pitchFamily="0" charset="0"/>
            </a:endParaRPr>
          </a:p>
        </p:txBody>
      </p:sp>
      <p:sp>
        <p:nvSpPr>
          <p:cNvPr id="54"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5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1">
                <a:solidFill>
                  <a:schemeClr val="bg1"/>
                </a:solidFill>
                <a:ea typeface="Times New Roman" pitchFamily="18" charset="0"/>
              </a:rPr>
              <a:t>Current HR Policies and Practices of Nike</a:t>
            </a:r>
            <a:endParaRPr lang="en-US" altLang="zh-CN" sz="1200" b="1">
              <a:solidFill>
                <a:schemeClr val="bg1"/>
              </a:solidFill>
              <a:ea typeface="Times New Roman" pitchFamily="18" charset="0"/>
            </a:endParaRPr>
          </a:p>
          <a:p>
            <a:r>
              <a:rPr lang="en-US" altLang="zh-CN"/>
              <a:t>Nike’s current HR practices emphasize continuous employee development supported by structured learning systems such as Nike U. These programs provide leadership training, technical skill enhancement, and career growth opportunities, ensuring employees stay innovative and adaptable (IMD, 2024; Nike.com, 2016).</a:t>
            </a:r>
            <a:endParaRPr lang="en-US" altLang="zh-CN"/>
          </a:p>
          <a:p>
            <a:r>
              <a:rPr lang="en-US" altLang="zh-CN"/>
              <a:t>The company maintains strong diversity, equity, and inclusion policies, reflected through initiatives that promote equal opportunity and representation across global teams. This commitment is reinforced in Nike’s FY23 Impact Report.</a:t>
            </a:r>
            <a:endParaRPr lang="en-US" altLang="zh-CN"/>
          </a:p>
          <a:p>
            <a:r>
              <a:rPr lang="en-US" altLang="zh-CN"/>
              <a:t>Employee wellbeing remains a core HR focus. Nike provides comprehensive compensation packages, health benefits, mental-wellbeing programs, and flexible work support to sustain employee satisfaction and retention.</a:t>
            </a:r>
            <a:endParaRPr lang="en-US" altLang="zh-CN"/>
          </a:p>
          <a:p>
            <a:r>
              <a:rPr lang="en-US" altLang="zh-CN"/>
              <a:t>Nike’s performance management system integrates real-time feedback, goal alignment, and coaching to strengthen productivity and collaboration (Ganesh, 2024).</a:t>
            </a:r>
            <a:endParaRPr lang="en-US" altLang="zh-CN"/>
          </a:p>
          <a:p>
            <a:r>
              <a:rPr lang="en-US" altLang="zh-CN"/>
              <a:t>Additionally, Nike enforces strict ethical labor standards and responsible sourcing policies, ensuring safe working conditions and compliance throughout its global supply chain (FY23 Impact Report, 2025).</a:t>
            </a:r>
            <a:endParaRPr lang="en-US" altLang="zh-CN"/>
          </a:p>
          <a:p>
            <a:pPr algn="just"/>
            <a:endParaRPr lang="zh-CN" altLang="en-US">
              <a:latin typeface="Times New Roman" pitchFamily="18" charset="0"/>
              <a:cs typeface="Times New Roman" pitchFamily="18" charset="0"/>
            </a:endParaRPr>
          </a:p>
        </p:txBody>
      </p:sp>
      <p:sp>
        <p:nvSpPr>
          <p:cNvPr id="5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宋体" pitchFamily="0" charset="0"/>
                <a:cs typeface="Lucida Sans"/>
              </a:rPr>
              <a:t>3</a:t>
            </a:fld>
            <a:endParaRPr lang="zh-CN" altLang="en-US"/>
          </a:p>
        </p:txBody>
      </p:sp>
    </p:spTree>
    <p:extLst>
      <p:ext uri="{BB962C8B-B14F-4D97-AF65-F5344CB8AC3E}">
        <p14:creationId xmlns:p14="http://schemas.microsoft.com/office/powerpoint/2010/main" val="1777278897"/>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a:t>
            </a:fld>
            <a:endParaRPr lang="zh-CN" altLang="en-US" sz="1200">
              <a:latin typeface="Calibri" pitchFamily="0" charset="0"/>
              <a:ea typeface="等线" pitchFamily="0" charset="0"/>
              <a:cs typeface="Calibri" pitchFamily="0" charset="0"/>
            </a:endParaRPr>
          </a:p>
        </p:txBody>
      </p:sp>
      <p:sp>
        <p:nvSpPr>
          <p:cNvPr id="61"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6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algn="just"/>
            <a:r>
              <a:rPr lang="en-US" altLang="zh-CN" b="1">
                <a:latin typeface="Times New Roman" pitchFamily="18" charset="0"/>
                <a:cs typeface="Times New Roman" pitchFamily="18" charset="0"/>
              </a:rPr>
              <a:t>Line Managers’ Contribution to Implementation</a:t>
            </a:r>
            <a:endParaRPr lang="en-US" altLang="zh-CN" b="1">
              <a:latin typeface="Times New Roman" pitchFamily="18" charset="0"/>
              <a:cs typeface="Times New Roman" pitchFamily="18" charset="0"/>
            </a:endParaRPr>
          </a:p>
          <a:p>
            <a:pPr algn="just"/>
            <a:r>
              <a:rPr lang="en-US" altLang="zh-CN" b="0">
                <a:latin typeface="Times New Roman" pitchFamily="18" charset="0"/>
                <a:cs typeface="Times New Roman" pitchFamily="18" charset="0"/>
              </a:rPr>
              <a:t>Line managers play a pivotal role in implementing Nike’s training and development practices because they are the closest to employees and directly influence daily learning experiences. According to Ahrens and Fischer (2019), line managers are essential agents in executing strategic HRM, particularly through coaching, communication, and performance feedback. At Nike, managers are expected to identify individual skill gaps, create development opportunities, and guide employees through structured learning pathways such as the Manager Onboarding </a:t>
            </a:r>
            <a:r>
              <a:rPr lang="en-US" altLang="zh-CN" b="0">
                <a:latin typeface="Times New Roman" pitchFamily="18" charset="0"/>
                <a:cs typeface="Times New Roman" pitchFamily="18" charset="0"/>
              </a:rPr>
              <a:t>programme</a:t>
            </a:r>
            <a:r>
              <a:rPr lang="en-US" altLang="zh-CN" b="0">
                <a:latin typeface="Times New Roman" pitchFamily="18" charset="0"/>
                <a:cs typeface="Times New Roman" pitchFamily="18" charset="0"/>
              </a:rPr>
              <a:t>, which enhances local leadership capability and embeds consistent expectations across </a:t>
            </a:r>
            <a:r>
              <a:rPr lang="en-US" altLang="zh-CN" b="0">
                <a:latin typeface="Times New Roman" pitchFamily="18" charset="0"/>
                <a:cs typeface="Times New Roman" pitchFamily="18" charset="0"/>
              </a:rPr>
              <a:t>teams.Research</a:t>
            </a:r>
            <a:r>
              <a:rPr lang="en-US" altLang="zh-CN" b="0">
                <a:latin typeface="Times New Roman" pitchFamily="18" charset="0"/>
                <a:cs typeface="Times New Roman" pitchFamily="18" charset="0"/>
              </a:rPr>
              <a:t> highlights that first-line managers contribute significantly to performance management by linking training outcomes with day-to-day performance conversations (Firoz &amp; Chowdhury, 2015). CIPD (2023) also </a:t>
            </a:r>
            <a:r>
              <a:rPr lang="en-US" altLang="zh-CN" b="0">
                <a:latin typeface="Times New Roman" pitchFamily="18" charset="0"/>
                <a:cs typeface="Times New Roman" pitchFamily="18" charset="0"/>
              </a:rPr>
              <a:t>emphasises</a:t>
            </a:r>
            <a:r>
              <a:rPr lang="en-US" altLang="zh-CN" b="0">
                <a:latin typeface="Times New Roman" pitchFamily="18" charset="0"/>
                <a:cs typeface="Times New Roman" pitchFamily="18" charset="0"/>
              </a:rPr>
              <a:t> that line managers support employee wellbeing, provide meaningful feedback, and ensure training is applied in practice. In Nike’s context, effective manager involvement is crucial for driving engagement in digital learning modules and sustaining high performance within retail and corporate environments. Moreover, consumer-facing studies suggest that strong internal management practices positively influence Nike’s overall brand perception (Kolev, 2019).</a:t>
            </a:r>
            <a:endParaRPr lang="zh-CN" altLang="en-US" b="0">
              <a:latin typeface="Times New Roman" pitchFamily="18" charset="0"/>
              <a:cs typeface="Times New Roman" pitchFamily="18" charset="0"/>
            </a:endParaRPr>
          </a:p>
        </p:txBody>
      </p:sp>
      <p:sp>
        <p:nvSpPr>
          <p:cNvPr id="6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宋体" pitchFamily="0" charset="0"/>
                <a:cs typeface="Lucida Sans"/>
              </a:rPr>
              <a:t>4</a:t>
            </a:fld>
            <a:endParaRPr lang="zh-CN" altLang="en-US"/>
          </a:p>
        </p:txBody>
      </p:sp>
    </p:spTree>
    <p:extLst>
      <p:ext uri="{BB962C8B-B14F-4D97-AF65-F5344CB8AC3E}">
        <p14:creationId xmlns:p14="http://schemas.microsoft.com/office/powerpoint/2010/main" val="978719298"/>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a:t>
            </a:fld>
            <a:endParaRPr lang="zh-CN" altLang="en-US" sz="1200">
              <a:latin typeface="Calibri" pitchFamily="0" charset="0"/>
              <a:ea typeface="等线" pitchFamily="0" charset="0"/>
              <a:cs typeface="Calibri" pitchFamily="0" charset="0"/>
            </a:endParaRPr>
          </a:p>
        </p:txBody>
      </p:sp>
      <p:sp>
        <p:nvSpPr>
          <p:cNvPr id="82"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83"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algn="just"/>
            <a:r>
              <a:rPr lang="en-US" altLang="zh-CN" b="1">
                <a:latin typeface="Times New Roman" pitchFamily="18" charset="0"/>
                <a:cs typeface="Times New Roman" pitchFamily="18" charset="0"/>
              </a:rPr>
              <a:t>HR Practices Strategic Alignment with Business Objectives </a:t>
            </a:r>
            <a:endParaRPr lang="en-US" altLang="zh-CN" b="1">
              <a:latin typeface="Times New Roman" pitchFamily="18" charset="0"/>
              <a:cs typeface="Times New Roman" pitchFamily="18" charset="0"/>
            </a:endParaRPr>
          </a:p>
          <a:p>
            <a:pPr algn="just"/>
            <a:r>
              <a:rPr lang="en-US" altLang="zh-CN" b="0">
                <a:latin typeface="Times New Roman" pitchFamily="18" charset="0"/>
                <a:cs typeface="Times New Roman" pitchFamily="18" charset="0"/>
              </a:rPr>
              <a:t>Nike’s HR practices strategically align with its business objectives by focusing on innovation, digital capability, inclusive leadership, and sustainability. Employees are trained in creativity and design thinking, enabling them to contribute to cutting-edge products and maintain Nike’s competitive edge. Digital platforms and analytics training equip staff to make data-driven decisions, streamline operations, and enhance customer experiences globally. Leadership development </a:t>
            </a:r>
            <a:r>
              <a:rPr lang="en-US" altLang="zh-CN" b="0">
                <a:latin typeface="Times New Roman" pitchFamily="18" charset="0"/>
                <a:cs typeface="Times New Roman" pitchFamily="18" charset="0"/>
              </a:rPr>
              <a:t>programmes</a:t>
            </a:r>
            <a:r>
              <a:rPr lang="en-US" altLang="zh-CN" b="0">
                <a:latin typeface="Times New Roman" pitchFamily="18" charset="0"/>
                <a:cs typeface="Times New Roman" pitchFamily="18" charset="0"/>
              </a:rPr>
              <a:t> cultivate inclusive managers who build motivated, collaborative teams, supporting long-term </a:t>
            </a:r>
            <a:r>
              <a:rPr lang="en-US" altLang="zh-CN" b="0">
                <a:latin typeface="Times New Roman" pitchFamily="18" charset="0"/>
                <a:cs typeface="Times New Roman" pitchFamily="18" charset="0"/>
              </a:rPr>
              <a:t>organisational</a:t>
            </a:r>
            <a:r>
              <a:rPr lang="en-US" altLang="zh-CN" b="0">
                <a:latin typeface="Times New Roman" pitchFamily="18" charset="0"/>
                <a:cs typeface="Times New Roman" pitchFamily="18" charset="0"/>
              </a:rPr>
              <a:t> growth. Additionally, training on ethical sourcing, sustainable materials, and environmental initiatives reinforces Nike’s commitment to ESG goals, ensuring that HR practices not only drive business performance but also uphold corporate social responsibility.</a:t>
            </a:r>
            <a:endParaRPr lang="en-US" altLang="zh-CN" b="0">
              <a:latin typeface="Times New Roman" pitchFamily="18" charset="0"/>
              <a:cs typeface="Times New Roman" pitchFamily="18" charset="0"/>
            </a:endParaRPr>
          </a:p>
          <a:p>
            <a:endParaRPr lang="zh-CN" altLang="en-US"/>
          </a:p>
        </p:txBody>
      </p:sp>
      <p:sp>
        <p:nvSpPr>
          <p:cNvPr id="84"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宋体" pitchFamily="0" charset="0"/>
                <a:cs typeface="Lucida Sans"/>
              </a:rPr>
              <a:t>5</a:t>
            </a:fld>
            <a:endParaRPr lang="zh-CN" altLang="en-US"/>
          </a:p>
        </p:txBody>
      </p:sp>
    </p:spTree>
    <p:extLst>
      <p:ext uri="{BB962C8B-B14F-4D97-AF65-F5344CB8AC3E}">
        <p14:creationId xmlns:p14="http://schemas.microsoft.com/office/powerpoint/2010/main" val="299441057"/>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6</a:t>
            </a:fld>
            <a:endParaRPr lang="zh-CN" altLang="en-US" sz="1200">
              <a:latin typeface="Calibri" pitchFamily="0" charset="0"/>
              <a:ea typeface="等线" pitchFamily="0" charset="0"/>
              <a:cs typeface="Calibri" pitchFamily="0" charset="0"/>
            </a:endParaRPr>
          </a:p>
        </p:txBody>
      </p:sp>
      <p:sp>
        <p:nvSpPr>
          <p:cNvPr id="109"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10"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algn="just"/>
            <a:r>
              <a:rPr lang="en-US" altLang="zh-CN" b="1">
                <a:latin typeface="Times New Roman" pitchFamily="18" charset="0"/>
                <a:cs typeface="Times New Roman" pitchFamily="18" charset="0"/>
              </a:rPr>
              <a:t>Key HR Challenges of Nike </a:t>
            </a:r>
            <a:endParaRPr lang="en-US" altLang="zh-CN" b="1">
              <a:latin typeface="Times New Roman" pitchFamily="18" charset="0"/>
              <a:cs typeface="Times New Roman" pitchFamily="18" charset="0"/>
            </a:endParaRPr>
          </a:p>
          <a:p>
            <a:pPr algn="just"/>
            <a:r>
              <a:rPr lang="en-US" altLang="zh-CN" b="0">
                <a:latin typeface="Times New Roman" pitchFamily="18" charset="0"/>
                <a:cs typeface="Times New Roman" pitchFamily="18" charset="0"/>
              </a:rPr>
              <a:t>Nike faces several key human resource challenges in its global operations. Attracting and retaining skilled employees remains a critical issue, particularly in competitive areas such as technology, design, and retail, where top talent is in high demand (Kolev, 2019; Nike.com, 2016). The company’s rapid digital transformation also presents a skills gap, requiring continuous upskilling and training to help employees adapt to technology-driven HR and operational systems (Monteiro, 2022). Ensuring diversity, equity, and inclusion across its global offices is another ongoing challenge, as DEI initiatives must align with both corporate strategy and employee expectations (Moving Together FY23, 2025). Additionally, maintaining labor compliance and ethical practices across complex global supply chains demands robust HR oversight to protect human rights and uphold ethical sourcing standards (Nike, 2025a). Finally, sustaining employee engagement and well-being is essential, as HR programs must balance organizational goals with motivation, mental health support, and overall workforce satisfaction (King, 2012; Nike, 2025b).</a:t>
            </a:r>
            <a:endParaRPr lang="en-US" altLang="zh-CN" b="0">
              <a:latin typeface="Times New Roman" pitchFamily="18" charset="0"/>
              <a:cs typeface="Times New Roman" pitchFamily="18" charset="0"/>
            </a:endParaRPr>
          </a:p>
          <a:p>
            <a:pPr algn="just"/>
            <a:endParaRPr lang="zh-CN" altLang="en-US" b="1">
              <a:latin typeface="Times New Roman" pitchFamily="18" charset="0"/>
              <a:cs typeface="Times New Roman" pitchFamily="18" charset="0"/>
            </a:endParaRPr>
          </a:p>
        </p:txBody>
      </p:sp>
      <p:sp>
        <p:nvSpPr>
          <p:cNvPr id="111"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宋体" pitchFamily="0" charset="0"/>
                <a:cs typeface="Lucida Sans"/>
              </a:rPr>
              <a:t>6</a:t>
            </a:fld>
            <a:endParaRPr lang="zh-CN" altLang="en-US"/>
          </a:p>
        </p:txBody>
      </p:sp>
    </p:spTree>
    <p:extLst>
      <p:ext uri="{BB962C8B-B14F-4D97-AF65-F5344CB8AC3E}">
        <p14:creationId xmlns:p14="http://schemas.microsoft.com/office/powerpoint/2010/main" val="617481475"/>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7</a:t>
            </a:fld>
            <a:endParaRPr lang="zh-CN" altLang="en-US" sz="1200">
              <a:latin typeface="Calibri" pitchFamily="0" charset="0"/>
              <a:ea typeface="等线" pitchFamily="0" charset="0"/>
              <a:cs typeface="Calibri" pitchFamily="0" charset="0"/>
            </a:endParaRPr>
          </a:p>
        </p:txBody>
      </p:sp>
      <p:sp>
        <p:nvSpPr>
          <p:cNvPr id="132"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33"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b="1">
                <a:latin typeface="Times New Roman" pitchFamily="18" charset="0"/>
                <a:cs typeface="Times New Roman" pitchFamily="18" charset="0"/>
              </a:rPr>
              <a:t>Practical Recommendations </a:t>
            </a:r>
            <a:endParaRPr lang="en-US" altLang="zh-CN" b="1">
              <a:latin typeface="Times New Roman" pitchFamily="18" charset="0"/>
              <a:cs typeface="Times New Roman" pitchFamily="18" charset="0"/>
            </a:endParaRPr>
          </a:p>
          <a:p>
            <a:r>
              <a:rPr lang="en-US" altLang="zh-CN" b="0">
                <a:latin typeface="Times New Roman" pitchFamily="18" charset="0"/>
                <a:cs typeface="Times New Roman" pitchFamily="18" charset="0"/>
              </a:rPr>
              <a:t>Nike can enhance its training and development by focusing on five key strategies. First, line managers should play a stronger role in employee development by identifying skill gaps, coaching staff, and ensuring training is applied effectively on the job (Ahrens &amp; Fischer, 2019; CIPD, 2023; Firoz &amp; Chowdhury, 2015). Second, continuous digital upskilling is essential, equipping employees with the knowledge and tools to navigate AI-driven HR systems and digital operational processes (Monteiro, 2022; Pei, 2024). Third, leveraging Nike U as a global learning platform can promote a culture of continuous learning, mentorship, and cross-functional skill development (King, 2012; IMD Business School, 2024). Fourth, all training programs should be closely aligned with strategic HR and business objectives to address skills gaps and enhance organizational performance (Arora, Malhotra &amp; </a:t>
            </a:r>
            <a:r>
              <a:rPr lang="en-US" altLang="zh-CN" b="0">
                <a:latin typeface="Times New Roman" pitchFamily="18" charset="0"/>
                <a:cs typeface="Times New Roman" pitchFamily="18" charset="0"/>
              </a:rPr>
              <a:t>Ruhil</a:t>
            </a:r>
            <a:r>
              <a:rPr lang="en-US" altLang="zh-CN" b="0">
                <a:latin typeface="Times New Roman" pitchFamily="18" charset="0"/>
                <a:cs typeface="Times New Roman" pitchFamily="18" charset="0"/>
              </a:rPr>
              <a:t>, 2024; Burhan Ismael et al., 2021). Finally, training initiatives must be inclusive and accessible across global locations, supporting diversity, equity, and inclusion while empowering employees to grow within the company (Ganesh, 2024; Moving Together FY23, 2025).</a:t>
            </a:r>
            <a:endParaRPr lang="en-US" altLang="zh-CN" b="0">
              <a:latin typeface="Times New Roman" pitchFamily="18" charset="0"/>
              <a:cs typeface="Times New Roman" pitchFamily="18" charset="0"/>
            </a:endParaRPr>
          </a:p>
          <a:p>
            <a:endParaRPr lang="zh-CN" altLang="en-US"/>
          </a:p>
        </p:txBody>
      </p:sp>
      <p:sp>
        <p:nvSpPr>
          <p:cNvPr id="134"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宋体" pitchFamily="0" charset="0"/>
                <a:cs typeface="Lucida Sans"/>
              </a:rPr>
              <a:t>7</a:t>
            </a:fld>
            <a:endParaRPr lang="zh-CN" altLang="en-US"/>
          </a:p>
        </p:txBody>
      </p:sp>
    </p:spTree>
    <p:extLst>
      <p:ext uri="{BB962C8B-B14F-4D97-AF65-F5344CB8AC3E}">
        <p14:creationId xmlns:p14="http://schemas.microsoft.com/office/powerpoint/2010/main" val="61911842"/>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8</a:t>
            </a:fld>
            <a:endParaRPr lang="zh-CN" altLang="en-US" sz="1200">
              <a:latin typeface="Calibri" pitchFamily="0" charset="0"/>
              <a:ea typeface="等线" pitchFamily="0" charset="0"/>
              <a:cs typeface="Calibri" pitchFamily="0" charset="0"/>
            </a:endParaRPr>
          </a:p>
        </p:txBody>
      </p:sp>
      <p:sp>
        <p:nvSpPr>
          <p:cNvPr id="138"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39"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algn="just"/>
            <a:r>
              <a:rPr lang="en-US" altLang="zh-CN" b="1">
                <a:latin typeface="Times New Roman" pitchFamily="18" charset="0"/>
                <a:cs typeface="Times New Roman" pitchFamily="18" charset="0"/>
              </a:rPr>
              <a:t>Conclusion</a:t>
            </a:r>
            <a:endParaRPr lang="en-US" altLang="zh-CN" b="1">
              <a:latin typeface="Times New Roman" pitchFamily="18" charset="0"/>
              <a:cs typeface="Times New Roman" pitchFamily="18" charset="0"/>
            </a:endParaRPr>
          </a:p>
          <a:p>
            <a:pPr algn="just"/>
            <a:r>
              <a:rPr lang="en-US" altLang="zh-CN">
                <a:latin typeface="Times New Roman" pitchFamily="18" charset="0"/>
                <a:cs typeface="Times New Roman" pitchFamily="18" charset="0"/>
              </a:rPr>
              <a:t>In conclusion, Nike’s HR strategy plays a pivotal role in sustaining its global success. First, strategic HR practices, from attracting top talent to ensuring compliance and DEI, are vital for maintaining competitiveness. Second, continuous training and development, including digital upskilling and the use of Nike U, empowers employees and enhances overall performance. Finally, aligning HR initiatives with business objectives while fostering an inclusive environment ensures sustainable growth and a motivated workforce. These combined efforts position Nike to adapt effectively to global challenges and maintain its leadership in the industry.</a:t>
            </a:r>
            <a:endParaRPr lang="zh-CN" altLang="en-US">
              <a:latin typeface="Times New Roman" pitchFamily="18" charset="0"/>
              <a:cs typeface="Times New Roman" pitchFamily="18" charset="0"/>
            </a:endParaRPr>
          </a:p>
        </p:txBody>
      </p:sp>
      <p:sp>
        <p:nvSpPr>
          <p:cNvPr id="140"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宋体" pitchFamily="0" charset="0"/>
                <a:cs typeface="Lucida Sans"/>
              </a:rPr>
              <a:t>8</a:t>
            </a:fld>
            <a:endParaRPr lang="zh-CN" altLang="en-US"/>
          </a:p>
        </p:txBody>
      </p:sp>
    </p:spTree>
    <p:extLst>
      <p:ext uri="{BB962C8B-B14F-4D97-AF65-F5344CB8AC3E}">
        <p14:creationId xmlns:p14="http://schemas.microsoft.com/office/powerpoint/2010/main" val="491727886"/>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9</a:t>
            </a:fld>
            <a:endParaRPr lang="zh-CN" altLang="en-US" sz="1200">
              <a:latin typeface="Calibri" pitchFamily="0" charset="0"/>
              <a:ea typeface="等线" pitchFamily="0" charset="0"/>
              <a:cs typeface="Calibri" pitchFamily="0" charset="0"/>
            </a:endParaRPr>
          </a:p>
        </p:txBody>
      </p:sp>
      <p:sp>
        <p:nvSpPr>
          <p:cNvPr id="143"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44"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These are the reference list.</a:t>
            </a:r>
            <a:endParaRPr lang="zh-CN" altLang="en-US"/>
          </a:p>
        </p:txBody>
      </p:sp>
      <p:sp>
        <p:nvSpPr>
          <p:cNvPr id="145"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宋体" pitchFamily="0" charset="0"/>
                <a:cs typeface="Lucida Sans"/>
              </a:rPr>
              <a:t>9</a:t>
            </a:fld>
            <a:endParaRPr lang="zh-CN" altLang="en-US"/>
          </a:p>
        </p:txBody>
      </p:sp>
    </p:spTree>
    <p:extLst>
      <p:ext uri="{BB962C8B-B14F-4D97-AF65-F5344CB8AC3E}">
        <p14:creationId xmlns:p14="http://schemas.microsoft.com/office/powerpoint/2010/main" val="1971684139"/>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2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10</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746700784"/>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11</a:t>
            </a:fld>
            <a:endParaRPr lang="zh-CN" altLang="en-US" sz="1200">
              <a:latin typeface="Calibri" pitchFamily="0" charset="0"/>
              <a:ea typeface="等线" pitchFamily="0" charset="0"/>
              <a:cs typeface="Calibri" pitchFamily="0" charset="0"/>
            </a:endParaRPr>
          </a:p>
        </p:txBody>
      </p:sp>
      <p:sp>
        <p:nvSpPr>
          <p:cNvPr id="148"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49"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Thank you </a:t>
            </a:r>
            <a:endParaRPr lang="zh-CN" altLang="en-US"/>
          </a:p>
        </p:txBody>
      </p:sp>
      <p:sp>
        <p:nvSpPr>
          <p:cNvPr id="150"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宋体" pitchFamily="0" charset="0"/>
                <a:cs typeface="Lucida Sans"/>
              </a:rPr>
              <a:t>11</a:t>
            </a:fld>
            <a:endParaRPr lang="zh-CN" altLang="en-US"/>
          </a:p>
        </p:txBody>
      </p:sp>
    </p:spTree>
    <p:extLst>
      <p:ext uri="{BB962C8B-B14F-4D97-AF65-F5344CB8AC3E}">
        <p14:creationId xmlns:p14="http://schemas.microsoft.com/office/powerpoint/2010/main" val="1053594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pimg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showMasterSp="0" type="title" preserve="1">
  <p:cSld name="标题幻灯片">
    <p:bg>
      <p:bgPr>
        <a:solidFill>
          <a:schemeClr val="bg1"/>
        </a:solidFill>
      </p:bgPr>
    </p:bg>
    <p:spTree>
      <p:nvGrpSpPr>
        <p:cNvPr id="1" name=""/>
        <p:cNvGrpSpPr/>
        <p:nvPr/>
      </p:nvGrpSpPr>
      <p:grpSpPr>
        <a:xfrm>
          <a:off x="0" y="0"/>
          <a:ext cx="0" cy="0"/>
          <a:chOff x="0" y="0"/>
          <a:chExt cx="0" cy="0"/>
        </a:xfrm>
      </p:grpSpPr>
      <p:grpSp>
        <p:nvGrpSpPr>
          <p:cNvPr id="26" name="Combination"/>
          <p:cNvGrpSpPr>
            <a:grpSpLocks/>
          </p:cNvGrpSpPr>
          <p:nvPr/>
        </p:nvGrpSpPr>
        <p:grpSpPr>
          <a:xfrm>
            <a:off x="0" y="0"/>
            <a:ext cx="12192000" cy="6858000"/>
            <a:chOff x="0" y="0"/>
            <a:chExt cx="12192000" cy="6858000"/>
          </a:xfrm>
        </p:grpSpPr>
        <p:sp>
          <p:nvSpPr>
            <p:cNvPr id="24" name="Rectangle"/>
            <p:cNvSpPr>
              <a:spLocks/>
            </p:cNvSpPr>
            <p:nvPr/>
          </p:nvSpPr>
          <p:spPr>
            <a:xfrm rot="0">
              <a:off x="0" y="0"/>
              <a:ext cx="12192000" cy="6858000"/>
            </a:xfrm>
            <a:prstGeom prst="rect"/>
            <a:blipFill rotWithShape="1">
              <a:blip r:embed="rId2"/>
              <a:stretch/>
            </a:blipFill>
            <a:ln w="19050" cmpd="sng" cap="flat">
              <a:noFill/>
              <a:prstDash val="solid"/>
              <a:round/>
            </a:ln>
          </p:spPr>
        </p:sp>
        <p:sp>
          <p:nvSpPr>
            <p:cNvPr id="25" name="曲线"/>
            <p:cNvSpPr>
              <a:spLocks/>
            </p:cNvSpPr>
            <p:nvPr/>
          </p:nvSpPr>
          <p:spPr>
            <a:xfrm rot="0">
              <a:off x="0" y="1587"/>
              <a:ext cx="12192000" cy="6856413"/>
            </a:xfrm>
            <a:custGeom>
              <a:gdLst>
                <a:gd name="T1" fmla="*/ 0 w 21600"/>
                <a:gd name="T2" fmla="*/ 0 h 21600"/>
                <a:gd name="T3" fmla="*/ 21600 w 21600"/>
                <a:gd name="T4" fmla="*/ 21600 h 21600"/>
              </a:gdLst>
              <a:rect l="T1" t="T2" r="T3" b="T4"/>
              <a:pathLst>
                <a:path w="21600" h="21600">
                  <a:moveTo>
                    <a:pt x="0" y="0"/>
                  </a:moveTo>
                  <a:lnTo>
                    <a:pt x="0" y="21600"/>
                  </a:lnTo>
                  <a:lnTo>
                    <a:pt x="21600" y="21600"/>
                  </a:lnTo>
                  <a:lnTo>
                    <a:pt x="21600" y="0"/>
                  </a:lnTo>
                  <a:lnTo>
                    <a:pt x="0" y="0"/>
                  </a:lnTo>
                </a:path>
                <a:path w="21600" h="21600">
                  <a:moveTo>
                    <a:pt x="20744" y="20099"/>
                  </a:moveTo>
                  <a:lnTo>
                    <a:pt x="843" y="20099"/>
                  </a:lnTo>
                  <a:lnTo>
                    <a:pt x="843" y="1480"/>
                  </a:lnTo>
                  <a:lnTo>
                    <a:pt x="20744" y="1480"/>
                  </a:lnTo>
                  <a:lnTo>
                    <a:pt x="20744" y="20099"/>
                  </a:lnTo>
                  <a:close/>
                </a:path>
              </a:pathLst>
            </a:custGeom>
            <a:solidFill>
              <a:schemeClr val="bg1"/>
            </a:solidFill>
            <a:ln cmpd="sng" cap="flat">
              <a:noFill/>
              <a:prstDash val="solid"/>
              <a:round/>
            </a:ln>
          </p:spPr>
        </p:sp>
      </p:grpSp>
      <p:sp>
        <p:nvSpPr>
          <p:cNvPr id="27" name="Text box"/>
          <p:cNvSpPr>
            <a:spLocks noGrp="1"/>
          </p:cNvSpPr>
          <p:nvPr>
            <p:ph type="ctrTitle"/>
          </p:nvPr>
        </p:nvSpPr>
        <p:spPr>
          <a:xfrm rot="0">
            <a:off x="1154955" y="2099733"/>
            <a:ext cx="8825659" cy="2677648"/>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5400" b="0" i="0" u="none" strike="noStrike" kern="1200" cap="none" spc="0" baseline="0">
                <a:solidFill>
                  <a:schemeClr val="bg2"/>
                </a:solidFill>
                <a:latin typeface="Century Gothic" pitchFamily="0" charset="0"/>
                <a:ea typeface="宋体" pitchFamily="0" charset="0"/>
                <a:cs typeface="Lucida Sans"/>
              </a:rPr>
              <a:t>Click to edit Master title style</a:t>
            </a:r>
            <a:endParaRPr lang="zh-CN" altLang="en-US" sz="5400" b="0" i="0" u="none" strike="noStrike" kern="1200" cap="none" spc="0" baseline="0">
              <a:solidFill>
                <a:schemeClr val="bg2"/>
              </a:solidFill>
              <a:latin typeface="Century Gothic" pitchFamily="0" charset="0"/>
              <a:ea typeface="宋体" pitchFamily="0" charset="0"/>
              <a:cs typeface="Lucida Sans"/>
            </a:endParaRPr>
          </a:p>
        </p:txBody>
      </p:sp>
      <p:sp>
        <p:nvSpPr>
          <p:cNvPr id="28" name="Text box"/>
          <p:cNvSpPr>
            <a:spLocks noGrp="1"/>
          </p:cNvSpPr>
          <p:nvPr>
            <p:ph type="subTitle" idx="1"/>
          </p:nvPr>
        </p:nvSpPr>
        <p:spPr>
          <a:xfrm rot="0">
            <a:off x="1154955" y="4777380"/>
            <a:ext cx="8825659" cy="86142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1800" b="0" i="0" u="none" strike="noStrike" kern="1200" cap="all" spc="0" baseline="0">
                <a:solidFill>
                  <a:srgbClr val="EF53A5"/>
                </a:solidFill>
                <a:latin typeface="Century Gothic" pitchFamily="0" charset="0"/>
                <a:ea typeface="宋体" pitchFamily="0" charset="0"/>
                <a:cs typeface="Lucida Sans"/>
              </a:rPr>
              <a:t>Click to edit Master subtitle style</a:t>
            </a:r>
            <a:endParaRPr lang="zh-CN" altLang="en-US" sz="1800" b="0" i="0" u="none" strike="noStrike" kern="1200" cap="all" spc="0" baseline="0">
              <a:solidFill>
                <a:srgbClr val="EF53A5"/>
              </a:solidFill>
              <a:latin typeface="Century Gothic" pitchFamily="0" charset="0"/>
              <a:ea typeface="宋体" pitchFamily="0" charset="0"/>
              <a:cs typeface="Lucida Sans"/>
            </a:endParaRPr>
          </a:p>
        </p:txBody>
      </p:sp>
      <p:sp>
        <p:nvSpPr>
          <p:cNvPr id="29" name="Text box"/>
          <p:cNvSpPr>
            <a:spLocks noGrp="1"/>
          </p:cNvSpPr>
          <p:nvPr>
            <p:ph type="dt" idx="10"/>
          </p:nvPr>
        </p:nvSpPr>
        <p:spPr>
          <a:xfrm rot="0">
            <a:off x="10158983" y="1792224"/>
            <a:ext cx="990598" cy="304799"/>
          </a:xfrm>
          <a:prstGeom prst="rect"/>
          <a:noFill/>
          <a:ln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1000" b="0" i="0" u="none" strike="noStrike" kern="1200" cap="none" spc="0" baseline="0">
                <a:solidFill>
                  <a:srgbClr val="FFFFFF">
                    <a:alpha val="60000"/>
                  </a:srgbClr>
                </a:solidFill>
                <a:latin typeface="Century Gothic" pitchFamily="0" charset="0"/>
                <a:ea typeface="宋体" pitchFamily="0" charset="0"/>
                <a:cs typeface="Century Gothic" pitchFamily="0" charset="0"/>
              </a:rPr>
              <a:t>Date/Time</a:t>
            </a:r>
            <a:endParaRPr lang="zh-CN" altLang="en-US" sz="1000" b="0" i="0" u="none" strike="noStrike" kern="1200" cap="none" spc="0" baseline="0">
              <a:solidFill>
                <a:srgbClr val="FFFFFF">
                  <a:alpha val="60000"/>
                </a:srgbClr>
              </a:solidFill>
              <a:latin typeface="Century Gothic" pitchFamily="0" charset="0"/>
              <a:ea typeface="宋体" pitchFamily="0" charset="0"/>
              <a:cs typeface="Century Gothic" pitchFamily="0" charset="0"/>
            </a:endParaRPr>
          </a:p>
        </p:txBody>
      </p:sp>
      <p:sp>
        <p:nvSpPr>
          <p:cNvPr id="30" name="Text box"/>
          <p:cNvSpPr>
            <a:spLocks noGrp="1"/>
          </p:cNvSpPr>
          <p:nvPr>
            <p:ph type="ftr" idx="11"/>
          </p:nvPr>
        </p:nvSpPr>
        <p:spPr>
          <a:xfrm rot="0">
            <a:off x="8951976" y="3227832"/>
            <a:ext cx="3859794" cy="304800"/>
          </a:xfrm>
          <a:prstGeom prst="rect"/>
          <a:noFill/>
          <a:ln cmpd="sng" cap="flat">
            <a:no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r>
              <a:rPr lang="en-US" altLang="zh-CN" sz="1000" b="0" i="0" u="none" strike="noStrike" kern="1200" cap="none" spc="0" baseline="0">
                <a:solidFill>
                  <a:srgbClr val="FFFFFF">
                    <a:alpha val="60000"/>
                  </a:srgbClr>
                </a:solidFill>
                <a:latin typeface="Century Gothic" pitchFamily="0" charset="0"/>
                <a:ea typeface="宋体" pitchFamily="0" charset="0"/>
                <a:cs typeface="Century Gothic" pitchFamily="0" charset="0"/>
              </a:rPr>
              <a:t>
              </a:t>
            </a:r>
            <a:endParaRPr lang="zh-CN" altLang="en-US" sz="1000" b="0" i="0" u="none" strike="noStrike" kern="1200" cap="none" spc="0" baseline="0">
              <a:solidFill>
                <a:srgbClr val="FFFFFF">
                  <a:alpha val="60000"/>
                </a:srgbClr>
              </a:solidFill>
              <a:latin typeface="Century Gothic" pitchFamily="0" charset="0"/>
              <a:ea typeface="宋体" pitchFamily="0" charset="0"/>
              <a:cs typeface="Century Gothic" pitchFamily="0" charset="0"/>
            </a:endParaRPr>
          </a:p>
        </p:txBody>
      </p:sp>
      <p:sp>
        <p:nvSpPr>
          <p:cNvPr id="31" name="Rectangle"/>
          <p:cNvSpPr>
            <a:spLocks/>
          </p:cNvSpPr>
          <p:nvPr/>
        </p:nvSpPr>
        <p:spPr>
          <a:xfrm rot="0">
            <a:off x="10437812" y="0"/>
            <a:ext cx="685800" cy="1143000"/>
          </a:xfrm>
          <a:prstGeom prst="rect"/>
          <a:solidFill>
            <a:schemeClr val="accent1"/>
          </a:solidFill>
          <a:ln w="9525" cmpd="sng" cap="flat">
            <a:noFill/>
            <a:prstDash val="solid"/>
            <a:round/>
          </a:ln>
          <a:effectLst>
            <a:outerShdw sx="100000" sy="100000" algn="b" rotWithShape="0" blurRad="38100" dist="25400" dir="5400000">
              <a:srgbClr val="000000">
                <a:alpha val="44705"/>
              </a:srgbClr>
            </a:outerShdw>
          </a:effectLst>
        </p:spPr>
      </p:sp>
      <p:sp>
        <p:nvSpPr>
          <p:cNvPr id="32" name="Text box"/>
          <p:cNvSpPr>
            <a:spLocks noGrp="1"/>
          </p:cNvSpPr>
          <p:nvPr>
            <p:ph type="sldNum" idx="12"/>
          </p:nvPr>
        </p:nvSpPr>
        <p:spPr>
          <a:xfrm rot="0">
            <a:off x="10352541" y="295729"/>
            <a:ext cx="838198" cy="767686"/>
          </a:xfrm>
          <a:prstGeom prst="rect"/>
          <a:noFill/>
          <a:ln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fld id="{CAD2D6BD-DE1B-4B5F-8B41-2702339687B9}" type="slidenum">
              <a:rPr lang="en-US" altLang="zh-CN" sz="2800" b="0" i="0" u="none" strike="noStrike" kern="1200" cap="none" spc="0" baseline="0">
                <a:solidFill>
                  <a:schemeClr val="bg1"/>
                </a:solidFill>
                <a:latin typeface="Century Gothic" pitchFamily="0" charset="0"/>
                <a:ea typeface="宋体" pitchFamily="0" charset="0"/>
                <a:cs typeface="Century Gothic" pitchFamily="0" charset="0"/>
              </a:rPr>
              <a:t>&lt;#&gt;</a:t>
            </a:fld>
            <a:endParaRPr lang="zh-CN" altLang="en-US" sz="2800" b="0" i="0" u="none" strike="noStrike" kern="1200" cap="none" spc="0" baseline="0">
              <a:solidFill>
                <a:schemeClr val="bg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445207602"/>
      </p:ext>
    </p:extLst>
  </p:cSld>
  <p:clrMapOvr>
    <a:masterClrMapping/>
  </p:clrMapOvr>
</p:sldLayout>
</file>

<file path=ppt/slideLayouts/slideLayout2.xml><?xml version="1.0" encoding="utf-8"?>
<p:sldLayout xmlns:p="http://schemas.openxmlformats.org/presentationml/2006/main" xmlns:a="http://schemas.openxmlformats.org/drawingml/2006/main" xmlns:r="http://schemas.openxmlformats.org/officeDocument/2006/relationships" type="obj" preserve="1">
  <p:cSld name="标题和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907289808"/>
      </p:ext>
    </p:extLst>
  </p:cSld>
  <p:clrMapOvr>
    <a:masterClrMapping/>
  </p:clrMapOvr>
</p:sldLayout>
</file>

<file path=ppt/slideLayouts/slideLayout3.xml><?xml version="1.0" encoding="utf-8"?>
<p:sldLayout xmlns:p="http://schemas.openxmlformats.org/presentationml/2006/main" xmlns:a="http://schemas.openxmlformats.org/drawingml/2006/main" xmlns:r="http://schemas.openxmlformats.org/officeDocument/2006/relationships" type="secHead" preserve="1">
  <p:cSld name="节标题">
    <p:spTree>
      <p:nvGrpSpPr>
        <p:cNvPr id="1" name=""/>
        <p:cNvGrpSpPr/>
        <p:nvPr/>
      </p:nvGrpSpPr>
      <p:grpSpPr>
        <a:xfrm>
          <a:off x="0" y="0"/>
          <a:ext cx="0" cy="0"/>
          <a:chOff x="0" y="0"/>
          <a:chExt cx="0" cy="0"/>
        </a:xfrm>
      </p:grpSpPr>
      <p:sp>
        <p:nvSpPr>
          <p:cNvPr id="2" name="Text box"/>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404315003"/>
      </p:ext>
    </p:extLst>
  </p:cSld>
  <p:clrMapOvr>
    <a:masterClrMapping/>
  </p:clrMapOvr>
</p:sldLayout>
</file>

<file path=ppt/slideLayouts/slideLayout4.xml><?xml version="1.0" encoding="utf-8"?>
<p:sldLayout xmlns:p="http://schemas.openxmlformats.org/presentationml/2006/main" xmlns:a="http://schemas.openxmlformats.org/drawingml/2006/main" xmlns:r="http://schemas.openxmlformats.org/officeDocument/2006/relationships" type="twoObj" preserve="1">
  <p:cSld name="两栏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917929225"/>
      </p:ext>
    </p:extLst>
  </p:cSld>
  <p:clrMapOvr>
    <a:masterClrMapping/>
  </p:clrMapOvr>
</p:sldLayout>
</file>

<file path=ppt/slideLayouts/slideLayout5.xml><?xml version="1.0" encoding="utf-8"?>
<p:sldLayout xmlns:p="http://schemas.openxmlformats.org/presentationml/2006/main" xmlns:a="http://schemas.openxmlformats.org/drawingml/2006/main" xmlns:r="http://schemas.openxmlformats.org/officeDocument/2006/relationships" type="twoTxTwoObj" preserve="1">
  <p:cSld name="比较">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Text box"/>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Text box"/>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8" name="Text box"/>
          <p:cNvSpPr>
            <a:spLocks noGrp="1"/>
          </p:cNvSpPr>
          <p:nvPr>
            <p:ph type="ftr" sz="quarter" idx="11"/>
          </p:nvPr>
        </p:nvSpPr>
        <p:spPr/>
        <p:txBody>
          <a:bodyPr/>
          <a:lstStyle/>
          <a:p>
            <a:endParaRPr lang="zh-CN" altLang="en-US"/>
          </a:p>
        </p:txBody>
      </p:sp>
      <p:sp>
        <p:nvSpPr>
          <p:cNvPr id="9"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817135775"/>
      </p:ext>
    </p:extLst>
  </p:cSld>
  <p:clrMapOvr>
    <a:masterClrMapping/>
  </p:clrMapOvr>
</p:sldLayout>
</file>

<file path=ppt/slideLayouts/slideLayout6.xml><?xml version="1.0" encoding="utf-8"?>
<p:sldLayout xmlns:p="http://schemas.openxmlformats.org/presentationml/2006/main" xmlns:a="http://schemas.openxmlformats.org/drawingml/2006/main" xmlns:r="http://schemas.openxmlformats.org/officeDocument/2006/relationships" type="titleOnly" preserve="1">
  <p:cSld name="仅标题">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4" name="Text box"/>
          <p:cNvSpPr>
            <a:spLocks noGrp="1"/>
          </p:cNvSpPr>
          <p:nvPr>
            <p:ph type="ftr" sz="quarter" idx="11"/>
          </p:nvPr>
        </p:nvSpPr>
        <p:spPr/>
        <p:txBody>
          <a:bodyPr/>
          <a:lstStyle/>
          <a:p>
            <a:endParaRPr lang="zh-CN" altLang="en-US"/>
          </a:p>
        </p:txBody>
      </p:sp>
      <p:sp>
        <p:nvSpPr>
          <p:cNvPr id="5"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449008418"/>
      </p:ext>
    </p:extLst>
  </p:cSld>
  <p:clrMapOvr>
    <a:masterClrMapping/>
  </p:clrMapOvr>
</p:sldLayout>
</file>

<file path=ppt/slideLayouts/slideLayout7.xml><?xml version="1.0" encoding="utf-8"?>
<p:sldLayout xmlns:p="http://schemas.openxmlformats.org/presentationml/2006/main" xmlns:a="http://schemas.openxmlformats.org/drawingml/2006/main" xmlns:r="http://schemas.openxmlformats.org/officeDocument/2006/relationships" type="blank" preserve="1">
  <p:cSld name="空白">
    <p:spTree>
      <p:nvGrpSpPr>
        <p:cNvPr id="1" name=""/>
        <p:cNvGrpSpPr/>
        <p:nvPr/>
      </p:nvGrpSpPr>
      <p:grpSpPr>
        <a:xfrm>
          <a:off x="0" y="0"/>
          <a:ext cx="0" cy="0"/>
          <a:chOff x="0" y="0"/>
          <a:chExt cx="0" cy="0"/>
        </a:xfrm>
      </p:grpSpPr>
      <p:sp>
        <p:nvSpPr>
          <p:cNvPr id="2"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3" name="Text box"/>
          <p:cNvSpPr>
            <a:spLocks noGrp="1"/>
          </p:cNvSpPr>
          <p:nvPr>
            <p:ph type="ftr" sz="quarter" idx="11"/>
          </p:nvPr>
        </p:nvSpPr>
        <p:spPr/>
        <p:txBody>
          <a:bodyPr/>
          <a:lstStyle/>
          <a:p>
            <a:endParaRPr lang="zh-CN" altLang="en-US"/>
          </a:p>
        </p:txBody>
      </p:sp>
      <p:sp>
        <p:nvSpPr>
          <p:cNvPr id="4"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178733972"/>
      </p:ext>
    </p:extLst>
  </p:cSld>
  <p:clrMapOvr>
    <a:masterClrMapping/>
  </p:clrMapOvr>
</p:sldLayout>
</file>

<file path=ppt/slideLayouts/slideLayout8.xml><?xml version="1.0" encoding="utf-8"?>
<p:sldLayout xmlns:p="http://schemas.openxmlformats.org/presentationml/2006/main" xmlns:a="http://schemas.openxmlformats.org/drawingml/2006/main" xmlns:r="http://schemas.openxmlformats.org/officeDocument/2006/relationships" type="objTx" preserve="1">
  <p:cSld name="内容与标题">
    <p:spTree>
      <p:nvGrpSpPr>
        <p:cNvPr id="1" name=""/>
        <p:cNvGrpSpPr/>
        <p:nvPr/>
      </p:nvGrpSpPr>
      <p:grpSpPr>
        <a:xfrm>
          <a:off x="0" y="0"/>
          <a:ext cx="0" cy="0"/>
          <a:chOff x="0" y="0"/>
          <a:chExt cx="0" cy="0"/>
        </a:xfrm>
      </p:grpSpPr>
      <p:sp>
        <p:nvSpPr>
          <p:cNvPr id="2" name="Text box"/>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561219660"/>
      </p:ext>
    </p:extLst>
  </p:cSld>
  <p:clrMapOvr>
    <a:masterClrMapping/>
  </p:clrMapOvr>
</p:sldLayout>
</file>

<file path=ppt/slideLayouts/slideLayout9.xml><?xml version="1.0" encoding="utf-8"?>
<p:sldLayout xmlns:p="http://schemas.openxmlformats.org/presentationml/2006/main" xmlns:a="http://schemas.openxmlformats.org/drawingml/2006/main" xmlns:r="http://schemas.openxmlformats.org/officeDocument/2006/relationships" type="picTx" preserve="1">
  <p:cSld name="图片与标题">
    <p:spTree>
      <p:nvGrpSpPr>
        <p:cNvPr id="1" name=""/>
        <p:cNvGrpSpPr/>
        <p:nvPr/>
      </p:nvGrpSpPr>
      <p:grpSpPr>
        <a:xfrm>
          <a:off x="0" y="0"/>
          <a:ext cx="0" cy="0"/>
          <a:chOff x="0" y="0"/>
          <a:chExt cx="0" cy="0"/>
        </a:xfrm>
      </p:grpSpPr>
      <p:sp>
        <p:nvSpPr>
          <p:cNvPr id="2" name="Text box"/>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box"/>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046516941"/>
      </p:ext>
    </p:extLst>
  </p:cSld>
  <p:clrMapOvr>
    <a:masterClrMapping/>
  </p:clrMapOvr>
</p:sldLayout>
</file>

<file path=ppt/slideLayouts/slideLayout10.xml><?xml version="1.0" encoding="utf-8"?>
<p:sldLayout xmlns:p="http://schemas.openxmlformats.org/presentationml/2006/main" xmlns:a="http://schemas.openxmlformats.org/drawingml/2006/main" xmlns:r="http://schemas.openxmlformats.org/officeDocument/2006/relationships" type="vertTx" preserve="1">
  <p:cSld name="标题和竖排文本">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45462816"/>
      </p:ext>
    </p:extLst>
  </p:cSld>
  <p:clrMapOvr>
    <a:masterClrMapping/>
  </p:clrMapOvr>
</p:sldLayout>
</file>

<file path=ppt/slideLayouts/slideLayout11.xml><?xml version="1.0" encoding="utf-8"?>
<p:sldLayout xmlns:p="http://schemas.openxmlformats.org/presentationml/2006/main" xmlns:a="http://schemas.openxmlformats.org/drawingml/2006/main" xmlns:r="http://schemas.openxmlformats.org/officeDocument/2006/relationships" type="vertTitleAndTx" preserve="1">
  <p:cSld name="垂直排列标题与文本">
    <p:spTree>
      <p:nvGrpSpPr>
        <p:cNvPr id="1" name=""/>
        <p:cNvGrpSpPr/>
        <p:nvPr/>
      </p:nvGrpSpPr>
      <p:grpSpPr>
        <a:xfrm>
          <a:off x="0" y="0"/>
          <a:ext cx="0" cy="0"/>
          <a:chOff x="0" y="0"/>
          <a:chExt cx="0" cy="0"/>
        </a:xfrm>
      </p:grpSpPr>
      <p:sp>
        <p:nvSpPr>
          <p:cNvPr id="2" name="Text box"/>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Text box"/>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697914245"/>
      </p:ext>
    </p:extLst>
  </p:cSld>
  <p:clrMapOvr>
    <a:masterClrMapping/>
  </p:clrMapOvr>
</p:sldLayout>
</file>

<file path=ppt/slideLayouts/slideLayout12.xml><?xml version="1.0" encoding="utf-8"?>
<p:sldLayout xmlns:p="http://schemas.openxmlformats.org/presentationml/2006/main" xmlns:a="http://schemas.openxmlformats.org/drawingml/2006/main" xmlns:r="http://schemas.openxmlformats.org/officeDocument/2006/relationships" showMasterSp="0" preserve="1">
  <p:cSld name="自定义版式">
    <p:bg>
      <p:bgPr>
        <a:solidFill>
          <a:schemeClr val="bg1"/>
        </a:solidFill>
      </p:bgPr>
    </p:bg>
    <p:spTree>
      <p:nvGrpSpPr>
        <p:cNvPr id="1" name=""/>
        <p:cNvGrpSpPr/>
        <p:nvPr/>
      </p:nvGrpSpPr>
      <p:grpSpPr>
        <a:xfrm>
          <a:off x="0" y="0"/>
          <a:ext cx="0" cy="0"/>
          <a:chOff x="0" y="0"/>
          <a:chExt cx="0" cy="0"/>
        </a:xfrm>
      </p:grpSpPr>
      <p:sp>
        <p:nvSpPr>
          <p:cNvPr id="40" name="Text box"/>
          <p:cNvSpPr>
            <a:spLocks noGrp="1"/>
          </p:cNvSpPr>
          <p:nvPr>
            <p:ph type="dt" idx="10"/>
          </p:nvPr>
        </p:nvSpPr>
        <p:spPr>
          <a:xfrm rot="0">
            <a:off x="10653104" y="6391837"/>
            <a:ext cx="990598" cy="304798"/>
          </a:xfrm>
          <a:prstGeom prst="rect"/>
          <a:noFill/>
          <a:ln cmpd="sng" cap="flat">
            <a:noFill/>
            <a:prstDash val="solid"/>
            <a:miter/>
          </a:ln>
        </p:spPr>
        <p:txBody>
          <a:bodyPr vert="horz" wrap="square" lIns="91440" tIns="45720" rIns="91440" bIns="45720" anchor="ctr" anchorCtr="0">
            <a:prstTxWarp prst="textNoShape"/>
          </a:bodyPr>
          <a:lstStyle/>
          <a:p>
            <a:pPr algn="r"/>
            <a:r>
              <a:rPr lang="en-US" altLang="zh-CN" sz="1000" b="1" i="0">
                <a:solidFill>
                  <a:schemeClr val="accent1"/>
                </a:solidFill>
                <a:latin typeface="Century Gothic" pitchFamily="0" charset="0"/>
                <a:ea typeface="宋体" pitchFamily="0" charset="0"/>
                <a:cs typeface="Century Gothic" pitchFamily="0" charset="0"/>
              </a:rPr>
              <a:t>Date/Time</a:t>
            </a:r>
            <a:endParaRPr lang="zh-CN" altLang="en-US" sz="1000" b="1" i="0">
              <a:solidFill>
                <a:schemeClr val="accent1"/>
              </a:solidFill>
              <a:latin typeface="Century Gothic" pitchFamily="0" charset="0"/>
              <a:ea typeface="宋体" pitchFamily="0" charset="0"/>
              <a:cs typeface="Century Gothic" pitchFamily="0" charset="0"/>
            </a:endParaRPr>
          </a:p>
        </p:txBody>
      </p:sp>
      <p:sp>
        <p:nvSpPr>
          <p:cNvPr id="41" name="Text box"/>
          <p:cNvSpPr>
            <a:spLocks noGrp="1"/>
          </p:cNvSpPr>
          <p:nvPr>
            <p:ph type="ftr" idx="11"/>
          </p:nvPr>
        </p:nvSpPr>
        <p:spPr>
          <a:xfrm rot="0">
            <a:off x="561110" y="6391837"/>
            <a:ext cx="3859794" cy="304801"/>
          </a:xfrm>
          <a:prstGeom prst="rect"/>
          <a:noFill/>
          <a:ln cmpd="sng" cap="flat">
            <a:noFill/>
            <a:prstDash val="solid"/>
            <a:miter/>
          </a:ln>
        </p:spPr>
        <p:txBody>
          <a:bodyPr vert="horz" wrap="square" lIns="91440" tIns="45720" rIns="91440" bIns="45720" anchor="ctr" anchorCtr="0">
            <a:prstTxWarp prst="textNoShape"/>
          </a:bodyPr>
          <a:lstStyle/>
          <a:p>
            <a:pPr algn="l"/>
            <a:r>
              <a:rPr lang="en-US" altLang="zh-CN" sz="1000" b="1" i="0">
                <a:solidFill>
                  <a:schemeClr val="accent1"/>
                </a:solidFill>
                <a:latin typeface="Century Gothic" pitchFamily="0" charset="0"/>
                <a:ea typeface="宋体" pitchFamily="0" charset="0"/>
                <a:cs typeface="Century Gothic" pitchFamily="0" charset="0"/>
              </a:rPr>
              <a:t>
              </a:t>
            </a:r>
            <a:endParaRPr lang="zh-CN" altLang="en-US" sz="1000" b="1" i="0">
              <a:solidFill>
                <a:schemeClr val="accent1"/>
              </a:solidFill>
              <a:latin typeface="Century Gothic" pitchFamily="0" charset="0"/>
              <a:ea typeface="宋体" pitchFamily="0" charset="0"/>
              <a:cs typeface="Century Gothic" pitchFamily="0" charset="0"/>
            </a:endParaRPr>
          </a:p>
        </p:txBody>
      </p:sp>
      <p:sp>
        <p:nvSpPr>
          <p:cNvPr id="42" name="Rectangle"/>
          <p:cNvSpPr>
            <a:spLocks/>
          </p:cNvSpPr>
          <p:nvPr/>
        </p:nvSpPr>
        <p:spPr>
          <a:xfrm rot="0">
            <a:off x="10437812" y="0"/>
            <a:ext cx="685800" cy="1143000"/>
          </a:xfrm>
          <a:prstGeom prst="rect"/>
          <a:solidFill>
            <a:schemeClr val="accent1"/>
          </a:solidFill>
          <a:ln w="9525" cmpd="sng" cap="flat">
            <a:noFill/>
            <a:prstDash val="solid"/>
            <a:round/>
          </a:ln>
          <a:effectLst>
            <a:outerShdw sx="100000" sy="100000" algn="b" rotWithShape="0" blurRad="38100" dist="25400" dir="5400000">
              <a:srgbClr val="000000">
                <a:alpha val="44705"/>
              </a:srgbClr>
            </a:outerShdw>
          </a:effectLst>
        </p:spPr>
      </p:sp>
      <p:sp>
        <p:nvSpPr>
          <p:cNvPr id="43" name="Text box"/>
          <p:cNvSpPr>
            <a:spLocks noGrp="1"/>
          </p:cNvSpPr>
          <p:nvPr>
            <p:ph type="sldNum" idx="12"/>
          </p:nvPr>
        </p:nvSpPr>
        <p:spPr>
          <a:xfrm rot="0">
            <a:off x="10352541" y="295729"/>
            <a:ext cx="838198" cy="767686"/>
          </a:xfrm>
          <a:prstGeom prst="rect"/>
          <a:noFill/>
          <a:ln cmpd="sng" cap="flat">
            <a:noFill/>
            <a:prstDash val="solid"/>
            <a:miter/>
          </a:ln>
        </p:spPr>
        <p:txBody>
          <a:bodyPr vert="horz" wrap="square" lIns="91440" tIns="45720" rIns="91440" bIns="45720" anchor="b" anchorCtr="0">
            <a:prstTxWarp prst="textNoShape"/>
          </a:bodyPr>
          <a:lstStyle/>
          <a:p>
            <a:pPr algn="ctr"/>
            <a:fld id="{CAD2D6BD-DE1B-4B5F-8B41-2702339687B9}" type="slidenum">
              <a:rPr lang="en-US" altLang="zh-CN" sz="2800" b="0" i="0" u="none" strike="noStrike" kern="1200" cap="none" spc="0" baseline="0">
                <a:solidFill>
                  <a:schemeClr val="bg1"/>
                </a:solidFill>
                <a:latin typeface="Century Gothic" pitchFamily="0" charset="0"/>
                <a:ea typeface="宋体" pitchFamily="0" charset="0"/>
                <a:cs typeface="Century Gothic" pitchFamily="0" charset="0"/>
              </a:rPr>
              <a:t>&lt;#&gt;</a:t>
            </a:fld>
            <a:endParaRPr lang="zh-CN" altLang="en-US" sz="2800" b="0" i="0">
              <a:solidFill>
                <a:schemeClr val="bg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1700204074"/>
      </p:ext>
    </p:extLst>
  </p:cSld>
  <p:clrMapOvr>
    <a:masterClrMapping/>
  </p:clrMapOvr>
  <p:hf sldNum="0"/>
</p:sldLayout>
</file>

<file path=ppt/slideMasters/_rels/slideMaster1.xml.rels><?xml version="1.0" encoding="UTF-8" standalone="yes"?>
<Relationships xmlns="http://schemas.openxmlformats.org/package/2006/relationships"><Relationship Id="rId1" Type="http://schemas.openxmlformats.org/officeDocument/2006/relationships/image" Target="../media/pimg1.jpe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grpSp>
        <p:nvGrpSpPr>
          <p:cNvPr id="11" name="Combination"/>
          <p:cNvGrpSpPr>
            <a:grpSpLocks/>
          </p:cNvGrpSpPr>
          <p:nvPr/>
        </p:nvGrpSpPr>
        <p:grpSpPr>
          <a:xfrm>
            <a:off x="0" y="0"/>
            <a:ext cx="12192000" cy="6858000"/>
            <a:chOff x="0" y="0"/>
            <a:chExt cx="12192000" cy="6858000"/>
          </a:xfrm>
        </p:grpSpPr>
        <p:sp>
          <p:nvSpPr>
            <p:cNvPr id="2" name="Rectangle"/>
            <p:cNvSpPr>
              <a:spLocks/>
            </p:cNvSpPr>
            <p:nvPr/>
          </p:nvSpPr>
          <p:spPr>
            <a:xfrm rot="0">
              <a:off x="0" y="0"/>
              <a:ext cx="12192000" cy="6858000"/>
            </a:xfrm>
            <a:prstGeom prst="rect"/>
            <a:blipFill rotWithShape="1">
              <a:blip r:embed="rId1"/>
              <a:stretch/>
            </a:blipFill>
            <a:ln w="19050" cmpd="sng" cap="flat">
              <a:noFill/>
              <a:prstDash val="solid"/>
              <a:round/>
            </a:ln>
          </p:spPr>
        </p:sp>
        <p:sp>
          <p:nvSpPr>
            <p:cNvPr id="3" name="Oval"/>
            <p:cNvSpPr>
              <a:spLocks/>
            </p:cNvSpPr>
            <p:nvPr/>
          </p:nvSpPr>
          <p:spPr>
            <a:xfrm rot="0">
              <a:off x="0" y="2667000"/>
              <a:ext cx="4191000" cy="4191000"/>
            </a:xfrm>
            <a:prstGeom prst="ellipse"/>
            <a:gradFill rotWithShape="1">
              <a:gsLst>
                <a:gs pos="0">
                  <a:srgbClr val="9B6BF2">
                    <a:alpha val="10980"/>
                  </a:srgbClr>
                </a:gs>
                <a:gs pos="75000">
                  <a:srgbClr val="9B6BF2">
                    <a:alpha val="0"/>
                  </a:srgbClr>
                </a:gs>
                <a:gs pos="36000">
                  <a:srgbClr val="9B6BF2">
                    <a:alpha val="9803"/>
                  </a:srgbClr>
                </a:gs>
              </a:gsLst>
              <a:path path="circle">
                <a:fillToRect l="50000" t="50000" r="50000" b="50000"/>
              </a:path>
              <a:tileRect/>
            </a:gradFill>
            <a:ln w="9525" cmpd="sng" cap="flat">
              <a:noFill/>
              <a:prstDash val="solid"/>
              <a:round/>
            </a:ln>
          </p:spPr>
        </p:sp>
        <p:sp>
          <p:nvSpPr>
            <p:cNvPr id="4" name="Oval"/>
            <p:cNvSpPr>
              <a:spLocks/>
            </p:cNvSpPr>
            <p:nvPr/>
          </p:nvSpPr>
          <p:spPr>
            <a:xfrm rot="0">
              <a:off x="0" y="2895600"/>
              <a:ext cx="2362200" cy="2362200"/>
            </a:xfrm>
            <a:prstGeom prst="ellipse"/>
            <a:gradFill rotWithShape="1">
              <a:gsLst>
                <a:gs pos="0">
                  <a:srgbClr val="9B6BF2">
                    <a:alpha val="7843"/>
                  </a:srgbClr>
                </a:gs>
                <a:gs pos="72000">
                  <a:srgbClr val="9B6BF2">
                    <a:alpha val="0"/>
                  </a:srgbClr>
                </a:gs>
                <a:gs pos="36000">
                  <a:srgbClr val="9B6BF2">
                    <a:alpha val="7843"/>
                  </a:srgbClr>
                </a:gs>
              </a:gsLst>
              <a:path path="circle">
                <a:fillToRect l="50000" t="50000" r="50000" b="50000"/>
              </a:path>
              <a:tileRect/>
            </a:gradFill>
            <a:ln w="9525" cmpd="sng" cap="flat">
              <a:noFill/>
              <a:prstDash val="solid"/>
              <a:round/>
            </a:ln>
          </p:spPr>
        </p:sp>
        <p:sp>
          <p:nvSpPr>
            <p:cNvPr id="5" name="Oval"/>
            <p:cNvSpPr>
              <a:spLocks/>
            </p:cNvSpPr>
            <p:nvPr/>
          </p:nvSpPr>
          <p:spPr>
            <a:xfrm rot="0">
              <a:off x="8609012" y="5867400"/>
              <a:ext cx="990600" cy="990600"/>
            </a:xfrm>
            <a:prstGeom prst="ellipse"/>
            <a:gradFill rotWithShape="1">
              <a:gsLst>
                <a:gs pos="0">
                  <a:srgbClr val="9B6BF2">
                    <a:alpha val="13725"/>
                  </a:srgbClr>
                </a:gs>
                <a:gs pos="66000">
                  <a:srgbClr val="9B6BF2">
                    <a:alpha val="0"/>
                  </a:srgbClr>
                </a:gs>
                <a:gs pos="36000">
                  <a:srgbClr val="9B6BF2">
                    <a:alpha val="6666"/>
                  </a:srgbClr>
                </a:gs>
              </a:gsLst>
              <a:path path="circle">
                <a:fillToRect l="50000" t="50000" r="50000" b="50000"/>
              </a:path>
              <a:tileRect/>
            </a:gradFill>
            <a:ln w="9525" cmpd="sng" cap="flat">
              <a:noFill/>
              <a:prstDash val="solid"/>
              <a:round/>
            </a:ln>
          </p:spPr>
        </p:sp>
        <p:sp>
          <p:nvSpPr>
            <p:cNvPr id="6" name="Oval"/>
            <p:cNvSpPr>
              <a:spLocks/>
            </p:cNvSpPr>
            <p:nvPr/>
          </p:nvSpPr>
          <p:spPr>
            <a:xfrm rot="0">
              <a:off x="8609012" y="1676400"/>
              <a:ext cx="2819400" cy="2819400"/>
            </a:xfrm>
            <a:prstGeom prst="ellipse"/>
            <a:gradFill rotWithShape="1">
              <a:gsLst>
                <a:gs pos="0">
                  <a:srgbClr val="9B6BF2">
                    <a:alpha val="6666"/>
                  </a:srgbClr>
                </a:gs>
                <a:gs pos="69000">
                  <a:srgbClr val="9B6BF2">
                    <a:alpha val="0"/>
                  </a:srgbClr>
                </a:gs>
                <a:gs pos="36000">
                  <a:srgbClr val="9B6BF2">
                    <a:alpha val="5882"/>
                  </a:srgbClr>
                </a:gs>
              </a:gsLst>
              <a:path path="circle">
                <a:fillToRect l="50000" t="50000" r="50000" b="50000"/>
              </a:path>
              <a:tileRect/>
            </a:gradFill>
            <a:ln w="9525" cmpd="sng" cap="flat">
              <a:noFill/>
              <a:prstDash val="solid"/>
              <a:round/>
            </a:ln>
          </p:spPr>
        </p:sp>
        <p:sp>
          <p:nvSpPr>
            <p:cNvPr id="7" name="Oval"/>
            <p:cNvSpPr>
              <a:spLocks/>
            </p:cNvSpPr>
            <p:nvPr/>
          </p:nvSpPr>
          <p:spPr>
            <a:xfrm rot="0">
              <a:off x="7999412" y="8464"/>
              <a:ext cx="1600200" cy="1600200"/>
            </a:xfrm>
            <a:prstGeom prst="ellipse"/>
            <a:gradFill rotWithShape="1">
              <a:gsLst>
                <a:gs pos="0">
                  <a:srgbClr val="9B6BF2">
                    <a:alpha val="13725"/>
                  </a:srgbClr>
                </a:gs>
                <a:gs pos="73000">
                  <a:srgbClr val="9B6BF2">
                    <a:alpha val="0"/>
                  </a:srgbClr>
                </a:gs>
                <a:gs pos="36000">
                  <a:srgbClr val="9B6BF2">
                    <a:alpha val="6666"/>
                  </a:srgbClr>
                </a:gs>
              </a:gsLst>
              <a:path path="circle">
                <a:fillToRect l="50000" t="50000" r="50000" b="50000"/>
              </a:path>
              <a:tileRect/>
            </a:gradFill>
            <a:ln w="9525" cmpd="sng" cap="flat">
              <a:noFill/>
              <a:prstDash val="solid"/>
              <a:round/>
            </a:ln>
          </p:spPr>
        </p:sp>
        <p:sp>
          <p:nvSpPr>
            <p:cNvPr id="8" name="曲线"/>
            <p:cNvSpPr>
              <a:spLocks/>
            </p:cNvSpPr>
            <p:nvPr/>
          </p:nvSpPr>
          <p:spPr>
            <a:xfrm rot="21010068">
              <a:off x="8490951" y="1797517"/>
              <a:ext cx="3299407" cy="440923"/>
            </a:xfrm>
            <a:custGeom>
              <a:gdLst>
                <a:gd name="T1" fmla="*/ 0 w 21600"/>
                <a:gd name="T2" fmla="*/ 0 h 21600"/>
                <a:gd name="T3" fmla="*/ 21600 w 21600"/>
                <a:gd name="T4" fmla="*/ 21600 h 21600"/>
              </a:gdLst>
              <a:rect l="T1" t="T2" r="T3" b="T4"/>
              <a:pathLst>
                <a:path w="21600" h="21600">
                  <a:moveTo>
                    <a:pt x="183" y="10336"/>
                  </a:moveTo>
                  <a:cubicBezTo>
                    <a:pt x="3749" y="15966"/>
                    <a:pt x="16251" y="21628"/>
                    <a:pt x="21509" y="21600"/>
                  </a:cubicBezTo>
                  <a:cubicBezTo>
                    <a:pt x="21576" y="7993"/>
                    <a:pt x="21533" y="13606"/>
                    <a:pt x="21600" y="0"/>
                  </a:cubicBezTo>
                  <a:lnTo>
                    <a:pt x="21600" y="0"/>
                  </a:lnTo>
                  <a:lnTo>
                    <a:pt x="20880" y="832"/>
                  </a:lnTo>
                  <a:lnTo>
                    <a:pt x="20161" y="1632"/>
                  </a:lnTo>
                  <a:lnTo>
                    <a:pt x="19442" y="2408"/>
                  </a:lnTo>
                  <a:lnTo>
                    <a:pt x="18720" y="3074"/>
                  </a:lnTo>
                  <a:lnTo>
                    <a:pt x="17999" y="3743"/>
                  </a:lnTo>
                  <a:lnTo>
                    <a:pt x="17277" y="4372"/>
                  </a:lnTo>
                  <a:lnTo>
                    <a:pt x="16565" y="4907"/>
                  </a:lnTo>
                  <a:lnTo>
                    <a:pt x="15839" y="5409"/>
                  </a:lnTo>
                  <a:lnTo>
                    <a:pt x="15119" y="5878"/>
                  </a:lnTo>
                  <a:lnTo>
                    <a:pt x="14413" y="6278"/>
                  </a:lnTo>
                  <a:lnTo>
                    <a:pt x="13694" y="6678"/>
                  </a:lnTo>
                  <a:lnTo>
                    <a:pt x="12988" y="7017"/>
                  </a:lnTo>
                  <a:lnTo>
                    <a:pt x="12281" y="7283"/>
                  </a:lnTo>
                  <a:lnTo>
                    <a:pt x="11575" y="7552"/>
                  </a:lnTo>
                  <a:lnTo>
                    <a:pt x="10877" y="7781"/>
                  </a:lnTo>
                  <a:lnTo>
                    <a:pt x="10188" y="7952"/>
                  </a:lnTo>
                  <a:lnTo>
                    <a:pt x="9495" y="8083"/>
                  </a:lnTo>
                  <a:lnTo>
                    <a:pt x="8810" y="8217"/>
                  </a:lnTo>
                  <a:lnTo>
                    <a:pt x="8134" y="8283"/>
                  </a:lnTo>
                  <a:lnTo>
                    <a:pt x="7460" y="8352"/>
                  </a:lnTo>
                  <a:lnTo>
                    <a:pt x="6793" y="8381"/>
                  </a:lnTo>
                  <a:lnTo>
                    <a:pt x="6132" y="8352"/>
                  </a:lnTo>
                  <a:lnTo>
                    <a:pt x="5479" y="8352"/>
                  </a:lnTo>
                  <a:lnTo>
                    <a:pt x="4834" y="8283"/>
                  </a:lnTo>
                  <a:lnTo>
                    <a:pt x="4196" y="8181"/>
                  </a:lnTo>
                  <a:lnTo>
                    <a:pt x="3570" y="8083"/>
                  </a:lnTo>
                  <a:lnTo>
                    <a:pt x="2954" y="7981"/>
                  </a:lnTo>
                  <a:lnTo>
                    <a:pt x="2343" y="7817"/>
                  </a:lnTo>
                  <a:lnTo>
                    <a:pt x="1740" y="7646"/>
                  </a:lnTo>
                  <a:lnTo>
                    <a:pt x="1151" y="7483"/>
                  </a:lnTo>
                  <a:lnTo>
                    <a:pt x="0" y="7046"/>
                  </a:lnTo>
                  <a:cubicBezTo>
                    <a:pt x="60" y="8144"/>
                    <a:pt x="123" y="9238"/>
                    <a:pt x="183" y="10336"/>
                  </a:cubicBezTo>
                  <a:close/>
                </a:path>
              </a:pathLst>
            </a:custGeom>
            <a:solidFill>
              <a:srgbClr val="FFFFFF">
                <a:alpha val="20000"/>
              </a:srgbClr>
            </a:solidFill>
            <a:ln cmpd="sng" cap="flat">
              <a:noFill/>
              <a:prstDash val="solid"/>
              <a:round/>
            </a:ln>
          </p:spPr>
        </p:sp>
        <p:sp>
          <p:nvSpPr>
            <p:cNvPr id="9" name="曲线"/>
            <p:cNvSpPr>
              <a:spLocks/>
            </p:cNvSpPr>
            <p:nvPr/>
          </p:nvSpPr>
          <p:spPr>
            <a:xfrm rot="0">
              <a:off x="459506" y="1866405"/>
              <a:ext cx="11277600" cy="4533900"/>
            </a:xfrm>
            <a:custGeom>
              <a:gdLst>
                <a:gd name="T1" fmla="*/ 0 w 21600"/>
                <a:gd name="T2" fmla="*/ 0 h 21600"/>
                <a:gd name="T3" fmla="*/ 21600 w 21600"/>
                <a:gd name="T4" fmla="*/ 21600 h 21600"/>
              </a:gdLst>
              <a:rect l="T1" t="T2" r="T3" b="T4"/>
              <a:pathLst>
                <a:path w="21600" h="21600">
                  <a:moveTo>
                    <a:pt x="0" y="0"/>
                  </a:moveTo>
                  <a:lnTo>
                    <a:pt x="0" y="21600"/>
                  </a:lnTo>
                  <a:lnTo>
                    <a:pt x="21600" y="21600"/>
                  </a:lnTo>
                  <a:lnTo>
                    <a:pt x="21600" y="7"/>
                  </a:lnTo>
                  <a:lnTo>
                    <a:pt x="21600" y="7"/>
                  </a:lnTo>
                  <a:lnTo>
                    <a:pt x="21110" y="196"/>
                  </a:lnTo>
                  <a:lnTo>
                    <a:pt x="20620" y="378"/>
                  </a:lnTo>
                  <a:lnTo>
                    <a:pt x="20131" y="552"/>
                  </a:lnTo>
                  <a:lnTo>
                    <a:pt x="19638" y="703"/>
                  </a:lnTo>
                  <a:lnTo>
                    <a:pt x="19149" y="854"/>
                  </a:lnTo>
                  <a:lnTo>
                    <a:pt x="18656" y="998"/>
                  </a:lnTo>
                  <a:lnTo>
                    <a:pt x="18170" y="1119"/>
                  </a:lnTo>
                  <a:lnTo>
                    <a:pt x="17677" y="1232"/>
                  </a:lnTo>
                  <a:lnTo>
                    <a:pt x="17188" y="1338"/>
                  </a:lnTo>
                  <a:lnTo>
                    <a:pt x="16704" y="1429"/>
                  </a:lnTo>
                  <a:lnTo>
                    <a:pt x="16218" y="1520"/>
                  </a:lnTo>
                  <a:lnTo>
                    <a:pt x="15734" y="1595"/>
                  </a:lnTo>
                  <a:lnTo>
                    <a:pt x="15254" y="1656"/>
                  </a:lnTo>
                  <a:lnTo>
                    <a:pt x="14773" y="1716"/>
                  </a:lnTo>
                  <a:lnTo>
                    <a:pt x="14299" y="1769"/>
                  </a:lnTo>
                  <a:lnTo>
                    <a:pt x="13828" y="1807"/>
                  </a:lnTo>
                  <a:lnTo>
                    <a:pt x="13357" y="1837"/>
                  </a:lnTo>
                  <a:lnTo>
                    <a:pt x="12891" y="1868"/>
                  </a:lnTo>
                  <a:lnTo>
                    <a:pt x="12429" y="1883"/>
                  </a:lnTo>
                  <a:lnTo>
                    <a:pt x="11970" y="1898"/>
                  </a:lnTo>
                  <a:lnTo>
                    <a:pt x="11517" y="1905"/>
                  </a:lnTo>
                  <a:lnTo>
                    <a:pt x="11067" y="1898"/>
                  </a:lnTo>
                  <a:lnTo>
                    <a:pt x="10623" y="1898"/>
                  </a:lnTo>
                  <a:lnTo>
                    <a:pt x="10182" y="1883"/>
                  </a:lnTo>
                  <a:lnTo>
                    <a:pt x="9751" y="1860"/>
                  </a:lnTo>
                  <a:lnTo>
                    <a:pt x="9322" y="1837"/>
                  </a:lnTo>
                  <a:lnTo>
                    <a:pt x="8902" y="1815"/>
                  </a:lnTo>
                  <a:lnTo>
                    <a:pt x="8486" y="1777"/>
                  </a:lnTo>
                  <a:lnTo>
                    <a:pt x="8075" y="1739"/>
                  </a:lnTo>
                  <a:lnTo>
                    <a:pt x="7674" y="1701"/>
                  </a:lnTo>
                  <a:lnTo>
                    <a:pt x="6889" y="1603"/>
                  </a:lnTo>
                  <a:lnTo>
                    <a:pt x="6138" y="1497"/>
                  </a:lnTo>
                  <a:lnTo>
                    <a:pt x="5418" y="1384"/>
                  </a:lnTo>
                  <a:lnTo>
                    <a:pt x="4734" y="1263"/>
                  </a:lnTo>
                  <a:lnTo>
                    <a:pt x="4083" y="1134"/>
                  </a:lnTo>
                  <a:lnTo>
                    <a:pt x="3478" y="998"/>
                  </a:lnTo>
                  <a:lnTo>
                    <a:pt x="2909" y="862"/>
                  </a:lnTo>
                  <a:lnTo>
                    <a:pt x="2386" y="726"/>
                  </a:lnTo>
                  <a:lnTo>
                    <a:pt x="1906" y="597"/>
                  </a:lnTo>
                  <a:lnTo>
                    <a:pt x="1480" y="476"/>
                  </a:lnTo>
                  <a:lnTo>
                    <a:pt x="1097" y="363"/>
                  </a:lnTo>
                  <a:lnTo>
                    <a:pt x="772" y="264"/>
                  </a:lnTo>
                  <a:lnTo>
                    <a:pt x="501" y="173"/>
                  </a:lnTo>
                  <a:lnTo>
                    <a:pt x="127" y="45"/>
                  </a:lnTo>
                  <a:lnTo>
                    <a:pt x="0" y="0"/>
                  </a:lnTo>
                  <a:lnTo>
                    <a:pt x="0" y="0"/>
                  </a:lnTo>
                  <a:close/>
                </a:path>
              </a:pathLst>
            </a:custGeom>
            <a:solidFill>
              <a:schemeClr val="bg1"/>
            </a:solidFill>
            <a:ln cmpd="sng" cap="flat">
              <a:noFill/>
              <a:prstDash val="solid"/>
              <a:round/>
            </a:ln>
          </p:spPr>
        </p:sp>
        <p:sp>
          <p:nvSpPr>
            <p:cNvPr id="10" name="曲线"/>
            <p:cNvSpPr>
              <a:spLocks/>
            </p:cNvSpPr>
            <p:nvPr/>
          </p:nvSpPr>
          <p:spPr>
            <a:xfrm rot="0">
              <a:off x="0" y="1587"/>
              <a:ext cx="12192000" cy="6856413"/>
            </a:xfrm>
            <a:custGeom>
              <a:gdLst>
                <a:gd name="T1" fmla="*/ 0 w 21600"/>
                <a:gd name="T2" fmla="*/ 0 h 21600"/>
                <a:gd name="T3" fmla="*/ 21600 w 21600"/>
                <a:gd name="T4" fmla="*/ 21600 h 21600"/>
              </a:gdLst>
              <a:rect l="T1" t="T2" r="T3" b="T4"/>
              <a:pathLst>
                <a:path w="21600" h="21600">
                  <a:moveTo>
                    <a:pt x="0" y="0"/>
                  </a:moveTo>
                  <a:lnTo>
                    <a:pt x="0" y="21600"/>
                  </a:lnTo>
                  <a:lnTo>
                    <a:pt x="21600" y="21600"/>
                  </a:lnTo>
                  <a:lnTo>
                    <a:pt x="21600" y="0"/>
                  </a:lnTo>
                  <a:lnTo>
                    <a:pt x="0" y="0"/>
                  </a:lnTo>
                </a:path>
                <a:path w="21600" h="21600">
                  <a:moveTo>
                    <a:pt x="20744" y="20099"/>
                  </a:moveTo>
                  <a:lnTo>
                    <a:pt x="843" y="20099"/>
                  </a:lnTo>
                  <a:lnTo>
                    <a:pt x="843" y="1480"/>
                  </a:lnTo>
                  <a:lnTo>
                    <a:pt x="20744" y="1480"/>
                  </a:lnTo>
                  <a:lnTo>
                    <a:pt x="20744" y="20099"/>
                  </a:lnTo>
                  <a:close/>
                </a:path>
              </a:pathLst>
            </a:custGeom>
            <a:solidFill>
              <a:schemeClr val="bg1"/>
            </a:solidFill>
            <a:ln cmpd="sng" cap="flat">
              <a:noFill/>
              <a:prstDash val="solid"/>
              <a:round/>
            </a:ln>
          </p:spPr>
        </p:sp>
      </p:grpSp>
      <p:sp>
        <p:nvSpPr>
          <p:cNvPr id="12" name="Text box"/>
          <p:cNvSpPr>
            <a:spLocks noGrp="1"/>
          </p:cNvSpPr>
          <p:nvPr>
            <p:ph type="title"/>
          </p:nvPr>
        </p:nvSpPr>
        <p:spPr>
          <a:xfrm rot="0">
            <a:off x="1154954" y="973668"/>
            <a:ext cx="8761413" cy="706964"/>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13" name="Text box"/>
          <p:cNvSpPr>
            <a:spLocks noGrp="1"/>
          </p:cNvSpPr>
          <p:nvPr>
            <p:ph type="body" idx="1"/>
          </p:nvPr>
        </p:nvSpPr>
        <p:spPr>
          <a:xfrm rot="0">
            <a:off x="1154954" y="2603500"/>
            <a:ext cx="8761413" cy="34163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4" name="Text box"/>
          <p:cNvSpPr>
            <a:spLocks noGrp="1"/>
          </p:cNvSpPr>
          <p:nvPr>
            <p:ph type="dt" idx="2"/>
          </p:nvPr>
        </p:nvSpPr>
        <p:spPr>
          <a:xfrm rot="0">
            <a:off x="10653104" y="6391837"/>
            <a:ext cx="990598" cy="304798"/>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datetime1">
              <a:rPr lang="en-US" altLang="zh-CN" sz="1000" b="1" i="0">
                <a:solidFill>
                  <a:schemeClr val="accent1"/>
                </a:solidFill>
                <a:latin typeface="Century Gothic" pitchFamily="0" charset="0"/>
                <a:ea typeface="宋体" pitchFamily="0" charset="0"/>
                <a:cs typeface="Century Gothic" pitchFamily="0" charset="0"/>
              </a:rPr>
              <a:t>11/30/2025</a:t>
            </a:fld>
            <a:endParaRPr lang="zh-CN" altLang="en-US" sz="1000" b="1" i="0">
              <a:solidFill>
                <a:schemeClr val="accent1"/>
              </a:solidFill>
              <a:latin typeface="Century Gothic" pitchFamily="0" charset="0"/>
              <a:ea typeface="宋体" pitchFamily="0" charset="0"/>
              <a:cs typeface="Century Gothic" pitchFamily="0" charset="0"/>
            </a:endParaRPr>
          </a:p>
        </p:txBody>
      </p:sp>
      <p:sp>
        <p:nvSpPr>
          <p:cNvPr id="15" name="Text box"/>
          <p:cNvSpPr>
            <a:spLocks noGrp="1"/>
          </p:cNvSpPr>
          <p:nvPr>
            <p:ph type="ftr" idx="3"/>
          </p:nvPr>
        </p:nvSpPr>
        <p:spPr>
          <a:xfrm rot="0">
            <a:off x="561110" y="6391837"/>
            <a:ext cx="3859794" cy="304801"/>
          </a:xfrm>
          <a:prstGeom prst="rect"/>
          <a:noFill/>
          <a:ln w="12700" cmpd="sng" cap="flat">
            <a:noFill/>
            <a:prstDash val="solid"/>
            <a:miter/>
          </a:ln>
        </p:spPr>
        <p:txBody>
          <a:bodyPr vert="horz" wrap="square" lIns="91440" tIns="45720" rIns="91440" bIns="45720" anchor="ctr" anchorCtr="0">
            <a:prstTxWarp prst="textNoShape"/>
          </a:bodyPr>
          <a:lstStyle/>
          <a:p>
            <a:pPr algn="l"/>
            <a:r>
              <a:rPr lang="en-US" altLang="zh-CN" sz="1000" b="1" i="0">
                <a:solidFill>
                  <a:schemeClr val="accent1"/>
                </a:solidFill>
                <a:latin typeface="Century Gothic" pitchFamily="0" charset="0"/>
                <a:ea typeface="宋体" pitchFamily="0" charset="0"/>
                <a:cs typeface="Century Gothic" pitchFamily="0" charset="0"/>
              </a:rPr>
              <a:t>
              </a:t>
            </a:r>
            <a:endParaRPr lang="zh-CN" altLang="en-US" sz="1000" b="1" i="0">
              <a:solidFill>
                <a:schemeClr val="accent1"/>
              </a:solidFill>
              <a:latin typeface="Century Gothic" pitchFamily="0" charset="0"/>
              <a:ea typeface="宋体" pitchFamily="0" charset="0"/>
              <a:cs typeface="Century Gothic" pitchFamily="0" charset="0"/>
            </a:endParaRPr>
          </a:p>
        </p:txBody>
      </p:sp>
      <p:sp>
        <p:nvSpPr>
          <p:cNvPr id="16" name="Rectangle"/>
          <p:cNvSpPr>
            <a:spLocks/>
          </p:cNvSpPr>
          <p:nvPr/>
        </p:nvSpPr>
        <p:spPr>
          <a:xfrm rot="0">
            <a:off x="10437812" y="0"/>
            <a:ext cx="685800" cy="1143000"/>
          </a:xfrm>
          <a:prstGeom prst="rect"/>
          <a:solidFill>
            <a:schemeClr val="accent1"/>
          </a:solidFill>
          <a:ln w="9525" cmpd="sng" cap="flat">
            <a:noFill/>
            <a:prstDash val="solid"/>
            <a:round/>
          </a:ln>
          <a:effectLst>
            <a:outerShdw sx="100000" sy="100000" algn="b" rotWithShape="0" blurRad="38100" dist="25400" dir="5400000">
              <a:srgbClr val="000000">
                <a:alpha val="44705"/>
              </a:srgbClr>
            </a:outerShdw>
          </a:effectLst>
        </p:spPr>
      </p:sp>
      <p:sp>
        <p:nvSpPr>
          <p:cNvPr id="17" name="Text box"/>
          <p:cNvSpPr>
            <a:spLocks noGrp="1"/>
          </p:cNvSpPr>
          <p:nvPr>
            <p:ph type="sldNum" idx="4"/>
          </p:nvPr>
        </p:nvSpPr>
        <p:spPr>
          <a:xfrm rot="0">
            <a:off x="10352541" y="295729"/>
            <a:ext cx="838198" cy="767686"/>
          </a:xfrm>
          <a:prstGeom prst="rect"/>
          <a:noFill/>
          <a:ln w="12700" cmpd="sng" cap="flat">
            <a:noFill/>
            <a:prstDash val="solid"/>
            <a:miter/>
          </a:ln>
        </p:spPr>
        <p:txBody>
          <a:bodyPr vert="horz" wrap="square" lIns="91440" tIns="45720" rIns="91440" bIns="45720" anchor="b" anchorCtr="0">
            <a:prstTxWarp prst="textNoShape"/>
          </a:bodyPr>
          <a:lstStyle/>
          <a:p>
            <a:pPr algn="ctr"/>
            <a:fld id="{CAD2D6BD-DE1B-4B5F-8B41-2702339687B9}" type="slidenum">
              <a:rPr lang="en-US" altLang="zh-CN" sz="2800" b="0" i="0" u="none" strike="noStrike" kern="1200" cap="none" spc="0" baseline="0">
                <a:solidFill>
                  <a:schemeClr val="bg1"/>
                </a:solidFill>
                <a:latin typeface="Century Gothic" pitchFamily="0" charset="0"/>
                <a:ea typeface="宋体" pitchFamily="0" charset="0"/>
                <a:cs typeface="Century Gothic" pitchFamily="0" charset="0"/>
              </a:rPr>
              <a:t>&lt;#&gt;</a:t>
            </a:fld>
            <a:endParaRPr lang="zh-CN" altLang="en-US" sz="2800" b="0" i="0">
              <a:solidFill>
                <a:schemeClr val="bg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493193378"/>
      </p:ext>
    </p:extLst>
  </p:cSld>
  <p:clrMap bg1="lt1" tx1="dk1" bg2="lt2" tx2="dk2" accent1="accent1" accent2="accent2" accent3="accent3" accent4="accent4" accent5="accent5" accent6="accent6" hlink="hlink" folHlink="fol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Lst>
  <p:hf sldNum="0" hdr="0" ftr="0" dt="0"/>
  <p:txStyles>
    <p:titleStyle>
      <a:lvl1pPr algn="l" defTabSz="914400" eaLnBrk="1" fontAlgn="auto" latinLnBrk="0" hangingPunct="1">
        <a:spcBef>
          <a:spcPts val="0"/>
        </a:spcBef>
        <a:buNone/>
        <a:defRPr sz="3600" b="0" i="0" kern="1200">
          <a:solidFill>
            <a:schemeClr val="bg2"/>
          </a:solidFill>
          <a:latin typeface="Century Gothic" pitchFamily="0" charset="0"/>
          <a:ea typeface="宋体" pitchFamily="0" charset="0"/>
          <a:cs typeface="Century Gothic" pitchFamily="0" charset="0"/>
        </a:defRPr>
      </a:lvl1pPr>
    </p:titleStyle>
    <p:bodyStyle>
      <a:lvl1pPr marL="342900" indent="-342900" algn="l" defTabSz="914400" eaLnBrk="1" fontAlgn="auto" latinLnBrk="0" hangingPunct="1">
        <a:spcBef>
          <a:spcPts val="1000"/>
        </a:spcBef>
        <a:spcAft>
          <a:spcPts val="0"/>
        </a:spcAft>
        <a:buClr>
          <a:schemeClr val="accent1"/>
        </a:buClr>
        <a:buSzPct val="80000"/>
        <a:buFont typeface="Wingdings 3" pitchFamily="0" charset="2"/>
        <a:buChar char=""/>
        <a:defRPr sz="1800" b="0" i="0" kern="1200">
          <a:solidFill>
            <a:srgbClr val="404040"/>
          </a:solidFill>
          <a:latin typeface="Century Gothic" pitchFamily="0" charset="0"/>
          <a:ea typeface="宋体" pitchFamily="0" charset="0"/>
          <a:cs typeface="Century Gothic" pitchFamily="0" charset="0"/>
        </a:defRPr>
      </a:lvl1pPr>
      <a:lvl2pPr marL="742950" indent="-285750" algn="l" defTabSz="914400" eaLnBrk="1" fontAlgn="auto" latinLnBrk="0" hangingPunct="1">
        <a:spcBef>
          <a:spcPts val="1000"/>
        </a:spcBef>
        <a:spcAft>
          <a:spcPts val="0"/>
        </a:spcAft>
        <a:buClr>
          <a:schemeClr val="accent1"/>
        </a:buClr>
        <a:buSzPct val="80000"/>
        <a:buFont typeface="Wingdings 3" pitchFamily="0" charset="2"/>
        <a:buChar char=""/>
        <a:defRPr sz="1600" b="0" i="0" kern="1200">
          <a:solidFill>
            <a:srgbClr val="404040"/>
          </a:solidFill>
          <a:latin typeface="Century Gothic" pitchFamily="0" charset="0"/>
          <a:ea typeface="宋体" pitchFamily="0" charset="0"/>
          <a:cs typeface="Century Gothic" pitchFamily="0" charset="0"/>
        </a:defRPr>
      </a:lvl2pPr>
      <a:lvl3pPr marL="1143000" indent="-228600" algn="l" defTabSz="914400" eaLnBrk="1" fontAlgn="auto" latinLnBrk="0" hangingPunct="1">
        <a:spcBef>
          <a:spcPts val="1000"/>
        </a:spcBef>
        <a:spcAft>
          <a:spcPts val="0"/>
        </a:spcAft>
        <a:buClr>
          <a:schemeClr val="accent1"/>
        </a:buClr>
        <a:buSzPct val="80000"/>
        <a:buFont typeface="Wingdings 3" pitchFamily="0" charset="2"/>
        <a:buChar char=""/>
        <a:defRPr sz="1400" b="0" i="0" kern="1200">
          <a:solidFill>
            <a:srgbClr val="404040"/>
          </a:solidFill>
          <a:latin typeface="Century Gothic" pitchFamily="0" charset="0"/>
          <a:ea typeface="宋体" pitchFamily="0" charset="0"/>
          <a:cs typeface="Century Gothic" pitchFamily="0" charset="0"/>
        </a:defRPr>
      </a:lvl3pPr>
      <a:lvl4pPr marL="1600200" indent="-228600" algn="l" defTabSz="914400" eaLnBrk="1" fontAlgn="auto" latinLnBrk="0" hangingPunct="1">
        <a:spcBef>
          <a:spcPts val="1000"/>
        </a:spcBef>
        <a:spcAft>
          <a:spcPts val="0"/>
        </a:spcAft>
        <a:buClr>
          <a:schemeClr val="accent1"/>
        </a:buClr>
        <a:buSzPct val="80000"/>
        <a:buFont typeface="Wingdings 3" pitchFamily="0" charset="2"/>
        <a:buChar char=""/>
        <a:defRPr sz="1200" b="0" i="0" kern="1200">
          <a:solidFill>
            <a:srgbClr val="404040"/>
          </a:solidFill>
          <a:latin typeface="Century Gothic" pitchFamily="0" charset="0"/>
          <a:ea typeface="宋体" pitchFamily="0" charset="0"/>
          <a:cs typeface="Century Gothic" pitchFamily="0" charset="0"/>
        </a:defRPr>
      </a:lvl4pPr>
      <a:lvl5pPr marL="2057400" indent="-228600" algn="l" defTabSz="914400" eaLnBrk="1" fontAlgn="auto" latinLnBrk="0" hangingPunct="1">
        <a:spcBef>
          <a:spcPts val="1000"/>
        </a:spcBef>
        <a:spcAft>
          <a:spcPts val="0"/>
        </a:spcAft>
        <a:buClr>
          <a:schemeClr val="accent1"/>
        </a:buClr>
        <a:buSzPct val="80000"/>
        <a:buFont typeface="Wingdings 3" pitchFamily="0" charset="2"/>
        <a:buChar char=""/>
        <a:defRPr sz="1200" b="0" i="0" kern="1200">
          <a:solidFill>
            <a:srgbClr val="404040"/>
          </a:solidFill>
          <a:latin typeface="Century Gothic" pitchFamily="0" charset="0"/>
          <a:ea typeface="宋体" pitchFamily="0" charset="0"/>
          <a:cs typeface="Century Gothic" pitchFamily="0" charset="0"/>
        </a:defRPr>
      </a:lvl5pPr>
      <a:lvl6pPr marL="2514600" indent="-228600" algn="l" defTabSz="914400" eaLnBrk="1" fontAlgn="auto" latinLnBrk="0" hangingPunct="1">
        <a:spcBef>
          <a:spcPts val="1000"/>
        </a:spcBef>
        <a:spcAft>
          <a:spcPts val="0"/>
        </a:spcAft>
        <a:buClr>
          <a:schemeClr val="accent1"/>
        </a:buClr>
        <a:buSzPct val="80000"/>
        <a:buFont typeface="Wingdings 3" pitchFamily="0" charset="2"/>
        <a:buChar char=""/>
        <a:defRPr sz="1200" b="0" i="0" kern="1200">
          <a:solidFill>
            <a:srgbClr val="404040"/>
          </a:solidFill>
          <a:latin typeface="Century Gothic" pitchFamily="0" charset="0"/>
          <a:ea typeface="宋体" pitchFamily="0" charset="0"/>
          <a:cs typeface="Century Gothic" pitchFamily="0" charset="0"/>
        </a:defRPr>
      </a:lvl6pPr>
      <a:lvl7pPr marL="2971800" indent="-228600" algn="l" defTabSz="914400" eaLnBrk="1" fontAlgn="auto" latinLnBrk="0" hangingPunct="1">
        <a:spcBef>
          <a:spcPts val="1000"/>
        </a:spcBef>
        <a:spcAft>
          <a:spcPts val="0"/>
        </a:spcAft>
        <a:buClr>
          <a:schemeClr val="accent1"/>
        </a:buClr>
        <a:buSzPct val="80000"/>
        <a:buFont typeface="Wingdings 3" pitchFamily="0" charset="2"/>
        <a:buChar char=""/>
        <a:defRPr sz="1200" b="0" i="0" kern="1200">
          <a:solidFill>
            <a:srgbClr val="404040"/>
          </a:solidFill>
          <a:latin typeface="Century Gothic" pitchFamily="0" charset="0"/>
          <a:ea typeface="宋体" pitchFamily="0" charset="0"/>
          <a:cs typeface="Century Gothic" pitchFamily="0" charset="0"/>
        </a:defRPr>
      </a:lvl7pPr>
      <a:lvl8pPr marL="3429000" indent="-228600" algn="l" defTabSz="914400" eaLnBrk="1" fontAlgn="auto" latinLnBrk="0" hangingPunct="1">
        <a:spcBef>
          <a:spcPts val="1000"/>
        </a:spcBef>
        <a:spcAft>
          <a:spcPts val="0"/>
        </a:spcAft>
        <a:buClr>
          <a:schemeClr val="accent1"/>
        </a:buClr>
        <a:buSzPct val="80000"/>
        <a:buFont typeface="Wingdings 3" pitchFamily="0" charset="2"/>
        <a:buChar char=""/>
        <a:defRPr sz="1200" b="0" i="0" kern="1200">
          <a:solidFill>
            <a:srgbClr val="404040"/>
          </a:solidFill>
          <a:latin typeface="Century Gothic" pitchFamily="0" charset="0"/>
          <a:ea typeface="宋体" pitchFamily="0" charset="0"/>
          <a:cs typeface="Century Gothic" pitchFamily="0" charset="0"/>
        </a:defRPr>
      </a:lvl8pPr>
      <a:lvl9pPr marL="3429000" indent="-228600" algn="l" defTabSz="914400" eaLnBrk="1" fontAlgn="auto" latinLnBrk="0" hangingPunct="1">
        <a:spcBef>
          <a:spcPts val="1000"/>
        </a:spcBef>
        <a:spcAft>
          <a:spcPts val="0"/>
        </a:spcAft>
        <a:buClr>
          <a:schemeClr val="accent1"/>
        </a:buClr>
        <a:buSzPct val="80000"/>
        <a:buFont typeface="Wingdings 3" pitchFamily="0" charset="2"/>
        <a:buChar char=""/>
        <a:defRPr sz="1200" b="0" i="0" kern="1200">
          <a:solidFill>
            <a:srgbClr val="404040"/>
          </a:solidFill>
          <a:latin typeface="Century Gothic" pitchFamily="0" charset="0"/>
          <a:ea typeface="宋体" pitchFamily="0" charset="0"/>
          <a:cs typeface="Century Gothic"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1.emf"/><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3.jpeg"/><Relationship Id="rId2" Type="http://schemas.openxmlformats.org/officeDocument/2006/relationships/slideLayout" Target="../slideLayouts/slideLayout1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4.png"/><Relationship Id="rId2" Type="http://schemas.openxmlformats.org/officeDocument/2006/relationships/slideLayout" Target="../slideLayouts/slideLayout12.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5.png"/><Relationship Id="rId2" Type="http://schemas.openxmlformats.org/officeDocument/2006/relationships/slideLayout" Target="../slideLayouts/slideLayout1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6.jpg"/><Relationship Id="rId2" Type="http://schemas.openxmlformats.org/officeDocument/2006/relationships/slideLayout" Target="../slideLayouts/slideLayout1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hyperlink" Target="https://semead.com.br/21/wp-content/uploads/sites/8/2019/01/Contextual_M_1_Line_Manager_Role_SHRM.pdf" TargetMode="External"/><Relationship Id="rId2" Type="http://schemas.openxmlformats.org/officeDocument/2006/relationships/hyperlink" Target="https://doi.org/10.29121/shodhkosh.v5.i3.2024.1657" TargetMode="External"/><Relationship Id="rId3" Type="http://schemas.openxmlformats.org/officeDocument/2006/relationships/hyperlink" Target="https://papers.ssrn.com/sol3/papers.cfm?abstract_id=3851340" TargetMode="External"/><Relationship Id="rId4" Type="http://schemas.openxmlformats.org/officeDocument/2006/relationships/hyperlink" Target="https://www.cipd.org/en/knowledge/factsheets/line-managers-factsheet/" TargetMode="External"/><Relationship Id="rId5" Type="http://schemas.openxmlformats.org/officeDocument/2006/relationships/hyperlink" Target="https://doi.org/10.18034/abr.v2i1.308" TargetMode="External"/><Relationship Id="rId6" Type="http://schemas.openxmlformats.org/officeDocument/2006/relationships/hyperlink" Target="https://www.culturemonkey.io/employee-engagement/nike-company-culture/" TargetMode="External"/><Relationship Id="rId7" Type="http://schemas.openxmlformats.org/officeDocument/2006/relationships/hyperlink" Target="https://www.imd.org/research-knowledge/organizational-behavior/case-studies/building-the-corporate-learning-brand-the-story-of-nike-u/" TargetMode="External"/><Relationship Id="rId8" Type="http://schemas.openxmlformats.org/officeDocument/2006/relationships/hyperlink" Target="https://www.researchgate.net/publication/291877618_Nike_U_Full-program_athletics_contracts_and_the_corporate_university" TargetMode="External"/><Relationship Id="rId9" Type="http://schemas.openxmlformats.org/officeDocument/2006/relationships/slideLayout" Target="../slideLayouts/slideLayout12.xml"/><Relationship Id="rId10"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hyperlink" Target="https://doi.org/10.13140/RG.2.2.18646.63048" TargetMode="External"/><Relationship Id="rId2" Type="http://schemas.openxmlformats.org/officeDocument/2006/relationships/hyperlink" Target="https://www.peoplehum.com/blog/how-investing-in-tech-helps-nike-deliver-world-class-hr" TargetMode="External"/><Relationship Id="rId3" Type="http://schemas.openxmlformats.org/officeDocument/2006/relationships/hyperlink" Target="https://media.about.nike.com/files/2fd5f76d-50a2-4906-b30b-3b6046f36ebf/FY23_Nike_Impact_Report.pdf" TargetMode="External"/><Relationship Id="rId4" Type="http://schemas.openxmlformats.org/officeDocument/2006/relationships/hyperlink" Target="https://about.nike.com/en/resources/human-rights-and-labor-compliance-standards" TargetMode="External"/><Relationship Id="rId5" Type="http://schemas.openxmlformats.org/officeDocument/2006/relationships/hyperlink" Target="https://about.nike.com/en/resources/strengthening-human-resources-management" TargetMode="External"/><Relationship Id="rId6" Type="http://schemas.openxmlformats.org/officeDocument/2006/relationships/hyperlink" Target="https://about.nike.com/en/mission/initiatives/investing-in-our-nike-teams" TargetMode="External"/><Relationship Id="rId7" Type="http://schemas.openxmlformats.org/officeDocument/2006/relationships/hyperlink" Target="https://about.nike.com/en/mission/initiatives/worker-voice" TargetMode="External"/><Relationship Id="rId8" Type="http://schemas.openxmlformats.org/officeDocument/2006/relationships/hyperlink" Target="https://doi.org/10.31181/jscda21202437" TargetMode="External"/><Relationship Id="rId9" Type="http://schemas.openxmlformats.org/officeDocument/2006/relationships/hyperlink" Target="https://www.inspirusconsulting.com/wp-content/uploads/2023/07/Nike-Case-Study_22JUL2023.pdf" TargetMode="External"/><Relationship Id="rId10" Type="http://schemas.openxmlformats.org/officeDocument/2006/relationships/slideLayout" Target="../slideLayouts/slideLayout12.xml"/><Relationship Id="rId11"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pic>
        <p:nvPicPr>
          <p:cNvPr id="33" name="Image"/>
          <p:cNvPicPr>
            <a:picLocks/>
          </p:cNvPicPr>
          <p:nvPr/>
        </p:nvPicPr>
        <p:blipFill>
          <a:blip r:embed="rId1" cstate="print"/>
          <a:stretch>
            <a:fillRect/>
          </a:stretch>
        </p:blipFill>
        <p:spPr>
          <a:xfrm rot="0">
            <a:off x="6893168" y="839143"/>
            <a:ext cx="3404383" cy="1760334"/>
          </a:xfrm>
          <a:prstGeom prst="rect"/>
          <a:noFill/>
          <a:ln w="12700" cmpd="sng" cap="flat">
            <a:noFill/>
            <a:prstDash val="solid"/>
            <a:round/>
          </a:ln>
        </p:spPr>
      </p:pic>
      <p:sp>
        <p:nvSpPr>
          <p:cNvPr id="34" name="Rectangle"/>
          <p:cNvSpPr>
            <a:spLocks/>
          </p:cNvSpPr>
          <p:nvPr/>
        </p:nvSpPr>
        <p:spPr>
          <a:xfrm rot="0">
            <a:off x="487922" y="2690336"/>
            <a:ext cx="6742872" cy="14478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00000"/>
              </a:lnSpc>
              <a:spcBef>
                <a:spcPts val="0"/>
              </a:spcBef>
              <a:spcAft>
                <a:spcPts val="0"/>
              </a:spcAft>
              <a:buNone/>
            </a:pPr>
            <a:r>
              <a:rPr lang="en-US" altLang="zh-CN" sz="2400" b="1" i="0" u="none" strike="noStrike" kern="1200" cap="none" spc="0" baseline="0">
                <a:solidFill>
                  <a:schemeClr val="bg1"/>
                </a:solidFill>
                <a:latin typeface="Times New Roman" pitchFamily="18" charset="0"/>
                <a:ea typeface="Times New Roman" pitchFamily="18" charset="0"/>
                <a:cs typeface="Century Gothic" pitchFamily="0" charset="0"/>
              </a:rPr>
              <a:t>LCMB7023 Human Capital Management</a:t>
            </a:r>
            <a:endParaRPr lang="en-US" altLang="zh-CN" sz="2400" b="0" i="0" u="none" strike="noStrike" kern="1200" cap="none" spc="0" baseline="0">
              <a:solidFill>
                <a:schemeClr val="bg1"/>
              </a:solidFill>
              <a:latin typeface="Times New Roman" pitchFamily="18" charset="0"/>
              <a:ea typeface="Times New Roman" pitchFamily="18" charset="0"/>
              <a:cs typeface="Century Gothic" pitchFamily="0" charset="0"/>
            </a:endParaRPr>
          </a:p>
          <a:p>
            <a:pPr marL="0" indent="0" algn="ctr">
              <a:lnSpc>
                <a:spcPct val="100000"/>
              </a:lnSpc>
              <a:spcBef>
                <a:spcPts val="0"/>
              </a:spcBef>
              <a:spcAft>
                <a:spcPts val="0"/>
              </a:spcAft>
              <a:buNone/>
            </a:pPr>
            <a:r>
              <a:rPr lang="en-US" altLang="zh-CN" sz="2400" b="1" i="0" u="none" strike="noStrike" kern="1200" cap="none" spc="0" baseline="0">
                <a:solidFill>
                  <a:schemeClr val="bg1"/>
                </a:solidFill>
                <a:latin typeface="Times New Roman" pitchFamily="18" charset="0"/>
                <a:ea typeface="Times New Roman" pitchFamily="18" charset="0"/>
                <a:cs typeface="Century Gothic" pitchFamily="0" charset="0"/>
              </a:rPr>
              <a:t> </a:t>
            </a:r>
            <a:endParaRPr lang="en-US" altLang="zh-CN" sz="2400" b="0" i="0" u="none" strike="noStrike" kern="1200" cap="none" spc="0" baseline="0">
              <a:solidFill>
                <a:schemeClr val="bg1"/>
              </a:solidFill>
              <a:latin typeface="Times New Roman" pitchFamily="18" charset="0"/>
              <a:ea typeface="Times New Roman" pitchFamily="18" charset="0"/>
              <a:cs typeface="Century Gothic" pitchFamily="0" charset="0"/>
            </a:endParaRPr>
          </a:p>
          <a:p>
            <a:pPr marL="0" indent="0" algn="ctr">
              <a:lnSpc>
                <a:spcPct val="100000"/>
              </a:lnSpc>
              <a:spcBef>
                <a:spcPts val="0"/>
              </a:spcBef>
              <a:spcAft>
                <a:spcPts val="0"/>
              </a:spcAft>
              <a:buNone/>
            </a:pPr>
            <a:r>
              <a:rPr lang="en-US" altLang="zh-CN" sz="2400" b="1" i="0" u="none" strike="noStrike" kern="1200" cap="none" spc="0" baseline="0">
                <a:solidFill>
                  <a:schemeClr val="bg1"/>
                </a:solidFill>
                <a:latin typeface="Times New Roman" pitchFamily="18" charset="0"/>
                <a:ea typeface="Times New Roman" pitchFamily="18" charset="0"/>
                <a:cs typeface="Century Gothic" pitchFamily="0" charset="0"/>
              </a:rPr>
              <a:t>Assessment Component 2</a:t>
            </a:r>
            <a:endParaRPr lang="en-US" altLang="zh-CN" sz="2400" b="0" i="0" u="none" strike="noStrike" kern="1200" cap="none" spc="0" baseline="0">
              <a:solidFill>
                <a:schemeClr val="bg1"/>
              </a:solidFill>
              <a:latin typeface="Times New Roman" pitchFamily="18" charset="0"/>
              <a:ea typeface="Times New Roman" pitchFamily="18" charset="0"/>
              <a:cs typeface="Century Gothic" pitchFamily="0" charset="0"/>
            </a:endParaRPr>
          </a:p>
          <a:p>
            <a:pPr marL="0" indent="0" algn="ctr">
              <a:lnSpc>
                <a:spcPct val="100000"/>
              </a:lnSpc>
              <a:spcBef>
                <a:spcPts val="0"/>
              </a:spcBef>
              <a:spcAft>
                <a:spcPts val="0"/>
              </a:spcAft>
              <a:buNone/>
            </a:pPr>
            <a:r>
              <a:rPr lang="en-US" altLang="zh-CN" sz="2400" b="1" i="0" u="none" strike="noStrike" kern="1200" cap="none" spc="0" baseline="0">
                <a:solidFill>
                  <a:schemeClr val="bg1"/>
                </a:solidFill>
                <a:latin typeface="Times New Roman" pitchFamily="18" charset="0"/>
                <a:ea typeface="Times New Roman" pitchFamily="18" charset="0"/>
                <a:cs typeface="Century Gothic" pitchFamily="0" charset="0"/>
              </a:rPr>
              <a:t>Group Presentation</a:t>
            </a:r>
            <a:endParaRPr lang="zh-CN" altLang="en-US" sz="2400" b="0" i="0" u="none" strike="noStrike" kern="1200" cap="none" spc="0" baseline="0">
              <a:solidFill>
                <a:schemeClr val="bg1"/>
              </a:solidFill>
              <a:latin typeface="Times New Roman" pitchFamily="18" charset="0"/>
              <a:ea typeface="Times New Roman" pitchFamily="18" charset="0"/>
              <a:cs typeface="Century Gothic" pitchFamily="0" charset="0"/>
            </a:endParaRPr>
          </a:p>
        </p:txBody>
      </p:sp>
      <p:sp>
        <p:nvSpPr>
          <p:cNvPr id="35" name="Rectangle"/>
          <p:cNvSpPr>
            <a:spLocks/>
          </p:cNvSpPr>
          <p:nvPr/>
        </p:nvSpPr>
        <p:spPr>
          <a:xfrm rot="0">
            <a:off x="976568" y="4633862"/>
            <a:ext cx="6202766" cy="1396365"/>
          </a:xfrm>
          <a:prstGeom prst="rect"/>
          <a:solidFill>
            <a:srgbClr val="FFFFFF"/>
          </a:solidFill>
          <a:ln w="19050" cmpd="sng" cap="rnd">
            <a:solidFill>
              <a:srgbClr val="000000"/>
            </a:solidFill>
            <a:prstDash val="solid"/>
            <a:round/>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2800" b="0" i="0" u="none" strike="noStrike" kern="1200" cap="none" spc="0" baseline="0">
                <a:solidFill>
                  <a:srgbClr val="000000"/>
                </a:solidFill>
                <a:latin typeface="Times New Roman" pitchFamily="18" charset="0"/>
                <a:ea typeface="宋体" pitchFamily="0" charset="0"/>
                <a:cs typeface="Times New Roman" pitchFamily="18" charset="0"/>
              </a:rPr>
              <a:t>Student Name:</a:t>
            </a:r>
            <a:r>
              <a:rPr lang="en-US" altLang="zh-CN" sz="2800" b="0" i="0" u="none" strike="noStrike" kern="1200" cap="none" spc="0" baseline="0">
                <a:solidFill>
                  <a:srgbClr val="000000"/>
                </a:solidFill>
                <a:latin typeface="Times New Roman" pitchFamily="18" charset="0"/>
                <a:ea typeface="宋体" pitchFamily="0" charset="0"/>
                <a:cs typeface="Times New Roman" pitchFamily="18" charset="0"/>
              </a:rPr>
              <a:t>Md Ranu Miah</a:t>
            </a:r>
            <a:endParaRPr lang="en-US" altLang="zh-CN" sz="28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l">
              <a:lnSpc>
                <a:spcPct val="100000"/>
              </a:lnSpc>
              <a:spcBef>
                <a:spcPts val="0"/>
              </a:spcBef>
              <a:spcAft>
                <a:spcPts val="0"/>
              </a:spcAft>
              <a:buNone/>
            </a:pPr>
            <a:endParaRPr lang="en-US" altLang="zh-CN" sz="28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l">
              <a:lnSpc>
                <a:spcPct val="100000"/>
              </a:lnSpc>
              <a:spcBef>
                <a:spcPts val="0"/>
              </a:spcBef>
              <a:spcAft>
                <a:spcPts val="0"/>
              </a:spcAft>
              <a:buNone/>
            </a:pPr>
            <a:r>
              <a:rPr lang="en-US" altLang="zh-CN" sz="2800" b="0" i="0" u="none" strike="noStrike" kern="1200" cap="none" spc="0" baseline="0">
                <a:solidFill>
                  <a:srgbClr val="000000"/>
                </a:solidFill>
                <a:latin typeface="Times New Roman" pitchFamily="18" charset="0"/>
                <a:ea typeface="宋体" pitchFamily="0" charset="0"/>
                <a:cs typeface="Times New Roman" pitchFamily="18" charset="0"/>
              </a:rPr>
              <a:t>Student ID:</a:t>
            </a:r>
            <a:r>
              <a:rPr lang="en-US" altLang="zh-CN" sz="2800" b="0" i="0" u="none" strike="noStrike" kern="1200" cap="none" spc="0" baseline="0">
                <a:solidFill>
                  <a:srgbClr val="000000"/>
                </a:solidFill>
                <a:latin typeface="Times New Roman" pitchFamily="18" charset="0"/>
                <a:ea typeface="宋体" pitchFamily="0" charset="0"/>
                <a:cs typeface="Times New Roman" pitchFamily="18" charset="0"/>
              </a:rPr>
              <a:t>2437168</a:t>
            </a:r>
            <a:endParaRPr lang="zh-CN" altLang="en-US" sz="2800" b="0" i="0" u="none" strike="noStrike" kern="1200" cap="none" spc="0" baseline="0">
              <a:solidFill>
                <a:srgbClr val="000000"/>
              </a:solidFill>
              <a:latin typeface="Times New Roman" pitchFamily="18" charset="0"/>
              <a:ea typeface="宋体" pitchFamily="0" charset="0"/>
              <a:cs typeface="Times New Roman" pitchFamily="18" charset="0"/>
            </a:endParaRPr>
          </a:p>
        </p:txBody>
      </p:sp>
      <p:sp>
        <p:nvSpPr>
          <p:cNvPr id="36" name="Rectangle"/>
          <p:cNvSpPr>
            <a:spLocks/>
          </p:cNvSpPr>
          <p:nvPr/>
        </p:nvSpPr>
        <p:spPr>
          <a:xfrm rot="0">
            <a:off x="938087" y="839143"/>
            <a:ext cx="5420509" cy="1177289"/>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ctr">
              <a:lnSpc>
                <a:spcPct val="100000"/>
              </a:lnSpc>
              <a:spcBef>
                <a:spcPts val="0"/>
              </a:spcBef>
              <a:spcAft>
                <a:spcPts val="0"/>
              </a:spcAft>
              <a:buNone/>
            </a:pPr>
            <a:r>
              <a:rPr lang="en-US" altLang="zh-CN" sz="3600" b="0" i="0" u="none" strike="noStrike" kern="1200" cap="none" spc="0" baseline="0">
                <a:solidFill>
                  <a:schemeClr val="bg1"/>
                </a:solidFill>
                <a:latin typeface="Aharoni" pitchFamily="2" charset="-79"/>
                <a:ea typeface="宋体" pitchFamily="0" charset="0"/>
                <a:cs typeface="Aharoni" pitchFamily="2" charset="-79"/>
              </a:rPr>
              <a:t>Training &amp; Development Practices at Nike</a:t>
            </a:r>
            <a:endParaRPr lang="zh-CN" altLang="en-US" sz="3600" b="0" i="0" u="none" strike="noStrike" kern="1200" cap="none" spc="0" baseline="0">
              <a:solidFill>
                <a:schemeClr val="bg1"/>
              </a:solidFill>
              <a:latin typeface="Aharoni" pitchFamily="2" charset="-79"/>
              <a:ea typeface="宋体" pitchFamily="0" charset="0"/>
              <a:cs typeface="Aharoni" pitchFamily="2" charset="-79"/>
            </a:endParaRPr>
          </a:p>
        </p:txBody>
      </p:sp>
    </p:spTree>
    <p:extLst>
      <p:ext uri="{BB962C8B-B14F-4D97-AF65-F5344CB8AC3E}">
        <p14:creationId xmlns:p14="http://schemas.microsoft.com/office/powerpoint/2010/main" val="860159960"/>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4" name="Text box"/>
          <p:cNvSpPr>
            <a:spLocks noGrp="1"/>
          </p:cNvSpPr>
          <p:nvPr>
            <p:ph type="title"/>
          </p:nvPr>
        </p:nvSpPr>
        <p:spPr>
          <a:xfrm rot="0">
            <a:off x="303835" y="434866"/>
            <a:ext cx="8761413" cy="970670"/>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chemeClr val="tx1"/>
                </a:solidFill>
                <a:latin typeface="Century Gothic" pitchFamily="0" charset="0"/>
                <a:ea typeface="宋体" pitchFamily="0" charset="0"/>
                <a:cs typeface="Lucida Sans"/>
              </a:rPr>
              <a:t>INTRODUCTION</a:t>
            </a:r>
            <a:br>
              <a:rPr lang="zh-CN" altLang="en-US" sz="3600" b="1" i="0" u="none" strike="noStrike" kern="1200" cap="none" spc="0" baseline="0">
                <a:solidFill>
                  <a:schemeClr val="bg2"/>
                </a:solidFill>
                <a:latin typeface="Century Gothic" pitchFamily="0" charset="0"/>
                <a:ea typeface="宋体" pitchFamily="0" charset="0"/>
                <a:cs typeface="Lucida Sans"/>
              </a:rPr>
            </a:br>
            <a:endParaRPr lang="zh-CN" altLang="en-US" sz="3600" b="1" i="0" u="none" strike="noStrike" kern="1200" cap="none" spc="0" baseline="0">
              <a:solidFill>
                <a:schemeClr val="bg2"/>
              </a:solidFill>
              <a:latin typeface="Century Gothic" pitchFamily="0" charset="0"/>
              <a:ea typeface="宋体" pitchFamily="0" charset="0"/>
              <a:cs typeface="Lucida Sans"/>
            </a:endParaRPr>
          </a:p>
        </p:txBody>
      </p:sp>
      <p:pic>
        <p:nvPicPr>
          <p:cNvPr id="45" name="Image"/>
          <p:cNvPicPr>
            <a:picLocks noChangeAspect="1"/>
          </p:cNvPicPr>
          <p:nvPr/>
        </p:nvPicPr>
        <p:blipFill>
          <a:blip r:embed="rId1" cstate="print"/>
          <a:stretch>
            <a:fillRect/>
          </a:stretch>
        </p:blipFill>
        <p:spPr>
          <a:xfrm rot="0">
            <a:off x="204004" y="1983546"/>
            <a:ext cx="4684542" cy="3601328"/>
          </a:xfrm>
          <a:prstGeom prst="rect"/>
          <a:noFill/>
          <a:ln w="12700" cmpd="sng" cap="flat">
            <a:noFill/>
            <a:prstDash val="solid"/>
            <a:miter/>
          </a:ln>
        </p:spPr>
      </p:pic>
      <p:sp>
        <p:nvSpPr>
          <p:cNvPr id="46" name="Rectangle"/>
          <p:cNvSpPr>
            <a:spLocks/>
          </p:cNvSpPr>
          <p:nvPr/>
        </p:nvSpPr>
        <p:spPr>
          <a:xfrm rot="0">
            <a:off x="4888546" y="1405537"/>
            <a:ext cx="6684475" cy="5220346"/>
          </a:xfrm>
          <a:prstGeom prst="rect"/>
          <a:noFill/>
          <a:ln w="12700" cmpd="sng" cap="flat">
            <a:noFill/>
            <a:prstDash val="solid"/>
            <a:miter/>
          </a:ln>
        </p:spPr>
        <p:txBody>
          <a:bodyPr vert="horz" wrap="square" lIns="91440" tIns="45720" rIns="91440" bIns="45720" anchor="t" anchorCtr="0">
            <a:prstTxWarp prst="textNoShape"/>
          </a:bodyPr>
          <a:lstStyle/>
          <a:p>
            <a:pPr marL="285750" indent="-285750" algn="l">
              <a:lnSpc>
                <a:spcPct val="150000"/>
              </a:lnSpc>
              <a:spcBef>
                <a:spcPts val="0"/>
              </a:spcBef>
              <a:spcAft>
                <a:spcPts val="0"/>
              </a:spcAft>
              <a:buFont typeface="Wingdings" pitchFamily="2" charset="2"/>
              <a:buChar char="q"/>
            </a:pP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Training and development (T&amp;D) are strategic issues that global </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organisations</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 have been facing as they strive to advance their workforce and keep up with competition. </a:t>
            </a: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285750" indent="-285750" algn="l">
              <a:lnSpc>
                <a:spcPct val="150000"/>
              </a:lnSpc>
              <a:spcBef>
                <a:spcPts val="0"/>
              </a:spcBef>
              <a:spcAft>
                <a:spcPts val="0"/>
              </a:spcAft>
              <a:buFont typeface="Wingdings" pitchFamily="2" charset="2"/>
              <a:buChar char="q"/>
            </a:pP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Nike is globally recognized for its innovative culture and strong commitment to employee learning and development (Ganesh, 2024).</a:t>
            </a: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285750" indent="-285750" algn="l">
              <a:lnSpc>
                <a:spcPct val="150000"/>
              </a:lnSpc>
              <a:spcBef>
                <a:spcPts val="0"/>
              </a:spcBef>
              <a:spcAft>
                <a:spcPts val="0"/>
              </a:spcAft>
              <a:buFont typeface="Wingdings" pitchFamily="2" charset="2"/>
              <a:buChar char="q"/>
            </a:pP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The company invests heavily in structured training, leadership programs, and continuous learning initiatives that enhance workforce capability (Nike.com, 2016).</a:t>
            </a: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285750" indent="-285750" algn="l">
              <a:lnSpc>
                <a:spcPct val="150000"/>
              </a:lnSpc>
              <a:spcBef>
                <a:spcPts val="0"/>
              </a:spcBef>
              <a:spcAft>
                <a:spcPts val="0"/>
              </a:spcAft>
              <a:buFont typeface="Wingdings" pitchFamily="2" charset="2"/>
              <a:buChar char="q"/>
            </a:pP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Nike U, the company’s corporate learning brand, plays a key role in building skills, strengthening leadership, and supporting long-term employee growth (IMD, 2024; King, 2012).
Nike’s learning and development practices significantly contribute to improving organizational effectiveness and employee performance (Burhan Ismael et al., 2021).</a:t>
            </a:r>
            <a:endParaRPr lang="zh-CN" altLang="en-US" sz="1600" b="0" i="0" u="none" strike="noStrike" kern="1200" cap="none" spc="0" baseline="0">
              <a:solidFill>
                <a:schemeClr val="tx1"/>
              </a:solidFill>
              <a:latin typeface="Times New Roman" pitchFamily="18" charset="0"/>
              <a:ea typeface="宋体" pitchFamily="0" charset="0"/>
              <a:cs typeface="Times New Roman" pitchFamily="18" charset="0"/>
            </a:endParaRPr>
          </a:p>
        </p:txBody>
      </p:sp>
    </p:spTree>
    <p:extLst>
      <p:ext uri="{BB962C8B-B14F-4D97-AF65-F5344CB8AC3E}">
        <p14:creationId xmlns:p14="http://schemas.microsoft.com/office/powerpoint/2010/main" val="1362481447"/>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0" name="Text box"/>
          <p:cNvSpPr>
            <a:spLocks noGrp="1"/>
          </p:cNvSpPr>
          <p:nvPr>
            <p:ph type="title"/>
          </p:nvPr>
        </p:nvSpPr>
        <p:spPr>
          <a:xfrm rot="0">
            <a:off x="196947" y="395560"/>
            <a:ext cx="9875521" cy="742949"/>
          </a:xfrm>
          <a:prstGeom prst="rect"/>
          <a:noFill/>
          <a:ln w="12700" cmpd="sng" cap="flat">
            <a:noFill/>
            <a:prstDash val="solid"/>
            <a:miter/>
          </a:ln>
        </p:spPr>
        <p:txBody>
          <a:bodyPr vert="horz" wrap="square" lIns="91440" tIns="45720" rIns="91440" bIns="45720" anchor="ctr" anchorCtr="0">
            <a:prstTxWarp prst="textNoShape"/>
          </a:bodyPr>
          <a:lstStyle/>
          <a:p>
            <a:pPr marL="0" indent="0" algn="just">
              <a:lnSpc>
                <a:spcPct val="100000"/>
              </a:lnSpc>
              <a:spcBef>
                <a:spcPts val="0"/>
              </a:spcBef>
              <a:spcAft>
                <a:spcPts val="0"/>
              </a:spcAft>
              <a:buNone/>
            </a:pPr>
            <a:r>
              <a:rPr lang="en-US" altLang="zh-CN" sz="3600" b="1" i="0" u="none" strike="noStrike" kern="1200" cap="none" spc="0" baseline="0">
                <a:solidFill>
                  <a:schemeClr val="tx1"/>
                </a:solidFill>
                <a:latin typeface="Century Gothic" pitchFamily="0" charset="0"/>
                <a:ea typeface="Times New Roman" pitchFamily="18" charset="0"/>
                <a:cs typeface="Lucida Sans"/>
              </a:rPr>
              <a:t>Current HR Policies and Practices of Nike</a:t>
            </a:r>
            <a:endParaRPr lang="zh-CN" altLang="en-US" sz="3600" b="0" i="0" u="none" strike="noStrike" kern="1200" cap="none" spc="0" baseline="0">
              <a:solidFill>
                <a:schemeClr val="tx1"/>
              </a:solidFill>
              <a:latin typeface="Century Gothic" pitchFamily="0" charset="0"/>
              <a:ea typeface="宋体" pitchFamily="0" charset="0"/>
              <a:cs typeface="Lucida Sans"/>
            </a:endParaRPr>
          </a:p>
        </p:txBody>
      </p:sp>
      <p:pic>
        <p:nvPicPr>
          <p:cNvPr id="51" name="Image"/>
          <p:cNvPicPr>
            <a:picLocks noChangeAspect="1"/>
          </p:cNvPicPr>
          <p:nvPr/>
        </p:nvPicPr>
        <p:blipFill>
          <a:blip r:embed="rId1" cstate="print"/>
          <a:stretch>
            <a:fillRect/>
          </a:stretch>
        </p:blipFill>
        <p:spPr>
          <a:xfrm rot="0">
            <a:off x="7183902" y="1386173"/>
            <a:ext cx="4217294" cy="2806018"/>
          </a:xfrm>
          <a:prstGeom prst="rect"/>
          <a:noFill/>
          <a:ln w="12700" cmpd="sng" cap="flat">
            <a:noFill/>
            <a:prstDash val="solid"/>
            <a:miter/>
          </a:ln>
        </p:spPr>
      </p:pic>
      <p:sp>
        <p:nvSpPr>
          <p:cNvPr id="52" name="Rectangle"/>
          <p:cNvSpPr>
            <a:spLocks/>
          </p:cNvSpPr>
          <p:nvPr/>
        </p:nvSpPr>
        <p:spPr>
          <a:xfrm rot="0">
            <a:off x="7470783" y="4557004"/>
            <a:ext cx="3643532" cy="584775"/>
          </a:xfrm>
          <a:prstGeom prst="rect"/>
          <a:solidFill>
            <a:srgbClr val="FFFFFF"/>
          </a:solidFill>
          <a:ln w="19050" cmpd="sng" cap="rnd">
            <a:solidFill>
              <a:srgbClr val="E33D6F"/>
            </a:solidFill>
            <a:prstDash val="solid"/>
            <a:round/>
          </a:ln>
        </p:spPr>
        <p:txBody>
          <a:bodyPr vert="horz" wrap="square" lIns="91440" tIns="45720" rIns="91440" bIns="45720" anchor="t" anchorCtr="0">
            <a:prstTxWarp prst="textNoShape"/>
            <a:spAutoFit/>
          </a:bodyPr>
          <a:lstStyle/>
          <a:p>
            <a:pPr marL="0" indent="0" algn="ctr">
              <a:lnSpc>
                <a:spcPct val="100000"/>
              </a:lnSpc>
              <a:spcBef>
                <a:spcPts val="0"/>
              </a:spcBef>
              <a:spcAft>
                <a:spcPts val="0"/>
              </a:spcAft>
              <a:buNone/>
            </a:pPr>
            <a:r>
              <a:rPr lang="en-US" altLang="zh-CN" sz="1600" b="1" i="0" u="none" strike="noStrike" kern="1200" cap="none" spc="0" baseline="0">
                <a:solidFill>
                  <a:srgbClr val="000000"/>
                </a:solidFill>
                <a:latin typeface="Century Gothic" pitchFamily="0" charset="0"/>
                <a:ea typeface="宋体" pitchFamily="0" charset="0"/>
                <a:cs typeface="Century Gothic" pitchFamily="0" charset="0"/>
              </a:rPr>
              <a:t>Figure: Nike Worker Voice Initiative (Nike.com, 2017) </a:t>
            </a:r>
            <a:endParaRPr lang="zh-CN" altLang="en-US" sz="1600" b="1" i="0" u="none" strike="noStrike" kern="1200" cap="none" spc="0" baseline="0">
              <a:solidFill>
                <a:srgbClr val="000000"/>
              </a:solidFill>
              <a:latin typeface="Century Gothic" pitchFamily="0" charset="0"/>
              <a:ea typeface="宋体" pitchFamily="0" charset="0"/>
              <a:cs typeface="Century Gothic" pitchFamily="0" charset="0"/>
            </a:endParaRPr>
          </a:p>
        </p:txBody>
      </p:sp>
      <p:sp>
        <p:nvSpPr>
          <p:cNvPr id="53" name="Rectangle"/>
          <p:cNvSpPr>
            <a:spLocks/>
          </p:cNvSpPr>
          <p:nvPr/>
        </p:nvSpPr>
        <p:spPr>
          <a:xfrm rot="0">
            <a:off x="448489" y="1379644"/>
            <a:ext cx="5880294" cy="3901439"/>
          </a:xfrm>
          <a:prstGeom prst="rect"/>
          <a:noFill/>
          <a:ln w="12700" cmpd="sng" cap="flat">
            <a:noFill/>
            <a:prstDash val="solid"/>
            <a:miter/>
          </a:ln>
        </p:spPr>
        <p:txBody>
          <a:bodyPr vert="horz" wrap="square" lIns="91440" tIns="45720" rIns="91440" bIns="45720" anchor="t" anchorCtr="0">
            <a:prstTxWarp prst="textNoShape"/>
            <a:spAutoFit/>
          </a:bodyPr>
          <a:lstStyle/>
          <a:p>
            <a:pPr marL="285750" indent="-285750" algn="just">
              <a:lnSpc>
                <a:spcPct val="100000"/>
              </a:lnSpc>
              <a:spcBef>
                <a:spcPts val="0"/>
              </a:spcBef>
              <a:spcAft>
                <a:spcPts val="0"/>
              </a:spcAft>
              <a:buFont typeface="Arial" pitchFamily="34" charset="0"/>
              <a:buChar char="•"/>
            </a:pP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Strong Employee Development Culture: </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Nike prioritizes continuous learning, leadership growth, and employee skill enhancement through structured training and Nike U programs (IMD, 2024; Nike.com, 2016).</a:t>
            </a: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285750" indent="-285750" algn="just">
              <a:lnSpc>
                <a:spcPct val="100000"/>
              </a:lnSpc>
              <a:spcBef>
                <a:spcPts val="0"/>
              </a:spcBef>
              <a:spcAft>
                <a:spcPts val="0"/>
              </a:spcAft>
              <a:buFont typeface="Arial" pitchFamily="34" charset="0"/>
              <a:buChar char="•"/>
            </a:pP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Inclusive &amp; Diverse Workplace: </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The company follows comprehensive diversity, equity, and inclusion (DEI) policies to promote fairness, equal opportunity, and a sense of belonging across global teams (FY23 Nike Impact Report, 2025). </a:t>
            </a: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285750" indent="-285750" algn="just">
              <a:lnSpc>
                <a:spcPct val="100000"/>
              </a:lnSpc>
              <a:spcBef>
                <a:spcPts val="0"/>
              </a:spcBef>
              <a:spcAft>
                <a:spcPts val="0"/>
              </a:spcAft>
              <a:buFont typeface="Arial" pitchFamily="34" charset="0"/>
              <a:buChar char="•"/>
            </a:pP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Employee Wellbeing &amp; Support: </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Nike offers competitive compensation, health benefits, wellness programs, and mental-health initiatives to support employee satisfaction and long-term engagement (Nike.com, 2016).</a:t>
            </a: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285750" indent="-285750" algn="just">
              <a:lnSpc>
                <a:spcPct val="100000"/>
              </a:lnSpc>
              <a:spcBef>
                <a:spcPts val="0"/>
              </a:spcBef>
              <a:spcAft>
                <a:spcPts val="0"/>
              </a:spcAft>
              <a:buFont typeface="Arial" pitchFamily="34" charset="0"/>
              <a:buChar char="•"/>
            </a:pP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Performance Management System: The</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 HR system integrates goal-setting, coaching, and real-time feedback to improve productivity, innovation, and collaboration (Ganesh, 2024).</a:t>
            </a: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285750" indent="-285750" algn="just">
              <a:lnSpc>
                <a:spcPct val="100000"/>
              </a:lnSpc>
              <a:spcBef>
                <a:spcPts val="0"/>
              </a:spcBef>
              <a:spcAft>
                <a:spcPts val="0"/>
              </a:spcAft>
              <a:buFont typeface="Arial" pitchFamily="34" charset="0"/>
              <a:buChar char="•"/>
            </a:pP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Ethical &amp; Responsible HR Practices: </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Nike enforces strong labor standards, safe working conditions, and responsible sourcing practices to ensure ethical operations globally (FY23 Nike Impact Report, 2025).</a:t>
            </a:r>
            <a:endParaRPr lang="zh-CN" altLang="en-US" sz="1600" b="0" i="0" u="none" strike="noStrike" kern="1200" cap="none" spc="0" baseline="0">
              <a:solidFill>
                <a:schemeClr val="tx1"/>
              </a:solidFill>
              <a:latin typeface="Times New Roman" pitchFamily="18" charset="0"/>
              <a:ea typeface="宋体" pitchFamily="0" charset="0"/>
              <a:cs typeface="Times New Roman" pitchFamily="18" charset="0"/>
            </a:endParaRPr>
          </a:p>
        </p:txBody>
      </p:sp>
    </p:spTree>
    <p:extLst>
      <p:ext uri="{BB962C8B-B14F-4D97-AF65-F5344CB8AC3E}">
        <p14:creationId xmlns:p14="http://schemas.microsoft.com/office/powerpoint/2010/main" val="605098227"/>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7" name="Text box"/>
          <p:cNvSpPr>
            <a:spLocks noGrp="1"/>
          </p:cNvSpPr>
          <p:nvPr>
            <p:ph type="title"/>
          </p:nvPr>
        </p:nvSpPr>
        <p:spPr>
          <a:xfrm rot="0">
            <a:off x="196948" y="225082"/>
            <a:ext cx="9734843" cy="929054"/>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r>
              <a:rPr lang="en-US" altLang="zh-CN" sz="3200" b="1" i="0" u="none" strike="noStrike" kern="1200" cap="none" spc="0" baseline="0">
                <a:solidFill>
                  <a:schemeClr val="tx1"/>
                </a:solidFill>
                <a:latin typeface="Century Gothic" pitchFamily="0" charset="0"/>
                <a:ea typeface="宋体" pitchFamily="0" charset="0"/>
                <a:cs typeface="Lucida Sans"/>
              </a:rPr>
              <a:t>Line Managers’ Contribution to Implementation</a:t>
            </a:r>
            <a:endParaRPr lang="zh-CN" altLang="en-US" sz="3200" b="1" i="0" u="none" strike="noStrike" kern="1200" cap="none" spc="0" baseline="0">
              <a:solidFill>
                <a:schemeClr val="tx1"/>
              </a:solidFill>
              <a:latin typeface="Century Gothic" pitchFamily="0" charset="0"/>
              <a:ea typeface="宋体" pitchFamily="0" charset="0"/>
              <a:cs typeface="Lucida Sans"/>
            </a:endParaRPr>
          </a:p>
        </p:txBody>
      </p:sp>
      <p:sp>
        <p:nvSpPr>
          <p:cNvPr id="58" name="Text box"/>
          <p:cNvSpPr>
            <a:spLocks noGrp="1"/>
          </p:cNvSpPr>
          <p:nvPr>
            <p:ph type="body" idx="4294967295"/>
          </p:nvPr>
        </p:nvSpPr>
        <p:spPr>
          <a:xfrm rot="0">
            <a:off x="196948" y="1421420"/>
            <a:ext cx="7258928" cy="509192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100000"/>
              </a:lnSpc>
              <a:spcBef>
                <a:spcPts val="1000"/>
              </a:spcBef>
              <a:spcAft>
                <a:spcPts val="0"/>
              </a:spcAft>
              <a:buClr>
                <a:schemeClr val="accent1"/>
              </a:buClr>
              <a:buSzPct val="80000"/>
              <a:buFont typeface="Wingdings 3" pitchFamily="0" charset="2"/>
              <a:buChar char=""/>
            </a:pPr>
            <a:r>
              <a:rPr lang="en-US" altLang="zh-CN" sz="1600" b="1" i="0" u="none" strike="noStrike" kern="1200" cap="none" spc="0" baseline="0">
                <a:solidFill>
                  <a:srgbClr val="404040"/>
                </a:solidFill>
                <a:latin typeface="Times New Roman" pitchFamily="18" charset="0"/>
                <a:ea typeface="宋体" pitchFamily="0" charset="0"/>
                <a:cs typeface="Times New Roman" pitchFamily="18" charset="0"/>
              </a:rPr>
              <a:t>Recognising</a:t>
            </a:r>
            <a:r>
              <a:rPr lang="en-US" altLang="zh-CN" sz="1600" b="1" i="0" u="none" strike="noStrike" kern="1200" cap="none" spc="0" baseline="0">
                <a:solidFill>
                  <a:srgbClr val="404040"/>
                </a:solidFill>
                <a:latin typeface="Times New Roman" pitchFamily="18" charset="0"/>
                <a:ea typeface="宋体" pitchFamily="0" charset="0"/>
                <a:cs typeface="Times New Roman" pitchFamily="18" charset="0"/>
              </a:rPr>
              <a:t> Development Priorities</a:t>
            </a:r>
            <a:endParaRPr lang="en-US" altLang="zh-CN" sz="1600" b="1" i="0" u="none" strike="noStrike" kern="1200" cap="none" spc="0" baseline="0">
              <a:solidFill>
                <a:srgbClr val="404040"/>
              </a:solidFill>
              <a:latin typeface="Times New Roman" pitchFamily="18" charset="0"/>
              <a:ea typeface="宋体" pitchFamily="0" charset="0"/>
              <a:cs typeface="Times New Roman" pitchFamily="18" charset="0"/>
            </a:endParaRPr>
          </a:p>
          <a:p>
            <a:pPr marL="0" indent="0" algn="just">
              <a:lnSpc>
                <a:spcPct val="100000"/>
              </a:lnSpc>
              <a:spcBef>
                <a:spcPts val="1000"/>
              </a:spcBef>
              <a:spcAft>
                <a:spcPts val="0"/>
              </a:spcAft>
              <a:buNone/>
            </a:pPr>
            <a:r>
              <a:rPr lang="en-US" altLang="zh-CN" sz="1600" b="0" i="0" u="none" strike="noStrike" kern="1200" cap="none" spc="0" baseline="0">
                <a:solidFill>
                  <a:srgbClr val="404040"/>
                </a:solidFill>
                <a:latin typeface="Times New Roman" pitchFamily="18" charset="0"/>
                <a:ea typeface="宋体" pitchFamily="0" charset="0"/>
                <a:cs typeface="Times New Roman" pitchFamily="18" charset="0"/>
              </a:rPr>
              <a:t>Nike’s line managers identify development priorities via check-ins, ensuring relevant training for employees (Ahrens &amp; Fischer, 2019).</a:t>
            </a:r>
            <a:endParaRPr lang="en-US" altLang="zh-CN" sz="1600" b="0" i="0" u="none" strike="noStrike" kern="1200" cap="none" spc="0" baseline="0">
              <a:solidFill>
                <a:srgbClr val="404040"/>
              </a:solidFill>
              <a:latin typeface="Times New Roman" pitchFamily="18" charset="0"/>
              <a:ea typeface="宋体" pitchFamily="0" charset="0"/>
              <a:cs typeface="Times New Roman" pitchFamily="18" charset="0"/>
            </a:endParaRPr>
          </a:p>
          <a:p>
            <a:pPr marL="342900" indent="-342900" algn="just">
              <a:lnSpc>
                <a:spcPct val="100000"/>
              </a:lnSpc>
              <a:spcBef>
                <a:spcPts val="1000"/>
              </a:spcBef>
              <a:spcAft>
                <a:spcPts val="0"/>
              </a:spcAft>
              <a:buClr>
                <a:schemeClr val="accent1"/>
              </a:buClr>
              <a:buSzPct val="80000"/>
              <a:buFont typeface="Wingdings 3" pitchFamily="0" charset="2"/>
              <a:buChar char=""/>
            </a:pPr>
            <a:r>
              <a:rPr lang="en-US" altLang="zh-CN" sz="1600" b="1" i="0" u="none" strike="noStrike" kern="1200" cap="none" spc="0" baseline="0">
                <a:solidFill>
                  <a:srgbClr val="404040"/>
                </a:solidFill>
                <a:latin typeface="Times New Roman" pitchFamily="18" charset="0"/>
                <a:ea typeface="宋体" pitchFamily="0" charset="0"/>
                <a:cs typeface="Times New Roman" pitchFamily="18" charset="0"/>
              </a:rPr>
              <a:t>Guiding Daily Skill Application</a:t>
            </a:r>
            <a:endParaRPr lang="en-US" altLang="zh-CN" sz="1600" b="1" i="0" u="none" strike="noStrike" kern="1200" cap="none" spc="0" baseline="0">
              <a:solidFill>
                <a:srgbClr val="404040"/>
              </a:solidFill>
              <a:latin typeface="Times New Roman" pitchFamily="18" charset="0"/>
              <a:ea typeface="宋体" pitchFamily="0" charset="0"/>
              <a:cs typeface="Times New Roman" pitchFamily="18" charset="0"/>
            </a:endParaRPr>
          </a:p>
          <a:p>
            <a:pPr marL="0" indent="0" algn="just">
              <a:lnSpc>
                <a:spcPct val="100000"/>
              </a:lnSpc>
              <a:spcBef>
                <a:spcPts val="1000"/>
              </a:spcBef>
              <a:spcAft>
                <a:spcPts val="0"/>
              </a:spcAft>
              <a:buNone/>
            </a:pPr>
            <a:r>
              <a:rPr lang="en-US" altLang="zh-CN" sz="1600" b="0" i="0" u="none" strike="noStrike" kern="1200" cap="none" spc="0" baseline="0">
                <a:solidFill>
                  <a:srgbClr val="404040"/>
                </a:solidFill>
                <a:latin typeface="Times New Roman" pitchFamily="18" charset="0"/>
                <a:ea typeface="宋体" pitchFamily="0" charset="0"/>
                <a:cs typeface="Times New Roman" pitchFamily="18" charset="0"/>
              </a:rPr>
              <a:t>Managers support employees in applying training skills, reinforcing their role as daily learning leaders (Firoz &amp; Chowdhury, 2015).</a:t>
            </a:r>
            <a:endParaRPr lang="en-US" altLang="zh-CN" sz="1600" b="0" i="0" u="none" strike="noStrike" kern="1200" cap="none" spc="0" baseline="0">
              <a:solidFill>
                <a:srgbClr val="404040"/>
              </a:solidFill>
              <a:latin typeface="Times New Roman" pitchFamily="18" charset="0"/>
              <a:ea typeface="宋体" pitchFamily="0" charset="0"/>
              <a:cs typeface="Times New Roman" pitchFamily="18" charset="0"/>
            </a:endParaRPr>
          </a:p>
          <a:p>
            <a:pPr marL="342900" indent="-342900" algn="just">
              <a:lnSpc>
                <a:spcPct val="100000"/>
              </a:lnSpc>
              <a:spcBef>
                <a:spcPts val="1000"/>
              </a:spcBef>
              <a:spcAft>
                <a:spcPts val="0"/>
              </a:spcAft>
              <a:buClr>
                <a:schemeClr val="accent1"/>
              </a:buClr>
              <a:buSzPct val="80000"/>
              <a:buFont typeface="Wingdings 3" pitchFamily="0" charset="2"/>
              <a:buChar char=""/>
            </a:pPr>
            <a:r>
              <a:rPr lang="en-US" altLang="zh-CN" sz="1600" b="1" i="0" u="none" strike="noStrike" kern="1200" cap="none" spc="0" baseline="0">
                <a:solidFill>
                  <a:srgbClr val="404040"/>
                </a:solidFill>
                <a:latin typeface="Times New Roman" pitchFamily="18" charset="0"/>
                <a:ea typeface="宋体" pitchFamily="0" charset="0"/>
                <a:cs typeface="Times New Roman" pitchFamily="18" charset="0"/>
              </a:rPr>
              <a:t>Enabling Access to Learning Resources</a:t>
            </a:r>
            <a:endParaRPr lang="en-US" altLang="zh-CN" sz="1600" b="1" i="0" u="none" strike="noStrike" kern="1200" cap="none" spc="0" baseline="0">
              <a:solidFill>
                <a:srgbClr val="404040"/>
              </a:solidFill>
              <a:latin typeface="Times New Roman" pitchFamily="18" charset="0"/>
              <a:ea typeface="宋体" pitchFamily="0" charset="0"/>
              <a:cs typeface="Times New Roman" pitchFamily="18" charset="0"/>
            </a:endParaRPr>
          </a:p>
          <a:p>
            <a:pPr marL="0" indent="0" algn="just">
              <a:lnSpc>
                <a:spcPct val="100000"/>
              </a:lnSpc>
              <a:spcBef>
                <a:spcPts val="1000"/>
              </a:spcBef>
              <a:spcAft>
                <a:spcPts val="0"/>
              </a:spcAft>
              <a:buNone/>
            </a:pPr>
            <a:r>
              <a:rPr lang="en-US" altLang="zh-CN" sz="1600" b="0" i="0" u="none" strike="noStrike" kern="1200" cap="none" spc="0" baseline="0">
                <a:solidFill>
                  <a:srgbClr val="404040"/>
                </a:solidFill>
                <a:latin typeface="Times New Roman" pitchFamily="18" charset="0"/>
                <a:ea typeface="宋体" pitchFamily="0" charset="0"/>
                <a:cs typeface="Times New Roman" pitchFamily="18" charset="0"/>
              </a:rPr>
              <a:t>Line managers guide employees in Nike’s digital learning, providing time and support for using tools (CIPD, 2023).</a:t>
            </a:r>
            <a:endParaRPr lang="en-US" altLang="zh-CN" sz="1600" b="0" i="0" u="none" strike="noStrike" kern="1200" cap="none" spc="0" baseline="0">
              <a:solidFill>
                <a:srgbClr val="404040"/>
              </a:solidFill>
              <a:latin typeface="Times New Roman" pitchFamily="18" charset="0"/>
              <a:ea typeface="宋体" pitchFamily="0" charset="0"/>
              <a:cs typeface="Times New Roman" pitchFamily="18" charset="0"/>
            </a:endParaRPr>
          </a:p>
          <a:p>
            <a:pPr marL="342900" indent="-342900" algn="just">
              <a:lnSpc>
                <a:spcPct val="100000"/>
              </a:lnSpc>
              <a:spcBef>
                <a:spcPts val="1000"/>
              </a:spcBef>
              <a:spcAft>
                <a:spcPts val="0"/>
              </a:spcAft>
              <a:buClr>
                <a:schemeClr val="accent1"/>
              </a:buClr>
              <a:buSzPct val="80000"/>
              <a:buFont typeface="Wingdings 3" pitchFamily="0" charset="2"/>
              <a:buChar char=""/>
            </a:pPr>
            <a:r>
              <a:rPr lang="en-US" altLang="zh-CN" sz="1600" b="1" i="0" u="none" strike="noStrike" kern="1200" cap="none" spc="0" baseline="0">
                <a:solidFill>
                  <a:srgbClr val="404040"/>
                </a:solidFill>
                <a:latin typeface="Times New Roman" pitchFamily="18" charset="0"/>
                <a:ea typeface="宋体" pitchFamily="0" charset="0"/>
                <a:cs typeface="Times New Roman" pitchFamily="18" charset="0"/>
              </a:rPr>
              <a:t>Monitoring Progress and Development</a:t>
            </a:r>
            <a:endParaRPr lang="en-US" altLang="zh-CN" sz="1600" b="1" i="0" u="none" strike="noStrike" kern="1200" cap="none" spc="0" baseline="0">
              <a:solidFill>
                <a:srgbClr val="404040"/>
              </a:solidFill>
              <a:latin typeface="Times New Roman" pitchFamily="18" charset="0"/>
              <a:ea typeface="宋体" pitchFamily="0" charset="0"/>
              <a:cs typeface="Times New Roman" pitchFamily="18" charset="0"/>
            </a:endParaRPr>
          </a:p>
          <a:p>
            <a:pPr marL="0" indent="0" algn="just">
              <a:lnSpc>
                <a:spcPct val="100000"/>
              </a:lnSpc>
              <a:spcBef>
                <a:spcPts val="1000"/>
              </a:spcBef>
              <a:spcAft>
                <a:spcPts val="0"/>
              </a:spcAft>
              <a:buNone/>
            </a:pPr>
            <a:r>
              <a:rPr lang="en-US" altLang="zh-CN" sz="1600" b="0" i="0" u="none" strike="noStrike" kern="1200" cap="none" spc="0" baseline="0">
                <a:solidFill>
                  <a:srgbClr val="404040"/>
                </a:solidFill>
                <a:latin typeface="Times New Roman" pitchFamily="18" charset="0"/>
                <a:ea typeface="宋体" pitchFamily="0" charset="0"/>
                <a:cs typeface="Times New Roman" pitchFamily="18" charset="0"/>
              </a:rPr>
              <a:t>After training, managers track progress via observations and feedback to ensure performance aligns with expectations (Armstrong &amp; Taylor, 2023).</a:t>
            </a:r>
            <a:endParaRPr lang="en-US" altLang="zh-CN" sz="1600" b="0" i="0" u="none" strike="noStrike" kern="1200" cap="none" spc="0" baseline="0">
              <a:solidFill>
                <a:srgbClr val="404040"/>
              </a:solidFill>
              <a:latin typeface="Times New Roman" pitchFamily="18" charset="0"/>
              <a:ea typeface="宋体" pitchFamily="0" charset="0"/>
              <a:cs typeface="Times New Roman" pitchFamily="18" charset="0"/>
            </a:endParaRPr>
          </a:p>
          <a:p>
            <a:pPr marL="342900" indent="-342900" algn="just">
              <a:lnSpc>
                <a:spcPct val="100000"/>
              </a:lnSpc>
              <a:spcBef>
                <a:spcPts val="1000"/>
              </a:spcBef>
              <a:spcAft>
                <a:spcPts val="0"/>
              </a:spcAft>
              <a:buClr>
                <a:schemeClr val="accent1"/>
              </a:buClr>
              <a:buSzPct val="80000"/>
              <a:buFont typeface="Wingdings 3" pitchFamily="0" charset="2"/>
              <a:buChar char=""/>
            </a:pPr>
            <a:r>
              <a:rPr lang="en-US" altLang="zh-CN" sz="1600" b="1" i="0" u="none" strike="noStrike" kern="1200" cap="none" spc="0" baseline="0">
                <a:solidFill>
                  <a:srgbClr val="404040"/>
                </a:solidFill>
                <a:latin typeface="Times New Roman" pitchFamily="18" charset="0"/>
                <a:ea typeface="宋体" pitchFamily="0" charset="0"/>
                <a:cs typeface="Times New Roman" pitchFamily="18" charset="0"/>
              </a:rPr>
              <a:t>Building Motivation and Learning Culture</a:t>
            </a:r>
            <a:endParaRPr lang="en-US" altLang="zh-CN" sz="1600" b="1" i="0" u="none" strike="noStrike" kern="1200" cap="none" spc="0" baseline="0">
              <a:solidFill>
                <a:srgbClr val="404040"/>
              </a:solidFill>
              <a:latin typeface="Times New Roman" pitchFamily="18" charset="0"/>
              <a:ea typeface="宋体" pitchFamily="0" charset="0"/>
              <a:cs typeface="Times New Roman" pitchFamily="18" charset="0"/>
            </a:endParaRPr>
          </a:p>
          <a:p>
            <a:pPr marL="0" indent="0" algn="just">
              <a:lnSpc>
                <a:spcPct val="100000"/>
              </a:lnSpc>
              <a:spcBef>
                <a:spcPts val="1000"/>
              </a:spcBef>
              <a:spcAft>
                <a:spcPts val="0"/>
              </a:spcAft>
              <a:buNone/>
            </a:pPr>
            <a:r>
              <a:rPr lang="en-US" altLang="zh-CN" sz="1600" b="0" i="0" u="none" strike="noStrike" kern="1200" cap="none" spc="0" baseline="0">
                <a:solidFill>
                  <a:srgbClr val="404040"/>
                </a:solidFill>
                <a:latin typeface="Times New Roman" pitchFamily="18" charset="0"/>
                <a:ea typeface="宋体" pitchFamily="0" charset="0"/>
                <a:cs typeface="Times New Roman" pitchFamily="18" charset="0"/>
              </a:rPr>
              <a:t>Managers motivate staff by promoting career growth, development paths, and a culture of continuous improvement (Kolev, 2019).</a:t>
            </a:r>
            <a:endParaRPr lang="zh-CN" altLang="en-US" sz="1600" b="0" i="0" u="none" strike="noStrike" kern="1200" cap="none" spc="0" baseline="0">
              <a:solidFill>
                <a:srgbClr val="404040"/>
              </a:solidFill>
              <a:latin typeface="Times New Roman" pitchFamily="18" charset="0"/>
              <a:ea typeface="宋体" pitchFamily="0" charset="0"/>
              <a:cs typeface="Times New Roman" pitchFamily="18" charset="0"/>
            </a:endParaRPr>
          </a:p>
        </p:txBody>
      </p:sp>
      <p:pic>
        <p:nvPicPr>
          <p:cNvPr id="59" name="Image"/>
          <p:cNvPicPr>
            <a:picLocks noChangeAspect="1"/>
          </p:cNvPicPr>
          <p:nvPr/>
        </p:nvPicPr>
        <p:blipFill>
          <a:blip r:embed="rId1" cstate="print"/>
          <a:stretch>
            <a:fillRect/>
          </a:stretch>
        </p:blipFill>
        <p:spPr>
          <a:xfrm rot="0">
            <a:off x="6961970" y="1154135"/>
            <a:ext cx="5230030" cy="3938368"/>
          </a:xfrm>
          <a:prstGeom prst="rect"/>
          <a:noFill/>
          <a:ln w="12700" cmpd="sng" cap="flat">
            <a:noFill/>
            <a:prstDash val="solid"/>
            <a:miter/>
          </a:ln>
        </p:spPr>
      </p:pic>
      <p:sp>
        <p:nvSpPr>
          <p:cNvPr id="60" name="Rectangle"/>
          <p:cNvSpPr>
            <a:spLocks/>
          </p:cNvSpPr>
          <p:nvPr/>
        </p:nvSpPr>
        <p:spPr>
          <a:xfrm rot="0">
            <a:off x="7779434" y="5308205"/>
            <a:ext cx="4262510" cy="634365"/>
          </a:xfrm>
          <a:prstGeom prst="rect"/>
          <a:solidFill>
            <a:srgbClr val="FFFFFF"/>
          </a:solidFill>
          <a:ln w="9525" cmpd="sng" cap="flat">
            <a:solidFill>
              <a:srgbClr val="B31166"/>
            </a:solidFill>
            <a:prstDash val="solid"/>
            <a:round/>
          </a:ln>
        </p:spPr>
        <p:txBody>
          <a:bodyPr vert="horz" wrap="square" lIns="91440" tIns="45720" rIns="91440" bIns="45720" anchor="t" anchorCtr="0">
            <a:prstTxWarp prst="textNoShape"/>
            <a:spAutoFit/>
          </a:bodyPr>
          <a:lstStyle/>
          <a:p>
            <a:pPr marL="0" indent="0" algn="ctr">
              <a:lnSpc>
                <a:spcPct val="100000"/>
              </a:lnSpc>
              <a:spcBef>
                <a:spcPts val="0"/>
              </a:spcBef>
              <a:spcAft>
                <a:spcPts val="0"/>
              </a:spcAft>
              <a:buNone/>
            </a:pPr>
            <a:r>
              <a:rPr lang="en-US" altLang="zh-CN" sz="1800" b="1" i="0" u="none" strike="noStrike" kern="1200" cap="none" spc="0" baseline="0">
                <a:solidFill>
                  <a:srgbClr val="000000"/>
                </a:solidFill>
                <a:latin typeface="Century Gothic" pitchFamily="0" charset="0"/>
                <a:ea typeface="宋体" pitchFamily="0" charset="0"/>
                <a:cs typeface="Century Gothic" pitchFamily="0" charset="0"/>
              </a:rPr>
              <a:t>Figure: Role of Line managers (Ahrens &amp; Fischer, 2019)  </a:t>
            </a:r>
            <a:endParaRPr lang="zh-CN" altLang="en-US" sz="1800" b="1" i="0" u="none" strike="noStrike" kern="1200" cap="none" spc="0" baseline="0">
              <a:solidFill>
                <a:srgbClr val="000000"/>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188405870"/>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4" name="Rectangle"/>
          <p:cNvSpPr>
            <a:spLocks/>
          </p:cNvSpPr>
          <p:nvPr/>
        </p:nvSpPr>
        <p:spPr>
          <a:xfrm rot="0">
            <a:off x="-154745" y="0"/>
            <a:ext cx="10663311" cy="905827"/>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ctr">
              <a:lnSpc>
                <a:spcPct val="150000"/>
              </a:lnSpc>
              <a:spcBef>
                <a:spcPts val="200"/>
              </a:spcBef>
              <a:spcAft>
                <a:spcPts val="0"/>
              </a:spcAft>
              <a:buNone/>
            </a:pPr>
            <a:r>
              <a:rPr lang="en-US" altLang="zh-CN" sz="3600" b="1" i="0" u="none" strike="noStrike" kern="1200" cap="none" spc="0" baseline="0">
                <a:solidFill>
                  <a:schemeClr val="tx1"/>
                </a:solidFill>
                <a:latin typeface="Century Gothic" pitchFamily="0" charset="0"/>
                <a:ea typeface="Times New Roman" pitchFamily="18" charset="0"/>
                <a:cs typeface="Century Gothic" pitchFamily="0" charset="0"/>
              </a:rPr>
              <a:t>HR Practices</a:t>
            </a:r>
            <a:r>
              <a:rPr lang="en-US" altLang="zh-CN" sz="3600" b="1" i="0" u="none" strike="noStrike" kern="1200" cap="none" spc="0" baseline="0">
                <a:solidFill>
                  <a:schemeClr val="tx1"/>
                </a:solidFill>
                <a:latin typeface="Century Gothic" pitchFamily="0" charset="0"/>
                <a:ea typeface="Times New Roman" pitchFamily="18" charset="0"/>
                <a:cs typeface="Century Gothic" pitchFamily="0" charset="0"/>
              </a:rPr>
              <a:t>:</a:t>
            </a:r>
            <a:r>
              <a:rPr lang="en-US" altLang="zh-CN" sz="3600" b="1" i="0" u="none" strike="noStrike" kern="1200" cap="none" spc="0" baseline="0">
                <a:solidFill>
                  <a:schemeClr val="tx1"/>
                </a:solidFill>
                <a:latin typeface="Century Gothic" pitchFamily="0" charset="0"/>
                <a:ea typeface="Times New Roman" pitchFamily="18" charset="0"/>
                <a:cs typeface="Century Gothic" pitchFamily="0" charset="0"/>
              </a:rPr>
              <a:t> Strategic Alignment with Business Objectives </a:t>
            </a:r>
            <a:endParaRPr lang="zh-CN" altLang="en-US" sz="3600" b="1" i="0" u="none" strike="noStrike" kern="1200" cap="none" spc="0" baseline="0">
              <a:solidFill>
                <a:schemeClr val="tx1"/>
              </a:solidFill>
              <a:latin typeface="Century Gothic" pitchFamily="0" charset="0"/>
              <a:ea typeface="Times New Roman" pitchFamily="18" charset="0"/>
              <a:cs typeface="Century Gothic" pitchFamily="0" charset="0"/>
            </a:endParaRPr>
          </a:p>
        </p:txBody>
      </p:sp>
      <p:grpSp>
        <p:nvGrpSpPr>
          <p:cNvPr id="65" name="Object"/>
          <p:cNvGrpSpPr>
            <a:grpSpLocks/>
          </p:cNvGrpSpPr>
          <p:nvPr/>
        </p:nvGrpSpPr>
        <p:grpSpPr>
          <a:xfrm>
            <a:off x="215704" y="1800664"/>
            <a:ext cx="11277600" cy="4628271"/>
            <a:chOff x="215704" y="1800664"/>
            <a:chExt cx="11277600" cy="4628271"/>
          </a:xfrm>
        </p:grpSpPr>
        <p:sp>
          <p:nvSpPr>
            <p:cNvPr id="65" name="Object"/>
            <p:cNvSpPr>
              <a:spLocks/>
            </p:cNvSpPr>
            <p:nvPr/>
          </p:nvSpPr>
          <p:spPr>
            <a:xfrm rot="0">
              <a:off x="215704" y="1800664"/>
              <a:ext cx="11277600" cy="4628271"/>
            </a:xfrm>
            <a:prstGeom prst="rect"/>
            <a:noFill/>
            <a:ln w="12700" cmpd="sng" cap="flat">
              <a:noFill/>
              <a:prstDash val="solid"/>
              <a:miter/>
            </a:ln>
          </p:spPr>
        </p:sp>
        <p:sp>
          <p:nvSpPr>
            <p:cNvPr id="66" name="右箭头"/>
            <p:cNvSpPr>
              <a:spLocks/>
            </p:cNvSpPr>
            <p:nvPr/>
          </p:nvSpPr>
          <p:spPr>
            <a:xfrm rot="0">
              <a:off x="4726744" y="1802019"/>
              <a:ext cx="6766559" cy="1075710"/>
            </a:xfrm>
            <a:prstGeom prst="rightArrow">
              <a:avLst>
                <a:gd name="adj1" fmla="val 75000"/>
                <a:gd name="adj2" fmla="val 49973"/>
              </a:avLst>
            </a:prstGeom>
            <a:solidFill>
              <a:srgbClr val="F4CDD4">
                <a:alpha val="90000"/>
              </a:srgbClr>
            </a:solidFill>
            <a:ln w="19050" cmpd="sng" cap="rnd">
              <a:solidFill>
                <a:srgbClr val="F4CDD4">
                  <a:alpha val="90000"/>
                </a:srgbClr>
              </a:solidFill>
              <a:prstDash val="solid"/>
              <a:round/>
            </a:ln>
          </p:spPr>
        </p:sp>
        <p:sp>
          <p:nvSpPr>
            <p:cNvPr id="67" name="Rectangle"/>
            <p:cNvSpPr>
              <a:spLocks/>
            </p:cNvSpPr>
            <p:nvPr/>
          </p:nvSpPr>
          <p:spPr>
            <a:xfrm rot="0">
              <a:off x="4726744" y="1936483"/>
              <a:ext cx="6363167" cy="806782"/>
            </a:xfrm>
            <a:prstGeom prst="rect"/>
            <a:noFill/>
            <a:ln w="19050" cmpd="sng" cap="rnd">
              <a:noFill/>
              <a:prstDash val="solid"/>
              <a:round/>
            </a:ln>
          </p:spPr>
          <p:txBody>
            <a:bodyPr vert="horz" wrap="square" lIns="10160" tIns="10160" rIns="10160" bIns="10160" anchor="t" anchorCtr="0">
              <a:prstTxWarp prst="textNoShape"/>
            </a:bodyPr>
            <a:lstStyle/>
            <a:p>
              <a:pPr lvl="1" marL="171450" indent="-171450" algn="ctr" defTabSz="711200">
                <a:lnSpc>
                  <a:spcPct val="90000"/>
                </a:lnSpc>
                <a:spcBef>
                  <a:spcPts val="0"/>
                </a:spcBef>
                <a:spcAft>
                  <a:spcPct val="15000"/>
                </a:spcAft>
                <a:buClrTx/>
                <a:buChar char="•"/>
              </a:pP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Nike’s training programs enhance creativity, innovation, and design thinking, sustaining competitive advantage (Arora, Malhotra &amp; </a:t>
              </a: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Ruhil</a:t>
              </a: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 2024</a:t>
              </a:r>
              <a:endParaRPr lang="zh-CN" altLang="en-US" sz="1600" b="1" i="0" u="none" strike="noStrike" kern="1200" cap="none" spc="0" baseline="0">
                <a:solidFill>
                  <a:schemeClr val="tx1"/>
                </a:solidFill>
                <a:latin typeface="Times New Roman" pitchFamily="18" charset="0"/>
                <a:ea typeface="宋体" pitchFamily="0" charset="0"/>
                <a:cs typeface="Times New Roman" pitchFamily="18" charset="0"/>
              </a:endParaRPr>
            </a:p>
          </p:txBody>
        </p:sp>
        <p:sp>
          <p:nvSpPr>
            <p:cNvPr id="68" name="Rounded rectangle"/>
            <p:cNvSpPr>
              <a:spLocks/>
            </p:cNvSpPr>
            <p:nvPr/>
          </p:nvSpPr>
          <p:spPr>
            <a:xfrm rot="0">
              <a:off x="215704" y="1802019"/>
              <a:ext cx="4511040" cy="1075710"/>
            </a:xfrm>
            <a:prstGeom prst="roundRect">
              <a:avLst>
                <a:gd name="adj" fmla="val 16666"/>
              </a:avLst>
            </a:prstGeom>
            <a:solidFill>
              <a:srgbClr val="E33D6F"/>
            </a:solidFill>
            <a:ln w="19050" cmpd="sng" cap="rnd">
              <a:solidFill>
                <a:srgbClr val="FFFFFF"/>
              </a:solidFill>
              <a:prstDash val="solid"/>
              <a:round/>
            </a:ln>
          </p:spPr>
        </p:sp>
        <p:sp>
          <p:nvSpPr>
            <p:cNvPr id="69" name="Rectangle"/>
            <p:cNvSpPr>
              <a:spLocks/>
            </p:cNvSpPr>
            <p:nvPr/>
          </p:nvSpPr>
          <p:spPr>
            <a:xfrm rot="0">
              <a:off x="268216" y="1854531"/>
              <a:ext cx="4406016" cy="970686"/>
            </a:xfrm>
            <a:prstGeom prst="rect"/>
            <a:noFill/>
            <a:ln w="19050" cmpd="sng" cap="rnd">
              <a:noFill/>
              <a:prstDash val="solid"/>
              <a:round/>
            </a:ln>
          </p:spPr>
          <p:txBody>
            <a:bodyPr vert="horz" wrap="square" lIns="60960" tIns="30480" rIns="60960" bIns="30480" anchor="ctr" anchorCtr="0">
              <a:prstTxWarp prst="textNoShape"/>
            </a:bodyPr>
            <a:lstStyle/>
            <a:p>
              <a:pPr marL="0" indent="0" algn="ctr" defTabSz="711200">
                <a:lnSpc>
                  <a:spcPct val="90000"/>
                </a:lnSpc>
                <a:spcBef>
                  <a:spcPts val="0"/>
                </a:spcBef>
                <a:spcAft>
                  <a:spcPct val="35000"/>
                </a:spcAft>
                <a:buNone/>
              </a:pPr>
              <a:r>
                <a:rPr lang="en-US" altLang="zh-CN" sz="1600" b="1" i="0" u="none" strike="noStrike" kern="1200" cap="none" spc="0" baseline="0">
                  <a:solidFill>
                    <a:srgbClr val="FFFFFF"/>
                  </a:solidFill>
                  <a:latin typeface="Times New Roman" pitchFamily="18" charset="0"/>
                  <a:ea typeface="宋体" pitchFamily="0" charset="0"/>
                  <a:cs typeface="Times New Roman" pitchFamily="18" charset="0"/>
                </a:rPr>
                <a:t>Driving Innovation through Employee Development</a:t>
              </a:r>
              <a:endParaRPr lang="zh-CN" altLang="en-US" sz="1600" b="1" i="0" u="none" strike="noStrike" kern="1200" cap="none" spc="0" baseline="0">
                <a:solidFill>
                  <a:srgbClr val="FFFFFF"/>
                </a:solidFill>
                <a:latin typeface="Times New Roman" pitchFamily="18" charset="0"/>
                <a:ea typeface="宋体" pitchFamily="0" charset="0"/>
                <a:cs typeface="Times New Roman" pitchFamily="18" charset="0"/>
              </a:endParaRPr>
            </a:p>
          </p:txBody>
        </p:sp>
        <p:sp>
          <p:nvSpPr>
            <p:cNvPr id="70" name="右箭头"/>
            <p:cNvSpPr>
              <a:spLocks/>
            </p:cNvSpPr>
            <p:nvPr/>
          </p:nvSpPr>
          <p:spPr>
            <a:xfrm rot="0">
              <a:off x="4726744" y="2985302"/>
              <a:ext cx="6766559" cy="1075711"/>
            </a:xfrm>
            <a:prstGeom prst="rightArrow">
              <a:avLst>
                <a:gd name="adj1" fmla="val 75000"/>
                <a:gd name="adj2" fmla="val 49973"/>
              </a:avLst>
            </a:prstGeom>
            <a:solidFill>
              <a:srgbClr val="CDD0F4">
                <a:alpha val="90000"/>
              </a:srgbClr>
            </a:solidFill>
            <a:ln w="19050" cmpd="sng" cap="rnd">
              <a:solidFill>
                <a:srgbClr val="CDD0F4">
                  <a:alpha val="90000"/>
                </a:srgbClr>
              </a:solidFill>
              <a:prstDash val="solid"/>
              <a:round/>
            </a:ln>
          </p:spPr>
        </p:sp>
        <p:sp>
          <p:nvSpPr>
            <p:cNvPr id="71" name="Rectangle"/>
            <p:cNvSpPr>
              <a:spLocks/>
            </p:cNvSpPr>
            <p:nvPr/>
          </p:nvSpPr>
          <p:spPr>
            <a:xfrm rot="0">
              <a:off x="4726744" y="3119766"/>
              <a:ext cx="6363167" cy="806782"/>
            </a:xfrm>
            <a:prstGeom prst="rect"/>
            <a:noFill/>
            <a:ln w="19050" cmpd="sng" cap="rnd">
              <a:noFill/>
              <a:prstDash val="solid"/>
              <a:round/>
            </a:ln>
          </p:spPr>
          <p:txBody>
            <a:bodyPr vert="horz" wrap="square" lIns="10160" tIns="10160" rIns="10160" bIns="10160" anchor="t" anchorCtr="0">
              <a:prstTxWarp prst="textNoShape"/>
            </a:bodyPr>
            <a:lstStyle/>
            <a:p>
              <a:pPr lvl="1" marL="171450" indent="-171450" algn="ctr" defTabSz="711200">
                <a:lnSpc>
                  <a:spcPct val="90000"/>
                </a:lnSpc>
                <a:spcBef>
                  <a:spcPts val="0"/>
                </a:spcBef>
                <a:spcAft>
                  <a:spcPct val="15000"/>
                </a:spcAft>
                <a:buClrTx/>
                <a:buChar char="•"/>
              </a:pP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Digital HR and analytics training help employees use data for decisions, supply chain, and customer optimization (Monteiro, 2022).).</a:t>
              </a:r>
              <a:endParaRPr lang="zh-CN" altLang="en-US" sz="1600" b="1" i="0" u="none" strike="noStrike" kern="1200" cap="none" spc="0" baseline="0">
                <a:solidFill>
                  <a:schemeClr val="tx1"/>
                </a:solidFill>
                <a:latin typeface="Times New Roman" pitchFamily="18" charset="0"/>
                <a:ea typeface="宋体" pitchFamily="0" charset="0"/>
                <a:cs typeface="Times New Roman" pitchFamily="18" charset="0"/>
              </a:endParaRPr>
            </a:p>
          </p:txBody>
        </p:sp>
        <p:sp>
          <p:nvSpPr>
            <p:cNvPr id="72" name="Rounded rectangle"/>
            <p:cNvSpPr>
              <a:spLocks/>
            </p:cNvSpPr>
            <p:nvPr/>
          </p:nvSpPr>
          <p:spPr>
            <a:xfrm rot="0">
              <a:off x="215704" y="2985302"/>
              <a:ext cx="4511040" cy="1075711"/>
            </a:xfrm>
            <a:prstGeom prst="roundRect">
              <a:avLst>
                <a:gd name="adj" fmla="val 16666"/>
              </a:avLst>
            </a:prstGeom>
            <a:solidFill>
              <a:srgbClr val="3D53E3"/>
            </a:solidFill>
            <a:ln w="19050" cmpd="sng" cap="rnd">
              <a:solidFill>
                <a:srgbClr val="FFFFFF"/>
              </a:solidFill>
              <a:prstDash val="solid"/>
              <a:round/>
            </a:ln>
          </p:spPr>
        </p:sp>
        <p:sp>
          <p:nvSpPr>
            <p:cNvPr id="73" name="Rectangle"/>
            <p:cNvSpPr>
              <a:spLocks/>
            </p:cNvSpPr>
            <p:nvPr/>
          </p:nvSpPr>
          <p:spPr>
            <a:xfrm rot="0">
              <a:off x="268216" y="3037814"/>
              <a:ext cx="4406016" cy="970686"/>
            </a:xfrm>
            <a:prstGeom prst="rect"/>
            <a:noFill/>
            <a:ln w="19050" cmpd="sng" cap="rnd">
              <a:noFill/>
              <a:prstDash val="solid"/>
              <a:round/>
            </a:ln>
          </p:spPr>
          <p:txBody>
            <a:bodyPr vert="horz" wrap="square" lIns="60960" tIns="30480" rIns="60960" bIns="30480" anchor="ctr" anchorCtr="0">
              <a:prstTxWarp prst="textNoShape"/>
            </a:bodyPr>
            <a:lstStyle/>
            <a:p>
              <a:pPr marL="0" indent="0" algn="ctr" defTabSz="711200">
                <a:lnSpc>
                  <a:spcPct val="90000"/>
                </a:lnSpc>
                <a:spcBef>
                  <a:spcPts val="0"/>
                </a:spcBef>
                <a:spcAft>
                  <a:spcPct val="35000"/>
                </a:spcAft>
                <a:buNone/>
              </a:pPr>
              <a:r>
                <a:rPr lang="en-US" altLang="zh-CN" sz="1600" b="1" i="0" u="none" strike="noStrike" kern="1200" cap="none" spc="0" baseline="0">
                  <a:solidFill>
                    <a:srgbClr val="FFFFFF"/>
                  </a:solidFill>
                  <a:latin typeface="Times New Roman" pitchFamily="18" charset="0"/>
                  <a:ea typeface="宋体" pitchFamily="0" charset="0"/>
                  <a:cs typeface="Times New Roman" pitchFamily="18" charset="0"/>
                </a:rPr>
                <a:t>Strengthening Digital and Analytics Capabilities</a:t>
              </a:r>
              <a:endParaRPr lang="zh-CN" altLang="en-US" sz="1600" b="1" i="0" u="none" strike="noStrike" kern="1200" cap="none" spc="0" baseline="0">
                <a:solidFill>
                  <a:srgbClr val="FFFFFF"/>
                </a:solidFill>
                <a:latin typeface="Times New Roman" pitchFamily="18" charset="0"/>
                <a:ea typeface="宋体" pitchFamily="0" charset="0"/>
                <a:cs typeface="Times New Roman" pitchFamily="18" charset="0"/>
              </a:endParaRPr>
            </a:p>
          </p:txBody>
        </p:sp>
        <p:sp>
          <p:nvSpPr>
            <p:cNvPr id="74" name="右箭头"/>
            <p:cNvSpPr>
              <a:spLocks/>
            </p:cNvSpPr>
            <p:nvPr/>
          </p:nvSpPr>
          <p:spPr>
            <a:xfrm rot="0">
              <a:off x="4726744" y="4168585"/>
              <a:ext cx="6766559" cy="1075711"/>
            </a:xfrm>
            <a:prstGeom prst="rightArrow">
              <a:avLst>
                <a:gd name="adj1" fmla="val 75000"/>
                <a:gd name="adj2" fmla="val 49973"/>
              </a:avLst>
            </a:prstGeom>
            <a:solidFill>
              <a:srgbClr val="CDF5CE">
                <a:alpha val="90000"/>
              </a:srgbClr>
            </a:solidFill>
            <a:ln w="19050" cmpd="sng" cap="rnd">
              <a:solidFill>
                <a:srgbClr val="CDF5CE">
                  <a:alpha val="90000"/>
                </a:srgbClr>
              </a:solidFill>
              <a:prstDash val="solid"/>
              <a:round/>
            </a:ln>
          </p:spPr>
        </p:sp>
        <p:sp>
          <p:nvSpPr>
            <p:cNvPr id="75" name="Rectangle"/>
            <p:cNvSpPr>
              <a:spLocks/>
            </p:cNvSpPr>
            <p:nvPr/>
          </p:nvSpPr>
          <p:spPr>
            <a:xfrm rot="0">
              <a:off x="4726744" y="4303049"/>
              <a:ext cx="6363167" cy="806783"/>
            </a:xfrm>
            <a:prstGeom prst="rect"/>
            <a:noFill/>
            <a:ln w="19050" cmpd="sng" cap="rnd">
              <a:noFill/>
              <a:prstDash val="solid"/>
              <a:round/>
            </a:ln>
          </p:spPr>
          <p:txBody>
            <a:bodyPr vert="horz" wrap="square" lIns="10160" tIns="10160" rIns="10160" bIns="10160" anchor="t" anchorCtr="0">
              <a:prstTxWarp prst="textNoShape"/>
            </a:bodyPr>
            <a:lstStyle/>
            <a:p>
              <a:pPr lvl="1" marL="171450" indent="-171450" algn="ctr" defTabSz="711200">
                <a:lnSpc>
                  <a:spcPct val="90000"/>
                </a:lnSpc>
                <a:spcBef>
                  <a:spcPts val="0"/>
                </a:spcBef>
                <a:spcAft>
                  <a:spcPct val="15000"/>
                </a:spcAft>
                <a:buClrTx/>
                <a:buChar char="•"/>
              </a:pP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Leadership programs promote inclusivity, empowering managers to build diverse, engaged teams driving collaboration and growth (Arora, Malhotra &amp; </a:t>
              </a: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Ruhil</a:t>
              </a: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 2024).</a:t>
              </a:r>
              <a:endParaRPr lang="zh-CN" altLang="en-US" sz="1600" b="1" i="0" u="none" strike="noStrike" kern="1200" cap="none" spc="0" baseline="0">
                <a:solidFill>
                  <a:schemeClr val="tx1"/>
                </a:solidFill>
                <a:latin typeface="Times New Roman" pitchFamily="18" charset="0"/>
                <a:ea typeface="宋体" pitchFamily="0" charset="0"/>
                <a:cs typeface="Times New Roman" pitchFamily="18" charset="0"/>
              </a:endParaRPr>
            </a:p>
          </p:txBody>
        </p:sp>
        <p:sp>
          <p:nvSpPr>
            <p:cNvPr id="76" name="Rounded rectangle"/>
            <p:cNvSpPr>
              <a:spLocks/>
            </p:cNvSpPr>
            <p:nvPr/>
          </p:nvSpPr>
          <p:spPr>
            <a:xfrm rot="0">
              <a:off x="215704" y="4168585"/>
              <a:ext cx="4511040" cy="1075711"/>
            </a:xfrm>
            <a:prstGeom prst="roundRect">
              <a:avLst>
                <a:gd name="adj" fmla="val 16666"/>
              </a:avLst>
            </a:prstGeom>
            <a:solidFill>
              <a:srgbClr val="3CE443"/>
            </a:solidFill>
            <a:ln w="19050" cmpd="sng" cap="rnd">
              <a:solidFill>
                <a:srgbClr val="FFFFFF"/>
              </a:solidFill>
              <a:prstDash val="solid"/>
              <a:round/>
            </a:ln>
          </p:spPr>
        </p:sp>
        <p:sp>
          <p:nvSpPr>
            <p:cNvPr id="77" name="Rectangle"/>
            <p:cNvSpPr>
              <a:spLocks/>
            </p:cNvSpPr>
            <p:nvPr/>
          </p:nvSpPr>
          <p:spPr>
            <a:xfrm rot="0">
              <a:off x="268216" y="4221097"/>
              <a:ext cx="4406016" cy="970686"/>
            </a:xfrm>
            <a:prstGeom prst="rect"/>
            <a:noFill/>
            <a:ln w="19050" cmpd="sng" cap="rnd">
              <a:noFill/>
              <a:prstDash val="solid"/>
              <a:round/>
            </a:ln>
          </p:spPr>
          <p:txBody>
            <a:bodyPr vert="horz" wrap="square" lIns="60960" tIns="30480" rIns="60960" bIns="30480" anchor="ctr" anchorCtr="0">
              <a:prstTxWarp prst="textNoShape"/>
            </a:bodyPr>
            <a:lstStyle/>
            <a:p>
              <a:pPr marL="0" indent="0" algn="ctr" defTabSz="711200">
                <a:lnSpc>
                  <a:spcPct val="90000"/>
                </a:lnSpc>
                <a:spcBef>
                  <a:spcPts val="0"/>
                </a:spcBef>
                <a:spcAft>
                  <a:spcPct val="35000"/>
                </a:spcAft>
                <a:buNone/>
              </a:pPr>
              <a:r>
                <a:rPr lang="en-US" altLang="zh-CN" sz="1600" b="1" i="0" u="none" strike="noStrike" kern="1200" cap="none" spc="0" baseline="0">
                  <a:solidFill>
                    <a:srgbClr val="FFFFFF"/>
                  </a:solidFill>
                  <a:latin typeface="Times New Roman" pitchFamily="18" charset="0"/>
                  <a:ea typeface="宋体" pitchFamily="0" charset="0"/>
                  <a:cs typeface="Times New Roman" pitchFamily="18" charset="0"/>
                </a:rPr>
                <a:t>Cultivating Inclusive Leadership</a:t>
              </a:r>
              <a:endParaRPr lang="zh-CN" altLang="en-US" sz="1600" b="1" i="0" u="none" strike="noStrike" kern="1200" cap="none" spc="0" baseline="0">
                <a:solidFill>
                  <a:srgbClr val="FFFFFF"/>
                </a:solidFill>
                <a:latin typeface="Times New Roman" pitchFamily="18" charset="0"/>
                <a:ea typeface="宋体" pitchFamily="0" charset="0"/>
                <a:cs typeface="Times New Roman" pitchFamily="18" charset="0"/>
              </a:endParaRPr>
            </a:p>
          </p:txBody>
        </p:sp>
        <p:sp>
          <p:nvSpPr>
            <p:cNvPr id="78" name="右箭头"/>
            <p:cNvSpPr>
              <a:spLocks/>
            </p:cNvSpPr>
            <p:nvPr/>
          </p:nvSpPr>
          <p:spPr>
            <a:xfrm rot="0">
              <a:off x="4726744" y="5351867"/>
              <a:ext cx="6766559" cy="1075711"/>
            </a:xfrm>
            <a:prstGeom prst="rightArrow">
              <a:avLst>
                <a:gd name="adj1" fmla="val 75000"/>
                <a:gd name="adj2" fmla="val 49973"/>
              </a:avLst>
            </a:prstGeom>
            <a:solidFill>
              <a:srgbClr val="F5D1CD">
                <a:alpha val="90000"/>
              </a:srgbClr>
            </a:solidFill>
            <a:ln w="19050" cmpd="sng" cap="rnd">
              <a:solidFill>
                <a:srgbClr val="F5D1CD">
                  <a:alpha val="90000"/>
                </a:srgbClr>
              </a:solidFill>
              <a:prstDash val="solid"/>
              <a:round/>
            </a:ln>
          </p:spPr>
        </p:sp>
        <p:sp>
          <p:nvSpPr>
            <p:cNvPr id="79" name="Rectangle"/>
            <p:cNvSpPr>
              <a:spLocks/>
            </p:cNvSpPr>
            <p:nvPr/>
          </p:nvSpPr>
          <p:spPr>
            <a:xfrm rot="0">
              <a:off x="4726744" y="5486331"/>
              <a:ext cx="6363167" cy="806783"/>
            </a:xfrm>
            <a:prstGeom prst="rect"/>
            <a:noFill/>
            <a:ln w="19050" cmpd="sng" cap="rnd">
              <a:noFill/>
              <a:prstDash val="solid"/>
              <a:round/>
            </a:ln>
          </p:spPr>
          <p:txBody>
            <a:bodyPr vert="horz" wrap="square" lIns="10160" tIns="10160" rIns="10160" bIns="10160" anchor="t" anchorCtr="0">
              <a:prstTxWarp prst="textNoShape"/>
            </a:bodyPr>
            <a:lstStyle/>
            <a:p>
              <a:pPr lvl="1" marL="171450" indent="-171450" algn="ctr" defTabSz="711200">
                <a:lnSpc>
                  <a:spcPct val="90000"/>
                </a:lnSpc>
                <a:spcBef>
                  <a:spcPts val="0"/>
                </a:spcBef>
                <a:spcAft>
                  <a:spcPct val="15000"/>
                </a:spcAft>
                <a:buClrTx/>
                <a:buChar char="•"/>
              </a:pP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Training on sustainable materials and ethical sourcing reinforces Nike’s ESG commitment and aligns HR with strategy (Monteiro, 2022).</a:t>
              </a:r>
              <a:endParaRPr lang="zh-CN" altLang="en-US" sz="1600" b="1" i="0" u="none" strike="noStrike" kern="1200" cap="none" spc="0" baseline="0">
                <a:solidFill>
                  <a:schemeClr val="tx1"/>
                </a:solidFill>
                <a:latin typeface="Times New Roman" pitchFamily="18" charset="0"/>
                <a:ea typeface="宋体" pitchFamily="0" charset="0"/>
                <a:cs typeface="Times New Roman" pitchFamily="18" charset="0"/>
              </a:endParaRPr>
            </a:p>
          </p:txBody>
        </p:sp>
        <p:sp>
          <p:nvSpPr>
            <p:cNvPr id="80" name="Rounded rectangle"/>
            <p:cNvSpPr>
              <a:spLocks/>
            </p:cNvSpPr>
            <p:nvPr/>
          </p:nvSpPr>
          <p:spPr>
            <a:xfrm rot="0">
              <a:off x="215704" y="5351867"/>
              <a:ext cx="4511040" cy="1075711"/>
            </a:xfrm>
            <a:prstGeom prst="roundRect">
              <a:avLst>
                <a:gd name="adj" fmla="val 16666"/>
              </a:avLst>
            </a:prstGeom>
            <a:solidFill>
              <a:srgbClr val="E45F3C"/>
            </a:solidFill>
            <a:ln w="19050" cmpd="sng" cap="rnd">
              <a:solidFill>
                <a:srgbClr val="FFFFFF"/>
              </a:solidFill>
              <a:prstDash val="solid"/>
              <a:round/>
            </a:ln>
          </p:spPr>
        </p:sp>
        <p:sp>
          <p:nvSpPr>
            <p:cNvPr id="81" name="Rectangle"/>
            <p:cNvSpPr>
              <a:spLocks/>
            </p:cNvSpPr>
            <p:nvPr/>
          </p:nvSpPr>
          <p:spPr>
            <a:xfrm rot="0">
              <a:off x="268216" y="5404379"/>
              <a:ext cx="4406016" cy="970686"/>
            </a:xfrm>
            <a:prstGeom prst="rect"/>
            <a:noFill/>
            <a:ln w="19050" cmpd="sng" cap="rnd">
              <a:noFill/>
              <a:prstDash val="solid"/>
              <a:round/>
            </a:ln>
          </p:spPr>
          <p:txBody>
            <a:bodyPr vert="horz" wrap="square" lIns="60960" tIns="30480" rIns="60960" bIns="30480" anchor="ctr" anchorCtr="0">
              <a:prstTxWarp prst="textNoShape"/>
            </a:bodyPr>
            <a:lstStyle/>
            <a:p>
              <a:pPr marL="0" indent="0" algn="ctr" defTabSz="711200">
                <a:lnSpc>
                  <a:spcPct val="90000"/>
                </a:lnSpc>
                <a:spcBef>
                  <a:spcPts val="0"/>
                </a:spcBef>
                <a:spcAft>
                  <a:spcPct val="35000"/>
                </a:spcAft>
                <a:buNone/>
              </a:pPr>
              <a:r>
                <a:rPr lang="en-US" altLang="zh-CN" sz="1600" b="1" i="0" u="none" strike="noStrike" kern="1200" cap="none" spc="0" baseline="0">
                  <a:solidFill>
                    <a:srgbClr val="FFFFFF"/>
                  </a:solidFill>
                  <a:latin typeface="Times New Roman" pitchFamily="18" charset="0"/>
                  <a:ea typeface="宋体" pitchFamily="0" charset="0"/>
                  <a:cs typeface="Times New Roman" pitchFamily="18" charset="0"/>
                </a:rPr>
                <a:t>Embedding Sustainability and Social Responsibility</a:t>
              </a:r>
              <a:endParaRPr lang="zh-CN" altLang="en-US" sz="1600" b="1" i="0" u="none" strike="noStrike" kern="1200" cap="none" spc="0" baseline="0">
                <a:solidFill>
                  <a:srgbClr val="FFFFFF"/>
                </a:solidFill>
                <a:latin typeface="Times New Roman" pitchFamily="18" charset="0"/>
                <a:ea typeface="宋体" pitchFamily="0" charset="0"/>
                <a:cs typeface="Times New Roman" pitchFamily="18" charset="0"/>
              </a:endParaRPr>
            </a:p>
          </p:txBody>
        </p:sp>
      </p:grpSp>
    </p:spTree>
    <p:extLst>
      <p:ext uri="{BB962C8B-B14F-4D97-AF65-F5344CB8AC3E}">
        <p14:creationId xmlns:p14="http://schemas.microsoft.com/office/powerpoint/2010/main" val="1606262160"/>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5" name="Rectangle"/>
          <p:cNvSpPr>
            <a:spLocks/>
          </p:cNvSpPr>
          <p:nvPr/>
        </p:nvSpPr>
        <p:spPr>
          <a:xfrm rot="0">
            <a:off x="2265485" y="50035"/>
            <a:ext cx="9583614" cy="634365"/>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3600" b="1" i="0" u="none" strike="noStrike" kern="1200" cap="none" spc="0" baseline="0">
                <a:solidFill>
                  <a:schemeClr val="tx1"/>
                </a:solidFill>
                <a:latin typeface="Century Gothic" pitchFamily="0" charset="0"/>
                <a:ea typeface="Times New Roman" pitchFamily="18" charset="0"/>
                <a:cs typeface="Century Gothic" pitchFamily="0" charset="0"/>
              </a:rPr>
              <a:t>Key HR Challenges of Nike  </a:t>
            </a:r>
            <a:endParaRPr lang="zh-CN" altLang="en-US" sz="3600" b="0" i="0" u="none" strike="noStrike" kern="1200" cap="none" spc="0" baseline="0">
              <a:solidFill>
                <a:schemeClr val="tx1"/>
              </a:solidFill>
              <a:latin typeface="Century Gothic" pitchFamily="0" charset="0"/>
              <a:ea typeface="宋体" pitchFamily="0" charset="0"/>
              <a:cs typeface="Century Gothic" pitchFamily="0" charset="0"/>
            </a:endParaRPr>
          </a:p>
        </p:txBody>
      </p:sp>
      <p:grpSp>
        <p:nvGrpSpPr>
          <p:cNvPr id="86" name="Object"/>
          <p:cNvGrpSpPr>
            <a:grpSpLocks/>
          </p:cNvGrpSpPr>
          <p:nvPr/>
        </p:nvGrpSpPr>
        <p:grpSpPr>
          <a:xfrm>
            <a:off x="464233" y="1055077"/>
            <a:ext cx="6583680" cy="4979964"/>
            <a:chOff x="464233" y="1055077"/>
            <a:chExt cx="6583680" cy="4979964"/>
          </a:xfrm>
        </p:grpSpPr>
        <p:sp>
          <p:nvSpPr>
            <p:cNvPr id="86" name="Object"/>
            <p:cNvSpPr>
              <a:spLocks/>
            </p:cNvSpPr>
            <p:nvPr/>
          </p:nvSpPr>
          <p:spPr>
            <a:xfrm rot="0">
              <a:off x="464233" y="1055077"/>
              <a:ext cx="6583680" cy="4979964"/>
            </a:xfrm>
            <a:prstGeom prst="rect"/>
            <a:noFill/>
            <a:ln w="12700" cmpd="sng" cap="flat">
              <a:noFill/>
              <a:prstDash val="solid"/>
              <a:miter/>
            </a:ln>
          </p:spPr>
        </p:sp>
        <p:sp>
          <p:nvSpPr>
            <p:cNvPr id="87" name="Rounded rectangle"/>
            <p:cNvSpPr>
              <a:spLocks/>
            </p:cNvSpPr>
            <p:nvPr/>
          </p:nvSpPr>
          <p:spPr>
            <a:xfrm rot="0">
              <a:off x="464233" y="1057466"/>
              <a:ext cx="6583680" cy="353490"/>
            </a:xfrm>
            <a:prstGeom prst="roundRect">
              <a:avLst>
                <a:gd name="adj" fmla="val 16666"/>
              </a:avLst>
            </a:prstGeom>
            <a:solidFill>
              <a:srgbClr val="E9943A"/>
            </a:solidFill>
            <a:ln w="19050" cmpd="sng" cap="rnd">
              <a:solidFill>
                <a:srgbClr val="FFFFFF"/>
              </a:solidFill>
              <a:prstDash val="solid"/>
              <a:round/>
            </a:ln>
          </p:spPr>
        </p:sp>
        <p:sp>
          <p:nvSpPr>
            <p:cNvPr id="88" name="Rectangle"/>
            <p:cNvSpPr>
              <a:spLocks/>
            </p:cNvSpPr>
            <p:nvPr/>
          </p:nvSpPr>
          <p:spPr>
            <a:xfrm rot="0">
              <a:off x="481489" y="1074722"/>
              <a:ext cx="6549168" cy="318978"/>
            </a:xfrm>
            <a:prstGeom prst="rect"/>
            <a:noFill/>
            <a:ln w="19050" cmpd="sng" cap="rnd">
              <a:noFill/>
              <a:prstDash val="solid"/>
              <a:round/>
            </a:ln>
          </p:spPr>
          <p:txBody>
            <a:bodyPr vert="horz" wrap="square" lIns="53339" tIns="53339" rIns="53339" bIns="53339" anchor="ctr" anchorCtr="0">
              <a:prstTxWarp prst="textNoShape"/>
            </a:bodyPr>
            <a:lstStyle/>
            <a:p>
              <a:pPr marL="0" indent="0" algn="l" defTabSz="622300">
                <a:lnSpc>
                  <a:spcPct val="100000"/>
                </a:lnSpc>
                <a:spcBef>
                  <a:spcPts val="0"/>
                </a:spcBef>
                <a:spcAft>
                  <a:spcPct val="35000"/>
                </a:spcAft>
                <a:buNone/>
              </a:pPr>
              <a:r>
                <a:rPr lang="en-US" altLang="zh-CN" sz="1400" b="1" i="0" u="none" strike="noStrike" kern="1200" cap="none" spc="0" baseline="0">
                  <a:solidFill>
                    <a:srgbClr val="FFFFFF"/>
                  </a:solidFill>
                  <a:latin typeface="Century Gothic" pitchFamily="0" charset="0"/>
                  <a:ea typeface="宋体" pitchFamily="0" charset="0"/>
                  <a:cs typeface="Century Gothic" pitchFamily="0" charset="0"/>
                </a:rPr>
                <a:t>1. Talent Attraction and Retention</a:t>
              </a:r>
              <a:endParaRPr lang="zh-CN" altLang="en-US" sz="1400" b="0" i="0" u="none" strike="noStrike" kern="1200" cap="none" spc="0" baseline="0">
                <a:solidFill>
                  <a:srgbClr val="FFFFFF"/>
                </a:solidFill>
                <a:latin typeface="Century Gothic" pitchFamily="0" charset="0"/>
                <a:ea typeface="宋体" pitchFamily="0" charset="0"/>
                <a:cs typeface="Century Gothic" pitchFamily="0" charset="0"/>
              </a:endParaRPr>
            </a:p>
          </p:txBody>
        </p:sp>
        <p:sp>
          <p:nvSpPr>
            <p:cNvPr id="89" name="Rectangle"/>
            <p:cNvSpPr>
              <a:spLocks/>
            </p:cNvSpPr>
            <p:nvPr/>
          </p:nvSpPr>
          <p:spPr>
            <a:xfrm rot="0">
              <a:off x="464233" y="1410956"/>
              <a:ext cx="6583680" cy="685929"/>
            </a:xfrm>
            <a:prstGeom prst="rect"/>
            <a:noFill/>
            <a:ln w="12700" cmpd="sng" cap="flat">
              <a:noFill/>
              <a:prstDash val="solid"/>
              <a:round/>
            </a:ln>
          </p:spPr>
        </p:sp>
        <p:sp>
          <p:nvSpPr>
            <p:cNvPr id="90" name="Rectangle"/>
            <p:cNvSpPr>
              <a:spLocks/>
            </p:cNvSpPr>
            <p:nvPr/>
          </p:nvSpPr>
          <p:spPr>
            <a:xfrm rot="0">
              <a:off x="464233" y="1410956"/>
              <a:ext cx="6583680" cy="685929"/>
            </a:xfrm>
            <a:prstGeom prst="rect"/>
            <a:noFill/>
            <a:ln w="12700" cmpd="sng" cap="flat">
              <a:noFill/>
              <a:prstDash val="solid"/>
              <a:miter/>
            </a:ln>
          </p:spPr>
          <p:txBody>
            <a:bodyPr vert="horz" wrap="square" lIns="209032" tIns="17780" rIns="99568" bIns="17780" anchor="t" anchorCtr="0">
              <a:prstTxWarp prst="textNoShape"/>
            </a:bodyPr>
            <a:lstStyle/>
            <a:p>
              <a:pPr lvl="1" marL="114300" indent="-114300" algn="l" defTabSz="622300">
                <a:lnSpc>
                  <a:spcPct val="100000"/>
                </a:lnSpc>
                <a:spcBef>
                  <a:spcPts val="0"/>
                </a:spcBef>
                <a:spcAft>
                  <a:spcPct val="20000"/>
                </a:spcAft>
                <a:buClrTx/>
                <a:buChar char="•"/>
              </a:pPr>
              <a:r>
                <a:rPr lang="en-US" altLang="zh-CN" sz="1400" b="0" i="0" u="none" strike="noStrike" kern="1200" cap="none" spc="0" baseline="0">
                  <a:solidFill>
                    <a:schemeClr val="tx1"/>
                  </a:solidFill>
                  <a:latin typeface="Century Gothic" pitchFamily="0" charset="0"/>
                  <a:ea typeface="宋体" pitchFamily="0" charset="0"/>
                  <a:cs typeface="Century Gothic" pitchFamily="0" charset="0"/>
                </a:rPr>
                <a:t>Recruiting and retaining skilled employees globally is challenging due to intense competition in tech, design, retail (Kolev, 2019; Nike.com, 2016).</a:t>
              </a:r>
              <a:endParaRPr lang="zh-CN" altLang="en-US" sz="1400" b="0" i="0" u="none" strike="noStrike" kern="1200" cap="none" spc="0" baseline="0">
                <a:solidFill>
                  <a:schemeClr val="tx1"/>
                </a:solidFill>
                <a:latin typeface="Century Gothic" pitchFamily="0" charset="0"/>
                <a:ea typeface="宋体" pitchFamily="0" charset="0"/>
                <a:cs typeface="Century Gothic" pitchFamily="0" charset="0"/>
              </a:endParaRPr>
            </a:p>
          </p:txBody>
        </p:sp>
        <p:sp>
          <p:nvSpPr>
            <p:cNvPr id="91" name="Rounded rectangle"/>
            <p:cNvSpPr>
              <a:spLocks/>
            </p:cNvSpPr>
            <p:nvPr/>
          </p:nvSpPr>
          <p:spPr>
            <a:xfrm rot="0">
              <a:off x="464233" y="2096886"/>
              <a:ext cx="6583680" cy="353489"/>
            </a:xfrm>
            <a:prstGeom prst="roundRect">
              <a:avLst>
                <a:gd name="adj" fmla="val 16666"/>
              </a:avLst>
            </a:prstGeom>
            <a:solidFill>
              <a:srgbClr val="9DEB46"/>
            </a:solidFill>
            <a:ln w="19050" cmpd="sng" cap="rnd">
              <a:solidFill>
                <a:srgbClr val="FFFFFF"/>
              </a:solidFill>
              <a:prstDash val="solid"/>
              <a:round/>
            </a:ln>
          </p:spPr>
        </p:sp>
        <p:sp>
          <p:nvSpPr>
            <p:cNvPr id="92" name="Rectangle"/>
            <p:cNvSpPr>
              <a:spLocks/>
            </p:cNvSpPr>
            <p:nvPr/>
          </p:nvSpPr>
          <p:spPr>
            <a:xfrm rot="0">
              <a:off x="481489" y="2114141"/>
              <a:ext cx="6549168" cy="318978"/>
            </a:xfrm>
            <a:prstGeom prst="rect"/>
            <a:noFill/>
            <a:ln w="19050" cmpd="sng" cap="rnd">
              <a:noFill/>
              <a:prstDash val="solid"/>
              <a:round/>
            </a:ln>
          </p:spPr>
          <p:txBody>
            <a:bodyPr vert="horz" wrap="square" lIns="53339" tIns="53339" rIns="53339" bIns="53339" anchor="ctr" anchorCtr="0">
              <a:prstTxWarp prst="textNoShape"/>
            </a:bodyPr>
            <a:lstStyle/>
            <a:p>
              <a:pPr marL="0" indent="0" algn="l" defTabSz="622300">
                <a:lnSpc>
                  <a:spcPct val="100000"/>
                </a:lnSpc>
                <a:spcBef>
                  <a:spcPts val="0"/>
                </a:spcBef>
                <a:spcAft>
                  <a:spcPct val="35000"/>
                </a:spcAft>
                <a:buNone/>
              </a:pPr>
              <a:r>
                <a:rPr lang="en-US" altLang="zh-CN" sz="1400" b="1" i="0" u="none" strike="noStrike" kern="1200" cap="none" spc="0" baseline="0">
                  <a:solidFill>
                    <a:srgbClr val="FFFFFF"/>
                  </a:solidFill>
                  <a:latin typeface="Century Gothic" pitchFamily="0" charset="0"/>
                  <a:ea typeface="宋体" pitchFamily="0" charset="0"/>
                  <a:cs typeface="Century Gothic" pitchFamily="0" charset="0"/>
                </a:rPr>
                <a:t>2. Digital Transformation and Skills Gap</a:t>
              </a:r>
              <a:endParaRPr lang="zh-CN" altLang="en-US" sz="1400" b="0" i="0" u="none" strike="noStrike" kern="1200" cap="none" spc="0" baseline="0">
                <a:solidFill>
                  <a:srgbClr val="FFFFFF"/>
                </a:solidFill>
                <a:latin typeface="Century Gothic" pitchFamily="0" charset="0"/>
                <a:ea typeface="宋体" pitchFamily="0" charset="0"/>
                <a:cs typeface="Century Gothic" pitchFamily="0" charset="0"/>
              </a:endParaRPr>
            </a:p>
          </p:txBody>
        </p:sp>
        <p:sp>
          <p:nvSpPr>
            <p:cNvPr id="93" name="Rectangle"/>
            <p:cNvSpPr>
              <a:spLocks/>
            </p:cNvSpPr>
            <p:nvPr/>
          </p:nvSpPr>
          <p:spPr>
            <a:xfrm rot="0">
              <a:off x="464233" y="2450377"/>
              <a:ext cx="6583680" cy="464011"/>
            </a:xfrm>
            <a:prstGeom prst="rect"/>
            <a:noFill/>
            <a:ln w="12700" cmpd="sng" cap="flat">
              <a:noFill/>
              <a:prstDash val="solid"/>
              <a:round/>
            </a:ln>
          </p:spPr>
        </p:sp>
        <p:sp>
          <p:nvSpPr>
            <p:cNvPr id="94" name="Rectangle"/>
            <p:cNvSpPr>
              <a:spLocks/>
            </p:cNvSpPr>
            <p:nvPr/>
          </p:nvSpPr>
          <p:spPr>
            <a:xfrm rot="0">
              <a:off x="464233" y="2450377"/>
              <a:ext cx="6583680" cy="464011"/>
            </a:xfrm>
            <a:prstGeom prst="rect"/>
            <a:noFill/>
            <a:ln w="12700" cmpd="sng" cap="flat">
              <a:noFill/>
              <a:prstDash val="solid"/>
              <a:miter/>
            </a:ln>
          </p:spPr>
          <p:txBody>
            <a:bodyPr vert="horz" wrap="square" lIns="209032" tIns="17780" rIns="99568" bIns="17780" anchor="t" anchorCtr="0">
              <a:prstTxWarp prst="textNoShape"/>
            </a:bodyPr>
            <a:lstStyle/>
            <a:p>
              <a:pPr lvl="1" marL="114300" indent="-114300" algn="l" defTabSz="622300">
                <a:lnSpc>
                  <a:spcPct val="100000"/>
                </a:lnSpc>
                <a:spcBef>
                  <a:spcPts val="0"/>
                </a:spcBef>
                <a:spcAft>
                  <a:spcPct val="20000"/>
                </a:spcAft>
                <a:buClrTx/>
                <a:buChar char="•"/>
              </a:pPr>
              <a:r>
                <a:rPr lang="en-US" altLang="zh-CN" sz="1400" b="0" i="0" u="none" strike="noStrike" kern="1200" cap="none" spc="0" baseline="0">
                  <a:solidFill>
                    <a:schemeClr val="tx1"/>
                  </a:solidFill>
                  <a:latin typeface="Century Gothic" pitchFamily="0" charset="0"/>
                  <a:ea typeface="宋体" pitchFamily="0" charset="0"/>
                  <a:cs typeface="Century Gothic" pitchFamily="0" charset="0"/>
                </a:rPr>
                <a:t>Digital tools’ rapid adoption requires continuous upskilling, with employees trained for technology-driven HR systems (Monteiro, 2022).</a:t>
              </a:r>
              <a:endParaRPr lang="zh-CN" altLang="en-US" sz="1400" b="0" i="0" u="none" strike="noStrike" kern="1200" cap="none" spc="0" baseline="0">
                <a:solidFill>
                  <a:schemeClr val="tx1"/>
                </a:solidFill>
                <a:latin typeface="Century Gothic" pitchFamily="0" charset="0"/>
                <a:ea typeface="宋体" pitchFamily="0" charset="0"/>
                <a:cs typeface="Century Gothic" pitchFamily="0" charset="0"/>
              </a:endParaRPr>
            </a:p>
          </p:txBody>
        </p:sp>
        <p:sp>
          <p:nvSpPr>
            <p:cNvPr id="95" name="Rounded rectangle"/>
            <p:cNvSpPr>
              <a:spLocks/>
            </p:cNvSpPr>
            <p:nvPr/>
          </p:nvSpPr>
          <p:spPr>
            <a:xfrm rot="0">
              <a:off x="464233" y="2914389"/>
              <a:ext cx="6583680" cy="353489"/>
            </a:xfrm>
            <a:prstGeom prst="roundRect">
              <a:avLst>
                <a:gd name="adj" fmla="val 16666"/>
              </a:avLst>
            </a:prstGeom>
            <a:solidFill>
              <a:srgbClr val="52EE96"/>
            </a:solidFill>
            <a:ln w="19050" cmpd="sng" cap="rnd">
              <a:solidFill>
                <a:srgbClr val="FFFFFF"/>
              </a:solidFill>
              <a:prstDash val="solid"/>
              <a:round/>
            </a:ln>
          </p:spPr>
        </p:sp>
        <p:sp>
          <p:nvSpPr>
            <p:cNvPr id="96" name="Rectangle"/>
            <p:cNvSpPr>
              <a:spLocks/>
            </p:cNvSpPr>
            <p:nvPr/>
          </p:nvSpPr>
          <p:spPr>
            <a:xfrm rot="0">
              <a:off x="481489" y="2931645"/>
              <a:ext cx="6549168" cy="318978"/>
            </a:xfrm>
            <a:prstGeom prst="rect"/>
            <a:noFill/>
            <a:ln w="19050" cmpd="sng" cap="rnd">
              <a:noFill/>
              <a:prstDash val="solid"/>
              <a:round/>
            </a:ln>
          </p:spPr>
          <p:txBody>
            <a:bodyPr vert="horz" wrap="square" lIns="53339" tIns="53339" rIns="53339" bIns="53339" anchor="ctr" anchorCtr="0">
              <a:prstTxWarp prst="textNoShape"/>
            </a:bodyPr>
            <a:lstStyle/>
            <a:p>
              <a:pPr marL="0" indent="0" algn="l" defTabSz="622300">
                <a:lnSpc>
                  <a:spcPct val="100000"/>
                </a:lnSpc>
                <a:spcBef>
                  <a:spcPts val="0"/>
                </a:spcBef>
                <a:spcAft>
                  <a:spcPct val="35000"/>
                </a:spcAft>
                <a:buNone/>
              </a:pPr>
              <a:r>
                <a:rPr lang="en-US" altLang="zh-CN" sz="1400" b="1" i="0" u="none" strike="noStrike" kern="1200" cap="none" spc="0" baseline="0">
                  <a:solidFill>
                    <a:srgbClr val="FFFFFF"/>
                  </a:solidFill>
                  <a:latin typeface="Century Gothic" pitchFamily="0" charset="0"/>
                  <a:ea typeface="宋体" pitchFamily="0" charset="0"/>
                  <a:cs typeface="Century Gothic" pitchFamily="0" charset="0"/>
                </a:rPr>
                <a:t>3. Diversity, Equity, and Inclusion (DEI)</a:t>
              </a:r>
              <a:endParaRPr lang="zh-CN" altLang="en-US" sz="1400" b="0" i="0" u="none" strike="noStrike" kern="1200" cap="none" spc="0" baseline="0">
                <a:solidFill>
                  <a:srgbClr val="FFFFFF"/>
                </a:solidFill>
                <a:latin typeface="Century Gothic" pitchFamily="0" charset="0"/>
                <a:ea typeface="宋体" pitchFamily="0" charset="0"/>
                <a:cs typeface="Century Gothic" pitchFamily="0" charset="0"/>
              </a:endParaRPr>
            </a:p>
          </p:txBody>
        </p:sp>
        <p:sp>
          <p:nvSpPr>
            <p:cNvPr id="97" name="Rectangle"/>
            <p:cNvSpPr>
              <a:spLocks/>
            </p:cNvSpPr>
            <p:nvPr/>
          </p:nvSpPr>
          <p:spPr>
            <a:xfrm rot="0">
              <a:off x="464233" y="3267880"/>
              <a:ext cx="6583680" cy="685929"/>
            </a:xfrm>
            <a:prstGeom prst="rect"/>
            <a:noFill/>
            <a:ln w="12700" cmpd="sng" cap="flat">
              <a:noFill/>
              <a:prstDash val="solid"/>
              <a:round/>
            </a:ln>
          </p:spPr>
        </p:sp>
        <p:sp>
          <p:nvSpPr>
            <p:cNvPr id="98" name="Rectangle"/>
            <p:cNvSpPr>
              <a:spLocks/>
            </p:cNvSpPr>
            <p:nvPr/>
          </p:nvSpPr>
          <p:spPr>
            <a:xfrm rot="0">
              <a:off x="464233" y="3267880"/>
              <a:ext cx="6583680" cy="685929"/>
            </a:xfrm>
            <a:prstGeom prst="rect"/>
            <a:noFill/>
            <a:ln w="12700" cmpd="sng" cap="flat">
              <a:noFill/>
              <a:prstDash val="solid"/>
              <a:miter/>
            </a:ln>
          </p:spPr>
          <p:txBody>
            <a:bodyPr vert="horz" wrap="square" lIns="209032" tIns="17780" rIns="99568" bIns="17780" anchor="t" anchorCtr="0">
              <a:prstTxWarp prst="textNoShape"/>
            </a:bodyPr>
            <a:lstStyle/>
            <a:p>
              <a:pPr lvl="1" marL="114300" indent="-114300" algn="l" defTabSz="622300">
                <a:lnSpc>
                  <a:spcPct val="100000"/>
                </a:lnSpc>
                <a:spcBef>
                  <a:spcPts val="0"/>
                </a:spcBef>
                <a:spcAft>
                  <a:spcPct val="20000"/>
                </a:spcAft>
                <a:buClrTx/>
                <a:buChar char="•"/>
              </a:pPr>
              <a:r>
                <a:rPr lang="en-US" altLang="zh-CN" sz="1400" b="0" i="0" u="none" strike="noStrike" kern="1200" cap="none" spc="0" baseline="0">
                  <a:solidFill>
                    <a:schemeClr val="tx1"/>
                  </a:solidFill>
                  <a:latin typeface="Century Gothic" pitchFamily="0" charset="0"/>
                  <a:ea typeface="宋体" pitchFamily="0" charset="0"/>
                  <a:cs typeface="Century Gothic" pitchFamily="0" charset="0"/>
                </a:rPr>
                <a:t>Maintaining inclusive culture globally is challenging; DEI initiatives must align with strategy and employee expectations (Moving Together FY23, 2025).</a:t>
              </a:r>
              <a:endParaRPr lang="zh-CN" altLang="en-US" sz="1400" b="0" i="0" u="none" strike="noStrike" kern="1200" cap="none" spc="0" baseline="0">
                <a:solidFill>
                  <a:schemeClr val="tx1"/>
                </a:solidFill>
                <a:latin typeface="Century Gothic" pitchFamily="0" charset="0"/>
                <a:ea typeface="宋体" pitchFamily="0" charset="0"/>
                <a:cs typeface="Century Gothic" pitchFamily="0" charset="0"/>
              </a:endParaRPr>
            </a:p>
          </p:txBody>
        </p:sp>
        <p:sp>
          <p:nvSpPr>
            <p:cNvPr id="99" name="Rounded rectangle"/>
            <p:cNvSpPr>
              <a:spLocks/>
            </p:cNvSpPr>
            <p:nvPr/>
          </p:nvSpPr>
          <p:spPr>
            <a:xfrm rot="0">
              <a:off x="464233" y="3953810"/>
              <a:ext cx="6583680" cy="353489"/>
            </a:xfrm>
            <a:prstGeom prst="roundRect">
              <a:avLst>
                <a:gd name="adj" fmla="val 16666"/>
              </a:avLst>
            </a:prstGeom>
            <a:solidFill>
              <a:srgbClr val="5FB6F0"/>
            </a:solidFill>
            <a:ln w="19050" cmpd="sng" cap="rnd">
              <a:solidFill>
                <a:srgbClr val="FFFFFF"/>
              </a:solidFill>
              <a:prstDash val="solid"/>
              <a:round/>
            </a:ln>
          </p:spPr>
        </p:sp>
        <p:sp>
          <p:nvSpPr>
            <p:cNvPr id="100" name="Rectangle"/>
            <p:cNvSpPr>
              <a:spLocks/>
            </p:cNvSpPr>
            <p:nvPr/>
          </p:nvSpPr>
          <p:spPr>
            <a:xfrm rot="0">
              <a:off x="481489" y="3971066"/>
              <a:ext cx="6549168" cy="318978"/>
            </a:xfrm>
            <a:prstGeom prst="rect"/>
            <a:noFill/>
            <a:ln w="19050" cmpd="sng" cap="rnd">
              <a:noFill/>
              <a:prstDash val="solid"/>
              <a:round/>
            </a:ln>
          </p:spPr>
          <p:txBody>
            <a:bodyPr vert="horz" wrap="square" lIns="53339" tIns="53339" rIns="53339" bIns="53339" anchor="ctr" anchorCtr="0">
              <a:prstTxWarp prst="textNoShape"/>
            </a:bodyPr>
            <a:lstStyle/>
            <a:p>
              <a:pPr marL="0" indent="0" algn="l" defTabSz="622300">
                <a:lnSpc>
                  <a:spcPct val="100000"/>
                </a:lnSpc>
                <a:spcBef>
                  <a:spcPts val="0"/>
                </a:spcBef>
                <a:spcAft>
                  <a:spcPct val="35000"/>
                </a:spcAft>
                <a:buNone/>
              </a:pPr>
              <a:r>
                <a:rPr lang="en-US" altLang="zh-CN" sz="1400" b="1" i="0" u="none" strike="noStrike" kern="1200" cap="none" spc="0" baseline="0">
                  <a:solidFill>
                    <a:srgbClr val="FFFFFF"/>
                  </a:solidFill>
                  <a:latin typeface="Century Gothic" pitchFamily="0" charset="0"/>
                  <a:ea typeface="宋体" pitchFamily="0" charset="0"/>
                  <a:cs typeface="Century Gothic" pitchFamily="0" charset="0"/>
                </a:rPr>
                <a:t>4. Labor Compliance and Ethical Practices</a:t>
              </a:r>
              <a:endParaRPr lang="zh-CN" altLang="en-US" sz="1400" b="0" i="0" u="none" strike="noStrike" kern="1200" cap="none" spc="0" baseline="0">
                <a:solidFill>
                  <a:srgbClr val="FFFFFF"/>
                </a:solidFill>
                <a:latin typeface="Century Gothic" pitchFamily="0" charset="0"/>
                <a:ea typeface="宋体" pitchFamily="0" charset="0"/>
                <a:cs typeface="Century Gothic" pitchFamily="0" charset="0"/>
              </a:endParaRPr>
            </a:p>
          </p:txBody>
        </p:sp>
        <p:sp>
          <p:nvSpPr>
            <p:cNvPr id="101" name="Rectangle"/>
            <p:cNvSpPr>
              <a:spLocks/>
            </p:cNvSpPr>
            <p:nvPr/>
          </p:nvSpPr>
          <p:spPr>
            <a:xfrm rot="0">
              <a:off x="464233" y="4307300"/>
              <a:ext cx="6583680" cy="685929"/>
            </a:xfrm>
            <a:prstGeom prst="rect"/>
            <a:noFill/>
            <a:ln w="12700" cmpd="sng" cap="flat">
              <a:noFill/>
              <a:prstDash val="solid"/>
              <a:round/>
            </a:ln>
          </p:spPr>
        </p:sp>
        <p:sp>
          <p:nvSpPr>
            <p:cNvPr id="102" name="Rectangle"/>
            <p:cNvSpPr>
              <a:spLocks/>
            </p:cNvSpPr>
            <p:nvPr/>
          </p:nvSpPr>
          <p:spPr>
            <a:xfrm rot="0">
              <a:off x="464233" y="4307300"/>
              <a:ext cx="6583680" cy="685929"/>
            </a:xfrm>
            <a:prstGeom prst="rect"/>
            <a:noFill/>
            <a:ln w="12700" cmpd="sng" cap="flat">
              <a:noFill/>
              <a:prstDash val="solid"/>
              <a:miter/>
            </a:ln>
          </p:spPr>
          <p:txBody>
            <a:bodyPr vert="horz" wrap="square" lIns="209032" tIns="17780" rIns="99568" bIns="17780" anchor="t" anchorCtr="0">
              <a:prstTxWarp prst="textNoShape"/>
            </a:bodyPr>
            <a:lstStyle/>
            <a:p>
              <a:pPr lvl="1" marL="114300" indent="-114300" algn="l" defTabSz="622300">
                <a:lnSpc>
                  <a:spcPct val="100000"/>
                </a:lnSpc>
                <a:spcBef>
                  <a:spcPts val="0"/>
                </a:spcBef>
                <a:spcAft>
                  <a:spcPct val="20000"/>
                </a:spcAft>
                <a:buClrTx/>
                <a:buChar char="•"/>
              </a:pPr>
              <a:r>
                <a:rPr lang="en-US" altLang="zh-CN" sz="1400" b="0" i="0" u="none" strike="noStrike" kern="1200" cap="none" spc="0" baseline="0">
                  <a:solidFill>
                    <a:schemeClr val="tx1"/>
                  </a:solidFill>
                  <a:latin typeface="Century Gothic" pitchFamily="0" charset="0"/>
                  <a:ea typeface="宋体" pitchFamily="0" charset="0"/>
                  <a:cs typeface="Century Gothic" pitchFamily="0" charset="0"/>
                </a:rPr>
                <a:t>Ensuring human rights and labor standards globally is complex, requiring monitoring, compliance, and ethical HR oversight (Nike, 2025a).</a:t>
              </a:r>
              <a:endParaRPr lang="zh-CN" altLang="en-US" sz="1400" b="0" i="0" u="none" strike="noStrike" kern="1200" cap="none" spc="0" baseline="0">
                <a:solidFill>
                  <a:schemeClr val="tx1"/>
                </a:solidFill>
                <a:latin typeface="Century Gothic" pitchFamily="0" charset="0"/>
                <a:ea typeface="宋体" pitchFamily="0" charset="0"/>
                <a:cs typeface="Century Gothic" pitchFamily="0" charset="0"/>
              </a:endParaRPr>
            </a:p>
          </p:txBody>
        </p:sp>
        <p:sp>
          <p:nvSpPr>
            <p:cNvPr id="103" name="Rounded rectangle"/>
            <p:cNvSpPr>
              <a:spLocks/>
            </p:cNvSpPr>
            <p:nvPr/>
          </p:nvSpPr>
          <p:spPr>
            <a:xfrm rot="0">
              <a:off x="464233" y="4993231"/>
              <a:ext cx="6583680" cy="353489"/>
            </a:xfrm>
            <a:prstGeom prst="roundRect">
              <a:avLst>
                <a:gd name="adj" fmla="val 16666"/>
              </a:avLst>
            </a:prstGeom>
            <a:solidFill>
              <a:srgbClr val="9B6BF2"/>
            </a:solidFill>
            <a:ln w="19050" cmpd="sng" cap="rnd">
              <a:solidFill>
                <a:srgbClr val="FFFFFF"/>
              </a:solidFill>
              <a:prstDash val="solid"/>
              <a:round/>
            </a:ln>
          </p:spPr>
        </p:sp>
        <p:sp>
          <p:nvSpPr>
            <p:cNvPr id="104" name="Rectangle"/>
            <p:cNvSpPr>
              <a:spLocks/>
            </p:cNvSpPr>
            <p:nvPr/>
          </p:nvSpPr>
          <p:spPr>
            <a:xfrm rot="0">
              <a:off x="481489" y="5010487"/>
              <a:ext cx="6549168" cy="318978"/>
            </a:xfrm>
            <a:prstGeom prst="rect"/>
            <a:noFill/>
            <a:ln w="19050" cmpd="sng" cap="rnd">
              <a:noFill/>
              <a:prstDash val="solid"/>
              <a:round/>
            </a:ln>
          </p:spPr>
          <p:txBody>
            <a:bodyPr vert="horz" wrap="square" lIns="53339" tIns="53339" rIns="53339" bIns="53339" anchor="ctr" anchorCtr="0">
              <a:prstTxWarp prst="textNoShape"/>
            </a:bodyPr>
            <a:lstStyle/>
            <a:p>
              <a:pPr marL="0" indent="0" algn="l" defTabSz="622300">
                <a:lnSpc>
                  <a:spcPct val="100000"/>
                </a:lnSpc>
                <a:spcBef>
                  <a:spcPts val="0"/>
                </a:spcBef>
                <a:spcAft>
                  <a:spcPct val="35000"/>
                </a:spcAft>
                <a:buNone/>
              </a:pPr>
              <a:r>
                <a:rPr lang="en-US" altLang="zh-CN" sz="1400" b="1" i="0" u="none" strike="noStrike" kern="1200" cap="none" spc="0" baseline="0">
                  <a:solidFill>
                    <a:srgbClr val="FFFFFF"/>
                  </a:solidFill>
                  <a:latin typeface="Century Gothic" pitchFamily="0" charset="0"/>
                  <a:ea typeface="宋体" pitchFamily="0" charset="0"/>
                  <a:cs typeface="Century Gothic" pitchFamily="0" charset="0"/>
                </a:rPr>
                <a:t>5. Employee Engagement and Well-being</a:t>
              </a:r>
              <a:endParaRPr lang="zh-CN" altLang="en-US" sz="1400" b="0" i="0" u="none" strike="noStrike" kern="1200" cap="none" spc="0" baseline="0">
                <a:solidFill>
                  <a:srgbClr val="FFFFFF"/>
                </a:solidFill>
                <a:latin typeface="Century Gothic" pitchFamily="0" charset="0"/>
                <a:ea typeface="宋体" pitchFamily="0" charset="0"/>
                <a:cs typeface="Century Gothic" pitchFamily="0" charset="0"/>
              </a:endParaRPr>
            </a:p>
          </p:txBody>
        </p:sp>
        <p:sp>
          <p:nvSpPr>
            <p:cNvPr id="105" name="Rectangle"/>
            <p:cNvSpPr>
              <a:spLocks/>
            </p:cNvSpPr>
            <p:nvPr/>
          </p:nvSpPr>
          <p:spPr>
            <a:xfrm rot="0">
              <a:off x="464233" y="5346720"/>
              <a:ext cx="6583680" cy="685930"/>
            </a:xfrm>
            <a:prstGeom prst="rect"/>
            <a:noFill/>
            <a:ln w="12700" cmpd="sng" cap="flat">
              <a:noFill/>
              <a:prstDash val="solid"/>
              <a:round/>
            </a:ln>
          </p:spPr>
        </p:sp>
        <p:sp>
          <p:nvSpPr>
            <p:cNvPr id="106" name="Rectangle"/>
            <p:cNvSpPr>
              <a:spLocks/>
            </p:cNvSpPr>
            <p:nvPr/>
          </p:nvSpPr>
          <p:spPr>
            <a:xfrm rot="0">
              <a:off x="464233" y="5346720"/>
              <a:ext cx="6583680" cy="685930"/>
            </a:xfrm>
            <a:prstGeom prst="rect"/>
            <a:noFill/>
            <a:ln w="12700" cmpd="sng" cap="flat">
              <a:noFill/>
              <a:prstDash val="solid"/>
              <a:miter/>
            </a:ln>
          </p:spPr>
          <p:txBody>
            <a:bodyPr vert="horz" wrap="square" lIns="209032" tIns="17780" rIns="99568" bIns="17780" anchor="t" anchorCtr="0">
              <a:prstTxWarp prst="textNoShape"/>
            </a:bodyPr>
            <a:lstStyle/>
            <a:p>
              <a:pPr lvl="1" marL="114300" indent="-114300" algn="l" defTabSz="622300">
                <a:lnSpc>
                  <a:spcPct val="100000"/>
                </a:lnSpc>
                <a:spcBef>
                  <a:spcPts val="0"/>
                </a:spcBef>
                <a:spcAft>
                  <a:spcPct val="20000"/>
                </a:spcAft>
                <a:buClrTx/>
                <a:buChar char="•"/>
              </a:pPr>
              <a:r>
                <a:rPr lang="en-US" altLang="zh-CN" sz="1400" b="0" i="0" u="none" strike="noStrike" kern="1200" cap="none" spc="0" baseline="0">
                  <a:solidFill>
                    <a:schemeClr val="tx1"/>
                  </a:solidFill>
                  <a:latin typeface="Century Gothic" pitchFamily="0" charset="0"/>
                  <a:ea typeface="宋体" pitchFamily="0" charset="0"/>
                  <a:cs typeface="Century Gothic" pitchFamily="0" charset="0"/>
                </a:rPr>
                <a:t>Sustaining motivation, mental health, and engagement requires HR programs balancing corporate goals with employee satisfaction (King, 2012; Nike, 2025b).</a:t>
              </a:r>
              <a:endParaRPr lang="zh-CN" altLang="en-US" sz="1400" b="0" i="0" u="none" strike="noStrike" kern="1200" cap="none" spc="0" baseline="0">
                <a:solidFill>
                  <a:schemeClr val="tx1"/>
                </a:solidFill>
                <a:latin typeface="Century Gothic" pitchFamily="0" charset="0"/>
                <a:ea typeface="宋体" pitchFamily="0" charset="0"/>
                <a:cs typeface="Century Gothic" pitchFamily="0" charset="0"/>
              </a:endParaRPr>
            </a:p>
          </p:txBody>
        </p:sp>
      </p:grpSp>
      <p:pic>
        <p:nvPicPr>
          <p:cNvPr id="107" name="Image"/>
          <p:cNvPicPr>
            <a:picLocks noChangeAspect="1"/>
          </p:cNvPicPr>
          <p:nvPr/>
        </p:nvPicPr>
        <p:blipFill>
          <a:blip r:embed="rId1" cstate="print"/>
          <a:stretch>
            <a:fillRect/>
          </a:stretch>
        </p:blipFill>
        <p:spPr>
          <a:xfrm rot="0">
            <a:off x="7509368" y="1308295"/>
            <a:ext cx="4672081" cy="3921369"/>
          </a:xfrm>
          <a:prstGeom prst="rect"/>
          <a:noFill/>
          <a:ln w="12700" cmpd="sng" cap="flat">
            <a:noFill/>
            <a:prstDash val="solid"/>
            <a:miter/>
          </a:ln>
        </p:spPr>
      </p:pic>
      <p:sp>
        <p:nvSpPr>
          <p:cNvPr id="108" name="Rectangle"/>
          <p:cNvSpPr>
            <a:spLocks/>
          </p:cNvSpPr>
          <p:nvPr/>
        </p:nvSpPr>
        <p:spPr>
          <a:xfrm rot="0">
            <a:off x="7686017" y="5229664"/>
            <a:ext cx="4318782" cy="377189"/>
          </a:xfrm>
          <a:prstGeom prst="rect"/>
          <a:solidFill>
            <a:srgbClr val="FFFFFF"/>
          </a:solidFill>
          <a:ln w="19050" cmpd="sng" cap="rnd">
            <a:solidFill>
              <a:srgbClr val="E33D6F"/>
            </a:solidFill>
            <a:prstDash val="solid"/>
            <a:round/>
          </a:ln>
        </p:spPr>
        <p:txBody>
          <a:bodyPr vert="horz" wrap="square" lIns="91440" tIns="45720" rIns="91440" bIns="45720" anchor="t" anchorCtr="0">
            <a:prstTxWarp prst="textNoShape"/>
            <a:spAutoFit/>
          </a:bodyPr>
          <a:lstStyle/>
          <a:p>
            <a:pPr marL="0" indent="0" algn="ctr">
              <a:lnSpc>
                <a:spcPct val="100000"/>
              </a:lnSpc>
              <a:spcBef>
                <a:spcPts val="0"/>
              </a:spcBef>
              <a:spcAft>
                <a:spcPts val="0"/>
              </a:spcAft>
              <a:buNone/>
            </a:pPr>
            <a:r>
              <a:rPr lang="en-US" altLang="zh-CN" sz="1800" b="1" i="0" u="none" strike="noStrike" kern="1200" cap="none" spc="0" baseline="0">
                <a:solidFill>
                  <a:schemeClr val="tx1"/>
                </a:solidFill>
                <a:latin typeface="Century Gothic" pitchFamily="0" charset="0"/>
                <a:ea typeface="宋体" pitchFamily="0" charset="0"/>
                <a:cs typeface="Century Gothic" pitchFamily="0" charset="0"/>
              </a:rPr>
              <a:t>Figure: Key HR Challenges of Nike (Nike, 2016)  </a:t>
            </a:r>
            <a:endParaRPr lang="zh-CN" altLang="en-US" sz="1800" b="1"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16304593"/>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2" name="Rectangle"/>
          <p:cNvSpPr>
            <a:spLocks/>
          </p:cNvSpPr>
          <p:nvPr/>
        </p:nvSpPr>
        <p:spPr>
          <a:xfrm rot="0">
            <a:off x="1559754" y="146838"/>
            <a:ext cx="8092440" cy="905827"/>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ctr">
              <a:lnSpc>
                <a:spcPct val="150000"/>
              </a:lnSpc>
              <a:spcBef>
                <a:spcPts val="200"/>
              </a:spcBef>
              <a:spcAft>
                <a:spcPts val="0"/>
              </a:spcAft>
              <a:buNone/>
            </a:pPr>
            <a:r>
              <a:rPr lang="en-US" altLang="zh-CN" sz="3600" b="1" i="0" u="none" strike="noStrike" kern="1200" cap="none" spc="0" baseline="0">
                <a:solidFill>
                  <a:schemeClr val="tx1"/>
                </a:solidFill>
                <a:latin typeface="Century Gothic" pitchFamily="0" charset="0"/>
                <a:ea typeface="Times New Roman" pitchFamily="18" charset="0"/>
                <a:cs typeface="Times New Roman" pitchFamily="18" charset="0"/>
              </a:rPr>
              <a:t>Practical Recommendations </a:t>
            </a:r>
            <a:endParaRPr lang="zh-CN" altLang="en-US" sz="3600" b="1" i="0" u="none" strike="noStrike" kern="1200" cap="none" spc="0" baseline="0">
              <a:solidFill>
                <a:schemeClr val="tx1"/>
              </a:solidFill>
              <a:latin typeface="Century Gothic" pitchFamily="0" charset="0"/>
              <a:ea typeface="Times New Roman" pitchFamily="18" charset="0"/>
              <a:cs typeface="Times New Roman" pitchFamily="18" charset="0"/>
            </a:endParaRPr>
          </a:p>
        </p:txBody>
      </p:sp>
      <p:grpSp>
        <p:nvGrpSpPr>
          <p:cNvPr id="113" name="Object"/>
          <p:cNvGrpSpPr>
            <a:grpSpLocks/>
          </p:cNvGrpSpPr>
          <p:nvPr/>
        </p:nvGrpSpPr>
        <p:grpSpPr>
          <a:xfrm>
            <a:off x="534572" y="1308296"/>
            <a:ext cx="11071274" cy="5134708"/>
            <a:chOff x="534572" y="1308296"/>
            <a:chExt cx="11071274" cy="5134708"/>
          </a:xfrm>
        </p:grpSpPr>
        <p:sp>
          <p:nvSpPr>
            <p:cNvPr id="113" name="Object"/>
            <p:cNvSpPr>
              <a:spLocks/>
            </p:cNvSpPr>
            <p:nvPr/>
          </p:nvSpPr>
          <p:spPr>
            <a:xfrm rot="0">
              <a:off x="534572" y="1308296"/>
              <a:ext cx="11071274" cy="5134708"/>
            </a:xfrm>
            <a:prstGeom prst="rect"/>
            <a:noFill/>
            <a:ln w="12700" cmpd="sng" cap="flat">
              <a:noFill/>
              <a:prstDash val="solid"/>
              <a:miter/>
            </a:ln>
          </p:spPr>
        </p:sp>
        <p:sp>
          <p:nvSpPr>
            <p:cNvPr id="114" name="Rounded rectangle"/>
            <p:cNvSpPr>
              <a:spLocks/>
            </p:cNvSpPr>
            <p:nvPr/>
          </p:nvSpPr>
          <p:spPr>
            <a:xfrm rot="0">
              <a:off x="534572" y="1308296"/>
              <a:ext cx="8524880" cy="924247"/>
            </a:xfrm>
            <a:prstGeom prst="roundRect">
              <a:avLst>
                <a:gd name="adj" fmla="val 10000"/>
              </a:avLst>
            </a:prstGeom>
            <a:solidFill>
              <a:srgbClr val="E9943A"/>
            </a:solidFill>
            <a:ln w="19050" cmpd="sng" cap="rnd">
              <a:solidFill>
                <a:srgbClr val="FFFFFF"/>
              </a:solidFill>
              <a:prstDash val="solid"/>
              <a:round/>
            </a:ln>
          </p:spPr>
        </p:sp>
        <p:sp>
          <p:nvSpPr>
            <p:cNvPr id="115" name="Rectangle"/>
            <p:cNvSpPr>
              <a:spLocks/>
            </p:cNvSpPr>
            <p:nvPr/>
          </p:nvSpPr>
          <p:spPr>
            <a:xfrm rot="0">
              <a:off x="561642" y="1335366"/>
              <a:ext cx="7419409" cy="870107"/>
            </a:xfrm>
            <a:prstGeom prst="rect"/>
            <a:noFill/>
            <a:ln w="19050" cmpd="sng" cap="rnd">
              <a:noFill/>
              <a:prstDash val="solid"/>
              <a:round/>
            </a:ln>
          </p:spPr>
          <p:txBody>
            <a:bodyPr vert="horz" wrap="square" lIns="60960" tIns="60960" rIns="60960" bIns="60960" anchor="ctr" anchorCtr="0">
              <a:prstTxWarp prst="textNoShape"/>
            </a:bodyPr>
            <a:lstStyle/>
            <a:p>
              <a:pPr marL="0" indent="0" algn="l" defTabSz="711200">
                <a:lnSpc>
                  <a:spcPct val="90000"/>
                </a:lnSpc>
                <a:spcBef>
                  <a:spcPts val="0"/>
                </a:spcBef>
                <a:spcAft>
                  <a:spcPct val="35000"/>
                </a:spcAft>
                <a:buNone/>
              </a:pP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Nike should empower line managers to actively participate in training programs, as they are critical in identifying skill gaps, coaching employees, and aligning learning initiatives with strategic goals (Ahrens &amp; Fischer, 2019)</a:t>
              </a:r>
              <a:endParaRPr lang="zh-CN" altLang="en-US" sz="1600" b="1" i="0" u="none" strike="noStrike" kern="1200" cap="none" spc="0" baseline="0">
                <a:solidFill>
                  <a:schemeClr val="tx1"/>
                </a:solidFill>
                <a:latin typeface="Times New Roman" pitchFamily="18" charset="0"/>
                <a:ea typeface="宋体" pitchFamily="0" charset="0"/>
                <a:cs typeface="Times New Roman" pitchFamily="18" charset="0"/>
              </a:endParaRPr>
            </a:p>
          </p:txBody>
        </p:sp>
        <p:sp>
          <p:nvSpPr>
            <p:cNvPr id="116" name="Rounded rectangle"/>
            <p:cNvSpPr>
              <a:spLocks/>
            </p:cNvSpPr>
            <p:nvPr/>
          </p:nvSpPr>
          <p:spPr>
            <a:xfrm rot="0">
              <a:off x="1171170" y="2360911"/>
              <a:ext cx="8524880" cy="924246"/>
            </a:xfrm>
            <a:prstGeom prst="roundRect">
              <a:avLst>
                <a:gd name="adj" fmla="val 10000"/>
              </a:avLst>
            </a:prstGeom>
            <a:solidFill>
              <a:srgbClr val="9DEB46"/>
            </a:solidFill>
            <a:ln w="19050" cmpd="sng" cap="rnd">
              <a:solidFill>
                <a:srgbClr val="FFFFFF"/>
              </a:solidFill>
              <a:prstDash val="solid"/>
              <a:round/>
            </a:ln>
          </p:spPr>
        </p:sp>
        <p:sp>
          <p:nvSpPr>
            <p:cNvPr id="117" name="Rectangle"/>
            <p:cNvSpPr>
              <a:spLocks/>
            </p:cNvSpPr>
            <p:nvPr/>
          </p:nvSpPr>
          <p:spPr>
            <a:xfrm rot="0">
              <a:off x="1198240" y="2387981"/>
              <a:ext cx="7233381" cy="870107"/>
            </a:xfrm>
            <a:prstGeom prst="rect"/>
            <a:noFill/>
            <a:ln w="19050" cmpd="sng" cap="rnd">
              <a:noFill/>
              <a:prstDash val="solid"/>
              <a:round/>
            </a:ln>
          </p:spPr>
          <p:txBody>
            <a:bodyPr vert="horz" wrap="square" lIns="60960" tIns="60960" rIns="60960" bIns="60960" anchor="ctr" anchorCtr="0">
              <a:prstTxWarp prst="textNoShape"/>
            </a:bodyPr>
            <a:lstStyle/>
            <a:p>
              <a:pPr marL="0" indent="0" algn="l" defTabSz="711200">
                <a:lnSpc>
                  <a:spcPct val="90000"/>
                </a:lnSpc>
                <a:spcBef>
                  <a:spcPts val="0"/>
                </a:spcBef>
                <a:spcAft>
                  <a:spcPct val="35000"/>
                </a:spcAft>
                <a:buNone/>
              </a:pP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Structured programs should equip employees with digital competencies and familiarity with AI-driven HR and operational systems to enhance organizational efficiency (Monteiro, 2022; Pei, 2024).</a:t>
              </a:r>
              <a:endParaRPr lang="zh-CN" altLang="en-US" sz="1600" b="1" i="0" u="none" strike="noStrike" kern="1200" cap="none" spc="0" baseline="0">
                <a:solidFill>
                  <a:schemeClr val="tx1"/>
                </a:solidFill>
                <a:latin typeface="Times New Roman" pitchFamily="18" charset="0"/>
                <a:ea typeface="宋体" pitchFamily="0" charset="0"/>
                <a:cs typeface="Times New Roman" pitchFamily="18" charset="0"/>
              </a:endParaRPr>
            </a:p>
          </p:txBody>
        </p:sp>
        <p:sp>
          <p:nvSpPr>
            <p:cNvPr id="118" name="Rounded rectangle"/>
            <p:cNvSpPr>
              <a:spLocks/>
            </p:cNvSpPr>
            <p:nvPr/>
          </p:nvSpPr>
          <p:spPr>
            <a:xfrm rot="0">
              <a:off x="1807768" y="3413526"/>
              <a:ext cx="8524880" cy="924246"/>
            </a:xfrm>
            <a:prstGeom prst="roundRect">
              <a:avLst>
                <a:gd name="adj" fmla="val 10000"/>
              </a:avLst>
            </a:prstGeom>
            <a:solidFill>
              <a:srgbClr val="52EE96"/>
            </a:solidFill>
            <a:ln w="19050" cmpd="sng" cap="rnd">
              <a:solidFill>
                <a:srgbClr val="FFFFFF"/>
              </a:solidFill>
              <a:prstDash val="solid"/>
              <a:round/>
            </a:ln>
          </p:spPr>
        </p:sp>
        <p:sp>
          <p:nvSpPr>
            <p:cNvPr id="119" name="Rectangle"/>
            <p:cNvSpPr>
              <a:spLocks/>
            </p:cNvSpPr>
            <p:nvPr/>
          </p:nvSpPr>
          <p:spPr>
            <a:xfrm rot="0">
              <a:off x="1834838" y="3440595"/>
              <a:ext cx="7233381" cy="870107"/>
            </a:xfrm>
            <a:prstGeom prst="rect"/>
            <a:noFill/>
            <a:ln w="19050" cmpd="sng" cap="rnd">
              <a:noFill/>
              <a:prstDash val="solid"/>
              <a:round/>
            </a:ln>
          </p:spPr>
          <p:txBody>
            <a:bodyPr vert="horz" wrap="square" lIns="60960" tIns="60960" rIns="60960" bIns="60960" anchor="ctr" anchorCtr="0">
              <a:prstTxWarp prst="textNoShape"/>
            </a:bodyPr>
            <a:lstStyle/>
            <a:p>
              <a:pPr marL="0" indent="0" algn="l" defTabSz="711200">
                <a:lnSpc>
                  <a:spcPct val="90000"/>
                </a:lnSpc>
                <a:spcBef>
                  <a:spcPts val="0"/>
                </a:spcBef>
                <a:spcAft>
                  <a:spcPct val="35000"/>
                </a:spcAft>
                <a:buNone/>
              </a:pP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Nike can further leverage Nike U’s corporate learning platform to promote a culture of continuous learning and internal mobility (King, 2012; IMD Business School, 2024).</a:t>
              </a:r>
              <a:endParaRPr lang="zh-CN" altLang="en-US" sz="1600" b="1" i="0" u="none" strike="noStrike" kern="1200" cap="none" spc="0" baseline="0">
                <a:solidFill>
                  <a:schemeClr val="tx1"/>
                </a:solidFill>
                <a:latin typeface="Times New Roman" pitchFamily="18" charset="0"/>
                <a:ea typeface="宋体" pitchFamily="0" charset="0"/>
                <a:cs typeface="Times New Roman" pitchFamily="18" charset="0"/>
              </a:endParaRPr>
            </a:p>
          </p:txBody>
        </p:sp>
        <p:sp>
          <p:nvSpPr>
            <p:cNvPr id="120" name="Rounded rectangle"/>
            <p:cNvSpPr>
              <a:spLocks/>
            </p:cNvSpPr>
            <p:nvPr/>
          </p:nvSpPr>
          <p:spPr>
            <a:xfrm rot="0">
              <a:off x="2444366" y="4466140"/>
              <a:ext cx="8524880" cy="924246"/>
            </a:xfrm>
            <a:prstGeom prst="roundRect">
              <a:avLst>
                <a:gd name="adj" fmla="val 10000"/>
              </a:avLst>
            </a:prstGeom>
            <a:solidFill>
              <a:srgbClr val="5FB6F0"/>
            </a:solidFill>
            <a:ln w="19050" cmpd="sng" cap="rnd">
              <a:solidFill>
                <a:srgbClr val="FFFFFF"/>
              </a:solidFill>
              <a:prstDash val="solid"/>
              <a:round/>
            </a:ln>
          </p:spPr>
        </p:sp>
        <p:sp>
          <p:nvSpPr>
            <p:cNvPr id="121" name="Rectangle"/>
            <p:cNvSpPr>
              <a:spLocks/>
            </p:cNvSpPr>
            <p:nvPr/>
          </p:nvSpPr>
          <p:spPr>
            <a:xfrm rot="0">
              <a:off x="2471435" y="4493211"/>
              <a:ext cx="7233381" cy="870106"/>
            </a:xfrm>
            <a:prstGeom prst="rect"/>
            <a:noFill/>
            <a:ln w="19050" cmpd="sng" cap="rnd">
              <a:noFill/>
              <a:prstDash val="solid"/>
              <a:round/>
            </a:ln>
          </p:spPr>
          <p:txBody>
            <a:bodyPr vert="horz" wrap="square" lIns="60960" tIns="60960" rIns="60960" bIns="60960" anchor="ctr" anchorCtr="0">
              <a:prstTxWarp prst="textNoShape"/>
            </a:bodyPr>
            <a:lstStyle/>
            <a:p>
              <a:pPr marL="0" indent="0" algn="l" defTabSz="711200">
                <a:lnSpc>
                  <a:spcPct val="90000"/>
                </a:lnSpc>
                <a:spcBef>
                  <a:spcPts val="0"/>
                </a:spcBef>
                <a:spcAft>
                  <a:spcPct val="35000"/>
                </a:spcAft>
                <a:buNone/>
              </a:pP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All learning and development initiatives should be closely tied to organizational goals. This ensures training enhances performance, addresses skills gaps, and contributes to overall business effectiveness (Arora, Malhotra &amp; </a:t>
              </a: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Ruhil</a:t>
              </a: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 2024; Burhan Ismael et al., 2021).</a:t>
              </a:r>
              <a:endParaRPr lang="zh-CN" altLang="en-US" sz="1600" b="1" i="0" u="none" strike="noStrike" kern="1200" cap="none" spc="0" baseline="0">
                <a:solidFill>
                  <a:schemeClr val="tx1"/>
                </a:solidFill>
                <a:latin typeface="Times New Roman" pitchFamily="18" charset="0"/>
                <a:ea typeface="宋体" pitchFamily="0" charset="0"/>
                <a:cs typeface="Times New Roman" pitchFamily="18" charset="0"/>
              </a:endParaRPr>
            </a:p>
          </p:txBody>
        </p:sp>
        <p:sp>
          <p:nvSpPr>
            <p:cNvPr id="122" name="Rounded rectangle"/>
            <p:cNvSpPr>
              <a:spLocks/>
            </p:cNvSpPr>
            <p:nvPr/>
          </p:nvSpPr>
          <p:spPr>
            <a:xfrm rot="0">
              <a:off x="3080965" y="5518755"/>
              <a:ext cx="8524880" cy="924246"/>
            </a:xfrm>
            <a:prstGeom prst="roundRect">
              <a:avLst>
                <a:gd name="adj" fmla="val 10000"/>
              </a:avLst>
            </a:prstGeom>
            <a:solidFill>
              <a:srgbClr val="9B6BF2"/>
            </a:solidFill>
            <a:ln w="19050" cmpd="sng" cap="rnd">
              <a:solidFill>
                <a:srgbClr val="FFFFFF"/>
              </a:solidFill>
              <a:prstDash val="solid"/>
              <a:round/>
            </a:ln>
          </p:spPr>
        </p:sp>
        <p:sp>
          <p:nvSpPr>
            <p:cNvPr id="123" name="Rectangle"/>
            <p:cNvSpPr>
              <a:spLocks/>
            </p:cNvSpPr>
            <p:nvPr/>
          </p:nvSpPr>
          <p:spPr>
            <a:xfrm rot="0">
              <a:off x="3108035" y="5545826"/>
              <a:ext cx="7233381" cy="870106"/>
            </a:xfrm>
            <a:prstGeom prst="rect"/>
            <a:noFill/>
            <a:ln w="19050" cmpd="sng" cap="rnd">
              <a:noFill/>
              <a:prstDash val="solid"/>
              <a:round/>
            </a:ln>
          </p:spPr>
          <p:txBody>
            <a:bodyPr vert="horz" wrap="square" lIns="60960" tIns="60960" rIns="60960" bIns="60960" anchor="ctr" anchorCtr="0">
              <a:prstTxWarp prst="textNoShape"/>
            </a:bodyPr>
            <a:lstStyle/>
            <a:p>
              <a:pPr marL="0" indent="0" algn="l" defTabSz="711200">
                <a:lnSpc>
                  <a:spcPct val="90000"/>
                </a:lnSpc>
                <a:spcBef>
                  <a:spcPts val="0"/>
                </a:spcBef>
                <a:spcAft>
                  <a:spcPct val="35000"/>
                </a:spcAft>
                <a:buNone/>
              </a:pPr>
              <a:r>
                <a:rPr lang="en-US" altLang="zh-CN" sz="1600" b="1" i="0" u="none" strike="noStrike" kern="1200" cap="none" spc="0" baseline="0">
                  <a:solidFill>
                    <a:schemeClr val="tx1"/>
                  </a:solidFill>
                  <a:latin typeface="Times New Roman" pitchFamily="18" charset="0"/>
                  <a:ea typeface="宋体" pitchFamily="0" charset="0"/>
                  <a:cs typeface="Times New Roman" pitchFamily="18" charset="0"/>
                </a:rPr>
                <a:t>Nike should design training that supports diversity, equity, and inclusion. Programs should be accessible across global locations and inclusive of all employee groups, helping build an empowered workforce that reflects the company’s DEI values (Ganesh, 2024; Moving Together FY23, 2025).</a:t>
              </a:r>
              <a:endParaRPr lang="zh-CN" altLang="en-US" sz="1600" b="1" i="0" u="none" strike="noStrike" kern="1200" cap="none" spc="0" baseline="0">
                <a:solidFill>
                  <a:schemeClr val="tx1"/>
                </a:solidFill>
                <a:latin typeface="Times New Roman" pitchFamily="18" charset="0"/>
                <a:ea typeface="宋体" pitchFamily="0" charset="0"/>
                <a:cs typeface="Times New Roman" pitchFamily="18" charset="0"/>
              </a:endParaRPr>
            </a:p>
          </p:txBody>
        </p:sp>
        <p:sp>
          <p:nvSpPr>
            <p:cNvPr id="124" name="下箭头"/>
            <p:cNvSpPr>
              <a:spLocks/>
            </p:cNvSpPr>
            <p:nvPr/>
          </p:nvSpPr>
          <p:spPr>
            <a:xfrm rot="0">
              <a:off x="8458692" y="1983510"/>
              <a:ext cx="600760" cy="600760"/>
            </a:xfrm>
            <a:prstGeom prst="downArrow">
              <a:avLst>
                <a:gd name="adj1" fmla="val 55000"/>
                <a:gd name="adj2" fmla="val 45000"/>
              </a:avLst>
            </a:prstGeom>
            <a:solidFill>
              <a:srgbClr val="F6DCCD">
                <a:alpha val="90000"/>
              </a:srgbClr>
            </a:solidFill>
            <a:ln w="19050" cmpd="sng" cap="rnd">
              <a:solidFill>
                <a:srgbClr val="F6DCCD">
                  <a:alpha val="90000"/>
                </a:srgbClr>
              </a:solidFill>
              <a:prstDash val="solid"/>
              <a:round/>
            </a:ln>
          </p:spPr>
        </p:sp>
        <p:sp>
          <p:nvSpPr>
            <p:cNvPr id="125" name="Rectangle"/>
            <p:cNvSpPr>
              <a:spLocks/>
            </p:cNvSpPr>
            <p:nvPr/>
          </p:nvSpPr>
          <p:spPr>
            <a:xfrm rot="0">
              <a:off x="8593863" y="1983510"/>
              <a:ext cx="330417" cy="452072"/>
            </a:xfrm>
            <a:prstGeom prst="rect"/>
            <a:noFill/>
            <a:ln w="19050" cmpd="sng" cap="rnd">
              <a:noFill/>
              <a:prstDash val="solid"/>
              <a:round/>
            </a:ln>
          </p:spPr>
        </p:sp>
        <p:sp>
          <p:nvSpPr>
            <p:cNvPr id="126" name="下箭头"/>
            <p:cNvSpPr>
              <a:spLocks/>
            </p:cNvSpPr>
            <p:nvPr/>
          </p:nvSpPr>
          <p:spPr>
            <a:xfrm rot="0">
              <a:off x="9095289" y="3036124"/>
              <a:ext cx="600760" cy="600760"/>
            </a:xfrm>
            <a:prstGeom prst="downArrow">
              <a:avLst>
                <a:gd name="adj1" fmla="val 55000"/>
                <a:gd name="adj2" fmla="val 45000"/>
              </a:avLst>
            </a:prstGeom>
            <a:solidFill>
              <a:srgbClr val="DDF8CF">
                <a:alpha val="90000"/>
              </a:srgbClr>
            </a:solidFill>
            <a:ln w="19050" cmpd="sng" cap="rnd">
              <a:solidFill>
                <a:srgbClr val="DDF8CF">
                  <a:alpha val="90000"/>
                </a:srgbClr>
              </a:solidFill>
              <a:prstDash val="solid"/>
              <a:round/>
            </a:ln>
          </p:spPr>
        </p:sp>
        <p:sp>
          <p:nvSpPr>
            <p:cNvPr id="127" name="Rectangle"/>
            <p:cNvSpPr>
              <a:spLocks/>
            </p:cNvSpPr>
            <p:nvPr/>
          </p:nvSpPr>
          <p:spPr>
            <a:xfrm rot="0">
              <a:off x="9230461" y="3036124"/>
              <a:ext cx="330417" cy="452071"/>
            </a:xfrm>
            <a:prstGeom prst="rect"/>
            <a:noFill/>
            <a:ln w="19050" cmpd="sng" cap="rnd">
              <a:noFill/>
              <a:prstDash val="solid"/>
              <a:round/>
            </a:ln>
          </p:spPr>
        </p:sp>
        <p:sp>
          <p:nvSpPr>
            <p:cNvPr id="128" name="下箭头"/>
            <p:cNvSpPr>
              <a:spLocks/>
            </p:cNvSpPr>
            <p:nvPr/>
          </p:nvSpPr>
          <p:spPr>
            <a:xfrm rot="0">
              <a:off x="9731888" y="4073335"/>
              <a:ext cx="600760" cy="600760"/>
            </a:xfrm>
            <a:prstGeom prst="downArrow">
              <a:avLst>
                <a:gd name="adj1" fmla="val 55000"/>
                <a:gd name="adj2" fmla="val 45000"/>
              </a:avLst>
            </a:prstGeom>
            <a:solidFill>
              <a:srgbClr val="D1F9F8">
                <a:alpha val="90000"/>
              </a:srgbClr>
            </a:solidFill>
            <a:ln w="19050" cmpd="sng" cap="rnd">
              <a:solidFill>
                <a:srgbClr val="D1F9F8">
                  <a:alpha val="90000"/>
                </a:srgbClr>
              </a:solidFill>
              <a:prstDash val="solid"/>
              <a:round/>
            </a:ln>
          </p:spPr>
        </p:sp>
        <p:sp>
          <p:nvSpPr>
            <p:cNvPr id="129" name="Rectangle"/>
            <p:cNvSpPr>
              <a:spLocks/>
            </p:cNvSpPr>
            <p:nvPr/>
          </p:nvSpPr>
          <p:spPr>
            <a:xfrm rot="0">
              <a:off x="9867058" y="4073335"/>
              <a:ext cx="330417" cy="452071"/>
            </a:xfrm>
            <a:prstGeom prst="rect"/>
            <a:noFill/>
            <a:ln w="19050" cmpd="sng" cap="rnd">
              <a:noFill/>
              <a:prstDash val="solid"/>
              <a:round/>
            </a:ln>
          </p:spPr>
        </p:sp>
        <p:sp>
          <p:nvSpPr>
            <p:cNvPr id="130" name="下箭头"/>
            <p:cNvSpPr>
              <a:spLocks/>
            </p:cNvSpPr>
            <p:nvPr/>
          </p:nvSpPr>
          <p:spPr>
            <a:xfrm rot="0">
              <a:off x="10368486" y="5136220"/>
              <a:ext cx="600760" cy="600760"/>
            </a:xfrm>
            <a:prstGeom prst="downArrow">
              <a:avLst>
                <a:gd name="adj1" fmla="val 55000"/>
                <a:gd name="adj2" fmla="val 45000"/>
              </a:avLst>
            </a:prstGeom>
            <a:solidFill>
              <a:srgbClr val="DDD3FA">
                <a:alpha val="90000"/>
              </a:srgbClr>
            </a:solidFill>
            <a:ln w="19050" cmpd="sng" cap="rnd">
              <a:solidFill>
                <a:srgbClr val="DDD3FA">
                  <a:alpha val="90000"/>
                </a:srgbClr>
              </a:solidFill>
              <a:prstDash val="solid"/>
              <a:round/>
            </a:ln>
          </p:spPr>
        </p:sp>
        <p:sp>
          <p:nvSpPr>
            <p:cNvPr id="131" name="Rectangle"/>
            <p:cNvSpPr>
              <a:spLocks/>
            </p:cNvSpPr>
            <p:nvPr/>
          </p:nvSpPr>
          <p:spPr>
            <a:xfrm rot="0">
              <a:off x="10503657" y="5136220"/>
              <a:ext cx="330417" cy="452071"/>
            </a:xfrm>
            <a:prstGeom prst="rect"/>
            <a:noFill/>
            <a:ln w="19050" cmpd="sng" cap="rnd">
              <a:noFill/>
              <a:prstDash val="solid"/>
              <a:round/>
            </a:ln>
          </p:spPr>
        </p:sp>
      </p:grpSp>
    </p:spTree>
    <p:extLst>
      <p:ext uri="{BB962C8B-B14F-4D97-AF65-F5344CB8AC3E}">
        <p14:creationId xmlns:p14="http://schemas.microsoft.com/office/powerpoint/2010/main" val="1031121780"/>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5" name="Rectangle"/>
          <p:cNvSpPr>
            <a:spLocks/>
          </p:cNvSpPr>
          <p:nvPr/>
        </p:nvSpPr>
        <p:spPr>
          <a:xfrm rot="0">
            <a:off x="1252025" y="207061"/>
            <a:ext cx="7646377" cy="905827"/>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ctr">
              <a:lnSpc>
                <a:spcPct val="150000"/>
              </a:lnSpc>
              <a:spcBef>
                <a:spcPts val="200"/>
              </a:spcBef>
              <a:spcAft>
                <a:spcPts val="0"/>
              </a:spcAft>
              <a:buNone/>
            </a:pPr>
            <a:r>
              <a:rPr lang="en-US" altLang="zh-CN" sz="3600" b="1" i="0" u="none" strike="noStrike" kern="1200" cap="none" spc="0" baseline="0">
                <a:solidFill>
                  <a:schemeClr val="tx1"/>
                </a:solidFill>
                <a:latin typeface="Century Gothic" pitchFamily="0" charset="0"/>
                <a:ea typeface="Times New Roman" pitchFamily="18" charset="0"/>
                <a:cs typeface="Century Gothic" pitchFamily="0" charset="0"/>
              </a:rPr>
              <a:t>Conclusion</a:t>
            </a:r>
            <a:endParaRPr lang="zh-CN" altLang="en-US" sz="3600" b="1" i="0" u="none" strike="noStrike" kern="1200" cap="none" spc="0" baseline="0">
              <a:solidFill>
                <a:schemeClr val="tx1"/>
              </a:solidFill>
              <a:latin typeface="Century Gothic" pitchFamily="0" charset="0"/>
              <a:ea typeface="Times New Roman" pitchFamily="18" charset="0"/>
              <a:cs typeface="Century Gothic" pitchFamily="0" charset="0"/>
            </a:endParaRPr>
          </a:p>
        </p:txBody>
      </p:sp>
      <p:sp>
        <p:nvSpPr>
          <p:cNvPr id="136" name="Rectangle"/>
          <p:cNvSpPr>
            <a:spLocks/>
          </p:cNvSpPr>
          <p:nvPr/>
        </p:nvSpPr>
        <p:spPr>
          <a:xfrm rot="0">
            <a:off x="6096000" y="1913206"/>
            <a:ext cx="5604804" cy="2234565"/>
          </a:xfrm>
          <a:prstGeom prst="rect"/>
          <a:noFill/>
          <a:ln w="12700" cmpd="sng" cap="flat">
            <a:noFill/>
            <a:prstDash val="solid"/>
            <a:miter/>
          </a:ln>
        </p:spPr>
        <p:txBody>
          <a:bodyPr vert="horz" wrap="square" lIns="91440" tIns="45720" rIns="91440" bIns="45720" anchor="t" anchorCtr="0">
            <a:prstTxWarp prst="textNoShape"/>
            <a:spAutoFit/>
          </a:bodyPr>
          <a:lstStyle/>
          <a:p>
            <a:pPr marL="285750" indent="-285750" algn="just">
              <a:lnSpc>
                <a:spcPct val="100000"/>
              </a:lnSpc>
              <a:spcBef>
                <a:spcPts val="0"/>
              </a:spcBef>
              <a:spcAft>
                <a:spcPts val="0"/>
              </a:spcAft>
              <a:buFont typeface="Wingdings" pitchFamily="2" charset="2"/>
              <a:buChar char="q"/>
            </a:pP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Effective HR practices, including talent management, DEI, and compliance, are essential to maintain Nike’s competitive edge globally.</a:t>
            </a: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0" indent="0" algn="just">
              <a:lnSpc>
                <a:spcPct val="100000"/>
              </a:lnSpc>
              <a:spcBef>
                <a:spcPts val="0"/>
              </a:spcBef>
              <a:spcAft>
                <a:spcPts val="0"/>
              </a:spcAft>
              <a:buNone/>
            </a:pP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285750" indent="-285750" algn="just">
              <a:lnSpc>
                <a:spcPct val="100000"/>
              </a:lnSpc>
              <a:spcBef>
                <a:spcPts val="0"/>
              </a:spcBef>
              <a:spcAft>
                <a:spcPts val="0"/>
              </a:spcAft>
              <a:buFont typeface="Wingdings" pitchFamily="2" charset="2"/>
              <a:buChar char="q"/>
            </a:pP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Investing in upskilling, digital literacy, and leveraging platforms like Nike U strengthens employee capabilities and engagement.</a:t>
            </a: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285750" indent="-285750" algn="just">
              <a:lnSpc>
                <a:spcPct val="100000"/>
              </a:lnSpc>
              <a:spcBef>
                <a:spcPts val="0"/>
              </a:spcBef>
              <a:spcAft>
                <a:spcPts val="0"/>
              </a:spcAft>
              <a:buFont typeface="Wingdings" pitchFamily="2" charset="2"/>
              <a:buChar char="q"/>
            </a:pP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285750" indent="-285750" algn="just">
              <a:lnSpc>
                <a:spcPct val="100000"/>
              </a:lnSpc>
              <a:spcBef>
                <a:spcPts val="0"/>
              </a:spcBef>
              <a:spcAft>
                <a:spcPts val="0"/>
              </a:spcAft>
              <a:buFont typeface="Wingdings" pitchFamily="2" charset="2"/>
              <a:buChar char="q"/>
            </a:pP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Aligning HR initiatives with business goals while fostering an inclusive workplace supports long-term organizational growth.</a:t>
            </a:r>
            <a:endParaRPr lang="zh-CN" altLang="en-US" sz="1600" b="0" i="0" u="none" strike="noStrike" kern="1200" cap="none" spc="0" baseline="0">
              <a:solidFill>
                <a:schemeClr val="tx1"/>
              </a:solidFill>
              <a:latin typeface="Times New Roman" pitchFamily="18" charset="0"/>
              <a:ea typeface="宋体" pitchFamily="0" charset="0"/>
              <a:cs typeface="Times New Roman" pitchFamily="18" charset="0"/>
            </a:endParaRPr>
          </a:p>
        </p:txBody>
      </p:sp>
      <p:pic>
        <p:nvPicPr>
          <p:cNvPr id="137" name="Image"/>
          <p:cNvPicPr>
            <a:picLocks noChangeAspect="1"/>
          </p:cNvPicPr>
          <p:nvPr/>
        </p:nvPicPr>
        <p:blipFill>
          <a:blip r:embed="rId1" cstate="print"/>
          <a:stretch>
            <a:fillRect/>
          </a:stretch>
        </p:blipFill>
        <p:spPr>
          <a:xfrm rot="0">
            <a:off x="606730" y="1702191"/>
            <a:ext cx="5132888" cy="4206239"/>
          </a:xfrm>
          <a:prstGeom prst="rect"/>
          <a:noFill/>
          <a:ln w="12700" cmpd="sng" cap="flat">
            <a:noFill/>
            <a:prstDash val="solid"/>
            <a:miter/>
          </a:ln>
        </p:spPr>
      </p:pic>
    </p:spTree>
    <p:extLst>
      <p:ext uri="{BB962C8B-B14F-4D97-AF65-F5344CB8AC3E}">
        <p14:creationId xmlns:p14="http://schemas.microsoft.com/office/powerpoint/2010/main" val="1923127434"/>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1" name="Rectangle"/>
          <p:cNvSpPr>
            <a:spLocks/>
          </p:cNvSpPr>
          <p:nvPr/>
        </p:nvSpPr>
        <p:spPr>
          <a:xfrm rot="0">
            <a:off x="2627142" y="0"/>
            <a:ext cx="5897880" cy="905827"/>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ctr">
              <a:lnSpc>
                <a:spcPct val="150000"/>
              </a:lnSpc>
              <a:spcBef>
                <a:spcPts val="200"/>
              </a:spcBef>
              <a:spcAft>
                <a:spcPts val="0"/>
              </a:spcAft>
              <a:buNone/>
            </a:pPr>
            <a:r>
              <a:rPr lang="en-US" altLang="zh-CN" sz="3600" b="1" i="0" u="none" strike="noStrike" kern="1200" cap="none" spc="0" baseline="0">
                <a:solidFill>
                  <a:schemeClr val="tx1"/>
                </a:solidFill>
                <a:latin typeface="Century Gothic" pitchFamily="0" charset="0"/>
                <a:ea typeface="Times New Roman" pitchFamily="18" charset="0"/>
                <a:cs typeface="Century Gothic" pitchFamily="0" charset="0"/>
              </a:rPr>
              <a:t>References</a:t>
            </a:r>
            <a:endParaRPr lang="zh-CN" altLang="en-US" sz="3600" b="1" i="0" u="none" strike="noStrike" kern="1200" cap="none" spc="0" baseline="0">
              <a:solidFill>
                <a:schemeClr val="tx1"/>
              </a:solidFill>
              <a:latin typeface="Century Gothic" pitchFamily="0" charset="0"/>
              <a:ea typeface="Times New Roman" pitchFamily="18" charset="0"/>
              <a:cs typeface="Century Gothic" pitchFamily="0" charset="0"/>
            </a:endParaRPr>
          </a:p>
        </p:txBody>
      </p:sp>
      <p:sp>
        <p:nvSpPr>
          <p:cNvPr id="142" name="Rectangle"/>
          <p:cNvSpPr>
            <a:spLocks/>
          </p:cNvSpPr>
          <p:nvPr/>
        </p:nvSpPr>
        <p:spPr>
          <a:xfrm rot="0">
            <a:off x="198119" y="1252024"/>
            <a:ext cx="11854377" cy="4615815"/>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just">
              <a:lnSpc>
                <a:spcPct val="100000"/>
              </a:lnSpc>
              <a:spcBef>
                <a:spcPts val="0"/>
              </a:spcBef>
              <a:spcAft>
                <a:spcPts val="0"/>
              </a:spcAft>
              <a:buNone/>
            </a:pP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Ahrens, V. &amp; Fischer, A. (2019) ‘The role and participation of line managers in the implementation of the strategic human resources management’, [online] Available at: </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hlinkClick r:id="rId1"/>
              </a:rPr>
              <a:t>https://semead.com.br/21/wp-content/uploads/sites/8/2019/01/Contextual_M_1_Line_Manager_Role_SHRM.pdf</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 [Accessed 28 Nov. 2025].</a:t>
            </a: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0" indent="0" algn="just">
              <a:lnSpc>
                <a:spcPct val="100000"/>
              </a:lnSpc>
              <a:spcBef>
                <a:spcPts val="0"/>
              </a:spcBef>
              <a:spcAft>
                <a:spcPts val="0"/>
              </a:spcAft>
              <a:buNone/>
            </a:pP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Arora, S., Malhotra, L. &amp; </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Ruhil</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 M. (2024) ‘Aligning strategic HR management with business objectives: Examining the effect on organizational effectiveness and performance’, </a:t>
            </a:r>
            <a:r>
              <a:rPr lang="en-US" altLang="zh-CN" sz="1600" b="0" i="1" u="none" strike="noStrike" kern="1200" cap="none" spc="0" baseline="0">
                <a:solidFill>
                  <a:schemeClr val="tx1"/>
                </a:solidFill>
                <a:latin typeface="Times New Roman" pitchFamily="18" charset="0"/>
                <a:ea typeface="宋体" pitchFamily="0" charset="0"/>
                <a:cs typeface="Times New Roman" pitchFamily="18" charset="0"/>
              </a:rPr>
              <a:t>ShodhKosh</a:t>
            </a:r>
            <a:r>
              <a:rPr lang="en-US" altLang="zh-CN" sz="1600" b="0" i="1" u="none" strike="noStrike" kern="1200" cap="none" spc="0" baseline="0">
                <a:solidFill>
                  <a:schemeClr val="tx1"/>
                </a:solidFill>
                <a:latin typeface="Times New Roman" pitchFamily="18" charset="0"/>
                <a:ea typeface="宋体" pitchFamily="0" charset="0"/>
                <a:cs typeface="Times New Roman" pitchFamily="18" charset="0"/>
              </a:rPr>
              <a:t> Journal of Visual and Performing Arts</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 5(3). </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doi</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 </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hlinkClick r:id="rId2"/>
              </a:rPr>
              <a:t>https://doi.org/10.29121/shodhkosh.v5.i3.2024.1657</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a:t>
            </a: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0" indent="0" algn="just">
              <a:lnSpc>
                <a:spcPct val="100000"/>
              </a:lnSpc>
              <a:spcBef>
                <a:spcPts val="0"/>
              </a:spcBef>
              <a:spcAft>
                <a:spcPts val="0"/>
              </a:spcAft>
              <a:buNone/>
            </a:pP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Armstrong, M. &amp; Taylor, S. (2023) </a:t>
            </a:r>
            <a:r>
              <a:rPr lang="en-US" altLang="zh-CN" sz="1600" b="0" i="1" u="none" strike="noStrike" kern="1200" cap="none" spc="0" baseline="0">
                <a:solidFill>
                  <a:schemeClr val="tx1"/>
                </a:solidFill>
                <a:latin typeface="Times New Roman" pitchFamily="18" charset="0"/>
                <a:ea typeface="宋体" pitchFamily="0" charset="0"/>
                <a:cs typeface="Times New Roman" pitchFamily="18" charset="0"/>
              </a:rPr>
              <a:t>Armstrong’s handbook of human resource management practice</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 16th </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edn</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 Kogan Page.</a:t>
            </a: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0" indent="0" algn="just">
              <a:lnSpc>
                <a:spcPct val="100000"/>
              </a:lnSpc>
              <a:spcBef>
                <a:spcPts val="0"/>
              </a:spcBef>
              <a:spcAft>
                <a:spcPts val="0"/>
              </a:spcAft>
              <a:buNone/>
            </a:pP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Burhan Ismael, N., Jabbar Othman, B., </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Gardi</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 B., Abdalla Hamza, P., </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Sorguli</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 S., Mahmood Aziz, H., Ali Ahmed, S., Sabir, B.Y., Ali, B.J. &amp; Anwar, G. (2021) ‘The role of training and development on organizational effectiveness’, [online] Available at: </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hlinkClick r:id="rId3"/>
              </a:rPr>
              <a:t>https://papers.ssrn.com/sol3/papers.cfm?abstract_id=3851340</a:t>
            </a:r>
            <a:r>
              <a:rPr lang="en-US" altLang="zh-CN" sz="1600" b="0" i="0" u="none" strike="noStrike" kern="1200" cap="none" spc="0" baseline="0">
                <a:solidFill>
                  <a:schemeClr val="tx1"/>
                </a:solidFill>
                <a:latin typeface="Times New Roman" pitchFamily="18" charset="0"/>
                <a:ea typeface="宋体" pitchFamily="0" charset="0"/>
                <a:cs typeface="Times New Roman" pitchFamily="18" charset="0"/>
              </a:rPr>
              <a:t> [Accessed 28 Nov. 2025].</a:t>
            </a:r>
            <a:endParaRPr lang="en-US" altLang="zh-CN" sz="1600" b="0" i="0" u="none" strike="noStrike" kern="1200" cap="none" spc="0" baseline="0">
              <a:solidFill>
                <a:schemeClr val="tx1"/>
              </a:solidFill>
              <a:latin typeface="Times New Roman" pitchFamily="18" charset="0"/>
              <a:ea typeface="宋体" pitchFamily="0" charset="0"/>
              <a:cs typeface="Times New Roman" pitchFamily="18" charset="0"/>
            </a:endParaRPr>
          </a:p>
          <a:p>
            <a:pPr marL="0" indent="0" algn="just" defTabSz="457200" eaLnBrk="1" fontAlgn="auto"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CIPD (2023) ‘Line managers’ role in supporting the people profession | Factsheets’, [online] CIPD. Available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hlinkClick r:id="rId4"/>
              </a:rPr>
              <a:t>https://www.cipd.org/en/knowledge/factsheets/line-managers-factsheet/</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[Accessed 28 Nov. 2025].</a:t>
            </a:r>
            <a:endPar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just" defTabSz="457200" eaLnBrk="1" fontAlgn="auto"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Firoz, F. &amp; Chowdhury, M.F. (2015) ‘Role of first line manager: Strategic leadership in implementing successful PMS’, </a:t>
            </a:r>
            <a:r>
              <a:rPr lang="en-US" altLang="zh-CN" sz="1600" b="0" i="1" u="none" strike="noStrike" kern="1200" cap="none" spc="0" baseline="0">
                <a:solidFill>
                  <a:srgbClr val="000000"/>
                </a:solidFill>
                <a:latin typeface="Times New Roman" pitchFamily="18" charset="0"/>
                <a:ea typeface="宋体" pitchFamily="0" charset="0"/>
                <a:cs typeface="Times New Roman" pitchFamily="18" charset="0"/>
              </a:rPr>
              <a:t>Asian Business Review</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2(1), p.07.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doi</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hlinkClick r:id="rId5"/>
              </a:rPr>
              <a:t>https://doi.org/10.18034/abr.v2i1.308</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a:t>
            </a:r>
            <a:endPar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just" defTabSz="457200" eaLnBrk="1" fontAlgn="auto"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Ganesh, K. (2024) ‘Nike company culture: A complete breakdown of the culture of innovation’, [online]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CultureMonkey</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Available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hlinkClick r:id="rId6"/>
              </a:rPr>
              <a:t>https://www.culturemonkey.io/employee-engagement/nike-company-culture/</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[Accessed 28 Nov. 2025].</a:t>
            </a:r>
            <a:endPar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just" defTabSz="457200" eaLnBrk="1" fontAlgn="auto"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IMD Business School for Management and Leadership Courses (2024) ‘Building the corporate learning brand: The story of Nike U’, [online] Available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hlinkClick r:id="rId7"/>
              </a:rPr>
              <a:t>https://www.imd.org/research-knowledge/organizational-behavior/case-studies/building-the-corporate-learning-brand-the-story-of-nike-u/</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[Accessed 28 Nov. 2025].</a:t>
            </a:r>
            <a:endPar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just" defTabSz="457200" eaLnBrk="1" fontAlgn="auto"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King, S. (2012) ‘Nike U: Full-program athletics contracts and the corporate university’, [online] Available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hlinkClick r:id="rId8"/>
              </a:rPr>
              <a:t>https://www.researchgate.net/publication/291877618_Nike_U_Full-program_athletics_contracts_and_the_corporate_university</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[Accessed 28 Nov. 2025].</a:t>
            </a:r>
            <a:endPar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just">
              <a:lnSpc>
                <a:spcPct val="100000"/>
              </a:lnSpc>
              <a:spcBef>
                <a:spcPts val="0"/>
              </a:spcBef>
              <a:spcAft>
                <a:spcPts val="0"/>
              </a:spcAft>
              <a:buNone/>
            </a:pPr>
            <a:endParaRPr lang="zh-CN" altLang="en-US" sz="1600" b="0" i="0" u="none" strike="noStrike" kern="1200" cap="none" spc="0" baseline="0">
              <a:solidFill>
                <a:schemeClr val="tx1"/>
              </a:solidFill>
              <a:latin typeface="Times New Roman" pitchFamily="18" charset="0"/>
              <a:ea typeface="宋体" pitchFamily="0" charset="0"/>
              <a:cs typeface="Times New Roman" pitchFamily="18" charset="0"/>
            </a:endParaRPr>
          </a:p>
        </p:txBody>
      </p:sp>
    </p:spTree>
    <p:extLst>
      <p:ext uri="{BB962C8B-B14F-4D97-AF65-F5344CB8AC3E}">
        <p14:creationId xmlns:p14="http://schemas.microsoft.com/office/powerpoint/2010/main" val="1062496675"/>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6" name="Rectangle"/>
          <p:cNvSpPr>
            <a:spLocks/>
          </p:cNvSpPr>
          <p:nvPr/>
        </p:nvSpPr>
        <p:spPr>
          <a:xfrm rot="0">
            <a:off x="225083" y="1406770"/>
            <a:ext cx="11296357" cy="4196715"/>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just" defTabSz="457200" eaLnBrk="1" fontAlgn="auto"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Kolev, S.V. (2019) ‘Human resource management practices and how that is perceived from the part of consumers within the UK: A case study on “Nike”’, </a:t>
            </a:r>
            <a:r>
              <a:rPr lang="en-US" altLang="zh-CN" sz="1600" b="0" i="1" u="none" strike="noStrike" kern="1200" cap="none" spc="0" baseline="0">
                <a:solidFill>
                  <a:srgbClr val="000000"/>
                </a:solidFill>
                <a:latin typeface="Times New Roman" pitchFamily="18" charset="0"/>
                <a:ea typeface="宋体" pitchFamily="0" charset="0"/>
                <a:cs typeface="Times New Roman" pitchFamily="18" charset="0"/>
              </a:rPr>
              <a:t>Research Gate</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doi</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hlinkClick r:id="rId1"/>
              </a:rPr>
              <a:t>https://doi.org/10.13140/RG.2.2.18646.63048</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a:t>
            </a:r>
            <a:endPar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just" defTabSz="457200" eaLnBrk="1" fontAlgn="auto"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Monteiro, S. (2022) ‘How investing in tech helps Nike deliver world-class HR’, [online]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peopleHum</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Available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hlinkClick r:id="rId2"/>
              </a:rPr>
              <a:t>https://www.peoplehum.com/blog/how-investing-in-tech-helps-nike-deliver-world-class-hr</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[Accessed 28 Nov. 2025].</a:t>
            </a:r>
            <a:endPar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just" defTabSz="457200" eaLnBrk="1" fontAlgn="auto"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MOVING TOGETHER FY23 NIKE, INC. IMPACT REPORT (2025) Available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hlinkClick r:id="rId3"/>
              </a:rPr>
              <a:t>https://media.about.nike.com/files/2fd5f76d-50a2-4906-b30b-3b6046f36ebf/FY23_Nike_Impact_Report.pdf</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[Accessed 28 Nov. 2025].</a:t>
            </a:r>
            <a:endPar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just" defTabSz="457200" eaLnBrk="1" fontAlgn="auto"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Nike (2025a) ‘</a:t>
            </a:r>
            <a:r>
              <a:rPr lang="en-US" altLang="zh-CN" sz="2000" b="0" i="0" u="none" strike="noStrike" kern="1200" cap="none" spc="0" baseline="0">
                <a:solidFill>
                  <a:srgbClr val="000000"/>
                </a:solidFill>
                <a:latin typeface="Times New Roman" pitchFamily="18" charset="0"/>
                <a:ea typeface="宋体" pitchFamily="0" charset="0"/>
                <a:cs typeface="Times New Roman" pitchFamily="18" charset="0"/>
              </a:rPr>
              <a:t>Resources</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 Nike: Human rights and labor compliance standards’, [online] Nike.com. Available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hlinkClick r:id="rId4"/>
              </a:rPr>
              <a:t>https://about.nike.com/en/resources/human-rights-and-labor-compliance-standards</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[Accessed 28 Nov. 2025].</a:t>
            </a:r>
            <a:endPar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just" defTabSz="457200" eaLnBrk="1" fontAlgn="auto"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Nike (2025b) ‘Resources — Nike: Strengthening human resources management’, [online] Nike.com. Available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hlinkClick r:id="rId5"/>
              </a:rPr>
              <a:t>https://about.nike.com/en/resources/strengthening-human-resources-management</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[Accessed 28 Nov. 2025].</a:t>
            </a:r>
            <a:endPar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just" defTabSz="457200" eaLnBrk="1" fontAlgn="auto"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Nike.com (2016) ‘Nike - Investing in our NIKE, Inc. Teams’, [online] Available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hlinkClick r:id="rId6"/>
              </a:rPr>
              <a:t>https://about.nike.com/en/mission/initiatives/investing-in-our-nike-teams</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[Accessed 28 Nov. 2025].</a:t>
            </a:r>
            <a:endPar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just" defTabSz="457200" eaLnBrk="1" fontAlgn="auto"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Nike.com (2017) ‘Nike - Worker Voice’, [online] Available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hlinkClick r:id="rId7"/>
              </a:rPr>
              <a:t>https://about.nike.com/en/mission/initiatives/worker-voice</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[Accessed 28 Nov. 2025].</a:t>
            </a:r>
            <a:endPar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just" defTabSz="457200" eaLnBrk="1" fontAlgn="auto"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Pei, W. (2024) ‘International training and development’, </a:t>
            </a:r>
            <a:r>
              <a:rPr lang="en-US" altLang="zh-CN" sz="1600" b="0" i="1" u="none" strike="noStrike" kern="1200" cap="none" spc="0" baseline="0">
                <a:solidFill>
                  <a:srgbClr val="000000"/>
                </a:solidFill>
                <a:latin typeface="Times New Roman" pitchFamily="18" charset="0"/>
                <a:ea typeface="宋体" pitchFamily="0" charset="0"/>
                <a:cs typeface="Times New Roman" pitchFamily="18" charset="0"/>
              </a:rPr>
              <a:t>Journal of Soft Computing and Decision Analytics</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2(1), pp.110–117.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doi</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hlinkClick r:id="rId8"/>
              </a:rPr>
              <a:t>https://doi.org/10.31181/jscda21202437</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a:t>
            </a:r>
            <a:endPar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endParaRPr>
          </a:p>
          <a:p>
            <a:pPr marL="0" indent="0" algn="just" defTabSz="457200" eaLnBrk="1" fontAlgn="auto"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Study, N. (2025) ‘Leadership training, development, and trust building’, [online] Available at: </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hlinkClick r:id="rId9"/>
              </a:rPr>
              <a:t>https://www.inspirusconsulting.com/wp-content/uploads/2023/07/Nike-Case-Study_22JUL2023.pdf</a:t>
            </a: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[Accessed 28 Nov. 2025].</a:t>
            </a:r>
            <a:endParaRPr lang="zh-CN" altLang="en-US" sz="1600" b="0" i="0" u="none" strike="noStrike" kern="1200" cap="none" spc="0" baseline="0">
              <a:solidFill>
                <a:srgbClr val="000000"/>
              </a:solidFill>
              <a:latin typeface="Times New Roman" pitchFamily="18" charset="0"/>
              <a:ea typeface="宋体" pitchFamily="0" charset="0"/>
              <a:cs typeface="Times New Roman" pitchFamily="18" charset="0"/>
            </a:endParaRPr>
          </a:p>
        </p:txBody>
      </p:sp>
    </p:spTree>
    <p:extLst>
      <p:ext uri="{BB962C8B-B14F-4D97-AF65-F5344CB8AC3E}">
        <p14:creationId xmlns:p14="http://schemas.microsoft.com/office/powerpoint/2010/main" val="1228507550"/>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7" name="Rectangle"/>
          <p:cNvSpPr>
            <a:spLocks/>
          </p:cNvSpPr>
          <p:nvPr/>
        </p:nvSpPr>
        <p:spPr>
          <a:xfrm rot="0">
            <a:off x="1041009" y="2110154"/>
            <a:ext cx="9144000" cy="3615689"/>
          </a:xfrm>
          <a:prstGeom prst="rect"/>
          <a:solidFill>
            <a:srgbClr val="FFFFFF"/>
          </a:solidFill>
          <a:ln w="38100" cmpd="sng" cap="flat">
            <a:solidFill>
              <a:srgbClr val="E45F3C"/>
            </a:solidFill>
            <a:prstDash val="solid"/>
            <a:round/>
          </a:ln>
        </p:spPr>
        <p:txBody>
          <a:bodyPr vert="horz" wrap="square" lIns="91440" tIns="45720" rIns="91440" bIns="45720" anchor="t" anchorCtr="0">
            <a:prstTxWarp prst="textNoShape"/>
            <a:spAutoFit/>
          </a:bodyPr>
          <a:lstStyle/>
          <a:p>
            <a:pPr marL="0" indent="0" algn="ctr">
              <a:lnSpc>
                <a:spcPct val="100000"/>
              </a:lnSpc>
              <a:spcBef>
                <a:spcPts val="0"/>
              </a:spcBef>
              <a:spcAft>
                <a:spcPts val="0"/>
              </a:spcAft>
              <a:buNone/>
            </a:pPr>
            <a:r>
              <a:rPr lang="en-US" altLang="zh-CN" sz="11500" b="0" i="0" u="none" strike="noStrike" kern="1200" cap="none" spc="0" baseline="0">
                <a:solidFill>
                  <a:schemeClr val="tx1"/>
                </a:solidFill>
                <a:effectLst>
                  <a:outerShdw sx="100000" sy="100000" blurRad="38100" dir="2700000" dist="19050" algn="tl">
                    <a:srgbClr val="000000">
                      <a:alpha val="40000"/>
                    </a:srgbClr>
                  </a:outerShdw>
                </a:effectLst>
                <a:latin typeface="Century Gothic" pitchFamily="0" charset="0"/>
                <a:ea typeface="宋体" pitchFamily="0" charset="0"/>
                <a:cs typeface="Century Gothic" pitchFamily="0" charset="0"/>
              </a:rPr>
              <a:t>Thank</a:t>
            </a:r>
            <a:endParaRPr lang="en-US" altLang="zh-CN" sz="11500" b="0" i="0" u="none" strike="noStrike" kern="1200" cap="none" spc="0" baseline="0">
              <a:solidFill>
                <a:schemeClr val="tx1"/>
              </a:solidFill>
              <a:effectLst>
                <a:outerShdw sx="100000" sy="100000" blurRad="38100" dir="2700000" dist="19050" algn="tl">
                  <a:srgbClr val="000000">
                    <a:alpha val="40000"/>
                  </a:srgbClr>
                </a:outerShdw>
              </a:effectLst>
              <a:latin typeface="Century Gothic" pitchFamily="0" charset="0"/>
              <a:ea typeface="宋体" pitchFamily="0" charset="0"/>
              <a:cs typeface="Century Gothic" pitchFamily="0" charset="0"/>
            </a:endParaRPr>
          </a:p>
          <a:p>
            <a:pPr marL="0" indent="0" algn="ctr">
              <a:lnSpc>
                <a:spcPct val="100000"/>
              </a:lnSpc>
              <a:spcBef>
                <a:spcPts val="0"/>
              </a:spcBef>
              <a:spcAft>
                <a:spcPts val="0"/>
              </a:spcAft>
              <a:buNone/>
            </a:pPr>
            <a:r>
              <a:rPr lang="en-US" altLang="zh-CN" sz="11500" b="0" i="0" u="none" strike="noStrike" kern="1200" cap="none" spc="0" baseline="0">
                <a:solidFill>
                  <a:schemeClr val="tx1"/>
                </a:solidFill>
                <a:effectLst>
                  <a:outerShdw sx="100000" sy="100000" blurRad="38100" dir="2700000" dist="19050" algn="tl">
                    <a:srgbClr val="000000">
                      <a:alpha val="40000"/>
                    </a:srgbClr>
                  </a:outerShdw>
                </a:effectLst>
                <a:latin typeface="Century Gothic" pitchFamily="0" charset="0"/>
                <a:ea typeface="宋体" pitchFamily="0" charset="0"/>
                <a:cs typeface="Century Gothic" pitchFamily="0" charset="0"/>
              </a:rPr>
              <a:t> you </a:t>
            </a:r>
            <a:endParaRPr lang="zh-CN" altLang="en-US" sz="11500" b="0" i="0" u="none" strike="noStrike" kern="1200" cap="none" spc="0" baseline="0">
              <a:solidFill>
                <a:schemeClr val="tx1"/>
              </a:solidFill>
              <a:effectLst>
                <a:outerShdw sx="100000" sy="100000" blurRad="38100" dir="2700000" dist="19050" algn="tl">
                  <a:srgbClr val="000000">
                    <a:alpha val="40000"/>
                  </a:srgbClr>
                </a:outerShdw>
              </a:effectLst>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765215422"/>
      </p:ext>
    </p:extLst>
  </p:cSld>
  <p:clrMapOvr>
    <a:masterClrMapping/>
  </p:clrMapOvr>
</p:sld>
</file>

<file path=ppt/theme/theme1.xml><?xml version="1.0" encoding="utf-8"?>
<a:theme xmlns:a="http://schemas.openxmlformats.org/drawingml/2006/main" name="Ion Boardroom">
  <a:themeElements>
    <a:clrScheme name="Ion Boardroom">
      <a:dk1>
        <a:srgbClr val="000000"/>
      </a:dk1>
      <a:lt1>
        <a:srgbClr val="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
        <a:ea typeface=""/>
        <a:cs typeface=""/>
      </a:majorFont>
      <a:minorFont>
        <a:latin typeface=""/>
        <a:ea typeface=""/>
        <a:cs typeface=""/>
      </a:minorFont>
    </a:fontScheme>
    <a:fmtScheme name="Ion Boardroom">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168</TotalTime>
  <Application>Office</Application>
</Properties>
</file>

<file path=docProps/core.xml><?xml version="1.0" encoding="utf-8"?>
<cp:coreProperties xmlns:cp="http://schemas.openxmlformats.org/package/2006/metadata/core-properties" xmlns:dc="http://purl.org/dc/elements/1.1/" xmlns:dcterms="http://purl.org/dc/terms/" xmlns:xsi="http://www.w3.org/2001/XMLSchema-instance">
  <dc:title>PowerPoint Presentation</dc:title>
  <cp:lastModifiedBy>Mobile phone user</cp:lastModifiedBy>
  <cp:revision>19</cp:revision>
  <dcterms:created xsi:type="dcterms:W3CDTF">2025-11-28T13:06:54Z</dcterms:created>
  <dcterms:modified xsi:type="dcterms:W3CDTF">2025-11-29T17:00:37Z</dcterms:modified>
</cp:coreProperties>
</file>