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992" r:id="rId3"/>
    <p:sldId id="994" r:id="rId4"/>
    <p:sldId id="995" r:id="rId5"/>
    <p:sldId id="267" r:id="rId6"/>
    <p:sldId id="268" r:id="rId7"/>
    <p:sldId id="998" r:id="rId8"/>
    <p:sldId id="362" r:id="rId9"/>
    <p:sldId id="979" r:id="rId10"/>
    <p:sldId id="978" r:id="rId11"/>
    <p:sldId id="980" r:id="rId12"/>
    <p:sldId id="977" r:id="rId13"/>
    <p:sldId id="982" r:id="rId14"/>
    <p:sldId id="981" r:id="rId15"/>
    <p:sldId id="944" r:id="rId16"/>
    <p:sldId id="945" r:id="rId17"/>
    <p:sldId id="1000" r:id="rId18"/>
    <p:sldId id="987" r:id="rId19"/>
    <p:sldId id="988" r:id="rId20"/>
    <p:sldId id="989" r:id="rId21"/>
  </p:sldIdLst>
  <p:sldSz cx="9144000" cy="6858000" type="screen4x3"/>
  <p:notesSz cx="6858000" cy="9144000"/>
  <p:defaultTextStyle>
    <a:defPPr>
      <a:defRPr lang="es-ES"/>
    </a:defPPr>
    <a:lvl1pPr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FF6600"/>
    <a:srgbClr val="CC66FF"/>
    <a:srgbClr val="996600"/>
    <a:srgbClr val="008000"/>
    <a:srgbClr val="CC6600"/>
    <a:srgbClr val="C0C0C0"/>
    <a:srgbClr val="B2B2B2"/>
    <a:srgbClr val="FF3300"/>
    <a:srgbClr val="FF33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667" autoAdjust="0"/>
    <p:restoredTop sz="74096" autoAdjust="0"/>
  </p:normalViewPr>
  <p:slideViewPr>
    <p:cSldViewPr showGuides="1">
      <p:cViewPr varScale="1">
        <p:scale>
          <a:sx n="81" d="100"/>
          <a:sy n="81" d="100"/>
        </p:scale>
        <p:origin x="1794" y="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42FE879B-D054-41DB-AC66-D1D096F20372}"/>
    <pc:docChg chg="delSld modSld">
      <pc:chgData name="Ewa Kazimierska" userId="8edb7084-dccb-4d8f-9cfb-38098ea1d667" providerId="ADAL" clId="{42FE879B-D054-41DB-AC66-D1D096F20372}" dt="2022-11-05T18:29:19.081" v="9" actId="47"/>
      <pc:docMkLst>
        <pc:docMk/>
      </pc:docMkLst>
      <pc:sldChg chg="modNotesTx">
        <pc:chgData name="Ewa Kazimierska" userId="8edb7084-dccb-4d8f-9cfb-38098ea1d667" providerId="ADAL" clId="{42FE879B-D054-41DB-AC66-D1D096F20372}" dt="2022-11-05T18:27:56.468" v="1" actId="6549"/>
        <pc:sldMkLst>
          <pc:docMk/>
          <pc:sldMk cId="1901491645" sldId="267"/>
        </pc:sldMkLst>
      </pc:sldChg>
      <pc:sldChg chg="modNotesTx">
        <pc:chgData name="Ewa Kazimierska" userId="8edb7084-dccb-4d8f-9cfb-38098ea1d667" providerId="ADAL" clId="{42FE879B-D054-41DB-AC66-D1D096F20372}" dt="2022-11-05T18:28:02.345" v="2" actId="6549"/>
        <pc:sldMkLst>
          <pc:docMk/>
          <pc:sldMk cId="1538760882" sldId="268"/>
        </pc:sldMkLst>
      </pc:sldChg>
      <pc:sldChg chg="modNotesTx">
        <pc:chgData name="Ewa Kazimierska" userId="8edb7084-dccb-4d8f-9cfb-38098ea1d667" providerId="ADAL" clId="{42FE879B-D054-41DB-AC66-D1D096F20372}" dt="2022-11-05T18:28:12.179" v="4" actId="6549"/>
        <pc:sldMkLst>
          <pc:docMk/>
          <pc:sldMk cId="4056608012" sldId="979"/>
        </pc:sldMkLst>
      </pc:sldChg>
      <pc:sldChg chg="modNotesTx">
        <pc:chgData name="Ewa Kazimierska" userId="8edb7084-dccb-4d8f-9cfb-38098ea1d667" providerId="ADAL" clId="{42FE879B-D054-41DB-AC66-D1D096F20372}" dt="2022-11-05T18:28:24.320" v="6" actId="6549"/>
        <pc:sldMkLst>
          <pc:docMk/>
          <pc:sldMk cId="3374347884" sldId="981"/>
        </pc:sldMkLst>
      </pc:sldChg>
      <pc:sldChg chg="modNotesTx">
        <pc:chgData name="Ewa Kazimierska" userId="8edb7084-dccb-4d8f-9cfb-38098ea1d667" providerId="ADAL" clId="{42FE879B-D054-41DB-AC66-D1D096F20372}" dt="2022-11-05T18:28:19.265" v="5" actId="6549"/>
        <pc:sldMkLst>
          <pc:docMk/>
          <pc:sldMk cId="1174468865" sldId="982"/>
        </pc:sldMkLst>
      </pc:sldChg>
      <pc:sldChg chg="modNotesTx">
        <pc:chgData name="Ewa Kazimierska" userId="8edb7084-dccb-4d8f-9cfb-38098ea1d667" providerId="ADAL" clId="{42FE879B-D054-41DB-AC66-D1D096F20372}" dt="2022-11-05T18:28:50.701" v="7" actId="6549"/>
        <pc:sldMkLst>
          <pc:docMk/>
          <pc:sldMk cId="431287535" sldId="987"/>
        </pc:sldMkLst>
      </pc:sldChg>
      <pc:sldChg chg="modNotesTx">
        <pc:chgData name="Ewa Kazimierska" userId="8edb7084-dccb-4d8f-9cfb-38098ea1d667" providerId="ADAL" clId="{42FE879B-D054-41DB-AC66-D1D096F20372}" dt="2022-11-05T18:27:44.122" v="0" actId="6549"/>
        <pc:sldMkLst>
          <pc:docMk/>
          <pc:sldMk cId="780029572" sldId="992"/>
        </pc:sldMkLst>
      </pc:sldChg>
      <pc:sldChg chg="modNotesTx">
        <pc:chgData name="Ewa Kazimierska" userId="8edb7084-dccb-4d8f-9cfb-38098ea1d667" providerId="ADAL" clId="{42FE879B-D054-41DB-AC66-D1D096F20372}" dt="2022-11-05T18:28:06.923" v="3" actId="6549"/>
        <pc:sldMkLst>
          <pc:docMk/>
          <pc:sldMk cId="1535844657" sldId="998"/>
        </pc:sldMkLst>
      </pc:sldChg>
      <pc:sldChg chg="del">
        <pc:chgData name="Ewa Kazimierska" userId="8edb7084-dccb-4d8f-9cfb-38098ea1d667" providerId="ADAL" clId="{42FE879B-D054-41DB-AC66-D1D096F20372}" dt="2022-11-05T18:29:09.153" v="8" actId="47"/>
        <pc:sldMkLst>
          <pc:docMk/>
          <pc:sldMk cId="4069205542" sldId="999"/>
        </pc:sldMkLst>
      </pc:sldChg>
      <pc:sldChg chg="del">
        <pc:chgData name="Ewa Kazimierska" userId="8edb7084-dccb-4d8f-9cfb-38098ea1d667" providerId="ADAL" clId="{42FE879B-D054-41DB-AC66-D1D096F20372}" dt="2022-11-05T18:29:19.081" v="9" actId="47"/>
        <pc:sldMkLst>
          <pc:docMk/>
          <pc:sldMk cId="3990692929" sldId="1001"/>
        </pc:sldMkLst>
      </pc:sldChg>
      <pc:sldChg chg="del">
        <pc:chgData name="Ewa Kazimierska" userId="8edb7084-dccb-4d8f-9cfb-38098ea1d667" providerId="ADAL" clId="{42FE879B-D054-41DB-AC66-D1D096F20372}" dt="2022-11-05T18:29:19.081" v="9" actId="47"/>
        <pc:sldMkLst>
          <pc:docMk/>
          <pc:sldMk cId="1831105441" sldId="1002"/>
        </pc:sldMkLst>
      </pc:sldChg>
      <pc:sldChg chg="del">
        <pc:chgData name="Ewa Kazimierska" userId="8edb7084-dccb-4d8f-9cfb-38098ea1d667" providerId="ADAL" clId="{42FE879B-D054-41DB-AC66-D1D096F20372}" dt="2022-11-05T18:29:19.081" v="9" actId="47"/>
        <pc:sldMkLst>
          <pc:docMk/>
          <pc:sldMk cId="3576531995" sldId="1003"/>
        </pc:sldMkLst>
      </pc:sldChg>
      <pc:sldChg chg="del">
        <pc:chgData name="Ewa Kazimierska" userId="8edb7084-dccb-4d8f-9cfb-38098ea1d667" providerId="ADAL" clId="{42FE879B-D054-41DB-AC66-D1D096F20372}" dt="2022-11-05T18:29:19.081" v="9" actId="47"/>
        <pc:sldMkLst>
          <pc:docMk/>
          <pc:sldMk cId="2010460492" sldId="1004"/>
        </pc:sldMkLst>
      </pc:sldChg>
      <pc:sldChg chg="del">
        <pc:chgData name="Ewa Kazimierska" userId="8edb7084-dccb-4d8f-9cfb-38098ea1d667" providerId="ADAL" clId="{42FE879B-D054-41DB-AC66-D1D096F20372}" dt="2022-11-05T18:29:19.081" v="9" actId="47"/>
        <pc:sldMkLst>
          <pc:docMk/>
          <pc:sldMk cId="1181073235" sldId="100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3B932D-B67E-44BC-9791-2732EAD27C65}" type="datetimeFigureOut">
              <a:rPr lang="en-GB" smtClean="0"/>
              <a:t>02/11/2022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12F7A3-8BB9-4D71-B39C-1E6C03030FD3}" type="slidenum">
              <a:rPr lang="en-GB" smtClean="0"/>
              <a:t>‹#›</a:t>
            </a:fld>
            <a:endParaRPr lang="en-GB"/>
          </a:p>
        </p:txBody>
      </p:sp>
    </p:spTree>
    <p:extLst>
      <p:ext uri="{BB962C8B-B14F-4D97-AF65-F5344CB8AC3E}">
        <p14:creationId xmlns:p14="http://schemas.microsoft.com/office/powerpoint/2010/main" val="38438222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2</a:t>
            </a:fld>
            <a:endParaRPr lang="en-GB"/>
          </a:p>
        </p:txBody>
      </p:sp>
    </p:spTree>
    <p:extLst>
      <p:ext uri="{BB962C8B-B14F-4D97-AF65-F5344CB8AC3E}">
        <p14:creationId xmlns:p14="http://schemas.microsoft.com/office/powerpoint/2010/main" val="35167434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202124"/>
                </a:solidFill>
                <a:effectLst/>
                <a:latin typeface="arial" panose="020B0604020202020204" pitchFamily="34" charset="0"/>
              </a:rPr>
              <a:t>Saltpeter</a:t>
            </a:r>
            <a:r>
              <a:rPr lang="en-GB" b="0" i="0" dirty="0">
                <a:solidFill>
                  <a:srgbClr val="202124"/>
                </a:solidFill>
                <a:effectLst/>
                <a:latin typeface="arial" panose="020B0604020202020204" pitchFamily="34" charset="0"/>
              </a:rPr>
              <a:t>: You could make potassium nitrate, or </a:t>
            </a:r>
            <a:r>
              <a:rPr lang="en-GB" b="0" i="0" dirty="0" err="1">
                <a:solidFill>
                  <a:srgbClr val="202124"/>
                </a:solidFill>
                <a:effectLst/>
                <a:latin typeface="arial" panose="020B0604020202020204" pitchFamily="34" charset="0"/>
              </a:rPr>
              <a:t>saltpeter</a:t>
            </a:r>
            <a:r>
              <a:rPr lang="en-GB" b="0" i="0" dirty="0">
                <a:solidFill>
                  <a:srgbClr val="202124"/>
                </a:solidFill>
                <a:effectLst/>
                <a:latin typeface="arial" panose="020B0604020202020204" pitchFamily="34" charset="0"/>
              </a:rPr>
              <a:t>, by </a:t>
            </a:r>
            <a:r>
              <a:rPr lang="en-GB" b="1" i="0" dirty="0">
                <a:solidFill>
                  <a:srgbClr val="202124"/>
                </a:solidFill>
                <a:effectLst/>
                <a:latin typeface="arial" panose="020B0604020202020204" pitchFamily="34" charset="0"/>
              </a:rPr>
              <a:t>taking animal manure and letting it sit around for a while and decay</a:t>
            </a:r>
            <a:r>
              <a:rPr lang="en-GB" b="0" i="0" dirty="0">
                <a:solidFill>
                  <a:srgbClr val="202124"/>
                </a:solidFill>
                <a:effectLst/>
                <a:latin typeface="arial" panose="020B0604020202020204" pitchFamily="34" charset="0"/>
              </a:rPr>
              <a:t>. Then potassium nitrate crystals formed in the manure, and you could drain them off by washing water through the manure pile.</a:t>
            </a:r>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4</a:t>
            </a:fld>
            <a:endParaRPr lang="en-GB"/>
          </a:p>
        </p:txBody>
      </p:sp>
    </p:spTree>
    <p:extLst>
      <p:ext uri="{BB962C8B-B14F-4D97-AF65-F5344CB8AC3E}">
        <p14:creationId xmlns:p14="http://schemas.microsoft.com/office/powerpoint/2010/main" val="27979977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8" name="Slide Image Placeholder 1"/>
          <p:cNvSpPr>
            <a:spLocks noGrp="1" noRot="1" noChangeAspect="1" noTextEdit="1"/>
          </p:cNvSpPr>
          <p:nvPr>
            <p:ph type="sldImg"/>
          </p:nvPr>
        </p:nvSpPr>
        <p:spPr>
          <a:ln/>
        </p:spPr>
      </p:sp>
      <p:sp>
        <p:nvSpPr>
          <p:cNvPr id="173059" name="Notes Placeholder 2"/>
          <p:cNvSpPr>
            <a:spLocks noGrp="1"/>
          </p:cNvSpPr>
          <p:nvPr>
            <p:ph type="body" idx="1"/>
          </p:nvPr>
        </p:nvSpPr>
        <p:spPr>
          <a:noFill/>
        </p:spPr>
        <p:txBody>
          <a:bodyPr/>
          <a:lstStyle/>
          <a:p>
            <a:endParaRPr lang="en-GB" altLang="en-US" dirty="0"/>
          </a:p>
        </p:txBody>
      </p:sp>
      <p:sp>
        <p:nvSpPr>
          <p:cNvPr id="173060" name="Slide Number Placeholder 3"/>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3BF4C0F3-ABED-4A05-AD06-4C56F2D4DCA8}" type="slidenum">
              <a:rPr lang="en-GB" altLang="en-US" smtClean="0">
                <a:solidFill>
                  <a:schemeClr val="tx1"/>
                </a:solidFill>
              </a:rPr>
              <a:pPr/>
              <a:t>5</a:t>
            </a:fld>
            <a:endParaRPr lang="en-GB" altLang="en-US">
              <a:solidFill>
                <a:schemeClr val="tx1"/>
              </a:solidFill>
            </a:endParaRPr>
          </a:p>
        </p:txBody>
      </p:sp>
    </p:spTree>
    <p:extLst>
      <p:ext uri="{BB962C8B-B14F-4D97-AF65-F5344CB8AC3E}">
        <p14:creationId xmlns:p14="http://schemas.microsoft.com/office/powerpoint/2010/main" val="32627233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Slide Image Placeholder 1"/>
          <p:cNvSpPr>
            <a:spLocks noGrp="1" noRot="1" noChangeAspect="1" noTextEdit="1"/>
          </p:cNvSpPr>
          <p:nvPr>
            <p:ph type="sldImg"/>
          </p:nvPr>
        </p:nvSpPr>
        <p:spPr>
          <a:ln/>
        </p:spPr>
      </p:sp>
      <p:sp>
        <p:nvSpPr>
          <p:cNvPr id="175107" name="Notes Placeholder 2"/>
          <p:cNvSpPr>
            <a:spLocks noGrp="1"/>
          </p:cNvSpPr>
          <p:nvPr>
            <p:ph type="body" idx="1"/>
          </p:nvPr>
        </p:nvSpPr>
        <p:spPr>
          <a:noFill/>
        </p:spPr>
        <p:txBody>
          <a:bodyPr/>
          <a:lstStyle/>
          <a:p>
            <a:endParaRPr lang="en-GB" altLang="en-US" dirty="0"/>
          </a:p>
        </p:txBody>
      </p:sp>
      <p:sp>
        <p:nvSpPr>
          <p:cNvPr id="175108" name="Slide Number Placeholder 3"/>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D012B2A9-F40D-476E-A58D-2FA9E0254856}" type="slidenum">
              <a:rPr lang="en-GB" altLang="en-US" smtClean="0">
                <a:solidFill>
                  <a:schemeClr val="tx1"/>
                </a:solidFill>
              </a:rPr>
              <a:pPr/>
              <a:t>6</a:t>
            </a:fld>
            <a:endParaRPr lang="en-GB" altLang="en-US">
              <a:solidFill>
                <a:schemeClr val="tx1"/>
              </a:solidFill>
            </a:endParaRPr>
          </a:p>
        </p:txBody>
      </p:sp>
    </p:spTree>
    <p:extLst>
      <p:ext uri="{BB962C8B-B14F-4D97-AF65-F5344CB8AC3E}">
        <p14:creationId xmlns:p14="http://schemas.microsoft.com/office/powerpoint/2010/main" val="1975319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7</a:t>
            </a:fld>
            <a:endParaRPr lang="en-GB"/>
          </a:p>
        </p:txBody>
      </p:sp>
    </p:spTree>
    <p:extLst>
      <p:ext uri="{BB962C8B-B14F-4D97-AF65-F5344CB8AC3E}">
        <p14:creationId xmlns:p14="http://schemas.microsoft.com/office/powerpoint/2010/main" val="3014028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9</a:t>
            </a:fld>
            <a:endParaRPr lang="en-GB"/>
          </a:p>
        </p:txBody>
      </p:sp>
    </p:spTree>
    <p:extLst>
      <p:ext uri="{BB962C8B-B14F-4D97-AF65-F5344CB8AC3E}">
        <p14:creationId xmlns:p14="http://schemas.microsoft.com/office/powerpoint/2010/main" val="39598888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oxygen balance does not provide information on the energy changes during an explosion (can be obtained by calculating the heat liberated during the decomposition of explosive substances, known as the heat of explosion</a:t>
            </a:r>
          </a:p>
          <a:p>
            <a:r>
              <a:rPr lang="en-GB" dirty="0"/>
              <a:t>In order to calculate the heat of explosion, the decomposition products of the explosive must be determined since the magnitude of the heat of explosion is dependent upon the thermodynamic state of its products.</a:t>
            </a:r>
          </a:p>
          <a:p>
            <a:r>
              <a:rPr lang="en-GB" dirty="0"/>
              <a:t>The decomposition process will be by detonation in the case of primary and secondary explosives and burning in case of gun powders and propellants. </a:t>
            </a:r>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12</a:t>
            </a:fld>
            <a:endParaRPr lang="en-GB"/>
          </a:p>
        </p:txBody>
      </p:sp>
    </p:spTree>
    <p:extLst>
      <p:ext uri="{BB962C8B-B14F-4D97-AF65-F5344CB8AC3E}">
        <p14:creationId xmlns:p14="http://schemas.microsoft.com/office/powerpoint/2010/main" val="18577489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13</a:t>
            </a:fld>
            <a:endParaRPr lang="en-GB"/>
          </a:p>
        </p:txBody>
      </p:sp>
    </p:spTree>
    <p:extLst>
      <p:ext uri="{BB962C8B-B14F-4D97-AF65-F5344CB8AC3E}">
        <p14:creationId xmlns:p14="http://schemas.microsoft.com/office/powerpoint/2010/main" val="11003823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14</a:t>
            </a:fld>
            <a:endParaRPr lang="en-GB"/>
          </a:p>
        </p:txBody>
      </p:sp>
    </p:spTree>
    <p:extLst>
      <p:ext uri="{BB962C8B-B14F-4D97-AF65-F5344CB8AC3E}">
        <p14:creationId xmlns:p14="http://schemas.microsoft.com/office/powerpoint/2010/main" val="23495149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17</a:t>
            </a:fld>
            <a:endParaRPr lang="en-GB"/>
          </a:p>
        </p:txBody>
      </p:sp>
    </p:spTree>
    <p:extLst>
      <p:ext uri="{BB962C8B-B14F-4D97-AF65-F5344CB8AC3E}">
        <p14:creationId xmlns:p14="http://schemas.microsoft.com/office/powerpoint/2010/main" val="42557866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18</a:t>
            </a:fld>
            <a:endParaRPr lang="en-GB"/>
          </a:p>
        </p:txBody>
      </p:sp>
    </p:spTree>
    <p:extLst>
      <p:ext uri="{BB962C8B-B14F-4D97-AF65-F5344CB8AC3E}">
        <p14:creationId xmlns:p14="http://schemas.microsoft.com/office/powerpoint/2010/main" val="40917890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20</a:t>
            </a:fld>
            <a:endParaRPr lang="en-GB"/>
          </a:p>
        </p:txBody>
      </p:sp>
    </p:spTree>
    <p:extLst>
      <p:ext uri="{BB962C8B-B14F-4D97-AF65-F5344CB8AC3E}">
        <p14:creationId xmlns:p14="http://schemas.microsoft.com/office/powerpoint/2010/main" val="36662435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98384-44DC-435B-A9F8-71A1633CD7A5}"/>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823F3E6-F572-4F6B-9141-5BDCB4F141F5}"/>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0BA0294-9D3C-480A-8CD3-E5FAE42F76CD}"/>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4D72CFC3-67F6-4561-951C-E363E7A95453}"/>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F49CF6BE-16B8-46FB-AC5B-4059553D713E}"/>
              </a:ext>
            </a:extLst>
          </p:cNvPr>
          <p:cNvSpPr>
            <a:spLocks noGrp="1"/>
          </p:cNvSpPr>
          <p:nvPr>
            <p:ph type="sldNum" sz="quarter" idx="12"/>
          </p:nvPr>
        </p:nvSpPr>
        <p:spPr/>
        <p:txBody>
          <a:bodyPr/>
          <a:lstStyle>
            <a:lvl1pPr>
              <a:defRPr/>
            </a:lvl1pPr>
          </a:lstStyle>
          <a:p>
            <a:fld id="{32C39CDE-D3D1-437D-A42A-BEC252AA9F63}" type="slidenum">
              <a:rPr lang="es-ES" altLang="en-US"/>
              <a:pPr/>
              <a:t>‹#›</a:t>
            </a:fld>
            <a:endParaRPr lang="es-ES" altLang="en-US"/>
          </a:p>
        </p:txBody>
      </p:sp>
    </p:spTree>
    <p:extLst>
      <p:ext uri="{BB962C8B-B14F-4D97-AF65-F5344CB8AC3E}">
        <p14:creationId xmlns:p14="http://schemas.microsoft.com/office/powerpoint/2010/main" val="30337327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423B8-8291-4FBE-8FC2-C9BFAFF775C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DD32E46-CF31-4338-A400-1453347E7CD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D9A1C1-F560-44CB-A980-D36D43CD94E7}"/>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6C8AB042-D015-43DE-A281-F3B73D6BD5C4}"/>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6C66EF9C-838E-4F78-9B42-029065E94BAB}"/>
              </a:ext>
            </a:extLst>
          </p:cNvPr>
          <p:cNvSpPr>
            <a:spLocks noGrp="1"/>
          </p:cNvSpPr>
          <p:nvPr>
            <p:ph type="sldNum" sz="quarter" idx="12"/>
          </p:nvPr>
        </p:nvSpPr>
        <p:spPr/>
        <p:txBody>
          <a:bodyPr/>
          <a:lstStyle>
            <a:lvl1pPr>
              <a:defRPr/>
            </a:lvl1pPr>
          </a:lstStyle>
          <a:p>
            <a:fld id="{2ADB1192-BDEA-41C8-92C7-4BE2D2E96004}" type="slidenum">
              <a:rPr lang="es-ES" altLang="en-US"/>
              <a:pPr/>
              <a:t>‹#›</a:t>
            </a:fld>
            <a:endParaRPr lang="es-ES" altLang="en-US"/>
          </a:p>
        </p:txBody>
      </p:sp>
    </p:spTree>
    <p:extLst>
      <p:ext uri="{BB962C8B-B14F-4D97-AF65-F5344CB8AC3E}">
        <p14:creationId xmlns:p14="http://schemas.microsoft.com/office/powerpoint/2010/main" val="3346940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25B69-D448-4BA3-9E04-13F611AFC2E8}"/>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7AB5E00-BD02-46E7-9F73-C181A411E2AA}"/>
              </a:ext>
            </a:extLst>
          </p:cNvPr>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a:extLst>
              <a:ext uri="{FF2B5EF4-FFF2-40B4-BE49-F238E27FC236}">
                <a16:creationId xmlns:a16="http://schemas.microsoft.com/office/drawing/2014/main" id="{C7FB0FEA-A164-41B7-816A-2B171ED70B4F}"/>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AC3BFE9C-A28F-4430-8E36-A0B98CC8E932}"/>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02390DA3-B5E9-4BFC-B7F7-CCDD02257C0C}"/>
              </a:ext>
            </a:extLst>
          </p:cNvPr>
          <p:cNvSpPr>
            <a:spLocks noGrp="1"/>
          </p:cNvSpPr>
          <p:nvPr>
            <p:ph type="sldNum" sz="quarter" idx="12"/>
          </p:nvPr>
        </p:nvSpPr>
        <p:spPr/>
        <p:txBody>
          <a:bodyPr/>
          <a:lstStyle>
            <a:lvl1pPr>
              <a:defRPr/>
            </a:lvl1pPr>
          </a:lstStyle>
          <a:p>
            <a:fld id="{3A653E58-83AB-4E24-9335-DBFBBC6ADA48}" type="slidenum">
              <a:rPr lang="es-ES" altLang="en-US"/>
              <a:pPr/>
              <a:t>‹#›</a:t>
            </a:fld>
            <a:endParaRPr lang="es-ES" altLang="en-US"/>
          </a:p>
        </p:txBody>
      </p:sp>
    </p:spTree>
    <p:extLst>
      <p:ext uri="{BB962C8B-B14F-4D97-AF65-F5344CB8AC3E}">
        <p14:creationId xmlns:p14="http://schemas.microsoft.com/office/powerpoint/2010/main" val="8060687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3A7FF-DFE6-483A-91FA-4A172717C1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2576126-D59A-4D5C-AE14-D6EB84B33785}"/>
              </a:ext>
            </a:extLst>
          </p:cNvPr>
          <p:cNvSpPr>
            <a:spLocks noGrp="1"/>
          </p:cNvSpPr>
          <p:nvPr>
            <p:ph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6468B0B-9DB6-4174-A1B2-258B4B6601F5}"/>
              </a:ext>
            </a:extLst>
          </p:cNvPr>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FD27749-9363-4D80-A78B-C706A70AD1C8}"/>
              </a:ext>
            </a:extLst>
          </p:cNvPr>
          <p:cNvSpPr>
            <a:spLocks noGrp="1"/>
          </p:cNvSpPr>
          <p:nvPr>
            <p:ph type="dt" sz="half" idx="10"/>
          </p:nvPr>
        </p:nvSpPr>
        <p:spPr/>
        <p:txBody>
          <a:bodyPr/>
          <a:lstStyle>
            <a:lvl1pPr>
              <a:defRPr/>
            </a:lvl1pPr>
          </a:lstStyle>
          <a:p>
            <a:endParaRPr lang="es-ES" altLang="en-US"/>
          </a:p>
        </p:txBody>
      </p:sp>
      <p:sp>
        <p:nvSpPr>
          <p:cNvPr id="6" name="Footer Placeholder 5">
            <a:extLst>
              <a:ext uri="{FF2B5EF4-FFF2-40B4-BE49-F238E27FC236}">
                <a16:creationId xmlns:a16="http://schemas.microsoft.com/office/drawing/2014/main" id="{F4D2299D-B3D9-41BC-905D-199660FDEA23}"/>
              </a:ext>
            </a:extLst>
          </p:cNvPr>
          <p:cNvSpPr>
            <a:spLocks noGrp="1"/>
          </p:cNvSpPr>
          <p:nvPr>
            <p:ph type="ftr" sz="quarter" idx="11"/>
          </p:nvPr>
        </p:nvSpPr>
        <p:spPr/>
        <p:txBody>
          <a:bodyPr/>
          <a:lstStyle>
            <a:lvl1pPr>
              <a:defRPr/>
            </a:lvl1pPr>
          </a:lstStyle>
          <a:p>
            <a:endParaRPr lang="es-ES" altLang="en-US"/>
          </a:p>
        </p:txBody>
      </p:sp>
      <p:sp>
        <p:nvSpPr>
          <p:cNvPr id="7" name="Slide Number Placeholder 6">
            <a:extLst>
              <a:ext uri="{FF2B5EF4-FFF2-40B4-BE49-F238E27FC236}">
                <a16:creationId xmlns:a16="http://schemas.microsoft.com/office/drawing/2014/main" id="{99A9A10E-4899-43A5-87A5-F01A4F7CD855}"/>
              </a:ext>
            </a:extLst>
          </p:cNvPr>
          <p:cNvSpPr>
            <a:spLocks noGrp="1"/>
          </p:cNvSpPr>
          <p:nvPr>
            <p:ph type="sldNum" sz="quarter" idx="12"/>
          </p:nvPr>
        </p:nvSpPr>
        <p:spPr/>
        <p:txBody>
          <a:bodyPr/>
          <a:lstStyle>
            <a:lvl1pPr>
              <a:defRPr/>
            </a:lvl1pPr>
          </a:lstStyle>
          <a:p>
            <a:fld id="{B09DD50F-DF8B-410E-B266-7BBBC4289E55}" type="slidenum">
              <a:rPr lang="es-ES" altLang="en-US"/>
              <a:pPr/>
              <a:t>‹#›</a:t>
            </a:fld>
            <a:endParaRPr lang="es-ES" altLang="en-US"/>
          </a:p>
        </p:txBody>
      </p:sp>
    </p:spTree>
    <p:extLst>
      <p:ext uri="{BB962C8B-B14F-4D97-AF65-F5344CB8AC3E}">
        <p14:creationId xmlns:p14="http://schemas.microsoft.com/office/powerpoint/2010/main" val="33283631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F426B-B5C3-4854-814C-DAEF8160DEAF}"/>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3570AFD-D7CB-450A-9FFE-25FE16DEAE33}"/>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D2E1D8E-947B-4703-909E-ECF971F472B9}"/>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90D486E-2012-4821-A9C7-2CD5E8B1E1E4}"/>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1108964-6DF2-4C3E-93BE-AB2D8D195D6E}"/>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ECF2B26-18CF-42C5-AB9B-1CC1BDAF1F68}"/>
              </a:ext>
            </a:extLst>
          </p:cNvPr>
          <p:cNvSpPr>
            <a:spLocks noGrp="1"/>
          </p:cNvSpPr>
          <p:nvPr>
            <p:ph type="dt" sz="half" idx="10"/>
          </p:nvPr>
        </p:nvSpPr>
        <p:spPr/>
        <p:txBody>
          <a:bodyPr/>
          <a:lstStyle>
            <a:lvl1pPr>
              <a:defRPr/>
            </a:lvl1pPr>
          </a:lstStyle>
          <a:p>
            <a:endParaRPr lang="es-ES" altLang="en-US"/>
          </a:p>
        </p:txBody>
      </p:sp>
      <p:sp>
        <p:nvSpPr>
          <p:cNvPr id="8" name="Footer Placeholder 7">
            <a:extLst>
              <a:ext uri="{FF2B5EF4-FFF2-40B4-BE49-F238E27FC236}">
                <a16:creationId xmlns:a16="http://schemas.microsoft.com/office/drawing/2014/main" id="{6B46BE3C-6F8E-483E-B9D8-D39F1BF7518F}"/>
              </a:ext>
            </a:extLst>
          </p:cNvPr>
          <p:cNvSpPr>
            <a:spLocks noGrp="1"/>
          </p:cNvSpPr>
          <p:nvPr>
            <p:ph type="ftr" sz="quarter" idx="11"/>
          </p:nvPr>
        </p:nvSpPr>
        <p:spPr/>
        <p:txBody>
          <a:bodyPr/>
          <a:lstStyle>
            <a:lvl1pPr>
              <a:defRPr/>
            </a:lvl1pPr>
          </a:lstStyle>
          <a:p>
            <a:endParaRPr lang="es-ES" altLang="en-US"/>
          </a:p>
        </p:txBody>
      </p:sp>
      <p:sp>
        <p:nvSpPr>
          <p:cNvPr id="9" name="Slide Number Placeholder 8">
            <a:extLst>
              <a:ext uri="{FF2B5EF4-FFF2-40B4-BE49-F238E27FC236}">
                <a16:creationId xmlns:a16="http://schemas.microsoft.com/office/drawing/2014/main" id="{33E967F0-45D9-49D0-B64A-F78FB8105843}"/>
              </a:ext>
            </a:extLst>
          </p:cNvPr>
          <p:cNvSpPr>
            <a:spLocks noGrp="1"/>
          </p:cNvSpPr>
          <p:nvPr>
            <p:ph type="sldNum" sz="quarter" idx="12"/>
          </p:nvPr>
        </p:nvSpPr>
        <p:spPr/>
        <p:txBody>
          <a:bodyPr/>
          <a:lstStyle>
            <a:lvl1pPr>
              <a:defRPr/>
            </a:lvl1pPr>
          </a:lstStyle>
          <a:p>
            <a:fld id="{266CD40F-CD40-4D23-9E14-87B3582A6EB5}" type="slidenum">
              <a:rPr lang="es-ES" altLang="en-US"/>
              <a:pPr/>
              <a:t>‹#›</a:t>
            </a:fld>
            <a:endParaRPr lang="es-ES" altLang="en-US"/>
          </a:p>
        </p:txBody>
      </p:sp>
    </p:spTree>
    <p:extLst>
      <p:ext uri="{BB962C8B-B14F-4D97-AF65-F5344CB8AC3E}">
        <p14:creationId xmlns:p14="http://schemas.microsoft.com/office/powerpoint/2010/main" val="32817439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4463B-5335-46AE-BFE5-EE90F3DDD21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A4E820C-BE52-4337-B081-505F9307A60C}"/>
              </a:ext>
            </a:extLst>
          </p:cNvPr>
          <p:cNvSpPr>
            <a:spLocks noGrp="1"/>
          </p:cNvSpPr>
          <p:nvPr>
            <p:ph type="dt" sz="half" idx="10"/>
          </p:nvPr>
        </p:nvSpPr>
        <p:spPr/>
        <p:txBody>
          <a:bodyPr/>
          <a:lstStyle>
            <a:lvl1pPr>
              <a:defRPr/>
            </a:lvl1pPr>
          </a:lstStyle>
          <a:p>
            <a:endParaRPr lang="es-ES" altLang="en-US"/>
          </a:p>
        </p:txBody>
      </p:sp>
      <p:sp>
        <p:nvSpPr>
          <p:cNvPr id="4" name="Footer Placeholder 3">
            <a:extLst>
              <a:ext uri="{FF2B5EF4-FFF2-40B4-BE49-F238E27FC236}">
                <a16:creationId xmlns:a16="http://schemas.microsoft.com/office/drawing/2014/main" id="{BB452A4C-9452-48E2-A27C-1E3C9FE49B2D}"/>
              </a:ext>
            </a:extLst>
          </p:cNvPr>
          <p:cNvSpPr>
            <a:spLocks noGrp="1"/>
          </p:cNvSpPr>
          <p:nvPr>
            <p:ph type="ftr" sz="quarter" idx="11"/>
          </p:nvPr>
        </p:nvSpPr>
        <p:spPr/>
        <p:txBody>
          <a:bodyPr/>
          <a:lstStyle>
            <a:lvl1pPr>
              <a:defRPr/>
            </a:lvl1pPr>
          </a:lstStyle>
          <a:p>
            <a:endParaRPr lang="es-ES" altLang="en-US"/>
          </a:p>
        </p:txBody>
      </p:sp>
      <p:sp>
        <p:nvSpPr>
          <p:cNvPr id="5" name="Slide Number Placeholder 4">
            <a:extLst>
              <a:ext uri="{FF2B5EF4-FFF2-40B4-BE49-F238E27FC236}">
                <a16:creationId xmlns:a16="http://schemas.microsoft.com/office/drawing/2014/main" id="{FA5EC42C-8C58-4FEE-9696-607A13380940}"/>
              </a:ext>
            </a:extLst>
          </p:cNvPr>
          <p:cNvSpPr>
            <a:spLocks noGrp="1"/>
          </p:cNvSpPr>
          <p:nvPr>
            <p:ph type="sldNum" sz="quarter" idx="12"/>
          </p:nvPr>
        </p:nvSpPr>
        <p:spPr/>
        <p:txBody>
          <a:bodyPr/>
          <a:lstStyle>
            <a:lvl1pPr>
              <a:defRPr/>
            </a:lvl1pPr>
          </a:lstStyle>
          <a:p>
            <a:fld id="{5469E60D-2D75-47EF-823F-A7873605D9CF}" type="slidenum">
              <a:rPr lang="es-ES" altLang="en-US"/>
              <a:pPr/>
              <a:t>‹#›</a:t>
            </a:fld>
            <a:endParaRPr lang="es-ES" altLang="en-US"/>
          </a:p>
        </p:txBody>
      </p:sp>
    </p:spTree>
    <p:extLst>
      <p:ext uri="{BB962C8B-B14F-4D97-AF65-F5344CB8AC3E}">
        <p14:creationId xmlns:p14="http://schemas.microsoft.com/office/powerpoint/2010/main" val="25167373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ABE1EE6-70F8-472F-BEFE-D0F109799424}"/>
              </a:ext>
            </a:extLst>
          </p:cNvPr>
          <p:cNvSpPr>
            <a:spLocks noGrp="1"/>
          </p:cNvSpPr>
          <p:nvPr>
            <p:ph type="dt" sz="half" idx="10"/>
          </p:nvPr>
        </p:nvSpPr>
        <p:spPr/>
        <p:txBody>
          <a:bodyPr/>
          <a:lstStyle>
            <a:lvl1pPr>
              <a:defRPr/>
            </a:lvl1pPr>
          </a:lstStyle>
          <a:p>
            <a:endParaRPr lang="es-ES" altLang="en-US"/>
          </a:p>
        </p:txBody>
      </p:sp>
      <p:sp>
        <p:nvSpPr>
          <p:cNvPr id="3" name="Footer Placeholder 2">
            <a:extLst>
              <a:ext uri="{FF2B5EF4-FFF2-40B4-BE49-F238E27FC236}">
                <a16:creationId xmlns:a16="http://schemas.microsoft.com/office/drawing/2014/main" id="{CE4A2894-EA45-4C0A-AA1C-93F924C378E1}"/>
              </a:ext>
            </a:extLst>
          </p:cNvPr>
          <p:cNvSpPr>
            <a:spLocks noGrp="1"/>
          </p:cNvSpPr>
          <p:nvPr>
            <p:ph type="ftr" sz="quarter" idx="11"/>
          </p:nvPr>
        </p:nvSpPr>
        <p:spPr/>
        <p:txBody>
          <a:bodyPr/>
          <a:lstStyle>
            <a:lvl1pPr>
              <a:defRPr/>
            </a:lvl1pPr>
          </a:lstStyle>
          <a:p>
            <a:endParaRPr lang="es-ES" altLang="en-US"/>
          </a:p>
        </p:txBody>
      </p:sp>
      <p:sp>
        <p:nvSpPr>
          <p:cNvPr id="4" name="Slide Number Placeholder 3">
            <a:extLst>
              <a:ext uri="{FF2B5EF4-FFF2-40B4-BE49-F238E27FC236}">
                <a16:creationId xmlns:a16="http://schemas.microsoft.com/office/drawing/2014/main" id="{3117FDF7-0857-49DB-8BEF-A5BDD64CE9DA}"/>
              </a:ext>
            </a:extLst>
          </p:cNvPr>
          <p:cNvSpPr>
            <a:spLocks noGrp="1"/>
          </p:cNvSpPr>
          <p:nvPr>
            <p:ph type="sldNum" sz="quarter" idx="12"/>
          </p:nvPr>
        </p:nvSpPr>
        <p:spPr/>
        <p:txBody>
          <a:bodyPr/>
          <a:lstStyle>
            <a:lvl1pPr>
              <a:defRPr/>
            </a:lvl1pPr>
          </a:lstStyle>
          <a:p>
            <a:fld id="{C21BA16A-EF9E-4C97-954B-A6D831176CB3}" type="slidenum">
              <a:rPr lang="es-ES" altLang="en-US"/>
              <a:pPr/>
              <a:t>‹#›</a:t>
            </a:fld>
            <a:endParaRPr lang="es-ES" altLang="en-US"/>
          </a:p>
        </p:txBody>
      </p:sp>
    </p:spTree>
    <p:extLst>
      <p:ext uri="{BB962C8B-B14F-4D97-AF65-F5344CB8AC3E}">
        <p14:creationId xmlns:p14="http://schemas.microsoft.com/office/powerpoint/2010/main" val="1792354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299CF-2C62-43AF-A53B-0C959B9FE1A7}"/>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CD5C96B-AEAC-4F00-9795-380DA1BB2743}"/>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2EDD350-CB2A-467F-A6F1-0F1FFDF2ED78}"/>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D17068-537E-4846-98E9-56B33E3A3237}"/>
              </a:ext>
            </a:extLst>
          </p:cNvPr>
          <p:cNvSpPr>
            <a:spLocks noGrp="1"/>
          </p:cNvSpPr>
          <p:nvPr>
            <p:ph type="dt" sz="half" idx="10"/>
          </p:nvPr>
        </p:nvSpPr>
        <p:spPr/>
        <p:txBody>
          <a:bodyPr/>
          <a:lstStyle>
            <a:lvl1pPr>
              <a:defRPr/>
            </a:lvl1pPr>
          </a:lstStyle>
          <a:p>
            <a:endParaRPr lang="es-ES" altLang="en-US"/>
          </a:p>
        </p:txBody>
      </p:sp>
      <p:sp>
        <p:nvSpPr>
          <p:cNvPr id="6" name="Footer Placeholder 5">
            <a:extLst>
              <a:ext uri="{FF2B5EF4-FFF2-40B4-BE49-F238E27FC236}">
                <a16:creationId xmlns:a16="http://schemas.microsoft.com/office/drawing/2014/main" id="{F079D425-4C52-437B-BBBE-9D0A0329FD2B}"/>
              </a:ext>
            </a:extLst>
          </p:cNvPr>
          <p:cNvSpPr>
            <a:spLocks noGrp="1"/>
          </p:cNvSpPr>
          <p:nvPr>
            <p:ph type="ftr" sz="quarter" idx="11"/>
          </p:nvPr>
        </p:nvSpPr>
        <p:spPr/>
        <p:txBody>
          <a:bodyPr/>
          <a:lstStyle>
            <a:lvl1pPr>
              <a:defRPr/>
            </a:lvl1pPr>
          </a:lstStyle>
          <a:p>
            <a:endParaRPr lang="es-ES" altLang="en-US"/>
          </a:p>
        </p:txBody>
      </p:sp>
      <p:sp>
        <p:nvSpPr>
          <p:cNvPr id="7" name="Slide Number Placeholder 6">
            <a:extLst>
              <a:ext uri="{FF2B5EF4-FFF2-40B4-BE49-F238E27FC236}">
                <a16:creationId xmlns:a16="http://schemas.microsoft.com/office/drawing/2014/main" id="{78AA2661-4451-4B0B-BBF3-B9903978CF45}"/>
              </a:ext>
            </a:extLst>
          </p:cNvPr>
          <p:cNvSpPr>
            <a:spLocks noGrp="1"/>
          </p:cNvSpPr>
          <p:nvPr>
            <p:ph type="sldNum" sz="quarter" idx="12"/>
          </p:nvPr>
        </p:nvSpPr>
        <p:spPr/>
        <p:txBody>
          <a:bodyPr/>
          <a:lstStyle>
            <a:lvl1pPr>
              <a:defRPr/>
            </a:lvl1pPr>
          </a:lstStyle>
          <a:p>
            <a:fld id="{66CB1476-7AA8-471E-AAAD-D2F880718C4A}" type="slidenum">
              <a:rPr lang="es-ES" altLang="en-US"/>
              <a:pPr/>
              <a:t>‹#›</a:t>
            </a:fld>
            <a:endParaRPr lang="es-ES" altLang="en-US"/>
          </a:p>
        </p:txBody>
      </p:sp>
    </p:spTree>
    <p:extLst>
      <p:ext uri="{BB962C8B-B14F-4D97-AF65-F5344CB8AC3E}">
        <p14:creationId xmlns:p14="http://schemas.microsoft.com/office/powerpoint/2010/main" val="31586448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90ECF-7B74-44B4-BD5A-F4422A2E4D4F}"/>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40FD94C-EBA5-4CA6-8A48-58EF4507CF2E}"/>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083F00A-5F30-41CC-89D6-1A234D48DFF5}"/>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7CA3854-7BBB-42C7-ACC6-6C17889F13CB}"/>
              </a:ext>
            </a:extLst>
          </p:cNvPr>
          <p:cNvSpPr>
            <a:spLocks noGrp="1"/>
          </p:cNvSpPr>
          <p:nvPr>
            <p:ph type="dt" sz="half" idx="10"/>
          </p:nvPr>
        </p:nvSpPr>
        <p:spPr/>
        <p:txBody>
          <a:bodyPr/>
          <a:lstStyle>
            <a:lvl1pPr>
              <a:defRPr/>
            </a:lvl1pPr>
          </a:lstStyle>
          <a:p>
            <a:endParaRPr lang="es-ES" altLang="en-US"/>
          </a:p>
        </p:txBody>
      </p:sp>
      <p:sp>
        <p:nvSpPr>
          <p:cNvPr id="6" name="Footer Placeholder 5">
            <a:extLst>
              <a:ext uri="{FF2B5EF4-FFF2-40B4-BE49-F238E27FC236}">
                <a16:creationId xmlns:a16="http://schemas.microsoft.com/office/drawing/2014/main" id="{0AEE8D83-B68A-4DF1-BDE2-CB6C45880DBC}"/>
              </a:ext>
            </a:extLst>
          </p:cNvPr>
          <p:cNvSpPr>
            <a:spLocks noGrp="1"/>
          </p:cNvSpPr>
          <p:nvPr>
            <p:ph type="ftr" sz="quarter" idx="11"/>
          </p:nvPr>
        </p:nvSpPr>
        <p:spPr/>
        <p:txBody>
          <a:bodyPr/>
          <a:lstStyle>
            <a:lvl1pPr>
              <a:defRPr/>
            </a:lvl1pPr>
          </a:lstStyle>
          <a:p>
            <a:endParaRPr lang="es-ES" altLang="en-US"/>
          </a:p>
        </p:txBody>
      </p:sp>
      <p:sp>
        <p:nvSpPr>
          <p:cNvPr id="7" name="Slide Number Placeholder 6">
            <a:extLst>
              <a:ext uri="{FF2B5EF4-FFF2-40B4-BE49-F238E27FC236}">
                <a16:creationId xmlns:a16="http://schemas.microsoft.com/office/drawing/2014/main" id="{4041EEF2-BF60-4DE1-979F-F25F524DF8F3}"/>
              </a:ext>
            </a:extLst>
          </p:cNvPr>
          <p:cNvSpPr>
            <a:spLocks noGrp="1"/>
          </p:cNvSpPr>
          <p:nvPr>
            <p:ph type="sldNum" sz="quarter" idx="12"/>
          </p:nvPr>
        </p:nvSpPr>
        <p:spPr/>
        <p:txBody>
          <a:bodyPr/>
          <a:lstStyle>
            <a:lvl1pPr>
              <a:defRPr/>
            </a:lvl1pPr>
          </a:lstStyle>
          <a:p>
            <a:fld id="{313D91B6-8F7F-4367-8F77-6D2AAF1A437E}" type="slidenum">
              <a:rPr lang="es-ES" altLang="en-US"/>
              <a:pPr/>
              <a:t>‹#›</a:t>
            </a:fld>
            <a:endParaRPr lang="es-ES" altLang="en-US"/>
          </a:p>
        </p:txBody>
      </p:sp>
    </p:spTree>
    <p:extLst>
      <p:ext uri="{BB962C8B-B14F-4D97-AF65-F5344CB8AC3E}">
        <p14:creationId xmlns:p14="http://schemas.microsoft.com/office/powerpoint/2010/main" val="6516629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23452-2B4C-47A8-B59E-15A8AABCECE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428AABD-A9F6-47E7-906D-02EA1C743DE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8AA164-2C03-4676-BCD8-33778DA53267}"/>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5F0DC70D-C73B-4EB5-B59E-A889D003D327}"/>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8650AACC-7261-41FE-B0DF-3F8BD3670373}"/>
              </a:ext>
            </a:extLst>
          </p:cNvPr>
          <p:cNvSpPr>
            <a:spLocks noGrp="1"/>
          </p:cNvSpPr>
          <p:nvPr>
            <p:ph type="sldNum" sz="quarter" idx="12"/>
          </p:nvPr>
        </p:nvSpPr>
        <p:spPr/>
        <p:txBody>
          <a:bodyPr/>
          <a:lstStyle>
            <a:lvl1pPr>
              <a:defRPr/>
            </a:lvl1pPr>
          </a:lstStyle>
          <a:p>
            <a:fld id="{5A898CAC-1C36-4D8B-B3EA-4846A7CC2A7E}" type="slidenum">
              <a:rPr lang="es-ES" altLang="en-US"/>
              <a:pPr/>
              <a:t>‹#›</a:t>
            </a:fld>
            <a:endParaRPr lang="es-ES" altLang="en-US"/>
          </a:p>
        </p:txBody>
      </p:sp>
    </p:spTree>
    <p:extLst>
      <p:ext uri="{BB962C8B-B14F-4D97-AF65-F5344CB8AC3E}">
        <p14:creationId xmlns:p14="http://schemas.microsoft.com/office/powerpoint/2010/main" val="27999979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4528522-5938-4836-8779-6EEA316C4894}"/>
              </a:ext>
            </a:extLst>
          </p:cNvPr>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8B5C6DB-E346-47D9-828F-60B855862235}"/>
              </a:ext>
            </a:extLst>
          </p:cNvPr>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24693D-B210-416B-9540-0AAB8077876E}"/>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443E79DD-6B2F-418C-9B34-AC16ECEA5DA7}"/>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41DAA966-C142-49CA-B46C-ABEA22826F91}"/>
              </a:ext>
            </a:extLst>
          </p:cNvPr>
          <p:cNvSpPr>
            <a:spLocks noGrp="1"/>
          </p:cNvSpPr>
          <p:nvPr>
            <p:ph type="sldNum" sz="quarter" idx="12"/>
          </p:nvPr>
        </p:nvSpPr>
        <p:spPr/>
        <p:txBody>
          <a:bodyPr/>
          <a:lstStyle>
            <a:lvl1pPr>
              <a:defRPr/>
            </a:lvl1pPr>
          </a:lstStyle>
          <a:p>
            <a:fld id="{740AF0D4-CD30-4285-8F90-0FEFB5D29F86}" type="slidenum">
              <a:rPr lang="es-ES" altLang="en-US"/>
              <a:pPr/>
              <a:t>‹#›</a:t>
            </a:fld>
            <a:endParaRPr lang="es-ES" altLang="en-US"/>
          </a:p>
        </p:txBody>
      </p:sp>
    </p:spTree>
    <p:extLst>
      <p:ext uri="{BB962C8B-B14F-4D97-AF65-F5344CB8AC3E}">
        <p14:creationId xmlns:p14="http://schemas.microsoft.com/office/powerpoint/2010/main" val="1959115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91A53F73-9B6C-46BB-B43F-9D38A92F3626}"/>
              </a:ext>
            </a:extLst>
          </p:cNvPr>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s-ES" altLang="en-US"/>
              <a:t>Haga clic para cambiar el estilo de título	</a:t>
            </a:r>
          </a:p>
        </p:txBody>
      </p:sp>
      <p:sp>
        <p:nvSpPr>
          <p:cNvPr id="1027" name="Rectangle 3">
            <a:extLst>
              <a:ext uri="{FF2B5EF4-FFF2-40B4-BE49-F238E27FC236}">
                <a16:creationId xmlns:a16="http://schemas.microsoft.com/office/drawing/2014/main" id="{2CD8F2D0-1938-4B72-963C-5317ABF4235E}"/>
              </a:ext>
            </a:extLst>
          </p:cNvPr>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s-ES" altLang="en-US"/>
              <a:t>Haga clic para modificar el estilo de texto del patrón</a:t>
            </a:r>
          </a:p>
          <a:p>
            <a:pPr lvl="1"/>
            <a:r>
              <a:rPr lang="es-ES" altLang="en-US"/>
              <a:t>Segundo nivel</a:t>
            </a:r>
          </a:p>
          <a:p>
            <a:pPr lvl="2"/>
            <a:r>
              <a:rPr lang="es-ES" altLang="en-US"/>
              <a:t>Tercer nivel</a:t>
            </a:r>
          </a:p>
          <a:p>
            <a:pPr lvl="3"/>
            <a:r>
              <a:rPr lang="es-ES" altLang="en-US"/>
              <a:t>Cuarto nivel</a:t>
            </a:r>
          </a:p>
          <a:p>
            <a:pPr lvl="4"/>
            <a:r>
              <a:rPr lang="es-ES" altLang="en-US"/>
              <a:t>Quinto nivel</a:t>
            </a:r>
          </a:p>
        </p:txBody>
      </p:sp>
      <p:sp>
        <p:nvSpPr>
          <p:cNvPr id="1028" name="Rectangle 4">
            <a:extLst>
              <a:ext uri="{FF2B5EF4-FFF2-40B4-BE49-F238E27FC236}">
                <a16:creationId xmlns:a16="http://schemas.microsoft.com/office/drawing/2014/main" id="{A07C8464-BF41-455D-948A-74113B627D07}"/>
              </a:ext>
            </a:extLst>
          </p:cNvPr>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vl1pPr>
          </a:lstStyle>
          <a:p>
            <a:endParaRPr lang="es-ES" altLang="en-US"/>
          </a:p>
        </p:txBody>
      </p:sp>
      <p:sp>
        <p:nvSpPr>
          <p:cNvPr id="1029" name="Rectangle 5">
            <a:extLst>
              <a:ext uri="{FF2B5EF4-FFF2-40B4-BE49-F238E27FC236}">
                <a16:creationId xmlns:a16="http://schemas.microsoft.com/office/drawing/2014/main" id="{7088FD4A-E974-4A41-80D5-5CD5987655CB}"/>
              </a:ext>
            </a:extLst>
          </p:cNvPr>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vl1pPr>
          </a:lstStyle>
          <a:p>
            <a:endParaRPr lang="es-ES" altLang="en-US"/>
          </a:p>
        </p:txBody>
      </p:sp>
      <p:sp>
        <p:nvSpPr>
          <p:cNvPr id="1030" name="Rectangle 6">
            <a:extLst>
              <a:ext uri="{FF2B5EF4-FFF2-40B4-BE49-F238E27FC236}">
                <a16:creationId xmlns:a16="http://schemas.microsoft.com/office/drawing/2014/main" id="{1A6CCBA7-A0B9-4695-9E4B-E7AE628CBCC0}"/>
              </a:ext>
            </a:extLst>
          </p:cNvPr>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fld id="{4F4F3056-6684-43F5-AF46-6F5A5AD8E561}" type="slidenum">
              <a:rPr lang="es-ES" altLang="en-US"/>
              <a:pPr/>
              <a:t>‹#›</a:t>
            </a:fld>
            <a:endParaRPr lang="es-ES"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fontAlgn="base">
        <a:spcBef>
          <a:spcPct val="0"/>
        </a:spcBef>
        <a:spcAft>
          <a:spcPct val="0"/>
        </a:spcAft>
        <a:defRPr sz="4400" kern="12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p:titleStyle>
    <p:bodyStyle>
      <a:lvl1pPr marL="342900" indent="-342900" algn="l" rtl="0" fontAlgn="base">
        <a:spcBef>
          <a:spcPct val="20000"/>
        </a:spcBef>
        <a:spcAft>
          <a:spcPct val="0"/>
        </a:spcAft>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8.jpe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8" Type="http://schemas.openxmlformats.org/officeDocument/2006/relationships/hyperlink" Target="https://www.youtube.com/watch?v=nf1mCiAodl0" TargetMode="External"/><Relationship Id="rId3" Type="http://schemas.openxmlformats.org/officeDocument/2006/relationships/image" Target="../media/image3.png"/><Relationship Id="rId7" Type="http://schemas.openxmlformats.org/officeDocument/2006/relationships/hyperlink" Target="https://pyrodata.com/PyroGuide/index.php%5Etitle=Sulfur.htm"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pyrodata.com/PyroGuide/index.php%5Etitle=Potassium_nitrate.htm" TargetMode="External"/><Relationship Id="rId5" Type="http://schemas.openxmlformats.org/officeDocument/2006/relationships/hyperlink" Target="https://www.youtube.com/watch?v=rmtK2BgmGCw" TargetMode="Externa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6.xml"/><Relationship Id="rId6" Type="http://schemas.openxmlformats.org/officeDocument/2006/relationships/image" Target="../media/image12.png"/><Relationship Id="rId5" Type="http://schemas.openxmlformats.org/officeDocument/2006/relationships/image" Target="../media/image21.png"/><Relationship Id="rId4" Type="http://schemas.openxmlformats.org/officeDocument/2006/relationships/image" Target="../media/image100.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image" Target="../media/image13.png"/><Relationship Id="rId5" Type="http://schemas.openxmlformats.org/officeDocument/2006/relationships/image" Target="../media/image23.png"/><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28.png"/><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18.png"/><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5B756-E6BC-4DCB-AC11-111AA36E0CAE}"/>
              </a:ext>
            </a:extLst>
          </p:cNvPr>
          <p:cNvSpPr>
            <a:spLocks noGrp="1"/>
          </p:cNvSpPr>
          <p:nvPr>
            <p:ph type="ctrTitle"/>
          </p:nvPr>
        </p:nvSpPr>
        <p:spPr>
          <a:xfrm>
            <a:off x="611560" y="1628800"/>
            <a:ext cx="8136904" cy="2387600"/>
          </a:xfrm>
        </p:spPr>
        <p:txBody>
          <a:bodyPr/>
          <a:lstStyle/>
          <a:p>
            <a:r>
              <a:rPr lang="en-GB" dirty="0"/>
              <a:t>DECOMPOSITION REACTIONS</a:t>
            </a:r>
          </a:p>
        </p:txBody>
      </p:sp>
      <p:sp>
        <p:nvSpPr>
          <p:cNvPr id="5" name="TextBox 4">
            <a:extLst>
              <a:ext uri="{FF2B5EF4-FFF2-40B4-BE49-F238E27FC236}">
                <a16:creationId xmlns:a16="http://schemas.microsoft.com/office/drawing/2014/main" id="{BFE8E8FC-64F1-446B-8C20-961374613C5B}"/>
              </a:ext>
            </a:extLst>
          </p:cNvPr>
          <p:cNvSpPr txBox="1"/>
          <p:nvPr/>
        </p:nvSpPr>
        <p:spPr>
          <a:xfrm>
            <a:off x="3563888" y="5301208"/>
            <a:ext cx="2408032" cy="861774"/>
          </a:xfrm>
          <a:prstGeom prst="rect">
            <a:avLst/>
          </a:prstGeom>
          <a:noFill/>
        </p:spPr>
        <p:txBody>
          <a:bodyPr wrap="none" rtlCol="0">
            <a:spAutoFit/>
          </a:bodyPr>
          <a:lstStyle/>
          <a:p>
            <a:r>
              <a:rPr lang="en-GB" dirty="0"/>
              <a:t>Dr Ewa Kazimierska</a:t>
            </a:r>
          </a:p>
          <a:p>
            <a:endParaRPr lang="en-GB" dirty="0"/>
          </a:p>
          <a:p>
            <a:r>
              <a:rPr lang="en-GB" sz="1400" dirty="0"/>
              <a:t>e.kazimierska@uwtsd.ac.uk</a:t>
            </a:r>
          </a:p>
        </p:txBody>
      </p:sp>
      <p:sp>
        <p:nvSpPr>
          <p:cNvPr id="4" name="TextBox 3">
            <a:extLst>
              <a:ext uri="{FF2B5EF4-FFF2-40B4-BE49-F238E27FC236}">
                <a16:creationId xmlns:a16="http://schemas.microsoft.com/office/drawing/2014/main" id="{DBDD26F4-668C-45B5-80B5-857436213F75}"/>
              </a:ext>
            </a:extLst>
          </p:cNvPr>
          <p:cNvSpPr txBox="1"/>
          <p:nvPr/>
        </p:nvSpPr>
        <p:spPr>
          <a:xfrm>
            <a:off x="8343781" y="17948"/>
            <a:ext cx="800219" cy="369332"/>
          </a:xfrm>
          <a:prstGeom prst="rect">
            <a:avLst/>
          </a:prstGeom>
          <a:noFill/>
        </p:spPr>
        <p:txBody>
          <a:bodyPr wrap="none" rtlCol="0">
            <a:spAutoFit/>
          </a:bodyPr>
          <a:lstStyle/>
          <a:p>
            <a:r>
              <a:rPr lang="en-GB" dirty="0"/>
              <a:t>L4-Y2</a:t>
            </a:r>
          </a:p>
        </p:txBody>
      </p:sp>
      <p:sp>
        <p:nvSpPr>
          <p:cNvPr id="6" name="TextBox 5">
            <a:extLst>
              <a:ext uri="{FF2B5EF4-FFF2-40B4-BE49-F238E27FC236}">
                <a16:creationId xmlns:a16="http://schemas.microsoft.com/office/drawing/2014/main" id="{10F42D2B-E2BE-4484-B092-30A3709EA37D}"/>
              </a:ext>
            </a:extLst>
          </p:cNvPr>
          <p:cNvSpPr txBox="1"/>
          <p:nvPr/>
        </p:nvSpPr>
        <p:spPr>
          <a:xfrm>
            <a:off x="0" y="-11200"/>
            <a:ext cx="1321708" cy="369332"/>
          </a:xfrm>
          <a:prstGeom prst="rect">
            <a:avLst/>
          </a:prstGeom>
          <a:noFill/>
        </p:spPr>
        <p:txBody>
          <a:bodyPr wrap="none" rtlCol="0">
            <a:spAutoFit/>
          </a:bodyPr>
          <a:lstStyle/>
          <a:p>
            <a:r>
              <a:rPr lang="en-GB" dirty="0"/>
              <a:t>ACDB4011</a:t>
            </a:r>
          </a:p>
        </p:txBody>
      </p:sp>
      <p:pic>
        <p:nvPicPr>
          <p:cNvPr id="7" name="Picture 6">
            <a:extLst>
              <a:ext uri="{FF2B5EF4-FFF2-40B4-BE49-F238E27FC236}">
                <a16:creationId xmlns:a16="http://schemas.microsoft.com/office/drawing/2014/main" id="{72E8A5E6-07CE-4B6E-AC23-D50A8DD379F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45073" y="5775784"/>
            <a:ext cx="2998927" cy="104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E07519B2-E8FD-4FCA-B115-A9A45FB61F85}"/>
              </a:ext>
            </a:extLst>
          </p:cNvPr>
          <p:cNvGrpSpPr/>
          <p:nvPr/>
        </p:nvGrpSpPr>
        <p:grpSpPr>
          <a:xfrm>
            <a:off x="0" y="3429000"/>
            <a:ext cx="9144000" cy="3435846"/>
            <a:chOff x="0" y="3429000"/>
            <a:chExt cx="9144000" cy="3435846"/>
          </a:xfrm>
        </p:grpSpPr>
        <p:pic>
          <p:nvPicPr>
            <p:cNvPr id="6" name="Picture 5">
              <a:extLst>
                <a:ext uri="{FF2B5EF4-FFF2-40B4-BE49-F238E27FC236}">
                  <a16:creationId xmlns:a16="http://schemas.microsoft.com/office/drawing/2014/main" id="{9ED5027F-9198-4876-A005-70D6514C7857}"/>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119EB49C-D787-43B4-AB0A-BF5A1D486643}"/>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8" name="TextBox 7">
            <a:extLst>
              <a:ext uri="{FF2B5EF4-FFF2-40B4-BE49-F238E27FC236}">
                <a16:creationId xmlns:a16="http://schemas.microsoft.com/office/drawing/2014/main" id="{F2DE7BE8-67BB-4FA4-BB28-2D6C6C14D047}"/>
              </a:ext>
            </a:extLst>
          </p:cNvPr>
          <p:cNvSpPr txBox="1"/>
          <p:nvPr/>
        </p:nvSpPr>
        <p:spPr>
          <a:xfrm>
            <a:off x="-1" y="17924"/>
            <a:ext cx="8964489" cy="523220"/>
          </a:xfrm>
          <a:prstGeom prst="rect">
            <a:avLst/>
          </a:prstGeom>
          <a:noFill/>
        </p:spPr>
        <p:txBody>
          <a:bodyPr wrap="square">
            <a:spAutoFit/>
          </a:bodyPr>
          <a:lstStyle/>
          <a:p>
            <a:r>
              <a:rPr lang="en-GB" sz="2800" b="1" dirty="0">
                <a:solidFill>
                  <a:srgbClr val="0070C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COMBUSTION</a:t>
            </a:r>
            <a:endParaRPr lang="en-GB" sz="2800" b="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7D4C3965-EC3B-41C4-9B4C-CC1EC2ED75F4}"/>
              </a:ext>
            </a:extLst>
          </p:cNvPr>
          <p:cNvSpPr txBox="1"/>
          <p:nvPr/>
        </p:nvSpPr>
        <p:spPr>
          <a:xfrm>
            <a:off x="119570" y="686421"/>
            <a:ext cx="8181170" cy="5509200"/>
          </a:xfrm>
          <a:prstGeom prst="rect">
            <a:avLst/>
          </a:prstGeom>
          <a:noFill/>
        </p:spPr>
        <p:txBody>
          <a:bodyPr wrap="square">
            <a:spAutoFit/>
          </a:bodyPr>
          <a:lstStyle/>
          <a:p>
            <a:pPr algn="l">
              <a:buFont typeface="Arial" panose="020B0604020202020204" pitchFamily="34" charset="0"/>
              <a:buChar char="•"/>
            </a:pPr>
            <a:r>
              <a:rPr lang="en-GB" sz="2200" dirty="0">
                <a:solidFill>
                  <a:srgbClr val="0070C0"/>
                </a:solidFill>
                <a:latin typeface="Calibri" panose="020F0502020204030204" pitchFamily="34" charset="0"/>
                <a:cs typeface="Calibri" panose="020F0502020204030204" pitchFamily="34" charset="0"/>
              </a:rPr>
              <a:t>  </a:t>
            </a:r>
            <a:r>
              <a:rPr lang="en-GB" sz="2200" b="0" i="0" dirty="0">
                <a:solidFill>
                  <a:srgbClr val="0070C0"/>
                </a:solidFill>
                <a:effectLst/>
                <a:latin typeface="Calibri" panose="020F0502020204030204" pitchFamily="34" charset="0"/>
                <a:cs typeface="Calibri" panose="020F0502020204030204" pitchFamily="34" charset="0"/>
              </a:rPr>
              <a:t>burning, oxidation reaction</a:t>
            </a:r>
          </a:p>
          <a:p>
            <a:pPr>
              <a:buFont typeface="Arial" panose="020B0604020202020204" pitchFamily="34" charset="0"/>
              <a:buChar char="•"/>
            </a:pPr>
            <a:r>
              <a:rPr lang="en-GB" sz="2200" dirty="0">
                <a:solidFill>
                  <a:srgbClr val="0070C0"/>
                </a:solidFill>
                <a:latin typeface="Calibri" panose="020F0502020204030204" pitchFamily="34" charset="0"/>
                <a:cs typeface="Calibri" panose="020F0502020204030204" pitchFamily="34" charset="0"/>
              </a:rPr>
              <a:t>  irreversible</a:t>
            </a:r>
          </a:p>
          <a:p>
            <a:pPr>
              <a:buFont typeface="Arial" panose="020B0604020202020204" pitchFamily="34" charset="0"/>
              <a:buChar char="•"/>
            </a:pPr>
            <a:r>
              <a:rPr lang="en-GB" sz="2200" b="0" i="0" dirty="0">
                <a:solidFill>
                  <a:srgbClr val="0070C0"/>
                </a:solidFill>
                <a:effectLst/>
                <a:latin typeface="Calibri" panose="020F0502020204030204" pitchFamily="34" charset="0"/>
                <a:cs typeface="Calibri" panose="020F0502020204030204" pitchFamily="34" charset="0"/>
              </a:rPr>
              <a:t>  fuel reacts with oxygen to release energy – exothermic </a:t>
            </a:r>
          </a:p>
          <a:p>
            <a:pPr>
              <a:buFont typeface="Arial" panose="020B0604020202020204" pitchFamily="34" charset="0"/>
              <a:buChar char="•"/>
            </a:pPr>
            <a:r>
              <a:rPr lang="en-US" altLang="en-US" sz="2200" dirty="0">
                <a:solidFill>
                  <a:srgbClr val="0070C0"/>
                </a:solidFill>
                <a:latin typeface="Calibri" panose="020F0502020204030204" pitchFamily="34" charset="0"/>
                <a:ea typeface="ReithSans"/>
                <a:cs typeface="Calibri" panose="020F0502020204030204" pitchFamily="34" charset="0"/>
              </a:rPr>
              <a:t>  produces oxides</a:t>
            </a:r>
          </a:p>
          <a:p>
            <a:pPr>
              <a:buFont typeface="Arial" panose="020B0604020202020204" pitchFamily="34" charset="0"/>
              <a:buChar char="•"/>
            </a:pPr>
            <a:r>
              <a:rPr lang="en-GB" sz="2200" dirty="0">
                <a:solidFill>
                  <a:srgbClr val="0070C0"/>
                </a:solidFill>
                <a:latin typeface="Calibri" panose="020F0502020204030204" pitchFamily="34" charset="0"/>
                <a:cs typeface="Calibri" panose="020F0502020204030204" pitchFamily="34" charset="0"/>
              </a:rPr>
              <a:t>  burning a fuel in propulsion system generates thrust</a:t>
            </a:r>
            <a:endParaRPr lang="en-US" altLang="en-US" sz="2200" dirty="0">
              <a:solidFill>
                <a:srgbClr val="0070C0"/>
              </a:solidFill>
              <a:latin typeface="Calibri" panose="020F0502020204030204" pitchFamily="34" charset="0"/>
              <a:ea typeface="ReithSans"/>
              <a:cs typeface="Calibri" panose="020F0502020204030204" pitchFamily="34" charset="0"/>
            </a:endParaRPr>
          </a:p>
          <a:p>
            <a:r>
              <a:rPr lang="en-GB" sz="2200" dirty="0">
                <a:solidFill>
                  <a:srgbClr val="0070C0"/>
                </a:solidFill>
                <a:latin typeface="Calibri" panose="020F0502020204030204" pitchFamily="34" charset="0"/>
                <a:cs typeface="Calibri" panose="020F0502020204030204" pitchFamily="34" charset="0"/>
              </a:rPr>
              <a:t> </a:t>
            </a:r>
          </a:p>
          <a:p>
            <a:r>
              <a:rPr lang="en-GB" sz="2200" dirty="0">
                <a:solidFill>
                  <a:srgbClr val="0070C0"/>
                </a:solidFill>
                <a:latin typeface="Calibri" panose="020F0502020204030204" pitchFamily="34" charset="0"/>
                <a:cs typeface="Calibri" panose="020F0502020204030204" pitchFamily="34" charset="0"/>
              </a:rPr>
              <a:t> </a:t>
            </a:r>
          </a:p>
          <a:p>
            <a:r>
              <a:rPr lang="en-GB" sz="2200" b="1" dirty="0">
                <a:solidFill>
                  <a:srgbClr val="0070C0"/>
                </a:solidFill>
                <a:latin typeface="Calibri" panose="020F0502020204030204" pitchFamily="34" charset="0"/>
                <a:cs typeface="Calibri" panose="020F0502020204030204" pitchFamily="34" charset="0"/>
              </a:rPr>
              <a:t>Hydrogen is a fuel used in space rockets. What is produced when hydrogen burns? </a:t>
            </a:r>
          </a:p>
          <a:p>
            <a:endParaRPr lang="en-GB" sz="2200" b="1" dirty="0">
              <a:solidFill>
                <a:srgbClr val="0070C0"/>
              </a:solidFill>
              <a:latin typeface="Calibri" panose="020F0502020204030204" pitchFamily="34" charset="0"/>
              <a:cs typeface="Calibri" panose="020F0502020204030204" pitchFamily="34" charset="0"/>
            </a:endParaRPr>
          </a:p>
          <a:p>
            <a:r>
              <a:rPr lang="en-GB" sz="2200" b="1" dirty="0">
                <a:solidFill>
                  <a:srgbClr val="0070C0"/>
                </a:solidFill>
                <a:latin typeface="Calibri" panose="020F0502020204030204" pitchFamily="34" charset="0"/>
                <a:cs typeface="Calibri" panose="020F0502020204030204" pitchFamily="34" charset="0"/>
              </a:rPr>
              <a:t>Gasoline is a fuel used in cars, which contains only carbon and hydrogen atoms. What is produced when gasoline burns?</a:t>
            </a:r>
            <a:r>
              <a:rPr lang="en-US" altLang="en-US" sz="2200" dirty="0">
                <a:solidFill>
                  <a:srgbClr val="0070C0"/>
                </a:solidFill>
                <a:latin typeface="Calibri" panose="020F0502020204030204" pitchFamily="34" charset="0"/>
                <a:ea typeface="ReithSans"/>
                <a:cs typeface="Calibri" panose="020F0502020204030204" pitchFamily="34" charset="0"/>
              </a:rPr>
              <a:t> </a:t>
            </a:r>
          </a:p>
          <a:p>
            <a:endParaRPr lang="en-GB" sz="2200" dirty="0">
              <a:solidFill>
                <a:srgbClr val="0070C0"/>
              </a:solidFill>
              <a:latin typeface="Calibri" panose="020F0502020204030204" pitchFamily="34" charset="0"/>
              <a:cs typeface="Calibri" panose="020F0502020204030204" pitchFamily="34" charset="0"/>
            </a:endParaRPr>
          </a:p>
          <a:p>
            <a:endParaRPr lang="en-GB" sz="2200" dirty="0">
              <a:solidFill>
                <a:srgbClr val="0070C0"/>
              </a:solidFill>
              <a:latin typeface="Calibri" panose="020F0502020204030204" pitchFamily="34" charset="0"/>
              <a:cs typeface="Calibri" panose="020F0502020204030204" pitchFamily="34" charset="0"/>
            </a:endParaRPr>
          </a:p>
          <a:p>
            <a:pPr>
              <a:buFont typeface="Arial" panose="020B0604020202020204" pitchFamily="34" charset="0"/>
              <a:buChar char="•"/>
            </a:pPr>
            <a:endParaRPr lang="en-GB" sz="2200" dirty="0">
              <a:solidFill>
                <a:srgbClr val="0070C0"/>
              </a:solidFill>
              <a:latin typeface="Calibri" panose="020F0502020204030204" pitchFamily="34" charset="0"/>
              <a:cs typeface="Calibri" panose="020F0502020204030204" pitchFamily="34" charset="0"/>
            </a:endParaRPr>
          </a:p>
          <a:p>
            <a:pPr algn="l">
              <a:buFont typeface="Arial" panose="020B0604020202020204" pitchFamily="34" charset="0"/>
              <a:buChar char="•"/>
            </a:pPr>
            <a:endParaRPr lang="en-GB" sz="2200" b="0" i="0" dirty="0">
              <a:solidFill>
                <a:srgbClr val="0070C0"/>
              </a:solidFill>
              <a:effectLst/>
              <a:latin typeface="Calibri" panose="020F0502020204030204" pitchFamily="34" charset="0"/>
              <a:cs typeface="Calibri" panose="020F0502020204030204" pitchFamily="34" charset="0"/>
            </a:endParaRPr>
          </a:p>
        </p:txBody>
      </p:sp>
      <p:pic>
        <p:nvPicPr>
          <p:cNvPr id="10" name="Picture 9">
            <a:extLst>
              <a:ext uri="{FF2B5EF4-FFF2-40B4-BE49-F238E27FC236}">
                <a16:creationId xmlns:a16="http://schemas.microsoft.com/office/drawing/2014/main" id="{2EE7193C-3643-405B-9671-33290A873034}"/>
              </a:ext>
            </a:extLst>
          </p:cNvPr>
          <p:cNvPicPr>
            <a:picLocks noChangeAspect="1"/>
          </p:cNvPicPr>
          <p:nvPr/>
        </p:nvPicPr>
        <p:blipFill>
          <a:blip r:embed="rId5"/>
          <a:stretch>
            <a:fillRect/>
          </a:stretch>
        </p:blipFill>
        <p:spPr>
          <a:xfrm>
            <a:off x="6894432" y="217772"/>
            <a:ext cx="2095500" cy="1828800"/>
          </a:xfrm>
          <a:prstGeom prst="rect">
            <a:avLst/>
          </a:prstGeom>
        </p:spPr>
      </p:pic>
      <p:sp>
        <p:nvSpPr>
          <p:cNvPr id="12" name="Rectangle 2">
            <a:extLst>
              <a:ext uri="{FF2B5EF4-FFF2-40B4-BE49-F238E27FC236}">
                <a16:creationId xmlns:a16="http://schemas.microsoft.com/office/drawing/2014/main" id="{341C0F9F-2C2A-4693-AA99-4A30EA4988AA}"/>
              </a:ext>
            </a:extLst>
          </p:cNvPr>
          <p:cNvSpPr>
            <a:spLocks noChangeArrowheads="1"/>
          </p:cNvSpPr>
          <p:nvPr/>
        </p:nvSpPr>
        <p:spPr bwMode="auto">
          <a:xfrm rot="10800000" flipV="1">
            <a:off x="99242" y="4578055"/>
            <a:ext cx="9073008" cy="2923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hangingPunct="0">
              <a:defRPr>
                <a:solidFill>
                  <a:schemeClr val="tx1"/>
                </a:solidFill>
                <a:latin typeface="Arial" panose="020B0604020202020204" pitchFamily="34" charset="0"/>
              </a:defRPr>
            </a:lvl1pPr>
            <a:lvl2pPr eaLnBrk="0" hangingPunct="0">
              <a:defRPr>
                <a:solidFill>
                  <a:schemeClr val="tx1"/>
                </a:solidFill>
                <a:latin typeface="Arial" panose="020B0604020202020204" pitchFamily="34" charset="0"/>
              </a:defRPr>
            </a:lvl2pPr>
            <a:lvl3pPr eaLnBrk="0" hangingPunct="0">
              <a:defRPr>
                <a:solidFill>
                  <a:schemeClr val="tx1"/>
                </a:solidFill>
                <a:latin typeface="Arial" panose="020B0604020202020204" pitchFamily="34" charset="0"/>
              </a:defRPr>
            </a:lvl3pPr>
            <a:lvl4pPr eaLnBrk="0" hangingPunct="0">
              <a:defRPr>
                <a:solidFill>
                  <a:schemeClr val="tx1"/>
                </a:solidFill>
                <a:latin typeface="Arial" panose="020B0604020202020204" pitchFamily="34" charset="0"/>
              </a:defRPr>
            </a:lvl4pPr>
            <a:lvl5pPr eaLnBrk="0" hangingPunct="0">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300" b="0" i="0" u="none" strike="noStrike" cap="none" normalizeH="0" baseline="0" dirty="0">
                <a:ln>
                  <a:noFill/>
                </a:ln>
                <a:solidFill>
                  <a:srgbClr val="231F20"/>
                </a:solidFill>
                <a:effectLst/>
                <a:latin typeface="Arial" panose="020B0604020202020204" pitchFamily="34" charset="0"/>
                <a:ea typeface="ReithSans"/>
              </a:rPr>
              <a:t>.</a:t>
            </a:r>
            <a:r>
              <a:rPr kumimoji="0" lang="en-US" altLang="en-US" sz="300" b="0" i="0" u="none" strike="noStrike" cap="none" normalizeH="0" baseline="0" dirty="0">
                <a:ln>
                  <a:noFill/>
                </a:ln>
                <a:solidFill>
                  <a:schemeClr val="tx1"/>
                </a:solidFill>
                <a:effectLst/>
                <a:latin typeface="Arial" panose="020B0604020202020204" pitchFamily="34" charset="0"/>
              </a:rPr>
              <a:t>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 name="TextBox 1">
            <a:extLst>
              <a:ext uri="{FF2B5EF4-FFF2-40B4-BE49-F238E27FC236}">
                <a16:creationId xmlns:a16="http://schemas.microsoft.com/office/drawing/2014/main" id="{8C560476-6D95-44E7-B42D-55D84F891958}"/>
              </a:ext>
            </a:extLst>
          </p:cNvPr>
          <p:cNvSpPr txBox="1"/>
          <p:nvPr/>
        </p:nvSpPr>
        <p:spPr>
          <a:xfrm>
            <a:off x="2555776" y="3429000"/>
            <a:ext cx="2390398" cy="369332"/>
          </a:xfrm>
          <a:prstGeom prst="rect">
            <a:avLst/>
          </a:prstGeom>
          <a:noFill/>
        </p:spPr>
        <p:txBody>
          <a:bodyPr wrap="none" rtlCol="0">
            <a:spAutoFit/>
          </a:bodyPr>
          <a:lstStyle/>
          <a:p>
            <a:r>
              <a:rPr lang="en-GB" b="1" dirty="0">
                <a:solidFill>
                  <a:srgbClr val="00B050"/>
                </a:solidFill>
              </a:rPr>
              <a:t>2 H</a:t>
            </a:r>
            <a:r>
              <a:rPr lang="en-GB" b="1" baseline="-25000" dirty="0">
                <a:solidFill>
                  <a:srgbClr val="00B050"/>
                </a:solidFill>
              </a:rPr>
              <a:t>2</a:t>
            </a:r>
            <a:r>
              <a:rPr lang="en-GB" b="1" dirty="0">
                <a:solidFill>
                  <a:srgbClr val="00B050"/>
                </a:solidFill>
              </a:rPr>
              <a:t>  +  O</a:t>
            </a:r>
            <a:r>
              <a:rPr lang="en-GB" b="1" baseline="-25000" dirty="0">
                <a:solidFill>
                  <a:srgbClr val="00B050"/>
                </a:solidFill>
              </a:rPr>
              <a:t>2</a:t>
            </a:r>
            <a:r>
              <a:rPr lang="en-GB" b="1" dirty="0">
                <a:solidFill>
                  <a:srgbClr val="00B050"/>
                </a:solidFill>
              </a:rPr>
              <a:t>  </a:t>
            </a:r>
            <a:r>
              <a:rPr lang="en-GB" b="1" dirty="0">
                <a:solidFill>
                  <a:srgbClr val="00B050"/>
                </a:solidFill>
                <a:sym typeface="Wingdings" panose="05000000000000000000" pitchFamily="2" charset="2"/>
              </a:rPr>
              <a:t>  2 H</a:t>
            </a:r>
            <a:r>
              <a:rPr lang="en-GB" b="1" baseline="-25000" dirty="0">
                <a:solidFill>
                  <a:srgbClr val="00B050"/>
                </a:solidFill>
                <a:sym typeface="Wingdings" panose="05000000000000000000" pitchFamily="2" charset="2"/>
              </a:rPr>
              <a:t>2</a:t>
            </a:r>
            <a:r>
              <a:rPr lang="en-GB" b="1" dirty="0">
                <a:solidFill>
                  <a:srgbClr val="00B050"/>
                </a:solidFill>
                <a:sym typeface="Wingdings" panose="05000000000000000000" pitchFamily="2" charset="2"/>
              </a:rPr>
              <a:t>O</a:t>
            </a:r>
            <a:endParaRPr lang="en-GB" b="1" dirty="0">
              <a:solidFill>
                <a:srgbClr val="00B050"/>
              </a:solidFill>
            </a:endParaRPr>
          </a:p>
        </p:txBody>
      </p:sp>
      <p:sp>
        <p:nvSpPr>
          <p:cNvPr id="16" name="TextBox 15">
            <a:extLst>
              <a:ext uri="{FF2B5EF4-FFF2-40B4-BE49-F238E27FC236}">
                <a16:creationId xmlns:a16="http://schemas.microsoft.com/office/drawing/2014/main" id="{0CD7825C-071E-4D65-8DC5-CA76F04C1D3C}"/>
              </a:ext>
            </a:extLst>
          </p:cNvPr>
          <p:cNvSpPr txBox="1"/>
          <p:nvPr/>
        </p:nvSpPr>
        <p:spPr>
          <a:xfrm>
            <a:off x="2411760" y="4831055"/>
            <a:ext cx="3491661" cy="369332"/>
          </a:xfrm>
          <a:prstGeom prst="rect">
            <a:avLst/>
          </a:prstGeom>
          <a:noFill/>
        </p:spPr>
        <p:txBody>
          <a:bodyPr wrap="none" rtlCol="0">
            <a:spAutoFit/>
          </a:bodyPr>
          <a:lstStyle/>
          <a:p>
            <a:r>
              <a:rPr lang="en-GB" b="1" dirty="0">
                <a:solidFill>
                  <a:srgbClr val="00B050"/>
                </a:solidFill>
              </a:rPr>
              <a:t>gasoline +  O</a:t>
            </a:r>
            <a:r>
              <a:rPr lang="en-GB" b="1" baseline="-25000" dirty="0">
                <a:solidFill>
                  <a:srgbClr val="00B050"/>
                </a:solidFill>
              </a:rPr>
              <a:t>2</a:t>
            </a:r>
            <a:r>
              <a:rPr lang="en-GB" b="1" dirty="0">
                <a:solidFill>
                  <a:srgbClr val="00B050"/>
                </a:solidFill>
              </a:rPr>
              <a:t>  </a:t>
            </a:r>
            <a:r>
              <a:rPr lang="en-GB" b="1" dirty="0">
                <a:solidFill>
                  <a:srgbClr val="00B050"/>
                </a:solidFill>
                <a:sym typeface="Wingdings" panose="05000000000000000000" pitchFamily="2" charset="2"/>
              </a:rPr>
              <a:t>  CO</a:t>
            </a:r>
            <a:r>
              <a:rPr lang="en-GB" b="1" baseline="-25000" dirty="0">
                <a:solidFill>
                  <a:srgbClr val="00B050"/>
                </a:solidFill>
                <a:sym typeface="Wingdings" panose="05000000000000000000" pitchFamily="2" charset="2"/>
              </a:rPr>
              <a:t>2</a:t>
            </a:r>
            <a:r>
              <a:rPr lang="en-GB" b="1" dirty="0">
                <a:solidFill>
                  <a:srgbClr val="00B050"/>
                </a:solidFill>
                <a:sym typeface="Wingdings" panose="05000000000000000000" pitchFamily="2" charset="2"/>
              </a:rPr>
              <a:t>  +  H</a:t>
            </a:r>
            <a:r>
              <a:rPr lang="en-GB" b="1" baseline="-25000" dirty="0">
                <a:solidFill>
                  <a:srgbClr val="00B050"/>
                </a:solidFill>
                <a:sym typeface="Wingdings" panose="05000000000000000000" pitchFamily="2" charset="2"/>
              </a:rPr>
              <a:t>2</a:t>
            </a:r>
            <a:r>
              <a:rPr lang="en-GB" b="1" dirty="0">
                <a:solidFill>
                  <a:srgbClr val="00B050"/>
                </a:solidFill>
                <a:sym typeface="Wingdings" panose="05000000000000000000" pitchFamily="2" charset="2"/>
              </a:rPr>
              <a:t>O</a:t>
            </a:r>
            <a:endParaRPr lang="en-GB" b="1" dirty="0">
              <a:solidFill>
                <a:srgbClr val="00B050"/>
              </a:solidFill>
            </a:endParaRPr>
          </a:p>
        </p:txBody>
      </p:sp>
    </p:spTree>
    <p:extLst>
      <p:ext uri="{BB962C8B-B14F-4D97-AF65-F5344CB8AC3E}">
        <p14:creationId xmlns:p14="http://schemas.microsoft.com/office/powerpoint/2010/main" val="780029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9E42860-1BCB-49F8-8171-DD1A176697A2}"/>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23650BEB-9B77-41DB-98A6-DF177B80FC20}"/>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4" name="Picture 3">
              <a:extLst>
                <a:ext uri="{FF2B5EF4-FFF2-40B4-BE49-F238E27FC236}">
                  <a16:creationId xmlns:a16="http://schemas.microsoft.com/office/drawing/2014/main" id="{E0434D5D-997B-4B37-BDFA-BE34ED7309E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7" name="TextBox 6">
            <a:extLst>
              <a:ext uri="{FF2B5EF4-FFF2-40B4-BE49-F238E27FC236}">
                <a16:creationId xmlns:a16="http://schemas.microsoft.com/office/drawing/2014/main" id="{E4F33CC9-34D8-49A0-8C41-39CC8BC4ACCF}"/>
              </a:ext>
            </a:extLst>
          </p:cNvPr>
          <p:cNvSpPr txBox="1"/>
          <p:nvPr/>
        </p:nvSpPr>
        <p:spPr>
          <a:xfrm>
            <a:off x="323528" y="797888"/>
            <a:ext cx="7105791" cy="461665"/>
          </a:xfrm>
          <a:prstGeom prst="rect">
            <a:avLst/>
          </a:prstGeom>
          <a:noFill/>
        </p:spPr>
        <p:txBody>
          <a:bodyPr wrap="none" rtlCol="0">
            <a:spAutoFit/>
          </a:bodyPr>
          <a:lstStyle/>
          <a:p>
            <a:r>
              <a:rPr lang="en-GB" sz="2400" dirty="0">
                <a:latin typeface="Calibri" panose="020F0502020204030204" pitchFamily="34" charset="0"/>
                <a:cs typeface="Calibri" panose="020F0502020204030204" pitchFamily="34" charset="0"/>
              </a:rPr>
              <a:t>propane, C</a:t>
            </a:r>
            <a:r>
              <a:rPr lang="en-GB" sz="2400" baseline="-25000" dirty="0">
                <a:latin typeface="Calibri" panose="020F0502020204030204" pitchFamily="34" charset="0"/>
                <a:cs typeface="Calibri" panose="020F0502020204030204" pitchFamily="34" charset="0"/>
              </a:rPr>
              <a:t>3</a:t>
            </a:r>
            <a:r>
              <a:rPr lang="en-GB" sz="2400" dirty="0">
                <a:latin typeface="Calibri" panose="020F0502020204030204" pitchFamily="34" charset="0"/>
                <a:cs typeface="Calibri" panose="020F0502020204030204" pitchFamily="34" charset="0"/>
              </a:rPr>
              <a:t>H</a:t>
            </a:r>
            <a:r>
              <a:rPr lang="en-GB" sz="2400" baseline="-25000" dirty="0">
                <a:latin typeface="Calibri" panose="020F0502020204030204" pitchFamily="34" charset="0"/>
                <a:cs typeface="Calibri" panose="020F0502020204030204" pitchFamily="34" charset="0"/>
              </a:rPr>
              <a:t>8</a:t>
            </a:r>
            <a:r>
              <a:rPr lang="en-GB" sz="2400" dirty="0">
                <a:latin typeface="Calibri" panose="020F0502020204030204" pitchFamily="34" charset="0"/>
                <a:cs typeface="Calibri" panose="020F0502020204030204" pitchFamily="34" charset="0"/>
              </a:rPr>
              <a:t>: MM = 44.0 g/mol, O: MM = 16.0 g/mol, </a:t>
            </a:r>
            <a:endParaRPr lang="en-GB" sz="2400" baseline="-25000" dirty="0">
              <a:latin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8EE56DEA-6265-427B-8070-1BE94A779B35}"/>
              </a:ext>
            </a:extLst>
          </p:cNvPr>
          <p:cNvSpPr txBox="1"/>
          <p:nvPr/>
        </p:nvSpPr>
        <p:spPr>
          <a:xfrm>
            <a:off x="318757" y="1572785"/>
            <a:ext cx="8147423" cy="461665"/>
          </a:xfrm>
          <a:prstGeom prst="rect">
            <a:avLst/>
          </a:prstGeom>
          <a:noFill/>
        </p:spPr>
        <p:txBody>
          <a:bodyPr wrap="none" rtlCol="0">
            <a:spAutoFit/>
          </a:bodyPr>
          <a:lstStyle/>
          <a:p>
            <a:r>
              <a:rPr lang="en-GB" sz="2400" u="sng" dirty="0">
                <a:latin typeface="Calibri" panose="020F0502020204030204" pitchFamily="34" charset="0"/>
                <a:cs typeface="Calibri" panose="020F0502020204030204" pitchFamily="34" charset="0"/>
              </a:rPr>
              <a:t>complete combustion: 	</a:t>
            </a:r>
            <a:r>
              <a:rPr lang="en-GB" sz="2400" dirty="0">
                <a:latin typeface="Calibri" panose="020F0502020204030204" pitchFamily="34" charset="0"/>
                <a:cs typeface="Calibri" panose="020F0502020204030204" pitchFamily="34" charset="0"/>
              </a:rPr>
              <a:t>combined mass 44 + 10 x 16 = 204</a:t>
            </a:r>
          </a:p>
        </p:txBody>
      </p:sp>
      <p:sp>
        <p:nvSpPr>
          <p:cNvPr id="9" name="TextBox 8">
            <a:extLst>
              <a:ext uri="{FF2B5EF4-FFF2-40B4-BE49-F238E27FC236}">
                <a16:creationId xmlns:a16="http://schemas.microsoft.com/office/drawing/2014/main" id="{E2AD8E45-0BCC-4921-A902-28E4CFB2D85F}"/>
              </a:ext>
            </a:extLst>
          </p:cNvPr>
          <p:cNvSpPr txBox="1"/>
          <p:nvPr/>
        </p:nvSpPr>
        <p:spPr>
          <a:xfrm>
            <a:off x="288917" y="3781487"/>
            <a:ext cx="4373826" cy="461665"/>
          </a:xfrm>
          <a:prstGeom prst="rect">
            <a:avLst/>
          </a:prstGeom>
          <a:noFill/>
        </p:spPr>
        <p:txBody>
          <a:bodyPr wrap="none" rtlCol="0">
            <a:spAutoFit/>
          </a:bodyPr>
          <a:lstStyle/>
          <a:p>
            <a:r>
              <a:rPr lang="en-GB" sz="2400" dirty="0">
                <a:latin typeface="Calibri" panose="020F0502020204030204" pitchFamily="34" charset="0"/>
                <a:cs typeface="Calibri" panose="020F0502020204030204" pitchFamily="34" charset="0"/>
              </a:rPr>
              <a:t>C</a:t>
            </a:r>
            <a:r>
              <a:rPr lang="en-GB" sz="2400" baseline="-25000" dirty="0">
                <a:latin typeface="Calibri" panose="020F0502020204030204" pitchFamily="34" charset="0"/>
                <a:cs typeface="Calibri" panose="020F0502020204030204" pitchFamily="34" charset="0"/>
              </a:rPr>
              <a:t>3</a:t>
            </a:r>
            <a:r>
              <a:rPr lang="en-GB" sz="2400" dirty="0">
                <a:latin typeface="Calibri" panose="020F0502020204030204" pitchFamily="34" charset="0"/>
                <a:cs typeface="Calibri" panose="020F0502020204030204" pitchFamily="34" charset="0"/>
              </a:rPr>
              <a:t>H</a:t>
            </a:r>
            <a:r>
              <a:rPr lang="en-GB" sz="2400" baseline="-25000" dirty="0">
                <a:latin typeface="Calibri" panose="020F0502020204030204" pitchFamily="34" charset="0"/>
                <a:cs typeface="Calibri" panose="020F0502020204030204" pitchFamily="34" charset="0"/>
              </a:rPr>
              <a:t>8</a:t>
            </a:r>
            <a:r>
              <a:rPr lang="en-GB" sz="2400" dirty="0">
                <a:latin typeface="Calibri" panose="020F0502020204030204" pitchFamily="34" charset="0"/>
                <a:cs typeface="Calibri" panose="020F0502020204030204" pitchFamily="34" charset="0"/>
              </a:rPr>
              <a:t>  +  7/2 O</a:t>
            </a:r>
            <a:r>
              <a:rPr lang="en-GB" sz="2400" baseline="-25000" dirty="0">
                <a:latin typeface="Calibri" panose="020F0502020204030204" pitchFamily="34" charset="0"/>
                <a:cs typeface="Calibri" panose="020F0502020204030204" pitchFamily="34" charset="0"/>
              </a:rPr>
              <a:t>2</a:t>
            </a:r>
            <a:r>
              <a:rPr lang="en-GB" sz="2400"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sym typeface="Wingdings" panose="05000000000000000000" pitchFamily="2" charset="2"/>
              </a:rPr>
              <a:t>  3 CO  +  4 H</a:t>
            </a:r>
            <a:r>
              <a:rPr lang="en-GB" sz="2400" baseline="-25000" dirty="0">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O </a:t>
            </a:r>
            <a:endParaRPr lang="en-GB" sz="2400" dirty="0">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0C584FBF-C28E-44BF-9CE7-346DA2647D82}"/>
              </a:ext>
            </a:extLst>
          </p:cNvPr>
          <p:cNvSpPr txBox="1"/>
          <p:nvPr/>
        </p:nvSpPr>
        <p:spPr>
          <a:xfrm>
            <a:off x="1169697" y="5475695"/>
            <a:ext cx="3623108" cy="461665"/>
          </a:xfrm>
          <a:prstGeom prst="rect">
            <a:avLst/>
          </a:prstGeom>
          <a:noFill/>
        </p:spPr>
        <p:txBody>
          <a:bodyPr wrap="none" rtlCol="0">
            <a:spAutoFit/>
          </a:bodyPr>
          <a:lstStyle/>
          <a:p>
            <a:r>
              <a:rPr lang="en-GB" sz="2400" dirty="0">
                <a:latin typeface="Calibri" panose="020F0502020204030204" pitchFamily="34" charset="0"/>
                <a:cs typeface="Calibri" panose="020F0502020204030204" pitchFamily="34" charset="0"/>
              </a:rPr>
              <a:t>C</a:t>
            </a:r>
            <a:r>
              <a:rPr lang="en-GB" sz="2400" baseline="-25000" dirty="0">
                <a:latin typeface="Calibri" panose="020F0502020204030204" pitchFamily="34" charset="0"/>
                <a:cs typeface="Calibri" panose="020F0502020204030204" pitchFamily="34" charset="0"/>
              </a:rPr>
              <a:t>3</a:t>
            </a:r>
            <a:r>
              <a:rPr lang="en-GB" sz="2400" dirty="0">
                <a:latin typeface="Calibri" panose="020F0502020204030204" pitchFamily="34" charset="0"/>
                <a:cs typeface="Calibri" panose="020F0502020204030204" pitchFamily="34" charset="0"/>
              </a:rPr>
              <a:t>H</a:t>
            </a:r>
            <a:r>
              <a:rPr lang="en-GB" sz="2400" baseline="-25000" dirty="0">
                <a:latin typeface="Calibri" panose="020F0502020204030204" pitchFamily="34" charset="0"/>
                <a:cs typeface="Calibri" panose="020F0502020204030204" pitchFamily="34" charset="0"/>
              </a:rPr>
              <a:t>8</a:t>
            </a:r>
            <a:r>
              <a:rPr lang="en-GB" sz="2400" dirty="0">
                <a:latin typeface="Calibri" panose="020F0502020204030204" pitchFamily="34" charset="0"/>
                <a:cs typeface="Calibri" panose="020F0502020204030204" pitchFamily="34" charset="0"/>
              </a:rPr>
              <a:t>  + 2 O</a:t>
            </a:r>
            <a:r>
              <a:rPr lang="en-GB" sz="2400" baseline="-25000" dirty="0">
                <a:latin typeface="Calibri" panose="020F0502020204030204" pitchFamily="34" charset="0"/>
                <a:cs typeface="Calibri" panose="020F0502020204030204" pitchFamily="34" charset="0"/>
              </a:rPr>
              <a:t>2</a:t>
            </a:r>
            <a:r>
              <a:rPr lang="en-GB" sz="2400"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sym typeface="Wingdings" panose="05000000000000000000" pitchFamily="2" charset="2"/>
              </a:rPr>
              <a:t> 3 C + 4 H</a:t>
            </a:r>
            <a:r>
              <a:rPr lang="en-GB" sz="2400" baseline="-25000" dirty="0">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O </a:t>
            </a:r>
            <a:endParaRPr lang="en-GB" sz="2400" dirty="0">
              <a:latin typeface="Calibri" panose="020F0502020204030204" pitchFamily="34" charset="0"/>
              <a:cs typeface="Calibri" panose="020F0502020204030204" pitchFamily="34" charset="0"/>
            </a:endParaRPr>
          </a:p>
        </p:txBody>
      </p:sp>
      <mc:AlternateContent xmlns:mc="http://schemas.openxmlformats.org/markup-compatibility/2006">
        <mc:Choice xmlns:a14="http://schemas.microsoft.com/office/drawing/2010/main" Requires="a14">
          <p:sp>
            <p:nvSpPr>
              <p:cNvPr id="12" name="TextBox 11">
                <a:extLst>
                  <a:ext uri="{FF2B5EF4-FFF2-40B4-BE49-F238E27FC236}">
                    <a16:creationId xmlns:a16="http://schemas.microsoft.com/office/drawing/2014/main" id="{2B40B370-5AB5-4A53-BECD-52B7D33C7F64}"/>
                  </a:ext>
                </a:extLst>
              </p:cNvPr>
              <p:cNvSpPr txBox="1"/>
              <p:nvPr/>
            </p:nvSpPr>
            <p:spPr>
              <a:xfrm>
                <a:off x="1112714" y="2485557"/>
                <a:ext cx="6573146" cy="627929"/>
              </a:xfrm>
              <a:prstGeom prst="rect">
                <a:avLst/>
              </a:prstGeom>
              <a:noFill/>
            </p:spPr>
            <p:txBody>
              <a:bodyPr wrap="square">
                <a:spAutoFit/>
              </a:bodyPr>
              <a:lstStyle/>
              <a:p>
                <a14:m>
                  <m:oMath xmlns:m="http://schemas.openxmlformats.org/officeDocument/2006/math">
                    <m:f>
                      <m:fPr>
                        <m:ctrlPr>
                          <a:rPr lang="en-GB" sz="2400" i="1" smtClean="0">
                            <a:solidFill>
                              <a:srgbClr val="FF0000"/>
                            </a:solidFill>
                            <a:latin typeface="Cambria Math" panose="02040503050406030204" pitchFamily="18" charset="0"/>
                            <a:cs typeface="Calibri" panose="020F0502020204030204" pitchFamily="34" charset="0"/>
                          </a:rPr>
                        </m:ctrlPr>
                      </m:fPr>
                      <m:num>
                        <m:r>
                          <a:rPr lang="en-GB" sz="2400" b="0" i="1" smtClean="0">
                            <a:solidFill>
                              <a:srgbClr val="FF0000"/>
                            </a:solidFill>
                            <a:latin typeface="Cambria Math" panose="02040503050406030204" pitchFamily="18" charset="0"/>
                            <a:cs typeface="Calibri" panose="020F0502020204030204" pitchFamily="34" charset="0"/>
                          </a:rPr>
                          <m:t>𝑡𝑜𝑡𝑎𝑙</m:t>
                        </m:r>
                        <m:r>
                          <a:rPr lang="en-GB" sz="2400" b="0" i="1" smtClean="0">
                            <a:solidFill>
                              <a:srgbClr val="FF0000"/>
                            </a:solidFill>
                            <a:latin typeface="Cambria Math" panose="02040503050406030204" pitchFamily="18" charset="0"/>
                            <a:cs typeface="Calibri" panose="020F0502020204030204" pitchFamily="34" charset="0"/>
                          </a:rPr>
                          <m:t> </m:t>
                        </m:r>
                        <m:r>
                          <a:rPr lang="en-GB" sz="2400" i="1">
                            <a:solidFill>
                              <a:srgbClr val="FF0000"/>
                            </a:solidFill>
                            <a:latin typeface="Cambria Math" panose="02040503050406030204" pitchFamily="18" charset="0"/>
                            <a:cs typeface="Calibri" panose="020F0502020204030204" pitchFamily="34" charset="0"/>
                          </a:rPr>
                          <m:t>𝑚𝑎𝑠𝑠</m:t>
                        </m:r>
                        <m:r>
                          <a:rPr lang="en-GB" sz="2400" i="1">
                            <a:solidFill>
                              <a:srgbClr val="FF0000"/>
                            </a:solidFill>
                            <a:latin typeface="Cambria Math" panose="02040503050406030204" pitchFamily="18" charset="0"/>
                            <a:cs typeface="Calibri" panose="020F0502020204030204" pitchFamily="34" charset="0"/>
                          </a:rPr>
                          <m:t> </m:t>
                        </m:r>
                        <m:r>
                          <a:rPr lang="en-GB" sz="2400" i="1">
                            <a:solidFill>
                              <a:srgbClr val="FF0000"/>
                            </a:solidFill>
                            <a:latin typeface="Cambria Math" panose="02040503050406030204" pitchFamily="18" charset="0"/>
                            <a:cs typeface="Calibri" panose="020F0502020204030204" pitchFamily="34" charset="0"/>
                          </a:rPr>
                          <m:t>𝑜𝑓𝑂</m:t>
                        </m:r>
                      </m:num>
                      <m:den>
                        <m:r>
                          <a:rPr lang="en-GB" sz="2400" i="1">
                            <a:solidFill>
                              <a:srgbClr val="FF0000"/>
                            </a:solidFill>
                            <a:latin typeface="Cambria Math" panose="02040503050406030204" pitchFamily="18" charset="0"/>
                            <a:cs typeface="Calibri" panose="020F0502020204030204" pitchFamily="34" charset="0"/>
                          </a:rPr>
                          <m:t>𝑐𝑜𝑚𝑏𝑖𝑛𝑒𝑑</m:t>
                        </m:r>
                        <m:r>
                          <a:rPr lang="en-GB" sz="2400" i="1">
                            <a:solidFill>
                              <a:srgbClr val="FF0000"/>
                            </a:solidFill>
                            <a:latin typeface="Cambria Math" panose="02040503050406030204" pitchFamily="18" charset="0"/>
                            <a:cs typeface="Calibri" panose="020F0502020204030204" pitchFamily="34" charset="0"/>
                          </a:rPr>
                          <m:t> </m:t>
                        </m:r>
                        <m:r>
                          <a:rPr lang="en-GB" sz="2400" i="1">
                            <a:solidFill>
                              <a:srgbClr val="FF0000"/>
                            </a:solidFill>
                            <a:latin typeface="Cambria Math" panose="02040503050406030204" pitchFamily="18" charset="0"/>
                            <a:cs typeface="Calibri" panose="020F0502020204030204" pitchFamily="34" charset="0"/>
                          </a:rPr>
                          <m:t>𝑚𝑎𝑠𝑠</m:t>
                        </m:r>
                      </m:den>
                    </m:f>
                  </m:oMath>
                </a14:m>
                <a:r>
                  <a:rPr lang="en-GB" sz="2400" dirty="0">
                    <a:solidFill>
                      <a:srgbClr val="FF0000"/>
                    </a:solidFill>
                    <a:latin typeface="Calibri" panose="020F0502020204030204" pitchFamily="34" charset="0"/>
                    <a:cs typeface="Calibri" panose="020F0502020204030204" pitchFamily="34" charset="0"/>
                  </a:rPr>
                  <a:t>×100% = </a:t>
                </a:r>
                <a14:m>
                  <m:oMath xmlns:m="http://schemas.openxmlformats.org/officeDocument/2006/math">
                    <m:f>
                      <m:fPr>
                        <m:ctrlPr>
                          <a:rPr lang="en-GB" sz="2400" i="1">
                            <a:solidFill>
                              <a:srgbClr val="FF0000"/>
                            </a:solidFill>
                            <a:latin typeface="Cambria Math" panose="02040503050406030204" pitchFamily="18" charset="0"/>
                            <a:cs typeface="Calibri" panose="020F0502020204030204" pitchFamily="34" charset="0"/>
                          </a:rPr>
                        </m:ctrlPr>
                      </m:fPr>
                      <m:num>
                        <m:r>
                          <a:rPr lang="en-GB" sz="2400" b="0" i="1" smtClean="0">
                            <a:solidFill>
                              <a:srgbClr val="FF0000"/>
                            </a:solidFill>
                            <a:latin typeface="Cambria Math" panose="02040503050406030204" pitchFamily="18" charset="0"/>
                            <a:cs typeface="Calibri" panose="020F0502020204030204" pitchFamily="34" charset="0"/>
                          </a:rPr>
                          <m:t>16</m:t>
                        </m:r>
                        <m:r>
                          <a:rPr lang="en-GB" sz="2400" b="0" i="1" smtClean="0">
                            <a:solidFill>
                              <a:srgbClr val="FF0000"/>
                            </a:solidFill>
                            <a:latin typeface="Cambria Math" panose="02040503050406030204" pitchFamily="18" charset="0"/>
                            <a:cs typeface="Calibri" panose="020F0502020204030204" pitchFamily="34" charset="0"/>
                          </a:rPr>
                          <m:t>𝑥</m:t>
                        </m:r>
                        <m:r>
                          <a:rPr lang="en-GB" sz="2400" b="0" i="1" smtClean="0">
                            <a:solidFill>
                              <a:srgbClr val="FF0000"/>
                            </a:solidFill>
                            <a:latin typeface="Cambria Math" panose="02040503050406030204" pitchFamily="18" charset="0"/>
                            <a:cs typeface="Calibri" panose="020F0502020204030204" pitchFamily="34" charset="0"/>
                          </a:rPr>
                          <m:t>10</m:t>
                        </m:r>
                      </m:num>
                      <m:den>
                        <m:r>
                          <a:rPr lang="en-GB" sz="2400" b="0" i="1" smtClean="0">
                            <a:solidFill>
                              <a:srgbClr val="FF0000"/>
                            </a:solidFill>
                            <a:latin typeface="Cambria Math" panose="02040503050406030204" pitchFamily="18" charset="0"/>
                            <a:cs typeface="Calibri" panose="020F0502020204030204" pitchFamily="34" charset="0"/>
                          </a:rPr>
                          <m:t>204</m:t>
                        </m:r>
                      </m:den>
                    </m:f>
                  </m:oMath>
                </a14:m>
                <a:r>
                  <a:rPr lang="en-GB" sz="2400" dirty="0">
                    <a:solidFill>
                      <a:srgbClr val="FF0000"/>
                    </a:solidFill>
                    <a:latin typeface="Calibri" panose="020F0502020204030204" pitchFamily="34" charset="0"/>
                    <a:cs typeface="Calibri" panose="020F0502020204030204" pitchFamily="34" charset="0"/>
                  </a:rPr>
                  <a:t>×100% = 78.4%</a:t>
                </a:r>
                <a:endParaRPr lang="en-GB" sz="2400" dirty="0">
                  <a:latin typeface="Calibri" panose="020F0502020204030204" pitchFamily="34" charset="0"/>
                  <a:cs typeface="Calibri" panose="020F0502020204030204" pitchFamily="34" charset="0"/>
                </a:endParaRPr>
              </a:p>
            </p:txBody>
          </p:sp>
        </mc:Choice>
        <mc:Fallback>
          <p:sp>
            <p:nvSpPr>
              <p:cNvPr id="12" name="TextBox 11">
                <a:extLst>
                  <a:ext uri="{FF2B5EF4-FFF2-40B4-BE49-F238E27FC236}">
                    <a16:creationId xmlns:a16="http://schemas.microsoft.com/office/drawing/2014/main" id="{2B40B370-5AB5-4A53-BECD-52B7D33C7F64}"/>
                  </a:ext>
                </a:extLst>
              </p:cNvPr>
              <p:cNvSpPr txBox="1">
                <a:spLocks noRot="1" noChangeAspect="1" noMove="1" noResize="1" noEditPoints="1" noAdjustHandles="1" noChangeArrowheads="1" noChangeShapeType="1" noTextEdit="1"/>
              </p:cNvSpPr>
              <p:nvPr/>
            </p:nvSpPr>
            <p:spPr>
              <a:xfrm>
                <a:off x="1112714" y="2485557"/>
                <a:ext cx="6573146" cy="627929"/>
              </a:xfrm>
              <a:prstGeom prst="rect">
                <a:avLst/>
              </a:prstGeom>
              <a:blipFill>
                <a:blip r:embed="rId4"/>
                <a:stretch>
                  <a:fillRect b="-9709"/>
                </a:stretch>
              </a:blipFill>
            </p:spPr>
            <p:txBody>
              <a:bodyPr/>
              <a:lstStyle/>
              <a:p>
                <a:r>
                  <a:rPr lang="en-GB">
                    <a:noFill/>
                  </a:rPr>
                  <a:t> </a:t>
                </a:r>
              </a:p>
            </p:txBody>
          </p:sp>
        </mc:Fallback>
      </mc:AlternateContent>
      <p:sp>
        <p:nvSpPr>
          <p:cNvPr id="15" name="TextBox 14">
            <a:extLst>
              <a:ext uri="{FF2B5EF4-FFF2-40B4-BE49-F238E27FC236}">
                <a16:creationId xmlns:a16="http://schemas.microsoft.com/office/drawing/2014/main" id="{FD122F95-0789-464D-BC45-727798546A39}"/>
              </a:ext>
            </a:extLst>
          </p:cNvPr>
          <p:cNvSpPr txBox="1"/>
          <p:nvPr/>
        </p:nvSpPr>
        <p:spPr>
          <a:xfrm>
            <a:off x="318757" y="3213723"/>
            <a:ext cx="8686992" cy="461665"/>
          </a:xfrm>
          <a:prstGeom prst="rect">
            <a:avLst/>
          </a:prstGeom>
          <a:noFill/>
        </p:spPr>
        <p:txBody>
          <a:bodyPr wrap="square">
            <a:spAutoFit/>
          </a:bodyPr>
          <a:lstStyle/>
          <a:p>
            <a:r>
              <a:rPr lang="en-GB" sz="2400" u="sng" dirty="0">
                <a:latin typeface="Calibri" panose="020F0502020204030204" pitchFamily="34" charset="0"/>
                <a:cs typeface="Calibri" panose="020F0502020204030204" pitchFamily="34" charset="0"/>
              </a:rPr>
              <a:t>incomplete combustion: 	</a:t>
            </a:r>
            <a:r>
              <a:rPr lang="en-GB" sz="2400" dirty="0">
                <a:latin typeface="Calibri" panose="020F0502020204030204" pitchFamily="34" charset="0"/>
                <a:cs typeface="Calibri" panose="020F0502020204030204" pitchFamily="34" charset="0"/>
              </a:rPr>
              <a:t>combined mass 44 + 7 x 16 = 156</a:t>
            </a:r>
          </a:p>
        </p:txBody>
      </p:sp>
      <mc:AlternateContent xmlns:mc="http://schemas.openxmlformats.org/markup-compatibility/2006">
        <mc:Choice xmlns:a14="http://schemas.microsoft.com/office/drawing/2010/main" Requires="a14">
          <p:sp>
            <p:nvSpPr>
              <p:cNvPr id="16" name="TextBox 15">
                <a:extLst>
                  <a:ext uri="{FF2B5EF4-FFF2-40B4-BE49-F238E27FC236}">
                    <a16:creationId xmlns:a16="http://schemas.microsoft.com/office/drawing/2014/main" id="{5370A8C7-3047-4F94-9537-F08C7AE32F3A}"/>
                  </a:ext>
                </a:extLst>
              </p:cNvPr>
              <p:cNvSpPr txBox="1"/>
              <p:nvPr/>
            </p:nvSpPr>
            <p:spPr>
              <a:xfrm>
                <a:off x="1115616" y="4246402"/>
                <a:ext cx="5991742" cy="627929"/>
              </a:xfrm>
              <a:prstGeom prst="rect">
                <a:avLst/>
              </a:prstGeom>
              <a:noFill/>
            </p:spPr>
            <p:txBody>
              <a:bodyPr wrap="square">
                <a:spAutoFit/>
              </a:bodyPr>
              <a:lstStyle/>
              <a:p>
                <a14:m>
                  <m:oMath xmlns:m="http://schemas.openxmlformats.org/officeDocument/2006/math">
                    <m:f>
                      <m:fPr>
                        <m:ctrlPr>
                          <a:rPr lang="en-GB" sz="2400" i="1" smtClean="0">
                            <a:solidFill>
                              <a:srgbClr val="FF0000"/>
                            </a:solidFill>
                            <a:latin typeface="Cambria Math" panose="02040503050406030204" pitchFamily="18" charset="0"/>
                            <a:cs typeface="Calibri" panose="020F0502020204030204" pitchFamily="34" charset="0"/>
                          </a:rPr>
                        </m:ctrlPr>
                      </m:fPr>
                      <m:num>
                        <m:r>
                          <a:rPr lang="en-GB" sz="2400" b="0" i="1" smtClean="0">
                            <a:solidFill>
                              <a:srgbClr val="FF0000"/>
                            </a:solidFill>
                            <a:latin typeface="Cambria Math" panose="02040503050406030204" pitchFamily="18" charset="0"/>
                            <a:cs typeface="Calibri" panose="020F0502020204030204" pitchFamily="34" charset="0"/>
                          </a:rPr>
                          <m:t>𝑡𝑜𝑡𝑎𝑙</m:t>
                        </m:r>
                        <m:r>
                          <a:rPr lang="en-GB" sz="2400" b="0" i="1" smtClean="0">
                            <a:solidFill>
                              <a:srgbClr val="FF0000"/>
                            </a:solidFill>
                            <a:latin typeface="Cambria Math" panose="02040503050406030204" pitchFamily="18" charset="0"/>
                            <a:cs typeface="Calibri" panose="020F0502020204030204" pitchFamily="34" charset="0"/>
                          </a:rPr>
                          <m:t> </m:t>
                        </m:r>
                        <m:r>
                          <a:rPr lang="en-GB" sz="2400" i="1">
                            <a:solidFill>
                              <a:srgbClr val="FF0000"/>
                            </a:solidFill>
                            <a:latin typeface="Cambria Math" panose="02040503050406030204" pitchFamily="18" charset="0"/>
                            <a:cs typeface="Calibri" panose="020F0502020204030204" pitchFamily="34" charset="0"/>
                          </a:rPr>
                          <m:t>𝑚𝑎𝑠𝑠</m:t>
                        </m:r>
                        <m:r>
                          <a:rPr lang="en-GB" sz="2400" i="1">
                            <a:solidFill>
                              <a:srgbClr val="FF0000"/>
                            </a:solidFill>
                            <a:latin typeface="Cambria Math" panose="02040503050406030204" pitchFamily="18" charset="0"/>
                            <a:cs typeface="Calibri" panose="020F0502020204030204" pitchFamily="34" charset="0"/>
                          </a:rPr>
                          <m:t> </m:t>
                        </m:r>
                        <m:r>
                          <a:rPr lang="en-GB" sz="2400" i="1">
                            <a:solidFill>
                              <a:srgbClr val="FF0000"/>
                            </a:solidFill>
                            <a:latin typeface="Cambria Math" panose="02040503050406030204" pitchFamily="18" charset="0"/>
                            <a:cs typeface="Calibri" panose="020F0502020204030204" pitchFamily="34" charset="0"/>
                          </a:rPr>
                          <m:t>𝑜𝑓𝑂</m:t>
                        </m:r>
                      </m:num>
                      <m:den>
                        <m:r>
                          <a:rPr lang="en-GB" sz="2400" i="1">
                            <a:solidFill>
                              <a:srgbClr val="FF0000"/>
                            </a:solidFill>
                            <a:latin typeface="Cambria Math" panose="02040503050406030204" pitchFamily="18" charset="0"/>
                            <a:cs typeface="Calibri" panose="020F0502020204030204" pitchFamily="34" charset="0"/>
                          </a:rPr>
                          <m:t>𝑐𝑜𝑚𝑏𝑖𝑛𝑒𝑑</m:t>
                        </m:r>
                        <m:r>
                          <a:rPr lang="en-GB" sz="2400" i="1">
                            <a:solidFill>
                              <a:srgbClr val="FF0000"/>
                            </a:solidFill>
                            <a:latin typeface="Cambria Math" panose="02040503050406030204" pitchFamily="18" charset="0"/>
                            <a:cs typeface="Calibri" panose="020F0502020204030204" pitchFamily="34" charset="0"/>
                          </a:rPr>
                          <m:t> </m:t>
                        </m:r>
                        <m:r>
                          <a:rPr lang="en-GB" sz="2400" i="1">
                            <a:solidFill>
                              <a:srgbClr val="FF0000"/>
                            </a:solidFill>
                            <a:latin typeface="Cambria Math" panose="02040503050406030204" pitchFamily="18" charset="0"/>
                            <a:cs typeface="Calibri" panose="020F0502020204030204" pitchFamily="34" charset="0"/>
                          </a:rPr>
                          <m:t>𝑚𝑎𝑠𝑠</m:t>
                        </m:r>
                      </m:den>
                    </m:f>
                  </m:oMath>
                </a14:m>
                <a:r>
                  <a:rPr lang="en-GB" sz="2400" dirty="0">
                    <a:solidFill>
                      <a:srgbClr val="FF0000"/>
                    </a:solidFill>
                    <a:latin typeface="Calibri" panose="020F0502020204030204" pitchFamily="34" charset="0"/>
                    <a:cs typeface="Calibri" panose="020F0502020204030204" pitchFamily="34" charset="0"/>
                  </a:rPr>
                  <a:t>×100% = </a:t>
                </a:r>
                <a14:m>
                  <m:oMath xmlns:m="http://schemas.openxmlformats.org/officeDocument/2006/math">
                    <m:f>
                      <m:fPr>
                        <m:ctrlPr>
                          <a:rPr lang="en-GB" sz="2400" i="1">
                            <a:solidFill>
                              <a:srgbClr val="FF0000"/>
                            </a:solidFill>
                            <a:latin typeface="Cambria Math" panose="02040503050406030204" pitchFamily="18" charset="0"/>
                            <a:cs typeface="Calibri" panose="020F0502020204030204" pitchFamily="34" charset="0"/>
                          </a:rPr>
                        </m:ctrlPr>
                      </m:fPr>
                      <m:num>
                        <m:r>
                          <a:rPr lang="en-GB" sz="2400" b="0" i="1" smtClean="0">
                            <a:solidFill>
                              <a:srgbClr val="FF0000"/>
                            </a:solidFill>
                            <a:latin typeface="Cambria Math" panose="02040503050406030204" pitchFamily="18" charset="0"/>
                            <a:cs typeface="Calibri" panose="020F0502020204030204" pitchFamily="34" charset="0"/>
                          </a:rPr>
                          <m:t>16</m:t>
                        </m:r>
                        <m:r>
                          <a:rPr lang="en-GB" sz="2400" b="0" i="1" smtClean="0">
                            <a:solidFill>
                              <a:srgbClr val="FF0000"/>
                            </a:solidFill>
                            <a:latin typeface="Cambria Math" panose="02040503050406030204" pitchFamily="18" charset="0"/>
                            <a:cs typeface="Calibri" panose="020F0502020204030204" pitchFamily="34" charset="0"/>
                          </a:rPr>
                          <m:t>𝑥</m:t>
                        </m:r>
                        <m:r>
                          <a:rPr lang="en-GB" sz="2400" b="0" i="1" smtClean="0">
                            <a:solidFill>
                              <a:srgbClr val="FF0000"/>
                            </a:solidFill>
                            <a:latin typeface="Cambria Math" panose="02040503050406030204" pitchFamily="18" charset="0"/>
                            <a:cs typeface="Calibri" panose="020F0502020204030204" pitchFamily="34" charset="0"/>
                          </a:rPr>
                          <m:t>7</m:t>
                        </m:r>
                      </m:num>
                      <m:den>
                        <m:r>
                          <a:rPr lang="en-GB" sz="2400" b="0" i="1" smtClean="0">
                            <a:solidFill>
                              <a:srgbClr val="FF0000"/>
                            </a:solidFill>
                            <a:latin typeface="Cambria Math" panose="02040503050406030204" pitchFamily="18" charset="0"/>
                            <a:cs typeface="Calibri" panose="020F0502020204030204" pitchFamily="34" charset="0"/>
                          </a:rPr>
                          <m:t>156</m:t>
                        </m:r>
                      </m:den>
                    </m:f>
                  </m:oMath>
                </a14:m>
                <a:r>
                  <a:rPr lang="en-GB" sz="2400" dirty="0">
                    <a:solidFill>
                      <a:srgbClr val="FF0000"/>
                    </a:solidFill>
                    <a:latin typeface="Calibri" panose="020F0502020204030204" pitchFamily="34" charset="0"/>
                    <a:cs typeface="Calibri" panose="020F0502020204030204" pitchFamily="34" charset="0"/>
                  </a:rPr>
                  <a:t>×100% = 71.8%</a:t>
                </a:r>
                <a:endParaRPr lang="en-GB" sz="2400" dirty="0">
                  <a:latin typeface="Calibri" panose="020F0502020204030204" pitchFamily="34" charset="0"/>
                  <a:cs typeface="Calibri" panose="020F0502020204030204" pitchFamily="34" charset="0"/>
                </a:endParaRPr>
              </a:p>
            </p:txBody>
          </p:sp>
        </mc:Choice>
        <mc:Fallback>
          <p:sp>
            <p:nvSpPr>
              <p:cNvPr id="16" name="TextBox 15">
                <a:extLst>
                  <a:ext uri="{FF2B5EF4-FFF2-40B4-BE49-F238E27FC236}">
                    <a16:creationId xmlns:a16="http://schemas.microsoft.com/office/drawing/2014/main" id="{5370A8C7-3047-4F94-9537-F08C7AE32F3A}"/>
                  </a:ext>
                </a:extLst>
              </p:cNvPr>
              <p:cNvSpPr txBox="1">
                <a:spLocks noRot="1" noChangeAspect="1" noMove="1" noResize="1" noEditPoints="1" noAdjustHandles="1" noChangeArrowheads="1" noChangeShapeType="1" noTextEdit="1"/>
              </p:cNvSpPr>
              <p:nvPr/>
            </p:nvSpPr>
            <p:spPr>
              <a:xfrm>
                <a:off x="1115616" y="4246402"/>
                <a:ext cx="5991742" cy="627929"/>
              </a:xfrm>
              <a:prstGeom prst="rect">
                <a:avLst/>
              </a:prstGeom>
              <a:blipFill>
                <a:blip r:embed="rId5"/>
                <a:stretch>
                  <a:fillRect b="-9709"/>
                </a:stretch>
              </a:blipFill>
            </p:spPr>
            <p:txBody>
              <a:bodyPr/>
              <a:lstStyle/>
              <a:p>
                <a:r>
                  <a:rPr lang="en-GB">
                    <a:noFill/>
                  </a:rPr>
                  <a:t> </a:t>
                </a:r>
              </a:p>
            </p:txBody>
          </p:sp>
        </mc:Fallback>
      </mc:AlternateContent>
      <p:sp>
        <p:nvSpPr>
          <p:cNvPr id="17" name="TextBox 16">
            <a:extLst>
              <a:ext uri="{FF2B5EF4-FFF2-40B4-BE49-F238E27FC236}">
                <a16:creationId xmlns:a16="http://schemas.microsoft.com/office/drawing/2014/main" id="{0818CF20-20F4-476E-ADF2-85C68C3EED27}"/>
              </a:ext>
            </a:extLst>
          </p:cNvPr>
          <p:cNvSpPr txBox="1"/>
          <p:nvPr/>
        </p:nvSpPr>
        <p:spPr>
          <a:xfrm>
            <a:off x="288917" y="4898481"/>
            <a:ext cx="8686991" cy="461665"/>
          </a:xfrm>
          <a:prstGeom prst="rect">
            <a:avLst/>
          </a:prstGeom>
          <a:noFill/>
        </p:spPr>
        <p:txBody>
          <a:bodyPr wrap="square">
            <a:spAutoFit/>
          </a:bodyPr>
          <a:lstStyle/>
          <a:p>
            <a:r>
              <a:rPr lang="en-GB" sz="2400" u="sng" dirty="0">
                <a:latin typeface="Calibri" panose="020F0502020204030204" pitchFamily="34" charset="0"/>
                <a:cs typeface="Calibri" panose="020F0502020204030204" pitchFamily="34" charset="0"/>
              </a:rPr>
              <a:t>incomplete combustion: 	</a:t>
            </a:r>
            <a:r>
              <a:rPr lang="en-GB" sz="2400" dirty="0">
                <a:latin typeface="Calibri" panose="020F0502020204030204" pitchFamily="34" charset="0"/>
                <a:cs typeface="Calibri" panose="020F0502020204030204" pitchFamily="34" charset="0"/>
              </a:rPr>
              <a:t>combined mass 44 + 4 x 16 = 108</a:t>
            </a:r>
          </a:p>
        </p:txBody>
      </p:sp>
      <mc:AlternateContent xmlns:mc="http://schemas.openxmlformats.org/markup-compatibility/2006">
        <mc:Choice xmlns:a14="http://schemas.microsoft.com/office/drawing/2010/main" Requires="a14">
          <p:sp>
            <p:nvSpPr>
              <p:cNvPr id="18" name="TextBox 17">
                <a:extLst>
                  <a:ext uri="{FF2B5EF4-FFF2-40B4-BE49-F238E27FC236}">
                    <a16:creationId xmlns:a16="http://schemas.microsoft.com/office/drawing/2014/main" id="{AA6B22E6-C952-4931-899D-CCB23D8C9EB9}"/>
                  </a:ext>
                </a:extLst>
              </p:cNvPr>
              <p:cNvSpPr txBox="1"/>
              <p:nvPr/>
            </p:nvSpPr>
            <p:spPr>
              <a:xfrm>
                <a:off x="1169697" y="5941523"/>
                <a:ext cx="5986365" cy="627929"/>
              </a:xfrm>
              <a:prstGeom prst="rect">
                <a:avLst/>
              </a:prstGeom>
              <a:noFill/>
            </p:spPr>
            <p:txBody>
              <a:bodyPr wrap="square">
                <a:spAutoFit/>
              </a:bodyPr>
              <a:lstStyle/>
              <a:p>
                <a14:m>
                  <m:oMath xmlns:m="http://schemas.openxmlformats.org/officeDocument/2006/math">
                    <m:f>
                      <m:fPr>
                        <m:ctrlPr>
                          <a:rPr lang="en-GB" sz="2400" i="1" smtClean="0">
                            <a:solidFill>
                              <a:srgbClr val="FF0000"/>
                            </a:solidFill>
                            <a:latin typeface="Cambria Math" panose="02040503050406030204" pitchFamily="18" charset="0"/>
                            <a:cs typeface="Calibri" panose="020F0502020204030204" pitchFamily="34" charset="0"/>
                          </a:rPr>
                        </m:ctrlPr>
                      </m:fPr>
                      <m:num>
                        <m:r>
                          <a:rPr lang="en-GB" sz="2400" b="0" i="1" smtClean="0">
                            <a:solidFill>
                              <a:srgbClr val="FF0000"/>
                            </a:solidFill>
                            <a:latin typeface="Cambria Math" panose="02040503050406030204" pitchFamily="18" charset="0"/>
                            <a:cs typeface="Calibri" panose="020F0502020204030204" pitchFamily="34" charset="0"/>
                          </a:rPr>
                          <m:t>𝑡𝑜𝑡𝑎𝑙</m:t>
                        </m:r>
                        <m:r>
                          <a:rPr lang="en-GB" sz="2400" b="0" i="1" smtClean="0">
                            <a:solidFill>
                              <a:srgbClr val="FF0000"/>
                            </a:solidFill>
                            <a:latin typeface="Cambria Math" panose="02040503050406030204" pitchFamily="18" charset="0"/>
                            <a:cs typeface="Calibri" panose="020F0502020204030204" pitchFamily="34" charset="0"/>
                          </a:rPr>
                          <m:t> </m:t>
                        </m:r>
                        <m:r>
                          <a:rPr lang="en-GB" sz="2400" i="1">
                            <a:solidFill>
                              <a:srgbClr val="FF0000"/>
                            </a:solidFill>
                            <a:latin typeface="Cambria Math" panose="02040503050406030204" pitchFamily="18" charset="0"/>
                            <a:cs typeface="Calibri" panose="020F0502020204030204" pitchFamily="34" charset="0"/>
                          </a:rPr>
                          <m:t>𝑚𝑎𝑠𝑠</m:t>
                        </m:r>
                        <m:r>
                          <a:rPr lang="en-GB" sz="2400" i="1">
                            <a:solidFill>
                              <a:srgbClr val="FF0000"/>
                            </a:solidFill>
                            <a:latin typeface="Cambria Math" panose="02040503050406030204" pitchFamily="18" charset="0"/>
                            <a:cs typeface="Calibri" panose="020F0502020204030204" pitchFamily="34" charset="0"/>
                          </a:rPr>
                          <m:t> </m:t>
                        </m:r>
                        <m:r>
                          <a:rPr lang="en-GB" sz="2400" i="1">
                            <a:solidFill>
                              <a:srgbClr val="FF0000"/>
                            </a:solidFill>
                            <a:latin typeface="Cambria Math" panose="02040503050406030204" pitchFamily="18" charset="0"/>
                            <a:cs typeface="Calibri" panose="020F0502020204030204" pitchFamily="34" charset="0"/>
                          </a:rPr>
                          <m:t>𝑜𝑓𝑂</m:t>
                        </m:r>
                      </m:num>
                      <m:den>
                        <m:r>
                          <a:rPr lang="en-GB" sz="2400" i="1">
                            <a:solidFill>
                              <a:srgbClr val="FF0000"/>
                            </a:solidFill>
                            <a:latin typeface="Cambria Math" panose="02040503050406030204" pitchFamily="18" charset="0"/>
                            <a:cs typeface="Calibri" panose="020F0502020204030204" pitchFamily="34" charset="0"/>
                          </a:rPr>
                          <m:t>𝑐𝑜𝑚𝑏𝑖𝑛𝑒𝑑</m:t>
                        </m:r>
                        <m:r>
                          <a:rPr lang="en-GB" sz="2400" i="1">
                            <a:solidFill>
                              <a:srgbClr val="FF0000"/>
                            </a:solidFill>
                            <a:latin typeface="Cambria Math" panose="02040503050406030204" pitchFamily="18" charset="0"/>
                            <a:cs typeface="Calibri" panose="020F0502020204030204" pitchFamily="34" charset="0"/>
                          </a:rPr>
                          <m:t> </m:t>
                        </m:r>
                        <m:r>
                          <a:rPr lang="en-GB" sz="2400" i="1">
                            <a:solidFill>
                              <a:srgbClr val="FF0000"/>
                            </a:solidFill>
                            <a:latin typeface="Cambria Math" panose="02040503050406030204" pitchFamily="18" charset="0"/>
                            <a:cs typeface="Calibri" panose="020F0502020204030204" pitchFamily="34" charset="0"/>
                          </a:rPr>
                          <m:t>𝑚𝑎𝑠𝑠</m:t>
                        </m:r>
                      </m:den>
                    </m:f>
                  </m:oMath>
                </a14:m>
                <a:r>
                  <a:rPr lang="en-GB" sz="2400" dirty="0">
                    <a:solidFill>
                      <a:srgbClr val="FF0000"/>
                    </a:solidFill>
                    <a:latin typeface="Calibri" panose="020F0502020204030204" pitchFamily="34" charset="0"/>
                    <a:cs typeface="Calibri" panose="020F0502020204030204" pitchFamily="34" charset="0"/>
                  </a:rPr>
                  <a:t>×100% = </a:t>
                </a:r>
                <a14:m>
                  <m:oMath xmlns:m="http://schemas.openxmlformats.org/officeDocument/2006/math">
                    <m:f>
                      <m:fPr>
                        <m:ctrlPr>
                          <a:rPr lang="en-GB" sz="2400" i="1">
                            <a:solidFill>
                              <a:srgbClr val="FF0000"/>
                            </a:solidFill>
                            <a:latin typeface="Cambria Math" panose="02040503050406030204" pitchFamily="18" charset="0"/>
                            <a:cs typeface="Calibri" panose="020F0502020204030204" pitchFamily="34" charset="0"/>
                          </a:rPr>
                        </m:ctrlPr>
                      </m:fPr>
                      <m:num>
                        <m:r>
                          <a:rPr lang="en-GB" sz="2400" b="0" i="1" smtClean="0">
                            <a:solidFill>
                              <a:srgbClr val="FF0000"/>
                            </a:solidFill>
                            <a:latin typeface="Cambria Math" panose="02040503050406030204" pitchFamily="18" charset="0"/>
                            <a:cs typeface="Calibri" panose="020F0502020204030204" pitchFamily="34" charset="0"/>
                          </a:rPr>
                          <m:t>16</m:t>
                        </m:r>
                        <m:r>
                          <a:rPr lang="en-GB" sz="2400" b="0" i="1" smtClean="0">
                            <a:solidFill>
                              <a:srgbClr val="FF0000"/>
                            </a:solidFill>
                            <a:latin typeface="Cambria Math" panose="02040503050406030204" pitchFamily="18" charset="0"/>
                            <a:cs typeface="Calibri" panose="020F0502020204030204" pitchFamily="34" charset="0"/>
                          </a:rPr>
                          <m:t>𝑥</m:t>
                        </m:r>
                        <m:r>
                          <a:rPr lang="en-GB" sz="2400" b="0" i="1" smtClean="0">
                            <a:solidFill>
                              <a:srgbClr val="FF0000"/>
                            </a:solidFill>
                            <a:latin typeface="Cambria Math" panose="02040503050406030204" pitchFamily="18" charset="0"/>
                            <a:cs typeface="Calibri" panose="020F0502020204030204" pitchFamily="34" charset="0"/>
                          </a:rPr>
                          <m:t>4</m:t>
                        </m:r>
                      </m:num>
                      <m:den>
                        <m:r>
                          <a:rPr lang="en-GB" sz="2400" b="0" i="1" smtClean="0">
                            <a:solidFill>
                              <a:srgbClr val="FF0000"/>
                            </a:solidFill>
                            <a:latin typeface="Cambria Math" panose="02040503050406030204" pitchFamily="18" charset="0"/>
                            <a:cs typeface="Calibri" panose="020F0502020204030204" pitchFamily="34" charset="0"/>
                          </a:rPr>
                          <m:t>108</m:t>
                        </m:r>
                      </m:den>
                    </m:f>
                  </m:oMath>
                </a14:m>
                <a:r>
                  <a:rPr lang="en-GB" sz="2400" dirty="0">
                    <a:solidFill>
                      <a:srgbClr val="FF0000"/>
                    </a:solidFill>
                    <a:latin typeface="Calibri" panose="020F0502020204030204" pitchFamily="34" charset="0"/>
                    <a:cs typeface="Calibri" panose="020F0502020204030204" pitchFamily="34" charset="0"/>
                  </a:rPr>
                  <a:t>×100% = 59.3%</a:t>
                </a:r>
                <a:endParaRPr lang="en-GB" sz="2400" dirty="0">
                  <a:latin typeface="Calibri" panose="020F0502020204030204" pitchFamily="34" charset="0"/>
                  <a:cs typeface="Calibri" panose="020F0502020204030204" pitchFamily="34" charset="0"/>
                </a:endParaRPr>
              </a:p>
            </p:txBody>
          </p:sp>
        </mc:Choice>
        <mc:Fallback>
          <p:sp>
            <p:nvSpPr>
              <p:cNvPr id="18" name="TextBox 17">
                <a:extLst>
                  <a:ext uri="{FF2B5EF4-FFF2-40B4-BE49-F238E27FC236}">
                    <a16:creationId xmlns:a16="http://schemas.microsoft.com/office/drawing/2014/main" id="{AA6B22E6-C952-4931-899D-CCB23D8C9EB9}"/>
                  </a:ext>
                </a:extLst>
              </p:cNvPr>
              <p:cNvSpPr txBox="1">
                <a:spLocks noRot="1" noChangeAspect="1" noMove="1" noResize="1" noEditPoints="1" noAdjustHandles="1" noChangeArrowheads="1" noChangeShapeType="1" noTextEdit="1"/>
              </p:cNvSpPr>
              <p:nvPr/>
            </p:nvSpPr>
            <p:spPr>
              <a:xfrm>
                <a:off x="1169697" y="5941523"/>
                <a:ext cx="5986365" cy="627929"/>
              </a:xfrm>
              <a:prstGeom prst="rect">
                <a:avLst/>
              </a:prstGeom>
              <a:blipFill>
                <a:blip r:embed="rId6"/>
                <a:stretch>
                  <a:fillRect b="-8738"/>
                </a:stretch>
              </a:blipFill>
            </p:spPr>
            <p:txBody>
              <a:bodyPr/>
              <a:lstStyle/>
              <a:p>
                <a:r>
                  <a:rPr lang="en-GB">
                    <a:noFill/>
                  </a:rPr>
                  <a:t> </a:t>
                </a:r>
              </a:p>
            </p:txBody>
          </p:sp>
        </mc:Fallback>
      </mc:AlternateContent>
      <p:sp>
        <p:nvSpPr>
          <p:cNvPr id="20" name="TextBox 19">
            <a:extLst>
              <a:ext uri="{FF2B5EF4-FFF2-40B4-BE49-F238E27FC236}">
                <a16:creationId xmlns:a16="http://schemas.microsoft.com/office/drawing/2014/main" id="{8938BBD5-85D3-4AFC-B095-4A4EED0F3F17}"/>
              </a:ext>
            </a:extLst>
          </p:cNvPr>
          <p:cNvSpPr txBox="1"/>
          <p:nvPr/>
        </p:nvSpPr>
        <p:spPr>
          <a:xfrm>
            <a:off x="-1" y="17924"/>
            <a:ext cx="8964489" cy="584775"/>
          </a:xfrm>
          <a:prstGeom prst="rect">
            <a:avLst/>
          </a:prstGeom>
          <a:noFill/>
        </p:spPr>
        <p:txBody>
          <a:bodyPr wrap="square">
            <a:spAutoFit/>
          </a:bodyPr>
          <a:lstStyle/>
          <a:p>
            <a:r>
              <a:rPr lang="en-GB" sz="3200" b="1" dirty="0">
                <a:solidFill>
                  <a:srgbClr val="0070C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COMBUSTION, COMPLETE vs. INCOMPLETE</a:t>
            </a:r>
            <a:endParaRPr lang="en-GB" sz="3200" b="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p:txBody>
      </p:sp>
      <p:sp>
        <p:nvSpPr>
          <p:cNvPr id="21" name="TextBox 20">
            <a:extLst>
              <a:ext uri="{FF2B5EF4-FFF2-40B4-BE49-F238E27FC236}">
                <a16:creationId xmlns:a16="http://schemas.microsoft.com/office/drawing/2014/main" id="{7BDD6066-27E3-4ACD-A51F-385981649636}"/>
              </a:ext>
            </a:extLst>
          </p:cNvPr>
          <p:cNvSpPr txBox="1"/>
          <p:nvPr/>
        </p:nvSpPr>
        <p:spPr>
          <a:xfrm>
            <a:off x="292489" y="2065122"/>
            <a:ext cx="4636394" cy="461665"/>
          </a:xfrm>
          <a:prstGeom prst="rect">
            <a:avLst/>
          </a:prstGeom>
          <a:noFill/>
        </p:spPr>
        <p:txBody>
          <a:bodyPr wrap="square">
            <a:spAutoFit/>
          </a:bodyPr>
          <a:lstStyle/>
          <a:p>
            <a:r>
              <a:rPr lang="en-GB" sz="2400" dirty="0">
                <a:latin typeface="Calibri" panose="020F0502020204030204" pitchFamily="34" charset="0"/>
                <a:cs typeface="Calibri" panose="020F0502020204030204" pitchFamily="34" charset="0"/>
              </a:rPr>
              <a:t>C</a:t>
            </a:r>
            <a:r>
              <a:rPr lang="en-GB" sz="2400" baseline="-25000" dirty="0">
                <a:latin typeface="Calibri" panose="020F0502020204030204" pitchFamily="34" charset="0"/>
                <a:cs typeface="Calibri" panose="020F0502020204030204" pitchFamily="34" charset="0"/>
              </a:rPr>
              <a:t>3</a:t>
            </a:r>
            <a:r>
              <a:rPr lang="en-GB" sz="2400" dirty="0">
                <a:latin typeface="Calibri" panose="020F0502020204030204" pitchFamily="34" charset="0"/>
                <a:cs typeface="Calibri" panose="020F0502020204030204" pitchFamily="34" charset="0"/>
              </a:rPr>
              <a:t>H</a:t>
            </a:r>
            <a:r>
              <a:rPr lang="en-GB" sz="2400" baseline="-25000" dirty="0">
                <a:latin typeface="Calibri" panose="020F0502020204030204" pitchFamily="34" charset="0"/>
                <a:cs typeface="Calibri" panose="020F0502020204030204" pitchFamily="34" charset="0"/>
              </a:rPr>
              <a:t>8</a:t>
            </a:r>
            <a:r>
              <a:rPr lang="en-GB" sz="2400" dirty="0">
                <a:latin typeface="Calibri" panose="020F0502020204030204" pitchFamily="34" charset="0"/>
                <a:cs typeface="Calibri" panose="020F0502020204030204" pitchFamily="34" charset="0"/>
              </a:rPr>
              <a:t>  + 5 O</a:t>
            </a:r>
            <a:r>
              <a:rPr lang="en-GB" sz="2400" baseline="-25000" dirty="0">
                <a:latin typeface="Calibri" panose="020F0502020204030204" pitchFamily="34" charset="0"/>
                <a:cs typeface="Calibri" panose="020F0502020204030204" pitchFamily="34" charset="0"/>
              </a:rPr>
              <a:t>2</a:t>
            </a:r>
            <a:r>
              <a:rPr lang="en-GB" sz="2400"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sym typeface="Wingdings" panose="05000000000000000000" pitchFamily="2" charset="2"/>
              </a:rPr>
              <a:t> 3 CO</a:t>
            </a:r>
            <a:r>
              <a:rPr lang="en-GB" sz="2400" baseline="-25000" dirty="0">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+ 4 H</a:t>
            </a:r>
            <a:r>
              <a:rPr lang="en-GB" sz="2400" baseline="-25000" dirty="0">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O </a:t>
            </a: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1829555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DD2E26E9-9093-42C2-936D-968D9808D71E}"/>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60B75159-818A-47C6-9747-6335BCF01748}"/>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4" name="Picture 3">
              <a:extLst>
                <a:ext uri="{FF2B5EF4-FFF2-40B4-BE49-F238E27FC236}">
                  <a16:creationId xmlns:a16="http://schemas.microsoft.com/office/drawing/2014/main" id="{EA9B9866-9397-45C6-81FB-B9E73B717619}"/>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74A81B2A-CA89-4E27-AB5D-B5A43A210C69}"/>
              </a:ext>
            </a:extLst>
          </p:cNvPr>
          <p:cNvSpPr txBox="1"/>
          <p:nvPr/>
        </p:nvSpPr>
        <p:spPr>
          <a:xfrm>
            <a:off x="-1" y="17924"/>
            <a:ext cx="3131841" cy="523220"/>
          </a:xfrm>
          <a:prstGeom prst="rect">
            <a:avLst/>
          </a:prstGeom>
          <a:noFill/>
        </p:spPr>
        <p:txBody>
          <a:bodyPr wrap="square">
            <a:spAutoFit/>
          </a:bodyPr>
          <a:lstStyle/>
          <a:p>
            <a:r>
              <a:rPr lang="en-GB" sz="2800" b="1" dirty="0">
                <a:solidFill>
                  <a:srgbClr val="0070C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BLACK POWDER</a:t>
            </a:r>
            <a:endParaRPr lang="en-GB" sz="2800" b="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EC498E02-FF6A-406F-AA5E-7CF57EF71C30}"/>
              </a:ext>
            </a:extLst>
          </p:cNvPr>
          <p:cNvSpPr txBox="1"/>
          <p:nvPr/>
        </p:nvSpPr>
        <p:spPr>
          <a:xfrm>
            <a:off x="0" y="479589"/>
            <a:ext cx="8964489" cy="4324261"/>
          </a:xfrm>
          <a:prstGeom prst="rect">
            <a:avLst/>
          </a:prstGeom>
          <a:noFill/>
        </p:spPr>
        <p:txBody>
          <a:bodyPr wrap="square" rtlCol="0">
            <a:spAutoFit/>
          </a:bodyPr>
          <a:lstStyle/>
          <a:p>
            <a:pPr marL="285750" indent="-285750">
              <a:buFontTx/>
              <a:buChar char="-"/>
            </a:pPr>
            <a:r>
              <a:rPr lang="en-GB" sz="2200" dirty="0" err="1">
                <a:solidFill>
                  <a:srgbClr val="0070C0"/>
                </a:solidFill>
                <a:latin typeface="Calibri" panose="020F0502020204030204" pitchFamily="34" charset="0"/>
                <a:cs typeface="Calibri" panose="020F0502020204030204" pitchFamily="34" charset="0"/>
              </a:rPr>
              <a:t>blackpowder</a:t>
            </a:r>
            <a:r>
              <a:rPr lang="en-GB" sz="2200" dirty="0">
                <a:solidFill>
                  <a:srgbClr val="0070C0"/>
                </a:solidFill>
                <a:latin typeface="Calibri" panose="020F0502020204030204" pitchFamily="34" charset="0"/>
                <a:cs typeface="Calibri" panose="020F0502020204030204" pitchFamily="34" charset="0"/>
              </a:rPr>
              <a:t> = gunpowder </a:t>
            </a:r>
          </a:p>
          <a:p>
            <a:pPr marL="285750" indent="-285750">
              <a:buFontTx/>
              <a:buChar char="-"/>
            </a:pPr>
            <a:r>
              <a:rPr lang="en-GB" sz="2200" dirty="0">
                <a:solidFill>
                  <a:srgbClr val="0070C0"/>
                </a:solidFill>
                <a:latin typeface="Calibri" panose="020F0502020204030204" pitchFamily="34" charset="0"/>
                <a:cs typeface="Calibri" panose="020F0502020204030204" pitchFamily="34" charset="0"/>
              </a:rPr>
              <a:t>very first explosive composition produced accidentally in China (220 BC)</a:t>
            </a:r>
          </a:p>
          <a:p>
            <a:pPr marL="285750" indent="-285750">
              <a:buFontTx/>
              <a:buChar char="-"/>
            </a:pPr>
            <a:r>
              <a:rPr lang="en-GB" sz="2200" b="0" i="0" dirty="0">
                <a:solidFill>
                  <a:srgbClr val="0070C0"/>
                </a:solidFill>
                <a:effectLst/>
                <a:latin typeface="Calibri" panose="020F0502020204030204" pitchFamily="34" charset="0"/>
                <a:cs typeface="Calibri" panose="020F0502020204030204" pitchFamily="34" charset="0"/>
              </a:rPr>
              <a:t>first confirmed reference occurred in </a:t>
            </a:r>
            <a:r>
              <a:rPr lang="en-GB" sz="2200" dirty="0">
                <a:solidFill>
                  <a:srgbClr val="0070C0"/>
                </a:solidFill>
                <a:latin typeface="Calibri" panose="020F0502020204030204" pitchFamily="34" charset="0"/>
                <a:cs typeface="Calibri" panose="020F0502020204030204" pitchFamily="34" charset="0"/>
              </a:rPr>
              <a:t>China almost 1000 </a:t>
            </a:r>
            <a:r>
              <a:rPr lang="en-GB" sz="2200" b="0" i="0" dirty="0">
                <a:solidFill>
                  <a:srgbClr val="0070C0"/>
                </a:solidFill>
                <a:effectLst/>
                <a:latin typeface="Calibri" panose="020F0502020204030204" pitchFamily="34" charset="0"/>
                <a:cs typeface="Calibri" panose="020F0502020204030204" pitchFamily="34" charset="0"/>
              </a:rPr>
              <a:t>years later as warning against: </a:t>
            </a:r>
          </a:p>
          <a:p>
            <a:pPr marL="536575" indent="-90488">
              <a:lnSpc>
                <a:spcPts val="2200"/>
              </a:lnSpc>
            </a:pPr>
            <a:r>
              <a:rPr lang="en-GB" sz="2200" dirty="0">
                <a:solidFill>
                  <a:srgbClr val="002060"/>
                </a:solidFill>
                <a:latin typeface="Calibri" panose="020F0502020204030204" pitchFamily="34" charset="0"/>
                <a:cs typeface="Calibri" panose="020F0502020204030204" pitchFamily="34" charset="0"/>
              </a:rPr>
              <a:t>	</a:t>
            </a:r>
            <a:r>
              <a:rPr lang="en-GB" sz="2000" b="0" i="0" dirty="0">
                <a:solidFill>
                  <a:srgbClr val="002060"/>
                </a:solidFill>
                <a:effectLst/>
                <a:latin typeface="Calibri" panose="020F0502020204030204" pitchFamily="34" charset="0"/>
                <a:cs typeface="Calibri" panose="020F0502020204030204" pitchFamily="34" charset="0"/>
              </a:rPr>
              <a:t>“</a:t>
            </a:r>
            <a:r>
              <a:rPr lang="en-GB" sz="2000" b="0" i="1" dirty="0">
                <a:solidFill>
                  <a:srgbClr val="002060"/>
                </a:solidFill>
                <a:effectLst/>
                <a:latin typeface="Calibri" panose="020F0502020204030204" pitchFamily="34" charset="0"/>
                <a:cs typeface="Calibri" panose="020F0502020204030204" pitchFamily="34" charset="0"/>
              </a:rPr>
              <a:t>an assortment of dangerous formula of heated together </a:t>
            </a:r>
            <a:r>
              <a:rPr lang="en-GB" sz="2000" b="0" i="1" dirty="0" err="1">
                <a:solidFill>
                  <a:srgbClr val="002060"/>
                </a:solidFill>
                <a:effectLst/>
                <a:latin typeface="Calibri" panose="020F0502020204030204" pitchFamily="34" charset="0"/>
                <a:cs typeface="Calibri" panose="020F0502020204030204" pitchFamily="34" charset="0"/>
              </a:rPr>
              <a:t>sulfur</a:t>
            </a:r>
            <a:r>
              <a:rPr lang="en-GB" sz="2000" b="0" i="1" dirty="0">
                <a:solidFill>
                  <a:srgbClr val="002060"/>
                </a:solidFill>
                <a:effectLst/>
                <a:latin typeface="Calibri" panose="020F0502020204030204" pitchFamily="34" charset="0"/>
                <a:cs typeface="Calibri" panose="020F0502020204030204" pitchFamily="34" charset="0"/>
              </a:rPr>
              <a:t>, realgar (arsenic </a:t>
            </a:r>
            <a:r>
              <a:rPr lang="en-GB" sz="2000" b="0" i="1" dirty="0" err="1">
                <a:solidFill>
                  <a:srgbClr val="002060"/>
                </a:solidFill>
                <a:effectLst/>
                <a:latin typeface="Calibri" panose="020F0502020204030204" pitchFamily="34" charset="0"/>
                <a:cs typeface="Calibri" panose="020F0502020204030204" pitchFamily="34" charset="0"/>
              </a:rPr>
              <a:t>disulfide</a:t>
            </a:r>
            <a:r>
              <a:rPr lang="en-GB" sz="2000" b="0" i="1" dirty="0">
                <a:solidFill>
                  <a:srgbClr val="002060"/>
                </a:solidFill>
                <a:effectLst/>
                <a:latin typeface="Calibri" panose="020F0502020204030204" pitchFamily="34" charset="0"/>
                <a:cs typeface="Calibri" panose="020F0502020204030204" pitchFamily="34" charset="0"/>
              </a:rPr>
              <a:t>), and </a:t>
            </a:r>
            <a:r>
              <a:rPr lang="en-GB" sz="2000" b="0" i="1" dirty="0" err="1">
                <a:solidFill>
                  <a:srgbClr val="002060"/>
                </a:solidFill>
                <a:effectLst/>
                <a:latin typeface="Calibri" panose="020F0502020204030204" pitchFamily="34" charset="0"/>
                <a:cs typeface="Calibri" panose="020F0502020204030204" pitchFamily="34" charset="0"/>
              </a:rPr>
              <a:t>saltpeter</a:t>
            </a:r>
            <a:r>
              <a:rPr lang="en-GB" sz="2000" b="0" i="1" dirty="0">
                <a:solidFill>
                  <a:srgbClr val="002060"/>
                </a:solidFill>
                <a:effectLst/>
                <a:latin typeface="Calibri" panose="020F0502020204030204" pitchFamily="34" charset="0"/>
                <a:cs typeface="Calibri" panose="020F0502020204030204" pitchFamily="34" charset="0"/>
              </a:rPr>
              <a:t> with honey; smoke [and flames] result, so that (…) hands and faces have been burnt, and even the whole house burned down</a:t>
            </a:r>
            <a:r>
              <a:rPr lang="en-GB" sz="2200" b="0" i="1" dirty="0">
                <a:solidFill>
                  <a:srgbClr val="002060"/>
                </a:solidFill>
                <a:effectLst/>
                <a:latin typeface="Calibri" panose="020F0502020204030204" pitchFamily="34" charset="0"/>
                <a:cs typeface="Calibri" panose="020F0502020204030204" pitchFamily="34" charset="0"/>
              </a:rPr>
              <a:t>.“ </a:t>
            </a:r>
          </a:p>
          <a:p>
            <a:pPr marL="285750" indent="-285750">
              <a:buFontTx/>
              <a:buChar char="-"/>
            </a:pPr>
            <a:r>
              <a:rPr lang="en-GB" sz="2200" dirty="0">
                <a:solidFill>
                  <a:srgbClr val="0070C0"/>
                </a:solidFill>
                <a:latin typeface="Calibri" panose="020F0502020204030204" pitchFamily="34" charset="0"/>
                <a:cs typeface="Calibri" panose="020F0502020204030204" pitchFamily="34" charset="0"/>
              </a:rPr>
              <a:t>consists of a fuel and oxidiser. </a:t>
            </a:r>
          </a:p>
          <a:p>
            <a:pPr marL="742950" lvl="1" indent="-285750">
              <a:buFontTx/>
              <a:buChar char="-"/>
            </a:pPr>
            <a:r>
              <a:rPr lang="en-GB" sz="2200" dirty="0">
                <a:solidFill>
                  <a:srgbClr val="0070C0"/>
                </a:solidFill>
                <a:latin typeface="Calibri" panose="020F0502020204030204" pitchFamily="34" charset="0"/>
                <a:cs typeface="Calibri" panose="020F0502020204030204" pitchFamily="34" charset="0"/>
              </a:rPr>
              <a:t>fuel: powdered mixture of charcoal and </a:t>
            </a:r>
            <a:r>
              <a:rPr lang="en-GB" sz="2200" dirty="0" err="1">
                <a:solidFill>
                  <a:srgbClr val="0070C0"/>
                </a:solidFill>
                <a:latin typeface="Calibri" panose="020F0502020204030204" pitchFamily="34" charset="0"/>
                <a:cs typeface="Calibri" panose="020F0502020204030204" pitchFamily="34" charset="0"/>
              </a:rPr>
              <a:t>sulfur</a:t>
            </a:r>
            <a:r>
              <a:rPr lang="en-GB" sz="2200" dirty="0">
                <a:solidFill>
                  <a:srgbClr val="0070C0"/>
                </a:solidFill>
                <a:latin typeface="Calibri" panose="020F0502020204030204" pitchFamily="34" charset="0"/>
                <a:cs typeface="Calibri" panose="020F0502020204030204" pitchFamily="34" charset="0"/>
              </a:rPr>
              <a:t> </a:t>
            </a:r>
          </a:p>
          <a:p>
            <a:pPr marL="742950" lvl="1" indent="-285750">
              <a:buFontTx/>
              <a:buChar char="-"/>
            </a:pPr>
            <a:r>
              <a:rPr lang="en-GB" sz="2200" dirty="0">
                <a:solidFill>
                  <a:srgbClr val="0070C0"/>
                </a:solidFill>
                <a:latin typeface="Calibri" panose="020F0502020204030204" pitchFamily="34" charset="0"/>
                <a:cs typeface="Calibri" panose="020F0502020204030204" pitchFamily="34" charset="0"/>
              </a:rPr>
              <a:t>mixed with potassium nitrate, oxidiser </a:t>
            </a:r>
          </a:p>
          <a:p>
            <a:pPr marL="285750" indent="-285750">
              <a:buFontTx/>
              <a:buChar char="-"/>
            </a:pPr>
            <a:r>
              <a:rPr lang="en-GB" sz="2200" dirty="0">
                <a:solidFill>
                  <a:srgbClr val="0070C0"/>
                </a:solidFill>
                <a:latin typeface="Calibri" panose="020F0502020204030204" pitchFamily="34" charset="0"/>
                <a:cs typeface="Calibri" panose="020F0502020204030204" pitchFamily="34" charset="0"/>
              </a:rPr>
              <a:t>potassium nitrate (</a:t>
            </a:r>
            <a:r>
              <a:rPr lang="en-GB" sz="2200" dirty="0" err="1">
                <a:solidFill>
                  <a:srgbClr val="0070C0"/>
                </a:solidFill>
                <a:latin typeface="Calibri" panose="020F0502020204030204" pitchFamily="34" charset="0"/>
                <a:cs typeface="Calibri" panose="020F0502020204030204" pitchFamily="34" charset="0"/>
              </a:rPr>
              <a:t>salpeter</a:t>
            </a:r>
            <a:r>
              <a:rPr lang="en-GB" sz="2200" dirty="0">
                <a:solidFill>
                  <a:srgbClr val="0070C0"/>
                </a:solidFill>
                <a:latin typeface="Calibri" panose="020F0502020204030204" pitchFamily="34" charset="0"/>
                <a:cs typeface="Calibri" panose="020F0502020204030204" pitchFamily="34" charset="0"/>
              </a:rPr>
              <a:t>)– naturally occurring mineral</a:t>
            </a:r>
          </a:p>
          <a:p>
            <a:pPr marL="285750" indent="-285750">
              <a:buFontTx/>
              <a:buChar char="-"/>
            </a:pPr>
            <a:endParaRPr lang="en-GB" sz="2200" b="0" i="0" dirty="0">
              <a:solidFill>
                <a:srgbClr val="0070C0"/>
              </a:solidFill>
              <a:effectLst/>
              <a:latin typeface="Calibri" panose="020F0502020204030204" pitchFamily="34" charset="0"/>
              <a:cs typeface="Calibri" panose="020F0502020204030204" pitchFamily="34" charset="0"/>
            </a:endParaRPr>
          </a:p>
          <a:p>
            <a:pPr marL="285750" indent="-285750">
              <a:buFontTx/>
              <a:buChar char="-"/>
            </a:pPr>
            <a:endParaRPr lang="en-GB" sz="2200" dirty="0">
              <a:solidFill>
                <a:srgbClr val="0070C0"/>
              </a:solidFill>
              <a:latin typeface="Calibri" panose="020F0502020204030204" pitchFamily="34" charset="0"/>
              <a:cs typeface="Calibri" panose="020F0502020204030204" pitchFamily="34" charset="0"/>
            </a:endParaRPr>
          </a:p>
        </p:txBody>
      </p:sp>
      <p:sp>
        <p:nvSpPr>
          <p:cNvPr id="8" name="Rectangle 1">
            <a:extLst>
              <a:ext uri="{FF2B5EF4-FFF2-40B4-BE49-F238E27FC236}">
                <a16:creationId xmlns:a16="http://schemas.microsoft.com/office/drawing/2014/main" id="{B3B8DF18-5E50-40C1-BBFB-DC01530DCC5F}"/>
              </a:ext>
            </a:extLst>
          </p:cNvPr>
          <p:cNvSpPr>
            <a:spLocks noChangeArrowheads="1"/>
          </p:cNvSpPr>
          <p:nvPr/>
        </p:nvSpPr>
        <p:spPr bwMode="auto">
          <a:xfrm>
            <a:off x="467544" y="4492786"/>
            <a:ext cx="6156177" cy="120032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000000"/>
                </a:solidFill>
                <a:effectLst/>
                <a:latin typeface="Arial" panose="020B0604020202020204" pitchFamily="34" charset="0"/>
                <a:cs typeface="Arial" panose="020B0604020202020204" pitchFamily="34" charset="0"/>
              </a:rPr>
              <a:t>Besides selecting their raw materials carefully, the ancients learned to improve on nature by saturating the tinder with blood and urine ,mixed with potash-rich ashes. Later, this slow biological action was speeded up in '</a:t>
            </a:r>
            <a:r>
              <a:rPr kumimoji="0" lang="en-US" altLang="en-US" sz="1200" b="1"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nitre</a:t>
            </a:r>
            <a:r>
              <a:rPr kumimoji="0" lang="en-US" altLang="en-US" sz="1200" b="1" i="0" u="none" strike="noStrike" cap="none" normalizeH="0" baseline="0" dirty="0">
                <a:ln>
                  <a:noFill/>
                </a:ln>
                <a:solidFill>
                  <a:srgbClr val="000000"/>
                </a:solidFill>
                <a:effectLst/>
                <a:latin typeface="Arial" panose="020B0604020202020204" pitchFamily="34" charset="0"/>
                <a:cs typeface="Arial" panose="020B0604020202020204" pitchFamily="34" charset="0"/>
              </a:rPr>
              <a:t> beds' - the waste and plant ashes were heaped up together, exposed to the air and watered at intervals. Eventually after the piles had been turned many times, this manure produced </a:t>
            </a:r>
            <a:r>
              <a:rPr kumimoji="0" lang="en-US" altLang="en-US" sz="1200" b="1"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salpetre</a:t>
            </a:r>
            <a:r>
              <a:rPr kumimoji="0" lang="en-US" altLang="en-US" sz="1200" b="1" i="0" u="none" strike="noStrike" cap="none" normalizeH="0" baseline="0" dirty="0">
                <a:ln>
                  <a:noFill/>
                </a:ln>
                <a:solidFill>
                  <a:srgbClr val="000000"/>
                </a:solidFill>
                <a:effectLst/>
                <a:latin typeface="Arial" panose="020B0604020202020204" pitchFamily="34" charset="0"/>
                <a:cs typeface="Arial" panose="020B0604020202020204" pitchFamily="34" charset="0"/>
              </a:rPr>
              <a:t>.</a:t>
            </a:r>
            <a:endParaRPr kumimoji="0" lang="en-US" altLang="en-US" sz="1200" b="0" i="0" u="none" strike="noStrike" cap="none" normalizeH="0" baseline="0" dirty="0">
              <a:ln>
                <a:noFill/>
              </a:ln>
              <a:solidFill>
                <a:schemeClr val="tx1"/>
              </a:solidFill>
              <a:effectLst/>
              <a:latin typeface="Arial" panose="020B0604020202020204" pitchFamily="34" charset="0"/>
            </a:endParaRPr>
          </a:p>
        </p:txBody>
      </p:sp>
      <p:pic>
        <p:nvPicPr>
          <p:cNvPr id="9" name="Picture 2" descr="Roman loo [public]">
            <a:extLst>
              <a:ext uri="{FF2B5EF4-FFF2-40B4-BE49-F238E27FC236}">
                <a16:creationId xmlns:a16="http://schemas.microsoft.com/office/drawing/2014/main" id="{011FEFC2-857C-4077-A8AA-E9CF64D1244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04248" y="2975317"/>
            <a:ext cx="2232247" cy="3863504"/>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343F10ED-34A0-43B8-9D42-32C905B5A660}"/>
              </a:ext>
            </a:extLst>
          </p:cNvPr>
          <p:cNvSpPr txBox="1"/>
          <p:nvPr/>
        </p:nvSpPr>
        <p:spPr>
          <a:xfrm>
            <a:off x="4104456" y="5454089"/>
            <a:ext cx="4572000" cy="276999"/>
          </a:xfrm>
          <a:prstGeom prst="rect">
            <a:avLst/>
          </a:prstGeom>
          <a:noFill/>
        </p:spPr>
        <p:txBody>
          <a:bodyPr wrap="square">
            <a:spAutoFit/>
          </a:bodyPr>
          <a:lstStyle/>
          <a:p>
            <a:r>
              <a:rPr lang="en-GB" sz="1200" dirty="0"/>
              <a:t>http://salt.org.il/frame_saltpet.html</a:t>
            </a:r>
          </a:p>
        </p:txBody>
      </p:sp>
    </p:spTree>
    <p:extLst>
      <p:ext uri="{BB962C8B-B14F-4D97-AF65-F5344CB8AC3E}">
        <p14:creationId xmlns:p14="http://schemas.microsoft.com/office/powerpoint/2010/main" val="23887395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D2820506-799B-4465-BFB7-66B40FAF13F9}"/>
              </a:ext>
            </a:extLst>
          </p:cNvPr>
          <p:cNvGrpSpPr/>
          <p:nvPr/>
        </p:nvGrpSpPr>
        <p:grpSpPr>
          <a:xfrm>
            <a:off x="0" y="3429000"/>
            <a:ext cx="9144000" cy="3435846"/>
            <a:chOff x="0" y="3429000"/>
            <a:chExt cx="9144000" cy="3435846"/>
          </a:xfrm>
        </p:grpSpPr>
        <p:pic>
          <p:nvPicPr>
            <p:cNvPr id="8" name="Picture 7">
              <a:extLst>
                <a:ext uri="{FF2B5EF4-FFF2-40B4-BE49-F238E27FC236}">
                  <a16:creationId xmlns:a16="http://schemas.microsoft.com/office/drawing/2014/main" id="{95B87177-2C39-443B-9607-44B609E219D0}"/>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9" name="Picture 8">
              <a:extLst>
                <a:ext uri="{FF2B5EF4-FFF2-40B4-BE49-F238E27FC236}">
                  <a16:creationId xmlns:a16="http://schemas.microsoft.com/office/drawing/2014/main" id="{8A19328D-7388-4B87-BF58-3325F162072F}"/>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3" name="Content Placeholder 2"/>
          <p:cNvSpPr>
            <a:spLocks noGrp="1"/>
          </p:cNvSpPr>
          <p:nvPr>
            <p:ph idx="1"/>
          </p:nvPr>
        </p:nvSpPr>
        <p:spPr>
          <a:xfrm>
            <a:off x="33304" y="4221088"/>
            <a:ext cx="9217430" cy="975215"/>
          </a:xfrm>
        </p:spPr>
        <p:txBody>
          <a:bodyPr>
            <a:noAutofit/>
          </a:bodyPr>
          <a:lstStyle/>
          <a:p>
            <a:pPr marL="0" indent="0">
              <a:buNone/>
              <a:defRPr/>
            </a:pPr>
            <a:r>
              <a:rPr lang="en-GB" sz="2200" dirty="0">
                <a:latin typeface="Calibri" panose="020F0502020204030204" pitchFamily="34" charset="0"/>
                <a:cs typeface="Calibri" panose="020F0502020204030204" pitchFamily="34" charset="0"/>
              </a:rPr>
              <a:t>black powder without the use of sulphur:</a:t>
            </a:r>
          </a:p>
          <a:p>
            <a:pPr marL="0" indent="0">
              <a:buNone/>
              <a:defRPr/>
            </a:pPr>
            <a:r>
              <a:rPr lang="en-GB" sz="2400" b="1" dirty="0">
                <a:solidFill>
                  <a:srgbClr val="FF0000"/>
                </a:solidFill>
                <a:latin typeface="Calibri" panose="020F0502020204030204" pitchFamily="34" charset="0"/>
                <a:cs typeface="Calibri" panose="020F0502020204030204" pitchFamily="34" charset="0"/>
              </a:rPr>
              <a:t>6 KNO</a:t>
            </a:r>
            <a:r>
              <a:rPr lang="en-GB" sz="2400" b="1" baseline="-25000" dirty="0">
                <a:solidFill>
                  <a:srgbClr val="FF0000"/>
                </a:solidFill>
                <a:latin typeface="Calibri" panose="020F0502020204030204" pitchFamily="34" charset="0"/>
                <a:cs typeface="Calibri" panose="020F0502020204030204" pitchFamily="34" charset="0"/>
              </a:rPr>
              <a:t>3</a:t>
            </a:r>
            <a:r>
              <a:rPr lang="en-GB" sz="2400" b="1" dirty="0">
                <a:solidFill>
                  <a:srgbClr val="FF0000"/>
                </a:solidFill>
                <a:latin typeface="Calibri" panose="020F0502020204030204" pitchFamily="34" charset="0"/>
                <a:cs typeface="Calibri" panose="020F0502020204030204" pitchFamily="34" charset="0"/>
              </a:rPr>
              <a:t> + C</a:t>
            </a:r>
            <a:r>
              <a:rPr lang="en-GB" sz="2400" b="1" baseline="-25000" dirty="0">
                <a:solidFill>
                  <a:srgbClr val="FF0000"/>
                </a:solidFill>
                <a:latin typeface="Calibri" panose="020F0502020204030204" pitchFamily="34" charset="0"/>
                <a:cs typeface="Calibri" panose="020F0502020204030204" pitchFamily="34" charset="0"/>
              </a:rPr>
              <a:t>7</a:t>
            </a:r>
            <a:r>
              <a:rPr lang="en-GB" sz="2400" b="1" dirty="0">
                <a:solidFill>
                  <a:srgbClr val="FF0000"/>
                </a:solidFill>
                <a:latin typeface="Calibri" panose="020F0502020204030204" pitchFamily="34" charset="0"/>
                <a:cs typeface="Calibri" panose="020F0502020204030204" pitchFamily="34" charset="0"/>
              </a:rPr>
              <a:t>H</a:t>
            </a:r>
            <a:r>
              <a:rPr lang="en-GB" sz="2400" b="1" baseline="-25000" dirty="0">
                <a:solidFill>
                  <a:srgbClr val="FF0000"/>
                </a:solidFill>
                <a:latin typeface="Calibri" panose="020F0502020204030204" pitchFamily="34" charset="0"/>
                <a:cs typeface="Calibri" panose="020F0502020204030204" pitchFamily="34" charset="0"/>
              </a:rPr>
              <a:t>4</a:t>
            </a:r>
            <a:r>
              <a:rPr lang="en-GB" sz="2400" b="1" dirty="0">
                <a:solidFill>
                  <a:srgbClr val="FF0000"/>
                </a:solidFill>
                <a:latin typeface="Calibri" panose="020F0502020204030204" pitchFamily="34" charset="0"/>
                <a:cs typeface="Calibri" panose="020F0502020204030204" pitchFamily="34" charset="0"/>
              </a:rPr>
              <a:t>O —&gt; 3 K</a:t>
            </a:r>
            <a:r>
              <a:rPr lang="en-GB" sz="2400" b="1" baseline="-25000" dirty="0">
                <a:solidFill>
                  <a:srgbClr val="FF0000"/>
                </a:solidFill>
                <a:latin typeface="Calibri" panose="020F0502020204030204" pitchFamily="34" charset="0"/>
                <a:cs typeface="Calibri" panose="020F0502020204030204" pitchFamily="34" charset="0"/>
              </a:rPr>
              <a:t>2</a:t>
            </a:r>
            <a:r>
              <a:rPr lang="en-GB" sz="2400" b="1" dirty="0">
                <a:solidFill>
                  <a:srgbClr val="FF0000"/>
                </a:solidFill>
                <a:latin typeface="Calibri" panose="020F0502020204030204" pitchFamily="34" charset="0"/>
                <a:cs typeface="Calibri" panose="020F0502020204030204" pitchFamily="34" charset="0"/>
              </a:rPr>
              <a:t>CO</a:t>
            </a:r>
            <a:r>
              <a:rPr lang="en-GB" sz="2400" b="1" baseline="-25000" dirty="0">
                <a:solidFill>
                  <a:srgbClr val="FF0000"/>
                </a:solidFill>
                <a:latin typeface="Calibri" panose="020F0502020204030204" pitchFamily="34" charset="0"/>
                <a:cs typeface="Calibri" panose="020F0502020204030204" pitchFamily="34" charset="0"/>
              </a:rPr>
              <a:t>3</a:t>
            </a:r>
            <a:r>
              <a:rPr lang="en-GB" sz="2400" b="1" dirty="0">
                <a:solidFill>
                  <a:srgbClr val="FF0000"/>
                </a:solidFill>
                <a:latin typeface="Calibri" panose="020F0502020204030204" pitchFamily="34" charset="0"/>
                <a:cs typeface="Calibri" panose="020F0502020204030204" pitchFamily="34" charset="0"/>
              </a:rPr>
              <a:t> + CO</a:t>
            </a:r>
            <a:r>
              <a:rPr lang="en-GB" sz="2400" b="1" baseline="-25000" dirty="0">
                <a:solidFill>
                  <a:srgbClr val="FF0000"/>
                </a:solidFill>
                <a:latin typeface="Calibri" panose="020F0502020204030204" pitchFamily="34" charset="0"/>
                <a:cs typeface="Calibri" panose="020F0502020204030204" pitchFamily="34" charset="0"/>
              </a:rPr>
              <a:t>2</a:t>
            </a:r>
            <a:r>
              <a:rPr lang="en-GB" sz="2400" b="1" dirty="0">
                <a:solidFill>
                  <a:srgbClr val="FF0000"/>
                </a:solidFill>
                <a:latin typeface="Calibri" panose="020F0502020204030204" pitchFamily="34" charset="0"/>
                <a:cs typeface="Calibri" panose="020F0502020204030204" pitchFamily="34" charset="0"/>
              </a:rPr>
              <a:t> + 6 CO + 2 H</a:t>
            </a:r>
            <a:r>
              <a:rPr lang="en-GB" sz="2400" b="1" baseline="-25000" dirty="0">
                <a:solidFill>
                  <a:srgbClr val="FF0000"/>
                </a:solidFill>
                <a:latin typeface="Calibri" panose="020F0502020204030204" pitchFamily="34" charset="0"/>
                <a:cs typeface="Calibri" panose="020F0502020204030204" pitchFamily="34" charset="0"/>
              </a:rPr>
              <a:t>2</a:t>
            </a:r>
            <a:r>
              <a:rPr lang="en-GB" sz="2400" b="1" dirty="0">
                <a:solidFill>
                  <a:srgbClr val="FF0000"/>
                </a:solidFill>
                <a:latin typeface="Calibri" panose="020F0502020204030204" pitchFamily="34" charset="0"/>
                <a:cs typeface="Calibri" panose="020F0502020204030204" pitchFamily="34" charset="0"/>
              </a:rPr>
              <a:t>O + 2 N</a:t>
            </a:r>
            <a:r>
              <a:rPr lang="en-GB" sz="2400" b="1" baseline="-25000" dirty="0">
                <a:solidFill>
                  <a:srgbClr val="FF0000"/>
                </a:solidFill>
                <a:latin typeface="Calibri" panose="020F0502020204030204" pitchFamily="34" charset="0"/>
                <a:cs typeface="Calibri" panose="020F0502020204030204" pitchFamily="34" charset="0"/>
              </a:rPr>
              <a:t>2  </a:t>
            </a:r>
          </a:p>
          <a:p>
            <a:pPr marL="0" indent="0">
              <a:buNone/>
              <a:defRPr/>
            </a:pPr>
            <a:r>
              <a:rPr lang="en-GB" sz="2400" b="1" i="1" baseline="-25000" dirty="0">
                <a:solidFill>
                  <a:srgbClr val="FF0000"/>
                </a:solidFill>
                <a:latin typeface="Calibri" panose="020F0502020204030204" pitchFamily="34" charset="0"/>
                <a:cs typeface="Calibri" panose="020F0502020204030204" pitchFamily="34" charset="0"/>
              </a:rPr>
              <a:t>						     </a:t>
            </a:r>
            <a:r>
              <a:rPr lang="en-GB" sz="1800" b="1" i="1" dirty="0">
                <a:solidFill>
                  <a:srgbClr val="00B050"/>
                </a:solidFill>
                <a:latin typeface="Calibri" panose="020F0502020204030204" pitchFamily="34" charset="0"/>
                <a:cs typeface="Calibri" panose="020F0502020204030204" pitchFamily="34" charset="0"/>
              </a:rPr>
              <a:t>(9.2 % Carbon, 11.4 % Charcoal )</a:t>
            </a:r>
          </a:p>
        </p:txBody>
      </p:sp>
      <p:sp>
        <p:nvSpPr>
          <p:cNvPr id="11" name="TextBox 10">
            <a:extLst>
              <a:ext uri="{FF2B5EF4-FFF2-40B4-BE49-F238E27FC236}">
                <a16:creationId xmlns:a16="http://schemas.microsoft.com/office/drawing/2014/main" id="{D9073C2C-E45D-4C71-9FC7-1219FC8467F2}"/>
              </a:ext>
            </a:extLst>
          </p:cNvPr>
          <p:cNvSpPr txBox="1"/>
          <p:nvPr/>
        </p:nvSpPr>
        <p:spPr>
          <a:xfrm>
            <a:off x="-1" y="17924"/>
            <a:ext cx="5148065" cy="523220"/>
          </a:xfrm>
          <a:prstGeom prst="rect">
            <a:avLst/>
          </a:prstGeom>
          <a:noFill/>
        </p:spPr>
        <p:txBody>
          <a:bodyPr wrap="square">
            <a:spAutoFit/>
          </a:bodyPr>
          <a:lstStyle/>
          <a:p>
            <a:r>
              <a:rPr lang="en-GB" sz="2800" b="1" dirty="0">
                <a:solidFill>
                  <a:srgbClr val="0070C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GUNPOWDER CHEMISTRY</a:t>
            </a:r>
            <a:endParaRPr lang="en-GB" sz="2800" b="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p:txBody>
      </p:sp>
      <p:sp>
        <p:nvSpPr>
          <p:cNvPr id="13" name="TextBox 12">
            <a:extLst>
              <a:ext uri="{FF2B5EF4-FFF2-40B4-BE49-F238E27FC236}">
                <a16:creationId xmlns:a16="http://schemas.microsoft.com/office/drawing/2014/main" id="{58E146A3-9B1B-4AC3-B2C1-B8CAF1DF0B6A}"/>
              </a:ext>
            </a:extLst>
          </p:cNvPr>
          <p:cNvSpPr txBox="1"/>
          <p:nvPr/>
        </p:nvSpPr>
        <p:spPr>
          <a:xfrm>
            <a:off x="13394" y="562969"/>
            <a:ext cx="9253942" cy="1107996"/>
          </a:xfrm>
          <a:prstGeom prst="rect">
            <a:avLst/>
          </a:prstGeom>
          <a:noFill/>
        </p:spPr>
        <p:txBody>
          <a:bodyPr wrap="square">
            <a:spAutoFit/>
          </a:bodyPr>
          <a:lstStyle/>
          <a:p>
            <a:pPr marL="0" indent="0">
              <a:buNone/>
              <a:defRPr/>
            </a:pPr>
            <a:r>
              <a:rPr lang="en-GB" sz="2200" dirty="0">
                <a:latin typeface="Calibri" panose="020F0502020204030204" pitchFamily="34" charset="0"/>
                <a:cs typeface="Calibri" panose="020F0502020204030204" pitchFamily="34" charset="0"/>
              </a:rPr>
              <a:t>simple, commonly cited, chemical equation for combustion of black powder is:</a:t>
            </a:r>
          </a:p>
          <a:p>
            <a:pPr marL="0" indent="0">
              <a:buNone/>
              <a:defRPr/>
            </a:pPr>
            <a:r>
              <a:rPr lang="en-GB" sz="2400" b="1" dirty="0">
                <a:solidFill>
                  <a:srgbClr val="FF0000"/>
                </a:solidFill>
                <a:latin typeface="Calibri" panose="020F0502020204030204" pitchFamily="34" charset="0"/>
                <a:cs typeface="Calibri" panose="020F0502020204030204" pitchFamily="34" charset="0"/>
              </a:rPr>
              <a:t>2 KNO</a:t>
            </a:r>
            <a:r>
              <a:rPr lang="en-GB" sz="2400" b="1" baseline="-25000" dirty="0">
                <a:solidFill>
                  <a:srgbClr val="FF0000"/>
                </a:solidFill>
                <a:latin typeface="Calibri" panose="020F0502020204030204" pitchFamily="34" charset="0"/>
                <a:cs typeface="Calibri" panose="020F0502020204030204" pitchFamily="34" charset="0"/>
              </a:rPr>
              <a:t>3</a:t>
            </a:r>
            <a:r>
              <a:rPr lang="en-GB" sz="2400" b="1" dirty="0">
                <a:solidFill>
                  <a:srgbClr val="FF0000"/>
                </a:solidFill>
                <a:latin typeface="Calibri" panose="020F0502020204030204" pitchFamily="34" charset="0"/>
                <a:cs typeface="Calibri" panose="020F0502020204030204" pitchFamily="34" charset="0"/>
              </a:rPr>
              <a:t> + S + 3 C → K</a:t>
            </a:r>
            <a:r>
              <a:rPr lang="en-GB" sz="2400" b="1" baseline="-25000" dirty="0">
                <a:solidFill>
                  <a:srgbClr val="FF0000"/>
                </a:solidFill>
                <a:latin typeface="Calibri" panose="020F0502020204030204" pitchFamily="34" charset="0"/>
                <a:cs typeface="Calibri" panose="020F0502020204030204" pitchFamily="34" charset="0"/>
              </a:rPr>
              <a:t>2</a:t>
            </a:r>
            <a:r>
              <a:rPr lang="en-GB" sz="2400" b="1" dirty="0">
                <a:solidFill>
                  <a:srgbClr val="FF0000"/>
                </a:solidFill>
                <a:latin typeface="Calibri" panose="020F0502020204030204" pitchFamily="34" charset="0"/>
                <a:cs typeface="Calibri" panose="020F0502020204030204" pitchFamily="34" charset="0"/>
              </a:rPr>
              <a:t>S + N</a:t>
            </a:r>
            <a:r>
              <a:rPr lang="en-GB" sz="2400" b="1" baseline="-25000" dirty="0">
                <a:solidFill>
                  <a:srgbClr val="FF0000"/>
                </a:solidFill>
                <a:latin typeface="Calibri" panose="020F0502020204030204" pitchFamily="34" charset="0"/>
                <a:cs typeface="Calibri" panose="020F0502020204030204" pitchFamily="34" charset="0"/>
              </a:rPr>
              <a:t>2</a:t>
            </a:r>
            <a:r>
              <a:rPr lang="en-GB" sz="2400" b="1" dirty="0">
                <a:solidFill>
                  <a:srgbClr val="FF0000"/>
                </a:solidFill>
                <a:latin typeface="Calibri" panose="020F0502020204030204" pitchFamily="34" charset="0"/>
                <a:cs typeface="Calibri" panose="020F0502020204030204" pitchFamily="34" charset="0"/>
              </a:rPr>
              <a:t> + 3 CO</a:t>
            </a:r>
            <a:r>
              <a:rPr lang="en-GB" sz="2400" b="1" baseline="-25000" dirty="0">
                <a:solidFill>
                  <a:srgbClr val="FF0000"/>
                </a:solidFill>
                <a:latin typeface="Calibri" panose="020F0502020204030204" pitchFamily="34" charset="0"/>
                <a:cs typeface="Calibri" panose="020F0502020204030204" pitchFamily="34" charset="0"/>
              </a:rPr>
              <a:t>2</a:t>
            </a:r>
            <a:r>
              <a:rPr lang="en-GB" sz="2400" b="1" dirty="0">
                <a:solidFill>
                  <a:srgbClr val="FF0000"/>
                </a:solidFill>
                <a:latin typeface="Calibri" panose="020F0502020204030204" pitchFamily="34" charset="0"/>
                <a:cs typeface="Calibri" panose="020F0502020204030204" pitchFamily="34" charset="0"/>
              </a:rPr>
              <a:t>        </a:t>
            </a:r>
            <a:r>
              <a:rPr lang="en-GB" sz="2200" b="1" dirty="0">
                <a:solidFill>
                  <a:srgbClr val="FF0000"/>
                </a:solidFill>
                <a:latin typeface="Calibri" panose="020F0502020204030204" pitchFamily="34" charset="0"/>
                <a:cs typeface="Calibri" panose="020F0502020204030204" pitchFamily="34" charset="0"/>
              </a:rPr>
              <a:t>			</a:t>
            </a:r>
            <a:r>
              <a:rPr lang="en-GB" b="1" i="1" dirty="0">
                <a:solidFill>
                  <a:srgbClr val="00B050"/>
                </a:solidFill>
                <a:latin typeface="Calibri" panose="020F0502020204030204" pitchFamily="34" charset="0"/>
                <a:cs typeface="Calibri" panose="020F0502020204030204" pitchFamily="34" charset="0"/>
              </a:rPr>
              <a:t>(13.3% Carbon) </a:t>
            </a:r>
          </a:p>
          <a:p>
            <a:pPr marL="0" indent="0">
              <a:buNone/>
              <a:defRPr/>
            </a:pPr>
            <a:r>
              <a:rPr lang="en-GB" b="1" i="1" dirty="0">
                <a:solidFill>
                  <a:srgbClr val="00B050"/>
                </a:solidFill>
                <a:latin typeface="Calibri" panose="020F0502020204030204" pitchFamily="34" charset="0"/>
                <a:cs typeface="Calibri" panose="020F0502020204030204" pitchFamily="34" charset="0"/>
              </a:rPr>
              <a:t>						       (∆H</a:t>
            </a:r>
            <a:r>
              <a:rPr lang="en-GB" b="1" i="1" baseline="-25000" dirty="0">
                <a:solidFill>
                  <a:srgbClr val="00B050"/>
                </a:solidFill>
                <a:latin typeface="Calibri" panose="020F0502020204030204" pitchFamily="34" charset="0"/>
                <a:cs typeface="Calibri" panose="020F0502020204030204" pitchFamily="34" charset="0"/>
              </a:rPr>
              <a:t>r  </a:t>
            </a:r>
            <a:r>
              <a:rPr lang="en-GB" b="1" i="1" dirty="0">
                <a:solidFill>
                  <a:srgbClr val="00B050"/>
                </a:solidFill>
                <a:latin typeface="Calibri" panose="020F0502020204030204" pitchFamily="34" charset="0"/>
                <a:cs typeface="Calibri" panose="020F0502020204030204" pitchFamily="34" charset="0"/>
              </a:rPr>
              <a:t>= -598kJ, q = -2214kJ/Kg)</a:t>
            </a:r>
          </a:p>
        </p:txBody>
      </p:sp>
      <p:sp>
        <p:nvSpPr>
          <p:cNvPr id="15" name="TextBox 14">
            <a:extLst>
              <a:ext uri="{FF2B5EF4-FFF2-40B4-BE49-F238E27FC236}">
                <a16:creationId xmlns:a16="http://schemas.microsoft.com/office/drawing/2014/main" id="{8BDE5CCC-B73A-4C82-ABE7-DE7CBA399912}"/>
              </a:ext>
            </a:extLst>
          </p:cNvPr>
          <p:cNvSpPr txBox="1"/>
          <p:nvPr/>
        </p:nvSpPr>
        <p:spPr>
          <a:xfrm>
            <a:off x="51763" y="1726094"/>
            <a:ext cx="9077392" cy="1077218"/>
          </a:xfrm>
          <a:prstGeom prst="rect">
            <a:avLst/>
          </a:prstGeom>
          <a:noFill/>
        </p:spPr>
        <p:txBody>
          <a:bodyPr wrap="square">
            <a:spAutoFit/>
          </a:bodyPr>
          <a:lstStyle/>
          <a:p>
            <a:pPr marL="0" indent="0">
              <a:buNone/>
              <a:defRPr/>
            </a:pPr>
            <a:r>
              <a:rPr lang="en-GB" sz="2200" dirty="0">
                <a:latin typeface="Calibri" panose="020F0502020204030204" pitchFamily="34" charset="0"/>
                <a:cs typeface="Calibri" panose="020F0502020204030204" pitchFamily="34" charset="0"/>
              </a:rPr>
              <a:t>better balanced, more accurate but still simplified, equation is:</a:t>
            </a:r>
          </a:p>
          <a:p>
            <a:pPr marL="0" indent="0">
              <a:buNone/>
              <a:defRPr/>
            </a:pPr>
            <a:r>
              <a:rPr lang="en-GB" sz="2400" b="1" dirty="0">
                <a:solidFill>
                  <a:srgbClr val="FF0000"/>
                </a:solidFill>
                <a:latin typeface="Calibri" panose="020F0502020204030204" pitchFamily="34" charset="0"/>
                <a:cs typeface="Calibri" panose="020F0502020204030204" pitchFamily="34" charset="0"/>
              </a:rPr>
              <a:t>10 KNO</a:t>
            </a:r>
            <a:r>
              <a:rPr lang="en-GB" sz="2400" b="1" baseline="-25000" dirty="0">
                <a:solidFill>
                  <a:srgbClr val="FF0000"/>
                </a:solidFill>
                <a:latin typeface="Calibri" panose="020F0502020204030204" pitchFamily="34" charset="0"/>
                <a:cs typeface="Calibri" panose="020F0502020204030204" pitchFamily="34" charset="0"/>
              </a:rPr>
              <a:t>3</a:t>
            </a:r>
            <a:r>
              <a:rPr lang="en-GB" sz="2400" b="1" dirty="0">
                <a:solidFill>
                  <a:srgbClr val="FF0000"/>
                </a:solidFill>
                <a:latin typeface="Calibri" panose="020F0502020204030204" pitchFamily="34" charset="0"/>
                <a:cs typeface="Calibri" panose="020F0502020204030204" pitchFamily="34" charset="0"/>
              </a:rPr>
              <a:t> + 3 S + 8 C → 2 K</a:t>
            </a:r>
            <a:r>
              <a:rPr lang="en-GB" sz="2400" b="1" baseline="-25000" dirty="0">
                <a:solidFill>
                  <a:srgbClr val="FF0000"/>
                </a:solidFill>
                <a:latin typeface="Calibri" panose="020F0502020204030204" pitchFamily="34" charset="0"/>
                <a:cs typeface="Calibri" panose="020F0502020204030204" pitchFamily="34" charset="0"/>
              </a:rPr>
              <a:t>2</a:t>
            </a:r>
            <a:r>
              <a:rPr lang="en-GB" sz="2400" b="1" dirty="0">
                <a:solidFill>
                  <a:srgbClr val="FF0000"/>
                </a:solidFill>
                <a:latin typeface="Calibri" panose="020F0502020204030204" pitchFamily="34" charset="0"/>
                <a:cs typeface="Calibri" panose="020F0502020204030204" pitchFamily="34" charset="0"/>
              </a:rPr>
              <a:t>CO</a:t>
            </a:r>
            <a:r>
              <a:rPr lang="en-GB" sz="2400" b="1" baseline="-25000" dirty="0">
                <a:solidFill>
                  <a:srgbClr val="FF0000"/>
                </a:solidFill>
                <a:latin typeface="Calibri" panose="020F0502020204030204" pitchFamily="34" charset="0"/>
                <a:cs typeface="Calibri" panose="020F0502020204030204" pitchFamily="34" charset="0"/>
              </a:rPr>
              <a:t>3</a:t>
            </a:r>
            <a:r>
              <a:rPr lang="en-GB" sz="2400" b="1" dirty="0">
                <a:solidFill>
                  <a:srgbClr val="FF0000"/>
                </a:solidFill>
                <a:latin typeface="Calibri" panose="020F0502020204030204" pitchFamily="34" charset="0"/>
                <a:cs typeface="Calibri" panose="020F0502020204030204" pitchFamily="34" charset="0"/>
              </a:rPr>
              <a:t> + 3 K</a:t>
            </a:r>
            <a:r>
              <a:rPr lang="en-GB" sz="2400" b="1" baseline="-25000" dirty="0">
                <a:solidFill>
                  <a:srgbClr val="FF0000"/>
                </a:solidFill>
                <a:latin typeface="Calibri" panose="020F0502020204030204" pitchFamily="34" charset="0"/>
                <a:cs typeface="Calibri" panose="020F0502020204030204" pitchFamily="34" charset="0"/>
              </a:rPr>
              <a:t>2</a:t>
            </a:r>
            <a:r>
              <a:rPr lang="en-GB" sz="2400" b="1" dirty="0">
                <a:solidFill>
                  <a:srgbClr val="FF0000"/>
                </a:solidFill>
                <a:latin typeface="Calibri" panose="020F0502020204030204" pitchFamily="34" charset="0"/>
                <a:cs typeface="Calibri" panose="020F0502020204030204" pitchFamily="34" charset="0"/>
              </a:rPr>
              <a:t>SO</a:t>
            </a:r>
            <a:r>
              <a:rPr lang="en-GB" sz="2400" b="1" baseline="-25000" dirty="0">
                <a:solidFill>
                  <a:srgbClr val="FF0000"/>
                </a:solidFill>
                <a:latin typeface="Calibri" panose="020F0502020204030204" pitchFamily="34" charset="0"/>
                <a:cs typeface="Calibri" panose="020F0502020204030204" pitchFamily="34" charset="0"/>
              </a:rPr>
              <a:t>4</a:t>
            </a:r>
            <a:r>
              <a:rPr lang="en-GB" sz="2400" b="1" dirty="0">
                <a:solidFill>
                  <a:srgbClr val="FF0000"/>
                </a:solidFill>
                <a:latin typeface="Calibri" panose="020F0502020204030204" pitchFamily="34" charset="0"/>
                <a:cs typeface="Calibri" panose="020F0502020204030204" pitchFamily="34" charset="0"/>
              </a:rPr>
              <a:t> + 6 CO</a:t>
            </a:r>
            <a:r>
              <a:rPr lang="en-GB" sz="2400" b="1" baseline="-25000" dirty="0">
                <a:solidFill>
                  <a:srgbClr val="FF0000"/>
                </a:solidFill>
                <a:latin typeface="Calibri" panose="020F0502020204030204" pitchFamily="34" charset="0"/>
                <a:cs typeface="Calibri" panose="020F0502020204030204" pitchFamily="34" charset="0"/>
              </a:rPr>
              <a:t>2</a:t>
            </a:r>
            <a:r>
              <a:rPr lang="en-GB" sz="2400" b="1" dirty="0">
                <a:solidFill>
                  <a:srgbClr val="FF0000"/>
                </a:solidFill>
                <a:latin typeface="Calibri" panose="020F0502020204030204" pitchFamily="34" charset="0"/>
                <a:cs typeface="Calibri" panose="020F0502020204030204" pitchFamily="34" charset="0"/>
              </a:rPr>
              <a:t> + 5 N</a:t>
            </a:r>
            <a:r>
              <a:rPr lang="en-GB" sz="2400" b="1" baseline="-25000" dirty="0">
                <a:solidFill>
                  <a:srgbClr val="FF0000"/>
                </a:solidFill>
                <a:latin typeface="Calibri" panose="020F0502020204030204" pitchFamily="34" charset="0"/>
                <a:cs typeface="Calibri" panose="020F0502020204030204" pitchFamily="34" charset="0"/>
              </a:rPr>
              <a:t>2</a:t>
            </a:r>
            <a:r>
              <a:rPr lang="en-GB" sz="2400" b="1" dirty="0">
                <a:solidFill>
                  <a:srgbClr val="FF0000"/>
                </a:solidFill>
                <a:latin typeface="Calibri" panose="020F0502020204030204" pitchFamily="34" charset="0"/>
                <a:cs typeface="Calibri" panose="020F0502020204030204" pitchFamily="34" charset="0"/>
              </a:rPr>
              <a:t> </a:t>
            </a:r>
            <a:r>
              <a:rPr lang="en-GB" sz="2200" b="1" dirty="0">
                <a:solidFill>
                  <a:srgbClr val="FF0000"/>
                </a:solidFill>
                <a:latin typeface="Calibri" panose="020F0502020204030204" pitchFamily="34" charset="0"/>
                <a:cs typeface="Calibri" panose="020F0502020204030204" pitchFamily="34" charset="0"/>
              </a:rPr>
              <a:t>	</a:t>
            </a:r>
            <a:r>
              <a:rPr lang="en-GB" b="1" i="1" dirty="0">
                <a:solidFill>
                  <a:srgbClr val="00B050"/>
                </a:solidFill>
                <a:latin typeface="Calibri" panose="020F0502020204030204" pitchFamily="34" charset="0"/>
                <a:cs typeface="Calibri" panose="020F0502020204030204" pitchFamily="34" charset="0"/>
              </a:rPr>
              <a:t>(8% Carbon) </a:t>
            </a:r>
          </a:p>
          <a:p>
            <a:pPr marL="0" indent="0">
              <a:buNone/>
              <a:defRPr/>
            </a:pPr>
            <a:r>
              <a:rPr lang="en-GB" b="1" i="1" dirty="0">
                <a:solidFill>
                  <a:srgbClr val="00B050"/>
                </a:solidFill>
                <a:latin typeface="Calibri" panose="020F0502020204030204" pitchFamily="34" charset="0"/>
                <a:cs typeface="Calibri" panose="020F0502020204030204" pitchFamily="34" charset="0"/>
              </a:rPr>
              <a:t>					                   (∆H</a:t>
            </a:r>
            <a:r>
              <a:rPr lang="en-GB" b="1" i="1" baseline="-25000" dirty="0">
                <a:solidFill>
                  <a:srgbClr val="00B050"/>
                </a:solidFill>
                <a:latin typeface="Calibri" panose="020F0502020204030204" pitchFamily="34" charset="0"/>
                <a:cs typeface="Calibri" panose="020F0502020204030204" pitchFamily="34" charset="0"/>
              </a:rPr>
              <a:t>r  </a:t>
            </a:r>
            <a:r>
              <a:rPr lang="en-GB" b="1" i="1" dirty="0">
                <a:solidFill>
                  <a:srgbClr val="00B050"/>
                </a:solidFill>
                <a:latin typeface="Calibri" panose="020F0502020204030204" pitchFamily="34" charset="0"/>
                <a:cs typeface="Calibri" panose="020F0502020204030204" pitchFamily="34" charset="0"/>
              </a:rPr>
              <a:t>= -4032kJ q = -3354kJ/Kg)</a:t>
            </a:r>
          </a:p>
        </p:txBody>
      </p:sp>
      <p:sp>
        <p:nvSpPr>
          <p:cNvPr id="17" name="TextBox 16">
            <a:extLst>
              <a:ext uri="{FF2B5EF4-FFF2-40B4-BE49-F238E27FC236}">
                <a16:creationId xmlns:a16="http://schemas.microsoft.com/office/drawing/2014/main" id="{BA7AA170-7966-4459-A059-85A01ABE9379}"/>
              </a:ext>
            </a:extLst>
          </p:cNvPr>
          <p:cNvSpPr txBox="1"/>
          <p:nvPr/>
        </p:nvSpPr>
        <p:spPr>
          <a:xfrm>
            <a:off x="65150" y="2851856"/>
            <a:ext cx="9217430" cy="1302921"/>
          </a:xfrm>
          <a:prstGeom prst="rect">
            <a:avLst/>
          </a:prstGeom>
          <a:noFill/>
        </p:spPr>
        <p:txBody>
          <a:bodyPr wrap="square">
            <a:spAutoFit/>
          </a:bodyPr>
          <a:lstStyle/>
          <a:p>
            <a:pPr marL="0" indent="0">
              <a:lnSpc>
                <a:spcPts val="2200"/>
              </a:lnSpc>
              <a:buNone/>
              <a:defRPr/>
            </a:pPr>
            <a:r>
              <a:rPr lang="en-GB" sz="2200" dirty="0">
                <a:latin typeface="Calibri" panose="020F0502020204030204" pitchFamily="34" charset="0"/>
                <a:cs typeface="Calibri" panose="020F0502020204030204" pitchFamily="34" charset="0"/>
              </a:rPr>
              <a:t>charcoal's chemical formula is C</a:t>
            </a:r>
            <a:r>
              <a:rPr lang="en-GB" sz="2200" baseline="-25000" dirty="0">
                <a:latin typeface="Calibri" panose="020F0502020204030204" pitchFamily="34" charset="0"/>
                <a:cs typeface="Calibri" panose="020F0502020204030204" pitchFamily="34" charset="0"/>
              </a:rPr>
              <a:t>7</a:t>
            </a:r>
            <a:r>
              <a:rPr lang="en-GB" sz="2200" dirty="0">
                <a:latin typeface="Calibri" panose="020F0502020204030204" pitchFamily="34" charset="0"/>
                <a:cs typeface="Calibri" panose="020F0502020204030204" pitchFamily="34" charset="0"/>
              </a:rPr>
              <a:t>H</a:t>
            </a:r>
            <a:r>
              <a:rPr lang="en-GB" sz="2200" baseline="-25000" dirty="0">
                <a:latin typeface="Calibri" panose="020F0502020204030204" pitchFamily="34" charset="0"/>
                <a:cs typeface="Calibri" panose="020F0502020204030204" pitchFamily="34" charset="0"/>
              </a:rPr>
              <a:t>4</a:t>
            </a:r>
            <a:r>
              <a:rPr lang="en-GB" sz="2200" dirty="0">
                <a:latin typeface="Calibri" panose="020F0502020204030204" pitchFamily="34" charset="0"/>
                <a:cs typeface="Calibri" panose="020F0502020204030204" pitchFamily="34" charset="0"/>
              </a:rPr>
              <a:t>O with this even more accurate equation of the decomposition of black powder is: </a:t>
            </a:r>
          </a:p>
          <a:p>
            <a:pPr marL="0" indent="0">
              <a:buNone/>
              <a:defRPr/>
            </a:pPr>
            <a:r>
              <a:rPr lang="en-GB" sz="2400" b="1" dirty="0">
                <a:solidFill>
                  <a:srgbClr val="FF0000"/>
                </a:solidFill>
                <a:latin typeface="Calibri" panose="020F0502020204030204" pitchFamily="34" charset="0"/>
                <a:cs typeface="Calibri" panose="020F0502020204030204" pitchFamily="34" charset="0"/>
              </a:rPr>
              <a:t>4 KNO</a:t>
            </a:r>
            <a:r>
              <a:rPr lang="en-GB" sz="2400" b="1" baseline="-25000" dirty="0">
                <a:solidFill>
                  <a:srgbClr val="FF0000"/>
                </a:solidFill>
                <a:latin typeface="Calibri" panose="020F0502020204030204" pitchFamily="34" charset="0"/>
                <a:cs typeface="Calibri" panose="020F0502020204030204" pitchFamily="34" charset="0"/>
              </a:rPr>
              <a:t>3</a:t>
            </a:r>
            <a:r>
              <a:rPr lang="en-GB" sz="2400" b="1" dirty="0">
                <a:solidFill>
                  <a:srgbClr val="FF0000"/>
                </a:solidFill>
                <a:latin typeface="Calibri" panose="020F0502020204030204" pitchFamily="34" charset="0"/>
                <a:cs typeface="Calibri" panose="020F0502020204030204" pitchFamily="34" charset="0"/>
              </a:rPr>
              <a:t> + C</a:t>
            </a:r>
            <a:r>
              <a:rPr lang="en-GB" sz="2400" b="1" baseline="-25000" dirty="0">
                <a:solidFill>
                  <a:srgbClr val="FF0000"/>
                </a:solidFill>
                <a:latin typeface="Calibri" panose="020F0502020204030204" pitchFamily="34" charset="0"/>
                <a:cs typeface="Calibri" panose="020F0502020204030204" pitchFamily="34" charset="0"/>
              </a:rPr>
              <a:t>7</a:t>
            </a:r>
            <a:r>
              <a:rPr lang="en-GB" sz="2400" b="1" dirty="0">
                <a:solidFill>
                  <a:srgbClr val="FF0000"/>
                </a:solidFill>
                <a:latin typeface="Calibri" panose="020F0502020204030204" pitchFamily="34" charset="0"/>
                <a:cs typeface="Calibri" panose="020F0502020204030204" pitchFamily="34" charset="0"/>
              </a:rPr>
              <a:t>H</a:t>
            </a:r>
            <a:r>
              <a:rPr lang="en-GB" sz="2400" b="1" baseline="-25000" dirty="0">
                <a:solidFill>
                  <a:srgbClr val="FF0000"/>
                </a:solidFill>
                <a:latin typeface="Calibri" panose="020F0502020204030204" pitchFamily="34" charset="0"/>
                <a:cs typeface="Calibri" panose="020F0502020204030204" pitchFamily="34" charset="0"/>
              </a:rPr>
              <a:t>4</a:t>
            </a:r>
            <a:r>
              <a:rPr lang="en-GB" sz="2400" b="1" dirty="0">
                <a:solidFill>
                  <a:srgbClr val="FF0000"/>
                </a:solidFill>
                <a:latin typeface="Calibri" panose="020F0502020204030204" pitchFamily="34" charset="0"/>
                <a:cs typeface="Calibri" panose="020F0502020204030204" pitchFamily="34" charset="0"/>
              </a:rPr>
              <a:t>O + 2 S —&gt; 2 K</a:t>
            </a:r>
            <a:r>
              <a:rPr lang="en-GB" sz="2400" b="1" baseline="-25000" dirty="0">
                <a:solidFill>
                  <a:srgbClr val="FF0000"/>
                </a:solidFill>
                <a:latin typeface="Calibri" panose="020F0502020204030204" pitchFamily="34" charset="0"/>
                <a:cs typeface="Calibri" panose="020F0502020204030204" pitchFamily="34" charset="0"/>
              </a:rPr>
              <a:t>2</a:t>
            </a:r>
            <a:r>
              <a:rPr lang="en-GB" sz="2400" b="1" dirty="0">
                <a:solidFill>
                  <a:srgbClr val="FF0000"/>
                </a:solidFill>
                <a:latin typeface="Calibri" panose="020F0502020204030204" pitchFamily="34" charset="0"/>
                <a:cs typeface="Calibri" panose="020F0502020204030204" pitchFamily="34" charset="0"/>
              </a:rPr>
              <a:t>S + 4 CO</a:t>
            </a:r>
            <a:r>
              <a:rPr lang="en-GB" sz="2400" b="1" baseline="-25000" dirty="0">
                <a:solidFill>
                  <a:srgbClr val="FF0000"/>
                </a:solidFill>
                <a:latin typeface="Calibri" panose="020F0502020204030204" pitchFamily="34" charset="0"/>
                <a:cs typeface="Calibri" panose="020F0502020204030204" pitchFamily="34" charset="0"/>
              </a:rPr>
              <a:t>2</a:t>
            </a:r>
            <a:r>
              <a:rPr lang="en-GB" sz="2400" b="1" dirty="0">
                <a:solidFill>
                  <a:srgbClr val="FF0000"/>
                </a:solidFill>
                <a:latin typeface="Calibri" panose="020F0502020204030204" pitchFamily="34" charset="0"/>
                <a:cs typeface="Calibri" panose="020F0502020204030204" pitchFamily="34" charset="0"/>
              </a:rPr>
              <a:t> + 3 CO + 2 H</a:t>
            </a:r>
            <a:r>
              <a:rPr lang="en-GB" sz="2400" b="1" baseline="-25000" dirty="0">
                <a:solidFill>
                  <a:srgbClr val="FF0000"/>
                </a:solidFill>
                <a:latin typeface="Calibri" panose="020F0502020204030204" pitchFamily="34" charset="0"/>
                <a:cs typeface="Calibri" panose="020F0502020204030204" pitchFamily="34" charset="0"/>
              </a:rPr>
              <a:t>2</a:t>
            </a:r>
            <a:r>
              <a:rPr lang="en-GB" sz="2400" b="1" dirty="0">
                <a:solidFill>
                  <a:srgbClr val="FF0000"/>
                </a:solidFill>
                <a:latin typeface="Calibri" panose="020F0502020204030204" pitchFamily="34" charset="0"/>
                <a:cs typeface="Calibri" panose="020F0502020204030204" pitchFamily="34" charset="0"/>
              </a:rPr>
              <a:t>O + 2 N</a:t>
            </a:r>
            <a:r>
              <a:rPr lang="en-GB" sz="2400" b="1" baseline="-25000" dirty="0">
                <a:solidFill>
                  <a:srgbClr val="FF0000"/>
                </a:solidFill>
                <a:latin typeface="Calibri" panose="020F0502020204030204" pitchFamily="34" charset="0"/>
                <a:cs typeface="Calibri" panose="020F0502020204030204" pitchFamily="34" charset="0"/>
              </a:rPr>
              <a:t>2</a:t>
            </a:r>
            <a:r>
              <a:rPr lang="en-GB" sz="2400" b="1" dirty="0">
                <a:solidFill>
                  <a:srgbClr val="FF0000"/>
                </a:solidFill>
                <a:latin typeface="Calibri" panose="020F0502020204030204" pitchFamily="34" charset="0"/>
                <a:cs typeface="Calibri" panose="020F0502020204030204" pitchFamily="34" charset="0"/>
              </a:rPr>
              <a:t> </a:t>
            </a:r>
            <a:r>
              <a:rPr lang="en-GB" sz="2200" b="1" dirty="0">
                <a:solidFill>
                  <a:srgbClr val="FF0000"/>
                </a:solidFill>
                <a:latin typeface="Calibri" panose="020F0502020204030204" pitchFamily="34" charset="0"/>
                <a:cs typeface="Calibri" panose="020F0502020204030204" pitchFamily="34" charset="0"/>
              </a:rPr>
              <a:t>	</a:t>
            </a:r>
          </a:p>
          <a:p>
            <a:pPr marL="0" indent="0">
              <a:buNone/>
              <a:defRPr/>
            </a:pPr>
            <a:r>
              <a:rPr lang="en-GB" b="1" i="1" dirty="0">
                <a:solidFill>
                  <a:srgbClr val="00B050"/>
                </a:solidFill>
                <a:latin typeface="Calibri" panose="020F0502020204030204" pitchFamily="34" charset="0"/>
                <a:cs typeface="Calibri" panose="020F0502020204030204" pitchFamily="34" charset="0"/>
              </a:rPr>
              <a:t>                                                                                                           (14.6 % Carbon, 18% Charcoal)</a:t>
            </a:r>
          </a:p>
        </p:txBody>
      </p:sp>
      <p:sp>
        <p:nvSpPr>
          <p:cNvPr id="19" name="TextBox 18">
            <a:extLst>
              <a:ext uri="{FF2B5EF4-FFF2-40B4-BE49-F238E27FC236}">
                <a16:creationId xmlns:a16="http://schemas.microsoft.com/office/drawing/2014/main" id="{640A81A3-AF72-4368-828A-9A9E73CBE1B5}"/>
              </a:ext>
            </a:extLst>
          </p:cNvPr>
          <p:cNvSpPr txBox="1"/>
          <p:nvPr/>
        </p:nvSpPr>
        <p:spPr>
          <a:xfrm>
            <a:off x="1187624" y="5362578"/>
            <a:ext cx="7434764" cy="1477328"/>
          </a:xfrm>
          <a:prstGeom prst="rect">
            <a:avLst/>
          </a:prstGeom>
          <a:noFill/>
        </p:spPr>
        <p:txBody>
          <a:bodyPr wrap="square">
            <a:spAutoFit/>
          </a:bodyPr>
          <a:lstStyle/>
          <a:p>
            <a:pPr marL="0" indent="0">
              <a:buNone/>
              <a:defRPr/>
            </a:pPr>
            <a:r>
              <a:rPr lang="en-GB" sz="1800" dirty="0">
                <a:solidFill>
                  <a:srgbClr val="0070C0"/>
                </a:solidFill>
                <a:latin typeface="Calibri" panose="020F0502020204030204" pitchFamily="34" charset="0"/>
                <a:cs typeface="Calibri" panose="020F0502020204030204" pitchFamily="34" charset="0"/>
              </a:rPr>
              <a:t>The burning of gunpowder – multistep reaction, the by-products are not easily predicted. </a:t>
            </a:r>
          </a:p>
          <a:p>
            <a:pPr marL="0" indent="0">
              <a:buNone/>
              <a:defRPr/>
            </a:pPr>
            <a:r>
              <a:rPr lang="en-GB" sz="1800" dirty="0">
                <a:latin typeface="Calibri" panose="020F0502020204030204" pitchFamily="34" charset="0"/>
                <a:cs typeface="Calibri" panose="020F0502020204030204" pitchFamily="34" charset="0"/>
              </a:rPr>
              <a:t>      55.91% solid products: K</a:t>
            </a:r>
            <a:r>
              <a:rPr lang="en-GB" sz="1800" baseline="-25000" dirty="0">
                <a:latin typeface="Calibri" panose="020F0502020204030204" pitchFamily="34" charset="0"/>
                <a:cs typeface="Calibri" panose="020F0502020204030204" pitchFamily="34" charset="0"/>
              </a:rPr>
              <a:t>2</a:t>
            </a:r>
            <a:r>
              <a:rPr lang="en-GB" sz="1800" dirty="0">
                <a:latin typeface="Calibri" panose="020F0502020204030204" pitchFamily="34" charset="0"/>
                <a:cs typeface="Calibri" panose="020F0502020204030204" pitchFamily="34" charset="0"/>
              </a:rPr>
              <a:t>CO</a:t>
            </a:r>
            <a:r>
              <a:rPr lang="en-GB" sz="1800" baseline="-25000" dirty="0">
                <a:latin typeface="Calibri" panose="020F0502020204030204" pitchFamily="34" charset="0"/>
                <a:cs typeface="Calibri" panose="020F0502020204030204" pitchFamily="34" charset="0"/>
              </a:rPr>
              <a:t>3</a:t>
            </a:r>
            <a:r>
              <a:rPr lang="en-GB" sz="1800" dirty="0">
                <a:latin typeface="Calibri" panose="020F0502020204030204" pitchFamily="34" charset="0"/>
                <a:cs typeface="Calibri" panose="020F0502020204030204" pitchFamily="34" charset="0"/>
              </a:rPr>
              <a:t>, K</a:t>
            </a:r>
            <a:r>
              <a:rPr lang="en-GB" sz="1800" baseline="-25000" dirty="0">
                <a:latin typeface="Calibri" panose="020F0502020204030204" pitchFamily="34" charset="0"/>
                <a:cs typeface="Calibri" panose="020F0502020204030204" pitchFamily="34" charset="0"/>
              </a:rPr>
              <a:t>2</a:t>
            </a:r>
            <a:r>
              <a:rPr lang="en-GB" sz="1800" dirty="0">
                <a:latin typeface="Calibri" panose="020F0502020204030204" pitchFamily="34" charset="0"/>
                <a:cs typeface="Calibri" panose="020F0502020204030204" pitchFamily="34" charset="0"/>
              </a:rPr>
              <a:t>SO</a:t>
            </a:r>
            <a:r>
              <a:rPr lang="en-GB" sz="1800" baseline="-25000" dirty="0">
                <a:latin typeface="Calibri" panose="020F0502020204030204" pitchFamily="34" charset="0"/>
                <a:cs typeface="Calibri" panose="020F0502020204030204" pitchFamily="34" charset="0"/>
              </a:rPr>
              <a:t>4</a:t>
            </a:r>
            <a:r>
              <a:rPr lang="en-GB" sz="1800" dirty="0">
                <a:latin typeface="Calibri" panose="020F0502020204030204" pitchFamily="34" charset="0"/>
                <a:cs typeface="Calibri" panose="020F0502020204030204" pitchFamily="34" charset="0"/>
              </a:rPr>
              <a:t>, K</a:t>
            </a:r>
            <a:r>
              <a:rPr lang="en-GB" sz="1800" baseline="-25000" dirty="0">
                <a:latin typeface="Calibri" panose="020F0502020204030204" pitchFamily="34" charset="0"/>
                <a:cs typeface="Calibri" panose="020F0502020204030204" pitchFamily="34" charset="0"/>
              </a:rPr>
              <a:t>2</a:t>
            </a:r>
            <a:r>
              <a:rPr lang="en-GB" sz="1800" dirty="0">
                <a:latin typeface="Calibri" panose="020F0502020204030204" pitchFamily="34" charset="0"/>
                <a:cs typeface="Calibri" panose="020F0502020204030204" pitchFamily="34" charset="0"/>
              </a:rPr>
              <a:t>S, S, KNO</a:t>
            </a:r>
            <a:r>
              <a:rPr lang="en-GB" sz="1800" baseline="-25000" dirty="0">
                <a:latin typeface="Calibri" panose="020F0502020204030204" pitchFamily="34" charset="0"/>
                <a:cs typeface="Calibri" panose="020F0502020204030204" pitchFamily="34" charset="0"/>
              </a:rPr>
              <a:t>3</a:t>
            </a:r>
            <a:r>
              <a:rPr lang="en-GB" sz="1800" dirty="0">
                <a:latin typeface="Calibri" panose="020F0502020204030204" pitchFamily="34" charset="0"/>
                <a:cs typeface="Calibri" panose="020F0502020204030204" pitchFamily="34" charset="0"/>
              </a:rPr>
              <a:t>, KSCN, C, (NH</a:t>
            </a:r>
            <a:r>
              <a:rPr lang="en-GB" sz="1800" baseline="-25000" dirty="0">
                <a:latin typeface="Calibri" panose="020F0502020204030204" pitchFamily="34" charset="0"/>
                <a:cs typeface="Calibri" panose="020F0502020204030204" pitchFamily="34" charset="0"/>
              </a:rPr>
              <a:t>4</a:t>
            </a:r>
            <a:r>
              <a:rPr lang="en-GB" sz="1800" dirty="0">
                <a:latin typeface="Calibri" panose="020F0502020204030204" pitchFamily="34" charset="0"/>
                <a:cs typeface="Calibri" panose="020F0502020204030204" pitchFamily="34" charset="0"/>
              </a:rPr>
              <a:t>)</a:t>
            </a:r>
            <a:r>
              <a:rPr lang="en-GB" sz="1800" baseline="-25000" dirty="0">
                <a:latin typeface="Calibri" panose="020F0502020204030204" pitchFamily="34" charset="0"/>
                <a:cs typeface="Calibri" panose="020F0502020204030204" pitchFamily="34" charset="0"/>
              </a:rPr>
              <a:t>2</a:t>
            </a:r>
            <a:r>
              <a:rPr lang="en-GB" sz="1800" dirty="0">
                <a:latin typeface="Calibri" panose="020F0502020204030204" pitchFamily="34" charset="0"/>
                <a:cs typeface="Calibri" panose="020F0502020204030204" pitchFamily="34" charset="0"/>
              </a:rPr>
              <a:t>CO</a:t>
            </a:r>
            <a:r>
              <a:rPr lang="en-GB" sz="1800" baseline="-25000" dirty="0">
                <a:latin typeface="Calibri" panose="020F0502020204030204" pitchFamily="34" charset="0"/>
                <a:cs typeface="Calibri" panose="020F0502020204030204" pitchFamily="34" charset="0"/>
              </a:rPr>
              <a:t>3</a:t>
            </a:r>
            <a:r>
              <a:rPr lang="en-GB" sz="1800" dirty="0">
                <a:latin typeface="Calibri" panose="020F0502020204030204" pitchFamily="34" charset="0"/>
                <a:cs typeface="Calibri" panose="020F0502020204030204" pitchFamily="34" charset="0"/>
              </a:rPr>
              <a:t>, </a:t>
            </a:r>
          </a:p>
          <a:p>
            <a:pPr marL="0" indent="0">
              <a:buNone/>
              <a:defRPr/>
            </a:pPr>
            <a:r>
              <a:rPr lang="en-GB" sz="1800" dirty="0">
                <a:latin typeface="Calibri" panose="020F0502020204030204" pitchFamily="34" charset="0"/>
                <a:cs typeface="Calibri" panose="020F0502020204030204" pitchFamily="34" charset="0"/>
              </a:rPr>
              <a:t>      42.98% gaseous products: CO</a:t>
            </a:r>
            <a:r>
              <a:rPr lang="en-GB" sz="1800" baseline="-25000" dirty="0">
                <a:latin typeface="Calibri" panose="020F0502020204030204" pitchFamily="34" charset="0"/>
                <a:cs typeface="Calibri" panose="020F0502020204030204" pitchFamily="34" charset="0"/>
              </a:rPr>
              <a:t>2</a:t>
            </a:r>
            <a:r>
              <a:rPr lang="en-GB" sz="1800" dirty="0">
                <a:latin typeface="Calibri" panose="020F0502020204030204" pitchFamily="34" charset="0"/>
                <a:cs typeface="Calibri" panose="020F0502020204030204" pitchFamily="34" charset="0"/>
              </a:rPr>
              <a:t>, N</a:t>
            </a:r>
            <a:r>
              <a:rPr lang="en-GB" sz="1800" baseline="-25000" dirty="0">
                <a:latin typeface="Calibri" panose="020F0502020204030204" pitchFamily="34" charset="0"/>
                <a:cs typeface="Calibri" panose="020F0502020204030204" pitchFamily="34" charset="0"/>
              </a:rPr>
              <a:t>2</a:t>
            </a:r>
            <a:r>
              <a:rPr lang="en-GB" sz="1800" dirty="0">
                <a:latin typeface="Calibri" panose="020F0502020204030204" pitchFamily="34" charset="0"/>
                <a:cs typeface="Calibri" panose="020F0502020204030204" pitchFamily="34" charset="0"/>
              </a:rPr>
              <a:t>, CO, H</a:t>
            </a:r>
            <a:r>
              <a:rPr lang="en-GB" sz="1800" baseline="-25000" dirty="0">
                <a:latin typeface="Calibri" panose="020F0502020204030204" pitchFamily="34" charset="0"/>
                <a:cs typeface="Calibri" panose="020F0502020204030204" pitchFamily="34" charset="0"/>
              </a:rPr>
              <a:t>2</a:t>
            </a:r>
            <a:r>
              <a:rPr lang="en-GB" sz="1800" dirty="0">
                <a:latin typeface="Calibri" panose="020F0502020204030204" pitchFamily="34" charset="0"/>
                <a:cs typeface="Calibri" panose="020F0502020204030204" pitchFamily="34" charset="0"/>
              </a:rPr>
              <a:t>S, H</a:t>
            </a:r>
            <a:r>
              <a:rPr lang="en-GB" sz="1800" baseline="-25000" dirty="0">
                <a:latin typeface="Calibri" panose="020F0502020204030204" pitchFamily="34" charset="0"/>
                <a:cs typeface="Calibri" panose="020F0502020204030204" pitchFamily="34" charset="0"/>
              </a:rPr>
              <a:t>2</a:t>
            </a:r>
            <a:r>
              <a:rPr lang="en-GB" sz="1800" dirty="0">
                <a:latin typeface="Calibri" panose="020F0502020204030204" pitchFamily="34" charset="0"/>
                <a:cs typeface="Calibri" panose="020F0502020204030204" pitchFamily="34" charset="0"/>
              </a:rPr>
              <a:t>, CH</a:t>
            </a:r>
            <a:r>
              <a:rPr lang="en-GB" sz="1800" baseline="-25000" dirty="0">
                <a:latin typeface="Calibri" panose="020F0502020204030204" pitchFamily="34" charset="0"/>
                <a:cs typeface="Calibri" panose="020F0502020204030204" pitchFamily="34" charset="0"/>
              </a:rPr>
              <a:t>4</a:t>
            </a:r>
          </a:p>
          <a:p>
            <a:pPr marL="0" indent="0">
              <a:buNone/>
              <a:defRPr/>
            </a:pPr>
            <a:r>
              <a:rPr lang="en-GB" sz="1800" dirty="0">
                <a:latin typeface="Calibri" panose="020F0502020204030204" pitchFamily="34" charset="0"/>
                <a:cs typeface="Calibri" panose="020F0502020204030204" pitchFamily="34" charset="0"/>
              </a:rPr>
              <a:t>      1.11% water</a:t>
            </a:r>
          </a:p>
        </p:txBody>
      </p:sp>
    </p:spTree>
    <p:extLst>
      <p:ext uri="{BB962C8B-B14F-4D97-AF65-F5344CB8AC3E}">
        <p14:creationId xmlns:p14="http://schemas.microsoft.com/office/powerpoint/2010/main" val="19014916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1AD96464-75E4-4600-8E51-C4692412F652}"/>
              </a:ext>
            </a:extLst>
          </p:cNvPr>
          <p:cNvGrpSpPr/>
          <p:nvPr/>
        </p:nvGrpSpPr>
        <p:grpSpPr>
          <a:xfrm>
            <a:off x="0" y="3429000"/>
            <a:ext cx="9144000" cy="3435846"/>
            <a:chOff x="0" y="3429000"/>
            <a:chExt cx="9144000" cy="3435846"/>
          </a:xfrm>
        </p:grpSpPr>
        <p:pic>
          <p:nvPicPr>
            <p:cNvPr id="7" name="Picture 6">
              <a:extLst>
                <a:ext uri="{FF2B5EF4-FFF2-40B4-BE49-F238E27FC236}">
                  <a16:creationId xmlns:a16="http://schemas.microsoft.com/office/drawing/2014/main" id="{5A695DA0-889A-4CD8-9554-F8CB069287BD}"/>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8" name="Picture 7">
              <a:extLst>
                <a:ext uri="{FF2B5EF4-FFF2-40B4-BE49-F238E27FC236}">
                  <a16:creationId xmlns:a16="http://schemas.microsoft.com/office/drawing/2014/main" id="{1482A2BF-8B79-453A-9FAA-F3C47FA8EF2C}"/>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2" name="TextBox 1"/>
          <p:cNvSpPr txBox="1"/>
          <p:nvPr/>
        </p:nvSpPr>
        <p:spPr>
          <a:xfrm>
            <a:off x="208900" y="2257714"/>
            <a:ext cx="8946932" cy="2308324"/>
          </a:xfrm>
          <a:prstGeom prst="rect">
            <a:avLst/>
          </a:prstGeom>
          <a:noFill/>
        </p:spPr>
        <p:txBody>
          <a:bodyPr wrap="square" rtlCol="0">
            <a:spAutoFit/>
          </a:bodyPr>
          <a:lstStyle/>
          <a:p>
            <a:r>
              <a:rPr lang="en-GB" b="1" dirty="0">
                <a:solidFill>
                  <a:srgbClr val="FF0000"/>
                </a:solidFill>
              </a:rPr>
              <a:t>74 KNO</a:t>
            </a:r>
            <a:r>
              <a:rPr lang="en-GB" b="1" baseline="-25000" dirty="0">
                <a:solidFill>
                  <a:srgbClr val="FF0000"/>
                </a:solidFill>
              </a:rPr>
              <a:t>3</a:t>
            </a:r>
            <a:r>
              <a:rPr lang="en-GB" b="1" dirty="0">
                <a:solidFill>
                  <a:srgbClr val="FF0000"/>
                </a:solidFill>
              </a:rPr>
              <a:t> + 96 C + 30 S +16 H</a:t>
            </a:r>
            <a:r>
              <a:rPr lang="en-GB" b="1" baseline="-25000" dirty="0">
                <a:solidFill>
                  <a:srgbClr val="FF0000"/>
                </a:solidFill>
              </a:rPr>
              <a:t>2</a:t>
            </a:r>
            <a:r>
              <a:rPr lang="en-GB" b="1" dirty="0">
                <a:solidFill>
                  <a:srgbClr val="FF0000"/>
                </a:solidFill>
              </a:rPr>
              <a:t>O  → </a:t>
            </a:r>
          </a:p>
          <a:p>
            <a:endParaRPr lang="en-GB" b="1" dirty="0">
              <a:solidFill>
                <a:srgbClr val="FF0000"/>
              </a:solidFill>
            </a:endParaRPr>
          </a:p>
          <a:p>
            <a:r>
              <a:rPr lang="en-GB" b="1" dirty="0">
                <a:solidFill>
                  <a:srgbClr val="FF0000"/>
                </a:solidFill>
              </a:rPr>
              <a:t>35 N</a:t>
            </a:r>
            <a:r>
              <a:rPr lang="en-GB" b="1" baseline="-25000" dirty="0">
                <a:solidFill>
                  <a:srgbClr val="FF0000"/>
                </a:solidFill>
              </a:rPr>
              <a:t>2</a:t>
            </a:r>
            <a:r>
              <a:rPr lang="en-GB" b="1" dirty="0">
                <a:solidFill>
                  <a:srgbClr val="FF0000"/>
                </a:solidFill>
              </a:rPr>
              <a:t> + 56 CO</a:t>
            </a:r>
            <a:r>
              <a:rPr lang="en-GB" b="1" baseline="-25000" dirty="0">
                <a:solidFill>
                  <a:srgbClr val="FF0000"/>
                </a:solidFill>
              </a:rPr>
              <a:t>2</a:t>
            </a:r>
            <a:r>
              <a:rPr lang="en-GB" b="1" dirty="0">
                <a:solidFill>
                  <a:srgbClr val="FF0000"/>
                </a:solidFill>
              </a:rPr>
              <a:t> +14 CO + 3 CH</a:t>
            </a:r>
            <a:r>
              <a:rPr lang="en-GB" b="1" baseline="-25000" dirty="0">
                <a:solidFill>
                  <a:srgbClr val="FF0000"/>
                </a:solidFill>
              </a:rPr>
              <a:t>4</a:t>
            </a:r>
            <a:r>
              <a:rPr lang="en-GB" b="1" dirty="0">
                <a:solidFill>
                  <a:srgbClr val="FF0000"/>
                </a:solidFill>
              </a:rPr>
              <a:t> + 2 H</a:t>
            </a:r>
            <a:r>
              <a:rPr lang="en-GB" b="1" baseline="-25000" dirty="0">
                <a:solidFill>
                  <a:srgbClr val="FF0000"/>
                </a:solidFill>
              </a:rPr>
              <a:t>2</a:t>
            </a:r>
            <a:r>
              <a:rPr lang="en-GB" b="1" dirty="0">
                <a:solidFill>
                  <a:srgbClr val="FF0000"/>
                </a:solidFill>
              </a:rPr>
              <a:t>S + 4 H</a:t>
            </a:r>
            <a:r>
              <a:rPr lang="en-GB" b="1" baseline="-25000" dirty="0">
                <a:solidFill>
                  <a:srgbClr val="FF0000"/>
                </a:solidFill>
              </a:rPr>
              <a:t>2</a:t>
            </a:r>
            <a:r>
              <a:rPr lang="en-GB" b="1" dirty="0">
                <a:solidFill>
                  <a:srgbClr val="FF0000"/>
                </a:solidFill>
              </a:rPr>
              <a:t> + 19 K</a:t>
            </a:r>
            <a:r>
              <a:rPr lang="en-GB" b="1" baseline="-25000" dirty="0">
                <a:solidFill>
                  <a:srgbClr val="FF0000"/>
                </a:solidFill>
              </a:rPr>
              <a:t>2</a:t>
            </a:r>
            <a:r>
              <a:rPr lang="en-GB" b="1" dirty="0">
                <a:solidFill>
                  <a:srgbClr val="FF0000"/>
                </a:solidFill>
              </a:rPr>
              <a:t>CO</a:t>
            </a:r>
            <a:r>
              <a:rPr lang="en-GB" b="1" baseline="-25000" dirty="0">
                <a:solidFill>
                  <a:srgbClr val="FF0000"/>
                </a:solidFill>
              </a:rPr>
              <a:t>3</a:t>
            </a:r>
            <a:r>
              <a:rPr lang="en-GB" b="1" dirty="0">
                <a:solidFill>
                  <a:srgbClr val="FF0000"/>
                </a:solidFill>
              </a:rPr>
              <a:t> + 7 K</a:t>
            </a:r>
            <a:r>
              <a:rPr lang="en-GB" b="1" baseline="-25000" dirty="0">
                <a:solidFill>
                  <a:srgbClr val="FF0000"/>
                </a:solidFill>
              </a:rPr>
              <a:t>2</a:t>
            </a:r>
            <a:r>
              <a:rPr lang="en-GB" b="1" dirty="0">
                <a:solidFill>
                  <a:srgbClr val="FF0000"/>
                </a:solidFill>
              </a:rPr>
              <a:t>SO</a:t>
            </a:r>
            <a:r>
              <a:rPr lang="en-GB" b="1" baseline="-25000" dirty="0">
                <a:solidFill>
                  <a:srgbClr val="FF0000"/>
                </a:solidFill>
              </a:rPr>
              <a:t>4</a:t>
            </a:r>
            <a:r>
              <a:rPr lang="en-GB" b="1" dirty="0">
                <a:solidFill>
                  <a:srgbClr val="FF0000"/>
                </a:solidFill>
              </a:rPr>
              <a:t> + 8 K</a:t>
            </a:r>
            <a:r>
              <a:rPr lang="en-GB" b="1" baseline="-25000" dirty="0">
                <a:solidFill>
                  <a:srgbClr val="FF0000"/>
                </a:solidFill>
              </a:rPr>
              <a:t>2</a:t>
            </a:r>
            <a:r>
              <a:rPr lang="en-GB" b="1" dirty="0">
                <a:solidFill>
                  <a:srgbClr val="FF0000"/>
                </a:solidFill>
              </a:rPr>
              <a:t>S</a:t>
            </a:r>
            <a:r>
              <a:rPr lang="en-GB" b="1" baseline="-25000" dirty="0">
                <a:solidFill>
                  <a:srgbClr val="FF0000"/>
                </a:solidFill>
              </a:rPr>
              <a:t>2</a:t>
            </a:r>
            <a:r>
              <a:rPr lang="en-GB" b="1" dirty="0">
                <a:solidFill>
                  <a:srgbClr val="FF0000"/>
                </a:solidFill>
              </a:rPr>
              <a:t>O</a:t>
            </a:r>
            <a:r>
              <a:rPr lang="en-GB" b="1" baseline="-25000" dirty="0">
                <a:solidFill>
                  <a:srgbClr val="FF0000"/>
                </a:solidFill>
              </a:rPr>
              <a:t>3</a:t>
            </a:r>
            <a:r>
              <a:rPr lang="en-GB" b="1" dirty="0">
                <a:solidFill>
                  <a:srgbClr val="FF0000"/>
                </a:solidFill>
              </a:rPr>
              <a:t> + 2 k</a:t>
            </a:r>
            <a:r>
              <a:rPr lang="en-GB" b="1" baseline="-25000" dirty="0">
                <a:solidFill>
                  <a:srgbClr val="FF0000"/>
                </a:solidFill>
              </a:rPr>
              <a:t>2</a:t>
            </a:r>
            <a:r>
              <a:rPr lang="en-GB" b="1" dirty="0">
                <a:solidFill>
                  <a:srgbClr val="FF0000"/>
                </a:solidFill>
              </a:rPr>
              <a:t>S + 2 KSCN + (NH</a:t>
            </a:r>
            <a:r>
              <a:rPr lang="en-GB" b="1" baseline="-25000" dirty="0">
                <a:solidFill>
                  <a:srgbClr val="FF0000"/>
                </a:solidFill>
              </a:rPr>
              <a:t>4</a:t>
            </a:r>
            <a:r>
              <a:rPr lang="en-GB" b="1" dirty="0">
                <a:solidFill>
                  <a:srgbClr val="FF0000"/>
                </a:solidFill>
              </a:rPr>
              <a:t>)</a:t>
            </a:r>
            <a:r>
              <a:rPr lang="en-GB" b="1" baseline="-25000" dirty="0">
                <a:solidFill>
                  <a:srgbClr val="FF0000"/>
                </a:solidFill>
              </a:rPr>
              <a:t>2</a:t>
            </a:r>
            <a:r>
              <a:rPr lang="en-GB" b="1" dirty="0">
                <a:solidFill>
                  <a:srgbClr val="FF0000"/>
                </a:solidFill>
              </a:rPr>
              <a:t>CO</a:t>
            </a:r>
            <a:r>
              <a:rPr lang="en-GB" b="1" baseline="-25000" dirty="0">
                <a:solidFill>
                  <a:srgbClr val="FF0000"/>
                </a:solidFill>
              </a:rPr>
              <a:t>3</a:t>
            </a:r>
            <a:r>
              <a:rPr lang="en-GB" b="1" dirty="0">
                <a:solidFill>
                  <a:srgbClr val="FF0000"/>
                </a:solidFill>
              </a:rPr>
              <a:t> + C + S  </a:t>
            </a:r>
          </a:p>
          <a:p>
            <a:endParaRPr lang="en-GB" b="1" dirty="0">
              <a:solidFill>
                <a:srgbClr val="FF0000"/>
              </a:solidFill>
            </a:endParaRPr>
          </a:p>
          <a:p>
            <a:r>
              <a:rPr lang="en-GB" b="1" dirty="0">
                <a:solidFill>
                  <a:srgbClr val="00B050"/>
                </a:solidFill>
              </a:rPr>
              <a:t>11.6 % Carbon or 14.5% Charcoal</a:t>
            </a:r>
          </a:p>
          <a:p>
            <a:r>
              <a:rPr lang="en-GB" b="1" dirty="0">
                <a:solidFill>
                  <a:srgbClr val="00B050"/>
                </a:solidFill>
              </a:rPr>
              <a:t>(∆H</a:t>
            </a:r>
            <a:r>
              <a:rPr lang="en-GB" b="1" baseline="-25000" dirty="0">
                <a:solidFill>
                  <a:srgbClr val="00B050"/>
                </a:solidFill>
              </a:rPr>
              <a:t>r  </a:t>
            </a:r>
            <a:r>
              <a:rPr lang="en-GB" b="1" dirty="0">
                <a:solidFill>
                  <a:srgbClr val="00B050"/>
                </a:solidFill>
              </a:rPr>
              <a:t>= -30596 kJ  q = 3088 kJ/Kg)</a:t>
            </a:r>
          </a:p>
          <a:p>
            <a:r>
              <a:rPr lang="en-GB" b="1" dirty="0">
                <a:solidFill>
                  <a:srgbClr val="00B050"/>
                </a:solidFill>
              </a:rPr>
              <a:t> </a:t>
            </a:r>
          </a:p>
        </p:txBody>
      </p:sp>
      <p:sp>
        <p:nvSpPr>
          <p:cNvPr id="174084" name="TextBox 5"/>
          <p:cNvSpPr txBox="1">
            <a:spLocks noChangeArrowheads="1"/>
          </p:cNvSpPr>
          <p:nvPr/>
        </p:nvSpPr>
        <p:spPr bwMode="auto">
          <a:xfrm>
            <a:off x="1354120" y="5921542"/>
            <a:ext cx="539769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dirty="0">
                <a:hlinkClick r:id="rId5"/>
              </a:rPr>
              <a:t>https://www.youtube.com/watch?v=rmtK2BgmGCw</a:t>
            </a:r>
            <a:endParaRPr lang="en-GB" altLang="en-US" dirty="0"/>
          </a:p>
        </p:txBody>
      </p:sp>
      <p:sp>
        <p:nvSpPr>
          <p:cNvPr id="16" name="TextBox 15">
            <a:extLst>
              <a:ext uri="{FF2B5EF4-FFF2-40B4-BE49-F238E27FC236}">
                <a16:creationId xmlns:a16="http://schemas.microsoft.com/office/drawing/2014/main" id="{4DD74294-A235-4600-A7D7-8A2F9A432A8A}"/>
              </a:ext>
            </a:extLst>
          </p:cNvPr>
          <p:cNvSpPr txBox="1"/>
          <p:nvPr/>
        </p:nvSpPr>
        <p:spPr>
          <a:xfrm>
            <a:off x="35496" y="688501"/>
            <a:ext cx="4608512" cy="1200329"/>
          </a:xfrm>
          <a:prstGeom prst="rect">
            <a:avLst/>
          </a:prstGeom>
          <a:noFill/>
        </p:spPr>
        <p:txBody>
          <a:bodyPr wrap="square">
            <a:spAutoFit/>
          </a:bodyPr>
          <a:lstStyle/>
          <a:p>
            <a:r>
              <a:rPr lang="en-GB" b="0" i="0" dirty="0">
                <a:solidFill>
                  <a:srgbClr val="000000"/>
                </a:solidFill>
                <a:effectLst/>
                <a:latin typeface="Arial" panose="020B0604020202020204" pitchFamily="34" charset="0"/>
              </a:rPr>
              <a:t>The optimum proportions for black powder: </a:t>
            </a:r>
          </a:p>
          <a:p>
            <a:r>
              <a:rPr lang="en-GB" b="0" i="0" dirty="0">
                <a:solidFill>
                  <a:srgbClr val="000000"/>
                </a:solidFill>
                <a:effectLst/>
                <a:latin typeface="Arial" panose="020B0604020202020204" pitchFamily="34" charset="0"/>
              </a:rPr>
              <a:t>74.64% </a:t>
            </a:r>
            <a:r>
              <a:rPr lang="en-GB" b="0" i="0" u="none" strike="noStrike" dirty="0">
                <a:solidFill>
                  <a:srgbClr val="002BB8"/>
                </a:solidFill>
                <a:effectLst/>
                <a:latin typeface="Arial" panose="020B0604020202020204" pitchFamily="34" charset="0"/>
                <a:hlinkClick r:id="rId6" tooltip="Potassium nitrate"/>
              </a:rPr>
              <a:t>Potassium nitrate</a:t>
            </a:r>
            <a:r>
              <a:rPr lang="en-GB" b="0" i="0" dirty="0">
                <a:solidFill>
                  <a:srgbClr val="000000"/>
                </a:solidFill>
                <a:effectLst/>
                <a:latin typeface="Arial" panose="020B0604020202020204" pitchFamily="34" charset="0"/>
              </a:rPr>
              <a:t>, </a:t>
            </a:r>
          </a:p>
          <a:p>
            <a:r>
              <a:rPr lang="en-GB" b="0" i="0" dirty="0">
                <a:solidFill>
                  <a:srgbClr val="000000"/>
                </a:solidFill>
                <a:effectLst/>
                <a:latin typeface="Arial" panose="020B0604020202020204" pitchFamily="34" charset="0"/>
              </a:rPr>
              <a:t>13.51% </a:t>
            </a:r>
            <a:r>
              <a:rPr lang="en-GB" dirty="0">
                <a:solidFill>
                  <a:srgbClr val="002BB8"/>
                </a:solidFill>
              </a:rPr>
              <a:t>charcoal</a:t>
            </a:r>
            <a:r>
              <a:rPr lang="en-GB" b="0" i="0" dirty="0">
                <a:solidFill>
                  <a:srgbClr val="000000"/>
                </a:solidFill>
                <a:effectLst/>
                <a:latin typeface="Arial" panose="020B0604020202020204" pitchFamily="34" charset="0"/>
              </a:rPr>
              <a:t> </a:t>
            </a:r>
          </a:p>
          <a:p>
            <a:r>
              <a:rPr lang="en-GB" b="0" i="0" dirty="0">
                <a:solidFill>
                  <a:srgbClr val="000000"/>
                </a:solidFill>
                <a:effectLst/>
                <a:latin typeface="Arial" panose="020B0604020202020204" pitchFamily="34" charset="0"/>
              </a:rPr>
              <a:t>11.85% </a:t>
            </a:r>
            <a:r>
              <a:rPr lang="en-GB" b="0" i="0" u="none" strike="noStrike" dirty="0" err="1">
                <a:solidFill>
                  <a:srgbClr val="002BB8"/>
                </a:solidFill>
                <a:effectLst/>
                <a:latin typeface="Arial" panose="020B0604020202020204" pitchFamily="34" charset="0"/>
                <a:hlinkClick r:id="rId7" tooltip="Sulfur"/>
              </a:rPr>
              <a:t>sulfur</a:t>
            </a:r>
            <a:r>
              <a:rPr lang="en-GB" b="0" i="0" dirty="0">
                <a:solidFill>
                  <a:srgbClr val="000000"/>
                </a:solidFill>
                <a:effectLst/>
                <a:latin typeface="Arial" panose="020B0604020202020204" pitchFamily="34" charset="0"/>
              </a:rPr>
              <a:t> by weight. .</a:t>
            </a:r>
            <a:endParaRPr lang="en-GB" dirty="0"/>
          </a:p>
        </p:txBody>
      </p:sp>
      <p:sp>
        <p:nvSpPr>
          <p:cNvPr id="19" name="TextBox 18">
            <a:extLst>
              <a:ext uri="{FF2B5EF4-FFF2-40B4-BE49-F238E27FC236}">
                <a16:creationId xmlns:a16="http://schemas.microsoft.com/office/drawing/2014/main" id="{F4F2315D-4F42-4A43-BE1D-D6128F67F193}"/>
              </a:ext>
            </a:extLst>
          </p:cNvPr>
          <p:cNvSpPr txBox="1"/>
          <p:nvPr/>
        </p:nvSpPr>
        <p:spPr>
          <a:xfrm>
            <a:off x="4644008" y="707917"/>
            <a:ext cx="4878946" cy="1477328"/>
          </a:xfrm>
          <a:prstGeom prst="rect">
            <a:avLst/>
          </a:prstGeom>
          <a:noFill/>
        </p:spPr>
        <p:txBody>
          <a:bodyPr wrap="square">
            <a:spAutoFit/>
          </a:bodyPr>
          <a:lstStyle/>
          <a:p>
            <a:r>
              <a:rPr lang="en-GB" b="0" i="0" dirty="0">
                <a:solidFill>
                  <a:srgbClr val="000000"/>
                </a:solidFill>
                <a:effectLst/>
                <a:latin typeface="Arial" panose="020B0604020202020204" pitchFamily="34" charset="0"/>
              </a:rPr>
              <a:t>The current standard for black powder manufactured by pyrotechnicians today is: 75% potassium nitrate, </a:t>
            </a:r>
          </a:p>
          <a:p>
            <a:r>
              <a:rPr lang="en-GB" b="0" i="0" dirty="0">
                <a:solidFill>
                  <a:srgbClr val="000000"/>
                </a:solidFill>
                <a:effectLst/>
                <a:latin typeface="Arial" panose="020B0604020202020204" pitchFamily="34" charset="0"/>
              </a:rPr>
              <a:t>15% charcoal </a:t>
            </a:r>
          </a:p>
          <a:p>
            <a:r>
              <a:rPr lang="en-GB" b="0" i="0" dirty="0">
                <a:solidFill>
                  <a:srgbClr val="000000"/>
                </a:solidFill>
                <a:effectLst/>
                <a:latin typeface="Arial" panose="020B0604020202020204" pitchFamily="34" charset="0"/>
              </a:rPr>
              <a:t>10% </a:t>
            </a:r>
            <a:r>
              <a:rPr lang="en-GB" b="0" i="0" dirty="0" err="1">
                <a:solidFill>
                  <a:srgbClr val="000000"/>
                </a:solidFill>
                <a:effectLst/>
                <a:latin typeface="Arial" panose="020B0604020202020204" pitchFamily="34" charset="0"/>
              </a:rPr>
              <a:t>sulfur</a:t>
            </a:r>
            <a:r>
              <a:rPr lang="en-GB" b="0" i="0" dirty="0">
                <a:solidFill>
                  <a:srgbClr val="000000"/>
                </a:solidFill>
                <a:effectLst/>
                <a:latin typeface="Arial" panose="020B0604020202020204" pitchFamily="34" charset="0"/>
              </a:rPr>
              <a:t> by weight</a:t>
            </a:r>
            <a:endParaRPr lang="en-GB" dirty="0"/>
          </a:p>
        </p:txBody>
      </p:sp>
      <p:sp>
        <p:nvSpPr>
          <p:cNvPr id="21" name="TextBox 20">
            <a:extLst>
              <a:ext uri="{FF2B5EF4-FFF2-40B4-BE49-F238E27FC236}">
                <a16:creationId xmlns:a16="http://schemas.microsoft.com/office/drawing/2014/main" id="{23E5A75F-B11C-417D-AAAA-A5D24DAF4FA3}"/>
              </a:ext>
            </a:extLst>
          </p:cNvPr>
          <p:cNvSpPr txBox="1"/>
          <p:nvPr/>
        </p:nvSpPr>
        <p:spPr>
          <a:xfrm>
            <a:off x="-1" y="17924"/>
            <a:ext cx="5148065" cy="523220"/>
          </a:xfrm>
          <a:prstGeom prst="rect">
            <a:avLst/>
          </a:prstGeom>
          <a:noFill/>
        </p:spPr>
        <p:txBody>
          <a:bodyPr wrap="square">
            <a:spAutoFit/>
          </a:bodyPr>
          <a:lstStyle/>
          <a:p>
            <a:r>
              <a:rPr lang="en-GB" sz="2800" b="1" dirty="0">
                <a:solidFill>
                  <a:srgbClr val="0070C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GUNPOWDER CHEMISTRY</a:t>
            </a:r>
            <a:endParaRPr lang="en-GB" sz="2800" b="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p:txBody>
      </p:sp>
      <p:sp>
        <p:nvSpPr>
          <p:cNvPr id="23" name="TextBox 22">
            <a:extLst>
              <a:ext uri="{FF2B5EF4-FFF2-40B4-BE49-F238E27FC236}">
                <a16:creationId xmlns:a16="http://schemas.microsoft.com/office/drawing/2014/main" id="{68A2AE55-718B-45D8-A3F2-921FB7BA4374}"/>
              </a:ext>
            </a:extLst>
          </p:cNvPr>
          <p:cNvSpPr txBox="1"/>
          <p:nvPr/>
        </p:nvSpPr>
        <p:spPr>
          <a:xfrm>
            <a:off x="1354120" y="5182878"/>
            <a:ext cx="5666152" cy="646331"/>
          </a:xfrm>
          <a:prstGeom prst="rect">
            <a:avLst/>
          </a:prstGeom>
          <a:noFill/>
        </p:spPr>
        <p:txBody>
          <a:bodyPr wrap="square">
            <a:spAutoFit/>
          </a:bodyPr>
          <a:lstStyle/>
          <a:p>
            <a:endParaRPr lang="en-GB" altLang="en-US" dirty="0"/>
          </a:p>
          <a:p>
            <a:r>
              <a:rPr lang="en-GB" altLang="en-US" dirty="0">
                <a:hlinkClick r:id="rId8"/>
              </a:rPr>
              <a:t>https://www.youtube.com/watch?v=nf1mCiAodl0</a:t>
            </a:r>
            <a:endParaRPr lang="en-GB" altLang="en-US" dirty="0"/>
          </a:p>
        </p:txBody>
      </p:sp>
    </p:spTree>
    <p:extLst>
      <p:ext uri="{BB962C8B-B14F-4D97-AF65-F5344CB8AC3E}">
        <p14:creationId xmlns:p14="http://schemas.microsoft.com/office/powerpoint/2010/main" val="15387608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6EB5458-18EA-4F5F-9539-254B470D4B95}"/>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3F11EEE3-9C66-4B49-8704-31FC48D182A5}"/>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4" name="Picture 3">
              <a:extLst>
                <a:ext uri="{FF2B5EF4-FFF2-40B4-BE49-F238E27FC236}">
                  <a16:creationId xmlns:a16="http://schemas.microsoft.com/office/drawing/2014/main" id="{C00C5EED-45E8-48AE-876C-529A58DFF4A5}"/>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8" name="TextBox 7">
            <a:extLst>
              <a:ext uri="{FF2B5EF4-FFF2-40B4-BE49-F238E27FC236}">
                <a16:creationId xmlns:a16="http://schemas.microsoft.com/office/drawing/2014/main" id="{D0772EA3-F18F-47E5-AF77-6682E7313CE4}"/>
              </a:ext>
            </a:extLst>
          </p:cNvPr>
          <p:cNvSpPr txBox="1"/>
          <p:nvPr/>
        </p:nvSpPr>
        <p:spPr>
          <a:xfrm>
            <a:off x="-24887" y="17924"/>
            <a:ext cx="7760249" cy="523220"/>
          </a:xfrm>
          <a:prstGeom prst="rect">
            <a:avLst/>
          </a:prstGeom>
          <a:noFill/>
        </p:spPr>
        <p:txBody>
          <a:bodyPr wrap="square">
            <a:spAutoFit/>
          </a:bodyPr>
          <a:lstStyle/>
          <a:p>
            <a:r>
              <a:rPr lang="en-GB" sz="2800" b="1" dirty="0">
                <a:solidFill>
                  <a:srgbClr val="0070C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COMBUSTION vs. DETONATION</a:t>
            </a:r>
            <a:endParaRPr lang="en-GB" sz="2800" b="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p:txBody>
      </p:sp>
      <p:sp>
        <p:nvSpPr>
          <p:cNvPr id="9" name="Rectangle 2">
            <a:extLst>
              <a:ext uri="{FF2B5EF4-FFF2-40B4-BE49-F238E27FC236}">
                <a16:creationId xmlns:a16="http://schemas.microsoft.com/office/drawing/2014/main" id="{79764432-3F92-4744-9A50-0007E2EC642C}"/>
              </a:ext>
            </a:extLst>
          </p:cNvPr>
          <p:cNvSpPr>
            <a:spLocks noChangeArrowheads="1"/>
          </p:cNvSpPr>
          <p:nvPr/>
        </p:nvSpPr>
        <p:spPr bwMode="auto">
          <a:xfrm>
            <a:off x="53782" y="3708340"/>
            <a:ext cx="9144001" cy="21236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hangingPunct="0">
              <a:defRPr>
                <a:solidFill>
                  <a:schemeClr val="tx1"/>
                </a:solidFill>
                <a:latin typeface="Arial" panose="020B0604020202020204" pitchFamily="34" charset="0"/>
              </a:defRPr>
            </a:lvl1pPr>
            <a:lvl2pPr eaLnBrk="0" hangingPunct="0">
              <a:defRPr>
                <a:solidFill>
                  <a:schemeClr val="tx1"/>
                </a:solidFill>
                <a:latin typeface="Arial" panose="020B0604020202020204" pitchFamily="34" charset="0"/>
              </a:defRPr>
            </a:lvl2pPr>
            <a:lvl3pPr eaLnBrk="0" hangingPunct="0">
              <a:defRPr>
                <a:solidFill>
                  <a:schemeClr val="tx1"/>
                </a:solidFill>
                <a:latin typeface="Arial" panose="020B0604020202020204" pitchFamily="34" charset="0"/>
              </a:defRPr>
            </a:lvl3pPr>
            <a:lvl4pPr eaLnBrk="0" hangingPunct="0">
              <a:defRPr>
                <a:solidFill>
                  <a:schemeClr val="tx1"/>
                </a:solidFill>
                <a:latin typeface="Arial" panose="020B0604020202020204" pitchFamily="34" charset="0"/>
              </a:defRPr>
            </a:lvl4pPr>
            <a:lvl5pPr eaLnBrk="0" hangingPunct="0">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200" b="1" i="0" u="none" strike="noStrike" cap="none" normalizeH="0" baseline="0" dirty="0">
                <a:ln>
                  <a:noFill/>
                </a:ln>
                <a:solidFill>
                  <a:srgbClr val="00B050"/>
                </a:solidFill>
                <a:effectLst/>
                <a:latin typeface="Calibri" panose="020F0502020204030204" pitchFamily="34" charset="0"/>
                <a:cs typeface="Calibri" panose="020F0502020204030204" pitchFamily="34" charset="0"/>
              </a:rPr>
              <a:t>Detonation</a:t>
            </a:r>
            <a:r>
              <a:rPr kumimoji="0" lang="en-US" altLang="en-US" sz="2200" b="0" i="0" u="none" strike="noStrike" cap="none" normalizeH="0" baseline="0" dirty="0">
                <a:ln>
                  <a:noFill/>
                </a:ln>
                <a:solidFill>
                  <a:srgbClr val="0070C0"/>
                </a:solidFill>
                <a:effectLst/>
                <a:latin typeface="Calibri" panose="020F0502020204030204" pitchFamily="34" charset="0"/>
                <a:cs typeface="Calibri" panose="020F0502020204030204" pitchFamily="34" charset="0"/>
              </a:rPr>
              <a:t> is a process of intramolecular breakdown.  It relies only on the presence of a single, suitable explosive material and enough energy to stimulate that breakdown.  Because </a:t>
            </a:r>
            <a:r>
              <a:rPr kumimoji="0" lang="en-US" altLang="en-US" sz="2200" b="1" i="0" u="none" strike="noStrike" cap="none" normalizeH="0" baseline="0" dirty="0">
                <a:ln>
                  <a:noFill/>
                </a:ln>
                <a:solidFill>
                  <a:srgbClr val="0070C0"/>
                </a:solidFill>
                <a:effectLst/>
                <a:latin typeface="Calibri" panose="020F0502020204030204" pitchFamily="34" charset="0"/>
                <a:cs typeface="Calibri" panose="020F0502020204030204" pitchFamily="34" charset="0"/>
              </a:rPr>
              <a:t>high explosives </a:t>
            </a:r>
            <a:r>
              <a:rPr kumimoji="0" lang="en-US" altLang="en-US" sz="2200" b="0" i="0" u="none" strike="noStrike" cap="none" normalizeH="0" baseline="0" dirty="0">
                <a:ln>
                  <a:noFill/>
                </a:ln>
                <a:solidFill>
                  <a:srgbClr val="0070C0"/>
                </a:solidFill>
                <a:effectLst/>
                <a:latin typeface="Calibri" panose="020F0502020204030204" pitchFamily="34" charset="0"/>
                <a:cs typeface="Calibri" panose="020F0502020204030204" pitchFamily="34" charset="0"/>
              </a:rPr>
              <a:t>do not require oxygen (or any other co-reactant), they break down much more rapidly and are much more versatile than combustible materials.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200" b="0" i="0" u="none" strike="noStrike" cap="none" normalizeH="0" baseline="0" dirty="0">
                <a:ln>
                  <a:noFill/>
                </a:ln>
                <a:solidFill>
                  <a:srgbClr val="0070C0"/>
                </a:solidFill>
                <a:effectLst/>
                <a:latin typeface="Calibri" panose="020F0502020204030204" pitchFamily="34" charset="0"/>
                <a:cs typeface="Calibri" panose="020F0502020204030204" pitchFamily="34" charset="0"/>
              </a:rPr>
              <a:t> </a:t>
            </a:r>
          </a:p>
        </p:txBody>
      </p:sp>
      <p:sp>
        <p:nvSpPr>
          <p:cNvPr id="10" name="TextBox 9">
            <a:extLst>
              <a:ext uri="{FF2B5EF4-FFF2-40B4-BE49-F238E27FC236}">
                <a16:creationId xmlns:a16="http://schemas.microsoft.com/office/drawing/2014/main" id="{0ED07307-AF05-42B7-96D6-1DB2E58252BB}"/>
              </a:ext>
            </a:extLst>
          </p:cNvPr>
          <p:cNvSpPr txBox="1"/>
          <p:nvPr/>
        </p:nvSpPr>
        <p:spPr>
          <a:xfrm>
            <a:off x="53782" y="2446729"/>
            <a:ext cx="8748464" cy="1107996"/>
          </a:xfrm>
          <a:prstGeom prst="rect">
            <a:avLst/>
          </a:prstGeom>
          <a:noFill/>
        </p:spPr>
        <p:txBody>
          <a:bodyPr wrap="square">
            <a:spAutoFit/>
          </a:bodyPr>
          <a:lstStyle/>
          <a:p>
            <a:r>
              <a:rPr lang="en-GB" sz="2200" b="1" i="0" dirty="0">
                <a:solidFill>
                  <a:srgbClr val="0070C0"/>
                </a:solidFill>
                <a:effectLst/>
                <a:latin typeface="Calibri" panose="020F0502020204030204" pitchFamily="34" charset="0"/>
                <a:cs typeface="Calibri" panose="020F0502020204030204" pitchFamily="34" charset="0"/>
              </a:rPr>
              <a:t>Low explosives </a:t>
            </a:r>
            <a:r>
              <a:rPr lang="en-GB" sz="2200" b="0" i="0" dirty="0">
                <a:solidFill>
                  <a:srgbClr val="0070C0"/>
                </a:solidFill>
                <a:effectLst/>
                <a:latin typeface="Calibri" panose="020F0502020204030204" pitchFamily="34" charset="0"/>
                <a:cs typeface="Calibri" panose="020F0502020204030204" pitchFamily="34" charset="0"/>
              </a:rPr>
              <a:t>(like black powder) rely on </a:t>
            </a:r>
            <a:r>
              <a:rPr lang="en-GB" sz="2200" b="1" i="0" dirty="0">
                <a:solidFill>
                  <a:srgbClr val="0000FF"/>
                </a:solidFill>
                <a:effectLst/>
                <a:latin typeface="Calibri" panose="020F0502020204030204" pitchFamily="34" charset="0"/>
                <a:cs typeface="Calibri" panose="020F0502020204030204" pitchFamily="34" charset="0"/>
              </a:rPr>
              <a:t>combustion</a:t>
            </a:r>
            <a:r>
              <a:rPr lang="en-GB" sz="2200" b="0" i="0" dirty="0">
                <a:solidFill>
                  <a:srgbClr val="0070C0"/>
                </a:solidFill>
                <a:effectLst/>
                <a:latin typeface="Calibri" panose="020F0502020204030204" pitchFamily="34" charset="0"/>
                <a:cs typeface="Calibri" panose="020F0502020204030204" pitchFamily="34" charset="0"/>
              </a:rPr>
              <a:t> to generate energy.</a:t>
            </a:r>
          </a:p>
          <a:p>
            <a:r>
              <a:rPr lang="en-US" altLang="en-US" sz="2200" dirty="0">
                <a:solidFill>
                  <a:srgbClr val="0070C0"/>
                </a:solidFill>
                <a:latin typeface="Calibri" panose="020F0502020204030204" pitchFamily="34" charset="0"/>
                <a:cs typeface="Calibri" panose="020F0502020204030204" pitchFamily="34" charset="0"/>
              </a:rPr>
              <a:t>It is limited both by the amount of fuel present and the amount of oxygen it comes in contact with. </a:t>
            </a:r>
            <a:endParaRPr lang="en-GB" sz="2200" dirty="0">
              <a:solidFill>
                <a:srgbClr val="0070C0"/>
              </a:solidFill>
              <a:latin typeface="Calibri" panose="020F0502020204030204" pitchFamily="34" charset="0"/>
              <a:cs typeface="Calibri" panose="020F0502020204030204" pitchFamily="34" charset="0"/>
            </a:endParaRPr>
          </a:p>
        </p:txBody>
      </p:sp>
      <p:sp>
        <p:nvSpPr>
          <p:cNvPr id="7" name="Rectangle 1">
            <a:extLst>
              <a:ext uri="{FF2B5EF4-FFF2-40B4-BE49-F238E27FC236}">
                <a16:creationId xmlns:a16="http://schemas.microsoft.com/office/drawing/2014/main" id="{5A4AB263-4384-4BF3-AC95-D021AA970832}"/>
              </a:ext>
            </a:extLst>
          </p:cNvPr>
          <p:cNvSpPr>
            <a:spLocks noChangeArrowheads="1"/>
          </p:cNvSpPr>
          <p:nvPr/>
        </p:nvSpPr>
        <p:spPr bwMode="auto">
          <a:xfrm>
            <a:off x="33561" y="508010"/>
            <a:ext cx="9073008" cy="17851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hangingPunct="0">
              <a:defRPr>
                <a:solidFill>
                  <a:schemeClr val="tx1"/>
                </a:solidFill>
                <a:latin typeface="Arial" panose="020B0604020202020204" pitchFamily="34" charset="0"/>
              </a:defRPr>
            </a:lvl1pPr>
            <a:lvl2pPr eaLnBrk="0" hangingPunct="0">
              <a:defRPr>
                <a:solidFill>
                  <a:schemeClr val="tx1"/>
                </a:solidFill>
                <a:latin typeface="Arial" panose="020B0604020202020204" pitchFamily="34" charset="0"/>
              </a:defRPr>
            </a:lvl2pPr>
            <a:lvl3pPr eaLnBrk="0" hangingPunct="0">
              <a:defRPr>
                <a:solidFill>
                  <a:schemeClr val="tx1"/>
                </a:solidFill>
                <a:latin typeface="Arial" panose="020B0604020202020204" pitchFamily="34" charset="0"/>
              </a:defRPr>
            </a:lvl3pPr>
            <a:lvl4pPr eaLnBrk="0" hangingPunct="0">
              <a:defRPr>
                <a:solidFill>
                  <a:schemeClr val="tx1"/>
                </a:solidFill>
                <a:latin typeface="Arial" panose="020B0604020202020204" pitchFamily="34" charset="0"/>
              </a:defRPr>
            </a:lvl4pPr>
            <a:lvl5pPr eaLnBrk="0" hangingPunct="0">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lvl="0"/>
            <a:r>
              <a:rPr kumimoji="0" lang="en-US" altLang="en-US" sz="2200" b="0" i="0" u="none" strike="noStrike" cap="none" normalizeH="0" baseline="0" dirty="0">
                <a:ln>
                  <a:noFill/>
                </a:ln>
                <a:solidFill>
                  <a:srgbClr val="0070C0"/>
                </a:solidFill>
                <a:effectLst/>
                <a:latin typeface="Calibri" panose="020F0502020204030204" pitchFamily="34" charset="0"/>
                <a:cs typeface="Calibri" panose="020F0502020204030204" pitchFamily="34" charset="0"/>
              </a:rPr>
              <a:t>The release of energy (energy extremely useful for military purposes) is fundamental to both these phenomena.  In both </a:t>
            </a:r>
            <a:r>
              <a:rPr kumimoji="0" lang="en-US" altLang="en-US" sz="2200" b="1" i="0" u="none" strike="noStrike" cap="none" normalizeH="0" baseline="0" dirty="0">
                <a:ln>
                  <a:noFill/>
                </a:ln>
                <a:solidFill>
                  <a:srgbClr val="0000FF"/>
                </a:solidFill>
                <a:effectLst/>
                <a:latin typeface="Calibri" panose="020F0502020204030204" pitchFamily="34" charset="0"/>
                <a:cs typeface="Calibri" panose="020F0502020204030204" pitchFamily="34" charset="0"/>
              </a:rPr>
              <a:t>combustion</a:t>
            </a:r>
            <a:r>
              <a:rPr kumimoji="0" lang="en-US" altLang="en-US" sz="2200" b="0" i="0" u="none" strike="noStrike" cap="none" normalizeH="0" baseline="0" dirty="0">
                <a:ln>
                  <a:noFill/>
                </a:ln>
                <a:solidFill>
                  <a:srgbClr val="0070C0"/>
                </a:solidFill>
                <a:effectLst/>
                <a:latin typeface="Calibri" panose="020F0502020204030204" pitchFamily="34" charset="0"/>
                <a:cs typeface="Calibri" panose="020F0502020204030204" pitchFamily="34" charset="0"/>
              </a:rPr>
              <a:t> and </a:t>
            </a:r>
            <a:r>
              <a:rPr lang="en-US" altLang="en-US" sz="2200" b="1" dirty="0">
                <a:solidFill>
                  <a:srgbClr val="00B050"/>
                </a:solidFill>
                <a:latin typeface="Calibri" panose="020F0502020204030204" pitchFamily="34" charset="0"/>
                <a:cs typeface="Calibri" panose="020F0502020204030204" pitchFamily="34" charset="0"/>
              </a:rPr>
              <a:t>detonation</a:t>
            </a:r>
            <a:r>
              <a:rPr kumimoji="0" lang="en-US" altLang="en-US" sz="2200" b="0" i="0" u="none" strike="noStrike" cap="none" normalizeH="0" baseline="0" dirty="0">
                <a:ln>
                  <a:noFill/>
                </a:ln>
                <a:solidFill>
                  <a:srgbClr val="0070C0"/>
                </a:solidFill>
                <a:effectLst/>
                <a:latin typeface="Calibri" panose="020F0502020204030204" pitchFamily="34" charset="0"/>
                <a:cs typeface="Calibri" panose="020F0502020204030204" pitchFamily="34" charset="0"/>
              </a:rPr>
              <a:t>, energy is released when a complex molecule is broken down into simpler constituent parts; however, </a:t>
            </a:r>
            <a:r>
              <a:rPr kumimoji="0" lang="en-US" altLang="en-US" sz="2200" b="1" i="0" u="none" strike="noStrike" cap="none" normalizeH="0" baseline="0" dirty="0">
                <a:ln>
                  <a:noFill/>
                </a:ln>
                <a:solidFill>
                  <a:srgbClr val="0000FF"/>
                </a:solidFill>
                <a:effectLst/>
                <a:latin typeface="Calibri" panose="020F0502020204030204" pitchFamily="34" charset="0"/>
                <a:cs typeface="Calibri" panose="020F0502020204030204" pitchFamily="34" charset="0"/>
              </a:rPr>
              <a:t>combustion</a:t>
            </a:r>
            <a:r>
              <a:rPr kumimoji="0" lang="en-US" altLang="en-US" sz="2200" b="0" i="0" u="none" strike="noStrike" cap="none" normalizeH="0" baseline="0" dirty="0">
                <a:ln>
                  <a:noFill/>
                </a:ln>
                <a:solidFill>
                  <a:srgbClr val="0070C0"/>
                </a:solidFill>
                <a:effectLst/>
                <a:latin typeface="Calibri" panose="020F0502020204030204" pitchFamily="34" charset="0"/>
                <a:cs typeface="Calibri" panose="020F0502020204030204" pitchFamily="34" charset="0"/>
              </a:rPr>
              <a:t> is a much slower process as it needs oxygen.  </a:t>
            </a:r>
          </a:p>
        </p:txBody>
      </p:sp>
    </p:spTree>
    <p:extLst>
      <p:ext uri="{BB962C8B-B14F-4D97-AF65-F5344CB8AC3E}">
        <p14:creationId xmlns:p14="http://schemas.microsoft.com/office/powerpoint/2010/main" val="15358446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DECOMPOSITION OF EXPLOSIVES</a:t>
            </a:r>
            <a:endParaRPr lang="en-GB" sz="2400" b="1" dirty="0">
              <a:effectLst>
                <a:outerShdw blurRad="38100" dist="38100" dir="2700000" algn="tl">
                  <a:srgbClr val="000000">
                    <a:alpha val="43137"/>
                  </a:srgbClr>
                </a:outerShdw>
              </a:effectLst>
            </a:endParaRPr>
          </a:p>
        </p:txBody>
      </p:sp>
      <p:grpSp>
        <p:nvGrpSpPr>
          <p:cNvPr id="11" name="Group 10">
            <a:extLst>
              <a:ext uri="{FF2B5EF4-FFF2-40B4-BE49-F238E27FC236}">
                <a16:creationId xmlns:a16="http://schemas.microsoft.com/office/drawing/2014/main" id="{051FA2A5-293D-4521-BF4A-9F32119A477B}"/>
              </a:ext>
            </a:extLst>
          </p:cNvPr>
          <p:cNvGrpSpPr/>
          <p:nvPr/>
        </p:nvGrpSpPr>
        <p:grpSpPr>
          <a:xfrm>
            <a:off x="188063" y="625259"/>
            <a:ext cx="8927350" cy="3507114"/>
            <a:chOff x="323528" y="573164"/>
            <a:chExt cx="8927350" cy="3507114"/>
          </a:xfrm>
        </p:grpSpPr>
        <p:sp>
          <p:nvSpPr>
            <p:cNvPr id="2" name="TextBox 1">
              <a:extLst>
                <a:ext uri="{FF2B5EF4-FFF2-40B4-BE49-F238E27FC236}">
                  <a16:creationId xmlns:a16="http://schemas.microsoft.com/office/drawing/2014/main" id="{354AEFAB-B2A4-4EB3-BE83-B0A22045EA6A}"/>
                </a:ext>
              </a:extLst>
            </p:cNvPr>
            <p:cNvSpPr txBox="1"/>
            <p:nvPr/>
          </p:nvSpPr>
          <p:spPr>
            <a:xfrm>
              <a:off x="323528" y="573164"/>
              <a:ext cx="8927350" cy="3507114"/>
            </a:xfrm>
            <a:prstGeom prst="rect">
              <a:avLst/>
            </a:prstGeom>
            <a:noFill/>
          </p:spPr>
          <p:txBody>
            <a:bodyPr wrap="square" rtlCol="0">
              <a:spAutoFit/>
            </a:bodyPr>
            <a:lstStyle/>
            <a:p>
              <a:pPr>
                <a:lnSpc>
                  <a:spcPct val="150000"/>
                </a:lnSpc>
              </a:pPr>
              <a:r>
                <a:rPr lang="en-GB" sz="2200" dirty="0">
                  <a:solidFill>
                    <a:srgbClr val="0070C0"/>
                  </a:solidFill>
                  <a:latin typeface="Calibri" panose="020F0502020204030204" pitchFamily="34" charset="0"/>
                  <a:cs typeface="Calibri" panose="020F0502020204030204" pitchFamily="34" charset="0"/>
                </a:rPr>
                <a:t>       when an explosive reaction takes place, the explosive molecule </a:t>
              </a:r>
            </a:p>
            <a:p>
              <a:pPr marL="342900" indent="-342900">
                <a:lnSpc>
                  <a:spcPct val="150000"/>
                </a:lnSpc>
                <a:buFont typeface="Arial" panose="020B0604020202020204" pitchFamily="34" charset="0"/>
                <a:buChar char="•"/>
              </a:pPr>
              <a:endParaRPr lang="en-GB" sz="2000" dirty="0">
                <a:solidFill>
                  <a:srgbClr val="0070C0"/>
                </a:solidFill>
                <a:latin typeface="Calibri" panose="020F0502020204030204" pitchFamily="34" charset="0"/>
                <a:cs typeface="Calibri" panose="020F0502020204030204" pitchFamily="34" charset="0"/>
              </a:endParaRPr>
            </a:p>
            <a:p>
              <a:pPr marL="800100" lvl="1" indent="-342900">
                <a:lnSpc>
                  <a:spcPct val="150000"/>
                </a:lnSpc>
                <a:buFont typeface="Arial" panose="020B0604020202020204" pitchFamily="34" charset="0"/>
                <a:buChar char="•"/>
              </a:pPr>
              <a:r>
                <a:rPr lang="en-GB" sz="2200" dirty="0">
                  <a:solidFill>
                    <a:srgbClr val="0070C0"/>
                  </a:solidFill>
                  <a:latin typeface="Calibri" panose="020F0502020204030204" pitchFamily="34" charset="0"/>
                  <a:cs typeface="Calibri" panose="020F0502020204030204" pitchFamily="34" charset="0"/>
                </a:rPr>
                <a:t>breaks apart into its constituent atoms</a:t>
              </a:r>
            </a:p>
            <a:p>
              <a:pPr marL="800100" lvl="1" indent="-342900">
                <a:lnSpc>
                  <a:spcPct val="150000"/>
                </a:lnSpc>
                <a:buFont typeface="Arial" panose="020B0604020202020204" pitchFamily="34" charset="0"/>
                <a:buChar char="•"/>
              </a:pPr>
              <a:r>
                <a:rPr lang="en-GB" sz="2200" dirty="0">
                  <a:solidFill>
                    <a:srgbClr val="0070C0"/>
                  </a:solidFill>
                  <a:latin typeface="Calibri" panose="020F0502020204030204" pitchFamily="34" charset="0"/>
                  <a:cs typeface="Calibri" panose="020F0502020204030204" pitchFamily="34" charset="0"/>
                </a:rPr>
                <a:t>followed by a rearrangement of the atoms into a series of small, stable molecules of gases, such as H</a:t>
              </a:r>
              <a:r>
                <a:rPr lang="en-GB" sz="2200" baseline="-25000" dirty="0">
                  <a:solidFill>
                    <a:srgbClr val="0070C0"/>
                  </a:solidFill>
                  <a:latin typeface="Calibri" panose="020F0502020204030204" pitchFamily="34" charset="0"/>
                  <a:cs typeface="Calibri" panose="020F0502020204030204" pitchFamily="34" charset="0"/>
                </a:rPr>
                <a:t>2</a:t>
              </a:r>
              <a:r>
                <a:rPr lang="en-GB" sz="2200" dirty="0">
                  <a:solidFill>
                    <a:srgbClr val="0070C0"/>
                  </a:solidFill>
                  <a:latin typeface="Calibri" panose="020F0502020204030204" pitchFamily="34" charset="0"/>
                  <a:cs typeface="Calibri" panose="020F0502020204030204" pitchFamily="34" charset="0"/>
                </a:rPr>
                <a:t>O, CO</a:t>
              </a:r>
              <a:r>
                <a:rPr lang="en-GB" sz="2200" baseline="-25000" dirty="0">
                  <a:solidFill>
                    <a:srgbClr val="0070C0"/>
                  </a:solidFill>
                  <a:latin typeface="Calibri" panose="020F0502020204030204" pitchFamily="34" charset="0"/>
                  <a:cs typeface="Calibri" panose="020F0502020204030204" pitchFamily="34" charset="0"/>
                </a:rPr>
                <a:t>2</a:t>
              </a:r>
              <a:r>
                <a:rPr lang="en-GB" sz="2200" dirty="0">
                  <a:solidFill>
                    <a:srgbClr val="0070C0"/>
                  </a:solidFill>
                  <a:latin typeface="Calibri" panose="020F0502020204030204" pitchFamily="34" charset="0"/>
                  <a:cs typeface="Calibri" panose="020F0502020204030204" pitchFamily="34" charset="0"/>
                </a:rPr>
                <a:t>, CO and N</a:t>
              </a:r>
              <a:r>
                <a:rPr lang="en-GB" sz="2200" baseline="-25000" dirty="0">
                  <a:solidFill>
                    <a:srgbClr val="0070C0"/>
                  </a:solidFill>
                  <a:latin typeface="Calibri" panose="020F0502020204030204" pitchFamily="34" charset="0"/>
                  <a:cs typeface="Calibri" panose="020F0502020204030204" pitchFamily="34" charset="0"/>
                </a:rPr>
                <a:t>2</a:t>
              </a:r>
            </a:p>
            <a:p>
              <a:pPr marL="800100" lvl="1" indent="-342900">
                <a:lnSpc>
                  <a:spcPct val="150000"/>
                </a:lnSpc>
                <a:buFont typeface="Arial" panose="020B0604020202020204" pitchFamily="34" charset="0"/>
                <a:buChar char="•"/>
              </a:pPr>
              <a:r>
                <a:rPr lang="en-GB" sz="2200" dirty="0">
                  <a:solidFill>
                    <a:srgbClr val="0070C0"/>
                  </a:solidFill>
                  <a:latin typeface="Calibri" panose="020F0502020204030204" pitchFamily="34" charset="0"/>
                  <a:cs typeface="Calibri" panose="020F0502020204030204" pitchFamily="34" charset="0"/>
                </a:rPr>
                <a:t>H</a:t>
              </a:r>
              <a:r>
                <a:rPr lang="en-GB" sz="2200" baseline="-25000" dirty="0">
                  <a:solidFill>
                    <a:srgbClr val="0070C0"/>
                  </a:solidFill>
                  <a:latin typeface="Calibri" panose="020F0502020204030204" pitchFamily="34" charset="0"/>
                  <a:cs typeface="Calibri" panose="020F0502020204030204" pitchFamily="34" charset="0"/>
                </a:rPr>
                <a:t>2</a:t>
              </a:r>
              <a:r>
                <a:rPr lang="en-GB" sz="2200" dirty="0">
                  <a:solidFill>
                    <a:srgbClr val="0070C0"/>
                  </a:solidFill>
                  <a:latin typeface="Calibri" panose="020F0502020204030204" pitchFamily="34" charset="0"/>
                  <a:cs typeface="Calibri" panose="020F0502020204030204" pitchFamily="34" charset="0"/>
                </a:rPr>
                <a:t>, C, Al</a:t>
              </a:r>
              <a:r>
                <a:rPr lang="en-GB" sz="2200" baseline="-25000" dirty="0">
                  <a:solidFill>
                    <a:srgbClr val="0070C0"/>
                  </a:solidFill>
                  <a:latin typeface="Calibri" panose="020F0502020204030204" pitchFamily="34" charset="0"/>
                  <a:cs typeface="Calibri" panose="020F0502020204030204" pitchFamily="34" charset="0"/>
                </a:rPr>
                <a:t>2</a:t>
              </a:r>
              <a:r>
                <a:rPr lang="en-GB" sz="2200" dirty="0">
                  <a:solidFill>
                    <a:srgbClr val="0070C0"/>
                  </a:solidFill>
                  <a:latin typeface="Calibri" panose="020F0502020204030204" pitchFamily="34" charset="0"/>
                  <a:cs typeface="Calibri" panose="020F0502020204030204" pitchFamily="34" charset="0"/>
                </a:rPr>
                <a:t>O</a:t>
              </a:r>
              <a:r>
                <a:rPr lang="en-GB" sz="2200" baseline="-25000" dirty="0">
                  <a:solidFill>
                    <a:srgbClr val="0070C0"/>
                  </a:solidFill>
                  <a:latin typeface="Calibri" panose="020F0502020204030204" pitchFamily="34" charset="0"/>
                  <a:cs typeface="Calibri" panose="020F0502020204030204" pitchFamily="34" charset="0"/>
                </a:rPr>
                <a:t>3</a:t>
              </a:r>
              <a:r>
                <a:rPr lang="en-GB" sz="2200" dirty="0">
                  <a:solidFill>
                    <a:srgbClr val="0070C0"/>
                  </a:solidFill>
                  <a:latin typeface="Calibri" panose="020F0502020204030204" pitchFamily="34" charset="0"/>
                  <a:cs typeface="Calibri" panose="020F0502020204030204" pitchFamily="34" charset="0"/>
                </a:rPr>
                <a:t>, SO</a:t>
              </a:r>
              <a:r>
                <a:rPr lang="en-GB" sz="2200" baseline="-25000" dirty="0">
                  <a:solidFill>
                    <a:srgbClr val="0070C0"/>
                  </a:solidFill>
                  <a:latin typeface="Calibri" panose="020F0502020204030204" pitchFamily="34" charset="0"/>
                  <a:cs typeface="Calibri" panose="020F0502020204030204" pitchFamily="34" charset="0"/>
                </a:rPr>
                <a:t>2</a:t>
              </a:r>
              <a:r>
                <a:rPr lang="en-GB" sz="2200" dirty="0">
                  <a:solidFill>
                    <a:srgbClr val="0070C0"/>
                  </a:solidFill>
                  <a:latin typeface="Calibri" panose="020F0502020204030204" pitchFamily="34" charset="0"/>
                  <a:cs typeface="Calibri" panose="020F0502020204030204" pitchFamily="34" charset="0"/>
                </a:rPr>
                <a:t>, etc can be also formed</a:t>
              </a:r>
            </a:p>
            <a:p>
              <a:pPr lvl="1">
                <a:lnSpc>
                  <a:spcPct val="150000"/>
                </a:lnSpc>
              </a:pPr>
              <a:endParaRPr lang="en-GB" sz="2000" dirty="0">
                <a:solidFill>
                  <a:srgbClr val="0070C0"/>
                </a:solidFill>
                <a:latin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A4703414-CE08-4CB9-AD83-3AC42103FF9A}"/>
                </a:ext>
              </a:extLst>
            </p:cNvPr>
            <p:cNvSpPr txBox="1"/>
            <p:nvPr/>
          </p:nvSpPr>
          <p:spPr>
            <a:xfrm>
              <a:off x="323528" y="1105695"/>
              <a:ext cx="8710205" cy="446276"/>
            </a:xfrm>
            <a:prstGeom prst="rect">
              <a:avLst/>
            </a:prstGeom>
            <a:noFill/>
          </p:spPr>
          <p:txBody>
            <a:bodyPr wrap="none" rtlCol="0">
              <a:spAutoFit/>
            </a:bodyPr>
            <a:lstStyle/>
            <a:p>
              <a:r>
                <a:rPr lang="en-GB" sz="2300" dirty="0" err="1">
                  <a:latin typeface="Calibri" panose="020F0502020204030204" pitchFamily="34" charset="0"/>
                  <a:cs typeface="Calibri" panose="020F0502020204030204" pitchFamily="34" charset="0"/>
                </a:rPr>
                <a:t>C</a:t>
              </a:r>
              <a:r>
                <a:rPr lang="en-GB" sz="2300" i="1" baseline="-25000" dirty="0" err="1">
                  <a:latin typeface="Calibri" panose="020F0502020204030204" pitchFamily="34" charset="0"/>
                  <a:cs typeface="Calibri" panose="020F0502020204030204" pitchFamily="34" charset="0"/>
                </a:rPr>
                <a:t>a</a:t>
              </a:r>
              <a:r>
                <a:rPr lang="en-GB" sz="2300" dirty="0" err="1">
                  <a:solidFill>
                    <a:srgbClr val="00B050"/>
                  </a:solidFill>
                  <a:latin typeface="Calibri" panose="020F0502020204030204" pitchFamily="34" charset="0"/>
                  <a:cs typeface="Calibri" panose="020F0502020204030204" pitchFamily="34" charset="0"/>
                </a:rPr>
                <a:t>H</a:t>
              </a:r>
              <a:r>
                <a:rPr lang="en-GB" sz="2300" i="1" baseline="-25000" dirty="0" err="1">
                  <a:solidFill>
                    <a:srgbClr val="00B050"/>
                  </a:solidFill>
                  <a:latin typeface="Calibri" panose="020F0502020204030204" pitchFamily="34" charset="0"/>
                  <a:cs typeface="Calibri" panose="020F0502020204030204" pitchFamily="34" charset="0"/>
                </a:rPr>
                <a:t>b</a:t>
              </a:r>
              <a:r>
                <a:rPr lang="en-GB" sz="2300" dirty="0" err="1">
                  <a:solidFill>
                    <a:srgbClr val="FF0000"/>
                  </a:solidFill>
                  <a:latin typeface="Calibri" panose="020F0502020204030204" pitchFamily="34" charset="0"/>
                  <a:cs typeface="Calibri" panose="020F0502020204030204" pitchFamily="34" charset="0"/>
                </a:rPr>
                <a:t>N</a:t>
              </a:r>
              <a:r>
                <a:rPr lang="en-GB" sz="2300" i="1" baseline="-25000" dirty="0" err="1">
                  <a:solidFill>
                    <a:srgbClr val="FF0000"/>
                  </a:solidFill>
                  <a:latin typeface="Calibri" panose="020F0502020204030204" pitchFamily="34" charset="0"/>
                  <a:cs typeface="Calibri" panose="020F0502020204030204" pitchFamily="34" charset="0"/>
                </a:rPr>
                <a:t>c</a:t>
              </a:r>
              <a:r>
                <a:rPr lang="en-GB" sz="2300" dirty="0" err="1">
                  <a:solidFill>
                    <a:srgbClr val="0000FF"/>
                  </a:solidFill>
                  <a:latin typeface="Calibri" panose="020F0502020204030204" pitchFamily="34" charset="0"/>
                  <a:cs typeface="Calibri" panose="020F0502020204030204" pitchFamily="34" charset="0"/>
                </a:rPr>
                <a:t>O</a:t>
              </a:r>
              <a:r>
                <a:rPr lang="en-GB" sz="2300" i="1" baseline="-25000" dirty="0" err="1">
                  <a:solidFill>
                    <a:srgbClr val="0000FF"/>
                  </a:solidFill>
                  <a:latin typeface="Calibri" panose="020F0502020204030204" pitchFamily="34" charset="0"/>
                  <a:cs typeface="Calibri" panose="020F0502020204030204" pitchFamily="34" charset="0"/>
                </a:rPr>
                <a:t>d</a:t>
              </a:r>
              <a:r>
                <a:rPr lang="en-GB" sz="2300" i="1" dirty="0">
                  <a:latin typeface="Calibri" panose="020F0502020204030204" pitchFamily="34" charset="0"/>
                  <a:cs typeface="Calibri" panose="020F0502020204030204" pitchFamily="34" charset="0"/>
                </a:rPr>
                <a:t> </a:t>
              </a:r>
              <a:r>
                <a:rPr lang="en-GB" sz="2300" dirty="0">
                  <a:latin typeface="Calibri" panose="020F0502020204030204" pitchFamily="34" charset="0"/>
                  <a:cs typeface="Calibri" panose="020F0502020204030204" pitchFamily="34" charset="0"/>
                </a:rPr>
                <a:t> </a:t>
              </a:r>
              <a:r>
                <a:rPr lang="en-GB" sz="2300" dirty="0">
                  <a:latin typeface="Calibri" panose="020F0502020204030204" pitchFamily="34" charset="0"/>
                  <a:cs typeface="Calibri" panose="020F0502020204030204" pitchFamily="34" charset="0"/>
                  <a:sym typeface="Wingdings" panose="05000000000000000000" pitchFamily="2" charset="2"/>
                </a:rPr>
                <a:t>  </a:t>
              </a:r>
              <a:r>
                <a:rPr lang="en-GB" sz="2300" i="1" dirty="0">
                  <a:latin typeface="Calibri" panose="020F0502020204030204" pitchFamily="34" charset="0"/>
                  <a:cs typeface="Calibri" panose="020F0502020204030204" pitchFamily="34" charset="0"/>
                  <a:sym typeface="Wingdings" panose="05000000000000000000" pitchFamily="2" charset="2"/>
                </a:rPr>
                <a:t>a</a:t>
              </a:r>
              <a:r>
                <a:rPr lang="en-GB" sz="2300" dirty="0">
                  <a:latin typeface="Calibri" panose="020F0502020204030204" pitchFamily="34" charset="0"/>
                  <a:cs typeface="Calibri" panose="020F0502020204030204" pitchFamily="34" charset="0"/>
                  <a:sym typeface="Wingdings" panose="05000000000000000000" pitchFamily="2" charset="2"/>
                </a:rPr>
                <a:t> C + </a:t>
              </a:r>
              <a:r>
                <a:rPr lang="en-GB" sz="2300" i="1" dirty="0">
                  <a:solidFill>
                    <a:srgbClr val="00B050"/>
                  </a:solidFill>
                  <a:latin typeface="Calibri" panose="020F0502020204030204" pitchFamily="34" charset="0"/>
                  <a:cs typeface="Calibri" panose="020F0502020204030204" pitchFamily="34" charset="0"/>
                  <a:sym typeface="Wingdings" panose="05000000000000000000" pitchFamily="2" charset="2"/>
                </a:rPr>
                <a:t>b</a:t>
              </a:r>
              <a:r>
                <a:rPr lang="en-GB" sz="2300" dirty="0">
                  <a:solidFill>
                    <a:srgbClr val="00B050"/>
                  </a:solidFill>
                  <a:latin typeface="Calibri" panose="020F0502020204030204" pitchFamily="34" charset="0"/>
                  <a:cs typeface="Calibri" panose="020F0502020204030204" pitchFamily="34" charset="0"/>
                  <a:sym typeface="Wingdings" panose="05000000000000000000" pitchFamily="2" charset="2"/>
                </a:rPr>
                <a:t> H</a:t>
              </a:r>
              <a:r>
                <a:rPr lang="en-GB" sz="2300" dirty="0">
                  <a:latin typeface="Calibri" panose="020F0502020204030204" pitchFamily="34" charset="0"/>
                  <a:cs typeface="Calibri" panose="020F0502020204030204" pitchFamily="34" charset="0"/>
                  <a:sym typeface="Wingdings" panose="05000000000000000000" pitchFamily="2" charset="2"/>
                </a:rPr>
                <a:t> + </a:t>
              </a:r>
              <a:r>
                <a:rPr lang="en-GB" sz="2300" i="1" dirty="0">
                  <a:solidFill>
                    <a:srgbClr val="FF0000"/>
                  </a:solidFill>
                  <a:latin typeface="Calibri" panose="020F0502020204030204" pitchFamily="34" charset="0"/>
                  <a:cs typeface="Calibri" panose="020F0502020204030204" pitchFamily="34" charset="0"/>
                  <a:sym typeface="Wingdings" panose="05000000000000000000" pitchFamily="2" charset="2"/>
                </a:rPr>
                <a:t>c </a:t>
              </a:r>
              <a:r>
                <a:rPr lang="en-GB" sz="2300" dirty="0">
                  <a:solidFill>
                    <a:srgbClr val="FF0000"/>
                  </a:solidFill>
                  <a:latin typeface="Calibri" panose="020F0502020204030204" pitchFamily="34" charset="0"/>
                  <a:cs typeface="Calibri" panose="020F0502020204030204" pitchFamily="34" charset="0"/>
                  <a:sym typeface="Wingdings" panose="05000000000000000000" pitchFamily="2" charset="2"/>
                </a:rPr>
                <a:t>N</a:t>
              </a:r>
              <a:r>
                <a:rPr lang="en-GB" sz="2300" dirty="0">
                  <a:latin typeface="Calibri" panose="020F0502020204030204" pitchFamily="34" charset="0"/>
                  <a:cs typeface="Calibri" panose="020F0502020204030204" pitchFamily="34" charset="0"/>
                  <a:sym typeface="Wingdings" panose="05000000000000000000" pitchFamily="2" charset="2"/>
                </a:rPr>
                <a:t> + </a:t>
              </a:r>
              <a:r>
                <a:rPr lang="en-GB" sz="2300" i="1" dirty="0">
                  <a:solidFill>
                    <a:srgbClr val="0000FF"/>
                  </a:solidFill>
                  <a:latin typeface="Calibri" panose="020F0502020204030204" pitchFamily="34" charset="0"/>
                  <a:cs typeface="Calibri" panose="020F0502020204030204" pitchFamily="34" charset="0"/>
                  <a:sym typeface="Wingdings" panose="05000000000000000000" pitchFamily="2" charset="2"/>
                </a:rPr>
                <a:t>d</a:t>
              </a:r>
              <a:r>
                <a:rPr lang="en-GB" sz="2300" dirty="0">
                  <a:solidFill>
                    <a:srgbClr val="0000FF"/>
                  </a:solidFill>
                  <a:latin typeface="Calibri" panose="020F0502020204030204" pitchFamily="34" charset="0"/>
                  <a:cs typeface="Calibri" panose="020F0502020204030204" pitchFamily="34" charset="0"/>
                  <a:sym typeface="Wingdings" panose="05000000000000000000" pitchFamily="2" charset="2"/>
                </a:rPr>
                <a:t> O</a:t>
              </a:r>
              <a:r>
                <a:rPr lang="en-GB" sz="2300" dirty="0">
                  <a:latin typeface="Calibri" panose="020F0502020204030204" pitchFamily="34" charset="0"/>
                  <a:cs typeface="Calibri" panose="020F0502020204030204" pitchFamily="34" charset="0"/>
                  <a:sym typeface="Wingdings" panose="05000000000000000000" pitchFamily="2" charset="2"/>
                </a:rPr>
                <a:t> </a:t>
              </a:r>
              <a:r>
                <a:rPr lang="en-GB" sz="2300" dirty="0">
                  <a:latin typeface="Calibri" panose="020F0502020204030204" pitchFamily="34" charset="0"/>
                  <a:cs typeface="Calibri" panose="020F0502020204030204" pitchFamily="34" charset="0"/>
                </a:rPr>
                <a:t> </a:t>
              </a:r>
              <a:r>
                <a:rPr lang="en-GB" sz="2300" i="1" dirty="0">
                  <a:latin typeface="Calibri" panose="020F0502020204030204" pitchFamily="34" charset="0"/>
                  <a:cs typeface="Calibri" panose="020F0502020204030204" pitchFamily="34" charset="0"/>
                </a:rPr>
                <a:t>a</a:t>
              </a:r>
              <a:r>
                <a:rPr lang="en-GB" sz="2300" dirty="0">
                  <a:latin typeface="Calibri" panose="020F0502020204030204" pitchFamily="34" charset="0"/>
                  <a:cs typeface="Calibri" panose="020F0502020204030204" pitchFamily="34" charset="0"/>
                </a:rPr>
                <a:t> C</a:t>
              </a:r>
              <a:r>
                <a:rPr lang="en-GB" sz="2300" dirty="0">
                  <a:solidFill>
                    <a:srgbClr val="0000FF"/>
                  </a:solidFill>
                  <a:latin typeface="Calibri" panose="020F0502020204030204" pitchFamily="34" charset="0"/>
                  <a:cs typeface="Calibri" panose="020F0502020204030204" pitchFamily="34" charset="0"/>
                </a:rPr>
                <a:t>O</a:t>
              </a:r>
              <a:r>
                <a:rPr lang="en-GB" sz="2300" baseline="-25000" dirty="0">
                  <a:solidFill>
                    <a:srgbClr val="0000FF"/>
                  </a:solidFill>
                  <a:latin typeface="Calibri" panose="020F0502020204030204" pitchFamily="34" charset="0"/>
                  <a:cs typeface="Calibri" panose="020F0502020204030204" pitchFamily="34" charset="0"/>
                </a:rPr>
                <a:t>2</a:t>
              </a:r>
              <a:r>
                <a:rPr lang="en-GB" sz="2300" dirty="0">
                  <a:latin typeface="Calibri" panose="020F0502020204030204" pitchFamily="34" charset="0"/>
                  <a:cs typeface="Calibri" panose="020F0502020204030204" pitchFamily="34" charset="0"/>
                </a:rPr>
                <a:t>, </a:t>
              </a:r>
              <a:r>
                <a:rPr lang="en-GB" sz="2300" i="1" dirty="0">
                  <a:latin typeface="Calibri" panose="020F0502020204030204" pitchFamily="34" charset="0"/>
                  <a:cs typeface="Calibri" panose="020F0502020204030204" pitchFamily="34" charset="0"/>
                </a:rPr>
                <a:t>a</a:t>
              </a:r>
              <a:r>
                <a:rPr lang="en-GB" sz="2300" dirty="0">
                  <a:latin typeface="Calibri" panose="020F0502020204030204" pitchFamily="34" charset="0"/>
                  <a:cs typeface="Calibri" panose="020F0502020204030204" pitchFamily="34" charset="0"/>
                </a:rPr>
                <a:t> C</a:t>
              </a:r>
              <a:r>
                <a:rPr lang="en-GB" sz="2300" dirty="0">
                  <a:solidFill>
                    <a:srgbClr val="0000FF"/>
                  </a:solidFill>
                  <a:latin typeface="Calibri" panose="020F0502020204030204" pitchFamily="34" charset="0"/>
                  <a:cs typeface="Calibri" panose="020F0502020204030204" pitchFamily="34" charset="0"/>
                </a:rPr>
                <a:t>O</a:t>
              </a:r>
              <a:r>
                <a:rPr lang="en-GB" sz="2300" dirty="0">
                  <a:latin typeface="Calibri" panose="020F0502020204030204" pitchFamily="34" charset="0"/>
                  <a:cs typeface="Calibri" panose="020F0502020204030204" pitchFamily="34" charset="0"/>
                </a:rPr>
                <a:t>, </a:t>
              </a:r>
              <a:r>
                <a:rPr lang="en-GB" sz="2300" i="1" dirty="0">
                  <a:solidFill>
                    <a:srgbClr val="00B050"/>
                  </a:solidFill>
                  <a:latin typeface="Calibri" panose="020F0502020204030204" pitchFamily="34" charset="0"/>
                  <a:cs typeface="Calibri" panose="020F0502020204030204" pitchFamily="34" charset="0"/>
                </a:rPr>
                <a:t>b/2</a:t>
              </a:r>
              <a:r>
                <a:rPr lang="en-GB" sz="2300" dirty="0">
                  <a:solidFill>
                    <a:srgbClr val="00B050"/>
                  </a:solidFill>
                  <a:latin typeface="Calibri" panose="020F0502020204030204" pitchFamily="34" charset="0"/>
                  <a:cs typeface="Calibri" panose="020F0502020204030204" pitchFamily="34" charset="0"/>
                </a:rPr>
                <a:t>  H</a:t>
              </a:r>
              <a:r>
                <a:rPr lang="en-GB" sz="2300" baseline="-25000" dirty="0">
                  <a:solidFill>
                    <a:srgbClr val="00B050"/>
                  </a:solidFill>
                  <a:latin typeface="Calibri" panose="020F0502020204030204" pitchFamily="34" charset="0"/>
                  <a:cs typeface="Calibri" panose="020F0502020204030204" pitchFamily="34" charset="0"/>
                </a:rPr>
                <a:t>2</a:t>
              </a:r>
              <a:r>
                <a:rPr lang="en-GB" sz="2300" dirty="0">
                  <a:solidFill>
                    <a:srgbClr val="0000FF"/>
                  </a:solidFill>
                  <a:latin typeface="Calibri" panose="020F0502020204030204" pitchFamily="34" charset="0"/>
                  <a:cs typeface="Calibri" panose="020F0502020204030204" pitchFamily="34" charset="0"/>
                </a:rPr>
                <a:t>O</a:t>
              </a:r>
              <a:r>
                <a:rPr lang="en-GB" sz="2300" dirty="0">
                  <a:latin typeface="Calibri" panose="020F0502020204030204" pitchFamily="34" charset="0"/>
                  <a:cs typeface="Calibri" panose="020F0502020204030204" pitchFamily="34" charset="0"/>
                </a:rPr>
                <a:t> and </a:t>
              </a:r>
              <a:r>
                <a:rPr lang="en-GB" sz="2300" i="1" dirty="0">
                  <a:solidFill>
                    <a:srgbClr val="FF0000"/>
                  </a:solidFill>
                  <a:latin typeface="Calibri" panose="020F0502020204030204" pitchFamily="34" charset="0"/>
                  <a:cs typeface="Calibri" panose="020F0502020204030204" pitchFamily="34" charset="0"/>
                </a:rPr>
                <a:t>c/2</a:t>
              </a:r>
              <a:r>
                <a:rPr lang="en-GB" sz="2300" dirty="0">
                  <a:solidFill>
                    <a:srgbClr val="FF0000"/>
                  </a:solidFill>
                  <a:latin typeface="Calibri" panose="020F0502020204030204" pitchFamily="34" charset="0"/>
                  <a:cs typeface="Calibri" panose="020F0502020204030204" pitchFamily="34" charset="0"/>
                </a:rPr>
                <a:t>  N</a:t>
              </a:r>
              <a:r>
                <a:rPr lang="en-GB" sz="2300" baseline="-25000" dirty="0">
                  <a:solidFill>
                    <a:srgbClr val="FF0000"/>
                  </a:solidFill>
                  <a:latin typeface="Calibri" panose="020F0502020204030204" pitchFamily="34" charset="0"/>
                  <a:cs typeface="Calibri" panose="020F0502020204030204" pitchFamily="34" charset="0"/>
                </a:rPr>
                <a:t>2</a:t>
              </a:r>
              <a:r>
                <a:rPr lang="en-GB" sz="2300" dirty="0">
                  <a:solidFill>
                    <a:srgbClr val="FF0000"/>
                  </a:solidFill>
                  <a:latin typeface="Calibri" panose="020F0502020204030204" pitchFamily="34" charset="0"/>
                  <a:cs typeface="Calibri" panose="020F0502020204030204" pitchFamily="34" charset="0"/>
                  <a:sym typeface="Wingdings" panose="05000000000000000000" pitchFamily="2" charset="2"/>
                </a:rPr>
                <a:t> </a:t>
              </a:r>
              <a:endParaRPr lang="en-GB" sz="2300" baseline="-25000" dirty="0">
                <a:solidFill>
                  <a:srgbClr val="FF0000"/>
                </a:solidFill>
                <a:latin typeface="Calibri" panose="020F0502020204030204" pitchFamily="34" charset="0"/>
                <a:cs typeface="Calibri" panose="020F0502020204030204" pitchFamily="34" charset="0"/>
              </a:endParaRPr>
            </a:p>
          </p:txBody>
        </p:sp>
      </p:grpSp>
      <p:sp>
        <p:nvSpPr>
          <p:cNvPr id="10" name="TextBox 9">
            <a:extLst>
              <a:ext uri="{FF2B5EF4-FFF2-40B4-BE49-F238E27FC236}">
                <a16:creationId xmlns:a16="http://schemas.microsoft.com/office/drawing/2014/main" id="{6F82E3E2-AE46-4823-8733-5EA4B3136BA8}"/>
              </a:ext>
            </a:extLst>
          </p:cNvPr>
          <p:cNvSpPr txBox="1"/>
          <p:nvPr/>
        </p:nvSpPr>
        <p:spPr>
          <a:xfrm>
            <a:off x="1115616" y="3926454"/>
            <a:ext cx="6780057" cy="2251065"/>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GB" sz="2400" b="1" dirty="0">
                <a:solidFill>
                  <a:srgbClr val="0070C0"/>
                </a:solidFill>
                <a:latin typeface="Calibri" panose="020F0502020204030204" pitchFamily="34" charset="0"/>
                <a:cs typeface="Calibri" panose="020F0502020204030204" pitchFamily="34" charset="0"/>
              </a:rPr>
              <a:t>the nature of the products depends upon the amount of oxygen available for the reaction</a:t>
            </a:r>
          </a:p>
          <a:p>
            <a:pPr marL="342900" indent="-342900">
              <a:lnSpc>
                <a:spcPct val="150000"/>
              </a:lnSpc>
              <a:buFont typeface="Arial" panose="020B0604020202020204" pitchFamily="34" charset="0"/>
              <a:buChar char="•"/>
            </a:pPr>
            <a:r>
              <a:rPr lang="en-GB" sz="2400" b="1" dirty="0">
                <a:solidFill>
                  <a:srgbClr val="0070C0"/>
                </a:solidFill>
                <a:latin typeface="Calibri" panose="020F0502020204030204" pitchFamily="34" charset="0"/>
                <a:cs typeface="Calibri" panose="020F0502020204030204" pitchFamily="34" charset="0"/>
              </a:rPr>
              <a:t>this supply of oxygen depends on the quantity of oxidizing atoms in the explosive molecule.</a:t>
            </a:r>
          </a:p>
        </p:txBody>
      </p:sp>
    </p:spTree>
    <p:extLst>
      <p:ext uri="{BB962C8B-B14F-4D97-AF65-F5344CB8AC3E}">
        <p14:creationId xmlns:p14="http://schemas.microsoft.com/office/powerpoint/2010/main" val="14082983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OXYGEN BALANCE</a:t>
            </a:r>
            <a:endParaRPr lang="en-GB" sz="2400" b="1" dirty="0">
              <a:effectLst>
                <a:outerShdw blurRad="38100" dist="38100" dir="2700000" algn="tl">
                  <a:srgbClr val="000000">
                    <a:alpha val="43137"/>
                  </a:srgbClr>
                </a:outerShdw>
              </a:effectLst>
            </a:endParaRPr>
          </a:p>
        </p:txBody>
      </p:sp>
      <p:sp>
        <p:nvSpPr>
          <p:cNvPr id="25" name="TextBox 24">
            <a:extLst>
              <a:ext uri="{FF2B5EF4-FFF2-40B4-BE49-F238E27FC236}">
                <a16:creationId xmlns:a16="http://schemas.microsoft.com/office/drawing/2014/main" id="{EAE3BE25-CAA0-4268-90A0-F37581A24B26}"/>
              </a:ext>
            </a:extLst>
          </p:cNvPr>
          <p:cNvSpPr txBox="1"/>
          <p:nvPr/>
        </p:nvSpPr>
        <p:spPr>
          <a:xfrm>
            <a:off x="827584" y="5159260"/>
            <a:ext cx="7905360" cy="1015663"/>
          </a:xfrm>
          <a:prstGeom prst="rect">
            <a:avLst/>
          </a:prstGeom>
          <a:noFill/>
        </p:spPr>
        <p:txBody>
          <a:bodyPr wrap="square">
            <a:spAutoFit/>
          </a:bodyPr>
          <a:lstStyle/>
          <a:p>
            <a:r>
              <a:rPr lang="en-US" sz="2000" b="0" i="0" dirty="0">
                <a:solidFill>
                  <a:srgbClr val="0070C0"/>
                </a:solidFill>
                <a:effectLst/>
                <a:latin typeface="Arial" panose="020B0604020202020204" pitchFamily="34" charset="0"/>
              </a:rPr>
              <a:t>The </a:t>
            </a:r>
            <a:r>
              <a:rPr lang="en-US" sz="2000" b="1" i="0" dirty="0">
                <a:solidFill>
                  <a:srgbClr val="0070C0"/>
                </a:solidFill>
                <a:effectLst/>
                <a:latin typeface="Arial" panose="020B0604020202020204" pitchFamily="34" charset="0"/>
              </a:rPr>
              <a:t>sensitivity</a:t>
            </a:r>
            <a:r>
              <a:rPr lang="en-US" sz="2000" b="0" i="0" dirty="0">
                <a:solidFill>
                  <a:srgbClr val="0070C0"/>
                </a:solidFill>
                <a:effectLst/>
                <a:latin typeface="Arial" panose="020B0604020202020204" pitchFamily="34" charset="0"/>
              </a:rPr>
              <a:t>, </a:t>
            </a:r>
            <a:r>
              <a:rPr lang="en-US" sz="2000" b="1" i="0" dirty="0">
                <a:solidFill>
                  <a:srgbClr val="0070C0"/>
                </a:solidFill>
                <a:effectLst/>
                <a:latin typeface="Arial" panose="020B0604020202020204" pitchFamily="34" charset="0"/>
              </a:rPr>
              <a:t>strength</a:t>
            </a:r>
            <a:r>
              <a:rPr lang="en-US" sz="2000" b="0" i="0" dirty="0">
                <a:solidFill>
                  <a:srgbClr val="0070C0"/>
                </a:solidFill>
                <a:effectLst/>
                <a:latin typeface="Arial" panose="020B0604020202020204" pitchFamily="34" charset="0"/>
              </a:rPr>
              <a:t> and </a:t>
            </a:r>
            <a:r>
              <a:rPr lang="en-US" sz="2000" b="1" i="0" dirty="0">
                <a:solidFill>
                  <a:srgbClr val="0070C0"/>
                </a:solidFill>
                <a:effectLst/>
                <a:latin typeface="Arial" panose="020B0604020202020204" pitchFamily="34" charset="0"/>
              </a:rPr>
              <a:t>brisance</a:t>
            </a:r>
            <a:r>
              <a:rPr lang="en-US" sz="2000" b="0" i="0" dirty="0">
                <a:solidFill>
                  <a:srgbClr val="0070C0"/>
                </a:solidFill>
                <a:effectLst/>
                <a:latin typeface="Arial" panose="020B0604020202020204" pitchFamily="34" charset="0"/>
              </a:rPr>
              <a:t> of an explosive depend upon oxygen balance and tend to approach their maxima as oxygen balance approaches zero.</a:t>
            </a:r>
            <a:endParaRPr lang="en-GB" sz="2000" dirty="0">
              <a:solidFill>
                <a:srgbClr val="0070C0"/>
              </a:solidFill>
            </a:endParaRPr>
          </a:p>
        </p:txBody>
      </p:sp>
      <p:sp>
        <p:nvSpPr>
          <p:cNvPr id="24" name="TextBox 23">
            <a:extLst>
              <a:ext uri="{FF2B5EF4-FFF2-40B4-BE49-F238E27FC236}">
                <a16:creationId xmlns:a16="http://schemas.microsoft.com/office/drawing/2014/main" id="{FB4D50FF-35E5-4090-AE16-BEF04366B344}"/>
              </a:ext>
            </a:extLst>
          </p:cNvPr>
          <p:cNvSpPr txBox="1"/>
          <p:nvPr/>
        </p:nvSpPr>
        <p:spPr>
          <a:xfrm>
            <a:off x="237492" y="624223"/>
            <a:ext cx="8135412" cy="1200329"/>
          </a:xfrm>
          <a:prstGeom prst="rect">
            <a:avLst/>
          </a:prstGeom>
          <a:noFill/>
        </p:spPr>
        <p:txBody>
          <a:bodyPr wrap="square">
            <a:spAutoFit/>
          </a:bodyPr>
          <a:lstStyle/>
          <a:p>
            <a:r>
              <a:rPr lang="en-US" sz="2400" b="1" i="0" dirty="0">
                <a:solidFill>
                  <a:srgbClr val="00B0F0"/>
                </a:solidFill>
                <a:latin typeface="Calibri" panose="020F0502020204030204" pitchFamily="34" charset="0"/>
                <a:cs typeface="Calibri" panose="020F0502020204030204" pitchFamily="34" charset="0"/>
              </a:rPr>
              <a:t>the amount of oxygen expressed as </a:t>
            </a:r>
            <a:r>
              <a:rPr lang="en-US" sz="2400" b="1" i="0" dirty="0" err="1">
                <a:solidFill>
                  <a:srgbClr val="00B0F0"/>
                </a:solidFill>
                <a:latin typeface="Calibri" panose="020F0502020204030204" pitchFamily="34" charset="0"/>
                <a:cs typeface="Calibri" panose="020F0502020204030204" pitchFamily="34" charset="0"/>
              </a:rPr>
              <a:t>wt</a:t>
            </a:r>
            <a:r>
              <a:rPr lang="en-US" sz="2400" b="1" i="0" dirty="0">
                <a:solidFill>
                  <a:srgbClr val="00B0F0"/>
                </a:solidFill>
                <a:latin typeface="Calibri" panose="020F0502020204030204" pitchFamily="34" charset="0"/>
                <a:cs typeface="Calibri" panose="020F0502020204030204" pitchFamily="34" charset="0"/>
              </a:rPr>
              <a:t>% needed or produced to ensure the complete oxidation of all the carbon, hydrogen, or other elements to </a:t>
            </a:r>
            <a:r>
              <a:rPr lang="en-US" sz="2400" b="1" dirty="0">
                <a:solidFill>
                  <a:srgbClr val="00B0F0"/>
                </a:solidFill>
                <a:latin typeface="Calibri" panose="020F0502020204030204" pitchFamily="34" charset="0"/>
                <a:cs typeface="Calibri" panose="020F0502020204030204" pitchFamily="34" charset="0"/>
              </a:rPr>
              <a:t>CO</a:t>
            </a:r>
            <a:r>
              <a:rPr lang="en-US" sz="2400" b="1" baseline="-25000" dirty="0">
                <a:solidFill>
                  <a:srgbClr val="00B0F0"/>
                </a:solidFill>
                <a:latin typeface="Calibri" panose="020F0502020204030204" pitchFamily="34" charset="0"/>
                <a:cs typeface="Calibri" panose="020F0502020204030204" pitchFamily="34" charset="0"/>
              </a:rPr>
              <a:t>2</a:t>
            </a:r>
            <a:r>
              <a:rPr lang="en-US" sz="2400" b="1" dirty="0">
                <a:solidFill>
                  <a:srgbClr val="00B0F0"/>
                </a:solidFill>
                <a:latin typeface="Calibri" panose="020F0502020204030204" pitchFamily="34" charset="0"/>
                <a:cs typeface="Calibri" panose="020F0502020204030204" pitchFamily="34" charset="0"/>
              </a:rPr>
              <a:t>, H</a:t>
            </a:r>
            <a:r>
              <a:rPr lang="en-US" sz="2400" b="1" baseline="-25000" dirty="0">
                <a:solidFill>
                  <a:srgbClr val="00B0F0"/>
                </a:solidFill>
                <a:latin typeface="Calibri" panose="020F0502020204030204" pitchFamily="34" charset="0"/>
                <a:cs typeface="Calibri" panose="020F0502020204030204" pitchFamily="34" charset="0"/>
              </a:rPr>
              <a:t>2</a:t>
            </a:r>
            <a:r>
              <a:rPr lang="en-US" sz="2400" b="1" dirty="0">
                <a:solidFill>
                  <a:srgbClr val="00B0F0"/>
                </a:solidFill>
                <a:latin typeface="Calibri" panose="020F0502020204030204" pitchFamily="34" charset="0"/>
                <a:cs typeface="Calibri" panose="020F0502020204030204" pitchFamily="34" charset="0"/>
              </a:rPr>
              <a:t>O, (and </a:t>
            </a:r>
            <a:r>
              <a:rPr lang="en-US" sz="2400" dirty="0">
                <a:solidFill>
                  <a:srgbClr val="0070C0"/>
                </a:solidFill>
                <a:latin typeface="Calibri" panose="020F0502020204030204" pitchFamily="34" charset="0"/>
                <a:cs typeface="Calibri" panose="020F0502020204030204" pitchFamily="34" charset="0"/>
              </a:rPr>
              <a:t>SO</a:t>
            </a:r>
            <a:r>
              <a:rPr lang="en-US" sz="2400" baseline="-25000" dirty="0">
                <a:solidFill>
                  <a:srgbClr val="0070C0"/>
                </a:solidFill>
                <a:latin typeface="Calibri" panose="020F0502020204030204" pitchFamily="34" charset="0"/>
                <a:cs typeface="Calibri" panose="020F0502020204030204" pitchFamily="34" charset="0"/>
              </a:rPr>
              <a:t>2</a:t>
            </a:r>
            <a:r>
              <a:rPr lang="en-US" sz="2400" dirty="0">
                <a:solidFill>
                  <a:srgbClr val="0070C0"/>
                </a:solidFill>
                <a:latin typeface="Calibri" panose="020F0502020204030204" pitchFamily="34" charset="0"/>
                <a:cs typeface="Calibri" panose="020F0502020204030204" pitchFamily="34" charset="0"/>
              </a:rPr>
              <a:t>, Al</a:t>
            </a:r>
            <a:r>
              <a:rPr lang="en-US" sz="2400" baseline="-25000" dirty="0">
                <a:solidFill>
                  <a:srgbClr val="0070C0"/>
                </a:solidFill>
                <a:latin typeface="Calibri" panose="020F0502020204030204" pitchFamily="34" charset="0"/>
                <a:cs typeface="Calibri" panose="020F0502020204030204" pitchFamily="34" charset="0"/>
              </a:rPr>
              <a:t>2</a:t>
            </a:r>
            <a:r>
              <a:rPr lang="en-US" sz="2400" dirty="0">
                <a:solidFill>
                  <a:srgbClr val="0070C0"/>
                </a:solidFill>
                <a:latin typeface="Calibri" panose="020F0502020204030204" pitchFamily="34" charset="0"/>
                <a:cs typeface="Calibri" panose="020F0502020204030204" pitchFamily="34" charset="0"/>
              </a:rPr>
              <a:t>O</a:t>
            </a:r>
            <a:r>
              <a:rPr lang="en-US" sz="2400" baseline="-25000" dirty="0">
                <a:solidFill>
                  <a:srgbClr val="0070C0"/>
                </a:solidFill>
                <a:latin typeface="Calibri" panose="020F0502020204030204" pitchFamily="34" charset="0"/>
                <a:cs typeface="Calibri" panose="020F0502020204030204" pitchFamily="34" charset="0"/>
              </a:rPr>
              <a:t>3</a:t>
            </a:r>
            <a:r>
              <a:rPr lang="en-US" sz="2400" dirty="0">
                <a:solidFill>
                  <a:srgbClr val="0070C0"/>
                </a:solidFill>
                <a:latin typeface="Calibri" panose="020F0502020204030204" pitchFamily="34" charset="0"/>
                <a:cs typeface="Calibri" panose="020F0502020204030204" pitchFamily="34" charset="0"/>
              </a:rPr>
              <a:t>, </a:t>
            </a:r>
            <a:r>
              <a:rPr lang="en-US" sz="2400" i="1" dirty="0">
                <a:solidFill>
                  <a:srgbClr val="0070C0"/>
                </a:solidFill>
                <a:latin typeface="Calibri" panose="020F0502020204030204" pitchFamily="34" charset="0"/>
                <a:cs typeface="Calibri" panose="020F0502020204030204" pitchFamily="34" charset="0"/>
              </a:rPr>
              <a:t>etc.)</a:t>
            </a:r>
            <a:endParaRPr lang="en-GB" sz="2400" b="1" dirty="0">
              <a:solidFill>
                <a:srgbClr val="00B0F0"/>
              </a:solidFill>
              <a:latin typeface="Calibri" panose="020F0502020204030204" pitchFamily="34" charset="0"/>
              <a:cs typeface="Calibri" panose="020F0502020204030204" pitchFamily="34" charset="0"/>
            </a:endParaRPr>
          </a:p>
        </p:txBody>
      </p:sp>
      <p:sp>
        <p:nvSpPr>
          <p:cNvPr id="26" name="TextBox 25">
            <a:extLst>
              <a:ext uri="{FF2B5EF4-FFF2-40B4-BE49-F238E27FC236}">
                <a16:creationId xmlns:a16="http://schemas.microsoft.com/office/drawing/2014/main" id="{8D30A51D-F756-49DC-94B7-E138A5B49E20}"/>
              </a:ext>
            </a:extLst>
          </p:cNvPr>
          <p:cNvSpPr txBox="1"/>
          <p:nvPr/>
        </p:nvSpPr>
        <p:spPr>
          <a:xfrm>
            <a:off x="668794" y="2027599"/>
            <a:ext cx="7272808" cy="400110"/>
          </a:xfrm>
          <a:prstGeom prst="rect">
            <a:avLst/>
          </a:prstGeom>
          <a:noFill/>
        </p:spPr>
        <p:txBody>
          <a:bodyPr wrap="square">
            <a:spAutoFit/>
          </a:bodyPr>
          <a:lstStyle/>
          <a:p>
            <a:r>
              <a:rPr lang="en-US" sz="2000" b="0" i="0" dirty="0">
                <a:solidFill>
                  <a:srgbClr val="202122"/>
                </a:solidFill>
                <a:effectLst/>
                <a:latin typeface="Calibri" panose="020F0502020204030204" pitchFamily="34" charset="0"/>
                <a:cs typeface="Calibri" panose="020F0502020204030204" pitchFamily="34" charset="0"/>
              </a:rPr>
              <a:t>used to indicate the degree to which an explosive can be oxidized </a:t>
            </a:r>
            <a:endParaRPr lang="en-GB" sz="2000" dirty="0">
              <a:latin typeface="Calibri" panose="020F0502020204030204" pitchFamily="34" charset="0"/>
              <a:cs typeface="Calibri" panose="020F0502020204030204" pitchFamily="34" charset="0"/>
            </a:endParaRPr>
          </a:p>
        </p:txBody>
      </p:sp>
      <p:sp>
        <p:nvSpPr>
          <p:cNvPr id="27" name="TextBox 26">
            <a:extLst>
              <a:ext uri="{FF2B5EF4-FFF2-40B4-BE49-F238E27FC236}">
                <a16:creationId xmlns:a16="http://schemas.microsoft.com/office/drawing/2014/main" id="{5BF3B3A1-0891-45C3-B0A4-0018D4D37E27}"/>
              </a:ext>
            </a:extLst>
          </p:cNvPr>
          <p:cNvSpPr txBox="1"/>
          <p:nvPr/>
        </p:nvSpPr>
        <p:spPr>
          <a:xfrm>
            <a:off x="89067" y="2632883"/>
            <a:ext cx="9089902" cy="523220"/>
          </a:xfrm>
          <a:prstGeom prst="rect">
            <a:avLst/>
          </a:prstGeom>
          <a:noFill/>
        </p:spPr>
        <p:txBody>
          <a:bodyPr wrap="square" rtlCol="0">
            <a:spAutoFit/>
          </a:bodyPr>
          <a:lstStyle/>
          <a:p>
            <a:r>
              <a:rPr lang="en-GB" sz="2000" dirty="0">
                <a:solidFill>
                  <a:srgbClr val="0070C0"/>
                </a:solidFill>
                <a:latin typeface="Calibri" panose="020F0502020204030204" pitchFamily="34" charset="0"/>
                <a:cs typeface="Calibri" panose="020F0502020204030204" pitchFamily="34" charset="0"/>
              </a:rPr>
              <a:t>for an explosive with the general formula</a:t>
            </a:r>
            <a:r>
              <a:rPr lang="en-GB" sz="2000" dirty="0">
                <a:latin typeface="Calibri" panose="020F0502020204030204" pitchFamily="34" charset="0"/>
                <a:cs typeface="Calibri" panose="020F0502020204030204" pitchFamily="34" charset="0"/>
              </a:rPr>
              <a:t> </a:t>
            </a:r>
            <a:r>
              <a:rPr lang="en-GB" sz="2800" dirty="0" err="1">
                <a:latin typeface="Calibri" panose="020F0502020204030204" pitchFamily="34" charset="0"/>
                <a:cs typeface="Calibri" panose="020F0502020204030204" pitchFamily="34" charset="0"/>
              </a:rPr>
              <a:t>C</a:t>
            </a:r>
            <a:r>
              <a:rPr lang="en-GB" sz="2800" i="1" baseline="-25000" dirty="0" err="1">
                <a:latin typeface="Calibri" panose="020F0502020204030204" pitchFamily="34" charset="0"/>
                <a:cs typeface="Calibri" panose="020F0502020204030204" pitchFamily="34" charset="0"/>
              </a:rPr>
              <a:t>a</a:t>
            </a:r>
            <a:r>
              <a:rPr lang="en-GB" sz="2800" dirty="0" err="1">
                <a:solidFill>
                  <a:srgbClr val="00B050"/>
                </a:solidFill>
                <a:latin typeface="Calibri" panose="020F0502020204030204" pitchFamily="34" charset="0"/>
                <a:cs typeface="Calibri" panose="020F0502020204030204" pitchFamily="34" charset="0"/>
              </a:rPr>
              <a:t>H</a:t>
            </a:r>
            <a:r>
              <a:rPr lang="en-GB" sz="2800" i="1" baseline="-25000" dirty="0" err="1">
                <a:solidFill>
                  <a:srgbClr val="00B050"/>
                </a:solidFill>
                <a:latin typeface="Calibri" panose="020F0502020204030204" pitchFamily="34" charset="0"/>
                <a:cs typeface="Calibri" panose="020F0502020204030204" pitchFamily="34" charset="0"/>
              </a:rPr>
              <a:t>b</a:t>
            </a:r>
            <a:r>
              <a:rPr lang="en-GB" sz="2800" dirty="0" err="1">
                <a:solidFill>
                  <a:srgbClr val="FF0000"/>
                </a:solidFill>
                <a:latin typeface="Calibri" panose="020F0502020204030204" pitchFamily="34" charset="0"/>
                <a:cs typeface="Calibri" panose="020F0502020204030204" pitchFamily="34" charset="0"/>
              </a:rPr>
              <a:t>N</a:t>
            </a:r>
            <a:r>
              <a:rPr lang="en-GB" sz="2800" i="1" baseline="-25000" dirty="0" err="1">
                <a:solidFill>
                  <a:srgbClr val="FF0000"/>
                </a:solidFill>
                <a:latin typeface="Calibri" panose="020F0502020204030204" pitchFamily="34" charset="0"/>
                <a:cs typeface="Calibri" panose="020F0502020204030204" pitchFamily="34" charset="0"/>
              </a:rPr>
              <a:t>c</a:t>
            </a:r>
            <a:r>
              <a:rPr lang="en-GB" sz="2800" dirty="0" err="1">
                <a:solidFill>
                  <a:srgbClr val="0000FF"/>
                </a:solidFill>
                <a:latin typeface="Calibri" panose="020F0502020204030204" pitchFamily="34" charset="0"/>
                <a:cs typeface="Calibri" panose="020F0502020204030204" pitchFamily="34" charset="0"/>
              </a:rPr>
              <a:t>O</a:t>
            </a:r>
            <a:r>
              <a:rPr lang="en-GB" sz="2800" i="1" baseline="-25000" dirty="0" err="1">
                <a:solidFill>
                  <a:srgbClr val="0000FF"/>
                </a:solidFill>
                <a:latin typeface="Calibri" panose="020F0502020204030204" pitchFamily="34" charset="0"/>
                <a:cs typeface="Calibri" panose="020F0502020204030204" pitchFamily="34" charset="0"/>
              </a:rPr>
              <a:t>d</a:t>
            </a:r>
            <a:r>
              <a:rPr lang="en-GB" sz="2400" dirty="0">
                <a:solidFill>
                  <a:srgbClr val="0000FF"/>
                </a:solidFill>
                <a:latin typeface="Calibri" panose="020F0502020204030204" pitchFamily="34" charset="0"/>
                <a:cs typeface="Calibri" panose="020F0502020204030204" pitchFamily="34" charset="0"/>
              </a:rPr>
              <a:t> </a:t>
            </a:r>
            <a:r>
              <a:rPr lang="en-GB" sz="2000" dirty="0">
                <a:solidFill>
                  <a:srgbClr val="0070C0"/>
                </a:solidFill>
                <a:latin typeface="Calibri" panose="020F0502020204030204" pitchFamily="34" charset="0"/>
                <a:cs typeface="Calibri" panose="020F0502020204030204" pitchFamily="34" charset="0"/>
              </a:rPr>
              <a:t>and molecular weight </a:t>
            </a:r>
            <a:r>
              <a:rPr lang="en-GB" sz="2800" b="1" dirty="0">
                <a:solidFill>
                  <a:srgbClr val="0070C0"/>
                </a:solidFill>
                <a:latin typeface="Calibri" panose="020F0502020204030204" pitchFamily="34" charset="0"/>
                <a:cs typeface="Calibri" panose="020F0502020204030204" pitchFamily="34" charset="0"/>
              </a:rPr>
              <a:t>MW</a:t>
            </a:r>
            <a:r>
              <a:rPr lang="en-GB" dirty="0">
                <a:solidFill>
                  <a:srgbClr val="0070C0"/>
                </a:solidFill>
                <a:latin typeface="Calibri" panose="020F0502020204030204" pitchFamily="34" charset="0"/>
                <a:cs typeface="Calibri" panose="020F0502020204030204" pitchFamily="34" charset="0"/>
              </a:rPr>
              <a:t>:</a:t>
            </a:r>
          </a:p>
        </p:txBody>
      </p:sp>
      <mc:AlternateContent xmlns:mc="http://schemas.openxmlformats.org/markup-compatibility/2006">
        <mc:Choice xmlns:a14="http://schemas.microsoft.com/office/drawing/2010/main" Requires="a14">
          <p:sp>
            <p:nvSpPr>
              <p:cNvPr id="28" name="TextBox 27">
                <a:extLst>
                  <a:ext uri="{FF2B5EF4-FFF2-40B4-BE49-F238E27FC236}">
                    <a16:creationId xmlns:a16="http://schemas.microsoft.com/office/drawing/2014/main" id="{0EE8C8ED-03F5-40B6-BCA9-45AD941D541D}"/>
                  </a:ext>
                </a:extLst>
              </p:cNvPr>
              <p:cNvSpPr txBox="1"/>
              <p:nvPr/>
            </p:nvSpPr>
            <p:spPr>
              <a:xfrm>
                <a:off x="1429088" y="3629377"/>
                <a:ext cx="6285823" cy="829330"/>
              </a:xfrm>
              <a:prstGeom prst="rect">
                <a:avLst/>
              </a:prstGeom>
              <a:noFill/>
              <a:ln w="28575">
                <a:solidFill>
                  <a:srgbClr val="00B0F0"/>
                </a:solidFill>
              </a:ln>
            </p:spPr>
            <p:txBody>
              <a:bodyPr wrap="none" rtlCol="0">
                <a:spAutoFit/>
              </a:bodyPr>
              <a:lstStyle/>
              <a:p>
                <a:pPr/>
                <a14:m>
                  <m:oMath xmlns:m="http://schemas.openxmlformats.org/officeDocument/2006/math">
                    <m:r>
                      <m:rPr>
                        <m:sty m:val="p"/>
                      </m:rPr>
                      <a:rPr lang="el-GR" sz="3200" i="1" smtClean="0">
                        <a:latin typeface="Cambria Math" panose="02040503050406030204" pitchFamily="18" charset="0"/>
                        <a:ea typeface="Cambria Math" panose="02040503050406030204" pitchFamily="18" charset="0"/>
                      </a:rPr>
                      <m:t>Ω</m:t>
                    </m:r>
                    <m:r>
                      <a:rPr lang="en-GB" sz="3200" b="0" i="1" smtClean="0">
                        <a:latin typeface="Cambria Math" panose="02040503050406030204" pitchFamily="18" charset="0"/>
                        <a:ea typeface="Cambria Math" panose="02040503050406030204" pitchFamily="18" charset="0"/>
                      </a:rPr>
                      <m:t>=</m:t>
                    </m:r>
                    <m:f>
                      <m:fPr>
                        <m:ctrlPr>
                          <a:rPr lang="en-GB" sz="3200" b="0" i="1" smtClean="0">
                            <a:latin typeface="Cambria Math" panose="02040503050406030204" pitchFamily="18" charset="0"/>
                            <a:ea typeface="Cambria Math" panose="02040503050406030204" pitchFamily="18" charset="0"/>
                          </a:rPr>
                        </m:ctrlPr>
                      </m:fPr>
                      <m:num>
                        <m:r>
                          <a:rPr lang="en-GB" sz="3200" b="0" i="1" smtClean="0">
                            <a:latin typeface="Cambria Math" panose="02040503050406030204" pitchFamily="18" charset="0"/>
                            <a:ea typeface="Cambria Math" panose="02040503050406030204" pitchFamily="18" charset="0"/>
                          </a:rPr>
                          <m:t>16</m:t>
                        </m:r>
                      </m:num>
                      <m:den>
                        <m:r>
                          <a:rPr lang="en-GB" sz="3200" b="0" i="1" smtClean="0">
                            <a:latin typeface="Cambria Math" panose="02040503050406030204" pitchFamily="18" charset="0"/>
                            <a:ea typeface="Cambria Math" panose="02040503050406030204" pitchFamily="18" charset="0"/>
                          </a:rPr>
                          <m:t>𝑀𝑊</m:t>
                        </m:r>
                      </m:den>
                    </m:f>
                    <m:r>
                      <a:rPr lang="en-GB" sz="3200" b="0" i="1" smtClean="0">
                        <a:latin typeface="Cambria Math" panose="02040503050406030204" pitchFamily="18" charset="0"/>
                        <a:ea typeface="Cambria Math" panose="02040503050406030204" pitchFamily="18" charset="0"/>
                      </a:rPr>
                      <m:t>×</m:t>
                    </m:r>
                    <m:d>
                      <m:dPr>
                        <m:begChr m:val="["/>
                        <m:endChr m:val="]"/>
                        <m:ctrlPr>
                          <a:rPr lang="en-GB" sz="3200" b="0" i="1" smtClean="0">
                            <a:latin typeface="Cambria Math" panose="02040503050406030204" pitchFamily="18" charset="0"/>
                            <a:ea typeface="Cambria Math" panose="02040503050406030204" pitchFamily="18" charset="0"/>
                          </a:rPr>
                        </m:ctrlPr>
                      </m:dPr>
                      <m:e>
                        <m:r>
                          <a:rPr lang="en-GB" sz="3200" b="0" i="1" smtClean="0">
                            <a:solidFill>
                              <a:srgbClr val="0000FF"/>
                            </a:solidFill>
                            <a:latin typeface="Cambria Math" panose="02040503050406030204" pitchFamily="18" charset="0"/>
                            <a:ea typeface="Cambria Math" panose="02040503050406030204" pitchFamily="18" charset="0"/>
                          </a:rPr>
                          <m:t>𝑑</m:t>
                        </m:r>
                        <m:r>
                          <a:rPr lang="en-GB" sz="3200" b="0" i="1" smtClean="0">
                            <a:latin typeface="Cambria Math" panose="02040503050406030204" pitchFamily="18" charset="0"/>
                            <a:ea typeface="Cambria Math" panose="02040503050406030204" pitchFamily="18" charset="0"/>
                          </a:rPr>
                          <m:t>−</m:t>
                        </m:r>
                        <m:d>
                          <m:dPr>
                            <m:ctrlPr>
                              <a:rPr lang="en-GB" sz="3200" b="0" i="1" smtClean="0">
                                <a:latin typeface="Cambria Math" panose="02040503050406030204" pitchFamily="18" charset="0"/>
                                <a:ea typeface="Cambria Math" panose="02040503050406030204" pitchFamily="18" charset="0"/>
                              </a:rPr>
                            </m:ctrlPr>
                          </m:dPr>
                          <m:e>
                            <m:r>
                              <a:rPr lang="en-GB" sz="3200" b="0" i="1" smtClean="0">
                                <a:latin typeface="Cambria Math" panose="02040503050406030204" pitchFamily="18" charset="0"/>
                                <a:ea typeface="Cambria Math" panose="02040503050406030204" pitchFamily="18" charset="0"/>
                              </a:rPr>
                              <m:t>2</m:t>
                            </m:r>
                            <m:r>
                              <a:rPr lang="en-GB" sz="3200" b="0" i="1" smtClean="0">
                                <a:latin typeface="Cambria Math" panose="02040503050406030204" pitchFamily="18" charset="0"/>
                                <a:ea typeface="Cambria Math" panose="02040503050406030204" pitchFamily="18" charset="0"/>
                              </a:rPr>
                              <m:t>𝑎</m:t>
                            </m:r>
                          </m:e>
                        </m:d>
                        <m:r>
                          <a:rPr lang="en-GB" sz="3200" b="0" i="1" smtClean="0">
                            <a:latin typeface="Cambria Math" panose="02040503050406030204" pitchFamily="18" charset="0"/>
                            <a:ea typeface="Cambria Math" panose="02040503050406030204" pitchFamily="18" charset="0"/>
                          </a:rPr>
                          <m:t>−</m:t>
                        </m:r>
                        <m:d>
                          <m:dPr>
                            <m:ctrlPr>
                              <a:rPr lang="en-GB" sz="3200" b="0" i="1" smtClean="0">
                                <a:latin typeface="Cambria Math" panose="02040503050406030204" pitchFamily="18" charset="0"/>
                                <a:ea typeface="Cambria Math" panose="02040503050406030204" pitchFamily="18" charset="0"/>
                              </a:rPr>
                            </m:ctrlPr>
                          </m:dPr>
                          <m:e>
                            <m:f>
                              <m:fPr>
                                <m:ctrlPr>
                                  <a:rPr lang="en-GB" sz="3200" b="0" i="1" smtClean="0">
                                    <a:latin typeface="Cambria Math" panose="02040503050406030204" pitchFamily="18" charset="0"/>
                                    <a:ea typeface="Cambria Math" panose="02040503050406030204" pitchFamily="18" charset="0"/>
                                  </a:rPr>
                                </m:ctrlPr>
                              </m:fPr>
                              <m:num>
                                <m:r>
                                  <a:rPr lang="en-GB" sz="3200" b="0" i="1" smtClean="0">
                                    <a:solidFill>
                                      <a:srgbClr val="00B050"/>
                                    </a:solidFill>
                                    <a:latin typeface="Cambria Math" panose="02040503050406030204" pitchFamily="18" charset="0"/>
                                    <a:ea typeface="Cambria Math" panose="02040503050406030204" pitchFamily="18" charset="0"/>
                                  </a:rPr>
                                  <m:t>𝑏</m:t>
                                </m:r>
                              </m:num>
                              <m:den>
                                <m:r>
                                  <a:rPr lang="en-GB" sz="3200" b="0" i="1" smtClean="0">
                                    <a:latin typeface="Cambria Math" panose="02040503050406030204" pitchFamily="18" charset="0"/>
                                    <a:ea typeface="Cambria Math" panose="02040503050406030204" pitchFamily="18" charset="0"/>
                                  </a:rPr>
                                  <m:t>2</m:t>
                                </m:r>
                              </m:den>
                            </m:f>
                          </m:e>
                        </m:d>
                      </m:e>
                    </m:d>
                  </m:oMath>
                </a14:m>
                <a:r>
                  <a:rPr lang="en-GB" sz="3200" dirty="0">
                    <a:ea typeface="Cambria Math" panose="02040503050406030204" pitchFamily="18" charset="0"/>
                  </a:rPr>
                  <a:t> </a:t>
                </a:r>
                <a14:m>
                  <m:oMath xmlns:m="http://schemas.openxmlformats.org/officeDocument/2006/math">
                    <m:r>
                      <a:rPr lang="en-GB" sz="3200" i="1">
                        <a:latin typeface="Cambria Math" panose="02040503050406030204" pitchFamily="18" charset="0"/>
                        <a:ea typeface="Cambria Math" panose="02040503050406030204" pitchFamily="18" charset="0"/>
                      </a:rPr>
                      <m:t>×</m:t>
                    </m:r>
                  </m:oMath>
                </a14:m>
                <a:r>
                  <a:rPr lang="en-GB" sz="3200" b="0" dirty="0">
                    <a:latin typeface="Calibri" panose="020F0502020204030204" pitchFamily="34" charset="0"/>
                    <a:ea typeface="Cambria Math" panose="02040503050406030204" pitchFamily="18" charset="0"/>
                    <a:cs typeface="Calibri" panose="020F0502020204030204" pitchFamily="34" charset="0"/>
                  </a:rPr>
                  <a:t>100%</a:t>
                </a:r>
              </a:p>
            </p:txBody>
          </p:sp>
        </mc:Choice>
        <mc:Fallback>
          <p:sp>
            <p:nvSpPr>
              <p:cNvPr id="28" name="TextBox 27">
                <a:extLst>
                  <a:ext uri="{FF2B5EF4-FFF2-40B4-BE49-F238E27FC236}">
                    <a16:creationId xmlns:a16="http://schemas.microsoft.com/office/drawing/2014/main" id="{0EE8C8ED-03F5-40B6-BCA9-45AD941D541D}"/>
                  </a:ext>
                </a:extLst>
              </p:cNvPr>
              <p:cNvSpPr txBox="1">
                <a:spLocks noRot="1" noChangeAspect="1" noMove="1" noResize="1" noEditPoints="1" noAdjustHandles="1" noChangeArrowheads="1" noChangeShapeType="1" noTextEdit="1"/>
              </p:cNvSpPr>
              <p:nvPr/>
            </p:nvSpPr>
            <p:spPr>
              <a:xfrm>
                <a:off x="1429088" y="3629377"/>
                <a:ext cx="6285823" cy="829330"/>
              </a:xfrm>
              <a:prstGeom prst="rect">
                <a:avLst/>
              </a:prstGeom>
              <a:blipFill>
                <a:blip r:embed="rId5"/>
                <a:stretch>
                  <a:fillRect r="-1254" b="-7801"/>
                </a:stretch>
              </a:blipFill>
              <a:ln w="28575">
                <a:solidFill>
                  <a:srgbClr val="00B0F0"/>
                </a:solidFill>
              </a:ln>
            </p:spPr>
            <p:txBody>
              <a:bodyPr/>
              <a:lstStyle/>
              <a:p>
                <a:r>
                  <a:rPr lang="en-GB">
                    <a:noFill/>
                  </a:rPr>
                  <a:t> </a:t>
                </a:r>
              </a:p>
            </p:txBody>
          </p:sp>
        </mc:Fallback>
      </mc:AlternateContent>
      <p:sp>
        <p:nvSpPr>
          <p:cNvPr id="29" name="TextBox 28">
            <a:extLst>
              <a:ext uri="{FF2B5EF4-FFF2-40B4-BE49-F238E27FC236}">
                <a16:creationId xmlns:a16="http://schemas.microsoft.com/office/drawing/2014/main" id="{8226DE59-6380-4C66-8721-4F35263A2139}"/>
              </a:ext>
            </a:extLst>
          </p:cNvPr>
          <p:cNvSpPr txBox="1"/>
          <p:nvPr/>
        </p:nvSpPr>
        <p:spPr>
          <a:xfrm>
            <a:off x="1356152" y="4478450"/>
            <a:ext cx="1851789" cy="369332"/>
          </a:xfrm>
          <a:prstGeom prst="rect">
            <a:avLst/>
          </a:prstGeom>
          <a:noFill/>
        </p:spPr>
        <p:txBody>
          <a:bodyPr wrap="none" rtlCol="0">
            <a:spAutoFit/>
          </a:bodyPr>
          <a:lstStyle/>
          <a:p>
            <a:r>
              <a:rPr lang="en-GB" dirty="0"/>
              <a:t>oxygen balance</a:t>
            </a:r>
          </a:p>
        </p:txBody>
      </p:sp>
    </p:spTree>
    <p:extLst>
      <p:ext uri="{BB962C8B-B14F-4D97-AF65-F5344CB8AC3E}">
        <p14:creationId xmlns:p14="http://schemas.microsoft.com/office/powerpoint/2010/main" val="40566080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OXYGEN BALANCE</a:t>
            </a:r>
            <a:endParaRPr lang="en-GB" sz="2400" b="1" dirty="0">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25F51C3F-BD41-4006-ABF1-DB20DDC782BE}"/>
              </a:ext>
            </a:extLst>
          </p:cNvPr>
          <p:cNvSpPr txBox="1"/>
          <p:nvPr/>
        </p:nvSpPr>
        <p:spPr>
          <a:xfrm>
            <a:off x="4211960" y="103483"/>
            <a:ext cx="1633781" cy="369332"/>
          </a:xfrm>
          <a:prstGeom prst="rect">
            <a:avLst/>
          </a:prstGeom>
          <a:noFill/>
        </p:spPr>
        <p:txBody>
          <a:bodyPr wrap="none" rtlCol="0">
            <a:spAutoFit/>
          </a:bodyPr>
          <a:lstStyle/>
          <a:p>
            <a:r>
              <a:rPr lang="en-GB" b="1" dirty="0"/>
              <a:t>EXAMPLE 1: </a:t>
            </a:r>
          </a:p>
        </p:txBody>
      </p:sp>
      <p:grpSp>
        <p:nvGrpSpPr>
          <p:cNvPr id="10" name="Group 9">
            <a:extLst>
              <a:ext uri="{FF2B5EF4-FFF2-40B4-BE49-F238E27FC236}">
                <a16:creationId xmlns:a16="http://schemas.microsoft.com/office/drawing/2014/main" id="{3A9AB663-FBB2-4433-9041-A6B6E2252F9E}"/>
              </a:ext>
            </a:extLst>
          </p:cNvPr>
          <p:cNvGrpSpPr/>
          <p:nvPr/>
        </p:nvGrpSpPr>
        <p:grpSpPr>
          <a:xfrm>
            <a:off x="896517" y="2760658"/>
            <a:ext cx="5967211" cy="468268"/>
            <a:chOff x="1138293" y="1568473"/>
            <a:chExt cx="5967211" cy="468268"/>
          </a:xfrm>
        </p:grpSpPr>
        <p:sp>
          <p:nvSpPr>
            <p:cNvPr id="11" name="TextBox 10">
              <a:extLst>
                <a:ext uri="{FF2B5EF4-FFF2-40B4-BE49-F238E27FC236}">
                  <a16:creationId xmlns:a16="http://schemas.microsoft.com/office/drawing/2014/main" id="{1F8CDED4-F554-4C50-9CCB-66E2604D15D9}"/>
                </a:ext>
              </a:extLst>
            </p:cNvPr>
            <p:cNvSpPr txBox="1"/>
            <p:nvPr/>
          </p:nvSpPr>
          <p:spPr>
            <a:xfrm>
              <a:off x="1138293" y="1575076"/>
              <a:ext cx="5967211" cy="461665"/>
            </a:xfrm>
            <a:prstGeom prst="rect">
              <a:avLst/>
            </a:prstGeom>
            <a:noFill/>
          </p:spPr>
          <p:txBody>
            <a:bodyPr wrap="none" rtlCol="0">
              <a:spAutoFit/>
            </a:bodyPr>
            <a:lstStyle/>
            <a:p>
              <a:r>
                <a:rPr lang="en-GB" sz="2400" dirty="0">
                  <a:latin typeface="Calibri" panose="020F0502020204030204" pitchFamily="34" charset="0"/>
                  <a:cs typeface="Calibri" panose="020F0502020204030204" pitchFamily="34" charset="0"/>
                </a:rPr>
                <a:t>C</a:t>
              </a:r>
              <a:r>
                <a:rPr lang="en-GB" sz="2400" baseline="-25000" dirty="0">
                  <a:latin typeface="Calibri" panose="020F0502020204030204" pitchFamily="34" charset="0"/>
                  <a:cs typeface="Calibri" panose="020F0502020204030204" pitchFamily="34" charset="0"/>
                </a:rPr>
                <a:t>2</a:t>
              </a:r>
              <a:r>
                <a:rPr lang="en-GB" sz="2400" dirty="0">
                  <a:solidFill>
                    <a:srgbClr val="00B050"/>
                  </a:solidFill>
                  <a:latin typeface="Calibri" panose="020F0502020204030204" pitchFamily="34" charset="0"/>
                  <a:cs typeface="Calibri" panose="020F0502020204030204" pitchFamily="34" charset="0"/>
                </a:rPr>
                <a:t>H</a:t>
              </a:r>
              <a:r>
                <a:rPr lang="en-GB" sz="2400" baseline="-25000" dirty="0">
                  <a:solidFill>
                    <a:srgbClr val="00B050"/>
                  </a:solidFill>
                  <a:latin typeface="Calibri" panose="020F0502020204030204" pitchFamily="34" charset="0"/>
                  <a:cs typeface="Calibri" panose="020F0502020204030204" pitchFamily="34" charset="0"/>
                </a:rPr>
                <a:t>4</a:t>
              </a:r>
              <a:r>
                <a:rPr lang="en-GB" sz="2400" dirty="0">
                  <a:solidFill>
                    <a:srgbClr val="FF0000"/>
                  </a:solidFill>
                  <a:latin typeface="Calibri" panose="020F0502020204030204" pitchFamily="34" charset="0"/>
                  <a:cs typeface="Calibri" panose="020F0502020204030204" pitchFamily="34" charset="0"/>
                </a:rPr>
                <a:t>N</a:t>
              </a:r>
              <a:r>
                <a:rPr lang="en-GB" sz="2400" baseline="-25000" dirty="0">
                  <a:solidFill>
                    <a:srgbClr val="FF0000"/>
                  </a:solidFill>
                  <a:latin typeface="Calibri" panose="020F0502020204030204" pitchFamily="34" charset="0"/>
                  <a:cs typeface="Calibri" panose="020F0502020204030204" pitchFamily="34" charset="0"/>
                </a:rPr>
                <a:t>2</a:t>
              </a:r>
              <a:r>
                <a:rPr lang="en-GB" sz="2400" dirty="0">
                  <a:solidFill>
                    <a:srgbClr val="0000FF"/>
                  </a:solidFill>
                  <a:latin typeface="Calibri" panose="020F0502020204030204" pitchFamily="34" charset="0"/>
                  <a:cs typeface="Calibri" panose="020F0502020204030204" pitchFamily="34" charset="0"/>
                </a:rPr>
                <a:t>O</a:t>
              </a:r>
              <a:r>
                <a:rPr lang="en-GB" sz="2400" baseline="-25000" dirty="0">
                  <a:solidFill>
                    <a:srgbClr val="0000FF"/>
                  </a:solidFill>
                  <a:latin typeface="Calibri" panose="020F0502020204030204" pitchFamily="34" charset="0"/>
                  <a:cs typeface="Calibri" panose="020F0502020204030204" pitchFamily="34" charset="0"/>
                </a:rPr>
                <a:t>6</a:t>
              </a:r>
              <a:r>
                <a:rPr lang="en-GB" sz="2400"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sym typeface="Wingdings" panose="05000000000000000000" pitchFamily="2" charset="2"/>
                </a:rPr>
                <a:t>  …C</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baseline="-25000" dirty="0">
                  <a:solidFill>
                    <a:srgbClr val="0000FF"/>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     … </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H</a:t>
              </a:r>
              <a:r>
                <a:rPr lang="en-GB" sz="24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dirty="0">
                  <a:latin typeface="Calibri" panose="020F0502020204030204" pitchFamily="34" charset="0"/>
                  <a:cs typeface="Calibri" panose="020F0502020204030204" pitchFamily="34" charset="0"/>
                  <a:sym typeface="Wingdings" panose="05000000000000000000" pitchFamily="2" charset="2"/>
                </a:rPr>
                <a:t>  +   … </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N</a:t>
              </a:r>
              <a:r>
                <a:rPr lang="en-GB" sz="24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  … </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endParaRPr lang="en-GB" sz="2400" baseline="-25000" dirty="0">
                <a:solidFill>
                  <a:srgbClr val="0000FF"/>
                </a:solidFill>
                <a:latin typeface="Calibri" panose="020F0502020204030204" pitchFamily="34" charset="0"/>
                <a:cs typeface="Calibri" panose="020F0502020204030204" pitchFamily="34" charset="0"/>
              </a:endParaRPr>
            </a:p>
          </p:txBody>
        </p:sp>
        <p:sp>
          <p:nvSpPr>
            <p:cNvPr id="12" name="TextBox 11">
              <a:extLst>
                <a:ext uri="{FF2B5EF4-FFF2-40B4-BE49-F238E27FC236}">
                  <a16:creationId xmlns:a16="http://schemas.microsoft.com/office/drawing/2014/main" id="{0198AF28-AB8B-44DA-971C-FC62BFA948D2}"/>
                </a:ext>
              </a:extLst>
            </p:cNvPr>
            <p:cNvSpPr txBox="1"/>
            <p:nvPr/>
          </p:nvSpPr>
          <p:spPr>
            <a:xfrm>
              <a:off x="2808172" y="1568473"/>
              <a:ext cx="283343" cy="461665"/>
            </a:xfrm>
            <a:prstGeom prst="rect">
              <a:avLst/>
            </a:prstGeom>
            <a:solidFill>
              <a:srgbClr val="C0C0C0"/>
            </a:solidFill>
          </p:spPr>
          <p:txBody>
            <a:bodyPr wrap="square">
              <a:spAutoFit/>
            </a:bodyPr>
            <a:lstStyle/>
            <a:p>
              <a:r>
                <a:rPr lang="en-GB" sz="2400" dirty="0">
                  <a:latin typeface="Calibri" panose="020F0502020204030204" pitchFamily="34" charset="0"/>
                  <a:cs typeface="Calibri" panose="020F0502020204030204" pitchFamily="34" charset="0"/>
                  <a:sym typeface="Wingdings" panose="05000000000000000000" pitchFamily="2" charset="2"/>
                </a:rPr>
                <a:t>2</a:t>
              </a:r>
              <a:endParaRPr lang="en-GB" sz="2400" dirty="0"/>
            </a:p>
          </p:txBody>
        </p:sp>
        <p:sp>
          <p:nvSpPr>
            <p:cNvPr id="13" name="TextBox 12">
              <a:extLst>
                <a:ext uri="{FF2B5EF4-FFF2-40B4-BE49-F238E27FC236}">
                  <a16:creationId xmlns:a16="http://schemas.microsoft.com/office/drawing/2014/main" id="{C2166D2B-E452-4AE2-B226-74433AE74058}"/>
                </a:ext>
              </a:extLst>
            </p:cNvPr>
            <p:cNvSpPr txBox="1"/>
            <p:nvPr/>
          </p:nvSpPr>
          <p:spPr>
            <a:xfrm>
              <a:off x="4132519" y="1575075"/>
              <a:ext cx="283343" cy="461665"/>
            </a:xfrm>
            <a:prstGeom prst="rect">
              <a:avLst/>
            </a:prstGeom>
            <a:solidFill>
              <a:srgbClr val="C0C0C0"/>
            </a:solidFill>
          </p:spPr>
          <p:txBody>
            <a:bodyPr wrap="square">
              <a:spAutoFit/>
            </a:bodyPr>
            <a:lstStyle/>
            <a:p>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endParaRPr lang="en-GB" sz="2400" dirty="0">
                <a:solidFill>
                  <a:srgbClr val="00B050"/>
                </a:solidFill>
              </a:endParaRPr>
            </a:p>
          </p:txBody>
        </p:sp>
        <p:sp>
          <p:nvSpPr>
            <p:cNvPr id="14" name="TextBox 13">
              <a:extLst>
                <a:ext uri="{FF2B5EF4-FFF2-40B4-BE49-F238E27FC236}">
                  <a16:creationId xmlns:a16="http://schemas.microsoft.com/office/drawing/2014/main" id="{1C57B585-9B08-4A6F-BB79-8C9480F1DC7A}"/>
                </a:ext>
              </a:extLst>
            </p:cNvPr>
            <p:cNvSpPr txBox="1"/>
            <p:nvPr/>
          </p:nvSpPr>
          <p:spPr>
            <a:xfrm>
              <a:off x="5301759" y="1575075"/>
              <a:ext cx="307560" cy="461665"/>
            </a:xfrm>
            <a:prstGeom prst="rect">
              <a:avLst/>
            </a:prstGeom>
            <a:solidFill>
              <a:srgbClr val="C0C0C0"/>
            </a:solidFill>
          </p:spPr>
          <p:txBody>
            <a:bodyPr wrap="square">
              <a:spAutoFit/>
            </a:bodyPr>
            <a:lstStyle/>
            <a:p>
              <a:endParaRPr lang="en-GB" sz="2400" dirty="0">
                <a:solidFill>
                  <a:srgbClr val="FF0000"/>
                </a:solidFill>
              </a:endParaRPr>
            </a:p>
          </p:txBody>
        </p:sp>
        <p:sp>
          <p:nvSpPr>
            <p:cNvPr id="15" name="TextBox 14">
              <a:extLst>
                <a:ext uri="{FF2B5EF4-FFF2-40B4-BE49-F238E27FC236}">
                  <a16:creationId xmlns:a16="http://schemas.microsoft.com/office/drawing/2014/main" id="{F62206D4-F509-4E1D-8B48-08717A726032}"/>
                </a:ext>
              </a:extLst>
            </p:cNvPr>
            <p:cNvSpPr txBox="1"/>
            <p:nvPr/>
          </p:nvSpPr>
          <p:spPr>
            <a:xfrm>
              <a:off x="6041062" y="1572810"/>
              <a:ext cx="857871" cy="461665"/>
            </a:xfrm>
            <a:prstGeom prst="rect">
              <a:avLst/>
            </a:prstGeom>
            <a:solidFill>
              <a:srgbClr val="C0C0C0"/>
            </a:solidFill>
          </p:spPr>
          <p:txBody>
            <a:bodyPr wrap="square">
              <a:spAutoFit/>
            </a:bodyPr>
            <a:lstStyle/>
            <a:p>
              <a:r>
                <a:rPr lang="en-GB" sz="2400" dirty="0">
                  <a:latin typeface="Calibri" panose="020F0502020204030204" pitchFamily="34" charset="0"/>
                  <a:cs typeface="Calibri" panose="020F0502020204030204" pitchFamily="34" charset="0"/>
                  <a:sym typeface="Wingdings" panose="05000000000000000000" pitchFamily="2" charset="2"/>
                </a:rPr>
                <a:t>+</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 </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0 O</a:t>
              </a:r>
              <a:endParaRPr lang="en-GB" sz="2400" dirty="0">
                <a:solidFill>
                  <a:srgbClr val="0000FF"/>
                </a:solidFill>
              </a:endParaRPr>
            </a:p>
          </p:txBody>
        </p:sp>
      </p:grpSp>
      <p:grpSp>
        <p:nvGrpSpPr>
          <p:cNvPr id="16" name="Group 15">
            <a:extLst>
              <a:ext uri="{FF2B5EF4-FFF2-40B4-BE49-F238E27FC236}">
                <a16:creationId xmlns:a16="http://schemas.microsoft.com/office/drawing/2014/main" id="{9421A836-3442-4571-8D9A-46D0E9BBDDE7}"/>
              </a:ext>
            </a:extLst>
          </p:cNvPr>
          <p:cNvGrpSpPr/>
          <p:nvPr/>
        </p:nvGrpSpPr>
        <p:grpSpPr>
          <a:xfrm>
            <a:off x="4572000" y="2801444"/>
            <a:ext cx="3676130" cy="1353500"/>
            <a:chOff x="4279477" y="2566247"/>
            <a:chExt cx="3676130" cy="1353500"/>
          </a:xfrm>
        </p:grpSpPr>
        <p:sp>
          <p:nvSpPr>
            <p:cNvPr id="17" name="Oval 16">
              <a:extLst>
                <a:ext uri="{FF2B5EF4-FFF2-40B4-BE49-F238E27FC236}">
                  <a16:creationId xmlns:a16="http://schemas.microsoft.com/office/drawing/2014/main" id="{9216B14D-7721-45C6-A058-CD4A7025D5D6}"/>
                </a:ext>
              </a:extLst>
            </p:cNvPr>
            <p:cNvSpPr/>
            <p:nvPr/>
          </p:nvSpPr>
          <p:spPr>
            <a:xfrm>
              <a:off x="5760533" y="2566247"/>
              <a:ext cx="576059" cy="373282"/>
            </a:xfrm>
            <a:prstGeom prst="ellipse">
              <a:avLst/>
            </a:prstGeom>
            <a:no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8" name="Straight Arrow Connector 17">
              <a:extLst>
                <a:ext uri="{FF2B5EF4-FFF2-40B4-BE49-F238E27FC236}">
                  <a16:creationId xmlns:a16="http://schemas.microsoft.com/office/drawing/2014/main" id="{3BF85196-6DFC-4C13-9AE3-516709B53E1F}"/>
                </a:ext>
              </a:extLst>
            </p:cNvPr>
            <p:cNvCxnSpPr/>
            <p:nvPr/>
          </p:nvCxnSpPr>
          <p:spPr>
            <a:xfrm>
              <a:off x="6053621" y="2962456"/>
              <a:ext cx="0" cy="288032"/>
            </a:xfrm>
            <a:prstGeom prst="straightConnector1">
              <a:avLst/>
            </a:prstGeom>
            <a:ln w="28575">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0467D09F-57D3-4760-A715-E7947F10E5FA}"/>
                </a:ext>
              </a:extLst>
            </p:cNvPr>
            <p:cNvSpPr txBox="1"/>
            <p:nvPr/>
          </p:nvSpPr>
          <p:spPr>
            <a:xfrm>
              <a:off x="4279477" y="3273416"/>
              <a:ext cx="3676130" cy="646331"/>
            </a:xfrm>
            <a:prstGeom prst="rect">
              <a:avLst/>
            </a:prstGeom>
            <a:noFill/>
            <a:ln w="28575">
              <a:solidFill>
                <a:srgbClr val="FFC000"/>
              </a:solidFill>
            </a:ln>
          </p:spPr>
          <p:txBody>
            <a:bodyPr wrap="square">
              <a:spAutoFit/>
            </a:bodyPr>
            <a:lstStyle/>
            <a:p>
              <a:r>
                <a:rPr lang="en-US" b="0" i="0" dirty="0">
                  <a:solidFill>
                    <a:srgbClr val="202122"/>
                  </a:solidFill>
                  <a:effectLst/>
                  <a:latin typeface="Calibri" panose="020F0502020204030204" pitchFamily="34" charset="0"/>
                  <a:cs typeface="Calibri" panose="020F0502020204030204" pitchFamily="34" charset="0"/>
                </a:rPr>
                <a:t>just enough oxygen in EGDN </a:t>
              </a:r>
              <a:r>
                <a:rPr kumimoji="0" lang="en-US" altLang="en-US" b="0" i="0" u="none" strike="noStrike" cap="none" normalizeH="0" baseline="0" dirty="0">
                  <a:ln>
                    <a:noFill/>
                  </a:ln>
                  <a:solidFill>
                    <a:srgbClr val="222222"/>
                  </a:solidFill>
                  <a:effectLst/>
                  <a:latin typeface="Calibri" panose="020F0502020204030204" pitchFamily="34" charset="0"/>
                  <a:cs typeface="Calibri" panose="020F0502020204030204" pitchFamily="34" charset="0"/>
                </a:rPr>
                <a:t>to oxidize reactants fully to CO</a:t>
              </a:r>
              <a:r>
                <a:rPr kumimoji="0" lang="en-US" altLang="en-US" b="0" i="0" u="none" strike="noStrike" cap="none" normalizeH="0" baseline="-25000" dirty="0">
                  <a:ln>
                    <a:noFill/>
                  </a:ln>
                  <a:solidFill>
                    <a:srgbClr val="222222"/>
                  </a:solidFill>
                  <a:effectLst/>
                  <a:latin typeface="Calibri" panose="020F0502020204030204" pitchFamily="34" charset="0"/>
                  <a:cs typeface="Calibri" panose="020F0502020204030204" pitchFamily="34" charset="0"/>
                </a:rPr>
                <a:t>2</a:t>
              </a:r>
              <a:r>
                <a:rPr kumimoji="0" lang="en-US" altLang="en-US" b="0" i="0" u="none" strike="noStrike" cap="none" normalizeH="0" baseline="0" dirty="0">
                  <a:ln>
                    <a:noFill/>
                  </a:ln>
                  <a:solidFill>
                    <a:srgbClr val="222222"/>
                  </a:solidFill>
                  <a:effectLst/>
                  <a:latin typeface="Calibri" panose="020F0502020204030204" pitchFamily="34" charset="0"/>
                  <a:cs typeface="Calibri" panose="020F0502020204030204" pitchFamily="34" charset="0"/>
                </a:rPr>
                <a:t> and H</a:t>
              </a:r>
              <a:r>
                <a:rPr kumimoji="0" lang="en-US" altLang="en-US" b="0" i="0" u="none" strike="noStrike" cap="none" normalizeH="0" baseline="-25000" dirty="0">
                  <a:ln>
                    <a:noFill/>
                  </a:ln>
                  <a:solidFill>
                    <a:srgbClr val="222222"/>
                  </a:solidFill>
                  <a:effectLst/>
                  <a:latin typeface="Calibri" panose="020F0502020204030204" pitchFamily="34" charset="0"/>
                  <a:cs typeface="Calibri" panose="020F0502020204030204" pitchFamily="34" charset="0"/>
                </a:rPr>
                <a:t>2</a:t>
              </a:r>
              <a:r>
                <a:rPr kumimoji="0" lang="en-US" altLang="en-US" b="0" i="0" u="none" strike="noStrike" cap="none" normalizeH="0" baseline="0" dirty="0">
                  <a:ln>
                    <a:noFill/>
                  </a:ln>
                  <a:solidFill>
                    <a:srgbClr val="222222"/>
                  </a:solidFill>
                  <a:effectLst/>
                  <a:latin typeface="Calibri" panose="020F0502020204030204" pitchFamily="34" charset="0"/>
                  <a:cs typeface="Calibri" panose="020F0502020204030204" pitchFamily="34" charset="0"/>
                </a:rPr>
                <a:t>O</a:t>
              </a:r>
              <a:endParaRPr lang="en-GB" dirty="0">
                <a:latin typeface="Calibri" panose="020F0502020204030204" pitchFamily="34" charset="0"/>
                <a:cs typeface="Calibri" panose="020F0502020204030204" pitchFamily="34" charset="0"/>
              </a:endParaRPr>
            </a:p>
          </p:txBody>
        </p:sp>
      </p:grpSp>
      <p:sp>
        <p:nvSpPr>
          <p:cNvPr id="20" name="TextBox 19">
            <a:extLst>
              <a:ext uri="{FF2B5EF4-FFF2-40B4-BE49-F238E27FC236}">
                <a16:creationId xmlns:a16="http://schemas.microsoft.com/office/drawing/2014/main" id="{B712CC00-5605-441E-B88A-CE8766A11089}"/>
              </a:ext>
            </a:extLst>
          </p:cNvPr>
          <p:cNvSpPr txBox="1"/>
          <p:nvPr/>
        </p:nvSpPr>
        <p:spPr>
          <a:xfrm>
            <a:off x="2872112" y="759276"/>
            <a:ext cx="6271888" cy="1610432"/>
          </a:xfrm>
          <a:prstGeom prst="rect">
            <a:avLst/>
          </a:prstGeom>
          <a:noFill/>
        </p:spPr>
        <p:txBody>
          <a:bodyPr wrap="square">
            <a:spAutoFit/>
          </a:bodyPr>
          <a:lstStyle/>
          <a:p>
            <a:r>
              <a:rPr lang="en-US" sz="2400" b="0" i="0" dirty="0">
                <a:solidFill>
                  <a:srgbClr val="00B0F0"/>
                </a:solidFill>
                <a:effectLst/>
                <a:latin typeface="Calibri" panose="020F0502020204030204" pitchFamily="34" charset="0"/>
                <a:cs typeface="Calibri" panose="020F0502020204030204" pitchFamily="34" charset="0"/>
              </a:rPr>
              <a:t>As a result of detonation, the explosive molecule EGDN (</a:t>
            </a:r>
            <a:r>
              <a:rPr lang="en-US" sz="2400" b="0" i="0" dirty="0">
                <a:effectLst/>
                <a:latin typeface="Calibri" panose="020F0502020204030204" pitchFamily="34" charset="0"/>
                <a:cs typeface="Calibri" panose="020F0502020204030204" pitchFamily="34" charset="0"/>
              </a:rPr>
              <a:t>C</a:t>
            </a:r>
            <a:r>
              <a:rPr lang="en-US" sz="2400" b="0" i="0" baseline="-25000" dirty="0">
                <a:effectLst/>
                <a:latin typeface="Calibri" panose="020F0502020204030204" pitchFamily="34" charset="0"/>
                <a:cs typeface="Calibri" panose="020F0502020204030204" pitchFamily="34" charset="0"/>
              </a:rPr>
              <a:t>2</a:t>
            </a:r>
            <a:r>
              <a:rPr lang="en-US" sz="2400" b="0" i="0" dirty="0">
                <a:solidFill>
                  <a:srgbClr val="00B050"/>
                </a:solidFill>
                <a:effectLst/>
                <a:latin typeface="Calibri" panose="020F0502020204030204" pitchFamily="34" charset="0"/>
                <a:cs typeface="Calibri" panose="020F0502020204030204" pitchFamily="34" charset="0"/>
              </a:rPr>
              <a:t>H</a:t>
            </a:r>
            <a:r>
              <a:rPr lang="en-US" sz="2400" b="0" i="0" baseline="-25000" dirty="0">
                <a:solidFill>
                  <a:srgbClr val="00B050"/>
                </a:solidFill>
                <a:effectLst/>
                <a:latin typeface="Calibri" panose="020F0502020204030204" pitchFamily="34" charset="0"/>
                <a:cs typeface="Calibri" panose="020F0502020204030204" pitchFamily="34" charset="0"/>
              </a:rPr>
              <a:t>4</a:t>
            </a:r>
            <a:r>
              <a:rPr lang="en-US" sz="2400" b="0" i="0" dirty="0">
                <a:solidFill>
                  <a:srgbClr val="FF0000"/>
                </a:solidFill>
                <a:effectLst/>
                <a:latin typeface="Calibri" panose="020F0502020204030204" pitchFamily="34" charset="0"/>
                <a:cs typeface="Calibri" panose="020F0502020204030204" pitchFamily="34" charset="0"/>
              </a:rPr>
              <a:t>N</a:t>
            </a:r>
            <a:r>
              <a:rPr lang="en-US" sz="2400" b="0" i="0" baseline="-25000" dirty="0">
                <a:solidFill>
                  <a:srgbClr val="FF0000"/>
                </a:solidFill>
                <a:effectLst/>
                <a:latin typeface="Calibri" panose="020F0502020204030204" pitchFamily="34" charset="0"/>
                <a:cs typeface="Calibri" panose="020F0502020204030204" pitchFamily="34" charset="0"/>
              </a:rPr>
              <a:t>2</a:t>
            </a:r>
            <a:r>
              <a:rPr lang="en-US" sz="2400" b="0" i="0" dirty="0">
                <a:solidFill>
                  <a:srgbClr val="0000FF"/>
                </a:solidFill>
                <a:effectLst/>
                <a:latin typeface="Calibri" panose="020F0502020204030204" pitchFamily="34" charset="0"/>
                <a:cs typeface="Calibri" panose="020F0502020204030204" pitchFamily="34" charset="0"/>
              </a:rPr>
              <a:t>O</a:t>
            </a:r>
            <a:r>
              <a:rPr lang="en-US" sz="2400" b="0" i="0" baseline="-25000" dirty="0">
                <a:solidFill>
                  <a:srgbClr val="0000FF"/>
                </a:solidFill>
                <a:effectLst/>
                <a:latin typeface="Calibri" panose="020F0502020204030204" pitchFamily="34" charset="0"/>
                <a:cs typeface="Calibri" panose="020F0502020204030204" pitchFamily="34" charset="0"/>
              </a:rPr>
              <a:t>6</a:t>
            </a:r>
            <a:r>
              <a:rPr lang="en-US" sz="2400" b="0" i="0" dirty="0">
                <a:solidFill>
                  <a:srgbClr val="0000FF"/>
                </a:solidFill>
                <a:effectLst/>
                <a:latin typeface="Calibri" panose="020F0502020204030204" pitchFamily="34" charset="0"/>
                <a:cs typeface="Calibri" panose="020F0502020204030204" pitchFamily="34" charset="0"/>
              </a:rPr>
              <a:t>, </a:t>
            </a:r>
            <a:r>
              <a:rPr lang="en-US" sz="2400" b="0" i="0" dirty="0">
                <a:effectLst/>
                <a:latin typeface="Calibri" panose="020F0502020204030204" pitchFamily="34" charset="0"/>
                <a:cs typeface="Calibri" panose="020F0502020204030204" pitchFamily="34" charset="0"/>
              </a:rPr>
              <a:t>MW = 152</a:t>
            </a:r>
            <a:r>
              <a:rPr lang="en-US" sz="2400" b="0" i="0" dirty="0">
                <a:solidFill>
                  <a:srgbClr val="00B0F0"/>
                </a:solidFill>
                <a:effectLst/>
                <a:latin typeface="Calibri" panose="020F0502020204030204" pitchFamily="34" charset="0"/>
                <a:cs typeface="Calibri" panose="020F0502020204030204" pitchFamily="34" charset="0"/>
              </a:rPr>
              <a:t>) is fully oxidized to form gaseous products, </a:t>
            </a:r>
            <a:r>
              <a:rPr lang="en-US" sz="2400" b="0" i="0" dirty="0">
                <a:effectLst/>
                <a:latin typeface="Calibri" panose="020F0502020204030204" pitchFamily="34" charset="0"/>
                <a:cs typeface="Calibri" panose="020F0502020204030204" pitchFamily="34" charset="0"/>
              </a:rPr>
              <a:t>C</a:t>
            </a:r>
            <a:r>
              <a:rPr lang="en-US" sz="2400" b="0" i="0" dirty="0">
                <a:solidFill>
                  <a:srgbClr val="0000FF"/>
                </a:solidFill>
                <a:effectLst/>
                <a:latin typeface="Calibri" panose="020F0502020204030204" pitchFamily="34" charset="0"/>
                <a:cs typeface="Calibri" panose="020F0502020204030204" pitchFamily="34" charset="0"/>
              </a:rPr>
              <a:t>O</a:t>
            </a:r>
            <a:r>
              <a:rPr lang="en-US" sz="2400" b="0" i="0" baseline="-25000" dirty="0">
                <a:solidFill>
                  <a:srgbClr val="0000FF"/>
                </a:solidFill>
                <a:effectLst/>
                <a:latin typeface="Calibri" panose="020F0502020204030204" pitchFamily="34" charset="0"/>
                <a:cs typeface="Calibri" panose="020F0502020204030204" pitchFamily="34" charset="0"/>
              </a:rPr>
              <a:t>2</a:t>
            </a:r>
            <a:r>
              <a:rPr lang="en-US" sz="2400" b="0" i="0" dirty="0">
                <a:solidFill>
                  <a:srgbClr val="00B0F0"/>
                </a:solidFill>
                <a:effectLst/>
                <a:latin typeface="Calibri" panose="020F0502020204030204" pitchFamily="34" charset="0"/>
                <a:cs typeface="Calibri" panose="020F0502020204030204" pitchFamily="34" charset="0"/>
              </a:rPr>
              <a:t>, </a:t>
            </a:r>
            <a:r>
              <a:rPr lang="en-US" sz="2400" b="0" i="0" dirty="0">
                <a:solidFill>
                  <a:srgbClr val="00B050"/>
                </a:solidFill>
                <a:effectLst/>
                <a:latin typeface="Calibri" panose="020F0502020204030204" pitchFamily="34" charset="0"/>
                <a:cs typeface="Calibri" panose="020F0502020204030204" pitchFamily="34" charset="0"/>
              </a:rPr>
              <a:t>H</a:t>
            </a:r>
            <a:r>
              <a:rPr lang="en-US" sz="2400" b="0" i="0" baseline="-25000" dirty="0">
                <a:solidFill>
                  <a:srgbClr val="00B050"/>
                </a:solidFill>
                <a:effectLst/>
                <a:latin typeface="Calibri" panose="020F0502020204030204" pitchFamily="34" charset="0"/>
                <a:cs typeface="Calibri" panose="020F0502020204030204" pitchFamily="34" charset="0"/>
              </a:rPr>
              <a:t>2</a:t>
            </a:r>
            <a:r>
              <a:rPr lang="en-US" sz="2400" b="0" i="0" dirty="0">
                <a:solidFill>
                  <a:srgbClr val="0000FF"/>
                </a:solidFill>
                <a:effectLst/>
                <a:latin typeface="Calibri" panose="020F0502020204030204" pitchFamily="34" charset="0"/>
                <a:cs typeface="Calibri" panose="020F0502020204030204" pitchFamily="34" charset="0"/>
              </a:rPr>
              <a:t>O</a:t>
            </a:r>
            <a:r>
              <a:rPr lang="en-US" sz="2400" b="0" i="0" dirty="0">
                <a:solidFill>
                  <a:srgbClr val="00B0F0"/>
                </a:solidFill>
                <a:effectLst/>
                <a:latin typeface="Calibri" panose="020F0502020204030204" pitchFamily="34" charset="0"/>
                <a:cs typeface="Calibri" panose="020F0502020204030204" pitchFamily="34" charset="0"/>
              </a:rPr>
              <a:t> and </a:t>
            </a:r>
            <a:r>
              <a:rPr lang="en-US" sz="2400" b="0" i="0" dirty="0">
                <a:solidFill>
                  <a:srgbClr val="FF0000"/>
                </a:solidFill>
                <a:effectLst/>
                <a:latin typeface="Calibri" panose="020F0502020204030204" pitchFamily="34" charset="0"/>
                <a:cs typeface="Calibri" panose="020F0502020204030204" pitchFamily="34" charset="0"/>
              </a:rPr>
              <a:t>N</a:t>
            </a:r>
            <a:r>
              <a:rPr lang="en-US" sz="2400" b="0" i="0" baseline="-25000" dirty="0">
                <a:solidFill>
                  <a:srgbClr val="FF0000"/>
                </a:solidFill>
                <a:effectLst/>
                <a:latin typeface="Calibri" panose="020F0502020204030204" pitchFamily="34" charset="0"/>
                <a:cs typeface="Calibri" panose="020F0502020204030204" pitchFamily="34" charset="0"/>
              </a:rPr>
              <a:t>2</a:t>
            </a:r>
            <a:r>
              <a:rPr lang="en-US" sz="2400" b="0" i="0" dirty="0">
                <a:solidFill>
                  <a:srgbClr val="00B0F0"/>
                </a:solidFill>
                <a:effectLst/>
                <a:latin typeface="Calibri" panose="020F0502020204030204" pitchFamily="34" charset="0"/>
                <a:cs typeface="Calibri" panose="020F0502020204030204" pitchFamily="34" charset="0"/>
              </a:rPr>
              <a:t>. Calculate the oxygen balance for EGDN. </a:t>
            </a:r>
            <a:endParaRPr lang="en-GB" sz="2400" dirty="0">
              <a:solidFill>
                <a:srgbClr val="00B0F0"/>
              </a:solidFill>
              <a:latin typeface="Calibri" panose="020F0502020204030204" pitchFamily="34" charset="0"/>
              <a:cs typeface="Calibri" panose="020F0502020204030204" pitchFamily="34" charset="0"/>
            </a:endParaRPr>
          </a:p>
        </p:txBody>
      </p:sp>
      <mc:AlternateContent xmlns:mc="http://schemas.openxmlformats.org/markup-compatibility/2006">
        <mc:Choice xmlns:a14="http://schemas.microsoft.com/office/drawing/2010/main" Requires="a14">
          <p:sp>
            <p:nvSpPr>
              <p:cNvPr id="27" name="TextBox 26">
                <a:extLst>
                  <a:ext uri="{FF2B5EF4-FFF2-40B4-BE49-F238E27FC236}">
                    <a16:creationId xmlns:a16="http://schemas.microsoft.com/office/drawing/2014/main" id="{E2214215-A84A-45C7-B828-4282803309C3}"/>
                  </a:ext>
                </a:extLst>
              </p:cNvPr>
              <p:cNvSpPr txBox="1"/>
              <p:nvPr/>
            </p:nvSpPr>
            <p:spPr>
              <a:xfrm>
                <a:off x="898428" y="4487302"/>
                <a:ext cx="5442657" cy="1197764"/>
              </a:xfrm>
              <a:prstGeom prst="rect">
                <a:avLst/>
              </a:prstGeom>
              <a:noFill/>
              <a:ln w="28575">
                <a:solidFill>
                  <a:srgbClr val="00B0F0"/>
                </a:solidFill>
              </a:ln>
            </p:spPr>
            <p:txBody>
              <a:bodyPr wrap="square" rtlCol="0">
                <a:spAutoFit/>
              </a:bodyPr>
              <a:lstStyle/>
              <a:p>
                <a14:m>
                  <m:oMath xmlns:m="http://schemas.openxmlformats.org/officeDocument/2006/math">
                    <m:r>
                      <m:rPr>
                        <m:sty m:val="p"/>
                      </m:rPr>
                      <a:rPr lang="el-GR" sz="2400" i="0" smtClean="0">
                        <a:latin typeface="Cambria Math" panose="02040503050406030204" pitchFamily="18" charset="0"/>
                        <a:ea typeface="Cambria Math" panose="02040503050406030204" pitchFamily="18" charset="0"/>
                      </a:rPr>
                      <m:t>Ω</m:t>
                    </m:r>
                    <m:r>
                      <a:rPr lang="en-GB" sz="2400" b="0" i="0" smtClean="0">
                        <a:latin typeface="Cambria Math" panose="02040503050406030204" pitchFamily="18" charset="0"/>
                        <a:ea typeface="Cambria Math" panose="02040503050406030204" pitchFamily="18" charset="0"/>
                      </a:rPr>
                      <m:t>=</m:t>
                    </m:r>
                    <m:f>
                      <m:fPr>
                        <m:ctrlPr>
                          <a:rPr lang="en-GB" sz="2400" b="0" i="1" smtClean="0">
                            <a:latin typeface="Cambria Math" panose="02040503050406030204" pitchFamily="18" charset="0"/>
                            <a:ea typeface="Cambria Math" panose="02040503050406030204" pitchFamily="18" charset="0"/>
                          </a:rPr>
                        </m:ctrlPr>
                      </m:fPr>
                      <m:num>
                        <m:r>
                          <a:rPr lang="en-GB" sz="2400" b="0" i="0" smtClean="0">
                            <a:latin typeface="Cambria Math" panose="02040503050406030204" pitchFamily="18" charset="0"/>
                            <a:ea typeface="Cambria Math" panose="02040503050406030204" pitchFamily="18" charset="0"/>
                          </a:rPr>
                          <m:t>16</m:t>
                        </m:r>
                      </m:num>
                      <m:den>
                        <m:r>
                          <m:rPr>
                            <m:sty m:val="p"/>
                          </m:rPr>
                          <a:rPr lang="en-GB" sz="2400" b="0" i="0" smtClean="0">
                            <a:latin typeface="Cambria Math" panose="02040503050406030204" pitchFamily="18" charset="0"/>
                            <a:ea typeface="Cambria Math" panose="02040503050406030204" pitchFamily="18" charset="0"/>
                          </a:rPr>
                          <m:t>MW</m:t>
                        </m:r>
                      </m:den>
                    </m:f>
                    <m:r>
                      <a:rPr lang="en-GB" sz="2400" b="0" i="0" smtClean="0">
                        <a:latin typeface="Cambria Math" panose="02040503050406030204" pitchFamily="18" charset="0"/>
                        <a:ea typeface="Cambria Math" panose="02040503050406030204" pitchFamily="18" charset="0"/>
                      </a:rPr>
                      <m:t>×</m:t>
                    </m:r>
                    <m:d>
                      <m:dPr>
                        <m:begChr m:val="["/>
                        <m:endChr m:val="]"/>
                        <m:ctrlPr>
                          <a:rPr lang="en-GB" sz="2400" b="0" i="1" smtClean="0">
                            <a:latin typeface="Cambria Math" panose="02040503050406030204" pitchFamily="18" charset="0"/>
                            <a:ea typeface="Cambria Math" panose="02040503050406030204" pitchFamily="18" charset="0"/>
                          </a:rPr>
                        </m:ctrlPr>
                      </m:dPr>
                      <m:e>
                        <m:r>
                          <m:rPr>
                            <m:sty m:val="p"/>
                          </m:rPr>
                          <a:rPr lang="en-GB" sz="2400" b="0" i="0" smtClean="0">
                            <a:solidFill>
                              <a:srgbClr val="0000FF"/>
                            </a:solidFill>
                            <a:latin typeface="Cambria Math" panose="02040503050406030204" pitchFamily="18" charset="0"/>
                            <a:ea typeface="Cambria Math" panose="02040503050406030204" pitchFamily="18" charset="0"/>
                          </a:rPr>
                          <m:t>d</m:t>
                        </m:r>
                        <m:r>
                          <a:rPr lang="en-GB" sz="2400" b="0" i="0" smtClean="0">
                            <a:latin typeface="Cambria Math" panose="02040503050406030204" pitchFamily="18" charset="0"/>
                            <a:ea typeface="Cambria Math" panose="02040503050406030204" pitchFamily="18" charset="0"/>
                          </a:rPr>
                          <m:t>−</m:t>
                        </m:r>
                        <m:d>
                          <m:dPr>
                            <m:ctrlPr>
                              <a:rPr lang="en-GB" sz="2400" b="0" i="1" smtClean="0">
                                <a:latin typeface="Cambria Math" panose="02040503050406030204" pitchFamily="18" charset="0"/>
                                <a:ea typeface="Cambria Math" panose="02040503050406030204" pitchFamily="18" charset="0"/>
                              </a:rPr>
                            </m:ctrlPr>
                          </m:dPr>
                          <m:e>
                            <m:r>
                              <a:rPr lang="en-GB" sz="2400" b="0" i="0" smtClean="0">
                                <a:latin typeface="Cambria Math" panose="02040503050406030204" pitchFamily="18" charset="0"/>
                                <a:ea typeface="Cambria Math" panose="02040503050406030204" pitchFamily="18" charset="0"/>
                              </a:rPr>
                              <m:t>2</m:t>
                            </m:r>
                            <m:r>
                              <m:rPr>
                                <m:sty m:val="p"/>
                              </m:rPr>
                              <a:rPr lang="en-GB" sz="2400" b="0" i="0" smtClean="0">
                                <a:latin typeface="Cambria Math" panose="02040503050406030204" pitchFamily="18" charset="0"/>
                                <a:ea typeface="Cambria Math" panose="02040503050406030204" pitchFamily="18" charset="0"/>
                              </a:rPr>
                              <m:t>a</m:t>
                            </m:r>
                          </m:e>
                        </m:d>
                        <m:r>
                          <a:rPr lang="en-GB" sz="2400" b="0" i="0" smtClean="0">
                            <a:latin typeface="Cambria Math" panose="02040503050406030204" pitchFamily="18" charset="0"/>
                            <a:ea typeface="Cambria Math" panose="02040503050406030204" pitchFamily="18" charset="0"/>
                          </a:rPr>
                          <m:t>−</m:t>
                        </m:r>
                        <m:d>
                          <m:dPr>
                            <m:ctrlPr>
                              <a:rPr lang="en-GB" sz="2400" b="0" i="1" smtClean="0">
                                <a:latin typeface="Cambria Math" panose="02040503050406030204" pitchFamily="18" charset="0"/>
                                <a:ea typeface="Cambria Math" panose="02040503050406030204" pitchFamily="18" charset="0"/>
                              </a:rPr>
                            </m:ctrlPr>
                          </m:dPr>
                          <m:e>
                            <m:f>
                              <m:fPr>
                                <m:ctrlPr>
                                  <a:rPr lang="en-GB" sz="2400" b="0" i="1" smtClean="0">
                                    <a:latin typeface="Cambria Math" panose="02040503050406030204" pitchFamily="18" charset="0"/>
                                    <a:ea typeface="Cambria Math" panose="02040503050406030204" pitchFamily="18" charset="0"/>
                                  </a:rPr>
                                </m:ctrlPr>
                              </m:fPr>
                              <m:num>
                                <m:r>
                                  <m:rPr>
                                    <m:sty m:val="p"/>
                                  </m:rPr>
                                  <a:rPr lang="en-GB" sz="2400" b="0" i="0" smtClean="0">
                                    <a:solidFill>
                                      <a:srgbClr val="00B050"/>
                                    </a:solidFill>
                                    <a:latin typeface="Cambria Math" panose="02040503050406030204" pitchFamily="18" charset="0"/>
                                    <a:ea typeface="Cambria Math" panose="02040503050406030204" pitchFamily="18" charset="0"/>
                                  </a:rPr>
                                  <m:t>b</m:t>
                                </m:r>
                              </m:num>
                              <m:den>
                                <m:r>
                                  <a:rPr lang="en-GB" sz="2400" b="0" i="0" smtClean="0">
                                    <a:latin typeface="Cambria Math" panose="02040503050406030204" pitchFamily="18" charset="0"/>
                                    <a:ea typeface="Cambria Math" panose="02040503050406030204" pitchFamily="18" charset="0"/>
                                  </a:rPr>
                                  <m:t>2</m:t>
                                </m:r>
                              </m:den>
                            </m:f>
                          </m:e>
                        </m:d>
                      </m:e>
                    </m:d>
                  </m:oMath>
                </a14:m>
                <a:r>
                  <a:rPr lang="en-GB" sz="2400" dirty="0">
                    <a:ea typeface="Cambria Math" panose="02040503050406030204" pitchFamily="18" charset="0"/>
                  </a:rPr>
                  <a:t> </a:t>
                </a:r>
                <a14:m>
                  <m:oMath xmlns:m="http://schemas.openxmlformats.org/officeDocument/2006/math">
                    <m:r>
                      <a:rPr lang="en-GB" sz="2400">
                        <a:latin typeface="Cambria Math" panose="02040503050406030204" pitchFamily="18" charset="0"/>
                        <a:ea typeface="Cambria Math" panose="02040503050406030204" pitchFamily="18" charset="0"/>
                      </a:rPr>
                      <m:t>×</m:t>
                    </m:r>
                    <m:r>
                      <a:rPr lang="en-GB" sz="2400" i="1">
                        <a:latin typeface="Cambria Math" panose="02040503050406030204" pitchFamily="18" charset="0"/>
                        <a:ea typeface="Cambria Math" panose="02040503050406030204" pitchFamily="18" charset="0"/>
                      </a:rPr>
                      <m:t> </m:t>
                    </m:r>
                  </m:oMath>
                </a14:m>
                <a:r>
                  <a:rPr lang="en-GB" sz="2400" b="0" dirty="0">
                    <a:latin typeface="Calibri" panose="020F0502020204030204" pitchFamily="34" charset="0"/>
                    <a:ea typeface="Cambria Math" panose="02040503050406030204" pitchFamily="18" charset="0"/>
                    <a:cs typeface="Calibri" panose="020F0502020204030204" pitchFamily="34" charset="0"/>
                  </a:rPr>
                  <a:t>100% =  =</a:t>
                </a:r>
                <a14:m>
                  <m:oMath xmlns:m="http://schemas.openxmlformats.org/officeDocument/2006/math">
                    <m:f>
                      <m:fPr>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fPr>
                      <m:num>
                        <m:r>
                          <a:rPr lang="en-GB" sz="2400" b="0" i="0" smtClean="0">
                            <a:latin typeface="Cambria Math" panose="02040503050406030204" pitchFamily="18" charset="0"/>
                            <a:ea typeface="Cambria Math" panose="02040503050406030204" pitchFamily="18" charset="0"/>
                            <a:cs typeface="Calibri" panose="020F0502020204030204" pitchFamily="34" charset="0"/>
                          </a:rPr>
                          <m:t>16</m:t>
                        </m:r>
                      </m:num>
                      <m:den>
                        <m:r>
                          <a:rPr lang="en-GB" sz="2400" b="0" i="0" smtClean="0">
                            <a:latin typeface="Cambria Math" panose="02040503050406030204" pitchFamily="18" charset="0"/>
                            <a:ea typeface="Cambria Math" panose="02040503050406030204" pitchFamily="18" charset="0"/>
                            <a:cs typeface="Calibri" panose="020F0502020204030204" pitchFamily="34" charset="0"/>
                          </a:rPr>
                          <m:t>152</m:t>
                        </m:r>
                      </m:den>
                    </m:f>
                    <m:r>
                      <a:rPr lang="en-GB" sz="2400" b="0" i="0" smtClean="0">
                        <a:latin typeface="Cambria Math" panose="02040503050406030204" pitchFamily="18" charset="0"/>
                        <a:ea typeface="Cambria Math" panose="02040503050406030204" pitchFamily="18" charset="0"/>
                        <a:cs typeface="Calibri" panose="020F0502020204030204" pitchFamily="34" charset="0"/>
                      </a:rPr>
                      <m:t>×</m:t>
                    </m:r>
                    <m:d>
                      <m:dPr>
                        <m:begChr m:val="["/>
                        <m:endChr m:val="]"/>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dPr>
                      <m:e>
                        <m:r>
                          <a:rPr lang="en-GB" sz="2400" b="0" i="0" smtClean="0">
                            <a:solidFill>
                              <a:srgbClr val="0000FF"/>
                            </a:solidFill>
                            <a:latin typeface="Cambria Math" panose="02040503050406030204" pitchFamily="18" charset="0"/>
                            <a:ea typeface="Cambria Math" panose="02040503050406030204" pitchFamily="18" charset="0"/>
                            <a:cs typeface="Calibri" panose="020F0502020204030204" pitchFamily="34" charset="0"/>
                          </a:rPr>
                          <m:t>6</m:t>
                        </m:r>
                        <m:r>
                          <a:rPr lang="en-GB" sz="2400" b="0" i="0" smtClean="0">
                            <a:latin typeface="Cambria Math" panose="02040503050406030204" pitchFamily="18" charset="0"/>
                            <a:ea typeface="Cambria Math" panose="02040503050406030204" pitchFamily="18" charset="0"/>
                            <a:cs typeface="Calibri" panose="020F0502020204030204" pitchFamily="34" charset="0"/>
                          </a:rPr>
                          <m:t>−</m:t>
                        </m:r>
                        <m:d>
                          <m:dPr>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dPr>
                          <m:e>
                            <m:r>
                              <a:rPr lang="en-GB" sz="2400" b="0" i="0" smtClean="0">
                                <a:latin typeface="Cambria Math" panose="02040503050406030204" pitchFamily="18" charset="0"/>
                                <a:ea typeface="Cambria Math" panose="02040503050406030204" pitchFamily="18" charset="0"/>
                                <a:cs typeface="Calibri" panose="020F0502020204030204" pitchFamily="34" charset="0"/>
                              </a:rPr>
                              <m:t>2×2</m:t>
                            </m:r>
                          </m:e>
                        </m:d>
                        <m:r>
                          <a:rPr lang="en-GB" sz="2400" b="0" i="0" smtClean="0">
                            <a:latin typeface="Cambria Math" panose="02040503050406030204" pitchFamily="18" charset="0"/>
                            <a:ea typeface="Cambria Math" panose="02040503050406030204" pitchFamily="18" charset="0"/>
                            <a:cs typeface="Calibri" panose="020F0502020204030204" pitchFamily="34" charset="0"/>
                          </a:rPr>
                          <m:t>−</m:t>
                        </m:r>
                        <m:d>
                          <m:dPr>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dPr>
                          <m:e>
                            <m:f>
                              <m:fPr>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fPr>
                              <m:num>
                                <m:r>
                                  <a:rPr lang="en-GB" sz="2400" b="0" i="0" smtClean="0">
                                    <a:solidFill>
                                      <a:srgbClr val="00B050"/>
                                    </a:solidFill>
                                    <a:latin typeface="Cambria Math" panose="02040503050406030204" pitchFamily="18" charset="0"/>
                                    <a:ea typeface="Cambria Math" panose="02040503050406030204" pitchFamily="18" charset="0"/>
                                    <a:cs typeface="Calibri" panose="020F0502020204030204" pitchFamily="34" charset="0"/>
                                  </a:rPr>
                                  <m:t>4</m:t>
                                </m:r>
                              </m:num>
                              <m:den>
                                <m:r>
                                  <a:rPr lang="en-GB" sz="2400" b="0" i="0" smtClean="0">
                                    <a:latin typeface="Cambria Math" panose="02040503050406030204" pitchFamily="18" charset="0"/>
                                    <a:ea typeface="Cambria Math" panose="02040503050406030204" pitchFamily="18" charset="0"/>
                                    <a:cs typeface="Calibri" panose="020F0502020204030204" pitchFamily="34" charset="0"/>
                                  </a:rPr>
                                  <m:t>2</m:t>
                                </m:r>
                              </m:den>
                            </m:f>
                          </m:e>
                        </m:d>
                      </m:e>
                    </m:d>
                    <m:r>
                      <a:rPr lang="en-GB" sz="2400">
                        <a:latin typeface="Cambria Math" panose="02040503050406030204" pitchFamily="18" charset="0"/>
                        <a:ea typeface="Cambria Math" panose="02040503050406030204" pitchFamily="18" charset="0"/>
                      </a:rPr>
                      <m:t>×</m:t>
                    </m:r>
                    <m:r>
                      <a:rPr lang="en-GB" sz="2400" i="1">
                        <a:latin typeface="Cambria Math" panose="02040503050406030204" pitchFamily="18" charset="0"/>
                        <a:ea typeface="Cambria Math" panose="02040503050406030204" pitchFamily="18" charset="0"/>
                      </a:rPr>
                      <m:t> </m:t>
                    </m:r>
                    <m:r>
                      <m:rPr>
                        <m:nor/>
                      </m:rPr>
                      <a:rPr lang="en-GB" sz="2400" dirty="0">
                        <a:latin typeface="Calibri" panose="020F0502020204030204" pitchFamily="34" charset="0"/>
                        <a:ea typeface="Cambria Math" panose="02040503050406030204" pitchFamily="18" charset="0"/>
                        <a:cs typeface="Calibri" panose="020F0502020204030204" pitchFamily="34" charset="0"/>
                      </a:rPr>
                      <m:t>100%</m:t>
                    </m:r>
                    <m:r>
                      <a:rPr lang="en-GB" sz="2400" b="0" i="0" smtClean="0">
                        <a:latin typeface="Cambria Math" panose="02040503050406030204" pitchFamily="18" charset="0"/>
                        <a:ea typeface="Cambria Math" panose="02040503050406030204" pitchFamily="18" charset="0"/>
                        <a:cs typeface="Calibri" panose="020F0502020204030204" pitchFamily="34" charset="0"/>
                      </a:rPr>
                      <m:t>=0</m:t>
                    </m:r>
                  </m:oMath>
                </a14:m>
                <a:endParaRPr lang="en-GB" sz="2400" b="0" dirty="0">
                  <a:latin typeface="Calibri" panose="020F0502020204030204" pitchFamily="34" charset="0"/>
                  <a:ea typeface="Cambria Math" panose="02040503050406030204" pitchFamily="18" charset="0"/>
                  <a:cs typeface="Calibri" panose="020F0502020204030204" pitchFamily="34" charset="0"/>
                </a:endParaRPr>
              </a:p>
            </p:txBody>
          </p:sp>
        </mc:Choice>
        <mc:Fallback>
          <p:sp>
            <p:nvSpPr>
              <p:cNvPr id="27" name="TextBox 26">
                <a:extLst>
                  <a:ext uri="{FF2B5EF4-FFF2-40B4-BE49-F238E27FC236}">
                    <a16:creationId xmlns:a16="http://schemas.microsoft.com/office/drawing/2014/main" id="{E2214215-A84A-45C7-B828-4282803309C3}"/>
                  </a:ext>
                </a:extLst>
              </p:cNvPr>
              <p:cNvSpPr txBox="1">
                <a:spLocks noRot="1" noChangeAspect="1" noMove="1" noResize="1" noEditPoints="1" noAdjustHandles="1" noChangeArrowheads="1" noChangeShapeType="1" noTextEdit="1"/>
              </p:cNvSpPr>
              <p:nvPr/>
            </p:nvSpPr>
            <p:spPr>
              <a:xfrm>
                <a:off x="898428" y="4487302"/>
                <a:ext cx="5442657" cy="1197764"/>
              </a:xfrm>
              <a:prstGeom prst="rect">
                <a:avLst/>
              </a:prstGeom>
              <a:blipFill>
                <a:blip r:embed="rId4"/>
                <a:stretch>
                  <a:fillRect l="-1448" b="-1980"/>
                </a:stretch>
              </a:blipFill>
              <a:ln w="28575">
                <a:solidFill>
                  <a:srgbClr val="00B0F0"/>
                </a:solidFill>
              </a:ln>
            </p:spPr>
            <p:txBody>
              <a:bodyPr/>
              <a:lstStyle/>
              <a:p>
                <a:r>
                  <a:rPr lang="en-GB">
                    <a:noFill/>
                  </a:rPr>
                  <a:t> </a:t>
                </a:r>
              </a:p>
            </p:txBody>
          </p:sp>
        </mc:Fallback>
      </mc:AlternateContent>
      <p:sp>
        <p:nvSpPr>
          <p:cNvPr id="26" name="TextBox 25">
            <a:extLst>
              <a:ext uri="{FF2B5EF4-FFF2-40B4-BE49-F238E27FC236}">
                <a16:creationId xmlns:a16="http://schemas.microsoft.com/office/drawing/2014/main" id="{48AA289B-E657-4A69-A44E-5E21869480C7}"/>
              </a:ext>
            </a:extLst>
          </p:cNvPr>
          <p:cNvSpPr txBox="1"/>
          <p:nvPr/>
        </p:nvSpPr>
        <p:spPr>
          <a:xfrm>
            <a:off x="2016844" y="3329507"/>
            <a:ext cx="704039" cy="923330"/>
          </a:xfrm>
          <a:prstGeom prst="rect">
            <a:avLst/>
          </a:prstGeom>
          <a:noFill/>
        </p:spPr>
        <p:txBody>
          <a:bodyPr wrap="none" rtlCol="0">
            <a:spAutoFit/>
          </a:bodyPr>
          <a:lstStyle/>
          <a:p>
            <a:r>
              <a:rPr lang="en-GB" dirty="0"/>
              <a:t>a = 2</a:t>
            </a:r>
          </a:p>
          <a:p>
            <a:r>
              <a:rPr lang="en-GB" dirty="0">
                <a:solidFill>
                  <a:srgbClr val="00B050"/>
                </a:solidFill>
              </a:rPr>
              <a:t>b = 4</a:t>
            </a:r>
          </a:p>
          <a:p>
            <a:r>
              <a:rPr lang="en-GB" dirty="0">
                <a:solidFill>
                  <a:srgbClr val="0000FF"/>
                </a:solidFill>
              </a:rPr>
              <a:t>d = 6</a:t>
            </a:r>
          </a:p>
        </p:txBody>
      </p:sp>
      <p:sp>
        <p:nvSpPr>
          <p:cNvPr id="30" name="TextBox 29">
            <a:extLst>
              <a:ext uri="{FF2B5EF4-FFF2-40B4-BE49-F238E27FC236}">
                <a16:creationId xmlns:a16="http://schemas.microsoft.com/office/drawing/2014/main" id="{FC50342D-4EA4-416A-A5B0-AFC92A5FF7D8}"/>
              </a:ext>
            </a:extLst>
          </p:cNvPr>
          <p:cNvSpPr txBox="1"/>
          <p:nvPr/>
        </p:nvSpPr>
        <p:spPr>
          <a:xfrm>
            <a:off x="3064263" y="6178318"/>
            <a:ext cx="2943793" cy="461665"/>
          </a:xfrm>
          <a:prstGeom prst="rect">
            <a:avLst/>
          </a:prstGeom>
          <a:noFill/>
          <a:ln w="28575">
            <a:solidFill>
              <a:srgbClr val="0000FF"/>
            </a:solidFill>
          </a:ln>
        </p:spPr>
        <p:txBody>
          <a:bodyPr wrap="square">
            <a:spAutoFit/>
          </a:bodyPr>
          <a:lstStyle/>
          <a:p>
            <a:r>
              <a:rPr lang="en-US" sz="2400" b="1" i="0" dirty="0">
                <a:solidFill>
                  <a:srgbClr val="00B0F0"/>
                </a:solidFill>
                <a:effectLst/>
                <a:latin typeface="Calibri" panose="020F0502020204030204" pitchFamily="34" charset="0"/>
                <a:cs typeface="Calibri" panose="020F0502020204030204" pitchFamily="34" charset="0"/>
              </a:rPr>
              <a:t>zero oxygen balance </a:t>
            </a:r>
            <a:endParaRPr lang="en-GB" sz="2400" b="1" dirty="0">
              <a:solidFill>
                <a:srgbClr val="00B0F0"/>
              </a:solidFill>
              <a:latin typeface="Calibri" panose="020F0502020204030204" pitchFamily="34" charset="0"/>
              <a:cs typeface="Calibri" panose="020F0502020204030204" pitchFamily="34" charset="0"/>
            </a:endParaRPr>
          </a:p>
        </p:txBody>
      </p:sp>
      <p:pic>
        <p:nvPicPr>
          <p:cNvPr id="20482" name="Picture 2" descr="Skeletal formula of ethylene glycol dinitrate">
            <a:extLst>
              <a:ext uri="{FF2B5EF4-FFF2-40B4-BE49-F238E27FC236}">
                <a16:creationId xmlns:a16="http://schemas.microsoft.com/office/drawing/2014/main" id="{B98C2984-8486-4CED-935E-8EE225EDF08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5218" y="998491"/>
            <a:ext cx="2615665" cy="584775"/>
          </a:xfrm>
          <a:prstGeom prst="rect">
            <a:avLst/>
          </a:prstGeom>
          <a:noFill/>
          <a:extLst>
            <a:ext uri="{909E8E84-426E-40DD-AFC4-6F175D3DCCD1}">
              <a14:hiddenFill xmlns:a14="http://schemas.microsoft.com/office/drawing/2010/main">
                <a:solidFill>
                  <a:srgbClr val="FFFFFF"/>
                </a:solidFill>
              </a14:hiddenFill>
            </a:ext>
          </a:extLst>
        </p:spPr>
      </p:pic>
      <p:sp>
        <p:nvSpPr>
          <p:cNvPr id="33" name="TextBox 32">
            <a:extLst>
              <a:ext uri="{FF2B5EF4-FFF2-40B4-BE49-F238E27FC236}">
                <a16:creationId xmlns:a16="http://schemas.microsoft.com/office/drawing/2014/main" id="{F6DA11CB-F4C8-4FB9-ABA3-B2F13C2589DD}"/>
              </a:ext>
            </a:extLst>
          </p:cNvPr>
          <p:cNvSpPr txBox="1"/>
          <p:nvPr/>
        </p:nvSpPr>
        <p:spPr>
          <a:xfrm>
            <a:off x="317950" y="1685054"/>
            <a:ext cx="2248446" cy="584775"/>
          </a:xfrm>
          <a:prstGeom prst="rect">
            <a:avLst/>
          </a:prstGeom>
          <a:noFill/>
        </p:spPr>
        <p:txBody>
          <a:bodyPr wrap="square">
            <a:spAutoFit/>
          </a:bodyPr>
          <a:lstStyle/>
          <a:p>
            <a:r>
              <a:rPr lang="en-GB" sz="1600" b="1" dirty="0">
                <a:solidFill>
                  <a:srgbClr val="202122"/>
                </a:solidFill>
                <a:latin typeface="Calibri" panose="020F0502020204030204" pitchFamily="34" charset="0"/>
                <a:cs typeface="Calibri" panose="020F0502020204030204" pitchFamily="34" charset="0"/>
              </a:rPr>
              <a:t>e</a:t>
            </a:r>
            <a:r>
              <a:rPr lang="en-GB" sz="1600" b="1" i="0" dirty="0">
                <a:solidFill>
                  <a:srgbClr val="202122"/>
                </a:solidFill>
                <a:effectLst/>
                <a:latin typeface="Calibri" panose="020F0502020204030204" pitchFamily="34" charset="0"/>
                <a:cs typeface="Calibri" panose="020F0502020204030204" pitchFamily="34" charset="0"/>
              </a:rPr>
              <a:t>thylene glycol dinitrate</a:t>
            </a:r>
          </a:p>
          <a:p>
            <a:r>
              <a:rPr lang="en-GB" sz="1600" b="1" dirty="0">
                <a:solidFill>
                  <a:srgbClr val="202122"/>
                </a:solidFill>
                <a:latin typeface="Calibri" panose="020F0502020204030204" pitchFamily="34" charset="0"/>
                <a:cs typeface="Calibri" panose="020F0502020204030204" pitchFamily="34" charset="0"/>
              </a:rPr>
              <a:t>(nitroglycol)</a:t>
            </a:r>
            <a:endParaRPr lang="en-GB" sz="16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159703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3F25AB32-AAC8-4E3A-A2EA-3CE01C2A273F}"/>
              </a:ext>
            </a:extLst>
          </p:cNvPr>
          <p:cNvGrpSpPr/>
          <p:nvPr/>
        </p:nvGrpSpPr>
        <p:grpSpPr>
          <a:xfrm>
            <a:off x="0" y="3439095"/>
            <a:ext cx="9144000" cy="3435846"/>
            <a:chOff x="0" y="3429000"/>
            <a:chExt cx="9144000" cy="3435846"/>
          </a:xfrm>
        </p:grpSpPr>
        <p:pic>
          <p:nvPicPr>
            <p:cNvPr id="18" name="Picture 17">
              <a:extLst>
                <a:ext uri="{FF2B5EF4-FFF2-40B4-BE49-F238E27FC236}">
                  <a16:creationId xmlns:a16="http://schemas.microsoft.com/office/drawing/2014/main" id="{69F8C0FE-523C-4F6B-8EB8-501045129E88}"/>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19" name="Picture 18">
              <a:extLst>
                <a:ext uri="{FF2B5EF4-FFF2-40B4-BE49-F238E27FC236}">
                  <a16:creationId xmlns:a16="http://schemas.microsoft.com/office/drawing/2014/main" id="{C4F07E86-6526-4BC4-8551-6CFAC38F4CC5}"/>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8" name="TextBox 7">
            <a:extLst>
              <a:ext uri="{FF2B5EF4-FFF2-40B4-BE49-F238E27FC236}">
                <a16:creationId xmlns:a16="http://schemas.microsoft.com/office/drawing/2014/main" id="{70C48BFB-EB94-458B-9EAC-39D6D85B5CB0}"/>
              </a:ext>
            </a:extLst>
          </p:cNvPr>
          <p:cNvSpPr txBox="1"/>
          <p:nvPr/>
        </p:nvSpPr>
        <p:spPr>
          <a:xfrm>
            <a:off x="683568" y="2477863"/>
            <a:ext cx="6242927" cy="461665"/>
          </a:xfrm>
          <a:prstGeom prst="rect">
            <a:avLst/>
          </a:prstGeom>
          <a:noFill/>
        </p:spPr>
        <p:txBody>
          <a:bodyPr wrap="none" rtlCol="0">
            <a:spAutoFit/>
          </a:bodyPr>
          <a:lstStyle/>
          <a:p>
            <a:r>
              <a:rPr lang="en-GB" sz="2400" dirty="0">
                <a:latin typeface="Calibri" panose="020F0502020204030204" pitchFamily="34" charset="0"/>
                <a:cs typeface="Calibri" panose="020F0502020204030204" pitchFamily="34" charset="0"/>
              </a:rPr>
              <a:t>C</a:t>
            </a:r>
            <a:r>
              <a:rPr lang="en-GB" sz="2400" baseline="-25000" dirty="0">
                <a:latin typeface="Calibri" panose="020F0502020204030204" pitchFamily="34" charset="0"/>
                <a:cs typeface="Calibri" panose="020F0502020204030204" pitchFamily="34" charset="0"/>
              </a:rPr>
              <a:t>3</a:t>
            </a:r>
            <a:r>
              <a:rPr lang="en-GB" sz="2400" dirty="0">
                <a:solidFill>
                  <a:srgbClr val="00B050"/>
                </a:solidFill>
                <a:latin typeface="Calibri" panose="020F0502020204030204" pitchFamily="34" charset="0"/>
                <a:cs typeface="Calibri" panose="020F0502020204030204" pitchFamily="34" charset="0"/>
              </a:rPr>
              <a:t>H</a:t>
            </a:r>
            <a:r>
              <a:rPr lang="en-GB" sz="2400" baseline="-25000" dirty="0">
                <a:solidFill>
                  <a:srgbClr val="00B050"/>
                </a:solidFill>
                <a:latin typeface="Calibri" panose="020F0502020204030204" pitchFamily="34" charset="0"/>
                <a:cs typeface="Calibri" panose="020F0502020204030204" pitchFamily="34" charset="0"/>
              </a:rPr>
              <a:t>5</a:t>
            </a:r>
            <a:r>
              <a:rPr lang="en-GB" sz="2400" dirty="0">
                <a:solidFill>
                  <a:srgbClr val="FF0000"/>
                </a:solidFill>
                <a:latin typeface="Calibri" panose="020F0502020204030204" pitchFamily="34" charset="0"/>
                <a:cs typeface="Calibri" panose="020F0502020204030204" pitchFamily="34" charset="0"/>
              </a:rPr>
              <a:t>N</a:t>
            </a:r>
            <a:r>
              <a:rPr lang="en-GB" sz="2400" baseline="-25000" dirty="0">
                <a:solidFill>
                  <a:srgbClr val="FF0000"/>
                </a:solidFill>
                <a:latin typeface="Calibri" panose="020F0502020204030204" pitchFamily="34" charset="0"/>
                <a:cs typeface="Calibri" panose="020F0502020204030204" pitchFamily="34" charset="0"/>
              </a:rPr>
              <a:t>3</a:t>
            </a:r>
            <a:r>
              <a:rPr lang="en-GB" sz="2400" dirty="0">
                <a:solidFill>
                  <a:srgbClr val="0000FF"/>
                </a:solidFill>
                <a:latin typeface="Calibri" panose="020F0502020204030204" pitchFamily="34" charset="0"/>
                <a:cs typeface="Calibri" panose="020F0502020204030204" pitchFamily="34" charset="0"/>
              </a:rPr>
              <a:t>O</a:t>
            </a:r>
            <a:r>
              <a:rPr lang="en-GB" sz="2400" baseline="-25000" dirty="0">
                <a:solidFill>
                  <a:srgbClr val="0000FF"/>
                </a:solidFill>
                <a:latin typeface="Calibri" panose="020F0502020204030204" pitchFamily="34" charset="0"/>
                <a:cs typeface="Calibri" panose="020F0502020204030204" pitchFamily="34" charset="0"/>
              </a:rPr>
              <a:t>9</a:t>
            </a:r>
            <a:r>
              <a:rPr lang="en-GB" sz="2400"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sym typeface="Wingdings" panose="05000000000000000000" pitchFamily="2" charset="2"/>
              </a:rPr>
              <a:t>  … C</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baseline="-25000" dirty="0">
                <a:solidFill>
                  <a:srgbClr val="0000FF"/>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     …   </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H</a:t>
            </a:r>
            <a:r>
              <a:rPr lang="en-GB" sz="24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dirty="0">
                <a:latin typeface="Calibri" panose="020F0502020204030204" pitchFamily="34" charset="0"/>
                <a:cs typeface="Calibri" panose="020F0502020204030204" pitchFamily="34" charset="0"/>
                <a:sym typeface="Wingdings" panose="05000000000000000000" pitchFamily="2" charset="2"/>
              </a:rPr>
              <a:t>  +   …   </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N</a:t>
            </a:r>
            <a:r>
              <a:rPr lang="en-GB" sz="24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  … </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endParaRPr lang="en-GB" sz="2400" baseline="-25000" dirty="0">
              <a:solidFill>
                <a:srgbClr val="0000FF"/>
              </a:solidFill>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A15459B5-400A-4805-AD9A-DE1F570206D5}"/>
              </a:ext>
            </a:extLst>
          </p:cNvPr>
          <p:cNvSpPr txBox="1"/>
          <p:nvPr/>
        </p:nvSpPr>
        <p:spPr>
          <a:xfrm>
            <a:off x="2393772" y="2471260"/>
            <a:ext cx="283343" cy="461665"/>
          </a:xfrm>
          <a:prstGeom prst="rect">
            <a:avLst/>
          </a:prstGeom>
          <a:solidFill>
            <a:srgbClr val="C0C0C0"/>
          </a:solidFill>
        </p:spPr>
        <p:txBody>
          <a:bodyPr wrap="square">
            <a:spAutoFit/>
          </a:bodyPr>
          <a:lstStyle/>
          <a:p>
            <a:r>
              <a:rPr lang="en-GB" sz="2400" dirty="0">
                <a:latin typeface="Calibri" panose="020F0502020204030204" pitchFamily="34" charset="0"/>
                <a:cs typeface="Calibri" panose="020F0502020204030204" pitchFamily="34" charset="0"/>
                <a:sym typeface="Wingdings" panose="05000000000000000000" pitchFamily="2" charset="2"/>
              </a:rPr>
              <a:t>3</a:t>
            </a:r>
            <a:endParaRPr lang="en-GB" sz="2400" dirty="0">
              <a:latin typeface="Calibri" panose="020F0502020204030204" pitchFamily="34" charset="0"/>
              <a:cs typeface="Calibri" panose="020F0502020204030204" pitchFamily="34" charset="0"/>
            </a:endParaRPr>
          </a:p>
        </p:txBody>
      </p:sp>
      <p:sp>
        <p:nvSpPr>
          <p:cNvPr id="12" name="TextBox 11">
            <a:extLst>
              <a:ext uri="{FF2B5EF4-FFF2-40B4-BE49-F238E27FC236}">
                <a16:creationId xmlns:a16="http://schemas.microsoft.com/office/drawing/2014/main" id="{67057DA8-1106-4188-A9CB-201E84805A84}"/>
              </a:ext>
            </a:extLst>
          </p:cNvPr>
          <p:cNvSpPr txBox="1"/>
          <p:nvPr/>
        </p:nvSpPr>
        <p:spPr>
          <a:xfrm>
            <a:off x="3520251" y="2469147"/>
            <a:ext cx="648072" cy="461665"/>
          </a:xfrm>
          <a:prstGeom prst="rect">
            <a:avLst/>
          </a:prstGeom>
          <a:solidFill>
            <a:srgbClr val="C0C0C0"/>
          </a:solidFill>
        </p:spPr>
        <p:txBody>
          <a:bodyPr wrap="square">
            <a:spAutoFit/>
          </a:bodyPr>
          <a:lstStyle/>
          <a:p>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5/2</a:t>
            </a:r>
            <a:endParaRPr lang="en-GB" sz="2400" dirty="0">
              <a:solidFill>
                <a:srgbClr val="00B050"/>
              </a:solidFill>
              <a:latin typeface="Calibri" panose="020F0502020204030204" pitchFamily="34" charset="0"/>
              <a:cs typeface="Calibri" panose="020F0502020204030204" pitchFamily="34" charset="0"/>
            </a:endParaRPr>
          </a:p>
        </p:txBody>
      </p:sp>
      <p:sp>
        <p:nvSpPr>
          <p:cNvPr id="14" name="TextBox 13">
            <a:extLst>
              <a:ext uri="{FF2B5EF4-FFF2-40B4-BE49-F238E27FC236}">
                <a16:creationId xmlns:a16="http://schemas.microsoft.com/office/drawing/2014/main" id="{E99027CA-7B02-4A7B-ABD9-4F1885103C31}"/>
              </a:ext>
            </a:extLst>
          </p:cNvPr>
          <p:cNvSpPr txBox="1"/>
          <p:nvPr/>
        </p:nvSpPr>
        <p:spPr>
          <a:xfrm>
            <a:off x="4945821" y="2471973"/>
            <a:ext cx="611616" cy="461665"/>
          </a:xfrm>
          <a:prstGeom prst="rect">
            <a:avLst/>
          </a:prstGeom>
          <a:solidFill>
            <a:srgbClr val="C0C0C0"/>
          </a:solidFill>
        </p:spPr>
        <p:txBody>
          <a:bodyPr wrap="square">
            <a:spAutoFit/>
          </a:bodyPr>
          <a:lstStyle/>
          <a:p>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3/2</a:t>
            </a:r>
            <a:endParaRPr lang="en-GB" sz="2400" dirty="0">
              <a:solidFill>
                <a:srgbClr val="FF0000"/>
              </a:solidFill>
              <a:latin typeface="Calibri" panose="020F0502020204030204" pitchFamily="34" charset="0"/>
              <a:cs typeface="Calibri" panose="020F0502020204030204" pitchFamily="34" charset="0"/>
            </a:endParaRPr>
          </a:p>
        </p:txBody>
      </p:sp>
      <p:sp>
        <p:nvSpPr>
          <p:cNvPr id="15" name="TextBox 14">
            <a:extLst>
              <a:ext uri="{FF2B5EF4-FFF2-40B4-BE49-F238E27FC236}">
                <a16:creationId xmlns:a16="http://schemas.microsoft.com/office/drawing/2014/main" id="{93D5CF2B-3AF3-49FE-AB99-5438B2739937}"/>
              </a:ext>
            </a:extLst>
          </p:cNvPr>
          <p:cNvSpPr txBox="1"/>
          <p:nvPr/>
        </p:nvSpPr>
        <p:spPr>
          <a:xfrm>
            <a:off x="5989483" y="2469146"/>
            <a:ext cx="1296144" cy="461665"/>
          </a:xfrm>
          <a:prstGeom prst="rect">
            <a:avLst/>
          </a:prstGeom>
          <a:solidFill>
            <a:srgbClr val="C0C0C0"/>
          </a:solidFill>
        </p:spPr>
        <p:txBody>
          <a:bodyPr wrap="square">
            <a:spAutoFit/>
          </a:bodyPr>
          <a:lstStyle/>
          <a:p>
            <a:r>
              <a:rPr lang="en-GB" sz="2400" dirty="0">
                <a:latin typeface="Calibri" panose="020F0502020204030204" pitchFamily="34" charset="0"/>
                <a:cs typeface="Calibri" panose="020F0502020204030204" pitchFamily="34" charset="0"/>
                <a:sym typeface="Wingdings" panose="05000000000000000000" pitchFamily="2" charset="2"/>
              </a:rPr>
              <a:t>+</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 </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1/2 O</a:t>
            </a:r>
            <a:endParaRPr lang="en-GB" sz="2400" dirty="0">
              <a:solidFill>
                <a:srgbClr val="0000FF"/>
              </a:solidFill>
              <a:latin typeface="Calibri" panose="020F0502020204030204" pitchFamily="34" charset="0"/>
              <a:cs typeface="Calibri" panose="020F0502020204030204" pitchFamily="34" charset="0"/>
            </a:endParaRPr>
          </a:p>
        </p:txBody>
      </p:sp>
      <p:sp>
        <p:nvSpPr>
          <p:cNvPr id="21" name="TextBox 20">
            <a:extLst>
              <a:ext uri="{FF2B5EF4-FFF2-40B4-BE49-F238E27FC236}">
                <a16:creationId xmlns:a16="http://schemas.microsoft.com/office/drawing/2014/main" id="{7AA708E7-0E2B-425A-98D1-CA2558B48E07}"/>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OXYGEN BALANCE, </a:t>
            </a:r>
            <a:r>
              <a:rPr lang="en-GB" sz="2400" b="1" dirty="0" err="1">
                <a:solidFill>
                  <a:srgbClr val="0070C0"/>
                </a:solidFill>
                <a:effectLst>
                  <a:outerShdw blurRad="38100" dist="38100" dir="2700000" algn="tl">
                    <a:srgbClr val="000000">
                      <a:alpha val="43137"/>
                    </a:srgbClr>
                  </a:outerShdw>
                </a:effectLst>
              </a:rPr>
              <a:t>cnt</a:t>
            </a:r>
            <a:endParaRPr lang="en-GB" sz="2400" b="1" dirty="0">
              <a:effectLst>
                <a:outerShdw blurRad="38100" dist="38100" dir="2700000" algn="tl">
                  <a:srgbClr val="000000">
                    <a:alpha val="43137"/>
                  </a:srgbClr>
                </a:outerShdw>
              </a:effectLst>
            </a:endParaRPr>
          </a:p>
        </p:txBody>
      </p:sp>
      <p:grpSp>
        <p:nvGrpSpPr>
          <p:cNvPr id="25" name="Group 24">
            <a:extLst>
              <a:ext uri="{FF2B5EF4-FFF2-40B4-BE49-F238E27FC236}">
                <a16:creationId xmlns:a16="http://schemas.microsoft.com/office/drawing/2014/main" id="{15D43F78-997B-4EDA-9046-06C134452D83}"/>
              </a:ext>
            </a:extLst>
          </p:cNvPr>
          <p:cNvGrpSpPr/>
          <p:nvPr/>
        </p:nvGrpSpPr>
        <p:grpSpPr>
          <a:xfrm>
            <a:off x="4650956" y="2530395"/>
            <a:ext cx="3548287" cy="1267989"/>
            <a:chOff x="4579011" y="2651758"/>
            <a:chExt cx="3548287" cy="1267989"/>
          </a:xfrm>
        </p:grpSpPr>
        <p:sp>
          <p:nvSpPr>
            <p:cNvPr id="11" name="Oval 10">
              <a:extLst>
                <a:ext uri="{FF2B5EF4-FFF2-40B4-BE49-F238E27FC236}">
                  <a16:creationId xmlns:a16="http://schemas.microsoft.com/office/drawing/2014/main" id="{E55FCAC6-8E3F-4CF9-9069-47A7190A52F8}"/>
                </a:ext>
              </a:extLst>
            </p:cNvPr>
            <p:cNvSpPr/>
            <p:nvPr/>
          </p:nvSpPr>
          <p:spPr>
            <a:xfrm>
              <a:off x="5945609" y="2651758"/>
              <a:ext cx="1218742" cy="314962"/>
            </a:xfrm>
            <a:prstGeom prst="ellipse">
              <a:avLst/>
            </a:prstGeom>
            <a:no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Calibri" panose="020F0502020204030204" pitchFamily="34" charset="0"/>
                <a:cs typeface="Calibri" panose="020F0502020204030204" pitchFamily="34" charset="0"/>
              </a:endParaRPr>
            </a:p>
          </p:txBody>
        </p:sp>
        <p:cxnSp>
          <p:nvCxnSpPr>
            <p:cNvPr id="16" name="Straight Arrow Connector 15">
              <a:extLst>
                <a:ext uri="{FF2B5EF4-FFF2-40B4-BE49-F238E27FC236}">
                  <a16:creationId xmlns:a16="http://schemas.microsoft.com/office/drawing/2014/main" id="{4FE225D9-6990-4522-A712-D245D0F907B8}"/>
                </a:ext>
              </a:extLst>
            </p:cNvPr>
            <p:cNvCxnSpPr/>
            <p:nvPr/>
          </p:nvCxnSpPr>
          <p:spPr>
            <a:xfrm>
              <a:off x="6516279" y="2985384"/>
              <a:ext cx="0" cy="288032"/>
            </a:xfrm>
            <a:prstGeom prst="straightConnector1">
              <a:avLst/>
            </a:prstGeom>
            <a:ln w="28575">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6440A954-85AE-465F-95A6-3DF0038E6E34}"/>
                </a:ext>
              </a:extLst>
            </p:cNvPr>
            <p:cNvSpPr txBox="1"/>
            <p:nvPr/>
          </p:nvSpPr>
          <p:spPr>
            <a:xfrm>
              <a:off x="4579011" y="3273416"/>
              <a:ext cx="3548287" cy="646331"/>
            </a:xfrm>
            <a:prstGeom prst="rect">
              <a:avLst/>
            </a:prstGeom>
            <a:noFill/>
            <a:ln w="28575">
              <a:solidFill>
                <a:srgbClr val="FFC000"/>
              </a:solidFill>
            </a:ln>
          </p:spPr>
          <p:txBody>
            <a:bodyPr wrap="square">
              <a:spAutoFit/>
            </a:bodyPr>
            <a:lstStyle/>
            <a:p>
              <a:r>
                <a:rPr lang="en-US" altLang="en-US" dirty="0">
                  <a:solidFill>
                    <a:srgbClr val="222222"/>
                  </a:solidFill>
                  <a:latin typeface="Calibri" panose="020F0502020204030204" pitchFamily="34" charset="0"/>
                  <a:cs typeface="Calibri" panose="020F0502020204030204" pitchFamily="34" charset="0"/>
                </a:rPr>
                <a:t>e</a:t>
              </a:r>
              <a:r>
                <a:rPr kumimoji="0" lang="en-US" altLang="en-US" sz="1800" b="0" i="0" u="none" strike="noStrike" cap="none" normalizeH="0" baseline="0" dirty="0">
                  <a:ln>
                    <a:noFill/>
                  </a:ln>
                  <a:solidFill>
                    <a:srgbClr val="222222"/>
                  </a:solidFill>
                  <a:effectLst/>
                  <a:latin typeface="Calibri" panose="020F0502020204030204" pitchFamily="34" charset="0"/>
                  <a:cs typeface="Calibri" panose="020F0502020204030204" pitchFamily="34" charset="0"/>
                </a:rPr>
                <a:t>xcess of oxygen in NG to oxidize reactants fully to CO</a:t>
              </a:r>
              <a:r>
                <a:rPr kumimoji="0" lang="en-US" altLang="en-US" sz="1800" b="0" i="0" u="none" strike="noStrike" cap="none" normalizeH="0" baseline="-25000" dirty="0">
                  <a:ln>
                    <a:noFill/>
                  </a:ln>
                  <a:solidFill>
                    <a:srgbClr val="222222"/>
                  </a:solidFill>
                  <a:effectLst/>
                  <a:latin typeface="Calibri" panose="020F0502020204030204" pitchFamily="34" charset="0"/>
                  <a:cs typeface="Calibri" panose="020F0502020204030204" pitchFamily="34" charset="0"/>
                </a:rPr>
                <a:t>2</a:t>
              </a:r>
              <a:r>
                <a:rPr kumimoji="0" lang="en-US" altLang="en-US" sz="1800" b="0" i="0" u="none" strike="noStrike" cap="none" normalizeH="0" baseline="0" dirty="0">
                  <a:ln>
                    <a:noFill/>
                  </a:ln>
                  <a:solidFill>
                    <a:srgbClr val="222222"/>
                  </a:solidFill>
                  <a:effectLst/>
                  <a:latin typeface="Calibri" panose="020F0502020204030204" pitchFamily="34" charset="0"/>
                  <a:cs typeface="Calibri" panose="020F0502020204030204" pitchFamily="34" charset="0"/>
                </a:rPr>
                <a:t> and H</a:t>
              </a:r>
              <a:r>
                <a:rPr kumimoji="0" lang="en-US" altLang="en-US" sz="1800" b="0" i="0" u="none" strike="noStrike" cap="none" normalizeH="0" baseline="-25000" dirty="0">
                  <a:ln>
                    <a:noFill/>
                  </a:ln>
                  <a:solidFill>
                    <a:srgbClr val="222222"/>
                  </a:solidFill>
                  <a:effectLst/>
                  <a:latin typeface="Calibri" panose="020F0502020204030204" pitchFamily="34" charset="0"/>
                  <a:cs typeface="Calibri" panose="020F0502020204030204" pitchFamily="34" charset="0"/>
                </a:rPr>
                <a:t>2</a:t>
              </a:r>
              <a:r>
                <a:rPr kumimoji="0" lang="en-US" altLang="en-US" sz="1800" b="0" i="0" u="none" strike="noStrike" cap="none" normalizeH="0" baseline="0" dirty="0">
                  <a:ln>
                    <a:noFill/>
                  </a:ln>
                  <a:solidFill>
                    <a:srgbClr val="222222"/>
                  </a:solidFill>
                  <a:effectLst/>
                  <a:latin typeface="Calibri" panose="020F0502020204030204" pitchFamily="34" charset="0"/>
                  <a:cs typeface="Calibri" panose="020F0502020204030204" pitchFamily="34" charset="0"/>
                </a:rPr>
                <a:t>O</a:t>
              </a:r>
              <a:endParaRPr lang="en-GB" dirty="0">
                <a:latin typeface="Calibri" panose="020F0502020204030204" pitchFamily="34" charset="0"/>
                <a:cs typeface="Calibri" panose="020F0502020204030204" pitchFamily="34" charset="0"/>
              </a:endParaRPr>
            </a:p>
          </p:txBody>
        </p:sp>
      </p:grpSp>
      <p:sp>
        <p:nvSpPr>
          <p:cNvPr id="26" name="TextBox 25">
            <a:extLst>
              <a:ext uri="{FF2B5EF4-FFF2-40B4-BE49-F238E27FC236}">
                <a16:creationId xmlns:a16="http://schemas.microsoft.com/office/drawing/2014/main" id="{2C9BEF8C-C9D1-4F6B-A12D-73AD39F4FD00}"/>
              </a:ext>
            </a:extLst>
          </p:cNvPr>
          <p:cNvSpPr txBox="1"/>
          <p:nvPr/>
        </p:nvSpPr>
        <p:spPr>
          <a:xfrm>
            <a:off x="4603291" y="5589240"/>
            <a:ext cx="4403962" cy="923330"/>
          </a:xfrm>
          <a:prstGeom prst="rect">
            <a:avLst/>
          </a:prstGeom>
          <a:noFill/>
        </p:spPr>
        <p:txBody>
          <a:bodyPr wrap="square">
            <a:spAutoFit/>
          </a:bodyPr>
          <a:lstStyle/>
          <a:p>
            <a:pPr lvl="0" eaLnBrk="0" hangingPunct="0"/>
            <a:r>
              <a:rPr lang="en-US" altLang="en-US" b="1" dirty="0" err="1">
                <a:solidFill>
                  <a:srgbClr val="00B0F0"/>
                </a:solidFill>
                <a:latin typeface="Calibri" panose="020F0502020204030204" pitchFamily="34" charset="0"/>
                <a:cs typeface="Calibri" panose="020F0502020204030204" pitchFamily="34" charset="0"/>
              </a:rPr>
              <a:t>wt</a:t>
            </a:r>
            <a:r>
              <a:rPr lang="en-US" altLang="en-US" b="1" dirty="0">
                <a:solidFill>
                  <a:srgbClr val="00B0F0"/>
                </a:solidFill>
                <a:latin typeface="Calibri" panose="020F0502020204030204" pitchFamily="34" charset="0"/>
                <a:cs typeface="Calibri" panose="020F0502020204030204" pitchFamily="34" charset="0"/>
              </a:rPr>
              <a:t>% of O as the total MW of O atoms in the product (½ x 16 = 8) divided by the MW of nitroglycerin</a:t>
            </a:r>
          </a:p>
        </p:txBody>
      </p:sp>
      <mc:AlternateContent xmlns:mc="http://schemas.openxmlformats.org/markup-compatibility/2006" xmlns:a14="http://schemas.microsoft.com/office/drawing/2010/main">
        <mc:Choice Requires="a14">
          <p:sp>
            <p:nvSpPr>
              <p:cNvPr id="27" name="TextBox 26">
                <a:extLst>
                  <a:ext uri="{FF2B5EF4-FFF2-40B4-BE49-F238E27FC236}">
                    <a16:creationId xmlns:a16="http://schemas.microsoft.com/office/drawing/2014/main" id="{FEA9C2EB-4267-45F3-987C-AA4320589102}"/>
                  </a:ext>
                </a:extLst>
              </p:cNvPr>
              <p:cNvSpPr txBox="1"/>
              <p:nvPr/>
            </p:nvSpPr>
            <p:spPr>
              <a:xfrm>
                <a:off x="4443207" y="4269716"/>
                <a:ext cx="4665297" cy="1422825"/>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𝑎𝑚𝑜𝑢𝑛𝑡</m:t>
                      </m:r>
                      <m:r>
                        <a:rPr lang="en-GB" b="0" i="1" smtClean="0">
                          <a:latin typeface="Cambria Math" panose="02040503050406030204" pitchFamily="18" charset="0"/>
                        </a:rPr>
                        <m:t> </m:t>
                      </m:r>
                      <m:r>
                        <a:rPr lang="en-GB" b="0" i="1" smtClean="0">
                          <a:latin typeface="Cambria Math" panose="02040503050406030204" pitchFamily="18" charset="0"/>
                        </a:rPr>
                        <m:t>𝑜𝑓</m:t>
                      </m:r>
                      <m:r>
                        <a:rPr lang="en-GB" b="0" i="1" smtClean="0">
                          <a:latin typeface="Cambria Math" panose="02040503050406030204" pitchFamily="18" charset="0"/>
                        </a:rPr>
                        <m:t> </m:t>
                      </m:r>
                      <m:r>
                        <a:rPr lang="en-GB" b="0" i="1" smtClean="0">
                          <a:latin typeface="Cambria Math" panose="02040503050406030204" pitchFamily="18" charset="0"/>
                        </a:rPr>
                        <m:t>𝑜𝑥𝑦𝑔𝑒𝑛</m:t>
                      </m:r>
                      <m:r>
                        <a:rPr lang="en-GB" b="0" i="1" smtClean="0">
                          <a:latin typeface="Cambria Math" panose="02040503050406030204" pitchFamily="18" charset="0"/>
                        </a:rPr>
                        <m:t> </m:t>
                      </m:r>
                      <m:r>
                        <a:rPr lang="en-GB" b="0" i="1" smtClean="0">
                          <a:latin typeface="Cambria Math" panose="02040503050406030204" pitchFamily="18" charset="0"/>
                        </a:rPr>
                        <m:t>𝑙𝑖𝑏𝑒𝑟𝑎𝑡𝑒𝑑</m:t>
                      </m:r>
                      <m:r>
                        <a:rPr lang="en-GB" b="0" i="1" smtClean="0">
                          <a:latin typeface="Cambria Math" panose="02040503050406030204" pitchFamily="18" charset="0"/>
                        </a:rPr>
                        <m:t> </m:t>
                      </m:r>
                    </m:oMath>
                  </m:oMathPara>
                </a14:m>
                <a:endParaRPr lang="en-GB" b="0" i="1" dirty="0">
                  <a:latin typeface="Calibri" panose="020F0502020204030204" pitchFamily="34" charset="0"/>
                  <a:cs typeface="Calibri" panose="020F0502020204030204" pitchFamily="34" charset="0"/>
                </a:endParaRPr>
              </a:p>
              <a:p>
                <a:endParaRPr lang="en-GB" i="1" dirty="0">
                  <a:latin typeface="Calibri" panose="020F0502020204030204" pitchFamily="34" charset="0"/>
                  <a:cs typeface="Calibri" panose="020F0502020204030204" pitchFamily="34" charset="0"/>
                </a:endParaRPr>
              </a:p>
              <a:p>
                <a:pPr/>
                <a14:m>
                  <m:oMathPara xmlns:m="http://schemas.openxmlformats.org/officeDocument/2006/math">
                    <m:oMathParaPr>
                      <m:jc m:val="centerGroup"/>
                    </m:oMathParaPr>
                    <m:oMath xmlns:m="http://schemas.openxmlformats.org/officeDocument/2006/math">
                      <m:r>
                        <m:rPr>
                          <m:sty m:val="p"/>
                        </m:rPr>
                        <a:rPr lang="en-GB" sz="2000" b="0" i="0" smtClean="0">
                          <a:latin typeface="Cambria Math" panose="02040503050406030204" pitchFamily="18" charset="0"/>
                        </a:rPr>
                        <m:t>wt</m:t>
                      </m:r>
                      <m:r>
                        <a:rPr lang="en-GB" sz="2000" b="0" i="0" smtClean="0">
                          <a:latin typeface="Cambria Math" panose="02040503050406030204" pitchFamily="18" charset="0"/>
                        </a:rPr>
                        <m:t>% </m:t>
                      </m:r>
                      <m:r>
                        <m:rPr>
                          <m:sty m:val="p"/>
                        </m:rPr>
                        <a:rPr lang="en-GB" sz="2000" b="0" i="0" smtClean="0">
                          <a:latin typeface="Cambria Math" panose="02040503050406030204" pitchFamily="18" charset="0"/>
                        </a:rPr>
                        <m:t>O</m:t>
                      </m:r>
                      <m:r>
                        <a:rPr lang="en-GB" sz="2000" b="0" i="0" smtClean="0">
                          <a:latin typeface="Cambria Math" panose="02040503050406030204" pitchFamily="18" charset="0"/>
                        </a:rPr>
                        <m:t>= </m:t>
                      </m:r>
                      <m:f>
                        <m:fPr>
                          <m:ctrlPr>
                            <a:rPr lang="en-GB" sz="2000" b="0" i="1" smtClean="0">
                              <a:latin typeface="Cambria Math" panose="02040503050406030204" pitchFamily="18" charset="0"/>
                            </a:rPr>
                          </m:ctrlPr>
                        </m:fPr>
                        <m:num>
                          <m:r>
                            <a:rPr lang="en-GB" sz="2000" b="0" i="1" smtClean="0">
                              <a:latin typeface="Cambria Math" panose="02040503050406030204" pitchFamily="18" charset="0"/>
                            </a:rPr>
                            <m:t>(</m:t>
                          </m:r>
                          <m:f>
                            <m:fPr>
                              <m:ctrlPr>
                                <a:rPr lang="en-GB" sz="2000" b="0" i="1" smtClean="0">
                                  <a:latin typeface="Cambria Math" panose="02040503050406030204" pitchFamily="18" charset="0"/>
                                </a:rPr>
                              </m:ctrlPr>
                            </m:fPr>
                            <m:num>
                              <m:r>
                                <a:rPr lang="en-GB" sz="2000" b="0" i="0" smtClean="0">
                                  <a:latin typeface="Cambria Math" panose="02040503050406030204" pitchFamily="18" charset="0"/>
                                </a:rPr>
                                <m:t>1</m:t>
                              </m:r>
                            </m:num>
                            <m:den>
                              <m:r>
                                <a:rPr lang="en-GB" sz="2000" b="0" i="0" smtClean="0">
                                  <a:latin typeface="Cambria Math" panose="02040503050406030204" pitchFamily="18" charset="0"/>
                                </a:rPr>
                                <m:t>2</m:t>
                              </m:r>
                            </m:den>
                          </m:f>
                          <m:r>
                            <a:rPr lang="en-GB" sz="2000">
                              <a:latin typeface="Cambria Math" panose="02040503050406030204" pitchFamily="18" charset="0"/>
                              <a:ea typeface="Cambria Math" panose="02040503050406030204" pitchFamily="18" charset="0"/>
                            </a:rPr>
                            <m:t>×</m:t>
                          </m:r>
                          <m:r>
                            <a:rPr lang="en-GB" sz="2000" b="0" i="0" smtClean="0">
                              <a:latin typeface="Cambria Math" panose="02040503050406030204" pitchFamily="18" charset="0"/>
                            </a:rPr>
                            <m:t>16)</m:t>
                          </m:r>
                          <m:r>
                            <a:rPr lang="en-GB" sz="2000" b="0" i="0" smtClean="0">
                              <a:latin typeface="Cambria Math" panose="02040503050406030204" pitchFamily="18" charset="0"/>
                              <a:ea typeface="Cambria Math" panose="02040503050406030204" pitchFamily="18" charset="0"/>
                            </a:rPr>
                            <m:t>×100</m:t>
                          </m:r>
                        </m:num>
                        <m:den>
                          <m:r>
                            <a:rPr lang="en-GB" sz="2000" b="0" i="0" smtClean="0">
                              <a:latin typeface="Cambria Math" panose="02040503050406030204" pitchFamily="18" charset="0"/>
                            </a:rPr>
                            <m:t>227</m:t>
                          </m:r>
                        </m:den>
                      </m:f>
                      <m:r>
                        <a:rPr lang="en-GB" sz="2000" b="0" i="0" smtClean="0">
                          <a:latin typeface="Cambria Math" panose="02040503050406030204" pitchFamily="18" charset="0"/>
                        </a:rPr>
                        <m:t>=</m:t>
                      </m:r>
                      <m:r>
                        <a:rPr lang="en-GB" sz="2000" b="1" i="0" smtClean="0">
                          <a:latin typeface="Cambria Math" panose="02040503050406030204" pitchFamily="18" charset="0"/>
                        </a:rPr>
                        <m:t>+</m:t>
                      </m:r>
                      <m:r>
                        <a:rPr lang="en-GB" sz="2000" b="1" i="0" smtClean="0">
                          <a:latin typeface="Cambria Math" panose="02040503050406030204" pitchFamily="18" charset="0"/>
                        </a:rPr>
                        <m:t>𝟑</m:t>
                      </m:r>
                      <m:r>
                        <a:rPr lang="en-GB" sz="2000" b="1" i="0" smtClean="0">
                          <a:latin typeface="Cambria Math" panose="02040503050406030204" pitchFamily="18" charset="0"/>
                        </a:rPr>
                        <m:t>.</m:t>
                      </m:r>
                      <m:r>
                        <a:rPr lang="en-GB" sz="2000" b="1" i="0" smtClean="0">
                          <a:latin typeface="Cambria Math" panose="02040503050406030204" pitchFamily="18" charset="0"/>
                        </a:rPr>
                        <m:t>𝟓</m:t>
                      </m:r>
                      <m:r>
                        <a:rPr lang="en-GB" sz="2000" b="1" i="0" smtClean="0">
                          <a:latin typeface="Cambria Math" panose="02040503050406030204" pitchFamily="18" charset="0"/>
                        </a:rPr>
                        <m:t>%</m:t>
                      </m:r>
                    </m:oMath>
                  </m:oMathPara>
                </a14:m>
                <a:endParaRPr lang="en-GB" sz="2000" b="1" dirty="0">
                  <a:latin typeface="Calibri" panose="020F0502020204030204" pitchFamily="34" charset="0"/>
                  <a:cs typeface="Calibri" panose="020F0502020204030204" pitchFamily="34" charset="0"/>
                </a:endParaRPr>
              </a:p>
            </p:txBody>
          </p:sp>
        </mc:Choice>
        <mc:Fallback xmlns="">
          <p:sp>
            <p:nvSpPr>
              <p:cNvPr id="27" name="TextBox 26">
                <a:extLst>
                  <a:ext uri="{FF2B5EF4-FFF2-40B4-BE49-F238E27FC236}">
                    <a16:creationId xmlns:a16="http://schemas.microsoft.com/office/drawing/2014/main" id="{FEA9C2EB-4267-45F3-987C-AA4320589102}"/>
                  </a:ext>
                </a:extLst>
              </p:cNvPr>
              <p:cNvSpPr txBox="1">
                <a:spLocks noRot="1" noChangeAspect="1" noMove="1" noResize="1" noEditPoints="1" noAdjustHandles="1" noChangeArrowheads="1" noChangeShapeType="1" noTextEdit="1"/>
              </p:cNvSpPr>
              <p:nvPr/>
            </p:nvSpPr>
            <p:spPr>
              <a:xfrm>
                <a:off x="4443207" y="4269716"/>
                <a:ext cx="4665297" cy="1422825"/>
              </a:xfrm>
              <a:prstGeom prst="rect">
                <a:avLst/>
              </a:prstGeom>
              <a:blipFill>
                <a:blip r:embed="rId4"/>
                <a:stretch>
                  <a:fillRect/>
                </a:stretch>
              </a:blipFill>
            </p:spPr>
            <p:txBody>
              <a:bodyPr/>
              <a:lstStyle/>
              <a:p>
                <a:r>
                  <a:rPr lang="en-GB">
                    <a:noFill/>
                  </a:rPr>
                  <a:t> </a:t>
                </a:r>
              </a:p>
            </p:txBody>
          </p:sp>
        </mc:Fallback>
      </mc:AlternateContent>
      <p:sp>
        <p:nvSpPr>
          <p:cNvPr id="28" name="TextBox 27">
            <a:extLst>
              <a:ext uri="{FF2B5EF4-FFF2-40B4-BE49-F238E27FC236}">
                <a16:creationId xmlns:a16="http://schemas.microsoft.com/office/drawing/2014/main" id="{04AA002B-56E8-4290-AC48-7692795FCF7F}"/>
              </a:ext>
            </a:extLst>
          </p:cNvPr>
          <p:cNvSpPr txBox="1"/>
          <p:nvPr/>
        </p:nvSpPr>
        <p:spPr>
          <a:xfrm>
            <a:off x="4211960" y="103483"/>
            <a:ext cx="1633781" cy="369332"/>
          </a:xfrm>
          <a:prstGeom prst="rect">
            <a:avLst/>
          </a:prstGeom>
          <a:noFill/>
        </p:spPr>
        <p:txBody>
          <a:bodyPr wrap="none" rtlCol="0">
            <a:spAutoFit/>
          </a:bodyPr>
          <a:lstStyle/>
          <a:p>
            <a:r>
              <a:rPr lang="en-GB" b="1" dirty="0"/>
              <a:t>EXAMPLE 2: </a:t>
            </a:r>
          </a:p>
        </p:txBody>
      </p:sp>
      <p:sp>
        <p:nvSpPr>
          <p:cNvPr id="30" name="TextBox 29">
            <a:extLst>
              <a:ext uri="{FF2B5EF4-FFF2-40B4-BE49-F238E27FC236}">
                <a16:creationId xmlns:a16="http://schemas.microsoft.com/office/drawing/2014/main" id="{1C934DE9-70A9-438F-AE74-2B76210C4706}"/>
              </a:ext>
            </a:extLst>
          </p:cNvPr>
          <p:cNvSpPr txBox="1"/>
          <p:nvPr/>
        </p:nvSpPr>
        <p:spPr>
          <a:xfrm>
            <a:off x="2746744" y="582093"/>
            <a:ext cx="6364549" cy="1569660"/>
          </a:xfrm>
          <a:prstGeom prst="rect">
            <a:avLst/>
          </a:prstGeom>
          <a:noFill/>
        </p:spPr>
        <p:txBody>
          <a:bodyPr wrap="square">
            <a:spAutoFit/>
          </a:bodyPr>
          <a:lstStyle/>
          <a:p>
            <a:r>
              <a:rPr lang="en-US" sz="2400" b="0" i="0" dirty="0">
                <a:solidFill>
                  <a:srgbClr val="00B0F0"/>
                </a:solidFill>
                <a:effectLst/>
                <a:latin typeface="Calibri" panose="020F0502020204030204" pitchFamily="34" charset="0"/>
                <a:cs typeface="Calibri" panose="020F0502020204030204" pitchFamily="34" charset="0"/>
              </a:rPr>
              <a:t>As a result of detonation, nitroglycerin (</a:t>
            </a:r>
            <a:r>
              <a:rPr lang="en-US" sz="2400" b="0" i="0" dirty="0">
                <a:effectLst/>
                <a:latin typeface="Calibri" panose="020F0502020204030204" pitchFamily="34" charset="0"/>
                <a:cs typeface="Calibri" panose="020F0502020204030204" pitchFamily="34" charset="0"/>
              </a:rPr>
              <a:t>C</a:t>
            </a:r>
            <a:r>
              <a:rPr lang="en-US" sz="2400" b="0" i="0" baseline="-25000" dirty="0">
                <a:effectLst/>
                <a:latin typeface="Calibri" panose="020F0502020204030204" pitchFamily="34" charset="0"/>
                <a:cs typeface="Calibri" panose="020F0502020204030204" pitchFamily="34" charset="0"/>
              </a:rPr>
              <a:t>3</a:t>
            </a:r>
            <a:r>
              <a:rPr lang="en-US" sz="2400" b="0" i="0" dirty="0">
                <a:solidFill>
                  <a:srgbClr val="00B050"/>
                </a:solidFill>
                <a:effectLst/>
                <a:latin typeface="Calibri" panose="020F0502020204030204" pitchFamily="34" charset="0"/>
                <a:cs typeface="Calibri" panose="020F0502020204030204" pitchFamily="34" charset="0"/>
              </a:rPr>
              <a:t>H</a:t>
            </a:r>
            <a:r>
              <a:rPr lang="en-US" sz="2400" b="0" i="0" baseline="-25000" dirty="0">
                <a:solidFill>
                  <a:srgbClr val="00B050"/>
                </a:solidFill>
                <a:effectLst/>
                <a:latin typeface="Calibri" panose="020F0502020204030204" pitchFamily="34" charset="0"/>
                <a:cs typeface="Calibri" panose="020F0502020204030204" pitchFamily="34" charset="0"/>
              </a:rPr>
              <a:t>5</a:t>
            </a:r>
            <a:r>
              <a:rPr lang="en-US" sz="2400" b="0" i="0" dirty="0">
                <a:solidFill>
                  <a:srgbClr val="FF0000"/>
                </a:solidFill>
                <a:effectLst/>
                <a:latin typeface="Calibri" panose="020F0502020204030204" pitchFamily="34" charset="0"/>
                <a:cs typeface="Calibri" panose="020F0502020204030204" pitchFamily="34" charset="0"/>
              </a:rPr>
              <a:t>N</a:t>
            </a:r>
            <a:r>
              <a:rPr lang="en-US" sz="2400" b="0" i="0" baseline="-25000" dirty="0">
                <a:solidFill>
                  <a:srgbClr val="FF0000"/>
                </a:solidFill>
                <a:effectLst/>
                <a:latin typeface="Calibri" panose="020F0502020204030204" pitchFamily="34" charset="0"/>
                <a:cs typeface="Calibri" panose="020F0502020204030204" pitchFamily="34" charset="0"/>
              </a:rPr>
              <a:t>3</a:t>
            </a:r>
            <a:r>
              <a:rPr lang="en-US" sz="2400" b="0" i="0" dirty="0">
                <a:solidFill>
                  <a:srgbClr val="0000FF"/>
                </a:solidFill>
                <a:effectLst/>
                <a:latin typeface="Calibri" panose="020F0502020204030204" pitchFamily="34" charset="0"/>
                <a:cs typeface="Calibri" panose="020F0502020204030204" pitchFamily="34" charset="0"/>
              </a:rPr>
              <a:t>O</a:t>
            </a:r>
            <a:r>
              <a:rPr lang="en-US" sz="2400" b="0" i="0" baseline="-25000" dirty="0">
                <a:solidFill>
                  <a:srgbClr val="0000FF"/>
                </a:solidFill>
                <a:effectLst/>
                <a:latin typeface="Calibri" panose="020F0502020204030204" pitchFamily="34" charset="0"/>
                <a:cs typeface="Calibri" panose="020F0502020204030204" pitchFamily="34" charset="0"/>
              </a:rPr>
              <a:t>9</a:t>
            </a:r>
            <a:r>
              <a:rPr lang="en-US" sz="2400" b="0" i="0" dirty="0">
                <a:solidFill>
                  <a:srgbClr val="0000FF"/>
                </a:solidFill>
                <a:effectLst/>
                <a:latin typeface="Calibri" panose="020F0502020204030204" pitchFamily="34" charset="0"/>
                <a:cs typeface="Calibri" panose="020F0502020204030204" pitchFamily="34" charset="0"/>
              </a:rPr>
              <a:t>, </a:t>
            </a:r>
            <a:r>
              <a:rPr lang="en-US" sz="2400" b="0" i="0" dirty="0">
                <a:effectLst/>
                <a:latin typeface="Calibri" panose="020F0502020204030204" pitchFamily="34" charset="0"/>
                <a:cs typeface="Calibri" panose="020F0502020204030204" pitchFamily="34" charset="0"/>
              </a:rPr>
              <a:t>MW = 227</a:t>
            </a:r>
            <a:r>
              <a:rPr lang="en-US" sz="2400" b="0" i="0" dirty="0">
                <a:solidFill>
                  <a:srgbClr val="00B0F0"/>
                </a:solidFill>
                <a:effectLst/>
                <a:latin typeface="Calibri" panose="020F0502020204030204" pitchFamily="34" charset="0"/>
                <a:cs typeface="Calibri" panose="020F0502020204030204" pitchFamily="34" charset="0"/>
              </a:rPr>
              <a:t>) is fully oxidized to form gaseous products, </a:t>
            </a:r>
            <a:r>
              <a:rPr lang="en-US" sz="2400" b="0" i="0" dirty="0">
                <a:effectLst/>
                <a:latin typeface="Calibri" panose="020F0502020204030204" pitchFamily="34" charset="0"/>
                <a:cs typeface="Calibri" panose="020F0502020204030204" pitchFamily="34" charset="0"/>
              </a:rPr>
              <a:t>C</a:t>
            </a:r>
            <a:r>
              <a:rPr lang="en-US" sz="2400" b="0" i="0" dirty="0">
                <a:solidFill>
                  <a:srgbClr val="0000FF"/>
                </a:solidFill>
                <a:effectLst/>
                <a:latin typeface="Calibri" panose="020F0502020204030204" pitchFamily="34" charset="0"/>
                <a:cs typeface="Calibri" panose="020F0502020204030204" pitchFamily="34" charset="0"/>
              </a:rPr>
              <a:t>O</a:t>
            </a:r>
            <a:r>
              <a:rPr lang="en-US" sz="2400" b="0" i="0" baseline="-25000" dirty="0">
                <a:solidFill>
                  <a:srgbClr val="0000FF"/>
                </a:solidFill>
                <a:effectLst/>
                <a:latin typeface="Calibri" panose="020F0502020204030204" pitchFamily="34" charset="0"/>
                <a:cs typeface="Calibri" panose="020F0502020204030204" pitchFamily="34" charset="0"/>
              </a:rPr>
              <a:t>2</a:t>
            </a:r>
            <a:r>
              <a:rPr lang="en-US" sz="2400" b="0" i="0" dirty="0">
                <a:solidFill>
                  <a:srgbClr val="00B0F0"/>
                </a:solidFill>
                <a:effectLst/>
                <a:latin typeface="Calibri" panose="020F0502020204030204" pitchFamily="34" charset="0"/>
                <a:cs typeface="Calibri" panose="020F0502020204030204" pitchFamily="34" charset="0"/>
              </a:rPr>
              <a:t>, </a:t>
            </a:r>
            <a:r>
              <a:rPr lang="en-US" sz="2400" b="0" i="0" dirty="0">
                <a:solidFill>
                  <a:srgbClr val="00B050"/>
                </a:solidFill>
                <a:effectLst/>
                <a:latin typeface="Calibri" panose="020F0502020204030204" pitchFamily="34" charset="0"/>
                <a:cs typeface="Calibri" panose="020F0502020204030204" pitchFamily="34" charset="0"/>
              </a:rPr>
              <a:t>H</a:t>
            </a:r>
            <a:r>
              <a:rPr lang="en-US" sz="2400" b="0" i="0" baseline="-25000" dirty="0">
                <a:solidFill>
                  <a:srgbClr val="00B050"/>
                </a:solidFill>
                <a:effectLst/>
                <a:latin typeface="Calibri" panose="020F0502020204030204" pitchFamily="34" charset="0"/>
                <a:cs typeface="Calibri" panose="020F0502020204030204" pitchFamily="34" charset="0"/>
              </a:rPr>
              <a:t>2</a:t>
            </a:r>
            <a:r>
              <a:rPr lang="en-US" sz="2400" b="0" i="0" dirty="0">
                <a:solidFill>
                  <a:srgbClr val="0000FF"/>
                </a:solidFill>
                <a:effectLst/>
                <a:latin typeface="Calibri" panose="020F0502020204030204" pitchFamily="34" charset="0"/>
                <a:cs typeface="Calibri" panose="020F0502020204030204" pitchFamily="34" charset="0"/>
              </a:rPr>
              <a:t>O</a:t>
            </a:r>
            <a:r>
              <a:rPr lang="en-US" sz="2400" b="0" i="0" dirty="0">
                <a:solidFill>
                  <a:srgbClr val="00B0F0"/>
                </a:solidFill>
                <a:effectLst/>
                <a:latin typeface="Calibri" panose="020F0502020204030204" pitchFamily="34" charset="0"/>
                <a:cs typeface="Calibri" panose="020F0502020204030204" pitchFamily="34" charset="0"/>
              </a:rPr>
              <a:t> and </a:t>
            </a:r>
            <a:r>
              <a:rPr lang="en-US" sz="2400" b="0" i="0" dirty="0">
                <a:solidFill>
                  <a:srgbClr val="FF0000"/>
                </a:solidFill>
                <a:effectLst/>
                <a:latin typeface="Calibri" panose="020F0502020204030204" pitchFamily="34" charset="0"/>
                <a:cs typeface="Calibri" panose="020F0502020204030204" pitchFamily="34" charset="0"/>
              </a:rPr>
              <a:t>N</a:t>
            </a:r>
            <a:r>
              <a:rPr lang="en-US" sz="2400" b="0" i="0" baseline="-25000" dirty="0">
                <a:solidFill>
                  <a:srgbClr val="FF0000"/>
                </a:solidFill>
                <a:effectLst/>
                <a:latin typeface="Calibri" panose="020F0502020204030204" pitchFamily="34" charset="0"/>
                <a:cs typeface="Calibri" panose="020F0502020204030204" pitchFamily="34" charset="0"/>
              </a:rPr>
              <a:t>2</a:t>
            </a:r>
            <a:r>
              <a:rPr lang="en-US" sz="2400" b="0" i="0" dirty="0">
                <a:solidFill>
                  <a:srgbClr val="00B0F0"/>
                </a:solidFill>
                <a:effectLst/>
                <a:latin typeface="Calibri" panose="020F0502020204030204" pitchFamily="34" charset="0"/>
                <a:cs typeface="Calibri" panose="020F0502020204030204" pitchFamily="34" charset="0"/>
              </a:rPr>
              <a:t>. Calculate the oxygen balance for nitroglycerine. </a:t>
            </a:r>
            <a:endParaRPr lang="en-GB" sz="2400" dirty="0">
              <a:solidFill>
                <a:srgbClr val="00B0F0"/>
              </a:solidFill>
              <a:latin typeface="Calibri" panose="020F0502020204030204" pitchFamily="34" charset="0"/>
              <a:cs typeface="Calibri" panose="020F0502020204030204" pitchFamily="34" charset="0"/>
            </a:endParaRPr>
          </a:p>
        </p:txBody>
      </p:sp>
      <p:sp>
        <p:nvSpPr>
          <p:cNvPr id="32" name="TextBox 31">
            <a:extLst>
              <a:ext uri="{FF2B5EF4-FFF2-40B4-BE49-F238E27FC236}">
                <a16:creationId xmlns:a16="http://schemas.microsoft.com/office/drawing/2014/main" id="{82E5C564-8B83-4B08-8393-E635AE54F268}"/>
              </a:ext>
            </a:extLst>
          </p:cNvPr>
          <p:cNvSpPr txBox="1"/>
          <p:nvPr/>
        </p:nvSpPr>
        <p:spPr>
          <a:xfrm>
            <a:off x="1851738" y="2995143"/>
            <a:ext cx="644728" cy="923330"/>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a = 3</a:t>
            </a:r>
          </a:p>
          <a:p>
            <a:r>
              <a:rPr lang="en-GB" dirty="0">
                <a:solidFill>
                  <a:srgbClr val="00B050"/>
                </a:solidFill>
                <a:latin typeface="Calibri" panose="020F0502020204030204" pitchFamily="34" charset="0"/>
                <a:cs typeface="Calibri" panose="020F0502020204030204" pitchFamily="34" charset="0"/>
              </a:rPr>
              <a:t>b = 5</a:t>
            </a:r>
          </a:p>
          <a:p>
            <a:r>
              <a:rPr lang="en-GB" dirty="0">
                <a:solidFill>
                  <a:srgbClr val="0000FF"/>
                </a:solidFill>
                <a:latin typeface="Calibri" panose="020F0502020204030204" pitchFamily="34" charset="0"/>
                <a:cs typeface="Calibri" panose="020F0502020204030204" pitchFamily="34" charset="0"/>
              </a:rPr>
              <a:t>d = 9</a:t>
            </a:r>
          </a:p>
        </p:txBody>
      </p:sp>
      <mc:AlternateContent xmlns:mc="http://schemas.openxmlformats.org/markup-compatibility/2006" xmlns:a14="http://schemas.microsoft.com/office/drawing/2010/main">
        <mc:Choice Requires="a14">
          <p:sp>
            <p:nvSpPr>
              <p:cNvPr id="33" name="TextBox 32">
                <a:extLst>
                  <a:ext uri="{FF2B5EF4-FFF2-40B4-BE49-F238E27FC236}">
                    <a16:creationId xmlns:a16="http://schemas.microsoft.com/office/drawing/2014/main" id="{F661BBC3-8CEC-4829-842A-780259A6FB44}"/>
                  </a:ext>
                </a:extLst>
              </p:cNvPr>
              <p:cNvSpPr txBox="1"/>
              <p:nvPr/>
            </p:nvSpPr>
            <p:spPr>
              <a:xfrm>
                <a:off x="144323" y="4129167"/>
                <a:ext cx="4423968" cy="1321387"/>
              </a:xfrm>
              <a:prstGeom prst="rect">
                <a:avLst/>
              </a:prstGeom>
              <a:noFill/>
              <a:ln w="28575">
                <a:noFill/>
              </a:ln>
            </p:spPr>
            <p:txBody>
              <a:bodyPr wrap="none" rtlCol="0">
                <a:spAutoFit/>
              </a:bodyPr>
              <a:lstStyle/>
              <a:p>
                <a14:m>
                  <m:oMath xmlns:m="http://schemas.openxmlformats.org/officeDocument/2006/math">
                    <m:r>
                      <m:rPr>
                        <m:sty m:val="p"/>
                      </m:rPr>
                      <a:rPr lang="el-GR" sz="2000" i="0" smtClean="0">
                        <a:latin typeface="Cambria Math" panose="02040503050406030204" pitchFamily="18" charset="0"/>
                        <a:ea typeface="Cambria Math" panose="02040503050406030204" pitchFamily="18" charset="0"/>
                      </a:rPr>
                      <m:t>Ω</m:t>
                    </m:r>
                    <m:r>
                      <a:rPr lang="en-GB" sz="2000" b="0" i="0" smtClean="0">
                        <a:latin typeface="Cambria Math" panose="02040503050406030204" pitchFamily="18" charset="0"/>
                        <a:ea typeface="Cambria Math" panose="02040503050406030204" pitchFamily="18" charset="0"/>
                      </a:rPr>
                      <m:t>=</m:t>
                    </m:r>
                    <m:f>
                      <m:fPr>
                        <m:ctrlPr>
                          <a:rPr lang="en-GB" sz="2000" b="0" i="1" smtClean="0">
                            <a:latin typeface="Cambria Math" panose="02040503050406030204" pitchFamily="18" charset="0"/>
                            <a:ea typeface="Cambria Math" panose="02040503050406030204" pitchFamily="18" charset="0"/>
                          </a:rPr>
                        </m:ctrlPr>
                      </m:fPr>
                      <m:num>
                        <m:r>
                          <a:rPr lang="en-GB" sz="2000" b="0" i="0" smtClean="0">
                            <a:latin typeface="Cambria Math" panose="02040503050406030204" pitchFamily="18" charset="0"/>
                            <a:ea typeface="Cambria Math" panose="02040503050406030204" pitchFamily="18" charset="0"/>
                          </a:rPr>
                          <m:t>16</m:t>
                        </m:r>
                      </m:num>
                      <m:den>
                        <m:r>
                          <m:rPr>
                            <m:sty m:val="p"/>
                          </m:rPr>
                          <a:rPr lang="en-GB" sz="2000" b="0" i="0" smtClean="0">
                            <a:latin typeface="Cambria Math" panose="02040503050406030204" pitchFamily="18" charset="0"/>
                            <a:ea typeface="Cambria Math" panose="02040503050406030204" pitchFamily="18" charset="0"/>
                          </a:rPr>
                          <m:t>MW</m:t>
                        </m:r>
                      </m:den>
                    </m:f>
                    <m:r>
                      <a:rPr lang="en-GB" sz="2000" b="0" i="0" smtClean="0">
                        <a:latin typeface="Cambria Math" panose="02040503050406030204" pitchFamily="18" charset="0"/>
                        <a:ea typeface="Cambria Math" panose="02040503050406030204" pitchFamily="18" charset="0"/>
                      </a:rPr>
                      <m:t>×</m:t>
                    </m:r>
                    <m:d>
                      <m:dPr>
                        <m:begChr m:val="["/>
                        <m:endChr m:val="]"/>
                        <m:ctrlPr>
                          <a:rPr lang="en-GB" sz="2000" b="0" i="1" smtClean="0">
                            <a:latin typeface="Cambria Math" panose="02040503050406030204" pitchFamily="18" charset="0"/>
                            <a:ea typeface="Cambria Math" panose="02040503050406030204" pitchFamily="18" charset="0"/>
                          </a:rPr>
                        </m:ctrlPr>
                      </m:dPr>
                      <m:e>
                        <m:r>
                          <m:rPr>
                            <m:sty m:val="p"/>
                          </m:rPr>
                          <a:rPr lang="en-GB" sz="2000" b="0" i="0" smtClean="0">
                            <a:solidFill>
                              <a:srgbClr val="0000FF"/>
                            </a:solidFill>
                            <a:latin typeface="Cambria Math" panose="02040503050406030204" pitchFamily="18" charset="0"/>
                            <a:ea typeface="Cambria Math" panose="02040503050406030204" pitchFamily="18" charset="0"/>
                          </a:rPr>
                          <m:t>d</m:t>
                        </m:r>
                        <m:r>
                          <a:rPr lang="en-GB" sz="2000" b="0" i="0" smtClean="0">
                            <a:latin typeface="Cambria Math" panose="02040503050406030204" pitchFamily="18" charset="0"/>
                            <a:ea typeface="Cambria Math" panose="02040503050406030204" pitchFamily="18" charset="0"/>
                          </a:rPr>
                          <m:t>−</m:t>
                        </m:r>
                        <m:d>
                          <m:dPr>
                            <m:ctrlPr>
                              <a:rPr lang="en-GB" sz="2000" b="0" i="1" smtClean="0">
                                <a:latin typeface="Cambria Math" panose="02040503050406030204" pitchFamily="18" charset="0"/>
                                <a:ea typeface="Cambria Math" panose="02040503050406030204" pitchFamily="18" charset="0"/>
                              </a:rPr>
                            </m:ctrlPr>
                          </m:dPr>
                          <m:e>
                            <m:r>
                              <a:rPr lang="en-GB" sz="2000" b="0" i="0" smtClean="0">
                                <a:latin typeface="Cambria Math" panose="02040503050406030204" pitchFamily="18" charset="0"/>
                                <a:ea typeface="Cambria Math" panose="02040503050406030204" pitchFamily="18" charset="0"/>
                              </a:rPr>
                              <m:t>2</m:t>
                            </m:r>
                            <m:r>
                              <m:rPr>
                                <m:sty m:val="p"/>
                              </m:rPr>
                              <a:rPr lang="en-GB" sz="2000" b="0" i="0" smtClean="0">
                                <a:latin typeface="Cambria Math" panose="02040503050406030204" pitchFamily="18" charset="0"/>
                                <a:ea typeface="Cambria Math" panose="02040503050406030204" pitchFamily="18" charset="0"/>
                              </a:rPr>
                              <m:t>a</m:t>
                            </m:r>
                          </m:e>
                        </m:d>
                        <m:r>
                          <a:rPr lang="en-GB" sz="2000" b="0" i="0" smtClean="0">
                            <a:latin typeface="Cambria Math" panose="02040503050406030204" pitchFamily="18" charset="0"/>
                            <a:ea typeface="Cambria Math" panose="02040503050406030204" pitchFamily="18" charset="0"/>
                          </a:rPr>
                          <m:t>−</m:t>
                        </m:r>
                        <m:d>
                          <m:dPr>
                            <m:ctrlPr>
                              <a:rPr lang="en-GB" sz="2000" b="0" i="1" smtClean="0">
                                <a:latin typeface="Cambria Math" panose="02040503050406030204" pitchFamily="18" charset="0"/>
                                <a:ea typeface="Cambria Math" panose="02040503050406030204" pitchFamily="18" charset="0"/>
                              </a:rPr>
                            </m:ctrlPr>
                          </m:dPr>
                          <m:e>
                            <m:f>
                              <m:fPr>
                                <m:ctrlPr>
                                  <a:rPr lang="en-GB" sz="2000" b="0" i="1" smtClean="0">
                                    <a:latin typeface="Cambria Math" panose="02040503050406030204" pitchFamily="18" charset="0"/>
                                    <a:ea typeface="Cambria Math" panose="02040503050406030204" pitchFamily="18" charset="0"/>
                                  </a:rPr>
                                </m:ctrlPr>
                              </m:fPr>
                              <m:num>
                                <m:r>
                                  <m:rPr>
                                    <m:sty m:val="p"/>
                                  </m:rPr>
                                  <a:rPr lang="en-GB" sz="2000" b="0" i="0" smtClean="0">
                                    <a:solidFill>
                                      <a:srgbClr val="00B050"/>
                                    </a:solidFill>
                                    <a:latin typeface="Cambria Math" panose="02040503050406030204" pitchFamily="18" charset="0"/>
                                    <a:ea typeface="Cambria Math" panose="02040503050406030204" pitchFamily="18" charset="0"/>
                                  </a:rPr>
                                  <m:t>b</m:t>
                                </m:r>
                              </m:num>
                              <m:den>
                                <m:r>
                                  <a:rPr lang="en-GB" sz="2000" b="0" i="0" smtClean="0">
                                    <a:latin typeface="Cambria Math" panose="02040503050406030204" pitchFamily="18" charset="0"/>
                                    <a:ea typeface="Cambria Math" panose="02040503050406030204" pitchFamily="18" charset="0"/>
                                  </a:rPr>
                                  <m:t>2</m:t>
                                </m:r>
                              </m:den>
                            </m:f>
                          </m:e>
                        </m:d>
                        <m:r>
                          <a:rPr lang="en-GB" sz="2000" b="0" i="0" smtClean="0">
                            <a:latin typeface="Cambria Math" panose="02040503050406030204" pitchFamily="18" charset="0"/>
                            <a:ea typeface="Cambria Math" panose="02040503050406030204" pitchFamily="18" charset="0"/>
                          </a:rPr>
                          <m:t> </m:t>
                        </m:r>
                      </m:e>
                    </m:d>
                  </m:oMath>
                </a14:m>
                <a:r>
                  <a:rPr lang="en-GB" sz="2000" b="0" dirty="0">
                    <a:latin typeface="Calibri" panose="020F0502020204030204" pitchFamily="34" charset="0"/>
                    <a:ea typeface="Cambria Math" panose="02040503050406030204" pitchFamily="18" charset="0"/>
                    <a:cs typeface="Calibri" panose="020F0502020204030204" pitchFamily="34" charset="0"/>
                  </a:rPr>
                  <a:t> =</a:t>
                </a:r>
              </a:p>
              <a:p>
                <a:endParaRPr lang="en-GB" sz="2000" b="0" dirty="0">
                  <a:latin typeface="Calibri" panose="020F0502020204030204" pitchFamily="34" charset="0"/>
                  <a:ea typeface="Cambria Math" panose="02040503050406030204" pitchFamily="18" charset="0"/>
                  <a:cs typeface="Calibri" panose="020F0502020204030204" pitchFamily="34" charset="0"/>
                </a:endParaRPr>
              </a:p>
              <a:p>
                <a:r>
                  <a:rPr lang="en-GB" sz="2000" b="0" dirty="0">
                    <a:latin typeface="Calibri" panose="020F0502020204030204" pitchFamily="34" charset="0"/>
                    <a:ea typeface="Cambria Math" panose="02040503050406030204" pitchFamily="18" charset="0"/>
                    <a:cs typeface="Calibri" panose="020F0502020204030204" pitchFamily="34" charset="0"/>
                  </a:rPr>
                  <a:t>  =  </a:t>
                </a:r>
                <a14:m>
                  <m:oMath xmlns:m="http://schemas.openxmlformats.org/officeDocument/2006/math">
                    <m:f>
                      <m:fPr>
                        <m:ctrlPr>
                          <a:rPr lang="en-GB" sz="2000" b="0" i="1" smtClean="0">
                            <a:latin typeface="Cambria Math" panose="02040503050406030204" pitchFamily="18" charset="0"/>
                            <a:ea typeface="Cambria Math" panose="02040503050406030204" pitchFamily="18" charset="0"/>
                            <a:cs typeface="Calibri" panose="020F0502020204030204" pitchFamily="34" charset="0"/>
                          </a:rPr>
                        </m:ctrlPr>
                      </m:fPr>
                      <m:num>
                        <m:r>
                          <a:rPr lang="en-GB" sz="2000" b="0" i="0" smtClean="0">
                            <a:latin typeface="Cambria Math" panose="02040503050406030204" pitchFamily="18" charset="0"/>
                            <a:ea typeface="Cambria Math" panose="02040503050406030204" pitchFamily="18" charset="0"/>
                            <a:cs typeface="Calibri" panose="020F0502020204030204" pitchFamily="34" charset="0"/>
                          </a:rPr>
                          <m:t>16</m:t>
                        </m:r>
                      </m:num>
                      <m:den>
                        <m:r>
                          <a:rPr lang="en-GB" sz="2000" b="0" i="0" smtClean="0">
                            <a:latin typeface="Cambria Math" panose="02040503050406030204" pitchFamily="18" charset="0"/>
                            <a:ea typeface="Cambria Math" panose="02040503050406030204" pitchFamily="18" charset="0"/>
                            <a:cs typeface="Calibri" panose="020F0502020204030204" pitchFamily="34" charset="0"/>
                          </a:rPr>
                          <m:t>227</m:t>
                        </m:r>
                      </m:den>
                    </m:f>
                    <m:r>
                      <a:rPr lang="en-GB" sz="2000" b="0" i="0" smtClean="0">
                        <a:latin typeface="Cambria Math" panose="02040503050406030204" pitchFamily="18" charset="0"/>
                        <a:ea typeface="Cambria Math" panose="02040503050406030204" pitchFamily="18" charset="0"/>
                        <a:cs typeface="Calibri" panose="020F0502020204030204" pitchFamily="34" charset="0"/>
                      </a:rPr>
                      <m:t>×</m:t>
                    </m:r>
                    <m:d>
                      <m:dPr>
                        <m:begChr m:val="["/>
                        <m:endChr m:val="]"/>
                        <m:ctrlPr>
                          <a:rPr lang="en-GB" sz="2000" b="0" i="1" smtClean="0">
                            <a:latin typeface="Cambria Math" panose="02040503050406030204" pitchFamily="18" charset="0"/>
                            <a:ea typeface="Cambria Math" panose="02040503050406030204" pitchFamily="18" charset="0"/>
                            <a:cs typeface="Calibri" panose="020F0502020204030204" pitchFamily="34" charset="0"/>
                          </a:rPr>
                        </m:ctrlPr>
                      </m:dPr>
                      <m:e>
                        <m:r>
                          <a:rPr lang="en-GB" sz="2000" b="0" i="0" smtClean="0">
                            <a:solidFill>
                              <a:srgbClr val="0000FF"/>
                            </a:solidFill>
                            <a:latin typeface="Cambria Math" panose="02040503050406030204" pitchFamily="18" charset="0"/>
                            <a:ea typeface="Cambria Math" panose="02040503050406030204" pitchFamily="18" charset="0"/>
                            <a:cs typeface="Calibri" panose="020F0502020204030204" pitchFamily="34" charset="0"/>
                          </a:rPr>
                          <m:t>9</m:t>
                        </m:r>
                        <m:r>
                          <a:rPr lang="en-GB" sz="2000" b="0" i="0" smtClean="0">
                            <a:latin typeface="Cambria Math" panose="02040503050406030204" pitchFamily="18" charset="0"/>
                            <a:ea typeface="Cambria Math" panose="02040503050406030204" pitchFamily="18" charset="0"/>
                            <a:cs typeface="Calibri" panose="020F0502020204030204" pitchFamily="34" charset="0"/>
                          </a:rPr>
                          <m:t>−</m:t>
                        </m:r>
                        <m:d>
                          <m:dPr>
                            <m:ctrlPr>
                              <a:rPr lang="en-GB" sz="2000" b="0" i="1" smtClean="0">
                                <a:latin typeface="Cambria Math" panose="02040503050406030204" pitchFamily="18" charset="0"/>
                                <a:ea typeface="Cambria Math" panose="02040503050406030204" pitchFamily="18" charset="0"/>
                                <a:cs typeface="Calibri" panose="020F0502020204030204" pitchFamily="34" charset="0"/>
                              </a:rPr>
                            </m:ctrlPr>
                          </m:dPr>
                          <m:e>
                            <m:r>
                              <a:rPr lang="en-GB" sz="2000" b="0" i="0" smtClean="0">
                                <a:latin typeface="Cambria Math" panose="02040503050406030204" pitchFamily="18" charset="0"/>
                                <a:ea typeface="Cambria Math" panose="02040503050406030204" pitchFamily="18" charset="0"/>
                                <a:cs typeface="Calibri" panose="020F0502020204030204" pitchFamily="34" charset="0"/>
                              </a:rPr>
                              <m:t>2×3</m:t>
                            </m:r>
                          </m:e>
                        </m:d>
                        <m:r>
                          <a:rPr lang="en-GB" sz="2000" b="0" i="0" smtClean="0">
                            <a:latin typeface="Cambria Math" panose="02040503050406030204" pitchFamily="18" charset="0"/>
                            <a:ea typeface="Cambria Math" panose="02040503050406030204" pitchFamily="18" charset="0"/>
                            <a:cs typeface="Calibri" panose="020F0502020204030204" pitchFamily="34" charset="0"/>
                          </a:rPr>
                          <m:t>−</m:t>
                        </m:r>
                        <m:d>
                          <m:dPr>
                            <m:ctrlPr>
                              <a:rPr lang="en-GB" sz="2000" b="0" i="1" smtClean="0">
                                <a:latin typeface="Cambria Math" panose="02040503050406030204" pitchFamily="18" charset="0"/>
                                <a:ea typeface="Cambria Math" panose="02040503050406030204" pitchFamily="18" charset="0"/>
                                <a:cs typeface="Calibri" panose="020F0502020204030204" pitchFamily="34" charset="0"/>
                              </a:rPr>
                            </m:ctrlPr>
                          </m:dPr>
                          <m:e>
                            <m:f>
                              <m:fPr>
                                <m:ctrlPr>
                                  <a:rPr lang="en-GB" sz="2000" b="0" i="1" smtClean="0">
                                    <a:latin typeface="Cambria Math" panose="02040503050406030204" pitchFamily="18" charset="0"/>
                                    <a:ea typeface="Cambria Math" panose="02040503050406030204" pitchFamily="18" charset="0"/>
                                    <a:cs typeface="Calibri" panose="020F0502020204030204" pitchFamily="34" charset="0"/>
                                  </a:rPr>
                                </m:ctrlPr>
                              </m:fPr>
                              <m:num>
                                <m:r>
                                  <a:rPr lang="en-GB" sz="2000" b="0" i="0" smtClean="0">
                                    <a:solidFill>
                                      <a:srgbClr val="00B050"/>
                                    </a:solidFill>
                                    <a:latin typeface="Cambria Math" panose="02040503050406030204" pitchFamily="18" charset="0"/>
                                    <a:ea typeface="Cambria Math" panose="02040503050406030204" pitchFamily="18" charset="0"/>
                                    <a:cs typeface="Calibri" panose="020F0502020204030204" pitchFamily="34" charset="0"/>
                                  </a:rPr>
                                  <m:t>5</m:t>
                                </m:r>
                              </m:num>
                              <m:den>
                                <m:r>
                                  <a:rPr lang="en-GB" sz="2000" b="0" i="0" smtClean="0">
                                    <a:latin typeface="Cambria Math" panose="02040503050406030204" pitchFamily="18" charset="0"/>
                                    <a:ea typeface="Cambria Math" panose="02040503050406030204" pitchFamily="18" charset="0"/>
                                    <a:cs typeface="Calibri" panose="020F0502020204030204" pitchFamily="34" charset="0"/>
                                  </a:rPr>
                                  <m:t>2</m:t>
                                </m:r>
                              </m:den>
                            </m:f>
                          </m:e>
                        </m:d>
                      </m:e>
                    </m:d>
                    <m:r>
                      <a:rPr lang="en-GB" sz="2000" b="0" i="0" smtClean="0">
                        <a:latin typeface="Cambria Math" panose="02040503050406030204" pitchFamily="18" charset="0"/>
                        <a:ea typeface="Cambria Math" panose="02040503050406030204" pitchFamily="18" charset="0"/>
                        <a:cs typeface="Calibri" panose="020F0502020204030204" pitchFamily="34" charset="0"/>
                      </a:rPr>
                      <m:t>=</m:t>
                    </m:r>
                    <m:r>
                      <a:rPr lang="en-GB" sz="2000" b="1" i="1" smtClean="0">
                        <a:latin typeface="Cambria Math" panose="02040503050406030204" pitchFamily="18" charset="0"/>
                        <a:ea typeface="Cambria Math" panose="02040503050406030204" pitchFamily="18" charset="0"/>
                        <a:cs typeface="Calibri" panose="020F0502020204030204" pitchFamily="34" charset="0"/>
                      </a:rPr>
                      <m:t>+</m:t>
                    </m:r>
                    <m:r>
                      <a:rPr lang="en-GB" sz="2000" b="1" i="1" smtClean="0">
                        <a:latin typeface="Cambria Math" panose="02040503050406030204" pitchFamily="18" charset="0"/>
                        <a:ea typeface="Cambria Math" panose="02040503050406030204" pitchFamily="18" charset="0"/>
                        <a:cs typeface="Calibri" panose="020F0502020204030204" pitchFamily="34" charset="0"/>
                      </a:rPr>
                      <m:t>𝟑</m:t>
                    </m:r>
                    <m:r>
                      <a:rPr lang="en-GB" sz="2000" b="1" i="1" smtClean="0">
                        <a:latin typeface="Cambria Math" panose="02040503050406030204" pitchFamily="18" charset="0"/>
                        <a:ea typeface="Cambria Math" panose="02040503050406030204" pitchFamily="18" charset="0"/>
                        <a:cs typeface="Calibri" panose="020F0502020204030204" pitchFamily="34" charset="0"/>
                      </a:rPr>
                      <m:t>.</m:t>
                    </m:r>
                    <m:r>
                      <a:rPr lang="en-GB" sz="2000" b="1" i="1" smtClean="0">
                        <a:latin typeface="Cambria Math" panose="02040503050406030204" pitchFamily="18" charset="0"/>
                        <a:ea typeface="Cambria Math" panose="02040503050406030204" pitchFamily="18" charset="0"/>
                        <a:cs typeface="Calibri" panose="020F0502020204030204" pitchFamily="34" charset="0"/>
                      </a:rPr>
                      <m:t>𝟓</m:t>
                    </m:r>
                    <m:r>
                      <a:rPr lang="en-GB" sz="2000" b="1" i="1" smtClean="0">
                        <a:latin typeface="Cambria Math" panose="02040503050406030204" pitchFamily="18" charset="0"/>
                        <a:ea typeface="Cambria Math" panose="02040503050406030204" pitchFamily="18" charset="0"/>
                        <a:cs typeface="Calibri" panose="020F0502020204030204" pitchFamily="34" charset="0"/>
                      </a:rPr>
                      <m:t>%</m:t>
                    </m:r>
                  </m:oMath>
                </a14:m>
                <a:endParaRPr lang="en-GB" sz="2000" b="1" dirty="0">
                  <a:latin typeface="Calibri" panose="020F0502020204030204" pitchFamily="34" charset="0"/>
                  <a:ea typeface="Cambria Math" panose="02040503050406030204" pitchFamily="18" charset="0"/>
                  <a:cs typeface="Calibri" panose="020F0502020204030204" pitchFamily="34" charset="0"/>
                </a:endParaRPr>
              </a:p>
            </p:txBody>
          </p:sp>
        </mc:Choice>
        <mc:Fallback xmlns="">
          <p:sp>
            <p:nvSpPr>
              <p:cNvPr id="33" name="TextBox 32">
                <a:extLst>
                  <a:ext uri="{FF2B5EF4-FFF2-40B4-BE49-F238E27FC236}">
                    <a16:creationId xmlns:a16="http://schemas.microsoft.com/office/drawing/2014/main" id="{F661BBC3-8CEC-4829-842A-780259A6FB44}"/>
                  </a:ext>
                </a:extLst>
              </p:cNvPr>
              <p:cNvSpPr txBox="1">
                <a:spLocks noRot="1" noChangeAspect="1" noMove="1" noResize="1" noEditPoints="1" noAdjustHandles="1" noChangeArrowheads="1" noChangeShapeType="1" noTextEdit="1"/>
              </p:cNvSpPr>
              <p:nvPr/>
            </p:nvSpPr>
            <p:spPr>
              <a:xfrm>
                <a:off x="144323" y="4129167"/>
                <a:ext cx="4423968" cy="1321387"/>
              </a:xfrm>
              <a:prstGeom prst="rect">
                <a:avLst/>
              </a:prstGeom>
              <a:blipFill>
                <a:blip r:embed="rId5"/>
                <a:stretch>
                  <a:fillRect b="-1843"/>
                </a:stretch>
              </a:blipFill>
              <a:ln w="28575">
                <a:noFill/>
              </a:ln>
            </p:spPr>
            <p:txBody>
              <a:bodyPr/>
              <a:lstStyle/>
              <a:p>
                <a:r>
                  <a:rPr lang="en-GB">
                    <a:noFill/>
                  </a:rPr>
                  <a:t> </a:t>
                </a:r>
              </a:p>
            </p:txBody>
          </p:sp>
        </mc:Fallback>
      </mc:AlternateContent>
      <p:cxnSp>
        <p:nvCxnSpPr>
          <p:cNvPr id="35" name="Straight Connector 34">
            <a:extLst>
              <a:ext uri="{FF2B5EF4-FFF2-40B4-BE49-F238E27FC236}">
                <a16:creationId xmlns:a16="http://schemas.microsoft.com/office/drawing/2014/main" id="{8A3388BD-F866-4670-873B-8ABB61E06128}"/>
              </a:ext>
            </a:extLst>
          </p:cNvPr>
          <p:cNvCxnSpPr/>
          <p:nvPr/>
        </p:nvCxnSpPr>
        <p:spPr>
          <a:xfrm>
            <a:off x="4579613" y="3949595"/>
            <a:ext cx="0" cy="2707948"/>
          </a:xfrm>
          <a:prstGeom prst="line">
            <a:avLst/>
          </a:prstGeom>
          <a:ln w="19050">
            <a:solidFill>
              <a:srgbClr val="00B0F0"/>
            </a:solidFill>
          </a:ln>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6F719388-762A-4C2C-B169-0F5E12E9939F}"/>
              </a:ext>
            </a:extLst>
          </p:cNvPr>
          <p:cNvSpPr txBox="1"/>
          <p:nvPr/>
        </p:nvSpPr>
        <p:spPr>
          <a:xfrm>
            <a:off x="1062524" y="5808454"/>
            <a:ext cx="3368440" cy="461665"/>
          </a:xfrm>
          <a:prstGeom prst="rect">
            <a:avLst/>
          </a:prstGeom>
          <a:noFill/>
          <a:ln w="28575">
            <a:solidFill>
              <a:srgbClr val="0000FF"/>
            </a:solidFill>
          </a:ln>
        </p:spPr>
        <p:txBody>
          <a:bodyPr wrap="square">
            <a:spAutoFit/>
          </a:bodyPr>
          <a:lstStyle/>
          <a:p>
            <a:r>
              <a:rPr lang="en-US" sz="2400" b="1" dirty="0">
                <a:solidFill>
                  <a:srgbClr val="00B0F0"/>
                </a:solidFill>
                <a:latin typeface="Calibri" panose="020F0502020204030204" pitchFamily="34" charset="0"/>
                <a:cs typeface="Calibri" panose="020F0502020204030204" pitchFamily="34" charset="0"/>
              </a:rPr>
              <a:t>positive</a:t>
            </a:r>
            <a:r>
              <a:rPr lang="en-US" sz="2400" b="1" i="0" dirty="0">
                <a:solidFill>
                  <a:srgbClr val="00B0F0"/>
                </a:solidFill>
                <a:effectLst/>
                <a:latin typeface="Calibri" panose="020F0502020204030204" pitchFamily="34" charset="0"/>
                <a:cs typeface="Calibri" panose="020F0502020204030204" pitchFamily="34" charset="0"/>
              </a:rPr>
              <a:t> oxygen balance </a:t>
            </a:r>
            <a:endParaRPr lang="en-GB" sz="2400" b="1" dirty="0">
              <a:solidFill>
                <a:srgbClr val="00B0F0"/>
              </a:solidFill>
              <a:latin typeface="Calibri" panose="020F0502020204030204" pitchFamily="34" charset="0"/>
              <a:cs typeface="Calibri" panose="020F0502020204030204" pitchFamily="34" charset="0"/>
            </a:endParaRPr>
          </a:p>
        </p:txBody>
      </p:sp>
      <p:pic>
        <p:nvPicPr>
          <p:cNvPr id="22530" name="Picture 2" descr="Skeletal formula of zwitterionic nitroglycerin">
            <a:extLst>
              <a:ext uri="{FF2B5EF4-FFF2-40B4-BE49-F238E27FC236}">
                <a16:creationId xmlns:a16="http://schemas.microsoft.com/office/drawing/2014/main" id="{9EDD0611-88A0-4AAA-8405-D6A3FBFC865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627982"/>
            <a:ext cx="2623880" cy="14550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7753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animBg="1"/>
      <p:bldP spid="14" grpId="0" animBg="1"/>
      <p:bldP spid="15"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3F25AB32-AAC8-4E3A-A2EA-3CE01C2A273F}"/>
              </a:ext>
            </a:extLst>
          </p:cNvPr>
          <p:cNvGrpSpPr/>
          <p:nvPr/>
        </p:nvGrpSpPr>
        <p:grpSpPr>
          <a:xfrm>
            <a:off x="0" y="3439095"/>
            <a:ext cx="9144000" cy="3435846"/>
            <a:chOff x="0" y="3429000"/>
            <a:chExt cx="9144000" cy="3435846"/>
          </a:xfrm>
        </p:grpSpPr>
        <p:pic>
          <p:nvPicPr>
            <p:cNvPr id="18" name="Picture 17">
              <a:extLst>
                <a:ext uri="{FF2B5EF4-FFF2-40B4-BE49-F238E27FC236}">
                  <a16:creationId xmlns:a16="http://schemas.microsoft.com/office/drawing/2014/main" id="{69F8C0FE-523C-4F6B-8EB8-501045129E88}"/>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19" name="Picture 18">
              <a:extLst>
                <a:ext uri="{FF2B5EF4-FFF2-40B4-BE49-F238E27FC236}">
                  <a16:creationId xmlns:a16="http://schemas.microsoft.com/office/drawing/2014/main" id="{C4F07E86-6526-4BC4-8551-6CFAC38F4CC5}"/>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8" name="TextBox 7">
            <a:extLst>
              <a:ext uri="{FF2B5EF4-FFF2-40B4-BE49-F238E27FC236}">
                <a16:creationId xmlns:a16="http://schemas.microsoft.com/office/drawing/2014/main" id="{70C48BFB-EB94-458B-9EAC-39D6D85B5CB0}"/>
              </a:ext>
            </a:extLst>
          </p:cNvPr>
          <p:cNvSpPr txBox="1"/>
          <p:nvPr/>
        </p:nvSpPr>
        <p:spPr>
          <a:xfrm>
            <a:off x="683568" y="2477863"/>
            <a:ext cx="6242927" cy="461665"/>
          </a:xfrm>
          <a:prstGeom prst="rect">
            <a:avLst/>
          </a:prstGeom>
          <a:noFill/>
        </p:spPr>
        <p:txBody>
          <a:bodyPr wrap="none" rtlCol="0">
            <a:spAutoFit/>
          </a:bodyPr>
          <a:lstStyle/>
          <a:p>
            <a:r>
              <a:rPr lang="en-GB" sz="2400" dirty="0">
                <a:latin typeface="Calibri" panose="020F0502020204030204" pitchFamily="34" charset="0"/>
                <a:cs typeface="Calibri" panose="020F0502020204030204" pitchFamily="34" charset="0"/>
              </a:rPr>
              <a:t>C</a:t>
            </a:r>
            <a:r>
              <a:rPr lang="en-GB" sz="2400" baseline="-25000" dirty="0">
                <a:latin typeface="Calibri" panose="020F0502020204030204" pitchFamily="34" charset="0"/>
                <a:cs typeface="Calibri" panose="020F0502020204030204" pitchFamily="34" charset="0"/>
              </a:rPr>
              <a:t>7</a:t>
            </a:r>
            <a:r>
              <a:rPr lang="en-GB" sz="2400" dirty="0">
                <a:solidFill>
                  <a:srgbClr val="00B050"/>
                </a:solidFill>
                <a:latin typeface="Calibri" panose="020F0502020204030204" pitchFamily="34" charset="0"/>
                <a:cs typeface="Calibri" panose="020F0502020204030204" pitchFamily="34" charset="0"/>
              </a:rPr>
              <a:t>H</a:t>
            </a:r>
            <a:r>
              <a:rPr lang="en-GB" sz="2400" baseline="-25000" dirty="0">
                <a:solidFill>
                  <a:srgbClr val="00B050"/>
                </a:solidFill>
                <a:latin typeface="Calibri" panose="020F0502020204030204" pitchFamily="34" charset="0"/>
                <a:cs typeface="Calibri" panose="020F0502020204030204" pitchFamily="34" charset="0"/>
              </a:rPr>
              <a:t>5</a:t>
            </a:r>
            <a:r>
              <a:rPr lang="en-GB" sz="2400" dirty="0">
                <a:solidFill>
                  <a:srgbClr val="FF0000"/>
                </a:solidFill>
                <a:latin typeface="Calibri" panose="020F0502020204030204" pitchFamily="34" charset="0"/>
                <a:cs typeface="Calibri" panose="020F0502020204030204" pitchFamily="34" charset="0"/>
              </a:rPr>
              <a:t>N</a:t>
            </a:r>
            <a:r>
              <a:rPr lang="en-GB" sz="2400" baseline="-25000" dirty="0">
                <a:solidFill>
                  <a:srgbClr val="FF0000"/>
                </a:solidFill>
                <a:latin typeface="Calibri" panose="020F0502020204030204" pitchFamily="34" charset="0"/>
                <a:cs typeface="Calibri" panose="020F0502020204030204" pitchFamily="34" charset="0"/>
              </a:rPr>
              <a:t>3</a:t>
            </a:r>
            <a:r>
              <a:rPr lang="en-GB" sz="2400" dirty="0">
                <a:solidFill>
                  <a:srgbClr val="0000FF"/>
                </a:solidFill>
                <a:latin typeface="Calibri" panose="020F0502020204030204" pitchFamily="34" charset="0"/>
                <a:cs typeface="Calibri" panose="020F0502020204030204" pitchFamily="34" charset="0"/>
              </a:rPr>
              <a:t>O</a:t>
            </a:r>
            <a:r>
              <a:rPr lang="en-GB" sz="2400" baseline="-25000" dirty="0">
                <a:solidFill>
                  <a:srgbClr val="0000FF"/>
                </a:solidFill>
                <a:latin typeface="Calibri" panose="020F0502020204030204" pitchFamily="34" charset="0"/>
                <a:cs typeface="Calibri" panose="020F0502020204030204" pitchFamily="34" charset="0"/>
              </a:rPr>
              <a:t>6</a:t>
            </a:r>
            <a:r>
              <a:rPr lang="en-GB" sz="2400"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sym typeface="Wingdings" panose="05000000000000000000" pitchFamily="2" charset="2"/>
              </a:rPr>
              <a:t>  … C</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baseline="-25000" dirty="0">
                <a:solidFill>
                  <a:srgbClr val="0000FF"/>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     …   </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H</a:t>
            </a:r>
            <a:r>
              <a:rPr lang="en-GB" sz="24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dirty="0">
                <a:latin typeface="Calibri" panose="020F0502020204030204" pitchFamily="34" charset="0"/>
                <a:cs typeface="Calibri" panose="020F0502020204030204" pitchFamily="34" charset="0"/>
                <a:sym typeface="Wingdings" panose="05000000000000000000" pitchFamily="2" charset="2"/>
              </a:rPr>
              <a:t>  +   …   </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N</a:t>
            </a:r>
            <a:r>
              <a:rPr lang="en-GB" sz="24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  … </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endParaRPr lang="en-GB" sz="2400" baseline="-25000" dirty="0">
              <a:solidFill>
                <a:srgbClr val="0000FF"/>
              </a:solidFill>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A15459B5-400A-4805-AD9A-DE1F570206D5}"/>
              </a:ext>
            </a:extLst>
          </p:cNvPr>
          <p:cNvSpPr txBox="1"/>
          <p:nvPr/>
        </p:nvSpPr>
        <p:spPr>
          <a:xfrm>
            <a:off x="2393772" y="2471260"/>
            <a:ext cx="283343" cy="461665"/>
          </a:xfrm>
          <a:prstGeom prst="rect">
            <a:avLst/>
          </a:prstGeom>
          <a:solidFill>
            <a:srgbClr val="C0C0C0"/>
          </a:solidFill>
        </p:spPr>
        <p:txBody>
          <a:bodyPr wrap="square">
            <a:spAutoFit/>
          </a:bodyPr>
          <a:lstStyle/>
          <a:p>
            <a:r>
              <a:rPr lang="en-GB" sz="2400" dirty="0">
                <a:latin typeface="Calibri" panose="020F0502020204030204" pitchFamily="34" charset="0"/>
                <a:cs typeface="Calibri" panose="020F0502020204030204" pitchFamily="34" charset="0"/>
                <a:sym typeface="Wingdings" panose="05000000000000000000" pitchFamily="2" charset="2"/>
              </a:rPr>
              <a:t>7</a:t>
            </a:r>
            <a:endParaRPr lang="en-GB" sz="2400" dirty="0"/>
          </a:p>
        </p:txBody>
      </p:sp>
      <p:sp>
        <p:nvSpPr>
          <p:cNvPr id="12" name="TextBox 11">
            <a:extLst>
              <a:ext uri="{FF2B5EF4-FFF2-40B4-BE49-F238E27FC236}">
                <a16:creationId xmlns:a16="http://schemas.microsoft.com/office/drawing/2014/main" id="{67057DA8-1106-4188-A9CB-201E84805A84}"/>
              </a:ext>
            </a:extLst>
          </p:cNvPr>
          <p:cNvSpPr txBox="1"/>
          <p:nvPr/>
        </p:nvSpPr>
        <p:spPr>
          <a:xfrm>
            <a:off x="3520251" y="2469147"/>
            <a:ext cx="648072" cy="461665"/>
          </a:xfrm>
          <a:prstGeom prst="rect">
            <a:avLst/>
          </a:prstGeom>
          <a:solidFill>
            <a:srgbClr val="C0C0C0"/>
          </a:solidFill>
        </p:spPr>
        <p:txBody>
          <a:bodyPr wrap="square">
            <a:spAutoFit/>
          </a:bodyPr>
          <a:lstStyle/>
          <a:p>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5/2</a:t>
            </a:r>
            <a:endParaRPr lang="en-GB" sz="2400" dirty="0">
              <a:solidFill>
                <a:srgbClr val="00B050"/>
              </a:solidFill>
            </a:endParaRPr>
          </a:p>
        </p:txBody>
      </p:sp>
      <p:sp>
        <p:nvSpPr>
          <p:cNvPr id="14" name="TextBox 13">
            <a:extLst>
              <a:ext uri="{FF2B5EF4-FFF2-40B4-BE49-F238E27FC236}">
                <a16:creationId xmlns:a16="http://schemas.microsoft.com/office/drawing/2014/main" id="{E99027CA-7B02-4A7B-ABD9-4F1885103C31}"/>
              </a:ext>
            </a:extLst>
          </p:cNvPr>
          <p:cNvSpPr txBox="1"/>
          <p:nvPr/>
        </p:nvSpPr>
        <p:spPr>
          <a:xfrm>
            <a:off x="4945821" y="2471973"/>
            <a:ext cx="611616" cy="461665"/>
          </a:xfrm>
          <a:prstGeom prst="rect">
            <a:avLst/>
          </a:prstGeom>
          <a:solidFill>
            <a:srgbClr val="C0C0C0"/>
          </a:solidFill>
        </p:spPr>
        <p:txBody>
          <a:bodyPr wrap="square">
            <a:spAutoFit/>
          </a:bodyPr>
          <a:lstStyle/>
          <a:p>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3/2</a:t>
            </a:r>
            <a:endParaRPr lang="en-GB" sz="2400" dirty="0">
              <a:solidFill>
                <a:srgbClr val="FF0000"/>
              </a:solidFill>
            </a:endParaRPr>
          </a:p>
        </p:txBody>
      </p:sp>
      <p:sp>
        <p:nvSpPr>
          <p:cNvPr id="15" name="TextBox 14">
            <a:extLst>
              <a:ext uri="{FF2B5EF4-FFF2-40B4-BE49-F238E27FC236}">
                <a16:creationId xmlns:a16="http://schemas.microsoft.com/office/drawing/2014/main" id="{93D5CF2B-3AF3-49FE-AB99-5438B2739937}"/>
              </a:ext>
            </a:extLst>
          </p:cNvPr>
          <p:cNvSpPr txBox="1"/>
          <p:nvPr/>
        </p:nvSpPr>
        <p:spPr>
          <a:xfrm>
            <a:off x="5989483" y="2469146"/>
            <a:ext cx="1296144" cy="461665"/>
          </a:xfrm>
          <a:prstGeom prst="rect">
            <a:avLst/>
          </a:prstGeom>
          <a:solidFill>
            <a:srgbClr val="C0C0C0"/>
          </a:solidFill>
        </p:spPr>
        <p:txBody>
          <a:bodyPr wrap="square">
            <a:spAutoFit/>
          </a:bodyPr>
          <a:lstStyle/>
          <a:p>
            <a:r>
              <a:rPr lang="en-GB" sz="2400" dirty="0">
                <a:latin typeface="Calibri" panose="020F0502020204030204" pitchFamily="34" charset="0"/>
                <a:cs typeface="Calibri" panose="020F0502020204030204" pitchFamily="34" charset="0"/>
                <a:sym typeface="Wingdings" panose="05000000000000000000" pitchFamily="2" charset="2"/>
              </a:rPr>
              <a:t>-</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 </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21/2 O</a:t>
            </a:r>
            <a:endParaRPr lang="en-GB" sz="2400" dirty="0">
              <a:solidFill>
                <a:srgbClr val="0000FF"/>
              </a:solidFill>
            </a:endParaRPr>
          </a:p>
        </p:txBody>
      </p:sp>
      <p:sp>
        <p:nvSpPr>
          <p:cNvPr id="21" name="TextBox 20">
            <a:extLst>
              <a:ext uri="{FF2B5EF4-FFF2-40B4-BE49-F238E27FC236}">
                <a16:creationId xmlns:a16="http://schemas.microsoft.com/office/drawing/2014/main" id="{7AA708E7-0E2B-425A-98D1-CA2558B48E07}"/>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OXYGEN BALANCE, </a:t>
            </a:r>
            <a:r>
              <a:rPr lang="en-GB" sz="2400" b="1" dirty="0" err="1">
                <a:solidFill>
                  <a:srgbClr val="0070C0"/>
                </a:solidFill>
                <a:effectLst>
                  <a:outerShdw blurRad="38100" dist="38100" dir="2700000" algn="tl">
                    <a:srgbClr val="000000">
                      <a:alpha val="43137"/>
                    </a:srgbClr>
                  </a:outerShdw>
                </a:effectLst>
              </a:rPr>
              <a:t>cnt</a:t>
            </a:r>
            <a:endParaRPr lang="en-GB" sz="2400" b="1" dirty="0">
              <a:effectLst>
                <a:outerShdw blurRad="38100" dist="38100" dir="2700000" algn="tl">
                  <a:srgbClr val="000000">
                    <a:alpha val="43137"/>
                  </a:srgbClr>
                </a:outerShdw>
              </a:effectLst>
            </a:endParaRPr>
          </a:p>
        </p:txBody>
      </p:sp>
      <p:grpSp>
        <p:nvGrpSpPr>
          <p:cNvPr id="25" name="Group 24">
            <a:extLst>
              <a:ext uri="{FF2B5EF4-FFF2-40B4-BE49-F238E27FC236}">
                <a16:creationId xmlns:a16="http://schemas.microsoft.com/office/drawing/2014/main" id="{15D43F78-997B-4EDA-9046-06C134452D83}"/>
              </a:ext>
            </a:extLst>
          </p:cNvPr>
          <p:cNvGrpSpPr/>
          <p:nvPr/>
        </p:nvGrpSpPr>
        <p:grpSpPr>
          <a:xfrm>
            <a:off x="4650956" y="2530395"/>
            <a:ext cx="3548287" cy="1267989"/>
            <a:chOff x="4579011" y="2651758"/>
            <a:chExt cx="3548287" cy="1267989"/>
          </a:xfrm>
        </p:grpSpPr>
        <p:sp>
          <p:nvSpPr>
            <p:cNvPr id="11" name="Oval 10">
              <a:extLst>
                <a:ext uri="{FF2B5EF4-FFF2-40B4-BE49-F238E27FC236}">
                  <a16:creationId xmlns:a16="http://schemas.microsoft.com/office/drawing/2014/main" id="{E55FCAC6-8E3F-4CF9-9069-47A7190A52F8}"/>
                </a:ext>
              </a:extLst>
            </p:cNvPr>
            <p:cNvSpPr/>
            <p:nvPr/>
          </p:nvSpPr>
          <p:spPr>
            <a:xfrm>
              <a:off x="5945609" y="2651758"/>
              <a:ext cx="1218742" cy="314962"/>
            </a:xfrm>
            <a:prstGeom prst="ellipse">
              <a:avLst/>
            </a:prstGeom>
            <a:no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6" name="Straight Arrow Connector 15">
              <a:extLst>
                <a:ext uri="{FF2B5EF4-FFF2-40B4-BE49-F238E27FC236}">
                  <a16:creationId xmlns:a16="http://schemas.microsoft.com/office/drawing/2014/main" id="{4FE225D9-6990-4522-A712-D245D0F907B8}"/>
                </a:ext>
              </a:extLst>
            </p:cNvPr>
            <p:cNvCxnSpPr/>
            <p:nvPr/>
          </p:nvCxnSpPr>
          <p:spPr>
            <a:xfrm>
              <a:off x="6516279" y="2985384"/>
              <a:ext cx="0" cy="288032"/>
            </a:xfrm>
            <a:prstGeom prst="straightConnector1">
              <a:avLst/>
            </a:prstGeom>
            <a:ln w="28575">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6440A954-85AE-465F-95A6-3DF0038E6E34}"/>
                </a:ext>
              </a:extLst>
            </p:cNvPr>
            <p:cNvSpPr txBox="1"/>
            <p:nvPr/>
          </p:nvSpPr>
          <p:spPr>
            <a:xfrm>
              <a:off x="4579011" y="3273416"/>
              <a:ext cx="3548287" cy="646331"/>
            </a:xfrm>
            <a:prstGeom prst="rect">
              <a:avLst/>
            </a:prstGeom>
            <a:noFill/>
            <a:ln w="28575">
              <a:solidFill>
                <a:srgbClr val="FFC000"/>
              </a:solidFill>
            </a:ln>
          </p:spPr>
          <p:txBody>
            <a:bodyPr wrap="square">
              <a:spAutoFit/>
            </a:bodyPr>
            <a:lstStyle/>
            <a:p>
              <a:r>
                <a:rPr kumimoji="0" lang="en-US" altLang="en-US" sz="1800" b="0" i="0" u="none" strike="noStrike" cap="none" normalizeH="0" baseline="0" dirty="0">
                  <a:ln>
                    <a:noFill/>
                  </a:ln>
                  <a:solidFill>
                    <a:srgbClr val="222222"/>
                  </a:solidFill>
                  <a:effectLst/>
                  <a:latin typeface="Calibri" panose="020F0502020204030204" pitchFamily="34" charset="0"/>
                  <a:cs typeface="Calibri" panose="020F0502020204030204" pitchFamily="34" charset="0"/>
                </a:rPr>
                <a:t>insufficient oxygen in TNT to oxidize reactants fully to CO</a:t>
              </a:r>
              <a:r>
                <a:rPr kumimoji="0" lang="en-US" altLang="en-US" sz="1800" b="0" i="0" u="none" strike="noStrike" cap="none" normalizeH="0" baseline="-25000" dirty="0">
                  <a:ln>
                    <a:noFill/>
                  </a:ln>
                  <a:solidFill>
                    <a:srgbClr val="222222"/>
                  </a:solidFill>
                  <a:effectLst/>
                  <a:latin typeface="Calibri" panose="020F0502020204030204" pitchFamily="34" charset="0"/>
                  <a:cs typeface="Calibri" panose="020F0502020204030204" pitchFamily="34" charset="0"/>
                </a:rPr>
                <a:t>2</a:t>
              </a:r>
              <a:r>
                <a:rPr kumimoji="0" lang="en-US" altLang="en-US" sz="1800" b="0" i="0" u="none" strike="noStrike" cap="none" normalizeH="0" baseline="0" dirty="0">
                  <a:ln>
                    <a:noFill/>
                  </a:ln>
                  <a:solidFill>
                    <a:srgbClr val="222222"/>
                  </a:solidFill>
                  <a:effectLst/>
                  <a:latin typeface="Calibri" panose="020F0502020204030204" pitchFamily="34" charset="0"/>
                  <a:cs typeface="Calibri" panose="020F0502020204030204" pitchFamily="34" charset="0"/>
                </a:rPr>
                <a:t> and H</a:t>
              </a:r>
              <a:r>
                <a:rPr kumimoji="0" lang="en-US" altLang="en-US" sz="1800" b="0" i="0" u="none" strike="noStrike" cap="none" normalizeH="0" baseline="-25000" dirty="0">
                  <a:ln>
                    <a:noFill/>
                  </a:ln>
                  <a:solidFill>
                    <a:srgbClr val="222222"/>
                  </a:solidFill>
                  <a:effectLst/>
                  <a:latin typeface="Calibri" panose="020F0502020204030204" pitchFamily="34" charset="0"/>
                  <a:cs typeface="Calibri" panose="020F0502020204030204" pitchFamily="34" charset="0"/>
                </a:rPr>
                <a:t>2</a:t>
              </a:r>
              <a:r>
                <a:rPr kumimoji="0" lang="en-US" altLang="en-US" sz="1800" b="0" i="0" u="none" strike="noStrike" cap="none" normalizeH="0" baseline="0" dirty="0">
                  <a:ln>
                    <a:noFill/>
                  </a:ln>
                  <a:solidFill>
                    <a:srgbClr val="222222"/>
                  </a:solidFill>
                  <a:effectLst/>
                  <a:latin typeface="Calibri" panose="020F0502020204030204" pitchFamily="34" charset="0"/>
                  <a:cs typeface="Calibri" panose="020F0502020204030204" pitchFamily="34" charset="0"/>
                </a:rPr>
                <a:t>O</a:t>
              </a:r>
              <a:endParaRPr lang="en-GB" dirty="0">
                <a:latin typeface="Calibri" panose="020F0502020204030204" pitchFamily="34" charset="0"/>
                <a:cs typeface="Calibri" panose="020F0502020204030204" pitchFamily="34" charset="0"/>
              </a:endParaRPr>
            </a:p>
          </p:txBody>
        </p:sp>
      </p:grpSp>
      <mc:AlternateContent xmlns:mc="http://schemas.openxmlformats.org/markup-compatibility/2006" xmlns:a14="http://schemas.microsoft.com/office/drawing/2010/main">
        <mc:Choice Requires="a14">
          <p:sp>
            <p:nvSpPr>
              <p:cNvPr id="27" name="TextBox 26">
                <a:extLst>
                  <a:ext uri="{FF2B5EF4-FFF2-40B4-BE49-F238E27FC236}">
                    <a16:creationId xmlns:a16="http://schemas.microsoft.com/office/drawing/2014/main" id="{FEA9C2EB-4267-45F3-987C-AA4320589102}"/>
                  </a:ext>
                </a:extLst>
              </p:cNvPr>
              <p:cNvSpPr txBox="1"/>
              <p:nvPr/>
            </p:nvSpPr>
            <p:spPr>
              <a:xfrm>
                <a:off x="4299191" y="4057593"/>
                <a:ext cx="4665297" cy="1223412"/>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𝑎𝑚𝑜𝑢𝑛𝑡</m:t>
                      </m:r>
                      <m:r>
                        <a:rPr lang="en-GB" b="0" i="1" smtClean="0">
                          <a:latin typeface="Cambria Math" panose="02040503050406030204" pitchFamily="18" charset="0"/>
                        </a:rPr>
                        <m:t> </m:t>
                      </m:r>
                      <m:r>
                        <a:rPr lang="en-GB" b="0" i="1" smtClean="0">
                          <a:latin typeface="Cambria Math" panose="02040503050406030204" pitchFamily="18" charset="0"/>
                        </a:rPr>
                        <m:t>𝑜𝑓</m:t>
                      </m:r>
                      <m:r>
                        <a:rPr lang="en-GB" b="0" i="1" smtClean="0">
                          <a:latin typeface="Cambria Math" panose="02040503050406030204" pitchFamily="18" charset="0"/>
                        </a:rPr>
                        <m:t> </m:t>
                      </m:r>
                      <m:r>
                        <a:rPr lang="en-GB" b="0" i="1" smtClean="0">
                          <a:latin typeface="Cambria Math" panose="02040503050406030204" pitchFamily="18" charset="0"/>
                        </a:rPr>
                        <m:t>𝑜𝑥𝑦𝑔𝑒𝑛</m:t>
                      </m:r>
                      <m:r>
                        <a:rPr lang="en-GB" b="0" i="1" smtClean="0">
                          <a:latin typeface="Cambria Math" panose="02040503050406030204" pitchFamily="18" charset="0"/>
                        </a:rPr>
                        <m:t> </m:t>
                      </m:r>
                      <m:r>
                        <a:rPr lang="en-GB" b="0" i="1" smtClean="0">
                          <a:latin typeface="Cambria Math" panose="02040503050406030204" pitchFamily="18" charset="0"/>
                        </a:rPr>
                        <m:t>𝑡𝑎𝑘𝑒𝑛</m:t>
                      </m:r>
                      <m:r>
                        <a:rPr lang="en-GB" b="0" i="1" smtClean="0">
                          <a:latin typeface="Cambria Math" panose="02040503050406030204" pitchFamily="18" charset="0"/>
                        </a:rPr>
                        <m:t> </m:t>
                      </m:r>
                      <m:r>
                        <a:rPr lang="en-GB" b="0" i="1" smtClean="0">
                          <a:latin typeface="Cambria Math" panose="02040503050406030204" pitchFamily="18" charset="0"/>
                        </a:rPr>
                        <m:t>𝑖𝑛</m:t>
                      </m:r>
                    </m:oMath>
                  </m:oMathPara>
                </a14:m>
                <a:endParaRPr lang="en-GB" b="0" i="1" dirty="0">
                  <a:latin typeface="Cambria Math" panose="02040503050406030204" pitchFamily="18" charset="0"/>
                </a:endParaRPr>
              </a:p>
              <a:p>
                <a:endParaRPr lang="en-GB" i="1" dirty="0">
                  <a:latin typeface="Cambria Math" panose="02040503050406030204" pitchFamily="18" charset="0"/>
                </a:endParaRPr>
              </a:p>
              <a:p>
                <a:pPr/>
                <a14:m>
                  <m:oMathPara xmlns:m="http://schemas.openxmlformats.org/officeDocument/2006/math">
                    <m:oMathParaPr>
                      <m:jc m:val="centerGroup"/>
                    </m:oMathParaPr>
                    <m:oMath xmlns:m="http://schemas.openxmlformats.org/officeDocument/2006/math">
                      <m:r>
                        <m:rPr>
                          <m:sty m:val="p"/>
                        </m:rPr>
                        <a:rPr lang="en-GB" sz="2000" b="0" i="0" smtClean="0">
                          <a:latin typeface="Cambria Math" panose="02040503050406030204" pitchFamily="18" charset="0"/>
                        </a:rPr>
                        <m:t>wt</m:t>
                      </m:r>
                      <m:r>
                        <a:rPr lang="en-GB" sz="2000" b="0" i="0" smtClean="0">
                          <a:latin typeface="Cambria Math" panose="02040503050406030204" pitchFamily="18" charset="0"/>
                        </a:rPr>
                        <m:t>% </m:t>
                      </m:r>
                      <m:r>
                        <m:rPr>
                          <m:sty m:val="p"/>
                        </m:rPr>
                        <a:rPr lang="en-GB" sz="2000" b="0" i="0" smtClean="0">
                          <a:latin typeface="Cambria Math" panose="02040503050406030204" pitchFamily="18" charset="0"/>
                        </a:rPr>
                        <m:t>O</m:t>
                      </m:r>
                      <m:r>
                        <a:rPr lang="en-GB" sz="2000" b="0" i="0" smtClean="0">
                          <a:latin typeface="Cambria Math" panose="02040503050406030204" pitchFamily="18" charset="0"/>
                        </a:rPr>
                        <m:t>= </m:t>
                      </m:r>
                      <m:f>
                        <m:fPr>
                          <m:ctrlPr>
                            <a:rPr lang="en-GB" sz="2000" b="0" i="1" smtClean="0">
                              <a:latin typeface="Cambria Math" panose="02040503050406030204" pitchFamily="18" charset="0"/>
                            </a:rPr>
                          </m:ctrlPr>
                        </m:fPr>
                        <m:num>
                          <m:r>
                            <a:rPr lang="en-GB" sz="2000" b="0" i="0" smtClean="0">
                              <a:latin typeface="Cambria Math" panose="02040503050406030204" pitchFamily="18" charset="0"/>
                            </a:rPr>
                            <m:t>−168 </m:t>
                          </m:r>
                          <m:r>
                            <a:rPr lang="en-GB" sz="2000" b="0" i="0" smtClean="0">
                              <a:latin typeface="Cambria Math" panose="02040503050406030204" pitchFamily="18" charset="0"/>
                              <a:ea typeface="Cambria Math" panose="02040503050406030204" pitchFamily="18" charset="0"/>
                            </a:rPr>
                            <m:t>×100</m:t>
                          </m:r>
                        </m:num>
                        <m:den>
                          <m:r>
                            <a:rPr lang="en-GB" sz="2000" b="0" i="0" smtClean="0">
                              <a:latin typeface="Cambria Math" panose="02040503050406030204" pitchFamily="18" charset="0"/>
                            </a:rPr>
                            <m:t>227</m:t>
                          </m:r>
                        </m:den>
                      </m:f>
                      <m:r>
                        <a:rPr lang="en-GB" sz="2000" b="0" i="0" smtClean="0">
                          <a:latin typeface="Cambria Math" panose="02040503050406030204" pitchFamily="18" charset="0"/>
                        </a:rPr>
                        <m:t>=</m:t>
                      </m:r>
                      <m:r>
                        <a:rPr lang="en-GB" sz="2000" b="1" i="0" smtClean="0">
                          <a:latin typeface="Cambria Math" panose="02040503050406030204" pitchFamily="18" charset="0"/>
                        </a:rPr>
                        <m:t>−</m:t>
                      </m:r>
                      <m:r>
                        <a:rPr lang="en-GB" sz="2000" b="1" i="0" smtClean="0">
                          <a:latin typeface="Cambria Math" panose="02040503050406030204" pitchFamily="18" charset="0"/>
                        </a:rPr>
                        <m:t>𝟕𝟒</m:t>
                      </m:r>
                      <m:r>
                        <a:rPr lang="en-GB" sz="2000" b="1" i="0" smtClean="0">
                          <a:latin typeface="Cambria Math" panose="02040503050406030204" pitchFamily="18" charset="0"/>
                        </a:rPr>
                        <m:t>%</m:t>
                      </m:r>
                    </m:oMath>
                  </m:oMathPara>
                </a14:m>
                <a:endParaRPr lang="en-GB" sz="2000" b="1" dirty="0"/>
              </a:p>
            </p:txBody>
          </p:sp>
        </mc:Choice>
        <mc:Fallback xmlns="">
          <p:sp>
            <p:nvSpPr>
              <p:cNvPr id="27" name="TextBox 26">
                <a:extLst>
                  <a:ext uri="{FF2B5EF4-FFF2-40B4-BE49-F238E27FC236}">
                    <a16:creationId xmlns:a16="http://schemas.microsoft.com/office/drawing/2014/main" id="{FEA9C2EB-4267-45F3-987C-AA4320589102}"/>
                  </a:ext>
                </a:extLst>
              </p:cNvPr>
              <p:cNvSpPr txBox="1">
                <a:spLocks noRot="1" noChangeAspect="1" noMove="1" noResize="1" noEditPoints="1" noAdjustHandles="1" noChangeArrowheads="1" noChangeShapeType="1" noTextEdit="1"/>
              </p:cNvSpPr>
              <p:nvPr/>
            </p:nvSpPr>
            <p:spPr>
              <a:xfrm>
                <a:off x="4299191" y="4057593"/>
                <a:ext cx="4665297" cy="1223412"/>
              </a:xfrm>
              <a:prstGeom prst="rect">
                <a:avLst/>
              </a:prstGeom>
              <a:blipFill>
                <a:blip r:embed="rId5"/>
                <a:stretch>
                  <a:fillRect/>
                </a:stretch>
              </a:blipFill>
            </p:spPr>
            <p:txBody>
              <a:bodyPr/>
              <a:lstStyle/>
              <a:p>
                <a:r>
                  <a:rPr lang="en-GB">
                    <a:noFill/>
                  </a:rPr>
                  <a:t> </a:t>
                </a:r>
              </a:p>
            </p:txBody>
          </p:sp>
        </mc:Fallback>
      </mc:AlternateContent>
      <p:sp>
        <p:nvSpPr>
          <p:cNvPr id="28" name="TextBox 27">
            <a:extLst>
              <a:ext uri="{FF2B5EF4-FFF2-40B4-BE49-F238E27FC236}">
                <a16:creationId xmlns:a16="http://schemas.microsoft.com/office/drawing/2014/main" id="{04AA002B-56E8-4290-AC48-7692795FCF7F}"/>
              </a:ext>
            </a:extLst>
          </p:cNvPr>
          <p:cNvSpPr txBox="1"/>
          <p:nvPr/>
        </p:nvSpPr>
        <p:spPr>
          <a:xfrm>
            <a:off x="4211960" y="103483"/>
            <a:ext cx="1595309" cy="369332"/>
          </a:xfrm>
          <a:prstGeom prst="rect">
            <a:avLst/>
          </a:prstGeom>
          <a:noFill/>
        </p:spPr>
        <p:txBody>
          <a:bodyPr wrap="none" rtlCol="0">
            <a:spAutoFit/>
          </a:bodyPr>
          <a:lstStyle/>
          <a:p>
            <a:r>
              <a:rPr lang="en-GB" dirty="0"/>
              <a:t>EXAMPLE 3: </a:t>
            </a:r>
          </a:p>
        </p:txBody>
      </p:sp>
      <p:sp>
        <p:nvSpPr>
          <p:cNvPr id="30" name="TextBox 29">
            <a:extLst>
              <a:ext uri="{FF2B5EF4-FFF2-40B4-BE49-F238E27FC236}">
                <a16:creationId xmlns:a16="http://schemas.microsoft.com/office/drawing/2014/main" id="{1C934DE9-70A9-438F-AE74-2B76210C4706}"/>
              </a:ext>
            </a:extLst>
          </p:cNvPr>
          <p:cNvSpPr txBox="1"/>
          <p:nvPr/>
        </p:nvSpPr>
        <p:spPr>
          <a:xfrm>
            <a:off x="2502578" y="627982"/>
            <a:ext cx="6364549" cy="1569660"/>
          </a:xfrm>
          <a:prstGeom prst="rect">
            <a:avLst/>
          </a:prstGeom>
          <a:noFill/>
        </p:spPr>
        <p:txBody>
          <a:bodyPr wrap="square">
            <a:spAutoFit/>
          </a:bodyPr>
          <a:lstStyle/>
          <a:p>
            <a:r>
              <a:rPr lang="en-US" sz="2400" b="0" i="0" dirty="0">
                <a:solidFill>
                  <a:srgbClr val="00B0F0"/>
                </a:solidFill>
                <a:effectLst/>
                <a:latin typeface="Calibri" panose="020F0502020204030204" pitchFamily="34" charset="0"/>
                <a:cs typeface="Calibri" panose="020F0502020204030204" pitchFamily="34" charset="0"/>
              </a:rPr>
              <a:t>As a result of detonation, the explosive molecule TNT (</a:t>
            </a:r>
            <a:r>
              <a:rPr lang="en-US" sz="2400" b="0" i="0" dirty="0">
                <a:effectLst/>
                <a:latin typeface="Calibri" panose="020F0502020204030204" pitchFamily="34" charset="0"/>
                <a:cs typeface="Calibri" panose="020F0502020204030204" pitchFamily="34" charset="0"/>
              </a:rPr>
              <a:t>C</a:t>
            </a:r>
            <a:r>
              <a:rPr lang="en-US" sz="2400" b="0" i="0" baseline="-25000" dirty="0">
                <a:effectLst/>
                <a:latin typeface="Calibri" panose="020F0502020204030204" pitchFamily="34" charset="0"/>
                <a:cs typeface="Calibri" panose="020F0502020204030204" pitchFamily="34" charset="0"/>
              </a:rPr>
              <a:t>7</a:t>
            </a:r>
            <a:r>
              <a:rPr lang="en-US" sz="2400" b="0" i="0" dirty="0">
                <a:solidFill>
                  <a:srgbClr val="00B050"/>
                </a:solidFill>
                <a:effectLst/>
                <a:latin typeface="Calibri" panose="020F0502020204030204" pitchFamily="34" charset="0"/>
                <a:cs typeface="Calibri" panose="020F0502020204030204" pitchFamily="34" charset="0"/>
              </a:rPr>
              <a:t>H</a:t>
            </a:r>
            <a:r>
              <a:rPr lang="en-US" sz="2400" b="0" i="0" baseline="-25000" dirty="0">
                <a:solidFill>
                  <a:srgbClr val="00B050"/>
                </a:solidFill>
                <a:effectLst/>
                <a:latin typeface="Calibri" panose="020F0502020204030204" pitchFamily="34" charset="0"/>
                <a:cs typeface="Calibri" panose="020F0502020204030204" pitchFamily="34" charset="0"/>
              </a:rPr>
              <a:t>5</a:t>
            </a:r>
            <a:r>
              <a:rPr lang="en-US" sz="2400" b="0" i="0" dirty="0">
                <a:solidFill>
                  <a:srgbClr val="FF0000"/>
                </a:solidFill>
                <a:effectLst/>
                <a:latin typeface="Calibri" panose="020F0502020204030204" pitchFamily="34" charset="0"/>
                <a:cs typeface="Calibri" panose="020F0502020204030204" pitchFamily="34" charset="0"/>
              </a:rPr>
              <a:t>N</a:t>
            </a:r>
            <a:r>
              <a:rPr lang="en-US" sz="2400" b="0" i="0" baseline="-25000" dirty="0">
                <a:solidFill>
                  <a:srgbClr val="FF0000"/>
                </a:solidFill>
                <a:effectLst/>
                <a:latin typeface="Calibri" panose="020F0502020204030204" pitchFamily="34" charset="0"/>
                <a:cs typeface="Calibri" panose="020F0502020204030204" pitchFamily="34" charset="0"/>
              </a:rPr>
              <a:t>3</a:t>
            </a:r>
            <a:r>
              <a:rPr lang="en-US" sz="2400" b="0" i="0" dirty="0">
                <a:solidFill>
                  <a:srgbClr val="0000FF"/>
                </a:solidFill>
                <a:effectLst/>
                <a:latin typeface="Calibri" panose="020F0502020204030204" pitchFamily="34" charset="0"/>
                <a:cs typeface="Calibri" panose="020F0502020204030204" pitchFamily="34" charset="0"/>
              </a:rPr>
              <a:t>O</a:t>
            </a:r>
            <a:r>
              <a:rPr lang="en-US" sz="2400" b="0" i="0" baseline="-25000" dirty="0">
                <a:solidFill>
                  <a:srgbClr val="0000FF"/>
                </a:solidFill>
                <a:effectLst/>
                <a:latin typeface="Calibri" panose="020F0502020204030204" pitchFamily="34" charset="0"/>
                <a:cs typeface="Calibri" panose="020F0502020204030204" pitchFamily="34" charset="0"/>
              </a:rPr>
              <a:t>6</a:t>
            </a:r>
            <a:r>
              <a:rPr lang="en-US" sz="2400" b="0" i="0" dirty="0">
                <a:solidFill>
                  <a:srgbClr val="0000FF"/>
                </a:solidFill>
                <a:effectLst/>
                <a:latin typeface="Calibri" panose="020F0502020204030204" pitchFamily="34" charset="0"/>
                <a:cs typeface="Calibri" panose="020F0502020204030204" pitchFamily="34" charset="0"/>
              </a:rPr>
              <a:t>, </a:t>
            </a:r>
            <a:r>
              <a:rPr lang="en-US" sz="2400" b="0" i="0" dirty="0">
                <a:effectLst/>
                <a:latin typeface="Calibri" panose="020F0502020204030204" pitchFamily="34" charset="0"/>
                <a:cs typeface="Calibri" panose="020F0502020204030204" pitchFamily="34" charset="0"/>
              </a:rPr>
              <a:t>MW = 227</a:t>
            </a:r>
            <a:r>
              <a:rPr lang="en-US" sz="2400" b="0" i="0" dirty="0">
                <a:solidFill>
                  <a:srgbClr val="00B0F0"/>
                </a:solidFill>
                <a:effectLst/>
                <a:latin typeface="Calibri" panose="020F0502020204030204" pitchFamily="34" charset="0"/>
                <a:cs typeface="Calibri" panose="020F0502020204030204" pitchFamily="34" charset="0"/>
              </a:rPr>
              <a:t>) is fully oxidized to form gaseous products, </a:t>
            </a:r>
            <a:r>
              <a:rPr lang="en-US" sz="2400" b="0" i="0" dirty="0">
                <a:effectLst/>
                <a:latin typeface="Calibri" panose="020F0502020204030204" pitchFamily="34" charset="0"/>
                <a:cs typeface="Calibri" panose="020F0502020204030204" pitchFamily="34" charset="0"/>
              </a:rPr>
              <a:t>C</a:t>
            </a:r>
            <a:r>
              <a:rPr lang="en-US" sz="2400" b="0" i="0" dirty="0">
                <a:solidFill>
                  <a:srgbClr val="0000FF"/>
                </a:solidFill>
                <a:effectLst/>
                <a:latin typeface="Calibri" panose="020F0502020204030204" pitchFamily="34" charset="0"/>
                <a:cs typeface="Calibri" panose="020F0502020204030204" pitchFamily="34" charset="0"/>
              </a:rPr>
              <a:t>O</a:t>
            </a:r>
            <a:r>
              <a:rPr lang="en-US" sz="2400" b="0" i="0" baseline="-25000" dirty="0">
                <a:solidFill>
                  <a:srgbClr val="0000FF"/>
                </a:solidFill>
                <a:effectLst/>
                <a:latin typeface="Calibri" panose="020F0502020204030204" pitchFamily="34" charset="0"/>
                <a:cs typeface="Calibri" panose="020F0502020204030204" pitchFamily="34" charset="0"/>
              </a:rPr>
              <a:t>2</a:t>
            </a:r>
            <a:r>
              <a:rPr lang="en-US" sz="2400" b="0" i="0" dirty="0">
                <a:solidFill>
                  <a:srgbClr val="00B0F0"/>
                </a:solidFill>
                <a:effectLst/>
                <a:latin typeface="Calibri" panose="020F0502020204030204" pitchFamily="34" charset="0"/>
                <a:cs typeface="Calibri" panose="020F0502020204030204" pitchFamily="34" charset="0"/>
              </a:rPr>
              <a:t>, </a:t>
            </a:r>
            <a:r>
              <a:rPr lang="en-US" sz="2400" b="0" i="0" dirty="0">
                <a:solidFill>
                  <a:srgbClr val="00B050"/>
                </a:solidFill>
                <a:effectLst/>
                <a:latin typeface="Calibri" panose="020F0502020204030204" pitchFamily="34" charset="0"/>
                <a:cs typeface="Calibri" panose="020F0502020204030204" pitchFamily="34" charset="0"/>
              </a:rPr>
              <a:t>H</a:t>
            </a:r>
            <a:r>
              <a:rPr lang="en-US" sz="2400" b="0" i="0" baseline="-25000" dirty="0">
                <a:solidFill>
                  <a:srgbClr val="00B050"/>
                </a:solidFill>
                <a:effectLst/>
                <a:latin typeface="Calibri" panose="020F0502020204030204" pitchFamily="34" charset="0"/>
                <a:cs typeface="Calibri" panose="020F0502020204030204" pitchFamily="34" charset="0"/>
              </a:rPr>
              <a:t>2</a:t>
            </a:r>
            <a:r>
              <a:rPr lang="en-US" sz="2400" b="0" i="0" dirty="0">
                <a:solidFill>
                  <a:srgbClr val="0000FF"/>
                </a:solidFill>
                <a:effectLst/>
                <a:latin typeface="Calibri" panose="020F0502020204030204" pitchFamily="34" charset="0"/>
                <a:cs typeface="Calibri" panose="020F0502020204030204" pitchFamily="34" charset="0"/>
              </a:rPr>
              <a:t>O</a:t>
            </a:r>
            <a:r>
              <a:rPr lang="en-US" sz="2400" b="0" i="0" dirty="0">
                <a:solidFill>
                  <a:srgbClr val="00B0F0"/>
                </a:solidFill>
                <a:effectLst/>
                <a:latin typeface="Calibri" panose="020F0502020204030204" pitchFamily="34" charset="0"/>
                <a:cs typeface="Calibri" panose="020F0502020204030204" pitchFamily="34" charset="0"/>
              </a:rPr>
              <a:t> and </a:t>
            </a:r>
            <a:r>
              <a:rPr lang="en-US" sz="2400" b="0" i="0" dirty="0">
                <a:solidFill>
                  <a:srgbClr val="FF0000"/>
                </a:solidFill>
                <a:effectLst/>
                <a:latin typeface="Calibri" panose="020F0502020204030204" pitchFamily="34" charset="0"/>
                <a:cs typeface="Calibri" panose="020F0502020204030204" pitchFamily="34" charset="0"/>
              </a:rPr>
              <a:t>N</a:t>
            </a:r>
            <a:r>
              <a:rPr lang="en-US" sz="2400" b="0" i="0" baseline="-25000" dirty="0">
                <a:solidFill>
                  <a:srgbClr val="FF0000"/>
                </a:solidFill>
                <a:effectLst/>
                <a:latin typeface="Calibri" panose="020F0502020204030204" pitchFamily="34" charset="0"/>
                <a:cs typeface="Calibri" panose="020F0502020204030204" pitchFamily="34" charset="0"/>
              </a:rPr>
              <a:t>2</a:t>
            </a:r>
            <a:r>
              <a:rPr lang="en-US" sz="2400" b="0" i="0" dirty="0">
                <a:solidFill>
                  <a:srgbClr val="00B0F0"/>
                </a:solidFill>
                <a:effectLst/>
                <a:latin typeface="Calibri" panose="020F0502020204030204" pitchFamily="34" charset="0"/>
                <a:cs typeface="Calibri" panose="020F0502020204030204" pitchFamily="34" charset="0"/>
              </a:rPr>
              <a:t>. Calculate the oxygen balance for TNT. </a:t>
            </a:r>
            <a:endParaRPr lang="en-GB" sz="2400" dirty="0">
              <a:solidFill>
                <a:srgbClr val="00B0F0"/>
              </a:solidFill>
              <a:latin typeface="Calibri" panose="020F0502020204030204" pitchFamily="34" charset="0"/>
              <a:cs typeface="Calibri" panose="020F0502020204030204" pitchFamily="34" charset="0"/>
            </a:endParaRPr>
          </a:p>
        </p:txBody>
      </p:sp>
      <p:pic>
        <p:nvPicPr>
          <p:cNvPr id="31" name="Picture 30">
            <a:extLst>
              <a:ext uri="{FF2B5EF4-FFF2-40B4-BE49-F238E27FC236}">
                <a16:creationId xmlns:a16="http://schemas.microsoft.com/office/drawing/2014/main" id="{5BFB9DBC-EA29-4DDD-AD5B-74664C4905AA}"/>
              </a:ext>
            </a:extLst>
          </p:cNvPr>
          <p:cNvPicPr>
            <a:picLocks noChangeAspect="1"/>
          </p:cNvPicPr>
          <p:nvPr/>
        </p:nvPicPr>
        <p:blipFill>
          <a:blip r:embed="rId6"/>
          <a:stretch>
            <a:fillRect/>
          </a:stretch>
        </p:blipFill>
        <p:spPr>
          <a:xfrm>
            <a:off x="276873" y="486192"/>
            <a:ext cx="1944217" cy="1652584"/>
          </a:xfrm>
          <a:prstGeom prst="rect">
            <a:avLst/>
          </a:prstGeom>
        </p:spPr>
      </p:pic>
      <p:sp>
        <p:nvSpPr>
          <p:cNvPr id="32" name="TextBox 31">
            <a:extLst>
              <a:ext uri="{FF2B5EF4-FFF2-40B4-BE49-F238E27FC236}">
                <a16:creationId xmlns:a16="http://schemas.microsoft.com/office/drawing/2014/main" id="{82E5C564-8B83-4B08-8393-E635AE54F268}"/>
              </a:ext>
            </a:extLst>
          </p:cNvPr>
          <p:cNvSpPr txBox="1"/>
          <p:nvPr/>
        </p:nvSpPr>
        <p:spPr>
          <a:xfrm>
            <a:off x="1203605" y="3152053"/>
            <a:ext cx="1999265" cy="369332"/>
          </a:xfrm>
          <a:prstGeom prst="rect">
            <a:avLst/>
          </a:prstGeom>
          <a:noFill/>
        </p:spPr>
        <p:txBody>
          <a:bodyPr wrap="none" rtlCol="0">
            <a:spAutoFit/>
          </a:bodyPr>
          <a:lstStyle/>
          <a:p>
            <a:r>
              <a:rPr lang="en-GB" dirty="0"/>
              <a:t>a = 7, </a:t>
            </a:r>
            <a:r>
              <a:rPr lang="en-GB" dirty="0">
                <a:solidFill>
                  <a:srgbClr val="00B050"/>
                </a:solidFill>
              </a:rPr>
              <a:t>b = 5, </a:t>
            </a:r>
            <a:r>
              <a:rPr lang="en-GB" dirty="0">
                <a:solidFill>
                  <a:srgbClr val="0000FF"/>
                </a:solidFill>
              </a:rPr>
              <a:t>d = 6</a:t>
            </a:r>
          </a:p>
        </p:txBody>
      </p:sp>
      <mc:AlternateContent xmlns:mc="http://schemas.openxmlformats.org/markup-compatibility/2006">
        <mc:Choice xmlns:a14="http://schemas.microsoft.com/office/drawing/2010/main" Requires="a14">
          <p:sp>
            <p:nvSpPr>
              <p:cNvPr id="33" name="TextBox 32">
                <a:extLst>
                  <a:ext uri="{FF2B5EF4-FFF2-40B4-BE49-F238E27FC236}">
                    <a16:creationId xmlns:a16="http://schemas.microsoft.com/office/drawing/2014/main" id="{F661BBC3-8CEC-4829-842A-780259A6FB44}"/>
                  </a:ext>
                </a:extLst>
              </p:cNvPr>
              <p:cNvSpPr txBox="1"/>
              <p:nvPr/>
            </p:nvSpPr>
            <p:spPr>
              <a:xfrm>
                <a:off x="163413" y="3561591"/>
                <a:ext cx="4571693" cy="1936941"/>
              </a:xfrm>
              <a:prstGeom prst="rect">
                <a:avLst/>
              </a:prstGeom>
              <a:noFill/>
              <a:ln w="28575">
                <a:noFill/>
              </a:ln>
            </p:spPr>
            <p:txBody>
              <a:bodyPr wrap="square" rtlCol="0">
                <a:spAutoFit/>
              </a:bodyPr>
              <a:lstStyle/>
              <a:p>
                <a14:m>
                  <m:oMath xmlns:m="http://schemas.openxmlformats.org/officeDocument/2006/math">
                    <m:r>
                      <m:rPr>
                        <m:sty m:val="p"/>
                      </m:rPr>
                      <a:rPr lang="el-GR" sz="2000" i="0" smtClean="0">
                        <a:latin typeface="Cambria Math" panose="02040503050406030204" pitchFamily="18" charset="0"/>
                        <a:ea typeface="Cambria Math" panose="02040503050406030204" pitchFamily="18" charset="0"/>
                      </a:rPr>
                      <m:t>Ω</m:t>
                    </m:r>
                    <m:r>
                      <a:rPr lang="en-GB" sz="2000" b="0" i="0" smtClean="0">
                        <a:latin typeface="Cambria Math" panose="02040503050406030204" pitchFamily="18" charset="0"/>
                        <a:ea typeface="Cambria Math" panose="02040503050406030204" pitchFamily="18" charset="0"/>
                      </a:rPr>
                      <m:t>=</m:t>
                    </m:r>
                    <m:f>
                      <m:fPr>
                        <m:ctrlPr>
                          <a:rPr lang="en-GB" sz="2000" b="0" i="1" smtClean="0">
                            <a:latin typeface="Cambria Math" panose="02040503050406030204" pitchFamily="18" charset="0"/>
                            <a:ea typeface="Cambria Math" panose="02040503050406030204" pitchFamily="18" charset="0"/>
                          </a:rPr>
                        </m:ctrlPr>
                      </m:fPr>
                      <m:num>
                        <m:r>
                          <a:rPr lang="en-GB" sz="2000" b="0" i="0" smtClean="0">
                            <a:latin typeface="Cambria Math" panose="02040503050406030204" pitchFamily="18" charset="0"/>
                            <a:ea typeface="Cambria Math" panose="02040503050406030204" pitchFamily="18" charset="0"/>
                          </a:rPr>
                          <m:t>16</m:t>
                        </m:r>
                      </m:num>
                      <m:den>
                        <m:r>
                          <m:rPr>
                            <m:sty m:val="p"/>
                          </m:rPr>
                          <a:rPr lang="en-GB" sz="2000" b="0" i="0" smtClean="0">
                            <a:latin typeface="Cambria Math" panose="02040503050406030204" pitchFamily="18" charset="0"/>
                            <a:ea typeface="Cambria Math" panose="02040503050406030204" pitchFamily="18" charset="0"/>
                          </a:rPr>
                          <m:t>MW</m:t>
                        </m:r>
                      </m:den>
                    </m:f>
                    <m:r>
                      <a:rPr lang="en-GB" sz="2000" b="0" i="0" smtClean="0">
                        <a:latin typeface="Cambria Math" panose="02040503050406030204" pitchFamily="18" charset="0"/>
                        <a:ea typeface="Cambria Math" panose="02040503050406030204" pitchFamily="18" charset="0"/>
                      </a:rPr>
                      <m:t>×</m:t>
                    </m:r>
                    <m:d>
                      <m:dPr>
                        <m:begChr m:val="["/>
                        <m:endChr m:val="]"/>
                        <m:ctrlPr>
                          <a:rPr lang="en-GB" sz="2000" b="0" i="1" smtClean="0">
                            <a:latin typeface="Cambria Math" panose="02040503050406030204" pitchFamily="18" charset="0"/>
                            <a:ea typeface="Cambria Math" panose="02040503050406030204" pitchFamily="18" charset="0"/>
                          </a:rPr>
                        </m:ctrlPr>
                      </m:dPr>
                      <m:e>
                        <m:r>
                          <m:rPr>
                            <m:sty m:val="p"/>
                          </m:rPr>
                          <a:rPr lang="en-GB" sz="2000" b="0" i="0" smtClean="0">
                            <a:solidFill>
                              <a:srgbClr val="0000FF"/>
                            </a:solidFill>
                            <a:latin typeface="Cambria Math" panose="02040503050406030204" pitchFamily="18" charset="0"/>
                            <a:ea typeface="Cambria Math" panose="02040503050406030204" pitchFamily="18" charset="0"/>
                          </a:rPr>
                          <m:t>d</m:t>
                        </m:r>
                        <m:r>
                          <a:rPr lang="en-GB" sz="2000" b="0" i="0" smtClean="0">
                            <a:latin typeface="Cambria Math" panose="02040503050406030204" pitchFamily="18" charset="0"/>
                            <a:ea typeface="Cambria Math" panose="02040503050406030204" pitchFamily="18" charset="0"/>
                          </a:rPr>
                          <m:t>−</m:t>
                        </m:r>
                        <m:d>
                          <m:dPr>
                            <m:ctrlPr>
                              <a:rPr lang="en-GB" sz="2000" b="0" i="1" smtClean="0">
                                <a:latin typeface="Cambria Math" panose="02040503050406030204" pitchFamily="18" charset="0"/>
                                <a:ea typeface="Cambria Math" panose="02040503050406030204" pitchFamily="18" charset="0"/>
                              </a:rPr>
                            </m:ctrlPr>
                          </m:dPr>
                          <m:e>
                            <m:r>
                              <a:rPr lang="en-GB" sz="2000" b="0" i="0" smtClean="0">
                                <a:latin typeface="Cambria Math" panose="02040503050406030204" pitchFamily="18" charset="0"/>
                                <a:ea typeface="Cambria Math" panose="02040503050406030204" pitchFamily="18" charset="0"/>
                              </a:rPr>
                              <m:t>2</m:t>
                            </m:r>
                            <m:r>
                              <m:rPr>
                                <m:sty m:val="p"/>
                              </m:rPr>
                              <a:rPr lang="en-GB" sz="2000" b="0" i="0" smtClean="0">
                                <a:latin typeface="Cambria Math" panose="02040503050406030204" pitchFamily="18" charset="0"/>
                                <a:ea typeface="Cambria Math" panose="02040503050406030204" pitchFamily="18" charset="0"/>
                              </a:rPr>
                              <m:t>a</m:t>
                            </m:r>
                          </m:e>
                        </m:d>
                        <m:r>
                          <a:rPr lang="en-GB" sz="2000" b="0" i="0" smtClean="0">
                            <a:latin typeface="Cambria Math" panose="02040503050406030204" pitchFamily="18" charset="0"/>
                            <a:ea typeface="Cambria Math" panose="02040503050406030204" pitchFamily="18" charset="0"/>
                          </a:rPr>
                          <m:t>−</m:t>
                        </m:r>
                        <m:d>
                          <m:dPr>
                            <m:ctrlPr>
                              <a:rPr lang="en-GB" sz="2000" b="0" i="1" smtClean="0">
                                <a:latin typeface="Cambria Math" panose="02040503050406030204" pitchFamily="18" charset="0"/>
                                <a:ea typeface="Cambria Math" panose="02040503050406030204" pitchFamily="18" charset="0"/>
                              </a:rPr>
                            </m:ctrlPr>
                          </m:dPr>
                          <m:e>
                            <m:f>
                              <m:fPr>
                                <m:ctrlPr>
                                  <a:rPr lang="en-GB" sz="2000" b="0" i="1" smtClean="0">
                                    <a:latin typeface="Cambria Math" panose="02040503050406030204" pitchFamily="18" charset="0"/>
                                    <a:ea typeface="Cambria Math" panose="02040503050406030204" pitchFamily="18" charset="0"/>
                                  </a:rPr>
                                </m:ctrlPr>
                              </m:fPr>
                              <m:num>
                                <m:r>
                                  <m:rPr>
                                    <m:sty m:val="p"/>
                                  </m:rPr>
                                  <a:rPr lang="en-GB" sz="2000" b="0" i="0" smtClean="0">
                                    <a:solidFill>
                                      <a:srgbClr val="00B050"/>
                                    </a:solidFill>
                                    <a:latin typeface="Cambria Math" panose="02040503050406030204" pitchFamily="18" charset="0"/>
                                    <a:ea typeface="Cambria Math" panose="02040503050406030204" pitchFamily="18" charset="0"/>
                                  </a:rPr>
                                  <m:t>b</m:t>
                                </m:r>
                              </m:num>
                              <m:den>
                                <m:r>
                                  <a:rPr lang="en-GB" sz="2000" b="0" i="0" smtClean="0">
                                    <a:latin typeface="Cambria Math" panose="02040503050406030204" pitchFamily="18" charset="0"/>
                                    <a:ea typeface="Cambria Math" panose="02040503050406030204" pitchFamily="18" charset="0"/>
                                  </a:rPr>
                                  <m:t>2</m:t>
                                </m:r>
                              </m:den>
                            </m:f>
                          </m:e>
                        </m:d>
                        <m:r>
                          <a:rPr lang="en-GB" sz="2000" b="0" i="0" smtClean="0">
                            <a:latin typeface="Cambria Math" panose="02040503050406030204" pitchFamily="18" charset="0"/>
                            <a:ea typeface="Cambria Math" panose="02040503050406030204" pitchFamily="18" charset="0"/>
                          </a:rPr>
                          <m:t> </m:t>
                        </m:r>
                      </m:e>
                    </m:d>
                  </m:oMath>
                </a14:m>
                <a:r>
                  <a:rPr lang="en-GB" sz="2000" b="0" dirty="0">
                    <a:latin typeface="Calibri" panose="020F0502020204030204" pitchFamily="34" charset="0"/>
                    <a:ea typeface="Cambria Math" panose="02040503050406030204" pitchFamily="18" charset="0"/>
                    <a:cs typeface="Calibri" panose="020F0502020204030204" pitchFamily="34" charset="0"/>
                  </a:rPr>
                  <a:t> x 100%=</a:t>
                </a:r>
              </a:p>
              <a:p>
                <a:endParaRPr lang="en-GB" sz="2000" b="0" dirty="0">
                  <a:latin typeface="Calibri" panose="020F0502020204030204" pitchFamily="34" charset="0"/>
                  <a:ea typeface="Cambria Math" panose="02040503050406030204" pitchFamily="18" charset="0"/>
                  <a:cs typeface="Calibri" panose="020F0502020204030204" pitchFamily="34" charset="0"/>
                </a:endParaRPr>
              </a:p>
              <a:p>
                <a:r>
                  <a:rPr lang="en-GB" sz="2000" b="0" dirty="0">
                    <a:latin typeface="Calibri" panose="020F0502020204030204" pitchFamily="34" charset="0"/>
                    <a:ea typeface="Cambria Math" panose="02040503050406030204" pitchFamily="18" charset="0"/>
                    <a:cs typeface="Calibri" panose="020F0502020204030204" pitchFamily="34" charset="0"/>
                  </a:rPr>
                  <a:t>  =  </a:t>
                </a:r>
                <a14:m>
                  <m:oMath xmlns:m="http://schemas.openxmlformats.org/officeDocument/2006/math">
                    <m:f>
                      <m:fPr>
                        <m:ctrlPr>
                          <a:rPr lang="en-GB" sz="2000" b="0" i="1" smtClean="0">
                            <a:latin typeface="Cambria Math" panose="02040503050406030204" pitchFamily="18" charset="0"/>
                            <a:ea typeface="Cambria Math" panose="02040503050406030204" pitchFamily="18" charset="0"/>
                            <a:cs typeface="Calibri" panose="020F0502020204030204" pitchFamily="34" charset="0"/>
                          </a:rPr>
                        </m:ctrlPr>
                      </m:fPr>
                      <m:num>
                        <m:r>
                          <a:rPr lang="en-GB" sz="2000" b="0" i="0" smtClean="0">
                            <a:latin typeface="Cambria Math" panose="02040503050406030204" pitchFamily="18" charset="0"/>
                            <a:ea typeface="Cambria Math" panose="02040503050406030204" pitchFamily="18" charset="0"/>
                            <a:cs typeface="Calibri" panose="020F0502020204030204" pitchFamily="34" charset="0"/>
                          </a:rPr>
                          <m:t>16</m:t>
                        </m:r>
                      </m:num>
                      <m:den>
                        <m:r>
                          <a:rPr lang="en-GB" sz="2000" b="0" i="0" smtClean="0">
                            <a:latin typeface="Cambria Math" panose="02040503050406030204" pitchFamily="18" charset="0"/>
                            <a:ea typeface="Cambria Math" panose="02040503050406030204" pitchFamily="18" charset="0"/>
                            <a:cs typeface="Calibri" panose="020F0502020204030204" pitchFamily="34" charset="0"/>
                          </a:rPr>
                          <m:t>227</m:t>
                        </m:r>
                      </m:den>
                    </m:f>
                    <m:r>
                      <a:rPr lang="en-GB" sz="2000" b="0" i="0" smtClean="0">
                        <a:latin typeface="Cambria Math" panose="02040503050406030204" pitchFamily="18" charset="0"/>
                        <a:ea typeface="Cambria Math" panose="02040503050406030204" pitchFamily="18" charset="0"/>
                        <a:cs typeface="Calibri" panose="020F0502020204030204" pitchFamily="34" charset="0"/>
                      </a:rPr>
                      <m:t>×</m:t>
                    </m:r>
                    <m:d>
                      <m:dPr>
                        <m:begChr m:val="["/>
                        <m:endChr m:val="]"/>
                        <m:ctrlPr>
                          <a:rPr lang="en-GB" sz="2000" b="0" i="1" smtClean="0">
                            <a:latin typeface="Cambria Math" panose="02040503050406030204" pitchFamily="18" charset="0"/>
                            <a:ea typeface="Cambria Math" panose="02040503050406030204" pitchFamily="18" charset="0"/>
                            <a:cs typeface="Calibri" panose="020F0502020204030204" pitchFamily="34" charset="0"/>
                          </a:rPr>
                        </m:ctrlPr>
                      </m:dPr>
                      <m:e>
                        <m:r>
                          <a:rPr lang="en-GB" sz="2000" b="0" i="0" smtClean="0">
                            <a:solidFill>
                              <a:srgbClr val="0000FF"/>
                            </a:solidFill>
                            <a:latin typeface="Cambria Math" panose="02040503050406030204" pitchFamily="18" charset="0"/>
                            <a:ea typeface="Cambria Math" panose="02040503050406030204" pitchFamily="18" charset="0"/>
                            <a:cs typeface="Calibri" panose="020F0502020204030204" pitchFamily="34" charset="0"/>
                          </a:rPr>
                          <m:t>6</m:t>
                        </m:r>
                        <m:r>
                          <a:rPr lang="en-GB" sz="2000" b="0" i="0" smtClean="0">
                            <a:latin typeface="Cambria Math" panose="02040503050406030204" pitchFamily="18" charset="0"/>
                            <a:ea typeface="Cambria Math" panose="02040503050406030204" pitchFamily="18" charset="0"/>
                            <a:cs typeface="Calibri" panose="020F0502020204030204" pitchFamily="34" charset="0"/>
                          </a:rPr>
                          <m:t>−</m:t>
                        </m:r>
                        <m:d>
                          <m:dPr>
                            <m:ctrlPr>
                              <a:rPr lang="en-GB" sz="2000" b="0" i="1" smtClean="0">
                                <a:latin typeface="Cambria Math" panose="02040503050406030204" pitchFamily="18" charset="0"/>
                                <a:ea typeface="Cambria Math" panose="02040503050406030204" pitchFamily="18" charset="0"/>
                                <a:cs typeface="Calibri" panose="020F0502020204030204" pitchFamily="34" charset="0"/>
                              </a:rPr>
                            </m:ctrlPr>
                          </m:dPr>
                          <m:e>
                            <m:r>
                              <a:rPr lang="en-GB" sz="2000" b="0" i="0" smtClean="0">
                                <a:latin typeface="Cambria Math" panose="02040503050406030204" pitchFamily="18" charset="0"/>
                                <a:ea typeface="Cambria Math" panose="02040503050406030204" pitchFamily="18" charset="0"/>
                                <a:cs typeface="Calibri" panose="020F0502020204030204" pitchFamily="34" charset="0"/>
                              </a:rPr>
                              <m:t>2×7</m:t>
                            </m:r>
                          </m:e>
                        </m:d>
                        <m:r>
                          <a:rPr lang="en-GB" sz="2000" b="0" i="0" smtClean="0">
                            <a:latin typeface="Cambria Math" panose="02040503050406030204" pitchFamily="18" charset="0"/>
                            <a:ea typeface="Cambria Math" panose="02040503050406030204" pitchFamily="18" charset="0"/>
                            <a:cs typeface="Calibri" panose="020F0502020204030204" pitchFamily="34" charset="0"/>
                          </a:rPr>
                          <m:t>−</m:t>
                        </m:r>
                        <m:d>
                          <m:dPr>
                            <m:ctrlPr>
                              <a:rPr lang="en-GB" sz="2000" b="0" i="1" smtClean="0">
                                <a:latin typeface="Cambria Math" panose="02040503050406030204" pitchFamily="18" charset="0"/>
                                <a:ea typeface="Cambria Math" panose="02040503050406030204" pitchFamily="18" charset="0"/>
                                <a:cs typeface="Calibri" panose="020F0502020204030204" pitchFamily="34" charset="0"/>
                              </a:rPr>
                            </m:ctrlPr>
                          </m:dPr>
                          <m:e>
                            <m:f>
                              <m:fPr>
                                <m:ctrlPr>
                                  <a:rPr lang="en-GB" sz="2000" b="0" i="1" smtClean="0">
                                    <a:latin typeface="Cambria Math" panose="02040503050406030204" pitchFamily="18" charset="0"/>
                                    <a:ea typeface="Cambria Math" panose="02040503050406030204" pitchFamily="18" charset="0"/>
                                    <a:cs typeface="Calibri" panose="020F0502020204030204" pitchFamily="34" charset="0"/>
                                  </a:rPr>
                                </m:ctrlPr>
                              </m:fPr>
                              <m:num>
                                <m:r>
                                  <a:rPr lang="en-GB" sz="2000" b="0" i="0" smtClean="0">
                                    <a:solidFill>
                                      <a:srgbClr val="00B050"/>
                                    </a:solidFill>
                                    <a:latin typeface="Cambria Math" panose="02040503050406030204" pitchFamily="18" charset="0"/>
                                    <a:ea typeface="Cambria Math" panose="02040503050406030204" pitchFamily="18" charset="0"/>
                                    <a:cs typeface="Calibri" panose="020F0502020204030204" pitchFamily="34" charset="0"/>
                                  </a:rPr>
                                  <m:t>5</m:t>
                                </m:r>
                              </m:num>
                              <m:den>
                                <m:r>
                                  <a:rPr lang="en-GB" sz="2000" b="0" i="0" smtClean="0">
                                    <a:latin typeface="Cambria Math" panose="02040503050406030204" pitchFamily="18" charset="0"/>
                                    <a:ea typeface="Cambria Math" panose="02040503050406030204" pitchFamily="18" charset="0"/>
                                    <a:cs typeface="Calibri" panose="020F0502020204030204" pitchFamily="34" charset="0"/>
                                  </a:rPr>
                                  <m:t>2</m:t>
                                </m:r>
                              </m:den>
                            </m:f>
                          </m:e>
                        </m:d>
                      </m:e>
                    </m:d>
                    <m:r>
                      <m:rPr>
                        <m:sty m:val="p"/>
                      </m:rPr>
                      <a:rPr lang="en-GB" sz="2000" b="0" i="0" smtClean="0">
                        <a:latin typeface="Cambria Math" panose="02040503050406030204" pitchFamily="18" charset="0"/>
                        <a:ea typeface="Cambria Math" panose="02040503050406030204" pitchFamily="18" charset="0"/>
                        <a:cs typeface="Calibri" panose="020F0502020204030204" pitchFamily="34" charset="0"/>
                      </a:rPr>
                      <m:t>x</m:t>
                    </m:r>
                    <m:r>
                      <a:rPr lang="en-GB" sz="2000" b="0" i="0" smtClean="0">
                        <a:latin typeface="Cambria Math" panose="02040503050406030204" pitchFamily="18" charset="0"/>
                        <a:ea typeface="Cambria Math" panose="02040503050406030204" pitchFamily="18" charset="0"/>
                        <a:cs typeface="Calibri" panose="020F0502020204030204" pitchFamily="34" charset="0"/>
                      </a:rPr>
                      <m:t> 100%=</m:t>
                    </m:r>
                  </m:oMath>
                </a14:m>
                <a:endParaRPr lang="en-GB" sz="2000" b="0" i="0" dirty="0">
                  <a:latin typeface="Cambria Math" panose="02040503050406030204" pitchFamily="18" charset="0"/>
                  <a:ea typeface="Cambria Math" panose="02040503050406030204" pitchFamily="18" charset="0"/>
                  <a:cs typeface="Calibri" panose="020F0502020204030204" pitchFamily="34" charset="0"/>
                </a:endParaRPr>
              </a:p>
              <a:p>
                <a:endParaRPr lang="en-GB" sz="2000" b="1" i="1" dirty="0">
                  <a:latin typeface="Cambria Math" panose="02040503050406030204" pitchFamily="18" charset="0"/>
                  <a:ea typeface="Cambria Math" panose="02040503050406030204" pitchFamily="18" charset="0"/>
                  <a:cs typeface="Calibri" panose="020F0502020204030204" pitchFamily="34" charset="0"/>
                </a:endParaRPr>
              </a:p>
              <a:p>
                <a:r>
                  <a:rPr lang="en-GB" sz="2000" b="1" i="1" dirty="0">
                    <a:latin typeface="Cambria Math" panose="02040503050406030204" pitchFamily="18" charset="0"/>
                    <a:ea typeface="Cambria Math" panose="02040503050406030204" pitchFamily="18" charset="0"/>
                    <a:cs typeface="Calibri" panose="020F0502020204030204" pitchFamily="34" charset="0"/>
                  </a:rPr>
                  <a:t>= </a:t>
                </a:r>
                <a14:m>
                  <m:oMath xmlns:m="http://schemas.openxmlformats.org/officeDocument/2006/math">
                    <m:r>
                      <a:rPr lang="en-GB" sz="2000" b="1" i="1" smtClean="0">
                        <a:latin typeface="Cambria Math" panose="02040503050406030204" pitchFamily="18" charset="0"/>
                        <a:ea typeface="Cambria Math" panose="02040503050406030204" pitchFamily="18" charset="0"/>
                        <a:cs typeface="Calibri" panose="020F0502020204030204" pitchFamily="34" charset="0"/>
                      </a:rPr>
                      <m:t>−</m:t>
                    </m:r>
                    <m:r>
                      <a:rPr lang="en-GB" sz="2000" b="1" i="1" smtClean="0">
                        <a:latin typeface="Cambria Math" panose="02040503050406030204" pitchFamily="18" charset="0"/>
                        <a:ea typeface="Cambria Math" panose="02040503050406030204" pitchFamily="18" charset="0"/>
                        <a:cs typeface="Calibri" panose="020F0502020204030204" pitchFamily="34" charset="0"/>
                      </a:rPr>
                      <m:t>𝟕𝟒</m:t>
                    </m:r>
                    <m:r>
                      <a:rPr lang="en-GB" sz="2000" b="1" i="1" smtClean="0">
                        <a:latin typeface="Cambria Math" panose="02040503050406030204" pitchFamily="18" charset="0"/>
                        <a:ea typeface="Cambria Math" panose="02040503050406030204" pitchFamily="18" charset="0"/>
                        <a:cs typeface="Calibri" panose="020F0502020204030204" pitchFamily="34" charset="0"/>
                      </a:rPr>
                      <m:t>%</m:t>
                    </m:r>
                  </m:oMath>
                </a14:m>
                <a:endParaRPr lang="en-GB" sz="2000" b="1" dirty="0">
                  <a:latin typeface="Calibri" panose="020F0502020204030204" pitchFamily="34" charset="0"/>
                  <a:ea typeface="Cambria Math" panose="02040503050406030204" pitchFamily="18" charset="0"/>
                  <a:cs typeface="Calibri" panose="020F0502020204030204" pitchFamily="34" charset="0"/>
                </a:endParaRPr>
              </a:p>
            </p:txBody>
          </p:sp>
        </mc:Choice>
        <mc:Fallback>
          <p:sp>
            <p:nvSpPr>
              <p:cNvPr id="33" name="TextBox 32">
                <a:extLst>
                  <a:ext uri="{FF2B5EF4-FFF2-40B4-BE49-F238E27FC236}">
                    <a16:creationId xmlns:a16="http://schemas.microsoft.com/office/drawing/2014/main" id="{F661BBC3-8CEC-4829-842A-780259A6FB44}"/>
                  </a:ext>
                </a:extLst>
              </p:cNvPr>
              <p:cNvSpPr txBox="1">
                <a:spLocks noRot="1" noChangeAspect="1" noMove="1" noResize="1" noEditPoints="1" noAdjustHandles="1" noChangeArrowheads="1" noChangeShapeType="1" noTextEdit="1"/>
              </p:cNvSpPr>
              <p:nvPr/>
            </p:nvSpPr>
            <p:spPr>
              <a:xfrm>
                <a:off x="163413" y="3561591"/>
                <a:ext cx="4571693" cy="1936941"/>
              </a:xfrm>
              <a:prstGeom prst="rect">
                <a:avLst/>
              </a:prstGeom>
              <a:blipFill>
                <a:blip r:embed="rId7"/>
                <a:stretch>
                  <a:fillRect l="-1467" b="-4088"/>
                </a:stretch>
              </a:blipFill>
              <a:ln w="28575">
                <a:noFill/>
              </a:ln>
            </p:spPr>
            <p:txBody>
              <a:bodyPr/>
              <a:lstStyle/>
              <a:p>
                <a:r>
                  <a:rPr lang="en-GB">
                    <a:noFill/>
                  </a:rPr>
                  <a:t> </a:t>
                </a:r>
              </a:p>
            </p:txBody>
          </p:sp>
        </mc:Fallback>
      </mc:AlternateContent>
      <p:cxnSp>
        <p:nvCxnSpPr>
          <p:cNvPr id="35" name="Straight Connector 34">
            <a:extLst>
              <a:ext uri="{FF2B5EF4-FFF2-40B4-BE49-F238E27FC236}">
                <a16:creationId xmlns:a16="http://schemas.microsoft.com/office/drawing/2014/main" id="{8A3388BD-F866-4670-873B-8ABB61E06128}"/>
              </a:ext>
            </a:extLst>
          </p:cNvPr>
          <p:cNvCxnSpPr>
            <a:cxnSpLocks/>
          </p:cNvCxnSpPr>
          <p:nvPr/>
        </p:nvCxnSpPr>
        <p:spPr>
          <a:xfrm>
            <a:off x="4615730" y="3152053"/>
            <a:ext cx="0" cy="3505490"/>
          </a:xfrm>
          <a:prstGeom prst="line">
            <a:avLst/>
          </a:prstGeom>
          <a:ln w="19050">
            <a:solidFill>
              <a:srgbClr val="00B0F0"/>
            </a:solidFill>
          </a:ln>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6F719388-762A-4C2C-B169-0F5E12E9939F}"/>
              </a:ext>
            </a:extLst>
          </p:cNvPr>
          <p:cNvSpPr txBox="1"/>
          <p:nvPr/>
        </p:nvSpPr>
        <p:spPr>
          <a:xfrm>
            <a:off x="1289774" y="5021312"/>
            <a:ext cx="3368440" cy="461665"/>
          </a:xfrm>
          <a:prstGeom prst="rect">
            <a:avLst/>
          </a:prstGeom>
          <a:noFill/>
          <a:ln w="28575">
            <a:solidFill>
              <a:srgbClr val="0000FF"/>
            </a:solidFill>
          </a:ln>
        </p:spPr>
        <p:txBody>
          <a:bodyPr wrap="square">
            <a:spAutoFit/>
          </a:bodyPr>
          <a:lstStyle/>
          <a:p>
            <a:r>
              <a:rPr lang="en-US" sz="2400" b="1" dirty="0">
                <a:solidFill>
                  <a:srgbClr val="00B0F0"/>
                </a:solidFill>
                <a:latin typeface="Calibri" panose="020F0502020204030204" pitchFamily="34" charset="0"/>
                <a:cs typeface="Calibri" panose="020F0502020204030204" pitchFamily="34" charset="0"/>
              </a:rPr>
              <a:t>n</a:t>
            </a:r>
            <a:r>
              <a:rPr lang="en-US" sz="2400" b="1" i="0" dirty="0">
                <a:solidFill>
                  <a:srgbClr val="00B0F0"/>
                </a:solidFill>
                <a:effectLst/>
                <a:latin typeface="Calibri" panose="020F0502020204030204" pitchFamily="34" charset="0"/>
                <a:cs typeface="Calibri" panose="020F0502020204030204" pitchFamily="34" charset="0"/>
              </a:rPr>
              <a:t>egative oxygen balance </a:t>
            </a:r>
            <a:endParaRPr lang="en-GB" sz="2400" b="1" dirty="0">
              <a:solidFill>
                <a:srgbClr val="00B0F0"/>
              </a:solidFill>
              <a:latin typeface="Calibri" panose="020F0502020204030204" pitchFamily="34" charset="0"/>
              <a:cs typeface="Calibri" panose="020F0502020204030204" pitchFamily="34" charset="0"/>
            </a:endParaRPr>
          </a:p>
        </p:txBody>
      </p:sp>
      <p:sp>
        <p:nvSpPr>
          <p:cNvPr id="38" name="TextBox 37">
            <a:extLst>
              <a:ext uri="{FF2B5EF4-FFF2-40B4-BE49-F238E27FC236}">
                <a16:creationId xmlns:a16="http://schemas.microsoft.com/office/drawing/2014/main" id="{E5B403E8-F221-4B57-9010-F4D8C261CC98}"/>
              </a:ext>
            </a:extLst>
          </p:cNvPr>
          <p:cNvSpPr txBox="1"/>
          <p:nvPr/>
        </p:nvSpPr>
        <p:spPr>
          <a:xfrm>
            <a:off x="1177800" y="5828207"/>
            <a:ext cx="3449303" cy="584775"/>
          </a:xfrm>
          <a:prstGeom prst="rect">
            <a:avLst/>
          </a:prstGeom>
          <a:noFill/>
        </p:spPr>
        <p:txBody>
          <a:bodyPr wrap="square">
            <a:spAutoFit/>
          </a:bodyPr>
          <a:lstStyle/>
          <a:p>
            <a:r>
              <a:rPr lang="en-US" sz="1600" b="0" i="0" dirty="0">
                <a:solidFill>
                  <a:srgbClr val="202122"/>
                </a:solidFill>
                <a:effectLst/>
                <a:latin typeface="Calibri" panose="020F0502020204030204" pitchFamily="34" charset="0"/>
                <a:cs typeface="Calibri" panose="020F0502020204030204" pitchFamily="34" charset="0"/>
              </a:rPr>
              <a:t>incomplete </a:t>
            </a:r>
            <a:r>
              <a:rPr lang="en-US" sz="1600" dirty="0">
                <a:solidFill>
                  <a:srgbClr val="202122"/>
                </a:solidFill>
                <a:latin typeface="Calibri" panose="020F0502020204030204" pitchFamily="34" charset="0"/>
                <a:cs typeface="Calibri" panose="020F0502020204030204" pitchFamily="34" charset="0"/>
              </a:rPr>
              <a:t>combustion; a </a:t>
            </a:r>
            <a:r>
              <a:rPr lang="en-US" sz="1600" b="0" i="0" dirty="0">
                <a:solidFill>
                  <a:srgbClr val="202122"/>
                </a:solidFill>
                <a:effectLst/>
                <a:latin typeface="Calibri" panose="020F0502020204030204" pitchFamily="34" charset="0"/>
                <a:cs typeface="Calibri" panose="020F0502020204030204" pitchFamily="34" charset="0"/>
              </a:rPr>
              <a:t>large amount of toxic gases like CO produced</a:t>
            </a:r>
            <a:endParaRPr lang="en-GB" sz="1600" dirty="0">
              <a:latin typeface="Calibri" panose="020F0502020204030204" pitchFamily="34" charset="0"/>
              <a:cs typeface="Calibri" panose="020F0502020204030204" pitchFamily="34" charset="0"/>
            </a:endParaRPr>
          </a:p>
        </p:txBody>
      </p:sp>
      <p:sp>
        <p:nvSpPr>
          <p:cNvPr id="39" name="TextBox 38">
            <a:extLst>
              <a:ext uri="{FF2B5EF4-FFF2-40B4-BE49-F238E27FC236}">
                <a16:creationId xmlns:a16="http://schemas.microsoft.com/office/drawing/2014/main" id="{51949FE8-5874-4F1D-863F-A0B56A94FD86}"/>
              </a:ext>
            </a:extLst>
          </p:cNvPr>
          <p:cNvSpPr txBox="1"/>
          <p:nvPr/>
        </p:nvSpPr>
        <p:spPr>
          <a:xfrm>
            <a:off x="4603291" y="5589240"/>
            <a:ext cx="4403962" cy="923330"/>
          </a:xfrm>
          <a:prstGeom prst="rect">
            <a:avLst/>
          </a:prstGeom>
          <a:noFill/>
        </p:spPr>
        <p:txBody>
          <a:bodyPr wrap="square">
            <a:spAutoFit/>
          </a:bodyPr>
          <a:lstStyle/>
          <a:p>
            <a:pPr lvl="0" eaLnBrk="0" hangingPunct="0"/>
            <a:r>
              <a:rPr lang="en-US" altLang="en-US" b="1" dirty="0" err="1">
                <a:solidFill>
                  <a:srgbClr val="00B0F0"/>
                </a:solidFill>
                <a:latin typeface="Calibri" panose="020F0502020204030204" pitchFamily="34" charset="0"/>
                <a:cs typeface="Calibri" panose="020F0502020204030204" pitchFamily="34" charset="0"/>
              </a:rPr>
              <a:t>wt</a:t>
            </a:r>
            <a:r>
              <a:rPr lang="en-US" altLang="en-US" b="1" dirty="0">
                <a:solidFill>
                  <a:srgbClr val="00B0F0"/>
                </a:solidFill>
                <a:latin typeface="Calibri" panose="020F0502020204030204" pitchFamily="34" charset="0"/>
                <a:cs typeface="Calibri" panose="020F0502020204030204" pitchFamily="34" charset="0"/>
              </a:rPr>
              <a:t>% of O as the total MW of O atoms in the product (10½ x 16 = 168) divided by the MW of TNT</a:t>
            </a:r>
          </a:p>
        </p:txBody>
      </p:sp>
    </p:spTree>
    <p:extLst>
      <p:ext uri="{BB962C8B-B14F-4D97-AF65-F5344CB8AC3E}">
        <p14:creationId xmlns:p14="http://schemas.microsoft.com/office/powerpoint/2010/main" val="1046676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animBg="1"/>
      <p:bldP spid="14"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DECOMPOSITION REACTIONS</a:t>
            </a:r>
            <a:endParaRPr lang="en-GB" sz="2400" b="1" dirty="0">
              <a:effectLst>
                <a:outerShdw blurRad="38100" dist="38100" dir="2700000" algn="tl">
                  <a:srgbClr val="000000">
                    <a:alpha val="43137"/>
                  </a:srgbClr>
                </a:outerShdw>
              </a:effectLst>
            </a:endParaRPr>
          </a:p>
        </p:txBody>
      </p:sp>
      <p:sp>
        <p:nvSpPr>
          <p:cNvPr id="16" name="TextBox 15">
            <a:extLst>
              <a:ext uri="{FF2B5EF4-FFF2-40B4-BE49-F238E27FC236}">
                <a16:creationId xmlns:a16="http://schemas.microsoft.com/office/drawing/2014/main" id="{9197B6C9-5A0C-4F64-9FE9-452481165120}"/>
              </a:ext>
            </a:extLst>
          </p:cNvPr>
          <p:cNvSpPr txBox="1"/>
          <p:nvPr/>
        </p:nvSpPr>
        <p:spPr>
          <a:xfrm>
            <a:off x="3193952" y="1140900"/>
            <a:ext cx="4459039" cy="461665"/>
          </a:xfrm>
          <a:prstGeom prst="rect">
            <a:avLst/>
          </a:prstGeom>
          <a:noFill/>
        </p:spPr>
        <p:txBody>
          <a:bodyPr wrap="square">
            <a:spAutoFit/>
          </a:bodyPr>
          <a:lstStyle/>
          <a:p>
            <a:r>
              <a:rPr lang="en-GB" sz="2400" dirty="0">
                <a:latin typeface="Calibri" panose="020F0502020204030204" pitchFamily="34" charset="0"/>
                <a:cs typeface="Calibri" panose="020F0502020204030204" pitchFamily="34" charset="0"/>
              </a:rPr>
              <a:t>C</a:t>
            </a:r>
            <a:r>
              <a:rPr lang="en-GB" sz="2400" baseline="-25000" dirty="0">
                <a:latin typeface="Calibri" panose="020F0502020204030204" pitchFamily="34" charset="0"/>
                <a:cs typeface="Calibri" panose="020F0502020204030204" pitchFamily="34" charset="0"/>
              </a:rPr>
              <a:t>4</a:t>
            </a:r>
            <a:r>
              <a:rPr lang="en-GB" sz="2400" dirty="0">
                <a:solidFill>
                  <a:srgbClr val="00B050"/>
                </a:solidFill>
                <a:latin typeface="Calibri" panose="020F0502020204030204" pitchFamily="34" charset="0"/>
                <a:cs typeface="Calibri" panose="020F0502020204030204" pitchFamily="34" charset="0"/>
              </a:rPr>
              <a:t>H</a:t>
            </a:r>
            <a:r>
              <a:rPr lang="en-GB" sz="2400" baseline="-25000" dirty="0">
                <a:solidFill>
                  <a:srgbClr val="00B050"/>
                </a:solidFill>
                <a:latin typeface="Calibri" panose="020F0502020204030204" pitchFamily="34" charset="0"/>
                <a:cs typeface="Calibri" panose="020F0502020204030204" pitchFamily="34" charset="0"/>
              </a:rPr>
              <a:t>8</a:t>
            </a:r>
            <a:r>
              <a:rPr lang="en-GB" sz="2400" dirty="0">
                <a:solidFill>
                  <a:srgbClr val="FF0000"/>
                </a:solidFill>
                <a:latin typeface="Calibri" panose="020F0502020204030204" pitchFamily="34" charset="0"/>
                <a:cs typeface="Calibri" panose="020F0502020204030204" pitchFamily="34" charset="0"/>
              </a:rPr>
              <a:t>N</a:t>
            </a:r>
            <a:r>
              <a:rPr lang="en-GB" sz="2400" baseline="-25000" dirty="0">
                <a:solidFill>
                  <a:srgbClr val="FF0000"/>
                </a:solidFill>
                <a:latin typeface="Calibri" panose="020F0502020204030204" pitchFamily="34" charset="0"/>
                <a:cs typeface="Calibri" panose="020F0502020204030204" pitchFamily="34" charset="0"/>
              </a:rPr>
              <a:t>8</a:t>
            </a:r>
            <a:r>
              <a:rPr lang="en-GB" sz="2400" dirty="0">
                <a:solidFill>
                  <a:srgbClr val="0000FF"/>
                </a:solidFill>
                <a:latin typeface="Calibri" panose="020F0502020204030204" pitchFamily="34" charset="0"/>
                <a:cs typeface="Calibri" panose="020F0502020204030204" pitchFamily="34" charset="0"/>
              </a:rPr>
              <a:t>O</a:t>
            </a:r>
            <a:r>
              <a:rPr lang="en-GB" sz="2400" baseline="-25000" dirty="0">
                <a:solidFill>
                  <a:srgbClr val="0000FF"/>
                </a:solidFill>
                <a:latin typeface="Calibri" panose="020F0502020204030204" pitchFamily="34" charset="0"/>
                <a:cs typeface="Calibri" panose="020F0502020204030204" pitchFamily="34" charset="0"/>
              </a:rPr>
              <a:t>8</a:t>
            </a:r>
            <a:r>
              <a:rPr lang="en-GB" sz="2400"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sym typeface="Wingdings" panose="05000000000000000000" pitchFamily="2" charset="2"/>
              </a:rPr>
              <a:t>  4C</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dirty="0">
                <a:latin typeface="Calibri" panose="020F0502020204030204" pitchFamily="34" charset="0"/>
                <a:cs typeface="Calibri" panose="020F0502020204030204" pitchFamily="34" charset="0"/>
                <a:sym typeface="Wingdings" panose="05000000000000000000" pitchFamily="2" charset="2"/>
              </a:rPr>
              <a:t> +  </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4H</a:t>
            </a:r>
            <a:r>
              <a:rPr lang="en-GB" sz="24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dirty="0">
                <a:latin typeface="Calibri" panose="020F0502020204030204" pitchFamily="34" charset="0"/>
                <a:cs typeface="Calibri" panose="020F0502020204030204" pitchFamily="34" charset="0"/>
                <a:sym typeface="Wingdings" panose="05000000000000000000" pitchFamily="2" charset="2"/>
              </a:rPr>
              <a:t>  +  </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4N</a:t>
            </a:r>
            <a:r>
              <a:rPr lang="en-GB" sz="24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a:t>
            </a:r>
            <a:endParaRPr lang="en-GB" sz="2400" baseline="-25000" dirty="0">
              <a:solidFill>
                <a:srgbClr val="0000FF"/>
              </a:solidFill>
              <a:latin typeface="Calibri" panose="020F0502020204030204" pitchFamily="34" charset="0"/>
              <a:cs typeface="Calibri" panose="020F0502020204030204" pitchFamily="34" charset="0"/>
            </a:endParaRPr>
          </a:p>
        </p:txBody>
      </p:sp>
      <p:sp>
        <p:nvSpPr>
          <p:cNvPr id="17" name="TextBox 16">
            <a:extLst>
              <a:ext uri="{FF2B5EF4-FFF2-40B4-BE49-F238E27FC236}">
                <a16:creationId xmlns:a16="http://schemas.microsoft.com/office/drawing/2014/main" id="{8C52F206-632A-4FE7-8678-65DF04079757}"/>
              </a:ext>
            </a:extLst>
          </p:cNvPr>
          <p:cNvSpPr txBox="1"/>
          <p:nvPr/>
        </p:nvSpPr>
        <p:spPr>
          <a:xfrm>
            <a:off x="3177183" y="1853024"/>
            <a:ext cx="5443151" cy="461665"/>
          </a:xfrm>
          <a:prstGeom prst="rect">
            <a:avLst/>
          </a:prstGeom>
          <a:noFill/>
        </p:spPr>
        <p:txBody>
          <a:bodyPr wrap="square">
            <a:spAutoFit/>
          </a:bodyPr>
          <a:lstStyle/>
          <a:p>
            <a:r>
              <a:rPr lang="en-GB" sz="2400" dirty="0">
                <a:latin typeface="Calibri" panose="020F0502020204030204" pitchFamily="34" charset="0"/>
                <a:cs typeface="Calibri" panose="020F0502020204030204" pitchFamily="34" charset="0"/>
              </a:rPr>
              <a:t>C</a:t>
            </a:r>
            <a:r>
              <a:rPr lang="en-GB" sz="2400" baseline="-25000" dirty="0">
                <a:latin typeface="Calibri" panose="020F0502020204030204" pitchFamily="34" charset="0"/>
                <a:cs typeface="Calibri" panose="020F0502020204030204" pitchFamily="34" charset="0"/>
              </a:rPr>
              <a:t>4</a:t>
            </a:r>
            <a:r>
              <a:rPr lang="en-GB" sz="2400" dirty="0">
                <a:solidFill>
                  <a:srgbClr val="00B050"/>
                </a:solidFill>
                <a:latin typeface="Calibri" panose="020F0502020204030204" pitchFamily="34" charset="0"/>
                <a:cs typeface="Calibri" panose="020F0502020204030204" pitchFamily="34" charset="0"/>
              </a:rPr>
              <a:t>H</a:t>
            </a:r>
            <a:r>
              <a:rPr lang="en-GB" sz="2400" baseline="-25000" dirty="0">
                <a:solidFill>
                  <a:srgbClr val="00B050"/>
                </a:solidFill>
                <a:latin typeface="Calibri" panose="020F0502020204030204" pitchFamily="34" charset="0"/>
                <a:cs typeface="Calibri" panose="020F0502020204030204" pitchFamily="34" charset="0"/>
              </a:rPr>
              <a:t>8</a:t>
            </a:r>
            <a:r>
              <a:rPr lang="en-GB" sz="2400" dirty="0">
                <a:solidFill>
                  <a:srgbClr val="FF0000"/>
                </a:solidFill>
                <a:latin typeface="Calibri" panose="020F0502020204030204" pitchFamily="34" charset="0"/>
                <a:cs typeface="Calibri" panose="020F0502020204030204" pitchFamily="34" charset="0"/>
              </a:rPr>
              <a:t>N</a:t>
            </a:r>
            <a:r>
              <a:rPr lang="en-GB" sz="2400" baseline="-25000" dirty="0">
                <a:solidFill>
                  <a:srgbClr val="FF0000"/>
                </a:solidFill>
                <a:latin typeface="Calibri" panose="020F0502020204030204" pitchFamily="34" charset="0"/>
                <a:cs typeface="Calibri" panose="020F0502020204030204" pitchFamily="34" charset="0"/>
              </a:rPr>
              <a:t>8</a:t>
            </a:r>
            <a:r>
              <a:rPr lang="en-GB" sz="2400" dirty="0">
                <a:solidFill>
                  <a:srgbClr val="0000FF"/>
                </a:solidFill>
                <a:latin typeface="Calibri" panose="020F0502020204030204" pitchFamily="34" charset="0"/>
                <a:cs typeface="Calibri" panose="020F0502020204030204" pitchFamily="34" charset="0"/>
              </a:rPr>
              <a:t>O</a:t>
            </a:r>
            <a:r>
              <a:rPr lang="en-GB" sz="2400" baseline="-25000" dirty="0">
                <a:solidFill>
                  <a:srgbClr val="0000FF"/>
                </a:solidFill>
                <a:latin typeface="Calibri" panose="020F0502020204030204" pitchFamily="34" charset="0"/>
                <a:cs typeface="Calibri" panose="020F0502020204030204" pitchFamily="34" charset="0"/>
              </a:rPr>
              <a:t>8</a:t>
            </a:r>
            <a:r>
              <a:rPr lang="en-GB" sz="2400"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sym typeface="Wingdings" panose="05000000000000000000" pitchFamily="2" charset="2"/>
              </a:rPr>
              <a:t>  2C</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baseline="-25000" dirty="0">
                <a:solidFill>
                  <a:srgbClr val="0000FF"/>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+ 2C  +  </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4H</a:t>
            </a:r>
            <a:r>
              <a:rPr lang="en-GB" sz="24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dirty="0">
                <a:latin typeface="Calibri" panose="020F0502020204030204" pitchFamily="34" charset="0"/>
                <a:cs typeface="Calibri" panose="020F0502020204030204" pitchFamily="34" charset="0"/>
                <a:sym typeface="Wingdings" panose="05000000000000000000" pitchFamily="2" charset="2"/>
              </a:rPr>
              <a:t>  +  </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4N</a:t>
            </a:r>
            <a:r>
              <a:rPr lang="en-GB" sz="24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a:t>
            </a:r>
            <a:endParaRPr lang="en-GB" sz="2400" baseline="-25000" dirty="0">
              <a:solidFill>
                <a:srgbClr val="0000FF"/>
              </a:solidFill>
              <a:latin typeface="Calibri" panose="020F0502020204030204" pitchFamily="34" charset="0"/>
              <a:cs typeface="Calibri" panose="020F0502020204030204" pitchFamily="34" charset="0"/>
            </a:endParaRPr>
          </a:p>
        </p:txBody>
      </p:sp>
      <p:sp>
        <p:nvSpPr>
          <p:cNvPr id="18" name="TextBox 17">
            <a:extLst>
              <a:ext uri="{FF2B5EF4-FFF2-40B4-BE49-F238E27FC236}">
                <a16:creationId xmlns:a16="http://schemas.microsoft.com/office/drawing/2014/main" id="{69B6941B-DC27-4B5B-BF7E-36505DE9690A}"/>
              </a:ext>
            </a:extLst>
          </p:cNvPr>
          <p:cNvSpPr txBox="1"/>
          <p:nvPr/>
        </p:nvSpPr>
        <p:spPr>
          <a:xfrm>
            <a:off x="3177184" y="2565148"/>
            <a:ext cx="5788867" cy="461665"/>
          </a:xfrm>
          <a:prstGeom prst="rect">
            <a:avLst/>
          </a:prstGeom>
          <a:noFill/>
        </p:spPr>
        <p:txBody>
          <a:bodyPr wrap="square">
            <a:spAutoFit/>
          </a:bodyPr>
          <a:lstStyle/>
          <a:p>
            <a:r>
              <a:rPr lang="en-GB" sz="2400" dirty="0">
                <a:latin typeface="Calibri" panose="020F0502020204030204" pitchFamily="34" charset="0"/>
                <a:cs typeface="Calibri" panose="020F0502020204030204" pitchFamily="34" charset="0"/>
              </a:rPr>
              <a:t>C</a:t>
            </a:r>
            <a:r>
              <a:rPr lang="en-GB" sz="2400" baseline="-25000" dirty="0">
                <a:latin typeface="Calibri" panose="020F0502020204030204" pitchFamily="34" charset="0"/>
                <a:cs typeface="Calibri" panose="020F0502020204030204" pitchFamily="34" charset="0"/>
              </a:rPr>
              <a:t>4</a:t>
            </a:r>
            <a:r>
              <a:rPr lang="en-GB" sz="2400" dirty="0">
                <a:solidFill>
                  <a:srgbClr val="00B050"/>
                </a:solidFill>
                <a:latin typeface="Calibri" panose="020F0502020204030204" pitchFamily="34" charset="0"/>
                <a:cs typeface="Calibri" panose="020F0502020204030204" pitchFamily="34" charset="0"/>
              </a:rPr>
              <a:t>H</a:t>
            </a:r>
            <a:r>
              <a:rPr lang="en-GB" sz="2400" baseline="-25000" dirty="0">
                <a:solidFill>
                  <a:srgbClr val="00B050"/>
                </a:solidFill>
                <a:latin typeface="Calibri" panose="020F0502020204030204" pitchFamily="34" charset="0"/>
                <a:cs typeface="Calibri" panose="020F0502020204030204" pitchFamily="34" charset="0"/>
              </a:rPr>
              <a:t>8</a:t>
            </a:r>
            <a:r>
              <a:rPr lang="en-GB" sz="2400" dirty="0">
                <a:solidFill>
                  <a:srgbClr val="FF0000"/>
                </a:solidFill>
                <a:latin typeface="Calibri" panose="020F0502020204030204" pitchFamily="34" charset="0"/>
                <a:cs typeface="Calibri" panose="020F0502020204030204" pitchFamily="34" charset="0"/>
              </a:rPr>
              <a:t>N</a:t>
            </a:r>
            <a:r>
              <a:rPr lang="en-GB" sz="2400" baseline="-25000" dirty="0">
                <a:solidFill>
                  <a:srgbClr val="FF0000"/>
                </a:solidFill>
                <a:latin typeface="Calibri" panose="020F0502020204030204" pitchFamily="34" charset="0"/>
                <a:cs typeface="Calibri" panose="020F0502020204030204" pitchFamily="34" charset="0"/>
              </a:rPr>
              <a:t>8</a:t>
            </a:r>
            <a:r>
              <a:rPr lang="en-GB" sz="2400" dirty="0">
                <a:solidFill>
                  <a:srgbClr val="0000FF"/>
                </a:solidFill>
                <a:latin typeface="Calibri" panose="020F0502020204030204" pitchFamily="34" charset="0"/>
                <a:cs typeface="Calibri" panose="020F0502020204030204" pitchFamily="34" charset="0"/>
              </a:rPr>
              <a:t>O</a:t>
            </a:r>
            <a:r>
              <a:rPr lang="en-GB" sz="2400" baseline="-25000" dirty="0">
                <a:solidFill>
                  <a:srgbClr val="0000FF"/>
                </a:solidFill>
                <a:latin typeface="Calibri" panose="020F0502020204030204" pitchFamily="34" charset="0"/>
                <a:cs typeface="Calibri" panose="020F0502020204030204" pitchFamily="34" charset="0"/>
              </a:rPr>
              <a:t>8</a:t>
            </a:r>
            <a:r>
              <a:rPr lang="en-GB" sz="2400"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sym typeface="Wingdings" panose="05000000000000000000" pitchFamily="2" charset="2"/>
              </a:rPr>
              <a:t> 2C</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 </a:t>
            </a:r>
            <a:r>
              <a:rPr lang="en-GB" sz="2400" dirty="0">
                <a:latin typeface="Calibri" panose="020F0502020204030204" pitchFamily="34" charset="0"/>
                <a:cs typeface="Calibri" panose="020F0502020204030204" pitchFamily="34" charset="0"/>
                <a:sym typeface="Wingdings" panose="05000000000000000000" pitchFamily="2" charset="2"/>
              </a:rPr>
              <a:t>+ 2C</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baseline="-25000" dirty="0">
                <a:solidFill>
                  <a:srgbClr val="0000FF"/>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  </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2H</a:t>
            </a:r>
            <a:r>
              <a:rPr lang="en-GB" sz="24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dirty="0">
                <a:latin typeface="Calibri" panose="020F0502020204030204" pitchFamily="34" charset="0"/>
                <a:cs typeface="Calibri" panose="020F0502020204030204" pitchFamily="34" charset="0"/>
                <a:sym typeface="Wingdings" panose="05000000000000000000" pitchFamily="2" charset="2"/>
              </a:rPr>
              <a:t>  + </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2H</a:t>
            </a:r>
            <a:r>
              <a:rPr lang="en-GB" sz="24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 </a:t>
            </a:r>
            <a:r>
              <a:rPr lang="en-GB" sz="2400" dirty="0">
                <a:latin typeface="Calibri" panose="020F0502020204030204" pitchFamily="34" charset="0"/>
                <a:cs typeface="Calibri" panose="020F0502020204030204" pitchFamily="34" charset="0"/>
                <a:sym typeface="Wingdings" panose="05000000000000000000" pitchFamily="2" charset="2"/>
              </a:rPr>
              <a:t>+ </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4N</a:t>
            </a:r>
            <a:r>
              <a:rPr lang="en-GB" sz="24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a:t>
            </a:r>
            <a:endParaRPr lang="en-GB" sz="2400" baseline="-25000" dirty="0">
              <a:solidFill>
                <a:srgbClr val="0000FF"/>
              </a:solidFill>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B823275B-98DC-4EA2-B72A-428C8292F80D}"/>
              </a:ext>
            </a:extLst>
          </p:cNvPr>
          <p:cNvSpPr txBox="1"/>
          <p:nvPr/>
        </p:nvSpPr>
        <p:spPr>
          <a:xfrm>
            <a:off x="3203848" y="3277272"/>
            <a:ext cx="5416487" cy="461665"/>
          </a:xfrm>
          <a:prstGeom prst="rect">
            <a:avLst/>
          </a:prstGeom>
          <a:noFill/>
        </p:spPr>
        <p:txBody>
          <a:bodyPr wrap="square">
            <a:spAutoFit/>
          </a:bodyPr>
          <a:lstStyle/>
          <a:p>
            <a:r>
              <a:rPr lang="en-GB" sz="2400" dirty="0">
                <a:latin typeface="Calibri" panose="020F0502020204030204" pitchFamily="34" charset="0"/>
                <a:cs typeface="Calibri" panose="020F0502020204030204" pitchFamily="34" charset="0"/>
              </a:rPr>
              <a:t>C</a:t>
            </a:r>
            <a:r>
              <a:rPr lang="en-GB" sz="2400" baseline="-25000" dirty="0">
                <a:latin typeface="Calibri" panose="020F0502020204030204" pitchFamily="34" charset="0"/>
                <a:cs typeface="Calibri" panose="020F0502020204030204" pitchFamily="34" charset="0"/>
              </a:rPr>
              <a:t>4</a:t>
            </a:r>
            <a:r>
              <a:rPr lang="en-GB" sz="2400" dirty="0">
                <a:solidFill>
                  <a:srgbClr val="00B050"/>
                </a:solidFill>
                <a:latin typeface="Calibri" panose="020F0502020204030204" pitchFamily="34" charset="0"/>
                <a:cs typeface="Calibri" panose="020F0502020204030204" pitchFamily="34" charset="0"/>
              </a:rPr>
              <a:t>H</a:t>
            </a:r>
            <a:r>
              <a:rPr lang="en-GB" sz="2400" baseline="-25000" dirty="0">
                <a:solidFill>
                  <a:srgbClr val="00B050"/>
                </a:solidFill>
                <a:latin typeface="Calibri" panose="020F0502020204030204" pitchFamily="34" charset="0"/>
                <a:cs typeface="Calibri" panose="020F0502020204030204" pitchFamily="34" charset="0"/>
              </a:rPr>
              <a:t>8</a:t>
            </a:r>
            <a:r>
              <a:rPr lang="en-GB" sz="2400" dirty="0">
                <a:solidFill>
                  <a:srgbClr val="FF0000"/>
                </a:solidFill>
                <a:latin typeface="Calibri" panose="020F0502020204030204" pitchFamily="34" charset="0"/>
                <a:cs typeface="Calibri" panose="020F0502020204030204" pitchFamily="34" charset="0"/>
              </a:rPr>
              <a:t>N</a:t>
            </a:r>
            <a:r>
              <a:rPr lang="en-GB" sz="2400" baseline="-25000" dirty="0">
                <a:solidFill>
                  <a:srgbClr val="FF0000"/>
                </a:solidFill>
                <a:latin typeface="Calibri" panose="020F0502020204030204" pitchFamily="34" charset="0"/>
                <a:cs typeface="Calibri" panose="020F0502020204030204" pitchFamily="34" charset="0"/>
              </a:rPr>
              <a:t>8</a:t>
            </a:r>
            <a:r>
              <a:rPr lang="en-GB" sz="2400" dirty="0">
                <a:solidFill>
                  <a:srgbClr val="0000FF"/>
                </a:solidFill>
                <a:latin typeface="Calibri" panose="020F0502020204030204" pitchFamily="34" charset="0"/>
                <a:cs typeface="Calibri" panose="020F0502020204030204" pitchFamily="34" charset="0"/>
              </a:rPr>
              <a:t>O</a:t>
            </a:r>
            <a:r>
              <a:rPr lang="en-GB" sz="2400" baseline="-25000" dirty="0">
                <a:solidFill>
                  <a:srgbClr val="0000FF"/>
                </a:solidFill>
                <a:latin typeface="Calibri" panose="020F0502020204030204" pitchFamily="34" charset="0"/>
                <a:cs typeface="Calibri" panose="020F0502020204030204" pitchFamily="34" charset="0"/>
              </a:rPr>
              <a:t>8</a:t>
            </a:r>
            <a:r>
              <a:rPr lang="en-GB" sz="2400"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sym typeface="Wingdings" panose="05000000000000000000" pitchFamily="2" charset="2"/>
              </a:rPr>
              <a:t>  3C</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baseline="-25000" dirty="0">
                <a:solidFill>
                  <a:srgbClr val="0000FF"/>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 C  </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2H</a:t>
            </a:r>
            <a:r>
              <a:rPr lang="en-GB" sz="24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dirty="0">
                <a:latin typeface="Calibri" panose="020F0502020204030204" pitchFamily="34" charset="0"/>
                <a:cs typeface="Calibri" panose="020F0502020204030204" pitchFamily="34" charset="0"/>
                <a:sym typeface="Wingdings" panose="05000000000000000000" pitchFamily="2" charset="2"/>
              </a:rPr>
              <a:t> + </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2H</a:t>
            </a:r>
            <a:r>
              <a:rPr lang="en-GB" sz="24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 </a:t>
            </a:r>
            <a:r>
              <a:rPr lang="en-GB" sz="2400" dirty="0">
                <a:latin typeface="Calibri" panose="020F0502020204030204" pitchFamily="34" charset="0"/>
                <a:cs typeface="Calibri" panose="020F0502020204030204" pitchFamily="34" charset="0"/>
                <a:sym typeface="Wingdings" panose="05000000000000000000" pitchFamily="2" charset="2"/>
              </a:rPr>
              <a:t>+  </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4N</a:t>
            </a:r>
            <a:r>
              <a:rPr lang="en-GB" sz="24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a:t>
            </a:r>
            <a:endParaRPr lang="en-GB" sz="2400" baseline="-25000" dirty="0">
              <a:solidFill>
                <a:srgbClr val="0000FF"/>
              </a:solidFill>
              <a:latin typeface="Calibri" panose="020F0502020204030204" pitchFamily="34" charset="0"/>
              <a:cs typeface="Calibri" panose="020F0502020204030204" pitchFamily="34" charset="0"/>
            </a:endParaRPr>
          </a:p>
        </p:txBody>
      </p:sp>
      <p:pic>
        <p:nvPicPr>
          <p:cNvPr id="15" name="Picture 14">
            <a:extLst>
              <a:ext uri="{FF2B5EF4-FFF2-40B4-BE49-F238E27FC236}">
                <a16:creationId xmlns:a16="http://schemas.microsoft.com/office/drawing/2014/main" id="{2AF0C33E-4775-446C-AD3C-9B40C4FD3301}"/>
              </a:ext>
            </a:extLst>
          </p:cNvPr>
          <p:cNvPicPr>
            <a:picLocks noChangeAspect="1"/>
          </p:cNvPicPr>
          <p:nvPr/>
        </p:nvPicPr>
        <p:blipFill>
          <a:blip r:embed="rId5"/>
          <a:stretch>
            <a:fillRect/>
          </a:stretch>
        </p:blipFill>
        <p:spPr>
          <a:xfrm>
            <a:off x="385640" y="973671"/>
            <a:ext cx="2448272" cy="2303601"/>
          </a:xfrm>
          <a:prstGeom prst="rect">
            <a:avLst/>
          </a:prstGeom>
        </p:spPr>
      </p:pic>
      <p:sp>
        <p:nvSpPr>
          <p:cNvPr id="22" name="TextBox 21">
            <a:extLst>
              <a:ext uri="{FF2B5EF4-FFF2-40B4-BE49-F238E27FC236}">
                <a16:creationId xmlns:a16="http://schemas.microsoft.com/office/drawing/2014/main" id="{203B7F66-B8E4-4FE1-8FC2-C47F26888320}"/>
              </a:ext>
            </a:extLst>
          </p:cNvPr>
          <p:cNvSpPr txBox="1"/>
          <p:nvPr/>
        </p:nvSpPr>
        <p:spPr>
          <a:xfrm>
            <a:off x="706029" y="3401375"/>
            <a:ext cx="1771997" cy="369332"/>
          </a:xfrm>
          <a:prstGeom prst="rect">
            <a:avLst/>
          </a:prstGeom>
          <a:noFill/>
        </p:spPr>
        <p:txBody>
          <a:bodyPr wrap="square">
            <a:spAutoFit/>
          </a:bodyPr>
          <a:lstStyle/>
          <a:p>
            <a:r>
              <a:rPr lang="en-GB" b="0" i="0" dirty="0">
                <a:solidFill>
                  <a:srgbClr val="000000"/>
                </a:solidFill>
                <a:effectLst/>
                <a:latin typeface="Calibri" panose="020F0502020204030204" pitchFamily="34" charset="0"/>
                <a:cs typeface="Calibri" panose="020F0502020204030204" pitchFamily="34" charset="0"/>
              </a:rPr>
              <a:t>HMX (</a:t>
            </a:r>
            <a:r>
              <a:rPr lang="en-GB" dirty="0">
                <a:solidFill>
                  <a:srgbClr val="000000"/>
                </a:solidFill>
                <a:latin typeface="Calibri" panose="020F0502020204030204" pitchFamily="34" charset="0"/>
                <a:cs typeface="Calibri" panose="020F0502020204030204" pitchFamily="34" charset="0"/>
              </a:rPr>
              <a:t>octogen)</a:t>
            </a:r>
            <a:endParaRPr lang="en-GB" dirty="0">
              <a:latin typeface="Calibri" panose="020F0502020204030204" pitchFamily="34" charset="0"/>
              <a:cs typeface="Calibri" panose="020F0502020204030204" pitchFamily="34" charset="0"/>
            </a:endParaRPr>
          </a:p>
        </p:txBody>
      </p:sp>
      <mc:AlternateContent xmlns:mc="http://schemas.openxmlformats.org/markup-compatibility/2006">
        <mc:Choice xmlns:a14="http://schemas.microsoft.com/office/drawing/2010/main" Requires="a14">
          <p:sp>
            <p:nvSpPr>
              <p:cNvPr id="14" name="TextBox 13">
                <a:extLst>
                  <a:ext uri="{FF2B5EF4-FFF2-40B4-BE49-F238E27FC236}">
                    <a16:creationId xmlns:a16="http://schemas.microsoft.com/office/drawing/2014/main" id="{5D8B5743-B76A-4E68-8755-27F2738FACFD}"/>
                  </a:ext>
                </a:extLst>
              </p:cNvPr>
              <p:cNvSpPr txBox="1"/>
              <p:nvPr/>
            </p:nvSpPr>
            <p:spPr>
              <a:xfrm>
                <a:off x="1259632" y="4622530"/>
                <a:ext cx="6500616" cy="1197764"/>
              </a:xfrm>
              <a:prstGeom prst="rect">
                <a:avLst/>
              </a:prstGeom>
              <a:noFill/>
              <a:ln w="28575">
                <a:solidFill>
                  <a:srgbClr val="00B0F0"/>
                </a:solidFill>
              </a:ln>
            </p:spPr>
            <p:txBody>
              <a:bodyPr wrap="square" rtlCol="0">
                <a:spAutoFit/>
              </a:bodyPr>
              <a:lstStyle/>
              <a:p>
                <a14:m>
                  <m:oMath xmlns:m="http://schemas.openxmlformats.org/officeDocument/2006/math">
                    <m:r>
                      <m:rPr>
                        <m:sty m:val="p"/>
                      </m:rPr>
                      <a:rPr lang="el-GR" sz="2400" i="0" smtClean="0">
                        <a:latin typeface="Cambria Math" panose="02040503050406030204" pitchFamily="18" charset="0"/>
                        <a:ea typeface="Cambria Math" panose="02040503050406030204" pitchFamily="18" charset="0"/>
                      </a:rPr>
                      <m:t>Ω</m:t>
                    </m:r>
                    <m:r>
                      <a:rPr lang="en-GB" sz="2400" b="0" i="0" smtClean="0">
                        <a:latin typeface="Cambria Math" panose="02040503050406030204" pitchFamily="18" charset="0"/>
                        <a:ea typeface="Cambria Math" panose="02040503050406030204" pitchFamily="18" charset="0"/>
                      </a:rPr>
                      <m:t>=</m:t>
                    </m:r>
                    <m:f>
                      <m:fPr>
                        <m:ctrlPr>
                          <a:rPr lang="en-GB" sz="2400" b="0" i="1" smtClean="0">
                            <a:latin typeface="Cambria Math" panose="02040503050406030204" pitchFamily="18" charset="0"/>
                            <a:ea typeface="Cambria Math" panose="02040503050406030204" pitchFamily="18" charset="0"/>
                          </a:rPr>
                        </m:ctrlPr>
                      </m:fPr>
                      <m:num>
                        <m:r>
                          <a:rPr lang="en-GB" sz="2400" b="0" i="0" smtClean="0">
                            <a:latin typeface="Cambria Math" panose="02040503050406030204" pitchFamily="18" charset="0"/>
                            <a:ea typeface="Cambria Math" panose="02040503050406030204" pitchFamily="18" charset="0"/>
                          </a:rPr>
                          <m:t>16</m:t>
                        </m:r>
                      </m:num>
                      <m:den>
                        <m:r>
                          <m:rPr>
                            <m:sty m:val="p"/>
                          </m:rPr>
                          <a:rPr lang="en-GB" sz="2400" b="0" i="0" smtClean="0">
                            <a:latin typeface="Cambria Math" panose="02040503050406030204" pitchFamily="18" charset="0"/>
                            <a:ea typeface="Cambria Math" panose="02040503050406030204" pitchFamily="18" charset="0"/>
                          </a:rPr>
                          <m:t>MW</m:t>
                        </m:r>
                      </m:den>
                    </m:f>
                    <m:r>
                      <a:rPr lang="en-GB" sz="2400" b="0" i="0" smtClean="0">
                        <a:latin typeface="Cambria Math" panose="02040503050406030204" pitchFamily="18" charset="0"/>
                        <a:ea typeface="Cambria Math" panose="02040503050406030204" pitchFamily="18" charset="0"/>
                      </a:rPr>
                      <m:t>×</m:t>
                    </m:r>
                    <m:d>
                      <m:dPr>
                        <m:begChr m:val="["/>
                        <m:endChr m:val="]"/>
                        <m:ctrlPr>
                          <a:rPr lang="en-GB" sz="2400" b="0" i="1" smtClean="0">
                            <a:latin typeface="Cambria Math" panose="02040503050406030204" pitchFamily="18" charset="0"/>
                            <a:ea typeface="Cambria Math" panose="02040503050406030204" pitchFamily="18" charset="0"/>
                          </a:rPr>
                        </m:ctrlPr>
                      </m:dPr>
                      <m:e>
                        <m:r>
                          <m:rPr>
                            <m:sty m:val="p"/>
                          </m:rPr>
                          <a:rPr lang="en-GB" sz="2400" b="0" i="0" smtClean="0">
                            <a:solidFill>
                              <a:srgbClr val="0000FF"/>
                            </a:solidFill>
                            <a:latin typeface="Cambria Math" panose="02040503050406030204" pitchFamily="18" charset="0"/>
                            <a:ea typeface="Cambria Math" panose="02040503050406030204" pitchFamily="18" charset="0"/>
                          </a:rPr>
                          <m:t>d</m:t>
                        </m:r>
                        <m:r>
                          <a:rPr lang="en-GB" sz="2400" b="0" i="0" smtClean="0">
                            <a:latin typeface="Cambria Math" panose="02040503050406030204" pitchFamily="18" charset="0"/>
                            <a:ea typeface="Cambria Math" panose="02040503050406030204" pitchFamily="18" charset="0"/>
                          </a:rPr>
                          <m:t>−</m:t>
                        </m:r>
                        <m:d>
                          <m:dPr>
                            <m:ctrlPr>
                              <a:rPr lang="en-GB" sz="2400" b="0" i="1" smtClean="0">
                                <a:latin typeface="Cambria Math" panose="02040503050406030204" pitchFamily="18" charset="0"/>
                                <a:ea typeface="Cambria Math" panose="02040503050406030204" pitchFamily="18" charset="0"/>
                              </a:rPr>
                            </m:ctrlPr>
                          </m:dPr>
                          <m:e>
                            <m:r>
                              <a:rPr lang="en-GB" sz="2400" b="0" i="0" smtClean="0">
                                <a:latin typeface="Cambria Math" panose="02040503050406030204" pitchFamily="18" charset="0"/>
                                <a:ea typeface="Cambria Math" panose="02040503050406030204" pitchFamily="18" charset="0"/>
                              </a:rPr>
                              <m:t>2</m:t>
                            </m:r>
                            <m:r>
                              <m:rPr>
                                <m:sty m:val="p"/>
                              </m:rPr>
                              <a:rPr lang="en-GB" sz="2400" b="0" i="0" smtClean="0">
                                <a:latin typeface="Cambria Math" panose="02040503050406030204" pitchFamily="18" charset="0"/>
                                <a:ea typeface="Cambria Math" panose="02040503050406030204" pitchFamily="18" charset="0"/>
                              </a:rPr>
                              <m:t>a</m:t>
                            </m:r>
                          </m:e>
                        </m:d>
                        <m:r>
                          <a:rPr lang="en-GB" sz="2400" b="0" i="0" smtClean="0">
                            <a:latin typeface="Cambria Math" panose="02040503050406030204" pitchFamily="18" charset="0"/>
                            <a:ea typeface="Cambria Math" panose="02040503050406030204" pitchFamily="18" charset="0"/>
                          </a:rPr>
                          <m:t>−</m:t>
                        </m:r>
                        <m:d>
                          <m:dPr>
                            <m:ctrlPr>
                              <a:rPr lang="en-GB" sz="2400" b="0" i="1" smtClean="0">
                                <a:latin typeface="Cambria Math" panose="02040503050406030204" pitchFamily="18" charset="0"/>
                                <a:ea typeface="Cambria Math" panose="02040503050406030204" pitchFamily="18" charset="0"/>
                              </a:rPr>
                            </m:ctrlPr>
                          </m:dPr>
                          <m:e>
                            <m:f>
                              <m:fPr>
                                <m:ctrlPr>
                                  <a:rPr lang="en-GB" sz="2400" b="0" i="1" smtClean="0">
                                    <a:latin typeface="Cambria Math" panose="02040503050406030204" pitchFamily="18" charset="0"/>
                                    <a:ea typeface="Cambria Math" panose="02040503050406030204" pitchFamily="18" charset="0"/>
                                  </a:rPr>
                                </m:ctrlPr>
                              </m:fPr>
                              <m:num>
                                <m:r>
                                  <m:rPr>
                                    <m:sty m:val="p"/>
                                  </m:rPr>
                                  <a:rPr lang="en-GB" sz="2400" b="0" i="0" smtClean="0">
                                    <a:solidFill>
                                      <a:srgbClr val="00B050"/>
                                    </a:solidFill>
                                    <a:latin typeface="Cambria Math" panose="02040503050406030204" pitchFamily="18" charset="0"/>
                                    <a:ea typeface="Cambria Math" panose="02040503050406030204" pitchFamily="18" charset="0"/>
                                  </a:rPr>
                                  <m:t>b</m:t>
                                </m:r>
                              </m:num>
                              <m:den>
                                <m:r>
                                  <a:rPr lang="en-GB" sz="2400" b="0" i="0" smtClean="0">
                                    <a:latin typeface="Cambria Math" panose="02040503050406030204" pitchFamily="18" charset="0"/>
                                    <a:ea typeface="Cambria Math" panose="02040503050406030204" pitchFamily="18" charset="0"/>
                                  </a:rPr>
                                  <m:t>2</m:t>
                                </m:r>
                              </m:den>
                            </m:f>
                          </m:e>
                        </m:d>
                      </m:e>
                    </m:d>
                  </m:oMath>
                </a14:m>
                <a:r>
                  <a:rPr lang="en-GB" sz="2400" dirty="0">
                    <a:ea typeface="Cambria Math" panose="02040503050406030204" pitchFamily="18" charset="0"/>
                  </a:rPr>
                  <a:t> </a:t>
                </a:r>
                <a14:m>
                  <m:oMath xmlns:m="http://schemas.openxmlformats.org/officeDocument/2006/math">
                    <m:r>
                      <a:rPr lang="en-GB" sz="2400">
                        <a:latin typeface="Cambria Math" panose="02040503050406030204" pitchFamily="18" charset="0"/>
                        <a:ea typeface="Cambria Math" panose="02040503050406030204" pitchFamily="18" charset="0"/>
                      </a:rPr>
                      <m:t>×</m:t>
                    </m:r>
                    <m:r>
                      <a:rPr lang="en-GB" sz="2400" i="1">
                        <a:latin typeface="Cambria Math" panose="02040503050406030204" pitchFamily="18" charset="0"/>
                        <a:ea typeface="Cambria Math" panose="02040503050406030204" pitchFamily="18" charset="0"/>
                      </a:rPr>
                      <m:t> </m:t>
                    </m:r>
                  </m:oMath>
                </a14:m>
                <a:r>
                  <a:rPr lang="en-GB" sz="2400" dirty="0">
                    <a:latin typeface="Calibri" panose="020F0502020204030204" pitchFamily="34" charset="0"/>
                    <a:ea typeface="Cambria Math" panose="02040503050406030204" pitchFamily="18" charset="0"/>
                    <a:cs typeface="Calibri" panose="020F0502020204030204" pitchFamily="34" charset="0"/>
                  </a:rPr>
                  <a:t>100% = </a:t>
                </a:r>
              </a:p>
              <a:p>
                <a:r>
                  <a:rPr lang="en-GB" sz="2400" dirty="0">
                    <a:latin typeface="Calibri" panose="020F0502020204030204" pitchFamily="34" charset="0"/>
                    <a:ea typeface="Cambria Math" panose="02040503050406030204" pitchFamily="18" charset="0"/>
                    <a:cs typeface="Calibri" panose="020F0502020204030204" pitchFamily="34" charset="0"/>
                  </a:rPr>
                  <a:t>= </a:t>
                </a:r>
                <a14:m>
                  <m:oMath xmlns:m="http://schemas.openxmlformats.org/officeDocument/2006/math">
                    <m:f>
                      <m:fPr>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fPr>
                      <m:num>
                        <m:r>
                          <a:rPr lang="en-GB" sz="2400" b="0" i="0" smtClean="0">
                            <a:latin typeface="Cambria Math" panose="02040503050406030204" pitchFamily="18" charset="0"/>
                            <a:ea typeface="Cambria Math" panose="02040503050406030204" pitchFamily="18" charset="0"/>
                            <a:cs typeface="Calibri" panose="020F0502020204030204" pitchFamily="34" charset="0"/>
                          </a:rPr>
                          <m:t>16</m:t>
                        </m:r>
                      </m:num>
                      <m:den>
                        <m:r>
                          <a:rPr lang="en-GB" sz="2400" b="0" i="0" smtClean="0">
                            <a:latin typeface="Cambria Math" panose="02040503050406030204" pitchFamily="18" charset="0"/>
                            <a:ea typeface="Cambria Math" panose="02040503050406030204" pitchFamily="18" charset="0"/>
                            <a:cs typeface="Calibri" panose="020F0502020204030204" pitchFamily="34" charset="0"/>
                          </a:rPr>
                          <m:t>296</m:t>
                        </m:r>
                      </m:den>
                    </m:f>
                    <m:r>
                      <a:rPr lang="en-GB" sz="2400" b="0" i="0" smtClean="0">
                        <a:latin typeface="Cambria Math" panose="02040503050406030204" pitchFamily="18" charset="0"/>
                        <a:ea typeface="Cambria Math" panose="02040503050406030204" pitchFamily="18" charset="0"/>
                        <a:cs typeface="Calibri" panose="020F0502020204030204" pitchFamily="34" charset="0"/>
                      </a:rPr>
                      <m:t>×</m:t>
                    </m:r>
                    <m:d>
                      <m:dPr>
                        <m:begChr m:val="["/>
                        <m:endChr m:val="]"/>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dPr>
                      <m:e>
                        <m:r>
                          <a:rPr lang="en-GB" sz="2400" b="0" i="0" smtClean="0">
                            <a:solidFill>
                              <a:srgbClr val="0000FF"/>
                            </a:solidFill>
                            <a:latin typeface="Cambria Math" panose="02040503050406030204" pitchFamily="18" charset="0"/>
                            <a:ea typeface="Cambria Math" panose="02040503050406030204" pitchFamily="18" charset="0"/>
                            <a:cs typeface="Calibri" panose="020F0502020204030204" pitchFamily="34" charset="0"/>
                          </a:rPr>
                          <m:t>8</m:t>
                        </m:r>
                        <m:r>
                          <a:rPr lang="en-GB" sz="2400" b="0" i="0" smtClean="0">
                            <a:latin typeface="Cambria Math" panose="02040503050406030204" pitchFamily="18" charset="0"/>
                            <a:ea typeface="Cambria Math" panose="02040503050406030204" pitchFamily="18" charset="0"/>
                            <a:cs typeface="Calibri" panose="020F0502020204030204" pitchFamily="34" charset="0"/>
                          </a:rPr>
                          <m:t>−</m:t>
                        </m:r>
                        <m:d>
                          <m:dPr>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dPr>
                          <m:e>
                            <m:r>
                              <a:rPr lang="en-GB" sz="2400" b="0" i="0" smtClean="0">
                                <a:latin typeface="Cambria Math" panose="02040503050406030204" pitchFamily="18" charset="0"/>
                                <a:ea typeface="Cambria Math" panose="02040503050406030204" pitchFamily="18" charset="0"/>
                                <a:cs typeface="Calibri" panose="020F0502020204030204" pitchFamily="34" charset="0"/>
                              </a:rPr>
                              <m:t>2×4</m:t>
                            </m:r>
                          </m:e>
                        </m:d>
                        <m:r>
                          <a:rPr lang="en-GB" sz="2400" b="0" i="0" smtClean="0">
                            <a:latin typeface="Cambria Math" panose="02040503050406030204" pitchFamily="18" charset="0"/>
                            <a:ea typeface="Cambria Math" panose="02040503050406030204" pitchFamily="18" charset="0"/>
                            <a:cs typeface="Calibri" panose="020F0502020204030204" pitchFamily="34" charset="0"/>
                          </a:rPr>
                          <m:t>−</m:t>
                        </m:r>
                        <m:d>
                          <m:dPr>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dPr>
                          <m:e>
                            <m:f>
                              <m:fPr>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fPr>
                              <m:num>
                                <m:r>
                                  <a:rPr lang="en-GB" sz="2400" b="0" i="0" smtClean="0">
                                    <a:solidFill>
                                      <a:srgbClr val="00B050"/>
                                    </a:solidFill>
                                    <a:latin typeface="Cambria Math" panose="02040503050406030204" pitchFamily="18" charset="0"/>
                                    <a:ea typeface="Cambria Math" panose="02040503050406030204" pitchFamily="18" charset="0"/>
                                    <a:cs typeface="Calibri" panose="020F0502020204030204" pitchFamily="34" charset="0"/>
                                  </a:rPr>
                                  <m:t>8</m:t>
                                </m:r>
                              </m:num>
                              <m:den>
                                <m:r>
                                  <a:rPr lang="en-GB" sz="2400" b="0" i="0" smtClean="0">
                                    <a:latin typeface="Cambria Math" panose="02040503050406030204" pitchFamily="18" charset="0"/>
                                    <a:ea typeface="Cambria Math" panose="02040503050406030204" pitchFamily="18" charset="0"/>
                                    <a:cs typeface="Calibri" panose="020F0502020204030204" pitchFamily="34" charset="0"/>
                                  </a:rPr>
                                  <m:t>2</m:t>
                                </m:r>
                              </m:den>
                            </m:f>
                          </m:e>
                        </m:d>
                      </m:e>
                    </m:d>
                    <m:r>
                      <a:rPr lang="en-GB" sz="2400">
                        <a:latin typeface="Cambria Math" panose="02040503050406030204" pitchFamily="18" charset="0"/>
                        <a:ea typeface="Cambria Math" panose="02040503050406030204" pitchFamily="18" charset="0"/>
                      </a:rPr>
                      <m:t>×</m:t>
                    </m:r>
                    <m:r>
                      <a:rPr lang="en-GB" sz="2400" i="1">
                        <a:latin typeface="Cambria Math" panose="02040503050406030204" pitchFamily="18" charset="0"/>
                        <a:ea typeface="Cambria Math" panose="02040503050406030204" pitchFamily="18" charset="0"/>
                      </a:rPr>
                      <m:t> </m:t>
                    </m:r>
                    <m:r>
                      <m:rPr>
                        <m:nor/>
                      </m:rPr>
                      <a:rPr lang="en-GB" sz="2400" dirty="0">
                        <a:latin typeface="Calibri" panose="020F0502020204030204" pitchFamily="34" charset="0"/>
                        <a:ea typeface="Cambria Math" panose="02040503050406030204" pitchFamily="18" charset="0"/>
                        <a:cs typeface="Calibri" panose="020F0502020204030204" pitchFamily="34" charset="0"/>
                      </a:rPr>
                      <m:t>100%</m:t>
                    </m:r>
                    <m:r>
                      <a:rPr lang="en-GB" sz="2400" b="0" i="0" smtClean="0">
                        <a:latin typeface="Cambria Math" panose="02040503050406030204" pitchFamily="18" charset="0"/>
                        <a:ea typeface="Cambria Math" panose="02040503050406030204" pitchFamily="18" charset="0"/>
                        <a:cs typeface="Calibri" panose="020F0502020204030204" pitchFamily="34" charset="0"/>
                      </a:rPr>
                      <m:t>=−21.6%</m:t>
                    </m:r>
                  </m:oMath>
                </a14:m>
                <a:endParaRPr lang="en-GB" sz="2400" b="0" dirty="0">
                  <a:latin typeface="Calibri" panose="020F0502020204030204" pitchFamily="34" charset="0"/>
                  <a:ea typeface="Cambria Math" panose="02040503050406030204" pitchFamily="18" charset="0"/>
                  <a:cs typeface="Calibri" panose="020F0502020204030204" pitchFamily="34" charset="0"/>
                </a:endParaRPr>
              </a:p>
            </p:txBody>
          </p:sp>
        </mc:Choice>
        <mc:Fallback>
          <p:sp>
            <p:nvSpPr>
              <p:cNvPr id="14" name="TextBox 13">
                <a:extLst>
                  <a:ext uri="{FF2B5EF4-FFF2-40B4-BE49-F238E27FC236}">
                    <a16:creationId xmlns:a16="http://schemas.microsoft.com/office/drawing/2014/main" id="{5D8B5743-B76A-4E68-8755-27F2738FACFD}"/>
                  </a:ext>
                </a:extLst>
              </p:cNvPr>
              <p:cNvSpPr txBox="1">
                <a:spLocks noRot="1" noChangeAspect="1" noMove="1" noResize="1" noEditPoints="1" noAdjustHandles="1" noChangeArrowheads="1" noChangeShapeType="1" noTextEdit="1"/>
              </p:cNvSpPr>
              <p:nvPr/>
            </p:nvSpPr>
            <p:spPr>
              <a:xfrm>
                <a:off x="1259632" y="4622530"/>
                <a:ext cx="6500616" cy="1197764"/>
              </a:xfrm>
              <a:prstGeom prst="rect">
                <a:avLst/>
              </a:prstGeom>
              <a:blipFill>
                <a:blip r:embed="rId6"/>
                <a:stretch>
                  <a:fillRect l="-1307" b="-1980"/>
                </a:stretch>
              </a:blipFill>
              <a:ln w="28575">
                <a:solidFill>
                  <a:srgbClr val="00B0F0"/>
                </a:solidFill>
              </a:ln>
            </p:spPr>
            <p:txBody>
              <a:bodyPr/>
              <a:lstStyle/>
              <a:p>
                <a:r>
                  <a:rPr lang="en-GB">
                    <a:noFill/>
                  </a:rPr>
                  <a:t> </a:t>
                </a:r>
              </a:p>
            </p:txBody>
          </p:sp>
        </mc:Fallback>
      </mc:AlternateContent>
      <p:sp>
        <p:nvSpPr>
          <p:cNvPr id="20" name="TextBox 19">
            <a:extLst>
              <a:ext uri="{FF2B5EF4-FFF2-40B4-BE49-F238E27FC236}">
                <a16:creationId xmlns:a16="http://schemas.microsoft.com/office/drawing/2014/main" id="{0A0F008C-627D-4470-9DF7-E999B4C5E16E}"/>
              </a:ext>
            </a:extLst>
          </p:cNvPr>
          <p:cNvSpPr txBox="1"/>
          <p:nvPr/>
        </p:nvSpPr>
        <p:spPr>
          <a:xfrm>
            <a:off x="507361" y="3922435"/>
            <a:ext cx="1999265" cy="369332"/>
          </a:xfrm>
          <a:prstGeom prst="rect">
            <a:avLst/>
          </a:prstGeom>
          <a:noFill/>
        </p:spPr>
        <p:txBody>
          <a:bodyPr wrap="none" rtlCol="0">
            <a:spAutoFit/>
          </a:bodyPr>
          <a:lstStyle/>
          <a:p>
            <a:r>
              <a:rPr lang="en-GB" dirty="0"/>
              <a:t>a = 4, </a:t>
            </a:r>
            <a:r>
              <a:rPr lang="en-GB" dirty="0">
                <a:solidFill>
                  <a:srgbClr val="00B050"/>
                </a:solidFill>
              </a:rPr>
              <a:t>b = 8, </a:t>
            </a:r>
            <a:r>
              <a:rPr lang="en-GB" dirty="0">
                <a:solidFill>
                  <a:srgbClr val="0000FF"/>
                </a:solidFill>
              </a:rPr>
              <a:t>d = 8</a:t>
            </a:r>
          </a:p>
        </p:txBody>
      </p:sp>
    </p:spTree>
    <p:extLst>
      <p:ext uri="{BB962C8B-B14F-4D97-AF65-F5344CB8AC3E}">
        <p14:creationId xmlns:p14="http://schemas.microsoft.com/office/powerpoint/2010/main" val="11744688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KISTIAKOWSKY-WILSON RULES</a:t>
            </a:r>
            <a:endParaRPr lang="en-GB" sz="2400" b="1" dirty="0">
              <a:effectLst>
                <a:outerShdw blurRad="38100" dist="38100" dir="2700000" algn="tl">
                  <a:srgbClr val="000000">
                    <a:alpha val="43137"/>
                  </a:srgbClr>
                </a:outerShdw>
              </a:effectLst>
            </a:endParaRPr>
          </a:p>
        </p:txBody>
      </p:sp>
      <p:graphicFrame>
        <p:nvGraphicFramePr>
          <p:cNvPr id="4" name="Table 5">
            <a:extLst>
              <a:ext uri="{FF2B5EF4-FFF2-40B4-BE49-F238E27FC236}">
                <a16:creationId xmlns:a16="http://schemas.microsoft.com/office/drawing/2014/main" id="{FA77B490-8E22-4861-98A6-0AC5C911A3F3}"/>
              </a:ext>
            </a:extLst>
          </p:cNvPr>
          <p:cNvGraphicFramePr>
            <a:graphicFrameLocks noGrp="1"/>
          </p:cNvGraphicFramePr>
          <p:nvPr>
            <p:extLst>
              <p:ext uri="{D42A27DB-BD31-4B8C-83A1-F6EECF244321}">
                <p14:modId xmlns:p14="http://schemas.microsoft.com/office/powerpoint/2010/main" val="3226902834"/>
              </p:ext>
            </p:extLst>
          </p:nvPr>
        </p:nvGraphicFramePr>
        <p:xfrm>
          <a:off x="179512" y="1431727"/>
          <a:ext cx="7848872" cy="2669905"/>
        </p:xfrm>
        <a:graphic>
          <a:graphicData uri="http://schemas.openxmlformats.org/drawingml/2006/table">
            <a:tbl>
              <a:tblPr firstRow="1" bandRow="1">
                <a:tableStyleId>{5C22544A-7EE6-4342-B048-85BDC9FD1C3A}</a:tableStyleId>
              </a:tblPr>
              <a:tblGrid>
                <a:gridCol w="827585">
                  <a:extLst>
                    <a:ext uri="{9D8B030D-6E8A-4147-A177-3AD203B41FA5}">
                      <a16:colId xmlns:a16="http://schemas.microsoft.com/office/drawing/2014/main" val="1309494447"/>
                    </a:ext>
                  </a:extLst>
                </a:gridCol>
                <a:gridCol w="7021287">
                  <a:extLst>
                    <a:ext uri="{9D8B030D-6E8A-4147-A177-3AD203B41FA5}">
                      <a16:colId xmlns:a16="http://schemas.microsoft.com/office/drawing/2014/main" val="1606386893"/>
                    </a:ext>
                  </a:extLst>
                </a:gridCol>
              </a:tblGrid>
              <a:tr h="370840">
                <a:tc>
                  <a:txBody>
                    <a:bodyPr/>
                    <a:lstStyle/>
                    <a:p>
                      <a:r>
                        <a:rPr lang="en-GB" sz="2000" dirty="0">
                          <a:solidFill>
                            <a:schemeClr val="tx1"/>
                          </a:solidFill>
                          <a:latin typeface="Calibri" panose="020F0502020204030204" pitchFamily="34" charset="0"/>
                          <a:cs typeface="Calibri" panose="020F0502020204030204" pitchFamily="34" charset="0"/>
                        </a:rPr>
                        <a:t>Rule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solidFill>
                            <a:schemeClr val="tx1"/>
                          </a:solidFill>
                          <a:latin typeface="Calibri" panose="020F0502020204030204" pitchFamily="34" charset="0"/>
                          <a:cs typeface="Calibri" panose="020F0502020204030204" pitchFamily="34" charset="0"/>
                        </a:rPr>
                        <a:t>Conditions</a:t>
                      </a:r>
                    </a:p>
                  </a:txBody>
                  <a:tcPr/>
                </a:tc>
                <a:extLst>
                  <a:ext uri="{0D108BD9-81ED-4DB2-BD59-A6C34878D82A}">
                    <a16:rowId xmlns:a16="http://schemas.microsoft.com/office/drawing/2014/main" val="1270473353"/>
                  </a:ext>
                </a:extLst>
              </a:tr>
              <a:tr h="530110">
                <a:tc>
                  <a:txBody>
                    <a:bodyPr/>
                    <a:lstStyle/>
                    <a:p>
                      <a:pPr algn="ctr"/>
                      <a:r>
                        <a:rPr lang="en-GB" sz="2000" dirty="0">
                          <a:latin typeface="Calibri" panose="020F0502020204030204" pitchFamily="34" charset="0"/>
                          <a:cs typeface="Calibri" panose="020F0502020204030204" pitchFamily="34" charset="0"/>
                        </a:rPr>
                        <a:t>1</a:t>
                      </a:r>
                    </a:p>
                  </a:txBody>
                  <a:tcPr/>
                </a:tc>
                <a:tc>
                  <a:txBody>
                    <a:bodyPr/>
                    <a:lstStyle/>
                    <a:p>
                      <a:r>
                        <a:rPr lang="en-GB" sz="2000" dirty="0">
                          <a:latin typeface="Calibri" panose="020F0502020204030204" pitchFamily="34" charset="0"/>
                          <a:cs typeface="Calibri" panose="020F0502020204030204" pitchFamily="34" charset="0"/>
                        </a:rPr>
                        <a:t>C atoms converted to C</a:t>
                      </a:r>
                      <a:r>
                        <a:rPr lang="en-GB" sz="2000" dirty="0">
                          <a:solidFill>
                            <a:srgbClr val="0000FF"/>
                          </a:solidFill>
                          <a:latin typeface="Calibri" panose="020F0502020204030204" pitchFamily="34" charset="0"/>
                          <a:cs typeface="Calibri" panose="020F0502020204030204" pitchFamily="34" charset="0"/>
                        </a:rPr>
                        <a:t>O                                       </a:t>
                      </a:r>
                    </a:p>
                  </a:txBody>
                  <a:tcPr/>
                </a:tc>
                <a:extLst>
                  <a:ext uri="{0D108BD9-81ED-4DB2-BD59-A6C34878D82A}">
                    <a16:rowId xmlns:a16="http://schemas.microsoft.com/office/drawing/2014/main" val="3894284445"/>
                  </a:ext>
                </a:extLst>
              </a:tr>
              <a:tr h="576064">
                <a:tc>
                  <a:txBody>
                    <a:bodyPr/>
                    <a:lstStyle/>
                    <a:p>
                      <a:pPr algn="ctr"/>
                      <a:r>
                        <a:rPr lang="en-GB" sz="2000" dirty="0">
                          <a:latin typeface="Calibri" panose="020F0502020204030204" pitchFamily="34" charset="0"/>
                          <a:cs typeface="Calibri" panose="020F0502020204030204" pitchFamily="34" charset="0"/>
                        </a:rPr>
                        <a:t>2</a:t>
                      </a:r>
                    </a:p>
                  </a:txBody>
                  <a:tcPr/>
                </a:tc>
                <a:tc>
                  <a:txBody>
                    <a:bodyPr/>
                    <a:lstStyle/>
                    <a:p>
                      <a:r>
                        <a:rPr lang="en-GB" sz="2000" dirty="0">
                          <a:latin typeface="Calibri" panose="020F0502020204030204" pitchFamily="34" charset="0"/>
                          <a:cs typeface="Calibri" panose="020F0502020204030204" pitchFamily="34" charset="0"/>
                        </a:rPr>
                        <a:t>Remaining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oxidizes </a:t>
                      </a:r>
                      <a:r>
                        <a:rPr lang="en-GB" sz="2000" dirty="0">
                          <a:solidFill>
                            <a:srgbClr val="00B050"/>
                          </a:solidFill>
                          <a:latin typeface="Calibri" panose="020F0502020204030204" pitchFamily="34" charset="0"/>
                          <a:cs typeface="Calibri" panose="020F0502020204030204" pitchFamily="34" charset="0"/>
                        </a:rPr>
                        <a:t>H</a:t>
                      </a:r>
                      <a:r>
                        <a:rPr lang="en-GB" sz="2000" dirty="0">
                          <a:latin typeface="Calibri" panose="020F0502020204030204" pitchFamily="34" charset="0"/>
                          <a:cs typeface="Calibri" panose="020F0502020204030204" pitchFamily="34" charset="0"/>
                        </a:rPr>
                        <a:t> to </a:t>
                      </a:r>
                      <a:r>
                        <a:rPr lang="en-GB" sz="2000" dirty="0">
                          <a:solidFill>
                            <a:srgbClr val="00B050"/>
                          </a:solidFill>
                          <a:latin typeface="Calibri" panose="020F0502020204030204" pitchFamily="34" charset="0"/>
                          <a:cs typeface="Calibri" panose="020F0502020204030204" pitchFamily="34" charset="0"/>
                        </a:rPr>
                        <a:t>H</a:t>
                      </a:r>
                      <a:r>
                        <a:rPr lang="en-GB" sz="2000" baseline="-25000" dirty="0">
                          <a:solidFill>
                            <a:srgbClr val="00B050"/>
                          </a:solidFill>
                          <a:latin typeface="Calibri" panose="020F0502020204030204" pitchFamily="34" charset="0"/>
                          <a:cs typeface="Calibri" panose="020F0502020204030204" pitchFamily="34" charset="0"/>
                        </a:rPr>
                        <a:t>2</a:t>
                      </a:r>
                      <a:r>
                        <a:rPr lang="en-GB" sz="2000" dirty="0">
                          <a:solidFill>
                            <a:srgbClr val="0000FF"/>
                          </a:solidFill>
                          <a:latin typeface="Calibri" panose="020F0502020204030204" pitchFamily="34" charset="0"/>
                          <a:cs typeface="Calibri" panose="020F0502020204030204" pitchFamily="34" charset="0"/>
                        </a:rPr>
                        <a:t>O</a:t>
                      </a:r>
                    </a:p>
                  </a:txBody>
                  <a:tcPr/>
                </a:tc>
                <a:extLst>
                  <a:ext uri="{0D108BD9-81ED-4DB2-BD59-A6C34878D82A}">
                    <a16:rowId xmlns:a16="http://schemas.microsoft.com/office/drawing/2014/main" val="1944447012"/>
                  </a:ext>
                </a:extLst>
              </a:tr>
              <a:tr h="576064">
                <a:tc>
                  <a:txBody>
                    <a:bodyPr/>
                    <a:lstStyle/>
                    <a:p>
                      <a:pPr algn="ctr"/>
                      <a:r>
                        <a:rPr lang="en-GB" sz="2000" dirty="0">
                          <a:latin typeface="Calibri" panose="020F0502020204030204" pitchFamily="34" charset="0"/>
                          <a:cs typeface="Calibri" panose="020F0502020204030204" pitchFamily="34" charset="0"/>
                        </a:rPr>
                        <a:t>3</a:t>
                      </a:r>
                    </a:p>
                  </a:txBody>
                  <a:tcPr/>
                </a:tc>
                <a:tc>
                  <a:txBody>
                    <a:bodyPr/>
                    <a:lstStyle/>
                    <a:p>
                      <a:r>
                        <a:rPr lang="en-GB" sz="2000" dirty="0">
                          <a:latin typeface="Calibri" panose="020F0502020204030204" pitchFamily="34" charset="0"/>
                          <a:cs typeface="Calibri" panose="020F0502020204030204" pitchFamily="34" charset="0"/>
                        </a:rPr>
                        <a:t>Still remaining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oxidizes C</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to C</a:t>
                      </a:r>
                      <a:r>
                        <a:rPr lang="en-GB" sz="2000" dirty="0">
                          <a:solidFill>
                            <a:srgbClr val="0000FF"/>
                          </a:solidFill>
                          <a:latin typeface="Calibri" panose="020F0502020204030204" pitchFamily="34" charset="0"/>
                          <a:cs typeface="Calibri" panose="020F0502020204030204" pitchFamily="34" charset="0"/>
                        </a:rPr>
                        <a:t>O</a:t>
                      </a:r>
                      <a:r>
                        <a:rPr lang="en-GB" sz="2000" baseline="-25000" dirty="0">
                          <a:solidFill>
                            <a:srgbClr val="0000FF"/>
                          </a:solidFill>
                          <a:latin typeface="Calibri" panose="020F0502020204030204" pitchFamily="34" charset="0"/>
                          <a:cs typeface="Calibri" panose="020F0502020204030204" pitchFamily="34" charset="0"/>
                        </a:rPr>
                        <a:t>2</a:t>
                      </a:r>
                    </a:p>
                  </a:txBody>
                  <a:tcPr/>
                </a:tc>
                <a:extLst>
                  <a:ext uri="{0D108BD9-81ED-4DB2-BD59-A6C34878D82A}">
                    <a16:rowId xmlns:a16="http://schemas.microsoft.com/office/drawing/2014/main" val="1423451996"/>
                  </a:ext>
                </a:extLst>
              </a:tr>
              <a:tr h="591427">
                <a:tc>
                  <a:txBody>
                    <a:bodyPr/>
                    <a:lstStyle/>
                    <a:p>
                      <a:pPr algn="ctr"/>
                      <a:r>
                        <a:rPr lang="en-GB" sz="2000" dirty="0">
                          <a:latin typeface="Calibri" panose="020F0502020204030204" pitchFamily="34" charset="0"/>
                          <a:cs typeface="Calibri" panose="020F0502020204030204" pitchFamily="34" charset="0"/>
                        </a:rPr>
                        <a:t>4</a:t>
                      </a:r>
                    </a:p>
                  </a:txBody>
                  <a:tcPr/>
                </a:tc>
                <a:tc>
                  <a:txBody>
                    <a:bodyPr/>
                    <a:lstStyle/>
                    <a:p>
                      <a:r>
                        <a:rPr lang="en-GB" sz="2000" dirty="0">
                          <a:latin typeface="Calibri" panose="020F0502020204030204" pitchFamily="34" charset="0"/>
                          <a:cs typeface="Calibri" panose="020F0502020204030204" pitchFamily="34" charset="0"/>
                        </a:rPr>
                        <a:t>All </a:t>
                      </a:r>
                      <a:r>
                        <a:rPr lang="en-GB" sz="2000" dirty="0">
                          <a:solidFill>
                            <a:srgbClr val="FF0000"/>
                          </a:solidFill>
                          <a:latin typeface="Calibri" panose="020F0502020204030204" pitchFamily="34" charset="0"/>
                          <a:cs typeface="Calibri" panose="020F0502020204030204" pitchFamily="34" charset="0"/>
                        </a:rPr>
                        <a:t>N</a:t>
                      </a:r>
                      <a:r>
                        <a:rPr lang="en-GB" sz="2000" dirty="0">
                          <a:latin typeface="Calibri" panose="020F0502020204030204" pitchFamily="34" charset="0"/>
                          <a:cs typeface="Calibri" panose="020F0502020204030204" pitchFamily="34" charset="0"/>
                        </a:rPr>
                        <a:t> converted to </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2</a:t>
                      </a:r>
                      <a:r>
                        <a:rPr lang="en-GB" sz="2000" dirty="0">
                          <a:latin typeface="Calibri" panose="020F0502020204030204" pitchFamily="34" charset="0"/>
                          <a:cs typeface="Calibri" panose="020F0502020204030204" pitchFamily="34" charset="0"/>
                        </a:rPr>
                        <a:t> </a:t>
                      </a:r>
                    </a:p>
                  </a:txBody>
                  <a:tcPr/>
                </a:tc>
                <a:extLst>
                  <a:ext uri="{0D108BD9-81ED-4DB2-BD59-A6C34878D82A}">
                    <a16:rowId xmlns:a16="http://schemas.microsoft.com/office/drawing/2014/main" val="2086221508"/>
                  </a:ext>
                </a:extLst>
              </a:tr>
            </a:tbl>
          </a:graphicData>
        </a:graphic>
      </p:graphicFrame>
      <mc:AlternateContent xmlns:mc="http://schemas.openxmlformats.org/markup-compatibility/2006" xmlns:a14="http://schemas.microsoft.com/office/drawing/2010/main">
        <mc:Choice Requires="a14">
          <p:sp>
            <p:nvSpPr>
              <p:cNvPr id="26" name="TextBox 25">
                <a:extLst>
                  <a:ext uri="{FF2B5EF4-FFF2-40B4-BE49-F238E27FC236}">
                    <a16:creationId xmlns:a16="http://schemas.microsoft.com/office/drawing/2014/main" id="{F7373C96-C18A-46F8-9C84-765562A5F3FF}"/>
                  </a:ext>
                </a:extLst>
              </p:cNvPr>
              <p:cNvSpPr txBox="1"/>
              <p:nvPr/>
            </p:nvSpPr>
            <p:spPr>
              <a:xfrm>
                <a:off x="86781" y="741799"/>
                <a:ext cx="8661683" cy="400110"/>
              </a:xfrm>
              <a:prstGeom prst="rect">
                <a:avLst/>
              </a:prstGeom>
              <a:noFill/>
            </p:spPr>
            <p:txBody>
              <a:bodyPr wrap="square">
                <a:spAutoFit/>
              </a:bodyPr>
              <a:lstStyle/>
              <a:p>
                <a:r>
                  <a:rPr lang="en-US" sz="2000" dirty="0">
                    <a:solidFill>
                      <a:srgbClr val="222222"/>
                    </a:solidFill>
                    <a:latin typeface="Calibri" panose="020F0502020204030204" pitchFamily="34" charset="0"/>
                    <a:cs typeface="Calibri" panose="020F0502020204030204" pitchFamily="34" charset="0"/>
                  </a:rPr>
                  <a:t>for moderately oxygen-deficient explosives with </a:t>
                </a:r>
                <a14:m>
                  <m:oMath xmlns:m="http://schemas.openxmlformats.org/officeDocument/2006/math">
                    <m:r>
                      <m:rPr>
                        <m:sty m:val="p"/>
                      </m:rPr>
                      <a:rPr lang="el-GR" sz="2000">
                        <a:latin typeface="Cambria Math" panose="02040503050406030204" pitchFamily="18" charset="0"/>
                        <a:ea typeface="Cambria Math" panose="02040503050406030204" pitchFamily="18" charset="0"/>
                      </a:rPr>
                      <m:t>Ω</m:t>
                    </m:r>
                    <m:r>
                      <a:rPr lang="el-GR" sz="2000" i="1">
                        <a:latin typeface="Cambria Math" panose="02040503050406030204" pitchFamily="18" charset="0"/>
                        <a:ea typeface="Cambria Math" panose="02040503050406030204" pitchFamily="18" charset="0"/>
                      </a:rPr>
                      <m:t> </m:t>
                    </m:r>
                  </m:oMath>
                </a14:m>
                <a:r>
                  <a:rPr lang="en-US" sz="2000" dirty="0">
                    <a:solidFill>
                      <a:srgbClr val="222222"/>
                    </a:solidFill>
                    <a:latin typeface="Calibri" panose="020F0502020204030204" pitchFamily="34" charset="0"/>
                    <a:cs typeface="Calibri" panose="020F0502020204030204" pitchFamily="34" charset="0"/>
                  </a:rPr>
                  <a:t>&gt; -40.0 (</a:t>
                </a:r>
                <a:r>
                  <a:rPr lang="en-US" sz="2000" dirty="0">
                    <a:latin typeface="Calibri" panose="020F0502020204030204" pitchFamily="34" charset="0"/>
                    <a:cs typeface="Calibri" panose="020F0502020204030204" pitchFamily="34" charset="0"/>
                  </a:rPr>
                  <a:t>HMX, </a:t>
                </a:r>
                <a:r>
                  <a:rPr lang="en-GB" sz="2000" dirty="0">
                    <a:latin typeface="Calibri" panose="020F0502020204030204" pitchFamily="34" charset="0"/>
                    <a:cs typeface="Calibri" panose="020F0502020204030204" pitchFamily="34" charset="0"/>
                  </a:rPr>
                  <a:t>C</a:t>
                </a:r>
                <a:r>
                  <a:rPr lang="en-GB" sz="2000" baseline="-25000" dirty="0">
                    <a:latin typeface="Calibri" panose="020F0502020204030204" pitchFamily="34" charset="0"/>
                    <a:cs typeface="Calibri" panose="020F0502020204030204" pitchFamily="34" charset="0"/>
                  </a:rPr>
                  <a:t>4</a:t>
                </a:r>
                <a:r>
                  <a:rPr lang="en-GB" sz="2000" dirty="0">
                    <a:solidFill>
                      <a:srgbClr val="00B050"/>
                    </a:solidFill>
                    <a:latin typeface="Calibri" panose="020F0502020204030204" pitchFamily="34" charset="0"/>
                    <a:cs typeface="Calibri" panose="020F0502020204030204" pitchFamily="34" charset="0"/>
                  </a:rPr>
                  <a:t>H</a:t>
                </a:r>
                <a:r>
                  <a:rPr lang="en-GB" sz="2000" baseline="-25000" dirty="0">
                    <a:solidFill>
                      <a:srgbClr val="00B050"/>
                    </a:solidFill>
                    <a:latin typeface="Calibri" panose="020F0502020204030204" pitchFamily="34" charset="0"/>
                    <a:cs typeface="Calibri" panose="020F0502020204030204" pitchFamily="34" charset="0"/>
                  </a:rPr>
                  <a:t>8</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8</a:t>
                </a:r>
                <a:r>
                  <a:rPr lang="en-GB" sz="2000" dirty="0">
                    <a:solidFill>
                      <a:srgbClr val="0000FF"/>
                    </a:solidFill>
                    <a:latin typeface="Calibri" panose="020F0502020204030204" pitchFamily="34" charset="0"/>
                    <a:cs typeface="Calibri" panose="020F0502020204030204" pitchFamily="34" charset="0"/>
                  </a:rPr>
                  <a:t>O</a:t>
                </a:r>
                <a:r>
                  <a:rPr lang="en-GB" sz="2000" baseline="-25000" dirty="0">
                    <a:solidFill>
                      <a:srgbClr val="0000FF"/>
                    </a:solidFill>
                    <a:latin typeface="Calibri" panose="020F0502020204030204" pitchFamily="34" charset="0"/>
                    <a:cs typeface="Calibri" panose="020F0502020204030204" pitchFamily="34" charset="0"/>
                  </a:rPr>
                  <a:t>8</a:t>
                </a:r>
                <a:r>
                  <a:rPr lang="en-GB" sz="2000" dirty="0">
                    <a:solidFill>
                      <a:srgbClr val="0000FF"/>
                    </a:solidFill>
                    <a:latin typeface="Calibri" panose="020F0502020204030204" pitchFamily="34" charset="0"/>
                    <a:cs typeface="Calibri" panose="020F0502020204030204" pitchFamily="34" charset="0"/>
                  </a:rPr>
                  <a:t>)</a:t>
                </a:r>
                <a:r>
                  <a:rPr lang="en-GB" sz="2000" dirty="0">
                    <a:latin typeface="Calibri" panose="020F0502020204030204" pitchFamily="34" charset="0"/>
                    <a:cs typeface="Calibri" panose="020F0502020204030204" pitchFamily="34" charset="0"/>
                  </a:rPr>
                  <a:t> </a:t>
                </a:r>
              </a:p>
            </p:txBody>
          </p:sp>
        </mc:Choice>
        <mc:Fallback xmlns="">
          <p:sp>
            <p:nvSpPr>
              <p:cNvPr id="26" name="TextBox 25">
                <a:extLst>
                  <a:ext uri="{FF2B5EF4-FFF2-40B4-BE49-F238E27FC236}">
                    <a16:creationId xmlns:a16="http://schemas.microsoft.com/office/drawing/2014/main" id="{F7373C96-C18A-46F8-9C84-765562A5F3FF}"/>
                  </a:ext>
                </a:extLst>
              </p:cNvPr>
              <p:cNvSpPr txBox="1">
                <a:spLocks noRot="1" noChangeAspect="1" noMove="1" noResize="1" noEditPoints="1" noAdjustHandles="1" noChangeArrowheads="1" noChangeShapeType="1" noTextEdit="1"/>
              </p:cNvSpPr>
              <p:nvPr/>
            </p:nvSpPr>
            <p:spPr>
              <a:xfrm>
                <a:off x="86781" y="741799"/>
                <a:ext cx="8661683" cy="400110"/>
              </a:xfrm>
              <a:prstGeom prst="rect">
                <a:avLst/>
              </a:prstGeom>
              <a:blipFill>
                <a:blip r:embed="rId5"/>
                <a:stretch>
                  <a:fillRect l="-704" t="-9231" b="-27692"/>
                </a:stretch>
              </a:blipFill>
            </p:spPr>
            <p:txBody>
              <a:bodyPr/>
              <a:lstStyle/>
              <a:p>
                <a:r>
                  <a:rPr lang="en-GB">
                    <a:noFill/>
                  </a:rPr>
                  <a:t> </a:t>
                </a:r>
              </a:p>
            </p:txBody>
          </p:sp>
        </mc:Fallback>
      </mc:AlternateContent>
      <p:sp>
        <p:nvSpPr>
          <p:cNvPr id="30" name="TextBox 29">
            <a:extLst>
              <a:ext uri="{FF2B5EF4-FFF2-40B4-BE49-F238E27FC236}">
                <a16:creationId xmlns:a16="http://schemas.microsoft.com/office/drawing/2014/main" id="{97737D07-3E77-4A67-B9FE-434E6E5C55FB}"/>
              </a:ext>
            </a:extLst>
          </p:cNvPr>
          <p:cNvSpPr txBox="1"/>
          <p:nvPr/>
        </p:nvSpPr>
        <p:spPr>
          <a:xfrm>
            <a:off x="5393940" y="1384499"/>
            <a:ext cx="2274404" cy="831318"/>
          </a:xfrm>
          <a:prstGeom prst="rect">
            <a:avLst/>
          </a:prstGeom>
          <a:noFill/>
        </p:spPr>
        <p:txBody>
          <a:bodyPr wrap="square">
            <a:spAutoFit/>
          </a:bodyPr>
          <a:lstStyle/>
          <a:p>
            <a:pPr>
              <a:lnSpc>
                <a:spcPts val="3000"/>
              </a:lnSpc>
            </a:pPr>
            <a:r>
              <a:rPr lang="en-GB" sz="2000" b="1" dirty="0">
                <a:solidFill>
                  <a:schemeClr val="tx1"/>
                </a:solidFill>
                <a:latin typeface="Calibri" panose="020F0502020204030204" pitchFamily="34" charset="0"/>
                <a:cs typeface="Calibri" panose="020F0502020204030204" pitchFamily="34" charset="0"/>
              </a:rPr>
              <a:t>Products </a:t>
            </a:r>
          </a:p>
          <a:p>
            <a:pPr>
              <a:lnSpc>
                <a:spcPts val="3000"/>
              </a:lnSpc>
            </a:pPr>
            <a:r>
              <a:rPr lang="en-GB" sz="2000" dirty="0">
                <a:latin typeface="Calibri" panose="020F0502020204030204" pitchFamily="34" charset="0"/>
                <a:cs typeface="Calibri" panose="020F0502020204030204" pitchFamily="34" charset="0"/>
              </a:rPr>
              <a:t>4 C </a:t>
            </a:r>
            <a:r>
              <a:rPr lang="en-GB" sz="2000" dirty="0">
                <a:latin typeface="Calibri" panose="020F0502020204030204" pitchFamily="34" charset="0"/>
                <a:cs typeface="Calibri" panose="020F0502020204030204" pitchFamily="34" charset="0"/>
                <a:sym typeface="Wingdings" panose="05000000000000000000" pitchFamily="2" charset="2"/>
              </a:rPr>
              <a:t> 4 C</a:t>
            </a:r>
            <a:r>
              <a:rPr lang="en-GB" sz="20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endParaRPr lang="en-GB" sz="2000" dirty="0">
              <a:solidFill>
                <a:srgbClr val="0000FF"/>
              </a:solidFill>
              <a:latin typeface="Calibri" panose="020F0502020204030204" pitchFamily="34" charset="0"/>
              <a:cs typeface="Calibri" panose="020F0502020204030204" pitchFamily="34" charset="0"/>
            </a:endParaRPr>
          </a:p>
        </p:txBody>
      </p:sp>
      <p:sp>
        <p:nvSpPr>
          <p:cNvPr id="32" name="TextBox 31">
            <a:extLst>
              <a:ext uri="{FF2B5EF4-FFF2-40B4-BE49-F238E27FC236}">
                <a16:creationId xmlns:a16="http://schemas.microsoft.com/office/drawing/2014/main" id="{321AA8C1-BDCD-4F5B-A241-A4BC0AE4FB76}"/>
              </a:ext>
            </a:extLst>
          </p:cNvPr>
          <p:cNvSpPr txBox="1"/>
          <p:nvPr/>
        </p:nvSpPr>
        <p:spPr>
          <a:xfrm>
            <a:off x="5431209" y="2366569"/>
            <a:ext cx="1805087" cy="400110"/>
          </a:xfrm>
          <a:prstGeom prst="rect">
            <a:avLst/>
          </a:prstGeom>
          <a:noFill/>
        </p:spPr>
        <p:txBody>
          <a:bodyPr wrap="square">
            <a:spAutoFit/>
          </a:bodyPr>
          <a:lstStyle/>
          <a:p>
            <a:r>
              <a:rPr lang="en-GB" sz="2000" dirty="0">
                <a:latin typeface="Calibri" panose="020F0502020204030204" pitchFamily="34" charset="0"/>
                <a:cs typeface="Calibri" panose="020F0502020204030204" pitchFamily="34" charset="0"/>
              </a:rPr>
              <a:t>4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a:t>
            </a:r>
            <a:r>
              <a:rPr lang="en-GB" sz="2000" dirty="0">
                <a:latin typeface="Calibri" panose="020F0502020204030204" pitchFamily="34" charset="0"/>
                <a:cs typeface="Calibri" panose="020F0502020204030204" pitchFamily="34" charset="0"/>
                <a:sym typeface="Wingdings" panose="05000000000000000000" pitchFamily="2" charset="2"/>
              </a:rPr>
              <a:t> 4 </a:t>
            </a:r>
            <a:r>
              <a:rPr lang="en-GB" sz="2000" dirty="0">
                <a:solidFill>
                  <a:srgbClr val="00B050"/>
                </a:solidFill>
                <a:latin typeface="Calibri" panose="020F0502020204030204" pitchFamily="34" charset="0"/>
                <a:cs typeface="Calibri" panose="020F0502020204030204" pitchFamily="34" charset="0"/>
                <a:sym typeface="Wingdings" panose="05000000000000000000" pitchFamily="2" charset="2"/>
              </a:rPr>
              <a:t>H</a:t>
            </a:r>
            <a:r>
              <a:rPr lang="en-GB" sz="20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0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endParaRPr lang="en-GB" sz="2000" dirty="0">
              <a:solidFill>
                <a:srgbClr val="0000FF"/>
              </a:solidFill>
              <a:latin typeface="Calibri" panose="020F0502020204030204" pitchFamily="34" charset="0"/>
              <a:cs typeface="Calibri" panose="020F0502020204030204" pitchFamily="34" charset="0"/>
            </a:endParaRPr>
          </a:p>
        </p:txBody>
      </p:sp>
      <p:sp>
        <p:nvSpPr>
          <p:cNvPr id="34" name="TextBox 33">
            <a:extLst>
              <a:ext uri="{FF2B5EF4-FFF2-40B4-BE49-F238E27FC236}">
                <a16:creationId xmlns:a16="http://schemas.microsoft.com/office/drawing/2014/main" id="{15518447-A469-4566-AE36-7EF73C00E77E}"/>
              </a:ext>
            </a:extLst>
          </p:cNvPr>
          <p:cNvSpPr txBox="1"/>
          <p:nvPr/>
        </p:nvSpPr>
        <p:spPr>
          <a:xfrm>
            <a:off x="5414214" y="2940884"/>
            <a:ext cx="2148266" cy="400110"/>
          </a:xfrm>
          <a:prstGeom prst="rect">
            <a:avLst/>
          </a:prstGeom>
          <a:noFill/>
        </p:spPr>
        <p:txBody>
          <a:bodyPr wrap="square">
            <a:spAutoFit/>
          </a:bodyPr>
          <a:lstStyle/>
          <a:p>
            <a:r>
              <a:rPr lang="en-GB" sz="2000" dirty="0">
                <a:latin typeface="Calibri" panose="020F0502020204030204" pitchFamily="34" charset="0"/>
                <a:cs typeface="Calibri" panose="020F0502020204030204" pitchFamily="34" charset="0"/>
              </a:rPr>
              <a:t>No more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left</a:t>
            </a:r>
            <a:endParaRPr lang="en-GB" sz="2000" baseline="-25000" dirty="0">
              <a:solidFill>
                <a:srgbClr val="0000FF"/>
              </a:solidFill>
              <a:latin typeface="Calibri" panose="020F0502020204030204" pitchFamily="34" charset="0"/>
              <a:cs typeface="Calibri" panose="020F0502020204030204" pitchFamily="34" charset="0"/>
            </a:endParaRPr>
          </a:p>
        </p:txBody>
      </p:sp>
      <p:sp>
        <p:nvSpPr>
          <p:cNvPr id="36" name="TextBox 35">
            <a:extLst>
              <a:ext uri="{FF2B5EF4-FFF2-40B4-BE49-F238E27FC236}">
                <a16:creationId xmlns:a16="http://schemas.microsoft.com/office/drawing/2014/main" id="{50B6E27A-6A16-463C-9A35-80DBA3810D2A}"/>
              </a:ext>
            </a:extLst>
          </p:cNvPr>
          <p:cNvSpPr txBox="1"/>
          <p:nvPr/>
        </p:nvSpPr>
        <p:spPr>
          <a:xfrm>
            <a:off x="5436096" y="3509586"/>
            <a:ext cx="1661071" cy="400110"/>
          </a:xfrm>
          <a:prstGeom prst="rect">
            <a:avLst/>
          </a:prstGeom>
          <a:noFill/>
        </p:spPr>
        <p:txBody>
          <a:bodyPr wrap="square">
            <a:spAutoFit/>
          </a:bodyPr>
          <a:lstStyle/>
          <a:p>
            <a:r>
              <a:rPr lang="en-GB" sz="2000" dirty="0">
                <a:solidFill>
                  <a:srgbClr val="FF0000"/>
                </a:solidFill>
                <a:latin typeface="Calibri" panose="020F0502020204030204" pitchFamily="34" charset="0"/>
                <a:cs typeface="Calibri" panose="020F0502020204030204" pitchFamily="34" charset="0"/>
              </a:rPr>
              <a:t>8 N</a:t>
            </a:r>
            <a:r>
              <a:rPr lang="en-GB" sz="2000" dirty="0">
                <a:latin typeface="Calibri" panose="020F0502020204030204" pitchFamily="34" charset="0"/>
                <a:cs typeface="Calibri" panose="020F0502020204030204" pitchFamily="34" charset="0"/>
              </a:rPr>
              <a:t> </a:t>
            </a:r>
            <a:r>
              <a:rPr lang="en-GB" sz="2000" dirty="0">
                <a:latin typeface="Calibri" panose="020F0502020204030204" pitchFamily="34" charset="0"/>
                <a:cs typeface="Calibri" panose="020F0502020204030204" pitchFamily="34" charset="0"/>
                <a:sym typeface="Wingdings" panose="05000000000000000000" pitchFamily="2" charset="2"/>
              </a:rPr>
              <a:t> </a:t>
            </a:r>
            <a:r>
              <a:rPr lang="en-GB" sz="2000" dirty="0">
                <a:solidFill>
                  <a:srgbClr val="FF0000"/>
                </a:solidFill>
                <a:latin typeface="Calibri" panose="020F0502020204030204" pitchFamily="34" charset="0"/>
                <a:cs typeface="Calibri" panose="020F0502020204030204" pitchFamily="34" charset="0"/>
                <a:sym typeface="Wingdings" panose="05000000000000000000" pitchFamily="2" charset="2"/>
              </a:rPr>
              <a:t>4</a:t>
            </a:r>
            <a:r>
              <a:rPr lang="en-GB" sz="2000" dirty="0">
                <a:latin typeface="Calibri" panose="020F0502020204030204" pitchFamily="34" charset="0"/>
                <a:cs typeface="Calibri" panose="020F0502020204030204" pitchFamily="34" charset="0"/>
                <a:sym typeface="Wingdings" panose="05000000000000000000" pitchFamily="2" charset="2"/>
              </a:rPr>
              <a:t> </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2</a:t>
            </a:r>
            <a:r>
              <a:rPr lang="en-GB" sz="2000" dirty="0">
                <a:latin typeface="Calibri" panose="020F0502020204030204" pitchFamily="34" charset="0"/>
                <a:cs typeface="Calibri" panose="020F0502020204030204" pitchFamily="34" charset="0"/>
              </a:rPr>
              <a:t> </a:t>
            </a:r>
          </a:p>
        </p:txBody>
      </p:sp>
      <p:sp>
        <p:nvSpPr>
          <p:cNvPr id="38" name="TextBox 37">
            <a:extLst>
              <a:ext uri="{FF2B5EF4-FFF2-40B4-BE49-F238E27FC236}">
                <a16:creationId xmlns:a16="http://schemas.microsoft.com/office/drawing/2014/main" id="{CF316879-31D2-4B90-AC89-7E79D0274CF5}"/>
              </a:ext>
            </a:extLst>
          </p:cNvPr>
          <p:cNvSpPr txBox="1"/>
          <p:nvPr/>
        </p:nvSpPr>
        <p:spPr>
          <a:xfrm>
            <a:off x="1268649" y="4420361"/>
            <a:ext cx="6606701" cy="1261884"/>
          </a:xfrm>
          <a:prstGeom prst="rect">
            <a:avLst/>
          </a:prstGeom>
          <a:noFill/>
        </p:spPr>
        <p:txBody>
          <a:bodyPr wrap="square">
            <a:spAutoFit/>
          </a:bodyPr>
          <a:lstStyle/>
          <a:p>
            <a:r>
              <a:rPr lang="en-GB" sz="2400" dirty="0">
                <a:latin typeface="Calibri" panose="020F0502020204030204" pitchFamily="34" charset="0"/>
                <a:cs typeface="Calibri" panose="020F0502020204030204" pitchFamily="34" charset="0"/>
              </a:rPr>
              <a:t>overall reaction for decomposition of HMX:</a:t>
            </a:r>
          </a:p>
          <a:p>
            <a:br>
              <a:rPr lang="en-GB" sz="2400" dirty="0">
                <a:latin typeface="Calibri" panose="020F0502020204030204" pitchFamily="34" charset="0"/>
                <a:cs typeface="Calibri" panose="020F0502020204030204" pitchFamily="34" charset="0"/>
              </a:rPr>
            </a:br>
            <a:r>
              <a:rPr lang="en-GB" sz="2800" dirty="0">
                <a:latin typeface="Calibri" panose="020F0502020204030204" pitchFamily="34" charset="0"/>
                <a:cs typeface="Calibri" panose="020F0502020204030204" pitchFamily="34" charset="0"/>
              </a:rPr>
              <a:t>C</a:t>
            </a:r>
            <a:r>
              <a:rPr lang="en-GB" sz="2800" baseline="-25000" dirty="0">
                <a:latin typeface="Calibri" panose="020F0502020204030204" pitchFamily="34" charset="0"/>
                <a:cs typeface="Calibri" panose="020F0502020204030204" pitchFamily="34" charset="0"/>
              </a:rPr>
              <a:t>4</a:t>
            </a:r>
            <a:r>
              <a:rPr lang="en-GB" sz="2800" dirty="0">
                <a:solidFill>
                  <a:srgbClr val="00B050"/>
                </a:solidFill>
                <a:latin typeface="Calibri" panose="020F0502020204030204" pitchFamily="34" charset="0"/>
                <a:cs typeface="Calibri" panose="020F0502020204030204" pitchFamily="34" charset="0"/>
              </a:rPr>
              <a:t>H</a:t>
            </a:r>
            <a:r>
              <a:rPr lang="en-GB" sz="2800" baseline="-25000" dirty="0">
                <a:solidFill>
                  <a:srgbClr val="00B050"/>
                </a:solidFill>
                <a:latin typeface="Calibri" panose="020F0502020204030204" pitchFamily="34" charset="0"/>
                <a:cs typeface="Calibri" panose="020F0502020204030204" pitchFamily="34" charset="0"/>
              </a:rPr>
              <a:t>8</a:t>
            </a:r>
            <a:r>
              <a:rPr lang="en-GB" sz="2800" dirty="0">
                <a:solidFill>
                  <a:srgbClr val="FF0000"/>
                </a:solidFill>
                <a:latin typeface="Calibri" panose="020F0502020204030204" pitchFamily="34" charset="0"/>
                <a:cs typeface="Calibri" panose="020F0502020204030204" pitchFamily="34" charset="0"/>
              </a:rPr>
              <a:t>N</a:t>
            </a:r>
            <a:r>
              <a:rPr lang="en-GB" sz="2800" baseline="-25000" dirty="0">
                <a:solidFill>
                  <a:srgbClr val="FF0000"/>
                </a:solidFill>
                <a:latin typeface="Calibri" panose="020F0502020204030204" pitchFamily="34" charset="0"/>
                <a:cs typeface="Calibri" panose="020F0502020204030204" pitchFamily="34" charset="0"/>
              </a:rPr>
              <a:t>8</a:t>
            </a:r>
            <a:r>
              <a:rPr lang="en-GB" sz="2800" dirty="0">
                <a:solidFill>
                  <a:srgbClr val="0000FF"/>
                </a:solidFill>
                <a:latin typeface="Calibri" panose="020F0502020204030204" pitchFamily="34" charset="0"/>
                <a:cs typeface="Calibri" panose="020F0502020204030204" pitchFamily="34" charset="0"/>
              </a:rPr>
              <a:t>O</a:t>
            </a:r>
            <a:r>
              <a:rPr lang="en-GB" sz="2800" baseline="-25000" dirty="0">
                <a:solidFill>
                  <a:srgbClr val="0000FF"/>
                </a:solidFill>
                <a:latin typeface="Calibri" panose="020F0502020204030204" pitchFamily="34" charset="0"/>
                <a:cs typeface="Calibri" panose="020F0502020204030204" pitchFamily="34" charset="0"/>
              </a:rPr>
              <a:t>8</a:t>
            </a:r>
            <a:r>
              <a:rPr lang="en-GB" sz="2800" dirty="0">
                <a:latin typeface="Calibri" panose="020F0502020204030204" pitchFamily="34" charset="0"/>
                <a:cs typeface="Calibri" panose="020F0502020204030204" pitchFamily="34" charset="0"/>
              </a:rPr>
              <a:t> </a:t>
            </a:r>
            <a:r>
              <a:rPr lang="en-GB" sz="2800" dirty="0">
                <a:latin typeface="Calibri" panose="020F0502020204030204" pitchFamily="34" charset="0"/>
                <a:cs typeface="Calibri" panose="020F0502020204030204" pitchFamily="34" charset="0"/>
                <a:sym typeface="Wingdings" panose="05000000000000000000" pitchFamily="2" charset="2"/>
              </a:rPr>
              <a:t>  4C</a:t>
            </a:r>
            <a:r>
              <a:rPr lang="en-GB" sz="28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800" dirty="0">
                <a:latin typeface="Calibri" panose="020F0502020204030204" pitchFamily="34" charset="0"/>
                <a:cs typeface="Calibri" panose="020F0502020204030204" pitchFamily="34" charset="0"/>
                <a:sym typeface="Wingdings" panose="05000000000000000000" pitchFamily="2" charset="2"/>
              </a:rPr>
              <a:t> +  </a:t>
            </a:r>
            <a:r>
              <a:rPr lang="en-GB" sz="2800" dirty="0">
                <a:solidFill>
                  <a:srgbClr val="00B050"/>
                </a:solidFill>
                <a:latin typeface="Calibri" panose="020F0502020204030204" pitchFamily="34" charset="0"/>
                <a:cs typeface="Calibri" panose="020F0502020204030204" pitchFamily="34" charset="0"/>
                <a:sym typeface="Wingdings" panose="05000000000000000000" pitchFamily="2" charset="2"/>
              </a:rPr>
              <a:t>4H</a:t>
            </a:r>
            <a:r>
              <a:rPr lang="en-GB" sz="28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8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800" dirty="0">
                <a:latin typeface="Calibri" panose="020F0502020204030204" pitchFamily="34" charset="0"/>
                <a:cs typeface="Calibri" panose="020F0502020204030204" pitchFamily="34" charset="0"/>
                <a:sym typeface="Wingdings" panose="05000000000000000000" pitchFamily="2" charset="2"/>
              </a:rPr>
              <a:t>  +  </a:t>
            </a:r>
            <a:r>
              <a:rPr lang="en-GB" sz="2800" dirty="0">
                <a:solidFill>
                  <a:srgbClr val="FF0000"/>
                </a:solidFill>
                <a:latin typeface="Calibri" panose="020F0502020204030204" pitchFamily="34" charset="0"/>
                <a:cs typeface="Calibri" panose="020F0502020204030204" pitchFamily="34" charset="0"/>
                <a:sym typeface="Wingdings" panose="05000000000000000000" pitchFamily="2" charset="2"/>
              </a:rPr>
              <a:t>4N</a:t>
            </a:r>
            <a:r>
              <a:rPr lang="en-GB" sz="28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800" dirty="0">
                <a:latin typeface="Calibri" panose="020F0502020204030204" pitchFamily="34" charset="0"/>
                <a:cs typeface="Calibri" panose="020F0502020204030204" pitchFamily="34" charset="0"/>
                <a:sym typeface="Wingdings" panose="05000000000000000000" pitchFamily="2" charset="2"/>
              </a:rPr>
              <a:t> </a:t>
            </a:r>
            <a:endParaRPr lang="en-GB" sz="2800" baseline="-25000" dirty="0">
              <a:solidFill>
                <a:srgbClr val="0000FF"/>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374347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p:bldP spid="32" grpId="0"/>
      <p:bldP spid="34" grpId="0"/>
      <p:bldP spid="36" grpId="0"/>
      <p:bldP spid="38"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15" name="TextBox 14">
            <a:extLst>
              <a:ext uri="{FF2B5EF4-FFF2-40B4-BE49-F238E27FC236}">
                <a16:creationId xmlns:a16="http://schemas.microsoft.com/office/drawing/2014/main" id="{51A84C15-A25B-4245-A377-AC48CF9FE102}"/>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MODIFIED KISTIAKOWSKY-WILSON RULES</a:t>
            </a:r>
            <a:endParaRPr lang="en-GB" sz="2400" b="1" dirty="0">
              <a:effectLst>
                <a:outerShdw blurRad="38100" dist="38100" dir="2700000" algn="tl">
                  <a:srgbClr val="000000">
                    <a:alpha val="43137"/>
                  </a:srgbClr>
                </a:outerShdw>
              </a:effectLst>
            </a:endParaRPr>
          </a:p>
        </p:txBody>
      </p:sp>
      <mc:AlternateContent xmlns:mc="http://schemas.openxmlformats.org/markup-compatibility/2006">
        <mc:Choice xmlns:a14="http://schemas.microsoft.com/office/drawing/2010/main" Requires="a14">
          <p:sp>
            <p:nvSpPr>
              <p:cNvPr id="16" name="TextBox 15">
                <a:extLst>
                  <a:ext uri="{FF2B5EF4-FFF2-40B4-BE49-F238E27FC236}">
                    <a16:creationId xmlns:a16="http://schemas.microsoft.com/office/drawing/2014/main" id="{052C5ECA-5BC0-4F34-9EB6-03E1BACA0546}"/>
                  </a:ext>
                </a:extLst>
              </p:cNvPr>
              <p:cNvSpPr txBox="1"/>
              <p:nvPr/>
            </p:nvSpPr>
            <p:spPr>
              <a:xfrm>
                <a:off x="107504" y="731989"/>
                <a:ext cx="5472608" cy="400110"/>
              </a:xfrm>
              <a:prstGeom prst="rect">
                <a:avLst/>
              </a:prstGeom>
              <a:noFill/>
            </p:spPr>
            <p:txBody>
              <a:bodyPr wrap="square">
                <a:spAutoFit/>
              </a:bodyPr>
              <a:lstStyle/>
              <a:p>
                <a:r>
                  <a:rPr lang="en-US" sz="2000" dirty="0">
                    <a:solidFill>
                      <a:srgbClr val="222222"/>
                    </a:solidFill>
                    <a:latin typeface="Calibri" panose="020F0502020204030204" pitchFamily="34" charset="0"/>
                    <a:cs typeface="Calibri" panose="020F0502020204030204" pitchFamily="34" charset="0"/>
                  </a:rPr>
                  <a:t>for explosives with </a:t>
                </a:r>
                <a14:m>
                  <m:oMath xmlns:m="http://schemas.openxmlformats.org/officeDocument/2006/math">
                    <m:r>
                      <m:rPr>
                        <m:sty m:val="p"/>
                      </m:rPr>
                      <a:rPr lang="el-GR" sz="2000">
                        <a:latin typeface="Cambria Math" panose="02040503050406030204" pitchFamily="18" charset="0"/>
                        <a:ea typeface="Cambria Math" panose="02040503050406030204" pitchFamily="18" charset="0"/>
                      </a:rPr>
                      <m:t>Ω</m:t>
                    </m:r>
                    <m:r>
                      <a:rPr lang="el-GR" sz="2000" i="1">
                        <a:latin typeface="Cambria Math" panose="02040503050406030204" pitchFamily="18" charset="0"/>
                        <a:ea typeface="Cambria Math" panose="02040503050406030204" pitchFamily="18" charset="0"/>
                      </a:rPr>
                      <m:t> </m:t>
                    </m:r>
                  </m:oMath>
                </a14:m>
                <a:r>
                  <a:rPr lang="en-US" sz="2000" dirty="0">
                    <a:solidFill>
                      <a:srgbClr val="222222"/>
                    </a:solidFill>
                    <a:latin typeface="Calibri" panose="020F0502020204030204" pitchFamily="34" charset="0"/>
                    <a:cs typeface="Calibri" panose="020F0502020204030204" pitchFamily="34" charset="0"/>
                  </a:rPr>
                  <a:t>&lt; -40.0 (TNT, </a:t>
                </a:r>
                <a:r>
                  <a:rPr lang="en-GB" sz="2000" dirty="0">
                    <a:latin typeface="Calibri" panose="020F0502020204030204" pitchFamily="34" charset="0"/>
                    <a:cs typeface="Calibri" panose="020F0502020204030204" pitchFamily="34" charset="0"/>
                  </a:rPr>
                  <a:t>C</a:t>
                </a:r>
                <a:r>
                  <a:rPr lang="en-GB" sz="2000" baseline="-25000" dirty="0">
                    <a:latin typeface="Calibri" panose="020F0502020204030204" pitchFamily="34" charset="0"/>
                    <a:cs typeface="Calibri" panose="020F0502020204030204" pitchFamily="34" charset="0"/>
                  </a:rPr>
                  <a:t>7</a:t>
                </a:r>
                <a:r>
                  <a:rPr lang="en-GB" sz="2000" dirty="0">
                    <a:solidFill>
                      <a:srgbClr val="00B050"/>
                    </a:solidFill>
                    <a:latin typeface="Calibri" panose="020F0502020204030204" pitchFamily="34" charset="0"/>
                    <a:cs typeface="Calibri" panose="020F0502020204030204" pitchFamily="34" charset="0"/>
                  </a:rPr>
                  <a:t>H</a:t>
                </a:r>
                <a:r>
                  <a:rPr lang="en-GB" sz="2000" baseline="-25000" dirty="0">
                    <a:solidFill>
                      <a:srgbClr val="00B050"/>
                    </a:solidFill>
                    <a:latin typeface="Calibri" panose="020F0502020204030204" pitchFamily="34" charset="0"/>
                    <a:cs typeface="Calibri" panose="020F0502020204030204" pitchFamily="34" charset="0"/>
                  </a:rPr>
                  <a:t>5</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3</a:t>
                </a:r>
                <a:r>
                  <a:rPr lang="en-GB" sz="2000" dirty="0">
                    <a:solidFill>
                      <a:srgbClr val="0000FF"/>
                    </a:solidFill>
                    <a:latin typeface="Calibri" panose="020F0502020204030204" pitchFamily="34" charset="0"/>
                    <a:cs typeface="Calibri" panose="020F0502020204030204" pitchFamily="34" charset="0"/>
                  </a:rPr>
                  <a:t>O</a:t>
                </a:r>
                <a:r>
                  <a:rPr lang="en-GB" sz="2000" baseline="-25000" dirty="0">
                    <a:solidFill>
                      <a:srgbClr val="0000FF"/>
                    </a:solidFill>
                    <a:latin typeface="Calibri" panose="020F0502020204030204" pitchFamily="34" charset="0"/>
                    <a:cs typeface="Calibri" panose="020F0502020204030204" pitchFamily="34" charset="0"/>
                  </a:rPr>
                  <a:t>6</a:t>
                </a:r>
                <a:r>
                  <a:rPr lang="en-GB" sz="2000" dirty="0">
                    <a:latin typeface="Calibri" panose="020F0502020204030204" pitchFamily="34" charset="0"/>
                    <a:cs typeface="Calibri" panose="020F0502020204030204" pitchFamily="34" charset="0"/>
                  </a:rPr>
                  <a:t> </a:t>
                </a:r>
                <a:r>
                  <a:rPr lang="en-US" sz="2000" dirty="0">
                    <a:solidFill>
                      <a:srgbClr val="222222"/>
                    </a:solidFill>
                    <a:latin typeface="Calibri" panose="020F0502020204030204" pitchFamily="34" charset="0"/>
                    <a:cs typeface="Calibri" panose="020F0502020204030204" pitchFamily="34" charset="0"/>
                  </a:rPr>
                  <a:t>)</a:t>
                </a:r>
                <a:endParaRPr lang="en-GB" sz="2000" dirty="0">
                  <a:latin typeface="Calibri" panose="020F0502020204030204" pitchFamily="34" charset="0"/>
                  <a:cs typeface="Calibri" panose="020F0502020204030204" pitchFamily="34" charset="0"/>
                </a:endParaRPr>
              </a:p>
            </p:txBody>
          </p:sp>
        </mc:Choice>
        <mc:Fallback>
          <p:sp>
            <p:nvSpPr>
              <p:cNvPr id="16" name="TextBox 15">
                <a:extLst>
                  <a:ext uri="{FF2B5EF4-FFF2-40B4-BE49-F238E27FC236}">
                    <a16:creationId xmlns:a16="http://schemas.microsoft.com/office/drawing/2014/main" id="{052C5ECA-5BC0-4F34-9EB6-03E1BACA0546}"/>
                  </a:ext>
                </a:extLst>
              </p:cNvPr>
              <p:cNvSpPr txBox="1">
                <a:spLocks noRot="1" noChangeAspect="1" noMove="1" noResize="1" noEditPoints="1" noAdjustHandles="1" noChangeArrowheads="1" noChangeShapeType="1" noTextEdit="1"/>
              </p:cNvSpPr>
              <p:nvPr/>
            </p:nvSpPr>
            <p:spPr>
              <a:xfrm>
                <a:off x="107504" y="731989"/>
                <a:ext cx="5472608" cy="400110"/>
              </a:xfrm>
              <a:prstGeom prst="rect">
                <a:avLst/>
              </a:prstGeom>
              <a:blipFill>
                <a:blip r:embed="rId4"/>
                <a:stretch>
                  <a:fillRect l="-1226" t="-7576" b="-25758"/>
                </a:stretch>
              </a:blipFill>
            </p:spPr>
            <p:txBody>
              <a:bodyPr/>
              <a:lstStyle/>
              <a:p>
                <a:r>
                  <a:rPr lang="en-GB">
                    <a:noFill/>
                  </a:rPr>
                  <a:t> </a:t>
                </a:r>
              </a:p>
            </p:txBody>
          </p:sp>
        </mc:Fallback>
      </mc:AlternateContent>
      <p:graphicFrame>
        <p:nvGraphicFramePr>
          <p:cNvPr id="17" name="Table 5">
            <a:extLst>
              <a:ext uri="{FF2B5EF4-FFF2-40B4-BE49-F238E27FC236}">
                <a16:creationId xmlns:a16="http://schemas.microsoft.com/office/drawing/2014/main" id="{9FDE8EB1-527C-457D-B26E-666A3BCFF830}"/>
              </a:ext>
            </a:extLst>
          </p:cNvPr>
          <p:cNvGraphicFramePr>
            <a:graphicFrameLocks noGrp="1"/>
          </p:cNvGraphicFramePr>
          <p:nvPr>
            <p:extLst>
              <p:ext uri="{D42A27DB-BD31-4B8C-83A1-F6EECF244321}">
                <p14:modId xmlns:p14="http://schemas.microsoft.com/office/powerpoint/2010/main" val="443105836"/>
              </p:ext>
            </p:extLst>
          </p:nvPr>
        </p:nvGraphicFramePr>
        <p:xfrm>
          <a:off x="179512" y="1431727"/>
          <a:ext cx="7848872" cy="2669905"/>
        </p:xfrm>
        <a:graphic>
          <a:graphicData uri="http://schemas.openxmlformats.org/drawingml/2006/table">
            <a:tbl>
              <a:tblPr firstRow="1" bandRow="1">
                <a:tableStyleId>{5C22544A-7EE6-4342-B048-85BDC9FD1C3A}</a:tableStyleId>
              </a:tblPr>
              <a:tblGrid>
                <a:gridCol w="827585">
                  <a:extLst>
                    <a:ext uri="{9D8B030D-6E8A-4147-A177-3AD203B41FA5}">
                      <a16:colId xmlns:a16="http://schemas.microsoft.com/office/drawing/2014/main" val="1309494447"/>
                    </a:ext>
                  </a:extLst>
                </a:gridCol>
                <a:gridCol w="7021287">
                  <a:extLst>
                    <a:ext uri="{9D8B030D-6E8A-4147-A177-3AD203B41FA5}">
                      <a16:colId xmlns:a16="http://schemas.microsoft.com/office/drawing/2014/main" val="1606386893"/>
                    </a:ext>
                  </a:extLst>
                </a:gridCol>
              </a:tblGrid>
              <a:tr h="370840">
                <a:tc>
                  <a:txBody>
                    <a:bodyPr/>
                    <a:lstStyle/>
                    <a:p>
                      <a:r>
                        <a:rPr lang="en-GB" sz="2000" dirty="0">
                          <a:solidFill>
                            <a:schemeClr val="tx1"/>
                          </a:solidFill>
                          <a:latin typeface="Calibri" panose="020F0502020204030204" pitchFamily="34" charset="0"/>
                          <a:cs typeface="Calibri" panose="020F0502020204030204" pitchFamily="34" charset="0"/>
                        </a:rPr>
                        <a:t>Rule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solidFill>
                            <a:schemeClr val="tx1"/>
                          </a:solidFill>
                          <a:latin typeface="Calibri" panose="020F0502020204030204" pitchFamily="34" charset="0"/>
                          <a:cs typeface="Calibri" panose="020F0502020204030204" pitchFamily="34" charset="0"/>
                        </a:rPr>
                        <a:t>Conditions</a:t>
                      </a:r>
                    </a:p>
                  </a:txBody>
                  <a:tcPr/>
                </a:tc>
                <a:extLst>
                  <a:ext uri="{0D108BD9-81ED-4DB2-BD59-A6C34878D82A}">
                    <a16:rowId xmlns:a16="http://schemas.microsoft.com/office/drawing/2014/main" val="1270473353"/>
                  </a:ext>
                </a:extLst>
              </a:tr>
              <a:tr h="530110">
                <a:tc>
                  <a:txBody>
                    <a:bodyPr/>
                    <a:lstStyle/>
                    <a:p>
                      <a:pPr algn="ctr"/>
                      <a:r>
                        <a:rPr lang="en-GB" sz="2000" dirty="0">
                          <a:latin typeface="Calibri" panose="020F0502020204030204" pitchFamily="34" charset="0"/>
                          <a:cs typeface="Calibri" panose="020F0502020204030204" pitchFamily="34" charset="0"/>
                        </a:rPr>
                        <a:t>1</a:t>
                      </a:r>
                    </a:p>
                  </a:txBody>
                  <a:tcPr/>
                </a:tc>
                <a:tc>
                  <a:txBody>
                    <a:bodyPr/>
                    <a:lstStyle/>
                    <a:p>
                      <a:r>
                        <a:rPr lang="en-GB" sz="2000" dirty="0">
                          <a:latin typeface="Calibri" panose="020F0502020204030204" pitchFamily="34" charset="0"/>
                          <a:cs typeface="Calibri" panose="020F0502020204030204" pitchFamily="34" charset="0"/>
                        </a:rPr>
                        <a:t>H atoms converted to </a:t>
                      </a:r>
                      <a:r>
                        <a:rPr lang="en-GB" sz="2000" dirty="0">
                          <a:solidFill>
                            <a:srgbClr val="00B050"/>
                          </a:solidFill>
                          <a:latin typeface="Calibri" panose="020F0502020204030204" pitchFamily="34" charset="0"/>
                          <a:cs typeface="Calibri" panose="020F0502020204030204" pitchFamily="34" charset="0"/>
                        </a:rPr>
                        <a:t>H</a:t>
                      </a:r>
                      <a:r>
                        <a:rPr lang="en-GB" sz="2000" baseline="-25000" dirty="0">
                          <a:solidFill>
                            <a:srgbClr val="00B050"/>
                          </a:solidFill>
                          <a:latin typeface="Calibri" panose="020F0502020204030204" pitchFamily="34" charset="0"/>
                          <a:cs typeface="Calibri" panose="020F0502020204030204" pitchFamily="34" charset="0"/>
                        </a:rPr>
                        <a:t>2</a:t>
                      </a:r>
                      <a:r>
                        <a:rPr lang="en-GB" sz="2000" dirty="0">
                          <a:solidFill>
                            <a:srgbClr val="0000FF"/>
                          </a:solidFill>
                          <a:latin typeface="Calibri" panose="020F0502020204030204" pitchFamily="34" charset="0"/>
                          <a:cs typeface="Calibri" panose="020F0502020204030204" pitchFamily="34" charset="0"/>
                        </a:rPr>
                        <a:t>O</a:t>
                      </a:r>
                    </a:p>
                  </a:txBody>
                  <a:tcPr/>
                </a:tc>
                <a:extLst>
                  <a:ext uri="{0D108BD9-81ED-4DB2-BD59-A6C34878D82A}">
                    <a16:rowId xmlns:a16="http://schemas.microsoft.com/office/drawing/2014/main" val="3894284445"/>
                  </a:ext>
                </a:extLst>
              </a:tr>
              <a:tr h="576064">
                <a:tc>
                  <a:txBody>
                    <a:bodyPr/>
                    <a:lstStyle/>
                    <a:p>
                      <a:pPr algn="ctr"/>
                      <a:r>
                        <a:rPr lang="en-GB" sz="2000" dirty="0">
                          <a:latin typeface="Calibri" panose="020F0502020204030204" pitchFamily="34" charset="0"/>
                          <a:cs typeface="Calibri" panose="020F0502020204030204" pitchFamily="34" charset="0"/>
                        </a:rPr>
                        <a:t>2</a:t>
                      </a:r>
                    </a:p>
                  </a:txBody>
                  <a:tcPr/>
                </a:tc>
                <a:tc>
                  <a:txBody>
                    <a:bodyPr/>
                    <a:lstStyle/>
                    <a:p>
                      <a:r>
                        <a:rPr lang="en-GB" sz="2000" dirty="0">
                          <a:latin typeface="Calibri" panose="020F0502020204030204" pitchFamily="34" charset="0"/>
                          <a:cs typeface="Calibri" panose="020F0502020204030204" pitchFamily="34" charset="0"/>
                        </a:rPr>
                        <a:t>Remaining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oxidizes C to C</a:t>
                      </a:r>
                      <a:r>
                        <a:rPr lang="en-GB" sz="2000" dirty="0">
                          <a:solidFill>
                            <a:srgbClr val="0000FF"/>
                          </a:solidFill>
                          <a:latin typeface="Calibri" panose="020F0502020204030204" pitchFamily="34" charset="0"/>
                          <a:cs typeface="Calibri" panose="020F0502020204030204" pitchFamily="34" charset="0"/>
                        </a:rPr>
                        <a:t>O</a:t>
                      </a:r>
                    </a:p>
                  </a:txBody>
                  <a:tcPr/>
                </a:tc>
                <a:extLst>
                  <a:ext uri="{0D108BD9-81ED-4DB2-BD59-A6C34878D82A}">
                    <a16:rowId xmlns:a16="http://schemas.microsoft.com/office/drawing/2014/main" val="1944447012"/>
                  </a:ext>
                </a:extLst>
              </a:tr>
              <a:tr h="576064">
                <a:tc>
                  <a:txBody>
                    <a:bodyPr/>
                    <a:lstStyle/>
                    <a:p>
                      <a:pPr algn="ctr"/>
                      <a:r>
                        <a:rPr lang="en-GB" sz="2000" dirty="0">
                          <a:latin typeface="Calibri" panose="020F0502020204030204" pitchFamily="34" charset="0"/>
                          <a:cs typeface="Calibri" panose="020F0502020204030204" pitchFamily="34" charset="0"/>
                        </a:rPr>
                        <a:t>3</a:t>
                      </a:r>
                    </a:p>
                  </a:txBody>
                  <a:tcPr/>
                </a:tc>
                <a:tc>
                  <a:txBody>
                    <a:bodyPr/>
                    <a:lstStyle/>
                    <a:p>
                      <a:r>
                        <a:rPr lang="en-GB" sz="2000" dirty="0">
                          <a:latin typeface="Calibri" panose="020F0502020204030204" pitchFamily="34" charset="0"/>
                          <a:cs typeface="Calibri" panose="020F0502020204030204" pitchFamily="34" charset="0"/>
                        </a:rPr>
                        <a:t>Still remaining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oxidizes C</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to C</a:t>
                      </a:r>
                      <a:r>
                        <a:rPr lang="en-GB" sz="2000" dirty="0">
                          <a:solidFill>
                            <a:srgbClr val="0000FF"/>
                          </a:solidFill>
                          <a:latin typeface="Calibri" panose="020F0502020204030204" pitchFamily="34" charset="0"/>
                          <a:cs typeface="Calibri" panose="020F0502020204030204" pitchFamily="34" charset="0"/>
                        </a:rPr>
                        <a:t>O</a:t>
                      </a:r>
                      <a:r>
                        <a:rPr lang="en-GB" sz="2000" baseline="-25000" dirty="0">
                          <a:solidFill>
                            <a:srgbClr val="0000FF"/>
                          </a:solidFill>
                          <a:latin typeface="Calibri" panose="020F0502020204030204" pitchFamily="34" charset="0"/>
                          <a:cs typeface="Calibri" panose="020F0502020204030204" pitchFamily="34" charset="0"/>
                        </a:rPr>
                        <a:t>2</a:t>
                      </a:r>
                    </a:p>
                  </a:txBody>
                  <a:tcPr/>
                </a:tc>
                <a:extLst>
                  <a:ext uri="{0D108BD9-81ED-4DB2-BD59-A6C34878D82A}">
                    <a16:rowId xmlns:a16="http://schemas.microsoft.com/office/drawing/2014/main" val="1423451996"/>
                  </a:ext>
                </a:extLst>
              </a:tr>
              <a:tr h="591427">
                <a:tc>
                  <a:txBody>
                    <a:bodyPr/>
                    <a:lstStyle/>
                    <a:p>
                      <a:pPr algn="ctr"/>
                      <a:r>
                        <a:rPr lang="en-GB" sz="2000" dirty="0">
                          <a:latin typeface="Calibri" panose="020F0502020204030204" pitchFamily="34" charset="0"/>
                          <a:cs typeface="Calibri" panose="020F0502020204030204" pitchFamily="34" charset="0"/>
                        </a:rPr>
                        <a:t>4</a:t>
                      </a:r>
                    </a:p>
                  </a:txBody>
                  <a:tcPr/>
                </a:tc>
                <a:tc>
                  <a:txBody>
                    <a:bodyPr/>
                    <a:lstStyle/>
                    <a:p>
                      <a:r>
                        <a:rPr lang="en-GB" sz="2000" dirty="0">
                          <a:latin typeface="Calibri" panose="020F0502020204030204" pitchFamily="34" charset="0"/>
                          <a:cs typeface="Calibri" panose="020F0502020204030204" pitchFamily="34" charset="0"/>
                        </a:rPr>
                        <a:t>All </a:t>
                      </a:r>
                      <a:r>
                        <a:rPr lang="en-GB" sz="2000" dirty="0">
                          <a:solidFill>
                            <a:srgbClr val="FF0000"/>
                          </a:solidFill>
                          <a:latin typeface="Calibri" panose="020F0502020204030204" pitchFamily="34" charset="0"/>
                          <a:cs typeface="Calibri" panose="020F0502020204030204" pitchFamily="34" charset="0"/>
                        </a:rPr>
                        <a:t>N</a:t>
                      </a:r>
                      <a:r>
                        <a:rPr lang="en-GB" sz="2000" dirty="0">
                          <a:latin typeface="Calibri" panose="020F0502020204030204" pitchFamily="34" charset="0"/>
                          <a:cs typeface="Calibri" panose="020F0502020204030204" pitchFamily="34" charset="0"/>
                        </a:rPr>
                        <a:t> converted to </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2</a:t>
                      </a:r>
                      <a:r>
                        <a:rPr lang="en-GB" sz="2000" dirty="0">
                          <a:latin typeface="Calibri" panose="020F0502020204030204" pitchFamily="34" charset="0"/>
                          <a:cs typeface="Calibri" panose="020F0502020204030204" pitchFamily="34" charset="0"/>
                        </a:rPr>
                        <a:t> </a:t>
                      </a:r>
                    </a:p>
                  </a:txBody>
                  <a:tcPr/>
                </a:tc>
                <a:extLst>
                  <a:ext uri="{0D108BD9-81ED-4DB2-BD59-A6C34878D82A}">
                    <a16:rowId xmlns:a16="http://schemas.microsoft.com/office/drawing/2014/main" val="2086221508"/>
                  </a:ext>
                </a:extLst>
              </a:tr>
            </a:tbl>
          </a:graphicData>
        </a:graphic>
      </p:graphicFrame>
      <p:sp>
        <p:nvSpPr>
          <p:cNvPr id="18" name="TextBox 17">
            <a:extLst>
              <a:ext uri="{FF2B5EF4-FFF2-40B4-BE49-F238E27FC236}">
                <a16:creationId xmlns:a16="http://schemas.microsoft.com/office/drawing/2014/main" id="{A7E6D655-B765-445E-91E6-C6A87629F728}"/>
              </a:ext>
            </a:extLst>
          </p:cNvPr>
          <p:cNvSpPr txBox="1"/>
          <p:nvPr/>
        </p:nvSpPr>
        <p:spPr>
          <a:xfrm>
            <a:off x="5393940" y="1384499"/>
            <a:ext cx="2274404" cy="831318"/>
          </a:xfrm>
          <a:prstGeom prst="rect">
            <a:avLst/>
          </a:prstGeom>
          <a:noFill/>
        </p:spPr>
        <p:txBody>
          <a:bodyPr wrap="square">
            <a:spAutoFit/>
          </a:bodyPr>
          <a:lstStyle/>
          <a:p>
            <a:pPr>
              <a:lnSpc>
                <a:spcPts val="3000"/>
              </a:lnSpc>
            </a:pPr>
            <a:r>
              <a:rPr lang="en-GB" sz="2000" b="1" dirty="0">
                <a:solidFill>
                  <a:schemeClr val="tx1"/>
                </a:solidFill>
                <a:latin typeface="Calibri" panose="020F0502020204030204" pitchFamily="34" charset="0"/>
                <a:cs typeface="Calibri" panose="020F0502020204030204" pitchFamily="34" charset="0"/>
              </a:rPr>
              <a:t>Products </a:t>
            </a:r>
          </a:p>
          <a:p>
            <a:pPr>
              <a:lnSpc>
                <a:spcPts val="3000"/>
              </a:lnSpc>
            </a:pPr>
            <a:r>
              <a:rPr lang="en-GB" sz="2000" dirty="0">
                <a:solidFill>
                  <a:srgbClr val="00B050"/>
                </a:solidFill>
                <a:latin typeface="Calibri" panose="020F0502020204030204" pitchFamily="34" charset="0"/>
                <a:cs typeface="Calibri" panose="020F0502020204030204" pitchFamily="34" charset="0"/>
              </a:rPr>
              <a:t>5 H</a:t>
            </a:r>
            <a:r>
              <a:rPr lang="en-GB" sz="2000" dirty="0">
                <a:latin typeface="Calibri" panose="020F0502020204030204" pitchFamily="34" charset="0"/>
                <a:cs typeface="Calibri" panose="020F0502020204030204" pitchFamily="34" charset="0"/>
              </a:rPr>
              <a:t> </a:t>
            </a:r>
            <a:r>
              <a:rPr lang="en-GB" sz="2000" dirty="0">
                <a:latin typeface="Calibri" panose="020F0502020204030204" pitchFamily="34" charset="0"/>
                <a:cs typeface="Calibri" panose="020F0502020204030204" pitchFamily="34" charset="0"/>
                <a:sym typeface="Wingdings" panose="05000000000000000000" pitchFamily="2" charset="2"/>
              </a:rPr>
              <a:t> </a:t>
            </a:r>
            <a:r>
              <a:rPr lang="en-GB" sz="2000" dirty="0">
                <a:solidFill>
                  <a:srgbClr val="00B050"/>
                </a:solidFill>
                <a:latin typeface="Calibri" panose="020F0502020204030204" pitchFamily="34" charset="0"/>
                <a:cs typeface="Calibri" panose="020F0502020204030204" pitchFamily="34" charset="0"/>
                <a:sym typeface="Wingdings" panose="05000000000000000000" pitchFamily="2" charset="2"/>
              </a:rPr>
              <a:t>2½</a:t>
            </a:r>
            <a:r>
              <a:rPr lang="en-GB" sz="2000" dirty="0">
                <a:latin typeface="Calibri" panose="020F0502020204030204" pitchFamily="34" charset="0"/>
                <a:cs typeface="Calibri" panose="020F0502020204030204" pitchFamily="34" charset="0"/>
                <a:sym typeface="Wingdings" panose="05000000000000000000" pitchFamily="2" charset="2"/>
              </a:rPr>
              <a:t>  </a:t>
            </a:r>
            <a:r>
              <a:rPr lang="en-GB" sz="2000" dirty="0">
                <a:solidFill>
                  <a:srgbClr val="00B050"/>
                </a:solidFill>
                <a:latin typeface="Calibri" panose="020F0502020204030204" pitchFamily="34" charset="0"/>
                <a:cs typeface="Calibri" panose="020F0502020204030204" pitchFamily="34" charset="0"/>
                <a:sym typeface="Wingdings" panose="05000000000000000000" pitchFamily="2" charset="2"/>
              </a:rPr>
              <a:t>H</a:t>
            </a:r>
            <a:r>
              <a:rPr lang="en-GB" sz="20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0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endParaRPr lang="en-GB" sz="2000" dirty="0">
              <a:solidFill>
                <a:srgbClr val="0000FF"/>
              </a:solidFill>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8FCE58FE-477F-4989-9823-76657681EDBB}"/>
              </a:ext>
            </a:extLst>
          </p:cNvPr>
          <p:cNvSpPr txBox="1"/>
          <p:nvPr/>
        </p:nvSpPr>
        <p:spPr>
          <a:xfrm>
            <a:off x="5431209" y="2366569"/>
            <a:ext cx="2131271" cy="400110"/>
          </a:xfrm>
          <a:prstGeom prst="rect">
            <a:avLst/>
          </a:prstGeom>
          <a:noFill/>
        </p:spPr>
        <p:txBody>
          <a:bodyPr wrap="square">
            <a:spAutoFit/>
          </a:bodyPr>
          <a:lstStyle/>
          <a:p>
            <a:r>
              <a:rPr lang="en-GB" sz="2000" dirty="0">
                <a:latin typeface="Calibri" panose="020F0502020204030204" pitchFamily="34" charset="0"/>
                <a:cs typeface="Calibri" panose="020F0502020204030204" pitchFamily="34" charset="0"/>
              </a:rPr>
              <a:t>3½ </a:t>
            </a:r>
            <a:r>
              <a:rPr lang="en-GB" sz="20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000" dirty="0">
                <a:latin typeface="Calibri" panose="020F0502020204030204" pitchFamily="34" charset="0"/>
                <a:cs typeface="Calibri" panose="020F0502020204030204" pitchFamily="34" charset="0"/>
              </a:rPr>
              <a:t> </a:t>
            </a:r>
            <a:r>
              <a:rPr lang="en-GB" sz="2000" dirty="0">
                <a:latin typeface="Calibri" panose="020F0502020204030204" pitchFamily="34" charset="0"/>
                <a:cs typeface="Calibri" panose="020F0502020204030204" pitchFamily="34" charset="0"/>
                <a:sym typeface="Wingdings" panose="05000000000000000000" pitchFamily="2" charset="2"/>
              </a:rPr>
              <a:t> 3½ C</a:t>
            </a:r>
            <a:r>
              <a:rPr lang="en-GB" sz="20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endParaRPr lang="en-GB" sz="2000" dirty="0">
              <a:solidFill>
                <a:srgbClr val="0000FF"/>
              </a:solidFill>
              <a:latin typeface="Calibri" panose="020F0502020204030204" pitchFamily="34" charset="0"/>
              <a:cs typeface="Calibri" panose="020F0502020204030204" pitchFamily="34" charset="0"/>
            </a:endParaRPr>
          </a:p>
        </p:txBody>
      </p:sp>
      <p:sp>
        <p:nvSpPr>
          <p:cNvPr id="20" name="TextBox 19">
            <a:extLst>
              <a:ext uri="{FF2B5EF4-FFF2-40B4-BE49-F238E27FC236}">
                <a16:creationId xmlns:a16="http://schemas.microsoft.com/office/drawing/2014/main" id="{7D62B15F-742B-43AB-A5F3-2E5EA8E24CD4}"/>
              </a:ext>
            </a:extLst>
          </p:cNvPr>
          <p:cNvSpPr txBox="1"/>
          <p:nvPr/>
        </p:nvSpPr>
        <p:spPr>
          <a:xfrm>
            <a:off x="5414214" y="2940884"/>
            <a:ext cx="2148266" cy="400110"/>
          </a:xfrm>
          <a:prstGeom prst="rect">
            <a:avLst/>
          </a:prstGeom>
          <a:noFill/>
        </p:spPr>
        <p:txBody>
          <a:bodyPr wrap="square">
            <a:spAutoFit/>
          </a:bodyPr>
          <a:lstStyle/>
          <a:p>
            <a:r>
              <a:rPr lang="en-GB" sz="2000" dirty="0">
                <a:latin typeface="Calibri" panose="020F0502020204030204" pitchFamily="34" charset="0"/>
                <a:cs typeface="Calibri" panose="020F0502020204030204" pitchFamily="34" charset="0"/>
              </a:rPr>
              <a:t>No more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left</a:t>
            </a:r>
            <a:endParaRPr lang="en-GB" sz="2000" baseline="-25000" dirty="0">
              <a:solidFill>
                <a:srgbClr val="0000FF"/>
              </a:solidFill>
              <a:latin typeface="Calibri" panose="020F0502020204030204" pitchFamily="34" charset="0"/>
              <a:cs typeface="Calibri" panose="020F0502020204030204" pitchFamily="34" charset="0"/>
            </a:endParaRPr>
          </a:p>
        </p:txBody>
      </p:sp>
      <p:sp>
        <p:nvSpPr>
          <p:cNvPr id="21" name="TextBox 20">
            <a:extLst>
              <a:ext uri="{FF2B5EF4-FFF2-40B4-BE49-F238E27FC236}">
                <a16:creationId xmlns:a16="http://schemas.microsoft.com/office/drawing/2014/main" id="{E08E1876-C45D-49D8-B2B3-F0D23E52F53F}"/>
              </a:ext>
            </a:extLst>
          </p:cNvPr>
          <p:cNvSpPr txBox="1"/>
          <p:nvPr/>
        </p:nvSpPr>
        <p:spPr>
          <a:xfrm>
            <a:off x="5436096" y="3509586"/>
            <a:ext cx="1661071" cy="400110"/>
          </a:xfrm>
          <a:prstGeom prst="rect">
            <a:avLst/>
          </a:prstGeom>
          <a:noFill/>
        </p:spPr>
        <p:txBody>
          <a:bodyPr wrap="square">
            <a:spAutoFit/>
          </a:bodyPr>
          <a:lstStyle/>
          <a:p>
            <a:r>
              <a:rPr lang="en-GB" sz="2000" dirty="0">
                <a:solidFill>
                  <a:srgbClr val="FF0000"/>
                </a:solidFill>
                <a:latin typeface="Calibri" panose="020F0502020204030204" pitchFamily="34" charset="0"/>
                <a:cs typeface="Calibri" panose="020F0502020204030204" pitchFamily="34" charset="0"/>
              </a:rPr>
              <a:t>3 N</a:t>
            </a:r>
            <a:r>
              <a:rPr lang="en-GB" sz="2000" dirty="0">
                <a:latin typeface="Calibri" panose="020F0502020204030204" pitchFamily="34" charset="0"/>
                <a:cs typeface="Calibri" panose="020F0502020204030204" pitchFamily="34" charset="0"/>
              </a:rPr>
              <a:t> </a:t>
            </a:r>
            <a:r>
              <a:rPr lang="en-GB" sz="2000" dirty="0">
                <a:latin typeface="Calibri" panose="020F0502020204030204" pitchFamily="34" charset="0"/>
                <a:cs typeface="Calibri" panose="020F0502020204030204" pitchFamily="34" charset="0"/>
                <a:sym typeface="Wingdings" panose="05000000000000000000" pitchFamily="2" charset="2"/>
              </a:rPr>
              <a:t> </a:t>
            </a:r>
            <a:r>
              <a:rPr lang="en-GB" sz="2000" dirty="0">
                <a:solidFill>
                  <a:srgbClr val="FF0000"/>
                </a:solidFill>
                <a:latin typeface="Calibri" panose="020F0502020204030204" pitchFamily="34" charset="0"/>
                <a:cs typeface="Calibri" panose="020F0502020204030204" pitchFamily="34" charset="0"/>
                <a:sym typeface="Wingdings" panose="05000000000000000000" pitchFamily="2" charset="2"/>
              </a:rPr>
              <a:t>1½ </a:t>
            </a:r>
            <a:r>
              <a:rPr lang="en-GB" sz="2000" dirty="0">
                <a:latin typeface="Calibri" panose="020F0502020204030204" pitchFamily="34" charset="0"/>
                <a:cs typeface="Calibri" panose="020F0502020204030204" pitchFamily="34" charset="0"/>
                <a:sym typeface="Wingdings" panose="05000000000000000000" pitchFamily="2" charset="2"/>
              </a:rPr>
              <a:t> </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2</a:t>
            </a:r>
            <a:r>
              <a:rPr lang="en-GB" sz="2000" dirty="0">
                <a:latin typeface="Calibri" panose="020F0502020204030204" pitchFamily="34" charset="0"/>
                <a:cs typeface="Calibri" panose="020F0502020204030204" pitchFamily="34" charset="0"/>
              </a:rPr>
              <a:t> </a:t>
            </a:r>
          </a:p>
        </p:txBody>
      </p:sp>
      <p:sp>
        <p:nvSpPr>
          <p:cNvPr id="23" name="TextBox 22">
            <a:extLst>
              <a:ext uri="{FF2B5EF4-FFF2-40B4-BE49-F238E27FC236}">
                <a16:creationId xmlns:a16="http://schemas.microsoft.com/office/drawing/2014/main" id="{AA3D3C9E-F80A-41C8-9A24-A907796E4779}"/>
              </a:ext>
            </a:extLst>
          </p:cNvPr>
          <p:cNvSpPr txBox="1"/>
          <p:nvPr/>
        </p:nvSpPr>
        <p:spPr>
          <a:xfrm>
            <a:off x="1268649" y="4420361"/>
            <a:ext cx="7263791" cy="1261884"/>
          </a:xfrm>
          <a:prstGeom prst="rect">
            <a:avLst/>
          </a:prstGeom>
          <a:noFill/>
        </p:spPr>
        <p:txBody>
          <a:bodyPr wrap="square">
            <a:spAutoFit/>
          </a:bodyPr>
          <a:lstStyle/>
          <a:p>
            <a:r>
              <a:rPr lang="en-GB" sz="2400" dirty="0">
                <a:latin typeface="Calibri" panose="020F0502020204030204" pitchFamily="34" charset="0"/>
                <a:cs typeface="Calibri" panose="020F0502020204030204" pitchFamily="34" charset="0"/>
              </a:rPr>
              <a:t>overall reaction for decomposition of TNT:</a:t>
            </a:r>
          </a:p>
          <a:p>
            <a:br>
              <a:rPr lang="en-GB" sz="2400" dirty="0">
                <a:latin typeface="Calibri" panose="020F0502020204030204" pitchFamily="34" charset="0"/>
                <a:cs typeface="Calibri" panose="020F0502020204030204" pitchFamily="34" charset="0"/>
              </a:rPr>
            </a:br>
            <a:r>
              <a:rPr lang="en-GB" sz="2800" dirty="0">
                <a:latin typeface="Calibri" panose="020F0502020204030204" pitchFamily="34" charset="0"/>
                <a:cs typeface="Calibri" panose="020F0502020204030204" pitchFamily="34" charset="0"/>
              </a:rPr>
              <a:t>C</a:t>
            </a:r>
            <a:r>
              <a:rPr lang="en-GB" sz="2800" baseline="-25000" dirty="0">
                <a:latin typeface="Calibri" panose="020F0502020204030204" pitchFamily="34" charset="0"/>
                <a:cs typeface="Calibri" panose="020F0502020204030204" pitchFamily="34" charset="0"/>
              </a:rPr>
              <a:t>7</a:t>
            </a:r>
            <a:r>
              <a:rPr lang="en-GB" sz="2800" dirty="0">
                <a:solidFill>
                  <a:srgbClr val="00B050"/>
                </a:solidFill>
                <a:latin typeface="Calibri" panose="020F0502020204030204" pitchFamily="34" charset="0"/>
                <a:cs typeface="Calibri" panose="020F0502020204030204" pitchFamily="34" charset="0"/>
              </a:rPr>
              <a:t>H</a:t>
            </a:r>
            <a:r>
              <a:rPr lang="en-GB" sz="2800" baseline="-25000" dirty="0">
                <a:solidFill>
                  <a:srgbClr val="00B050"/>
                </a:solidFill>
                <a:latin typeface="Calibri" panose="020F0502020204030204" pitchFamily="34" charset="0"/>
                <a:cs typeface="Calibri" panose="020F0502020204030204" pitchFamily="34" charset="0"/>
              </a:rPr>
              <a:t>5</a:t>
            </a:r>
            <a:r>
              <a:rPr lang="en-GB" sz="2800" dirty="0">
                <a:solidFill>
                  <a:srgbClr val="FF0000"/>
                </a:solidFill>
                <a:latin typeface="Calibri" panose="020F0502020204030204" pitchFamily="34" charset="0"/>
                <a:cs typeface="Calibri" panose="020F0502020204030204" pitchFamily="34" charset="0"/>
              </a:rPr>
              <a:t>N</a:t>
            </a:r>
            <a:r>
              <a:rPr lang="en-GB" sz="2800" baseline="-25000" dirty="0">
                <a:solidFill>
                  <a:srgbClr val="FF0000"/>
                </a:solidFill>
                <a:latin typeface="Calibri" panose="020F0502020204030204" pitchFamily="34" charset="0"/>
                <a:cs typeface="Calibri" panose="020F0502020204030204" pitchFamily="34" charset="0"/>
              </a:rPr>
              <a:t>3</a:t>
            </a:r>
            <a:r>
              <a:rPr lang="en-GB" sz="2800" dirty="0">
                <a:solidFill>
                  <a:srgbClr val="0000FF"/>
                </a:solidFill>
                <a:latin typeface="Calibri" panose="020F0502020204030204" pitchFamily="34" charset="0"/>
                <a:cs typeface="Calibri" panose="020F0502020204030204" pitchFamily="34" charset="0"/>
              </a:rPr>
              <a:t>O</a:t>
            </a:r>
            <a:r>
              <a:rPr lang="en-GB" sz="2800" baseline="-25000" dirty="0">
                <a:solidFill>
                  <a:srgbClr val="0000FF"/>
                </a:solidFill>
                <a:latin typeface="Calibri" panose="020F0502020204030204" pitchFamily="34" charset="0"/>
                <a:cs typeface="Calibri" panose="020F0502020204030204" pitchFamily="34" charset="0"/>
              </a:rPr>
              <a:t>6</a:t>
            </a:r>
            <a:r>
              <a:rPr lang="en-GB" sz="2800" dirty="0">
                <a:latin typeface="Calibri" panose="020F0502020204030204" pitchFamily="34" charset="0"/>
                <a:cs typeface="Calibri" panose="020F0502020204030204" pitchFamily="34" charset="0"/>
              </a:rPr>
              <a:t> </a:t>
            </a:r>
            <a:r>
              <a:rPr lang="en-GB" sz="2800" dirty="0">
                <a:latin typeface="Calibri" panose="020F0502020204030204" pitchFamily="34" charset="0"/>
                <a:cs typeface="Calibri" panose="020F0502020204030204" pitchFamily="34" charset="0"/>
                <a:sym typeface="Wingdings" panose="05000000000000000000" pitchFamily="2" charset="2"/>
              </a:rPr>
              <a:t>  3½ C</a:t>
            </a:r>
            <a:r>
              <a:rPr lang="en-GB" sz="28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800" dirty="0">
                <a:latin typeface="Calibri" panose="020F0502020204030204" pitchFamily="34" charset="0"/>
                <a:cs typeface="Calibri" panose="020F0502020204030204" pitchFamily="34" charset="0"/>
                <a:sym typeface="Wingdings" panose="05000000000000000000" pitchFamily="2" charset="2"/>
              </a:rPr>
              <a:t> + 3½ C +  </a:t>
            </a:r>
            <a:r>
              <a:rPr lang="en-GB" sz="2800" dirty="0">
                <a:solidFill>
                  <a:srgbClr val="00B050"/>
                </a:solidFill>
                <a:latin typeface="Calibri" panose="020F0502020204030204" pitchFamily="34" charset="0"/>
                <a:cs typeface="Calibri" panose="020F0502020204030204" pitchFamily="34" charset="0"/>
                <a:sym typeface="Wingdings" panose="05000000000000000000" pitchFamily="2" charset="2"/>
              </a:rPr>
              <a:t>2½ H</a:t>
            </a:r>
            <a:r>
              <a:rPr lang="en-GB" sz="28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8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800" dirty="0">
                <a:latin typeface="Calibri" panose="020F0502020204030204" pitchFamily="34" charset="0"/>
                <a:cs typeface="Calibri" panose="020F0502020204030204" pitchFamily="34" charset="0"/>
                <a:sym typeface="Wingdings" panose="05000000000000000000" pitchFamily="2" charset="2"/>
              </a:rPr>
              <a:t>  +  </a:t>
            </a:r>
            <a:r>
              <a:rPr lang="en-GB" sz="2800" dirty="0">
                <a:solidFill>
                  <a:srgbClr val="FF0000"/>
                </a:solidFill>
                <a:latin typeface="Calibri" panose="020F0502020204030204" pitchFamily="34" charset="0"/>
                <a:cs typeface="Calibri" panose="020F0502020204030204" pitchFamily="34" charset="0"/>
                <a:sym typeface="Wingdings" panose="05000000000000000000" pitchFamily="2" charset="2"/>
              </a:rPr>
              <a:t>1½ N</a:t>
            </a:r>
            <a:r>
              <a:rPr lang="en-GB" sz="28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800" dirty="0">
                <a:latin typeface="Calibri" panose="020F0502020204030204" pitchFamily="34" charset="0"/>
                <a:cs typeface="Calibri" panose="020F0502020204030204" pitchFamily="34" charset="0"/>
                <a:sym typeface="Wingdings" panose="05000000000000000000" pitchFamily="2" charset="2"/>
              </a:rPr>
              <a:t> </a:t>
            </a:r>
            <a:endParaRPr lang="en-GB" sz="2800" baseline="-25000" dirty="0">
              <a:solidFill>
                <a:srgbClr val="0000FF"/>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102158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19" grpId="0"/>
      <p:bldP spid="20" grpId="0"/>
      <p:bldP spid="21" grpId="0"/>
      <p:bldP spid="23"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SPRINGALL ROBERTS RULES</a:t>
            </a:r>
            <a:endParaRPr lang="en-GB" sz="2400" b="1" dirty="0">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4CC19D54-81C0-42E5-A444-4EF00463436A}"/>
              </a:ext>
            </a:extLst>
          </p:cNvPr>
          <p:cNvSpPr txBox="1"/>
          <p:nvPr/>
        </p:nvSpPr>
        <p:spPr>
          <a:xfrm>
            <a:off x="179512" y="508512"/>
            <a:ext cx="8964488" cy="400110"/>
          </a:xfrm>
          <a:prstGeom prst="rect">
            <a:avLst/>
          </a:prstGeom>
          <a:noFill/>
        </p:spPr>
        <p:txBody>
          <a:bodyPr wrap="square" rtlCol="0">
            <a:spAutoFit/>
          </a:bodyPr>
          <a:lstStyle/>
          <a:p>
            <a:r>
              <a:rPr lang="en-GB" sz="2000" dirty="0">
                <a:latin typeface="Calibri" panose="020F0502020204030204" pitchFamily="34" charset="0"/>
                <a:cs typeface="Calibri" panose="020F0502020204030204" pitchFamily="34" charset="0"/>
              </a:rPr>
              <a:t>unmodified </a:t>
            </a:r>
            <a:r>
              <a:rPr lang="en-GB" sz="2000" dirty="0" err="1">
                <a:latin typeface="Calibri" panose="020F0502020204030204" pitchFamily="34" charset="0"/>
                <a:cs typeface="Calibri" panose="020F0502020204030204" pitchFamily="34" charset="0"/>
              </a:rPr>
              <a:t>Kistiakowsky</a:t>
            </a:r>
            <a:r>
              <a:rPr lang="en-GB" sz="2000" dirty="0">
                <a:latin typeface="Calibri" panose="020F0502020204030204" pitchFamily="34" charset="0"/>
                <a:cs typeface="Calibri" panose="020F0502020204030204" pitchFamily="34" charset="0"/>
              </a:rPr>
              <a:t>-Wilson rules PLUS two more conditions </a:t>
            </a:r>
            <a:r>
              <a:rPr lang="en-US" sz="2000" dirty="0">
                <a:solidFill>
                  <a:srgbClr val="222222"/>
                </a:solidFill>
                <a:latin typeface="Calibri" panose="020F0502020204030204" pitchFamily="34" charset="0"/>
                <a:cs typeface="Calibri" panose="020F0502020204030204" pitchFamily="34" charset="0"/>
              </a:rPr>
              <a:t>(TNT, </a:t>
            </a:r>
            <a:r>
              <a:rPr lang="en-GB" sz="2000" dirty="0">
                <a:latin typeface="Calibri" panose="020F0502020204030204" pitchFamily="34" charset="0"/>
                <a:cs typeface="Calibri" panose="020F0502020204030204" pitchFamily="34" charset="0"/>
              </a:rPr>
              <a:t>C</a:t>
            </a:r>
            <a:r>
              <a:rPr lang="en-GB" sz="2000" baseline="-25000" dirty="0">
                <a:latin typeface="Calibri" panose="020F0502020204030204" pitchFamily="34" charset="0"/>
                <a:cs typeface="Calibri" panose="020F0502020204030204" pitchFamily="34" charset="0"/>
              </a:rPr>
              <a:t>7</a:t>
            </a:r>
            <a:r>
              <a:rPr lang="en-GB" sz="2000" dirty="0">
                <a:solidFill>
                  <a:srgbClr val="00B050"/>
                </a:solidFill>
                <a:latin typeface="Calibri" panose="020F0502020204030204" pitchFamily="34" charset="0"/>
                <a:cs typeface="Calibri" panose="020F0502020204030204" pitchFamily="34" charset="0"/>
              </a:rPr>
              <a:t>H</a:t>
            </a:r>
            <a:r>
              <a:rPr lang="en-GB" sz="2000" baseline="-25000" dirty="0">
                <a:solidFill>
                  <a:srgbClr val="00B050"/>
                </a:solidFill>
                <a:latin typeface="Calibri" panose="020F0502020204030204" pitchFamily="34" charset="0"/>
                <a:cs typeface="Calibri" panose="020F0502020204030204" pitchFamily="34" charset="0"/>
              </a:rPr>
              <a:t>5</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3</a:t>
            </a:r>
            <a:r>
              <a:rPr lang="en-GB" sz="2000" dirty="0">
                <a:solidFill>
                  <a:srgbClr val="0000FF"/>
                </a:solidFill>
                <a:latin typeface="Calibri" panose="020F0502020204030204" pitchFamily="34" charset="0"/>
                <a:cs typeface="Calibri" panose="020F0502020204030204" pitchFamily="34" charset="0"/>
              </a:rPr>
              <a:t>O</a:t>
            </a:r>
            <a:r>
              <a:rPr lang="en-GB" sz="2000" baseline="-25000" dirty="0">
                <a:solidFill>
                  <a:srgbClr val="0000FF"/>
                </a:solidFill>
                <a:latin typeface="Calibri" panose="020F0502020204030204" pitchFamily="34" charset="0"/>
                <a:cs typeface="Calibri" panose="020F0502020204030204" pitchFamily="34" charset="0"/>
              </a:rPr>
              <a:t>6</a:t>
            </a:r>
            <a:r>
              <a:rPr lang="en-GB" sz="2000" dirty="0">
                <a:latin typeface="Calibri" panose="020F0502020204030204" pitchFamily="34" charset="0"/>
                <a:cs typeface="Calibri" panose="020F0502020204030204" pitchFamily="34" charset="0"/>
              </a:rPr>
              <a:t> </a:t>
            </a:r>
            <a:r>
              <a:rPr lang="en-US" sz="2000" dirty="0">
                <a:solidFill>
                  <a:srgbClr val="222222"/>
                </a:solidFill>
                <a:latin typeface="Calibri" panose="020F0502020204030204" pitchFamily="34" charset="0"/>
                <a:cs typeface="Calibri" panose="020F0502020204030204" pitchFamily="34" charset="0"/>
              </a:rPr>
              <a:t>)</a:t>
            </a:r>
            <a:endParaRPr lang="en-GB" sz="2000" dirty="0">
              <a:latin typeface="Calibri" panose="020F0502020204030204" pitchFamily="34" charset="0"/>
              <a:cs typeface="Calibri" panose="020F0502020204030204" pitchFamily="34" charset="0"/>
            </a:endParaRPr>
          </a:p>
        </p:txBody>
      </p:sp>
      <p:graphicFrame>
        <p:nvGraphicFramePr>
          <p:cNvPr id="15" name="Table 5">
            <a:extLst>
              <a:ext uri="{FF2B5EF4-FFF2-40B4-BE49-F238E27FC236}">
                <a16:creationId xmlns:a16="http://schemas.microsoft.com/office/drawing/2014/main" id="{C21BE380-06C1-4995-A19C-A08747ADD74A}"/>
              </a:ext>
            </a:extLst>
          </p:cNvPr>
          <p:cNvGraphicFramePr>
            <a:graphicFrameLocks noGrp="1"/>
          </p:cNvGraphicFramePr>
          <p:nvPr>
            <p:extLst>
              <p:ext uri="{D42A27DB-BD31-4B8C-83A1-F6EECF244321}">
                <p14:modId xmlns:p14="http://schemas.microsoft.com/office/powerpoint/2010/main" val="2408577800"/>
              </p:ext>
            </p:extLst>
          </p:nvPr>
        </p:nvGraphicFramePr>
        <p:xfrm>
          <a:off x="251520" y="995015"/>
          <a:ext cx="7848872" cy="4444186"/>
        </p:xfrm>
        <a:graphic>
          <a:graphicData uri="http://schemas.openxmlformats.org/drawingml/2006/table">
            <a:tbl>
              <a:tblPr firstRow="1" bandRow="1">
                <a:tableStyleId>{5C22544A-7EE6-4342-B048-85BDC9FD1C3A}</a:tableStyleId>
              </a:tblPr>
              <a:tblGrid>
                <a:gridCol w="827585">
                  <a:extLst>
                    <a:ext uri="{9D8B030D-6E8A-4147-A177-3AD203B41FA5}">
                      <a16:colId xmlns:a16="http://schemas.microsoft.com/office/drawing/2014/main" val="1309494447"/>
                    </a:ext>
                  </a:extLst>
                </a:gridCol>
                <a:gridCol w="7021287">
                  <a:extLst>
                    <a:ext uri="{9D8B030D-6E8A-4147-A177-3AD203B41FA5}">
                      <a16:colId xmlns:a16="http://schemas.microsoft.com/office/drawing/2014/main" val="1606386893"/>
                    </a:ext>
                  </a:extLst>
                </a:gridCol>
              </a:tblGrid>
              <a:tr h="370840">
                <a:tc>
                  <a:txBody>
                    <a:bodyPr/>
                    <a:lstStyle/>
                    <a:p>
                      <a:r>
                        <a:rPr lang="en-GB" sz="2000" dirty="0">
                          <a:solidFill>
                            <a:schemeClr val="tx1"/>
                          </a:solidFill>
                          <a:latin typeface="Calibri" panose="020F0502020204030204" pitchFamily="34" charset="0"/>
                          <a:cs typeface="Calibri" panose="020F0502020204030204" pitchFamily="34" charset="0"/>
                        </a:rPr>
                        <a:t>Rule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solidFill>
                            <a:schemeClr val="tx1"/>
                          </a:solidFill>
                          <a:latin typeface="Calibri" panose="020F0502020204030204" pitchFamily="34" charset="0"/>
                          <a:cs typeface="Calibri" panose="020F0502020204030204" pitchFamily="34" charset="0"/>
                        </a:rPr>
                        <a:t>Conditions</a:t>
                      </a:r>
                    </a:p>
                  </a:txBody>
                  <a:tcPr/>
                </a:tc>
                <a:extLst>
                  <a:ext uri="{0D108BD9-81ED-4DB2-BD59-A6C34878D82A}">
                    <a16:rowId xmlns:a16="http://schemas.microsoft.com/office/drawing/2014/main" val="1270473353"/>
                  </a:ext>
                </a:extLst>
              </a:tr>
              <a:tr h="530110">
                <a:tc>
                  <a:txBody>
                    <a:bodyPr/>
                    <a:lstStyle/>
                    <a:p>
                      <a:pPr algn="ctr"/>
                      <a:r>
                        <a:rPr lang="en-GB" sz="2000" dirty="0">
                          <a:latin typeface="Calibri" panose="020F0502020204030204" pitchFamily="34" charset="0"/>
                          <a:cs typeface="Calibri" panose="020F0502020204030204" pitchFamily="34" charset="0"/>
                        </a:rPr>
                        <a:t>1</a:t>
                      </a:r>
                    </a:p>
                  </a:txBody>
                  <a:tcPr/>
                </a:tc>
                <a:tc>
                  <a:txBody>
                    <a:bodyPr/>
                    <a:lstStyle/>
                    <a:p>
                      <a:r>
                        <a:rPr lang="en-GB" sz="2000" dirty="0">
                          <a:latin typeface="Calibri" panose="020F0502020204030204" pitchFamily="34" charset="0"/>
                          <a:cs typeface="Calibri" panose="020F0502020204030204" pitchFamily="34" charset="0"/>
                        </a:rPr>
                        <a:t>C atoms converted to C</a:t>
                      </a:r>
                      <a:r>
                        <a:rPr lang="en-GB" sz="2000" dirty="0">
                          <a:solidFill>
                            <a:srgbClr val="0000FF"/>
                          </a:solidFill>
                          <a:latin typeface="Calibri" panose="020F0502020204030204" pitchFamily="34" charset="0"/>
                          <a:cs typeface="Calibri" panose="020F0502020204030204" pitchFamily="34" charset="0"/>
                        </a:rPr>
                        <a:t>O                                       </a:t>
                      </a:r>
                    </a:p>
                  </a:txBody>
                  <a:tcPr/>
                </a:tc>
                <a:extLst>
                  <a:ext uri="{0D108BD9-81ED-4DB2-BD59-A6C34878D82A}">
                    <a16:rowId xmlns:a16="http://schemas.microsoft.com/office/drawing/2014/main" val="3894284445"/>
                  </a:ext>
                </a:extLst>
              </a:tr>
              <a:tr h="576064">
                <a:tc>
                  <a:txBody>
                    <a:bodyPr/>
                    <a:lstStyle/>
                    <a:p>
                      <a:pPr algn="ctr"/>
                      <a:r>
                        <a:rPr lang="en-GB" sz="2000" dirty="0">
                          <a:latin typeface="Calibri" panose="020F0502020204030204" pitchFamily="34" charset="0"/>
                          <a:cs typeface="Calibri" panose="020F0502020204030204" pitchFamily="34" charset="0"/>
                        </a:rPr>
                        <a:t>2</a:t>
                      </a:r>
                    </a:p>
                  </a:txBody>
                  <a:tcPr/>
                </a:tc>
                <a:tc>
                  <a:txBody>
                    <a:bodyPr/>
                    <a:lstStyle/>
                    <a:p>
                      <a:r>
                        <a:rPr lang="en-GB" sz="2000" dirty="0">
                          <a:latin typeface="Calibri" panose="020F0502020204030204" pitchFamily="34" charset="0"/>
                          <a:cs typeface="Calibri" panose="020F0502020204030204" pitchFamily="34" charset="0"/>
                        </a:rPr>
                        <a:t>Remaining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oxidizes </a:t>
                      </a:r>
                      <a:r>
                        <a:rPr lang="en-GB" sz="2000" dirty="0">
                          <a:solidFill>
                            <a:srgbClr val="00B050"/>
                          </a:solidFill>
                          <a:latin typeface="Calibri" panose="020F0502020204030204" pitchFamily="34" charset="0"/>
                          <a:cs typeface="Calibri" panose="020F0502020204030204" pitchFamily="34" charset="0"/>
                        </a:rPr>
                        <a:t>H</a:t>
                      </a:r>
                      <a:r>
                        <a:rPr lang="en-GB" sz="2000" dirty="0">
                          <a:latin typeface="Calibri" panose="020F0502020204030204" pitchFamily="34" charset="0"/>
                          <a:cs typeface="Calibri" panose="020F0502020204030204" pitchFamily="34" charset="0"/>
                        </a:rPr>
                        <a:t> to </a:t>
                      </a:r>
                      <a:r>
                        <a:rPr lang="en-GB" sz="2000" dirty="0">
                          <a:solidFill>
                            <a:srgbClr val="00B050"/>
                          </a:solidFill>
                          <a:latin typeface="Calibri" panose="020F0502020204030204" pitchFamily="34" charset="0"/>
                          <a:cs typeface="Calibri" panose="020F0502020204030204" pitchFamily="34" charset="0"/>
                        </a:rPr>
                        <a:t>H</a:t>
                      </a:r>
                      <a:r>
                        <a:rPr lang="en-GB" sz="2000" baseline="-25000" dirty="0">
                          <a:solidFill>
                            <a:srgbClr val="00B050"/>
                          </a:solidFill>
                          <a:latin typeface="Calibri" panose="020F0502020204030204" pitchFamily="34" charset="0"/>
                          <a:cs typeface="Calibri" panose="020F0502020204030204" pitchFamily="34" charset="0"/>
                        </a:rPr>
                        <a:t>2</a:t>
                      </a:r>
                      <a:r>
                        <a:rPr lang="en-GB" sz="2000" dirty="0">
                          <a:solidFill>
                            <a:srgbClr val="0000FF"/>
                          </a:solidFill>
                          <a:latin typeface="Calibri" panose="020F0502020204030204" pitchFamily="34" charset="0"/>
                          <a:cs typeface="Calibri" panose="020F0502020204030204" pitchFamily="34" charset="0"/>
                        </a:rPr>
                        <a:t>O</a:t>
                      </a:r>
                    </a:p>
                  </a:txBody>
                  <a:tcPr/>
                </a:tc>
                <a:extLst>
                  <a:ext uri="{0D108BD9-81ED-4DB2-BD59-A6C34878D82A}">
                    <a16:rowId xmlns:a16="http://schemas.microsoft.com/office/drawing/2014/main" val="1944447012"/>
                  </a:ext>
                </a:extLst>
              </a:tr>
              <a:tr h="576064">
                <a:tc>
                  <a:txBody>
                    <a:bodyPr/>
                    <a:lstStyle/>
                    <a:p>
                      <a:pPr algn="ctr"/>
                      <a:r>
                        <a:rPr lang="en-GB" sz="2000" dirty="0">
                          <a:latin typeface="Calibri" panose="020F0502020204030204" pitchFamily="34" charset="0"/>
                          <a:cs typeface="Calibri" panose="020F0502020204030204" pitchFamily="34" charset="0"/>
                        </a:rPr>
                        <a:t>3</a:t>
                      </a:r>
                    </a:p>
                  </a:txBody>
                  <a:tcPr/>
                </a:tc>
                <a:tc>
                  <a:txBody>
                    <a:bodyPr/>
                    <a:lstStyle/>
                    <a:p>
                      <a:r>
                        <a:rPr lang="en-GB" sz="2000" dirty="0">
                          <a:latin typeface="Calibri" panose="020F0502020204030204" pitchFamily="34" charset="0"/>
                          <a:cs typeface="Calibri" panose="020F0502020204030204" pitchFamily="34" charset="0"/>
                        </a:rPr>
                        <a:t>Still remaining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oxidizes C</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to C</a:t>
                      </a:r>
                      <a:r>
                        <a:rPr lang="en-GB" sz="2000" dirty="0">
                          <a:solidFill>
                            <a:srgbClr val="0000FF"/>
                          </a:solidFill>
                          <a:latin typeface="Calibri" panose="020F0502020204030204" pitchFamily="34" charset="0"/>
                          <a:cs typeface="Calibri" panose="020F0502020204030204" pitchFamily="34" charset="0"/>
                        </a:rPr>
                        <a:t>O</a:t>
                      </a:r>
                      <a:r>
                        <a:rPr lang="en-GB" sz="2000" baseline="-25000" dirty="0">
                          <a:solidFill>
                            <a:srgbClr val="0000FF"/>
                          </a:solidFill>
                          <a:latin typeface="Calibri" panose="020F0502020204030204" pitchFamily="34" charset="0"/>
                          <a:cs typeface="Calibri" panose="020F0502020204030204" pitchFamily="34" charset="0"/>
                        </a:rPr>
                        <a:t>2</a:t>
                      </a:r>
                    </a:p>
                  </a:txBody>
                  <a:tcPr/>
                </a:tc>
                <a:extLst>
                  <a:ext uri="{0D108BD9-81ED-4DB2-BD59-A6C34878D82A}">
                    <a16:rowId xmlns:a16="http://schemas.microsoft.com/office/drawing/2014/main" val="1423451996"/>
                  </a:ext>
                </a:extLst>
              </a:tr>
              <a:tr h="591427">
                <a:tc>
                  <a:txBody>
                    <a:bodyPr/>
                    <a:lstStyle/>
                    <a:p>
                      <a:pPr algn="ctr"/>
                      <a:r>
                        <a:rPr lang="en-GB" sz="2000" dirty="0">
                          <a:latin typeface="Calibri" panose="020F0502020204030204" pitchFamily="34" charset="0"/>
                          <a:cs typeface="Calibri" panose="020F0502020204030204" pitchFamily="34" charset="0"/>
                        </a:rPr>
                        <a:t>4</a:t>
                      </a:r>
                    </a:p>
                  </a:txBody>
                  <a:tcPr/>
                </a:tc>
                <a:tc>
                  <a:txBody>
                    <a:bodyPr/>
                    <a:lstStyle/>
                    <a:p>
                      <a:r>
                        <a:rPr lang="en-GB" sz="2000" dirty="0">
                          <a:latin typeface="Calibri" panose="020F0502020204030204" pitchFamily="34" charset="0"/>
                          <a:cs typeface="Calibri" panose="020F0502020204030204" pitchFamily="34" charset="0"/>
                        </a:rPr>
                        <a:t>All </a:t>
                      </a:r>
                      <a:r>
                        <a:rPr lang="en-GB" sz="2000" dirty="0">
                          <a:solidFill>
                            <a:srgbClr val="FF0000"/>
                          </a:solidFill>
                          <a:latin typeface="Calibri" panose="020F0502020204030204" pitchFamily="34" charset="0"/>
                          <a:cs typeface="Calibri" panose="020F0502020204030204" pitchFamily="34" charset="0"/>
                        </a:rPr>
                        <a:t>N</a:t>
                      </a:r>
                      <a:r>
                        <a:rPr lang="en-GB" sz="2000" dirty="0">
                          <a:latin typeface="Calibri" panose="020F0502020204030204" pitchFamily="34" charset="0"/>
                          <a:cs typeface="Calibri" panose="020F0502020204030204" pitchFamily="34" charset="0"/>
                        </a:rPr>
                        <a:t> converted to </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2</a:t>
                      </a:r>
                      <a:r>
                        <a:rPr lang="en-GB" sz="2000" dirty="0">
                          <a:latin typeface="Calibri" panose="020F0502020204030204" pitchFamily="34" charset="0"/>
                          <a:cs typeface="Calibri" panose="020F0502020204030204" pitchFamily="34" charset="0"/>
                        </a:rPr>
                        <a:t> </a:t>
                      </a:r>
                    </a:p>
                  </a:txBody>
                  <a:tcPr/>
                </a:tc>
                <a:extLst>
                  <a:ext uri="{0D108BD9-81ED-4DB2-BD59-A6C34878D82A}">
                    <a16:rowId xmlns:a16="http://schemas.microsoft.com/office/drawing/2014/main" val="2086221508"/>
                  </a:ext>
                </a:extLst>
              </a:tr>
              <a:tr h="591427">
                <a:tc>
                  <a:txBody>
                    <a:bodyPr/>
                    <a:lstStyle/>
                    <a:p>
                      <a:pPr algn="ctr"/>
                      <a:endParaRPr lang="en-GB" sz="2000" dirty="0">
                        <a:latin typeface="Calibri" panose="020F0502020204030204" pitchFamily="34" charset="0"/>
                        <a:cs typeface="Calibri" panose="020F0502020204030204" pitchFamily="34" charset="0"/>
                      </a:endParaRPr>
                    </a:p>
                  </a:txBody>
                  <a:tcPr/>
                </a:tc>
                <a:tc>
                  <a:txBody>
                    <a:bodyPr/>
                    <a:lstStyle/>
                    <a:p>
                      <a:endParaRPr lang="en-GB" sz="2000" dirty="0">
                        <a:solidFill>
                          <a:srgbClr val="FF0000"/>
                        </a:solidFill>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3423858734"/>
                  </a:ext>
                </a:extLst>
              </a:tr>
              <a:tr h="591427">
                <a:tc>
                  <a:txBody>
                    <a:bodyPr/>
                    <a:lstStyle/>
                    <a:p>
                      <a:pPr algn="ctr"/>
                      <a:r>
                        <a:rPr lang="en-GB" sz="2000" dirty="0">
                          <a:latin typeface="Calibri" panose="020F0502020204030204" pitchFamily="34" charset="0"/>
                          <a:cs typeface="Calibri" panose="020F0502020204030204" pitchFamily="34" charset="0"/>
                        </a:rPr>
                        <a:t>5</a:t>
                      </a:r>
                    </a:p>
                  </a:txBody>
                  <a:tcPr/>
                </a:tc>
                <a:tc>
                  <a:txBody>
                    <a:bodyPr/>
                    <a:lstStyle/>
                    <a:p>
                      <a:r>
                        <a:rPr lang="en-GB" sz="2000" dirty="0">
                          <a:latin typeface="Calibri" panose="020F0502020204030204" pitchFamily="34" charset="0"/>
                          <a:cs typeface="Calibri" panose="020F0502020204030204" pitchFamily="34" charset="0"/>
                        </a:rPr>
                        <a:t>1/3 of C</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converts to C</a:t>
                      </a:r>
                      <a:r>
                        <a:rPr lang="en-GB" sz="2000" dirty="0">
                          <a:solidFill>
                            <a:srgbClr val="0000FF"/>
                          </a:solidFill>
                          <a:latin typeface="Calibri" panose="020F0502020204030204" pitchFamily="34" charset="0"/>
                          <a:cs typeface="Calibri" panose="020F0502020204030204" pitchFamily="34" charset="0"/>
                        </a:rPr>
                        <a:t>O</a:t>
                      </a:r>
                      <a:r>
                        <a:rPr lang="en-GB" sz="2000" baseline="-25000" dirty="0">
                          <a:solidFill>
                            <a:srgbClr val="0000FF"/>
                          </a:solidFill>
                          <a:latin typeface="Calibri" panose="020F0502020204030204" pitchFamily="34" charset="0"/>
                          <a:cs typeface="Calibri" panose="020F0502020204030204" pitchFamily="34" charset="0"/>
                        </a:rPr>
                        <a:t>2</a:t>
                      </a:r>
                    </a:p>
                  </a:txBody>
                  <a:tcPr/>
                </a:tc>
                <a:extLst>
                  <a:ext uri="{0D108BD9-81ED-4DB2-BD59-A6C34878D82A}">
                    <a16:rowId xmlns:a16="http://schemas.microsoft.com/office/drawing/2014/main" val="3556114099"/>
                  </a:ext>
                </a:extLst>
              </a:tr>
              <a:tr h="591427">
                <a:tc>
                  <a:txBody>
                    <a:bodyPr/>
                    <a:lstStyle/>
                    <a:p>
                      <a:pPr algn="ctr"/>
                      <a:r>
                        <a:rPr lang="en-GB" sz="2000" dirty="0">
                          <a:latin typeface="Calibri" panose="020F0502020204030204" pitchFamily="34" charset="0"/>
                          <a:cs typeface="Calibri" panose="020F0502020204030204" pitchFamily="34" charset="0"/>
                        </a:rPr>
                        <a:t>6</a:t>
                      </a:r>
                    </a:p>
                  </a:txBody>
                  <a:tcPr/>
                </a:tc>
                <a:tc>
                  <a:txBody>
                    <a:bodyPr/>
                    <a:lstStyle/>
                    <a:p>
                      <a:r>
                        <a:rPr lang="en-GB" sz="2000" dirty="0">
                          <a:latin typeface="Calibri" panose="020F0502020204030204" pitchFamily="34" charset="0"/>
                          <a:cs typeface="Calibri" panose="020F0502020204030204" pitchFamily="34" charset="0"/>
                        </a:rPr>
                        <a:t>1/6 of original C</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converts to C and </a:t>
                      </a:r>
                      <a:r>
                        <a:rPr lang="en-GB" sz="2000" dirty="0">
                          <a:solidFill>
                            <a:srgbClr val="00B050"/>
                          </a:solidFill>
                          <a:latin typeface="Calibri" panose="020F0502020204030204" pitchFamily="34" charset="0"/>
                          <a:cs typeface="Calibri" panose="020F0502020204030204" pitchFamily="34" charset="0"/>
                        </a:rPr>
                        <a:t>H</a:t>
                      </a:r>
                      <a:r>
                        <a:rPr lang="en-GB" sz="2000" baseline="-25000" dirty="0">
                          <a:solidFill>
                            <a:srgbClr val="00B050"/>
                          </a:solidFill>
                          <a:latin typeface="Calibri" panose="020F0502020204030204" pitchFamily="34" charset="0"/>
                          <a:cs typeface="Calibri" panose="020F0502020204030204" pitchFamily="34" charset="0"/>
                        </a:rPr>
                        <a:t>2</a:t>
                      </a:r>
                      <a:r>
                        <a:rPr lang="en-GB" sz="2000" dirty="0">
                          <a:solidFill>
                            <a:srgbClr val="0000FF"/>
                          </a:solidFill>
                          <a:latin typeface="Calibri" panose="020F0502020204030204" pitchFamily="34" charset="0"/>
                          <a:cs typeface="Calibri" panose="020F0502020204030204" pitchFamily="34" charset="0"/>
                        </a:rPr>
                        <a:t>O</a:t>
                      </a:r>
                    </a:p>
                  </a:txBody>
                  <a:tcPr/>
                </a:tc>
                <a:extLst>
                  <a:ext uri="{0D108BD9-81ED-4DB2-BD59-A6C34878D82A}">
                    <a16:rowId xmlns:a16="http://schemas.microsoft.com/office/drawing/2014/main" val="2122040993"/>
                  </a:ext>
                </a:extLst>
              </a:tr>
            </a:tbl>
          </a:graphicData>
        </a:graphic>
      </p:graphicFrame>
      <p:sp>
        <p:nvSpPr>
          <p:cNvPr id="16" name="TextBox 15">
            <a:extLst>
              <a:ext uri="{FF2B5EF4-FFF2-40B4-BE49-F238E27FC236}">
                <a16:creationId xmlns:a16="http://schemas.microsoft.com/office/drawing/2014/main" id="{E9CD01FD-5156-47D8-8B57-7F3D6E65F845}"/>
              </a:ext>
            </a:extLst>
          </p:cNvPr>
          <p:cNvSpPr txBox="1"/>
          <p:nvPr/>
        </p:nvSpPr>
        <p:spPr>
          <a:xfrm>
            <a:off x="5465948" y="947787"/>
            <a:ext cx="2274404" cy="831318"/>
          </a:xfrm>
          <a:prstGeom prst="rect">
            <a:avLst/>
          </a:prstGeom>
          <a:noFill/>
        </p:spPr>
        <p:txBody>
          <a:bodyPr wrap="square">
            <a:spAutoFit/>
          </a:bodyPr>
          <a:lstStyle/>
          <a:p>
            <a:pPr>
              <a:lnSpc>
                <a:spcPts val="3000"/>
              </a:lnSpc>
            </a:pPr>
            <a:r>
              <a:rPr lang="en-GB" sz="2000" b="1" dirty="0">
                <a:solidFill>
                  <a:schemeClr val="tx1"/>
                </a:solidFill>
                <a:latin typeface="Calibri" panose="020F0502020204030204" pitchFamily="34" charset="0"/>
                <a:cs typeface="Calibri" panose="020F0502020204030204" pitchFamily="34" charset="0"/>
              </a:rPr>
              <a:t>Products </a:t>
            </a:r>
          </a:p>
          <a:p>
            <a:pPr>
              <a:lnSpc>
                <a:spcPts val="3000"/>
              </a:lnSpc>
            </a:pPr>
            <a:r>
              <a:rPr lang="en-GB" sz="2000" dirty="0">
                <a:latin typeface="Calibri" panose="020F0502020204030204" pitchFamily="34" charset="0"/>
                <a:cs typeface="Calibri" panose="020F0502020204030204" pitchFamily="34" charset="0"/>
              </a:rPr>
              <a:t>6 C </a:t>
            </a:r>
            <a:r>
              <a:rPr lang="en-GB" sz="2000" dirty="0">
                <a:latin typeface="Calibri" panose="020F0502020204030204" pitchFamily="34" charset="0"/>
                <a:cs typeface="Calibri" panose="020F0502020204030204" pitchFamily="34" charset="0"/>
                <a:sym typeface="Wingdings" panose="05000000000000000000" pitchFamily="2" charset="2"/>
              </a:rPr>
              <a:t> 6 C</a:t>
            </a:r>
            <a:r>
              <a:rPr lang="en-GB" sz="20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endParaRPr lang="en-GB" sz="2000" dirty="0">
              <a:solidFill>
                <a:srgbClr val="0000FF"/>
              </a:solidFill>
              <a:latin typeface="Calibri" panose="020F0502020204030204" pitchFamily="34" charset="0"/>
              <a:cs typeface="Calibri" panose="020F0502020204030204" pitchFamily="34" charset="0"/>
            </a:endParaRPr>
          </a:p>
        </p:txBody>
      </p:sp>
      <p:sp>
        <p:nvSpPr>
          <p:cNvPr id="17" name="TextBox 16">
            <a:extLst>
              <a:ext uri="{FF2B5EF4-FFF2-40B4-BE49-F238E27FC236}">
                <a16:creationId xmlns:a16="http://schemas.microsoft.com/office/drawing/2014/main" id="{91F37AEE-B32E-4992-8860-0386C853EE26}"/>
              </a:ext>
            </a:extLst>
          </p:cNvPr>
          <p:cNvSpPr txBox="1"/>
          <p:nvPr/>
        </p:nvSpPr>
        <p:spPr>
          <a:xfrm>
            <a:off x="5508104" y="1929857"/>
            <a:ext cx="1805087" cy="400110"/>
          </a:xfrm>
          <a:prstGeom prst="rect">
            <a:avLst/>
          </a:prstGeom>
          <a:noFill/>
        </p:spPr>
        <p:txBody>
          <a:bodyPr wrap="square">
            <a:spAutoFit/>
          </a:bodyPr>
          <a:lstStyle/>
          <a:p>
            <a:r>
              <a:rPr lang="en-GB" sz="2000" dirty="0">
                <a:latin typeface="Calibri" panose="020F0502020204030204" pitchFamily="34" charset="0"/>
                <a:cs typeface="Calibri" panose="020F0502020204030204" pitchFamily="34" charset="0"/>
              </a:rPr>
              <a:t>No more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left</a:t>
            </a:r>
            <a:endParaRPr lang="en-GB" sz="2000" dirty="0">
              <a:solidFill>
                <a:srgbClr val="0000FF"/>
              </a:solidFill>
              <a:latin typeface="Calibri" panose="020F0502020204030204" pitchFamily="34" charset="0"/>
              <a:cs typeface="Calibri" panose="020F0502020204030204" pitchFamily="34" charset="0"/>
            </a:endParaRPr>
          </a:p>
        </p:txBody>
      </p:sp>
      <p:sp>
        <p:nvSpPr>
          <p:cNvPr id="18" name="TextBox 17">
            <a:extLst>
              <a:ext uri="{FF2B5EF4-FFF2-40B4-BE49-F238E27FC236}">
                <a16:creationId xmlns:a16="http://schemas.microsoft.com/office/drawing/2014/main" id="{13022BEC-3E6C-4BEA-97AA-D295F44F88C5}"/>
              </a:ext>
            </a:extLst>
          </p:cNvPr>
          <p:cNvSpPr txBox="1"/>
          <p:nvPr/>
        </p:nvSpPr>
        <p:spPr>
          <a:xfrm>
            <a:off x="5486222" y="2504172"/>
            <a:ext cx="2148266" cy="400110"/>
          </a:xfrm>
          <a:prstGeom prst="rect">
            <a:avLst/>
          </a:prstGeom>
          <a:noFill/>
        </p:spPr>
        <p:txBody>
          <a:bodyPr wrap="square">
            <a:spAutoFit/>
          </a:bodyPr>
          <a:lstStyle/>
          <a:p>
            <a:r>
              <a:rPr lang="en-GB" sz="2000" dirty="0">
                <a:latin typeface="Calibri" panose="020F0502020204030204" pitchFamily="34" charset="0"/>
                <a:cs typeface="Calibri" panose="020F0502020204030204" pitchFamily="34" charset="0"/>
              </a:rPr>
              <a:t>No more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left</a:t>
            </a:r>
            <a:endParaRPr lang="en-GB" sz="2000" baseline="-25000" dirty="0">
              <a:solidFill>
                <a:srgbClr val="0000FF"/>
              </a:solidFill>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42727A9D-031F-4E01-AA22-93C4D195919D}"/>
              </a:ext>
            </a:extLst>
          </p:cNvPr>
          <p:cNvSpPr txBox="1"/>
          <p:nvPr/>
        </p:nvSpPr>
        <p:spPr>
          <a:xfrm>
            <a:off x="5508104" y="3072874"/>
            <a:ext cx="1661071" cy="400110"/>
          </a:xfrm>
          <a:prstGeom prst="rect">
            <a:avLst/>
          </a:prstGeom>
          <a:noFill/>
        </p:spPr>
        <p:txBody>
          <a:bodyPr wrap="square">
            <a:spAutoFit/>
          </a:bodyPr>
          <a:lstStyle/>
          <a:p>
            <a:r>
              <a:rPr lang="en-GB" sz="2000" dirty="0">
                <a:solidFill>
                  <a:srgbClr val="FF0000"/>
                </a:solidFill>
                <a:latin typeface="Calibri" panose="020F0502020204030204" pitchFamily="34" charset="0"/>
                <a:cs typeface="Calibri" panose="020F0502020204030204" pitchFamily="34" charset="0"/>
              </a:rPr>
              <a:t>3 N</a:t>
            </a:r>
            <a:r>
              <a:rPr lang="en-GB" sz="2000" dirty="0">
                <a:latin typeface="Calibri" panose="020F0502020204030204" pitchFamily="34" charset="0"/>
                <a:cs typeface="Calibri" panose="020F0502020204030204" pitchFamily="34" charset="0"/>
              </a:rPr>
              <a:t> </a:t>
            </a:r>
            <a:r>
              <a:rPr lang="en-GB" sz="2000" dirty="0">
                <a:latin typeface="Calibri" panose="020F0502020204030204" pitchFamily="34" charset="0"/>
                <a:cs typeface="Calibri" panose="020F0502020204030204" pitchFamily="34" charset="0"/>
                <a:sym typeface="Wingdings" panose="05000000000000000000" pitchFamily="2" charset="2"/>
              </a:rPr>
              <a:t> </a:t>
            </a:r>
            <a:r>
              <a:rPr lang="en-GB" sz="2000" dirty="0">
                <a:solidFill>
                  <a:srgbClr val="FF0000"/>
                </a:solidFill>
                <a:latin typeface="Calibri" panose="020F0502020204030204" pitchFamily="34" charset="0"/>
                <a:cs typeface="Calibri" panose="020F0502020204030204" pitchFamily="34" charset="0"/>
                <a:sym typeface="Wingdings" panose="05000000000000000000" pitchFamily="2" charset="2"/>
              </a:rPr>
              <a:t>1½ </a:t>
            </a:r>
            <a:r>
              <a:rPr lang="en-GB" sz="2000" dirty="0">
                <a:latin typeface="Calibri" panose="020F0502020204030204" pitchFamily="34" charset="0"/>
                <a:cs typeface="Calibri" panose="020F0502020204030204" pitchFamily="34" charset="0"/>
                <a:sym typeface="Wingdings" panose="05000000000000000000" pitchFamily="2" charset="2"/>
              </a:rPr>
              <a:t> </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2</a:t>
            </a:r>
            <a:r>
              <a:rPr lang="en-GB" sz="2000" dirty="0">
                <a:latin typeface="Calibri" panose="020F0502020204030204" pitchFamily="34" charset="0"/>
                <a:cs typeface="Calibri" panose="020F0502020204030204" pitchFamily="34" charset="0"/>
              </a:rPr>
              <a:t> </a:t>
            </a:r>
          </a:p>
        </p:txBody>
      </p:sp>
      <p:sp>
        <p:nvSpPr>
          <p:cNvPr id="20" name="TextBox 19">
            <a:extLst>
              <a:ext uri="{FF2B5EF4-FFF2-40B4-BE49-F238E27FC236}">
                <a16:creationId xmlns:a16="http://schemas.microsoft.com/office/drawing/2014/main" id="{AAC0754B-F209-42CC-A707-C0E0067AEAD3}"/>
              </a:ext>
            </a:extLst>
          </p:cNvPr>
          <p:cNvSpPr txBox="1"/>
          <p:nvPr/>
        </p:nvSpPr>
        <p:spPr>
          <a:xfrm>
            <a:off x="1046264" y="3711608"/>
            <a:ext cx="6785992" cy="400110"/>
          </a:xfrm>
          <a:prstGeom prst="rect">
            <a:avLst/>
          </a:prstGeom>
          <a:noFill/>
        </p:spPr>
        <p:txBody>
          <a:bodyPr wrap="square">
            <a:spAutoFit/>
          </a:bodyPr>
          <a:lstStyle/>
          <a:p>
            <a:r>
              <a:rPr lang="en-GB" sz="2000" dirty="0">
                <a:latin typeface="Calibri" panose="020F0502020204030204" pitchFamily="34" charset="0"/>
                <a:cs typeface="Calibri" panose="020F0502020204030204" pitchFamily="34" charset="0"/>
              </a:rPr>
              <a:t>This results in equation: C</a:t>
            </a:r>
            <a:r>
              <a:rPr lang="en-GB" sz="2000" baseline="-25000" dirty="0">
                <a:latin typeface="Calibri" panose="020F0502020204030204" pitchFamily="34" charset="0"/>
                <a:cs typeface="Calibri" panose="020F0502020204030204" pitchFamily="34" charset="0"/>
              </a:rPr>
              <a:t>7</a:t>
            </a:r>
            <a:r>
              <a:rPr lang="en-GB" sz="2000" dirty="0">
                <a:solidFill>
                  <a:srgbClr val="00B050"/>
                </a:solidFill>
                <a:latin typeface="Calibri" panose="020F0502020204030204" pitchFamily="34" charset="0"/>
                <a:cs typeface="Calibri" panose="020F0502020204030204" pitchFamily="34" charset="0"/>
              </a:rPr>
              <a:t>H</a:t>
            </a:r>
            <a:r>
              <a:rPr lang="en-GB" sz="2000" baseline="-25000" dirty="0">
                <a:solidFill>
                  <a:srgbClr val="00B050"/>
                </a:solidFill>
                <a:latin typeface="Calibri" panose="020F0502020204030204" pitchFamily="34" charset="0"/>
                <a:cs typeface="Calibri" panose="020F0502020204030204" pitchFamily="34" charset="0"/>
              </a:rPr>
              <a:t>5</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3</a:t>
            </a:r>
            <a:r>
              <a:rPr lang="en-GB" sz="2000" dirty="0">
                <a:solidFill>
                  <a:srgbClr val="0000FF"/>
                </a:solidFill>
                <a:latin typeface="Calibri" panose="020F0502020204030204" pitchFamily="34" charset="0"/>
                <a:cs typeface="Calibri" panose="020F0502020204030204" pitchFamily="34" charset="0"/>
              </a:rPr>
              <a:t>O</a:t>
            </a:r>
            <a:r>
              <a:rPr lang="en-GB" sz="2000" baseline="-25000" dirty="0">
                <a:solidFill>
                  <a:srgbClr val="0000FF"/>
                </a:solidFill>
                <a:latin typeface="Calibri" panose="020F0502020204030204" pitchFamily="34" charset="0"/>
                <a:cs typeface="Calibri" panose="020F0502020204030204" pitchFamily="34" charset="0"/>
              </a:rPr>
              <a:t>6</a:t>
            </a:r>
            <a:r>
              <a:rPr lang="en-GB" sz="2000" dirty="0">
                <a:latin typeface="Calibri" panose="020F0502020204030204" pitchFamily="34" charset="0"/>
                <a:cs typeface="Calibri" panose="020F0502020204030204" pitchFamily="34" charset="0"/>
              </a:rPr>
              <a:t> </a:t>
            </a:r>
            <a:r>
              <a:rPr lang="en-GB" sz="2000" dirty="0">
                <a:latin typeface="Calibri" panose="020F0502020204030204" pitchFamily="34" charset="0"/>
                <a:cs typeface="Calibri" panose="020F0502020204030204" pitchFamily="34" charset="0"/>
                <a:sym typeface="Wingdings" panose="05000000000000000000" pitchFamily="2" charset="2"/>
              </a:rPr>
              <a:t> 6 C</a:t>
            </a:r>
            <a:r>
              <a:rPr lang="en-GB" sz="20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000" dirty="0">
                <a:latin typeface="Calibri" panose="020F0502020204030204" pitchFamily="34" charset="0"/>
                <a:cs typeface="Calibri" panose="020F0502020204030204" pitchFamily="34" charset="0"/>
                <a:sym typeface="Wingdings" panose="05000000000000000000" pitchFamily="2" charset="2"/>
              </a:rPr>
              <a:t> + C + </a:t>
            </a:r>
            <a:r>
              <a:rPr lang="en-GB" sz="2000" dirty="0">
                <a:solidFill>
                  <a:srgbClr val="00B050"/>
                </a:solidFill>
                <a:latin typeface="Calibri" panose="020F0502020204030204" pitchFamily="34" charset="0"/>
                <a:cs typeface="Calibri" panose="020F0502020204030204" pitchFamily="34" charset="0"/>
                <a:sym typeface="Wingdings" panose="05000000000000000000" pitchFamily="2" charset="2"/>
              </a:rPr>
              <a:t>2½ H2</a:t>
            </a:r>
            <a:r>
              <a:rPr lang="en-GB" sz="2000" dirty="0">
                <a:latin typeface="Calibri" panose="020F0502020204030204" pitchFamily="34" charset="0"/>
                <a:cs typeface="Calibri" panose="020F0502020204030204" pitchFamily="34" charset="0"/>
                <a:sym typeface="Wingdings" panose="05000000000000000000" pitchFamily="2" charset="2"/>
              </a:rPr>
              <a:t> + </a:t>
            </a:r>
            <a:r>
              <a:rPr lang="en-GB" sz="2000" dirty="0">
                <a:solidFill>
                  <a:srgbClr val="FF0000"/>
                </a:solidFill>
                <a:latin typeface="Calibri" panose="020F0502020204030204" pitchFamily="34" charset="0"/>
                <a:cs typeface="Calibri" panose="020F0502020204030204" pitchFamily="34" charset="0"/>
                <a:sym typeface="Wingdings" panose="05000000000000000000" pitchFamily="2" charset="2"/>
              </a:rPr>
              <a:t>1½</a:t>
            </a:r>
            <a:r>
              <a:rPr lang="en-GB" sz="2000" dirty="0">
                <a:latin typeface="Calibri" panose="020F0502020204030204" pitchFamily="34" charset="0"/>
                <a:cs typeface="Calibri" panose="020F0502020204030204" pitchFamily="34" charset="0"/>
                <a:sym typeface="Wingdings" panose="05000000000000000000" pitchFamily="2" charset="2"/>
              </a:rPr>
              <a:t> </a:t>
            </a:r>
            <a:r>
              <a:rPr lang="en-GB" sz="2000" dirty="0">
                <a:solidFill>
                  <a:srgbClr val="FF0000"/>
                </a:solidFill>
                <a:latin typeface="Calibri" panose="020F0502020204030204" pitchFamily="34" charset="0"/>
                <a:cs typeface="Calibri" panose="020F0502020204030204" pitchFamily="34" charset="0"/>
                <a:sym typeface="Wingdings" panose="05000000000000000000" pitchFamily="2" charset="2"/>
              </a:rPr>
              <a:t>N2</a:t>
            </a:r>
            <a:endParaRPr lang="en-GB" sz="2000" dirty="0">
              <a:solidFill>
                <a:srgbClr val="FF0000"/>
              </a:solidFill>
              <a:latin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3740A133-3C68-4F38-B52B-AC57C9089EF4}"/>
              </a:ext>
            </a:extLst>
          </p:cNvPr>
          <p:cNvSpPr txBox="1"/>
          <p:nvPr/>
        </p:nvSpPr>
        <p:spPr>
          <a:xfrm>
            <a:off x="5581102" y="4270170"/>
            <a:ext cx="1799210" cy="400110"/>
          </a:xfrm>
          <a:prstGeom prst="rect">
            <a:avLst/>
          </a:prstGeom>
          <a:noFill/>
        </p:spPr>
        <p:txBody>
          <a:bodyPr wrap="none" rtlCol="0">
            <a:spAutoFit/>
          </a:bodyPr>
          <a:lstStyle/>
          <a:p>
            <a:r>
              <a:rPr lang="en-GB" sz="2000" dirty="0">
                <a:latin typeface="Calibri" panose="020F0502020204030204" pitchFamily="34" charset="0"/>
                <a:cs typeface="Calibri" panose="020F0502020204030204" pitchFamily="34" charset="0"/>
              </a:rPr>
              <a:t>2C</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a:t>
            </a:r>
            <a:r>
              <a:rPr lang="en-GB" sz="2000" dirty="0">
                <a:latin typeface="Calibri" panose="020F0502020204030204" pitchFamily="34" charset="0"/>
                <a:cs typeface="Calibri" panose="020F0502020204030204" pitchFamily="34" charset="0"/>
                <a:sym typeface="Wingdings" panose="05000000000000000000" pitchFamily="2" charset="2"/>
              </a:rPr>
              <a:t> C + C</a:t>
            </a:r>
            <a:r>
              <a:rPr lang="en-GB" sz="20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000" baseline="-25000" dirty="0">
                <a:latin typeface="Calibri" panose="020F0502020204030204" pitchFamily="34" charset="0"/>
                <a:cs typeface="Calibri" panose="020F0502020204030204" pitchFamily="34" charset="0"/>
                <a:sym typeface="Wingdings" panose="05000000000000000000" pitchFamily="2" charset="2"/>
              </a:rPr>
              <a:t>2</a:t>
            </a:r>
            <a:endParaRPr lang="en-GB" sz="2000" baseline="-25000" dirty="0">
              <a:latin typeface="Calibri" panose="020F0502020204030204" pitchFamily="34" charset="0"/>
              <a:cs typeface="Calibri" panose="020F0502020204030204" pitchFamily="34" charset="0"/>
            </a:endParaRPr>
          </a:p>
        </p:txBody>
      </p:sp>
      <p:sp>
        <p:nvSpPr>
          <p:cNvPr id="21" name="TextBox 20">
            <a:extLst>
              <a:ext uri="{FF2B5EF4-FFF2-40B4-BE49-F238E27FC236}">
                <a16:creationId xmlns:a16="http://schemas.microsoft.com/office/drawing/2014/main" id="{C0A3D227-33FC-4FD4-BE66-4DBDB12CBC85}"/>
              </a:ext>
            </a:extLst>
          </p:cNvPr>
          <p:cNvSpPr txBox="1"/>
          <p:nvPr/>
        </p:nvSpPr>
        <p:spPr>
          <a:xfrm>
            <a:off x="5582904" y="4847782"/>
            <a:ext cx="2142894" cy="400110"/>
          </a:xfrm>
          <a:prstGeom prst="rect">
            <a:avLst/>
          </a:prstGeom>
          <a:noFill/>
        </p:spPr>
        <p:txBody>
          <a:bodyPr wrap="none" rtlCol="0">
            <a:spAutoFit/>
          </a:bodyPr>
          <a:lstStyle/>
          <a:p>
            <a:r>
              <a:rPr lang="en-GB" sz="2000" dirty="0">
                <a:latin typeface="Calibri" panose="020F0502020204030204" pitchFamily="34" charset="0"/>
                <a:cs typeface="Calibri" panose="020F0502020204030204" pitchFamily="34" charset="0"/>
              </a:rPr>
              <a:t>C</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 </a:t>
            </a:r>
            <a:r>
              <a:rPr lang="en-GB" sz="2000" dirty="0">
                <a:solidFill>
                  <a:srgbClr val="00B050"/>
                </a:solidFill>
                <a:latin typeface="Calibri" panose="020F0502020204030204" pitchFamily="34" charset="0"/>
                <a:cs typeface="Calibri" panose="020F0502020204030204" pitchFamily="34" charset="0"/>
              </a:rPr>
              <a:t>H</a:t>
            </a:r>
            <a:r>
              <a:rPr lang="en-GB" sz="2000" baseline="-25000" dirty="0">
                <a:solidFill>
                  <a:srgbClr val="00B050"/>
                </a:solidFill>
                <a:latin typeface="Calibri" panose="020F0502020204030204" pitchFamily="34" charset="0"/>
                <a:cs typeface="Calibri" panose="020F0502020204030204" pitchFamily="34" charset="0"/>
              </a:rPr>
              <a:t>2</a:t>
            </a:r>
            <a:r>
              <a:rPr lang="en-GB" sz="2000" dirty="0">
                <a:latin typeface="Calibri" panose="020F0502020204030204" pitchFamily="34" charset="0"/>
                <a:cs typeface="Calibri" panose="020F0502020204030204" pitchFamily="34" charset="0"/>
              </a:rPr>
              <a:t> </a:t>
            </a:r>
            <a:r>
              <a:rPr lang="en-GB" sz="2000" dirty="0">
                <a:latin typeface="Calibri" panose="020F0502020204030204" pitchFamily="34" charset="0"/>
                <a:cs typeface="Calibri" panose="020F0502020204030204" pitchFamily="34" charset="0"/>
                <a:sym typeface="Wingdings" panose="05000000000000000000" pitchFamily="2" charset="2"/>
              </a:rPr>
              <a:t> C + </a:t>
            </a:r>
            <a:r>
              <a:rPr lang="en-GB" sz="2000" dirty="0">
                <a:solidFill>
                  <a:srgbClr val="00B050"/>
                </a:solidFill>
                <a:latin typeface="Calibri" panose="020F0502020204030204" pitchFamily="34" charset="0"/>
                <a:cs typeface="Calibri" panose="020F0502020204030204" pitchFamily="34" charset="0"/>
                <a:sym typeface="Wingdings" panose="05000000000000000000" pitchFamily="2" charset="2"/>
              </a:rPr>
              <a:t>H</a:t>
            </a:r>
            <a:r>
              <a:rPr lang="en-GB" sz="20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0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endParaRPr lang="en-GB" sz="2000" dirty="0">
              <a:solidFill>
                <a:srgbClr val="0000FF"/>
              </a:solidFill>
              <a:latin typeface="Calibri" panose="020F0502020204030204" pitchFamily="34" charset="0"/>
              <a:cs typeface="Calibri" panose="020F0502020204030204" pitchFamily="34" charset="0"/>
            </a:endParaRPr>
          </a:p>
        </p:txBody>
      </p:sp>
      <p:sp>
        <p:nvSpPr>
          <p:cNvPr id="22" name="TextBox 21">
            <a:extLst>
              <a:ext uri="{FF2B5EF4-FFF2-40B4-BE49-F238E27FC236}">
                <a16:creationId xmlns:a16="http://schemas.microsoft.com/office/drawing/2014/main" id="{42D809FD-7954-4F24-801E-4ADC9104D2CB}"/>
              </a:ext>
            </a:extLst>
          </p:cNvPr>
          <p:cNvSpPr txBox="1"/>
          <p:nvPr/>
        </p:nvSpPr>
        <p:spPr>
          <a:xfrm>
            <a:off x="825104" y="5522284"/>
            <a:ext cx="7275288" cy="1200329"/>
          </a:xfrm>
          <a:prstGeom prst="rect">
            <a:avLst/>
          </a:prstGeom>
          <a:noFill/>
        </p:spPr>
        <p:txBody>
          <a:bodyPr wrap="square">
            <a:spAutoFit/>
          </a:bodyPr>
          <a:lstStyle/>
          <a:p>
            <a:r>
              <a:rPr lang="en-GB" sz="2400" dirty="0">
                <a:latin typeface="Calibri" panose="020F0502020204030204" pitchFamily="34" charset="0"/>
                <a:cs typeface="Calibri" panose="020F0502020204030204" pitchFamily="34" charset="0"/>
              </a:rPr>
              <a:t>Overall reaction for decomposition of TNT:</a:t>
            </a:r>
          </a:p>
          <a:p>
            <a:br>
              <a:rPr lang="en-GB" sz="2400" dirty="0">
                <a:latin typeface="Calibri" panose="020F0502020204030204" pitchFamily="34" charset="0"/>
                <a:cs typeface="Calibri" panose="020F0502020204030204" pitchFamily="34" charset="0"/>
              </a:rPr>
            </a:br>
            <a:r>
              <a:rPr lang="en-GB" sz="2400" dirty="0">
                <a:latin typeface="Calibri" panose="020F0502020204030204" pitchFamily="34" charset="0"/>
                <a:cs typeface="Calibri" panose="020F0502020204030204" pitchFamily="34" charset="0"/>
              </a:rPr>
              <a:t>C</a:t>
            </a:r>
            <a:r>
              <a:rPr lang="en-GB" sz="2400" baseline="-25000" dirty="0">
                <a:latin typeface="Calibri" panose="020F0502020204030204" pitchFamily="34" charset="0"/>
                <a:cs typeface="Calibri" panose="020F0502020204030204" pitchFamily="34" charset="0"/>
              </a:rPr>
              <a:t>7</a:t>
            </a:r>
            <a:r>
              <a:rPr lang="en-GB" sz="2400" dirty="0">
                <a:solidFill>
                  <a:srgbClr val="00B050"/>
                </a:solidFill>
                <a:latin typeface="Calibri" panose="020F0502020204030204" pitchFamily="34" charset="0"/>
                <a:cs typeface="Calibri" panose="020F0502020204030204" pitchFamily="34" charset="0"/>
              </a:rPr>
              <a:t>H</a:t>
            </a:r>
            <a:r>
              <a:rPr lang="en-GB" sz="2400" baseline="-25000" dirty="0">
                <a:solidFill>
                  <a:srgbClr val="00B050"/>
                </a:solidFill>
                <a:latin typeface="Calibri" panose="020F0502020204030204" pitchFamily="34" charset="0"/>
                <a:cs typeface="Calibri" panose="020F0502020204030204" pitchFamily="34" charset="0"/>
              </a:rPr>
              <a:t>5</a:t>
            </a:r>
            <a:r>
              <a:rPr lang="en-GB" sz="2400" dirty="0">
                <a:solidFill>
                  <a:srgbClr val="FF0000"/>
                </a:solidFill>
                <a:latin typeface="Calibri" panose="020F0502020204030204" pitchFamily="34" charset="0"/>
                <a:cs typeface="Calibri" panose="020F0502020204030204" pitchFamily="34" charset="0"/>
              </a:rPr>
              <a:t>N</a:t>
            </a:r>
            <a:r>
              <a:rPr lang="en-GB" sz="2400" baseline="-25000" dirty="0">
                <a:solidFill>
                  <a:srgbClr val="FF0000"/>
                </a:solidFill>
                <a:latin typeface="Calibri" panose="020F0502020204030204" pitchFamily="34" charset="0"/>
                <a:cs typeface="Calibri" panose="020F0502020204030204" pitchFamily="34" charset="0"/>
              </a:rPr>
              <a:t>3</a:t>
            </a:r>
            <a:r>
              <a:rPr lang="en-GB" sz="2400" dirty="0">
                <a:solidFill>
                  <a:srgbClr val="0000FF"/>
                </a:solidFill>
                <a:latin typeface="Calibri" panose="020F0502020204030204" pitchFamily="34" charset="0"/>
                <a:cs typeface="Calibri" panose="020F0502020204030204" pitchFamily="34" charset="0"/>
              </a:rPr>
              <a:t>O</a:t>
            </a:r>
            <a:r>
              <a:rPr lang="en-GB" sz="2400" baseline="-25000" dirty="0">
                <a:solidFill>
                  <a:srgbClr val="0000FF"/>
                </a:solidFill>
                <a:latin typeface="Calibri" panose="020F0502020204030204" pitchFamily="34" charset="0"/>
                <a:cs typeface="Calibri" panose="020F0502020204030204" pitchFamily="34" charset="0"/>
              </a:rPr>
              <a:t>6</a:t>
            </a:r>
            <a:r>
              <a:rPr lang="en-GB" sz="2400"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sym typeface="Wingdings" panose="05000000000000000000" pitchFamily="2" charset="2"/>
              </a:rPr>
              <a:t>  3 C</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dirty="0">
                <a:latin typeface="Calibri" panose="020F0502020204030204" pitchFamily="34" charset="0"/>
                <a:cs typeface="Calibri" panose="020F0502020204030204" pitchFamily="34" charset="0"/>
                <a:sym typeface="Wingdings" panose="05000000000000000000" pitchFamily="2" charset="2"/>
              </a:rPr>
              <a:t> + C</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baseline="-25000" dirty="0">
                <a:solidFill>
                  <a:srgbClr val="0000FF"/>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  3 C +  </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1½ H</a:t>
            </a:r>
            <a:r>
              <a:rPr lang="en-GB" sz="24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 </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H</a:t>
            </a:r>
            <a:r>
              <a:rPr lang="en-GB" sz="24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O +  </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1½ N</a:t>
            </a:r>
            <a:r>
              <a:rPr lang="en-GB" sz="24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a:t>
            </a:r>
            <a:endParaRPr lang="en-GB" sz="2400" baseline="-25000" dirty="0">
              <a:solidFill>
                <a:srgbClr val="0000FF"/>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798378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0"/>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1"/>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7" grpId="0"/>
      <p:bldP spid="18" grpId="0"/>
      <p:bldP spid="19" grpId="0"/>
      <p:bldP spid="20" grpId="0"/>
      <p:bldP spid="21" grpId="0"/>
      <p:bldP spid="2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6EB5458-18EA-4F5F-9539-254B470D4B95}"/>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3F11EEE3-9C66-4B49-8704-31FC48D182A5}"/>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4" name="Picture 3">
              <a:extLst>
                <a:ext uri="{FF2B5EF4-FFF2-40B4-BE49-F238E27FC236}">
                  <a16:creationId xmlns:a16="http://schemas.microsoft.com/office/drawing/2014/main" id="{C00C5EED-45E8-48AE-876C-529A58DFF4A5}"/>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6E9FA5BA-710E-4050-8FF7-C50AA0B53519}"/>
              </a:ext>
            </a:extLst>
          </p:cNvPr>
          <p:cNvSpPr txBox="1"/>
          <p:nvPr/>
        </p:nvSpPr>
        <p:spPr>
          <a:xfrm>
            <a:off x="-1" y="17924"/>
            <a:ext cx="896448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PRACTICE PROBLEM</a:t>
            </a:r>
            <a:endParaRPr lang="en-GB" sz="2400" b="1" dirty="0">
              <a:effectLst>
                <a:outerShdw blurRad="38100" dist="38100" dir="2700000" algn="tl">
                  <a:srgbClr val="000000">
                    <a:alpha val="43137"/>
                  </a:srgbClr>
                </a:outerShdw>
              </a:effectLst>
            </a:endParaRPr>
          </a:p>
        </p:txBody>
      </p:sp>
      <p:sp>
        <p:nvSpPr>
          <p:cNvPr id="6" name="TextBox 5">
            <a:extLst>
              <a:ext uri="{FF2B5EF4-FFF2-40B4-BE49-F238E27FC236}">
                <a16:creationId xmlns:a16="http://schemas.microsoft.com/office/drawing/2014/main" id="{31C7384B-6C9F-45D4-B21E-25FDE356739A}"/>
              </a:ext>
            </a:extLst>
          </p:cNvPr>
          <p:cNvSpPr txBox="1"/>
          <p:nvPr/>
        </p:nvSpPr>
        <p:spPr>
          <a:xfrm>
            <a:off x="162583" y="548680"/>
            <a:ext cx="8784976" cy="1107996"/>
          </a:xfrm>
          <a:prstGeom prst="rect">
            <a:avLst/>
          </a:prstGeom>
          <a:noFill/>
        </p:spPr>
        <p:txBody>
          <a:bodyPr wrap="square" rtlCol="0">
            <a:spAutoFit/>
          </a:bodyPr>
          <a:lstStyle/>
          <a:p>
            <a:r>
              <a:rPr lang="en-GB" sz="2200" dirty="0">
                <a:latin typeface="Calibri" panose="020F0502020204030204" pitchFamily="34" charset="0"/>
                <a:cs typeface="Calibri" panose="020F0502020204030204" pitchFamily="34" charset="0"/>
              </a:rPr>
              <a:t>For two explosive compounds, TNAZ (C</a:t>
            </a:r>
            <a:r>
              <a:rPr lang="en-GB" sz="2200" baseline="-25000" dirty="0">
                <a:latin typeface="Calibri" panose="020F0502020204030204" pitchFamily="34" charset="0"/>
                <a:cs typeface="Calibri" panose="020F0502020204030204" pitchFamily="34" charset="0"/>
              </a:rPr>
              <a:t>3</a:t>
            </a:r>
            <a:r>
              <a:rPr lang="en-GB" sz="2200" dirty="0">
                <a:latin typeface="Calibri" panose="020F0502020204030204" pitchFamily="34" charset="0"/>
                <a:cs typeface="Calibri" panose="020F0502020204030204" pitchFamily="34" charset="0"/>
              </a:rPr>
              <a:t>H</a:t>
            </a:r>
            <a:r>
              <a:rPr lang="en-GB" sz="2200" baseline="-25000" dirty="0">
                <a:latin typeface="Calibri" panose="020F0502020204030204" pitchFamily="34" charset="0"/>
                <a:cs typeface="Calibri" panose="020F0502020204030204" pitchFamily="34" charset="0"/>
              </a:rPr>
              <a:t>4</a:t>
            </a:r>
            <a:r>
              <a:rPr lang="en-GB" sz="2200" dirty="0">
                <a:latin typeface="Calibri" panose="020F0502020204030204" pitchFamily="34" charset="0"/>
                <a:cs typeface="Calibri" panose="020F0502020204030204" pitchFamily="34" charset="0"/>
              </a:rPr>
              <a:t>N</a:t>
            </a:r>
            <a:r>
              <a:rPr lang="en-GB" sz="2200" baseline="-25000" dirty="0">
                <a:latin typeface="Calibri" panose="020F0502020204030204" pitchFamily="34" charset="0"/>
                <a:cs typeface="Calibri" panose="020F0502020204030204" pitchFamily="34" charset="0"/>
              </a:rPr>
              <a:t>4</a:t>
            </a:r>
            <a:r>
              <a:rPr lang="en-GB" sz="2200" dirty="0">
                <a:latin typeface="Calibri" panose="020F0502020204030204" pitchFamily="34" charset="0"/>
                <a:cs typeface="Calibri" panose="020F0502020204030204" pitchFamily="34" charset="0"/>
              </a:rPr>
              <a:t>O</a:t>
            </a:r>
            <a:r>
              <a:rPr lang="en-GB" sz="2200" baseline="-25000" dirty="0">
                <a:latin typeface="Calibri" panose="020F0502020204030204" pitchFamily="34" charset="0"/>
                <a:cs typeface="Calibri" panose="020F0502020204030204" pitchFamily="34" charset="0"/>
              </a:rPr>
              <a:t>6</a:t>
            </a:r>
            <a:r>
              <a:rPr lang="en-GB" sz="2200" dirty="0">
                <a:latin typeface="Calibri" panose="020F0502020204030204" pitchFamily="34" charset="0"/>
                <a:cs typeface="Calibri" panose="020F0502020204030204" pitchFamily="34" charset="0"/>
              </a:rPr>
              <a:t>) and picric acid (C</a:t>
            </a:r>
            <a:r>
              <a:rPr lang="en-GB" sz="2200" baseline="-25000" dirty="0">
                <a:latin typeface="Calibri" panose="020F0502020204030204" pitchFamily="34" charset="0"/>
                <a:cs typeface="Calibri" panose="020F0502020204030204" pitchFamily="34" charset="0"/>
              </a:rPr>
              <a:t>6</a:t>
            </a:r>
            <a:r>
              <a:rPr lang="en-GB" sz="2200" dirty="0">
                <a:latin typeface="Calibri" panose="020F0502020204030204" pitchFamily="34" charset="0"/>
                <a:cs typeface="Calibri" panose="020F0502020204030204" pitchFamily="34" charset="0"/>
              </a:rPr>
              <a:t>H</a:t>
            </a:r>
            <a:r>
              <a:rPr lang="en-GB" sz="2200" baseline="-25000" dirty="0">
                <a:latin typeface="Calibri" panose="020F0502020204030204" pitchFamily="34" charset="0"/>
                <a:cs typeface="Calibri" panose="020F0502020204030204" pitchFamily="34" charset="0"/>
              </a:rPr>
              <a:t>3</a:t>
            </a:r>
            <a:r>
              <a:rPr lang="en-GB" sz="2200" dirty="0">
                <a:latin typeface="Calibri" panose="020F0502020204030204" pitchFamily="34" charset="0"/>
                <a:cs typeface="Calibri" panose="020F0502020204030204" pitchFamily="34" charset="0"/>
              </a:rPr>
              <a:t>N</a:t>
            </a:r>
            <a:r>
              <a:rPr lang="en-GB" sz="2200" baseline="-25000" dirty="0">
                <a:latin typeface="Calibri" panose="020F0502020204030204" pitchFamily="34" charset="0"/>
                <a:cs typeface="Calibri" panose="020F0502020204030204" pitchFamily="34" charset="0"/>
              </a:rPr>
              <a:t>3</a:t>
            </a:r>
            <a:r>
              <a:rPr lang="en-GB" sz="2200" dirty="0">
                <a:latin typeface="Calibri" panose="020F0502020204030204" pitchFamily="34" charset="0"/>
                <a:cs typeface="Calibri" panose="020F0502020204030204" pitchFamily="34" charset="0"/>
              </a:rPr>
              <a:t>O</a:t>
            </a:r>
            <a:r>
              <a:rPr lang="en-GB" sz="2200" baseline="-25000" dirty="0">
                <a:latin typeface="Calibri" panose="020F0502020204030204" pitchFamily="34" charset="0"/>
                <a:cs typeface="Calibri" panose="020F0502020204030204" pitchFamily="34" charset="0"/>
              </a:rPr>
              <a:t>7</a:t>
            </a:r>
            <a:r>
              <a:rPr lang="en-GB" sz="2200" dirty="0">
                <a:latin typeface="Calibri" panose="020F0502020204030204" pitchFamily="34" charset="0"/>
                <a:cs typeface="Calibri" panose="020F0502020204030204" pitchFamily="34" charset="0"/>
              </a:rPr>
              <a:t>), calculate the oxygen balance. Use either the K-W and S-R rules to determine the decomposition products.</a:t>
            </a:r>
          </a:p>
        </p:txBody>
      </p:sp>
      <p:graphicFrame>
        <p:nvGraphicFramePr>
          <p:cNvPr id="7" name="Table 5">
            <a:extLst>
              <a:ext uri="{FF2B5EF4-FFF2-40B4-BE49-F238E27FC236}">
                <a16:creationId xmlns:a16="http://schemas.microsoft.com/office/drawing/2014/main" id="{512A0838-A3E0-416A-8B3B-BD034A19B4DB}"/>
              </a:ext>
            </a:extLst>
          </p:cNvPr>
          <p:cNvGraphicFramePr>
            <a:graphicFrameLocks noGrp="1"/>
          </p:cNvGraphicFramePr>
          <p:nvPr>
            <p:extLst>
              <p:ext uri="{D42A27DB-BD31-4B8C-83A1-F6EECF244321}">
                <p14:modId xmlns:p14="http://schemas.microsoft.com/office/powerpoint/2010/main" val="299317813"/>
              </p:ext>
            </p:extLst>
          </p:nvPr>
        </p:nvGraphicFramePr>
        <p:xfrm>
          <a:off x="107504" y="2095506"/>
          <a:ext cx="4389133" cy="2708521"/>
        </p:xfrm>
        <a:graphic>
          <a:graphicData uri="http://schemas.openxmlformats.org/drawingml/2006/table">
            <a:tbl>
              <a:tblPr firstRow="1" bandRow="1">
                <a:tableStyleId>{5C22544A-7EE6-4342-B048-85BDC9FD1C3A}</a:tableStyleId>
              </a:tblPr>
              <a:tblGrid>
                <a:gridCol w="839099">
                  <a:extLst>
                    <a:ext uri="{9D8B030D-6E8A-4147-A177-3AD203B41FA5}">
                      <a16:colId xmlns:a16="http://schemas.microsoft.com/office/drawing/2014/main" val="1309494447"/>
                    </a:ext>
                  </a:extLst>
                </a:gridCol>
                <a:gridCol w="3550034">
                  <a:extLst>
                    <a:ext uri="{9D8B030D-6E8A-4147-A177-3AD203B41FA5}">
                      <a16:colId xmlns:a16="http://schemas.microsoft.com/office/drawing/2014/main" val="1606386893"/>
                    </a:ext>
                  </a:extLst>
                </a:gridCol>
              </a:tblGrid>
              <a:tr h="370840">
                <a:tc>
                  <a:txBody>
                    <a:bodyPr/>
                    <a:lstStyle/>
                    <a:p>
                      <a:r>
                        <a:rPr lang="en-GB" sz="1800" dirty="0">
                          <a:solidFill>
                            <a:schemeClr val="tx1"/>
                          </a:solidFill>
                          <a:latin typeface="+mn-lt"/>
                          <a:cs typeface="Calibri" panose="020F0502020204030204" pitchFamily="34" charset="0"/>
                        </a:rPr>
                        <a:t>Rule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chemeClr val="tx1"/>
                          </a:solidFill>
                          <a:latin typeface="+mn-lt"/>
                          <a:cs typeface="Calibri" panose="020F0502020204030204" pitchFamily="34" charset="0"/>
                        </a:rPr>
                        <a:t>Conditions</a:t>
                      </a:r>
                    </a:p>
                  </a:txBody>
                  <a:tcPr/>
                </a:tc>
                <a:extLst>
                  <a:ext uri="{0D108BD9-81ED-4DB2-BD59-A6C34878D82A}">
                    <a16:rowId xmlns:a16="http://schemas.microsoft.com/office/drawing/2014/main" val="1270473353"/>
                  </a:ext>
                </a:extLst>
              </a:tr>
              <a:tr h="530110">
                <a:tc>
                  <a:txBody>
                    <a:bodyPr/>
                    <a:lstStyle/>
                    <a:p>
                      <a:pPr algn="ctr"/>
                      <a:r>
                        <a:rPr lang="en-GB" sz="1800" dirty="0">
                          <a:latin typeface="+mn-lt"/>
                          <a:cs typeface="Calibri" panose="020F0502020204030204" pitchFamily="34" charset="0"/>
                        </a:rPr>
                        <a:t>1</a:t>
                      </a:r>
                    </a:p>
                  </a:txBody>
                  <a:tcPr/>
                </a:tc>
                <a:tc>
                  <a:txBody>
                    <a:bodyPr/>
                    <a:lstStyle/>
                    <a:p>
                      <a:r>
                        <a:rPr lang="en-GB" sz="1800" dirty="0">
                          <a:latin typeface="+mn-lt"/>
                          <a:cs typeface="Calibri" panose="020F0502020204030204" pitchFamily="34" charset="0"/>
                        </a:rPr>
                        <a:t>C atoms converted to C</a:t>
                      </a:r>
                      <a:r>
                        <a:rPr lang="en-GB" sz="1800" dirty="0">
                          <a:solidFill>
                            <a:srgbClr val="0000FF"/>
                          </a:solidFill>
                          <a:latin typeface="+mn-lt"/>
                          <a:cs typeface="Calibri" panose="020F0502020204030204" pitchFamily="34" charset="0"/>
                        </a:rPr>
                        <a:t>O                                       </a:t>
                      </a:r>
                    </a:p>
                  </a:txBody>
                  <a:tcPr/>
                </a:tc>
                <a:extLst>
                  <a:ext uri="{0D108BD9-81ED-4DB2-BD59-A6C34878D82A}">
                    <a16:rowId xmlns:a16="http://schemas.microsoft.com/office/drawing/2014/main" val="3894284445"/>
                  </a:ext>
                </a:extLst>
              </a:tr>
              <a:tr h="576064">
                <a:tc>
                  <a:txBody>
                    <a:bodyPr/>
                    <a:lstStyle/>
                    <a:p>
                      <a:pPr algn="ctr"/>
                      <a:r>
                        <a:rPr lang="en-GB" sz="1800" dirty="0">
                          <a:latin typeface="+mn-lt"/>
                          <a:cs typeface="Calibri" panose="020F0502020204030204" pitchFamily="34" charset="0"/>
                        </a:rPr>
                        <a:t>2</a:t>
                      </a:r>
                    </a:p>
                  </a:txBody>
                  <a:tcPr/>
                </a:tc>
                <a:tc>
                  <a:txBody>
                    <a:bodyPr/>
                    <a:lstStyle/>
                    <a:p>
                      <a:r>
                        <a:rPr lang="en-GB" sz="1800" dirty="0">
                          <a:latin typeface="+mn-lt"/>
                          <a:cs typeface="Calibri" panose="020F0502020204030204" pitchFamily="34" charset="0"/>
                        </a:rPr>
                        <a:t>Remaining </a:t>
                      </a:r>
                      <a:r>
                        <a:rPr lang="en-GB" sz="1800" dirty="0">
                          <a:solidFill>
                            <a:srgbClr val="0000FF"/>
                          </a:solidFill>
                          <a:latin typeface="+mn-lt"/>
                          <a:cs typeface="Calibri" panose="020F0502020204030204" pitchFamily="34" charset="0"/>
                        </a:rPr>
                        <a:t>O</a:t>
                      </a:r>
                      <a:r>
                        <a:rPr lang="en-GB" sz="1800" dirty="0">
                          <a:latin typeface="+mn-lt"/>
                          <a:cs typeface="Calibri" panose="020F0502020204030204" pitchFamily="34" charset="0"/>
                        </a:rPr>
                        <a:t> oxidizes </a:t>
                      </a:r>
                      <a:r>
                        <a:rPr lang="en-GB" sz="1800" dirty="0">
                          <a:solidFill>
                            <a:srgbClr val="00B050"/>
                          </a:solidFill>
                          <a:latin typeface="+mn-lt"/>
                          <a:cs typeface="Calibri" panose="020F0502020204030204" pitchFamily="34" charset="0"/>
                        </a:rPr>
                        <a:t>H</a:t>
                      </a:r>
                      <a:r>
                        <a:rPr lang="en-GB" sz="1800" dirty="0">
                          <a:latin typeface="+mn-lt"/>
                          <a:cs typeface="Calibri" panose="020F0502020204030204" pitchFamily="34" charset="0"/>
                        </a:rPr>
                        <a:t> to </a:t>
                      </a:r>
                      <a:r>
                        <a:rPr lang="en-GB" sz="1800" dirty="0">
                          <a:solidFill>
                            <a:srgbClr val="00B050"/>
                          </a:solidFill>
                          <a:latin typeface="+mn-lt"/>
                          <a:cs typeface="Calibri" panose="020F0502020204030204" pitchFamily="34" charset="0"/>
                        </a:rPr>
                        <a:t>H</a:t>
                      </a:r>
                      <a:r>
                        <a:rPr lang="en-GB" sz="1800" baseline="-25000" dirty="0">
                          <a:solidFill>
                            <a:srgbClr val="00B050"/>
                          </a:solidFill>
                          <a:latin typeface="+mn-lt"/>
                          <a:cs typeface="Calibri" panose="020F0502020204030204" pitchFamily="34" charset="0"/>
                        </a:rPr>
                        <a:t>2</a:t>
                      </a:r>
                      <a:r>
                        <a:rPr lang="en-GB" sz="1800" dirty="0">
                          <a:solidFill>
                            <a:srgbClr val="0000FF"/>
                          </a:solidFill>
                          <a:latin typeface="+mn-lt"/>
                          <a:cs typeface="Calibri" panose="020F0502020204030204" pitchFamily="34" charset="0"/>
                        </a:rPr>
                        <a:t>O</a:t>
                      </a:r>
                    </a:p>
                  </a:txBody>
                  <a:tcPr/>
                </a:tc>
                <a:extLst>
                  <a:ext uri="{0D108BD9-81ED-4DB2-BD59-A6C34878D82A}">
                    <a16:rowId xmlns:a16="http://schemas.microsoft.com/office/drawing/2014/main" val="1944447012"/>
                  </a:ext>
                </a:extLst>
              </a:tr>
              <a:tr h="576064">
                <a:tc>
                  <a:txBody>
                    <a:bodyPr/>
                    <a:lstStyle/>
                    <a:p>
                      <a:pPr algn="ctr"/>
                      <a:r>
                        <a:rPr lang="en-GB" sz="1800" dirty="0">
                          <a:latin typeface="+mn-lt"/>
                          <a:cs typeface="Calibri" panose="020F0502020204030204" pitchFamily="34" charset="0"/>
                        </a:rPr>
                        <a:t>3</a:t>
                      </a:r>
                    </a:p>
                  </a:txBody>
                  <a:tcPr/>
                </a:tc>
                <a:tc>
                  <a:txBody>
                    <a:bodyPr/>
                    <a:lstStyle/>
                    <a:p>
                      <a:r>
                        <a:rPr lang="en-GB" sz="1800" dirty="0">
                          <a:latin typeface="+mn-lt"/>
                          <a:cs typeface="Calibri" panose="020F0502020204030204" pitchFamily="34" charset="0"/>
                        </a:rPr>
                        <a:t>Still remaining </a:t>
                      </a:r>
                      <a:r>
                        <a:rPr lang="en-GB" sz="1800" dirty="0">
                          <a:solidFill>
                            <a:srgbClr val="0000FF"/>
                          </a:solidFill>
                          <a:latin typeface="+mn-lt"/>
                          <a:cs typeface="Calibri" panose="020F0502020204030204" pitchFamily="34" charset="0"/>
                        </a:rPr>
                        <a:t>O</a:t>
                      </a:r>
                      <a:r>
                        <a:rPr lang="en-GB" sz="1800" dirty="0">
                          <a:latin typeface="+mn-lt"/>
                          <a:cs typeface="Calibri" panose="020F0502020204030204" pitchFamily="34" charset="0"/>
                        </a:rPr>
                        <a:t>, oxidizes C</a:t>
                      </a:r>
                      <a:r>
                        <a:rPr lang="en-GB" sz="1800" dirty="0">
                          <a:solidFill>
                            <a:srgbClr val="0000FF"/>
                          </a:solidFill>
                          <a:latin typeface="+mn-lt"/>
                          <a:cs typeface="Calibri" panose="020F0502020204030204" pitchFamily="34" charset="0"/>
                        </a:rPr>
                        <a:t>O</a:t>
                      </a:r>
                      <a:r>
                        <a:rPr lang="en-GB" sz="1800" dirty="0">
                          <a:latin typeface="+mn-lt"/>
                          <a:cs typeface="Calibri" panose="020F0502020204030204" pitchFamily="34" charset="0"/>
                        </a:rPr>
                        <a:t> to C</a:t>
                      </a:r>
                      <a:r>
                        <a:rPr lang="en-GB" sz="1800" dirty="0">
                          <a:solidFill>
                            <a:srgbClr val="0000FF"/>
                          </a:solidFill>
                          <a:latin typeface="+mn-lt"/>
                          <a:cs typeface="Calibri" panose="020F0502020204030204" pitchFamily="34" charset="0"/>
                        </a:rPr>
                        <a:t>O</a:t>
                      </a:r>
                      <a:r>
                        <a:rPr lang="en-GB" sz="1800" baseline="-25000" dirty="0">
                          <a:solidFill>
                            <a:srgbClr val="0000FF"/>
                          </a:solidFill>
                          <a:latin typeface="+mn-lt"/>
                          <a:cs typeface="Calibri" panose="020F0502020204030204" pitchFamily="34" charset="0"/>
                        </a:rPr>
                        <a:t>2</a:t>
                      </a:r>
                    </a:p>
                  </a:txBody>
                  <a:tcPr/>
                </a:tc>
                <a:extLst>
                  <a:ext uri="{0D108BD9-81ED-4DB2-BD59-A6C34878D82A}">
                    <a16:rowId xmlns:a16="http://schemas.microsoft.com/office/drawing/2014/main" val="1423451996"/>
                  </a:ext>
                </a:extLst>
              </a:tr>
              <a:tr h="591427">
                <a:tc>
                  <a:txBody>
                    <a:bodyPr/>
                    <a:lstStyle/>
                    <a:p>
                      <a:pPr algn="ctr"/>
                      <a:r>
                        <a:rPr lang="en-GB" sz="1800" dirty="0">
                          <a:latin typeface="+mn-lt"/>
                          <a:cs typeface="Calibri" panose="020F0502020204030204" pitchFamily="34" charset="0"/>
                        </a:rPr>
                        <a:t>4</a:t>
                      </a:r>
                    </a:p>
                  </a:txBody>
                  <a:tcPr/>
                </a:tc>
                <a:tc>
                  <a:txBody>
                    <a:bodyPr/>
                    <a:lstStyle/>
                    <a:p>
                      <a:r>
                        <a:rPr lang="en-GB" sz="1800" dirty="0">
                          <a:latin typeface="+mn-lt"/>
                          <a:cs typeface="Calibri" panose="020F0502020204030204" pitchFamily="34" charset="0"/>
                        </a:rPr>
                        <a:t>All </a:t>
                      </a:r>
                      <a:r>
                        <a:rPr lang="en-GB" sz="1800" dirty="0">
                          <a:solidFill>
                            <a:srgbClr val="FF0000"/>
                          </a:solidFill>
                          <a:latin typeface="+mn-lt"/>
                          <a:cs typeface="Calibri" panose="020F0502020204030204" pitchFamily="34" charset="0"/>
                        </a:rPr>
                        <a:t>N</a:t>
                      </a:r>
                      <a:r>
                        <a:rPr lang="en-GB" sz="1800" dirty="0">
                          <a:latin typeface="+mn-lt"/>
                          <a:cs typeface="Calibri" panose="020F0502020204030204" pitchFamily="34" charset="0"/>
                        </a:rPr>
                        <a:t> converted to </a:t>
                      </a:r>
                      <a:r>
                        <a:rPr lang="en-GB" sz="1800" dirty="0">
                          <a:solidFill>
                            <a:srgbClr val="FF0000"/>
                          </a:solidFill>
                          <a:latin typeface="+mn-lt"/>
                          <a:cs typeface="Calibri" panose="020F0502020204030204" pitchFamily="34" charset="0"/>
                        </a:rPr>
                        <a:t>N</a:t>
                      </a:r>
                      <a:r>
                        <a:rPr lang="en-GB" sz="1800" baseline="-25000" dirty="0">
                          <a:solidFill>
                            <a:srgbClr val="FF0000"/>
                          </a:solidFill>
                          <a:latin typeface="+mn-lt"/>
                          <a:cs typeface="Calibri" panose="020F0502020204030204" pitchFamily="34" charset="0"/>
                        </a:rPr>
                        <a:t>2</a:t>
                      </a:r>
                      <a:r>
                        <a:rPr lang="en-GB" sz="1800" dirty="0">
                          <a:latin typeface="+mn-lt"/>
                          <a:cs typeface="Calibri" panose="020F0502020204030204" pitchFamily="34" charset="0"/>
                        </a:rPr>
                        <a:t> </a:t>
                      </a:r>
                    </a:p>
                  </a:txBody>
                  <a:tcPr/>
                </a:tc>
                <a:extLst>
                  <a:ext uri="{0D108BD9-81ED-4DB2-BD59-A6C34878D82A}">
                    <a16:rowId xmlns:a16="http://schemas.microsoft.com/office/drawing/2014/main" val="2086221508"/>
                  </a:ext>
                </a:extLst>
              </a:tr>
            </a:tbl>
          </a:graphicData>
        </a:graphic>
      </p:graphicFrame>
      <p:sp>
        <p:nvSpPr>
          <p:cNvPr id="8" name="TextBox 7">
            <a:extLst>
              <a:ext uri="{FF2B5EF4-FFF2-40B4-BE49-F238E27FC236}">
                <a16:creationId xmlns:a16="http://schemas.microsoft.com/office/drawing/2014/main" id="{E962E16C-88EE-41C0-937B-37C4935D757A}"/>
              </a:ext>
            </a:extLst>
          </p:cNvPr>
          <p:cNvSpPr txBox="1"/>
          <p:nvPr/>
        </p:nvSpPr>
        <p:spPr>
          <a:xfrm>
            <a:off x="114478" y="1656676"/>
            <a:ext cx="800219" cy="461665"/>
          </a:xfrm>
          <a:prstGeom prst="rect">
            <a:avLst/>
          </a:prstGeom>
          <a:noFill/>
        </p:spPr>
        <p:txBody>
          <a:bodyPr wrap="none" rtlCol="0">
            <a:spAutoFit/>
          </a:bodyPr>
          <a:lstStyle/>
          <a:p>
            <a:r>
              <a:rPr lang="en-GB" sz="2400" b="1" dirty="0">
                <a:solidFill>
                  <a:srgbClr val="00B050"/>
                </a:solidFill>
              </a:rPr>
              <a:t>K-W</a:t>
            </a:r>
          </a:p>
        </p:txBody>
      </p:sp>
      <p:sp>
        <p:nvSpPr>
          <p:cNvPr id="10" name="TextBox 9">
            <a:extLst>
              <a:ext uri="{FF2B5EF4-FFF2-40B4-BE49-F238E27FC236}">
                <a16:creationId xmlns:a16="http://schemas.microsoft.com/office/drawing/2014/main" id="{E47011F0-6116-45BE-9418-6DA825D651FB}"/>
              </a:ext>
            </a:extLst>
          </p:cNvPr>
          <p:cNvSpPr txBox="1"/>
          <p:nvPr/>
        </p:nvSpPr>
        <p:spPr>
          <a:xfrm>
            <a:off x="4638940" y="1599183"/>
            <a:ext cx="1141659" cy="461665"/>
          </a:xfrm>
          <a:prstGeom prst="rect">
            <a:avLst/>
          </a:prstGeom>
          <a:noFill/>
        </p:spPr>
        <p:txBody>
          <a:bodyPr wrap="none" rtlCol="0">
            <a:spAutoFit/>
          </a:bodyPr>
          <a:lstStyle/>
          <a:p>
            <a:r>
              <a:rPr lang="en-GB" sz="2400" b="1" dirty="0">
                <a:solidFill>
                  <a:srgbClr val="00B050"/>
                </a:solidFill>
              </a:rPr>
              <a:t>M K-W</a:t>
            </a:r>
          </a:p>
        </p:txBody>
      </p:sp>
      <mc:AlternateContent xmlns:mc="http://schemas.openxmlformats.org/markup-compatibility/2006">
        <mc:Choice xmlns:a14="http://schemas.microsoft.com/office/drawing/2010/main" Requires="a14">
          <p:sp>
            <p:nvSpPr>
              <p:cNvPr id="12" name="TextBox 11">
                <a:extLst>
                  <a:ext uri="{FF2B5EF4-FFF2-40B4-BE49-F238E27FC236}">
                    <a16:creationId xmlns:a16="http://schemas.microsoft.com/office/drawing/2014/main" id="{C1D95ABB-8281-428D-8311-EE341C46F4DD}"/>
                  </a:ext>
                </a:extLst>
              </p:cNvPr>
              <p:cNvSpPr txBox="1"/>
              <p:nvPr/>
            </p:nvSpPr>
            <p:spPr>
              <a:xfrm>
                <a:off x="187917" y="4941168"/>
                <a:ext cx="4317144" cy="783869"/>
              </a:xfrm>
              <a:prstGeom prst="rect">
                <a:avLst/>
              </a:prstGeom>
              <a:noFill/>
              <a:ln w="28575">
                <a:noFill/>
              </a:ln>
            </p:spPr>
            <p:txBody>
              <a:bodyPr wrap="none" rtlCol="0">
                <a:spAutoFit/>
              </a:bodyPr>
              <a:lstStyle/>
              <a:p>
                <a14:m>
                  <m:oMathPara xmlns:m="http://schemas.openxmlformats.org/officeDocument/2006/math">
                    <m:oMathParaPr>
                      <m:jc m:val="centerGroup"/>
                    </m:oMathParaPr>
                    <m:oMath xmlns:m="http://schemas.openxmlformats.org/officeDocument/2006/math">
                      <m:r>
                        <m:rPr>
                          <m:sty m:val="p"/>
                        </m:rPr>
                        <a:rPr lang="el-GR" sz="2000" i="0" smtClean="0">
                          <a:latin typeface="Cambria Math" panose="02040503050406030204" pitchFamily="18" charset="0"/>
                          <a:ea typeface="Cambria Math" panose="02040503050406030204" pitchFamily="18" charset="0"/>
                        </a:rPr>
                        <m:t>Ω</m:t>
                      </m:r>
                      <m:r>
                        <a:rPr lang="en-GB" sz="2000" b="0" i="0" smtClean="0">
                          <a:latin typeface="Cambria Math" panose="02040503050406030204" pitchFamily="18" charset="0"/>
                          <a:ea typeface="Cambria Math" panose="02040503050406030204" pitchFamily="18" charset="0"/>
                        </a:rPr>
                        <m:t>=</m:t>
                      </m:r>
                      <m:f>
                        <m:fPr>
                          <m:ctrlPr>
                            <a:rPr lang="en-GB" sz="2000" b="0" i="1" smtClean="0">
                              <a:latin typeface="Cambria Math" panose="02040503050406030204" pitchFamily="18" charset="0"/>
                              <a:ea typeface="Cambria Math" panose="02040503050406030204" pitchFamily="18" charset="0"/>
                            </a:rPr>
                          </m:ctrlPr>
                        </m:fPr>
                        <m:num>
                          <m:r>
                            <a:rPr lang="en-GB" sz="2000" b="0" i="0" smtClean="0">
                              <a:latin typeface="Cambria Math" panose="02040503050406030204" pitchFamily="18" charset="0"/>
                              <a:ea typeface="Cambria Math" panose="02040503050406030204" pitchFamily="18" charset="0"/>
                            </a:rPr>
                            <m:t>16</m:t>
                          </m:r>
                        </m:num>
                        <m:den>
                          <m:r>
                            <m:rPr>
                              <m:sty m:val="p"/>
                            </m:rPr>
                            <a:rPr lang="en-GB" sz="2000" b="0" i="0" smtClean="0">
                              <a:latin typeface="Cambria Math" panose="02040503050406030204" pitchFamily="18" charset="0"/>
                              <a:ea typeface="Cambria Math" panose="02040503050406030204" pitchFamily="18" charset="0"/>
                            </a:rPr>
                            <m:t>MW</m:t>
                          </m:r>
                        </m:den>
                      </m:f>
                      <m:r>
                        <a:rPr lang="en-GB" sz="2000" b="0" i="0" smtClean="0">
                          <a:latin typeface="Cambria Math" panose="02040503050406030204" pitchFamily="18" charset="0"/>
                          <a:ea typeface="Cambria Math" panose="02040503050406030204" pitchFamily="18" charset="0"/>
                        </a:rPr>
                        <m:t>×</m:t>
                      </m:r>
                      <m:d>
                        <m:dPr>
                          <m:begChr m:val="["/>
                          <m:endChr m:val="]"/>
                          <m:ctrlPr>
                            <a:rPr lang="en-GB" sz="2000" b="0" i="1" smtClean="0">
                              <a:latin typeface="Cambria Math" panose="02040503050406030204" pitchFamily="18" charset="0"/>
                              <a:ea typeface="Cambria Math" panose="02040503050406030204" pitchFamily="18" charset="0"/>
                            </a:rPr>
                          </m:ctrlPr>
                        </m:dPr>
                        <m:e>
                          <m:r>
                            <m:rPr>
                              <m:sty m:val="p"/>
                            </m:rPr>
                            <a:rPr lang="en-GB" sz="2000" b="0" i="0" smtClean="0">
                              <a:solidFill>
                                <a:srgbClr val="0000FF"/>
                              </a:solidFill>
                              <a:latin typeface="Cambria Math" panose="02040503050406030204" pitchFamily="18" charset="0"/>
                              <a:ea typeface="Cambria Math" panose="02040503050406030204" pitchFamily="18" charset="0"/>
                            </a:rPr>
                            <m:t>d</m:t>
                          </m:r>
                          <m:r>
                            <a:rPr lang="en-GB" sz="2000" b="0" i="0" smtClean="0">
                              <a:latin typeface="Cambria Math" panose="02040503050406030204" pitchFamily="18" charset="0"/>
                              <a:ea typeface="Cambria Math" panose="02040503050406030204" pitchFamily="18" charset="0"/>
                            </a:rPr>
                            <m:t>−</m:t>
                          </m:r>
                          <m:d>
                            <m:dPr>
                              <m:ctrlPr>
                                <a:rPr lang="en-GB" sz="2000" b="0" i="1" smtClean="0">
                                  <a:latin typeface="Cambria Math" panose="02040503050406030204" pitchFamily="18" charset="0"/>
                                  <a:ea typeface="Cambria Math" panose="02040503050406030204" pitchFamily="18" charset="0"/>
                                </a:rPr>
                              </m:ctrlPr>
                            </m:dPr>
                            <m:e>
                              <m:r>
                                <a:rPr lang="en-GB" sz="2000" b="0" i="0" smtClean="0">
                                  <a:latin typeface="Cambria Math" panose="02040503050406030204" pitchFamily="18" charset="0"/>
                                  <a:ea typeface="Cambria Math" panose="02040503050406030204" pitchFamily="18" charset="0"/>
                                </a:rPr>
                                <m:t>2</m:t>
                              </m:r>
                              <m:r>
                                <m:rPr>
                                  <m:sty m:val="p"/>
                                </m:rPr>
                                <a:rPr lang="en-GB" sz="2000" b="0" i="0" smtClean="0">
                                  <a:latin typeface="Cambria Math" panose="02040503050406030204" pitchFamily="18" charset="0"/>
                                  <a:ea typeface="Cambria Math" panose="02040503050406030204" pitchFamily="18" charset="0"/>
                                </a:rPr>
                                <m:t>a</m:t>
                              </m:r>
                            </m:e>
                          </m:d>
                          <m:r>
                            <a:rPr lang="en-GB" sz="2000" b="0" i="0" smtClean="0">
                              <a:latin typeface="Cambria Math" panose="02040503050406030204" pitchFamily="18" charset="0"/>
                              <a:ea typeface="Cambria Math" panose="02040503050406030204" pitchFamily="18" charset="0"/>
                            </a:rPr>
                            <m:t>−</m:t>
                          </m:r>
                          <m:d>
                            <m:dPr>
                              <m:ctrlPr>
                                <a:rPr lang="en-GB" sz="2000" b="0" i="1" smtClean="0">
                                  <a:latin typeface="Cambria Math" panose="02040503050406030204" pitchFamily="18" charset="0"/>
                                  <a:ea typeface="Cambria Math" panose="02040503050406030204" pitchFamily="18" charset="0"/>
                                </a:rPr>
                              </m:ctrlPr>
                            </m:dPr>
                            <m:e>
                              <m:f>
                                <m:fPr>
                                  <m:ctrlPr>
                                    <a:rPr lang="en-GB" sz="2000" b="0" i="1" smtClean="0">
                                      <a:latin typeface="Cambria Math" panose="02040503050406030204" pitchFamily="18" charset="0"/>
                                      <a:ea typeface="Cambria Math" panose="02040503050406030204" pitchFamily="18" charset="0"/>
                                    </a:rPr>
                                  </m:ctrlPr>
                                </m:fPr>
                                <m:num>
                                  <m:r>
                                    <m:rPr>
                                      <m:sty m:val="p"/>
                                    </m:rPr>
                                    <a:rPr lang="en-GB" sz="2000" b="0" i="0" smtClean="0">
                                      <a:solidFill>
                                        <a:srgbClr val="00B050"/>
                                      </a:solidFill>
                                      <a:latin typeface="Cambria Math" panose="02040503050406030204" pitchFamily="18" charset="0"/>
                                      <a:ea typeface="Cambria Math" panose="02040503050406030204" pitchFamily="18" charset="0"/>
                                    </a:rPr>
                                    <m:t>b</m:t>
                                  </m:r>
                                </m:num>
                                <m:den>
                                  <m:r>
                                    <a:rPr lang="en-GB" sz="2000" b="0" i="0" smtClean="0">
                                      <a:latin typeface="Cambria Math" panose="02040503050406030204" pitchFamily="18" charset="0"/>
                                      <a:ea typeface="Cambria Math" panose="02040503050406030204" pitchFamily="18" charset="0"/>
                                    </a:rPr>
                                    <m:t>2</m:t>
                                  </m:r>
                                </m:den>
                              </m:f>
                            </m:e>
                          </m:d>
                          <m:r>
                            <a:rPr lang="en-GB" sz="2000" b="0" i="0" smtClean="0">
                              <a:latin typeface="Cambria Math" panose="02040503050406030204" pitchFamily="18" charset="0"/>
                              <a:ea typeface="Cambria Math" panose="02040503050406030204" pitchFamily="18" charset="0"/>
                            </a:rPr>
                            <m:t> </m:t>
                          </m:r>
                        </m:e>
                      </m:d>
                      <m:r>
                        <a:rPr lang="en-GB" sz="2000" b="0" i="1" smtClean="0">
                          <a:latin typeface="Cambria Math" panose="02040503050406030204" pitchFamily="18" charset="0"/>
                          <a:ea typeface="Cambria Math" panose="02040503050406030204" pitchFamily="18" charset="0"/>
                        </a:rPr>
                        <m:t>𝑥</m:t>
                      </m:r>
                      <m:r>
                        <a:rPr lang="en-GB" sz="2000" b="0" i="1" smtClean="0">
                          <a:latin typeface="Cambria Math" panose="02040503050406030204" pitchFamily="18" charset="0"/>
                          <a:ea typeface="Cambria Math" panose="02040503050406030204" pitchFamily="18" charset="0"/>
                        </a:rPr>
                        <m:t> 100%</m:t>
                      </m:r>
                    </m:oMath>
                  </m:oMathPara>
                </a14:m>
                <a:endParaRPr lang="en-GB" sz="2000" b="0" dirty="0">
                  <a:latin typeface="Calibri" panose="020F0502020204030204" pitchFamily="34" charset="0"/>
                  <a:ea typeface="Cambria Math" panose="02040503050406030204" pitchFamily="18" charset="0"/>
                  <a:cs typeface="Calibri" panose="020F0502020204030204" pitchFamily="34" charset="0"/>
                </a:endParaRPr>
              </a:p>
            </p:txBody>
          </p:sp>
        </mc:Choice>
        <mc:Fallback>
          <p:sp>
            <p:nvSpPr>
              <p:cNvPr id="12" name="TextBox 11">
                <a:extLst>
                  <a:ext uri="{FF2B5EF4-FFF2-40B4-BE49-F238E27FC236}">
                    <a16:creationId xmlns:a16="http://schemas.microsoft.com/office/drawing/2014/main" id="{C1D95ABB-8281-428D-8311-EE341C46F4DD}"/>
                  </a:ext>
                </a:extLst>
              </p:cNvPr>
              <p:cNvSpPr txBox="1">
                <a:spLocks noRot="1" noChangeAspect="1" noMove="1" noResize="1" noEditPoints="1" noAdjustHandles="1" noChangeArrowheads="1" noChangeShapeType="1" noTextEdit="1"/>
              </p:cNvSpPr>
              <p:nvPr/>
            </p:nvSpPr>
            <p:spPr>
              <a:xfrm>
                <a:off x="187917" y="4941168"/>
                <a:ext cx="4317144" cy="783869"/>
              </a:xfrm>
              <a:prstGeom prst="rect">
                <a:avLst/>
              </a:prstGeom>
              <a:blipFill>
                <a:blip r:embed="rId5"/>
                <a:stretch>
                  <a:fillRect/>
                </a:stretch>
              </a:blipFill>
              <a:ln w="28575">
                <a:noFill/>
              </a:ln>
            </p:spPr>
            <p:txBody>
              <a:bodyPr/>
              <a:lstStyle/>
              <a:p>
                <a:r>
                  <a:rPr lang="en-GB">
                    <a:noFill/>
                  </a:rPr>
                  <a:t> </a:t>
                </a:r>
              </a:p>
            </p:txBody>
          </p:sp>
        </mc:Fallback>
      </mc:AlternateContent>
      <p:graphicFrame>
        <p:nvGraphicFramePr>
          <p:cNvPr id="13" name="Table 12">
            <a:extLst>
              <a:ext uri="{FF2B5EF4-FFF2-40B4-BE49-F238E27FC236}">
                <a16:creationId xmlns:a16="http://schemas.microsoft.com/office/drawing/2014/main" id="{EE518D4E-760A-47BF-A407-4FDC61BDFD03}"/>
              </a:ext>
            </a:extLst>
          </p:cNvPr>
          <p:cNvGraphicFramePr>
            <a:graphicFrameLocks noGrp="1"/>
          </p:cNvGraphicFramePr>
          <p:nvPr>
            <p:extLst>
              <p:ext uri="{D42A27DB-BD31-4B8C-83A1-F6EECF244321}">
                <p14:modId xmlns:p14="http://schemas.microsoft.com/office/powerpoint/2010/main" val="2843053224"/>
              </p:ext>
            </p:extLst>
          </p:nvPr>
        </p:nvGraphicFramePr>
        <p:xfrm>
          <a:off x="4572000" y="2130696"/>
          <a:ext cx="4464496" cy="2794881"/>
        </p:xfrm>
        <a:graphic>
          <a:graphicData uri="http://schemas.openxmlformats.org/drawingml/2006/table">
            <a:tbl>
              <a:tblPr firstRow="1" bandRow="1">
                <a:tableStyleId>{5C22544A-7EE6-4342-B048-85BDC9FD1C3A}</a:tableStyleId>
              </a:tblPr>
              <a:tblGrid>
                <a:gridCol w="731793">
                  <a:extLst>
                    <a:ext uri="{9D8B030D-6E8A-4147-A177-3AD203B41FA5}">
                      <a16:colId xmlns:a16="http://schemas.microsoft.com/office/drawing/2014/main" val="914450545"/>
                    </a:ext>
                  </a:extLst>
                </a:gridCol>
                <a:gridCol w="3732703">
                  <a:extLst>
                    <a:ext uri="{9D8B030D-6E8A-4147-A177-3AD203B41FA5}">
                      <a16:colId xmlns:a16="http://schemas.microsoft.com/office/drawing/2014/main" val="4096373626"/>
                    </a:ext>
                  </a:extLst>
                </a:gridCol>
              </a:tblGrid>
              <a:tr h="370840">
                <a:tc>
                  <a:txBody>
                    <a:bodyPr/>
                    <a:lstStyle/>
                    <a:p>
                      <a:r>
                        <a:rPr lang="en-GB" sz="2000" dirty="0">
                          <a:solidFill>
                            <a:schemeClr val="tx1"/>
                          </a:solidFill>
                          <a:latin typeface="Calibri" panose="020F0502020204030204" pitchFamily="34" charset="0"/>
                          <a:cs typeface="Calibri" panose="020F0502020204030204" pitchFamily="34" charset="0"/>
                        </a:rPr>
                        <a:t>Rule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solidFill>
                            <a:schemeClr val="tx1"/>
                          </a:solidFill>
                          <a:latin typeface="Calibri" panose="020F0502020204030204" pitchFamily="34" charset="0"/>
                          <a:cs typeface="Calibri" panose="020F0502020204030204" pitchFamily="34" charset="0"/>
                        </a:rPr>
                        <a:t>Conditions</a:t>
                      </a:r>
                    </a:p>
                  </a:txBody>
                  <a:tcPr/>
                </a:tc>
                <a:extLst>
                  <a:ext uri="{0D108BD9-81ED-4DB2-BD59-A6C34878D82A}">
                    <a16:rowId xmlns:a16="http://schemas.microsoft.com/office/drawing/2014/main" val="3811941868"/>
                  </a:ext>
                </a:extLst>
              </a:tr>
              <a:tr h="530110">
                <a:tc>
                  <a:txBody>
                    <a:bodyPr/>
                    <a:lstStyle/>
                    <a:p>
                      <a:pPr algn="ctr"/>
                      <a:r>
                        <a:rPr lang="en-GB" sz="2000" dirty="0">
                          <a:latin typeface="Calibri" panose="020F0502020204030204" pitchFamily="34" charset="0"/>
                          <a:cs typeface="Calibri" panose="020F0502020204030204" pitchFamily="34" charset="0"/>
                        </a:rPr>
                        <a:t>1</a:t>
                      </a:r>
                    </a:p>
                  </a:txBody>
                  <a:tcPr/>
                </a:tc>
                <a:tc>
                  <a:txBody>
                    <a:bodyPr/>
                    <a:lstStyle/>
                    <a:p>
                      <a:r>
                        <a:rPr lang="en-GB" sz="2000" dirty="0">
                          <a:latin typeface="Calibri" panose="020F0502020204030204" pitchFamily="34" charset="0"/>
                          <a:cs typeface="Calibri" panose="020F0502020204030204" pitchFamily="34" charset="0"/>
                        </a:rPr>
                        <a:t>H atoms converted to </a:t>
                      </a:r>
                      <a:r>
                        <a:rPr lang="en-GB" sz="2000" dirty="0">
                          <a:solidFill>
                            <a:srgbClr val="00B050"/>
                          </a:solidFill>
                          <a:latin typeface="Calibri" panose="020F0502020204030204" pitchFamily="34" charset="0"/>
                          <a:cs typeface="Calibri" panose="020F0502020204030204" pitchFamily="34" charset="0"/>
                        </a:rPr>
                        <a:t>H</a:t>
                      </a:r>
                      <a:r>
                        <a:rPr lang="en-GB" sz="2000" baseline="-25000" dirty="0">
                          <a:solidFill>
                            <a:srgbClr val="00B050"/>
                          </a:solidFill>
                          <a:latin typeface="Calibri" panose="020F0502020204030204" pitchFamily="34" charset="0"/>
                          <a:cs typeface="Calibri" panose="020F0502020204030204" pitchFamily="34" charset="0"/>
                        </a:rPr>
                        <a:t>2</a:t>
                      </a:r>
                      <a:r>
                        <a:rPr lang="en-GB" sz="2000" dirty="0">
                          <a:solidFill>
                            <a:srgbClr val="0000FF"/>
                          </a:solidFill>
                          <a:latin typeface="Calibri" panose="020F0502020204030204" pitchFamily="34" charset="0"/>
                          <a:cs typeface="Calibri" panose="020F0502020204030204" pitchFamily="34" charset="0"/>
                        </a:rPr>
                        <a:t>O</a:t>
                      </a:r>
                    </a:p>
                  </a:txBody>
                  <a:tcPr/>
                </a:tc>
                <a:extLst>
                  <a:ext uri="{0D108BD9-81ED-4DB2-BD59-A6C34878D82A}">
                    <a16:rowId xmlns:a16="http://schemas.microsoft.com/office/drawing/2014/main" val="324025032"/>
                  </a:ext>
                </a:extLst>
              </a:tr>
              <a:tr h="576064">
                <a:tc>
                  <a:txBody>
                    <a:bodyPr/>
                    <a:lstStyle/>
                    <a:p>
                      <a:pPr algn="ctr"/>
                      <a:r>
                        <a:rPr lang="en-GB" sz="2000" dirty="0">
                          <a:latin typeface="Calibri" panose="020F0502020204030204" pitchFamily="34" charset="0"/>
                          <a:cs typeface="Calibri" panose="020F0502020204030204" pitchFamily="34" charset="0"/>
                        </a:rPr>
                        <a:t>2</a:t>
                      </a:r>
                    </a:p>
                  </a:txBody>
                  <a:tcPr/>
                </a:tc>
                <a:tc>
                  <a:txBody>
                    <a:bodyPr/>
                    <a:lstStyle/>
                    <a:p>
                      <a:r>
                        <a:rPr lang="en-GB" sz="2000" dirty="0">
                          <a:latin typeface="Calibri" panose="020F0502020204030204" pitchFamily="34" charset="0"/>
                          <a:cs typeface="Calibri" panose="020F0502020204030204" pitchFamily="34" charset="0"/>
                        </a:rPr>
                        <a:t>Remaining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oxidizes C to C</a:t>
                      </a:r>
                      <a:r>
                        <a:rPr lang="en-GB" sz="2000" dirty="0">
                          <a:solidFill>
                            <a:srgbClr val="0000FF"/>
                          </a:solidFill>
                          <a:latin typeface="Calibri" panose="020F0502020204030204" pitchFamily="34" charset="0"/>
                          <a:cs typeface="Calibri" panose="020F0502020204030204" pitchFamily="34" charset="0"/>
                        </a:rPr>
                        <a:t>O</a:t>
                      </a:r>
                    </a:p>
                  </a:txBody>
                  <a:tcPr/>
                </a:tc>
                <a:extLst>
                  <a:ext uri="{0D108BD9-81ED-4DB2-BD59-A6C34878D82A}">
                    <a16:rowId xmlns:a16="http://schemas.microsoft.com/office/drawing/2014/main" val="2198020679"/>
                  </a:ext>
                </a:extLst>
              </a:tr>
              <a:tr h="576064">
                <a:tc>
                  <a:txBody>
                    <a:bodyPr/>
                    <a:lstStyle/>
                    <a:p>
                      <a:pPr algn="ctr"/>
                      <a:r>
                        <a:rPr lang="en-GB" sz="2000" dirty="0">
                          <a:latin typeface="Calibri" panose="020F0502020204030204" pitchFamily="34" charset="0"/>
                          <a:cs typeface="Calibri" panose="020F0502020204030204" pitchFamily="34" charset="0"/>
                        </a:rPr>
                        <a:t>3</a:t>
                      </a:r>
                    </a:p>
                  </a:txBody>
                  <a:tcPr/>
                </a:tc>
                <a:tc>
                  <a:txBody>
                    <a:bodyPr/>
                    <a:lstStyle/>
                    <a:p>
                      <a:r>
                        <a:rPr lang="en-GB" sz="2000" dirty="0">
                          <a:latin typeface="Calibri" panose="020F0502020204030204" pitchFamily="34" charset="0"/>
                          <a:cs typeface="Calibri" panose="020F0502020204030204" pitchFamily="34" charset="0"/>
                        </a:rPr>
                        <a:t>Still remaining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oxidizes C</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to C</a:t>
                      </a:r>
                      <a:r>
                        <a:rPr lang="en-GB" sz="2000" dirty="0">
                          <a:solidFill>
                            <a:srgbClr val="0000FF"/>
                          </a:solidFill>
                          <a:latin typeface="Calibri" panose="020F0502020204030204" pitchFamily="34" charset="0"/>
                          <a:cs typeface="Calibri" panose="020F0502020204030204" pitchFamily="34" charset="0"/>
                        </a:rPr>
                        <a:t>O</a:t>
                      </a:r>
                      <a:r>
                        <a:rPr lang="en-GB" sz="2000" baseline="-25000" dirty="0">
                          <a:solidFill>
                            <a:srgbClr val="0000FF"/>
                          </a:solidFill>
                          <a:latin typeface="Calibri" panose="020F0502020204030204" pitchFamily="34" charset="0"/>
                          <a:cs typeface="Calibri" panose="020F0502020204030204" pitchFamily="34" charset="0"/>
                        </a:rPr>
                        <a:t>2</a:t>
                      </a:r>
                    </a:p>
                  </a:txBody>
                  <a:tcPr/>
                </a:tc>
                <a:extLst>
                  <a:ext uri="{0D108BD9-81ED-4DB2-BD59-A6C34878D82A}">
                    <a16:rowId xmlns:a16="http://schemas.microsoft.com/office/drawing/2014/main" val="14386471"/>
                  </a:ext>
                </a:extLst>
              </a:tr>
              <a:tr h="591427">
                <a:tc>
                  <a:txBody>
                    <a:bodyPr/>
                    <a:lstStyle/>
                    <a:p>
                      <a:pPr algn="ctr"/>
                      <a:r>
                        <a:rPr lang="en-GB" sz="2000" dirty="0">
                          <a:latin typeface="Calibri" panose="020F0502020204030204" pitchFamily="34" charset="0"/>
                          <a:cs typeface="Calibri" panose="020F0502020204030204" pitchFamily="34" charset="0"/>
                        </a:rPr>
                        <a:t>4</a:t>
                      </a:r>
                    </a:p>
                  </a:txBody>
                  <a:tcPr/>
                </a:tc>
                <a:tc>
                  <a:txBody>
                    <a:bodyPr/>
                    <a:lstStyle/>
                    <a:p>
                      <a:r>
                        <a:rPr lang="en-GB" sz="2000" dirty="0">
                          <a:latin typeface="Calibri" panose="020F0502020204030204" pitchFamily="34" charset="0"/>
                          <a:cs typeface="Calibri" panose="020F0502020204030204" pitchFamily="34" charset="0"/>
                        </a:rPr>
                        <a:t>All </a:t>
                      </a:r>
                      <a:r>
                        <a:rPr lang="en-GB" sz="2000" dirty="0">
                          <a:solidFill>
                            <a:srgbClr val="FF0000"/>
                          </a:solidFill>
                          <a:latin typeface="Calibri" panose="020F0502020204030204" pitchFamily="34" charset="0"/>
                          <a:cs typeface="Calibri" panose="020F0502020204030204" pitchFamily="34" charset="0"/>
                        </a:rPr>
                        <a:t>N</a:t>
                      </a:r>
                      <a:r>
                        <a:rPr lang="en-GB" sz="2000" dirty="0">
                          <a:latin typeface="Calibri" panose="020F0502020204030204" pitchFamily="34" charset="0"/>
                          <a:cs typeface="Calibri" panose="020F0502020204030204" pitchFamily="34" charset="0"/>
                        </a:rPr>
                        <a:t> converted to </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2</a:t>
                      </a:r>
                      <a:r>
                        <a:rPr lang="en-GB" sz="2000" dirty="0">
                          <a:latin typeface="Calibri" panose="020F0502020204030204" pitchFamily="34" charset="0"/>
                          <a:cs typeface="Calibri" panose="020F0502020204030204" pitchFamily="34" charset="0"/>
                        </a:rPr>
                        <a:t> </a:t>
                      </a:r>
                    </a:p>
                  </a:txBody>
                  <a:tcPr/>
                </a:tc>
                <a:extLst>
                  <a:ext uri="{0D108BD9-81ED-4DB2-BD59-A6C34878D82A}">
                    <a16:rowId xmlns:a16="http://schemas.microsoft.com/office/drawing/2014/main" val="3140294051"/>
                  </a:ext>
                </a:extLst>
              </a:tr>
            </a:tbl>
          </a:graphicData>
        </a:graphic>
      </p:graphicFrame>
    </p:spTree>
    <p:extLst>
      <p:ext uri="{BB962C8B-B14F-4D97-AF65-F5344CB8AC3E}">
        <p14:creationId xmlns:p14="http://schemas.microsoft.com/office/powerpoint/2010/main" val="12167122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896448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VOLUME OF GASEOUS PRODUCTS OF EXPLOSION</a:t>
            </a:r>
            <a:endParaRPr lang="en-GB" sz="2400" b="1" dirty="0">
              <a:effectLst>
                <a:outerShdw blurRad="38100" dist="38100" dir="2700000" algn="tl">
                  <a:srgbClr val="000000">
                    <a:alpha val="43137"/>
                  </a:srgbClr>
                </a:outerShdw>
              </a:effectLst>
            </a:endParaRPr>
          </a:p>
        </p:txBody>
      </p:sp>
      <p:sp>
        <p:nvSpPr>
          <p:cNvPr id="10" name="TextBox 9">
            <a:extLst>
              <a:ext uri="{FF2B5EF4-FFF2-40B4-BE49-F238E27FC236}">
                <a16:creationId xmlns:a16="http://schemas.microsoft.com/office/drawing/2014/main" id="{5D67C1EA-FCDE-4E59-9B50-ACAE908E9EA6}"/>
              </a:ext>
            </a:extLst>
          </p:cNvPr>
          <p:cNvSpPr txBox="1"/>
          <p:nvPr/>
        </p:nvSpPr>
        <p:spPr>
          <a:xfrm>
            <a:off x="27632" y="479589"/>
            <a:ext cx="9144000" cy="5582490"/>
          </a:xfrm>
          <a:prstGeom prst="rect">
            <a:avLst/>
          </a:prstGeom>
          <a:noFill/>
        </p:spPr>
        <p:txBody>
          <a:bodyPr wrap="square">
            <a:spAutoFit/>
          </a:bodyPr>
          <a:lstStyle/>
          <a:p>
            <a:pPr marL="285750" indent="-285750" algn="l">
              <a:lnSpc>
                <a:spcPct val="150000"/>
              </a:lnSpc>
              <a:buFont typeface="Arial" panose="020B0604020202020204" pitchFamily="34" charset="0"/>
              <a:buChar char="•"/>
            </a:pPr>
            <a:r>
              <a:rPr lang="en-US" sz="2000" b="1" i="0" dirty="0">
                <a:solidFill>
                  <a:srgbClr val="212529"/>
                </a:solidFill>
                <a:effectLst/>
                <a:latin typeface="Calibri" panose="020F0502020204030204" pitchFamily="34" charset="0"/>
                <a:cs typeface="Calibri" panose="020F0502020204030204" pitchFamily="34" charset="0"/>
              </a:rPr>
              <a:t>IMPORTANT</a:t>
            </a:r>
            <a:r>
              <a:rPr lang="en-US" sz="2000" b="0" i="0" dirty="0">
                <a:solidFill>
                  <a:srgbClr val="212529"/>
                </a:solidFill>
                <a:effectLst/>
                <a:latin typeface="Calibri" panose="020F0502020204030204" pitchFamily="34" charset="0"/>
                <a:cs typeface="Calibri" panose="020F0502020204030204" pitchFamily="34" charset="0"/>
              </a:rPr>
              <a:t> because the volume of gas produced during an explosion provides information on the amount of work done by the explosive. </a:t>
            </a:r>
          </a:p>
          <a:p>
            <a:pPr marL="285750" indent="-285750" algn="l">
              <a:lnSpc>
                <a:spcPct val="150000"/>
              </a:lnSpc>
              <a:buFont typeface="Arial" panose="020B0604020202020204" pitchFamily="34" charset="0"/>
              <a:buChar char="•"/>
            </a:pPr>
            <a:r>
              <a:rPr lang="en-US" sz="2000" b="1" dirty="0">
                <a:solidFill>
                  <a:srgbClr val="212529"/>
                </a:solidFill>
                <a:latin typeface="Calibri" panose="020F0502020204030204" pitchFamily="34" charset="0"/>
                <a:cs typeface="Calibri" panose="020F0502020204030204" pitchFamily="34" charset="0"/>
              </a:rPr>
              <a:t>STP</a:t>
            </a:r>
            <a:r>
              <a:rPr lang="en-US" sz="2000" dirty="0">
                <a:solidFill>
                  <a:srgbClr val="212529"/>
                </a:solidFill>
                <a:latin typeface="Calibri" panose="020F0502020204030204" pitchFamily="34" charset="0"/>
                <a:cs typeface="Calibri" panose="020F0502020204030204" pitchFamily="34" charset="0"/>
              </a:rPr>
              <a:t> (</a:t>
            </a:r>
            <a:r>
              <a:rPr lang="en-US" sz="2000" b="1" i="0" dirty="0">
                <a:solidFill>
                  <a:srgbClr val="0000FF"/>
                </a:solidFill>
                <a:effectLst/>
                <a:latin typeface="Calibri" panose="020F0502020204030204" pitchFamily="34" charset="0"/>
                <a:cs typeface="Calibri" panose="020F0502020204030204" pitchFamily="34" charset="0"/>
              </a:rPr>
              <a:t>0 °C</a:t>
            </a:r>
            <a:r>
              <a:rPr lang="en-US" sz="2000" b="0" i="0" dirty="0">
                <a:solidFill>
                  <a:srgbClr val="212529"/>
                </a:solidFill>
                <a:effectLst/>
                <a:latin typeface="Calibri" panose="020F0502020204030204" pitchFamily="34" charset="0"/>
                <a:cs typeface="Calibri" panose="020F0502020204030204" pitchFamily="34" charset="0"/>
              </a:rPr>
              <a:t> or </a:t>
            </a:r>
            <a:r>
              <a:rPr lang="en-US" sz="2000" b="1" i="0" dirty="0">
                <a:solidFill>
                  <a:srgbClr val="0000FF"/>
                </a:solidFill>
                <a:effectLst/>
                <a:latin typeface="Calibri" panose="020F0502020204030204" pitchFamily="34" charset="0"/>
                <a:cs typeface="Calibri" panose="020F0502020204030204" pitchFamily="34" charset="0"/>
              </a:rPr>
              <a:t>273K</a:t>
            </a:r>
            <a:r>
              <a:rPr lang="en-US" sz="2000" b="0" i="0" dirty="0">
                <a:solidFill>
                  <a:srgbClr val="212529"/>
                </a:solidFill>
                <a:effectLst/>
                <a:latin typeface="Calibri" panose="020F0502020204030204" pitchFamily="34" charset="0"/>
                <a:cs typeface="Calibri" panose="020F0502020204030204" pitchFamily="34" charset="0"/>
              </a:rPr>
              <a:t>, </a:t>
            </a:r>
            <a:r>
              <a:rPr lang="en-US" sz="2000" b="1" i="0" dirty="0">
                <a:solidFill>
                  <a:srgbClr val="00B050"/>
                </a:solidFill>
                <a:effectLst/>
                <a:latin typeface="Calibri" panose="020F0502020204030204" pitchFamily="34" charset="0"/>
                <a:cs typeface="Calibri" panose="020F0502020204030204" pitchFamily="34" charset="0"/>
              </a:rPr>
              <a:t>1 atm</a:t>
            </a:r>
            <a:r>
              <a:rPr lang="en-US" sz="2000" b="0" i="0" dirty="0">
                <a:solidFill>
                  <a:srgbClr val="212529"/>
                </a:solidFill>
                <a:effectLst/>
                <a:latin typeface="Calibri" panose="020F0502020204030204" pitchFamily="34" charset="0"/>
                <a:cs typeface="Calibri" panose="020F0502020204030204" pitchFamily="34" charset="0"/>
              </a:rPr>
              <a:t>) </a:t>
            </a:r>
          </a:p>
          <a:p>
            <a:pPr marL="742950" lvl="1" indent="-285750">
              <a:lnSpc>
                <a:spcPct val="150000"/>
              </a:lnSpc>
              <a:buFont typeface="Arial" panose="020B0604020202020204" pitchFamily="34" charset="0"/>
              <a:buChar char="•"/>
            </a:pPr>
            <a:r>
              <a:rPr lang="en-US" sz="2000" dirty="0">
                <a:solidFill>
                  <a:srgbClr val="212529"/>
                </a:solidFill>
                <a:latin typeface="Calibri" panose="020F0502020204030204" pitchFamily="34" charset="0"/>
                <a:cs typeface="Calibri" panose="020F0502020204030204" pitchFamily="34" charset="0"/>
              </a:rPr>
              <a:t>	</a:t>
            </a:r>
            <a:r>
              <a:rPr lang="en-US" sz="2000" b="0" i="0" dirty="0">
                <a:solidFill>
                  <a:srgbClr val="212529"/>
                </a:solidFill>
                <a:effectLst/>
                <a:latin typeface="Calibri" panose="020F0502020204030204" pitchFamily="34" charset="0"/>
                <a:cs typeface="Calibri" panose="020F0502020204030204" pitchFamily="34" charset="0"/>
              </a:rPr>
              <a:t>volume of gas varies with temperature at which the measurement is taken. </a:t>
            </a:r>
          </a:p>
          <a:p>
            <a:pPr marL="742950" lvl="1" indent="-285750">
              <a:lnSpc>
                <a:spcPct val="150000"/>
              </a:lnSpc>
              <a:buFont typeface="Arial" panose="020B0604020202020204" pitchFamily="34" charset="0"/>
              <a:buChar char="•"/>
            </a:pPr>
            <a:r>
              <a:rPr lang="en-US" sz="2000" dirty="0">
                <a:solidFill>
                  <a:srgbClr val="212529"/>
                </a:solidFill>
                <a:latin typeface="Calibri" panose="020F0502020204030204" pitchFamily="34" charset="0"/>
                <a:cs typeface="Calibri" panose="020F0502020204030204" pitchFamily="34" charset="0"/>
              </a:rPr>
              <a:t>	</a:t>
            </a:r>
            <a:r>
              <a:rPr lang="en-US" sz="2000" b="0" i="0" dirty="0">
                <a:solidFill>
                  <a:srgbClr val="212529"/>
                </a:solidFill>
                <a:effectLst/>
                <a:latin typeface="Calibri" panose="020F0502020204030204" pitchFamily="34" charset="0"/>
                <a:cs typeface="Calibri" panose="020F0502020204030204" pitchFamily="34" charset="0"/>
              </a:rPr>
              <a:t>enable comparisons between one explosive and another. 	</a:t>
            </a:r>
          </a:p>
          <a:p>
            <a:pPr marL="742950" lvl="1" indent="-285750">
              <a:lnSpc>
                <a:spcPct val="150000"/>
              </a:lnSpc>
              <a:buFont typeface="Arial" panose="020B0604020202020204" pitchFamily="34" charset="0"/>
              <a:buChar char="•"/>
            </a:pPr>
            <a:r>
              <a:rPr lang="en-US" sz="2000" b="0" i="0" dirty="0">
                <a:solidFill>
                  <a:srgbClr val="212529"/>
                </a:solidFill>
                <a:effectLst/>
                <a:latin typeface="Calibri" panose="020F0502020204030204" pitchFamily="34" charset="0"/>
                <a:cs typeface="Calibri" panose="020F0502020204030204" pitchFamily="34" charset="0"/>
              </a:rPr>
              <a:t>	one mole of gas occupies </a:t>
            </a:r>
            <a:r>
              <a:rPr lang="en-US" sz="2000" b="1" i="0" dirty="0">
                <a:solidFill>
                  <a:srgbClr val="FF6600"/>
                </a:solidFill>
                <a:effectLst/>
                <a:latin typeface="Calibri" panose="020F0502020204030204" pitchFamily="34" charset="0"/>
                <a:cs typeface="Calibri" panose="020F0502020204030204" pitchFamily="34" charset="0"/>
              </a:rPr>
              <a:t>22.4 </a:t>
            </a:r>
            <a:r>
              <a:rPr lang="en-US" sz="2000" b="1" dirty="0">
                <a:solidFill>
                  <a:srgbClr val="FF6600"/>
                </a:solidFill>
                <a:latin typeface="Calibri" panose="020F0502020204030204" pitchFamily="34" charset="0"/>
                <a:cs typeface="Calibri" panose="020F0502020204030204" pitchFamily="34" charset="0"/>
              </a:rPr>
              <a:t>dm</a:t>
            </a:r>
            <a:r>
              <a:rPr lang="en-US" sz="2000" b="1" baseline="30000" dirty="0">
                <a:solidFill>
                  <a:srgbClr val="FF6600"/>
                </a:solidFill>
                <a:latin typeface="Calibri" panose="020F0502020204030204" pitchFamily="34" charset="0"/>
                <a:cs typeface="Calibri" panose="020F0502020204030204" pitchFamily="34" charset="0"/>
              </a:rPr>
              <a:t>3</a:t>
            </a:r>
            <a:r>
              <a:rPr lang="en-US" sz="2000" b="1" dirty="0">
                <a:solidFill>
                  <a:srgbClr val="FF6600"/>
                </a:solidFill>
                <a:latin typeface="Calibri" panose="020F0502020204030204" pitchFamily="34" charset="0"/>
                <a:cs typeface="Calibri" panose="020F0502020204030204" pitchFamily="34" charset="0"/>
              </a:rPr>
              <a:t> </a:t>
            </a:r>
            <a:r>
              <a:rPr lang="en-US" sz="2000" b="0" i="0" dirty="0">
                <a:solidFill>
                  <a:srgbClr val="212529"/>
                </a:solidFill>
                <a:effectLst/>
                <a:latin typeface="Calibri" panose="020F0502020204030204" pitchFamily="34" charset="0"/>
                <a:cs typeface="Calibri" panose="020F0502020204030204" pitchFamily="34" charset="0"/>
              </a:rPr>
              <a:t>(molar gas volume) </a:t>
            </a:r>
          </a:p>
          <a:p>
            <a:pPr marL="285750" indent="-285750" algn="l">
              <a:lnSpc>
                <a:spcPct val="150000"/>
              </a:lnSpc>
              <a:buFont typeface="Arial" panose="020B0604020202020204" pitchFamily="34" charset="0"/>
              <a:buChar char="•"/>
            </a:pPr>
            <a:r>
              <a:rPr lang="en-US" sz="2000" b="0" i="0" dirty="0">
                <a:solidFill>
                  <a:srgbClr val="212529"/>
                </a:solidFill>
                <a:effectLst/>
                <a:latin typeface="Calibri" panose="020F0502020204030204" pitchFamily="34" charset="0"/>
                <a:cs typeface="Calibri" panose="020F0502020204030204" pitchFamily="34" charset="0"/>
              </a:rPr>
              <a:t>volume of gas </a:t>
            </a:r>
            <a:r>
              <a:rPr lang="en-US" sz="2000" b="1" i="1" dirty="0">
                <a:solidFill>
                  <a:srgbClr val="FF6600"/>
                </a:solidFill>
                <a:effectLst/>
                <a:latin typeface="Calibri" panose="020F0502020204030204" pitchFamily="34" charset="0"/>
                <a:cs typeface="Calibri" panose="020F0502020204030204" pitchFamily="34" charset="0"/>
              </a:rPr>
              <a:t>V</a:t>
            </a:r>
            <a:r>
              <a:rPr lang="en-US" sz="2000" b="0" i="0" dirty="0">
                <a:solidFill>
                  <a:srgbClr val="212529"/>
                </a:solidFill>
                <a:effectLst/>
                <a:latin typeface="Calibri" panose="020F0502020204030204" pitchFamily="34" charset="0"/>
                <a:cs typeface="Calibri" panose="020F0502020204030204" pitchFamily="34" charset="0"/>
              </a:rPr>
              <a:t> liberated from an explosive during detonation can be calculated from its equation of decomposition</a:t>
            </a:r>
          </a:p>
          <a:p>
            <a:pPr marL="285750" indent="-285750" algn="l">
              <a:lnSpc>
                <a:spcPct val="150000"/>
              </a:lnSpc>
              <a:buFont typeface="Arial" panose="020B0604020202020204" pitchFamily="34" charset="0"/>
              <a:buChar char="•"/>
            </a:pPr>
            <a:r>
              <a:rPr lang="en-US" sz="2000" b="0" i="0" dirty="0">
                <a:solidFill>
                  <a:srgbClr val="212529"/>
                </a:solidFill>
                <a:effectLst/>
                <a:latin typeface="Calibri" panose="020F0502020204030204" pitchFamily="34" charset="0"/>
                <a:cs typeface="Calibri" panose="020F0502020204030204" pitchFamily="34" charset="0"/>
              </a:rPr>
              <a:t>C</a:t>
            </a:r>
            <a:r>
              <a:rPr lang="en-US" sz="2000" b="0" i="0" baseline="-25000" dirty="0">
                <a:solidFill>
                  <a:srgbClr val="212529"/>
                </a:solidFill>
                <a:effectLst/>
                <a:latin typeface="Calibri" panose="020F0502020204030204" pitchFamily="34" charset="0"/>
                <a:cs typeface="Calibri" panose="020F0502020204030204" pitchFamily="34" charset="0"/>
              </a:rPr>
              <a:t>3</a:t>
            </a:r>
            <a:r>
              <a:rPr lang="en-US" sz="2000" b="0" i="0" dirty="0">
                <a:solidFill>
                  <a:srgbClr val="00B050"/>
                </a:solidFill>
                <a:effectLst/>
                <a:latin typeface="Calibri" panose="020F0502020204030204" pitchFamily="34" charset="0"/>
                <a:cs typeface="Calibri" panose="020F0502020204030204" pitchFamily="34" charset="0"/>
              </a:rPr>
              <a:t>H</a:t>
            </a:r>
            <a:r>
              <a:rPr lang="en-US" sz="2000" b="0" i="0" baseline="-25000" dirty="0">
                <a:solidFill>
                  <a:srgbClr val="00B050"/>
                </a:solidFill>
                <a:effectLst/>
                <a:latin typeface="Calibri" panose="020F0502020204030204" pitchFamily="34" charset="0"/>
                <a:cs typeface="Calibri" panose="020F0502020204030204" pitchFamily="34" charset="0"/>
              </a:rPr>
              <a:t>6</a:t>
            </a:r>
            <a:r>
              <a:rPr lang="en-US" sz="2000" b="0" i="0" dirty="0">
                <a:solidFill>
                  <a:srgbClr val="FF0000"/>
                </a:solidFill>
                <a:effectLst/>
                <a:latin typeface="Calibri" panose="020F0502020204030204" pitchFamily="34" charset="0"/>
                <a:cs typeface="Calibri" panose="020F0502020204030204" pitchFamily="34" charset="0"/>
              </a:rPr>
              <a:t>N</a:t>
            </a:r>
            <a:r>
              <a:rPr lang="en-US" sz="2000" b="0" i="0" baseline="-25000" dirty="0">
                <a:solidFill>
                  <a:srgbClr val="FF0000"/>
                </a:solidFill>
                <a:effectLst/>
                <a:latin typeface="Calibri" panose="020F0502020204030204" pitchFamily="34" charset="0"/>
                <a:cs typeface="Calibri" panose="020F0502020204030204" pitchFamily="34" charset="0"/>
              </a:rPr>
              <a:t>6</a:t>
            </a:r>
            <a:r>
              <a:rPr lang="en-US" sz="2000" b="0" i="0" dirty="0">
                <a:solidFill>
                  <a:srgbClr val="0000FF"/>
                </a:solidFill>
                <a:effectLst/>
                <a:latin typeface="Calibri" panose="020F0502020204030204" pitchFamily="34" charset="0"/>
                <a:cs typeface="Calibri" panose="020F0502020204030204" pitchFamily="34" charset="0"/>
              </a:rPr>
              <a:t>O</a:t>
            </a:r>
            <a:r>
              <a:rPr lang="en-US" sz="2000" b="0" i="0" baseline="-25000" dirty="0">
                <a:solidFill>
                  <a:srgbClr val="0000FF"/>
                </a:solidFill>
                <a:effectLst/>
                <a:latin typeface="Calibri" panose="020F0502020204030204" pitchFamily="34" charset="0"/>
                <a:cs typeface="Calibri" panose="020F0502020204030204" pitchFamily="34" charset="0"/>
              </a:rPr>
              <a:t>6</a:t>
            </a:r>
            <a:r>
              <a:rPr lang="en-US" sz="2000" b="0" i="0" dirty="0">
                <a:solidFill>
                  <a:srgbClr val="212529"/>
                </a:solidFill>
                <a:effectLst/>
                <a:latin typeface="Calibri" panose="020F0502020204030204" pitchFamily="34" charset="0"/>
                <a:cs typeface="Calibri" panose="020F0502020204030204" pitchFamily="34" charset="0"/>
              </a:rPr>
              <a:t> </a:t>
            </a:r>
            <a:r>
              <a:rPr lang="en-US" sz="2000" b="0" i="0" dirty="0">
                <a:solidFill>
                  <a:srgbClr val="212529"/>
                </a:solidFill>
                <a:effectLst/>
                <a:latin typeface="Calibri" panose="020F0502020204030204" pitchFamily="34" charset="0"/>
                <a:cs typeface="Calibri" panose="020F0502020204030204" pitchFamily="34" charset="0"/>
                <a:sym typeface="Wingdings" panose="05000000000000000000" pitchFamily="2" charset="2"/>
              </a:rPr>
              <a:t> 3 C</a:t>
            </a:r>
            <a:r>
              <a:rPr lang="en-US" sz="2000" b="0" i="0" dirty="0">
                <a:solidFill>
                  <a:srgbClr val="0000FF"/>
                </a:solidFill>
                <a:effectLst/>
                <a:latin typeface="Calibri" panose="020F0502020204030204" pitchFamily="34" charset="0"/>
                <a:cs typeface="Calibri" panose="020F0502020204030204" pitchFamily="34" charset="0"/>
                <a:sym typeface="Wingdings" panose="05000000000000000000" pitchFamily="2" charset="2"/>
              </a:rPr>
              <a:t>O</a:t>
            </a:r>
            <a:r>
              <a:rPr lang="en-US" sz="2000" b="0" i="0" dirty="0">
                <a:solidFill>
                  <a:srgbClr val="212529"/>
                </a:solidFill>
                <a:effectLst/>
                <a:latin typeface="Calibri" panose="020F0502020204030204" pitchFamily="34" charset="0"/>
                <a:cs typeface="Calibri" panose="020F0502020204030204" pitchFamily="34" charset="0"/>
                <a:sym typeface="Wingdings" panose="05000000000000000000" pitchFamily="2" charset="2"/>
              </a:rPr>
              <a:t> (g) +  </a:t>
            </a:r>
            <a:r>
              <a:rPr lang="en-US" sz="2000" b="0" i="0" dirty="0">
                <a:solidFill>
                  <a:srgbClr val="00B050"/>
                </a:solidFill>
                <a:effectLst/>
                <a:latin typeface="Calibri" panose="020F0502020204030204" pitchFamily="34" charset="0"/>
                <a:cs typeface="Calibri" panose="020F0502020204030204" pitchFamily="34" charset="0"/>
                <a:sym typeface="Wingdings" panose="05000000000000000000" pitchFamily="2" charset="2"/>
              </a:rPr>
              <a:t>3 H</a:t>
            </a:r>
            <a:r>
              <a:rPr lang="en-US" sz="2000" b="0" i="0" baseline="-25000" dirty="0">
                <a:solidFill>
                  <a:srgbClr val="00B050"/>
                </a:solidFill>
                <a:effectLst/>
                <a:latin typeface="Calibri" panose="020F0502020204030204" pitchFamily="34" charset="0"/>
                <a:cs typeface="Calibri" panose="020F0502020204030204" pitchFamily="34" charset="0"/>
                <a:sym typeface="Wingdings" panose="05000000000000000000" pitchFamily="2" charset="2"/>
              </a:rPr>
              <a:t>2</a:t>
            </a:r>
            <a:r>
              <a:rPr lang="en-US" sz="2000" b="0" i="0" dirty="0">
                <a:solidFill>
                  <a:srgbClr val="0000FF"/>
                </a:solidFill>
                <a:effectLst/>
                <a:latin typeface="Calibri" panose="020F0502020204030204" pitchFamily="34" charset="0"/>
                <a:cs typeface="Calibri" panose="020F0502020204030204" pitchFamily="34" charset="0"/>
                <a:sym typeface="Wingdings" panose="05000000000000000000" pitchFamily="2" charset="2"/>
              </a:rPr>
              <a:t>O</a:t>
            </a:r>
            <a:r>
              <a:rPr lang="en-US" sz="2000" b="0" i="0" dirty="0">
                <a:solidFill>
                  <a:srgbClr val="212529"/>
                </a:solidFill>
                <a:effectLst/>
                <a:latin typeface="Calibri" panose="020F0502020204030204" pitchFamily="34" charset="0"/>
                <a:cs typeface="Calibri" panose="020F0502020204030204" pitchFamily="34" charset="0"/>
                <a:sym typeface="Wingdings" panose="05000000000000000000" pitchFamily="2" charset="2"/>
              </a:rPr>
              <a:t> (g) + </a:t>
            </a:r>
            <a:r>
              <a:rPr lang="en-US" sz="2000" b="0" i="0" dirty="0">
                <a:solidFill>
                  <a:srgbClr val="FF0000"/>
                </a:solidFill>
                <a:effectLst/>
                <a:latin typeface="Calibri" panose="020F0502020204030204" pitchFamily="34" charset="0"/>
                <a:cs typeface="Calibri" panose="020F0502020204030204" pitchFamily="34" charset="0"/>
                <a:sym typeface="Wingdings" panose="05000000000000000000" pitchFamily="2" charset="2"/>
              </a:rPr>
              <a:t>3 N</a:t>
            </a:r>
            <a:r>
              <a:rPr lang="en-US" sz="2000" b="0" i="0" baseline="-25000" dirty="0">
                <a:solidFill>
                  <a:srgbClr val="FF0000"/>
                </a:solidFill>
                <a:effectLst/>
                <a:latin typeface="Calibri" panose="020F0502020204030204" pitchFamily="34" charset="0"/>
                <a:cs typeface="Calibri" panose="020F0502020204030204" pitchFamily="34" charset="0"/>
                <a:sym typeface="Wingdings" panose="05000000000000000000" pitchFamily="2" charset="2"/>
              </a:rPr>
              <a:t>2</a:t>
            </a:r>
            <a:r>
              <a:rPr lang="en-US" sz="2000" b="0" i="0" dirty="0">
                <a:solidFill>
                  <a:srgbClr val="FF0000"/>
                </a:solidFill>
                <a:effectLst/>
                <a:latin typeface="Calibri" panose="020F0502020204030204" pitchFamily="34" charset="0"/>
                <a:cs typeface="Calibri" panose="020F0502020204030204" pitchFamily="34" charset="0"/>
                <a:sym typeface="Wingdings" panose="05000000000000000000" pitchFamily="2" charset="2"/>
              </a:rPr>
              <a:t> </a:t>
            </a:r>
            <a:r>
              <a:rPr lang="en-US" sz="2000" b="0" i="0" dirty="0">
                <a:solidFill>
                  <a:srgbClr val="212529"/>
                </a:solidFill>
                <a:effectLst/>
                <a:latin typeface="Calibri" panose="020F0502020204030204" pitchFamily="34" charset="0"/>
                <a:cs typeface="Calibri" panose="020F0502020204030204" pitchFamily="34" charset="0"/>
                <a:sym typeface="Wingdings" panose="05000000000000000000" pitchFamily="2" charset="2"/>
              </a:rPr>
              <a:t>(g) </a:t>
            </a:r>
          </a:p>
          <a:p>
            <a:pPr marL="742950" lvl="1" indent="-285750">
              <a:lnSpc>
                <a:spcPct val="150000"/>
              </a:lnSpc>
              <a:buFont typeface="Arial" panose="020B0604020202020204" pitchFamily="34" charset="0"/>
              <a:buChar char="•"/>
            </a:pPr>
            <a:r>
              <a:rPr lang="en-US" sz="2000" b="1" i="0" dirty="0">
                <a:solidFill>
                  <a:srgbClr val="CC66FF"/>
                </a:solidFill>
                <a:effectLst/>
                <a:latin typeface="Calibri" panose="020F0502020204030204" pitchFamily="34" charset="0"/>
                <a:cs typeface="Calibri" panose="020F0502020204030204" pitchFamily="34" charset="0"/>
              </a:rPr>
              <a:t>9 moles </a:t>
            </a:r>
            <a:r>
              <a:rPr lang="en-US" sz="2000" b="0" i="0" dirty="0">
                <a:solidFill>
                  <a:srgbClr val="212529"/>
                </a:solidFill>
                <a:effectLst/>
                <a:latin typeface="Calibri" panose="020F0502020204030204" pitchFamily="34" charset="0"/>
                <a:cs typeface="Calibri" panose="020F0502020204030204" pitchFamily="34" charset="0"/>
              </a:rPr>
              <a:t>of gas are produced from </a:t>
            </a:r>
            <a:r>
              <a:rPr lang="en-US" sz="2000" b="1" i="0" dirty="0">
                <a:solidFill>
                  <a:srgbClr val="CC66FF"/>
                </a:solidFill>
                <a:effectLst/>
                <a:latin typeface="Calibri" panose="020F0502020204030204" pitchFamily="34" charset="0"/>
                <a:cs typeface="Calibri" panose="020F0502020204030204" pitchFamily="34" charset="0"/>
              </a:rPr>
              <a:t>1 mole </a:t>
            </a:r>
            <a:r>
              <a:rPr lang="en-US" sz="2000" b="0" i="0" dirty="0">
                <a:solidFill>
                  <a:srgbClr val="212529"/>
                </a:solidFill>
                <a:effectLst/>
                <a:latin typeface="Calibri" panose="020F0502020204030204" pitchFamily="34" charset="0"/>
                <a:cs typeface="Calibri" panose="020F0502020204030204" pitchFamily="34" charset="0"/>
              </a:rPr>
              <a:t>of RDX (MM = 222.1 g/mol) </a:t>
            </a:r>
          </a:p>
          <a:p>
            <a:pPr marL="742950" lvl="1" indent="-285750">
              <a:lnSpc>
                <a:spcPct val="150000"/>
              </a:lnSpc>
              <a:buFont typeface="Arial" panose="020B0604020202020204" pitchFamily="34" charset="0"/>
              <a:buChar char="•"/>
            </a:pPr>
            <a:r>
              <a:rPr lang="en-US" sz="2000" b="0" i="0" dirty="0">
                <a:solidFill>
                  <a:srgbClr val="212529"/>
                </a:solidFill>
                <a:effectLst/>
                <a:latin typeface="Calibri" panose="020F0502020204030204" pitchFamily="34" charset="0"/>
                <a:cs typeface="Calibri" panose="020F0502020204030204" pitchFamily="34" charset="0"/>
              </a:rPr>
              <a:t>at </a:t>
            </a:r>
            <a:r>
              <a:rPr lang="en-US" sz="2000" b="1" i="0" dirty="0">
                <a:solidFill>
                  <a:srgbClr val="212529"/>
                </a:solidFill>
                <a:effectLst/>
                <a:latin typeface="Calibri" panose="020F0502020204030204" pitchFamily="34" charset="0"/>
                <a:cs typeface="Calibri" panose="020F0502020204030204" pitchFamily="34" charset="0"/>
              </a:rPr>
              <a:t>STP</a:t>
            </a:r>
            <a:r>
              <a:rPr lang="en-US" sz="2000" b="0" i="0" dirty="0">
                <a:solidFill>
                  <a:srgbClr val="212529"/>
                </a:solidFill>
                <a:effectLst/>
                <a:latin typeface="Calibri" panose="020F0502020204030204" pitchFamily="34" charset="0"/>
                <a:cs typeface="Calibri" panose="020F0502020204030204" pitchFamily="34" charset="0"/>
              </a:rPr>
              <a:t> </a:t>
            </a:r>
            <a:r>
              <a:rPr lang="en-US" sz="2000" b="1" i="0" dirty="0">
                <a:solidFill>
                  <a:srgbClr val="CC66FF"/>
                </a:solidFill>
                <a:effectLst/>
                <a:latin typeface="Calibri" panose="020F0502020204030204" pitchFamily="34" charset="0"/>
                <a:cs typeface="Calibri" panose="020F0502020204030204" pitchFamily="34" charset="0"/>
              </a:rPr>
              <a:t>9 moles </a:t>
            </a:r>
            <a:r>
              <a:rPr lang="en-US" sz="2000" b="0" i="0" dirty="0">
                <a:solidFill>
                  <a:srgbClr val="212529"/>
                </a:solidFill>
                <a:effectLst/>
                <a:latin typeface="Calibri" panose="020F0502020204030204" pitchFamily="34" charset="0"/>
                <a:cs typeface="Calibri" panose="020F0502020204030204" pitchFamily="34" charset="0"/>
              </a:rPr>
              <a:t>of gas will occupy (9 moles x 22.4 dm</a:t>
            </a:r>
            <a:r>
              <a:rPr lang="en-US" sz="2000" b="0" i="0" baseline="30000" dirty="0">
                <a:solidFill>
                  <a:srgbClr val="212529"/>
                </a:solidFill>
                <a:effectLst/>
                <a:latin typeface="Calibri" panose="020F0502020204030204" pitchFamily="34" charset="0"/>
                <a:cs typeface="Calibri" panose="020F0502020204030204" pitchFamily="34" charset="0"/>
              </a:rPr>
              <a:t>3</a:t>
            </a:r>
            <a:r>
              <a:rPr lang="en-US" sz="2000" b="0" i="0" dirty="0">
                <a:solidFill>
                  <a:srgbClr val="212529"/>
                </a:solidFill>
                <a:effectLst/>
                <a:latin typeface="Calibri" panose="020F0502020204030204" pitchFamily="34" charset="0"/>
                <a:cs typeface="Calibri" panose="020F0502020204030204" pitchFamily="34" charset="0"/>
              </a:rPr>
              <a:t>/mol) </a:t>
            </a:r>
            <a:r>
              <a:rPr lang="en-US" sz="2000" b="1" i="0" dirty="0">
                <a:solidFill>
                  <a:srgbClr val="FF6600"/>
                </a:solidFill>
                <a:effectLst/>
                <a:latin typeface="Calibri" panose="020F0502020204030204" pitchFamily="34" charset="0"/>
                <a:cs typeface="Calibri" panose="020F0502020204030204" pitchFamily="34" charset="0"/>
              </a:rPr>
              <a:t>201.6 dm3 </a:t>
            </a:r>
          </a:p>
          <a:p>
            <a:pPr marL="742950" lvl="1" indent="-285750">
              <a:lnSpc>
                <a:spcPct val="150000"/>
              </a:lnSpc>
              <a:buFont typeface="Arial" panose="020B0604020202020204" pitchFamily="34" charset="0"/>
              <a:buChar char="•"/>
            </a:pPr>
            <a:r>
              <a:rPr lang="en-US" sz="2000" b="1" i="0" dirty="0">
                <a:solidFill>
                  <a:srgbClr val="7030A0"/>
                </a:solidFill>
                <a:effectLst/>
                <a:latin typeface="Calibri" panose="020F0502020204030204" pitchFamily="34" charset="0"/>
                <a:cs typeface="Calibri" panose="020F0502020204030204" pitchFamily="34" charset="0"/>
              </a:rPr>
              <a:t>1 g</a:t>
            </a:r>
            <a:r>
              <a:rPr lang="en-US" sz="2000" b="0" i="0" dirty="0">
                <a:solidFill>
                  <a:srgbClr val="212529"/>
                </a:solidFill>
                <a:effectLst/>
                <a:latin typeface="Calibri" panose="020F0502020204030204" pitchFamily="34" charset="0"/>
                <a:cs typeface="Calibri" panose="020F0502020204030204" pitchFamily="34" charset="0"/>
              </a:rPr>
              <a:t> of RDX will produce 201.6 dm</a:t>
            </a:r>
            <a:r>
              <a:rPr lang="en-US" sz="2000" b="0" i="0" baseline="30000" dirty="0">
                <a:solidFill>
                  <a:srgbClr val="212529"/>
                </a:solidFill>
                <a:effectLst/>
                <a:latin typeface="Calibri" panose="020F0502020204030204" pitchFamily="34" charset="0"/>
                <a:cs typeface="Calibri" panose="020F0502020204030204" pitchFamily="34" charset="0"/>
              </a:rPr>
              <a:t>3</a:t>
            </a:r>
            <a:r>
              <a:rPr lang="en-US" sz="2000" b="0" i="0" dirty="0">
                <a:solidFill>
                  <a:srgbClr val="212529"/>
                </a:solidFill>
                <a:effectLst/>
                <a:latin typeface="Calibri" panose="020F0502020204030204" pitchFamily="34" charset="0"/>
                <a:cs typeface="Calibri" panose="020F0502020204030204" pitchFamily="34" charset="0"/>
              </a:rPr>
              <a:t> / 222.1 g) </a:t>
            </a:r>
            <a:r>
              <a:rPr lang="en-US" sz="2000" b="1" i="0" dirty="0">
                <a:solidFill>
                  <a:srgbClr val="FF6600"/>
                </a:solidFill>
                <a:effectLst/>
                <a:latin typeface="Calibri" panose="020F0502020204030204" pitchFamily="34" charset="0"/>
                <a:cs typeface="Calibri" panose="020F0502020204030204" pitchFamily="34" charset="0"/>
              </a:rPr>
              <a:t>0.908 dm</a:t>
            </a:r>
            <a:r>
              <a:rPr lang="en-US" sz="2000" b="1" i="0" baseline="30000" dirty="0">
                <a:solidFill>
                  <a:srgbClr val="FF6600"/>
                </a:solidFill>
                <a:effectLst/>
                <a:latin typeface="Calibri" panose="020F0502020204030204" pitchFamily="34" charset="0"/>
                <a:cs typeface="Calibri" panose="020F0502020204030204" pitchFamily="34" charset="0"/>
              </a:rPr>
              <a:t>3</a:t>
            </a:r>
            <a:r>
              <a:rPr lang="en-US" sz="2000" b="1" i="0" dirty="0">
                <a:solidFill>
                  <a:srgbClr val="FF6600"/>
                </a:solidFill>
                <a:effectLst/>
                <a:latin typeface="Calibri" panose="020F0502020204030204" pitchFamily="34" charset="0"/>
                <a:cs typeface="Calibri" panose="020F0502020204030204" pitchFamily="34" charset="0"/>
              </a:rPr>
              <a:t>/</a:t>
            </a:r>
            <a:r>
              <a:rPr lang="en-US" sz="2000" b="1" i="0" dirty="0">
                <a:solidFill>
                  <a:srgbClr val="7030A0"/>
                </a:solidFill>
                <a:effectLst/>
                <a:latin typeface="Calibri" panose="020F0502020204030204" pitchFamily="34" charset="0"/>
                <a:cs typeface="Calibri" panose="020F0502020204030204" pitchFamily="34" charset="0"/>
              </a:rPr>
              <a:t>g</a:t>
            </a:r>
            <a:r>
              <a:rPr lang="en-US" sz="2000" b="1" i="0" dirty="0">
                <a:solidFill>
                  <a:srgbClr val="FF6600"/>
                </a:solidFill>
                <a:effectLst/>
                <a:latin typeface="Calibri" panose="020F0502020204030204" pitchFamily="34" charset="0"/>
                <a:cs typeface="Calibri" panose="020F0502020204030204" pitchFamily="34" charset="0"/>
              </a:rPr>
              <a:t> </a:t>
            </a:r>
            <a:r>
              <a:rPr lang="en-US" sz="2000" b="0" i="0" dirty="0">
                <a:solidFill>
                  <a:srgbClr val="212529"/>
                </a:solidFill>
                <a:effectLst/>
                <a:latin typeface="Calibri" panose="020F0502020204030204" pitchFamily="34" charset="0"/>
                <a:cs typeface="Calibri" panose="020F0502020204030204" pitchFamily="34" charset="0"/>
              </a:rPr>
              <a:t>(</a:t>
            </a:r>
            <a:r>
              <a:rPr lang="en-US" sz="2000" b="1" i="0" dirty="0">
                <a:solidFill>
                  <a:srgbClr val="FF6600"/>
                </a:solidFill>
                <a:effectLst/>
                <a:latin typeface="Calibri" panose="020F0502020204030204" pitchFamily="34" charset="0"/>
                <a:cs typeface="Calibri" panose="020F0502020204030204" pitchFamily="34" charset="0"/>
              </a:rPr>
              <a:t>908 cm</a:t>
            </a:r>
            <a:r>
              <a:rPr lang="en-US" sz="2000" b="1" i="0" baseline="30000" dirty="0">
                <a:solidFill>
                  <a:srgbClr val="FF6600"/>
                </a:solidFill>
                <a:effectLst/>
                <a:latin typeface="Calibri" panose="020F0502020204030204" pitchFamily="34" charset="0"/>
                <a:cs typeface="Calibri" panose="020F0502020204030204" pitchFamily="34" charset="0"/>
              </a:rPr>
              <a:t>3</a:t>
            </a:r>
            <a:r>
              <a:rPr lang="en-US" sz="2000" b="1" i="0" dirty="0">
                <a:solidFill>
                  <a:srgbClr val="FF6600"/>
                </a:solidFill>
                <a:effectLst/>
                <a:latin typeface="Calibri" panose="020F0502020204030204" pitchFamily="34" charset="0"/>
                <a:cs typeface="Calibri" panose="020F0502020204030204" pitchFamily="34" charset="0"/>
              </a:rPr>
              <a:t>/</a:t>
            </a:r>
            <a:r>
              <a:rPr lang="en-US" sz="2000" b="1" i="0" dirty="0">
                <a:solidFill>
                  <a:srgbClr val="7030A0"/>
                </a:solidFill>
                <a:effectLst/>
                <a:latin typeface="Calibri" panose="020F0502020204030204" pitchFamily="34" charset="0"/>
                <a:cs typeface="Calibri" panose="020F0502020204030204" pitchFamily="34" charset="0"/>
              </a:rPr>
              <a:t>g</a:t>
            </a:r>
            <a:r>
              <a:rPr lang="en-US" sz="2000" b="0" i="0" dirty="0">
                <a:solidFill>
                  <a:srgbClr val="212529"/>
                </a:solidFill>
                <a:effectLst/>
                <a:latin typeface="Calibri" panose="020F0502020204030204" pitchFamily="34" charset="0"/>
                <a:cs typeface="Calibri" panose="020F0502020204030204" pitchFamily="34" charset="0"/>
              </a:rPr>
              <a:t>) </a:t>
            </a:r>
            <a:endParaRPr lang="en-US" sz="2000" b="0" i="0" dirty="0">
              <a:solidFill>
                <a:srgbClr val="212529"/>
              </a:solidFill>
              <a:effectLst/>
              <a:latin typeface="dosis" pitchFamily="2" charset="0"/>
            </a:endParaRPr>
          </a:p>
        </p:txBody>
      </p:sp>
    </p:spTree>
    <p:extLst>
      <p:ext uri="{BB962C8B-B14F-4D97-AF65-F5344CB8AC3E}">
        <p14:creationId xmlns:p14="http://schemas.microsoft.com/office/powerpoint/2010/main" val="4312875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6" name="TextBox 5">
            <a:extLst>
              <a:ext uri="{FF2B5EF4-FFF2-40B4-BE49-F238E27FC236}">
                <a16:creationId xmlns:a16="http://schemas.microsoft.com/office/drawing/2014/main" id="{D593E85F-5807-4391-BB25-27A1B1125276}"/>
              </a:ext>
            </a:extLst>
          </p:cNvPr>
          <p:cNvSpPr txBox="1"/>
          <p:nvPr/>
        </p:nvSpPr>
        <p:spPr>
          <a:xfrm>
            <a:off x="-1" y="17924"/>
            <a:ext cx="896448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PRACTICE PROBLEM</a:t>
            </a:r>
            <a:endParaRPr lang="en-GB" sz="2400" b="1" dirty="0">
              <a:effectLst>
                <a:outerShdw blurRad="38100" dist="38100" dir="2700000" algn="tl">
                  <a:srgbClr val="000000">
                    <a:alpha val="43137"/>
                  </a:srgbClr>
                </a:outerShdw>
              </a:effectLst>
            </a:endParaRPr>
          </a:p>
        </p:txBody>
      </p:sp>
      <p:sp>
        <p:nvSpPr>
          <p:cNvPr id="9" name="TextBox 8">
            <a:extLst>
              <a:ext uri="{FF2B5EF4-FFF2-40B4-BE49-F238E27FC236}">
                <a16:creationId xmlns:a16="http://schemas.microsoft.com/office/drawing/2014/main" id="{B220DEF6-4C63-4AAA-BB12-453149C0D353}"/>
              </a:ext>
            </a:extLst>
          </p:cNvPr>
          <p:cNvSpPr txBox="1"/>
          <p:nvPr/>
        </p:nvSpPr>
        <p:spPr>
          <a:xfrm>
            <a:off x="10142" y="483132"/>
            <a:ext cx="8964488" cy="769441"/>
          </a:xfrm>
          <a:prstGeom prst="rect">
            <a:avLst/>
          </a:prstGeom>
          <a:noFill/>
        </p:spPr>
        <p:txBody>
          <a:bodyPr wrap="square">
            <a:spAutoFit/>
          </a:bodyPr>
          <a:lstStyle/>
          <a:p>
            <a:r>
              <a:rPr lang="en-US" sz="2200" b="0" i="0" dirty="0">
                <a:solidFill>
                  <a:srgbClr val="212529"/>
                </a:solidFill>
                <a:effectLst/>
                <a:latin typeface="Calibri" panose="020F0502020204030204" pitchFamily="34" charset="0"/>
                <a:cs typeface="Calibri" panose="020F0502020204030204" pitchFamily="34" charset="0"/>
              </a:rPr>
              <a:t>The chemical equation for an explosion of TNT (C</a:t>
            </a:r>
            <a:r>
              <a:rPr lang="en-US" sz="2200" b="0" i="0" baseline="-25000" dirty="0">
                <a:solidFill>
                  <a:srgbClr val="212529"/>
                </a:solidFill>
                <a:effectLst/>
                <a:latin typeface="Calibri" panose="020F0502020204030204" pitchFamily="34" charset="0"/>
                <a:cs typeface="Calibri" panose="020F0502020204030204" pitchFamily="34" charset="0"/>
              </a:rPr>
              <a:t>7</a:t>
            </a:r>
            <a:r>
              <a:rPr lang="en-US" sz="2200" b="0" i="0" dirty="0">
                <a:solidFill>
                  <a:srgbClr val="212529"/>
                </a:solidFill>
                <a:effectLst/>
                <a:latin typeface="Calibri" panose="020F0502020204030204" pitchFamily="34" charset="0"/>
                <a:cs typeface="Calibri" panose="020F0502020204030204" pitchFamily="34" charset="0"/>
              </a:rPr>
              <a:t>H</a:t>
            </a:r>
            <a:r>
              <a:rPr lang="en-US" sz="2200" b="0" i="0" baseline="-25000" dirty="0">
                <a:solidFill>
                  <a:srgbClr val="212529"/>
                </a:solidFill>
                <a:effectLst/>
                <a:latin typeface="Calibri" panose="020F0502020204030204" pitchFamily="34" charset="0"/>
                <a:cs typeface="Calibri" panose="020F0502020204030204" pitchFamily="34" charset="0"/>
              </a:rPr>
              <a:t>5</a:t>
            </a:r>
            <a:r>
              <a:rPr lang="en-US" sz="2200" b="0" i="0" dirty="0">
                <a:solidFill>
                  <a:srgbClr val="212529"/>
                </a:solidFill>
                <a:effectLst/>
                <a:latin typeface="Calibri" panose="020F0502020204030204" pitchFamily="34" charset="0"/>
                <a:cs typeface="Calibri" panose="020F0502020204030204" pitchFamily="34" charset="0"/>
              </a:rPr>
              <a:t>N</a:t>
            </a:r>
            <a:r>
              <a:rPr lang="en-US" sz="2200" b="0" i="0" baseline="-25000" dirty="0">
                <a:solidFill>
                  <a:srgbClr val="212529"/>
                </a:solidFill>
                <a:effectLst/>
                <a:latin typeface="Calibri" panose="020F0502020204030204" pitchFamily="34" charset="0"/>
                <a:cs typeface="Calibri" panose="020F0502020204030204" pitchFamily="34" charset="0"/>
              </a:rPr>
              <a:t>3</a:t>
            </a:r>
            <a:r>
              <a:rPr lang="en-US" sz="2200" b="0" i="0" dirty="0">
                <a:solidFill>
                  <a:srgbClr val="212529"/>
                </a:solidFill>
                <a:effectLst/>
                <a:latin typeface="Calibri" panose="020F0502020204030204" pitchFamily="34" charset="0"/>
                <a:cs typeface="Calibri" panose="020F0502020204030204" pitchFamily="34" charset="0"/>
              </a:rPr>
              <a:t>O</a:t>
            </a:r>
            <a:r>
              <a:rPr lang="en-US" sz="2200" b="0" i="0" baseline="-25000" dirty="0">
                <a:solidFill>
                  <a:srgbClr val="212529"/>
                </a:solidFill>
                <a:effectLst/>
                <a:latin typeface="Calibri" panose="020F0502020204030204" pitchFamily="34" charset="0"/>
                <a:cs typeface="Calibri" panose="020F0502020204030204" pitchFamily="34" charset="0"/>
              </a:rPr>
              <a:t>6</a:t>
            </a:r>
            <a:r>
              <a:rPr lang="en-US" sz="2200" b="0" i="0" dirty="0">
                <a:solidFill>
                  <a:srgbClr val="212529"/>
                </a:solidFill>
                <a:effectLst/>
                <a:latin typeface="Calibri" panose="020F0502020204030204" pitchFamily="34" charset="0"/>
                <a:cs typeface="Calibri" panose="020F0502020204030204" pitchFamily="34" charset="0"/>
              </a:rPr>
              <a:t>) was derived using the modified K-W rules and is shown below.</a:t>
            </a:r>
            <a:endParaRPr lang="en-GB" sz="2200"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FDAB7F38-E608-46D9-B8B1-91B7BFD41935}"/>
              </a:ext>
            </a:extLst>
          </p:cNvPr>
          <p:cNvSpPr txBox="1"/>
          <p:nvPr/>
        </p:nvSpPr>
        <p:spPr>
          <a:xfrm>
            <a:off x="539552" y="1439115"/>
            <a:ext cx="5986895" cy="461665"/>
          </a:xfrm>
          <a:prstGeom prst="rect">
            <a:avLst/>
          </a:prstGeom>
          <a:noFill/>
        </p:spPr>
        <p:txBody>
          <a:bodyPr wrap="none" rtlCol="0">
            <a:spAutoFit/>
          </a:bodyPr>
          <a:lstStyle/>
          <a:p>
            <a:r>
              <a:rPr lang="en-GB" sz="2400" b="1" dirty="0">
                <a:latin typeface="Calibri" panose="020F0502020204030204" pitchFamily="34" charset="0"/>
                <a:cs typeface="Calibri" panose="020F0502020204030204" pitchFamily="34" charset="0"/>
              </a:rPr>
              <a:t>C</a:t>
            </a:r>
            <a:r>
              <a:rPr lang="en-GB" sz="2400" b="1" baseline="-25000" dirty="0">
                <a:latin typeface="Calibri" panose="020F0502020204030204" pitchFamily="34" charset="0"/>
                <a:cs typeface="Calibri" panose="020F0502020204030204" pitchFamily="34" charset="0"/>
              </a:rPr>
              <a:t>7</a:t>
            </a:r>
            <a:r>
              <a:rPr lang="en-GB" sz="2400" b="1" dirty="0">
                <a:solidFill>
                  <a:srgbClr val="00B050"/>
                </a:solidFill>
                <a:latin typeface="Calibri" panose="020F0502020204030204" pitchFamily="34" charset="0"/>
                <a:cs typeface="Calibri" panose="020F0502020204030204" pitchFamily="34" charset="0"/>
              </a:rPr>
              <a:t>H</a:t>
            </a:r>
            <a:r>
              <a:rPr lang="en-GB" sz="2400" b="1" baseline="-25000" dirty="0">
                <a:solidFill>
                  <a:srgbClr val="00B050"/>
                </a:solidFill>
                <a:latin typeface="Calibri" panose="020F0502020204030204" pitchFamily="34" charset="0"/>
                <a:cs typeface="Calibri" panose="020F0502020204030204" pitchFamily="34" charset="0"/>
              </a:rPr>
              <a:t>5</a:t>
            </a:r>
            <a:r>
              <a:rPr lang="en-GB" sz="2400" b="1" dirty="0">
                <a:solidFill>
                  <a:srgbClr val="FF0000"/>
                </a:solidFill>
                <a:latin typeface="Calibri" panose="020F0502020204030204" pitchFamily="34" charset="0"/>
                <a:cs typeface="Calibri" panose="020F0502020204030204" pitchFamily="34" charset="0"/>
              </a:rPr>
              <a:t>N</a:t>
            </a:r>
            <a:r>
              <a:rPr lang="en-GB" sz="2400" b="1" baseline="-25000" dirty="0">
                <a:solidFill>
                  <a:srgbClr val="FF0000"/>
                </a:solidFill>
                <a:latin typeface="Calibri" panose="020F0502020204030204" pitchFamily="34" charset="0"/>
                <a:cs typeface="Calibri" panose="020F0502020204030204" pitchFamily="34" charset="0"/>
              </a:rPr>
              <a:t>3</a:t>
            </a:r>
            <a:r>
              <a:rPr lang="en-GB" sz="2400" b="1" dirty="0">
                <a:solidFill>
                  <a:srgbClr val="0000FF"/>
                </a:solidFill>
                <a:latin typeface="Calibri" panose="020F0502020204030204" pitchFamily="34" charset="0"/>
                <a:cs typeface="Calibri" panose="020F0502020204030204" pitchFamily="34" charset="0"/>
              </a:rPr>
              <a:t>O</a:t>
            </a:r>
            <a:r>
              <a:rPr lang="en-GB" sz="2400" b="1" baseline="-25000" dirty="0">
                <a:solidFill>
                  <a:srgbClr val="0000FF"/>
                </a:solidFill>
                <a:latin typeface="Calibri" panose="020F0502020204030204" pitchFamily="34" charset="0"/>
                <a:cs typeface="Calibri" panose="020F0502020204030204" pitchFamily="34" charset="0"/>
              </a:rPr>
              <a:t>6</a:t>
            </a:r>
            <a:r>
              <a:rPr lang="en-GB" sz="2400" b="1" dirty="0">
                <a:latin typeface="Calibri" panose="020F0502020204030204" pitchFamily="34" charset="0"/>
                <a:cs typeface="Calibri" panose="020F0502020204030204" pitchFamily="34" charset="0"/>
              </a:rPr>
              <a:t> </a:t>
            </a:r>
            <a:r>
              <a:rPr lang="en-GB" sz="2400" b="1" dirty="0">
                <a:latin typeface="Calibri" panose="020F0502020204030204" pitchFamily="34" charset="0"/>
                <a:cs typeface="Calibri" panose="020F0502020204030204" pitchFamily="34" charset="0"/>
                <a:sym typeface="Wingdings" panose="05000000000000000000" pitchFamily="2" charset="2"/>
              </a:rPr>
              <a:t>  3½ C</a:t>
            </a:r>
            <a:r>
              <a:rPr lang="en-GB" sz="2400" b="1"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b="1" dirty="0">
                <a:latin typeface="Calibri" panose="020F0502020204030204" pitchFamily="34" charset="0"/>
                <a:cs typeface="Calibri" panose="020F0502020204030204" pitchFamily="34" charset="0"/>
                <a:sym typeface="Wingdings" panose="05000000000000000000" pitchFamily="2" charset="2"/>
              </a:rPr>
              <a:t> + 3½ C + </a:t>
            </a:r>
            <a:r>
              <a:rPr lang="en-GB" sz="2400" b="1" dirty="0">
                <a:solidFill>
                  <a:srgbClr val="00B050"/>
                </a:solidFill>
                <a:latin typeface="Calibri" panose="020F0502020204030204" pitchFamily="34" charset="0"/>
                <a:cs typeface="Calibri" panose="020F0502020204030204" pitchFamily="34" charset="0"/>
                <a:sym typeface="Wingdings" panose="05000000000000000000" pitchFamily="2" charset="2"/>
              </a:rPr>
              <a:t>2½  H</a:t>
            </a:r>
            <a:r>
              <a:rPr lang="en-GB" sz="2400" b="1"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b="1"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b="1" dirty="0">
                <a:latin typeface="Calibri" panose="020F0502020204030204" pitchFamily="34" charset="0"/>
                <a:cs typeface="Calibri" panose="020F0502020204030204" pitchFamily="34" charset="0"/>
                <a:sym typeface="Wingdings" panose="05000000000000000000" pitchFamily="2" charset="2"/>
              </a:rPr>
              <a:t> + </a:t>
            </a:r>
            <a:r>
              <a:rPr lang="en-GB" sz="2400" b="1" dirty="0">
                <a:solidFill>
                  <a:srgbClr val="FF0000"/>
                </a:solidFill>
                <a:latin typeface="Calibri" panose="020F0502020204030204" pitchFamily="34" charset="0"/>
                <a:cs typeface="Calibri" panose="020F0502020204030204" pitchFamily="34" charset="0"/>
                <a:sym typeface="Wingdings" panose="05000000000000000000" pitchFamily="2" charset="2"/>
              </a:rPr>
              <a:t>1½ N</a:t>
            </a:r>
            <a:r>
              <a:rPr lang="en-GB" sz="2400" b="1"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400" b="1" dirty="0">
                <a:solidFill>
                  <a:srgbClr val="FF0000"/>
                </a:solidFill>
                <a:latin typeface="Calibri" panose="020F0502020204030204" pitchFamily="34" charset="0"/>
                <a:cs typeface="Calibri" panose="020F0502020204030204" pitchFamily="34" charset="0"/>
                <a:sym typeface="Wingdings" panose="05000000000000000000" pitchFamily="2" charset="2"/>
              </a:rPr>
              <a:t> </a:t>
            </a:r>
            <a:endParaRPr lang="en-GB" sz="2400" b="1" dirty="0">
              <a:solidFill>
                <a:srgbClr val="FF0000"/>
              </a:solidFill>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A8D3E0A4-22E2-4871-B448-7D4EAB4AC9B5}"/>
              </a:ext>
            </a:extLst>
          </p:cNvPr>
          <p:cNvSpPr txBox="1"/>
          <p:nvPr/>
        </p:nvSpPr>
        <p:spPr>
          <a:xfrm>
            <a:off x="117584" y="2014249"/>
            <a:ext cx="7552780" cy="1107996"/>
          </a:xfrm>
          <a:prstGeom prst="rect">
            <a:avLst/>
          </a:prstGeom>
          <a:noFill/>
        </p:spPr>
        <p:txBody>
          <a:bodyPr wrap="square">
            <a:spAutoFit/>
          </a:bodyPr>
          <a:lstStyle/>
          <a:p>
            <a:pPr algn="l"/>
            <a:r>
              <a:rPr lang="en-US" sz="2200" b="0" i="0" dirty="0">
                <a:solidFill>
                  <a:srgbClr val="212529"/>
                </a:solidFill>
                <a:effectLst/>
                <a:latin typeface="Calibri" panose="020F0502020204030204" pitchFamily="34" charset="0"/>
                <a:cs typeface="Calibri" panose="020F0502020204030204" pitchFamily="34" charset="0"/>
              </a:rPr>
              <a:t>Calculate the </a:t>
            </a:r>
            <a:r>
              <a:rPr lang="en-US" sz="2200" b="1" i="0" dirty="0">
                <a:solidFill>
                  <a:srgbClr val="FF6600"/>
                </a:solidFill>
                <a:effectLst/>
                <a:latin typeface="Calibri" panose="020F0502020204030204" pitchFamily="34" charset="0"/>
                <a:cs typeface="Calibri" panose="020F0502020204030204" pitchFamily="34" charset="0"/>
              </a:rPr>
              <a:t>volume</a:t>
            </a:r>
            <a:r>
              <a:rPr lang="en-US" sz="2200" b="0" i="0" dirty="0">
                <a:solidFill>
                  <a:srgbClr val="212529"/>
                </a:solidFill>
                <a:effectLst/>
                <a:latin typeface="Calibri" panose="020F0502020204030204" pitchFamily="34" charset="0"/>
                <a:cs typeface="Calibri" panose="020F0502020204030204" pitchFamily="34" charset="0"/>
              </a:rPr>
              <a:t> </a:t>
            </a:r>
            <a:r>
              <a:rPr lang="en-US" sz="2200" dirty="0">
                <a:solidFill>
                  <a:srgbClr val="212529"/>
                </a:solidFill>
                <a:latin typeface="Calibri" panose="020F0502020204030204" pitchFamily="34" charset="0"/>
                <a:cs typeface="Calibri" panose="020F0502020204030204" pitchFamily="34" charset="0"/>
              </a:rPr>
              <a:t>of all gas products liberated upon detonation of </a:t>
            </a:r>
            <a:r>
              <a:rPr lang="en-US" sz="2200" b="1" dirty="0">
                <a:solidFill>
                  <a:srgbClr val="CC66FF"/>
                </a:solidFill>
                <a:latin typeface="Calibri" panose="020F0502020204030204" pitchFamily="34" charset="0"/>
                <a:cs typeface="Calibri" panose="020F0502020204030204" pitchFamily="34" charset="0"/>
              </a:rPr>
              <a:t>o</a:t>
            </a:r>
            <a:r>
              <a:rPr lang="en-US" sz="2200" b="1" i="0" dirty="0">
                <a:solidFill>
                  <a:srgbClr val="CC66FF"/>
                </a:solidFill>
                <a:effectLst/>
                <a:latin typeface="Calibri" panose="020F0502020204030204" pitchFamily="34" charset="0"/>
                <a:cs typeface="Calibri" panose="020F0502020204030204" pitchFamily="34" charset="0"/>
              </a:rPr>
              <a:t>ne mole </a:t>
            </a:r>
            <a:r>
              <a:rPr lang="en-US" sz="2200" b="0" i="0" dirty="0">
                <a:solidFill>
                  <a:srgbClr val="212529"/>
                </a:solidFill>
                <a:effectLst/>
                <a:latin typeface="Calibri" panose="020F0502020204030204" pitchFamily="34" charset="0"/>
                <a:cs typeface="Calibri" panose="020F0502020204030204" pitchFamily="34" charset="0"/>
              </a:rPr>
              <a:t>of TNT.</a:t>
            </a:r>
          </a:p>
          <a:p>
            <a:pPr algn="l"/>
            <a:r>
              <a:rPr lang="en-US" sz="2200" b="0" i="0" dirty="0">
                <a:solidFill>
                  <a:srgbClr val="212529"/>
                </a:solidFill>
                <a:effectLst/>
                <a:latin typeface="Calibri" panose="020F0502020204030204" pitchFamily="34" charset="0"/>
                <a:cs typeface="Calibri" panose="020F0502020204030204" pitchFamily="34" charset="0"/>
              </a:rPr>
              <a:t>What </a:t>
            </a:r>
            <a:r>
              <a:rPr lang="en-US" sz="2200" b="1" i="0" dirty="0">
                <a:solidFill>
                  <a:srgbClr val="FF6600"/>
                </a:solidFill>
                <a:effectLst/>
                <a:latin typeface="Calibri" panose="020F0502020204030204" pitchFamily="34" charset="0"/>
                <a:cs typeface="Calibri" panose="020F0502020204030204" pitchFamily="34" charset="0"/>
              </a:rPr>
              <a:t>volume</a:t>
            </a:r>
            <a:r>
              <a:rPr lang="en-US" sz="2200" b="0" i="0" dirty="0">
                <a:solidFill>
                  <a:srgbClr val="212529"/>
                </a:solidFill>
                <a:effectLst/>
                <a:latin typeface="Calibri" panose="020F0502020204030204" pitchFamily="34" charset="0"/>
                <a:cs typeface="Calibri" panose="020F0502020204030204" pitchFamily="34" charset="0"/>
              </a:rPr>
              <a:t> of gases is produced from </a:t>
            </a:r>
            <a:r>
              <a:rPr lang="en-US" sz="2200" b="1" i="0" dirty="0">
                <a:solidFill>
                  <a:srgbClr val="7030A0"/>
                </a:solidFill>
                <a:effectLst/>
                <a:latin typeface="Calibri" panose="020F0502020204030204" pitchFamily="34" charset="0"/>
                <a:cs typeface="Calibri" panose="020F0502020204030204" pitchFamily="34" charset="0"/>
              </a:rPr>
              <a:t>1 g</a:t>
            </a:r>
            <a:r>
              <a:rPr lang="en-US" sz="2200" b="0" i="0" dirty="0">
                <a:solidFill>
                  <a:srgbClr val="212529"/>
                </a:solidFill>
                <a:effectLst/>
                <a:latin typeface="Calibri" panose="020F0502020204030204" pitchFamily="34" charset="0"/>
                <a:cs typeface="Calibri" panose="020F0502020204030204" pitchFamily="34" charset="0"/>
              </a:rPr>
              <a:t> of TNT?</a:t>
            </a:r>
          </a:p>
        </p:txBody>
      </p:sp>
      <p:sp>
        <p:nvSpPr>
          <p:cNvPr id="12" name="TextBox 11">
            <a:extLst>
              <a:ext uri="{FF2B5EF4-FFF2-40B4-BE49-F238E27FC236}">
                <a16:creationId xmlns:a16="http://schemas.microsoft.com/office/drawing/2014/main" id="{DE4147E4-C38A-44BB-9C29-D134EC4EBF99}"/>
              </a:ext>
            </a:extLst>
          </p:cNvPr>
          <p:cNvSpPr txBox="1"/>
          <p:nvPr/>
        </p:nvSpPr>
        <p:spPr>
          <a:xfrm>
            <a:off x="175871" y="4978878"/>
            <a:ext cx="4491935" cy="400110"/>
          </a:xfrm>
          <a:prstGeom prst="rect">
            <a:avLst/>
          </a:prstGeom>
          <a:noFill/>
        </p:spPr>
        <p:txBody>
          <a:bodyPr wrap="none" rtlCol="0">
            <a:spAutoFit/>
          </a:bodyPr>
          <a:lstStyle/>
          <a:p>
            <a:r>
              <a:rPr lang="en-GB" sz="2000" i="1" dirty="0">
                <a:latin typeface="Calibri" panose="020F0502020204030204" pitchFamily="34" charset="0"/>
                <a:cs typeface="Calibri" panose="020F0502020204030204" pitchFamily="34" charset="0"/>
              </a:rPr>
              <a:t>1 g TNT produces 168/227 = 0.740 dm3/g</a:t>
            </a:r>
          </a:p>
        </p:txBody>
      </p:sp>
      <p:sp>
        <p:nvSpPr>
          <p:cNvPr id="14" name="TextBox 13">
            <a:extLst>
              <a:ext uri="{FF2B5EF4-FFF2-40B4-BE49-F238E27FC236}">
                <a16:creationId xmlns:a16="http://schemas.microsoft.com/office/drawing/2014/main" id="{F0B5547B-0489-4FBF-8601-AB67AAE42CF6}"/>
              </a:ext>
            </a:extLst>
          </p:cNvPr>
          <p:cNvSpPr txBox="1"/>
          <p:nvPr/>
        </p:nvSpPr>
        <p:spPr>
          <a:xfrm>
            <a:off x="4843677" y="4946181"/>
            <a:ext cx="4624250" cy="400110"/>
          </a:xfrm>
          <a:prstGeom prst="rect">
            <a:avLst/>
          </a:prstGeom>
          <a:noFill/>
        </p:spPr>
        <p:txBody>
          <a:bodyPr wrap="square">
            <a:spAutoFit/>
          </a:bodyPr>
          <a:lstStyle/>
          <a:p>
            <a:r>
              <a:rPr lang="en-US" sz="2000" b="0" i="1" dirty="0">
                <a:solidFill>
                  <a:srgbClr val="212529"/>
                </a:solidFill>
                <a:effectLst/>
                <a:latin typeface="Calibri" panose="020F0502020204030204" pitchFamily="34" charset="0"/>
                <a:cs typeface="Calibri" panose="020F0502020204030204" pitchFamily="34" charset="0"/>
              </a:rPr>
              <a:t>where the molecular mass of TNT is 227</a:t>
            </a:r>
            <a:endParaRPr lang="en-GB" sz="2000" i="1" dirty="0">
              <a:latin typeface="Calibri" panose="020F0502020204030204" pitchFamily="34" charset="0"/>
              <a:cs typeface="Calibri" panose="020F0502020204030204" pitchFamily="34" charset="0"/>
            </a:endParaRPr>
          </a:p>
        </p:txBody>
      </p:sp>
      <p:sp>
        <p:nvSpPr>
          <p:cNvPr id="13" name="TextBox 12">
            <a:extLst>
              <a:ext uri="{FF2B5EF4-FFF2-40B4-BE49-F238E27FC236}">
                <a16:creationId xmlns:a16="http://schemas.microsoft.com/office/drawing/2014/main" id="{B678D798-73EC-4AB9-B512-DD2EEDC07D42}"/>
              </a:ext>
            </a:extLst>
          </p:cNvPr>
          <p:cNvSpPr txBox="1"/>
          <p:nvPr/>
        </p:nvSpPr>
        <p:spPr>
          <a:xfrm>
            <a:off x="117584" y="3314965"/>
            <a:ext cx="9100444" cy="1631216"/>
          </a:xfrm>
          <a:prstGeom prst="rect">
            <a:avLst/>
          </a:prstGeom>
          <a:noFill/>
        </p:spPr>
        <p:txBody>
          <a:bodyPr wrap="square">
            <a:spAutoFit/>
          </a:bodyPr>
          <a:lstStyle/>
          <a:p>
            <a:pPr algn="l"/>
            <a:r>
              <a:rPr lang="en-US" sz="2000" b="0" i="1" dirty="0">
                <a:solidFill>
                  <a:srgbClr val="212529"/>
                </a:solidFill>
                <a:effectLst/>
                <a:latin typeface="Calibri" panose="020F0502020204030204" pitchFamily="34" charset="0"/>
                <a:cs typeface="Calibri" panose="020F0502020204030204" pitchFamily="34" charset="0"/>
              </a:rPr>
              <a:t>One mole of TNT produces 7½ moles of gas which will occupy 168 dm3 and 1 g of TNT will produce 0.740 dm3/g (740 cm3/g) of gas at ‘STP’ as shown in Equation</a:t>
            </a:r>
          </a:p>
          <a:p>
            <a:pPr algn="l"/>
            <a:r>
              <a:rPr lang="en-US" sz="2000" b="0" i="1" dirty="0">
                <a:solidFill>
                  <a:srgbClr val="212529"/>
                </a:solidFill>
                <a:effectLst/>
                <a:latin typeface="Calibri" panose="020F0502020204030204" pitchFamily="34" charset="0"/>
                <a:cs typeface="Calibri" panose="020F0502020204030204" pitchFamily="34" charset="0"/>
              </a:rPr>
              <a:t> </a:t>
            </a:r>
          </a:p>
          <a:p>
            <a:pPr algn="l"/>
            <a:r>
              <a:rPr lang="en-US" sz="2000" b="0" i="1" dirty="0">
                <a:solidFill>
                  <a:srgbClr val="212529"/>
                </a:solidFill>
                <a:effectLst/>
                <a:latin typeface="Calibri" panose="020F0502020204030204" pitchFamily="34" charset="0"/>
                <a:cs typeface="Calibri" panose="020F0502020204030204" pitchFamily="34" charset="0"/>
              </a:rPr>
              <a:t>7½ mol of gas will occupy 22.4 × 7½ = 168 dm3</a:t>
            </a:r>
          </a:p>
          <a:p>
            <a:pPr algn="l"/>
            <a:r>
              <a:rPr lang="en-US" sz="2000" i="1" dirty="0">
                <a:solidFill>
                  <a:srgbClr val="212529"/>
                </a:solidFill>
                <a:latin typeface="Calibri" panose="020F0502020204030204" pitchFamily="34" charset="0"/>
                <a:cs typeface="Calibri" panose="020F0502020204030204" pitchFamily="34" charset="0"/>
              </a:rPr>
              <a:t>Therefore,</a:t>
            </a:r>
            <a:r>
              <a:rPr lang="en-US" sz="2000" b="0" i="1" dirty="0">
                <a:solidFill>
                  <a:srgbClr val="212529"/>
                </a:solidFill>
                <a:effectLst/>
                <a:latin typeface="Calibri" panose="020F0502020204030204" pitchFamily="34" charset="0"/>
                <a:cs typeface="Calibri" panose="020F0502020204030204" pitchFamily="34" charset="0"/>
              </a:rPr>
              <a:t> 1 mol of TNT produces 168 dm3 of gas</a:t>
            </a:r>
          </a:p>
        </p:txBody>
      </p:sp>
    </p:spTree>
    <p:extLst>
      <p:ext uri="{BB962C8B-B14F-4D97-AF65-F5344CB8AC3E}">
        <p14:creationId xmlns:p14="http://schemas.microsoft.com/office/powerpoint/2010/main" val="3584555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4" grpId="0"/>
      <p:bldP spid="13"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3B4BBDB-7146-40EF-8C17-35EBC998F2E8}"/>
              </a:ext>
            </a:extLst>
          </p:cNvPr>
          <p:cNvPicPr>
            <a:picLocks noChangeAspect="1"/>
          </p:cNvPicPr>
          <p:nvPr/>
        </p:nvPicPr>
        <p:blipFill>
          <a:blip r:embed="rId3"/>
          <a:stretch>
            <a:fillRect/>
          </a:stretch>
        </p:blipFill>
        <p:spPr>
          <a:xfrm>
            <a:off x="0" y="-15713"/>
            <a:ext cx="9252520" cy="6889032"/>
          </a:xfrm>
          <a:prstGeom prst="rect">
            <a:avLst/>
          </a:prstGeom>
        </p:spPr>
      </p:pic>
    </p:spTree>
    <p:extLst>
      <p:ext uri="{BB962C8B-B14F-4D97-AF65-F5344CB8AC3E}">
        <p14:creationId xmlns:p14="http://schemas.microsoft.com/office/powerpoint/2010/main" val="3301463325"/>
      </p:ext>
    </p:extLst>
  </p:cSld>
  <p:clrMapOvr>
    <a:masterClrMapping/>
  </p:clrMapOvr>
</p:sld>
</file>

<file path=ppt/theme/theme1.xml><?xml version="1.0" encoding="utf-8"?>
<a:theme xmlns:a="http://schemas.openxmlformats.org/drawingml/2006/main" name="Diseño predeterminado">
  <a:themeElements>
    <a:clrScheme name="Diseño predeterminado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iseño predeterminado">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iseño predeterminado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iseño predeterminado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iseño predeterminado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iseño predeterminado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iseño predeterminado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iseño predeterminado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iseño predeterminado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iseño predeterminado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iseño predeterminado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iseño predeterminado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iseño predeterminado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iseño predeterminado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2613</Words>
  <Application>Microsoft Office PowerPoint</Application>
  <PresentationFormat>On-screen Show (4:3)</PresentationFormat>
  <Paragraphs>293</Paragraphs>
  <Slides>20</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Arial</vt:lpstr>
      <vt:lpstr>Calibri</vt:lpstr>
      <vt:lpstr>Cambria Math</vt:lpstr>
      <vt:lpstr>dosis</vt:lpstr>
      <vt:lpstr>Diseño predeterminado</vt:lpstr>
      <vt:lpstr>DECOMPOSITION REACTIONS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Toshiba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Diapositiva 1</dc:title>
  <dc:creator>Mariajose</dc:creator>
  <cp:lastModifiedBy>Ewa Kazimierska</cp:lastModifiedBy>
  <cp:revision>269</cp:revision>
  <dcterms:created xsi:type="dcterms:W3CDTF">2010-05-23T14:28:12Z</dcterms:created>
  <dcterms:modified xsi:type="dcterms:W3CDTF">2022-11-05T18:29:23Z</dcterms:modified>
</cp:coreProperties>
</file>