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3"/>
  </p:notesMasterIdLst>
  <p:sldIdLst>
    <p:sldId id="256" r:id="rId2"/>
    <p:sldId id="257" r:id="rId3"/>
    <p:sldId id="258" r:id="rId4"/>
    <p:sldId id="260" r:id="rId5"/>
    <p:sldId id="259" r:id="rId6"/>
    <p:sldId id="261" r:id="rId7"/>
    <p:sldId id="262" r:id="rId8"/>
    <p:sldId id="263" r:id="rId9"/>
    <p:sldId id="265" r:id="rId10"/>
    <p:sldId id="266" r:id="rId11"/>
    <p:sldId id="267" r:id="rId12"/>
    <p:sldId id="273" r:id="rId13"/>
    <p:sldId id="268" r:id="rId14"/>
    <p:sldId id="269" r:id="rId15"/>
    <p:sldId id="270" r:id="rId16"/>
    <p:sldId id="271" r:id="rId17"/>
    <p:sldId id="272" r:id="rId18"/>
    <p:sldId id="274" r:id="rId19"/>
    <p:sldId id="288" r:id="rId20"/>
    <p:sldId id="275" r:id="rId21"/>
    <p:sldId id="279" r:id="rId22"/>
    <p:sldId id="280" r:id="rId23"/>
    <p:sldId id="281" r:id="rId24"/>
    <p:sldId id="276" r:id="rId25"/>
    <p:sldId id="282" r:id="rId26"/>
    <p:sldId id="284" r:id="rId27"/>
    <p:sldId id="285" r:id="rId28"/>
    <p:sldId id="286" r:id="rId29"/>
    <p:sldId id="277" r:id="rId30"/>
    <p:sldId id="287" r:id="rId31"/>
    <p:sldId id="283"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1494" autoAdjust="0"/>
  </p:normalViewPr>
  <p:slideViewPr>
    <p:cSldViewPr snapToGrid="0">
      <p:cViewPr varScale="1">
        <p:scale>
          <a:sx n="68" d="100"/>
          <a:sy n="68" d="100"/>
        </p:scale>
        <p:origin x="15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E665B1-C546-4717-8566-AAFA7CA7C534}" type="datetimeFigureOut">
              <a:rPr lang="en-GB" smtClean="0"/>
              <a:t>08/03/2019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992301-B92B-4488-90CB-EA615A517DF8}" type="slidenum">
              <a:rPr lang="en-GB" smtClean="0"/>
              <a:t>‹#›</a:t>
            </a:fld>
            <a:endParaRPr lang="en-GB"/>
          </a:p>
        </p:txBody>
      </p:sp>
    </p:spTree>
    <p:extLst>
      <p:ext uri="{BB962C8B-B14F-4D97-AF65-F5344CB8AC3E}">
        <p14:creationId xmlns:p14="http://schemas.microsoft.com/office/powerpoint/2010/main" val="621114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smtClean="0"/>
              <a:t>microbes, particularly the prokaryotes, are the most successful group of organisms on the planet and you get extremophiles that live in even the most extreme of environments. They have literally colonised every inch of our planet</a:t>
            </a:r>
          </a:p>
          <a:p>
            <a:endParaRPr lang="en-GB" i="0" dirty="0" smtClean="0"/>
          </a:p>
          <a:p>
            <a:r>
              <a:rPr lang="en-GB" i="0" dirty="0" smtClean="0"/>
              <a:t>Whether a microbial cell is able to tolerate conditions within a given range of points on all of these scales has allowed us to categorise much of what we’ve been able to categorise of microbial life. So we group these organisms according to their abilities to withstand each of these factors</a:t>
            </a:r>
          </a:p>
          <a:p>
            <a:endParaRPr lang="en-GB" dirty="0" smtClean="0"/>
          </a:p>
          <a:p>
            <a:r>
              <a:rPr lang="en-GB" dirty="0" smtClean="0"/>
              <a:t>It’s important to remember that each of these factors is going to affect the functionality of the enzymes needed by microbes for cellular functions so they affect a microbe’s ability to metabolise their food as well as physically affecting the microbe themselves </a:t>
            </a:r>
          </a:p>
          <a:p>
            <a:r>
              <a:rPr lang="en-GB" dirty="0" smtClean="0"/>
              <a:t> </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7</a:t>
            </a:fld>
            <a:endParaRPr lang="en-GB"/>
          </a:p>
        </p:txBody>
      </p:sp>
    </p:spTree>
    <p:extLst>
      <p:ext uri="{BB962C8B-B14F-4D97-AF65-F5344CB8AC3E}">
        <p14:creationId xmlns:p14="http://schemas.microsoft.com/office/powerpoint/2010/main" val="2357540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Microbes have no way of regulating their internal temperature so they are going to be highly sensitive to changes in it and temperature is also a significant driver of enzyme activity, either being too low to facilitate enzymatic activity or so high that the enzymatic proteins are denatured and unfolded so they lose their functionality</a:t>
            </a:r>
          </a:p>
          <a:p>
            <a:endParaRPr lang="en-GB" dirty="0" smtClean="0"/>
          </a:p>
          <a:p>
            <a:r>
              <a:rPr lang="en-GB" dirty="0" smtClean="0"/>
              <a:t>And of course there is going to be a range of temperatures that a microbe, or any organism, can withstand so we will often talk in microbial ecology in terms of the three cardinal temperatures</a:t>
            </a:r>
          </a:p>
          <a:p>
            <a:endParaRPr lang="en-GB" dirty="0" smtClean="0"/>
          </a:p>
          <a:p>
            <a:r>
              <a:rPr lang="en-GB" dirty="0" smtClean="0"/>
              <a:t>That is the lowest and highest temperatures a microbe can withstand before metabolism stops and cell death occurs</a:t>
            </a:r>
          </a:p>
          <a:p>
            <a:endParaRPr lang="en-GB" dirty="0" smtClean="0"/>
          </a:p>
          <a:p>
            <a:r>
              <a:rPr lang="en-GB" dirty="0" smtClean="0"/>
              <a:t>But also the optimum temperature that promotes the fastest growth rate and metabolism</a:t>
            </a:r>
          </a:p>
          <a:p>
            <a:endParaRPr lang="en-GB" dirty="0" smtClean="0"/>
          </a:p>
          <a:p>
            <a:r>
              <a:rPr lang="en-GB" dirty="0" smtClean="0"/>
              <a:t>To test these limits we use growth curves wherein microbes are grown under different conditions and the number of calls counted at regular intervals over a set period, often 24 or 36 hours</a:t>
            </a:r>
          </a:p>
          <a:p>
            <a:endParaRPr lang="en-GB" dirty="0" smtClean="0"/>
          </a:p>
          <a:p>
            <a:r>
              <a:rPr lang="en-GB" dirty="0" smtClean="0"/>
              <a:t>Growth curves allow us to plot the number of live microbial cells over time, resulting in a curve with an asymptote which is representative of the optimum temperature</a:t>
            </a:r>
          </a:p>
          <a:p>
            <a:endParaRPr lang="en-GB" dirty="0" smtClean="0"/>
          </a:p>
          <a:p>
            <a:r>
              <a:rPr lang="en-GB" dirty="0" smtClean="0"/>
              <a:t>The cardinal temperatures are going to be dictated very much by where in nature the microbes are found – those associated with mammalian guts for example are going to have a hard time growing at anything below around 10 degrees Celsius or above 45 or 50 degrees C and their optimum temperature is going to be around 37 degrees</a:t>
            </a:r>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8</a:t>
            </a:fld>
            <a:endParaRPr lang="en-GB"/>
          </a:p>
        </p:txBody>
      </p:sp>
    </p:spTree>
    <p:extLst>
      <p:ext uri="{BB962C8B-B14F-4D97-AF65-F5344CB8AC3E}">
        <p14:creationId xmlns:p14="http://schemas.microsoft.com/office/powerpoint/2010/main" val="3408234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microbes fall within three main adaptation groups as far as temperature is concerned, </a:t>
            </a:r>
            <a:r>
              <a:rPr lang="en-GB" dirty="0" err="1" smtClean="0"/>
              <a:t>psychrophiles</a:t>
            </a:r>
            <a:r>
              <a:rPr lang="en-GB" dirty="0" smtClean="0"/>
              <a:t> </a:t>
            </a:r>
            <a:r>
              <a:rPr lang="en-GB" dirty="0" err="1" smtClean="0"/>
              <a:t>mesophiles</a:t>
            </a:r>
            <a:r>
              <a:rPr lang="en-GB" dirty="0" smtClean="0"/>
              <a:t> and thermophiles but there are also other ranges between and to the extremes of those that microbes fall into</a:t>
            </a:r>
          </a:p>
          <a:p>
            <a:endParaRPr lang="en-GB" dirty="0" smtClean="0"/>
          </a:p>
          <a:p>
            <a:r>
              <a:rPr lang="en-GB" dirty="0" err="1" smtClean="0"/>
              <a:t>Psychrophiles</a:t>
            </a:r>
            <a:r>
              <a:rPr lang="en-GB" dirty="0" smtClean="0"/>
              <a:t> are the cold lovers with an optimum of 15°C or lower and a growth range of around -20 to +20°C. Most of these microbes are found in the oceans where the temperature </a:t>
            </a:r>
            <a:r>
              <a:rPr lang="en-GB" dirty="0" err="1" smtClean="0"/>
              <a:t>os</a:t>
            </a:r>
            <a:r>
              <a:rPr lang="en-GB" dirty="0" smtClean="0"/>
              <a:t> often 5°° or cooler. They can also be found living in pockets of liquid in glaciers and this is an image of a community of microbes that had been trapped for millions of years inside a salt and iron rich pocket inside the Taylor Glacier in Antarctica and is now ‘bleeding’ out into the ocean</a:t>
            </a:r>
          </a:p>
          <a:p>
            <a:endParaRPr lang="en-GB" dirty="0" smtClean="0"/>
          </a:p>
          <a:p>
            <a:r>
              <a:rPr lang="en-GB" dirty="0" err="1" smtClean="0"/>
              <a:t>Ive</a:t>
            </a:r>
            <a:r>
              <a:rPr lang="en-GB" dirty="0" smtClean="0"/>
              <a:t> also put here a picture of one of the marine fungi because there are indeed many marine fungi which are a much understudied group. This one is known as </a:t>
            </a:r>
            <a:r>
              <a:rPr lang="en-GB" dirty="0" err="1" smtClean="0"/>
              <a:t>Alisea</a:t>
            </a:r>
            <a:r>
              <a:rPr lang="en-GB" dirty="0" smtClean="0"/>
              <a:t> </a:t>
            </a:r>
            <a:r>
              <a:rPr lang="en-GB" dirty="0" err="1" smtClean="0"/>
              <a:t>longicolla</a:t>
            </a:r>
            <a:r>
              <a:rPr lang="en-GB" dirty="0" smtClean="0"/>
              <a:t> found in 2010 growing on a piece of submerged wood</a:t>
            </a:r>
          </a:p>
          <a:p>
            <a:endParaRPr lang="en-GB" dirty="0" smtClean="0"/>
          </a:p>
          <a:p>
            <a:r>
              <a:rPr lang="en-US" sz="1200" b="0" i="0" kern="1200" dirty="0" smtClean="0">
                <a:solidFill>
                  <a:schemeClr val="tx1"/>
                </a:solidFill>
                <a:effectLst/>
                <a:latin typeface="+mn-lt"/>
                <a:ea typeface="+mn-ea"/>
                <a:cs typeface="+mn-cs"/>
              </a:rPr>
              <a:t>Adaptation to the cold required evolution of specific proteins, particularly enzymes, that can still function in low temperatures as well as modification of the plasma membrane to keep it semifluid and an increased amount of unsaturated  and shorter-chain fatty acids.  </a:t>
            </a:r>
          </a:p>
          <a:p>
            <a:endParaRPr lang="en-US" sz="1200" b="0" i="0" kern="1200" dirty="0" smtClean="0">
              <a:solidFill>
                <a:schemeClr val="tx1"/>
              </a:solidFill>
              <a:effectLst/>
              <a:latin typeface="+mn-lt"/>
              <a:ea typeface="+mn-ea"/>
              <a:cs typeface="+mn-cs"/>
            </a:endParaRPr>
          </a:p>
          <a:p>
            <a:r>
              <a:rPr lang="en-US" sz="1200" b="0" i="0" kern="1200" dirty="0" err="1" smtClean="0">
                <a:solidFill>
                  <a:schemeClr val="tx1"/>
                </a:solidFill>
                <a:effectLst/>
                <a:latin typeface="+mn-lt"/>
                <a:ea typeface="+mn-ea"/>
                <a:cs typeface="+mn-cs"/>
              </a:rPr>
              <a:t>Psychrophiles</a:t>
            </a:r>
            <a:r>
              <a:rPr lang="en-US" sz="1200" b="0" i="0" kern="1200" dirty="0" smtClean="0">
                <a:solidFill>
                  <a:schemeClr val="tx1"/>
                </a:solidFill>
                <a:effectLst/>
                <a:latin typeface="+mn-lt"/>
                <a:ea typeface="+mn-ea"/>
                <a:cs typeface="+mn-cs"/>
              </a:rPr>
              <a:t> produce </a:t>
            </a:r>
            <a:r>
              <a:rPr lang="en-US" sz="1200" b="0" i="0" kern="1200" dirty="0" err="1" smtClean="0">
                <a:solidFill>
                  <a:schemeClr val="tx1"/>
                </a:solidFill>
                <a:effectLst/>
                <a:latin typeface="+mn-lt"/>
                <a:ea typeface="+mn-ea"/>
                <a:cs typeface="+mn-cs"/>
              </a:rPr>
              <a:t>cryoprotectants</a:t>
            </a:r>
            <a:r>
              <a:rPr lang="en-US" sz="1200" b="0" i="0" kern="1200" dirty="0" smtClean="0">
                <a:solidFill>
                  <a:schemeClr val="tx1"/>
                </a:solidFill>
                <a:effectLst/>
                <a:latin typeface="+mn-lt"/>
                <a:ea typeface="+mn-ea"/>
                <a:cs typeface="+mn-cs"/>
              </a:rPr>
              <a:t>, special proteins or sugars that prevent the development of ice crystals that might damage the cell</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There are also </a:t>
            </a:r>
            <a:r>
              <a:rPr lang="en-US" sz="1200" b="0" i="0" kern="1200" dirty="0" err="1" smtClean="0">
                <a:solidFill>
                  <a:schemeClr val="tx1"/>
                </a:solidFill>
                <a:effectLst/>
                <a:latin typeface="+mn-lt"/>
                <a:ea typeface="+mn-ea"/>
                <a:cs typeface="+mn-cs"/>
              </a:rPr>
              <a:t>psychrotrophs</a:t>
            </a:r>
            <a:r>
              <a:rPr lang="en-US" sz="1200" b="0" i="0" kern="1200" dirty="0" smtClean="0">
                <a:solidFill>
                  <a:schemeClr val="tx1"/>
                </a:solidFill>
                <a:effectLst/>
                <a:latin typeface="+mn-lt"/>
                <a:ea typeface="+mn-ea"/>
                <a:cs typeface="+mn-cs"/>
              </a:rPr>
              <a:t> which are cold </a:t>
            </a:r>
            <a:r>
              <a:rPr lang="en-US" sz="1200" b="0" i="0" kern="1200" dirty="0" err="1" smtClean="0">
                <a:solidFill>
                  <a:schemeClr val="tx1"/>
                </a:solidFill>
                <a:effectLst/>
                <a:latin typeface="+mn-lt"/>
                <a:ea typeface="+mn-ea"/>
                <a:cs typeface="+mn-cs"/>
              </a:rPr>
              <a:t>tolerators</a:t>
            </a:r>
            <a:r>
              <a:rPr lang="en-US" sz="1200" b="0" i="0" kern="1200" dirty="0" smtClean="0">
                <a:solidFill>
                  <a:schemeClr val="tx1"/>
                </a:solidFill>
                <a:effectLst/>
                <a:latin typeface="+mn-lt"/>
                <a:ea typeface="+mn-ea"/>
                <a:cs typeface="+mn-cs"/>
              </a:rPr>
              <a:t>, rather than cold lovers, and have a range of 0-35 degrees with an optimum of around 16 degrees.  These include pathogens that can be very dangerous to humans because they can withstand refrigeration and are much more common than </a:t>
            </a:r>
            <a:r>
              <a:rPr lang="en-US" sz="1200" b="0" i="0" kern="1200" dirty="0" err="1" smtClean="0">
                <a:solidFill>
                  <a:schemeClr val="tx1"/>
                </a:solidFill>
                <a:effectLst/>
                <a:latin typeface="+mn-lt"/>
                <a:ea typeface="+mn-ea"/>
                <a:cs typeface="+mn-cs"/>
              </a:rPr>
              <a:t>psychrophiles</a:t>
            </a:r>
            <a:endParaRPr lang="en-US" sz="1200" b="0" i="0" kern="1200" dirty="0" smtClean="0">
              <a:solidFill>
                <a:schemeClr val="tx1"/>
              </a:solidFill>
              <a:effectLst/>
              <a:latin typeface="+mn-lt"/>
              <a:ea typeface="+mn-ea"/>
              <a:cs typeface="+mn-cs"/>
            </a:endParaRP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We are probably best acquainted with the </a:t>
            </a:r>
            <a:r>
              <a:rPr lang="en-US" sz="1200" b="1" i="0" kern="1200" dirty="0" err="1" smtClean="0">
                <a:solidFill>
                  <a:schemeClr val="tx1"/>
                </a:solidFill>
                <a:effectLst/>
                <a:latin typeface="+mn-lt"/>
                <a:ea typeface="+mn-ea"/>
                <a:cs typeface="+mn-cs"/>
              </a:rPr>
              <a:t>mesophiles</a:t>
            </a:r>
            <a:r>
              <a:rPr lang="en-US" sz="1200" b="0" i="0" kern="1200" dirty="0" smtClean="0">
                <a:solidFill>
                  <a:schemeClr val="tx1"/>
                </a:solidFill>
                <a:effectLst/>
                <a:latin typeface="+mn-lt"/>
                <a:ea typeface="+mn-ea"/>
                <a:cs typeface="+mn-cs"/>
              </a:rPr>
              <a:t>, microbes with a growth optima of 37</a:t>
            </a:r>
            <a:r>
              <a:rPr lang="en-US" sz="1200" b="0" i="0" kern="1200" baseline="30000" dirty="0" smtClean="0">
                <a:solidFill>
                  <a:schemeClr val="tx1"/>
                </a:solidFill>
                <a:effectLst/>
                <a:latin typeface="+mn-lt"/>
                <a:ea typeface="+mn-ea"/>
                <a:cs typeface="+mn-cs"/>
              </a:rPr>
              <a:t>o</a:t>
            </a:r>
            <a:r>
              <a:rPr lang="en-US" sz="1200" b="0" i="0" kern="1200" dirty="0" smtClean="0">
                <a:solidFill>
                  <a:schemeClr val="tx1"/>
                </a:solidFill>
                <a:effectLst/>
                <a:latin typeface="+mn-lt"/>
                <a:ea typeface="+mn-ea"/>
                <a:cs typeface="+mn-cs"/>
              </a:rPr>
              <a:t>C and a range of 20-45</a:t>
            </a:r>
            <a:r>
              <a:rPr lang="en-US" sz="1200" b="0" i="0" kern="1200" baseline="30000" dirty="0" smtClean="0">
                <a:solidFill>
                  <a:schemeClr val="tx1"/>
                </a:solidFill>
                <a:effectLst/>
                <a:latin typeface="+mn-lt"/>
                <a:ea typeface="+mn-ea"/>
                <a:cs typeface="+mn-cs"/>
              </a:rPr>
              <a:t>o</a:t>
            </a:r>
            <a:r>
              <a:rPr lang="en-US" sz="1200" b="0" i="0" kern="1200" dirty="0" smtClean="0">
                <a:solidFill>
                  <a:schemeClr val="tx1"/>
                </a:solidFill>
                <a:effectLst/>
                <a:latin typeface="+mn-lt"/>
                <a:ea typeface="+mn-ea"/>
                <a:cs typeface="+mn-cs"/>
              </a:rPr>
              <a:t>C.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Almost all of the human microflora fall into this category, as well as almost all human pathogens. The </a:t>
            </a:r>
            <a:r>
              <a:rPr lang="en-US" sz="1200" b="0" i="0" kern="1200" dirty="0" err="1" smtClean="0">
                <a:solidFill>
                  <a:schemeClr val="tx1"/>
                </a:solidFill>
                <a:effectLst/>
                <a:latin typeface="+mn-lt"/>
                <a:ea typeface="+mn-ea"/>
                <a:cs typeface="+mn-cs"/>
              </a:rPr>
              <a:t>mesophiles</a:t>
            </a:r>
            <a:r>
              <a:rPr lang="en-US" sz="1200" b="0" i="0" kern="1200" dirty="0" smtClean="0">
                <a:solidFill>
                  <a:schemeClr val="tx1"/>
                </a:solidFill>
                <a:effectLst/>
                <a:latin typeface="+mn-lt"/>
                <a:ea typeface="+mn-ea"/>
                <a:cs typeface="+mn-cs"/>
              </a:rPr>
              <a:t> occupy the same environments that humans do, in terms of foods that we eat, surfaces that we touch, and water that we drink and swim in</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On the warmer end of the spectrum is where we find the </a:t>
            </a:r>
            <a:r>
              <a:rPr lang="en-US" sz="1200" b="1" i="0" kern="1200" dirty="0" smtClean="0">
                <a:solidFill>
                  <a:schemeClr val="tx1"/>
                </a:solidFill>
                <a:effectLst/>
                <a:latin typeface="+mn-lt"/>
                <a:ea typeface="+mn-ea"/>
                <a:cs typeface="+mn-cs"/>
              </a:rPr>
              <a:t>thermophiles</a:t>
            </a:r>
            <a:r>
              <a:rPr lang="en-US" sz="1200" b="0" i="0" kern="1200" dirty="0" smtClean="0">
                <a:solidFill>
                  <a:schemeClr val="tx1"/>
                </a:solidFill>
                <a:effectLst/>
                <a:latin typeface="+mn-lt"/>
                <a:ea typeface="+mn-ea"/>
                <a:cs typeface="+mn-cs"/>
              </a:rPr>
              <a:t> (“heat lovers”), the microbes that like high temperatures. Thermophiles typically have a range of 45-80</a:t>
            </a:r>
            <a:r>
              <a:rPr lang="en-US" sz="1200" b="0" i="0" kern="1200" baseline="30000" dirty="0" smtClean="0">
                <a:solidFill>
                  <a:schemeClr val="tx1"/>
                </a:solidFill>
                <a:effectLst/>
                <a:latin typeface="+mn-lt"/>
                <a:ea typeface="+mn-ea"/>
                <a:cs typeface="+mn-cs"/>
              </a:rPr>
              <a:t>o</a:t>
            </a:r>
            <a:r>
              <a:rPr lang="en-US" sz="1200" b="0" i="0" kern="1200" dirty="0" smtClean="0">
                <a:solidFill>
                  <a:schemeClr val="tx1"/>
                </a:solidFill>
                <a:effectLst/>
                <a:latin typeface="+mn-lt"/>
                <a:ea typeface="+mn-ea"/>
                <a:cs typeface="+mn-cs"/>
              </a:rPr>
              <a:t>C, and a growth optimum of 60</a:t>
            </a:r>
            <a:r>
              <a:rPr lang="en-US" sz="1200" b="0" i="0" kern="1200" baseline="30000" dirty="0" smtClean="0">
                <a:solidFill>
                  <a:schemeClr val="tx1"/>
                </a:solidFill>
                <a:effectLst/>
                <a:latin typeface="+mn-lt"/>
                <a:ea typeface="+mn-ea"/>
                <a:cs typeface="+mn-cs"/>
              </a:rPr>
              <a:t>o</a:t>
            </a:r>
            <a:r>
              <a:rPr lang="en-US" sz="1200" b="0" i="0" kern="1200" dirty="0" smtClean="0">
                <a:solidFill>
                  <a:schemeClr val="tx1"/>
                </a:solidFill>
                <a:effectLst/>
                <a:latin typeface="+mn-lt"/>
                <a:ea typeface="+mn-ea"/>
                <a:cs typeface="+mn-cs"/>
              </a:rPr>
              <a:t>C.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There are also the </a:t>
            </a:r>
            <a:r>
              <a:rPr lang="en-US" sz="1200" b="1" i="0" kern="1200" dirty="0" smtClean="0">
                <a:solidFill>
                  <a:schemeClr val="tx1"/>
                </a:solidFill>
                <a:effectLst/>
                <a:latin typeface="+mn-lt"/>
                <a:ea typeface="+mn-ea"/>
                <a:cs typeface="+mn-cs"/>
              </a:rPr>
              <a:t>hyperthermophiles</a:t>
            </a:r>
            <a:r>
              <a:rPr lang="en-US" sz="1200" b="0" i="0" kern="1200" dirty="0" smtClean="0">
                <a:solidFill>
                  <a:schemeClr val="tx1"/>
                </a:solidFill>
                <a:effectLst/>
                <a:latin typeface="+mn-lt"/>
                <a:ea typeface="+mn-ea"/>
                <a:cs typeface="+mn-cs"/>
              </a:rPr>
              <a:t>, those microbes that like things extra spicy. These microbes have a growth optima of 88-106</a:t>
            </a:r>
            <a:r>
              <a:rPr lang="en-US" sz="1200" b="0" i="0" kern="1200" baseline="30000" dirty="0" smtClean="0">
                <a:solidFill>
                  <a:schemeClr val="tx1"/>
                </a:solidFill>
                <a:effectLst/>
                <a:latin typeface="+mn-lt"/>
                <a:ea typeface="+mn-ea"/>
                <a:cs typeface="+mn-cs"/>
              </a:rPr>
              <a:t>o</a:t>
            </a:r>
            <a:r>
              <a:rPr lang="en-US" sz="1200" b="0" i="0" kern="1200" dirty="0" smtClean="0">
                <a:solidFill>
                  <a:schemeClr val="tx1"/>
                </a:solidFill>
                <a:effectLst/>
                <a:latin typeface="+mn-lt"/>
                <a:ea typeface="+mn-ea"/>
                <a:cs typeface="+mn-cs"/>
              </a:rPr>
              <a:t>C, a minimum of 65</a:t>
            </a:r>
            <a:r>
              <a:rPr lang="en-US" sz="1200" b="0" i="0" kern="1200" baseline="30000" dirty="0" smtClean="0">
                <a:solidFill>
                  <a:schemeClr val="tx1"/>
                </a:solidFill>
                <a:effectLst/>
                <a:latin typeface="+mn-lt"/>
                <a:ea typeface="+mn-ea"/>
                <a:cs typeface="+mn-cs"/>
              </a:rPr>
              <a:t>o</a:t>
            </a:r>
            <a:r>
              <a:rPr lang="en-US" sz="1200" b="0" i="0" kern="1200" dirty="0" smtClean="0">
                <a:solidFill>
                  <a:schemeClr val="tx1"/>
                </a:solidFill>
                <a:effectLst/>
                <a:latin typeface="+mn-lt"/>
                <a:ea typeface="+mn-ea"/>
                <a:cs typeface="+mn-cs"/>
              </a:rPr>
              <a:t>C and a maximum of 120</a:t>
            </a:r>
            <a:r>
              <a:rPr lang="en-US" sz="1200" b="0" i="0" kern="1200" baseline="30000" dirty="0" smtClean="0">
                <a:solidFill>
                  <a:schemeClr val="tx1"/>
                </a:solidFill>
                <a:effectLst/>
                <a:latin typeface="+mn-lt"/>
                <a:ea typeface="+mn-ea"/>
                <a:cs typeface="+mn-cs"/>
              </a:rPr>
              <a:t>o</a:t>
            </a:r>
            <a:r>
              <a:rPr lang="en-US" sz="1200" b="0" i="0" kern="1200" dirty="0" smtClean="0">
                <a:solidFill>
                  <a:schemeClr val="tx1"/>
                </a:solidFill>
                <a:effectLst/>
                <a:latin typeface="+mn-lt"/>
                <a:ea typeface="+mn-ea"/>
                <a:cs typeface="+mn-cs"/>
              </a:rPr>
              <a:t>C. This group largely belong to the </a:t>
            </a:r>
            <a:r>
              <a:rPr lang="en-US" sz="1200" b="0" i="0" kern="1200" dirty="0" err="1" smtClean="0">
                <a:solidFill>
                  <a:schemeClr val="tx1"/>
                </a:solidFill>
                <a:effectLst/>
                <a:latin typeface="+mn-lt"/>
                <a:ea typeface="+mn-ea"/>
                <a:cs typeface="+mn-cs"/>
              </a:rPr>
              <a:t>archea</a:t>
            </a:r>
            <a:r>
              <a:rPr lang="en-US" sz="1200" b="0" i="0" kern="1200" dirty="0" smtClean="0">
                <a:solidFill>
                  <a:schemeClr val="tx1"/>
                </a:solidFill>
                <a:effectLst/>
                <a:latin typeface="+mn-lt"/>
                <a:ea typeface="+mn-ea"/>
                <a:cs typeface="+mn-cs"/>
              </a:rPr>
              <a:t> and are found in environments like the deep sea vents</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Both the thermophiles and the hyperthermophiles require specialized heat-stable enzymes that are resistant to denaturation and unfolding, partly due to the presence of protective proteins known as </a:t>
            </a:r>
            <a:r>
              <a:rPr lang="en-US" sz="1200" b="1" i="0" kern="1200" dirty="0" smtClean="0">
                <a:solidFill>
                  <a:schemeClr val="tx1"/>
                </a:solidFill>
                <a:effectLst/>
                <a:latin typeface="+mn-lt"/>
                <a:ea typeface="+mn-ea"/>
                <a:cs typeface="+mn-cs"/>
              </a:rPr>
              <a:t>chaperone proteins</a:t>
            </a:r>
            <a:r>
              <a:rPr lang="en-US" sz="1200" b="0" i="0" kern="1200" dirty="0" smtClean="0">
                <a:solidFill>
                  <a:schemeClr val="tx1"/>
                </a:solidFill>
                <a:effectLst/>
                <a:latin typeface="+mn-lt"/>
                <a:ea typeface="+mn-ea"/>
                <a:cs typeface="+mn-cs"/>
              </a:rPr>
              <a:t>. The plasma membrane of these organisms contains more saturated fatty acids, with increased melting points.</a:t>
            </a:r>
            <a:endParaRPr lang="en-GB" dirty="0" smtClean="0"/>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9</a:t>
            </a:fld>
            <a:endParaRPr lang="en-GB"/>
          </a:p>
        </p:txBody>
      </p:sp>
    </p:spTree>
    <p:extLst>
      <p:ext uri="{BB962C8B-B14F-4D97-AF65-F5344CB8AC3E}">
        <p14:creationId xmlns:p14="http://schemas.microsoft.com/office/powerpoint/2010/main" val="853345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Another factor is oxygen availability </a:t>
            </a:r>
          </a:p>
          <a:p>
            <a:endParaRPr lang="en-GB" dirty="0" smtClean="0"/>
          </a:p>
          <a:p>
            <a:r>
              <a:rPr lang="en-GB" dirty="0" smtClean="0"/>
              <a:t>Given that we are very much aware of our need of oxygen to survive, the tendency I think is to think of oxygen as always having a positive effect on the organism</a:t>
            </a:r>
          </a:p>
          <a:p>
            <a:endParaRPr lang="en-GB" dirty="0" smtClean="0"/>
          </a:p>
          <a:p>
            <a:r>
              <a:rPr lang="en-GB" dirty="0" smtClean="0"/>
              <a:t>But cellular respiration creates several toxic by-products of oxygen such as hydrogen peroxide and hydroxyl radicals</a:t>
            </a:r>
          </a:p>
          <a:p>
            <a:endParaRPr lang="en-GB" dirty="0" smtClean="0"/>
          </a:p>
          <a:p>
            <a:r>
              <a:rPr lang="en-GB" dirty="0" smtClean="0"/>
              <a:t>Most cellular life has developed enzymatic adaptations to neutralise these chemicals</a:t>
            </a:r>
          </a:p>
          <a:p>
            <a:endParaRPr lang="en-GB" dirty="0" smtClean="0"/>
          </a:p>
          <a:p>
            <a:r>
              <a:rPr lang="en-GB" dirty="0" smtClean="0"/>
              <a:t>But, don’t forget that microbes created the “oxygen revolution” on Earth. No oxygen existed on the planet prior to its creation 4.5 billion years ago</a:t>
            </a:r>
          </a:p>
          <a:p>
            <a:endParaRPr lang="en-GB" dirty="0" smtClean="0"/>
          </a:p>
          <a:p>
            <a:r>
              <a:rPr lang="en-GB" dirty="0" smtClean="0"/>
              <a:t>Life emerged around 3.8 billion years ago in an anaerobic environment so the original prokaryotes were obligate anaerobes</a:t>
            </a:r>
          </a:p>
          <a:p>
            <a:endParaRPr lang="en-GB" dirty="0" smtClean="0"/>
          </a:p>
          <a:p>
            <a:r>
              <a:rPr lang="en-GB" dirty="0" smtClean="0"/>
              <a:t>Cyanobacteria evolved between around 3.4 and 2.5 billion years ago and they were able to photosynthesise which produced oxygen as a by-product</a:t>
            </a:r>
          </a:p>
          <a:p>
            <a:endParaRPr lang="en-GB" dirty="0" smtClean="0"/>
          </a:p>
          <a:p>
            <a:r>
              <a:rPr lang="en-GB" dirty="0" smtClean="0"/>
              <a:t>The evidence for this comes in the form of banded iron formations, ancient rust, in marine sediments which appear as a result of oxygen build-up oxidising iron in the oceans forming iron oxide. Prior to that time period, there was no oxygen build up and therefore no rust in the sediment</a:t>
            </a:r>
          </a:p>
          <a:p>
            <a:endParaRPr lang="en-GB" dirty="0" smtClean="0"/>
          </a:p>
          <a:p>
            <a:r>
              <a:rPr lang="en-GB" dirty="0" smtClean="0"/>
              <a:t>Following that period oxygen build up increased until oxygen concentration in the oceans and atmosphere started to select against obligate anaerobes – there were fewer and fewer places left for them to hide and obligate aerobes began to evolve </a:t>
            </a:r>
          </a:p>
          <a:p>
            <a:endParaRPr lang="en-GB" dirty="0" smtClean="0"/>
          </a:p>
          <a:p>
            <a:r>
              <a:rPr lang="en-GB" dirty="0" smtClean="0"/>
              <a:t>So if a microbe is not capable of dealing with toxic oxygen it is forced to live in oxygen free habitats</a:t>
            </a:r>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10</a:t>
            </a:fld>
            <a:endParaRPr lang="en-GB"/>
          </a:p>
        </p:txBody>
      </p:sp>
    </p:spTree>
    <p:extLst>
      <p:ext uri="{BB962C8B-B14F-4D97-AF65-F5344CB8AC3E}">
        <p14:creationId xmlns:p14="http://schemas.microsoft.com/office/powerpoint/2010/main" val="2789336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oxygen requirement of an organism relates to the type of metabolism that it is using.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Energy generation is tied to the movement of electrons through the </a:t>
            </a:r>
            <a:r>
              <a:rPr lang="en-US" sz="1200" b="1" i="0" kern="1200" dirty="0" smtClean="0">
                <a:solidFill>
                  <a:schemeClr val="tx1"/>
                </a:solidFill>
                <a:effectLst/>
                <a:latin typeface="+mn-lt"/>
                <a:ea typeface="+mn-ea"/>
                <a:cs typeface="+mn-cs"/>
              </a:rPr>
              <a:t>electron transport chain (ETC)</a:t>
            </a:r>
            <a:r>
              <a:rPr lang="en-US" sz="1200" b="0" i="0" kern="1200" dirty="0" smtClean="0">
                <a:solidFill>
                  <a:schemeClr val="tx1"/>
                </a:solidFill>
                <a:effectLst/>
                <a:latin typeface="+mn-lt"/>
                <a:ea typeface="+mn-ea"/>
                <a:cs typeface="+mn-cs"/>
              </a:rPr>
              <a:t>, where the final electron acceptor can be oxygen or a non-oxygen molecule.</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Organisms that use oxygen as the final electron acceptor are engaging in </a:t>
            </a:r>
            <a:r>
              <a:rPr lang="en-US" sz="1200" b="1" i="0" kern="1200" dirty="0" smtClean="0">
                <a:solidFill>
                  <a:schemeClr val="tx1"/>
                </a:solidFill>
                <a:effectLst/>
                <a:latin typeface="+mn-lt"/>
                <a:ea typeface="+mn-ea"/>
                <a:cs typeface="+mn-cs"/>
              </a:rPr>
              <a:t>aerobic respiration</a:t>
            </a:r>
            <a:r>
              <a:rPr lang="en-US" sz="1200" b="0" i="0" kern="1200" dirty="0" smtClean="0">
                <a:solidFill>
                  <a:schemeClr val="tx1"/>
                </a:solidFill>
                <a:effectLst/>
                <a:latin typeface="+mn-lt"/>
                <a:ea typeface="+mn-ea"/>
                <a:cs typeface="+mn-cs"/>
              </a:rPr>
              <a:t> for their metabolism.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If they require the presence of atmospheric oxygen (20%) for their metabolism then they are referred to as </a:t>
            </a:r>
            <a:r>
              <a:rPr lang="en-US" sz="1200" b="1" i="0" kern="1200" dirty="0" smtClean="0">
                <a:solidFill>
                  <a:schemeClr val="tx1"/>
                </a:solidFill>
                <a:effectLst/>
                <a:latin typeface="+mn-lt"/>
                <a:ea typeface="+mn-ea"/>
                <a:cs typeface="+mn-cs"/>
              </a:rPr>
              <a:t>obligate aerobes</a:t>
            </a:r>
            <a:r>
              <a:rPr lang="en-US" sz="1200" b="0" i="0" kern="1200" dirty="0" smtClean="0">
                <a:solidFill>
                  <a:schemeClr val="tx1"/>
                </a:solidFill>
                <a:effectLst/>
                <a:latin typeface="+mn-lt"/>
                <a:ea typeface="+mn-ea"/>
                <a:cs typeface="+mn-cs"/>
              </a:rPr>
              <a:t>. </a:t>
            </a:r>
          </a:p>
          <a:p>
            <a:endParaRPr lang="en-US" sz="1200" b="0" i="0" kern="1200" dirty="0" smtClean="0">
              <a:solidFill>
                <a:schemeClr val="tx1"/>
              </a:solidFill>
              <a:effectLst/>
              <a:latin typeface="+mn-lt"/>
              <a:ea typeface="+mn-ea"/>
              <a:cs typeface="+mn-cs"/>
            </a:endParaRPr>
          </a:p>
          <a:p>
            <a:r>
              <a:rPr lang="en-US" sz="1200" b="1" i="0" kern="1200" dirty="0" err="1" smtClean="0">
                <a:solidFill>
                  <a:schemeClr val="tx1"/>
                </a:solidFill>
                <a:effectLst/>
                <a:latin typeface="+mn-lt"/>
                <a:ea typeface="+mn-ea"/>
                <a:cs typeface="+mn-cs"/>
              </a:rPr>
              <a:t>Microaerophiles</a:t>
            </a:r>
            <a:r>
              <a:rPr lang="en-US" sz="1200" b="1"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require oxygen, but at a lower level than normal atmospheric levels – they only grow at levels of 2-10% and are often found in environments like soil</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Organisms that can grow in the absence of oxygen are referred to as </a:t>
            </a:r>
            <a:r>
              <a:rPr lang="en-US" sz="1200" b="1" i="0" kern="1200" dirty="0" smtClean="0">
                <a:solidFill>
                  <a:schemeClr val="tx1"/>
                </a:solidFill>
                <a:effectLst/>
                <a:latin typeface="+mn-lt"/>
                <a:ea typeface="+mn-ea"/>
                <a:cs typeface="+mn-cs"/>
              </a:rPr>
              <a:t>anaerobes</a:t>
            </a:r>
            <a:r>
              <a:rPr lang="en-US" sz="1200" b="0" i="0" kern="1200" dirty="0" smtClean="0">
                <a:solidFill>
                  <a:schemeClr val="tx1"/>
                </a:solidFill>
                <a:effectLst/>
                <a:latin typeface="+mn-lt"/>
                <a:ea typeface="+mn-ea"/>
                <a:cs typeface="+mn-cs"/>
              </a:rPr>
              <a:t>, with several different categories existing.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a:t>
            </a:r>
            <a:r>
              <a:rPr lang="en-US" sz="1200" b="1" i="0" kern="1200" dirty="0" smtClean="0">
                <a:solidFill>
                  <a:schemeClr val="tx1"/>
                </a:solidFill>
                <a:effectLst/>
                <a:latin typeface="+mn-lt"/>
                <a:ea typeface="+mn-ea"/>
                <a:cs typeface="+mn-cs"/>
              </a:rPr>
              <a:t>facultative anaerobes</a:t>
            </a:r>
            <a:r>
              <a:rPr lang="en-US" sz="1200" b="0" i="0" kern="1200" dirty="0" smtClean="0">
                <a:solidFill>
                  <a:schemeClr val="tx1"/>
                </a:solidFill>
                <a:effectLst/>
                <a:latin typeface="+mn-lt"/>
                <a:ea typeface="+mn-ea"/>
                <a:cs typeface="+mn-cs"/>
              </a:rPr>
              <a:t> are the most versatile, being able to grow in the presence or absence of oxygen by switching their metabolism to match their environment.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Often they would prefer to grow in the presence of oxygen, however, since aerobic respiration generates the largest amount of energy and allows for faster growth.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However if there is no oxygen present facultative aerobes are often able to produce their own oxygen through fermentation of sugars in their environment</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Gut-associated microbes like e coli are often facultative anaerobes because oxygen isn’t always present in the gut and e coli also needs to be able to survive outside of the mammalian body in fecal matter and in the soil</a:t>
            </a:r>
          </a:p>
          <a:p>
            <a:endParaRPr lang="en-US" sz="1200" b="0" i="0" kern="1200" dirty="0" smtClean="0">
              <a:solidFill>
                <a:schemeClr val="tx1"/>
              </a:solidFill>
              <a:effectLst/>
              <a:latin typeface="+mn-lt"/>
              <a:ea typeface="+mn-ea"/>
              <a:cs typeface="+mn-cs"/>
            </a:endParaRPr>
          </a:p>
          <a:p>
            <a:r>
              <a:rPr lang="en-US" sz="1200" b="1" i="0" kern="1200" dirty="0" err="1" smtClean="0">
                <a:solidFill>
                  <a:schemeClr val="tx1"/>
                </a:solidFill>
                <a:effectLst/>
                <a:latin typeface="+mn-lt"/>
                <a:ea typeface="+mn-ea"/>
                <a:cs typeface="+mn-cs"/>
              </a:rPr>
              <a:t>Aerotolerant</a:t>
            </a:r>
            <a:r>
              <a:rPr lang="en-US" sz="1200" b="1" i="0" kern="1200" dirty="0" smtClean="0">
                <a:solidFill>
                  <a:schemeClr val="tx1"/>
                </a:solidFill>
                <a:effectLst/>
                <a:latin typeface="+mn-lt"/>
                <a:ea typeface="+mn-ea"/>
                <a:cs typeface="+mn-cs"/>
              </a:rPr>
              <a:t> anaerobes</a:t>
            </a:r>
            <a:r>
              <a:rPr lang="en-US" sz="1200" b="0" i="0" kern="1200" dirty="0" smtClean="0">
                <a:solidFill>
                  <a:schemeClr val="tx1"/>
                </a:solidFill>
                <a:effectLst/>
                <a:latin typeface="+mn-lt"/>
                <a:ea typeface="+mn-ea"/>
                <a:cs typeface="+mn-cs"/>
              </a:rPr>
              <a:t> can also grow in the presence or absence of oxygen, exhibiting no preference. </a:t>
            </a:r>
          </a:p>
          <a:p>
            <a:endParaRPr lang="en-US" sz="1200" b="0"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Obligate anaerobes</a:t>
            </a:r>
            <a:r>
              <a:rPr lang="en-US" sz="1200" b="0" i="0" kern="1200" dirty="0" smtClean="0">
                <a:solidFill>
                  <a:schemeClr val="tx1"/>
                </a:solidFill>
                <a:effectLst/>
                <a:latin typeface="+mn-lt"/>
                <a:ea typeface="+mn-ea"/>
                <a:cs typeface="+mn-cs"/>
              </a:rPr>
              <a:t> can only grow in the absence of oxygen and find an oxygenated environment to be toxic so they are highly restricted to extreme </a:t>
            </a:r>
            <a:r>
              <a:rPr lang="en-US" sz="1200" b="0" i="0" kern="1200" dirty="0" err="1" smtClean="0">
                <a:solidFill>
                  <a:schemeClr val="tx1"/>
                </a:solidFill>
                <a:effectLst/>
                <a:latin typeface="+mn-lt"/>
                <a:ea typeface="+mn-ea"/>
                <a:cs typeface="+mn-cs"/>
              </a:rPr>
              <a:t>envioronments</a:t>
            </a:r>
            <a:endParaRPr lang="en-US" sz="1200" b="0" i="0" kern="1200" dirty="0" smtClean="0">
              <a:solidFill>
                <a:schemeClr val="tx1"/>
              </a:solidFill>
              <a:effectLst/>
              <a:latin typeface="+mn-lt"/>
              <a:ea typeface="+mn-ea"/>
              <a:cs typeface="+mn-cs"/>
            </a:endParaRP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toxic by-products of oxygen and collectively called </a:t>
            </a:r>
            <a:r>
              <a:rPr lang="en-US" sz="1200" b="1" i="1" kern="1200" dirty="0" smtClean="0">
                <a:solidFill>
                  <a:schemeClr val="tx1"/>
                </a:solidFill>
                <a:effectLst/>
                <a:latin typeface="+mn-lt"/>
                <a:ea typeface="+mn-ea"/>
                <a:cs typeface="+mn-cs"/>
              </a:rPr>
              <a:t>r</a:t>
            </a:r>
            <a:r>
              <a:rPr lang="en-US" sz="1200" b="1" i="0" kern="1200" dirty="0" smtClean="0">
                <a:solidFill>
                  <a:schemeClr val="tx1"/>
                </a:solidFill>
                <a:effectLst/>
                <a:latin typeface="+mn-lt"/>
                <a:ea typeface="+mn-ea"/>
                <a:cs typeface="+mn-cs"/>
              </a:rPr>
              <a:t>eactive </a:t>
            </a:r>
            <a:r>
              <a:rPr lang="en-US" sz="1200" b="1" i="1" kern="1200" dirty="0" smtClean="0">
                <a:solidFill>
                  <a:schemeClr val="tx1"/>
                </a:solidFill>
                <a:effectLst/>
                <a:latin typeface="+mn-lt"/>
                <a:ea typeface="+mn-ea"/>
                <a:cs typeface="+mn-cs"/>
              </a:rPr>
              <a:t>o</a:t>
            </a:r>
            <a:r>
              <a:rPr lang="en-US" sz="1200" b="1" i="0" kern="1200" dirty="0" smtClean="0">
                <a:solidFill>
                  <a:schemeClr val="tx1"/>
                </a:solidFill>
                <a:effectLst/>
                <a:latin typeface="+mn-lt"/>
                <a:ea typeface="+mn-ea"/>
                <a:cs typeface="+mn-cs"/>
              </a:rPr>
              <a:t>xygen </a:t>
            </a:r>
            <a:r>
              <a:rPr lang="en-US" sz="1200" b="1" i="1" kern="1200" dirty="0" smtClean="0">
                <a:solidFill>
                  <a:schemeClr val="tx1"/>
                </a:solidFill>
                <a:effectLst/>
                <a:latin typeface="+mn-lt"/>
                <a:ea typeface="+mn-ea"/>
                <a:cs typeface="+mn-cs"/>
              </a:rPr>
              <a:t>s</a:t>
            </a:r>
            <a:r>
              <a:rPr lang="en-US" sz="1200" b="1" i="0" kern="1200" dirty="0" smtClean="0">
                <a:solidFill>
                  <a:schemeClr val="tx1"/>
                </a:solidFill>
                <a:effectLst/>
                <a:latin typeface="+mn-lt"/>
                <a:ea typeface="+mn-ea"/>
                <a:cs typeface="+mn-cs"/>
              </a:rPr>
              <a:t>pecies or ROS</a:t>
            </a:r>
            <a:r>
              <a:rPr lang="en-US" sz="1200" b="0" i="0" kern="1200" dirty="0" smtClean="0">
                <a:solidFill>
                  <a:schemeClr val="tx1"/>
                </a:solidFill>
                <a:effectLst/>
                <a:latin typeface="+mn-lt"/>
                <a:ea typeface="+mn-ea"/>
                <a:cs typeface="+mn-cs"/>
              </a:rPr>
              <a:t>.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enzymes that can offer some protection from ROS include </a:t>
            </a:r>
            <a:r>
              <a:rPr lang="en-US" sz="1200" b="1" i="0" kern="1200" dirty="0" smtClean="0">
                <a:solidFill>
                  <a:schemeClr val="tx1"/>
                </a:solidFill>
                <a:effectLst/>
                <a:latin typeface="+mn-lt"/>
                <a:ea typeface="+mn-ea"/>
                <a:cs typeface="+mn-cs"/>
              </a:rPr>
              <a:t>superoxide dismutase (SOD)</a:t>
            </a:r>
            <a:r>
              <a:rPr lang="en-US" sz="1200" b="0" i="0" kern="1200" dirty="0" smtClean="0">
                <a:solidFill>
                  <a:schemeClr val="tx1"/>
                </a:solidFill>
                <a:effectLst/>
                <a:latin typeface="+mn-lt"/>
                <a:ea typeface="+mn-ea"/>
                <a:cs typeface="+mn-cs"/>
              </a:rPr>
              <a:t>, which breaks down superoxide radicals, and </a:t>
            </a:r>
            <a:r>
              <a:rPr lang="en-US" sz="1200" b="1" i="0" kern="1200" dirty="0" smtClean="0">
                <a:solidFill>
                  <a:schemeClr val="tx1"/>
                </a:solidFill>
                <a:effectLst/>
                <a:latin typeface="+mn-lt"/>
                <a:ea typeface="+mn-ea"/>
                <a:cs typeface="+mn-cs"/>
              </a:rPr>
              <a:t>catalase</a:t>
            </a:r>
            <a:r>
              <a:rPr lang="en-US" sz="1200" b="0" i="0" kern="1200" dirty="0" smtClean="0">
                <a:solidFill>
                  <a:schemeClr val="tx1"/>
                </a:solidFill>
                <a:effectLst/>
                <a:latin typeface="+mn-lt"/>
                <a:ea typeface="+mn-ea"/>
                <a:cs typeface="+mn-cs"/>
              </a:rPr>
              <a:t>, which breaks down hydrogen peroxide.</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One way we identify microbes from environmental samples is to grow them in media with a pH indicator in test tubes and either prevent or allow the availability of oxygen by covering the media or not with oil or wax</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Microbes, because they acidify their environment, will change the </a:t>
            </a:r>
            <a:r>
              <a:rPr lang="en-US" sz="1200" b="0" i="0" kern="1200" dirty="0" err="1" smtClean="0">
                <a:solidFill>
                  <a:schemeClr val="tx1"/>
                </a:solidFill>
                <a:effectLst/>
                <a:latin typeface="+mn-lt"/>
                <a:ea typeface="+mn-ea"/>
                <a:cs typeface="+mn-cs"/>
              </a:rPr>
              <a:t>colour</a:t>
            </a:r>
            <a:r>
              <a:rPr lang="en-US" sz="1200" b="0" i="0" kern="1200" dirty="0" smtClean="0">
                <a:solidFill>
                  <a:schemeClr val="tx1"/>
                </a:solidFill>
                <a:effectLst/>
                <a:latin typeface="+mn-lt"/>
                <a:ea typeface="+mn-ea"/>
                <a:cs typeface="+mn-cs"/>
              </a:rPr>
              <a:t> of the medium so we can see where in the test tube they have grown</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Obligate aerobes will grow near the top of the tube where there is plenty of oxygen availability while obligate anaerobes will grow at the bottom where there is no oxygen</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Facultative anaerobes will grow most densely where there is more oxygen but will also grow more sparsely </a:t>
            </a:r>
            <a:r>
              <a:rPr lang="en-US" sz="1200" b="0" i="0" kern="1200" dirty="0" err="1" smtClean="0">
                <a:solidFill>
                  <a:schemeClr val="tx1"/>
                </a:solidFill>
                <a:effectLst/>
                <a:latin typeface="+mn-lt"/>
                <a:ea typeface="+mn-ea"/>
                <a:cs typeface="+mn-cs"/>
              </a:rPr>
              <a:t>deepr</a:t>
            </a:r>
            <a:r>
              <a:rPr lang="en-US" sz="1200" b="0" i="0" kern="1200" dirty="0" smtClean="0">
                <a:solidFill>
                  <a:schemeClr val="tx1"/>
                </a:solidFill>
                <a:effectLst/>
                <a:latin typeface="+mn-lt"/>
                <a:ea typeface="+mn-ea"/>
                <a:cs typeface="+mn-cs"/>
              </a:rPr>
              <a:t> down in the tube, while </a:t>
            </a:r>
            <a:r>
              <a:rPr lang="en-US" sz="1200" b="0" i="0" kern="1200" dirty="0" err="1" smtClean="0">
                <a:solidFill>
                  <a:schemeClr val="tx1"/>
                </a:solidFill>
                <a:effectLst/>
                <a:latin typeface="+mn-lt"/>
                <a:ea typeface="+mn-ea"/>
                <a:cs typeface="+mn-cs"/>
              </a:rPr>
              <a:t>aerotolerant</a:t>
            </a:r>
            <a:r>
              <a:rPr lang="en-US" sz="1200" b="0" i="0" kern="1200" dirty="0" smtClean="0">
                <a:solidFill>
                  <a:schemeClr val="tx1"/>
                </a:solidFill>
                <a:effectLst/>
                <a:latin typeface="+mn-lt"/>
                <a:ea typeface="+mn-ea"/>
                <a:cs typeface="+mn-cs"/>
              </a:rPr>
              <a:t> anaerobes will grow equally densely throughout the tube and </a:t>
            </a:r>
            <a:r>
              <a:rPr lang="en-US" sz="1200" b="0" i="0" kern="1200" dirty="0" err="1" smtClean="0">
                <a:solidFill>
                  <a:schemeClr val="tx1"/>
                </a:solidFill>
                <a:effectLst/>
                <a:latin typeface="+mn-lt"/>
                <a:ea typeface="+mn-ea"/>
                <a:cs typeface="+mn-cs"/>
              </a:rPr>
              <a:t>microaerophiles</a:t>
            </a:r>
            <a:r>
              <a:rPr lang="en-US" sz="1200" b="0" i="0" kern="1200" dirty="0" smtClean="0">
                <a:solidFill>
                  <a:schemeClr val="tx1"/>
                </a:solidFill>
                <a:effectLst/>
                <a:latin typeface="+mn-lt"/>
                <a:ea typeface="+mn-ea"/>
                <a:cs typeface="+mn-cs"/>
              </a:rPr>
              <a:t> will grow in a band somewhere near the top but not at the very top where the oxygen availability is just right for them</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11</a:t>
            </a:fld>
            <a:endParaRPr lang="en-GB"/>
          </a:p>
        </p:txBody>
      </p:sp>
    </p:spTree>
    <p:extLst>
      <p:ext uri="{BB962C8B-B14F-4D97-AF65-F5344CB8AC3E}">
        <p14:creationId xmlns:p14="http://schemas.microsoft.com/office/powerpoint/2010/main" val="31469420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12</a:t>
            </a:fld>
            <a:endParaRPr lang="en-GB"/>
          </a:p>
        </p:txBody>
      </p:sp>
    </p:spTree>
    <p:extLst>
      <p:ext uri="{BB962C8B-B14F-4D97-AF65-F5344CB8AC3E}">
        <p14:creationId xmlns:p14="http://schemas.microsoft.com/office/powerpoint/2010/main" val="2950254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pH</a:t>
            </a:r>
            <a:r>
              <a:rPr lang="en-US" sz="1200" b="0" i="0" kern="1200" dirty="0" smtClean="0">
                <a:solidFill>
                  <a:schemeClr val="tx1"/>
                </a:solidFill>
                <a:effectLst/>
                <a:latin typeface="+mn-lt"/>
                <a:ea typeface="+mn-ea"/>
                <a:cs typeface="+mn-cs"/>
              </a:rPr>
              <a:t> is defined as the negative logarithm of the hydrogen ion concentration of a solution, expressed in molarity.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pH scale ranges from 0 to 14, with 0 representing an extremely acidic solution (1.0 M H+) and 14 representing an extremely alkaline solution (1.0 x 10-14 M H+).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Each pH units represents a tenfold change in hydrogen ion concentration, meaning a solution with a pH of 3 is 10x more acidic than a solution with a pH of 4.</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Typically cells would prefer a pH that is similar to their internal environment, with cytoplasm having a pH of 7.2.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That means that most microbes are </a:t>
            </a:r>
            <a:r>
              <a:rPr lang="en-US" sz="1200" b="1" i="0" kern="1200" dirty="0" err="1" smtClean="0">
                <a:solidFill>
                  <a:schemeClr val="tx1"/>
                </a:solidFill>
                <a:effectLst/>
                <a:latin typeface="+mn-lt"/>
                <a:ea typeface="+mn-ea"/>
                <a:cs typeface="+mn-cs"/>
              </a:rPr>
              <a:t>neutrophiles</a:t>
            </a:r>
            <a:r>
              <a:rPr lang="en-US" sz="1200" b="1"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(“neutral lovers”), preferring a pH in the range of 5.5 to 8.0. There are some microbes, however, that have evolved to live in the extreme pH environments.</a:t>
            </a:r>
          </a:p>
          <a:p>
            <a:endParaRPr lang="en-US" sz="1200" b="0" i="0" kern="1200" dirty="0" smtClean="0">
              <a:solidFill>
                <a:schemeClr val="tx1"/>
              </a:solidFill>
              <a:effectLst/>
              <a:latin typeface="+mn-lt"/>
              <a:ea typeface="+mn-ea"/>
              <a:cs typeface="+mn-cs"/>
            </a:endParaRPr>
          </a:p>
          <a:p>
            <a:r>
              <a:rPr lang="en-US" sz="1200" b="1" i="0" kern="1200" dirty="0" err="1" smtClean="0">
                <a:solidFill>
                  <a:schemeClr val="tx1"/>
                </a:solidFill>
                <a:effectLst/>
                <a:latin typeface="+mn-lt"/>
                <a:ea typeface="+mn-ea"/>
                <a:cs typeface="+mn-cs"/>
              </a:rPr>
              <a:t>Acidophiles</a:t>
            </a:r>
            <a:r>
              <a:rPr lang="en-US" sz="1200" b="0" i="0" kern="1200" dirty="0" smtClean="0">
                <a:solidFill>
                  <a:schemeClr val="tx1"/>
                </a:solidFill>
                <a:effectLst/>
                <a:latin typeface="+mn-lt"/>
                <a:ea typeface="+mn-ea"/>
                <a:cs typeface="+mn-cs"/>
              </a:rPr>
              <a:t> (“acid lovers”), preferring an environmental pH range of 0 to 5.5, must use a variety of mechanisms to maintain their internal pH in an acceptable range and preserve the stability of their plasma membrane.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So an example is the prokaryote genus </a:t>
            </a:r>
            <a:r>
              <a:rPr lang="en-US" sz="1200" b="0" i="1" kern="1200" dirty="0" err="1" smtClean="0">
                <a:solidFill>
                  <a:schemeClr val="tx1"/>
                </a:solidFill>
                <a:effectLst/>
                <a:latin typeface="+mn-lt"/>
                <a:ea typeface="+mn-ea"/>
                <a:cs typeface="+mn-cs"/>
              </a:rPr>
              <a:t>Thiobacillus</a:t>
            </a:r>
            <a:r>
              <a:rPr lang="en-US" sz="1200" b="0" i="0" kern="1200" dirty="0" smtClean="0">
                <a:solidFill>
                  <a:schemeClr val="tx1"/>
                </a:solidFill>
                <a:effectLst/>
                <a:latin typeface="+mn-lt"/>
                <a:ea typeface="+mn-ea"/>
                <a:cs typeface="+mn-cs"/>
              </a:rPr>
              <a:t> which are obligate chemo-autotrophs. They use elementary sulfur as an energy source from which they </a:t>
            </a:r>
            <a:r>
              <a:rPr lang="en-US" sz="1200" b="0" i="0" kern="1200" dirty="0" err="1" smtClean="0">
                <a:solidFill>
                  <a:schemeClr val="tx1"/>
                </a:solidFill>
                <a:effectLst/>
                <a:latin typeface="+mn-lt"/>
                <a:ea typeface="+mn-ea"/>
                <a:cs typeface="+mn-cs"/>
              </a:rPr>
              <a:t>oxidise</a:t>
            </a:r>
            <a:r>
              <a:rPr lang="en-US" sz="1200" b="0" i="0" kern="1200" dirty="0" smtClean="0">
                <a:solidFill>
                  <a:schemeClr val="tx1"/>
                </a:solidFill>
                <a:effectLst/>
                <a:latin typeface="+mn-lt"/>
                <a:ea typeface="+mn-ea"/>
                <a:cs typeface="+mn-cs"/>
              </a:rPr>
              <a:t> the carbon into carbon dioxide before assimilating it</a:t>
            </a:r>
          </a:p>
          <a:p>
            <a:endParaRPr lang="en-US" sz="1200" b="0" i="0" kern="1200" dirty="0" smtClean="0">
              <a:solidFill>
                <a:schemeClr val="tx1"/>
              </a:solidFill>
              <a:effectLst/>
              <a:latin typeface="+mn-lt"/>
              <a:ea typeface="+mn-ea"/>
              <a:cs typeface="+mn-cs"/>
            </a:endParaRPr>
          </a:p>
          <a:p>
            <a:r>
              <a:rPr lang="en-US" sz="1200" b="0" i="1" kern="1200" dirty="0" err="1" smtClean="0">
                <a:solidFill>
                  <a:schemeClr val="tx1"/>
                </a:solidFill>
                <a:effectLst/>
                <a:latin typeface="+mn-lt"/>
                <a:ea typeface="+mn-ea"/>
                <a:cs typeface="+mn-cs"/>
              </a:rPr>
              <a:t>Theobacillus</a:t>
            </a:r>
            <a:r>
              <a:rPr lang="en-US" sz="1200" b="0" i="1"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are found in many environments like brackish mud, soil, freshwater and marine sediments, sewage, digestion tanks and mines</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1" i="0" kern="1200" dirty="0" err="1" smtClean="0">
                <a:solidFill>
                  <a:schemeClr val="tx1"/>
                </a:solidFill>
                <a:effectLst/>
                <a:latin typeface="+mn-lt"/>
                <a:ea typeface="+mn-ea"/>
                <a:cs typeface="+mn-cs"/>
              </a:rPr>
              <a:t>Alkaliphiles</a:t>
            </a:r>
            <a:r>
              <a:rPr lang="en-US" sz="1200" b="1"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(“alkaline lovers”), preferring an environmental pH range of 8.0 to 11.5, usually with an optimal pH of around 10</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An example is a genus of </a:t>
            </a:r>
            <a:r>
              <a:rPr lang="en-US" sz="1200" b="0" i="0" kern="1200" dirty="0" err="1" smtClean="0">
                <a:solidFill>
                  <a:schemeClr val="tx1"/>
                </a:solidFill>
                <a:effectLst/>
                <a:latin typeface="+mn-lt"/>
                <a:ea typeface="+mn-ea"/>
                <a:cs typeface="+mn-cs"/>
              </a:rPr>
              <a:t>heliobacteria</a:t>
            </a:r>
            <a:r>
              <a:rPr lang="en-US" sz="1200" b="0" i="0" kern="1200" dirty="0" smtClean="0">
                <a:solidFill>
                  <a:schemeClr val="tx1"/>
                </a:solidFill>
                <a:effectLst/>
                <a:latin typeface="+mn-lt"/>
                <a:ea typeface="+mn-ea"/>
                <a:cs typeface="+mn-cs"/>
              </a:rPr>
              <a:t> called </a:t>
            </a:r>
            <a:r>
              <a:rPr lang="en-US" sz="1200" b="0" i="0" kern="1200" dirty="0" err="1" smtClean="0">
                <a:solidFill>
                  <a:schemeClr val="tx1"/>
                </a:solidFill>
                <a:effectLst/>
                <a:latin typeface="+mn-lt"/>
                <a:ea typeface="+mn-ea"/>
                <a:cs typeface="+mn-cs"/>
              </a:rPr>
              <a:t>Natronomonas</a:t>
            </a:r>
            <a:r>
              <a:rPr lang="en-US" sz="1200" b="0" i="0" kern="1200" dirty="0" smtClean="0">
                <a:solidFill>
                  <a:schemeClr val="tx1"/>
                </a:solidFill>
                <a:effectLst/>
                <a:latin typeface="+mn-lt"/>
                <a:ea typeface="+mn-ea"/>
                <a:cs typeface="+mn-cs"/>
              </a:rPr>
              <a:t> which grows optimally in 3.5M (molar) sodium chloride at a pH of 8.5. In nature they are found in environments highly saturated with salt like the soda lakes of Kenya and Egypt</a:t>
            </a:r>
            <a:endParaRPr lang="en-GB" dirty="0" smtClean="0"/>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13</a:t>
            </a:fld>
            <a:endParaRPr lang="en-GB"/>
          </a:p>
        </p:txBody>
      </p:sp>
    </p:spTree>
    <p:extLst>
      <p:ext uri="{BB962C8B-B14F-4D97-AF65-F5344CB8AC3E}">
        <p14:creationId xmlns:p14="http://schemas.microsoft.com/office/powerpoint/2010/main" val="2714929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All microbes need water to survive. Being very small means being intricately connected with your environment and so microbes are able to </a:t>
            </a:r>
            <a:r>
              <a:rPr lang="en-US" sz="1200" b="0" i="0" kern="1200" dirty="0" err="1" smtClean="0">
                <a:solidFill>
                  <a:schemeClr val="tx1"/>
                </a:solidFill>
                <a:effectLst/>
                <a:latin typeface="+mn-lt"/>
                <a:ea typeface="+mn-ea"/>
                <a:cs typeface="+mn-cs"/>
              </a:rPr>
              <a:t>colonise</a:t>
            </a:r>
            <a:r>
              <a:rPr lang="en-US" sz="1200" b="0" i="0" kern="1200" dirty="0" smtClean="0">
                <a:solidFill>
                  <a:schemeClr val="tx1"/>
                </a:solidFill>
                <a:effectLst/>
                <a:latin typeface="+mn-lt"/>
                <a:ea typeface="+mn-ea"/>
                <a:cs typeface="+mn-cs"/>
              </a:rPr>
              <a:t> environments where water availability is very </a:t>
            </a:r>
            <a:r>
              <a:rPr lang="en-US" sz="1200" b="0" i="0" kern="1200" dirty="0" err="1" smtClean="0">
                <a:solidFill>
                  <a:schemeClr val="tx1"/>
                </a:solidFill>
                <a:effectLst/>
                <a:latin typeface="+mn-lt"/>
                <a:ea typeface="+mn-ea"/>
                <a:cs typeface="+mn-cs"/>
              </a:rPr>
              <a:t>very</a:t>
            </a:r>
            <a:r>
              <a:rPr lang="en-US" sz="1200" b="0" i="0" kern="1200" dirty="0" smtClean="0">
                <a:solidFill>
                  <a:schemeClr val="tx1"/>
                </a:solidFill>
                <a:effectLst/>
                <a:latin typeface="+mn-lt"/>
                <a:ea typeface="+mn-ea"/>
                <a:cs typeface="+mn-cs"/>
              </a:rPr>
              <a:t> low, for example on human skin</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However microbes are differently adapted to levels of osmotic</a:t>
            </a:r>
            <a:r>
              <a:rPr lang="en-US" sz="1200" b="0" i="0" kern="1200" baseline="0" dirty="0" smtClean="0">
                <a:solidFill>
                  <a:schemeClr val="tx1"/>
                </a:solidFill>
                <a:effectLst/>
                <a:latin typeface="+mn-lt"/>
                <a:ea typeface="+mn-ea"/>
                <a:cs typeface="+mn-cs"/>
              </a:rPr>
              <a:t> pressure which is a function of the availability of salts in the water inside and outside of the cell</a:t>
            </a: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Cells are subject to changes in </a:t>
            </a:r>
            <a:r>
              <a:rPr lang="en-US" sz="1200" b="1" i="0" kern="1200" dirty="0" smtClean="0">
                <a:solidFill>
                  <a:schemeClr val="tx1"/>
                </a:solidFill>
                <a:effectLst/>
                <a:latin typeface="+mn-lt"/>
                <a:ea typeface="+mn-ea"/>
                <a:cs typeface="+mn-cs"/>
              </a:rPr>
              <a:t>osmotic pressure </a:t>
            </a:r>
            <a:r>
              <a:rPr lang="en-US" sz="1200" b="0" i="0" kern="1200" dirty="0" smtClean="0">
                <a:solidFill>
                  <a:schemeClr val="tx1"/>
                </a:solidFill>
                <a:effectLst/>
                <a:latin typeface="+mn-lt"/>
                <a:ea typeface="+mn-ea"/>
                <a:cs typeface="+mn-cs"/>
              </a:rPr>
              <a:t>and differences in </a:t>
            </a:r>
            <a:r>
              <a:rPr lang="en-US" sz="1200" b="0" i="0" kern="1200" dirty="0" err="1" smtClean="0">
                <a:solidFill>
                  <a:schemeClr val="tx1"/>
                </a:solidFill>
                <a:effectLst/>
                <a:latin typeface="+mn-lt"/>
                <a:ea typeface="+mn-ea"/>
                <a:cs typeface="+mn-cs"/>
              </a:rPr>
              <a:t>osmolarity</a:t>
            </a:r>
            <a:r>
              <a:rPr lang="en-US" sz="1200" b="0" i="0" kern="1200" dirty="0" smtClean="0">
                <a:solidFill>
                  <a:schemeClr val="tx1"/>
                </a:solidFill>
                <a:effectLst/>
                <a:latin typeface="+mn-lt"/>
                <a:ea typeface="+mn-ea"/>
                <a:cs typeface="+mn-cs"/>
              </a:rPr>
              <a:t> between the inside and the outside of the cell</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This is caused by the concentration of solutes, that is salts, in the fluid inside and outside of cells</a:t>
            </a:r>
          </a:p>
          <a:p>
            <a:endParaRPr lang="en-US" sz="1200" b="0" i="0" kern="1200" dirty="0" smtClean="0">
              <a:solidFill>
                <a:schemeClr val="tx1"/>
              </a:solidFill>
              <a:effectLst/>
              <a:latin typeface="+mn-lt"/>
              <a:ea typeface="+mn-ea"/>
              <a:cs typeface="+mn-cs"/>
            </a:endParaRPr>
          </a:p>
          <a:p>
            <a:r>
              <a:rPr lang="en-US" sz="1200" b="0" i="0" kern="1200" dirty="0" err="1" smtClean="0">
                <a:solidFill>
                  <a:schemeClr val="tx1"/>
                </a:solidFill>
                <a:effectLst/>
                <a:latin typeface="+mn-lt"/>
                <a:ea typeface="+mn-ea"/>
                <a:cs typeface="+mn-cs"/>
              </a:rPr>
              <a:t>Iif</a:t>
            </a:r>
            <a:r>
              <a:rPr lang="en-US" sz="1200" b="0" i="0" kern="1200" dirty="0" smtClean="0">
                <a:solidFill>
                  <a:schemeClr val="tx1"/>
                </a:solidFill>
                <a:effectLst/>
                <a:latin typeface="+mn-lt"/>
                <a:ea typeface="+mn-ea"/>
                <a:cs typeface="+mn-cs"/>
              </a:rPr>
              <a:t> a microbe finds itself in an environment where the concentration of solutes outside the cell is greater than inside then fluid is going to pass into the cell causing it to swell.  If the situation is not rectified then the cell will burst, a process we call lysis</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Conversely if the concentration of solute is lower outside of the cell than fluid will diffuse out of the cell and the cell will dehydrate. Extended periods of dehydration will cause permanent damage to the cell membrane</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Most microbes exist under either hypotonic or isotonic conditions, isotonic meaning there is equilibrium</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Some microbes have developed mechanisms allowing them to withstand high levels of salt in the environment. An example are the </a:t>
            </a:r>
            <a:r>
              <a:rPr lang="en-GB" sz="1200" b="0" i="0" kern="1200" dirty="0" smtClean="0">
                <a:solidFill>
                  <a:schemeClr val="tx1"/>
                </a:solidFill>
                <a:effectLst/>
                <a:latin typeface="+mn-lt"/>
                <a:ea typeface="+mn-ea"/>
                <a:cs typeface="+mn-cs"/>
              </a:rPr>
              <a:t>Staphylococcal bacteria that live on human skin and can cause infections of the skin, blood, lungs and heart and also the </a:t>
            </a:r>
            <a:r>
              <a:rPr lang="en-GB" sz="1200" b="0" i="0" kern="1200" dirty="0" err="1" smtClean="0">
                <a:solidFill>
                  <a:schemeClr val="tx1"/>
                </a:solidFill>
                <a:effectLst/>
                <a:latin typeface="+mn-lt"/>
                <a:ea typeface="+mn-ea"/>
                <a:cs typeface="+mn-cs"/>
              </a:rPr>
              <a:t>archea</a:t>
            </a:r>
            <a:r>
              <a:rPr lang="en-GB" sz="1200" b="0" i="0" kern="1200" dirty="0" smtClean="0">
                <a:solidFill>
                  <a:schemeClr val="tx1"/>
                </a:solidFill>
                <a:effectLst/>
                <a:latin typeface="+mn-lt"/>
                <a:ea typeface="+mn-ea"/>
                <a:cs typeface="+mn-cs"/>
              </a:rPr>
              <a:t> found in highly saline environments like in the Great Salt Lake in the United States</a:t>
            </a:r>
            <a:endParaRPr lang="en-US" sz="1200" b="0" i="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14</a:t>
            </a:fld>
            <a:endParaRPr lang="en-GB"/>
          </a:p>
        </p:txBody>
      </p:sp>
    </p:spTree>
    <p:extLst>
      <p:ext uri="{BB962C8B-B14F-4D97-AF65-F5344CB8AC3E}">
        <p14:creationId xmlns:p14="http://schemas.microsoft.com/office/powerpoint/2010/main" val="3230510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microbes, particularly </a:t>
            </a:r>
            <a:r>
              <a:rPr lang="en-GB" dirty="0" err="1" smtClean="0"/>
              <a:t>archea</a:t>
            </a:r>
            <a:r>
              <a:rPr lang="en-GB" dirty="0" smtClean="0"/>
              <a:t>, are able to withstand extreme pressure that would normally be lethal to cellular life</a:t>
            </a:r>
          </a:p>
          <a:p>
            <a:endParaRPr lang="en-GB" dirty="0" smtClean="0"/>
          </a:p>
          <a:p>
            <a:r>
              <a:rPr lang="en-US" sz="1200" b="0" i="0" kern="1200" dirty="0" smtClean="0">
                <a:solidFill>
                  <a:schemeClr val="tx1"/>
                </a:solidFill>
                <a:effectLst/>
                <a:latin typeface="+mn-lt"/>
                <a:ea typeface="+mn-ea"/>
                <a:cs typeface="+mn-cs"/>
              </a:rPr>
              <a:t>In order to inhabit such extreme environments, these organisms have evolved various mechanisms to counteract the effects of the elevated pressures they endure but relatively little is known about those mechanisms yet</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We know that high pressure has a similar effect on the cell membrane as low temperature, which reduces fluidity by acting on fatty acids causing the membrane to become gel-like which inhibits nutrient uptake and cell signaling</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In fact most </a:t>
            </a:r>
            <a:r>
              <a:rPr lang="en-US" sz="1200" b="0" i="0" kern="1200" dirty="0" err="1" smtClean="0">
                <a:solidFill>
                  <a:schemeClr val="tx1"/>
                </a:solidFill>
                <a:effectLst/>
                <a:latin typeface="+mn-lt"/>
                <a:ea typeface="+mn-ea"/>
                <a:cs typeface="+mn-cs"/>
              </a:rPr>
              <a:t>barophiles</a:t>
            </a:r>
            <a:r>
              <a:rPr lang="en-US" sz="1200" b="0" i="0" kern="1200" dirty="0" smtClean="0">
                <a:solidFill>
                  <a:schemeClr val="tx1"/>
                </a:solidFill>
                <a:effectLst/>
                <a:latin typeface="+mn-lt"/>
                <a:ea typeface="+mn-ea"/>
                <a:cs typeface="+mn-cs"/>
              </a:rPr>
              <a:t> we know of will be subject to both extremes of pressure and low temperature and they tend to have increased proportions of </a:t>
            </a:r>
            <a:r>
              <a:rPr lang="en-US" sz="1200" b="0" i="0" kern="1200" dirty="0" err="1" smtClean="0">
                <a:solidFill>
                  <a:schemeClr val="tx1"/>
                </a:solidFill>
                <a:effectLst/>
                <a:latin typeface="+mn-lt"/>
                <a:ea typeface="+mn-ea"/>
                <a:cs typeface="+mn-cs"/>
              </a:rPr>
              <a:t>nonsaturated</a:t>
            </a:r>
            <a:r>
              <a:rPr lang="en-US" sz="1200" b="0" i="0" kern="1200" dirty="0" smtClean="0">
                <a:solidFill>
                  <a:schemeClr val="tx1"/>
                </a:solidFill>
                <a:effectLst/>
                <a:latin typeface="+mn-lt"/>
                <a:ea typeface="+mn-ea"/>
                <a:cs typeface="+mn-cs"/>
              </a:rPr>
              <a:t> and polyunsaturated fatty acids in their membranes which can’t be packed as tightly as saturated fatty acids and so the cell membrane maintains it’s fluidity and doesn’t become gel-like</a:t>
            </a:r>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15</a:t>
            </a:fld>
            <a:endParaRPr lang="en-GB"/>
          </a:p>
        </p:txBody>
      </p:sp>
    </p:spTree>
    <p:extLst>
      <p:ext uri="{BB962C8B-B14F-4D97-AF65-F5344CB8AC3E}">
        <p14:creationId xmlns:p14="http://schemas.microsoft.com/office/powerpoint/2010/main" val="10723044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Another factor that affects microbial lifestyles is the associations they form with other organisms</a:t>
            </a:r>
          </a:p>
          <a:p>
            <a:endParaRPr lang="en-GB" dirty="0" smtClean="0"/>
          </a:p>
          <a:p>
            <a:r>
              <a:rPr lang="en-GB" dirty="0" smtClean="0"/>
              <a:t>Can anyone tell me what symbiotic means?</a:t>
            </a:r>
          </a:p>
          <a:p>
            <a:endParaRPr lang="en-GB" dirty="0" smtClean="0"/>
          </a:p>
          <a:p>
            <a:r>
              <a:rPr lang="en-GB" dirty="0" smtClean="0"/>
              <a:t>OK so symbiosis is a close and long-term biological interaction between two different types of organisms but there is a general misconception that the relationship is mutually beneficial.  In fact that is the definition of mutualism which is one form of symbiosis</a:t>
            </a:r>
          </a:p>
          <a:p>
            <a:endParaRPr lang="en-GB" dirty="0" smtClean="0"/>
          </a:p>
          <a:p>
            <a:r>
              <a:rPr lang="en-GB" dirty="0" smtClean="0"/>
              <a:t>But other symbiotic relationships may harm one of the organisms because the host is parasitized or not affect the other organism at all, so has a beneficial effect for one party but a neutral effect for the other</a:t>
            </a:r>
          </a:p>
          <a:p>
            <a:endParaRPr lang="en-GB" dirty="0" smtClean="0"/>
          </a:p>
          <a:p>
            <a:r>
              <a:rPr lang="en-GB" dirty="0" smtClean="0"/>
              <a:t>An example of commensalism is the remora fish which attaches itself to other marine animals</a:t>
            </a:r>
          </a:p>
          <a:p>
            <a:endParaRPr lang="en-GB" dirty="0" smtClean="0"/>
          </a:p>
          <a:p>
            <a:r>
              <a:rPr lang="en-GB" dirty="0" smtClean="0"/>
              <a:t>OK so what we’re concerned with here is what types of relationships microbes form with each other and with other types of organisms</a:t>
            </a:r>
          </a:p>
          <a:p>
            <a:endParaRPr lang="en-GB" dirty="0" smtClean="0"/>
          </a:p>
          <a:p>
            <a:r>
              <a:rPr lang="en-GB" dirty="0" smtClean="0"/>
              <a:t>These are what we call biotic interactions – the interactions organisms have with other biota</a:t>
            </a:r>
          </a:p>
          <a:p>
            <a:endParaRPr lang="en-GB" dirty="0" smtClean="0"/>
          </a:p>
          <a:p>
            <a:r>
              <a:rPr lang="en-GB" dirty="0" smtClean="0"/>
              <a:t>And biotic interactions are hugely important in shaping community structure, that is the identity and relative abundance of members of the community</a:t>
            </a:r>
          </a:p>
          <a:p>
            <a:endParaRPr lang="en-GB" dirty="0" smtClean="0"/>
          </a:p>
          <a:p>
            <a:r>
              <a:rPr lang="en-GB" dirty="0" smtClean="0"/>
              <a:t>The vast majority of microbes are free living </a:t>
            </a:r>
          </a:p>
          <a:p>
            <a:endParaRPr lang="en-GB" dirty="0" smtClean="0"/>
          </a:p>
          <a:p>
            <a:r>
              <a:rPr lang="en-GB" dirty="0" smtClean="0"/>
              <a:t>Some might develop synergistic relationships with other microbes and this is the case certainly for microbes that form biofilms</a:t>
            </a:r>
          </a:p>
          <a:p>
            <a:endParaRPr lang="en-GB" dirty="0" smtClean="0"/>
          </a:p>
          <a:p>
            <a:r>
              <a:rPr lang="en-GB" dirty="0" smtClean="0"/>
              <a:t>In the vast majority of cases though they are going to be competing for resources and so they are going to develop antagonistic, competitive relationships with each other</a:t>
            </a:r>
          </a:p>
          <a:p>
            <a:endParaRPr lang="en-GB" dirty="0" smtClean="0"/>
          </a:p>
          <a:p>
            <a:r>
              <a:rPr lang="en-GB" dirty="0" smtClean="0"/>
              <a:t>This is true of most communities of microbes </a:t>
            </a:r>
          </a:p>
          <a:p>
            <a:endParaRPr lang="en-GB" dirty="0" smtClean="0"/>
          </a:p>
          <a:p>
            <a:r>
              <a:rPr lang="en-GB" dirty="0" smtClean="0"/>
              <a:t>What keeps the communities in check and maintains diversity in these communities is that, in addition to biotic pressures from each other, community members are also going to be subject to abiotic interactions that is interactions with the physical environment so all the factors we just looked at. </a:t>
            </a:r>
          </a:p>
          <a:p>
            <a:endParaRPr lang="en-GB" dirty="0" smtClean="0"/>
          </a:p>
          <a:p>
            <a:r>
              <a:rPr lang="en-GB" dirty="0" smtClean="0"/>
              <a:t>Even though microbes will be found in environments and habitats to which they have adapted, minor fluctuations in temperature, pH, osmotic potential, water and oxygen availability are going to be acting on the community all the time. Which means that a microbe can rarely, or never, put all of its energy into competitive interactions to maintain its hold on the resource pool</a:t>
            </a:r>
          </a:p>
          <a:p>
            <a:endParaRPr lang="en-GB" dirty="0" smtClean="0"/>
          </a:p>
          <a:p>
            <a:r>
              <a:rPr lang="en-GB" dirty="0" smtClean="0"/>
              <a:t>The symbiotic relationships microbes form are largely going to be about food preference and where they live.  In the main, organisms with which they form mutualist, </a:t>
            </a:r>
            <a:r>
              <a:rPr lang="en-GB" dirty="0" err="1" smtClean="0"/>
              <a:t>commensalist</a:t>
            </a:r>
            <a:r>
              <a:rPr lang="en-GB" dirty="0" smtClean="0"/>
              <a:t> or parasitic relationships are going to be hosts AND these microbes are also then going to form </a:t>
            </a:r>
            <a:r>
              <a:rPr lang="en-GB" dirty="0" err="1" smtClean="0"/>
              <a:t>nonsymbiotic</a:t>
            </a:r>
            <a:r>
              <a:rPr lang="en-GB" dirty="0" smtClean="0"/>
              <a:t> relationships with the other microbes that share the same niche space</a:t>
            </a:r>
            <a:br>
              <a:rPr lang="en-GB" dirty="0" smtClean="0"/>
            </a:br>
            <a:r>
              <a:rPr lang="en-GB" dirty="0" smtClean="0"/>
              <a:t/>
            </a:r>
            <a:br>
              <a:rPr lang="en-GB" dirty="0" smtClean="0"/>
            </a:br>
            <a:r>
              <a:rPr lang="en-GB" dirty="0" smtClean="0"/>
              <a:t>There are some microbes that do form mutualistic relationships with each other and pass resources between one and the other for example and there are certainly some microbes that </a:t>
            </a:r>
            <a:r>
              <a:rPr lang="en-GB" dirty="0" err="1" smtClean="0"/>
              <a:t>parasitise</a:t>
            </a:r>
            <a:r>
              <a:rPr lang="en-GB" dirty="0" smtClean="0"/>
              <a:t> other microbes, the </a:t>
            </a:r>
            <a:r>
              <a:rPr lang="en-GB" dirty="0" err="1" smtClean="0"/>
              <a:t>Trichoderma</a:t>
            </a:r>
            <a:r>
              <a:rPr lang="en-GB" dirty="0" smtClean="0"/>
              <a:t> fungi for example are </a:t>
            </a:r>
            <a:r>
              <a:rPr lang="en-GB" dirty="0" err="1" smtClean="0"/>
              <a:t>mycoparasites</a:t>
            </a:r>
            <a:r>
              <a:rPr lang="en-GB" dirty="0" smtClean="0"/>
              <a:t> that is they are fungi that infect and then eat other fungi</a:t>
            </a:r>
            <a:br>
              <a:rPr lang="en-GB" dirty="0" smtClean="0"/>
            </a:br>
            <a:r>
              <a:rPr lang="en-GB" dirty="0" smtClean="0"/>
              <a:t/>
            </a:r>
            <a:br>
              <a:rPr lang="en-GB" dirty="0" smtClean="0"/>
            </a:br>
            <a:r>
              <a:rPr lang="en-GB" dirty="0" smtClean="0"/>
              <a:t>But in the main microbe-microbe interactions are going to be </a:t>
            </a:r>
            <a:r>
              <a:rPr lang="en-GB" dirty="0" err="1" smtClean="0"/>
              <a:t>nonsymbiotic</a:t>
            </a:r>
            <a:r>
              <a:rPr lang="en-GB" dirty="0" smtClean="0"/>
              <a:t> while microbe-host interactions are going to be symbiotic</a:t>
            </a:r>
          </a:p>
          <a:p>
            <a:endParaRPr lang="en-GB" dirty="0" smtClean="0"/>
          </a:p>
          <a:p>
            <a:r>
              <a:rPr lang="en-GB" dirty="0" smtClean="0"/>
              <a:t>So in the case of wood decay fungi for example, these fungi do the job of decomposing dead woody material.  </a:t>
            </a:r>
          </a:p>
          <a:p>
            <a:endParaRPr lang="en-GB" dirty="0" smtClean="0"/>
          </a:p>
          <a:p>
            <a:r>
              <a:rPr lang="en-GB" dirty="0" smtClean="0"/>
              <a:t>They have a </a:t>
            </a:r>
            <a:r>
              <a:rPr lang="en-GB" dirty="0" err="1" smtClean="0"/>
              <a:t>commensalist</a:t>
            </a:r>
            <a:r>
              <a:rPr lang="en-GB" dirty="0" smtClean="0"/>
              <a:t> relationship with the host tree because in the main they are not pathogenic so cannot attack healthy wood. The tree likely isn’t affected by the fact that fungi might be degrading parts of it that are already dead. </a:t>
            </a:r>
          </a:p>
          <a:p>
            <a:endParaRPr lang="en-GB" dirty="0" smtClean="0"/>
          </a:p>
          <a:p>
            <a:r>
              <a:rPr lang="en-GB" dirty="0" smtClean="0"/>
              <a:t>But the fungi inside the wood are living in highly competitive relationships with each other, constantly fighting for more space and therefore more food within the wood</a:t>
            </a:r>
          </a:p>
          <a:p>
            <a:endParaRPr lang="en-GB"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16</a:t>
            </a:fld>
            <a:endParaRPr lang="en-GB"/>
          </a:p>
        </p:txBody>
      </p:sp>
    </p:spTree>
    <p:extLst>
      <p:ext uri="{BB962C8B-B14F-4D97-AF65-F5344CB8AC3E}">
        <p14:creationId xmlns:p14="http://schemas.microsoft.com/office/powerpoint/2010/main" val="3588405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17</a:t>
            </a:fld>
            <a:endParaRPr lang="en-GB"/>
          </a:p>
        </p:txBody>
      </p:sp>
    </p:spTree>
    <p:extLst>
      <p:ext uri="{BB962C8B-B14F-4D97-AF65-F5344CB8AC3E}">
        <p14:creationId xmlns:p14="http://schemas.microsoft.com/office/powerpoint/2010/main" val="2365577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18</a:t>
            </a:fld>
            <a:endParaRPr lang="en-GB"/>
          </a:p>
        </p:txBody>
      </p:sp>
    </p:spTree>
    <p:extLst>
      <p:ext uri="{BB962C8B-B14F-4D97-AF65-F5344CB8AC3E}">
        <p14:creationId xmlns:p14="http://schemas.microsoft.com/office/powerpoint/2010/main" val="10545577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19</a:t>
            </a:fld>
            <a:endParaRPr lang="en-GB"/>
          </a:p>
        </p:txBody>
      </p:sp>
    </p:spTree>
    <p:extLst>
      <p:ext uri="{BB962C8B-B14F-4D97-AF65-F5344CB8AC3E}">
        <p14:creationId xmlns:p14="http://schemas.microsoft.com/office/powerpoint/2010/main" val="14790958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20</a:t>
            </a:fld>
            <a:endParaRPr lang="en-GB"/>
          </a:p>
        </p:txBody>
      </p:sp>
    </p:spTree>
    <p:extLst>
      <p:ext uri="{BB962C8B-B14F-4D97-AF65-F5344CB8AC3E}">
        <p14:creationId xmlns:p14="http://schemas.microsoft.com/office/powerpoint/2010/main" val="23828849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22</a:t>
            </a:fld>
            <a:endParaRPr lang="en-GB"/>
          </a:p>
        </p:txBody>
      </p:sp>
    </p:spTree>
    <p:extLst>
      <p:ext uri="{BB962C8B-B14F-4D97-AF65-F5344CB8AC3E}">
        <p14:creationId xmlns:p14="http://schemas.microsoft.com/office/powerpoint/2010/main" val="13600170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24</a:t>
            </a:fld>
            <a:endParaRPr lang="en-GB"/>
          </a:p>
        </p:txBody>
      </p:sp>
    </p:spTree>
    <p:extLst>
      <p:ext uri="{BB962C8B-B14F-4D97-AF65-F5344CB8AC3E}">
        <p14:creationId xmlns:p14="http://schemas.microsoft.com/office/powerpoint/2010/main" val="37905559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25</a:t>
            </a:fld>
            <a:endParaRPr lang="en-GB"/>
          </a:p>
        </p:txBody>
      </p:sp>
    </p:spTree>
    <p:extLst>
      <p:ext uri="{BB962C8B-B14F-4D97-AF65-F5344CB8AC3E}">
        <p14:creationId xmlns:p14="http://schemas.microsoft.com/office/powerpoint/2010/main" val="33386505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26</a:t>
            </a:fld>
            <a:endParaRPr lang="en-GB"/>
          </a:p>
        </p:txBody>
      </p:sp>
    </p:spTree>
    <p:extLst>
      <p:ext uri="{BB962C8B-B14F-4D97-AF65-F5344CB8AC3E}">
        <p14:creationId xmlns:p14="http://schemas.microsoft.com/office/powerpoint/2010/main" val="9972153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27</a:t>
            </a:fld>
            <a:endParaRPr lang="en-GB"/>
          </a:p>
        </p:txBody>
      </p:sp>
    </p:spTree>
    <p:extLst>
      <p:ext uri="{BB962C8B-B14F-4D97-AF65-F5344CB8AC3E}">
        <p14:creationId xmlns:p14="http://schemas.microsoft.com/office/powerpoint/2010/main" val="33283163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28</a:t>
            </a:fld>
            <a:endParaRPr lang="en-GB"/>
          </a:p>
        </p:txBody>
      </p:sp>
    </p:spTree>
    <p:extLst>
      <p:ext uri="{BB962C8B-B14F-4D97-AF65-F5344CB8AC3E}">
        <p14:creationId xmlns:p14="http://schemas.microsoft.com/office/powerpoint/2010/main" val="35014571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6992301-B92B-4488-90CB-EA615A517DF8}" type="slidenum">
              <a:rPr lang="en-GB" smtClean="0"/>
              <a:t>30</a:t>
            </a:fld>
            <a:endParaRPr lang="en-GB"/>
          </a:p>
        </p:txBody>
      </p:sp>
    </p:spTree>
    <p:extLst>
      <p:ext uri="{BB962C8B-B14F-4D97-AF65-F5344CB8AC3E}">
        <p14:creationId xmlns:p14="http://schemas.microsoft.com/office/powerpoint/2010/main" val="1322946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3/5/2019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fi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bio.libretexts.org/Bookshelves/Microbiology/Book:_Microbiology_(Boundless)/1:_Introduction_to_Microbiology/1.1:_Introduction_to_Microbiology/1.1C:_Pasteur_and_Spontaneous_Generation" TargetMode="External"/><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5.png"/><Relationship Id="rId7"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jp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jpg"/><Relationship Id="rId4" Type="http://schemas.openxmlformats.org/officeDocument/2006/relationships/image" Target="../media/image8.jpg"/><Relationship Id="rId9"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4.jpg"/><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27.jp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8.jfif"/><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3.jfif"/></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hyperlink" Target="https://diatoms.org/what-are-diatoms" TargetMode="External"/><Relationship Id="rId1" Type="http://schemas.openxmlformats.org/officeDocument/2006/relationships/slideLayout" Target="../slideLayouts/slideLayout4.xml"/><Relationship Id="rId6" Type="http://schemas.openxmlformats.org/officeDocument/2006/relationships/image" Target="../media/image39.jpg"/><Relationship Id="rId5" Type="http://schemas.openxmlformats.org/officeDocument/2006/relationships/image" Target="../media/image38.jpg"/><Relationship Id="rId4" Type="http://schemas.openxmlformats.org/officeDocument/2006/relationships/image" Target="../media/image37.JPG"/></Relationships>
</file>

<file path=ppt/slides/_rels/slide3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Microbial lifestyles and the </a:t>
            </a:r>
            <a:r>
              <a:rPr lang="en-GB" dirty="0" err="1" smtClean="0"/>
              <a:t>Winogradsky</a:t>
            </a:r>
            <a:r>
              <a:rPr lang="en-GB" dirty="0" smtClean="0"/>
              <a:t> Column</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962686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5668" y="624110"/>
            <a:ext cx="9768944" cy="1280890"/>
          </a:xfrm>
        </p:spPr>
        <p:txBody>
          <a:bodyPr/>
          <a:lstStyle/>
          <a:p>
            <a:r>
              <a:rPr lang="en-GB" dirty="0" smtClean="0"/>
              <a:t>Summary of the </a:t>
            </a:r>
            <a:r>
              <a:rPr lang="en-GB" dirty="0" err="1" smtClean="0"/>
              <a:t>Winogradsky</a:t>
            </a:r>
            <a:r>
              <a:rPr lang="en-GB" dirty="0" smtClean="0"/>
              <a:t> column experiment</a:t>
            </a:r>
            <a:endParaRPr lang="en-GB" dirty="0"/>
          </a:p>
        </p:txBody>
      </p:sp>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58761" y="2057400"/>
            <a:ext cx="5765161" cy="3846443"/>
          </a:xfrm>
        </p:spPr>
      </p:pic>
      <p:sp>
        <p:nvSpPr>
          <p:cNvPr id="5" name="Content Placeholder 4"/>
          <p:cNvSpPr>
            <a:spLocks noGrp="1"/>
          </p:cNvSpPr>
          <p:nvPr>
            <p:ph sz="half" idx="2"/>
          </p:nvPr>
        </p:nvSpPr>
        <p:spPr/>
        <p:txBody>
          <a:bodyPr/>
          <a:lstStyle/>
          <a:p>
            <a:r>
              <a:rPr lang="en-GB" dirty="0" smtClean="0"/>
              <a:t>A method to study otherwise inaccessible organisms</a:t>
            </a:r>
          </a:p>
          <a:p>
            <a:r>
              <a:rPr lang="en-GB" dirty="0" smtClean="0"/>
              <a:t>Re-creates the conditions needed for bacterial growth</a:t>
            </a:r>
          </a:p>
          <a:p>
            <a:r>
              <a:rPr lang="en-GB" dirty="0" smtClean="0"/>
              <a:t>Saturated earth is supplemented with sulphur an carbon, sealed and incubated in the light</a:t>
            </a:r>
          </a:p>
          <a:p>
            <a:r>
              <a:rPr lang="en-GB" dirty="0" smtClean="0"/>
              <a:t>Bacterial growth responds in patterns or zones reflecting the substrate and aerobic concentrations </a:t>
            </a:r>
            <a:endParaRPr lang="en-GB" dirty="0"/>
          </a:p>
        </p:txBody>
      </p:sp>
    </p:spTree>
    <p:extLst>
      <p:ext uri="{BB962C8B-B14F-4D97-AF65-F5344CB8AC3E}">
        <p14:creationId xmlns:p14="http://schemas.microsoft.com/office/powerpoint/2010/main" val="4036742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6468" y="624110"/>
            <a:ext cx="9718144" cy="1280890"/>
          </a:xfrm>
        </p:spPr>
        <p:txBody>
          <a:bodyPr/>
          <a:lstStyle/>
          <a:p>
            <a:r>
              <a:rPr lang="en-GB" dirty="0" smtClean="0"/>
              <a:t>What is Microbiology?</a:t>
            </a:r>
            <a:endParaRPr lang="en-GB" dirty="0"/>
          </a:p>
        </p:txBody>
      </p:sp>
      <p:sp>
        <p:nvSpPr>
          <p:cNvPr id="3" name="Content Placeholder 2"/>
          <p:cNvSpPr>
            <a:spLocks noGrp="1"/>
          </p:cNvSpPr>
          <p:nvPr>
            <p:ph sz="half" idx="1"/>
          </p:nvPr>
        </p:nvSpPr>
        <p:spPr>
          <a:xfrm>
            <a:off x="1786468" y="2133599"/>
            <a:ext cx="5116608" cy="4377267"/>
          </a:xfrm>
        </p:spPr>
        <p:txBody>
          <a:bodyPr>
            <a:normAutofit fontScale="92500" lnSpcReduction="20000"/>
          </a:bodyPr>
          <a:lstStyle/>
          <a:p>
            <a:r>
              <a:rPr lang="en-GB" dirty="0"/>
              <a:t>The study of organisms invisible to the human eye</a:t>
            </a:r>
          </a:p>
          <a:p>
            <a:r>
              <a:rPr lang="en-GB" dirty="0" smtClean="0"/>
              <a:t>Antoni van Leeuwenhoek (1632 – 1723)</a:t>
            </a:r>
          </a:p>
          <a:p>
            <a:r>
              <a:rPr lang="en-GB" dirty="0" smtClean="0"/>
              <a:t>“The Father of Microbiology”</a:t>
            </a:r>
          </a:p>
          <a:p>
            <a:r>
              <a:rPr lang="en-GB" dirty="0" smtClean="0"/>
              <a:t>Started to explore microbes with his microscope</a:t>
            </a:r>
          </a:p>
          <a:p>
            <a:r>
              <a:rPr lang="en-GB" dirty="0" smtClean="0"/>
              <a:t>Called microbes </a:t>
            </a:r>
            <a:r>
              <a:rPr lang="en-GB" i="1" dirty="0" smtClean="0"/>
              <a:t>animalcules</a:t>
            </a:r>
            <a:r>
              <a:rPr lang="en-GB" dirty="0" smtClean="0"/>
              <a:t> “tiny animals”</a:t>
            </a:r>
          </a:p>
          <a:p>
            <a:r>
              <a:rPr lang="en-GB" dirty="0" smtClean="0"/>
              <a:t>Unicellular and multicellular microbes from natural environments</a:t>
            </a:r>
          </a:p>
          <a:p>
            <a:r>
              <a:rPr lang="en-GB" dirty="0" smtClean="0"/>
              <a:t>First to document microscopic observations of bacteria, protozoa, spermatozoa, red blood cells, muscle fibres and blood flow in capillaries</a:t>
            </a:r>
          </a:p>
          <a:p>
            <a:r>
              <a:rPr lang="en-GB" dirty="0" smtClean="0"/>
              <a:t>Believed his findings were proof of the wonder of creation</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16318" y="1803399"/>
            <a:ext cx="3759682" cy="3409203"/>
          </a:xfrm>
        </p:spPr>
      </p:pic>
    </p:spTree>
    <p:extLst>
      <p:ext uri="{BB962C8B-B14F-4D97-AF65-F5344CB8AC3E}">
        <p14:creationId xmlns:p14="http://schemas.microsoft.com/office/powerpoint/2010/main" val="1844868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05933" y="1625999"/>
            <a:ext cx="5138738" cy="3681949"/>
          </a:xfrm>
        </p:spPr>
      </p:pic>
      <p:sp>
        <p:nvSpPr>
          <p:cNvPr id="4" name="Content Placeholder 3"/>
          <p:cNvSpPr>
            <a:spLocks noGrp="1"/>
          </p:cNvSpPr>
          <p:nvPr>
            <p:ph sz="half" idx="2"/>
          </p:nvPr>
        </p:nvSpPr>
        <p:spPr>
          <a:xfrm>
            <a:off x="6400800" y="1447799"/>
            <a:ext cx="5103812" cy="5063067"/>
          </a:xfrm>
        </p:spPr>
        <p:txBody>
          <a:bodyPr>
            <a:normAutofit fontScale="92500" lnSpcReduction="10000"/>
          </a:bodyPr>
          <a:lstStyle/>
          <a:p>
            <a:r>
              <a:rPr lang="en-GB" dirty="0"/>
              <a:t>Prior to van Leeuwenhoek’s </a:t>
            </a:r>
            <a:r>
              <a:rPr lang="en-GB" dirty="0" smtClean="0"/>
              <a:t>work spontaneous generation was widely hypothesised</a:t>
            </a:r>
          </a:p>
          <a:p>
            <a:r>
              <a:rPr lang="en-GB" dirty="0" smtClean="0"/>
              <a:t>Certain forms of life could arise from inanimate matter e.g. maggots from dead flesh</a:t>
            </a:r>
          </a:p>
          <a:p>
            <a:r>
              <a:rPr lang="en-GB" dirty="0"/>
              <a:t>v</a:t>
            </a:r>
            <a:r>
              <a:rPr lang="en-GB" dirty="0" smtClean="0"/>
              <a:t>an Leeuwenhoek’s observations lay the groundwork for dispelling this hypothesis</a:t>
            </a:r>
          </a:p>
          <a:p>
            <a:r>
              <a:rPr lang="en-GB" dirty="0" smtClean="0"/>
              <a:t>Louis Pasteur 1859</a:t>
            </a:r>
          </a:p>
          <a:p>
            <a:r>
              <a:rPr lang="en-GB" dirty="0" smtClean="0"/>
              <a:t>Used sterilised cultures kept isolated from the environment</a:t>
            </a:r>
          </a:p>
          <a:p>
            <a:r>
              <a:rPr lang="en-GB" dirty="0" smtClean="0"/>
              <a:t>Clouding of the broth only happened when the microcosms were not sealed off</a:t>
            </a:r>
          </a:p>
          <a:p>
            <a:r>
              <a:rPr lang="en-GB" dirty="0" smtClean="0"/>
              <a:t>Proved that all life originates from living sources</a:t>
            </a:r>
          </a:p>
          <a:p>
            <a:r>
              <a:rPr lang="en-GB" dirty="0" smtClean="0"/>
              <a:t>Led to the biogenesis hypothesis and the  discovery of germ theory</a:t>
            </a:r>
            <a:endParaRPr lang="en-GB" dirty="0"/>
          </a:p>
          <a:p>
            <a:endParaRPr lang="en-GB" dirty="0"/>
          </a:p>
        </p:txBody>
      </p:sp>
      <p:sp>
        <p:nvSpPr>
          <p:cNvPr id="9" name="Rectangle 8"/>
          <p:cNvSpPr/>
          <p:nvPr/>
        </p:nvSpPr>
        <p:spPr>
          <a:xfrm>
            <a:off x="427302" y="5556759"/>
            <a:ext cx="6096000" cy="954107"/>
          </a:xfrm>
          <a:prstGeom prst="rect">
            <a:avLst/>
          </a:prstGeom>
        </p:spPr>
        <p:txBody>
          <a:bodyPr>
            <a:spAutoFit/>
          </a:bodyPr>
          <a:lstStyle/>
          <a:p>
            <a:r>
              <a:rPr lang="en-GB" sz="1400" dirty="0">
                <a:hlinkClick r:id="rId3"/>
              </a:rPr>
              <a:t>https://bio.libretexts.org/Bookshelves/Microbiology/Book%3A_Microbiology_(Boundless)/1%3A_Introduction_to_Microbiology/1.1%3A_Introduction_to_Microbiology/1.1C%3A_Pasteur_and_Spontaneous_Generation</a:t>
            </a:r>
            <a:r>
              <a:rPr lang="en-GB" sz="1400" dirty="0"/>
              <a:t> </a:t>
            </a:r>
          </a:p>
        </p:txBody>
      </p:sp>
    </p:spTree>
    <p:extLst>
      <p:ext uri="{BB962C8B-B14F-4D97-AF65-F5344CB8AC3E}">
        <p14:creationId xmlns:p14="http://schemas.microsoft.com/office/powerpoint/2010/main" val="2950392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334" y="624110"/>
            <a:ext cx="9811278" cy="782659"/>
          </a:xfrm>
        </p:spPr>
        <p:txBody>
          <a:bodyPr/>
          <a:lstStyle/>
          <a:p>
            <a:r>
              <a:rPr lang="en-GB" dirty="0" smtClean="0"/>
              <a:t>Why study microbes?</a:t>
            </a:r>
            <a:endParaRPr lang="en-GB" dirty="0"/>
          </a:p>
        </p:txBody>
      </p:sp>
      <p:sp>
        <p:nvSpPr>
          <p:cNvPr id="3" name="Content Placeholder 2"/>
          <p:cNvSpPr>
            <a:spLocks noGrp="1"/>
          </p:cNvSpPr>
          <p:nvPr>
            <p:ph sz="half" idx="1"/>
          </p:nvPr>
        </p:nvSpPr>
        <p:spPr>
          <a:xfrm>
            <a:off x="1503484" y="1582615"/>
            <a:ext cx="5399591" cy="4328607"/>
          </a:xfrm>
        </p:spPr>
        <p:txBody>
          <a:bodyPr/>
          <a:lstStyle/>
          <a:p>
            <a:r>
              <a:rPr lang="en-GB" dirty="0"/>
              <a:t>I</a:t>
            </a:r>
            <a:r>
              <a:rPr lang="en-GB" dirty="0" smtClean="0"/>
              <a:t>nvolved </a:t>
            </a:r>
            <a:r>
              <a:rPr lang="en-GB" dirty="0"/>
              <a:t>in and drive </a:t>
            </a:r>
            <a:r>
              <a:rPr lang="en-GB" dirty="0" smtClean="0"/>
              <a:t>many of life’s </a:t>
            </a:r>
            <a:r>
              <a:rPr lang="en-GB" dirty="0"/>
              <a:t>processes</a:t>
            </a:r>
          </a:p>
          <a:p>
            <a:r>
              <a:rPr lang="en-GB" dirty="0"/>
              <a:t>H</a:t>
            </a:r>
            <a:r>
              <a:rPr lang="en-GB" dirty="0" smtClean="0"/>
              <a:t>ighly </a:t>
            </a:r>
            <a:r>
              <a:rPr lang="en-GB" dirty="0"/>
              <a:t>adapted to their environment</a:t>
            </a:r>
          </a:p>
          <a:p>
            <a:r>
              <a:rPr lang="en-GB" dirty="0"/>
              <a:t>Highly sensitive to environmental change </a:t>
            </a:r>
          </a:p>
          <a:p>
            <a:r>
              <a:rPr lang="en-GB" dirty="0"/>
              <a:t>Excellent indicators of the condition of the </a:t>
            </a:r>
            <a:r>
              <a:rPr lang="en-GB" dirty="0" smtClean="0"/>
              <a:t>environment</a:t>
            </a:r>
          </a:p>
          <a:p>
            <a:r>
              <a:rPr lang="en-GB" dirty="0" smtClean="0"/>
              <a:t>Source of many useful chemical products e.g. medicines</a:t>
            </a:r>
          </a:p>
          <a:p>
            <a:r>
              <a:rPr lang="en-GB" dirty="0" smtClean="0"/>
              <a:t>Can be used in industrial cleaning and environmental remediation applications due to diverse nutritional modes</a:t>
            </a:r>
            <a:endParaRPr lang="en-GB" dirty="0"/>
          </a:p>
          <a:p>
            <a:endParaRPr lang="en-GB" dirty="0"/>
          </a:p>
        </p:txBody>
      </p:sp>
      <p:pic>
        <p:nvPicPr>
          <p:cNvPr id="5" name="Content Placeholder 4"/>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0167" r="17315"/>
          <a:stretch/>
        </p:blipFill>
        <p:spPr>
          <a:xfrm>
            <a:off x="7332786" y="1531635"/>
            <a:ext cx="4320732" cy="4605396"/>
          </a:xfrm>
        </p:spPr>
      </p:pic>
    </p:spTree>
    <p:extLst>
      <p:ext uri="{BB962C8B-B14F-4D97-AF65-F5344CB8AC3E}">
        <p14:creationId xmlns:p14="http://schemas.microsoft.com/office/powerpoint/2010/main" val="3301389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0" y="624110"/>
            <a:ext cx="9790111" cy="1280890"/>
          </a:xfrm>
        </p:spPr>
        <p:txBody>
          <a:bodyPr/>
          <a:lstStyle/>
          <a:p>
            <a:r>
              <a:rPr lang="en-GB" dirty="0" smtClean="0"/>
              <a:t>Where do microbes live?</a:t>
            </a:r>
            <a:endParaRPr lang="en-GB" dirty="0"/>
          </a:p>
        </p:txBody>
      </p:sp>
      <p:sp>
        <p:nvSpPr>
          <p:cNvPr id="3" name="Content Placeholder 2"/>
          <p:cNvSpPr>
            <a:spLocks noGrp="1"/>
          </p:cNvSpPr>
          <p:nvPr>
            <p:ph sz="half" idx="1"/>
          </p:nvPr>
        </p:nvSpPr>
        <p:spPr>
          <a:xfrm>
            <a:off x="1714500" y="1769533"/>
            <a:ext cx="5188576" cy="4141689"/>
          </a:xfrm>
        </p:spPr>
        <p:txBody>
          <a:bodyPr/>
          <a:lstStyle/>
          <a:p>
            <a:r>
              <a:rPr lang="en-GB" dirty="0" smtClean="0"/>
              <a:t>All habitats on Earth</a:t>
            </a:r>
          </a:p>
          <a:p>
            <a:r>
              <a:rPr lang="en-GB" dirty="0" smtClean="0"/>
              <a:t>Baas-</a:t>
            </a:r>
            <a:r>
              <a:rPr lang="en-GB" dirty="0" err="1" smtClean="0"/>
              <a:t>Becking</a:t>
            </a:r>
            <a:r>
              <a:rPr lang="en-GB" dirty="0" smtClean="0"/>
              <a:t> hypothesis: “</a:t>
            </a:r>
            <a:r>
              <a:rPr lang="en-GB" i="1" dirty="0" smtClean="0"/>
              <a:t>Everything is everywhere, but the environment selects</a:t>
            </a:r>
            <a:r>
              <a:rPr lang="en-GB" dirty="0" smtClean="0"/>
              <a:t>” (</a:t>
            </a:r>
            <a:r>
              <a:rPr lang="en-GB" dirty="0" err="1" smtClean="0"/>
              <a:t>Lourens</a:t>
            </a:r>
            <a:r>
              <a:rPr lang="en-GB" dirty="0" smtClean="0"/>
              <a:t> Baas-</a:t>
            </a:r>
            <a:r>
              <a:rPr lang="en-GB" dirty="0" err="1" smtClean="0"/>
              <a:t>Becking</a:t>
            </a:r>
            <a:r>
              <a:rPr lang="en-GB" dirty="0" smtClean="0"/>
              <a:t> 1934)</a:t>
            </a:r>
          </a:p>
          <a:p>
            <a:r>
              <a:rPr lang="en-GB" dirty="0" smtClean="0"/>
              <a:t>i.e. environmental filtering over dispersal constraints</a:t>
            </a:r>
          </a:p>
          <a:p>
            <a:r>
              <a:rPr lang="en-GB" dirty="0"/>
              <a:t>If a metabolic strategy is thermodynamically feasible, there is some microbe somewhere that uses that </a:t>
            </a:r>
            <a:r>
              <a:rPr lang="en-GB" dirty="0" smtClean="0"/>
              <a:t>strategy</a:t>
            </a:r>
          </a:p>
          <a:p>
            <a:r>
              <a:rPr lang="en-GB" dirty="0" smtClean="0"/>
              <a:t>There are extremophiles &amp; </a:t>
            </a:r>
            <a:r>
              <a:rPr lang="en-GB" dirty="0" err="1" smtClean="0"/>
              <a:t>mesophiles</a:t>
            </a:r>
            <a:endParaRPr lang="en-GB" dirty="0" smtClean="0"/>
          </a:p>
          <a:p>
            <a:endParaRPr lang="en-GB" dirty="0"/>
          </a:p>
        </p:txBody>
      </p:sp>
      <p:pic>
        <p:nvPicPr>
          <p:cNvPr id="5" name="Content Placeholder 4" descr="A picture containing object&#10;&#10;Description generated with high confidence">
            <a:extLst>
              <a:ext uri="{FF2B5EF4-FFF2-40B4-BE49-F238E27FC236}">
                <a16:creationId xmlns:a16="http://schemas.microsoft.com/office/drawing/2014/main" id="{846A461E-717A-462C-892C-C4AC08387010}"/>
              </a:ext>
            </a:extLst>
          </p:cNvPr>
          <p:cNvPicPr>
            <a:picLocks noGrp="1" noChangeAspect="1"/>
          </p:cNvPicPr>
          <p:nvPr>
            <p:ph sz="half" idx="2"/>
          </p:nvPr>
        </p:nvPicPr>
        <p:blipFill>
          <a:blip r:embed="rId2"/>
          <a:stretch>
            <a:fillRect/>
          </a:stretch>
        </p:blipFill>
        <p:spPr>
          <a:xfrm>
            <a:off x="7220480" y="2416022"/>
            <a:ext cx="4313238" cy="1735404"/>
          </a:xfrm>
          <a:prstGeom prst="rect">
            <a:avLst/>
          </a:prstGeom>
        </p:spPr>
      </p:pic>
      <p:pic>
        <p:nvPicPr>
          <p:cNvPr id="6" name="Picture 5"/>
          <p:cNvPicPr>
            <a:picLocks noChangeAspect="1"/>
          </p:cNvPicPr>
          <p:nvPr/>
        </p:nvPicPr>
        <p:blipFill>
          <a:blip r:embed="rId3"/>
          <a:stretch>
            <a:fillRect/>
          </a:stretch>
        </p:blipFill>
        <p:spPr>
          <a:xfrm>
            <a:off x="6796671" y="4948452"/>
            <a:ext cx="5160857" cy="1390650"/>
          </a:xfrm>
          <a:prstGeom prst="rect">
            <a:avLst/>
          </a:prstGeom>
        </p:spPr>
      </p:pic>
    </p:spTree>
    <p:extLst>
      <p:ext uri="{BB962C8B-B14F-4D97-AF65-F5344CB8AC3E}">
        <p14:creationId xmlns:p14="http://schemas.microsoft.com/office/powerpoint/2010/main" val="2492210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624110"/>
            <a:ext cx="9675811" cy="1280890"/>
          </a:xfrm>
        </p:spPr>
        <p:txBody>
          <a:bodyPr/>
          <a:lstStyle/>
          <a:p>
            <a:r>
              <a:rPr lang="en-GB" dirty="0" smtClean="0"/>
              <a:t>Microbes and environmental factors</a:t>
            </a:r>
            <a:endParaRPr lang="en-GB" dirty="0"/>
          </a:p>
        </p:txBody>
      </p:sp>
      <p:pic>
        <p:nvPicPr>
          <p:cNvPr id="7" name="Content Placeholder 6"/>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491068" y="1453183"/>
            <a:ext cx="6194568" cy="4769817"/>
          </a:xfrm>
        </p:spPr>
      </p:pic>
      <p:sp>
        <p:nvSpPr>
          <p:cNvPr id="4" name="Content Placeholder 3"/>
          <p:cNvSpPr>
            <a:spLocks noGrp="1"/>
          </p:cNvSpPr>
          <p:nvPr>
            <p:ph sz="half" idx="2"/>
          </p:nvPr>
        </p:nvSpPr>
        <p:spPr/>
        <p:txBody>
          <a:bodyPr/>
          <a:lstStyle/>
          <a:p>
            <a:pPr>
              <a:lnSpc>
                <a:spcPct val="150000"/>
              </a:lnSpc>
            </a:pPr>
            <a:r>
              <a:rPr lang="en-GB" dirty="0" smtClean="0"/>
              <a:t>Temperature</a:t>
            </a:r>
          </a:p>
          <a:p>
            <a:pPr>
              <a:lnSpc>
                <a:spcPct val="150000"/>
              </a:lnSpc>
            </a:pPr>
            <a:r>
              <a:rPr lang="en-GB" dirty="0" smtClean="0"/>
              <a:t>Light</a:t>
            </a:r>
            <a:endParaRPr lang="en-GB" dirty="0"/>
          </a:p>
          <a:p>
            <a:pPr>
              <a:lnSpc>
                <a:spcPct val="150000"/>
              </a:lnSpc>
            </a:pPr>
            <a:r>
              <a:rPr lang="en-GB" dirty="0"/>
              <a:t>pH</a:t>
            </a:r>
          </a:p>
          <a:p>
            <a:pPr>
              <a:lnSpc>
                <a:spcPct val="150000"/>
              </a:lnSpc>
            </a:pPr>
            <a:r>
              <a:rPr lang="en-GB" dirty="0"/>
              <a:t>Oxygen</a:t>
            </a:r>
          </a:p>
          <a:p>
            <a:pPr>
              <a:lnSpc>
                <a:spcPct val="150000"/>
              </a:lnSpc>
            </a:pPr>
            <a:r>
              <a:rPr lang="en-GB" dirty="0"/>
              <a:t>Water &amp; osmotic pressure</a:t>
            </a:r>
          </a:p>
          <a:p>
            <a:pPr>
              <a:lnSpc>
                <a:spcPct val="150000"/>
              </a:lnSpc>
            </a:pPr>
            <a:r>
              <a:rPr lang="en-GB" dirty="0"/>
              <a:t>Barometric pressure</a:t>
            </a:r>
          </a:p>
          <a:p>
            <a:endParaRPr lang="en-GB" dirty="0"/>
          </a:p>
        </p:txBody>
      </p:sp>
    </p:spTree>
    <p:extLst>
      <p:ext uri="{BB962C8B-B14F-4D97-AF65-F5344CB8AC3E}">
        <p14:creationId xmlns:p14="http://schemas.microsoft.com/office/powerpoint/2010/main" val="360476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Temperature</a:t>
            </a:r>
            <a:endParaRPr lang="en-GB" dirty="0"/>
          </a:p>
        </p:txBody>
      </p:sp>
      <p:sp>
        <p:nvSpPr>
          <p:cNvPr id="5" name="Content Placeholder 4"/>
          <p:cNvSpPr>
            <a:spLocks noGrp="1"/>
          </p:cNvSpPr>
          <p:nvPr>
            <p:ph idx="1"/>
          </p:nvPr>
        </p:nvSpPr>
        <p:spPr/>
        <p:txBody>
          <a:bodyPr/>
          <a:lstStyle/>
          <a:p>
            <a:pPr marL="0" indent="0">
              <a:buNone/>
            </a:pPr>
            <a:r>
              <a:rPr lang="en-GB" dirty="0"/>
              <a:t>Three cardinal temperatures:</a:t>
            </a:r>
          </a:p>
          <a:p>
            <a:pPr marL="0" indent="0">
              <a:buNone/>
            </a:pPr>
            <a:endParaRPr lang="en-GB" dirty="0"/>
          </a:p>
          <a:p>
            <a:r>
              <a:rPr lang="en-GB" b="1" dirty="0">
                <a:solidFill>
                  <a:srgbClr val="00B0F0"/>
                </a:solidFill>
              </a:rPr>
              <a:t>Minimum temperature </a:t>
            </a:r>
            <a:r>
              <a:rPr lang="en-GB" dirty="0"/>
              <a:t>– lowest temperature that permits a microbe’s growth and metabolism</a:t>
            </a:r>
          </a:p>
          <a:p>
            <a:endParaRPr lang="en-GB" dirty="0"/>
          </a:p>
          <a:p>
            <a:r>
              <a:rPr lang="en-GB" b="1" dirty="0">
                <a:solidFill>
                  <a:srgbClr val="FF0000"/>
                </a:solidFill>
              </a:rPr>
              <a:t>Maximum temperature </a:t>
            </a:r>
            <a:r>
              <a:rPr lang="en-GB" dirty="0"/>
              <a:t>– highest temperature that permits a microbe’s growth and metabolism</a:t>
            </a:r>
          </a:p>
          <a:p>
            <a:endParaRPr lang="en-GB" dirty="0"/>
          </a:p>
          <a:p>
            <a:r>
              <a:rPr lang="en-GB" b="1" dirty="0">
                <a:solidFill>
                  <a:srgbClr val="00B050"/>
                </a:solidFill>
              </a:rPr>
              <a:t>Optimum temperature </a:t>
            </a:r>
            <a:r>
              <a:rPr lang="en-GB" dirty="0"/>
              <a:t>– promotes the fastest rate of growth and metabolism</a:t>
            </a:r>
          </a:p>
          <a:p>
            <a:endParaRPr lang="en-GB" dirty="0"/>
          </a:p>
        </p:txBody>
      </p:sp>
    </p:spTree>
    <p:extLst>
      <p:ext uri="{BB962C8B-B14F-4D97-AF65-F5344CB8AC3E}">
        <p14:creationId xmlns:p14="http://schemas.microsoft.com/office/powerpoint/2010/main" val="2627256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Title 1">
            <a:extLst>
              <a:ext uri="{FF2B5EF4-FFF2-40B4-BE49-F238E27FC236}">
                <a16:creationId xmlns:a16="http://schemas.microsoft.com/office/drawing/2014/main" id="{307FD0BD-2B50-4F2A-ABD5-E39AB4C23112}"/>
              </a:ext>
            </a:extLst>
          </p:cNvPr>
          <p:cNvSpPr txBox="1">
            <a:spLocks/>
          </p:cNvSpPr>
          <p:nvPr/>
        </p:nvSpPr>
        <p:spPr>
          <a:xfrm>
            <a:off x="1734671" y="624110"/>
            <a:ext cx="9769941"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mtClean="0"/>
              <a:t>Temperature adaptation groups</a:t>
            </a:r>
            <a:endParaRPr lang="en-GB" dirty="0"/>
          </a:p>
        </p:txBody>
      </p:sp>
      <p:sp>
        <p:nvSpPr>
          <p:cNvPr id="5" name="Content Placeholder 2">
            <a:extLst>
              <a:ext uri="{FF2B5EF4-FFF2-40B4-BE49-F238E27FC236}">
                <a16:creationId xmlns:a16="http://schemas.microsoft.com/office/drawing/2014/main" id="{FADB7E05-463F-4D08-A1B4-AC36A4C068FE}"/>
              </a:ext>
            </a:extLst>
          </p:cNvPr>
          <p:cNvSpPr txBox="1">
            <a:spLocks/>
          </p:cNvSpPr>
          <p:nvPr/>
        </p:nvSpPr>
        <p:spPr>
          <a:xfrm>
            <a:off x="1734671" y="1694329"/>
            <a:ext cx="9769941" cy="421689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b="1" dirty="0" err="1" smtClean="0">
                <a:solidFill>
                  <a:srgbClr val="00B0F0"/>
                </a:solidFill>
              </a:rPr>
              <a:t>Psychrophiles</a:t>
            </a:r>
            <a:r>
              <a:rPr lang="en-GB" dirty="0" smtClean="0"/>
              <a:t> – optimum temperature below 15°C; capable of growth at 0°C</a:t>
            </a:r>
          </a:p>
          <a:p>
            <a:r>
              <a:rPr lang="en-GB" b="1" dirty="0" err="1" smtClean="0">
                <a:solidFill>
                  <a:schemeClr val="accent1">
                    <a:lumMod val="75000"/>
                  </a:schemeClr>
                </a:solidFill>
              </a:rPr>
              <a:t>Mesophiles</a:t>
            </a:r>
            <a:r>
              <a:rPr lang="en-GB" dirty="0" smtClean="0"/>
              <a:t> – </a:t>
            </a:r>
            <a:r>
              <a:rPr lang="en-GB" dirty="0" err="1" smtClean="0"/>
              <a:t>optiumum</a:t>
            </a:r>
            <a:r>
              <a:rPr lang="en-GB" dirty="0" smtClean="0"/>
              <a:t> temperature 20° - 40°C; most animal and plant pathogens and soil and wood saprobes</a:t>
            </a:r>
          </a:p>
          <a:p>
            <a:r>
              <a:rPr lang="en-GB" b="1" dirty="0" smtClean="0">
                <a:solidFill>
                  <a:srgbClr val="FF0000"/>
                </a:solidFill>
              </a:rPr>
              <a:t>Thermophiles</a:t>
            </a:r>
            <a:r>
              <a:rPr lang="en-GB" dirty="0" smtClean="0"/>
              <a:t> – optimum temperature greater than 45°C</a:t>
            </a:r>
          </a:p>
          <a:p>
            <a:endParaRPr lang="en-GB" dirty="0"/>
          </a:p>
        </p:txBody>
      </p:sp>
      <p:pic>
        <p:nvPicPr>
          <p:cNvPr id="6" name="Picture 5" descr="A picture containing object&#10;&#10;Description generated with high confidence">
            <a:extLst>
              <a:ext uri="{FF2B5EF4-FFF2-40B4-BE49-F238E27FC236}">
                <a16:creationId xmlns:a16="http://schemas.microsoft.com/office/drawing/2014/main" id="{846A461E-717A-462C-892C-C4AC08387010}"/>
              </a:ext>
            </a:extLst>
          </p:cNvPr>
          <p:cNvPicPr>
            <a:picLocks noChangeAspect="1"/>
          </p:cNvPicPr>
          <p:nvPr/>
        </p:nvPicPr>
        <p:blipFill>
          <a:blip r:embed="rId3"/>
          <a:stretch>
            <a:fillRect/>
          </a:stretch>
        </p:blipFill>
        <p:spPr>
          <a:xfrm>
            <a:off x="874712" y="3665840"/>
            <a:ext cx="7324165" cy="2946832"/>
          </a:xfrm>
          <a:prstGeom prst="rect">
            <a:avLst/>
          </a:prstGeom>
        </p:spPr>
      </p:pic>
      <p:pic>
        <p:nvPicPr>
          <p:cNvPr id="7" name="Picture 6">
            <a:extLst>
              <a:ext uri="{FF2B5EF4-FFF2-40B4-BE49-F238E27FC236}">
                <a16:creationId xmlns:a16="http://schemas.microsoft.com/office/drawing/2014/main" id="{613EDF5D-C2B1-470F-9AC3-C283F607EEAA}"/>
              </a:ext>
            </a:extLst>
          </p:cNvPr>
          <p:cNvPicPr>
            <a:picLocks noChangeAspect="1"/>
          </p:cNvPicPr>
          <p:nvPr/>
        </p:nvPicPr>
        <p:blipFill>
          <a:blip r:embed="rId4"/>
          <a:stretch>
            <a:fillRect/>
          </a:stretch>
        </p:blipFill>
        <p:spPr>
          <a:xfrm>
            <a:off x="8510782" y="3750702"/>
            <a:ext cx="3305735" cy="2479301"/>
          </a:xfrm>
          <a:prstGeom prst="rect">
            <a:avLst/>
          </a:prstGeom>
        </p:spPr>
      </p:pic>
      <p:pic>
        <p:nvPicPr>
          <p:cNvPr id="8" name="Picture 7" descr="A picture containing fungus, ground, outdoor&#10;&#10;Description generated with high confidence">
            <a:extLst>
              <a:ext uri="{FF2B5EF4-FFF2-40B4-BE49-F238E27FC236}">
                <a16:creationId xmlns:a16="http://schemas.microsoft.com/office/drawing/2014/main" id="{4A2A6A3C-B223-4F67-8A71-6A10FE656975}"/>
              </a:ext>
            </a:extLst>
          </p:cNvPr>
          <p:cNvPicPr>
            <a:picLocks noChangeAspect="1"/>
          </p:cNvPicPr>
          <p:nvPr/>
        </p:nvPicPr>
        <p:blipFill>
          <a:blip r:embed="rId5"/>
          <a:stretch>
            <a:fillRect/>
          </a:stretch>
        </p:blipFill>
        <p:spPr>
          <a:xfrm>
            <a:off x="8319577" y="3551986"/>
            <a:ext cx="3520886" cy="2640665"/>
          </a:xfrm>
          <a:prstGeom prst="rect">
            <a:avLst/>
          </a:prstGeom>
        </p:spPr>
      </p:pic>
      <p:grpSp>
        <p:nvGrpSpPr>
          <p:cNvPr id="9" name="Group 8">
            <a:extLst>
              <a:ext uri="{FF2B5EF4-FFF2-40B4-BE49-F238E27FC236}">
                <a16:creationId xmlns:a16="http://schemas.microsoft.com/office/drawing/2014/main" id="{2B7D25F3-156E-4E2C-B6FA-570B851046FF}"/>
              </a:ext>
            </a:extLst>
          </p:cNvPr>
          <p:cNvGrpSpPr/>
          <p:nvPr/>
        </p:nvGrpSpPr>
        <p:grpSpPr>
          <a:xfrm>
            <a:off x="8295629" y="3466352"/>
            <a:ext cx="3520889" cy="2995058"/>
            <a:chOff x="8319575" y="3429000"/>
            <a:chExt cx="3520889" cy="2995058"/>
          </a:xfrm>
        </p:grpSpPr>
        <p:pic>
          <p:nvPicPr>
            <p:cNvPr id="10" name="Picture 9">
              <a:extLst>
                <a:ext uri="{FF2B5EF4-FFF2-40B4-BE49-F238E27FC236}">
                  <a16:creationId xmlns:a16="http://schemas.microsoft.com/office/drawing/2014/main" id="{F82E5C40-8EE1-49A5-9860-9AF32E3A01C4}"/>
                </a:ext>
              </a:extLst>
            </p:cNvPr>
            <p:cNvPicPr>
              <a:picLocks noChangeAspect="1"/>
            </p:cNvPicPr>
            <p:nvPr/>
          </p:nvPicPr>
          <p:blipFill>
            <a:blip r:embed="rId6"/>
            <a:stretch>
              <a:fillRect/>
            </a:stretch>
          </p:blipFill>
          <p:spPr>
            <a:xfrm>
              <a:off x="8319578" y="3429000"/>
              <a:ext cx="3520886" cy="1950029"/>
            </a:xfrm>
            <a:prstGeom prst="rect">
              <a:avLst/>
            </a:prstGeom>
          </p:spPr>
        </p:pic>
        <p:pic>
          <p:nvPicPr>
            <p:cNvPr id="11" name="Picture 10" descr="A close up of food&#10;&#10;Description generated with very high confidence">
              <a:extLst>
                <a:ext uri="{FF2B5EF4-FFF2-40B4-BE49-F238E27FC236}">
                  <a16:creationId xmlns:a16="http://schemas.microsoft.com/office/drawing/2014/main" id="{281FA433-F31B-422F-87EA-BEE857DD1294}"/>
                </a:ext>
              </a:extLst>
            </p:cNvPr>
            <p:cNvPicPr>
              <a:picLocks noChangeAspect="1"/>
            </p:cNvPicPr>
            <p:nvPr/>
          </p:nvPicPr>
          <p:blipFill>
            <a:blip r:embed="rId7"/>
            <a:stretch>
              <a:fillRect/>
            </a:stretch>
          </p:blipFill>
          <p:spPr>
            <a:xfrm>
              <a:off x="10144904" y="5379029"/>
              <a:ext cx="1695559" cy="1045029"/>
            </a:xfrm>
            <a:prstGeom prst="rect">
              <a:avLst/>
            </a:prstGeom>
          </p:spPr>
        </p:pic>
        <p:pic>
          <p:nvPicPr>
            <p:cNvPr id="12" name="Picture 11" descr="A body of water&#10;&#10;Description generated with very high confidence">
              <a:extLst>
                <a:ext uri="{FF2B5EF4-FFF2-40B4-BE49-F238E27FC236}">
                  <a16:creationId xmlns:a16="http://schemas.microsoft.com/office/drawing/2014/main" id="{7E5B8B48-9724-46C4-868F-BD91555A4723}"/>
                </a:ext>
              </a:extLst>
            </p:cNvPr>
            <p:cNvPicPr>
              <a:picLocks noChangeAspect="1"/>
            </p:cNvPicPr>
            <p:nvPr/>
          </p:nvPicPr>
          <p:blipFill>
            <a:blip r:embed="rId8"/>
            <a:stretch>
              <a:fillRect/>
            </a:stretch>
          </p:blipFill>
          <p:spPr>
            <a:xfrm>
              <a:off x="8319575" y="5360791"/>
              <a:ext cx="1894377" cy="1052432"/>
            </a:xfrm>
            <a:prstGeom prst="rect">
              <a:avLst/>
            </a:prstGeom>
          </p:spPr>
        </p:pic>
      </p:grpSp>
      <p:pic>
        <p:nvPicPr>
          <p:cNvPr id="13" name="Picture 12" descr="A pool of water&#10;&#10;Description generated with high confidence">
            <a:extLst>
              <a:ext uri="{FF2B5EF4-FFF2-40B4-BE49-F238E27FC236}">
                <a16:creationId xmlns:a16="http://schemas.microsoft.com/office/drawing/2014/main" id="{F552272B-E870-4BBA-8EDA-3F43C1763921}"/>
              </a:ext>
            </a:extLst>
          </p:cNvPr>
          <p:cNvPicPr>
            <a:picLocks noChangeAspect="1"/>
          </p:cNvPicPr>
          <p:nvPr/>
        </p:nvPicPr>
        <p:blipFill>
          <a:blip r:embed="rId9"/>
          <a:stretch>
            <a:fillRect/>
          </a:stretch>
        </p:blipFill>
        <p:spPr>
          <a:xfrm>
            <a:off x="8276534" y="3800284"/>
            <a:ext cx="3559079" cy="2380135"/>
          </a:xfrm>
          <a:prstGeom prst="rect">
            <a:avLst/>
          </a:prstGeom>
        </p:spPr>
      </p:pic>
      <p:pic>
        <p:nvPicPr>
          <p:cNvPr id="14" name="Picture 13" descr="A close up of smoke&#10;&#10;Description generated with high confidence">
            <a:extLst>
              <a:ext uri="{FF2B5EF4-FFF2-40B4-BE49-F238E27FC236}">
                <a16:creationId xmlns:a16="http://schemas.microsoft.com/office/drawing/2014/main" id="{3D59EAA2-06EC-48A3-9DED-DD25ADA06680}"/>
              </a:ext>
            </a:extLst>
          </p:cNvPr>
          <p:cNvPicPr>
            <a:picLocks noChangeAspect="1"/>
          </p:cNvPicPr>
          <p:nvPr/>
        </p:nvPicPr>
        <p:blipFill>
          <a:blip r:embed="rId10"/>
          <a:stretch>
            <a:fillRect/>
          </a:stretch>
        </p:blipFill>
        <p:spPr>
          <a:xfrm>
            <a:off x="8658177" y="3343365"/>
            <a:ext cx="2924092" cy="3239893"/>
          </a:xfrm>
          <a:prstGeom prst="rect">
            <a:avLst/>
          </a:prstGeom>
        </p:spPr>
      </p:pic>
      <p:pic>
        <p:nvPicPr>
          <p:cNvPr id="15" name="Picture 14" descr="A picture containing animal, invertebrate, coelenterate&#10;&#10;Description generated with very high confidence">
            <a:extLst>
              <a:ext uri="{FF2B5EF4-FFF2-40B4-BE49-F238E27FC236}">
                <a16:creationId xmlns:a16="http://schemas.microsoft.com/office/drawing/2014/main" id="{FA0B667C-0862-4BEB-9ADA-F279CA314693}"/>
              </a:ext>
            </a:extLst>
          </p:cNvPr>
          <p:cNvPicPr>
            <a:picLocks noChangeAspect="1"/>
          </p:cNvPicPr>
          <p:nvPr/>
        </p:nvPicPr>
        <p:blipFill>
          <a:blip r:embed="rId11"/>
          <a:stretch>
            <a:fillRect/>
          </a:stretch>
        </p:blipFill>
        <p:spPr>
          <a:xfrm>
            <a:off x="8241920" y="3914780"/>
            <a:ext cx="3608092" cy="1844136"/>
          </a:xfrm>
          <a:prstGeom prst="rect">
            <a:avLst/>
          </a:prstGeom>
        </p:spPr>
      </p:pic>
    </p:spTree>
    <p:extLst>
      <p:ext uri="{BB962C8B-B14F-4D97-AF65-F5344CB8AC3E}">
        <p14:creationId xmlns:p14="http://schemas.microsoft.com/office/powerpoint/2010/main" val="2324979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8"/>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5"/>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13"/>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9687AAC-91AE-463A-BA0A-BD406AC7F29C}"/>
              </a:ext>
            </a:extLst>
          </p:cNvPr>
          <p:cNvSpPr>
            <a:spLocks noGrp="1"/>
          </p:cNvSpPr>
          <p:nvPr>
            <p:ph type="title"/>
          </p:nvPr>
        </p:nvSpPr>
        <p:spPr>
          <a:xfrm>
            <a:off x="1700012" y="624110"/>
            <a:ext cx="9804600" cy="1280890"/>
          </a:xfrm>
        </p:spPr>
        <p:txBody>
          <a:bodyPr/>
          <a:lstStyle/>
          <a:p>
            <a:r>
              <a:rPr lang="en-GB" dirty="0"/>
              <a:t>Gas requirements</a:t>
            </a:r>
          </a:p>
        </p:txBody>
      </p:sp>
      <p:pic>
        <p:nvPicPr>
          <p:cNvPr id="5" name="Content Placeholder 4" descr="A close up of a canyon&#10;&#10;Description generated with high confidence">
            <a:extLst>
              <a:ext uri="{FF2B5EF4-FFF2-40B4-BE49-F238E27FC236}">
                <a16:creationId xmlns:a16="http://schemas.microsoft.com/office/drawing/2014/main" id="{8832F50B-6DA4-49FA-AC09-B30AA7E5E5B1}"/>
              </a:ext>
            </a:extLst>
          </p:cNvPr>
          <p:cNvPicPr>
            <a:picLocks noGrp="1" noChangeAspect="1"/>
          </p:cNvPicPr>
          <p:nvPr>
            <p:ph sz="half" idx="1"/>
          </p:nvPr>
        </p:nvPicPr>
        <p:blipFill>
          <a:blip r:embed="rId3"/>
          <a:stretch>
            <a:fillRect/>
          </a:stretch>
        </p:blipFill>
        <p:spPr>
          <a:xfrm>
            <a:off x="756034" y="2126222"/>
            <a:ext cx="5683923" cy="3777622"/>
          </a:xfrm>
        </p:spPr>
      </p:pic>
      <p:sp>
        <p:nvSpPr>
          <p:cNvPr id="6" name="Content Placeholder 5">
            <a:extLst>
              <a:ext uri="{FF2B5EF4-FFF2-40B4-BE49-F238E27FC236}">
                <a16:creationId xmlns:a16="http://schemas.microsoft.com/office/drawing/2014/main" id="{9848F628-D70C-4651-9881-1A88D2C805D9}"/>
              </a:ext>
            </a:extLst>
          </p:cNvPr>
          <p:cNvSpPr txBox="1">
            <a:spLocks/>
          </p:cNvSpPr>
          <p:nvPr/>
        </p:nvSpPr>
        <p:spPr>
          <a:xfrm>
            <a:off x="7190747" y="1584101"/>
            <a:ext cx="4313864" cy="4881093"/>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mtClean="0"/>
              <a:t>Oxygen – anaerobes &amp; aerobes</a:t>
            </a:r>
          </a:p>
          <a:p>
            <a:r>
              <a:rPr lang="en-GB" smtClean="0"/>
              <a:t>Toxic by-products</a:t>
            </a:r>
          </a:p>
          <a:p>
            <a:pPr lvl="1"/>
            <a:r>
              <a:rPr lang="en-GB" smtClean="0"/>
              <a:t>Singlet oxygen </a:t>
            </a:r>
            <a:r>
              <a:rPr lang="en-GB" baseline="30000" smtClean="0"/>
              <a:t>1</a:t>
            </a:r>
            <a:r>
              <a:rPr lang="en-GB" smtClean="0"/>
              <a:t>O</a:t>
            </a:r>
            <a:r>
              <a:rPr lang="en-GB" baseline="-25000" smtClean="0"/>
              <a:t>2</a:t>
            </a:r>
          </a:p>
          <a:p>
            <a:pPr lvl="1"/>
            <a:r>
              <a:rPr lang="en-GB" smtClean="0"/>
              <a:t>Superoxide ion O</a:t>
            </a:r>
            <a:r>
              <a:rPr lang="en-GB" baseline="-25000" smtClean="0"/>
              <a:t>2</a:t>
            </a:r>
            <a:r>
              <a:rPr lang="en-GB" baseline="30000" smtClean="0"/>
              <a:t>-</a:t>
            </a:r>
          </a:p>
          <a:p>
            <a:pPr lvl="1"/>
            <a:r>
              <a:rPr lang="en-GB" smtClean="0"/>
              <a:t>Hydrogen peroxide H</a:t>
            </a:r>
            <a:r>
              <a:rPr lang="en-GB" baseline="-25000" smtClean="0"/>
              <a:t>2</a:t>
            </a:r>
            <a:r>
              <a:rPr lang="en-GB" smtClean="0"/>
              <a:t>O</a:t>
            </a:r>
            <a:r>
              <a:rPr lang="en-GB" baseline="-25000" smtClean="0"/>
              <a:t>2</a:t>
            </a:r>
          </a:p>
          <a:p>
            <a:pPr lvl="1"/>
            <a:r>
              <a:rPr lang="en-GB" smtClean="0"/>
              <a:t>Hydroxyl radicals OH</a:t>
            </a:r>
            <a:r>
              <a:rPr lang="en-GB" baseline="30000" smtClean="0"/>
              <a:t>-</a:t>
            </a:r>
          </a:p>
          <a:p>
            <a:r>
              <a:rPr lang="en-GB" smtClean="0"/>
              <a:t>Adaptation = neutralising enzymes evolved from obligate anaerobes</a:t>
            </a:r>
          </a:p>
          <a:p>
            <a:r>
              <a:rPr lang="en-GB" smtClean="0"/>
              <a:t>Cyanobacteria → Oxygen revolution &amp; ancient rust 3.4 – 2.5 billion years ago</a:t>
            </a:r>
            <a:endParaRPr lang="en-GB" dirty="0"/>
          </a:p>
        </p:txBody>
      </p:sp>
    </p:spTree>
    <p:extLst>
      <p:ext uri="{BB962C8B-B14F-4D97-AF65-F5344CB8AC3E}">
        <p14:creationId xmlns:p14="http://schemas.microsoft.com/office/powerpoint/2010/main" val="354594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3CDAC1-3E46-49D7-AEE3-E39503EC794A}"/>
              </a:ext>
            </a:extLst>
          </p:cNvPr>
          <p:cNvSpPr txBox="1">
            <a:spLocks/>
          </p:cNvSpPr>
          <p:nvPr/>
        </p:nvSpPr>
        <p:spPr>
          <a:xfrm>
            <a:off x="1803042" y="624110"/>
            <a:ext cx="9701569" cy="1280890"/>
          </a:xfrm>
          <a:prstGeom prst="rect">
            <a:avLst/>
          </a:prstGeom>
        </p:spPr>
        <p:txBody>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mtClean="0"/>
              <a:t>Oxygen requirements</a:t>
            </a:r>
            <a:endParaRPr lang="en-GB" dirty="0"/>
          </a:p>
        </p:txBody>
      </p:sp>
      <p:sp>
        <p:nvSpPr>
          <p:cNvPr id="5" name="Content Placeholder 2">
            <a:extLst>
              <a:ext uri="{FF2B5EF4-FFF2-40B4-BE49-F238E27FC236}">
                <a16:creationId xmlns:a16="http://schemas.microsoft.com/office/drawing/2014/main" id="{487D041C-9851-4C89-A13C-A13727D4B42B}"/>
              </a:ext>
            </a:extLst>
          </p:cNvPr>
          <p:cNvSpPr txBox="1">
            <a:spLocks/>
          </p:cNvSpPr>
          <p:nvPr/>
        </p:nvSpPr>
        <p:spPr>
          <a:xfrm>
            <a:off x="1803042" y="2133600"/>
            <a:ext cx="5100034" cy="3777622"/>
          </a:xfrm>
          <a:prstGeom prst="rect">
            <a:avLst/>
          </a:prstGeom>
        </p:spPr>
        <p:txBody>
          <a:bodyPr>
            <a:normAutofit fontScale="92500" lnSpcReduction="2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mtClean="0"/>
              <a:t>Aerobe – utilises oxygen and can detoxify it</a:t>
            </a:r>
          </a:p>
          <a:p>
            <a:r>
              <a:rPr lang="en-GB" smtClean="0"/>
              <a:t>Obligate aerobe – cannot grow without oxygen</a:t>
            </a:r>
          </a:p>
          <a:p>
            <a:r>
              <a:rPr lang="en-GB" smtClean="0"/>
              <a:t>Microaerophilic – requires a small amount of oxygen to survive</a:t>
            </a:r>
          </a:p>
          <a:p>
            <a:r>
              <a:rPr lang="en-GB" smtClean="0"/>
              <a:t>Anaerobe – don’t utilise oxygen</a:t>
            </a:r>
          </a:p>
          <a:p>
            <a:r>
              <a:rPr lang="en-GB" smtClean="0"/>
              <a:t>Obligate anaerobe – lacks the enzymes to detoxify oxygen so cannot survive in an environment where oxygen is present</a:t>
            </a:r>
          </a:p>
          <a:p>
            <a:r>
              <a:rPr lang="en-GB" smtClean="0"/>
              <a:t>Aerotolerant anaerobes – do not utilise oxygen but can survive in its presence</a:t>
            </a:r>
          </a:p>
          <a:p>
            <a:r>
              <a:rPr lang="en-GB" smtClean="0"/>
              <a:t>Facultative anaerobe – utilises oxygen when available but can also grow in its absence</a:t>
            </a:r>
            <a:endParaRPr lang="en-GB" dirty="0"/>
          </a:p>
        </p:txBody>
      </p:sp>
      <p:pic>
        <p:nvPicPr>
          <p:cNvPr id="6" name="Content Placeholder 5" descr="A picture containing computer&#10;&#10;Description generated with high confidence">
            <a:extLst>
              <a:ext uri="{FF2B5EF4-FFF2-40B4-BE49-F238E27FC236}">
                <a16:creationId xmlns:a16="http://schemas.microsoft.com/office/drawing/2014/main" id="{5595A333-9D44-4499-A300-7045B2317EB7}"/>
              </a:ext>
            </a:extLst>
          </p:cNvPr>
          <p:cNvPicPr>
            <a:picLocks noChangeAspect="1"/>
          </p:cNvPicPr>
          <p:nvPr/>
        </p:nvPicPr>
        <p:blipFill>
          <a:blip r:embed="rId3"/>
          <a:stretch>
            <a:fillRect/>
          </a:stretch>
        </p:blipFill>
        <p:spPr>
          <a:xfrm>
            <a:off x="6903076" y="2382591"/>
            <a:ext cx="4750945" cy="2987899"/>
          </a:xfrm>
          <a:prstGeom prst="rect">
            <a:avLst/>
          </a:prstGeom>
        </p:spPr>
      </p:pic>
    </p:spTree>
    <p:extLst>
      <p:ext uri="{BB962C8B-B14F-4D97-AF65-F5344CB8AC3E}">
        <p14:creationId xmlns:p14="http://schemas.microsoft.com/office/powerpoint/2010/main" val="3854834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0326" y="624110"/>
            <a:ext cx="9774285" cy="1280890"/>
          </a:xfrm>
        </p:spPr>
        <p:txBody>
          <a:bodyPr/>
          <a:lstStyle/>
          <a:p>
            <a:r>
              <a:rPr lang="en-GB" dirty="0" smtClean="0"/>
              <a:t>Light availability</a:t>
            </a:r>
            <a:endParaRPr lang="en-GB" dirty="0"/>
          </a:p>
        </p:txBody>
      </p:sp>
      <p:sp>
        <p:nvSpPr>
          <p:cNvPr id="4" name="Content Placeholder 3"/>
          <p:cNvSpPr>
            <a:spLocks noGrp="1"/>
          </p:cNvSpPr>
          <p:nvPr>
            <p:ph sz="half" idx="1"/>
          </p:nvPr>
        </p:nvSpPr>
        <p:spPr>
          <a:xfrm>
            <a:off x="1730326" y="2133600"/>
            <a:ext cx="5172750" cy="3777622"/>
          </a:xfrm>
        </p:spPr>
        <p:txBody>
          <a:bodyPr/>
          <a:lstStyle/>
          <a:p>
            <a:r>
              <a:rPr lang="en-GB" dirty="0" smtClean="0"/>
              <a:t>An </a:t>
            </a:r>
            <a:r>
              <a:rPr lang="en-GB" dirty="0" err="1" smtClean="0"/>
              <a:t>archea</a:t>
            </a:r>
            <a:r>
              <a:rPr lang="en-GB" dirty="0" smtClean="0"/>
              <a:t>, common ancestor of the Cyanobacteria, first organism to harvest light energy</a:t>
            </a:r>
          </a:p>
          <a:p>
            <a:r>
              <a:rPr lang="en-GB" dirty="0" smtClean="0"/>
              <a:t>Possibly around 3.4 billion years ago</a:t>
            </a:r>
          </a:p>
          <a:p>
            <a:r>
              <a:rPr lang="en-GB" dirty="0" smtClean="0"/>
              <a:t>Used H2O as a source of electrons in photosynthesis</a:t>
            </a:r>
          </a:p>
          <a:p>
            <a:r>
              <a:rPr lang="en-GB" dirty="0" smtClean="0"/>
              <a:t>Sunlight (UV light) degrades DNA and so some microbes are sensitive to light</a:t>
            </a:r>
          </a:p>
          <a:p>
            <a:r>
              <a:rPr lang="en-GB" dirty="0" smtClean="0"/>
              <a:t>Microbes develop pigments to combat UV damage – useful natural products</a:t>
            </a:r>
            <a:endParaRPr lang="en-GB" dirty="0"/>
          </a:p>
        </p:txBody>
      </p:sp>
      <p:pic>
        <p:nvPicPr>
          <p:cNvPr id="6" name="Picture 5"/>
          <p:cNvPicPr>
            <a:picLocks noChangeAspect="1"/>
          </p:cNvPicPr>
          <p:nvPr/>
        </p:nvPicPr>
        <p:blipFill>
          <a:blip r:embed="rId3"/>
          <a:stretch>
            <a:fillRect/>
          </a:stretch>
        </p:blipFill>
        <p:spPr>
          <a:xfrm>
            <a:off x="8593958" y="164414"/>
            <a:ext cx="3349513" cy="6500045"/>
          </a:xfrm>
          <a:prstGeom prst="rect">
            <a:avLst/>
          </a:prstGeom>
        </p:spPr>
      </p:pic>
      <p:pic>
        <p:nvPicPr>
          <p:cNvPr id="7" name="Picture 6"/>
          <p:cNvPicPr>
            <a:picLocks noChangeAspect="1"/>
          </p:cNvPicPr>
          <p:nvPr/>
        </p:nvPicPr>
        <p:blipFill>
          <a:blip r:embed="rId4"/>
          <a:stretch>
            <a:fillRect/>
          </a:stretch>
        </p:blipFill>
        <p:spPr>
          <a:xfrm>
            <a:off x="3875332" y="5504079"/>
            <a:ext cx="4718626" cy="1271486"/>
          </a:xfrm>
          <a:prstGeom prst="rect">
            <a:avLst/>
          </a:prstGeom>
        </p:spPr>
      </p:pic>
    </p:spTree>
    <p:extLst>
      <p:ext uri="{BB962C8B-B14F-4D97-AF65-F5344CB8AC3E}">
        <p14:creationId xmlns:p14="http://schemas.microsoft.com/office/powerpoint/2010/main" val="39254983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C2F50-6C5F-4921-982B-FCAE1DC6D43B}"/>
              </a:ext>
            </a:extLst>
          </p:cNvPr>
          <p:cNvSpPr txBox="1">
            <a:spLocks/>
          </p:cNvSpPr>
          <p:nvPr/>
        </p:nvSpPr>
        <p:spPr>
          <a:xfrm>
            <a:off x="1751528" y="624110"/>
            <a:ext cx="9753084" cy="1280890"/>
          </a:xfrm>
          <a:prstGeom prst="rect">
            <a:avLst/>
          </a:prstGeom>
        </p:spPr>
        <p:txBody>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mtClean="0"/>
              <a:t>pH</a:t>
            </a:r>
            <a:endParaRPr lang="en-GB" dirty="0"/>
          </a:p>
        </p:txBody>
      </p:sp>
      <p:pic>
        <p:nvPicPr>
          <p:cNvPr id="3" name="Content Placeholder 5" descr="A close up of a logo&#10;&#10;Description generated with very high confidence">
            <a:extLst>
              <a:ext uri="{FF2B5EF4-FFF2-40B4-BE49-F238E27FC236}">
                <a16:creationId xmlns:a16="http://schemas.microsoft.com/office/drawing/2014/main" id="{ED490DC1-97B7-41A8-AFC2-5048B09C1A11}"/>
              </a:ext>
            </a:extLst>
          </p:cNvPr>
          <p:cNvPicPr>
            <a:picLocks noChangeAspect="1"/>
          </p:cNvPicPr>
          <p:nvPr/>
        </p:nvPicPr>
        <p:blipFill>
          <a:blip r:embed="rId3"/>
          <a:stretch>
            <a:fillRect/>
          </a:stretch>
        </p:blipFill>
        <p:spPr>
          <a:xfrm>
            <a:off x="1326010" y="2177285"/>
            <a:ext cx="5151437" cy="2873834"/>
          </a:xfrm>
          <a:prstGeom prst="rect">
            <a:avLst/>
          </a:prstGeom>
        </p:spPr>
      </p:pic>
      <p:pic>
        <p:nvPicPr>
          <p:cNvPr id="4" name="Content Placeholder 7" descr="A screenshot of a cell phone&#10;&#10;Description generated with very high confidence">
            <a:extLst>
              <a:ext uri="{FF2B5EF4-FFF2-40B4-BE49-F238E27FC236}">
                <a16:creationId xmlns:a16="http://schemas.microsoft.com/office/drawing/2014/main" id="{75C40320-414A-4952-9A47-9E1DE5A4F97C}"/>
              </a:ext>
            </a:extLst>
          </p:cNvPr>
          <p:cNvPicPr>
            <a:picLocks noChangeAspect="1"/>
          </p:cNvPicPr>
          <p:nvPr/>
        </p:nvPicPr>
        <p:blipFill>
          <a:blip r:embed="rId4"/>
          <a:stretch>
            <a:fillRect/>
          </a:stretch>
        </p:blipFill>
        <p:spPr>
          <a:xfrm>
            <a:off x="7701565" y="676288"/>
            <a:ext cx="2897747" cy="5875828"/>
          </a:xfrm>
          <a:prstGeom prst="rect">
            <a:avLst/>
          </a:prstGeom>
        </p:spPr>
      </p:pic>
    </p:spTree>
    <p:extLst>
      <p:ext uri="{BB962C8B-B14F-4D97-AF65-F5344CB8AC3E}">
        <p14:creationId xmlns:p14="http://schemas.microsoft.com/office/powerpoint/2010/main" val="1894212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D0440-FA4D-4C5F-87C6-B57F2A90A982}"/>
              </a:ext>
            </a:extLst>
          </p:cNvPr>
          <p:cNvSpPr txBox="1">
            <a:spLocks/>
          </p:cNvSpPr>
          <p:nvPr/>
        </p:nvSpPr>
        <p:spPr>
          <a:xfrm>
            <a:off x="1712890" y="624110"/>
            <a:ext cx="9791721" cy="1280890"/>
          </a:xfrm>
          <a:prstGeom prst="rect">
            <a:avLst/>
          </a:prstGeom>
        </p:spPr>
        <p:txBody>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mtClean="0"/>
              <a:t>Water and osmolarity</a:t>
            </a:r>
            <a:endParaRPr lang="en-GB" dirty="0"/>
          </a:p>
        </p:txBody>
      </p:sp>
      <p:pic>
        <p:nvPicPr>
          <p:cNvPr id="3" name="Content Placeholder 5" descr="A picture containing object&#10;&#10;Description generated with high confidence">
            <a:extLst>
              <a:ext uri="{FF2B5EF4-FFF2-40B4-BE49-F238E27FC236}">
                <a16:creationId xmlns:a16="http://schemas.microsoft.com/office/drawing/2014/main" id="{886C340C-94D3-4EF1-85D4-D5C13C7BD52A}"/>
              </a:ext>
            </a:extLst>
          </p:cNvPr>
          <p:cNvPicPr>
            <a:picLocks noChangeAspect="1"/>
          </p:cNvPicPr>
          <p:nvPr/>
        </p:nvPicPr>
        <p:blipFill>
          <a:blip r:embed="rId3"/>
          <a:stretch>
            <a:fillRect/>
          </a:stretch>
        </p:blipFill>
        <p:spPr>
          <a:xfrm>
            <a:off x="596701" y="2871990"/>
            <a:ext cx="6305750" cy="1748860"/>
          </a:xfrm>
          <a:prstGeom prst="rect">
            <a:avLst/>
          </a:prstGeom>
        </p:spPr>
      </p:pic>
      <p:sp>
        <p:nvSpPr>
          <p:cNvPr id="4" name="Content Placeholder 6">
            <a:extLst>
              <a:ext uri="{FF2B5EF4-FFF2-40B4-BE49-F238E27FC236}">
                <a16:creationId xmlns:a16="http://schemas.microsoft.com/office/drawing/2014/main" id="{D722CB4C-E4A9-4B17-9AF1-CB3889EA9770}"/>
              </a:ext>
            </a:extLst>
          </p:cNvPr>
          <p:cNvSpPr txBox="1">
            <a:spLocks/>
          </p:cNvSpPr>
          <p:nvPr/>
        </p:nvSpPr>
        <p:spPr>
          <a:xfrm>
            <a:off x="7190747" y="2871990"/>
            <a:ext cx="4313864" cy="3031854"/>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b="1" smtClean="0"/>
              <a:t>Halophiles</a:t>
            </a:r>
            <a:r>
              <a:rPr lang="en-GB" smtClean="0"/>
              <a:t> – require a high concentration of salt</a:t>
            </a:r>
          </a:p>
          <a:p>
            <a:r>
              <a:rPr lang="en-GB" b="1" smtClean="0"/>
              <a:t>Osmotolerant</a:t>
            </a:r>
            <a:r>
              <a:rPr lang="en-GB" smtClean="0"/>
              <a:t> – do not require a high concentration of solute but can tolerate it when it occurs</a:t>
            </a:r>
            <a:endParaRPr lang="en-GB" dirty="0"/>
          </a:p>
        </p:txBody>
      </p:sp>
    </p:spTree>
    <p:extLst>
      <p:ext uri="{BB962C8B-B14F-4D97-AF65-F5344CB8AC3E}">
        <p14:creationId xmlns:p14="http://schemas.microsoft.com/office/powerpoint/2010/main" val="442185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EC427-EBF3-4503-8021-DEDD1CE6762C}"/>
              </a:ext>
            </a:extLst>
          </p:cNvPr>
          <p:cNvSpPr txBox="1">
            <a:spLocks/>
          </p:cNvSpPr>
          <p:nvPr/>
        </p:nvSpPr>
        <p:spPr>
          <a:xfrm>
            <a:off x="1764406" y="624110"/>
            <a:ext cx="9740205" cy="1280890"/>
          </a:xfrm>
          <a:prstGeom prst="rect">
            <a:avLst/>
          </a:prstGeom>
        </p:spPr>
        <p:txBody>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mtClean="0"/>
              <a:t>Other environmental factors</a:t>
            </a:r>
            <a:endParaRPr lang="en-GB" dirty="0"/>
          </a:p>
        </p:txBody>
      </p:sp>
      <p:sp>
        <p:nvSpPr>
          <p:cNvPr id="3" name="Content Placeholder 2">
            <a:extLst>
              <a:ext uri="{FF2B5EF4-FFF2-40B4-BE49-F238E27FC236}">
                <a16:creationId xmlns:a16="http://schemas.microsoft.com/office/drawing/2014/main" id="{554ACD41-FEE8-435C-AC45-11294BF35D7E}"/>
              </a:ext>
            </a:extLst>
          </p:cNvPr>
          <p:cNvSpPr txBox="1">
            <a:spLocks/>
          </p:cNvSpPr>
          <p:nvPr/>
        </p:nvSpPr>
        <p:spPr>
          <a:xfrm>
            <a:off x="1764406" y="2133600"/>
            <a:ext cx="5138670" cy="377762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b="1" smtClean="0"/>
              <a:t>Barophiles</a:t>
            </a:r>
            <a:r>
              <a:rPr lang="en-GB" smtClean="0"/>
              <a:t> – can survive under extreme pressure and will rupture if exposed to normal atmospheric pressure</a:t>
            </a:r>
          </a:p>
          <a:p>
            <a:endParaRPr lang="en-GB" smtClean="0"/>
          </a:p>
          <a:p>
            <a:r>
              <a:rPr lang="en-GB" smtClean="0"/>
              <a:t>Also called a </a:t>
            </a:r>
            <a:r>
              <a:rPr lang="en-GB" b="1" smtClean="0"/>
              <a:t>piezophile</a:t>
            </a:r>
          </a:p>
          <a:p>
            <a:endParaRPr lang="en-GB" smtClean="0"/>
          </a:p>
          <a:p>
            <a:r>
              <a:rPr lang="en-GB" smtClean="0"/>
              <a:t>Found deep in the earth in deep sea hydrothermal vents etc</a:t>
            </a:r>
            <a:endParaRPr lang="en-GB" dirty="0"/>
          </a:p>
        </p:txBody>
      </p:sp>
      <p:pic>
        <p:nvPicPr>
          <p:cNvPr id="4" name="Picture 3" descr="A close up of smoke&#10;&#10;Description generated with high confidence">
            <a:extLst>
              <a:ext uri="{FF2B5EF4-FFF2-40B4-BE49-F238E27FC236}">
                <a16:creationId xmlns:a16="http://schemas.microsoft.com/office/drawing/2014/main" id="{A9022243-3B13-447E-85FF-55C591212136}"/>
              </a:ext>
            </a:extLst>
          </p:cNvPr>
          <p:cNvPicPr>
            <a:picLocks noChangeAspect="1"/>
          </p:cNvPicPr>
          <p:nvPr/>
        </p:nvPicPr>
        <p:blipFill>
          <a:blip r:embed="rId3"/>
          <a:stretch>
            <a:fillRect/>
          </a:stretch>
        </p:blipFill>
        <p:spPr>
          <a:xfrm>
            <a:off x="7392473" y="1870268"/>
            <a:ext cx="3647071" cy="4040954"/>
          </a:xfrm>
          <a:prstGeom prst="rect">
            <a:avLst/>
          </a:prstGeom>
        </p:spPr>
      </p:pic>
    </p:spTree>
    <p:extLst>
      <p:ext uri="{BB962C8B-B14F-4D97-AF65-F5344CB8AC3E}">
        <p14:creationId xmlns:p14="http://schemas.microsoft.com/office/powerpoint/2010/main" val="2695758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5CF11-7FFE-45E9-B422-883EC7833667}"/>
              </a:ext>
            </a:extLst>
          </p:cNvPr>
          <p:cNvSpPr txBox="1">
            <a:spLocks/>
          </p:cNvSpPr>
          <p:nvPr/>
        </p:nvSpPr>
        <p:spPr>
          <a:xfrm>
            <a:off x="1764407" y="624110"/>
            <a:ext cx="9740206" cy="1280890"/>
          </a:xfrm>
          <a:prstGeom prst="rect">
            <a:avLst/>
          </a:prstGeom>
        </p:spPr>
        <p:txBody>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mtClean="0"/>
              <a:t>Ecological associations of microbes</a:t>
            </a:r>
            <a:endParaRPr lang="en-GB" dirty="0"/>
          </a:p>
        </p:txBody>
      </p:sp>
      <p:pic>
        <p:nvPicPr>
          <p:cNvPr id="3" name="Picture 2" descr="A shark in the water&#10;&#10;Description generated with high confidence">
            <a:extLst>
              <a:ext uri="{FF2B5EF4-FFF2-40B4-BE49-F238E27FC236}">
                <a16:creationId xmlns:a16="http://schemas.microsoft.com/office/drawing/2014/main" id="{795AFBAE-3B2E-4066-8DDF-919C4545CF9D}"/>
              </a:ext>
            </a:extLst>
          </p:cNvPr>
          <p:cNvPicPr>
            <a:picLocks noChangeAspect="1"/>
          </p:cNvPicPr>
          <p:nvPr/>
        </p:nvPicPr>
        <p:blipFill>
          <a:blip r:embed="rId3"/>
          <a:stretch>
            <a:fillRect/>
          </a:stretch>
        </p:blipFill>
        <p:spPr>
          <a:xfrm>
            <a:off x="227110" y="5046937"/>
            <a:ext cx="3057003" cy="1722046"/>
          </a:xfrm>
          <a:prstGeom prst="rect">
            <a:avLst/>
          </a:prstGeom>
        </p:spPr>
      </p:pic>
      <p:pic>
        <p:nvPicPr>
          <p:cNvPr id="4" name="Picture 3" descr="A close up of a fish&#10;&#10;Description generated with very high confidence">
            <a:extLst>
              <a:ext uri="{FF2B5EF4-FFF2-40B4-BE49-F238E27FC236}">
                <a16:creationId xmlns:a16="http://schemas.microsoft.com/office/drawing/2014/main" id="{81265CC9-A6D1-45EF-968F-F8AEF1AED22A}"/>
              </a:ext>
            </a:extLst>
          </p:cNvPr>
          <p:cNvPicPr>
            <a:picLocks noChangeAspect="1"/>
          </p:cNvPicPr>
          <p:nvPr/>
        </p:nvPicPr>
        <p:blipFill>
          <a:blip r:embed="rId4"/>
          <a:stretch>
            <a:fillRect/>
          </a:stretch>
        </p:blipFill>
        <p:spPr>
          <a:xfrm>
            <a:off x="687388" y="2331437"/>
            <a:ext cx="2041847" cy="2715500"/>
          </a:xfrm>
          <a:prstGeom prst="rect">
            <a:avLst/>
          </a:prstGeom>
        </p:spPr>
      </p:pic>
      <p:sp>
        <p:nvSpPr>
          <p:cNvPr id="7" name="TextBox 6">
            <a:extLst>
              <a:ext uri="{FF2B5EF4-FFF2-40B4-BE49-F238E27FC236}">
                <a16:creationId xmlns:a16="http://schemas.microsoft.com/office/drawing/2014/main" id="{B6990E2C-47C3-46D8-9CAD-5F7B5D48AC55}"/>
              </a:ext>
            </a:extLst>
          </p:cNvPr>
          <p:cNvSpPr txBox="1"/>
          <p:nvPr/>
        </p:nvSpPr>
        <p:spPr>
          <a:xfrm>
            <a:off x="4170608" y="6071813"/>
            <a:ext cx="3850783" cy="369332"/>
          </a:xfrm>
          <a:prstGeom prst="rect">
            <a:avLst/>
          </a:prstGeom>
          <a:noFill/>
        </p:spPr>
        <p:txBody>
          <a:bodyPr wrap="square" rtlCol="0">
            <a:spAutoFit/>
          </a:bodyPr>
          <a:lstStyle/>
          <a:p>
            <a:r>
              <a:rPr lang="en-GB" b="1" dirty="0">
                <a:solidFill>
                  <a:srgbClr val="FF0000"/>
                </a:solidFill>
              </a:rPr>
              <a:t>Mostly microbe-host interactions</a:t>
            </a:r>
          </a:p>
        </p:txBody>
      </p:sp>
      <p:pic>
        <p:nvPicPr>
          <p:cNvPr id="8" name="Content Placeholder 6" descr="A screenshot of a cell phone&#10;&#10;Description generated with very high confidence">
            <a:extLst>
              <a:ext uri="{FF2B5EF4-FFF2-40B4-BE49-F238E27FC236}">
                <a16:creationId xmlns:a16="http://schemas.microsoft.com/office/drawing/2014/main" id="{F38FA10A-21EC-4487-811C-9C0AE0D8B0FE}"/>
              </a:ext>
            </a:extLst>
          </p:cNvPr>
          <p:cNvPicPr>
            <a:picLocks noChangeAspect="1"/>
          </p:cNvPicPr>
          <p:nvPr/>
        </p:nvPicPr>
        <p:blipFill rotWithShape="1">
          <a:blip r:embed="rId5"/>
          <a:srcRect l="5868" t="26360" r="5181" b="52538"/>
          <a:stretch/>
        </p:blipFill>
        <p:spPr>
          <a:xfrm>
            <a:off x="2592924" y="1554641"/>
            <a:ext cx="9599076" cy="1280889"/>
          </a:xfrm>
          <a:prstGeom prst="rect">
            <a:avLst/>
          </a:prstGeom>
        </p:spPr>
      </p:pic>
      <p:pic>
        <p:nvPicPr>
          <p:cNvPr id="9" name="Picture 8" descr="A screenshot of a cell phone&#10;&#10;Description generated with very high confidence">
            <a:extLst>
              <a:ext uri="{FF2B5EF4-FFF2-40B4-BE49-F238E27FC236}">
                <a16:creationId xmlns:a16="http://schemas.microsoft.com/office/drawing/2014/main" id="{EACC2154-BEAE-479E-8F02-10978C93EA19}"/>
              </a:ext>
            </a:extLst>
          </p:cNvPr>
          <p:cNvPicPr>
            <a:picLocks noChangeAspect="1"/>
          </p:cNvPicPr>
          <p:nvPr/>
        </p:nvPicPr>
        <p:blipFill rotWithShape="1">
          <a:blip r:embed="rId5"/>
          <a:srcRect l="8166" t="47563" r="8141" b="7355"/>
          <a:stretch/>
        </p:blipFill>
        <p:spPr>
          <a:xfrm>
            <a:off x="2592923" y="2835529"/>
            <a:ext cx="9599077" cy="2908447"/>
          </a:xfrm>
          <a:prstGeom prst="rect">
            <a:avLst/>
          </a:prstGeom>
        </p:spPr>
      </p:pic>
      <p:sp>
        <p:nvSpPr>
          <p:cNvPr id="5" name="Right Brace 4">
            <a:extLst>
              <a:ext uri="{FF2B5EF4-FFF2-40B4-BE49-F238E27FC236}">
                <a16:creationId xmlns:a16="http://schemas.microsoft.com/office/drawing/2014/main" id="{6C7FD74F-4854-455C-8C17-3ADDD9626827}"/>
              </a:ext>
            </a:extLst>
          </p:cNvPr>
          <p:cNvSpPr/>
          <p:nvPr/>
        </p:nvSpPr>
        <p:spPr>
          <a:xfrm rot="5400000">
            <a:off x="5640834" y="3464045"/>
            <a:ext cx="566152" cy="4559862"/>
          </a:xfrm>
          <a:prstGeom prst="rightBrace">
            <a:avLst>
              <a:gd name="adj1" fmla="val 31848"/>
              <a:gd name="adj2" fmla="val 50000"/>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Right Brace 5">
            <a:extLst>
              <a:ext uri="{FF2B5EF4-FFF2-40B4-BE49-F238E27FC236}">
                <a16:creationId xmlns:a16="http://schemas.microsoft.com/office/drawing/2014/main" id="{3D4C5134-C6E2-485D-9DE9-A0BA00092EE4}"/>
              </a:ext>
            </a:extLst>
          </p:cNvPr>
          <p:cNvSpPr/>
          <p:nvPr/>
        </p:nvSpPr>
        <p:spPr>
          <a:xfrm rot="5400000">
            <a:off x="9671219" y="4427963"/>
            <a:ext cx="566152" cy="2676658"/>
          </a:xfrm>
          <a:prstGeom prst="rightBrace">
            <a:avLst>
              <a:gd name="adj1" fmla="val 22749"/>
              <a:gd name="adj2" fmla="val 50000"/>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 name="TextBox 9">
            <a:extLst>
              <a:ext uri="{FF2B5EF4-FFF2-40B4-BE49-F238E27FC236}">
                <a16:creationId xmlns:a16="http://schemas.microsoft.com/office/drawing/2014/main" id="{A8E705D6-E3EE-4465-BF3F-DE7F0E0BD3AC}"/>
              </a:ext>
            </a:extLst>
          </p:cNvPr>
          <p:cNvSpPr txBox="1"/>
          <p:nvPr/>
        </p:nvSpPr>
        <p:spPr>
          <a:xfrm>
            <a:off x="8563707" y="6027053"/>
            <a:ext cx="2728917" cy="646331"/>
          </a:xfrm>
          <a:prstGeom prst="rect">
            <a:avLst/>
          </a:prstGeom>
          <a:noFill/>
        </p:spPr>
        <p:txBody>
          <a:bodyPr wrap="square" rtlCol="0">
            <a:spAutoFit/>
          </a:bodyPr>
          <a:lstStyle/>
          <a:p>
            <a:pPr algn="ctr"/>
            <a:r>
              <a:rPr lang="en-GB" b="1" dirty="0">
                <a:solidFill>
                  <a:srgbClr val="FF0000"/>
                </a:solidFill>
              </a:rPr>
              <a:t>Mostly microbe-microbe interactions</a:t>
            </a:r>
          </a:p>
        </p:txBody>
      </p:sp>
    </p:spTree>
    <p:extLst>
      <p:ext uri="{BB962C8B-B14F-4D97-AF65-F5344CB8AC3E}">
        <p14:creationId xmlns:p14="http://schemas.microsoft.com/office/powerpoint/2010/main" val="285517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P spid="6" grpId="0" animBg="1"/>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730326" y="624110"/>
            <a:ext cx="9774285" cy="1280890"/>
          </a:xfrm>
        </p:spPr>
        <p:txBody>
          <a:bodyPr/>
          <a:lstStyle/>
          <a:p>
            <a:r>
              <a:rPr lang="en-GB" dirty="0" smtClean="0"/>
              <a:t>The challenges of studying microbes</a:t>
            </a:r>
            <a:endParaRPr lang="en-GB" dirty="0"/>
          </a:p>
        </p:txBody>
      </p:sp>
      <p:pic>
        <p:nvPicPr>
          <p:cNvPr id="11" name="Content Placeholder 10"/>
          <p:cNvPicPr>
            <a:picLocks noGrp="1" noChangeAspect="1"/>
          </p:cNvPicPr>
          <p:nvPr>
            <p:ph sz="half" idx="1"/>
          </p:nvPr>
        </p:nvPicPr>
        <p:blipFill>
          <a:blip r:embed="rId3"/>
          <a:stretch>
            <a:fillRect/>
          </a:stretch>
        </p:blipFill>
        <p:spPr>
          <a:xfrm>
            <a:off x="887023" y="1673233"/>
            <a:ext cx="5861422" cy="1759284"/>
          </a:xfrm>
          <a:prstGeom prst="rect">
            <a:avLst/>
          </a:prstGeom>
        </p:spPr>
      </p:pic>
      <p:sp>
        <p:nvSpPr>
          <p:cNvPr id="9" name="Content Placeholder 8"/>
          <p:cNvSpPr>
            <a:spLocks noGrp="1"/>
          </p:cNvSpPr>
          <p:nvPr>
            <p:ph sz="half" idx="2"/>
          </p:nvPr>
        </p:nvSpPr>
        <p:spPr/>
        <p:txBody>
          <a:bodyPr/>
          <a:lstStyle/>
          <a:p>
            <a:r>
              <a:rPr lang="en-GB" dirty="0" smtClean="0"/>
              <a:t>Very, very small</a:t>
            </a:r>
          </a:p>
          <a:p>
            <a:r>
              <a:rPr lang="en-GB" dirty="0" smtClean="0"/>
              <a:t>Inaccessible habitats</a:t>
            </a:r>
          </a:p>
          <a:p>
            <a:r>
              <a:rPr lang="en-GB" dirty="0" smtClean="0"/>
              <a:t>Difficult – impossible to culture</a:t>
            </a:r>
          </a:p>
          <a:p>
            <a:r>
              <a:rPr lang="en-GB" dirty="0" smtClean="0"/>
              <a:t>Behaviour is difficult to observe</a:t>
            </a:r>
          </a:p>
          <a:p>
            <a:r>
              <a:rPr lang="en-GB" dirty="0" smtClean="0"/>
              <a:t>Too numerous to observe in environmental samples</a:t>
            </a:r>
          </a:p>
          <a:p>
            <a:r>
              <a:rPr lang="en-GB" dirty="0" smtClean="0"/>
              <a:t>Dilutions and plate-counts bias results towards culture conditions</a:t>
            </a:r>
          </a:p>
          <a:p>
            <a:r>
              <a:rPr lang="en-GB" dirty="0" smtClean="0"/>
              <a:t>Changes happen very quickly</a:t>
            </a:r>
            <a:endParaRPr lang="en-GB" dirty="0"/>
          </a:p>
        </p:txBody>
      </p:sp>
      <p:pic>
        <p:nvPicPr>
          <p:cNvPr id="12" name="Picture 11"/>
          <p:cNvPicPr>
            <a:picLocks noChangeAspect="1"/>
          </p:cNvPicPr>
          <p:nvPr/>
        </p:nvPicPr>
        <p:blipFill>
          <a:blip r:embed="rId4"/>
          <a:stretch>
            <a:fillRect/>
          </a:stretch>
        </p:blipFill>
        <p:spPr>
          <a:xfrm>
            <a:off x="346429" y="1223937"/>
            <a:ext cx="6623167" cy="5478083"/>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2337" y="1679669"/>
            <a:ext cx="6991350" cy="4705350"/>
          </a:xfrm>
          <a:prstGeom prst="rect">
            <a:avLst/>
          </a:prstGeom>
        </p:spPr>
      </p:pic>
    </p:spTree>
    <p:extLst>
      <p:ext uri="{BB962C8B-B14F-4D97-AF65-F5344CB8AC3E}">
        <p14:creationId xmlns:p14="http://schemas.microsoft.com/office/powerpoint/2010/main" val="257015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4732" y="624110"/>
            <a:ext cx="9689879" cy="1280890"/>
          </a:xfrm>
        </p:spPr>
        <p:txBody>
          <a:bodyPr/>
          <a:lstStyle/>
          <a:p>
            <a:r>
              <a:rPr lang="en-GB" dirty="0" smtClean="0"/>
              <a:t>Sergei </a:t>
            </a:r>
            <a:r>
              <a:rPr lang="en-GB" dirty="0" err="1" smtClean="0"/>
              <a:t>Winogradsky’s</a:t>
            </a:r>
            <a:r>
              <a:rPr lang="en-GB" dirty="0" smtClean="0"/>
              <a:t> column</a:t>
            </a:r>
            <a:endParaRPr lang="en-GB" dirty="0"/>
          </a:p>
        </p:txBody>
      </p:sp>
      <p:pic>
        <p:nvPicPr>
          <p:cNvPr id="6" name="Content Placeholder 5"/>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333647" y="3665059"/>
            <a:ext cx="5569429" cy="2975200"/>
          </a:xfrm>
        </p:spPr>
      </p:pic>
      <p:sp>
        <p:nvSpPr>
          <p:cNvPr id="4" name="Content Placeholder 3"/>
          <p:cNvSpPr>
            <a:spLocks noGrp="1"/>
          </p:cNvSpPr>
          <p:nvPr>
            <p:ph sz="half" idx="2"/>
          </p:nvPr>
        </p:nvSpPr>
        <p:spPr>
          <a:xfrm>
            <a:off x="7190746" y="1491175"/>
            <a:ext cx="4794949" cy="5366825"/>
          </a:xfrm>
        </p:spPr>
        <p:txBody>
          <a:bodyPr>
            <a:normAutofit/>
          </a:bodyPr>
          <a:lstStyle/>
          <a:p>
            <a:r>
              <a:rPr lang="en-GB" dirty="0" smtClean="0"/>
              <a:t>Studies microbial interactions </a:t>
            </a:r>
          </a:p>
          <a:p>
            <a:r>
              <a:rPr lang="en-GB" dirty="0" smtClean="0"/>
              <a:t>Relationship between microbe identities, microbial activity and environmental conditions</a:t>
            </a:r>
          </a:p>
          <a:p>
            <a:r>
              <a:rPr lang="en-GB" dirty="0" smtClean="0"/>
              <a:t>Discovered a novel life process in 1890: chemosynthesis</a:t>
            </a:r>
          </a:p>
          <a:p>
            <a:r>
              <a:rPr lang="en-GB" dirty="0" smtClean="0"/>
              <a:t>Some microbes can live solely on inorganic matter (lacking carbon)</a:t>
            </a:r>
          </a:p>
          <a:p>
            <a:r>
              <a:rPr lang="en-GB" dirty="0" smtClean="0"/>
              <a:t>E.g. Sulphur (S), Iron (Fe), Nitrogen (N</a:t>
            </a:r>
            <a:r>
              <a:rPr lang="en-GB" baseline="-25000" dirty="0" smtClean="0"/>
              <a:t>2</a:t>
            </a:r>
            <a:r>
              <a:rPr lang="en-GB" dirty="0" smtClean="0"/>
              <a:t>)</a:t>
            </a:r>
          </a:p>
          <a:p>
            <a:r>
              <a:rPr lang="en-GB" dirty="0" smtClean="0"/>
              <a:t>Solved the mystery of how Nitrogen was converted to useable form for plant nutrition</a:t>
            </a:r>
          </a:p>
          <a:p>
            <a:r>
              <a:rPr lang="en-GB" dirty="0" smtClean="0"/>
              <a:t>Also explains how bacteria were able to survive prior to the evolution of photosynthesis and oxygen tolerance</a:t>
            </a:r>
          </a:p>
          <a:p>
            <a:endParaRPr lang="en-GB" dirty="0"/>
          </a:p>
        </p:txBody>
      </p:sp>
      <p:pic>
        <p:nvPicPr>
          <p:cNvPr id="5" name="Picture 4"/>
          <p:cNvPicPr>
            <a:picLocks noChangeAspect="1"/>
          </p:cNvPicPr>
          <p:nvPr/>
        </p:nvPicPr>
        <p:blipFill>
          <a:blip r:embed="rId4"/>
          <a:stretch>
            <a:fillRect/>
          </a:stretch>
        </p:blipFill>
        <p:spPr>
          <a:xfrm>
            <a:off x="1333647" y="1693985"/>
            <a:ext cx="5569429" cy="1971074"/>
          </a:xfrm>
          <a:prstGeom prst="rect">
            <a:avLst/>
          </a:prstGeom>
        </p:spPr>
      </p:pic>
    </p:spTree>
    <p:extLst>
      <p:ext uri="{BB962C8B-B14F-4D97-AF65-F5344CB8AC3E}">
        <p14:creationId xmlns:p14="http://schemas.microsoft.com/office/powerpoint/2010/main" val="33121295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t>
            </a:r>
            <a:r>
              <a:rPr lang="en-GB" dirty="0" err="1"/>
              <a:t>W</a:t>
            </a:r>
            <a:r>
              <a:rPr lang="en-GB" dirty="0" err="1" smtClean="0"/>
              <a:t>inogradsky</a:t>
            </a:r>
            <a:r>
              <a:rPr lang="en-GB" dirty="0" smtClean="0"/>
              <a:t> column - Objectives</a:t>
            </a:r>
            <a:endParaRPr lang="en-GB" dirty="0"/>
          </a:p>
        </p:txBody>
      </p:sp>
      <p:sp>
        <p:nvSpPr>
          <p:cNvPr id="5" name="Content Placeholder 4"/>
          <p:cNvSpPr>
            <a:spLocks noGrp="1"/>
          </p:cNvSpPr>
          <p:nvPr>
            <p:ph idx="1"/>
          </p:nvPr>
        </p:nvSpPr>
        <p:spPr>
          <a:xfrm>
            <a:off x="2589212" y="1688123"/>
            <a:ext cx="8915400" cy="4979963"/>
          </a:xfrm>
        </p:spPr>
        <p:txBody>
          <a:bodyPr>
            <a:normAutofit/>
          </a:bodyPr>
          <a:lstStyle/>
          <a:p>
            <a:r>
              <a:rPr lang="en-GB" dirty="0" smtClean="0"/>
              <a:t>How do microbial communities develop in relation to the varying environmental gradients present in natural systems?</a:t>
            </a:r>
          </a:p>
          <a:p>
            <a:r>
              <a:rPr lang="en-GB" dirty="0" smtClean="0"/>
              <a:t>Our planet is a closed system, subject to the Law of Conservation of Mass</a:t>
            </a:r>
          </a:p>
          <a:p>
            <a:r>
              <a:rPr lang="en-GB" dirty="0" smtClean="0"/>
              <a:t>Microbes help to cycle the limited pool of nutrients, making them constantly available for organisms with different metabolic strategies</a:t>
            </a:r>
          </a:p>
          <a:p>
            <a:r>
              <a:rPr lang="en-GB" dirty="0" smtClean="0"/>
              <a:t>Different microbes are adapted to different conditions </a:t>
            </a:r>
          </a:p>
          <a:p>
            <a:r>
              <a:rPr lang="en-GB" dirty="0" smtClean="0"/>
              <a:t>Nutrients are cycled through microbes consuming and producing the major nutrients in different forms, leading to zonation and eventually to the original product being restored to the atmosphere</a:t>
            </a:r>
          </a:p>
          <a:p>
            <a:r>
              <a:rPr lang="en-GB" dirty="0" smtClean="0"/>
              <a:t>The </a:t>
            </a:r>
            <a:r>
              <a:rPr lang="en-GB" dirty="0" err="1" smtClean="0"/>
              <a:t>Winogradsky</a:t>
            </a:r>
            <a:r>
              <a:rPr lang="en-GB" dirty="0" smtClean="0"/>
              <a:t> column is an anaerobic environment and so the major cycle is the sulphur cycle</a:t>
            </a:r>
          </a:p>
          <a:p>
            <a:r>
              <a:rPr lang="en-GB" dirty="0" smtClean="0"/>
              <a:t>Adding different nutrients to the column can enhance or diminish the prominence of sulphur-dependent organisms</a:t>
            </a:r>
          </a:p>
        </p:txBody>
      </p:sp>
    </p:spTree>
    <p:extLst>
      <p:ext uri="{BB962C8B-B14F-4D97-AF65-F5344CB8AC3E}">
        <p14:creationId xmlns:p14="http://schemas.microsoft.com/office/powerpoint/2010/main" val="10336169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617786" y="624110"/>
            <a:ext cx="9886826" cy="1280890"/>
          </a:xfrm>
        </p:spPr>
        <p:txBody>
          <a:bodyPr/>
          <a:lstStyle/>
          <a:p>
            <a:r>
              <a:rPr lang="en-GB" dirty="0" err="1" smtClean="0"/>
              <a:t>Winogradsky</a:t>
            </a:r>
            <a:r>
              <a:rPr lang="en-GB" dirty="0" smtClean="0"/>
              <a:t> column – chemistry and gradients</a:t>
            </a:r>
            <a:endParaRPr lang="en-GB" dirty="0"/>
          </a:p>
        </p:txBody>
      </p:sp>
      <p:sp>
        <p:nvSpPr>
          <p:cNvPr id="7" name="Content Placeholder 6"/>
          <p:cNvSpPr>
            <a:spLocks noGrp="1"/>
          </p:cNvSpPr>
          <p:nvPr>
            <p:ph sz="half" idx="1"/>
          </p:nvPr>
        </p:nvSpPr>
        <p:spPr>
          <a:xfrm>
            <a:off x="1224686" y="2208091"/>
            <a:ext cx="4313864" cy="4517185"/>
          </a:xfrm>
        </p:spPr>
        <p:txBody>
          <a:bodyPr>
            <a:normAutofit lnSpcReduction="10000"/>
          </a:bodyPr>
          <a:lstStyle/>
          <a:p>
            <a:r>
              <a:rPr lang="en-GB" dirty="0" smtClean="0"/>
              <a:t>Shape of the column creates chemical gradients:</a:t>
            </a:r>
          </a:p>
          <a:p>
            <a:pPr lvl="1"/>
            <a:r>
              <a:rPr lang="en-GB" dirty="0" smtClean="0"/>
              <a:t>Oxygen concentration</a:t>
            </a:r>
          </a:p>
          <a:p>
            <a:pPr lvl="2"/>
            <a:r>
              <a:rPr lang="en-GB" dirty="0" err="1" smtClean="0"/>
              <a:t>Oxic</a:t>
            </a:r>
            <a:endParaRPr lang="en-GB" dirty="0" smtClean="0"/>
          </a:p>
          <a:p>
            <a:pPr lvl="2"/>
            <a:r>
              <a:rPr lang="en-GB" dirty="0" smtClean="0"/>
              <a:t>Sub-</a:t>
            </a:r>
            <a:r>
              <a:rPr lang="en-GB" dirty="0" err="1" smtClean="0"/>
              <a:t>oxic</a:t>
            </a:r>
            <a:endParaRPr lang="en-GB" dirty="0" smtClean="0"/>
          </a:p>
          <a:p>
            <a:pPr lvl="2"/>
            <a:r>
              <a:rPr lang="en-GB" dirty="0" smtClean="0"/>
              <a:t>Anoxic</a:t>
            </a:r>
          </a:p>
          <a:p>
            <a:pPr lvl="1"/>
            <a:r>
              <a:rPr lang="en-GB" dirty="0" smtClean="0"/>
              <a:t>Carbon dioxide concentration</a:t>
            </a:r>
          </a:p>
          <a:p>
            <a:pPr lvl="1"/>
            <a:r>
              <a:rPr lang="en-GB" dirty="0" smtClean="0"/>
              <a:t>Hydrogen sulphide concentration</a:t>
            </a:r>
          </a:p>
          <a:p>
            <a:pPr lvl="1"/>
            <a:r>
              <a:rPr lang="en-GB" dirty="0" smtClean="0"/>
              <a:t>Nutrients (carbon, sulphur)</a:t>
            </a:r>
          </a:p>
          <a:p>
            <a:pPr lvl="1"/>
            <a:r>
              <a:rPr lang="en-GB" dirty="0" smtClean="0"/>
              <a:t>Light </a:t>
            </a:r>
          </a:p>
          <a:p>
            <a:endParaRPr lang="en-GB" dirty="0"/>
          </a:p>
          <a:p>
            <a:r>
              <a:rPr lang="en-GB" dirty="0" smtClean="0"/>
              <a:t>Assignment: research, draw and label the various gradients that apply to each column</a:t>
            </a:r>
          </a:p>
          <a:p>
            <a:pPr marL="0" indent="0">
              <a:buNone/>
            </a:pPr>
            <a:endParaRPr lang="en-GB" dirty="0"/>
          </a:p>
        </p:txBody>
      </p:sp>
      <p:pic>
        <p:nvPicPr>
          <p:cNvPr id="9" name="Content Placeholder 8"/>
          <p:cNvPicPr>
            <a:picLocks noGrp="1" noChangeAspect="1"/>
          </p:cNvPicPr>
          <p:nvPr>
            <p:ph sz="half" idx="2"/>
          </p:nvPr>
        </p:nvPicPr>
        <p:blipFill>
          <a:blip r:embed="rId3"/>
          <a:stretch>
            <a:fillRect/>
          </a:stretch>
        </p:blipFill>
        <p:spPr>
          <a:xfrm rot="5400000">
            <a:off x="6929364" y="2977263"/>
            <a:ext cx="5235454" cy="2260573"/>
          </a:xfrm>
          <a:prstGeom prst="rect">
            <a:avLst/>
          </a:prstGeom>
        </p:spPr>
      </p:pic>
      <p:cxnSp>
        <p:nvCxnSpPr>
          <p:cNvPr id="11" name="Straight Arrow Connector 10"/>
          <p:cNvCxnSpPr/>
          <p:nvPr/>
        </p:nvCxnSpPr>
        <p:spPr>
          <a:xfrm flipV="1">
            <a:off x="3052689" y="3087858"/>
            <a:ext cx="4684542" cy="321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Left Brace 12"/>
          <p:cNvSpPr/>
          <p:nvPr/>
        </p:nvSpPr>
        <p:spPr>
          <a:xfrm>
            <a:off x="7934178" y="2236763"/>
            <a:ext cx="528345" cy="170219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 name="Left Brace 14"/>
          <p:cNvSpPr/>
          <p:nvPr/>
        </p:nvSpPr>
        <p:spPr>
          <a:xfrm>
            <a:off x="7934178" y="3938954"/>
            <a:ext cx="528345" cy="170219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16" name="Straight Arrow Connector 15"/>
          <p:cNvCxnSpPr/>
          <p:nvPr/>
        </p:nvCxnSpPr>
        <p:spPr>
          <a:xfrm>
            <a:off x="3381618" y="3712000"/>
            <a:ext cx="4207952" cy="9098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3277772" y="4107549"/>
            <a:ext cx="4459459" cy="18036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Left Brace 19"/>
          <p:cNvSpPr/>
          <p:nvPr/>
        </p:nvSpPr>
        <p:spPr>
          <a:xfrm>
            <a:off x="7949054" y="5641145"/>
            <a:ext cx="513469" cy="68913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4796424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730326" y="2126222"/>
            <a:ext cx="9774285" cy="3777622"/>
          </a:xfrm>
        </p:spPr>
        <p:txBody>
          <a:bodyPr/>
          <a:lstStyle/>
          <a:p>
            <a:pPr marL="0" indent="0">
              <a:buNone/>
            </a:pPr>
            <a:r>
              <a:rPr lang="en-GB" b="1" dirty="0" err="1"/>
              <a:t>Oxic</a:t>
            </a:r>
            <a:r>
              <a:rPr lang="en-GB" b="1" dirty="0"/>
              <a:t> zone</a:t>
            </a:r>
          </a:p>
          <a:p>
            <a:pPr marL="0" indent="0">
              <a:buNone/>
            </a:pPr>
            <a:endParaRPr lang="en-GB" b="1" dirty="0"/>
          </a:p>
          <a:p>
            <a:pPr marL="0" indent="0">
              <a:buNone/>
            </a:pPr>
            <a:r>
              <a:rPr lang="en-GB" dirty="0"/>
              <a:t>The column is open to the air, meaning that the overlying water contains oxygen, carbon dioxide and light. Oxygen in the atmosphere is produced by photosynthesis. Globally around half of the oxygen in the atmosphere is produced by photosynthetic </a:t>
            </a:r>
            <a:r>
              <a:rPr lang="en-GB" dirty="0" smtClean="0"/>
              <a:t>bacteria</a:t>
            </a:r>
          </a:p>
          <a:p>
            <a:pPr marL="0" indent="0">
              <a:buNone/>
            </a:pPr>
            <a:endParaRPr lang="en-GB" dirty="0"/>
          </a:p>
          <a:p>
            <a:pPr marL="0" indent="0">
              <a:buNone/>
            </a:pPr>
            <a:r>
              <a:rPr lang="en-GB" b="1" dirty="0" smtClean="0"/>
              <a:t>Where in the column is </a:t>
            </a:r>
            <a:r>
              <a:rPr lang="en-GB" b="1" dirty="0" err="1" smtClean="0"/>
              <a:t>oxic</a:t>
            </a:r>
            <a:r>
              <a:rPr lang="en-GB" b="1" dirty="0" smtClean="0"/>
              <a:t>?</a:t>
            </a:r>
            <a:endParaRPr lang="en-GB" b="1" dirty="0"/>
          </a:p>
          <a:p>
            <a:pPr marL="0" indent="0">
              <a:buNone/>
            </a:pPr>
            <a:endParaRPr lang="en-GB" dirty="0"/>
          </a:p>
        </p:txBody>
      </p:sp>
      <p:sp>
        <p:nvSpPr>
          <p:cNvPr id="5" name="Title 4"/>
          <p:cNvSpPr>
            <a:spLocks noGrp="1"/>
          </p:cNvSpPr>
          <p:nvPr>
            <p:ph type="title"/>
          </p:nvPr>
        </p:nvSpPr>
        <p:spPr>
          <a:xfrm>
            <a:off x="1730326" y="624110"/>
            <a:ext cx="9774285" cy="1280890"/>
          </a:xfrm>
        </p:spPr>
        <p:txBody>
          <a:bodyPr/>
          <a:lstStyle/>
          <a:p>
            <a:r>
              <a:rPr lang="en-GB" dirty="0" err="1" smtClean="0"/>
              <a:t>Winogradsky</a:t>
            </a:r>
            <a:r>
              <a:rPr lang="en-GB" dirty="0" smtClean="0"/>
              <a:t> column – chemistry and gradients</a:t>
            </a:r>
            <a:endParaRPr lang="en-GB" dirty="0"/>
          </a:p>
        </p:txBody>
      </p:sp>
    </p:spTree>
    <p:extLst>
      <p:ext uri="{BB962C8B-B14F-4D97-AF65-F5344CB8AC3E}">
        <p14:creationId xmlns:p14="http://schemas.microsoft.com/office/powerpoint/2010/main" val="372954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58463" y="624110"/>
            <a:ext cx="9746150" cy="1280890"/>
          </a:xfrm>
        </p:spPr>
        <p:txBody>
          <a:bodyPr/>
          <a:lstStyle/>
          <a:p>
            <a:r>
              <a:rPr lang="en-GB" dirty="0" err="1" smtClean="0"/>
              <a:t>Winogradsky</a:t>
            </a:r>
            <a:r>
              <a:rPr lang="en-GB" dirty="0" smtClean="0"/>
              <a:t> column – chemistry and gradients</a:t>
            </a:r>
            <a:endParaRPr lang="en-GB" dirty="0"/>
          </a:p>
        </p:txBody>
      </p:sp>
      <p:sp>
        <p:nvSpPr>
          <p:cNvPr id="7" name="Rectangle 6"/>
          <p:cNvSpPr/>
          <p:nvPr/>
        </p:nvSpPr>
        <p:spPr>
          <a:xfrm>
            <a:off x="1758463" y="1997839"/>
            <a:ext cx="9186202" cy="3693319"/>
          </a:xfrm>
          <a:prstGeom prst="rect">
            <a:avLst/>
          </a:prstGeom>
        </p:spPr>
        <p:txBody>
          <a:bodyPr wrap="square">
            <a:spAutoFit/>
          </a:bodyPr>
          <a:lstStyle/>
          <a:p>
            <a:r>
              <a:rPr lang="en-GB" b="1" dirty="0" err="1" smtClean="0"/>
              <a:t>Suboxic</a:t>
            </a:r>
            <a:r>
              <a:rPr lang="en-GB" b="1" dirty="0" smtClean="0"/>
              <a:t> </a:t>
            </a:r>
            <a:r>
              <a:rPr lang="en-GB" b="1" dirty="0"/>
              <a:t>zone</a:t>
            </a:r>
          </a:p>
          <a:p>
            <a:endParaRPr lang="en-GB" b="1" dirty="0"/>
          </a:p>
          <a:p>
            <a:r>
              <a:rPr lang="en-GB" dirty="0"/>
              <a:t>The </a:t>
            </a:r>
            <a:r>
              <a:rPr lang="en-GB" dirty="0" err="1" smtClean="0"/>
              <a:t>suboxic</a:t>
            </a:r>
            <a:r>
              <a:rPr lang="en-GB" dirty="0" smtClean="0"/>
              <a:t> zone takes its name from the low oxygen levels resulting from respiration of microbes in the overlaying zones. </a:t>
            </a:r>
          </a:p>
          <a:p>
            <a:endParaRPr lang="en-GB" dirty="0"/>
          </a:p>
          <a:p>
            <a:r>
              <a:rPr lang="en-GB" dirty="0" smtClean="0"/>
              <a:t>Since oxygen is a strong electron acceptor, its decrease means that you can find higher levels of reduced compounds in this zone compared to the </a:t>
            </a:r>
            <a:r>
              <a:rPr lang="en-GB" dirty="0" err="1" smtClean="0"/>
              <a:t>oxic</a:t>
            </a:r>
            <a:r>
              <a:rPr lang="en-GB" dirty="0" smtClean="0"/>
              <a:t> zone. For example, reduced forms of iron and sulphur have excess electrons that can be transferred in redox reactions and used for energy generation</a:t>
            </a:r>
            <a:endParaRPr lang="en-GB" dirty="0"/>
          </a:p>
          <a:p>
            <a:endParaRPr lang="en-GB" dirty="0"/>
          </a:p>
          <a:p>
            <a:r>
              <a:rPr lang="en-GB" b="1" dirty="0"/>
              <a:t>Where in the column is </a:t>
            </a:r>
            <a:r>
              <a:rPr lang="en-GB" b="1" dirty="0" err="1" smtClean="0"/>
              <a:t>suboxic</a:t>
            </a:r>
            <a:r>
              <a:rPr lang="en-GB" b="1" dirty="0" smtClean="0"/>
              <a:t>?</a:t>
            </a:r>
          </a:p>
          <a:p>
            <a:endParaRPr lang="en-GB" b="1" dirty="0"/>
          </a:p>
          <a:p>
            <a:r>
              <a:rPr lang="en-GB" b="1" dirty="0" smtClean="0"/>
              <a:t>What does reduced (oxidised) iron look like?</a:t>
            </a:r>
            <a:endParaRPr lang="en-GB" b="1" dirty="0"/>
          </a:p>
        </p:txBody>
      </p:sp>
    </p:spTree>
    <p:extLst>
      <p:ext uri="{BB962C8B-B14F-4D97-AF65-F5344CB8AC3E}">
        <p14:creationId xmlns:p14="http://schemas.microsoft.com/office/powerpoint/2010/main" val="29066951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p:cNvSpPr>
            <a:spLocks noGrp="1"/>
          </p:cNvSpPr>
          <p:nvPr>
            <p:ph type="title"/>
          </p:nvPr>
        </p:nvSpPr>
        <p:spPr>
          <a:xfrm>
            <a:off x="1758463" y="624110"/>
            <a:ext cx="9746150" cy="1280890"/>
          </a:xfrm>
        </p:spPr>
        <p:txBody>
          <a:bodyPr/>
          <a:lstStyle/>
          <a:p>
            <a:r>
              <a:rPr lang="en-GB" dirty="0" err="1" smtClean="0"/>
              <a:t>Winogradsky</a:t>
            </a:r>
            <a:r>
              <a:rPr lang="en-GB" dirty="0" smtClean="0"/>
              <a:t> column – chemistry and gradients</a:t>
            </a:r>
            <a:endParaRPr lang="en-GB" dirty="0"/>
          </a:p>
        </p:txBody>
      </p:sp>
      <p:sp>
        <p:nvSpPr>
          <p:cNvPr id="5" name="Rectangle 4"/>
          <p:cNvSpPr/>
          <p:nvPr/>
        </p:nvSpPr>
        <p:spPr>
          <a:xfrm>
            <a:off x="1758463" y="1997839"/>
            <a:ext cx="9186202" cy="3693319"/>
          </a:xfrm>
          <a:prstGeom prst="rect">
            <a:avLst/>
          </a:prstGeom>
        </p:spPr>
        <p:txBody>
          <a:bodyPr wrap="square">
            <a:spAutoFit/>
          </a:bodyPr>
          <a:lstStyle/>
          <a:p>
            <a:r>
              <a:rPr lang="en-GB" b="1" dirty="0" smtClean="0"/>
              <a:t>Anoxic </a:t>
            </a:r>
            <a:r>
              <a:rPr lang="en-GB" b="1" dirty="0"/>
              <a:t>zone</a:t>
            </a:r>
          </a:p>
          <a:p>
            <a:endParaRPr lang="en-GB" b="1" dirty="0"/>
          </a:p>
          <a:p>
            <a:r>
              <a:rPr lang="en-GB" dirty="0"/>
              <a:t>The </a:t>
            </a:r>
            <a:r>
              <a:rPr lang="en-GB" dirty="0" smtClean="0"/>
              <a:t>anoxic zone is devoid of free oxygen</a:t>
            </a:r>
          </a:p>
          <a:p>
            <a:endParaRPr lang="en-GB" dirty="0"/>
          </a:p>
          <a:p>
            <a:r>
              <a:rPr lang="en-GB" dirty="0" smtClean="0"/>
              <a:t>Instead of using oxygen (like all eukaryotes) in respiration, microbes in anoxic zones use other chemical compounds</a:t>
            </a:r>
          </a:p>
          <a:p>
            <a:endParaRPr lang="en-GB" dirty="0"/>
          </a:p>
          <a:p>
            <a:r>
              <a:rPr lang="en-GB" dirty="0" smtClean="0"/>
              <a:t>Sulphate is an oxidised form of sulphur that is very common in this zone</a:t>
            </a:r>
            <a:endParaRPr lang="en-GB" dirty="0"/>
          </a:p>
          <a:p>
            <a:endParaRPr lang="en-GB" dirty="0"/>
          </a:p>
          <a:p>
            <a:r>
              <a:rPr lang="en-GB" b="1" dirty="0"/>
              <a:t>Where in the column is </a:t>
            </a:r>
            <a:r>
              <a:rPr lang="en-GB" b="1" dirty="0" smtClean="0"/>
              <a:t>anoxic?</a:t>
            </a:r>
          </a:p>
          <a:p>
            <a:endParaRPr lang="en-GB" b="1" dirty="0"/>
          </a:p>
          <a:p>
            <a:r>
              <a:rPr lang="en-GB" b="1" dirty="0" smtClean="0"/>
              <a:t>What chemical is going to be highly concentrated in this zone?</a:t>
            </a:r>
          </a:p>
          <a:p>
            <a:endParaRPr lang="en-GB" b="1" dirty="0"/>
          </a:p>
        </p:txBody>
      </p:sp>
    </p:spTree>
    <p:extLst>
      <p:ext uri="{BB962C8B-B14F-4D97-AF65-F5344CB8AC3E}">
        <p14:creationId xmlns:p14="http://schemas.microsoft.com/office/powerpoint/2010/main" val="37689677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8463" y="624110"/>
            <a:ext cx="9746150" cy="1280890"/>
          </a:xfrm>
        </p:spPr>
        <p:txBody>
          <a:bodyPr/>
          <a:lstStyle/>
          <a:p>
            <a:r>
              <a:rPr lang="en-GB" dirty="0" err="1" smtClean="0"/>
              <a:t>Winogrdasky</a:t>
            </a:r>
            <a:r>
              <a:rPr lang="en-GB" dirty="0" smtClean="0"/>
              <a:t> column – field guide</a:t>
            </a:r>
            <a:endParaRPr lang="en-GB" dirty="0"/>
          </a:p>
        </p:txBody>
      </p:sp>
      <p:sp>
        <p:nvSpPr>
          <p:cNvPr id="5" name="Content Placeholder 4"/>
          <p:cNvSpPr>
            <a:spLocks noGrp="1"/>
          </p:cNvSpPr>
          <p:nvPr>
            <p:ph idx="1"/>
          </p:nvPr>
        </p:nvSpPr>
        <p:spPr>
          <a:xfrm>
            <a:off x="1294229" y="1458351"/>
            <a:ext cx="10210384" cy="3777622"/>
          </a:xfrm>
        </p:spPr>
        <p:txBody>
          <a:bodyPr>
            <a:normAutofit lnSpcReduction="10000"/>
          </a:bodyPr>
          <a:lstStyle/>
          <a:p>
            <a:pPr marL="0" indent="0">
              <a:buNone/>
            </a:pPr>
            <a:r>
              <a:rPr lang="en-GB" b="1" i="1" dirty="0" smtClean="0"/>
              <a:t>Sulphide oxidisers</a:t>
            </a:r>
          </a:p>
          <a:p>
            <a:pPr marL="0" indent="0">
              <a:buNone/>
            </a:pPr>
            <a:r>
              <a:rPr lang="en-GB" dirty="0" smtClean="0"/>
              <a:t>Sulphide </a:t>
            </a:r>
            <a:r>
              <a:rPr lang="en-GB" dirty="0"/>
              <a:t>oxidizers are a group of bacteria that eat hydrogen </a:t>
            </a:r>
            <a:r>
              <a:rPr lang="en-GB" dirty="0" smtClean="0"/>
              <a:t>sulphide </a:t>
            </a:r>
            <a:r>
              <a:rPr lang="en-GB" dirty="0"/>
              <a:t>and breathe oxygen. They live near black sediments rich in hydrogen </a:t>
            </a:r>
            <a:r>
              <a:rPr lang="en-GB" dirty="0" smtClean="0"/>
              <a:t>sulphide</a:t>
            </a:r>
            <a:r>
              <a:rPr lang="en-GB" dirty="0"/>
              <a:t>. </a:t>
            </a:r>
            <a:endParaRPr lang="en-GB" dirty="0" smtClean="0"/>
          </a:p>
          <a:p>
            <a:pPr marL="0" indent="0">
              <a:buNone/>
            </a:pPr>
            <a:r>
              <a:rPr lang="en-GB" b="1" dirty="0" smtClean="0"/>
              <a:t>A </a:t>
            </a:r>
            <a:r>
              <a:rPr lang="en-GB" b="1" dirty="0"/>
              <a:t>field mark of </a:t>
            </a:r>
            <a:r>
              <a:rPr lang="en-GB" b="1" dirty="0" smtClean="0"/>
              <a:t>sulphide </a:t>
            </a:r>
            <a:r>
              <a:rPr lang="en-GB" b="1" dirty="0"/>
              <a:t>oxidizers is the white scum and fuzz they often produce</a:t>
            </a:r>
            <a:r>
              <a:rPr lang="en-GB" dirty="0"/>
              <a:t>. They require oxygen and therefore, will not be too deep in the sediment, but may be hidden below the green photosynthetic bacteria and algae. </a:t>
            </a:r>
            <a:endParaRPr lang="en-GB" dirty="0" smtClean="0"/>
          </a:p>
          <a:p>
            <a:pPr marL="0" indent="0">
              <a:buNone/>
            </a:pPr>
            <a:r>
              <a:rPr lang="en-GB" dirty="0" smtClean="0"/>
              <a:t>The </a:t>
            </a:r>
            <a:r>
              <a:rPr lang="en-GB" dirty="0"/>
              <a:t>ideal location for these microbes is where the layers of oxygen rich sediment and anaerobic, </a:t>
            </a:r>
            <a:r>
              <a:rPr lang="en-GB" dirty="0" smtClean="0"/>
              <a:t>hydrogen-sulphide </a:t>
            </a:r>
            <a:r>
              <a:rPr lang="en-GB" dirty="0"/>
              <a:t>rich sediment meet, such as marine </a:t>
            </a:r>
            <a:r>
              <a:rPr lang="en-GB" dirty="0" smtClean="0"/>
              <a:t>estuaries</a:t>
            </a:r>
          </a:p>
          <a:p>
            <a:pPr marL="0" indent="0">
              <a:buNone/>
            </a:pPr>
            <a:r>
              <a:rPr lang="en-GB" b="1" dirty="0" smtClean="0"/>
              <a:t>Representative genera</a:t>
            </a:r>
            <a:r>
              <a:rPr lang="en-GB" i="1" dirty="0" smtClean="0"/>
              <a:t>: </a:t>
            </a:r>
            <a:r>
              <a:rPr lang="en-GB" i="1" dirty="0" err="1" smtClean="0"/>
              <a:t>Beggiatoa</a:t>
            </a:r>
            <a:r>
              <a:rPr lang="en-GB" i="1" dirty="0" smtClean="0"/>
              <a:t> </a:t>
            </a:r>
            <a:r>
              <a:rPr lang="en-GB" dirty="0" smtClean="0"/>
              <a:t>&amp; </a:t>
            </a:r>
            <a:r>
              <a:rPr lang="en-GB" i="1" dirty="0" err="1" smtClean="0"/>
              <a:t>Thiobacillus</a:t>
            </a:r>
            <a:endParaRPr lang="en-GB" i="1" dirty="0" smtClean="0"/>
          </a:p>
          <a:p>
            <a:pPr marL="0" indent="0">
              <a:buNone/>
            </a:pPr>
            <a:r>
              <a:rPr lang="en-GB" b="1" dirty="0" smtClean="0"/>
              <a:t>Morphology: </a:t>
            </a:r>
            <a:r>
              <a:rPr lang="en-GB" dirty="0" smtClean="0"/>
              <a:t>filamentous / rods</a:t>
            </a:r>
          </a:p>
          <a:p>
            <a:pPr marL="0" indent="0">
              <a:buNone/>
            </a:pPr>
            <a:r>
              <a:rPr lang="en-GB" b="1" dirty="0" smtClean="0"/>
              <a:t>Metabolism: </a:t>
            </a:r>
            <a:r>
              <a:rPr lang="en-GB" dirty="0" err="1" smtClean="0"/>
              <a:t>chemolithotrophic</a:t>
            </a:r>
            <a:endParaRPr lang="en-GB" b="1" dirty="0" smtClean="0"/>
          </a:p>
          <a:p>
            <a:pPr marL="0" indent="0">
              <a:buNone/>
            </a:pPr>
            <a:endParaRPr lang="en-GB" b="1" i="1"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3509" y="3986974"/>
            <a:ext cx="4892626" cy="2751216"/>
          </a:xfrm>
          <a:prstGeom prst="rect">
            <a:avLst/>
          </a:prstGeom>
        </p:spPr>
      </p:pic>
    </p:spTree>
    <p:extLst>
      <p:ext uri="{BB962C8B-B14F-4D97-AF65-F5344CB8AC3E}">
        <p14:creationId xmlns:p14="http://schemas.microsoft.com/office/powerpoint/2010/main" val="32833780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58463" y="1742705"/>
            <a:ext cx="9746149" cy="3777622"/>
          </a:xfrm>
        </p:spPr>
        <p:txBody>
          <a:bodyPr>
            <a:normAutofit lnSpcReduction="10000"/>
          </a:bodyPr>
          <a:lstStyle/>
          <a:p>
            <a:pPr marL="0" indent="0">
              <a:buNone/>
            </a:pPr>
            <a:r>
              <a:rPr lang="en-GB" b="1" dirty="0"/>
              <a:t>Green </a:t>
            </a:r>
            <a:r>
              <a:rPr lang="en-GB" b="1" dirty="0" smtClean="0"/>
              <a:t>Sulphur bacteria</a:t>
            </a:r>
            <a:r>
              <a:rPr lang="en-GB" dirty="0" smtClean="0"/>
              <a:t> </a:t>
            </a:r>
          </a:p>
          <a:p>
            <a:pPr marL="0" indent="0">
              <a:buNone/>
            </a:pPr>
            <a:r>
              <a:rPr lang="en-GB" dirty="0" smtClean="0"/>
              <a:t>Green sulphur bacteria can </a:t>
            </a:r>
            <a:r>
              <a:rPr lang="en-GB" dirty="0"/>
              <a:t>be seen in </a:t>
            </a:r>
            <a:r>
              <a:rPr lang="en-GB" dirty="0" err="1" smtClean="0"/>
              <a:t>suboxic</a:t>
            </a:r>
            <a:r>
              <a:rPr lang="en-GB" dirty="0" smtClean="0"/>
              <a:t> to anoxic </a:t>
            </a:r>
            <a:r>
              <a:rPr lang="en-GB" dirty="0"/>
              <a:t>environments that receive light </a:t>
            </a:r>
            <a:r>
              <a:rPr lang="en-GB" dirty="0" smtClean="0"/>
              <a:t>and </a:t>
            </a:r>
            <a:r>
              <a:rPr lang="en-GB" dirty="0"/>
              <a:t>have high </a:t>
            </a:r>
            <a:r>
              <a:rPr lang="en-GB" dirty="0" smtClean="0"/>
              <a:t>sulphur </a:t>
            </a:r>
            <a:r>
              <a:rPr lang="en-GB" dirty="0"/>
              <a:t>and low oxygen levels. </a:t>
            </a:r>
            <a:r>
              <a:rPr lang="en-GB" dirty="0" smtClean="0"/>
              <a:t>They get their energy from light, use hydrogen sulphide as an electron donor and the get their carbon from CO</a:t>
            </a:r>
            <a:r>
              <a:rPr lang="en-GB" baseline="-25000" dirty="0" smtClean="0"/>
              <a:t>2</a:t>
            </a:r>
            <a:r>
              <a:rPr lang="en-GB" dirty="0" smtClean="0"/>
              <a:t>.</a:t>
            </a:r>
          </a:p>
          <a:p>
            <a:pPr marL="0" indent="0">
              <a:buNone/>
            </a:pPr>
            <a:endParaRPr lang="en-GB" dirty="0"/>
          </a:p>
          <a:p>
            <a:pPr marL="0" indent="0">
              <a:buNone/>
            </a:pPr>
            <a:r>
              <a:rPr lang="en-GB" dirty="0" smtClean="0"/>
              <a:t>They </a:t>
            </a:r>
            <a:r>
              <a:rPr lang="en-GB" dirty="0"/>
              <a:t>can be seen as a thin layer of green beneath the purple bacteria and above a black sediment rich in </a:t>
            </a:r>
            <a:r>
              <a:rPr lang="en-GB" dirty="0" smtClean="0"/>
              <a:t>sulphide</a:t>
            </a:r>
            <a:r>
              <a:rPr lang="en-GB" dirty="0"/>
              <a:t>. </a:t>
            </a:r>
            <a:endParaRPr lang="en-GB" dirty="0" smtClean="0"/>
          </a:p>
          <a:p>
            <a:pPr marL="0" indent="0">
              <a:buNone/>
            </a:pPr>
            <a:endParaRPr lang="en-GB" dirty="0"/>
          </a:p>
          <a:p>
            <a:pPr marL="0" indent="0">
              <a:buNone/>
            </a:pPr>
            <a:r>
              <a:rPr lang="en-GB" b="1" dirty="0"/>
              <a:t>Representative genera</a:t>
            </a:r>
            <a:r>
              <a:rPr lang="en-GB" i="1" dirty="0"/>
              <a:t>: </a:t>
            </a:r>
            <a:r>
              <a:rPr lang="en-GB" i="1" dirty="0" err="1" smtClean="0"/>
              <a:t>Chlorobium</a:t>
            </a:r>
            <a:endParaRPr lang="en-GB" i="1" dirty="0"/>
          </a:p>
          <a:p>
            <a:pPr marL="0" indent="0">
              <a:buNone/>
            </a:pPr>
            <a:r>
              <a:rPr lang="en-GB" b="1" dirty="0"/>
              <a:t>Morphology: </a:t>
            </a:r>
            <a:r>
              <a:rPr lang="en-GB" dirty="0" smtClean="0"/>
              <a:t>straight or curved rods</a:t>
            </a:r>
            <a:endParaRPr lang="en-GB" dirty="0"/>
          </a:p>
          <a:p>
            <a:pPr marL="0" indent="0">
              <a:buNone/>
            </a:pPr>
            <a:r>
              <a:rPr lang="en-GB" b="1" dirty="0"/>
              <a:t>Metabolism: </a:t>
            </a:r>
            <a:r>
              <a:rPr lang="en-GB" dirty="0" smtClean="0"/>
              <a:t>photoheterotrophic</a:t>
            </a:r>
            <a:endParaRPr lang="en-GB" b="1" dirty="0"/>
          </a:p>
          <a:p>
            <a:pPr marL="0" indent="0">
              <a:buNone/>
            </a:pPr>
            <a:endParaRPr lang="en-GB" dirty="0"/>
          </a:p>
        </p:txBody>
      </p:sp>
      <p:sp>
        <p:nvSpPr>
          <p:cNvPr id="4" name="Title 1"/>
          <p:cNvSpPr>
            <a:spLocks noGrp="1"/>
          </p:cNvSpPr>
          <p:nvPr>
            <p:ph type="title"/>
          </p:nvPr>
        </p:nvSpPr>
        <p:spPr>
          <a:xfrm>
            <a:off x="1758463" y="624110"/>
            <a:ext cx="9746150" cy="1280890"/>
          </a:xfrm>
        </p:spPr>
        <p:txBody>
          <a:bodyPr/>
          <a:lstStyle/>
          <a:p>
            <a:r>
              <a:rPr lang="en-GB" dirty="0" err="1" smtClean="0"/>
              <a:t>Winogrdasky</a:t>
            </a:r>
            <a:r>
              <a:rPr lang="en-GB" dirty="0" smtClean="0"/>
              <a:t> column – field guide</a:t>
            </a:r>
            <a:endParaRPr lang="en-GB" dirty="0"/>
          </a:p>
        </p:txBody>
      </p:sp>
      <p:pic>
        <p:nvPicPr>
          <p:cNvPr id="6" name="Picture 5"/>
          <p:cNvPicPr>
            <a:picLocks noChangeAspect="1"/>
          </p:cNvPicPr>
          <p:nvPr/>
        </p:nvPicPr>
        <p:blipFill>
          <a:blip r:embed="rId3"/>
          <a:stretch>
            <a:fillRect/>
          </a:stretch>
        </p:blipFill>
        <p:spPr>
          <a:xfrm>
            <a:off x="5970355" y="3631516"/>
            <a:ext cx="4369398" cy="2928937"/>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65677" y="4235588"/>
            <a:ext cx="2286000" cy="2000250"/>
          </a:xfrm>
          <a:prstGeom prst="rect">
            <a:avLst/>
          </a:prstGeom>
        </p:spPr>
      </p:pic>
    </p:spTree>
    <p:extLst>
      <p:ext uri="{BB962C8B-B14F-4D97-AF65-F5344CB8AC3E}">
        <p14:creationId xmlns:p14="http://schemas.microsoft.com/office/powerpoint/2010/main" val="33140779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758463" y="624110"/>
            <a:ext cx="9746150" cy="1280890"/>
          </a:xfrm>
        </p:spPr>
        <p:txBody>
          <a:bodyPr/>
          <a:lstStyle/>
          <a:p>
            <a:r>
              <a:rPr lang="en-GB" dirty="0" err="1" smtClean="0"/>
              <a:t>Winogrdasky</a:t>
            </a:r>
            <a:r>
              <a:rPr lang="en-GB" dirty="0" smtClean="0"/>
              <a:t> column – field guide</a:t>
            </a:r>
            <a:endParaRPr lang="en-GB" dirty="0"/>
          </a:p>
        </p:txBody>
      </p:sp>
      <p:sp>
        <p:nvSpPr>
          <p:cNvPr id="5" name="Content Placeholder 2"/>
          <p:cNvSpPr>
            <a:spLocks noGrp="1"/>
          </p:cNvSpPr>
          <p:nvPr>
            <p:ph idx="1"/>
          </p:nvPr>
        </p:nvSpPr>
        <p:spPr>
          <a:xfrm>
            <a:off x="1758463" y="1430215"/>
            <a:ext cx="9746149" cy="3777622"/>
          </a:xfrm>
        </p:spPr>
        <p:txBody>
          <a:bodyPr/>
          <a:lstStyle/>
          <a:p>
            <a:pPr marL="0" indent="0">
              <a:buNone/>
            </a:pPr>
            <a:r>
              <a:rPr lang="en-GB" b="1" dirty="0" smtClean="0"/>
              <a:t>Purple Sulphur bacteria</a:t>
            </a:r>
            <a:r>
              <a:rPr lang="en-GB" dirty="0" smtClean="0"/>
              <a:t> </a:t>
            </a:r>
          </a:p>
          <a:p>
            <a:pPr marL="0" indent="0">
              <a:buNone/>
            </a:pPr>
            <a:r>
              <a:rPr lang="en-GB" dirty="0" smtClean="0"/>
              <a:t>Purple </a:t>
            </a:r>
            <a:r>
              <a:rPr lang="en-GB" dirty="0"/>
              <a:t>sulphur bacteria use hydrogen </a:t>
            </a:r>
            <a:r>
              <a:rPr lang="en-GB" dirty="0" err="1"/>
              <a:t>sulfide</a:t>
            </a:r>
            <a:r>
              <a:rPr lang="en-GB" dirty="0"/>
              <a:t>, light and carbon dioxide to make sugars. Therefore, they thrive in environments that are within the photic zone and are rich in </a:t>
            </a:r>
            <a:r>
              <a:rPr lang="en-GB" dirty="0" smtClean="0"/>
              <a:t>sulphide </a:t>
            </a:r>
            <a:r>
              <a:rPr lang="en-GB" dirty="0"/>
              <a:t>compounds. </a:t>
            </a:r>
            <a:endParaRPr lang="en-GB" dirty="0" smtClean="0"/>
          </a:p>
          <a:p>
            <a:pPr marL="0" indent="0">
              <a:buNone/>
            </a:pPr>
            <a:r>
              <a:rPr lang="en-GB" dirty="0" smtClean="0"/>
              <a:t>These </a:t>
            </a:r>
            <a:r>
              <a:rPr lang="en-GB" dirty="0"/>
              <a:t>bacteria can be found as a purple-pink layer beneath the green cyanobacteria and in contact with sediments that are </a:t>
            </a:r>
            <a:r>
              <a:rPr lang="en-GB" dirty="0" smtClean="0"/>
              <a:t>sulphide-rich</a:t>
            </a:r>
            <a:r>
              <a:rPr lang="en-GB" dirty="0"/>
              <a:t>, anaerobic, and black in </a:t>
            </a:r>
            <a:r>
              <a:rPr lang="en-GB" dirty="0" smtClean="0"/>
              <a:t>colour</a:t>
            </a:r>
            <a:r>
              <a:rPr lang="en-GB" dirty="0"/>
              <a:t>. </a:t>
            </a:r>
          </a:p>
          <a:p>
            <a:pPr marL="0" indent="0">
              <a:buNone/>
            </a:pPr>
            <a:r>
              <a:rPr lang="en-GB" b="1" dirty="0"/>
              <a:t>Representative genera</a:t>
            </a:r>
            <a:r>
              <a:rPr lang="en-GB" i="1" dirty="0"/>
              <a:t>: </a:t>
            </a:r>
            <a:r>
              <a:rPr lang="en-GB" i="1" dirty="0" err="1" smtClean="0"/>
              <a:t>Chromatium</a:t>
            </a:r>
            <a:endParaRPr lang="en-GB" i="1" dirty="0"/>
          </a:p>
          <a:p>
            <a:pPr marL="0" indent="0">
              <a:buNone/>
            </a:pPr>
            <a:r>
              <a:rPr lang="en-GB" b="1" dirty="0"/>
              <a:t>Morphology: </a:t>
            </a:r>
            <a:r>
              <a:rPr lang="en-GB" dirty="0" smtClean="0"/>
              <a:t>ovals or rods</a:t>
            </a:r>
            <a:endParaRPr lang="en-GB" dirty="0"/>
          </a:p>
          <a:p>
            <a:pPr marL="0" indent="0">
              <a:buNone/>
            </a:pPr>
            <a:r>
              <a:rPr lang="en-GB" b="1" dirty="0"/>
              <a:t>Metabolism: </a:t>
            </a:r>
            <a:r>
              <a:rPr lang="en-GB" dirty="0" smtClean="0"/>
              <a:t>photoheterotrophic</a:t>
            </a:r>
            <a:endParaRPr lang="en-GB" b="1" dirty="0"/>
          </a:p>
          <a:p>
            <a:pPr marL="0" indent="0">
              <a:buNone/>
            </a:pPr>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070" y="3666493"/>
            <a:ext cx="4628661" cy="3082688"/>
          </a:xfrm>
          <a:prstGeom prst="rect">
            <a:avLst/>
          </a:prstGeom>
        </p:spPr>
      </p:pic>
    </p:spTree>
    <p:extLst>
      <p:ext uri="{BB962C8B-B14F-4D97-AF65-F5344CB8AC3E}">
        <p14:creationId xmlns:p14="http://schemas.microsoft.com/office/powerpoint/2010/main" val="30390813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758463" y="624110"/>
            <a:ext cx="9746150" cy="1280890"/>
          </a:xfrm>
        </p:spPr>
        <p:txBody>
          <a:bodyPr/>
          <a:lstStyle/>
          <a:p>
            <a:r>
              <a:rPr lang="en-GB" dirty="0" err="1" smtClean="0"/>
              <a:t>Winogrdasky</a:t>
            </a:r>
            <a:r>
              <a:rPr lang="en-GB" dirty="0" smtClean="0"/>
              <a:t> column – field guide</a:t>
            </a:r>
            <a:endParaRPr lang="en-GB" dirty="0"/>
          </a:p>
        </p:txBody>
      </p:sp>
      <p:sp>
        <p:nvSpPr>
          <p:cNvPr id="5" name="Content Placeholder 2"/>
          <p:cNvSpPr>
            <a:spLocks noGrp="1"/>
          </p:cNvSpPr>
          <p:nvPr>
            <p:ph idx="1"/>
          </p:nvPr>
        </p:nvSpPr>
        <p:spPr>
          <a:xfrm>
            <a:off x="506438" y="1590986"/>
            <a:ext cx="9746149" cy="3777622"/>
          </a:xfrm>
          <a:solidFill>
            <a:schemeClr val="bg1"/>
          </a:solidFill>
        </p:spPr>
        <p:txBody>
          <a:bodyPr/>
          <a:lstStyle/>
          <a:p>
            <a:pPr marL="0" indent="0">
              <a:buNone/>
            </a:pPr>
            <a:r>
              <a:rPr lang="en-GB" b="1" dirty="0" smtClean="0"/>
              <a:t>Purple Non-Sulphur bacteria</a:t>
            </a:r>
            <a:r>
              <a:rPr lang="en-GB" dirty="0" smtClean="0"/>
              <a:t> </a:t>
            </a:r>
          </a:p>
          <a:p>
            <a:pPr marL="0" indent="0">
              <a:buNone/>
            </a:pPr>
            <a:r>
              <a:rPr lang="en-GB" dirty="0"/>
              <a:t>The purple </a:t>
            </a:r>
            <a:r>
              <a:rPr lang="en-GB" dirty="0" smtClean="0"/>
              <a:t>non-sulphur bacteria </a:t>
            </a:r>
            <a:r>
              <a:rPr lang="en-GB" dirty="0"/>
              <a:t>can be found in </a:t>
            </a:r>
            <a:r>
              <a:rPr lang="en-GB" dirty="0" smtClean="0"/>
              <a:t>low-oxygen </a:t>
            </a:r>
            <a:r>
              <a:rPr lang="en-GB" dirty="0"/>
              <a:t>environments in the photic zone </a:t>
            </a:r>
            <a:r>
              <a:rPr lang="en-GB" dirty="0" smtClean="0"/>
              <a:t>where </a:t>
            </a:r>
            <a:r>
              <a:rPr lang="en-GB" dirty="0"/>
              <a:t>they can carry out photosynthesis</a:t>
            </a:r>
            <a:r>
              <a:rPr lang="en-GB" dirty="0" smtClean="0"/>
              <a:t>. They gain their carbon from CO</a:t>
            </a:r>
            <a:r>
              <a:rPr lang="en-GB" baseline="-25000" dirty="0" smtClean="0"/>
              <a:t>2</a:t>
            </a:r>
            <a:r>
              <a:rPr lang="en-GB" dirty="0" smtClean="0"/>
              <a:t>. </a:t>
            </a:r>
          </a:p>
          <a:p>
            <a:pPr marL="0" indent="0">
              <a:buNone/>
            </a:pPr>
            <a:r>
              <a:rPr lang="en-GB" dirty="0" smtClean="0"/>
              <a:t>Some </a:t>
            </a:r>
            <a:r>
              <a:rPr lang="en-GB" dirty="0"/>
              <a:t>representatives of this group are very metabolically flexible. These bacteria can be found in marine, fresh, hypersaline, or thermal waters, and are common in temporary puddles in hardwood forests. </a:t>
            </a:r>
            <a:endParaRPr lang="en-GB" dirty="0" smtClean="0"/>
          </a:p>
          <a:p>
            <a:pPr marL="0" indent="0">
              <a:buNone/>
            </a:pPr>
            <a:r>
              <a:rPr lang="en-GB" b="1" dirty="0" smtClean="0"/>
              <a:t>Representative </a:t>
            </a:r>
            <a:r>
              <a:rPr lang="en-GB" b="1" dirty="0"/>
              <a:t>genera</a:t>
            </a:r>
            <a:r>
              <a:rPr lang="en-GB" i="1" dirty="0"/>
              <a:t>: </a:t>
            </a:r>
            <a:r>
              <a:rPr lang="en-GB" i="1" dirty="0" err="1" smtClean="0"/>
              <a:t>Rhodospirilium</a:t>
            </a:r>
            <a:r>
              <a:rPr lang="en-GB" i="1" dirty="0" smtClean="0"/>
              <a:t> &amp; </a:t>
            </a:r>
            <a:r>
              <a:rPr lang="en-GB" i="1" dirty="0" err="1" smtClean="0"/>
              <a:t>Rhodopseudomonas</a:t>
            </a:r>
            <a:endParaRPr lang="en-GB" i="1" dirty="0"/>
          </a:p>
          <a:p>
            <a:pPr marL="0" indent="0">
              <a:buNone/>
            </a:pPr>
            <a:r>
              <a:rPr lang="en-GB" b="1" dirty="0"/>
              <a:t>Morphology: </a:t>
            </a:r>
            <a:r>
              <a:rPr lang="en-GB" dirty="0" smtClean="0"/>
              <a:t>vibrio-spiral rods</a:t>
            </a:r>
            <a:endParaRPr lang="en-GB" dirty="0"/>
          </a:p>
          <a:p>
            <a:pPr marL="0" indent="0">
              <a:buNone/>
            </a:pPr>
            <a:r>
              <a:rPr lang="en-GB" b="1" dirty="0"/>
              <a:t>Metabolism: </a:t>
            </a:r>
            <a:r>
              <a:rPr lang="en-GB" dirty="0" smtClean="0"/>
              <a:t>photoheterotrophic</a:t>
            </a:r>
            <a:endParaRPr lang="en-GB" b="1" dirty="0"/>
          </a:p>
          <a:p>
            <a:pPr marL="0" indent="0">
              <a:buNone/>
            </a:pPr>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4349" y="3610273"/>
            <a:ext cx="3809361" cy="3142723"/>
          </a:xfrm>
          <a:prstGeom prst="rect">
            <a:avLst/>
          </a:prstGeom>
        </p:spPr>
      </p:pic>
    </p:spTree>
    <p:extLst>
      <p:ext uri="{BB962C8B-B14F-4D97-AF65-F5344CB8AC3E}">
        <p14:creationId xmlns:p14="http://schemas.microsoft.com/office/powerpoint/2010/main" val="39296176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758463" y="624110"/>
            <a:ext cx="9746150" cy="1280890"/>
          </a:xfrm>
        </p:spPr>
        <p:txBody>
          <a:bodyPr/>
          <a:lstStyle/>
          <a:p>
            <a:r>
              <a:rPr lang="en-GB" dirty="0" err="1" smtClean="0"/>
              <a:t>Winogrdasky</a:t>
            </a:r>
            <a:r>
              <a:rPr lang="en-GB" dirty="0" smtClean="0"/>
              <a:t> column – field guide</a:t>
            </a:r>
            <a:endParaRPr lang="en-GB" dirty="0"/>
          </a:p>
        </p:txBody>
      </p:sp>
      <p:sp>
        <p:nvSpPr>
          <p:cNvPr id="5" name="Content Placeholder 2"/>
          <p:cNvSpPr>
            <a:spLocks noGrp="1"/>
          </p:cNvSpPr>
          <p:nvPr>
            <p:ph idx="1"/>
          </p:nvPr>
        </p:nvSpPr>
        <p:spPr>
          <a:xfrm>
            <a:off x="2110155" y="2308439"/>
            <a:ext cx="9746149" cy="3777622"/>
          </a:xfrm>
          <a:noFill/>
        </p:spPr>
        <p:txBody>
          <a:bodyPr/>
          <a:lstStyle/>
          <a:p>
            <a:pPr marL="0" indent="0">
              <a:buNone/>
            </a:pPr>
            <a:r>
              <a:rPr lang="en-GB" b="1" dirty="0" smtClean="0"/>
              <a:t>Sulphur-reducing bacteria</a:t>
            </a:r>
            <a:endParaRPr lang="en-GB" dirty="0" smtClean="0"/>
          </a:p>
          <a:p>
            <a:pPr marL="0" indent="0">
              <a:buNone/>
            </a:pPr>
            <a:r>
              <a:rPr lang="en-GB" dirty="0" smtClean="0"/>
              <a:t>Sulphur reducers eat hydrogen and sugars and breathe sulphate. They produce hydrogen sulphide. They form a black layer of sediment below the photic zone, especially in marine environments as sulphate is plentiful in seawater</a:t>
            </a:r>
          </a:p>
          <a:p>
            <a:pPr marL="0" indent="0">
              <a:buNone/>
            </a:pPr>
            <a:r>
              <a:rPr lang="en-GB" b="1" dirty="0" smtClean="0"/>
              <a:t>Representative </a:t>
            </a:r>
            <a:r>
              <a:rPr lang="en-GB" b="1" dirty="0"/>
              <a:t>genera</a:t>
            </a:r>
            <a:r>
              <a:rPr lang="en-GB" i="1" dirty="0"/>
              <a:t>: </a:t>
            </a:r>
            <a:r>
              <a:rPr lang="en-GB" i="1" dirty="0" err="1" smtClean="0"/>
              <a:t>Desulfovibirio</a:t>
            </a:r>
            <a:endParaRPr lang="en-GB" i="1" dirty="0"/>
          </a:p>
          <a:p>
            <a:pPr marL="0" indent="0">
              <a:buNone/>
            </a:pPr>
            <a:r>
              <a:rPr lang="en-GB" b="1" dirty="0"/>
              <a:t>Morphology: </a:t>
            </a:r>
            <a:r>
              <a:rPr lang="en-GB" dirty="0" smtClean="0"/>
              <a:t>vibrio (comma shape)</a:t>
            </a:r>
            <a:endParaRPr lang="en-GB" dirty="0"/>
          </a:p>
          <a:p>
            <a:pPr marL="0" indent="0">
              <a:buNone/>
            </a:pPr>
            <a:r>
              <a:rPr lang="en-GB" b="1" dirty="0"/>
              <a:t>Metabolism: </a:t>
            </a:r>
            <a:r>
              <a:rPr lang="en-GB" dirty="0" smtClean="0"/>
              <a:t>chemoheterotrophic</a:t>
            </a:r>
            <a:endParaRPr lang="en-GB" b="1" dirty="0"/>
          </a:p>
          <a:p>
            <a:pPr marL="0" indent="0">
              <a:buNone/>
            </a:pPr>
            <a:endParaRPr lang="en-GB" dirty="0"/>
          </a:p>
        </p:txBody>
      </p:sp>
    </p:spTree>
    <p:extLst>
      <p:ext uri="{BB962C8B-B14F-4D97-AF65-F5344CB8AC3E}">
        <p14:creationId xmlns:p14="http://schemas.microsoft.com/office/powerpoint/2010/main" val="39777882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30326" y="624110"/>
            <a:ext cx="9774285" cy="1280890"/>
          </a:xfrm>
        </p:spPr>
        <p:txBody>
          <a:bodyPr/>
          <a:lstStyle/>
          <a:p>
            <a:r>
              <a:rPr lang="en-GB" dirty="0" err="1" smtClean="0"/>
              <a:t>Winogradsky</a:t>
            </a:r>
            <a:r>
              <a:rPr lang="en-GB" dirty="0" smtClean="0"/>
              <a:t> column – field guide</a:t>
            </a:r>
            <a:endParaRPr lang="en-GB" dirty="0"/>
          </a:p>
        </p:txBody>
      </p:sp>
      <p:sp>
        <p:nvSpPr>
          <p:cNvPr id="6" name="Content Placeholder 5"/>
          <p:cNvSpPr>
            <a:spLocks noGrp="1"/>
          </p:cNvSpPr>
          <p:nvPr>
            <p:ph sz="half" idx="1"/>
          </p:nvPr>
        </p:nvSpPr>
        <p:spPr>
          <a:xfrm>
            <a:off x="6401555" y="1486485"/>
            <a:ext cx="5103055" cy="5092607"/>
          </a:xfrm>
        </p:spPr>
        <p:txBody>
          <a:bodyPr>
            <a:normAutofit lnSpcReduction="10000"/>
          </a:bodyPr>
          <a:lstStyle/>
          <a:p>
            <a:pPr marL="0" indent="0">
              <a:buNone/>
            </a:pPr>
            <a:r>
              <a:rPr lang="en-GB" b="1" dirty="0" smtClean="0"/>
              <a:t>Photosynthesising organisms:</a:t>
            </a:r>
          </a:p>
          <a:p>
            <a:pPr marL="0" indent="0">
              <a:buNone/>
            </a:pPr>
            <a:r>
              <a:rPr lang="en-GB" dirty="0" smtClean="0"/>
              <a:t>Cyanobacteria – often army green but can also be brown-black patches, gooey reddish-orange floating masses</a:t>
            </a:r>
            <a:r>
              <a:rPr lang="en-GB" dirty="0"/>
              <a:t> </a:t>
            </a:r>
            <a:r>
              <a:rPr lang="en-GB" dirty="0" smtClean="0"/>
              <a:t>or yellow-brown films free-floating or attached to vegetation</a:t>
            </a:r>
          </a:p>
          <a:p>
            <a:pPr marL="0" indent="0">
              <a:buNone/>
            </a:pPr>
            <a:r>
              <a:rPr lang="en-GB" dirty="0" smtClean="0"/>
              <a:t>Algae – single celled plants, may be emerald green, blood-red or brown depending on levels of carotene</a:t>
            </a:r>
          </a:p>
          <a:p>
            <a:pPr marL="0" indent="0">
              <a:buNone/>
            </a:pPr>
            <a:r>
              <a:rPr lang="en-GB" dirty="0" smtClean="0"/>
              <a:t>Diatoms – a type </a:t>
            </a:r>
            <a:r>
              <a:rPr lang="en-GB" dirty="0"/>
              <a:t>of </a:t>
            </a:r>
            <a:r>
              <a:rPr lang="en-GB" dirty="0" smtClean="0"/>
              <a:t>algae with golden coloured chloroplasts surrounded by silica which makes them appear opalescent. Various shapes and sizes </a:t>
            </a:r>
            <a:r>
              <a:rPr lang="en-GB" dirty="0" smtClean="0">
                <a:hlinkClick r:id="rId2"/>
              </a:rPr>
              <a:t>https</a:t>
            </a:r>
            <a:r>
              <a:rPr lang="en-GB" dirty="0">
                <a:hlinkClick r:id="rId2"/>
              </a:rPr>
              <a:t>://</a:t>
            </a:r>
            <a:r>
              <a:rPr lang="en-GB" dirty="0" smtClean="0">
                <a:hlinkClick r:id="rId2"/>
              </a:rPr>
              <a:t>diatoms.org/what-are-diatoms</a:t>
            </a:r>
            <a:r>
              <a:rPr lang="en-GB" dirty="0" smtClean="0"/>
              <a:t> </a:t>
            </a:r>
          </a:p>
          <a:p>
            <a:pPr marL="0" indent="0">
              <a:buNone/>
            </a:pPr>
            <a:endParaRPr lang="en-GB" dirty="0"/>
          </a:p>
          <a:p>
            <a:pPr marL="0" indent="0">
              <a:buNone/>
            </a:pPr>
            <a:r>
              <a:rPr lang="en-GB" b="1" dirty="0" smtClean="0"/>
              <a:t>Where will the photosynthesising organisms be found?</a:t>
            </a:r>
            <a:endParaRPr lang="en-GB" b="1" dirty="0"/>
          </a:p>
        </p:txBody>
      </p:sp>
      <p:pic>
        <p:nvPicPr>
          <p:cNvPr id="8"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77714" y="2421767"/>
            <a:ext cx="5796477" cy="3861903"/>
          </a:xfr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1418" y="1905000"/>
            <a:ext cx="4775982" cy="4775982"/>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4223" y="2499799"/>
            <a:ext cx="5790372" cy="3705838"/>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4966" y="2281923"/>
            <a:ext cx="5479225" cy="3654643"/>
          </a:xfrm>
          <a:prstGeom prst="rect">
            <a:avLst/>
          </a:prstGeom>
        </p:spPr>
      </p:pic>
    </p:spTree>
    <p:extLst>
      <p:ext uri="{BB962C8B-B14F-4D97-AF65-F5344CB8AC3E}">
        <p14:creationId xmlns:p14="http://schemas.microsoft.com/office/powerpoint/2010/main" val="3141662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10"/>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1"/>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758463" y="624110"/>
            <a:ext cx="9746150" cy="1280890"/>
          </a:xfrm>
        </p:spPr>
        <p:txBody>
          <a:bodyPr/>
          <a:lstStyle/>
          <a:p>
            <a:r>
              <a:rPr lang="en-GB" dirty="0" err="1" smtClean="0"/>
              <a:t>Winogrdasky</a:t>
            </a:r>
            <a:r>
              <a:rPr lang="en-GB" dirty="0" smtClean="0"/>
              <a:t> column – field guide</a:t>
            </a:r>
            <a:endParaRPr lang="en-GB" dirty="0"/>
          </a:p>
        </p:txBody>
      </p:sp>
      <p:sp>
        <p:nvSpPr>
          <p:cNvPr id="5" name="Content Placeholder 2"/>
          <p:cNvSpPr>
            <a:spLocks noGrp="1"/>
          </p:cNvSpPr>
          <p:nvPr>
            <p:ph idx="1"/>
          </p:nvPr>
        </p:nvSpPr>
        <p:spPr>
          <a:xfrm>
            <a:off x="506438" y="1590986"/>
            <a:ext cx="9746149" cy="3777622"/>
          </a:xfrm>
          <a:solidFill>
            <a:schemeClr val="bg1"/>
          </a:solidFill>
        </p:spPr>
        <p:txBody>
          <a:bodyPr/>
          <a:lstStyle/>
          <a:p>
            <a:pPr marL="0" indent="0">
              <a:buNone/>
            </a:pPr>
            <a:r>
              <a:rPr lang="en-GB" b="1" dirty="0" smtClean="0"/>
              <a:t>Fermenting, non-sulphur bacteria</a:t>
            </a:r>
            <a:endParaRPr lang="en-GB" dirty="0" smtClean="0"/>
          </a:p>
          <a:p>
            <a:pPr marL="0" indent="0">
              <a:buNone/>
            </a:pPr>
            <a:r>
              <a:rPr lang="en-GB" dirty="0" smtClean="0"/>
              <a:t>Fermenting bacteria are obligate anaerobes which ferment sugars and produce hydrogen, CO</a:t>
            </a:r>
            <a:r>
              <a:rPr lang="en-GB" baseline="-25000" dirty="0" smtClean="0"/>
              <a:t>2</a:t>
            </a:r>
            <a:r>
              <a:rPr lang="en-GB" dirty="0" smtClean="0"/>
              <a:t> and alcohols as waste products</a:t>
            </a:r>
          </a:p>
          <a:p>
            <a:pPr marL="0" indent="0">
              <a:buNone/>
            </a:pPr>
            <a:endParaRPr lang="en-GB" dirty="0" smtClean="0"/>
          </a:p>
          <a:p>
            <a:pPr marL="0" indent="0">
              <a:buNone/>
            </a:pPr>
            <a:r>
              <a:rPr lang="en-GB" dirty="0" smtClean="0"/>
              <a:t>They are found in the most anaerobic environments including deep in sediments and inside mammalian guts. Their field sign is the presence of bubbles of CO</a:t>
            </a:r>
            <a:r>
              <a:rPr lang="en-GB" baseline="-25000" dirty="0" smtClean="0"/>
              <a:t>2</a:t>
            </a:r>
            <a:r>
              <a:rPr lang="en-GB" dirty="0" smtClean="0"/>
              <a:t> gas</a:t>
            </a:r>
          </a:p>
          <a:p>
            <a:pPr marL="0" indent="0">
              <a:buNone/>
            </a:pPr>
            <a:r>
              <a:rPr lang="en-GB" b="1" dirty="0" smtClean="0"/>
              <a:t>Representative </a:t>
            </a:r>
            <a:r>
              <a:rPr lang="en-GB" b="1" dirty="0"/>
              <a:t>genera</a:t>
            </a:r>
            <a:r>
              <a:rPr lang="en-GB" i="1" dirty="0"/>
              <a:t>: </a:t>
            </a:r>
            <a:r>
              <a:rPr lang="en-GB" i="1" dirty="0" smtClean="0"/>
              <a:t>Clostridium</a:t>
            </a:r>
            <a:endParaRPr lang="en-GB" i="1" dirty="0"/>
          </a:p>
          <a:p>
            <a:pPr marL="0" indent="0">
              <a:buNone/>
            </a:pPr>
            <a:r>
              <a:rPr lang="en-GB" b="1" dirty="0"/>
              <a:t>Morphology</a:t>
            </a:r>
            <a:r>
              <a:rPr lang="en-GB" b="1" dirty="0" smtClean="0"/>
              <a:t>: </a:t>
            </a:r>
            <a:r>
              <a:rPr lang="en-GB" dirty="0"/>
              <a:t>rods with endospores</a:t>
            </a:r>
          </a:p>
          <a:p>
            <a:pPr marL="0" indent="0">
              <a:buNone/>
            </a:pPr>
            <a:r>
              <a:rPr lang="en-GB" b="1" dirty="0"/>
              <a:t>Metabolism: </a:t>
            </a:r>
            <a:r>
              <a:rPr lang="en-GB" dirty="0"/>
              <a:t>fermentative</a:t>
            </a:r>
            <a:endParaRPr lang="en-GB" b="1" dirty="0"/>
          </a:p>
          <a:p>
            <a:pPr marL="0" indent="0">
              <a:buNone/>
            </a:pPr>
            <a:endParaRPr lang="en-GB"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6572" y="3945020"/>
            <a:ext cx="6935666" cy="2912980"/>
          </a:xfrm>
          <a:prstGeom prst="rect">
            <a:avLst/>
          </a:prstGeom>
        </p:spPr>
      </p:pic>
    </p:spTree>
    <p:extLst>
      <p:ext uri="{BB962C8B-B14F-4D97-AF65-F5344CB8AC3E}">
        <p14:creationId xmlns:p14="http://schemas.microsoft.com/office/powerpoint/2010/main" val="497265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772529" y="624110"/>
            <a:ext cx="9732083" cy="1280890"/>
          </a:xfrm>
        </p:spPr>
        <p:txBody>
          <a:bodyPr/>
          <a:lstStyle/>
          <a:p>
            <a:r>
              <a:rPr lang="en-GB" dirty="0" smtClean="0"/>
              <a:t>Assignment – write up a lab report including well-labelled diagrams</a:t>
            </a:r>
            <a:endParaRPr lang="en-GB" dirty="0"/>
          </a:p>
        </p:txBody>
      </p:sp>
      <p:sp>
        <p:nvSpPr>
          <p:cNvPr id="6" name="Content Placeholder 5"/>
          <p:cNvSpPr>
            <a:spLocks noGrp="1"/>
          </p:cNvSpPr>
          <p:nvPr>
            <p:ph idx="1"/>
          </p:nvPr>
        </p:nvSpPr>
        <p:spPr>
          <a:xfrm>
            <a:off x="1772529" y="2133599"/>
            <a:ext cx="9732083" cy="4590757"/>
          </a:xfrm>
        </p:spPr>
        <p:txBody>
          <a:bodyPr>
            <a:normAutofit fontScale="92500" lnSpcReduction="20000"/>
          </a:bodyPr>
          <a:lstStyle/>
          <a:p>
            <a:pPr>
              <a:buFont typeface="+mj-lt"/>
              <a:buAutoNum type="arabicPeriod"/>
            </a:pPr>
            <a:r>
              <a:rPr lang="en-GB" b="1" dirty="0" smtClean="0"/>
              <a:t>Introduction</a:t>
            </a:r>
          </a:p>
          <a:p>
            <a:pPr lvl="1"/>
            <a:r>
              <a:rPr lang="en-GB" dirty="0" smtClean="0"/>
              <a:t>Introduce the experiment: what problem it aims to solve and what question it aims to answer, why it’s an appropriate experimental design to answer the question, some background history of the field and </a:t>
            </a:r>
            <a:r>
              <a:rPr lang="en-GB" dirty="0" err="1" smtClean="0"/>
              <a:t>Winogradsky</a:t>
            </a:r>
            <a:endParaRPr lang="en-GB" dirty="0" smtClean="0"/>
          </a:p>
          <a:p>
            <a:pPr>
              <a:buFont typeface="+mj-lt"/>
              <a:buAutoNum type="arabicPeriod"/>
            </a:pPr>
            <a:r>
              <a:rPr lang="en-GB" b="1" dirty="0" smtClean="0"/>
              <a:t>Methods</a:t>
            </a:r>
          </a:p>
          <a:p>
            <a:pPr lvl="1"/>
            <a:r>
              <a:rPr lang="en-GB" dirty="0" smtClean="0"/>
              <a:t>Explain the method in sufficient detail to allow next-years class to replicate your experiment. </a:t>
            </a:r>
          </a:p>
          <a:p>
            <a:pPr lvl="1"/>
            <a:r>
              <a:rPr lang="en-GB" dirty="0" smtClean="0"/>
              <a:t>Provide a good-sized and well-labelled diagram of the experimental design </a:t>
            </a:r>
          </a:p>
          <a:p>
            <a:pPr lvl="1"/>
            <a:r>
              <a:rPr lang="en-GB" dirty="0" smtClean="0"/>
              <a:t>Explain the major findings you expect (i.e. zonation)</a:t>
            </a:r>
          </a:p>
          <a:p>
            <a:pPr>
              <a:buFont typeface="+mj-lt"/>
              <a:buAutoNum type="arabicPeriod"/>
            </a:pPr>
            <a:r>
              <a:rPr lang="en-GB" b="1" dirty="0" smtClean="0"/>
              <a:t>Results and discussion</a:t>
            </a:r>
          </a:p>
          <a:p>
            <a:pPr lvl="1"/>
            <a:r>
              <a:rPr lang="en-GB" dirty="0" smtClean="0"/>
              <a:t>Describe the major patterns; the similarities and differences between the three columns</a:t>
            </a:r>
          </a:p>
          <a:p>
            <a:pPr lvl="1"/>
            <a:r>
              <a:rPr lang="en-GB" dirty="0" smtClean="0"/>
              <a:t>Provide a good-sized diagram of each column showing the gradients (labelled), major findings (zones) and tabulated interpretation (see field guide)</a:t>
            </a:r>
          </a:p>
          <a:p>
            <a:pPr lvl="1"/>
            <a:r>
              <a:rPr lang="en-GB" dirty="0" smtClean="0"/>
              <a:t>Summarise your interpretation of the results and how this relates to biogeochemical processes</a:t>
            </a:r>
          </a:p>
          <a:p>
            <a:pPr>
              <a:buFont typeface="+mj-lt"/>
              <a:buAutoNum type="arabicPeriod"/>
            </a:pPr>
            <a:r>
              <a:rPr lang="en-GB" b="1" dirty="0" smtClean="0"/>
              <a:t>Conclusion</a:t>
            </a:r>
          </a:p>
          <a:p>
            <a:pPr lvl="1"/>
            <a:r>
              <a:rPr lang="en-GB" dirty="0" smtClean="0"/>
              <a:t>Summarise what you think are the major points from 1, 2 and 3 above</a:t>
            </a:r>
          </a:p>
          <a:p>
            <a:pPr lvl="1"/>
            <a:endParaRPr lang="en-GB" dirty="0" smtClean="0"/>
          </a:p>
          <a:p>
            <a:pPr lvl="1"/>
            <a:endParaRPr lang="en-GB" dirty="0" smtClean="0"/>
          </a:p>
          <a:p>
            <a:pPr lvl="1"/>
            <a:endParaRPr lang="en-GB" dirty="0"/>
          </a:p>
        </p:txBody>
      </p:sp>
    </p:spTree>
    <p:extLst>
      <p:ext uri="{BB962C8B-B14F-4D97-AF65-F5344CB8AC3E}">
        <p14:creationId xmlns:p14="http://schemas.microsoft.com/office/powerpoint/2010/main" val="1237392953"/>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4791</TotalTime>
  <Words>3461</Words>
  <Application>Microsoft Office PowerPoint</Application>
  <PresentationFormat>Widescreen</PresentationFormat>
  <Paragraphs>411</Paragraphs>
  <Slides>31</Slides>
  <Notes>21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Century Gothic</vt:lpstr>
      <vt:lpstr>Wingdings 3</vt:lpstr>
      <vt:lpstr>Wisp</vt:lpstr>
      <vt:lpstr>Microbial lifestyles and the Winogradsky Column</vt:lpstr>
      <vt:lpstr>Summary of the Winogradsky column experiment</vt:lpstr>
      <vt:lpstr>What is Microbiology?</vt:lpstr>
      <vt:lpstr>PowerPoint Presentation</vt:lpstr>
      <vt:lpstr>Why study microbes?</vt:lpstr>
      <vt:lpstr>Where do microbes live?</vt:lpstr>
      <vt:lpstr>Microbes and environmental factors</vt:lpstr>
      <vt:lpstr>Temperature</vt:lpstr>
      <vt:lpstr>PowerPoint Presentation</vt:lpstr>
      <vt:lpstr>Gas requirements</vt:lpstr>
      <vt:lpstr>PowerPoint Presentation</vt:lpstr>
      <vt:lpstr>Light availability</vt:lpstr>
      <vt:lpstr>PowerPoint Presentation</vt:lpstr>
      <vt:lpstr>PowerPoint Presentation</vt:lpstr>
      <vt:lpstr>PowerPoint Presentation</vt:lpstr>
      <vt:lpstr>PowerPoint Presentation</vt:lpstr>
      <vt:lpstr>The challenges of studying microbes</vt:lpstr>
      <vt:lpstr>Sergei Winogradsky’s column</vt:lpstr>
      <vt:lpstr>The Winogradsky column - Objectives</vt:lpstr>
      <vt:lpstr>Winogradsky column – chemistry and gradients</vt:lpstr>
      <vt:lpstr>Winogradsky column – chemistry and gradients</vt:lpstr>
      <vt:lpstr>Winogradsky column – chemistry and gradients</vt:lpstr>
      <vt:lpstr>Winogradsky column – chemistry and gradients</vt:lpstr>
      <vt:lpstr>Winogrdasky column – field guide</vt:lpstr>
      <vt:lpstr>Winogrdasky column – field guide</vt:lpstr>
      <vt:lpstr>Winogrdasky column – field guide</vt:lpstr>
      <vt:lpstr>Winogrdasky column – field guide</vt:lpstr>
      <vt:lpstr>Winogrdasky column – field guide</vt:lpstr>
      <vt:lpstr>Winogradsky column – field guide</vt:lpstr>
      <vt:lpstr>Winogrdasky column – field guide</vt:lpstr>
      <vt:lpstr>Assignment – write up a lab report including well-labelled diagrams</vt:lpstr>
    </vt:vector>
  </TitlesOfParts>
  <Company>Swansea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Microbial lifestyles and the Winogradsky Column</dc:title>
  <dc:creator>Rawlings A.</dc:creator>
  <cp:lastModifiedBy>Rawlings A.</cp:lastModifiedBy>
  <cp:revision>31</cp:revision>
  <dcterms:created xsi:type="dcterms:W3CDTF">2019-03-04T13:25:57Z</dcterms:created>
  <dcterms:modified xsi:type="dcterms:W3CDTF">2019-03-08T20:43:15Z</dcterms:modified>
</cp:coreProperties>
</file>