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4"/>
  </p:notesMasterIdLst>
  <p:sldIdLst>
    <p:sldId id="256" r:id="rId2"/>
    <p:sldId id="257" r:id="rId3"/>
    <p:sldId id="274" r:id="rId4"/>
    <p:sldId id="275" r:id="rId5"/>
    <p:sldId id="276" r:id="rId6"/>
    <p:sldId id="279" r:id="rId7"/>
    <p:sldId id="280" r:id="rId8"/>
    <p:sldId id="281" r:id="rId9"/>
    <p:sldId id="286" r:id="rId10"/>
    <p:sldId id="287" r:id="rId11"/>
    <p:sldId id="288" r:id="rId12"/>
    <p:sldId id="289" r:id="rId13"/>
    <p:sldId id="290" r:id="rId14"/>
    <p:sldId id="291" r:id="rId15"/>
    <p:sldId id="332" r:id="rId16"/>
    <p:sldId id="292" r:id="rId17"/>
    <p:sldId id="293" r:id="rId18"/>
    <p:sldId id="294" r:id="rId19"/>
    <p:sldId id="295" r:id="rId20"/>
    <p:sldId id="296" r:id="rId21"/>
    <p:sldId id="297" r:id="rId22"/>
    <p:sldId id="298" r:id="rId23"/>
    <p:sldId id="299" r:id="rId24"/>
    <p:sldId id="300" r:id="rId25"/>
    <p:sldId id="301" r:id="rId26"/>
    <p:sldId id="302" r:id="rId27"/>
    <p:sldId id="303" r:id="rId28"/>
    <p:sldId id="304" r:id="rId29"/>
    <p:sldId id="305" r:id="rId30"/>
    <p:sldId id="306" r:id="rId31"/>
    <p:sldId id="307" r:id="rId32"/>
    <p:sldId id="308" r:id="rId33"/>
    <p:sldId id="309" r:id="rId34"/>
    <p:sldId id="310" r:id="rId35"/>
    <p:sldId id="333" r:id="rId36"/>
    <p:sldId id="311" r:id="rId37"/>
    <p:sldId id="312" r:id="rId38"/>
    <p:sldId id="313" r:id="rId39"/>
    <p:sldId id="314" r:id="rId40"/>
    <p:sldId id="315" r:id="rId41"/>
    <p:sldId id="316" r:id="rId42"/>
    <p:sldId id="334" r:id="rId43"/>
    <p:sldId id="317" r:id="rId44"/>
    <p:sldId id="318" r:id="rId45"/>
    <p:sldId id="335" r:id="rId46"/>
    <p:sldId id="336" r:id="rId47"/>
    <p:sldId id="337" r:id="rId48"/>
    <p:sldId id="338" r:id="rId49"/>
    <p:sldId id="339" r:id="rId50"/>
    <p:sldId id="319" r:id="rId51"/>
    <p:sldId id="320" r:id="rId52"/>
    <p:sldId id="321" r:id="rId53"/>
    <p:sldId id="322" r:id="rId54"/>
    <p:sldId id="323" r:id="rId55"/>
    <p:sldId id="324" r:id="rId56"/>
    <p:sldId id="325" r:id="rId57"/>
    <p:sldId id="326" r:id="rId58"/>
    <p:sldId id="327" r:id="rId59"/>
    <p:sldId id="328" r:id="rId60"/>
    <p:sldId id="329" r:id="rId61"/>
    <p:sldId id="330" r:id="rId62"/>
    <p:sldId id="331"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62" autoAdjust="0"/>
    <p:restoredTop sz="94660"/>
  </p:normalViewPr>
  <p:slideViewPr>
    <p:cSldViewPr snapToGrid="0">
      <p:cViewPr varScale="1">
        <p:scale>
          <a:sx n="69" d="100"/>
          <a:sy n="69" d="100"/>
        </p:scale>
        <p:origin x="192" y="66"/>
      </p:cViewPr>
      <p:guideLst/>
    </p:cSldViewPr>
  </p:slideViewPr>
  <p:notesTextViewPr>
    <p:cViewPr>
      <p:scale>
        <a:sx n="1" d="1"/>
        <a:sy n="1" d="1"/>
      </p:scale>
      <p:origin x="0" y="0"/>
    </p:cViewPr>
  </p:notesTextViewPr>
  <p:notesViewPr>
    <p:cSldViewPr snapToGrid="0">
      <p:cViewPr varScale="1">
        <p:scale>
          <a:sx n="56" d="100"/>
          <a:sy n="56" d="100"/>
        </p:scale>
        <p:origin x="1998"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394CB2-DB4B-4C7B-813B-56872F60B53E}" type="doc">
      <dgm:prSet loTypeId="urn:microsoft.com/office/officeart/2005/8/layout/radial1" loCatId="cycle" qsTypeId="urn:microsoft.com/office/officeart/2005/8/quickstyle/3d5" qsCatId="3D" csTypeId="urn:microsoft.com/office/officeart/2005/8/colors/accent1_2" csCatId="accent1" phldr="1"/>
      <dgm:spPr/>
      <dgm:t>
        <a:bodyPr/>
        <a:lstStyle/>
        <a:p>
          <a:endParaRPr lang="en-GB"/>
        </a:p>
      </dgm:t>
    </dgm:pt>
    <dgm:pt modelId="{D474FC03-FB5F-4844-BB25-46AB0C9067EF}">
      <dgm:prSet phldrT="[Text]"/>
      <dgm:spPr/>
      <dgm:t>
        <a:bodyPr/>
        <a:lstStyle/>
        <a:p>
          <a:r>
            <a:rPr lang="en-GB" dirty="0" smtClean="0"/>
            <a:t>The Marketing Mix </a:t>
          </a:r>
          <a:endParaRPr lang="en-GB" dirty="0"/>
        </a:p>
      </dgm:t>
    </dgm:pt>
    <dgm:pt modelId="{FEA5C4FC-1B0B-4063-93DF-41DB39A1DE9E}" type="parTrans" cxnId="{67111852-F734-4255-B167-526611BD5181}">
      <dgm:prSet/>
      <dgm:spPr/>
      <dgm:t>
        <a:bodyPr/>
        <a:lstStyle/>
        <a:p>
          <a:endParaRPr lang="en-GB"/>
        </a:p>
      </dgm:t>
    </dgm:pt>
    <dgm:pt modelId="{089BC01F-EA4C-458F-90E7-C84CE7C15F23}" type="sibTrans" cxnId="{67111852-F734-4255-B167-526611BD5181}">
      <dgm:prSet/>
      <dgm:spPr/>
      <dgm:t>
        <a:bodyPr/>
        <a:lstStyle/>
        <a:p>
          <a:endParaRPr lang="en-GB"/>
        </a:p>
      </dgm:t>
    </dgm:pt>
    <dgm:pt modelId="{B874792E-F756-4A8F-8582-CA78E800EE4B}">
      <dgm:prSet phldrT="[Text]"/>
      <dgm:spPr/>
      <dgm:t>
        <a:bodyPr/>
        <a:lstStyle/>
        <a:p>
          <a:r>
            <a:rPr lang="en-GB" dirty="0" smtClean="0"/>
            <a:t>Price</a:t>
          </a:r>
          <a:endParaRPr lang="en-GB" dirty="0"/>
        </a:p>
      </dgm:t>
    </dgm:pt>
    <dgm:pt modelId="{9D3374BD-6228-49D9-BCC5-1D81558DDFD8}" type="parTrans" cxnId="{F1DC4CFB-CBCE-4B18-BB24-1449A6A2FB6A}">
      <dgm:prSet/>
      <dgm:spPr/>
      <dgm:t>
        <a:bodyPr/>
        <a:lstStyle/>
        <a:p>
          <a:endParaRPr lang="en-GB"/>
        </a:p>
      </dgm:t>
    </dgm:pt>
    <dgm:pt modelId="{1B2492B5-29D1-49BC-B509-D96995441A46}" type="sibTrans" cxnId="{F1DC4CFB-CBCE-4B18-BB24-1449A6A2FB6A}">
      <dgm:prSet/>
      <dgm:spPr/>
      <dgm:t>
        <a:bodyPr/>
        <a:lstStyle/>
        <a:p>
          <a:endParaRPr lang="en-GB"/>
        </a:p>
      </dgm:t>
    </dgm:pt>
    <dgm:pt modelId="{5809BC67-BE73-4A70-99BD-3DD4AE2FBEF5}">
      <dgm:prSet phldrT="[Text]"/>
      <dgm:spPr/>
      <dgm:t>
        <a:bodyPr/>
        <a:lstStyle/>
        <a:p>
          <a:r>
            <a:rPr lang="en-GB" dirty="0" smtClean="0"/>
            <a:t>Place</a:t>
          </a:r>
          <a:endParaRPr lang="en-GB" dirty="0"/>
        </a:p>
      </dgm:t>
    </dgm:pt>
    <dgm:pt modelId="{E1DE898E-9AFE-4DB7-BDFF-9A3CD13797FC}" type="parTrans" cxnId="{7B8DAAE4-B5B1-4D22-ADDA-064BCF771BC7}">
      <dgm:prSet/>
      <dgm:spPr/>
      <dgm:t>
        <a:bodyPr/>
        <a:lstStyle/>
        <a:p>
          <a:endParaRPr lang="en-GB"/>
        </a:p>
      </dgm:t>
    </dgm:pt>
    <dgm:pt modelId="{05898B42-C0F5-4CC2-B133-3B58161218F3}" type="sibTrans" cxnId="{7B8DAAE4-B5B1-4D22-ADDA-064BCF771BC7}">
      <dgm:prSet/>
      <dgm:spPr/>
      <dgm:t>
        <a:bodyPr/>
        <a:lstStyle/>
        <a:p>
          <a:endParaRPr lang="en-GB"/>
        </a:p>
      </dgm:t>
    </dgm:pt>
    <dgm:pt modelId="{50A35554-8765-4675-AC20-833EAEE32E19}">
      <dgm:prSet phldrT="[Text]"/>
      <dgm:spPr/>
      <dgm:t>
        <a:bodyPr/>
        <a:lstStyle/>
        <a:p>
          <a:r>
            <a:rPr lang="en-GB" dirty="0" smtClean="0"/>
            <a:t>Promotion</a:t>
          </a:r>
          <a:endParaRPr lang="en-GB" dirty="0"/>
        </a:p>
      </dgm:t>
    </dgm:pt>
    <dgm:pt modelId="{D343E480-D269-4497-9C2D-C278172DF963}" type="parTrans" cxnId="{77B1A873-5D69-4666-BB0D-62F4FED5E0D6}">
      <dgm:prSet/>
      <dgm:spPr/>
      <dgm:t>
        <a:bodyPr/>
        <a:lstStyle/>
        <a:p>
          <a:endParaRPr lang="en-GB"/>
        </a:p>
      </dgm:t>
    </dgm:pt>
    <dgm:pt modelId="{B9F6A54F-B33C-409F-A3D0-73E8F1BE4A85}" type="sibTrans" cxnId="{77B1A873-5D69-4666-BB0D-62F4FED5E0D6}">
      <dgm:prSet/>
      <dgm:spPr/>
      <dgm:t>
        <a:bodyPr/>
        <a:lstStyle/>
        <a:p>
          <a:endParaRPr lang="en-GB"/>
        </a:p>
      </dgm:t>
    </dgm:pt>
    <dgm:pt modelId="{8AFFFE8C-7599-4F43-BAA7-0C70BD320BC5}">
      <dgm:prSet phldrT="[Text]"/>
      <dgm:spPr/>
      <dgm:t>
        <a:bodyPr/>
        <a:lstStyle/>
        <a:p>
          <a:r>
            <a:rPr lang="en-GB" dirty="0" smtClean="0"/>
            <a:t>People</a:t>
          </a:r>
          <a:endParaRPr lang="en-GB" dirty="0"/>
        </a:p>
      </dgm:t>
    </dgm:pt>
    <dgm:pt modelId="{FFB70820-9C7F-41F8-98F5-9A3F2B0D43A8}" type="parTrans" cxnId="{996DCB18-9E1B-47FF-B2FE-521F6F2E85CA}">
      <dgm:prSet/>
      <dgm:spPr/>
      <dgm:t>
        <a:bodyPr/>
        <a:lstStyle/>
        <a:p>
          <a:endParaRPr lang="en-GB"/>
        </a:p>
      </dgm:t>
    </dgm:pt>
    <dgm:pt modelId="{828F08DB-9F91-4FEF-ABB0-82AA4C1E8C49}" type="sibTrans" cxnId="{996DCB18-9E1B-47FF-B2FE-521F6F2E85CA}">
      <dgm:prSet/>
      <dgm:spPr/>
      <dgm:t>
        <a:bodyPr/>
        <a:lstStyle/>
        <a:p>
          <a:endParaRPr lang="en-GB"/>
        </a:p>
      </dgm:t>
    </dgm:pt>
    <dgm:pt modelId="{3CEFB16C-C631-4069-A0D9-6BC744C59F55}">
      <dgm:prSet/>
      <dgm:spPr/>
      <dgm:t>
        <a:bodyPr/>
        <a:lstStyle/>
        <a:p>
          <a:r>
            <a:rPr lang="en-GB" dirty="0" smtClean="0"/>
            <a:t>Physical Evidence</a:t>
          </a:r>
          <a:endParaRPr lang="en-GB" dirty="0"/>
        </a:p>
      </dgm:t>
    </dgm:pt>
    <dgm:pt modelId="{91971DC2-2005-439A-9C16-97FEB1284476}" type="parTrans" cxnId="{8EFEB3E0-DCF7-480C-B70A-2AD6F9DCB780}">
      <dgm:prSet/>
      <dgm:spPr/>
      <dgm:t>
        <a:bodyPr/>
        <a:lstStyle/>
        <a:p>
          <a:endParaRPr lang="en-GB"/>
        </a:p>
      </dgm:t>
    </dgm:pt>
    <dgm:pt modelId="{8EC7AF66-3094-4938-8DBA-0C5906F95DF4}" type="sibTrans" cxnId="{8EFEB3E0-DCF7-480C-B70A-2AD6F9DCB780}">
      <dgm:prSet/>
      <dgm:spPr/>
      <dgm:t>
        <a:bodyPr/>
        <a:lstStyle/>
        <a:p>
          <a:endParaRPr lang="en-GB"/>
        </a:p>
      </dgm:t>
    </dgm:pt>
    <dgm:pt modelId="{40A73B34-E41E-464B-A4F8-33B3EBD2BCDE}">
      <dgm:prSet/>
      <dgm:spPr/>
      <dgm:t>
        <a:bodyPr/>
        <a:lstStyle/>
        <a:p>
          <a:r>
            <a:rPr lang="en-GB" dirty="0" smtClean="0"/>
            <a:t>Process</a:t>
          </a:r>
          <a:endParaRPr lang="en-GB" dirty="0"/>
        </a:p>
      </dgm:t>
    </dgm:pt>
    <dgm:pt modelId="{B399EF40-DB95-405D-9387-5871301B490F}" type="parTrans" cxnId="{05B3CBDF-AC03-4125-BDBB-DA8AABD58310}">
      <dgm:prSet/>
      <dgm:spPr/>
      <dgm:t>
        <a:bodyPr/>
        <a:lstStyle/>
        <a:p>
          <a:endParaRPr lang="en-GB"/>
        </a:p>
      </dgm:t>
    </dgm:pt>
    <dgm:pt modelId="{2F540009-0147-4DEA-A80F-E5E8716C5A45}" type="sibTrans" cxnId="{05B3CBDF-AC03-4125-BDBB-DA8AABD58310}">
      <dgm:prSet/>
      <dgm:spPr/>
      <dgm:t>
        <a:bodyPr/>
        <a:lstStyle/>
        <a:p>
          <a:endParaRPr lang="en-GB"/>
        </a:p>
      </dgm:t>
    </dgm:pt>
    <dgm:pt modelId="{A4103EFB-585A-41DA-B671-E14DD4D173BC}">
      <dgm:prSet/>
      <dgm:spPr/>
      <dgm:t>
        <a:bodyPr/>
        <a:lstStyle/>
        <a:p>
          <a:r>
            <a:rPr lang="en-GB" dirty="0" smtClean="0"/>
            <a:t>Product</a:t>
          </a:r>
          <a:endParaRPr lang="en-GB" dirty="0"/>
        </a:p>
      </dgm:t>
    </dgm:pt>
    <dgm:pt modelId="{27A9D322-6A5C-4520-AC12-4D22851E6BB5}" type="parTrans" cxnId="{03776F58-47A6-489A-ABC2-90DB561DA98D}">
      <dgm:prSet/>
      <dgm:spPr/>
      <dgm:t>
        <a:bodyPr/>
        <a:lstStyle/>
        <a:p>
          <a:endParaRPr lang="en-GB"/>
        </a:p>
      </dgm:t>
    </dgm:pt>
    <dgm:pt modelId="{8A840344-B521-4FA6-B78F-050878B062AF}" type="sibTrans" cxnId="{03776F58-47A6-489A-ABC2-90DB561DA98D}">
      <dgm:prSet/>
      <dgm:spPr/>
      <dgm:t>
        <a:bodyPr/>
        <a:lstStyle/>
        <a:p>
          <a:endParaRPr lang="en-GB"/>
        </a:p>
      </dgm:t>
    </dgm:pt>
    <dgm:pt modelId="{9248E1D2-C936-4AC5-A4D8-8AFA298E53D3}" type="pres">
      <dgm:prSet presAssocID="{60394CB2-DB4B-4C7B-813B-56872F60B53E}" presName="cycle" presStyleCnt="0">
        <dgm:presLayoutVars>
          <dgm:chMax val="1"/>
          <dgm:dir/>
          <dgm:animLvl val="ctr"/>
          <dgm:resizeHandles val="exact"/>
        </dgm:presLayoutVars>
      </dgm:prSet>
      <dgm:spPr/>
      <dgm:t>
        <a:bodyPr/>
        <a:lstStyle/>
        <a:p>
          <a:endParaRPr lang="en-GB"/>
        </a:p>
      </dgm:t>
    </dgm:pt>
    <dgm:pt modelId="{464BB93C-E643-4BA8-B140-055B780CA51B}" type="pres">
      <dgm:prSet presAssocID="{D474FC03-FB5F-4844-BB25-46AB0C9067EF}" presName="centerShape" presStyleLbl="node0" presStyleIdx="0" presStyleCnt="1"/>
      <dgm:spPr/>
      <dgm:t>
        <a:bodyPr/>
        <a:lstStyle/>
        <a:p>
          <a:endParaRPr lang="en-GB"/>
        </a:p>
      </dgm:t>
    </dgm:pt>
    <dgm:pt modelId="{AB669D11-CC15-4C2B-BA40-62D040574708}" type="pres">
      <dgm:prSet presAssocID="{9D3374BD-6228-49D9-BCC5-1D81558DDFD8}" presName="Name9" presStyleLbl="parChTrans1D2" presStyleIdx="0" presStyleCnt="7"/>
      <dgm:spPr/>
      <dgm:t>
        <a:bodyPr/>
        <a:lstStyle/>
        <a:p>
          <a:endParaRPr lang="en-GB"/>
        </a:p>
      </dgm:t>
    </dgm:pt>
    <dgm:pt modelId="{8B8B1592-DC90-4EC4-AFB3-FB3CC8A12609}" type="pres">
      <dgm:prSet presAssocID="{9D3374BD-6228-49D9-BCC5-1D81558DDFD8}" presName="connTx" presStyleLbl="parChTrans1D2" presStyleIdx="0" presStyleCnt="7"/>
      <dgm:spPr/>
      <dgm:t>
        <a:bodyPr/>
        <a:lstStyle/>
        <a:p>
          <a:endParaRPr lang="en-GB"/>
        </a:p>
      </dgm:t>
    </dgm:pt>
    <dgm:pt modelId="{B317BCC4-CC22-4D93-A218-F9D6209E4DE5}" type="pres">
      <dgm:prSet presAssocID="{B874792E-F756-4A8F-8582-CA78E800EE4B}" presName="node" presStyleLbl="node1" presStyleIdx="0" presStyleCnt="7">
        <dgm:presLayoutVars>
          <dgm:bulletEnabled val="1"/>
        </dgm:presLayoutVars>
      </dgm:prSet>
      <dgm:spPr/>
      <dgm:t>
        <a:bodyPr/>
        <a:lstStyle/>
        <a:p>
          <a:endParaRPr lang="en-GB"/>
        </a:p>
      </dgm:t>
    </dgm:pt>
    <dgm:pt modelId="{56D3D988-9544-4F4B-A1FC-9246567773DB}" type="pres">
      <dgm:prSet presAssocID="{E1DE898E-9AFE-4DB7-BDFF-9A3CD13797FC}" presName="Name9" presStyleLbl="parChTrans1D2" presStyleIdx="1" presStyleCnt="7"/>
      <dgm:spPr/>
      <dgm:t>
        <a:bodyPr/>
        <a:lstStyle/>
        <a:p>
          <a:endParaRPr lang="en-GB"/>
        </a:p>
      </dgm:t>
    </dgm:pt>
    <dgm:pt modelId="{7CAF2A42-F8B9-48B2-9539-CCF598AF276B}" type="pres">
      <dgm:prSet presAssocID="{E1DE898E-9AFE-4DB7-BDFF-9A3CD13797FC}" presName="connTx" presStyleLbl="parChTrans1D2" presStyleIdx="1" presStyleCnt="7"/>
      <dgm:spPr/>
      <dgm:t>
        <a:bodyPr/>
        <a:lstStyle/>
        <a:p>
          <a:endParaRPr lang="en-GB"/>
        </a:p>
      </dgm:t>
    </dgm:pt>
    <dgm:pt modelId="{6B56FA9E-9857-4911-96F6-5CA5DF45B070}" type="pres">
      <dgm:prSet presAssocID="{5809BC67-BE73-4A70-99BD-3DD4AE2FBEF5}" presName="node" presStyleLbl="node1" presStyleIdx="1" presStyleCnt="7">
        <dgm:presLayoutVars>
          <dgm:bulletEnabled val="1"/>
        </dgm:presLayoutVars>
      </dgm:prSet>
      <dgm:spPr/>
      <dgm:t>
        <a:bodyPr/>
        <a:lstStyle/>
        <a:p>
          <a:endParaRPr lang="en-GB"/>
        </a:p>
      </dgm:t>
    </dgm:pt>
    <dgm:pt modelId="{D47893D1-64E4-4CB5-9C7E-71C27302A771}" type="pres">
      <dgm:prSet presAssocID="{D343E480-D269-4497-9C2D-C278172DF963}" presName="Name9" presStyleLbl="parChTrans1D2" presStyleIdx="2" presStyleCnt="7"/>
      <dgm:spPr/>
      <dgm:t>
        <a:bodyPr/>
        <a:lstStyle/>
        <a:p>
          <a:endParaRPr lang="en-GB"/>
        </a:p>
      </dgm:t>
    </dgm:pt>
    <dgm:pt modelId="{5AF4BDF1-5FE2-44A3-BE4C-3FC94C07443D}" type="pres">
      <dgm:prSet presAssocID="{D343E480-D269-4497-9C2D-C278172DF963}" presName="connTx" presStyleLbl="parChTrans1D2" presStyleIdx="2" presStyleCnt="7"/>
      <dgm:spPr/>
      <dgm:t>
        <a:bodyPr/>
        <a:lstStyle/>
        <a:p>
          <a:endParaRPr lang="en-GB"/>
        </a:p>
      </dgm:t>
    </dgm:pt>
    <dgm:pt modelId="{D967BE9B-17FF-42EB-8FBD-60CE3D74D52B}" type="pres">
      <dgm:prSet presAssocID="{50A35554-8765-4675-AC20-833EAEE32E19}" presName="node" presStyleLbl="node1" presStyleIdx="2" presStyleCnt="7">
        <dgm:presLayoutVars>
          <dgm:bulletEnabled val="1"/>
        </dgm:presLayoutVars>
      </dgm:prSet>
      <dgm:spPr/>
      <dgm:t>
        <a:bodyPr/>
        <a:lstStyle/>
        <a:p>
          <a:endParaRPr lang="en-GB"/>
        </a:p>
      </dgm:t>
    </dgm:pt>
    <dgm:pt modelId="{5A1ADD2E-19A8-4567-A058-825756AF9230}" type="pres">
      <dgm:prSet presAssocID="{FFB70820-9C7F-41F8-98F5-9A3F2B0D43A8}" presName="Name9" presStyleLbl="parChTrans1D2" presStyleIdx="3" presStyleCnt="7"/>
      <dgm:spPr/>
      <dgm:t>
        <a:bodyPr/>
        <a:lstStyle/>
        <a:p>
          <a:endParaRPr lang="en-GB"/>
        </a:p>
      </dgm:t>
    </dgm:pt>
    <dgm:pt modelId="{71D0712F-248E-435F-98A9-6AD644ABEE79}" type="pres">
      <dgm:prSet presAssocID="{FFB70820-9C7F-41F8-98F5-9A3F2B0D43A8}" presName="connTx" presStyleLbl="parChTrans1D2" presStyleIdx="3" presStyleCnt="7"/>
      <dgm:spPr/>
      <dgm:t>
        <a:bodyPr/>
        <a:lstStyle/>
        <a:p>
          <a:endParaRPr lang="en-GB"/>
        </a:p>
      </dgm:t>
    </dgm:pt>
    <dgm:pt modelId="{1D6A8D1E-0B88-4766-BAC0-3DA63DEE64EB}" type="pres">
      <dgm:prSet presAssocID="{8AFFFE8C-7599-4F43-BAA7-0C70BD320BC5}" presName="node" presStyleLbl="node1" presStyleIdx="3" presStyleCnt="7">
        <dgm:presLayoutVars>
          <dgm:bulletEnabled val="1"/>
        </dgm:presLayoutVars>
      </dgm:prSet>
      <dgm:spPr/>
      <dgm:t>
        <a:bodyPr/>
        <a:lstStyle/>
        <a:p>
          <a:endParaRPr lang="en-GB"/>
        </a:p>
      </dgm:t>
    </dgm:pt>
    <dgm:pt modelId="{D5A3A8D9-72EA-44DA-ADF9-714C503E24C3}" type="pres">
      <dgm:prSet presAssocID="{91971DC2-2005-439A-9C16-97FEB1284476}" presName="Name9" presStyleLbl="parChTrans1D2" presStyleIdx="4" presStyleCnt="7"/>
      <dgm:spPr/>
      <dgm:t>
        <a:bodyPr/>
        <a:lstStyle/>
        <a:p>
          <a:endParaRPr lang="en-GB"/>
        </a:p>
      </dgm:t>
    </dgm:pt>
    <dgm:pt modelId="{F70D9FCF-26C4-4B5C-BD2F-B0B3C424A74E}" type="pres">
      <dgm:prSet presAssocID="{91971DC2-2005-439A-9C16-97FEB1284476}" presName="connTx" presStyleLbl="parChTrans1D2" presStyleIdx="4" presStyleCnt="7"/>
      <dgm:spPr/>
      <dgm:t>
        <a:bodyPr/>
        <a:lstStyle/>
        <a:p>
          <a:endParaRPr lang="en-GB"/>
        </a:p>
      </dgm:t>
    </dgm:pt>
    <dgm:pt modelId="{A7537A05-70BE-47AD-B49F-569A88E135D9}" type="pres">
      <dgm:prSet presAssocID="{3CEFB16C-C631-4069-A0D9-6BC744C59F55}" presName="node" presStyleLbl="node1" presStyleIdx="4" presStyleCnt="7">
        <dgm:presLayoutVars>
          <dgm:bulletEnabled val="1"/>
        </dgm:presLayoutVars>
      </dgm:prSet>
      <dgm:spPr/>
      <dgm:t>
        <a:bodyPr/>
        <a:lstStyle/>
        <a:p>
          <a:endParaRPr lang="en-GB"/>
        </a:p>
      </dgm:t>
    </dgm:pt>
    <dgm:pt modelId="{57D0B9FE-59A7-46D0-9C96-945BF5BE7015}" type="pres">
      <dgm:prSet presAssocID="{B399EF40-DB95-405D-9387-5871301B490F}" presName="Name9" presStyleLbl="parChTrans1D2" presStyleIdx="5" presStyleCnt="7"/>
      <dgm:spPr/>
      <dgm:t>
        <a:bodyPr/>
        <a:lstStyle/>
        <a:p>
          <a:endParaRPr lang="en-GB"/>
        </a:p>
      </dgm:t>
    </dgm:pt>
    <dgm:pt modelId="{A79BD667-A71E-40B9-A91F-61B67BE9C1EE}" type="pres">
      <dgm:prSet presAssocID="{B399EF40-DB95-405D-9387-5871301B490F}" presName="connTx" presStyleLbl="parChTrans1D2" presStyleIdx="5" presStyleCnt="7"/>
      <dgm:spPr/>
      <dgm:t>
        <a:bodyPr/>
        <a:lstStyle/>
        <a:p>
          <a:endParaRPr lang="en-GB"/>
        </a:p>
      </dgm:t>
    </dgm:pt>
    <dgm:pt modelId="{CE8E241A-672C-4A43-A8EC-5068470DAA4E}" type="pres">
      <dgm:prSet presAssocID="{40A73B34-E41E-464B-A4F8-33B3EBD2BCDE}" presName="node" presStyleLbl="node1" presStyleIdx="5" presStyleCnt="7">
        <dgm:presLayoutVars>
          <dgm:bulletEnabled val="1"/>
        </dgm:presLayoutVars>
      </dgm:prSet>
      <dgm:spPr/>
      <dgm:t>
        <a:bodyPr/>
        <a:lstStyle/>
        <a:p>
          <a:endParaRPr lang="en-GB"/>
        </a:p>
      </dgm:t>
    </dgm:pt>
    <dgm:pt modelId="{3A834412-CE13-4227-96F4-C877B3E8C315}" type="pres">
      <dgm:prSet presAssocID="{27A9D322-6A5C-4520-AC12-4D22851E6BB5}" presName="Name9" presStyleLbl="parChTrans1D2" presStyleIdx="6" presStyleCnt="7"/>
      <dgm:spPr/>
      <dgm:t>
        <a:bodyPr/>
        <a:lstStyle/>
        <a:p>
          <a:endParaRPr lang="en-GB"/>
        </a:p>
      </dgm:t>
    </dgm:pt>
    <dgm:pt modelId="{EF80799B-03E9-4CCA-B163-FCBB09EA42CC}" type="pres">
      <dgm:prSet presAssocID="{27A9D322-6A5C-4520-AC12-4D22851E6BB5}" presName="connTx" presStyleLbl="parChTrans1D2" presStyleIdx="6" presStyleCnt="7"/>
      <dgm:spPr/>
      <dgm:t>
        <a:bodyPr/>
        <a:lstStyle/>
        <a:p>
          <a:endParaRPr lang="en-GB"/>
        </a:p>
      </dgm:t>
    </dgm:pt>
    <dgm:pt modelId="{398B0D17-4FC0-4717-86B1-FFAC8A098E4A}" type="pres">
      <dgm:prSet presAssocID="{A4103EFB-585A-41DA-B671-E14DD4D173BC}" presName="node" presStyleLbl="node1" presStyleIdx="6" presStyleCnt="7">
        <dgm:presLayoutVars>
          <dgm:bulletEnabled val="1"/>
        </dgm:presLayoutVars>
      </dgm:prSet>
      <dgm:spPr/>
      <dgm:t>
        <a:bodyPr/>
        <a:lstStyle/>
        <a:p>
          <a:endParaRPr lang="en-GB"/>
        </a:p>
      </dgm:t>
    </dgm:pt>
  </dgm:ptLst>
  <dgm:cxnLst>
    <dgm:cxn modelId="{A07D6FC9-9501-444E-847B-91219350666D}" type="presOf" srcId="{9D3374BD-6228-49D9-BCC5-1D81558DDFD8}" destId="{AB669D11-CC15-4C2B-BA40-62D040574708}" srcOrd="0" destOrd="0" presId="urn:microsoft.com/office/officeart/2005/8/layout/radial1"/>
    <dgm:cxn modelId="{77B1A873-5D69-4666-BB0D-62F4FED5E0D6}" srcId="{D474FC03-FB5F-4844-BB25-46AB0C9067EF}" destId="{50A35554-8765-4675-AC20-833EAEE32E19}" srcOrd="2" destOrd="0" parTransId="{D343E480-D269-4497-9C2D-C278172DF963}" sibTransId="{B9F6A54F-B33C-409F-A3D0-73E8F1BE4A85}"/>
    <dgm:cxn modelId="{DF7EC298-DB0B-4AC1-9F64-6291E25CCEC8}" type="presOf" srcId="{40A73B34-E41E-464B-A4F8-33B3EBD2BCDE}" destId="{CE8E241A-672C-4A43-A8EC-5068470DAA4E}" srcOrd="0" destOrd="0" presId="urn:microsoft.com/office/officeart/2005/8/layout/radial1"/>
    <dgm:cxn modelId="{FD1AD025-6C25-4DFA-A90A-70BB50C1363F}" type="presOf" srcId="{E1DE898E-9AFE-4DB7-BDFF-9A3CD13797FC}" destId="{7CAF2A42-F8B9-48B2-9539-CCF598AF276B}" srcOrd="1" destOrd="0" presId="urn:microsoft.com/office/officeart/2005/8/layout/radial1"/>
    <dgm:cxn modelId="{71338A10-7335-4D63-A438-682B4A0F7DD7}" type="presOf" srcId="{3CEFB16C-C631-4069-A0D9-6BC744C59F55}" destId="{A7537A05-70BE-47AD-B49F-569A88E135D9}" srcOrd="0" destOrd="0" presId="urn:microsoft.com/office/officeart/2005/8/layout/radial1"/>
    <dgm:cxn modelId="{7CC67C6C-CC97-4560-B4BD-02E80FFEC8DA}" type="presOf" srcId="{B399EF40-DB95-405D-9387-5871301B490F}" destId="{A79BD667-A71E-40B9-A91F-61B67BE9C1EE}" srcOrd="1" destOrd="0" presId="urn:microsoft.com/office/officeart/2005/8/layout/radial1"/>
    <dgm:cxn modelId="{8EFEB3E0-DCF7-480C-B70A-2AD6F9DCB780}" srcId="{D474FC03-FB5F-4844-BB25-46AB0C9067EF}" destId="{3CEFB16C-C631-4069-A0D9-6BC744C59F55}" srcOrd="4" destOrd="0" parTransId="{91971DC2-2005-439A-9C16-97FEB1284476}" sibTransId="{8EC7AF66-3094-4938-8DBA-0C5906F95DF4}"/>
    <dgm:cxn modelId="{6626C740-5287-40CB-BFC4-6DF967C47333}" type="presOf" srcId="{FFB70820-9C7F-41F8-98F5-9A3F2B0D43A8}" destId="{71D0712F-248E-435F-98A9-6AD644ABEE79}" srcOrd="1" destOrd="0" presId="urn:microsoft.com/office/officeart/2005/8/layout/radial1"/>
    <dgm:cxn modelId="{F6DFF648-F87E-4C45-9C81-DC8FF858222E}" type="presOf" srcId="{9D3374BD-6228-49D9-BCC5-1D81558DDFD8}" destId="{8B8B1592-DC90-4EC4-AFB3-FB3CC8A12609}" srcOrd="1" destOrd="0" presId="urn:microsoft.com/office/officeart/2005/8/layout/radial1"/>
    <dgm:cxn modelId="{29950E09-FB5D-418B-A43F-5C2F7B0390BB}" type="presOf" srcId="{A4103EFB-585A-41DA-B671-E14DD4D173BC}" destId="{398B0D17-4FC0-4717-86B1-FFAC8A098E4A}" srcOrd="0" destOrd="0" presId="urn:microsoft.com/office/officeart/2005/8/layout/radial1"/>
    <dgm:cxn modelId="{60DF6B37-071C-42DD-AA45-1E1A5DCB251B}" type="presOf" srcId="{50A35554-8765-4675-AC20-833EAEE32E19}" destId="{D967BE9B-17FF-42EB-8FBD-60CE3D74D52B}" srcOrd="0" destOrd="0" presId="urn:microsoft.com/office/officeart/2005/8/layout/radial1"/>
    <dgm:cxn modelId="{5AB188D9-55EB-4852-92EA-D702FBC39D04}" type="presOf" srcId="{E1DE898E-9AFE-4DB7-BDFF-9A3CD13797FC}" destId="{56D3D988-9544-4F4B-A1FC-9246567773DB}" srcOrd="0" destOrd="0" presId="urn:microsoft.com/office/officeart/2005/8/layout/radial1"/>
    <dgm:cxn modelId="{A2F45987-C0EC-4408-AE97-CAF85F3CE997}" type="presOf" srcId="{91971DC2-2005-439A-9C16-97FEB1284476}" destId="{D5A3A8D9-72EA-44DA-ADF9-714C503E24C3}" srcOrd="0" destOrd="0" presId="urn:microsoft.com/office/officeart/2005/8/layout/radial1"/>
    <dgm:cxn modelId="{E1B33285-B3C4-4D13-B818-143874B1C751}" type="presOf" srcId="{27A9D322-6A5C-4520-AC12-4D22851E6BB5}" destId="{EF80799B-03E9-4CCA-B163-FCBB09EA42CC}" srcOrd="1" destOrd="0" presId="urn:microsoft.com/office/officeart/2005/8/layout/radial1"/>
    <dgm:cxn modelId="{67111852-F734-4255-B167-526611BD5181}" srcId="{60394CB2-DB4B-4C7B-813B-56872F60B53E}" destId="{D474FC03-FB5F-4844-BB25-46AB0C9067EF}" srcOrd="0" destOrd="0" parTransId="{FEA5C4FC-1B0B-4063-93DF-41DB39A1DE9E}" sibTransId="{089BC01F-EA4C-458F-90E7-C84CE7C15F23}"/>
    <dgm:cxn modelId="{EC32E001-6168-4A84-8BBE-C51CDAB37650}" type="presOf" srcId="{B399EF40-DB95-405D-9387-5871301B490F}" destId="{57D0B9FE-59A7-46D0-9C96-945BF5BE7015}" srcOrd="0" destOrd="0" presId="urn:microsoft.com/office/officeart/2005/8/layout/radial1"/>
    <dgm:cxn modelId="{E6303952-78F2-47EA-970E-7A869DD74DC9}" type="presOf" srcId="{FFB70820-9C7F-41F8-98F5-9A3F2B0D43A8}" destId="{5A1ADD2E-19A8-4567-A058-825756AF9230}" srcOrd="0" destOrd="0" presId="urn:microsoft.com/office/officeart/2005/8/layout/radial1"/>
    <dgm:cxn modelId="{7B8DAAE4-B5B1-4D22-ADDA-064BCF771BC7}" srcId="{D474FC03-FB5F-4844-BB25-46AB0C9067EF}" destId="{5809BC67-BE73-4A70-99BD-3DD4AE2FBEF5}" srcOrd="1" destOrd="0" parTransId="{E1DE898E-9AFE-4DB7-BDFF-9A3CD13797FC}" sibTransId="{05898B42-C0F5-4CC2-B133-3B58161218F3}"/>
    <dgm:cxn modelId="{28550AEB-8D0F-478B-BF64-2C25E5E45C85}" type="presOf" srcId="{60394CB2-DB4B-4C7B-813B-56872F60B53E}" destId="{9248E1D2-C936-4AC5-A4D8-8AFA298E53D3}" srcOrd="0" destOrd="0" presId="urn:microsoft.com/office/officeart/2005/8/layout/radial1"/>
    <dgm:cxn modelId="{DCA9A5CD-C9E9-4525-B543-9A2C6D4B116D}" type="presOf" srcId="{D343E480-D269-4497-9C2D-C278172DF963}" destId="{5AF4BDF1-5FE2-44A3-BE4C-3FC94C07443D}" srcOrd="1" destOrd="0" presId="urn:microsoft.com/office/officeart/2005/8/layout/radial1"/>
    <dgm:cxn modelId="{04E9E46A-F3D5-40E8-8CAC-55B4E4D5DAE6}" type="presOf" srcId="{5809BC67-BE73-4A70-99BD-3DD4AE2FBEF5}" destId="{6B56FA9E-9857-4911-96F6-5CA5DF45B070}" srcOrd="0" destOrd="0" presId="urn:microsoft.com/office/officeart/2005/8/layout/radial1"/>
    <dgm:cxn modelId="{05B3CBDF-AC03-4125-BDBB-DA8AABD58310}" srcId="{D474FC03-FB5F-4844-BB25-46AB0C9067EF}" destId="{40A73B34-E41E-464B-A4F8-33B3EBD2BCDE}" srcOrd="5" destOrd="0" parTransId="{B399EF40-DB95-405D-9387-5871301B490F}" sibTransId="{2F540009-0147-4DEA-A80F-E5E8716C5A45}"/>
    <dgm:cxn modelId="{F1DC4CFB-CBCE-4B18-BB24-1449A6A2FB6A}" srcId="{D474FC03-FB5F-4844-BB25-46AB0C9067EF}" destId="{B874792E-F756-4A8F-8582-CA78E800EE4B}" srcOrd="0" destOrd="0" parTransId="{9D3374BD-6228-49D9-BCC5-1D81558DDFD8}" sibTransId="{1B2492B5-29D1-49BC-B509-D96995441A46}"/>
    <dgm:cxn modelId="{43E2B967-D3E7-4785-AC73-E6BA2DB65104}" type="presOf" srcId="{8AFFFE8C-7599-4F43-BAA7-0C70BD320BC5}" destId="{1D6A8D1E-0B88-4766-BAC0-3DA63DEE64EB}" srcOrd="0" destOrd="0" presId="urn:microsoft.com/office/officeart/2005/8/layout/radial1"/>
    <dgm:cxn modelId="{1AFF4090-6B10-448A-B274-2E83CF2BA638}" type="presOf" srcId="{D474FC03-FB5F-4844-BB25-46AB0C9067EF}" destId="{464BB93C-E643-4BA8-B140-055B780CA51B}" srcOrd="0" destOrd="0" presId="urn:microsoft.com/office/officeart/2005/8/layout/radial1"/>
    <dgm:cxn modelId="{A4BBA4BB-939E-46EF-AD72-68A70EE7EDD0}" type="presOf" srcId="{D343E480-D269-4497-9C2D-C278172DF963}" destId="{D47893D1-64E4-4CB5-9C7E-71C27302A771}" srcOrd="0" destOrd="0" presId="urn:microsoft.com/office/officeart/2005/8/layout/radial1"/>
    <dgm:cxn modelId="{3260BCDC-1893-45FC-A7F7-6A8A62AB0F20}" type="presOf" srcId="{B874792E-F756-4A8F-8582-CA78E800EE4B}" destId="{B317BCC4-CC22-4D93-A218-F9D6209E4DE5}" srcOrd="0" destOrd="0" presId="urn:microsoft.com/office/officeart/2005/8/layout/radial1"/>
    <dgm:cxn modelId="{9524FF54-CCB2-44B2-8738-8853CA84C5B6}" type="presOf" srcId="{91971DC2-2005-439A-9C16-97FEB1284476}" destId="{F70D9FCF-26C4-4B5C-BD2F-B0B3C424A74E}" srcOrd="1" destOrd="0" presId="urn:microsoft.com/office/officeart/2005/8/layout/radial1"/>
    <dgm:cxn modelId="{F8D0DA68-E889-46D3-9132-3B434D8BE886}" type="presOf" srcId="{27A9D322-6A5C-4520-AC12-4D22851E6BB5}" destId="{3A834412-CE13-4227-96F4-C877B3E8C315}" srcOrd="0" destOrd="0" presId="urn:microsoft.com/office/officeart/2005/8/layout/radial1"/>
    <dgm:cxn modelId="{996DCB18-9E1B-47FF-B2FE-521F6F2E85CA}" srcId="{D474FC03-FB5F-4844-BB25-46AB0C9067EF}" destId="{8AFFFE8C-7599-4F43-BAA7-0C70BD320BC5}" srcOrd="3" destOrd="0" parTransId="{FFB70820-9C7F-41F8-98F5-9A3F2B0D43A8}" sibTransId="{828F08DB-9F91-4FEF-ABB0-82AA4C1E8C49}"/>
    <dgm:cxn modelId="{03776F58-47A6-489A-ABC2-90DB561DA98D}" srcId="{D474FC03-FB5F-4844-BB25-46AB0C9067EF}" destId="{A4103EFB-585A-41DA-B671-E14DD4D173BC}" srcOrd="6" destOrd="0" parTransId="{27A9D322-6A5C-4520-AC12-4D22851E6BB5}" sibTransId="{8A840344-B521-4FA6-B78F-050878B062AF}"/>
    <dgm:cxn modelId="{D6B63DDC-7E52-4365-8459-617D167DEDA4}" type="presParOf" srcId="{9248E1D2-C936-4AC5-A4D8-8AFA298E53D3}" destId="{464BB93C-E643-4BA8-B140-055B780CA51B}" srcOrd="0" destOrd="0" presId="urn:microsoft.com/office/officeart/2005/8/layout/radial1"/>
    <dgm:cxn modelId="{EA94E963-B14A-452E-A53A-165390814B31}" type="presParOf" srcId="{9248E1D2-C936-4AC5-A4D8-8AFA298E53D3}" destId="{AB669D11-CC15-4C2B-BA40-62D040574708}" srcOrd="1" destOrd="0" presId="urn:microsoft.com/office/officeart/2005/8/layout/radial1"/>
    <dgm:cxn modelId="{018E403B-8C45-4928-89D3-C70DD76DFCE1}" type="presParOf" srcId="{AB669D11-CC15-4C2B-BA40-62D040574708}" destId="{8B8B1592-DC90-4EC4-AFB3-FB3CC8A12609}" srcOrd="0" destOrd="0" presId="urn:microsoft.com/office/officeart/2005/8/layout/radial1"/>
    <dgm:cxn modelId="{4D38B73E-12C8-443D-9552-71B9DCF1F8E1}" type="presParOf" srcId="{9248E1D2-C936-4AC5-A4D8-8AFA298E53D3}" destId="{B317BCC4-CC22-4D93-A218-F9D6209E4DE5}" srcOrd="2" destOrd="0" presId="urn:microsoft.com/office/officeart/2005/8/layout/radial1"/>
    <dgm:cxn modelId="{D4AD49C0-E320-4A0D-8022-73D2241D96E0}" type="presParOf" srcId="{9248E1D2-C936-4AC5-A4D8-8AFA298E53D3}" destId="{56D3D988-9544-4F4B-A1FC-9246567773DB}" srcOrd="3" destOrd="0" presId="urn:microsoft.com/office/officeart/2005/8/layout/radial1"/>
    <dgm:cxn modelId="{8F7A199E-4069-4733-88CF-629F5C1241B6}" type="presParOf" srcId="{56D3D988-9544-4F4B-A1FC-9246567773DB}" destId="{7CAF2A42-F8B9-48B2-9539-CCF598AF276B}" srcOrd="0" destOrd="0" presId="urn:microsoft.com/office/officeart/2005/8/layout/radial1"/>
    <dgm:cxn modelId="{8CDD19FD-DD8C-4EEA-AEBE-0F2729BCBBE2}" type="presParOf" srcId="{9248E1D2-C936-4AC5-A4D8-8AFA298E53D3}" destId="{6B56FA9E-9857-4911-96F6-5CA5DF45B070}" srcOrd="4" destOrd="0" presId="urn:microsoft.com/office/officeart/2005/8/layout/radial1"/>
    <dgm:cxn modelId="{CB8DBF82-3A24-4D04-A978-AE81AE255A5F}" type="presParOf" srcId="{9248E1D2-C936-4AC5-A4D8-8AFA298E53D3}" destId="{D47893D1-64E4-4CB5-9C7E-71C27302A771}" srcOrd="5" destOrd="0" presId="urn:microsoft.com/office/officeart/2005/8/layout/radial1"/>
    <dgm:cxn modelId="{69BE9B55-1FC9-4660-A9F8-2B01FA624A23}" type="presParOf" srcId="{D47893D1-64E4-4CB5-9C7E-71C27302A771}" destId="{5AF4BDF1-5FE2-44A3-BE4C-3FC94C07443D}" srcOrd="0" destOrd="0" presId="urn:microsoft.com/office/officeart/2005/8/layout/radial1"/>
    <dgm:cxn modelId="{C63CB4A3-841F-4D91-A4AD-F275D1A73D26}" type="presParOf" srcId="{9248E1D2-C936-4AC5-A4D8-8AFA298E53D3}" destId="{D967BE9B-17FF-42EB-8FBD-60CE3D74D52B}" srcOrd="6" destOrd="0" presId="urn:microsoft.com/office/officeart/2005/8/layout/radial1"/>
    <dgm:cxn modelId="{FC05A0BA-68AC-488A-9C91-1D7D336F5FD2}" type="presParOf" srcId="{9248E1D2-C936-4AC5-A4D8-8AFA298E53D3}" destId="{5A1ADD2E-19A8-4567-A058-825756AF9230}" srcOrd="7" destOrd="0" presId="urn:microsoft.com/office/officeart/2005/8/layout/radial1"/>
    <dgm:cxn modelId="{B8BF7CAB-73AD-43E7-9993-7746F2A2B4AB}" type="presParOf" srcId="{5A1ADD2E-19A8-4567-A058-825756AF9230}" destId="{71D0712F-248E-435F-98A9-6AD644ABEE79}" srcOrd="0" destOrd="0" presId="urn:microsoft.com/office/officeart/2005/8/layout/radial1"/>
    <dgm:cxn modelId="{09F6409B-D64F-4A3A-B925-C77108614B59}" type="presParOf" srcId="{9248E1D2-C936-4AC5-A4D8-8AFA298E53D3}" destId="{1D6A8D1E-0B88-4766-BAC0-3DA63DEE64EB}" srcOrd="8" destOrd="0" presId="urn:microsoft.com/office/officeart/2005/8/layout/radial1"/>
    <dgm:cxn modelId="{F5F15A70-A19C-41F2-9816-24CC7D10C489}" type="presParOf" srcId="{9248E1D2-C936-4AC5-A4D8-8AFA298E53D3}" destId="{D5A3A8D9-72EA-44DA-ADF9-714C503E24C3}" srcOrd="9" destOrd="0" presId="urn:microsoft.com/office/officeart/2005/8/layout/radial1"/>
    <dgm:cxn modelId="{D6EB243E-F5F1-43D1-9F41-156B469B6905}" type="presParOf" srcId="{D5A3A8D9-72EA-44DA-ADF9-714C503E24C3}" destId="{F70D9FCF-26C4-4B5C-BD2F-B0B3C424A74E}" srcOrd="0" destOrd="0" presId="urn:microsoft.com/office/officeart/2005/8/layout/radial1"/>
    <dgm:cxn modelId="{AD639A69-A592-4E00-9059-28002C1E1574}" type="presParOf" srcId="{9248E1D2-C936-4AC5-A4D8-8AFA298E53D3}" destId="{A7537A05-70BE-47AD-B49F-569A88E135D9}" srcOrd="10" destOrd="0" presId="urn:microsoft.com/office/officeart/2005/8/layout/radial1"/>
    <dgm:cxn modelId="{B75BC175-BBD3-4E94-8A65-A78DF2013FFE}" type="presParOf" srcId="{9248E1D2-C936-4AC5-A4D8-8AFA298E53D3}" destId="{57D0B9FE-59A7-46D0-9C96-945BF5BE7015}" srcOrd="11" destOrd="0" presId="urn:microsoft.com/office/officeart/2005/8/layout/radial1"/>
    <dgm:cxn modelId="{194695EC-36D7-4A34-826E-18A13514496C}" type="presParOf" srcId="{57D0B9FE-59A7-46D0-9C96-945BF5BE7015}" destId="{A79BD667-A71E-40B9-A91F-61B67BE9C1EE}" srcOrd="0" destOrd="0" presId="urn:microsoft.com/office/officeart/2005/8/layout/radial1"/>
    <dgm:cxn modelId="{68E72B1B-B902-4E1E-A1D4-4CC4E7B514B7}" type="presParOf" srcId="{9248E1D2-C936-4AC5-A4D8-8AFA298E53D3}" destId="{CE8E241A-672C-4A43-A8EC-5068470DAA4E}" srcOrd="12" destOrd="0" presId="urn:microsoft.com/office/officeart/2005/8/layout/radial1"/>
    <dgm:cxn modelId="{DFA226E3-4782-4BA4-8CE8-ED24FD0058D9}" type="presParOf" srcId="{9248E1D2-C936-4AC5-A4D8-8AFA298E53D3}" destId="{3A834412-CE13-4227-96F4-C877B3E8C315}" srcOrd="13" destOrd="0" presId="urn:microsoft.com/office/officeart/2005/8/layout/radial1"/>
    <dgm:cxn modelId="{145C723B-E2B4-4C1D-987A-0828A3629A45}" type="presParOf" srcId="{3A834412-CE13-4227-96F4-C877B3E8C315}" destId="{EF80799B-03E9-4CCA-B163-FCBB09EA42CC}" srcOrd="0" destOrd="0" presId="urn:microsoft.com/office/officeart/2005/8/layout/radial1"/>
    <dgm:cxn modelId="{3008F978-564A-4C12-9EDE-3926B1100E95}" type="presParOf" srcId="{9248E1D2-C936-4AC5-A4D8-8AFA298E53D3}" destId="{398B0D17-4FC0-4717-86B1-FFAC8A098E4A}"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EE628A-A228-4BEA-B41B-245A52F6C664}"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5BCCE04D-94A2-4A58-97E1-4D44EBE6B3FE}">
      <dgm:prSet phldrT="[Text]"/>
      <dgm:spPr/>
      <dgm:t>
        <a:bodyPr/>
        <a:lstStyle/>
        <a:p>
          <a:r>
            <a:rPr lang="en-GB" dirty="0" smtClean="0"/>
            <a:t>Brand</a:t>
          </a:r>
          <a:endParaRPr lang="en-GB" dirty="0"/>
        </a:p>
      </dgm:t>
    </dgm:pt>
    <dgm:pt modelId="{6D0DFC62-0B14-48AB-ABB9-EC89D81F219C}" type="parTrans" cxnId="{407488B8-4C2B-4499-AC0B-6D3CE30F5698}">
      <dgm:prSet/>
      <dgm:spPr/>
      <dgm:t>
        <a:bodyPr/>
        <a:lstStyle/>
        <a:p>
          <a:endParaRPr lang="en-GB"/>
        </a:p>
      </dgm:t>
    </dgm:pt>
    <dgm:pt modelId="{17C130B9-6A04-4147-A141-B40CCDC94A09}" type="sibTrans" cxnId="{407488B8-4C2B-4499-AC0B-6D3CE30F5698}">
      <dgm:prSet/>
      <dgm:spPr/>
      <dgm:t>
        <a:bodyPr/>
        <a:lstStyle/>
        <a:p>
          <a:endParaRPr lang="en-GB"/>
        </a:p>
      </dgm:t>
    </dgm:pt>
    <dgm:pt modelId="{7CD56ADE-D804-4CEF-8D9F-F6DB2A82CF00}">
      <dgm:prSet phldrT="[Text]"/>
      <dgm:spPr/>
      <dgm:t>
        <a:bodyPr/>
        <a:lstStyle/>
        <a:p>
          <a:r>
            <a:rPr lang="en-GB" dirty="0" smtClean="0"/>
            <a:t>Personal Selling </a:t>
          </a:r>
          <a:endParaRPr lang="en-GB" dirty="0"/>
        </a:p>
      </dgm:t>
    </dgm:pt>
    <dgm:pt modelId="{EF4731F9-7240-4517-A89C-2C4B1DF81C6F}" type="parTrans" cxnId="{7EF7E7CF-6F5F-44CE-A538-2119A77D2E9C}">
      <dgm:prSet/>
      <dgm:spPr/>
      <dgm:t>
        <a:bodyPr/>
        <a:lstStyle/>
        <a:p>
          <a:endParaRPr lang="en-GB"/>
        </a:p>
      </dgm:t>
    </dgm:pt>
    <dgm:pt modelId="{DCE85BAC-37EE-4C56-9363-4DF7D6FDF3BA}" type="sibTrans" cxnId="{7EF7E7CF-6F5F-44CE-A538-2119A77D2E9C}">
      <dgm:prSet/>
      <dgm:spPr/>
      <dgm:t>
        <a:bodyPr/>
        <a:lstStyle/>
        <a:p>
          <a:endParaRPr lang="en-GB"/>
        </a:p>
      </dgm:t>
    </dgm:pt>
    <dgm:pt modelId="{5B026840-FE52-4A9D-9FD1-2935CE2B96F4}">
      <dgm:prSet phldrT="[Text]"/>
      <dgm:spPr/>
      <dgm:t>
        <a:bodyPr/>
        <a:lstStyle/>
        <a:p>
          <a:r>
            <a:rPr lang="en-GB" dirty="0" smtClean="0"/>
            <a:t>Advertising</a:t>
          </a:r>
          <a:endParaRPr lang="en-GB" dirty="0"/>
        </a:p>
      </dgm:t>
    </dgm:pt>
    <dgm:pt modelId="{05875C35-2122-402B-A0B9-34741453555F}" type="parTrans" cxnId="{6E7D2C18-0B24-4D00-B6E9-E4707802C738}">
      <dgm:prSet/>
      <dgm:spPr/>
      <dgm:t>
        <a:bodyPr/>
        <a:lstStyle/>
        <a:p>
          <a:endParaRPr lang="en-GB"/>
        </a:p>
      </dgm:t>
    </dgm:pt>
    <dgm:pt modelId="{9BF51693-0837-48DF-B49D-2ACE184A34DA}" type="sibTrans" cxnId="{6E7D2C18-0B24-4D00-B6E9-E4707802C738}">
      <dgm:prSet/>
      <dgm:spPr/>
      <dgm:t>
        <a:bodyPr/>
        <a:lstStyle/>
        <a:p>
          <a:endParaRPr lang="en-GB"/>
        </a:p>
      </dgm:t>
    </dgm:pt>
    <dgm:pt modelId="{B6606C50-26A3-40DA-B496-EE913F74E883}">
      <dgm:prSet phldrT="[Text]"/>
      <dgm:spPr/>
      <dgm:t>
        <a:bodyPr/>
        <a:lstStyle/>
        <a:p>
          <a:r>
            <a:rPr lang="en-GB" dirty="0" smtClean="0"/>
            <a:t>Public Relations</a:t>
          </a:r>
          <a:endParaRPr lang="en-GB" dirty="0"/>
        </a:p>
      </dgm:t>
    </dgm:pt>
    <dgm:pt modelId="{6F7DB86A-A6C1-4471-A9EF-FBC66F1DA4DA}" type="parTrans" cxnId="{23203709-CFCC-4750-9EDE-6CCACCBC592A}">
      <dgm:prSet/>
      <dgm:spPr/>
      <dgm:t>
        <a:bodyPr/>
        <a:lstStyle/>
        <a:p>
          <a:endParaRPr lang="en-GB"/>
        </a:p>
      </dgm:t>
    </dgm:pt>
    <dgm:pt modelId="{29452E52-F061-4882-9B8D-ABD1FF20AB40}" type="sibTrans" cxnId="{23203709-CFCC-4750-9EDE-6CCACCBC592A}">
      <dgm:prSet/>
      <dgm:spPr/>
      <dgm:t>
        <a:bodyPr/>
        <a:lstStyle/>
        <a:p>
          <a:endParaRPr lang="en-GB"/>
        </a:p>
      </dgm:t>
    </dgm:pt>
    <dgm:pt modelId="{6A575FC4-6D94-4018-8F3B-63EF1BD69028}">
      <dgm:prSet phldrT="[Text]"/>
      <dgm:spPr/>
      <dgm:t>
        <a:bodyPr/>
        <a:lstStyle/>
        <a:p>
          <a:r>
            <a:rPr lang="en-GB" dirty="0" smtClean="0"/>
            <a:t>Sales Promotion </a:t>
          </a:r>
          <a:endParaRPr lang="en-GB" dirty="0"/>
        </a:p>
      </dgm:t>
    </dgm:pt>
    <dgm:pt modelId="{5A362B4F-B211-4389-8FF9-D961D599022C}" type="parTrans" cxnId="{2F691E00-9149-47CA-ADED-C2BEF0795EE7}">
      <dgm:prSet/>
      <dgm:spPr/>
      <dgm:t>
        <a:bodyPr/>
        <a:lstStyle/>
        <a:p>
          <a:endParaRPr lang="en-GB"/>
        </a:p>
      </dgm:t>
    </dgm:pt>
    <dgm:pt modelId="{088D8676-7A72-487C-9685-AD7CA64B6BF0}" type="sibTrans" cxnId="{2F691E00-9149-47CA-ADED-C2BEF0795EE7}">
      <dgm:prSet/>
      <dgm:spPr/>
      <dgm:t>
        <a:bodyPr/>
        <a:lstStyle/>
        <a:p>
          <a:endParaRPr lang="en-GB"/>
        </a:p>
      </dgm:t>
    </dgm:pt>
    <dgm:pt modelId="{7E82B6F6-2D7D-4C2B-A678-5DBD40CA5AB3}">
      <dgm:prSet phldrT="[Text]" phldr="1"/>
      <dgm:spPr/>
      <dgm:t>
        <a:bodyPr/>
        <a:lstStyle/>
        <a:p>
          <a:endParaRPr lang="en-GB"/>
        </a:p>
      </dgm:t>
    </dgm:pt>
    <dgm:pt modelId="{89B5276F-1A19-49DE-894D-BF733B1C34D2}" type="parTrans" cxnId="{20D1D3F3-B862-46DD-8C3B-DB54382A1F74}">
      <dgm:prSet/>
      <dgm:spPr/>
      <dgm:t>
        <a:bodyPr/>
        <a:lstStyle/>
        <a:p>
          <a:endParaRPr lang="en-GB"/>
        </a:p>
      </dgm:t>
    </dgm:pt>
    <dgm:pt modelId="{AC4AAC31-4CD5-4583-913E-13AD41D18CDC}" type="sibTrans" cxnId="{20D1D3F3-B862-46DD-8C3B-DB54382A1F74}">
      <dgm:prSet/>
      <dgm:spPr/>
      <dgm:t>
        <a:bodyPr/>
        <a:lstStyle/>
        <a:p>
          <a:endParaRPr lang="en-GB"/>
        </a:p>
      </dgm:t>
    </dgm:pt>
    <dgm:pt modelId="{A550F898-37ED-4859-8B26-7290E09B71BD}">
      <dgm:prSet phldrT="[Text]" phldr="1"/>
      <dgm:spPr/>
      <dgm:t>
        <a:bodyPr/>
        <a:lstStyle/>
        <a:p>
          <a:endParaRPr lang="en-GB"/>
        </a:p>
      </dgm:t>
    </dgm:pt>
    <dgm:pt modelId="{F3BCB923-7BEF-438A-BE9A-C0C7D4DF8F13}" type="parTrans" cxnId="{41AABBF5-4481-469F-A38A-129DEDFC5D48}">
      <dgm:prSet/>
      <dgm:spPr/>
      <dgm:t>
        <a:bodyPr/>
        <a:lstStyle/>
        <a:p>
          <a:endParaRPr lang="en-GB"/>
        </a:p>
      </dgm:t>
    </dgm:pt>
    <dgm:pt modelId="{E05F571E-EEBE-4739-A690-3ECB3BBB1BDF}" type="sibTrans" cxnId="{41AABBF5-4481-469F-A38A-129DEDFC5D48}">
      <dgm:prSet/>
      <dgm:spPr/>
      <dgm:t>
        <a:bodyPr/>
        <a:lstStyle/>
        <a:p>
          <a:endParaRPr lang="en-GB"/>
        </a:p>
      </dgm:t>
    </dgm:pt>
    <dgm:pt modelId="{748A3951-A707-4281-ACC4-6804EDFF9824}" type="pres">
      <dgm:prSet presAssocID="{8BEE628A-A228-4BEA-B41B-245A52F6C664}" presName="Name0" presStyleCnt="0">
        <dgm:presLayoutVars>
          <dgm:chMax val="1"/>
          <dgm:dir/>
          <dgm:animLvl val="ctr"/>
          <dgm:resizeHandles val="exact"/>
        </dgm:presLayoutVars>
      </dgm:prSet>
      <dgm:spPr/>
      <dgm:t>
        <a:bodyPr/>
        <a:lstStyle/>
        <a:p>
          <a:endParaRPr lang="en-GB"/>
        </a:p>
      </dgm:t>
    </dgm:pt>
    <dgm:pt modelId="{1E2C45D7-BFC3-4299-993A-2FB3EBFE1CD0}" type="pres">
      <dgm:prSet presAssocID="{5BCCE04D-94A2-4A58-97E1-4D44EBE6B3FE}" presName="centerShape" presStyleLbl="node0" presStyleIdx="0" presStyleCnt="1"/>
      <dgm:spPr/>
      <dgm:t>
        <a:bodyPr/>
        <a:lstStyle/>
        <a:p>
          <a:endParaRPr lang="en-GB"/>
        </a:p>
      </dgm:t>
    </dgm:pt>
    <dgm:pt modelId="{14D47185-62A5-4707-8548-673183A6DB13}" type="pres">
      <dgm:prSet presAssocID="{EF4731F9-7240-4517-A89C-2C4B1DF81C6F}" presName="parTrans" presStyleLbl="sibTrans2D1" presStyleIdx="0" presStyleCnt="4"/>
      <dgm:spPr/>
      <dgm:t>
        <a:bodyPr/>
        <a:lstStyle/>
        <a:p>
          <a:endParaRPr lang="en-GB"/>
        </a:p>
      </dgm:t>
    </dgm:pt>
    <dgm:pt modelId="{C28838A4-35C0-4790-8396-DAB0ED4848D2}" type="pres">
      <dgm:prSet presAssocID="{EF4731F9-7240-4517-A89C-2C4B1DF81C6F}" presName="connectorText" presStyleLbl="sibTrans2D1" presStyleIdx="0" presStyleCnt="4"/>
      <dgm:spPr/>
      <dgm:t>
        <a:bodyPr/>
        <a:lstStyle/>
        <a:p>
          <a:endParaRPr lang="en-GB"/>
        </a:p>
      </dgm:t>
    </dgm:pt>
    <dgm:pt modelId="{F3222FB5-0740-43FA-A8B2-E106BEEF0EA1}" type="pres">
      <dgm:prSet presAssocID="{7CD56ADE-D804-4CEF-8D9F-F6DB2A82CF00}" presName="node" presStyleLbl="node1" presStyleIdx="0" presStyleCnt="4" custRadScaleRad="100271" custRadScaleInc="77682">
        <dgm:presLayoutVars>
          <dgm:bulletEnabled val="1"/>
        </dgm:presLayoutVars>
      </dgm:prSet>
      <dgm:spPr/>
      <dgm:t>
        <a:bodyPr/>
        <a:lstStyle/>
        <a:p>
          <a:endParaRPr lang="en-GB"/>
        </a:p>
      </dgm:t>
    </dgm:pt>
    <dgm:pt modelId="{5772DC2D-B0ED-4829-8FF4-FBC1F7186204}" type="pres">
      <dgm:prSet presAssocID="{05875C35-2122-402B-A0B9-34741453555F}" presName="parTrans" presStyleLbl="sibTrans2D1" presStyleIdx="1" presStyleCnt="4"/>
      <dgm:spPr/>
      <dgm:t>
        <a:bodyPr/>
        <a:lstStyle/>
        <a:p>
          <a:endParaRPr lang="en-GB"/>
        </a:p>
      </dgm:t>
    </dgm:pt>
    <dgm:pt modelId="{5591BBC9-018F-45D9-B880-E6C0E894E866}" type="pres">
      <dgm:prSet presAssocID="{05875C35-2122-402B-A0B9-34741453555F}" presName="connectorText" presStyleLbl="sibTrans2D1" presStyleIdx="1" presStyleCnt="4"/>
      <dgm:spPr/>
      <dgm:t>
        <a:bodyPr/>
        <a:lstStyle/>
        <a:p>
          <a:endParaRPr lang="en-GB"/>
        </a:p>
      </dgm:t>
    </dgm:pt>
    <dgm:pt modelId="{37DF54B5-F776-4D5A-BDCD-58B24B7E07B2}" type="pres">
      <dgm:prSet presAssocID="{5B026840-FE52-4A9D-9FD1-2935CE2B96F4}" presName="node" presStyleLbl="node1" presStyleIdx="1" presStyleCnt="4" custRadScaleRad="106816" custRadScaleInc="24105">
        <dgm:presLayoutVars>
          <dgm:bulletEnabled val="1"/>
        </dgm:presLayoutVars>
      </dgm:prSet>
      <dgm:spPr/>
      <dgm:t>
        <a:bodyPr/>
        <a:lstStyle/>
        <a:p>
          <a:endParaRPr lang="en-GB"/>
        </a:p>
      </dgm:t>
    </dgm:pt>
    <dgm:pt modelId="{6B0378E6-253A-4B52-B697-E4113F9D6008}" type="pres">
      <dgm:prSet presAssocID="{6F7DB86A-A6C1-4471-A9EF-FBC66F1DA4DA}" presName="parTrans" presStyleLbl="sibTrans2D1" presStyleIdx="2" presStyleCnt="4"/>
      <dgm:spPr/>
      <dgm:t>
        <a:bodyPr/>
        <a:lstStyle/>
        <a:p>
          <a:endParaRPr lang="en-GB"/>
        </a:p>
      </dgm:t>
    </dgm:pt>
    <dgm:pt modelId="{B28A524A-902A-4B61-B204-43A84D908765}" type="pres">
      <dgm:prSet presAssocID="{6F7DB86A-A6C1-4471-A9EF-FBC66F1DA4DA}" presName="connectorText" presStyleLbl="sibTrans2D1" presStyleIdx="2" presStyleCnt="4"/>
      <dgm:spPr/>
      <dgm:t>
        <a:bodyPr/>
        <a:lstStyle/>
        <a:p>
          <a:endParaRPr lang="en-GB"/>
        </a:p>
      </dgm:t>
    </dgm:pt>
    <dgm:pt modelId="{BCD6FE2D-F811-4BCA-BA59-2F1BA362B044}" type="pres">
      <dgm:prSet presAssocID="{B6606C50-26A3-40DA-B496-EE913F74E883}" presName="node" presStyleLbl="node1" presStyleIdx="2" presStyleCnt="4">
        <dgm:presLayoutVars>
          <dgm:bulletEnabled val="1"/>
        </dgm:presLayoutVars>
      </dgm:prSet>
      <dgm:spPr/>
      <dgm:t>
        <a:bodyPr/>
        <a:lstStyle/>
        <a:p>
          <a:endParaRPr lang="en-GB"/>
        </a:p>
      </dgm:t>
    </dgm:pt>
    <dgm:pt modelId="{AD6FFD55-0761-46F3-AC5E-1FF25F61BA37}" type="pres">
      <dgm:prSet presAssocID="{5A362B4F-B211-4389-8FF9-D961D599022C}" presName="parTrans" presStyleLbl="sibTrans2D1" presStyleIdx="3" presStyleCnt="4"/>
      <dgm:spPr/>
      <dgm:t>
        <a:bodyPr/>
        <a:lstStyle/>
        <a:p>
          <a:endParaRPr lang="en-GB"/>
        </a:p>
      </dgm:t>
    </dgm:pt>
    <dgm:pt modelId="{7A8E955D-2514-4D60-8C25-E6C631DCCABB}" type="pres">
      <dgm:prSet presAssocID="{5A362B4F-B211-4389-8FF9-D961D599022C}" presName="connectorText" presStyleLbl="sibTrans2D1" presStyleIdx="3" presStyleCnt="4"/>
      <dgm:spPr/>
      <dgm:t>
        <a:bodyPr/>
        <a:lstStyle/>
        <a:p>
          <a:endParaRPr lang="en-GB"/>
        </a:p>
      </dgm:t>
    </dgm:pt>
    <dgm:pt modelId="{DAE98B06-EF93-4D20-8498-00B051BF64B7}" type="pres">
      <dgm:prSet presAssocID="{6A575FC4-6D94-4018-8F3B-63EF1BD69028}" presName="node" presStyleLbl="node1" presStyleIdx="3" presStyleCnt="4" custRadScaleRad="104035" custRadScaleInc="-24757">
        <dgm:presLayoutVars>
          <dgm:bulletEnabled val="1"/>
        </dgm:presLayoutVars>
      </dgm:prSet>
      <dgm:spPr/>
      <dgm:t>
        <a:bodyPr/>
        <a:lstStyle/>
        <a:p>
          <a:endParaRPr lang="en-GB"/>
        </a:p>
      </dgm:t>
    </dgm:pt>
  </dgm:ptLst>
  <dgm:cxnLst>
    <dgm:cxn modelId="{5F7DB2BA-C6A5-452F-AFBF-3E13F94114BC}" type="presOf" srcId="{6A575FC4-6D94-4018-8F3B-63EF1BD69028}" destId="{DAE98B06-EF93-4D20-8498-00B051BF64B7}" srcOrd="0" destOrd="0" presId="urn:microsoft.com/office/officeart/2005/8/layout/radial5"/>
    <dgm:cxn modelId="{81055F2E-A4EE-408F-9718-4E14F41356C0}" type="presOf" srcId="{6F7DB86A-A6C1-4471-A9EF-FBC66F1DA4DA}" destId="{B28A524A-902A-4B61-B204-43A84D908765}" srcOrd="1" destOrd="0" presId="urn:microsoft.com/office/officeart/2005/8/layout/radial5"/>
    <dgm:cxn modelId="{23203709-CFCC-4750-9EDE-6CCACCBC592A}" srcId="{5BCCE04D-94A2-4A58-97E1-4D44EBE6B3FE}" destId="{B6606C50-26A3-40DA-B496-EE913F74E883}" srcOrd="2" destOrd="0" parTransId="{6F7DB86A-A6C1-4471-A9EF-FBC66F1DA4DA}" sibTransId="{29452E52-F061-4882-9B8D-ABD1FF20AB40}"/>
    <dgm:cxn modelId="{BE12E368-7652-47F1-9885-A89835AC6D24}" type="presOf" srcId="{8BEE628A-A228-4BEA-B41B-245A52F6C664}" destId="{748A3951-A707-4281-ACC4-6804EDFF9824}" srcOrd="0" destOrd="0" presId="urn:microsoft.com/office/officeart/2005/8/layout/radial5"/>
    <dgm:cxn modelId="{9FE4546D-EB90-4954-B743-87627950E4CD}" type="presOf" srcId="{5A362B4F-B211-4389-8FF9-D961D599022C}" destId="{7A8E955D-2514-4D60-8C25-E6C631DCCABB}" srcOrd="1" destOrd="0" presId="urn:microsoft.com/office/officeart/2005/8/layout/radial5"/>
    <dgm:cxn modelId="{20D1D3F3-B862-46DD-8C3B-DB54382A1F74}" srcId="{8BEE628A-A228-4BEA-B41B-245A52F6C664}" destId="{7E82B6F6-2D7D-4C2B-A678-5DBD40CA5AB3}" srcOrd="1" destOrd="0" parTransId="{89B5276F-1A19-49DE-894D-BF733B1C34D2}" sibTransId="{AC4AAC31-4CD5-4583-913E-13AD41D18CDC}"/>
    <dgm:cxn modelId="{84D71A35-CAA7-4C1D-B31C-4D1B570749AA}" type="presOf" srcId="{EF4731F9-7240-4517-A89C-2C4B1DF81C6F}" destId="{14D47185-62A5-4707-8548-673183A6DB13}" srcOrd="0" destOrd="0" presId="urn:microsoft.com/office/officeart/2005/8/layout/radial5"/>
    <dgm:cxn modelId="{374BCEE4-A11E-46A6-867E-3558E9F783E5}" type="presOf" srcId="{B6606C50-26A3-40DA-B496-EE913F74E883}" destId="{BCD6FE2D-F811-4BCA-BA59-2F1BA362B044}" srcOrd="0" destOrd="0" presId="urn:microsoft.com/office/officeart/2005/8/layout/radial5"/>
    <dgm:cxn modelId="{7EF7E7CF-6F5F-44CE-A538-2119A77D2E9C}" srcId="{5BCCE04D-94A2-4A58-97E1-4D44EBE6B3FE}" destId="{7CD56ADE-D804-4CEF-8D9F-F6DB2A82CF00}" srcOrd="0" destOrd="0" parTransId="{EF4731F9-7240-4517-A89C-2C4B1DF81C6F}" sibTransId="{DCE85BAC-37EE-4C56-9363-4DF7D6FDF3BA}"/>
    <dgm:cxn modelId="{5716DE85-EA7E-411C-A6FE-7229608EA5A6}" type="presOf" srcId="{5B026840-FE52-4A9D-9FD1-2935CE2B96F4}" destId="{37DF54B5-F776-4D5A-BDCD-58B24B7E07B2}" srcOrd="0" destOrd="0" presId="urn:microsoft.com/office/officeart/2005/8/layout/radial5"/>
    <dgm:cxn modelId="{2F691E00-9149-47CA-ADED-C2BEF0795EE7}" srcId="{5BCCE04D-94A2-4A58-97E1-4D44EBE6B3FE}" destId="{6A575FC4-6D94-4018-8F3B-63EF1BD69028}" srcOrd="3" destOrd="0" parTransId="{5A362B4F-B211-4389-8FF9-D961D599022C}" sibTransId="{088D8676-7A72-487C-9685-AD7CA64B6BF0}"/>
    <dgm:cxn modelId="{9F972D0B-5EF4-47B8-B65A-2469BA8773E8}" type="presOf" srcId="{5BCCE04D-94A2-4A58-97E1-4D44EBE6B3FE}" destId="{1E2C45D7-BFC3-4299-993A-2FB3EBFE1CD0}" srcOrd="0" destOrd="0" presId="urn:microsoft.com/office/officeart/2005/8/layout/radial5"/>
    <dgm:cxn modelId="{EF26BA36-334C-4F25-8557-3A3E36E9EC06}" type="presOf" srcId="{6F7DB86A-A6C1-4471-A9EF-FBC66F1DA4DA}" destId="{6B0378E6-253A-4B52-B697-E4113F9D6008}" srcOrd="0" destOrd="0" presId="urn:microsoft.com/office/officeart/2005/8/layout/radial5"/>
    <dgm:cxn modelId="{6E7D2C18-0B24-4D00-B6E9-E4707802C738}" srcId="{5BCCE04D-94A2-4A58-97E1-4D44EBE6B3FE}" destId="{5B026840-FE52-4A9D-9FD1-2935CE2B96F4}" srcOrd="1" destOrd="0" parTransId="{05875C35-2122-402B-A0B9-34741453555F}" sibTransId="{9BF51693-0837-48DF-B49D-2ACE184A34DA}"/>
    <dgm:cxn modelId="{A11586D5-D781-4BC0-806B-AB15EF70C749}" type="presOf" srcId="{05875C35-2122-402B-A0B9-34741453555F}" destId="{5772DC2D-B0ED-4829-8FF4-FBC1F7186204}" srcOrd="0" destOrd="0" presId="urn:microsoft.com/office/officeart/2005/8/layout/radial5"/>
    <dgm:cxn modelId="{41AABBF5-4481-469F-A38A-129DEDFC5D48}" srcId="{8BEE628A-A228-4BEA-B41B-245A52F6C664}" destId="{A550F898-37ED-4859-8B26-7290E09B71BD}" srcOrd="2" destOrd="0" parTransId="{F3BCB923-7BEF-438A-BE9A-C0C7D4DF8F13}" sibTransId="{E05F571E-EEBE-4739-A690-3ECB3BBB1BDF}"/>
    <dgm:cxn modelId="{B02958CD-6756-49EA-989B-FBB9B4B0472B}" type="presOf" srcId="{5A362B4F-B211-4389-8FF9-D961D599022C}" destId="{AD6FFD55-0761-46F3-AC5E-1FF25F61BA37}" srcOrd="0" destOrd="0" presId="urn:microsoft.com/office/officeart/2005/8/layout/radial5"/>
    <dgm:cxn modelId="{2D292E3F-2AC2-48A0-97CA-AC60E56BC9A8}" type="presOf" srcId="{EF4731F9-7240-4517-A89C-2C4B1DF81C6F}" destId="{C28838A4-35C0-4790-8396-DAB0ED4848D2}" srcOrd="1" destOrd="0" presId="urn:microsoft.com/office/officeart/2005/8/layout/radial5"/>
    <dgm:cxn modelId="{407488B8-4C2B-4499-AC0B-6D3CE30F5698}" srcId="{8BEE628A-A228-4BEA-B41B-245A52F6C664}" destId="{5BCCE04D-94A2-4A58-97E1-4D44EBE6B3FE}" srcOrd="0" destOrd="0" parTransId="{6D0DFC62-0B14-48AB-ABB9-EC89D81F219C}" sibTransId="{17C130B9-6A04-4147-A141-B40CCDC94A09}"/>
    <dgm:cxn modelId="{20C111C7-3280-4745-8379-AE67537A67C7}" type="presOf" srcId="{05875C35-2122-402B-A0B9-34741453555F}" destId="{5591BBC9-018F-45D9-B880-E6C0E894E866}" srcOrd="1" destOrd="0" presId="urn:microsoft.com/office/officeart/2005/8/layout/radial5"/>
    <dgm:cxn modelId="{6AD8EF1A-51FC-472A-8863-45B96E060D0C}" type="presOf" srcId="{7CD56ADE-D804-4CEF-8D9F-F6DB2A82CF00}" destId="{F3222FB5-0740-43FA-A8B2-E106BEEF0EA1}" srcOrd="0" destOrd="0" presId="urn:microsoft.com/office/officeart/2005/8/layout/radial5"/>
    <dgm:cxn modelId="{ABF84A84-F5B2-4F51-BFCF-2C641994FB8D}" type="presParOf" srcId="{748A3951-A707-4281-ACC4-6804EDFF9824}" destId="{1E2C45D7-BFC3-4299-993A-2FB3EBFE1CD0}" srcOrd="0" destOrd="0" presId="urn:microsoft.com/office/officeart/2005/8/layout/radial5"/>
    <dgm:cxn modelId="{6DCAA72E-683C-4584-9C54-BD4561E3CEA8}" type="presParOf" srcId="{748A3951-A707-4281-ACC4-6804EDFF9824}" destId="{14D47185-62A5-4707-8548-673183A6DB13}" srcOrd="1" destOrd="0" presId="urn:microsoft.com/office/officeart/2005/8/layout/radial5"/>
    <dgm:cxn modelId="{0160E50B-7CDB-43AF-A2EB-88C2EE04F14E}" type="presParOf" srcId="{14D47185-62A5-4707-8548-673183A6DB13}" destId="{C28838A4-35C0-4790-8396-DAB0ED4848D2}" srcOrd="0" destOrd="0" presId="urn:microsoft.com/office/officeart/2005/8/layout/radial5"/>
    <dgm:cxn modelId="{CA146D85-C3B7-437F-83F0-549C2224508A}" type="presParOf" srcId="{748A3951-A707-4281-ACC4-6804EDFF9824}" destId="{F3222FB5-0740-43FA-A8B2-E106BEEF0EA1}" srcOrd="2" destOrd="0" presId="urn:microsoft.com/office/officeart/2005/8/layout/radial5"/>
    <dgm:cxn modelId="{EE059490-9CD5-476A-9D1E-EE787A3A024D}" type="presParOf" srcId="{748A3951-A707-4281-ACC4-6804EDFF9824}" destId="{5772DC2D-B0ED-4829-8FF4-FBC1F7186204}" srcOrd="3" destOrd="0" presId="urn:microsoft.com/office/officeart/2005/8/layout/radial5"/>
    <dgm:cxn modelId="{C42771A9-A14A-4595-9E9A-0ECDA2F2168B}" type="presParOf" srcId="{5772DC2D-B0ED-4829-8FF4-FBC1F7186204}" destId="{5591BBC9-018F-45D9-B880-E6C0E894E866}" srcOrd="0" destOrd="0" presId="urn:microsoft.com/office/officeart/2005/8/layout/radial5"/>
    <dgm:cxn modelId="{19BFA6A6-D117-45C8-9435-511CF1E9FEC8}" type="presParOf" srcId="{748A3951-A707-4281-ACC4-6804EDFF9824}" destId="{37DF54B5-F776-4D5A-BDCD-58B24B7E07B2}" srcOrd="4" destOrd="0" presId="urn:microsoft.com/office/officeart/2005/8/layout/radial5"/>
    <dgm:cxn modelId="{76C34A3D-E09E-4E54-A2BF-404B68FE6498}" type="presParOf" srcId="{748A3951-A707-4281-ACC4-6804EDFF9824}" destId="{6B0378E6-253A-4B52-B697-E4113F9D6008}" srcOrd="5" destOrd="0" presId="urn:microsoft.com/office/officeart/2005/8/layout/radial5"/>
    <dgm:cxn modelId="{2EB77310-5FE0-45FC-8EC0-85C174F62A0C}" type="presParOf" srcId="{6B0378E6-253A-4B52-B697-E4113F9D6008}" destId="{B28A524A-902A-4B61-B204-43A84D908765}" srcOrd="0" destOrd="0" presId="urn:microsoft.com/office/officeart/2005/8/layout/radial5"/>
    <dgm:cxn modelId="{874F17F0-8B8A-44CD-B2E7-DFC16219841B}" type="presParOf" srcId="{748A3951-A707-4281-ACC4-6804EDFF9824}" destId="{BCD6FE2D-F811-4BCA-BA59-2F1BA362B044}" srcOrd="6" destOrd="0" presId="urn:microsoft.com/office/officeart/2005/8/layout/radial5"/>
    <dgm:cxn modelId="{F5D5A54B-387D-432B-A10C-0CF7E5ACAA3F}" type="presParOf" srcId="{748A3951-A707-4281-ACC4-6804EDFF9824}" destId="{AD6FFD55-0761-46F3-AC5E-1FF25F61BA37}" srcOrd="7" destOrd="0" presId="urn:microsoft.com/office/officeart/2005/8/layout/radial5"/>
    <dgm:cxn modelId="{8CF58EBE-0CB2-4271-A4A5-09FCCCA365CD}" type="presParOf" srcId="{AD6FFD55-0761-46F3-AC5E-1FF25F61BA37}" destId="{7A8E955D-2514-4D60-8C25-E6C631DCCABB}" srcOrd="0" destOrd="0" presId="urn:microsoft.com/office/officeart/2005/8/layout/radial5"/>
    <dgm:cxn modelId="{B5A666D1-EA50-489B-8D01-D07D0A790E7B}" type="presParOf" srcId="{748A3951-A707-4281-ACC4-6804EDFF9824}" destId="{DAE98B06-EF93-4D20-8498-00B051BF64B7}"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450E61-BF4A-45CC-B441-2DC10A5CE6E2}" type="doc">
      <dgm:prSet loTypeId="urn:microsoft.com/office/officeart/2005/8/layout/venn1" loCatId="relationship" qsTypeId="urn:microsoft.com/office/officeart/2005/8/quickstyle/3d4" qsCatId="3D" csTypeId="urn:microsoft.com/office/officeart/2005/8/colors/accent2_3" csCatId="accent2"/>
      <dgm:spPr/>
      <dgm:t>
        <a:bodyPr/>
        <a:lstStyle/>
        <a:p>
          <a:endParaRPr lang="en-US"/>
        </a:p>
      </dgm:t>
    </dgm:pt>
    <dgm:pt modelId="{243767CC-96AF-4F79-AD0A-524457C31241}">
      <dgm:prSet/>
      <dgm:spPr/>
      <dgm:t>
        <a:bodyPr/>
        <a:lstStyle/>
        <a:p>
          <a:pPr algn="ctr" rtl="0"/>
          <a:r>
            <a:rPr lang="en-US" b="0" dirty="0" smtClean="0"/>
            <a:t>Product Quality</a:t>
          </a:r>
          <a:endParaRPr lang="en-US" b="0" dirty="0"/>
        </a:p>
      </dgm:t>
    </dgm:pt>
    <dgm:pt modelId="{3D2BA42E-4195-44B8-B0D5-C8B2C13882EF}" type="parTrans" cxnId="{9B9E2EC6-10A4-4D0A-893D-91D3B47B0290}">
      <dgm:prSet/>
      <dgm:spPr/>
      <dgm:t>
        <a:bodyPr/>
        <a:lstStyle/>
        <a:p>
          <a:endParaRPr lang="en-US"/>
        </a:p>
      </dgm:t>
    </dgm:pt>
    <dgm:pt modelId="{014FDFC8-23A6-472D-BAA7-8E8070AB71C2}" type="sibTrans" cxnId="{9B9E2EC6-10A4-4D0A-893D-91D3B47B0290}">
      <dgm:prSet/>
      <dgm:spPr/>
      <dgm:t>
        <a:bodyPr/>
        <a:lstStyle/>
        <a:p>
          <a:endParaRPr lang="en-US"/>
        </a:p>
      </dgm:t>
    </dgm:pt>
    <dgm:pt modelId="{EB78B600-DC64-451C-96BF-2DD7EFCCC5D5}">
      <dgm:prSet/>
      <dgm:spPr/>
      <dgm:t>
        <a:bodyPr/>
        <a:lstStyle/>
        <a:p>
          <a:pPr algn="ctr" rtl="0"/>
          <a:r>
            <a:rPr lang="en-US" b="0" dirty="0" smtClean="0"/>
            <a:t>Product Features</a:t>
          </a:r>
          <a:endParaRPr lang="en-US" b="0" dirty="0"/>
        </a:p>
      </dgm:t>
    </dgm:pt>
    <dgm:pt modelId="{6AEDBCC3-3F43-4CFC-9AF5-1409863CD2E7}" type="parTrans" cxnId="{7E6EFE39-F1C5-4385-8E50-A70492DCC76F}">
      <dgm:prSet/>
      <dgm:spPr/>
      <dgm:t>
        <a:bodyPr/>
        <a:lstStyle/>
        <a:p>
          <a:endParaRPr lang="en-US"/>
        </a:p>
      </dgm:t>
    </dgm:pt>
    <dgm:pt modelId="{170EC03E-E70E-42C4-BF9F-981BAC14F154}" type="sibTrans" cxnId="{7E6EFE39-F1C5-4385-8E50-A70492DCC76F}">
      <dgm:prSet/>
      <dgm:spPr/>
      <dgm:t>
        <a:bodyPr/>
        <a:lstStyle/>
        <a:p>
          <a:endParaRPr lang="en-US"/>
        </a:p>
      </dgm:t>
    </dgm:pt>
    <dgm:pt modelId="{B4111D07-13E2-410D-ACC1-3BEB9CE60B4F}">
      <dgm:prSet/>
      <dgm:spPr/>
      <dgm:t>
        <a:bodyPr/>
        <a:lstStyle/>
        <a:p>
          <a:pPr algn="ctr" rtl="0"/>
          <a:r>
            <a:rPr lang="en-US" b="0" dirty="0" smtClean="0"/>
            <a:t>Product Style and Design</a:t>
          </a:r>
          <a:endParaRPr lang="en-US" b="0" dirty="0"/>
        </a:p>
      </dgm:t>
    </dgm:pt>
    <dgm:pt modelId="{1911BCE4-B108-424F-9365-E86D1C641936}" type="parTrans" cxnId="{E08DEC13-0DE7-4652-B2D1-1A5E76CD9DAF}">
      <dgm:prSet/>
      <dgm:spPr/>
      <dgm:t>
        <a:bodyPr/>
        <a:lstStyle/>
        <a:p>
          <a:endParaRPr lang="en-US"/>
        </a:p>
      </dgm:t>
    </dgm:pt>
    <dgm:pt modelId="{C2F2F1EF-D420-43C2-99D3-74B647AEC948}" type="sibTrans" cxnId="{E08DEC13-0DE7-4652-B2D1-1A5E76CD9DAF}">
      <dgm:prSet/>
      <dgm:spPr/>
      <dgm:t>
        <a:bodyPr/>
        <a:lstStyle/>
        <a:p>
          <a:endParaRPr lang="en-US"/>
        </a:p>
      </dgm:t>
    </dgm:pt>
    <dgm:pt modelId="{524E41F2-6988-4B16-8AD8-380777ECD934}" type="pres">
      <dgm:prSet presAssocID="{F6450E61-BF4A-45CC-B441-2DC10A5CE6E2}" presName="compositeShape" presStyleCnt="0">
        <dgm:presLayoutVars>
          <dgm:chMax val="7"/>
          <dgm:dir/>
          <dgm:resizeHandles val="exact"/>
        </dgm:presLayoutVars>
      </dgm:prSet>
      <dgm:spPr/>
      <dgm:t>
        <a:bodyPr/>
        <a:lstStyle/>
        <a:p>
          <a:endParaRPr lang="en-US"/>
        </a:p>
      </dgm:t>
    </dgm:pt>
    <dgm:pt modelId="{33D8E2E3-F379-49E4-AB71-F0AC77F8A6D8}" type="pres">
      <dgm:prSet presAssocID="{243767CC-96AF-4F79-AD0A-524457C31241}" presName="circ1" presStyleLbl="vennNode1" presStyleIdx="0" presStyleCnt="3"/>
      <dgm:spPr/>
      <dgm:t>
        <a:bodyPr/>
        <a:lstStyle/>
        <a:p>
          <a:endParaRPr lang="en-US"/>
        </a:p>
      </dgm:t>
    </dgm:pt>
    <dgm:pt modelId="{94A20676-4812-4888-A007-E3D109785B2D}" type="pres">
      <dgm:prSet presAssocID="{243767CC-96AF-4F79-AD0A-524457C31241}" presName="circ1Tx" presStyleLbl="revTx" presStyleIdx="0" presStyleCnt="0">
        <dgm:presLayoutVars>
          <dgm:chMax val="0"/>
          <dgm:chPref val="0"/>
          <dgm:bulletEnabled val="1"/>
        </dgm:presLayoutVars>
      </dgm:prSet>
      <dgm:spPr/>
      <dgm:t>
        <a:bodyPr/>
        <a:lstStyle/>
        <a:p>
          <a:endParaRPr lang="en-US"/>
        </a:p>
      </dgm:t>
    </dgm:pt>
    <dgm:pt modelId="{0A19E8F4-B750-4025-A20C-1F79DE671441}" type="pres">
      <dgm:prSet presAssocID="{EB78B600-DC64-451C-96BF-2DD7EFCCC5D5}" presName="circ2" presStyleLbl="vennNode1" presStyleIdx="1" presStyleCnt="3"/>
      <dgm:spPr/>
      <dgm:t>
        <a:bodyPr/>
        <a:lstStyle/>
        <a:p>
          <a:endParaRPr lang="en-US"/>
        </a:p>
      </dgm:t>
    </dgm:pt>
    <dgm:pt modelId="{E67249BA-196B-4214-952A-DD996CAF5E5C}" type="pres">
      <dgm:prSet presAssocID="{EB78B600-DC64-451C-96BF-2DD7EFCCC5D5}" presName="circ2Tx" presStyleLbl="revTx" presStyleIdx="0" presStyleCnt="0">
        <dgm:presLayoutVars>
          <dgm:chMax val="0"/>
          <dgm:chPref val="0"/>
          <dgm:bulletEnabled val="1"/>
        </dgm:presLayoutVars>
      </dgm:prSet>
      <dgm:spPr/>
      <dgm:t>
        <a:bodyPr/>
        <a:lstStyle/>
        <a:p>
          <a:endParaRPr lang="en-US"/>
        </a:p>
      </dgm:t>
    </dgm:pt>
    <dgm:pt modelId="{A0A910A2-B7B1-41A2-8DF4-AECA59502E94}" type="pres">
      <dgm:prSet presAssocID="{B4111D07-13E2-410D-ACC1-3BEB9CE60B4F}" presName="circ3" presStyleLbl="vennNode1" presStyleIdx="2" presStyleCnt="3"/>
      <dgm:spPr/>
      <dgm:t>
        <a:bodyPr/>
        <a:lstStyle/>
        <a:p>
          <a:endParaRPr lang="en-US"/>
        </a:p>
      </dgm:t>
    </dgm:pt>
    <dgm:pt modelId="{CB2CF56A-62BC-414F-93EE-730B57F1B31F}" type="pres">
      <dgm:prSet presAssocID="{B4111D07-13E2-410D-ACC1-3BEB9CE60B4F}" presName="circ3Tx" presStyleLbl="revTx" presStyleIdx="0" presStyleCnt="0">
        <dgm:presLayoutVars>
          <dgm:chMax val="0"/>
          <dgm:chPref val="0"/>
          <dgm:bulletEnabled val="1"/>
        </dgm:presLayoutVars>
      </dgm:prSet>
      <dgm:spPr/>
      <dgm:t>
        <a:bodyPr/>
        <a:lstStyle/>
        <a:p>
          <a:endParaRPr lang="en-US"/>
        </a:p>
      </dgm:t>
    </dgm:pt>
  </dgm:ptLst>
  <dgm:cxnLst>
    <dgm:cxn modelId="{64C77E84-4173-4F74-B6EA-70F85F0785E9}" type="presOf" srcId="{F6450E61-BF4A-45CC-B441-2DC10A5CE6E2}" destId="{524E41F2-6988-4B16-8AD8-380777ECD934}" srcOrd="0" destOrd="0" presId="urn:microsoft.com/office/officeart/2005/8/layout/venn1"/>
    <dgm:cxn modelId="{7E6EFE39-F1C5-4385-8E50-A70492DCC76F}" srcId="{F6450E61-BF4A-45CC-B441-2DC10A5CE6E2}" destId="{EB78B600-DC64-451C-96BF-2DD7EFCCC5D5}" srcOrd="1" destOrd="0" parTransId="{6AEDBCC3-3F43-4CFC-9AF5-1409863CD2E7}" sibTransId="{170EC03E-E70E-42C4-BF9F-981BAC14F154}"/>
    <dgm:cxn modelId="{9B9E2EC6-10A4-4D0A-893D-91D3B47B0290}" srcId="{F6450E61-BF4A-45CC-B441-2DC10A5CE6E2}" destId="{243767CC-96AF-4F79-AD0A-524457C31241}" srcOrd="0" destOrd="0" parTransId="{3D2BA42E-4195-44B8-B0D5-C8B2C13882EF}" sibTransId="{014FDFC8-23A6-472D-BAA7-8E8070AB71C2}"/>
    <dgm:cxn modelId="{FD7B7819-2500-41C3-9023-F2D07524F398}" type="presOf" srcId="{EB78B600-DC64-451C-96BF-2DD7EFCCC5D5}" destId="{0A19E8F4-B750-4025-A20C-1F79DE671441}" srcOrd="0" destOrd="0" presId="urn:microsoft.com/office/officeart/2005/8/layout/venn1"/>
    <dgm:cxn modelId="{37005195-CD53-4A0B-A691-40BD50238C21}" type="presOf" srcId="{243767CC-96AF-4F79-AD0A-524457C31241}" destId="{94A20676-4812-4888-A007-E3D109785B2D}" srcOrd="1" destOrd="0" presId="urn:microsoft.com/office/officeart/2005/8/layout/venn1"/>
    <dgm:cxn modelId="{B4CD40AC-4A2D-4C68-ACCE-7912B49A8BFA}" type="presOf" srcId="{B4111D07-13E2-410D-ACC1-3BEB9CE60B4F}" destId="{CB2CF56A-62BC-414F-93EE-730B57F1B31F}" srcOrd="1" destOrd="0" presId="urn:microsoft.com/office/officeart/2005/8/layout/venn1"/>
    <dgm:cxn modelId="{24BD646B-65C9-4E1D-93BE-A77E2664C0BF}" type="presOf" srcId="{B4111D07-13E2-410D-ACC1-3BEB9CE60B4F}" destId="{A0A910A2-B7B1-41A2-8DF4-AECA59502E94}" srcOrd="0" destOrd="0" presId="urn:microsoft.com/office/officeart/2005/8/layout/venn1"/>
    <dgm:cxn modelId="{E8863D66-5A06-41FA-8B90-0468DABF6D92}" type="presOf" srcId="{243767CC-96AF-4F79-AD0A-524457C31241}" destId="{33D8E2E3-F379-49E4-AB71-F0AC77F8A6D8}" srcOrd="0" destOrd="0" presId="urn:microsoft.com/office/officeart/2005/8/layout/venn1"/>
    <dgm:cxn modelId="{E08DEC13-0DE7-4652-B2D1-1A5E76CD9DAF}" srcId="{F6450E61-BF4A-45CC-B441-2DC10A5CE6E2}" destId="{B4111D07-13E2-410D-ACC1-3BEB9CE60B4F}" srcOrd="2" destOrd="0" parTransId="{1911BCE4-B108-424F-9365-E86D1C641936}" sibTransId="{C2F2F1EF-D420-43C2-99D3-74B647AEC948}"/>
    <dgm:cxn modelId="{0122AFB0-A806-41D1-9F24-60976871300B}" type="presOf" srcId="{EB78B600-DC64-451C-96BF-2DD7EFCCC5D5}" destId="{E67249BA-196B-4214-952A-DD996CAF5E5C}" srcOrd="1" destOrd="0" presId="urn:microsoft.com/office/officeart/2005/8/layout/venn1"/>
    <dgm:cxn modelId="{7D4D2DE7-4751-4758-98C5-0B0239AD3EE3}" type="presParOf" srcId="{524E41F2-6988-4B16-8AD8-380777ECD934}" destId="{33D8E2E3-F379-49E4-AB71-F0AC77F8A6D8}" srcOrd="0" destOrd="0" presId="urn:microsoft.com/office/officeart/2005/8/layout/venn1"/>
    <dgm:cxn modelId="{618617E8-EB3D-4B7E-9E6D-443823BA4DB9}" type="presParOf" srcId="{524E41F2-6988-4B16-8AD8-380777ECD934}" destId="{94A20676-4812-4888-A007-E3D109785B2D}" srcOrd="1" destOrd="0" presId="urn:microsoft.com/office/officeart/2005/8/layout/venn1"/>
    <dgm:cxn modelId="{91900D26-D89E-4D9D-BC70-E0369E18C520}" type="presParOf" srcId="{524E41F2-6988-4B16-8AD8-380777ECD934}" destId="{0A19E8F4-B750-4025-A20C-1F79DE671441}" srcOrd="2" destOrd="0" presId="urn:microsoft.com/office/officeart/2005/8/layout/venn1"/>
    <dgm:cxn modelId="{AEE93E68-AC9A-4774-AAAD-65EAAD889A38}" type="presParOf" srcId="{524E41F2-6988-4B16-8AD8-380777ECD934}" destId="{E67249BA-196B-4214-952A-DD996CAF5E5C}" srcOrd="3" destOrd="0" presId="urn:microsoft.com/office/officeart/2005/8/layout/venn1"/>
    <dgm:cxn modelId="{6435AB13-E16F-48FF-BC61-FBCADF594EFA}" type="presParOf" srcId="{524E41F2-6988-4B16-8AD8-380777ECD934}" destId="{A0A910A2-B7B1-41A2-8DF4-AECA59502E94}" srcOrd="4" destOrd="0" presId="urn:microsoft.com/office/officeart/2005/8/layout/venn1"/>
    <dgm:cxn modelId="{A525D6E6-7126-4FFB-B732-BD21FC0E58C7}" type="presParOf" srcId="{524E41F2-6988-4B16-8AD8-380777ECD934}" destId="{CB2CF56A-62BC-414F-93EE-730B57F1B31F}"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03E642-525D-4345-B2AC-70EDCE4703AC}" type="doc">
      <dgm:prSet loTypeId="urn:microsoft.com/office/officeart/2005/8/layout/vList2" loCatId="list" qsTypeId="urn:microsoft.com/office/officeart/2005/8/quickstyle/simple1" qsCatId="simple" csTypeId="urn:microsoft.com/office/officeart/2005/8/colors/colorful1#3" csCatId="colorful" phldr="1"/>
      <dgm:spPr/>
      <dgm:t>
        <a:bodyPr/>
        <a:lstStyle/>
        <a:p>
          <a:endParaRPr lang="en-US"/>
        </a:p>
      </dgm:t>
    </dgm:pt>
    <dgm:pt modelId="{7271B696-41E2-41A4-B0C9-041B65C6544D}">
      <dgm:prSet custT="1"/>
      <dgm:spPr/>
      <dgm:t>
        <a:bodyPr/>
        <a:lstStyle/>
        <a:p>
          <a:pPr rtl="0"/>
          <a:r>
            <a:rPr lang="en-US" sz="3200" dirty="0" smtClean="0"/>
            <a:t>Identifies</a:t>
          </a:r>
          <a:r>
            <a:rPr lang="en-US" sz="3200" i="1" dirty="0" smtClean="0"/>
            <a:t> </a:t>
          </a:r>
          <a:r>
            <a:rPr lang="en-US" sz="3200" dirty="0" smtClean="0"/>
            <a:t>the product or brand</a:t>
          </a:r>
          <a:endParaRPr lang="en-US" sz="3200" dirty="0"/>
        </a:p>
      </dgm:t>
    </dgm:pt>
    <dgm:pt modelId="{90B01475-A4BA-4CC0-BF48-ACD0A658B8A5}" type="parTrans" cxnId="{DF7CC5AF-6275-4CF6-96ED-9DD7CCCECEBB}">
      <dgm:prSet/>
      <dgm:spPr/>
      <dgm:t>
        <a:bodyPr/>
        <a:lstStyle/>
        <a:p>
          <a:endParaRPr lang="en-US" sz="2400"/>
        </a:p>
      </dgm:t>
    </dgm:pt>
    <dgm:pt modelId="{A79DA1C6-DD21-4E8A-907E-BB140B26AD6C}" type="sibTrans" cxnId="{DF7CC5AF-6275-4CF6-96ED-9DD7CCCECEBB}">
      <dgm:prSet/>
      <dgm:spPr/>
      <dgm:t>
        <a:bodyPr/>
        <a:lstStyle/>
        <a:p>
          <a:endParaRPr lang="en-US" sz="2400"/>
        </a:p>
      </dgm:t>
    </dgm:pt>
    <dgm:pt modelId="{3F03EDB1-CF1A-4997-832B-5109A707AB8E}">
      <dgm:prSet custT="1"/>
      <dgm:spPr/>
      <dgm:t>
        <a:bodyPr/>
        <a:lstStyle/>
        <a:p>
          <a:pPr rtl="0"/>
          <a:r>
            <a:rPr lang="en-US" sz="3200" dirty="0" smtClean="0"/>
            <a:t>Supports the brand’s positioning </a:t>
          </a:r>
          <a:endParaRPr lang="en-US" sz="3200" dirty="0"/>
        </a:p>
      </dgm:t>
    </dgm:pt>
    <dgm:pt modelId="{F17D8FE9-7BD1-43AD-BDF9-476013694D2D}" type="parTrans" cxnId="{62A5A817-1FC0-4A06-96E4-60B5D55E2C51}">
      <dgm:prSet/>
      <dgm:spPr/>
      <dgm:t>
        <a:bodyPr/>
        <a:lstStyle/>
        <a:p>
          <a:endParaRPr lang="en-US" sz="2400"/>
        </a:p>
      </dgm:t>
    </dgm:pt>
    <dgm:pt modelId="{CCFFAD40-4A67-44B5-9628-6D833F187588}" type="sibTrans" cxnId="{62A5A817-1FC0-4A06-96E4-60B5D55E2C51}">
      <dgm:prSet/>
      <dgm:spPr/>
      <dgm:t>
        <a:bodyPr/>
        <a:lstStyle/>
        <a:p>
          <a:endParaRPr lang="en-US" sz="2400"/>
        </a:p>
      </dgm:t>
    </dgm:pt>
    <dgm:pt modelId="{05C493EE-6B52-4230-8E96-587D4C1ADB32}">
      <dgm:prSet custT="1"/>
      <dgm:spPr/>
      <dgm:t>
        <a:bodyPr/>
        <a:lstStyle/>
        <a:p>
          <a:pPr rtl="0"/>
          <a:r>
            <a:rPr lang="en-US" sz="3200" dirty="0" smtClean="0"/>
            <a:t>Adds personality to the brand</a:t>
          </a:r>
          <a:endParaRPr lang="en-US" sz="3200" dirty="0"/>
        </a:p>
      </dgm:t>
    </dgm:pt>
    <dgm:pt modelId="{5A5E5414-2592-4874-AD7A-F704BDB88276}" type="parTrans" cxnId="{2853AE0D-303A-4AA6-9B82-F665284ED3BB}">
      <dgm:prSet/>
      <dgm:spPr/>
      <dgm:t>
        <a:bodyPr/>
        <a:lstStyle/>
        <a:p>
          <a:endParaRPr lang="en-US" sz="2400"/>
        </a:p>
      </dgm:t>
    </dgm:pt>
    <dgm:pt modelId="{59F4AD3C-9D66-43B9-ADD2-BD65CD06DB9F}" type="sibTrans" cxnId="{2853AE0D-303A-4AA6-9B82-F665284ED3BB}">
      <dgm:prSet/>
      <dgm:spPr/>
      <dgm:t>
        <a:bodyPr/>
        <a:lstStyle/>
        <a:p>
          <a:endParaRPr lang="en-US" sz="2400"/>
        </a:p>
      </dgm:t>
    </dgm:pt>
    <dgm:pt modelId="{125AD729-A5E3-4D6A-8305-376304F428FC}" type="pres">
      <dgm:prSet presAssocID="{F503E642-525D-4345-B2AC-70EDCE4703AC}" presName="linear" presStyleCnt="0">
        <dgm:presLayoutVars>
          <dgm:animLvl val="lvl"/>
          <dgm:resizeHandles val="exact"/>
        </dgm:presLayoutVars>
      </dgm:prSet>
      <dgm:spPr/>
      <dgm:t>
        <a:bodyPr/>
        <a:lstStyle/>
        <a:p>
          <a:endParaRPr lang="en-US"/>
        </a:p>
      </dgm:t>
    </dgm:pt>
    <dgm:pt modelId="{DB4363F8-3EAA-4852-936E-601DBD145020}" type="pres">
      <dgm:prSet presAssocID="{7271B696-41E2-41A4-B0C9-041B65C6544D}" presName="parentText" presStyleLbl="node1" presStyleIdx="0" presStyleCnt="3">
        <dgm:presLayoutVars>
          <dgm:chMax val="0"/>
          <dgm:bulletEnabled val="1"/>
        </dgm:presLayoutVars>
      </dgm:prSet>
      <dgm:spPr/>
      <dgm:t>
        <a:bodyPr/>
        <a:lstStyle/>
        <a:p>
          <a:endParaRPr lang="en-US"/>
        </a:p>
      </dgm:t>
    </dgm:pt>
    <dgm:pt modelId="{1AF3A5E2-D0B7-4665-94B4-C544C6B2C104}" type="pres">
      <dgm:prSet presAssocID="{A79DA1C6-DD21-4E8A-907E-BB140B26AD6C}" presName="spacer" presStyleCnt="0"/>
      <dgm:spPr/>
      <dgm:t>
        <a:bodyPr/>
        <a:lstStyle/>
        <a:p>
          <a:endParaRPr lang="en-US"/>
        </a:p>
      </dgm:t>
    </dgm:pt>
    <dgm:pt modelId="{C2A72BA4-2CDF-4304-92E1-9FA0ED0FE96F}" type="pres">
      <dgm:prSet presAssocID="{3F03EDB1-CF1A-4997-832B-5109A707AB8E}" presName="parentText" presStyleLbl="node1" presStyleIdx="1" presStyleCnt="3">
        <dgm:presLayoutVars>
          <dgm:chMax val="0"/>
          <dgm:bulletEnabled val="1"/>
        </dgm:presLayoutVars>
      </dgm:prSet>
      <dgm:spPr/>
      <dgm:t>
        <a:bodyPr/>
        <a:lstStyle/>
        <a:p>
          <a:endParaRPr lang="en-US"/>
        </a:p>
      </dgm:t>
    </dgm:pt>
    <dgm:pt modelId="{07B9C97A-CD4C-4C40-93D1-8D958362AFE5}" type="pres">
      <dgm:prSet presAssocID="{CCFFAD40-4A67-44B5-9628-6D833F187588}" presName="spacer" presStyleCnt="0"/>
      <dgm:spPr/>
      <dgm:t>
        <a:bodyPr/>
        <a:lstStyle/>
        <a:p>
          <a:endParaRPr lang="en-US"/>
        </a:p>
      </dgm:t>
    </dgm:pt>
    <dgm:pt modelId="{F63019A2-4232-4BBE-9528-5CC6979D922D}" type="pres">
      <dgm:prSet presAssocID="{05C493EE-6B52-4230-8E96-587D4C1ADB32}" presName="parentText" presStyleLbl="node1" presStyleIdx="2" presStyleCnt="3">
        <dgm:presLayoutVars>
          <dgm:chMax val="0"/>
          <dgm:bulletEnabled val="1"/>
        </dgm:presLayoutVars>
      </dgm:prSet>
      <dgm:spPr/>
      <dgm:t>
        <a:bodyPr/>
        <a:lstStyle/>
        <a:p>
          <a:endParaRPr lang="en-US"/>
        </a:p>
      </dgm:t>
    </dgm:pt>
  </dgm:ptLst>
  <dgm:cxnLst>
    <dgm:cxn modelId="{FA93FE4E-CBEB-44A5-9F11-F3F03B4B0FC1}" type="presOf" srcId="{F503E642-525D-4345-B2AC-70EDCE4703AC}" destId="{125AD729-A5E3-4D6A-8305-376304F428FC}" srcOrd="0" destOrd="0" presId="urn:microsoft.com/office/officeart/2005/8/layout/vList2"/>
    <dgm:cxn modelId="{48D240C5-124E-40FC-984A-B446FEB35A9E}" type="presOf" srcId="{3F03EDB1-CF1A-4997-832B-5109A707AB8E}" destId="{C2A72BA4-2CDF-4304-92E1-9FA0ED0FE96F}" srcOrd="0" destOrd="0" presId="urn:microsoft.com/office/officeart/2005/8/layout/vList2"/>
    <dgm:cxn modelId="{2853AE0D-303A-4AA6-9B82-F665284ED3BB}" srcId="{F503E642-525D-4345-B2AC-70EDCE4703AC}" destId="{05C493EE-6B52-4230-8E96-587D4C1ADB32}" srcOrd="2" destOrd="0" parTransId="{5A5E5414-2592-4874-AD7A-F704BDB88276}" sibTransId="{59F4AD3C-9D66-43B9-ADD2-BD65CD06DB9F}"/>
    <dgm:cxn modelId="{62A5A817-1FC0-4A06-96E4-60B5D55E2C51}" srcId="{F503E642-525D-4345-B2AC-70EDCE4703AC}" destId="{3F03EDB1-CF1A-4997-832B-5109A707AB8E}" srcOrd="1" destOrd="0" parTransId="{F17D8FE9-7BD1-43AD-BDF9-476013694D2D}" sibTransId="{CCFFAD40-4A67-44B5-9628-6D833F187588}"/>
    <dgm:cxn modelId="{42E3D84E-3508-4F3B-8A72-8196689E65B8}" type="presOf" srcId="{05C493EE-6B52-4230-8E96-587D4C1ADB32}" destId="{F63019A2-4232-4BBE-9528-5CC6979D922D}" srcOrd="0" destOrd="0" presId="urn:microsoft.com/office/officeart/2005/8/layout/vList2"/>
    <dgm:cxn modelId="{DF7CC5AF-6275-4CF6-96ED-9DD7CCCECEBB}" srcId="{F503E642-525D-4345-B2AC-70EDCE4703AC}" destId="{7271B696-41E2-41A4-B0C9-041B65C6544D}" srcOrd="0" destOrd="0" parTransId="{90B01475-A4BA-4CC0-BF48-ACD0A658B8A5}" sibTransId="{A79DA1C6-DD21-4E8A-907E-BB140B26AD6C}"/>
    <dgm:cxn modelId="{1BF3AA58-7706-4D30-A4E7-E0F814D6A916}" type="presOf" srcId="{7271B696-41E2-41A4-B0C9-041B65C6544D}" destId="{DB4363F8-3EAA-4852-936E-601DBD145020}" srcOrd="0" destOrd="0" presId="urn:microsoft.com/office/officeart/2005/8/layout/vList2"/>
    <dgm:cxn modelId="{5DB37E0F-35C4-4A1C-93DE-487E32478E1F}" type="presParOf" srcId="{125AD729-A5E3-4D6A-8305-376304F428FC}" destId="{DB4363F8-3EAA-4852-936E-601DBD145020}" srcOrd="0" destOrd="0" presId="urn:microsoft.com/office/officeart/2005/8/layout/vList2"/>
    <dgm:cxn modelId="{CB5EEFE9-2E8D-4648-BFF0-6F5BB737A6C7}" type="presParOf" srcId="{125AD729-A5E3-4D6A-8305-376304F428FC}" destId="{1AF3A5E2-D0B7-4665-94B4-C544C6B2C104}" srcOrd="1" destOrd="0" presId="urn:microsoft.com/office/officeart/2005/8/layout/vList2"/>
    <dgm:cxn modelId="{E136F0FA-9C31-4D86-B8AD-E65F1C1D45CC}" type="presParOf" srcId="{125AD729-A5E3-4D6A-8305-376304F428FC}" destId="{C2A72BA4-2CDF-4304-92E1-9FA0ED0FE96F}" srcOrd="2" destOrd="0" presId="urn:microsoft.com/office/officeart/2005/8/layout/vList2"/>
    <dgm:cxn modelId="{4CCDBD98-DDD5-462E-9610-8F265DE94619}" type="presParOf" srcId="{125AD729-A5E3-4D6A-8305-376304F428FC}" destId="{07B9C97A-CD4C-4C40-93D1-8D958362AFE5}" srcOrd="3" destOrd="0" presId="urn:microsoft.com/office/officeart/2005/8/layout/vList2"/>
    <dgm:cxn modelId="{125B714B-6C89-4AE4-9DB3-5FC13A063868}" type="presParOf" srcId="{125AD729-A5E3-4D6A-8305-376304F428FC}" destId="{F63019A2-4232-4BBE-9528-5CC6979D922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9CB77B-C28F-4F94-B2BA-0825257DD851}" type="doc">
      <dgm:prSet loTypeId="urn:microsoft.com/office/officeart/2005/8/layout/matrix3" loCatId="matrix" qsTypeId="urn:microsoft.com/office/officeart/2005/8/quickstyle/simple1" qsCatId="simple" csTypeId="urn:microsoft.com/office/officeart/2005/8/colors/colorful1#4" csCatId="colorful" phldr="1"/>
      <dgm:spPr/>
      <dgm:t>
        <a:bodyPr/>
        <a:lstStyle/>
        <a:p>
          <a:endParaRPr lang="en-US"/>
        </a:p>
      </dgm:t>
    </dgm:pt>
    <dgm:pt modelId="{9E7145EC-D7EC-4D53-9856-E4B07AF9683A}">
      <dgm:prSet custT="1"/>
      <dgm:spPr/>
      <dgm:t>
        <a:bodyPr/>
        <a:lstStyle/>
        <a:p>
          <a:pPr rtl="0"/>
          <a:r>
            <a:rPr lang="en-US" sz="2300" dirty="0" smtClean="0"/>
            <a:t>Width</a:t>
          </a:r>
        </a:p>
        <a:p>
          <a:pPr rtl="0"/>
          <a:r>
            <a:rPr lang="en-US" sz="1800" dirty="0" smtClean="0"/>
            <a:t>How many product lines?</a:t>
          </a:r>
          <a:endParaRPr lang="en-US" sz="1800" dirty="0"/>
        </a:p>
      </dgm:t>
    </dgm:pt>
    <dgm:pt modelId="{3A1EA1BE-32E0-4A8C-A085-8CE7D33E7CA4}" type="parTrans" cxnId="{A9610F6A-329D-41EE-A44A-23EEF4D513CF}">
      <dgm:prSet/>
      <dgm:spPr/>
      <dgm:t>
        <a:bodyPr/>
        <a:lstStyle/>
        <a:p>
          <a:endParaRPr lang="en-US"/>
        </a:p>
      </dgm:t>
    </dgm:pt>
    <dgm:pt modelId="{4DCEF423-A4C3-4D2A-8732-C8149B03B657}" type="sibTrans" cxnId="{A9610F6A-329D-41EE-A44A-23EEF4D513CF}">
      <dgm:prSet/>
      <dgm:spPr/>
      <dgm:t>
        <a:bodyPr/>
        <a:lstStyle/>
        <a:p>
          <a:endParaRPr lang="en-US"/>
        </a:p>
      </dgm:t>
    </dgm:pt>
    <dgm:pt modelId="{7770F51D-C06B-4151-87DC-596EE643C141}">
      <dgm:prSet custT="1"/>
      <dgm:spPr/>
      <dgm:t>
        <a:bodyPr/>
        <a:lstStyle/>
        <a:p>
          <a:pPr rtl="0"/>
          <a:r>
            <a:rPr lang="en-US" sz="2400" dirty="0" smtClean="0"/>
            <a:t>Length</a:t>
          </a:r>
        </a:p>
        <a:p>
          <a:pPr rtl="0"/>
          <a:r>
            <a:rPr lang="en-US" sz="1800" dirty="0" smtClean="0"/>
            <a:t>How many products across all product lines?</a:t>
          </a:r>
          <a:endParaRPr lang="en-US" sz="1800" dirty="0"/>
        </a:p>
      </dgm:t>
    </dgm:pt>
    <dgm:pt modelId="{4AAAB88D-7955-49BE-A48D-539D97162457}" type="parTrans" cxnId="{E61F3C8B-5560-465C-9AC7-0E56105CDC37}">
      <dgm:prSet/>
      <dgm:spPr/>
      <dgm:t>
        <a:bodyPr/>
        <a:lstStyle/>
        <a:p>
          <a:endParaRPr lang="en-US"/>
        </a:p>
      </dgm:t>
    </dgm:pt>
    <dgm:pt modelId="{9BF4D327-8407-4206-856E-D3F8B6702636}" type="sibTrans" cxnId="{E61F3C8B-5560-465C-9AC7-0E56105CDC37}">
      <dgm:prSet/>
      <dgm:spPr/>
      <dgm:t>
        <a:bodyPr/>
        <a:lstStyle/>
        <a:p>
          <a:endParaRPr lang="en-US"/>
        </a:p>
      </dgm:t>
    </dgm:pt>
    <dgm:pt modelId="{C00C56AB-27DB-470A-B6B7-E8C12DC742C0}">
      <dgm:prSet custT="1"/>
      <dgm:spPr/>
      <dgm:t>
        <a:bodyPr/>
        <a:lstStyle/>
        <a:p>
          <a:pPr rtl="0"/>
          <a:r>
            <a:rPr lang="en-US" sz="2400" dirty="0" smtClean="0"/>
            <a:t>Depth</a:t>
          </a:r>
        </a:p>
        <a:p>
          <a:pPr rtl="0"/>
          <a:r>
            <a:rPr lang="en-US" sz="1800" dirty="0" smtClean="0"/>
            <a:t>How many versions within each product line?</a:t>
          </a:r>
          <a:endParaRPr lang="en-US" sz="1800" dirty="0"/>
        </a:p>
      </dgm:t>
    </dgm:pt>
    <dgm:pt modelId="{E87A47AB-28F1-423B-B862-CF2B6AFFBCD7}" type="parTrans" cxnId="{6F0D4CF3-F459-4F77-8C95-3C02739978C8}">
      <dgm:prSet/>
      <dgm:spPr/>
      <dgm:t>
        <a:bodyPr/>
        <a:lstStyle/>
        <a:p>
          <a:endParaRPr lang="en-US"/>
        </a:p>
      </dgm:t>
    </dgm:pt>
    <dgm:pt modelId="{3F1A8C59-58CC-4FA6-8904-55C10FB8345D}" type="sibTrans" cxnId="{6F0D4CF3-F459-4F77-8C95-3C02739978C8}">
      <dgm:prSet/>
      <dgm:spPr/>
      <dgm:t>
        <a:bodyPr/>
        <a:lstStyle/>
        <a:p>
          <a:endParaRPr lang="en-US"/>
        </a:p>
      </dgm:t>
    </dgm:pt>
    <dgm:pt modelId="{5AF3B344-BB52-4588-BD1C-13D470EF5562}">
      <dgm:prSet custT="1"/>
      <dgm:spPr/>
      <dgm:t>
        <a:bodyPr/>
        <a:lstStyle/>
        <a:p>
          <a:pPr rtl="0"/>
          <a:r>
            <a:rPr lang="en-US" sz="2000" b="0" dirty="0" smtClean="0"/>
            <a:t>Consistency</a:t>
          </a:r>
        </a:p>
        <a:p>
          <a:pPr rtl="0"/>
          <a:r>
            <a:rPr lang="en-US" sz="1900" b="0" i="0" baseline="0" dirty="0" smtClean="0"/>
            <a:t>How closely related are the product lines?</a:t>
          </a:r>
          <a:endParaRPr lang="en-US" sz="1900" b="0" i="0" baseline="0" dirty="0"/>
        </a:p>
      </dgm:t>
    </dgm:pt>
    <dgm:pt modelId="{6968198B-A30C-419F-8FE5-E27814B0A648}" type="parTrans" cxnId="{BC12E002-A81A-48F8-A262-BA6C7998CC63}">
      <dgm:prSet/>
      <dgm:spPr/>
      <dgm:t>
        <a:bodyPr/>
        <a:lstStyle/>
        <a:p>
          <a:endParaRPr lang="en-US"/>
        </a:p>
      </dgm:t>
    </dgm:pt>
    <dgm:pt modelId="{365DE4F4-55FA-4304-89F6-AFED7A5D25AA}" type="sibTrans" cxnId="{BC12E002-A81A-48F8-A262-BA6C7998CC63}">
      <dgm:prSet/>
      <dgm:spPr/>
      <dgm:t>
        <a:bodyPr/>
        <a:lstStyle/>
        <a:p>
          <a:endParaRPr lang="en-US"/>
        </a:p>
      </dgm:t>
    </dgm:pt>
    <dgm:pt modelId="{0C314C89-E795-40D0-9632-37F28E2B91A4}" type="pres">
      <dgm:prSet presAssocID="{0F9CB77B-C28F-4F94-B2BA-0825257DD851}" presName="matrix" presStyleCnt="0">
        <dgm:presLayoutVars>
          <dgm:chMax val="1"/>
          <dgm:dir/>
          <dgm:resizeHandles val="exact"/>
        </dgm:presLayoutVars>
      </dgm:prSet>
      <dgm:spPr/>
      <dgm:t>
        <a:bodyPr/>
        <a:lstStyle/>
        <a:p>
          <a:endParaRPr lang="en-US"/>
        </a:p>
      </dgm:t>
    </dgm:pt>
    <dgm:pt modelId="{97F7EA4C-D0E4-4382-AA74-49A7246DA8A3}" type="pres">
      <dgm:prSet presAssocID="{0F9CB77B-C28F-4F94-B2BA-0825257DD851}" presName="diamond" presStyleLbl="bgShp" presStyleIdx="0" presStyleCnt="1" custLinFactNeighborX="509"/>
      <dgm:spPr/>
      <dgm:t>
        <a:bodyPr/>
        <a:lstStyle/>
        <a:p>
          <a:endParaRPr lang="en-US"/>
        </a:p>
      </dgm:t>
    </dgm:pt>
    <dgm:pt modelId="{64F9F36B-6712-4DC7-852F-BFD91E66E3B7}" type="pres">
      <dgm:prSet presAssocID="{0F9CB77B-C28F-4F94-B2BA-0825257DD851}" presName="quad1" presStyleLbl="node1" presStyleIdx="0" presStyleCnt="4" custLinFactNeighborX="239" custLinFactNeighborY="1543">
        <dgm:presLayoutVars>
          <dgm:chMax val="0"/>
          <dgm:chPref val="0"/>
          <dgm:bulletEnabled val="1"/>
        </dgm:presLayoutVars>
      </dgm:prSet>
      <dgm:spPr/>
      <dgm:t>
        <a:bodyPr/>
        <a:lstStyle/>
        <a:p>
          <a:endParaRPr lang="en-US"/>
        </a:p>
      </dgm:t>
    </dgm:pt>
    <dgm:pt modelId="{BFEBAFEE-F57B-4692-B411-6B99C9E215FE}" type="pres">
      <dgm:prSet presAssocID="{0F9CB77B-C28F-4F94-B2BA-0825257DD851}" presName="quad2" presStyleLbl="node1" presStyleIdx="1" presStyleCnt="4">
        <dgm:presLayoutVars>
          <dgm:chMax val="0"/>
          <dgm:chPref val="0"/>
          <dgm:bulletEnabled val="1"/>
        </dgm:presLayoutVars>
      </dgm:prSet>
      <dgm:spPr/>
      <dgm:t>
        <a:bodyPr/>
        <a:lstStyle/>
        <a:p>
          <a:endParaRPr lang="en-US"/>
        </a:p>
      </dgm:t>
    </dgm:pt>
    <dgm:pt modelId="{8F1D80BA-2A17-4FDC-A79F-A31BB0A4A5CA}" type="pres">
      <dgm:prSet presAssocID="{0F9CB77B-C28F-4F94-B2BA-0825257DD851}" presName="quad3" presStyleLbl="node1" presStyleIdx="2" presStyleCnt="4">
        <dgm:presLayoutVars>
          <dgm:chMax val="0"/>
          <dgm:chPref val="0"/>
          <dgm:bulletEnabled val="1"/>
        </dgm:presLayoutVars>
      </dgm:prSet>
      <dgm:spPr/>
      <dgm:t>
        <a:bodyPr/>
        <a:lstStyle/>
        <a:p>
          <a:endParaRPr lang="en-US"/>
        </a:p>
      </dgm:t>
    </dgm:pt>
    <dgm:pt modelId="{EE930AE7-0BF8-4CED-92F2-B21E1C49EE63}" type="pres">
      <dgm:prSet presAssocID="{0F9CB77B-C28F-4F94-B2BA-0825257DD851}" presName="quad4" presStyleLbl="node1" presStyleIdx="3" presStyleCnt="4">
        <dgm:presLayoutVars>
          <dgm:chMax val="0"/>
          <dgm:chPref val="0"/>
          <dgm:bulletEnabled val="1"/>
        </dgm:presLayoutVars>
      </dgm:prSet>
      <dgm:spPr/>
      <dgm:t>
        <a:bodyPr/>
        <a:lstStyle/>
        <a:p>
          <a:endParaRPr lang="en-US"/>
        </a:p>
      </dgm:t>
    </dgm:pt>
  </dgm:ptLst>
  <dgm:cxnLst>
    <dgm:cxn modelId="{6F0D4CF3-F459-4F77-8C95-3C02739978C8}" srcId="{0F9CB77B-C28F-4F94-B2BA-0825257DD851}" destId="{C00C56AB-27DB-470A-B6B7-E8C12DC742C0}" srcOrd="2" destOrd="0" parTransId="{E87A47AB-28F1-423B-B862-CF2B6AFFBCD7}" sibTransId="{3F1A8C59-58CC-4FA6-8904-55C10FB8345D}"/>
    <dgm:cxn modelId="{190F6CA1-1420-441E-B94F-68F838B0C61B}" type="presOf" srcId="{9E7145EC-D7EC-4D53-9856-E4B07AF9683A}" destId="{64F9F36B-6712-4DC7-852F-BFD91E66E3B7}" srcOrd="0" destOrd="0" presId="urn:microsoft.com/office/officeart/2005/8/layout/matrix3"/>
    <dgm:cxn modelId="{A9610F6A-329D-41EE-A44A-23EEF4D513CF}" srcId="{0F9CB77B-C28F-4F94-B2BA-0825257DD851}" destId="{9E7145EC-D7EC-4D53-9856-E4B07AF9683A}" srcOrd="0" destOrd="0" parTransId="{3A1EA1BE-32E0-4A8C-A085-8CE7D33E7CA4}" sibTransId="{4DCEF423-A4C3-4D2A-8732-C8149B03B657}"/>
    <dgm:cxn modelId="{BA7B4E2E-49C3-4481-A3C2-9EF2FABE8C09}" type="presOf" srcId="{5AF3B344-BB52-4588-BD1C-13D470EF5562}" destId="{EE930AE7-0BF8-4CED-92F2-B21E1C49EE63}" srcOrd="0" destOrd="0" presId="urn:microsoft.com/office/officeart/2005/8/layout/matrix3"/>
    <dgm:cxn modelId="{BC12E002-A81A-48F8-A262-BA6C7998CC63}" srcId="{0F9CB77B-C28F-4F94-B2BA-0825257DD851}" destId="{5AF3B344-BB52-4588-BD1C-13D470EF5562}" srcOrd="3" destOrd="0" parTransId="{6968198B-A30C-419F-8FE5-E27814B0A648}" sibTransId="{365DE4F4-55FA-4304-89F6-AFED7A5D25AA}"/>
    <dgm:cxn modelId="{0BF36313-0F95-4AE5-8C65-3946F270008F}" type="presOf" srcId="{C00C56AB-27DB-470A-B6B7-E8C12DC742C0}" destId="{8F1D80BA-2A17-4FDC-A79F-A31BB0A4A5CA}" srcOrd="0" destOrd="0" presId="urn:microsoft.com/office/officeart/2005/8/layout/matrix3"/>
    <dgm:cxn modelId="{EC0D7F2E-FB95-4A91-89AC-BBC6F9EF16D7}" type="presOf" srcId="{7770F51D-C06B-4151-87DC-596EE643C141}" destId="{BFEBAFEE-F57B-4692-B411-6B99C9E215FE}" srcOrd="0" destOrd="0" presId="urn:microsoft.com/office/officeart/2005/8/layout/matrix3"/>
    <dgm:cxn modelId="{B298FB25-4F3C-4A44-8753-A935B1AE9F08}" type="presOf" srcId="{0F9CB77B-C28F-4F94-B2BA-0825257DD851}" destId="{0C314C89-E795-40D0-9632-37F28E2B91A4}" srcOrd="0" destOrd="0" presId="urn:microsoft.com/office/officeart/2005/8/layout/matrix3"/>
    <dgm:cxn modelId="{E61F3C8B-5560-465C-9AC7-0E56105CDC37}" srcId="{0F9CB77B-C28F-4F94-B2BA-0825257DD851}" destId="{7770F51D-C06B-4151-87DC-596EE643C141}" srcOrd="1" destOrd="0" parTransId="{4AAAB88D-7955-49BE-A48D-539D97162457}" sibTransId="{9BF4D327-8407-4206-856E-D3F8B6702636}"/>
    <dgm:cxn modelId="{07F56767-13E4-4AD0-A873-018C29D0CA5E}" type="presParOf" srcId="{0C314C89-E795-40D0-9632-37F28E2B91A4}" destId="{97F7EA4C-D0E4-4382-AA74-49A7246DA8A3}" srcOrd="0" destOrd="0" presId="urn:microsoft.com/office/officeart/2005/8/layout/matrix3"/>
    <dgm:cxn modelId="{13ECCB2F-867E-4130-92B1-A9BC5428E348}" type="presParOf" srcId="{0C314C89-E795-40D0-9632-37F28E2B91A4}" destId="{64F9F36B-6712-4DC7-852F-BFD91E66E3B7}" srcOrd="1" destOrd="0" presId="urn:microsoft.com/office/officeart/2005/8/layout/matrix3"/>
    <dgm:cxn modelId="{C6C5967E-B11D-44B8-96A5-139D0D8641D7}" type="presParOf" srcId="{0C314C89-E795-40D0-9632-37F28E2B91A4}" destId="{BFEBAFEE-F57B-4692-B411-6B99C9E215FE}" srcOrd="2" destOrd="0" presId="urn:microsoft.com/office/officeart/2005/8/layout/matrix3"/>
    <dgm:cxn modelId="{BAE2B9CA-86A9-47C9-BF70-A59B64C54250}" type="presParOf" srcId="{0C314C89-E795-40D0-9632-37F28E2B91A4}" destId="{8F1D80BA-2A17-4FDC-A79F-A31BB0A4A5CA}" srcOrd="3" destOrd="0" presId="urn:microsoft.com/office/officeart/2005/8/layout/matrix3"/>
    <dgm:cxn modelId="{DCBC9E53-8F4A-4F9D-BB3D-FBB6E71D01FD}" type="presParOf" srcId="{0C314C89-E795-40D0-9632-37F28E2B91A4}" destId="{EE930AE7-0BF8-4CED-92F2-B21E1C49EE63}"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BB93C-E643-4BA8-B140-055B780CA51B}">
      <dsp:nvSpPr>
        <dsp:cNvPr id="0" name=""/>
        <dsp:cNvSpPr/>
      </dsp:nvSpPr>
      <dsp:spPr>
        <a:xfrm>
          <a:off x="3467844" y="1941207"/>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The Marketing Mix </a:t>
          </a:r>
          <a:endParaRPr lang="en-GB" sz="1600" kern="1200" dirty="0"/>
        </a:p>
      </dsp:txBody>
      <dsp:txXfrm>
        <a:off x="3657333" y="2130696"/>
        <a:ext cx="914933" cy="914933"/>
      </dsp:txXfrm>
    </dsp:sp>
    <dsp:sp modelId="{AB669D11-CC15-4C2B-BA40-62D040574708}">
      <dsp:nvSpPr>
        <dsp:cNvPr id="0" name=""/>
        <dsp:cNvSpPr/>
      </dsp:nvSpPr>
      <dsp:spPr>
        <a:xfrm rot="16200000">
          <a:off x="3792369" y="1604627"/>
          <a:ext cx="644860" cy="28300"/>
        </a:xfrm>
        <a:custGeom>
          <a:avLst/>
          <a:gdLst/>
          <a:ahLst/>
          <a:cxnLst/>
          <a:rect l="0" t="0" r="0" b="0"/>
          <a:pathLst>
            <a:path>
              <a:moveTo>
                <a:pt x="0" y="14150"/>
              </a:moveTo>
              <a:lnTo>
                <a:pt x="644860" y="14150"/>
              </a:lnTo>
            </a:path>
          </a:pathLst>
        </a:custGeom>
        <a:noFill/>
        <a:ln w="12700" cap="flat" cmpd="sng" algn="ctr">
          <a:solidFill>
            <a:schemeClr val="accent1">
              <a:shade val="6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098678" y="1602655"/>
        <a:ext cx="32243" cy="32243"/>
      </dsp:txXfrm>
    </dsp:sp>
    <dsp:sp modelId="{B317BCC4-CC22-4D93-A218-F9D6209E4DE5}">
      <dsp:nvSpPr>
        <dsp:cNvPr id="0" name=""/>
        <dsp:cNvSpPr/>
      </dsp:nvSpPr>
      <dsp:spPr>
        <a:xfrm>
          <a:off x="3467844" y="2435"/>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Price</a:t>
          </a:r>
          <a:endParaRPr lang="en-GB" sz="1600" kern="1200" dirty="0"/>
        </a:p>
      </dsp:txBody>
      <dsp:txXfrm>
        <a:off x="3657333" y="191924"/>
        <a:ext cx="914933" cy="914933"/>
      </dsp:txXfrm>
    </dsp:sp>
    <dsp:sp modelId="{56D3D988-9544-4F4B-A1FC-9246567773DB}">
      <dsp:nvSpPr>
        <dsp:cNvPr id="0" name=""/>
        <dsp:cNvSpPr/>
      </dsp:nvSpPr>
      <dsp:spPr>
        <a:xfrm rot="19285714">
          <a:off x="4550266" y="1969610"/>
          <a:ext cx="644860" cy="28300"/>
        </a:xfrm>
        <a:custGeom>
          <a:avLst/>
          <a:gdLst/>
          <a:ahLst/>
          <a:cxnLst/>
          <a:rect l="0" t="0" r="0" b="0"/>
          <a:pathLst>
            <a:path>
              <a:moveTo>
                <a:pt x="0" y="14150"/>
              </a:moveTo>
              <a:lnTo>
                <a:pt x="644860" y="14150"/>
              </a:lnTo>
            </a:path>
          </a:pathLst>
        </a:custGeom>
        <a:noFill/>
        <a:ln w="12700" cap="flat" cmpd="sng" algn="ctr">
          <a:solidFill>
            <a:schemeClr val="accent1">
              <a:shade val="6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856574" y="1967639"/>
        <a:ext cx="32243" cy="32243"/>
      </dsp:txXfrm>
    </dsp:sp>
    <dsp:sp modelId="{6B56FA9E-9857-4911-96F6-5CA5DF45B070}">
      <dsp:nvSpPr>
        <dsp:cNvPr id="0" name=""/>
        <dsp:cNvSpPr/>
      </dsp:nvSpPr>
      <dsp:spPr>
        <a:xfrm>
          <a:off x="4983636" y="732403"/>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Place</a:t>
          </a:r>
          <a:endParaRPr lang="en-GB" sz="1600" kern="1200" dirty="0"/>
        </a:p>
      </dsp:txBody>
      <dsp:txXfrm>
        <a:off x="5173125" y="921892"/>
        <a:ext cx="914933" cy="914933"/>
      </dsp:txXfrm>
    </dsp:sp>
    <dsp:sp modelId="{D47893D1-64E4-4CB5-9C7E-71C27302A771}">
      <dsp:nvSpPr>
        <dsp:cNvPr id="0" name=""/>
        <dsp:cNvSpPr/>
      </dsp:nvSpPr>
      <dsp:spPr>
        <a:xfrm rot="771429">
          <a:off x="4737451" y="2789721"/>
          <a:ext cx="644860" cy="28300"/>
        </a:xfrm>
        <a:custGeom>
          <a:avLst/>
          <a:gdLst/>
          <a:ahLst/>
          <a:cxnLst/>
          <a:rect l="0" t="0" r="0" b="0"/>
          <a:pathLst>
            <a:path>
              <a:moveTo>
                <a:pt x="0" y="14150"/>
              </a:moveTo>
              <a:lnTo>
                <a:pt x="644860" y="14150"/>
              </a:lnTo>
            </a:path>
          </a:pathLst>
        </a:custGeom>
        <a:noFill/>
        <a:ln w="12700" cap="flat" cmpd="sng" algn="ctr">
          <a:solidFill>
            <a:schemeClr val="accent1">
              <a:shade val="6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043759" y="2787750"/>
        <a:ext cx="32243" cy="32243"/>
      </dsp:txXfrm>
    </dsp:sp>
    <dsp:sp modelId="{D967BE9B-17FF-42EB-8FBD-60CE3D74D52B}">
      <dsp:nvSpPr>
        <dsp:cNvPr id="0" name=""/>
        <dsp:cNvSpPr/>
      </dsp:nvSpPr>
      <dsp:spPr>
        <a:xfrm>
          <a:off x="5358006" y="2372624"/>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Promotion</a:t>
          </a:r>
          <a:endParaRPr lang="en-GB" sz="1600" kern="1200" dirty="0"/>
        </a:p>
      </dsp:txBody>
      <dsp:txXfrm>
        <a:off x="5547495" y="2562113"/>
        <a:ext cx="914933" cy="914933"/>
      </dsp:txXfrm>
    </dsp:sp>
    <dsp:sp modelId="{5A1ADD2E-19A8-4567-A058-825756AF9230}">
      <dsp:nvSpPr>
        <dsp:cNvPr id="0" name=""/>
        <dsp:cNvSpPr/>
      </dsp:nvSpPr>
      <dsp:spPr>
        <a:xfrm rot="3857143">
          <a:off x="4212970" y="3447399"/>
          <a:ext cx="644860" cy="28300"/>
        </a:xfrm>
        <a:custGeom>
          <a:avLst/>
          <a:gdLst/>
          <a:ahLst/>
          <a:cxnLst/>
          <a:rect l="0" t="0" r="0" b="0"/>
          <a:pathLst>
            <a:path>
              <a:moveTo>
                <a:pt x="0" y="14150"/>
              </a:moveTo>
              <a:lnTo>
                <a:pt x="644860" y="14150"/>
              </a:lnTo>
            </a:path>
          </a:pathLst>
        </a:custGeom>
        <a:noFill/>
        <a:ln w="12700" cap="flat" cmpd="sng" algn="ctr">
          <a:solidFill>
            <a:schemeClr val="accent1">
              <a:shade val="6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19279" y="3445428"/>
        <a:ext cx="32243" cy="32243"/>
      </dsp:txXfrm>
    </dsp:sp>
    <dsp:sp modelId="{1D6A8D1E-0B88-4766-BAC0-3DA63DEE64EB}">
      <dsp:nvSpPr>
        <dsp:cNvPr id="0" name=""/>
        <dsp:cNvSpPr/>
      </dsp:nvSpPr>
      <dsp:spPr>
        <a:xfrm>
          <a:off x="4309045" y="3687980"/>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People</a:t>
          </a:r>
          <a:endParaRPr lang="en-GB" sz="1600" kern="1200" dirty="0"/>
        </a:p>
      </dsp:txBody>
      <dsp:txXfrm>
        <a:off x="4498534" y="3877469"/>
        <a:ext cx="914933" cy="914933"/>
      </dsp:txXfrm>
    </dsp:sp>
    <dsp:sp modelId="{D5A3A8D9-72EA-44DA-ADF9-714C503E24C3}">
      <dsp:nvSpPr>
        <dsp:cNvPr id="0" name=""/>
        <dsp:cNvSpPr/>
      </dsp:nvSpPr>
      <dsp:spPr>
        <a:xfrm rot="6942857">
          <a:off x="3371769" y="3447399"/>
          <a:ext cx="644860" cy="28300"/>
        </a:xfrm>
        <a:custGeom>
          <a:avLst/>
          <a:gdLst/>
          <a:ahLst/>
          <a:cxnLst/>
          <a:rect l="0" t="0" r="0" b="0"/>
          <a:pathLst>
            <a:path>
              <a:moveTo>
                <a:pt x="0" y="14150"/>
              </a:moveTo>
              <a:lnTo>
                <a:pt x="644860" y="14150"/>
              </a:lnTo>
            </a:path>
          </a:pathLst>
        </a:custGeom>
        <a:noFill/>
        <a:ln w="12700" cap="flat" cmpd="sng" algn="ctr">
          <a:solidFill>
            <a:schemeClr val="accent1">
              <a:shade val="6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678077" y="3445428"/>
        <a:ext cx="32243" cy="32243"/>
      </dsp:txXfrm>
    </dsp:sp>
    <dsp:sp modelId="{A7537A05-70BE-47AD-B49F-569A88E135D9}">
      <dsp:nvSpPr>
        <dsp:cNvPr id="0" name=""/>
        <dsp:cNvSpPr/>
      </dsp:nvSpPr>
      <dsp:spPr>
        <a:xfrm>
          <a:off x="2626642" y="3687980"/>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Physical Evidence</a:t>
          </a:r>
          <a:endParaRPr lang="en-GB" sz="1600" kern="1200" dirty="0"/>
        </a:p>
      </dsp:txBody>
      <dsp:txXfrm>
        <a:off x="2816131" y="3877469"/>
        <a:ext cx="914933" cy="914933"/>
      </dsp:txXfrm>
    </dsp:sp>
    <dsp:sp modelId="{57D0B9FE-59A7-46D0-9C96-945BF5BE7015}">
      <dsp:nvSpPr>
        <dsp:cNvPr id="0" name=""/>
        <dsp:cNvSpPr/>
      </dsp:nvSpPr>
      <dsp:spPr>
        <a:xfrm rot="10028571">
          <a:off x="2847288" y="2789721"/>
          <a:ext cx="644860" cy="28300"/>
        </a:xfrm>
        <a:custGeom>
          <a:avLst/>
          <a:gdLst/>
          <a:ahLst/>
          <a:cxnLst/>
          <a:rect l="0" t="0" r="0" b="0"/>
          <a:pathLst>
            <a:path>
              <a:moveTo>
                <a:pt x="0" y="14150"/>
              </a:moveTo>
              <a:lnTo>
                <a:pt x="644860" y="14150"/>
              </a:lnTo>
            </a:path>
          </a:pathLst>
        </a:custGeom>
        <a:noFill/>
        <a:ln w="12700" cap="flat" cmpd="sng" algn="ctr">
          <a:solidFill>
            <a:schemeClr val="accent1">
              <a:shade val="6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153597" y="2787750"/>
        <a:ext cx="32243" cy="32243"/>
      </dsp:txXfrm>
    </dsp:sp>
    <dsp:sp modelId="{CE8E241A-672C-4A43-A8EC-5068470DAA4E}">
      <dsp:nvSpPr>
        <dsp:cNvPr id="0" name=""/>
        <dsp:cNvSpPr/>
      </dsp:nvSpPr>
      <dsp:spPr>
        <a:xfrm>
          <a:off x="1577681" y="2372624"/>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Process</a:t>
          </a:r>
          <a:endParaRPr lang="en-GB" sz="1600" kern="1200" dirty="0"/>
        </a:p>
      </dsp:txBody>
      <dsp:txXfrm>
        <a:off x="1767170" y="2562113"/>
        <a:ext cx="914933" cy="914933"/>
      </dsp:txXfrm>
    </dsp:sp>
    <dsp:sp modelId="{3A834412-CE13-4227-96F4-C877B3E8C315}">
      <dsp:nvSpPr>
        <dsp:cNvPr id="0" name=""/>
        <dsp:cNvSpPr/>
      </dsp:nvSpPr>
      <dsp:spPr>
        <a:xfrm rot="13114286">
          <a:off x="3034473" y="1969610"/>
          <a:ext cx="644860" cy="28300"/>
        </a:xfrm>
        <a:custGeom>
          <a:avLst/>
          <a:gdLst/>
          <a:ahLst/>
          <a:cxnLst/>
          <a:rect l="0" t="0" r="0" b="0"/>
          <a:pathLst>
            <a:path>
              <a:moveTo>
                <a:pt x="0" y="14150"/>
              </a:moveTo>
              <a:lnTo>
                <a:pt x="644860" y="14150"/>
              </a:lnTo>
            </a:path>
          </a:pathLst>
        </a:custGeom>
        <a:noFill/>
        <a:ln w="12700" cap="flat" cmpd="sng" algn="ctr">
          <a:solidFill>
            <a:schemeClr val="accent1">
              <a:shade val="6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340782" y="1967639"/>
        <a:ext cx="32243" cy="32243"/>
      </dsp:txXfrm>
    </dsp:sp>
    <dsp:sp modelId="{398B0D17-4FC0-4717-86B1-FFAC8A098E4A}">
      <dsp:nvSpPr>
        <dsp:cNvPr id="0" name=""/>
        <dsp:cNvSpPr/>
      </dsp:nvSpPr>
      <dsp:spPr>
        <a:xfrm>
          <a:off x="1952051" y="732403"/>
          <a:ext cx="1293911" cy="129391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smtClean="0"/>
            <a:t>Product</a:t>
          </a:r>
          <a:endParaRPr lang="en-GB" sz="1600" kern="1200" dirty="0"/>
        </a:p>
      </dsp:txBody>
      <dsp:txXfrm>
        <a:off x="2141540" y="921892"/>
        <a:ext cx="914933" cy="9149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2C45D7-BFC3-4299-993A-2FB3EBFE1CD0}">
      <dsp:nvSpPr>
        <dsp:cNvPr id="0" name=""/>
        <dsp:cNvSpPr/>
      </dsp:nvSpPr>
      <dsp:spPr>
        <a:xfrm>
          <a:off x="3520082" y="1668263"/>
          <a:ext cx="1189434" cy="11894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smtClean="0"/>
            <a:t>Brand</a:t>
          </a:r>
          <a:endParaRPr lang="en-GB" sz="2500" kern="1200" dirty="0"/>
        </a:p>
      </dsp:txBody>
      <dsp:txXfrm>
        <a:off x="3694271" y="1842452"/>
        <a:ext cx="841056" cy="841056"/>
      </dsp:txXfrm>
    </dsp:sp>
    <dsp:sp modelId="{14D47185-62A5-4707-8548-673183A6DB13}">
      <dsp:nvSpPr>
        <dsp:cNvPr id="0" name=""/>
        <dsp:cNvSpPr/>
      </dsp:nvSpPr>
      <dsp:spPr>
        <a:xfrm rot="18297414">
          <a:off x="4461736" y="1382475"/>
          <a:ext cx="254510" cy="40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4478039" y="1494645"/>
        <a:ext cx="178157" cy="242645"/>
      </dsp:txXfrm>
    </dsp:sp>
    <dsp:sp modelId="{F3222FB5-0740-43FA-A8B2-E106BEEF0EA1}">
      <dsp:nvSpPr>
        <dsp:cNvPr id="0" name=""/>
        <dsp:cNvSpPr/>
      </dsp:nvSpPr>
      <dsp:spPr>
        <a:xfrm>
          <a:off x="4476721" y="299852"/>
          <a:ext cx="1189434" cy="11894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Personal Selling </a:t>
          </a:r>
          <a:endParaRPr lang="en-GB" sz="1300" kern="1200" dirty="0"/>
        </a:p>
      </dsp:txBody>
      <dsp:txXfrm>
        <a:off x="4650910" y="474041"/>
        <a:ext cx="841056" cy="841056"/>
      </dsp:txXfrm>
    </dsp:sp>
    <dsp:sp modelId="{5772DC2D-B0ED-4829-8FF4-FBC1F7186204}">
      <dsp:nvSpPr>
        <dsp:cNvPr id="0" name=""/>
        <dsp:cNvSpPr/>
      </dsp:nvSpPr>
      <dsp:spPr>
        <a:xfrm rot="650835">
          <a:off x="4823407" y="2226474"/>
          <a:ext cx="312271" cy="40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4824244" y="2298540"/>
        <a:ext cx="218590" cy="242645"/>
      </dsp:txXfrm>
    </dsp:sp>
    <dsp:sp modelId="{37DF54B5-F776-4D5A-BDCD-58B24B7E07B2}">
      <dsp:nvSpPr>
        <dsp:cNvPr id="0" name=""/>
        <dsp:cNvSpPr/>
      </dsp:nvSpPr>
      <dsp:spPr>
        <a:xfrm>
          <a:off x="5266927" y="2002985"/>
          <a:ext cx="1189434" cy="11894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Advertising</a:t>
          </a:r>
          <a:endParaRPr lang="en-GB" sz="1300" kern="1200" dirty="0"/>
        </a:p>
      </dsp:txBody>
      <dsp:txXfrm>
        <a:off x="5441116" y="2177174"/>
        <a:ext cx="841056" cy="841056"/>
      </dsp:txXfrm>
    </dsp:sp>
    <dsp:sp modelId="{6B0378E6-253A-4B52-B697-E4113F9D6008}">
      <dsp:nvSpPr>
        <dsp:cNvPr id="0" name=""/>
        <dsp:cNvSpPr/>
      </dsp:nvSpPr>
      <dsp:spPr>
        <a:xfrm rot="5400000">
          <a:off x="3988740" y="2886206"/>
          <a:ext cx="252118" cy="40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4026558" y="2929270"/>
        <a:ext cx="176483" cy="242645"/>
      </dsp:txXfrm>
    </dsp:sp>
    <dsp:sp modelId="{BCD6FE2D-F811-4BCA-BA59-2F1BA362B044}">
      <dsp:nvSpPr>
        <dsp:cNvPr id="0" name=""/>
        <dsp:cNvSpPr/>
      </dsp:nvSpPr>
      <dsp:spPr>
        <a:xfrm>
          <a:off x="3520082" y="3333393"/>
          <a:ext cx="1189434" cy="11894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Public Relations</a:t>
          </a:r>
          <a:endParaRPr lang="en-GB" sz="1300" kern="1200" dirty="0"/>
        </a:p>
      </dsp:txBody>
      <dsp:txXfrm>
        <a:off x="3694271" y="3507582"/>
        <a:ext cx="841056" cy="841056"/>
      </dsp:txXfrm>
    </dsp:sp>
    <dsp:sp modelId="{AD6FFD55-0761-46F3-AC5E-1FF25F61BA37}">
      <dsp:nvSpPr>
        <dsp:cNvPr id="0" name=""/>
        <dsp:cNvSpPr/>
      </dsp:nvSpPr>
      <dsp:spPr>
        <a:xfrm rot="10131561">
          <a:off x="3129088" y="2226561"/>
          <a:ext cx="287728" cy="4044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rot="10800000">
        <a:off x="3214593" y="2299103"/>
        <a:ext cx="201410" cy="242645"/>
      </dsp:txXfrm>
    </dsp:sp>
    <dsp:sp modelId="{DAE98B06-EF93-4D20-8498-00B051BF64B7}">
      <dsp:nvSpPr>
        <dsp:cNvPr id="0" name=""/>
        <dsp:cNvSpPr/>
      </dsp:nvSpPr>
      <dsp:spPr>
        <a:xfrm>
          <a:off x="1820409" y="2002978"/>
          <a:ext cx="1189434" cy="11894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Sales Promotion </a:t>
          </a:r>
          <a:endParaRPr lang="en-GB" sz="1300" kern="1200" dirty="0"/>
        </a:p>
      </dsp:txBody>
      <dsp:txXfrm>
        <a:off x="1994598" y="2177167"/>
        <a:ext cx="841056" cy="8410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D8E2E3-F379-49E4-AB71-F0AC77F8A6D8}">
      <dsp:nvSpPr>
        <dsp:cNvPr id="0" name=""/>
        <dsp:cNvSpPr/>
      </dsp:nvSpPr>
      <dsp:spPr>
        <a:xfrm>
          <a:off x="2757011" y="56574"/>
          <a:ext cx="2715577" cy="2715577"/>
        </a:xfrm>
        <a:prstGeom prst="ellipse">
          <a:avLst/>
        </a:prstGeom>
        <a:solidFill>
          <a:schemeClr val="accent2">
            <a:shade val="80000"/>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511300" rtl="0">
            <a:lnSpc>
              <a:spcPct val="90000"/>
            </a:lnSpc>
            <a:spcBef>
              <a:spcPct val="0"/>
            </a:spcBef>
            <a:spcAft>
              <a:spcPct val="35000"/>
            </a:spcAft>
          </a:pPr>
          <a:r>
            <a:rPr lang="en-US" sz="3400" b="0" kern="1200" dirty="0" smtClean="0"/>
            <a:t>Product Quality</a:t>
          </a:r>
          <a:endParaRPr lang="en-US" sz="3400" b="0" kern="1200" dirty="0"/>
        </a:p>
      </dsp:txBody>
      <dsp:txXfrm>
        <a:off x="3119088" y="531800"/>
        <a:ext cx="1991423" cy="1222010"/>
      </dsp:txXfrm>
    </dsp:sp>
    <dsp:sp modelId="{0A19E8F4-B750-4025-A20C-1F79DE671441}">
      <dsp:nvSpPr>
        <dsp:cNvPr id="0" name=""/>
        <dsp:cNvSpPr/>
      </dsp:nvSpPr>
      <dsp:spPr>
        <a:xfrm>
          <a:off x="3736882" y="1753810"/>
          <a:ext cx="2715577" cy="2715577"/>
        </a:xfrm>
        <a:prstGeom prst="ellipse">
          <a:avLst/>
        </a:prstGeom>
        <a:solidFill>
          <a:schemeClr val="accent2">
            <a:shade val="80000"/>
            <a:alpha val="50000"/>
            <a:hueOff val="-240708"/>
            <a:satOff val="5083"/>
            <a:lumOff val="13541"/>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511300" rtl="0">
            <a:lnSpc>
              <a:spcPct val="90000"/>
            </a:lnSpc>
            <a:spcBef>
              <a:spcPct val="0"/>
            </a:spcBef>
            <a:spcAft>
              <a:spcPct val="35000"/>
            </a:spcAft>
          </a:pPr>
          <a:r>
            <a:rPr lang="en-US" sz="3400" b="0" kern="1200" dirty="0" smtClean="0"/>
            <a:t>Product Features</a:t>
          </a:r>
          <a:endParaRPr lang="en-US" sz="3400" b="0" kern="1200" dirty="0"/>
        </a:p>
      </dsp:txBody>
      <dsp:txXfrm>
        <a:off x="4567396" y="2455334"/>
        <a:ext cx="1629346" cy="1493567"/>
      </dsp:txXfrm>
    </dsp:sp>
    <dsp:sp modelId="{A0A910A2-B7B1-41A2-8DF4-AECA59502E94}">
      <dsp:nvSpPr>
        <dsp:cNvPr id="0" name=""/>
        <dsp:cNvSpPr/>
      </dsp:nvSpPr>
      <dsp:spPr>
        <a:xfrm>
          <a:off x="1777140" y="1753810"/>
          <a:ext cx="2715577" cy="2715577"/>
        </a:xfrm>
        <a:prstGeom prst="ellipse">
          <a:avLst/>
        </a:prstGeom>
        <a:solidFill>
          <a:schemeClr val="accent2">
            <a:shade val="80000"/>
            <a:alpha val="50000"/>
            <a:hueOff val="-481415"/>
            <a:satOff val="10166"/>
            <a:lumOff val="27081"/>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511300" rtl="0">
            <a:lnSpc>
              <a:spcPct val="90000"/>
            </a:lnSpc>
            <a:spcBef>
              <a:spcPct val="0"/>
            </a:spcBef>
            <a:spcAft>
              <a:spcPct val="35000"/>
            </a:spcAft>
          </a:pPr>
          <a:r>
            <a:rPr lang="en-US" sz="3400" b="0" kern="1200" dirty="0" smtClean="0"/>
            <a:t>Product Style and Design</a:t>
          </a:r>
          <a:endParaRPr lang="en-US" sz="3400" b="0" kern="1200" dirty="0"/>
        </a:p>
      </dsp:txBody>
      <dsp:txXfrm>
        <a:off x="2032857" y="2455334"/>
        <a:ext cx="1629346" cy="14935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363F8-3EAA-4852-936E-601DBD145020}">
      <dsp:nvSpPr>
        <dsp:cNvPr id="0" name=""/>
        <dsp:cNvSpPr/>
      </dsp:nvSpPr>
      <dsp:spPr>
        <a:xfrm>
          <a:off x="0" y="1061"/>
          <a:ext cx="4191000" cy="120930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kern="1200" dirty="0" smtClean="0"/>
            <a:t>Identifies</a:t>
          </a:r>
          <a:r>
            <a:rPr lang="en-US" sz="3200" i="1" kern="1200" dirty="0" smtClean="0"/>
            <a:t> </a:t>
          </a:r>
          <a:r>
            <a:rPr lang="en-US" sz="3200" kern="1200" dirty="0" smtClean="0"/>
            <a:t>the product or brand</a:t>
          </a:r>
          <a:endParaRPr lang="en-US" sz="3200" kern="1200" dirty="0"/>
        </a:p>
      </dsp:txBody>
      <dsp:txXfrm>
        <a:off x="59033" y="60094"/>
        <a:ext cx="4072934" cy="1091238"/>
      </dsp:txXfrm>
    </dsp:sp>
    <dsp:sp modelId="{C2A72BA4-2CDF-4304-92E1-9FA0ED0FE96F}">
      <dsp:nvSpPr>
        <dsp:cNvPr id="0" name=""/>
        <dsp:cNvSpPr/>
      </dsp:nvSpPr>
      <dsp:spPr>
        <a:xfrm>
          <a:off x="0" y="1224147"/>
          <a:ext cx="4191000" cy="120930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kern="1200" dirty="0" smtClean="0"/>
            <a:t>Supports the brand’s positioning </a:t>
          </a:r>
          <a:endParaRPr lang="en-US" sz="3200" kern="1200" dirty="0"/>
        </a:p>
      </dsp:txBody>
      <dsp:txXfrm>
        <a:off x="59033" y="1283180"/>
        <a:ext cx="4072934" cy="1091238"/>
      </dsp:txXfrm>
    </dsp:sp>
    <dsp:sp modelId="{F63019A2-4232-4BBE-9528-5CC6979D922D}">
      <dsp:nvSpPr>
        <dsp:cNvPr id="0" name=""/>
        <dsp:cNvSpPr/>
      </dsp:nvSpPr>
      <dsp:spPr>
        <a:xfrm>
          <a:off x="0" y="2447233"/>
          <a:ext cx="4191000" cy="120930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kern="1200" dirty="0" smtClean="0"/>
            <a:t>Adds personality to the brand</a:t>
          </a:r>
          <a:endParaRPr lang="en-US" sz="3200" kern="1200" dirty="0"/>
        </a:p>
      </dsp:txBody>
      <dsp:txXfrm>
        <a:off x="59033" y="2506266"/>
        <a:ext cx="4072934" cy="10912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7EA4C-D0E4-4382-AA74-49A7246DA8A3}">
      <dsp:nvSpPr>
        <dsp:cNvPr id="0" name=""/>
        <dsp:cNvSpPr/>
      </dsp:nvSpPr>
      <dsp:spPr>
        <a:xfrm>
          <a:off x="1874855" y="0"/>
          <a:ext cx="4525963" cy="452596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F9F36B-6712-4DC7-852F-BFD91E66E3B7}">
      <dsp:nvSpPr>
        <dsp:cNvPr id="0" name=""/>
        <dsp:cNvSpPr/>
      </dsp:nvSpPr>
      <dsp:spPr>
        <a:xfrm>
          <a:off x="2286003" y="457202"/>
          <a:ext cx="1765125" cy="17651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rtl="0">
            <a:lnSpc>
              <a:spcPct val="90000"/>
            </a:lnSpc>
            <a:spcBef>
              <a:spcPct val="0"/>
            </a:spcBef>
            <a:spcAft>
              <a:spcPct val="35000"/>
            </a:spcAft>
          </a:pPr>
          <a:r>
            <a:rPr lang="en-US" sz="2300" kern="1200" dirty="0" smtClean="0"/>
            <a:t>Width</a:t>
          </a:r>
        </a:p>
        <a:p>
          <a:pPr lvl="0" algn="ctr" defTabSz="1022350" rtl="0">
            <a:lnSpc>
              <a:spcPct val="90000"/>
            </a:lnSpc>
            <a:spcBef>
              <a:spcPct val="0"/>
            </a:spcBef>
            <a:spcAft>
              <a:spcPct val="35000"/>
            </a:spcAft>
          </a:pPr>
          <a:r>
            <a:rPr lang="en-US" sz="1800" kern="1200" dirty="0" smtClean="0"/>
            <a:t>How many product lines?</a:t>
          </a:r>
          <a:endParaRPr lang="en-US" sz="1800" kern="1200" dirty="0"/>
        </a:p>
      </dsp:txBody>
      <dsp:txXfrm>
        <a:off x="2372169" y="543368"/>
        <a:ext cx="1592793" cy="1592793"/>
      </dsp:txXfrm>
    </dsp:sp>
    <dsp:sp modelId="{BFEBAFEE-F57B-4692-B411-6B99C9E215FE}">
      <dsp:nvSpPr>
        <dsp:cNvPr id="0" name=""/>
        <dsp:cNvSpPr/>
      </dsp:nvSpPr>
      <dsp:spPr>
        <a:xfrm>
          <a:off x="4182689" y="429966"/>
          <a:ext cx="1765125" cy="176512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smtClean="0"/>
            <a:t>Length</a:t>
          </a:r>
        </a:p>
        <a:p>
          <a:pPr lvl="0" algn="ctr" defTabSz="1066800" rtl="0">
            <a:lnSpc>
              <a:spcPct val="90000"/>
            </a:lnSpc>
            <a:spcBef>
              <a:spcPct val="0"/>
            </a:spcBef>
            <a:spcAft>
              <a:spcPct val="35000"/>
            </a:spcAft>
          </a:pPr>
          <a:r>
            <a:rPr lang="en-US" sz="1800" kern="1200" dirty="0" smtClean="0"/>
            <a:t>How many products across all product lines?</a:t>
          </a:r>
          <a:endParaRPr lang="en-US" sz="1800" kern="1200" dirty="0"/>
        </a:p>
      </dsp:txBody>
      <dsp:txXfrm>
        <a:off x="4268855" y="516132"/>
        <a:ext cx="1592793" cy="1592793"/>
      </dsp:txXfrm>
    </dsp:sp>
    <dsp:sp modelId="{8F1D80BA-2A17-4FDC-A79F-A31BB0A4A5CA}">
      <dsp:nvSpPr>
        <dsp:cNvPr id="0" name=""/>
        <dsp:cNvSpPr/>
      </dsp:nvSpPr>
      <dsp:spPr>
        <a:xfrm>
          <a:off x="2281784" y="2330870"/>
          <a:ext cx="1765125" cy="176512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smtClean="0"/>
            <a:t>Depth</a:t>
          </a:r>
        </a:p>
        <a:p>
          <a:pPr lvl="0" algn="ctr" defTabSz="1066800" rtl="0">
            <a:lnSpc>
              <a:spcPct val="90000"/>
            </a:lnSpc>
            <a:spcBef>
              <a:spcPct val="0"/>
            </a:spcBef>
            <a:spcAft>
              <a:spcPct val="35000"/>
            </a:spcAft>
          </a:pPr>
          <a:r>
            <a:rPr lang="en-US" sz="1800" kern="1200" dirty="0" smtClean="0"/>
            <a:t>How many versions within each product line?</a:t>
          </a:r>
          <a:endParaRPr lang="en-US" sz="1800" kern="1200" dirty="0"/>
        </a:p>
      </dsp:txBody>
      <dsp:txXfrm>
        <a:off x="2367950" y="2417036"/>
        <a:ext cx="1592793" cy="1592793"/>
      </dsp:txXfrm>
    </dsp:sp>
    <dsp:sp modelId="{EE930AE7-0BF8-4CED-92F2-B21E1C49EE63}">
      <dsp:nvSpPr>
        <dsp:cNvPr id="0" name=""/>
        <dsp:cNvSpPr/>
      </dsp:nvSpPr>
      <dsp:spPr>
        <a:xfrm>
          <a:off x="4182689" y="2330870"/>
          <a:ext cx="1765125" cy="17651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b="0" kern="1200" dirty="0" smtClean="0"/>
            <a:t>Consistency</a:t>
          </a:r>
        </a:p>
        <a:p>
          <a:pPr lvl="0" algn="ctr" defTabSz="889000" rtl="0">
            <a:lnSpc>
              <a:spcPct val="90000"/>
            </a:lnSpc>
            <a:spcBef>
              <a:spcPct val="0"/>
            </a:spcBef>
            <a:spcAft>
              <a:spcPct val="35000"/>
            </a:spcAft>
          </a:pPr>
          <a:r>
            <a:rPr lang="en-US" sz="1900" b="0" i="0" kern="1200" baseline="0" dirty="0" smtClean="0"/>
            <a:t>How closely related are the product lines?</a:t>
          </a:r>
          <a:endParaRPr lang="en-US" sz="1900" b="0" i="0" kern="1200" baseline="0" dirty="0"/>
        </a:p>
      </dsp:txBody>
      <dsp:txXfrm>
        <a:off x="4268855" y="2417036"/>
        <a:ext cx="1592793" cy="1592793"/>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89E021-18CB-4022-A9A0-87681BB1A005}" type="datetimeFigureOut">
              <a:rPr lang="en-GB" smtClean="0"/>
              <a:t>31/05/2019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F5F172-2EF0-40A8-804E-EAE64E30D2E3}" type="slidenum">
              <a:rPr lang="en-GB" smtClean="0"/>
              <a:t>‹#›</a:t>
            </a:fld>
            <a:endParaRPr lang="en-GB"/>
          </a:p>
        </p:txBody>
      </p:sp>
    </p:spTree>
    <p:extLst>
      <p:ext uri="{BB962C8B-B14F-4D97-AF65-F5344CB8AC3E}">
        <p14:creationId xmlns:p14="http://schemas.microsoft.com/office/powerpoint/2010/main" val="1360968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mediapost.com/publications/article/231238/pg-to-shed-more-than-half-of-its-brands.html" TargetMode="External"/><Relationship Id="rId2" Type="http://schemas.openxmlformats.org/officeDocument/2006/relationships/slide" Target="../slides/slide33.xml"/><Relationship Id="rId1" Type="http://schemas.openxmlformats.org/officeDocument/2006/relationships/notesMaster" Target="../notesMasters/notesMaster1.xml"/><Relationship Id="rId5" Type="http://schemas.openxmlformats.org/officeDocument/2006/relationships/hyperlink" Target="http://www.bloomberg.com/news/2014-08-01/p-g-plans-to-shed-100-brands-to-focus-on-top-performers.html" TargetMode="External"/><Relationship Id="rId4" Type="http://schemas.openxmlformats.org/officeDocument/2006/relationships/hyperlink" Target="http://online.wsj.com/articles/procter-gamble-posts-higher-profit-on-cost-cutting-1406892304?tesla=y&amp;mod=WSJ_earnings_LEFTTopHeadlines&amp;mg=reno64-wsj"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a:p>
            <a:pPr eaLnBrk="1" hangingPunct="1"/>
            <a:endParaRPr lang="en-US" altLang="en-US" smtClean="0"/>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0EB04F4-5D95-42BE-A5C7-C8536B8CE460}" type="slidenum">
              <a:rPr lang="en-US" altLang="en-US" smtClean="0">
                <a:ea typeface="ヒラギノ角ゴ Pro W3"/>
                <a:cs typeface="ヒラギノ角ゴ Pro W3"/>
              </a:rPr>
              <a:pPr>
                <a:spcBef>
                  <a:spcPct val="0"/>
                </a:spcBef>
              </a:pPr>
              <a:t>3</a:t>
            </a:fld>
            <a:endParaRPr lang="en-US" altLang="en-US" smtClean="0">
              <a:ea typeface="ヒラギノ角ゴ Pro W3"/>
              <a:cs typeface="ヒラギノ角ゴ Pro W3"/>
            </a:endParaRPr>
          </a:p>
        </p:txBody>
      </p:sp>
    </p:spTree>
    <p:extLst>
      <p:ext uri="{BB962C8B-B14F-4D97-AF65-F5344CB8AC3E}">
        <p14:creationId xmlns:p14="http://schemas.microsoft.com/office/powerpoint/2010/main" val="1004330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9CB805-D48B-46EB-85D4-A9CCBBE5DB88}" type="slidenum">
              <a:rPr lang="en-GB" altLang="en-US" smtClean="0"/>
              <a:pPr/>
              <a:t>4</a:t>
            </a:fld>
            <a:endParaRPr lang="en-GB" altLang="en-US" smtClean="0"/>
          </a:p>
        </p:txBody>
      </p:sp>
    </p:spTree>
    <p:extLst>
      <p:ext uri="{BB962C8B-B14F-4D97-AF65-F5344CB8AC3E}">
        <p14:creationId xmlns:p14="http://schemas.microsoft.com/office/powerpoint/2010/main" val="3255420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mtClean="0"/>
              <a:t>The most basic level is the </a:t>
            </a:r>
            <a:r>
              <a:rPr lang="en-US" altLang="en-US" b="1" smtClean="0"/>
              <a:t>core</a:t>
            </a:r>
            <a:r>
              <a:rPr lang="en-US" altLang="en-US" smtClean="0"/>
              <a:t> customer value, which addresses the question “What is the buyer really buying?”  At the second level, product planners must turn the core benefit into an </a:t>
            </a:r>
            <a:r>
              <a:rPr lang="en-US" altLang="en-US" b="1" smtClean="0"/>
              <a:t>actual</a:t>
            </a:r>
            <a:r>
              <a:rPr lang="en-US" altLang="en-US" smtClean="0"/>
              <a:t> product. They need to develop product and service features, design, a quality level, a brand name, and packaging.  Finally, product planners must build an </a:t>
            </a:r>
            <a:r>
              <a:rPr lang="en-US" altLang="en-US" b="1" smtClean="0"/>
              <a:t>augmented</a:t>
            </a:r>
            <a:r>
              <a:rPr lang="en-US" altLang="en-US" smtClean="0"/>
              <a:t> product around the core benefit and actual product by offering additional consumer services and benefits.</a:t>
            </a:r>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AE6CAD8-2B0F-426B-A20D-808900CBD9AB}" type="slidenum">
              <a:rPr lang="en-US" altLang="en-US" smtClean="0">
                <a:latin typeface="Arial" panose="020B0604020202020204" pitchFamily="34" charset="0"/>
              </a:rPr>
              <a:pPr>
                <a:spcBef>
                  <a:spcPct val="0"/>
                </a:spcBef>
              </a:pPr>
              <a:t>11</a:t>
            </a:fld>
            <a:endParaRPr lang="en-US" altLang="en-US" smtClean="0">
              <a:latin typeface="Arial" panose="020B0604020202020204" pitchFamily="34" charset="0"/>
            </a:endParaRPr>
          </a:p>
        </p:txBody>
      </p:sp>
    </p:spTree>
    <p:extLst>
      <p:ext uri="{BB962C8B-B14F-4D97-AF65-F5344CB8AC3E}">
        <p14:creationId xmlns:p14="http://schemas.microsoft.com/office/powerpoint/2010/main" val="964875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smtClean="0">
              <a:ea typeface="MS PGothic" pitchFamily="34" charset="-128"/>
            </a:endParaRP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BE3D12-6D89-42D9-8033-C9BAAE6738E9}" type="slidenum">
              <a:rPr lang="en-GB" altLang="en-US" smtClean="0">
                <a:ea typeface="MS PGothic" pitchFamily="34" charset="-128"/>
              </a:rPr>
              <a:pPr/>
              <a:t>18</a:t>
            </a:fld>
            <a:endParaRPr lang="en-GB" altLang="en-US" smtClean="0">
              <a:ea typeface="MS PGothic" pitchFamily="34" charset="-128"/>
            </a:endParaRPr>
          </a:p>
        </p:txBody>
      </p:sp>
    </p:spTree>
    <p:extLst>
      <p:ext uri="{BB962C8B-B14F-4D97-AF65-F5344CB8AC3E}">
        <p14:creationId xmlns:p14="http://schemas.microsoft.com/office/powerpoint/2010/main" val="1386319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 Links to discussion on segmentation (consumer profiling) and market research. </a:t>
            </a:r>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3E4E499-5091-48B7-BEEA-69A8CDDD6939}" type="slidenum">
              <a:rPr lang="en-GB" altLang="en-US" smtClean="0"/>
              <a:pPr/>
              <a:t>23</a:t>
            </a:fld>
            <a:endParaRPr lang="en-GB" altLang="en-US" smtClean="0"/>
          </a:p>
        </p:txBody>
      </p:sp>
    </p:spTree>
    <p:extLst>
      <p:ext uri="{BB962C8B-B14F-4D97-AF65-F5344CB8AC3E}">
        <p14:creationId xmlns:p14="http://schemas.microsoft.com/office/powerpoint/2010/main" val="39026525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CD3F41F-D6A4-4B97-952C-A3CA3BA03692}" type="slidenum">
              <a:rPr lang="en-US" altLang="en-US" smtClean="0">
                <a:latin typeface="Arial" panose="020B0604020202020204" pitchFamily="34" charset="0"/>
              </a:rPr>
              <a:pPr>
                <a:spcBef>
                  <a:spcPct val="0"/>
                </a:spcBef>
              </a:pPr>
              <a:t>26</a:t>
            </a:fld>
            <a:endParaRPr lang="en-US" altLang="en-US" smtClean="0">
              <a:latin typeface="Arial" panose="020B0604020202020204" pitchFamily="34" charset="0"/>
            </a:endParaRPr>
          </a:p>
        </p:txBody>
      </p:sp>
    </p:spTree>
    <p:extLst>
      <p:ext uri="{BB962C8B-B14F-4D97-AF65-F5344CB8AC3E}">
        <p14:creationId xmlns:p14="http://schemas.microsoft.com/office/powerpoint/2010/main" val="1971847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mtClean="0"/>
              <a:t>Companies are realizing the power of good packaging to create immediate consumer recognition of a brand.</a:t>
            </a:r>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B3696F7-6AFD-44B3-B672-FDB945C1F1F6}" type="slidenum">
              <a:rPr lang="en-US" altLang="en-US" smtClean="0">
                <a:latin typeface="Arial" panose="020B0604020202020204" pitchFamily="34" charset="0"/>
              </a:rPr>
              <a:pPr>
                <a:spcBef>
                  <a:spcPct val="0"/>
                </a:spcBef>
              </a:pPr>
              <a:t>28</a:t>
            </a:fld>
            <a:endParaRPr lang="en-US" altLang="en-US" smtClean="0">
              <a:latin typeface="Arial" panose="020B0604020202020204" pitchFamily="34" charset="0"/>
            </a:endParaRPr>
          </a:p>
        </p:txBody>
      </p:sp>
    </p:spTree>
    <p:extLst>
      <p:ext uri="{BB962C8B-B14F-4D97-AF65-F5344CB8AC3E}">
        <p14:creationId xmlns:p14="http://schemas.microsoft.com/office/powerpoint/2010/main" val="1519960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mtClean="0"/>
              <a:t>Product mix </a:t>
            </a:r>
            <a:r>
              <a:rPr lang="en-US" altLang="en-US" b="1" smtClean="0"/>
              <a:t>width</a:t>
            </a:r>
            <a:r>
              <a:rPr lang="en-US" altLang="en-US" smtClean="0"/>
              <a:t> refers to the number of different product lines the company carries.</a:t>
            </a:r>
          </a:p>
          <a:p>
            <a:pPr eaLnBrk="1" hangingPunct="1">
              <a:spcBef>
                <a:spcPct val="0"/>
              </a:spcBef>
            </a:pPr>
            <a:r>
              <a:rPr lang="en-US" altLang="en-US" smtClean="0"/>
              <a:t>Product mix</a:t>
            </a:r>
            <a:r>
              <a:rPr lang="en-US" altLang="en-US" b="1" smtClean="0"/>
              <a:t> length </a:t>
            </a:r>
            <a:r>
              <a:rPr lang="en-US" altLang="en-US" smtClean="0"/>
              <a:t>refers to the total number of items the company carries within its product lines.</a:t>
            </a:r>
          </a:p>
          <a:p>
            <a:pPr eaLnBrk="1" hangingPunct="1">
              <a:spcBef>
                <a:spcPct val="0"/>
              </a:spcBef>
            </a:pPr>
            <a:r>
              <a:rPr lang="en-US" altLang="en-US" smtClean="0"/>
              <a:t>Product mix </a:t>
            </a:r>
            <a:r>
              <a:rPr lang="en-US" altLang="en-US" b="1" smtClean="0"/>
              <a:t>depth </a:t>
            </a:r>
            <a:r>
              <a:rPr lang="en-US" altLang="en-US" smtClean="0"/>
              <a:t>refers to the number of versions offered of each product in the line.</a:t>
            </a:r>
          </a:p>
          <a:p>
            <a:pPr eaLnBrk="1" hangingPunct="1">
              <a:spcBef>
                <a:spcPct val="0"/>
              </a:spcBef>
            </a:pPr>
            <a:r>
              <a:rPr lang="en-US" altLang="en-US" b="1" smtClean="0"/>
              <a:t>Consistency</a:t>
            </a:r>
            <a:r>
              <a:rPr lang="en-US" altLang="en-US" smtClean="0"/>
              <a:t> of the product mix refers to how closely related the various product lines are.</a:t>
            </a:r>
          </a:p>
          <a:p>
            <a:pPr eaLnBrk="1" hangingPunct="1">
              <a:spcBef>
                <a:spcPct val="0"/>
              </a:spcBef>
            </a:pPr>
            <a:endParaRPr lang="en-US" altLang="en-US" smtClean="0"/>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FF93C14-89D3-4017-9B62-E5B9DD4E32DE}" type="slidenum">
              <a:rPr lang="en-US" altLang="en-US" smtClean="0">
                <a:latin typeface="Arial" panose="020B0604020202020204" pitchFamily="34" charset="0"/>
              </a:rPr>
              <a:pPr>
                <a:spcBef>
                  <a:spcPct val="0"/>
                </a:spcBef>
              </a:pPr>
              <a:t>32</a:t>
            </a:fld>
            <a:endParaRPr lang="en-US" altLang="en-US" smtClean="0">
              <a:latin typeface="Arial" panose="020B0604020202020204" pitchFamily="34" charset="0"/>
            </a:endParaRPr>
          </a:p>
        </p:txBody>
      </p:sp>
    </p:spTree>
    <p:extLst>
      <p:ext uri="{BB962C8B-B14F-4D97-AF65-F5344CB8AC3E}">
        <p14:creationId xmlns:p14="http://schemas.microsoft.com/office/powerpoint/2010/main" val="34761118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P&amp;G plans to cut more than </a:t>
            </a:r>
            <a:r>
              <a:rPr lang="en-GB" altLang="en-US" smtClean="0">
                <a:hlinkClick r:id="rId3"/>
              </a:rPr>
              <a:t>half of its brands</a:t>
            </a:r>
            <a:r>
              <a:rPr lang="en-GB" altLang="en-US" smtClean="0"/>
              <a:t> globally as it restructures to focus on its top 70 to 80 brands.</a:t>
            </a:r>
          </a:p>
          <a:p>
            <a:r>
              <a:rPr lang="en-GB" altLang="en-US" smtClean="0"/>
              <a:t>That means the company will be </a:t>
            </a:r>
            <a:r>
              <a:rPr lang="en-GB" altLang="en-US" smtClean="0">
                <a:hlinkClick r:id="rId4"/>
              </a:rPr>
              <a:t>divesting, discontinuing or merging</a:t>
            </a:r>
            <a:r>
              <a:rPr lang="en-GB" altLang="en-US" smtClean="0"/>
              <a:t> about 100 of its </a:t>
            </a:r>
            <a:r>
              <a:rPr lang="en-GB" altLang="en-US" smtClean="0">
                <a:hlinkClick r:id="rId5"/>
              </a:rPr>
              <a:t>existing brands</a:t>
            </a:r>
            <a:r>
              <a:rPr lang="en-GB" altLang="en-US" smtClean="0"/>
              <a:t> over the next year or two (2014/15)</a:t>
            </a:r>
          </a:p>
          <a:p>
            <a:endParaRPr lang="en-GB" altLang="en-US" smtClean="0"/>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6D393F0-8F81-438A-9EB7-DD2348AB25E5}" type="slidenum">
              <a:rPr lang="en-GB" altLang="en-US" smtClean="0">
                <a:latin typeface="Arial" panose="020B0604020202020204" pitchFamily="34" charset="0"/>
              </a:rPr>
              <a:pPr>
                <a:spcBef>
                  <a:spcPct val="0"/>
                </a:spcBef>
              </a:pPr>
              <a:t>33</a:t>
            </a:fld>
            <a:endParaRPr lang="en-GB" altLang="en-US" smtClean="0">
              <a:latin typeface="Arial" panose="020B0604020202020204" pitchFamily="34" charset="0"/>
            </a:endParaRPr>
          </a:p>
        </p:txBody>
      </p:sp>
    </p:spTree>
    <p:extLst>
      <p:ext uri="{BB962C8B-B14F-4D97-AF65-F5344CB8AC3E}">
        <p14:creationId xmlns:p14="http://schemas.microsoft.com/office/powerpoint/2010/main" val="29716453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ea typeface="MS PGothic" pitchFamily="34" charset="-128"/>
            </a:endParaRPr>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4D6E372-2F29-4B13-B59C-7AFE00530844}" type="slidenum">
              <a:rPr lang="en-US" altLang="en-US" smtClean="0">
                <a:latin typeface="Arial" panose="020B0604020202020204" pitchFamily="34" charset="0"/>
              </a:rPr>
              <a:pPr>
                <a:spcBef>
                  <a:spcPct val="0"/>
                </a:spcBef>
              </a:pPr>
              <a:t>34</a:t>
            </a:fld>
            <a:endParaRPr lang="en-US" altLang="en-US" smtClean="0">
              <a:latin typeface="Arial" panose="020B0604020202020204" pitchFamily="34" charset="0"/>
            </a:endParaRPr>
          </a:p>
        </p:txBody>
      </p:sp>
    </p:spTree>
    <p:extLst>
      <p:ext uri="{BB962C8B-B14F-4D97-AF65-F5344CB8AC3E}">
        <p14:creationId xmlns:p14="http://schemas.microsoft.com/office/powerpoint/2010/main" val="3227134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1C16DF8-62CF-4C06-8358-66295BD40BE9}" type="slidenum">
              <a:rPr lang="en-US" altLang="en-US" smtClean="0">
                <a:latin typeface="Arial" panose="020B0604020202020204" pitchFamily="34" charset="0"/>
              </a:rPr>
              <a:pPr>
                <a:spcBef>
                  <a:spcPct val="0"/>
                </a:spcBef>
              </a:pPr>
              <a:t>36</a:t>
            </a:fld>
            <a:endParaRPr lang="en-US" altLang="en-US" smtClean="0">
              <a:latin typeface="Arial" panose="020B0604020202020204" pitchFamily="34" charset="0"/>
            </a:endParaRPr>
          </a:p>
        </p:txBody>
      </p:sp>
      <p:sp>
        <p:nvSpPr>
          <p:cNvPr id="5939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22134645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7B78828-67AC-4C41-BC90-977EDEA52C77}" type="slidenum">
              <a:rPr lang="en-US" altLang="en-US" smtClean="0">
                <a:latin typeface="Arial" panose="020B0604020202020204" pitchFamily="34" charset="0"/>
              </a:rPr>
              <a:pPr>
                <a:spcBef>
                  <a:spcPct val="0"/>
                </a:spcBef>
              </a:pPr>
              <a:t>37</a:t>
            </a:fld>
            <a:endParaRPr lang="en-US" altLang="en-US" smtClean="0">
              <a:latin typeface="Arial" panose="020B0604020202020204" pitchFamily="34" charset="0"/>
            </a:endParaRPr>
          </a:p>
        </p:txBody>
      </p:sp>
      <p:sp>
        <p:nvSpPr>
          <p:cNvPr id="6144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33090674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ED054CC-C59D-497D-9A45-152D7385F7F7}" type="slidenum">
              <a:rPr lang="en-US" altLang="en-US" smtClean="0">
                <a:latin typeface="Arial" panose="020B0604020202020204" pitchFamily="34" charset="0"/>
              </a:rPr>
              <a:pPr>
                <a:spcBef>
                  <a:spcPct val="0"/>
                </a:spcBef>
              </a:pPr>
              <a:t>40</a:t>
            </a:fld>
            <a:endParaRPr lang="en-US" altLang="en-US" smtClean="0">
              <a:latin typeface="Arial" panose="020B0604020202020204" pitchFamily="34" charset="0"/>
            </a:endParaRPr>
          </a:p>
        </p:txBody>
      </p:sp>
      <p:sp>
        <p:nvSpPr>
          <p:cNvPr id="6553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4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32021097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Music and Movie streaming brands such as Netflix and Spotify had an impact on the demise of established high street brands such as HMV &amp; Blockbuster </a:t>
            </a:r>
          </a:p>
        </p:txBody>
      </p:sp>
      <p:sp>
        <p:nvSpPr>
          <p:cNvPr id="727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DFE4714-17E7-4794-90CA-600E187265F8}" type="slidenum">
              <a:rPr lang="en-GB" altLang="en-US" smtClean="0">
                <a:latin typeface="Arial" panose="020B0604020202020204" pitchFamily="34" charset="0"/>
              </a:rPr>
              <a:pPr>
                <a:spcBef>
                  <a:spcPct val="0"/>
                </a:spcBef>
              </a:pPr>
              <a:t>52</a:t>
            </a:fld>
            <a:endParaRPr lang="en-GB" altLang="en-US" smtClean="0">
              <a:latin typeface="Arial" panose="020B0604020202020204" pitchFamily="34" charset="0"/>
            </a:endParaRPr>
          </a:p>
        </p:txBody>
      </p:sp>
    </p:spTree>
    <p:extLst>
      <p:ext uri="{BB962C8B-B14F-4D97-AF65-F5344CB8AC3E}">
        <p14:creationId xmlns:p14="http://schemas.microsoft.com/office/powerpoint/2010/main" val="9204965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245EFED-A659-4B88-9B4E-EA249273BB52}" type="slidenum">
              <a:rPr lang="en-US" altLang="en-US" smtClean="0">
                <a:latin typeface="Arial" panose="020B0604020202020204" pitchFamily="34" charset="0"/>
              </a:rPr>
              <a:pPr>
                <a:spcBef>
                  <a:spcPct val="0"/>
                </a:spcBef>
              </a:pPr>
              <a:t>53</a:t>
            </a:fld>
            <a:endParaRPr lang="en-US" altLang="en-US" smtClean="0">
              <a:latin typeface="Arial" panose="020B0604020202020204" pitchFamily="34" charset="0"/>
            </a:endParaRPr>
          </a:p>
        </p:txBody>
      </p:sp>
      <p:sp>
        <p:nvSpPr>
          <p:cNvPr id="7475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27852304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538D419-1783-4788-8220-2912E311F0CD}" type="slidenum">
              <a:rPr lang="en-US" altLang="en-US" smtClean="0">
                <a:latin typeface="Arial" panose="020B0604020202020204" pitchFamily="34" charset="0"/>
              </a:rPr>
              <a:pPr>
                <a:spcBef>
                  <a:spcPct val="0"/>
                </a:spcBef>
              </a:pPr>
              <a:t>57</a:t>
            </a:fld>
            <a:endParaRPr lang="en-US" altLang="en-US" smtClean="0">
              <a:latin typeface="Arial" panose="020B0604020202020204" pitchFamily="34" charset="0"/>
            </a:endParaRPr>
          </a:p>
        </p:txBody>
      </p:sp>
      <p:sp>
        <p:nvSpPr>
          <p:cNvPr id="7987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2094000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2660592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168560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103350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1541583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932537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531450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431527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172652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894729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259446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503561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4" name="Date Placeholder 2"/>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677673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US"/>
          </a:p>
        </p:txBody>
      </p:sp>
      <p:sp>
        <p:nvSpPr>
          <p:cNvPr id="3" name="ClipArt Placeholder 2"/>
          <p:cNvSpPr>
            <a:spLocks noGrp="1"/>
          </p:cNvSpPr>
          <p:nvPr>
            <p:ph type="clipArt" sz="half" idx="1"/>
          </p:nvPr>
        </p:nvSpPr>
        <p:spPr>
          <a:xfrm>
            <a:off x="914400" y="1981200"/>
            <a:ext cx="5080000" cy="4114800"/>
          </a:xfrm>
        </p:spPr>
        <p:txBody>
          <a:bodyPr/>
          <a:lstStyle/>
          <a:p>
            <a:pPr lvl="0"/>
            <a:endParaRPr lang="en-US" noProof="0" smtClean="0"/>
          </a:p>
        </p:txBody>
      </p:sp>
      <p:sp>
        <p:nvSpPr>
          <p:cNvPr id="4" name="Text Placeholder 3"/>
          <p:cNvSpPr>
            <a:spLocks noGrp="1"/>
          </p:cNvSpPr>
          <p:nvPr>
            <p:ph type="body" sz="half" idx="2"/>
          </p:nvPr>
        </p:nvSpPr>
        <p:spPr>
          <a:xfrm>
            <a:off x="6197600" y="1981200"/>
            <a:ext cx="508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noChangeArrowheads="1"/>
          </p:cNvSpPr>
          <p:nvPr>
            <p:ph type="dt" sz="half" idx="10"/>
          </p:nvPr>
        </p:nvSpPr>
        <p:spPr/>
        <p:txBody>
          <a:bodyPr/>
          <a:lstStyle>
            <a:lvl1pPr>
              <a:defRPr/>
            </a:lvl1pPr>
          </a:lstStyle>
          <a:p>
            <a:pPr>
              <a:defRPr/>
            </a:pPr>
            <a:endParaRPr lang="en-US"/>
          </a:p>
        </p:txBody>
      </p:sp>
      <p:sp>
        <p:nvSpPr>
          <p:cNvPr id="6" name="Footer Placeholder 5"/>
          <p:cNvSpPr>
            <a:spLocks noGrp="1" noChangeArrowheads="1"/>
          </p:cNvSpPr>
          <p:nvPr>
            <p:ph type="ftr" sz="quarter" idx="11"/>
          </p:nvPr>
        </p:nvSpPr>
        <p:spPr/>
        <p:txBody>
          <a:bodyPr/>
          <a:lstStyle>
            <a:lvl1pPr>
              <a:defRPr/>
            </a:lvl1pPr>
          </a:lstStyle>
          <a:p>
            <a:pPr>
              <a:defRPr/>
            </a:pPr>
            <a:r>
              <a:rPr lang="en-GB"/>
              <a:t>© Jonathan Groucutt 2006</a:t>
            </a:r>
          </a:p>
          <a:p>
            <a:pPr>
              <a:defRPr/>
            </a:pPr>
            <a:r>
              <a:rPr lang="en-GB"/>
              <a:t>Foundations of Marketing</a:t>
            </a:r>
            <a:endParaRPr lang="en-US"/>
          </a:p>
        </p:txBody>
      </p:sp>
      <p:sp>
        <p:nvSpPr>
          <p:cNvPr id="7" name="Slide Number Placeholder 6"/>
          <p:cNvSpPr>
            <a:spLocks noGrp="1" noChangeArrowheads="1"/>
          </p:cNvSpPr>
          <p:nvPr>
            <p:ph type="sldNum" sz="quarter" idx="12"/>
          </p:nvPr>
        </p:nvSpPr>
        <p:spPr/>
        <p:txBody>
          <a:bodyPr/>
          <a:lstStyle>
            <a:lvl1pPr>
              <a:defRPr/>
            </a:lvl1pPr>
          </a:lstStyle>
          <a:p>
            <a:pPr>
              <a:defRPr/>
            </a:pPr>
            <a:fld id="{E957F0E5-4BA5-4286-9AF6-46BAF0626C79}" type="slidenum">
              <a:rPr lang="en-US" altLang="en-US"/>
              <a:pPr>
                <a:defRPr/>
              </a:pPr>
              <a:t>‹#›</a:t>
            </a:fld>
            <a:endParaRPr lang="en-US" altLang="en-US"/>
          </a:p>
        </p:txBody>
      </p:sp>
    </p:spTree>
    <p:extLst>
      <p:ext uri="{BB962C8B-B14F-4D97-AF65-F5344CB8AC3E}">
        <p14:creationId xmlns:p14="http://schemas.microsoft.com/office/powerpoint/2010/main" val="2256872507"/>
      </p:ext>
    </p:extLst>
  </p:cSld>
  <p:clrMapOvr>
    <a:masterClrMapping/>
  </p:clrMapOvr>
  <p:transition spd="slow">
    <p:blinds/>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3BFDE5-4949-4B2B-A996-253756198753}" type="datetimeFigureOut">
              <a:rPr lang="en-GB" smtClean="0"/>
              <a:t>31/05/2019</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560FF2-76CC-4C50-B802-487BB5BB70AD}" type="slidenum">
              <a:rPr lang="en-GB" smtClean="0"/>
              <a:t>‹#›</a:t>
            </a:fld>
            <a:endParaRPr lang="en-GB" dirty="0"/>
          </a:p>
        </p:txBody>
      </p:sp>
      <p:pic>
        <p:nvPicPr>
          <p:cNvPr id="7" name="Picture 6"/>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14942" y="6126581"/>
            <a:ext cx="1538858" cy="594894"/>
          </a:xfrm>
          <a:prstGeom prst="rect">
            <a:avLst/>
          </a:prstGeom>
        </p:spPr>
      </p:pic>
      <p:pic>
        <p:nvPicPr>
          <p:cNvPr id="8" name="Picture 7"/>
          <p:cNvPicPr>
            <a:picLocks noChangeAspect="1"/>
          </p:cNvPicPr>
          <p:nvPr userDrawn="1"/>
        </p:nvPicPr>
        <p:blipFill>
          <a:blip r:embed="rId16">
            <a:extLst>
              <a:ext uri="{28A0092B-C50C-407E-A947-70E740481C1C}">
                <a14:useLocalDpi xmlns:a14="http://schemas.microsoft.com/office/drawing/2010/main" val="0"/>
              </a:ext>
            </a:extLst>
          </a:blip>
          <a:stretch>
            <a:fillRect/>
          </a:stretch>
        </p:blipFill>
        <p:spPr>
          <a:xfrm>
            <a:off x="838200" y="5880637"/>
            <a:ext cx="1187344" cy="772040"/>
          </a:xfrm>
          <a:prstGeom prst="rect">
            <a:avLst/>
          </a:prstGeom>
        </p:spPr>
      </p:pic>
    </p:spTree>
    <p:extLst>
      <p:ext uri="{BB962C8B-B14F-4D97-AF65-F5344CB8AC3E}">
        <p14:creationId xmlns:p14="http://schemas.microsoft.com/office/powerpoint/2010/main" val="2722265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NtdLsJsObrU"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Layout" Target="../diagrams/layout2.xml"/><Relationship Id="rId7" Type="http://schemas.openxmlformats.org/officeDocument/2006/relationships/image" Target="../media/image9.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www.youtube.com/watch?v=JDtVYrSxvL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29.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Layout" Target="../diagrams/layout4.xml"/><Relationship Id="rId7" Type="http://schemas.openxmlformats.org/officeDocument/2006/relationships/image" Target="../media/image30.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10" Type="http://schemas.openxmlformats.org/officeDocument/2006/relationships/image" Target="../media/image33.png"/><Relationship Id="rId4" Type="http://schemas.openxmlformats.org/officeDocument/2006/relationships/diagramQuickStyle" Target="../diagrams/quickStyle4.xml"/><Relationship Id="rId9" Type="http://schemas.openxmlformats.org/officeDocument/2006/relationships/image" Target="../media/image32.png"/></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www.youtalkmarketing.co.uk/" TargetMode="External"/><Relationship Id="rId2" Type="http://schemas.openxmlformats.org/officeDocument/2006/relationships/hyperlink" Target="http://www.cim.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36567" y="1179731"/>
            <a:ext cx="5991496" cy="2387600"/>
          </a:xfrm>
          <a:solidFill>
            <a:schemeClr val="tx1">
              <a:lumMod val="85000"/>
              <a:lumOff val="15000"/>
            </a:schemeClr>
          </a:solidFill>
        </p:spPr>
        <p:txBody>
          <a:bodyPr>
            <a:normAutofit/>
          </a:bodyPr>
          <a:lstStyle/>
          <a:p>
            <a:r>
              <a:rPr lang="en-GB" sz="5400" dirty="0" smtClean="0">
                <a:solidFill>
                  <a:schemeClr val="bg1"/>
                </a:solidFill>
                <a:latin typeface="Arial" panose="020B0604020202020204" pitchFamily="34" charset="0"/>
                <a:cs typeface="Arial" panose="020B0604020202020204" pitchFamily="34" charset="0"/>
              </a:rPr>
              <a:t>CIM Certificate in Professional Marketing </a:t>
            </a:r>
            <a:endParaRPr lang="en-GB" sz="5400"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5936568" y="3617739"/>
            <a:ext cx="5991494" cy="1010529"/>
          </a:xfrm>
          <a:solidFill>
            <a:schemeClr val="tx1">
              <a:lumMod val="85000"/>
              <a:lumOff val="15000"/>
            </a:schemeClr>
          </a:solidFill>
        </p:spPr>
        <p:txBody>
          <a:bodyPr>
            <a:normAutofit/>
          </a:bodyPr>
          <a:lstStyle/>
          <a:p>
            <a:r>
              <a:rPr lang="en-GB" sz="3200" dirty="0" smtClean="0">
                <a:solidFill>
                  <a:schemeClr val="bg1"/>
                </a:solidFill>
                <a:latin typeface="Arial" panose="020B0604020202020204" pitchFamily="34" charset="0"/>
                <a:cs typeface="Arial" panose="020B0604020202020204" pitchFamily="34" charset="0"/>
              </a:rPr>
              <a:t>Integrated Communications </a:t>
            </a:r>
            <a:endParaRPr lang="en-GB" sz="3200" dirty="0">
              <a:solidFill>
                <a:schemeClr val="bg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407" y="1179730"/>
            <a:ext cx="5852160" cy="3448537"/>
          </a:xfrm>
          <a:prstGeom prst="rect">
            <a:avLst/>
          </a:prstGeom>
        </p:spPr>
      </p:pic>
    </p:spTree>
    <p:extLst>
      <p:ext uri="{BB962C8B-B14F-4D97-AF65-F5344CB8AC3E}">
        <p14:creationId xmlns:p14="http://schemas.microsoft.com/office/powerpoint/2010/main" val="1302080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082" y="238515"/>
            <a:ext cx="11676185" cy="1325563"/>
          </a:xfrm>
          <a:solidFill>
            <a:schemeClr val="tx1">
              <a:lumMod val="85000"/>
              <a:lumOff val="15000"/>
            </a:schemeClr>
          </a:solidFill>
        </p:spPr>
        <p:txBody>
          <a:bodyPr/>
          <a:lstStyle/>
          <a:p>
            <a:r>
              <a:rPr lang="en-GB" dirty="0" smtClean="0">
                <a:solidFill>
                  <a:schemeClr val="bg1"/>
                </a:solidFill>
                <a:latin typeface="Arial" panose="020B0604020202020204" pitchFamily="34" charset="0"/>
                <a:cs typeface="Arial" panose="020B0604020202020204" pitchFamily="34" charset="0"/>
              </a:rPr>
              <a:t>Value Proposition </a:t>
            </a:r>
            <a:endParaRPr lang="en-GB"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25083" y="2036640"/>
            <a:ext cx="11676185" cy="4351338"/>
          </a:xfrm>
          <a:blipFill>
            <a:blip r:embed="rId2"/>
            <a:stretch>
              <a:fillRect/>
            </a:stretch>
          </a:blipFill>
        </p:spPr>
        <p:txBody>
          <a:bodyPr/>
          <a:lstStyle/>
          <a:p>
            <a:r>
              <a:rPr lang="en-GB" b="1" dirty="0" smtClean="0"/>
              <a:t>LO 4 –  Understand Product and Brand Management</a:t>
            </a:r>
          </a:p>
        </p:txBody>
      </p:sp>
    </p:spTree>
    <p:extLst>
      <p:ext uri="{BB962C8B-B14F-4D97-AF65-F5344CB8AC3E}">
        <p14:creationId xmlns:p14="http://schemas.microsoft.com/office/powerpoint/2010/main" val="3734675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solidFill>
            <a:schemeClr val="tx1"/>
          </a:solidFill>
        </p:spPr>
        <p:txBody>
          <a:bodyPr/>
          <a:lstStyle/>
          <a:p>
            <a:pPr eaLnBrk="1" hangingPunct="1"/>
            <a:r>
              <a:rPr lang="en-US" altLang="en-US" sz="3200" dirty="0">
                <a:solidFill>
                  <a:schemeClr val="bg1"/>
                </a:solidFill>
              </a:rPr>
              <a:t>Marketing</a:t>
            </a:r>
            <a:r>
              <a:rPr lang="en-US" altLang="en-US" sz="3200" dirty="0"/>
              <a:t> </a:t>
            </a:r>
            <a:r>
              <a:rPr lang="en-US" altLang="en-US" sz="3200" dirty="0">
                <a:solidFill>
                  <a:schemeClr val="bg1"/>
                </a:solidFill>
              </a:rPr>
              <a:t>Strategy and the Marketing Mix</a:t>
            </a:r>
          </a:p>
        </p:txBody>
      </p:sp>
      <p:sp>
        <p:nvSpPr>
          <p:cNvPr id="9219" name="Text Placeholder 6"/>
          <p:cNvSpPr>
            <a:spLocks noGrp="1"/>
          </p:cNvSpPr>
          <p:nvPr>
            <p:ph type="body" sz="quarter" idx="13"/>
          </p:nvPr>
        </p:nvSpPr>
        <p:spPr>
          <a:xfrm>
            <a:off x="2459832" y="1759744"/>
            <a:ext cx="7162800" cy="381000"/>
          </a:xfrm>
        </p:spPr>
        <p:txBody>
          <a:bodyPr>
            <a:normAutofit fontScale="92500" lnSpcReduction="20000"/>
          </a:bodyPr>
          <a:lstStyle/>
          <a:p>
            <a:pPr eaLnBrk="1" hangingPunct="1"/>
            <a:r>
              <a:rPr lang="en-US" altLang="en-US" dirty="0" smtClean="0"/>
              <a:t>Developing an Integrated Marketing Mix</a:t>
            </a:r>
          </a:p>
          <a:p>
            <a:pPr eaLnBrk="1" hangingPunct="1"/>
            <a:endParaRPr lang="en-US" altLang="en-US" dirty="0" smtClean="0"/>
          </a:p>
        </p:txBody>
      </p:sp>
      <p:pic>
        <p:nvPicPr>
          <p:cNvPr id="9220" name="Picture 4" descr="fig02_05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16364" y="2209800"/>
            <a:ext cx="4643437" cy="403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Rectangle 3"/>
          <p:cNvSpPr>
            <a:spLocks noChangeArrowheads="1"/>
          </p:cNvSpPr>
          <p:nvPr/>
        </p:nvSpPr>
        <p:spPr bwMode="auto">
          <a:xfrm>
            <a:off x="1981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p>
        </p:txBody>
      </p:sp>
      <p:sp>
        <p:nvSpPr>
          <p:cNvPr id="2" name="Cloud Callout 1"/>
          <p:cNvSpPr/>
          <p:nvPr/>
        </p:nvSpPr>
        <p:spPr>
          <a:xfrm>
            <a:off x="1524001" y="2081214"/>
            <a:ext cx="1871663" cy="1944687"/>
          </a:xfrm>
          <a:prstGeom prst="cloudCallout">
            <a:avLst>
              <a:gd name="adj1" fmla="val 93614"/>
              <a:gd name="adj2" fmla="val -2735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Customer Solution</a:t>
            </a:r>
          </a:p>
        </p:txBody>
      </p:sp>
      <p:sp>
        <p:nvSpPr>
          <p:cNvPr id="7" name="Cloud Callout 6"/>
          <p:cNvSpPr/>
          <p:nvPr/>
        </p:nvSpPr>
        <p:spPr>
          <a:xfrm>
            <a:off x="8131176" y="4913314"/>
            <a:ext cx="2555875" cy="1944687"/>
          </a:xfrm>
          <a:prstGeom prst="cloudCallout">
            <a:avLst>
              <a:gd name="adj1" fmla="val -48356"/>
              <a:gd name="adj2" fmla="val -54026"/>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Convenience</a:t>
            </a:r>
          </a:p>
        </p:txBody>
      </p:sp>
      <p:sp>
        <p:nvSpPr>
          <p:cNvPr id="8" name="Cloud Callout 7"/>
          <p:cNvSpPr/>
          <p:nvPr/>
        </p:nvSpPr>
        <p:spPr>
          <a:xfrm>
            <a:off x="1546226" y="4748214"/>
            <a:ext cx="2720975" cy="1944687"/>
          </a:xfrm>
          <a:prstGeom prst="cloudCallout">
            <a:avLst>
              <a:gd name="adj1" fmla="val 49541"/>
              <a:gd name="adj2" fmla="val -5543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Communication</a:t>
            </a:r>
          </a:p>
        </p:txBody>
      </p:sp>
      <p:sp>
        <p:nvSpPr>
          <p:cNvPr id="9" name="Cloud Callout 8"/>
          <p:cNvSpPr/>
          <p:nvPr/>
        </p:nvSpPr>
        <p:spPr>
          <a:xfrm>
            <a:off x="8402638" y="2009775"/>
            <a:ext cx="1873250" cy="1944688"/>
          </a:xfrm>
          <a:prstGeom prst="cloudCallout">
            <a:avLst>
              <a:gd name="adj1" fmla="val -67487"/>
              <a:gd name="adj2" fmla="val -21736"/>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Customer Cost</a:t>
            </a:r>
          </a:p>
        </p:txBody>
      </p:sp>
    </p:spTree>
    <p:extLst>
      <p:ext uri="{BB962C8B-B14F-4D97-AF65-F5344CB8AC3E}">
        <p14:creationId xmlns:p14="http://schemas.microsoft.com/office/powerpoint/2010/main" val="1490556595"/>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solidFill>
            <a:schemeClr val="tx1"/>
          </a:solidFill>
        </p:spPr>
        <p:txBody>
          <a:bodyPr/>
          <a:lstStyle/>
          <a:p>
            <a:r>
              <a:rPr lang="en-GB" altLang="en-US" dirty="0" smtClean="0">
                <a:solidFill>
                  <a:schemeClr val="bg1"/>
                </a:solidFill>
              </a:rPr>
              <a:t>The Marketing Mix </a:t>
            </a:r>
          </a:p>
        </p:txBody>
      </p:sp>
      <p:graphicFrame>
        <p:nvGraphicFramePr>
          <p:cNvPr id="4" name="Diagram 3"/>
          <p:cNvGraphicFramePr/>
          <p:nvPr/>
        </p:nvGraphicFramePr>
        <p:xfrm>
          <a:off x="1981200" y="1397000"/>
          <a:ext cx="8229600" cy="4984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6861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89986" y="250031"/>
            <a:ext cx="8229600" cy="1143000"/>
          </a:xfrm>
          <a:solidFill>
            <a:schemeClr val="tx1"/>
          </a:solidFill>
        </p:spPr>
        <p:txBody>
          <a:bodyPr/>
          <a:lstStyle/>
          <a:p>
            <a:r>
              <a:rPr lang="en-GB" altLang="en-US" dirty="0" smtClean="0">
                <a:solidFill>
                  <a:schemeClr val="bg1"/>
                </a:solidFill>
              </a:rPr>
              <a:t>Product </a:t>
            </a:r>
          </a:p>
        </p:txBody>
      </p:sp>
      <p:sp>
        <p:nvSpPr>
          <p:cNvPr id="13315" name="Content Placeholder 2"/>
          <p:cNvSpPr>
            <a:spLocks noGrp="1"/>
          </p:cNvSpPr>
          <p:nvPr>
            <p:ph idx="1"/>
          </p:nvPr>
        </p:nvSpPr>
        <p:spPr/>
        <p:txBody>
          <a:bodyPr/>
          <a:lstStyle/>
          <a:p>
            <a:r>
              <a:rPr lang="en-GB" altLang="en-US" smtClean="0"/>
              <a:t>Methods used to improve/differentiate the product to increase sales or target sales more effectively to gain competitive advantage e.g.</a:t>
            </a:r>
          </a:p>
          <a:p>
            <a:pPr lvl="1"/>
            <a:r>
              <a:rPr lang="en-GB" altLang="en-US" smtClean="0"/>
              <a:t> Extension strategies</a:t>
            </a:r>
          </a:p>
          <a:p>
            <a:pPr lvl="1"/>
            <a:r>
              <a:rPr lang="en-GB" altLang="en-US" smtClean="0"/>
              <a:t>Specialist versions</a:t>
            </a:r>
          </a:p>
          <a:p>
            <a:pPr lvl="1"/>
            <a:r>
              <a:rPr lang="en-GB" altLang="en-US" smtClean="0"/>
              <a:t> New additions</a:t>
            </a:r>
          </a:p>
          <a:p>
            <a:pPr lvl="1"/>
            <a:r>
              <a:rPr lang="en-GB" altLang="en-US" smtClean="0"/>
              <a:t>Packaging </a:t>
            </a:r>
          </a:p>
          <a:p>
            <a:pPr lvl="1"/>
            <a:r>
              <a:rPr lang="en-GB" altLang="en-US" smtClean="0"/>
              <a:t>Technology etc. </a:t>
            </a:r>
          </a:p>
        </p:txBody>
      </p:sp>
      <p:pic>
        <p:nvPicPr>
          <p:cNvPr id="1331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743700" y="3833814"/>
            <a:ext cx="3028950" cy="151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5444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819150" y="380206"/>
            <a:ext cx="8229600" cy="1143000"/>
          </a:xfrm>
          <a:solidFill>
            <a:schemeClr val="tx1"/>
          </a:solidFill>
        </p:spPr>
        <p:txBody>
          <a:bodyPr/>
          <a:lstStyle/>
          <a:p>
            <a:r>
              <a:rPr lang="en-GB" altLang="en-US" dirty="0" smtClean="0">
                <a:solidFill>
                  <a:schemeClr val="bg1"/>
                </a:solidFill>
              </a:rPr>
              <a:t>Promotion </a:t>
            </a:r>
          </a:p>
        </p:txBody>
      </p:sp>
      <p:sp>
        <p:nvSpPr>
          <p:cNvPr id="16387" name="Content Placeholder 2"/>
          <p:cNvSpPr>
            <a:spLocks noGrp="1"/>
          </p:cNvSpPr>
          <p:nvPr>
            <p:ph idx="1"/>
          </p:nvPr>
        </p:nvSpPr>
        <p:spPr/>
        <p:txBody>
          <a:bodyPr/>
          <a:lstStyle/>
          <a:p>
            <a:r>
              <a:rPr lang="en-GB" altLang="en-US" smtClean="0"/>
              <a:t>Strategies to make consumers aware of the product/service</a:t>
            </a:r>
          </a:p>
          <a:p>
            <a:r>
              <a:rPr lang="en-GB" altLang="en-US" smtClean="0"/>
              <a:t>Not just advertising but most of your tactical activity is likely to be based in this category</a:t>
            </a:r>
          </a:p>
          <a:p>
            <a:endParaRPr lang="en-GB" altLang="en-US" smtClean="0"/>
          </a:p>
        </p:txBody>
      </p:sp>
      <p:pic>
        <p:nvPicPr>
          <p:cNvPr id="16388"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03838" y="3573463"/>
            <a:ext cx="3744912" cy="248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2892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4">
            <a:hlinkClick r:id="rId2"/>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30163"/>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8782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44500" y="191434"/>
            <a:ext cx="10736118" cy="1143000"/>
          </a:xfrm>
          <a:solidFill>
            <a:schemeClr val="tx1"/>
          </a:solidFill>
        </p:spPr>
        <p:txBody>
          <a:bodyPr/>
          <a:lstStyle/>
          <a:p>
            <a:r>
              <a:rPr lang="en-GB" altLang="en-US" dirty="0" smtClean="0">
                <a:solidFill>
                  <a:schemeClr val="bg1"/>
                </a:solidFill>
              </a:rPr>
              <a:t>Traditional promotional mix</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59687817"/>
              </p:ext>
            </p:extLst>
          </p:nvPr>
        </p:nvGraphicFramePr>
        <p:xfrm>
          <a:off x="1981200" y="15700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843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76389" y="1950244"/>
            <a:ext cx="1195388" cy="1195388"/>
          </a:xfrm>
          <a:prstGeom prst="rect">
            <a:avLst/>
          </a:prstGeom>
          <a:noFill/>
          <a:ln>
            <a:noFill/>
          </a:ln>
          <a:effectLst/>
          <a:extLst/>
        </p:spPr>
      </p:pic>
      <p:pic>
        <p:nvPicPr>
          <p:cNvPr id="18437"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3224430">
            <a:off x="5478535" y="2917685"/>
            <a:ext cx="255588" cy="407987"/>
          </a:xfrm>
          <a:prstGeom prst="rect">
            <a:avLst/>
          </a:prstGeom>
          <a:solidFill>
            <a:schemeClr val="bg1"/>
          </a:solidFill>
          <a:ln>
            <a:noFill/>
          </a:ln>
          <a:effectLst/>
          <a:extLst/>
        </p:spPr>
      </p:pic>
      <p:sp>
        <p:nvSpPr>
          <p:cNvPr id="18438" name="Rectangle 4"/>
          <p:cNvSpPr>
            <a:spLocks noChangeArrowheads="1"/>
          </p:cNvSpPr>
          <p:nvPr/>
        </p:nvSpPr>
        <p:spPr bwMode="auto">
          <a:xfrm>
            <a:off x="4559300" y="2300288"/>
            <a:ext cx="863600"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000">
                <a:solidFill>
                  <a:schemeClr val="bg1"/>
                </a:solidFill>
              </a:rPr>
              <a:t>Direct Mail</a:t>
            </a:r>
          </a:p>
        </p:txBody>
      </p:sp>
      <p:sp>
        <p:nvSpPr>
          <p:cNvPr id="6" name="Rounded Rectangular Callout 5"/>
          <p:cNvSpPr/>
          <p:nvPr/>
        </p:nvSpPr>
        <p:spPr>
          <a:xfrm>
            <a:off x="7896226" y="1557339"/>
            <a:ext cx="2016125" cy="866775"/>
          </a:xfrm>
          <a:prstGeom prst="wedgeRoundRectCallout">
            <a:avLst>
              <a:gd name="adj1" fmla="val -71682"/>
              <a:gd name="adj2" fmla="val 23096"/>
              <a:gd name="adj3" fmla="val 16667"/>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100" dirty="0"/>
              <a:t>Direct Selling, person to person </a:t>
            </a:r>
            <a:r>
              <a:rPr lang="en-GB" sz="1100" dirty="0" err="1"/>
              <a:t>e.g</a:t>
            </a:r>
            <a:r>
              <a:rPr lang="en-GB" sz="1100" dirty="0"/>
              <a:t> Trade Shows, Sales Meetings, Door to Door etc.  </a:t>
            </a:r>
          </a:p>
        </p:txBody>
      </p:sp>
      <p:sp>
        <p:nvSpPr>
          <p:cNvPr id="9" name="Rounded Rectangular Callout 8"/>
          <p:cNvSpPr/>
          <p:nvPr/>
        </p:nvSpPr>
        <p:spPr>
          <a:xfrm>
            <a:off x="2135189" y="5229226"/>
            <a:ext cx="2016125" cy="866775"/>
          </a:xfrm>
          <a:prstGeom prst="wedgeRoundRectCallout">
            <a:avLst>
              <a:gd name="adj1" fmla="val 62542"/>
              <a:gd name="adj2" fmla="val -129196"/>
              <a:gd name="adj3" fmla="val 16667"/>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100" dirty="0"/>
              <a:t>Using a special promotional message to achieve marketing objectives e.g. BOGOF, Competitions </a:t>
            </a:r>
          </a:p>
        </p:txBody>
      </p:sp>
      <p:sp>
        <p:nvSpPr>
          <p:cNvPr id="10" name="Rounded Rectangular Callout 9"/>
          <p:cNvSpPr/>
          <p:nvPr/>
        </p:nvSpPr>
        <p:spPr>
          <a:xfrm>
            <a:off x="2135189" y="1647825"/>
            <a:ext cx="2016125" cy="1060450"/>
          </a:xfrm>
          <a:prstGeom prst="wedgeRoundRectCallout">
            <a:avLst>
              <a:gd name="adj1" fmla="val 74453"/>
              <a:gd name="adj2" fmla="val 43658"/>
              <a:gd name="adj3" fmla="val 16667"/>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100" dirty="0"/>
              <a:t>Any marketing directed at an individual</a:t>
            </a:r>
          </a:p>
          <a:p>
            <a:pPr algn="ctr" eaLnBrk="1" hangingPunct="1">
              <a:defRPr/>
            </a:pPr>
            <a:r>
              <a:rPr lang="en-GB" sz="1100" dirty="0"/>
              <a:t>Direct Mail</a:t>
            </a:r>
          </a:p>
          <a:p>
            <a:pPr algn="ctr" eaLnBrk="1" hangingPunct="1">
              <a:defRPr/>
            </a:pPr>
            <a:r>
              <a:rPr lang="en-GB" sz="1100" dirty="0"/>
              <a:t>Email</a:t>
            </a:r>
          </a:p>
          <a:p>
            <a:pPr algn="ctr" eaLnBrk="1" hangingPunct="1">
              <a:defRPr/>
            </a:pPr>
            <a:r>
              <a:rPr lang="en-GB" sz="1100" dirty="0"/>
              <a:t>SMS</a:t>
            </a:r>
          </a:p>
          <a:p>
            <a:pPr algn="ctr" eaLnBrk="1" hangingPunct="1">
              <a:defRPr/>
            </a:pPr>
            <a:r>
              <a:rPr lang="en-GB" sz="1100" dirty="0"/>
              <a:t>Telemarketing </a:t>
            </a:r>
          </a:p>
        </p:txBody>
      </p:sp>
      <p:sp>
        <p:nvSpPr>
          <p:cNvPr id="11" name="Rounded Rectangular Callout 10"/>
          <p:cNvSpPr/>
          <p:nvPr/>
        </p:nvSpPr>
        <p:spPr>
          <a:xfrm>
            <a:off x="8543926" y="3860801"/>
            <a:ext cx="2016125" cy="866775"/>
          </a:xfrm>
          <a:prstGeom prst="wedgeRoundRectCallout">
            <a:avLst>
              <a:gd name="adj1" fmla="val -71682"/>
              <a:gd name="adj2" fmla="val 23096"/>
              <a:gd name="adj3" fmla="val 16667"/>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100" dirty="0"/>
              <a:t>Paid for promotional space </a:t>
            </a:r>
            <a:r>
              <a:rPr lang="en-GB" sz="1100" dirty="0" err="1"/>
              <a:t>e.g</a:t>
            </a:r>
            <a:r>
              <a:rPr lang="en-GB" sz="1100" dirty="0"/>
              <a:t> TV, outdoor, radio, press </a:t>
            </a:r>
            <a:r>
              <a:rPr lang="en-GB" sz="1100" dirty="0" err="1"/>
              <a:t>etc</a:t>
            </a:r>
            <a:endParaRPr lang="en-GB" sz="1100" dirty="0"/>
          </a:p>
        </p:txBody>
      </p:sp>
      <p:sp>
        <p:nvSpPr>
          <p:cNvPr id="12" name="Rounded Rectangular Callout 11"/>
          <p:cNvSpPr/>
          <p:nvPr/>
        </p:nvSpPr>
        <p:spPr>
          <a:xfrm>
            <a:off x="7175501" y="5013326"/>
            <a:ext cx="2016125" cy="1008063"/>
          </a:xfrm>
          <a:prstGeom prst="wedgeRoundRectCallout">
            <a:avLst>
              <a:gd name="adj1" fmla="val -71682"/>
              <a:gd name="adj2" fmla="val 23096"/>
              <a:gd name="adj3" fmla="val 16667"/>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100" dirty="0"/>
              <a:t>Building good relations with company’s various publics by obtaining favourable publicity and heading off or handling unfavourable stories, </a:t>
            </a:r>
            <a:r>
              <a:rPr lang="en-GB" sz="1100" dirty="0" err="1"/>
              <a:t>rumors</a:t>
            </a:r>
            <a:r>
              <a:rPr lang="en-GB" sz="1100" dirty="0"/>
              <a:t>, events </a:t>
            </a:r>
            <a:r>
              <a:rPr lang="en-GB" sz="1100" dirty="0" err="1"/>
              <a:t>etc</a:t>
            </a:r>
            <a:r>
              <a:rPr lang="en-GB" sz="1100" dirty="0"/>
              <a:t> </a:t>
            </a:r>
          </a:p>
        </p:txBody>
      </p:sp>
    </p:spTree>
    <p:extLst>
      <p:ext uri="{BB962C8B-B14F-4D97-AF65-F5344CB8AC3E}">
        <p14:creationId xmlns:p14="http://schemas.microsoft.com/office/powerpoint/2010/main" val="21242441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537585" y="371187"/>
            <a:ext cx="8229600" cy="1143000"/>
          </a:xfrm>
          <a:solidFill>
            <a:schemeClr val="tx1"/>
          </a:solidFill>
        </p:spPr>
        <p:txBody>
          <a:bodyPr/>
          <a:lstStyle/>
          <a:p>
            <a:r>
              <a:rPr lang="en-GB" altLang="en-US" dirty="0" smtClean="0">
                <a:solidFill>
                  <a:schemeClr val="bg1"/>
                </a:solidFill>
              </a:rPr>
              <a:t>Factors affecting the marketing mix</a:t>
            </a:r>
          </a:p>
        </p:txBody>
      </p:sp>
      <p:sp>
        <p:nvSpPr>
          <p:cNvPr id="24579" name="Content Placeholder 2"/>
          <p:cNvSpPr>
            <a:spLocks noGrp="1"/>
          </p:cNvSpPr>
          <p:nvPr>
            <p:ph idx="1"/>
          </p:nvPr>
        </p:nvSpPr>
        <p:spPr/>
        <p:txBody>
          <a:bodyPr>
            <a:normAutofit lnSpcReduction="10000"/>
          </a:bodyPr>
          <a:lstStyle/>
          <a:p>
            <a:r>
              <a:rPr lang="en-GB" altLang="en-US" sz="2400"/>
              <a:t>Marketing objectives</a:t>
            </a:r>
          </a:p>
          <a:p>
            <a:r>
              <a:rPr lang="en-GB" altLang="en-US" sz="2400"/>
              <a:t>Type of product</a:t>
            </a:r>
          </a:p>
          <a:p>
            <a:r>
              <a:rPr lang="en-GB" altLang="en-US" sz="2400"/>
              <a:t>Target market</a:t>
            </a:r>
          </a:p>
          <a:p>
            <a:r>
              <a:rPr lang="en-GB" altLang="en-US" sz="2400"/>
              <a:t>Market structure</a:t>
            </a:r>
          </a:p>
          <a:p>
            <a:r>
              <a:rPr lang="en-GB" altLang="en-US" sz="2400"/>
              <a:t>Rival’s behaviour</a:t>
            </a:r>
          </a:p>
          <a:p>
            <a:r>
              <a:rPr lang="en-GB" altLang="en-US" sz="2400"/>
              <a:t>Global issues – culture/religion etc</a:t>
            </a:r>
          </a:p>
          <a:p>
            <a:r>
              <a:rPr lang="en-GB" altLang="en-US" sz="2400"/>
              <a:t>Marketing position</a:t>
            </a:r>
          </a:p>
          <a:p>
            <a:r>
              <a:rPr lang="en-GB" altLang="en-US" sz="2400"/>
              <a:t>Product portfolio</a:t>
            </a:r>
          </a:p>
          <a:p>
            <a:pPr lvl="1"/>
            <a:r>
              <a:rPr lang="en-GB" altLang="en-US"/>
              <a:t>Product lifecycle</a:t>
            </a:r>
          </a:p>
          <a:p>
            <a:pPr lvl="1"/>
            <a:r>
              <a:rPr lang="en-GB" altLang="en-US"/>
              <a:t>Boston Matrix </a:t>
            </a:r>
          </a:p>
          <a:p>
            <a:endParaRPr lang="en-GB" altLang="en-US" smtClean="0"/>
          </a:p>
        </p:txBody>
      </p:sp>
    </p:spTree>
    <p:extLst>
      <p:ext uri="{BB962C8B-B14F-4D97-AF65-F5344CB8AC3E}">
        <p14:creationId xmlns:p14="http://schemas.microsoft.com/office/powerpoint/2010/main" val="39074955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684069" y="401638"/>
            <a:ext cx="8429625" cy="928688"/>
          </a:xfrm>
          <a:solidFill>
            <a:schemeClr val="tx1"/>
          </a:solidFill>
        </p:spPr>
        <p:txBody>
          <a:bodyPr/>
          <a:lstStyle/>
          <a:p>
            <a:pPr eaLnBrk="1" hangingPunct="1"/>
            <a:r>
              <a:rPr lang="en-US" altLang="en-US" dirty="0" smtClean="0">
                <a:solidFill>
                  <a:schemeClr val="bg1"/>
                </a:solidFill>
              </a:rPr>
              <a:t>What is a Product?</a:t>
            </a:r>
          </a:p>
        </p:txBody>
      </p:sp>
      <p:sp>
        <p:nvSpPr>
          <p:cNvPr id="25603" name="Content Placeholder 2"/>
          <p:cNvSpPr>
            <a:spLocks noGrp="1"/>
          </p:cNvSpPr>
          <p:nvPr>
            <p:ph idx="1"/>
          </p:nvPr>
        </p:nvSpPr>
        <p:spPr>
          <a:xfrm>
            <a:off x="1952625" y="1412875"/>
            <a:ext cx="4929188" cy="2928938"/>
          </a:xfrm>
        </p:spPr>
        <p:txBody>
          <a:bodyPr>
            <a:normAutofit fontScale="92500" lnSpcReduction="20000"/>
          </a:bodyPr>
          <a:lstStyle/>
          <a:p>
            <a:pPr eaLnBrk="1" hangingPunct="1">
              <a:lnSpc>
                <a:spcPct val="140000"/>
              </a:lnSpc>
              <a:spcBef>
                <a:spcPct val="0"/>
              </a:spcBef>
            </a:pPr>
            <a:r>
              <a:rPr lang="en-US" altLang="en-US" sz="3300" dirty="0"/>
              <a:t>A</a:t>
            </a:r>
            <a:r>
              <a:rPr lang="en-US" altLang="en-US" sz="3300" b="1" dirty="0"/>
              <a:t> product </a:t>
            </a:r>
            <a:r>
              <a:rPr lang="en-US" altLang="en-US" sz="3300" dirty="0"/>
              <a:t>is anything that can be offered to a market for attention, use or consumption that should satisfy a want or need.</a:t>
            </a:r>
          </a:p>
        </p:txBody>
      </p:sp>
      <p:sp>
        <p:nvSpPr>
          <p:cNvPr id="6" name="TextBox 5"/>
          <p:cNvSpPr txBox="1"/>
          <p:nvPr/>
        </p:nvSpPr>
        <p:spPr>
          <a:xfrm>
            <a:off x="8096250" y="5715001"/>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pic>
        <p:nvPicPr>
          <p:cNvPr id="2560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1814" y="1785939"/>
            <a:ext cx="3786187" cy="283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77093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48974" y="323057"/>
            <a:ext cx="8501062" cy="928688"/>
          </a:xfrm>
          <a:solidFill>
            <a:schemeClr val="tx1"/>
          </a:solidFill>
        </p:spPr>
        <p:txBody>
          <a:bodyPr/>
          <a:lstStyle/>
          <a:p>
            <a:pPr eaLnBrk="1" hangingPunct="1"/>
            <a:r>
              <a:rPr lang="en-US" altLang="en-US" dirty="0" smtClean="0">
                <a:solidFill>
                  <a:schemeClr val="bg1"/>
                </a:solidFill>
              </a:rPr>
              <a:t>Three Levels of Product</a:t>
            </a:r>
          </a:p>
        </p:txBody>
      </p:sp>
      <p:sp>
        <p:nvSpPr>
          <p:cNvPr id="4" name="TextBox 3"/>
          <p:cNvSpPr txBox="1"/>
          <p:nvPr/>
        </p:nvSpPr>
        <p:spPr>
          <a:xfrm>
            <a:off x="8096250" y="5715001"/>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sp>
        <p:nvSpPr>
          <p:cNvPr id="5" name="TextBox 4"/>
          <p:cNvSpPr txBox="1"/>
          <p:nvPr/>
        </p:nvSpPr>
        <p:spPr>
          <a:xfrm>
            <a:off x="2381251" y="1785939"/>
            <a:ext cx="3643313" cy="3970337"/>
          </a:xfrm>
          <a:prstGeom prst="rect">
            <a:avLst/>
          </a:prstGeom>
          <a:noFill/>
        </p:spPr>
        <p:txBody>
          <a:bodyPr>
            <a:spAutoFit/>
          </a:bodyPr>
          <a:lstStyle/>
          <a:p>
            <a:pPr marL="265113" indent="-265113">
              <a:buFont typeface="Arial" pitchFamily="34" charset="0"/>
              <a:buChar char="•"/>
              <a:defRPr/>
            </a:pPr>
            <a:r>
              <a:rPr lang="en-GB" sz="2800" dirty="0">
                <a:cs typeface="Arial" charset="0"/>
              </a:rPr>
              <a:t>What are the core values a product provides?</a:t>
            </a:r>
          </a:p>
          <a:p>
            <a:pPr marL="265113" indent="-265113">
              <a:buFont typeface="Arial" pitchFamily="34" charset="0"/>
              <a:buChar char="•"/>
              <a:defRPr/>
            </a:pPr>
            <a:r>
              <a:rPr lang="en-GB" sz="2800" dirty="0">
                <a:cs typeface="Arial" charset="0"/>
              </a:rPr>
              <a:t>What is the product/service itself?</a:t>
            </a:r>
          </a:p>
          <a:p>
            <a:pPr marL="265113" indent="-265113">
              <a:buFont typeface="Arial" pitchFamily="34" charset="0"/>
              <a:buChar char="•"/>
              <a:defRPr/>
            </a:pPr>
            <a:r>
              <a:rPr lang="en-GB" sz="2800" dirty="0">
                <a:cs typeface="Arial" charset="0"/>
              </a:rPr>
              <a:t>What are the added extras that create additional value?</a:t>
            </a:r>
          </a:p>
        </p:txBody>
      </p:sp>
      <p:pic>
        <p:nvPicPr>
          <p:cNvPr id="26629" name="Picture 4" descr="fig08_01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27801" y="1412876"/>
            <a:ext cx="3979863" cy="397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94792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86451" y="1676401"/>
            <a:ext cx="2486025" cy="183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5" name="Title 1"/>
          <p:cNvSpPr>
            <a:spLocks noGrp="1"/>
          </p:cNvSpPr>
          <p:nvPr>
            <p:ph type="title"/>
          </p:nvPr>
        </p:nvSpPr>
        <p:spPr>
          <a:xfrm>
            <a:off x="506558" y="440533"/>
            <a:ext cx="8429625" cy="928688"/>
          </a:xfrm>
          <a:solidFill>
            <a:schemeClr val="tx1"/>
          </a:solidFill>
        </p:spPr>
        <p:txBody>
          <a:bodyPr/>
          <a:lstStyle/>
          <a:p>
            <a:pPr eaLnBrk="1" hangingPunct="1"/>
            <a:r>
              <a:rPr lang="en-US" altLang="en-US" dirty="0" smtClean="0">
                <a:solidFill>
                  <a:schemeClr val="bg1"/>
                </a:solidFill>
              </a:rPr>
              <a:t>Consumer Products</a:t>
            </a:r>
          </a:p>
        </p:txBody>
      </p:sp>
      <p:sp>
        <p:nvSpPr>
          <p:cNvPr id="28676" name="Content Placeholder 2"/>
          <p:cNvSpPr>
            <a:spLocks noGrp="1"/>
          </p:cNvSpPr>
          <p:nvPr>
            <p:ph idx="1"/>
          </p:nvPr>
        </p:nvSpPr>
        <p:spPr>
          <a:xfrm>
            <a:off x="2057401" y="1676401"/>
            <a:ext cx="4075113" cy="4525963"/>
          </a:xfrm>
        </p:spPr>
        <p:txBody>
          <a:bodyPr/>
          <a:lstStyle/>
          <a:p>
            <a:pPr eaLnBrk="1" hangingPunct="1">
              <a:spcBef>
                <a:spcPct val="0"/>
              </a:spcBef>
            </a:pPr>
            <a:r>
              <a:rPr lang="en-US" altLang="en-US" smtClean="0"/>
              <a:t>Consumer products are products bought by final consumer for personal consumption.</a:t>
            </a:r>
          </a:p>
        </p:txBody>
      </p:sp>
      <p:pic>
        <p:nvPicPr>
          <p:cNvPr id="286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6738" y="1428751"/>
            <a:ext cx="2481262" cy="2481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8"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10501" y="4286250"/>
            <a:ext cx="2505075"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9"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81751" y="3929064"/>
            <a:ext cx="1387475" cy="1785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0"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14963" y="4157663"/>
            <a:ext cx="717550" cy="186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82405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3"/>
          <p:cNvSpPr>
            <a:spLocks noGrp="1"/>
          </p:cNvSpPr>
          <p:nvPr>
            <p:ph type="title"/>
          </p:nvPr>
        </p:nvSpPr>
        <p:spPr>
          <a:xfrm>
            <a:off x="254577" y="254794"/>
            <a:ext cx="8362950" cy="1014413"/>
          </a:xfrm>
          <a:solidFill>
            <a:schemeClr val="tx1"/>
          </a:solidFill>
        </p:spPr>
        <p:txBody>
          <a:bodyPr/>
          <a:lstStyle/>
          <a:p>
            <a:pPr eaLnBrk="1" hangingPunct="1"/>
            <a:r>
              <a:rPr lang="en-GB" altLang="en-US" dirty="0" smtClean="0">
                <a:solidFill>
                  <a:schemeClr val="bg1"/>
                </a:solidFill>
              </a:rPr>
              <a:t>Consumer product types</a:t>
            </a:r>
          </a:p>
        </p:txBody>
      </p:sp>
      <p:sp>
        <p:nvSpPr>
          <p:cNvPr id="29699" name="Text Placeholder 4"/>
          <p:cNvSpPr>
            <a:spLocks noGrp="1"/>
          </p:cNvSpPr>
          <p:nvPr>
            <p:ph type="body" idx="1"/>
          </p:nvPr>
        </p:nvSpPr>
        <p:spPr>
          <a:xfrm>
            <a:off x="2279650" y="1535113"/>
            <a:ext cx="3741738" cy="639762"/>
          </a:xfrm>
        </p:spPr>
        <p:txBody>
          <a:bodyPr/>
          <a:lstStyle/>
          <a:p>
            <a:pPr eaLnBrk="1" hangingPunct="1"/>
            <a:r>
              <a:rPr lang="en-GB" altLang="en-US" smtClean="0"/>
              <a:t>product types</a:t>
            </a:r>
          </a:p>
        </p:txBody>
      </p:sp>
      <p:sp>
        <p:nvSpPr>
          <p:cNvPr id="29700" name="Content Placeholder 5"/>
          <p:cNvSpPr>
            <a:spLocks noGrp="1"/>
          </p:cNvSpPr>
          <p:nvPr>
            <p:ph sz="half" idx="2"/>
          </p:nvPr>
        </p:nvSpPr>
        <p:spPr>
          <a:xfrm>
            <a:off x="2279650" y="2174875"/>
            <a:ext cx="3741738" cy="3951288"/>
          </a:xfrm>
        </p:spPr>
        <p:txBody>
          <a:bodyPr>
            <a:normAutofit lnSpcReduction="10000"/>
          </a:bodyPr>
          <a:lstStyle/>
          <a:p>
            <a:pPr eaLnBrk="1" hangingPunct="1"/>
            <a:r>
              <a:rPr lang="en-GB" altLang="en-US" smtClean="0"/>
              <a:t>durable goods</a:t>
            </a:r>
          </a:p>
          <a:p>
            <a:pPr eaLnBrk="1" hangingPunct="1"/>
            <a:r>
              <a:rPr lang="en-GB" altLang="en-US" smtClean="0"/>
              <a:t>non-durable goods</a:t>
            </a:r>
          </a:p>
          <a:p>
            <a:pPr eaLnBrk="1" hangingPunct="1"/>
            <a:r>
              <a:rPr lang="en-GB" altLang="en-US" smtClean="0"/>
              <a:t>services</a:t>
            </a:r>
          </a:p>
          <a:p>
            <a:pPr eaLnBrk="1" hangingPunct="1"/>
            <a:r>
              <a:rPr lang="en-GB" altLang="en-US" smtClean="0"/>
              <a:t>convenience goods:</a:t>
            </a:r>
          </a:p>
          <a:p>
            <a:pPr lvl="1" eaLnBrk="1" hangingPunct="1"/>
            <a:r>
              <a:rPr lang="en-GB" altLang="en-US" smtClean="0"/>
              <a:t>impulse buys</a:t>
            </a:r>
          </a:p>
          <a:p>
            <a:pPr lvl="1" eaLnBrk="1" hangingPunct="1"/>
            <a:r>
              <a:rPr lang="en-GB" altLang="en-US" smtClean="0"/>
              <a:t>staples</a:t>
            </a:r>
          </a:p>
          <a:p>
            <a:pPr lvl="1" eaLnBrk="1" hangingPunct="1"/>
            <a:r>
              <a:rPr lang="en-GB" altLang="en-US" smtClean="0"/>
              <a:t>emergency</a:t>
            </a:r>
          </a:p>
          <a:p>
            <a:r>
              <a:rPr lang="en-GB" altLang="en-US" smtClean="0"/>
              <a:t>shopping goods</a:t>
            </a:r>
          </a:p>
          <a:p>
            <a:r>
              <a:rPr lang="en-GB" altLang="en-US" smtClean="0"/>
              <a:t>speciality goods</a:t>
            </a:r>
          </a:p>
          <a:p>
            <a:pPr eaLnBrk="1" hangingPunct="1"/>
            <a:endParaRPr lang="en-GB" altLang="en-US" smtClean="0"/>
          </a:p>
        </p:txBody>
      </p:sp>
      <p:sp>
        <p:nvSpPr>
          <p:cNvPr id="29701" name="Text Placeholder 6"/>
          <p:cNvSpPr>
            <a:spLocks noGrp="1"/>
          </p:cNvSpPr>
          <p:nvPr>
            <p:ph type="body" sz="quarter" idx="3"/>
          </p:nvPr>
        </p:nvSpPr>
        <p:spPr/>
        <p:txBody>
          <a:bodyPr/>
          <a:lstStyle/>
          <a:p>
            <a:pPr eaLnBrk="1" hangingPunct="1"/>
            <a:r>
              <a:rPr lang="en-GB" altLang="en-US" smtClean="0"/>
              <a:t>examples</a:t>
            </a:r>
          </a:p>
        </p:txBody>
      </p:sp>
      <p:sp>
        <p:nvSpPr>
          <p:cNvPr id="29702" name="Content Placeholder 7"/>
          <p:cNvSpPr>
            <a:spLocks noGrp="1"/>
          </p:cNvSpPr>
          <p:nvPr>
            <p:ph sz="quarter" idx="4"/>
          </p:nvPr>
        </p:nvSpPr>
        <p:spPr/>
        <p:txBody>
          <a:bodyPr>
            <a:normAutofit fontScale="92500" lnSpcReduction="10000"/>
          </a:bodyPr>
          <a:lstStyle/>
          <a:p>
            <a:pPr eaLnBrk="1" hangingPunct="1"/>
            <a:r>
              <a:rPr lang="en-GB" altLang="en-US" smtClean="0"/>
              <a:t>fridges, bicycles</a:t>
            </a:r>
          </a:p>
          <a:p>
            <a:pPr eaLnBrk="1" hangingPunct="1"/>
            <a:r>
              <a:rPr lang="en-GB" altLang="en-US" smtClean="0"/>
              <a:t>fresh food, toiletries</a:t>
            </a:r>
          </a:p>
          <a:p>
            <a:pPr eaLnBrk="1" hangingPunct="1"/>
            <a:r>
              <a:rPr lang="en-GB" altLang="en-US" smtClean="0"/>
              <a:t>theatre seats, haircuts</a:t>
            </a:r>
          </a:p>
          <a:p>
            <a:pPr eaLnBrk="1" hangingPunct="1">
              <a:buFontTx/>
              <a:buNone/>
            </a:pPr>
            <a:endParaRPr lang="en-GB" altLang="en-US" smtClean="0"/>
          </a:p>
          <a:p>
            <a:pPr lvl="1" eaLnBrk="1" hangingPunct="1"/>
            <a:r>
              <a:rPr lang="en-GB" altLang="en-US" smtClean="0"/>
              <a:t>snacks, flowers</a:t>
            </a:r>
          </a:p>
          <a:p>
            <a:pPr lvl="1" eaLnBrk="1" hangingPunct="1"/>
            <a:r>
              <a:rPr lang="en-GB" altLang="en-US" smtClean="0"/>
              <a:t>bread, washing-up liquid</a:t>
            </a:r>
          </a:p>
          <a:p>
            <a:pPr lvl="1" eaLnBrk="1" hangingPunct="1"/>
            <a:r>
              <a:rPr lang="en-GB" altLang="en-US" smtClean="0"/>
              <a:t>headache pills, tissues</a:t>
            </a:r>
          </a:p>
          <a:p>
            <a:r>
              <a:rPr lang="en-GB" altLang="en-US" smtClean="0"/>
              <a:t>stereos, cars</a:t>
            </a:r>
          </a:p>
          <a:p>
            <a:r>
              <a:rPr lang="en-GB" altLang="en-US" smtClean="0"/>
              <a:t>antiques, sports cars</a:t>
            </a:r>
          </a:p>
          <a:p>
            <a:pPr eaLnBrk="1" hangingPunct="1"/>
            <a:endParaRPr lang="en-GB" altLang="en-US" smtClean="0"/>
          </a:p>
        </p:txBody>
      </p:sp>
    </p:spTree>
    <p:extLst>
      <p:ext uri="{BB962C8B-B14F-4D97-AF65-F5344CB8AC3E}">
        <p14:creationId xmlns:p14="http://schemas.microsoft.com/office/powerpoint/2010/main" val="9218688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478632" y="258763"/>
            <a:ext cx="10549586" cy="1084263"/>
          </a:xfrm>
          <a:solidFill>
            <a:schemeClr val="tx1"/>
          </a:solidFill>
        </p:spPr>
        <p:txBody>
          <a:bodyPr/>
          <a:lstStyle/>
          <a:p>
            <a:pPr eaLnBrk="1" hangingPunct="1"/>
            <a:r>
              <a:rPr lang="en-GB" altLang="en-US" sz="4000" dirty="0">
                <a:solidFill>
                  <a:schemeClr val="bg1"/>
                </a:solidFill>
              </a:rPr>
              <a:t>B2B product types</a:t>
            </a:r>
          </a:p>
        </p:txBody>
      </p:sp>
      <p:sp>
        <p:nvSpPr>
          <p:cNvPr id="30723" name="Text Placeholder 2"/>
          <p:cNvSpPr>
            <a:spLocks noGrp="1"/>
          </p:cNvSpPr>
          <p:nvPr>
            <p:ph type="body" idx="1"/>
          </p:nvPr>
        </p:nvSpPr>
        <p:spPr>
          <a:xfrm>
            <a:off x="2424114" y="1565276"/>
            <a:ext cx="3597275" cy="639763"/>
          </a:xfrm>
        </p:spPr>
        <p:txBody>
          <a:bodyPr/>
          <a:lstStyle/>
          <a:p>
            <a:pPr eaLnBrk="1" hangingPunct="1"/>
            <a:r>
              <a:rPr lang="en-GB" altLang="en-US" dirty="0" smtClean="0"/>
              <a:t>product types</a:t>
            </a:r>
          </a:p>
        </p:txBody>
      </p:sp>
      <p:sp>
        <p:nvSpPr>
          <p:cNvPr id="30724" name="Content Placeholder 3"/>
          <p:cNvSpPr>
            <a:spLocks noGrp="1"/>
          </p:cNvSpPr>
          <p:nvPr>
            <p:ph sz="half" idx="2"/>
          </p:nvPr>
        </p:nvSpPr>
        <p:spPr>
          <a:xfrm>
            <a:off x="2279650" y="2205039"/>
            <a:ext cx="3887788" cy="3951287"/>
          </a:xfrm>
        </p:spPr>
        <p:txBody>
          <a:bodyPr/>
          <a:lstStyle/>
          <a:p>
            <a:pPr eaLnBrk="1" hangingPunct="1"/>
            <a:r>
              <a:rPr lang="en-GB" altLang="en-US" dirty="0" smtClean="0"/>
              <a:t>capital goods</a:t>
            </a:r>
          </a:p>
          <a:p>
            <a:pPr eaLnBrk="1" hangingPunct="1"/>
            <a:r>
              <a:rPr lang="en-GB" altLang="en-US" dirty="0" smtClean="0"/>
              <a:t>accessories</a:t>
            </a:r>
          </a:p>
          <a:p>
            <a:pPr eaLnBrk="1" hangingPunct="1"/>
            <a:r>
              <a:rPr lang="en-GB" altLang="en-US" dirty="0" smtClean="0"/>
              <a:t>raw materials</a:t>
            </a:r>
          </a:p>
          <a:p>
            <a:pPr eaLnBrk="1" hangingPunct="1"/>
            <a:r>
              <a:rPr lang="en-GB" altLang="en-US" dirty="0" smtClean="0"/>
              <a:t>subassemblies/ components</a:t>
            </a:r>
          </a:p>
          <a:p>
            <a:pPr eaLnBrk="1" hangingPunct="1"/>
            <a:r>
              <a:rPr lang="en-GB" altLang="en-US" dirty="0" smtClean="0"/>
              <a:t>supplies</a:t>
            </a:r>
          </a:p>
          <a:p>
            <a:pPr eaLnBrk="1" hangingPunct="1"/>
            <a:r>
              <a:rPr lang="en-GB" altLang="en-US" dirty="0" smtClean="0"/>
              <a:t>services</a:t>
            </a:r>
          </a:p>
          <a:p>
            <a:pPr eaLnBrk="1" hangingPunct="1">
              <a:buFontTx/>
              <a:buNone/>
            </a:pPr>
            <a:endParaRPr lang="en-GB" altLang="en-US" dirty="0" smtClean="0"/>
          </a:p>
        </p:txBody>
      </p:sp>
      <p:sp>
        <p:nvSpPr>
          <p:cNvPr id="30725" name="Text Placeholder 4"/>
          <p:cNvSpPr>
            <a:spLocks noGrp="1"/>
          </p:cNvSpPr>
          <p:nvPr>
            <p:ph type="body" sz="quarter" idx="3"/>
          </p:nvPr>
        </p:nvSpPr>
        <p:spPr>
          <a:xfrm>
            <a:off x="5951539" y="1565276"/>
            <a:ext cx="4041775" cy="639763"/>
          </a:xfrm>
        </p:spPr>
        <p:txBody>
          <a:bodyPr/>
          <a:lstStyle/>
          <a:p>
            <a:pPr eaLnBrk="1" hangingPunct="1"/>
            <a:r>
              <a:rPr lang="en-GB" altLang="en-US" smtClean="0"/>
              <a:t>examples</a:t>
            </a:r>
          </a:p>
        </p:txBody>
      </p:sp>
      <p:sp>
        <p:nvSpPr>
          <p:cNvPr id="30726" name="Content Placeholder 5"/>
          <p:cNvSpPr>
            <a:spLocks noGrp="1"/>
          </p:cNvSpPr>
          <p:nvPr>
            <p:ph sz="quarter" idx="4"/>
          </p:nvPr>
        </p:nvSpPr>
        <p:spPr>
          <a:xfrm>
            <a:off x="5951539" y="2205039"/>
            <a:ext cx="4041775" cy="3951287"/>
          </a:xfrm>
        </p:spPr>
        <p:txBody>
          <a:bodyPr/>
          <a:lstStyle/>
          <a:p>
            <a:pPr eaLnBrk="1" hangingPunct="1"/>
            <a:r>
              <a:rPr lang="en-GB" altLang="en-US" smtClean="0"/>
              <a:t>fork-lift trucks, computers</a:t>
            </a:r>
          </a:p>
          <a:p>
            <a:pPr eaLnBrk="1" hangingPunct="1"/>
            <a:r>
              <a:rPr lang="en-GB" altLang="en-US" smtClean="0"/>
              <a:t>screwdrivers, hard hats</a:t>
            </a:r>
          </a:p>
          <a:p>
            <a:pPr eaLnBrk="1" hangingPunct="1"/>
            <a:r>
              <a:rPr lang="en-GB" altLang="en-US" smtClean="0"/>
              <a:t>flour, steel</a:t>
            </a:r>
          </a:p>
          <a:p>
            <a:pPr eaLnBrk="1" hangingPunct="1"/>
            <a:r>
              <a:rPr lang="en-GB" altLang="en-US" smtClean="0"/>
              <a:t>engines, wheels</a:t>
            </a:r>
          </a:p>
          <a:p>
            <a:pPr eaLnBrk="1" hangingPunct="1">
              <a:buFont typeface="Arial" panose="020B0604020202020204" pitchFamily="34" charset="0"/>
              <a:buNone/>
            </a:pPr>
            <a:endParaRPr lang="en-GB" altLang="en-US" smtClean="0"/>
          </a:p>
          <a:p>
            <a:pPr eaLnBrk="1" hangingPunct="1"/>
            <a:r>
              <a:rPr lang="en-GB" altLang="en-US" smtClean="0"/>
              <a:t>stationery, paper cups</a:t>
            </a:r>
          </a:p>
          <a:p>
            <a:pPr eaLnBrk="1" hangingPunct="1"/>
            <a:r>
              <a:rPr lang="en-GB" altLang="en-US" smtClean="0"/>
              <a:t>cleaning, accountancy</a:t>
            </a:r>
          </a:p>
          <a:p>
            <a:pPr eaLnBrk="1" hangingPunct="1"/>
            <a:endParaRPr lang="en-GB" altLang="en-US" smtClean="0"/>
          </a:p>
        </p:txBody>
      </p:sp>
    </p:spTree>
    <p:extLst>
      <p:ext uri="{BB962C8B-B14F-4D97-AF65-F5344CB8AC3E}">
        <p14:creationId xmlns:p14="http://schemas.microsoft.com/office/powerpoint/2010/main" val="32632011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PRODUCTS </a:t>
            </a:r>
            <a:endParaRPr lang="en-GB" dirty="0">
              <a:solidFill>
                <a:schemeClr val="bg1"/>
              </a:solidFill>
            </a:endParaRPr>
          </a:p>
        </p:txBody>
      </p:sp>
      <p:sp>
        <p:nvSpPr>
          <p:cNvPr id="3" name="Content Placeholder 2"/>
          <p:cNvSpPr>
            <a:spLocks noGrp="1"/>
          </p:cNvSpPr>
          <p:nvPr>
            <p:ph idx="1"/>
          </p:nvPr>
        </p:nvSpPr>
        <p:spPr>
          <a:xfrm>
            <a:off x="2486891" y="2476789"/>
            <a:ext cx="4246418" cy="1721139"/>
          </a:xfrm>
        </p:spPr>
        <p:txBody>
          <a:bodyPr/>
          <a:lstStyle/>
          <a:p>
            <a:r>
              <a:rPr lang="en-GB" dirty="0" smtClean="0"/>
              <a:t>Tangible </a:t>
            </a:r>
          </a:p>
          <a:p>
            <a:r>
              <a:rPr lang="en-GB" dirty="0" smtClean="0"/>
              <a:t>Intangible </a:t>
            </a:r>
          </a:p>
          <a:p>
            <a:r>
              <a:rPr lang="en-GB" dirty="0" smtClean="0"/>
              <a:t>Service </a:t>
            </a:r>
          </a:p>
        </p:txBody>
      </p:sp>
      <p:pic>
        <p:nvPicPr>
          <p:cNvPr id="4" name="Picture 3"/>
          <p:cNvPicPr>
            <a:picLocks noChangeAspect="1"/>
          </p:cNvPicPr>
          <p:nvPr/>
        </p:nvPicPr>
        <p:blipFill>
          <a:blip r:embed="rId2"/>
          <a:stretch>
            <a:fillRect/>
          </a:stretch>
        </p:blipFill>
        <p:spPr>
          <a:xfrm>
            <a:off x="5084618" y="1753523"/>
            <a:ext cx="5482071" cy="3867021"/>
          </a:xfrm>
          <a:prstGeom prst="rect">
            <a:avLst/>
          </a:prstGeom>
        </p:spPr>
      </p:pic>
    </p:spTree>
    <p:extLst>
      <p:ext uri="{BB962C8B-B14F-4D97-AF65-F5344CB8AC3E}">
        <p14:creationId xmlns:p14="http://schemas.microsoft.com/office/powerpoint/2010/main" val="2865194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450706" y="299894"/>
            <a:ext cx="8291512" cy="1143000"/>
          </a:xfrm>
          <a:solidFill>
            <a:schemeClr val="tx1"/>
          </a:solidFill>
        </p:spPr>
        <p:txBody>
          <a:bodyPr/>
          <a:lstStyle/>
          <a:p>
            <a:pPr eaLnBrk="1" hangingPunct="1"/>
            <a:r>
              <a:rPr lang="en-GB" altLang="en-US" sz="4000" dirty="0">
                <a:solidFill>
                  <a:schemeClr val="bg1"/>
                </a:solidFill>
              </a:rPr>
              <a:t>New products are important</a:t>
            </a:r>
          </a:p>
        </p:txBody>
      </p:sp>
      <p:sp>
        <p:nvSpPr>
          <p:cNvPr id="31747" name="Content Placeholder 2"/>
          <p:cNvSpPr>
            <a:spLocks noGrp="1"/>
          </p:cNvSpPr>
          <p:nvPr>
            <p:ph idx="1"/>
          </p:nvPr>
        </p:nvSpPr>
        <p:spPr>
          <a:xfrm>
            <a:off x="450706" y="1694440"/>
            <a:ext cx="7931150" cy="4210050"/>
          </a:xfrm>
        </p:spPr>
        <p:txBody>
          <a:bodyPr/>
          <a:lstStyle/>
          <a:p>
            <a:pPr eaLnBrk="1" hangingPunct="1"/>
            <a:r>
              <a:rPr lang="en-GB" altLang="en-US" sz="2400" dirty="0"/>
              <a:t>Increase or defend market share by offering more choice within the range or by updating older products</a:t>
            </a:r>
          </a:p>
          <a:p>
            <a:pPr eaLnBrk="1" hangingPunct="1"/>
            <a:r>
              <a:rPr lang="en-GB" altLang="en-US" sz="2400" dirty="0"/>
              <a:t>Appeal to different market segments</a:t>
            </a:r>
          </a:p>
          <a:p>
            <a:pPr eaLnBrk="1" hangingPunct="1"/>
            <a:r>
              <a:rPr lang="en-GB" altLang="en-US" sz="2400" dirty="0"/>
              <a:t>Maintain reputation as a leading-edge company</a:t>
            </a:r>
          </a:p>
          <a:p>
            <a:pPr eaLnBrk="1" hangingPunct="1"/>
            <a:r>
              <a:rPr lang="en-GB" altLang="en-US" sz="2400" dirty="0"/>
              <a:t>Diversify into new markets and thereby spread risk</a:t>
            </a:r>
          </a:p>
          <a:p>
            <a:pPr eaLnBrk="1" hangingPunct="1"/>
            <a:r>
              <a:rPr lang="en-GB" altLang="en-US" sz="2400" dirty="0"/>
              <a:t>Improve relationships within distribution channels</a:t>
            </a:r>
          </a:p>
          <a:p>
            <a:pPr eaLnBrk="1" hangingPunct="1"/>
            <a:r>
              <a:rPr lang="en-GB" altLang="en-US" sz="2400" dirty="0"/>
              <a:t>Make better use of resources such as production capacity</a:t>
            </a:r>
          </a:p>
          <a:p>
            <a:pPr eaLnBrk="1" hangingPunct="1"/>
            <a:r>
              <a:rPr lang="en-GB" altLang="en-US" sz="2400" dirty="0"/>
              <a:t>Even out peaks and troughs in demand </a:t>
            </a:r>
          </a:p>
          <a:p>
            <a:pPr eaLnBrk="1" hangingPunct="1">
              <a:buFont typeface="Arial" panose="020B0604020202020204" pitchFamily="34" charset="0"/>
              <a:buNone/>
            </a:pPr>
            <a:endParaRPr lang="en-GB" altLang="en-US" dirty="0" smtClean="0"/>
          </a:p>
        </p:txBody>
      </p:sp>
    </p:spTree>
    <p:extLst>
      <p:ext uri="{BB962C8B-B14F-4D97-AF65-F5344CB8AC3E}">
        <p14:creationId xmlns:p14="http://schemas.microsoft.com/office/powerpoint/2010/main" val="329012493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717695" y="171450"/>
            <a:ext cx="8424862" cy="1143000"/>
          </a:xfrm>
          <a:solidFill>
            <a:schemeClr val="tx1"/>
          </a:solidFill>
        </p:spPr>
        <p:txBody>
          <a:bodyPr/>
          <a:lstStyle/>
          <a:p>
            <a:pPr eaLnBrk="1" hangingPunct="1"/>
            <a:r>
              <a:rPr lang="en-GB" altLang="en-US" sz="4000" dirty="0">
                <a:solidFill>
                  <a:schemeClr val="bg1"/>
                </a:solidFill>
              </a:rPr>
              <a:t>Types of new product</a:t>
            </a:r>
          </a:p>
        </p:txBody>
      </p:sp>
      <p:sp>
        <p:nvSpPr>
          <p:cNvPr id="29698" name="Content Placeholder 2"/>
          <p:cNvSpPr>
            <a:spLocks noGrp="1"/>
          </p:cNvSpPr>
          <p:nvPr>
            <p:ph idx="1"/>
          </p:nvPr>
        </p:nvSpPr>
        <p:spPr>
          <a:xfrm>
            <a:off x="2424114" y="1700214"/>
            <a:ext cx="7627937" cy="4187825"/>
          </a:xfrm>
        </p:spPr>
        <p:txBody>
          <a:bodyPr>
            <a:normAutofit fontScale="92500" lnSpcReduction="10000"/>
          </a:bodyPr>
          <a:lstStyle/>
          <a:p>
            <a:pPr eaLnBrk="1" hangingPunct="1">
              <a:defRPr/>
            </a:pPr>
            <a:r>
              <a:rPr lang="en-GB" dirty="0"/>
              <a:t>Innovative</a:t>
            </a:r>
          </a:p>
          <a:p>
            <a:pPr lvl="1" eaLnBrk="1" hangingPunct="1">
              <a:defRPr/>
            </a:pPr>
            <a:r>
              <a:rPr lang="en-GB" dirty="0"/>
              <a:t>e.g. medical breakthroughs</a:t>
            </a:r>
          </a:p>
          <a:p>
            <a:pPr eaLnBrk="1" hangingPunct="1">
              <a:defRPr/>
            </a:pPr>
            <a:r>
              <a:rPr lang="en-GB" dirty="0"/>
              <a:t>Replacement</a:t>
            </a:r>
          </a:p>
          <a:p>
            <a:pPr lvl="1" eaLnBrk="1" hangingPunct="1">
              <a:defRPr/>
            </a:pPr>
            <a:r>
              <a:rPr lang="en-GB" dirty="0"/>
              <a:t>e.g. MP3 players replaced personal stereos</a:t>
            </a:r>
          </a:p>
          <a:p>
            <a:pPr eaLnBrk="1" hangingPunct="1">
              <a:defRPr/>
            </a:pPr>
            <a:r>
              <a:rPr lang="en-GB" dirty="0"/>
              <a:t>Variant</a:t>
            </a:r>
          </a:p>
          <a:p>
            <a:pPr lvl="1" eaLnBrk="1" hangingPunct="1">
              <a:defRPr/>
            </a:pPr>
            <a:r>
              <a:rPr lang="en-GB" dirty="0"/>
              <a:t>e.g. Kit Kat Chunky</a:t>
            </a:r>
          </a:p>
          <a:p>
            <a:pPr eaLnBrk="1" hangingPunct="1">
              <a:defRPr/>
            </a:pPr>
            <a:r>
              <a:rPr lang="en-GB" dirty="0"/>
              <a:t>Me-too</a:t>
            </a:r>
          </a:p>
          <a:p>
            <a:pPr lvl="1" eaLnBrk="1" hangingPunct="1">
              <a:defRPr/>
            </a:pPr>
            <a:r>
              <a:rPr lang="en-GB" dirty="0"/>
              <a:t>e.g. own-brand Cola</a:t>
            </a:r>
          </a:p>
          <a:p>
            <a:pPr eaLnBrk="1" hangingPunct="1">
              <a:defRPr/>
            </a:pPr>
            <a:r>
              <a:rPr lang="en-GB" dirty="0"/>
              <a:t>Re-launched</a:t>
            </a:r>
          </a:p>
          <a:p>
            <a:pPr lvl="1" eaLnBrk="1" hangingPunct="1">
              <a:defRPr/>
            </a:pPr>
            <a:r>
              <a:rPr lang="en-GB" dirty="0"/>
              <a:t>same product with re-vamped marketing strategy</a:t>
            </a:r>
          </a:p>
        </p:txBody>
      </p:sp>
    </p:spTree>
    <p:extLst>
      <p:ext uri="{BB962C8B-B14F-4D97-AF65-F5344CB8AC3E}">
        <p14:creationId xmlns:p14="http://schemas.microsoft.com/office/powerpoint/2010/main" val="26701099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4"/>
          <p:cNvSpPr>
            <a:spLocks noGrp="1" noChangeArrowheads="1"/>
          </p:cNvSpPr>
          <p:nvPr>
            <p:ph type="title"/>
          </p:nvPr>
        </p:nvSpPr>
        <p:spPr>
          <a:xfrm>
            <a:off x="1992314" y="549275"/>
            <a:ext cx="8207375" cy="1143000"/>
          </a:xfrm>
          <a:solidFill>
            <a:schemeClr val="tx1"/>
          </a:solidFill>
        </p:spPr>
        <p:txBody>
          <a:bodyPr>
            <a:normAutofit/>
          </a:bodyPr>
          <a:lstStyle/>
          <a:p>
            <a:pPr eaLnBrk="1" hangingPunct="1">
              <a:defRPr/>
            </a:pPr>
            <a:r>
              <a:rPr lang="en-GB" dirty="0">
                <a:solidFill>
                  <a:schemeClr val="bg1"/>
                </a:solidFill>
              </a:rPr>
              <a:t>P</a:t>
            </a:r>
            <a:r>
              <a:rPr lang="en-GB" dirty="0" smtClean="0">
                <a:solidFill>
                  <a:schemeClr val="bg1"/>
                </a:solidFill>
              </a:rPr>
              <a:t>roduct life cycle</a:t>
            </a:r>
            <a:r>
              <a:rPr lang="en-GB" sz="4000" dirty="0">
                <a:solidFill>
                  <a:srgbClr val="FF3399"/>
                </a:solidFill>
              </a:rPr>
              <a:t/>
            </a:r>
            <a:br>
              <a:rPr lang="en-GB" sz="4000" dirty="0">
                <a:solidFill>
                  <a:srgbClr val="FF3399"/>
                </a:solidFill>
              </a:rPr>
            </a:br>
            <a:endParaRPr lang="en-GB" sz="3100" dirty="0"/>
          </a:p>
        </p:txBody>
      </p:sp>
      <p:pic>
        <p:nvPicPr>
          <p:cNvPr id="33795" name="Picture 2" descr="\\server2\FIG_FILE\SAGE_LONDON\SGUK_BK\MASTERSON_4047\FIG\Ch 06\4047-Ex-06x04.e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1451" y="2060575"/>
            <a:ext cx="6238875" cy="377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9665424"/>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537586" y="440459"/>
            <a:ext cx="8229600" cy="1143000"/>
          </a:xfrm>
          <a:solidFill>
            <a:schemeClr val="tx1"/>
          </a:solidFill>
        </p:spPr>
        <p:txBody>
          <a:bodyPr/>
          <a:lstStyle/>
          <a:p>
            <a:r>
              <a:rPr lang="en-GB" altLang="en-US" dirty="0" smtClean="0">
                <a:solidFill>
                  <a:schemeClr val="bg1"/>
                </a:solidFill>
              </a:rPr>
              <a:t>Task  </a:t>
            </a:r>
            <a:endParaRPr lang="en-GB" altLang="en-US" dirty="0" smtClean="0">
              <a:solidFill>
                <a:schemeClr val="bg1"/>
              </a:solidFill>
            </a:endParaRPr>
          </a:p>
        </p:txBody>
      </p:sp>
      <p:sp>
        <p:nvSpPr>
          <p:cNvPr id="35843" name="Content Placeholder 2"/>
          <p:cNvSpPr>
            <a:spLocks noGrp="1"/>
          </p:cNvSpPr>
          <p:nvPr>
            <p:ph idx="1"/>
          </p:nvPr>
        </p:nvSpPr>
        <p:spPr>
          <a:xfrm>
            <a:off x="537586" y="1853334"/>
            <a:ext cx="10515600" cy="4351338"/>
          </a:xfrm>
        </p:spPr>
        <p:txBody>
          <a:bodyPr/>
          <a:lstStyle/>
          <a:p>
            <a:pPr marL="0" indent="0">
              <a:buNone/>
            </a:pPr>
            <a:endParaRPr lang="en-GB" altLang="en-US" dirty="0" smtClean="0"/>
          </a:p>
          <a:p>
            <a:pPr marL="0" indent="0">
              <a:buNone/>
            </a:pPr>
            <a:r>
              <a:rPr lang="en-GB" altLang="en-US" dirty="0"/>
              <a:t>D</a:t>
            </a:r>
            <a:r>
              <a:rPr lang="en-GB" altLang="en-US" dirty="0" smtClean="0"/>
              <a:t>iscuss </a:t>
            </a:r>
            <a:r>
              <a:rPr lang="en-GB" altLang="en-US" dirty="0" smtClean="0"/>
              <a:t>a need or want you have that is not adequately satisfied by any offerings currently in the marketplace. Think of a product or service that will satisfy that need or want.</a:t>
            </a:r>
          </a:p>
        </p:txBody>
      </p:sp>
    </p:spTree>
    <p:extLst>
      <p:ext uri="{BB962C8B-B14F-4D97-AF65-F5344CB8AC3E}">
        <p14:creationId xmlns:p14="http://schemas.microsoft.com/office/powerpoint/2010/main" val="27207100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2238376" y="285750"/>
            <a:ext cx="8429625" cy="928688"/>
          </a:xfrm>
          <a:solidFill>
            <a:schemeClr val="tx1"/>
          </a:solidFill>
        </p:spPr>
        <p:txBody>
          <a:bodyPr/>
          <a:lstStyle/>
          <a:p>
            <a:pPr eaLnBrk="1" hangingPunct="1"/>
            <a:r>
              <a:rPr lang="en-US" altLang="en-US" dirty="0" smtClean="0">
                <a:solidFill>
                  <a:schemeClr val="bg1"/>
                </a:solidFill>
              </a:rPr>
              <a:t>Services</a:t>
            </a:r>
          </a:p>
        </p:txBody>
      </p:sp>
      <p:sp>
        <p:nvSpPr>
          <p:cNvPr id="36867" name="Content Placeholder 2"/>
          <p:cNvSpPr>
            <a:spLocks noGrp="1"/>
          </p:cNvSpPr>
          <p:nvPr>
            <p:ph idx="1"/>
          </p:nvPr>
        </p:nvSpPr>
        <p:spPr>
          <a:xfrm>
            <a:off x="2238376" y="1600200"/>
            <a:ext cx="4786313" cy="4114800"/>
          </a:xfrm>
        </p:spPr>
        <p:txBody>
          <a:bodyPr/>
          <a:lstStyle/>
          <a:p>
            <a:pPr eaLnBrk="1" hangingPunct="1">
              <a:spcBef>
                <a:spcPct val="0"/>
              </a:spcBef>
            </a:pPr>
            <a:r>
              <a:rPr lang="en-US" altLang="en-US" b="1" smtClean="0"/>
              <a:t>Services </a:t>
            </a:r>
            <a:r>
              <a:rPr lang="en-US" altLang="en-US" smtClean="0"/>
              <a:t>are a form of product that consist of activities, benefits, or satisfactions offered for sale that are essentially intangible and do not result in the ownership of anything.</a:t>
            </a:r>
          </a:p>
          <a:p>
            <a:pPr eaLnBrk="1" hangingPunct="1">
              <a:spcBef>
                <a:spcPct val="0"/>
              </a:spcBef>
            </a:pPr>
            <a:endParaRPr lang="en-US" altLang="en-US" smtClean="0"/>
          </a:p>
        </p:txBody>
      </p:sp>
      <p:sp>
        <p:nvSpPr>
          <p:cNvPr id="36868" name="Content Placeholder 2"/>
          <p:cNvSpPr txBox="1">
            <a:spLocks/>
          </p:cNvSpPr>
          <p:nvPr/>
        </p:nvSpPr>
        <p:spPr bwMode="auto">
          <a:xfrm>
            <a:off x="6096000" y="2103438"/>
            <a:ext cx="41910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nSpc>
                <a:spcPts val="4100"/>
              </a:lnSpc>
              <a:buNone/>
            </a:pPr>
            <a:endParaRPr lang="en-US" altLang="en-US" sz="3600">
              <a:latin typeface="Calibri" panose="020F0502020204030204" pitchFamily="34" charset="0"/>
            </a:endParaRPr>
          </a:p>
        </p:txBody>
      </p:sp>
      <p:pic>
        <p:nvPicPr>
          <p:cNvPr id="36869"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7563" y="2000251"/>
            <a:ext cx="3071812" cy="3071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8096250" y="5715001"/>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spTree>
    <p:extLst>
      <p:ext uri="{BB962C8B-B14F-4D97-AF65-F5344CB8AC3E}">
        <p14:creationId xmlns:p14="http://schemas.microsoft.com/office/powerpoint/2010/main" val="109461891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1774826" y="260350"/>
            <a:ext cx="8501063" cy="928688"/>
          </a:xfrm>
          <a:solidFill>
            <a:schemeClr val="tx1"/>
          </a:solidFill>
        </p:spPr>
        <p:txBody>
          <a:bodyPr/>
          <a:lstStyle/>
          <a:p>
            <a:pPr eaLnBrk="1" hangingPunct="1"/>
            <a:r>
              <a:rPr lang="en-US" altLang="en-US" dirty="0" smtClean="0">
                <a:solidFill>
                  <a:schemeClr val="bg1"/>
                </a:solidFill>
              </a:rPr>
              <a:t>Services Marketing</a:t>
            </a:r>
          </a:p>
        </p:txBody>
      </p:sp>
      <p:pic>
        <p:nvPicPr>
          <p:cNvPr id="37891" name="Picture 3" descr="fig07_03.jpg"/>
          <p:cNvPicPr>
            <a:picLocks noChangeAspect="1"/>
          </p:cNvPicPr>
          <p:nvPr/>
        </p:nvPicPr>
        <p:blipFill>
          <a:blip r:embed="rId2">
            <a:extLst>
              <a:ext uri="{28A0092B-C50C-407E-A947-70E740481C1C}">
                <a14:useLocalDpi xmlns:a14="http://schemas.microsoft.com/office/drawing/2010/main" val="0"/>
              </a:ext>
            </a:extLst>
          </a:blip>
          <a:srcRect l="31480" b="12685"/>
          <a:stretch>
            <a:fillRect/>
          </a:stretch>
        </p:blipFill>
        <p:spPr bwMode="auto">
          <a:xfrm>
            <a:off x="2238375" y="1643063"/>
            <a:ext cx="7900988" cy="3675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8096250" y="5715001"/>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spTree>
    <p:extLst>
      <p:ext uri="{BB962C8B-B14F-4D97-AF65-F5344CB8AC3E}">
        <p14:creationId xmlns:p14="http://schemas.microsoft.com/office/powerpoint/2010/main" val="16504955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636588" y="258041"/>
            <a:ext cx="8429625" cy="928688"/>
          </a:xfrm>
          <a:solidFill>
            <a:schemeClr val="tx1"/>
          </a:solidFill>
        </p:spPr>
        <p:txBody>
          <a:bodyPr/>
          <a:lstStyle/>
          <a:p>
            <a:pPr eaLnBrk="1" hangingPunct="1"/>
            <a:r>
              <a:rPr lang="en-US" altLang="en-US" dirty="0" smtClean="0">
                <a:solidFill>
                  <a:schemeClr val="bg1"/>
                </a:solidFill>
              </a:rPr>
              <a:t>Social Marketing</a:t>
            </a:r>
          </a:p>
        </p:txBody>
      </p:sp>
      <p:sp>
        <p:nvSpPr>
          <p:cNvPr id="38915" name="Content Placeholder 2"/>
          <p:cNvSpPr>
            <a:spLocks noGrp="1"/>
          </p:cNvSpPr>
          <p:nvPr>
            <p:ph idx="1"/>
          </p:nvPr>
        </p:nvSpPr>
        <p:spPr>
          <a:xfrm>
            <a:off x="1703389" y="1341438"/>
            <a:ext cx="5761037" cy="4114800"/>
          </a:xfrm>
        </p:spPr>
        <p:txBody>
          <a:bodyPr/>
          <a:lstStyle/>
          <a:p>
            <a:pPr eaLnBrk="1" hangingPunct="1">
              <a:spcBef>
                <a:spcPct val="0"/>
              </a:spcBef>
            </a:pPr>
            <a:r>
              <a:rPr lang="en-US" altLang="en-US" b="1" dirty="0"/>
              <a:t>Social marketing </a:t>
            </a:r>
            <a:r>
              <a:rPr lang="en-US" altLang="en-US" dirty="0"/>
              <a:t>is the use of commercial marketing concepts and tools in programs designed to influence individuals’  </a:t>
            </a:r>
            <a:r>
              <a:rPr lang="en-US" altLang="en-US" dirty="0" err="1"/>
              <a:t>behaviour</a:t>
            </a:r>
            <a:r>
              <a:rPr lang="en-US" altLang="en-US" dirty="0"/>
              <a:t> to improve their well-being and that of society.</a:t>
            </a:r>
          </a:p>
        </p:txBody>
      </p:sp>
      <p:pic>
        <p:nvPicPr>
          <p:cNvPr id="38916" name="Picture 2">
            <a:hlinkClick r:id="rId2"/>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08888" y="1341438"/>
            <a:ext cx="291465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8613069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838200" y="315769"/>
            <a:ext cx="8229600" cy="1143000"/>
          </a:xfrm>
          <a:solidFill>
            <a:schemeClr val="tx1"/>
          </a:solidFill>
        </p:spPr>
        <p:txBody>
          <a:bodyPr/>
          <a:lstStyle/>
          <a:p>
            <a:r>
              <a:rPr lang="en-GB" altLang="en-US" dirty="0" smtClean="0">
                <a:solidFill>
                  <a:schemeClr val="bg1"/>
                </a:solidFill>
              </a:rPr>
              <a:t>Behavioural Economics </a:t>
            </a:r>
          </a:p>
        </p:txBody>
      </p:sp>
      <p:sp>
        <p:nvSpPr>
          <p:cNvPr id="39939" name="Content Placeholder 2"/>
          <p:cNvSpPr>
            <a:spLocks noGrp="1"/>
          </p:cNvSpPr>
          <p:nvPr>
            <p:ph idx="1"/>
          </p:nvPr>
        </p:nvSpPr>
        <p:spPr/>
        <p:txBody>
          <a:bodyPr/>
          <a:lstStyle/>
          <a:p>
            <a:pPr marL="0" indent="0">
              <a:buNone/>
            </a:pPr>
            <a:r>
              <a:rPr lang="en-GB" altLang="en-US" sz="2000"/>
              <a:t>Behavioural economics is a way of understanding how people make choices. It moves beyond traditional – or ‘neoclassical’ – economics, which assumes that people make decisions in a logical way. Behavioural economics recognises that we don’t always behave rationally. Instead, our behaviour is governed by instinct, emotion, past events and the people around us. </a:t>
            </a:r>
          </a:p>
          <a:p>
            <a:pPr marL="0" indent="0">
              <a:buNone/>
            </a:pPr>
            <a:endParaRPr lang="en-GB" altLang="en-US" sz="2000"/>
          </a:p>
          <a:p>
            <a:pPr marL="0" indent="0">
              <a:buNone/>
            </a:pPr>
            <a:r>
              <a:rPr lang="en-GB" altLang="en-US" sz="2000"/>
              <a:t>Many ‘problem’ behaviours – such as eating unhealthy food or speeding – are testament to this irrational decision-making. Understanding this can enable us to design solutions to behavioural.</a:t>
            </a:r>
          </a:p>
          <a:p>
            <a:pPr marL="0" indent="0">
              <a:buNone/>
            </a:pPr>
            <a:endParaRPr lang="en-GB" altLang="en-US" sz="2000"/>
          </a:p>
          <a:p>
            <a:pPr marL="0" indent="0">
              <a:buNone/>
            </a:pPr>
            <a:r>
              <a:rPr lang="en-GB" altLang="en-US" sz="2000"/>
              <a:t>Source: The National Social Marketing Centre</a:t>
            </a:r>
          </a:p>
        </p:txBody>
      </p:sp>
    </p:spTree>
    <p:extLst>
      <p:ext uri="{BB962C8B-B14F-4D97-AF65-F5344CB8AC3E}">
        <p14:creationId xmlns:p14="http://schemas.microsoft.com/office/powerpoint/2010/main" val="14433278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1992313" y="260350"/>
            <a:ext cx="8229600" cy="1143000"/>
          </a:xfrm>
          <a:solidFill>
            <a:schemeClr val="tx1"/>
          </a:solidFill>
        </p:spPr>
        <p:txBody>
          <a:bodyPr>
            <a:normAutofit fontScale="90000"/>
          </a:bodyPr>
          <a:lstStyle/>
          <a:p>
            <a:r>
              <a:rPr lang="en-GB" altLang="en-US" b="1" dirty="0" smtClean="0">
                <a:solidFill>
                  <a:schemeClr val="bg1"/>
                </a:solidFill>
              </a:rPr>
              <a:t>Can companies make us better citizens</a:t>
            </a:r>
            <a:r>
              <a:rPr lang="en-GB" altLang="en-US" b="1" dirty="0" smtClean="0"/>
              <a:t>?</a:t>
            </a:r>
            <a:endParaRPr lang="en-GB" altLang="en-US" dirty="0" smtClean="0"/>
          </a:p>
        </p:txBody>
      </p:sp>
      <p:pic>
        <p:nvPicPr>
          <p:cNvPr id="41987"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35188" y="1773238"/>
            <a:ext cx="4392612" cy="247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27739" y="1773238"/>
            <a:ext cx="4535487" cy="255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9"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648075" y="4076701"/>
            <a:ext cx="4287838" cy="241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09647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295" y="357332"/>
            <a:ext cx="8229600" cy="1143000"/>
          </a:xfrm>
          <a:solidFill>
            <a:schemeClr val="tx1"/>
          </a:solidFill>
        </p:spPr>
        <p:txBody>
          <a:bodyPr/>
          <a:lstStyle/>
          <a:p>
            <a:pPr>
              <a:defRPr/>
            </a:pPr>
            <a:r>
              <a:rPr lang="en-GB" dirty="0" smtClean="0">
                <a:solidFill>
                  <a:schemeClr val="bg1"/>
                </a:solidFill>
              </a:rPr>
              <a:t>Practical Insight </a:t>
            </a:r>
            <a:endParaRPr lang="en-GB" dirty="0">
              <a:solidFill>
                <a:schemeClr val="bg1"/>
              </a:solidFill>
            </a:endParaRPr>
          </a:p>
        </p:txBody>
      </p:sp>
      <p:sp>
        <p:nvSpPr>
          <p:cNvPr id="43011" name="Content Placeholder 2"/>
          <p:cNvSpPr>
            <a:spLocks noGrp="1"/>
          </p:cNvSpPr>
          <p:nvPr>
            <p:ph idx="1"/>
          </p:nvPr>
        </p:nvSpPr>
        <p:spPr/>
        <p:txBody>
          <a:bodyPr/>
          <a:lstStyle/>
          <a:p>
            <a:pPr marL="0" indent="0">
              <a:buNone/>
            </a:pPr>
            <a:endParaRPr lang="en-GB" altLang="en-US" sz="2000" b="1"/>
          </a:p>
          <a:p>
            <a:pPr marL="0" indent="0">
              <a:buNone/>
            </a:pPr>
            <a:r>
              <a:rPr lang="en-GB" altLang="en-US" smtClean="0"/>
              <a:t>www.benjerry.com/whats-new</a:t>
            </a:r>
          </a:p>
          <a:p>
            <a:pPr marL="0" indent="0">
              <a:buNone/>
            </a:pPr>
            <a:endParaRPr lang="en-GB" altLang="en-US" sz="2000" b="1"/>
          </a:p>
        </p:txBody>
      </p:sp>
    </p:spTree>
    <p:extLst>
      <p:ext uri="{BB962C8B-B14F-4D97-AF65-F5344CB8AC3E}">
        <p14:creationId xmlns:p14="http://schemas.microsoft.com/office/powerpoint/2010/main" val="272494536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939079" y="468313"/>
            <a:ext cx="9964448" cy="1443614"/>
          </a:xfrm>
          <a:solidFill>
            <a:schemeClr val="tx1"/>
          </a:solidFill>
        </p:spPr>
        <p:txBody>
          <a:bodyPr/>
          <a:lstStyle/>
          <a:p>
            <a:pPr eaLnBrk="1" hangingPunct="1"/>
            <a:r>
              <a:rPr lang="en-US" altLang="en-US" sz="3600" dirty="0">
                <a:solidFill>
                  <a:schemeClr val="bg1"/>
                </a:solidFill>
              </a:rPr>
              <a:t>Individual Product and Service Decisions</a:t>
            </a:r>
          </a:p>
        </p:txBody>
      </p:sp>
      <p:pic>
        <p:nvPicPr>
          <p:cNvPr id="44035" name="Picture 3" descr="fig07_02.jpg"/>
          <p:cNvPicPr>
            <a:picLocks noChangeAspect="1"/>
          </p:cNvPicPr>
          <p:nvPr/>
        </p:nvPicPr>
        <p:blipFill>
          <a:blip r:embed="rId3">
            <a:extLst>
              <a:ext uri="{28A0092B-C50C-407E-A947-70E740481C1C}">
                <a14:useLocalDpi xmlns:a14="http://schemas.microsoft.com/office/drawing/2010/main" val="0"/>
              </a:ext>
            </a:extLst>
          </a:blip>
          <a:srcRect l="23148" b="18576"/>
          <a:stretch>
            <a:fillRect/>
          </a:stretch>
        </p:blipFill>
        <p:spPr bwMode="auto">
          <a:xfrm>
            <a:off x="1754189" y="2060576"/>
            <a:ext cx="8459787" cy="211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8096250" y="5715001"/>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sp>
        <p:nvSpPr>
          <p:cNvPr id="44037" name="TextBox 1"/>
          <p:cNvSpPr txBox="1">
            <a:spLocks noChangeArrowheads="1"/>
          </p:cNvSpPr>
          <p:nvPr/>
        </p:nvSpPr>
        <p:spPr bwMode="auto">
          <a:xfrm>
            <a:off x="2927350" y="4572001"/>
            <a:ext cx="42481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a:t>Remember – each of these decisions is aimed at creating core customer value! </a:t>
            </a:r>
          </a:p>
        </p:txBody>
      </p:sp>
    </p:spTree>
    <p:extLst>
      <p:ext uri="{BB962C8B-B14F-4D97-AF65-F5344CB8AC3E}">
        <p14:creationId xmlns:p14="http://schemas.microsoft.com/office/powerpoint/2010/main" val="400323200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419100" y="301612"/>
            <a:ext cx="11426536" cy="1127125"/>
          </a:xfrm>
          <a:solidFill>
            <a:schemeClr val="tx1"/>
          </a:solidFill>
        </p:spPr>
        <p:txBody>
          <a:bodyPr>
            <a:normAutofit fontScale="90000"/>
          </a:bodyPr>
          <a:lstStyle/>
          <a:p>
            <a:pPr eaLnBrk="1" hangingPunct="1"/>
            <a:r>
              <a:rPr lang="en-US" altLang="en-US" sz="4000" dirty="0">
                <a:solidFill>
                  <a:schemeClr val="bg1"/>
                </a:solidFill>
              </a:rPr>
              <a:t>Product and Service Attributes – </a:t>
            </a:r>
            <a:r>
              <a:rPr lang="en-US" altLang="en-US" sz="4000" i="1" dirty="0">
                <a:solidFill>
                  <a:schemeClr val="bg1"/>
                </a:solidFill>
              </a:rPr>
              <a:t>the benefits of the product</a:t>
            </a:r>
          </a:p>
        </p:txBody>
      </p:sp>
      <p:graphicFrame>
        <p:nvGraphicFramePr>
          <p:cNvPr id="4" name="Content Placeholder 3"/>
          <p:cNvGraphicFramePr>
            <a:graphicFrameLocks noGrp="1"/>
          </p:cNvGraphicFramePr>
          <p:nvPr>
            <p:ph idx="1"/>
          </p:nvPr>
        </p:nvGraphicFramePr>
        <p:xfrm>
          <a:off x="2024034" y="1428737"/>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8096250" y="5715001"/>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spTree>
    <p:extLst>
      <p:ext uri="{BB962C8B-B14F-4D97-AF65-F5344CB8AC3E}">
        <p14:creationId xmlns:p14="http://schemas.microsoft.com/office/powerpoint/2010/main" val="97470435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447676" y="174914"/>
            <a:ext cx="8429625" cy="928688"/>
          </a:xfrm>
          <a:solidFill>
            <a:schemeClr val="tx1"/>
          </a:solidFill>
        </p:spPr>
        <p:txBody>
          <a:bodyPr/>
          <a:lstStyle/>
          <a:p>
            <a:pPr eaLnBrk="1" hangingPunct="1"/>
            <a:r>
              <a:rPr lang="en-US" altLang="en-US" dirty="0" smtClean="0">
                <a:solidFill>
                  <a:schemeClr val="bg1"/>
                </a:solidFill>
              </a:rPr>
              <a:t>Packaging</a:t>
            </a:r>
            <a:r>
              <a:rPr lang="en-US" altLang="en-US" dirty="0" smtClean="0"/>
              <a:t> </a:t>
            </a:r>
          </a:p>
        </p:txBody>
      </p:sp>
      <p:sp>
        <p:nvSpPr>
          <p:cNvPr id="47107" name="Content Placeholder 2"/>
          <p:cNvSpPr>
            <a:spLocks noGrp="1"/>
          </p:cNvSpPr>
          <p:nvPr>
            <p:ph idx="1"/>
          </p:nvPr>
        </p:nvSpPr>
        <p:spPr>
          <a:xfrm>
            <a:off x="2238375" y="1428751"/>
            <a:ext cx="4343400" cy="4525963"/>
          </a:xfrm>
        </p:spPr>
        <p:txBody>
          <a:bodyPr/>
          <a:lstStyle/>
          <a:p>
            <a:pPr eaLnBrk="1" hangingPunct="1">
              <a:spcBef>
                <a:spcPct val="0"/>
              </a:spcBef>
            </a:pPr>
            <a:r>
              <a:rPr lang="en-US" altLang="en-US" b="1" smtClean="0"/>
              <a:t>Packaging </a:t>
            </a:r>
            <a:r>
              <a:rPr lang="en-US" altLang="en-US" smtClean="0"/>
              <a:t>involves designing and producing the container or wrapper for a product.</a:t>
            </a:r>
          </a:p>
        </p:txBody>
      </p:sp>
      <p:pic>
        <p:nvPicPr>
          <p:cNvPr id="4710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1939" y="3643314"/>
            <a:ext cx="1990725" cy="229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9"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96189" y="1571625"/>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0"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87501" y="5024438"/>
            <a:ext cx="2505075"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loud Callout 1"/>
          <p:cNvSpPr/>
          <p:nvPr/>
        </p:nvSpPr>
        <p:spPr>
          <a:xfrm>
            <a:off x="4341814" y="4054476"/>
            <a:ext cx="1811337" cy="1939925"/>
          </a:xfrm>
          <a:prstGeom prst="cloudCallout">
            <a:avLst>
              <a:gd name="adj1" fmla="val 123330"/>
              <a:gd name="adj2" fmla="val -275121"/>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b="1" dirty="0"/>
              <a:t>Another “P”</a:t>
            </a:r>
          </a:p>
        </p:txBody>
      </p:sp>
    </p:spTree>
    <p:extLst>
      <p:ext uri="{BB962C8B-B14F-4D97-AF65-F5344CB8AC3E}">
        <p14:creationId xmlns:p14="http://schemas.microsoft.com/office/powerpoint/2010/main" val="272770530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a:xfrm>
            <a:off x="767556" y="330994"/>
            <a:ext cx="8429625" cy="928688"/>
          </a:xfrm>
          <a:solidFill>
            <a:schemeClr val="tx1"/>
          </a:solidFill>
        </p:spPr>
        <p:txBody>
          <a:bodyPr/>
          <a:lstStyle/>
          <a:p>
            <a:pPr eaLnBrk="1" hangingPunct="1"/>
            <a:r>
              <a:rPr lang="en-US" altLang="en-US" dirty="0" smtClean="0">
                <a:solidFill>
                  <a:schemeClr val="bg1"/>
                </a:solidFill>
              </a:rPr>
              <a:t>Labelling</a:t>
            </a:r>
          </a:p>
        </p:txBody>
      </p:sp>
      <p:graphicFrame>
        <p:nvGraphicFramePr>
          <p:cNvPr id="4" name="Content Placeholder 3"/>
          <p:cNvGraphicFramePr>
            <a:graphicFrameLocks noGrp="1"/>
          </p:cNvGraphicFramePr>
          <p:nvPr>
            <p:ph idx="1"/>
          </p:nvPr>
        </p:nvGraphicFramePr>
        <p:xfrm>
          <a:off x="6238876" y="1714489"/>
          <a:ext cx="4191000" cy="3657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9156"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09813" y="1571626"/>
            <a:ext cx="1409700" cy="2119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7"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67188" y="1857376"/>
            <a:ext cx="1630362" cy="1090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8" name="Picture 7"/>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52876" y="3214689"/>
            <a:ext cx="2143125"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9" name="Picture 8"/>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95500" y="3929064"/>
            <a:ext cx="1841500" cy="151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190640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714809" y="301913"/>
            <a:ext cx="8429625" cy="928688"/>
          </a:xfrm>
          <a:solidFill>
            <a:schemeClr val="tx1"/>
          </a:solidFill>
        </p:spPr>
        <p:txBody>
          <a:bodyPr/>
          <a:lstStyle/>
          <a:p>
            <a:pPr eaLnBrk="1" hangingPunct="1"/>
            <a:r>
              <a:rPr lang="en-US" altLang="en-US" dirty="0" smtClean="0">
                <a:solidFill>
                  <a:schemeClr val="bg1"/>
                </a:solidFill>
              </a:rPr>
              <a:t>Product Support Services</a:t>
            </a:r>
          </a:p>
        </p:txBody>
      </p:sp>
      <p:sp>
        <p:nvSpPr>
          <p:cNvPr id="50179" name="Content Placeholder 2"/>
          <p:cNvSpPr>
            <a:spLocks noGrp="1"/>
          </p:cNvSpPr>
          <p:nvPr>
            <p:ph idx="1"/>
          </p:nvPr>
        </p:nvSpPr>
        <p:spPr>
          <a:xfrm>
            <a:off x="714809" y="1857375"/>
            <a:ext cx="3357563" cy="4114800"/>
          </a:xfrm>
        </p:spPr>
        <p:txBody>
          <a:bodyPr/>
          <a:lstStyle/>
          <a:p>
            <a:pPr marL="0" indent="0">
              <a:spcBef>
                <a:spcPct val="0"/>
              </a:spcBef>
              <a:buNone/>
            </a:pPr>
            <a:r>
              <a:rPr lang="en-US" altLang="en-US" dirty="0" smtClean="0"/>
              <a:t>Customer service is an important element of product strategy</a:t>
            </a:r>
          </a:p>
        </p:txBody>
      </p:sp>
      <p:pic>
        <p:nvPicPr>
          <p:cNvPr id="50180" name="Picture 4" descr="Customer support team.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86945" y="1635702"/>
            <a:ext cx="4129088" cy="313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3885361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92727" y="280555"/>
            <a:ext cx="8229600" cy="846138"/>
          </a:xfrm>
          <a:solidFill>
            <a:schemeClr val="tx1"/>
          </a:solidFill>
        </p:spPr>
        <p:txBody>
          <a:bodyPr anchor="t"/>
          <a:lstStyle/>
          <a:p>
            <a:pPr>
              <a:defRPr/>
            </a:pPr>
            <a:r>
              <a:rPr lang="en-GB" altLang="en-US" dirty="0" smtClean="0">
                <a:solidFill>
                  <a:schemeClr val="bg1"/>
                </a:solidFill>
                <a:latin typeface="Arial" charset="0"/>
                <a:cs typeface="Arial" charset="0"/>
              </a:rPr>
              <a:t>Product/service portfolios</a:t>
            </a:r>
          </a:p>
        </p:txBody>
      </p:sp>
      <p:sp>
        <p:nvSpPr>
          <p:cNvPr id="3" name="Content Placeholder 2"/>
          <p:cNvSpPr>
            <a:spLocks noGrp="1"/>
          </p:cNvSpPr>
          <p:nvPr>
            <p:ph idx="1"/>
          </p:nvPr>
        </p:nvSpPr>
        <p:spPr>
          <a:xfrm>
            <a:off x="692727" y="1600200"/>
            <a:ext cx="8462963" cy="4114800"/>
          </a:xfrm>
        </p:spPr>
        <p:txBody>
          <a:bodyPr>
            <a:normAutofit/>
          </a:bodyPr>
          <a:lstStyle/>
          <a:p>
            <a:pPr>
              <a:buFont typeface="Arial" charset="0"/>
              <a:buChar char="•"/>
              <a:defRPr/>
            </a:pPr>
            <a:r>
              <a:rPr lang="en-GB" dirty="0" smtClean="0"/>
              <a:t>Few organisations can rely on a single product in today’s competitive environment</a:t>
            </a:r>
          </a:p>
          <a:p>
            <a:pPr>
              <a:buFont typeface="Arial" charset="0"/>
              <a:buChar char="•"/>
              <a:defRPr/>
            </a:pPr>
            <a:r>
              <a:rPr lang="en-GB" dirty="0" smtClean="0"/>
              <a:t>Products may have a limited lifespan or may be subject to other competitive forces</a:t>
            </a:r>
          </a:p>
          <a:p>
            <a:pPr>
              <a:buFont typeface="Arial" charset="0"/>
              <a:buChar char="•"/>
              <a:defRPr/>
            </a:pPr>
            <a:r>
              <a:rPr lang="en-GB" dirty="0" smtClean="0"/>
              <a:t>Therefore, most organisations develop a range of products/services – Product Portfolio</a:t>
            </a:r>
          </a:p>
          <a:p>
            <a:pPr>
              <a:buFont typeface="Arial" charset="0"/>
              <a:buChar char="•"/>
              <a:defRPr/>
            </a:pPr>
            <a:r>
              <a:rPr lang="en-GB" dirty="0"/>
              <a:t>Product line – a group of closely related products</a:t>
            </a:r>
          </a:p>
          <a:p>
            <a:pPr>
              <a:buFont typeface="Arial" charset="0"/>
              <a:buChar char="•"/>
              <a:defRPr/>
            </a:pPr>
            <a:endParaRPr lang="en-GB" dirty="0" smtClean="0"/>
          </a:p>
          <a:p>
            <a:pPr marL="0" indent="0">
              <a:buNone/>
              <a:defRPr/>
            </a:pPr>
            <a:endParaRPr lang="en-GB" dirty="0"/>
          </a:p>
        </p:txBody>
      </p:sp>
    </p:spTree>
    <p:extLst>
      <p:ext uri="{BB962C8B-B14F-4D97-AF65-F5344CB8AC3E}">
        <p14:creationId xmlns:p14="http://schemas.microsoft.com/office/powerpoint/2010/main" val="147551954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686667" y="471461"/>
            <a:ext cx="8429625" cy="928688"/>
          </a:xfrm>
          <a:solidFill>
            <a:schemeClr val="tx1"/>
          </a:solidFill>
        </p:spPr>
        <p:txBody>
          <a:bodyPr/>
          <a:lstStyle/>
          <a:p>
            <a:pPr eaLnBrk="1" hangingPunct="1"/>
            <a:r>
              <a:rPr lang="en-US" altLang="en-US" dirty="0" smtClean="0">
                <a:solidFill>
                  <a:schemeClr val="bg1"/>
                </a:solidFill>
              </a:rPr>
              <a:t>Product Mix Decisions</a:t>
            </a:r>
          </a:p>
        </p:txBody>
      </p:sp>
      <p:sp>
        <p:nvSpPr>
          <p:cNvPr id="52227" name="Content Placeholder 2"/>
          <p:cNvSpPr>
            <a:spLocks noGrp="1"/>
          </p:cNvSpPr>
          <p:nvPr>
            <p:ph idx="1"/>
          </p:nvPr>
        </p:nvSpPr>
        <p:spPr>
          <a:xfrm>
            <a:off x="1981200" y="1600201"/>
            <a:ext cx="3733800" cy="4525963"/>
          </a:xfrm>
        </p:spPr>
        <p:txBody>
          <a:bodyPr/>
          <a:lstStyle/>
          <a:p>
            <a:pPr marL="0" indent="0">
              <a:spcBef>
                <a:spcPct val="0"/>
              </a:spcBef>
              <a:buNone/>
            </a:pPr>
            <a:r>
              <a:rPr lang="en-US" altLang="en-US" smtClean="0"/>
              <a:t>A </a:t>
            </a:r>
            <a:r>
              <a:rPr lang="en-US" altLang="en-US" b="1" smtClean="0"/>
              <a:t>product mix </a:t>
            </a:r>
            <a:r>
              <a:rPr lang="en-US" altLang="en-US" smtClean="0"/>
              <a:t>(or product portfolio) consists of all the product lines and items that a particular seller offers for sale</a:t>
            </a:r>
          </a:p>
        </p:txBody>
      </p:sp>
      <p:graphicFrame>
        <p:nvGraphicFramePr>
          <p:cNvPr id="5" name="Diagram 4"/>
          <p:cNvGraphicFramePr/>
          <p:nvPr/>
        </p:nvGraphicFramePr>
        <p:xfrm>
          <a:off x="3667108" y="15001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943440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686667" y="264318"/>
            <a:ext cx="8429625" cy="928688"/>
          </a:xfrm>
          <a:solidFill>
            <a:schemeClr val="tx1"/>
          </a:solidFill>
        </p:spPr>
        <p:txBody>
          <a:bodyPr/>
          <a:lstStyle/>
          <a:p>
            <a:r>
              <a:rPr lang="en-GB" altLang="en-US" dirty="0" smtClean="0">
                <a:solidFill>
                  <a:schemeClr val="bg1"/>
                </a:solidFill>
              </a:rPr>
              <a:t>Example: Proctor &amp; Gamble</a:t>
            </a:r>
          </a:p>
        </p:txBody>
      </p:sp>
      <p:sp>
        <p:nvSpPr>
          <p:cNvPr id="54275" name="Content Placeholder 2"/>
          <p:cNvSpPr>
            <a:spLocks noGrp="1"/>
          </p:cNvSpPr>
          <p:nvPr>
            <p:ph idx="1"/>
          </p:nvPr>
        </p:nvSpPr>
        <p:spPr>
          <a:xfrm>
            <a:off x="2238376" y="1600200"/>
            <a:ext cx="3071813" cy="4114800"/>
          </a:xfrm>
        </p:spPr>
        <p:txBody>
          <a:bodyPr/>
          <a:lstStyle/>
          <a:p>
            <a:pPr marL="0" indent="0">
              <a:buNone/>
            </a:pPr>
            <a:r>
              <a:rPr lang="en-GB" altLang="en-US" smtClean="0"/>
              <a:t>How wide, long, deep and consistent is P&amp;G’s product mix?</a:t>
            </a:r>
          </a:p>
        </p:txBody>
      </p:sp>
      <p:pic>
        <p:nvPicPr>
          <p:cNvPr id="5427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0188" y="1714500"/>
            <a:ext cx="5014912" cy="3379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1750217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1992314" y="188914"/>
            <a:ext cx="8429625" cy="928687"/>
          </a:xfrm>
          <a:solidFill>
            <a:schemeClr val="tx1"/>
          </a:solidFill>
        </p:spPr>
        <p:txBody>
          <a:bodyPr/>
          <a:lstStyle/>
          <a:p>
            <a:pPr eaLnBrk="1" hangingPunct="1"/>
            <a:r>
              <a:rPr lang="en-US" altLang="en-US" sz="3600" dirty="0">
                <a:solidFill>
                  <a:schemeClr val="bg1"/>
                </a:solidFill>
                <a:ea typeface="MS PGothic" pitchFamily="34" charset="-128"/>
              </a:rPr>
              <a:t>The Boston Consulting Group Approach</a:t>
            </a:r>
          </a:p>
        </p:txBody>
      </p:sp>
      <p:pic>
        <p:nvPicPr>
          <p:cNvPr id="56323" name="Picture 4" descr="fig02_02.jpg"/>
          <p:cNvPicPr>
            <a:picLocks noChangeAspect="1"/>
          </p:cNvPicPr>
          <p:nvPr/>
        </p:nvPicPr>
        <p:blipFill>
          <a:blip r:embed="rId3">
            <a:extLst>
              <a:ext uri="{28A0092B-C50C-407E-A947-70E740481C1C}">
                <a14:useLocalDpi xmlns:a14="http://schemas.microsoft.com/office/drawing/2010/main" val="0"/>
              </a:ext>
            </a:extLst>
          </a:blip>
          <a:srcRect l="32407" r="16667" b="9776"/>
          <a:stretch>
            <a:fillRect/>
          </a:stretch>
        </p:blipFill>
        <p:spPr bwMode="auto">
          <a:xfrm>
            <a:off x="2782888" y="1341439"/>
            <a:ext cx="6553200" cy="481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1271451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9598"/>
            <a:ext cx="10515600" cy="1325563"/>
          </a:xfrm>
          <a:solidFill>
            <a:schemeClr val="tx1"/>
          </a:solidFill>
        </p:spPr>
        <p:txBody>
          <a:bodyPr/>
          <a:lstStyle/>
          <a:p>
            <a:r>
              <a:rPr lang="en-GB" dirty="0" smtClean="0">
                <a:solidFill>
                  <a:schemeClr val="bg1"/>
                </a:solidFill>
              </a:rPr>
              <a:t>NPD</a:t>
            </a:r>
            <a:endParaRPr lang="en-GB"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4017819" y="1455161"/>
            <a:ext cx="3645846" cy="5402839"/>
          </a:xfrm>
          <a:prstGeom prst="rect">
            <a:avLst/>
          </a:prstGeom>
        </p:spPr>
      </p:pic>
    </p:spTree>
    <p:extLst>
      <p:ext uri="{BB962C8B-B14F-4D97-AF65-F5344CB8AC3E}">
        <p14:creationId xmlns:p14="http://schemas.microsoft.com/office/powerpoint/2010/main" val="9930814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CA3521A3-004B-4F4F-A52B-311E43C6D492}" type="slidenum">
              <a:rPr lang="en-US" altLang="en-US" sz="1200">
                <a:solidFill>
                  <a:srgbClr val="898989"/>
                </a:solidFill>
              </a:rPr>
              <a:pPr>
                <a:spcBef>
                  <a:spcPct val="0"/>
                </a:spcBef>
                <a:buFontTx/>
                <a:buNone/>
              </a:pPr>
              <a:t>36</a:t>
            </a:fld>
            <a:endParaRPr lang="en-US" altLang="en-US" sz="1200">
              <a:solidFill>
                <a:srgbClr val="898989"/>
              </a:solidFill>
            </a:endParaRPr>
          </a:p>
        </p:txBody>
      </p:sp>
      <p:sp>
        <p:nvSpPr>
          <p:cNvPr id="58371" name="Rectangle 2"/>
          <p:cNvSpPr>
            <a:spLocks noGrp="1" noChangeArrowheads="1"/>
          </p:cNvSpPr>
          <p:nvPr>
            <p:ph type="title"/>
          </p:nvPr>
        </p:nvSpPr>
        <p:spPr>
          <a:xfrm>
            <a:off x="786967" y="218786"/>
            <a:ext cx="8229600" cy="1143000"/>
          </a:xfrm>
          <a:solidFill>
            <a:schemeClr val="tx1"/>
          </a:solidFill>
        </p:spPr>
        <p:txBody>
          <a:bodyPr/>
          <a:lstStyle/>
          <a:p>
            <a:pPr eaLnBrk="1" hangingPunct="1"/>
            <a:r>
              <a:rPr lang="en-GB" altLang="en-US" sz="4000" dirty="0">
                <a:solidFill>
                  <a:schemeClr val="bg1"/>
                </a:solidFill>
              </a:rPr>
              <a:t>What is Branding? </a:t>
            </a:r>
            <a:endParaRPr lang="en-US" altLang="en-US" sz="4000" dirty="0">
              <a:solidFill>
                <a:schemeClr val="bg1"/>
              </a:solidFill>
            </a:endParaRPr>
          </a:p>
        </p:txBody>
      </p:sp>
      <p:sp>
        <p:nvSpPr>
          <p:cNvPr id="58372" name="Rectangle 3"/>
          <p:cNvSpPr>
            <a:spLocks noGrp="1" noChangeArrowheads="1"/>
          </p:cNvSpPr>
          <p:nvPr>
            <p:ph type="body" idx="1"/>
          </p:nvPr>
        </p:nvSpPr>
        <p:spPr>
          <a:xfrm>
            <a:off x="786967" y="1856222"/>
            <a:ext cx="10047288" cy="4392613"/>
          </a:xfrm>
        </p:spPr>
        <p:txBody>
          <a:bodyPr/>
          <a:lstStyle/>
          <a:p>
            <a:pPr eaLnBrk="1" hangingPunct="1">
              <a:lnSpc>
                <a:spcPct val="90000"/>
              </a:lnSpc>
              <a:buFontTx/>
              <a:buNone/>
            </a:pPr>
            <a:r>
              <a:rPr lang="en-GB" altLang="en-US" sz="2400" dirty="0"/>
              <a:t>Kotler (2000) describes branding as:</a:t>
            </a:r>
          </a:p>
          <a:p>
            <a:pPr eaLnBrk="1" hangingPunct="1">
              <a:lnSpc>
                <a:spcPct val="90000"/>
              </a:lnSpc>
              <a:buFontTx/>
              <a:buNone/>
            </a:pPr>
            <a:r>
              <a:rPr lang="en-GB" altLang="en-US" dirty="0" smtClean="0"/>
              <a:t>	‘a name, term, symbol or design (or combination of them) which is intended to signify the goods or services of one seller or group of sellers and to differentiate them from those of the competition’. </a:t>
            </a:r>
          </a:p>
          <a:p>
            <a:pPr eaLnBrk="1" hangingPunct="1">
              <a:lnSpc>
                <a:spcPct val="90000"/>
              </a:lnSpc>
              <a:buFontTx/>
              <a:buNone/>
            </a:pPr>
            <a:endParaRPr lang="en-GB" altLang="en-US" sz="1800" dirty="0"/>
          </a:p>
          <a:p>
            <a:pPr>
              <a:lnSpc>
                <a:spcPct val="90000"/>
              </a:lnSpc>
              <a:spcBef>
                <a:spcPct val="0"/>
              </a:spcBef>
              <a:buFontTx/>
              <a:buNone/>
            </a:pPr>
            <a:r>
              <a:rPr lang="en-US" altLang="en-US" dirty="0" smtClean="0"/>
              <a:t>A simpler definition: A brand is a promise … publicly conveyed to customers by everything they can observe.</a:t>
            </a:r>
          </a:p>
          <a:p>
            <a:pPr eaLnBrk="1" hangingPunct="1">
              <a:lnSpc>
                <a:spcPct val="90000"/>
              </a:lnSpc>
              <a:buFontTx/>
              <a:buNone/>
            </a:pPr>
            <a:endParaRPr lang="en-US" altLang="en-US" sz="2400" dirty="0"/>
          </a:p>
        </p:txBody>
      </p:sp>
    </p:spTree>
    <p:extLst>
      <p:ext uri="{BB962C8B-B14F-4D97-AF65-F5344CB8AC3E}">
        <p14:creationId xmlns:p14="http://schemas.microsoft.com/office/powerpoint/2010/main" val="1661098813"/>
      </p:ext>
    </p:extLst>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61FD155C-FBE9-4845-A2A6-B264F550906C}" type="slidenum">
              <a:rPr lang="en-US" altLang="en-US" sz="1200">
                <a:solidFill>
                  <a:srgbClr val="898989"/>
                </a:solidFill>
              </a:rPr>
              <a:pPr>
                <a:spcBef>
                  <a:spcPct val="0"/>
                </a:spcBef>
                <a:buFontTx/>
                <a:buNone/>
              </a:pPr>
              <a:t>37</a:t>
            </a:fld>
            <a:endParaRPr lang="en-US" altLang="en-US" sz="1200">
              <a:solidFill>
                <a:srgbClr val="898989"/>
              </a:solidFill>
            </a:endParaRPr>
          </a:p>
        </p:txBody>
      </p:sp>
      <p:sp>
        <p:nvSpPr>
          <p:cNvPr id="60419" name="Rectangle 2"/>
          <p:cNvSpPr>
            <a:spLocks noGrp="1" noChangeArrowheads="1"/>
          </p:cNvSpPr>
          <p:nvPr>
            <p:ph type="title"/>
          </p:nvPr>
        </p:nvSpPr>
        <p:spPr>
          <a:xfrm>
            <a:off x="676131" y="218787"/>
            <a:ext cx="9243724" cy="1143000"/>
          </a:xfrm>
          <a:solidFill>
            <a:schemeClr val="tx1"/>
          </a:solidFill>
        </p:spPr>
        <p:txBody>
          <a:bodyPr/>
          <a:lstStyle/>
          <a:p>
            <a:pPr eaLnBrk="1" hangingPunct="1"/>
            <a:r>
              <a:rPr lang="en-GB" altLang="en-US" sz="4000" dirty="0">
                <a:solidFill>
                  <a:schemeClr val="bg1"/>
                </a:solidFill>
              </a:rPr>
              <a:t>What is Branding?</a:t>
            </a:r>
            <a:endParaRPr lang="en-US" altLang="en-US" sz="4000" dirty="0">
              <a:solidFill>
                <a:schemeClr val="bg1"/>
              </a:solidFill>
            </a:endParaRPr>
          </a:p>
        </p:txBody>
      </p:sp>
      <p:sp>
        <p:nvSpPr>
          <p:cNvPr id="60420" name="Rectangle 3"/>
          <p:cNvSpPr>
            <a:spLocks noGrp="1" noChangeArrowheads="1"/>
          </p:cNvSpPr>
          <p:nvPr>
            <p:ph type="body" idx="1"/>
          </p:nvPr>
        </p:nvSpPr>
        <p:spPr>
          <a:xfrm>
            <a:off x="676131" y="1801668"/>
            <a:ext cx="9243724" cy="4114800"/>
          </a:xfrm>
        </p:spPr>
        <p:txBody>
          <a:bodyPr/>
          <a:lstStyle/>
          <a:p>
            <a:pPr eaLnBrk="1" hangingPunct="1">
              <a:buFontTx/>
              <a:buNone/>
            </a:pPr>
            <a:r>
              <a:rPr lang="en-GB" altLang="en-US" dirty="0" smtClean="0"/>
              <a:t>But branding can be more: </a:t>
            </a:r>
          </a:p>
          <a:p>
            <a:pPr eaLnBrk="1" hangingPunct="1">
              <a:buFontTx/>
              <a:buNone/>
            </a:pPr>
            <a:r>
              <a:rPr lang="en-GB" altLang="en-US" dirty="0" smtClean="0"/>
              <a:t>	‘branding is a component of a product’s tangible features –the verbal and physical cues that assist the customer in choosing one product over another. (Dibbs et al 1997)’</a:t>
            </a:r>
          </a:p>
        </p:txBody>
      </p:sp>
    </p:spTree>
    <p:extLst>
      <p:ext uri="{BB962C8B-B14F-4D97-AF65-F5344CB8AC3E}">
        <p14:creationId xmlns:p14="http://schemas.microsoft.com/office/powerpoint/2010/main" val="1063730808"/>
      </p:ext>
    </p:extLst>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2313" y="260350"/>
            <a:ext cx="8229600" cy="1143000"/>
          </a:xfrm>
          <a:solidFill>
            <a:schemeClr val="tx1"/>
          </a:solidFill>
        </p:spPr>
        <p:txBody>
          <a:bodyPr>
            <a:normAutofit/>
          </a:bodyPr>
          <a:lstStyle/>
          <a:p>
            <a:pPr algn="l">
              <a:defRPr/>
            </a:pPr>
            <a:r>
              <a:rPr lang="en-GB" dirty="0" smtClean="0">
                <a:solidFill>
                  <a:schemeClr val="bg1"/>
                </a:solidFill>
              </a:rPr>
              <a:t>Can you recognise these brands</a:t>
            </a:r>
            <a:r>
              <a:rPr lang="en-GB" dirty="0" smtClean="0"/>
              <a:t>?</a:t>
            </a:r>
            <a:endParaRPr lang="en-GB" dirty="0"/>
          </a:p>
        </p:txBody>
      </p:sp>
      <p:pic>
        <p:nvPicPr>
          <p:cNvPr id="62467" name="Content Placeholder 3" descr="logos.bmp"/>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881314" y="1357313"/>
            <a:ext cx="6715125" cy="4576762"/>
          </a:xfrm>
        </p:spPr>
      </p:pic>
    </p:spTree>
    <p:extLst>
      <p:ext uri="{BB962C8B-B14F-4D97-AF65-F5344CB8AC3E}">
        <p14:creationId xmlns:p14="http://schemas.microsoft.com/office/powerpoint/2010/main" val="383708315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Content Placeholder 3" descr="logos revealed.bmp"/>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667000" y="571501"/>
            <a:ext cx="7429500" cy="5064125"/>
          </a:xfrm>
        </p:spPr>
      </p:pic>
    </p:spTree>
    <p:extLst>
      <p:ext uri="{BB962C8B-B14F-4D97-AF65-F5344CB8AC3E}">
        <p14:creationId xmlns:p14="http://schemas.microsoft.com/office/powerpoint/2010/main" val="6407033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BE5460E5-5EA9-4CEC-9C07-E033BBE9DADD}" type="slidenum">
              <a:rPr lang="en-US" altLang="en-US" sz="1200">
                <a:solidFill>
                  <a:srgbClr val="898989"/>
                </a:solidFill>
              </a:rPr>
              <a:pPr>
                <a:spcBef>
                  <a:spcPct val="0"/>
                </a:spcBef>
                <a:buFontTx/>
                <a:buNone/>
              </a:pPr>
              <a:t>40</a:t>
            </a:fld>
            <a:endParaRPr lang="en-US" altLang="en-US" sz="1200">
              <a:solidFill>
                <a:srgbClr val="898989"/>
              </a:solidFill>
            </a:endParaRPr>
          </a:p>
        </p:txBody>
      </p:sp>
      <p:sp>
        <p:nvSpPr>
          <p:cNvPr id="64515" name="Rectangle 2"/>
          <p:cNvSpPr>
            <a:spLocks noGrp="1" noChangeArrowheads="1"/>
          </p:cNvSpPr>
          <p:nvPr>
            <p:ph type="title"/>
          </p:nvPr>
        </p:nvSpPr>
        <p:spPr>
          <a:xfrm>
            <a:off x="517958" y="204932"/>
            <a:ext cx="7772400" cy="865188"/>
          </a:xfrm>
          <a:solidFill>
            <a:schemeClr val="tx1"/>
          </a:solidFill>
        </p:spPr>
        <p:txBody>
          <a:bodyPr/>
          <a:lstStyle/>
          <a:p>
            <a:pPr eaLnBrk="1" hangingPunct="1"/>
            <a:r>
              <a:rPr lang="en-GB" altLang="en-US" sz="4000" dirty="0">
                <a:solidFill>
                  <a:schemeClr val="bg1"/>
                </a:solidFill>
              </a:rPr>
              <a:t>Why use Branding?</a:t>
            </a:r>
            <a:endParaRPr lang="en-US" altLang="en-US" sz="4000" dirty="0">
              <a:solidFill>
                <a:schemeClr val="bg1"/>
              </a:solidFill>
            </a:endParaRPr>
          </a:p>
        </p:txBody>
      </p:sp>
      <p:sp>
        <p:nvSpPr>
          <p:cNvPr id="64516" name="Rectangle 15"/>
          <p:cNvSpPr>
            <a:spLocks noChangeArrowheads="1"/>
          </p:cNvSpPr>
          <p:nvPr/>
        </p:nvSpPr>
        <p:spPr bwMode="auto">
          <a:xfrm>
            <a:off x="2063750" y="1484314"/>
            <a:ext cx="8064500" cy="3894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30000"/>
              </a:spcBef>
              <a:buFontTx/>
              <a:buChar char="•"/>
            </a:pPr>
            <a:r>
              <a:rPr lang="en-GB" altLang="en-US" sz="2800"/>
              <a:t>A new brand can be </a:t>
            </a:r>
            <a:r>
              <a:rPr lang="en-GB" altLang="en-US" sz="2800" b="1"/>
              <a:t>protected</a:t>
            </a:r>
            <a:r>
              <a:rPr lang="en-GB" altLang="en-US" sz="2800"/>
              <a:t> from copying (but not from imitation)</a:t>
            </a:r>
          </a:p>
          <a:p>
            <a:pPr eaLnBrk="1" hangingPunct="1">
              <a:spcBef>
                <a:spcPct val="30000"/>
              </a:spcBef>
              <a:buFontTx/>
              <a:buChar char="•"/>
            </a:pPr>
            <a:r>
              <a:rPr lang="en-GB" altLang="en-US" sz="2800"/>
              <a:t>A strong brand is a </a:t>
            </a:r>
            <a:r>
              <a:rPr lang="en-GB" altLang="en-US" sz="2800" b="1"/>
              <a:t>differentiator </a:t>
            </a:r>
            <a:r>
              <a:rPr lang="en-GB" altLang="en-US" sz="2800"/>
              <a:t>from competing products (</a:t>
            </a:r>
            <a:r>
              <a:rPr lang="en-GB" altLang="en-US" sz="1800"/>
              <a:t>differentiation, segmentation)</a:t>
            </a:r>
          </a:p>
          <a:p>
            <a:pPr eaLnBrk="1" hangingPunct="1">
              <a:spcBef>
                <a:spcPct val="30000"/>
              </a:spcBef>
              <a:buFontTx/>
              <a:buChar char="•"/>
            </a:pPr>
            <a:r>
              <a:rPr lang="en-GB" altLang="en-US" sz="2800"/>
              <a:t>A strong brand results in </a:t>
            </a:r>
            <a:r>
              <a:rPr lang="en-GB" altLang="en-US" sz="2800" b="1"/>
              <a:t>customer loyalty</a:t>
            </a:r>
            <a:r>
              <a:rPr lang="en-GB" altLang="en-US" sz="2800"/>
              <a:t> and </a:t>
            </a:r>
            <a:r>
              <a:rPr lang="en-GB" altLang="en-US" sz="2800" b="1"/>
              <a:t>purchases</a:t>
            </a:r>
            <a:r>
              <a:rPr lang="en-GB" altLang="en-US" sz="2800"/>
              <a:t> (</a:t>
            </a:r>
            <a:r>
              <a:rPr lang="en-GB" altLang="en-US" sz="1800"/>
              <a:t>selection, awareness, recall, recognition)</a:t>
            </a:r>
          </a:p>
          <a:p>
            <a:pPr eaLnBrk="1" hangingPunct="1">
              <a:spcBef>
                <a:spcPct val="30000"/>
              </a:spcBef>
              <a:buFontTx/>
              <a:buChar char="•"/>
            </a:pPr>
            <a:r>
              <a:rPr lang="en-GB" altLang="en-US" sz="2800"/>
              <a:t>A strong brand adds </a:t>
            </a:r>
            <a:r>
              <a:rPr lang="en-GB" altLang="en-US" sz="2800" b="1"/>
              <a:t>value </a:t>
            </a:r>
            <a:r>
              <a:rPr lang="en-GB" altLang="en-US" sz="2800"/>
              <a:t>and can be an enduring asset (brand equity)</a:t>
            </a:r>
            <a:endParaRPr lang="en-US" altLang="en-US" sz="2800"/>
          </a:p>
        </p:txBody>
      </p:sp>
    </p:spTree>
    <p:extLst>
      <p:ext uri="{BB962C8B-B14F-4D97-AF65-F5344CB8AC3E}">
        <p14:creationId xmlns:p14="http://schemas.microsoft.com/office/powerpoint/2010/main" val="275645204"/>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a:xfrm>
            <a:off x="838200" y="315768"/>
            <a:ext cx="8229600" cy="1143000"/>
          </a:xfrm>
          <a:solidFill>
            <a:schemeClr val="tx1"/>
          </a:solidFill>
        </p:spPr>
        <p:txBody>
          <a:bodyPr/>
          <a:lstStyle/>
          <a:p>
            <a:r>
              <a:rPr lang="en-US" altLang="en-US" dirty="0" smtClean="0">
                <a:solidFill>
                  <a:schemeClr val="bg1"/>
                </a:solidFill>
              </a:rPr>
              <a:t>Your brand experience</a:t>
            </a:r>
            <a:endParaRPr lang="en-GB" altLang="en-US" dirty="0" smtClean="0">
              <a:solidFill>
                <a:schemeClr val="bg1"/>
              </a:solidFill>
            </a:endParaRPr>
          </a:p>
        </p:txBody>
      </p:sp>
      <p:sp>
        <p:nvSpPr>
          <p:cNvPr id="66563" name="Content Placeholder 2"/>
          <p:cNvSpPr>
            <a:spLocks noGrp="1"/>
          </p:cNvSpPr>
          <p:nvPr>
            <p:ph idx="1"/>
          </p:nvPr>
        </p:nvSpPr>
        <p:spPr/>
        <p:txBody>
          <a:bodyPr/>
          <a:lstStyle/>
          <a:p>
            <a:pPr marL="0" indent="0">
              <a:buNone/>
            </a:pPr>
            <a:r>
              <a:rPr lang="en-US" altLang="en-US" smtClean="0"/>
              <a:t>Think of a brand you identify with write down all the words (except the brand name) that you associate with that brand</a:t>
            </a:r>
          </a:p>
          <a:p>
            <a:pPr marL="0" indent="0">
              <a:buNone/>
            </a:pPr>
            <a:endParaRPr lang="en-US" altLang="en-US" smtClean="0"/>
          </a:p>
          <a:p>
            <a:pPr marL="0" indent="0">
              <a:buNone/>
            </a:pPr>
            <a:r>
              <a:rPr lang="en-US" altLang="en-US" smtClean="0"/>
              <a:t>In pairs, see if you can guess the other person’s brand based on just the words they have written down</a:t>
            </a:r>
            <a:endParaRPr lang="en-GB" altLang="en-US" smtClean="0"/>
          </a:p>
          <a:p>
            <a:pPr marL="0" indent="0">
              <a:buNone/>
            </a:pPr>
            <a:endParaRPr lang="en-US" altLang="en-US" smtClean="0"/>
          </a:p>
        </p:txBody>
      </p:sp>
    </p:spTree>
    <p:extLst>
      <p:ext uri="{BB962C8B-B14F-4D97-AF65-F5344CB8AC3E}">
        <p14:creationId xmlns:p14="http://schemas.microsoft.com/office/powerpoint/2010/main" val="142600770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What’s is all about??</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t>Brand Values </a:t>
            </a:r>
          </a:p>
          <a:p>
            <a:r>
              <a:rPr lang="en-GB" dirty="0" smtClean="0"/>
              <a:t>Brand Promise or proposition </a:t>
            </a:r>
          </a:p>
          <a:p>
            <a:r>
              <a:rPr lang="en-GB" dirty="0" smtClean="0"/>
              <a:t>Brand Personality </a:t>
            </a:r>
          </a:p>
          <a:p>
            <a:r>
              <a:rPr lang="en-GB" dirty="0" smtClean="0"/>
              <a:t>Brand Image </a:t>
            </a:r>
            <a:endParaRPr lang="en-GB" dirty="0"/>
          </a:p>
        </p:txBody>
      </p:sp>
    </p:spTree>
    <p:extLst>
      <p:ext uri="{BB962C8B-B14F-4D97-AF65-F5344CB8AC3E}">
        <p14:creationId xmlns:p14="http://schemas.microsoft.com/office/powerpoint/2010/main" val="16309795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ounded Rectangle 7"/>
          <p:cNvSpPr>
            <a:spLocks noChangeArrowheads="1"/>
          </p:cNvSpPr>
          <p:nvPr/>
        </p:nvSpPr>
        <p:spPr bwMode="auto">
          <a:xfrm>
            <a:off x="3467100" y="677864"/>
            <a:ext cx="4897438" cy="935037"/>
          </a:xfrm>
          <a:prstGeom prst="roundRect">
            <a:avLst>
              <a:gd name="adj" fmla="val 16667"/>
            </a:avLst>
          </a:prstGeom>
          <a:solidFill>
            <a:srgbClr val="FFFF00"/>
          </a:solidFill>
          <a:ln w="9525" algn="ctr">
            <a:solidFill>
              <a:schemeClr val="tx1"/>
            </a:solidFill>
            <a:round/>
            <a:headEnd/>
            <a:tailEnd/>
          </a:ln>
        </p:spPr>
        <p:txBody>
          <a:bodyPr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400">
                <a:ea typeface="MS PGothic" pitchFamily="34" charset="-128"/>
              </a:rPr>
              <a:t>the brand’s personality</a:t>
            </a:r>
          </a:p>
        </p:txBody>
      </p:sp>
      <p:sp>
        <p:nvSpPr>
          <p:cNvPr id="67587" name="Rounded Rectangle 8"/>
          <p:cNvSpPr>
            <a:spLocks noChangeArrowheads="1"/>
          </p:cNvSpPr>
          <p:nvPr/>
        </p:nvSpPr>
        <p:spPr bwMode="auto">
          <a:xfrm>
            <a:off x="3467100" y="2940050"/>
            <a:ext cx="4897438" cy="935038"/>
          </a:xfrm>
          <a:prstGeom prst="roundRect">
            <a:avLst>
              <a:gd name="adj" fmla="val 16667"/>
            </a:avLst>
          </a:prstGeom>
          <a:solidFill>
            <a:srgbClr val="FFFF00"/>
          </a:solidFill>
          <a:ln w="9525" algn="ctr">
            <a:solidFill>
              <a:schemeClr val="tx1"/>
            </a:solidFill>
            <a:round/>
            <a:headEnd/>
            <a:tailEnd/>
          </a:ln>
        </p:spPr>
        <p:txBody>
          <a:bodyPr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400">
                <a:ea typeface="MS PGothic" pitchFamily="34" charset="-128"/>
              </a:rPr>
              <a:t>brand identity</a:t>
            </a:r>
          </a:p>
        </p:txBody>
      </p:sp>
      <p:sp>
        <p:nvSpPr>
          <p:cNvPr id="67588" name="Rounded Rectangle 9"/>
          <p:cNvSpPr>
            <a:spLocks noChangeArrowheads="1"/>
          </p:cNvSpPr>
          <p:nvPr/>
        </p:nvSpPr>
        <p:spPr bwMode="auto">
          <a:xfrm>
            <a:off x="3467100" y="4868864"/>
            <a:ext cx="4897438" cy="935037"/>
          </a:xfrm>
          <a:prstGeom prst="roundRect">
            <a:avLst>
              <a:gd name="adj" fmla="val 16667"/>
            </a:avLst>
          </a:prstGeom>
          <a:solidFill>
            <a:srgbClr val="FFFF00"/>
          </a:solidFill>
          <a:ln w="9525" algn="ctr">
            <a:solidFill>
              <a:schemeClr val="tx1"/>
            </a:solidFill>
            <a:round/>
            <a:headEnd/>
            <a:tailEnd/>
          </a:ln>
        </p:spPr>
        <p:txBody>
          <a:bodyPr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400">
                <a:ea typeface="MS PGothic" pitchFamily="34" charset="-128"/>
              </a:rPr>
              <a:t>brand image</a:t>
            </a:r>
          </a:p>
        </p:txBody>
      </p:sp>
      <p:sp>
        <p:nvSpPr>
          <p:cNvPr id="67589" name="TextBox 10"/>
          <p:cNvSpPr txBox="1">
            <a:spLocks noChangeArrowheads="1"/>
          </p:cNvSpPr>
          <p:nvPr/>
        </p:nvSpPr>
        <p:spPr bwMode="auto">
          <a:xfrm>
            <a:off x="5007950" y="2046289"/>
            <a:ext cx="157126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400" i="1"/>
              <a:t>shapes its</a:t>
            </a:r>
          </a:p>
        </p:txBody>
      </p:sp>
      <p:sp>
        <p:nvSpPr>
          <p:cNvPr id="67590" name="TextBox 11"/>
          <p:cNvSpPr txBox="1">
            <a:spLocks noChangeArrowheads="1"/>
          </p:cNvSpPr>
          <p:nvPr/>
        </p:nvSpPr>
        <p:spPr bwMode="auto">
          <a:xfrm>
            <a:off x="4419255" y="4076701"/>
            <a:ext cx="299312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400" i="1"/>
              <a:t>which helps create a</a:t>
            </a:r>
          </a:p>
        </p:txBody>
      </p:sp>
    </p:spTree>
    <p:extLst>
      <p:ext uri="{BB962C8B-B14F-4D97-AF65-F5344CB8AC3E}">
        <p14:creationId xmlns:p14="http://schemas.microsoft.com/office/powerpoint/2010/main" val="218553729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a:xfrm>
            <a:off x="575398" y="365414"/>
            <a:ext cx="10258857" cy="1143000"/>
          </a:xfrm>
          <a:solidFill>
            <a:schemeClr val="tx1"/>
          </a:solidFill>
        </p:spPr>
        <p:txBody>
          <a:bodyPr/>
          <a:lstStyle/>
          <a:p>
            <a:pPr eaLnBrk="1" hangingPunct="1"/>
            <a:r>
              <a:rPr lang="en-GB" altLang="en-US" sz="4000">
                <a:solidFill>
                  <a:schemeClr val="bg1"/>
                </a:solidFill>
              </a:rPr>
              <a:t>Brand equity</a:t>
            </a:r>
          </a:p>
        </p:txBody>
      </p:sp>
      <p:sp>
        <p:nvSpPr>
          <p:cNvPr id="68611" name="Content Placeholder 2"/>
          <p:cNvSpPr>
            <a:spLocks noGrp="1"/>
          </p:cNvSpPr>
          <p:nvPr>
            <p:ph idx="1"/>
          </p:nvPr>
        </p:nvSpPr>
        <p:spPr>
          <a:xfrm>
            <a:off x="575398" y="1852757"/>
            <a:ext cx="10023329" cy="4065588"/>
          </a:xfrm>
        </p:spPr>
        <p:txBody>
          <a:bodyPr/>
          <a:lstStyle/>
          <a:p>
            <a:pPr marL="0" indent="0" eaLnBrk="1" hangingPunct="1">
              <a:buNone/>
            </a:pPr>
            <a:r>
              <a:rPr lang="en-GB" altLang="en-US" dirty="0"/>
              <a:t>A</a:t>
            </a:r>
            <a:r>
              <a:rPr lang="en-GB" altLang="en-US" dirty="0" smtClean="0"/>
              <a:t> </a:t>
            </a:r>
            <a:r>
              <a:rPr lang="en-GB" altLang="en-US" dirty="0" smtClean="0"/>
              <a:t>good brand is a valuable asset</a:t>
            </a:r>
          </a:p>
          <a:p>
            <a:pPr lvl="1" eaLnBrk="1" hangingPunct="1"/>
            <a:r>
              <a:rPr lang="en-GB" altLang="en-US" dirty="0" smtClean="0"/>
              <a:t>but the value is hard to measure</a:t>
            </a:r>
          </a:p>
          <a:p>
            <a:pPr lvl="1" eaLnBrk="1" hangingPunct="1"/>
            <a:r>
              <a:rPr lang="en-GB" altLang="en-US" dirty="0" smtClean="0"/>
              <a:t>takeover bids, price premiums</a:t>
            </a:r>
          </a:p>
          <a:p>
            <a:pPr marL="0" indent="0" eaLnBrk="1" hangingPunct="1">
              <a:buNone/>
            </a:pPr>
            <a:r>
              <a:rPr lang="en-GB" altLang="en-US" dirty="0"/>
              <a:t>I</a:t>
            </a:r>
            <a:r>
              <a:rPr lang="en-GB" altLang="en-US" dirty="0" smtClean="0"/>
              <a:t>ndicators </a:t>
            </a:r>
            <a:r>
              <a:rPr lang="en-GB" altLang="en-US" dirty="0" smtClean="0"/>
              <a:t>of high brand equity include:</a:t>
            </a:r>
          </a:p>
          <a:p>
            <a:pPr lvl="1" eaLnBrk="1" hangingPunct="1"/>
            <a:r>
              <a:rPr lang="en-GB" altLang="en-US" dirty="0" smtClean="0"/>
              <a:t>high price, high distribution intensity, a pleasant shopping environment , a large advertising budget (</a:t>
            </a:r>
            <a:r>
              <a:rPr lang="en-GB" altLang="en-US" dirty="0" err="1" smtClean="0"/>
              <a:t>Yoo</a:t>
            </a:r>
            <a:r>
              <a:rPr lang="en-GB" altLang="en-US" dirty="0" smtClean="0"/>
              <a:t> et al., 2000)</a:t>
            </a:r>
          </a:p>
          <a:p>
            <a:pPr eaLnBrk="1" hangingPunct="1"/>
            <a:endParaRPr lang="en-GB" altLang="en-US" dirty="0" smtClean="0"/>
          </a:p>
        </p:txBody>
      </p:sp>
    </p:spTree>
    <p:extLst>
      <p:ext uri="{BB962C8B-B14F-4D97-AF65-F5344CB8AC3E}">
        <p14:creationId xmlns:p14="http://schemas.microsoft.com/office/powerpoint/2010/main" val="246465779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537855" y="138546"/>
            <a:ext cx="8188036" cy="5913999"/>
          </a:xfrm>
          <a:prstGeom prst="rect">
            <a:avLst/>
          </a:prstGeom>
        </p:spPr>
      </p:pic>
    </p:spTree>
    <p:extLst>
      <p:ext uri="{BB962C8B-B14F-4D97-AF65-F5344CB8AC3E}">
        <p14:creationId xmlns:p14="http://schemas.microsoft.com/office/powerpoint/2010/main" val="2022224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272" y="281998"/>
            <a:ext cx="10515600" cy="1325563"/>
          </a:xfrm>
          <a:solidFill>
            <a:schemeClr val="tx1"/>
          </a:solidFill>
        </p:spPr>
        <p:txBody>
          <a:bodyPr/>
          <a:lstStyle/>
          <a:p>
            <a:r>
              <a:rPr lang="en-GB" dirty="0" smtClean="0">
                <a:solidFill>
                  <a:schemeClr val="bg1"/>
                </a:solidFill>
              </a:rPr>
              <a:t>Building a Brand </a:t>
            </a:r>
            <a:endParaRPr lang="en-GB"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3282662" y="1800153"/>
            <a:ext cx="5238750" cy="4152900"/>
          </a:xfrm>
          <a:prstGeom prst="rect">
            <a:avLst/>
          </a:prstGeom>
        </p:spPr>
      </p:pic>
      <p:sp>
        <p:nvSpPr>
          <p:cNvPr id="5" name="TextBox 4"/>
          <p:cNvSpPr txBox="1"/>
          <p:nvPr/>
        </p:nvSpPr>
        <p:spPr>
          <a:xfrm>
            <a:off x="651164" y="2244436"/>
            <a:ext cx="2189018" cy="646331"/>
          </a:xfrm>
          <a:prstGeom prst="rect">
            <a:avLst/>
          </a:prstGeom>
          <a:noFill/>
        </p:spPr>
        <p:txBody>
          <a:bodyPr wrap="square" rtlCol="0">
            <a:spAutoFit/>
          </a:bodyPr>
          <a:lstStyle/>
          <a:p>
            <a:r>
              <a:rPr lang="en-GB" dirty="0" smtClean="0"/>
              <a:t>Remember our internal marketing??</a:t>
            </a:r>
            <a:endParaRPr lang="en-GB" dirty="0"/>
          </a:p>
        </p:txBody>
      </p:sp>
      <p:sp>
        <p:nvSpPr>
          <p:cNvPr id="6" name="Down Arrow 5"/>
          <p:cNvSpPr/>
          <p:nvPr/>
        </p:nvSpPr>
        <p:spPr>
          <a:xfrm rot="17710360">
            <a:off x="2590801" y="2686089"/>
            <a:ext cx="734291" cy="79454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106324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What if a brand were a person?</a:t>
            </a:r>
            <a:endParaRPr lang="en-GB"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1278310" y="1825625"/>
            <a:ext cx="9635380" cy="4351338"/>
          </a:xfrm>
          <a:prstGeom prst="rect">
            <a:avLst/>
          </a:prstGeom>
        </p:spPr>
      </p:pic>
      <p:sp>
        <p:nvSpPr>
          <p:cNvPr id="5" name="TextBox 4"/>
          <p:cNvSpPr txBox="1"/>
          <p:nvPr/>
        </p:nvSpPr>
        <p:spPr>
          <a:xfrm>
            <a:off x="5472545" y="6176963"/>
            <a:ext cx="3228110" cy="369332"/>
          </a:xfrm>
          <a:prstGeom prst="rect">
            <a:avLst/>
          </a:prstGeom>
          <a:noFill/>
        </p:spPr>
        <p:txBody>
          <a:bodyPr wrap="square" rtlCol="0">
            <a:spAutoFit/>
          </a:bodyPr>
          <a:lstStyle/>
          <a:p>
            <a:r>
              <a:rPr lang="en-GB" dirty="0" smtClean="0"/>
              <a:t>J. </a:t>
            </a:r>
            <a:r>
              <a:rPr lang="en-GB" dirty="0" err="1" smtClean="0"/>
              <a:t>Aaker</a:t>
            </a:r>
            <a:r>
              <a:rPr lang="en-GB" dirty="0" smtClean="0"/>
              <a:t> 1997</a:t>
            </a:r>
            <a:endParaRPr lang="en-GB" dirty="0"/>
          </a:p>
        </p:txBody>
      </p:sp>
    </p:spTree>
    <p:extLst>
      <p:ext uri="{BB962C8B-B14F-4D97-AF65-F5344CB8AC3E}">
        <p14:creationId xmlns:p14="http://schemas.microsoft.com/office/powerpoint/2010/main" val="309897043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The Brand Prism </a:t>
            </a:r>
            <a:endParaRPr lang="en-GB"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2632364" y="2046968"/>
            <a:ext cx="6496050" cy="4584092"/>
          </a:xfrm>
          <a:prstGeom prst="rect">
            <a:avLst/>
          </a:prstGeom>
        </p:spPr>
      </p:pic>
      <p:sp>
        <p:nvSpPr>
          <p:cNvPr id="5" name="TextBox 4"/>
          <p:cNvSpPr txBox="1"/>
          <p:nvPr/>
        </p:nvSpPr>
        <p:spPr>
          <a:xfrm>
            <a:off x="9128414" y="3602182"/>
            <a:ext cx="2426277" cy="369332"/>
          </a:xfrm>
          <a:prstGeom prst="rect">
            <a:avLst/>
          </a:prstGeom>
          <a:noFill/>
        </p:spPr>
        <p:txBody>
          <a:bodyPr wrap="square" rtlCol="0">
            <a:spAutoFit/>
          </a:bodyPr>
          <a:lstStyle/>
          <a:p>
            <a:r>
              <a:rPr lang="en-GB" dirty="0" err="1" smtClean="0"/>
              <a:t>Kapferer</a:t>
            </a:r>
            <a:r>
              <a:rPr lang="en-GB" dirty="0" smtClean="0"/>
              <a:t> 1997 </a:t>
            </a:r>
            <a:endParaRPr lang="en-GB" dirty="0"/>
          </a:p>
        </p:txBody>
      </p:sp>
    </p:spTree>
    <p:extLst>
      <p:ext uri="{BB962C8B-B14F-4D97-AF65-F5344CB8AC3E}">
        <p14:creationId xmlns:p14="http://schemas.microsoft.com/office/powerpoint/2010/main" val="21199986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b="4726"/>
          <a:stretch/>
        </p:blipFill>
        <p:spPr>
          <a:xfrm>
            <a:off x="2438401" y="303495"/>
            <a:ext cx="7497572" cy="5363014"/>
          </a:xfrm>
          <a:prstGeom prst="rect">
            <a:avLst/>
          </a:prstGeom>
        </p:spPr>
      </p:pic>
    </p:spTree>
    <p:extLst>
      <p:ext uri="{BB962C8B-B14F-4D97-AF65-F5344CB8AC3E}">
        <p14:creationId xmlns:p14="http://schemas.microsoft.com/office/powerpoint/2010/main" val="26309915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3"/>
          <p:cNvSpPr>
            <a:spLocks noGrp="1"/>
          </p:cNvSpPr>
          <p:nvPr>
            <p:ph type="title"/>
          </p:nvPr>
        </p:nvSpPr>
        <p:spPr>
          <a:xfrm>
            <a:off x="662276" y="415636"/>
            <a:ext cx="11017106" cy="1143000"/>
          </a:xfrm>
          <a:solidFill>
            <a:schemeClr val="tx1"/>
          </a:solidFill>
        </p:spPr>
        <p:txBody>
          <a:bodyPr/>
          <a:lstStyle/>
          <a:p>
            <a:pPr eaLnBrk="1" hangingPunct="1"/>
            <a:r>
              <a:rPr lang="en-GB" altLang="en-US" sz="4000">
                <a:solidFill>
                  <a:schemeClr val="bg1"/>
                </a:solidFill>
              </a:rPr>
              <a:t>Brand types</a:t>
            </a:r>
          </a:p>
        </p:txBody>
      </p:sp>
      <p:graphicFrame>
        <p:nvGraphicFramePr>
          <p:cNvPr id="5" name="Table 4"/>
          <p:cNvGraphicFramePr>
            <a:graphicFrameLocks noGrp="1"/>
          </p:cNvGraphicFramePr>
          <p:nvPr/>
        </p:nvGraphicFramePr>
        <p:xfrm>
          <a:off x="2166938" y="1857375"/>
          <a:ext cx="7848600" cy="4313280"/>
        </p:xfrm>
        <a:graphic>
          <a:graphicData uri="http://schemas.openxmlformats.org/drawingml/2006/table">
            <a:tbl>
              <a:tblPr/>
              <a:tblGrid>
                <a:gridCol w="2363020">
                  <a:extLst>
                    <a:ext uri="{9D8B030D-6E8A-4147-A177-3AD203B41FA5}">
                      <a16:colId xmlns:a16="http://schemas.microsoft.com/office/drawing/2014/main" val="20000"/>
                    </a:ext>
                  </a:extLst>
                </a:gridCol>
                <a:gridCol w="2869381">
                  <a:extLst>
                    <a:ext uri="{9D8B030D-6E8A-4147-A177-3AD203B41FA5}">
                      <a16:colId xmlns:a16="http://schemas.microsoft.com/office/drawing/2014/main" val="20001"/>
                    </a:ext>
                  </a:extLst>
                </a:gridCol>
                <a:gridCol w="2616199">
                  <a:extLst>
                    <a:ext uri="{9D8B030D-6E8A-4147-A177-3AD203B41FA5}">
                      <a16:colId xmlns:a16="http://schemas.microsoft.com/office/drawing/2014/main" val="20002"/>
                    </a:ext>
                  </a:extLst>
                </a:gridCol>
              </a:tblGrid>
              <a:tr h="731512">
                <a:tc>
                  <a:txBody>
                    <a:bodyPr/>
                    <a:lstStyle/>
                    <a:p>
                      <a:pPr>
                        <a:spcAft>
                          <a:spcPts val="0"/>
                        </a:spcAft>
                      </a:pPr>
                      <a:r>
                        <a:rPr lang="en-GB" sz="2400" b="0" dirty="0">
                          <a:solidFill>
                            <a:srgbClr val="0070C0"/>
                          </a:solidFill>
                          <a:latin typeface="Arial"/>
                          <a:ea typeface="Times New Roman"/>
                          <a:cs typeface="Times New Roman"/>
                        </a:rPr>
                        <a:t>corporate </a:t>
                      </a:r>
                      <a:r>
                        <a:rPr lang="en-GB" sz="2400" b="0" dirty="0" smtClean="0">
                          <a:solidFill>
                            <a:srgbClr val="0070C0"/>
                          </a:solidFill>
                          <a:latin typeface="Arial"/>
                          <a:ea typeface="Times New Roman"/>
                          <a:cs typeface="Times New Roman"/>
                        </a:rPr>
                        <a:t>umbrella</a:t>
                      </a:r>
                      <a:endParaRPr lang="en-GB" sz="2400" b="0" dirty="0">
                        <a:solidFill>
                          <a:srgbClr val="0070C0"/>
                        </a:solidFill>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all products use corporate name</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e.g. </a:t>
                      </a:r>
                      <a:r>
                        <a:rPr lang="en-GB" sz="2400" dirty="0" smtClean="0">
                          <a:solidFill>
                            <a:srgbClr val="000000"/>
                          </a:solidFill>
                          <a:latin typeface="Arial"/>
                          <a:ea typeface="Times New Roman"/>
                          <a:cs typeface="Times New Roman"/>
                        </a:rPr>
                        <a:t>Heinz </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97267">
                <a:tc>
                  <a:txBody>
                    <a:bodyPr/>
                    <a:lstStyle/>
                    <a:p>
                      <a:pPr>
                        <a:spcAft>
                          <a:spcPts val="0"/>
                        </a:spcAft>
                      </a:pPr>
                      <a:r>
                        <a:rPr lang="en-GB" sz="2400" b="0" dirty="0" smtClean="0">
                          <a:solidFill>
                            <a:srgbClr val="0070C0"/>
                          </a:solidFill>
                          <a:latin typeface="Arial"/>
                          <a:ea typeface="Times New Roman"/>
                          <a:cs typeface="Times New Roman"/>
                        </a:rPr>
                        <a:t>range</a:t>
                      </a:r>
                      <a:endParaRPr lang="en-GB" sz="2400" b="0" dirty="0">
                        <a:solidFill>
                          <a:srgbClr val="0070C0"/>
                        </a:solidFill>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groups of products share a brand name</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e.g. Taste the Difference (Sainsbury’s</a:t>
                      </a:r>
                      <a:r>
                        <a:rPr lang="en-GB" sz="2400" dirty="0" smtClean="0">
                          <a:solidFill>
                            <a:srgbClr val="000000"/>
                          </a:solidFill>
                          <a:latin typeface="Arial"/>
                          <a:ea typeface="Times New Roman"/>
                          <a:cs typeface="Times New Roman"/>
                        </a:rPr>
                        <a:t>)</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731512">
                <a:tc>
                  <a:txBody>
                    <a:bodyPr/>
                    <a:lstStyle/>
                    <a:p>
                      <a:pPr>
                        <a:spcAft>
                          <a:spcPts val="0"/>
                        </a:spcAft>
                      </a:pPr>
                      <a:r>
                        <a:rPr lang="en-GB" sz="2400" b="0" dirty="0" smtClean="0">
                          <a:solidFill>
                            <a:srgbClr val="0070C0"/>
                          </a:solidFill>
                          <a:latin typeface="Arial"/>
                          <a:ea typeface="Times New Roman"/>
                          <a:cs typeface="Times New Roman"/>
                        </a:rPr>
                        <a:t>individual</a:t>
                      </a:r>
                      <a:endParaRPr lang="en-GB" sz="2400" b="0" dirty="0">
                        <a:solidFill>
                          <a:srgbClr val="0070C0"/>
                        </a:solidFill>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each product has its own brand name</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e.g. </a:t>
                      </a:r>
                      <a:r>
                        <a:rPr lang="en-GB" sz="2400" dirty="0" smtClean="0">
                          <a:solidFill>
                            <a:srgbClr val="000000"/>
                          </a:solidFill>
                          <a:latin typeface="Arial"/>
                          <a:ea typeface="Times New Roman"/>
                          <a:cs typeface="Times New Roman"/>
                        </a:rPr>
                        <a:t>Bold </a:t>
                      </a:r>
                      <a:r>
                        <a:rPr lang="en-GB" sz="2400" dirty="0">
                          <a:solidFill>
                            <a:srgbClr val="000000"/>
                          </a:solidFill>
                          <a:latin typeface="Arial"/>
                          <a:ea typeface="Times New Roman"/>
                          <a:cs typeface="Times New Roman"/>
                        </a:rPr>
                        <a:t>(Procter &amp; Gamble)</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97267">
                <a:tc>
                  <a:txBody>
                    <a:bodyPr/>
                    <a:lstStyle/>
                    <a:p>
                      <a:pPr>
                        <a:spcAft>
                          <a:spcPts val="0"/>
                        </a:spcAft>
                      </a:pPr>
                      <a:r>
                        <a:rPr lang="en-GB" sz="2400" b="0" dirty="0">
                          <a:solidFill>
                            <a:srgbClr val="0070C0"/>
                          </a:solidFill>
                          <a:latin typeface="Arial"/>
                          <a:ea typeface="Times New Roman"/>
                          <a:cs typeface="Times New Roman"/>
                        </a:rPr>
                        <a:t>own-label (private)</a:t>
                      </a: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products bear the retailer’s (or wholesaler's) name</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smtClean="0">
                          <a:solidFill>
                            <a:srgbClr val="000000"/>
                          </a:solidFill>
                          <a:latin typeface="Arial"/>
                          <a:ea typeface="Times New Roman"/>
                          <a:cs typeface="Times New Roman"/>
                        </a:rPr>
                        <a:t>e.g. Tesco</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655680">
                <a:tc>
                  <a:txBody>
                    <a:bodyPr/>
                    <a:lstStyle/>
                    <a:p>
                      <a:pPr>
                        <a:spcAft>
                          <a:spcPts val="0"/>
                        </a:spcAft>
                      </a:pPr>
                      <a:r>
                        <a:rPr lang="en-GB" sz="2400" b="0" dirty="0" smtClean="0">
                          <a:solidFill>
                            <a:srgbClr val="0070C0"/>
                          </a:solidFill>
                          <a:latin typeface="Arial"/>
                          <a:ea typeface="Times New Roman"/>
                          <a:cs typeface="Times New Roman"/>
                        </a:rPr>
                        <a:t>generic</a:t>
                      </a:r>
                      <a:endParaRPr lang="en-GB" sz="2400" b="0" dirty="0">
                        <a:solidFill>
                          <a:srgbClr val="0070C0"/>
                        </a:solidFill>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smtClean="0">
                          <a:latin typeface="Arial"/>
                          <a:ea typeface="Times New Roman"/>
                          <a:cs typeface="Times New Roman"/>
                        </a:rPr>
                        <a:t>product name only</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smtClean="0">
                          <a:latin typeface="Arial"/>
                          <a:ea typeface="Times New Roman"/>
                          <a:cs typeface="Times New Roman"/>
                        </a:rPr>
                        <a:t>e.g. aspirin</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5866590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73BC71A5-56A2-4C3B-B1AF-C02D6F99C376}" type="slidenum">
              <a:rPr lang="en-US" altLang="en-US" sz="1200">
                <a:solidFill>
                  <a:srgbClr val="898989"/>
                </a:solidFill>
              </a:rPr>
              <a:pPr>
                <a:spcBef>
                  <a:spcPct val="0"/>
                </a:spcBef>
                <a:buFontTx/>
                <a:buNone/>
              </a:pPr>
              <a:t>51</a:t>
            </a:fld>
            <a:endParaRPr lang="en-US" altLang="en-US" sz="1200">
              <a:solidFill>
                <a:srgbClr val="898989"/>
              </a:solidFill>
            </a:endParaRPr>
          </a:p>
        </p:txBody>
      </p:sp>
      <p:sp>
        <p:nvSpPr>
          <p:cNvPr id="38915" name="Rectangle 2"/>
          <p:cNvSpPr>
            <a:spLocks noGrp="1" noChangeArrowheads="1"/>
          </p:cNvSpPr>
          <p:nvPr>
            <p:ph type="title"/>
          </p:nvPr>
        </p:nvSpPr>
        <p:spPr>
          <a:xfrm>
            <a:off x="872332" y="392907"/>
            <a:ext cx="10481468" cy="928688"/>
          </a:xfrm>
          <a:solidFill>
            <a:schemeClr val="tx1"/>
          </a:solidFill>
          <a:ln>
            <a:miter lim="800000"/>
            <a:headEnd/>
            <a:tailEnd/>
          </a:ln>
        </p:spPr>
        <p:txBody>
          <a:bodyPr/>
          <a:lstStyle/>
          <a:p>
            <a:pPr eaLnBrk="1" hangingPunct="1">
              <a:defRPr/>
            </a:pPr>
            <a:r>
              <a:rPr lang="en-GB" altLang="en-US" sz="3600" dirty="0">
                <a:solidFill>
                  <a:schemeClr val="bg1"/>
                </a:solidFill>
                <a:latin typeface="Arial" charset="0"/>
                <a:cs typeface="Arial" charset="0"/>
              </a:rPr>
              <a:t>Building a strong brand takes time </a:t>
            </a:r>
            <a:endParaRPr lang="en-US" altLang="en-US" sz="3600" dirty="0">
              <a:solidFill>
                <a:schemeClr val="bg1"/>
              </a:solidFill>
              <a:latin typeface="Arial" charset="0"/>
              <a:cs typeface="Arial" charset="0"/>
            </a:endParaRPr>
          </a:p>
        </p:txBody>
      </p:sp>
      <p:sp>
        <p:nvSpPr>
          <p:cNvPr id="70660" name="Rectangle 4"/>
          <p:cNvSpPr>
            <a:spLocks noChangeArrowheads="1"/>
          </p:cNvSpPr>
          <p:nvPr/>
        </p:nvSpPr>
        <p:spPr bwMode="auto">
          <a:xfrm>
            <a:off x="2351089" y="1700214"/>
            <a:ext cx="7693025" cy="372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buFontTx/>
              <a:buNone/>
            </a:pPr>
            <a:endParaRPr lang="en-GB" altLang="en-US"/>
          </a:p>
          <a:p>
            <a:pPr eaLnBrk="1" hangingPunct="1">
              <a:lnSpc>
                <a:spcPct val="90000"/>
              </a:lnSpc>
              <a:buFontTx/>
              <a:buNone/>
            </a:pPr>
            <a:r>
              <a:rPr lang="en-GB" altLang="en-US"/>
              <a:t>Coca-Cola – 1886     </a:t>
            </a:r>
          </a:p>
          <a:p>
            <a:pPr eaLnBrk="1" hangingPunct="1">
              <a:lnSpc>
                <a:spcPct val="90000"/>
              </a:lnSpc>
              <a:buFontTx/>
              <a:buNone/>
            </a:pPr>
            <a:r>
              <a:rPr lang="en-GB" altLang="en-US"/>
              <a:t>Gillette - 1901</a:t>
            </a:r>
          </a:p>
          <a:p>
            <a:pPr eaLnBrk="1" hangingPunct="1">
              <a:lnSpc>
                <a:spcPct val="90000"/>
              </a:lnSpc>
              <a:buFontTx/>
              <a:buNone/>
            </a:pPr>
            <a:r>
              <a:rPr lang="en-GB" altLang="en-US"/>
              <a:t>Cadburys - 1824</a:t>
            </a:r>
          </a:p>
          <a:p>
            <a:pPr eaLnBrk="1" hangingPunct="1">
              <a:lnSpc>
                <a:spcPct val="90000"/>
              </a:lnSpc>
              <a:buFontTx/>
              <a:buNone/>
            </a:pPr>
            <a:r>
              <a:rPr lang="en-GB" altLang="en-US"/>
              <a:t>Jaguar - 1922</a:t>
            </a:r>
            <a:endParaRPr lang="en-US" altLang="en-US"/>
          </a:p>
        </p:txBody>
      </p:sp>
      <p:pic>
        <p:nvPicPr>
          <p:cNvPr id="70661" name="Picture 5" descr="Coca-Cola logo from circa 189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13326" y="4437063"/>
            <a:ext cx="2868613" cy="1262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2" name="Picture 7" descr="Cadbury's Cocoa Ess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5863" y="1447801"/>
            <a:ext cx="1771650" cy="252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5566998"/>
      </p:ext>
    </p:extLst>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838200" y="371187"/>
            <a:ext cx="8229600" cy="1143000"/>
          </a:xfrm>
          <a:solidFill>
            <a:schemeClr val="tx1"/>
          </a:solidFill>
        </p:spPr>
        <p:txBody>
          <a:bodyPr/>
          <a:lstStyle/>
          <a:p>
            <a:r>
              <a:rPr lang="en-GB" altLang="en-US" smtClean="0">
                <a:solidFill>
                  <a:schemeClr val="bg1"/>
                </a:solidFill>
              </a:rPr>
              <a:t>Disruptive Brands </a:t>
            </a:r>
          </a:p>
        </p:txBody>
      </p:sp>
      <p:sp>
        <p:nvSpPr>
          <p:cNvPr id="71683" name="Content Placeholder 2"/>
          <p:cNvSpPr>
            <a:spLocks noGrp="1"/>
          </p:cNvSpPr>
          <p:nvPr>
            <p:ph idx="1"/>
          </p:nvPr>
        </p:nvSpPr>
        <p:spPr/>
        <p:txBody>
          <a:bodyPr/>
          <a:lstStyle/>
          <a:p>
            <a:pPr marL="0" indent="0">
              <a:buNone/>
            </a:pPr>
            <a:r>
              <a:rPr lang="en-GB" altLang="en-US" dirty="0" smtClean="0"/>
              <a:t>“A disruption displaces an existing market, industry, or technology and produces something new and more efficient and worthwhile” – Clayton Christensen, Harvard Business School </a:t>
            </a:r>
          </a:p>
          <a:p>
            <a:pPr marL="0" indent="0">
              <a:buNone/>
            </a:pPr>
            <a:endParaRPr lang="en-GB" altLang="en-US" dirty="0" smtClean="0"/>
          </a:p>
          <a:p>
            <a:pPr marL="0" indent="0">
              <a:buNone/>
            </a:pPr>
            <a:r>
              <a:rPr lang="en-GB" altLang="en-US" dirty="0" smtClean="0"/>
              <a:t>http://www.youtube.com/watch?v=mbPiAzzGap0 </a:t>
            </a:r>
          </a:p>
        </p:txBody>
      </p:sp>
    </p:spTree>
    <p:extLst>
      <p:ext uri="{BB962C8B-B14F-4D97-AF65-F5344CB8AC3E}">
        <p14:creationId xmlns:p14="http://schemas.microsoft.com/office/powerpoint/2010/main" val="342974448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C1745414-F740-4453-9024-B98D08754707}" type="slidenum">
              <a:rPr lang="en-US" altLang="en-US" sz="1200">
                <a:solidFill>
                  <a:srgbClr val="898989"/>
                </a:solidFill>
              </a:rPr>
              <a:pPr>
                <a:spcBef>
                  <a:spcPct val="0"/>
                </a:spcBef>
                <a:buFontTx/>
                <a:buNone/>
              </a:pPr>
              <a:t>53</a:t>
            </a:fld>
            <a:endParaRPr lang="en-US" altLang="en-US" sz="1200">
              <a:solidFill>
                <a:srgbClr val="898989"/>
              </a:solidFill>
            </a:endParaRPr>
          </a:p>
        </p:txBody>
      </p:sp>
      <p:sp>
        <p:nvSpPr>
          <p:cNvPr id="73731" name="Rectangle 2"/>
          <p:cNvSpPr>
            <a:spLocks noGrp="1" noChangeArrowheads="1"/>
          </p:cNvSpPr>
          <p:nvPr>
            <p:ph type="title"/>
          </p:nvPr>
        </p:nvSpPr>
        <p:spPr>
          <a:xfrm>
            <a:off x="468313" y="365125"/>
            <a:ext cx="8424862" cy="1143000"/>
          </a:xfrm>
          <a:solidFill>
            <a:schemeClr val="tx1"/>
          </a:solidFill>
        </p:spPr>
        <p:txBody>
          <a:bodyPr/>
          <a:lstStyle/>
          <a:p>
            <a:pPr eaLnBrk="1" hangingPunct="1"/>
            <a:r>
              <a:rPr lang="en-GB" altLang="en-US" sz="4000" dirty="0">
                <a:solidFill>
                  <a:schemeClr val="bg1"/>
                </a:solidFill>
              </a:rPr>
              <a:t>Brand Elasticity</a:t>
            </a:r>
            <a:endParaRPr lang="en-US" altLang="en-US" sz="4000" dirty="0">
              <a:solidFill>
                <a:schemeClr val="bg1"/>
              </a:solidFill>
            </a:endParaRPr>
          </a:p>
        </p:txBody>
      </p:sp>
      <p:sp>
        <p:nvSpPr>
          <p:cNvPr id="73732" name="Rectangle 3"/>
          <p:cNvSpPr>
            <a:spLocks noGrp="1" noChangeArrowheads="1"/>
          </p:cNvSpPr>
          <p:nvPr>
            <p:ph type="body" idx="1"/>
          </p:nvPr>
        </p:nvSpPr>
        <p:spPr>
          <a:xfrm>
            <a:off x="468313" y="1874837"/>
            <a:ext cx="8424862" cy="4114800"/>
          </a:xfrm>
        </p:spPr>
        <p:txBody>
          <a:bodyPr/>
          <a:lstStyle/>
          <a:p>
            <a:pPr eaLnBrk="1" hangingPunct="1"/>
            <a:r>
              <a:rPr lang="en-GB" altLang="en-US" dirty="0" smtClean="0"/>
              <a:t>Brands are not static, they need to evolve. </a:t>
            </a:r>
          </a:p>
          <a:p>
            <a:pPr eaLnBrk="1" hangingPunct="1"/>
            <a:r>
              <a:rPr lang="en-GB" altLang="en-US" dirty="0" smtClean="0"/>
              <a:t>Elasticity is where the brand can be stretched over several products without harming the original branded product. However, not all extensions are successful. </a:t>
            </a:r>
          </a:p>
          <a:p>
            <a:pPr eaLnBrk="1" hangingPunct="1"/>
            <a:endParaRPr lang="en-US" altLang="en-US" dirty="0" smtClean="0"/>
          </a:p>
        </p:txBody>
      </p:sp>
    </p:spTree>
    <p:extLst>
      <p:ext uri="{BB962C8B-B14F-4D97-AF65-F5344CB8AC3E}">
        <p14:creationId xmlns:p14="http://schemas.microsoft.com/office/powerpoint/2010/main" val="3739672707"/>
      </p:ext>
    </p:extLst>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BCF63664-C265-45E7-9112-553C9E93BBF6}" type="slidenum">
              <a:rPr lang="en-US" altLang="en-US" sz="1200">
                <a:solidFill>
                  <a:srgbClr val="898989"/>
                </a:solidFill>
              </a:rPr>
              <a:pPr>
                <a:spcBef>
                  <a:spcPct val="0"/>
                </a:spcBef>
                <a:buFontTx/>
                <a:buNone/>
              </a:pPr>
              <a:t>54</a:t>
            </a:fld>
            <a:endParaRPr lang="en-US" altLang="en-US" sz="1200">
              <a:solidFill>
                <a:srgbClr val="898989"/>
              </a:solidFill>
            </a:endParaRPr>
          </a:p>
        </p:txBody>
      </p:sp>
      <p:sp>
        <p:nvSpPr>
          <p:cNvPr id="75779" name="Rectangle 2"/>
          <p:cNvSpPr>
            <a:spLocks noGrp="1" noChangeArrowheads="1"/>
          </p:cNvSpPr>
          <p:nvPr>
            <p:ph type="title"/>
          </p:nvPr>
        </p:nvSpPr>
        <p:spPr>
          <a:xfrm>
            <a:off x="953222" y="274204"/>
            <a:ext cx="8229600" cy="1143000"/>
          </a:xfrm>
          <a:solidFill>
            <a:schemeClr val="tx1"/>
          </a:solidFill>
        </p:spPr>
        <p:txBody>
          <a:bodyPr/>
          <a:lstStyle/>
          <a:p>
            <a:pPr eaLnBrk="1" hangingPunct="1"/>
            <a:r>
              <a:rPr lang="en-GB" altLang="en-US" dirty="0" smtClean="0">
                <a:solidFill>
                  <a:schemeClr val="bg1"/>
                </a:solidFill>
              </a:rPr>
              <a:t>Brand extension &amp; stretching</a:t>
            </a:r>
          </a:p>
        </p:txBody>
      </p:sp>
      <p:sp>
        <p:nvSpPr>
          <p:cNvPr id="75780" name="Rectangle 3"/>
          <p:cNvSpPr>
            <a:spLocks noGrp="1" noChangeArrowheads="1"/>
          </p:cNvSpPr>
          <p:nvPr>
            <p:ph type="body" idx="1"/>
          </p:nvPr>
        </p:nvSpPr>
        <p:spPr/>
        <p:txBody>
          <a:bodyPr/>
          <a:lstStyle/>
          <a:p>
            <a:pPr eaLnBrk="1" hangingPunct="1"/>
            <a:r>
              <a:rPr lang="en-GB" altLang="en-US" dirty="0" smtClean="0"/>
              <a:t>BE – use of brand name within same broad market (</a:t>
            </a:r>
            <a:r>
              <a:rPr lang="en-GB" altLang="en-US" dirty="0" err="1" smtClean="0"/>
              <a:t>Anadin</a:t>
            </a:r>
            <a:r>
              <a:rPr lang="en-GB" altLang="en-US" dirty="0" smtClean="0"/>
              <a:t>, A Extra, A Soluble) </a:t>
            </a:r>
          </a:p>
          <a:p>
            <a:pPr eaLnBrk="1" hangingPunct="1"/>
            <a:r>
              <a:rPr lang="en-GB" altLang="en-US" dirty="0" smtClean="0"/>
              <a:t>BS – established brand name used for brands in unrelated markets </a:t>
            </a:r>
            <a:r>
              <a:rPr lang="en-GB" altLang="en-US" dirty="0" err="1" smtClean="0"/>
              <a:t>eg</a:t>
            </a:r>
            <a:r>
              <a:rPr lang="en-GB" altLang="en-US" dirty="0" smtClean="0"/>
              <a:t>. Yamaha motor cycles – hi-fi, pianos, skis</a:t>
            </a:r>
          </a:p>
          <a:p>
            <a:pPr eaLnBrk="1" hangingPunct="1"/>
            <a:endParaRPr lang="en-GB" altLang="en-US" dirty="0" smtClean="0"/>
          </a:p>
        </p:txBody>
      </p:sp>
    </p:spTree>
    <p:extLst>
      <p:ext uri="{BB962C8B-B14F-4D97-AF65-F5344CB8AC3E}">
        <p14:creationId xmlns:p14="http://schemas.microsoft.com/office/powerpoint/2010/main" val="3933998196"/>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a:xfrm>
            <a:off x="662276" y="218787"/>
            <a:ext cx="8229600" cy="1143000"/>
          </a:xfrm>
          <a:solidFill>
            <a:schemeClr val="tx1"/>
          </a:solidFill>
        </p:spPr>
        <p:txBody>
          <a:bodyPr/>
          <a:lstStyle/>
          <a:p>
            <a:r>
              <a:rPr lang="en-GB" altLang="en-US" dirty="0" smtClean="0">
                <a:solidFill>
                  <a:schemeClr val="bg1"/>
                </a:solidFill>
              </a:rPr>
              <a:t>Brand Stretch </a:t>
            </a:r>
          </a:p>
        </p:txBody>
      </p:sp>
      <p:pic>
        <p:nvPicPr>
          <p:cNvPr id="76803"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133600" y="2262188"/>
            <a:ext cx="7924800" cy="3143250"/>
          </a:xfrm>
        </p:spPr>
      </p:pic>
    </p:spTree>
    <p:extLst>
      <p:ext uri="{BB962C8B-B14F-4D97-AF65-F5344CB8AC3E}">
        <p14:creationId xmlns:p14="http://schemas.microsoft.com/office/powerpoint/2010/main" val="2035296660"/>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897804" y="246495"/>
            <a:ext cx="8229600" cy="1143000"/>
          </a:xfrm>
          <a:solidFill>
            <a:schemeClr val="tx1"/>
          </a:solidFill>
        </p:spPr>
        <p:txBody>
          <a:bodyPr/>
          <a:lstStyle/>
          <a:p>
            <a:r>
              <a:rPr lang="en-GB" altLang="en-US" dirty="0" smtClean="0">
                <a:solidFill>
                  <a:schemeClr val="bg1"/>
                </a:solidFill>
              </a:rPr>
              <a:t>Brand Extension</a:t>
            </a:r>
          </a:p>
        </p:txBody>
      </p:sp>
      <p:pic>
        <p:nvPicPr>
          <p:cNvPr id="77827"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67905" y="1500765"/>
            <a:ext cx="7531100" cy="4525962"/>
          </a:xfrm>
        </p:spPr>
      </p:pic>
    </p:spTree>
    <p:extLst>
      <p:ext uri="{BB962C8B-B14F-4D97-AF65-F5344CB8AC3E}">
        <p14:creationId xmlns:p14="http://schemas.microsoft.com/office/powerpoint/2010/main" val="12620745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C58DC744-6A3D-4A31-8A19-B31FA7D93704}" type="slidenum">
              <a:rPr lang="en-US" altLang="en-US" sz="1200">
                <a:solidFill>
                  <a:srgbClr val="898989"/>
                </a:solidFill>
              </a:rPr>
              <a:pPr>
                <a:spcBef>
                  <a:spcPct val="0"/>
                </a:spcBef>
                <a:buFontTx/>
                <a:buNone/>
              </a:pPr>
              <a:t>57</a:t>
            </a:fld>
            <a:endParaRPr lang="en-US" altLang="en-US" sz="1200">
              <a:solidFill>
                <a:srgbClr val="898989"/>
              </a:solidFill>
            </a:endParaRPr>
          </a:p>
        </p:txBody>
      </p:sp>
      <p:sp>
        <p:nvSpPr>
          <p:cNvPr id="78851" name="Rectangle 2"/>
          <p:cNvSpPr>
            <a:spLocks noGrp="1" noChangeArrowheads="1"/>
          </p:cNvSpPr>
          <p:nvPr>
            <p:ph type="title"/>
          </p:nvPr>
        </p:nvSpPr>
        <p:spPr>
          <a:solidFill>
            <a:schemeClr val="tx1"/>
          </a:solidFill>
        </p:spPr>
        <p:txBody>
          <a:bodyPr/>
          <a:lstStyle/>
          <a:p>
            <a:pPr eaLnBrk="1" hangingPunct="1"/>
            <a:r>
              <a:rPr lang="en-GB" altLang="en-US" sz="4000" dirty="0">
                <a:solidFill>
                  <a:schemeClr val="bg1"/>
                </a:solidFill>
              </a:rPr>
              <a:t>Risks Associated with Extensions</a:t>
            </a:r>
            <a:endParaRPr lang="en-US" altLang="en-US" sz="4000" dirty="0">
              <a:solidFill>
                <a:schemeClr val="bg1"/>
              </a:solidFill>
            </a:endParaRPr>
          </a:p>
        </p:txBody>
      </p:sp>
      <p:sp>
        <p:nvSpPr>
          <p:cNvPr id="78852" name="Rectangle 3"/>
          <p:cNvSpPr>
            <a:spLocks noGrp="1" noChangeArrowheads="1"/>
          </p:cNvSpPr>
          <p:nvPr>
            <p:ph type="body" sz="half" idx="1"/>
          </p:nvPr>
        </p:nvSpPr>
        <p:spPr/>
        <p:txBody>
          <a:bodyPr/>
          <a:lstStyle/>
          <a:p>
            <a:pPr eaLnBrk="1" hangingPunct="1"/>
            <a:r>
              <a:rPr lang="en-GB" altLang="en-US" dirty="0" smtClean="0"/>
              <a:t>Brand dilution: </a:t>
            </a:r>
          </a:p>
          <a:p>
            <a:pPr eaLnBrk="1" hangingPunct="1">
              <a:buFontTx/>
              <a:buNone/>
            </a:pPr>
            <a:r>
              <a:rPr lang="en-GB" altLang="en-US" sz="2400" dirty="0"/>
              <a:t>	Attaining a critical point where the value of the original brand name is severely diluted due to the number of extensions. This a risk associated with licensing. </a:t>
            </a:r>
            <a:endParaRPr lang="en-US" altLang="en-US" sz="2400" dirty="0"/>
          </a:p>
        </p:txBody>
      </p:sp>
      <p:sp>
        <p:nvSpPr>
          <p:cNvPr id="78853" name="Rectangle 4"/>
          <p:cNvSpPr>
            <a:spLocks noGrp="1" noChangeArrowheads="1"/>
          </p:cNvSpPr>
          <p:nvPr>
            <p:ph type="body" sz="half" idx="2"/>
          </p:nvPr>
        </p:nvSpPr>
        <p:spPr/>
        <p:txBody>
          <a:bodyPr/>
          <a:lstStyle/>
          <a:p>
            <a:pPr eaLnBrk="1" hangingPunct="1"/>
            <a:r>
              <a:rPr lang="en-GB" altLang="en-US" smtClean="0"/>
              <a:t>Brand damage:</a:t>
            </a:r>
          </a:p>
          <a:p>
            <a:pPr eaLnBrk="1" hangingPunct="1">
              <a:buFontTx/>
              <a:buNone/>
            </a:pPr>
            <a:r>
              <a:rPr lang="en-GB" altLang="en-US" sz="2400"/>
              <a:t>	A problem with one product can possibly tarnish the image of others within the brand extension. </a:t>
            </a:r>
            <a:endParaRPr lang="en-US" altLang="en-US" sz="2400"/>
          </a:p>
        </p:txBody>
      </p:sp>
    </p:spTree>
    <p:extLst>
      <p:ext uri="{BB962C8B-B14F-4D97-AF65-F5344CB8AC3E}">
        <p14:creationId xmlns:p14="http://schemas.microsoft.com/office/powerpoint/2010/main" val="3430796680"/>
      </p:ext>
    </p:extLst>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p:cNvSpPr>
            <a:spLocks noGrp="1"/>
          </p:cNvSpPr>
          <p:nvPr>
            <p:ph type="title"/>
          </p:nvPr>
        </p:nvSpPr>
        <p:spPr>
          <a:xfrm>
            <a:off x="838199" y="276226"/>
            <a:ext cx="10106891" cy="1143000"/>
          </a:xfrm>
          <a:solidFill>
            <a:schemeClr val="tx1"/>
          </a:solidFill>
        </p:spPr>
        <p:txBody>
          <a:bodyPr/>
          <a:lstStyle/>
          <a:p>
            <a:r>
              <a:rPr lang="en-GB" altLang="en-US" dirty="0" smtClean="0">
                <a:solidFill>
                  <a:schemeClr val="bg1"/>
                </a:solidFill>
              </a:rPr>
              <a:t>But beware a brand too far</a:t>
            </a:r>
          </a:p>
        </p:txBody>
      </p:sp>
      <p:sp>
        <p:nvSpPr>
          <p:cNvPr id="80899" name="Content Placeholder 2"/>
          <p:cNvSpPr>
            <a:spLocks noGrp="1"/>
          </p:cNvSpPr>
          <p:nvPr>
            <p:ph idx="1"/>
          </p:nvPr>
        </p:nvSpPr>
        <p:spPr/>
        <p:txBody>
          <a:bodyPr/>
          <a:lstStyle/>
          <a:p>
            <a:r>
              <a:rPr lang="en-GB" altLang="en-US" smtClean="0"/>
              <a:t>Remember Virgin Cola, Virgin megastores and Virgin Vie? </a:t>
            </a:r>
          </a:p>
        </p:txBody>
      </p:sp>
      <p:pic>
        <p:nvPicPr>
          <p:cNvPr id="80900"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599364" y="2652713"/>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0901"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35188" y="2781301"/>
            <a:ext cx="2876550"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0902"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43539" y="3937000"/>
            <a:ext cx="2009775" cy="226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3567572"/>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Footer Placeholder 4"/>
          <p:cNvSpPr>
            <a:spLocks noGrp="1"/>
          </p:cNvSpPr>
          <p:nvPr>
            <p:ph type="ftr" sz="quarter" idx="11"/>
          </p:nvPr>
        </p:nvSpPr>
        <p:spPr/>
        <p:txBody>
          <a:bodyPr/>
          <a:lstStyle/>
          <a:p>
            <a:pPr>
              <a:defRPr/>
            </a:pPr>
            <a:r>
              <a:rPr lang="en-GB" smtClean="0"/>
              <a:t>© Jonathan Groucutt 2006</a:t>
            </a:r>
          </a:p>
          <a:p>
            <a:pPr>
              <a:defRPr/>
            </a:pPr>
            <a:r>
              <a:rPr lang="en-GB" smtClean="0"/>
              <a:t>Foundations of Marketing</a:t>
            </a:r>
            <a:endParaRPr lang="en-US" smtClean="0"/>
          </a:p>
        </p:txBody>
      </p:sp>
      <p:sp>
        <p:nvSpPr>
          <p:cNvPr id="81923"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89F97BAF-9E9F-45A1-A8B4-D8278E2A0082}" type="slidenum">
              <a:rPr lang="en-US" altLang="en-US" sz="1200">
                <a:solidFill>
                  <a:srgbClr val="898989"/>
                </a:solidFill>
              </a:rPr>
              <a:pPr>
                <a:spcBef>
                  <a:spcPct val="0"/>
                </a:spcBef>
                <a:buFontTx/>
                <a:buNone/>
              </a:pPr>
              <a:t>59</a:t>
            </a:fld>
            <a:endParaRPr lang="en-US" altLang="en-US" sz="1200">
              <a:solidFill>
                <a:srgbClr val="898989"/>
              </a:solidFill>
            </a:endParaRPr>
          </a:p>
        </p:txBody>
      </p:sp>
      <p:sp>
        <p:nvSpPr>
          <p:cNvPr id="81924" name="Rectangle 2"/>
          <p:cNvSpPr>
            <a:spLocks noGrp="1" noChangeArrowheads="1"/>
          </p:cNvSpPr>
          <p:nvPr>
            <p:ph type="title"/>
          </p:nvPr>
        </p:nvSpPr>
        <p:spPr>
          <a:xfrm>
            <a:off x="805440" y="435697"/>
            <a:ext cx="8610600" cy="762000"/>
          </a:xfrm>
          <a:solidFill>
            <a:schemeClr val="tx1"/>
          </a:solidFill>
        </p:spPr>
        <p:txBody>
          <a:bodyPr/>
          <a:lstStyle/>
          <a:p>
            <a:pPr eaLnBrk="1" hangingPunct="1"/>
            <a:r>
              <a:rPr lang="en-GB" altLang="en-US" dirty="0" smtClean="0">
                <a:solidFill>
                  <a:schemeClr val="bg1"/>
                </a:solidFill>
              </a:rPr>
              <a:t>Brand name considerations</a:t>
            </a:r>
          </a:p>
        </p:txBody>
      </p:sp>
      <p:sp>
        <p:nvSpPr>
          <p:cNvPr id="81925" name="Rectangle 3"/>
          <p:cNvSpPr>
            <a:spLocks noGrp="1" noChangeArrowheads="1"/>
          </p:cNvSpPr>
          <p:nvPr>
            <p:ph type="body" idx="1"/>
          </p:nvPr>
        </p:nvSpPr>
        <p:spPr>
          <a:xfrm>
            <a:off x="2208213" y="1628775"/>
            <a:ext cx="7772400" cy="4114800"/>
          </a:xfrm>
        </p:spPr>
        <p:txBody>
          <a:bodyPr/>
          <a:lstStyle/>
          <a:p>
            <a:pPr eaLnBrk="1" hangingPunct="1"/>
            <a:r>
              <a:rPr lang="en-GB" altLang="en-US" smtClean="0"/>
              <a:t>A good brand name should:</a:t>
            </a:r>
          </a:p>
          <a:p>
            <a:pPr eaLnBrk="1" hangingPunct="1"/>
            <a:r>
              <a:rPr lang="en-GB" altLang="en-US" smtClean="0"/>
              <a:t>1. Evoke positive associations</a:t>
            </a:r>
          </a:p>
          <a:p>
            <a:pPr eaLnBrk="1" hangingPunct="1"/>
            <a:r>
              <a:rPr lang="en-GB" altLang="en-US" smtClean="0"/>
              <a:t>2. Be easy to say &amp; remember</a:t>
            </a:r>
          </a:p>
          <a:p>
            <a:pPr eaLnBrk="1" hangingPunct="1"/>
            <a:r>
              <a:rPr lang="en-GB" altLang="en-US" smtClean="0"/>
              <a:t>3. Suggest product benefits</a:t>
            </a:r>
          </a:p>
          <a:p>
            <a:pPr eaLnBrk="1" hangingPunct="1"/>
            <a:r>
              <a:rPr lang="en-GB" altLang="en-US" smtClean="0"/>
              <a:t>4. Be distinctive</a:t>
            </a:r>
          </a:p>
          <a:p>
            <a:pPr eaLnBrk="1" hangingPunct="1"/>
            <a:r>
              <a:rPr lang="en-GB" altLang="en-US" smtClean="0"/>
              <a:t>5. Not infringe on existing registered brand name</a:t>
            </a:r>
          </a:p>
        </p:txBody>
      </p:sp>
    </p:spTree>
    <p:extLst>
      <p:ext uri="{BB962C8B-B14F-4D97-AF65-F5344CB8AC3E}">
        <p14:creationId xmlns:p14="http://schemas.microsoft.com/office/powerpoint/2010/main" val="290615369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p:cNvSpPr>
            <a:spLocks noGrp="1"/>
          </p:cNvSpPr>
          <p:nvPr>
            <p:ph type="title"/>
          </p:nvPr>
        </p:nvSpPr>
        <p:spPr>
          <a:xfrm>
            <a:off x="838200" y="204933"/>
            <a:ext cx="8229600" cy="1143000"/>
          </a:xfrm>
          <a:solidFill>
            <a:schemeClr val="tx1"/>
          </a:solidFill>
        </p:spPr>
        <p:txBody>
          <a:bodyPr/>
          <a:lstStyle/>
          <a:p>
            <a:r>
              <a:rPr lang="en-GB" altLang="en-US" dirty="0" smtClean="0">
                <a:solidFill>
                  <a:schemeClr val="bg1"/>
                </a:solidFill>
              </a:rPr>
              <a:t>Reading &amp; Useful Websites</a:t>
            </a:r>
          </a:p>
        </p:txBody>
      </p:sp>
      <p:sp>
        <p:nvSpPr>
          <p:cNvPr id="82947" name="Content Placeholder 2"/>
          <p:cNvSpPr>
            <a:spLocks noGrp="1"/>
          </p:cNvSpPr>
          <p:nvPr>
            <p:ph idx="1"/>
          </p:nvPr>
        </p:nvSpPr>
        <p:spPr/>
        <p:txBody>
          <a:bodyPr/>
          <a:lstStyle/>
          <a:p>
            <a:r>
              <a:rPr lang="en-GB" altLang="en-US" dirty="0" smtClean="0"/>
              <a:t>Social Media</a:t>
            </a:r>
          </a:p>
          <a:p>
            <a:pPr lvl="1"/>
            <a:r>
              <a:rPr lang="en-GB" altLang="en-US" dirty="0" smtClean="0"/>
              <a:t>@</a:t>
            </a:r>
            <a:r>
              <a:rPr lang="en-GB" altLang="en-US" dirty="0" err="1" smtClean="0"/>
              <a:t>markeingweeked</a:t>
            </a:r>
            <a:endParaRPr lang="en-GB" altLang="en-US" dirty="0" smtClean="0"/>
          </a:p>
          <a:p>
            <a:pPr lvl="1"/>
            <a:r>
              <a:rPr lang="en-GB" altLang="en-US" dirty="0" smtClean="0"/>
              <a:t>@</a:t>
            </a:r>
            <a:r>
              <a:rPr lang="en-GB" altLang="en-US" dirty="0" err="1" smtClean="0"/>
              <a:t>brandrepublic</a:t>
            </a:r>
            <a:r>
              <a:rPr lang="en-GB" altLang="en-US" dirty="0" smtClean="0"/>
              <a:t> </a:t>
            </a:r>
          </a:p>
          <a:p>
            <a:pPr lvl="1"/>
            <a:r>
              <a:rPr lang="en-GB" altLang="en-US" dirty="0" smtClean="0"/>
              <a:t>@CIM</a:t>
            </a:r>
          </a:p>
          <a:p>
            <a:pPr lvl="1"/>
            <a:r>
              <a:rPr lang="en-GB" altLang="en-US" dirty="0" smtClean="0"/>
              <a:t>@</a:t>
            </a:r>
            <a:r>
              <a:rPr lang="en-GB" altLang="en-US" dirty="0" err="1" smtClean="0"/>
              <a:t>marketingUK</a:t>
            </a:r>
            <a:endParaRPr lang="en-GB" altLang="en-US" dirty="0" smtClean="0"/>
          </a:p>
          <a:p>
            <a:pPr lvl="1"/>
            <a:r>
              <a:rPr lang="en-GB" altLang="en-US" dirty="0" smtClean="0"/>
              <a:t>@</a:t>
            </a:r>
            <a:r>
              <a:rPr lang="en-GB" altLang="en-US" dirty="0" err="1" smtClean="0"/>
              <a:t>Utalkmarketing</a:t>
            </a:r>
            <a:endParaRPr lang="en-GB" altLang="en-US" dirty="0" smtClean="0"/>
          </a:p>
        </p:txBody>
      </p:sp>
    </p:spTree>
    <p:extLst>
      <p:ext uri="{BB962C8B-B14F-4D97-AF65-F5344CB8AC3E}">
        <p14:creationId xmlns:p14="http://schemas.microsoft.com/office/powerpoint/2010/main" val="91807105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p:cNvSpPr>
            <a:spLocks noGrp="1"/>
          </p:cNvSpPr>
          <p:nvPr>
            <p:ph type="title"/>
          </p:nvPr>
        </p:nvSpPr>
        <p:spPr>
          <a:xfrm>
            <a:off x="838200" y="232641"/>
            <a:ext cx="8229600" cy="1143000"/>
          </a:xfrm>
          <a:solidFill>
            <a:schemeClr val="tx1"/>
          </a:solidFill>
        </p:spPr>
        <p:txBody>
          <a:bodyPr/>
          <a:lstStyle/>
          <a:p>
            <a:r>
              <a:rPr lang="en-GB" altLang="en-US" dirty="0" smtClean="0">
                <a:solidFill>
                  <a:schemeClr val="bg1"/>
                </a:solidFill>
              </a:rPr>
              <a:t>Reading &amp; Useful Websites</a:t>
            </a:r>
          </a:p>
        </p:txBody>
      </p:sp>
      <p:sp>
        <p:nvSpPr>
          <p:cNvPr id="83971" name="Content Placeholder 2"/>
          <p:cNvSpPr>
            <a:spLocks noGrp="1"/>
          </p:cNvSpPr>
          <p:nvPr>
            <p:ph idx="1"/>
          </p:nvPr>
        </p:nvSpPr>
        <p:spPr/>
        <p:txBody>
          <a:bodyPr/>
          <a:lstStyle/>
          <a:p>
            <a:r>
              <a:rPr lang="en-GB" altLang="en-US" smtClean="0"/>
              <a:t>Library resources – Reading!!</a:t>
            </a:r>
          </a:p>
          <a:p>
            <a:pPr lvl="1"/>
            <a:r>
              <a:rPr lang="en-GB" altLang="en-US" smtClean="0"/>
              <a:t>Marketing Week</a:t>
            </a:r>
          </a:p>
          <a:p>
            <a:pPr lvl="1"/>
            <a:r>
              <a:rPr lang="en-GB" altLang="en-US" smtClean="0"/>
              <a:t>Brand Republic</a:t>
            </a:r>
          </a:p>
          <a:p>
            <a:pPr lvl="1"/>
            <a:r>
              <a:rPr lang="en-GB" altLang="en-US" smtClean="0"/>
              <a:t>Marketing</a:t>
            </a:r>
          </a:p>
          <a:p>
            <a:pPr lvl="1"/>
            <a:r>
              <a:rPr lang="en-GB" altLang="en-US" smtClean="0"/>
              <a:t>The Grocer </a:t>
            </a:r>
          </a:p>
        </p:txBody>
      </p:sp>
    </p:spTree>
    <p:extLst>
      <p:ext uri="{BB962C8B-B14F-4D97-AF65-F5344CB8AC3E}">
        <p14:creationId xmlns:p14="http://schemas.microsoft.com/office/powerpoint/2010/main" val="304870099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p:cNvSpPr>
            <a:spLocks noGrp="1"/>
          </p:cNvSpPr>
          <p:nvPr>
            <p:ph type="title"/>
          </p:nvPr>
        </p:nvSpPr>
        <p:spPr>
          <a:xfrm>
            <a:off x="838200" y="343477"/>
            <a:ext cx="8229600" cy="1143000"/>
          </a:xfrm>
          <a:solidFill>
            <a:schemeClr val="tx1"/>
          </a:solidFill>
        </p:spPr>
        <p:txBody>
          <a:bodyPr/>
          <a:lstStyle/>
          <a:p>
            <a:r>
              <a:rPr lang="en-GB" altLang="en-US" dirty="0" smtClean="0">
                <a:solidFill>
                  <a:schemeClr val="bg1"/>
                </a:solidFill>
              </a:rPr>
              <a:t>Reading &amp; Useful Websites</a:t>
            </a:r>
          </a:p>
        </p:txBody>
      </p:sp>
      <p:sp>
        <p:nvSpPr>
          <p:cNvPr id="84995" name="Content Placeholder 2"/>
          <p:cNvSpPr>
            <a:spLocks noGrp="1"/>
          </p:cNvSpPr>
          <p:nvPr>
            <p:ph idx="1"/>
          </p:nvPr>
        </p:nvSpPr>
        <p:spPr/>
        <p:txBody>
          <a:bodyPr/>
          <a:lstStyle/>
          <a:p>
            <a:r>
              <a:rPr lang="en-GB" altLang="en-US" smtClean="0"/>
              <a:t>Websites</a:t>
            </a:r>
          </a:p>
          <a:p>
            <a:pPr lvl="1"/>
            <a:r>
              <a:rPr lang="en-GB" altLang="en-US" smtClean="0">
                <a:hlinkClick r:id="rId2"/>
              </a:rPr>
              <a:t>www.cim.co.uk</a:t>
            </a:r>
            <a:endParaRPr lang="en-GB" altLang="en-US" smtClean="0"/>
          </a:p>
          <a:p>
            <a:pPr lvl="1"/>
            <a:r>
              <a:rPr lang="en-GB" altLang="en-US" smtClean="0">
                <a:hlinkClick r:id="rId3"/>
              </a:rPr>
              <a:t>www.youtalkmarketing.co.uk</a:t>
            </a:r>
            <a:r>
              <a:rPr lang="en-GB" altLang="en-US" smtClean="0"/>
              <a:t> </a:t>
            </a:r>
          </a:p>
        </p:txBody>
      </p:sp>
    </p:spTree>
    <p:extLst>
      <p:ext uri="{BB962C8B-B14F-4D97-AF65-F5344CB8AC3E}">
        <p14:creationId xmlns:p14="http://schemas.microsoft.com/office/powerpoint/2010/main" val="4181261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1068</TotalTime>
  <Words>1760</Words>
  <Application>Microsoft Office PowerPoint</Application>
  <PresentationFormat>Widescreen</PresentationFormat>
  <Paragraphs>325</Paragraphs>
  <Slides>62</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62</vt:i4>
      </vt:variant>
    </vt:vector>
  </HeadingPairs>
  <TitlesOfParts>
    <vt:vector size="69" baseType="lpstr">
      <vt:lpstr>MS PGothic</vt:lpstr>
      <vt:lpstr>Arial</vt:lpstr>
      <vt:lpstr>Calibri</vt:lpstr>
      <vt:lpstr>Calibri Light</vt:lpstr>
      <vt:lpstr>Times New Roman</vt:lpstr>
      <vt:lpstr>ヒラギノ角ゴ Pro W3</vt:lpstr>
      <vt:lpstr>Office Theme</vt:lpstr>
      <vt:lpstr>CIM Certificate in Professional Marketing </vt:lpstr>
      <vt:lpstr>Value Proposition </vt:lpstr>
      <vt:lpstr>Marketing Strategy and the Marketing Mix</vt:lpstr>
      <vt:lpstr>The Marketing Mix </vt:lpstr>
      <vt:lpstr>Product </vt:lpstr>
      <vt:lpstr>Promotion </vt:lpstr>
      <vt:lpstr>PowerPoint Presentation</vt:lpstr>
      <vt:lpstr>Traditional promotional mix</vt:lpstr>
      <vt:lpstr>Factors affecting the marketing mix</vt:lpstr>
      <vt:lpstr>What is a Product?</vt:lpstr>
      <vt:lpstr>Three Levels of Product</vt:lpstr>
      <vt:lpstr>Consumer Products</vt:lpstr>
      <vt:lpstr>Consumer product types</vt:lpstr>
      <vt:lpstr>B2B product types</vt:lpstr>
      <vt:lpstr>PRODUCTS </vt:lpstr>
      <vt:lpstr>New products are important</vt:lpstr>
      <vt:lpstr>Types of new product</vt:lpstr>
      <vt:lpstr>Product life cycle </vt:lpstr>
      <vt:lpstr>Task  </vt:lpstr>
      <vt:lpstr>Services</vt:lpstr>
      <vt:lpstr>Services Marketing</vt:lpstr>
      <vt:lpstr>Social Marketing</vt:lpstr>
      <vt:lpstr>Behavioural Economics </vt:lpstr>
      <vt:lpstr>Can companies make us better citizens?</vt:lpstr>
      <vt:lpstr>Practical Insight </vt:lpstr>
      <vt:lpstr>Individual Product and Service Decisions</vt:lpstr>
      <vt:lpstr>Product and Service Attributes – the benefits of the product</vt:lpstr>
      <vt:lpstr>Packaging </vt:lpstr>
      <vt:lpstr>Labelling</vt:lpstr>
      <vt:lpstr>Product Support Services</vt:lpstr>
      <vt:lpstr>Product/service portfolios</vt:lpstr>
      <vt:lpstr>Product Mix Decisions</vt:lpstr>
      <vt:lpstr>Example: Proctor &amp; Gamble</vt:lpstr>
      <vt:lpstr>The Boston Consulting Group Approach</vt:lpstr>
      <vt:lpstr>NPD</vt:lpstr>
      <vt:lpstr>What is Branding? </vt:lpstr>
      <vt:lpstr>What is Branding?</vt:lpstr>
      <vt:lpstr>Can you recognise these brands?</vt:lpstr>
      <vt:lpstr>PowerPoint Presentation</vt:lpstr>
      <vt:lpstr>Why use Branding?</vt:lpstr>
      <vt:lpstr>Your brand experience</vt:lpstr>
      <vt:lpstr>What’s is all about??</vt:lpstr>
      <vt:lpstr>PowerPoint Presentation</vt:lpstr>
      <vt:lpstr>Brand equity</vt:lpstr>
      <vt:lpstr>PowerPoint Presentation</vt:lpstr>
      <vt:lpstr>Building a Brand </vt:lpstr>
      <vt:lpstr>What if a brand were a person?</vt:lpstr>
      <vt:lpstr>The Brand Prism </vt:lpstr>
      <vt:lpstr>PowerPoint Presentation</vt:lpstr>
      <vt:lpstr>Brand types</vt:lpstr>
      <vt:lpstr>Building a strong brand takes time </vt:lpstr>
      <vt:lpstr>Disruptive Brands </vt:lpstr>
      <vt:lpstr>Brand Elasticity</vt:lpstr>
      <vt:lpstr>Brand extension &amp; stretching</vt:lpstr>
      <vt:lpstr>Brand Stretch </vt:lpstr>
      <vt:lpstr>Brand Extension</vt:lpstr>
      <vt:lpstr>Risks Associated with Extensions</vt:lpstr>
      <vt:lpstr>But beware a brand too far</vt:lpstr>
      <vt:lpstr>Brand name considerations</vt:lpstr>
      <vt:lpstr>Reading &amp; Useful Websites</vt:lpstr>
      <vt:lpstr>Reading &amp; Useful Websites</vt:lpstr>
      <vt:lpstr>Reading &amp; Useful Websites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CIM Certificate in Professional Marketing</dc:title>
  <dc:creator>Beth Cummings</dc:creator>
  <cp:lastModifiedBy>Beth Cummings</cp:lastModifiedBy>
  <cp:revision>69</cp:revision>
  <dcterms:created xsi:type="dcterms:W3CDTF">2018-10-02T07:12:32Z</dcterms:created>
  <dcterms:modified xsi:type="dcterms:W3CDTF">2019-05-31T09:37:52Z</dcterms:modified>
</cp:coreProperties>
</file>