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64" r:id="rId8"/>
    <p:sldId id="279" r:id="rId9"/>
    <p:sldId id="266" r:id="rId10"/>
    <p:sldId id="265" r:id="rId11"/>
    <p:sldId id="268" r:id="rId12"/>
    <p:sldId id="269" r:id="rId13"/>
    <p:sldId id="270" r:id="rId14"/>
    <p:sldId id="271" r:id="rId15"/>
    <p:sldId id="272" r:id="rId16"/>
    <p:sldId id="274" r:id="rId17"/>
    <p:sldId id="273" r:id="rId18"/>
    <p:sldId id="275" r:id="rId19"/>
    <p:sldId id="276" r:id="rId20"/>
    <p:sldId id="277"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09A037-DDEE-4D41-A0A7-60C5CC308CBB}" v="2" dt="2022-12-09T09:54:58.1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p:scale>
          <a:sx n="54" d="100"/>
          <a:sy n="54" d="100"/>
        </p:scale>
        <p:origin x="1290"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12/9/2022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41614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12/9/2022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749999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12/9/2022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973875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12/9/2022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9846551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12/9/2022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321362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12/9/2022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681451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12/9/2022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564946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12/9/2022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00834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12/9/2022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66420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12/9/2022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2055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12/9/2022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26875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12/9/2022</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218717586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01" r:id="rId5"/>
    <p:sldLayoutId id="2147483706" r:id="rId6"/>
    <p:sldLayoutId id="2147483702" r:id="rId7"/>
    <p:sldLayoutId id="2147483703" r:id="rId8"/>
    <p:sldLayoutId id="2147483704" r:id="rId9"/>
    <p:sldLayoutId id="2147483705" r:id="rId10"/>
    <p:sldLayoutId id="2147483707"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ful leaf patterns">
            <a:extLst>
              <a:ext uri="{FF2B5EF4-FFF2-40B4-BE49-F238E27FC236}">
                <a16:creationId xmlns:a16="http://schemas.microsoft.com/office/drawing/2014/main" id="{0A2B733A-E726-5DE2-5E22-99E3E792D135}"/>
              </a:ext>
            </a:extLst>
          </p:cNvPr>
          <p:cNvPicPr>
            <a:picLocks noChangeAspect="1"/>
          </p:cNvPicPr>
          <p:nvPr/>
        </p:nvPicPr>
        <p:blipFill rotWithShape="1">
          <a:blip r:embed="rId2"/>
          <a:srcRect t="5753" b="13890"/>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898D0B-F19B-473E-5201-1014970710CE}"/>
              </a:ext>
            </a:extLst>
          </p:cNvPr>
          <p:cNvSpPr>
            <a:spLocks noGrp="1"/>
          </p:cNvSpPr>
          <p:nvPr>
            <p:ph type="ctrTitle"/>
          </p:nvPr>
        </p:nvSpPr>
        <p:spPr>
          <a:xfrm>
            <a:off x="1473390" y="1826096"/>
            <a:ext cx="3149221" cy="2142699"/>
          </a:xfrm>
        </p:spPr>
        <p:txBody>
          <a:bodyPr anchor="b">
            <a:normAutofit/>
          </a:bodyPr>
          <a:lstStyle/>
          <a:p>
            <a:pPr algn="ctr"/>
            <a:r>
              <a:rPr lang="en-GB" sz="4000" dirty="0"/>
              <a:t>Introduction to Research</a:t>
            </a:r>
          </a:p>
        </p:txBody>
      </p:sp>
      <p:sp>
        <p:nvSpPr>
          <p:cNvPr id="3" name="Subtitle 2">
            <a:extLst>
              <a:ext uri="{FF2B5EF4-FFF2-40B4-BE49-F238E27FC236}">
                <a16:creationId xmlns:a16="http://schemas.microsoft.com/office/drawing/2014/main" id="{A743576E-64EA-5B5F-A603-0A1A89443E05}"/>
              </a:ext>
            </a:extLst>
          </p:cNvPr>
          <p:cNvSpPr>
            <a:spLocks noGrp="1"/>
          </p:cNvSpPr>
          <p:nvPr>
            <p:ph type="subTitle" idx="1"/>
          </p:nvPr>
        </p:nvSpPr>
        <p:spPr>
          <a:xfrm>
            <a:off x="1594514" y="4196605"/>
            <a:ext cx="2906973" cy="948601"/>
          </a:xfrm>
        </p:spPr>
        <p:txBody>
          <a:bodyPr anchor="t">
            <a:normAutofit/>
          </a:bodyPr>
          <a:lstStyle/>
          <a:p>
            <a:pPr algn="ctr"/>
            <a:r>
              <a:rPr lang="en-GB" dirty="0"/>
              <a:t>Zoe Cooke</a:t>
            </a:r>
          </a:p>
        </p:txBody>
      </p:sp>
      <p:sp>
        <p:nvSpPr>
          <p:cNvPr id="13" name="Freeform: Shape 12">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4250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0E9B5-F495-64B6-1D76-08EE01974E0B}"/>
              </a:ext>
            </a:extLst>
          </p:cNvPr>
          <p:cNvSpPr>
            <a:spLocks noGrp="1"/>
          </p:cNvSpPr>
          <p:nvPr>
            <p:ph type="title"/>
          </p:nvPr>
        </p:nvSpPr>
        <p:spPr/>
        <p:txBody>
          <a:bodyPr/>
          <a:lstStyle/>
          <a:p>
            <a:r>
              <a:rPr lang="en-GB" dirty="0"/>
              <a:t>Session overview</a:t>
            </a:r>
          </a:p>
        </p:txBody>
      </p:sp>
      <p:sp>
        <p:nvSpPr>
          <p:cNvPr id="3" name="Content Placeholder 2">
            <a:extLst>
              <a:ext uri="{FF2B5EF4-FFF2-40B4-BE49-F238E27FC236}">
                <a16:creationId xmlns:a16="http://schemas.microsoft.com/office/drawing/2014/main" id="{68671C09-70D1-D6A5-B660-CE6AE349F9EE}"/>
              </a:ext>
            </a:extLst>
          </p:cNvPr>
          <p:cNvSpPr>
            <a:spLocks noGrp="1"/>
          </p:cNvSpPr>
          <p:nvPr>
            <p:ph idx="1"/>
          </p:nvPr>
        </p:nvSpPr>
        <p:spPr/>
        <p:txBody>
          <a:bodyPr/>
          <a:lstStyle/>
          <a:p>
            <a:r>
              <a:rPr lang="en-GB" sz="2400" dirty="0"/>
              <a:t>What is research </a:t>
            </a:r>
          </a:p>
          <a:p>
            <a:r>
              <a:rPr lang="en-GB" sz="2400" dirty="0"/>
              <a:t>Why do research </a:t>
            </a:r>
          </a:p>
          <a:p>
            <a:r>
              <a:rPr lang="en-GB" sz="2400" dirty="0"/>
              <a:t>Planning research</a:t>
            </a:r>
          </a:p>
          <a:p>
            <a:pPr marL="0" indent="0">
              <a:buNone/>
            </a:pPr>
            <a:endParaRPr lang="en-GB" dirty="0"/>
          </a:p>
        </p:txBody>
      </p:sp>
    </p:spTree>
    <p:extLst>
      <p:ext uri="{BB962C8B-B14F-4D97-AF65-F5344CB8AC3E}">
        <p14:creationId xmlns:p14="http://schemas.microsoft.com/office/powerpoint/2010/main" val="40694148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2B7E6-25A7-11EA-FB32-3BACC1160BC3}"/>
              </a:ext>
            </a:extLst>
          </p:cNvPr>
          <p:cNvSpPr>
            <a:spLocks noGrp="1"/>
          </p:cNvSpPr>
          <p:nvPr>
            <p:ph type="title"/>
          </p:nvPr>
        </p:nvSpPr>
        <p:spPr/>
        <p:txBody>
          <a:bodyPr/>
          <a:lstStyle/>
          <a:p>
            <a:r>
              <a:rPr lang="en-GB" dirty="0"/>
              <a:t>What is research?</a:t>
            </a:r>
          </a:p>
        </p:txBody>
      </p:sp>
      <p:sp>
        <p:nvSpPr>
          <p:cNvPr id="3" name="Content Placeholder 2">
            <a:extLst>
              <a:ext uri="{FF2B5EF4-FFF2-40B4-BE49-F238E27FC236}">
                <a16:creationId xmlns:a16="http://schemas.microsoft.com/office/drawing/2014/main" id="{44A3351A-10FB-5AAD-543B-1DB8347A7CDA}"/>
              </a:ext>
            </a:extLst>
          </p:cNvPr>
          <p:cNvSpPr>
            <a:spLocks noGrp="1"/>
          </p:cNvSpPr>
          <p:nvPr>
            <p:ph idx="1"/>
          </p:nvPr>
        </p:nvSpPr>
        <p:spPr/>
        <p:txBody>
          <a:bodyPr/>
          <a:lstStyle/>
          <a:p>
            <a:pPr marL="0" indent="0">
              <a:buNone/>
            </a:pPr>
            <a:endParaRPr lang="en-GB" dirty="0"/>
          </a:p>
          <a:p>
            <a:pPr marL="0" indent="0">
              <a:buNone/>
            </a:pPr>
            <a:r>
              <a:rPr lang="en-GB" dirty="0"/>
              <a:t>‘Research’ means the attempt to derive generalisable new knowledge by addressing clearly defined questions with systematic and rigorous methods. </a:t>
            </a:r>
          </a:p>
          <a:p>
            <a:pPr marL="0" indent="0">
              <a:buNone/>
            </a:pPr>
            <a:endParaRPr lang="en-GB" dirty="0"/>
          </a:p>
          <a:p>
            <a:pPr marL="0" indent="0">
              <a:buNone/>
            </a:pPr>
            <a:r>
              <a:rPr lang="en-GB" dirty="0"/>
              <a:t>						- Health Research Authority, 2016</a:t>
            </a:r>
          </a:p>
        </p:txBody>
      </p:sp>
    </p:spTree>
    <p:extLst>
      <p:ext uri="{BB962C8B-B14F-4D97-AF65-F5344CB8AC3E}">
        <p14:creationId xmlns:p14="http://schemas.microsoft.com/office/powerpoint/2010/main" val="1250334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9BE7D-2003-9BCB-7AFC-86CA7B329644}"/>
              </a:ext>
            </a:extLst>
          </p:cNvPr>
          <p:cNvSpPr>
            <a:spLocks noGrp="1"/>
          </p:cNvSpPr>
          <p:nvPr>
            <p:ph type="title"/>
          </p:nvPr>
        </p:nvSpPr>
        <p:spPr/>
        <p:txBody>
          <a:bodyPr/>
          <a:lstStyle/>
          <a:p>
            <a:r>
              <a:rPr lang="en-GB" dirty="0"/>
              <a:t>What is research?</a:t>
            </a:r>
          </a:p>
        </p:txBody>
      </p:sp>
      <p:sp>
        <p:nvSpPr>
          <p:cNvPr id="3" name="Content Placeholder 2">
            <a:extLst>
              <a:ext uri="{FF2B5EF4-FFF2-40B4-BE49-F238E27FC236}">
                <a16:creationId xmlns:a16="http://schemas.microsoft.com/office/drawing/2014/main" id="{BCC5C9A0-3488-19CF-DAC7-F330A8A6DB51}"/>
              </a:ext>
            </a:extLst>
          </p:cNvPr>
          <p:cNvSpPr>
            <a:spLocks noGrp="1"/>
          </p:cNvSpPr>
          <p:nvPr>
            <p:ph idx="1"/>
          </p:nvPr>
        </p:nvSpPr>
        <p:spPr/>
        <p:txBody>
          <a:bodyPr/>
          <a:lstStyle/>
          <a:p>
            <a:r>
              <a:rPr lang="en-GB" dirty="0"/>
              <a:t>A form of enquiry </a:t>
            </a:r>
          </a:p>
          <a:p>
            <a:r>
              <a:rPr lang="en-GB" dirty="0"/>
              <a:t>A way of exploring answers to questions we have</a:t>
            </a:r>
          </a:p>
          <a:p>
            <a:r>
              <a:rPr lang="en-GB" dirty="0"/>
              <a:t>A way of testing out theories or conducting experiments </a:t>
            </a:r>
          </a:p>
          <a:p>
            <a:r>
              <a:rPr lang="en-GB" dirty="0"/>
              <a:t>A way of generating new ideas or understanding </a:t>
            </a:r>
          </a:p>
        </p:txBody>
      </p:sp>
    </p:spTree>
    <p:extLst>
      <p:ext uri="{BB962C8B-B14F-4D97-AF65-F5344CB8AC3E}">
        <p14:creationId xmlns:p14="http://schemas.microsoft.com/office/powerpoint/2010/main" val="2388811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4BDBD-80F7-33B7-90F2-7FF707D8E9DF}"/>
              </a:ext>
            </a:extLst>
          </p:cNvPr>
          <p:cNvSpPr>
            <a:spLocks noGrp="1"/>
          </p:cNvSpPr>
          <p:nvPr>
            <p:ph type="title"/>
          </p:nvPr>
        </p:nvSpPr>
        <p:spPr/>
        <p:txBody>
          <a:bodyPr/>
          <a:lstStyle/>
          <a:p>
            <a:r>
              <a:rPr lang="en-GB" dirty="0"/>
              <a:t>What’s the difference?		</a:t>
            </a:r>
          </a:p>
        </p:txBody>
      </p:sp>
      <p:sp>
        <p:nvSpPr>
          <p:cNvPr id="3" name="Content Placeholder 2">
            <a:extLst>
              <a:ext uri="{FF2B5EF4-FFF2-40B4-BE49-F238E27FC236}">
                <a16:creationId xmlns:a16="http://schemas.microsoft.com/office/drawing/2014/main" id="{9ED5FA51-9AB9-8E73-481B-8D1733667359}"/>
              </a:ext>
            </a:extLst>
          </p:cNvPr>
          <p:cNvSpPr>
            <a:spLocks noGrp="1"/>
          </p:cNvSpPr>
          <p:nvPr>
            <p:ph idx="1"/>
          </p:nvPr>
        </p:nvSpPr>
        <p:spPr/>
        <p:txBody>
          <a:bodyPr>
            <a:normAutofit/>
          </a:bodyPr>
          <a:lstStyle/>
          <a:p>
            <a:r>
              <a:rPr lang="en-GB" sz="3200" dirty="0"/>
              <a:t>Research </a:t>
            </a:r>
          </a:p>
          <a:p>
            <a:r>
              <a:rPr lang="en-GB" sz="3200" dirty="0"/>
              <a:t>Service Evaluation</a:t>
            </a:r>
          </a:p>
          <a:p>
            <a:r>
              <a:rPr lang="en-GB" sz="3200" dirty="0"/>
              <a:t>Audit </a:t>
            </a:r>
          </a:p>
        </p:txBody>
      </p:sp>
    </p:spTree>
    <p:extLst>
      <p:ext uri="{BB962C8B-B14F-4D97-AF65-F5344CB8AC3E}">
        <p14:creationId xmlns:p14="http://schemas.microsoft.com/office/powerpoint/2010/main" val="3743563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F899C-4B27-08E5-A13C-02628CC7A226}"/>
              </a:ext>
            </a:extLst>
          </p:cNvPr>
          <p:cNvSpPr>
            <a:spLocks noGrp="1"/>
          </p:cNvSpPr>
          <p:nvPr>
            <p:ph type="title"/>
          </p:nvPr>
        </p:nvSpPr>
        <p:spPr/>
        <p:txBody>
          <a:bodyPr/>
          <a:lstStyle/>
          <a:p>
            <a:r>
              <a:rPr lang="en-GB" dirty="0"/>
              <a:t>‘Doing’ Research or Evaluation	</a:t>
            </a:r>
          </a:p>
        </p:txBody>
      </p:sp>
      <p:sp>
        <p:nvSpPr>
          <p:cNvPr id="3" name="Content Placeholder 2">
            <a:extLst>
              <a:ext uri="{FF2B5EF4-FFF2-40B4-BE49-F238E27FC236}">
                <a16:creationId xmlns:a16="http://schemas.microsoft.com/office/drawing/2014/main" id="{0854AEFC-BE4A-06D7-6E5E-E521E3167C3F}"/>
              </a:ext>
            </a:extLst>
          </p:cNvPr>
          <p:cNvSpPr>
            <a:spLocks noGrp="1"/>
          </p:cNvSpPr>
          <p:nvPr>
            <p:ph idx="1"/>
          </p:nvPr>
        </p:nvSpPr>
        <p:spPr/>
        <p:txBody>
          <a:bodyPr/>
          <a:lstStyle/>
          <a:p>
            <a:r>
              <a:rPr lang="en-GB" dirty="0"/>
              <a:t>We can’t ‘just do it’</a:t>
            </a:r>
          </a:p>
          <a:p>
            <a:r>
              <a:rPr lang="en-GB" dirty="0"/>
              <a:t>Strict approval processes</a:t>
            </a:r>
          </a:p>
          <a:p>
            <a:r>
              <a:rPr lang="en-GB" dirty="0"/>
              <a:t>Consent / Prior approval</a:t>
            </a:r>
          </a:p>
          <a:p>
            <a:r>
              <a:rPr lang="en-GB" dirty="0"/>
              <a:t>Scientific and ethical rigour expected – e.g. BPS guidelines </a:t>
            </a:r>
          </a:p>
        </p:txBody>
      </p:sp>
    </p:spTree>
    <p:extLst>
      <p:ext uri="{BB962C8B-B14F-4D97-AF65-F5344CB8AC3E}">
        <p14:creationId xmlns:p14="http://schemas.microsoft.com/office/powerpoint/2010/main" val="1165549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C80B9C-CCB9-42D2-B7D6-BDA09F3EA8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Graphical user interface&#10;&#10;Description automatically generated with medium confidence">
            <a:extLst>
              <a:ext uri="{FF2B5EF4-FFF2-40B4-BE49-F238E27FC236}">
                <a16:creationId xmlns:a16="http://schemas.microsoft.com/office/drawing/2014/main" id="{1C4EFDA6-597C-3327-D50B-5854704155DE}"/>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11111"/>
          <a:stretch/>
        </p:blipFill>
        <p:spPr bwMode="auto">
          <a:xfrm>
            <a:off x="20" y="10"/>
            <a:ext cx="12191979" cy="6857990"/>
          </a:xfrm>
          <a:prstGeom prst="rect">
            <a:avLst/>
          </a:prstGeom>
          <a:noFill/>
        </p:spPr>
      </p:pic>
      <p:sp>
        <p:nvSpPr>
          <p:cNvPr id="11" name="Freeform: Shape 10">
            <a:extLst>
              <a:ext uri="{FF2B5EF4-FFF2-40B4-BE49-F238E27FC236}">
                <a16:creationId xmlns:a16="http://schemas.microsoft.com/office/drawing/2014/main" id="{B8C28122-AA8C-48D4-93E8-7C0082B68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5515" y="2926447"/>
            <a:ext cx="2576701" cy="3931552"/>
          </a:xfrm>
          <a:custGeom>
            <a:avLst/>
            <a:gdLst>
              <a:gd name="connsiteX0" fmla="*/ 1324902 w 2644724"/>
              <a:gd name="connsiteY0" fmla="*/ 0 h 2397243"/>
              <a:gd name="connsiteX1" fmla="*/ 1324529 w 2644724"/>
              <a:gd name="connsiteY1" fmla="*/ 2617 h 2397243"/>
              <a:gd name="connsiteX2" fmla="*/ 1440541 w 2644724"/>
              <a:gd name="connsiteY2" fmla="*/ 67117 h 2397243"/>
              <a:gd name="connsiteX3" fmla="*/ 2299319 w 2644724"/>
              <a:gd name="connsiteY3" fmla="*/ 337644 h 2397243"/>
              <a:gd name="connsiteX4" fmla="*/ 2644724 w 2644724"/>
              <a:gd name="connsiteY4" fmla="*/ 804953 h 2397243"/>
              <a:gd name="connsiteX5" fmla="*/ 2644724 w 2644724"/>
              <a:gd name="connsiteY5" fmla="*/ 2397217 h 2397243"/>
              <a:gd name="connsiteX6" fmla="*/ 2644719 w 2644724"/>
              <a:gd name="connsiteY6" fmla="*/ 2397243 h 2397243"/>
              <a:gd name="connsiteX7" fmla="*/ 6 w 2644724"/>
              <a:gd name="connsiteY7" fmla="*/ 2397243 h 2397243"/>
              <a:gd name="connsiteX8" fmla="*/ 0 w 2644724"/>
              <a:gd name="connsiteY8" fmla="*/ 2397217 h 2397243"/>
              <a:gd name="connsiteX9" fmla="*/ 0 w 2644724"/>
              <a:gd name="connsiteY9" fmla="*/ 804953 h 2397243"/>
              <a:gd name="connsiteX10" fmla="*/ 345405 w 2644724"/>
              <a:gd name="connsiteY10" fmla="*/ 337644 h 2397243"/>
              <a:gd name="connsiteX11" fmla="*/ 1204184 w 2644724"/>
              <a:gd name="connsiteY11" fmla="*/ 67117 h 2397243"/>
              <a:gd name="connsiteX12" fmla="*/ 1320196 w 2644724"/>
              <a:gd name="connsiteY12" fmla="*/ 2617 h 2397243"/>
              <a:gd name="connsiteX13" fmla="*/ 1322362 w 2644724"/>
              <a:gd name="connsiteY13" fmla="*/ 1412 h 2397243"/>
              <a:gd name="connsiteX0" fmla="*/ 1324902 w 2644724"/>
              <a:gd name="connsiteY0" fmla="*/ 0 h 2472784"/>
              <a:gd name="connsiteX1" fmla="*/ 1324529 w 2644724"/>
              <a:gd name="connsiteY1" fmla="*/ 78158 h 2472784"/>
              <a:gd name="connsiteX2" fmla="*/ 1440541 w 2644724"/>
              <a:gd name="connsiteY2" fmla="*/ 142658 h 2472784"/>
              <a:gd name="connsiteX3" fmla="*/ 2299319 w 2644724"/>
              <a:gd name="connsiteY3" fmla="*/ 413185 h 2472784"/>
              <a:gd name="connsiteX4" fmla="*/ 2644724 w 2644724"/>
              <a:gd name="connsiteY4" fmla="*/ 880494 h 2472784"/>
              <a:gd name="connsiteX5" fmla="*/ 2644724 w 2644724"/>
              <a:gd name="connsiteY5" fmla="*/ 2472758 h 2472784"/>
              <a:gd name="connsiteX6" fmla="*/ 2644719 w 2644724"/>
              <a:gd name="connsiteY6" fmla="*/ 2472784 h 2472784"/>
              <a:gd name="connsiteX7" fmla="*/ 6 w 2644724"/>
              <a:gd name="connsiteY7" fmla="*/ 2472784 h 2472784"/>
              <a:gd name="connsiteX8" fmla="*/ 0 w 2644724"/>
              <a:gd name="connsiteY8" fmla="*/ 2472758 h 2472784"/>
              <a:gd name="connsiteX9" fmla="*/ 0 w 2644724"/>
              <a:gd name="connsiteY9" fmla="*/ 880494 h 2472784"/>
              <a:gd name="connsiteX10" fmla="*/ 345405 w 2644724"/>
              <a:gd name="connsiteY10" fmla="*/ 413185 h 2472784"/>
              <a:gd name="connsiteX11" fmla="*/ 1204184 w 2644724"/>
              <a:gd name="connsiteY11" fmla="*/ 142658 h 2472784"/>
              <a:gd name="connsiteX12" fmla="*/ 1320196 w 2644724"/>
              <a:gd name="connsiteY12" fmla="*/ 78158 h 2472784"/>
              <a:gd name="connsiteX13" fmla="*/ 1322362 w 2644724"/>
              <a:gd name="connsiteY13" fmla="*/ 76953 h 2472784"/>
              <a:gd name="connsiteX14" fmla="*/ 1324902 w 2644724"/>
              <a:gd name="connsiteY14" fmla="*/ 0 h 2472784"/>
              <a:gd name="connsiteX0" fmla="*/ 1322362 w 2644724"/>
              <a:gd name="connsiteY0" fmla="*/ 3996 h 2399827"/>
              <a:gd name="connsiteX1" fmla="*/ 1324529 w 2644724"/>
              <a:gd name="connsiteY1" fmla="*/ 5201 h 2399827"/>
              <a:gd name="connsiteX2" fmla="*/ 1440541 w 2644724"/>
              <a:gd name="connsiteY2" fmla="*/ 69701 h 2399827"/>
              <a:gd name="connsiteX3" fmla="*/ 2299319 w 2644724"/>
              <a:gd name="connsiteY3" fmla="*/ 340228 h 2399827"/>
              <a:gd name="connsiteX4" fmla="*/ 2644724 w 2644724"/>
              <a:gd name="connsiteY4" fmla="*/ 807537 h 2399827"/>
              <a:gd name="connsiteX5" fmla="*/ 2644724 w 2644724"/>
              <a:gd name="connsiteY5" fmla="*/ 2399801 h 2399827"/>
              <a:gd name="connsiteX6" fmla="*/ 2644719 w 2644724"/>
              <a:gd name="connsiteY6" fmla="*/ 2399827 h 2399827"/>
              <a:gd name="connsiteX7" fmla="*/ 6 w 2644724"/>
              <a:gd name="connsiteY7" fmla="*/ 2399827 h 2399827"/>
              <a:gd name="connsiteX8" fmla="*/ 0 w 2644724"/>
              <a:gd name="connsiteY8" fmla="*/ 2399801 h 2399827"/>
              <a:gd name="connsiteX9" fmla="*/ 0 w 2644724"/>
              <a:gd name="connsiteY9" fmla="*/ 807537 h 2399827"/>
              <a:gd name="connsiteX10" fmla="*/ 345405 w 2644724"/>
              <a:gd name="connsiteY10" fmla="*/ 340228 h 2399827"/>
              <a:gd name="connsiteX11" fmla="*/ 1204184 w 2644724"/>
              <a:gd name="connsiteY11" fmla="*/ 69701 h 2399827"/>
              <a:gd name="connsiteX12" fmla="*/ 1320196 w 2644724"/>
              <a:gd name="connsiteY12" fmla="*/ 5201 h 2399827"/>
              <a:gd name="connsiteX13" fmla="*/ 1322362 w 2644724"/>
              <a:gd name="connsiteY13" fmla="*/ 3996 h 2399827"/>
              <a:gd name="connsiteX0" fmla="*/ 1322362 w 2644724"/>
              <a:gd name="connsiteY0" fmla="*/ 0 h 2461519"/>
              <a:gd name="connsiteX1" fmla="*/ 1324529 w 2644724"/>
              <a:gd name="connsiteY1" fmla="*/ 66893 h 2461519"/>
              <a:gd name="connsiteX2" fmla="*/ 1440541 w 2644724"/>
              <a:gd name="connsiteY2" fmla="*/ 131393 h 2461519"/>
              <a:gd name="connsiteX3" fmla="*/ 2299319 w 2644724"/>
              <a:gd name="connsiteY3" fmla="*/ 401920 h 2461519"/>
              <a:gd name="connsiteX4" fmla="*/ 2644724 w 2644724"/>
              <a:gd name="connsiteY4" fmla="*/ 869229 h 2461519"/>
              <a:gd name="connsiteX5" fmla="*/ 2644724 w 2644724"/>
              <a:gd name="connsiteY5" fmla="*/ 2461493 h 2461519"/>
              <a:gd name="connsiteX6" fmla="*/ 2644719 w 2644724"/>
              <a:gd name="connsiteY6" fmla="*/ 2461519 h 2461519"/>
              <a:gd name="connsiteX7" fmla="*/ 6 w 2644724"/>
              <a:gd name="connsiteY7" fmla="*/ 2461519 h 2461519"/>
              <a:gd name="connsiteX8" fmla="*/ 0 w 2644724"/>
              <a:gd name="connsiteY8" fmla="*/ 2461493 h 2461519"/>
              <a:gd name="connsiteX9" fmla="*/ 0 w 2644724"/>
              <a:gd name="connsiteY9" fmla="*/ 869229 h 2461519"/>
              <a:gd name="connsiteX10" fmla="*/ 345405 w 2644724"/>
              <a:gd name="connsiteY10" fmla="*/ 401920 h 2461519"/>
              <a:gd name="connsiteX11" fmla="*/ 1204184 w 2644724"/>
              <a:gd name="connsiteY11" fmla="*/ 131393 h 2461519"/>
              <a:gd name="connsiteX12" fmla="*/ 1320196 w 2644724"/>
              <a:gd name="connsiteY12" fmla="*/ 66893 h 2461519"/>
              <a:gd name="connsiteX13" fmla="*/ 1322362 w 2644724"/>
              <a:gd name="connsiteY13" fmla="*/ 0 h 2461519"/>
              <a:gd name="connsiteX0" fmla="*/ 1320196 w 2644724"/>
              <a:gd name="connsiteY0" fmla="*/ 0 h 2394626"/>
              <a:gd name="connsiteX1" fmla="*/ 1324529 w 2644724"/>
              <a:gd name="connsiteY1" fmla="*/ 0 h 2394626"/>
              <a:gd name="connsiteX2" fmla="*/ 1440541 w 2644724"/>
              <a:gd name="connsiteY2" fmla="*/ 64500 h 2394626"/>
              <a:gd name="connsiteX3" fmla="*/ 2299319 w 2644724"/>
              <a:gd name="connsiteY3" fmla="*/ 335027 h 2394626"/>
              <a:gd name="connsiteX4" fmla="*/ 2644724 w 2644724"/>
              <a:gd name="connsiteY4" fmla="*/ 802336 h 2394626"/>
              <a:gd name="connsiteX5" fmla="*/ 2644724 w 2644724"/>
              <a:gd name="connsiteY5" fmla="*/ 2394600 h 2394626"/>
              <a:gd name="connsiteX6" fmla="*/ 2644719 w 2644724"/>
              <a:gd name="connsiteY6" fmla="*/ 2394626 h 2394626"/>
              <a:gd name="connsiteX7" fmla="*/ 6 w 2644724"/>
              <a:gd name="connsiteY7" fmla="*/ 2394626 h 2394626"/>
              <a:gd name="connsiteX8" fmla="*/ 0 w 2644724"/>
              <a:gd name="connsiteY8" fmla="*/ 2394600 h 2394626"/>
              <a:gd name="connsiteX9" fmla="*/ 0 w 2644724"/>
              <a:gd name="connsiteY9" fmla="*/ 802336 h 2394626"/>
              <a:gd name="connsiteX10" fmla="*/ 345405 w 2644724"/>
              <a:gd name="connsiteY10" fmla="*/ 335027 h 2394626"/>
              <a:gd name="connsiteX11" fmla="*/ 1204184 w 2644724"/>
              <a:gd name="connsiteY11" fmla="*/ 64500 h 2394626"/>
              <a:gd name="connsiteX12" fmla="*/ 1320196 w 2644724"/>
              <a:gd name="connsiteY12" fmla="*/ 0 h 2394626"/>
              <a:gd name="connsiteX0" fmla="*/ 1204184 w 2644724"/>
              <a:gd name="connsiteY0" fmla="*/ 64500 h 2394626"/>
              <a:gd name="connsiteX1" fmla="*/ 1324529 w 2644724"/>
              <a:gd name="connsiteY1" fmla="*/ 0 h 2394626"/>
              <a:gd name="connsiteX2" fmla="*/ 1440541 w 2644724"/>
              <a:gd name="connsiteY2" fmla="*/ 64500 h 2394626"/>
              <a:gd name="connsiteX3" fmla="*/ 2299319 w 2644724"/>
              <a:gd name="connsiteY3" fmla="*/ 335027 h 2394626"/>
              <a:gd name="connsiteX4" fmla="*/ 2644724 w 2644724"/>
              <a:gd name="connsiteY4" fmla="*/ 802336 h 2394626"/>
              <a:gd name="connsiteX5" fmla="*/ 2644724 w 2644724"/>
              <a:gd name="connsiteY5" fmla="*/ 2394600 h 2394626"/>
              <a:gd name="connsiteX6" fmla="*/ 2644719 w 2644724"/>
              <a:gd name="connsiteY6" fmla="*/ 2394626 h 2394626"/>
              <a:gd name="connsiteX7" fmla="*/ 6 w 2644724"/>
              <a:gd name="connsiteY7" fmla="*/ 2394626 h 2394626"/>
              <a:gd name="connsiteX8" fmla="*/ 0 w 2644724"/>
              <a:gd name="connsiteY8" fmla="*/ 2394600 h 2394626"/>
              <a:gd name="connsiteX9" fmla="*/ 0 w 2644724"/>
              <a:gd name="connsiteY9" fmla="*/ 802336 h 2394626"/>
              <a:gd name="connsiteX10" fmla="*/ 345405 w 2644724"/>
              <a:gd name="connsiteY10" fmla="*/ 335027 h 2394626"/>
              <a:gd name="connsiteX11" fmla="*/ 1204184 w 2644724"/>
              <a:gd name="connsiteY11" fmla="*/ 64500 h 2394626"/>
              <a:gd name="connsiteX0" fmla="*/ 1204184 w 2644724"/>
              <a:gd name="connsiteY0" fmla="*/ 84206 h 2414332"/>
              <a:gd name="connsiteX1" fmla="*/ 1324529 w 2644724"/>
              <a:gd name="connsiteY1" fmla="*/ 0 h 2414332"/>
              <a:gd name="connsiteX2" fmla="*/ 1440541 w 2644724"/>
              <a:gd name="connsiteY2" fmla="*/ 84206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204184 w 2644724"/>
              <a:gd name="connsiteY11" fmla="*/ 84206 h 2414332"/>
              <a:gd name="connsiteX0" fmla="*/ 1204184 w 2644724"/>
              <a:gd name="connsiteY0" fmla="*/ 84206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204184 w 2644724"/>
              <a:gd name="connsiteY11" fmla="*/ 84206 h 2414332"/>
              <a:gd name="connsiteX0" fmla="*/ 1188792 w 2644724"/>
              <a:gd name="connsiteY0" fmla="*/ 84206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188792 w 2644724"/>
              <a:gd name="connsiteY11" fmla="*/ 84206 h 2414332"/>
              <a:gd name="connsiteX0" fmla="*/ 1181815 w 2644724"/>
              <a:gd name="connsiteY0" fmla="*/ 88701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181815 w 2644724"/>
              <a:gd name="connsiteY11" fmla="*/ 88701 h 2414332"/>
              <a:gd name="connsiteX0" fmla="*/ 0 w 2644724"/>
              <a:gd name="connsiteY0" fmla="*/ 2414306 h 2453562"/>
              <a:gd name="connsiteX1" fmla="*/ 0 w 2644724"/>
              <a:gd name="connsiteY1" fmla="*/ 822042 h 2453562"/>
              <a:gd name="connsiteX2" fmla="*/ 345405 w 2644724"/>
              <a:gd name="connsiteY2" fmla="*/ 354733 h 2453562"/>
              <a:gd name="connsiteX3" fmla="*/ 1181815 w 2644724"/>
              <a:gd name="connsiteY3" fmla="*/ 88701 h 2453562"/>
              <a:gd name="connsiteX4" fmla="*/ 1324529 w 2644724"/>
              <a:gd name="connsiteY4" fmla="*/ 0 h 2453562"/>
              <a:gd name="connsiteX5" fmla="*/ 1455933 w 2644724"/>
              <a:gd name="connsiteY5" fmla="*/ 80922 h 2453562"/>
              <a:gd name="connsiteX6" fmla="*/ 2299319 w 2644724"/>
              <a:gd name="connsiteY6" fmla="*/ 354733 h 2453562"/>
              <a:gd name="connsiteX7" fmla="*/ 2644724 w 2644724"/>
              <a:gd name="connsiteY7" fmla="*/ 822042 h 2453562"/>
              <a:gd name="connsiteX8" fmla="*/ 2644724 w 2644724"/>
              <a:gd name="connsiteY8" fmla="*/ 2414306 h 2453562"/>
              <a:gd name="connsiteX9" fmla="*/ 2644719 w 2644724"/>
              <a:gd name="connsiteY9" fmla="*/ 2414332 h 2453562"/>
              <a:gd name="connsiteX10" fmla="*/ 6 w 2644724"/>
              <a:gd name="connsiteY10" fmla="*/ 2414332 h 2453562"/>
              <a:gd name="connsiteX11" fmla="*/ 60547 w 2644724"/>
              <a:gd name="connsiteY11" fmla="*/ 2453562 h 2453562"/>
              <a:gd name="connsiteX0" fmla="*/ 0 w 2644724"/>
              <a:gd name="connsiteY0" fmla="*/ 2414306 h 2414332"/>
              <a:gd name="connsiteX1" fmla="*/ 0 w 2644724"/>
              <a:gd name="connsiteY1" fmla="*/ 822042 h 2414332"/>
              <a:gd name="connsiteX2" fmla="*/ 345405 w 2644724"/>
              <a:gd name="connsiteY2" fmla="*/ 354733 h 2414332"/>
              <a:gd name="connsiteX3" fmla="*/ 1181815 w 2644724"/>
              <a:gd name="connsiteY3" fmla="*/ 88701 h 2414332"/>
              <a:gd name="connsiteX4" fmla="*/ 1324529 w 2644724"/>
              <a:gd name="connsiteY4" fmla="*/ 0 h 2414332"/>
              <a:gd name="connsiteX5" fmla="*/ 1455933 w 2644724"/>
              <a:gd name="connsiteY5" fmla="*/ 80922 h 2414332"/>
              <a:gd name="connsiteX6" fmla="*/ 2299319 w 2644724"/>
              <a:gd name="connsiteY6" fmla="*/ 354733 h 2414332"/>
              <a:gd name="connsiteX7" fmla="*/ 2644724 w 2644724"/>
              <a:gd name="connsiteY7" fmla="*/ 822042 h 2414332"/>
              <a:gd name="connsiteX8" fmla="*/ 2644724 w 2644724"/>
              <a:gd name="connsiteY8" fmla="*/ 2414306 h 2414332"/>
              <a:gd name="connsiteX9" fmla="*/ 2644719 w 2644724"/>
              <a:gd name="connsiteY9" fmla="*/ 2414332 h 2414332"/>
              <a:gd name="connsiteX10" fmla="*/ 6 w 2644724"/>
              <a:gd name="connsiteY10" fmla="*/ 2414332 h 2414332"/>
              <a:gd name="connsiteX0" fmla="*/ 0 w 2644724"/>
              <a:gd name="connsiteY0" fmla="*/ 2414306 h 2414332"/>
              <a:gd name="connsiteX1" fmla="*/ 0 w 2644724"/>
              <a:gd name="connsiteY1" fmla="*/ 822042 h 2414332"/>
              <a:gd name="connsiteX2" fmla="*/ 345405 w 2644724"/>
              <a:gd name="connsiteY2" fmla="*/ 354733 h 2414332"/>
              <a:gd name="connsiteX3" fmla="*/ 1181815 w 2644724"/>
              <a:gd name="connsiteY3" fmla="*/ 88701 h 2414332"/>
              <a:gd name="connsiteX4" fmla="*/ 1324529 w 2644724"/>
              <a:gd name="connsiteY4" fmla="*/ 0 h 2414332"/>
              <a:gd name="connsiteX5" fmla="*/ 1455933 w 2644724"/>
              <a:gd name="connsiteY5" fmla="*/ 80922 h 2414332"/>
              <a:gd name="connsiteX6" fmla="*/ 2299319 w 2644724"/>
              <a:gd name="connsiteY6" fmla="*/ 354733 h 2414332"/>
              <a:gd name="connsiteX7" fmla="*/ 2644724 w 2644724"/>
              <a:gd name="connsiteY7" fmla="*/ 822042 h 2414332"/>
              <a:gd name="connsiteX8" fmla="*/ 2644724 w 2644724"/>
              <a:gd name="connsiteY8" fmla="*/ 2414306 h 2414332"/>
              <a:gd name="connsiteX9" fmla="*/ 2644719 w 2644724"/>
              <a:gd name="connsiteY9" fmla="*/ 2414332 h 2414332"/>
              <a:gd name="connsiteX0" fmla="*/ 0 w 2644724"/>
              <a:gd name="connsiteY0" fmla="*/ 2414306 h 2414332"/>
              <a:gd name="connsiteX1" fmla="*/ 0 w 2644724"/>
              <a:gd name="connsiteY1" fmla="*/ 822042 h 2414332"/>
              <a:gd name="connsiteX2" fmla="*/ 345405 w 2644724"/>
              <a:gd name="connsiteY2" fmla="*/ 354733 h 2414332"/>
              <a:gd name="connsiteX3" fmla="*/ 1181815 w 2644724"/>
              <a:gd name="connsiteY3" fmla="*/ 88701 h 2414332"/>
              <a:gd name="connsiteX4" fmla="*/ 1324529 w 2644724"/>
              <a:gd name="connsiteY4" fmla="*/ 0 h 2414332"/>
              <a:gd name="connsiteX5" fmla="*/ 1455933 w 2644724"/>
              <a:gd name="connsiteY5" fmla="*/ 80922 h 2414332"/>
              <a:gd name="connsiteX6" fmla="*/ 2644724 w 2644724"/>
              <a:gd name="connsiteY6" fmla="*/ 822042 h 2414332"/>
              <a:gd name="connsiteX7" fmla="*/ 2644724 w 2644724"/>
              <a:gd name="connsiteY7" fmla="*/ 2414306 h 2414332"/>
              <a:gd name="connsiteX8" fmla="*/ 2644719 w 2644724"/>
              <a:gd name="connsiteY8" fmla="*/ 2414332 h 2414332"/>
              <a:gd name="connsiteX0" fmla="*/ 0 w 2644724"/>
              <a:gd name="connsiteY0" fmla="*/ 2414306 h 2414332"/>
              <a:gd name="connsiteX1" fmla="*/ 0 w 2644724"/>
              <a:gd name="connsiteY1" fmla="*/ 822042 h 2414332"/>
              <a:gd name="connsiteX2" fmla="*/ 345405 w 2644724"/>
              <a:gd name="connsiteY2" fmla="*/ 354733 h 2414332"/>
              <a:gd name="connsiteX3" fmla="*/ 1181815 w 2644724"/>
              <a:gd name="connsiteY3" fmla="*/ 88701 h 2414332"/>
              <a:gd name="connsiteX4" fmla="*/ 1324529 w 2644724"/>
              <a:gd name="connsiteY4" fmla="*/ 0 h 2414332"/>
              <a:gd name="connsiteX5" fmla="*/ 2644724 w 2644724"/>
              <a:gd name="connsiteY5" fmla="*/ 822042 h 2414332"/>
              <a:gd name="connsiteX6" fmla="*/ 2644724 w 2644724"/>
              <a:gd name="connsiteY6" fmla="*/ 2414306 h 2414332"/>
              <a:gd name="connsiteX7" fmla="*/ 2644719 w 2644724"/>
              <a:gd name="connsiteY7" fmla="*/ 2414332 h 2414332"/>
              <a:gd name="connsiteX0" fmla="*/ 0 w 2644724"/>
              <a:gd name="connsiteY0" fmla="*/ 2414306 h 2414332"/>
              <a:gd name="connsiteX1" fmla="*/ 0 w 2644724"/>
              <a:gd name="connsiteY1" fmla="*/ 822042 h 2414332"/>
              <a:gd name="connsiteX2" fmla="*/ 345405 w 2644724"/>
              <a:gd name="connsiteY2" fmla="*/ 354733 h 2414332"/>
              <a:gd name="connsiteX3" fmla="*/ 1181815 w 2644724"/>
              <a:gd name="connsiteY3" fmla="*/ 88701 h 2414332"/>
              <a:gd name="connsiteX4" fmla="*/ 1324529 w 2644724"/>
              <a:gd name="connsiteY4" fmla="*/ 0 h 2414332"/>
              <a:gd name="connsiteX5" fmla="*/ 2644724 w 2644724"/>
              <a:gd name="connsiteY5" fmla="*/ 2414306 h 2414332"/>
              <a:gd name="connsiteX6" fmla="*/ 2644719 w 2644724"/>
              <a:gd name="connsiteY6" fmla="*/ 2414332 h 2414332"/>
              <a:gd name="connsiteX0" fmla="*/ 0 w 2644724"/>
              <a:gd name="connsiteY0" fmla="*/ 2414306 h 2414306"/>
              <a:gd name="connsiteX1" fmla="*/ 0 w 2644724"/>
              <a:gd name="connsiteY1" fmla="*/ 822042 h 2414306"/>
              <a:gd name="connsiteX2" fmla="*/ 345405 w 2644724"/>
              <a:gd name="connsiteY2" fmla="*/ 354733 h 2414306"/>
              <a:gd name="connsiteX3" fmla="*/ 1181815 w 2644724"/>
              <a:gd name="connsiteY3" fmla="*/ 88701 h 2414306"/>
              <a:gd name="connsiteX4" fmla="*/ 1324529 w 2644724"/>
              <a:gd name="connsiteY4" fmla="*/ 0 h 2414306"/>
              <a:gd name="connsiteX5" fmla="*/ 2644724 w 2644724"/>
              <a:gd name="connsiteY5" fmla="*/ 2414306 h 2414306"/>
              <a:gd name="connsiteX0" fmla="*/ 0 w 1324529"/>
              <a:gd name="connsiteY0" fmla="*/ 2414306 h 2414306"/>
              <a:gd name="connsiteX1" fmla="*/ 0 w 1324529"/>
              <a:gd name="connsiteY1" fmla="*/ 822042 h 2414306"/>
              <a:gd name="connsiteX2" fmla="*/ 345405 w 1324529"/>
              <a:gd name="connsiteY2" fmla="*/ 354733 h 2414306"/>
              <a:gd name="connsiteX3" fmla="*/ 1181815 w 1324529"/>
              <a:gd name="connsiteY3" fmla="*/ 88701 h 2414306"/>
              <a:gd name="connsiteX4" fmla="*/ 1324529 w 1324529"/>
              <a:gd name="connsiteY4" fmla="*/ 0 h 2414306"/>
              <a:gd name="connsiteX0" fmla="*/ 2799 w 1324529"/>
              <a:gd name="connsiteY0" fmla="*/ 1285562 h 1285562"/>
              <a:gd name="connsiteX1" fmla="*/ 0 w 1324529"/>
              <a:gd name="connsiteY1" fmla="*/ 822042 h 1285562"/>
              <a:gd name="connsiteX2" fmla="*/ 345405 w 1324529"/>
              <a:gd name="connsiteY2" fmla="*/ 354733 h 1285562"/>
              <a:gd name="connsiteX3" fmla="*/ 1181815 w 1324529"/>
              <a:gd name="connsiteY3" fmla="*/ 88701 h 1285562"/>
              <a:gd name="connsiteX4" fmla="*/ 1324529 w 1324529"/>
              <a:gd name="connsiteY4" fmla="*/ 0 h 1285562"/>
              <a:gd name="connsiteX0" fmla="*/ 2799 w 1246160"/>
              <a:gd name="connsiteY0" fmla="*/ 1236565 h 1236565"/>
              <a:gd name="connsiteX1" fmla="*/ 0 w 1246160"/>
              <a:gd name="connsiteY1" fmla="*/ 773045 h 1236565"/>
              <a:gd name="connsiteX2" fmla="*/ 345405 w 1246160"/>
              <a:gd name="connsiteY2" fmla="*/ 305736 h 1236565"/>
              <a:gd name="connsiteX3" fmla="*/ 1181815 w 1246160"/>
              <a:gd name="connsiteY3" fmla="*/ 39704 h 1236565"/>
              <a:gd name="connsiteX4" fmla="*/ 1246160 w 1246160"/>
              <a:gd name="connsiteY4" fmla="*/ 0 h 12365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160" h="1236565">
                <a:moveTo>
                  <a:pt x="2799" y="1236565"/>
                </a:moveTo>
                <a:lnTo>
                  <a:pt x="0" y="773045"/>
                </a:lnTo>
                <a:cubicBezTo>
                  <a:pt x="0" y="531788"/>
                  <a:pt x="107938" y="411031"/>
                  <a:pt x="345405" y="305736"/>
                </a:cubicBezTo>
                <a:cubicBezTo>
                  <a:pt x="592364" y="215005"/>
                  <a:pt x="894152" y="180671"/>
                  <a:pt x="1181815" y="39704"/>
                </a:cubicBezTo>
                <a:lnTo>
                  <a:pt x="1246160" y="0"/>
                </a:lnTo>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237B061B-7D22-401D-ACD7-A79B3A9FB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868207" y="10934"/>
            <a:ext cx="5314147" cy="4209805"/>
          </a:xfrm>
          <a:custGeom>
            <a:avLst/>
            <a:gdLst>
              <a:gd name="connsiteX0" fmla="*/ 1324902 w 2644724"/>
              <a:gd name="connsiteY0" fmla="*/ 0 h 2397243"/>
              <a:gd name="connsiteX1" fmla="*/ 1324529 w 2644724"/>
              <a:gd name="connsiteY1" fmla="*/ 2617 h 2397243"/>
              <a:gd name="connsiteX2" fmla="*/ 1440541 w 2644724"/>
              <a:gd name="connsiteY2" fmla="*/ 67117 h 2397243"/>
              <a:gd name="connsiteX3" fmla="*/ 2299319 w 2644724"/>
              <a:gd name="connsiteY3" fmla="*/ 337644 h 2397243"/>
              <a:gd name="connsiteX4" fmla="*/ 2644724 w 2644724"/>
              <a:gd name="connsiteY4" fmla="*/ 804953 h 2397243"/>
              <a:gd name="connsiteX5" fmla="*/ 2644724 w 2644724"/>
              <a:gd name="connsiteY5" fmla="*/ 2397217 h 2397243"/>
              <a:gd name="connsiteX6" fmla="*/ 2644719 w 2644724"/>
              <a:gd name="connsiteY6" fmla="*/ 2397243 h 2397243"/>
              <a:gd name="connsiteX7" fmla="*/ 6 w 2644724"/>
              <a:gd name="connsiteY7" fmla="*/ 2397243 h 2397243"/>
              <a:gd name="connsiteX8" fmla="*/ 0 w 2644724"/>
              <a:gd name="connsiteY8" fmla="*/ 2397217 h 2397243"/>
              <a:gd name="connsiteX9" fmla="*/ 0 w 2644724"/>
              <a:gd name="connsiteY9" fmla="*/ 804953 h 2397243"/>
              <a:gd name="connsiteX10" fmla="*/ 345405 w 2644724"/>
              <a:gd name="connsiteY10" fmla="*/ 337644 h 2397243"/>
              <a:gd name="connsiteX11" fmla="*/ 1204184 w 2644724"/>
              <a:gd name="connsiteY11" fmla="*/ 67117 h 2397243"/>
              <a:gd name="connsiteX12" fmla="*/ 1320196 w 2644724"/>
              <a:gd name="connsiteY12" fmla="*/ 2617 h 2397243"/>
              <a:gd name="connsiteX13" fmla="*/ 1322362 w 2644724"/>
              <a:gd name="connsiteY13" fmla="*/ 1412 h 2397243"/>
              <a:gd name="connsiteX0" fmla="*/ 1324902 w 2644724"/>
              <a:gd name="connsiteY0" fmla="*/ 0 h 2472784"/>
              <a:gd name="connsiteX1" fmla="*/ 1324529 w 2644724"/>
              <a:gd name="connsiteY1" fmla="*/ 78158 h 2472784"/>
              <a:gd name="connsiteX2" fmla="*/ 1440541 w 2644724"/>
              <a:gd name="connsiteY2" fmla="*/ 142658 h 2472784"/>
              <a:gd name="connsiteX3" fmla="*/ 2299319 w 2644724"/>
              <a:gd name="connsiteY3" fmla="*/ 413185 h 2472784"/>
              <a:gd name="connsiteX4" fmla="*/ 2644724 w 2644724"/>
              <a:gd name="connsiteY4" fmla="*/ 880494 h 2472784"/>
              <a:gd name="connsiteX5" fmla="*/ 2644724 w 2644724"/>
              <a:gd name="connsiteY5" fmla="*/ 2472758 h 2472784"/>
              <a:gd name="connsiteX6" fmla="*/ 2644719 w 2644724"/>
              <a:gd name="connsiteY6" fmla="*/ 2472784 h 2472784"/>
              <a:gd name="connsiteX7" fmla="*/ 6 w 2644724"/>
              <a:gd name="connsiteY7" fmla="*/ 2472784 h 2472784"/>
              <a:gd name="connsiteX8" fmla="*/ 0 w 2644724"/>
              <a:gd name="connsiteY8" fmla="*/ 2472758 h 2472784"/>
              <a:gd name="connsiteX9" fmla="*/ 0 w 2644724"/>
              <a:gd name="connsiteY9" fmla="*/ 880494 h 2472784"/>
              <a:gd name="connsiteX10" fmla="*/ 345405 w 2644724"/>
              <a:gd name="connsiteY10" fmla="*/ 413185 h 2472784"/>
              <a:gd name="connsiteX11" fmla="*/ 1204184 w 2644724"/>
              <a:gd name="connsiteY11" fmla="*/ 142658 h 2472784"/>
              <a:gd name="connsiteX12" fmla="*/ 1320196 w 2644724"/>
              <a:gd name="connsiteY12" fmla="*/ 78158 h 2472784"/>
              <a:gd name="connsiteX13" fmla="*/ 1322362 w 2644724"/>
              <a:gd name="connsiteY13" fmla="*/ 76953 h 2472784"/>
              <a:gd name="connsiteX14" fmla="*/ 1324902 w 2644724"/>
              <a:gd name="connsiteY14" fmla="*/ 0 h 2472784"/>
              <a:gd name="connsiteX0" fmla="*/ 1322362 w 2644724"/>
              <a:gd name="connsiteY0" fmla="*/ 3996 h 2399827"/>
              <a:gd name="connsiteX1" fmla="*/ 1324529 w 2644724"/>
              <a:gd name="connsiteY1" fmla="*/ 5201 h 2399827"/>
              <a:gd name="connsiteX2" fmla="*/ 1440541 w 2644724"/>
              <a:gd name="connsiteY2" fmla="*/ 69701 h 2399827"/>
              <a:gd name="connsiteX3" fmla="*/ 2299319 w 2644724"/>
              <a:gd name="connsiteY3" fmla="*/ 340228 h 2399827"/>
              <a:gd name="connsiteX4" fmla="*/ 2644724 w 2644724"/>
              <a:gd name="connsiteY4" fmla="*/ 807537 h 2399827"/>
              <a:gd name="connsiteX5" fmla="*/ 2644724 w 2644724"/>
              <a:gd name="connsiteY5" fmla="*/ 2399801 h 2399827"/>
              <a:gd name="connsiteX6" fmla="*/ 2644719 w 2644724"/>
              <a:gd name="connsiteY6" fmla="*/ 2399827 h 2399827"/>
              <a:gd name="connsiteX7" fmla="*/ 6 w 2644724"/>
              <a:gd name="connsiteY7" fmla="*/ 2399827 h 2399827"/>
              <a:gd name="connsiteX8" fmla="*/ 0 w 2644724"/>
              <a:gd name="connsiteY8" fmla="*/ 2399801 h 2399827"/>
              <a:gd name="connsiteX9" fmla="*/ 0 w 2644724"/>
              <a:gd name="connsiteY9" fmla="*/ 807537 h 2399827"/>
              <a:gd name="connsiteX10" fmla="*/ 345405 w 2644724"/>
              <a:gd name="connsiteY10" fmla="*/ 340228 h 2399827"/>
              <a:gd name="connsiteX11" fmla="*/ 1204184 w 2644724"/>
              <a:gd name="connsiteY11" fmla="*/ 69701 h 2399827"/>
              <a:gd name="connsiteX12" fmla="*/ 1320196 w 2644724"/>
              <a:gd name="connsiteY12" fmla="*/ 5201 h 2399827"/>
              <a:gd name="connsiteX13" fmla="*/ 1322362 w 2644724"/>
              <a:gd name="connsiteY13" fmla="*/ 3996 h 2399827"/>
              <a:gd name="connsiteX0" fmla="*/ 1322362 w 2644724"/>
              <a:gd name="connsiteY0" fmla="*/ 0 h 2461519"/>
              <a:gd name="connsiteX1" fmla="*/ 1324529 w 2644724"/>
              <a:gd name="connsiteY1" fmla="*/ 66893 h 2461519"/>
              <a:gd name="connsiteX2" fmla="*/ 1440541 w 2644724"/>
              <a:gd name="connsiteY2" fmla="*/ 131393 h 2461519"/>
              <a:gd name="connsiteX3" fmla="*/ 2299319 w 2644724"/>
              <a:gd name="connsiteY3" fmla="*/ 401920 h 2461519"/>
              <a:gd name="connsiteX4" fmla="*/ 2644724 w 2644724"/>
              <a:gd name="connsiteY4" fmla="*/ 869229 h 2461519"/>
              <a:gd name="connsiteX5" fmla="*/ 2644724 w 2644724"/>
              <a:gd name="connsiteY5" fmla="*/ 2461493 h 2461519"/>
              <a:gd name="connsiteX6" fmla="*/ 2644719 w 2644724"/>
              <a:gd name="connsiteY6" fmla="*/ 2461519 h 2461519"/>
              <a:gd name="connsiteX7" fmla="*/ 6 w 2644724"/>
              <a:gd name="connsiteY7" fmla="*/ 2461519 h 2461519"/>
              <a:gd name="connsiteX8" fmla="*/ 0 w 2644724"/>
              <a:gd name="connsiteY8" fmla="*/ 2461493 h 2461519"/>
              <a:gd name="connsiteX9" fmla="*/ 0 w 2644724"/>
              <a:gd name="connsiteY9" fmla="*/ 869229 h 2461519"/>
              <a:gd name="connsiteX10" fmla="*/ 345405 w 2644724"/>
              <a:gd name="connsiteY10" fmla="*/ 401920 h 2461519"/>
              <a:gd name="connsiteX11" fmla="*/ 1204184 w 2644724"/>
              <a:gd name="connsiteY11" fmla="*/ 131393 h 2461519"/>
              <a:gd name="connsiteX12" fmla="*/ 1320196 w 2644724"/>
              <a:gd name="connsiteY12" fmla="*/ 66893 h 2461519"/>
              <a:gd name="connsiteX13" fmla="*/ 1322362 w 2644724"/>
              <a:gd name="connsiteY13" fmla="*/ 0 h 2461519"/>
              <a:gd name="connsiteX0" fmla="*/ 1320196 w 2644724"/>
              <a:gd name="connsiteY0" fmla="*/ 0 h 2394626"/>
              <a:gd name="connsiteX1" fmla="*/ 1324529 w 2644724"/>
              <a:gd name="connsiteY1" fmla="*/ 0 h 2394626"/>
              <a:gd name="connsiteX2" fmla="*/ 1440541 w 2644724"/>
              <a:gd name="connsiteY2" fmla="*/ 64500 h 2394626"/>
              <a:gd name="connsiteX3" fmla="*/ 2299319 w 2644724"/>
              <a:gd name="connsiteY3" fmla="*/ 335027 h 2394626"/>
              <a:gd name="connsiteX4" fmla="*/ 2644724 w 2644724"/>
              <a:gd name="connsiteY4" fmla="*/ 802336 h 2394626"/>
              <a:gd name="connsiteX5" fmla="*/ 2644724 w 2644724"/>
              <a:gd name="connsiteY5" fmla="*/ 2394600 h 2394626"/>
              <a:gd name="connsiteX6" fmla="*/ 2644719 w 2644724"/>
              <a:gd name="connsiteY6" fmla="*/ 2394626 h 2394626"/>
              <a:gd name="connsiteX7" fmla="*/ 6 w 2644724"/>
              <a:gd name="connsiteY7" fmla="*/ 2394626 h 2394626"/>
              <a:gd name="connsiteX8" fmla="*/ 0 w 2644724"/>
              <a:gd name="connsiteY8" fmla="*/ 2394600 h 2394626"/>
              <a:gd name="connsiteX9" fmla="*/ 0 w 2644724"/>
              <a:gd name="connsiteY9" fmla="*/ 802336 h 2394626"/>
              <a:gd name="connsiteX10" fmla="*/ 345405 w 2644724"/>
              <a:gd name="connsiteY10" fmla="*/ 335027 h 2394626"/>
              <a:gd name="connsiteX11" fmla="*/ 1204184 w 2644724"/>
              <a:gd name="connsiteY11" fmla="*/ 64500 h 2394626"/>
              <a:gd name="connsiteX12" fmla="*/ 1320196 w 2644724"/>
              <a:gd name="connsiteY12" fmla="*/ 0 h 2394626"/>
              <a:gd name="connsiteX0" fmla="*/ 1204184 w 2644724"/>
              <a:gd name="connsiteY0" fmla="*/ 64500 h 2394626"/>
              <a:gd name="connsiteX1" fmla="*/ 1324529 w 2644724"/>
              <a:gd name="connsiteY1" fmla="*/ 0 h 2394626"/>
              <a:gd name="connsiteX2" fmla="*/ 1440541 w 2644724"/>
              <a:gd name="connsiteY2" fmla="*/ 64500 h 2394626"/>
              <a:gd name="connsiteX3" fmla="*/ 2299319 w 2644724"/>
              <a:gd name="connsiteY3" fmla="*/ 335027 h 2394626"/>
              <a:gd name="connsiteX4" fmla="*/ 2644724 w 2644724"/>
              <a:gd name="connsiteY4" fmla="*/ 802336 h 2394626"/>
              <a:gd name="connsiteX5" fmla="*/ 2644724 w 2644724"/>
              <a:gd name="connsiteY5" fmla="*/ 2394600 h 2394626"/>
              <a:gd name="connsiteX6" fmla="*/ 2644719 w 2644724"/>
              <a:gd name="connsiteY6" fmla="*/ 2394626 h 2394626"/>
              <a:gd name="connsiteX7" fmla="*/ 6 w 2644724"/>
              <a:gd name="connsiteY7" fmla="*/ 2394626 h 2394626"/>
              <a:gd name="connsiteX8" fmla="*/ 0 w 2644724"/>
              <a:gd name="connsiteY8" fmla="*/ 2394600 h 2394626"/>
              <a:gd name="connsiteX9" fmla="*/ 0 w 2644724"/>
              <a:gd name="connsiteY9" fmla="*/ 802336 h 2394626"/>
              <a:gd name="connsiteX10" fmla="*/ 345405 w 2644724"/>
              <a:gd name="connsiteY10" fmla="*/ 335027 h 2394626"/>
              <a:gd name="connsiteX11" fmla="*/ 1204184 w 2644724"/>
              <a:gd name="connsiteY11" fmla="*/ 64500 h 2394626"/>
              <a:gd name="connsiteX0" fmla="*/ 1204184 w 2644724"/>
              <a:gd name="connsiteY0" fmla="*/ 84206 h 2414332"/>
              <a:gd name="connsiteX1" fmla="*/ 1324529 w 2644724"/>
              <a:gd name="connsiteY1" fmla="*/ 0 h 2414332"/>
              <a:gd name="connsiteX2" fmla="*/ 1440541 w 2644724"/>
              <a:gd name="connsiteY2" fmla="*/ 84206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204184 w 2644724"/>
              <a:gd name="connsiteY11" fmla="*/ 84206 h 2414332"/>
              <a:gd name="connsiteX0" fmla="*/ 1204184 w 2644724"/>
              <a:gd name="connsiteY0" fmla="*/ 84206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204184 w 2644724"/>
              <a:gd name="connsiteY11" fmla="*/ 84206 h 2414332"/>
              <a:gd name="connsiteX0" fmla="*/ 1188792 w 2644724"/>
              <a:gd name="connsiteY0" fmla="*/ 84206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188792 w 2644724"/>
              <a:gd name="connsiteY11" fmla="*/ 84206 h 2414332"/>
              <a:gd name="connsiteX0" fmla="*/ 1181815 w 2644724"/>
              <a:gd name="connsiteY0" fmla="*/ 88701 h 2414332"/>
              <a:gd name="connsiteX1" fmla="*/ 1324529 w 2644724"/>
              <a:gd name="connsiteY1" fmla="*/ 0 h 2414332"/>
              <a:gd name="connsiteX2" fmla="*/ 1455933 w 2644724"/>
              <a:gd name="connsiteY2" fmla="*/ 80922 h 2414332"/>
              <a:gd name="connsiteX3" fmla="*/ 2299319 w 2644724"/>
              <a:gd name="connsiteY3" fmla="*/ 354733 h 2414332"/>
              <a:gd name="connsiteX4" fmla="*/ 2644724 w 2644724"/>
              <a:gd name="connsiteY4" fmla="*/ 822042 h 2414332"/>
              <a:gd name="connsiteX5" fmla="*/ 2644724 w 2644724"/>
              <a:gd name="connsiteY5" fmla="*/ 2414306 h 2414332"/>
              <a:gd name="connsiteX6" fmla="*/ 2644719 w 2644724"/>
              <a:gd name="connsiteY6" fmla="*/ 2414332 h 2414332"/>
              <a:gd name="connsiteX7" fmla="*/ 6 w 2644724"/>
              <a:gd name="connsiteY7" fmla="*/ 2414332 h 2414332"/>
              <a:gd name="connsiteX8" fmla="*/ 0 w 2644724"/>
              <a:gd name="connsiteY8" fmla="*/ 2414306 h 2414332"/>
              <a:gd name="connsiteX9" fmla="*/ 0 w 2644724"/>
              <a:gd name="connsiteY9" fmla="*/ 822042 h 2414332"/>
              <a:gd name="connsiteX10" fmla="*/ 345405 w 2644724"/>
              <a:gd name="connsiteY10" fmla="*/ 354733 h 2414332"/>
              <a:gd name="connsiteX11" fmla="*/ 1181815 w 2644724"/>
              <a:gd name="connsiteY11" fmla="*/ 88701 h 2414332"/>
              <a:gd name="connsiteX0" fmla="*/ 0 w 2644724"/>
              <a:gd name="connsiteY0" fmla="*/ 2414306 h 2453562"/>
              <a:gd name="connsiteX1" fmla="*/ 0 w 2644724"/>
              <a:gd name="connsiteY1" fmla="*/ 822042 h 2453562"/>
              <a:gd name="connsiteX2" fmla="*/ 345405 w 2644724"/>
              <a:gd name="connsiteY2" fmla="*/ 354733 h 2453562"/>
              <a:gd name="connsiteX3" fmla="*/ 1181815 w 2644724"/>
              <a:gd name="connsiteY3" fmla="*/ 88701 h 2453562"/>
              <a:gd name="connsiteX4" fmla="*/ 1324529 w 2644724"/>
              <a:gd name="connsiteY4" fmla="*/ 0 h 2453562"/>
              <a:gd name="connsiteX5" fmla="*/ 1455933 w 2644724"/>
              <a:gd name="connsiteY5" fmla="*/ 80922 h 2453562"/>
              <a:gd name="connsiteX6" fmla="*/ 2299319 w 2644724"/>
              <a:gd name="connsiteY6" fmla="*/ 354733 h 2453562"/>
              <a:gd name="connsiteX7" fmla="*/ 2644724 w 2644724"/>
              <a:gd name="connsiteY7" fmla="*/ 822042 h 2453562"/>
              <a:gd name="connsiteX8" fmla="*/ 2644724 w 2644724"/>
              <a:gd name="connsiteY8" fmla="*/ 2414306 h 2453562"/>
              <a:gd name="connsiteX9" fmla="*/ 2644719 w 2644724"/>
              <a:gd name="connsiteY9" fmla="*/ 2414332 h 2453562"/>
              <a:gd name="connsiteX10" fmla="*/ 6 w 2644724"/>
              <a:gd name="connsiteY10" fmla="*/ 2414332 h 2453562"/>
              <a:gd name="connsiteX11" fmla="*/ 60547 w 2644724"/>
              <a:gd name="connsiteY11" fmla="*/ 2453562 h 2453562"/>
              <a:gd name="connsiteX0" fmla="*/ 0 w 2644724"/>
              <a:gd name="connsiteY0" fmla="*/ 2414306 h 2414332"/>
              <a:gd name="connsiteX1" fmla="*/ 0 w 2644724"/>
              <a:gd name="connsiteY1" fmla="*/ 822042 h 2414332"/>
              <a:gd name="connsiteX2" fmla="*/ 345405 w 2644724"/>
              <a:gd name="connsiteY2" fmla="*/ 354733 h 2414332"/>
              <a:gd name="connsiteX3" fmla="*/ 1181815 w 2644724"/>
              <a:gd name="connsiteY3" fmla="*/ 88701 h 2414332"/>
              <a:gd name="connsiteX4" fmla="*/ 1324529 w 2644724"/>
              <a:gd name="connsiteY4" fmla="*/ 0 h 2414332"/>
              <a:gd name="connsiteX5" fmla="*/ 1455933 w 2644724"/>
              <a:gd name="connsiteY5" fmla="*/ 80922 h 2414332"/>
              <a:gd name="connsiteX6" fmla="*/ 2299319 w 2644724"/>
              <a:gd name="connsiteY6" fmla="*/ 354733 h 2414332"/>
              <a:gd name="connsiteX7" fmla="*/ 2644724 w 2644724"/>
              <a:gd name="connsiteY7" fmla="*/ 822042 h 2414332"/>
              <a:gd name="connsiteX8" fmla="*/ 2644724 w 2644724"/>
              <a:gd name="connsiteY8" fmla="*/ 2414306 h 2414332"/>
              <a:gd name="connsiteX9" fmla="*/ 2644719 w 2644724"/>
              <a:gd name="connsiteY9" fmla="*/ 2414332 h 2414332"/>
              <a:gd name="connsiteX10" fmla="*/ 6 w 2644724"/>
              <a:gd name="connsiteY10" fmla="*/ 2414332 h 2414332"/>
              <a:gd name="connsiteX0" fmla="*/ 0 w 2644724"/>
              <a:gd name="connsiteY0" fmla="*/ 2414306 h 2414332"/>
              <a:gd name="connsiteX1" fmla="*/ 0 w 2644724"/>
              <a:gd name="connsiteY1" fmla="*/ 822042 h 2414332"/>
              <a:gd name="connsiteX2" fmla="*/ 345405 w 2644724"/>
              <a:gd name="connsiteY2" fmla="*/ 354733 h 2414332"/>
              <a:gd name="connsiteX3" fmla="*/ 1181815 w 2644724"/>
              <a:gd name="connsiteY3" fmla="*/ 88701 h 2414332"/>
              <a:gd name="connsiteX4" fmla="*/ 1324529 w 2644724"/>
              <a:gd name="connsiteY4" fmla="*/ 0 h 2414332"/>
              <a:gd name="connsiteX5" fmla="*/ 1455933 w 2644724"/>
              <a:gd name="connsiteY5" fmla="*/ 80922 h 2414332"/>
              <a:gd name="connsiteX6" fmla="*/ 2299319 w 2644724"/>
              <a:gd name="connsiteY6" fmla="*/ 354733 h 2414332"/>
              <a:gd name="connsiteX7" fmla="*/ 2644724 w 2644724"/>
              <a:gd name="connsiteY7" fmla="*/ 822042 h 2414332"/>
              <a:gd name="connsiteX8" fmla="*/ 2644724 w 2644724"/>
              <a:gd name="connsiteY8" fmla="*/ 2414306 h 2414332"/>
              <a:gd name="connsiteX9" fmla="*/ 2644719 w 2644724"/>
              <a:gd name="connsiteY9" fmla="*/ 2414332 h 2414332"/>
              <a:gd name="connsiteX0" fmla="*/ 0 w 2644724"/>
              <a:gd name="connsiteY0" fmla="*/ 822042 h 2414332"/>
              <a:gd name="connsiteX1" fmla="*/ 345405 w 2644724"/>
              <a:gd name="connsiteY1" fmla="*/ 354733 h 2414332"/>
              <a:gd name="connsiteX2" fmla="*/ 1181815 w 2644724"/>
              <a:gd name="connsiteY2" fmla="*/ 88701 h 2414332"/>
              <a:gd name="connsiteX3" fmla="*/ 1324529 w 2644724"/>
              <a:gd name="connsiteY3" fmla="*/ 0 h 2414332"/>
              <a:gd name="connsiteX4" fmla="*/ 1455933 w 2644724"/>
              <a:gd name="connsiteY4" fmla="*/ 80922 h 2414332"/>
              <a:gd name="connsiteX5" fmla="*/ 2299319 w 2644724"/>
              <a:gd name="connsiteY5" fmla="*/ 354733 h 2414332"/>
              <a:gd name="connsiteX6" fmla="*/ 2644724 w 2644724"/>
              <a:gd name="connsiteY6" fmla="*/ 822042 h 2414332"/>
              <a:gd name="connsiteX7" fmla="*/ 2644724 w 2644724"/>
              <a:gd name="connsiteY7" fmla="*/ 2414306 h 2414332"/>
              <a:gd name="connsiteX8" fmla="*/ 2644719 w 2644724"/>
              <a:gd name="connsiteY8" fmla="*/ 2414332 h 2414332"/>
              <a:gd name="connsiteX0" fmla="*/ 0 w 2644724"/>
              <a:gd name="connsiteY0" fmla="*/ 822042 h 2414306"/>
              <a:gd name="connsiteX1" fmla="*/ 345405 w 2644724"/>
              <a:gd name="connsiteY1" fmla="*/ 354733 h 2414306"/>
              <a:gd name="connsiteX2" fmla="*/ 1181815 w 2644724"/>
              <a:gd name="connsiteY2" fmla="*/ 88701 h 2414306"/>
              <a:gd name="connsiteX3" fmla="*/ 1324529 w 2644724"/>
              <a:gd name="connsiteY3" fmla="*/ 0 h 2414306"/>
              <a:gd name="connsiteX4" fmla="*/ 1455933 w 2644724"/>
              <a:gd name="connsiteY4" fmla="*/ 80922 h 2414306"/>
              <a:gd name="connsiteX5" fmla="*/ 2299319 w 2644724"/>
              <a:gd name="connsiteY5" fmla="*/ 354733 h 2414306"/>
              <a:gd name="connsiteX6" fmla="*/ 2644724 w 2644724"/>
              <a:gd name="connsiteY6" fmla="*/ 822042 h 2414306"/>
              <a:gd name="connsiteX7" fmla="*/ 2644724 w 2644724"/>
              <a:gd name="connsiteY7" fmla="*/ 2414306 h 2414306"/>
              <a:gd name="connsiteX8" fmla="*/ 2510372 w 2644724"/>
              <a:gd name="connsiteY8" fmla="*/ 1599532 h 2414306"/>
              <a:gd name="connsiteX0" fmla="*/ 0 w 2644724"/>
              <a:gd name="connsiteY0" fmla="*/ 822042 h 2414306"/>
              <a:gd name="connsiteX1" fmla="*/ 345405 w 2644724"/>
              <a:gd name="connsiteY1" fmla="*/ 354733 h 2414306"/>
              <a:gd name="connsiteX2" fmla="*/ 1181815 w 2644724"/>
              <a:gd name="connsiteY2" fmla="*/ 88701 h 2414306"/>
              <a:gd name="connsiteX3" fmla="*/ 1324529 w 2644724"/>
              <a:gd name="connsiteY3" fmla="*/ 0 h 2414306"/>
              <a:gd name="connsiteX4" fmla="*/ 1455933 w 2644724"/>
              <a:gd name="connsiteY4" fmla="*/ 80922 h 2414306"/>
              <a:gd name="connsiteX5" fmla="*/ 2299319 w 2644724"/>
              <a:gd name="connsiteY5" fmla="*/ 354733 h 2414306"/>
              <a:gd name="connsiteX6" fmla="*/ 2644724 w 2644724"/>
              <a:gd name="connsiteY6" fmla="*/ 822042 h 2414306"/>
              <a:gd name="connsiteX7" fmla="*/ 2644724 w 2644724"/>
              <a:gd name="connsiteY7" fmla="*/ 2414306 h 2414306"/>
              <a:gd name="connsiteX0" fmla="*/ 0 w 2644724"/>
              <a:gd name="connsiteY0" fmla="*/ 822042 h 1320042"/>
              <a:gd name="connsiteX1" fmla="*/ 345405 w 2644724"/>
              <a:gd name="connsiteY1" fmla="*/ 354733 h 1320042"/>
              <a:gd name="connsiteX2" fmla="*/ 1181815 w 2644724"/>
              <a:gd name="connsiteY2" fmla="*/ 88701 h 1320042"/>
              <a:gd name="connsiteX3" fmla="*/ 1324529 w 2644724"/>
              <a:gd name="connsiteY3" fmla="*/ 0 h 1320042"/>
              <a:gd name="connsiteX4" fmla="*/ 1455933 w 2644724"/>
              <a:gd name="connsiteY4" fmla="*/ 80922 h 1320042"/>
              <a:gd name="connsiteX5" fmla="*/ 2299319 w 2644724"/>
              <a:gd name="connsiteY5" fmla="*/ 354733 h 1320042"/>
              <a:gd name="connsiteX6" fmla="*/ 2644724 w 2644724"/>
              <a:gd name="connsiteY6" fmla="*/ 822042 h 1320042"/>
              <a:gd name="connsiteX7" fmla="*/ 2644724 w 2644724"/>
              <a:gd name="connsiteY7" fmla="*/ 1320042 h 1320042"/>
              <a:gd name="connsiteX0" fmla="*/ 0 w 2644724"/>
              <a:gd name="connsiteY0" fmla="*/ 822042 h 1320042"/>
              <a:gd name="connsiteX1" fmla="*/ 77463 w 2644724"/>
              <a:gd name="connsiteY1" fmla="*/ 552223 h 1320042"/>
              <a:gd name="connsiteX2" fmla="*/ 345405 w 2644724"/>
              <a:gd name="connsiteY2" fmla="*/ 354733 h 1320042"/>
              <a:gd name="connsiteX3" fmla="*/ 1181815 w 2644724"/>
              <a:gd name="connsiteY3" fmla="*/ 88701 h 1320042"/>
              <a:gd name="connsiteX4" fmla="*/ 1324529 w 2644724"/>
              <a:gd name="connsiteY4" fmla="*/ 0 h 1320042"/>
              <a:gd name="connsiteX5" fmla="*/ 1455933 w 2644724"/>
              <a:gd name="connsiteY5" fmla="*/ 80922 h 1320042"/>
              <a:gd name="connsiteX6" fmla="*/ 2299319 w 2644724"/>
              <a:gd name="connsiteY6" fmla="*/ 354733 h 1320042"/>
              <a:gd name="connsiteX7" fmla="*/ 2644724 w 2644724"/>
              <a:gd name="connsiteY7" fmla="*/ 822042 h 1320042"/>
              <a:gd name="connsiteX8" fmla="*/ 2644724 w 2644724"/>
              <a:gd name="connsiteY8" fmla="*/ 1320042 h 1320042"/>
              <a:gd name="connsiteX0" fmla="*/ 0 w 2644724"/>
              <a:gd name="connsiteY0" fmla="*/ 822042 h 1320042"/>
              <a:gd name="connsiteX1" fmla="*/ 74664 w 2644724"/>
              <a:gd name="connsiteY1" fmla="*/ 541335 h 1320042"/>
              <a:gd name="connsiteX2" fmla="*/ 345405 w 2644724"/>
              <a:gd name="connsiteY2" fmla="*/ 354733 h 1320042"/>
              <a:gd name="connsiteX3" fmla="*/ 1181815 w 2644724"/>
              <a:gd name="connsiteY3" fmla="*/ 88701 h 1320042"/>
              <a:gd name="connsiteX4" fmla="*/ 1324529 w 2644724"/>
              <a:gd name="connsiteY4" fmla="*/ 0 h 1320042"/>
              <a:gd name="connsiteX5" fmla="*/ 1455933 w 2644724"/>
              <a:gd name="connsiteY5" fmla="*/ 80922 h 1320042"/>
              <a:gd name="connsiteX6" fmla="*/ 2299319 w 2644724"/>
              <a:gd name="connsiteY6" fmla="*/ 354733 h 1320042"/>
              <a:gd name="connsiteX7" fmla="*/ 2644724 w 2644724"/>
              <a:gd name="connsiteY7" fmla="*/ 822042 h 1320042"/>
              <a:gd name="connsiteX8" fmla="*/ 2644724 w 2644724"/>
              <a:gd name="connsiteY8" fmla="*/ 1320042 h 1320042"/>
              <a:gd name="connsiteX0" fmla="*/ 0 w 2644724"/>
              <a:gd name="connsiteY0" fmla="*/ 822042 h 1320042"/>
              <a:gd name="connsiteX1" fmla="*/ 74664 w 2644724"/>
              <a:gd name="connsiteY1" fmla="*/ 541335 h 1320042"/>
              <a:gd name="connsiteX2" fmla="*/ 345405 w 2644724"/>
              <a:gd name="connsiteY2" fmla="*/ 354733 h 1320042"/>
              <a:gd name="connsiteX3" fmla="*/ 1181815 w 2644724"/>
              <a:gd name="connsiteY3" fmla="*/ 88701 h 1320042"/>
              <a:gd name="connsiteX4" fmla="*/ 1324529 w 2644724"/>
              <a:gd name="connsiteY4" fmla="*/ 0 h 1320042"/>
              <a:gd name="connsiteX5" fmla="*/ 1455933 w 2644724"/>
              <a:gd name="connsiteY5" fmla="*/ 80922 h 1320042"/>
              <a:gd name="connsiteX6" fmla="*/ 2299319 w 2644724"/>
              <a:gd name="connsiteY6" fmla="*/ 354733 h 1320042"/>
              <a:gd name="connsiteX7" fmla="*/ 2644724 w 2644724"/>
              <a:gd name="connsiteY7" fmla="*/ 822042 h 1320042"/>
              <a:gd name="connsiteX8" fmla="*/ 2644724 w 2644724"/>
              <a:gd name="connsiteY8" fmla="*/ 1320042 h 1320042"/>
              <a:gd name="connsiteX0" fmla="*/ 0 w 2570060"/>
              <a:gd name="connsiteY0" fmla="*/ 541335 h 1320042"/>
              <a:gd name="connsiteX1" fmla="*/ 270741 w 2570060"/>
              <a:gd name="connsiteY1" fmla="*/ 354733 h 1320042"/>
              <a:gd name="connsiteX2" fmla="*/ 1107151 w 2570060"/>
              <a:gd name="connsiteY2" fmla="*/ 88701 h 1320042"/>
              <a:gd name="connsiteX3" fmla="*/ 1249865 w 2570060"/>
              <a:gd name="connsiteY3" fmla="*/ 0 h 1320042"/>
              <a:gd name="connsiteX4" fmla="*/ 1381269 w 2570060"/>
              <a:gd name="connsiteY4" fmla="*/ 80922 h 1320042"/>
              <a:gd name="connsiteX5" fmla="*/ 2224655 w 2570060"/>
              <a:gd name="connsiteY5" fmla="*/ 354733 h 1320042"/>
              <a:gd name="connsiteX6" fmla="*/ 2570060 w 2570060"/>
              <a:gd name="connsiteY6" fmla="*/ 822042 h 1320042"/>
              <a:gd name="connsiteX7" fmla="*/ 2570060 w 2570060"/>
              <a:gd name="connsiteY7" fmla="*/ 1320042 h 1320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70060" h="1320042">
                <a:moveTo>
                  <a:pt x="0" y="541335"/>
                </a:moveTo>
                <a:cubicBezTo>
                  <a:pt x="57568" y="476153"/>
                  <a:pt x="86682" y="431987"/>
                  <a:pt x="270741" y="354733"/>
                </a:cubicBezTo>
                <a:cubicBezTo>
                  <a:pt x="517700" y="264002"/>
                  <a:pt x="819488" y="229668"/>
                  <a:pt x="1107151" y="88701"/>
                </a:cubicBezTo>
                <a:lnTo>
                  <a:pt x="1249865" y="0"/>
                </a:lnTo>
                <a:lnTo>
                  <a:pt x="1381269" y="80922"/>
                </a:lnTo>
                <a:cubicBezTo>
                  <a:pt x="1668932" y="221889"/>
                  <a:pt x="1977697" y="264002"/>
                  <a:pt x="2224655" y="354733"/>
                </a:cubicBezTo>
                <a:cubicBezTo>
                  <a:pt x="2462122" y="460028"/>
                  <a:pt x="2570060" y="580785"/>
                  <a:pt x="2570060" y="822042"/>
                </a:cubicBezTo>
                <a:lnTo>
                  <a:pt x="2570060" y="1320042"/>
                </a:lnTo>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01752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10;&#10;Description automatically generated">
            <a:extLst>
              <a:ext uri="{FF2B5EF4-FFF2-40B4-BE49-F238E27FC236}">
                <a16:creationId xmlns:a16="http://schemas.microsoft.com/office/drawing/2014/main" id="{E4D57370-6774-0299-FF9B-B9AAEFE0DD06}"/>
              </a:ext>
            </a:extLst>
          </p:cNvPr>
          <p:cNvPicPr/>
          <p:nvPr/>
        </p:nvPicPr>
        <p:blipFill>
          <a:blip r:embed="rId2" cstate="print">
            <a:extLst>
              <a:ext uri="{28A0092B-C50C-407E-A947-70E740481C1C}">
                <a14:useLocalDpi xmlns:a14="http://schemas.microsoft.com/office/drawing/2010/main" val="0"/>
              </a:ext>
            </a:extLst>
          </a:blip>
          <a:stretch>
            <a:fillRect/>
          </a:stretch>
        </p:blipFill>
        <p:spPr bwMode="auto">
          <a:xfrm>
            <a:off x="0" y="50521"/>
            <a:ext cx="7696757" cy="3391270"/>
          </a:xfrm>
          <a:prstGeom prst="rect">
            <a:avLst/>
          </a:prstGeom>
          <a:noFill/>
        </p:spPr>
      </p:pic>
      <p:pic>
        <p:nvPicPr>
          <p:cNvPr id="5" name="Picture 4" descr="Text&#10;&#10;Description automatically generated">
            <a:extLst>
              <a:ext uri="{FF2B5EF4-FFF2-40B4-BE49-F238E27FC236}">
                <a16:creationId xmlns:a16="http://schemas.microsoft.com/office/drawing/2014/main" id="{943E7C54-A738-B17A-CD30-8B2BA0983B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394447" y="3506680"/>
            <a:ext cx="8251998" cy="3300799"/>
          </a:xfrm>
          <a:prstGeom prst="rect">
            <a:avLst/>
          </a:prstGeom>
          <a:noFill/>
        </p:spPr>
      </p:pic>
    </p:spTree>
    <p:extLst>
      <p:ext uri="{BB962C8B-B14F-4D97-AF65-F5344CB8AC3E}">
        <p14:creationId xmlns:p14="http://schemas.microsoft.com/office/powerpoint/2010/main" val="3604589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oudy Old Style"/>
              <a:ea typeface="+mn-ea"/>
              <a:cs typeface="+mn-cs"/>
            </a:endParaRPr>
          </a:p>
        </p:txBody>
      </p:sp>
      <p:pic>
        <p:nvPicPr>
          <p:cNvPr id="4" name="Picture 3" descr="Colorful leaf patterns">
            <a:extLst>
              <a:ext uri="{FF2B5EF4-FFF2-40B4-BE49-F238E27FC236}">
                <a16:creationId xmlns:a16="http://schemas.microsoft.com/office/drawing/2014/main" id="{0A2B733A-E726-5DE2-5E22-99E3E792D135}"/>
              </a:ext>
            </a:extLst>
          </p:cNvPr>
          <p:cNvPicPr>
            <a:picLocks noChangeAspect="1"/>
          </p:cNvPicPr>
          <p:nvPr/>
        </p:nvPicPr>
        <p:blipFill rotWithShape="1">
          <a:blip r:embed="rId2"/>
          <a:srcRect t="5753" b="13890"/>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E4898D0B-F19B-473E-5201-1014970710CE}"/>
              </a:ext>
            </a:extLst>
          </p:cNvPr>
          <p:cNvSpPr>
            <a:spLocks noGrp="1"/>
          </p:cNvSpPr>
          <p:nvPr>
            <p:ph type="ctrTitle"/>
          </p:nvPr>
        </p:nvSpPr>
        <p:spPr>
          <a:xfrm>
            <a:off x="1473390" y="1826096"/>
            <a:ext cx="3149221" cy="2142699"/>
          </a:xfrm>
        </p:spPr>
        <p:txBody>
          <a:bodyPr anchor="b">
            <a:normAutofit/>
          </a:bodyPr>
          <a:lstStyle/>
          <a:p>
            <a:pPr algn="ctr"/>
            <a:r>
              <a:rPr lang="en-GB" sz="4000" dirty="0"/>
              <a:t>Group Activity</a:t>
            </a:r>
          </a:p>
        </p:txBody>
      </p:sp>
      <p:sp>
        <p:nvSpPr>
          <p:cNvPr id="3" name="Subtitle 2">
            <a:extLst>
              <a:ext uri="{FF2B5EF4-FFF2-40B4-BE49-F238E27FC236}">
                <a16:creationId xmlns:a16="http://schemas.microsoft.com/office/drawing/2014/main" id="{A743576E-64EA-5B5F-A603-0A1A89443E05}"/>
              </a:ext>
            </a:extLst>
          </p:cNvPr>
          <p:cNvSpPr>
            <a:spLocks noGrp="1"/>
          </p:cNvSpPr>
          <p:nvPr>
            <p:ph type="subTitle" idx="1"/>
          </p:nvPr>
        </p:nvSpPr>
        <p:spPr>
          <a:xfrm>
            <a:off x="1594514" y="4196605"/>
            <a:ext cx="2906973" cy="948601"/>
          </a:xfrm>
        </p:spPr>
        <p:txBody>
          <a:bodyPr anchor="t">
            <a:normAutofit/>
          </a:bodyPr>
          <a:lstStyle/>
          <a:p>
            <a:pPr algn="ctr"/>
            <a:endParaRPr lang="en-GB" dirty="0"/>
          </a:p>
        </p:txBody>
      </p:sp>
      <p:sp>
        <p:nvSpPr>
          <p:cNvPr id="13" name="Freeform: Shape 12">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oudy Old Style"/>
              <a:ea typeface="+mn-ea"/>
              <a:cs typeface="+mn-cs"/>
            </a:endParaRPr>
          </a:p>
        </p:txBody>
      </p:sp>
    </p:spTree>
    <p:extLst>
      <p:ext uri="{BB962C8B-B14F-4D97-AF65-F5344CB8AC3E}">
        <p14:creationId xmlns:p14="http://schemas.microsoft.com/office/powerpoint/2010/main" val="1069630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B04054-9023-8941-A94B-771CBBABE3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FE605D-B6D2-EE53-49FA-E963C184EFDF}"/>
              </a:ext>
            </a:extLst>
          </p:cNvPr>
          <p:cNvSpPr>
            <a:spLocks noGrp="1"/>
          </p:cNvSpPr>
          <p:nvPr>
            <p:ph type="title"/>
          </p:nvPr>
        </p:nvSpPr>
        <p:spPr>
          <a:xfrm>
            <a:off x="960120" y="960120"/>
            <a:ext cx="5428423" cy="1508760"/>
          </a:xfrm>
        </p:spPr>
        <p:txBody>
          <a:bodyPr anchor="ctr">
            <a:normAutofit/>
          </a:bodyPr>
          <a:lstStyle/>
          <a:p>
            <a:r>
              <a:rPr lang="en-GB" dirty="0"/>
              <a:t>In groups consider:	</a:t>
            </a:r>
          </a:p>
        </p:txBody>
      </p:sp>
      <p:sp>
        <p:nvSpPr>
          <p:cNvPr id="3" name="Content Placeholder 2">
            <a:extLst>
              <a:ext uri="{FF2B5EF4-FFF2-40B4-BE49-F238E27FC236}">
                <a16:creationId xmlns:a16="http://schemas.microsoft.com/office/drawing/2014/main" id="{9A98F78A-DA5F-470F-F114-F73066A354C2}"/>
              </a:ext>
            </a:extLst>
          </p:cNvPr>
          <p:cNvSpPr>
            <a:spLocks noGrp="1"/>
          </p:cNvSpPr>
          <p:nvPr>
            <p:ph idx="1"/>
          </p:nvPr>
        </p:nvSpPr>
        <p:spPr>
          <a:xfrm>
            <a:off x="401072" y="2719166"/>
            <a:ext cx="5293857" cy="3053170"/>
          </a:xfrm>
        </p:spPr>
        <p:txBody>
          <a:bodyPr anchor="t">
            <a:normAutofit/>
          </a:bodyPr>
          <a:lstStyle/>
          <a:p>
            <a:r>
              <a:rPr lang="en-GB" dirty="0"/>
              <a:t>The assumptions people will make based on these headlines </a:t>
            </a:r>
          </a:p>
          <a:p>
            <a:r>
              <a:rPr lang="en-GB" dirty="0"/>
              <a:t>What you know about the strength of evidence underpinning this </a:t>
            </a:r>
          </a:p>
          <a:p>
            <a:r>
              <a:rPr lang="en-GB" dirty="0"/>
              <a:t>The critical questions a psychological researcher would want to ask about the headlines </a:t>
            </a:r>
          </a:p>
          <a:p>
            <a:r>
              <a:rPr lang="en-GB" dirty="0"/>
              <a:t>Question EVERYTHING</a:t>
            </a:r>
          </a:p>
        </p:txBody>
      </p:sp>
      <p:pic>
        <p:nvPicPr>
          <p:cNvPr id="4" name="Picture 3" descr="Graphical user interface, text&#10;&#10;Description automatically generated">
            <a:extLst>
              <a:ext uri="{FF2B5EF4-FFF2-40B4-BE49-F238E27FC236}">
                <a16:creationId xmlns:a16="http://schemas.microsoft.com/office/drawing/2014/main" id="{621FBC82-81B3-6F00-F221-466E3F72A6D7}"/>
              </a:ext>
            </a:extLst>
          </p:cNvPr>
          <p:cNvPicPr/>
          <p:nvPr/>
        </p:nvPicPr>
        <p:blipFill>
          <a:blip r:embed="rId2" cstate="print">
            <a:extLst>
              <a:ext uri="{28A0092B-C50C-407E-A947-70E740481C1C}">
                <a14:useLocalDpi xmlns:a14="http://schemas.microsoft.com/office/drawing/2010/main" val="0"/>
              </a:ext>
            </a:extLst>
          </a:blip>
          <a:stretch>
            <a:fillRect/>
          </a:stretch>
        </p:blipFill>
        <p:spPr bwMode="auto">
          <a:xfrm>
            <a:off x="6096000" y="379017"/>
            <a:ext cx="5957887" cy="2541732"/>
          </a:xfrm>
          <a:prstGeom prst="rect">
            <a:avLst/>
          </a:prstGeom>
          <a:noFill/>
        </p:spPr>
      </p:pic>
      <p:cxnSp>
        <p:nvCxnSpPr>
          <p:cNvPr id="12" name="Straight Connector 11">
            <a:extLst>
              <a:ext uri="{FF2B5EF4-FFF2-40B4-BE49-F238E27FC236}">
                <a16:creationId xmlns:a16="http://schemas.microsoft.com/office/drawing/2014/main" id="{10778A53-7ADF-F948-B939-0EB454DA2C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8812" y="3429000"/>
            <a:ext cx="3350727" cy="0"/>
          </a:xfrm>
          <a:prstGeom prst="line">
            <a:avLst/>
          </a:prstGeom>
          <a:ln w="25400" cap="rnd">
            <a:solidFill>
              <a:schemeClr val="bg2">
                <a:lumMod val="75000"/>
              </a:schemeClr>
            </a:solidFill>
            <a:prstDash val="sysDot"/>
            <a:round/>
          </a:ln>
        </p:spPr>
        <p:style>
          <a:lnRef idx="1">
            <a:schemeClr val="accent1"/>
          </a:lnRef>
          <a:fillRef idx="0">
            <a:schemeClr val="accent1"/>
          </a:fillRef>
          <a:effectRef idx="0">
            <a:schemeClr val="accent1"/>
          </a:effectRef>
          <a:fontRef idx="minor">
            <a:schemeClr val="tx1"/>
          </a:fontRef>
        </p:style>
      </p:cxnSp>
      <p:pic>
        <p:nvPicPr>
          <p:cNvPr id="5" name="Picture 4" descr="Text&#10;&#10;Description automatically generated">
            <a:extLst>
              <a:ext uri="{FF2B5EF4-FFF2-40B4-BE49-F238E27FC236}">
                <a16:creationId xmlns:a16="http://schemas.microsoft.com/office/drawing/2014/main" id="{720BB0D9-639E-B984-8F9C-9A35D74CEF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082083" y="3728776"/>
            <a:ext cx="6009122" cy="2403649"/>
          </a:xfrm>
          <a:prstGeom prst="rect">
            <a:avLst/>
          </a:prstGeom>
          <a:noFill/>
        </p:spPr>
      </p:pic>
    </p:spTree>
    <p:extLst>
      <p:ext uri="{BB962C8B-B14F-4D97-AF65-F5344CB8AC3E}">
        <p14:creationId xmlns:p14="http://schemas.microsoft.com/office/powerpoint/2010/main" val="677722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7B5F7-9689-7CBC-1941-64CC96DECC01}"/>
              </a:ext>
            </a:extLst>
          </p:cNvPr>
          <p:cNvSpPr>
            <a:spLocks noGrp="1"/>
          </p:cNvSpPr>
          <p:nvPr>
            <p:ph type="title"/>
          </p:nvPr>
        </p:nvSpPr>
        <p:spPr/>
        <p:txBody>
          <a:bodyPr/>
          <a:lstStyle/>
          <a:p>
            <a:r>
              <a:rPr lang="en-GB" dirty="0"/>
              <a:t>‘Doing’ research	</a:t>
            </a:r>
          </a:p>
        </p:txBody>
      </p:sp>
      <p:sp>
        <p:nvSpPr>
          <p:cNvPr id="3" name="Content Placeholder 2">
            <a:extLst>
              <a:ext uri="{FF2B5EF4-FFF2-40B4-BE49-F238E27FC236}">
                <a16:creationId xmlns:a16="http://schemas.microsoft.com/office/drawing/2014/main" id="{80E973BD-D27F-63C9-879E-7E2594911064}"/>
              </a:ext>
            </a:extLst>
          </p:cNvPr>
          <p:cNvSpPr>
            <a:spLocks noGrp="1"/>
          </p:cNvSpPr>
          <p:nvPr>
            <p:ph idx="1"/>
          </p:nvPr>
        </p:nvSpPr>
        <p:spPr/>
        <p:txBody>
          <a:bodyPr/>
          <a:lstStyle/>
          <a:p>
            <a:r>
              <a:rPr lang="en-GB" dirty="0"/>
              <a:t>Wide range of methods</a:t>
            </a:r>
          </a:p>
          <a:p>
            <a:r>
              <a:rPr lang="en-GB" dirty="0"/>
              <a:t>Talking to people (interviews, focus groups)</a:t>
            </a:r>
          </a:p>
          <a:p>
            <a:r>
              <a:rPr lang="en-GB" dirty="0"/>
              <a:t>Giving people questionnaires (measuring attitudes, feelings, health etc)</a:t>
            </a:r>
          </a:p>
          <a:p>
            <a:r>
              <a:rPr lang="en-GB" dirty="0"/>
              <a:t>Intervention research (implementing something new and seeing if it works)</a:t>
            </a:r>
          </a:p>
          <a:p>
            <a:r>
              <a:rPr lang="en-GB" dirty="0"/>
              <a:t>Experimental research (testing or manipulating things in a controlled setting)</a:t>
            </a:r>
          </a:p>
        </p:txBody>
      </p:sp>
    </p:spTree>
    <p:extLst>
      <p:ext uri="{BB962C8B-B14F-4D97-AF65-F5344CB8AC3E}">
        <p14:creationId xmlns:p14="http://schemas.microsoft.com/office/powerpoint/2010/main" val="3679301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B371F-7F29-4C8B-8888-0722813A50F1}"/>
              </a:ext>
            </a:extLst>
          </p:cNvPr>
          <p:cNvSpPr>
            <a:spLocks noGrp="1"/>
          </p:cNvSpPr>
          <p:nvPr>
            <p:ph type="title"/>
          </p:nvPr>
        </p:nvSpPr>
        <p:spPr/>
        <p:txBody>
          <a:bodyPr/>
          <a:lstStyle/>
          <a:p>
            <a:r>
              <a:rPr lang="en-GB" dirty="0"/>
              <a:t>‘Doing’ research</a:t>
            </a:r>
          </a:p>
        </p:txBody>
      </p:sp>
      <p:sp>
        <p:nvSpPr>
          <p:cNvPr id="3" name="Content Placeholder 2">
            <a:extLst>
              <a:ext uri="{FF2B5EF4-FFF2-40B4-BE49-F238E27FC236}">
                <a16:creationId xmlns:a16="http://schemas.microsoft.com/office/drawing/2014/main" id="{6B656EB5-0605-ECF7-D5B1-F492FBF06830}"/>
              </a:ext>
            </a:extLst>
          </p:cNvPr>
          <p:cNvSpPr>
            <a:spLocks noGrp="1"/>
          </p:cNvSpPr>
          <p:nvPr>
            <p:ph idx="1"/>
          </p:nvPr>
        </p:nvSpPr>
        <p:spPr/>
        <p:txBody>
          <a:bodyPr/>
          <a:lstStyle/>
          <a:p>
            <a:r>
              <a:rPr lang="en-GB" dirty="0"/>
              <a:t>When you begin your research methods module you will be introduced to different types of research that are often described as being either – or</a:t>
            </a:r>
          </a:p>
          <a:p>
            <a:r>
              <a:rPr lang="en-GB" dirty="0"/>
              <a:t>Qualitative vs Quantitative </a:t>
            </a:r>
          </a:p>
          <a:p>
            <a:r>
              <a:rPr lang="en-GB" dirty="0"/>
              <a:t>Experimental (Basic) vs Applied </a:t>
            </a:r>
          </a:p>
          <a:p>
            <a:r>
              <a:rPr lang="en-GB" dirty="0"/>
              <a:t>Experimental vs Non-Experimental </a:t>
            </a:r>
          </a:p>
        </p:txBody>
      </p:sp>
    </p:spTree>
    <p:extLst>
      <p:ext uri="{BB962C8B-B14F-4D97-AF65-F5344CB8AC3E}">
        <p14:creationId xmlns:p14="http://schemas.microsoft.com/office/powerpoint/2010/main" val="938979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3FBCD6E-C0CE-44FF-7889-C2258F12A74D}"/>
              </a:ext>
            </a:extLst>
          </p:cNvPr>
          <p:cNvPicPr>
            <a:picLocks noChangeAspect="1"/>
          </p:cNvPicPr>
          <p:nvPr/>
        </p:nvPicPr>
        <p:blipFill rotWithShape="1">
          <a:blip r:embed="rId2">
            <a:extLst>
              <a:ext uri="{28A0092B-C50C-407E-A947-70E740481C1C}">
                <a14:useLocalDpi xmlns:a14="http://schemas.microsoft.com/office/drawing/2010/main" val="0"/>
              </a:ext>
            </a:extLst>
          </a:blip>
          <a:srcRect l="26040" r="24812" b="-1"/>
          <a:stretch/>
        </p:blipFill>
        <p:spPr bwMode="auto">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p:spPr>
      </p:pic>
      <p:sp>
        <p:nvSpPr>
          <p:cNvPr id="11" name="Freeform: Shape 10">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E117111-5C75-4C89-E4F1-706697C0F6FB}"/>
              </a:ext>
            </a:extLst>
          </p:cNvPr>
          <p:cNvSpPr>
            <a:spLocks noGrp="1"/>
          </p:cNvSpPr>
          <p:nvPr>
            <p:ph idx="1"/>
          </p:nvPr>
        </p:nvSpPr>
        <p:spPr>
          <a:xfrm>
            <a:off x="6096001" y="1242874"/>
            <a:ext cx="5143500" cy="4655096"/>
          </a:xfrm>
        </p:spPr>
        <p:txBody>
          <a:bodyPr anchor="t">
            <a:normAutofit/>
          </a:bodyPr>
          <a:lstStyle/>
          <a:p>
            <a:pPr marL="0" indent="0">
              <a:lnSpc>
                <a:spcPct val="150000"/>
              </a:lnSpc>
              <a:buNone/>
            </a:pPr>
            <a:r>
              <a:rPr lang="en-GB" sz="1700" dirty="0">
                <a:effectLst/>
                <a:latin typeface="Arial" panose="020B0604020202020204" pitchFamily="34" charset="0"/>
                <a:ea typeface="Calibri" panose="020F0502020204030204" pitchFamily="34" charset="0"/>
                <a:cs typeface="Times New Roman" panose="02020603050405020304" pitchFamily="18" charset="0"/>
              </a:rPr>
              <a:t>This way of teaching about research tends to make you think that there is only one best way of doing something… but this is not true.</a:t>
            </a:r>
          </a:p>
          <a:p>
            <a:pPr marL="0" indent="0">
              <a:lnSpc>
                <a:spcPct val="150000"/>
              </a:lnSpc>
              <a:buNone/>
            </a:pPr>
            <a:r>
              <a:rPr lang="en-GB" sz="1700" dirty="0">
                <a:effectLst/>
                <a:latin typeface="Arial" panose="020B0604020202020204" pitchFamily="34" charset="0"/>
                <a:ea typeface="Calibri" panose="020F0502020204030204" pitchFamily="34" charset="0"/>
                <a:cs typeface="Times New Roman" panose="02020603050405020304" pitchFamily="18" charset="0"/>
              </a:rPr>
              <a:t>The best of way of thinking about the different types of research designs and methodologies that exist in psychological research is that a researcher has an overflowing basket of research options to choose from, and your job is to select the best option, or collection of options, that allow you to explore your research question in the most thorough way possible* </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1700" dirty="0"/>
          </a:p>
        </p:txBody>
      </p:sp>
    </p:spTree>
    <p:extLst>
      <p:ext uri="{BB962C8B-B14F-4D97-AF65-F5344CB8AC3E}">
        <p14:creationId xmlns:p14="http://schemas.microsoft.com/office/powerpoint/2010/main" val="3619855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3FBCD6E-C0CE-44FF-7889-C2258F12A74D}"/>
              </a:ext>
            </a:extLst>
          </p:cNvPr>
          <p:cNvPicPr>
            <a:picLocks noChangeAspect="1"/>
          </p:cNvPicPr>
          <p:nvPr/>
        </p:nvPicPr>
        <p:blipFill rotWithShape="1">
          <a:blip r:embed="rId2">
            <a:extLst>
              <a:ext uri="{28A0092B-C50C-407E-A947-70E740481C1C}">
                <a14:useLocalDpi xmlns:a14="http://schemas.microsoft.com/office/drawing/2010/main" val="0"/>
              </a:ext>
            </a:extLst>
          </a:blip>
          <a:srcRect l="26040" r="24812" b="-1"/>
          <a:stretch/>
        </p:blipFill>
        <p:spPr bwMode="auto">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noFill/>
        </p:spPr>
      </p:pic>
      <p:sp>
        <p:nvSpPr>
          <p:cNvPr id="11" name="Freeform: Shape 10">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E117111-5C75-4C89-E4F1-706697C0F6FB}"/>
              </a:ext>
            </a:extLst>
          </p:cNvPr>
          <p:cNvSpPr>
            <a:spLocks noGrp="1"/>
          </p:cNvSpPr>
          <p:nvPr>
            <p:ph idx="1"/>
          </p:nvPr>
        </p:nvSpPr>
        <p:spPr>
          <a:xfrm>
            <a:off x="5938905" y="1566416"/>
            <a:ext cx="5143500" cy="3644776"/>
          </a:xfrm>
        </p:spPr>
        <p:txBody>
          <a:bodyPr anchor="t">
            <a:normAutofit fontScale="92500" lnSpcReduction="10000"/>
          </a:bodyPr>
          <a:lstStyle/>
          <a:p>
            <a:pPr marL="0" indent="0">
              <a:lnSpc>
                <a:spcPct val="200000"/>
              </a:lnSpc>
              <a:spcAft>
                <a:spcPts val="800"/>
              </a:spcAft>
              <a:buNone/>
            </a:pPr>
            <a:r>
              <a:rPr lang="en-GB" sz="1800" i="1" dirty="0">
                <a:effectLst/>
                <a:latin typeface="Arial" panose="020B0604020202020204" pitchFamily="34" charset="0"/>
                <a:ea typeface="Calibri" panose="020F0502020204030204" pitchFamily="34" charset="0"/>
                <a:cs typeface="Times New Roman" panose="02020603050405020304" pitchFamily="18" charset="0"/>
              </a:rPr>
              <a:t>*of course… the reality of research is that we are often constrained in our choices by time, money or experience.  Most importantly, therefore, the research options that we choose must always be appropriate and deliverable within the timescales and scope of a project, and within the researcher’s experience/expertise.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pPr>
            <a:endParaRPr lang="en-GB" sz="1700" dirty="0"/>
          </a:p>
        </p:txBody>
      </p:sp>
    </p:spTree>
    <p:extLst>
      <p:ext uri="{BB962C8B-B14F-4D97-AF65-F5344CB8AC3E}">
        <p14:creationId xmlns:p14="http://schemas.microsoft.com/office/powerpoint/2010/main" val="4111712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22D84-F940-E127-B0AF-184B9080C5B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1CAF71E-8295-CDBD-7D86-10465ABD9617}"/>
              </a:ext>
            </a:extLst>
          </p:cNvPr>
          <p:cNvSpPr>
            <a:spLocks noGrp="1"/>
          </p:cNvSpPr>
          <p:nvPr>
            <p:ph idx="1"/>
          </p:nvPr>
        </p:nvSpPr>
        <p:spPr/>
        <p:txBody>
          <a:bodyPr/>
          <a:lstStyle/>
          <a:p>
            <a:pPr marL="0" indent="0">
              <a:lnSpc>
                <a:spcPct val="107000"/>
              </a:lnSpc>
              <a:spcAft>
                <a:spcPts val="800"/>
              </a:spcAft>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Top Tip: Rather than think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“what is </a:t>
            </a:r>
            <a:r>
              <a:rPr lang="en-GB" sz="1800" b="1" i="1" u="sng" dirty="0">
                <a:effectLst/>
                <a:latin typeface="Arial" panose="020B0604020202020204" pitchFamily="34" charset="0"/>
                <a:ea typeface="Calibri" panose="020F0502020204030204" pitchFamily="34" charset="0"/>
                <a:cs typeface="Times New Roman" panose="02020603050405020304" pitchFamily="18" charset="0"/>
              </a:rPr>
              <a:t>THE</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 best – this or that”</a:t>
            </a:r>
            <a:r>
              <a:rPr lang="en-GB" sz="1800" b="1" dirty="0">
                <a:effectLst/>
                <a:latin typeface="Arial" panose="020B0604020202020204" pitchFamily="34" charset="0"/>
                <a:ea typeface="Calibri" panose="020F0502020204030204" pitchFamily="34" charset="0"/>
                <a:cs typeface="Times New Roman" panose="02020603050405020304" pitchFamily="18" charset="0"/>
              </a:rPr>
              <a:t>    think ….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“what is best for answering </a:t>
            </a:r>
            <a:r>
              <a:rPr lang="en-GB" sz="1800" b="1" i="1" u="sng" dirty="0">
                <a:effectLst/>
                <a:latin typeface="Arial" panose="020B0604020202020204" pitchFamily="34" charset="0"/>
                <a:ea typeface="Calibri" panose="020F0502020204030204" pitchFamily="34" charset="0"/>
                <a:cs typeface="Times New Roman" panose="02020603050405020304" pitchFamily="18" charset="0"/>
              </a:rPr>
              <a:t>this specific</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 research question”.</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The type of research design chosen should never be based on what you think is “easy” or “your favourite” (NOT good research!) but on a sensible consideration of the most appropriate and feasible design for answering the question you want to explore.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055964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oudy Old Style"/>
              <a:ea typeface="+mn-ea"/>
              <a:cs typeface="+mn-cs"/>
            </a:endParaRPr>
          </a:p>
        </p:txBody>
      </p:sp>
      <p:pic>
        <p:nvPicPr>
          <p:cNvPr id="4" name="Picture 3" descr="Colorful leaf patterns">
            <a:extLst>
              <a:ext uri="{FF2B5EF4-FFF2-40B4-BE49-F238E27FC236}">
                <a16:creationId xmlns:a16="http://schemas.microsoft.com/office/drawing/2014/main" id="{0A2B733A-E726-5DE2-5E22-99E3E792D135}"/>
              </a:ext>
            </a:extLst>
          </p:cNvPr>
          <p:cNvPicPr>
            <a:picLocks noChangeAspect="1"/>
          </p:cNvPicPr>
          <p:nvPr/>
        </p:nvPicPr>
        <p:blipFill rotWithShape="1">
          <a:blip r:embed="rId2"/>
          <a:srcRect t="5753" b="13890"/>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E4898D0B-F19B-473E-5201-1014970710CE}"/>
              </a:ext>
            </a:extLst>
          </p:cNvPr>
          <p:cNvSpPr>
            <a:spLocks noGrp="1"/>
          </p:cNvSpPr>
          <p:nvPr>
            <p:ph type="ctrTitle"/>
          </p:nvPr>
        </p:nvSpPr>
        <p:spPr>
          <a:xfrm>
            <a:off x="1473390" y="1826096"/>
            <a:ext cx="3149221" cy="2142699"/>
          </a:xfrm>
        </p:spPr>
        <p:txBody>
          <a:bodyPr anchor="b">
            <a:normAutofit/>
          </a:bodyPr>
          <a:lstStyle/>
          <a:p>
            <a:pPr algn="ctr"/>
            <a:r>
              <a:rPr lang="en-GB" sz="4000" dirty="0"/>
              <a:t>Asking good research questions</a:t>
            </a:r>
          </a:p>
        </p:txBody>
      </p:sp>
      <p:sp>
        <p:nvSpPr>
          <p:cNvPr id="3" name="Subtitle 2">
            <a:extLst>
              <a:ext uri="{FF2B5EF4-FFF2-40B4-BE49-F238E27FC236}">
                <a16:creationId xmlns:a16="http://schemas.microsoft.com/office/drawing/2014/main" id="{A743576E-64EA-5B5F-A603-0A1A89443E05}"/>
              </a:ext>
            </a:extLst>
          </p:cNvPr>
          <p:cNvSpPr>
            <a:spLocks noGrp="1"/>
          </p:cNvSpPr>
          <p:nvPr>
            <p:ph type="subTitle" idx="1"/>
          </p:nvPr>
        </p:nvSpPr>
        <p:spPr>
          <a:xfrm>
            <a:off x="1594514" y="4196605"/>
            <a:ext cx="2906973" cy="948601"/>
          </a:xfrm>
        </p:spPr>
        <p:txBody>
          <a:bodyPr anchor="t">
            <a:normAutofit/>
          </a:bodyPr>
          <a:lstStyle/>
          <a:p>
            <a:pPr algn="ctr"/>
            <a:endParaRPr lang="en-GB" dirty="0"/>
          </a:p>
        </p:txBody>
      </p:sp>
      <p:sp>
        <p:nvSpPr>
          <p:cNvPr id="13" name="Freeform: Shape 12">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oudy Old Style"/>
              <a:ea typeface="+mn-ea"/>
              <a:cs typeface="+mn-cs"/>
            </a:endParaRPr>
          </a:p>
        </p:txBody>
      </p:sp>
    </p:spTree>
    <p:extLst>
      <p:ext uri="{BB962C8B-B14F-4D97-AF65-F5344CB8AC3E}">
        <p14:creationId xmlns:p14="http://schemas.microsoft.com/office/powerpoint/2010/main" val="1736155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DD403-00F0-E871-1D54-902E080724A9}"/>
              </a:ext>
            </a:extLst>
          </p:cNvPr>
          <p:cNvSpPr>
            <a:spLocks noGrp="1"/>
          </p:cNvSpPr>
          <p:nvPr>
            <p:ph type="title"/>
          </p:nvPr>
        </p:nvSpPr>
        <p:spPr/>
        <p:txBody>
          <a:bodyPr/>
          <a:lstStyle/>
          <a:p>
            <a:r>
              <a:rPr lang="en-GB" dirty="0"/>
              <a:t>Asking good research questions </a:t>
            </a:r>
          </a:p>
        </p:txBody>
      </p:sp>
      <p:sp>
        <p:nvSpPr>
          <p:cNvPr id="3" name="Content Placeholder 2">
            <a:extLst>
              <a:ext uri="{FF2B5EF4-FFF2-40B4-BE49-F238E27FC236}">
                <a16:creationId xmlns:a16="http://schemas.microsoft.com/office/drawing/2014/main" id="{6E5521D6-A9AF-E285-3D4A-FFD01F1D8C3F}"/>
              </a:ext>
            </a:extLst>
          </p:cNvPr>
          <p:cNvSpPr>
            <a:spLocks noGrp="1"/>
          </p:cNvSpPr>
          <p:nvPr>
            <p:ph idx="1"/>
          </p:nvPr>
        </p:nvSpPr>
        <p:spPr/>
        <p:txBody>
          <a:bodyPr>
            <a:normAutofit fontScale="85000" lnSpcReduction="10000"/>
          </a:bodyPr>
          <a:lstStyle/>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Asking “good” research questions is the key to “good” research.  But what do we mean by a “good” research question? It is simple really… good psychological research stems from research questions that: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Are clear and simple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Are relevant, necessary and timely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Introduces appropriate psychological concepts and  variables that are clearly defined and can be measured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Are answerable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loud Callout 25">
            <a:extLst>
              <a:ext uri="{FF2B5EF4-FFF2-40B4-BE49-F238E27FC236}">
                <a16:creationId xmlns:a16="http://schemas.microsoft.com/office/drawing/2014/main" id="{0033B2AE-0A11-BF64-0694-C3C7E55742A9}"/>
              </a:ext>
            </a:extLst>
          </p:cNvPr>
          <p:cNvSpPr/>
          <p:nvPr/>
        </p:nvSpPr>
        <p:spPr>
          <a:xfrm>
            <a:off x="6569476" y="5069150"/>
            <a:ext cx="3074913" cy="1838197"/>
          </a:xfrm>
          <a:prstGeom prst="cloudCallout">
            <a:avLst>
              <a:gd name="adj1" fmla="val 61628"/>
              <a:gd name="adj2" fmla="val 35430"/>
            </a:avLst>
          </a:prstGeom>
        </p:spPr>
        <p:style>
          <a:lnRef idx="2">
            <a:schemeClr val="dk1">
              <a:shade val="50000"/>
            </a:schemeClr>
          </a:lnRef>
          <a:fillRef idx="1">
            <a:schemeClr val="dk1"/>
          </a:fillRef>
          <a:effectRef idx="0">
            <a:schemeClr val="dk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400" dirty="0">
                <a:effectLst/>
                <a:ea typeface="Calibri" panose="020F0502020204030204" pitchFamily="34" charset="0"/>
                <a:cs typeface="Times New Roman" panose="02020603050405020304" pitchFamily="18" charset="0"/>
              </a:rPr>
              <a:t>Does mindfulness work?</a:t>
            </a:r>
            <a:endParaRPr lang="en-GB" sz="1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36630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23BCA8-36F6-D6D5-4E3B-AEFCC152659C}"/>
              </a:ext>
            </a:extLst>
          </p:cNvPr>
          <p:cNvSpPr>
            <a:spLocks noGrp="1"/>
          </p:cNvSpPr>
          <p:nvPr>
            <p:ph idx="1"/>
          </p:nvPr>
        </p:nvSpPr>
        <p:spPr>
          <a:xfrm>
            <a:off x="966744" y="923279"/>
            <a:ext cx="9076329" cy="4975134"/>
          </a:xfrm>
        </p:spPr>
        <p:txBody>
          <a:bodyPr>
            <a:normAutofit lnSpcReduction="10000"/>
          </a:bodyPr>
          <a:lstStyle/>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The first questions that reviewers will often ask about a proposed research question are </a:t>
            </a:r>
            <a:r>
              <a:rPr lang="en-GB" sz="1800" u="sng" dirty="0">
                <a:effectLst/>
                <a:latin typeface="Arial" panose="020B0604020202020204" pitchFamily="34" charset="0"/>
                <a:ea typeface="Calibri" panose="020F0502020204030204" pitchFamily="34" charset="0"/>
                <a:cs typeface="Times New Roman" panose="02020603050405020304" pitchFamily="18" charset="0"/>
              </a:rPr>
              <a:t>why</a:t>
            </a:r>
            <a:r>
              <a:rPr lang="en-GB" sz="180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u="sng" dirty="0">
                <a:effectLst/>
                <a:latin typeface="Arial" panose="020B0604020202020204" pitchFamily="34" charset="0"/>
                <a:ea typeface="Calibri" panose="020F0502020204030204" pitchFamily="34" charset="0"/>
                <a:cs typeface="Times New Roman" panose="02020603050405020304" pitchFamily="18" charset="0"/>
              </a:rPr>
              <a:t>how </a:t>
            </a:r>
            <a:r>
              <a:rPr lang="en-GB" sz="1800" dirty="0">
                <a:effectLst/>
                <a:latin typeface="Arial" panose="020B0604020202020204" pitchFamily="34" charset="0"/>
                <a:ea typeface="Calibri" panose="020F0502020204030204" pitchFamily="34" charset="0"/>
                <a:cs typeface="Times New Roman" panose="02020603050405020304" pitchFamily="18" charset="0"/>
              </a:rPr>
              <a:t>– and yet these are often the questions that novice researchers cannot answer!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The easy bit is often to come up with a potential research question </a:t>
            </a:r>
            <a:r>
              <a:rPr lang="en-GB" sz="1800" i="1" dirty="0">
                <a:effectLst/>
                <a:latin typeface="Arial" panose="020B0604020202020204" pitchFamily="34" charset="0"/>
                <a:ea typeface="Calibri" panose="020F0502020204030204" pitchFamily="34" charset="0"/>
                <a:cs typeface="Times New Roman" panose="02020603050405020304" pitchFamily="18" charset="0"/>
              </a:rPr>
              <a:t>“why do people do this”, “why do people behave in that way” “why do some people seem more aggressive/nice/anxious than others” “how can we help people feel better about X, Y, or Z”.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The challenge is then to break that question down in order to be able to answer: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Why? Why is this needed? Context? Evidence base? Novelty?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How? How will you actually design a study to enable you to answer this question in the most appropriate way?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What? What are you measuring and how are you capturing this information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Who? Who are you interested in and how will you access this group?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902535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0D3FB2-96C7-B6AA-3D70-638DD3FF3953}"/>
              </a:ext>
            </a:extLst>
          </p:cNvPr>
          <p:cNvSpPr>
            <a:spLocks noGrp="1"/>
          </p:cNvSpPr>
          <p:nvPr>
            <p:ph idx="1"/>
          </p:nvPr>
        </p:nvSpPr>
        <p:spPr>
          <a:xfrm>
            <a:off x="966744" y="1473693"/>
            <a:ext cx="9076329" cy="4424719"/>
          </a:xfrm>
        </p:spPr>
        <p:txBody>
          <a:bodyPr/>
          <a:lstStyle/>
          <a:p>
            <a:pPr marL="0" indent="0">
              <a:lnSpc>
                <a:spcPct val="107000"/>
              </a:lnSpc>
              <a:spcAft>
                <a:spcPts val="800"/>
              </a:spcAft>
              <a:buNone/>
            </a:pPr>
            <a:r>
              <a:rPr lang="en-GB" sz="1800" b="1" dirty="0">
                <a:effectLst/>
                <a:latin typeface="Arial" panose="020B0604020202020204" pitchFamily="34" charset="0"/>
                <a:ea typeface="Calibri" panose="020F0502020204030204" pitchFamily="34" charset="0"/>
                <a:cs typeface="Times New Roman" panose="02020603050405020304" pitchFamily="18" charset="0"/>
              </a:rPr>
              <a:t>Top Tip:  Variables and Operational Definitions  - don’t ignore these!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Variables – the things or “constructs” you are interested in….often psychological but may be demographic…..  BUT if you can’t define these variables in simple terms which makes it clear how you are measuring them for your specific research study then you cannot do good research!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275393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oudy Old Style"/>
              <a:ea typeface="+mn-ea"/>
              <a:cs typeface="+mn-cs"/>
            </a:endParaRPr>
          </a:p>
        </p:txBody>
      </p:sp>
      <p:pic>
        <p:nvPicPr>
          <p:cNvPr id="4" name="Picture 3" descr="Colorful leaf patterns">
            <a:extLst>
              <a:ext uri="{FF2B5EF4-FFF2-40B4-BE49-F238E27FC236}">
                <a16:creationId xmlns:a16="http://schemas.microsoft.com/office/drawing/2014/main" id="{0A2B733A-E726-5DE2-5E22-99E3E792D135}"/>
              </a:ext>
            </a:extLst>
          </p:cNvPr>
          <p:cNvPicPr>
            <a:picLocks noChangeAspect="1"/>
          </p:cNvPicPr>
          <p:nvPr/>
        </p:nvPicPr>
        <p:blipFill rotWithShape="1">
          <a:blip r:embed="rId2"/>
          <a:srcRect t="5753" b="13890"/>
          <a:stretch/>
        </p:blipFill>
        <p:spPr>
          <a:xfrm>
            <a:off x="20" y="10"/>
            <a:ext cx="12191979" cy="6857989"/>
          </a:xfrm>
          <a:prstGeom prst="rect">
            <a:avLst/>
          </a:prstGeom>
        </p:spPr>
      </p:pic>
      <p:sp useBgFill="1">
        <p:nvSpPr>
          <p:cNvPr id="11" name="Freeform: Shape 10">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oudy Old Style"/>
              <a:ea typeface="+mn-ea"/>
              <a:cs typeface="+mn-cs"/>
            </a:endParaRPr>
          </a:p>
        </p:txBody>
      </p:sp>
      <p:sp>
        <p:nvSpPr>
          <p:cNvPr id="2" name="Title 1">
            <a:extLst>
              <a:ext uri="{FF2B5EF4-FFF2-40B4-BE49-F238E27FC236}">
                <a16:creationId xmlns:a16="http://schemas.microsoft.com/office/drawing/2014/main" id="{E4898D0B-F19B-473E-5201-1014970710CE}"/>
              </a:ext>
            </a:extLst>
          </p:cNvPr>
          <p:cNvSpPr>
            <a:spLocks noGrp="1"/>
          </p:cNvSpPr>
          <p:nvPr>
            <p:ph type="ctrTitle"/>
          </p:nvPr>
        </p:nvSpPr>
        <p:spPr>
          <a:xfrm>
            <a:off x="1473390" y="1826096"/>
            <a:ext cx="3149221" cy="2142699"/>
          </a:xfrm>
        </p:spPr>
        <p:txBody>
          <a:bodyPr anchor="b">
            <a:normAutofit/>
          </a:bodyPr>
          <a:lstStyle/>
          <a:p>
            <a:pPr algn="ctr"/>
            <a:r>
              <a:rPr lang="en-GB" sz="4000" dirty="0"/>
              <a:t>Activity</a:t>
            </a:r>
          </a:p>
        </p:txBody>
      </p:sp>
      <p:sp>
        <p:nvSpPr>
          <p:cNvPr id="3" name="Subtitle 2">
            <a:extLst>
              <a:ext uri="{FF2B5EF4-FFF2-40B4-BE49-F238E27FC236}">
                <a16:creationId xmlns:a16="http://schemas.microsoft.com/office/drawing/2014/main" id="{A743576E-64EA-5B5F-A603-0A1A89443E05}"/>
              </a:ext>
            </a:extLst>
          </p:cNvPr>
          <p:cNvSpPr>
            <a:spLocks noGrp="1"/>
          </p:cNvSpPr>
          <p:nvPr>
            <p:ph type="subTitle" idx="1"/>
          </p:nvPr>
        </p:nvSpPr>
        <p:spPr>
          <a:xfrm>
            <a:off x="1594514" y="4196605"/>
            <a:ext cx="2906973" cy="948601"/>
          </a:xfrm>
        </p:spPr>
        <p:txBody>
          <a:bodyPr anchor="t">
            <a:normAutofit/>
          </a:bodyPr>
          <a:lstStyle/>
          <a:p>
            <a:pPr algn="ctr"/>
            <a:endParaRPr lang="en-GB" dirty="0"/>
          </a:p>
        </p:txBody>
      </p:sp>
      <p:sp>
        <p:nvSpPr>
          <p:cNvPr id="13" name="Freeform: Shape 12">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oudy Old Style"/>
              <a:ea typeface="+mn-ea"/>
              <a:cs typeface="+mn-cs"/>
            </a:endParaRPr>
          </a:p>
        </p:txBody>
      </p:sp>
    </p:spTree>
    <p:extLst>
      <p:ext uri="{BB962C8B-B14F-4D97-AF65-F5344CB8AC3E}">
        <p14:creationId xmlns:p14="http://schemas.microsoft.com/office/powerpoint/2010/main" val="3530297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94AB1E-9C9C-77F6-1175-07C39C164D3C}"/>
              </a:ext>
            </a:extLst>
          </p:cNvPr>
          <p:cNvSpPr>
            <a:spLocks noGrp="1"/>
          </p:cNvSpPr>
          <p:nvPr>
            <p:ph idx="1"/>
          </p:nvPr>
        </p:nvSpPr>
        <p:spPr/>
        <p:txBody>
          <a:bodyPr/>
          <a:lstStyle/>
          <a:p>
            <a:pPr marL="0" indent="0">
              <a:buNone/>
            </a:pPr>
            <a:r>
              <a:rPr lang="en-GB" sz="2800" b="1" dirty="0">
                <a:effectLst/>
                <a:latin typeface="Arial" panose="020B0604020202020204" pitchFamily="34" charset="0"/>
                <a:ea typeface="Calibri" panose="020F0502020204030204" pitchFamily="34" charset="0"/>
                <a:cs typeface="Times New Roman" panose="02020603050405020304" pitchFamily="18" charset="0"/>
              </a:rPr>
              <a:t>Identify three different research questions that could explore “does mindfulness work” and break each question down into why, how, what and who.</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76971375"/>
      </p:ext>
    </p:extLst>
  </p:cSld>
  <p:clrMapOvr>
    <a:masterClrMapping/>
  </p:clrMapOvr>
</p:sld>
</file>

<file path=ppt/theme/theme1.xml><?xml version="1.0" encoding="utf-8"?>
<a:theme xmlns:a="http://schemas.openxmlformats.org/drawingml/2006/main" name="MarrakeshVTI">
  <a:themeElements>
    <a:clrScheme name="AnalogousFromLightSeed_2SEEDS">
      <a:dk1>
        <a:srgbClr val="000000"/>
      </a:dk1>
      <a:lt1>
        <a:srgbClr val="FFFFFF"/>
      </a:lt1>
      <a:dk2>
        <a:srgbClr val="413024"/>
      </a:dk2>
      <a:lt2>
        <a:srgbClr val="E2E6E8"/>
      </a:lt2>
      <a:accent1>
        <a:srgbClr val="D59164"/>
      </a:accent1>
      <a:accent2>
        <a:srgbClr val="DC8081"/>
      </a:accent2>
      <a:accent3>
        <a:srgbClr val="AFA266"/>
      </a:accent3>
      <a:accent4>
        <a:srgbClr val="52AFAF"/>
      </a:accent4>
      <a:accent5>
        <a:srgbClr val="69A8D6"/>
      </a:accent5>
      <a:accent6>
        <a:srgbClr val="6476D5"/>
      </a:accent6>
      <a:hlink>
        <a:srgbClr val="5986A5"/>
      </a:hlink>
      <a:folHlink>
        <a:srgbClr val="7F7F7F"/>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docProps/app.xml><?xml version="1.0" encoding="utf-8"?>
<Properties xmlns="http://schemas.openxmlformats.org/officeDocument/2006/extended-properties" xmlns:vt="http://schemas.openxmlformats.org/officeDocument/2006/docPropsVTypes">
  <TotalTime>84</TotalTime>
  <Words>840</Words>
  <Application>Microsoft Office PowerPoint</Application>
  <PresentationFormat>Widescreen</PresentationFormat>
  <Paragraphs>72</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Goudy Old Style</vt:lpstr>
      <vt:lpstr>Wingdings</vt:lpstr>
      <vt:lpstr>MarrakeshVTI</vt:lpstr>
      <vt:lpstr>Introduction to Research</vt:lpstr>
      <vt:lpstr>Session overview</vt:lpstr>
      <vt:lpstr>What is research?</vt:lpstr>
      <vt:lpstr>What is research?</vt:lpstr>
      <vt:lpstr>What’s the difference?  </vt:lpstr>
      <vt:lpstr>‘Doing’ Research or Evaluation </vt:lpstr>
      <vt:lpstr>PowerPoint Presentation</vt:lpstr>
      <vt:lpstr>PowerPoint Presentation</vt:lpstr>
      <vt:lpstr>Group Activity</vt:lpstr>
      <vt:lpstr>In groups consider: </vt:lpstr>
      <vt:lpstr>‘Doing’ research </vt:lpstr>
      <vt:lpstr>‘Doing’ research</vt:lpstr>
      <vt:lpstr>PowerPoint Presentation</vt:lpstr>
      <vt:lpstr>PowerPoint Presentation</vt:lpstr>
      <vt:lpstr>PowerPoint Presentation</vt:lpstr>
      <vt:lpstr>Asking good research questions</vt:lpstr>
      <vt:lpstr>Asking good research questions </vt:lpstr>
      <vt:lpstr>PowerPoint Presentation</vt:lpstr>
      <vt:lpstr>PowerPoint Presentation</vt:lpstr>
      <vt:lpstr>Activity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dc:title>
  <dc:creator>Zoe Cooke</dc:creator>
  <cp:lastModifiedBy>Zoe Cooke</cp:lastModifiedBy>
  <cp:revision>2</cp:revision>
  <dcterms:created xsi:type="dcterms:W3CDTF">2022-12-09T08:32:44Z</dcterms:created>
  <dcterms:modified xsi:type="dcterms:W3CDTF">2022-12-09T09:57:05Z</dcterms:modified>
</cp:coreProperties>
</file>