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9" r:id="rId1"/>
  </p:sldMasterIdLst>
  <p:notesMasterIdLst>
    <p:notesMasterId r:id="rId25"/>
  </p:notesMasterIdLst>
  <p:handoutMasterIdLst>
    <p:handoutMasterId r:id="rId26"/>
  </p:handoutMasterIdLst>
  <p:sldIdLst>
    <p:sldId id="257" r:id="rId2"/>
    <p:sldId id="290" r:id="rId3"/>
    <p:sldId id="258" r:id="rId4"/>
    <p:sldId id="312" r:id="rId5"/>
    <p:sldId id="276" r:id="rId6"/>
    <p:sldId id="277" r:id="rId7"/>
    <p:sldId id="279" r:id="rId8"/>
    <p:sldId id="281" r:id="rId9"/>
    <p:sldId id="280" r:id="rId10"/>
    <p:sldId id="296" r:id="rId11"/>
    <p:sldId id="282" r:id="rId12"/>
    <p:sldId id="307" r:id="rId13"/>
    <p:sldId id="309" r:id="rId14"/>
    <p:sldId id="313" r:id="rId15"/>
    <p:sldId id="317" r:id="rId16"/>
    <p:sldId id="314" r:id="rId17"/>
    <p:sldId id="310" r:id="rId18"/>
    <p:sldId id="318" r:id="rId19"/>
    <p:sldId id="311" r:id="rId20"/>
    <p:sldId id="283" r:id="rId21"/>
    <p:sldId id="288" r:id="rId22"/>
    <p:sldId id="308" r:id="rId23"/>
    <p:sldId id="303" r:id="rId24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dministrator" initials="A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49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26" y="1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2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5-09-29T07:50:05.440" idx="1">
    <p:pos x="6974" y="197"/>
    <p:text/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EF1724-0CD3-48D0-82C2-5A53B2843052}" type="doc">
      <dgm:prSet loTypeId="urn:microsoft.com/office/officeart/2005/8/layout/hProcess9" loCatId="process" qsTypeId="urn:microsoft.com/office/officeart/2005/8/quickstyle/3d9" qsCatId="3D" csTypeId="urn:microsoft.com/office/officeart/2005/8/colors/colorful3" csCatId="colorful" phldr="1"/>
      <dgm:spPr/>
    </dgm:pt>
    <dgm:pt modelId="{05C69997-B4DC-4D91-ABD0-C8380444C245}">
      <dgm:prSet phldrT="[Text]"/>
      <dgm:spPr/>
      <dgm:t>
        <a:bodyPr/>
        <a:lstStyle/>
        <a:p>
          <a:r>
            <a:rPr lang="en-GB" dirty="0" smtClean="0"/>
            <a:t>Teach skill</a:t>
          </a:r>
          <a:endParaRPr lang="en-GB" dirty="0"/>
        </a:p>
      </dgm:t>
    </dgm:pt>
    <dgm:pt modelId="{2FBC894F-C19D-40D1-AA80-F56CDB519161}" type="parTrans" cxnId="{C6F0F270-D046-4D40-8B19-1FB70934F71E}">
      <dgm:prSet/>
      <dgm:spPr/>
      <dgm:t>
        <a:bodyPr/>
        <a:lstStyle/>
        <a:p>
          <a:endParaRPr lang="en-GB"/>
        </a:p>
      </dgm:t>
    </dgm:pt>
    <dgm:pt modelId="{3D8A9D42-9493-4001-BCF7-7C67E394EB4E}" type="sibTrans" cxnId="{C6F0F270-D046-4D40-8B19-1FB70934F71E}">
      <dgm:prSet/>
      <dgm:spPr/>
      <dgm:t>
        <a:bodyPr/>
        <a:lstStyle/>
        <a:p>
          <a:endParaRPr lang="en-GB"/>
        </a:p>
      </dgm:t>
    </dgm:pt>
    <dgm:pt modelId="{0E2E6F65-2FEE-4F7B-AC8F-7257ED1FF485}">
      <dgm:prSet phldrT="[Text]"/>
      <dgm:spPr/>
      <dgm:t>
        <a:bodyPr/>
        <a:lstStyle/>
        <a:p>
          <a:r>
            <a:rPr lang="en-GB" dirty="0" smtClean="0"/>
            <a:t>Apply skill</a:t>
          </a:r>
          <a:endParaRPr lang="en-GB" dirty="0"/>
        </a:p>
      </dgm:t>
    </dgm:pt>
    <dgm:pt modelId="{D85BD5B0-12F4-47B8-BD0A-DF748EED069E}" type="parTrans" cxnId="{8BB3FF0F-3952-4913-8623-B1CDC0A14060}">
      <dgm:prSet/>
      <dgm:spPr/>
      <dgm:t>
        <a:bodyPr/>
        <a:lstStyle/>
        <a:p>
          <a:endParaRPr lang="en-GB"/>
        </a:p>
      </dgm:t>
    </dgm:pt>
    <dgm:pt modelId="{0B658E31-24B0-417D-978D-8F0511B969D1}" type="sibTrans" cxnId="{8BB3FF0F-3952-4913-8623-B1CDC0A14060}">
      <dgm:prSet/>
      <dgm:spPr/>
      <dgm:t>
        <a:bodyPr/>
        <a:lstStyle/>
        <a:p>
          <a:endParaRPr lang="en-GB"/>
        </a:p>
      </dgm:t>
    </dgm:pt>
    <dgm:pt modelId="{B810F7E2-2A5B-45AD-AF94-557BC26D662D}">
      <dgm:prSet phldrT="[Text]"/>
      <dgm:spPr/>
      <dgm:t>
        <a:bodyPr/>
        <a:lstStyle/>
        <a:p>
          <a:r>
            <a:rPr lang="en-GB" dirty="0" smtClean="0"/>
            <a:t>Embed skill</a:t>
          </a:r>
          <a:endParaRPr lang="en-GB" dirty="0"/>
        </a:p>
      </dgm:t>
    </dgm:pt>
    <dgm:pt modelId="{86C8E668-A25F-4692-AE6F-87FE2D748819}" type="parTrans" cxnId="{87AB44B5-82DC-42E2-92AB-F4E294846200}">
      <dgm:prSet/>
      <dgm:spPr/>
      <dgm:t>
        <a:bodyPr/>
        <a:lstStyle/>
        <a:p>
          <a:endParaRPr lang="en-GB"/>
        </a:p>
      </dgm:t>
    </dgm:pt>
    <dgm:pt modelId="{2C346207-9CD7-4F6C-B1E7-61879D4D0ED8}" type="sibTrans" cxnId="{87AB44B5-82DC-42E2-92AB-F4E294846200}">
      <dgm:prSet/>
      <dgm:spPr/>
      <dgm:t>
        <a:bodyPr/>
        <a:lstStyle/>
        <a:p>
          <a:endParaRPr lang="en-GB"/>
        </a:p>
      </dgm:t>
    </dgm:pt>
    <dgm:pt modelId="{8A78B78A-091A-4277-9AFA-80BE20F0C54E}" type="pres">
      <dgm:prSet presAssocID="{EDEF1724-0CD3-48D0-82C2-5A53B2843052}" presName="CompostProcess" presStyleCnt="0">
        <dgm:presLayoutVars>
          <dgm:dir/>
          <dgm:resizeHandles val="exact"/>
        </dgm:presLayoutVars>
      </dgm:prSet>
      <dgm:spPr/>
    </dgm:pt>
    <dgm:pt modelId="{EED774E8-C580-459C-9118-2774EF6E7069}" type="pres">
      <dgm:prSet presAssocID="{EDEF1724-0CD3-48D0-82C2-5A53B2843052}" presName="arrow" presStyleLbl="bgShp" presStyleIdx="0" presStyleCnt="1" custLinFactNeighborX="9192"/>
      <dgm:spPr/>
    </dgm:pt>
    <dgm:pt modelId="{0CD7219F-8332-4097-BAE6-9BCE47122EC9}" type="pres">
      <dgm:prSet presAssocID="{EDEF1724-0CD3-48D0-82C2-5A53B2843052}" presName="linearProcess" presStyleCnt="0"/>
      <dgm:spPr/>
    </dgm:pt>
    <dgm:pt modelId="{BBBEC800-7EC8-482E-B1E3-C34D6439341D}" type="pres">
      <dgm:prSet presAssocID="{05C69997-B4DC-4D91-ABD0-C8380444C245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27069E2-7D52-472F-97C4-39E256A77819}" type="pres">
      <dgm:prSet presAssocID="{3D8A9D42-9493-4001-BCF7-7C67E394EB4E}" presName="sibTrans" presStyleCnt="0"/>
      <dgm:spPr/>
    </dgm:pt>
    <dgm:pt modelId="{BDE530C3-8206-4467-8485-70C75FF70956}" type="pres">
      <dgm:prSet presAssocID="{0E2E6F65-2FEE-4F7B-AC8F-7257ED1FF485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A4BD47-3628-48A3-A56D-0F202FA1051D}" type="pres">
      <dgm:prSet presAssocID="{0B658E31-24B0-417D-978D-8F0511B969D1}" presName="sibTrans" presStyleCnt="0"/>
      <dgm:spPr/>
    </dgm:pt>
    <dgm:pt modelId="{B300D73A-B5F8-45CD-84CB-8D85DFC62D80}" type="pres">
      <dgm:prSet presAssocID="{B810F7E2-2A5B-45AD-AF94-557BC26D662D}" presName="textNode" presStyleLbl="node1" presStyleIdx="2" presStyleCnt="3" custLinFactX="11011" custLinFactNeighborX="1000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7AB44B5-82DC-42E2-92AB-F4E294846200}" srcId="{EDEF1724-0CD3-48D0-82C2-5A53B2843052}" destId="{B810F7E2-2A5B-45AD-AF94-557BC26D662D}" srcOrd="2" destOrd="0" parTransId="{86C8E668-A25F-4692-AE6F-87FE2D748819}" sibTransId="{2C346207-9CD7-4F6C-B1E7-61879D4D0ED8}"/>
    <dgm:cxn modelId="{699DED81-BA15-467D-99DD-2DFF8198C488}" type="presOf" srcId="{0E2E6F65-2FEE-4F7B-AC8F-7257ED1FF485}" destId="{BDE530C3-8206-4467-8485-70C75FF70956}" srcOrd="0" destOrd="0" presId="urn:microsoft.com/office/officeart/2005/8/layout/hProcess9"/>
    <dgm:cxn modelId="{C6F0F270-D046-4D40-8B19-1FB70934F71E}" srcId="{EDEF1724-0CD3-48D0-82C2-5A53B2843052}" destId="{05C69997-B4DC-4D91-ABD0-C8380444C245}" srcOrd="0" destOrd="0" parTransId="{2FBC894F-C19D-40D1-AA80-F56CDB519161}" sibTransId="{3D8A9D42-9493-4001-BCF7-7C67E394EB4E}"/>
    <dgm:cxn modelId="{8BB3FF0F-3952-4913-8623-B1CDC0A14060}" srcId="{EDEF1724-0CD3-48D0-82C2-5A53B2843052}" destId="{0E2E6F65-2FEE-4F7B-AC8F-7257ED1FF485}" srcOrd="1" destOrd="0" parTransId="{D85BD5B0-12F4-47B8-BD0A-DF748EED069E}" sibTransId="{0B658E31-24B0-417D-978D-8F0511B969D1}"/>
    <dgm:cxn modelId="{7D146037-0742-4E7F-9C06-1380921DB3AB}" type="presOf" srcId="{B810F7E2-2A5B-45AD-AF94-557BC26D662D}" destId="{B300D73A-B5F8-45CD-84CB-8D85DFC62D80}" srcOrd="0" destOrd="0" presId="urn:microsoft.com/office/officeart/2005/8/layout/hProcess9"/>
    <dgm:cxn modelId="{0917B556-505D-4E75-A0A2-20495021A56B}" type="presOf" srcId="{EDEF1724-0CD3-48D0-82C2-5A53B2843052}" destId="{8A78B78A-091A-4277-9AFA-80BE20F0C54E}" srcOrd="0" destOrd="0" presId="urn:microsoft.com/office/officeart/2005/8/layout/hProcess9"/>
    <dgm:cxn modelId="{68FF010D-A94A-429B-B291-385C52B69F65}" type="presOf" srcId="{05C69997-B4DC-4D91-ABD0-C8380444C245}" destId="{BBBEC800-7EC8-482E-B1E3-C34D6439341D}" srcOrd="0" destOrd="0" presId="urn:microsoft.com/office/officeart/2005/8/layout/hProcess9"/>
    <dgm:cxn modelId="{B0091A30-ADF7-46E1-9735-CDCBA4D56EAC}" type="presParOf" srcId="{8A78B78A-091A-4277-9AFA-80BE20F0C54E}" destId="{EED774E8-C580-459C-9118-2774EF6E7069}" srcOrd="0" destOrd="0" presId="urn:microsoft.com/office/officeart/2005/8/layout/hProcess9"/>
    <dgm:cxn modelId="{A5F5B489-F859-47F7-BA2F-4FB3753BF811}" type="presParOf" srcId="{8A78B78A-091A-4277-9AFA-80BE20F0C54E}" destId="{0CD7219F-8332-4097-BAE6-9BCE47122EC9}" srcOrd="1" destOrd="0" presId="urn:microsoft.com/office/officeart/2005/8/layout/hProcess9"/>
    <dgm:cxn modelId="{13FB0003-1821-4D90-9934-C34C3E7CD2C2}" type="presParOf" srcId="{0CD7219F-8332-4097-BAE6-9BCE47122EC9}" destId="{BBBEC800-7EC8-482E-B1E3-C34D6439341D}" srcOrd="0" destOrd="0" presId="urn:microsoft.com/office/officeart/2005/8/layout/hProcess9"/>
    <dgm:cxn modelId="{E3261318-2038-4AD5-BC2E-9B4FBC51C489}" type="presParOf" srcId="{0CD7219F-8332-4097-BAE6-9BCE47122EC9}" destId="{027069E2-7D52-472F-97C4-39E256A77819}" srcOrd="1" destOrd="0" presId="urn:microsoft.com/office/officeart/2005/8/layout/hProcess9"/>
    <dgm:cxn modelId="{E8738C29-71BC-408D-9F72-6F01CD2993C8}" type="presParOf" srcId="{0CD7219F-8332-4097-BAE6-9BCE47122EC9}" destId="{BDE530C3-8206-4467-8485-70C75FF70956}" srcOrd="2" destOrd="0" presId="urn:microsoft.com/office/officeart/2005/8/layout/hProcess9"/>
    <dgm:cxn modelId="{B7D6FE6C-C70A-4EBB-B904-E1511C2AE71E}" type="presParOf" srcId="{0CD7219F-8332-4097-BAE6-9BCE47122EC9}" destId="{F3A4BD47-3628-48A3-A56D-0F202FA1051D}" srcOrd="3" destOrd="0" presId="urn:microsoft.com/office/officeart/2005/8/layout/hProcess9"/>
    <dgm:cxn modelId="{A0DE4601-3AAD-43BF-A3E5-FE5D1903FA9A}" type="presParOf" srcId="{0CD7219F-8332-4097-BAE6-9BCE47122EC9}" destId="{B300D73A-B5F8-45CD-84CB-8D85DFC62D8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D774E8-C580-459C-9118-2774EF6E7069}">
      <dsp:nvSpPr>
        <dsp:cNvPr id="0" name=""/>
        <dsp:cNvSpPr/>
      </dsp:nvSpPr>
      <dsp:spPr>
        <a:xfrm>
          <a:off x="914399" y="0"/>
          <a:ext cx="5181600" cy="4064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BEC800-7EC8-482E-B1E3-C34D6439341D}">
      <dsp:nvSpPr>
        <dsp:cNvPr id="0" name=""/>
        <dsp:cNvSpPr/>
      </dsp:nvSpPr>
      <dsp:spPr>
        <a:xfrm>
          <a:off x="520" y="1219199"/>
          <a:ext cx="1950690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3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  <a:sp3d extrusionH="28000" prstMaterial="matte"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 smtClean="0"/>
            <a:t>Teach skill</a:t>
          </a:r>
          <a:endParaRPr lang="en-GB" sz="3800" kern="1200" dirty="0"/>
        </a:p>
      </dsp:txBody>
      <dsp:txXfrm>
        <a:off x="79875" y="1298554"/>
        <a:ext cx="1791980" cy="1466890"/>
      </dsp:txXfrm>
    </dsp:sp>
    <dsp:sp modelId="{BDE530C3-8206-4467-8485-70C75FF70956}">
      <dsp:nvSpPr>
        <dsp:cNvPr id="0" name=""/>
        <dsp:cNvSpPr/>
      </dsp:nvSpPr>
      <dsp:spPr>
        <a:xfrm>
          <a:off x="2072654" y="1219199"/>
          <a:ext cx="1950690" cy="1625600"/>
        </a:xfrm>
        <a:prstGeom prst="roundRect">
          <a:avLst/>
        </a:prstGeom>
        <a:solidFill>
          <a:schemeClr val="accent3">
            <a:hueOff val="593285"/>
            <a:satOff val="11162"/>
            <a:lumOff val="2941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3">
              <a:hueOff val="593285"/>
              <a:satOff val="11162"/>
              <a:lumOff val="2941"/>
              <a:alphaOff val="0"/>
              <a:shade val="33000"/>
              <a:alpha val="83000"/>
            </a:scheme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  <a:sp3d extrusionH="28000" prstMaterial="matte"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 smtClean="0"/>
            <a:t>Apply skill</a:t>
          </a:r>
          <a:endParaRPr lang="en-GB" sz="3800" kern="1200" dirty="0"/>
        </a:p>
      </dsp:txBody>
      <dsp:txXfrm>
        <a:off x="2152009" y="1298554"/>
        <a:ext cx="1791980" cy="1466890"/>
      </dsp:txXfrm>
    </dsp:sp>
    <dsp:sp modelId="{B300D73A-B5F8-45CD-84CB-8D85DFC62D80}">
      <dsp:nvSpPr>
        <dsp:cNvPr id="0" name=""/>
        <dsp:cNvSpPr/>
      </dsp:nvSpPr>
      <dsp:spPr>
        <a:xfrm>
          <a:off x="4145309" y="1219199"/>
          <a:ext cx="1950690" cy="1625600"/>
        </a:xfrm>
        <a:prstGeom prst="roundRect">
          <a:avLst/>
        </a:prstGeom>
        <a:solidFill>
          <a:schemeClr val="accent3">
            <a:hueOff val="1186571"/>
            <a:satOff val="22323"/>
            <a:lumOff val="5883"/>
            <a:alphaOff val="0"/>
          </a:schemeClr>
        </a:solidFill>
        <a:ln>
          <a:noFill/>
        </a:ln>
        <a:effectLst>
          <a:outerShdw blurRad="39000" dist="25400" dir="5400000" rotWithShape="0">
            <a:schemeClr val="accent3">
              <a:hueOff val="1186571"/>
              <a:satOff val="22323"/>
              <a:lumOff val="5883"/>
              <a:alphaOff val="0"/>
              <a:shade val="33000"/>
              <a:alpha val="83000"/>
            </a:scheme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  <a:sp3d extrusionH="28000" prstMaterial="matte"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800" kern="1200" dirty="0" smtClean="0"/>
            <a:t>Embed skill</a:t>
          </a:r>
          <a:endParaRPr lang="en-GB" sz="3800" kern="1200" dirty="0"/>
        </a:p>
      </dsp:txBody>
      <dsp:txXfrm>
        <a:off x="4224664" y="1298554"/>
        <a:ext cx="1791980" cy="14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2EE92-5582-426D-B406-C7C1D0AEB4C2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891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3556000" y="0"/>
            <a:ext cx="8636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127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4489157" y="533400"/>
            <a:ext cx="68072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4472589" y="3539864"/>
            <a:ext cx="6819704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7828299" y="6557946"/>
            <a:ext cx="2669952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3759200" y="6557946"/>
            <a:ext cx="3903629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0507845" y="6556248"/>
            <a:ext cx="784448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7BC41667-7291-42E8-B00B-345BA58408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2821838"/>
            <a:ext cx="8340651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2400" y="1905001"/>
            <a:ext cx="8340651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98984" y="6556810"/>
            <a:ext cx="2669952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13811" y="6556810"/>
            <a:ext cx="38608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78603" y="6555112"/>
            <a:ext cx="784448" cy="228600"/>
          </a:xfrm>
        </p:spPr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71744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571744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71744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86384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497416"/>
            <a:ext cx="786384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09600" y="2133600"/>
            <a:ext cx="9652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519841-B96A-4DD9-B158-9961937F6A4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797292" y="1004669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795609" y="998817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5464" y="1143000"/>
            <a:ext cx="4572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85464" y="3283634"/>
            <a:ext cx="4572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884909" y="1041002"/>
            <a:ext cx="560832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y-GB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37600" y="274956"/>
            <a:ext cx="2032000" cy="5851525"/>
          </a:xfrm>
        </p:spPr>
        <p:txBody>
          <a:bodyPr vert="eaVert" anchor="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57088" y="6557946"/>
            <a:ext cx="2669952" cy="226902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" y="6556248"/>
            <a:ext cx="4876800" cy="228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9328" y="6553200"/>
            <a:ext cx="78444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59984" y="19462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1559984" y="40798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F6644E51-D81A-4ED9-AB09-953E5DA569F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20751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3184" y="1946275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221EF597-BB65-4FEB-89DB-A816612D57C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5936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AFE34548-73A9-4EB2-B386-4263EF1D203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200382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10871200" y="0"/>
            <a:ext cx="1320800" cy="6858000"/>
          </a:xfrm>
          <a:prstGeom prst="rect">
            <a:avLst/>
          </a:prstGeom>
          <a:blipFill>
            <a:blip r:embed="rId17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609600" y="1609416"/>
            <a:ext cx="9652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5661248" y="6557946"/>
            <a:ext cx="2669952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609600" y="6557946"/>
            <a:ext cx="48768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8335264" y="6556248"/>
            <a:ext cx="784448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so_grid.html" TargetMode="External"/><Relationship Id="rId2" Type="http://schemas.openxmlformats.org/officeDocument/2006/relationships/hyperlink" Target="http://www.taw.org.uk/lic/itp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5" Type="http://schemas.openxmlformats.org/officeDocument/2006/relationships/comments" Target="../comments/comment1.xml"/><Relationship Id="rId4" Type="http://schemas.openxmlformats.org/officeDocument/2006/relationships/hyperlink" Target="https://www.youtube.com/watch?v=9idhIqTWb7w&amp;feature=youtu.b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tps/area_2_2.swf" TargetMode="External"/><Relationship Id="rId2" Type="http://schemas.openxmlformats.org/officeDocument/2006/relationships/hyperlink" Target="http://www.taw.org.uk/lic/itp/itps/ruler_1_2.swf" TargetMode="Externa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6.png"/><Relationship Id="rId4" Type="http://schemas.openxmlformats.org/officeDocument/2006/relationships/hyperlink" Target="http://www.taw.org.uk/lic/itp/itps/measuringCylinder_1_2.sw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tps/ruler_1_2.swf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ractivestuff.org/sums4fun/3dboxes.html" TargetMode="External"/><Relationship Id="rId2" Type="http://schemas.openxmlformats.org/officeDocument/2006/relationships/hyperlink" Target="http://www.taw.org.uk/lic/itp/area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taw.org.uk/lic/itp/itps/measuringScales_1_8.swf" TargetMode="External"/><Relationship Id="rId5" Type="http://schemas.openxmlformats.org/officeDocument/2006/relationships/hyperlink" Target="http://www.taw.org.uk/lic/itp/meas_cylinder.html" TargetMode="External"/><Relationship Id="rId4" Type="http://schemas.openxmlformats.org/officeDocument/2006/relationships/hyperlink" Target="http://www.sheppardsoftware.com/mathgames/geometry/shapeshoot/VolumeShapesShoot.ht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s.co.uk/teaching-resource/Teachers-TV-Primary-Maths-Measures-6044811/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374849" y="1394498"/>
            <a:ext cx="8574622" cy="2616199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Dysgu ac </a:t>
            </a:r>
            <a:r>
              <a:rPr lang="cy-GB" sz="4000" dirty="0">
                <a:latin typeface="Calibri"/>
                <a:cs typeface="Calibri"/>
              </a:rPr>
              <a:t>Addysgu Mesurau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1827" y="3641474"/>
            <a:ext cx="6987645" cy="1388534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ECAD4003C</a:t>
            </a:r>
            <a:endParaRPr lang="en-GB" dirty="0" smtClean="0"/>
          </a:p>
          <a:p>
            <a:r>
              <a:rPr lang="en-GB" dirty="0" smtClean="0"/>
              <a:t>09</a:t>
            </a:r>
            <a:r>
              <a:rPr lang="en-GB" dirty="0" smtClean="0"/>
              <a:t>/02/18</a:t>
            </a:r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81" y="558800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462" y="620782"/>
            <a:ext cx="2283435" cy="228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Wallis\AppData\Local\Microsoft\Windows\Temporary Internet Files\Content.IE5\O31E6FOP\MC90043384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315" y="4855665"/>
            <a:ext cx="1578213" cy="118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3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12651" y="420137"/>
            <a:ext cx="9952150" cy="763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i="1" dirty="0" smtClean="0">
                <a:latin typeface="Calibri"/>
                <a:cs typeface="Calibri"/>
              </a:rPr>
              <a:t>Tasg Gychwynnol…</a:t>
            </a:r>
          </a:p>
          <a:p>
            <a:pPr algn="ctr"/>
            <a:endParaRPr lang="cy-GB" i="1" dirty="0" smtClean="0">
              <a:latin typeface="Calibri"/>
              <a:cs typeface="Calibri"/>
            </a:endParaRPr>
          </a:p>
          <a:p>
            <a:pPr algn="ctr"/>
            <a:r>
              <a:rPr lang="cy-GB" sz="4400" i="1" dirty="0" smtClean="0">
                <a:latin typeface="Calibri"/>
                <a:cs typeface="Calibri"/>
              </a:rPr>
              <a:t>Pa mor fawr ydy’r bwrdd?</a:t>
            </a: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Defnyddiwch yr adnoddau sydd ar eich bwrdd i ddod o hyd i wahanol ffyrdd o gyfathrebu maint y bwrdd. </a:t>
            </a: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Dewch o hyd i gymaint o ffyrdd ag sy’n bosib, gan roi cymaint o ffeithiau am y ‘maint’ ag y gallwch.  </a:t>
            </a:r>
          </a:p>
          <a:p>
            <a:pPr algn="ctr"/>
            <a:r>
              <a:rPr lang="cy-GB" sz="2800" i="1" dirty="0" smtClean="0">
                <a:latin typeface="Calibri"/>
                <a:cs typeface="Calibri"/>
              </a:rPr>
              <a:t>Byddwch yn greadigol!</a:t>
            </a: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i="1" dirty="0" smtClean="0">
              <a:latin typeface="Comic Sans MS" pitchFamily="66" charset="0"/>
            </a:endParaRP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dirty="0" smtClean="0">
              <a:latin typeface="Comic Sans MS" pitchFamily="66" charset="0"/>
            </a:endParaRPr>
          </a:p>
          <a:p>
            <a:pPr algn="ctr"/>
            <a:endParaRPr lang="en-GB" sz="4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</p:txBody>
      </p:sp>
      <p:pic>
        <p:nvPicPr>
          <p:cNvPr id="102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60" y="474841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395" y="474840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Wallis\AppData\Local\Microsoft\Windows\Temporary Internet Files\Content.IE5\KBA7S9S3\MP9004466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4873" y="4005357"/>
            <a:ext cx="1865325" cy="108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540" y="3984443"/>
            <a:ext cx="1586953" cy="119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648" y="4403978"/>
            <a:ext cx="3112044" cy="1839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869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Amcanion y Sesiwn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606" y="1919230"/>
            <a:ext cx="10882418" cy="350656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y-GB" sz="4571" dirty="0" smtClean="0">
                <a:latin typeface="Calibri"/>
                <a:cs typeface="Calibri"/>
              </a:rPr>
              <a:t>Deall camau datblygu o ran dysgu ac addysgu mesurau</a:t>
            </a:r>
          </a:p>
          <a:p>
            <a:pPr marL="0" lvl="0" indent="0">
              <a:buNone/>
            </a:pPr>
            <a:r>
              <a:rPr lang="cy-GB" sz="4571" dirty="0" smtClean="0">
                <a:latin typeface="Calibri"/>
                <a:cs typeface="Calibri"/>
              </a:rPr>
              <a:t>   </a:t>
            </a:r>
            <a:endParaRPr lang="cy-GB" sz="4571" i="1" dirty="0" smtClean="0">
              <a:latin typeface="Calibri"/>
              <a:cs typeface="Calibri"/>
            </a:endParaRPr>
          </a:p>
          <a:p>
            <a:pPr lvl="0"/>
            <a:r>
              <a:rPr lang="cy-GB" sz="4571" dirty="0" smtClean="0">
                <a:latin typeface="Calibri"/>
                <a:cs typeface="Calibri"/>
              </a:rPr>
              <a:t>Deall camsyniadau cyffredin sy’n ymwneud â mesurau </a:t>
            </a:r>
          </a:p>
          <a:p>
            <a:pPr marL="0" lvl="0" indent="0">
              <a:buNone/>
            </a:pPr>
            <a:r>
              <a:rPr lang="cy-GB" sz="4571" dirty="0" smtClean="0">
                <a:latin typeface="Calibri"/>
                <a:cs typeface="Calibri"/>
              </a:rPr>
              <a:t>     </a:t>
            </a:r>
          </a:p>
          <a:p>
            <a:pPr lvl="0"/>
            <a:r>
              <a:rPr lang="cy-GB" sz="4571" dirty="0" smtClean="0">
                <a:latin typeface="Calibri"/>
                <a:cs typeface="Calibri"/>
              </a:rPr>
              <a:t>Nodi gweithgareddau ac adnoddau defnyddiol (gan gynnwys TGCh) ar gyfer addysgu mesurau</a:t>
            </a:r>
            <a:endParaRPr lang="cy-GB" sz="4571" i="1" dirty="0" smtClean="0">
              <a:latin typeface="Calibri"/>
              <a:cs typeface="Calibri"/>
            </a:endParaRPr>
          </a:p>
          <a:p>
            <a:pPr>
              <a:buNone/>
            </a:pPr>
            <a:endParaRPr lang="cy-GB" dirty="0" smtClean="0"/>
          </a:p>
        </p:txBody>
      </p:sp>
    </p:spTree>
    <p:extLst>
      <p:ext uri="{BB962C8B-B14F-4D97-AF65-F5344CB8AC3E}">
        <p14:creationId xmlns:p14="http://schemas.microsoft.com/office/powerpoint/2010/main" val="1702012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09600" y="-220134"/>
            <a:ext cx="9652000" cy="1143000"/>
          </a:xfrm>
        </p:spPr>
        <p:txBody>
          <a:bodyPr/>
          <a:lstStyle/>
          <a:p>
            <a:r>
              <a:rPr lang="en-US" dirty="0" err="1" smtClean="0"/>
              <a:t>Tasgu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09600" y="2323278"/>
            <a:ext cx="10972800" cy="3833681"/>
          </a:xfrm>
        </p:spPr>
        <p:txBody>
          <a:bodyPr>
            <a:normAutofit/>
          </a:bodyPr>
          <a:lstStyle/>
          <a:p>
            <a:r>
              <a:rPr lang="en-US" dirty="0" err="1" smtClean="0"/>
              <a:t>Hyd</a:t>
            </a:r>
            <a:r>
              <a:rPr lang="en-US" dirty="0" smtClean="0"/>
              <a:t> a </a:t>
            </a:r>
            <a:r>
              <a:rPr lang="en-US" dirty="0" err="1" smtClean="0"/>
              <a:t>phellter</a:t>
            </a:r>
            <a:endParaRPr lang="en-US" dirty="0" smtClean="0"/>
          </a:p>
          <a:p>
            <a:r>
              <a:rPr lang="en-US" dirty="0" err="1" smtClean="0"/>
              <a:t>Arwynebedd</a:t>
            </a:r>
            <a:endParaRPr lang="en-US" dirty="0" smtClean="0"/>
          </a:p>
          <a:p>
            <a:r>
              <a:rPr lang="en-US" dirty="0" err="1" smtClean="0"/>
              <a:t>Mas</a:t>
            </a:r>
            <a:r>
              <a:rPr lang="en-US" dirty="0" smtClean="0"/>
              <a:t> (</a:t>
            </a:r>
            <a:r>
              <a:rPr lang="en-US" dirty="0" err="1" smtClean="0"/>
              <a:t>pwysau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Amser</a:t>
            </a:r>
            <a:endParaRPr lang="en-US" dirty="0" smtClean="0"/>
          </a:p>
          <a:p>
            <a:r>
              <a:rPr lang="en-US" dirty="0" err="1" smtClean="0"/>
              <a:t>Tymheredd</a:t>
            </a:r>
            <a:endParaRPr lang="en-US" dirty="0" smtClean="0"/>
          </a:p>
          <a:p>
            <a:r>
              <a:rPr lang="en-US" dirty="0" err="1" smtClean="0"/>
              <a:t>Onglau</a:t>
            </a:r>
            <a:endParaRPr lang="en-US" dirty="0" smtClean="0"/>
          </a:p>
          <a:p>
            <a:r>
              <a:rPr lang="en-GB" dirty="0" err="1" smtClean="0"/>
              <a:t>Cynhwysedd</a:t>
            </a:r>
            <a:r>
              <a:rPr lang="en-GB" dirty="0" smtClean="0"/>
              <a:t> (capacity)</a:t>
            </a:r>
            <a:endParaRPr lang="en-US" dirty="0" smtClean="0"/>
          </a:p>
          <a:p>
            <a:r>
              <a:rPr lang="en-US" dirty="0" err="1" smtClean="0"/>
              <a:t>Cyfaint</a:t>
            </a:r>
            <a:r>
              <a:rPr lang="en-US" dirty="0" smtClean="0"/>
              <a:t> (volume)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3200" y="1226575"/>
            <a:ext cx="10481733" cy="95410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800" dirty="0" smtClean="0"/>
              <a:t>Beth </a:t>
            </a:r>
            <a:r>
              <a:rPr lang="en-US" sz="2800" dirty="0" err="1" smtClean="0"/>
              <a:t>sy’n</a:t>
            </a:r>
            <a:r>
              <a:rPr lang="en-US" sz="2800" dirty="0" smtClean="0"/>
              <a:t> </a:t>
            </a:r>
            <a:r>
              <a:rPr lang="en-US" sz="2800" dirty="0" err="1" smtClean="0"/>
              <a:t>dod</a:t>
            </a:r>
            <a:r>
              <a:rPr lang="en-US" sz="2800" dirty="0" smtClean="0"/>
              <a:t> </a:t>
            </a:r>
            <a:r>
              <a:rPr lang="en-US" sz="2800" dirty="0" err="1" smtClean="0"/>
              <a:t>i’ch</a:t>
            </a:r>
            <a:r>
              <a:rPr lang="en-US" sz="2800" dirty="0" smtClean="0"/>
              <a:t> </a:t>
            </a:r>
            <a:r>
              <a:rPr lang="en-US" sz="2800" dirty="0" err="1" smtClean="0"/>
              <a:t>meddwl</a:t>
            </a:r>
            <a:r>
              <a:rPr lang="en-US" sz="2800" dirty="0" smtClean="0"/>
              <a:t> pan </a:t>
            </a:r>
            <a:r>
              <a:rPr lang="en-US" sz="2800" dirty="0" err="1" smtClean="0"/>
              <a:t>fyddwn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sôn</a:t>
            </a:r>
            <a:r>
              <a:rPr lang="en-US" sz="2800" dirty="0" smtClean="0"/>
              <a:t> am </a:t>
            </a:r>
            <a:r>
              <a:rPr lang="en-US" sz="2800" dirty="0" err="1" smtClean="0"/>
              <a:t>fesurau</a:t>
            </a:r>
            <a:r>
              <a:rPr lang="en-US" sz="2800" dirty="0" smtClean="0"/>
              <a:t>? </a:t>
            </a:r>
          </a:p>
          <a:p>
            <a:pPr>
              <a:buNone/>
            </a:pPr>
            <a:r>
              <a:rPr lang="en-US" sz="2800" dirty="0" smtClean="0"/>
              <a:t>Beth </a:t>
            </a:r>
            <a:r>
              <a:rPr lang="en-US" sz="2800" dirty="0" err="1" smtClean="0"/>
              <a:t>sydd</a:t>
            </a:r>
            <a:r>
              <a:rPr lang="en-US" sz="2800" dirty="0" smtClean="0"/>
              <a:t> </a:t>
            </a:r>
            <a:r>
              <a:rPr lang="en-US" sz="2800" dirty="0" err="1" smtClean="0"/>
              <a:t>angen</a:t>
            </a:r>
            <a:r>
              <a:rPr lang="en-US" sz="2800" dirty="0" smtClean="0"/>
              <a:t> </a:t>
            </a:r>
            <a:r>
              <a:rPr lang="en-US" sz="2800" dirty="0" err="1" smtClean="0"/>
              <a:t>i</a:t>
            </a:r>
            <a:r>
              <a:rPr lang="en-US" sz="2800" dirty="0" smtClean="0"/>
              <a:t> </a:t>
            </a:r>
            <a:r>
              <a:rPr lang="en-US" sz="2800" dirty="0" err="1" smtClean="0"/>
              <a:t>blant</a:t>
            </a:r>
            <a:r>
              <a:rPr lang="en-US" sz="2800" dirty="0" smtClean="0"/>
              <a:t> </a:t>
            </a:r>
            <a:r>
              <a:rPr lang="en-US" sz="2800" dirty="0" err="1" smtClean="0"/>
              <a:t>cynradd</a:t>
            </a:r>
            <a:r>
              <a:rPr lang="en-US" sz="2800" dirty="0" smtClean="0"/>
              <a:t> </a:t>
            </a:r>
            <a:r>
              <a:rPr lang="en-US" sz="2800" dirty="0" err="1" smtClean="0"/>
              <a:t>ddysgu</a:t>
            </a:r>
            <a:r>
              <a:rPr lang="en-US" sz="2800" dirty="0" smtClean="0"/>
              <a:t> </a:t>
            </a:r>
            <a:r>
              <a:rPr lang="en-US" sz="2800" dirty="0" err="1" smtClean="0"/>
              <a:t>mesur</a:t>
            </a:r>
            <a:r>
              <a:rPr lang="en-US" sz="2800" dirty="0" smtClean="0"/>
              <a:t>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4248" y="2472924"/>
            <a:ext cx="2389003" cy="159107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0323" y="3707090"/>
            <a:ext cx="2387600" cy="2387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4102" y="2888090"/>
            <a:ext cx="1524000" cy="203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519576" y="217378"/>
            <a:ext cx="11329648" cy="1211222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Camau addysgu a dysgu am fesurau</a:t>
            </a:r>
            <a:br>
              <a:rPr lang="cy-GB" sz="4000" dirty="0" smtClean="0">
                <a:latin typeface="Calibri"/>
                <a:cs typeface="Calibri"/>
              </a:rPr>
            </a:br>
            <a:endParaRPr lang="cy-GB" sz="3200" b="0" u="none" dirty="0">
              <a:latin typeface="Calibri"/>
              <a:cs typeface="Calibri"/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idx="1"/>
          </p:nvPr>
        </p:nvSpPr>
        <p:spPr>
          <a:xfrm>
            <a:off x="583715" y="1384987"/>
            <a:ext cx="9779208" cy="409852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CAM 1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1800"/>
              </a:spcAft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Cyn mesur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CAM 2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1800"/>
              </a:spcAft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Mesur gan ddefnyddio unedau ansafonol </a:t>
            </a:r>
            <a:endParaRPr lang="cy-GB" sz="35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CAM 3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3500" dirty="0" smtClean="0">
                <a:latin typeface="Calibri"/>
                <a:cs typeface="Calibri"/>
              </a:rPr>
              <a:t>Mesur gan ddefnyddio unedau safonol</a:t>
            </a:r>
            <a:endParaRPr lang="cy-GB" sz="35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4374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4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1390651" y="174642"/>
            <a:ext cx="10363200" cy="935038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CAM </a:t>
            </a:r>
            <a:r>
              <a:rPr lang="cy-GB" sz="4000" dirty="0">
                <a:latin typeface="Calibri"/>
                <a:cs typeface="Calibri"/>
              </a:rPr>
              <a:t>1 </a:t>
            </a:r>
            <a:r>
              <a:rPr lang="cy-GB" sz="4000" dirty="0" smtClean="0">
                <a:latin typeface="Calibri"/>
                <a:cs typeface="Calibri"/>
              </a:rPr>
              <a:t>Cyn mesur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189445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1283678" y="1249852"/>
            <a:ext cx="10369551" cy="865187"/>
          </a:xfrm>
        </p:spPr>
        <p:txBody>
          <a:bodyPr>
            <a:noAutofit/>
          </a:bodyPr>
          <a:lstStyle/>
          <a:p>
            <a:r>
              <a:rPr lang="cy-GB" sz="2500" dirty="0" smtClean="0">
                <a:latin typeface="Calibri"/>
                <a:cs typeface="Calibri"/>
              </a:rPr>
              <a:t>Defnyddio ansoddeiriau megis </a:t>
            </a:r>
            <a:r>
              <a:rPr lang="cy-GB" sz="2500" i="1" dirty="0" smtClean="0">
                <a:effectLst/>
                <a:latin typeface="Calibri"/>
                <a:cs typeface="Calibri"/>
              </a:rPr>
              <a:t>hir, byr, tal, trwm, </a:t>
            </a:r>
            <a:r>
              <a:rPr lang="cy-GB" sz="2500" i="1" dirty="0" smtClean="0">
                <a:latin typeface="Calibri"/>
                <a:cs typeface="Calibri"/>
              </a:rPr>
              <a:t>ysgafn..</a:t>
            </a:r>
            <a:r>
              <a:rPr lang="cy-GB" sz="2500" dirty="0" smtClean="0">
                <a:latin typeface="Calibri"/>
                <a:cs typeface="Calibri"/>
              </a:rPr>
              <a:t>. i ddisgrifio rhywbeth</a:t>
            </a:r>
            <a:endParaRPr lang="cy-GB" sz="2500" dirty="0">
              <a:latin typeface="Calibri"/>
              <a:cs typeface="Calibri"/>
            </a:endParaRPr>
          </a:p>
        </p:txBody>
      </p:sp>
      <p:sp>
        <p:nvSpPr>
          <p:cNvPr id="189447" name="Rectangle 7"/>
          <p:cNvSpPr>
            <a:spLocks noGrp="1" noChangeArrowheads="1"/>
          </p:cNvSpPr>
          <p:nvPr>
            <p:ph sz="quarter" idx="2"/>
          </p:nvPr>
        </p:nvSpPr>
        <p:spPr>
          <a:xfrm>
            <a:off x="1295401" y="2276475"/>
            <a:ext cx="7200900" cy="2447925"/>
          </a:xfrm>
        </p:spPr>
        <p:txBody>
          <a:bodyPr>
            <a:normAutofit/>
          </a:bodyPr>
          <a:lstStyle/>
          <a:p>
            <a:r>
              <a:rPr lang="cy-GB" sz="2500" b="1" dirty="0" smtClean="0">
                <a:latin typeface="Calibri"/>
                <a:cs typeface="Calibri"/>
              </a:rPr>
              <a:t>Cymharu dau beth neu dau faint yn uniongyrchol gan ddefnyddio ansoddeiriau cymharol.</a:t>
            </a:r>
            <a:r>
              <a:rPr lang="cy-GB" sz="2500" dirty="0" smtClean="0">
                <a:latin typeface="Calibri"/>
                <a:cs typeface="Calibri"/>
              </a:rPr>
              <a:t> </a:t>
            </a:r>
          </a:p>
          <a:p>
            <a:pPr>
              <a:buFont typeface="Wingdings" pitchFamily="2" charset="2"/>
              <a:buNone/>
            </a:pPr>
            <a:r>
              <a:rPr lang="cy-GB" sz="2500" dirty="0" smtClean="0">
                <a:latin typeface="Calibri"/>
                <a:cs typeface="Calibri"/>
              </a:rPr>
              <a:t>	e.e. </a:t>
            </a:r>
            <a:r>
              <a:rPr lang="cy-GB" sz="2500" i="1" dirty="0" smtClean="0">
                <a:latin typeface="Calibri"/>
                <a:cs typeface="Calibri"/>
              </a:rPr>
              <a:t>... ‘</a:t>
            </a:r>
            <a:r>
              <a:rPr lang="cy-GB" sz="2500" i="1" dirty="0">
                <a:latin typeface="Calibri"/>
                <a:cs typeface="Calibri"/>
              </a:rPr>
              <a:t>Mae.......yn dalach na .....’</a:t>
            </a:r>
          </a:p>
          <a:p>
            <a:r>
              <a:rPr lang="cy-GB" sz="2500" b="1" dirty="0" smtClean="0">
                <a:latin typeface="Calibri"/>
                <a:cs typeface="Calibri"/>
              </a:rPr>
              <a:t>Rhoi tri pheth neu fwy yn </a:t>
            </a:r>
            <a:r>
              <a:rPr lang="cy-GB" sz="2500" b="1" dirty="0" smtClean="0">
                <a:latin typeface="Calibri"/>
                <a:ea typeface="Verdana"/>
                <a:cs typeface="Calibri"/>
              </a:rPr>
              <a:t>ôl eu trefn</a:t>
            </a:r>
            <a:r>
              <a:rPr lang="cy-GB" sz="2500" b="1" dirty="0" smtClean="0">
                <a:latin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cy-GB" sz="2500" b="1" dirty="0" smtClean="0">
                <a:latin typeface="Calibri"/>
                <a:cs typeface="Calibri"/>
              </a:rPr>
              <a:t> e.e. </a:t>
            </a:r>
            <a:r>
              <a:rPr lang="cy-GB" sz="2500" dirty="0" smtClean="0">
                <a:latin typeface="Calibri"/>
                <a:cs typeface="Calibri"/>
              </a:rPr>
              <a:t>O’r talaf i’r byrraf</a:t>
            </a:r>
            <a:r>
              <a:rPr lang="cy-GB" sz="2500" i="1" dirty="0" smtClean="0">
                <a:latin typeface="Calibri"/>
                <a:cs typeface="Calibri"/>
              </a:rPr>
              <a:t>.</a:t>
            </a:r>
            <a:endParaRPr lang="cy-GB" sz="2500" i="1" dirty="0">
              <a:latin typeface="Calibri"/>
              <a:cs typeface="Calibri"/>
            </a:endParaRPr>
          </a:p>
          <a:p>
            <a:endParaRPr lang="cy-GB" sz="2200" dirty="0">
              <a:latin typeface="Comic Sans MS" pitchFamily="66" charset="0"/>
            </a:endParaRPr>
          </a:p>
        </p:txBody>
      </p:sp>
      <p:sp>
        <p:nvSpPr>
          <p:cNvPr id="189448" name="Rectangle 8"/>
          <p:cNvSpPr>
            <a:spLocks noGrp="1" noChangeArrowheads="1"/>
          </p:cNvSpPr>
          <p:nvPr>
            <p:ph sz="quarter" idx="3"/>
          </p:nvPr>
        </p:nvSpPr>
        <p:spPr>
          <a:xfrm>
            <a:off x="1295401" y="5013325"/>
            <a:ext cx="10369551" cy="1295400"/>
          </a:xfrm>
        </p:spPr>
        <p:txBody>
          <a:bodyPr>
            <a:normAutofit/>
          </a:bodyPr>
          <a:lstStyle/>
          <a:p>
            <a:r>
              <a:rPr lang="cy-GB" sz="2500" b="1" dirty="0" smtClean="0">
                <a:latin typeface="Calibri"/>
                <a:cs typeface="Calibri"/>
              </a:rPr>
              <a:t>Cydweddu dau beth sydd, er enghraifft, yn gyfartal o ran uchder.</a:t>
            </a:r>
            <a:endParaRPr lang="cy-GB" sz="2500" dirty="0">
              <a:latin typeface="Calibri"/>
              <a:cs typeface="Calibri"/>
            </a:endParaRPr>
          </a:p>
          <a:p>
            <a:r>
              <a:rPr lang="cy-GB" sz="2500" dirty="0" smtClean="0">
                <a:latin typeface="Calibri"/>
                <a:cs typeface="Calibri"/>
              </a:rPr>
              <a:t>Datblygu a deall cadwraeth (conservation).</a:t>
            </a:r>
            <a:endParaRPr lang="cy-GB" sz="2500" b="1" dirty="0">
              <a:latin typeface="Calibri"/>
              <a:cs typeface="Calibri"/>
            </a:endParaRPr>
          </a:p>
          <a:p>
            <a:endParaRPr lang="cy-GB" sz="2200" b="1" dirty="0"/>
          </a:p>
        </p:txBody>
      </p:sp>
      <p:grpSp>
        <p:nvGrpSpPr>
          <p:cNvPr id="189449" name="Group 9"/>
          <p:cNvGrpSpPr>
            <a:grpSpLocks/>
          </p:cNvGrpSpPr>
          <p:nvPr/>
        </p:nvGrpSpPr>
        <p:grpSpPr bwMode="auto">
          <a:xfrm>
            <a:off x="7475795" y="2614357"/>
            <a:ext cx="3151716" cy="2305050"/>
            <a:chOff x="3288" y="981"/>
            <a:chExt cx="1761" cy="1633"/>
          </a:xfrm>
        </p:grpSpPr>
        <p:pic>
          <p:nvPicPr>
            <p:cNvPr id="189450" name="Picture 10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2" y="1842"/>
              <a:ext cx="627" cy="7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89451" name="Picture 11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88" y="981"/>
              <a:ext cx="940" cy="1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89452" name="Text Box 12"/>
          <p:cNvSpPr txBox="1">
            <a:spLocks noChangeArrowheads="1"/>
          </p:cNvSpPr>
          <p:nvPr/>
        </p:nvSpPr>
        <p:spPr bwMode="auto">
          <a:xfrm>
            <a:off x="8665633" y="2515130"/>
            <a:ext cx="1153584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y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Twm</a:t>
            </a:r>
          </a:p>
        </p:txBody>
      </p:sp>
      <p:sp>
        <p:nvSpPr>
          <p:cNvPr id="189453" name="Text Box 13"/>
          <p:cNvSpPr txBox="1">
            <a:spLocks noChangeArrowheads="1"/>
          </p:cNvSpPr>
          <p:nvPr/>
        </p:nvSpPr>
        <p:spPr bwMode="auto">
          <a:xfrm>
            <a:off x="9601199" y="3302001"/>
            <a:ext cx="74506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y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Tim</a:t>
            </a:r>
          </a:p>
        </p:txBody>
      </p:sp>
    </p:spTree>
    <p:extLst>
      <p:ext uri="{BB962C8B-B14F-4D97-AF65-F5344CB8AC3E}">
        <p14:creationId xmlns:p14="http://schemas.microsoft.com/office/powerpoint/2010/main" val="10935801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2" name="Rectangle 4"/>
          <p:cNvSpPr>
            <a:spLocks noGrp="1" noChangeArrowheads="1"/>
          </p:cNvSpPr>
          <p:nvPr>
            <p:ph type="title"/>
          </p:nvPr>
        </p:nvSpPr>
        <p:spPr>
          <a:xfrm>
            <a:off x="585877" y="0"/>
            <a:ext cx="1036320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latin typeface="Calibri"/>
                <a:cs typeface="Calibri"/>
              </a:rPr>
              <a:t>CAM 2 – </a:t>
            </a:r>
            <a:r>
              <a:rPr lang="cy-GB" sz="4000" dirty="0" smtClean="0">
                <a:latin typeface="Calibri"/>
                <a:cs typeface="Calibri"/>
              </a:rPr>
              <a:t>Mesur gan ddefnyddio unedau ansafonol 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17613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85877" y="1221766"/>
            <a:ext cx="6731488" cy="518528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sz="2800" dirty="0" smtClean="0">
                <a:latin typeface="Calibri"/>
                <a:cs typeface="Calibri"/>
              </a:rPr>
              <a:t>Er enghraifft, mesur: </a:t>
            </a: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hyd bwrdd gan ddefnyddio set o bethau tebyg (e.e. prennau lolipop) wedi eu rhoi y naill ar 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ôl y llall mewn llinell. </a:t>
            </a:r>
            <a:endParaRPr lang="cy-GB" sz="2800" dirty="0" smtClean="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arwynebedd bwrdd gan gyfrif nifer y darnau sgwâr o bapur mae’n cymryd i’w orchuddio.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y-GB" sz="2800" dirty="0" smtClean="0">
                <a:latin typeface="Calibri"/>
                <a:cs typeface="Calibri"/>
              </a:rPr>
              <a:t>  </a:t>
            </a:r>
            <a:r>
              <a:rPr lang="en-US" sz="2800" dirty="0" smtClean="0">
                <a:latin typeface="Calibri"/>
                <a:cs typeface="Calibri"/>
                <a:hlinkClick r:id="rId2"/>
              </a:rPr>
              <a:t>http://www.taw.org.uk/lic/itp/</a:t>
            </a:r>
            <a:endParaRPr lang="en-US" sz="2800" dirty="0" smtClean="0">
              <a:latin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y-GB" sz="2800" dirty="0" smtClean="0">
                <a:latin typeface="Calibri"/>
                <a:cs typeface="Calibri"/>
              </a:rPr>
              <a:t> </a:t>
            </a:r>
            <a:r>
              <a:rPr lang="en-US" sz="2800" dirty="0" smtClean="0">
                <a:latin typeface="Calibri"/>
                <a:cs typeface="Calibri"/>
                <a:hlinkClick r:id="rId3"/>
              </a:rPr>
              <a:t>http://www.taw.org.uk/lic/itp/iso_grid.html</a:t>
            </a:r>
            <a:endParaRPr lang="cy-GB" sz="2800" dirty="0" smtClean="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perimedr cae drwy gyfrif camau</a:t>
            </a:r>
          </a:p>
          <a:p>
            <a:pPr>
              <a:lnSpc>
                <a:spcPct val="90000"/>
              </a:lnSpc>
            </a:pPr>
            <a:r>
              <a:rPr lang="cy-GB" sz="2800" dirty="0" smtClean="0">
                <a:latin typeface="Calibri"/>
                <a:cs typeface="Calibri"/>
              </a:rPr>
              <a:t>cynhwysedd bwced drwy gyfrif cwpanau</a:t>
            </a:r>
          </a:p>
        </p:txBody>
      </p:sp>
      <p:pic>
        <p:nvPicPr>
          <p:cNvPr id="176135" name="Picture 7" descr="FB4247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 l="12590" t="3444" r="8269" b="10579"/>
          <a:stretch>
            <a:fillRect/>
          </a:stretch>
        </p:blipFill>
        <p:spPr>
          <a:xfrm>
            <a:off x="7448577" y="1452651"/>
            <a:ext cx="4512501" cy="4524245"/>
          </a:xfrm>
          <a:noFill/>
          <a:ln/>
          <a:effectLst>
            <a:glow rad="101600">
              <a:srgbClr val="FFFF00">
                <a:alpha val="75000"/>
              </a:srgbClr>
            </a:glow>
            <a:softEdge rad="190500"/>
          </a:effectLst>
        </p:spPr>
      </p:pic>
    </p:spTree>
    <p:extLst>
      <p:ext uri="{BB962C8B-B14F-4D97-AF65-F5344CB8AC3E}">
        <p14:creationId xmlns:p14="http://schemas.microsoft.com/office/powerpoint/2010/main" val="3372461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546697" y="1545834"/>
            <a:ext cx="8156103" cy="46012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4200"/>
              </a:spcAft>
            </a:pPr>
            <a:r>
              <a:rPr lang="cy-GB" sz="4000" dirty="0" smtClean="0">
                <a:latin typeface="Calibri" panose="020F0502020204030204" pitchFamily="34" charset="0"/>
              </a:rPr>
              <a:t>Beth yw hyd eich braich (o’r ysgwydd i’r arddwrn) gan ddefnyddio mesurau ansafonol? </a:t>
            </a:r>
          </a:p>
          <a:p>
            <a:pPr algn="ctr"/>
            <a:r>
              <a:rPr lang="cy-GB" sz="4000" dirty="0" smtClean="0">
                <a:latin typeface="Calibri" panose="020F0502020204030204" pitchFamily="34" charset="0"/>
              </a:rPr>
              <a:t>Beth yw rhai o’r problemau addysgu a allai godi pe bai plant yn defnyddio unedau ansafonol?</a:t>
            </a:r>
            <a:endParaRPr lang="cy-GB" dirty="0" smtClean="0">
              <a:latin typeface="Calibri" panose="020F0502020204030204" pitchFamily="34" charset="0"/>
            </a:endParaRPr>
          </a:p>
          <a:p>
            <a:endParaRPr lang="cy-GB" dirty="0">
              <a:latin typeface="Comic Sans MS" pitchFamily="66" charset="0"/>
            </a:endParaRPr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>
          <a:xfrm>
            <a:off x="971551" y="466742"/>
            <a:ext cx="10363200" cy="935038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/>
            <a:r>
              <a:rPr lang="cy-GB" sz="4000" dirty="0" smtClean="0">
                <a:latin typeface="Calibri"/>
                <a:cs typeface="Calibri"/>
              </a:rPr>
              <a:t>Rhowch gynnig arni...</a:t>
            </a:r>
            <a:endParaRPr lang="cy-GB" sz="4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4918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77307" y="316523"/>
            <a:ext cx="11321616" cy="803275"/>
          </a:xfrm>
        </p:spPr>
        <p:txBody>
          <a:bodyPr/>
          <a:lstStyle/>
          <a:p>
            <a:r>
              <a:rPr lang="cy-GB" sz="3600" dirty="0" smtClean="0">
                <a:latin typeface="Calibri"/>
                <a:cs typeface="Calibri"/>
              </a:rPr>
              <a:t>MESUR – Y Broses</a:t>
            </a:r>
            <a:endParaRPr lang="cy-GB" sz="3600" dirty="0">
              <a:latin typeface="Calibri"/>
              <a:cs typeface="Calibri"/>
            </a:endParaRPr>
          </a:p>
        </p:txBody>
      </p:sp>
      <p:sp>
        <p:nvSpPr>
          <p:cNvPr id="139267" name="Rectangle 3"/>
          <p:cNvSpPr>
            <a:spLocks noGrp="1" noChangeArrowheads="1"/>
          </p:cNvSpPr>
          <p:nvPr>
            <p:ph idx="1"/>
          </p:nvPr>
        </p:nvSpPr>
        <p:spPr>
          <a:xfrm>
            <a:off x="663904" y="1412876"/>
            <a:ext cx="10122630" cy="51847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Dewiswch uned</a:t>
            </a:r>
          </a:p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Cymharwch yr uned  gyda’r peth yr ydych am ei fesur yna defnyddiwch ef drosodd a throsodd – ailadrodd / iteru (iteration)</a:t>
            </a:r>
            <a:endParaRPr lang="cy-GB" sz="2700" b="1" dirty="0" smtClean="0">
              <a:latin typeface="Calibri"/>
              <a:cs typeface="Calibri"/>
            </a:endParaRPr>
          </a:p>
          <a:p>
            <a:pPr>
              <a:lnSpc>
                <a:spcPct val="80000"/>
              </a:lnSpc>
              <a:spcAft>
                <a:spcPts val="3600"/>
              </a:spcAft>
            </a:pPr>
            <a:r>
              <a:rPr lang="cy-GB" sz="2700" dirty="0" smtClean="0">
                <a:latin typeface="Calibri"/>
                <a:cs typeface="Calibri"/>
              </a:rPr>
              <a:t>Cyfrifwch faint o weithiau caiff yr uned ei hailadrodd / hiteru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700" dirty="0" smtClean="0">
                <a:latin typeface="Calibri"/>
                <a:cs typeface="Calibri"/>
              </a:rPr>
              <a:t>Mae mesur yn golygu cyfrif unedau.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700" dirty="0" smtClean="0">
                <a:latin typeface="Calibri"/>
                <a:cs typeface="Calibri"/>
              </a:rPr>
              <a:t>Ond mae’n wahanol i gyfrif, am fod  </a:t>
            </a:r>
          </a:p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y meintiau yr ydym yn eu mesur yn </a:t>
            </a:r>
            <a:r>
              <a:rPr lang="cy-GB" sz="2700" b="1" dirty="0" smtClean="0">
                <a:latin typeface="Calibri"/>
                <a:cs typeface="Calibri"/>
              </a:rPr>
              <a:t>ddi-dor</a:t>
            </a:r>
            <a:r>
              <a:rPr lang="cy-GB" sz="2700" dirty="0" smtClean="0">
                <a:latin typeface="Calibri"/>
                <a:cs typeface="Calibri"/>
              </a:rPr>
              <a:t>, </a:t>
            </a:r>
          </a:p>
          <a:p>
            <a:pPr>
              <a:lnSpc>
                <a:spcPct val="80000"/>
              </a:lnSpc>
            </a:pPr>
            <a:r>
              <a:rPr lang="cy-GB" sz="2700" dirty="0" smtClean="0">
                <a:latin typeface="Calibri"/>
                <a:cs typeface="Calibri"/>
              </a:rPr>
              <a:t>y mesur bob amser yn </a:t>
            </a:r>
            <a:r>
              <a:rPr lang="cy-GB" sz="2700" b="1" dirty="0" smtClean="0">
                <a:latin typeface="Calibri"/>
                <a:cs typeface="Calibri"/>
              </a:rPr>
              <a:t>frasamcan</a:t>
            </a:r>
            <a:endParaRPr lang="cy-GB" sz="2700" b="1" i="1" dirty="0" smtClean="0">
              <a:latin typeface="Calibri"/>
              <a:cs typeface="Calibri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y-GB" sz="2700" b="1" i="1" dirty="0" smtClean="0">
              <a:latin typeface="Calibri"/>
              <a:cs typeface="Calibri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700" dirty="0" smtClean="0">
                <a:latin typeface="Calibri"/>
                <a:cs typeface="Calibri"/>
              </a:rPr>
              <a:t>Mae’r gallu i amcangyfrif yn synhwyrol yn datblygu drwy brofiad a dylid annog plant i ddatblygu sgiliau amcangyfrif law yn llaw gyda sgiliau mesur. </a:t>
            </a:r>
          </a:p>
        </p:txBody>
      </p:sp>
    </p:spTree>
    <p:extLst>
      <p:ext uri="{BB962C8B-B14F-4D97-AF65-F5344CB8AC3E}">
        <p14:creationId xmlns:p14="http://schemas.microsoft.com/office/powerpoint/2010/main" val="318331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9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9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690563"/>
            <a:ext cx="1107021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 smtClean="0">
                <a:latin typeface="Comic Sans MS" pitchFamily="66" charset="0"/>
              </a:rPr>
              <a:t>Trafodwch y clip…</a:t>
            </a:r>
          </a:p>
          <a:p>
            <a:endParaRPr lang="cy-GB" sz="3200" dirty="0" smtClean="0">
              <a:latin typeface="Comic Sans MS" pitchFamily="66" charset="0"/>
            </a:endParaRPr>
          </a:p>
          <a:p>
            <a:r>
              <a:rPr lang="cy-GB" sz="2800" i="1" dirty="0" smtClean="0">
                <a:latin typeface="Comic Sans MS" pitchFamily="66" charset="0"/>
              </a:rPr>
              <a:t>Allwch chi nodi unrhyw broblemau addysgu sy’n ymwneud â’r hyn mae’r plant yn ei wneud?</a:t>
            </a:r>
          </a:p>
          <a:p>
            <a:endParaRPr lang="cy-GB" sz="2800" i="1" dirty="0" smtClean="0">
              <a:latin typeface="Comic Sans MS" pitchFamily="66" charset="0"/>
            </a:endParaRPr>
          </a:p>
          <a:p>
            <a:r>
              <a:rPr lang="cy-GB" sz="2800" i="1" dirty="0" smtClean="0">
                <a:latin typeface="Comic Sans MS" pitchFamily="66" charset="0"/>
              </a:rPr>
              <a:t>Sut mae’r hyn a welsoch chi </a:t>
            </a:r>
            <a:r>
              <a:rPr lang="cy-GB" sz="2800" i="1" dirty="0">
                <a:latin typeface="Comic Sans MS" pitchFamily="66" charset="0"/>
              </a:rPr>
              <a:t>yn ymwneud â’r </a:t>
            </a:r>
            <a:r>
              <a:rPr lang="cy-GB" sz="2800" i="1" dirty="0" smtClean="0">
                <a:latin typeface="Comic Sans MS" pitchFamily="66" charset="0"/>
              </a:rPr>
              <a:t>fframwaith rhifedd? </a:t>
            </a:r>
          </a:p>
          <a:p>
            <a:endParaRPr lang="cy-GB" sz="2800" i="1" dirty="0" smtClean="0">
              <a:latin typeface="Comic Sans MS" pitchFamily="66" charset="0"/>
            </a:endParaRPr>
          </a:p>
          <a:p>
            <a:r>
              <a:rPr lang="cy-GB" sz="2800" i="1" dirty="0" smtClean="0">
                <a:latin typeface="Comic Sans MS" pitchFamily="66" charset="0"/>
              </a:rPr>
              <a:t>Beth, efallai, fyddai eich ‘camau nesaf’ ar gyfer sicrhau dilyniant y plant hyn?  </a:t>
            </a:r>
            <a:endParaRPr lang="cy-GB" sz="2800" i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508" y="1140897"/>
            <a:ext cx="2016224" cy="97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6993" y="524421"/>
            <a:ext cx="2870225" cy="202974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89121" y="725274"/>
            <a:ext cx="34821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hlinkClick r:id="rId4"/>
              </a:rPr>
              <a:t>https-//www.youtube.com/watc#7F</a:t>
            </a:r>
            <a:endParaRPr lang="en-US" dirty="0"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265896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6173" y="187595"/>
            <a:ext cx="10790317" cy="966830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CAM 3 – Mesur unedau safonol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1846" y="1356448"/>
            <a:ext cx="8491988" cy="493600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None/>
            </a:pPr>
            <a:r>
              <a:rPr lang="cy-GB" sz="2800" dirty="0" smtClean="0">
                <a:latin typeface="Calibri"/>
                <a:cs typeface="Calibri"/>
              </a:rPr>
              <a:t>Er engraifft, </a:t>
            </a:r>
          </a:p>
          <a:p>
            <a:r>
              <a:rPr lang="cy-GB" sz="2800" dirty="0" smtClean="0">
                <a:latin typeface="Calibri"/>
                <a:cs typeface="Calibri"/>
              </a:rPr>
              <a:t>Cyfrif taldra plentyn mewn centimetrau, neu hyd y llwybr mewn metrau </a:t>
            </a:r>
            <a:r>
              <a:rPr lang="cy-GB" sz="2800" i="1" dirty="0" smtClean="0">
                <a:latin typeface="Calibri"/>
                <a:cs typeface="Calibri"/>
                <a:hlinkClick r:id="rId2"/>
              </a:rPr>
              <a:t>http://www.taw.org.uk/lic/itp/itps/ruler_1_2.swf</a:t>
            </a:r>
            <a:endParaRPr lang="cy-GB" sz="2800" i="1" dirty="0" smtClean="0">
              <a:latin typeface="Calibri"/>
              <a:cs typeface="Calibri"/>
            </a:endParaRPr>
          </a:p>
          <a:p>
            <a:r>
              <a:rPr lang="cy-GB" sz="2800" dirty="0" smtClean="0">
                <a:latin typeface="Calibri"/>
                <a:cs typeface="Calibri"/>
              </a:rPr>
              <a:t>Mesur perimedr y lle chwarae mewn metrau</a:t>
            </a:r>
            <a:endParaRPr lang="cy-GB" sz="2800" i="1" dirty="0" smtClean="0">
              <a:latin typeface="Calibri"/>
              <a:cs typeface="Calibri"/>
            </a:endParaRPr>
          </a:p>
          <a:p>
            <a:r>
              <a:rPr lang="cy-GB" sz="2800" dirty="0" smtClean="0">
                <a:latin typeface="Calibri"/>
                <a:cs typeface="Calibri"/>
              </a:rPr>
              <a:t>Mesur arwynebedd y gwely blodau mewn metrau sgwâr.</a:t>
            </a:r>
          </a:p>
          <a:p>
            <a:pPr marL="0" indent="0">
              <a:buNone/>
            </a:pPr>
            <a:r>
              <a:rPr lang="cy-GB" sz="2800" dirty="0" smtClean="0">
                <a:latin typeface="Calibri"/>
                <a:cs typeface="Calibri"/>
                <a:hlinkClick r:id="rId3"/>
              </a:rPr>
              <a:t>http://www.taw.org.uk/lic/itp/itps/area_2_2.swf</a:t>
            </a:r>
            <a:endParaRPr lang="cy-GB" sz="2800" dirty="0" smtClean="0">
              <a:latin typeface="Calibri"/>
              <a:cs typeface="Calibri"/>
            </a:endParaRPr>
          </a:p>
          <a:p>
            <a:pPr marL="0" indent="0"/>
            <a:r>
              <a:rPr lang="cy-GB" sz="2800" dirty="0" smtClean="0">
                <a:latin typeface="Calibri"/>
                <a:cs typeface="Calibri"/>
              </a:rPr>
              <a:t>mesur y cyfaint drwy rifo centimetrau ciwbig neu’r cynhwysedd drwy rifo mililitrau</a:t>
            </a:r>
          </a:p>
          <a:p>
            <a:pPr marL="0" indent="0">
              <a:buNone/>
            </a:pPr>
            <a:r>
              <a:rPr lang="cy-GB" sz="2800" dirty="0" smtClean="0">
                <a:latin typeface="Calibri"/>
                <a:cs typeface="Calibri"/>
                <a:hlinkClick r:id="rId4"/>
              </a:rPr>
              <a:t>http://www.taw.org.uk/lic/itp/itps/measuringCylinder_1_2.swf</a:t>
            </a:r>
            <a:endParaRPr lang="cy-GB" sz="2800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800" dirty="0" smtClean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8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0107" y="17526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8844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-270934" y="313116"/>
            <a:ext cx="11667068" cy="1207394"/>
          </a:xfrm>
        </p:spPr>
        <p:txBody>
          <a:bodyPr>
            <a:normAutofit/>
          </a:bodyPr>
          <a:lstStyle/>
          <a:p>
            <a:r>
              <a:rPr lang="cy-GB" dirty="0" smtClean="0"/>
              <a:t>Rhai cymarebau hyd diddorol i’w hymchwilio gyda phlant…</a:t>
            </a:r>
            <a:endParaRPr lang="cy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416294" y="1388133"/>
            <a:ext cx="10302506" cy="3898006"/>
          </a:xfrm>
        </p:spPr>
        <p:txBody>
          <a:bodyPr/>
          <a:lstStyle/>
          <a:p>
            <a:pPr algn="l"/>
            <a:r>
              <a:rPr lang="cy-GB" sz="2500" dirty="0" smtClean="0"/>
              <a:t>Mae dyrnfedd (span) eich braich yn debyg iawn i’ch taldra.</a:t>
            </a:r>
          </a:p>
          <a:p>
            <a:pPr algn="l"/>
            <a:r>
              <a:rPr lang="cy-GB" sz="2500" dirty="0" smtClean="0"/>
              <a:t>Mesurwch led eich ysgwyddau gan ddefnyddio tamaid o gordyn, bydd hwn mwy neu lai  ¼ eich taldra.</a:t>
            </a:r>
          </a:p>
          <a:p>
            <a:pPr algn="l"/>
            <a:r>
              <a:rPr lang="cy-GB" sz="2500" dirty="0" smtClean="0"/>
              <a:t>Mae eich taldra mwy neu lai chwe gwaith hyd eich troed…</a:t>
            </a:r>
          </a:p>
          <a:p>
            <a:pPr algn="l"/>
            <a:r>
              <a:rPr lang="cy-GB" sz="2500" dirty="0" smtClean="0"/>
              <a:t>Mae lled llaw mwy neu lai’r un hyd â hyd eich wyneb o  foch i foch </a:t>
            </a:r>
          </a:p>
          <a:p>
            <a:pPr algn="l"/>
            <a:r>
              <a:rPr lang="cy-GB" sz="2500" dirty="0" smtClean="0"/>
              <a:t>Mae hyd eich troed mwy neu lai’r un peth a’r pellter rhwng eich </a:t>
            </a:r>
          </a:p>
          <a:p>
            <a:pPr algn="l"/>
            <a:r>
              <a:rPr lang="cy-GB" sz="2500" dirty="0" smtClean="0"/>
              <a:t>arddwrn a’ch  penelin</a:t>
            </a:r>
          </a:p>
          <a:p>
            <a:pPr algn="l"/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8809" y="4545839"/>
            <a:ext cx="1244696" cy="17364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3023" y="4678232"/>
            <a:ext cx="1970064" cy="147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0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740" y="313396"/>
            <a:ext cx="9426971" cy="1143000"/>
          </a:xfrm>
        </p:spPr>
        <p:txBody>
          <a:bodyPr/>
          <a:lstStyle/>
          <a:p>
            <a:pPr algn="l"/>
            <a:r>
              <a:rPr lang="cy-GB" dirty="0" smtClean="0"/>
              <a:t>Yr iaith a ddefnyddir wrth drafod mesurau</a:t>
            </a:r>
            <a:endParaRPr lang="cy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946" y="1532029"/>
            <a:ext cx="7389188" cy="4023635"/>
          </a:xfrm>
        </p:spPr>
        <p:txBody>
          <a:bodyPr>
            <a:noAutofit/>
          </a:bodyPr>
          <a:lstStyle/>
          <a:p>
            <a:pPr algn="l"/>
            <a:r>
              <a:rPr lang="cy-GB" sz="3000" b="1" dirty="0" smtClean="0"/>
              <a:t>Y gwahaniaeth rhwng cynhwysedd (</a:t>
            </a:r>
            <a:r>
              <a:rPr lang="cy-GB" sz="3000" b="1" dirty="0" err="1" smtClean="0"/>
              <a:t>capacity</a:t>
            </a:r>
            <a:r>
              <a:rPr lang="cy-GB" sz="3000" b="1" dirty="0" smtClean="0"/>
              <a:t>) a chyfaint (</a:t>
            </a:r>
            <a:r>
              <a:rPr lang="cy-GB" sz="3000" b="1" dirty="0" err="1" smtClean="0"/>
              <a:t>volume</a:t>
            </a:r>
            <a:r>
              <a:rPr lang="cy-GB" sz="3000" b="1" dirty="0" smtClean="0"/>
              <a:t>)</a:t>
            </a:r>
          </a:p>
          <a:p>
            <a:pPr algn="l"/>
            <a:r>
              <a:rPr lang="cy-GB" sz="3000" dirty="0" smtClean="0"/>
              <a:t>-Y cynhwysedd yw’r maint y gall rhywbeth gynnwys ac fel arfer, caiff ei fesur mewn litrau a mililitrau </a:t>
            </a:r>
          </a:p>
          <a:p>
            <a:pPr algn="l"/>
            <a:r>
              <a:rPr lang="cy-GB" sz="3000" dirty="0" smtClean="0"/>
              <a:t>Y cyfaint yw’r lle gwag sydd ei angen ar gyfer rhywbeth, ac yn gyffredinol caiff ei fesur mewn centimetrau ciwbig a metrau ciwbig (os yw’r pethau’n bethau rheolaidd)</a:t>
            </a:r>
            <a:endParaRPr lang="cy-GB" sz="3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355" y="1515181"/>
            <a:ext cx="3926832" cy="435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740" y="313396"/>
            <a:ext cx="9426971" cy="1143000"/>
          </a:xfrm>
        </p:spPr>
        <p:txBody>
          <a:bodyPr/>
          <a:lstStyle/>
          <a:p>
            <a:pPr algn="l"/>
            <a:r>
              <a:rPr lang="cy-GB" dirty="0" smtClean="0"/>
              <a:t>Yr iaith a ddefnyddir wrth drafod mesurau</a:t>
            </a:r>
            <a:endParaRPr lang="cy-GB" dirty="0"/>
          </a:p>
        </p:txBody>
      </p:sp>
      <p:sp>
        <p:nvSpPr>
          <p:cNvPr id="4" name="TextBox 3"/>
          <p:cNvSpPr txBox="1"/>
          <p:nvPr/>
        </p:nvSpPr>
        <p:spPr>
          <a:xfrm>
            <a:off x="3560515" y="1400355"/>
            <a:ext cx="7043143" cy="4832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 smtClean="0">
                <a:latin typeface="Calibri"/>
                <a:cs typeface="Calibri"/>
              </a:rPr>
              <a:t>Y gwahaniaeth gwyddonol rhwng pwysau a màs</a:t>
            </a:r>
          </a:p>
          <a:p>
            <a:pPr marL="285750" indent="-285750">
              <a:buFontTx/>
              <a:buChar char="-"/>
            </a:pPr>
            <a:r>
              <a:rPr lang="cy-GB" sz="2800" dirty="0" smtClean="0">
                <a:latin typeface="Calibri"/>
                <a:cs typeface="Calibri"/>
              </a:rPr>
              <a:t>Grym yw pwysau. Caiff ei fesur yn swyddogol gan ddefnyddio Newtonau. </a:t>
            </a:r>
          </a:p>
          <a:p>
            <a:pPr marL="285750" indent="-285750">
              <a:buFontTx/>
              <a:buChar char="-"/>
            </a:pPr>
            <a:r>
              <a:rPr lang="cy-GB" sz="2800" dirty="0" smtClean="0">
                <a:latin typeface="Calibri"/>
                <a:cs typeface="Calibri"/>
              </a:rPr>
              <a:t>Màs yw maint y sylwedd. Caiff ei fesur gan ddefnyddio g a kg </a:t>
            </a:r>
          </a:p>
          <a:p>
            <a:r>
              <a:rPr lang="cy-GB" sz="2800" dirty="0" smtClean="0">
                <a:latin typeface="Calibri"/>
                <a:cs typeface="Calibri"/>
              </a:rPr>
              <a:t>Yn aml, rydym yn defnyddio’r gair ‘pwysau’ pan ddylem ddefnyddio ‘màs’ ac rydym yn s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ôn am ‘bwyso’ pan rydym am fesur m</a:t>
            </a:r>
            <a:r>
              <a:rPr lang="cy-GB" sz="2800" dirty="0">
                <a:latin typeface="Calibri"/>
                <a:cs typeface="Calibri"/>
              </a:rPr>
              <a:t>à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s rhywbeth.</a:t>
            </a:r>
          </a:p>
          <a:p>
            <a:r>
              <a:rPr lang="cy-GB" sz="2800" dirty="0" smtClean="0">
                <a:latin typeface="Calibri"/>
                <a:ea typeface="Verdana"/>
                <a:cs typeface="Calibri"/>
              </a:rPr>
              <a:t>Yng Nghyfnod Allweddol 2, ceisiwch ddefnyddio’r gair ‘m</a:t>
            </a:r>
            <a:r>
              <a:rPr lang="cy-GB" sz="2800" dirty="0">
                <a:latin typeface="Calibri"/>
                <a:cs typeface="Calibri"/>
              </a:rPr>
              <a:t>à</a:t>
            </a:r>
            <a:r>
              <a:rPr lang="cy-GB" sz="2800" dirty="0" smtClean="0">
                <a:latin typeface="Calibri"/>
                <a:ea typeface="Verdana"/>
                <a:cs typeface="Calibri"/>
              </a:rPr>
              <a:t>s’ yn ogystal â ‘phwysau’.</a:t>
            </a:r>
            <a:endParaRPr lang="cy-GB" sz="2800" dirty="0">
              <a:latin typeface="Calibri"/>
              <a:cs typeface="Calibri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378" y="2122090"/>
            <a:ext cx="3244781" cy="2178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5810" y="668603"/>
            <a:ext cx="933139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omic Sans MS" pitchFamily="66" charset="0"/>
              </a:rPr>
              <a:t>Mae plant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mesur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gan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ddefnyddio’r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pren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mesur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fel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hyn</a:t>
            </a:r>
            <a:r>
              <a:rPr lang="en-GB" sz="2400" dirty="0" smtClean="0">
                <a:latin typeface="Comic Sans MS" pitchFamily="66" charset="0"/>
              </a:rPr>
              <a:t>:</a:t>
            </a:r>
          </a:p>
          <a:p>
            <a:endParaRPr lang="en-GB" sz="2400" dirty="0" smtClean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 smtClean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 smtClean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err="1" smtClean="0">
                <a:latin typeface="Comic Sans MS" pitchFamily="66" charset="0"/>
              </a:rPr>
              <a:t>Eglurwch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pam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maent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wedi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cael</a:t>
            </a:r>
            <a:r>
              <a:rPr lang="en-GB" sz="2400" dirty="0" smtClean="0">
                <a:latin typeface="Comic Sans MS" pitchFamily="66" charset="0"/>
              </a:rPr>
              <a:t> yr </a:t>
            </a:r>
            <a:r>
              <a:rPr lang="en-GB" sz="2400" dirty="0" err="1" smtClean="0">
                <a:latin typeface="Comic Sans MS" pitchFamily="66" charset="0"/>
              </a:rPr>
              <a:t>atebion</a:t>
            </a:r>
            <a:r>
              <a:rPr lang="en-GB" sz="2400" dirty="0" smtClean="0">
                <a:latin typeface="Comic Sans MS" pitchFamily="66" charset="0"/>
              </a:rPr>
              <a:t> ‘</a:t>
            </a:r>
            <a:r>
              <a:rPr lang="en-GB" sz="2400" dirty="0" err="1" smtClean="0">
                <a:latin typeface="Comic Sans MS" pitchFamily="66" charset="0"/>
              </a:rPr>
              <a:t>cyffredin</a:t>
            </a:r>
            <a:r>
              <a:rPr lang="en-GB" sz="2400" dirty="0" smtClean="0">
                <a:latin typeface="Comic Sans MS" pitchFamily="66" charset="0"/>
              </a:rPr>
              <a:t>’ </a:t>
            </a:r>
            <a:r>
              <a:rPr lang="en-GB" sz="2400" dirty="0" err="1" smtClean="0">
                <a:latin typeface="Comic Sans MS" pitchFamily="66" charset="0"/>
              </a:rPr>
              <a:t>hyn</a:t>
            </a:r>
            <a:r>
              <a:rPr lang="en-GB" sz="2400" dirty="0" smtClean="0">
                <a:latin typeface="Comic Sans MS" pitchFamily="66" charset="0"/>
              </a:rPr>
              <a:t>:</a:t>
            </a:r>
          </a:p>
          <a:p>
            <a:r>
              <a:rPr lang="en-GB" sz="2400" dirty="0" smtClean="0">
                <a:latin typeface="Comic Sans MS" pitchFamily="66" charset="0"/>
              </a:rPr>
              <a:t>a) 4.6 cm b) 4.3 cm c) 3.3 cm</a:t>
            </a:r>
          </a:p>
          <a:p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smtClean="0">
                <a:latin typeface="Comic Sans MS" pitchFamily="66" charset="0"/>
              </a:rPr>
              <a:t>O Askew &amp; </a:t>
            </a:r>
            <a:r>
              <a:rPr lang="en-GB" sz="2400" dirty="0" err="1" smtClean="0">
                <a:latin typeface="Comic Sans MS" pitchFamily="66" charset="0"/>
              </a:rPr>
              <a:t>Eastaway</a:t>
            </a:r>
            <a:r>
              <a:rPr lang="en-GB" sz="2400" dirty="0" smtClean="0">
                <a:latin typeface="Comic Sans MS" pitchFamily="66" charset="0"/>
              </a:rPr>
              <a:t> (2010) </a:t>
            </a:r>
            <a:r>
              <a:rPr lang="en-GB" sz="2400" i="1" dirty="0" smtClean="0">
                <a:latin typeface="Comic Sans MS" pitchFamily="66" charset="0"/>
              </a:rPr>
              <a:t>Maths for Mums and Dads</a:t>
            </a:r>
            <a:endParaRPr lang="en-GB" sz="2400" i="1" dirty="0">
              <a:latin typeface="Comic Sans MS" pitchFamily="66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962" y="1257266"/>
            <a:ext cx="8928992" cy="218424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6585" y="5514624"/>
            <a:ext cx="602761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bg1">
                    <a:lumMod val="25000"/>
                  </a:schemeClr>
                </a:solidFill>
                <a:hlinkClick r:id="rId3"/>
              </a:rPr>
              <a:t>http://</a:t>
            </a:r>
            <a:r>
              <a:rPr lang="en-GB" sz="2000" dirty="0" smtClean="0">
                <a:solidFill>
                  <a:schemeClr val="bg1">
                    <a:lumMod val="25000"/>
                  </a:schemeClr>
                </a:solidFill>
                <a:hlinkClick r:id="rId3"/>
              </a:rPr>
              <a:t>www.taw.org.uk/lic/itp/itps/ruler_1_2.swf</a:t>
            </a:r>
            <a:endParaRPr lang="en-GB" sz="2000" dirty="0" smtClean="0">
              <a:solidFill>
                <a:schemeClr val="bg1">
                  <a:lumMod val="25000"/>
                </a:schemeClr>
              </a:solidFill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121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err="1" smtClean="0"/>
              <a:t>Defnyddio</a:t>
            </a:r>
            <a:r>
              <a:rPr lang="en-US" sz="4000" dirty="0" smtClean="0"/>
              <a:t> </a:t>
            </a:r>
            <a:r>
              <a:rPr lang="en-US" sz="4000" dirty="0" err="1" smtClean="0"/>
              <a:t>graddfa</a:t>
            </a:r>
            <a:endParaRPr lang="en-US" sz="40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09600" y="1609416"/>
            <a:ext cx="5706533" cy="4846320"/>
          </a:xfrm>
        </p:spPr>
        <p:txBody>
          <a:bodyPr/>
          <a:lstStyle/>
          <a:p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mesur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safonol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blant</a:t>
            </a:r>
            <a:r>
              <a:rPr lang="en-US" dirty="0" smtClean="0"/>
              <a:t> </a:t>
            </a:r>
            <a:r>
              <a:rPr lang="en-US" dirty="0" err="1" smtClean="0"/>
              <a:t>fedru</a:t>
            </a:r>
            <a:r>
              <a:rPr lang="en-US" dirty="0" smtClean="0"/>
              <a:t> </a:t>
            </a:r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graddfeydd</a:t>
            </a:r>
            <a:r>
              <a:rPr lang="en-US" dirty="0" smtClean="0"/>
              <a:t>. </a:t>
            </a:r>
            <a:r>
              <a:rPr lang="en-US" dirty="0" err="1" smtClean="0"/>
              <a:t>Fedrwch</a:t>
            </a:r>
            <a:r>
              <a:rPr lang="en-US" dirty="0" smtClean="0"/>
              <a:t> chi </a:t>
            </a:r>
            <a:r>
              <a:rPr lang="en-US" b="1" dirty="0" err="1" smtClean="0"/>
              <a:t>esbonio</a:t>
            </a:r>
            <a:r>
              <a:rPr lang="en-US" b="1" dirty="0" smtClean="0"/>
              <a:t> yr </a:t>
            </a:r>
            <a:r>
              <a:rPr lang="en-US" b="1" dirty="0" err="1" smtClean="0"/>
              <a:t>ateb</a:t>
            </a:r>
            <a:r>
              <a:rPr lang="en-US" b="1" dirty="0" smtClean="0"/>
              <a:t> </a:t>
            </a:r>
            <a:r>
              <a:rPr lang="en-US" b="1" dirty="0" err="1" smtClean="0"/>
              <a:t>anghywir</a:t>
            </a:r>
            <a:r>
              <a:rPr lang="en-US" b="1" dirty="0" smtClean="0"/>
              <a:t> </a:t>
            </a:r>
            <a:r>
              <a:rPr lang="en-US" dirty="0" smtClean="0"/>
              <a:t>fan </a:t>
            </a:r>
            <a:r>
              <a:rPr lang="en-US" dirty="0" err="1" smtClean="0"/>
              <a:t>hyn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95407" y="3906915"/>
            <a:ext cx="2453554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 smtClean="0"/>
              <a:t>Ateb</a:t>
            </a:r>
            <a:r>
              <a:rPr lang="en-US" sz="3200" dirty="0" smtClean="0"/>
              <a:t>: 770ml </a:t>
            </a:r>
            <a:endParaRPr lang="en-US" sz="3200" dirty="0"/>
          </a:p>
        </p:txBody>
      </p:sp>
      <p:pic>
        <p:nvPicPr>
          <p:cNvPr id="8" name="Picture 7" descr="Screen shot 2016-02-25 at 1.09.58 A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312" y="1571289"/>
            <a:ext cx="4136657" cy="43384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0133" y="-254000"/>
            <a:ext cx="11226800" cy="1159099"/>
          </a:xfrm>
        </p:spPr>
        <p:txBody>
          <a:bodyPr>
            <a:normAutofit/>
          </a:bodyPr>
          <a:lstStyle/>
          <a:p>
            <a:r>
              <a:rPr lang="cy-GB" sz="3200" dirty="0" smtClean="0"/>
              <a:t>Gweithgareddau posib ar gyfer dysgu </a:t>
            </a:r>
            <a:r>
              <a:rPr lang="cy-GB" sz="3200" dirty="0"/>
              <a:t>m</a:t>
            </a:r>
            <a:r>
              <a:rPr lang="cy-GB" sz="3200" dirty="0" smtClean="0"/>
              <a:t>esurau…</a:t>
            </a:r>
            <a:endParaRPr lang="cy-GB" sz="32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9167314"/>
              </p:ext>
            </p:extLst>
          </p:nvPr>
        </p:nvGraphicFramePr>
        <p:xfrm>
          <a:off x="470283" y="990513"/>
          <a:ext cx="10079184" cy="50208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5841"/>
                <a:gridCol w="1593887"/>
                <a:gridCol w="1679864"/>
                <a:gridCol w="1679864"/>
                <a:gridCol w="1679864"/>
                <a:gridCol w="1679864"/>
              </a:tblGrid>
              <a:tr h="553315"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Agwedd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Arwynebedd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Ongl a safle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Cynhwysedd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Pwysau/M</a:t>
                      </a:r>
                      <a:r>
                        <a:rPr lang="cy-GB" sz="1800" dirty="0" smtClean="0">
                          <a:latin typeface="Calibri"/>
                          <a:cs typeface="Calibri"/>
                        </a:rPr>
                        <a:t>à</a:t>
                      </a:r>
                      <a:r>
                        <a:rPr lang="cy-GB" noProof="0" dirty="0" smtClean="0"/>
                        <a:t>s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Amser</a:t>
                      </a:r>
                      <a:endParaRPr lang="cy-GB" noProof="0" dirty="0"/>
                    </a:p>
                  </a:txBody>
                  <a:tcPr/>
                </a:tc>
              </a:tr>
              <a:tr h="1193093"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Iaith</a:t>
                      </a:r>
                      <a:r>
                        <a:rPr lang="cy-GB" baseline="0" noProof="0" dirty="0" smtClean="0"/>
                        <a:t> a Geirfa </a:t>
                      </a:r>
                      <a:r>
                        <a:rPr lang="cy-GB" noProof="0" dirty="0" smtClean="0"/>
                        <a:t>Trefn/Cymharu</a:t>
                      </a:r>
                      <a:endParaRPr lang="cy-GB" noProof="0" dirty="0" smtClean="0"/>
                    </a:p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</a:tr>
              <a:tr h="955037"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Sefyllfaoedd</a:t>
                      </a:r>
                      <a:r>
                        <a:rPr lang="cy-GB" baseline="0" noProof="0" dirty="0" smtClean="0"/>
                        <a:t> bywyd bob dydd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</a:tr>
              <a:tr h="1364339">
                <a:tc>
                  <a:txBody>
                    <a:bodyPr/>
                    <a:lstStyle/>
                    <a:p>
                      <a:r>
                        <a:rPr lang="cy-GB" noProof="0" dirty="0" smtClean="0"/>
                        <a:t>Mesur gan ddefnyddio unedau ansafonol </a:t>
                      </a:r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</a:tr>
              <a:tr h="95503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noProof="0" dirty="0" smtClean="0"/>
                        <a:t>Mesur gan ddefnyddio unedau safonol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noProof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219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648" y="404499"/>
            <a:ext cx="11055019" cy="1656184"/>
          </a:xfrm>
        </p:spPr>
        <p:txBody>
          <a:bodyPr>
            <a:normAutofit/>
          </a:bodyPr>
          <a:lstStyle/>
          <a:p>
            <a:r>
              <a:rPr lang="cy-GB" sz="3200" dirty="0" smtClean="0">
                <a:latin typeface="Comic Sans MS" pitchFamily="66" charset="0"/>
              </a:rPr>
              <a:t>The Knowledge Quartet: a reflective tool for developing your numeracy teaching</a:t>
            </a:r>
            <a:br>
              <a:rPr lang="cy-GB" sz="3200" dirty="0" smtClean="0">
                <a:latin typeface="Comic Sans MS" pitchFamily="66" charset="0"/>
              </a:rPr>
            </a:br>
            <a:r>
              <a:rPr lang="cy-GB" sz="3200" dirty="0" smtClean="0">
                <a:latin typeface="Comic Sans MS" pitchFamily="66" charset="0"/>
              </a:rPr>
              <a:t>(Rowland, Huckstep a Thwaites, 2003</a:t>
            </a:r>
            <a:r>
              <a:rPr lang="cy-GB" sz="3200" dirty="0" smtClean="0">
                <a:latin typeface="Comic Sans MS" pitchFamily="66" charset="0"/>
              </a:rPr>
              <a:t>)</a:t>
            </a:r>
            <a:endParaRPr lang="cy-GB" sz="32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23757"/>
            <a:ext cx="9550400" cy="5112568"/>
          </a:xfrm>
        </p:spPr>
        <p:txBody>
          <a:bodyPr>
            <a:normAutofit/>
          </a:bodyPr>
          <a:lstStyle/>
          <a:p>
            <a:r>
              <a:rPr lang="cy-GB" b="1" dirty="0" smtClean="0">
                <a:latin typeface="Comic Sans MS" pitchFamily="66" charset="0"/>
              </a:rPr>
              <a:t>Sylfaen</a:t>
            </a:r>
            <a:r>
              <a:rPr lang="cy-GB" dirty="0" smtClean="0">
                <a:latin typeface="Comic Sans MS" pitchFamily="66" charset="0"/>
              </a:rPr>
              <a:t> (gwybodaeth pwnc, </a:t>
            </a:r>
            <a:r>
              <a:rPr lang="cy-GB" dirty="0" smtClean="0">
                <a:latin typeface="Comic Sans MS" pitchFamily="66" charset="0"/>
              </a:rPr>
              <a:t>credoau </a:t>
            </a:r>
            <a:r>
              <a:rPr lang="cy-GB" dirty="0" smtClean="0">
                <a:latin typeface="Comic Sans MS" pitchFamily="66" charset="0"/>
              </a:rPr>
              <a:t>am y pwnc a sut </a:t>
            </a:r>
            <a:r>
              <a:rPr lang="cy-GB" dirty="0" smtClean="0">
                <a:latin typeface="Comic Sans MS" pitchFamily="66" charset="0"/>
              </a:rPr>
              <a:t>y caiff ei ddysgu, </a:t>
            </a:r>
            <a:r>
              <a:rPr lang="cy-GB" dirty="0" smtClean="0">
                <a:latin typeface="Comic Sans MS" pitchFamily="66" charset="0"/>
              </a:rPr>
              <a:t>gwybodaeth am addysgeg)</a:t>
            </a:r>
          </a:p>
          <a:p>
            <a:r>
              <a:rPr lang="cy-GB" b="1" dirty="0" smtClean="0">
                <a:latin typeface="Comic Sans MS" pitchFamily="66" charset="0"/>
              </a:rPr>
              <a:t>Trawsnewid</a:t>
            </a:r>
            <a:r>
              <a:rPr lang="cy-GB" dirty="0" smtClean="0">
                <a:latin typeface="Comic Sans MS" pitchFamily="66" charset="0"/>
              </a:rPr>
              <a:t> (sut y caiff eich gwybodaeth ei </a:t>
            </a:r>
            <a:r>
              <a:rPr lang="cy-GB" dirty="0">
                <a:latin typeface="Comic Sans MS" pitchFamily="66" charset="0"/>
              </a:rPr>
              <a:t>d</a:t>
            </a:r>
            <a:r>
              <a:rPr lang="cy-GB" dirty="0" smtClean="0">
                <a:latin typeface="Comic Sans MS" pitchFamily="66" charset="0"/>
              </a:rPr>
              <a:t>rawsnewid </a:t>
            </a:r>
            <a:r>
              <a:rPr lang="cy-GB" dirty="0" smtClean="0">
                <a:latin typeface="Comic Sans MS" pitchFamily="66" charset="0"/>
              </a:rPr>
              <a:t>yn rhywbeth y gall eraill ei </a:t>
            </a:r>
            <a:r>
              <a:rPr lang="cy-GB" dirty="0" smtClean="0">
                <a:latin typeface="Comic Sans MS" pitchFamily="66" charset="0"/>
              </a:rPr>
              <a:t>ddeall</a:t>
            </a:r>
            <a:r>
              <a:rPr lang="cy-GB" dirty="0" smtClean="0">
                <a:latin typeface="Comic Sans MS" pitchFamily="66" charset="0"/>
              </a:rPr>
              <a:t>)</a:t>
            </a:r>
          </a:p>
          <a:p>
            <a:r>
              <a:rPr lang="cy-GB" b="1" dirty="0" smtClean="0">
                <a:latin typeface="Comic Sans MS" pitchFamily="66" charset="0"/>
              </a:rPr>
              <a:t>Cysylltu</a:t>
            </a:r>
            <a:r>
              <a:rPr lang="cy-GB" dirty="0" smtClean="0">
                <a:latin typeface="Comic Sans MS" pitchFamily="66" charset="0"/>
              </a:rPr>
              <a:t> (gallu i gysylltu â dysgu blaenorol neu gysyniadau blaenorol)</a:t>
            </a:r>
          </a:p>
          <a:p>
            <a:r>
              <a:rPr lang="cy-GB" b="1" dirty="0" smtClean="0">
                <a:latin typeface="Comic Sans MS" pitchFamily="66" charset="0"/>
              </a:rPr>
              <a:t>Cynllun wrth gefn</a:t>
            </a:r>
            <a:r>
              <a:rPr lang="cy-GB" dirty="0" smtClean="0">
                <a:latin typeface="Comic Sans MS" pitchFamily="66" charset="0"/>
              </a:rPr>
              <a:t> (gallu i ymateb i sylwadau disgyblion a myfyrio ar waith)</a:t>
            </a:r>
          </a:p>
          <a:p>
            <a:pPr>
              <a:buNone/>
            </a:pPr>
            <a:endParaRPr lang="cy-GB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2566" y="0"/>
            <a:ext cx="10113417" cy="1086117"/>
          </a:xfrm>
        </p:spPr>
        <p:txBody>
          <a:bodyPr/>
          <a:lstStyle/>
          <a:p>
            <a:r>
              <a:rPr lang="cy-GB" dirty="0" smtClean="0"/>
              <a:t>Cysylltiadau defnyddiol…</a:t>
            </a:r>
            <a:endParaRPr lang="cy-GB" dirty="0"/>
          </a:p>
        </p:txBody>
      </p:sp>
      <p:sp>
        <p:nvSpPr>
          <p:cNvPr id="4" name="Rectangle 3"/>
          <p:cNvSpPr/>
          <p:nvPr/>
        </p:nvSpPr>
        <p:spPr>
          <a:xfrm>
            <a:off x="203201" y="944000"/>
            <a:ext cx="10375819" cy="5262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http://</a:t>
            </a:r>
            <a:r>
              <a:rPr lang="en-GB" sz="2800" dirty="0" smtClean="0">
                <a:hlinkClick r:id="rId2"/>
              </a:rPr>
              <a:t>www.taw.org.uk/lic/itp/area.html</a:t>
            </a:r>
            <a:endParaRPr lang="en-GB" sz="2800" dirty="0" smtClean="0"/>
          </a:p>
          <a:p>
            <a:r>
              <a:rPr lang="cy-GB" sz="2800" dirty="0" smtClean="0"/>
              <a:t>Ar gyfer arwynebedd</a:t>
            </a:r>
          </a:p>
          <a:p>
            <a:r>
              <a:rPr lang="cy-GB" sz="2800" dirty="0" smtClean="0">
                <a:hlinkClick r:id="rId3"/>
              </a:rPr>
              <a:t>http://www.interactivestuff.org/sums4fun/3dboxes.html</a:t>
            </a:r>
            <a:endParaRPr lang="cy-GB" sz="2800" dirty="0" smtClean="0"/>
          </a:p>
          <a:p>
            <a:r>
              <a:rPr lang="cy-GB" sz="2800" dirty="0" smtClean="0"/>
              <a:t>a</a:t>
            </a:r>
          </a:p>
          <a:p>
            <a:r>
              <a:rPr lang="cy-GB" sz="2800" dirty="0" smtClean="0">
                <a:hlinkClick r:id="rId4"/>
              </a:rPr>
              <a:t>http://www.sheppardsoftware.com/mathgames/geometry/shapeshoot/VolumeShapesShoot.htm</a:t>
            </a:r>
            <a:endParaRPr lang="cy-GB" sz="2800" dirty="0" smtClean="0"/>
          </a:p>
          <a:p>
            <a:r>
              <a:rPr lang="cy-GB" sz="2800" dirty="0" smtClean="0"/>
              <a:t>Ar gyfer cyfaint drwy rifo ciwbiau</a:t>
            </a:r>
          </a:p>
          <a:p>
            <a:endParaRPr lang="cy-GB" sz="2800" dirty="0" smtClean="0"/>
          </a:p>
          <a:p>
            <a:r>
              <a:rPr lang="cy-GB" sz="2800" dirty="0" smtClean="0">
                <a:hlinkClick r:id="rId5"/>
              </a:rPr>
              <a:t>http://www.taw.org.uk/lic/itp/meas_cylinder.html</a:t>
            </a:r>
            <a:endParaRPr lang="cy-GB" sz="2800" dirty="0" smtClean="0"/>
          </a:p>
          <a:p>
            <a:r>
              <a:rPr lang="cy-GB" sz="2800" dirty="0" smtClean="0"/>
              <a:t>Ar gyfer silindr mesur</a:t>
            </a:r>
          </a:p>
          <a:p>
            <a:r>
              <a:rPr lang="cy-GB" sz="2800" dirty="0" smtClean="0">
                <a:hlinkClick r:id="rId6"/>
              </a:rPr>
              <a:t>http://www.taw.org.uk/lic/itp/itps/measuringScales_1_8.swf</a:t>
            </a:r>
            <a:endParaRPr lang="cy-GB" sz="2800" dirty="0" smtClean="0"/>
          </a:p>
          <a:p>
            <a:r>
              <a:rPr lang="cy-GB" sz="2800" dirty="0" smtClean="0"/>
              <a:t>Ar gyfer clorian mesur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51237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45391" y="298938"/>
            <a:ext cx="10018713" cy="812195"/>
          </a:xfrm>
        </p:spPr>
        <p:txBody>
          <a:bodyPr>
            <a:normAutofit/>
          </a:bodyPr>
          <a:lstStyle/>
          <a:p>
            <a:r>
              <a:rPr lang="cy-GB" sz="4000" dirty="0" smtClean="0">
                <a:latin typeface="Calibri"/>
                <a:cs typeface="Calibri"/>
              </a:rPr>
              <a:t>Datblygu meddwl…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1339" y="1577176"/>
            <a:ext cx="4380127" cy="4247317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prstClr val="white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y-GB" sz="3000" dirty="0" smtClean="0">
                <a:latin typeface="Calibri"/>
                <a:cs typeface="Calibri"/>
              </a:rPr>
              <a:t>Sut y gallech ddefnyddio’r wybodaeth sydd gennych ar gyfer rhagfynegi maint y cawr?</a:t>
            </a:r>
          </a:p>
          <a:p>
            <a:endParaRPr lang="cy-GB" sz="3000" dirty="0" smtClean="0">
              <a:latin typeface="Calibri"/>
              <a:cs typeface="Calibri"/>
            </a:endParaRPr>
          </a:p>
          <a:p>
            <a:r>
              <a:rPr lang="cy-GB" sz="3000" dirty="0" smtClean="0">
                <a:latin typeface="Calibri"/>
                <a:cs typeface="Calibri"/>
              </a:rPr>
              <a:t>Gwnewch lun sy’n ein galluogi i gymharu’r baban â’r cawr. (e.e. wyneb, ôl llaw</a:t>
            </a:r>
            <a:r>
              <a:rPr lang="cy-GB" sz="3000" dirty="0">
                <a:latin typeface="Calibri"/>
                <a:cs typeface="Calibri"/>
              </a:rPr>
              <a:t>, ôl </a:t>
            </a:r>
            <a:r>
              <a:rPr lang="cy-GB" sz="3000" dirty="0" smtClean="0">
                <a:latin typeface="Calibri"/>
                <a:cs typeface="Calibri"/>
              </a:rPr>
              <a:t>troed, taldra)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681" y="303192"/>
            <a:ext cx="1875653" cy="2406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4" descr="data:image/jpeg;base64,/9j/4AAQSkZJRgABAQAAAQABAAD/2wCEAAkGBxQREhQUExIVFRUUGBYVFhcVFRgYGBcXGBUXGBkUFxQYHCggGBonHBcWITEhJSkrLi4uFx8zODMsNygtLisBCgoKDg0OGhAQGiwfHhwsLCwsLCwsLCwsLCwsLCwsLCwsLCwsLCwsLCwsLCwsLCwsKywsLCwsLCwsLDcrKywsLP/AABEIAKwAoAMBEQACEQEDEQH/xAAbAAACAwEBAQAAAAAAAAAAAAAABgMEBQIBB//EAD8QAAEDAQYCBQoFAwMFAAAAAAEAAhEDBAUSITFBUWEGInOBsgcTMjNxcpGhwcIjQtHh8BRSsVNikhUWJGOC/8QAGgEAAgMBAQAAAAAAAAAAAAAAAAQCAwUBBv/EACwRAAICAQQBAwQCAgMBAAAAAAABAgMRBBIhMTIFIkETUXGBFGEGQjOhwRX/2gAMAwEAAhEDEQA/APuKAAoAUvKP6in2o8D05ovN/go1HifP2UiSABJK0bbI1x3y6QvGLbxE1aNx/wB7o5D9V5zUf5HWnitGnX6blZkSPuJkZPd8krD/ACOzd4rBa/TI44kQOugNY5ziZAJy0MKyX+QtySiuGVvQJRe7kzbspiq5oMgETl7JW9rtW6KHZDtiNNSsnsPLZTDKj2CYbGZ5iUen6qeoq3TRzU0qqWE+CNPRzgoyl+AJRlrsHhdAjrkD1GGGAR+yWP7L902MVC7FMADRY3qvqEtMlhZY5pNNG1+4r2sBtV7Bo2PmJV3p2qlqKd00VaipQs2pkcrQwUY5Z9C8nPqKnanwMWbrPNfgZo8RsShcCABAAgBS8o3qKfajwPTmi83+CjUeIs3HQhpfuch7Fh+v6yTmqY9Gj6dSl7n8mlVqhoLjoASe5ecrg5yUTTbxlsUWWq01yXte5o/K1mw2nmvX0+m6WurF3bMSWqunJuHSNF1ttGAsNnLiQWl2ICZymIWa9DRGzMbFhDX8mydeMHl33WwsDKuT/wC3FBjjAKZ1/qtmcV8x+5Xp9LDdmXDKwu9jbT5pohpDTrJ0OUlMaTXyjpHb8opv00Xcovou1P6VtQUj6ekSTBOxOgSMfUddZB2pcDH8WhS2rkqXvZRRc2NHAwOELV9K9Ts1MJRn5IU1WlVc0admu+g9sth2xgnXcLJt9W1VdmJLA3DR1Thk4s12U4wvIc/cB2ncu3et6hpSijsdBVnGSCvdzW1WCYY8O3iCBpKZp9asnW+OUVT0EFI2LLQaxsN01/eVgavVWamW6z4NGiqNS9hTtNzNe9zy8gujYECFpaP1iengoYyLX6RWSy2YUZuH9pI+Bheu09n1a1NfJjTi4yaPofk69RU7U+BiT1nmvwW0eI1pQuBAAgAQAp+UUfgU+1HgemtH5foov8TBukjzTe8fNeT9WTWrln5NrSNfSRJbaGNj2z6TS34iEhRPZNN/DLpxbi0YV3mvSIY2lMkYiZAEZSMtF6n1GNOqgrFLpGZQ51Sccdm/aHYWuI2BPwC8pXCMpYNR525XwYNxmpVrCtUAzYWgtBAhei1+nq0+l2x+WZ2nsd125rhElssJfausCGEN6wyzE5AhQ0eqjTo5YeX9id1M5XLD4LVWh5t9NtKiIJl74HVA56klJwtdsJOc8JfBdOuMZcdnl82N1V9KBkC7ERtIH6K30nWQ08pyl9ivWVOaWCW4qRbTILS3rEwRHeoerWxttjKL+CWkjKFbTMa6rKRaMZaQ4vdJIOhnU8FsXRpeh9uMpClf1P5HPRf6UsBZTkSMf2lZnockrpb1wxrXZ+nmP3L90sApMA2EJP1KtLUTSLtK261kxr5D/PmKj29VpGFxA3nJbfpFFFtPuXIhrLZQfB5SsDw3EQXT1p9u62K9XRU3Wn0JOuyeZYHvyeeoqdp9jFDWY3rH2O0+I1JQuBAAgAQAp+UT1FPtR4HpvR+b/BRqPERbNb3USSBiadW7+0H6Kj1T0pan3R4ZbptU4PDNKlf9E7uB4Fp+i8xb6XfB4xk1lrKmuyGv0logdQOedgGx8yrKfR73lPghPWVLoqG/nmmWupEvcHCWkYROQWhH0SxTU4NYQvP1BbWvkjsd5VKLAxtIO5l0fKE7rPSXqJqW7ooo1ca1t+5KLVaLS5rWsawh2IEEnSdZ9pVVPotdae59kp61t8IuV7Ja63VDqbWtPWc3iDMSTkqoen6eqTe7P/hJ6mySWERXhWtYmmabBjBAcCT7SNkV+kUt5U/0SnqrF2jh171qcB1AGABOIiY7kT9DUpboyBa/C5REy+XY3ONItxBo1kDDi5byuT9GnBYzkIa2MpZLtC+qbsngtPOCP2Sb0n03xx+BhWRmsdk11Wlvqw8OiXAjLImQM90vqKJTluROqxLgt2mxsqEFwMjhllwUNLrrtLmMAtohZyzi87U2jScTllDRxMZALmnrsuv3fclNxrg0bvk1aRZnA64/sYvW6iO1pf0Y1bzkbUuWAgAQAIAU/KJ6in2o8D03o/N/gov8T5+cloWQcungoWPk4PDD8SlXVOXky1Tgvg9ZlnAEcBOfHREozjHK+Qi4yljB1Zg55huo4D+cFTXH6mVJl1sdjSRvtstNhbTfL6r4BgCGTp/BwXI2/SltXJJ1ZjvfZavB7LLQMDrmQ3meKL78NtkKa22YjpodZ1oJH+m0a8gdjpmsjcpZWDTjHZ2cV7a+qA9jwGsM4D6QI4GM9UQxHoJx3GaKrnVM36nVxG/NMVXSjLLKLKotG++5IAd5xuGJkZ/BaV2uUYcidelcpYRkW3CHOaxpdwLuH92SzZaieoe3CSG1T9BdkFOwwNTKf/8AnRxnPIp/Neei6yrUALfOGCI5j2HYqhelpy9xb/N46KwscuDnuc8jTEZhaFWkrq6QpK2Unyz6N5P/AFNTtPsYqNb/AMi/BZT4jQky4EACABACr5QvUU+0Hgem9H5P8FNvQgPMZp+2e1ZKaob3g4qPhpPJVX2LY0i2ir3pvo8Y4DqzmB9FCy1bGl9iyur3J/2WKNrwNphstg4nRlJEQ2RtH+UjixddDT2fJcs16tbV84987uwticowmTEDiq1KEZZyclJ4wkZvSC8v6qoCww0CIPNV2S3BBbSnTBOWYAgSTr+yp2pF2/JVc8uJbJ4zz4R7FJRyccjjzbpBLgOM8Ry3Xcf9HIvPZuWK2Yx5sEkMGhIbJOpI4KuNUrXhlsbow5JLM6HnGPSyMKMo2USLFKN6LFaylokZt48PatrS61WcSMnUaR19EIC0P7E/gMK4+g+B66AepqdofA1Z2s8/0NVdDQlC0EACABACr5QfUU+0Hgem9H5P8FNvQgVxkU1rFmpnNG8XIql2ftgfAifqkIb3ZnHDNCzZCvD7RoWG6H1OsSGs4xrOuW+y5ZOujlvLKoystWEuC1abvoBuGMUbkwP+IWddq7Jf0hyrTRXfIrXwxrX5RnsBACKnlHLYpPgqMrR+bQZq3AubLWdVh5A98KDJJlIUZc4aRJHdP6qcTjKDa5Ah4P15rrRw3ujtZoc4lrZgaie9U2TlHoYrjH5NS8KjXiQ0NI4aHuVTnKfbLVWo8oistpLZBEg6hXaeubmmiq6cduGdwvSx8TDljPB0Au/BH4HjoF6mp2h8DFn6zz/Q1V0MyULQQAIAEAK3lA9RT7QeB6b0fk/wU29CG4LRnCMu+ReMsePDJbupsB6wkDQcTOcrN19s6a1s4XQ/pY/WsbnybbqjaoiSI4GI7l5+UnJ5+TVjDZ4i7arNU85gALuYnTWVbGClHJx2YYt3nX68Ag7Aj6HZMVxwhayWWVf6ed4k5nkrFLJXg2rktWJhafyxHszUGgObfkH7ZmV1AZTABxXWBoWJ3cTqVxxyySntGGz3VUImCRyH1TdOii3mRRbq30j3zUbLUhGEVhIRnKcuwCmV9HqPgPgeegfqanaHwMWfrPP9DVXQzJQtBAAgAQAsdPR+DT7QeByb0Xk/wU29CKQtLoVBojNL6ihXQaZfRc65Jr4BxOoMH4rBn6fZB+1ZRtR1lc17uyrbLywtgv62YlvpDLTmCqVVKL5WAnYn0K1ocalUugdYbcUwuBdvJ0wQY2QwOKT3U3HlKkkcO6tpxE56ru0Cew0w4jEYCMHGOV0XFRqNnHnwH1UkiDkOdkEUwxkZZBMVywUTWStabK3drc9ePcmIyKsC7bLJgJ0jZMxeStoqQpvoix36Cepf2h8DUhrPP9DNXQypQtBAAgAQAs9PBNGn2n2OTWj8v0U29COWrRFghB3BzWdha53AEqNk2onYxyxLficdJLlhyfLbNSK4wXKV3vAGxPyVLsRaoMjtFndTEHSJQpZCUcFKpvxViK2cMMLoFii8tIMDNczgEsm5Tv1wAhrRtIEEqTkc2jD0e6Q4XRUK7CfyQlE3a16NMlsFaMIZWROTwzJr23FPVGaYjHBW2VcSm+jjHboN6mp2n2NSGs8/0MVdDIlC0EACABACz079TT7QeBya0fl+im3oSXLQFkWqDWuGENJcq5PBJG83o219ODIJCVttzwXQieXV0VoWdvWhzz+Y/T4pKUUxuE8EZuTN2QIn5JGdDzwORuQvX7dUAy3LLbgoR3RZNtSQh25uFyci8oVksMrgzmpETeuSwYwZ/NoPql7Z4L64ZWRyqdHqbSxwGepG2nBVObZJRM2/LowPNRu2ojbipQs4wclDg6s7IaF6DTp7Fkx7PI7TBWetCGHwO/Qf1L+0+xqQ1fn+hiroY0qWggAQAIAXOm4miztB4HJnSeT/AAVW9CY5i0ExdIv3dXbTzgyd1XNNkkbtjvQH0ndxS1lPOSxS9pSvq+AHUmMiXkZ8Busu67a2aNNOUsnde9I1Iy5pX+S2XrTrIsdIb7cZAOUZqSscie1LoRrwdITMOhWZRbJyVuOCvPI4XNUw4e4JC3kfr6H+xw9uaqjIjOLzwZ1uP4jf9wcNF2L5OtewzRTXq4dIwZ+TOvNqRE6bTXG+A+Bx6FiKT/fPhaktX5/oYq6GFKlgIAEACAF/pkPwme+PC5M6Tyf4KrOhRcE8UHgCEB0GrjeQSZDVs1M1IxuNRrePVbloF5m//kaN7T8xWRfrXhUc4s4anZRVaRY5YZVdZy8hjc+JTFMHOWEim2aguTTd0ZY6MRMxsVrQ0kcZMuWoeSL/ALUYHYgSOWu3Fcs02I8Ha7vdyU6TDTJa5ZE44bTNWEuMjBYL6wDC4xsDsUq4c8F/DXJPStRrODwRDSQOeWylCPJGx+zgn82vUx6POyfuYYF04dBq4+gfQ3dER+E/3z4WpPVeYxX0bqWLAQAIAEAYXS4fhM98eFyY0vmyuzoVHNT2Rc8DEZA8qZAyq7ZqEMk6ouUhbtFt67nN1P8ACV52XMmzcj7VgpkZLqB8jPdNhaxgIzLhMrb0tSitxk6m1t4L4Yms4FjttAlcbOIzL3ufGMQ1CzdVR/sjS0t/+rFp5LWlrgO9ZuDQizRu1/XYRBAERwyKIYUiM8uIxwvQ1zUorBhTi1J5DCpEToBDfCB9DR0UH4b/AH/tak9R5jFfRtpcsBAAgAQBidKh+G33/tcmNL5sqt6FhzOScyLo6ZRJ2XNy+Q5+DHvO0knAzbUrL1d+/wBpoaeDhyZT7MIJ1j+bJHPwNubfJQfVgxsp7EwjaxyuPr0WkGdv25LY00s14Zl6le82KVjkTOascyprLLTaQYM8+5VSmTUSCvTkExtwQpe1nUvcj5jUfLyFkKOGzXc+EXLJTAOfyVconVYMd32jGQ3I/JOafUuv2voTuqU3kvli1VJNZRntYeADVL4Rx9DN0Y9W73vtak9R5DFfRsqgsBAAgAQBldIWSxvvfQq6h4kyFnRiNogq36hRtPL2tLKNMkuAnLPbilbrXjAxVXyI1S3yeqxxbnmThz4gbhZ6i5MebSRVZeDi0g0nQODh+isVXJFzKVK0Me7cE7H/ABKntwRyOnQ7que12QIB7xl9fkr6rMcFNsc8jQTHsV7kLpHTM9lTl5O4M2/r0NKk4tGcQOEniq5W44La4Z5PntlomZMk7lUNjRJXttKmc3SeDRJHtOgUVFsG8HVzXyGOk03wHZZSY9vFdsrbWDsXkcrHeVO0SWEgiJa4QRzhaOjk9u1iN8cMnNMp34Qs+hg6Mj8N3vfa1KajyGK+jYVBYCABAAgDLv8AMUwToDJ+BQpbVkhJZFOvfjGtBEnMjhGmeeuqoldknGBFbLMLS1rnCMBDmzrny+CocpF8UZNa6HsJLhJ9kEdxRGf9FjM2uAMtBurd32KXwzypdNNzMZOYGKBx4R3LqkzqGDohUxNLyNMgeKE8SIy5GKtag0EnQK2VqRSoZZ1Zre17A4DJH1lgHW8mV0hcHUnNJgkCB3hLb9zLoLDEBljfXxHEQxhwiPr8CropYyWNluzXeGjRRcgXJfoWc6AgKmUycVya91XU1tbzs5BgaAN3Emfp8UzprMFGoQxutDd4A5pxWrcKOPBr3COo73voFC15eSyHRpqsmCABAAgBc6cn/wAcZOJLxAHGDryVF81CPPyCWWIdWxFzQAcI3xkd0EfzJZz1UIlyTZcFB/VLqjZaIEDb4qr+d9gzgmq2h5zNXPjA+qj/ACpvo7uKdSkx2pk6/vkpfXmyDZ6KLBGcHmdVx3zOos+eIzDyCPh8FKF0s5YdmfeNrquINRwA06o+ZHFaFM428JEU8Mq2V9RrXwA5hOEgGOsSDPcpWOMFhk03Jl+3Wd9QsM4G4QGzJnLWeKTdyi+gkmmdWa7nMpljXNDSZJIOo4qL1i6wzhw2wuGr2nv+iP5KfwdydUqDgZLR/wDJld+tF/BKMji32lxIDHPyy00J3yTNSfZCycWVLVanOeA7E7ker8uCt5I4TR9A6AVnOoPxGcNQtGcwA1uU95VtcsohjAzqwAQAIAEALnTgkUWR/qDwuSWtXtX5OxPn14VGkgF4OHOAMzOw4LLhBjla47Of+pROJhJ4Yo+nBSdfPR1VRfbITaSWuMa8+OykoI5sgugpWuDm2SY/ZS2oJ1xwd1rRnOH0Sf58ijaiMYxwdU7YSQIiSNTshRSQShFdFi8GkNaQDhcQAeJJyCd004xK3XL4KNkx08TjiLJLSQ2cLwBsrLlCZOG6PYw3e/FQHnREklojrBuxjX5JGeE8IlKSZQqCPzZczB+CqRQzxrm8T3EfohpnDt72mAMQnfFsMyrNPW5S5IyawRVrI+owFgImMA0blrn3rWUUuBeKywrWXE3C8FzT6OLjrkFFx5JJtDt0AA8w+P79JOXUZlmoaf5LBoTAAgAQAIAWOn4/Ap9oPA9J6zxX5Oo+b2uqQ4AAjLXDO+kzukYxWAyRf1D8JOPIYcsEanUZqzaiJ7Tthc4AOnP+znGs+1DiiSlhl5jMM56mf2VWOScptk7F1leSaxUC8yHRHAZ/M5KLl9xmmGSze1RzhTii44XtdJgZA8pUq1yNKewr3Na6gDmih6TnP9I/mM6wpSON7uTy3UnMIxTn/unuUcCtqxyVSOSEijdkAzkrUwycPxDMbfUFWVSxIhPo0bHeQpNY3CSG48wcjLmuy9mH5p6L5K10cW63Oe1uQBDg6eJgjq8cpUZyxEORv8n4ig8f+w+BqjT0XLoaFeAIAEACAFjp66KNPtB4HJPWeK/ICNPNZqTI5PQVLk6elgA1XMSZ3BE58a/zuVkYgkdMrKTQYJGVy2A2Qf8AOe6g4ZLK20+DRtugLy8HYfzJcWRuaW3LPKF4YAGwddddVxpkK7lknrUceR14zuuJ4GJRUjMtNmLHRr7R9FYmI2VbeivUdPPvXSgjc/CW6dY6uOQyO6aoo+q85wRnLBCy2dVzhDcJjqvILubRGif/AITX+xW58HprgFmbZfvjJw+9lkoy0Wf9jv1B88m1fHQq5RFUjWfyMzXFT9P5yWRlkblIkCABAAgBY6fCaNPtPsclNX4o4xGFEJLBE8ezICSu4OxAUgAu4LSWnY2nPNdIsKdmBO/xQySLVlsjCYLRlmuPovpXJctVAODgSYAlQiMXL2lFtnBG6lgz18F+gzEATr3Ktrk049HFopzqTmpwRCzoqVbGAYl3xH6K9RQhNckrLC07u+X6IjFZINZJBYm6Sfl+im22+yO1EdWwN4u+X6Lkc/c7tQ3dDaAZSeBPp7+61N1rCO4wMCsAEA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9518" y="2639436"/>
            <a:ext cx="3135549" cy="380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97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:mv="urn:schemas-microsoft-com:mac:vml"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7219" y="1478349"/>
            <a:ext cx="2965629" cy="413808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70206" y="2175997"/>
            <a:ext cx="3376995" cy="286232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3600" dirty="0" smtClean="0"/>
              <a:t>Mae Pennod 7 y llyfr hwn i gyd yn sôn am y ‘Cawr Mathemateg</a:t>
            </a:r>
            <a:r>
              <a:rPr lang="cy-GB" sz="3600" dirty="0" smtClean="0"/>
              <a:t>’. </a:t>
            </a:r>
            <a:endParaRPr lang="cy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472493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69868" y="223095"/>
            <a:ext cx="10018711" cy="1014211"/>
          </a:xfrm>
        </p:spPr>
        <p:txBody>
          <a:bodyPr>
            <a:normAutofit/>
          </a:bodyPr>
          <a:lstStyle/>
          <a:p>
            <a:pPr algn="l"/>
            <a:r>
              <a:rPr lang="cy-GB" sz="4000" dirty="0" smtClean="0">
                <a:latin typeface="Calibri"/>
                <a:cs typeface="Calibri"/>
              </a:rPr>
              <a:t>Mewnosod mesurau ar draws y cwricwlwm</a:t>
            </a:r>
            <a:endParaRPr lang="cy-GB" sz="4000" dirty="0">
              <a:latin typeface="Calibri"/>
              <a:cs typeface="Calibri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616348" y="1269866"/>
            <a:ext cx="10018713" cy="2293288"/>
          </a:xfrm>
        </p:spPr>
        <p:txBody>
          <a:bodyPr>
            <a:noAutofit/>
          </a:bodyPr>
          <a:lstStyle/>
          <a:p>
            <a:pPr algn="l"/>
            <a:r>
              <a:rPr lang="cy-GB" sz="2800" dirty="0" smtClean="0"/>
              <a:t>Gan ddefnyddio’r fframwaith rhifedd ac un o’r grwpiau blwyddyn yr ydych yn gweithio gyda nhw.  </a:t>
            </a:r>
          </a:p>
          <a:p>
            <a:pPr algn="l"/>
            <a:r>
              <a:rPr lang="cy-GB" sz="2800" dirty="0" smtClean="0"/>
              <a:t>Edrychwch ar sgiliau mesur y fframwaith rhifedd</a:t>
            </a:r>
          </a:p>
          <a:p>
            <a:pPr algn="l"/>
            <a:r>
              <a:rPr lang="cy-GB" sz="2800" dirty="0" smtClean="0"/>
              <a:t>Nodwch rai tasgau a allai </a:t>
            </a:r>
            <a:r>
              <a:rPr lang="cy-GB" sz="2800" dirty="0" smtClean="0"/>
              <a:t>alluogi </a:t>
            </a:r>
            <a:r>
              <a:rPr lang="cy-GB" sz="2800" dirty="0" smtClean="0"/>
              <a:t>plant i ddefnyddio mesurau ar draws y cwricwlwm (nid sesiwn fathemateg)</a:t>
            </a:r>
            <a:endParaRPr lang="cy-GB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887102341"/>
              </p:ext>
            </p:extLst>
          </p:nvPr>
        </p:nvGraphicFramePr>
        <p:xfrm>
          <a:off x="2907959" y="2794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665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088" y="296057"/>
            <a:ext cx="10018713" cy="786216"/>
          </a:xfrm>
        </p:spPr>
        <p:txBody>
          <a:bodyPr/>
          <a:lstStyle/>
          <a:p>
            <a:r>
              <a:rPr lang="cy-GB" dirty="0" smtClean="0"/>
              <a:t>Ar ôl y Sesiwn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11762" y="1335550"/>
            <a:ext cx="10018713" cy="31242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 smtClean="0"/>
              <a:t>Darllenwch y ddwy bennod a rannwyd </a:t>
            </a:r>
          </a:p>
          <a:p>
            <a:pPr marL="0" indent="0">
              <a:buNone/>
            </a:pPr>
            <a:r>
              <a:rPr lang="cy-GB" sz="2400" dirty="0" smtClean="0"/>
              <a:t>yn y sesiwn:</a:t>
            </a:r>
          </a:p>
          <a:p>
            <a:pPr marL="457200" indent="-457200">
              <a:buNone/>
            </a:pPr>
            <a:r>
              <a:rPr lang="en-GB" sz="2400" dirty="0" smtClean="0"/>
              <a:t>1. Y </a:t>
            </a:r>
            <a:r>
              <a:rPr lang="en-GB" sz="2400" dirty="0" err="1" smtClean="0"/>
              <a:t>bennod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y</a:t>
            </a:r>
            <a:r>
              <a:rPr lang="en-GB" sz="2400" dirty="0" smtClean="0"/>
              <a:t> </a:t>
            </a:r>
            <a:r>
              <a:rPr lang="en-GB" sz="2400" dirty="0" err="1" smtClean="0"/>
              <a:t>Cawr</a:t>
            </a:r>
            <a:r>
              <a:rPr lang="en-GB" sz="2400" dirty="0" smtClean="0"/>
              <a:t> </a:t>
            </a:r>
            <a:r>
              <a:rPr lang="en-GB" sz="2400" dirty="0" err="1" smtClean="0"/>
              <a:t>Mathemateg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Pound &amp; Lee </a:t>
            </a:r>
          </a:p>
          <a:p>
            <a:pPr marL="457200" indent="-457200">
              <a:buNone/>
            </a:pPr>
            <a:r>
              <a:rPr lang="en-GB" sz="2400" dirty="0" smtClean="0"/>
              <a:t>     (2011</a:t>
            </a:r>
            <a:r>
              <a:rPr lang="en-GB" sz="2400" i="1" dirty="0" smtClean="0"/>
              <a:t>)  Teaching Mathematics Creatively </a:t>
            </a:r>
            <a:endParaRPr lang="cy-GB" sz="2400" dirty="0" smtClean="0"/>
          </a:p>
          <a:p>
            <a:pPr marL="0" indent="0">
              <a:buNone/>
            </a:pPr>
            <a:r>
              <a:rPr lang="cy-GB" sz="2400" dirty="0" smtClean="0"/>
              <a:t>2. </a:t>
            </a:r>
            <a:r>
              <a:rPr lang="en-GB" sz="2400" dirty="0" err="1" smtClean="0"/>
              <a:t>Pennod</a:t>
            </a:r>
            <a:r>
              <a:rPr lang="en-GB" sz="2400" dirty="0" smtClean="0"/>
              <a:t> 8 ‘Understanding </a:t>
            </a:r>
            <a:r>
              <a:rPr lang="en-GB" sz="2400" dirty="0" err="1" smtClean="0"/>
              <a:t>Measurement’o</a:t>
            </a:r>
            <a:r>
              <a:rPr lang="en-GB" sz="2400" dirty="0" smtClean="0"/>
              <a:t> </a:t>
            </a:r>
            <a:r>
              <a:rPr lang="en-GB" sz="2400" dirty="0" err="1" smtClean="0"/>
              <a:t>Haylock</a:t>
            </a:r>
            <a:r>
              <a:rPr lang="en-GB" sz="2400" dirty="0" smtClean="0"/>
              <a:t> </a:t>
            </a:r>
          </a:p>
          <a:p>
            <a:pPr marL="0" indent="0">
              <a:buNone/>
            </a:pPr>
            <a:r>
              <a:rPr lang="en-GB" sz="2400" dirty="0" smtClean="0"/>
              <a:t>&amp; Cockburn (2013) </a:t>
            </a:r>
            <a:r>
              <a:rPr lang="en-GB" sz="2400" i="1" dirty="0" smtClean="0"/>
              <a:t>Understanding Mathematics for </a:t>
            </a:r>
          </a:p>
          <a:p>
            <a:pPr marL="0" indent="0">
              <a:buNone/>
            </a:pPr>
            <a:r>
              <a:rPr lang="en-GB" sz="2400" i="1" dirty="0" smtClean="0"/>
              <a:t>Young Children </a:t>
            </a:r>
          </a:p>
          <a:p>
            <a:pPr marL="0" indent="0">
              <a:buNone/>
            </a:pPr>
            <a:endParaRPr lang="cy-GB" sz="3200" dirty="0" smtClean="0"/>
          </a:p>
          <a:p>
            <a:pPr marL="0" indent="0">
              <a:buNone/>
            </a:pPr>
            <a:endParaRPr lang="cy-GB" sz="3200" dirty="0" smtClean="0"/>
          </a:p>
          <a:p>
            <a:pPr marL="0" indent="0">
              <a:buNone/>
            </a:pPr>
            <a:endParaRPr lang="cy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7863" y="1273401"/>
            <a:ext cx="2602080" cy="363080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31138" y="4865614"/>
            <a:ext cx="89641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r>
              <a:rPr lang="en-GB" sz="2800" dirty="0" err="1" smtClean="0"/>
              <a:t>Gwyliwch</a:t>
            </a:r>
            <a:r>
              <a:rPr lang="en-GB" sz="2800" dirty="0" smtClean="0"/>
              <a:t> </a:t>
            </a:r>
            <a:r>
              <a:rPr lang="en-GB" sz="2800" dirty="0" err="1" smtClean="0"/>
              <a:t>y</a:t>
            </a:r>
            <a:r>
              <a:rPr lang="en-GB" sz="2800" dirty="0" smtClean="0"/>
              <a:t> clip </a:t>
            </a:r>
            <a:r>
              <a:rPr lang="en-GB" sz="2800" dirty="0" err="1" smtClean="0"/>
              <a:t>fideo</a:t>
            </a:r>
            <a:r>
              <a:rPr lang="en-GB" sz="2800" dirty="0" smtClean="0"/>
              <a:t> </a:t>
            </a:r>
            <a:r>
              <a:rPr lang="en-GB" sz="2800" dirty="0" err="1" smtClean="0"/>
              <a:t>hwn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syniadau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addysgu</a:t>
            </a:r>
            <a:r>
              <a:rPr lang="en-GB" sz="2800" dirty="0" smtClean="0"/>
              <a:t> </a:t>
            </a:r>
            <a:r>
              <a:rPr lang="en-GB" sz="2800" dirty="0" err="1" smtClean="0"/>
              <a:t>mesur</a:t>
            </a:r>
            <a:r>
              <a:rPr lang="en-GB" sz="2800" dirty="0" smtClean="0"/>
              <a:t> a </a:t>
            </a:r>
            <a:r>
              <a:rPr lang="en-GB" sz="2800" dirty="0" err="1" smtClean="0"/>
              <a:t>trin</a:t>
            </a:r>
            <a:r>
              <a:rPr lang="en-GB" sz="2800" dirty="0" smtClean="0"/>
              <a:t> data:</a:t>
            </a:r>
          </a:p>
          <a:p>
            <a:r>
              <a:rPr lang="en-GB" sz="2800" dirty="0" smtClean="0">
                <a:hlinkClick r:id="rId3"/>
              </a:rPr>
              <a:t>http://www.tes.co.uk/teaching-resource/Teachers-TV-Primary-Maths-Measures-6044811/</a:t>
            </a:r>
            <a:r>
              <a:rPr lang="en-GB" sz="2800" dirty="0" smtClean="0"/>
              <a:t> </a:t>
            </a:r>
          </a:p>
          <a:p>
            <a:endParaRPr lang="en-GB" sz="2800" dirty="0" smtClean="0"/>
          </a:p>
          <a:p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0346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Custom 71">
      <a:dk1>
        <a:sysClr val="windowText" lastClr="000000"/>
      </a:dk1>
      <a:lt1>
        <a:srgbClr val="FFFAB5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3B1AFF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ヒラギノ丸ゴ Pro W4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ヒラギノ丸ゴ Pro W4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Opulent.thmx</Template>
  <TotalTime>1244</TotalTime>
  <Words>1189</Words>
  <Application>Microsoft Office PowerPoint</Application>
  <PresentationFormat>Widescreen</PresentationFormat>
  <Paragraphs>172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Calibri</vt:lpstr>
      <vt:lpstr>Comic Sans MS</vt:lpstr>
      <vt:lpstr>Trebuchet MS</vt:lpstr>
      <vt:lpstr>Verdana</vt:lpstr>
      <vt:lpstr>Wingdings</vt:lpstr>
      <vt:lpstr>Wingdings 2</vt:lpstr>
      <vt:lpstr>Opulent</vt:lpstr>
      <vt:lpstr>Dysgu ac Addysgu Mesurau </vt:lpstr>
      <vt:lpstr>PowerPoint Presentation</vt:lpstr>
      <vt:lpstr>Amcanion y Sesiwn</vt:lpstr>
      <vt:lpstr>Tasgu Syniadau…</vt:lpstr>
      <vt:lpstr>Camau addysgu a dysgu am fesurau </vt:lpstr>
      <vt:lpstr>CAM 1 Cyn mesur</vt:lpstr>
      <vt:lpstr>CAM 2 – Mesur gan ddefnyddio unedau ansafonol </vt:lpstr>
      <vt:lpstr>PowerPoint Presentation</vt:lpstr>
      <vt:lpstr>MESUR – Y Broses</vt:lpstr>
      <vt:lpstr>PowerPoint Presentation</vt:lpstr>
      <vt:lpstr>CAM 3 – Mesur unedau safonol</vt:lpstr>
      <vt:lpstr>Rhai cymarebau hyd diddorol i’w hymchwilio gyda phlant…</vt:lpstr>
      <vt:lpstr>Yr iaith a ddefnyddir wrth drafod mesurau</vt:lpstr>
      <vt:lpstr>Yr iaith a ddefnyddir wrth drafod mesurau</vt:lpstr>
      <vt:lpstr>PowerPoint Presentation</vt:lpstr>
      <vt:lpstr>Defnyddio graddfa</vt:lpstr>
      <vt:lpstr>Gweithgareddau posib ar gyfer dysgu mesurau…</vt:lpstr>
      <vt:lpstr>The Knowledge Quartet: a reflective tool for developing your numeracy teaching (Rowland, Huckstep a Thwaites, 2003)</vt:lpstr>
      <vt:lpstr>Cysylltiadau defnyddiol…</vt:lpstr>
      <vt:lpstr>Datblygu meddwl…</vt:lpstr>
      <vt:lpstr>PowerPoint Presentation</vt:lpstr>
      <vt:lpstr>Mewnosod mesurau ar draws y cwricwlwm</vt:lpstr>
      <vt:lpstr>Ar ôl y Sesiwn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Nanna Ryder</cp:lastModifiedBy>
  <cp:revision>97</cp:revision>
  <dcterms:created xsi:type="dcterms:W3CDTF">2016-11-24T21:24:46Z</dcterms:created>
  <dcterms:modified xsi:type="dcterms:W3CDTF">2018-02-08T14:38:10Z</dcterms:modified>
</cp:coreProperties>
</file>